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4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60.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comments/comment1.xml" ContentType="application/vnd.openxmlformats-officedocument.presentationml.comments+xml"/>
  <Override PartName="/ppt/notesSlides/notesSlide6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7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7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7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7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77.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83.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87.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88.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99.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00.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105.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106.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107.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108.xml" ContentType="application/vnd.openxmlformats-officedocument.presentationml.notesSlide+xml"/>
  <Override PartName="/ppt/notesSlides/notesSlide10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 id="2147484560" r:id="rId2"/>
    <p:sldMasterId id="2147484575" r:id="rId3"/>
  </p:sldMasterIdLst>
  <p:notesMasterIdLst>
    <p:notesMasterId r:id="rId126"/>
  </p:notesMasterIdLst>
  <p:handoutMasterIdLst>
    <p:handoutMasterId r:id="rId127"/>
  </p:handoutMasterIdLst>
  <p:sldIdLst>
    <p:sldId id="750" r:id="rId4"/>
    <p:sldId id="1040" r:id="rId5"/>
    <p:sldId id="1045" r:id="rId6"/>
    <p:sldId id="1043" r:id="rId7"/>
    <p:sldId id="1047" r:id="rId8"/>
    <p:sldId id="1196" r:id="rId9"/>
    <p:sldId id="1209" r:id="rId10"/>
    <p:sldId id="1210" r:id="rId11"/>
    <p:sldId id="1120" r:id="rId12"/>
    <p:sldId id="1212" r:id="rId13"/>
    <p:sldId id="1049" r:id="rId14"/>
    <p:sldId id="1050" r:id="rId15"/>
    <p:sldId id="1033" r:id="rId16"/>
    <p:sldId id="1202" r:id="rId17"/>
    <p:sldId id="1034" r:id="rId18"/>
    <p:sldId id="1051" r:id="rId19"/>
    <p:sldId id="1122" r:id="rId20"/>
    <p:sldId id="1333" r:id="rId21"/>
    <p:sldId id="1124" r:id="rId22"/>
    <p:sldId id="1123" r:id="rId23"/>
    <p:sldId id="1208" r:id="rId24"/>
    <p:sldId id="1268" r:id="rId25"/>
    <p:sldId id="1265" r:id="rId26"/>
    <p:sldId id="1264" r:id="rId27"/>
    <p:sldId id="1269" r:id="rId28"/>
    <p:sldId id="1270" r:id="rId29"/>
    <p:sldId id="1048" r:id="rId30"/>
    <p:sldId id="1113" r:id="rId31"/>
    <p:sldId id="1103" r:id="rId32"/>
    <p:sldId id="1105" r:id="rId33"/>
    <p:sldId id="1203" r:id="rId34"/>
    <p:sldId id="1343" r:id="rId35"/>
    <p:sldId id="1345" r:id="rId36"/>
    <p:sldId id="1346" r:id="rId37"/>
    <p:sldId id="1344" r:id="rId38"/>
    <p:sldId id="1012" r:id="rId39"/>
    <p:sldId id="1052" r:id="rId40"/>
    <p:sldId id="1054" r:id="rId41"/>
    <p:sldId id="845" r:id="rId42"/>
    <p:sldId id="847" r:id="rId43"/>
    <p:sldId id="1055" r:id="rId44"/>
    <p:sldId id="848" r:id="rId45"/>
    <p:sldId id="862" r:id="rId46"/>
    <p:sldId id="1056" r:id="rId47"/>
    <p:sldId id="850" r:id="rId48"/>
    <p:sldId id="1104" r:id="rId49"/>
    <p:sldId id="1334" r:id="rId50"/>
    <p:sldId id="1057" r:id="rId51"/>
    <p:sldId id="1058" r:id="rId52"/>
    <p:sldId id="852" r:id="rId53"/>
    <p:sldId id="1061" r:id="rId54"/>
    <p:sldId id="854" r:id="rId55"/>
    <p:sldId id="1201" r:id="rId56"/>
    <p:sldId id="1207" r:id="rId57"/>
    <p:sldId id="1238" r:id="rId58"/>
    <p:sldId id="1335" r:id="rId59"/>
    <p:sldId id="1200" r:id="rId60"/>
    <p:sldId id="1247" r:id="rId61"/>
    <p:sldId id="1248" r:id="rId62"/>
    <p:sldId id="1206" r:id="rId63"/>
    <p:sldId id="1250" r:id="rId64"/>
    <p:sldId id="855" r:id="rId65"/>
    <p:sldId id="856" r:id="rId66"/>
    <p:sldId id="1336" r:id="rId67"/>
    <p:sldId id="857" r:id="rId68"/>
    <p:sldId id="1101" r:id="rId69"/>
    <p:sldId id="859" r:id="rId70"/>
    <p:sldId id="860" r:id="rId71"/>
    <p:sldId id="1337" r:id="rId72"/>
    <p:sldId id="1111" r:id="rId73"/>
    <p:sldId id="1332" r:id="rId74"/>
    <p:sldId id="1271" r:id="rId75"/>
    <p:sldId id="1272" r:id="rId76"/>
    <p:sldId id="1273" r:id="rId77"/>
    <p:sldId id="1274" r:id="rId78"/>
    <p:sldId id="1275" r:id="rId79"/>
    <p:sldId id="1276" r:id="rId80"/>
    <p:sldId id="1277" r:id="rId81"/>
    <p:sldId id="1278" r:id="rId82"/>
    <p:sldId id="1279" r:id="rId83"/>
    <p:sldId id="1280" r:id="rId84"/>
    <p:sldId id="1281" r:id="rId85"/>
    <p:sldId id="1282" r:id="rId86"/>
    <p:sldId id="1283" r:id="rId87"/>
    <p:sldId id="1284" r:id="rId88"/>
    <p:sldId id="1285" r:id="rId89"/>
    <p:sldId id="1286" r:id="rId90"/>
    <p:sldId id="1288" r:id="rId91"/>
    <p:sldId id="1289" r:id="rId92"/>
    <p:sldId id="1290" r:id="rId93"/>
    <p:sldId id="1291" r:id="rId94"/>
    <p:sldId id="1292" r:id="rId95"/>
    <p:sldId id="1339" r:id="rId96"/>
    <p:sldId id="1338" r:id="rId97"/>
    <p:sldId id="1340" r:id="rId98"/>
    <p:sldId id="1294" r:id="rId99"/>
    <p:sldId id="1295" r:id="rId100"/>
    <p:sldId id="1296" r:id="rId101"/>
    <p:sldId id="1297" r:id="rId102"/>
    <p:sldId id="1298" r:id="rId103"/>
    <p:sldId id="1299" r:id="rId104"/>
    <p:sldId id="1300" r:id="rId105"/>
    <p:sldId id="1301" r:id="rId106"/>
    <p:sldId id="1302" r:id="rId107"/>
    <p:sldId id="1303" r:id="rId108"/>
    <p:sldId id="1304" r:id="rId109"/>
    <p:sldId id="1305" r:id="rId110"/>
    <p:sldId id="1306" r:id="rId111"/>
    <p:sldId id="1307" r:id="rId112"/>
    <p:sldId id="1308" r:id="rId113"/>
    <p:sldId id="1309" r:id="rId114"/>
    <p:sldId id="1310" r:id="rId115"/>
    <p:sldId id="1311" r:id="rId116"/>
    <p:sldId id="1312" r:id="rId117"/>
    <p:sldId id="1314" r:id="rId118"/>
    <p:sldId id="1315" r:id="rId119"/>
    <p:sldId id="1328" r:id="rId120"/>
    <p:sldId id="1329" r:id="rId121"/>
    <p:sldId id="1341" r:id="rId122"/>
    <p:sldId id="1342" r:id="rId123"/>
    <p:sldId id="1331" r:id="rId124"/>
    <p:sldId id="1100" r:id="rId125"/>
  </p:sldIdLst>
  <p:sldSz cx="9144000" cy="6858000" type="screen4x3"/>
  <p:notesSz cx="6805613" cy="9939338"/>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extLst>
    <p:ext uri="{521415D9-36F7-43E2-AB2F-B90AF26B5E84}">
      <p14:sectionLst xmlns:p14="http://schemas.microsoft.com/office/powerpoint/2010/main">
        <p14:section name="預設章節" id="{31101349-366A-479D-8761-9C8D7D13C010}">
          <p14:sldIdLst>
            <p14:sldId id="750"/>
            <p14:sldId id="1040"/>
            <p14:sldId id="1045"/>
            <p14:sldId id="1043"/>
            <p14:sldId id="1047"/>
            <p14:sldId id="1196"/>
            <p14:sldId id="1209"/>
            <p14:sldId id="1210"/>
            <p14:sldId id="1120"/>
            <p14:sldId id="1212"/>
            <p14:sldId id="1049"/>
            <p14:sldId id="1050"/>
            <p14:sldId id="1033"/>
            <p14:sldId id="1202"/>
            <p14:sldId id="1034"/>
            <p14:sldId id="1051"/>
            <p14:sldId id="1122"/>
            <p14:sldId id="1333"/>
            <p14:sldId id="1124"/>
            <p14:sldId id="1123"/>
            <p14:sldId id="1208"/>
            <p14:sldId id="1268"/>
            <p14:sldId id="1265"/>
            <p14:sldId id="1264"/>
            <p14:sldId id="1269"/>
            <p14:sldId id="1270"/>
            <p14:sldId id="1048"/>
            <p14:sldId id="1113"/>
            <p14:sldId id="1103"/>
            <p14:sldId id="1105"/>
            <p14:sldId id="1203"/>
            <p14:sldId id="1343"/>
            <p14:sldId id="1345"/>
            <p14:sldId id="1346"/>
            <p14:sldId id="1344"/>
            <p14:sldId id="1012"/>
            <p14:sldId id="1052"/>
            <p14:sldId id="1054"/>
            <p14:sldId id="845"/>
            <p14:sldId id="847"/>
            <p14:sldId id="1055"/>
            <p14:sldId id="848"/>
            <p14:sldId id="862"/>
            <p14:sldId id="1056"/>
            <p14:sldId id="850"/>
            <p14:sldId id="1104"/>
            <p14:sldId id="1334"/>
            <p14:sldId id="1057"/>
            <p14:sldId id="1058"/>
            <p14:sldId id="852"/>
            <p14:sldId id="1061"/>
            <p14:sldId id="854"/>
            <p14:sldId id="1201"/>
            <p14:sldId id="1207"/>
            <p14:sldId id="1238"/>
            <p14:sldId id="1335"/>
            <p14:sldId id="1200"/>
            <p14:sldId id="1247"/>
            <p14:sldId id="1248"/>
            <p14:sldId id="1206"/>
            <p14:sldId id="1250"/>
            <p14:sldId id="855"/>
            <p14:sldId id="856"/>
            <p14:sldId id="1336"/>
            <p14:sldId id="857"/>
            <p14:sldId id="1101"/>
            <p14:sldId id="859"/>
            <p14:sldId id="860"/>
            <p14:sldId id="1337"/>
            <p14:sldId id="1111"/>
            <p14:sldId id="1332"/>
            <p14:sldId id="1271"/>
            <p14:sldId id="1272"/>
            <p14:sldId id="1273"/>
            <p14:sldId id="1274"/>
            <p14:sldId id="1275"/>
            <p14:sldId id="1276"/>
            <p14:sldId id="1277"/>
            <p14:sldId id="1278"/>
            <p14:sldId id="1279"/>
            <p14:sldId id="1280"/>
            <p14:sldId id="1281"/>
            <p14:sldId id="1282"/>
            <p14:sldId id="1283"/>
            <p14:sldId id="1284"/>
            <p14:sldId id="1285"/>
            <p14:sldId id="1286"/>
            <p14:sldId id="1288"/>
            <p14:sldId id="1289"/>
            <p14:sldId id="1290"/>
            <p14:sldId id="1291"/>
            <p14:sldId id="1292"/>
            <p14:sldId id="1339"/>
            <p14:sldId id="1338"/>
            <p14:sldId id="1340"/>
            <p14:sldId id="1294"/>
            <p14:sldId id="1295"/>
            <p14:sldId id="1296"/>
            <p14:sldId id="1297"/>
            <p14:sldId id="1298"/>
            <p14:sldId id="1299"/>
            <p14:sldId id="1300"/>
            <p14:sldId id="1301"/>
            <p14:sldId id="1302"/>
            <p14:sldId id="1303"/>
            <p14:sldId id="1304"/>
            <p14:sldId id="1305"/>
            <p14:sldId id="1306"/>
            <p14:sldId id="1307"/>
            <p14:sldId id="1308"/>
            <p14:sldId id="1309"/>
            <p14:sldId id="1310"/>
            <p14:sldId id="1311"/>
            <p14:sldId id="1312"/>
            <p14:sldId id="1314"/>
            <p14:sldId id="1315"/>
            <p14:sldId id="1328"/>
            <p14:sldId id="1329"/>
            <p14:sldId id="1341"/>
            <p14:sldId id="1342"/>
            <p14:sldId id="1331"/>
            <p14:sldId id="110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侯彥伸" initials="侯彥伸" lastIdx="2" clrIdx="0">
    <p:extLst>
      <p:ext uri="{19B8F6BF-5375-455C-9EA6-DF929625EA0E}">
        <p15:presenceInfo xmlns:p15="http://schemas.microsoft.com/office/powerpoint/2012/main" userId="侯彥伸"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BBDD"/>
    <a:srgbClr val="FF0000"/>
    <a:srgbClr val="0066FF"/>
    <a:srgbClr val="934BC9"/>
    <a:srgbClr val="FFDF00"/>
    <a:srgbClr val="2D95B0"/>
    <a:srgbClr val="D4413E"/>
    <a:srgbClr val="B13633"/>
    <a:srgbClr val="FFFFFF"/>
    <a:srgbClr val="EBE3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中等深淺樣式 4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40" autoAdjust="0"/>
    <p:restoredTop sz="83175" autoAdjust="0"/>
  </p:normalViewPr>
  <p:slideViewPr>
    <p:cSldViewPr>
      <p:cViewPr varScale="1">
        <p:scale>
          <a:sx n="82" d="100"/>
          <a:sy n="82" d="100"/>
        </p:scale>
        <p:origin x="2059" y="82"/>
      </p:cViewPr>
      <p:guideLst>
        <p:guide orient="horz" pos="2160"/>
        <p:guide pos="2880"/>
      </p:guideLst>
    </p:cSldViewPr>
  </p:slideViewPr>
  <p:outlineViewPr>
    <p:cViewPr>
      <p:scale>
        <a:sx n="33" d="100"/>
        <a:sy n="33" d="100"/>
      </p:scale>
      <p:origin x="0" y="3523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9" d="100"/>
          <a:sy n="49" d="100"/>
        </p:scale>
        <p:origin x="1890" y="36"/>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commentAuthors" Target="commentAuthor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presProps" Target="presProps.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viewProps" Target="viewProp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tableStyles" Target="tableStyles.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handoutMaster" Target="handoutMasters/handoutMaster1.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6-30T18:19:42.411" idx="2">
    <p:pos x="10" y="10"/>
    <p:text/>
    <p:extLst>
      <p:ext uri="{C676402C-5697-4E1C-873F-D02D1690AC5C}">
        <p15:threadingInfo xmlns:p15="http://schemas.microsoft.com/office/powerpoint/2012/main" timeZoneBias="-480"/>
      </p:ext>
    </p:extLst>
  </p:cm>
</p:cmLst>
</file>

<file path=ppt/diagrams/_rels/data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image" Target="../media/image61.jpeg"/><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diagrams/_rels/data3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image" Target="../media/image67.jpeg"/></Relationships>
</file>

<file path=ppt/diagrams/_rels/drawing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image" Target="../media/image61.jpeg"/><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diagrams/_rels/drawing3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image" Target="../media/image67.jpe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446C8D-F614-4AEC-97C6-F93C73B3095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zh-TW" altLang="en-US"/>
        </a:p>
      </dgm:t>
    </dgm:pt>
    <dgm:pt modelId="{CE717B6C-A1FC-413E-ADE0-6C34B05D01DD}">
      <dgm:prSet phldrT="[文字]" custT="1"/>
      <dgm:spPr/>
      <dgm:t>
        <a:bodyPr/>
        <a:lstStyle/>
        <a:p>
          <a:r>
            <a:rPr lang="zh-TW" altLang="en-US" sz="2400" b="1" dirty="0" smtClean="0">
              <a:latin typeface="+mj-ea"/>
              <a:ea typeface="+mj-ea"/>
            </a:rPr>
            <a:t>代理√</a:t>
          </a:r>
          <a:endParaRPr lang="zh-TW" altLang="en-US" sz="2400" b="1" dirty="0">
            <a:latin typeface="+mj-ea"/>
            <a:ea typeface="+mj-ea"/>
          </a:endParaRPr>
        </a:p>
      </dgm:t>
    </dgm:pt>
    <dgm:pt modelId="{1105F27F-EDED-46B3-9015-36116641DCC6}" type="parTrans" cxnId="{A7BD16E6-CA66-4879-B9CC-50F280BE93B1}">
      <dgm:prSet/>
      <dgm:spPr/>
      <dgm:t>
        <a:bodyPr/>
        <a:lstStyle/>
        <a:p>
          <a:endParaRPr lang="zh-TW" altLang="en-US"/>
        </a:p>
      </dgm:t>
    </dgm:pt>
    <dgm:pt modelId="{0FE29CDD-2656-4C78-8385-B192D3E9C770}" type="sibTrans" cxnId="{A7BD16E6-CA66-4879-B9CC-50F280BE93B1}">
      <dgm:prSet/>
      <dgm:spPr/>
      <dgm:t>
        <a:bodyPr/>
        <a:lstStyle/>
        <a:p>
          <a:endParaRPr lang="zh-TW" altLang="en-US"/>
        </a:p>
      </dgm:t>
    </dgm:pt>
    <dgm:pt modelId="{C0C6558E-C397-4B32-9167-C66520317519}">
      <dgm:prSet phldrT="[文字]" custT="1"/>
      <dgm:spPr/>
      <dgm:t>
        <a:bodyPr/>
        <a:lstStyle/>
        <a:p>
          <a:r>
            <a:rPr lang="zh-TW" altLang="en-US" sz="2400" b="1" dirty="0" smtClean="0">
              <a:latin typeface="+mj-ea"/>
              <a:ea typeface="+mj-ea"/>
            </a:rPr>
            <a:t>兼任√</a:t>
          </a:r>
          <a:endParaRPr lang="zh-TW" altLang="en-US" sz="2400" b="1" dirty="0">
            <a:latin typeface="+mj-ea"/>
            <a:ea typeface="+mj-ea"/>
          </a:endParaRPr>
        </a:p>
      </dgm:t>
    </dgm:pt>
    <dgm:pt modelId="{BA476AB3-0C5F-44DA-B685-44794EAE4DF4}" type="parTrans" cxnId="{83515647-B975-42BC-80CD-FB0860E4A4B2}">
      <dgm:prSet/>
      <dgm:spPr/>
      <dgm:t>
        <a:bodyPr/>
        <a:lstStyle/>
        <a:p>
          <a:endParaRPr lang="zh-TW" altLang="en-US"/>
        </a:p>
      </dgm:t>
    </dgm:pt>
    <dgm:pt modelId="{7D2277F6-3CA5-4C41-8966-93BD02B7DAA0}" type="sibTrans" cxnId="{83515647-B975-42BC-80CD-FB0860E4A4B2}">
      <dgm:prSet/>
      <dgm:spPr/>
      <dgm:t>
        <a:bodyPr/>
        <a:lstStyle/>
        <a:p>
          <a:endParaRPr lang="zh-TW" altLang="en-US"/>
        </a:p>
      </dgm:t>
    </dgm:pt>
    <dgm:pt modelId="{63F6A712-D968-45AA-B66B-59A9E658A815}" type="pres">
      <dgm:prSet presAssocID="{1F446C8D-F614-4AEC-97C6-F93C73B3095F}" presName="diagram" presStyleCnt="0">
        <dgm:presLayoutVars>
          <dgm:dir/>
          <dgm:resizeHandles val="exact"/>
        </dgm:presLayoutVars>
      </dgm:prSet>
      <dgm:spPr/>
      <dgm:t>
        <a:bodyPr/>
        <a:lstStyle/>
        <a:p>
          <a:endParaRPr lang="zh-TW" altLang="en-US"/>
        </a:p>
      </dgm:t>
    </dgm:pt>
    <dgm:pt modelId="{F32DD6A7-62A0-475F-A8FF-BFADF5B5880A}" type="pres">
      <dgm:prSet presAssocID="{CE717B6C-A1FC-413E-ADE0-6C34B05D01DD}" presName="node" presStyleLbl="node1" presStyleIdx="0" presStyleCnt="2">
        <dgm:presLayoutVars>
          <dgm:bulletEnabled val="1"/>
        </dgm:presLayoutVars>
      </dgm:prSet>
      <dgm:spPr/>
      <dgm:t>
        <a:bodyPr/>
        <a:lstStyle/>
        <a:p>
          <a:endParaRPr lang="zh-TW" altLang="en-US"/>
        </a:p>
      </dgm:t>
    </dgm:pt>
    <dgm:pt modelId="{7E42FCE9-602D-4E29-BF27-FB8B25CD1D9D}" type="pres">
      <dgm:prSet presAssocID="{0FE29CDD-2656-4C78-8385-B192D3E9C770}" presName="sibTrans" presStyleCnt="0"/>
      <dgm:spPr/>
    </dgm:pt>
    <dgm:pt modelId="{7006C5C4-1771-4D1E-9494-0F6E95D5D9A4}" type="pres">
      <dgm:prSet presAssocID="{C0C6558E-C397-4B32-9167-C66520317519}" presName="node" presStyleLbl="node1" presStyleIdx="1" presStyleCnt="2">
        <dgm:presLayoutVars>
          <dgm:bulletEnabled val="1"/>
        </dgm:presLayoutVars>
      </dgm:prSet>
      <dgm:spPr/>
      <dgm:t>
        <a:bodyPr/>
        <a:lstStyle/>
        <a:p>
          <a:endParaRPr lang="zh-TW" altLang="en-US"/>
        </a:p>
      </dgm:t>
    </dgm:pt>
  </dgm:ptLst>
  <dgm:cxnLst>
    <dgm:cxn modelId="{83515647-B975-42BC-80CD-FB0860E4A4B2}" srcId="{1F446C8D-F614-4AEC-97C6-F93C73B3095F}" destId="{C0C6558E-C397-4B32-9167-C66520317519}" srcOrd="1" destOrd="0" parTransId="{BA476AB3-0C5F-44DA-B685-44794EAE4DF4}" sibTransId="{7D2277F6-3CA5-4C41-8966-93BD02B7DAA0}"/>
    <dgm:cxn modelId="{C90CE02B-BEAB-4BCD-AD83-92485304CE87}" type="presOf" srcId="{1F446C8D-F614-4AEC-97C6-F93C73B3095F}" destId="{63F6A712-D968-45AA-B66B-59A9E658A815}" srcOrd="0" destOrd="0" presId="urn:microsoft.com/office/officeart/2005/8/layout/default"/>
    <dgm:cxn modelId="{A7BD16E6-CA66-4879-B9CC-50F280BE93B1}" srcId="{1F446C8D-F614-4AEC-97C6-F93C73B3095F}" destId="{CE717B6C-A1FC-413E-ADE0-6C34B05D01DD}" srcOrd="0" destOrd="0" parTransId="{1105F27F-EDED-46B3-9015-36116641DCC6}" sibTransId="{0FE29CDD-2656-4C78-8385-B192D3E9C770}"/>
    <dgm:cxn modelId="{AE0F3A80-D598-4F59-BD23-9F9DAECC0A48}" type="presOf" srcId="{CE717B6C-A1FC-413E-ADE0-6C34B05D01DD}" destId="{F32DD6A7-62A0-475F-A8FF-BFADF5B5880A}" srcOrd="0" destOrd="0" presId="urn:microsoft.com/office/officeart/2005/8/layout/default"/>
    <dgm:cxn modelId="{A8203A11-DBC7-4875-B1DD-755B7C2FEA35}" type="presOf" srcId="{C0C6558E-C397-4B32-9167-C66520317519}" destId="{7006C5C4-1771-4D1E-9494-0F6E95D5D9A4}" srcOrd="0" destOrd="0" presId="urn:microsoft.com/office/officeart/2005/8/layout/default"/>
    <dgm:cxn modelId="{D39EEE0D-6EAA-4A53-84B7-4E2957196CC5}" type="presParOf" srcId="{63F6A712-D968-45AA-B66B-59A9E658A815}" destId="{F32DD6A7-62A0-475F-A8FF-BFADF5B5880A}" srcOrd="0" destOrd="0" presId="urn:microsoft.com/office/officeart/2005/8/layout/default"/>
    <dgm:cxn modelId="{F3054C5C-1BED-4DE3-8947-A1898166EE5E}" type="presParOf" srcId="{63F6A712-D968-45AA-B66B-59A9E658A815}" destId="{7E42FCE9-602D-4E29-BF27-FB8B25CD1D9D}" srcOrd="1" destOrd="0" presId="urn:microsoft.com/office/officeart/2005/8/layout/default"/>
    <dgm:cxn modelId="{F4A7CEBD-2FF2-448E-B70F-4C0E50EA9255}" type="presParOf" srcId="{63F6A712-D968-45AA-B66B-59A9E658A815}" destId="{7006C5C4-1771-4D1E-9494-0F6E95D5D9A4}"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41926DF-24F2-4902-AF50-7E7D4226E3CB}"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zh-TW" altLang="en-US"/>
        </a:p>
      </dgm:t>
    </dgm:pt>
    <dgm:pt modelId="{509D38F8-9BF5-42F3-A04C-1E8344B366AB}">
      <dgm:prSet phldrT="[文字]" custT="1"/>
      <dgm:spPr/>
      <dgm:t>
        <a:bodyPr/>
        <a:lstStyle/>
        <a:p>
          <a:r>
            <a:rPr lang="zh-TW" altLang="en-US" sz="2400" dirty="0" smtClean="0">
              <a:latin typeface="+mj-ea"/>
              <a:ea typeface="+mj-ea"/>
            </a:rPr>
            <a:t>同一申報年度</a:t>
          </a:r>
          <a:endParaRPr lang="zh-TW" altLang="en-US" sz="2400" dirty="0">
            <a:latin typeface="+mj-ea"/>
            <a:ea typeface="+mj-ea"/>
          </a:endParaRPr>
        </a:p>
      </dgm:t>
    </dgm:pt>
    <dgm:pt modelId="{874B2281-BE26-4520-BF3E-D3620A088964}" type="parTrans" cxnId="{4F541EDD-0E63-40D2-A860-0992FA8B93E7}">
      <dgm:prSet/>
      <dgm:spPr/>
      <dgm:t>
        <a:bodyPr/>
        <a:lstStyle/>
        <a:p>
          <a:endParaRPr lang="zh-TW" altLang="en-US"/>
        </a:p>
      </dgm:t>
    </dgm:pt>
    <dgm:pt modelId="{5F3CBFBA-370C-4EBC-AC3D-22E2292B98CC}" type="sibTrans" cxnId="{4F541EDD-0E63-40D2-A860-0992FA8B93E7}">
      <dgm:prSet/>
      <dgm:spPr/>
      <dgm:t>
        <a:bodyPr/>
        <a:lstStyle/>
        <a:p>
          <a:endParaRPr lang="zh-TW" altLang="en-US"/>
        </a:p>
      </dgm:t>
    </dgm:pt>
    <dgm:pt modelId="{901E4B3F-7544-49DD-9A56-4A599C258B19}">
      <dgm:prSet phldrT="[文字]" custT="1"/>
      <dgm:spPr/>
      <dgm:t>
        <a:bodyPr/>
        <a:lstStyle/>
        <a:p>
          <a:pPr>
            <a:spcAft>
              <a:spcPts val="0"/>
            </a:spcAft>
          </a:pPr>
          <a:r>
            <a:rPr lang="zh-TW" altLang="en-US" sz="2400" dirty="0" smtClean="0">
              <a:latin typeface="+mj-ea"/>
              <a:ea typeface="+mj-ea"/>
            </a:rPr>
            <a:t>就到職</a:t>
          </a:r>
          <a:endParaRPr lang="en-US" altLang="zh-TW" sz="2400" dirty="0" smtClean="0">
            <a:latin typeface="+mj-ea"/>
            <a:ea typeface="+mj-ea"/>
          </a:endParaRPr>
        </a:p>
        <a:p>
          <a:pPr>
            <a:spcAft>
              <a:spcPts val="0"/>
            </a:spcAft>
          </a:pPr>
          <a:r>
            <a:rPr lang="zh-TW" altLang="en-US" sz="2400" dirty="0" smtClean="0">
              <a:latin typeface="+mj-ea"/>
              <a:ea typeface="+mj-ea"/>
            </a:rPr>
            <a:t>申報</a:t>
          </a:r>
          <a:endParaRPr lang="zh-TW" altLang="en-US" sz="2400" dirty="0">
            <a:latin typeface="+mj-ea"/>
            <a:ea typeface="+mj-ea"/>
          </a:endParaRPr>
        </a:p>
      </dgm:t>
    </dgm:pt>
    <dgm:pt modelId="{C8268566-4E8F-4345-99A5-68CD8F6A99AB}" type="parTrans" cxnId="{EC875C14-E76E-45FD-A0EB-0AF59B8409DA}">
      <dgm:prSet/>
      <dgm:spPr/>
      <dgm:t>
        <a:bodyPr/>
        <a:lstStyle/>
        <a:p>
          <a:endParaRPr lang="zh-TW" altLang="en-US"/>
        </a:p>
      </dgm:t>
    </dgm:pt>
    <dgm:pt modelId="{CCA2763E-42AD-4CFB-93A6-632A1BE51793}" type="sibTrans" cxnId="{EC875C14-E76E-45FD-A0EB-0AF59B8409DA}">
      <dgm:prSet/>
      <dgm:spPr/>
      <dgm:t>
        <a:bodyPr/>
        <a:lstStyle/>
        <a:p>
          <a:endParaRPr lang="zh-TW" altLang="en-US"/>
        </a:p>
      </dgm:t>
    </dgm:pt>
    <dgm:pt modelId="{ABD07E13-725E-4927-A8C0-300EFA980D71}">
      <dgm:prSet phldrT="[文字]" custT="1"/>
      <dgm:spPr/>
      <dgm:t>
        <a:bodyPr/>
        <a:lstStyle/>
        <a:p>
          <a:r>
            <a:rPr lang="zh-TW" altLang="en-US" sz="2400" dirty="0" smtClean="0">
              <a:latin typeface="+mj-ea"/>
              <a:ea typeface="+mj-ea"/>
            </a:rPr>
            <a:t>定期申報</a:t>
          </a:r>
          <a:endParaRPr lang="zh-TW" altLang="en-US" sz="2400" dirty="0">
            <a:latin typeface="+mj-ea"/>
            <a:ea typeface="+mj-ea"/>
          </a:endParaRPr>
        </a:p>
      </dgm:t>
    </dgm:pt>
    <dgm:pt modelId="{50FFB8EC-0BBC-4155-B840-D710DD15A00B}" type="parTrans" cxnId="{0B94F646-49AD-428C-800A-0FB6AC6599B9}">
      <dgm:prSet/>
      <dgm:spPr/>
      <dgm:t>
        <a:bodyPr/>
        <a:lstStyle/>
        <a:p>
          <a:endParaRPr lang="zh-TW" altLang="en-US"/>
        </a:p>
      </dgm:t>
    </dgm:pt>
    <dgm:pt modelId="{EBABCA78-64BC-441E-82E3-C790F1DFF713}" type="sibTrans" cxnId="{0B94F646-49AD-428C-800A-0FB6AC6599B9}">
      <dgm:prSet/>
      <dgm:spPr/>
      <dgm:t>
        <a:bodyPr/>
        <a:lstStyle/>
        <a:p>
          <a:endParaRPr lang="zh-TW" altLang="en-US"/>
        </a:p>
      </dgm:t>
    </dgm:pt>
    <dgm:pt modelId="{541AF29B-8824-4D37-9381-32BDC82FE7F5}" type="pres">
      <dgm:prSet presAssocID="{C41926DF-24F2-4902-AF50-7E7D4226E3CB}" presName="hierChild1" presStyleCnt="0">
        <dgm:presLayoutVars>
          <dgm:chPref val="1"/>
          <dgm:dir/>
          <dgm:animOne val="branch"/>
          <dgm:animLvl val="lvl"/>
          <dgm:resizeHandles/>
        </dgm:presLayoutVars>
      </dgm:prSet>
      <dgm:spPr/>
      <dgm:t>
        <a:bodyPr/>
        <a:lstStyle/>
        <a:p>
          <a:endParaRPr lang="zh-TW" altLang="en-US"/>
        </a:p>
      </dgm:t>
    </dgm:pt>
    <dgm:pt modelId="{2C71F854-0B2E-42DB-8514-00043BC91BC0}" type="pres">
      <dgm:prSet presAssocID="{509D38F8-9BF5-42F3-A04C-1E8344B366AB}" presName="hierRoot1" presStyleCnt="0"/>
      <dgm:spPr/>
    </dgm:pt>
    <dgm:pt modelId="{244AB390-EAA7-40B8-8D20-296209721265}" type="pres">
      <dgm:prSet presAssocID="{509D38F8-9BF5-42F3-A04C-1E8344B366AB}" presName="composite" presStyleCnt="0"/>
      <dgm:spPr/>
    </dgm:pt>
    <dgm:pt modelId="{44D49394-0BDB-48DD-A705-3D4840122030}" type="pres">
      <dgm:prSet presAssocID="{509D38F8-9BF5-42F3-A04C-1E8344B366AB}" presName="background" presStyleLbl="node0" presStyleIdx="0" presStyleCnt="1"/>
      <dgm:spPr/>
    </dgm:pt>
    <dgm:pt modelId="{CD34603F-28F8-4BC9-AE5F-A5348DAD1D36}" type="pres">
      <dgm:prSet presAssocID="{509D38F8-9BF5-42F3-A04C-1E8344B366AB}" presName="text" presStyleLbl="fgAcc0" presStyleIdx="0" presStyleCnt="1">
        <dgm:presLayoutVars>
          <dgm:chPref val="3"/>
        </dgm:presLayoutVars>
      </dgm:prSet>
      <dgm:spPr/>
      <dgm:t>
        <a:bodyPr/>
        <a:lstStyle/>
        <a:p>
          <a:endParaRPr lang="zh-TW" altLang="en-US"/>
        </a:p>
      </dgm:t>
    </dgm:pt>
    <dgm:pt modelId="{AC4364EF-ECC0-4BC2-B041-B66F16C38DE9}" type="pres">
      <dgm:prSet presAssocID="{509D38F8-9BF5-42F3-A04C-1E8344B366AB}" presName="hierChild2" presStyleCnt="0"/>
      <dgm:spPr/>
    </dgm:pt>
    <dgm:pt modelId="{9B0E1A36-9527-4304-B17D-7585B43644FC}" type="pres">
      <dgm:prSet presAssocID="{C8268566-4E8F-4345-99A5-68CD8F6A99AB}" presName="Name10" presStyleLbl="parChTrans1D2" presStyleIdx="0" presStyleCnt="2"/>
      <dgm:spPr/>
      <dgm:t>
        <a:bodyPr/>
        <a:lstStyle/>
        <a:p>
          <a:endParaRPr lang="zh-TW" altLang="en-US"/>
        </a:p>
      </dgm:t>
    </dgm:pt>
    <dgm:pt modelId="{13CABCA8-39B3-454A-9255-3EE4D82941F1}" type="pres">
      <dgm:prSet presAssocID="{901E4B3F-7544-49DD-9A56-4A599C258B19}" presName="hierRoot2" presStyleCnt="0"/>
      <dgm:spPr/>
    </dgm:pt>
    <dgm:pt modelId="{0BB6F9B7-140F-44E8-96AE-8846890A82D3}" type="pres">
      <dgm:prSet presAssocID="{901E4B3F-7544-49DD-9A56-4A599C258B19}" presName="composite2" presStyleCnt="0"/>
      <dgm:spPr/>
    </dgm:pt>
    <dgm:pt modelId="{ECD6E2EA-6983-45EC-BEC0-3470F6C36322}" type="pres">
      <dgm:prSet presAssocID="{901E4B3F-7544-49DD-9A56-4A599C258B19}" presName="background2" presStyleLbl="node2" presStyleIdx="0" presStyleCnt="2"/>
      <dgm:spPr/>
    </dgm:pt>
    <dgm:pt modelId="{82C39108-72AC-43C0-BAD1-C108EFC56713}" type="pres">
      <dgm:prSet presAssocID="{901E4B3F-7544-49DD-9A56-4A599C258B19}" presName="text2" presStyleLbl="fgAcc2" presStyleIdx="0" presStyleCnt="2">
        <dgm:presLayoutVars>
          <dgm:chPref val="3"/>
        </dgm:presLayoutVars>
      </dgm:prSet>
      <dgm:spPr/>
      <dgm:t>
        <a:bodyPr/>
        <a:lstStyle/>
        <a:p>
          <a:endParaRPr lang="zh-TW" altLang="en-US"/>
        </a:p>
      </dgm:t>
    </dgm:pt>
    <dgm:pt modelId="{043E0419-0105-4D58-B388-D2C90FA73D70}" type="pres">
      <dgm:prSet presAssocID="{901E4B3F-7544-49DD-9A56-4A599C258B19}" presName="hierChild3" presStyleCnt="0"/>
      <dgm:spPr/>
    </dgm:pt>
    <dgm:pt modelId="{70724675-3C44-4BBB-AD82-64856DAA5F17}" type="pres">
      <dgm:prSet presAssocID="{50FFB8EC-0BBC-4155-B840-D710DD15A00B}" presName="Name10" presStyleLbl="parChTrans1D2" presStyleIdx="1" presStyleCnt="2"/>
      <dgm:spPr/>
      <dgm:t>
        <a:bodyPr/>
        <a:lstStyle/>
        <a:p>
          <a:endParaRPr lang="zh-TW" altLang="en-US"/>
        </a:p>
      </dgm:t>
    </dgm:pt>
    <dgm:pt modelId="{C503595E-A65B-492F-AF70-01FCE95A47AE}" type="pres">
      <dgm:prSet presAssocID="{ABD07E13-725E-4927-A8C0-300EFA980D71}" presName="hierRoot2" presStyleCnt="0"/>
      <dgm:spPr/>
    </dgm:pt>
    <dgm:pt modelId="{81D64B05-0D5A-457A-9A89-3DE6324FD1AE}" type="pres">
      <dgm:prSet presAssocID="{ABD07E13-725E-4927-A8C0-300EFA980D71}" presName="composite2" presStyleCnt="0"/>
      <dgm:spPr/>
    </dgm:pt>
    <dgm:pt modelId="{298649C6-DDAA-4466-8BB7-6F395779824B}" type="pres">
      <dgm:prSet presAssocID="{ABD07E13-725E-4927-A8C0-300EFA980D71}" presName="background2" presStyleLbl="node2" presStyleIdx="1" presStyleCnt="2"/>
      <dgm:spPr/>
    </dgm:pt>
    <dgm:pt modelId="{98EF4983-027B-4DC3-8AD5-2A6B2E90348A}" type="pres">
      <dgm:prSet presAssocID="{ABD07E13-725E-4927-A8C0-300EFA980D71}" presName="text2" presStyleLbl="fgAcc2" presStyleIdx="1" presStyleCnt="2">
        <dgm:presLayoutVars>
          <dgm:chPref val="3"/>
        </dgm:presLayoutVars>
      </dgm:prSet>
      <dgm:spPr/>
      <dgm:t>
        <a:bodyPr/>
        <a:lstStyle/>
        <a:p>
          <a:endParaRPr lang="zh-TW" altLang="en-US"/>
        </a:p>
      </dgm:t>
    </dgm:pt>
    <dgm:pt modelId="{D71F2E81-5B3D-4871-97C7-9CD423CD939F}" type="pres">
      <dgm:prSet presAssocID="{ABD07E13-725E-4927-A8C0-300EFA980D71}" presName="hierChild3" presStyleCnt="0"/>
      <dgm:spPr/>
    </dgm:pt>
  </dgm:ptLst>
  <dgm:cxnLst>
    <dgm:cxn modelId="{39BDD08C-C3CA-45EF-B8E6-076797A13C40}" type="presOf" srcId="{C8268566-4E8F-4345-99A5-68CD8F6A99AB}" destId="{9B0E1A36-9527-4304-B17D-7585B43644FC}" srcOrd="0" destOrd="0" presId="urn:microsoft.com/office/officeart/2005/8/layout/hierarchy1"/>
    <dgm:cxn modelId="{7C60E743-93FF-426B-9093-398C3FAB07BA}" type="presOf" srcId="{C41926DF-24F2-4902-AF50-7E7D4226E3CB}" destId="{541AF29B-8824-4D37-9381-32BDC82FE7F5}" srcOrd="0" destOrd="0" presId="urn:microsoft.com/office/officeart/2005/8/layout/hierarchy1"/>
    <dgm:cxn modelId="{0B94F646-49AD-428C-800A-0FB6AC6599B9}" srcId="{509D38F8-9BF5-42F3-A04C-1E8344B366AB}" destId="{ABD07E13-725E-4927-A8C0-300EFA980D71}" srcOrd="1" destOrd="0" parTransId="{50FFB8EC-0BBC-4155-B840-D710DD15A00B}" sibTransId="{EBABCA78-64BC-441E-82E3-C790F1DFF713}"/>
    <dgm:cxn modelId="{6876E373-6103-4004-B8D3-68A9BF875BFF}" type="presOf" srcId="{ABD07E13-725E-4927-A8C0-300EFA980D71}" destId="{98EF4983-027B-4DC3-8AD5-2A6B2E90348A}" srcOrd="0" destOrd="0" presId="urn:microsoft.com/office/officeart/2005/8/layout/hierarchy1"/>
    <dgm:cxn modelId="{525D8B63-C514-48E1-B122-D1CA669D85D7}" type="presOf" srcId="{901E4B3F-7544-49DD-9A56-4A599C258B19}" destId="{82C39108-72AC-43C0-BAD1-C108EFC56713}" srcOrd="0" destOrd="0" presId="urn:microsoft.com/office/officeart/2005/8/layout/hierarchy1"/>
    <dgm:cxn modelId="{DB43938B-2555-4C60-BE75-5F6E887E6352}" type="presOf" srcId="{50FFB8EC-0BBC-4155-B840-D710DD15A00B}" destId="{70724675-3C44-4BBB-AD82-64856DAA5F17}" srcOrd="0" destOrd="0" presId="urn:microsoft.com/office/officeart/2005/8/layout/hierarchy1"/>
    <dgm:cxn modelId="{9604E031-8F9E-4F95-AEC5-600B0D72BFE4}" type="presOf" srcId="{509D38F8-9BF5-42F3-A04C-1E8344B366AB}" destId="{CD34603F-28F8-4BC9-AE5F-A5348DAD1D36}" srcOrd="0" destOrd="0" presId="urn:microsoft.com/office/officeart/2005/8/layout/hierarchy1"/>
    <dgm:cxn modelId="{4F541EDD-0E63-40D2-A860-0992FA8B93E7}" srcId="{C41926DF-24F2-4902-AF50-7E7D4226E3CB}" destId="{509D38F8-9BF5-42F3-A04C-1E8344B366AB}" srcOrd="0" destOrd="0" parTransId="{874B2281-BE26-4520-BF3E-D3620A088964}" sibTransId="{5F3CBFBA-370C-4EBC-AC3D-22E2292B98CC}"/>
    <dgm:cxn modelId="{EC875C14-E76E-45FD-A0EB-0AF59B8409DA}" srcId="{509D38F8-9BF5-42F3-A04C-1E8344B366AB}" destId="{901E4B3F-7544-49DD-9A56-4A599C258B19}" srcOrd="0" destOrd="0" parTransId="{C8268566-4E8F-4345-99A5-68CD8F6A99AB}" sibTransId="{CCA2763E-42AD-4CFB-93A6-632A1BE51793}"/>
    <dgm:cxn modelId="{83242C4E-E352-419B-8C2E-48DDBFDEAC67}" type="presParOf" srcId="{541AF29B-8824-4D37-9381-32BDC82FE7F5}" destId="{2C71F854-0B2E-42DB-8514-00043BC91BC0}" srcOrd="0" destOrd="0" presId="urn:microsoft.com/office/officeart/2005/8/layout/hierarchy1"/>
    <dgm:cxn modelId="{F7B61587-378D-407B-865F-8CDA978FBF54}" type="presParOf" srcId="{2C71F854-0B2E-42DB-8514-00043BC91BC0}" destId="{244AB390-EAA7-40B8-8D20-296209721265}" srcOrd="0" destOrd="0" presId="urn:microsoft.com/office/officeart/2005/8/layout/hierarchy1"/>
    <dgm:cxn modelId="{A8DEF5CC-D81A-49B5-B2AA-C98F5C232104}" type="presParOf" srcId="{244AB390-EAA7-40B8-8D20-296209721265}" destId="{44D49394-0BDB-48DD-A705-3D4840122030}" srcOrd="0" destOrd="0" presId="urn:microsoft.com/office/officeart/2005/8/layout/hierarchy1"/>
    <dgm:cxn modelId="{0E631FF5-50FF-4115-B906-7DE2274ED6E7}" type="presParOf" srcId="{244AB390-EAA7-40B8-8D20-296209721265}" destId="{CD34603F-28F8-4BC9-AE5F-A5348DAD1D36}" srcOrd="1" destOrd="0" presId="urn:microsoft.com/office/officeart/2005/8/layout/hierarchy1"/>
    <dgm:cxn modelId="{A4D63038-2EC7-4024-8D10-80B9B95C49CB}" type="presParOf" srcId="{2C71F854-0B2E-42DB-8514-00043BC91BC0}" destId="{AC4364EF-ECC0-4BC2-B041-B66F16C38DE9}" srcOrd="1" destOrd="0" presId="urn:microsoft.com/office/officeart/2005/8/layout/hierarchy1"/>
    <dgm:cxn modelId="{72980B3B-9AAD-41DD-AFEC-620F6E371950}" type="presParOf" srcId="{AC4364EF-ECC0-4BC2-B041-B66F16C38DE9}" destId="{9B0E1A36-9527-4304-B17D-7585B43644FC}" srcOrd="0" destOrd="0" presId="urn:microsoft.com/office/officeart/2005/8/layout/hierarchy1"/>
    <dgm:cxn modelId="{83458081-0351-4D26-8576-8268FFFF4311}" type="presParOf" srcId="{AC4364EF-ECC0-4BC2-B041-B66F16C38DE9}" destId="{13CABCA8-39B3-454A-9255-3EE4D82941F1}" srcOrd="1" destOrd="0" presId="urn:microsoft.com/office/officeart/2005/8/layout/hierarchy1"/>
    <dgm:cxn modelId="{8BC3308B-666F-4F78-AF00-D84829F223DF}" type="presParOf" srcId="{13CABCA8-39B3-454A-9255-3EE4D82941F1}" destId="{0BB6F9B7-140F-44E8-96AE-8846890A82D3}" srcOrd="0" destOrd="0" presId="urn:microsoft.com/office/officeart/2005/8/layout/hierarchy1"/>
    <dgm:cxn modelId="{905B1353-B6E9-435D-B4FE-82C05AA5105C}" type="presParOf" srcId="{0BB6F9B7-140F-44E8-96AE-8846890A82D3}" destId="{ECD6E2EA-6983-45EC-BEC0-3470F6C36322}" srcOrd="0" destOrd="0" presId="urn:microsoft.com/office/officeart/2005/8/layout/hierarchy1"/>
    <dgm:cxn modelId="{D7820A67-8FC2-41DF-B7C6-88421C8B12C0}" type="presParOf" srcId="{0BB6F9B7-140F-44E8-96AE-8846890A82D3}" destId="{82C39108-72AC-43C0-BAD1-C108EFC56713}" srcOrd="1" destOrd="0" presId="urn:microsoft.com/office/officeart/2005/8/layout/hierarchy1"/>
    <dgm:cxn modelId="{F05DEF91-43DE-4F7F-8177-4F7380517DFF}" type="presParOf" srcId="{13CABCA8-39B3-454A-9255-3EE4D82941F1}" destId="{043E0419-0105-4D58-B388-D2C90FA73D70}" srcOrd="1" destOrd="0" presId="urn:microsoft.com/office/officeart/2005/8/layout/hierarchy1"/>
    <dgm:cxn modelId="{B9EF7C60-CEA7-490D-8010-B837A3F977B1}" type="presParOf" srcId="{AC4364EF-ECC0-4BC2-B041-B66F16C38DE9}" destId="{70724675-3C44-4BBB-AD82-64856DAA5F17}" srcOrd="2" destOrd="0" presId="urn:microsoft.com/office/officeart/2005/8/layout/hierarchy1"/>
    <dgm:cxn modelId="{D5D222D8-E6D6-490A-88A4-C0DF4E87CAFD}" type="presParOf" srcId="{AC4364EF-ECC0-4BC2-B041-B66F16C38DE9}" destId="{C503595E-A65B-492F-AF70-01FCE95A47AE}" srcOrd="3" destOrd="0" presId="urn:microsoft.com/office/officeart/2005/8/layout/hierarchy1"/>
    <dgm:cxn modelId="{39303043-F600-4AFA-9BA2-6A0611D51B3D}" type="presParOf" srcId="{C503595E-A65B-492F-AF70-01FCE95A47AE}" destId="{81D64B05-0D5A-457A-9A89-3DE6324FD1AE}" srcOrd="0" destOrd="0" presId="urn:microsoft.com/office/officeart/2005/8/layout/hierarchy1"/>
    <dgm:cxn modelId="{8234D487-C61D-44F5-A4A6-26C5416CB6F9}" type="presParOf" srcId="{81D64B05-0D5A-457A-9A89-3DE6324FD1AE}" destId="{298649C6-DDAA-4466-8BB7-6F395779824B}" srcOrd="0" destOrd="0" presId="urn:microsoft.com/office/officeart/2005/8/layout/hierarchy1"/>
    <dgm:cxn modelId="{F9E6F603-3F25-4C4E-B332-3D121093F6C9}" type="presParOf" srcId="{81D64B05-0D5A-457A-9A89-3DE6324FD1AE}" destId="{98EF4983-027B-4DC3-8AD5-2A6B2E90348A}" srcOrd="1" destOrd="0" presId="urn:microsoft.com/office/officeart/2005/8/layout/hierarchy1"/>
    <dgm:cxn modelId="{5393D072-F13A-496B-8DE3-D5F2CE3615C6}" type="presParOf" srcId="{C503595E-A65B-492F-AF70-01FCE95A47AE}" destId="{D71F2E81-5B3D-4871-97C7-9CD423CD939F}"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競合相關法規</a:t>
          </a:r>
          <a:endParaRPr lang="zh-TW" altLang="en-US" sz="4000" b="1" dirty="0">
            <a:solidFill>
              <a:schemeClr val="tx1">
                <a:lumMod val="75000"/>
                <a:lumOff val="25000"/>
              </a:schemeClr>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custLinFactNeighborX="749"/>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1" custScaleX="41255"/>
      <dgm:spPr/>
      <dgm:t>
        <a:bodyPr/>
        <a:lstStyle/>
        <a:p>
          <a:endParaRPr lang="zh-TW" altLang="en-US"/>
        </a:p>
      </dgm:t>
    </dgm:pt>
    <dgm:pt modelId="{F2EA5537-ABEA-4277-8E69-1F0E2BE37539}" type="pres">
      <dgm:prSet presAssocID="{1298FA94-D91D-4B12-9BF4-F75EF483EB9D}" presName="vert1" presStyleCnt="0"/>
      <dgm:spPr/>
    </dgm:pt>
  </dgm:ptLst>
  <dgm:cxnLst>
    <dgm:cxn modelId="{37F56E0B-0ADC-44E2-AA42-D5CDBC6A4268}" srcId="{ADDEB4A8-9DE4-4600-9E10-2B8517DA0899}" destId="{1298FA94-D91D-4B12-9BF4-F75EF483EB9D}" srcOrd="0" destOrd="0" parTransId="{284BD858-6D35-4298-82EF-2EB39D41DF52}" sibTransId="{D8E94FCE-174D-4845-8D65-DCEF96FF2702}"/>
    <dgm:cxn modelId="{9DFD4F6F-39A3-429D-9DC9-26C4215CB46F}" type="presOf" srcId="{1298FA94-D91D-4B12-9BF4-F75EF483EB9D}" destId="{C84264B0-CDCF-4E10-BD72-D794E2FE26DA}" srcOrd="0" destOrd="0" presId="urn:microsoft.com/office/officeart/2008/layout/LinedList"/>
    <dgm:cxn modelId="{6773652E-4F9C-411F-B592-00FB4E5AC628}" type="presOf" srcId="{ADDEB4A8-9DE4-4600-9E10-2B8517DA0899}" destId="{FB1DF1DF-52A5-4BCB-92CB-A18709AB0722}" srcOrd="0" destOrd="0" presId="urn:microsoft.com/office/officeart/2008/layout/LinedList"/>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競合相關法規</a:t>
          </a:r>
          <a:endParaRPr lang="zh-TW" altLang="en-US" sz="4000" b="1" dirty="0">
            <a:solidFill>
              <a:schemeClr val="tx1">
                <a:lumMod val="75000"/>
                <a:lumOff val="25000"/>
              </a:schemeClr>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custLinFactNeighborX="749"/>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1" custScaleX="41255"/>
      <dgm:spPr/>
      <dgm:t>
        <a:bodyPr/>
        <a:lstStyle/>
        <a:p>
          <a:endParaRPr lang="zh-TW" altLang="en-US"/>
        </a:p>
      </dgm:t>
    </dgm:pt>
    <dgm:pt modelId="{F2EA5537-ABEA-4277-8E69-1F0E2BE37539}" type="pres">
      <dgm:prSet presAssocID="{1298FA94-D91D-4B12-9BF4-F75EF483EB9D}" presName="vert1" presStyleCnt="0"/>
      <dgm:spPr/>
    </dgm:pt>
  </dgm:ptLst>
  <dgm:cxnLst>
    <dgm:cxn modelId="{37F56E0B-0ADC-44E2-AA42-D5CDBC6A4268}" srcId="{ADDEB4A8-9DE4-4600-9E10-2B8517DA0899}" destId="{1298FA94-D91D-4B12-9BF4-F75EF483EB9D}" srcOrd="0" destOrd="0" parTransId="{284BD858-6D35-4298-82EF-2EB39D41DF52}" sibTransId="{D8E94FCE-174D-4845-8D65-DCEF96FF2702}"/>
    <dgm:cxn modelId="{9DFD4F6F-39A3-429D-9DC9-26C4215CB46F}" type="presOf" srcId="{1298FA94-D91D-4B12-9BF4-F75EF483EB9D}" destId="{C84264B0-CDCF-4E10-BD72-D794E2FE26DA}" srcOrd="0" destOrd="0" presId="urn:microsoft.com/office/officeart/2008/layout/LinedList"/>
    <dgm:cxn modelId="{6773652E-4F9C-411F-B592-00FB4E5AC628}" type="presOf" srcId="{ADDEB4A8-9DE4-4600-9E10-2B8517DA0899}" destId="{FB1DF1DF-52A5-4BCB-92CB-A18709AB0722}" srcOrd="0" destOrd="0" presId="urn:microsoft.com/office/officeart/2008/layout/LinedList"/>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25BEDFF-961B-4D52-8CFE-2D37F0F9C003}" type="doc">
      <dgm:prSet loTypeId="urn:microsoft.com/office/officeart/2005/8/layout/equation1" loCatId="process" qsTypeId="urn:microsoft.com/office/officeart/2005/8/quickstyle/simple1" qsCatId="simple" csTypeId="urn:microsoft.com/office/officeart/2005/8/colors/colorful3" csCatId="colorful" phldr="1"/>
      <dgm:spPr/>
    </dgm:pt>
    <dgm:pt modelId="{98CA8D5B-AF0F-463E-9FE2-BAC7205353B1}">
      <dgm:prSet phldrT="[文字]" custT="1"/>
      <dgm:spPr/>
      <dgm:t>
        <a:bodyPr/>
        <a:lstStyle/>
        <a:p>
          <a:r>
            <a:rPr lang="zh-TW" altLang="en-US" sz="2400" b="1" dirty="0" smtClean="0">
              <a:latin typeface="+mj-ea"/>
              <a:ea typeface="+mj-ea"/>
            </a:rPr>
            <a:t>職務異動</a:t>
          </a:r>
          <a:endParaRPr lang="zh-TW" altLang="en-US" sz="2400" b="1" dirty="0">
            <a:latin typeface="+mj-ea"/>
            <a:ea typeface="+mj-ea"/>
          </a:endParaRPr>
        </a:p>
      </dgm:t>
    </dgm:pt>
    <dgm:pt modelId="{294F7BDD-8C78-4F0A-AFA3-679C7A5A00D1}" type="parTrans" cxnId="{98C9076C-4EBF-4744-B295-51453B45D89B}">
      <dgm:prSet/>
      <dgm:spPr/>
      <dgm:t>
        <a:bodyPr/>
        <a:lstStyle/>
        <a:p>
          <a:endParaRPr lang="zh-TW" altLang="en-US"/>
        </a:p>
      </dgm:t>
    </dgm:pt>
    <dgm:pt modelId="{77B69A71-A6C3-4B55-8858-5A45AFD7DBD7}" type="sibTrans" cxnId="{98C9076C-4EBF-4744-B295-51453B45D89B}">
      <dgm:prSet/>
      <dgm:spPr/>
      <dgm:t>
        <a:bodyPr/>
        <a:lstStyle/>
        <a:p>
          <a:endParaRPr lang="zh-TW" altLang="en-US"/>
        </a:p>
      </dgm:t>
    </dgm:pt>
    <dgm:pt modelId="{7C1C2AC5-7619-4700-A061-F6C58F56F15E}">
      <dgm:prSet phldrT="[文字]" custT="1"/>
      <dgm:spPr/>
      <dgm:t>
        <a:bodyPr/>
        <a:lstStyle/>
        <a:p>
          <a:pPr algn="just"/>
          <a:r>
            <a:rPr lang="zh-TW" altLang="en-US" sz="1800" b="1" dirty="0" smtClean="0">
              <a:latin typeface="+mj-ea"/>
              <a:ea typeface="+mj-ea"/>
            </a:rPr>
            <a:t>受理申報機關</a:t>
          </a:r>
          <a:r>
            <a:rPr lang="zh-TW" altLang="en-US" sz="1800" b="1" i="0" dirty="0" smtClean="0">
              <a:latin typeface="+mj-ea"/>
              <a:ea typeface="+mj-ea"/>
            </a:rPr>
            <a:t>（構）</a:t>
          </a:r>
          <a:r>
            <a:rPr lang="zh-TW" altLang="en-US" sz="1800" b="1" dirty="0" smtClean="0">
              <a:latin typeface="+mj-ea"/>
              <a:ea typeface="+mj-ea"/>
            </a:rPr>
            <a:t>相同</a:t>
          </a:r>
          <a:endParaRPr lang="en-US" altLang="zh-TW" sz="1800" b="1" dirty="0" smtClean="0">
            <a:latin typeface="+mj-ea"/>
            <a:ea typeface="+mj-ea"/>
          </a:endParaRPr>
        </a:p>
      </dgm:t>
    </dgm:pt>
    <dgm:pt modelId="{0482B674-2D18-47CD-B988-E79B39C886A3}" type="parTrans" cxnId="{29468283-FA00-4228-9E1A-465675CB79ED}">
      <dgm:prSet/>
      <dgm:spPr/>
      <dgm:t>
        <a:bodyPr/>
        <a:lstStyle/>
        <a:p>
          <a:endParaRPr lang="zh-TW" altLang="en-US"/>
        </a:p>
      </dgm:t>
    </dgm:pt>
    <dgm:pt modelId="{813355E5-5225-4D31-94EC-CBF729D2B183}" type="sibTrans" cxnId="{29468283-FA00-4228-9E1A-465675CB79ED}">
      <dgm:prSet/>
      <dgm:spPr/>
      <dgm:t>
        <a:bodyPr/>
        <a:lstStyle/>
        <a:p>
          <a:endParaRPr lang="zh-TW" altLang="en-US"/>
        </a:p>
      </dgm:t>
    </dgm:pt>
    <dgm:pt modelId="{D36C72D5-CCED-4081-9275-C38C3361B6D8}">
      <dgm:prSet phldrT="[文字]" custT="1"/>
      <dgm:spPr/>
      <dgm:t>
        <a:bodyPr/>
        <a:lstStyle/>
        <a:p>
          <a:pPr algn="ctr"/>
          <a:r>
            <a:rPr lang="zh-TW" altLang="en-US" sz="2000" b="1" dirty="0" smtClean="0">
              <a:latin typeface="+mj-ea"/>
              <a:ea typeface="+mj-ea"/>
            </a:rPr>
            <a:t>後職務免就到職申報</a:t>
          </a:r>
          <a:endParaRPr lang="zh-TW" altLang="en-US" sz="2000" b="1" dirty="0">
            <a:latin typeface="+mj-ea"/>
            <a:ea typeface="+mj-ea"/>
          </a:endParaRPr>
        </a:p>
      </dgm:t>
    </dgm:pt>
    <dgm:pt modelId="{882F162F-603C-405F-8DED-C5DCC67B421C}" type="parTrans" cxnId="{CC0EBF8A-19F0-49E5-BD92-B95A45FFE0F8}">
      <dgm:prSet/>
      <dgm:spPr/>
      <dgm:t>
        <a:bodyPr/>
        <a:lstStyle/>
        <a:p>
          <a:endParaRPr lang="zh-TW" altLang="en-US"/>
        </a:p>
      </dgm:t>
    </dgm:pt>
    <dgm:pt modelId="{D21E067C-6CFF-48ED-8BBC-A2EB366E82F4}" type="sibTrans" cxnId="{CC0EBF8A-19F0-49E5-BD92-B95A45FFE0F8}">
      <dgm:prSet/>
      <dgm:spPr/>
      <dgm:t>
        <a:bodyPr/>
        <a:lstStyle/>
        <a:p>
          <a:endParaRPr lang="zh-TW" altLang="en-US"/>
        </a:p>
      </dgm:t>
    </dgm:pt>
    <dgm:pt modelId="{964526C2-6A0C-4A4B-B604-CA8C1166E8A7}" type="pres">
      <dgm:prSet presAssocID="{C25BEDFF-961B-4D52-8CFE-2D37F0F9C003}" presName="linearFlow" presStyleCnt="0">
        <dgm:presLayoutVars>
          <dgm:dir/>
          <dgm:resizeHandles val="exact"/>
        </dgm:presLayoutVars>
      </dgm:prSet>
      <dgm:spPr/>
    </dgm:pt>
    <dgm:pt modelId="{1D323043-A1E0-4A7E-A257-C6481ED861C5}" type="pres">
      <dgm:prSet presAssocID="{98CA8D5B-AF0F-463E-9FE2-BAC7205353B1}" presName="node" presStyleLbl="node1" presStyleIdx="0" presStyleCnt="3">
        <dgm:presLayoutVars>
          <dgm:bulletEnabled val="1"/>
        </dgm:presLayoutVars>
      </dgm:prSet>
      <dgm:spPr/>
      <dgm:t>
        <a:bodyPr/>
        <a:lstStyle/>
        <a:p>
          <a:endParaRPr lang="zh-TW" altLang="en-US"/>
        </a:p>
      </dgm:t>
    </dgm:pt>
    <dgm:pt modelId="{87261AA5-303A-42F6-AD07-5263CCF74F9E}" type="pres">
      <dgm:prSet presAssocID="{77B69A71-A6C3-4B55-8858-5A45AFD7DBD7}" presName="spacerL" presStyleCnt="0"/>
      <dgm:spPr/>
    </dgm:pt>
    <dgm:pt modelId="{99BD2620-2332-4256-BC31-113ACD3D8294}" type="pres">
      <dgm:prSet presAssocID="{77B69A71-A6C3-4B55-8858-5A45AFD7DBD7}" presName="sibTrans" presStyleLbl="sibTrans2D1" presStyleIdx="0" presStyleCnt="2"/>
      <dgm:spPr/>
      <dgm:t>
        <a:bodyPr/>
        <a:lstStyle/>
        <a:p>
          <a:endParaRPr lang="zh-TW" altLang="en-US"/>
        </a:p>
      </dgm:t>
    </dgm:pt>
    <dgm:pt modelId="{10C2E62A-52D9-41D0-A797-7BA80867EAA2}" type="pres">
      <dgm:prSet presAssocID="{77B69A71-A6C3-4B55-8858-5A45AFD7DBD7}" presName="spacerR" presStyleCnt="0"/>
      <dgm:spPr/>
    </dgm:pt>
    <dgm:pt modelId="{7BD057ED-DE90-40A5-BB7E-2592CD9AEE82}" type="pres">
      <dgm:prSet presAssocID="{7C1C2AC5-7619-4700-A061-F6C58F56F15E}" presName="node" presStyleLbl="node1" presStyleIdx="1" presStyleCnt="3">
        <dgm:presLayoutVars>
          <dgm:bulletEnabled val="1"/>
        </dgm:presLayoutVars>
      </dgm:prSet>
      <dgm:spPr/>
      <dgm:t>
        <a:bodyPr/>
        <a:lstStyle/>
        <a:p>
          <a:endParaRPr lang="zh-TW" altLang="en-US"/>
        </a:p>
      </dgm:t>
    </dgm:pt>
    <dgm:pt modelId="{E8F1441C-6738-460F-84B1-8A80646BF421}" type="pres">
      <dgm:prSet presAssocID="{813355E5-5225-4D31-94EC-CBF729D2B183}" presName="spacerL" presStyleCnt="0"/>
      <dgm:spPr/>
    </dgm:pt>
    <dgm:pt modelId="{21AE3257-837E-48A2-845D-E56CBD1B84B1}" type="pres">
      <dgm:prSet presAssocID="{813355E5-5225-4D31-94EC-CBF729D2B183}" presName="sibTrans" presStyleLbl="sibTrans2D1" presStyleIdx="1" presStyleCnt="2"/>
      <dgm:spPr/>
      <dgm:t>
        <a:bodyPr/>
        <a:lstStyle/>
        <a:p>
          <a:endParaRPr lang="zh-TW" altLang="en-US"/>
        </a:p>
      </dgm:t>
    </dgm:pt>
    <dgm:pt modelId="{5445E421-A5C9-4AA2-8302-CB0CFD354A65}" type="pres">
      <dgm:prSet presAssocID="{813355E5-5225-4D31-94EC-CBF729D2B183}" presName="spacerR" presStyleCnt="0"/>
      <dgm:spPr/>
    </dgm:pt>
    <dgm:pt modelId="{6A7D1C56-BF89-45CC-A30F-19CD52B647D8}" type="pres">
      <dgm:prSet presAssocID="{D36C72D5-CCED-4081-9275-C38C3361B6D8}" presName="node" presStyleLbl="node1" presStyleIdx="2" presStyleCnt="3" custLinFactX="122237" custLinFactNeighborX="200000" custLinFactNeighborY="741">
        <dgm:presLayoutVars>
          <dgm:bulletEnabled val="1"/>
        </dgm:presLayoutVars>
      </dgm:prSet>
      <dgm:spPr/>
      <dgm:t>
        <a:bodyPr/>
        <a:lstStyle/>
        <a:p>
          <a:endParaRPr lang="zh-TW" altLang="en-US"/>
        </a:p>
      </dgm:t>
    </dgm:pt>
  </dgm:ptLst>
  <dgm:cxnLst>
    <dgm:cxn modelId="{AD2821D1-7E4D-4155-8FB0-DCF7069D66C5}" type="presOf" srcId="{98CA8D5B-AF0F-463E-9FE2-BAC7205353B1}" destId="{1D323043-A1E0-4A7E-A257-C6481ED861C5}" srcOrd="0" destOrd="0" presId="urn:microsoft.com/office/officeart/2005/8/layout/equation1"/>
    <dgm:cxn modelId="{F8A4D4BE-062B-43C4-9180-7971395501C1}" type="presOf" srcId="{813355E5-5225-4D31-94EC-CBF729D2B183}" destId="{21AE3257-837E-48A2-845D-E56CBD1B84B1}" srcOrd="0" destOrd="0" presId="urn:microsoft.com/office/officeart/2005/8/layout/equation1"/>
    <dgm:cxn modelId="{F808D524-6873-4C62-A4CE-858740245621}" type="presOf" srcId="{D36C72D5-CCED-4081-9275-C38C3361B6D8}" destId="{6A7D1C56-BF89-45CC-A30F-19CD52B647D8}" srcOrd="0" destOrd="0" presId="urn:microsoft.com/office/officeart/2005/8/layout/equation1"/>
    <dgm:cxn modelId="{7B99B89F-30F8-441F-9CC7-C783482530B1}" type="presOf" srcId="{C25BEDFF-961B-4D52-8CFE-2D37F0F9C003}" destId="{964526C2-6A0C-4A4B-B604-CA8C1166E8A7}" srcOrd="0" destOrd="0" presId="urn:microsoft.com/office/officeart/2005/8/layout/equation1"/>
    <dgm:cxn modelId="{F950F576-994B-4AA4-AF9E-508F51278904}" type="presOf" srcId="{7C1C2AC5-7619-4700-A061-F6C58F56F15E}" destId="{7BD057ED-DE90-40A5-BB7E-2592CD9AEE82}" srcOrd="0" destOrd="0" presId="urn:microsoft.com/office/officeart/2005/8/layout/equation1"/>
    <dgm:cxn modelId="{CC0EBF8A-19F0-49E5-BD92-B95A45FFE0F8}" srcId="{C25BEDFF-961B-4D52-8CFE-2D37F0F9C003}" destId="{D36C72D5-CCED-4081-9275-C38C3361B6D8}" srcOrd="2" destOrd="0" parTransId="{882F162F-603C-405F-8DED-C5DCC67B421C}" sibTransId="{D21E067C-6CFF-48ED-8BBC-A2EB366E82F4}"/>
    <dgm:cxn modelId="{98C9076C-4EBF-4744-B295-51453B45D89B}" srcId="{C25BEDFF-961B-4D52-8CFE-2D37F0F9C003}" destId="{98CA8D5B-AF0F-463E-9FE2-BAC7205353B1}" srcOrd="0" destOrd="0" parTransId="{294F7BDD-8C78-4F0A-AFA3-679C7A5A00D1}" sibTransId="{77B69A71-A6C3-4B55-8858-5A45AFD7DBD7}"/>
    <dgm:cxn modelId="{29468283-FA00-4228-9E1A-465675CB79ED}" srcId="{C25BEDFF-961B-4D52-8CFE-2D37F0F9C003}" destId="{7C1C2AC5-7619-4700-A061-F6C58F56F15E}" srcOrd="1" destOrd="0" parTransId="{0482B674-2D18-47CD-B988-E79B39C886A3}" sibTransId="{813355E5-5225-4D31-94EC-CBF729D2B183}"/>
    <dgm:cxn modelId="{E81284CF-6192-4FBB-82DF-CF82D9DF55A1}" type="presOf" srcId="{77B69A71-A6C3-4B55-8858-5A45AFD7DBD7}" destId="{99BD2620-2332-4256-BC31-113ACD3D8294}" srcOrd="0" destOrd="0" presId="urn:microsoft.com/office/officeart/2005/8/layout/equation1"/>
    <dgm:cxn modelId="{475BCEE7-8026-444A-9055-E3ADB4CA79AB}" type="presParOf" srcId="{964526C2-6A0C-4A4B-B604-CA8C1166E8A7}" destId="{1D323043-A1E0-4A7E-A257-C6481ED861C5}" srcOrd="0" destOrd="0" presId="urn:microsoft.com/office/officeart/2005/8/layout/equation1"/>
    <dgm:cxn modelId="{EC63EF1B-AC36-4F2E-B627-88E96EA9AEB8}" type="presParOf" srcId="{964526C2-6A0C-4A4B-B604-CA8C1166E8A7}" destId="{87261AA5-303A-42F6-AD07-5263CCF74F9E}" srcOrd="1" destOrd="0" presId="urn:microsoft.com/office/officeart/2005/8/layout/equation1"/>
    <dgm:cxn modelId="{A438296D-695B-4C52-8051-3EFFFB52C705}" type="presParOf" srcId="{964526C2-6A0C-4A4B-B604-CA8C1166E8A7}" destId="{99BD2620-2332-4256-BC31-113ACD3D8294}" srcOrd="2" destOrd="0" presId="urn:microsoft.com/office/officeart/2005/8/layout/equation1"/>
    <dgm:cxn modelId="{9B8AC92C-AD1D-4EFE-98A2-A31340D6E726}" type="presParOf" srcId="{964526C2-6A0C-4A4B-B604-CA8C1166E8A7}" destId="{10C2E62A-52D9-41D0-A797-7BA80867EAA2}" srcOrd="3" destOrd="0" presId="urn:microsoft.com/office/officeart/2005/8/layout/equation1"/>
    <dgm:cxn modelId="{4F68B8EB-7F5C-47B8-82F0-5DB251AA8B4C}" type="presParOf" srcId="{964526C2-6A0C-4A4B-B604-CA8C1166E8A7}" destId="{7BD057ED-DE90-40A5-BB7E-2592CD9AEE82}" srcOrd="4" destOrd="0" presId="urn:microsoft.com/office/officeart/2005/8/layout/equation1"/>
    <dgm:cxn modelId="{F66E25A2-95E5-4544-9C7D-6194E1760BFE}" type="presParOf" srcId="{964526C2-6A0C-4A4B-B604-CA8C1166E8A7}" destId="{E8F1441C-6738-460F-84B1-8A80646BF421}" srcOrd="5" destOrd="0" presId="urn:microsoft.com/office/officeart/2005/8/layout/equation1"/>
    <dgm:cxn modelId="{47ED43E9-13DA-43CF-BE44-8034A58030E7}" type="presParOf" srcId="{964526C2-6A0C-4A4B-B604-CA8C1166E8A7}" destId="{21AE3257-837E-48A2-845D-E56CBD1B84B1}" srcOrd="6" destOrd="0" presId="urn:microsoft.com/office/officeart/2005/8/layout/equation1"/>
    <dgm:cxn modelId="{1B591FEE-EC0A-4E03-B564-CB2EABF3587E}" type="presParOf" srcId="{964526C2-6A0C-4A4B-B604-CA8C1166E8A7}" destId="{5445E421-A5C9-4AA2-8302-CB0CFD354A65}" srcOrd="7" destOrd="0" presId="urn:microsoft.com/office/officeart/2005/8/layout/equation1"/>
    <dgm:cxn modelId="{D5980D82-BA23-4C81-A6F7-DC3B5C208D5B}" type="presParOf" srcId="{964526C2-6A0C-4A4B-B604-CA8C1166E8A7}" destId="{6A7D1C56-BF89-45CC-A30F-19CD52B647D8}" srcOrd="8" destOrd="0" presId="urn:microsoft.com/office/officeart/2005/8/layout/equati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97FE904-8A60-4D62-BD1D-8557BADB167E}" type="doc">
      <dgm:prSet loTypeId="urn:microsoft.com/office/officeart/2005/8/layout/vList2" loCatId="list" qsTypeId="urn:microsoft.com/office/officeart/2005/8/quickstyle/3d1" qsCatId="3D" csTypeId="urn:microsoft.com/office/officeart/2005/8/colors/accent6_2" csCatId="accent6" phldr="1"/>
      <dgm:spPr/>
      <dgm:t>
        <a:bodyPr/>
        <a:lstStyle/>
        <a:p>
          <a:endParaRPr lang="zh-TW" altLang="en-US"/>
        </a:p>
      </dgm:t>
    </dgm:pt>
    <dgm:pt modelId="{AC5C9D25-A6AC-4F58-898D-89655EF18F7E}">
      <dgm:prSet phldrT="[文字]" custT="1"/>
      <dgm:spPr/>
      <dgm:t>
        <a:bodyPr/>
        <a:lstStyle/>
        <a:p>
          <a:pPr marL="265113" indent="-265113" algn="just">
            <a:lnSpc>
              <a:spcPts val="3200"/>
            </a:lnSpc>
            <a:spcAft>
              <a:spcPts val="0"/>
            </a:spcAft>
          </a:pPr>
          <a:r>
            <a:rPr lang="en-US" altLang="zh-TW" sz="2200" b="1" dirty="0" smtClean="0">
              <a:latin typeface="+mj-ea"/>
              <a:ea typeface="+mj-ea"/>
            </a:rPr>
            <a:t>Q.</a:t>
          </a:r>
          <a:r>
            <a:rPr lang="zh-TW" altLang="en-US" sz="2200" b="1" dirty="0" smtClean="0">
              <a:latin typeface="+mj-ea"/>
              <a:ea typeface="+mj-ea"/>
            </a:rPr>
            <a:t>定期申報期間適逢選舉，遇有鄉長轉任縣議員或立法委員轉任直轄市、市議員，如任期銜接並未中斷其應申報財產之身分，應以原職或新職辦理申報？申報（基準）日應如何擇定？ 定期申報之期限為何？</a:t>
          </a:r>
          <a:endParaRPr lang="zh-TW" altLang="en-US" sz="2200" b="1" dirty="0">
            <a:latin typeface="+mj-ea"/>
            <a:ea typeface="+mj-ea"/>
          </a:endParaRPr>
        </a:p>
      </dgm:t>
    </dgm:pt>
    <dgm:pt modelId="{D658E18D-2EC3-4F4C-9D38-22B6B41E92EC}" type="parTrans" cxnId="{60FAAE8D-5B6D-4945-9794-4FC23D7F4DE0}">
      <dgm:prSet/>
      <dgm:spPr/>
      <dgm:t>
        <a:bodyPr/>
        <a:lstStyle/>
        <a:p>
          <a:endParaRPr lang="zh-TW" altLang="en-US"/>
        </a:p>
      </dgm:t>
    </dgm:pt>
    <dgm:pt modelId="{9EE9CDD3-108C-4C1A-A0B2-1B851D930DF5}" type="sibTrans" cxnId="{60FAAE8D-5B6D-4945-9794-4FC23D7F4DE0}">
      <dgm:prSet/>
      <dgm:spPr/>
      <dgm:t>
        <a:bodyPr/>
        <a:lstStyle/>
        <a:p>
          <a:endParaRPr lang="zh-TW" altLang="en-US"/>
        </a:p>
      </dgm:t>
    </dgm:pt>
    <dgm:pt modelId="{87706DCF-505E-49ED-8020-1343E9AC40A0}">
      <dgm:prSet phldrT="[文字]" custT="1"/>
      <dgm:spPr/>
      <dgm:t>
        <a:bodyPr/>
        <a:lstStyle/>
        <a:p>
          <a:pPr algn="just"/>
          <a:r>
            <a:rPr lang="zh-TW" altLang="en-US" sz="2200" b="1" i="0" dirty="0" smtClean="0">
              <a:solidFill>
                <a:schemeClr val="tx1">
                  <a:lumMod val="75000"/>
                  <a:lumOff val="25000"/>
                </a:schemeClr>
              </a:solidFill>
              <a:effectLst/>
              <a:latin typeface="+mj-ea"/>
              <a:ea typeface="+mj-ea"/>
              <a:cs typeface="+mn-cs"/>
            </a:rPr>
            <a:t>原職任期屆滿當日轉任新職，原、新職受理申報機關</a:t>
          </a:r>
          <a:r>
            <a:rPr lang="zh-TW" altLang="en-US" sz="2200" b="1" i="0" dirty="0" smtClean="0">
              <a:solidFill>
                <a:srgbClr val="FF0000"/>
              </a:solidFill>
              <a:effectLst/>
              <a:latin typeface="+mj-ea"/>
              <a:ea typeface="+mj-ea"/>
              <a:cs typeface="+mn-cs"/>
            </a:rPr>
            <a:t>均為監察院，僅須辦理當年定期申報</a:t>
          </a:r>
          <a:r>
            <a:rPr lang="zh-TW" altLang="en-US" sz="2200" b="1" i="0" dirty="0" smtClean="0">
              <a:solidFill>
                <a:schemeClr val="tx1">
                  <a:lumMod val="75000"/>
                  <a:lumOff val="25000"/>
                </a:schemeClr>
              </a:solidFill>
              <a:effectLst/>
              <a:latin typeface="+mj-ea"/>
              <a:ea typeface="+mj-ea"/>
              <a:cs typeface="+mn-cs"/>
            </a:rPr>
            <a:t>，且應不論其以原、新職申報均可。</a:t>
          </a:r>
          <a:endParaRPr lang="zh-TW" altLang="en-US" sz="2200" b="1" dirty="0">
            <a:latin typeface="+mj-ea"/>
            <a:ea typeface="+mj-ea"/>
          </a:endParaRPr>
        </a:p>
      </dgm:t>
    </dgm:pt>
    <dgm:pt modelId="{3BF10396-E6E2-4F03-BA5C-EDC3259C9EBD}" type="parTrans" cxnId="{045E5562-2C0A-4811-98F4-A6E354C25B2D}">
      <dgm:prSet/>
      <dgm:spPr/>
      <dgm:t>
        <a:bodyPr/>
        <a:lstStyle/>
        <a:p>
          <a:endParaRPr lang="zh-TW" altLang="en-US"/>
        </a:p>
      </dgm:t>
    </dgm:pt>
    <dgm:pt modelId="{3E5333E7-6CC6-4A0D-8398-BC6753E47792}" type="sibTrans" cxnId="{045E5562-2C0A-4811-98F4-A6E354C25B2D}">
      <dgm:prSet/>
      <dgm:spPr/>
      <dgm:t>
        <a:bodyPr/>
        <a:lstStyle/>
        <a:p>
          <a:endParaRPr lang="zh-TW" altLang="en-US"/>
        </a:p>
      </dgm:t>
    </dgm:pt>
    <dgm:pt modelId="{AC30ACD9-BBD9-420A-B6F0-F522F38BC0D2}">
      <dgm:prSet phldrT="[文字]" custT="1"/>
      <dgm:spPr/>
      <dgm:t>
        <a:bodyPr/>
        <a:lstStyle/>
        <a:p>
          <a:pPr algn="just"/>
          <a:r>
            <a:rPr lang="zh-TW" altLang="en-US" sz="2200" b="1" i="0" dirty="0" smtClean="0">
              <a:solidFill>
                <a:schemeClr val="tx1">
                  <a:lumMod val="75000"/>
                  <a:lumOff val="25000"/>
                </a:schemeClr>
              </a:solidFill>
              <a:effectLst/>
              <a:latin typeface="+mj-ea"/>
              <a:ea typeface="+mj-ea"/>
              <a:cs typeface="+mn-cs"/>
            </a:rPr>
            <a:t>以</a:t>
          </a:r>
          <a:r>
            <a:rPr lang="zh-TW" altLang="en-US" sz="2200" b="1" i="0" dirty="0" smtClean="0">
              <a:solidFill>
                <a:srgbClr val="00B0F0"/>
              </a:solidFill>
              <a:effectLst/>
              <a:latin typeface="+mj-ea"/>
              <a:ea typeface="+mj-ea"/>
              <a:cs typeface="+mn-cs"/>
            </a:rPr>
            <a:t>原職申報</a:t>
          </a:r>
          <a:r>
            <a:rPr lang="zh-TW" altLang="en-US" sz="2200" b="1" i="0" dirty="0" smtClean="0">
              <a:solidFill>
                <a:schemeClr val="tx1">
                  <a:lumMod val="75000"/>
                  <a:lumOff val="25000"/>
                </a:schemeClr>
              </a:solidFill>
              <a:effectLst/>
              <a:latin typeface="+mj-ea"/>
              <a:ea typeface="+mj-ea"/>
              <a:cs typeface="+mn-cs"/>
            </a:rPr>
            <a:t>時，申報日為</a:t>
          </a:r>
          <a:r>
            <a:rPr lang="en-US" altLang="zh-TW" sz="2200" b="1" i="0" dirty="0" smtClean="0">
              <a:solidFill>
                <a:srgbClr val="00B0F0"/>
              </a:solidFill>
              <a:effectLst/>
              <a:latin typeface="+mj-ea"/>
              <a:ea typeface="+mj-ea"/>
              <a:cs typeface="+mn-cs"/>
            </a:rPr>
            <a:t>11</a:t>
          </a:r>
          <a:r>
            <a:rPr lang="zh-TW" altLang="en-US" sz="2200" b="1" i="0" dirty="0" smtClean="0">
              <a:solidFill>
                <a:srgbClr val="00B0F0"/>
              </a:solidFill>
              <a:effectLst/>
              <a:latin typeface="+mj-ea"/>
              <a:ea typeface="+mj-ea"/>
              <a:cs typeface="+mn-cs"/>
            </a:rPr>
            <a:t>月</a:t>
          </a:r>
          <a:r>
            <a:rPr lang="en-US" altLang="zh-TW" sz="2200" b="1" i="0" dirty="0" smtClean="0">
              <a:solidFill>
                <a:srgbClr val="00B0F0"/>
              </a:solidFill>
              <a:effectLst/>
              <a:latin typeface="+mj-ea"/>
              <a:ea typeface="+mj-ea"/>
              <a:cs typeface="+mn-cs"/>
            </a:rPr>
            <a:t>1</a:t>
          </a:r>
          <a:r>
            <a:rPr lang="zh-TW" altLang="en-US" sz="2200" b="1" i="0" dirty="0" smtClean="0">
              <a:solidFill>
                <a:srgbClr val="00B0F0"/>
              </a:solidFill>
              <a:effectLst/>
              <a:latin typeface="+mj-ea"/>
              <a:ea typeface="+mj-ea"/>
              <a:cs typeface="+mn-cs"/>
            </a:rPr>
            <a:t>日至</a:t>
          </a:r>
          <a:r>
            <a:rPr lang="en-US" altLang="zh-TW" sz="2200" b="1" i="0" dirty="0" smtClean="0">
              <a:solidFill>
                <a:srgbClr val="00B0F0"/>
              </a:solidFill>
              <a:effectLst/>
              <a:latin typeface="+mj-ea"/>
              <a:ea typeface="+mj-ea"/>
              <a:cs typeface="+mn-cs"/>
            </a:rPr>
            <a:t>12</a:t>
          </a:r>
          <a:r>
            <a:rPr lang="zh-TW" altLang="en-US" sz="2200" b="1" i="0" dirty="0" smtClean="0">
              <a:solidFill>
                <a:srgbClr val="00B0F0"/>
              </a:solidFill>
              <a:effectLst/>
              <a:latin typeface="+mj-ea"/>
              <a:ea typeface="+mj-ea"/>
              <a:cs typeface="+mn-cs"/>
            </a:rPr>
            <a:t>月</a:t>
          </a:r>
          <a:r>
            <a:rPr lang="en-US" altLang="zh-TW" sz="2200" b="1" i="0" dirty="0" smtClean="0">
              <a:solidFill>
                <a:srgbClr val="00B0F0"/>
              </a:solidFill>
              <a:effectLst/>
              <a:latin typeface="+mj-ea"/>
              <a:ea typeface="+mj-ea"/>
              <a:cs typeface="+mn-cs"/>
            </a:rPr>
            <a:t>24</a:t>
          </a:r>
          <a:r>
            <a:rPr lang="zh-TW" altLang="en-US" sz="2200" b="1" i="0" dirty="0" smtClean="0">
              <a:solidFill>
                <a:srgbClr val="00B0F0"/>
              </a:solidFill>
              <a:effectLst/>
              <a:latin typeface="+mj-ea"/>
              <a:ea typeface="+mj-ea"/>
              <a:cs typeface="+mn-cs"/>
            </a:rPr>
            <a:t>日</a:t>
          </a:r>
          <a:r>
            <a:rPr lang="zh-TW" altLang="en-US" sz="2200" b="1" i="0" dirty="0" smtClean="0">
              <a:solidFill>
                <a:schemeClr val="tx1">
                  <a:lumMod val="75000"/>
                  <a:lumOff val="25000"/>
                </a:schemeClr>
              </a:solidFill>
              <a:effectLst/>
              <a:latin typeface="+mj-ea"/>
              <a:ea typeface="+mj-ea"/>
              <a:cs typeface="+mn-cs"/>
            </a:rPr>
            <a:t>間任擇</a:t>
          </a:r>
          <a:r>
            <a:rPr lang="en-US" altLang="zh-TW" sz="2200" b="1" i="0" dirty="0" smtClean="0">
              <a:solidFill>
                <a:schemeClr val="tx1">
                  <a:lumMod val="75000"/>
                  <a:lumOff val="25000"/>
                </a:schemeClr>
              </a:solidFill>
              <a:effectLst/>
              <a:latin typeface="+mj-ea"/>
              <a:ea typeface="+mj-ea"/>
              <a:cs typeface="+mn-cs"/>
            </a:rPr>
            <a:t>1</a:t>
          </a:r>
          <a:r>
            <a:rPr lang="zh-TW" altLang="en-US" sz="2200" b="1" i="0" dirty="0" smtClean="0">
              <a:solidFill>
                <a:schemeClr val="tx1">
                  <a:lumMod val="75000"/>
                  <a:lumOff val="25000"/>
                </a:schemeClr>
              </a:solidFill>
              <a:effectLst/>
              <a:latin typeface="+mj-ea"/>
              <a:ea typeface="+mj-ea"/>
              <a:cs typeface="+mn-cs"/>
            </a:rPr>
            <a:t>日。</a:t>
          </a:r>
          <a:endParaRPr lang="zh-TW" altLang="en-US" sz="2200" b="1" dirty="0">
            <a:latin typeface="+mj-ea"/>
            <a:ea typeface="+mj-ea"/>
          </a:endParaRPr>
        </a:p>
      </dgm:t>
    </dgm:pt>
    <dgm:pt modelId="{589186F7-4E33-45B1-9D21-3F00352A0572}" type="parTrans" cxnId="{954E1169-C8B3-4B61-BC61-488F279CCDD5}">
      <dgm:prSet/>
      <dgm:spPr/>
      <dgm:t>
        <a:bodyPr/>
        <a:lstStyle/>
        <a:p>
          <a:endParaRPr lang="zh-TW" altLang="en-US"/>
        </a:p>
      </dgm:t>
    </dgm:pt>
    <dgm:pt modelId="{4641D0AD-F60C-4D60-849D-8334B7D34878}" type="sibTrans" cxnId="{954E1169-C8B3-4B61-BC61-488F279CCDD5}">
      <dgm:prSet/>
      <dgm:spPr/>
      <dgm:t>
        <a:bodyPr/>
        <a:lstStyle/>
        <a:p>
          <a:endParaRPr lang="zh-TW" altLang="en-US"/>
        </a:p>
      </dgm:t>
    </dgm:pt>
    <dgm:pt modelId="{CA5B8476-4E7D-45EE-8167-D2F984F218EB}">
      <dgm:prSet phldrT="[文字]" custT="1"/>
      <dgm:spPr/>
      <dgm:t>
        <a:bodyPr/>
        <a:lstStyle/>
        <a:p>
          <a:pPr algn="just"/>
          <a:r>
            <a:rPr lang="zh-TW" altLang="en-US" sz="2200" b="1" i="0" dirty="0" smtClean="0">
              <a:solidFill>
                <a:schemeClr val="tx1">
                  <a:lumMod val="75000"/>
                  <a:lumOff val="25000"/>
                </a:schemeClr>
              </a:solidFill>
              <a:effectLst/>
              <a:latin typeface="+mj-ea"/>
              <a:ea typeface="+mj-ea"/>
              <a:cs typeface="+mn-cs"/>
            </a:rPr>
            <a:t>以</a:t>
          </a:r>
          <a:r>
            <a:rPr lang="zh-TW" altLang="en-US" sz="2200" b="1" i="0" dirty="0" smtClean="0">
              <a:solidFill>
                <a:schemeClr val="accent6">
                  <a:lumMod val="50000"/>
                </a:schemeClr>
              </a:solidFill>
              <a:effectLst/>
              <a:latin typeface="+mj-ea"/>
              <a:ea typeface="+mj-ea"/>
              <a:cs typeface="+mn-cs"/>
            </a:rPr>
            <a:t>新職申報</a:t>
          </a:r>
          <a:r>
            <a:rPr lang="zh-TW" altLang="en-US" sz="2200" b="1" i="0" dirty="0" smtClean="0">
              <a:solidFill>
                <a:schemeClr val="tx1">
                  <a:lumMod val="75000"/>
                  <a:lumOff val="25000"/>
                </a:schemeClr>
              </a:solidFill>
              <a:effectLst/>
              <a:latin typeface="+mj-ea"/>
              <a:ea typeface="+mj-ea"/>
              <a:cs typeface="+mn-cs"/>
            </a:rPr>
            <a:t>時，申報日為</a:t>
          </a:r>
          <a:r>
            <a:rPr lang="en-US" altLang="zh-TW" sz="2200" b="1" i="0" dirty="0" smtClean="0">
              <a:solidFill>
                <a:srgbClr val="00B0F0"/>
              </a:solidFill>
              <a:effectLst/>
              <a:latin typeface="+mj-ea"/>
              <a:ea typeface="+mj-ea"/>
              <a:cs typeface="+mn-cs"/>
            </a:rPr>
            <a:t>12</a:t>
          </a:r>
          <a:r>
            <a:rPr lang="zh-TW" altLang="en-US" sz="2200" b="1" i="0" dirty="0" smtClean="0">
              <a:solidFill>
                <a:srgbClr val="00B0F0"/>
              </a:solidFill>
              <a:effectLst/>
              <a:latin typeface="+mj-ea"/>
              <a:ea typeface="+mj-ea"/>
              <a:cs typeface="+mn-cs"/>
            </a:rPr>
            <a:t>月</a:t>
          </a:r>
          <a:r>
            <a:rPr lang="en-US" altLang="zh-TW" sz="2200" b="1" i="0" dirty="0" smtClean="0">
              <a:solidFill>
                <a:srgbClr val="00B0F0"/>
              </a:solidFill>
              <a:effectLst/>
              <a:latin typeface="+mj-ea"/>
              <a:ea typeface="+mj-ea"/>
              <a:cs typeface="+mn-cs"/>
            </a:rPr>
            <a:t>25</a:t>
          </a:r>
          <a:r>
            <a:rPr lang="zh-TW" altLang="en-US" sz="2200" b="1" i="0" dirty="0" smtClean="0">
              <a:solidFill>
                <a:srgbClr val="00B0F0"/>
              </a:solidFill>
              <a:effectLst/>
              <a:latin typeface="+mj-ea"/>
              <a:ea typeface="+mj-ea"/>
              <a:cs typeface="+mn-cs"/>
            </a:rPr>
            <a:t>日至</a:t>
          </a:r>
          <a:r>
            <a:rPr lang="en-US" altLang="zh-TW" sz="2200" b="1" i="0" dirty="0" smtClean="0">
              <a:solidFill>
                <a:srgbClr val="00B0F0"/>
              </a:solidFill>
              <a:effectLst/>
              <a:latin typeface="+mj-ea"/>
              <a:ea typeface="+mj-ea"/>
              <a:cs typeface="+mn-cs"/>
            </a:rPr>
            <a:t>31</a:t>
          </a:r>
          <a:r>
            <a:rPr lang="zh-TW" altLang="en-US" sz="2200" b="1" i="0" dirty="0" smtClean="0">
              <a:solidFill>
                <a:srgbClr val="00B0F0"/>
              </a:solidFill>
              <a:effectLst/>
              <a:latin typeface="+mj-ea"/>
              <a:ea typeface="+mj-ea"/>
              <a:cs typeface="+mn-cs"/>
            </a:rPr>
            <a:t>日</a:t>
          </a:r>
          <a:r>
            <a:rPr lang="zh-TW" altLang="en-US" sz="2200" b="1" i="0" dirty="0" smtClean="0">
              <a:solidFill>
                <a:schemeClr val="tx1">
                  <a:lumMod val="75000"/>
                  <a:lumOff val="25000"/>
                </a:schemeClr>
              </a:solidFill>
              <a:effectLst/>
              <a:latin typeface="+mj-ea"/>
              <a:ea typeface="+mj-ea"/>
              <a:cs typeface="+mn-cs"/>
            </a:rPr>
            <a:t>間任擇</a:t>
          </a:r>
          <a:r>
            <a:rPr lang="en-US" altLang="zh-TW" sz="2200" b="1" i="0" dirty="0" smtClean="0">
              <a:solidFill>
                <a:schemeClr val="tx1">
                  <a:lumMod val="75000"/>
                  <a:lumOff val="25000"/>
                </a:schemeClr>
              </a:solidFill>
              <a:effectLst/>
              <a:latin typeface="+mj-ea"/>
              <a:ea typeface="+mj-ea"/>
              <a:cs typeface="+mn-cs"/>
            </a:rPr>
            <a:t>1</a:t>
          </a:r>
          <a:r>
            <a:rPr lang="zh-TW" altLang="en-US" sz="2200" b="1" i="0" dirty="0" smtClean="0">
              <a:solidFill>
                <a:schemeClr val="tx1">
                  <a:lumMod val="75000"/>
                  <a:lumOff val="25000"/>
                </a:schemeClr>
              </a:solidFill>
              <a:effectLst/>
              <a:latin typeface="+mj-ea"/>
              <a:ea typeface="+mj-ea"/>
              <a:cs typeface="+mn-cs"/>
            </a:rPr>
            <a:t>日，並參據行政程序法第</a:t>
          </a:r>
          <a:r>
            <a:rPr lang="en-US" altLang="zh-TW" sz="2200" b="1" i="0" dirty="0" smtClean="0">
              <a:solidFill>
                <a:schemeClr val="tx1">
                  <a:lumMod val="75000"/>
                  <a:lumOff val="25000"/>
                </a:schemeClr>
              </a:solidFill>
              <a:effectLst/>
              <a:latin typeface="+mj-ea"/>
              <a:ea typeface="+mj-ea"/>
              <a:cs typeface="+mn-cs"/>
            </a:rPr>
            <a:t>8</a:t>
          </a:r>
          <a:r>
            <a:rPr lang="zh-TW" altLang="en-US" sz="2200" b="1" i="0" dirty="0" smtClean="0">
              <a:solidFill>
                <a:schemeClr val="tx1">
                  <a:lumMod val="75000"/>
                  <a:lumOff val="25000"/>
                </a:schemeClr>
              </a:solidFill>
              <a:effectLst/>
              <a:latin typeface="+mj-ea"/>
              <a:ea typeface="+mj-ea"/>
              <a:cs typeface="+mn-cs"/>
            </a:rPr>
            <a:t>條前段之誠實信用原則，應得</a:t>
          </a:r>
          <a:r>
            <a:rPr lang="zh-TW" altLang="en-US" sz="2200" b="1" i="0" dirty="0" smtClean="0">
              <a:solidFill>
                <a:srgbClr val="00B0F0"/>
              </a:solidFill>
              <a:effectLst/>
              <a:latin typeface="+mj-ea"/>
              <a:ea typeface="+mj-ea"/>
              <a:cs typeface="+mn-cs"/>
            </a:rPr>
            <a:t>再給予與定期申報期間</a:t>
          </a:r>
          <a:r>
            <a:rPr lang="en-US" altLang="zh-TW" sz="2200" b="1" i="0" dirty="0" smtClean="0">
              <a:solidFill>
                <a:srgbClr val="00B0F0"/>
              </a:solidFill>
              <a:effectLst/>
              <a:latin typeface="+mj-ea"/>
              <a:ea typeface="+mj-ea"/>
              <a:cs typeface="+mn-cs"/>
            </a:rPr>
            <a:t>2</a:t>
          </a:r>
          <a:r>
            <a:rPr lang="zh-TW" altLang="en-US" sz="2200" b="1" i="0" dirty="0" smtClean="0">
              <a:solidFill>
                <a:srgbClr val="00B0F0"/>
              </a:solidFill>
              <a:effectLst/>
              <a:latin typeface="+mj-ea"/>
              <a:ea typeface="+mj-ea"/>
              <a:cs typeface="+mn-cs"/>
            </a:rPr>
            <a:t>個月相等之期間</a:t>
          </a:r>
          <a:r>
            <a:rPr lang="zh-TW" altLang="en-US" sz="2200" b="1" i="0" dirty="0" smtClean="0">
              <a:solidFill>
                <a:schemeClr val="tx1">
                  <a:lumMod val="75000"/>
                  <a:lumOff val="25000"/>
                </a:schemeClr>
              </a:solidFill>
              <a:effectLst/>
              <a:latin typeface="+mj-ea"/>
              <a:ea typeface="+mj-ea"/>
              <a:cs typeface="+mn-cs"/>
            </a:rPr>
            <a:t>。</a:t>
          </a:r>
          <a:endParaRPr lang="zh-TW" altLang="en-US" sz="2200" b="1" dirty="0">
            <a:latin typeface="+mj-ea"/>
            <a:ea typeface="+mj-ea"/>
          </a:endParaRPr>
        </a:p>
      </dgm:t>
    </dgm:pt>
    <dgm:pt modelId="{F0C34026-8EB5-4855-A2CA-97703ED4D62F}" type="parTrans" cxnId="{87020987-8C31-4CC3-9401-C5B92474A3DB}">
      <dgm:prSet/>
      <dgm:spPr/>
      <dgm:t>
        <a:bodyPr/>
        <a:lstStyle/>
        <a:p>
          <a:endParaRPr lang="zh-TW" altLang="en-US"/>
        </a:p>
      </dgm:t>
    </dgm:pt>
    <dgm:pt modelId="{2D150FEF-969C-484A-92DE-C461EECFE4E0}" type="sibTrans" cxnId="{87020987-8C31-4CC3-9401-C5B92474A3DB}">
      <dgm:prSet/>
      <dgm:spPr/>
      <dgm:t>
        <a:bodyPr/>
        <a:lstStyle/>
        <a:p>
          <a:endParaRPr lang="zh-TW" altLang="en-US"/>
        </a:p>
      </dgm:t>
    </dgm:pt>
    <dgm:pt modelId="{7936DA8A-FCC7-4B7F-8A09-E53903ADCE87}" type="pres">
      <dgm:prSet presAssocID="{197FE904-8A60-4D62-BD1D-8557BADB167E}" presName="linear" presStyleCnt="0">
        <dgm:presLayoutVars>
          <dgm:animLvl val="lvl"/>
          <dgm:resizeHandles val="exact"/>
        </dgm:presLayoutVars>
      </dgm:prSet>
      <dgm:spPr/>
      <dgm:t>
        <a:bodyPr/>
        <a:lstStyle/>
        <a:p>
          <a:endParaRPr lang="zh-TW" altLang="en-US"/>
        </a:p>
      </dgm:t>
    </dgm:pt>
    <dgm:pt modelId="{BD43B01B-D6DD-45A7-8448-A86162FF3D63}" type="pres">
      <dgm:prSet presAssocID="{AC5C9D25-A6AC-4F58-898D-89655EF18F7E}" presName="parentText" presStyleLbl="node1" presStyleIdx="0" presStyleCnt="1">
        <dgm:presLayoutVars>
          <dgm:chMax val="0"/>
          <dgm:bulletEnabled val="1"/>
        </dgm:presLayoutVars>
      </dgm:prSet>
      <dgm:spPr/>
      <dgm:t>
        <a:bodyPr/>
        <a:lstStyle/>
        <a:p>
          <a:endParaRPr lang="zh-TW" altLang="en-US"/>
        </a:p>
      </dgm:t>
    </dgm:pt>
    <dgm:pt modelId="{62C8E1F0-E740-4AE4-9253-4D7206C1F531}" type="pres">
      <dgm:prSet presAssocID="{AC5C9D25-A6AC-4F58-898D-89655EF18F7E}" presName="childText" presStyleLbl="revTx" presStyleIdx="0" presStyleCnt="1">
        <dgm:presLayoutVars>
          <dgm:bulletEnabled val="1"/>
        </dgm:presLayoutVars>
      </dgm:prSet>
      <dgm:spPr/>
      <dgm:t>
        <a:bodyPr/>
        <a:lstStyle/>
        <a:p>
          <a:endParaRPr lang="zh-TW" altLang="en-US"/>
        </a:p>
      </dgm:t>
    </dgm:pt>
  </dgm:ptLst>
  <dgm:cxnLst>
    <dgm:cxn modelId="{AFE6786D-C9DF-4059-A1DC-BEBE358C4F4C}" type="presOf" srcId="{197FE904-8A60-4D62-BD1D-8557BADB167E}" destId="{7936DA8A-FCC7-4B7F-8A09-E53903ADCE87}" srcOrd="0" destOrd="0" presId="urn:microsoft.com/office/officeart/2005/8/layout/vList2"/>
    <dgm:cxn modelId="{AA489345-B694-42C7-BE7F-63CFF26F7B51}" type="presOf" srcId="{AC5C9D25-A6AC-4F58-898D-89655EF18F7E}" destId="{BD43B01B-D6DD-45A7-8448-A86162FF3D63}" srcOrd="0" destOrd="0" presId="urn:microsoft.com/office/officeart/2005/8/layout/vList2"/>
    <dgm:cxn modelId="{045E5562-2C0A-4811-98F4-A6E354C25B2D}" srcId="{AC5C9D25-A6AC-4F58-898D-89655EF18F7E}" destId="{87706DCF-505E-49ED-8020-1343E9AC40A0}" srcOrd="0" destOrd="0" parTransId="{3BF10396-E6E2-4F03-BA5C-EDC3259C9EBD}" sibTransId="{3E5333E7-6CC6-4A0D-8398-BC6753E47792}"/>
    <dgm:cxn modelId="{E928C00D-033F-48E4-8569-AA8B2E2E250D}" type="presOf" srcId="{AC30ACD9-BBD9-420A-B6F0-F522F38BC0D2}" destId="{62C8E1F0-E740-4AE4-9253-4D7206C1F531}" srcOrd="0" destOrd="1" presId="urn:microsoft.com/office/officeart/2005/8/layout/vList2"/>
    <dgm:cxn modelId="{60FAAE8D-5B6D-4945-9794-4FC23D7F4DE0}" srcId="{197FE904-8A60-4D62-BD1D-8557BADB167E}" destId="{AC5C9D25-A6AC-4F58-898D-89655EF18F7E}" srcOrd="0" destOrd="0" parTransId="{D658E18D-2EC3-4F4C-9D38-22B6B41E92EC}" sibTransId="{9EE9CDD3-108C-4C1A-A0B2-1B851D930DF5}"/>
    <dgm:cxn modelId="{954E1169-C8B3-4B61-BC61-488F279CCDD5}" srcId="{AC5C9D25-A6AC-4F58-898D-89655EF18F7E}" destId="{AC30ACD9-BBD9-420A-B6F0-F522F38BC0D2}" srcOrd="1" destOrd="0" parTransId="{589186F7-4E33-45B1-9D21-3F00352A0572}" sibTransId="{4641D0AD-F60C-4D60-849D-8334B7D34878}"/>
    <dgm:cxn modelId="{9EEEA3E0-463C-484F-9A60-916975AB4DD6}" type="presOf" srcId="{87706DCF-505E-49ED-8020-1343E9AC40A0}" destId="{62C8E1F0-E740-4AE4-9253-4D7206C1F531}" srcOrd="0" destOrd="0" presId="urn:microsoft.com/office/officeart/2005/8/layout/vList2"/>
    <dgm:cxn modelId="{3A1DF437-43B6-41DD-A90D-9986CB018B9D}" type="presOf" srcId="{CA5B8476-4E7D-45EE-8167-D2F984F218EB}" destId="{62C8E1F0-E740-4AE4-9253-4D7206C1F531}" srcOrd="0" destOrd="2" presId="urn:microsoft.com/office/officeart/2005/8/layout/vList2"/>
    <dgm:cxn modelId="{87020987-8C31-4CC3-9401-C5B92474A3DB}" srcId="{AC5C9D25-A6AC-4F58-898D-89655EF18F7E}" destId="{CA5B8476-4E7D-45EE-8167-D2F984F218EB}" srcOrd="2" destOrd="0" parTransId="{F0C34026-8EB5-4855-A2CA-97703ED4D62F}" sibTransId="{2D150FEF-969C-484A-92DE-C461EECFE4E0}"/>
    <dgm:cxn modelId="{D2A65C79-C78D-4070-AADE-C40F3887D4A7}" type="presParOf" srcId="{7936DA8A-FCC7-4B7F-8A09-E53903ADCE87}" destId="{BD43B01B-D6DD-45A7-8448-A86162FF3D63}" srcOrd="0" destOrd="0" presId="urn:microsoft.com/office/officeart/2005/8/layout/vList2"/>
    <dgm:cxn modelId="{F17B7BBC-497D-41E2-AAAE-94952B3BE47E}" type="presParOf" srcId="{7936DA8A-FCC7-4B7F-8A09-E53903ADCE87}" destId="{62C8E1F0-E740-4AE4-9253-4D7206C1F531}"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97FE904-8A60-4D62-BD1D-8557BADB167E}"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zh-TW" altLang="en-US"/>
        </a:p>
      </dgm:t>
    </dgm:pt>
    <dgm:pt modelId="{AC5C9D25-A6AC-4F58-898D-89655EF18F7E}">
      <dgm:prSet phldrT="[文字]" custT="1"/>
      <dgm:spPr/>
      <dgm:t>
        <a:bodyPr/>
        <a:lstStyle/>
        <a:p>
          <a:pPr marL="307975" indent="-307975" algn="just">
            <a:spcAft>
              <a:spcPts val="0"/>
            </a:spcAft>
          </a:pPr>
          <a:r>
            <a:rPr lang="en-US" altLang="zh-TW" sz="2400" b="1" dirty="0" smtClean="0">
              <a:latin typeface="+mj-ea"/>
              <a:ea typeface="+mj-ea"/>
            </a:rPr>
            <a:t>Q.</a:t>
          </a:r>
          <a:r>
            <a:rPr lang="zh-TW" altLang="en-US" sz="2400" b="1" dirty="0" smtClean="0">
              <a:latin typeface="+mj-ea"/>
              <a:ea typeface="+mj-ea"/>
            </a:rPr>
            <a:t>法官或檢察官晉敘，致受理申報機關變動，是否需辦理就（到）職財產申報？（本俸</a:t>
          </a:r>
          <a:r>
            <a:rPr lang="en-US" altLang="zh-TW" sz="2400" b="1" dirty="0" smtClean="0">
              <a:latin typeface="+mj-ea"/>
              <a:ea typeface="+mj-ea"/>
            </a:rPr>
            <a:t>6</a:t>
          </a:r>
          <a:r>
            <a:rPr lang="zh-TW" altLang="en-US" sz="2400" b="1" dirty="0" smtClean="0">
              <a:latin typeface="+mj-ea"/>
              <a:ea typeface="+mj-ea"/>
            </a:rPr>
            <a:t>級以上向監察院申報，本俸</a:t>
          </a:r>
          <a:r>
            <a:rPr lang="en-US" altLang="zh-TW" sz="2400" b="1" dirty="0" smtClean="0">
              <a:latin typeface="+mj-ea"/>
              <a:ea typeface="+mj-ea"/>
            </a:rPr>
            <a:t>5</a:t>
          </a:r>
          <a:r>
            <a:rPr lang="zh-TW" altLang="en-US" sz="2400" b="1" dirty="0" smtClean="0">
              <a:latin typeface="+mj-ea"/>
              <a:ea typeface="+mj-ea"/>
            </a:rPr>
            <a:t>級以下向政風機構申報）</a:t>
          </a:r>
          <a:endParaRPr lang="zh-TW" altLang="en-US" sz="2400" b="1" dirty="0">
            <a:latin typeface="+mj-ea"/>
            <a:ea typeface="+mj-ea"/>
          </a:endParaRPr>
        </a:p>
      </dgm:t>
    </dgm:pt>
    <dgm:pt modelId="{D658E18D-2EC3-4F4C-9D38-22B6B41E92EC}" type="parTrans" cxnId="{60FAAE8D-5B6D-4945-9794-4FC23D7F4DE0}">
      <dgm:prSet/>
      <dgm:spPr/>
      <dgm:t>
        <a:bodyPr/>
        <a:lstStyle/>
        <a:p>
          <a:endParaRPr lang="zh-TW" altLang="en-US"/>
        </a:p>
      </dgm:t>
    </dgm:pt>
    <dgm:pt modelId="{9EE9CDD3-108C-4C1A-A0B2-1B851D930DF5}" type="sibTrans" cxnId="{60FAAE8D-5B6D-4945-9794-4FC23D7F4DE0}">
      <dgm:prSet/>
      <dgm:spPr/>
      <dgm:t>
        <a:bodyPr/>
        <a:lstStyle/>
        <a:p>
          <a:endParaRPr lang="zh-TW" altLang="en-US"/>
        </a:p>
      </dgm:t>
    </dgm:pt>
    <dgm:pt modelId="{87706DCF-505E-49ED-8020-1343E9AC40A0}">
      <dgm:prSet phldrT="[文字]"/>
      <dgm:spPr/>
      <dgm:t>
        <a:bodyPr/>
        <a:lstStyle/>
        <a:p>
          <a:pPr algn="just"/>
          <a:r>
            <a:rPr lang="zh-TW" altLang="en-US" b="1" dirty="0" smtClean="0">
              <a:solidFill>
                <a:srgbClr val="00B0F0"/>
              </a:solidFill>
              <a:latin typeface="+mj-ea"/>
              <a:ea typeface="+mj-ea"/>
            </a:rPr>
            <a:t>法官晉敘僅係「職等調整」，尚非屬職務異動</a:t>
          </a:r>
          <a:r>
            <a:rPr lang="zh-TW" altLang="en-US" b="1" dirty="0" smtClean="0">
              <a:solidFill>
                <a:schemeClr val="tx1">
                  <a:lumMod val="75000"/>
                  <a:lumOff val="25000"/>
                </a:schemeClr>
              </a:solidFill>
              <a:latin typeface="+mj-ea"/>
              <a:ea typeface="+mj-ea"/>
            </a:rPr>
            <a:t>；且法官晉敘資格之認定，並無礙其每年應辦理定期申報之義務，</a:t>
          </a:r>
          <a:r>
            <a:rPr lang="zh-TW" altLang="en-US" b="1" dirty="0" smtClean="0">
              <a:solidFill>
                <a:srgbClr val="00B0F0"/>
              </a:solidFill>
              <a:latin typeface="+mj-ea"/>
              <a:ea typeface="+mj-ea"/>
            </a:rPr>
            <a:t>縱受理申報機關變動</a:t>
          </a:r>
          <a:r>
            <a:rPr lang="zh-TW" altLang="en-US" b="1" dirty="0" smtClean="0">
              <a:solidFill>
                <a:schemeClr val="tx1">
                  <a:lumMod val="75000"/>
                  <a:lumOff val="25000"/>
                </a:schemeClr>
              </a:solidFill>
              <a:latin typeface="+mj-ea"/>
              <a:ea typeface="+mj-ea"/>
            </a:rPr>
            <a:t>，因其申報資料亦經移轉而未因此中斷，</a:t>
          </a:r>
          <a:r>
            <a:rPr lang="zh-TW" altLang="en-US" b="1" dirty="0" smtClean="0">
              <a:solidFill>
                <a:srgbClr val="00B0F0"/>
              </a:solidFill>
              <a:latin typeface="+mj-ea"/>
              <a:ea typeface="+mj-ea"/>
            </a:rPr>
            <a:t>應無重新辦理申報之必要</a:t>
          </a:r>
          <a:r>
            <a:rPr lang="zh-TW" altLang="en-US" b="1" dirty="0" smtClean="0">
              <a:solidFill>
                <a:schemeClr val="tx1">
                  <a:lumMod val="75000"/>
                  <a:lumOff val="25000"/>
                </a:schemeClr>
              </a:solidFill>
              <a:latin typeface="+mj-ea"/>
              <a:ea typeface="+mj-ea"/>
            </a:rPr>
            <a:t>。</a:t>
          </a:r>
          <a:endParaRPr lang="zh-TW" altLang="en-US" b="1" dirty="0">
            <a:solidFill>
              <a:schemeClr val="tx1">
                <a:lumMod val="75000"/>
                <a:lumOff val="25000"/>
              </a:schemeClr>
            </a:solidFill>
            <a:latin typeface="+mj-ea"/>
            <a:ea typeface="+mj-ea"/>
          </a:endParaRPr>
        </a:p>
      </dgm:t>
    </dgm:pt>
    <dgm:pt modelId="{3BF10396-E6E2-4F03-BA5C-EDC3259C9EBD}" type="parTrans" cxnId="{045E5562-2C0A-4811-98F4-A6E354C25B2D}">
      <dgm:prSet/>
      <dgm:spPr/>
      <dgm:t>
        <a:bodyPr/>
        <a:lstStyle/>
        <a:p>
          <a:endParaRPr lang="zh-TW" altLang="en-US"/>
        </a:p>
      </dgm:t>
    </dgm:pt>
    <dgm:pt modelId="{3E5333E7-6CC6-4A0D-8398-BC6753E47792}" type="sibTrans" cxnId="{045E5562-2C0A-4811-98F4-A6E354C25B2D}">
      <dgm:prSet/>
      <dgm:spPr/>
      <dgm:t>
        <a:bodyPr/>
        <a:lstStyle/>
        <a:p>
          <a:endParaRPr lang="zh-TW" altLang="en-US"/>
        </a:p>
      </dgm:t>
    </dgm:pt>
    <dgm:pt modelId="{30054C44-6D8C-4135-A41C-85CE5243B579}">
      <dgm:prSet phldrT="[文字]"/>
      <dgm:spPr/>
      <dgm:t>
        <a:bodyPr/>
        <a:lstStyle/>
        <a:p>
          <a:pPr algn="just"/>
          <a:r>
            <a:rPr lang="zh-TW" altLang="en-US" b="1" dirty="0" smtClean="0">
              <a:solidFill>
                <a:schemeClr val="tx1">
                  <a:lumMod val="75000"/>
                  <a:lumOff val="25000"/>
                </a:schemeClr>
              </a:solidFill>
              <a:latin typeface="+mj-ea"/>
              <a:ea typeface="+mj-ea"/>
            </a:rPr>
            <a:t>另如申報期間其受理申報機關變動者，為免影響申報人之權益，則</a:t>
          </a:r>
          <a:r>
            <a:rPr lang="zh-TW" altLang="en-US" b="1" dirty="0" smtClean="0">
              <a:solidFill>
                <a:srgbClr val="00B0F0"/>
              </a:solidFill>
              <a:latin typeface="+mj-ea"/>
              <a:ea typeface="+mj-ea"/>
            </a:rPr>
            <a:t>以派令發文日期為應申報財產之起算日為宜</a:t>
          </a:r>
          <a:r>
            <a:rPr lang="zh-TW" altLang="en-US" b="1" dirty="0" smtClean="0">
              <a:solidFill>
                <a:schemeClr val="tx1">
                  <a:lumMod val="75000"/>
                  <a:lumOff val="25000"/>
                </a:schemeClr>
              </a:solidFill>
              <a:latin typeface="+mj-ea"/>
              <a:ea typeface="+mj-ea"/>
            </a:rPr>
            <a:t>。</a:t>
          </a:r>
          <a:endParaRPr lang="zh-TW" altLang="en-US" b="1" dirty="0">
            <a:solidFill>
              <a:schemeClr val="tx1">
                <a:lumMod val="75000"/>
                <a:lumOff val="25000"/>
              </a:schemeClr>
            </a:solidFill>
            <a:latin typeface="+mj-ea"/>
            <a:ea typeface="+mj-ea"/>
          </a:endParaRPr>
        </a:p>
      </dgm:t>
    </dgm:pt>
    <dgm:pt modelId="{6C2A50AE-1579-4A3E-8F09-FCE08A4C2FEF}" type="parTrans" cxnId="{0C6DB520-C775-4105-B6EF-684B5B8240E0}">
      <dgm:prSet/>
      <dgm:spPr/>
      <dgm:t>
        <a:bodyPr/>
        <a:lstStyle/>
        <a:p>
          <a:endParaRPr lang="zh-TW" altLang="en-US"/>
        </a:p>
      </dgm:t>
    </dgm:pt>
    <dgm:pt modelId="{C8634FDD-CD4C-48E7-84AC-6EF1B20093CB}" type="sibTrans" cxnId="{0C6DB520-C775-4105-B6EF-684B5B8240E0}">
      <dgm:prSet/>
      <dgm:spPr/>
      <dgm:t>
        <a:bodyPr/>
        <a:lstStyle/>
        <a:p>
          <a:endParaRPr lang="zh-TW" altLang="en-US"/>
        </a:p>
      </dgm:t>
    </dgm:pt>
    <dgm:pt modelId="{7936DA8A-FCC7-4B7F-8A09-E53903ADCE87}" type="pres">
      <dgm:prSet presAssocID="{197FE904-8A60-4D62-BD1D-8557BADB167E}" presName="linear" presStyleCnt="0">
        <dgm:presLayoutVars>
          <dgm:animLvl val="lvl"/>
          <dgm:resizeHandles val="exact"/>
        </dgm:presLayoutVars>
      </dgm:prSet>
      <dgm:spPr/>
      <dgm:t>
        <a:bodyPr/>
        <a:lstStyle/>
        <a:p>
          <a:endParaRPr lang="zh-TW" altLang="en-US"/>
        </a:p>
      </dgm:t>
    </dgm:pt>
    <dgm:pt modelId="{BD43B01B-D6DD-45A7-8448-A86162FF3D63}" type="pres">
      <dgm:prSet presAssocID="{AC5C9D25-A6AC-4F58-898D-89655EF18F7E}" presName="parentText" presStyleLbl="node1" presStyleIdx="0" presStyleCnt="1">
        <dgm:presLayoutVars>
          <dgm:chMax val="0"/>
          <dgm:bulletEnabled val="1"/>
        </dgm:presLayoutVars>
      </dgm:prSet>
      <dgm:spPr/>
      <dgm:t>
        <a:bodyPr/>
        <a:lstStyle/>
        <a:p>
          <a:endParaRPr lang="zh-TW" altLang="en-US"/>
        </a:p>
      </dgm:t>
    </dgm:pt>
    <dgm:pt modelId="{62C8E1F0-E740-4AE4-9253-4D7206C1F531}" type="pres">
      <dgm:prSet presAssocID="{AC5C9D25-A6AC-4F58-898D-89655EF18F7E}" presName="childText" presStyleLbl="revTx" presStyleIdx="0" presStyleCnt="1">
        <dgm:presLayoutVars>
          <dgm:bulletEnabled val="1"/>
        </dgm:presLayoutVars>
      </dgm:prSet>
      <dgm:spPr/>
      <dgm:t>
        <a:bodyPr/>
        <a:lstStyle/>
        <a:p>
          <a:endParaRPr lang="zh-TW" altLang="en-US"/>
        </a:p>
      </dgm:t>
    </dgm:pt>
  </dgm:ptLst>
  <dgm:cxnLst>
    <dgm:cxn modelId="{045E5562-2C0A-4811-98F4-A6E354C25B2D}" srcId="{AC5C9D25-A6AC-4F58-898D-89655EF18F7E}" destId="{87706DCF-505E-49ED-8020-1343E9AC40A0}" srcOrd="0" destOrd="0" parTransId="{3BF10396-E6E2-4F03-BA5C-EDC3259C9EBD}" sibTransId="{3E5333E7-6CC6-4A0D-8398-BC6753E47792}"/>
    <dgm:cxn modelId="{743E9CA6-4FE5-46DB-BAD8-CC9D3F427D65}" type="presOf" srcId="{30054C44-6D8C-4135-A41C-85CE5243B579}" destId="{62C8E1F0-E740-4AE4-9253-4D7206C1F531}" srcOrd="0" destOrd="1" presId="urn:microsoft.com/office/officeart/2005/8/layout/vList2"/>
    <dgm:cxn modelId="{9EEEA3E0-463C-484F-9A60-916975AB4DD6}" type="presOf" srcId="{87706DCF-505E-49ED-8020-1343E9AC40A0}" destId="{62C8E1F0-E740-4AE4-9253-4D7206C1F531}" srcOrd="0" destOrd="0" presId="urn:microsoft.com/office/officeart/2005/8/layout/vList2"/>
    <dgm:cxn modelId="{AA489345-B694-42C7-BE7F-63CFF26F7B51}" type="presOf" srcId="{AC5C9D25-A6AC-4F58-898D-89655EF18F7E}" destId="{BD43B01B-D6DD-45A7-8448-A86162FF3D63}" srcOrd="0" destOrd="0" presId="urn:microsoft.com/office/officeart/2005/8/layout/vList2"/>
    <dgm:cxn modelId="{60FAAE8D-5B6D-4945-9794-4FC23D7F4DE0}" srcId="{197FE904-8A60-4D62-BD1D-8557BADB167E}" destId="{AC5C9D25-A6AC-4F58-898D-89655EF18F7E}" srcOrd="0" destOrd="0" parTransId="{D658E18D-2EC3-4F4C-9D38-22B6B41E92EC}" sibTransId="{9EE9CDD3-108C-4C1A-A0B2-1B851D930DF5}"/>
    <dgm:cxn modelId="{AFE6786D-C9DF-4059-A1DC-BEBE358C4F4C}" type="presOf" srcId="{197FE904-8A60-4D62-BD1D-8557BADB167E}" destId="{7936DA8A-FCC7-4B7F-8A09-E53903ADCE87}" srcOrd="0" destOrd="0" presId="urn:microsoft.com/office/officeart/2005/8/layout/vList2"/>
    <dgm:cxn modelId="{0C6DB520-C775-4105-B6EF-684B5B8240E0}" srcId="{AC5C9D25-A6AC-4F58-898D-89655EF18F7E}" destId="{30054C44-6D8C-4135-A41C-85CE5243B579}" srcOrd="1" destOrd="0" parTransId="{6C2A50AE-1579-4A3E-8F09-FCE08A4C2FEF}" sibTransId="{C8634FDD-CD4C-48E7-84AC-6EF1B20093CB}"/>
    <dgm:cxn modelId="{D2A65C79-C78D-4070-AADE-C40F3887D4A7}" type="presParOf" srcId="{7936DA8A-FCC7-4B7F-8A09-E53903ADCE87}" destId="{BD43B01B-D6DD-45A7-8448-A86162FF3D63}" srcOrd="0" destOrd="0" presId="urn:microsoft.com/office/officeart/2005/8/layout/vList2"/>
    <dgm:cxn modelId="{F17B7BBC-497D-41E2-AAAE-94952B3BE47E}" type="presParOf" srcId="{7936DA8A-FCC7-4B7F-8A09-E53903ADCE87}" destId="{62C8E1F0-E740-4AE4-9253-4D7206C1F531}"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68CA914-9A97-4968-98EE-DEC1ADEE83FE}"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zh-TW" altLang="en-US"/>
        </a:p>
      </dgm:t>
    </dgm:pt>
    <dgm:pt modelId="{C87316C2-1584-4A24-B6FE-98DE5C41B828}">
      <dgm:prSet phldrT="[文字]" custT="1"/>
      <dgm:spPr/>
      <dgm:t>
        <a:bodyPr/>
        <a:lstStyle/>
        <a:p>
          <a:r>
            <a:rPr lang="en-US" altLang="zh-TW" sz="2400" b="1" dirty="0" smtClean="0">
              <a:latin typeface="+mj-ea"/>
              <a:ea typeface="+mj-ea"/>
            </a:rPr>
            <a:t>Q.</a:t>
          </a:r>
          <a:r>
            <a:rPr lang="zh-TW" altLang="en-US" sz="2400" b="1" dirty="0" smtClean="0">
              <a:latin typeface="+mj-ea"/>
              <a:ea typeface="+mj-ea"/>
            </a:rPr>
            <a:t>機關改制、調整、裁撤時，如何申報？</a:t>
          </a:r>
          <a:endParaRPr lang="zh-TW" altLang="en-US" sz="2400" b="1" dirty="0">
            <a:latin typeface="+mj-ea"/>
            <a:ea typeface="+mj-ea"/>
          </a:endParaRPr>
        </a:p>
      </dgm:t>
    </dgm:pt>
    <dgm:pt modelId="{BE60D7E3-D8C5-45E0-9C17-99DC469071FC}" type="parTrans" cxnId="{4AF7E05E-0504-48A6-B236-8DF6227825BA}">
      <dgm:prSet/>
      <dgm:spPr/>
      <dgm:t>
        <a:bodyPr/>
        <a:lstStyle/>
        <a:p>
          <a:endParaRPr lang="zh-TW" altLang="en-US"/>
        </a:p>
      </dgm:t>
    </dgm:pt>
    <dgm:pt modelId="{E33927A4-4DE3-4B5D-B0DE-8317BE5201D7}" type="sibTrans" cxnId="{4AF7E05E-0504-48A6-B236-8DF6227825BA}">
      <dgm:prSet/>
      <dgm:spPr/>
      <dgm:t>
        <a:bodyPr/>
        <a:lstStyle/>
        <a:p>
          <a:endParaRPr lang="zh-TW" altLang="en-US"/>
        </a:p>
      </dgm:t>
    </dgm:pt>
    <dgm:pt modelId="{A4EB31B8-042C-4BB6-840C-BF8601405FA6}" type="pres">
      <dgm:prSet presAssocID="{D68CA914-9A97-4968-98EE-DEC1ADEE83FE}" presName="linear" presStyleCnt="0">
        <dgm:presLayoutVars>
          <dgm:animLvl val="lvl"/>
          <dgm:resizeHandles val="exact"/>
        </dgm:presLayoutVars>
      </dgm:prSet>
      <dgm:spPr/>
      <dgm:t>
        <a:bodyPr/>
        <a:lstStyle/>
        <a:p>
          <a:endParaRPr lang="zh-TW" altLang="en-US"/>
        </a:p>
      </dgm:t>
    </dgm:pt>
    <dgm:pt modelId="{7979D080-2189-43C1-87B2-10E0B04D23D3}" type="pres">
      <dgm:prSet presAssocID="{C87316C2-1584-4A24-B6FE-98DE5C41B828}" presName="parentText" presStyleLbl="node1" presStyleIdx="0" presStyleCnt="1" custScaleY="60103">
        <dgm:presLayoutVars>
          <dgm:chMax val="0"/>
          <dgm:bulletEnabled val="1"/>
        </dgm:presLayoutVars>
      </dgm:prSet>
      <dgm:spPr/>
      <dgm:t>
        <a:bodyPr/>
        <a:lstStyle/>
        <a:p>
          <a:endParaRPr lang="zh-TW" altLang="en-US"/>
        </a:p>
      </dgm:t>
    </dgm:pt>
  </dgm:ptLst>
  <dgm:cxnLst>
    <dgm:cxn modelId="{666BEA55-78AA-4770-8CFA-769128944D79}" type="presOf" srcId="{C87316C2-1584-4A24-B6FE-98DE5C41B828}" destId="{7979D080-2189-43C1-87B2-10E0B04D23D3}" srcOrd="0" destOrd="0" presId="urn:microsoft.com/office/officeart/2005/8/layout/vList2"/>
    <dgm:cxn modelId="{AAFF4FBC-D2FA-4E43-BDFA-6023530BFD9B}" type="presOf" srcId="{D68CA914-9A97-4968-98EE-DEC1ADEE83FE}" destId="{A4EB31B8-042C-4BB6-840C-BF8601405FA6}" srcOrd="0" destOrd="0" presId="urn:microsoft.com/office/officeart/2005/8/layout/vList2"/>
    <dgm:cxn modelId="{4AF7E05E-0504-48A6-B236-8DF6227825BA}" srcId="{D68CA914-9A97-4968-98EE-DEC1ADEE83FE}" destId="{C87316C2-1584-4A24-B6FE-98DE5C41B828}" srcOrd="0" destOrd="0" parTransId="{BE60D7E3-D8C5-45E0-9C17-99DC469071FC}" sibTransId="{E33927A4-4DE3-4B5D-B0DE-8317BE5201D7}"/>
    <dgm:cxn modelId="{430B943E-99B9-4170-B76E-1D60328B6F10}" type="presParOf" srcId="{A4EB31B8-042C-4BB6-840C-BF8601405FA6}" destId="{7979D080-2189-43C1-87B2-10E0B04D23D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38A0CEA-B7F9-4699-A8C4-8B64B918F6E6}"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zh-TW" altLang="en-US"/>
        </a:p>
      </dgm:t>
    </dgm:pt>
    <dgm:pt modelId="{CD2569F7-9824-4A66-BAEF-EE515C740BC5}">
      <dgm:prSet phldrT="[文字]" custT="1"/>
      <dgm:spPr/>
      <dgm:t>
        <a:bodyPr/>
        <a:lstStyle/>
        <a:p>
          <a:endParaRPr lang="zh-TW" altLang="en-US" sz="2800" dirty="0"/>
        </a:p>
      </dgm:t>
    </dgm:pt>
    <dgm:pt modelId="{E89FBD74-0902-42EA-8A87-1A486EC52AA9}" type="parTrans" cxnId="{2C367406-9819-452B-8CCD-72D10C028D2A}">
      <dgm:prSet/>
      <dgm:spPr/>
      <dgm:t>
        <a:bodyPr/>
        <a:lstStyle/>
        <a:p>
          <a:endParaRPr lang="zh-TW" altLang="en-US"/>
        </a:p>
      </dgm:t>
    </dgm:pt>
    <dgm:pt modelId="{A9C4076E-E5C6-45B4-9BFC-0A6C7EA9DBFD}" type="sibTrans" cxnId="{2C367406-9819-452B-8CCD-72D10C028D2A}">
      <dgm:prSet/>
      <dgm:spPr/>
      <dgm:t>
        <a:bodyPr/>
        <a:lstStyle/>
        <a:p>
          <a:endParaRPr lang="zh-TW" altLang="en-US"/>
        </a:p>
      </dgm:t>
    </dgm:pt>
    <dgm:pt modelId="{17A820EE-1533-40F6-864A-EDE0240419B7}">
      <dgm:prSet phldrT="[文字]" custT="1"/>
      <dgm:spPr/>
      <dgm:t>
        <a:bodyPr/>
        <a:lstStyle/>
        <a:p>
          <a:pPr algn="just" rtl="0">
            <a:spcBef>
              <a:spcPts val="600"/>
            </a:spcBef>
            <a:spcAft>
              <a:spcPts val="1200"/>
            </a:spcAft>
          </a:pPr>
          <a:r>
            <a:rPr kumimoji="1" lang="en-US" altLang="zh-TW" sz="2400" b="1" i="0" u="none" strike="noStrike" cap="none" spc="0" normalizeH="0" baseline="0" noProof="0" dirty="0" smtClean="0">
              <a:ln/>
              <a:solidFill>
                <a:srgbClr val="00B0F0"/>
              </a:solidFill>
              <a:effectLst/>
              <a:uLnTx/>
              <a:uFillTx/>
              <a:latin typeface="+mj-ea"/>
              <a:ea typeface="+mj-ea"/>
              <a:cs typeface="+mn-cs"/>
            </a:rPr>
            <a:t>1</a:t>
          </a:r>
          <a:r>
            <a:rPr kumimoji="1" lang="zh-TW" altLang="en-US" sz="2400" b="1" i="0" u="none" strike="noStrike" cap="none" spc="0" normalizeH="0" baseline="0" noProof="0" dirty="0" smtClean="0">
              <a:ln/>
              <a:solidFill>
                <a:srgbClr val="00B0F0"/>
              </a:solidFill>
              <a:effectLst/>
              <a:uLnTx/>
              <a:uFillTx/>
              <a:latin typeface="+mj-ea"/>
              <a:ea typeface="+mj-ea"/>
              <a:cs typeface="+mn-cs"/>
            </a:rPr>
            <a:t>人</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同時有</a:t>
          </a:r>
          <a:r>
            <a:rPr kumimoji="1" lang="en-US" altLang="zh-TW" sz="2400" b="1" i="0" u="none" strike="noStrike" cap="none" spc="0" normalizeH="0" baseline="0" noProof="0" dirty="0" smtClean="0">
              <a:ln/>
              <a:solidFill>
                <a:srgbClr val="00B0F0"/>
              </a:solidFill>
              <a:effectLst/>
              <a:uLnTx/>
              <a:uFillTx/>
              <a:latin typeface="+mj-ea"/>
              <a:ea typeface="+mj-ea"/>
              <a:cs typeface="+mn-cs"/>
            </a:rPr>
            <a:t>2</a:t>
          </a:r>
          <a:r>
            <a:rPr kumimoji="1" lang="zh-TW" altLang="en-US" sz="2400" b="1" i="0" u="none" strike="noStrike" cap="none" spc="0" normalizeH="0" baseline="0" noProof="0" dirty="0" smtClean="0">
              <a:ln/>
              <a:solidFill>
                <a:srgbClr val="00B0F0"/>
              </a:solidFill>
              <a:effectLst/>
              <a:uLnTx/>
              <a:uFillTx/>
              <a:latin typeface="+mj-ea"/>
              <a:ea typeface="+mj-ea"/>
              <a:cs typeface="+mn-cs"/>
            </a:rPr>
            <a:t>種以上應申報身分</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者，應</a:t>
          </a:r>
          <a:r>
            <a:rPr kumimoji="1" lang="zh-TW" altLang="en-US" sz="2400" b="1" i="0" u="none" strike="noStrike" cap="none" spc="0" normalizeH="0" baseline="0" noProof="0" dirty="0" smtClean="0">
              <a:ln/>
              <a:solidFill>
                <a:srgbClr val="00B0F0"/>
              </a:solidFill>
              <a:effectLst/>
              <a:uLnTx/>
              <a:uFillTx/>
              <a:latin typeface="+mj-ea"/>
              <a:ea typeface="+mj-ea"/>
              <a:cs typeface="+mn-cs"/>
            </a:rPr>
            <a:t>分別</a:t>
          </a:r>
          <a:r>
            <a:rPr kumimoji="1" lang="zh-TW" altLang="en-US" sz="2400" b="1" i="0" u="none" strike="noStrike" cap="none" spc="0" normalizeH="0" baseline="0" noProof="0" dirty="0" smtClean="0">
              <a:ln/>
              <a:effectLst/>
              <a:uLnTx/>
              <a:uFillTx/>
              <a:latin typeface="+mj-ea"/>
              <a:ea typeface="+mj-ea"/>
              <a:cs typeface="+mn-cs"/>
            </a:rPr>
            <a:t>向</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各受理申報機關</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構</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cap="none" spc="0" normalizeH="0" baseline="0" noProof="0" dirty="0" smtClean="0">
              <a:ln/>
              <a:solidFill>
                <a:srgbClr val="00B0F0"/>
              </a:solidFill>
              <a:effectLst/>
              <a:uLnTx/>
              <a:uFillTx/>
              <a:latin typeface="+mj-ea"/>
              <a:ea typeface="+mj-ea"/>
              <a:cs typeface="+mn-cs"/>
            </a:rPr>
            <a:t>申報</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。但受理申報機關</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構</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為</a:t>
          </a:r>
          <a:r>
            <a:rPr kumimoji="1" lang="zh-TW" altLang="en-US" sz="2400" b="1" i="0" u="none" strike="noStrike" cap="none" spc="0" normalizeH="0" baseline="0" noProof="0" dirty="0" smtClean="0">
              <a:ln/>
              <a:solidFill>
                <a:schemeClr val="accent6">
                  <a:lumMod val="75000"/>
                </a:schemeClr>
              </a:solidFill>
              <a:effectLst/>
              <a:uLnTx/>
              <a:uFillTx/>
              <a:latin typeface="+mj-ea"/>
              <a:ea typeface="+mj-ea"/>
              <a:cs typeface="+mn-cs"/>
            </a:rPr>
            <a:t>同一機關</a:t>
          </a:r>
          <a:r>
            <a:rPr kumimoji="1" lang="en-US" altLang="zh-TW" sz="2400" b="1" i="0" u="none" strike="noStrike" cap="none" spc="0" normalizeH="0" baseline="0" noProof="0" dirty="0" smtClean="0">
              <a:ln/>
              <a:solidFill>
                <a:schemeClr val="accent6">
                  <a:lumMod val="75000"/>
                </a:schemeClr>
              </a:solidFill>
              <a:effectLst/>
              <a:uLnTx/>
              <a:uFillTx/>
              <a:latin typeface="+mj-ea"/>
              <a:ea typeface="+mj-ea"/>
              <a:cs typeface="+mn-cs"/>
            </a:rPr>
            <a:t>(</a:t>
          </a:r>
          <a:r>
            <a:rPr kumimoji="1" lang="zh-TW" altLang="en-US" sz="2400" b="1" i="0" u="none" strike="noStrike" cap="none" spc="0" normalizeH="0" baseline="0" noProof="0" dirty="0" smtClean="0">
              <a:ln/>
              <a:solidFill>
                <a:schemeClr val="accent6">
                  <a:lumMod val="75000"/>
                </a:schemeClr>
              </a:solidFill>
              <a:effectLst/>
              <a:uLnTx/>
              <a:uFillTx/>
              <a:latin typeface="+mj-ea"/>
              <a:ea typeface="+mj-ea"/>
              <a:cs typeface="+mn-cs"/>
            </a:rPr>
            <a:t>構</a:t>
          </a:r>
          <a:r>
            <a:rPr kumimoji="1" lang="en-US" altLang="zh-TW" sz="2400" b="1" i="0" u="none" strike="noStrike" cap="none" spc="0" normalizeH="0" baseline="0" noProof="0" dirty="0" smtClean="0">
              <a:ln/>
              <a:solidFill>
                <a:schemeClr val="accent6">
                  <a:lumMod val="75000"/>
                </a:schemeClr>
              </a:solidFill>
              <a:effectLst/>
              <a:uLnTx/>
              <a:uFillTx/>
              <a:latin typeface="+mj-ea"/>
              <a:ea typeface="+mj-ea"/>
              <a:cs typeface="+mn-cs"/>
            </a:rPr>
            <a:t>)</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者，</a:t>
          </a:r>
          <a:r>
            <a:rPr kumimoji="1" lang="zh-TW" altLang="en-US" sz="2400" b="1" i="0" u="none" strike="noStrike" cap="none" spc="0" normalizeH="0" baseline="0" noProof="0" dirty="0" smtClean="0">
              <a:ln/>
              <a:solidFill>
                <a:schemeClr val="accent6">
                  <a:lumMod val="75000"/>
                </a:schemeClr>
              </a:solidFill>
              <a:effectLst/>
              <a:uLnTx/>
              <a:uFillTx/>
              <a:latin typeface="+mj-ea"/>
              <a:ea typeface="+mj-ea"/>
              <a:cs typeface="+mn-cs"/>
            </a:rPr>
            <a:t>得合併</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以同一申報表</a:t>
          </a:r>
          <a:r>
            <a:rPr kumimoji="1" lang="zh-TW" altLang="en-US" sz="2400" b="1" i="0" u="none" strike="noStrike" cap="none" spc="0" normalizeH="0" baseline="0" noProof="0" dirty="0" smtClean="0">
              <a:ln/>
              <a:solidFill>
                <a:schemeClr val="accent6">
                  <a:lumMod val="75000"/>
                </a:schemeClr>
              </a:solidFill>
              <a:effectLst/>
              <a:uLnTx/>
              <a:uFillTx/>
              <a:latin typeface="+mj-ea"/>
              <a:ea typeface="+mj-ea"/>
              <a:cs typeface="+mn-cs"/>
            </a:rPr>
            <a:t>申報</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施行細則第</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10</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條第</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1</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項</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a:t>
          </a:r>
          <a:endParaRPr lang="zh-TW" altLang="en-US" sz="2400" dirty="0">
            <a:solidFill>
              <a:schemeClr val="tx1">
                <a:lumMod val="75000"/>
                <a:lumOff val="25000"/>
              </a:schemeClr>
            </a:solidFill>
          </a:endParaRPr>
        </a:p>
      </dgm:t>
    </dgm:pt>
    <dgm:pt modelId="{D78EAC9D-9A1C-42F4-AAE5-310762E74799}" type="parTrans" cxnId="{3FE3E13C-6E50-476F-8BE1-164B7EB7EF69}">
      <dgm:prSet/>
      <dgm:spPr/>
      <dgm:t>
        <a:bodyPr/>
        <a:lstStyle/>
        <a:p>
          <a:endParaRPr lang="zh-TW" altLang="en-US"/>
        </a:p>
      </dgm:t>
    </dgm:pt>
    <dgm:pt modelId="{8F09EFBB-E0B2-4D42-881C-2F6279595C0E}" type="sibTrans" cxnId="{3FE3E13C-6E50-476F-8BE1-164B7EB7EF69}">
      <dgm:prSet/>
      <dgm:spPr/>
      <dgm:t>
        <a:bodyPr/>
        <a:lstStyle/>
        <a:p>
          <a:endParaRPr lang="zh-TW" altLang="en-US"/>
        </a:p>
      </dgm:t>
    </dgm:pt>
    <dgm:pt modelId="{AC158955-E5CD-4A10-8CE8-EC07327507AE}">
      <dgm:prSet custT="1"/>
      <dgm:spPr/>
      <dgm:t>
        <a:bodyPr/>
        <a:lstStyle/>
        <a:p>
          <a:pPr algn="just" rtl="0">
            <a:spcBef>
              <a:spcPct val="0"/>
            </a:spcBef>
            <a:spcAft>
              <a:spcPct val="20000"/>
            </a:spcAft>
          </a:pPr>
          <a:r>
            <a:rPr kumimoji="1" lang="zh-TW" altLang="en-US" sz="2400" b="1" i="0" u="none" strike="noStrike" cap="none" spc="0" normalizeH="0" baseline="0" noProof="0" dirty="0" smtClean="0">
              <a:ln/>
              <a:solidFill>
                <a:srgbClr val="00B0F0"/>
              </a:solidFill>
              <a:effectLst/>
              <a:uLnTx/>
              <a:uFillTx/>
              <a:latin typeface="+mj-ea"/>
              <a:ea typeface="+mj-ea"/>
              <a:cs typeface="+mn-cs"/>
            </a:rPr>
            <a:t>夫妻</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分別具有</a:t>
          </a:r>
          <a:r>
            <a:rPr kumimoji="1" lang="zh-TW" altLang="en-US" sz="2400" b="1" i="0" u="none" strike="noStrike" cap="none" spc="0" normalizeH="0" baseline="0" noProof="0" dirty="0" smtClean="0">
              <a:ln/>
              <a:solidFill>
                <a:srgbClr val="00B0F0"/>
              </a:solidFill>
              <a:effectLst/>
              <a:uLnTx/>
              <a:uFillTx/>
              <a:latin typeface="+mj-ea"/>
              <a:ea typeface="+mj-ea"/>
              <a:cs typeface="+mn-cs"/>
            </a:rPr>
            <a:t>應申報身分</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者，應</a:t>
          </a:r>
          <a:r>
            <a:rPr kumimoji="1" lang="zh-TW" altLang="en-US" sz="2400" b="1" i="0" u="none" strike="noStrike" cap="none" spc="0" normalizeH="0" baseline="0" noProof="0" dirty="0" smtClean="0">
              <a:ln/>
              <a:solidFill>
                <a:srgbClr val="00B0F0"/>
              </a:solidFill>
              <a:effectLst/>
              <a:uLnTx/>
              <a:uFillTx/>
              <a:latin typeface="+mj-ea"/>
              <a:ea typeface="+mj-ea"/>
              <a:cs typeface="+mn-cs"/>
            </a:rPr>
            <a:t>各自</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向各該受理申報機關</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構</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cap="none" spc="0" normalizeH="0" baseline="0" noProof="0" dirty="0" smtClean="0">
              <a:ln/>
              <a:solidFill>
                <a:srgbClr val="00B0F0"/>
              </a:solidFill>
              <a:effectLst/>
              <a:uLnTx/>
              <a:uFillTx/>
              <a:latin typeface="+mj-ea"/>
              <a:ea typeface="+mj-ea"/>
              <a:cs typeface="+mn-cs"/>
            </a:rPr>
            <a:t>申報</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施行細則第</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10</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條第</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2</a:t>
          </a:r>
          <a:r>
            <a:rPr kumimoji="1" lang="zh-TW" altLang="en-US" sz="2400" b="1" i="0" u="none" strike="noStrike" cap="none" spc="0" normalizeH="0" baseline="0" noProof="0" dirty="0" smtClean="0">
              <a:ln/>
              <a:solidFill>
                <a:schemeClr val="tx1">
                  <a:lumMod val="75000"/>
                  <a:lumOff val="25000"/>
                </a:schemeClr>
              </a:solidFill>
              <a:effectLst/>
              <a:uLnTx/>
              <a:uFillTx/>
              <a:latin typeface="+mj-ea"/>
              <a:ea typeface="+mj-ea"/>
              <a:cs typeface="+mn-cs"/>
            </a:rPr>
            <a:t>項</a:t>
          </a:r>
          <a:r>
            <a:rPr kumimoji="1" lang="en-US" altLang="zh-TW" sz="2400" b="1" i="0" u="none" strike="noStrike" cap="none" spc="0" normalizeH="0" baseline="0" noProof="0" dirty="0" smtClean="0">
              <a:ln/>
              <a:solidFill>
                <a:schemeClr val="tx1">
                  <a:lumMod val="75000"/>
                  <a:lumOff val="25000"/>
                </a:schemeClr>
              </a:solidFill>
              <a:effectLst/>
              <a:uLnTx/>
              <a:uFillTx/>
              <a:latin typeface="+mj-ea"/>
              <a:ea typeface="+mj-ea"/>
              <a:cs typeface="+mn-cs"/>
            </a:rPr>
            <a:t>)</a:t>
          </a:r>
          <a:endParaRPr lang="zh-TW" altLang="en-US" sz="2400" dirty="0">
            <a:solidFill>
              <a:schemeClr val="tx1">
                <a:lumMod val="75000"/>
                <a:lumOff val="25000"/>
              </a:schemeClr>
            </a:solidFill>
          </a:endParaRPr>
        </a:p>
      </dgm:t>
    </dgm:pt>
    <dgm:pt modelId="{5219C348-B965-4729-9377-88E1E818EC7D}" type="parTrans" cxnId="{B0CF9E27-03A5-46C4-B894-A4B32A0EC1CF}">
      <dgm:prSet/>
      <dgm:spPr/>
      <dgm:t>
        <a:bodyPr/>
        <a:lstStyle/>
        <a:p>
          <a:endParaRPr lang="zh-TW" altLang="en-US"/>
        </a:p>
      </dgm:t>
    </dgm:pt>
    <dgm:pt modelId="{3F1A56D9-8F42-4624-8B9F-91F6892486E1}" type="sibTrans" cxnId="{B0CF9E27-03A5-46C4-B894-A4B32A0EC1CF}">
      <dgm:prSet/>
      <dgm:spPr/>
      <dgm:t>
        <a:bodyPr/>
        <a:lstStyle/>
        <a:p>
          <a:endParaRPr lang="zh-TW" altLang="en-US"/>
        </a:p>
      </dgm:t>
    </dgm:pt>
    <dgm:pt modelId="{28934B8E-2634-4CEA-B046-6E6D9FE585C0}" type="pres">
      <dgm:prSet presAssocID="{C38A0CEA-B7F9-4699-A8C4-8B64B918F6E6}" presName="linear" presStyleCnt="0">
        <dgm:presLayoutVars>
          <dgm:animLvl val="lvl"/>
          <dgm:resizeHandles val="exact"/>
        </dgm:presLayoutVars>
      </dgm:prSet>
      <dgm:spPr/>
      <dgm:t>
        <a:bodyPr/>
        <a:lstStyle/>
        <a:p>
          <a:endParaRPr lang="zh-TW" altLang="en-US"/>
        </a:p>
      </dgm:t>
    </dgm:pt>
    <dgm:pt modelId="{D05204E2-3E67-4F3C-8E4F-90F6CCF1E137}" type="pres">
      <dgm:prSet presAssocID="{CD2569F7-9824-4A66-BAEF-EE515C740BC5}" presName="parentText" presStyleLbl="node1" presStyleIdx="0" presStyleCnt="1" custScaleY="18476">
        <dgm:presLayoutVars>
          <dgm:chMax val="0"/>
          <dgm:bulletEnabled val="1"/>
        </dgm:presLayoutVars>
      </dgm:prSet>
      <dgm:spPr/>
      <dgm:t>
        <a:bodyPr/>
        <a:lstStyle/>
        <a:p>
          <a:endParaRPr lang="zh-TW" altLang="en-US"/>
        </a:p>
      </dgm:t>
    </dgm:pt>
    <dgm:pt modelId="{04B3C556-1DEE-4193-8FFE-C1710AE762AC}" type="pres">
      <dgm:prSet presAssocID="{CD2569F7-9824-4A66-BAEF-EE515C740BC5}" presName="childText" presStyleLbl="revTx" presStyleIdx="0" presStyleCnt="1">
        <dgm:presLayoutVars>
          <dgm:bulletEnabled val="1"/>
        </dgm:presLayoutVars>
      </dgm:prSet>
      <dgm:spPr/>
      <dgm:t>
        <a:bodyPr/>
        <a:lstStyle/>
        <a:p>
          <a:endParaRPr lang="zh-TW" altLang="en-US"/>
        </a:p>
      </dgm:t>
    </dgm:pt>
  </dgm:ptLst>
  <dgm:cxnLst>
    <dgm:cxn modelId="{3FE3E13C-6E50-476F-8BE1-164B7EB7EF69}" srcId="{CD2569F7-9824-4A66-BAEF-EE515C740BC5}" destId="{17A820EE-1533-40F6-864A-EDE0240419B7}" srcOrd="0" destOrd="0" parTransId="{D78EAC9D-9A1C-42F4-AAE5-310762E74799}" sibTransId="{8F09EFBB-E0B2-4D42-881C-2F6279595C0E}"/>
    <dgm:cxn modelId="{B0CF9E27-03A5-46C4-B894-A4B32A0EC1CF}" srcId="{CD2569F7-9824-4A66-BAEF-EE515C740BC5}" destId="{AC158955-E5CD-4A10-8CE8-EC07327507AE}" srcOrd="1" destOrd="0" parTransId="{5219C348-B965-4729-9377-88E1E818EC7D}" sibTransId="{3F1A56D9-8F42-4624-8B9F-91F6892486E1}"/>
    <dgm:cxn modelId="{00E0566C-EC10-4411-A508-26129C423D86}" type="presOf" srcId="{C38A0CEA-B7F9-4699-A8C4-8B64B918F6E6}" destId="{28934B8E-2634-4CEA-B046-6E6D9FE585C0}" srcOrd="0" destOrd="0" presId="urn:microsoft.com/office/officeart/2005/8/layout/vList2"/>
    <dgm:cxn modelId="{2CBB0A86-9985-452D-BDC3-73555BB63FAF}" type="presOf" srcId="{17A820EE-1533-40F6-864A-EDE0240419B7}" destId="{04B3C556-1DEE-4193-8FFE-C1710AE762AC}" srcOrd="0" destOrd="0" presId="urn:microsoft.com/office/officeart/2005/8/layout/vList2"/>
    <dgm:cxn modelId="{F1DB2685-E008-4AD4-B414-F7EDF895A42D}" type="presOf" srcId="{CD2569F7-9824-4A66-BAEF-EE515C740BC5}" destId="{D05204E2-3E67-4F3C-8E4F-90F6CCF1E137}" srcOrd="0" destOrd="0" presId="urn:microsoft.com/office/officeart/2005/8/layout/vList2"/>
    <dgm:cxn modelId="{2C367406-9819-452B-8CCD-72D10C028D2A}" srcId="{C38A0CEA-B7F9-4699-A8C4-8B64B918F6E6}" destId="{CD2569F7-9824-4A66-BAEF-EE515C740BC5}" srcOrd="0" destOrd="0" parTransId="{E89FBD74-0902-42EA-8A87-1A486EC52AA9}" sibTransId="{A9C4076E-E5C6-45B4-9BFC-0A6C7EA9DBFD}"/>
    <dgm:cxn modelId="{2EF20B14-2E0C-4B69-BC31-382791716940}" type="presOf" srcId="{AC158955-E5CD-4A10-8CE8-EC07327507AE}" destId="{04B3C556-1DEE-4193-8FFE-C1710AE762AC}" srcOrd="0" destOrd="1" presId="urn:microsoft.com/office/officeart/2005/8/layout/vList2"/>
    <dgm:cxn modelId="{CE000E2E-2590-4554-AFF4-80E07913B906}" type="presParOf" srcId="{28934B8E-2634-4CEA-B046-6E6D9FE585C0}" destId="{D05204E2-3E67-4F3C-8E4F-90F6CCF1E137}" srcOrd="0" destOrd="0" presId="urn:microsoft.com/office/officeart/2005/8/layout/vList2"/>
    <dgm:cxn modelId="{21225CD9-07FF-40FB-A483-436D21E9AA62}" type="presParOf" srcId="{28934B8E-2634-4CEA-B046-6E6D9FE585C0}" destId="{04B3C556-1DEE-4193-8FFE-C1710AE762AC}"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4</a:t>
          </a: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申報義務人</a:t>
          </a:r>
          <a:r>
            <a:rPr lang="zh-TW" altLang="en-US" sz="2400" b="1" i="0" dirty="0" smtClean="0">
              <a:solidFill>
                <a:srgbClr val="FF0000"/>
              </a:solidFill>
              <a:effectLst/>
              <a:latin typeface="+mj-ea"/>
              <a:ea typeface="+mj-ea"/>
              <a:cs typeface="+mn-cs"/>
            </a:rPr>
            <a:t>另取得</a:t>
          </a:r>
          <a:r>
            <a:rPr lang="zh-TW" altLang="en-US" sz="2400" b="1" i="0" dirty="0" smtClean="0">
              <a:solidFill>
                <a:schemeClr val="tx1">
                  <a:lumMod val="75000"/>
                  <a:lumOff val="25000"/>
                </a:schemeClr>
              </a:solidFill>
              <a:effectLst/>
              <a:latin typeface="+mj-ea"/>
              <a:ea typeface="+mj-ea"/>
              <a:cs typeface="+mn-cs"/>
            </a:rPr>
            <a:t>其他應申報財產之身分，應如何辦理財產申報？</a:t>
          </a:r>
          <a:r>
            <a:rPr lang="zh-TW" altLang="en-US" sz="2400" dirty="0" smtClean="0">
              <a:solidFill>
                <a:srgbClr val="FF0000"/>
              </a:solidFill>
              <a:latin typeface="+mj-ea"/>
              <a:ea typeface="+mj-ea"/>
            </a:rPr>
            <a:t>（同一受理申報機構，具有</a:t>
          </a:r>
          <a:r>
            <a:rPr lang="en-US" altLang="zh-TW" sz="2400" dirty="0" smtClean="0">
              <a:solidFill>
                <a:srgbClr val="FF0000"/>
              </a:solidFill>
              <a:latin typeface="+mj-ea"/>
              <a:ea typeface="+mj-ea"/>
            </a:rPr>
            <a:t>2</a:t>
          </a:r>
          <a:r>
            <a:rPr lang="zh-TW" altLang="en-US" sz="2400" dirty="0" smtClean="0">
              <a:solidFill>
                <a:srgbClr val="FF0000"/>
              </a:solidFill>
              <a:latin typeface="+mj-ea"/>
              <a:ea typeface="+mj-ea"/>
            </a:rPr>
            <a:t>種以上應申報財產之職務時）</a:t>
          </a:r>
          <a:endParaRPr lang="zh-TW" altLang="en-US" sz="2400" b="1" i="0" dirty="0">
            <a:solidFill>
              <a:srgbClr val="FF0000"/>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gn="l">
            <a:lnSpc>
              <a:spcPts val="3200"/>
            </a:lnSpc>
            <a:spcAft>
              <a:spcPts val="0"/>
            </a:spcAft>
          </a:pPr>
          <a:r>
            <a:rPr lang="zh-TW" altLang="en-US" sz="2400" b="1" i="0" dirty="0" smtClean="0">
              <a:solidFill>
                <a:schemeClr val="tx1">
                  <a:lumMod val="75000"/>
                  <a:lumOff val="25000"/>
                </a:schemeClr>
              </a:solidFill>
              <a:effectLst/>
              <a:latin typeface="+mj-ea"/>
              <a:ea typeface="+mj-ea"/>
              <a:cs typeface="+mn-cs"/>
            </a:rPr>
            <a:t>●同時符合下列三要件者，僅須</a:t>
          </a:r>
          <a:r>
            <a:rPr lang="zh-TW" altLang="en-US" sz="2400" b="1" i="0" dirty="0" smtClean="0">
              <a:solidFill>
                <a:srgbClr val="00B0F0"/>
              </a:solidFill>
              <a:effectLst/>
              <a:latin typeface="+mj-ea"/>
              <a:ea typeface="+mj-ea"/>
              <a:cs typeface="+mn-cs"/>
            </a:rPr>
            <a:t>定期申報</a:t>
          </a:r>
          <a:r>
            <a:rPr lang="zh-TW" altLang="en-US" sz="2400" b="1" i="0" dirty="0" smtClean="0">
              <a:solidFill>
                <a:schemeClr val="tx1">
                  <a:lumMod val="75000"/>
                  <a:lumOff val="25000"/>
                </a:schemeClr>
              </a:solidFill>
              <a:effectLst/>
              <a:latin typeface="+mj-ea"/>
              <a:ea typeface="+mj-ea"/>
              <a:cs typeface="+mn-cs"/>
            </a:rPr>
            <a:t>：</a:t>
          </a:r>
          <a:endParaRPr lang="en-US" altLang="zh-TW" sz="2400" b="1" i="0" dirty="0" smtClean="0">
            <a:solidFill>
              <a:schemeClr val="tx1">
                <a:lumMod val="75000"/>
                <a:lumOff val="25000"/>
              </a:schemeClr>
            </a:solidFill>
            <a:effectLst/>
            <a:latin typeface="+mj-ea"/>
            <a:ea typeface="+mj-ea"/>
            <a:cs typeface="+mn-cs"/>
          </a:endParaRPr>
        </a:p>
        <a:p>
          <a:pPr marL="590550" indent="-452438" algn="just">
            <a:lnSpc>
              <a:spcPts val="3200"/>
            </a:lnSpc>
            <a:spcAft>
              <a:spcPts val="0"/>
            </a:spcAft>
          </a:pPr>
          <a:r>
            <a:rPr lang="en-US" altLang="zh-TW" sz="2400" b="1" i="0" dirty="0" smtClean="0">
              <a:solidFill>
                <a:schemeClr val="tx1">
                  <a:lumMod val="75000"/>
                  <a:lumOff val="25000"/>
                </a:schemeClr>
              </a:solidFill>
              <a:effectLst/>
              <a:latin typeface="+mj-ea"/>
              <a:ea typeface="+mj-ea"/>
              <a:cs typeface="+mn-cs"/>
            </a:rPr>
            <a:t>1</a:t>
          </a:r>
          <a:r>
            <a:rPr lang="zh-TW" altLang="en-US" sz="2400" b="1" i="0" dirty="0" smtClean="0">
              <a:solidFill>
                <a:schemeClr val="tx1">
                  <a:lumMod val="75000"/>
                  <a:lumOff val="25000"/>
                </a:schemeClr>
              </a:solidFill>
              <a:effectLst/>
              <a:latin typeface="+mj-ea"/>
              <a:ea typeface="+mj-ea"/>
              <a:cs typeface="+mn-cs"/>
            </a:rPr>
            <a:t>、原職務</a:t>
          </a:r>
          <a:r>
            <a:rPr lang="zh-TW" altLang="en-US" sz="2400" b="1" i="0" dirty="0" smtClean="0">
              <a:solidFill>
                <a:srgbClr val="00B0F0"/>
              </a:solidFill>
              <a:effectLst/>
              <a:latin typeface="+mj-ea"/>
              <a:ea typeface="+mj-ea"/>
              <a:cs typeface="+mn-cs"/>
            </a:rPr>
            <a:t>具有申報身分</a:t>
          </a:r>
          <a:r>
            <a:rPr lang="zh-TW" altLang="en-US" sz="2400" b="1" i="0" dirty="0" smtClean="0">
              <a:solidFill>
                <a:schemeClr val="tx1">
                  <a:lumMod val="75000"/>
                  <a:lumOff val="25000"/>
                </a:schemeClr>
              </a:solidFill>
              <a:effectLst/>
              <a:latin typeface="+mj-ea"/>
              <a:ea typeface="+mj-ea"/>
              <a:cs typeface="+mn-cs"/>
            </a:rPr>
            <a:t>。</a:t>
          </a:r>
          <a:endParaRPr lang="en-US" altLang="zh-TW" sz="2400" b="1" i="0" dirty="0" smtClean="0">
            <a:solidFill>
              <a:schemeClr val="tx1">
                <a:lumMod val="75000"/>
                <a:lumOff val="25000"/>
              </a:schemeClr>
            </a:solidFill>
            <a:effectLst/>
            <a:latin typeface="+mj-ea"/>
            <a:ea typeface="+mj-ea"/>
            <a:cs typeface="+mn-cs"/>
          </a:endParaRPr>
        </a:p>
        <a:p>
          <a:pPr marL="590550" indent="-452438" algn="just">
            <a:lnSpc>
              <a:spcPts val="3200"/>
            </a:lnSpc>
            <a:spcAft>
              <a:spcPts val="0"/>
            </a:spcAft>
          </a:pPr>
          <a:r>
            <a:rPr lang="en-US" altLang="zh-TW" sz="2400" b="1" i="0" dirty="0" smtClean="0">
              <a:solidFill>
                <a:schemeClr val="tx1">
                  <a:lumMod val="75000"/>
                  <a:lumOff val="25000"/>
                </a:schemeClr>
              </a:solidFill>
              <a:effectLst/>
              <a:latin typeface="+mj-ea"/>
              <a:ea typeface="+mj-ea"/>
              <a:cs typeface="+mn-cs"/>
            </a:rPr>
            <a:t>2</a:t>
          </a:r>
          <a:r>
            <a:rPr lang="zh-TW" altLang="en-US" sz="2400" b="1" i="0" dirty="0" smtClean="0">
              <a:solidFill>
                <a:schemeClr val="tx1">
                  <a:lumMod val="75000"/>
                  <a:lumOff val="25000"/>
                </a:schemeClr>
              </a:solidFill>
              <a:effectLst/>
              <a:latin typeface="+mj-ea"/>
              <a:ea typeface="+mj-ea"/>
              <a:cs typeface="+mn-cs"/>
            </a:rPr>
            <a:t>、另取得之新職務</a:t>
          </a:r>
          <a:r>
            <a:rPr lang="zh-TW" altLang="en-US" sz="2400" b="1" i="0" dirty="0" smtClean="0">
              <a:solidFill>
                <a:srgbClr val="00B0F0"/>
              </a:solidFill>
              <a:effectLst/>
              <a:latin typeface="+mj-ea"/>
              <a:ea typeface="+mj-ea"/>
              <a:cs typeface="+mn-cs"/>
            </a:rPr>
            <a:t>亦具有申報身分</a:t>
          </a:r>
          <a:r>
            <a:rPr lang="zh-TW" altLang="en-US" sz="2400" b="1" i="0" dirty="0" smtClean="0">
              <a:solidFill>
                <a:schemeClr val="tx1">
                  <a:lumMod val="75000"/>
                  <a:lumOff val="25000"/>
                </a:schemeClr>
              </a:solidFill>
              <a:effectLst/>
              <a:latin typeface="+mj-ea"/>
              <a:ea typeface="+mj-ea"/>
              <a:cs typeface="+mn-cs"/>
            </a:rPr>
            <a:t>。</a:t>
          </a:r>
          <a:endParaRPr lang="en-US" altLang="zh-TW" sz="2400" b="1" i="0" dirty="0" smtClean="0">
            <a:solidFill>
              <a:schemeClr val="tx1">
                <a:lumMod val="75000"/>
                <a:lumOff val="25000"/>
              </a:schemeClr>
            </a:solidFill>
            <a:effectLst/>
            <a:latin typeface="+mj-ea"/>
            <a:ea typeface="+mj-ea"/>
            <a:cs typeface="+mn-cs"/>
          </a:endParaRPr>
        </a:p>
        <a:p>
          <a:pPr marL="590550" indent="38100" algn="just">
            <a:lnSpc>
              <a:spcPts val="3200"/>
            </a:lnSpc>
            <a:spcAft>
              <a:spcPts val="0"/>
            </a:spcAft>
          </a:pPr>
          <a:r>
            <a:rPr lang="en-US" altLang="zh-TW" sz="2000" b="1" i="0" dirty="0" smtClean="0">
              <a:solidFill>
                <a:schemeClr val="tx1">
                  <a:lumMod val="75000"/>
                  <a:lumOff val="25000"/>
                </a:schemeClr>
              </a:solidFill>
              <a:effectLst/>
              <a:latin typeface="+mj-ea"/>
              <a:ea typeface="+mj-ea"/>
              <a:cs typeface="+mn-cs"/>
            </a:rPr>
            <a:t>P.S.</a:t>
          </a:r>
          <a:r>
            <a:rPr lang="zh-TW" altLang="en-US" sz="2000" b="1" i="0" dirty="0" smtClean="0">
              <a:solidFill>
                <a:schemeClr val="tx1">
                  <a:lumMod val="75000"/>
                  <a:lumOff val="25000"/>
                </a:schemeClr>
              </a:solidFill>
              <a:effectLst/>
              <a:latin typeface="+mj-ea"/>
              <a:ea typeface="+mj-ea"/>
              <a:cs typeface="+mn-cs"/>
            </a:rPr>
            <a:t>至於兩職務之</a:t>
          </a:r>
          <a:r>
            <a:rPr lang="zh-TW" altLang="en-US" sz="2000" b="1" i="0" dirty="0" smtClean="0">
              <a:solidFill>
                <a:schemeClr val="accent3">
                  <a:lumMod val="75000"/>
                </a:schemeClr>
              </a:solidFill>
              <a:effectLst/>
              <a:latin typeface="+mj-ea"/>
              <a:ea typeface="+mj-ea"/>
              <a:cs typeface="+mn-cs"/>
            </a:rPr>
            <a:t>申報期間</a:t>
          </a:r>
          <a:r>
            <a:rPr lang="zh-TW" altLang="en-US" sz="2000" b="1" i="0" dirty="0" smtClean="0">
              <a:solidFill>
                <a:schemeClr val="tx1">
                  <a:lumMod val="75000"/>
                  <a:lumOff val="25000"/>
                </a:schemeClr>
              </a:solidFill>
              <a:effectLst/>
              <a:latin typeface="+mj-ea"/>
              <a:ea typeface="+mj-ea"/>
              <a:cs typeface="+mn-cs"/>
            </a:rPr>
            <a:t>有無重疊，在所</a:t>
          </a:r>
          <a:r>
            <a:rPr lang="zh-TW" altLang="en-US" sz="2000" b="1" i="0" dirty="0" smtClean="0">
              <a:solidFill>
                <a:schemeClr val="accent3">
                  <a:lumMod val="75000"/>
                </a:schemeClr>
              </a:solidFill>
              <a:effectLst/>
              <a:latin typeface="+mj-ea"/>
              <a:ea typeface="+mj-ea"/>
              <a:cs typeface="+mn-cs"/>
            </a:rPr>
            <a:t>不問</a:t>
          </a:r>
          <a:r>
            <a:rPr lang="zh-TW" altLang="en-US" sz="2000" b="1" i="0" dirty="0" smtClean="0">
              <a:solidFill>
                <a:schemeClr val="tx1">
                  <a:lumMod val="75000"/>
                  <a:lumOff val="25000"/>
                </a:schemeClr>
              </a:solidFill>
              <a:effectLst/>
              <a:latin typeface="+mj-ea"/>
              <a:ea typeface="+mj-ea"/>
              <a:cs typeface="+mn-cs"/>
            </a:rPr>
            <a:t>。</a:t>
          </a:r>
          <a:endParaRPr lang="en-US" altLang="zh-TW" sz="2000" b="1" i="0" dirty="0" smtClean="0">
            <a:solidFill>
              <a:schemeClr val="tx1">
                <a:lumMod val="75000"/>
                <a:lumOff val="25000"/>
              </a:schemeClr>
            </a:solidFill>
            <a:effectLst/>
            <a:latin typeface="+mj-ea"/>
            <a:ea typeface="+mj-ea"/>
            <a:cs typeface="+mn-cs"/>
          </a:endParaRPr>
        </a:p>
        <a:p>
          <a:pPr marL="590550" indent="-452438" algn="just">
            <a:lnSpc>
              <a:spcPts val="3200"/>
            </a:lnSpc>
            <a:spcAft>
              <a:spcPts val="0"/>
            </a:spcAft>
          </a:pPr>
          <a:r>
            <a:rPr lang="en-US" altLang="zh-TW" sz="2400" b="1" i="0" dirty="0" smtClean="0">
              <a:solidFill>
                <a:schemeClr val="tx1">
                  <a:lumMod val="75000"/>
                  <a:lumOff val="25000"/>
                </a:schemeClr>
              </a:solidFill>
              <a:effectLst/>
              <a:latin typeface="+mj-ea"/>
              <a:ea typeface="+mj-ea"/>
              <a:cs typeface="+mn-cs"/>
            </a:rPr>
            <a:t>3</a:t>
          </a:r>
          <a:r>
            <a:rPr lang="zh-TW" altLang="en-US" sz="2400" b="1" i="0" dirty="0" smtClean="0">
              <a:solidFill>
                <a:schemeClr val="tx1">
                  <a:lumMod val="75000"/>
                  <a:lumOff val="25000"/>
                </a:schemeClr>
              </a:solidFill>
              <a:effectLst/>
              <a:latin typeface="+mj-ea"/>
              <a:ea typeface="+mj-ea"/>
              <a:cs typeface="+mn-cs"/>
            </a:rPr>
            <a:t>、兩職務之</a:t>
          </a:r>
          <a:r>
            <a:rPr lang="zh-TW" altLang="en-US" sz="2400" b="1" i="0" dirty="0" smtClean="0">
              <a:solidFill>
                <a:srgbClr val="00B0F0"/>
              </a:solidFill>
              <a:effectLst/>
              <a:latin typeface="+mj-ea"/>
              <a:ea typeface="+mj-ea"/>
              <a:cs typeface="+mn-cs"/>
            </a:rPr>
            <a:t>受理申報機關並無變動</a:t>
          </a:r>
          <a:r>
            <a:rPr lang="zh-TW" altLang="en-US" sz="2400" b="1" i="0" dirty="0" smtClean="0">
              <a:solidFill>
                <a:schemeClr val="tx1">
                  <a:lumMod val="75000"/>
                  <a:lumOff val="25000"/>
                </a:schemeClr>
              </a:solidFill>
              <a:effectLst/>
              <a:latin typeface="+mj-ea"/>
              <a:ea typeface="+mj-ea"/>
              <a:cs typeface="+mn-cs"/>
            </a:rPr>
            <a:t>。</a:t>
          </a:r>
        </a:p>
        <a:p>
          <a:pPr marL="989013" indent="-361950" algn="just">
            <a:lnSpc>
              <a:spcPts val="3200"/>
            </a:lnSpc>
            <a:spcAft>
              <a:spcPts val="0"/>
            </a:spcAft>
          </a:pPr>
          <a:r>
            <a:rPr lang="en-US" altLang="zh-TW" sz="2000" b="1" i="0" dirty="0" smtClean="0">
              <a:solidFill>
                <a:schemeClr val="tx1">
                  <a:lumMod val="75000"/>
                  <a:lumOff val="25000"/>
                </a:schemeClr>
              </a:solidFill>
              <a:effectLst/>
              <a:latin typeface="+mj-ea"/>
              <a:ea typeface="+mj-ea"/>
              <a:cs typeface="+mn-cs"/>
            </a:rPr>
            <a:t>P.S.</a:t>
          </a:r>
          <a:r>
            <a:rPr lang="zh-TW" altLang="en-US" sz="2000" b="1" i="0" dirty="0" smtClean="0">
              <a:solidFill>
                <a:schemeClr val="tx1">
                  <a:lumMod val="75000"/>
                  <a:lumOff val="25000"/>
                </a:schemeClr>
              </a:solidFill>
              <a:effectLst/>
              <a:latin typeface="+mj-ea"/>
              <a:ea typeface="+mj-ea"/>
              <a:cs typeface="+mn-cs"/>
            </a:rPr>
            <a:t>如受理申報機關</a:t>
          </a:r>
          <a:r>
            <a:rPr lang="zh-TW" altLang="en-US" sz="2000" b="1" i="0" dirty="0" smtClean="0">
              <a:solidFill>
                <a:schemeClr val="accent3">
                  <a:lumMod val="75000"/>
                </a:schemeClr>
              </a:solidFill>
              <a:effectLst/>
              <a:latin typeface="+mj-ea"/>
              <a:ea typeface="+mj-ea"/>
              <a:cs typeface="+mn-cs"/>
            </a:rPr>
            <a:t>有變動</a:t>
          </a:r>
          <a:r>
            <a:rPr lang="zh-TW" altLang="en-US" sz="2000" b="1" i="0" dirty="0" smtClean="0">
              <a:solidFill>
                <a:schemeClr val="tx1">
                  <a:lumMod val="75000"/>
                  <a:lumOff val="25000"/>
                </a:schemeClr>
              </a:solidFill>
              <a:effectLst/>
              <a:latin typeface="+mj-ea"/>
              <a:ea typeface="+mj-ea"/>
              <a:cs typeface="+mn-cs"/>
            </a:rPr>
            <a:t>者，依施行細則第</a:t>
          </a:r>
          <a:r>
            <a:rPr lang="en-US" altLang="zh-TW" sz="2000" b="1" i="0" dirty="0" smtClean="0">
              <a:solidFill>
                <a:schemeClr val="tx1">
                  <a:lumMod val="75000"/>
                  <a:lumOff val="25000"/>
                </a:schemeClr>
              </a:solidFill>
              <a:effectLst/>
              <a:latin typeface="+mj-ea"/>
              <a:ea typeface="+mj-ea"/>
              <a:cs typeface="+mn-cs"/>
            </a:rPr>
            <a:t>9</a:t>
          </a:r>
          <a:r>
            <a:rPr lang="zh-TW" altLang="en-US" sz="2000" b="1" i="0" dirty="0" smtClean="0">
              <a:solidFill>
                <a:schemeClr val="tx1">
                  <a:lumMod val="75000"/>
                  <a:lumOff val="25000"/>
                </a:schemeClr>
              </a:solidFill>
              <a:effectLst/>
              <a:latin typeface="+mj-ea"/>
              <a:ea typeface="+mj-ea"/>
              <a:cs typeface="+mn-cs"/>
            </a:rPr>
            <a:t>條第</a:t>
          </a:r>
          <a:r>
            <a:rPr lang="en-US" altLang="zh-TW" sz="2000" b="1" i="0" dirty="0" smtClean="0">
              <a:solidFill>
                <a:schemeClr val="tx1">
                  <a:lumMod val="75000"/>
                  <a:lumOff val="25000"/>
                </a:schemeClr>
              </a:solidFill>
              <a:effectLst/>
              <a:latin typeface="+mj-ea"/>
              <a:ea typeface="+mj-ea"/>
              <a:cs typeface="+mn-cs"/>
            </a:rPr>
            <a:t>1</a:t>
          </a:r>
          <a:r>
            <a:rPr lang="zh-TW" altLang="en-US" sz="2000" b="1" i="0" dirty="0" smtClean="0">
              <a:solidFill>
                <a:schemeClr val="tx1">
                  <a:lumMod val="75000"/>
                  <a:lumOff val="25000"/>
                </a:schemeClr>
              </a:solidFill>
              <a:effectLst/>
              <a:latin typeface="+mj-ea"/>
              <a:ea typeface="+mj-ea"/>
              <a:cs typeface="+mn-cs"/>
            </a:rPr>
            <a:t>項規定，</a:t>
          </a:r>
          <a:r>
            <a:rPr lang="zh-TW" altLang="en-US" sz="2000" b="1" i="0" dirty="0" smtClean="0">
              <a:solidFill>
                <a:schemeClr val="accent3">
                  <a:lumMod val="75000"/>
                </a:schemeClr>
              </a:solidFill>
              <a:effectLst/>
              <a:latin typeface="+mj-ea"/>
              <a:ea typeface="+mj-ea"/>
              <a:cs typeface="+mn-cs"/>
            </a:rPr>
            <a:t>新職務仍應辦理就到職申報</a:t>
          </a:r>
          <a:r>
            <a:rPr lang="zh-TW" altLang="en-US" sz="2000" b="1" i="0" dirty="0" smtClean="0">
              <a:solidFill>
                <a:schemeClr val="tx1">
                  <a:lumMod val="75000"/>
                  <a:lumOff val="25000"/>
                </a:schemeClr>
              </a:solidFill>
              <a:effectLst/>
              <a:latin typeface="+mj-ea"/>
              <a:ea typeface="+mj-ea"/>
              <a:cs typeface="+mn-cs"/>
            </a:rPr>
            <a:t>。</a:t>
          </a:r>
          <a:endParaRPr lang="en-US" altLang="zh-TW" sz="20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62294"/>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LinFactNeighborY="-2244"/>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5</a:t>
          </a:r>
          <a:endParaRPr lang="zh-TW" altLang="en-US" sz="4000" b="1" dirty="0">
            <a:solidFill>
              <a:schemeClr val="tx1">
                <a:lumMod val="75000"/>
                <a:lumOff val="25000"/>
              </a:schemeClr>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喪失應申報財產之身分後，再任應財產申報之職務時，應如財產申報？倘具有</a:t>
          </a:r>
          <a:r>
            <a:rPr lang="en-US" altLang="zh-TW" sz="2400" b="1" i="0" dirty="0" smtClean="0">
              <a:solidFill>
                <a:srgbClr val="FA6614"/>
              </a:solidFill>
              <a:effectLst/>
              <a:latin typeface="+mj-ea"/>
              <a:ea typeface="+mj-ea"/>
              <a:cs typeface="+mn-cs"/>
            </a:rPr>
            <a:t>2</a:t>
          </a:r>
          <a:r>
            <a:rPr lang="zh-TW" altLang="en-US" sz="2400" b="1" i="0" dirty="0" smtClean="0">
              <a:solidFill>
                <a:srgbClr val="FA6614"/>
              </a:solidFill>
              <a:effectLst/>
              <a:latin typeface="+mj-ea"/>
              <a:ea typeface="+mj-ea"/>
              <a:cs typeface="+mn-cs"/>
            </a:rPr>
            <a:t>種以上</a:t>
          </a:r>
          <a:r>
            <a:rPr lang="zh-TW" altLang="en-US" sz="2400" b="1" i="0" dirty="0" smtClean="0">
              <a:solidFill>
                <a:schemeClr val="tx1">
                  <a:lumMod val="75000"/>
                  <a:lumOff val="25000"/>
                </a:schemeClr>
              </a:solidFill>
              <a:effectLst/>
              <a:latin typeface="+mj-ea"/>
              <a:ea typeface="+mj-ea"/>
              <a:cs typeface="+mn-cs"/>
            </a:rPr>
            <a:t>應申報財產之職務，卸離職時如何辦理申報？</a:t>
          </a:r>
          <a:endParaRPr lang="zh-TW" altLang="en-US" sz="2400" b="1" i="0" dirty="0">
            <a:solidFill>
              <a:schemeClr val="tx1">
                <a:lumMod val="75000"/>
                <a:lumOff val="25000"/>
              </a:schemeClr>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gn="just">
            <a:lnSpc>
              <a:spcPts val="3200"/>
            </a:lnSpc>
            <a:spcAft>
              <a:spcPts val="0"/>
            </a:spcAft>
          </a:pPr>
          <a:r>
            <a:rPr lang="zh-TW" altLang="en-US" sz="2400" b="1" i="0" dirty="0" smtClean="0">
              <a:solidFill>
                <a:schemeClr val="tx1">
                  <a:lumMod val="75000"/>
                  <a:lumOff val="25000"/>
                </a:schemeClr>
              </a:solidFill>
              <a:effectLst/>
              <a:latin typeface="+mj-ea"/>
              <a:ea typeface="+mj-ea"/>
              <a:cs typeface="+mn-cs"/>
            </a:rPr>
            <a:t>一、喪失應申報財產之身分起</a:t>
          </a:r>
          <a:r>
            <a:rPr lang="en-US" altLang="zh-TW" sz="2400" b="1" i="0" dirty="0" smtClean="0">
              <a:solidFill>
                <a:srgbClr val="00B0F0"/>
              </a:solidFill>
              <a:effectLst/>
              <a:latin typeface="+mj-ea"/>
              <a:ea typeface="+mj-ea"/>
              <a:cs typeface="+mn-cs"/>
            </a:rPr>
            <a:t>2</a:t>
          </a:r>
          <a:r>
            <a:rPr lang="zh-TW" altLang="en-US" sz="2400" b="1" i="0" dirty="0" smtClean="0">
              <a:solidFill>
                <a:srgbClr val="00B0F0"/>
              </a:solidFill>
              <a:effectLst/>
              <a:latin typeface="+mj-ea"/>
              <a:ea typeface="+mj-ea"/>
              <a:cs typeface="+mn-cs"/>
            </a:rPr>
            <a:t>個月內，再任</a:t>
          </a:r>
          <a:r>
            <a:rPr lang="zh-TW" altLang="en-US" sz="2400" b="1" i="0" dirty="0" smtClean="0">
              <a:solidFill>
                <a:schemeClr val="tx1">
                  <a:lumMod val="75000"/>
                  <a:lumOff val="25000"/>
                </a:schemeClr>
              </a:solidFill>
              <a:effectLst/>
              <a:latin typeface="+mj-ea"/>
              <a:ea typeface="+mj-ea"/>
              <a:cs typeface="+mn-cs"/>
            </a:rPr>
            <a:t>應財產申報之職務時，辦理</a:t>
          </a:r>
          <a:r>
            <a:rPr lang="zh-TW" altLang="en-US" sz="2400" b="1" i="0" dirty="0" smtClean="0">
              <a:solidFill>
                <a:srgbClr val="00B0F0"/>
              </a:solidFill>
              <a:effectLst/>
              <a:latin typeface="+mj-ea"/>
              <a:ea typeface="+mj-ea"/>
              <a:cs typeface="+mn-cs"/>
            </a:rPr>
            <a:t>就（到）職申報</a:t>
          </a:r>
          <a:r>
            <a:rPr lang="zh-TW" altLang="en-US" sz="2400" b="1" i="0" dirty="0" smtClean="0">
              <a:solidFill>
                <a:schemeClr val="tx1">
                  <a:lumMod val="75000"/>
                  <a:lumOff val="25000"/>
                </a:schemeClr>
              </a:solidFill>
              <a:effectLst/>
              <a:latin typeface="+mj-ea"/>
              <a:ea typeface="+mj-ea"/>
              <a:cs typeface="+mn-cs"/>
            </a:rPr>
            <a:t>，免卸離職或解除代理（兼任）申報。</a:t>
          </a:r>
        </a:p>
        <a:p>
          <a:pPr marL="590550" indent="-590550" algn="just">
            <a:lnSpc>
              <a:spcPts val="3200"/>
            </a:lnSpc>
            <a:spcAft>
              <a:spcPts val="0"/>
            </a:spcAft>
          </a:pPr>
          <a:r>
            <a:rPr lang="zh-TW" altLang="en-US" sz="2400" b="1" i="0" dirty="0" smtClean="0">
              <a:solidFill>
                <a:schemeClr val="tx1">
                  <a:lumMod val="75000"/>
                  <a:lumOff val="25000"/>
                </a:schemeClr>
              </a:solidFill>
              <a:effectLst/>
              <a:latin typeface="+mj-ea"/>
              <a:ea typeface="+mj-ea"/>
              <a:cs typeface="+mn-cs"/>
            </a:rPr>
            <a:t>二、具有</a:t>
          </a:r>
          <a:r>
            <a:rPr lang="en-US" altLang="zh-TW" sz="2400" b="1" i="0" dirty="0" smtClean="0">
              <a:solidFill>
                <a:schemeClr val="tx1">
                  <a:lumMod val="75000"/>
                  <a:lumOff val="25000"/>
                </a:schemeClr>
              </a:solidFill>
              <a:effectLst/>
              <a:latin typeface="+mj-ea"/>
              <a:ea typeface="+mj-ea"/>
              <a:cs typeface="+mn-cs"/>
            </a:rPr>
            <a:t>2</a:t>
          </a:r>
          <a:r>
            <a:rPr lang="zh-TW" altLang="en-US" sz="2400" b="1" i="0" dirty="0" smtClean="0">
              <a:solidFill>
                <a:schemeClr val="tx1">
                  <a:lumMod val="75000"/>
                  <a:lumOff val="25000"/>
                </a:schemeClr>
              </a:solidFill>
              <a:effectLst/>
              <a:latin typeface="+mj-ea"/>
              <a:ea typeface="+mj-ea"/>
              <a:cs typeface="+mn-cs"/>
            </a:rPr>
            <a:t>種以上應申報財產之職務，</a:t>
          </a:r>
          <a:r>
            <a:rPr lang="zh-TW" altLang="en-US" sz="2400" b="1" i="0" dirty="0" smtClean="0">
              <a:solidFill>
                <a:srgbClr val="FF0000"/>
              </a:solidFill>
              <a:effectLst/>
              <a:latin typeface="+mj-ea"/>
              <a:ea typeface="+mj-ea"/>
              <a:cs typeface="+mn-cs"/>
            </a:rPr>
            <a:t>無論數職務間之受理申報機關是否相同</a:t>
          </a:r>
          <a:r>
            <a:rPr lang="zh-TW" altLang="en-US" sz="2400" b="1" i="0" dirty="0" smtClean="0">
              <a:solidFill>
                <a:schemeClr val="tx1">
                  <a:lumMod val="75000"/>
                  <a:lumOff val="25000"/>
                </a:schemeClr>
              </a:solidFill>
              <a:effectLst/>
              <a:latin typeface="+mj-ea"/>
              <a:ea typeface="+mj-ea"/>
              <a:cs typeface="+mn-cs"/>
            </a:rPr>
            <a:t>，</a:t>
          </a:r>
          <a:r>
            <a:rPr lang="zh-TW" altLang="en-US" sz="2400" b="1" i="0" dirty="0" smtClean="0">
              <a:solidFill>
                <a:srgbClr val="00B0F0"/>
              </a:solidFill>
              <a:effectLst/>
              <a:latin typeface="+mj-ea"/>
              <a:ea typeface="+mj-ea"/>
              <a:cs typeface="+mn-cs"/>
            </a:rPr>
            <a:t>俟喪失最後一職務時</a:t>
          </a:r>
          <a:r>
            <a:rPr lang="zh-TW" altLang="en-US" sz="2400" b="1" i="0" dirty="0" smtClean="0">
              <a:solidFill>
                <a:schemeClr val="tx1">
                  <a:lumMod val="75000"/>
                  <a:lumOff val="25000"/>
                </a:schemeClr>
              </a:solidFill>
              <a:effectLst/>
              <a:latin typeface="+mj-ea"/>
              <a:ea typeface="+mj-ea"/>
              <a:cs typeface="+mn-cs"/>
            </a:rPr>
            <a:t>，始須辦理卸離職、解除代理（兼任）申報。</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62294"/>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LinFactNeighborY="-2324"/>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446C8D-F614-4AEC-97C6-F93C73B3095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zh-TW" altLang="en-US"/>
        </a:p>
      </dgm:t>
    </dgm:pt>
    <dgm:pt modelId="{CE717B6C-A1FC-413E-ADE0-6C34B05D01DD}">
      <dgm:prSet phldrT="[文字]" custT="1"/>
      <dgm:spPr/>
      <dgm:t>
        <a:bodyPr/>
        <a:lstStyle/>
        <a:p>
          <a:r>
            <a:rPr lang="zh-TW" altLang="en-US" sz="2400" b="1" dirty="0" smtClean="0">
              <a:latin typeface="+mj-ea"/>
              <a:ea typeface="+mj-ea"/>
            </a:rPr>
            <a:t>代理√</a:t>
          </a:r>
          <a:endParaRPr lang="zh-TW" altLang="en-US" sz="2400" b="1" dirty="0">
            <a:latin typeface="+mj-ea"/>
            <a:ea typeface="+mj-ea"/>
          </a:endParaRPr>
        </a:p>
      </dgm:t>
    </dgm:pt>
    <dgm:pt modelId="{1105F27F-EDED-46B3-9015-36116641DCC6}" type="parTrans" cxnId="{A7BD16E6-CA66-4879-B9CC-50F280BE93B1}">
      <dgm:prSet/>
      <dgm:spPr/>
      <dgm:t>
        <a:bodyPr/>
        <a:lstStyle/>
        <a:p>
          <a:endParaRPr lang="zh-TW" altLang="en-US"/>
        </a:p>
      </dgm:t>
    </dgm:pt>
    <dgm:pt modelId="{0FE29CDD-2656-4C78-8385-B192D3E9C770}" type="sibTrans" cxnId="{A7BD16E6-CA66-4879-B9CC-50F280BE93B1}">
      <dgm:prSet/>
      <dgm:spPr/>
      <dgm:t>
        <a:bodyPr/>
        <a:lstStyle/>
        <a:p>
          <a:endParaRPr lang="zh-TW" altLang="en-US"/>
        </a:p>
      </dgm:t>
    </dgm:pt>
    <dgm:pt modelId="{C0C6558E-C397-4B32-9167-C66520317519}">
      <dgm:prSet phldrT="[文字]" custT="1"/>
      <dgm:spPr/>
      <dgm:t>
        <a:bodyPr/>
        <a:lstStyle/>
        <a:p>
          <a:r>
            <a:rPr lang="zh-TW" altLang="en-US" sz="2400" b="1" dirty="0" smtClean="0">
              <a:latin typeface="+mj-ea"/>
              <a:ea typeface="+mj-ea"/>
            </a:rPr>
            <a:t>兼任√</a:t>
          </a:r>
          <a:endParaRPr lang="zh-TW" altLang="en-US" sz="2400" b="1" dirty="0">
            <a:latin typeface="+mj-ea"/>
            <a:ea typeface="+mj-ea"/>
          </a:endParaRPr>
        </a:p>
      </dgm:t>
    </dgm:pt>
    <dgm:pt modelId="{BA476AB3-0C5F-44DA-B685-44794EAE4DF4}" type="parTrans" cxnId="{83515647-B975-42BC-80CD-FB0860E4A4B2}">
      <dgm:prSet/>
      <dgm:spPr/>
      <dgm:t>
        <a:bodyPr/>
        <a:lstStyle/>
        <a:p>
          <a:endParaRPr lang="zh-TW" altLang="en-US"/>
        </a:p>
      </dgm:t>
    </dgm:pt>
    <dgm:pt modelId="{7D2277F6-3CA5-4C41-8966-93BD02B7DAA0}" type="sibTrans" cxnId="{83515647-B975-42BC-80CD-FB0860E4A4B2}">
      <dgm:prSet/>
      <dgm:spPr/>
      <dgm:t>
        <a:bodyPr/>
        <a:lstStyle/>
        <a:p>
          <a:endParaRPr lang="zh-TW" altLang="en-US"/>
        </a:p>
      </dgm:t>
    </dgm:pt>
    <dgm:pt modelId="{63F6A712-D968-45AA-B66B-59A9E658A815}" type="pres">
      <dgm:prSet presAssocID="{1F446C8D-F614-4AEC-97C6-F93C73B3095F}" presName="diagram" presStyleCnt="0">
        <dgm:presLayoutVars>
          <dgm:dir/>
          <dgm:resizeHandles val="exact"/>
        </dgm:presLayoutVars>
      </dgm:prSet>
      <dgm:spPr/>
      <dgm:t>
        <a:bodyPr/>
        <a:lstStyle/>
        <a:p>
          <a:endParaRPr lang="zh-TW" altLang="en-US"/>
        </a:p>
      </dgm:t>
    </dgm:pt>
    <dgm:pt modelId="{F32DD6A7-62A0-475F-A8FF-BFADF5B5880A}" type="pres">
      <dgm:prSet presAssocID="{CE717B6C-A1FC-413E-ADE0-6C34B05D01DD}" presName="node" presStyleLbl="node1" presStyleIdx="0" presStyleCnt="2">
        <dgm:presLayoutVars>
          <dgm:bulletEnabled val="1"/>
        </dgm:presLayoutVars>
      </dgm:prSet>
      <dgm:spPr/>
      <dgm:t>
        <a:bodyPr/>
        <a:lstStyle/>
        <a:p>
          <a:endParaRPr lang="zh-TW" altLang="en-US"/>
        </a:p>
      </dgm:t>
    </dgm:pt>
    <dgm:pt modelId="{7E42FCE9-602D-4E29-BF27-FB8B25CD1D9D}" type="pres">
      <dgm:prSet presAssocID="{0FE29CDD-2656-4C78-8385-B192D3E9C770}" presName="sibTrans" presStyleCnt="0"/>
      <dgm:spPr/>
    </dgm:pt>
    <dgm:pt modelId="{7006C5C4-1771-4D1E-9494-0F6E95D5D9A4}" type="pres">
      <dgm:prSet presAssocID="{C0C6558E-C397-4B32-9167-C66520317519}" presName="node" presStyleLbl="node1" presStyleIdx="1" presStyleCnt="2">
        <dgm:presLayoutVars>
          <dgm:bulletEnabled val="1"/>
        </dgm:presLayoutVars>
      </dgm:prSet>
      <dgm:spPr/>
      <dgm:t>
        <a:bodyPr/>
        <a:lstStyle/>
        <a:p>
          <a:endParaRPr lang="zh-TW" altLang="en-US"/>
        </a:p>
      </dgm:t>
    </dgm:pt>
  </dgm:ptLst>
  <dgm:cxnLst>
    <dgm:cxn modelId="{83515647-B975-42BC-80CD-FB0860E4A4B2}" srcId="{1F446C8D-F614-4AEC-97C6-F93C73B3095F}" destId="{C0C6558E-C397-4B32-9167-C66520317519}" srcOrd="1" destOrd="0" parTransId="{BA476AB3-0C5F-44DA-B685-44794EAE4DF4}" sibTransId="{7D2277F6-3CA5-4C41-8966-93BD02B7DAA0}"/>
    <dgm:cxn modelId="{C90CE02B-BEAB-4BCD-AD83-92485304CE87}" type="presOf" srcId="{1F446C8D-F614-4AEC-97C6-F93C73B3095F}" destId="{63F6A712-D968-45AA-B66B-59A9E658A815}" srcOrd="0" destOrd="0" presId="urn:microsoft.com/office/officeart/2005/8/layout/default"/>
    <dgm:cxn modelId="{A7BD16E6-CA66-4879-B9CC-50F280BE93B1}" srcId="{1F446C8D-F614-4AEC-97C6-F93C73B3095F}" destId="{CE717B6C-A1FC-413E-ADE0-6C34B05D01DD}" srcOrd="0" destOrd="0" parTransId="{1105F27F-EDED-46B3-9015-36116641DCC6}" sibTransId="{0FE29CDD-2656-4C78-8385-B192D3E9C770}"/>
    <dgm:cxn modelId="{AE0F3A80-D598-4F59-BD23-9F9DAECC0A48}" type="presOf" srcId="{CE717B6C-A1FC-413E-ADE0-6C34B05D01DD}" destId="{F32DD6A7-62A0-475F-A8FF-BFADF5B5880A}" srcOrd="0" destOrd="0" presId="urn:microsoft.com/office/officeart/2005/8/layout/default"/>
    <dgm:cxn modelId="{A8203A11-DBC7-4875-B1DD-755B7C2FEA35}" type="presOf" srcId="{C0C6558E-C397-4B32-9167-C66520317519}" destId="{7006C5C4-1771-4D1E-9494-0F6E95D5D9A4}" srcOrd="0" destOrd="0" presId="urn:microsoft.com/office/officeart/2005/8/layout/default"/>
    <dgm:cxn modelId="{D39EEE0D-6EAA-4A53-84B7-4E2957196CC5}" type="presParOf" srcId="{63F6A712-D968-45AA-B66B-59A9E658A815}" destId="{F32DD6A7-62A0-475F-A8FF-BFADF5B5880A}" srcOrd="0" destOrd="0" presId="urn:microsoft.com/office/officeart/2005/8/layout/default"/>
    <dgm:cxn modelId="{F3054C5C-1BED-4DE3-8947-A1898166EE5E}" type="presParOf" srcId="{63F6A712-D968-45AA-B66B-59A9E658A815}" destId="{7E42FCE9-602D-4E29-BF27-FB8B25CD1D9D}" srcOrd="1" destOrd="0" presId="urn:microsoft.com/office/officeart/2005/8/layout/default"/>
    <dgm:cxn modelId="{F4A7CEBD-2FF2-448E-B70F-4C0E50EA9255}" type="presParOf" srcId="{63F6A712-D968-45AA-B66B-59A9E658A815}" destId="{7006C5C4-1771-4D1E-9494-0F6E95D5D9A4}"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6</a:t>
          </a: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申報人使用網路銀行帳戶資料，</a:t>
          </a:r>
          <a:r>
            <a:rPr lang="zh-TW" altLang="en-US" sz="2400" b="1" i="0" dirty="0" smtClean="0">
              <a:solidFill>
                <a:srgbClr val="00B0F0"/>
              </a:solidFill>
              <a:effectLst/>
              <a:latin typeface="+mj-ea"/>
              <a:ea typeface="+mj-ea"/>
              <a:cs typeface="+mn-cs"/>
            </a:rPr>
            <a:t>誤混淆「可用餘額」及「帳戶餘額」</a:t>
          </a:r>
          <a:r>
            <a:rPr lang="zh-TW" altLang="en-US" sz="2400" b="1" i="0" dirty="0" smtClean="0">
              <a:solidFill>
                <a:schemeClr val="tx1">
                  <a:lumMod val="75000"/>
                  <a:lumOff val="25000"/>
                </a:schemeClr>
              </a:solidFill>
              <a:effectLst/>
              <a:latin typeface="+mj-ea"/>
              <a:ea typeface="+mj-ea"/>
              <a:cs typeface="+mn-cs"/>
            </a:rPr>
            <a:t>，致以「可用餘額」進行申報？</a:t>
          </a:r>
          <a:endParaRPr lang="zh-TW" altLang="en-US" sz="2400" b="1" i="0" dirty="0">
            <a:solidFill>
              <a:srgbClr val="FF0000"/>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gn="l">
            <a:lnSpc>
              <a:spcPts val="3200"/>
            </a:lnSpc>
            <a:spcAft>
              <a:spcPts val="0"/>
            </a:spcAft>
          </a:pPr>
          <a:endParaRPr lang="en-US" altLang="zh-TW" sz="20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62294"/>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LinFactNeighborY="-2244"/>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7</a:t>
          </a: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常誤以為被保險人為申報人，才須申報？</a:t>
          </a:r>
          <a:endParaRPr lang="zh-TW" altLang="en-US" sz="2400" b="1" i="0" dirty="0">
            <a:solidFill>
              <a:srgbClr val="FF0000"/>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gn="l">
            <a:lnSpc>
              <a:spcPts val="3200"/>
            </a:lnSpc>
            <a:spcAft>
              <a:spcPts val="0"/>
            </a:spcAft>
          </a:pPr>
          <a:endParaRPr lang="en-US" altLang="zh-TW" sz="20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39825"/>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LinFactNeighborY="-2244"/>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D02300B-73DB-4741-973D-5BD2C87CCA34}" type="doc">
      <dgm:prSet loTypeId="urn:microsoft.com/office/officeart/2005/8/layout/pyramid2" loCatId="pyramid" qsTypeId="urn:microsoft.com/office/officeart/2005/8/quickstyle/3d3" qsCatId="3D" csTypeId="urn:microsoft.com/office/officeart/2005/8/colors/accent1_2" csCatId="accent1" phldr="1"/>
      <dgm:spPr/>
    </dgm:pt>
    <dgm:pt modelId="{F338105B-6015-4636-836D-80A696C61213}">
      <dgm:prSet phldrT="[文字]" custT="1"/>
      <dgm:spPr>
        <a:xfrm>
          <a:off x="1647215" y="343913"/>
          <a:ext cx="3964005" cy="1221311"/>
        </a:xfrm>
        <a:prstGeom prst="roundRect">
          <a:avLst/>
        </a:prstGeom>
        <a:solidFill>
          <a:srgbClr val="F1F9F3">
            <a:alpha val="90000"/>
            <a:hueOff val="0"/>
            <a:satOff val="0"/>
            <a:lumOff val="0"/>
            <a:alphaOff val="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gm:spPr>
      <dgm:t>
        <a:bodyPr/>
        <a:lstStyle/>
        <a:p>
          <a:r>
            <a:rPr lang="zh-TW" altLang="en-US" sz="2000" b="0" i="0" u="none" strike="noStrike" cap="none" baseline="0" dirty="0" smtClean="0">
              <a:solidFill>
                <a:srgbClr val="542C6B">
                  <a:hueOff val="0"/>
                  <a:satOff val="0"/>
                  <a:lumOff val="0"/>
                  <a:alphaOff val="0"/>
                </a:srgbClr>
              </a:solidFill>
              <a:latin typeface="微軟正黑體" panose="020B0604030504040204" pitchFamily="34" charset="-120"/>
              <a:ea typeface="微軟正黑體" panose="020B0604030504040204" pitchFamily="34" charset="-120"/>
              <a:cs typeface="Arial"/>
              <a:sym typeface="Arial"/>
            </a:rPr>
            <a:t>運用</a:t>
          </a:r>
          <a:r>
            <a:rPr lang="zh-TW" altLang="en-US" sz="2000" b="1" i="0" u="none" strike="noStrike" cap="none" baseline="0" dirty="0" smtClean="0">
              <a:solidFill>
                <a:srgbClr val="FF0000"/>
              </a:solidFill>
              <a:latin typeface="微軟正黑體" panose="020B0604030504040204" pitchFamily="34" charset="-120"/>
              <a:ea typeface="微軟正黑體" panose="020B0604030504040204" pitchFamily="34" charset="-120"/>
              <a:cs typeface="Arial"/>
              <a:sym typeface="Arial"/>
            </a:rPr>
            <a:t>密碼學及分散式帳本技術或其他類似技術</a:t>
          </a:r>
          <a:r>
            <a:rPr lang="zh-TW" altLang="en-US" sz="2000" b="0" i="0" u="none" strike="noStrike" cap="none" baseline="0" dirty="0" smtClean="0">
              <a:solidFill>
                <a:srgbClr val="542C6B">
                  <a:hueOff val="0"/>
                  <a:satOff val="0"/>
                  <a:lumOff val="0"/>
                  <a:alphaOff val="0"/>
                </a:srgbClr>
              </a:solidFill>
              <a:latin typeface="微軟正黑體" panose="020B0604030504040204" pitchFamily="34" charset="-120"/>
              <a:ea typeface="微軟正黑體" panose="020B0604030504040204" pitchFamily="34" charset="-120"/>
              <a:cs typeface="Arial"/>
              <a:sym typeface="Arial"/>
            </a:rPr>
            <a:t>，表彰</a:t>
          </a:r>
          <a:r>
            <a:rPr lang="zh-TW" altLang="en-US" sz="2000" b="0" i="0" u="none" strike="noStrike" cap="none" baseline="0" dirty="0" smtClean="0">
              <a:solidFill>
                <a:srgbClr val="542C6B"/>
              </a:solidFill>
              <a:latin typeface="微軟正黑體" panose="020B0604030504040204" pitchFamily="34" charset="-120"/>
              <a:ea typeface="微軟正黑體" panose="020B0604030504040204" pitchFamily="34" charset="-120"/>
              <a:cs typeface="Arial"/>
              <a:sym typeface="Arial"/>
            </a:rPr>
            <a:t>得以</a:t>
          </a:r>
          <a:r>
            <a:rPr lang="zh-TW" altLang="en-US" sz="2000" b="1" i="0" u="none" strike="noStrike" cap="none" baseline="0" dirty="0" smtClean="0">
              <a:solidFill>
                <a:srgbClr val="FF0000"/>
              </a:solidFill>
              <a:latin typeface="微軟正黑體" panose="020B0604030504040204" pitchFamily="34" charset="-120"/>
              <a:ea typeface="微軟正黑體" panose="020B0604030504040204" pitchFamily="34" charset="-120"/>
              <a:cs typeface="Arial"/>
              <a:sym typeface="Arial"/>
            </a:rPr>
            <a:t>數位方式儲存、交換或移轉</a:t>
          </a:r>
          <a:r>
            <a:rPr lang="zh-TW" altLang="en-US" sz="2000" b="0" i="0" u="none" strike="noStrike" cap="none" baseline="0" dirty="0" smtClean="0">
              <a:solidFill>
                <a:srgbClr val="542C6B"/>
              </a:solidFill>
              <a:latin typeface="微軟正黑體" panose="020B0604030504040204" pitchFamily="34" charset="-120"/>
              <a:ea typeface="微軟正黑體" panose="020B0604030504040204" pitchFamily="34" charset="-120"/>
              <a:cs typeface="Arial"/>
              <a:sym typeface="Arial"/>
            </a:rPr>
            <a:t>之價值</a:t>
          </a:r>
          <a:endParaRPr lang="zh-TW" altLang="en-US" sz="2000" b="0" dirty="0">
            <a:solidFill>
              <a:srgbClr val="542C6B"/>
            </a:solidFill>
            <a:latin typeface="微軟正黑體" panose="020B0604030504040204" pitchFamily="34" charset="-120"/>
            <a:ea typeface="微軟正黑體" panose="020B0604030504040204" pitchFamily="34" charset="-120"/>
            <a:cs typeface="+mn-cs"/>
          </a:endParaRPr>
        </a:p>
      </dgm:t>
    </dgm:pt>
    <dgm:pt modelId="{BAAED4D6-9A18-428A-A2CE-BE07E4614B31}" type="parTrans" cxnId="{1034AD1E-023F-47AF-AB07-0B60D4EA58A3}">
      <dgm:prSet/>
      <dgm:spPr/>
      <dgm:t>
        <a:bodyPr/>
        <a:lstStyle/>
        <a:p>
          <a:endParaRPr lang="zh-TW" altLang="en-US"/>
        </a:p>
      </dgm:t>
    </dgm:pt>
    <dgm:pt modelId="{17DB9D78-02E6-40B0-BDD8-3C1931640095}" type="sibTrans" cxnId="{1034AD1E-023F-47AF-AB07-0B60D4EA58A3}">
      <dgm:prSet/>
      <dgm:spPr/>
      <dgm:t>
        <a:bodyPr/>
        <a:lstStyle/>
        <a:p>
          <a:endParaRPr lang="zh-TW" altLang="en-US"/>
        </a:p>
      </dgm:t>
    </dgm:pt>
    <dgm:pt modelId="{33A1881B-385A-4D21-A207-0EE8D177BBA5}">
      <dgm:prSet phldrT="[文字]" custT="1"/>
      <dgm:spPr>
        <a:xfrm>
          <a:off x="1647215" y="1717888"/>
          <a:ext cx="3964005" cy="1221311"/>
        </a:xfrm>
        <a:prstGeom prst="roundRect">
          <a:avLst/>
        </a:prstGeom>
        <a:solidFill>
          <a:srgbClr val="F1F9F3">
            <a:alpha val="90000"/>
            <a:hueOff val="0"/>
            <a:satOff val="0"/>
            <a:lumOff val="0"/>
            <a:alphaOff val="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gm:spPr>
      <dgm:t>
        <a:bodyPr/>
        <a:lstStyle/>
        <a:p>
          <a:r>
            <a:rPr lang="zh-TW" altLang="en-US" sz="2000" b="0" i="0" u="none" strike="noStrike" cap="none" baseline="0" dirty="0" smtClean="0">
              <a:solidFill>
                <a:srgbClr val="542C6B">
                  <a:hueOff val="0"/>
                  <a:satOff val="0"/>
                  <a:lumOff val="0"/>
                  <a:alphaOff val="0"/>
                </a:srgbClr>
              </a:solidFill>
              <a:latin typeface="微軟正黑體" panose="020B0604030504040204" pitchFamily="34" charset="-120"/>
              <a:ea typeface="微軟正黑體" panose="020B0604030504040204" pitchFamily="34" charset="-120"/>
              <a:cs typeface="Arial"/>
              <a:sym typeface="Arial"/>
            </a:rPr>
            <a:t>並用於</a:t>
          </a:r>
          <a:r>
            <a:rPr lang="zh-TW" altLang="en-US" sz="2000" b="1" i="0" u="none" strike="noStrike" cap="none" baseline="0" dirty="0" smtClean="0">
              <a:solidFill>
                <a:srgbClr val="FF0000"/>
              </a:solidFill>
              <a:latin typeface="微軟正黑體" panose="020B0604030504040204" pitchFamily="34" charset="-120"/>
              <a:ea typeface="微軟正黑體" panose="020B0604030504040204" pitchFamily="34" charset="-120"/>
              <a:cs typeface="Arial"/>
              <a:sym typeface="Arial"/>
            </a:rPr>
            <a:t>支付或投資目的</a:t>
          </a:r>
          <a:endParaRPr lang="zh-TW" altLang="en-US" sz="2000" b="1" dirty="0">
            <a:solidFill>
              <a:srgbClr val="FF0000"/>
            </a:solidFill>
            <a:latin typeface="微軟正黑體" panose="020B0604030504040204" pitchFamily="34" charset="-120"/>
            <a:ea typeface="微軟正黑體" panose="020B0604030504040204" pitchFamily="34" charset="-120"/>
            <a:cs typeface="+mn-cs"/>
          </a:endParaRPr>
        </a:p>
      </dgm:t>
    </dgm:pt>
    <dgm:pt modelId="{131A4497-435E-4A3E-992C-90232DE80800}" type="parTrans" cxnId="{28C087B5-9CCC-4F79-9D9F-EA21A5C08D70}">
      <dgm:prSet/>
      <dgm:spPr/>
      <dgm:t>
        <a:bodyPr/>
        <a:lstStyle/>
        <a:p>
          <a:endParaRPr lang="zh-TW" altLang="en-US"/>
        </a:p>
      </dgm:t>
    </dgm:pt>
    <dgm:pt modelId="{0BECD478-F737-4DCC-AAE0-BA3AD64551B0}" type="sibTrans" cxnId="{28C087B5-9CCC-4F79-9D9F-EA21A5C08D70}">
      <dgm:prSet/>
      <dgm:spPr/>
      <dgm:t>
        <a:bodyPr/>
        <a:lstStyle/>
        <a:p>
          <a:endParaRPr lang="zh-TW" altLang="en-US"/>
        </a:p>
      </dgm:t>
    </dgm:pt>
    <dgm:pt modelId="{8D0011C8-12DA-452A-AC50-21AADDA38BF9}" type="pres">
      <dgm:prSet presAssocID="{6D02300B-73DB-4741-973D-5BD2C87CCA34}" presName="compositeShape" presStyleCnt="0">
        <dgm:presLayoutVars>
          <dgm:dir/>
          <dgm:resizeHandles/>
        </dgm:presLayoutVars>
      </dgm:prSet>
      <dgm:spPr/>
    </dgm:pt>
    <dgm:pt modelId="{B0FAD5D5-66BC-441D-9566-6D236F39AC89}" type="pres">
      <dgm:prSet presAssocID="{6D02300B-73DB-4741-973D-5BD2C87CCA34}" presName="pyramid" presStyleLbl="node1" presStyleIdx="0" presStyleCnt="1"/>
      <dgm:spPr>
        <a:xfrm>
          <a:off x="794702" y="0"/>
          <a:ext cx="3435777" cy="3435777"/>
        </a:xfrm>
        <a:prstGeom prst="triangle">
          <a:avLst/>
        </a:prstGeom>
        <a:solidFill>
          <a:srgbClr val="99CCEE">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pt>
    <dgm:pt modelId="{5A4B8388-6348-4FB5-A1EC-EA1707897661}" type="pres">
      <dgm:prSet presAssocID="{6D02300B-73DB-4741-973D-5BD2C87CCA34}" presName="theList" presStyleCnt="0"/>
      <dgm:spPr/>
    </dgm:pt>
    <dgm:pt modelId="{73032FEF-9C4C-4B39-A0D5-8E78169CA8B6}" type="pres">
      <dgm:prSet presAssocID="{F338105B-6015-4636-836D-80A696C61213}" presName="aNode" presStyleLbl="fgAcc1" presStyleIdx="0" presStyleCnt="2" custScaleX="177499">
        <dgm:presLayoutVars>
          <dgm:bulletEnabled val="1"/>
        </dgm:presLayoutVars>
      </dgm:prSet>
      <dgm:spPr/>
      <dgm:t>
        <a:bodyPr/>
        <a:lstStyle/>
        <a:p>
          <a:endParaRPr lang="zh-TW" altLang="en-US"/>
        </a:p>
      </dgm:t>
    </dgm:pt>
    <dgm:pt modelId="{F548CD3F-162E-4B99-9AAB-6FFF821C7120}" type="pres">
      <dgm:prSet presAssocID="{F338105B-6015-4636-836D-80A696C61213}" presName="aSpace" presStyleCnt="0"/>
      <dgm:spPr/>
    </dgm:pt>
    <dgm:pt modelId="{0BE0F179-24FF-4C5C-8ADC-D3BB7CA36388}" type="pres">
      <dgm:prSet presAssocID="{33A1881B-385A-4D21-A207-0EE8D177BBA5}" presName="aNode" presStyleLbl="fgAcc1" presStyleIdx="1" presStyleCnt="2" custScaleX="177499">
        <dgm:presLayoutVars>
          <dgm:bulletEnabled val="1"/>
        </dgm:presLayoutVars>
      </dgm:prSet>
      <dgm:spPr/>
      <dgm:t>
        <a:bodyPr/>
        <a:lstStyle/>
        <a:p>
          <a:endParaRPr lang="zh-TW" altLang="en-US"/>
        </a:p>
      </dgm:t>
    </dgm:pt>
    <dgm:pt modelId="{B5F04B2D-9D4C-4816-9D5D-9C85DD1E34D1}" type="pres">
      <dgm:prSet presAssocID="{33A1881B-385A-4D21-A207-0EE8D177BBA5}" presName="aSpace" presStyleCnt="0"/>
      <dgm:spPr/>
    </dgm:pt>
  </dgm:ptLst>
  <dgm:cxnLst>
    <dgm:cxn modelId="{1034AD1E-023F-47AF-AB07-0B60D4EA58A3}" srcId="{6D02300B-73DB-4741-973D-5BD2C87CCA34}" destId="{F338105B-6015-4636-836D-80A696C61213}" srcOrd="0" destOrd="0" parTransId="{BAAED4D6-9A18-428A-A2CE-BE07E4614B31}" sibTransId="{17DB9D78-02E6-40B0-BDD8-3C1931640095}"/>
    <dgm:cxn modelId="{28C087B5-9CCC-4F79-9D9F-EA21A5C08D70}" srcId="{6D02300B-73DB-4741-973D-5BD2C87CCA34}" destId="{33A1881B-385A-4D21-A207-0EE8D177BBA5}" srcOrd="1" destOrd="0" parTransId="{131A4497-435E-4A3E-992C-90232DE80800}" sibTransId="{0BECD478-F737-4DCC-AAE0-BA3AD64551B0}"/>
    <dgm:cxn modelId="{AA037701-A8B7-4890-B393-605DC5CDDB56}" type="presOf" srcId="{F338105B-6015-4636-836D-80A696C61213}" destId="{73032FEF-9C4C-4B39-A0D5-8E78169CA8B6}" srcOrd="0" destOrd="0" presId="urn:microsoft.com/office/officeart/2005/8/layout/pyramid2"/>
    <dgm:cxn modelId="{577ECD76-780E-4F1D-B1C8-0F28B17C0C15}" type="presOf" srcId="{33A1881B-385A-4D21-A207-0EE8D177BBA5}" destId="{0BE0F179-24FF-4C5C-8ADC-D3BB7CA36388}" srcOrd="0" destOrd="0" presId="urn:microsoft.com/office/officeart/2005/8/layout/pyramid2"/>
    <dgm:cxn modelId="{1D128BCF-9C2D-4011-9A1E-35861A7E6412}" type="presOf" srcId="{6D02300B-73DB-4741-973D-5BD2C87CCA34}" destId="{8D0011C8-12DA-452A-AC50-21AADDA38BF9}" srcOrd="0" destOrd="0" presId="urn:microsoft.com/office/officeart/2005/8/layout/pyramid2"/>
    <dgm:cxn modelId="{361D6988-FC6C-4454-9584-77A21E940FD9}" type="presParOf" srcId="{8D0011C8-12DA-452A-AC50-21AADDA38BF9}" destId="{B0FAD5D5-66BC-441D-9566-6D236F39AC89}" srcOrd="0" destOrd="0" presId="urn:microsoft.com/office/officeart/2005/8/layout/pyramid2"/>
    <dgm:cxn modelId="{08D975C0-144D-4B7F-B6AB-2E5BAB2CF7A7}" type="presParOf" srcId="{8D0011C8-12DA-452A-AC50-21AADDA38BF9}" destId="{5A4B8388-6348-4FB5-A1EC-EA1707897661}" srcOrd="1" destOrd="0" presId="urn:microsoft.com/office/officeart/2005/8/layout/pyramid2"/>
    <dgm:cxn modelId="{D88146E5-21C6-4F26-839B-E69C63E3ED46}" type="presParOf" srcId="{5A4B8388-6348-4FB5-A1EC-EA1707897661}" destId="{73032FEF-9C4C-4B39-A0D5-8E78169CA8B6}" srcOrd="0" destOrd="0" presId="urn:microsoft.com/office/officeart/2005/8/layout/pyramid2"/>
    <dgm:cxn modelId="{DE742A63-8A38-4153-949D-17C948631065}" type="presParOf" srcId="{5A4B8388-6348-4FB5-A1EC-EA1707897661}" destId="{F548CD3F-162E-4B99-9AAB-6FFF821C7120}" srcOrd="1" destOrd="0" presId="urn:microsoft.com/office/officeart/2005/8/layout/pyramid2"/>
    <dgm:cxn modelId="{0D9AFF15-8C6F-4259-B2E8-7EE478A68822}" type="presParOf" srcId="{5A4B8388-6348-4FB5-A1EC-EA1707897661}" destId="{0BE0F179-24FF-4C5C-8ADC-D3BB7CA36388}" srcOrd="2" destOrd="0" presId="urn:microsoft.com/office/officeart/2005/8/layout/pyramid2"/>
    <dgm:cxn modelId="{B78CB5FD-03C1-455C-AA3F-8ABFBEFB3EC7}" type="presParOf" srcId="{5A4B8388-6348-4FB5-A1EC-EA1707897661}" destId="{B5F04B2D-9D4C-4816-9D5D-9C85DD1E34D1}" srcOrd="3"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50055CC-7A17-485F-8443-C98702B99A55}" type="doc">
      <dgm:prSet loTypeId="urn:microsoft.com/office/officeart/2009/3/layout/OpposingIdeas" loCatId="relationship" qsTypeId="urn:microsoft.com/office/officeart/2005/8/quickstyle/simple1" qsCatId="simple" csTypeId="urn:microsoft.com/office/officeart/2005/8/colors/accent3_1" csCatId="accent3" phldr="1"/>
      <dgm:spPr/>
      <dgm:t>
        <a:bodyPr/>
        <a:lstStyle/>
        <a:p>
          <a:endParaRPr lang="zh-TW" altLang="en-US"/>
        </a:p>
      </dgm:t>
    </dgm:pt>
    <dgm:pt modelId="{F734653D-7505-4A34-B870-657A3C6AB70D}">
      <dgm:prSet phldrT="[文字]" custT="1"/>
      <dgm:spPr/>
      <dgm:t>
        <a:bodyPr/>
        <a:lstStyle/>
        <a:p>
          <a:r>
            <a:rPr lang="zh-TW" altLang="en-US" sz="2400" b="1" dirty="0" smtClean="0">
              <a:latin typeface="+mj-ea"/>
              <a:ea typeface="+mj-ea"/>
            </a:rPr>
            <a:t>債權</a:t>
          </a:r>
          <a:endParaRPr lang="zh-TW" altLang="en-US" sz="2400" b="1" dirty="0">
            <a:latin typeface="+mj-ea"/>
            <a:ea typeface="+mj-ea"/>
          </a:endParaRPr>
        </a:p>
      </dgm:t>
    </dgm:pt>
    <dgm:pt modelId="{AD76C3C7-7F33-49D6-A78D-3642A8A337CC}" type="parTrans" cxnId="{AA8BD692-C401-4E51-83FE-ED2CCD7ECC89}">
      <dgm:prSet/>
      <dgm:spPr/>
      <dgm:t>
        <a:bodyPr/>
        <a:lstStyle/>
        <a:p>
          <a:endParaRPr lang="zh-TW" altLang="en-US"/>
        </a:p>
      </dgm:t>
    </dgm:pt>
    <dgm:pt modelId="{E15C2E2F-6B22-44A1-A63E-22C49A2C1DFD}" type="sibTrans" cxnId="{AA8BD692-C401-4E51-83FE-ED2CCD7ECC89}">
      <dgm:prSet/>
      <dgm:spPr/>
      <dgm:t>
        <a:bodyPr/>
        <a:lstStyle/>
        <a:p>
          <a:endParaRPr lang="zh-TW" altLang="en-US"/>
        </a:p>
      </dgm:t>
    </dgm:pt>
    <dgm:pt modelId="{00D14AEA-3C29-4C3D-A58B-380F0F2D1749}">
      <dgm:prSet phldrT="[文字]" custT="1"/>
      <dgm:spPr/>
      <dgm:t>
        <a:bodyPr/>
        <a:lstStyle/>
        <a:p>
          <a:pPr algn="just"/>
          <a:r>
            <a:rPr kumimoji="0" lang="en-US" altLang="zh-TW" sz="2400" dirty="0" smtClean="0">
              <a:solidFill>
                <a:srgbClr val="009900"/>
              </a:solidFill>
              <a:latin typeface="標楷體" pitchFamily="65" charset="-120"/>
              <a:ea typeface="標楷體" pitchFamily="65" charset="-120"/>
            </a:rPr>
            <a:t>1.</a:t>
          </a:r>
          <a:r>
            <a:rPr kumimoji="0" lang="zh-TW" altLang="en-US" sz="2400" dirty="0" smtClean="0">
              <a:solidFill>
                <a:srgbClr val="009900"/>
              </a:solidFill>
              <a:latin typeface="標楷體" pitchFamily="65" charset="-120"/>
              <a:ea typeface="標楷體" pitchFamily="65" charset="-120"/>
            </a:rPr>
            <a:t>以「</a:t>
          </a:r>
          <a:r>
            <a:rPr kumimoji="0" lang="zh-TW" altLang="en-US" sz="2400" b="1" dirty="0" smtClean="0">
              <a:solidFill>
                <a:srgbClr val="FF0000"/>
              </a:solidFill>
              <a:latin typeface="標楷體" pitchFamily="65" charset="-120"/>
              <a:ea typeface="標楷體" pitchFamily="65" charset="-120"/>
            </a:rPr>
            <a:t>申報日</a:t>
          </a:r>
          <a:r>
            <a:rPr kumimoji="0" lang="zh-TW" altLang="en-US" sz="2400" dirty="0" smtClean="0">
              <a:solidFill>
                <a:srgbClr val="009900"/>
              </a:solidFill>
              <a:latin typeface="標楷體" pitchFamily="65" charset="-120"/>
              <a:ea typeface="標楷體" pitchFamily="65" charset="-120"/>
            </a:rPr>
            <a:t>」之債權</a:t>
          </a:r>
          <a:r>
            <a:rPr kumimoji="0" lang="zh-TW" altLang="en-US" sz="2400" b="1" dirty="0" smtClean="0">
              <a:solidFill>
                <a:srgbClr val="FF0000"/>
              </a:solidFill>
              <a:latin typeface="標楷體" pitchFamily="65" charset="-120"/>
              <a:ea typeface="標楷體" pitchFamily="65" charset="-120"/>
            </a:rPr>
            <a:t>餘額</a:t>
          </a:r>
          <a:r>
            <a:rPr kumimoji="0" lang="zh-TW" altLang="en-US" sz="2400" dirty="0" smtClean="0">
              <a:solidFill>
                <a:srgbClr val="009900"/>
              </a:solidFill>
              <a:latin typeface="標楷體" pitchFamily="65" charset="-120"/>
              <a:ea typeface="標楷體" pitchFamily="65" charset="-120"/>
            </a:rPr>
            <a:t>為準。</a:t>
          </a:r>
          <a:endParaRPr kumimoji="0" lang="en-US" altLang="zh-TW" sz="2400" dirty="0" smtClean="0">
            <a:solidFill>
              <a:srgbClr val="009900"/>
            </a:solidFill>
            <a:latin typeface="標楷體" pitchFamily="65" charset="-120"/>
            <a:ea typeface="標楷體" pitchFamily="65" charset="-120"/>
          </a:endParaRPr>
        </a:p>
        <a:p>
          <a:pPr algn="just"/>
          <a:r>
            <a:rPr kumimoji="0" lang="en-US" altLang="zh-TW" sz="2400" dirty="0" smtClean="0">
              <a:solidFill>
                <a:srgbClr val="009900"/>
              </a:solidFill>
              <a:latin typeface="標楷體" pitchFamily="65" charset="-120"/>
              <a:ea typeface="標楷體" pitchFamily="65" charset="-120"/>
            </a:rPr>
            <a:t>2.</a:t>
          </a:r>
          <a:r>
            <a:rPr kumimoji="0" lang="zh-TW" altLang="en-US" sz="2400" dirty="0" smtClean="0">
              <a:solidFill>
                <a:srgbClr val="009900"/>
              </a:solidFill>
              <a:latin typeface="標楷體" pitchFamily="65" charset="-120"/>
              <a:ea typeface="標楷體" pitchFamily="65" charset="-120"/>
            </a:rPr>
            <a:t>「</a:t>
          </a:r>
          <a:r>
            <a:rPr kumimoji="0" lang="zh-TW" altLang="en-US" sz="2400" b="1" dirty="0" smtClean="0">
              <a:solidFill>
                <a:srgbClr val="FF0000"/>
              </a:solidFill>
              <a:latin typeface="標楷體" pitchFamily="65" charset="-120"/>
              <a:ea typeface="標楷體" pitchFamily="65" charset="-120"/>
            </a:rPr>
            <a:t>各別</a:t>
          </a:r>
          <a:r>
            <a:rPr kumimoji="0" lang="zh-TW" altLang="en-US" sz="2400" dirty="0" smtClean="0">
              <a:solidFill>
                <a:srgbClr val="009900"/>
              </a:solidFill>
              <a:latin typeface="標楷體" pitchFamily="65" charset="-120"/>
              <a:ea typeface="標楷體" pitchFamily="65" charset="-120"/>
            </a:rPr>
            <a:t>」金額達</a:t>
          </a:r>
          <a:r>
            <a:rPr kumimoji="0" lang="en-US" altLang="zh-TW" sz="2400" dirty="0" smtClean="0">
              <a:solidFill>
                <a:srgbClr val="FF0000"/>
              </a:solidFill>
              <a:latin typeface="標楷體" pitchFamily="65" charset="-120"/>
              <a:ea typeface="標楷體" pitchFamily="65" charset="-120"/>
            </a:rPr>
            <a:t>100</a:t>
          </a:r>
          <a:r>
            <a:rPr kumimoji="0" lang="zh-TW" altLang="en-US" sz="2400" dirty="0" smtClean="0">
              <a:solidFill>
                <a:srgbClr val="FF0000"/>
              </a:solidFill>
              <a:latin typeface="標楷體" pitchFamily="65" charset="-120"/>
              <a:ea typeface="標楷體" pitchFamily="65" charset="-120"/>
            </a:rPr>
            <a:t>萬元</a:t>
          </a:r>
          <a:r>
            <a:rPr kumimoji="0" lang="zh-TW" altLang="en-US" sz="2400" dirty="0" smtClean="0">
              <a:solidFill>
                <a:srgbClr val="009900"/>
              </a:solidFill>
              <a:latin typeface="標楷體" pitchFamily="65" charset="-120"/>
              <a:ea typeface="標楷體" pitchFamily="65" charset="-120"/>
            </a:rPr>
            <a:t>以上，即應申報。</a:t>
          </a:r>
          <a:endParaRPr kumimoji="0" lang="en-US" altLang="zh-TW" sz="2400" dirty="0" smtClean="0">
            <a:solidFill>
              <a:srgbClr val="009900"/>
            </a:solidFill>
            <a:latin typeface="標楷體" pitchFamily="65" charset="-120"/>
            <a:ea typeface="標楷體" pitchFamily="65" charset="-120"/>
          </a:endParaRPr>
        </a:p>
        <a:p>
          <a:pPr algn="just"/>
          <a:r>
            <a:rPr kumimoji="0" lang="en-US" altLang="zh-TW" sz="2400" dirty="0" smtClean="0">
              <a:solidFill>
                <a:srgbClr val="009900"/>
              </a:solidFill>
              <a:latin typeface="標楷體" pitchFamily="65" charset="-120"/>
              <a:ea typeface="標楷體" pitchFamily="65" charset="-120"/>
            </a:rPr>
            <a:t>3.</a:t>
          </a:r>
          <a:r>
            <a:rPr kumimoji="0" lang="zh-TW" altLang="en-US" sz="2400" dirty="0" smtClean="0">
              <a:solidFill>
                <a:srgbClr val="009900"/>
              </a:solidFill>
              <a:latin typeface="標楷體" pitchFamily="65" charset="-120"/>
              <a:ea typeface="標楷體" pitchFamily="65" charset="-120"/>
            </a:rPr>
            <a:t>須註明</a:t>
          </a:r>
          <a:r>
            <a:rPr kumimoji="0" lang="zh-TW" altLang="en-US" sz="2400" dirty="0" smtClean="0">
              <a:solidFill>
                <a:srgbClr val="FF0000"/>
              </a:solidFill>
              <a:latin typeface="標楷體" pitchFamily="65" charset="-120"/>
              <a:ea typeface="標楷體" pitchFamily="65" charset="-120"/>
            </a:rPr>
            <a:t>取得時間及原因</a:t>
          </a:r>
          <a:r>
            <a:rPr kumimoji="0" lang="zh-TW" altLang="en-US" sz="2400" dirty="0" smtClean="0">
              <a:solidFill>
                <a:srgbClr val="009900"/>
              </a:solidFill>
              <a:latin typeface="標楷體" pitchFamily="65" charset="-120"/>
              <a:ea typeface="標楷體" pitchFamily="65" charset="-120"/>
            </a:rPr>
            <a:t>。</a:t>
          </a:r>
          <a:endParaRPr lang="zh-TW" altLang="en-US" sz="2400" dirty="0"/>
        </a:p>
      </dgm:t>
    </dgm:pt>
    <dgm:pt modelId="{434BA3E2-0B52-47DF-9A98-2314762A9A36}" type="parTrans" cxnId="{29BCADA0-47DB-4860-A097-965C76B94329}">
      <dgm:prSet/>
      <dgm:spPr/>
      <dgm:t>
        <a:bodyPr/>
        <a:lstStyle/>
        <a:p>
          <a:endParaRPr lang="zh-TW" altLang="en-US"/>
        </a:p>
      </dgm:t>
    </dgm:pt>
    <dgm:pt modelId="{31FBC905-4CD9-4D2E-8F63-0A75B4477DD2}" type="sibTrans" cxnId="{29BCADA0-47DB-4860-A097-965C76B94329}">
      <dgm:prSet/>
      <dgm:spPr/>
      <dgm:t>
        <a:bodyPr/>
        <a:lstStyle/>
        <a:p>
          <a:endParaRPr lang="zh-TW" altLang="en-US"/>
        </a:p>
      </dgm:t>
    </dgm:pt>
    <dgm:pt modelId="{2886ADFC-D654-4BFE-A237-592552C76EC0}">
      <dgm:prSet phldrT="[文字]" custT="1"/>
      <dgm:spPr/>
      <dgm:t>
        <a:bodyPr/>
        <a:lstStyle/>
        <a:p>
          <a:r>
            <a:rPr lang="zh-TW" altLang="en-US" sz="2400" b="1" dirty="0" smtClean="0">
              <a:latin typeface="+mj-ea"/>
              <a:ea typeface="+mj-ea"/>
            </a:rPr>
            <a:t>債務</a:t>
          </a:r>
          <a:endParaRPr lang="zh-TW" altLang="en-US" sz="2400" b="1" dirty="0">
            <a:latin typeface="+mj-ea"/>
            <a:ea typeface="+mj-ea"/>
          </a:endParaRPr>
        </a:p>
      </dgm:t>
    </dgm:pt>
    <dgm:pt modelId="{4ED9C3CB-0751-48C1-A306-472D1BC3167F}" type="parTrans" cxnId="{BE04DF62-6776-4AE9-88E7-27F83E727439}">
      <dgm:prSet/>
      <dgm:spPr/>
      <dgm:t>
        <a:bodyPr/>
        <a:lstStyle/>
        <a:p>
          <a:endParaRPr lang="zh-TW" altLang="en-US"/>
        </a:p>
      </dgm:t>
    </dgm:pt>
    <dgm:pt modelId="{9C71F06B-C055-4758-B014-D654C53F48B5}" type="sibTrans" cxnId="{BE04DF62-6776-4AE9-88E7-27F83E727439}">
      <dgm:prSet/>
      <dgm:spPr/>
      <dgm:t>
        <a:bodyPr/>
        <a:lstStyle/>
        <a:p>
          <a:endParaRPr lang="zh-TW" altLang="en-US"/>
        </a:p>
      </dgm:t>
    </dgm:pt>
    <dgm:pt modelId="{7B743740-B363-4935-AEF2-63DD3B474281}">
      <dgm:prSet phldrT="[文字]" custT="1"/>
      <dgm:spPr/>
      <dgm:t>
        <a:bodyPr/>
        <a:lstStyle/>
        <a:p>
          <a:r>
            <a:rPr kumimoji="0" lang="en-US" altLang="zh-TW" sz="2400" dirty="0" smtClean="0">
              <a:solidFill>
                <a:srgbClr val="009900"/>
              </a:solidFill>
              <a:latin typeface="標楷體" pitchFamily="65" charset="-120"/>
              <a:ea typeface="標楷體" pitchFamily="65" charset="-120"/>
            </a:rPr>
            <a:t>1.</a:t>
          </a:r>
          <a:r>
            <a:rPr kumimoji="0" lang="zh-TW" altLang="en-US" sz="2400" dirty="0" smtClean="0">
              <a:solidFill>
                <a:srgbClr val="009900"/>
              </a:solidFill>
              <a:latin typeface="標楷體" pitchFamily="65" charset="-120"/>
              <a:ea typeface="標楷體" pitchFamily="65" charset="-120"/>
            </a:rPr>
            <a:t>以「</a:t>
          </a:r>
          <a:r>
            <a:rPr kumimoji="0" lang="zh-TW" altLang="en-US" sz="2400" b="1" dirty="0" smtClean="0">
              <a:solidFill>
                <a:srgbClr val="FF0000"/>
              </a:solidFill>
              <a:latin typeface="標楷體" pitchFamily="65" charset="-120"/>
              <a:ea typeface="標楷體" pitchFamily="65" charset="-120"/>
            </a:rPr>
            <a:t>申報日</a:t>
          </a:r>
          <a:r>
            <a:rPr kumimoji="0" lang="zh-TW" altLang="en-US" sz="2400" dirty="0" smtClean="0">
              <a:solidFill>
                <a:srgbClr val="009900"/>
              </a:solidFill>
              <a:latin typeface="標楷體" pitchFamily="65" charset="-120"/>
              <a:ea typeface="標楷體" pitchFamily="65" charset="-120"/>
            </a:rPr>
            <a:t>」之債務</a:t>
          </a:r>
          <a:r>
            <a:rPr kumimoji="0" lang="zh-TW" altLang="en-US" sz="2400" b="1" dirty="0" smtClean="0">
              <a:solidFill>
                <a:srgbClr val="FF0000"/>
              </a:solidFill>
              <a:latin typeface="標楷體" pitchFamily="65" charset="-120"/>
              <a:ea typeface="標楷體" pitchFamily="65" charset="-120"/>
            </a:rPr>
            <a:t>餘額</a:t>
          </a:r>
          <a:r>
            <a:rPr kumimoji="0" lang="zh-TW" altLang="en-US" sz="2400" dirty="0" smtClean="0">
              <a:solidFill>
                <a:srgbClr val="009900"/>
              </a:solidFill>
              <a:latin typeface="標楷體" pitchFamily="65" charset="-120"/>
              <a:ea typeface="標楷體" pitchFamily="65" charset="-120"/>
            </a:rPr>
            <a:t>為準。</a:t>
          </a:r>
          <a:endParaRPr lang="zh-TW" altLang="en-US" sz="2400" dirty="0"/>
        </a:p>
      </dgm:t>
    </dgm:pt>
    <dgm:pt modelId="{6F461B77-9AF1-4E35-A784-31C771124734}" type="parTrans" cxnId="{6BC95D63-E7D1-45A3-9C8A-6000C5C49335}">
      <dgm:prSet/>
      <dgm:spPr/>
      <dgm:t>
        <a:bodyPr/>
        <a:lstStyle/>
        <a:p>
          <a:endParaRPr lang="zh-TW" altLang="en-US"/>
        </a:p>
      </dgm:t>
    </dgm:pt>
    <dgm:pt modelId="{8CECBD2C-144E-460B-842E-F73AE91494F0}" type="sibTrans" cxnId="{6BC95D63-E7D1-45A3-9C8A-6000C5C49335}">
      <dgm:prSet/>
      <dgm:spPr/>
      <dgm:t>
        <a:bodyPr/>
        <a:lstStyle/>
        <a:p>
          <a:endParaRPr lang="zh-TW" altLang="en-US"/>
        </a:p>
      </dgm:t>
    </dgm:pt>
    <dgm:pt modelId="{7E298338-0F74-43A2-B82A-09D32AFB4FF9}">
      <dgm:prSet custT="1"/>
      <dgm:spPr/>
      <dgm:t>
        <a:bodyPr/>
        <a:lstStyle/>
        <a:p>
          <a:r>
            <a:rPr kumimoji="0" lang="en-US" altLang="zh-TW" sz="2400" dirty="0" smtClean="0">
              <a:solidFill>
                <a:srgbClr val="009900"/>
              </a:solidFill>
              <a:latin typeface="標楷體" pitchFamily="65" charset="-120"/>
              <a:ea typeface="標楷體" pitchFamily="65" charset="-120"/>
            </a:rPr>
            <a:t>2.</a:t>
          </a:r>
          <a:r>
            <a:rPr kumimoji="0" lang="zh-TW" altLang="en-US" sz="2400" dirty="0" smtClean="0">
              <a:solidFill>
                <a:srgbClr val="009900"/>
              </a:solidFill>
              <a:latin typeface="標楷體" pitchFamily="65" charset="-120"/>
              <a:ea typeface="標楷體" pitchFamily="65" charset="-120"/>
            </a:rPr>
            <a:t>「</a:t>
          </a:r>
          <a:r>
            <a:rPr kumimoji="0" lang="zh-TW" altLang="en-US" sz="2400" b="1" dirty="0" smtClean="0">
              <a:solidFill>
                <a:srgbClr val="FF0000"/>
              </a:solidFill>
              <a:latin typeface="標楷體" pitchFamily="65" charset="-120"/>
              <a:ea typeface="標楷體" pitchFamily="65" charset="-120"/>
            </a:rPr>
            <a:t>各別</a:t>
          </a:r>
          <a:r>
            <a:rPr kumimoji="0" lang="zh-TW" altLang="en-US" sz="2400" dirty="0" smtClean="0">
              <a:solidFill>
                <a:srgbClr val="009900"/>
              </a:solidFill>
              <a:latin typeface="標楷體" pitchFamily="65" charset="-120"/>
              <a:ea typeface="標楷體" pitchFamily="65" charset="-120"/>
            </a:rPr>
            <a:t>」金額達</a:t>
          </a:r>
          <a:r>
            <a:rPr kumimoji="0" lang="en-US" altLang="zh-TW" sz="2400" dirty="0" smtClean="0">
              <a:solidFill>
                <a:srgbClr val="FF0000"/>
              </a:solidFill>
              <a:latin typeface="標楷體" pitchFamily="65" charset="-120"/>
              <a:ea typeface="標楷體" pitchFamily="65" charset="-120"/>
            </a:rPr>
            <a:t>100</a:t>
          </a:r>
          <a:r>
            <a:rPr kumimoji="0" lang="zh-TW" altLang="en-US" sz="2400" dirty="0" smtClean="0">
              <a:solidFill>
                <a:srgbClr val="FF0000"/>
              </a:solidFill>
              <a:latin typeface="標楷體" pitchFamily="65" charset="-120"/>
              <a:ea typeface="標楷體" pitchFamily="65" charset="-120"/>
            </a:rPr>
            <a:t>萬元</a:t>
          </a:r>
          <a:r>
            <a:rPr kumimoji="0" lang="zh-TW" altLang="en-US" sz="2400" dirty="0" smtClean="0">
              <a:solidFill>
                <a:srgbClr val="009900"/>
              </a:solidFill>
              <a:latin typeface="標楷體" pitchFamily="65" charset="-120"/>
              <a:ea typeface="標楷體" pitchFamily="65" charset="-120"/>
            </a:rPr>
            <a:t>以上，即應申報。</a:t>
          </a:r>
          <a:endParaRPr kumimoji="0" lang="en-US" altLang="zh-TW" sz="2400" dirty="0" smtClean="0">
            <a:solidFill>
              <a:srgbClr val="009900"/>
            </a:solidFill>
            <a:latin typeface="標楷體" pitchFamily="65" charset="-120"/>
            <a:ea typeface="標楷體" pitchFamily="65" charset="-120"/>
          </a:endParaRPr>
        </a:p>
      </dgm:t>
    </dgm:pt>
    <dgm:pt modelId="{0C93B161-FBAA-4E0D-9370-BA4467A22DDE}" type="parTrans" cxnId="{28A8B36D-F095-4255-B2DD-2329B2C38C98}">
      <dgm:prSet/>
      <dgm:spPr/>
      <dgm:t>
        <a:bodyPr/>
        <a:lstStyle/>
        <a:p>
          <a:endParaRPr lang="zh-TW" altLang="en-US"/>
        </a:p>
      </dgm:t>
    </dgm:pt>
    <dgm:pt modelId="{1F24BFC1-11B0-4C03-B48D-2FD4A08C3282}" type="sibTrans" cxnId="{28A8B36D-F095-4255-B2DD-2329B2C38C98}">
      <dgm:prSet/>
      <dgm:spPr/>
      <dgm:t>
        <a:bodyPr/>
        <a:lstStyle/>
        <a:p>
          <a:endParaRPr lang="zh-TW" altLang="en-US"/>
        </a:p>
      </dgm:t>
    </dgm:pt>
    <dgm:pt modelId="{2171AFA4-8AE4-41BF-88E1-1E7DE20692FF}">
      <dgm:prSet custT="1"/>
      <dgm:spPr/>
      <dgm:t>
        <a:bodyPr/>
        <a:lstStyle/>
        <a:p>
          <a:r>
            <a:rPr kumimoji="0" lang="en-US" altLang="zh-TW" sz="2400" dirty="0" smtClean="0">
              <a:solidFill>
                <a:srgbClr val="009900"/>
              </a:solidFill>
              <a:latin typeface="標楷體" pitchFamily="65" charset="-120"/>
              <a:ea typeface="標楷體" pitchFamily="65" charset="-120"/>
            </a:rPr>
            <a:t>3.</a:t>
          </a:r>
          <a:r>
            <a:rPr kumimoji="0" lang="zh-TW" altLang="en-US" sz="2400" dirty="0" smtClean="0">
              <a:solidFill>
                <a:srgbClr val="009900"/>
              </a:solidFill>
              <a:latin typeface="標楷體" pitchFamily="65" charset="-120"/>
              <a:ea typeface="標楷體" pitchFamily="65" charset="-120"/>
            </a:rPr>
            <a:t>須註明</a:t>
          </a:r>
          <a:r>
            <a:rPr kumimoji="0" lang="zh-TW" altLang="en-US" sz="2400" dirty="0" smtClean="0">
              <a:solidFill>
                <a:srgbClr val="FF0000"/>
              </a:solidFill>
              <a:latin typeface="標楷體" pitchFamily="65" charset="-120"/>
              <a:ea typeface="標楷體" pitchFamily="65" charset="-120"/>
            </a:rPr>
            <a:t>取得時間及原因</a:t>
          </a:r>
          <a:r>
            <a:rPr kumimoji="0" lang="zh-TW" altLang="en-US" sz="2400" dirty="0" smtClean="0">
              <a:solidFill>
                <a:srgbClr val="009900"/>
              </a:solidFill>
              <a:latin typeface="標楷體" pitchFamily="65" charset="-120"/>
              <a:ea typeface="標楷體" pitchFamily="65" charset="-120"/>
            </a:rPr>
            <a:t>。</a:t>
          </a:r>
          <a:endParaRPr lang="zh-TW" altLang="en-US" sz="2400" dirty="0"/>
        </a:p>
      </dgm:t>
    </dgm:pt>
    <dgm:pt modelId="{246962C6-C0EF-4947-9E5F-F7FED06FD657}" type="parTrans" cxnId="{FC3ED9C3-FBC3-4313-8693-9DCB9237ABBA}">
      <dgm:prSet/>
      <dgm:spPr/>
      <dgm:t>
        <a:bodyPr/>
        <a:lstStyle/>
        <a:p>
          <a:endParaRPr lang="zh-TW" altLang="en-US"/>
        </a:p>
      </dgm:t>
    </dgm:pt>
    <dgm:pt modelId="{064489CA-24C3-44FE-AEBD-706D68DF0CBA}" type="sibTrans" cxnId="{FC3ED9C3-FBC3-4313-8693-9DCB9237ABBA}">
      <dgm:prSet/>
      <dgm:spPr/>
      <dgm:t>
        <a:bodyPr/>
        <a:lstStyle/>
        <a:p>
          <a:endParaRPr lang="zh-TW" altLang="en-US"/>
        </a:p>
      </dgm:t>
    </dgm:pt>
    <dgm:pt modelId="{B6A953EB-872A-4EAC-A179-1E0B9AC4F135}" type="pres">
      <dgm:prSet presAssocID="{150055CC-7A17-485F-8443-C98702B99A55}" presName="Name0" presStyleCnt="0">
        <dgm:presLayoutVars>
          <dgm:chMax val="2"/>
          <dgm:dir/>
          <dgm:animOne val="branch"/>
          <dgm:animLvl val="lvl"/>
          <dgm:resizeHandles val="exact"/>
        </dgm:presLayoutVars>
      </dgm:prSet>
      <dgm:spPr/>
      <dgm:t>
        <a:bodyPr/>
        <a:lstStyle/>
        <a:p>
          <a:endParaRPr lang="zh-TW" altLang="en-US"/>
        </a:p>
      </dgm:t>
    </dgm:pt>
    <dgm:pt modelId="{06922C1A-C52B-4B37-8B91-0809C8E7D148}" type="pres">
      <dgm:prSet presAssocID="{150055CC-7A17-485F-8443-C98702B99A55}" presName="Background" presStyleLbl="node1" presStyleIdx="0" presStyleCnt="1"/>
      <dgm:spPr/>
    </dgm:pt>
    <dgm:pt modelId="{1AB388BE-B05E-4F51-98AD-E801D26ADD9B}" type="pres">
      <dgm:prSet presAssocID="{150055CC-7A17-485F-8443-C98702B99A55}" presName="Divider" presStyleLbl="callout" presStyleIdx="0" presStyleCnt="1"/>
      <dgm:spPr/>
    </dgm:pt>
    <dgm:pt modelId="{6D3E52A0-06E8-4306-A771-820118F1D9A8}" type="pres">
      <dgm:prSet presAssocID="{150055CC-7A17-485F-8443-C98702B99A55}" presName="ChildText1" presStyleLbl="revTx" presStyleIdx="0" presStyleCnt="0" custScaleY="109239">
        <dgm:presLayoutVars>
          <dgm:chMax val="0"/>
          <dgm:chPref val="0"/>
          <dgm:bulletEnabled val="1"/>
        </dgm:presLayoutVars>
      </dgm:prSet>
      <dgm:spPr/>
      <dgm:t>
        <a:bodyPr/>
        <a:lstStyle/>
        <a:p>
          <a:endParaRPr lang="zh-TW" altLang="en-US"/>
        </a:p>
      </dgm:t>
    </dgm:pt>
    <dgm:pt modelId="{61FC858F-1ACA-4C81-90F6-3E3231152610}" type="pres">
      <dgm:prSet presAssocID="{150055CC-7A17-485F-8443-C98702B99A55}" presName="ChildText2" presStyleLbl="revTx" presStyleIdx="0" presStyleCnt="0" custScaleY="103777">
        <dgm:presLayoutVars>
          <dgm:chMax val="0"/>
          <dgm:chPref val="0"/>
          <dgm:bulletEnabled val="1"/>
        </dgm:presLayoutVars>
      </dgm:prSet>
      <dgm:spPr/>
      <dgm:t>
        <a:bodyPr/>
        <a:lstStyle/>
        <a:p>
          <a:endParaRPr lang="zh-TW" altLang="en-US"/>
        </a:p>
      </dgm:t>
    </dgm:pt>
    <dgm:pt modelId="{CCFF2B34-3081-4878-8E9B-20301691F75F}" type="pres">
      <dgm:prSet presAssocID="{150055CC-7A17-485F-8443-C98702B99A55}" presName="ParentText1" presStyleLbl="revTx" presStyleIdx="0" presStyleCnt="0">
        <dgm:presLayoutVars>
          <dgm:chMax val="1"/>
          <dgm:chPref val="1"/>
        </dgm:presLayoutVars>
      </dgm:prSet>
      <dgm:spPr/>
      <dgm:t>
        <a:bodyPr/>
        <a:lstStyle/>
        <a:p>
          <a:endParaRPr lang="zh-TW" altLang="en-US"/>
        </a:p>
      </dgm:t>
    </dgm:pt>
    <dgm:pt modelId="{C2436415-19E4-4014-8ADD-7531847EC1CB}" type="pres">
      <dgm:prSet presAssocID="{150055CC-7A17-485F-8443-C98702B99A55}" presName="ParentShape1" presStyleLbl="alignImgPlace1" presStyleIdx="0" presStyleCnt="2">
        <dgm:presLayoutVars/>
      </dgm:prSet>
      <dgm:spPr/>
      <dgm:t>
        <a:bodyPr/>
        <a:lstStyle/>
        <a:p>
          <a:endParaRPr lang="zh-TW" altLang="en-US"/>
        </a:p>
      </dgm:t>
    </dgm:pt>
    <dgm:pt modelId="{30C5B4C2-3539-4508-A8D9-32669C5AFD3F}" type="pres">
      <dgm:prSet presAssocID="{150055CC-7A17-485F-8443-C98702B99A55}" presName="ParentText2" presStyleLbl="revTx" presStyleIdx="0" presStyleCnt="0">
        <dgm:presLayoutVars>
          <dgm:chMax val="1"/>
          <dgm:chPref val="1"/>
        </dgm:presLayoutVars>
      </dgm:prSet>
      <dgm:spPr/>
      <dgm:t>
        <a:bodyPr/>
        <a:lstStyle/>
        <a:p>
          <a:endParaRPr lang="zh-TW" altLang="en-US"/>
        </a:p>
      </dgm:t>
    </dgm:pt>
    <dgm:pt modelId="{7DDCEDAC-04AA-4E14-AA97-BCE127752215}" type="pres">
      <dgm:prSet presAssocID="{150055CC-7A17-485F-8443-C98702B99A55}" presName="ParentShape2" presStyleLbl="alignImgPlace1" presStyleIdx="1" presStyleCnt="2">
        <dgm:presLayoutVars/>
      </dgm:prSet>
      <dgm:spPr/>
      <dgm:t>
        <a:bodyPr/>
        <a:lstStyle/>
        <a:p>
          <a:endParaRPr lang="zh-TW" altLang="en-US"/>
        </a:p>
      </dgm:t>
    </dgm:pt>
  </dgm:ptLst>
  <dgm:cxnLst>
    <dgm:cxn modelId="{CDE0AE3F-3530-4C98-BD25-275329A451A4}" type="presOf" srcId="{F734653D-7505-4A34-B870-657A3C6AB70D}" destId="{CCFF2B34-3081-4878-8E9B-20301691F75F}" srcOrd="0" destOrd="0" presId="urn:microsoft.com/office/officeart/2009/3/layout/OpposingIdeas"/>
    <dgm:cxn modelId="{751BF19D-FB93-4B12-A238-0B19B12E5466}" type="presOf" srcId="{F734653D-7505-4A34-B870-657A3C6AB70D}" destId="{C2436415-19E4-4014-8ADD-7531847EC1CB}" srcOrd="1" destOrd="0" presId="urn:microsoft.com/office/officeart/2009/3/layout/OpposingIdeas"/>
    <dgm:cxn modelId="{66068FB8-71D9-4CA4-9141-3C36271A3189}" type="presOf" srcId="{7B743740-B363-4935-AEF2-63DD3B474281}" destId="{61FC858F-1ACA-4C81-90F6-3E3231152610}" srcOrd="0" destOrd="0" presId="urn:microsoft.com/office/officeart/2009/3/layout/OpposingIdeas"/>
    <dgm:cxn modelId="{25929139-BE57-4702-90BD-033A704DCE81}" type="presOf" srcId="{7E298338-0F74-43A2-B82A-09D32AFB4FF9}" destId="{61FC858F-1ACA-4C81-90F6-3E3231152610}" srcOrd="0" destOrd="1" presId="urn:microsoft.com/office/officeart/2009/3/layout/OpposingIdeas"/>
    <dgm:cxn modelId="{C53BD5E7-CABC-4271-BEA4-12059EF91D1A}" type="presOf" srcId="{2886ADFC-D654-4BFE-A237-592552C76EC0}" destId="{7DDCEDAC-04AA-4E14-AA97-BCE127752215}" srcOrd="1" destOrd="0" presId="urn:microsoft.com/office/officeart/2009/3/layout/OpposingIdeas"/>
    <dgm:cxn modelId="{FC3ED9C3-FBC3-4313-8693-9DCB9237ABBA}" srcId="{2886ADFC-D654-4BFE-A237-592552C76EC0}" destId="{2171AFA4-8AE4-41BF-88E1-1E7DE20692FF}" srcOrd="2" destOrd="0" parTransId="{246962C6-C0EF-4947-9E5F-F7FED06FD657}" sibTransId="{064489CA-24C3-44FE-AEBD-706D68DF0CBA}"/>
    <dgm:cxn modelId="{5DEA12A1-08F7-4417-9DB6-D5188369E8D3}" type="presOf" srcId="{2171AFA4-8AE4-41BF-88E1-1E7DE20692FF}" destId="{61FC858F-1ACA-4C81-90F6-3E3231152610}" srcOrd="0" destOrd="2" presId="urn:microsoft.com/office/officeart/2009/3/layout/OpposingIdeas"/>
    <dgm:cxn modelId="{258908FE-1778-4A1C-AEBD-1235870E7539}" type="presOf" srcId="{150055CC-7A17-485F-8443-C98702B99A55}" destId="{B6A953EB-872A-4EAC-A179-1E0B9AC4F135}" srcOrd="0" destOrd="0" presId="urn:microsoft.com/office/officeart/2009/3/layout/OpposingIdeas"/>
    <dgm:cxn modelId="{B6BE3252-4F89-4A54-B51A-060F17547567}" type="presOf" srcId="{2886ADFC-D654-4BFE-A237-592552C76EC0}" destId="{30C5B4C2-3539-4508-A8D9-32669C5AFD3F}" srcOrd="0" destOrd="0" presId="urn:microsoft.com/office/officeart/2009/3/layout/OpposingIdeas"/>
    <dgm:cxn modelId="{28A8B36D-F095-4255-B2DD-2329B2C38C98}" srcId="{2886ADFC-D654-4BFE-A237-592552C76EC0}" destId="{7E298338-0F74-43A2-B82A-09D32AFB4FF9}" srcOrd="1" destOrd="0" parTransId="{0C93B161-FBAA-4E0D-9370-BA4467A22DDE}" sibTransId="{1F24BFC1-11B0-4C03-B48D-2FD4A08C3282}"/>
    <dgm:cxn modelId="{29BCADA0-47DB-4860-A097-965C76B94329}" srcId="{F734653D-7505-4A34-B870-657A3C6AB70D}" destId="{00D14AEA-3C29-4C3D-A58B-380F0F2D1749}" srcOrd="0" destOrd="0" parTransId="{434BA3E2-0B52-47DF-9A98-2314762A9A36}" sibTransId="{31FBC905-4CD9-4D2E-8F63-0A75B4477DD2}"/>
    <dgm:cxn modelId="{AA8BD692-C401-4E51-83FE-ED2CCD7ECC89}" srcId="{150055CC-7A17-485F-8443-C98702B99A55}" destId="{F734653D-7505-4A34-B870-657A3C6AB70D}" srcOrd="0" destOrd="0" parTransId="{AD76C3C7-7F33-49D6-A78D-3642A8A337CC}" sibTransId="{E15C2E2F-6B22-44A1-A63E-22C49A2C1DFD}"/>
    <dgm:cxn modelId="{E940DF97-CA47-4F6C-B244-53E0D9DB8CC3}" type="presOf" srcId="{00D14AEA-3C29-4C3D-A58B-380F0F2D1749}" destId="{6D3E52A0-06E8-4306-A771-820118F1D9A8}" srcOrd="0" destOrd="0" presId="urn:microsoft.com/office/officeart/2009/3/layout/OpposingIdeas"/>
    <dgm:cxn modelId="{6BC95D63-E7D1-45A3-9C8A-6000C5C49335}" srcId="{2886ADFC-D654-4BFE-A237-592552C76EC0}" destId="{7B743740-B363-4935-AEF2-63DD3B474281}" srcOrd="0" destOrd="0" parTransId="{6F461B77-9AF1-4E35-A784-31C771124734}" sibTransId="{8CECBD2C-144E-460B-842E-F73AE91494F0}"/>
    <dgm:cxn modelId="{BE04DF62-6776-4AE9-88E7-27F83E727439}" srcId="{150055CC-7A17-485F-8443-C98702B99A55}" destId="{2886ADFC-D654-4BFE-A237-592552C76EC0}" srcOrd="1" destOrd="0" parTransId="{4ED9C3CB-0751-48C1-A306-472D1BC3167F}" sibTransId="{9C71F06B-C055-4758-B014-D654C53F48B5}"/>
    <dgm:cxn modelId="{34D019F5-F0B4-46B8-8190-B709AE713B45}" type="presParOf" srcId="{B6A953EB-872A-4EAC-A179-1E0B9AC4F135}" destId="{06922C1A-C52B-4B37-8B91-0809C8E7D148}" srcOrd="0" destOrd="0" presId="urn:microsoft.com/office/officeart/2009/3/layout/OpposingIdeas"/>
    <dgm:cxn modelId="{9481E754-F848-4E0B-8B87-5104935A5F2C}" type="presParOf" srcId="{B6A953EB-872A-4EAC-A179-1E0B9AC4F135}" destId="{1AB388BE-B05E-4F51-98AD-E801D26ADD9B}" srcOrd="1" destOrd="0" presId="urn:microsoft.com/office/officeart/2009/3/layout/OpposingIdeas"/>
    <dgm:cxn modelId="{9C3C5A16-0B4A-4E95-A886-E02665CE249D}" type="presParOf" srcId="{B6A953EB-872A-4EAC-A179-1E0B9AC4F135}" destId="{6D3E52A0-06E8-4306-A771-820118F1D9A8}" srcOrd="2" destOrd="0" presId="urn:microsoft.com/office/officeart/2009/3/layout/OpposingIdeas"/>
    <dgm:cxn modelId="{8C18AEDC-1946-4DA3-B11D-0D73F37AAA8F}" type="presParOf" srcId="{B6A953EB-872A-4EAC-A179-1E0B9AC4F135}" destId="{61FC858F-1ACA-4C81-90F6-3E3231152610}" srcOrd="3" destOrd="0" presId="urn:microsoft.com/office/officeart/2009/3/layout/OpposingIdeas"/>
    <dgm:cxn modelId="{A0EC4F4D-BEE9-4BB6-B4D7-7E31B82DC11E}" type="presParOf" srcId="{B6A953EB-872A-4EAC-A179-1E0B9AC4F135}" destId="{CCFF2B34-3081-4878-8E9B-20301691F75F}" srcOrd="4" destOrd="0" presId="urn:microsoft.com/office/officeart/2009/3/layout/OpposingIdeas"/>
    <dgm:cxn modelId="{144BA135-2C94-461A-8222-46A0A4869930}" type="presParOf" srcId="{B6A953EB-872A-4EAC-A179-1E0B9AC4F135}" destId="{C2436415-19E4-4014-8ADD-7531847EC1CB}" srcOrd="5" destOrd="0" presId="urn:microsoft.com/office/officeart/2009/3/layout/OpposingIdeas"/>
    <dgm:cxn modelId="{4193A2D9-B831-47C3-83ED-D08FAA6692D2}" type="presParOf" srcId="{B6A953EB-872A-4EAC-A179-1E0B9AC4F135}" destId="{30C5B4C2-3539-4508-A8D9-32669C5AFD3F}" srcOrd="6" destOrd="0" presId="urn:microsoft.com/office/officeart/2009/3/layout/OpposingIdeas"/>
    <dgm:cxn modelId="{3767C1C6-F667-4A0F-BD2C-55F540670EF8}" type="presParOf" srcId="{B6A953EB-872A-4EAC-A179-1E0B9AC4F135}" destId="{7DDCEDAC-04AA-4E14-AA97-BCE127752215}"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8</a:t>
          </a: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申報人未查詢有無</a:t>
          </a:r>
          <a:r>
            <a:rPr lang="zh-TW" altLang="en-US" sz="2400" b="1" i="0" dirty="0" smtClean="0">
              <a:solidFill>
                <a:srgbClr val="00B0F0"/>
              </a:solidFill>
              <a:effectLst/>
              <a:latin typeface="+mj-ea"/>
              <a:ea typeface="+mj-ea"/>
              <a:cs typeface="+mn-cs"/>
            </a:rPr>
            <a:t>保單質借款</a:t>
          </a:r>
          <a:r>
            <a:rPr lang="zh-TW" altLang="en-US" sz="2400" b="1" i="0" dirty="0" smtClean="0">
              <a:solidFill>
                <a:schemeClr val="tx1">
                  <a:lumMod val="75000"/>
                  <a:lumOff val="25000"/>
                </a:schemeClr>
              </a:solidFill>
              <a:effectLst/>
              <a:latin typeface="+mj-ea"/>
              <a:ea typeface="+mj-ea"/>
              <a:cs typeface="+mn-cs"/>
            </a:rPr>
            <a:t>，致漏未申報債務？</a:t>
          </a:r>
          <a:endParaRPr lang="zh-TW" altLang="en-US" sz="2400" b="1" i="0" dirty="0">
            <a:solidFill>
              <a:srgbClr val="FF0000"/>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gn="l">
            <a:lnSpc>
              <a:spcPts val="3200"/>
            </a:lnSpc>
            <a:spcAft>
              <a:spcPts val="0"/>
            </a:spcAft>
          </a:pPr>
          <a:endParaRPr lang="en-US" altLang="zh-TW" sz="20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39825"/>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LinFactNeighborY="-2244"/>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9</a:t>
          </a:r>
          <a:endParaRPr lang="zh-TW" altLang="en-US" sz="4000" b="1" dirty="0">
            <a:solidFill>
              <a:schemeClr val="tx1">
                <a:lumMod val="75000"/>
                <a:lumOff val="25000"/>
              </a:schemeClr>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申報義務人或其配偶開設之診所或事務所，其經營型態如係獨資或合夥，如何申報財產？如有故意申報不實，其不實金額如何計算？</a:t>
          </a:r>
          <a:endParaRPr lang="zh-TW" altLang="en-US" sz="2400" b="1" i="0" dirty="0">
            <a:solidFill>
              <a:schemeClr val="tx1">
                <a:lumMod val="75000"/>
                <a:lumOff val="25000"/>
              </a:schemeClr>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nSpc>
              <a:spcPts val="3200"/>
            </a:lnSpc>
            <a:spcAft>
              <a:spcPts val="0"/>
            </a:spcAft>
          </a:pPr>
          <a:r>
            <a:rPr lang="zh-TW" altLang="en-US" sz="2400" b="1" i="0" dirty="0" smtClean="0">
              <a:solidFill>
                <a:schemeClr val="tx1">
                  <a:lumMod val="75000"/>
                  <a:lumOff val="25000"/>
                </a:schemeClr>
              </a:solidFill>
              <a:effectLst/>
              <a:latin typeface="+mj-ea"/>
              <a:ea typeface="+mj-ea"/>
              <a:cs typeface="+mn-cs"/>
            </a:rPr>
            <a:t>一、</a:t>
          </a:r>
          <a:r>
            <a:rPr lang="zh-TW" altLang="en-US" sz="2400" b="1" i="0" dirty="0" smtClean="0">
              <a:solidFill>
                <a:srgbClr val="FF0000"/>
              </a:solidFill>
              <a:effectLst/>
              <a:latin typeface="+mj-ea"/>
              <a:ea typeface="+mj-ea"/>
              <a:cs typeface="+mn-cs"/>
            </a:rPr>
            <a:t>合夥</a:t>
          </a:r>
          <a:r>
            <a:rPr lang="zh-TW" altLang="en-US" sz="2400" b="1" i="0" dirty="0" smtClean="0">
              <a:solidFill>
                <a:schemeClr val="tx1">
                  <a:lumMod val="75000"/>
                  <a:lumOff val="25000"/>
                </a:schemeClr>
              </a:solidFill>
              <a:effectLst/>
              <a:latin typeface="+mj-ea"/>
              <a:ea typeface="+mj-ea"/>
              <a:cs typeface="+mn-cs"/>
            </a:rPr>
            <a:t>財產，應將「個人財產」與「合夥財產」</a:t>
          </a:r>
          <a:r>
            <a:rPr lang="zh-TW" altLang="en-US" sz="2400" b="1" i="0" dirty="0" smtClean="0">
              <a:solidFill>
                <a:srgbClr val="00B0F0"/>
              </a:solidFill>
              <a:effectLst/>
              <a:latin typeface="+mj-ea"/>
              <a:ea typeface="+mj-ea"/>
              <a:cs typeface="+mn-cs"/>
            </a:rPr>
            <a:t>各別計算</a:t>
          </a:r>
          <a:r>
            <a:rPr lang="zh-TW" altLang="en-US" sz="2400" b="1" i="0" dirty="0" smtClean="0">
              <a:solidFill>
                <a:schemeClr val="tx1">
                  <a:lumMod val="75000"/>
                  <a:lumOff val="25000"/>
                </a:schemeClr>
              </a:solidFill>
              <a:effectLst/>
              <a:latin typeface="+mj-ea"/>
              <a:ea typeface="+mj-ea"/>
              <a:cs typeface="+mn-cs"/>
            </a:rPr>
            <a:t>一定金額；如有故意申報不實，則以申報人「實際出資比例」計算申報不實金額。</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0"/>
            </a:spcAft>
          </a:pPr>
          <a:r>
            <a:rPr lang="zh-TW" altLang="en-US" sz="2400" b="1" i="0" dirty="0" smtClean="0">
              <a:solidFill>
                <a:schemeClr val="tx1">
                  <a:lumMod val="75000"/>
                  <a:lumOff val="25000"/>
                </a:schemeClr>
              </a:solidFill>
              <a:effectLst/>
              <a:latin typeface="+mj-ea"/>
              <a:ea typeface="+mj-ea"/>
              <a:cs typeface="+mn-cs"/>
            </a:rPr>
            <a:t>二、</a:t>
          </a:r>
          <a:r>
            <a:rPr lang="zh-TW" altLang="en-US" sz="2400" b="1" i="0" dirty="0" smtClean="0">
              <a:solidFill>
                <a:srgbClr val="FF0000"/>
              </a:solidFill>
              <a:effectLst/>
              <a:latin typeface="+mj-ea"/>
              <a:ea typeface="+mj-ea"/>
              <a:cs typeface="+mn-cs"/>
            </a:rPr>
            <a:t>獨資</a:t>
          </a:r>
          <a:r>
            <a:rPr lang="zh-TW" altLang="en-US" sz="2400" b="1" i="0" dirty="0" smtClean="0">
              <a:solidFill>
                <a:schemeClr val="tx1">
                  <a:lumMod val="75000"/>
                  <a:lumOff val="25000"/>
                </a:schemeClr>
              </a:solidFill>
              <a:effectLst/>
              <a:latin typeface="+mj-ea"/>
              <a:ea typeface="+mj-ea"/>
              <a:cs typeface="+mn-cs"/>
            </a:rPr>
            <a:t>商號，應將「個人財產」與「獨資財產」</a:t>
          </a:r>
          <a:r>
            <a:rPr lang="zh-TW" altLang="en-US" sz="2400" b="1" i="0" dirty="0" smtClean="0">
              <a:solidFill>
                <a:srgbClr val="00B0F0"/>
              </a:solidFill>
              <a:effectLst/>
              <a:latin typeface="+mj-ea"/>
              <a:ea typeface="+mj-ea"/>
              <a:cs typeface="+mn-cs"/>
            </a:rPr>
            <a:t>合併計算</a:t>
          </a:r>
          <a:r>
            <a:rPr lang="zh-TW" altLang="en-US" sz="2400" b="1" i="0" dirty="0" smtClean="0">
              <a:solidFill>
                <a:schemeClr val="tx1">
                  <a:lumMod val="75000"/>
                  <a:lumOff val="25000"/>
                </a:schemeClr>
              </a:solidFill>
              <a:effectLst/>
              <a:latin typeface="+mj-ea"/>
              <a:ea typeface="+mj-ea"/>
              <a:cs typeface="+mn-cs"/>
            </a:rPr>
            <a:t>一定金額；如有故意申報不實，逕予計算申報不實金額。</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62294"/>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10</a:t>
          </a:r>
          <a:endParaRPr lang="zh-TW" altLang="en-US" sz="4000" b="1" dirty="0">
            <a:solidFill>
              <a:schemeClr val="tx1">
                <a:lumMod val="75000"/>
                <a:lumOff val="25000"/>
              </a:schemeClr>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申報人辦理申報作業，</a:t>
          </a:r>
          <a:r>
            <a:rPr lang="zh-TW" altLang="en-US" sz="2400" b="1" i="0" dirty="0" smtClean="0">
              <a:solidFill>
                <a:srgbClr val="00B0F0"/>
              </a:solidFill>
              <a:effectLst/>
              <a:latin typeface="+mj-ea"/>
              <a:ea typeface="+mj-ea"/>
              <a:cs typeface="+mn-cs"/>
            </a:rPr>
            <a:t>誤上傳前一年度申報資料</a:t>
          </a:r>
          <a:r>
            <a:rPr lang="zh-TW" altLang="en-US" sz="2400" b="1" i="0" dirty="0" smtClean="0">
              <a:solidFill>
                <a:schemeClr val="tx1">
                  <a:lumMod val="75000"/>
                  <a:lumOff val="25000"/>
                </a:schemeClr>
              </a:solidFill>
              <a:effectLst/>
              <a:latin typeface="+mj-ea"/>
              <a:ea typeface="+mj-ea"/>
              <a:cs typeface="+mn-cs"/>
            </a:rPr>
            <a:t>？</a:t>
          </a:r>
          <a:endParaRPr lang="zh-TW" altLang="en-US" sz="2400" b="1" i="0" dirty="0">
            <a:solidFill>
              <a:schemeClr val="tx1">
                <a:lumMod val="75000"/>
                <a:lumOff val="25000"/>
              </a:schemeClr>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一、公職人員財產申報系統提供</a:t>
          </a:r>
          <a:r>
            <a:rPr lang="zh-TW" altLang="en-US" sz="2400" b="1" i="0" dirty="0" smtClean="0">
              <a:solidFill>
                <a:srgbClr val="00B0F0"/>
              </a:solidFill>
              <a:effectLst/>
              <a:latin typeface="+mj-ea"/>
              <a:ea typeface="+mj-ea"/>
              <a:cs typeface="+mn-cs"/>
            </a:rPr>
            <a:t>下載前一次申報資料</a:t>
          </a:r>
          <a:r>
            <a:rPr lang="zh-TW" altLang="en-US" sz="2400" b="1" i="0" dirty="0" smtClean="0">
              <a:solidFill>
                <a:schemeClr val="tx1">
                  <a:lumMod val="75000"/>
                  <a:lumOff val="25000"/>
                </a:schemeClr>
              </a:solidFill>
              <a:effectLst/>
              <a:latin typeface="+mj-ea"/>
              <a:ea typeface="+mj-ea"/>
              <a:cs typeface="+mn-cs"/>
            </a:rPr>
            <a:t>，以供編輯修改。另定期申報提供授權介接財產資料服務，申報人可自行</a:t>
          </a:r>
          <a:r>
            <a:rPr lang="zh-TW" altLang="en-US" sz="2400" b="1" i="0" dirty="0" smtClean="0">
              <a:solidFill>
                <a:srgbClr val="00B0F0"/>
              </a:solidFill>
              <a:effectLst/>
              <a:latin typeface="+mj-ea"/>
              <a:ea typeface="+mj-ea"/>
              <a:cs typeface="+mn-cs"/>
            </a:rPr>
            <a:t>下載介接財產資料</a:t>
          </a:r>
          <a:r>
            <a:rPr lang="zh-TW" altLang="en-US" sz="2400" b="1" i="0" dirty="0" smtClean="0">
              <a:solidFill>
                <a:schemeClr val="tx1">
                  <a:lumMod val="75000"/>
                  <a:lumOff val="25000"/>
                </a:schemeClr>
              </a:solidFill>
              <a:effectLst/>
              <a:latin typeface="+mj-ea"/>
              <a:ea typeface="+mj-ea"/>
              <a:cs typeface="+mn-cs"/>
            </a:rPr>
            <a:t>，上傳申報。</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0"/>
            </a:spcAft>
          </a:pPr>
          <a:r>
            <a:rPr lang="zh-TW" altLang="en-US" sz="2400" b="1" i="0" dirty="0" smtClean="0">
              <a:solidFill>
                <a:schemeClr val="tx1">
                  <a:lumMod val="75000"/>
                  <a:lumOff val="25000"/>
                </a:schemeClr>
              </a:solidFill>
              <a:effectLst/>
              <a:latin typeface="+mj-ea"/>
              <a:ea typeface="+mj-ea"/>
              <a:cs typeface="+mn-cs"/>
            </a:rPr>
            <a:t>二、實務上仍發生申報人誤上傳前次申報資料，建議申報人上傳申報後，應列印申報表再行核對確認。</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35863"/>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ScaleY="98424" custLinFactNeighborX="637" custLinFactNeighborY="-1858"/>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CF7CF53-6938-4111-9A27-010DF7919013}" type="doc">
      <dgm:prSet loTypeId="urn:microsoft.com/office/officeart/2005/8/layout/radial5" loCatId="cycle" qsTypeId="urn:microsoft.com/office/officeart/2005/8/quickstyle/3d2" qsCatId="3D" csTypeId="urn:microsoft.com/office/officeart/2005/8/colors/colorful5" csCatId="colorful" phldr="1"/>
      <dgm:spPr/>
      <dgm:t>
        <a:bodyPr/>
        <a:lstStyle/>
        <a:p>
          <a:endParaRPr lang="zh-TW" altLang="en-US"/>
        </a:p>
      </dgm:t>
    </dgm:pt>
    <dgm:pt modelId="{41DD9696-2E69-4DC7-9CCC-1E4DB1B87073}">
      <dgm:prSet phldrT="[文字]" custT="1"/>
      <dgm:spPr/>
      <dgm:t>
        <a:bodyPr/>
        <a:lstStyle/>
        <a:p>
          <a:r>
            <a:rPr lang="zh-TW" altLang="en-US" sz="2400" b="1" i="0" dirty="0" smtClean="0">
              <a:effectLst/>
              <a:latin typeface="微軟正黑體" panose="020B0604030504040204" pitchFamily="34" charset="-120"/>
              <a:ea typeface="微軟正黑體" panose="020B0604030504040204" pitchFamily="34" charset="-120"/>
              <a:cs typeface="+mn-cs"/>
            </a:rPr>
            <a:t>政風主管（含副主管）之財產申報資料</a:t>
          </a:r>
          <a:endParaRPr lang="zh-TW" altLang="en-US" sz="2400" b="1" dirty="0">
            <a:latin typeface="微軟正黑體" panose="020B0604030504040204" pitchFamily="34" charset="-120"/>
            <a:ea typeface="微軟正黑體" panose="020B0604030504040204" pitchFamily="34" charset="-120"/>
          </a:endParaRPr>
        </a:p>
      </dgm:t>
    </dgm:pt>
    <dgm:pt modelId="{28E2B258-FF20-453F-901E-C6CD763CBB47}" type="parTrans" cxnId="{F5639D7B-3CFC-42E6-91FF-AAE9A02D9303}">
      <dgm:prSet/>
      <dgm:spPr/>
      <dgm:t>
        <a:bodyPr/>
        <a:lstStyle/>
        <a:p>
          <a:endParaRPr lang="zh-TW" altLang="en-US"/>
        </a:p>
      </dgm:t>
    </dgm:pt>
    <dgm:pt modelId="{29C123C1-A7A6-4CE9-9B66-4B2B9E802CB4}" type="sibTrans" cxnId="{F5639D7B-3CFC-42E6-91FF-AAE9A02D9303}">
      <dgm:prSet/>
      <dgm:spPr/>
      <dgm:t>
        <a:bodyPr/>
        <a:lstStyle/>
        <a:p>
          <a:endParaRPr lang="zh-TW" altLang="en-US"/>
        </a:p>
      </dgm:t>
    </dgm:pt>
    <dgm:pt modelId="{A7C04878-9FCE-4052-85A5-74471101B1DB}">
      <dgm:prSet phldrT="[文字]" custT="1"/>
      <dgm:spPr/>
      <dgm:t>
        <a:bodyPr/>
        <a:lstStyle/>
        <a:p>
          <a:r>
            <a:rPr lang="zh-TW" altLang="en-US" sz="2000" b="1" i="0" dirty="0" smtClean="0">
              <a:effectLst/>
              <a:latin typeface="微軟正黑體" panose="020B0604030504040204" pitchFamily="34" charset="-120"/>
              <a:ea typeface="微軟正黑體" panose="020B0604030504040204" pitchFamily="34" charset="-120"/>
              <a:cs typeface="+mn-cs"/>
            </a:rPr>
            <a:t>由</a:t>
          </a:r>
          <a:r>
            <a:rPr lang="zh-TW" altLang="en-US" sz="2000" b="1" i="0" u="sng" dirty="0" smtClean="0">
              <a:effectLst/>
              <a:latin typeface="微軟正黑體" panose="020B0604030504040204" pitchFamily="34" charset="-120"/>
              <a:ea typeface="微軟正黑體" panose="020B0604030504040204" pitchFamily="34" charset="-120"/>
              <a:cs typeface="+mn-cs"/>
            </a:rPr>
            <a:t>上級政風機構</a:t>
          </a:r>
          <a:r>
            <a:rPr lang="zh-TW" altLang="en-US" sz="2000" b="1" i="0" dirty="0" smtClean="0">
              <a:effectLst/>
              <a:latin typeface="微軟正黑體" panose="020B0604030504040204" pitchFamily="34" charset="-120"/>
              <a:ea typeface="微軟正黑體" panose="020B0604030504040204" pitchFamily="34" charset="-120"/>
              <a:cs typeface="+mn-cs"/>
            </a:rPr>
            <a:t>辦理；無上級政風機構者，由</a:t>
          </a:r>
          <a:r>
            <a:rPr lang="zh-TW" altLang="en-US" sz="2000" b="1" i="0" u="sng" dirty="0" smtClean="0">
              <a:effectLst/>
              <a:latin typeface="微軟正黑體" panose="020B0604030504040204" pitchFamily="34" charset="-120"/>
              <a:ea typeface="微軟正黑體" panose="020B0604030504040204" pitchFamily="34" charset="-120"/>
              <a:cs typeface="+mn-cs"/>
            </a:rPr>
            <a:t>法務部</a:t>
          </a:r>
          <a:r>
            <a:rPr lang="zh-TW" altLang="en-US" sz="2000" b="1" i="0" dirty="0" smtClean="0">
              <a:effectLst/>
              <a:latin typeface="微軟正黑體" panose="020B0604030504040204" pitchFamily="34" charset="-120"/>
              <a:ea typeface="微軟正黑體" panose="020B0604030504040204" pitchFamily="34" charset="-120"/>
              <a:cs typeface="+mn-cs"/>
            </a:rPr>
            <a:t>辦理</a:t>
          </a:r>
          <a:endParaRPr lang="zh-TW" altLang="en-US" sz="2000" b="1" dirty="0">
            <a:latin typeface="微軟正黑體" panose="020B0604030504040204" pitchFamily="34" charset="-120"/>
            <a:ea typeface="微軟正黑體" panose="020B0604030504040204" pitchFamily="34" charset="-120"/>
          </a:endParaRPr>
        </a:p>
      </dgm:t>
    </dgm:pt>
    <dgm:pt modelId="{0C2BCDEE-547A-4CAD-9C41-2D0884DACCB2}" type="parTrans" cxnId="{46C3F18A-22F0-41B5-9349-EB310FB247F8}">
      <dgm:prSet/>
      <dgm:spPr/>
      <dgm:t>
        <a:bodyPr/>
        <a:lstStyle/>
        <a:p>
          <a:endParaRPr lang="zh-TW" altLang="en-US"/>
        </a:p>
      </dgm:t>
    </dgm:pt>
    <dgm:pt modelId="{0B57BA9C-A8A6-4820-818D-3F1806344450}" type="sibTrans" cxnId="{46C3F18A-22F0-41B5-9349-EB310FB247F8}">
      <dgm:prSet/>
      <dgm:spPr/>
      <dgm:t>
        <a:bodyPr/>
        <a:lstStyle/>
        <a:p>
          <a:endParaRPr lang="zh-TW" altLang="en-US"/>
        </a:p>
      </dgm:t>
    </dgm:pt>
    <dgm:pt modelId="{FFACC70A-E909-4950-BF67-D368E77E4E29}" type="pres">
      <dgm:prSet presAssocID="{4CF7CF53-6938-4111-9A27-010DF7919013}" presName="Name0" presStyleCnt="0">
        <dgm:presLayoutVars>
          <dgm:chMax val="1"/>
          <dgm:dir/>
          <dgm:animLvl val="ctr"/>
          <dgm:resizeHandles val="exact"/>
        </dgm:presLayoutVars>
      </dgm:prSet>
      <dgm:spPr/>
      <dgm:t>
        <a:bodyPr/>
        <a:lstStyle/>
        <a:p>
          <a:endParaRPr lang="zh-TW" altLang="en-US"/>
        </a:p>
      </dgm:t>
    </dgm:pt>
    <dgm:pt modelId="{A019B5E2-3496-475F-A73D-C24547FF11E3}" type="pres">
      <dgm:prSet presAssocID="{41DD9696-2E69-4DC7-9CCC-1E4DB1B87073}" presName="centerShape" presStyleLbl="node0" presStyleIdx="0" presStyleCnt="1" custLinFactNeighborX="25535" custLinFactNeighborY="-2492"/>
      <dgm:spPr/>
      <dgm:t>
        <a:bodyPr/>
        <a:lstStyle/>
        <a:p>
          <a:endParaRPr lang="zh-TW" altLang="en-US"/>
        </a:p>
      </dgm:t>
    </dgm:pt>
    <dgm:pt modelId="{C94C14F9-F87B-4176-85DF-74AE600F1C86}" type="pres">
      <dgm:prSet presAssocID="{0C2BCDEE-547A-4CAD-9C41-2D0884DACCB2}" presName="parTrans" presStyleLbl="sibTrans2D1" presStyleIdx="0" presStyleCnt="1"/>
      <dgm:spPr/>
      <dgm:t>
        <a:bodyPr/>
        <a:lstStyle/>
        <a:p>
          <a:endParaRPr lang="zh-TW" altLang="en-US"/>
        </a:p>
      </dgm:t>
    </dgm:pt>
    <dgm:pt modelId="{5857D2EA-325D-46C6-B0C9-A6331411AC9E}" type="pres">
      <dgm:prSet presAssocID="{0C2BCDEE-547A-4CAD-9C41-2D0884DACCB2}" presName="connectorText" presStyleLbl="sibTrans2D1" presStyleIdx="0" presStyleCnt="1"/>
      <dgm:spPr/>
      <dgm:t>
        <a:bodyPr/>
        <a:lstStyle/>
        <a:p>
          <a:endParaRPr lang="zh-TW" altLang="en-US"/>
        </a:p>
      </dgm:t>
    </dgm:pt>
    <dgm:pt modelId="{8E774C4F-3972-4B51-8BB5-84E8FAFBDA31}" type="pres">
      <dgm:prSet presAssocID="{A7C04878-9FCE-4052-85A5-74471101B1DB}" presName="node" presStyleLbl="node1" presStyleIdx="0" presStyleCnt="1">
        <dgm:presLayoutVars>
          <dgm:bulletEnabled val="1"/>
        </dgm:presLayoutVars>
      </dgm:prSet>
      <dgm:spPr/>
      <dgm:t>
        <a:bodyPr/>
        <a:lstStyle/>
        <a:p>
          <a:endParaRPr lang="zh-TW" altLang="en-US"/>
        </a:p>
      </dgm:t>
    </dgm:pt>
  </dgm:ptLst>
  <dgm:cxnLst>
    <dgm:cxn modelId="{3FDB897F-2A77-4E5C-AA78-370A018ADCDC}" type="presOf" srcId="{A7C04878-9FCE-4052-85A5-74471101B1DB}" destId="{8E774C4F-3972-4B51-8BB5-84E8FAFBDA31}" srcOrd="0" destOrd="0" presId="urn:microsoft.com/office/officeart/2005/8/layout/radial5"/>
    <dgm:cxn modelId="{46C3F18A-22F0-41B5-9349-EB310FB247F8}" srcId="{41DD9696-2E69-4DC7-9CCC-1E4DB1B87073}" destId="{A7C04878-9FCE-4052-85A5-74471101B1DB}" srcOrd="0" destOrd="0" parTransId="{0C2BCDEE-547A-4CAD-9C41-2D0884DACCB2}" sibTransId="{0B57BA9C-A8A6-4820-818D-3F1806344450}"/>
    <dgm:cxn modelId="{3DC0E420-FA80-4B4A-85A9-92655D671A78}" type="presOf" srcId="{0C2BCDEE-547A-4CAD-9C41-2D0884DACCB2}" destId="{5857D2EA-325D-46C6-B0C9-A6331411AC9E}" srcOrd="1" destOrd="0" presId="urn:microsoft.com/office/officeart/2005/8/layout/radial5"/>
    <dgm:cxn modelId="{C43B291D-C2AA-4803-9CC5-071C088E49EB}" type="presOf" srcId="{41DD9696-2E69-4DC7-9CCC-1E4DB1B87073}" destId="{A019B5E2-3496-475F-A73D-C24547FF11E3}" srcOrd="0" destOrd="0" presId="urn:microsoft.com/office/officeart/2005/8/layout/radial5"/>
    <dgm:cxn modelId="{F5639D7B-3CFC-42E6-91FF-AAE9A02D9303}" srcId="{4CF7CF53-6938-4111-9A27-010DF7919013}" destId="{41DD9696-2E69-4DC7-9CCC-1E4DB1B87073}" srcOrd="0" destOrd="0" parTransId="{28E2B258-FF20-453F-901E-C6CD763CBB47}" sibTransId="{29C123C1-A7A6-4CE9-9B66-4B2B9E802CB4}"/>
    <dgm:cxn modelId="{4AD86384-3766-4F55-91FD-91CC1ED203CB}" type="presOf" srcId="{4CF7CF53-6938-4111-9A27-010DF7919013}" destId="{FFACC70A-E909-4950-BF67-D368E77E4E29}" srcOrd="0" destOrd="0" presId="urn:microsoft.com/office/officeart/2005/8/layout/radial5"/>
    <dgm:cxn modelId="{A2F02B65-B686-44D0-B20B-5FBB74B42E0E}" type="presOf" srcId="{0C2BCDEE-547A-4CAD-9C41-2D0884DACCB2}" destId="{C94C14F9-F87B-4176-85DF-74AE600F1C86}" srcOrd="0" destOrd="0" presId="urn:microsoft.com/office/officeart/2005/8/layout/radial5"/>
    <dgm:cxn modelId="{E2157F4A-90AC-4408-B5A6-5B2E21F1DB0A}" type="presParOf" srcId="{FFACC70A-E909-4950-BF67-D368E77E4E29}" destId="{A019B5E2-3496-475F-A73D-C24547FF11E3}" srcOrd="0" destOrd="0" presId="urn:microsoft.com/office/officeart/2005/8/layout/radial5"/>
    <dgm:cxn modelId="{8014BAC6-D7EC-41C7-B639-6FB95F7AEAE3}" type="presParOf" srcId="{FFACC70A-E909-4950-BF67-D368E77E4E29}" destId="{C94C14F9-F87B-4176-85DF-74AE600F1C86}" srcOrd="1" destOrd="0" presId="urn:microsoft.com/office/officeart/2005/8/layout/radial5"/>
    <dgm:cxn modelId="{6D9F0C19-3052-4B4F-BEEA-3E1F5EBA568D}" type="presParOf" srcId="{C94C14F9-F87B-4176-85DF-74AE600F1C86}" destId="{5857D2EA-325D-46C6-B0C9-A6331411AC9E}" srcOrd="0" destOrd="0" presId="urn:microsoft.com/office/officeart/2005/8/layout/radial5"/>
    <dgm:cxn modelId="{39583B61-93CF-493F-892C-1DAB183020D0}" type="presParOf" srcId="{FFACC70A-E909-4950-BF67-D368E77E4E29}" destId="{8E774C4F-3972-4B51-8BB5-84E8FAFBDA31}" srcOrd="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0D7A6AB8-49A5-4852-9192-4CA14E0AD9F5}" type="doc">
      <dgm:prSet loTypeId="urn:microsoft.com/office/officeart/2005/8/layout/vList2" loCatId="list" qsTypeId="urn:microsoft.com/office/officeart/2005/8/quickstyle/simple5" qsCatId="simple" csTypeId="urn:microsoft.com/office/officeart/2005/8/colors/colorful3" csCatId="colorful" phldr="1"/>
      <dgm:spPr/>
      <dgm:t>
        <a:bodyPr/>
        <a:lstStyle/>
        <a:p>
          <a:endParaRPr lang="zh-TW" altLang="en-US"/>
        </a:p>
      </dgm:t>
    </dgm:pt>
    <dgm:pt modelId="{9E2508B5-0045-45ED-B87E-34833351AE98}">
      <dgm:prSet phldrT="[文字]" custT="1"/>
      <dgm:spPr/>
      <dgm:t>
        <a:bodyPr/>
        <a:lstStyle/>
        <a:p>
          <a:r>
            <a:rPr lang="zh-TW" altLang="en-US" sz="2400" dirty="0" smtClean="0">
              <a:solidFill>
                <a:schemeClr val="bg1"/>
              </a:solidFill>
              <a:latin typeface="+mj-ea"/>
              <a:ea typeface="+mj-ea"/>
            </a:rPr>
            <a:t>利衝法所稱之</a:t>
          </a:r>
          <a:r>
            <a:rPr lang="zh-TW" altLang="en-US" sz="2400" b="1" u="sng" dirty="0" smtClean="0">
              <a:solidFill>
                <a:schemeClr val="bg1"/>
              </a:solidFill>
              <a:latin typeface="+mj-ea"/>
              <a:ea typeface="+mj-ea"/>
            </a:rPr>
            <a:t>經理人</a:t>
          </a:r>
          <a:r>
            <a:rPr lang="zh-TW" altLang="en-US" sz="2800" b="1" u="none" dirty="0" smtClean="0">
              <a:solidFill>
                <a:schemeClr val="bg1"/>
              </a:solidFill>
              <a:latin typeface="+mj-ea"/>
              <a:ea typeface="+mj-ea"/>
            </a:rPr>
            <a:t>：</a:t>
          </a:r>
          <a:endParaRPr lang="zh-TW" altLang="en-US" sz="2400" b="1" u="sng" dirty="0">
            <a:solidFill>
              <a:schemeClr val="bg1"/>
            </a:solidFill>
          </a:endParaRPr>
        </a:p>
      </dgm:t>
    </dgm:pt>
    <dgm:pt modelId="{29680E9E-4015-42AC-8813-7E5898431F08}" type="parTrans" cxnId="{07A00C67-39E1-4F9C-911C-D31339A137DF}">
      <dgm:prSet/>
      <dgm:spPr/>
      <dgm:t>
        <a:bodyPr/>
        <a:lstStyle/>
        <a:p>
          <a:endParaRPr lang="zh-TW" altLang="en-US"/>
        </a:p>
      </dgm:t>
    </dgm:pt>
    <dgm:pt modelId="{E5AC13B2-D926-4EE8-9233-C93E88FF338E}" type="sibTrans" cxnId="{07A00C67-39E1-4F9C-911C-D31339A137DF}">
      <dgm:prSet/>
      <dgm:spPr/>
      <dgm:t>
        <a:bodyPr/>
        <a:lstStyle/>
        <a:p>
          <a:endParaRPr lang="zh-TW" altLang="en-US"/>
        </a:p>
      </dgm:t>
    </dgm:pt>
    <dgm:pt modelId="{8BBFD5BF-D011-4E16-B9B4-9ABB10FE9888}">
      <dgm:prSet phldrT="[文字]" custT="1"/>
      <dgm:spPr/>
      <dgm:t>
        <a:bodyPr/>
        <a:lstStyle/>
        <a:p>
          <a:r>
            <a:rPr lang="zh-TW" altLang="zh-TW" sz="2400" dirty="0" smtClean="0">
              <a:solidFill>
                <a:schemeClr val="tx1">
                  <a:lumMod val="75000"/>
                  <a:lumOff val="25000"/>
                </a:schemeClr>
              </a:solidFill>
              <a:latin typeface="+mj-ea"/>
              <a:ea typeface="+mj-ea"/>
            </a:rPr>
            <a:t>經理權之授予本得限於管理事務之一部，經理人</a:t>
          </a:r>
          <a:r>
            <a:rPr lang="zh-TW" altLang="zh-TW" sz="2400" dirty="0" smtClean="0">
              <a:solidFill>
                <a:srgbClr val="00B0F0"/>
              </a:solidFill>
              <a:latin typeface="+mj-ea"/>
              <a:ea typeface="+mj-ea"/>
            </a:rPr>
            <a:t>在公司章程或契約規定授權範圍</a:t>
          </a:r>
          <a:r>
            <a:rPr lang="zh-TW" altLang="zh-TW" sz="2400" dirty="0" smtClean="0">
              <a:solidFill>
                <a:schemeClr val="tx1">
                  <a:lumMod val="75000"/>
                  <a:lumOff val="25000"/>
                </a:schemeClr>
              </a:solidFill>
              <a:latin typeface="+mj-ea"/>
              <a:ea typeface="+mj-ea"/>
            </a:rPr>
            <a:t>內，</a:t>
          </a:r>
          <a:r>
            <a:rPr lang="zh-TW" altLang="zh-TW" sz="2400" u="none" dirty="0" smtClean="0">
              <a:solidFill>
                <a:schemeClr val="tx1">
                  <a:lumMod val="75000"/>
                  <a:lumOff val="25000"/>
                </a:schemeClr>
              </a:solidFill>
              <a:latin typeface="+mj-ea"/>
              <a:ea typeface="+mj-ea"/>
            </a:rPr>
            <a:t>有</a:t>
          </a:r>
          <a:r>
            <a:rPr lang="zh-TW" altLang="zh-TW" sz="2400" u="sng" dirty="0" smtClean="0">
              <a:solidFill>
                <a:srgbClr val="00B0F0"/>
              </a:solidFill>
              <a:latin typeface="+mj-ea"/>
              <a:ea typeface="+mj-ea"/>
            </a:rPr>
            <a:t>為公司管理事務及簽名之權</a:t>
          </a:r>
          <a:r>
            <a:rPr lang="zh-TW" altLang="zh-TW" sz="2400" dirty="0" smtClean="0">
              <a:solidFill>
                <a:schemeClr val="tx1">
                  <a:lumMod val="75000"/>
                  <a:lumOff val="25000"/>
                </a:schemeClr>
              </a:solidFill>
              <a:latin typeface="+mj-ea"/>
              <a:ea typeface="+mj-ea"/>
            </a:rPr>
            <a:t>，亦不以登記為生效要件</a:t>
          </a:r>
          <a:r>
            <a:rPr lang="zh-TW" altLang="en-US" sz="2400" dirty="0" smtClean="0">
              <a:solidFill>
                <a:schemeClr val="tx1">
                  <a:lumMod val="75000"/>
                  <a:lumOff val="25000"/>
                </a:schemeClr>
              </a:solidFill>
              <a:latin typeface="+mj-ea"/>
              <a:ea typeface="+mj-ea"/>
            </a:rPr>
            <a:t>（參照民法第</a:t>
          </a:r>
          <a:r>
            <a:rPr lang="en-US" altLang="zh-TW" sz="2400" dirty="0" smtClean="0">
              <a:solidFill>
                <a:schemeClr val="tx1">
                  <a:lumMod val="75000"/>
                  <a:lumOff val="25000"/>
                </a:schemeClr>
              </a:solidFill>
              <a:latin typeface="+mj-ea"/>
              <a:ea typeface="+mj-ea"/>
            </a:rPr>
            <a:t>553</a:t>
          </a:r>
          <a:r>
            <a:rPr lang="zh-TW" altLang="en-US" sz="2400" dirty="0" smtClean="0">
              <a:solidFill>
                <a:schemeClr val="tx1">
                  <a:lumMod val="75000"/>
                  <a:lumOff val="25000"/>
                </a:schemeClr>
              </a:solidFill>
              <a:latin typeface="+mj-ea"/>
              <a:ea typeface="+mj-ea"/>
            </a:rPr>
            <a:t>條、公司法第</a:t>
          </a:r>
          <a:r>
            <a:rPr lang="en-US" altLang="zh-TW" sz="2400" dirty="0" smtClean="0">
              <a:solidFill>
                <a:schemeClr val="tx1">
                  <a:lumMod val="75000"/>
                  <a:lumOff val="25000"/>
                </a:schemeClr>
              </a:solidFill>
              <a:latin typeface="+mj-ea"/>
              <a:ea typeface="+mj-ea"/>
            </a:rPr>
            <a:t>12</a:t>
          </a:r>
          <a:r>
            <a:rPr lang="zh-TW" altLang="en-US" sz="2400" dirty="0" smtClean="0">
              <a:solidFill>
                <a:schemeClr val="tx1">
                  <a:lumMod val="75000"/>
                  <a:lumOff val="25000"/>
                </a:schemeClr>
              </a:solidFill>
              <a:latin typeface="+mj-ea"/>
              <a:ea typeface="+mj-ea"/>
            </a:rPr>
            <a:t>條及第</a:t>
          </a:r>
          <a:r>
            <a:rPr lang="en-US" altLang="zh-TW" sz="2400" dirty="0" smtClean="0">
              <a:solidFill>
                <a:schemeClr val="tx1">
                  <a:lumMod val="75000"/>
                  <a:lumOff val="25000"/>
                </a:schemeClr>
              </a:solidFill>
              <a:latin typeface="+mj-ea"/>
              <a:ea typeface="+mj-ea"/>
            </a:rPr>
            <a:t>31</a:t>
          </a:r>
          <a:r>
            <a:rPr lang="zh-TW" altLang="en-US" sz="2400" dirty="0" smtClean="0">
              <a:solidFill>
                <a:schemeClr val="tx1">
                  <a:lumMod val="75000"/>
                  <a:lumOff val="25000"/>
                </a:schemeClr>
              </a:solidFill>
              <a:latin typeface="+mj-ea"/>
              <a:ea typeface="+mj-ea"/>
            </a:rPr>
            <a:t>條）。</a:t>
          </a:r>
          <a:endParaRPr lang="zh-TW" altLang="en-US" sz="2400" dirty="0"/>
        </a:p>
      </dgm:t>
    </dgm:pt>
    <dgm:pt modelId="{0D740144-B0FC-43DE-A3F4-3E7DE153BE29}" type="parTrans" cxnId="{15498F3D-025F-4C8E-B4B4-FE1D2DBAA70B}">
      <dgm:prSet/>
      <dgm:spPr/>
      <dgm:t>
        <a:bodyPr/>
        <a:lstStyle/>
        <a:p>
          <a:endParaRPr lang="zh-TW" altLang="en-US"/>
        </a:p>
      </dgm:t>
    </dgm:pt>
    <dgm:pt modelId="{B224AFB7-D2E3-4A0C-A09F-535C85D28955}" type="sibTrans" cxnId="{15498F3D-025F-4C8E-B4B4-FE1D2DBAA70B}">
      <dgm:prSet/>
      <dgm:spPr/>
      <dgm:t>
        <a:bodyPr/>
        <a:lstStyle/>
        <a:p>
          <a:endParaRPr lang="zh-TW" altLang="en-US"/>
        </a:p>
      </dgm:t>
    </dgm:pt>
    <dgm:pt modelId="{AB5A8DD1-D4DE-43D8-907C-3975AA3755B6}">
      <dgm:prSet phldrT="[文字]" custT="1"/>
      <dgm:spPr/>
      <dgm:t>
        <a:bodyPr/>
        <a:lstStyle/>
        <a:p>
          <a:r>
            <a:rPr lang="zh-TW" altLang="en-US" sz="2400" dirty="0" smtClean="0">
              <a:solidFill>
                <a:schemeClr val="bg1"/>
              </a:solidFill>
              <a:latin typeface="+mj-ea"/>
              <a:ea typeface="+mj-ea"/>
            </a:rPr>
            <a:t>利衝法所稱之</a:t>
          </a:r>
          <a:r>
            <a:rPr lang="zh-TW" altLang="zh-TW" sz="2400" b="1" u="sng" dirty="0" smtClean="0">
              <a:solidFill>
                <a:schemeClr val="bg1"/>
              </a:solidFill>
              <a:latin typeface="+mj-ea"/>
              <a:ea typeface="+mj-ea"/>
            </a:rPr>
            <a:t>相類似職務</a:t>
          </a:r>
          <a:r>
            <a:rPr lang="zh-TW" altLang="en-US" sz="2800" b="1" u="none" dirty="0" smtClean="0">
              <a:solidFill>
                <a:schemeClr val="bg1"/>
              </a:solidFill>
              <a:latin typeface="+mj-ea"/>
              <a:ea typeface="+mj-ea"/>
            </a:rPr>
            <a:t>：</a:t>
          </a:r>
          <a:endParaRPr lang="zh-TW" altLang="en-US" sz="2800" b="1" u="none" dirty="0">
            <a:solidFill>
              <a:schemeClr val="bg1"/>
            </a:solidFill>
          </a:endParaRPr>
        </a:p>
      </dgm:t>
    </dgm:pt>
    <dgm:pt modelId="{1A8139A2-69F7-4CE7-987F-008B5E1CDBD2}" type="parTrans" cxnId="{B4309C40-C2D2-4CF4-90B1-1762ED7C40F9}">
      <dgm:prSet/>
      <dgm:spPr/>
      <dgm:t>
        <a:bodyPr/>
        <a:lstStyle/>
        <a:p>
          <a:endParaRPr lang="zh-TW" altLang="en-US"/>
        </a:p>
      </dgm:t>
    </dgm:pt>
    <dgm:pt modelId="{2CF93795-0E8F-4C99-BD48-EC58329B5DBF}" type="sibTrans" cxnId="{B4309C40-C2D2-4CF4-90B1-1762ED7C40F9}">
      <dgm:prSet/>
      <dgm:spPr/>
      <dgm:t>
        <a:bodyPr/>
        <a:lstStyle/>
        <a:p>
          <a:endParaRPr lang="zh-TW" altLang="en-US"/>
        </a:p>
      </dgm:t>
    </dgm:pt>
    <dgm:pt modelId="{074F31AC-2A77-43E2-BF4A-D501AB9689F3}">
      <dgm:prSet phldrT="[文字]" custT="1"/>
      <dgm:spPr/>
      <dgm:t>
        <a:bodyPr/>
        <a:lstStyle/>
        <a:p>
          <a:r>
            <a:rPr lang="zh-TW" altLang="en-US" sz="2400" dirty="0" smtClean="0">
              <a:solidFill>
                <a:schemeClr val="tx1">
                  <a:lumMod val="75000"/>
                  <a:lumOff val="25000"/>
                </a:schemeClr>
              </a:solidFill>
              <a:latin typeface="+mj-ea"/>
              <a:ea typeface="+mj-ea"/>
            </a:rPr>
            <a:t>指與負責人、董事、獨立董事、經理人等</a:t>
          </a:r>
          <a:r>
            <a:rPr lang="zh-TW" altLang="en-US" sz="2400" dirty="0" smtClean="0">
              <a:solidFill>
                <a:srgbClr val="00B0F0"/>
              </a:solidFill>
              <a:latin typeface="+mj-ea"/>
              <a:ea typeface="+mj-ea"/>
            </a:rPr>
            <a:t>具</a:t>
          </a:r>
          <a:r>
            <a:rPr lang="zh-TW" altLang="en-US" sz="2400" u="sng" dirty="0" smtClean="0">
              <a:solidFill>
                <a:srgbClr val="00B0F0"/>
              </a:solidFill>
              <a:latin typeface="+mj-ea"/>
              <a:ea typeface="+mj-ea"/>
            </a:rPr>
            <a:t>類似地位</a:t>
          </a:r>
          <a:r>
            <a:rPr lang="zh-TW" altLang="en-US" sz="2400" dirty="0" smtClean="0">
              <a:solidFill>
                <a:srgbClr val="00B0F0"/>
              </a:solidFill>
              <a:latin typeface="+mj-ea"/>
              <a:ea typeface="+mj-ea"/>
            </a:rPr>
            <a:t>之職務</a:t>
          </a:r>
          <a:r>
            <a:rPr lang="zh-TW" altLang="en-US" sz="2400" dirty="0" smtClean="0">
              <a:solidFill>
                <a:schemeClr val="tx1">
                  <a:lumMod val="75000"/>
                  <a:lumOff val="25000"/>
                </a:schemeClr>
              </a:solidFill>
              <a:latin typeface="+mj-ea"/>
              <a:ea typeface="+mj-ea"/>
            </a:rPr>
            <a:t>，</a:t>
          </a:r>
          <a:r>
            <a:rPr lang="zh-TW" altLang="en-US" sz="2400" noProof="0" dirty="0" smtClean="0">
              <a:solidFill>
                <a:schemeClr val="tx1">
                  <a:lumMod val="75000"/>
                  <a:lumOff val="25000"/>
                </a:schemeClr>
              </a:solidFill>
              <a:latin typeface="+mj-ea"/>
              <a:ea typeface="+mj-ea"/>
            </a:rPr>
            <a:t>如</a:t>
          </a:r>
          <a:r>
            <a:rPr lang="zh-TW" altLang="en-US" sz="2400" noProof="0" dirty="0" smtClean="0">
              <a:solidFill>
                <a:srgbClr val="FF0000"/>
              </a:solidFill>
              <a:latin typeface="+mj-ea"/>
              <a:ea typeface="+mj-ea"/>
            </a:rPr>
            <a:t>理事長</a:t>
          </a:r>
          <a:r>
            <a:rPr lang="zh-TW" altLang="en-US" sz="2400" noProof="0" dirty="0" smtClean="0">
              <a:solidFill>
                <a:schemeClr val="tx1">
                  <a:lumMod val="75000"/>
                  <a:lumOff val="25000"/>
                </a:schemeClr>
              </a:solidFill>
              <a:latin typeface="+mj-ea"/>
              <a:ea typeface="+mj-ea"/>
            </a:rPr>
            <a:t>、</a:t>
          </a:r>
          <a:r>
            <a:rPr lang="zh-TW" altLang="en-US" sz="2400" noProof="0" dirty="0" smtClean="0">
              <a:solidFill>
                <a:srgbClr val="FF0000"/>
              </a:solidFill>
              <a:latin typeface="+mj-ea"/>
              <a:ea typeface="+mj-ea"/>
            </a:rPr>
            <a:t>理事</a:t>
          </a:r>
          <a:r>
            <a:rPr lang="zh-TW" altLang="en-US" sz="2400" noProof="0" dirty="0" smtClean="0">
              <a:solidFill>
                <a:schemeClr val="tx1">
                  <a:lumMod val="75000"/>
                  <a:lumOff val="25000"/>
                </a:schemeClr>
              </a:solidFill>
              <a:latin typeface="+mj-ea"/>
              <a:ea typeface="+mj-ea"/>
            </a:rPr>
            <a:t>、</a:t>
          </a:r>
          <a:r>
            <a:rPr lang="zh-TW" altLang="en-US" sz="2400" noProof="0" dirty="0" smtClean="0">
              <a:solidFill>
                <a:srgbClr val="FF0000"/>
              </a:solidFill>
              <a:latin typeface="+mj-ea"/>
              <a:ea typeface="+mj-ea"/>
            </a:rPr>
            <a:t>監事</a:t>
          </a:r>
          <a:r>
            <a:rPr lang="zh-TW" altLang="en-US" sz="2400" dirty="0" smtClean="0">
              <a:solidFill>
                <a:schemeClr val="tx1">
                  <a:lumMod val="75000"/>
                  <a:lumOff val="25000"/>
                </a:schemeClr>
              </a:solidFill>
              <a:latin typeface="+mj-ea"/>
              <a:ea typeface="+mj-ea"/>
            </a:rPr>
            <a:t>。</a:t>
          </a:r>
          <a:endParaRPr lang="zh-TW" altLang="en-US" sz="2400" dirty="0">
            <a:solidFill>
              <a:schemeClr val="tx1">
                <a:lumMod val="75000"/>
                <a:lumOff val="25000"/>
              </a:schemeClr>
            </a:solidFill>
            <a:latin typeface="+mj-ea"/>
            <a:ea typeface="+mj-ea"/>
          </a:endParaRPr>
        </a:p>
      </dgm:t>
    </dgm:pt>
    <dgm:pt modelId="{EC63DF3D-1770-4166-8C73-BE94A94866DC}" type="parTrans" cxnId="{886B34EA-21DA-4BA7-9E15-477C853BA185}">
      <dgm:prSet/>
      <dgm:spPr/>
      <dgm:t>
        <a:bodyPr/>
        <a:lstStyle/>
        <a:p>
          <a:endParaRPr lang="zh-TW" altLang="en-US"/>
        </a:p>
      </dgm:t>
    </dgm:pt>
    <dgm:pt modelId="{798A0594-4281-41A5-8919-E998A107B555}" type="sibTrans" cxnId="{886B34EA-21DA-4BA7-9E15-477C853BA185}">
      <dgm:prSet/>
      <dgm:spPr/>
      <dgm:t>
        <a:bodyPr/>
        <a:lstStyle/>
        <a:p>
          <a:endParaRPr lang="zh-TW" altLang="en-US"/>
        </a:p>
      </dgm:t>
    </dgm:pt>
    <dgm:pt modelId="{E7F89C53-8F12-4691-9660-0C3654AB25F5}" type="pres">
      <dgm:prSet presAssocID="{0D7A6AB8-49A5-4852-9192-4CA14E0AD9F5}" presName="linear" presStyleCnt="0">
        <dgm:presLayoutVars>
          <dgm:animLvl val="lvl"/>
          <dgm:resizeHandles val="exact"/>
        </dgm:presLayoutVars>
      </dgm:prSet>
      <dgm:spPr/>
      <dgm:t>
        <a:bodyPr/>
        <a:lstStyle/>
        <a:p>
          <a:endParaRPr lang="zh-TW" altLang="en-US"/>
        </a:p>
      </dgm:t>
    </dgm:pt>
    <dgm:pt modelId="{4A77229F-EE8D-4E5B-954B-3E6FF8D8D6D6}" type="pres">
      <dgm:prSet presAssocID="{9E2508B5-0045-45ED-B87E-34833351AE98}" presName="parentText" presStyleLbl="node1" presStyleIdx="0" presStyleCnt="2">
        <dgm:presLayoutVars>
          <dgm:chMax val="0"/>
          <dgm:bulletEnabled val="1"/>
        </dgm:presLayoutVars>
      </dgm:prSet>
      <dgm:spPr/>
      <dgm:t>
        <a:bodyPr/>
        <a:lstStyle/>
        <a:p>
          <a:endParaRPr lang="zh-TW" altLang="en-US"/>
        </a:p>
      </dgm:t>
    </dgm:pt>
    <dgm:pt modelId="{16A56CD7-41FB-4851-94AB-1A73FFCB3680}" type="pres">
      <dgm:prSet presAssocID="{9E2508B5-0045-45ED-B87E-34833351AE98}" presName="childText" presStyleLbl="revTx" presStyleIdx="0" presStyleCnt="2">
        <dgm:presLayoutVars>
          <dgm:bulletEnabled val="1"/>
        </dgm:presLayoutVars>
      </dgm:prSet>
      <dgm:spPr/>
      <dgm:t>
        <a:bodyPr/>
        <a:lstStyle/>
        <a:p>
          <a:endParaRPr lang="zh-TW" altLang="en-US"/>
        </a:p>
      </dgm:t>
    </dgm:pt>
    <dgm:pt modelId="{EFF78437-4D5E-4A9F-9CAE-2AF5824237E0}" type="pres">
      <dgm:prSet presAssocID="{AB5A8DD1-D4DE-43D8-907C-3975AA3755B6}" presName="parentText" presStyleLbl="node1" presStyleIdx="1" presStyleCnt="2">
        <dgm:presLayoutVars>
          <dgm:chMax val="0"/>
          <dgm:bulletEnabled val="1"/>
        </dgm:presLayoutVars>
      </dgm:prSet>
      <dgm:spPr/>
      <dgm:t>
        <a:bodyPr/>
        <a:lstStyle/>
        <a:p>
          <a:endParaRPr lang="zh-TW" altLang="en-US"/>
        </a:p>
      </dgm:t>
    </dgm:pt>
    <dgm:pt modelId="{33C17986-BB66-40F7-B6B3-6EB354C486F8}" type="pres">
      <dgm:prSet presAssocID="{AB5A8DD1-D4DE-43D8-907C-3975AA3755B6}" presName="childText" presStyleLbl="revTx" presStyleIdx="1" presStyleCnt="2">
        <dgm:presLayoutVars>
          <dgm:bulletEnabled val="1"/>
        </dgm:presLayoutVars>
      </dgm:prSet>
      <dgm:spPr/>
      <dgm:t>
        <a:bodyPr/>
        <a:lstStyle/>
        <a:p>
          <a:endParaRPr lang="zh-TW" altLang="en-US"/>
        </a:p>
      </dgm:t>
    </dgm:pt>
  </dgm:ptLst>
  <dgm:cxnLst>
    <dgm:cxn modelId="{886B34EA-21DA-4BA7-9E15-477C853BA185}" srcId="{AB5A8DD1-D4DE-43D8-907C-3975AA3755B6}" destId="{074F31AC-2A77-43E2-BF4A-D501AB9689F3}" srcOrd="0" destOrd="0" parTransId="{EC63DF3D-1770-4166-8C73-BE94A94866DC}" sibTransId="{798A0594-4281-41A5-8919-E998A107B555}"/>
    <dgm:cxn modelId="{07A00C67-39E1-4F9C-911C-D31339A137DF}" srcId="{0D7A6AB8-49A5-4852-9192-4CA14E0AD9F5}" destId="{9E2508B5-0045-45ED-B87E-34833351AE98}" srcOrd="0" destOrd="0" parTransId="{29680E9E-4015-42AC-8813-7E5898431F08}" sibTransId="{E5AC13B2-D926-4EE8-9233-C93E88FF338E}"/>
    <dgm:cxn modelId="{4C4CD6B5-65B8-4D26-8724-2BBAA3E08340}" type="presOf" srcId="{0D7A6AB8-49A5-4852-9192-4CA14E0AD9F5}" destId="{E7F89C53-8F12-4691-9660-0C3654AB25F5}" srcOrd="0" destOrd="0" presId="urn:microsoft.com/office/officeart/2005/8/layout/vList2"/>
    <dgm:cxn modelId="{01F86C47-5E3E-4BB5-A68F-3362D19BB040}" type="presOf" srcId="{8BBFD5BF-D011-4E16-B9B4-9ABB10FE9888}" destId="{16A56CD7-41FB-4851-94AB-1A73FFCB3680}" srcOrd="0" destOrd="0" presId="urn:microsoft.com/office/officeart/2005/8/layout/vList2"/>
    <dgm:cxn modelId="{A19A3793-B00A-4D9E-9591-72047B54BF2B}" type="presOf" srcId="{AB5A8DD1-D4DE-43D8-907C-3975AA3755B6}" destId="{EFF78437-4D5E-4A9F-9CAE-2AF5824237E0}" srcOrd="0" destOrd="0" presId="urn:microsoft.com/office/officeart/2005/8/layout/vList2"/>
    <dgm:cxn modelId="{4EDB4056-8C47-4DDE-ACBA-68D9DC77AE12}" type="presOf" srcId="{9E2508B5-0045-45ED-B87E-34833351AE98}" destId="{4A77229F-EE8D-4E5B-954B-3E6FF8D8D6D6}" srcOrd="0" destOrd="0" presId="urn:microsoft.com/office/officeart/2005/8/layout/vList2"/>
    <dgm:cxn modelId="{BB5DE162-61A9-4EED-8608-069A781F958E}" type="presOf" srcId="{074F31AC-2A77-43E2-BF4A-D501AB9689F3}" destId="{33C17986-BB66-40F7-B6B3-6EB354C486F8}" srcOrd="0" destOrd="0" presId="urn:microsoft.com/office/officeart/2005/8/layout/vList2"/>
    <dgm:cxn modelId="{B4309C40-C2D2-4CF4-90B1-1762ED7C40F9}" srcId="{0D7A6AB8-49A5-4852-9192-4CA14E0AD9F5}" destId="{AB5A8DD1-D4DE-43D8-907C-3975AA3755B6}" srcOrd="1" destOrd="0" parTransId="{1A8139A2-69F7-4CE7-987F-008B5E1CDBD2}" sibTransId="{2CF93795-0E8F-4C99-BD48-EC58329B5DBF}"/>
    <dgm:cxn modelId="{15498F3D-025F-4C8E-B4B4-FE1D2DBAA70B}" srcId="{9E2508B5-0045-45ED-B87E-34833351AE98}" destId="{8BBFD5BF-D011-4E16-B9B4-9ABB10FE9888}" srcOrd="0" destOrd="0" parTransId="{0D740144-B0FC-43DE-A3F4-3E7DE153BE29}" sibTransId="{B224AFB7-D2E3-4A0C-A09F-535C85D28955}"/>
    <dgm:cxn modelId="{B4F4BFBC-4DFB-4390-8E5A-6C3C82424311}" type="presParOf" srcId="{E7F89C53-8F12-4691-9660-0C3654AB25F5}" destId="{4A77229F-EE8D-4E5B-954B-3E6FF8D8D6D6}" srcOrd="0" destOrd="0" presId="urn:microsoft.com/office/officeart/2005/8/layout/vList2"/>
    <dgm:cxn modelId="{FFBFA62A-2477-4980-B8E0-D8C727655B8B}" type="presParOf" srcId="{E7F89C53-8F12-4691-9660-0C3654AB25F5}" destId="{16A56CD7-41FB-4851-94AB-1A73FFCB3680}" srcOrd="1" destOrd="0" presId="urn:microsoft.com/office/officeart/2005/8/layout/vList2"/>
    <dgm:cxn modelId="{CCC7823D-A882-4931-8CE3-EA9BA469333A}" type="presParOf" srcId="{E7F89C53-8F12-4691-9660-0C3654AB25F5}" destId="{EFF78437-4D5E-4A9F-9CAE-2AF5824237E0}" srcOrd="2" destOrd="0" presId="urn:microsoft.com/office/officeart/2005/8/layout/vList2"/>
    <dgm:cxn modelId="{6789C98E-91F2-47F8-8B57-C129674787A0}" type="presParOf" srcId="{E7F89C53-8F12-4691-9660-0C3654AB25F5}" destId="{33C17986-BB66-40F7-B6B3-6EB354C486F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9BEE80F-317C-4AAA-A025-0CEB5064C98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TW" altLang="en-US"/>
        </a:p>
      </dgm:t>
    </dgm:pt>
    <dgm:pt modelId="{A7A10156-8811-438A-91BC-F936C47D72BA}">
      <dgm:prSet phldrT="[文字]" custT="1"/>
      <dgm:spPr/>
      <dgm:t>
        <a:bodyPr/>
        <a:lstStyle/>
        <a:p>
          <a:pPr algn="just"/>
          <a:r>
            <a:rPr lang="zh-TW" altLang="en-US" sz="2400" b="0" i="0" u="none" strike="noStrike" baseline="0" dirty="0" smtClean="0">
              <a:solidFill>
                <a:schemeClr val="bg1"/>
              </a:solidFill>
              <a:latin typeface="+mj-ea"/>
              <a:ea typeface="+mj-ea"/>
              <a:cs typeface="+mn-cs"/>
            </a:rPr>
            <a:t>不以名義上負責人為限，苟為實質負責人，為確保立法目的（防阻不當之利益輸送或造成利益衝突），仍為法律合理（</a:t>
          </a:r>
          <a:r>
            <a:rPr lang="en-US" altLang="zh-TW" sz="2400" b="0" i="0" u="none" strike="noStrike" baseline="0" dirty="0" smtClean="0">
              <a:solidFill>
                <a:schemeClr val="bg1"/>
              </a:solidFill>
              <a:latin typeface="+mj-ea"/>
              <a:ea typeface="+mj-ea"/>
              <a:cs typeface="+mn-cs"/>
            </a:rPr>
            <a:t>reasonable</a:t>
          </a:r>
          <a:r>
            <a:rPr lang="zh-TW" altLang="en-US" sz="2400" b="0" i="0" u="none" strike="noStrike" baseline="0" dirty="0" smtClean="0">
              <a:solidFill>
                <a:schemeClr val="bg1"/>
              </a:solidFill>
              <a:latin typeface="+mj-ea"/>
              <a:ea typeface="+mj-ea"/>
              <a:cs typeface="+mn-cs"/>
            </a:rPr>
            <a:t>）解釋之範圍。</a:t>
          </a:r>
          <a:endParaRPr lang="zh-TW" altLang="en-US" sz="2400" dirty="0">
            <a:solidFill>
              <a:schemeClr val="bg1"/>
            </a:solidFill>
            <a:latin typeface="+mj-ea"/>
            <a:ea typeface="+mj-ea"/>
          </a:endParaRPr>
        </a:p>
      </dgm:t>
    </dgm:pt>
    <dgm:pt modelId="{8735594D-5C9F-4142-901B-76EE9EDE0B97}" type="parTrans" cxnId="{1EE516E9-A9B9-4612-B2BE-EB651B873740}">
      <dgm:prSet/>
      <dgm:spPr/>
      <dgm:t>
        <a:bodyPr/>
        <a:lstStyle/>
        <a:p>
          <a:endParaRPr lang="zh-TW" altLang="en-US"/>
        </a:p>
      </dgm:t>
    </dgm:pt>
    <dgm:pt modelId="{2CCE7E5A-70FA-4460-B74C-047613DD0D70}" type="sibTrans" cxnId="{1EE516E9-A9B9-4612-B2BE-EB651B873740}">
      <dgm:prSet/>
      <dgm:spPr/>
      <dgm:t>
        <a:bodyPr/>
        <a:lstStyle/>
        <a:p>
          <a:endParaRPr lang="zh-TW" altLang="en-US"/>
        </a:p>
      </dgm:t>
    </dgm:pt>
    <dgm:pt modelId="{A7595632-2E2B-4998-B7E9-BDC8D09AD965}" type="pres">
      <dgm:prSet presAssocID="{99BEE80F-317C-4AAA-A025-0CEB5064C98C}" presName="linear" presStyleCnt="0">
        <dgm:presLayoutVars>
          <dgm:dir/>
          <dgm:animLvl val="lvl"/>
          <dgm:resizeHandles val="exact"/>
        </dgm:presLayoutVars>
      </dgm:prSet>
      <dgm:spPr/>
      <dgm:t>
        <a:bodyPr/>
        <a:lstStyle/>
        <a:p>
          <a:endParaRPr lang="zh-TW" altLang="en-US"/>
        </a:p>
      </dgm:t>
    </dgm:pt>
    <dgm:pt modelId="{02B9CBC6-AEB6-43B9-B48D-E44F8DF13BC7}" type="pres">
      <dgm:prSet presAssocID="{A7A10156-8811-438A-91BC-F936C47D72BA}" presName="parentLin" presStyleCnt="0"/>
      <dgm:spPr/>
    </dgm:pt>
    <dgm:pt modelId="{7038DD0C-86ED-4A31-BC8A-998273A4CA11}" type="pres">
      <dgm:prSet presAssocID="{A7A10156-8811-438A-91BC-F936C47D72BA}" presName="parentLeftMargin" presStyleLbl="node1" presStyleIdx="0" presStyleCnt="1"/>
      <dgm:spPr/>
      <dgm:t>
        <a:bodyPr/>
        <a:lstStyle/>
        <a:p>
          <a:endParaRPr lang="zh-TW" altLang="en-US"/>
        </a:p>
      </dgm:t>
    </dgm:pt>
    <dgm:pt modelId="{FDA087A4-7BB7-4CAA-8E1C-5624CA40A153}" type="pres">
      <dgm:prSet presAssocID="{A7A10156-8811-438A-91BC-F936C47D72BA}" presName="parentText" presStyleLbl="node1" presStyleIdx="0" presStyleCnt="1" custScaleX="133680" custScaleY="86990" custLinFactNeighborX="-11703" custLinFactNeighborY="20497">
        <dgm:presLayoutVars>
          <dgm:chMax val="0"/>
          <dgm:bulletEnabled val="1"/>
        </dgm:presLayoutVars>
      </dgm:prSet>
      <dgm:spPr/>
      <dgm:t>
        <a:bodyPr/>
        <a:lstStyle/>
        <a:p>
          <a:endParaRPr lang="zh-TW" altLang="en-US"/>
        </a:p>
      </dgm:t>
    </dgm:pt>
    <dgm:pt modelId="{DDB9B136-7E48-4A1F-BDF8-AD1E665A8602}" type="pres">
      <dgm:prSet presAssocID="{A7A10156-8811-438A-91BC-F936C47D72BA}" presName="negativeSpace" presStyleCnt="0"/>
      <dgm:spPr/>
    </dgm:pt>
    <dgm:pt modelId="{B978E685-D55C-4BF2-9941-D69BD5BF9875}" type="pres">
      <dgm:prSet presAssocID="{A7A10156-8811-438A-91BC-F936C47D72BA}" presName="childText" presStyleLbl="conFgAcc1" presStyleIdx="0" presStyleCnt="1">
        <dgm:presLayoutVars>
          <dgm:bulletEnabled val="1"/>
        </dgm:presLayoutVars>
      </dgm:prSet>
      <dgm:spPr/>
    </dgm:pt>
  </dgm:ptLst>
  <dgm:cxnLst>
    <dgm:cxn modelId="{38FE8847-5ACE-49FA-8FC0-0CBD1C266C0C}" type="presOf" srcId="{A7A10156-8811-438A-91BC-F936C47D72BA}" destId="{7038DD0C-86ED-4A31-BC8A-998273A4CA11}" srcOrd="0" destOrd="0" presId="urn:microsoft.com/office/officeart/2005/8/layout/list1"/>
    <dgm:cxn modelId="{1EE516E9-A9B9-4612-B2BE-EB651B873740}" srcId="{99BEE80F-317C-4AAA-A025-0CEB5064C98C}" destId="{A7A10156-8811-438A-91BC-F936C47D72BA}" srcOrd="0" destOrd="0" parTransId="{8735594D-5C9F-4142-901B-76EE9EDE0B97}" sibTransId="{2CCE7E5A-70FA-4460-B74C-047613DD0D70}"/>
    <dgm:cxn modelId="{2BB6D74C-AF60-4469-AB5B-932E9DD730FD}" type="presOf" srcId="{99BEE80F-317C-4AAA-A025-0CEB5064C98C}" destId="{A7595632-2E2B-4998-B7E9-BDC8D09AD965}" srcOrd="0" destOrd="0" presId="urn:microsoft.com/office/officeart/2005/8/layout/list1"/>
    <dgm:cxn modelId="{0B86F014-67D2-4637-BFBD-158FF9CBC263}" type="presOf" srcId="{A7A10156-8811-438A-91BC-F936C47D72BA}" destId="{FDA087A4-7BB7-4CAA-8E1C-5624CA40A153}" srcOrd="1" destOrd="0" presId="urn:microsoft.com/office/officeart/2005/8/layout/list1"/>
    <dgm:cxn modelId="{25261903-4C63-4EBA-82DC-667A1380E1F3}" type="presParOf" srcId="{A7595632-2E2B-4998-B7E9-BDC8D09AD965}" destId="{02B9CBC6-AEB6-43B9-B48D-E44F8DF13BC7}" srcOrd="0" destOrd="0" presId="urn:microsoft.com/office/officeart/2005/8/layout/list1"/>
    <dgm:cxn modelId="{47FA2FD7-613F-4AE4-B870-CEBB52744FB5}" type="presParOf" srcId="{02B9CBC6-AEB6-43B9-B48D-E44F8DF13BC7}" destId="{7038DD0C-86ED-4A31-BC8A-998273A4CA11}" srcOrd="0" destOrd="0" presId="urn:microsoft.com/office/officeart/2005/8/layout/list1"/>
    <dgm:cxn modelId="{F3369086-B47E-460B-8B93-FB30B30C6E1B}" type="presParOf" srcId="{02B9CBC6-AEB6-43B9-B48D-E44F8DF13BC7}" destId="{FDA087A4-7BB7-4CAA-8E1C-5624CA40A153}" srcOrd="1" destOrd="0" presId="urn:microsoft.com/office/officeart/2005/8/layout/list1"/>
    <dgm:cxn modelId="{5F2317A2-BF5E-4A74-8988-D704550223C1}" type="presParOf" srcId="{A7595632-2E2B-4998-B7E9-BDC8D09AD965}" destId="{DDB9B136-7E48-4A1F-BDF8-AD1E665A8602}" srcOrd="1" destOrd="0" presId="urn:microsoft.com/office/officeart/2005/8/layout/list1"/>
    <dgm:cxn modelId="{61E95EC8-1C88-42A1-AE84-5705D683B637}" type="presParOf" srcId="{A7595632-2E2B-4998-B7E9-BDC8D09AD965}" destId="{B978E685-D55C-4BF2-9941-D69BD5BF9875}"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1</a:t>
          </a:r>
          <a:endParaRPr lang="zh-TW" altLang="en-US" sz="4000" b="1" dirty="0">
            <a:solidFill>
              <a:schemeClr val="tx1">
                <a:lumMod val="75000"/>
                <a:lumOff val="25000"/>
              </a:schemeClr>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「財團法人環境權保障基金會」是由</a:t>
          </a:r>
          <a:r>
            <a:rPr lang="zh-TW" altLang="en-US" sz="2400" b="1" i="0" dirty="0" smtClean="0">
              <a:solidFill>
                <a:srgbClr val="00B0F0"/>
              </a:solidFill>
              <a:effectLst/>
              <a:latin typeface="+mj-ea"/>
              <a:ea typeface="+mj-ea"/>
              <a:cs typeface="+mn-cs"/>
            </a:rPr>
            <a:t>科技部</a:t>
          </a:r>
          <a:r>
            <a:rPr lang="zh-TW" altLang="en-US" sz="2400" b="1" i="0" dirty="0" smtClean="0">
              <a:solidFill>
                <a:schemeClr val="tx1">
                  <a:lumMod val="75000"/>
                  <a:lumOff val="25000"/>
                </a:schemeClr>
              </a:solidFill>
              <a:effectLst/>
              <a:latin typeface="+mj-ea"/>
              <a:ea typeface="+mj-ea"/>
              <a:cs typeface="+mn-cs"/>
            </a:rPr>
            <a:t>（現國科會）捐助成立，倘為</a:t>
          </a:r>
          <a:r>
            <a:rPr lang="zh-TW" altLang="en-US" sz="2400" b="1" i="0" dirty="0" smtClean="0">
              <a:solidFill>
                <a:srgbClr val="00B0F0"/>
              </a:solidFill>
              <a:effectLst/>
              <a:latin typeface="+mj-ea"/>
              <a:ea typeface="+mj-ea"/>
              <a:cs typeface="+mn-cs"/>
            </a:rPr>
            <a:t>環保署</a:t>
          </a:r>
          <a:r>
            <a:rPr lang="zh-TW" altLang="en-US" sz="2400" b="1" i="0" dirty="0" smtClean="0">
              <a:solidFill>
                <a:schemeClr val="tx1">
                  <a:lumMod val="75000"/>
                  <a:lumOff val="25000"/>
                </a:schemeClr>
              </a:solidFill>
              <a:effectLst/>
              <a:latin typeface="+mj-ea"/>
              <a:ea typeface="+mj-ea"/>
              <a:cs typeface="+mn-cs"/>
            </a:rPr>
            <a:t>指派之</a:t>
          </a:r>
          <a:r>
            <a:rPr lang="zh-TW" altLang="en-US" sz="2400" b="1" i="0" dirty="0" smtClean="0">
              <a:solidFill>
                <a:srgbClr val="00B0F0"/>
              </a:solidFill>
              <a:effectLst/>
              <a:latin typeface="+mj-ea"/>
              <a:ea typeface="+mj-ea"/>
              <a:cs typeface="+mn-cs"/>
            </a:rPr>
            <a:t>董事及監察人</a:t>
          </a:r>
          <a:r>
            <a:rPr lang="zh-TW" altLang="en-US" sz="2400" b="1" i="0" dirty="0" smtClean="0">
              <a:solidFill>
                <a:schemeClr val="tx1">
                  <a:lumMod val="75000"/>
                  <a:lumOff val="25000"/>
                </a:schemeClr>
              </a:solidFill>
              <a:effectLst/>
              <a:latin typeface="+mj-ea"/>
              <a:ea typeface="+mj-ea"/>
              <a:cs typeface="+mn-cs"/>
            </a:rPr>
            <a:t>，是否屬財申法第</a:t>
          </a:r>
          <a:r>
            <a:rPr lang="en-US" altLang="zh-TW" sz="2400" b="1" i="0" dirty="0" smtClean="0">
              <a:solidFill>
                <a:schemeClr val="tx1">
                  <a:lumMod val="75000"/>
                  <a:lumOff val="25000"/>
                </a:schemeClr>
              </a:solidFill>
              <a:effectLst/>
              <a:latin typeface="+mj-ea"/>
              <a:ea typeface="+mj-ea"/>
              <a:cs typeface="+mn-cs"/>
            </a:rPr>
            <a:t>2</a:t>
          </a:r>
          <a:r>
            <a:rPr lang="zh-TW" altLang="en-US" sz="2400" b="1" i="0" dirty="0" smtClean="0">
              <a:solidFill>
                <a:schemeClr val="tx1">
                  <a:lumMod val="75000"/>
                  <a:lumOff val="25000"/>
                </a:schemeClr>
              </a:solidFill>
              <a:effectLst/>
              <a:latin typeface="+mj-ea"/>
              <a:ea typeface="+mj-ea"/>
              <a:cs typeface="+mn-cs"/>
            </a:rPr>
            <a:t>條第</a:t>
          </a:r>
          <a:r>
            <a:rPr lang="en-US" altLang="zh-TW" sz="2400" b="1" i="0" dirty="0" smtClean="0">
              <a:solidFill>
                <a:schemeClr val="tx1">
                  <a:lumMod val="75000"/>
                  <a:lumOff val="25000"/>
                </a:schemeClr>
              </a:solidFill>
              <a:effectLst/>
              <a:latin typeface="+mj-ea"/>
              <a:ea typeface="+mj-ea"/>
              <a:cs typeface="+mn-cs"/>
            </a:rPr>
            <a:t>1</a:t>
          </a:r>
          <a:r>
            <a:rPr lang="zh-TW" altLang="en-US" sz="2400" b="1" i="0" dirty="0" smtClean="0">
              <a:solidFill>
                <a:schemeClr val="tx1">
                  <a:lumMod val="75000"/>
                  <a:lumOff val="25000"/>
                </a:schemeClr>
              </a:solidFill>
              <a:effectLst/>
              <a:latin typeface="+mj-ea"/>
              <a:ea typeface="+mj-ea"/>
              <a:cs typeface="+mn-cs"/>
            </a:rPr>
            <a:t>項第</a:t>
          </a:r>
          <a:r>
            <a:rPr lang="en-US" altLang="zh-TW" sz="2400" b="1" i="0" dirty="0" smtClean="0">
              <a:solidFill>
                <a:schemeClr val="tx1">
                  <a:lumMod val="75000"/>
                  <a:lumOff val="25000"/>
                </a:schemeClr>
              </a:solidFill>
              <a:effectLst/>
              <a:latin typeface="+mj-ea"/>
              <a:ea typeface="+mj-ea"/>
              <a:cs typeface="+mn-cs"/>
            </a:rPr>
            <a:t>5</a:t>
          </a:r>
          <a:r>
            <a:rPr lang="zh-TW" altLang="en-US" sz="2400" b="1" i="0" dirty="0" smtClean="0">
              <a:solidFill>
                <a:schemeClr val="tx1">
                  <a:lumMod val="75000"/>
                  <a:lumOff val="25000"/>
                </a:schemeClr>
              </a:solidFill>
              <a:effectLst/>
              <a:latin typeface="+mj-ea"/>
              <a:ea typeface="+mj-ea"/>
              <a:cs typeface="+mn-cs"/>
            </a:rPr>
            <a:t>款之申報義務人？</a:t>
          </a:r>
          <a:endParaRPr lang="zh-TW" altLang="en-US" sz="2400" b="1" dirty="0">
            <a:solidFill>
              <a:schemeClr val="tx1">
                <a:lumMod val="75000"/>
                <a:lumOff val="25000"/>
              </a:schemeClr>
            </a:solidFill>
            <a:latin typeface="+mj-ea"/>
            <a:ea typeface="+mj-ea"/>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a:lnSpc>
              <a:spcPts val="3200"/>
            </a:lnSpc>
            <a:spcAft>
              <a:spcPts val="0"/>
            </a:spcAft>
          </a:pPr>
          <a:r>
            <a:rPr lang="zh-TW" altLang="en-US" sz="2400" b="1" i="0" dirty="0" smtClean="0">
              <a:solidFill>
                <a:schemeClr val="tx1">
                  <a:lumMod val="75000"/>
                  <a:lumOff val="25000"/>
                </a:schemeClr>
              </a:solidFill>
              <a:effectLst/>
              <a:latin typeface="+mj-ea"/>
              <a:ea typeface="+mj-ea"/>
              <a:cs typeface="+mn-cs"/>
            </a:rPr>
            <a:t>所謂「代表政府或公股出任私法人之董事及監察人」，其要件有二：</a:t>
          </a:r>
          <a:endParaRPr lang="en-US" altLang="zh-TW" sz="2400" b="1" i="0" dirty="0" smtClean="0">
            <a:solidFill>
              <a:schemeClr val="tx1">
                <a:lumMod val="75000"/>
                <a:lumOff val="25000"/>
              </a:schemeClr>
            </a:solidFill>
            <a:effectLst/>
            <a:latin typeface="+mj-ea"/>
            <a:ea typeface="+mj-ea"/>
            <a:cs typeface="+mn-cs"/>
          </a:endParaRPr>
        </a:p>
        <a:p>
          <a:pPr marL="474663" indent="-474663">
            <a:lnSpc>
              <a:spcPts val="3200"/>
            </a:lnSpc>
            <a:spcAft>
              <a:spcPts val="0"/>
            </a:spcAft>
          </a:pPr>
          <a:r>
            <a:rPr lang="en-US" altLang="zh-TW" sz="2400" b="1" i="0" dirty="0" smtClean="0">
              <a:solidFill>
                <a:schemeClr val="tx1">
                  <a:lumMod val="75000"/>
                  <a:lumOff val="25000"/>
                </a:schemeClr>
              </a:solidFill>
              <a:effectLst/>
              <a:latin typeface="+mj-ea"/>
              <a:ea typeface="+mj-ea"/>
              <a:cs typeface="+mn-cs"/>
            </a:rPr>
            <a:t>1</a:t>
          </a:r>
          <a:r>
            <a:rPr lang="zh-TW" altLang="en-US" sz="2400" b="1" i="0" dirty="0" smtClean="0">
              <a:solidFill>
                <a:schemeClr val="tx1">
                  <a:lumMod val="75000"/>
                  <a:lumOff val="25000"/>
                </a:schemeClr>
              </a:solidFill>
              <a:effectLst/>
              <a:latin typeface="+mj-ea"/>
              <a:ea typeface="+mj-ea"/>
              <a:cs typeface="+mn-cs"/>
            </a:rPr>
            <a:t>、政府或公營事業機構曾</a:t>
          </a:r>
          <a:r>
            <a:rPr lang="zh-TW" altLang="en-US" sz="2400" b="1" i="0" dirty="0" smtClean="0">
              <a:solidFill>
                <a:srgbClr val="00B0F0"/>
              </a:solidFill>
              <a:effectLst/>
              <a:latin typeface="+mj-ea"/>
              <a:ea typeface="+mj-ea"/>
              <a:cs typeface="+mn-cs"/>
            </a:rPr>
            <a:t>出資或捐助</a:t>
          </a:r>
          <a:r>
            <a:rPr lang="zh-TW" altLang="en-US" sz="2400" b="1" i="0" dirty="0" smtClean="0">
              <a:solidFill>
                <a:schemeClr val="tx1">
                  <a:lumMod val="75000"/>
                  <a:lumOff val="25000"/>
                </a:schemeClr>
              </a:solidFill>
              <a:effectLst/>
              <a:latin typeface="+mj-ea"/>
              <a:ea typeface="+mj-ea"/>
              <a:cs typeface="+mn-cs"/>
            </a:rPr>
            <a:t>之私法人。</a:t>
          </a:r>
          <a:endParaRPr lang="en-US" altLang="zh-TW" sz="2400" b="1" i="0" dirty="0" smtClean="0">
            <a:solidFill>
              <a:schemeClr val="tx1">
                <a:lumMod val="75000"/>
                <a:lumOff val="25000"/>
              </a:schemeClr>
            </a:solidFill>
            <a:effectLst/>
            <a:latin typeface="+mj-ea"/>
            <a:ea typeface="+mj-ea"/>
            <a:cs typeface="+mn-cs"/>
          </a:endParaRPr>
        </a:p>
        <a:p>
          <a:pPr marL="474663" indent="-474663">
            <a:lnSpc>
              <a:spcPts val="3200"/>
            </a:lnSpc>
            <a:spcAft>
              <a:spcPts val="0"/>
            </a:spcAft>
          </a:pPr>
          <a:r>
            <a:rPr lang="en-US" altLang="zh-TW" sz="2400" b="1" i="0" dirty="0" smtClean="0">
              <a:solidFill>
                <a:schemeClr val="tx1">
                  <a:lumMod val="75000"/>
                  <a:lumOff val="25000"/>
                </a:schemeClr>
              </a:solidFill>
              <a:effectLst/>
              <a:latin typeface="+mj-ea"/>
              <a:ea typeface="+mj-ea"/>
              <a:cs typeface="+mn-cs"/>
            </a:rPr>
            <a:t>2</a:t>
          </a:r>
          <a:r>
            <a:rPr lang="zh-TW" altLang="en-US" sz="2400" b="1" i="0" dirty="0" smtClean="0">
              <a:solidFill>
                <a:schemeClr val="tx1">
                  <a:lumMod val="75000"/>
                  <a:lumOff val="25000"/>
                </a:schemeClr>
              </a:solidFill>
              <a:effectLst/>
              <a:latin typeface="+mj-ea"/>
              <a:ea typeface="+mj-ea"/>
              <a:cs typeface="+mn-cs"/>
            </a:rPr>
            <a:t>、</a:t>
          </a:r>
          <a:r>
            <a:rPr lang="zh-TW" altLang="en-US" sz="2400" b="1" i="0" dirty="0" smtClean="0">
              <a:solidFill>
                <a:srgbClr val="00B0F0"/>
              </a:solidFill>
              <a:effectLst/>
              <a:latin typeface="+mj-ea"/>
              <a:ea typeface="+mj-ea"/>
              <a:cs typeface="+mn-cs"/>
            </a:rPr>
            <a:t>代表</a:t>
          </a:r>
          <a:r>
            <a:rPr lang="zh-TW" altLang="en-US" sz="2400" b="1" i="0" dirty="0" smtClean="0">
              <a:solidFill>
                <a:schemeClr val="tx1">
                  <a:lumMod val="75000"/>
                  <a:lumOff val="25000"/>
                </a:schemeClr>
              </a:solidFill>
              <a:effectLst/>
              <a:latin typeface="+mj-ea"/>
              <a:ea typeface="+mj-ea"/>
              <a:cs typeface="+mn-cs"/>
            </a:rPr>
            <a:t>政府或公營事業機構擔任該私法人董事及監察人者。</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62294"/>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83EA954-F8D2-4001-BECA-298274FA375D}" type="doc">
      <dgm:prSet loTypeId="urn:microsoft.com/office/officeart/2008/layout/HexagonCluster" loCatId="relationship" qsTypeId="urn:microsoft.com/office/officeart/2005/8/quickstyle/simple1" qsCatId="simple" csTypeId="urn:microsoft.com/office/officeart/2005/8/colors/colorful1" csCatId="colorful" phldr="1"/>
      <dgm:spPr/>
      <dgm:t>
        <a:bodyPr/>
        <a:lstStyle/>
        <a:p>
          <a:endParaRPr lang="zh-TW" altLang="en-US"/>
        </a:p>
      </dgm:t>
    </dgm:pt>
    <dgm:pt modelId="{2BDE8C6A-D2BB-45EA-B240-F2C542A6383A}">
      <dgm:prSet phldrT="[文字]" custT="1"/>
      <dgm:spPr/>
      <dgm:t>
        <a:bodyPr/>
        <a:lstStyle/>
        <a:p>
          <a:r>
            <a:rPr lang="zh-TW" altLang="en-US" sz="2000" b="1" dirty="0" smtClean="0">
              <a:latin typeface="+mj-ea"/>
              <a:ea typeface="+mj-ea"/>
            </a:rPr>
            <a:t>委員會的</a:t>
          </a:r>
          <a:r>
            <a:rPr lang="zh-TW" altLang="en-US" sz="2000" b="1" u="sng" dirty="0" smtClean="0">
              <a:latin typeface="+mj-ea"/>
              <a:ea typeface="+mj-ea"/>
            </a:rPr>
            <a:t>主任委員</a:t>
          </a:r>
          <a:endParaRPr lang="zh-TW" altLang="en-US" sz="2000" b="1" u="sng" dirty="0">
            <a:latin typeface="+mj-ea"/>
            <a:ea typeface="+mj-ea"/>
          </a:endParaRPr>
        </a:p>
      </dgm:t>
    </dgm:pt>
    <dgm:pt modelId="{7839EC7C-2B5F-43E0-8287-574DB70B630D}" type="parTrans" cxnId="{93B03246-6932-4C6D-AA82-38A2566C8DB3}">
      <dgm:prSet/>
      <dgm:spPr/>
      <dgm:t>
        <a:bodyPr/>
        <a:lstStyle/>
        <a:p>
          <a:endParaRPr lang="zh-TW" altLang="en-US"/>
        </a:p>
      </dgm:t>
    </dgm:pt>
    <dgm:pt modelId="{F18AC3B7-1047-413E-8C60-393CD2F039F2}" type="sibTrans" cxnId="{93B03246-6932-4C6D-AA82-38A2566C8DB3}">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8000" r="-28000"/>
          </a:stretch>
        </a:blipFill>
      </dgm:spPr>
      <dgm:t>
        <a:bodyPr/>
        <a:lstStyle/>
        <a:p>
          <a:endParaRPr lang="zh-TW" altLang="en-US"/>
        </a:p>
      </dgm:t>
    </dgm:pt>
    <dgm:pt modelId="{CCBB1D93-E56C-4E73-94C7-598EDC16F37D}">
      <dgm:prSet phldrT="[文字]" custT="1"/>
      <dgm:spPr/>
      <dgm:t>
        <a:bodyPr/>
        <a:lstStyle/>
        <a:p>
          <a:r>
            <a:rPr lang="zh-TW" altLang="en-US" sz="2000" b="1" dirty="0" smtClean="0">
              <a:latin typeface="+mj-ea"/>
              <a:ea typeface="+mj-ea"/>
            </a:rPr>
            <a:t>社區發展協會的</a:t>
          </a:r>
          <a:r>
            <a:rPr lang="zh-TW" altLang="en-US" sz="2000" b="1" u="sng" dirty="0" smtClean="0">
              <a:latin typeface="+mj-ea"/>
              <a:ea typeface="+mj-ea"/>
            </a:rPr>
            <a:t>理事長</a:t>
          </a:r>
          <a:endParaRPr lang="zh-TW" altLang="en-US" sz="2000" b="1" u="sng" dirty="0">
            <a:latin typeface="+mj-ea"/>
            <a:ea typeface="+mj-ea"/>
          </a:endParaRPr>
        </a:p>
      </dgm:t>
    </dgm:pt>
    <dgm:pt modelId="{1E5B643C-E0D1-4723-BB4E-CF3B2CF91885}" type="parTrans" cxnId="{E7B7ABA3-5EB9-4C27-895D-4B8E80CFD7B4}">
      <dgm:prSet/>
      <dgm:spPr/>
      <dgm:t>
        <a:bodyPr/>
        <a:lstStyle/>
        <a:p>
          <a:endParaRPr lang="zh-TW" altLang="en-US"/>
        </a:p>
      </dgm:t>
    </dgm:pt>
    <dgm:pt modelId="{68152A1D-076C-4BC5-8912-09AD946A5FFE}" type="sibTrans" cxnId="{E7B7ABA3-5EB9-4C27-895D-4B8E80CFD7B4}">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4000" r="-14000"/>
          </a:stretch>
        </a:blipFill>
      </dgm:spPr>
      <dgm:t>
        <a:bodyPr/>
        <a:lstStyle/>
        <a:p>
          <a:endParaRPr lang="zh-TW" altLang="en-US"/>
        </a:p>
      </dgm:t>
    </dgm:pt>
    <dgm:pt modelId="{83749D52-C773-455F-8645-4B8E9C128C71}">
      <dgm:prSet phldrT="[文字]" custT="1"/>
      <dgm:spPr/>
      <dgm:t>
        <a:bodyPr/>
        <a:lstStyle/>
        <a:p>
          <a:pPr>
            <a:spcAft>
              <a:spcPts val="0"/>
            </a:spcAft>
          </a:pPr>
          <a:r>
            <a:rPr lang="zh-TW" altLang="en-US" sz="2000" b="1" dirty="0" smtClean="0">
              <a:latin typeface="+mj-ea"/>
              <a:ea typeface="+mj-ea"/>
            </a:rPr>
            <a:t>宮廟</a:t>
          </a:r>
          <a:endParaRPr lang="en-US" altLang="zh-TW" sz="2000" b="1" dirty="0" smtClean="0">
            <a:latin typeface="+mj-ea"/>
            <a:ea typeface="+mj-ea"/>
          </a:endParaRPr>
        </a:p>
        <a:p>
          <a:pPr>
            <a:spcAft>
              <a:spcPts val="0"/>
            </a:spcAft>
          </a:pPr>
          <a:r>
            <a:rPr lang="zh-TW" altLang="en-US" sz="2000" b="1" u="sng" dirty="0" smtClean="0">
              <a:latin typeface="+mj-ea"/>
              <a:ea typeface="+mj-ea"/>
            </a:rPr>
            <a:t>宮主</a:t>
          </a:r>
          <a:endParaRPr lang="zh-TW" altLang="en-US" sz="2000" b="1" u="sng" dirty="0">
            <a:latin typeface="+mj-ea"/>
            <a:ea typeface="+mj-ea"/>
          </a:endParaRPr>
        </a:p>
      </dgm:t>
    </dgm:pt>
    <dgm:pt modelId="{B6AABA08-BA20-4A30-9260-5CD402382124}" type="parTrans" cxnId="{9D8140C7-CA8F-4BAA-B8F3-9A2474A045E5}">
      <dgm:prSet/>
      <dgm:spPr/>
      <dgm:t>
        <a:bodyPr/>
        <a:lstStyle/>
        <a:p>
          <a:endParaRPr lang="zh-TW" altLang="en-US"/>
        </a:p>
      </dgm:t>
    </dgm:pt>
    <dgm:pt modelId="{E7812B99-D0D0-4D71-AC71-106D3CFCE1A1}" type="sibTrans" cxnId="{9D8140C7-CA8F-4BAA-B8F3-9A2474A045E5}">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4000" r="-14000"/>
          </a:stretch>
        </a:blipFill>
      </dgm:spPr>
      <dgm:t>
        <a:bodyPr/>
        <a:lstStyle/>
        <a:p>
          <a:endParaRPr lang="zh-TW" altLang="en-US"/>
        </a:p>
      </dgm:t>
    </dgm:pt>
    <dgm:pt modelId="{76B832BB-9736-4FF3-92B9-B57DBACE6FAD}">
      <dgm:prSet phldrT="[文字]" custT="1"/>
      <dgm:spPr/>
      <dgm:t>
        <a:bodyPr/>
        <a:lstStyle/>
        <a:p>
          <a:r>
            <a:rPr lang="zh-TW" altLang="en-US" sz="2000" b="1" dirty="0" smtClean="0">
              <a:latin typeface="+mj-ea"/>
              <a:ea typeface="+mj-ea"/>
            </a:rPr>
            <a:t>義消總隊的</a:t>
          </a:r>
          <a:r>
            <a:rPr lang="zh-TW" altLang="en-US" sz="2000" b="1" u="sng" dirty="0" smtClean="0">
              <a:solidFill>
                <a:srgbClr val="FF0000"/>
              </a:solidFill>
              <a:latin typeface="+mj-ea"/>
              <a:ea typeface="+mj-ea"/>
            </a:rPr>
            <a:t>總隊長</a:t>
          </a:r>
          <a:endParaRPr lang="zh-TW" altLang="en-US" sz="2000" b="1" u="sng" dirty="0">
            <a:solidFill>
              <a:srgbClr val="FF0000"/>
            </a:solidFill>
            <a:latin typeface="+mj-ea"/>
            <a:ea typeface="+mj-ea"/>
          </a:endParaRPr>
        </a:p>
      </dgm:t>
    </dgm:pt>
    <dgm:pt modelId="{5338902A-C2FD-4FDD-AC62-0E809C6A08B3}" type="parTrans" cxnId="{FFC9D552-593D-4020-A451-2D8D07361637}">
      <dgm:prSet/>
      <dgm:spPr/>
      <dgm:t>
        <a:bodyPr/>
        <a:lstStyle/>
        <a:p>
          <a:endParaRPr lang="zh-TW" altLang="en-US"/>
        </a:p>
      </dgm:t>
    </dgm:pt>
    <dgm:pt modelId="{80A1C412-62FE-43DA-BC4F-502E9E73EC3F}" type="sibTrans" cxnId="{FFC9D552-593D-4020-A451-2D8D07361637}">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4000" r="-14000"/>
          </a:stretch>
        </a:blipFill>
      </dgm:spPr>
      <dgm:t>
        <a:bodyPr/>
        <a:lstStyle/>
        <a:p>
          <a:endParaRPr lang="zh-TW" altLang="en-US"/>
        </a:p>
      </dgm:t>
    </dgm:pt>
    <dgm:pt modelId="{27113A43-2CAA-44BE-A5E1-AB8DC15D3A84}">
      <dgm:prSet phldrT="[文字]" custT="1"/>
      <dgm:spPr/>
      <dgm:t>
        <a:bodyPr/>
        <a:lstStyle/>
        <a:p>
          <a:r>
            <a:rPr lang="zh-TW" altLang="en-US" sz="2000" b="1" dirty="0" smtClean="0">
              <a:latin typeface="+mj-ea"/>
              <a:ea typeface="+mj-ea"/>
            </a:rPr>
            <a:t>紅十字會的</a:t>
          </a:r>
          <a:r>
            <a:rPr lang="zh-TW" altLang="en-US" sz="2000" b="1" u="sng" dirty="0" smtClean="0">
              <a:latin typeface="+mj-ea"/>
              <a:ea typeface="+mj-ea"/>
            </a:rPr>
            <a:t>支會會長</a:t>
          </a:r>
          <a:endParaRPr lang="zh-TW" altLang="en-US" sz="2000" b="1" u="sng" dirty="0">
            <a:latin typeface="+mj-ea"/>
            <a:ea typeface="+mj-ea"/>
          </a:endParaRPr>
        </a:p>
      </dgm:t>
    </dgm:pt>
    <dgm:pt modelId="{19B60BA6-AD65-4884-A5BE-8F87591BAE59}" type="parTrans" cxnId="{4F8AB8EC-7757-42F0-AC09-C8AF67783434}">
      <dgm:prSet/>
      <dgm:spPr/>
      <dgm:t>
        <a:bodyPr/>
        <a:lstStyle/>
        <a:p>
          <a:endParaRPr lang="zh-TW" altLang="en-US"/>
        </a:p>
      </dgm:t>
    </dgm:pt>
    <dgm:pt modelId="{05F75FD6-5DEF-46DE-B364-6C2207999B17}" type="sibTrans" cxnId="{4F8AB8EC-7757-42F0-AC09-C8AF67783434}">
      <dgm:prSet/>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4000" r="-14000"/>
          </a:stretch>
        </a:blipFill>
      </dgm:spPr>
      <dgm:t>
        <a:bodyPr/>
        <a:lstStyle/>
        <a:p>
          <a:endParaRPr lang="zh-TW" altLang="en-US"/>
        </a:p>
      </dgm:t>
    </dgm:pt>
    <dgm:pt modelId="{AC1BFF27-548A-4C7C-948A-FCD639E870AF}">
      <dgm:prSet phldrT="[文字]" custT="1"/>
      <dgm:spPr/>
      <dgm:t>
        <a:bodyPr/>
        <a:lstStyle/>
        <a:p>
          <a:r>
            <a:rPr lang="zh-TW" altLang="en-US" sz="2000" b="1" dirty="0" smtClean="0">
              <a:latin typeface="+mj-ea"/>
              <a:ea typeface="+mj-ea"/>
            </a:rPr>
            <a:t>救國團的</a:t>
          </a:r>
          <a:r>
            <a:rPr lang="zh-TW" altLang="en-US" sz="2000" b="1" u="sng" dirty="0" smtClean="0">
              <a:latin typeface="+mj-ea"/>
              <a:ea typeface="+mj-ea"/>
            </a:rPr>
            <a:t>主任委員</a:t>
          </a:r>
          <a:endParaRPr lang="zh-TW" altLang="en-US" sz="2000" b="1" u="sng" dirty="0">
            <a:latin typeface="+mj-ea"/>
            <a:ea typeface="+mj-ea"/>
          </a:endParaRPr>
        </a:p>
      </dgm:t>
    </dgm:pt>
    <dgm:pt modelId="{FCBF961E-05B2-4230-B357-E1BDA7C49AA4}" type="parTrans" cxnId="{4AB6A280-41A4-4451-99CD-B3312313FD9A}">
      <dgm:prSet/>
      <dgm:spPr/>
      <dgm:t>
        <a:bodyPr/>
        <a:lstStyle/>
        <a:p>
          <a:endParaRPr lang="zh-TW" altLang="en-US"/>
        </a:p>
      </dgm:t>
    </dgm:pt>
    <dgm:pt modelId="{E14956E3-74EB-4B3C-BF95-50B2A1EE8E02}" type="sibTrans" cxnId="{4AB6A280-41A4-4451-99CD-B3312313FD9A}">
      <dgm:prSet/>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14000" r="-14000"/>
          </a:stretch>
        </a:blipFill>
      </dgm:spPr>
      <dgm:t>
        <a:bodyPr/>
        <a:lstStyle/>
        <a:p>
          <a:endParaRPr lang="zh-TW" altLang="en-US"/>
        </a:p>
      </dgm:t>
    </dgm:pt>
    <dgm:pt modelId="{0A7EDF83-81A4-4E9C-8928-A5C14463E840}" type="pres">
      <dgm:prSet presAssocID="{A83EA954-F8D2-4001-BECA-298274FA375D}" presName="Name0" presStyleCnt="0">
        <dgm:presLayoutVars>
          <dgm:chMax val="21"/>
          <dgm:chPref val="21"/>
        </dgm:presLayoutVars>
      </dgm:prSet>
      <dgm:spPr/>
      <dgm:t>
        <a:bodyPr/>
        <a:lstStyle/>
        <a:p>
          <a:endParaRPr lang="zh-TW" altLang="en-US"/>
        </a:p>
      </dgm:t>
    </dgm:pt>
    <dgm:pt modelId="{B5BDD025-AEB6-4B91-B2FF-8F3D44A3EE9B}" type="pres">
      <dgm:prSet presAssocID="{2BDE8C6A-D2BB-45EA-B240-F2C542A6383A}" presName="text1" presStyleCnt="0"/>
      <dgm:spPr/>
    </dgm:pt>
    <dgm:pt modelId="{40F4D70F-77E6-4EB2-8AC7-42ED4605162B}" type="pres">
      <dgm:prSet presAssocID="{2BDE8C6A-D2BB-45EA-B240-F2C542A6383A}" presName="textRepeatNode" presStyleLbl="alignNode1" presStyleIdx="0" presStyleCnt="6">
        <dgm:presLayoutVars>
          <dgm:chMax val="0"/>
          <dgm:chPref val="0"/>
          <dgm:bulletEnabled val="1"/>
        </dgm:presLayoutVars>
      </dgm:prSet>
      <dgm:spPr/>
      <dgm:t>
        <a:bodyPr/>
        <a:lstStyle/>
        <a:p>
          <a:endParaRPr lang="zh-TW" altLang="en-US"/>
        </a:p>
      </dgm:t>
    </dgm:pt>
    <dgm:pt modelId="{C63E1D15-26C8-48F1-BD03-27EB87E41A5C}" type="pres">
      <dgm:prSet presAssocID="{2BDE8C6A-D2BB-45EA-B240-F2C542A6383A}" presName="textaccent1" presStyleCnt="0"/>
      <dgm:spPr/>
    </dgm:pt>
    <dgm:pt modelId="{099D8825-7B21-4824-9B73-6C2A47DABC70}" type="pres">
      <dgm:prSet presAssocID="{2BDE8C6A-D2BB-45EA-B240-F2C542A6383A}" presName="accentRepeatNode" presStyleLbl="solidAlignAcc1" presStyleIdx="0" presStyleCnt="12"/>
      <dgm:spPr/>
    </dgm:pt>
    <dgm:pt modelId="{84F0A3C4-358E-4B6C-AA3A-D9C940A60881}" type="pres">
      <dgm:prSet presAssocID="{F18AC3B7-1047-413E-8C60-393CD2F039F2}" presName="image1" presStyleCnt="0"/>
      <dgm:spPr/>
    </dgm:pt>
    <dgm:pt modelId="{29DA9BF4-9B34-40A0-9792-F25C0129211C}" type="pres">
      <dgm:prSet presAssocID="{F18AC3B7-1047-413E-8C60-393CD2F039F2}" presName="imageRepeatNode" presStyleLbl="alignAcc1" presStyleIdx="0" presStyleCnt="6"/>
      <dgm:spPr/>
      <dgm:t>
        <a:bodyPr/>
        <a:lstStyle/>
        <a:p>
          <a:endParaRPr lang="zh-TW" altLang="en-US"/>
        </a:p>
      </dgm:t>
    </dgm:pt>
    <dgm:pt modelId="{A28644D5-F15A-477A-B829-93112524AF0F}" type="pres">
      <dgm:prSet presAssocID="{F18AC3B7-1047-413E-8C60-393CD2F039F2}" presName="imageaccent1" presStyleCnt="0"/>
      <dgm:spPr/>
    </dgm:pt>
    <dgm:pt modelId="{C04EA989-BF9C-4465-BE0C-2A1B85F2F08F}" type="pres">
      <dgm:prSet presAssocID="{F18AC3B7-1047-413E-8C60-393CD2F039F2}" presName="accentRepeatNode" presStyleLbl="solidAlignAcc1" presStyleIdx="1" presStyleCnt="12"/>
      <dgm:spPr/>
    </dgm:pt>
    <dgm:pt modelId="{22871F14-39EF-4896-A93F-8F9C614B9CE3}" type="pres">
      <dgm:prSet presAssocID="{CCBB1D93-E56C-4E73-94C7-598EDC16F37D}" presName="text2" presStyleCnt="0"/>
      <dgm:spPr/>
    </dgm:pt>
    <dgm:pt modelId="{52D061B2-51C7-483A-8641-2DA8FD0BF9A7}" type="pres">
      <dgm:prSet presAssocID="{CCBB1D93-E56C-4E73-94C7-598EDC16F37D}" presName="textRepeatNode" presStyleLbl="alignNode1" presStyleIdx="1" presStyleCnt="6">
        <dgm:presLayoutVars>
          <dgm:chMax val="0"/>
          <dgm:chPref val="0"/>
          <dgm:bulletEnabled val="1"/>
        </dgm:presLayoutVars>
      </dgm:prSet>
      <dgm:spPr/>
      <dgm:t>
        <a:bodyPr/>
        <a:lstStyle/>
        <a:p>
          <a:endParaRPr lang="zh-TW" altLang="en-US"/>
        </a:p>
      </dgm:t>
    </dgm:pt>
    <dgm:pt modelId="{5865FEA2-F636-47AD-BF04-EC85E4EECBB7}" type="pres">
      <dgm:prSet presAssocID="{CCBB1D93-E56C-4E73-94C7-598EDC16F37D}" presName="textaccent2" presStyleCnt="0"/>
      <dgm:spPr/>
    </dgm:pt>
    <dgm:pt modelId="{C29EB7DD-FCCF-4631-B3B4-890996A2572A}" type="pres">
      <dgm:prSet presAssocID="{CCBB1D93-E56C-4E73-94C7-598EDC16F37D}" presName="accentRepeatNode" presStyleLbl="solidAlignAcc1" presStyleIdx="2" presStyleCnt="12"/>
      <dgm:spPr/>
    </dgm:pt>
    <dgm:pt modelId="{162ACF1C-90F0-49F7-89EC-C6147972F3FD}" type="pres">
      <dgm:prSet presAssocID="{68152A1D-076C-4BC5-8912-09AD946A5FFE}" presName="image2" presStyleCnt="0"/>
      <dgm:spPr/>
    </dgm:pt>
    <dgm:pt modelId="{99EDDE11-1CA7-41B0-8C21-65E84ADBF61F}" type="pres">
      <dgm:prSet presAssocID="{68152A1D-076C-4BC5-8912-09AD946A5FFE}" presName="imageRepeatNode" presStyleLbl="alignAcc1" presStyleIdx="1" presStyleCnt="6"/>
      <dgm:spPr/>
      <dgm:t>
        <a:bodyPr/>
        <a:lstStyle/>
        <a:p>
          <a:endParaRPr lang="zh-TW" altLang="en-US"/>
        </a:p>
      </dgm:t>
    </dgm:pt>
    <dgm:pt modelId="{B670A200-FCD2-46CD-9EF5-169B47ABF044}" type="pres">
      <dgm:prSet presAssocID="{68152A1D-076C-4BC5-8912-09AD946A5FFE}" presName="imageaccent2" presStyleCnt="0"/>
      <dgm:spPr/>
    </dgm:pt>
    <dgm:pt modelId="{274EA692-78B5-4FE8-9C08-60513E0A5392}" type="pres">
      <dgm:prSet presAssocID="{68152A1D-076C-4BC5-8912-09AD946A5FFE}" presName="accentRepeatNode" presStyleLbl="solidAlignAcc1" presStyleIdx="3" presStyleCnt="12"/>
      <dgm:spPr/>
    </dgm:pt>
    <dgm:pt modelId="{1F6588F5-B315-405B-AD6D-2AA6FC0A0F05}" type="pres">
      <dgm:prSet presAssocID="{83749D52-C773-455F-8645-4B8E9C128C71}" presName="text3" presStyleCnt="0"/>
      <dgm:spPr/>
    </dgm:pt>
    <dgm:pt modelId="{3A48FA37-7D41-4AE5-9676-21971845B9FC}" type="pres">
      <dgm:prSet presAssocID="{83749D52-C773-455F-8645-4B8E9C128C71}" presName="textRepeatNode" presStyleLbl="alignNode1" presStyleIdx="2" presStyleCnt="6">
        <dgm:presLayoutVars>
          <dgm:chMax val="0"/>
          <dgm:chPref val="0"/>
          <dgm:bulletEnabled val="1"/>
        </dgm:presLayoutVars>
      </dgm:prSet>
      <dgm:spPr/>
      <dgm:t>
        <a:bodyPr/>
        <a:lstStyle/>
        <a:p>
          <a:endParaRPr lang="zh-TW" altLang="en-US"/>
        </a:p>
      </dgm:t>
    </dgm:pt>
    <dgm:pt modelId="{92305249-1A9B-496F-9E6C-3D6A2A586928}" type="pres">
      <dgm:prSet presAssocID="{83749D52-C773-455F-8645-4B8E9C128C71}" presName="textaccent3" presStyleCnt="0"/>
      <dgm:spPr/>
    </dgm:pt>
    <dgm:pt modelId="{F77DF58C-DC61-43FD-A667-3F1FA57EBC79}" type="pres">
      <dgm:prSet presAssocID="{83749D52-C773-455F-8645-4B8E9C128C71}" presName="accentRepeatNode" presStyleLbl="solidAlignAcc1" presStyleIdx="4" presStyleCnt="12"/>
      <dgm:spPr/>
    </dgm:pt>
    <dgm:pt modelId="{172DB995-DD08-4C84-A855-F2FDA262CEE3}" type="pres">
      <dgm:prSet presAssocID="{E7812B99-D0D0-4D71-AC71-106D3CFCE1A1}" presName="image3" presStyleCnt="0"/>
      <dgm:spPr/>
    </dgm:pt>
    <dgm:pt modelId="{24AD5695-D3A1-445F-8515-F01B30686EDA}" type="pres">
      <dgm:prSet presAssocID="{E7812B99-D0D0-4D71-AC71-106D3CFCE1A1}" presName="imageRepeatNode" presStyleLbl="alignAcc1" presStyleIdx="2" presStyleCnt="6"/>
      <dgm:spPr/>
      <dgm:t>
        <a:bodyPr/>
        <a:lstStyle/>
        <a:p>
          <a:endParaRPr lang="zh-TW" altLang="en-US"/>
        </a:p>
      </dgm:t>
    </dgm:pt>
    <dgm:pt modelId="{CC7FCA5D-D60E-4D93-9D5A-FAE20C9F79E1}" type="pres">
      <dgm:prSet presAssocID="{E7812B99-D0D0-4D71-AC71-106D3CFCE1A1}" presName="imageaccent3" presStyleCnt="0"/>
      <dgm:spPr/>
    </dgm:pt>
    <dgm:pt modelId="{0AE583A9-C0F0-4296-AD5E-B9787D018C3A}" type="pres">
      <dgm:prSet presAssocID="{E7812B99-D0D0-4D71-AC71-106D3CFCE1A1}" presName="accentRepeatNode" presStyleLbl="solidAlignAcc1" presStyleIdx="5" presStyleCnt="12"/>
      <dgm:spPr/>
    </dgm:pt>
    <dgm:pt modelId="{7A31CC1E-40F4-4CD8-8035-2A818986DA98}" type="pres">
      <dgm:prSet presAssocID="{76B832BB-9736-4FF3-92B9-B57DBACE6FAD}" presName="text4" presStyleCnt="0"/>
      <dgm:spPr/>
    </dgm:pt>
    <dgm:pt modelId="{5D77A86C-CC71-44E7-915C-C430CF3C8014}" type="pres">
      <dgm:prSet presAssocID="{76B832BB-9736-4FF3-92B9-B57DBACE6FAD}" presName="textRepeatNode" presStyleLbl="alignNode1" presStyleIdx="3" presStyleCnt="6">
        <dgm:presLayoutVars>
          <dgm:chMax val="0"/>
          <dgm:chPref val="0"/>
          <dgm:bulletEnabled val="1"/>
        </dgm:presLayoutVars>
      </dgm:prSet>
      <dgm:spPr/>
      <dgm:t>
        <a:bodyPr/>
        <a:lstStyle/>
        <a:p>
          <a:endParaRPr lang="zh-TW" altLang="en-US"/>
        </a:p>
      </dgm:t>
    </dgm:pt>
    <dgm:pt modelId="{7F0E6EEC-70DE-45E1-9B42-DF15912D9193}" type="pres">
      <dgm:prSet presAssocID="{76B832BB-9736-4FF3-92B9-B57DBACE6FAD}" presName="textaccent4" presStyleCnt="0"/>
      <dgm:spPr/>
    </dgm:pt>
    <dgm:pt modelId="{26313813-CDB5-4544-9825-5314D9B40968}" type="pres">
      <dgm:prSet presAssocID="{76B832BB-9736-4FF3-92B9-B57DBACE6FAD}" presName="accentRepeatNode" presStyleLbl="solidAlignAcc1" presStyleIdx="6" presStyleCnt="12"/>
      <dgm:spPr/>
    </dgm:pt>
    <dgm:pt modelId="{2E700067-5A74-4682-979C-55C0C27EEBF7}" type="pres">
      <dgm:prSet presAssocID="{80A1C412-62FE-43DA-BC4F-502E9E73EC3F}" presName="image4" presStyleCnt="0"/>
      <dgm:spPr/>
    </dgm:pt>
    <dgm:pt modelId="{840A678E-B5F8-4C4F-A818-4F20701469D0}" type="pres">
      <dgm:prSet presAssocID="{80A1C412-62FE-43DA-BC4F-502E9E73EC3F}" presName="imageRepeatNode" presStyleLbl="alignAcc1" presStyleIdx="3" presStyleCnt="6"/>
      <dgm:spPr/>
      <dgm:t>
        <a:bodyPr/>
        <a:lstStyle/>
        <a:p>
          <a:endParaRPr lang="zh-TW" altLang="en-US"/>
        </a:p>
      </dgm:t>
    </dgm:pt>
    <dgm:pt modelId="{D8948A5B-2F37-4BA7-AF90-E79EA5AE4342}" type="pres">
      <dgm:prSet presAssocID="{80A1C412-62FE-43DA-BC4F-502E9E73EC3F}" presName="imageaccent4" presStyleCnt="0"/>
      <dgm:spPr/>
    </dgm:pt>
    <dgm:pt modelId="{F59F19DA-D7DB-4441-B2BC-55C27BB85D5E}" type="pres">
      <dgm:prSet presAssocID="{80A1C412-62FE-43DA-BC4F-502E9E73EC3F}" presName="accentRepeatNode" presStyleLbl="solidAlignAcc1" presStyleIdx="7" presStyleCnt="12"/>
      <dgm:spPr/>
    </dgm:pt>
    <dgm:pt modelId="{029CE5B7-1A83-42C5-9CF2-93C82371A462}" type="pres">
      <dgm:prSet presAssocID="{27113A43-2CAA-44BE-A5E1-AB8DC15D3A84}" presName="text5" presStyleCnt="0"/>
      <dgm:spPr/>
    </dgm:pt>
    <dgm:pt modelId="{C87EBF35-E700-45F9-B9F4-544F23D33EC5}" type="pres">
      <dgm:prSet presAssocID="{27113A43-2CAA-44BE-A5E1-AB8DC15D3A84}" presName="textRepeatNode" presStyleLbl="alignNode1" presStyleIdx="4" presStyleCnt="6">
        <dgm:presLayoutVars>
          <dgm:chMax val="0"/>
          <dgm:chPref val="0"/>
          <dgm:bulletEnabled val="1"/>
        </dgm:presLayoutVars>
      </dgm:prSet>
      <dgm:spPr/>
      <dgm:t>
        <a:bodyPr/>
        <a:lstStyle/>
        <a:p>
          <a:endParaRPr lang="zh-TW" altLang="en-US"/>
        </a:p>
      </dgm:t>
    </dgm:pt>
    <dgm:pt modelId="{C8E7891A-2380-46DF-A177-A1255B8E921D}" type="pres">
      <dgm:prSet presAssocID="{27113A43-2CAA-44BE-A5E1-AB8DC15D3A84}" presName="textaccent5" presStyleCnt="0"/>
      <dgm:spPr/>
    </dgm:pt>
    <dgm:pt modelId="{F6B80795-EA50-4710-922D-08B6093002E7}" type="pres">
      <dgm:prSet presAssocID="{27113A43-2CAA-44BE-A5E1-AB8DC15D3A84}" presName="accentRepeatNode" presStyleLbl="solidAlignAcc1" presStyleIdx="8" presStyleCnt="12"/>
      <dgm:spPr/>
    </dgm:pt>
    <dgm:pt modelId="{F3EB6E1E-6243-49D0-B08D-3C857267EAF9}" type="pres">
      <dgm:prSet presAssocID="{05F75FD6-5DEF-46DE-B364-6C2207999B17}" presName="image5" presStyleCnt="0"/>
      <dgm:spPr/>
    </dgm:pt>
    <dgm:pt modelId="{CCE42A9C-5D1F-4394-A435-B2630F77E0D2}" type="pres">
      <dgm:prSet presAssocID="{05F75FD6-5DEF-46DE-B364-6C2207999B17}" presName="imageRepeatNode" presStyleLbl="alignAcc1" presStyleIdx="4" presStyleCnt="6"/>
      <dgm:spPr/>
      <dgm:t>
        <a:bodyPr/>
        <a:lstStyle/>
        <a:p>
          <a:endParaRPr lang="zh-TW" altLang="en-US"/>
        </a:p>
      </dgm:t>
    </dgm:pt>
    <dgm:pt modelId="{03EEF103-37C9-4FC6-9F57-1D38443AB77C}" type="pres">
      <dgm:prSet presAssocID="{05F75FD6-5DEF-46DE-B364-6C2207999B17}" presName="imageaccent5" presStyleCnt="0"/>
      <dgm:spPr/>
    </dgm:pt>
    <dgm:pt modelId="{DDE5BB5A-4347-408A-9F4C-9CCEFD71ECF7}" type="pres">
      <dgm:prSet presAssocID="{05F75FD6-5DEF-46DE-B364-6C2207999B17}" presName="accentRepeatNode" presStyleLbl="solidAlignAcc1" presStyleIdx="9" presStyleCnt="12"/>
      <dgm:spPr/>
    </dgm:pt>
    <dgm:pt modelId="{CC991C0D-536A-4A93-8DAD-C131FCD984A9}" type="pres">
      <dgm:prSet presAssocID="{AC1BFF27-548A-4C7C-948A-FCD639E870AF}" presName="text6" presStyleCnt="0"/>
      <dgm:spPr/>
    </dgm:pt>
    <dgm:pt modelId="{FC7EBA88-9738-4E07-AC27-D3DE2031CF60}" type="pres">
      <dgm:prSet presAssocID="{AC1BFF27-548A-4C7C-948A-FCD639E870AF}" presName="textRepeatNode" presStyleLbl="alignNode1" presStyleIdx="5" presStyleCnt="6">
        <dgm:presLayoutVars>
          <dgm:chMax val="0"/>
          <dgm:chPref val="0"/>
          <dgm:bulletEnabled val="1"/>
        </dgm:presLayoutVars>
      </dgm:prSet>
      <dgm:spPr/>
      <dgm:t>
        <a:bodyPr/>
        <a:lstStyle/>
        <a:p>
          <a:endParaRPr lang="zh-TW" altLang="en-US"/>
        </a:p>
      </dgm:t>
    </dgm:pt>
    <dgm:pt modelId="{86444227-B392-4CF6-8465-E61B43BA07F8}" type="pres">
      <dgm:prSet presAssocID="{AC1BFF27-548A-4C7C-948A-FCD639E870AF}" presName="textaccent6" presStyleCnt="0"/>
      <dgm:spPr/>
    </dgm:pt>
    <dgm:pt modelId="{38D5019E-EE77-4C06-92E0-0164D53F848E}" type="pres">
      <dgm:prSet presAssocID="{AC1BFF27-548A-4C7C-948A-FCD639E870AF}" presName="accentRepeatNode" presStyleLbl="solidAlignAcc1" presStyleIdx="10" presStyleCnt="12"/>
      <dgm:spPr/>
    </dgm:pt>
    <dgm:pt modelId="{6D8B92D8-BBDF-4294-AD59-6230B918AD93}" type="pres">
      <dgm:prSet presAssocID="{E14956E3-74EB-4B3C-BF95-50B2A1EE8E02}" presName="image6" presStyleCnt="0"/>
      <dgm:spPr/>
    </dgm:pt>
    <dgm:pt modelId="{03856C0B-CB90-4133-A93D-FF949B64B043}" type="pres">
      <dgm:prSet presAssocID="{E14956E3-74EB-4B3C-BF95-50B2A1EE8E02}" presName="imageRepeatNode" presStyleLbl="alignAcc1" presStyleIdx="5" presStyleCnt="6"/>
      <dgm:spPr/>
      <dgm:t>
        <a:bodyPr/>
        <a:lstStyle/>
        <a:p>
          <a:endParaRPr lang="zh-TW" altLang="en-US"/>
        </a:p>
      </dgm:t>
    </dgm:pt>
    <dgm:pt modelId="{72A0552A-1FB7-43A6-929A-1C45CE31AFC7}" type="pres">
      <dgm:prSet presAssocID="{E14956E3-74EB-4B3C-BF95-50B2A1EE8E02}" presName="imageaccent6" presStyleCnt="0"/>
      <dgm:spPr/>
    </dgm:pt>
    <dgm:pt modelId="{FCA432E1-A774-4428-9C3A-7A5E9E215E85}" type="pres">
      <dgm:prSet presAssocID="{E14956E3-74EB-4B3C-BF95-50B2A1EE8E02}" presName="accentRepeatNode" presStyleLbl="solidAlignAcc1" presStyleIdx="11" presStyleCnt="12"/>
      <dgm:spPr/>
    </dgm:pt>
  </dgm:ptLst>
  <dgm:cxnLst>
    <dgm:cxn modelId="{8EF9AB18-B7F1-46BB-A844-E8009691E32E}" type="presOf" srcId="{68152A1D-076C-4BC5-8912-09AD946A5FFE}" destId="{99EDDE11-1CA7-41B0-8C21-65E84ADBF61F}" srcOrd="0" destOrd="0" presId="urn:microsoft.com/office/officeart/2008/layout/HexagonCluster"/>
    <dgm:cxn modelId="{93B03246-6932-4C6D-AA82-38A2566C8DB3}" srcId="{A83EA954-F8D2-4001-BECA-298274FA375D}" destId="{2BDE8C6A-D2BB-45EA-B240-F2C542A6383A}" srcOrd="0" destOrd="0" parTransId="{7839EC7C-2B5F-43E0-8287-574DB70B630D}" sibTransId="{F18AC3B7-1047-413E-8C60-393CD2F039F2}"/>
    <dgm:cxn modelId="{44250D9C-42DC-4CFF-9BF2-54BD83C7A126}" type="presOf" srcId="{E14956E3-74EB-4B3C-BF95-50B2A1EE8E02}" destId="{03856C0B-CB90-4133-A93D-FF949B64B043}" srcOrd="0" destOrd="0" presId="urn:microsoft.com/office/officeart/2008/layout/HexagonCluster"/>
    <dgm:cxn modelId="{4AB6A280-41A4-4451-99CD-B3312313FD9A}" srcId="{A83EA954-F8D2-4001-BECA-298274FA375D}" destId="{AC1BFF27-548A-4C7C-948A-FCD639E870AF}" srcOrd="5" destOrd="0" parTransId="{FCBF961E-05B2-4230-B357-E1BDA7C49AA4}" sibTransId="{E14956E3-74EB-4B3C-BF95-50B2A1EE8E02}"/>
    <dgm:cxn modelId="{8C543B50-2A94-48AC-9830-918788F10356}" type="presOf" srcId="{83749D52-C773-455F-8645-4B8E9C128C71}" destId="{3A48FA37-7D41-4AE5-9676-21971845B9FC}" srcOrd="0" destOrd="0" presId="urn:microsoft.com/office/officeart/2008/layout/HexagonCluster"/>
    <dgm:cxn modelId="{08B941D3-77E8-4F0B-8B94-7D9F4B9ECAA2}" type="presOf" srcId="{80A1C412-62FE-43DA-BC4F-502E9E73EC3F}" destId="{840A678E-B5F8-4C4F-A818-4F20701469D0}" srcOrd="0" destOrd="0" presId="urn:microsoft.com/office/officeart/2008/layout/HexagonCluster"/>
    <dgm:cxn modelId="{4ABF6481-5DA8-4C6A-8E9B-847F33690FE6}" type="presOf" srcId="{05F75FD6-5DEF-46DE-B364-6C2207999B17}" destId="{CCE42A9C-5D1F-4394-A435-B2630F77E0D2}" srcOrd="0" destOrd="0" presId="urn:microsoft.com/office/officeart/2008/layout/HexagonCluster"/>
    <dgm:cxn modelId="{A777F02A-4BB7-43C5-8E3C-4E133645B709}" type="presOf" srcId="{A83EA954-F8D2-4001-BECA-298274FA375D}" destId="{0A7EDF83-81A4-4E9C-8928-A5C14463E840}" srcOrd="0" destOrd="0" presId="urn:microsoft.com/office/officeart/2008/layout/HexagonCluster"/>
    <dgm:cxn modelId="{96286B2A-35B5-461F-BD6F-C38A6D1059EE}" type="presOf" srcId="{F18AC3B7-1047-413E-8C60-393CD2F039F2}" destId="{29DA9BF4-9B34-40A0-9792-F25C0129211C}" srcOrd="0" destOrd="0" presId="urn:microsoft.com/office/officeart/2008/layout/HexagonCluster"/>
    <dgm:cxn modelId="{E7B7ABA3-5EB9-4C27-895D-4B8E80CFD7B4}" srcId="{A83EA954-F8D2-4001-BECA-298274FA375D}" destId="{CCBB1D93-E56C-4E73-94C7-598EDC16F37D}" srcOrd="1" destOrd="0" parTransId="{1E5B643C-E0D1-4723-BB4E-CF3B2CF91885}" sibTransId="{68152A1D-076C-4BC5-8912-09AD946A5FFE}"/>
    <dgm:cxn modelId="{FFC9D552-593D-4020-A451-2D8D07361637}" srcId="{A83EA954-F8D2-4001-BECA-298274FA375D}" destId="{76B832BB-9736-4FF3-92B9-B57DBACE6FAD}" srcOrd="3" destOrd="0" parTransId="{5338902A-C2FD-4FDD-AC62-0E809C6A08B3}" sibTransId="{80A1C412-62FE-43DA-BC4F-502E9E73EC3F}"/>
    <dgm:cxn modelId="{9D8140C7-CA8F-4BAA-B8F3-9A2474A045E5}" srcId="{A83EA954-F8D2-4001-BECA-298274FA375D}" destId="{83749D52-C773-455F-8645-4B8E9C128C71}" srcOrd="2" destOrd="0" parTransId="{B6AABA08-BA20-4A30-9260-5CD402382124}" sibTransId="{E7812B99-D0D0-4D71-AC71-106D3CFCE1A1}"/>
    <dgm:cxn modelId="{3D426DCC-F4BC-4CAD-B92C-83D1B6CA6ACD}" type="presOf" srcId="{2BDE8C6A-D2BB-45EA-B240-F2C542A6383A}" destId="{40F4D70F-77E6-4EB2-8AC7-42ED4605162B}" srcOrd="0" destOrd="0" presId="urn:microsoft.com/office/officeart/2008/layout/HexagonCluster"/>
    <dgm:cxn modelId="{32C56D54-5AAE-4912-93A6-D5EAD178BABD}" type="presOf" srcId="{76B832BB-9736-4FF3-92B9-B57DBACE6FAD}" destId="{5D77A86C-CC71-44E7-915C-C430CF3C8014}" srcOrd="0" destOrd="0" presId="urn:microsoft.com/office/officeart/2008/layout/HexagonCluster"/>
    <dgm:cxn modelId="{8C281276-8093-4008-BBC7-ADC953D0D2CA}" type="presOf" srcId="{E7812B99-D0D0-4D71-AC71-106D3CFCE1A1}" destId="{24AD5695-D3A1-445F-8515-F01B30686EDA}" srcOrd="0" destOrd="0" presId="urn:microsoft.com/office/officeart/2008/layout/HexagonCluster"/>
    <dgm:cxn modelId="{D633DBEF-4E45-4B18-89EE-F153AC7E8653}" type="presOf" srcId="{AC1BFF27-548A-4C7C-948A-FCD639E870AF}" destId="{FC7EBA88-9738-4E07-AC27-D3DE2031CF60}" srcOrd="0" destOrd="0" presId="urn:microsoft.com/office/officeart/2008/layout/HexagonCluster"/>
    <dgm:cxn modelId="{4F8AB8EC-7757-42F0-AC09-C8AF67783434}" srcId="{A83EA954-F8D2-4001-BECA-298274FA375D}" destId="{27113A43-2CAA-44BE-A5E1-AB8DC15D3A84}" srcOrd="4" destOrd="0" parTransId="{19B60BA6-AD65-4884-A5BE-8F87591BAE59}" sibTransId="{05F75FD6-5DEF-46DE-B364-6C2207999B17}"/>
    <dgm:cxn modelId="{D2B25024-A63B-401F-AECE-CF739A6DF584}" type="presOf" srcId="{27113A43-2CAA-44BE-A5E1-AB8DC15D3A84}" destId="{C87EBF35-E700-45F9-B9F4-544F23D33EC5}" srcOrd="0" destOrd="0" presId="urn:microsoft.com/office/officeart/2008/layout/HexagonCluster"/>
    <dgm:cxn modelId="{E10982BD-629D-4D2D-B69C-E81C022FF774}" type="presOf" srcId="{CCBB1D93-E56C-4E73-94C7-598EDC16F37D}" destId="{52D061B2-51C7-483A-8641-2DA8FD0BF9A7}" srcOrd="0" destOrd="0" presId="urn:microsoft.com/office/officeart/2008/layout/HexagonCluster"/>
    <dgm:cxn modelId="{BBE4DAD8-5810-4C93-8FCA-22D834780730}" type="presParOf" srcId="{0A7EDF83-81A4-4E9C-8928-A5C14463E840}" destId="{B5BDD025-AEB6-4B91-B2FF-8F3D44A3EE9B}" srcOrd="0" destOrd="0" presId="urn:microsoft.com/office/officeart/2008/layout/HexagonCluster"/>
    <dgm:cxn modelId="{2E79A40D-306A-4410-90C5-A016BF026CBB}" type="presParOf" srcId="{B5BDD025-AEB6-4B91-B2FF-8F3D44A3EE9B}" destId="{40F4D70F-77E6-4EB2-8AC7-42ED4605162B}" srcOrd="0" destOrd="0" presId="urn:microsoft.com/office/officeart/2008/layout/HexagonCluster"/>
    <dgm:cxn modelId="{FFBFE66C-DF6E-4F56-AC3E-531B6E805EA4}" type="presParOf" srcId="{0A7EDF83-81A4-4E9C-8928-A5C14463E840}" destId="{C63E1D15-26C8-48F1-BD03-27EB87E41A5C}" srcOrd="1" destOrd="0" presId="urn:microsoft.com/office/officeart/2008/layout/HexagonCluster"/>
    <dgm:cxn modelId="{9C4798D0-CC42-42CF-8C7B-60011A08F165}" type="presParOf" srcId="{C63E1D15-26C8-48F1-BD03-27EB87E41A5C}" destId="{099D8825-7B21-4824-9B73-6C2A47DABC70}" srcOrd="0" destOrd="0" presId="urn:microsoft.com/office/officeart/2008/layout/HexagonCluster"/>
    <dgm:cxn modelId="{98ADAAF5-9A3C-416F-91D8-DCE004135BCD}" type="presParOf" srcId="{0A7EDF83-81A4-4E9C-8928-A5C14463E840}" destId="{84F0A3C4-358E-4B6C-AA3A-D9C940A60881}" srcOrd="2" destOrd="0" presId="urn:microsoft.com/office/officeart/2008/layout/HexagonCluster"/>
    <dgm:cxn modelId="{9E9A8280-A3E4-4D4F-B7A8-853F0CCEF375}" type="presParOf" srcId="{84F0A3C4-358E-4B6C-AA3A-D9C940A60881}" destId="{29DA9BF4-9B34-40A0-9792-F25C0129211C}" srcOrd="0" destOrd="0" presId="urn:microsoft.com/office/officeart/2008/layout/HexagonCluster"/>
    <dgm:cxn modelId="{0AFF2023-04F5-4C07-9681-3AA2AEDC7017}" type="presParOf" srcId="{0A7EDF83-81A4-4E9C-8928-A5C14463E840}" destId="{A28644D5-F15A-477A-B829-93112524AF0F}" srcOrd="3" destOrd="0" presId="urn:microsoft.com/office/officeart/2008/layout/HexagonCluster"/>
    <dgm:cxn modelId="{5AAE3053-FCAD-4C34-8668-598DDD6764FF}" type="presParOf" srcId="{A28644D5-F15A-477A-B829-93112524AF0F}" destId="{C04EA989-BF9C-4465-BE0C-2A1B85F2F08F}" srcOrd="0" destOrd="0" presId="urn:microsoft.com/office/officeart/2008/layout/HexagonCluster"/>
    <dgm:cxn modelId="{0D59E8A6-EBDE-4AC1-BC78-385F2EA4DB53}" type="presParOf" srcId="{0A7EDF83-81A4-4E9C-8928-A5C14463E840}" destId="{22871F14-39EF-4896-A93F-8F9C614B9CE3}" srcOrd="4" destOrd="0" presId="urn:microsoft.com/office/officeart/2008/layout/HexagonCluster"/>
    <dgm:cxn modelId="{DE9CCA3F-BDD1-464E-B1E3-EDE281AA4660}" type="presParOf" srcId="{22871F14-39EF-4896-A93F-8F9C614B9CE3}" destId="{52D061B2-51C7-483A-8641-2DA8FD0BF9A7}" srcOrd="0" destOrd="0" presId="urn:microsoft.com/office/officeart/2008/layout/HexagonCluster"/>
    <dgm:cxn modelId="{38F275BB-C187-4E14-85D7-2BA319901E4B}" type="presParOf" srcId="{0A7EDF83-81A4-4E9C-8928-A5C14463E840}" destId="{5865FEA2-F636-47AD-BF04-EC85E4EECBB7}" srcOrd="5" destOrd="0" presId="urn:microsoft.com/office/officeart/2008/layout/HexagonCluster"/>
    <dgm:cxn modelId="{8C49BCFF-6F6C-495A-A9B8-468A613CF0AB}" type="presParOf" srcId="{5865FEA2-F636-47AD-BF04-EC85E4EECBB7}" destId="{C29EB7DD-FCCF-4631-B3B4-890996A2572A}" srcOrd="0" destOrd="0" presId="urn:microsoft.com/office/officeart/2008/layout/HexagonCluster"/>
    <dgm:cxn modelId="{4A5DA075-DEBE-40E0-9AD2-142C340151A7}" type="presParOf" srcId="{0A7EDF83-81A4-4E9C-8928-A5C14463E840}" destId="{162ACF1C-90F0-49F7-89EC-C6147972F3FD}" srcOrd="6" destOrd="0" presId="urn:microsoft.com/office/officeart/2008/layout/HexagonCluster"/>
    <dgm:cxn modelId="{E7E45717-1CDF-4428-939A-6D700532E049}" type="presParOf" srcId="{162ACF1C-90F0-49F7-89EC-C6147972F3FD}" destId="{99EDDE11-1CA7-41B0-8C21-65E84ADBF61F}" srcOrd="0" destOrd="0" presId="urn:microsoft.com/office/officeart/2008/layout/HexagonCluster"/>
    <dgm:cxn modelId="{25BA5D4D-35F3-47D2-BC35-D5C3562BCD99}" type="presParOf" srcId="{0A7EDF83-81A4-4E9C-8928-A5C14463E840}" destId="{B670A200-FCD2-46CD-9EF5-169B47ABF044}" srcOrd="7" destOrd="0" presId="urn:microsoft.com/office/officeart/2008/layout/HexagonCluster"/>
    <dgm:cxn modelId="{281F0FCD-29CE-4291-B378-6A26140E32A0}" type="presParOf" srcId="{B670A200-FCD2-46CD-9EF5-169B47ABF044}" destId="{274EA692-78B5-4FE8-9C08-60513E0A5392}" srcOrd="0" destOrd="0" presId="urn:microsoft.com/office/officeart/2008/layout/HexagonCluster"/>
    <dgm:cxn modelId="{60BA0916-6E36-41FF-A4E7-9CC712CC9651}" type="presParOf" srcId="{0A7EDF83-81A4-4E9C-8928-A5C14463E840}" destId="{1F6588F5-B315-405B-AD6D-2AA6FC0A0F05}" srcOrd="8" destOrd="0" presId="urn:microsoft.com/office/officeart/2008/layout/HexagonCluster"/>
    <dgm:cxn modelId="{EBEF90AB-0407-456D-8E8D-B2C8BF420641}" type="presParOf" srcId="{1F6588F5-B315-405B-AD6D-2AA6FC0A0F05}" destId="{3A48FA37-7D41-4AE5-9676-21971845B9FC}" srcOrd="0" destOrd="0" presId="urn:microsoft.com/office/officeart/2008/layout/HexagonCluster"/>
    <dgm:cxn modelId="{2EB3508A-88A0-478A-809E-7C915255922D}" type="presParOf" srcId="{0A7EDF83-81A4-4E9C-8928-A5C14463E840}" destId="{92305249-1A9B-496F-9E6C-3D6A2A586928}" srcOrd="9" destOrd="0" presId="urn:microsoft.com/office/officeart/2008/layout/HexagonCluster"/>
    <dgm:cxn modelId="{5A48CEBB-3DFB-4259-8325-64F2390DD608}" type="presParOf" srcId="{92305249-1A9B-496F-9E6C-3D6A2A586928}" destId="{F77DF58C-DC61-43FD-A667-3F1FA57EBC79}" srcOrd="0" destOrd="0" presId="urn:microsoft.com/office/officeart/2008/layout/HexagonCluster"/>
    <dgm:cxn modelId="{48B52C72-EEFD-4613-9361-F9FF7CE013B3}" type="presParOf" srcId="{0A7EDF83-81A4-4E9C-8928-A5C14463E840}" destId="{172DB995-DD08-4C84-A855-F2FDA262CEE3}" srcOrd="10" destOrd="0" presId="urn:microsoft.com/office/officeart/2008/layout/HexagonCluster"/>
    <dgm:cxn modelId="{8A02CBCB-02E1-4B15-AEAF-298A6C3E1739}" type="presParOf" srcId="{172DB995-DD08-4C84-A855-F2FDA262CEE3}" destId="{24AD5695-D3A1-445F-8515-F01B30686EDA}" srcOrd="0" destOrd="0" presId="urn:microsoft.com/office/officeart/2008/layout/HexagonCluster"/>
    <dgm:cxn modelId="{48459D7D-A0FA-4802-AF97-7E36D25AAE3A}" type="presParOf" srcId="{0A7EDF83-81A4-4E9C-8928-A5C14463E840}" destId="{CC7FCA5D-D60E-4D93-9D5A-FAE20C9F79E1}" srcOrd="11" destOrd="0" presId="urn:microsoft.com/office/officeart/2008/layout/HexagonCluster"/>
    <dgm:cxn modelId="{32E0ED21-2998-4272-BB4A-93D7DDAE19CB}" type="presParOf" srcId="{CC7FCA5D-D60E-4D93-9D5A-FAE20C9F79E1}" destId="{0AE583A9-C0F0-4296-AD5E-B9787D018C3A}" srcOrd="0" destOrd="0" presId="urn:microsoft.com/office/officeart/2008/layout/HexagonCluster"/>
    <dgm:cxn modelId="{37A8E7F1-C041-400C-BFF9-D8EEED93A219}" type="presParOf" srcId="{0A7EDF83-81A4-4E9C-8928-A5C14463E840}" destId="{7A31CC1E-40F4-4CD8-8035-2A818986DA98}" srcOrd="12" destOrd="0" presId="urn:microsoft.com/office/officeart/2008/layout/HexagonCluster"/>
    <dgm:cxn modelId="{E9A78441-C224-4619-8A6A-E9852FC0511F}" type="presParOf" srcId="{7A31CC1E-40F4-4CD8-8035-2A818986DA98}" destId="{5D77A86C-CC71-44E7-915C-C430CF3C8014}" srcOrd="0" destOrd="0" presId="urn:microsoft.com/office/officeart/2008/layout/HexagonCluster"/>
    <dgm:cxn modelId="{871CCB28-EDEA-4DCD-B50F-9952D440D3AB}" type="presParOf" srcId="{0A7EDF83-81A4-4E9C-8928-A5C14463E840}" destId="{7F0E6EEC-70DE-45E1-9B42-DF15912D9193}" srcOrd="13" destOrd="0" presId="urn:microsoft.com/office/officeart/2008/layout/HexagonCluster"/>
    <dgm:cxn modelId="{79B4E323-AD49-4F77-BF3C-314C87075FCA}" type="presParOf" srcId="{7F0E6EEC-70DE-45E1-9B42-DF15912D9193}" destId="{26313813-CDB5-4544-9825-5314D9B40968}" srcOrd="0" destOrd="0" presId="urn:microsoft.com/office/officeart/2008/layout/HexagonCluster"/>
    <dgm:cxn modelId="{A316F82C-F119-4B8B-9675-D6BEBE78673F}" type="presParOf" srcId="{0A7EDF83-81A4-4E9C-8928-A5C14463E840}" destId="{2E700067-5A74-4682-979C-55C0C27EEBF7}" srcOrd="14" destOrd="0" presId="urn:microsoft.com/office/officeart/2008/layout/HexagonCluster"/>
    <dgm:cxn modelId="{69BFDA82-B2DE-4C89-AECF-BDD420E4F018}" type="presParOf" srcId="{2E700067-5A74-4682-979C-55C0C27EEBF7}" destId="{840A678E-B5F8-4C4F-A818-4F20701469D0}" srcOrd="0" destOrd="0" presId="urn:microsoft.com/office/officeart/2008/layout/HexagonCluster"/>
    <dgm:cxn modelId="{D18828FC-49A1-4F09-B925-674EF918E1AD}" type="presParOf" srcId="{0A7EDF83-81A4-4E9C-8928-A5C14463E840}" destId="{D8948A5B-2F37-4BA7-AF90-E79EA5AE4342}" srcOrd="15" destOrd="0" presId="urn:microsoft.com/office/officeart/2008/layout/HexagonCluster"/>
    <dgm:cxn modelId="{5951263F-2C38-4750-99BE-850A2A4EFEC2}" type="presParOf" srcId="{D8948A5B-2F37-4BA7-AF90-E79EA5AE4342}" destId="{F59F19DA-D7DB-4441-B2BC-55C27BB85D5E}" srcOrd="0" destOrd="0" presId="urn:microsoft.com/office/officeart/2008/layout/HexagonCluster"/>
    <dgm:cxn modelId="{51CA7B20-B94C-4199-980B-8888DB0F065E}" type="presParOf" srcId="{0A7EDF83-81A4-4E9C-8928-A5C14463E840}" destId="{029CE5B7-1A83-42C5-9CF2-93C82371A462}" srcOrd="16" destOrd="0" presId="urn:microsoft.com/office/officeart/2008/layout/HexagonCluster"/>
    <dgm:cxn modelId="{C70A865F-3067-440A-A575-13FF080A1C48}" type="presParOf" srcId="{029CE5B7-1A83-42C5-9CF2-93C82371A462}" destId="{C87EBF35-E700-45F9-B9F4-544F23D33EC5}" srcOrd="0" destOrd="0" presId="urn:microsoft.com/office/officeart/2008/layout/HexagonCluster"/>
    <dgm:cxn modelId="{D43EB2F2-1B75-4FC3-BDB4-E49678C5220A}" type="presParOf" srcId="{0A7EDF83-81A4-4E9C-8928-A5C14463E840}" destId="{C8E7891A-2380-46DF-A177-A1255B8E921D}" srcOrd="17" destOrd="0" presId="urn:microsoft.com/office/officeart/2008/layout/HexagonCluster"/>
    <dgm:cxn modelId="{EAFA5DD6-B193-491F-9466-E132C15CB8CF}" type="presParOf" srcId="{C8E7891A-2380-46DF-A177-A1255B8E921D}" destId="{F6B80795-EA50-4710-922D-08B6093002E7}" srcOrd="0" destOrd="0" presId="urn:microsoft.com/office/officeart/2008/layout/HexagonCluster"/>
    <dgm:cxn modelId="{48608FF0-5710-4FF5-881E-2DD98AB1165B}" type="presParOf" srcId="{0A7EDF83-81A4-4E9C-8928-A5C14463E840}" destId="{F3EB6E1E-6243-49D0-B08D-3C857267EAF9}" srcOrd="18" destOrd="0" presId="urn:microsoft.com/office/officeart/2008/layout/HexagonCluster"/>
    <dgm:cxn modelId="{F9C5D9CD-D447-4DE9-95DC-90E9D8FE6510}" type="presParOf" srcId="{F3EB6E1E-6243-49D0-B08D-3C857267EAF9}" destId="{CCE42A9C-5D1F-4394-A435-B2630F77E0D2}" srcOrd="0" destOrd="0" presId="urn:microsoft.com/office/officeart/2008/layout/HexagonCluster"/>
    <dgm:cxn modelId="{E52805D1-32BA-4779-B87C-D18D5F858A61}" type="presParOf" srcId="{0A7EDF83-81A4-4E9C-8928-A5C14463E840}" destId="{03EEF103-37C9-4FC6-9F57-1D38443AB77C}" srcOrd="19" destOrd="0" presId="urn:microsoft.com/office/officeart/2008/layout/HexagonCluster"/>
    <dgm:cxn modelId="{20B26FD1-0D44-4257-B289-7E1075E57A22}" type="presParOf" srcId="{03EEF103-37C9-4FC6-9F57-1D38443AB77C}" destId="{DDE5BB5A-4347-408A-9F4C-9CCEFD71ECF7}" srcOrd="0" destOrd="0" presId="urn:microsoft.com/office/officeart/2008/layout/HexagonCluster"/>
    <dgm:cxn modelId="{C6FC3E43-251C-4234-AA67-5E775FE7D3F5}" type="presParOf" srcId="{0A7EDF83-81A4-4E9C-8928-A5C14463E840}" destId="{CC991C0D-536A-4A93-8DAD-C131FCD984A9}" srcOrd="20" destOrd="0" presId="urn:microsoft.com/office/officeart/2008/layout/HexagonCluster"/>
    <dgm:cxn modelId="{8C27FB16-D4A1-4261-B013-B44628E0D9B8}" type="presParOf" srcId="{CC991C0D-536A-4A93-8DAD-C131FCD984A9}" destId="{FC7EBA88-9738-4E07-AC27-D3DE2031CF60}" srcOrd="0" destOrd="0" presId="urn:microsoft.com/office/officeart/2008/layout/HexagonCluster"/>
    <dgm:cxn modelId="{5743A981-12F5-46CA-A69F-4107906334FC}" type="presParOf" srcId="{0A7EDF83-81A4-4E9C-8928-A5C14463E840}" destId="{86444227-B392-4CF6-8465-E61B43BA07F8}" srcOrd="21" destOrd="0" presId="urn:microsoft.com/office/officeart/2008/layout/HexagonCluster"/>
    <dgm:cxn modelId="{019B972C-652D-43BF-BD81-2C8588430951}" type="presParOf" srcId="{86444227-B392-4CF6-8465-E61B43BA07F8}" destId="{38D5019E-EE77-4C06-92E0-0164D53F848E}" srcOrd="0" destOrd="0" presId="urn:microsoft.com/office/officeart/2008/layout/HexagonCluster"/>
    <dgm:cxn modelId="{A497E6AC-8A19-4AB9-BBC8-07F8B0BC4A89}" type="presParOf" srcId="{0A7EDF83-81A4-4E9C-8928-A5C14463E840}" destId="{6D8B92D8-BBDF-4294-AD59-6230B918AD93}" srcOrd="22" destOrd="0" presId="urn:microsoft.com/office/officeart/2008/layout/HexagonCluster"/>
    <dgm:cxn modelId="{E72D0929-5E9A-48FA-99CE-C78632E4A092}" type="presParOf" srcId="{6D8B92D8-BBDF-4294-AD59-6230B918AD93}" destId="{03856C0B-CB90-4133-A93D-FF949B64B043}" srcOrd="0" destOrd="0" presId="urn:microsoft.com/office/officeart/2008/layout/HexagonCluster"/>
    <dgm:cxn modelId="{63DE16FB-5A60-4D14-BCE3-DF95F1CB6BF8}" type="presParOf" srcId="{0A7EDF83-81A4-4E9C-8928-A5C14463E840}" destId="{72A0552A-1FB7-43A6-929A-1C45CE31AFC7}" srcOrd="23" destOrd="0" presId="urn:microsoft.com/office/officeart/2008/layout/HexagonCluster"/>
    <dgm:cxn modelId="{55C7D057-47F7-4A97-9487-09EA99D302F2}" type="presParOf" srcId="{72A0552A-1FB7-43A6-929A-1C45CE31AFC7}" destId="{FCA432E1-A774-4428-9C3A-7A5E9E215E85}"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A835D5B-87E6-4778-8D99-97C8FDB697E2}" type="doc">
      <dgm:prSet loTypeId="urn:microsoft.com/office/officeart/2008/layout/PictureStrips" loCatId="list" qsTypeId="urn:microsoft.com/office/officeart/2005/8/quickstyle/simple1" qsCatId="simple" csTypeId="urn:microsoft.com/office/officeart/2005/8/colors/colorful4" csCatId="colorful" phldr="1"/>
      <dgm:spPr/>
      <dgm:t>
        <a:bodyPr/>
        <a:lstStyle/>
        <a:p>
          <a:endParaRPr lang="zh-TW" altLang="en-US"/>
        </a:p>
      </dgm:t>
    </dgm:pt>
    <dgm:pt modelId="{D42E32E3-FDC1-464C-89EA-74C330E26AB2}">
      <dgm:prSet phldrT="[文字]" custT="1"/>
      <dgm:spPr/>
      <dgm:t>
        <a:bodyPr/>
        <a:lstStyle/>
        <a:p>
          <a:pPr algn="just"/>
          <a:r>
            <a:rPr lang="zh-TW" altLang="en-US" sz="2400" dirty="0" smtClean="0">
              <a:latin typeface="+mj-ea"/>
              <a:ea typeface="+mj-ea"/>
            </a:rPr>
            <a:t>須由政府或公股（含公營事業、公法人、政府捐助財團法人）</a:t>
          </a:r>
          <a:r>
            <a:rPr lang="zh-TW" altLang="en-US" sz="2400" dirty="0" smtClean="0">
              <a:solidFill>
                <a:srgbClr val="00B0F0"/>
              </a:solidFill>
              <a:latin typeface="+mj-ea"/>
              <a:ea typeface="+mj-ea"/>
            </a:rPr>
            <a:t>遴聘、指派或同意</a:t>
          </a:r>
          <a:r>
            <a:rPr lang="zh-TW" altLang="en-US" sz="2400" dirty="0" smtClean="0">
              <a:latin typeface="+mj-ea"/>
              <a:ea typeface="+mj-ea"/>
            </a:rPr>
            <a:t>。</a:t>
          </a:r>
          <a:endParaRPr lang="zh-TW" altLang="en-US" sz="2400" dirty="0">
            <a:latin typeface="+mj-ea"/>
            <a:ea typeface="+mj-ea"/>
          </a:endParaRPr>
        </a:p>
      </dgm:t>
    </dgm:pt>
    <dgm:pt modelId="{CE19E4F4-BD06-4F92-902E-523D6A5282F5}" type="parTrans" cxnId="{6B472F3E-CA9C-498C-B459-91BA9154D82D}">
      <dgm:prSet/>
      <dgm:spPr/>
      <dgm:t>
        <a:bodyPr/>
        <a:lstStyle/>
        <a:p>
          <a:endParaRPr lang="zh-TW" altLang="en-US"/>
        </a:p>
      </dgm:t>
    </dgm:pt>
    <dgm:pt modelId="{46D9A3E5-9CE6-44BC-BD25-1ABB91356A8B}" type="sibTrans" cxnId="{6B472F3E-CA9C-498C-B459-91BA9154D82D}">
      <dgm:prSet/>
      <dgm:spPr/>
      <dgm:t>
        <a:bodyPr/>
        <a:lstStyle/>
        <a:p>
          <a:endParaRPr lang="zh-TW" altLang="en-US"/>
        </a:p>
      </dgm:t>
    </dgm:pt>
    <dgm:pt modelId="{0E37DC1B-9583-46F8-B848-8EB2A2E1336C}">
      <dgm:prSet phldrT="[文字]" custT="1"/>
      <dgm:spPr/>
      <dgm:t>
        <a:bodyPr/>
        <a:lstStyle/>
        <a:p>
          <a:pPr algn="just"/>
          <a:r>
            <a:rPr lang="zh-TW" altLang="en-US" sz="2400" dirty="0" smtClean="0">
              <a:latin typeface="+mj-ea"/>
              <a:ea typeface="+mj-ea"/>
            </a:rPr>
            <a:t>執行職務應遵照</a:t>
          </a:r>
          <a:r>
            <a:rPr lang="zh-TW" altLang="en-US" sz="2400" dirty="0" smtClean="0">
              <a:solidFill>
                <a:srgbClr val="00B0F0"/>
              </a:solidFill>
              <a:latin typeface="+mj-ea"/>
              <a:ea typeface="+mj-ea"/>
            </a:rPr>
            <a:t>政府政策</a:t>
          </a:r>
          <a:r>
            <a:rPr lang="zh-TW" altLang="en-US" sz="2400" dirty="0" smtClean="0">
              <a:latin typeface="+mj-ea"/>
              <a:ea typeface="+mj-ea"/>
            </a:rPr>
            <a:t>不得違反遴聘或指派目的，或為</a:t>
          </a:r>
          <a:r>
            <a:rPr lang="zh-TW" altLang="en-US" sz="2400" dirty="0" smtClean="0">
              <a:solidFill>
                <a:srgbClr val="00B0F0"/>
              </a:solidFill>
              <a:latin typeface="+mj-ea"/>
              <a:ea typeface="+mj-ea"/>
            </a:rPr>
            <a:t>政府公股之利益</a:t>
          </a:r>
          <a:r>
            <a:rPr lang="zh-TW" altLang="en-US" sz="2400" dirty="0" smtClean="0">
              <a:latin typeface="+mj-ea"/>
              <a:ea typeface="+mj-ea"/>
            </a:rPr>
            <a:t>行使職權。</a:t>
          </a:r>
          <a:endParaRPr lang="zh-TW" altLang="en-US" sz="2400" dirty="0">
            <a:latin typeface="+mj-ea"/>
            <a:ea typeface="+mj-ea"/>
          </a:endParaRPr>
        </a:p>
      </dgm:t>
    </dgm:pt>
    <dgm:pt modelId="{F55969C9-448C-4C53-9825-D91F3CCED80D}" type="parTrans" cxnId="{41224CD0-7665-41F3-A365-EACC0134740E}">
      <dgm:prSet/>
      <dgm:spPr/>
      <dgm:t>
        <a:bodyPr/>
        <a:lstStyle/>
        <a:p>
          <a:endParaRPr lang="zh-TW" altLang="en-US"/>
        </a:p>
      </dgm:t>
    </dgm:pt>
    <dgm:pt modelId="{35E31D07-A04A-45EC-AB7C-C74EBC9B5BA2}" type="sibTrans" cxnId="{41224CD0-7665-41F3-A365-EACC0134740E}">
      <dgm:prSet/>
      <dgm:spPr/>
      <dgm:t>
        <a:bodyPr/>
        <a:lstStyle/>
        <a:p>
          <a:endParaRPr lang="zh-TW" altLang="en-US"/>
        </a:p>
      </dgm:t>
    </dgm:pt>
    <dgm:pt modelId="{7FF0B202-9E99-49DC-836F-E18A24EEEB40}" type="pres">
      <dgm:prSet presAssocID="{CA835D5B-87E6-4778-8D99-97C8FDB697E2}" presName="Name0" presStyleCnt="0">
        <dgm:presLayoutVars>
          <dgm:dir/>
          <dgm:resizeHandles val="exact"/>
        </dgm:presLayoutVars>
      </dgm:prSet>
      <dgm:spPr/>
      <dgm:t>
        <a:bodyPr/>
        <a:lstStyle/>
        <a:p>
          <a:endParaRPr lang="zh-TW" altLang="en-US"/>
        </a:p>
      </dgm:t>
    </dgm:pt>
    <dgm:pt modelId="{15EBBA41-FE0A-4728-BEB5-3BF2ED989689}" type="pres">
      <dgm:prSet presAssocID="{D42E32E3-FDC1-464C-89EA-74C330E26AB2}" presName="composite" presStyleCnt="0"/>
      <dgm:spPr/>
    </dgm:pt>
    <dgm:pt modelId="{DBADB0E6-C8AB-4E28-BF5B-2BD44DDEDF2F}" type="pres">
      <dgm:prSet presAssocID="{D42E32E3-FDC1-464C-89EA-74C330E26AB2}" presName="rect1" presStyleLbl="trAlignAcc1" presStyleIdx="0" presStyleCnt="2" custScaleX="170362">
        <dgm:presLayoutVars>
          <dgm:bulletEnabled val="1"/>
        </dgm:presLayoutVars>
      </dgm:prSet>
      <dgm:spPr/>
      <dgm:t>
        <a:bodyPr/>
        <a:lstStyle/>
        <a:p>
          <a:endParaRPr lang="zh-TW" altLang="en-US"/>
        </a:p>
      </dgm:t>
    </dgm:pt>
    <dgm:pt modelId="{A27940F2-D4A4-455F-A15F-C0DF6945A218}" type="pres">
      <dgm:prSet presAssocID="{D42E32E3-FDC1-464C-89EA-74C330E26AB2}" presName="rect2" presStyleLbl="fgImgPlace1" presStyleIdx="0" presStyleCnt="2" custLinFactX="-69149" custLinFactNeighborX="-10000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62000" r="-62000"/>
          </a:stretch>
        </a:blipFill>
      </dgm:spPr>
    </dgm:pt>
    <dgm:pt modelId="{5835FF47-9042-47E7-9DA5-7BA52BEAD64D}" type="pres">
      <dgm:prSet presAssocID="{46D9A3E5-9CE6-44BC-BD25-1ABB91356A8B}" presName="sibTrans" presStyleCnt="0"/>
      <dgm:spPr/>
    </dgm:pt>
    <dgm:pt modelId="{C5472E6F-4ED7-49AE-AE9E-FB5FB4C1C652}" type="pres">
      <dgm:prSet presAssocID="{0E37DC1B-9583-46F8-B848-8EB2A2E1336C}" presName="composite" presStyleCnt="0"/>
      <dgm:spPr/>
    </dgm:pt>
    <dgm:pt modelId="{422912C9-46AE-4338-AAD1-C7813A0000A2}" type="pres">
      <dgm:prSet presAssocID="{0E37DC1B-9583-46F8-B848-8EB2A2E1336C}" presName="rect1" presStyleLbl="trAlignAcc1" presStyleIdx="1" presStyleCnt="2" custScaleX="171458">
        <dgm:presLayoutVars>
          <dgm:bulletEnabled val="1"/>
        </dgm:presLayoutVars>
      </dgm:prSet>
      <dgm:spPr/>
      <dgm:t>
        <a:bodyPr/>
        <a:lstStyle/>
        <a:p>
          <a:endParaRPr lang="zh-TW" altLang="en-US"/>
        </a:p>
      </dgm:t>
    </dgm:pt>
    <dgm:pt modelId="{996625AB-74D8-4311-B79B-B952A60DE111}" type="pres">
      <dgm:prSet presAssocID="{0E37DC1B-9583-46F8-B848-8EB2A2E1336C}" presName="rect2" presStyleLbl="fgImgPlace1" presStyleIdx="1" presStyleCnt="2" custLinFactX="-69149" custLinFactNeighborX="-100000"/>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35000" r="-35000"/>
          </a:stretch>
        </a:blipFill>
      </dgm:spPr>
    </dgm:pt>
  </dgm:ptLst>
  <dgm:cxnLst>
    <dgm:cxn modelId="{6B472F3E-CA9C-498C-B459-91BA9154D82D}" srcId="{CA835D5B-87E6-4778-8D99-97C8FDB697E2}" destId="{D42E32E3-FDC1-464C-89EA-74C330E26AB2}" srcOrd="0" destOrd="0" parTransId="{CE19E4F4-BD06-4F92-902E-523D6A5282F5}" sibTransId="{46D9A3E5-9CE6-44BC-BD25-1ABB91356A8B}"/>
    <dgm:cxn modelId="{41224CD0-7665-41F3-A365-EACC0134740E}" srcId="{CA835D5B-87E6-4778-8D99-97C8FDB697E2}" destId="{0E37DC1B-9583-46F8-B848-8EB2A2E1336C}" srcOrd="1" destOrd="0" parTransId="{F55969C9-448C-4C53-9825-D91F3CCED80D}" sibTransId="{35E31D07-A04A-45EC-AB7C-C74EBC9B5BA2}"/>
    <dgm:cxn modelId="{3846C9B1-6158-4377-AEAF-4CAA1F111994}" type="presOf" srcId="{D42E32E3-FDC1-464C-89EA-74C330E26AB2}" destId="{DBADB0E6-C8AB-4E28-BF5B-2BD44DDEDF2F}" srcOrd="0" destOrd="0" presId="urn:microsoft.com/office/officeart/2008/layout/PictureStrips"/>
    <dgm:cxn modelId="{800116F7-32B5-49F0-B15E-04C32EA86BD0}" type="presOf" srcId="{0E37DC1B-9583-46F8-B848-8EB2A2E1336C}" destId="{422912C9-46AE-4338-AAD1-C7813A0000A2}" srcOrd="0" destOrd="0" presId="urn:microsoft.com/office/officeart/2008/layout/PictureStrips"/>
    <dgm:cxn modelId="{C310D62D-E39E-4B29-952B-BB819093B5D6}" type="presOf" srcId="{CA835D5B-87E6-4778-8D99-97C8FDB697E2}" destId="{7FF0B202-9E99-49DC-836F-E18A24EEEB40}" srcOrd="0" destOrd="0" presId="urn:microsoft.com/office/officeart/2008/layout/PictureStrips"/>
    <dgm:cxn modelId="{788A25C2-75E4-410E-AEFD-B4302ECD5497}" type="presParOf" srcId="{7FF0B202-9E99-49DC-836F-E18A24EEEB40}" destId="{15EBBA41-FE0A-4728-BEB5-3BF2ED989689}" srcOrd="0" destOrd="0" presId="urn:microsoft.com/office/officeart/2008/layout/PictureStrips"/>
    <dgm:cxn modelId="{D6663D40-A964-4CE8-B728-36A0F35D54FF}" type="presParOf" srcId="{15EBBA41-FE0A-4728-BEB5-3BF2ED989689}" destId="{DBADB0E6-C8AB-4E28-BF5B-2BD44DDEDF2F}" srcOrd="0" destOrd="0" presId="urn:microsoft.com/office/officeart/2008/layout/PictureStrips"/>
    <dgm:cxn modelId="{ABF3A79C-3EFE-42B8-AA2F-AEB33CDC729B}" type="presParOf" srcId="{15EBBA41-FE0A-4728-BEB5-3BF2ED989689}" destId="{A27940F2-D4A4-455F-A15F-C0DF6945A218}" srcOrd="1" destOrd="0" presId="urn:microsoft.com/office/officeart/2008/layout/PictureStrips"/>
    <dgm:cxn modelId="{0ECB3661-0957-4A8D-BF15-84F390B270A4}" type="presParOf" srcId="{7FF0B202-9E99-49DC-836F-E18A24EEEB40}" destId="{5835FF47-9042-47E7-9DA5-7BA52BEAD64D}" srcOrd="1" destOrd="0" presId="urn:microsoft.com/office/officeart/2008/layout/PictureStrips"/>
    <dgm:cxn modelId="{762D00D5-2196-481D-8F3D-AB59A6086D85}" type="presParOf" srcId="{7FF0B202-9E99-49DC-836F-E18A24EEEB40}" destId="{C5472E6F-4ED7-49AE-AE9E-FB5FB4C1C652}" srcOrd="2" destOrd="0" presId="urn:microsoft.com/office/officeart/2008/layout/PictureStrips"/>
    <dgm:cxn modelId="{F4F55B6C-E491-40C9-B049-9EB0D648D1FB}" type="presParOf" srcId="{C5472E6F-4ED7-49AE-AE9E-FB5FB4C1C652}" destId="{422912C9-46AE-4338-AAD1-C7813A0000A2}" srcOrd="0" destOrd="0" presId="urn:microsoft.com/office/officeart/2008/layout/PictureStrips"/>
    <dgm:cxn modelId="{4911BDAD-037A-44F7-8AD4-B17462337201}" type="presParOf" srcId="{C5472E6F-4ED7-49AE-AE9E-FB5FB4C1C652}" destId="{996625AB-74D8-4311-B79B-B952A60DE111}"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84BF72DF-94B5-4787-93E4-F69AA577D084}"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zh-TW" altLang="en-US"/>
        </a:p>
      </dgm:t>
    </dgm:pt>
    <dgm:pt modelId="{88D19A09-A34E-4289-9C11-E5D9ACFE8369}">
      <dgm:prSet phldrT="[文字]" custT="1"/>
      <dgm:spPr/>
      <dgm:t>
        <a:bodyPr/>
        <a:lstStyle/>
        <a:p>
          <a:r>
            <a:rPr lang="zh-TW" altLang="en-US" sz="2400" b="1" dirty="0" smtClean="0">
              <a:latin typeface="+mj-ea"/>
              <a:ea typeface="+mj-ea"/>
            </a:rPr>
            <a:t>合法利益</a:t>
          </a:r>
          <a:endParaRPr lang="zh-TW" altLang="en-US" sz="2400" b="1" dirty="0">
            <a:latin typeface="+mj-ea"/>
            <a:ea typeface="+mj-ea"/>
          </a:endParaRPr>
        </a:p>
      </dgm:t>
    </dgm:pt>
    <dgm:pt modelId="{F45988BB-A2C5-43F4-A577-CEBCD5B33BF5}" type="parTrans" cxnId="{1261304F-0BE8-432B-8B17-22DB5095440B}">
      <dgm:prSet/>
      <dgm:spPr/>
      <dgm:t>
        <a:bodyPr/>
        <a:lstStyle/>
        <a:p>
          <a:endParaRPr lang="zh-TW" altLang="en-US"/>
        </a:p>
      </dgm:t>
    </dgm:pt>
    <dgm:pt modelId="{8E38B201-953C-4AB8-91CE-068DEC0765CB}" type="sibTrans" cxnId="{1261304F-0BE8-432B-8B17-22DB5095440B}">
      <dgm:prSet/>
      <dgm:spPr/>
      <dgm:t>
        <a:bodyPr/>
        <a:lstStyle/>
        <a:p>
          <a:endParaRPr lang="zh-TW" altLang="en-US"/>
        </a:p>
      </dgm:t>
    </dgm:pt>
    <dgm:pt modelId="{FD5FBE6C-5536-41BC-8B56-67FB8DA4D7EE}">
      <dgm:prSet phldrT="[文字]" custT="1"/>
      <dgm:spPr/>
      <dgm:t>
        <a:bodyPr/>
        <a:lstStyle/>
        <a:p>
          <a:r>
            <a:rPr lang="zh-TW" altLang="en-US" sz="2400" b="1" dirty="0" smtClean="0">
              <a:latin typeface="+mj-ea"/>
              <a:ea typeface="+mj-ea"/>
            </a:rPr>
            <a:t>非法利益</a:t>
          </a:r>
          <a:endParaRPr lang="zh-TW" altLang="en-US" sz="2400" b="1" dirty="0">
            <a:latin typeface="+mj-ea"/>
            <a:ea typeface="+mj-ea"/>
          </a:endParaRPr>
        </a:p>
      </dgm:t>
    </dgm:pt>
    <dgm:pt modelId="{3D7AD97C-FA8C-4E2A-837E-56C76D7D544C}" type="parTrans" cxnId="{2A62F6B7-F284-42E4-ACC7-F1F980809F26}">
      <dgm:prSet/>
      <dgm:spPr/>
      <dgm:t>
        <a:bodyPr/>
        <a:lstStyle/>
        <a:p>
          <a:endParaRPr lang="zh-TW" altLang="en-US"/>
        </a:p>
      </dgm:t>
    </dgm:pt>
    <dgm:pt modelId="{B3382B7D-2B78-407C-9124-2FB5339414AC}" type="sibTrans" cxnId="{2A62F6B7-F284-42E4-ACC7-F1F980809F26}">
      <dgm:prSet/>
      <dgm:spPr/>
      <dgm:t>
        <a:bodyPr/>
        <a:lstStyle/>
        <a:p>
          <a:endParaRPr lang="zh-TW" altLang="en-US"/>
        </a:p>
      </dgm:t>
    </dgm:pt>
    <dgm:pt modelId="{B38A7B64-B008-444A-BCC0-9E451B71D76E}">
      <dgm:prSet phldrT="[文字]" custT="1"/>
      <dgm:spPr/>
      <dgm:t>
        <a:bodyPr/>
        <a:lstStyle/>
        <a:p>
          <a:pPr>
            <a:lnSpc>
              <a:spcPts val="3200"/>
            </a:lnSpc>
            <a:spcAft>
              <a:spcPts val="0"/>
            </a:spcAft>
          </a:pPr>
          <a:r>
            <a:rPr lang="zh-TW" altLang="en-US" sz="2400" b="1" dirty="0" smtClean="0">
              <a:latin typeface="+mj-ea"/>
              <a:ea typeface="+mj-ea"/>
            </a:rPr>
            <a:t>財產上</a:t>
          </a:r>
          <a:endParaRPr lang="en-US" altLang="zh-TW" sz="2400" b="1" dirty="0" smtClean="0">
            <a:latin typeface="+mj-ea"/>
            <a:ea typeface="+mj-ea"/>
          </a:endParaRPr>
        </a:p>
        <a:p>
          <a:pPr>
            <a:lnSpc>
              <a:spcPts val="3200"/>
            </a:lnSpc>
            <a:spcAft>
              <a:spcPts val="0"/>
            </a:spcAft>
          </a:pPr>
          <a:r>
            <a:rPr lang="zh-TW" altLang="en-US" sz="2400" b="1" dirty="0" smtClean="0">
              <a:latin typeface="+mj-ea"/>
              <a:ea typeface="+mj-ea"/>
            </a:rPr>
            <a:t>利益</a:t>
          </a:r>
          <a:endParaRPr lang="en-US" altLang="zh-TW" sz="2400" b="1" dirty="0" smtClean="0">
            <a:latin typeface="+mj-ea"/>
            <a:ea typeface="+mj-ea"/>
          </a:endParaRPr>
        </a:p>
      </dgm:t>
    </dgm:pt>
    <dgm:pt modelId="{8A5F17BE-5AEB-4C20-855E-0560D2C65406}" type="parTrans" cxnId="{5E3FF00C-B16D-4078-8F27-A69A7B89CE6E}">
      <dgm:prSet/>
      <dgm:spPr/>
      <dgm:t>
        <a:bodyPr/>
        <a:lstStyle/>
        <a:p>
          <a:endParaRPr lang="zh-TW" altLang="en-US"/>
        </a:p>
      </dgm:t>
    </dgm:pt>
    <dgm:pt modelId="{57ACA5B9-AE53-4E24-8C67-8E419C01E436}" type="sibTrans" cxnId="{5E3FF00C-B16D-4078-8F27-A69A7B89CE6E}">
      <dgm:prSet/>
      <dgm:spPr/>
      <dgm:t>
        <a:bodyPr/>
        <a:lstStyle/>
        <a:p>
          <a:endParaRPr lang="zh-TW" altLang="en-US"/>
        </a:p>
      </dgm:t>
    </dgm:pt>
    <dgm:pt modelId="{C94BBE8B-33D5-4C63-BBE1-7072DDF5A21A}">
      <dgm:prSet phldrT="[文字]" custT="1"/>
      <dgm:spPr/>
      <dgm:t>
        <a:bodyPr/>
        <a:lstStyle/>
        <a:p>
          <a:pPr>
            <a:lnSpc>
              <a:spcPts val="3200"/>
            </a:lnSpc>
            <a:spcAft>
              <a:spcPts val="0"/>
            </a:spcAft>
          </a:pPr>
          <a:r>
            <a:rPr lang="zh-TW" altLang="en-US" sz="2400" b="1" dirty="0" smtClean="0">
              <a:latin typeface="+mj-ea"/>
              <a:ea typeface="+mj-ea"/>
            </a:rPr>
            <a:t>非財產上利益</a:t>
          </a:r>
          <a:endParaRPr lang="zh-TW" altLang="en-US" sz="2400" b="1" dirty="0">
            <a:latin typeface="+mj-ea"/>
            <a:ea typeface="+mj-ea"/>
          </a:endParaRPr>
        </a:p>
      </dgm:t>
    </dgm:pt>
    <dgm:pt modelId="{FA8A5EB8-F1FC-44A7-95F9-22D7525785C4}" type="parTrans" cxnId="{4FDFB7E9-B6D8-40CF-B877-0FB7486E5C1C}">
      <dgm:prSet/>
      <dgm:spPr/>
      <dgm:t>
        <a:bodyPr/>
        <a:lstStyle/>
        <a:p>
          <a:endParaRPr lang="zh-TW" altLang="en-US"/>
        </a:p>
      </dgm:t>
    </dgm:pt>
    <dgm:pt modelId="{82ACCEA6-76FE-49C3-8287-0D55B2DA55B6}" type="sibTrans" cxnId="{4FDFB7E9-B6D8-40CF-B877-0FB7486E5C1C}">
      <dgm:prSet/>
      <dgm:spPr/>
      <dgm:t>
        <a:bodyPr/>
        <a:lstStyle/>
        <a:p>
          <a:endParaRPr lang="zh-TW" altLang="en-US"/>
        </a:p>
      </dgm:t>
    </dgm:pt>
    <dgm:pt modelId="{E2A7D75C-D5FC-4D83-8AB4-D25D6989D590}" type="pres">
      <dgm:prSet presAssocID="{84BF72DF-94B5-4787-93E4-F69AA577D084}" presName="matrix" presStyleCnt="0">
        <dgm:presLayoutVars>
          <dgm:chMax val="1"/>
          <dgm:dir/>
          <dgm:resizeHandles val="exact"/>
        </dgm:presLayoutVars>
      </dgm:prSet>
      <dgm:spPr/>
      <dgm:t>
        <a:bodyPr/>
        <a:lstStyle/>
        <a:p>
          <a:endParaRPr lang="zh-TW" altLang="en-US"/>
        </a:p>
      </dgm:t>
    </dgm:pt>
    <dgm:pt modelId="{6C13C70F-E782-4E58-A4FD-7B637F8F520A}" type="pres">
      <dgm:prSet presAssocID="{84BF72DF-94B5-4787-93E4-F69AA577D084}" presName="axisShape" presStyleLbl="bgShp" presStyleIdx="0" presStyleCnt="1"/>
      <dgm:spPr/>
    </dgm:pt>
    <dgm:pt modelId="{D7D05F87-0306-456A-A349-B591FFADEE6A}" type="pres">
      <dgm:prSet presAssocID="{84BF72DF-94B5-4787-93E4-F69AA577D084}" presName="rect1" presStyleLbl="node1" presStyleIdx="0" presStyleCnt="4">
        <dgm:presLayoutVars>
          <dgm:chMax val="0"/>
          <dgm:chPref val="0"/>
          <dgm:bulletEnabled val="1"/>
        </dgm:presLayoutVars>
      </dgm:prSet>
      <dgm:spPr/>
      <dgm:t>
        <a:bodyPr/>
        <a:lstStyle/>
        <a:p>
          <a:endParaRPr lang="zh-TW" altLang="en-US"/>
        </a:p>
      </dgm:t>
    </dgm:pt>
    <dgm:pt modelId="{37DD30BE-162F-4271-B4BB-8118C02D3437}" type="pres">
      <dgm:prSet presAssocID="{84BF72DF-94B5-4787-93E4-F69AA577D084}" presName="rect2" presStyleLbl="node1" presStyleIdx="1" presStyleCnt="4">
        <dgm:presLayoutVars>
          <dgm:chMax val="0"/>
          <dgm:chPref val="0"/>
          <dgm:bulletEnabled val="1"/>
        </dgm:presLayoutVars>
      </dgm:prSet>
      <dgm:spPr/>
      <dgm:t>
        <a:bodyPr/>
        <a:lstStyle/>
        <a:p>
          <a:endParaRPr lang="zh-TW" altLang="en-US"/>
        </a:p>
      </dgm:t>
    </dgm:pt>
    <dgm:pt modelId="{2D9F2CF2-5576-4BF2-BA12-C6DB70552E79}" type="pres">
      <dgm:prSet presAssocID="{84BF72DF-94B5-4787-93E4-F69AA577D084}" presName="rect3" presStyleLbl="node1" presStyleIdx="2" presStyleCnt="4">
        <dgm:presLayoutVars>
          <dgm:chMax val="0"/>
          <dgm:chPref val="0"/>
          <dgm:bulletEnabled val="1"/>
        </dgm:presLayoutVars>
      </dgm:prSet>
      <dgm:spPr/>
      <dgm:t>
        <a:bodyPr/>
        <a:lstStyle/>
        <a:p>
          <a:endParaRPr lang="zh-TW" altLang="en-US"/>
        </a:p>
      </dgm:t>
    </dgm:pt>
    <dgm:pt modelId="{AE7EF692-E160-4A1D-9D1F-9E2AA5F3D8FF}" type="pres">
      <dgm:prSet presAssocID="{84BF72DF-94B5-4787-93E4-F69AA577D084}" presName="rect4" presStyleLbl="node1" presStyleIdx="3" presStyleCnt="4">
        <dgm:presLayoutVars>
          <dgm:chMax val="0"/>
          <dgm:chPref val="0"/>
          <dgm:bulletEnabled val="1"/>
        </dgm:presLayoutVars>
      </dgm:prSet>
      <dgm:spPr/>
      <dgm:t>
        <a:bodyPr/>
        <a:lstStyle/>
        <a:p>
          <a:endParaRPr lang="zh-TW" altLang="en-US"/>
        </a:p>
      </dgm:t>
    </dgm:pt>
  </dgm:ptLst>
  <dgm:cxnLst>
    <dgm:cxn modelId="{5E3FF00C-B16D-4078-8F27-A69A7B89CE6E}" srcId="{84BF72DF-94B5-4787-93E4-F69AA577D084}" destId="{B38A7B64-B008-444A-BCC0-9E451B71D76E}" srcOrd="2" destOrd="0" parTransId="{8A5F17BE-5AEB-4C20-855E-0560D2C65406}" sibTransId="{57ACA5B9-AE53-4E24-8C67-8E419C01E436}"/>
    <dgm:cxn modelId="{18A56690-2DDE-443D-A6E6-FE820A21EFA9}" type="presOf" srcId="{84BF72DF-94B5-4787-93E4-F69AA577D084}" destId="{E2A7D75C-D5FC-4D83-8AB4-D25D6989D590}" srcOrd="0" destOrd="0" presId="urn:microsoft.com/office/officeart/2005/8/layout/matrix2"/>
    <dgm:cxn modelId="{4FDFB7E9-B6D8-40CF-B877-0FB7486E5C1C}" srcId="{84BF72DF-94B5-4787-93E4-F69AA577D084}" destId="{C94BBE8B-33D5-4C63-BBE1-7072DDF5A21A}" srcOrd="3" destOrd="0" parTransId="{FA8A5EB8-F1FC-44A7-95F9-22D7525785C4}" sibTransId="{82ACCEA6-76FE-49C3-8287-0D55B2DA55B6}"/>
    <dgm:cxn modelId="{68B738F5-B7E8-4791-9707-AEE50B24E968}" type="presOf" srcId="{88D19A09-A34E-4289-9C11-E5D9ACFE8369}" destId="{D7D05F87-0306-456A-A349-B591FFADEE6A}" srcOrd="0" destOrd="0" presId="urn:microsoft.com/office/officeart/2005/8/layout/matrix2"/>
    <dgm:cxn modelId="{2A62F6B7-F284-42E4-ACC7-F1F980809F26}" srcId="{84BF72DF-94B5-4787-93E4-F69AA577D084}" destId="{FD5FBE6C-5536-41BC-8B56-67FB8DA4D7EE}" srcOrd="1" destOrd="0" parTransId="{3D7AD97C-FA8C-4E2A-837E-56C76D7D544C}" sibTransId="{B3382B7D-2B78-407C-9124-2FB5339414AC}"/>
    <dgm:cxn modelId="{1261304F-0BE8-432B-8B17-22DB5095440B}" srcId="{84BF72DF-94B5-4787-93E4-F69AA577D084}" destId="{88D19A09-A34E-4289-9C11-E5D9ACFE8369}" srcOrd="0" destOrd="0" parTransId="{F45988BB-A2C5-43F4-A577-CEBCD5B33BF5}" sibTransId="{8E38B201-953C-4AB8-91CE-068DEC0765CB}"/>
    <dgm:cxn modelId="{72426083-E7F3-48DD-A510-513D9696AF9C}" type="presOf" srcId="{FD5FBE6C-5536-41BC-8B56-67FB8DA4D7EE}" destId="{37DD30BE-162F-4271-B4BB-8118C02D3437}" srcOrd="0" destOrd="0" presId="urn:microsoft.com/office/officeart/2005/8/layout/matrix2"/>
    <dgm:cxn modelId="{C7D0C987-0BFC-4C8B-8C00-5457F2090B01}" type="presOf" srcId="{C94BBE8B-33D5-4C63-BBE1-7072DDF5A21A}" destId="{AE7EF692-E160-4A1D-9D1F-9E2AA5F3D8FF}" srcOrd="0" destOrd="0" presId="urn:microsoft.com/office/officeart/2005/8/layout/matrix2"/>
    <dgm:cxn modelId="{48CCBB2E-A250-4D35-9D2D-1BD173EA84D2}" type="presOf" srcId="{B38A7B64-B008-444A-BCC0-9E451B71D76E}" destId="{2D9F2CF2-5576-4BF2-BA12-C6DB70552E79}" srcOrd="0" destOrd="0" presId="urn:microsoft.com/office/officeart/2005/8/layout/matrix2"/>
    <dgm:cxn modelId="{F097603C-7E5C-49B3-B8E5-B05341715CD0}" type="presParOf" srcId="{E2A7D75C-D5FC-4D83-8AB4-D25D6989D590}" destId="{6C13C70F-E782-4E58-A4FD-7B637F8F520A}" srcOrd="0" destOrd="0" presId="urn:microsoft.com/office/officeart/2005/8/layout/matrix2"/>
    <dgm:cxn modelId="{1006CC54-A460-485A-B9F8-C2C026668932}" type="presParOf" srcId="{E2A7D75C-D5FC-4D83-8AB4-D25D6989D590}" destId="{D7D05F87-0306-456A-A349-B591FFADEE6A}" srcOrd="1" destOrd="0" presId="urn:microsoft.com/office/officeart/2005/8/layout/matrix2"/>
    <dgm:cxn modelId="{F6AC2DC7-27B7-4D53-831C-6CDFD58E61CA}" type="presParOf" srcId="{E2A7D75C-D5FC-4D83-8AB4-D25D6989D590}" destId="{37DD30BE-162F-4271-B4BB-8118C02D3437}" srcOrd="2" destOrd="0" presId="urn:microsoft.com/office/officeart/2005/8/layout/matrix2"/>
    <dgm:cxn modelId="{159DE1A2-EA1A-45DF-BD1A-8E0D3C6F4C71}" type="presParOf" srcId="{E2A7D75C-D5FC-4D83-8AB4-D25D6989D590}" destId="{2D9F2CF2-5576-4BF2-BA12-C6DB70552E79}" srcOrd="3" destOrd="0" presId="urn:microsoft.com/office/officeart/2005/8/layout/matrix2"/>
    <dgm:cxn modelId="{65C0A44E-4070-4603-9B8F-3BFD91AB7CC5}" type="presParOf" srcId="{E2A7D75C-D5FC-4D83-8AB4-D25D6989D590}" destId="{AE7EF692-E160-4A1D-9D1F-9E2AA5F3D8FF}" srcOrd="4" destOrd="0" presId="urn:microsoft.com/office/officeart/2005/8/layout/matrix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90E13A55-2D23-4D63-BCF6-5E44FC8CAB04}" type="doc">
      <dgm:prSet loTypeId="urn:microsoft.com/office/officeart/2005/8/layout/vList2" loCatId="list" qsTypeId="urn:microsoft.com/office/officeart/2005/8/quickstyle/3d1" qsCatId="3D" csTypeId="urn:microsoft.com/office/officeart/2005/8/colors/colorful5" csCatId="colorful" phldr="1"/>
      <dgm:spPr/>
      <dgm:t>
        <a:bodyPr/>
        <a:lstStyle/>
        <a:p>
          <a:endParaRPr lang="zh-TW" altLang="en-US"/>
        </a:p>
      </dgm:t>
    </dgm:pt>
    <dgm:pt modelId="{03E522DD-6C5D-49D8-902A-7319ADF300D5}">
      <dgm:prSet phldrT="[文字]" custT="1"/>
      <dgm:spPr/>
      <dgm:t>
        <a:bodyPr/>
        <a:lstStyle/>
        <a:p>
          <a:r>
            <a:rPr lang="zh-TW" altLang="en-US" sz="2400" b="0" i="0" dirty="0" smtClean="0">
              <a:effectLst/>
              <a:latin typeface="微軟正黑體" panose="020B0604030504040204" pitchFamily="34" charset="-120"/>
              <a:ea typeface="微軟正黑體" panose="020B0604030504040204" pitchFamily="34" charset="-120"/>
              <a:cs typeface="+mn-cs"/>
            </a:rPr>
            <a:t>私益所占之比例輕微，且非特別單就本人或關係人所為</a:t>
          </a:r>
          <a:endParaRPr lang="zh-TW" altLang="en-US" sz="2400" b="0" dirty="0">
            <a:latin typeface="微軟正黑體" panose="020B0604030504040204" pitchFamily="34" charset="-120"/>
            <a:ea typeface="微軟正黑體" panose="020B0604030504040204" pitchFamily="34" charset="-120"/>
          </a:endParaRPr>
        </a:p>
      </dgm:t>
    </dgm:pt>
    <dgm:pt modelId="{F53B529E-F9D7-4822-B988-0D3B384CADCA}" type="parTrans" cxnId="{330A6C34-49C3-4480-ABB1-C51D6B1EC43E}">
      <dgm:prSet/>
      <dgm:spPr/>
      <dgm:t>
        <a:bodyPr/>
        <a:lstStyle/>
        <a:p>
          <a:endParaRPr lang="zh-TW" altLang="en-US"/>
        </a:p>
      </dgm:t>
    </dgm:pt>
    <dgm:pt modelId="{60A33BCB-1D20-497A-83C0-8B945622CB63}" type="sibTrans" cxnId="{330A6C34-49C3-4480-ABB1-C51D6B1EC43E}">
      <dgm:prSet/>
      <dgm:spPr/>
      <dgm:t>
        <a:bodyPr/>
        <a:lstStyle/>
        <a:p>
          <a:endParaRPr lang="zh-TW" altLang="en-US"/>
        </a:p>
      </dgm:t>
    </dgm:pt>
    <dgm:pt modelId="{C4E63382-55F5-45F4-BD25-30DB660B83D0}">
      <dgm:prSet phldrT="[文字]" custT="1"/>
      <dgm:spPr/>
      <dgm:t>
        <a:bodyPr/>
        <a:lstStyle/>
        <a:p>
          <a:pPr algn="just"/>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以特別費發放機關人員</a:t>
          </a:r>
          <a:r>
            <a:rPr lang="zh-TW" altLang="en-US" sz="2400" b="1" dirty="0" smtClean="0">
              <a:solidFill>
                <a:srgbClr val="00B0F0"/>
              </a:solidFill>
              <a:latin typeface="微軟正黑體" panose="020B0604030504040204" pitchFamily="34" charset="-120"/>
              <a:ea typeface="微軟正黑體" panose="020B0604030504040204" pitchFamily="34" charset="-120"/>
            </a:rPr>
            <a:t>獎勵金</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dirty="0" smtClean="0">
              <a:solidFill>
                <a:srgbClr val="00B0F0"/>
              </a:solidFill>
              <a:latin typeface="微軟正黑體" panose="020B0604030504040204" pitchFamily="34" charset="-120"/>
              <a:ea typeface="微軟正黑體" panose="020B0604030504040204" pitchFamily="34" charset="-120"/>
            </a:rPr>
            <a:t>餽贈</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民間人士</a:t>
          </a:r>
          <a:r>
            <a:rPr lang="zh-TW" altLang="en-US" sz="2400" b="1" dirty="0" smtClean="0">
              <a:solidFill>
                <a:srgbClr val="00B0F0"/>
              </a:solidFill>
              <a:latin typeface="微軟正黑體" panose="020B0604030504040204" pitchFamily="34" charset="-120"/>
              <a:ea typeface="微軟正黑體" panose="020B0604030504040204" pitchFamily="34" charset="-120"/>
            </a:rPr>
            <a:t>禮品</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及</a:t>
          </a:r>
          <a:r>
            <a:rPr lang="zh-TW" altLang="en-US" sz="2400" b="1" dirty="0" smtClean="0">
              <a:solidFill>
                <a:srgbClr val="00B0F0"/>
              </a:solidFill>
              <a:latin typeface="微軟正黑體" panose="020B0604030504040204" pitchFamily="34" charset="-120"/>
              <a:ea typeface="微軟正黑體" panose="020B0604030504040204" pitchFamily="34" charset="-120"/>
            </a:rPr>
            <a:t>飲宴招待</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，受領者所獲取之金錢或動產，或具有經濟價值之利益，係屬本法第</a:t>
          </a:r>
          <a:r>
            <a:rPr lang="en-US" altLang="zh-TW"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4</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條第</a:t>
          </a:r>
          <a:r>
            <a:rPr lang="en-US" altLang="zh-TW"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項之</a:t>
          </a:r>
          <a:r>
            <a:rPr lang="zh-TW" altLang="en-US" sz="2400" b="1" dirty="0" smtClean="0">
              <a:solidFill>
                <a:srgbClr val="00B0F0"/>
              </a:solidFill>
              <a:latin typeface="微軟正黑體" panose="020B0604030504040204" pitchFamily="34" charset="-120"/>
              <a:ea typeface="微軟正黑體" panose="020B0604030504040204" pitchFamily="34" charset="-120"/>
            </a:rPr>
            <a:t>財產上利益</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dgm:t>
    </dgm:pt>
    <dgm:pt modelId="{668311D2-794A-4438-A1E3-BF0F1F75EC55}" type="parTrans" cxnId="{FA72E44F-E6EE-4003-897B-74430910ABF9}">
      <dgm:prSet/>
      <dgm:spPr/>
      <dgm:t>
        <a:bodyPr/>
        <a:lstStyle/>
        <a:p>
          <a:endParaRPr lang="zh-TW" altLang="en-US"/>
        </a:p>
      </dgm:t>
    </dgm:pt>
    <dgm:pt modelId="{E33C2541-7C51-4A3E-BAA7-FF288D6853EA}" type="sibTrans" cxnId="{FA72E44F-E6EE-4003-897B-74430910ABF9}">
      <dgm:prSet/>
      <dgm:spPr/>
      <dgm:t>
        <a:bodyPr/>
        <a:lstStyle/>
        <a:p>
          <a:endParaRPr lang="zh-TW" altLang="en-US"/>
        </a:p>
      </dgm:t>
    </dgm:pt>
    <dgm:pt modelId="{0B35C068-D088-435D-B9F9-8F66B1E56AB7}">
      <dgm:prSet phldrT="[文字]" custT="1"/>
      <dgm:spPr/>
      <dgm:t>
        <a:bodyPr/>
        <a:lstStyle/>
        <a:p>
          <a:pPr algn="just"/>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如機關首長動支特別費以一同宴請或整體餽贈</a:t>
          </a:r>
          <a:r>
            <a:rPr lang="zh-TW" altLang="en-US" sz="2400" b="1" dirty="0" smtClean="0">
              <a:solidFill>
                <a:srgbClr val="FF0000"/>
              </a:solidFill>
              <a:latin typeface="微軟正黑體" panose="020B0604030504040204" pitchFamily="34" charset="-120"/>
              <a:ea typeface="微軟正黑體" panose="020B0604030504040204" pitchFamily="34" charset="-120"/>
            </a:rPr>
            <a:t>多數對象中有一人具關係人身分</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等情形，</a:t>
          </a:r>
          <a:r>
            <a:rPr lang="zh-TW" altLang="en-US" sz="2400" b="1" dirty="0" smtClean="0">
              <a:solidFill>
                <a:srgbClr val="FF0000"/>
              </a:solidFill>
              <a:latin typeface="微軟正黑體" panose="020B0604030504040204" pitchFamily="34" charset="-120"/>
              <a:ea typeface="微軟正黑體" panose="020B0604030504040204" pitchFamily="34" charset="-120"/>
            </a:rPr>
            <a:t>如非特別單就本人或關係人所為</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，難認有何不當利益輸送，即與利益衝突無涉，</a:t>
          </a:r>
          <a:r>
            <a:rPr lang="zh-TW" altLang="en-US" sz="2400" b="1" dirty="0" smtClean="0">
              <a:solidFill>
                <a:srgbClr val="FF0000"/>
              </a:solidFill>
              <a:latin typeface="微軟正黑體" panose="020B0604030504040204" pitchFamily="34" charset="-120"/>
              <a:ea typeface="微軟正黑體" panose="020B0604030504040204" pitchFamily="34" charset="-120"/>
            </a:rPr>
            <a:t>尚不生首長迴避情事</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dgm:t>
    </dgm:pt>
    <dgm:pt modelId="{F969CB91-C3DC-4C7D-9967-138096BF74C8}" type="parTrans" cxnId="{88E01CDE-ACE4-42C9-A33D-B08CF014655C}">
      <dgm:prSet/>
      <dgm:spPr/>
      <dgm:t>
        <a:bodyPr/>
        <a:lstStyle/>
        <a:p>
          <a:endParaRPr lang="zh-TW" altLang="en-US"/>
        </a:p>
      </dgm:t>
    </dgm:pt>
    <dgm:pt modelId="{42DBA3D5-6C74-47AC-8551-3585CAF19311}" type="sibTrans" cxnId="{88E01CDE-ACE4-42C9-A33D-B08CF014655C}">
      <dgm:prSet/>
      <dgm:spPr/>
      <dgm:t>
        <a:bodyPr/>
        <a:lstStyle/>
        <a:p>
          <a:endParaRPr lang="zh-TW" altLang="en-US"/>
        </a:p>
      </dgm:t>
    </dgm:pt>
    <dgm:pt modelId="{C360BFCD-BE47-48F2-9AC7-5E3CC68F8ABA}" type="pres">
      <dgm:prSet presAssocID="{90E13A55-2D23-4D63-BCF6-5E44FC8CAB04}" presName="linear" presStyleCnt="0">
        <dgm:presLayoutVars>
          <dgm:animLvl val="lvl"/>
          <dgm:resizeHandles val="exact"/>
        </dgm:presLayoutVars>
      </dgm:prSet>
      <dgm:spPr/>
      <dgm:t>
        <a:bodyPr/>
        <a:lstStyle/>
        <a:p>
          <a:endParaRPr lang="zh-TW" altLang="en-US"/>
        </a:p>
      </dgm:t>
    </dgm:pt>
    <dgm:pt modelId="{562D1540-E946-48F2-B36C-6A5DF92E9D14}" type="pres">
      <dgm:prSet presAssocID="{03E522DD-6C5D-49D8-902A-7319ADF300D5}" presName="parentText" presStyleLbl="node1" presStyleIdx="0" presStyleCnt="1" custScaleY="130527">
        <dgm:presLayoutVars>
          <dgm:chMax val="0"/>
          <dgm:bulletEnabled val="1"/>
        </dgm:presLayoutVars>
      </dgm:prSet>
      <dgm:spPr/>
      <dgm:t>
        <a:bodyPr/>
        <a:lstStyle/>
        <a:p>
          <a:endParaRPr lang="zh-TW" altLang="en-US"/>
        </a:p>
      </dgm:t>
    </dgm:pt>
    <dgm:pt modelId="{8D00BF83-85D6-43DE-903F-B3060D2692F0}" type="pres">
      <dgm:prSet presAssocID="{03E522DD-6C5D-49D8-902A-7319ADF300D5}" presName="childText" presStyleLbl="revTx" presStyleIdx="0" presStyleCnt="1" custScaleY="122035">
        <dgm:presLayoutVars>
          <dgm:bulletEnabled val="1"/>
        </dgm:presLayoutVars>
      </dgm:prSet>
      <dgm:spPr/>
      <dgm:t>
        <a:bodyPr/>
        <a:lstStyle/>
        <a:p>
          <a:endParaRPr lang="zh-TW" altLang="en-US"/>
        </a:p>
      </dgm:t>
    </dgm:pt>
  </dgm:ptLst>
  <dgm:cxnLst>
    <dgm:cxn modelId="{30EE02D2-A7AA-4092-97D4-27835D04967C}" type="presOf" srcId="{03E522DD-6C5D-49D8-902A-7319ADF300D5}" destId="{562D1540-E946-48F2-B36C-6A5DF92E9D14}" srcOrd="0" destOrd="0" presId="urn:microsoft.com/office/officeart/2005/8/layout/vList2"/>
    <dgm:cxn modelId="{9E55D7CD-F958-4C46-871F-3C5E9924FA5B}" type="presOf" srcId="{C4E63382-55F5-45F4-BD25-30DB660B83D0}" destId="{8D00BF83-85D6-43DE-903F-B3060D2692F0}" srcOrd="0" destOrd="0" presId="urn:microsoft.com/office/officeart/2005/8/layout/vList2"/>
    <dgm:cxn modelId="{09039678-BC18-44C0-A546-FCB8F4260F46}" type="presOf" srcId="{0B35C068-D088-435D-B9F9-8F66B1E56AB7}" destId="{8D00BF83-85D6-43DE-903F-B3060D2692F0}" srcOrd="0" destOrd="1" presId="urn:microsoft.com/office/officeart/2005/8/layout/vList2"/>
    <dgm:cxn modelId="{88E01CDE-ACE4-42C9-A33D-B08CF014655C}" srcId="{03E522DD-6C5D-49D8-902A-7319ADF300D5}" destId="{0B35C068-D088-435D-B9F9-8F66B1E56AB7}" srcOrd="1" destOrd="0" parTransId="{F969CB91-C3DC-4C7D-9967-138096BF74C8}" sibTransId="{42DBA3D5-6C74-47AC-8551-3585CAF19311}"/>
    <dgm:cxn modelId="{330A6C34-49C3-4480-ABB1-C51D6B1EC43E}" srcId="{90E13A55-2D23-4D63-BCF6-5E44FC8CAB04}" destId="{03E522DD-6C5D-49D8-902A-7319ADF300D5}" srcOrd="0" destOrd="0" parTransId="{F53B529E-F9D7-4822-B988-0D3B384CADCA}" sibTransId="{60A33BCB-1D20-497A-83C0-8B945622CB63}"/>
    <dgm:cxn modelId="{B95679C7-A60A-4B1A-AE6B-0BF1642047F6}" type="presOf" srcId="{90E13A55-2D23-4D63-BCF6-5E44FC8CAB04}" destId="{C360BFCD-BE47-48F2-9AC7-5E3CC68F8ABA}" srcOrd="0" destOrd="0" presId="urn:microsoft.com/office/officeart/2005/8/layout/vList2"/>
    <dgm:cxn modelId="{FA72E44F-E6EE-4003-897B-74430910ABF9}" srcId="{03E522DD-6C5D-49D8-902A-7319ADF300D5}" destId="{C4E63382-55F5-45F4-BD25-30DB660B83D0}" srcOrd="0" destOrd="0" parTransId="{668311D2-794A-4438-A1E3-BF0F1F75EC55}" sibTransId="{E33C2541-7C51-4A3E-BAA7-FF288D6853EA}"/>
    <dgm:cxn modelId="{6275A16E-5D61-4055-AF39-3AD52BE71210}" type="presParOf" srcId="{C360BFCD-BE47-48F2-9AC7-5E3CC68F8ABA}" destId="{562D1540-E946-48F2-B36C-6A5DF92E9D14}" srcOrd="0" destOrd="0" presId="urn:microsoft.com/office/officeart/2005/8/layout/vList2"/>
    <dgm:cxn modelId="{30A8DB41-3FFC-4DD0-AD8D-FDB9BE613752}" type="presParOf" srcId="{C360BFCD-BE47-48F2-9AC7-5E3CC68F8ABA}" destId="{8D00BF83-85D6-43DE-903F-B3060D2692F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90E13A55-2D23-4D63-BCF6-5E44FC8CAB04}" type="doc">
      <dgm:prSet loTypeId="urn:microsoft.com/office/officeart/2005/8/layout/vList2" loCatId="list" qsTypeId="urn:microsoft.com/office/officeart/2005/8/quickstyle/3d1" qsCatId="3D" csTypeId="urn:microsoft.com/office/officeart/2005/8/colors/colorful3" csCatId="colorful" phldr="1"/>
      <dgm:spPr/>
      <dgm:t>
        <a:bodyPr/>
        <a:lstStyle/>
        <a:p>
          <a:endParaRPr lang="zh-TW" altLang="en-US"/>
        </a:p>
      </dgm:t>
    </dgm:pt>
    <dgm:pt modelId="{03E522DD-6C5D-49D8-902A-7319ADF300D5}">
      <dgm:prSet phldrT="[文字]" custT="1"/>
      <dgm:spPr/>
      <dgm:t>
        <a:bodyPr/>
        <a:lstStyle/>
        <a:p>
          <a:r>
            <a:rPr lang="zh-TW" altLang="en-US" sz="2400" b="0" i="0" dirty="0" smtClean="0">
              <a:latin typeface="微軟正黑體" panose="020B0604030504040204" pitchFamily="34" charset="-120"/>
              <a:ea typeface="微軟正黑體" panose="020B0604030504040204" pitchFamily="34" charset="-120"/>
            </a:rPr>
            <a:t>欠缺裁量空間</a:t>
          </a:r>
          <a:endParaRPr lang="zh-TW" altLang="en-US" sz="2400" b="0" i="0" dirty="0">
            <a:latin typeface="微軟正黑體" panose="020B0604030504040204" pitchFamily="34" charset="-120"/>
            <a:ea typeface="微軟正黑體" panose="020B0604030504040204" pitchFamily="34" charset="-120"/>
          </a:endParaRPr>
        </a:p>
      </dgm:t>
    </dgm:pt>
    <dgm:pt modelId="{F53B529E-F9D7-4822-B988-0D3B384CADCA}" type="parTrans" cxnId="{330A6C34-49C3-4480-ABB1-C51D6B1EC43E}">
      <dgm:prSet/>
      <dgm:spPr/>
      <dgm:t>
        <a:bodyPr/>
        <a:lstStyle/>
        <a:p>
          <a:endParaRPr lang="zh-TW" altLang="en-US"/>
        </a:p>
      </dgm:t>
    </dgm:pt>
    <dgm:pt modelId="{60A33BCB-1D20-497A-83C0-8B945622CB63}" type="sibTrans" cxnId="{330A6C34-49C3-4480-ABB1-C51D6B1EC43E}">
      <dgm:prSet/>
      <dgm:spPr/>
      <dgm:t>
        <a:bodyPr/>
        <a:lstStyle/>
        <a:p>
          <a:endParaRPr lang="zh-TW" altLang="en-US"/>
        </a:p>
      </dgm:t>
    </dgm:pt>
    <dgm:pt modelId="{C4E63382-55F5-45F4-BD25-30DB660B83D0}">
      <dgm:prSet phldrT="[文字]" custT="1"/>
      <dgm:spPr/>
      <dgm:t>
        <a:bodyPr/>
        <a:lstStyle/>
        <a:p>
          <a:pPr algn="just"/>
          <a:r>
            <a:rPr lang="zh-TW" altLang="en-US" sz="2400" b="1" i="0" dirty="0" smtClean="0">
              <a:solidFill>
                <a:schemeClr val="tx1">
                  <a:lumMod val="75000"/>
                  <a:lumOff val="25000"/>
                </a:schemeClr>
              </a:solidFill>
              <a:effectLst/>
              <a:latin typeface="微軟正黑體" panose="020B0604030504040204" pitchFamily="34" charset="-120"/>
              <a:ea typeface="微軟正黑體" panose="020B0604030504040204" pitchFamily="34" charset="-120"/>
              <a:cs typeface="+mn-cs"/>
            </a:rPr>
            <a:t>關於機關首長或授權人涉及自身待遇及相關事項之報支時，核准人對於</a:t>
          </a:r>
          <a:r>
            <a:rPr lang="zh-TW" altLang="en-US" sz="2400" b="1" i="0" dirty="0" smtClean="0">
              <a:solidFill>
                <a:srgbClr val="00B0F0"/>
              </a:solidFill>
              <a:effectLst/>
              <a:latin typeface="微軟正黑體" panose="020B0604030504040204" pitchFamily="34" charset="-120"/>
              <a:ea typeface="微軟正黑體" panose="020B0604030504040204" pitchFamily="34" charset="-120"/>
              <a:cs typeface="+mn-cs"/>
            </a:rPr>
            <a:t>核准與否</a:t>
          </a:r>
          <a:r>
            <a:rPr lang="zh-TW" altLang="en-US" sz="2400" b="1" i="0" dirty="0" smtClean="0">
              <a:solidFill>
                <a:schemeClr val="tx1">
                  <a:lumMod val="75000"/>
                  <a:lumOff val="25000"/>
                </a:schemeClr>
              </a:solidFill>
              <a:effectLst/>
              <a:latin typeface="微軟正黑體" panose="020B0604030504040204" pitchFamily="34" charset="-120"/>
              <a:ea typeface="微軟正黑體" panose="020B0604030504040204" pitchFamily="34" charset="-120"/>
              <a:cs typeface="+mn-cs"/>
            </a:rPr>
            <a:t>以及</a:t>
          </a:r>
          <a:r>
            <a:rPr lang="zh-TW" altLang="en-US" sz="2400" b="1" i="0" dirty="0" smtClean="0">
              <a:solidFill>
                <a:srgbClr val="00B0F0"/>
              </a:solidFill>
              <a:effectLst/>
              <a:latin typeface="微軟正黑體" panose="020B0604030504040204" pitchFamily="34" charset="-120"/>
              <a:ea typeface="微軟正黑體" panose="020B0604030504040204" pitchFamily="34" charset="-120"/>
              <a:cs typeface="+mn-cs"/>
            </a:rPr>
            <a:t>金額之多寡</a:t>
          </a:r>
          <a:r>
            <a:rPr lang="zh-TW" altLang="en-US" sz="2400" b="0" i="0" dirty="0" smtClean="0">
              <a:effectLst/>
              <a:latin typeface="微軟正黑體" panose="020B0604030504040204" pitchFamily="34" charset="-120"/>
              <a:ea typeface="微軟正黑體" panose="020B0604030504040204" pitchFamily="34" charset="-120"/>
              <a:cs typeface="+mn-cs"/>
            </a:rPr>
            <a:t>，</a:t>
          </a:r>
          <a:r>
            <a:rPr lang="zh-TW" altLang="en-US" sz="2400" b="1" i="0" dirty="0" smtClean="0">
              <a:solidFill>
                <a:srgbClr val="00B0F0"/>
              </a:solidFill>
              <a:effectLst/>
              <a:latin typeface="微軟正黑體" panose="020B0604030504040204" pitchFamily="34" charset="-120"/>
              <a:ea typeface="微軟正黑體" panose="020B0604030504040204" pitchFamily="34" charset="-120"/>
              <a:cs typeface="+mn-cs"/>
            </a:rPr>
            <a:t>並無裁量之空間</a:t>
          </a:r>
          <a:r>
            <a:rPr lang="zh-TW" altLang="en-US" sz="2400" b="1" i="0" dirty="0" smtClean="0">
              <a:solidFill>
                <a:schemeClr val="tx1">
                  <a:lumMod val="75000"/>
                  <a:lumOff val="25000"/>
                </a:schemeClr>
              </a:solidFill>
              <a:effectLst/>
              <a:latin typeface="微軟正黑體" panose="020B0604030504040204" pitchFamily="34" charset="-120"/>
              <a:ea typeface="微軟正黑體" panose="020B0604030504040204" pitchFamily="34" charset="-120"/>
              <a:cs typeface="+mn-cs"/>
            </a:rPr>
            <a:t>，難有不法利益輸送之情形，因此，與本法所稱之利益衝突要件有別。</a:t>
          </a:r>
          <a:endParaRPr lang="zh-TW" altLang="en-US" sz="2400" b="1" i="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mn-cs"/>
          </a:endParaRPr>
        </a:p>
      </dgm:t>
    </dgm:pt>
    <dgm:pt modelId="{668311D2-794A-4438-A1E3-BF0F1F75EC55}" type="parTrans" cxnId="{FA72E44F-E6EE-4003-897B-74430910ABF9}">
      <dgm:prSet/>
      <dgm:spPr/>
      <dgm:t>
        <a:bodyPr/>
        <a:lstStyle/>
        <a:p>
          <a:endParaRPr lang="zh-TW" altLang="en-US"/>
        </a:p>
      </dgm:t>
    </dgm:pt>
    <dgm:pt modelId="{E33C2541-7C51-4A3E-BAA7-FF288D6853EA}" type="sibTrans" cxnId="{FA72E44F-E6EE-4003-897B-74430910ABF9}">
      <dgm:prSet/>
      <dgm:spPr/>
      <dgm:t>
        <a:bodyPr/>
        <a:lstStyle/>
        <a:p>
          <a:endParaRPr lang="zh-TW" altLang="en-US"/>
        </a:p>
      </dgm:t>
    </dgm:pt>
    <dgm:pt modelId="{0B35C068-D088-435D-B9F9-8F66B1E56AB7}">
      <dgm:prSet phldrT="[文字]" custT="1"/>
      <dgm:spPr/>
      <dgm:t>
        <a:bodyPr/>
        <a:lstStyle/>
        <a:p>
          <a:pPr algn="just"/>
          <a:r>
            <a:rPr lang="zh-TW" altLang="en-US" sz="2400" b="1" i="0" dirty="0" smtClean="0">
              <a:solidFill>
                <a:schemeClr val="tx1">
                  <a:lumMod val="75000"/>
                  <a:lumOff val="25000"/>
                </a:schemeClr>
              </a:solidFill>
              <a:effectLst/>
              <a:latin typeface="微軟正黑體" panose="020B0604030504040204" pitchFamily="34" charset="-120"/>
              <a:ea typeface="微軟正黑體" panose="020B0604030504040204" pitchFamily="34" charset="-120"/>
              <a:cs typeface="+mn-cs"/>
            </a:rPr>
            <a:t>如</a:t>
          </a:r>
          <a:r>
            <a:rPr lang="zh-TW" altLang="en-US" sz="2400" b="1" i="0" dirty="0" smtClean="0">
              <a:solidFill>
                <a:srgbClr val="00B0F0"/>
              </a:solidFill>
              <a:effectLst/>
              <a:latin typeface="微軟正黑體" panose="020B0604030504040204" pitchFamily="34" charset="-120"/>
              <a:ea typeface="微軟正黑體" panose="020B0604030504040204" pitchFamily="34" charset="-120"/>
              <a:cs typeface="+mn-cs"/>
            </a:rPr>
            <a:t>出差旅費</a:t>
          </a:r>
          <a:r>
            <a:rPr lang="zh-TW" altLang="en-US" sz="2400" b="1" i="0" dirty="0" smtClean="0">
              <a:solidFill>
                <a:schemeClr val="tx1">
                  <a:lumMod val="75000"/>
                  <a:lumOff val="25000"/>
                </a:schemeClr>
              </a:solidFill>
              <a:effectLst/>
              <a:latin typeface="微軟正黑體" panose="020B0604030504040204" pitchFamily="34" charset="-120"/>
              <a:ea typeface="微軟正黑體" panose="020B0604030504040204" pitchFamily="34" charset="-120"/>
              <a:cs typeface="+mn-cs"/>
            </a:rPr>
            <a:t>、生日禮金、加班費、休假補助費、未休假加班費、國內進修費用補助、結婚補助、喪葬補助、生育補助、健康檢查補助、公教人員保險現金給付等。</a:t>
          </a:r>
          <a:endParaRPr lang="zh-TW" altLang="en-US" sz="2400" b="1" i="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mn-cs"/>
          </a:endParaRPr>
        </a:p>
      </dgm:t>
    </dgm:pt>
    <dgm:pt modelId="{F969CB91-C3DC-4C7D-9967-138096BF74C8}" type="parTrans" cxnId="{88E01CDE-ACE4-42C9-A33D-B08CF014655C}">
      <dgm:prSet/>
      <dgm:spPr/>
      <dgm:t>
        <a:bodyPr/>
        <a:lstStyle/>
        <a:p>
          <a:endParaRPr lang="zh-TW" altLang="en-US"/>
        </a:p>
      </dgm:t>
    </dgm:pt>
    <dgm:pt modelId="{42DBA3D5-6C74-47AC-8551-3585CAF19311}" type="sibTrans" cxnId="{88E01CDE-ACE4-42C9-A33D-B08CF014655C}">
      <dgm:prSet/>
      <dgm:spPr/>
      <dgm:t>
        <a:bodyPr/>
        <a:lstStyle/>
        <a:p>
          <a:endParaRPr lang="zh-TW" altLang="en-US"/>
        </a:p>
      </dgm:t>
    </dgm:pt>
    <dgm:pt modelId="{C360BFCD-BE47-48F2-9AC7-5E3CC68F8ABA}" type="pres">
      <dgm:prSet presAssocID="{90E13A55-2D23-4D63-BCF6-5E44FC8CAB04}" presName="linear" presStyleCnt="0">
        <dgm:presLayoutVars>
          <dgm:animLvl val="lvl"/>
          <dgm:resizeHandles val="exact"/>
        </dgm:presLayoutVars>
      </dgm:prSet>
      <dgm:spPr/>
      <dgm:t>
        <a:bodyPr/>
        <a:lstStyle/>
        <a:p>
          <a:endParaRPr lang="zh-TW" altLang="en-US"/>
        </a:p>
      </dgm:t>
    </dgm:pt>
    <dgm:pt modelId="{562D1540-E946-48F2-B36C-6A5DF92E9D14}" type="pres">
      <dgm:prSet presAssocID="{03E522DD-6C5D-49D8-902A-7319ADF300D5}" presName="parentText" presStyleLbl="node1" presStyleIdx="0" presStyleCnt="1" custScaleY="49485">
        <dgm:presLayoutVars>
          <dgm:chMax val="0"/>
          <dgm:bulletEnabled val="1"/>
        </dgm:presLayoutVars>
      </dgm:prSet>
      <dgm:spPr/>
      <dgm:t>
        <a:bodyPr/>
        <a:lstStyle/>
        <a:p>
          <a:endParaRPr lang="zh-TW" altLang="en-US"/>
        </a:p>
      </dgm:t>
    </dgm:pt>
    <dgm:pt modelId="{8D00BF83-85D6-43DE-903F-B3060D2692F0}" type="pres">
      <dgm:prSet presAssocID="{03E522DD-6C5D-49D8-902A-7319ADF300D5}" presName="childText" presStyleLbl="revTx" presStyleIdx="0" presStyleCnt="1" custScaleY="122035">
        <dgm:presLayoutVars>
          <dgm:bulletEnabled val="1"/>
        </dgm:presLayoutVars>
      </dgm:prSet>
      <dgm:spPr/>
      <dgm:t>
        <a:bodyPr/>
        <a:lstStyle/>
        <a:p>
          <a:endParaRPr lang="zh-TW" altLang="en-US"/>
        </a:p>
      </dgm:t>
    </dgm:pt>
  </dgm:ptLst>
  <dgm:cxnLst>
    <dgm:cxn modelId="{30EE02D2-A7AA-4092-97D4-27835D04967C}" type="presOf" srcId="{03E522DD-6C5D-49D8-902A-7319ADF300D5}" destId="{562D1540-E946-48F2-B36C-6A5DF92E9D14}" srcOrd="0" destOrd="0" presId="urn:microsoft.com/office/officeart/2005/8/layout/vList2"/>
    <dgm:cxn modelId="{09039678-BC18-44C0-A546-FCB8F4260F46}" type="presOf" srcId="{0B35C068-D088-435D-B9F9-8F66B1E56AB7}" destId="{8D00BF83-85D6-43DE-903F-B3060D2692F0}" srcOrd="0" destOrd="1" presId="urn:microsoft.com/office/officeart/2005/8/layout/vList2"/>
    <dgm:cxn modelId="{9E55D7CD-F958-4C46-871F-3C5E9924FA5B}" type="presOf" srcId="{C4E63382-55F5-45F4-BD25-30DB660B83D0}" destId="{8D00BF83-85D6-43DE-903F-B3060D2692F0}" srcOrd="0" destOrd="0" presId="urn:microsoft.com/office/officeart/2005/8/layout/vList2"/>
    <dgm:cxn modelId="{88E01CDE-ACE4-42C9-A33D-B08CF014655C}" srcId="{03E522DD-6C5D-49D8-902A-7319ADF300D5}" destId="{0B35C068-D088-435D-B9F9-8F66B1E56AB7}" srcOrd="1" destOrd="0" parTransId="{F969CB91-C3DC-4C7D-9967-138096BF74C8}" sibTransId="{42DBA3D5-6C74-47AC-8551-3585CAF19311}"/>
    <dgm:cxn modelId="{330A6C34-49C3-4480-ABB1-C51D6B1EC43E}" srcId="{90E13A55-2D23-4D63-BCF6-5E44FC8CAB04}" destId="{03E522DD-6C5D-49D8-902A-7319ADF300D5}" srcOrd="0" destOrd="0" parTransId="{F53B529E-F9D7-4822-B988-0D3B384CADCA}" sibTransId="{60A33BCB-1D20-497A-83C0-8B945622CB63}"/>
    <dgm:cxn modelId="{B95679C7-A60A-4B1A-AE6B-0BF1642047F6}" type="presOf" srcId="{90E13A55-2D23-4D63-BCF6-5E44FC8CAB04}" destId="{C360BFCD-BE47-48F2-9AC7-5E3CC68F8ABA}" srcOrd="0" destOrd="0" presId="urn:microsoft.com/office/officeart/2005/8/layout/vList2"/>
    <dgm:cxn modelId="{FA72E44F-E6EE-4003-897B-74430910ABF9}" srcId="{03E522DD-6C5D-49D8-902A-7319ADF300D5}" destId="{C4E63382-55F5-45F4-BD25-30DB660B83D0}" srcOrd="0" destOrd="0" parTransId="{668311D2-794A-4438-A1E3-BF0F1F75EC55}" sibTransId="{E33C2541-7C51-4A3E-BAA7-FF288D6853EA}"/>
    <dgm:cxn modelId="{6275A16E-5D61-4055-AF39-3AD52BE71210}" type="presParOf" srcId="{C360BFCD-BE47-48F2-9AC7-5E3CC68F8ABA}" destId="{562D1540-E946-48F2-B36C-6A5DF92E9D14}" srcOrd="0" destOrd="0" presId="urn:microsoft.com/office/officeart/2005/8/layout/vList2"/>
    <dgm:cxn modelId="{30A8DB41-3FFC-4DD0-AD8D-FDB9BE613752}" type="presParOf" srcId="{C360BFCD-BE47-48F2-9AC7-5E3CC68F8ABA}" destId="{8D00BF83-85D6-43DE-903F-B3060D2692F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D649A3D6-D90B-4949-B021-A6E13EEC1231}"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zh-TW" altLang="en-US"/>
        </a:p>
      </dgm:t>
    </dgm:pt>
    <dgm:pt modelId="{7AF86CA1-69D0-496E-8947-010E758749E5}">
      <dgm:prSet phldrT="[文字]" custT="1"/>
      <dgm:spPr/>
      <dgm:t>
        <a:bodyPr/>
        <a:lstStyle/>
        <a:p>
          <a:r>
            <a:rPr lang="zh-TW" altLang="en-US" sz="2400" b="1" dirty="0" smtClean="0">
              <a:solidFill>
                <a:schemeClr val="tx1">
                  <a:lumMod val="75000"/>
                  <a:lumOff val="25000"/>
                </a:schemeClr>
              </a:solidFill>
              <a:latin typeface="+mj-ea"/>
              <a:ea typeface="+mj-ea"/>
            </a:rPr>
            <a:t>所稱「義務各自獨立判斷」，係指為避免職務外觀之廉潔性遭人質疑，縱未違反</a:t>
          </a:r>
          <a:r>
            <a:rPr lang="zh-TW" altLang="en-US" sz="2400" b="1" dirty="0" smtClean="0">
              <a:solidFill>
                <a:srgbClr val="FF0000"/>
              </a:solidFill>
              <a:latin typeface="+mj-ea"/>
              <a:ea typeface="+mj-ea"/>
            </a:rPr>
            <a:t>本法第</a:t>
          </a:r>
          <a:r>
            <a:rPr lang="en-US" altLang="zh-TW" sz="2400" b="1" dirty="0" smtClean="0">
              <a:solidFill>
                <a:srgbClr val="FF0000"/>
              </a:solidFill>
              <a:latin typeface="+mj-ea"/>
              <a:ea typeface="+mj-ea"/>
            </a:rPr>
            <a:t>14</a:t>
          </a:r>
          <a:r>
            <a:rPr lang="zh-TW" altLang="en-US" sz="2400" b="1" dirty="0" smtClean="0">
              <a:solidFill>
                <a:srgbClr val="FF0000"/>
              </a:solidFill>
              <a:latin typeface="+mj-ea"/>
              <a:ea typeface="+mj-ea"/>
            </a:rPr>
            <a:t>條補助或交易禁止</a:t>
          </a:r>
          <a:r>
            <a:rPr lang="zh-TW" altLang="en-US" sz="2400" b="1" dirty="0" smtClean="0">
              <a:solidFill>
                <a:schemeClr val="tx1">
                  <a:lumMod val="75000"/>
                  <a:lumOff val="25000"/>
                </a:schemeClr>
              </a:solidFill>
              <a:latin typeface="+mj-ea"/>
              <a:ea typeface="+mj-ea"/>
            </a:rPr>
            <a:t>規定，惟仍應遵守</a:t>
          </a:r>
          <a:r>
            <a:rPr lang="zh-TW" altLang="en-US" sz="2400" b="1" dirty="0" smtClean="0">
              <a:solidFill>
                <a:srgbClr val="FF0000"/>
              </a:solidFill>
              <a:latin typeface="+mj-ea"/>
              <a:ea typeface="+mj-ea"/>
            </a:rPr>
            <a:t>迴避</a:t>
          </a:r>
          <a:r>
            <a:rPr lang="zh-TW" altLang="en-US" sz="2400" b="1" dirty="0" smtClean="0">
              <a:solidFill>
                <a:schemeClr val="tx1">
                  <a:lumMod val="75000"/>
                  <a:lumOff val="25000"/>
                </a:schemeClr>
              </a:solidFill>
              <a:latin typeface="+mj-ea"/>
              <a:ea typeface="+mj-ea"/>
            </a:rPr>
            <a:t>、</a:t>
          </a:r>
          <a:r>
            <a:rPr lang="zh-TW" altLang="en-US" sz="2400" b="1" dirty="0" smtClean="0">
              <a:solidFill>
                <a:srgbClr val="FF0000"/>
              </a:solidFill>
              <a:latin typeface="+mj-ea"/>
              <a:ea typeface="+mj-ea"/>
            </a:rPr>
            <a:t>圖利禁止</a:t>
          </a:r>
          <a:r>
            <a:rPr lang="zh-TW" altLang="en-US" sz="2400" b="1" dirty="0" smtClean="0">
              <a:solidFill>
                <a:schemeClr val="tx1">
                  <a:lumMod val="75000"/>
                  <a:lumOff val="25000"/>
                </a:schemeClr>
              </a:solidFill>
              <a:latin typeface="+mj-ea"/>
              <a:ea typeface="+mj-ea"/>
            </a:rPr>
            <a:t>、</a:t>
          </a:r>
          <a:r>
            <a:rPr lang="zh-TW" altLang="en-US" sz="2400" b="1" dirty="0" smtClean="0">
              <a:solidFill>
                <a:srgbClr val="FF0000"/>
              </a:solidFill>
              <a:latin typeface="+mj-ea"/>
              <a:ea typeface="+mj-ea"/>
            </a:rPr>
            <a:t>事前揭露</a:t>
          </a:r>
          <a:r>
            <a:rPr lang="zh-TW" altLang="en-US" sz="2400" b="1" dirty="0" smtClean="0">
              <a:solidFill>
                <a:schemeClr val="tx1">
                  <a:lumMod val="75000"/>
                  <a:lumOff val="25000"/>
                </a:schemeClr>
              </a:solidFill>
              <a:latin typeface="+mj-ea"/>
              <a:ea typeface="+mj-ea"/>
            </a:rPr>
            <a:t>及</a:t>
          </a:r>
          <a:r>
            <a:rPr lang="zh-TW" altLang="en-US" sz="2400" b="1" dirty="0" smtClean="0">
              <a:solidFill>
                <a:srgbClr val="FF0000"/>
              </a:solidFill>
              <a:latin typeface="+mj-ea"/>
              <a:ea typeface="+mj-ea"/>
            </a:rPr>
            <a:t>事後公開</a:t>
          </a:r>
          <a:r>
            <a:rPr lang="zh-TW" altLang="en-US" sz="2400" b="1" dirty="0" smtClean="0">
              <a:solidFill>
                <a:schemeClr val="tx1">
                  <a:lumMod val="75000"/>
                  <a:lumOff val="25000"/>
                </a:schemeClr>
              </a:solidFill>
              <a:latin typeface="+mj-ea"/>
              <a:ea typeface="+mj-ea"/>
            </a:rPr>
            <a:t>等其他義務。</a:t>
          </a:r>
          <a:endParaRPr lang="zh-TW" altLang="en-US" sz="2400" dirty="0"/>
        </a:p>
      </dgm:t>
    </dgm:pt>
    <dgm:pt modelId="{E55E27C8-CE6C-453A-9284-8481636FD0A0}" type="parTrans" cxnId="{C8579C38-2957-4671-A471-CB757759E091}">
      <dgm:prSet/>
      <dgm:spPr/>
      <dgm:t>
        <a:bodyPr/>
        <a:lstStyle/>
        <a:p>
          <a:endParaRPr lang="zh-TW" altLang="en-US"/>
        </a:p>
      </dgm:t>
    </dgm:pt>
    <dgm:pt modelId="{D107769C-B6FC-4D13-8BD6-A889C16704AC}" type="sibTrans" cxnId="{C8579C38-2957-4671-A471-CB757759E091}">
      <dgm:prSet/>
      <dgm:spPr/>
      <dgm:t>
        <a:bodyPr/>
        <a:lstStyle/>
        <a:p>
          <a:endParaRPr lang="zh-TW" altLang="en-US"/>
        </a:p>
      </dgm:t>
    </dgm:pt>
    <dgm:pt modelId="{CC5A4EEB-70DD-4B29-BA21-66C23AF0D495}">
      <dgm:prSet phldrT="[文字]" custT="1"/>
      <dgm:spPr/>
      <dgm:t>
        <a:bodyPr/>
        <a:lstStyle/>
        <a:p>
          <a:pPr>
            <a:lnSpc>
              <a:spcPts val="5200"/>
            </a:lnSpc>
            <a:spcAft>
              <a:spcPts val="1200"/>
            </a:spcAft>
          </a:pPr>
          <a:r>
            <a:rPr lang="zh-TW" altLang="en-US" sz="2400" b="1" dirty="0" smtClean="0">
              <a:solidFill>
                <a:schemeClr val="tx1">
                  <a:lumMod val="75000"/>
                  <a:lumOff val="25000"/>
                </a:schemeClr>
              </a:solidFill>
              <a:latin typeface="+mj-ea"/>
              <a:ea typeface="+mj-ea"/>
            </a:rPr>
            <a:t>如</a:t>
          </a:r>
          <a:r>
            <a:rPr lang="zh-TW" altLang="en-US" sz="2400" b="1" u="sng" dirty="0" smtClean="0">
              <a:solidFill>
                <a:srgbClr val="00B0F0"/>
              </a:solidFill>
              <a:latin typeface="+mj-ea"/>
              <a:ea typeface="+mj-ea"/>
            </a:rPr>
            <a:t>鄉民代表</a:t>
          </a:r>
          <a:r>
            <a:rPr lang="zh-TW" altLang="en-US" sz="2400" b="1" dirty="0" smtClean="0">
              <a:solidFill>
                <a:srgbClr val="00B0F0"/>
              </a:solidFill>
              <a:latin typeface="+mj-ea"/>
              <a:ea typeface="+mj-ea"/>
            </a:rPr>
            <a:t>兼任非營利團體之負責人</a:t>
          </a:r>
          <a:r>
            <a:rPr lang="zh-TW" altLang="en-US" sz="2400" b="1" dirty="0" smtClean="0">
              <a:solidFill>
                <a:schemeClr val="tx1">
                  <a:lumMod val="75000"/>
                  <a:lumOff val="25000"/>
                </a:schemeClr>
              </a:solidFill>
              <a:latin typeface="+mj-ea"/>
              <a:ea typeface="+mj-ea"/>
            </a:rPr>
            <a:t>，以</a:t>
          </a:r>
          <a:r>
            <a:rPr lang="zh-TW" altLang="en-US" sz="2400" b="1" dirty="0" smtClean="0">
              <a:solidFill>
                <a:srgbClr val="00B0F0"/>
              </a:solidFill>
              <a:latin typeface="+mj-ea"/>
              <a:ea typeface="+mj-ea"/>
            </a:rPr>
            <a:t>補助活動建議款</a:t>
          </a:r>
          <a:r>
            <a:rPr lang="zh-TW" altLang="en-US" sz="2400" b="1" dirty="0" smtClean="0">
              <a:solidFill>
                <a:schemeClr val="tx1">
                  <a:lumMod val="75000"/>
                  <a:lumOff val="25000"/>
                </a:schemeClr>
              </a:solidFill>
              <a:latin typeface="+mj-ea"/>
              <a:ea typeface="+mj-ea"/>
            </a:rPr>
            <a:t>方式，簽報代表會函請鄉公所補助該非營利團體，除該團體須依本法規定辦理</a:t>
          </a:r>
          <a:r>
            <a:rPr lang="zh-TW" altLang="en-US" sz="2400" b="1" dirty="0" smtClean="0">
              <a:solidFill>
                <a:srgbClr val="00B0F0"/>
              </a:solidFill>
              <a:latin typeface="+mj-ea"/>
              <a:ea typeface="+mj-ea"/>
            </a:rPr>
            <a:t>事前揭露</a:t>
          </a:r>
          <a:r>
            <a:rPr lang="zh-TW" altLang="en-US" sz="2400" b="1" dirty="0" smtClean="0">
              <a:solidFill>
                <a:schemeClr val="tx1">
                  <a:lumMod val="75000"/>
                  <a:lumOff val="25000"/>
                </a:schemeClr>
              </a:solidFill>
              <a:latin typeface="+mj-ea"/>
              <a:ea typeface="+mj-ea"/>
            </a:rPr>
            <a:t>外，鄉民代表亦應行</a:t>
          </a:r>
          <a:r>
            <a:rPr lang="zh-TW" altLang="en-US" sz="2400" b="1" dirty="0" smtClean="0">
              <a:solidFill>
                <a:srgbClr val="00B0F0"/>
              </a:solidFill>
              <a:latin typeface="+mj-ea"/>
              <a:ea typeface="+mj-ea"/>
            </a:rPr>
            <a:t>迴避</a:t>
          </a:r>
          <a:r>
            <a:rPr lang="zh-TW" altLang="en-US" sz="2400" b="1" dirty="0" smtClean="0">
              <a:solidFill>
                <a:schemeClr val="tx1">
                  <a:lumMod val="75000"/>
                  <a:lumOff val="25000"/>
                </a:schemeClr>
              </a:solidFill>
              <a:latin typeface="+mj-ea"/>
              <a:ea typeface="+mj-ea"/>
            </a:rPr>
            <a:t>（廉利字第</a:t>
          </a:r>
          <a:r>
            <a:rPr lang="en-US" altLang="zh-TW" sz="2400" b="1" dirty="0" smtClean="0">
              <a:solidFill>
                <a:schemeClr val="tx1">
                  <a:lumMod val="75000"/>
                  <a:lumOff val="25000"/>
                </a:schemeClr>
              </a:solidFill>
              <a:latin typeface="+mj-ea"/>
              <a:ea typeface="+mj-ea"/>
            </a:rPr>
            <a:t>10800371400</a:t>
          </a:r>
          <a:r>
            <a:rPr lang="zh-TW" altLang="en-US" sz="2400" b="1" dirty="0" smtClean="0">
              <a:solidFill>
                <a:schemeClr val="tx1">
                  <a:lumMod val="75000"/>
                  <a:lumOff val="25000"/>
                </a:schemeClr>
              </a:solidFill>
              <a:latin typeface="+mj-ea"/>
              <a:ea typeface="+mj-ea"/>
            </a:rPr>
            <a:t>號函參照）。</a:t>
          </a:r>
          <a:endParaRPr lang="zh-TW" altLang="en-US" sz="2400" dirty="0">
            <a:latin typeface="+mj-ea"/>
            <a:ea typeface="+mj-ea"/>
          </a:endParaRPr>
        </a:p>
      </dgm:t>
    </dgm:pt>
    <dgm:pt modelId="{D7FD3844-6814-477E-8307-2E2916F29A10}" type="parTrans" cxnId="{B63A076B-7366-4457-B3A4-6F6A74217737}">
      <dgm:prSet/>
      <dgm:spPr/>
      <dgm:t>
        <a:bodyPr/>
        <a:lstStyle/>
        <a:p>
          <a:endParaRPr lang="zh-TW" altLang="en-US"/>
        </a:p>
      </dgm:t>
    </dgm:pt>
    <dgm:pt modelId="{C47CB7C0-F0ED-4DEC-865A-371359AB7252}" type="sibTrans" cxnId="{B63A076B-7366-4457-B3A4-6F6A74217737}">
      <dgm:prSet/>
      <dgm:spPr/>
      <dgm:t>
        <a:bodyPr/>
        <a:lstStyle/>
        <a:p>
          <a:endParaRPr lang="zh-TW" altLang="en-US"/>
        </a:p>
      </dgm:t>
    </dgm:pt>
    <dgm:pt modelId="{7C133064-1ADF-4417-98FC-EDE32F7A6249}" type="pres">
      <dgm:prSet presAssocID="{D649A3D6-D90B-4949-B021-A6E13EEC1231}" presName="linear" presStyleCnt="0">
        <dgm:presLayoutVars>
          <dgm:animLvl val="lvl"/>
          <dgm:resizeHandles val="exact"/>
        </dgm:presLayoutVars>
      </dgm:prSet>
      <dgm:spPr/>
      <dgm:t>
        <a:bodyPr/>
        <a:lstStyle/>
        <a:p>
          <a:endParaRPr lang="zh-TW" altLang="en-US"/>
        </a:p>
      </dgm:t>
    </dgm:pt>
    <dgm:pt modelId="{2B4BCF82-B463-4EA7-8470-097EF6EE9919}" type="pres">
      <dgm:prSet presAssocID="{7AF86CA1-69D0-496E-8947-010E758749E5}" presName="parentText" presStyleLbl="node1" presStyleIdx="0" presStyleCnt="1" custScaleY="100024">
        <dgm:presLayoutVars>
          <dgm:chMax val="0"/>
          <dgm:bulletEnabled val="1"/>
        </dgm:presLayoutVars>
      </dgm:prSet>
      <dgm:spPr/>
      <dgm:t>
        <a:bodyPr/>
        <a:lstStyle/>
        <a:p>
          <a:endParaRPr lang="zh-TW" altLang="en-US"/>
        </a:p>
      </dgm:t>
    </dgm:pt>
    <dgm:pt modelId="{DF997658-2C46-4569-B6C9-F0113D77E353}" type="pres">
      <dgm:prSet presAssocID="{7AF86CA1-69D0-496E-8947-010E758749E5}" presName="childText" presStyleLbl="revTx" presStyleIdx="0" presStyleCnt="1">
        <dgm:presLayoutVars>
          <dgm:bulletEnabled val="1"/>
        </dgm:presLayoutVars>
      </dgm:prSet>
      <dgm:spPr/>
      <dgm:t>
        <a:bodyPr/>
        <a:lstStyle/>
        <a:p>
          <a:endParaRPr lang="zh-TW" altLang="en-US"/>
        </a:p>
      </dgm:t>
    </dgm:pt>
  </dgm:ptLst>
  <dgm:cxnLst>
    <dgm:cxn modelId="{171398B6-0088-47B6-812D-42C841618EFC}" type="presOf" srcId="{CC5A4EEB-70DD-4B29-BA21-66C23AF0D495}" destId="{DF997658-2C46-4569-B6C9-F0113D77E353}" srcOrd="0" destOrd="0" presId="urn:microsoft.com/office/officeart/2005/8/layout/vList2"/>
    <dgm:cxn modelId="{FA777E7D-6399-4AF3-9033-FC0FA72F789F}" type="presOf" srcId="{7AF86CA1-69D0-496E-8947-010E758749E5}" destId="{2B4BCF82-B463-4EA7-8470-097EF6EE9919}" srcOrd="0" destOrd="0" presId="urn:microsoft.com/office/officeart/2005/8/layout/vList2"/>
    <dgm:cxn modelId="{C8579C38-2957-4671-A471-CB757759E091}" srcId="{D649A3D6-D90B-4949-B021-A6E13EEC1231}" destId="{7AF86CA1-69D0-496E-8947-010E758749E5}" srcOrd="0" destOrd="0" parTransId="{E55E27C8-CE6C-453A-9284-8481636FD0A0}" sibTransId="{D107769C-B6FC-4D13-8BD6-A889C16704AC}"/>
    <dgm:cxn modelId="{B57B98A7-859E-475F-99EA-3577B437E3C5}" type="presOf" srcId="{D649A3D6-D90B-4949-B021-A6E13EEC1231}" destId="{7C133064-1ADF-4417-98FC-EDE32F7A6249}" srcOrd="0" destOrd="0" presId="urn:microsoft.com/office/officeart/2005/8/layout/vList2"/>
    <dgm:cxn modelId="{B63A076B-7366-4457-B3A4-6F6A74217737}" srcId="{7AF86CA1-69D0-496E-8947-010E758749E5}" destId="{CC5A4EEB-70DD-4B29-BA21-66C23AF0D495}" srcOrd="0" destOrd="0" parTransId="{D7FD3844-6814-477E-8307-2E2916F29A10}" sibTransId="{C47CB7C0-F0ED-4DEC-865A-371359AB7252}"/>
    <dgm:cxn modelId="{4B0380FB-C46E-403D-82D8-F7C3F35CDD3E}" type="presParOf" srcId="{7C133064-1ADF-4417-98FC-EDE32F7A6249}" destId="{2B4BCF82-B463-4EA7-8470-097EF6EE9919}" srcOrd="0" destOrd="0" presId="urn:microsoft.com/office/officeart/2005/8/layout/vList2"/>
    <dgm:cxn modelId="{94146AA2-9815-4C3F-8C5C-E74A7A923381}" type="presParOf" srcId="{7C133064-1ADF-4417-98FC-EDE32F7A6249}" destId="{DF997658-2C46-4569-B6C9-F0113D77E35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1</a:t>
          </a:r>
          <a:endParaRPr lang="zh-TW" altLang="en-US" sz="4000" b="1" dirty="0">
            <a:solidFill>
              <a:schemeClr val="tx1">
                <a:lumMod val="75000"/>
                <a:lumOff val="25000"/>
              </a:schemeClr>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國營事業</a:t>
          </a:r>
          <a:r>
            <a:rPr lang="zh-TW" altLang="en-US" sz="2400" b="1" i="0" dirty="0" smtClean="0">
              <a:solidFill>
                <a:srgbClr val="00B0F0"/>
              </a:solidFill>
              <a:effectLst/>
              <a:latin typeface="+mj-ea"/>
              <a:ea typeface="+mj-ea"/>
              <a:cs typeface="+mn-cs"/>
            </a:rPr>
            <a:t>總經理、副總經理及執行長</a:t>
          </a:r>
          <a:r>
            <a:rPr lang="zh-TW" altLang="en-US" sz="2400" b="1" i="0" dirty="0" smtClean="0">
              <a:solidFill>
                <a:schemeClr val="tx1">
                  <a:lumMod val="75000"/>
                  <a:lumOff val="25000"/>
                </a:schemeClr>
              </a:solidFill>
              <a:effectLst/>
              <a:latin typeface="+mj-ea"/>
              <a:ea typeface="+mj-ea"/>
              <a:cs typeface="+mn-cs"/>
            </a:rPr>
            <a:t>等人如擔任</a:t>
          </a:r>
          <a:r>
            <a:rPr lang="zh-TW" altLang="en-US" sz="2400" b="1" i="0" dirty="0" smtClean="0">
              <a:solidFill>
                <a:srgbClr val="00B0F0"/>
              </a:solidFill>
              <a:effectLst/>
              <a:latin typeface="+mj-ea"/>
              <a:ea typeface="+mj-ea"/>
              <a:cs typeface="+mn-cs"/>
            </a:rPr>
            <a:t>某學會之理事長或常務理事</a:t>
          </a:r>
          <a:r>
            <a:rPr lang="zh-TW" altLang="en-US" sz="2400" b="1" i="0" dirty="0" smtClean="0">
              <a:solidFill>
                <a:schemeClr val="tx1">
                  <a:lumMod val="75000"/>
                  <a:lumOff val="25000"/>
                </a:schemeClr>
              </a:solidFill>
              <a:effectLst/>
              <a:latin typeface="+mj-ea"/>
              <a:ea typeface="+mj-ea"/>
              <a:cs typeface="+mn-cs"/>
            </a:rPr>
            <a:t>，該學會向國營事業申請補助時，公職人員應否迴避？</a:t>
          </a:r>
          <a:endParaRPr lang="zh-TW" altLang="en-US" sz="2400" b="1" i="0" dirty="0">
            <a:solidFill>
              <a:schemeClr val="tx1">
                <a:lumMod val="75000"/>
                <a:lumOff val="25000"/>
              </a:schemeClr>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nSpc>
              <a:spcPts val="3200"/>
            </a:lnSpc>
            <a:spcAft>
              <a:spcPts val="1200"/>
            </a:spcAft>
          </a:pPr>
          <a:r>
            <a:rPr lang="zh-TW" altLang="en-US" sz="2400" b="1" i="0" dirty="0" smtClean="0">
              <a:solidFill>
                <a:schemeClr val="tx1">
                  <a:lumMod val="75000"/>
                  <a:lumOff val="25000"/>
                </a:schemeClr>
              </a:solidFill>
              <a:effectLst/>
              <a:latin typeface="+mj-ea"/>
              <a:ea typeface="+mj-ea"/>
              <a:cs typeface="+mn-cs"/>
            </a:rPr>
            <a:t>一、</a:t>
          </a:r>
          <a:r>
            <a:rPr lang="zh-TW" altLang="en-US" sz="2400" b="1" i="0" dirty="0" smtClean="0">
              <a:solidFill>
                <a:srgbClr val="00B0F0"/>
              </a:solidFill>
              <a:effectLst/>
              <a:latin typeface="+mj-ea"/>
              <a:ea typeface="+mj-ea"/>
              <a:cs typeface="+mn-cs"/>
            </a:rPr>
            <a:t>原則均應迴避</a:t>
          </a:r>
          <a:r>
            <a:rPr lang="zh-TW" altLang="en-US" sz="2400" b="1" i="0" dirty="0" smtClean="0">
              <a:solidFill>
                <a:schemeClr val="tx1">
                  <a:lumMod val="75000"/>
                  <a:lumOff val="25000"/>
                </a:schemeClr>
              </a:solidFill>
              <a:effectLst/>
              <a:latin typeface="+mj-ea"/>
              <a:ea typeface="+mj-ea"/>
              <a:cs typeface="+mn-cs"/>
            </a:rPr>
            <a:t>，不論是否有最終核定權。</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二、例外屬於政府或公股指派、遴聘代表或由政府聘任者，該學會非公職人員服務機關之關係人，毋庸迴避。</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42963"/>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ScaleY="87125" custLinFactNeighborX="637" custLinFactNeighborY="-1858"/>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2</a:t>
          </a:r>
          <a:endParaRPr lang="zh-TW" altLang="en-US" sz="4000" b="1" dirty="0">
            <a:solidFill>
              <a:schemeClr val="tx1">
                <a:lumMod val="75000"/>
                <a:lumOff val="25000"/>
              </a:schemeClr>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kumimoji="0" lang="zh-TW" altLang="en-US" sz="2400" b="1" i="0" u="none" strike="noStrike"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某議員於</a:t>
          </a:r>
          <a:r>
            <a:rPr kumimoji="0" lang="zh-TW" altLang="en-US" sz="2400" b="1" i="0" u="none" strike="noStrike"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議會質詢</a:t>
          </a:r>
          <a:r>
            <a:rPr kumimoji="0" lang="zh-TW" altLang="en-US" sz="2400" b="1" i="0" u="none" strike="noStrike"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縣府工務處長，</a:t>
          </a:r>
          <a:r>
            <a:rPr kumimoji="0" lang="zh-TW" altLang="en-US" sz="2400" b="1" i="0" u="none" strike="noStrike"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建議徵收、拓寬</a:t>
          </a:r>
          <a:r>
            <a:rPr kumimoji="0" lang="en-US" altLang="zh-TW" sz="2400" b="1" i="0" u="none" strike="noStrike"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A</a:t>
          </a:r>
          <a:r>
            <a:rPr kumimoji="0" lang="zh-TW" altLang="en-US" sz="2400" b="1" i="0" u="none" strike="noStrike"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道路</a:t>
          </a:r>
          <a:r>
            <a:rPr kumimoji="0" lang="zh-TW" altLang="en-US" sz="2400" b="1" i="0" u="none" strike="noStrike"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。惟○○公司所有之納骨塔設於</a:t>
          </a:r>
          <a:r>
            <a:rPr kumimoji="0" lang="en-US" altLang="zh-TW" sz="2400" b="1" i="0" u="none" strike="noStrike"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a:t>
          </a:r>
          <a:r>
            <a:rPr kumimoji="0" lang="zh-TW" altLang="en-US" sz="2400" b="1" i="0" u="none" strike="noStrike"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道路旁，</a:t>
          </a:r>
          <a:r>
            <a:rPr kumimoji="0" lang="zh-TW" altLang="en-US" sz="2400" b="1" i="0" u="none" strike="noStrike"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議員為○○公司代表人</a:t>
          </a:r>
          <a:r>
            <a:rPr kumimoji="0" lang="zh-TW" altLang="en-US" sz="2400" b="1" i="0" u="none" strike="noStrike"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，道路拓寬對納骨塔於清明掃墓時節之交通有利。</a:t>
          </a:r>
          <a:endParaRPr lang="zh-TW" altLang="en-US" sz="2400" b="1" i="0" dirty="0">
            <a:solidFill>
              <a:schemeClr val="tx1">
                <a:lumMod val="75000"/>
                <a:lumOff val="25000"/>
              </a:schemeClr>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nSpc>
              <a:spcPts val="3200"/>
            </a:lnSpc>
            <a:spcAft>
              <a:spcPts val="1200"/>
            </a:spcAft>
          </a:pPr>
          <a:r>
            <a:rPr lang="zh-TW" altLang="en-US" sz="2400" b="1" i="0" dirty="0" smtClean="0">
              <a:solidFill>
                <a:schemeClr val="tx1">
                  <a:lumMod val="75000"/>
                  <a:lumOff val="25000"/>
                </a:schemeClr>
              </a:solidFill>
              <a:effectLst/>
              <a:latin typeface="+mj-ea"/>
              <a:ea typeface="+mj-ea"/>
              <a:cs typeface="+mn-cs"/>
            </a:rPr>
            <a:t>一、</a:t>
          </a:r>
          <a:r>
            <a:rPr kumimoji="0" lang="zh-TW" altLang="en-US" sz="2400" b="1" i="0" u="none" strike="noStrike"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法院一審判決結果，審認議員</a:t>
          </a:r>
          <a:r>
            <a:rPr kumimoji="0" lang="zh-TW" altLang="en-US" sz="2400" b="1" i="0" u="none" strike="noStrike"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質詢目的乃係為其公司之私利，違反利衝法第</a:t>
          </a:r>
          <a:r>
            <a:rPr kumimoji="0" lang="en-US" altLang="zh-TW" sz="2400" b="1" i="0" u="none" strike="noStrike"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12</a:t>
          </a:r>
          <a:r>
            <a:rPr kumimoji="0" lang="zh-TW" altLang="en-US" sz="2400" b="1" i="0" u="none" strike="noStrike"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條禁止圖利規定</a:t>
          </a:r>
          <a:r>
            <a:rPr lang="zh-TW" altLang="en-US" sz="2400" b="1" i="0" dirty="0" smtClean="0">
              <a:solidFill>
                <a:schemeClr val="tx1">
                  <a:lumMod val="75000"/>
                  <a:lumOff val="25000"/>
                </a:schemeClr>
              </a:solidFill>
              <a:effectLst/>
              <a:latin typeface="+mj-ea"/>
              <a:ea typeface="+mj-ea"/>
              <a:cs typeface="+mn-cs"/>
            </a:rPr>
            <a:t>。</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二、判決</a:t>
          </a:r>
          <a:r>
            <a:rPr kumimoji="0" lang="zh-TW" altLang="en-US" sz="2400" b="1" i="0" u="none" strike="noStrike"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理由指出，議員未請權責機關瞭解交通狀況，徵詢有無改善交通之需要及可能，也未徵詢其他在地居民意見，</a:t>
          </a:r>
          <a:r>
            <a:rPr kumimoji="0" lang="zh-TW" altLang="en-US" sz="2400" b="1" i="0" u="none" strike="noStrike"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對當地居民並無拓寬之急迫性</a:t>
          </a:r>
          <a:r>
            <a:rPr lang="zh-TW" altLang="en-US" sz="2400" b="1" i="0" dirty="0" smtClean="0">
              <a:solidFill>
                <a:schemeClr val="tx1">
                  <a:lumMod val="75000"/>
                  <a:lumOff val="25000"/>
                </a:schemeClr>
              </a:solidFill>
              <a:effectLst/>
              <a:latin typeface="+mj-ea"/>
              <a:ea typeface="+mj-ea"/>
              <a:cs typeface="+mn-cs"/>
            </a:rPr>
            <a:t>。</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42963" custLinFactNeighborY="-3282"/>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ScaleY="73797" custLinFactNeighborY="-4895"/>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DA18575A-4C4F-4649-88AC-F1BB29EFB9BF}" type="doc">
      <dgm:prSet loTypeId="urn:microsoft.com/office/officeart/2005/8/layout/process1" loCatId="process" qsTypeId="urn:microsoft.com/office/officeart/2005/8/quickstyle/3d2" qsCatId="3D" csTypeId="urn:microsoft.com/office/officeart/2005/8/colors/colorful1" csCatId="colorful" phldr="1"/>
      <dgm:spPr/>
    </dgm:pt>
    <dgm:pt modelId="{2685A150-CD5A-4546-80E4-148BFA92EAF6}">
      <dgm:prSet phldrT="[文字]" custT="1"/>
      <dgm:spPr/>
      <dgm:t>
        <a:bodyPr/>
        <a:lstStyle/>
        <a:p>
          <a:r>
            <a:rPr lang="zh-TW" altLang="en-US" sz="2000" b="1" i="0" dirty="0" smtClean="0">
              <a:effectLst/>
              <a:latin typeface="+mj-ea"/>
              <a:ea typeface="+mj-ea"/>
              <a:cs typeface="+mn-cs"/>
            </a:rPr>
            <a:t>客家委員會</a:t>
          </a:r>
          <a:endParaRPr lang="zh-TW" altLang="en-US" sz="2000" b="1" dirty="0">
            <a:latin typeface="+mj-ea"/>
            <a:ea typeface="+mj-ea"/>
          </a:endParaRPr>
        </a:p>
      </dgm:t>
    </dgm:pt>
    <dgm:pt modelId="{866FDB78-F98F-4639-97D1-9E12013592FA}" type="parTrans" cxnId="{F4B0F87E-61AE-4749-8A6F-E0F64D56EBFA}">
      <dgm:prSet/>
      <dgm:spPr/>
      <dgm:t>
        <a:bodyPr/>
        <a:lstStyle/>
        <a:p>
          <a:endParaRPr lang="zh-TW" altLang="en-US"/>
        </a:p>
      </dgm:t>
    </dgm:pt>
    <dgm:pt modelId="{6300FCC1-E331-4773-931C-D0C806FF49A8}" type="sibTrans" cxnId="{F4B0F87E-61AE-4749-8A6F-E0F64D56EBFA}">
      <dgm:prSet/>
      <dgm:spPr/>
      <dgm:t>
        <a:bodyPr/>
        <a:lstStyle/>
        <a:p>
          <a:endParaRPr lang="zh-TW" altLang="en-US"/>
        </a:p>
      </dgm:t>
    </dgm:pt>
    <dgm:pt modelId="{1F08980E-5E16-4371-93A4-50BFB7577A3D}">
      <dgm:prSet phldrT="[文字]" custT="1"/>
      <dgm:spPr/>
      <dgm:t>
        <a:bodyPr/>
        <a:lstStyle/>
        <a:p>
          <a:r>
            <a:rPr lang="zh-TW" altLang="en-US" sz="2000" b="1" i="0" dirty="0" smtClean="0">
              <a:effectLst/>
              <a:latin typeface="+mj-ea"/>
              <a:ea typeface="+mj-ea"/>
              <a:cs typeface="+mn-cs"/>
            </a:rPr>
            <a:t>訂有「客家委員會主管財團法人設立許可及監督辦法」</a:t>
          </a:r>
          <a:endParaRPr lang="zh-TW" altLang="en-US" sz="2000" b="1" dirty="0">
            <a:latin typeface="+mj-ea"/>
            <a:ea typeface="+mj-ea"/>
          </a:endParaRPr>
        </a:p>
      </dgm:t>
    </dgm:pt>
    <dgm:pt modelId="{2FE922DD-6160-4B6A-88FD-05913E122EB8}" type="parTrans" cxnId="{105DD06B-4EEE-4F9B-8CB8-963CDEE7FBB8}">
      <dgm:prSet/>
      <dgm:spPr/>
      <dgm:t>
        <a:bodyPr/>
        <a:lstStyle/>
        <a:p>
          <a:endParaRPr lang="zh-TW" altLang="en-US"/>
        </a:p>
      </dgm:t>
    </dgm:pt>
    <dgm:pt modelId="{6CAFD770-F9A5-40D3-B6E4-0347D67E6EFF}" type="sibTrans" cxnId="{105DD06B-4EEE-4F9B-8CB8-963CDEE7FBB8}">
      <dgm:prSet/>
      <dgm:spPr/>
      <dgm:t>
        <a:bodyPr/>
        <a:lstStyle/>
        <a:p>
          <a:endParaRPr lang="zh-TW" altLang="en-US"/>
        </a:p>
      </dgm:t>
    </dgm:pt>
    <dgm:pt modelId="{1F44171B-1E4C-47E2-B962-8CC6BEE6D60B}">
      <dgm:prSet phldrT="[文字]" custT="1"/>
      <dgm:spPr/>
      <dgm:t>
        <a:bodyPr/>
        <a:lstStyle/>
        <a:p>
          <a:r>
            <a:rPr lang="zh-TW" altLang="en-US" sz="2000" b="1" i="0" dirty="0" smtClean="0">
              <a:effectLst/>
              <a:latin typeface="+mj-ea"/>
              <a:ea typeface="+mj-ea"/>
              <a:cs typeface="+mn-cs"/>
            </a:rPr>
            <a:t>財團法人客家公共傳播基金會</a:t>
          </a:r>
          <a:endParaRPr lang="zh-TW" altLang="en-US" sz="2000" b="1" dirty="0">
            <a:latin typeface="+mj-ea"/>
            <a:ea typeface="+mj-ea"/>
          </a:endParaRPr>
        </a:p>
      </dgm:t>
    </dgm:pt>
    <dgm:pt modelId="{64F01364-131A-453A-B88F-0E22B4BF27F7}" type="parTrans" cxnId="{88DE432C-73C5-41A3-A39C-E784D29D4CD9}">
      <dgm:prSet/>
      <dgm:spPr/>
      <dgm:t>
        <a:bodyPr/>
        <a:lstStyle/>
        <a:p>
          <a:endParaRPr lang="zh-TW" altLang="en-US"/>
        </a:p>
      </dgm:t>
    </dgm:pt>
    <dgm:pt modelId="{C7EC4D80-5315-47AD-A2D4-779E3D2A0FFD}" type="sibTrans" cxnId="{88DE432C-73C5-41A3-A39C-E784D29D4CD9}">
      <dgm:prSet/>
      <dgm:spPr/>
      <dgm:t>
        <a:bodyPr/>
        <a:lstStyle/>
        <a:p>
          <a:endParaRPr lang="zh-TW" altLang="en-US"/>
        </a:p>
      </dgm:t>
    </dgm:pt>
    <dgm:pt modelId="{6E2C1E6F-320D-453B-B3DB-BF7FF57C743F}" type="pres">
      <dgm:prSet presAssocID="{DA18575A-4C4F-4649-88AC-F1BB29EFB9BF}" presName="Name0" presStyleCnt="0">
        <dgm:presLayoutVars>
          <dgm:dir/>
          <dgm:resizeHandles val="exact"/>
        </dgm:presLayoutVars>
      </dgm:prSet>
      <dgm:spPr/>
    </dgm:pt>
    <dgm:pt modelId="{C5099EE0-E16E-47A3-B53B-42AD241026EB}" type="pres">
      <dgm:prSet presAssocID="{2685A150-CD5A-4546-80E4-148BFA92EAF6}" presName="node" presStyleLbl="node1" presStyleIdx="0" presStyleCnt="3">
        <dgm:presLayoutVars>
          <dgm:bulletEnabled val="1"/>
        </dgm:presLayoutVars>
      </dgm:prSet>
      <dgm:spPr/>
      <dgm:t>
        <a:bodyPr/>
        <a:lstStyle/>
        <a:p>
          <a:endParaRPr lang="zh-TW" altLang="en-US"/>
        </a:p>
      </dgm:t>
    </dgm:pt>
    <dgm:pt modelId="{1648FEB8-792E-400F-9F3E-A790F0C69C9D}" type="pres">
      <dgm:prSet presAssocID="{6300FCC1-E331-4773-931C-D0C806FF49A8}" presName="sibTrans" presStyleLbl="sibTrans2D1" presStyleIdx="0" presStyleCnt="2"/>
      <dgm:spPr/>
      <dgm:t>
        <a:bodyPr/>
        <a:lstStyle/>
        <a:p>
          <a:endParaRPr lang="zh-TW" altLang="en-US"/>
        </a:p>
      </dgm:t>
    </dgm:pt>
    <dgm:pt modelId="{C6E3B9A3-32E0-4336-8A20-C451259C449A}" type="pres">
      <dgm:prSet presAssocID="{6300FCC1-E331-4773-931C-D0C806FF49A8}" presName="connectorText" presStyleLbl="sibTrans2D1" presStyleIdx="0" presStyleCnt="2"/>
      <dgm:spPr/>
      <dgm:t>
        <a:bodyPr/>
        <a:lstStyle/>
        <a:p>
          <a:endParaRPr lang="zh-TW" altLang="en-US"/>
        </a:p>
      </dgm:t>
    </dgm:pt>
    <dgm:pt modelId="{A3D7C1BF-7AA6-472A-9689-B4F93258F5E6}" type="pres">
      <dgm:prSet presAssocID="{1F08980E-5E16-4371-93A4-50BFB7577A3D}" presName="node" presStyleLbl="node1" presStyleIdx="1" presStyleCnt="3">
        <dgm:presLayoutVars>
          <dgm:bulletEnabled val="1"/>
        </dgm:presLayoutVars>
      </dgm:prSet>
      <dgm:spPr/>
      <dgm:t>
        <a:bodyPr/>
        <a:lstStyle/>
        <a:p>
          <a:endParaRPr lang="zh-TW" altLang="en-US"/>
        </a:p>
      </dgm:t>
    </dgm:pt>
    <dgm:pt modelId="{F5CCF6B4-2724-4966-B1FD-B5DFEB1DB82C}" type="pres">
      <dgm:prSet presAssocID="{6CAFD770-F9A5-40D3-B6E4-0347D67E6EFF}" presName="sibTrans" presStyleLbl="sibTrans2D1" presStyleIdx="1" presStyleCnt="2"/>
      <dgm:spPr/>
      <dgm:t>
        <a:bodyPr/>
        <a:lstStyle/>
        <a:p>
          <a:endParaRPr lang="zh-TW" altLang="en-US"/>
        </a:p>
      </dgm:t>
    </dgm:pt>
    <dgm:pt modelId="{5EB2476F-9BFD-4B2D-8DB0-D37B2A982291}" type="pres">
      <dgm:prSet presAssocID="{6CAFD770-F9A5-40D3-B6E4-0347D67E6EFF}" presName="connectorText" presStyleLbl="sibTrans2D1" presStyleIdx="1" presStyleCnt="2"/>
      <dgm:spPr/>
      <dgm:t>
        <a:bodyPr/>
        <a:lstStyle/>
        <a:p>
          <a:endParaRPr lang="zh-TW" altLang="en-US"/>
        </a:p>
      </dgm:t>
    </dgm:pt>
    <dgm:pt modelId="{8062F162-0D67-46B3-A5B0-3A7420FA0780}" type="pres">
      <dgm:prSet presAssocID="{1F44171B-1E4C-47E2-B962-8CC6BEE6D60B}" presName="node" presStyleLbl="node1" presStyleIdx="2" presStyleCnt="3">
        <dgm:presLayoutVars>
          <dgm:bulletEnabled val="1"/>
        </dgm:presLayoutVars>
      </dgm:prSet>
      <dgm:spPr/>
      <dgm:t>
        <a:bodyPr/>
        <a:lstStyle/>
        <a:p>
          <a:endParaRPr lang="zh-TW" altLang="en-US"/>
        </a:p>
      </dgm:t>
    </dgm:pt>
  </dgm:ptLst>
  <dgm:cxnLst>
    <dgm:cxn modelId="{0CD0060D-C976-4AE8-B71E-A9B3A3652AF5}" type="presOf" srcId="{DA18575A-4C4F-4649-88AC-F1BB29EFB9BF}" destId="{6E2C1E6F-320D-453B-B3DB-BF7FF57C743F}" srcOrd="0" destOrd="0" presId="urn:microsoft.com/office/officeart/2005/8/layout/process1"/>
    <dgm:cxn modelId="{105DD06B-4EEE-4F9B-8CB8-963CDEE7FBB8}" srcId="{DA18575A-4C4F-4649-88AC-F1BB29EFB9BF}" destId="{1F08980E-5E16-4371-93A4-50BFB7577A3D}" srcOrd="1" destOrd="0" parTransId="{2FE922DD-6160-4B6A-88FD-05913E122EB8}" sibTransId="{6CAFD770-F9A5-40D3-B6E4-0347D67E6EFF}"/>
    <dgm:cxn modelId="{88DE432C-73C5-41A3-A39C-E784D29D4CD9}" srcId="{DA18575A-4C4F-4649-88AC-F1BB29EFB9BF}" destId="{1F44171B-1E4C-47E2-B962-8CC6BEE6D60B}" srcOrd="2" destOrd="0" parTransId="{64F01364-131A-453A-B88F-0E22B4BF27F7}" sibTransId="{C7EC4D80-5315-47AD-A2D4-779E3D2A0FFD}"/>
    <dgm:cxn modelId="{1F77716D-027A-43DE-BDC0-6160CED7F3A3}" type="presOf" srcId="{1F08980E-5E16-4371-93A4-50BFB7577A3D}" destId="{A3D7C1BF-7AA6-472A-9689-B4F93258F5E6}" srcOrd="0" destOrd="0" presId="urn:microsoft.com/office/officeart/2005/8/layout/process1"/>
    <dgm:cxn modelId="{102123C6-DFAC-4C4C-BCAE-DC230468E0A7}" type="presOf" srcId="{6300FCC1-E331-4773-931C-D0C806FF49A8}" destId="{C6E3B9A3-32E0-4336-8A20-C451259C449A}" srcOrd="1" destOrd="0" presId="urn:microsoft.com/office/officeart/2005/8/layout/process1"/>
    <dgm:cxn modelId="{1AB851E7-61BB-4313-9399-A3997EEFB0FC}" type="presOf" srcId="{6CAFD770-F9A5-40D3-B6E4-0347D67E6EFF}" destId="{5EB2476F-9BFD-4B2D-8DB0-D37B2A982291}" srcOrd="1" destOrd="0" presId="urn:microsoft.com/office/officeart/2005/8/layout/process1"/>
    <dgm:cxn modelId="{F4B0F87E-61AE-4749-8A6F-E0F64D56EBFA}" srcId="{DA18575A-4C4F-4649-88AC-F1BB29EFB9BF}" destId="{2685A150-CD5A-4546-80E4-148BFA92EAF6}" srcOrd="0" destOrd="0" parTransId="{866FDB78-F98F-4639-97D1-9E12013592FA}" sibTransId="{6300FCC1-E331-4773-931C-D0C806FF49A8}"/>
    <dgm:cxn modelId="{1E1C7D9C-B053-4964-AFC5-A818A041B889}" type="presOf" srcId="{2685A150-CD5A-4546-80E4-148BFA92EAF6}" destId="{C5099EE0-E16E-47A3-B53B-42AD241026EB}" srcOrd="0" destOrd="0" presId="urn:microsoft.com/office/officeart/2005/8/layout/process1"/>
    <dgm:cxn modelId="{CF34CAAC-1E82-4D06-94F1-B69933C6F5CA}" type="presOf" srcId="{6CAFD770-F9A5-40D3-B6E4-0347D67E6EFF}" destId="{F5CCF6B4-2724-4966-B1FD-B5DFEB1DB82C}" srcOrd="0" destOrd="0" presId="urn:microsoft.com/office/officeart/2005/8/layout/process1"/>
    <dgm:cxn modelId="{04975A44-CAA4-4336-98E2-FA3D358F84A9}" type="presOf" srcId="{1F44171B-1E4C-47E2-B962-8CC6BEE6D60B}" destId="{8062F162-0D67-46B3-A5B0-3A7420FA0780}" srcOrd="0" destOrd="0" presId="urn:microsoft.com/office/officeart/2005/8/layout/process1"/>
    <dgm:cxn modelId="{40D835A6-A844-4927-9D27-E41D5C705CB0}" type="presOf" srcId="{6300FCC1-E331-4773-931C-D0C806FF49A8}" destId="{1648FEB8-792E-400F-9F3E-A790F0C69C9D}" srcOrd="0" destOrd="0" presId="urn:microsoft.com/office/officeart/2005/8/layout/process1"/>
    <dgm:cxn modelId="{19026895-6543-4583-B90D-A5C40E1C91A3}" type="presParOf" srcId="{6E2C1E6F-320D-453B-B3DB-BF7FF57C743F}" destId="{C5099EE0-E16E-47A3-B53B-42AD241026EB}" srcOrd="0" destOrd="0" presId="urn:microsoft.com/office/officeart/2005/8/layout/process1"/>
    <dgm:cxn modelId="{136208D4-0074-438F-AD03-1D485787149B}" type="presParOf" srcId="{6E2C1E6F-320D-453B-B3DB-BF7FF57C743F}" destId="{1648FEB8-792E-400F-9F3E-A790F0C69C9D}" srcOrd="1" destOrd="0" presId="urn:microsoft.com/office/officeart/2005/8/layout/process1"/>
    <dgm:cxn modelId="{388060EE-0069-4381-9B43-F7A57DDDDE16}" type="presParOf" srcId="{1648FEB8-792E-400F-9F3E-A790F0C69C9D}" destId="{C6E3B9A3-32E0-4336-8A20-C451259C449A}" srcOrd="0" destOrd="0" presId="urn:microsoft.com/office/officeart/2005/8/layout/process1"/>
    <dgm:cxn modelId="{DCACEBB9-20EC-4721-8D00-F10FC421C9FB}" type="presParOf" srcId="{6E2C1E6F-320D-453B-B3DB-BF7FF57C743F}" destId="{A3D7C1BF-7AA6-472A-9689-B4F93258F5E6}" srcOrd="2" destOrd="0" presId="urn:microsoft.com/office/officeart/2005/8/layout/process1"/>
    <dgm:cxn modelId="{BB9A9E51-EF40-4F5B-B53F-1198ED1F4859}" type="presParOf" srcId="{6E2C1E6F-320D-453B-B3DB-BF7FF57C743F}" destId="{F5CCF6B4-2724-4966-B1FD-B5DFEB1DB82C}" srcOrd="3" destOrd="0" presId="urn:microsoft.com/office/officeart/2005/8/layout/process1"/>
    <dgm:cxn modelId="{FAC9707E-9826-497A-973D-6D97D178162E}" type="presParOf" srcId="{F5CCF6B4-2724-4966-B1FD-B5DFEB1DB82C}" destId="{5EB2476F-9BFD-4B2D-8DB0-D37B2A982291}" srcOrd="0" destOrd="0" presId="urn:microsoft.com/office/officeart/2005/8/layout/process1"/>
    <dgm:cxn modelId="{8D3345B4-210D-487D-8A51-0BB45333BA6B}" type="presParOf" srcId="{6E2C1E6F-320D-453B-B3DB-BF7FF57C743F}" destId="{8062F162-0D67-46B3-A5B0-3A7420FA0780}"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A18575A-4C4F-4649-88AC-F1BB29EFB9BF}" type="doc">
      <dgm:prSet loTypeId="urn:microsoft.com/office/officeart/2005/8/layout/process1" loCatId="process" qsTypeId="urn:microsoft.com/office/officeart/2005/8/quickstyle/3d2" qsCatId="3D" csTypeId="urn:microsoft.com/office/officeart/2005/8/colors/colorful5" csCatId="colorful" phldr="1"/>
      <dgm:spPr/>
    </dgm:pt>
    <dgm:pt modelId="{6E2C1E6F-320D-453B-B3DB-BF7FF57C743F}" type="pres">
      <dgm:prSet presAssocID="{DA18575A-4C4F-4649-88AC-F1BB29EFB9BF}" presName="Name0" presStyleCnt="0">
        <dgm:presLayoutVars>
          <dgm:dir/>
          <dgm:resizeHandles val="exact"/>
        </dgm:presLayoutVars>
      </dgm:prSet>
      <dgm:spPr/>
    </dgm:pt>
  </dgm:ptLst>
  <dgm:cxnLst>
    <dgm:cxn modelId="{0CD0060D-C976-4AE8-B71E-A9B3A3652AF5}" type="presOf" srcId="{DA18575A-4C4F-4649-88AC-F1BB29EFB9BF}" destId="{6E2C1E6F-320D-453B-B3DB-BF7FF57C743F}"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2</a:t>
          </a:r>
        </a:p>
        <a:p>
          <a:endParaRPr lang="zh-TW" altLang="en-US" sz="2000" b="1" dirty="0">
            <a:solidFill>
              <a:schemeClr val="tx1">
                <a:lumMod val="75000"/>
                <a:lumOff val="25000"/>
              </a:schemeClr>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「財團法人環境與發展基金會」是由</a:t>
          </a:r>
          <a:r>
            <a:rPr lang="zh-TW" altLang="en-US" sz="2400" b="1" i="0" dirty="0" smtClean="0">
              <a:solidFill>
                <a:srgbClr val="00B0F0"/>
              </a:solidFill>
              <a:effectLst/>
              <a:latin typeface="+mj-ea"/>
              <a:ea typeface="+mj-ea"/>
              <a:cs typeface="+mn-cs"/>
            </a:rPr>
            <a:t>「財團法人工業技術研究院」（下稱工研院）</a:t>
          </a:r>
          <a:r>
            <a:rPr lang="zh-TW" altLang="en-US" sz="2400" b="1" i="0" dirty="0" smtClean="0">
              <a:solidFill>
                <a:schemeClr val="tx1">
                  <a:lumMod val="75000"/>
                  <a:lumOff val="25000"/>
                </a:schemeClr>
              </a:solidFill>
              <a:effectLst/>
              <a:latin typeface="+mj-ea"/>
              <a:ea typeface="+mj-ea"/>
              <a:cs typeface="+mn-cs"/>
            </a:rPr>
            <a:t>捐助成立，而工研院又是經</a:t>
          </a:r>
          <a:r>
            <a:rPr lang="zh-TW" altLang="en-US" sz="2400" b="1" i="0" dirty="0" smtClean="0">
              <a:solidFill>
                <a:srgbClr val="00B0F0"/>
              </a:solidFill>
              <a:effectLst/>
              <a:latin typeface="+mj-ea"/>
              <a:ea typeface="+mj-ea"/>
              <a:cs typeface="+mn-cs"/>
            </a:rPr>
            <a:t>中央政府</a:t>
          </a:r>
          <a:r>
            <a:rPr lang="zh-TW" altLang="en-US" sz="2400" b="1" i="0" dirty="0" smtClean="0">
              <a:solidFill>
                <a:schemeClr val="tx1">
                  <a:lumMod val="75000"/>
                  <a:lumOff val="25000"/>
                </a:schemeClr>
              </a:solidFill>
              <a:effectLst/>
              <a:latin typeface="+mj-ea"/>
              <a:ea typeface="+mj-ea"/>
              <a:cs typeface="+mn-cs"/>
            </a:rPr>
            <a:t>捐助成立，則此時環保署聘派該基金會之</a:t>
          </a:r>
          <a:r>
            <a:rPr lang="zh-TW" altLang="en-US" sz="2400" b="1" i="0" dirty="0" smtClean="0">
              <a:solidFill>
                <a:srgbClr val="00B0F0"/>
              </a:solidFill>
              <a:effectLst/>
              <a:latin typeface="+mj-ea"/>
              <a:ea typeface="+mj-ea"/>
              <a:cs typeface="+mn-cs"/>
            </a:rPr>
            <a:t>董事及監察人</a:t>
          </a:r>
          <a:r>
            <a:rPr lang="zh-TW" altLang="en-US" sz="2400" b="1" i="0" dirty="0" smtClean="0">
              <a:solidFill>
                <a:schemeClr val="tx1">
                  <a:lumMod val="75000"/>
                  <a:lumOff val="25000"/>
                </a:schemeClr>
              </a:solidFill>
              <a:effectLst/>
              <a:latin typeface="+mj-ea"/>
              <a:ea typeface="+mj-ea"/>
              <a:cs typeface="+mn-cs"/>
            </a:rPr>
            <a:t>，應否財產申報？</a:t>
          </a:r>
          <a:endParaRPr lang="zh-TW" altLang="en-US" sz="2400" b="1" dirty="0">
            <a:solidFill>
              <a:schemeClr val="tx1">
                <a:lumMod val="75000"/>
                <a:lumOff val="25000"/>
              </a:schemeClr>
            </a:solidFill>
            <a:latin typeface="+mj-ea"/>
            <a:ea typeface="+mj-ea"/>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a:lnSpc>
              <a:spcPts val="3800"/>
            </a:lnSpc>
            <a:spcAft>
              <a:spcPts val="0"/>
            </a:spcAft>
          </a:pPr>
          <a:r>
            <a:rPr lang="zh-TW" altLang="en-US" sz="2400" b="1" i="0" dirty="0" smtClean="0">
              <a:solidFill>
                <a:schemeClr val="tx1">
                  <a:lumMod val="75000"/>
                  <a:lumOff val="25000"/>
                </a:schemeClr>
              </a:solidFill>
              <a:effectLst/>
              <a:latin typeface="+mj-ea"/>
              <a:ea typeface="+mj-ea"/>
              <a:cs typeface="+mn-cs"/>
            </a:rPr>
            <a:t>因</a:t>
          </a:r>
          <a:r>
            <a:rPr lang="zh-TW" altLang="en-US" sz="2400" b="1" i="0" dirty="0" smtClean="0">
              <a:solidFill>
                <a:schemeClr val="tx1"/>
              </a:solidFill>
              <a:effectLst/>
              <a:latin typeface="+mj-ea"/>
              <a:ea typeface="+mj-ea"/>
              <a:cs typeface="+mn-cs"/>
            </a:rPr>
            <a:t>工研院</a:t>
          </a:r>
          <a:r>
            <a:rPr lang="zh-TW" altLang="en-US" sz="2400" b="1" i="0" dirty="0" smtClean="0">
              <a:solidFill>
                <a:srgbClr val="00B0F0"/>
              </a:solidFill>
              <a:effectLst/>
              <a:latin typeface="+mj-ea"/>
              <a:ea typeface="+mj-ea"/>
              <a:cs typeface="+mn-cs"/>
            </a:rPr>
            <a:t>非屬政府或公營事業機構</a:t>
          </a:r>
          <a:r>
            <a:rPr lang="zh-TW" altLang="en-US" sz="2400" b="1" i="0" dirty="0" smtClean="0">
              <a:solidFill>
                <a:schemeClr val="tx1"/>
              </a:solidFill>
              <a:effectLst/>
              <a:latin typeface="+mj-ea"/>
              <a:ea typeface="+mj-ea"/>
              <a:cs typeface="+mn-cs"/>
            </a:rPr>
            <a:t>，故</a:t>
          </a:r>
          <a:r>
            <a:rPr lang="zh-TW" altLang="en-US" sz="2400" b="1" i="0" dirty="0" smtClean="0">
              <a:solidFill>
                <a:schemeClr val="tx1">
                  <a:lumMod val="75000"/>
                  <a:lumOff val="25000"/>
                </a:schemeClr>
              </a:solidFill>
              <a:effectLst/>
              <a:latin typeface="+mj-ea"/>
              <a:ea typeface="+mj-ea"/>
              <a:cs typeface="+mn-cs"/>
            </a:rPr>
            <a:t>「</a:t>
          </a:r>
          <a:r>
            <a:rPr lang="zh-TW" altLang="en-US" sz="2400" b="1" i="0" dirty="0" smtClean="0">
              <a:solidFill>
                <a:schemeClr val="tx1"/>
              </a:solidFill>
              <a:effectLst/>
              <a:latin typeface="+mj-ea"/>
              <a:ea typeface="+mj-ea"/>
              <a:cs typeface="+mn-cs"/>
            </a:rPr>
            <a:t>財團法人環境與發展基金會」既非由政府或公營事業機構出資或捐助成立，則環保署聘派該基金會之董事及監察人，</a:t>
          </a:r>
          <a:r>
            <a:rPr lang="zh-TW" altLang="en-US" sz="2400" b="1" i="0" dirty="0" smtClean="0">
              <a:solidFill>
                <a:srgbClr val="00B0F0"/>
              </a:solidFill>
              <a:effectLst/>
              <a:latin typeface="+mj-ea"/>
              <a:ea typeface="+mj-ea"/>
              <a:cs typeface="+mn-cs"/>
            </a:rPr>
            <a:t>毋庸申報</a:t>
          </a:r>
          <a:r>
            <a:rPr lang="zh-TW" altLang="en-US" sz="2400" b="1" i="0" dirty="0" smtClean="0">
              <a:solidFill>
                <a:schemeClr val="tx1"/>
              </a:solidFill>
              <a:effectLst/>
              <a:latin typeface="+mj-ea"/>
              <a:ea typeface="+mj-ea"/>
              <a:cs typeface="+mn-cs"/>
            </a:rPr>
            <a:t>財產。</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91596"/>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90D4C47B-3001-48D0-B55E-86590DA8382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zh-TW" altLang="en-US"/>
        </a:p>
      </dgm:t>
    </dgm:pt>
    <dgm:pt modelId="{69E0AEB4-9B6E-4154-8CB8-4370B6EFA943}">
      <dgm:prSet phldrT="[文字]" custT="1"/>
      <dgm:spPr/>
      <dgm:t>
        <a:bodyPr/>
        <a:lstStyle/>
        <a:p>
          <a:r>
            <a:rPr lang="zh-TW" altLang="en-US" sz="2400" b="1" dirty="0" smtClean="0">
              <a:latin typeface="+mj-ea"/>
              <a:ea typeface="+mj-ea"/>
            </a:rPr>
            <a:t>補助</a:t>
          </a:r>
          <a:endParaRPr lang="zh-TW" altLang="en-US" sz="2400" dirty="0"/>
        </a:p>
      </dgm:t>
    </dgm:pt>
    <dgm:pt modelId="{DC204BBB-6469-4285-ADC9-BA2E5A6EF876}" type="parTrans" cxnId="{E1A3F473-2591-4352-9B33-4035AF3FB6C6}">
      <dgm:prSet/>
      <dgm:spPr/>
      <dgm:t>
        <a:bodyPr/>
        <a:lstStyle/>
        <a:p>
          <a:endParaRPr lang="zh-TW" altLang="en-US"/>
        </a:p>
      </dgm:t>
    </dgm:pt>
    <dgm:pt modelId="{689779B2-95D6-459C-B539-F35563B47EF2}" type="sibTrans" cxnId="{E1A3F473-2591-4352-9B33-4035AF3FB6C6}">
      <dgm:prSet/>
      <dgm:spPr/>
      <dgm:t>
        <a:bodyPr/>
        <a:lstStyle/>
        <a:p>
          <a:endParaRPr lang="zh-TW" altLang="en-US"/>
        </a:p>
      </dgm:t>
    </dgm:pt>
    <dgm:pt modelId="{750D252A-B676-464C-AF1F-D42E01348881}">
      <dgm:prSet phldrT="[文字]" custT="1"/>
      <dgm:spPr/>
      <dgm:t>
        <a:bodyPr/>
        <a:lstStyle/>
        <a:p>
          <a:r>
            <a:rPr lang="zh-TW" altLang="en-US" sz="2400" b="1" dirty="0" smtClean="0">
              <a:solidFill>
                <a:schemeClr val="tx1">
                  <a:lumMod val="75000"/>
                  <a:lumOff val="25000"/>
                </a:schemeClr>
              </a:solidFill>
              <a:latin typeface="+mj-ea"/>
              <a:ea typeface="+mj-ea"/>
            </a:rPr>
            <a:t>利衝法施行細則</a:t>
          </a:r>
          <a:r>
            <a:rPr lang="en-US" altLang="zh-TW" sz="2400" b="1" dirty="0" smtClean="0">
              <a:solidFill>
                <a:schemeClr val="tx1">
                  <a:lumMod val="75000"/>
                  <a:lumOff val="25000"/>
                </a:schemeClr>
              </a:solidFill>
              <a:latin typeface="+mj-ea"/>
              <a:ea typeface="+mj-ea"/>
            </a:rPr>
            <a:t>24</a:t>
          </a:r>
          <a:r>
            <a:rPr lang="zh-TW" altLang="en-US" sz="2400" b="1" dirty="0" smtClean="0">
              <a:solidFill>
                <a:schemeClr val="tx1">
                  <a:lumMod val="75000"/>
                  <a:lumOff val="25000"/>
                </a:schemeClr>
              </a:solidFill>
              <a:latin typeface="+mj-ea"/>
              <a:ea typeface="+mj-ea"/>
            </a:rPr>
            <a:t>條規定，</a:t>
          </a:r>
          <a:r>
            <a:rPr lang="zh-TW" altLang="en-US" sz="2400" b="1" dirty="0" smtClean="0">
              <a:solidFill>
                <a:srgbClr val="FF0000"/>
              </a:solidFill>
              <a:latin typeface="+mj-ea"/>
              <a:ea typeface="+mj-ea"/>
            </a:rPr>
            <a:t>機關團體對特定對象提供具有經濟價值之給付</a:t>
          </a:r>
          <a:r>
            <a:rPr lang="zh-TW" altLang="en-US" sz="2400" b="1" dirty="0" smtClean="0">
              <a:solidFill>
                <a:schemeClr val="tx1">
                  <a:lumMod val="75000"/>
                  <a:lumOff val="25000"/>
                </a:schemeClr>
              </a:solidFill>
              <a:latin typeface="+mj-ea"/>
              <a:ea typeface="+mj-ea"/>
            </a:rPr>
            <a:t>，如贊助、獎助、捐助。</a:t>
          </a:r>
          <a:endParaRPr lang="zh-TW" altLang="en-US" sz="2400" dirty="0">
            <a:solidFill>
              <a:schemeClr val="tx1">
                <a:lumMod val="75000"/>
                <a:lumOff val="25000"/>
              </a:schemeClr>
            </a:solidFill>
          </a:endParaRPr>
        </a:p>
      </dgm:t>
    </dgm:pt>
    <dgm:pt modelId="{3C557C8A-C2AE-458B-AEDF-A129ABA776E6}" type="parTrans" cxnId="{BBACD9A9-D17B-4A59-8ACD-0E68A15044DD}">
      <dgm:prSet/>
      <dgm:spPr/>
      <dgm:t>
        <a:bodyPr/>
        <a:lstStyle/>
        <a:p>
          <a:endParaRPr lang="zh-TW" altLang="en-US"/>
        </a:p>
      </dgm:t>
    </dgm:pt>
    <dgm:pt modelId="{AF2EBF1B-E9D7-46AB-B205-896FCA94E4D3}" type="sibTrans" cxnId="{BBACD9A9-D17B-4A59-8ACD-0E68A15044DD}">
      <dgm:prSet/>
      <dgm:spPr/>
      <dgm:t>
        <a:bodyPr/>
        <a:lstStyle/>
        <a:p>
          <a:endParaRPr lang="zh-TW" altLang="en-US"/>
        </a:p>
      </dgm:t>
    </dgm:pt>
    <dgm:pt modelId="{93C6DD5E-8AAC-4DD4-A050-8C79F906D66B}">
      <dgm:prSet phldrT="[文字]" custT="1"/>
      <dgm:spPr/>
      <dgm:t>
        <a:bodyPr/>
        <a:lstStyle/>
        <a:p>
          <a:r>
            <a:rPr lang="zh-TW" altLang="en-US" sz="2400" b="1" dirty="0" smtClean="0">
              <a:latin typeface="+mj-ea"/>
              <a:ea typeface="+mj-ea"/>
            </a:rPr>
            <a:t>買賣、租賃、承攬或其他</a:t>
          </a:r>
          <a:r>
            <a:rPr lang="zh-TW" altLang="en-US" sz="2400" b="1" u="none" dirty="0" smtClean="0">
              <a:latin typeface="+mj-ea"/>
              <a:ea typeface="+mj-ea"/>
            </a:rPr>
            <a:t>具有</a:t>
          </a:r>
          <a:r>
            <a:rPr lang="zh-TW" altLang="en-US" sz="2400" b="1" u="none" dirty="0" smtClean="0">
              <a:solidFill>
                <a:srgbClr val="FF0000"/>
              </a:solidFill>
              <a:latin typeface="+mj-ea"/>
              <a:ea typeface="+mj-ea"/>
            </a:rPr>
            <a:t>對價</a:t>
          </a:r>
          <a:r>
            <a:rPr lang="zh-TW" altLang="en-US" sz="2400" b="1" u="none" dirty="0" smtClean="0">
              <a:latin typeface="+mj-ea"/>
              <a:ea typeface="+mj-ea"/>
            </a:rPr>
            <a:t>之交易行為</a:t>
          </a:r>
          <a:endParaRPr lang="zh-TW" altLang="en-US" sz="2400" u="none" dirty="0"/>
        </a:p>
      </dgm:t>
    </dgm:pt>
    <dgm:pt modelId="{667C9680-DAF4-4580-B304-60EE9276966B}" type="parTrans" cxnId="{88184447-3F32-4DDA-9E64-F60A2A61CCE3}">
      <dgm:prSet/>
      <dgm:spPr/>
      <dgm:t>
        <a:bodyPr/>
        <a:lstStyle/>
        <a:p>
          <a:endParaRPr lang="zh-TW" altLang="en-US"/>
        </a:p>
      </dgm:t>
    </dgm:pt>
    <dgm:pt modelId="{6E1719DC-63AA-497F-916B-C92920BE5FDB}" type="sibTrans" cxnId="{88184447-3F32-4DDA-9E64-F60A2A61CCE3}">
      <dgm:prSet/>
      <dgm:spPr/>
      <dgm:t>
        <a:bodyPr/>
        <a:lstStyle/>
        <a:p>
          <a:endParaRPr lang="zh-TW" altLang="en-US"/>
        </a:p>
      </dgm:t>
    </dgm:pt>
    <dgm:pt modelId="{E7C388E7-1648-48FB-B251-EA4F7976C455}">
      <dgm:prSet phldrT="[文字]" custT="1"/>
      <dgm:spPr/>
      <dgm:t>
        <a:bodyPr/>
        <a:lstStyle/>
        <a:p>
          <a:r>
            <a:rPr lang="zh-TW" altLang="en-US" sz="2400" b="1" dirty="0" smtClean="0">
              <a:solidFill>
                <a:schemeClr val="tx1">
                  <a:lumMod val="75000"/>
                  <a:lumOff val="25000"/>
                </a:schemeClr>
              </a:solidFill>
              <a:latin typeface="+mj-ea"/>
              <a:ea typeface="+mj-ea"/>
            </a:rPr>
            <a:t>非侷限於政府採購法行為，如</a:t>
          </a:r>
          <a:r>
            <a:rPr lang="zh-TW" altLang="en-US" sz="2400" b="1" dirty="0" smtClean="0">
              <a:solidFill>
                <a:srgbClr val="FF0000"/>
              </a:solidFill>
              <a:latin typeface="+mj-ea"/>
              <a:ea typeface="+mj-ea"/>
            </a:rPr>
            <a:t>有償委任契約</a:t>
          </a:r>
          <a:r>
            <a:rPr lang="zh-TW" altLang="en-US" sz="2400" b="1" dirty="0" smtClean="0">
              <a:solidFill>
                <a:schemeClr val="tx1">
                  <a:lumMod val="75000"/>
                  <a:lumOff val="25000"/>
                </a:schemeClr>
              </a:solidFill>
              <a:latin typeface="+mj-ea"/>
              <a:ea typeface="+mj-ea"/>
            </a:rPr>
            <a:t>之律師委任；</a:t>
          </a:r>
          <a:r>
            <a:rPr lang="zh-TW" altLang="en-US" sz="2400" b="1" dirty="0" smtClean="0">
              <a:solidFill>
                <a:srgbClr val="FF0000"/>
              </a:solidFill>
              <a:latin typeface="+mj-ea"/>
              <a:ea typeface="+mj-ea"/>
            </a:rPr>
            <a:t>互易契約</a:t>
          </a:r>
          <a:r>
            <a:rPr lang="zh-TW" altLang="en-US" sz="2400" b="1" dirty="0" smtClean="0">
              <a:latin typeface="+mj-ea"/>
              <a:ea typeface="+mj-ea"/>
            </a:rPr>
            <a:t>之</a:t>
          </a:r>
          <a:r>
            <a:rPr lang="zh-TW" altLang="en-US" sz="2400" b="1" dirty="0" smtClean="0">
              <a:solidFill>
                <a:schemeClr val="tx1">
                  <a:lumMod val="75000"/>
                  <a:lumOff val="25000"/>
                </a:schemeClr>
              </a:solidFill>
              <a:latin typeface="+mj-ea"/>
              <a:ea typeface="+mj-ea"/>
            </a:rPr>
            <a:t>雙方當事人各因給付而取得利益之有償契約；</a:t>
          </a:r>
          <a:r>
            <a:rPr lang="zh-TW" altLang="en-US" sz="2400" b="1" dirty="0" smtClean="0">
              <a:solidFill>
                <a:srgbClr val="FF0000"/>
              </a:solidFill>
              <a:latin typeface="+mj-ea"/>
              <a:ea typeface="+mj-ea"/>
            </a:rPr>
            <a:t>所有權交換契約</a:t>
          </a:r>
          <a:r>
            <a:rPr lang="zh-TW" altLang="en-US" sz="2400" b="1" dirty="0" smtClean="0">
              <a:solidFill>
                <a:schemeClr val="tx1">
                  <a:lumMod val="75000"/>
                  <a:lumOff val="25000"/>
                </a:schemeClr>
              </a:solidFill>
              <a:latin typeface="+mj-ea"/>
              <a:ea typeface="+mj-ea"/>
            </a:rPr>
            <a:t>，依其性質應屬民法第</a:t>
          </a:r>
          <a:r>
            <a:rPr lang="en-US" altLang="zh-TW" sz="2400" b="1" dirty="0" smtClean="0">
              <a:solidFill>
                <a:schemeClr val="tx1">
                  <a:lumMod val="75000"/>
                  <a:lumOff val="25000"/>
                </a:schemeClr>
              </a:solidFill>
              <a:latin typeface="+mj-ea"/>
              <a:ea typeface="+mj-ea"/>
            </a:rPr>
            <a:t>398</a:t>
          </a:r>
          <a:r>
            <a:rPr lang="zh-TW" altLang="en-US" sz="2400" b="1" dirty="0" smtClean="0">
              <a:solidFill>
                <a:schemeClr val="tx1">
                  <a:lumMod val="75000"/>
                  <a:lumOff val="25000"/>
                </a:schemeClr>
              </a:solidFill>
              <a:latin typeface="+mj-ea"/>
              <a:ea typeface="+mj-ea"/>
            </a:rPr>
            <a:t>條之互易契約，均屬交易行為。</a:t>
          </a:r>
          <a:endParaRPr lang="zh-TW" altLang="en-US" sz="2400" dirty="0">
            <a:solidFill>
              <a:schemeClr val="tx1">
                <a:lumMod val="75000"/>
                <a:lumOff val="25000"/>
              </a:schemeClr>
            </a:solidFill>
            <a:latin typeface="+mj-ea"/>
            <a:ea typeface="+mj-ea"/>
          </a:endParaRPr>
        </a:p>
      </dgm:t>
    </dgm:pt>
    <dgm:pt modelId="{D66ED0F6-303D-4AF3-819C-8E0CD6C54C99}" type="parTrans" cxnId="{ECDE453F-04F9-40C3-AD2D-3CA4A342E75F}">
      <dgm:prSet/>
      <dgm:spPr/>
      <dgm:t>
        <a:bodyPr/>
        <a:lstStyle/>
        <a:p>
          <a:endParaRPr lang="zh-TW" altLang="en-US"/>
        </a:p>
      </dgm:t>
    </dgm:pt>
    <dgm:pt modelId="{7423BBCD-8543-4D9C-9EE5-4EDD38A77920}" type="sibTrans" cxnId="{ECDE453F-04F9-40C3-AD2D-3CA4A342E75F}">
      <dgm:prSet/>
      <dgm:spPr/>
      <dgm:t>
        <a:bodyPr/>
        <a:lstStyle/>
        <a:p>
          <a:endParaRPr lang="zh-TW" altLang="en-US"/>
        </a:p>
      </dgm:t>
    </dgm:pt>
    <dgm:pt modelId="{2C5C5AB6-1B12-4A4D-A8EB-D9D7159C0DA3}">
      <dgm:prSet phldrT="[文字]" custT="1"/>
      <dgm:spPr/>
      <dgm:t>
        <a:bodyPr/>
        <a:lstStyle/>
        <a:p>
          <a:r>
            <a:rPr lang="zh-TW" altLang="en-US" sz="2400" b="1" dirty="0" smtClean="0">
              <a:solidFill>
                <a:schemeClr val="tx1">
                  <a:lumMod val="75000"/>
                  <a:lumOff val="25000"/>
                </a:schemeClr>
              </a:solidFill>
              <a:latin typeface="+mj-ea"/>
              <a:ea typeface="+mj-ea"/>
            </a:rPr>
            <a:t>依</a:t>
          </a:r>
          <a:r>
            <a:rPr lang="zh-TW" altLang="en-US" sz="2400" b="1" dirty="0" smtClean="0">
              <a:solidFill>
                <a:srgbClr val="FF0000"/>
              </a:solidFill>
              <a:latin typeface="+mj-ea"/>
              <a:ea typeface="+mj-ea"/>
            </a:rPr>
            <a:t>促參法</a:t>
          </a:r>
          <a:r>
            <a:rPr lang="zh-TW" altLang="en-US" sz="2400" b="1" dirty="0" smtClean="0">
              <a:solidFill>
                <a:schemeClr val="tx1">
                  <a:lumMod val="75000"/>
                  <a:lumOff val="25000"/>
                </a:schemeClr>
              </a:solidFill>
              <a:latin typeface="+mj-ea"/>
              <a:ea typeface="+mj-ea"/>
            </a:rPr>
            <a:t>公開辦理</a:t>
          </a:r>
          <a:r>
            <a:rPr lang="en-US" altLang="zh-TW" sz="2400" b="1" dirty="0" smtClean="0">
              <a:solidFill>
                <a:schemeClr val="tx1">
                  <a:lumMod val="75000"/>
                  <a:lumOff val="25000"/>
                </a:schemeClr>
              </a:solidFill>
              <a:latin typeface="+mj-ea"/>
              <a:ea typeface="+mj-ea"/>
            </a:rPr>
            <a:t>ROT</a:t>
          </a:r>
          <a:r>
            <a:rPr lang="zh-TW" altLang="en-US" sz="2400" b="1" dirty="0" smtClean="0">
              <a:solidFill>
                <a:schemeClr val="tx1">
                  <a:lumMod val="75000"/>
                  <a:lumOff val="25000"/>
                </a:schemeClr>
              </a:solidFill>
              <a:latin typeface="+mj-ea"/>
              <a:ea typeface="+mj-ea"/>
            </a:rPr>
            <a:t>、</a:t>
          </a:r>
          <a:r>
            <a:rPr lang="en-US" altLang="zh-TW" sz="2400" b="1" dirty="0" smtClean="0">
              <a:solidFill>
                <a:schemeClr val="tx1">
                  <a:lumMod val="75000"/>
                  <a:lumOff val="25000"/>
                </a:schemeClr>
              </a:solidFill>
              <a:latin typeface="+mj-ea"/>
              <a:ea typeface="+mj-ea"/>
            </a:rPr>
            <a:t>BOT</a:t>
          </a:r>
          <a:r>
            <a:rPr lang="zh-TW" altLang="zh-TW" sz="2400" b="1" dirty="0" smtClean="0">
              <a:solidFill>
                <a:schemeClr val="tx1">
                  <a:lumMod val="75000"/>
                  <a:lumOff val="25000"/>
                </a:schemeClr>
              </a:solidFill>
              <a:latin typeface="+mj-ea"/>
              <a:ea typeface="+mj-ea"/>
            </a:rPr>
            <a:t>投資契約計畫</a:t>
          </a:r>
          <a:r>
            <a:rPr lang="zh-TW" altLang="en-US" sz="2400" b="1" dirty="0" smtClean="0">
              <a:solidFill>
                <a:schemeClr val="tx1">
                  <a:lumMod val="75000"/>
                  <a:lumOff val="25000"/>
                </a:schemeClr>
              </a:solidFill>
              <a:latin typeface="+mj-ea"/>
              <a:ea typeface="+mj-ea"/>
            </a:rPr>
            <a:t>，亦同。</a:t>
          </a:r>
          <a:endParaRPr lang="zh-TW" altLang="en-US" sz="2400" dirty="0">
            <a:solidFill>
              <a:schemeClr val="tx1">
                <a:lumMod val="75000"/>
                <a:lumOff val="25000"/>
              </a:schemeClr>
            </a:solidFill>
            <a:latin typeface="+mj-ea"/>
            <a:ea typeface="+mj-ea"/>
          </a:endParaRPr>
        </a:p>
      </dgm:t>
    </dgm:pt>
    <dgm:pt modelId="{0889DB63-A4CF-4427-959F-EC7E6D320747}" type="parTrans" cxnId="{B25C438E-BDC2-48FD-8C21-6CE91ACB9689}">
      <dgm:prSet/>
      <dgm:spPr/>
      <dgm:t>
        <a:bodyPr/>
        <a:lstStyle/>
        <a:p>
          <a:endParaRPr lang="zh-TW" altLang="en-US"/>
        </a:p>
      </dgm:t>
    </dgm:pt>
    <dgm:pt modelId="{24ECE1B8-6B0A-42D2-851A-CF2C9BCF924F}" type="sibTrans" cxnId="{B25C438E-BDC2-48FD-8C21-6CE91ACB9689}">
      <dgm:prSet/>
      <dgm:spPr/>
      <dgm:t>
        <a:bodyPr/>
        <a:lstStyle/>
        <a:p>
          <a:endParaRPr lang="zh-TW" altLang="en-US"/>
        </a:p>
      </dgm:t>
    </dgm:pt>
    <dgm:pt modelId="{3F4858D9-E881-451A-88A2-1056E6DA3018}" type="pres">
      <dgm:prSet presAssocID="{90D4C47B-3001-48D0-B55E-86590DA8382A}" presName="linear" presStyleCnt="0">
        <dgm:presLayoutVars>
          <dgm:animLvl val="lvl"/>
          <dgm:resizeHandles val="exact"/>
        </dgm:presLayoutVars>
      </dgm:prSet>
      <dgm:spPr/>
      <dgm:t>
        <a:bodyPr/>
        <a:lstStyle/>
        <a:p>
          <a:endParaRPr lang="zh-TW" altLang="en-US"/>
        </a:p>
      </dgm:t>
    </dgm:pt>
    <dgm:pt modelId="{255ADE1E-4434-4C13-BA2C-F3E84801432E}" type="pres">
      <dgm:prSet presAssocID="{69E0AEB4-9B6E-4154-8CB8-4370B6EFA943}" presName="parentText" presStyleLbl="node1" presStyleIdx="0" presStyleCnt="2">
        <dgm:presLayoutVars>
          <dgm:chMax val="0"/>
          <dgm:bulletEnabled val="1"/>
        </dgm:presLayoutVars>
      </dgm:prSet>
      <dgm:spPr/>
      <dgm:t>
        <a:bodyPr/>
        <a:lstStyle/>
        <a:p>
          <a:endParaRPr lang="zh-TW" altLang="en-US"/>
        </a:p>
      </dgm:t>
    </dgm:pt>
    <dgm:pt modelId="{BACB426B-144C-415D-9E06-882DE7BF0E91}" type="pres">
      <dgm:prSet presAssocID="{69E0AEB4-9B6E-4154-8CB8-4370B6EFA943}" presName="childText" presStyleLbl="revTx" presStyleIdx="0" presStyleCnt="2">
        <dgm:presLayoutVars>
          <dgm:bulletEnabled val="1"/>
        </dgm:presLayoutVars>
      </dgm:prSet>
      <dgm:spPr/>
      <dgm:t>
        <a:bodyPr/>
        <a:lstStyle/>
        <a:p>
          <a:endParaRPr lang="zh-TW" altLang="en-US"/>
        </a:p>
      </dgm:t>
    </dgm:pt>
    <dgm:pt modelId="{FCFFB9F6-5911-4B98-AF7E-04FDC0390592}" type="pres">
      <dgm:prSet presAssocID="{93C6DD5E-8AAC-4DD4-A050-8C79F906D66B}" presName="parentText" presStyleLbl="node1" presStyleIdx="1" presStyleCnt="2">
        <dgm:presLayoutVars>
          <dgm:chMax val="0"/>
          <dgm:bulletEnabled val="1"/>
        </dgm:presLayoutVars>
      </dgm:prSet>
      <dgm:spPr/>
      <dgm:t>
        <a:bodyPr/>
        <a:lstStyle/>
        <a:p>
          <a:endParaRPr lang="zh-TW" altLang="en-US"/>
        </a:p>
      </dgm:t>
    </dgm:pt>
    <dgm:pt modelId="{AE1AB5D0-D1E4-4DFC-BE85-A6BE2F40D18C}" type="pres">
      <dgm:prSet presAssocID="{93C6DD5E-8AAC-4DD4-A050-8C79F906D66B}" presName="childText" presStyleLbl="revTx" presStyleIdx="1" presStyleCnt="2">
        <dgm:presLayoutVars>
          <dgm:bulletEnabled val="1"/>
        </dgm:presLayoutVars>
      </dgm:prSet>
      <dgm:spPr/>
      <dgm:t>
        <a:bodyPr/>
        <a:lstStyle/>
        <a:p>
          <a:endParaRPr lang="zh-TW" altLang="en-US"/>
        </a:p>
      </dgm:t>
    </dgm:pt>
  </dgm:ptLst>
  <dgm:cxnLst>
    <dgm:cxn modelId="{E34C9C1D-2062-4618-88A2-32F5D015C00C}" type="presOf" srcId="{90D4C47B-3001-48D0-B55E-86590DA8382A}" destId="{3F4858D9-E881-451A-88A2-1056E6DA3018}" srcOrd="0" destOrd="0" presId="urn:microsoft.com/office/officeart/2005/8/layout/vList2"/>
    <dgm:cxn modelId="{88184447-3F32-4DDA-9E64-F60A2A61CCE3}" srcId="{90D4C47B-3001-48D0-B55E-86590DA8382A}" destId="{93C6DD5E-8AAC-4DD4-A050-8C79F906D66B}" srcOrd="1" destOrd="0" parTransId="{667C9680-DAF4-4580-B304-60EE9276966B}" sibTransId="{6E1719DC-63AA-497F-916B-C92920BE5FDB}"/>
    <dgm:cxn modelId="{D5B01D13-9A8A-4FD3-A12D-7D0A50E4C857}" type="presOf" srcId="{E7C388E7-1648-48FB-B251-EA4F7976C455}" destId="{AE1AB5D0-D1E4-4DFC-BE85-A6BE2F40D18C}" srcOrd="0" destOrd="0" presId="urn:microsoft.com/office/officeart/2005/8/layout/vList2"/>
    <dgm:cxn modelId="{B25C438E-BDC2-48FD-8C21-6CE91ACB9689}" srcId="{93C6DD5E-8AAC-4DD4-A050-8C79F906D66B}" destId="{2C5C5AB6-1B12-4A4D-A8EB-D9D7159C0DA3}" srcOrd="1" destOrd="0" parTransId="{0889DB63-A4CF-4427-959F-EC7E6D320747}" sibTransId="{24ECE1B8-6B0A-42D2-851A-CF2C9BCF924F}"/>
    <dgm:cxn modelId="{AA8C06DA-27F4-4314-9AB1-461BA6A8E1CD}" type="presOf" srcId="{750D252A-B676-464C-AF1F-D42E01348881}" destId="{BACB426B-144C-415D-9E06-882DE7BF0E91}" srcOrd="0" destOrd="0" presId="urn:microsoft.com/office/officeart/2005/8/layout/vList2"/>
    <dgm:cxn modelId="{ECDE453F-04F9-40C3-AD2D-3CA4A342E75F}" srcId="{93C6DD5E-8AAC-4DD4-A050-8C79F906D66B}" destId="{E7C388E7-1648-48FB-B251-EA4F7976C455}" srcOrd="0" destOrd="0" parTransId="{D66ED0F6-303D-4AF3-819C-8E0CD6C54C99}" sibTransId="{7423BBCD-8543-4D9C-9EE5-4EDD38A77920}"/>
    <dgm:cxn modelId="{E1A3F473-2591-4352-9B33-4035AF3FB6C6}" srcId="{90D4C47B-3001-48D0-B55E-86590DA8382A}" destId="{69E0AEB4-9B6E-4154-8CB8-4370B6EFA943}" srcOrd="0" destOrd="0" parTransId="{DC204BBB-6469-4285-ADC9-BA2E5A6EF876}" sibTransId="{689779B2-95D6-459C-B539-F35563B47EF2}"/>
    <dgm:cxn modelId="{BBACD9A9-D17B-4A59-8ACD-0E68A15044DD}" srcId="{69E0AEB4-9B6E-4154-8CB8-4370B6EFA943}" destId="{750D252A-B676-464C-AF1F-D42E01348881}" srcOrd="0" destOrd="0" parTransId="{3C557C8A-C2AE-458B-AEDF-A129ABA776E6}" sibTransId="{AF2EBF1B-E9D7-46AB-B205-896FCA94E4D3}"/>
    <dgm:cxn modelId="{591F11BC-0C54-49F8-BBB3-BBAD6533D0EB}" type="presOf" srcId="{69E0AEB4-9B6E-4154-8CB8-4370B6EFA943}" destId="{255ADE1E-4434-4C13-BA2C-F3E84801432E}" srcOrd="0" destOrd="0" presId="urn:microsoft.com/office/officeart/2005/8/layout/vList2"/>
    <dgm:cxn modelId="{5C15CC0B-C720-41E0-B13B-D830EF7CA06E}" type="presOf" srcId="{2C5C5AB6-1B12-4A4D-A8EB-D9D7159C0DA3}" destId="{AE1AB5D0-D1E4-4DFC-BE85-A6BE2F40D18C}" srcOrd="0" destOrd="1" presId="urn:microsoft.com/office/officeart/2005/8/layout/vList2"/>
    <dgm:cxn modelId="{086C0211-93E9-4151-9811-57E4CA62E108}" type="presOf" srcId="{93C6DD5E-8AAC-4DD4-A050-8C79F906D66B}" destId="{FCFFB9F6-5911-4B98-AF7E-04FDC0390592}" srcOrd="0" destOrd="0" presId="urn:microsoft.com/office/officeart/2005/8/layout/vList2"/>
    <dgm:cxn modelId="{B32EB3D7-39C6-4D6F-BA2A-2B7D288AA5D6}" type="presParOf" srcId="{3F4858D9-E881-451A-88A2-1056E6DA3018}" destId="{255ADE1E-4434-4C13-BA2C-F3E84801432E}" srcOrd="0" destOrd="0" presId="urn:microsoft.com/office/officeart/2005/8/layout/vList2"/>
    <dgm:cxn modelId="{195ACBC8-C11A-4CED-87A6-AA03CB2F550A}" type="presParOf" srcId="{3F4858D9-E881-451A-88A2-1056E6DA3018}" destId="{BACB426B-144C-415D-9E06-882DE7BF0E91}" srcOrd="1" destOrd="0" presId="urn:microsoft.com/office/officeart/2005/8/layout/vList2"/>
    <dgm:cxn modelId="{1349F53C-0525-490A-8CDA-B5FEB8B9DD66}" type="presParOf" srcId="{3F4858D9-E881-451A-88A2-1056E6DA3018}" destId="{FCFFB9F6-5911-4B98-AF7E-04FDC0390592}" srcOrd="2" destOrd="0" presId="urn:microsoft.com/office/officeart/2005/8/layout/vList2"/>
    <dgm:cxn modelId="{079C9289-CC30-47C7-B12A-5302A0F0864B}" type="presParOf" srcId="{3F4858D9-E881-451A-88A2-1056E6DA3018}" destId="{AE1AB5D0-D1E4-4DFC-BE85-A6BE2F40D18C}"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308BCB6B-E0A7-404D-9CF0-E405D133226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zh-TW" altLang="en-US"/>
        </a:p>
      </dgm:t>
    </dgm:pt>
    <dgm:pt modelId="{302EE9BF-1FF5-44B5-B113-2D175B478573}">
      <dgm:prSet phldrT="[文字]" custT="1"/>
      <dgm:spPr/>
      <dgm:t>
        <a:bodyPr/>
        <a:lstStyle/>
        <a:p>
          <a:r>
            <a:rPr lang="zh-TW" altLang="en-US" sz="2000" dirty="0" smtClean="0">
              <a:latin typeface="微軟正黑體" panose="020B0604030504040204" pitchFamily="34" charset="-120"/>
              <a:ea typeface="微軟正黑體" panose="020B0604030504040204" pitchFamily="34" charset="-120"/>
            </a:rPr>
            <a:t>僅限</a:t>
          </a:r>
          <a:r>
            <a:rPr lang="zh-TW" altLang="en-US" sz="2000" b="1" u="sng" dirty="0" smtClean="0">
              <a:solidFill>
                <a:srgbClr val="00B0F0"/>
              </a:solidFill>
              <a:latin typeface="微軟正黑體" panose="020B0604030504040204" pitchFamily="34" charset="-120"/>
              <a:ea typeface="微軟正黑體" panose="020B0604030504040204" pitchFamily="34" charset="-120"/>
            </a:rPr>
            <a:t>關係</a:t>
          </a:r>
          <a:r>
            <a:rPr lang="zh-TW" altLang="en-US" sz="2000" b="1" u="sng" dirty="0">
              <a:solidFill>
                <a:srgbClr val="00B0F0"/>
              </a:solidFill>
              <a:latin typeface="微軟正黑體" panose="020B0604030504040204" pitchFamily="34" charset="-120"/>
              <a:ea typeface="微軟正黑體" panose="020B0604030504040204" pitchFamily="34" charset="-120"/>
            </a:rPr>
            <a:t>人</a:t>
          </a:r>
        </a:p>
      </dgm:t>
    </dgm:pt>
    <dgm:pt modelId="{DA6E96B2-7BEC-4791-8C38-621DA37CA352}" type="parTrans" cxnId="{7DE1EB76-1068-4130-99B1-1107A07C31A7}">
      <dgm:prSet/>
      <dgm:spPr/>
      <dgm:t>
        <a:bodyPr/>
        <a:lstStyle/>
        <a:p>
          <a:endParaRPr lang="zh-TW" altLang="en-US" sz="1800"/>
        </a:p>
      </dgm:t>
    </dgm:pt>
    <dgm:pt modelId="{0064DEBE-D41D-4F03-9EE1-60276EA32E59}" type="sibTrans" cxnId="{7DE1EB76-1068-4130-99B1-1107A07C31A7}">
      <dgm:prSet/>
      <dgm:spPr/>
      <dgm:t>
        <a:bodyPr/>
        <a:lstStyle/>
        <a:p>
          <a:endParaRPr lang="zh-TW" altLang="en-US" sz="1800"/>
        </a:p>
      </dgm:t>
    </dgm:pt>
    <dgm:pt modelId="{D9EBC0AA-FE94-43E5-8ED8-BA2D9812D1AA}">
      <dgm:prSet phldrT="[文字]" custT="1"/>
      <dgm:spPr/>
      <dgm:t>
        <a:bodyPr/>
        <a:lstStyle/>
        <a:p>
          <a:r>
            <a:rPr lang="zh-TW" altLang="zh-TW" sz="1800" b="1" dirty="0" smtClean="0">
              <a:solidFill>
                <a:srgbClr val="FF0000"/>
              </a:solidFill>
              <a:latin typeface="+mj-ea"/>
              <a:ea typeface="+mj-ea"/>
            </a:rPr>
            <a:t>補助行為係依法令規定以公開公平方式辦理者</a:t>
          </a:r>
          <a:endParaRPr lang="zh-TW" altLang="en-US" sz="1800" dirty="0">
            <a:solidFill>
              <a:srgbClr val="FF0000"/>
            </a:solidFill>
            <a:latin typeface="+mj-ea"/>
            <a:ea typeface="+mj-ea"/>
          </a:endParaRPr>
        </a:p>
      </dgm:t>
    </dgm:pt>
    <dgm:pt modelId="{CBC8627E-4C22-4397-9388-EB6D3EBB61F2}" type="parTrans" cxnId="{7EA3D9CF-2F7A-40A4-9081-67D83405A945}">
      <dgm:prSet/>
      <dgm:spPr/>
      <dgm:t>
        <a:bodyPr/>
        <a:lstStyle/>
        <a:p>
          <a:endParaRPr lang="zh-TW" altLang="en-US" sz="1800"/>
        </a:p>
      </dgm:t>
    </dgm:pt>
    <dgm:pt modelId="{389739F5-CE95-420A-B474-A8F77101B6AC}" type="sibTrans" cxnId="{7EA3D9CF-2F7A-40A4-9081-67D83405A945}">
      <dgm:prSet/>
      <dgm:spPr/>
      <dgm:t>
        <a:bodyPr/>
        <a:lstStyle/>
        <a:p>
          <a:endParaRPr lang="zh-TW" altLang="en-US" sz="1800"/>
        </a:p>
      </dgm:t>
    </dgm:pt>
    <dgm:pt modelId="{27975233-7F05-4113-82A6-F8FD07F145F3}">
      <dgm:prSet phldrT="[文字]" custT="1"/>
      <dgm:spPr/>
      <dgm:t>
        <a:bodyPr/>
        <a:lstStyle/>
        <a:p>
          <a:r>
            <a:rPr lang="zh-TW" altLang="zh-TW" sz="1800" b="1" dirty="0" smtClean="0">
              <a:latin typeface="+mj-ea"/>
              <a:ea typeface="+mj-ea"/>
            </a:rPr>
            <a:t>禁止其補助反不利於公共利益且經補助法令主管機關核定同意之補助</a:t>
          </a:r>
          <a:endParaRPr lang="zh-TW" altLang="en-US" sz="1800" dirty="0">
            <a:latin typeface="+mj-ea"/>
            <a:ea typeface="+mj-ea"/>
          </a:endParaRPr>
        </a:p>
      </dgm:t>
    </dgm:pt>
    <dgm:pt modelId="{D556A78A-280A-45B3-A31D-54EC01F1F53C}" type="parTrans" cxnId="{A4E23027-E3E5-4B11-8D64-8F3F03534378}">
      <dgm:prSet/>
      <dgm:spPr/>
      <dgm:t>
        <a:bodyPr/>
        <a:lstStyle/>
        <a:p>
          <a:endParaRPr lang="zh-TW" altLang="en-US" sz="1800"/>
        </a:p>
      </dgm:t>
    </dgm:pt>
    <dgm:pt modelId="{574851C9-A417-4A47-8292-32B6C15A6263}" type="sibTrans" cxnId="{A4E23027-E3E5-4B11-8D64-8F3F03534378}">
      <dgm:prSet/>
      <dgm:spPr/>
      <dgm:t>
        <a:bodyPr/>
        <a:lstStyle/>
        <a:p>
          <a:endParaRPr lang="zh-TW" altLang="en-US" sz="1800"/>
        </a:p>
      </dgm:t>
    </dgm:pt>
    <dgm:pt modelId="{573E2343-6842-4E0A-9891-66F10698B9E6}">
      <dgm:prSet phldrT="[文字]" custT="1"/>
      <dgm:spPr/>
      <dgm:t>
        <a:bodyPr/>
        <a:lstStyle/>
        <a:p>
          <a:pPr rtl="0">
            <a:lnSpc>
              <a:spcPts val="2400"/>
            </a:lnSpc>
            <a:spcAft>
              <a:spcPts val="0"/>
            </a:spcAft>
          </a:pPr>
          <a:r>
            <a:rPr lang="zh-TW" altLang="en-US" sz="1800" b="1" dirty="0" smtClean="0">
              <a:solidFill>
                <a:schemeClr val="accent1">
                  <a:lumMod val="75000"/>
                </a:schemeClr>
              </a:solidFill>
              <a:latin typeface="微軟正黑體" panose="020B0604030504040204" pitchFamily="34" charset="-120"/>
              <a:ea typeface="微軟正黑體" panose="020B0604030504040204" pitchFamily="34" charset="-120"/>
            </a:rPr>
            <a:t>後段規定</a:t>
          </a:r>
          <a:r>
            <a:rPr lang="zh-TW" altLang="zh-TW" sz="1800" b="1" dirty="0" smtClean="0">
              <a:solidFill>
                <a:schemeClr val="accent1">
                  <a:lumMod val="75000"/>
                </a:schemeClr>
              </a:solidFill>
              <a:latin typeface="微軟正黑體" panose="020B0604030504040204" pitchFamily="34" charset="-120"/>
              <a:ea typeface="微軟正黑體" panose="020B0604030504040204" pitchFamily="34" charset="-120"/>
            </a:rPr>
            <a:t>應副知監察院</a:t>
          </a:r>
          <a:endParaRPr lang="en-US" altLang="zh-TW" sz="1800" b="1" dirty="0" smtClean="0">
            <a:solidFill>
              <a:schemeClr val="accent1">
                <a:lumMod val="75000"/>
              </a:schemeClr>
            </a:solidFill>
            <a:latin typeface="微軟正黑體" panose="020B0604030504040204" pitchFamily="34" charset="-120"/>
            <a:ea typeface="微軟正黑體" panose="020B0604030504040204" pitchFamily="34" charset="-120"/>
          </a:endParaRPr>
        </a:p>
        <a:p>
          <a:pPr rtl="0">
            <a:lnSpc>
              <a:spcPts val="2400"/>
            </a:lnSpc>
            <a:spcAft>
              <a:spcPts val="0"/>
            </a:spcAft>
          </a:pPr>
          <a:r>
            <a:rPr lang="en-US" altLang="zh-TW" sz="1800" b="1" dirty="0" smtClean="0">
              <a:solidFill>
                <a:schemeClr val="accent1">
                  <a:lumMod val="75000"/>
                </a:schemeClr>
              </a:solidFill>
              <a:latin typeface="微軟正黑體" panose="020B0604030504040204" pitchFamily="34" charset="-120"/>
              <a:ea typeface="微軟正黑體" panose="020B0604030504040204" pitchFamily="34" charset="-120"/>
            </a:rPr>
            <a:t>(</a:t>
          </a:r>
          <a:r>
            <a:rPr lang="zh-TW" altLang="en-US" sz="1800" b="1" dirty="0" smtClean="0">
              <a:solidFill>
                <a:schemeClr val="accent1">
                  <a:lumMod val="75000"/>
                </a:schemeClr>
              </a:solidFill>
              <a:latin typeface="微軟正黑體" panose="020B0604030504040204" pitchFamily="34" charset="-120"/>
              <a:ea typeface="微軟正黑體" panose="020B0604030504040204" pitchFamily="34" charset="-120"/>
            </a:rPr>
            <a:t>利衝法施行細則第</a:t>
          </a:r>
          <a:r>
            <a:rPr lang="en-US" altLang="zh-TW" sz="1800" b="1" dirty="0" smtClean="0">
              <a:solidFill>
                <a:schemeClr val="accent1">
                  <a:lumMod val="75000"/>
                </a:schemeClr>
              </a:solidFill>
              <a:latin typeface="微軟正黑體" panose="020B0604030504040204" pitchFamily="34" charset="-120"/>
              <a:ea typeface="微軟正黑體" panose="020B0604030504040204" pitchFamily="34" charset="-120"/>
            </a:rPr>
            <a:t>25</a:t>
          </a:r>
          <a:r>
            <a:rPr lang="zh-TW" altLang="en-US" sz="1800" b="1" dirty="0" smtClean="0">
              <a:solidFill>
                <a:schemeClr val="accent1">
                  <a:lumMod val="75000"/>
                </a:schemeClr>
              </a:solidFill>
              <a:latin typeface="微軟正黑體" panose="020B0604030504040204" pitchFamily="34" charset="-120"/>
              <a:ea typeface="微軟正黑體" panose="020B0604030504040204" pitchFamily="34" charset="-120"/>
            </a:rPr>
            <a:t>條第</a:t>
          </a:r>
          <a:r>
            <a:rPr lang="en-US" altLang="zh-TW" sz="1800" b="1" dirty="0" smtClean="0">
              <a:solidFill>
                <a:schemeClr val="accent1">
                  <a:lumMod val="75000"/>
                </a:schemeClr>
              </a:solidFill>
              <a:latin typeface="微軟正黑體" panose="020B0604030504040204" pitchFamily="34" charset="-120"/>
              <a:ea typeface="微軟正黑體" panose="020B0604030504040204" pitchFamily="34" charset="-120"/>
            </a:rPr>
            <a:t>3</a:t>
          </a:r>
          <a:r>
            <a:rPr lang="zh-TW" altLang="en-US" sz="1800" b="1" dirty="0" smtClean="0">
              <a:solidFill>
                <a:schemeClr val="accent1">
                  <a:lumMod val="75000"/>
                </a:schemeClr>
              </a:solidFill>
              <a:latin typeface="微軟正黑體" panose="020B0604030504040204" pitchFamily="34" charset="-120"/>
              <a:ea typeface="微軟正黑體" panose="020B0604030504040204" pitchFamily="34" charset="-120"/>
            </a:rPr>
            <a:t>項</a:t>
          </a:r>
          <a:r>
            <a:rPr lang="en-US" altLang="zh-TW" sz="1800" b="1" dirty="0" smtClean="0">
              <a:solidFill>
                <a:schemeClr val="accent1">
                  <a:lumMod val="75000"/>
                </a:schemeClr>
              </a:solidFill>
              <a:latin typeface="微軟正黑體" panose="020B0604030504040204" pitchFamily="34" charset="-120"/>
              <a:ea typeface="微軟正黑體" panose="020B0604030504040204" pitchFamily="34" charset="-120"/>
            </a:rPr>
            <a:t>)</a:t>
          </a:r>
          <a:endParaRPr lang="zh-TW" altLang="en-US" sz="1800" b="1" dirty="0">
            <a:solidFill>
              <a:schemeClr val="accent1">
                <a:lumMod val="75000"/>
              </a:schemeClr>
            </a:solidFill>
            <a:latin typeface="微軟正黑體" panose="020B0604030504040204" pitchFamily="34" charset="-120"/>
            <a:ea typeface="微軟正黑體" panose="020B0604030504040204" pitchFamily="34" charset="-120"/>
          </a:endParaRPr>
        </a:p>
      </dgm:t>
    </dgm:pt>
    <dgm:pt modelId="{DEB5F4C7-27D6-48EA-B756-A88A7A69A0CD}" type="parTrans" cxnId="{80DBC787-DF54-4A00-ADCF-6220C9902386}">
      <dgm:prSet/>
      <dgm:spPr/>
      <dgm:t>
        <a:bodyPr/>
        <a:lstStyle/>
        <a:p>
          <a:endParaRPr lang="zh-TW" altLang="en-US" sz="1800"/>
        </a:p>
      </dgm:t>
    </dgm:pt>
    <dgm:pt modelId="{FDCACA29-0336-48B2-BAE8-5F15350ED528}" type="sibTrans" cxnId="{80DBC787-DF54-4A00-ADCF-6220C9902386}">
      <dgm:prSet/>
      <dgm:spPr/>
      <dgm:t>
        <a:bodyPr/>
        <a:lstStyle/>
        <a:p>
          <a:endParaRPr lang="zh-TW" altLang="en-US" sz="1800"/>
        </a:p>
      </dgm:t>
    </dgm:pt>
    <dgm:pt modelId="{904746DD-EA54-4AB1-AAF3-EC498B199B40}" type="pres">
      <dgm:prSet presAssocID="{308BCB6B-E0A7-404D-9CF0-E405D1332263}" presName="hierChild1" presStyleCnt="0">
        <dgm:presLayoutVars>
          <dgm:chPref val="1"/>
          <dgm:dir/>
          <dgm:animOne val="branch"/>
          <dgm:animLvl val="lvl"/>
          <dgm:resizeHandles/>
        </dgm:presLayoutVars>
      </dgm:prSet>
      <dgm:spPr/>
      <dgm:t>
        <a:bodyPr/>
        <a:lstStyle/>
        <a:p>
          <a:endParaRPr lang="zh-TW" altLang="en-US"/>
        </a:p>
      </dgm:t>
    </dgm:pt>
    <dgm:pt modelId="{34D6EB6F-C6B7-4C80-902B-76D37ED7B2F0}" type="pres">
      <dgm:prSet presAssocID="{302EE9BF-1FF5-44B5-B113-2D175B478573}" presName="hierRoot1" presStyleCnt="0"/>
      <dgm:spPr/>
    </dgm:pt>
    <dgm:pt modelId="{B9EEB1D5-811E-4E79-9321-AABA589809CB}" type="pres">
      <dgm:prSet presAssocID="{302EE9BF-1FF5-44B5-B113-2D175B478573}" presName="composite" presStyleCnt="0"/>
      <dgm:spPr/>
    </dgm:pt>
    <dgm:pt modelId="{BE42F53C-D1EC-41E9-8A82-849020D3E470}" type="pres">
      <dgm:prSet presAssocID="{302EE9BF-1FF5-44B5-B113-2D175B478573}" presName="background" presStyleLbl="node0" presStyleIdx="0" presStyleCnt="1"/>
      <dgm:spPr/>
    </dgm:pt>
    <dgm:pt modelId="{C2B6CD77-3915-4A43-8212-33B1992C6EBB}" type="pres">
      <dgm:prSet presAssocID="{302EE9BF-1FF5-44B5-B113-2D175B478573}" presName="text" presStyleLbl="fgAcc0" presStyleIdx="0" presStyleCnt="1" custScaleX="114110">
        <dgm:presLayoutVars>
          <dgm:chPref val="3"/>
        </dgm:presLayoutVars>
      </dgm:prSet>
      <dgm:spPr/>
      <dgm:t>
        <a:bodyPr/>
        <a:lstStyle/>
        <a:p>
          <a:endParaRPr lang="zh-TW" altLang="en-US"/>
        </a:p>
      </dgm:t>
    </dgm:pt>
    <dgm:pt modelId="{93F1923F-27F6-4A7A-A879-036BE35CE19F}" type="pres">
      <dgm:prSet presAssocID="{302EE9BF-1FF5-44B5-B113-2D175B478573}" presName="hierChild2" presStyleCnt="0"/>
      <dgm:spPr/>
    </dgm:pt>
    <dgm:pt modelId="{F57A7403-9F00-4CBD-B060-A6956E9FDD76}" type="pres">
      <dgm:prSet presAssocID="{CBC8627E-4C22-4397-9388-EB6D3EBB61F2}" presName="Name10" presStyleLbl="parChTrans1D2" presStyleIdx="0" presStyleCnt="2"/>
      <dgm:spPr/>
      <dgm:t>
        <a:bodyPr/>
        <a:lstStyle/>
        <a:p>
          <a:endParaRPr lang="zh-TW" altLang="en-US"/>
        </a:p>
      </dgm:t>
    </dgm:pt>
    <dgm:pt modelId="{5EC9E60E-B0D2-48A0-87F4-9681B61933FF}" type="pres">
      <dgm:prSet presAssocID="{D9EBC0AA-FE94-43E5-8ED8-BA2D9812D1AA}" presName="hierRoot2" presStyleCnt="0"/>
      <dgm:spPr/>
    </dgm:pt>
    <dgm:pt modelId="{4B65EF87-5E7C-4C4D-B0F0-DBA2A8F4515E}" type="pres">
      <dgm:prSet presAssocID="{D9EBC0AA-FE94-43E5-8ED8-BA2D9812D1AA}" presName="composite2" presStyleCnt="0"/>
      <dgm:spPr/>
    </dgm:pt>
    <dgm:pt modelId="{9DA365E0-3A7F-4EE4-B699-03558420EC43}" type="pres">
      <dgm:prSet presAssocID="{D9EBC0AA-FE94-43E5-8ED8-BA2D9812D1AA}" presName="background2" presStyleLbl="node2" presStyleIdx="0" presStyleCnt="2"/>
      <dgm:spPr/>
    </dgm:pt>
    <dgm:pt modelId="{225E6CA1-3D2F-4C88-8AF4-FDF9D098C683}" type="pres">
      <dgm:prSet presAssocID="{D9EBC0AA-FE94-43E5-8ED8-BA2D9812D1AA}" presName="text2" presStyleLbl="fgAcc2" presStyleIdx="0" presStyleCnt="2" custScaleX="188449">
        <dgm:presLayoutVars>
          <dgm:chPref val="3"/>
        </dgm:presLayoutVars>
      </dgm:prSet>
      <dgm:spPr/>
      <dgm:t>
        <a:bodyPr/>
        <a:lstStyle/>
        <a:p>
          <a:endParaRPr lang="zh-TW" altLang="en-US"/>
        </a:p>
      </dgm:t>
    </dgm:pt>
    <dgm:pt modelId="{AAF36593-AD33-41CD-8471-63C24F735E37}" type="pres">
      <dgm:prSet presAssocID="{D9EBC0AA-FE94-43E5-8ED8-BA2D9812D1AA}" presName="hierChild3" presStyleCnt="0"/>
      <dgm:spPr/>
    </dgm:pt>
    <dgm:pt modelId="{8B426F36-A956-4FC3-A34C-A6BDEFF9DFC7}" type="pres">
      <dgm:prSet presAssocID="{D556A78A-280A-45B3-A31D-54EC01F1F53C}" presName="Name10" presStyleLbl="parChTrans1D2" presStyleIdx="1" presStyleCnt="2"/>
      <dgm:spPr/>
      <dgm:t>
        <a:bodyPr/>
        <a:lstStyle/>
        <a:p>
          <a:endParaRPr lang="zh-TW" altLang="en-US"/>
        </a:p>
      </dgm:t>
    </dgm:pt>
    <dgm:pt modelId="{DFFE1069-F9DD-457C-9B63-5FBC90C0F8DE}" type="pres">
      <dgm:prSet presAssocID="{27975233-7F05-4113-82A6-F8FD07F145F3}" presName="hierRoot2" presStyleCnt="0"/>
      <dgm:spPr/>
    </dgm:pt>
    <dgm:pt modelId="{3EDC5726-F9AE-4BFF-97D4-E478EB25C9DD}" type="pres">
      <dgm:prSet presAssocID="{27975233-7F05-4113-82A6-F8FD07F145F3}" presName="composite2" presStyleCnt="0"/>
      <dgm:spPr/>
    </dgm:pt>
    <dgm:pt modelId="{C5A33261-CC22-447A-9A65-F3476A290BD5}" type="pres">
      <dgm:prSet presAssocID="{27975233-7F05-4113-82A6-F8FD07F145F3}" presName="background2" presStyleLbl="node2" presStyleIdx="1" presStyleCnt="2"/>
      <dgm:spPr/>
    </dgm:pt>
    <dgm:pt modelId="{FA1827FD-D0CA-4668-91EE-25D3E7942B0B}" type="pres">
      <dgm:prSet presAssocID="{27975233-7F05-4113-82A6-F8FD07F145F3}" presName="text2" presStyleLbl="fgAcc2" presStyleIdx="1" presStyleCnt="2" custScaleX="285814">
        <dgm:presLayoutVars>
          <dgm:chPref val="3"/>
        </dgm:presLayoutVars>
      </dgm:prSet>
      <dgm:spPr/>
      <dgm:t>
        <a:bodyPr/>
        <a:lstStyle/>
        <a:p>
          <a:endParaRPr lang="zh-TW" altLang="en-US"/>
        </a:p>
      </dgm:t>
    </dgm:pt>
    <dgm:pt modelId="{44FCFE8B-2065-4DBC-8A1E-DD54BFB863BC}" type="pres">
      <dgm:prSet presAssocID="{27975233-7F05-4113-82A6-F8FD07F145F3}" presName="hierChild3" presStyleCnt="0"/>
      <dgm:spPr/>
    </dgm:pt>
    <dgm:pt modelId="{1368D5DD-BDCA-42E8-A346-C8F4529697C9}" type="pres">
      <dgm:prSet presAssocID="{DEB5F4C7-27D6-48EA-B756-A88A7A69A0CD}" presName="Name17" presStyleLbl="parChTrans1D3" presStyleIdx="0" presStyleCnt="1"/>
      <dgm:spPr/>
      <dgm:t>
        <a:bodyPr/>
        <a:lstStyle/>
        <a:p>
          <a:endParaRPr lang="zh-TW" altLang="en-US"/>
        </a:p>
      </dgm:t>
    </dgm:pt>
    <dgm:pt modelId="{BE338862-E37B-4FAD-BCF6-57378E8E283D}" type="pres">
      <dgm:prSet presAssocID="{573E2343-6842-4E0A-9891-66F10698B9E6}" presName="hierRoot3" presStyleCnt="0"/>
      <dgm:spPr/>
    </dgm:pt>
    <dgm:pt modelId="{494F25E0-C9D8-4EE7-9F7B-4F03685F5363}" type="pres">
      <dgm:prSet presAssocID="{573E2343-6842-4E0A-9891-66F10698B9E6}" presName="composite3" presStyleCnt="0"/>
      <dgm:spPr/>
    </dgm:pt>
    <dgm:pt modelId="{EA936A99-2253-4EA0-B528-827A1D814408}" type="pres">
      <dgm:prSet presAssocID="{573E2343-6842-4E0A-9891-66F10698B9E6}" presName="background3" presStyleLbl="node3" presStyleIdx="0" presStyleCnt="1"/>
      <dgm:spPr/>
    </dgm:pt>
    <dgm:pt modelId="{89E79CEE-5CD3-40D8-BB54-A5A26369099D}" type="pres">
      <dgm:prSet presAssocID="{573E2343-6842-4E0A-9891-66F10698B9E6}" presName="text3" presStyleLbl="fgAcc3" presStyleIdx="0" presStyleCnt="1" custScaleX="264031">
        <dgm:presLayoutVars>
          <dgm:chPref val="3"/>
        </dgm:presLayoutVars>
      </dgm:prSet>
      <dgm:spPr/>
      <dgm:t>
        <a:bodyPr/>
        <a:lstStyle/>
        <a:p>
          <a:endParaRPr lang="zh-TW" altLang="en-US"/>
        </a:p>
      </dgm:t>
    </dgm:pt>
    <dgm:pt modelId="{F3D02D0C-32FD-48C5-91C1-7948E27367EA}" type="pres">
      <dgm:prSet presAssocID="{573E2343-6842-4E0A-9891-66F10698B9E6}" presName="hierChild4" presStyleCnt="0"/>
      <dgm:spPr/>
    </dgm:pt>
  </dgm:ptLst>
  <dgm:cxnLst>
    <dgm:cxn modelId="{A4E23027-E3E5-4B11-8D64-8F3F03534378}" srcId="{302EE9BF-1FF5-44B5-B113-2D175B478573}" destId="{27975233-7F05-4113-82A6-F8FD07F145F3}" srcOrd="1" destOrd="0" parTransId="{D556A78A-280A-45B3-A31D-54EC01F1F53C}" sibTransId="{574851C9-A417-4A47-8292-32B6C15A6263}"/>
    <dgm:cxn modelId="{D37140FE-8FAF-46DA-AE3C-78E8DD6837C6}" type="presOf" srcId="{308BCB6B-E0A7-404D-9CF0-E405D1332263}" destId="{904746DD-EA54-4AB1-AAF3-EC498B199B40}" srcOrd="0" destOrd="0" presId="urn:microsoft.com/office/officeart/2005/8/layout/hierarchy1"/>
    <dgm:cxn modelId="{6BBAEC2A-603A-4F1B-B9F1-01B4842C8797}" type="presOf" srcId="{573E2343-6842-4E0A-9891-66F10698B9E6}" destId="{89E79CEE-5CD3-40D8-BB54-A5A26369099D}" srcOrd="0" destOrd="0" presId="urn:microsoft.com/office/officeart/2005/8/layout/hierarchy1"/>
    <dgm:cxn modelId="{7EA3D9CF-2F7A-40A4-9081-67D83405A945}" srcId="{302EE9BF-1FF5-44B5-B113-2D175B478573}" destId="{D9EBC0AA-FE94-43E5-8ED8-BA2D9812D1AA}" srcOrd="0" destOrd="0" parTransId="{CBC8627E-4C22-4397-9388-EB6D3EBB61F2}" sibTransId="{389739F5-CE95-420A-B474-A8F77101B6AC}"/>
    <dgm:cxn modelId="{80DBC787-DF54-4A00-ADCF-6220C9902386}" srcId="{27975233-7F05-4113-82A6-F8FD07F145F3}" destId="{573E2343-6842-4E0A-9891-66F10698B9E6}" srcOrd="0" destOrd="0" parTransId="{DEB5F4C7-27D6-48EA-B756-A88A7A69A0CD}" sibTransId="{FDCACA29-0336-48B2-BAE8-5F15350ED528}"/>
    <dgm:cxn modelId="{9E9C16BC-0B9C-4910-9B08-1EE3F6E4D316}" type="presOf" srcId="{CBC8627E-4C22-4397-9388-EB6D3EBB61F2}" destId="{F57A7403-9F00-4CBD-B060-A6956E9FDD76}" srcOrd="0" destOrd="0" presId="urn:microsoft.com/office/officeart/2005/8/layout/hierarchy1"/>
    <dgm:cxn modelId="{B5710729-CAF8-4CD2-8C11-E3A23E2A43BA}" type="presOf" srcId="{27975233-7F05-4113-82A6-F8FD07F145F3}" destId="{FA1827FD-D0CA-4668-91EE-25D3E7942B0B}" srcOrd="0" destOrd="0" presId="urn:microsoft.com/office/officeart/2005/8/layout/hierarchy1"/>
    <dgm:cxn modelId="{7DE1EB76-1068-4130-99B1-1107A07C31A7}" srcId="{308BCB6B-E0A7-404D-9CF0-E405D1332263}" destId="{302EE9BF-1FF5-44B5-B113-2D175B478573}" srcOrd="0" destOrd="0" parTransId="{DA6E96B2-7BEC-4791-8C38-621DA37CA352}" sibTransId="{0064DEBE-D41D-4F03-9EE1-60276EA32E59}"/>
    <dgm:cxn modelId="{9F8D527A-27E1-4CFF-B6C1-B7DC1463A74F}" type="presOf" srcId="{302EE9BF-1FF5-44B5-B113-2D175B478573}" destId="{C2B6CD77-3915-4A43-8212-33B1992C6EBB}" srcOrd="0" destOrd="0" presId="urn:microsoft.com/office/officeart/2005/8/layout/hierarchy1"/>
    <dgm:cxn modelId="{6DB561A0-3880-4C25-AC35-96635353C5EB}" type="presOf" srcId="{D556A78A-280A-45B3-A31D-54EC01F1F53C}" destId="{8B426F36-A956-4FC3-A34C-A6BDEFF9DFC7}" srcOrd="0" destOrd="0" presId="urn:microsoft.com/office/officeart/2005/8/layout/hierarchy1"/>
    <dgm:cxn modelId="{0935395F-8427-4C5D-A8F5-BF13DBB455B7}" type="presOf" srcId="{DEB5F4C7-27D6-48EA-B756-A88A7A69A0CD}" destId="{1368D5DD-BDCA-42E8-A346-C8F4529697C9}" srcOrd="0" destOrd="0" presId="urn:microsoft.com/office/officeart/2005/8/layout/hierarchy1"/>
    <dgm:cxn modelId="{2951FEA4-7156-4AAB-9CA7-7F3E82CECBE8}" type="presOf" srcId="{D9EBC0AA-FE94-43E5-8ED8-BA2D9812D1AA}" destId="{225E6CA1-3D2F-4C88-8AF4-FDF9D098C683}" srcOrd="0" destOrd="0" presId="urn:microsoft.com/office/officeart/2005/8/layout/hierarchy1"/>
    <dgm:cxn modelId="{E92220F8-EE39-4721-9D37-306C5A0EE217}" type="presParOf" srcId="{904746DD-EA54-4AB1-AAF3-EC498B199B40}" destId="{34D6EB6F-C6B7-4C80-902B-76D37ED7B2F0}" srcOrd="0" destOrd="0" presId="urn:microsoft.com/office/officeart/2005/8/layout/hierarchy1"/>
    <dgm:cxn modelId="{D863662A-42C6-4B94-ACD6-712BEF40734D}" type="presParOf" srcId="{34D6EB6F-C6B7-4C80-902B-76D37ED7B2F0}" destId="{B9EEB1D5-811E-4E79-9321-AABA589809CB}" srcOrd="0" destOrd="0" presId="urn:microsoft.com/office/officeart/2005/8/layout/hierarchy1"/>
    <dgm:cxn modelId="{84D951F3-B1CE-4CB3-93FC-0CEE9B1CC5F2}" type="presParOf" srcId="{B9EEB1D5-811E-4E79-9321-AABA589809CB}" destId="{BE42F53C-D1EC-41E9-8A82-849020D3E470}" srcOrd="0" destOrd="0" presId="urn:microsoft.com/office/officeart/2005/8/layout/hierarchy1"/>
    <dgm:cxn modelId="{F4D9654C-18BA-4D58-B4E5-DD298DB60F81}" type="presParOf" srcId="{B9EEB1D5-811E-4E79-9321-AABA589809CB}" destId="{C2B6CD77-3915-4A43-8212-33B1992C6EBB}" srcOrd="1" destOrd="0" presId="urn:microsoft.com/office/officeart/2005/8/layout/hierarchy1"/>
    <dgm:cxn modelId="{8AC2A5B5-1D05-4ACE-B585-72C8FF3DCA50}" type="presParOf" srcId="{34D6EB6F-C6B7-4C80-902B-76D37ED7B2F0}" destId="{93F1923F-27F6-4A7A-A879-036BE35CE19F}" srcOrd="1" destOrd="0" presId="urn:microsoft.com/office/officeart/2005/8/layout/hierarchy1"/>
    <dgm:cxn modelId="{C91B2C38-2C30-40DB-8883-46C94523C331}" type="presParOf" srcId="{93F1923F-27F6-4A7A-A879-036BE35CE19F}" destId="{F57A7403-9F00-4CBD-B060-A6956E9FDD76}" srcOrd="0" destOrd="0" presId="urn:microsoft.com/office/officeart/2005/8/layout/hierarchy1"/>
    <dgm:cxn modelId="{5DBBA95E-2748-4A48-8488-0C0F0CC9053A}" type="presParOf" srcId="{93F1923F-27F6-4A7A-A879-036BE35CE19F}" destId="{5EC9E60E-B0D2-48A0-87F4-9681B61933FF}" srcOrd="1" destOrd="0" presId="urn:microsoft.com/office/officeart/2005/8/layout/hierarchy1"/>
    <dgm:cxn modelId="{60044ECC-3EDD-41EC-AE9E-8634B2DC1F86}" type="presParOf" srcId="{5EC9E60E-B0D2-48A0-87F4-9681B61933FF}" destId="{4B65EF87-5E7C-4C4D-B0F0-DBA2A8F4515E}" srcOrd="0" destOrd="0" presId="urn:microsoft.com/office/officeart/2005/8/layout/hierarchy1"/>
    <dgm:cxn modelId="{FC6C2D0B-9DC6-4C0A-BD8A-13E747AB3D37}" type="presParOf" srcId="{4B65EF87-5E7C-4C4D-B0F0-DBA2A8F4515E}" destId="{9DA365E0-3A7F-4EE4-B699-03558420EC43}" srcOrd="0" destOrd="0" presId="urn:microsoft.com/office/officeart/2005/8/layout/hierarchy1"/>
    <dgm:cxn modelId="{2AFC5B18-C3F2-4730-986B-78FF30252D2F}" type="presParOf" srcId="{4B65EF87-5E7C-4C4D-B0F0-DBA2A8F4515E}" destId="{225E6CA1-3D2F-4C88-8AF4-FDF9D098C683}" srcOrd="1" destOrd="0" presId="urn:microsoft.com/office/officeart/2005/8/layout/hierarchy1"/>
    <dgm:cxn modelId="{62EB24BF-DA3B-4907-B6CD-8D7004AB3FFE}" type="presParOf" srcId="{5EC9E60E-B0D2-48A0-87F4-9681B61933FF}" destId="{AAF36593-AD33-41CD-8471-63C24F735E37}" srcOrd="1" destOrd="0" presId="urn:microsoft.com/office/officeart/2005/8/layout/hierarchy1"/>
    <dgm:cxn modelId="{1320C4BF-A811-4E72-BA12-48FB6638D3FA}" type="presParOf" srcId="{93F1923F-27F6-4A7A-A879-036BE35CE19F}" destId="{8B426F36-A956-4FC3-A34C-A6BDEFF9DFC7}" srcOrd="2" destOrd="0" presId="urn:microsoft.com/office/officeart/2005/8/layout/hierarchy1"/>
    <dgm:cxn modelId="{76D8B3BD-586A-4E84-8D54-7B5C9BBA1998}" type="presParOf" srcId="{93F1923F-27F6-4A7A-A879-036BE35CE19F}" destId="{DFFE1069-F9DD-457C-9B63-5FBC90C0F8DE}" srcOrd="3" destOrd="0" presId="urn:microsoft.com/office/officeart/2005/8/layout/hierarchy1"/>
    <dgm:cxn modelId="{4F99720B-B070-4451-9A61-11854017A668}" type="presParOf" srcId="{DFFE1069-F9DD-457C-9B63-5FBC90C0F8DE}" destId="{3EDC5726-F9AE-4BFF-97D4-E478EB25C9DD}" srcOrd="0" destOrd="0" presId="urn:microsoft.com/office/officeart/2005/8/layout/hierarchy1"/>
    <dgm:cxn modelId="{3F937601-F4B8-4B11-A72A-03633A3C9490}" type="presParOf" srcId="{3EDC5726-F9AE-4BFF-97D4-E478EB25C9DD}" destId="{C5A33261-CC22-447A-9A65-F3476A290BD5}" srcOrd="0" destOrd="0" presId="urn:microsoft.com/office/officeart/2005/8/layout/hierarchy1"/>
    <dgm:cxn modelId="{8678A22B-D7C2-4A4C-AD8D-612342576055}" type="presParOf" srcId="{3EDC5726-F9AE-4BFF-97D4-E478EB25C9DD}" destId="{FA1827FD-D0CA-4668-91EE-25D3E7942B0B}" srcOrd="1" destOrd="0" presId="urn:microsoft.com/office/officeart/2005/8/layout/hierarchy1"/>
    <dgm:cxn modelId="{49B8075C-AF44-45DB-BDEB-4478972D0FC3}" type="presParOf" srcId="{DFFE1069-F9DD-457C-9B63-5FBC90C0F8DE}" destId="{44FCFE8B-2065-4DBC-8A1E-DD54BFB863BC}" srcOrd="1" destOrd="0" presId="urn:microsoft.com/office/officeart/2005/8/layout/hierarchy1"/>
    <dgm:cxn modelId="{82485ADD-BE2B-4B70-88B0-8B55E6F53BD2}" type="presParOf" srcId="{44FCFE8B-2065-4DBC-8A1E-DD54BFB863BC}" destId="{1368D5DD-BDCA-42E8-A346-C8F4529697C9}" srcOrd="0" destOrd="0" presId="urn:microsoft.com/office/officeart/2005/8/layout/hierarchy1"/>
    <dgm:cxn modelId="{2F650608-3F68-483C-B6BE-B99BCE2BC722}" type="presParOf" srcId="{44FCFE8B-2065-4DBC-8A1E-DD54BFB863BC}" destId="{BE338862-E37B-4FAD-BCF6-57378E8E283D}" srcOrd="1" destOrd="0" presId="urn:microsoft.com/office/officeart/2005/8/layout/hierarchy1"/>
    <dgm:cxn modelId="{56964F8E-FF1C-4DA7-93C9-E476091961AA}" type="presParOf" srcId="{BE338862-E37B-4FAD-BCF6-57378E8E283D}" destId="{494F25E0-C9D8-4EE7-9F7B-4F03685F5363}" srcOrd="0" destOrd="0" presId="urn:microsoft.com/office/officeart/2005/8/layout/hierarchy1"/>
    <dgm:cxn modelId="{015D8F63-926D-46F4-BE09-D7524319492B}" type="presParOf" srcId="{494F25E0-C9D8-4EE7-9F7B-4F03685F5363}" destId="{EA936A99-2253-4EA0-B528-827A1D814408}" srcOrd="0" destOrd="0" presId="urn:microsoft.com/office/officeart/2005/8/layout/hierarchy1"/>
    <dgm:cxn modelId="{9FDBBAAB-360D-4CE9-8A98-11EFA373EF8B}" type="presParOf" srcId="{494F25E0-C9D8-4EE7-9F7B-4F03685F5363}" destId="{89E79CEE-5CD3-40D8-BB54-A5A26369099D}" srcOrd="1" destOrd="0" presId="urn:microsoft.com/office/officeart/2005/8/layout/hierarchy1"/>
    <dgm:cxn modelId="{D65B9B63-006A-4486-A64B-9A8394FD0AB5}" type="presParOf" srcId="{BE338862-E37B-4FAD-BCF6-57378E8E283D}" destId="{F3D02D0C-32FD-48C5-91C1-7948E27367E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F9232AA8-9BC2-45FB-916D-D1C5889582ED}" type="doc">
      <dgm:prSet loTypeId="urn:microsoft.com/office/officeart/2005/8/layout/hierarchy4" loCatId="list" qsTypeId="urn:microsoft.com/office/officeart/2005/8/quickstyle/3d1" qsCatId="3D" csTypeId="urn:microsoft.com/office/officeart/2005/8/colors/accent6_5" csCatId="accent6" phldr="1"/>
      <dgm:spPr/>
      <dgm:t>
        <a:bodyPr/>
        <a:lstStyle/>
        <a:p>
          <a:endParaRPr lang="zh-TW" altLang="en-US"/>
        </a:p>
      </dgm:t>
    </dgm:pt>
    <dgm:pt modelId="{DC99F334-E23D-486D-AD77-75DEF06CD677}">
      <dgm:prSet phldrT="[文字]" custT="1"/>
      <dgm:spPr/>
      <dgm:t>
        <a:bodyPr/>
        <a:lstStyle/>
        <a:p>
          <a:pPr marL="265113" indent="-265113" algn="l">
            <a:lnSpc>
              <a:spcPts val="2400"/>
            </a:lnSpc>
            <a:spcAft>
              <a:spcPts val="1200"/>
            </a:spcAft>
          </a:pPr>
          <a:r>
            <a:rPr lang="zh-TW" altLang="en-US" sz="2000" b="1" dirty="0" smtClean="0">
              <a:solidFill>
                <a:srgbClr val="00B0F0"/>
              </a:solidFill>
              <a:effectLst>
                <a:outerShdw blurRad="38100" dist="38100" dir="2700000" algn="tl">
                  <a:srgbClr val="000000">
                    <a:alpha val="43137"/>
                  </a:srgbClr>
                </a:outerShdw>
              </a:effectLst>
              <a:latin typeface="+mj-ea"/>
              <a:ea typeface="+mj-ea"/>
            </a:rPr>
            <a:t>○</a:t>
          </a:r>
          <a:r>
            <a:rPr lang="zh-TW" altLang="en-US" sz="2000" b="1" dirty="0" smtClean="0">
              <a:latin typeface="+mj-ea"/>
              <a:ea typeface="+mj-ea"/>
            </a:rPr>
            <a:t>所謂充分公開，須上述</a:t>
          </a:r>
          <a:r>
            <a:rPr lang="en-US" altLang="zh-TW" sz="2000" b="1" dirty="0" smtClean="0">
              <a:latin typeface="+mj-ea"/>
              <a:ea typeface="+mj-ea"/>
            </a:rPr>
            <a:t>6</a:t>
          </a:r>
          <a:r>
            <a:rPr lang="zh-TW" altLang="en-US" sz="2000" b="1" dirty="0" smtClean="0">
              <a:latin typeface="+mj-ea"/>
              <a:ea typeface="+mj-ea"/>
            </a:rPr>
            <a:t>項資訊直接在網頁顯示，使民眾一目瞭然。</a:t>
          </a:r>
          <a:endParaRPr lang="en-US" altLang="zh-TW" sz="2000" b="1" dirty="0" smtClean="0">
            <a:latin typeface="+mj-ea"/>
            <a:ea typeface="+mj-ea"/>
          </a:endParaRPr>
        </a:p>
        <a:p>
          <a:pPr marL="265113" indent="-265113" algn="l">
            <a:lnSpc>
              <a:spcPts val="2400"/>
            </a:lnSpc>
            <a:spcAft>
              <a:spcPts val="0"/>
            </a:spcAft>
          </a:pPr>
          <a:r>
            <a:rPr lang="en-US" altLang="zh-TW" sz="2800" b="1" dirty="0" smtClean="0">
              <a:solidFill>
                <a:srgbClr val="FF0000"/>
              </a:solidFill>
              <a:effectLst>
                <a:outerShdw blurRad="38100" dist="38100" dir="2700000" algn="tl">
                  <a:srgbClr val="000000">
                    <a:alpha val="43137"/>
                  </a:srgbClr>
                </a:outerShdw>
              </a:effectLst>
              <a:latin typeface="+mj-ea"/>
              <a:ea typeface="+mj-ea"/>
            </a:rPr>
            <a:t>×</a:t>
          </a:r>
          <a:r>
            <a:rPr lang="zh-TW" altLang="en-US" sz="2000" b="1" dirty="0" smtClean="0">
              <a:latin typeface="+mj-ea"/>
              <a:ea typeface="+mj-ea"/>
            </a:rPr>
            <a:t>不能</a:t>
          </a:r>
          <a:r>
            <a:rPr lang="zh-TW" altLang="zh-TW" sz="2000" b="1" dirty="0" smtClean="0">
              <a:latin typeface="+mj-ea"/>
              <a:ea typeface="+mj-ea"/>
            </a:rPr>
            <a:t>僅於網站公告</a:t>
          </a:r>
          <a:r>
            <a:rPr lang="zh-TW" altLang="en-US" sz="2000" b="1" dirty="0" smtClean="0">
              <a:latin typeface="+mj-ea"/>
              <a:ea typeface="+mj-ea"/>
            </a:rPr>
            <a:t>「</a:t>
          </a:r>
          <a:r>
            <a:rPr lang="zh-TW" altLang="zh-TW" sz="2000" b="1" dirty="0" smtClean="0">
              <a:latin typeface="+mj-ea"/>
              <a:ea typeface="+mj-ea"/>
            </a:rPr>
            <a:t>補助法令規定</a:t>
          </a:r>
          <a:r>
            <a:rPr lang="zh-TW" altLang="en-US" sz="2000" b="1" dirty="0" smtClean="0">
              <a:latin typeface="+mj-ea"/>
              <a:ea typeface="+mj-ea"/>
            </a:rPr>
            <a:t>」，或以附加「補助計畫檔案」之方式，使民眾需尋找查閱相關內文！</a:t>
          </a:r>
          <a:endParaRPr lang="zh-TW" altLang="en-US" sz="2000" b="1" dirty="0">
            <a:latin typeface="+mj-ea"/>
            <a:ea typeface="+mj-ea"/>
          </a:endParaRPr>
        </a:p>
      </dgm:t>
    </dgm:pt>
    <dgm:pt modelId="{692F0F8A-3F70-4921-8ED5-8FA198C549DE}" type="parTrans" cxnId="{C844DB6B-A0F9-4934-8F6E-5839D93B6569}">
      <dgm:prSet/>
      <dgm:spPr/>
      <dgm:t>
        <a:bodyPr/>
        <a:lstStyle/>
        <a:p>
          <a:endParaRPr lang="zh-TW" altLang="en-US"/>
        </a:p>
      </dgm:t>
    </dgm:pt>
    <dgm:pt modelId="{2606C118-5462-427B-BAC8-979AA8EEC04B}" type="sibTrans" cxnId="{C844DB6B-A0F9-4934-8F6E-5839D93B6569}">
      <dgm:prSet/>
      <dgm:spPr/>
      <dgm:t>
        <a:bodyPr/>
        <a:lstStyle/>
        <a:p>
          <a:endParaRPr lang="zh-TW" altLang="en-US"/>
        </a:p>
      </dgm:t>
    </dgm:pt>
    <dgm:pt modelId="{E9BA1103-A979-40A4-8918-6FE6F87E439A}" type="pres">
      <dgm:prSet presAssocID="{F9232AA8-9BC2-45FB-916D-D1C5889582ED}" presName="Name0" presStyleCnt="0">
        <dgm:presLayoutVars>
          <dgm:chPref val="1"/>
          <dgm:dir/>
          <dgm:animOne val="branch"/>
          <dgm:animLvl val="lvl"/>
          <dgm:resizeHandles/>
        </dgm:presLayoutVars>
      </dgm:prSet>
      <dgm:spPr/>
      <dgm:t>
        <a:bodyPr/>
        <a:lstStyle/>
        <a:p>
          <a:endParaRPr lang="zh-TW" altLang="en-US"/>
        </a:p>
      </dgm:t>
    </dgm:pt>
    <dgm:pt modelId="{103161FF-60BC-474B-9E31-180A68C619C5}" type="pres">
      <dgm:prSet presAssocID="{DC99F334-E23D-486D-AD77-75DEF06CD677}" presName="vertOne" presStyleCnt="0"/>
      <dgm:spPr/>
      <dgm:t>
        <a:bodyPr/>
        <a:lstStyle/>
        <a:p>
          <a:endParaRPr lang="zh-TW" altLang="en-US"/>
        </a:p>
      </dgm:t>
    </dgm:pt>
    <dgm:pt modelId="{36E3CDC8-17F1-4817-85DD-02359C0F9B47}" type="pres">
      <dgm:prSet presAssocID="{DC99F334-E23D-486D-AD77-75DEF06CD677}" presName="txOne" presStyleLbl="node0" presStyleIdx="0" presStyleCnt="1" custScaleX="96465">
        <dgm:presLayoutVars>
          <dgm:chPref val="3"/>
        </dgm:presLayoutVars>
      </dgm:prSet>
      <dgm:spPr/>
      <dgm:t>
        <a:bodyPr/>
        <a:lstStyle/>
        <a:p>
          <a:endParaRPr lang="zh-TW" altLang="en-US"/>
        </a:p>
      </dgm:t>
    </dgm:pt>
    <dgm:pt modelId="{F12707A1-B326-4060-B0DA-3D1523871449}" type="pres">
      <dgm:prSet presAssocID="{DC99F334-E23D-486D-AD77-75DEF06CD677}" presName="horzOne" presStyleCnt="0"/>
      <dgm:spPr/>
      <dgm:t>
        <a:bodyPr/>
        <a:lstStyle/>
        <a:p>
          <a:endParaRPr lang="zh-TW" altLang="en-US"/>
        </a:p>
      </dgm:t>
    </dgm:pt>
  </dgm:ptLst>
  <dgm:cxnLst>
    <dgm:cxn modelId="{A703361A-4583-4A13-B3D9-5B750151216D}" type="presOf" srcId="{F9232AA8-9BC2-45FB-916D-D1C5889582ED}" destId="{E9BA1103-A979-40A4-8918-6FE6F87E439A}" srcOrd="0" destOrd="0" presId="urn:microsoft.com/office/officeart/2005/8/layout/hierarchy4"/>
    <dgm:cxn modelId="{C844DB6B-A0F9-4934-8F6E-5839D93B6569}" srcId="{F9232AA8-9BC2-45FB-916D-D1C5889582ED}" destId="{DC99F334-E23D-486D-AD77-75DEF06CD677}" srcOrd="0" destOrd="0" parTransId="{692F0F8A-3F70-4921-8ED5-8FA198C549DE}" sibTransId="{2606C118-5462-427B-BAC8-979AA8EEC04B}"/>
    <dgm:cxn modelId="{76CAE659-D503-4BC6-881F-AA5257F598FA}" type="presOf" srcId="{DC99F334-E23D-486D-AD77-75DEF06CD677}" destId="{36E3CDC8-17F1-4817-85DD-02359C0F9B47}" srcOrd="0" destOrd="0" presId="urn:microsoft.com/office/officeart/2005/8/layout/hierarchy4"/>
    <dgm:cxn modelId="{BAF9D4F0-57A5-4519-B7BD-C5BAB8DF7B61}" type="presParOf" srcId="{E9BA1103-A979-40A4-8918-6FE6F87E439A}" destId="{103161FF-60BC-474B-9E31-180A68C619C5}" srcOrd="0" destOrd="0" presId="urn:microsoft.com/office/officeart/2005/8/layout/hierarchy4"/>
    <dgm:cxn modelId="{8C7FDE18-4E68-4584-8DAB-CCE8C52060CA}" type="presParOf" srcId="{103161FF-60BC-474B-9E31-180A68C619C5}" destId="{36E3CDC8-17F1-4817-85DD-02359C0F9B47}" srcOrd="0" destOrd="0" presId="urn:microsoft.com/office/officeart/2005/8/layout/hierarchy4"/>
    <dgm:cxn modelId="{2BC840B9-9258-4615-AA8C-A70DF57F1636}" type="presParOf" srcId="{103161FF-60BC-474B-9E31-180A68C619C5}" destId="{F12707A1-B326-4060-B0DA-3D152387144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20E8932D-425D-4CC1-97E1-DABCE3CF8943}" type="doc">
      <dgm:prSet loTypeId="urn:microsoft.com/office/officeart/2005/8/layout/arrow6" loCatId="relationship" qsTypeId="urn:microsoft.com/office/officeart/2005/8/quickstyle/simple1" qsCatId="simple" csTypeId="urn:microsoft.com/office/officeart/2005/8/colors/accent3_1" csCatId="accent3" phldr="1"/>
      <dgm:spPr/>
      <dgm:t>
        <a:bodyPr/>
        <a:lstStyle/>
        <a:p>
          <a:endParaRPr lang="zh-TW" altLang="en-US"/>
        </a:p>
      </dgm:t>
    </dgm:pt>
    <dgm:pt modelId="{284C9977-6B10-47BE-B235-2A943CB64F4C}">
      <dgm:prSet custT="1"/>
      <dgm:spPr/>
      <dgm:t>
        <a:bodyPr/>
        <a:lstStyle/>
        <a:p>
          <a:pPr algn="ctr">
            <a:lnSpc>
              <a:spcPts val="2400"/>
            </a:lnSpc>
            <a:spcAft>
              <a:spcPts val="0"/>
            </a:spcAft>
          </a:pPr>
          <a:r>
            <a:rPr lang="zh-TW" altLang="en-US" sz="2000" b="1" i="0" dirty="0" smtClean="0">
              <a:solidFill>
                <a:srgbClr val="00B0F0"/>
              </a:solidFill>
              <a:latin typeface="+mj-ea"/>
              <a:ea typeface="+mj-ea"/>
              <a:cs typeface="+mn-cs"/>
            </a:rPr>
            <a:t>公職人員或關係人</a:t>
          </a:r>
          <a:r>
            <a:rPr lang="zh-TW" altLang="en-US" sz="2000" b="0" dirty="0" smtClean="0">
              <a:latin typeface="+mj-ea"/>
              <a:ea typeface="+mj-ea"/>
              <a:cs typeface="+mn-cs"/>
            </a:rPr>
            <a:t>於</a:t>
          </a:r>
          <a:r>
            <a:rPr lang="zh-TW" altLang="zh-TW" sz="2000" b="1" dirty="0" smtClean="0">
              <a:solidFill>
                <a:srgbClr val="C00000"/>
              </a:solidFill>
              <a:latin typeface="+mj-ea"/>
              <a:ea typeface="+mj-ea"/>
              <a:cs typeface="+mn-cs"/>
            </a:rPr>
            <a:t>補助或交易行為前</a:t>
          </a:r>
          <a:r>
            <a:rPr lang="zh-TW" altLang="zh-TW" sz="2000" b="0" dirty="0" smtClean="0">
              <a:latin typeface="+mj-ea"/>
              <a:ea typeface="+mj-ea"/>
              <a:cs typeface="+mn-cs"/>
            </a:rPr>
            <a:t>，應於申請或投標文件內</a:t>
          </a:r>
          <a:r>
            <a:rPr lang="zh-TW" altLang="zh-TW" sz="2000" b="1" dirty="0" smtClean="0">
              <a:solidFill>
                <a:srgbClr val="00B0F0"/>
              </a:solidFill>
              <a:latin typeface="+mj-ea"/>
              <a:ea typeface="+mj-ea"/>
              <a:cs typeface="+mn-cs"/>
            </a:rPr>
            <a:t>主動</a:t>
          </a:r>
          <a:r>
            <a:rPr lang="zh-TW" altLang="en-US" sz="2000" b="1" dirty="0" smtClean="0">
              <a:solidFill>
                <a:srgbClr val="00B0F0"/>
              </a:solidFill>
              <a:latin typeface="+mj-ea"/>
              <a:ea typeface="+mj-ea"/>
              <a:cs typeface="+mn-cs"/>
            </a:rPr>
            <a:t>揭露</a:t>
          </a:r>
          <a:r>
            <a:rPr lang="zh-TW" altLang="zh-TW" sz="2000" b="0" dirty="0" smtClean="0">
              <a:latin typeface="+mj-ea"/>
              <a:ea typeface="+mj-ea"/>
              <a:cs typeface="+mn-cs"/>
            </a:rPr>
            <a:t>身分關係</a:t>
          </a:r>
          <a:endParaRPr lang="zh-TW" altLang="en-US" sz="2000" b="0" dirty="0">
            <a:latin typeface="+mj-ea"/>
            <a:ea typeface="+mj-ea"/>
          </a:endParaRPr>
        </a:p>
      </dgm:t>
    </dgm:pt>
    <dgm:pt modelId="{6323761B-6B49-4750-9798-1909221DB60A}" type="parTrans" cxnId="{195A425A-F038-4F73-A46E-70EB9C62CA64}">
      <dgm:prSet/>
      <dgm:spPr/>
      <dgm:t>
        <a:bodyPr/>
        <a:lstStyle/>
        <a:p>
          <a:endParaRPr lang="zh-TW" altLang="en-US"/>
        </a:p>
      </dgm:t>
    </dgm:pt>
    <dgm:pt modelId="{E19F3D6D-9ADE-4295-8001-1BAAB6A51761}" type="sibTrans" cxnId="{195A425A-F038-4F73-A46E-70EB9C62CA64}">
      <dgm:prSet/>
      <dgm:spPr/>
      <dgm:t>
        <a:bodyPr/>
        <a:lstStyle/>
        <a:p>
          <a:endParaRPr lang="zh-TW" altLang="en-US"/>
        </a:p>
      </dgm:t>
    </dgm:pt>
    <dgm:pt modelId="{194CE5BF-FA62-4D80-8850-B3066D3E0E0A}">
      <dgm:prSet phldrT="[文字]" custT="1"/>
      <dgm:spPr/>
      <dgm:t>
        <a:bodyPr/>
        <a:lstStyle/>
        <a:p>
          <a:pPr algn="just">
            <a:lnSpc>
              <a:spcPts val="2400"/>
            </a:lnSpc>
            <a:spcAft>
              <a:spcPts val="0"/>
            </a:spcAft>
          </a:pPr>
          <a:r>
            <a:rPr lang="zh-TW" altLang="en-US" sz="2000" b="1" dirty="0" smtClean="0">
              <a:solidFill>
                <a:srgbClr val="C00000"/>
              </a:solidFill>
              <a:latin typeface="+mj-ea"/>
              <a:ea typeface="+mj-ea"/>
              <a:cs typeface="+mn-cs"/>
            </a:rPr>
            <a:t>補助或交易行為成立後</a:t>
          </a:r>
          <a:r>
            <a:rPr lang="zh-TW" altLang="en-US" sz="2000" dirty="0" smtClean="0">
              <a:latin typeface="+mj-ea"/>
              <a:ea typeface="+mj-ea"/>
              <a:cs typeface="+mn-cs"/>
            </a:rPr>
            <a:t>，</a:t>
          </a:r>
          <a:r>
            <a:rPr lang="zh-TW" altLang="en-US" sz="2000" b="1" dirty="0" smtClean="0">
              <a:solidFill>
                <a:srgbClr val="00B0F0"/>
              </a:solidFill>
              <a:latin typeface="+mj-ea"/>
              <a:ea typeface="+mj-ea"/>
              <a:cs typeface="+mn-cs"/>
            </a:rPr>
            <a:t>機關團體</a:t>
          </a:r>
          <a:r>
            <a:rPr lang="zh-TW" altLang="en-US" sz="2000" dirty="0" smtClean="0">
              <a:latin typeface="+mj-ea"/>
              <a:ea typeface="+mj-ea"/>
              <a:cs typeface="+mn-cs"/>
            </a:rPr>
            <a:t>應連同其身分關係</a:t>
          </a:r>
          <a:r>
            <a:rPr lang="zh-TW" altLang="en-US" sz="2000" b="1" dirty="0" smtClean="0">
              <a:solidFill>
                <a:srgbClr val="00B0F0"/>
              </a:solidFill>
              <a:latin typeface="+mj-ea"/>
              <a:ea typeface="+mj-ea"/>
              <a:cs typeface="+mn-cs"/>
            </a:rPr>
            <a:t>主動公開</a:t>
          </a:r>
          <a:endParaRPr lang="zh-TW" altLang="en-US" sz="2000" b="1" dirty="0">
            <a:solidFill>
              <a:srgbClr val="00B0F0"/>
            </a:solidFill>
            <a:latin typeface="+mj-ea"/>
            <a:ea typeface="+mj-ea"/>
          </a:endParaRPr>
        </a:p>
      </dgm:t>
    </dgm:pt>
    <dgm:pt modelId="{7B6EDD04-5BE7-4CE9-BCFA-797497BC081D}" type="parTrans" cxnId="{72CF4B4F-CFFB-4A95-8ABC-767A62F3A89F}">
      <dgm:prSet/>
      <dgm:spPr/>
      <dgm:t>
        <a:bodyPr/>
        <a:lstStyle/>
        <a:p>
          <a:endParaRPr lang="zh-TW" altLang="en-US"/>
        </a:p>
      </dgm:t>
    </dgm:pt>
    <dgm:pt modelId="{2462FCBF-E347-4B1B-9B82-51DC69C6187C}" type="sibTrans" cxnId="{72CF4B4F-CFFB-4A95-8ABC-767A62F3A89F}">
      <dgm:prSet/>
      <dgm:spPr/>
      <dgm:t>
        <a:bodyPr/>
        <a:lstStyle/>
        <a:p>
          <a:endParaRPr lang="zh-TW" altLang="en-US"/>
        </a:p>
      </dgm:t>
    </dgm:pt>
    <dgm:pt modelId="{90D995C4-D38D-4A8D-A770-81E110302B03}" type="pres">
      <dgm:prSet presAssocID="{20E8932D-425D-4CC1-97E1-DABCE3CF8943}" presName="compositeShape" presStyleCnt="0">
        <dgm:presLayoutVars>
          <dgm:chMax val="2"/>
          <dgm:dir/>
          <dgm:resizeHandles val="exact"/>
        </dgm:presLayoutVars>
      </dgm:prSet>
      <dgm:spPr/>
      <dgm:t>
        <a:bodyPr/>
        <a:lstStyle/>
        <a:p>
          <a:endParaRPr lang="zh-TW" altLang="en-US"/>
        </a:p>
      </dgm:t>
    </dgm:pt>
    <dgm:pt modelId="{BF080F72-7963-4FE1-8BD9-EA33ABE15DCB}" type="pres">
      <dgm:prSet presAssocID="{20E8932D-425D-4CC1-97E1-DABCE3CF8943}" presName="ribbon" presStyleLbl="node1" presStyleIdx="0" presStyleCnt="1" custScaleX="141626" custLinFactNeighborX="-1283" custLinFactNeighborY="-8411"/>
      <dgm:spPr/>
      <dgm:t>
        <a:bodyPr/>
        <a:lstStyle/>
        <a:p>
          <a:endParaRPr lang="zh-TW" altLang="en-US"/>
        </a:p>
      </dgm:t>
    </dgm:pt>
    <dgm:pt modelId="{271E1FBB-CC68-4690-AA50-56E5F0B70C46}" type="pres">
      <dgm:prSet presAssocID="{20E8932D-425D-4CC1-97E1-DABCE3CF8943}" presName="leftArrowText" presStyleLbl="node1" presStyleIdx="0" presStyleCnt="1" custScaleX="174746" custScaleY="131667" custLinFactNeighborX="-34543" custLinFactNeighborY="12">
        <dgm:presLayoutVars>
          <dgm:chMax val="0"/>
          <dgm:bulletEnabled val="1"/>
        </dgm:presLayoutVars>
      </dgm:prSet>
      <dgm:spPr/>
      <dgm:t>
        <a:bodyPr/>
        <a:lstStyle/>
        <a:p>
          <a:endParaRPr lang="zh-TW" altLang="en-US"/>
        </a:p>
      </dgm:t>
    </dgm:pt>
    <dgm:pt modelId="{C6285429-F661-41EA-836F-E7AF0327CE70}" type="pres">
      <dgm:prSet presAssocID="{20E8932D-425D-4CC1-97E1-DABCE3CF8943}" presName="rightArrowText" presStyleLbl="node1" presStyleIdx="0" presStyleCnt="1" custScaleX="165090" custScaleY="131668" custLinFactNeighborX="30879" custLinFactNeighborY="7144">
        <dgm:presLayoutVars>
          <dgm:chMax val="0"/>
          <dgm:bulletEnabled val="1"/>
        </dgm:presLayoutVars>
      </dgm:prSet>
      <dgm:spPr/>
      <dgm:t>
        <a:bodyPr/>
        <a:lstStyle/>
        <a:p>
          <a:endParaRPr lang="zh-TW" altLang="en-US"/>
        </a:p>
      </dgm:t>
    </dgm:pt>
  </dgm:ptLst>
  <dgm:cxnLst>
    <dgm:cxn modelId="{85265899-C728-4551-BCCB-E17694810116}" type="presOf" srcId="{20E8932D-425D-4CC1-97E1-DABCE3CF8943}" destId="{90D995C4-D38D-4A8D-A770-81E110302B03}" srcOrd="0" destOrd="0" presId="urn:microsoft.com/office/officeart/2005/8/layout/arrow6"/>
    <dgm:cxn modelId="{6954D94D-523B-4D40-90BA-51EF2375B58A}" type="presOf" srcId="{194CE5BF-FA62-4D80-8850-B3066D3E0E0A}" destId="{C6285429-F661-41EA-836F-E7AF0327CE70}" srcOrd="0" destOrd="0" presId="urn:microsoft.com/office/officeart/2005/8/layout/arrow6"/>
    <dgm:cxn modelId="{72CF4B4F-CFFB-4A95-8ABC-767A62F3A89F}" srcId="{20E8932D-425D-4CC1-97E1-DABCE3CF8943}" destId="{194CE5BF-FA62-4D80-8850-B3066D3E0E0A}" srcOrd="1" destOrd="0" parTransId="{7B6EDD04-5BE7-4CE9-BCFA-797497BC081D}" sibTransId="{2462FCBF-E347-4B1B-9B82-51DC69C6187C}"/>
    <dgm:cxn modelId="{BFE2E059-6F12-4329-B567-0F938C87F968}" type="presOf" srcId="{284C9977-6B10-47BE-B235-2A943CB64F4C}" destId="{271E1FBB-CC68-4690-AA50-56E5F0B70C46}" srcOrd="0" destOrd="0" presId="urn:microsoft.com/office/officeart/2005/8/layout/arrow6"/>
    <dgm:cxn modelId="{195A425A-F038-4F73-A46E-70EB9C62CA64}" srcId="{20E8932D-425D-4CC1-97E1-DABCE3CF8943}" destId="{284C9977-6B10-47BE-B235-2A943CB64F4C}" srcOrd="0" destOrd="0" parTransId="{6323761B-6B49-4750-9798-1909221DB60A}" sibTransId="{E19F3D6D-9ADE-4295-8001-1BAAB6A51761}"/>
    <dgm:cxn modelId="{7F9EF17A-C355-4C31-9DBB-A668F7406861}" type="presParOf" srcId="{90D995C4-D38D-4A8D-A770-81E110302B03}" destId="{BF080F72-7963-4FE1-8BD9-EA33ABE15DCB}" srcOrd="0" destOrd="0" presId="urn:microsoft.com/office/officeart/2005/8/layout/arrow6"/>
    <dgm:cxn modelId="{5E6FF6E5-02D6-4085-A7A0-7D1DEC2BE59C}" type="presParOf" srcId="{90D995C4-D38D-4A8D-A770-81E110302B03}" destId="{271E1FBB-CC68-4690-AA50-56E5F0B70C46}" srcOrd="1" destOrd="0" presId="urn:microsoft.com/office/officeart/2005/8/layout/arrow6"/>
    <dgm:cxn modelId="{30197FD8-8EFC-4EAB-B740-ED95F4C093A4}" type="presParOf" srcId="{90D995C4-D38D-4A8D-A770-81E110302B03}" destId="{C6285429-F661-41EA-836F-E7AF0327CE70}"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20E8932D-425D-4CC1-97E1-DABCE3CF8943}" type="doc">
      <dgm:prSet loTypeId="urn:microsoft.com/office/officeart/2005/8/layout/arrow6" loCatId="relationship" qsTypeId="urn:microsoft.com/office/officeart/2005/8/quickstyle/simple1" qsCatId="simple" csTypeId="urn:microsoft.com/office/officeart/2005/8/colors/colorful5" csCatId="colorful" phldr="1"/>
      <dgm:spPr/>
      <dgm:t>
        <a:bodyPr/>
        <a:lstStyle/>
        <a:p>
          <a:endParaRPr lang="zh-TW" altLang="en-US"/>
        </a:p>
      </dgm:t>
    </dgm:pt>
    <dgm:pt modelId="{284C9977-6B10-47BE-B235-2A943CB64F4C}">
      <dgm:prSet custT="1"/>
      <dgm:spPr/>
      <dgm:t>
        <a:bodyPr/>
        <a:lstStyle/>
        <a:p>
          <a:pPr algn="ctr">
            <a:lnSpc>
              <a:spcPts val="2200"/>
            </a:lnSpc>
            <a:spcAft>
              <a:spcPts val="0"/>
            </a:spcAft>
          </a:pPr>
          <a:r>
            <a:rPr lang="zh-TW" altLang="en-US" sz="1600" dirty="0" smtClean="0">
              <a:solidFill>
                <a:schemeClr val="tx1"/>
              </a:solidFill>
              <a:latin typeface="+mj-ea"/>
              <a:ea typeface="+mj-ea"/>
              <a:cs typeface="+mn-cs"/>
            </a:rPr>
            <a:t>公職人員或關係人於</a:t>
          </a:r>
          <a:r>
            <a:rPr lang="zh-TW" altLang="zh-TW" sz="1600" dirty="0" smtClean="0">
              <a:solidFill>
                <a:schemeClr val="tx1"/>
              </a:solidFill>
              <a:latin typeface="+mj-ea"/>
              <a:ea typeface="+mj-ea"/>
              <a:cs typeface="+mn-cs"/>
            </a:rPr>
            <a:t>補助或交易行為</a:t>
          </a:r>
          <a:r>
            <a:rPr lang="zh-TW" altLang="zh-TW" sz="1600" b="1" dirty="0" smtClean="0">
              <a:solidFill>
                <a:schemeClr val="tx1"/>
              </a:solidFill>
              <a:latin typeface="+mj-ea"/>
              <a:ea typeface="+mj-ea"/>
              <a:cs typeface="+mn-cs"/>
            </a:rPr>
            <a:t>前</a:t>
          </a:r>
          <a:r>
            <a:rPr lang="zh-TW" altLang="zh-TW" sz="1600" dirty="0" smtClean="0">
              <a:solidFill>
                <a:schemeClr val="tx1"/>
              </a:solidFill>
              <a:latin typeface="+mj-ea"/>
              <a:ea typeface="+mj-ea"/>
              <a:cs typeface="+mn-cs"/>
            </a:rPr>
            <a:t>，應主動於申請或投標文件內據實表明其身分關係</a:t>
          </a:r>
          <a:endParaRPr lang="zh-TW" altLang="en-US" sz="1600" dirty="0">
            <a:solidFill>
              <a:schemeClr val="tx1"/>
            </a:solidFill>
            <a:latin typeface="+mj-ea"/>
            <a:ea typeface="+mj-ea"/>
          </a:endParaRPr>
        </a:p>
      </dgm:t>
    </dgm:pt>
    <dgm:pt modelId="{6323761B-6B49-4750-9798-1909221DB60A}" type="parTrans" cxnId="{195A425A-F038-4F73-A46E-70EB9C62CA64}">
      <dgm:prSet/>
      <dgm:spPr/>
      <dgm:t>
        <a:bodyPr/>
        <a:lstStyle/>
        <a:p>
          <a:endParaRPr lang="zh-TW" altLang="en-US" sz="1800">
            <a:solidFill>
              <a:schemeClr val="tx1"/>
            </a:solidFill>
          </a:endParaRPr>
        </a:p>
      </dgm:t>
    </dgm:pt>
    <dgm:pt modelId="{E19F3D6D-9ADE-4295-8001-1BAAB6A51761}" type="sibTrans" cxnId="{195A425A-F038-4F73-A46E-70EB9C62CA64}">
      <dgm:prSet/>
      <dgm:spPr/>
      <dgm:t>
        <a:bodyPr/>
        <a:lstStyle/>
        <a:p>
          <a:endParaRPr lang="zh-TW" altLang="en-US" sz="1800">
            <a:solidFill>
              <a:schemeClr val="tx1"/>
            </a:solidFill>
          </a:endParaRPr>
        </a:p>
      </dgm:t>
    </dgm:pt>
    <dgm:pt modelId="{194CE5BF-FA62-4D80-8850-B3066D3E0E0A}">
      <dgm:prSet phldrT="[文字]" custT="1"/>
      <dgm:spPr/>
      <dgm:t>
        <a:bodyPr/>
        <a:lstStyle/>
        <a:p>
          <a:pPr algn="just">
            <a:lnSpc>
              <a:spcPts val="2100"/>
            </a:lnSpc>
            <a:spcAft>
              <a:spcPts val="0"/>
            </a:spcAft>
          </a:pPr>
          <a:r>
            <a:rPr lang="zh-TW" altLang="en-US" sz="1800" dirty="0" smtClean="0">
              <a:solidFill>
                <a:schemeClr val="tx1"/>
              </a:solidFill>
              <a:latin typeface="+mj-ea"/>
              <a:ea typeface="+mj-ea"/>
              <a:cs typeface="+mn-cs"/>
            </a:rPr>
            <a:t>補助或交易行為成立</a:t>
          </a:r>
          <a:r>
            <a:rPr lang="zh-TW" altLang="en-US" sz="1800" b="1" dirty="0" smtClean="0">
              <a:solidFill>
                <a:schemeClr val="tx1"/>
              </a:solidFill>
              <a:latin typeface="+mj-ea"/>
              <a:ea typeface="+mj-ea"/>
              <a:cs typeface="+mn-cs"/>
            </a:rPr>
            <a:t>後</a:t>
          </a:r>
          <a:r>
            <a:rPr lang="zh-TW" altLang="en-US" sz="1800" dirty="0" smtClean="0">
              <a:solidFill>
                <a:schemeClr val="tx1"/>
              </a:solidFill>
              <a:latin typeface="+mj-ea"/>
              <a:ea typeface="+mj-ea"/>
              <a:cs typeface="+mn-cs"/>
            </a:rPr>
            <a:t>，該機關團體應連同其身分關係主動公開</a:t>
          </a:r>
          <a:endParaRPr lang="zh-TW" altLang="en-US" sz="1800" dirty="0">
            <a:solidFill>
              <a:schemeClr val="tx1"/>
            </a:solidFill>
            <a:latin typeface="+mj-ea"/>
            <a:ea typeface="+mj-ea"/>
          </a:endParaRPr>
        </a:p>
      </dgm:t>
    </dgm:pt>
    <dgm:pt modelId="{7B6EDD04-5BE7-4CE9-BCFA-797497BC081D}" type="parTrans" cxnId="{72CF4B4F-CFFB-4A95-8ABC-767A62F3A89F}">
      <dgm:prSet/>
      <dgm:spPr/>
      <dgm:t>
        <a:bodyPr/>
        <a:lstStyle/>
        <a:p>
          <a:endParaRPr lang="zh-TW" altLang="en-US" sz="1800">
            <a:solidFill>
              <a:schemeClr val="tx1"/>
            </a:solidFill>
          </a:endParaRPr>
        </a:p>
      </dgm:t>
    </dgm:pt>
    <dgm:pt modelId="{2462FCBF-E347-4B1B-9B82-51DC69C6187C}" type="sibTrans" cxnId="{72CF4B4F-CFFB-4A95-8ABC-767A62F3A89F}">
      <dgm:prSet/>
      <dgm:spPr/>
      <dgm:t>
        <a:bodyPr/>
        <a:lstStyle/>
        <a:p>
          <a:endParaRPr lang="zh-TW" altLang="en-US" sz="1800">
            <a:solidFill>
              <a:schemeClr val="tx1"/>
            </a:solidFill>
          </a:endParaRPr>
        </a:p>
      </dgm:t>
    </dgm:pt>
    <dgm:pt modelId="{90D995C4-D38D-4A8D-A770-81E110302B03}" type="pres">
      <dgm:prSet presAssocID="{20E8932D-425D-4CC1-97E1-DABCE3CF8943}" presName="compositeShape" presStyleCnt="0">
        <dgm:presLayoutVars>
          <dgm:chMax val="2"/>
          <dgm:dir/>
          <dgm:resizeHandles val="exact"/>
        </dgm:presLayoutVars>
      </dgm:prSet>
      <dgm:spPr/>
      <dgm:t>
        <a:bodyPr/>
        <a:lstStyle/>
        <a:p>
          <a:endParaRPr lang="zh-TW" altLang="en-US"/>
        </a:p>
      </dgm:t>
    </dgm:pt>
    <dgm:pt modelId="{BF080F72-7963-4FE1-8BD9-EA33ABE15DCB}" type="pres">
      <dgm:prSet presAssocID="{20E8932D-425D-4CC1-97E1-DABCE3CF8943}" presName="ribbon" presStyleLbl="node1" presStyleIdx="0" presStyleCnt="1" custScaleX="141626" custLinFactNeighborX="-1283" custLinFactNeighborY="-8411"/>
      <dgm:spPr/>
      <dgm:t>
        <a:bodyPr/>
        <a:lstStyle/>
        <a:p>
          <a:endParaRPr lang="zh-TW" altLang="en-US"/>
        </a:p>
      </dgm:t>
    </dgm:pt>
    <dgm:pt modelId="{271E1FBB-CC68-4690-AA50-56E5F0B70C46}" type="pres">
      <dgm:prSet presAssocID="{20E8932D-425D-4CC1-97E1-DABCE3CF8943}" presName="leftArrowText" presStyleLbl="node1" presStyleIdx="0" presStyleCnt="1" custScaleX="174746" custScaleY="131667" custLinFactNeighborX="-40116" custLinFactNeighborY="1985">
        <dgm:presLayoutVars>
          <dgm:chMax val="0"/>
          <dgm:bulletEnabled val="1"/>
        </dgm:presLayoutVars>
      </dgm:prSet>
      <dgm:spPr/>
      <dgm:t>
        <a:bodyPr/>
        <a:lstStyle/>
        <a:p>
          <a:endParaRPr lang="zh-TW" altLang="en-US"/>
        </a:p>
      </dgm:t>
    </dgm:pt>
    <dgm:pt modelId="{C6285429-F661-41EA-836F-E7AF0327CE70}" type="pres">
      <dgm:prSet presAssocID="{20E8932D-425D-4CC1-97E1-DABCE3CF8943}" presName="rightArrowText" presStyleLbl="node1" presStyleIdx="0" presStyleCnt="1" custScaleX="165090" custScaleY="131668" custLinFactNeighborX="30879" custLinFactNeighborY="7144">
        <dgm:presLayoutVars>
          <dgm:chMax val="0"/>
          <dgm:bulletEnabled val="1"/>
        </dgm:presLayoutVars>
      </dgm:prSet>
      <dgm:spPr/>
      <dgm:t>
        <a:bodyPr/>
        <a:lstStyle/>
        <a:p>
          <a:endParaRPr lang="zh-TW" altLang="en-US"/>
        </a:p>
      </dgm:t>
    </dgm:pt>
  </dgm:ptLst>
  <dgm:cxnLst>
    <dgm:cxn modelId="{84B482C9-F6CB-4D53-9254-7B0F615EAE23}" type="presOf" srcId="{284C9977-6B10-47BE-B235-2A943CB64F4C}" destId="{271E1FBB-CC68-4690-AA50-56E5F0B70C46}" srcOrd="0" destOrd="0" presId="urn:microsoft.com/office/officeart/2005/8/layout/arrow6"/>
    <dgm:cxn modelId="{787DEC4A-E617-40D8-913A-8364C0173F2E}" type="presOf" srcId="{20E8932D-425D-4CC1-97E1-DABCE3CF8943}" destId="{90D995C4-D38D-4A8D-A770-81E110302B03}" srcOrd="0" destOrd="0" presId="urn:microsoft.com/office/officeart/2005/8/layout/arrow6"/>
    <dgm:cxn modelId="{72CF4B4F-CFFB-4A95-8ABC-767A62F3A89F}" srcId="{20E8932D-425D-4CC1-97E1-DABCE3CF8943}" destId="{194CE5BF-FA62-4D80-8850-B3066D3E0E0A}" srcOrd="1" destOrd="0" parTransId="{7B6EDD04-5BE7-4CE9-BCFA-797497BC081D}" sibTransId="{2462FCBF-E347-4B1B-9B82-51DC69C6187C}"/>
    <dgm:cxn modelId="{A20CDD76-CF22-47A0-A940-35CA39180FC7}" type="presOf" srcId="{194CE5BF-FA62-4D80-8850-B3066D3E0E0A}" destId="{C6285429-F661-41EA-836F-E7AF0327CE70}" srcOrd="0" destOrd="0" presId="urn:microsoft.com/office/officeart/2005/8/layout/arrow6"/>
    <dgm:cxn modelId="{195A425A-F038-4F73-A46E-70EB9C62CA64}" srcId="{20E8932D-425D-4CC1-97E1-DABCE3CF8943}" destId="{284C9977-6B10-47BE-B235-2A943CB64F4C}" srcOrd="0" destOrd="0" parTransId="{6323761B-6B49-4750-9798-1909221DB60A}" sibTransId="{E19F3D6D-9ADE-4295-8001-1BAAB6A51761}"/>
    <dgm:cxn modelId="{177B6610-7443-4493-8DC2-A5843677A2FF}" type="presParOf" srcId="{90D995C4-D38D-4A8D-A770-81E110302B03}" destId="{BF080F72-7963-4FE1-8BD9-EA33ABE15DCB}" srcOrd="0" destOrd="0" presId="urn:microsoft.com/office/officeart/2005/8/layout/arrow6"/>
    <dgm:cxn modelId="{2AF86276-5DF9-4631-880E-5068D45AB1AD}" type="presParOf" srcId="{90D995C4-D38D-4A8D-A770-81E110302B03}" destId="{271E1FBB-CC68-4690-AA50-56E5F0B70C46}" srcOrd="1" destOrd="0" presId="urn:microsoft.com/office/officeart/2005/8/layout/arrow6"/>
    <dgm:cxn modelId="{3E58F160-958D-4653-94B1-AE55742EFB3B}" type="presParOf" srcId="{90D995C4-D38D-4A8D-A770-81E110302B03}" destId="{C6285429-F661-41EA-836F-E7AF0327CE70}"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20E8932D-425D-4CC1-97E1-DABCE3CF8943}" type="doc">
      <dgm:prSet loTypeId="urn:microsoft.com/office/officeart/2005/8/layout/arrow6" loCatId="relationship" qsTypeId="urn:microsoft.com/office/officeart/2005/8/quickstyle/simple1" qsCatId="simple" csTypeId="urn:microsoft.com/office/officeart/2005/8/colors/colorful5" csCatId="colorful" phldr="1"/>
      <dgm:spPr/>
      <dgm:t>
        <a:bodyPr/>
        <a:lstStyle/>
        <a:p>
          <a:endParaRPr lang="zh-TW" altLang="en-US"/>
        </a:p>
      </dgm:t>
    </dgm:pt>
    <dgm:pt modelId="{284C9977-6B10-47BE-B235-2A943CB64F4C}">
      <dgm:prSet custT="1"/>
      <dgm:spPr/>
      <dgm:t>
        <a:bodyPr/>
        <a:lstStyle/>
        <a:p>
          <a:pPr algn="ctr">
            <a:lnSpc>
              <a:spcPts val="2200"/>
            </a:lnSpc>
            <a:spcAft>
              <a:spcPts val="0"/>
            </a:spcAft>
          </a:pPr>
          <a:r>
            <a:rPr lang="zh-TW" altLang="en-US" sz="1600" smtClean="0">
              <a:solidFill>
                <a:schemeClr val="tx1"/>
              </a:solidFill>
              <a:latin typeface="+mj-ea"/>
              <a:ea typeface="+mj-ea"/>
              <a:cs typeface="+mn-cs"/>
            </a:rPr>
            <a:t>公職人員或關係人於</a:t>
          </a:r>
          <a:r>
            <a:rPr lang="zh-TW" altLang="zh-TW" sz="1600" smtClean="0">
              <a:solidFill>
                <a:schemeClr val="tx1"/>
              </a:solidFill>
              <a:latin typeface="+mj-ea"/>
              <a:ea typeface="+mj-ea"/>
              <a:cs typeface="+mn-cs"/>
            </a:rPr>
            <a:t>補助或交易行為</a:t>
          </a:r>
          <a:r>
            <a:rPr lang="zh-TW" altLang="zh-TW" sz="1600" b="1" smtClean="0">
              <a:solidFill>
                <a:schemeClr val="tx1"/>
              </a:solidFill>
              <a:latin typeface="+mj-ea"/>
              <a:ea typeface="+mj-ea"/>
              <a:cs typeface="+mn-cs"/>
            </a:rPr>
            <a:t>前</a:t>
          </a:r>
          <a:r>
            <a:rPr lang="zh-TW" altLang="zh-TW" sz="1600" smtClean="0">
              <a:solidFill>
                <a:schemeClr val="tx1"/>
              </a:solidFill>
              <a:latin typeface="+mj-ea"/>
              <a:ea typeface="+mj-ea"/>
              <a:cs typeface="+mn-cs"/>
            </a:rPr>
            <a:t>，應主動於申請或投標文件內據實表明其身分關係</a:t>
          </a:r>
          <a:endParaRPr lang="zh-TW" altLang="en-US" sz="1600" dirty="0">
            <a:solidFill>
              <a:schemeClr val="tx1"/>
            </a:solidFill>
            <a:latin typeface="+mj-ea"/>
            <a:ea typeface="+mj-ea"/>
          </a:endParaRPr>
        </a:p>
      </dgm:t>
    </dgm:pt>
    <dgm:pt modelId="{6323761B-6B49-4750-9798-1909221DB60A}" type="parTrans" cxnId="{195A425A-F038-4F73-A46E-70EB9C62CA64}">
      <dgm:prSet/>
      <dgm:spPr/>
      <dgm:t>
        <a:bodyPr/>
        <a:lstStyle/>
        <a:p>
          <a:endParaRPr lang="zh-TW" altLang="en-US" sz="1800">
            <a:solidFill>
              <a:schemeClr val="tx1"/>
            </a:solidFill>
          </a:endParaRPr>
        </a:p>
      </dgm:t>
    </dgm:pt>
    <dgm:pt modelId="{E19F3D6D-9ADE-4295-8001-1BAAB6A51761}" type="sibTrans" cxnId="{195A425A-F038-4F73-A46E-70EB9C62CA64}">
      <dgm:prSet/>
      <dgm:spPr/>
      <dgm:t>
        <a:bodyPr/>
        <a:lstStyle/>
        <a:p>
          <a:endParaRPr lang="zh-TW" altLang="en-US" sz="1800">
            <a:solidFill>
              <a:schemeClr val="tx1"/>
            </a:solidFill>
          </a:endParaRPr>
        </a:p>
      </dgm:t>
    </dgm:pt>
    <dgm:pt modelId="{194CE5BF-FA62-4D80-8850-B3066D3E0E0A}">
      <dgm:prSet phldrT="[文字]" custT="1"/>
      <dgm:spPr/>
      <dgm:t>
        <a:bodyPr/>
        <a:lstStyle/>
        <a:p>
          <a:pPr algn="just">
            <a:lnSpc>
              <a:spcPts val="2100"/>
            </a:lnSpc>
            <a:spcAft>
              <a:spcPts val="0"/>
            </a:spcAft>
          </a:pPr>
          <a:r>
            <a:rPr lang="zh-TW" altLang="en-US" sz="1800" smtClean="0">
              <a:solidFill>
                <a:schemeClr val="tx1"/>
              </a:solidFill>
              <a:latin typeface="+mj-ea"/>
              <a:ea typeface="+mj-ea"/>
              <a:cs typeface="+mn-cs"/>
            </a:rPr>
            <a:t>補助或交易行為成立</a:t>
          </a:r>
          <a:r>
            <a:rPr lang="zh-TW" altLang="en-US" sz="1800" b="1" smtClean="0">
              <a:solidFill>
                <a:schemeClr val="tx1"/>
              </a:solidFill>
              <a:latin typeface="+mj-ea"/>
              <a:ea typeface="+mj-ea"/>
              <a:cs typeface="+mn-cs"/>
            </a:rPr>
            <a:t>後</a:t>
          </a:r>
          <a:r>
            <a:rPr lang="zh-TW" altLang="en-US" sz="1800" smtClean="0">
              <a:solidFill>
                <a:schemeClr val="tx1"/>
              </a:solidFill>
              <a:latin typeface="+mj-ea"/>
              <a:ea typeface="+mj-ea"/>
              <a:cs typeface="+mn-cs"/>
            </a:rPr>
            <a:t>，該機關團體應連同其身分關係主動公開</a:t>
          </a:r>
          <a:endParaRPr lang="zh-TW" altLang="en-US" sz="1800" dirty="0">
            <a:solidFill>
              <a:schemeClr val="tx1"/>
            </a:solidFill>
            <a:latin typeface="+mj-ea"/>
            <a:ea typeface="+mj-ea"/>
          </a:endParaRPr>
        </a:p>
      </dgm:t>
    </dgm:pt>
    <dgm:pt modelId="{7B6EDD04-5BE7-4CE9-BCFA-797497BC081D}" type="parTrans" cxnId="{72CF4B4F-CFFB-4A95-8ABC-767A62F3A89F}">
      <dgm:prSet/>
      <dgm:spPr/>
      <dgm:t>
        <a:bodyPr/>
        <a:lstStyle/>
        <a:p>
          <a:endParaRPr lang="zh-TW" altLang="en-US" sz="1800">
            <a:solidFill>
              <a:schemeClr val="tx1"/>
            </a:solidFill>
          </a:endParaRPr>
        </a:p>
      </dgm:t>
    </dgm:pt>
    <dgm:pt modelId="{2462FCBF-E347-4B1B-9B82-51DC69C6187C}" type="sibTrans" cxnId="{72CF4B4F-CFFB-4A95-8ABC-767A62F3A89F}">
      <dgm:prSet/>
      <dgm:spPr/>
      <dgm:t>
        <a:bodyPr/>
        <a:lstStyle/>
        <a:p>
          <a:endParaRPr lang="zh-TW" altLang="en-US" sz="1800">
            <a:solidFill>
              <a:schemeClr val="tx1"/>
            </a:solidFill>
          </a:endParaRPr>
        </a:p>
      </dgm:t>
    </dgm:pt>
    <dgm:pt modelId="{90D995C4-D38D-4A8D-A770-81E110302B03}" type="pres">
      <dgm:prSet presAssocID="{20E8932D-425D-4CC1-97E1-DABCE3CF8943}" presName="compositeShape" presStyleCnt="0">
        <dgm:presLayoutVars>
          <dgm:chMax val="2"/>
          <dgm:dir/>
          <dgm:resizeHandles val="exact"/>
        </dgm:presLayoutVars>
      </dgm:prSet>
      <dgm:spPr/>
      <dgm:t>
        <a:bodyPr/>
        <a:lstStyle/>
        <a:p>
          <a:endParaRPr lang="zh-TW" altLang="en-US"/>
        </a:p>
      </dgm:t>
    </dgm:pt>
    <dgm:pt modelId="{BF080F72-7963-4FE1-8BD9-EA33ABE15DCB}" type="pres">
      <dgm:prSet presAssocID="{20E8932D-425D-4CC1-97E1-DABCE3CF8943}" presName="ribbon" presStyleLbl="node1" presStyleIdx="0" presStyleCnt="1" custScaleX="141626" custLinFactNeighborX="-1283" custLinFactNeighborY="-8411"/>
      <dgm:spPr/>
      <dgm:t>
        <a:bodyPr/>
        <a:lstStyle/>
        <a:p>
          <a:endParaRPr lang="zh-TW" altLang="en-US"/>
        </a:p>
      </dgm:t>
    </dgm:pt>
    <dgm:pt modelId="{271E1FBB-CC68-4690-AA50-56E5F0B70C46}" type="pres">
      <dgm:prSet presAssocID="{20E8932D-425D-4CC1-97E1-DABCE3CF8943}" presName="leftArrowText" presStyleLbl="node1" presStyleIdx="0" presStyleCnt="1" custScaleX="174746" custScaleY="131667" custLinFactNeighborX="-40116" custLinFactNeighborY="1985">
        <dgm:presLayoutVars>
          <dgm:chMax val="0"/>
          <dgm:bulletEnabled val="1"/>
        </dgm:presLayoutVars>
      </dgm:prSet>
      <dgm:spPr/>
      <dgm:t>
        <a:bodyPr/>
        <a:lstStyle/>
        <a:p>
          <a:endParaRPr lang="zh-TW" altLang="en-US"/>
        </a:p>
      </dgm:t>
    </dgm:pt>
    <dgm:pt modelId="{C6285429-F661-41EA-836F-E7AF0327CE70}" type="pres">
      <dgm:prSet presAssocID="{20E8932D-425D-4CC1-97E1-DABCE3CF8943}" presName="rightArrowText" presStyleLbl="node1" presStyleIdx="0" presStyleCnt="1" custScaleX="165090" custScaleY="131668" custLinFactNeighborX="30879" custLinFactNeighborY="7144">
        <dgm:presLayoutVars>
          <dgm:chMax val="0"/>
          <dgm:bulletEnabled val="1"/>
        </dgm:presLayoutVars>
      </dgm:prSet>
      <dgm:spPr/>
      <dgm:t>
        <a:bodyPr/>
        <a:lstStyle/>
        <a:p>
          <a:endParaRPr lang="zh-TW" altLang="en-US"/>
        </a:p>
      </dgm:t>
    </dgm:pt>
  </dgm:ptLst>
  <dgm:cxnLst>
    <dgm:cxn modelId="{DC58D2B9-5E41-428C-86C0-6A43FCB11E04}" type="presOf" srcId="{20E8932D-425D-4CC1-97E1-DABCE3CF8943}" destId="{90D995C4-D38D-4A8D-A770-81E110302B03}" srcOrd="0" destOrd="0" presId="urn:microsoft.com/office/officeart/2005/8/layout/arrow6"/>
    <dgm:cxn modelId="{59ABE75F-BCD6-4BD1-87F2-593634BFDC58}" type="presOf" srcId="{194CE5BF-FA62-4D80-8850-B3066D3E0E0A}" destId="{C6285429-F661-41EA-836F-E7AF0327CE70}" srcOrd="0" destOrd="0" presId="urn:microsoft.com/office/officeart/2005/8/layout/arrow6"/>
    <dgm:cxn modelId="{10E46126-BA6A-4309-8DDC-B65C223C0F24}" type="presOf" srcId="{284C9977-6B10-47BE-B235-2A943CB64F4C}" destId="{271E1FBB-CC68-4690-AA50-56E5F0B70C46}" srcOrd="0" destOrd="0" presId="urn:microsoft.com/office/officeart/2005/8/layout/arrow6"/>
    <dgm:cxn modelId="{72CF4B4F-CFFB-4A95-8ABC-767A62F3A89F}" srcId="{20E8932D-425D-4CC1-97E1-DABCE3CF8943}" destId="{194CE5BF-FA62-4D80-8850-B3066D3E0E0A}" srcOrd="1" destOrd="0" parTransId="{7B6EDD04-5BE7-4CE9-BCFA-797497BC081D}" sibTransId="{2462FCBF-E347-4B1B-9B82-51DC69C6187C}"/>
    <dgm:cxn modelId="{195A425A-F038-4F73-A46E-70EB9C62CA64}" srcId="{20E8932D-425D-4CC1-97E1-DABCE3CF8943}" destId="{284C9977-6B10-47BE-B235-2A943CB64F4C}" srcOrd="0" destOrd="0" parTransId="{6323761B-6B49-4750-9798-1909221DB60A}" sibTransId="{E19F3D6D-9ADE-4295-8001-1BAAB6A51761}"/>
    <dgm:cxn modelId="{37543579-5F29-4549-8804-1567321489C5}" type="presParOf" srcId="{90D995C4-D38D-4A8D-A770-81E110302B03}" destId="{BF080F72-7963-4FE1-8BD9-EA33ABE15DCB}" srcOrd="0" destOrd="0" presId="urn:microsoft.com/office/officeart/2005/8/layout/arrow6"/>
    <dgm:cxn modelId="{170FB91B-3F4C-4F06-B520-DE71AF442819}" type="presParOf" srcId="{90D995C4-D38D-4A8D-A770-81E110302B03}" destId="{271E1FBB-CC68-4690-AA50-56E5F0B70C46}" srcOrd="1" destOrd="0" presId="urn:microsoft.com/office/officeart/2005/8/layout/arrow6"/>
    <dgm:cxn modelId="{BD46EF69-0854-496B-B855-8F6BD5507A76}" type="presParOf" srcId="{90D995C4-D38D-4A8D-A770-81E110302B03}" destId="{C6285429-F661-41EA-836F-E7AF0327CE70}"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3</a:t>
          </a:r>
        </a:p>
        <a:p>
          <a:r>
            <a:rPr lang="zh-TW" altLang="en-US" sz="2400" b="1" dirty="0" smtClean="0">
              <a:solidFill>
                <a:srgbClr val="FF0000"/>
              </a:solidFill>
              <a:latin typeface="+mj-ea"/>
              <a:ea typeface="+mj-ea"/>
            </a:rPr>
            <a:t>贊助活動經費</a:t>
          </a:r>
          <a:endParaRPr lang="zh-TW" altLang="en-US" sz="4000" b="1" dirty="0">
            <a:solidFill>
              <a:srgbClr val="FF0000"/>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公職人員之關係人某學會，向公職人員服務之機關申請</a:t>
          </a:r>
          <a:r>
            <a:rPr lang="zh-TW" altLang="en-US" sz="2400" b="1" i="0" dirty="0" smtClean="0">
              <a:solidFill>
                <a:srgbClr val="00B0F0"/>
              </a:solidFill>
              <a:effectLst/>
              <a:latin typeface="+mj-ea"/>
              <a:ea typeface="+mj-ea"/>
              <a:cs typeface="+mn-cs"/>
            </a:rPr>
            <a:t>贊助研討會經費</a:t>
          </a:r>
          <a:r>
            <a:rPr lang="zh-TW" altLang="en-US" sz="2400" b="1" i="0" dirty="0" smtClean="0">
              <a:solidFill>
                <a:schemeClr val="tx1">
                  <a:lumMod val="75000"/>
                  <a:lumOff val="25000"/>
                </a:schemeClr>
              </a:solidFill>
              <a:effectLst/>
              <a:latin typeface="+mj-ea"/>
              <a:ea typeface="+mj-ea"/>
              <a:cs typeface="+mn-cs"/>
            </a:rPr>
            <a:t>？</a:t>
          </a:r>
          <a:endParaRPr lang="zh-TW" altLang="en-US" sz="2400" b="1" i="0" dirty="0">
            <a:solidFill>
              <a:schemeClr val="tx1">
                <a:lumMod val="75000"/>
                <a:lumOff val="25000"/>
              </a:schemeClr>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一、所謂補助，係指機關團體對特定對象提供</a:t>
          </a:r>
          <a:r>
            <a:rPr lang="zh-TW" altLang="en-US" sz="2400" b="1" i="0" dirty="0" smtClean="0">
              <a:solidFill>
                <a:srgbClr val="00B0F0"/>
              </a:solidFill>
              <a:effectLst/>
              <a:latin typeface="+mj-ea"/>
              <a:ea typeface="+mj-ea"/>
              <a:cs typeface="+mn-cs"/>
            </a:rPr>
            <a:t>具有經濟價值之給付</a:t>
          </a:r>
          <a:r>
            <a:rPr lang="zh-TW" altLang="en-US" sz="2400" b="1" i="0" dirty="0" smtClean="0">
              <a:solidFill>
                <a:schemeClr val="tx1">
                  <a:lumMod val="75000"/>
                  <a:lumOff val="25000"/>
                </a:schemeClr>
              </a:solidFill>
              <a:effectLst/>
              <a:latin typeface="+mj-ea"/>
              <a:ea typeface="+mj-ea"/>
              <a:cs typeface="+mn-cs"/>
            </a:rPr>
            <a:t>，縱使名稱為</a:t>
          </a:r>
          <a:r>
            <a:rPr lang="zh-TW" altLang="en-US" sz="2400" b="1" i="0" dirty="0" smtClean="0">
              <a:solidFill>
                <a:srgbClr val="00B0F0"/>
              </a:solidFill>
              <a:effectLst/>
              <a:latin typeface="+mj-ea"/>
              <a:ea typeface="+mj-ea"/>
              <a:cs typeface="+mn-cs"/>
            </a:rPr>
            <a:t>贊助、獎助、捐助</a:t>
          </a:r>
          <a:r>
            <a:rPr lang="zh-TW" altLang="en-US" sz="2400" b="1" i="0" dirty="0" smtClean="0">
              <a:solidFill>
                <a:schemeClr val="tx1">
                  <a:lumMod val="75000"/>
                  <a:lumOff val="25000"/>
                </a:schemeClr>
              </a:solidFill>
              <a:effectLst/>
              <a:latin typeface="+mj-ea"/>
              <a:ea typeface="+mj-ea"/>
              <a:cs typeface="+mn-cs"/>
            </a:rPr>
            <a:t>，亦屬之。</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二、迴避義務？</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三、補助禁止？是否符合例外規定？</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四、事前揭露與事後公開？</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35863"/>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ScaleY="98424" custLinFactNeighborX="637" custLinFactNeighborY="-1858"/>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4</a:t>
          </a:r>
        </a:p>
        <a:p>
          <a:r>
            <a:rPr lang="zh-TW" altLang="en-US" sz="2400" b="1" dirty="0" smtClean="0">
              <a:solidFill>
                <a:srgbClr val="FF0000"/>
              </a:solidFill>
              <a:latin typeface="+mj-ea"/>
              <a:ea typeface="+mj-ea"/>
            </a:rPr>
            <a:t>合辦活動</a:t>
          </a:r>
          <a:endParaRPr lang="zh-TW" altLang="en-US" sz="4000" b="1" dirty="0">
            <a:solidFill>
              <a:srgbClr val="FF0000"/>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公職人員服務之機關與其關係人某學會</a:t>
          </a:r>
          <a:r>
            <a:rPr lang="zh-TW" altLang="en-US" sz="2400" b="1" i="0" dirty="0" smtClean="0">
              <a:solidFill>
                <a:srgbClr val="00B0F0"/>
              </a:solidFill>
              <a:effectLst/>
              <a:latin typeface="+mj-ea"/>
              <a:ea typeface="+mj-ea"/>
              <a:cs typeface="+mn-cs"/>
            </a:rPr>
            <a:t>合辦研討會</a:t>
          </a:r>
          <a:r>
            <a:rPr lang="zh-TW" altLang="en-US" sz="2400" b="1" i="0" dirty="0" smtClean="0">
              <a:solidFill>
                <a:schemeClr val="tx1">
                  <a:lumMod val="75000"/>
                  <a:lumOff val="25000"/>
                </a:schemeClr>
              </a:solidFill>
              <a:effectLst/>
              <a:latin typeface="+mj-ea"/>
              <a:ea typeface="+mj-ea"/>
              <a:cs typeface="+mn-cs"/>
            </a:rPr>
            <a:t>？</a:t>
          </a:r>
          <a:endParaRPr lang="zh-TW" altLang="en-US" sz="2400" b="1" i="0" dirty="0">
            <a:solidFill>
              <a:schemeClr val="tx1">
                <a:lumMod val="75000"/>
                <a:lumOff val="25000"/>
              </a:schemeClr>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一、名義上合辦？</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二、實質上合辦？是否涉及盈餘利潤分配等對價關係？</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三、是否符合例外規定？</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35863"/>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ScaleY="98424" custLinFactNeighborX="637" custLinFactNeighborY="-1858"/>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5</a:t>
          </a:r>
        </a:p>
        <a:p>
          <a:r>
            <a:rPr lang="zh-TW" altLang="en-US" sz="2400" b="1" dirty="0" smtClean="0">
              <a:solidFill>
                <a:srgbClr val="FF0000"/>
              </a:solidFill>
              <a:latin typeface="+mj-ea"/>
              <a:ea typeface="+mj-ea"/>
            </a:rPr>
            <a:t>刊登廣告、購買專刊</a:t>
          </a:r>
          <a:endParaRPr lang="zh-TW" altLang="en-US" sz="3200" b="1" dirty="0">
            <a:solidFill>
              <a:srgbClr val="FF0000"/>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公職人員服務之機關於其關係人某學會期刊，</a:t>
          </a:r>
          <a:r>
            <a:rPr lang="zh-TW" altLang="en-US" sz="2400" b="1" i="0" dirty="0" smtClean="0">
              <a:solidFill>
                <a:srgbClr val="00B0F0"/>
              </a:solidFill>
              <a:effectLst/>
              <a:latin typeface="+mj-ea"/>
              <a:ea typeface="+mj-ea"/>
              <a:cs typeface="+mn-cs"/>
            </a:rPr>
            <a:t>刊登機關廣告</a:t>
          </a:r>
          <a:r>
            <a:rPr lang="zh-TW" altLang="en-US" sz="2400" b="1" i="0" dirty="0" smtClean="0">
              <a:solidFill>
                <a:schemeClr val="tx1">
                  <a:lumMod val="75000"/>
                  <a:lumOff val="25000"/>
                </a:schemeClr>
              </a:solidFill>
              <a:effectLst/>
              <a:latin typeface="+mj-ea"/>
              <a:ea typeface="+mj-ea"/>
              <a:cs typeface="+mn-cs"/>
            </a:rPr>
            <a:t>，或機關</a:t>
          </a:r>
          <a:r>
            <a:rPr lang="zh-TW" altLang="en-US" sz="2400" b="1" i="0" dirty="0" smtClean="0">
              <a:solidFill>
                <a:srgbClr val="00B0F0"/>
              </a:solidFill>
              <a:effectLst/>
              <a:latin typeface="+mj-ea"/>
              <a:ea typeface="+mj-ea"/>
              <a:cs typeface="+mn-cs"/>
            </a:rPr>
            <a:t>購買</a:t>
          </a:r>
          <a:r>
            <a:rPr lang="zh-TW" altLang="en-US" sz="2400" b="1" i="0" dirty="0" smtClean="0">
              <a:solidFill>
                <a:schemeClr val="tx1">
                  <a:lumMod val="75000"/>
                  <a:lumOff val="25000"/>
                </a:schemeClr>
              </a:solidFill>
              <a:effectLst/>
              <a:latin typeface="+mj-ea"/>
              <a:ea typeface="+mj-ea"/>
              <a:cs typeface="+mn-cs"/>
            </a:rPr>
            <a:t>該學會</a:t>
          </a:r>
          <a:r>
            <a:rPr lang="zh-TW" altLang="en-US" sz="2400" b="1" i="0" dirty="0" smtClean="0">
              <a:solidFill>
                <a:srgbClr val="00B0F0"/>
              </a:solidFill>
              <a:effectLst/>
              <a:latin typeface="+mj-ea"/>
              <a:ea typeface="+mj-ea"/>
              <a:cs typeface="+mn-cs"/>
            </a:rPr>
            <a:t>專刊</a:t>
          </a:r>
          <a:r>
            <a:rPr lang="zh-TW" altLang="en-US" sz="2400" b="1" i="0" dirty="0" smtClean="0">
              <a:solidFill>
                <a:schemeClr val="tx1">
                  <a:lumMod val="75000"/>
                  <a:lumOff val="25000"/>
                </a:schemeClr>
              </a:solidFill>
              <a:effectLst/>
              <a:latin typeface="+mj-ea"/>
              <a:ea typeface="+mj-ea"/>
              <a:cs typeface="+mn-cs"/>
            </a:rPr>
            <a:t>？</a:t>
          </a:r>
          <a:endParaRPr lang="zh-TW" altLang="en-US" sz="2400" b="1" i="0" dirty="0">
            <a:solidFill>
              <a:schemeClr val="tx1">
                <a:lumMod val="75000"/>
                <a:lumOff val="25000"/>
              </a:schemeClr>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一、刊登廣告及購買專刊，屬補助行為？交易行為？</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二、事前揭露與事後公開？</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三、應以個案具體判斷。</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41626"/>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ScaleY="98424" custLinFactNeighborX="637" custLinFactNeighborY="-1858"/>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pPr algn="l"/>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6</a:t>
          </a:r>
        </a:p>
        <a:p>
          <a:pPr algn="l"/>
          <a:r>
            <a:rPr lang="zh-TW" altLang="en-US" sz="2400" b="1" dirty="0" smtClean="0">
              <a:solidFill>
                <a:srgbClr val="FF0000"/>
              </a:solidFill>
              <a:latin typeface="+mj-ea"/>
              <a:ea typeface="+mj-ea"/>
            </a:rPr>
            <a:t>繳納會費、活動報名費</a:t>
          </a:r>
          <a:endParaRPr lang="zh-TW" altLang="en-US" sz="3200" b="1" dirty="0">
            <a:solidFill>
              <a:srgbClr val="FF0000"/>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公職人員服務之機關繳納團體會員會費、支付參加團體舉辦活動之報名費？</a:t>
          </a:r>
          <a:endParaRPr lang="zh-TW" altLang="en-US" sz="2400" b="1" i="0" dirty="0">
            <a:solidFill>
              <a:schemeClr val="tx1">
                <a:lumMod val="75000"/>
                <a:lumOff val="25000"/>
              </a:schemeClr>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一、為「持續取得會員資格」或「入會」所需，機關繳納會費之行為，尚非補助或交易。</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二、如屬機關基於公務運作或參與公共事務需要所衍生之必要費用，尚非補助或交易。</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三、實際應以個案具體判斷。</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32240"/>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ScaleY="98424" custLinFactNeighborX="637" custLinFactNeighborY="-1858"/>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A69F7B-39CF-42F1-BF10-F22A5811B1C6}"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zh-TW" altLang="en-US"/>
        </a:p>
      </dgm:t>
    </dgm:pt>
    <dgm:pt modelId="{C5D6D5DF-1E33-4CCC-816F-BA5F52E5F916}">
      <dgm:prSet phldrT="[文字]" custT="1"/>
      <dgm:spPr/>
      <dgm:t>
        <a:bodyPr/>
        <a:lstStyle/>
        <a:p>
          <a:r>
            <a:rPr lang="zh-TW" altLang="en-US" sz="2400" b="1" dirty="0" smtClean="0">
              <a:latin typeface="+mj-ea"/>
              <a:ea typeface="+mj-ea"/>
            </a:rPr>
            <a:t>檢查義務</a:t>
          </a:r>
          <a:endParaRPr lang="zh-TW" altLang="en-US" sz="2400" b="1" dirty="0">
            <a:latin typeface="+mj-ea"/>
            <a:ea typeface="+mj-ea"/>
          </a:endParaRPr>
        </a:p>
      </dgm:t>
    </dgm:pt>
    <dgm:pt modelId="{A86FA01C-9B38-4045-AE80-D49C2FC5B545}" type="parTrans" cxnId="{31CE93CD-CA7D-463C-8A29-9F26A4B62A16}">
      <dgm:prSet/>
      <dgm:spPr/>
      <dgm:t>
        <a:bodyPr/>
        <a:lstStyle/>
        <a:p>
          <a:endParaRPr lang="zh-TW" altLang="en-US"/>
        </a:p>
      </dgm:t>
    </dgm:pt>
    <dgm:pt modelId="{CEAA6B4B-FB4D-4412-A532-B85F3F3C59D1}" type="sibTrans" cxnId="{31CE93CD-CA7D-463C-8A29-9F26A4B62A16}">
      <dgm:prSet/>
      <dgm:spPr/>
      <dgm:t>
        <a:bodyPr/>
        <a:lstStyle/>
        <a:p>
          <a:endParaRPr lang="zh-TW" altLang="en-US"/>
        </a:p>
      </dgm:t>
    </dgm:pt>
    <dgm:pt modelId="{F072B8C9-9A80-4A76-9267-55550BAD8B36}">
      <dgm:prSet phldrT="[文字]" custT="1"/>
      <dgm:spPr/>
      <dgm:t>
        <a:bodyPr/>
        <a:lstStyle/>
        <a:p>
          <a:r>
            <a:rPr lang="zh-TW" altLang="en-US" sz="2400" b="1" dirty="0" smtClean="0">
              <a:solidFill>
                <a:srgbClr val="00B0F0"/>
              </a:solidFill>
              <a:latin typeface="+mj-ea"/>
              <a:ea typeface="+mj-ea"/>
            </a:rPr>
            <a:t>詳閱</a:t>
          </a:r>
          <a:r>
            <a:rPr lang="zh-TW" altLang="en-US" sz="2400" b="1" dirty="0" smtClean="0">
              <a:solidFill>
                <a:schemeClr val="tx1">
                  <a:lumMod val="75000"/>
                  <a:lumOff val="25000"/>
                </a:schemeClr>
              </a:solidFill>
              <a:latin typeface="+mj-ea"/>
              <a:ea typeface="+mj-ea"/>
            </a:rPr>
            <a:t>相關規定</a:t>
          </a:r>
          <a:endParaRPr lang="zh-TW" altLang="en-US" sz="2400" b="1" dirty="0">
            <a:solidFill>
              <a:schemeClr val="tx1">
                <a:lumMod val="75000"/>
                <a:lumOff val="25000"/>
              </a:schemeClr>
            </a:solidFill>
            <a:latin typeface="+mj-ea"/>
            <a:ea typeface="+mj-ea"/>
          </a:endParaRPr>
        </a:p>
      </dgm:t>
    </dgm:pt>
    <dgm:pt modelId="{9048C64D-BC7A-4A96-891F-30E4052418CF}" type="parTrans" cxnId="{740FBB1F-7664-4B53-872B-0931F2ED2A86}">
      <dgm:prSet/>
      <dgm:spPr/>
      <dgm:t>
        <a:bodyPr/>
        <a:lstStyle/>
        <a:p>
          <a:endParaRPr lang="zh-TW" altLang="en-US"/>
        </a:p>
      </dgm:t>
    </dgm:pt>
    <dgm:pt modelId="{9420FB33-4C8F-45A8-8058-22943DE43639}" type="sibTrans" cxnId="{740FBB1F-7664-4B53-872B-0931F2ED2A86}">
      <dgm:prSet/>
      <dgm:spPr/>
      <dgm:t>
        <a:bodyPr/>
        <a:lstStyle/>
        <a:p>
          <a:endParaRPr lang="zh-TW" altLang="en-US"/>
        </a:p>
      </dgm:t>
    </dgm:pt>
    <dgm:pt modelId="{DF3CB3C2-266E-49C0-A99F-6BB3ED6BAD5F}">
      <dgm:prSet phldrT="[文字]" custT="1"/>
      <dgm:spPr/>
      <dgm:t>
        <a:bodyPr/>
        <a:lstStyle/>
        <a:p>
          <a:r>
            <a:rPr lang="zh-TW" altLang="en-US" sz="2400" b="1" dirty="0" smtClean="0">
              <a:solidFill>
                <a:schemeClr val="tx1">
                  <a:lumMod val="75000"/>
                  <a:lumOff val="25000"/>
                </a:schemeClr>
              </a:solidFill>
              <a:latin typeface="+mj-ea"/>
              <a:ea typeface="+mj-ea"/>
            </a:rPr>
            <a:t>確實查證</a:t>
          </a:r>
          <a:r>
            <a:rPr lang="zh-TW" altLang="en-US" sz="2400" b="1" dirty="0" smtClean="0">
              <a:solidFill>
                <a:srgbClr val="00B0F0"/>
              </a:solidFill>
              <a:latin typeface="+mj-ea"/>
              <a:ea typeface="+mj-ea"/>
            </a:rPr>
            <a:t>核對</a:t>
          </a:r>
          <a:endParaRPr lang="zh-TW" altLang="en-US" sz="2400" b="1" dirty="0">
            <a:solidFill>
              <a:srgbClr val="00B0F0"/>
            </a:solidFill>
            <a:latin typeface="+mj-ea"/>
            <a:ea typeface="+mj-ea"/>
          </a:endParaRPr>
        </a:p>
      </dgm:t>
    </dgm:pt>
    <dgm:pt modelId="{B7BD8C0E-F17A-4F3A-9959-5B08185F166A}" type="parTrans" cxnId="{A8934B4C-EC1C-4198-96C2-403A26CE5F26}">
      <dgm:prSet/>
      <dgm:spPr/>
      <dgm:t>
        <a:bodyPr/>
        <a:lstStyle/>
        <a:p>
          <a:endParaRPr lang="zh-TW" altLang="en-US"/>
        </a:p>
      </dgm:t>
    </dgm:pt>
    <dgm:pt modelId="{67313499-37E7-464B-BC33-44A90B2D32A4}" type="sibTrans" cxnId="{A8934B4C-EC1C-4198-96C2-403A26CE5F26}">
      <dgm:prSet/>
      <dgm:spPr/>
      <dgm:t>
        <a:bodyPr/>
        <a:lstStyle/>
        <a:p>
          <a:endParaRPr lang="zh-TW" altLang="en-US"/>
        </a:p>
      </dgm:t>
    </dgm:pt>
    <dgm:pt modelId="{710112D5-C6A6-48A6-8C43-6645A04FC161}">
      <dgm:prSet phldrT="[文字]"/>
      <dgm:spPr/>
      <dgm:t>
        <a:bodyPr/>
        <a:lstStyle/>
        <a:p>
          <a:r>
            <a:rPr lang="zh-TW" altLang="en-US" b="1" dirty="0" smtClean="0">
              <a:latin typeface="+mj-ea"/>
              <a:ea typeface="+mj-ea"/>
            </a:rPr>
            <a:t>配偶財產</a:t>
          </a:r>
          <a:endParaRPr lang="zh-TW" altLang="en-US" b="1" dirty="0">
            <a:latin typeface="+mj-ea"/>
            <a:ea typeface="+mj-ea"/>
          </a:endParaRPr>
        </a:p>
      </dgm:t>
    </dgm:pt>
    <dgm:pt modelId="{39DBE26C-8144-411D-ADDC-F701C6222FE7}" type="parTrans" cxnId="{2281D82E-6866-455F-80F6-B7E3760D2F72}">
      <dgm:prSet/>
      <dgm:spPr/>
      <dgm:t>
        <a:bodyPr/>
        <a:lstStyle/>
        <a:p>
          <a:endParaRPr lang="zh-TW" altLang="en-US"/>
        </a:p>
      </dgm:t>
    </dgm:pt>
    <dgm:pt modelId="{B500D13F-21FD-4EFE-BC89-66FA83EA5136}" type="sibTrans" cxnId="{2281D82E-6866-455F-80F6-B7E3760D2F72}">
      <dgm:prSet/>
      <dgm:spPr/>
      <dgm:t>
        <a:bodyPr/>
        <a:lstStyle/>
        <a:p>
          <a:endParaRPr lang="zh-TW" altLang="en-US"/>
        </a:p>
      </dgm:t>
    </dgm:pt>
    <dgm:pt modelId="{B26FB410-B4C8-4E6F-A542-5D7F84B0F1FA}">
      <dgm:prSet phldrT="[文字]" custT="1"/>
      <dgm:spPr/>
      <dgm:t>
        <a:bodyPr/>
        <a:lstStyle/>
        <a:p>
          <a:r>
            <a:rPr lang="zh-TW" altLang="en-US" sz="2400" b="1" dirty="0" smtClean="0">
              <a:solidFill>
                <a:schemeClr val="tx1">
                  <a:lumMod val="75000"/>
                  <a:lumOff val="25000"/>
                </a:schemeClr>
              </a:solidFill>
              <a:latin typeface="+mj-ea"/>
              <a:ea typeface="+mj-ea"/>
            </a:rPr>
            <a:t>向配偶</a:t>
          </a:r>
          <a:r>
            <a:rPr lang="zh-TW" altLang="en-US" sz="2400" b="1" dirty="0" smtClean="0">
              <a:solidFill>
                <a:srgbClr val="00B0F0"/>
              </a:solidFill>
              <a:latin typeface="+mj-ea"/>
              <a:ea typeface="+mj-ea"/>
            </a:rPr>
            <a:t>溝通</a:t>
          </a:r>
          <a:r>
            <a:rPr lang="zh-TW" altLang="en-US" sz="2400" b="1" dirty="0" smtClean="0">
              <a:solidFill>
                <a:schemeClr val="tx1">
                  <a:lumMod val="75000"/>
                  <a:lumOff val="25000"/>
                </a:schemeClr>
              </a:solidFill>
              <a:latin typeface="+mj-ea"/>
              <a:ea typeface="+mj-ea"/>
            </a:rPr>
            <a:t>說明</a:t>
          </a:r>
          <a:endParaRPr lang="zh-TW" altLang="en-US" sz="2400" b="1" dirty="0">
            <a:solidFill>
              <a:schemeClr val="tx1">
                <a:lumMod val="75000"/>
                <a:lumOff val="25000"/>
              </a:schemeClr>
            </a:solidFill>
            <a:latin typeface="+mj-ea"/>
            <a:ea typeface="+mj-ea"/>
          </a:endParaRPr>
        </a:p>
      </dgm:t>
    </dgm:pt>
    <dgm:pt modelId="{AFEC1D9E-21EB-41CA-9694-D8D89AE5A7D4}" type="parTrans" cxnId="{325A1585-A127-430E-A3A1-21E19FA4EAFA}">
      <dgm:prSet/>
      <dgm:spPr/>
      <dgm:t>
        <a:bodyPr/>
        <a:lstStyle/>
        <a:p>
          <a:endParaRPr lang="zh-TW" altLang="en-US"/>
        </a:p>
      </dgm:t>
    </dgm:pt>
    <dgm:pt modelId="{E93F6147-70D7-4327-9010-9F8C12C248C5}" type="sibTrans" cxnId="{325A1585-A127-430E-A3A1-21E19FA4EAFA}">
      <dgm:prSet/>
      <dgm:spPr/>
      <dgm:t>
        <a:bodyPr/>
        <a:lstStyle/>
        <a:p>
          <a:endParaRPr lang="zh-TW" altLang="en-US"/>
        </a:p>
      </dgm:t>
    </dgm:pt>
    <dgm:pt modelId="{6D476387-45E1-44E8-A1FB-503A4C1E5207}">
      <dgm:prSet phldrT="[文字]" custT="1"/>
      <dgm:spPr/>
      <dgm:t>
        <a:bodyPr/>
        <a:lstStyle/>
        <a:p>
          <a:r>
            <a:rPr lang="zh-TW" altLang="en-US" sz="2400" b="1" dirty="0" smtClean="0">
              <a:solidFill>
                <a:schemeClr val="tx1">
                  <a:lumMod val="75000"/>
                  <a:lumOff val="25000"/>
                </a:schemeClr>
              </a:solidFill>
              <a:latin typeface="+mj-ea"/>
              <a:ea typeface="+mj-ea"/>
            </a:rPr>
            <a:t>盡己所能</a:t>
          </a:r>
          <a:r>
            <a:rPr lang="zh-TW" altLang="en-US" sz="2400" b="1" dirty="0" smtClean="0">
              <a:solidFill>
                <a:srgbClr val="00B0F0"/>
              </a:solidFill>
              <a:latin typeface="+mj-ea"/>
              <a:ea typeface="+mj-ea"/>
            </a:rPr>
            <a:t>查詢</a:t>
          </a:r>
          <a:endParaRPr lang="zh-TW" altLang="en-US" sz="2400" b="1" dirty="0">
            <a:solidFill>
              <a:srgbClr val="00B0F0"/>
            </a:solidFill>
            <a:latin typeface="+mj-ea"/>
            <a:ea typeface="+mj-ea"/>
          </a:endParaRPr>
        </a:p>
      </dgm:t>
    </dgm:pt>
    <dgm:pt modelId="{7BFA926C-513A-47A1-8FFC-45645C3A1B1D}" type="parTrans" cxnId="{B4698A8A-AA16-458A-AFCE-14A99136C2B7}">
      <dgm:prSet/>
      <dgm:spPr/>
      <dgm:t>
        <a:bodyPr/>
        <a:lstStyle/>
        <a:p>
          <a:endParaRPr lang="zh-TW" altLang="en-US"/>
        </a:p>
      </dgm:t>
    </dgm:pt>
    <dgm:pt modelId="{31DAB2A1-E541-47FE-8117-C05E780FD193}" type="sibTrans" cxnId="{B4698A8A-AA16-458A-AFCE-14A99136C2B7}">
      <dgm:prSet/>
      <dgm:spPr/>
      <dgm:t>
        <a:bodyPr/>
        <a:lstStyle/>
        <a:p>
          <a:endParaRPr lang="zh-TW" altLang="en-US"/>
        </a:p>
      </dgm:t>
    </dgm:pt>
    <dgm:pt modelId="{353A3AE2-CD0E-466A-8F6E-486BAED5891D}" type="pres">
      <dgm:prSet presAssocID="{81A69F7B-39CF-42F1-BF10-F22A5811B1C6}" presName="linearFlow" presStyleCnt="0">
        <dgm:presLayoutVars>
          <dgm:dir/>
          <dgm:animLvl val="lvl"/>
          <dgm:resizeHandles val="exact"/>
        </dgm:presLayoutVars>
      </dgm:prSet>
      <dgm:spPr/>
      <dgm:t>
        <a:bodyPr/>
        <a:lstStyle/>
        <a:p>
          <a:endParaRPr lang="zh-TW" altLang="en-US"/>
        </a:p>
      </dgm:t>
    </dgm:pt>
    <dgm:pt modelId="{521F4831-4B8E-474C-88B8-1D1F75902050}" type="pres">
      <dgm:prSet presAssocID="{C5D6D5DF-1E33-4CCC-816F-BA5F52E5F916}" presName="composite" presStyleCnt="0"/>
      <dgm:spPr/>
    </dgm:pt>
    <dgm:pt modelId="{2F61E888-9237-4A42-A00A-5F6F274003B9}" type="pres">
      <dgm:prSet presAssocID="{C5D6D5DF-1E33-4CCC-816F-BA5F52E5F916}" presName="parentText" presStyleLbl="alignNode1" presStyleIdx="0" presStyleCnt="2">
        <dgm:presLayoutVars>
          <dgm:chMax val="1"/>
          <dgm:bulletEnabled val="1"/>
        </dgm:presLayoutVars>
      </dgm:prSet>
      <dgm:spPr/>
      <dgm:t>
        <a:bodyPr/>
        <a:lstStyle/>
        <a:p>
          <a:endParaRPr lang="zh-TW" altLang="en-US"/>
        </a:p>
      </dgm:t>
    </dgm:pt>
    <dgm:pt modelId="{FB3D22E7-A5B2-4E0B-BB3E-B4C84B717E0A}" type="pres">
      <dgm:prSet presAssocID="{C5D6D5DF-1E33-4CCC-816F-BA5F52E5F916}" presName="descendantText" presStyleLbl="alignAcc1" presStyleIdx="0" presStyleCnt="2">
        <dgm:presLayoutVars>
          <dgm:bulletEnabled val="1"/>
        </dgm:presLayoutVars>
      </dgm:prSet>
      <dgm:spPr/>
      <dgm:t>
        <a:bodyPr/>
        <a:lstStyle/>
        <a:p>
          <a:endParaRPr lang="zh-TW" altLang="en-US"/>
        </a:p>
      </dgm:t>
    </dgm:pt>
    <dgm:pt modelId="{25027B00-4EF7-445A-9D9F-C009B4F03516}" type="pres">
      <dgm:prSet presAssocID="{CEAA6B4B-FB4D-4412-A532-B85F3F3C59D1}" presName="sp" presStyleCnt="0"/>
      <dgm:spPr/>
    </dgm:pt>
    <dgm:pt modelId="{00B60A4C-D881-4650-B01B-8646FF5C8467}" type="pres">
      <dgm:prSet presAssocID="{710112D5-C6A6-48A6-8C43-6645A04FC161}" presName="composite" presStyleCnt="0"/>
      <dgm:spPr/>
    </dgm:pt>
    <dgm:pt modelId="{8C7A7AD2-654A-496A-9F30-0C91C0982E6F}" type="pres">
      <dgm:prSet presAssocID="{710112D5-C6A6-48A6-8C43-6645A04FC161}" presName="parentText" presStyleLbl="alignNode1" presStyleIdx="1" presStyleCnt="2">
        <dgm:presLayoutVars>
          <dgm:chMax val="1"/>
          <dgm:bulletEnabled val="1"/>
        </dgm:presLayoutVars>
      </dgm:prSet>
      <dgm:spPr/>
      <dgm:t>
        <a:bodyPr/>
        <a:lstStyle/>
        <a:p>
          <a:endParaRPr lang="zh-TW" altLang="en-US"/>
        </a:p>
      </dgm:t>
    </dgm:pt>
    <dgm:pt modelId="{972FF1A8-46DD-4BED-A980-EF25B78F453F}" type="pres">
      <dgm:prSet presAssocID="{710112D5-C6A6-48A6-8C43-6645A04FC161}" presName="descendantText" presStyleLbl="alignAcc1" presStyleIdx="1" presStyleCnt="2">
        <dgm:presLayoutVars>
          <dgm:bulletEnabled val="1"/>
        </dgm:presLayoutVars>
      </dgm:prSet>
      <dgm:spPr/>
      <dgm:t>
        <a:bodyPr/>
        <a:lstStyle/>
        <a:p>
          <a:endParaRPr lang="zh-TW" altLang="en-US"/>
        </a:p>
      </dgm:t>
    </dgm:pt>
  </dgm:ptLst>
  <dgm:cxnLst>
    <dgm:cxn modelId="{B4698A8A-AA16-458A-AFCE-14A99136C2B7}" srcId="{710112D5-C6A6-48A6-8C43-6645A04FC161}" destId="{6D476387-45E1-44E8-A1FB-503A4C1E5207}" srcOrd="1" destOrd="0" parTransId="{7BFA926C-513A-47A1-8FFC-45645C3A1B1D}" sibTransId="{31DAB2A1-E541-47FE-8117-C05E780FD193}"/>
    <dgm:cxn modelId="{CD191B5D-E55B-4E6E-94F1-88A9EBEE422E}" type="presOf" srcId="{F072B8C9-9A80-4A76-9267-55550BAD8B36}" destId="{FB3D22E7-A5B2-4E0B-BB3E-B4C84B717E0A}" srcOrd="0" destOrd="0" presId="urn:microsoft.com/office/officeart/2005/8/layout/chevron2"/>
    <dgm:cxn modelId="{325A1585-A127-430E-A3A1-21E19FA4EAFA}" srcId="{710112D5-C6A6-48A6-8C43-6645A04FC161}" destId="{B26FB410-B4C8-4E6F-A542-5D7F84B0F1FA}" srcOrd="0" destOrd="0" parTransId="{AFEC1D9E-21EB-41CA-9694-D8D89AE5A7D4}" sibTransId="{E93F6147-70D7-4327-9010-9F8C12C248C5}"/>
    <dgm:cxn modelId="{413F9008-B59A-46AE-A3E8-E60C670AD937}" type="presOf" srcId="{C5D6D5DF-1E33-4CCC-816F-BA5F52E5F916}" destId="{2F61E888-9237-4A42-A00A-5F6F274003B9}" srcOrd="0" destOrd="0" presId="urn:microsoft.com/office/officeart/2005/8/layout/chevron2"/>
    <dgm:cxn modelId="{F2CDC516-09C5-4FAD-B79B-6873EBF200C4}" type="presOf" srcId="{DF3CB3C2-266E-49C0-A99F-6BB3ED6BAD5F}" destId="{FB3D22E7-A5B2-4E0B-BB3E-B4C84B717E0A}" srcOrd="0" destOrd="1" presId="urn:microsoft.com/office/officeart/2005/8/layout/chevron2"/>
    <dgm:cxn modelId="{03FFC615-AC44-4EBB-91DF-43909DF92F2D}" type="presOf" srcId="{B26FB410-B4C8-4E6F-A542-5D7F84B0F1FA}" destId="{972FF1A8-46DD-4BED-A980-EF25B78F453F}" srcOrd="0" destOrd="0" presId="urn:microsoft.com/office/officeart/2005/8/layout/chevron2"/>
    <dgm:cxn modelId="{7B6D9309-560C-4AD3-81AA-B7979499B7B3}" type="presOf" srcId="{6D476387-45E1-44E8-A1FB-503A4C1E5207}" destId="{972FF1A8-46DD-4BED-A980-EF25B78F453F}" srcOrd="0" destOrd="1" presId="urn:microsoft.com/office/officeart/2005/8/layout/chevron2"/>
    <dgm:cxn modelId="{2281D82E-6866-455F-80F6-B7E3760D2F72}" srcId="{81A69F7B-39CF-42F1-BF10-F22A5811B1C6}" destId="{710112D5-C6A6-48A6-8C43-6645A04FC161}" srcOrd="1" destOrd="0" parTransId="{39DBE26C-8144-411D-ADDC-F701C6222FE7}" sibTransId="{B500D13F-21FD-4EFE-BC89-66FA83EA5136}"/>
    <dgm:cxn modelId="{A8934B4C-EC1C-4198-96C2-403A26CE5F26}" srcId="{C5D6D5DF-1E33-4CCC-816F-BA5F52E5F916}" destId="{DF3CB3C2-266E-49C0-A99F-6BB3ED6BAD5F}" srcOrd="1" destOrd="0" parTransId="{B7BD8C0E-F17A-4F3A-9959-5B08185F166A}" sibTransId="{67313499-37E7-464B-BC33-44A90B2D32A4}"/>
    <dgm:cxn modelId="{9173E0EB-949C-44B5-A1B7-B3025FB6F7E8}" type="presOf" srcId="{81A69F7B-39CF-42F1-BF10-F22A5811B1C6}" destId="{353A3AE2-CD0E-466A-8F6E-486BAED5891D}" srcOrd="0" destOrd="0" presId="urn:microsoft.com/office/officeart/2005/8/layout/chevron2"/>
    <dgm:cxn modelId="{A05253A3-6CFF-4E21-AECA-777BD60B8F05}" type="presOf" srcId="{710112D5-C6A6-48A6-8C43-6645A04FC161}" destId="{8C7A7AD2-654A-496A-9F30-0C91C0982E6F}" srcOrd="0" destOrd="0" presId="urn:microsoft.com/office/officeart/2005/8/layout/chevron2"/>
    <dgm:cxn modelId="{740FBB1F-7664-4B53-872B-0931F2ED2A86}" srcId="{C5D6D5DF-1E33-4CCC-816F-BA5F52E5F916}" destId="{F072B8C9-9A80-4A76-9267-55550BAD8B36}" srcOrd="0" destOrd="0" parTransId="{9048C64D-BC7A-4A96-891F-30E4052418CF}" sibTransId="{9420FB33-4C8F-45A8-8058-22943DE43639}"/>
    <dgm:cxn modelId="{31CE93CD-CA7D-463C-8A29-9F26A4B62A16}" srcId="{81A69F7B-39CF-42F1-BF10-F22A5811B1C6}" destId="{C5D6D5DF-1E33-4CCC-816F-BA5F52E5F916}" srcOrd="0" destOrd="0" parTransId="{A86FA01C-9B38-4045-AE80-D49C2FC5B545}" sibTransId="{CEAA6B4B-FB4D-4412-A532-B85F3F3C59D1}"/>
    <dgm:cxn modelId="{BDF60189-6172-4449-ADF3-7AA45D6782BE}" type="presParOf" srcId="{353A3AE2-CD0E-466A-8F6E-486BAED5891D}" destId="{521F4831-4B8E-474C-88B8-1D1F75902050}" srcOrd="0" destOrd="0" presId="urn:microsoft.com/office/officeart/2005/8/layout/chevron2"/>
    <dgm:cxn modelId="{A77624E3-17B5-4CF4-A56A-8A82B4C79C8A}" type="presParOf" srcId="{521F4831-4B8E-474C-88B8-1D1F75902050}" destId="{2F61E888-9237-4A42-A00A-5F6F274003B9}" srcOrd="0" destOrd="0" presId="urn:microsoft.com/office/officeart/2005/8/layout/chevron2"/>
    <dgm:cxn modelId="{F337D4B1-5E79-4BAF-8305-CDB4D84C6AE2}" type="presParOf" srcId="{521F4831-4B8E-474C-88B8-1D1F75902050}" destId="{FB3D22E7-A5B2-4E0B-BB3E-B4C84B717E0A}" srcOrd="1" destOrd="0" presId="urn:microsoft.com/office/officeart/2005/8/layout/chevron2"/>
    <dgm:cxn modelId="{B3241CE6-36D5-4245-BC01-017DAA84DF27}" type="presParOf" srcId="{353A3AE2-CD0E-466A-8F6E-486BAED5891D}" destId="{25027B00-4EF7-445A-9D9F-C009B4F03516}" srcOrd="1" destOrd="0" presId="urn:microsoft.com/office/officeart/2005/8/layout/chevron2"/>
    <dgm:cxn modelId="{4AD33111-8B06-4CD1-9B44-F9F2C944F846}" type="presParOf" srcId="{353A3AE2-CD0E-466A-8F6E-486BAED5891D}" destId="{00B60A4C-D881-4650-B01B-8646FF5C8467}" srcOrd="2" destOrd="0" presId="urn:microsoft.com/office/officeart/2005/8/layout/chevron2"/>
    <dgm:cxn modelId="{DB856905-55DA-44A3-BFCF-2524CCAAFE7C}" type="presParOf" srcId="{00B60A4C-D881-4650-B01B-8646FF5C8467}" destId="{8C7A7AD2-654A-496A-9F30-0C91C0982E6F}" srcOrd="0" destOrd="0" presId="urn:microsoft.com/office/officeart/2005/8/layout/chevron2"/>
    <dgm:cxn modelId="{61DD3200-ABE9-474E-8967-DEBCC3D2A723}" type="presParOf" srcId="{00B60A4C-D881-4650-B01B-8646FF5C8467}" destId="{972FF1A8-46DD-4BED-A980-EF25B78F453F}"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pPr algn="l"/>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7</a:t>
          </a:r>
        </a:p>
        <a:p>
          <a:pPr algn="l"/>
          <a:r>
            <a:rPr lang="zh-TW" altLang="en-US" sz="2400" b="1" dirty="0" smtClean="0">
              <a:solidFill>
                <a:srgbClr val="FF0000"/>
              </a:solidFill>
              <a:latin typeface="+mj-ea"/>
              <a:ea typeface="+mj-ea"/>
            </a:rPr>
            <a:t>未事前揭露</a:t>
          </a:r>
          <a:endParaRPr lang="zh-TW" altLang="en-US" sz="2400" b="1" dirty="0">
            <a:solidFill>
              <a:srgbClr val="FF0000"/>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公職人員服務之機關以限制性招標（公開評選或公開徵求）辦理採購案，關係人可否投標？如關係人應否於投標文件據實表明身分關係？</a:t>
          </a:r>
          <a:endParaRPr lang="zh-TW" altLang="en-US" sz="2400" b="1" i="0" dirty="0">
            <a:solidFill>
              <a:schemeClr val="tx1">
                <a:lumMod val="75000"/>
                <a:lumOff val="25000"/>
              </a:schemeClr>
            </a:solidFill>
            <a:effectLst/>
            <a:latin typeface="+mj-ea"/>
            <a:ea typeface="+mj-ea"/>
            <a:cs typeface="+mn-cs"/>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一、交易禁止之例外規定？</a:t>
          </a:r>
          <a:endParaRPr lang="en-US" altLang="zh-TW" sz="2400" b="1" i="0" dirty="0" smtClean="0">
            <a:solidFill>
              <a:schemeClr val="tx1">
                <a:lumMod val="75000"/>
                <a:lumOff val="25000"/>
              </a:schemeClr>
            </a:solidFill>
            <a:effectLst/>
            <a:latin typeface="+mj-ea"/>
            <a:ea typeface="+mj-ea"/>
            <a:cs typeface="+mn-cs"/>
          </a:endParaRPr>
        </a:p>
        <a:p>
          <a:pPr marL="590550" indent="-590550">
            <a:lnSpc>
              <a:spcPts val="3200"/>
            </a:lnSpc>
            <a:spcAft>
              <a:spcPts val="600"/>
            </a:spcAft>
          </a:pPr>
          <a:r>
            <a:rPr lang="zh-TW" altLang="en-US" sz="2400" b="1" i="0" dirty="0" smtClean="0">
              <a:solidFill>
                <a:schemeClr val="tx1">
                  <a:lumMod val="75000"/>
                  <a:lumOff val="25000"/>
                </a:schemeClr>
              </a:solidFill>
              <a:effectLst/>
              <a:latin typeface="+mj-ea"/>
              <a:ea typeface="+mj-ea"/>
              <a:cs typeface="+mn-cs"/>
            </a:rPr>
            <a:t>二、事前揭露及事後公開？</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32240"/>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custScaleY="73230" custLinFactNeighborX="637" custLinFactNeighborY="-1858"/>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AB9AD2B-2ADD-4A70-BBBA-F78F464A11F3}" type="doc">
      <dgm:prSet loTypeId="urn:microsoft.com/office/officeart/2005/8/layout/hList1" loCatId="list" qsTypeId="urn:microsoft.com/office/officeart/2005/8/quickstyle/3d3" qsCatId="3D" csTypeId="urn:microsoft.com/office/officeart/2005/8/colors/colorful5" csCatId="colorful" phldr="1"/>
      <dgm:spPr/>
      <dgm:t>
        <a:bodyPr/>
        <a:lstStyle/>
        <a:p>
          <a:endParaRPr lang="zh-TW" altLang="en-US"/>
        </a:p>
      </dgm:t>
    </dgm:pt>
    <dgm:pt modelId="{6778F2B8-1429-412F-8BC5-30B04C6F3081}">
      <dgm:prSet phldrT="[文字]"/>
      <dgm:spPr/>
      <dgm:t>
        <a:bodyPr/>
        <a:lstStyle/>
        <a:p>
          <a:r>
            <a:rPr lang="zh-TW" altLang="en-US" b="1" smtClean="0">
              <a:ln/>
              <a:latin typeface="標楷體" panose="03000509000000000000" pitchFamily="65" charset="-120"/>
              <a:ea typeface="標楷體" panose="03000509000000000000" pitchFamily="65" charset="-120"/>
            </a:rPr>
            <a:t>無法如期定期申報</a:t>
          </a:r>
          <a:endParaRPr lang="zh-TW" altLang="en-US" b="1" dirty="0"/>
        </a:p>
      </dgm:t>
    </dgm:pt>
    <dgm:pt modelId="{E68206F1-55B2-4282-9910-4A43C81EFAF2}" type="parTrans" cxnId="{C8E64B64-72B4-42C3-9B73-70C2DD6975E9}">
      <dgm:prSet/>
      <dgm:spPr/>
      <dgm:t>
        <a:bodyPr/>
        <a:lstStyle/>
        <a:p>
          <a:endParaRPr lang="zh-TW" altLang="en-US"/>
        </a:p>
      </dgm:t>
    </dgm:pt>
    <dgm:pt modelId="{C81736BB-A794-4968-9ACA-601C6788F627}" type="sibTrans" cxnId="{C8E64B64-72B4-42C3-9B73-70C2DD6975E9}">
      <dgm:prSet/>
      <dgm:spPr/>
      <dgm:t>
        <a:bodyPr/>
        <a:lstStyle/>
        <a:p>
          <a:endParaRPr lang="zh-TW" altLang="en-US"/>
        </a:p>
      </dgm:t>
    </dgm:pt>
    <dgm:pt modelId="{856646E0-C223-4C8D-9125-B10125CF76EA}">
      <dgm:prSet phldrT="[文字]"/>
      <dgm:spPr/>
      <dgm:t>
        <a:bodyPr/>
        <a:lstStyle/>
        <a:p>
          <a:pPr marL="361950" indent="-361950"/>
          <a:r>
            <a:rPr lang="zh-TW" altLang="en-US" b="1" dirty="0" smtClean="0">
              <a:solidFill>
                <a:schemeClr val="tx1">
                  <a:lumMod val="75000"/>
                  <a:lumOff val="25000"/>
                </a:schemeClr>
              </a:solidFill>
              <a:latin typeface="標楷體" panose="03000509000000000000" pitchFamily="65" charset="-120"/>
              <a:ea typeface="標楷體" panose="03000509000000000000" pitchFamily="65" charset="-120"/>
            </a:rPr>
            <a:t>復職後</a:t>
          </a:r>
          <a:endParaRPr lang="zh-TW" altLang="en-US" b="1" dirty="0">
            <a:solidFill>
              <a:schemeClr val="tx1">
                <a:lumMod val="75000"/>
                <a:lumOff val="25000"/>
              </a:schemeClr>
            </a:solidFill>
          </a:endParaRPr>
        </a:p>
      </dgm:t>
    </dgm:pt>
    <dgm:pt modelId="{BF69529A-1C10-47AE-8578-0CD2D641FF39}" type="parTrans" cxnId="{D0F03444-5767-4587-BCC2-C6A42EDDEA78}">
      <dgm:prSet/>
      <dgm:spPr/>
      <dgm:t>
        <a:bodyPr/>
        <a:lstStyle/>
        <a:p>
          <a:endParaRPr lang="zh-TW" altLang="en-US"/>
        </a:p>
      </dgm:t>
    </dgm:pt>
    <dgm:pt modelId="{0F593F97-92F7-4274-A3FC-8F8EAEC73616}" type="sibTrans" cxnId="{D0F03444-5767-4587-BCC2-C6A42EDDEA78}">
      <dgm:prSet/>
      <dgm:spPr/>
      <dgm:t>
        <a:bodyPr/>
        <a:lstStyle/>
        <a:p>
          <a:endParaRPr lang="zh-TW" altLang="en-US"/>
        </a:p>
      </dgm:t>
    </dgm:pt>
    <dgm:pt modelId="{47162E8F-4E69-4A45-AB27-DA0C1D2703D8}">
      <dgm:prSet phldrT="[文字]"/>
      <dgm:spPr/>
      <dgm:t>
        <a:bodyPr/>
        <a:lstStyle/>
        <a:p>
          <a:r>
            <a:rPr lang="zh-TW" altLang="en-US" b="1" smtClean="0">
              <a:ln/>
              <a:latin typeface="標楷體" panose="03000509000000000000" pitchFamily="65" charset="-120"/>
              <a:ea typeface="標楷體" panose="03000509000000000000" pitchFamily="65" charset="-120"/>
            </a:rPr>
            <a:t>無法如期就到職或卸離職申報</a:t>
          </a:r>
          <a:endParaRPr lang="zh-TW" altLang="en-US" b="1" dirty="0"/>
        </a:p>
      </dgm:t>
    </dgm:pt>
    <dgm:pt modelId="{83C98C4D-66E3-494F-B12A-CC6CC20244F3}" type="parTrans" cxnId="{4AF35C12-1A90-46A7-A4D4-4C38947EC0DB}">
      <dgm:prSet/>
      <dgm:spPr/>
      <dgm:t>
        <a:bodyPr/>
        <a:lstStyle/>
        <a:p>
          <a:endParaRPr lang="zh-TW" altLang="en-US"/>
        </a:p>
      </dgm:t>
    </dgm:pt>
    <dgm:pt modelId="{EA9A5E06-E03A-4EAD-85B7-E11DED4AAA3A}" type="sibTrans" cxnId="{4AF35C12-1A90-46A7-A4D4-4C38947EC0DB}">
      <dgm:prSet/>
      <dgm:spPr/>
      <dgm:t>
        <a:bodyPr/>
        <a:lstStyle/>
        <a:p>
          <a:endParaRPr lang="zh-TW" altLang="en-US"/>
        </a:p>
      </dgm:t>
    </dgm:pt>
    <dgm:pt modelId="{5AE675DD-1C92-4DAB-A815-A9D2254784EA}">
      <dgm:prSet phldrT="[文字]"/>
      <dgm:spPr/>
      <dgm:t>
        <a:bodyPr/>
        <a:lstStyle/>
        <a:p>
          <a:pPr marL="361950" indent="-361950"/>
          <a:r>
            <a:rPr lang="zh-TW" altLang="en-US" b="1" dirty="0" smtClean="0">
              <a:ln/>
              <a:solidFill>
                <a:schemeClr val="tx1">
                  <a:lumMod val="75000"/>
                  <a:lumOff val="25000"/>
                </a:schemeClr>
              </a:solidFill>
              <a:latin typeface="標楷體" panose="03000509000000000000" pitchFamily="65" charset="-120"/>
              <a:ea typeface="標楷體" panose="03000509000000000000" pitchFamily="65" charset="-120"/>
            </a:rPr>
            <a:t>原因消失後</a:t>
          </a:r>
          <a:endParaRPr lang="zh-TW" altLang="en-US" b="1" dirty="0">
            <a:ln/>
            <a:solidFill>
              <a:schemeClr val="tx1">
                <a:lumMod val="75000"/>
                <a:lumOff val="25000"/>
              </a:schemeClr>
            </a:solidFill>
            <a:latin typeface="標楷體" panose="03000509000000000000" pitchFamily="65" charset="-120"/>
            <a:ea typeface="標楷體" panose="03000509000000000000" pitchFamily="65" charset="-120"/>
          </a:endParaRPr>
        </a:p>
      </dgm:t>
    </dgm:pt>
    <dgm:pt modelId="{FFFE1ACB-C90B-4F9C-844D-BB684DF5F7D4}" type="parTrans" cxnId="{1E012BD6-78B4-44DA-AE05-CFEA56167292}">
      <dgm:prSet/>
      <dgm:spPr/>
      <dgm:t>
        <a:bodyPr/>
        <a:lstStyle/>
        <a:p>
          <a:endParaRPr lang="zh-TW" altLang="en-US"/>
        </a:p>
      </dgm:t>
    </dgm:pt>
    <dgm:pt modelId="{E78A004B-89C2-4A2B-B929-F7CB27724B3D}" type="sibTrans" cxnId="{1E012BD6-78B4-44DA-AE05-CFEA56167292}">
      <dgm:prSet/>
      <dgm:spPr/>
      <dgm:t>
        <a:bodyPr/>
        <a:lstStyle/>
        <a:p>
          <a:endParaRPr lang="zh-TW" altLang="en-US"/>
        </a:p>
      </dgm:t>
    </dgm:pt>
    <dgm:pt modelId="{6794C5D0-5D2C-4F66-AFE5-5F6037465634}">
      <dgm:prSet phldrT="[文字]"/>
      <dgm:spPr/>
      <dgm:t>
        <a:bodyPr/>
        <a:lstStyle/>
        <a:p>
          <a:pPr marL="361950" indent="-361950"/>
          <a:r>
            <a:rPr lang="zh-TW" altLang="en-US" b="1" dirty="0" smtClean="0">
              <a:ln/>
              <a:solidFill>
                <a:schemeClr val="tx1">
                  <a:lumMod val="75000"/>
                  <a:lumOff val="25000"/>
                </a:schemeClr>
              </a:solidFill>
              <a:latin typeface="標楷體" panose="03000509000000000000" pitchFamily="65" charset="-120"/>
              <a:ea typeface="標楷體" panose="03000509000000000000" pitchFamily="65" charset="-120"/>
            </a:rPr>
            <a:t>僅須辦理</a:t>
          </a:r>
          <a:r>
            <a:rPr lang="zh-TW" altLang="en-US" b="1" dirty="0" smtClean="0">
              <a:ln/>
              <a:solidFill>
                <a:srgbClr val="FF0000"/>
              </a:solidFill>
              <a:latin typeface="標楷體" panose="03000509000000000000" pitchFamily="65" charset="-120"/>
              <a:ea typeface="標楷體" panose="03000509000000000000" pitchFamily="65" charset="-120"/>
            </a:rPr>
            <a:t>當年度定期申報</a:t>
          </a:r>
          <a:endParaRPr lang="zh-TW" altLang="en-US" b="1" dirty="0">
            <a:solidFill>
              <a:srgbClr val="FF0000"/>
            </a:solidFill>
          </a:endParaRPr>
        </a:p>
      </dgm:t>
    </dgm:pt>
    <dgm:pt modelId="{D81B5E01-B5E7-44EC-996F-288BECF7DCD8}" type="parTrans" cxnId="{41CC0D9D-C425-4C72-B095-F30CB42AAC6E}">
      <dgm:prSet/>
      <dgm:spPr/>
      <dgm:t>
        <a:bodyPr/>
        <a:lstStyle/>
        <a:p>
          <a:endParaRPr lang="zh-TW" altLang="en-US"/>
        </a:p>
      </dgm:t>
    </dgm:pt>
    <dgm:pt modelId="{98F01F96-81C6-4B5E-A405-0769EBE9F669}" type="sibTrans" cxnId="{41CC0D9D-C425-4C72-B095-F30CB42AAC6E}">
      <dgm:prSet/>
      <dgm:spPr/>
      <dgm:t>
        <a:bodyPr/>
        <a:lstStyle/>
        <a:p>
          <a:endParaRPr lang="zh-TW" altLang="en-US"/>
        </a:p>
      </dgm:t>
    </dgm:pt>
    <dgm:pt modelId="{D095E3E9-AE5C-4F5E-98F9-710E4699395D}">
      <dgm:prSet phldrT="[文字]"/>
      <dgm:spPr/>
      <dgm:t>
        <a:bodyPr/>
        <a:lstStyle/>
        <a:p>
          <a:pPr marL="361950" indent="-361950"/>
          <a:r>
            <a:rPr lang="zh-TW" altLang="en-US" b="1" dirty="0" smtClean="0">
              <a:solidFill>
                <a:srgbClr val="FF0000"/>
              </a:solidFill>
              <a:latin typeface="標楷體" panose="03000509000000000000" pitchFamily="65" charset="-120"/>
              <a:ea typeface="標楷體" panose="03000509000000000000" pitchFamily="65" charset="-120"/>
            </a:rPr>
            <a:t>無庸補行過往年度定期申報</a:t>
          </a:r>
          <a:endParaRPr lang="zh-TW" altLang="en-US" b="1" dirty="0">
            <a:solidFill>
              <a:srgbClr val="FF0000"/>
            </a:solidFill>
          </a:endParaRPr>
        </a:p>
      </dgm:t>
    </dgm:pt>
    <dgm:pt modelId="{128AAFE4-83E9-4BEA-90FB-372D3DAF5C22}" type="parTrans" cxnId="{6B8C8496-0A30-4E2E-841C-FA3ECF1955EA}">
      <dgm:prSet/>
      <dgm:spPr/>
      <dgm:t>
        <a:bodyPr/>
        <a:lstStyle/>
        <a:p>
          <a:endParaRPr lang="zh-TW" altLang="en-US"/>
        </a:p>
      </dgm:t>
    </dgm:pt>
    <dgm:pt modelId="{D9C04179-C7FB-4540-BB98-E52DD8A984E6}" type="sibTrans" cxnId="{6B8C8496-0A30-4E2E-841C-FA3ECF1955EA}">
      <dgm:prSet/>
      <dgm:spPr/>
      <dgm:t>
        <a:bodyPr/>
        <a:lstStyle/>
        <a:p>
          <a:endParaRPr lang="zh-TW" altLang="en-US"/>
        </a:p>
      </dgm:t>
    </dgm:pt>
    <dgm:pt modelId="{8622D21D-A1CC-4635-B5A6-F46AFD59EFC1}">
      <dgm:prSet phldrT="[文字]"/>
      <dgm:spPr/>
      <dgm:t>
        <a:bodyPr/>
        <a:lstStyle/>
        <a:p>
          <a:pPr marL="361950" indent="-361950"/>
          <a:r>
            <a:rPr lang="en-US" altLang="zh-TW" b="1" dirty="0" smtClean="0">
              <a:ln/>
              <a:solidFill>
                <a:srgbClr val="FF0000"/>
              </a:solidFill>
              <a:latin typeface="標楷體" panose="03000509000000000000" pitchFamily="65" charset="-120"/>
              <a:ea typeface="標楷體" panose="03000509000000000000" pitchFamily="65" charset="-120"/>
            </a:rPr>
            <a:t>3</a:t>
          </a:r>
          <a:r>
            <a:rPr lang="zh-TW" altLang="en-US" b="1" dirty="0" smtClean="0">
              <a:ln/>
              <a:solidFill>
                <a:srgbClr val="FF0000"/>
              </a:solidFill>
              <a:latin typeface="標楷體" panose="03000509000000000000" pitchFamily="65" charset="-120"/>
              <a:ea typeface="標楷體" panose="03000509000000000000" pitchFamily="65" charset="-120"/>
            </a:rPr>
            <a:t>個月內</a:t>
          </a:r>
          <a:r>
            <a:rPr lang="zh-TW" altLang="en-US" b="1" dirty="0" smtClean="0">
              <a:ln/>
              <a:solidFill>
                <a:schemeClr val="tx1">
                  <a:lumMod val="75000"/>
                  <a:lumOff val="25000"/>
                </a:schemeClr>
              </a:solidFill>
              <a:latin typeface="標楷體" panose="03000509000000000000" pitchFamily="65" charset="-120"/>
              <a:ea typeface="標楷體" panose="03000509000000000000" pitchFamily="65" charset="-120"/>
            </a:rPr>
            <a:t>就到職申報</a:t>
          </a:r>
          <a:endParaRPr lang="zh-TW" altLang="en-US" b="1" dirty="0">
            <a:ln/>
            <a:solidFill>
              <a:schemeClr val="tx1">
                <a:lumMod val="75000"/>
                <a:lumOff val="25000"/>
              </a:schemeClr>
            </a:solidFill>
            <a:latin typeface="標楷體" panose="03000509000000000000" pitchFamily="65" charset="-120"/>
            <a:ea typeface="標楷體" panose="03000509000000000000" pitchFamily="65" charset="-120"/>
          </a:endParaRPr>
        </a:p>
      </dgm:t>
    </dgm:pt>
    <dgm:pt modelId="{B531EFF4-6854-4DF9-823F-EA1191570CBC}" type="parTrans" cxnId="{CA6CC83F-D4FE-4D30-9923-A7FDF07B1DF9}">
      <dgm:prSet/>
      <dgm:spPr/>
      <dgm:t>
        <a:bodyPr/>
        <a:lstStyle/>
        <a:p>
          <a:endParaRPr lang="zh-TW" altLang="en-US"/>
        </a:p>
      </dgm:t>
    </dgm:pt>
    <dgm:pt modelId="{99703BFB-8A8A-4047-AF38-87827E31CE01}" type="sibTrans" cxnId="{CA6CC83F-D4FE-4D30-9923-A7FDF07B1DF9}">
      <dgm:prSet/>
      <dgm:spPr/>
      <dgm:t>
        <a:bodyPr/>
        <a:lstStyle/>
        <a:p>
          <a:endParaRPr lang="zh-TW" altLang="en-US"/>
        </a:p>
      </dgm:t>
    </dgm:pt>
    <dgm:pt modelId="{D055AB9B-A5C1-40FE-9DEE-9AA136F50226}">
      <dgm:prSet phldrT="[文字]"/>
      <dgm:spPr/>
      <dgm:t>
        <a:bodyPr/>
        <a:lstStyle/>
        <a:p>
          <a:pPr marL="361950" indent="-361950"/>
          <a:r>
            <a:rPr lang="en-US" altLang="zh-TW" b="1" dirty="0" smtClean="0">
              <a:ln/>
              <a:solidFill>
                <a:srgbClr val="FF0000"/>
              </a:solidFill>
              <a:latin typeface="標楷體" panose="03000509000000000000" pitchFamily="65" charset="-120"/>
              <a:ea typeface="標楷體" panose="03000509000000000000" pitchFamily="65" charset="-120"/>
            </a:rPr>
            <a:t>2</a:t>
          </a:r>
          <a:r>
            <a:rPr lang="zh-TW" altLang="en-US" b="1" dirty="0" smtClean="0">
              <a:ln/>
              <a:solidFill>
                <a:srgbClr val="FF0000"/>
              </a:solidFill>
              <a:latin typeface="標楷體" panose="03000509000000000000" pitchFamily="65" charset="-120"/>
              <a:ea typeface="標楷體" panose="03000509000000000000" pitchFamily="65" charset="-120"/>
            </a:rPr>
            <a:t>個月內</a:t>
          </a:r>
          <a:r>
            <a:rPr lang="zh-TW" altLang="en-US" b="1" dirty="0" smtClean="0">
              <a:ln/>
              <a:solidFill>
                <a:schemeClr val="tx1">
                  <a:lumMod val="75000"/>
                  <a:lumOff val="25000"/>
                </a:schemeClr>
              </a:solidFill>
              <a:latin typeface="標楷體" panose="03000509000000000000" pitchFamily="65" charset="-120"/>
              <a:ea typeface="標楷體" panose="03000509000000000000" pitchFamily="65" charset="-120"/>
            </a:rPr>
            <a:t>卸離職申報</a:t>
          </a:r>
          <a:endParaRPr lang="zh-TW" altLang="en-US" b="1" dirty="0">
            <a:ln/>
            <a:solidFill>
              <a:schemeClr val="tx1">
                <a:lumMod val="75000"/>
                <a:lumOff val="25000"/>
              </a:schemeClr>
            </a:solidFill>
            <a:latin typeface="標楷體" panose="03000509000000000000" pitchFamily="65" charset="-120"/>
            <a:ea typeface="標楷體" panose="03000509000000000000" pitchFamily="65" charset="-120"/>
          </a:endParaRPr>
        </a:p>
      </dgm:t>
    </dgm:pt>
    <dgm:pt modelId="{DDA97812-2687-49C2-B22E-23C4F0CE725E}" type="parTrans" cxnId="{94AA3A39-7894-4D08-877C-D7026AAE8AE2}">
      <dgm:prSet/>
      <dgm:spPr/>
      <dgm:t>
        <a:bodyPr/>
        <a:lstStyle/>
        <a:p>
          <a:endParaRPr lang="zh-TW" altLang="en-US"/>
        </a:p>
      </dgm:t>
    </dgm:pt>
    <dgm:pt modelId="{0E77485A-3409-4732-9FB4-4BBBEFC4DA78}" type="sibTrans" cxnId="{94AA3A39-7894-4D08-877C-D7026AAE8AE2}">
      <dgm:prSet/>
      <dgm:spPr/>
      <dgm:t>
        <a:bodyPr/>
        <a:lstStyle/>
        <a:p>
          <a:endParaRPr lang="zh-TW" altLang="en-US"/>
        </a:p>
      </dgm:t>
    </dgm:pt>
    <dgm:pt modelId="{91BFAFC0-B3C0-4619-A1BA-BBE72E89C4EF}" type="pres">
      <dgm:prSet presAssocID="{9AB9AD2B-2ADD-4A70-BBBA-F78F464A11F3}" presName="Name0" presStyleCnt="0">
        <dgm:presLayoutVars>
          <dgm:dir/>
          <dgm:animLvl val="lvl"/>
          <dgm:resizeHandles val="exact"/>
        </dgm:presLayoutVars>
      </dgm:prSet>
      <dgm:spPr/>
      <dgm:t>
        <a:bodyPr/>
        <a:lstStyle/>
        <a:p>
          <a:endParaRPr lang="zh-TW" altLang="en-US"/>
        </a:p>
      </dgm:t>
    </dgm:pt>
    <dgm:pt modelId="{393357C7-ABE5-485D-A88B-F5E76DCD5953}" type="pres">
      <dgm:prSet presAssocID="{6778F2B8-1429-412F-8BC5-30B04C6F3081}" presName="composite" presStyleCnt="0"/>
      <dgm:spPr/>
    </dgm:pt>
    <dgm:pt modelId="{C3EC7E70-F602-4A1C-893D-767DF79203EF}" type="pres">
      <dgm:prSet presAssocID="{6778F2B8-1429-412F-8BC5-30B04C6F3081}" presName="parTx" presStyleLbl="alignNode1" presStyleIdx="0" presStyleCnt="2" custScaleX="87787">
        <dgm:presLayoutVars>
          <dgm:chMax val="0"/>
          <dgm:chPref val="0"/>
          <dgm:bulletEnabled val="1"/>
        </dgm:presLayoutVars>
      </dgm:prSet>
      <dgm:spPr/>
      <dgm:t>
        <a:bodyPr/>
        <a:lstStyle/>
        <a:p>
          <a:endParaRPr lang="zh-TW" altLang="en-US"/>
        </a:p>
      </dgm:t>
    </dgm:pt>
    <dgm:pt modelId="{8CBB88C1-6D18-4EF6-9A44-0FDE6FC7A2CC}" type="pres">
      <dgm:prSet presAssocID="{6778F2B8-1429-412F-8BC5-30B04C6F3081}" presName="desTx" presStyleLbl="alignAccFollowNode1" presStyleIdx="0" presStyleCnt="2" custScaleX="87787">
        <dgm:presLayoutVars>
          <dgm:bulletEnabled val="1"/>
        </dgm:presLayoutVars>
      </dgm:prSet>
      <dgm:spPr/>
      <dgm:t>
        <a:bodyPr/>
        <a:lstStyle/>
        <a:p>
          <a:endParaRPr lang="zh-TW" altLang="en-US"/>
        </a:p>
      </dgm:t>
    </dgm:pt>
    <dgm:pt modelId="{7DC21251-AA59-4027-ADAE-39BCF62675FA}" type="pres">
      <dgm:prSet presAssocID="{C81736BB-A794-4968-9ACA-601C6788F627}" presName="space" presStyleCnt="0"/>
      <dgm:spPr/>
    </dgm:pt>
    <dgm:pt modelId="{CC73D2BE-D330-48C3-85D1-89E1053CB202}" type="pres">
      <dgm:prSet presAssocID="{47162E8F-4E69-4A45-AB27-DA0C1D2703D8}" presName="composite" presStyleCnt="0"/>
      <dgm:spPr/>
    </dgm:pt>
    <dgm:pt modelId="{0FB86F48-66CC-416E-BF6A-8CC5AA40564F}" type="pres">
      <dgm:prSet presAssocID="{47162E8F-4E69-4A45-AB27-DA0C1D2703D8}" presName="parTx" presStyleLbl="alignNode1" presStyleIdx="1" presStyleCnt="2" custScaleX="87787">
        <dgm:presLayoutVars>
          <dgm:chMax val="0"/>
          <dgm:chPref val="0"/>
          <dgm:bulletEnabled val="1"/>
        </dgm:presLayoutVars>
      </dgm:prSet>
      <dgm:spPr/>
      <dgm:t>
        <a:bodyPr/>
        <a:lstStyle/>
        <a:p>
          <a:endParaRPr lang="zh-TW" altLang="en-US"/>
        </a:p>
      </dgm:t>
    </dgm:pt>
    <dgm:pt modelId="{54473389-8033-484C-A39F-FD3B79645C19}" type="pres">
      <dgm:prSet presAssocID="{47162E8F-4E69-4A45-AB27-DA0C1D2703D8}" presName="desTx" presStyleLbl="alignAccFollowNode1" presStyleIdx="1" presStyleCnt="2" custScaleX="87787">
        <dgm:presLayoutVars>
          <dgm:bulletEnabled val="1"/>
        </dgm:presLayoutVars>
      </dgm:prSet>
      <dgm:spPr/>
      <dgm:t>
        <a:bodyPr/>
        <a:lstStyle/>
        <a:p>
          <a:endParaRPr lang="zh-TW" altLang="en-US"/>
        </a:p>
      </dgm:t>
    </dgm:pt>
  </dgm:ptLst>
  <dgm:cxnLst>
    <dgm:cxn modelId="{339084CC-50EC-4A2C-B91A-A9CEDE85CE5F}" type="presOf" srcId="{47162E8F-4E69-4A45-AB27-DA0C1D2703D8}" destId="{0FB86F48-66CC-416E-BF6A-8CC5AA40564F}" srcOrd="0" destOrd="0" presId="urn:microsoft.com/office/officeart/2005/8/layout/hList1"/>
    <dgm:cxn modelId="{E0658546-5CBD-4764-8662-58976706F480}" type="presOf" srcId="{6794C5D0-5D2C-4F66-AFE5-5F6037465634}" destId="{8CBB88C1-6D18-4EF6-9A44-0FDE6FC7A2CC}" srcOrd="0" destOrd="2" presId="urn:microsoft.com/office/officeart/2005/8/layout/hList1"/>
    <dgm:cxn modelId="{090770DE-95DD-4CFA-96D0-2F70816A0F96}" type="presOf" srcId="{D095E3E9-AE5C-4F5E-98F9-710E4699395D}" destId="{8CBB88C1-6D18-4EF6-9A44-0FDE6FC7A2CC}" srcOrd="0" destOrd="1" presId="urn:microsoft.com/office/officeart/2005/8/layout/hList1"/>
    <dgm:cxn modelId="{4AF35C12-1A90-46A7-A4D4-4C38947EC0DB}" srcId="{9AB9AD2B-2ADD-4A70-BBBA-F78F464A11F3}" destId="{47162E8F-4E69-4A45-AB27-DA0C1D2703D8}" srcOrd="1" destOrd="0" parTransId="{83C98C4D-66E3-494F-B12A-CC6CC20244F3}" sibTransId="{EA9A5E06-E03A-4EAD-85B7-E11DED4AAA3A}"/>
    <dgm:cxn modelId="{D0F03444-5767-4587-BCC2-C6A42EDDEA78}" srcId="{6778F2B8-1429-412F-8BC5-30B04C6F3081}" destId="{856646E0-C223-4C8D-9125-B10125CF76EA}" srcOrd="0" destOrd="0" parTransId="{BF69529A-1C10-47AE-8578-0CD2D641FF39}" sibTransId="{0F593F97-92F7-4274-A3FC-8F8EAEC73616}"/>
    <dgm:cxn modelId="{0835BBA3-5573-4276-9C79-527CABD1980C}" type="presOf" srcId="{8622D21D-A1CC-4635-B5A6-F46AFD59EFC1}" destId="{54473389-8033-484C-A39F-FD3B79645C19}" srcOrd="0" destOrd="1" presId="urn:microsoft.com/office/officeart/2005/8/layout/hList1"/>
    <dgm:cxn modelId="{94AA3A39-7894-4D08-877C-D7026AAE8AE2}" srcId="{47162E8F-4E69-4A45-AB27-DA0C1D2703D8}" destId="{D055AB9B-A5C1-40FE-9DEE-9AA136F50226}" srcOrd="2" destOrd="0" parTransId="{DDA97812-2687-49C2-B22E-23C4F0CE725E}" sibTransId="{0E77485A-3409-4732-9FB4-4BBBEFC4DA78}"/>
    <dgm:cxn modelId="{ACA8488B-2DFE-4A43-AB9E-789FDC330A8B}" type="presOf" srcId="{5AE675DD-1C92-4DAB-A815-A9D2254784EA}" destId="{54473389-8033-484C-A39F-FD3B79645C19}" srcOrd="0" destOrd="0" presId="urn:microsoft.com/office/officeart/2005/8/layout/hList1"/>
    <dgm:cxn modelId="{90C88745-A047-4C85-9B18-E7383B801F9D}" type="presOf" srcId="{9AB9AD2B-2ADD-4A70-BBBA-F78F464A11F3}" destId="{91BFAFC0-B3C0-4619-A1BA-BBE72E89C4EF}" srcOrd="0" destOrd="0" presId="urn:microsoft.com/office/officeart/2005/8/layout/hList1"/>
    <dgm:cxn modelId="{A705D005-D76E-4925-BA05-3D3F4836BD12}" type="presOf" srcId="{D055AB9B-A5C1-40FE-9DEE-9AA136F50226}" destId="{54473389-8033-484C-A39F-FD3B79645C19}" srcOrd="0" destOrd="2" presId="urn:microsoft.com/office/officeart/2005/8/layout/hList1"/>
    <dgm:cxn modelId="{41CC0D9D-C425-4C72-B095-F30CB42AAC6E}" srcId="{6778F2B8-1429-412F-8BC5-30B04C6F3081}" destId="{6794C5D0-5D2C-4F66-AFE5-5F6037465634}" srcOrd="2" destOrd="0" parTransId="{D81B5E01-B5E7-44EC-996F-288BECF7DCD8}" sibTransId="{98F01F96-81C6-4B5E-A405-0769EBE9F669}"/>
    <dgm:cxn modelId="{1E012BD6-78B4-44DA-AE05-CFEA56167292}" srcId="{47162E8F-4E69-4A45-AB27-DA0C1D2703D8}" destId="{5AE675DD-1C92-4DAB-A815-A9D2254784EA}" srcOrd="0" destOrd="0" parTransId="{FFFE1ACB-C90B-4F9C-844D-BB684DF5F7D4}" sibTransId="{E78A004B-89C2-4A2B-B929-F7CB27724B3D}"/>
    <dgm:cxn modelId="{6B8C8496-0A30-4E2E-841C-FA3ECF1955EA}" srcId="{6778F2B8-1429-412F-8BC5-30B04C6F3081}" destId="{D095E3E9-AE5C-4F5E-98F9-710E4699395D}" srcOrd="1" destOrd="0" parTransId="{128AAFE4-83E9-4BEA-90FB-372D3DAF5C22}" sibTransId="{D9C04179-C7FB-4540-BB98-E52DD8A984E6}"/>
    <dgm:cxn modelId="{D246DBB2-DF32-40AB-BCAB-AA2758281B87}" type="presOf" srcId="{856646E0-C223-4C8D-9125-B10125CF76EA}" destId="{8CBB88C1-6D18-4EF6-9A44-0FDE6FC7A2CC}" srcOrd="0" destOrd="0" presId="urn:microsoft.com/office/officeart/2005/8/layout/hList1"/>
    <dgm:cxn modelId="{C8E64B64-72B4-42C3-9B73-70C2DD6975E9}" srcId="{9AB9AD2B-2ADD-4A70-BBBA-F78F464A11F3}" destId="{6778F2B8-1429-412F-8BC5-30B04C6F3081}" srcOrd="0" destOrd="0" parTransId="{E68206F1-55B2-4282-9910-4A43C81EFAF2}" sibTransId="{C81736BB-A794-4968-9ACA-601C6788F627}"/>
    <dgm:cxn modelId="{CA6CC83F-D4FE-4D30-9923-A7FDF07B1DF9}" srcId="{47162E8F-4E69-4A45-AB27-DA0C1D2703D8}" destId="{8622D21D-A1CC-4635-B5A6-F46AFD59EFC1}" srcOrd="1" destOrd="0" parTransId="{B531EFF4-6854-4DF9-823F-EA1191570CBC}" sibTransId="{99703BFB-8A8A-4047-AF38-87827E31CE01}"/>
    <dgm:cxn modelId="{E0C665F2-5194-4CE8-B8C3-9ED792767D2D}" type="presOf" srcId="{6778F2B8-1429-412F-8BC5-30B04C6F3081}" destId="{C3EC7E70-F602-4A1C-893D-767DF79203EF}" srcOrd="0" destOrd="0" presId="urn:microsoft.com/office/officeart/2005/8/layout/hList1"/>
    <dgm:cxn modelId="{3DA1AF88-609B-45D0-A215-06E4A154C3E0}" type="presParOf" srcId="{91BFAFC0-B3C0-4619-A1BA-BBE72E89C4EF}" destId="{393357C7-ABE5-485D-A88B-F5E76DCD5953}" srcOrd="0" destOrd="0" presId="urn:microsoft.com/office/officeart/2005/8/layout/hList1"/>
    <dgm:cxn modelId="{3DA680C2-1F29-4B79-8E40-CACD854B8AC6}" type="presParOf" srcId="{393357C7-ABE5-485D-A88B-F5E76DCD5953}" destId="{C3EC7E70-F602-4A1C-893D-767DF79203EF}" srcOrd="0" destOrd="0" presId="urn:microsoft.com/office/officeart/2005/8/layout/hList1"/>
    <dgm:cxn modelId="{A6BBE16D-9AD9-4933-ABCF-5DC2EC022753}" type="presParOf" srcId="{393357C7-ABE5-485D-A88B-F5E76DCD5953}" destId="{8CBB88C1-6D18-4EF6-9A44-0FDE6FC7A2CC}" srcOrd="1" destOrd="0" presId="urn:microsoft.com/office/officeart/2005/8/layout/hList1"/>
    <dgm:cxn modelId="{3A7287F3-C704-4DC1-91C6-42AFB1222FCF}" type="presParOf" srcId="{91BFAFC0-B3C0-4619-A1BA-BBE72E89C4EF}" destId="{7DC21251-AA59-4027-ADAE-39BCF62675FA}" srcOrd="1" destOrd="0" presId="urn:microsoft.com/office/officeart/2005/8/layout/hList1"/>
    <dgm:cxn modelId="{38D8F540-9968-4FE5-87CA-D9EC156DB3DD}" type="presParOf" srcId="{91BFAFC0-B3C0-4619-A1BA-BBE72E89C4EF}" destId="{CC73D2BE-D330-48C3-85D1-89E1053CB202}" srcOrd="2" destOrd="0" presId="urn:microsoft.com/office/officeart/2005/8/layout/hList1"/>
    <dgm:cxn modelId="{DA220849-D9D6-4D0D-956D-2A2C45658C9C}" type="presParOf" srcId="{CC73D2BE-D330-48C3-85D1-89E1053CB202}" destId="{0FB86F48-66CC-416E-BF6A-8CC5AA40564F}" srcOrd="0" destOrd="0" presId="urn:microsoft.com/office/officeart/2005/8/layout/hList1"/>
    <dgm:cxn modelId="{686414DF-E4E8-47C1-B7CF-65B82549AA0B}" type="presParOf" srcId="{CC73D2BE-D330-48C3-85D1-89E1053CB202}" destId="{54473389-8033-484C-A39F-FD3B79645C1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案例</a:t>
          </a:r>
          <a:r>
            <a:rPr lang="en-US" altLang="zh-TW" sz="3200" b="1" dirty="0" smtClean="0">
              <a:solidFill>
                <a:schemeClr val="tx1">
                  <a:lumMod val="75000"/>
                  <a:lumOff val="25000"/>
                </a:schemeClr>
              </a:solidFill>
              <a:latin typeface="+mj-ea"/>
              <a:ea typeface="+mj-ea"/>
            </a:rPr>
            <a:t>3</a:t>
          </a:r>
          <a:endParaRPr lang="zh-TW" altLang="en-US" sz="4000" b="1" dirty="0">
            <a:solidFill>
              <a:schemeClr val="tx1">
                <a:lumMod val="75000"/>
                <a:lumOff val="25000"/>
              </a:schemeClr>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CEBAEF83-A3D6-4DDA-92AD-B0DA2F0156A7}">
      <dgm:prSet phldrT="[文字]" custT="1"/>
      <dgm:spPr/>
      <dgm:t>
        <a:bodyPr/>
        <a:lstStyle/>
        <a:p>
          <a:pPr algn="just">
            <a:lnSpc>
              <a:spcPts val="3200"/>
            </a:lnSpc>
          </a:pPr>
          <a:r>
            <a:rPr lang="zh-TW" altLang="en-US" sz="2400" b="1" i="0" dirty="0" smtClean="0">
              <a:solidFill>
                <a:schemeClr val="tx1">
                  <a:lumMod val="75000"/>
                  <a:lumOff val="25000"/>
                </a:schemeClr>
              </a:solidFill>
              <a:effectLst/>
              <a:latin typeface="+mj-ea"/>
              <a:ea typeface="+mj-ea"/>
              <a:cs typeface="+mn-cs"/>
            </a:rPr>
            <a:t>公職人員</a:t>
          </a:r>
          <a:r>
            <a:rPr lang="zh-TW" altLang="en-US" sz="2400" b="1" i="0" dirty="0" smtClean="0">
              <a:solidFill>
                <a:srgbClr val="00B0F0"/>
              </a:solidFill>
              <a:effectLst/>
              <a:latin typeface="+mj-ea"/>
              <a:ea typeface="+mj-ea"/>
              <a:cs typeface="+mn-cs"/>
            </a:rPr>
            <a:t>因案羈押</a:t>
          </a:r>
          <a:r>
            <a:rPr lang="zh-TW" altLang="en-US" sz="2400" b="1" i="0" dirty="0" smtClean="0">
              <a:solidFill>
                <a:schemeClr val="tx1">
                  <a:lumMod val="75000"/>
                  <a:lumOff val="25000"/>
                </a:schemeClr>
              </a:solidFill>
              <a:effectLst/>
              <a:latin typeface="+mj-ea"/>
              <a:ea typeface="+mj-ea"/>
              <a:cs typeface="+mn-cs"/>
            </a:rPr>
            <a:t>，是否需定期申報？如遭免職處分確定，應如何辦理申報？</a:t>
          </a:r>
          <a:endParaRPr lang="zh-TW" altLang="en-US" sz="2400" b="1" dirty="0">
            <a:solidFill>
              <a:schemeClr val="tx1">
                <a:lumMod val="75000"/>
                <a:lumOff val="25000"/>
              </a:schemeClr>
            </a:solidFill>
            <a:latin typeface="+mj-ea"/>
            <a:ea typeface="+mj-ea"/>
          </a:endParaRPr>
        </a:p>
      </dgm:t>
    </dgm:pt>
    <dgm:pt modelId="{9D93A522-D399-4289-A26F-3C88CCD0D688}" type="parTrans" cxnId="{AAAB6667-479D-4E6A-878E-90EE2E0DAEBF}">
      <dgm:prSet/>
      <dgm:spPr/>
      <dgm:t>
        <a:bodyPr/>
        <a:lstStyle/>
        <a:p>
          <a:endParaRPr lang="zh-TW" altLang="en-US"/>
        </a:p>
      </dgm:t>
    </dgm:pt>
    <dgm:pt modelId="{3E503F4A-E29F-4684-9725-8079CECF5E18}" type="sibTrans" cxnId="{AAAB6667-479D-4E6A-878E-90EE2E0DAEBF}">
      <dgm:prSet/>
      <dgm:spPr/>
      <dgm:t>
        <a:bodyPr/>
        <a:lstStyle/>
        <a:p>
          <a:endParaRPr lang="zh-TW" altLang="en-US"/>
        </a:p>
      </dgm:t>
    </dgm:pt>
    <dgm:pt modelId="{41B744BB-EC1C-4606-B8F4-0059492B7B1A}">
      <dgm:prSet phldrT="[文字]" custT="1"/>
      <dgm:spPr/>
      <dgm:t>
        <a:bodyPr/>
        <a:lstStyle/>
        <a:p>
          <a:pPr marL="474663" indent="-474663" algn="just">
            <a:lnSpc>
              <a:spcPts val="3200"/>
            </a:lnSpc>
            <a:spcAft>
              <a:spcPts val="0"/>
            </a:spcAft>
          </a:pPr>
          <a:r>
            <a:rPr lang="en-US" altLang="zh-TW" sz="2400" b="1" i="0" dirty="0" smtClean="0">
              <a:solidFill>
                <a:schemeClr val="tx1">
                  <a:lumMod val="75000"/>
                  <a:lumOff val="25000"/>
                </a:schemeClr>
              </a:solidFill>
              <a:effectLst/>
              <a:latin typeface="+mj-ea"/>
              <a:ea typeface="+mj-ea"/>
              <a:cs typeface="+mn-cs"/>
            </a:rPr>
            <a:t>1</a:t>
          </a:r>
          <a:r>
            <a:rPr lang="zh-TW" altLang="en-US" sz="2400" b="1" i="0" dirty="0" smtClean="0">
              <a:solidFill>
                <a:schemeClr val="tx1">
                  <a:lumMod val="75000"/>
                  <a:lumOff val="25000"/>
                </a:schemeClr>
              </a:solidFill>
              <a:effectLst/>
              <a:latin typeface="+mj-ea"/>
              <a:ea typeface="+mj-ea"/>
              <a:cs typeface="+mn-cs"/>
            </a:rPr>
            <a:t>、因案羈押停職而未執行職務，即</a:t>
          </a:r>
          <a:r>
            <a:rPr lang="zh-TW" altLang="en-US" sz="2400" b="1" i="0" dirty="0" smtClean="0">
              <a:solidFill>
                <a:srgbClr val="00B0F0"/>
              </a:solidFill>
              <a:effectLst/>
              <a:latin typeface="+mj-ea"/>
              <a:ea typeface="+mj-ea"/>
              <a:cs typeface="+mn-cs"/>
            </a:rPr>
            <a:t>無利用職務上之機會謀取不法利益之可能，毋庸辦理定期申報</a:t>
          </a:r>
          <a:r>
            <a:rPr lang="zh-TW" altLang="en-US" sz="2400" b="1" i="0" dirty="0" smtClean="0">
              <a:solidFill>
                <a:schemeClr val="tx1">
                  <a:lumMod val="75000"/>
                  <a:lumOff val="25000"/>
                </a:schemeClr>
              </a:solidFill>
              <a:effectLst/>
              <a:latin typeface="+mj-ea"/>
              <a:ea typeface="+mj-ea"/>
              <a:cs typeface="+mn-cs"/>
            </a:rPr>
            <a:t>，俟復職後再辦理當年度申報。</a:t>
          </a:r>
          <a:endParaRPr lang="en-US" altLang="zh-TW" sz="2400" b="1" i="0" dirty="0" smtClean="0">
            <a:solidFill>
              <a:schemeClr val="tx1">
                <a:lumMod val="75000"/>
                <a:lumOff val="25000"/>
              </a:schemeClr>
            </a:solidFill>
            <a:effectLst/>
            <a:latin typeface="+mj-ea"/>
            <a:ea typeface="+mj-ea"/>
            <a:cs typeface="+mn-cs"/>
          </a:endParaRPr>
        </a:p>
        <a:p>
          <a:pPr marL="474663" indent="-474663" algn="just">
            <a:lnSpc>
              <a:spcPts val="3200"/>
            </a:lnSpc>
            <a:spcAft>
              <a:spcPts val="0"/>
            </a:spcAft>
          </a:pPr>
          <a:r>
            <a:rPr lang="en-US" altLang="zh-TW" sz="2400" b="1" i="0" dirty="0" smtClean="0">
              <a:solidFill>
                <a:schemeClr val="tx1">
                  <a:lumMod val="75000"/>
                  <a:lumOff val="25000"/>
                </a:schemeClr>
              </a:solidFill>
              <a:effectLst/>
              <a:latin typeface="+mj-ea"/>
              <a:ea typeface="+mj-ea"/>
              <a:cs typeface="+mn-cs"/>
            </a:rPr>
            <a:t>2</a:t>
          </a:r>
          <a:r>
            <a:rPr lang="zh-TW" altLang="en-US" sz="2400" b="1" i="0" dirty="0" smtClean="0">
              <a:solidFill>
                <a:schemeClr val="tx1">
                  <a:lumMod val="75000"/>
                  <a:lumOff val="25000"/>
                </a:schemeClr>
              </a:solidFill>
              <a:effectLst/>
              <a:latin typeface="+mj-ea"/>
              <a:ea typeface="+mj-ea"/>
              <a:cs typeface="+mn-cs"/>
            </a:rPr>
            <a:t>、如免職處分確定者，應行辦理</a:t>
          </a:r>
          <a:r>
            <a:rPr lang="zh-TW" altLang="en-US" sz="2400" b="1" i="0" dirty="0" smtClean="0">
              <a:solidFill>
                <a:srgbClr val="00B0F0"/>
              </a:solidFill>
              <a:effectLst/>
              <a:latin typeface="+mj-ea"/>
              <a:ea typeface="+mj-ea"/>
              <a:cs typeface="+mn-cs"/>
            </a:rPr>
            <a:t>卸（離）職申報</a:t>
          </a:r>
          <a:r>
            <a:rPr lang="zh-TW" altLang="en-US" sz="2400" b="1" i="0" dirty="0" smtClean="0">
              <a:solidFill>
                <a:schemeClr val="tx1">
                  <a:lumMod val="75000"/>
                  <a:lumOff val="25000"/>
                </a:schemeClr>
              </a:solidFill>
              <a:effectLst/>
              <a:latin typeface="+mj-ea"/>
              <a:ea typeface="+mj-ea"/>
              <a:cs typeface="+mn-cs"/>
            </a:rPr>
            <a:t>。</a:t>
          </a:r>
          <a:endParaRPr lang="en-US" altLang="zh-TW" sz="2400" b="1" i="0" dirty="0" smtClean="0">
            <a:solidFill>
              <a:schemeClr val="tx1">
                <a:lumMod val="75000"/>
                <a:lumOff val="25000"/>
              </a:schemeClr>
            </a:solidFill>
            <a:effectLst/>
            <a:latin typeface="+mj-ea"/>
            <a:ea typeface="+mj-ea"/>
            <a:cs typeface="+mn-cs"/>
          </a:endParaRPr>
        </a:p>
      </dgm:t>
    </dgm:pt>
    <dgm:pt modelId="{D5F9A149-6085-42E4-B150-D1E39BC78E02}" type="parTrans" cxnId="{A418A2F1-85BF-42C4-8590-8A1E846DBAA7}">
      <dgm:prSet/>
      <dgm:spPr/>
      <dgm:t>
        <a:bodyPr/>
        <a:lstStyle/>
        <a:p>
          <a:endParaRPr lang="zh-TW" altLang="en-US"/>
        </a:p>
      </dgm:t>
    </dgm:pt>
    <dgm:pt modelId="{55570046-0821-41B3-A117-4ED620CEA6B1}" type="sibTrans" cxnId="{A418A2F1-85BF-42C4-8590-8A1E846DBAA7}">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3"/>
      <dgm:spPr/>
      <dgm:t>
        <a:bodyPr/>
        <a:lstStyle/>
        <a:p>
          <a:endParaRPr lang="zh-TW" altLang="en-US"/>
        </a:p>
      </dgm:t>
    </dgm:pt>
    <dgm:pt modelId="{F2EA5537-ABEA-4277-8E69-1F0E2BE37539}" type="pres">
      <dgm:prSet presAssocID="{1298FA94-D91D-4B12-9BF4-F75EF483EB9D}" presName="vert1" presStyleCnt="0"/>
      <dgm:spPr/>
    </dgm:pt>
    <dgm:pt modelId="{51407F0E-BA47-46B0-97FE-A556CE877A0D}" type="pres">
      <dgm:prSet presAssocID="{CEBAEF83-A3D6-4DDA-92AD-B0DA2F0156A7}" presName="vertSpace2a" presStyleCnt="0"/>
      <dgm:spPr/>
    </dgm:pt>
    <dgm:pt modelId="{0854AAB7-507E-48C7-94FF-60622B6B918A}" type="pres">
      <dgm:prSet presAssocID="{CEBAEF83-A3D6-4DDA-92AD-B0DA2F0156A7}" presName="horz2" presStyleCnt="0"/>
      <dgm:spPr/>
    </dgm:pt>
    <dgm:pt modelId="{C1E0C035-E2D7-487E-A46F-2A902417F9A7}" type="pres">
      <dgm:prSet presAssocID="{CEBAEF83-A3D6-4DDA-92AD-B0DA2F0156A7}" presName="horzSpace2" presStyleCnt="0"/>
      <dgm:spPr/>
    </dgm:pt>
    <dgm:pt modelId="{73F32DDB-4EA7-4A28-9768-49B09D5748D9}" type="pres">
      <dgm:prSet presAssocID="{CEBAEF83-A3D6-4DDA-92AD-B0DA2F0156A7}" presName="tx2" presStyleLbl="revTx" presStyleIdx="1" presStyleCnt="3" custScaleY="41347"/>
      <dgm:spPr/>
      <dgm:t>
        <a:bodyPr/>
        <a:lstStyle/>
        <a:p>
          <a:endParaRPr lang="zh-TW" altLang="en-US"/>
        </a:p>
      </dgm:t>
    </dgm:pt>
    <dgm:pt modelId="{F9BFBC39-D7D1-4A0B-B512-86BB6A34839A}" type="pres">
      <dgm:prSet presAssocID="{CEBAEF83-A3D6-4DDA-92AD-B0DA2F0156A7}" presName="vert2" presStyleCnt="0"/>
      <dgm:spPr/>
    </dgm:pt>
    <dgm:pt modelId="{A0833F42-B727-4B1B-BD9C-73024FC5017E}" type="pres">
      <dgm:prSet presAssocID="{CEBAEF83-A3D6-4DDA-92AD-B0DA2F0156A7}" presName="thinLine2b" presStyleLbl="callout" presStyleIdx="0" presStyleCnt="2"/>
      <dgm:spPr/>
    </dgm:pt>
    <dgm:pt modelId="{B6930831-4EA5-409A-A06A-5B8FE626448C}" type="pres">
      <dgm:prSet presAssocID="{CEBAEF83-A3D6-4DDA-92AD-B0DA2F0156A7}" presName="vertSpace2b" presStyleCnt="0"/>
      <dgm:spPr/>
    </dgm:pt>
    <dgm:pt modelId="{7E83B2C7-C206-4972-AC17-C02FF8C1C5F2}" type="pres">
      <dgm:prSet presAssocID="{41B744BB-EC1C-4606-B8F4-0059492B7B1A}" presName="horz2" presStyleCnt="0"/>
      <dgm:spPr/>
    </dgm:pt>
    <dgm:pt modelId="{85B232F6-8845-4AE5-A2D7-8E351FF80694}" type="pres">
      <dgm:prSet presAssocID="{41B744BB-EC1C-4606-B8F4-0059492B7B1A}" presName="horzSpace2" presStyleCnt="0"/>
      <dgm:spPr/>
    </dgm:pt>
    <dgm:pt modelId="{2A8DD46C-D556-4815-A701-4A895D9B34D6}" type="pres">
      <dgm:prSet presAssocID="{41B744BB-EC1C-4606-B8F4-0059492B7B1A}" presName="tx2" presStyleLbl="revTx" presStyleIdx="2" presStyleCnt="3"/>
      <dgm:spPr/>
      <dgm:t>
        <a:bodyPr/>
        <a:lstStyle/>
        <a:p>
          <a:endParaRPr lang="zh-TW" altLang="en-US"/>
        </a:p>
      </dgm:t>
    </dgm:pt>
    <dgm:pt modelId="{F5E3FE85-CE5E-4A41-8A3B-F9788898C3A3}" type="pres">
      <dgm:prSet presAssocID="{41B744BB-EC1C-4606-B8F4-0059492B7B1A}" presName="vert2" presStyleCnt="0"/>
      <dgm:spPr/>
    </dgm:pt>
    <dgm:pt modelId="{117DB413-4808-45C7-9AA2-A185018DA999}" type="pres">
      <dgm:prSet presAssocID="{41B744BB-EC1C-4606-B8F4-0059492B7B1A}" presName="thinLine2b" presStyleLbl="callout" presStyleIdx="1" presStyleCnt="2"/>
      <dgm:spPr/>
    </dgm:pt>
    <dgm:pt modelId="{8E31B3AB-8516-496F-BD8B-90C989173FE9}" type="pres">
      <dgm:prSet presAssocID="{41B744BB-EC1C-4606-B8F4-0059492B7B1A}" presName="vertSpace2b" presStyleCnt="0"/>
      <dgm:spPr/>
    </dgm:pt>
  </dgm:ptLst>
  <dgm:cxnLst>
    <dgm:cxn modelId="{A34511D3-CB3E-4AAB-9E22-391F3EEED7A1}" type="presOf" srcId="{CEBAEF83-A3D6-4DDA-92AD-B0DA2F0156A7}" destId="{73F32DDB-4EA7-4A28-9768-49B09D5748D9}" srcOrd="0" destOrd="0" presId="urn:microsoft.com/office/officeart/2008/layout/LinedList"/>
    <dgm:cxn modelId="{9DFD4F6F-39A3-429D-9DC9-26C4215CB46F}" type="presOf" srcId="{1298FA94-D91D-4B12-9BF4-F75EF483EB9D}" destId="{C84264B0-CDCF-4E10-BD72-D794E2FE26DA}" srcOrd="0" destOrd="0" presId="urn:microsoft.com/office/officeart/2008/layout/LinedList"/>
    <dgm:cxn modelId="{37F56E0B-0ADC-44E2-AA42-D5CDBC6A4268}" srcId="{ADDEB4A8-9DE4-4600-9E10-2B8517DA0899}" destId="{1298FA94-D91D-4B12-9BF4-F75EF483EB9D}" srcOrd="0" destOrd="0" parTransId="{284BD858-6D35-4298-82EF-2EB39D41DF52}" sibTransId="{D8E94FCE-174D-4845-8D65-DCEF96FF2702}"/>
    <dgm:cxn modelId="{F05EA15C-A741-4B54-9744-19E7AED47CEA}" type="presOf" srcId="{41B744BB-EC1C-4606-B8F4-0059492B7B1A}" destId="{2A8DD46C-D556-4815-A701-4A895D9B34D6}" srcOrd="0" destOrd="0" presId="urn:microsoft.com/office/officeart/2008/layout/LinedList"/>
    <dgm:cxn modelId="{A418A2F1-85BF-42C4-8590-8A1E846DBAA7}" srcId="{1298FA94-D91D-4B12-9BF4-F75EF483EB9D}" destId="{41B744BB-EC1C-4606-B8F4-0059492B7B1A}" srcOrd="1" destOrd="0" parTransId="{D5F9A149-6085-42E4-B150-D1E39BC78E02}" sibTransId="{55570046-0821-41B3-A117-4ED620CEA6B1}"/>
    <dgm:cxn modelId="{6773652E-4F9C-411F-B592-00FB4E5AC628}" type="presOf" srcId="{ADDEB4A8-9DE4-4600-9E10-2B8517DA0899}" destId="{FB1DF1DF-52A5-4BCB-92CB-A18709AB0722}" srcOrd="0" destOrd="0" presId="urn:microsoft.com/office/officeart/2008/layout/LinedList"/>
    <dgm:cxn modelId="{AAAB6667-479D-4E6A-878E-90EE2E0DAEBF}" srcId="{1298FA94-D91D-4B12-9BF4-F75EF483EB9D}" destId="{CEBAEF83-A3D6-4DDA-92AD-B0DA2F0156A7}" srcOrd="0" destOrd="0" parTransId="{9D93A522-D399-4289-A26F-3C88CCD0D688}" sibTransId="{3E503F4A-E29F-4684-9725-8079CECF5E18}"/>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 modelId="{A69A45E8-7563-459A-B460-EC1289471F46}" type="presParOf" srcId="{F2EA5537-ABEA-4277-8E69-1F0E2BE37539}" destId="{51407F0E-BA47-46B0-97FE-A556CE877A0D}" srcOrd="0" destOrd="0" presId="urn:microsoft.com/office/officeart/2008/layout/LinedList"/>
    <dgm:cxn modelId="{A4B9B9CF-E383-46EF-9DA5-43229A7A2CB8}" type="presParOf" srcId="{F2EA5537-ABEA-4277-8E69-1F0E2BE37539}" destId="{0854AAB7-507E-48C7-94FF-60622B6B918A}" srcOrd="1" destOrd="0" presId="urn:microsoft.com/office/officeart/2008/layout/LinedList"/>
    <dgm:cxn modelId="{86287ACC-F862-4EA4-A135-FF599D062FB2}" type="presParOf" srcId="{0854AAB7-507E-48C7-94FF-60622B6B918A}" destId="{C1E0C035-E2D7-487E-A46F-2A902417F9A7}" srcOrd="0" destOrd="0" presId="urn:microsoft.com/office/officeart/2008/layout/LinedList"/>
    <dgm:cxn modelId="{4A8ED109-16EB-4859-B48D-C190A85F0CCC}" type="presParOf" srcId="{0854AAB7-507E-48C7-94FF-60622B6B918A}" destId="{73F32DDB-4EA7-4A28-9768-49B09D5748D9}" srcOrd="1" destOrd="0" presId="urn:microsoft.com/office/officeart/2008/layout/LinedList"/>
    <dgm:cxn modelId="{6CBCE2EF-0C36-4EC2-B014-92675A4C2C90}" type="presParOf" srcId="{0854AAB7-507E-48C7-94FF-60622B6B918A}" destId="{F9BFBC39-D7D1-4A0B-B512-86BB6A34839A}" srcOrd="2" destOrd="0" presId="urn:microsoft.com/office/officeart/2008/layout/LinedList"/>
    <dgm:cxn modelId="{07919015-9557-4A2D-8873-6C293E276EF7}" type="presParOf" srcId="{F2EA5537-ABEA-4277-8E69-1F0E2BE37539}" destId="{A0833F42-B727-4B1B-BD9C-73024FC5017E}" srcOrd="2" destOrd="0" presId="urn:microsoft.com/office/officeart/2008/layout/LinedList"/>
    <dgm:cxn modelId="{2218DC81-BC11-4586-ACB6-4E4054225BE0}" type="presParOf" srcId="{F2EA5537-ABEA-4277-8E69-1F0E2BE37539}" destId="{B6930831-4EA5-409A-A06A-5B8FE626448C}" srcOrd="3" destOrd="0" presId="urn:microsoft.com/office/officeart/2008/layout/LinedList"/>
    <dgm:cxn modelId="{C42C4ABE-D2A1-48AB-B800-9F57661046B3}" type="presParOf" srcId="{F2EA5537-ABEA-4277-8E69-1F0E2BE37539}" destId="{7E83B2C7-C206-4972-AC17-C02FF8C1C5F2}" srcOrd="4" destOrd="0" presId="urn:microsoft.com/office/officeart/2008/layout/LinedList"/>
    <dgm:cxn modelId="{2F0585D0-4462-42E9-BCB3-04EB1AB25DC6}" type="presParOf" srcId="{7E83B2C7-C206-4972-AC17-C02FF8C1C5F2}" destId="{85B232F6-8845-4AE5-A2D7-8E351FF80694}" srcOrd="0" destOrd="0" presId="urn:microsoft.com/office/officeart/2008/layout/LinedList"/>
    <dgm:cxn modelId="{D8D9537B-1CF9-42AF-A481-E6EB1999E533}" type="presParOf" srcId="{7E83B2C7-C206-4972-AC17-C02FF8C1C5F2}" destId="{2A8DD46C-D556-4815-A701-4A895D9B34D6}" srcOrd="1" destOrd="0" presId="urn:microsoft.com/office/officeart/2008/layout/LinedList"/>
    <dgm:cxn modelId="{20C5663D-49F4-4238-AE80-1D89DAE10F32}" type="presParOf" srcId="{7E83B2C7-C206-4972-AC17-C02FF8C1C5F2}" destId="{F5E3FE85-CE5E-4A41-8A3B-F9788898C3A3}" srcOrd="2" destOrd="0" presId="urn:microsoft.com/office/officeart/2008/layout/LinedList"/>
    <dgm:cxn modelId="{5A8905DD-3118-4E9D-A0C9-E6191F95C130}" type="presParOf" srcId="{F2EA5537-ABEA-4277-8E69-1F0E2BE37539}" destId="{117DB413-4808-45C7-9AA2-A185018DA999}" srcOrd="5" destOrd="0" presId="urn:microsoft.com/office/officeart/2008/layout/LinedList"/>
    <dgm:cxn modelId="{A9585BD5-5BE0-4299-961B-EFCD949EF162}" type="presParOf" srcId="{F2EA5537-ABEA-4277-8E69-1F0E2BE37539}" destId="{8E31B3AB-8516-496F-BD8B-90C989173FE9}"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F1F461B-C6E3-4DBE-BAF6-6037EB7100B4}" type="doc">
      <dgm:prSet loTypeId="urn:microsoft.com/office/officeart/2005/8/layout/chevron1" loCatId="process" qsTypeId="urn:microsoft.com/office/officeart/2005/8/quickstyle/simple1" qsCatId="simple" csTypeId="urn:microsoft.com/office/officeart/2005/8/colors/colorful3" csCatId="colorful" phldr="1"/>
      <dgm:spPr/>
    </dgm:pt>
    <dgm:pt modelId="{BFDD67A5-A6ED-47AD-9FE0-4515892B5601}">
      <dgm:prSet phldrT="[文字]" phldr="1" custT="1"/>
      <dgm:spPr/>
      <dgm:t>
        <a:bodyPr/>
        <a:lstStyle/>
        <a:p>
          <a:endParaRPr lang="zh-TW" altLang="en-US" sz="1200" b="1" dirty="0">
            <a:latin typeface="+mj-ea"/>
            <a:ea typeface="+mj-ea"/>
          </a:endParaRPr>
        </a:p>
      </dgm:t>
    </dgm:pt>
    <dgm:pt modelId="{7581EA9A-B269-47E7-846C-D06B12EBAE45}" type="parTrans" cxnId="{DCC5D22D-BFA5-4E90-8636-17FF296D68A1}">
      <dgm:prSet/>
      <dgm:spPr/>
      <dgm:t>
        <a:bodyPr/>
        <a:lstStyle/>
        <a:p>
          <a:endParaRPr lang="zh-TW" altLang="en-US"/>
        </a:p>
      </dgm:t>
    </dgm:pt>
    <dgm:pt modelId="{A4575A10-C0FE-4885-8AD2-CBB31D22F6B6}" type="sibTrans" cxnId="{DCC5D22D-BFA5-4E90-8636-17FF296D68A1}">
      <dgm:prSet/>
      <dgm:spPr/>
      <dgm:t>
        <a:bodyPr/>
        <a:lstStyle/>
        <a:p>
          <a:endParaRPr lang="zh-TW" altLang="en-US"/>
        </a:p>
      </dgm:t>
    </dgm:pt>
    <dgm:pt modelId="{F40B018E-9380-4347-B2F1-ED09D77227D3}">
      <dgm:prSet phldrT="[文字]" custT="1"/>
      <dgm:spPr/>
      <dgm:t>
        <a:bodyPr/>
        <a:lstStyle/>
        <a:p>
          <a:r>
            <a:rPr lang="zh-TW" altLang="en-US" sz="1600" b="1" dirty="0" smtClean="0">
              <a:solidFill>
                <a:srgbClr val="FF0000"/>
              </a:solidFill>
              <a:effectLst/>
              <a:latin typeface="+mj-ea"/>
              <a:ea typeface="+mj-ea"/>
            </a:rPr>
            <a:t>申報義務開始日</a:t>
          </a:r>
          <a:endParaRPr lang="zh-TW" altLang="en-US" sz="1600" b="1" dirty="0">
            <a:effectLst/>
            <a:latin typeface="+mj-ea"/>
            <a:ea typeface="+mj-ea"/>
          </a:endParaRPr>
        </a:p>
      </dgm:t>
    </dgm:pt>
    <dgm:pt modelId="{2C6F2C57-67E9-4FD5-82B3-B3CDD1D4591F}" type="parTrans" cxnId="{C7824BB4-E708-4088-8121-417529AB2D13}">
      <dgm:prSet/>
      <dgm:spPr/>
      <dgm:t>
        <a:bodyPr/>
        <a:lstStyle/>
        <a:p>
          <a:endParaRPr lang="zh-TW" altLang="en-US"/>
        </a:p>
      </dgm:t>
    </dgm:pt>
    <dgm:pt modelId="{21DBA1D5-9A01-4453-8A1F-A5C30B3B22C6}" type="sibTrans" cxnId="{C7824BB4-E708-4088-8121-417529AB2D13}">
      <dgm:prSet/>
      <dgm:spPr/>
      <dgm:t>
        <a:bodyPr/>
        <a:lstStyle/>
        <a:p>
          <a:endParaRPr lang="zh-TW" altLang="en-US"/>
        </a:p>
      </dgm:t>
    </dgm:pt>
    <dgm:pt modelId="{A2E901A5-2060-4B06-9A16-6BF73EC5B00D}">
      <dgm:prSet phldrT="[文字]" custT="1"/>
      <dgm:spPr/>
      <dgm:t>
        <a:bodyPr/>
        <a:lstStyle/>
        <a:p>
          <a:endParaRPr lang="zh-TW" altLang="en-US" sz="1200" b="1" dirty="0">
            <a:latin typeface="+mj-ea"/>
            <a:ea typeface="+mj-ea"/>
          </a:endParaRPr>
        </a:p>
      </dgm:t>
    </dgm:pt>
    <dgm:pt modelId="{08C2B690-0F90-4ABF-B41C-9BB41EA310C1}" type="parTrans" cxnId="{4FC22957-6DD0-4D30-B970-A7585E984688}">
      <dgm:prSet/>
      <dgm:spPr/>
      <dgm:t>
        <a:bodyPr/>
        <a:lstStyle/>
        <a:p>
          <a:endParaRPr lang="zh-TW" altLang="en-US"/>
        </a:p>
      </dgm:t>
    </dgm:pt>
    <dgm:pt modelId="{0A521871-1525-48A9-876E-899F6B5EF415}" type="sibTrans" cxnId="{4FC22957-6DD0-4D30-B970-A7585E984688}">
      <dgm:prSet/>
      <dgm:spPr/>
      <dgm:t>
        <a:bodyPr/>
        <a:lstStyle/>
        <a:p>
          <a:endParaRPr lang="zh-TW" altLang="en-US"/>
        </a:p>
      </dgm:t>
    </dgm:pt>
    <dgm:pt modelId="{BD4B16FD-FA52-4655-872F-2633B86216A6}">
      <dgm:prSet phldrT="[文字]" custT="1"/>
      <dgm:spPr/>
      <dgm:t>
        <a:bodyPr/>
        <a:lstStyle/>
        <a:p>
          <a:endParaRPr lang="zh-TW" altLang="en-US" sz="1200" b="1" dirty="0">
            <a:latin typeface="+mj-ea"/>
            <a:ea typeface="+mj-ea"/>
          </a:endParaRPr>
        </a:p>
      </dgm:t>
    </dgm:pt>
    <dgm:pt modelId="{76E39066-46F9-4B81-8A80-2B1C9900C42E}" type="parTrans" cxnId="{EEF26BF7-1C70-45B8-877D-5E038A820942}">
      <dgm:prSet/>
      <dgm:spPr/>
      <dgm:t>
        <a:bodyPr/>
        <a:lstStyle/>
        <a:p>
          <a:endParaRPr lang="zh-TW" altLang="en-US"/>
        </a:p>
      </dgm:t>
    </dgm:pt>
    <dgm:pt modelId="{26414508-A302-45E8-A0D0-2EF785921B01}" type="sibTrans" cxnId="{EEF26BF7-1C70-45B8-877D-5E038A820942}">
      <dgm:prSet/>
      <dgm:spPr/>
      <dgm:t>
        <a:bodyPr/>
        <a:lstStyle/>
        <a:p>
          <a:endParaRPr lang="zh-TW" altLang="en-US"/>
        </a:p>
      </dgm:t>
    </dgm:pt>
    <dgm:pt modelId="{0603E614-F69D-4378-8017-DCE09C75A1D3}">
      <dgm:prSet phldrT="[文字]" custT="1"/>
      <dgm:spPr/>
      <dgm:t>
        <a:bodyPr/>
        <a:lstStyle/>
        <a:p>
          <a:r>
            <a:rPr lang="zh-TW" altLang="en-US" sz="1600" b="1" dirty="0" smtClean="0">
              <a:solidFill>
                <a:srgbClr val="FFC000"/>
              </a:solidFill>
              <a:effectLst>
                <a:outerShdw blurRad="38100" dist="38100" dir="2700000" algn="tl">
                  <a:srgbClr val="000000">
                    <a:alpha val="43137"/>
                  </a:srgbClr>
                </a:outerShdw>
              </a:effectLst>
              <a:latin typeface="+mj-ea"/>
              <a:ea typeface="+mj-ea"/>
            </a:rPr>
            <a:t>申報期限截止日</a:t>
          </a:r>
          <a:endParaRPr lang="zh-TW" altLang="en-US" sz="1600" b="1" dirty="0">
            <a:solidFill>
              <a:srgbClr val="FFC000"/>
            </a:solidFill>
            <a:effectLst>
              <a:outerShdw blurRad="38100" dist="38100" dir="2700000" algn="tl">
                <a:srgbClr val="000000">
                  <a:alpha val="43137"/>
                </a:srgbClr>
              </a:outerShdw>
            </a:effectLst>
            <a:latin typeface="+mj-ea"/>
            <a:ea typeface="+mj-ea"/>
          </a:endParaRPr>
        </a:p>
      </dgm:t>
    </dgm:pt>
    <dgm:pt modelId="{790CB3BC-BC3B-4C1A-B134-006080E620E7}" type="parTrans" cxnId="{97D1C4AF-187A-479D-AE37-869B029C4E0E}">
      <dgm:prSet/>
      <dgm:spPr/>
      <dgm:t>
        <a:bodyPr/>
        <a:lstStyle/>
        <a:p>
          <a:endParaRPr lang="zh-TW" altLang="en-US"/>
        </a:p>
      </dgm:t>
    </dgm:pt>
    <dgm:pt modelId="{A419FAB4-0495-4A7F-BDA6-3B09769096DC}" type="sibTrans" cxnId="{97D1C4AF-187A-479D-AE37-869B029C4E0E}">
      <dgm:prSet/>
      <dgm:spPr/>
      <dgm:t>
        <a:bodyPr/>
        <a:lstStyle/>
        <a:p>
          <a:endParaRPr lang="zh-TW" altLang="en-US"/>
        </a:p>
      </dgm:t>
    </dgm:pt>
    <dgm:pt modelId="{1A58546E-6F32-4DCA-B682-2CC41406979E}">
      <dgm:prSet phldrT="[文字]" custT="1"/>
      <dgm:spPr/>
      <dgm:t>
        <a:bodyPr/>
        <a:lstStyle/>
        <a:p>
          <a:endParaRPr lang="zh-TW" altLang="en-US" sz="1200" b="1" dirty="0">
            <a:latin typeface="+mj-ea"/>
            <a:ea typeface="+mj-ea"/>
          </a:endParaRPr>
        </a:p>
      </dgm:t>
    </dgm:pt>
    <dgm:pt modelId="{DFBC9A1F-7B75-4FE6-B3EB-948DE92856DB}" type="parTrans" cxnId="{52CEF422-1681-4146-83AE-0385C21813A8}">
      <dgm:prSet/>
      <dgm:spPr/>
      <dgm:t>
        <a:bodyPr/>
        <a:lstStyle/>
        <a:p>
          <a:endParaRPr lang="zh-TW" altLang="en-US"/>
        </a:p>
      </dgm:t>
    </dgm:pt>
    <dgm:pt modelId="{D546B4F8-338D-43DE-B416-57690D0AD9D2}" type="sibTrans" cxnId="{52CEF422-1681-4146-83AE-0385C21813A8}">
      <dgm:prSet/>
      <dgm:spPr/>
      <dgm:t>
        <a:bodyPr/>
        <a:lstStyle/>
        <a:p>
          <a:endParaRPr lang="zh-TW" altLang="en-US"/>
        </a:p>
      </dgm:t>
    </dgm:pt>
    <dgm:pt modelId="{E10F272F-A505-488F-B05A-6B231C297546}" type="pres">
      <dgm:prSet presAssocID="{FF1F461B-C6E3-4DBE-BAF6-6037EB7100B4}" presName="Name0" presStyleCnt="0">
        <dgm:presLayoutVars>
          <dgm:dir/>
          <dgm:animLvl val="lvl"/>
          <dgm:resizeHandles val="exact"/>
        </dgm:presLayoutVars>
      </dgm:prSet>
      <dgm:spPr/>
    </dgm:pt>
    <dgm:pt modelId="{A2065EC9-BAEE-4E23-A33E-4015572F33DB}" type="pres">
      <dgm:prSet presAssocID="{BFDD67A5-A6ED-47AD-9FE0-4515892B5601}" presName="parTxOnly" presStyleLbl="node1" presStyleIdx="0" presStyleCnt="6">
        <dgm:presLayoutVars>
          <dgm:chMax val="0"/>
          <dgm:chPref val="0"/>
          <dgm:bulletEnabled val="1"/>
        </dgm:presLayoutVars>
      </dgm:prSet>
      <dgm:spPr/>
      <dgm:t>
        <a:bodyPr/>
        <a:lstStyle/>
        <a:p>
          <a:endParaRPr lang="zh-TW" altLang="en-US"/>
        </a:p>
      </dgm:t>
    </dgm:pt>
    <dgm:pt modelId="{0624FB4D-5466-4854-8746-D4752BA8B04B}" type="pres">
      <dgm:prSet presAssocID="{A4575A10-C0FE-4885-8AD2-CBB31D22F6B6}" presName="parTxOnlySpace" presStyleCnt="0"/>
      <dgm:spPr/>
    </dgm:pt>
    <dgm:pt modelId="{47132F40-6166-47C5-9AB1-BDFD7F40F9BE}" type="pres">
      <dgm:prSet presAssocID="{F40B018E-9380-4347-B2F1-ED09D77227D3}" presName="parTxOnly" presStyleLbl="node1" presStyleIdx="1" presStyleCnt="6">
        <dgm:presLayoutVars>
          <dgm:chMax val="0"/>
          <dgm:chPref val="0"/>
          <dgm:bulletEnabled val="1"/>
        </dgm:presLayoutVars>
      </dgm:prSet>
      <dgm:spPr/>
      <dgm:t>
        <a:bodyPr/>
        <a:lstStyle/>
        <a:p>
          <a:endParaRPr lang="zh-TW" altLang="en-US"/>
        </a:p>
      </dgm:t>
    </dgm:pt>
    <dgm:pt modelId="{D2E9ABC9-205A-4DEE-B88A-F9E5334462B4}" type="pres">
      <dgm:prSet presAssocID="{21DBA1D5-9A01-4453-8A1F-A5C30B3B22C6}" presName="parTxOnlySpace" presStyleCnt="0"/>
      <dgm:spPr/>
    </dgm:pt>
    <dgm:pt modelId="{26A9A77C-9C64-470C-91E2-274FB07880AC}" type="pres">
      <dgm:prSet presAssocID="{A2E901A5-2060-4B06-9A16-6BF73EC5B00D}" presName="parTxOnly" presStyleLbl="node1" presStyleIdx="2" presStyleCnt="6">
        <dgm:presLayoutVars>
          <dgm:chMax val="0"/>
          <dgm:chPref val="0"/>
          <dgm:bulletEnabled val="1"/>
        </dgm:presLayoutVars>
      </dgm:prSet>
      <dgm:spPr/>
      <dgm:t>
        <a:bodyPr/>
        <a:lstStyle/>
        <a:p>
          <a:endParaRPr lang="zh-TW" altLang="en-US"/>
        </a:p>
      </dgm:t>
    </dgm:pt>
    <dgm:pt modelId="{C2E212B5-E389-4DB9-93B7-93190C1D9D6D}" type="pres">
      <dgm:prSet presAssocID="{0A521871-1525-48A9-876E-899F6B5EF415}" presName="parTxOnlySpace" presStyleCnt="0"/>
      <dgm:spPr/>
    </dgm:pt>
    <dgm:pt modelId="{04328D76-5B6E-43A9-B2CB-3E4FB2331EE5}" type="pres">
      <dgm:prSet presAssocID="{BD4B16FD-FA52-4655-872F-2633B86216A6}" presName="parTxOnly" presStyleLbl="node1" presStyleIdx="3" presStyleCnt="6">
        <dgm:presLayoutVars>
          <dgm:chMax val="0"/>
          <dgm:chPref val="0"/>
          <dgm:bulletEnabled val="1"/>
        </dgm:presLayoutVars>
      </dgm:prSet>
      <dgm:spPr/>
      <dgm:t>
        <a:bodyPr/>
        <a:lstStyle/>
        <a:p>
          <a:endParaRPr lang="zh-TW" altLang="en-US"/>
        </a:p>
      </dgm:t>
    </dgm:pt>
    <dgm:pt modelId="{A772411E-6393-47FF-943D-7D5275890FE7}" type="pres">
      <dgm:prSet presAssocID="{26414508-A302-45E8-A0D0-2EF785921B01}" presName="parTxOnlySpace" presStyleCnt="0"/>
      <dgm:spPr/>
    </dgm:pt>
    <dgm:pt modelId="{03006DF2-3534-40D4-86DD-49045E12320C}" type="pres">
      <dgm:prSet presAssocID="{0603E614-F69D-4378-8017-DCE09C75A1D3}" presName="parTxOnly" presStyleLbl="node1" presStyleIdx="4" presStyleCnt="6">
        <dgm:presLayoutVars>
          <dgm:chMax val="0"/>
          <dgm:chPref val="0"/>
          <dgm:bulletEnabled val="1"/>
        </dgm:presLayoutVars>
      </dgm:prSet>
      <dgm:spPr/>
      <dgm:t>
        <a:bodyPr/>
        <a:lstStyle/>
        <a:p>
          <a:endParaRPr lang="zh-TW" altLang="en-US"/>
        </a:p>
      </dgm:t>
    </dgm:pt>
    <dgm:pt modelId="{AA53786D-34FD-4BD5-8396-A637A1C13B8D}" type="pres">
      <dgm:prSet presAssocID="{A419FAB4-0495-4A7F-BDA6-3B09769096DC}" presName="parTxOnlySpace" presStyleCnt="0"/>
      <dgm:spPr/>
    </dgm:pt>
    <dgm:pt modelId="{92700F77-59F0-40D3-BC6F-57425705D4FA}" type="pres">
      <dgm:prSet presAssocID="{1A58546E-6F32-4DCA-B682-2CC41406979E}" presName="parTxOnly" presStyleLbl="node1" presStyleIdx="5" presStyleCnt="6">
        <dgm:presLayoutVars>
          <dgm:chMax val="0"/>
          <dgm:chPref val="0"/>
          <dgm:bulletEnabled val="1"/>
        </dgm:presLayoutVars>
      </dgm:prSet>
      <dgm:spPr/>
      <dgm:t>
        <a:bodyPr/>
        <a:lstStyle/>
        <a:p>
          <a:endParaRPr lang="zh-TW" altLang="en-US"/>
        </a:p>
      </dgm:t>
    </dgm:pt>
  </dgm:ptLst>
  <dgm:cxnLst>
    <dgm:cxn modelId="{52CEF422-1681-4146-83AE-0385C21813A8}" srcId="{FF1F461B-C6E3-4DBE-BAF6-6037EB7100B4}" destId="{1A58546E-6F32-4DCA-B682-2CC41406979E}" srcOrd="5" destOrd="0" parTransId="{DFBC9A1F-7B75-4FE6-B3EB-948DE92856DB}" sibTransId="{D546B4F8-338D-43DE-B416-57690D0AD9D2}"/>
    <dgm:cxn modelId="{C7824BB4-E708-4088-8121-417529AB2D13}" srcId="{FF1F461B-C6E3-4DBE-BAF6-6037EB7100B4}" destId="{F40B018E-9380-4347-B2F1-ED09D77227D3}" srcOrd="1" destOrd="0" parTransId="{2C6F2C57-67E9-4FD5-82B3-B3CDD1D4591F}" sibTransId="{21DBA1D5-9A01-4453-8A1F-A5C30B3B22C6}"/>
    <dgm:cxn modelId="{B895007D-59F8-42FE-A03E-4F177904735A}" type="presOf" srcId="{BFDD67A5-A6ED-47AD-9FE0-4515892B5601}" destId="{A2065EC9-BAEE-4E23-A33E-4015572F33DB}" srcOrd="0" destOrd="0" presId="urn:microsoft.com/office/officeart/2005/8/layout/chevron1"/>
    <dgm:cxn modelId="{5B79F30D-8996-426E-B4DB-1713EF9898F5}" type="presOf" srcId="{BD4B16FD-FA52-4655-872F-2633B86216A6}" destId="{04328D76-5B6E-43A9-B2CB-3E4FB2331EE5}" srcOrd="0" destOrd="0" presId="urn:microsoft.com/office/officeart/2005/8/layout/chevron1"/>
    <dgm:cxn modelId="{DCC5D22D-BFA5-4E90-8636-17FF296D68A1}" srcId="{FF1F461B-C6E3-4DBE-BAF6-6037EB7100B4}" destId="{BFDD67A5-A6ED-47AD-9FE0-4515892B5601}" srcOrd="0" destOrd="0" parTransId="{7581EA9A-B269-47E7-846C-D06B12EBAE45}" sibTransId="{A4575A10-C0FE-4885-8AD2-CBB31D22F6B6}"/>
    <dgm:cxn modelId="{BC57BA65-AEA1-4953-BE1D-86134E5F3C27}" type="presOf" srcId="{FF1F461B-C6E3-4DBE-BAF6-6037EB7100B4}" destId="{E10F272F-A505-488F-B05A-6B231C297546}" srcOrd="0" destOrd="0" presId="urn:microsoft.com/office/officeart/2005/8/layout/chevron1"/>
    <dgm:cxn modelId="{4CE2A01C-FBCD-4E64-A4B2-0D1B40BB89A2}" type="presOf" srcId="{0603E614-F69D-4378-8017-DCE09C75A1D3}" destId="{03006DF2-3534-40D4-86DD-49045E12320C}" srcOrd="0" destOrd="0" presId="urn:microsoft.com/office/officeart/2005/8/layout/chevron1"/>
    <dgm:cxn modelId="{3710A659-BF08-4164-ABB4-0CC28AC3C419}" type="presOf" srcId="{A2E901A5-2060-4B06-9A16-6BF73EC5B00D}" destId="{26A9A77C-9C64-470C-91E2-274FB07880AC}" srcOrd="0" destOrd="0" presId="urn:microsoft.com/office/officeart/2005/8/layout/chevron1"/>
    <dgm:cxn modelId="{97D1C4AF-187A-479D-AE37-869B029C4E0E}" srcId="{FF1F461B-C6E3-4DBE-BAF6-6037EB7100B4}" destId="{0603E614-F69D-4378-8017-DCE09C75A1D3}" srcOrd="4" destOrd="0" parTransId="{790CB3BC-BC3B-4C1A-B134-006080E620E7}" sibTransId="{A419FAB4-0495-4A7F-BDA6-3B09769096DC}"/>
    <dgm:cxn modelId="{4FC22957-6DD0-4D30-B970-A7585E984688}" srcId="{FF1F461B-C6E3-4DBE-BAF6-6037EB7100B4}" destId="{A2E901A5-2060-4B06-9A16-6BF73EC5B00D}" srcOrd="2" destOrd="0" parTransId="{08C2B690-0F90-4ABF-B41C-9BB41EA310C1}" sibTransId="{0A521871-1525-48A9-876E-899F6B5EF415}"/>
    <dgm:cxn modelId="{A367576D-3CB4-4A6D-B8ED-792A1D801D7F}" type="presOf" srcId="{1A58546E-6F32-4DCA-B682-2CC41406979E}" destId="{92700F77-59F0-40D3-BC6F-57425705D4FA}" srcOrd="0" destOrd="0" presId="urn:microsoft.com/office/officeart/2005/8/layout/chevron1"/>
    <dgm:cxn modelId="{EEF26BF7-1C70-45B8-877D-5E038A820942}" srcId="{FF1F461B-C6E3-4DBE-BAF6-6037EB7100B4}" destId="{BD4B16FD-FA52-4655-872F-2633B86216A6}" srcOrd="3" destOrd="0" parTransId="{76E39066-46F9-4B81-8A80-2B1C9900C42E}" sibTransId="{26414508-A302-45E8-A0D0-2EF785921B01}"/>
    <dgm:cxn modelId="{24049FD4-8661-49FC-A14D-AA92BCA729A3}" type="presOf" srcId="{F40B018E-9380-4347-B2F1-ED09D77227D3}" destId="{47132F40-6166-47C5-9AB1-BDFD7F40F9BE}" srcOrd="0" destOrd="0" presId="urn:microsoft.com/office/officeart/2005/8/layout/chevron1"/>
    <dgm:cxn modelId="{AC5652CA-6065-455D-8C04-88352FCDF22F}" type="presParOf" srcId="{E10F272F-A505-488F-B05A-6B231C297546}" destId="{A2065EC9-BAEE-4E23-A33E-4015572F33DB}" srcOrd="0" destOrd="0" presId="urn:microsoft.com/office/officeart/2005/8/layout/chevron1"/>
    <dgm:cxn modelId="{40051059-F3C3-4F21-8BCF-D679D95BD0AE}" type="presParOf" srcId="{E10F272F-A505-488F-B05A-6B231C297546}" destId="{0624FB4D-5466-4854-8746-D4752BA8B04B}" srcOrd="1" destOrd="0" presId="urn:microsoft.com/office/officeart/2005/8/layout/chevron1"/>
    <dgm:cxn modelId="{41BE7F7B-1722-4297-A2D8-A802B41A5C00}" type="presParOf" srcId="{E10F272F-A505-488F-B05A-6B231C297546}" destId="{47132F40-6166-47C5-9AB1-BDFD7F40F9BE}" srcOrd="2" destOrd="0" presId="urn:microsoft.com/office/officeart/2005/8/layout/chevron1"/>
    <dgm:cxn modelId="{CDCC1303-B349-4C79-94FD-8AF5DFF815C2}" type="presParOf" srcId="{E10F272F-A505-488F-B05A-6B231C297546}" destId="{D2E9ABC9-205A-4DEE-B88A-F9E5334462B4}" srcOrd="3" destOrd="0" presId="urn:microsoft.com/office/officeart/2005/8/layout/chevron1"/>
    <dgm:cxn modelId="{332544A6-AB33-4E07-95FE-53C9D021C910}" type="presParOf" srcId="{E10F272F-A505-488F-B05A-6B231C297546}" destId="{26A9A77C-9C64-470C-91E2-274FB07880AC}" srcOrd="4" destOrd="0" presId="urn:microsoft.com/office/officeart/2005/8/layout/chevron1"/>
    <dgm:cxn modelId="{75371235-4F9B-4051-834C-E89F3428FFF7}" type="presParOf" srcId="{E10F272F-A505-488F-B05A-6B231C297546}" destId="{C2E212B5-E389-4DB9-93B7-93190C1D9D6D}" srcOrd="5" destOrd="0" presId="urn:microsoft.com/office/officeart/2005/8/layout/chevron1"/>
    <dgm:cxn modelId="{27217FE9-AD11-493D-B2C3-F5A1FE71760E}" type="presParOf" srcId="{E10F272F-A505-488F-B05A-6B231C297546}" destId="{04328D76-5B6E-43A9-B2CB-3E4FB2331EE5}" srcOrd="6" destOrd="0" presId="urn:microsoft.com/office/officeart/2005/8/layout/chevron1"/>
    <dgm:cxn modelId="{76179665-895C-487A-B391-325B3029B8DB}" type="presParOf" srcId="{E10F272F-A505-488F-B05A-6B231C297546}" destId="{A772411E-6393-47FF-943D-7D5275890FE7}" srcOrd="7" destOrd="0" presId="urn:microsoft.com/office/officeart/2005/8/layout/chevron1"/>
    <dgm:cxn modelId="{0466731C-8543-4155-A39B-56DA2D74228C}" type="presParOf" srcId="{E10F272F-A505-488F-B05A-6B231C297546}" destId="{03006DF2-3534-40D4-86DD-49045E12320C}" srcOrd="8" destOrd="0" presId="urn:microsoft.com/office/officeart/2005/8/layout/chevron1"/>
    <dgm:cxn modelId="{DC8F4000-9A72-4B0B-9329-A83E6C67BA37}" type="presParOf" srcId="{E10F272F-A505-488F-B05A-6B231C297546}" destId="{AA53786D-34FD-4BD5-8396-A637A1C13B8D}" srcOrd="9" destOrd="0" presId="urn:microsoft.com/office/officeart/2005/8/layout/chevron1"/>
    <dgm:cxn modelId="{B4CBDD0F-CE56-4F4B-8794-47FF5A5A4E7E}" type="presParOf" srcId="{E10F272F-A505-488F-B05A-6B231C297546}" destId="{92700F77-59F0-40D3-BC6F-57425705D4FA}" srcOrd="1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DDEB4A8-9DE4-4600-9E10-2B8517DA08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1298FA94-D91D-4B12-9BF4-F75EF483EB9D}">
      <dgm:prSet phldrT="[文字]" custT="1"/>
      <dgm:spPr/>
      <dgm:t>
        <a:bodyPr/>
        <a:lstStyle/>
        <a:p>
          <a:r>
            <a:rPr lang="zh-TW" altLang="en-US" sz="3200" b="1" dirty="0" smtClean="0">
              <a:solidFill>
                <a:schemeClr val="tx1">
                  <a:lumMod val="75000"/>
                  <a:lumOff val="25000"/>
                </a:schemeClr>
              </a:solidFill>
              <a:latin typeface="+mj-ea"/>
              <a:ea typeface="+mj-ea"/>
            </a:rPr>
            <a:t>競合相關法規</a:t>
          </a:r>
          <a:endParaRPr lang="zh-TW" altLang="en-US" sz="4000" b="1" dirty="0">
            <a:solidFill>
              <a:schemeClr val="tx1">
                <a:lumMod val="75000"/>
                <a:lumOff val="25000"/>
              </a:schemeClr>
            </a:solidFill>
            <a:latin typeface="+mj-ea"/>
            <a:ea typeface="+mj-ea"/>
          </a:endParaRPr>
        </a:p>
      </dgm:t>
    </dgm:pt>
    <dgm:pt modelId="{284BD858-6D35-4298-82EF-2EB39D41DF52}" type="parTrans" cxnId="{37F56E0B-0ADC-44E2-AA42-D5CDBC6A4268}">
      <dgm:prSet/>
      <dgm:spPr/>
      <dgm:t>
        <a:bodyPr/>
        <a:lstStyle/>
        <a:p>
          <a:endParaRPr lang="zh-TW" altLang="en-US"/>
        </a:p>
      </dgm:t>
    </dgm:pt>
    <dgm:pt modelId="{D8E94FCE-174D-4845-8D65-DCEF96FF2702}" type="sibTrans" cxnId="{37F56E0B-0ADC-44E2-AA42-D5CDBC6A4268}">
      <dgm:prSet/>
      <dgm:spPr/>
      <dgm:t>
        <a:bodyPr/>
        <a:lstStyle/>
        <a:p>
          <a:endParaRPr lang="zh-TW" altLang="en-US"/>
        </a:p>
      </dgm:t>
    </dgm:pt>
    <dgm:pt modelId="{FB1DF1DF-52A5-4BCB-92CB-A18709AB0722}" type="pres">
      <dgm:prSet presAssocID="{ADDEB4A8-9DE4-4600-9E10-2B8517DA0899}" presName="vert0" presStyleCnt="0">
        <dgm:presLayoutVars>
          <dgm:dir/>
          <dgm:animOne val="branch"/>
          <dgm:animLvl val="lvl"/>
        </dgm:presLayoutVars>
      </dgm:prSet>
      <dgm:spPr/>
      <dgm:t>
        <a:bodyPr/>
        <a:lstStyle/>
        <a:p>
          <a:endParaRPr lang="zh-TW" altLang="en-US"/>
        </a:p>
      </dgm:t>
    </dgm:pt>
    <dgm:pt modelId="{D6A57A98-D691-4393-B2B0-6939CB2046E6}" type="pres">
      <dgm:prSet presAssocID="{1298FA94-D91D-4B12-9BF4-F75EF483EB9D}" presName="thickLine" presStyleLbl="alignNode1" presStyleIdx="0" presStyleCnt="1" custLinFactNeighborX="749"/>
      <dgm:spPr/>
    </dgm:pt>
    <dgm:pt modelId="{76515A47-E58B-41B9-AE9E-C7FDE7310789}" type="pres">
      <dgm:prSet presAssocID="{1298FA94-D91D-4B12-9BF4-F75EF483EB9D}" presName="horz1" presStyleCnt="0"/>
      <dgm:spPr/>
    </dgm:pt>
    <dgm:pt modelId="{C84264B0-CDCF-4E10-BD72-D794E2FE26DA}" type="pres">
      <dgm:prSet presAssocID="{1298FA94-D91D-4B12-9BF4-F75EF483EB9D}" presName="tx1" presStyleLbl="revTx" presStyleIdx="0" presStyleCnt="1" custScaleX="41255"/>
      <dgm:spPr/>
      <dgm:t>
        <a:bodyPr/>
        <a:lstStyle/>
        <a:p>
          <a:endParaRPr lang="zh-TW" altLang="en-US"/>
        </a:p>
      </dgm:t>
    </dgm:pt>
    <dgm:pt modelId="{F2EA5537-ABEA-4277-8E69-1F0E2BE37539}" type="pres">
      <dgm:prSet presAssocID="{1298FA94-D91D-4B12-9BF4-F75EF483EB9D}" presName="vert1" presStyleCnt="0"/>
      <dgm:spPr/>
    </dgm:pt>
  </dgm:ptLst>
  <dgm:cxnLst>
    <dgm:cxn modelId="{37F56E0B-0ADC-44E2-AA42-D5CDBC6A4268}" srcId="{ADDEB4A8-9DE4-4600-9E10-2B8517DA0899}" destId="{1298FA94-D91D-4B12-9BF4-F75EF483EB9D}" srcOrd="0" destOrd="0" parTransId="{284BD858-6D35-4298-82EF-2EB39D41DF52}" sibTransId="{D8E94FCE-174D-4845-8D65-DCEF96FF2702}"/>
    <dgm:cxn modelId="{9DFD4F6F-39A3-429D-9DC9-26C4215CB46F}" type="presOf" srcId="{1298FA94-D91D-4B12-9BF4-F75EF483EB9D}" destId="{C84264B0-CDCF-4E10-BD72-D794E2FE26DA}" srcOrd="0" destOrd="0" presId="urn:microsoft.com/office/officeart/2008/layout/LinedList"/>
    <dgm:cxn modelId="{6773652E-4F9C-411F-B592-00FB4E5AC628}" type="presOf" srcId="{ADDEB4A8-9DE4-4600-9E10-2B8517DA0899}" destId="{FB1DF1DF-52A5-4BCB-92CB-A18709AB0722}" srcOrd="0" destOrd="0" presId="urn:microsoft.com/office/officeart/2008/layout/LinedList"/>
    <dgm:cxn modelId="{8250D43F-6848-4254-9071-A327DB3F3C90}" type="presParOf" srcId="{FB1DF1DF-52A5-4BCB-92CB-A18709AB0722}" destId="{D6A57A98-D691-4393-B2B0-6939CB2046E6}" srcOrd="0" destOrd="0" presId="urn:microsoft.com/office/officeart/2008/layout/LinedList"/>
    <dgm:cxn modelId="{0B8505AB-E74A-4BC1-9156-1B733BB21EE4}" type="presParOf" srcId="{FB1DF1DF-52A5-4BCB-92CB-A18709AB0722}" destId="{76515A47-E58B-41B9-AE9E-C7FDE7310789}" srcOrd="1" destOrd="0" presId="urn:microsoft.com/office/officeart/2008/layout/LinedList"/>
    <dgm:cxn modelId="{F1CD58AD-2C33-4581-8E0A-03EC2CB0D908}" type="presParOf" srcId="{76515A47-E58B-41B9-AE9E-C7FDE7310789}" destId="{C84264B0-CDCF-4E10-BD72-D794E2FE26DA}" srcOrd="0" destOrd="0" presId="urn:microsoft.com/office/officeart/2008/layout/LinedList"/>
    <dgm:cxn modelId="{032C9495-A8D7-4680-B616-EC964BC5F919}" type="presParOf" srcId="{76515A47-E58B-41B9-AE9E-C7FDE7310789}" destId="{F2EA5537-ABEA-4277-8E69-1F0E2BE3753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2DD6A7-62A0-475F-A8FF-BFADF5B5880A}">
      <dsp:nvSpPr>
        <dsp:cNvPr id="0" name=""/>
        <dsp:cNvSpPr/>
      </dsp:nvSpPr>
      <dsp:spPr>
        <a:xfrm>
          <a:off x="345" y="395506"/>
          <a:ext cx="1348230" cy="80893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smtClean="0">
              <a:latin typeface="+mj-ea"/>
              <a:ea typeface="+mj-ea"/>
            </a:rPr>
            <a:t>代理√</a:t>
          </a:r>
          <a:endParaRPr lang="zh-TW" altLang="en-US" sz="2400" b="1" kern="1200" dirty="0">
            <a:latin typeface="+mj-ea"/>
            <a:ea typeface="+mj-ea"/>
          </a:endParaRPr>
        </a:p>
      </dsp:txBody>
      <dsp:txXfrm>
        <a:off x="345" y="395506"/>
        <a:ext cx="1348230" cy="808938"/>
      </dsp:txXfrm>
    </dsp:sp>
    <dsp:sp modelId="{7006C5C4-1771-4D1E-9494-0F6E95D5D9A4}">
      <dsp:nvSpPr>
        <dsp:cNvPr id="0" name=""/>
        <dsp:cNvSpPr/>
      </dsp:nvSpPr>
      <dsp:spPr>
        <a:xfrm>
          <a:off x="1483399" y="395506"/>
          <a:ext cx="1348230" cy="808938"/>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smtClean="0">
              <a:latin typeface="+mj-ea"/>
              <a:ea typeface="+mj-ea"/>
            </a:rPr>
            <a:t>兼任√</a:t>
          </a:r>
          <a:endParaRPr lang="zh-TW" altLang="en-US" sz="2400" b="1" kern="1200" dirty="0">
            <a:latin typeface="+mj-ea"/>
            <a:ea typeface="+mj-ea"/>
          </a:endParaRPr>
        </a:p>
      </dsp:txBody>
      <dsp:txXfrm>
        <a:off x="1483399" y="395506"/>
        <a:ext cx="1348230" cy="80893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24675-3C44-4BBB-AD82-64856DAA5F17}">
      <dsp:nvSpPr>
        <dsp:cNvPr id="0" name=""/>
        <dsp:cNvSpPr/>
      </dsp:nvSpPr>
      <dsp:spPr>
        <a:xfrm>
          <a:off x="1622896" y="1086630"/>
          <a:ext cx="892363" cy="424684"/>
        </a:xfrm>
        <a:custGeom>
          <a:avLst/>
          <a:gdLst/>
          <a:ahLst/>
          <a:cxnLst/>
          <a:rect l="0" t="0" r="0" b="0"/>
          <a:pathLst>
            <a:path>
              <a:moveTo>
                <a:pt x="0" y="0"/>
              </a:moveTo>
              <a:lnTo>
                <a:pt x="0" y="289409"/>
              </a:lnTo>
              <a:lnTo>
                <a:pt x="892363" y="289409"/>
              </a:lnTo>
              <a:lnTo>
                <a:pt x="892363" y="42468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0E1A36-9527-4304-B17D-7585B43644FC}">
      <dsp:nvSpPr>
        <dsp:cNvPr id="0" name=""/>
        <dsp:cNvSpPr/>
      </dsp:nvSpPr>
      <dsp:spPr>
        <a:xfrm>
          <a:off x="730532" y="1086630"/>
          <a:ext cx="892363" cy="424684"/>
        </a:xfrm>
        <a:custGeom>
          <a:avLst/>
          <a:gdLst/>
          <a:ahLst/>
          <a:cxnLst/>
          <a:rect l="0" t="0" r="0" b="0"/>
          <a:pathLst>
            <a:path>
              <a:moveTo>
                <a:pt x="892363" y="0"/>
              </a:moveTo>
              <a:lnTo>
                <a:pt x="892363" y="289409"/>
              </a:lnTo>
              <a:lnTo>
                <a:pt x="0" y="289409"/>
              </a:lnTo>
              <a:lnTo>
                <a:pt x="0" y="42468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D49394-0BDB-48DD-A705-3D4840122030}">
      <dsp:nvSpPr>
        <dsp:cNvPr id="0" name=""/>
        <dsp:cNvSpPr/>
      </dsp:nvSpPr>
      <dsp:spPr>
        <a:xfrm>
          <a:off x="892780" y="159382"/>
          <a:ext cx="1460231" cy="92724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34603F-28F8-4BC9-AE5F-A5348DAD1D36}">
      <dsp:nvSpPr>
        <dsp:cNvPr id="0" name=""/>
        <dsp:cNvSpPr/>
      </dsp:nvSpPr>
      <dsp:spPr>
        <a:xfrm>
          <a:off x="1055028" y="313518"/>
          <a:ext cx="1460231" cy="92724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mj-ea"/>
              <a:ea typeface="+mj-ea"/>
            </a:rPr>
            <a:t>同一申報年度</a:t>
          </a:r>
          <a:endParaRPr lang="zh-TW" altLang="en-US" sz="2400" kern="1200" dirty="0">
            <a:latin typeface="+mj-ea"/>
            <a:ea typeface="+mj-ea"/>
          </a:endParaRPr>
        </a:p>
      </dsp:txBody>
      <dsp:txXfrm>
        <a:off x="1082186" y="340676"/>
        <a:ext cx="1405915" cy="872931"/>
      </dsp:txXfrm>
    </dsp:sp>
    <dsp:sp modelId="{ECD6E2EA-6983-45EC-BEC0-3470F6C36322}">
      <dsp:nvSpPr>
        <dsp:cNvPr id="0" name=""/>
        <dsp:cNvSpPr/>
      </dsp:nvSpPr>
      <dsp:spPr>
        <a:xfrm>
          <a:off x="416" y="1511314"/>
          <a:ext cx="1460231" cy="927247"/>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C39108-72AC-43C0-BAD1-C108EFC56713}">
      <dsp:nvSpPr>
        <dsp:cNvPr id="0" name=""/>
        <dsp:cNvSpPr/>
      </dsp:nvSpPr>
      <dsp:spPr>
        <a:xfrm>
          <a:off x="162664" y="1665449"/>
          <a:ext cx="1460231" cy="927247"/>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ts val="0"/>
            </a:spcAft>
          </a:pPr>
          <a:r>
            <a:rPr lang="zh-TW" altLang="en-US" sz="2400" kern="1200" dirty="0" smtClean="0">
              <a:latin typeface="+mj-ea"/>
              <a:ea typeface="+mj-ea"/>
            </a:rPr>
            <a:t>就到職</a:t>
          </a:r>
          <a:endParaRPr lang="en-US" altLang="zh-TW" sz="2400" kern="1200" dirty="0" smtClean="0">
            <a:latin typeface="+mj-ea"/>
            <a:ea typeface="+mj-ea"/>
          </a:endParaRPr>
        </a:p>
        <a:p>
          <a:pPr lvl="0" algn="ctr" defTabSz="1066800">
            <a:lnSpc>
              <a:spcPct val="90000"/>
            </a:lnSpc>
            <a:spcBef>
              <a:spcPct val="0"/>
            </a:spcBef>
            <a:spcAft>
              <a:spcPts val="0"/>
            </a:spcAft>
          </a:pPr>
          <a:r>
            <a:rPr lang="zh-TW" altLang="en-US" sz="2400" kern="1200" dirty="0" smtClean="0">
              <a:latin typeface="+mj-ea"/>
              <a:ea typeface="+mj-ea"/>
            </a:rPr>
            <a:t>申報</a:t>
          </a:r>
          <a:endParaRPr lang="zh-TW" altLang="en-US" sz="2400" kern="1200" dirty="0">
            <a:latin typeface="+mj-ea"/>
            <a:ea typeface="+mj-ea"/>
          </a:endParaRPr>
        </a:p>
      </dsp:txBody>
      <dsp:txXfrm>
        <a:off x="189822" y="1692607"/>
        <a:ext cx="1405915" cy="872931"/>
      </dsp:txXfrm>
    </dsp:sp>
    <dsp:sp modelId="{298649C6-DDAA-4466-8BB7-6F395779824B}">
      <dsp:nvSpPr>
        <dsp:cNvPr id="0" name=""/>
        <dsp:cNvSpPr/>
      </dsp:nvSpPr>
      <dsp:spPr>
        <a:xfrm>
          <a:off x="1785143" y="1511314"/>
          <a:ext cx="1460231" cy="927247"/>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EF4983-027B-4DC3-8AD5-2A6B2E90348A}">
      <dsp:nvSpPr>
        <dsp:cNvPr id="0" name=""/>
        <dsp:cNvSpPr/>
      </dsp:nvSpPr>
      <dsp:spPr>
        <a:xfrm>
          <a:off x="1947391" y="1665449"/>
          <a:ext cx="1460231" cy="927247"/>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mj-ea"/>
              <a:ea typeface="+mj-ea"/>
            </a:rPr>
            <a:t>定期申報</a:t>
          </a:r>
          <a:endParaRPr lang="zh-TW" altLang="en-US" sz="2400" kern="1200" dirty="0">
            <a:latin typeface="+mj-ea"/>
            <a:ea typeface="+mj-ea"/>
          </a:endParaRPr>
        </a:p>
      </dsp:txBody>
      <dsp:txXfrm>
        <a:off x="1974549" y="1692607"/>
        <a:ext cx="1405915" cy="87293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3395121" cy="5616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競合相關法規</a:t>
          </a:r>
          <a:endParaRPr lang="zh-TW" altLang="en-US" sz="4000" b="1" kern="1200" dirty="0">
            <a:solidFill>
              <a:schemeClr val="tx1">
                <a:lumMod val="75000"/>
                <a:lumOff val="25000"/>
              </a:schemeClr>
            </a:solidFill>
            <a:latin typeface="+mj-ea"/>
            <a:ea typeface="+mj-ea"/>
          </a:endParaRPr>
        </a:p>
      </dsp:txBody>
      <dsp:txXfrm>
        <a:off x="0" y="0"/>
        <a:ext cx="3395121" cy="561662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3395121" cy="5616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競合相關法規</a:t>
          </a:r>
          <a:endParaRPr lang="zh-TW" altLang="en-US" sz="4000" b="1" kern="1200" dirty="0">
            <a:solidFill>
              <a:schemeClr val="tx1">
                <a:lumMod val="75000"/>
                <a:lumOff val="25000"/>
              </a:schemeClr>
            </a:solidFill>
            <a:latin typeface="+mj-ea"/>
            <a:ea typeface="+mj-ea"/>
          </a:endParaRPr>
        </a:p>
      </dsp:txBody>
      <dsp:txXfrm>
        <a:off x="0" y="0"/>
        <a:ext cx="3395121" cy="561662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323043-A1E0-4A7E-A257-C6481ED861C5}">
      <dsp:nvSpPr>
        <dsp:cNvPr id="0" name=""/>
        <dsp:cNvSpPr/>
      </dsp:nvSpPr>
      <dsp:spPr>
        <a:xfrm>
          <a:off x="1025" y="696639"/>
          <a:ext cx="1358800" cy="135880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zh-TW" altLang="en-US" sz="2400" b="1" kern="1200" dirty="0" smtClean="0">
              <a:latin typeface="+mj-ea"/>
              <a:ea typeface="+mj-ea"/>
            </a:rPr>
            <a:t>職務異動</a:t>
          </a:r>
          <a:endParaRPr lang="zh-TW" altLang="en-US" sz="2400" b="1" kern="1200" dirty="0">
            <a:latin typeface="+mj-ea"/>
            <a:ea typeface="+mj-ea"/>
          </a:endParaRPr>
        </a:p>
      </dsp:txBody>
      <dsp:txXfrm>
        <a:off x="200017" y="895631"/>
        <a:ext cx="960816" cy="960816"/>
      </dsp:txXfrm>
    </dsp:sp>
    <dsp:sp modelId="{99BD2620-2332-4256-BC31-113ACD3D8294}">
      <dsp:nvSpPr>
        <dsp:cNvPr id="0" name=""/>
        <dsp:cNvSpPr/>
      </dsp:nvSpPr>
      <dsp:spPr>
        <a:xfrm>
          <a:off x="1470160" y="981987"/>
          <a:ext cx="788104" cy="788104"/>
        </a:xfrm>
        <a:prstGeom prst="mathPlus">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a:off x="1574623" y="1283358"/>
        <a:ext cx="579178" cy="185362"/>
      </dsp:txXfrm>
    </dsp:sp>
    <dsp:sp modelId="{7BD057ED-DE90-40A5-BB7E-2592CD9AEE82}">
      <dsp:nvSpPr>
        <dsp:cNvPr id="0" name=""/>
        <dsp:cNvSpPr/>
      </dsp:nvSpPr>
      <dsp:spPr>
        <a:xfrm>
          <a:off x="2368599" y="696639"/>
          <a:ext cx="1358800" cy="1358800"/>
        </a:xfrm>
        <a:prstGeom prst="ellips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just" defTabSz="800100">
            <a:lnSpc>
              <a:spcPct val="90000"/>
            </a:lnSpc>
            <a:spcBef>
              <a:spcPct val="0"/>
            </a:spcBef>
            <a:spcAft>
              <a:spcPct val="35000"/>
            </a:spcAft>
          </a:pPr>
          <a:r>
            <a:rPr lang="zh-TW" altLang="en-US" sz="1800" b="1" kern="1200" dirty="0" smtClean="0">
              <a:latin typeface="+mj-ea"/>
              <a:ea typeface="+mj-ea"/>
            </a:rPr>
            <a:t>受理申報機關</a:t>
          </a:r>
          <a:r>
            <a:rPr lang="zh-TW" altLang="en-US" sz="1800" b="1" i="0" kern="1200" dirty="0" smtClean="0">
              <a:latin typeface="+mj-ea"/>
              <a:ea typeface="+mj-ea"/>
            </a:rPr>
            <a:t>（構）</a:t>
          </a:r>
          <a:r>
            <a:rPr lang="zh-TW" altLang="en-US" sz="1800" b="1" kern="1200" dirty="0" smtClean="0">
              <a:latin typeface="+mj-ea"/>
              <a:ea typeface="+mj-ea"/>
            </a:rPr>
            <a:t>相同</a:t>
          </a:r>
          <a:endParaRPr lang="en-US" altLang="zh-TW" sz="1800" b="1" kern="1200" dirty="0" smtClean="0">
            <a:latin typeface="+mj-ea"/>
            <a:ea typeface="+mj-ea"/>
          </a:endParaRPr>
        </a:p>
      </dsp:txBody>
      <dsp:txXfrm>
        <a:off x="2567591" y="895631"/>
        <a:ext cx="960816" cy="960816"/>
      </dsp:txXfrm>
    </dsp:sp>
    <dsp:sp modelId="{21AE3257-837E-48A2-845D-E56CBD1B84B1}">
      <dsp:nvSpPr>
        <dsp:cNvPr id="0" name=""/>
        <dsp:cNvSpPr/>
      </dsp:nvSpPr>
      <dsp:spPr>
        <a:xfrm>
          <a:off x="3837735" y="981987"/>
          <a:ext cx="788104" cy="788104"/>
        </a:xfrm>
        <a:prstGeom prst="mathEqual">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zh-TW" altLang="en-US" sz="3500" kern="1200"/>
        </a:p>
      </dsp:txBody>
      <dsp:txXfrm>
        <a:off x="3942198" y="1144336"/>
        <a:ext cx="579178" cy="463406"/>
      </dsp:txXfrm>
    </dsp:sp>
    <dsp:sp modelId="{6A7D1C56-BF89-45CC-A30F-19CD52B647D8}">
      <dsp:nvSpPr>
        <dsp:cNvPr id="0" name=""/>
        <dsp:cNvSpPr/>
      </dsp:nvSpPr>
      <dsp:spPr>
        <a:xfrm>
          <a:off x="4737199" y="706708"/>
          <a:ext cx="1358800" cy="1358800"/>
        </a:xfrm>
        <a:prstGeom prst="ellips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mj-ea"/>
              <a:ea typeface="+mj-ea"/>
            </a:rPr>
            <a:t>後職務免就到職申報</a:t>
          </a:r>
          <a:endParaRPr lang="zh-TW" altLang="en-US" sz="2000" b="1" kern="1200" dirty="0">
            <a:latin typeface="+mj-ea"/>
            <a:ea typeface="+mj-ea"/>
          </a:endParaRPr>
        </a:p>
      </dsp:txBody>
      <dsp:txXfrm>
        <a:off x="4936191" y="905700"/>
        <a:ext cx="960816" cy="9608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43B01B-D6DD-45A7-8448-A86162FF3D63}">
      <dsp:nvSpPr>
        <dsp:cNvPr id="0" name=""/>
        <dsp:cNvSpPr/>
      </dsp:nvSpPr>
      <dsp:spPr>
        <a:xfrm>
          <a:off x="0" y="67772"/>
          <a:ext cx="7848872" cy="2015325"/>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265113" lvl="0" indent="-265113" algn="just" defTabSz="977900">
            <a:lnSpc>
              <a:spcPts val="3200"/>
            </a:lnSpc>
            <a:spcBef>
              <a:spcPct val="0"/>
            </a:spcBef>
            <a:spcAft>
              <a:spcPts val="0"/>
            </a:spcAft>
          </a:pPr>
          <a:r>
            <a:rPr lang="en-US" altLang="zh-TW" sz="2200" b="1" kern="1200" dirty="0" smtClean="0">
              <a:latin typeface="+mj-ea"/>
              <a:ea typeface="+mj-ea"/>
            </a:rPr>
            <a:t>Q.</a:t>
          </a:r>
          <a:r>
            <a:rPr lang="zh-TW" altLang="en-US" sz="2200" b="1" kern="1200" dirty="0" smtClean="0">
              <a:latin typeface="+mj-ea"/>
              <a:ea typeface="+mj-ea"/>
            </a:rPr>
            <a:t>定期申報期間適逢選舉，遇有鄉長轉任縣議員或立法委員轉任直轄市、市議員，如任期銜接並未中斷其應申報財產之身分，應以原職或新職辦理申報？申報（基準）日應如何擇定？ 定期申報之期限為何？</a:t>
          </a:r>
          <a:endParaRPr lang="zh-TW" altLang="en-US" sz="2200" b="1" kern="1200" dirty="0">
            <a:latin typeface="+mj-ea"/>
            <a:ea typeface="+mj-ea"/>
          </a:endParaRPr>
        </a:p>
      </dsp:txBody>
      <dsp:txXfrm>
        <a:off x="98380" y="166152"/>
        <a:ext cx="7652112" cy="1818565"/>
      </dsp:txXfrm>
    </dsp:sp>
    <dsp:sp modelId="{62C8E1F0-E740-4AE4-9253-4D7206C1F531}">
      <dsp:nvSpPr>
        <dsp:cNvPr id="0" name=""/>
        <dsp:cNvSpPr/>
      </dsp:nvSpPr>
      <dsp:spPr>
        <a:xfrm>
          <a:off x="0" y="2083098"/>
          <a:ext cx="7848872" cy="3296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202" tIns="27940" rIns="156464" bIns="27940" numCol="1" spcCol="1270" anchor="t" anchorCtr="0">
          <a:noAutofit/>
        </a:bodyPr>
        <a:lstStyle/>
        <a:p>
          <a:pPr marL="228600" lvl="1" indent="-228600" algn="just" defTabSz="977900">
            <a:lnSpc>
              <a:spcPct val="90000"/>
            </a:lnSpc>
            <a:spcBef>
              <a:spcPct val="0"/>
            </a:spcBef>
            <a:spcAft>
              <a:spcPct val="20000"/>
            </a:spcAft>
            <a:buChar char="••"/>
          </a:pPr>
          <a:r>
            <a:rPr lang="zh-TW" altLang="en-US" sz="2200" b="1" i="0" kern="1200" dirty="0" smtClean="0">
              <a:solidFill>
                <a:schemeClr val="tx1">
                  <a:lumMod val="75000"/>
                  <a:lumOff val="25000"/>
                </a:schemeClr>
              </a:solidFill>
              <a:effectLst/>
              <a:latin typeface="+mj-ea"/>
              <a:ea typeface="+mj-ea"/>
              <a:cs typeface="+mn-cs"/>
            </a:rPr>
            <a:t>原職任期屆滿當日轉任新職，原、新職受理申報機關</a:t>
          </a:r>
          <a:r>
            <a:rPr lang="zh-TW" altLang="en-US" sz="2200" b="1" i="0" kern="1200" dirty="0" smtClean="0">
              <a:solidFill>
                <a:srgbClr val="FF0000"/>
              </a:solidFill>
              <a:effectLst/>
              <a:latin typeface="+mj-ea"/>
              <a:ea typeface="+mj-ea"/>
              <a:cs typeface="+mn-cs"/>
            </a:rPr>
            <a:t>均為監察院，僅須辦理當年定期申報</a:t>
          </a:r>
          <a:r>
            <a:rPr lang="zh-TW" altLang="en-US" sz="2200" b="1" i="0" kern="1200" dirty="0" smtClean="0">
              <a:solidFill>
                <a:schemeClr val="tx1">
                  <a:lumMod val="75000"/>
                  <a:lumOff val="25000"/>
                </a:schemeClr>
              </a:solidFill>
              <a:effectLst/>
              <a:latin typeface="+mj-ea"/>
              <a:ea typeface="+mj-ea"/>
              <a:cs typeface="+mn-cs"/>
            </a:rPr>
            <a:t>，且應不論其以原、新職申報均可。</a:t>
          </a:r>
          <a:endParaRPr lang="zh-TW" altLang="en-US" sz="2200" b="1" kern="1200" dirty="0">
            <a:latin typeface="+mj-ea"/>
            <a:ea typeface="+mj-ea"/>
          </a:endParaRPr>
        </a:p>
        <a:p>
          <a:pPr marL="228600" lvl="1" indent="-228600" algn="just" defTabSz="977900">
            <a:lnSpc>
              <a:spcPct val="90000"/>
            </a:lnSpc>
            <a:spcBef>
              <a:spcPct val="0"/>
            </a:spcBef>
            <a:spcAft>
              <a:spcPct val="20000"/>
            </a:spcAft>
            <a:buChar char="••"/>
          </a:pPr>
          <a:r>
            <a:rPr lang="zh-TW" altLang="en-US" sz="2200" b="1" i="0" kern="1200" dirty="0" smtClean="0">
              <a:solidFill>
                <a:schemeClr val="tx1">
                  <a:lumMod val="75000"/>
                  <a:lumOff val="25000"/>
                </a:schemeClr>
              </a:solidFill>
              <a:effectLst/>
              <a:latin typeface="+mj-ea"/>
              <a:ea typeface="+mj-ea"/>
              <a:cs typeface="+mn-cs"/>
            </a:rPr>
            <a:t>以</a:t>
          </a:r>
          <a:r>
            <a:rPr lang="zh-TW" altLang="en-US" sz="2200" b="1" i="0" kern="1200" dirty="0" smtClean="0">
              <a:solidFill>
                <a:srgbClr val="00B0F0"/>
              </a:solidFill>
              <a:effectLst/>
              <a:latin typeface="+mj-ea"/>
              <a:ea typeface="+mj-ea"/>
              <a:cs typeface="+mn-cs"/>
            </a:rPr>
            <a:t>原職申報</a:t>
          </a:r>
          <a:r>
            <a:rPr lang="zh-TW" altLang="en-US" sz="2200" b="1" i="0" kern="1200" dirty="0" smtClean="0">
              <a:solidFill>
                <a:schemeClr val="tx1">
                  <a:lumMod val="75000"/>
                  <a:lumOff val="25000"/>
                </a:schemeClr>
              </a:solidFill>
              <a:effectLst/>
              <a:latin typeface="+mj-ea"/>
              <a:ea typeface="+mj-ea"/>
              <a:cs typeface="+mn-cs"/>
            </a:rPr>
            <a:t>時，申報日為</a:t>
          </a:r>
          <a:r>
            <a:rPr lang="en-US" altLang="zh-TW" sz="2200" b="1" i="0" kern="1200" dirty="0" smtClean="0">
              <a:solidFill>
                <a:srgbClr val="00B0F0"/>
              </a:solidFill>
              <a:effectLst/>
              <a:latin typeface="+mj-ea"/>
              <a:ea typeface="+mj-ea"/>
              <a:cs typeface="+mn-cs"/>
            </a:rPr>
            <a:t>11</a:t>
          </a:r>
          <a:r>
            <a:rPr lang="zh-TW" altLang="en-US" sz="2200" b="1" i="0" kern="1200" dirty="0" smtClean="0">
              <a:solidFill>
                <a:srgbClr val="00B0F0"/>
              </a:solidFill>
              <a:effectLst/>
              <a:latin typeface="+mj-ea"/>
              <a:ea typeface="+mj-ea"/>
              <a:cs typeface="+mn-cs"/>
            </a:rPr>
            <a:t>月</a:t>
          </a:r>
          <a:r>
            <a:rPr lang="en-US" altLang="zh-TW" sz="2200" b="1" i="0" kern="1200" dirty="0" smtClean="0">
              <a:solidFill>
                <a:srgbClr val="00B0F0"/>
              </a:solidFill>
              <a:effectLst/>
              <a:latin typeface="+mj-ea"/>
              <a:ea typeface="+mj-ea"/>
              <a:cs typeface="+mn-cs"/>
            </a:rPr>
            <a:t>1</a:t>
          </a:r>
          <a:r>
            <a:rPr lang="zh-TW" altLang="en-US" sz="2200" b="1" i="0" kern="1200" dirty="0" smtClean="0">
              <a:solidFill>
                <a:srgbClr val="00B0F0"/>
              </a:solidFill>
              <a:effectLst/>
              <a:latin typeface="+mj-ea"/>
              <a:ea typeface="+mj-ea"/>
              <a:cs typeface="+mn-cs"/>
            </a:rPr>
            <a:t>日至</a:t>
          </a:r>
          <a:r>
            <a:rPr lang="en-US" altLang="zh-TW" sz="2200" b="1" i="0" kern="1200" dirty="0" smtClean="0">
              <a:solidFill>
                <a:srgbClr val="00B0F0"/>
              </a:solidFill>
              <a:effectLst/>
              <a:latin typeface="+mj-ea"/>
              <a:ea typeface="+mj-ea"/>
              <a:cs typeface="+mn-cs"/>
            </a:rPr>
            <a:t>12</a:t>
          </a:r>
          <a:r>
            <a:rPr lang="zh-TW" altLang="en-US" sz="2200" b="1" i="0" kern="1200" dirty="0" smtClean="0">
              <a:solidFill>
                <a:srgbClr val="00B0F0"/>
              </a:solidFill>
              <a:effectLst/>
              <a:latin typeface="+mj-ea"/>
              <a:ea typeface="+mj-ea"/>
              <a:cs typeface="+mn-cs"/>
            </a:rPr>
            <a:t>月</a:t>
          </a:r>
          <a:r>
            <a:rPr lang="en-US" altLang="zh-TW" sz="2200" b="1" i="0" kern="1200" dirty="0" smtClean="0">
              <a:solidFill>
                <a:srgbClr val="00B0F0"/>
              </a:solidFill>
              <a:effectLst/>
              <a:latin typeface="+mj-ea"/>
              <a:ea typeface="+mj-ea"/>
              <a:cs typeface="+mn-cs"/>
            </a:rPr>
            <a:t>24</a:t>
          </a:r>
          <a:r>
            <a:rPr lang="zh-TW" altLang="en-US" sz="2200" b="1" i="0" kern="1200" dirty="0" smtClean="0">
              <a:solidFill>
                <a:srgbClr val="00B0F0"/>
              </a:solidFill>
              <a:effectLst/>
              <a:latin typeface="+mj-ea"/>
              <a:ea typeface="+mj-ea"/>
              <a:cs typeface="+mn-cs"/>
            </a:rPr>
            <a:t>日</a:t>
          </a:r>
          <a:r>
            <a:rPr lang="zh-TW" altLang="en-US" sz="2200" b="1" i="0" kern="1200" dirty="0" smtClean="0">
              <a:solidFill>
                <a:schemeClr val="tx1">
                  <a:lumMod val="75000"/>
                  <a:lumOff val="25000"/>
                </a:schemeClr>
              </a:solidFill>
              <a:effectLst/>
              <a:latin typeface="+mj-ea"/>
              <a:ea typeface="+mj-ea"/>
              <a:cs typeface="+mn-cs"/>
            </a:rPr>
            <a:t>間任擇</a:t>
          </a:r>
          <a:r>
            <a:rPr lang="en-US" altLang="zh-TW" sz="2200" b="1" i="0" kern="1200" dirty="0" smtClean="0">
              <a:solidFill>
                <a:schemeClr val="tx1">
                  <a:lumMod val="75000"/>
                  <a:lumOff val="25000"/>
                </a:schemeClr>
              </a:solidFill>
              <a:effectLst/>
              <a:latin typeface="+mj-ea"/>
              <a:ea typeface="+mj-ea"/>
              <a:cs typeface="+mn-cs"/>
            </a:rPr>
            <a:t>1</a:t>
          </a:r>
          <a:r>
            <a:rPr lang="zh-TW" altLang="en-US" sz="2200" b="1" i="0" kern="1200" dirty="0" smtClean="0">
              <a:solidFill>
                <a:schemeClr val="tx1">
                  <a:lumMod val="75000"/>
                  <a:lumOff val="25000"/>
                </a:schemeClr>
              </a:solidFill>
              <a:effectLst/>
              <a:latin typeface="+mj-ea"/>
              <a:ea typeface="+mj-ea"/>
              <a:cs typeface="+mn-cs"/>
            </a:rPr>
            <a:t>日。</a:t>
          </a:r>
          <a:endParaRPr lang="zh-TW" altLang="en-US" sz="2200" b="1" kern="1200" dirty="0">
            <a:latin typeface="+mj-ea"/>
            <a:ea typeface="+mj-ea"/>
          </a:endParaRPr>
        </a:p>
        <a:p>
          <a:pPr marL="228600" lvl="1" indent="-228600" algn="just" defTabSz="977900">
            <a:lnSpc>
              <a:spcPct val="90000"/>
            </a:lnSpc>
            <a:spcBef>
              <a:spcPct val="0"/>
            </a:spcBef>
            <a:spcAft>
              <a:spcPct val="20000"/>
            </a:spcAft>
            <a:buChar char="••"/>
          </a:pPr>
          <a:r>
            <a:rPr lang="zh-TW" altLang="en-US" sz="2200" b="1" i="0" kern="1200" dirty="0" smtClean="0">
              <a:solidFill>
                <a:schemeClr val="tx1">
                  <a:lumMod val="75000"/>
                  <a:lumOff val="25000"/>
                </a:schemeClr>
              </a:solidFill>
              <a:effectLst/>
              <a:latin typeface="+mj-ea"/>
              <a:ea typeface="+mj-ea"/>
              <a:cs typeface="+mn-cs"/>
            </a:rPr>
            <a:t>以</a:t>
          </a:r>
          <a:r>
            <a:rPr lang="zh-TW" altLang="en-US" sz="2200" b="1" i="0" kern="1200" dirty="0" smtClean="0">
              <a:solidFill>
                <a:schemeClr val="accent6">
                  <a:lumMod val="50000"/>
                </a:schemeClr>
              </a:solidFill>
              <a:effectLst/>
              <a:latin typeface="+mj-ea"/>
              <a:ea typeface="+mj-ea"/>
              <a:cs typeface="+mn-cs"/>
            </a:rPr>
            <a:t>新職申報</a:t>
          </a:r>
          <a:r>
            <a:rPr lang="zh-TW" altLang="en-US" sz="2200" b="1" i="0" kern="1200" dirty="0" smtClean="0">
              <a:solidFill>
                <a:schemeClr val="tx1">
                  <a:lumMod val="75000"/>
                  <a:lumOff val="25000"/>
                </a:schemeClr>
              </a:solidFill>
              <a:effectLst/>
              <a:latin typeface="+mj-ea"/>
              <a:ea typeface="+mj-ea"/>
              <a:cs typeface="+mn-cs"/>
            </a:rPr>
            <a:t>時，申報日為</a:t>
          </a:r>
          <a:r>
            <a:rPr lang="en-US" altLang="zh-TW" sz="2200" b="1" i="0" kern="1200" dirty="0" smtClean="0">
              <a:solidFill>
                <a:srgbClr val="00B0F0"/>
              </a:solidFill>
              <a:effectLst/>
              <a:latin typeface="+mj-ea"/>
              <a:ea typeface="+mj-ea"/>
              <a:cs typeface="+mn-cs"/>
            </a:rPr>
            <a:t>12</a:t>
          </a:r>
          <a:r>
            <a:rPr lang="zh-TW" altLang="en-US" sz="2200" b="1" i="0" kern="1200" dirty="0" smtClean="0">
              <a:solidFill>
                <a:srgbClr val="00B0F0"/>
              </a:solidFill>
              <a:effectLst/>
              <a:latin typeface="+mj-ea"/>
              <a:ea typeface="+mj-ea"/>
              <a:cs typeface="+mn-cs"/>
            </a:rPr>
            <a:t>月</a:t>
          </a:r>
          <a:r>
            <a:rPr lang="en-US" altLang="zh-TW" sz="2200" b="1" i="0" kern="1200" dirty="0" smtClean="0">
              <a:solidFill>
                <a:srgbClr val="00B0F0"/>
              </a:solidFill>
              <a:effectLst/>
              <a:latin typeface="+mj-ea"/>
              <a:ea typeface="+mj-ea"/>
              <a:cs typeface="+mn-cs"/>
            </a:rPr>
            <a:t>25</a:t>
          </a:r>
          <a:r>
            <a:rPr lang="zh-TW" altLang="en-US" sz="2200" b="1" i="0" kern="1200" dirty="0" smtClean="0">
              <a:solidFill>
                <a:srgbClr val="00B0F0"/>
              </a:solidFill>
              <a:effectLst/>
              <a:latin typeface="+mj-ea"/>
              <a:ea typeface="+mj-ea"/>
              <a:cs typeface="+mn-cs"/>
            </a:rPr>
            <a:t>日至</a:t>
          </a:r>
          <a:r>
            <a:rPr lang="en-US" altLang="zh-TW" sz="2200" b="1" i="0" kern="1200" dirty="0" smtClean="0">
              <a:solidFill>
                <a:srgbClr val="00B0F0"/>
              </a:solidFill>
              <a:effectLst/>
              <a:latin typeface="+mj-ea"/>
              <a:ea typeface="+mj-ea"/>
              <a:cs typeface="+mn-cs"/>
            </a:rPr>
            <a:t>31</a:t>
          </a:r>
          <a:r>
            <a:rPr lang="zh-TW" altLang="en-US" sz="2200" b="1" i="0" kern="1200" dirty="0" smtClean="0">
              <a:solidFill>
                <a:srgbClr val="00B0F0"/>
              </a:solidFill>
              <a:effectLst/>
              <a:latin typeface="+mj-ea"/>
              <a:ea typeface="+mj-ea"/>
              <a:cs typeface="+mn-cs"/>
            </a:rPr>
            <a:t>日</a:t>
          </a:r>
          <a:r>
            <a:rPr lang="zh-TW" altLang="en-US" sz="2200" b="1" i="0" kern="1200" dirty="0" smtClean="0">
              <a:solidFill>
                <a:schemeClr val="tx1">
                  <a:lumMod val="75000"/>
                  <a:lumOff val="25000"/>
                </a:schemeClr>
              </a:solidFill>
              <a:effectLst/>
              <a:latin typeface="+mj-ea"/>
              <a:ea typeface="+mj-ea"/>
              <a:cs typeface="+mn-cs"/>
            </a:rPr>
            <a:t>間任擇</a:t>
          </a:r>
          <a:r>
            <a:rPr lang="en-US" altLang="zh-TW" sz="2200" b="1" i="0" kern="1200" dirty="0" smtClean="0">
              <a:solidFill>
                <a:schemeClr val="tx1">
                  <a:lumMod val="75000"/>
                  <a:lumOff val="25000"/>
                </a:schemeClr>
              </a:solidFill>
              <a:effectLst/>
              <a:latin typeface="+mj-ea"/>
              <a:ea typeface="+mj-ea"/>
              <a:cs typeface="+mn-cs"/>
            </a:rPr>
            <a:t>1</a:t>
          </a:r>
          <a:r>
            <a:rPr lang="zh-TW" altLang="en-US" sz="2200" b="1" i="0" kern="1200" dirty="0" smtClean="0">
              <a:solidFill>
                <a:schemeClr val="tx1">
                  <a:lumMod val="75000"/>
                  <a:lumOff val="25000"/>
                </a:schemeClr>
              </a:solidFill>
              <a:effectLst/>
              <a:latin typeface="+mj-ea"/>
              <a:ea typeface="+mj-ea"/>
              <a:cs typeface="+mn-cs"/>
            </a:rPr>
            <a:t>日，並參據行政程序法第</a:t>
          </a:r>
          <a:r>
            <a:rPr lang="en-US" altLang="zh-TW" sz="2200" b="1" i="0" kern="1200" dirty="0" smtClean="0">
              <a:solidFill>
                <a:schemeClr val="tx1">
                  <a:lumMod val="75000"/>
                  <a:lumOff val="25000"/>
                </a:schemeClr>
              </a:solidFill>
              <a:effectLst/>
              <a:latin typeface="+mj-ea"/>
              <a:ea typeface="+mj-ea"/>
              <a:cs typeface="+mn-cs"/>
            </a:rPr>
            <a:t>8</a:t>
          </a:r>
          <a:r>
            <a:rPr lang="zh-TW" altLang="en-US" sz="2200" b="1" i="0" kern="1200" dirty="0" smtClean="0">
              <a:solidFill>
                <a:schemeClr val="tx1">
                  <a:lumMod val="75000"/>
                  <a:lumOff val="25000"/>
                </a:schemeClr>
              </a:solidFill>
              <a:effectLst/>
              <a:latin typeface="+mj-ea"/>
              <a:ea typeface="+mj-ea"/>
              <a:cs typeface="+mn-cs"/>
            </a:rPr>
            <a:t>條前段之誠實信用原則，應得</a:t>
          </a:r>
          <a:r>
            <a:rPr lang="zh-TW" altLang="en-US" sz="2200" b="1" i="0" kern="1200" dirty="0" smtClean="0">
              <a:solidFill>
                <a:srgbClr val="00B0F0"/>
              </a:solidFill>
              <a:effectLst/>
              <a:latin typeface="+mj-ea"/>
              <a:ea typeface="+mj-ea"/>
              <a:cs typeface="+mn-cs"/>
            </a:rPr>
            <a:t>再給予與定期申報期間</a:t>
          </a:r>
          <a:r>
            <a:rPr lang="en-US" altLang="zh-TW" sz="2200" b="1" i="0" kern="1200" dirty="0" smtClean="0">
              <a:solidFill>
                <a:srgbClr val="00B0F0"/>
              </a:solidFill>
              <a:effectLst/>
              <a:latin typeface="+mj-ea"/>
              <a:ea typeface="+mj-ea"/>
              <a:cs typeface="+mn-cs"/>
            </a:rPr>
            <a:t>2</a:t>
          </a:r>
          <a:r>
            <a:rPr lang="zh-TW" altLang="en-US" sz="2200" b="1" i="0" kern="1200" dirty="0" smtClean="0">
              <a:solidFill>
                <a:srgbClr val="00B0F0"/>
              </a:solidFill>
              <a:effectLst/>
              <a:latin typeface="+mj-ea"/>
              <a:ea typeface="+mj-ea"/>
              <a:cs typeface="+mn-cs"/>
            </a:rPr>
            <a:t>個月相等之期間</a:t>
          </a:r>
          <a:r>
            <a:rPr lang="zh-TW" altLang="en-US" sz="2200" b="1" i="0" kern="1200" dirty="0" smtClean="0">
              <a:solidFill>
                <a:schemeClr val="tx1">
                  <a:lumMod val="75000"/>
                  <a:lumOff val="25000"/>
                </a:schemeClr>
              </a:solidFill>
              <a:effectLst/>
              <a:latin typeface="+mj-ea"/>
              <a:ea typeface="+mj-ea"/>
              <a:cs typeface="+mn-cs"/>
            </a:rPr>
            <a:t>。</a:t>
          </a:r>
          <a:endParaRPr lang="zh-TW" altLang="en-US" sz="2200" b="1" kern="1200" dirty="0">
            <a:latin typeface="+mj-ea"/>
            <a:ea typeface="+mj-ea"/>
          </a:endParaRPr>
        </a:p>
      </dsp:txBody>
      <dsp:txXfrm>
        <a:off x="0" y="2083098"/>
        <a:ext cx="7848872" cy="329647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43B01B-D6DD-45A7-8448-A86162FF3D63}">
      <dsp:nvSpPr>
        <dsp:cNvPr id="0" name=""/>
        <dsp:cNvSpPr/>
      </dsp:nvSpPr>
      <dsp:spPr>
        <a:xfrm>
          <a:off x="0" y="52247"/>
          <a:ext cx="7992888" cy="181350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307975" lvl="0" indent="-307975" algn="just" defTabSz="1066800">
            <a:lnSpc>
              <a:spcPct val="90000"/>
            </a:lnSpc>
            <a:spcBef>
              <a:spcPct val="0"/>
            </a:spcBef>
            <a:spcAft>
              <a:spcPts val="0"/>
            </a:spcAft>
          </a:pPr>
          <a:r>
            <a:rPr lang="en-US" altLang="zh-TW" sz="2400" b="1" kern="1200" dirty="0" smtClean="0">
              <a:latin typeface="+mj-ea"/>
              <a:ea typeface="+mj-ea"/>
            </a:rPr>
            <a:t>Q.</a:t>
          </a:r>
          <a:r>
            <a:rPr lang="zh-TW" altLang="en-US" sz="2400" b="1" kern="1200" dirty="0" smtClean="0">
              <a:latin typeface="+mj-ea"/>
              <a:ea typeface="+mj-ea"/>
            </a:rPr>
            <a:t>法官或檢察官晉敘，致受理申報機關變動，是否需辦理就（到）職財產申報？（本俸</a:t>
          </a:r>
          <a:r>
            <a:rPr lang="en-US" altLang="zh-TW" sz="2400" b="1" kern="1200" dirty="0" smtClean="0">
              <a:latin typeface="+mj-ea"/>
              <a:ea typeface="+mj-ea"/>
            </a:rPr>
            <a:t>6</a:t>
          </a:r>
          <a:r>
            <a:rPr lang="zh-TW" altLang="en-US" sz="2400" b="1" kern="1200" dirty="0" smtClean="0">
              <a:latin typeface="+mj-ea"/>
              <a:ea typeface="+mj-ea"/>
            </a:rPr>
            <a:t>級以上向監察院申報，本俸</a:t>
          </a:r>
          <a:r>
            <a:rPr lang="en-US" altLang="zh-TW" sz="2400" b="1" kern="1200" dirty="0" smtClean="0">
              <a:latin typeface="+mj-ea"/>
              <a:ea typeface="+mj-ea"/>
            </a:rPr>
            <a:t>5</a:t>
          </a:r>
          <a:r>
            <a:rPr lang="zh-TW" altLang="en-US" sz="2400" b="1" kern="1200" dirty="0" smtClean="0">
              <a:latin typeface="+mj-ea"/>
              <a:ea typeface="+mj-ea"/>
            </a:rPr>
            <a:t>級以下向政風機構申報）</a:t>
          </a:r>
          <a:endParaRPr lang="zh-TW" altLang="en-US" sz="2400" b="1" kern="1200" dirty="0">
            <a:latin typeface="+mj-ea"/>
            <a:ea typeface="+mj-ea"/>
          </a:endParaRPr>
        </a:p>
      </dsp:txBody>
      <dsp:txXfrm>
        <a:off x="88528" y="140775"/>
        <a:ext cx="7815832" cy="1636444"/>
      </dsp:txXfrm>
    </dsp:sp>
    <dsp:sp modelId="{62C8E1F0-E740-4AE4-9253-4D7206C1F531}">
      <dsp:nvSpPr>
        <dsp:cNvPr id="0" name=""/>
        <dsp:cNvSpPr/>
      </dsp:nvSpPr>
      <dsp:spPr>
        <a:xfrm>
          <a:off x="0" y="1865747"/>
          <a:ext cx="7992888" cy="3529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774" tIns="39370" rIns="220472" bIns="39370" numCol="1" spcCol="1270" anchor="t" anchorCtr="0">
          <a:noAutofit/>
        </a:bodyPr>
        <a:lstStyle/>
        <a:p>
          <a:pPr marL="228600" lvl="1" indent="-228600" algn="just" defTabSz="1066800">
            <a:lnSpc>
              <a:spcPct val="90000"/>
            </a:lnSpc>
            <a:spcBef>
              <a:spcPct val="0"/>
            </a:spcBef>
            <a:spcAft>
              <a:spcPct val="20000"/>
            </a:spcAft>
            <a:buChar char="••"/>
          </a:pPr>
          <a:r>
            <a:rPr lang="zh-TW" altLang="en-US" sz="2400" b="1" kern="1200" dirty="0" smtClean="0">
              <a:solidFill>
                <a:srgbClr val="00B0F0"/>
              </a:solidFill>
              <a:latin typeface="+mj-ea"/>
              <a:ea typeface="+mj-ea"/>
            </a:rPr>
            <a:t>法官晉敘僅係「職等調整」，尚非屬職務異動</a:t>
          </a:r>
          <a:r>
            <a:rPr lang="zh-TW" altLang="en-US" sz="2400" b="1" kern="1200" dirty="0" smtClean="0">
              <a:solidFill>
                <a:schemeClr val="tx1">
                  <a:lumMod val="75000"/>
                  <a:lumOff val="25000"/>
                </a:schemeClr>
              </a:solidFill>
              <a:latin typeface="+mj-ea"/>
              <a:ea typeface="+mj-ea"/>
            </a:rPr>
            <a:t>；且法官晉敘資格之認定，並無礙其每年應辦理定期申報之義務，</a:t>
          </a:r>
          <a:r>
            <a:rPr lang="zh-TW" altLang="en-US" sz="2400" b="1" kern="1200" dirty="0" smtClean="0">
              <a:solidFill>
                <a:srgbClr val="00B0F0"/>
              </a:solidFill>
              <a:latin typeface="+mj-ea"/>
              <a:ea typeface="+mj-ea"/>
            </a:rPr>
            <a:t>縱受理申報機關變動</a:t>
          </a:r>
          <a:r>
            <a:rPr lang="zh-TW" altLang="en-US" sz="2400" b="1" kern="1200" dirty="0" smtClean="0">
              <a:solidFill>
                <a:schemeClr val="tx1">
                  <a:lumMod val="75000"/>
                  <a:lumOff val="25000"/>
                </a:schemeClr>
              </a:solidFill>
              <a:latin typeface="+mj-ea"/>
              <a:ea typeface="+mj-ea"/>
            </a:rPr>
            <a:t>，因其申報資料亦經移轉而未因此中斷，</a:t>
          </a:r>
          <a:r>
            <a:rPr lang="zh-TW" altLang="en-US" sz="2400" b="1" kern="1200" dirty="0" smtClean="0">
              <a:solidFill>
                <a:srgbClr val="00B0F0"/>
              </a:solidFill>
              <a:latin typeface="+mj-ea"/>
              <a:ea typeface="+mj-ea"/>
            </a:rPr>
            <a:t>應無重新辦理申報之必要</a:t>
          </a:r>
          <a:r>
            <a:rPr lang="zh-TW" altLang="en-US" sz="2400" b="1" kern="1200" dirty="0" smtClean="0">
              <a:solidFill>
                <a:schemeClr val="tx1">
                  <a:lumMod val="75000"/>
                  <a:lumOff val="25000"/>
                </a:schemeClr>
              </a:solidFill>
              <a:latin typeface="+mj-ea"/>
              <a:ea typeface="+mj-ea"/>
            </a:rPr>
            <a:t>。</a:t>
          </a:r>
          <a:endParaRPr lang="zh-TW" altLang="en-US" sz="2400" b="1" kern="1200" dirty="0">
            <a:solidFill>
              <a:schemeClr val="tx1">
                <a:lumMod val="75000"/>
                <a:lumOff val="25000"/>
              </a:schemeClr>
            </a:solidFill>
            <a:latin typeface="+mj-ea"/>
            <a:ea typeface="+mj-ea"/>
          </a:endParaRPr>
        </a:p>
        <a:p>
          <a:pPr marL="228600" lvl="1" indent="-228600" algn="just" defTabSz="1066800">
            <a:lnSpc>
              <a:spcPct val="90000"/>
            </a:lnSpc>
            <a:spcBef>
              <a:spcPct val="0"/>
            </a:spcBef>
            <a:spcAft>
              <a:spcPct val="20000"/>
            </a:spcAft>
            <a:buChar char="••"/>
          </a:pPr>
          <a:r>
            <a:rPr lang="zh-TW" altLang="en-US" sz="2400" b="1" kern="1200" dirty="0" smtClean="0">
              <a:solidFill>
                <a:schemeClr val="tx1">
                  <a:lumMod val="75000"/>
                  <a:lumOff val="25000"/>
                </a:schemeClr>
              </a:solidFill>
              <a:latin typeface="+mj-ea"/>
              <a:ea typeface="+mj-ea"/>
            </a:rPr>
            <a:t>另如申報期間其受理申報機關變動者，為免影響申報人之權益，則</a:t>
          </a:r>
          <a:r>
            <a:rPr lang="zh-TW" altLang="en-US" sz="2400" b="1" kern="1200" dirty="0" smtClean="0">
              <a:solidFill>
                <a:srgbClr val="00B0F0"/>
              </a:solidFill>
              <a:latin typeface="+mj-ea"/>
              <a:ea typeface="+mj-ea"/>
            </a:rPr>
            <a:t>以派令發文日期為應申報財產之起算日為宜</a:t>
          </a:r>
          <a:r>
            <a:rPr lang="zh-TW" altLang="en-US" sz="2400" b="1" kern="1200" dirty="0" smtClean="0">
              <a:solidFill>
                <a:schemeClr val="tx1">
                  <a:lumMod val="75000"/>
                  <a:lumOff val="25000"/>
                </a:schemeClr>
              </a:solidFill>
              <a:latin typeface="+mj-ea"/>
              <a:ea typeface="+mj-ea"/>
            </a:rPr>
            <a:t>。</a:t>
          </a:r>
          <a:endParaRPr lang="zh-TW" altLang="en-US" sz="2400" b="1" kern="1200" dirty="0">
            <a:solidFill>
              <a:schemeClr val="tx1">
                <a:lumMod val="75000"/>
                <a:lumOff val="25000"/>
              </a:schemeClr>
            </a:solidFill>
            <a:latin typeface="+mj-ea"/>
            <a:ea typeface="+mj-ea"/>
          </a:endParaRPr>
        </a:p>
      </dsp:txBody>
      <dsp:txXfrm>
        <a:off x="0" y="1865747"/>
        <a:ext cx="7992888" cy="352935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9D080-2189-43C1-87B2-10E0B04D23D3}">
      <dsp:nvSpPr>
        <dsp:cNvPr id="0" name=""/>
        <dsp:cNvSpPr/>
      </dsp:nvSpPr>
      <dsp:spPr>
        <a:xfrm>
          <a:off x="0" y="570437"/>
          <a:ext cx="7992000" cy="73133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altLang="zh-TW" sz="2400" b="1" kern="1200" dirty="0" smtClean="0">
              <a:latin typeface="+mj-ea"/>
              <a:ea typeface="+mj-ea"/>
            </a:rPr>
            <a:t>Q.</a:t>
          </a:r>
          <a:r>
            <a:rPr lang="zh-TW" altLang="en-US" sz="2400" b="1" kern="1200" dirty="0" smtClean="0">
              <a:latin typeface="+mj-ea"/>
              <a:ea typeface="+mj-ea"/>
            </a:rPr>
            <a:t>機關改制、調整、裁撤時，如何申報？</a:t>
          </a:r>
          <a:endParaRPr lang="zh-TW" altLang="en-US" sz="2400" b="1" kern="1200" dirty="0">
            <a:latin typeface="+mj-ea"/>
            <a:ea typeface="+mj-ea"/>
          </a:endParaRPr>
        </a:p>
      </dsp:txBody>
      <dsp:txXfrm>
        <a:off x="35701" y="606138"/>
        <a:ext cx="7920598" cy="65993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204E2-3E67-4F3C-8E4F-90F6CCF1E137}">
      <dsp:nvSpPr>
        <dsp:cNvPr id="0" name=""/>
        <dsp:cNvSpPr/>
      </dsp:nvSpPr>
      <dsp:spPr>
        <a:xfrm>
          <a:off x="0" y="461630"/>
          <a:ext cx="5760640" cy="2248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zh-TW" altLang="en-US" sz="2800" kern="1200" dirty="0"/>
        </a:p>
      </dsp:txBody>
      <dsp:txXfrm>
        <a:off x="10975" y="472605"/>
        <a:ext cx="5738690" cy="202865"/>
      </dsp:txXfrm>
    </dsp:sp>
    <dsp:sp modelId="{04B3C556-1DEE-4193-8FFE-C1710AE762AC}">
      <dsp:nvSpPr>
        <dsp:cNvPr id="0" name=""/>
        <dsp:cNvSpPr/>
      </dsp:nvSpPr>
      <dsp:spPr>
        <a:xfrm>
          <a:off x="0" y="686445"/>
          <a:ext cx="5760640" cy="4036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900" tIns="30480" rIns="170688" bIns="30480" numCol="1" spcCol="1270" anchor="t" anchorCtr="0">
          <a:noAutofit/>
        </a:bodyPr>
        <a:lstStyle/>
        <a:p>
          <a:pPr marL="228600" lvl="1" indent="-228600" algn="just" defTabSz="1066800" rtl="0">
            <a:lnSpc>
              <a:spcPct val="90000"/>
            </a:lnSpc>
            <a:spcBef>
              <a:spcPct val="0"/>
            </a:spcBef>
            <a:spcAft>
              <a:spcPts val="1200"/>
            </a:spcAft>
            <a:buChar char="••"/>
          </a:pPr>
          <a:r>
            <a:rPr kumimoji="1" lang="en-US" altLang="zh-TW" sz="2400" b="1" i="0" u="none" strike="noStrike" kern="1200" cap="none" spc="0" normalizeH="0" baseline="0" noProof="0" dirty="0" smtClean="0">
              <a:ln/>
              <a:solidFill>
                <a:srgbClr val="00B0F0"/>
              </a:solidFill>
              <a:effectLst/>
              <a:uLnTx/>
              <a:uFillTx/>
              <a:latin typeface="+mj-ea"/>
              <a:ea typeface="+mj-ea"/>
              <a:cs typeface="+mn-cs"/>
            </a:rPr>
            <a:t>1</a:t>
          </a:r>
          <a:r>
            <a:rPr kumimoji="1" lang="zh-TW" altLang="en-US" sz="2400" b="1" i="0" u="none" strike="noStrike" kern="1200" cap="none" spc="0" normalizeH="0" baseline="0" noProof="0" dirty="0" smtClean="0">
              <a:ln/>
              <a:solidFill>
                <a:srgbClr val="00B0F0"/>
              </a:solidFill>
              <a:effectLst/>
              <a:uLnTx/>
              <a:uFillTx/>
              <a:latin typeface="+mj-ea"/>
              <a:ea typeface="+mj-ea"/>
              <a:cs typeface="+mn-cs"/>
            </a:rPr>
            <a:t>人</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同時有</a:t>
          </a:r>
          <a:r>
            <a:rPr kumimoji="1" lang="en-US" altLang="zh-TW" sz="2400" b="1" i="0" u="none" strike="noStrike" kern="1200" cap="none" spc="0" normalizeH="0" baseline="0" noProof="0" dirty="0" smtClean="0">
              <a:ln/>
              <a:solidFill>
                <a:srgbClr val="00B0F0"/>
              </a:solidFill>
              <a:effectLst/>
              <a:uLnTx/>
              <a:uFillTx/>
              <a:latin typeface="+mj-ea"/>
              <a:ea typeface="+mj-ea"/>
              <a:cs typeface="+mn-cs"/>
            </a:rPr>
            <a:t>2</a:t>
          </a:r>
          <a:r>
            <a:rPr kumimoji="1" lang="zh-TW" altLang="en-US" sz="2400" b="1" i="0" u="none" strike="noStrike" kern="1200" cap="none" spc="0" normalizeH="0" baseline="0" noProof="0" dirty="0" smtClean="0">
              <a:ln/>
              <a:solidFill>
                <a:srgbClr val="00B0F0"/>
              </a:solidFill>
              <a:effectLst/>
              <a:uLnTx/>
              <a:uFillTx/>
              <a:latin typeface="+mj-ea"/>
              <a:ea typeface="+mj-ea"/>
              <a:cs typeface="+mn-cs"/>
            </a:rPr>
            <a:t>種以上應申報身分</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者，應</a:t>
          </a:r>
          <a:r>
            <a:rPr kumimoji="1" lang="zh-TW" altLang="en-US" sz="2400" b="1" i="0" u="none" strike="noStrike" kern="1200" cap="none" spc="0" normalizeH="0" baseline="0" noProof="0" dirty="0" smtClean="0">
              <a:ln/>
              <a:solidFill>
                <a:srgbClr val="00B0F0"/>
              </a:solidFill>
              <a:effectLst/>
              <a:uLnTx/>
              <a:uFillTx/>
              <a:latin typeface="+mj-ea"/>
              <a:ea typeface="+mj-ea"/>
              <a:cs typeface="+mn-cs"/>
            </a:rPr>
            <a:t>分別</a:t>
          </a:r>
          <a:r>
            <a:rPr kumimoji="1" lang="zh-TW" altLang="en-US" sz="2400" b="1" i="0" u="none" strike="noStrike" kern="1200" cap="none" spc="0" normalizeH="0" baseline="0" noProof="0" dirty="0" smtClean="0">
              <a:ln/>
              <a:effectLst/>
              <a:uLnTx/>
              <a:uFillTx/>
              <a:latin typeface="+mj-ea"/>
              <a:ea typeface="+mj-ea"/>
              <a:cs typeface="+mn-cs"/>
            </a:rPr>
            <a:t>向</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各受理申報機關</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構</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kern="1200" cap="none" spc="0" normalizeH="0" baseline="0" noProof="0" dirty="0" smtClean="0">
              <a:ln/>
              <a:solidFill>
                <a:srgbClr val="00B0F0"/>
              </a:solidFill>
              <a:effectLst/>
              <a:uLnTx/>
              <a:uFillTx/>
              <a:latin typeface="+mj-ea"/>
              <a:ea typeface="+mj-ea"/>
              <a:cs typeface="+mn-cs"/>
            </a:rPr>
            <a:t>申報</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。但受理申報機關</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構</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為</a:t>
          </a:r>
          <a:r>
            <a:rPr kumimoji="1" lang="zh-TW" altLang="en-US" sz="2400" b="1" i="0" u="none" strike="noStrike" kern="1200" cap="none" spc="0" normalizeH="0" baseline="0" noProof="0" dirty="0" smtClean="0">
              <a:ln/>
              <a:solidFill>
                <a:schemeClr val="accent6">
                  <a:lumMod val="75000"/>
                </a:schemeClr>
              </a:solidFill>
              <a:effectLst/>
              <a:uLnTx/>
              <a:uFillTx/>
              <a:latin typeface="+mj-ea"/>
              <a:ea typeface="+mj-ea"/>
              <a:cs typeface="+mn-cs"/>
            </a:rPr>
            <a:t>同一機關</a:t>
          </a:r>
          <a:r>
            <a:rPr kumimoji="1" lang="en-US" altLang="zh-TW" sz="2400" b="1" i="0" u="none" strike="noStrike" kern="1200" cap="none" spc="0" normalizeH="0" baseline="0" noProof="0" dirty="0" smtClean="0">
              <a:ln/>
              <a:solidFill>
                <a:schemeClr val="accent6">
                  <a:lumMod val="75000"/>
                </a:schemeClr>
              </a:solidFill>
              <a:effectLst/>
              <a:uLnTx/>
              <a:uFillTx/>
              <a:latin typeface="+mj-ea"/>
              <a:ea typeface="+mj-ea"/>
              <a:cs typeface="+mn-cs"/>
            </a:rPr>
            <a:t>(</a:t>
          </a:r>
          <a:r>
            <a:rPr kumimoji="1" lang="zh-TW" altLang="en-US" sz="2400" b="1" i="0" u="none" strike="noStrike" kern="1200" cap="none" spc="0" normalizeH="0" baseline="0" noProof="0" dirty="0" smtClean="0">
              <a:ln/>
              <a:solidFill>
                <a:schemeClr val="accent6">
                  <a:lumMod val="75000"/>
                </a:schemeClr>
              </a:solidFill>
              <a:effectLst/>
              <a:uLnTx/>
              <a:uFillTx/>
              <a:latin typeface="+mj-ea"/>
              <a:ea typeface="+mj-ea"/>
              <a:cs typeface="+mn-cs"/>
            </a:rPr>
            <a:t>構</a:t>
          </a:r>
          <a:r>
            <a:rPr kumimoji="1" lang="en-US" altLang="zh-TW" sz="2400" b="1" i="0" u="none" strike="noStrike" kern="1200" cap="none" spc="0" normalizeH="0" baseline="0" noProof="0" dirty="0" smtClean="0">
              <a:ln/>
              <a:solidFill>
                <a:schemeClr val="accent6">
                  <a:lumMod val="75000"/>
                </a:schemeClr>
              </a:solidFill>
              <a:effectLst/>
              <a:uLnTx/>
              <a:uFillTx/>
              <a:latin typeface="+mj-ea"/>
              <a:ea typeface="+mj-ea"/>
              <a:cs typeface="+mn-cs"/>
            </a:rPr>
            <a:t>)</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者，</a:t>
          </a:r>
          <a:r>
            <a:rPr kumimoji="1" lang="zh-TW" altLang="en-US" sz="2400" b="1" i="0" u="none" strike="noStrike" kern="1200" cap="none" spc="0" normalizeH="0" baseline="0" noProof="0" dirty="0" smtClean="0">
              <a:ln/>
              <a:solidFill>
                <a:schemeClr val="accent6">
                  <a:lumMod val="75000"/>
                </a:schemeClr>
              </a:solidFill>
              <a:effectLst/>
              <a:uLnTx/>
              <a:uFillTx/>
              <a:latin typeface="+mj-ea"/>
              <a:ea typeface="+mj-ea"/>
              <a:cs typeface="+mn-cs"/>
            </a:rPr>
            <a:t>得合併</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以同一申報表</a:t>
          </a:r>
          <a:r>
            <a:rPr kumimoji="1" lang="zh-TW" altLang="en-US" sz="2400" b="1" i="0" u="none" strike="noStrike" kern="1200" cap="none" spc="0" normalizeH="0" baseline="0" noProof="0" dirty="0" smtClean="0">
              <a:ln/>
              <a:solidFill>
                <a:schemeClr val="accent6">
                  <a:lumMod val="75000"/>
                </a:schemeClr>
              </a:solidFill>
              <a:effectLst/>
              <a:uLnTx/>
              <a:uFillTx/>
              <a:latin typeface="+mj-ea"/>
              <a:ea typeface="+mj-ea"/>
              <a:cs typeface="+mn-cs"/>
            </a:rPr>
            <a:t>申報</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施行細則第</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10</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條第</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1</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項</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a:t>
          </a:r>
          <a:endParaRPr lang="zh-TW" altLang="en-US" sz="2400" kern="1200" dirty="0">
            <a:solidFill>
              <a:schemeClr val="tx1">
                <a:lumMod val="75000"/>
                <a:lumOff val="25000"/>
              </a:schemeClr>
            </a:solidFill>
          </a:endParaRPr>
        </a:p>
        <a:p>
          <a:pPr marL="228600" lvl="1" indent="-228600" algn="just" defTabSz="1066800" rtl="0">
            <a:lnSpc>
              <a:spcPct val="90000"/>
            </a:lnSpc>
            <a:spcBef>
              <a:spcPct val="0"/>
            </a:spcBef>
            <a:spcAft>
              <a:spcPct val="20000"/>
            </a:spcAft>
            <a:buChar char="••"/>
          </a:pPr>
          <a:r>
            <a:rPr kumimoji="1" lang="zh-TW" altLang="en-US" sz="2400" b="1" i="0" u="none" strike="noStrike" kern="1200" cap="none" spc="0" normalizeH="0" baseline="0" noProof="0" dirty="0" smtClean="0">
              <a:ln/>
              <a:solidFill>
                <a:srgbClr val="00B0F0"/>
              </a:solidFill>
              <a:effectLst/>
              <a:uLnTx/>
              <a:uFillTx/>
              <a:latin typeface="+mj-ea"/>
              <a:ea typeface="+mj-ea"/>
              <a:cs typeface="+mn-cs"/>
            </a:rPr>
            <a:t>夫妻</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分別具有</a:t>
          </a:r>
          <a:r>
            <a:rPr kumimoji="1" lang="zh-TW" altLang="en-US" sz="2400" b="1" i="0" u="none" strike="noStrike" kern="1200" cap="none" spc="0" normalizeH="0" baseline="0" noProof="0" dirty="0" smtClean="0">
              <a:ln/>
              <a:solidFill>
                <a:srgbClr val="00B0F0"/>
              </a:solidFill>
              <a:effectLst/>
              <a:uLnTx/>
              <a:uFillTx/>
              <a:latin typeface="+mj-ea"/>
              <a:ea typeface="+mj-ea"/>
              <a:cs typeface="+mn-cs"/>
            </a:rPr>
            <a:t>應申報身分</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者，應</a:t>
          </a:r>
          <a:r>
            <a:rPr kumimoji="1" lang="zh-TW" altLang="en-US" sz="2400" b="1" i="0" u="none" strike="noStrike" kern="1200" cap="none" spc="0" normalizeH="0" baseline="0" noProof="0" dirty="0" smtClean="0">
              <a:ln/>
              <a:solidFill>
                <a:srgbClr val="00B0F0"/>
              </a:solidFill>
              <a:effectLst/>
              <a:uLnTx/>
              <a:uFillTx/>
              <a:latin typeface="+mj-ea"/>
              <a:ea typeface="+mj-ea"/>
              <a:cs typeface="+mn-cs"/>
            </a:rPr>
            <a:t>各自</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向各該受理申報機關</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構</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kern="1200" cap="none" spc="0" normalizeH="0" baseline="0" noProof="0" dirty="0" smtClean="0">
              <a:ln/>
              <a:solidFill>
                <a:srgbClr val="00B0F0"/>
              </a:solidFill>
              <a:effectLst/>
              <a:uLnTx/>
              <a:uFillTx/>
              <a:latin typeface="+mj-ea"/>
              <a:ea typeface="+mj-ea"/>
              <a:cs typeface="+mn-cs"/>
            </a:rPr>
            <a:t>申報</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施行細則第</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10</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條第</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2</a:t>
          </a:r>
          <a:r>
            <a:rPr kumimoji="1" lang="zh-TW" altLang="en-US"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項</a:t>
          </a:r>
          <a:r>
            <a:rPr kumimoji="1" lang="en-US" altLang="zh-TW" sz="2400" b="1" i="0" u="none" strike="noStrike" kern="1200" cap="none" spc="0" normalizeH="0" baseline="0" noProof="0" dirty="0" smtClean="0">
              <a:ln/>
              <a:solidFill>
                <a:schemeClr val="tx1">
                  <a:lumMod val="75000"/>
                  <a:lumOff val="25000"/>
                </a:schemeClr>
              </a:solidFill>
              <a:effectLst/>
              <a:uLnTx/>
              <a:uFillTx/>
              <a:latin typeface="+mj-ea"/>
              <a:ea typeface="+mj-ea"/>
              <a:cs typeface="+mn-cs"/>
            </a:rPr>
            <a:t>)</a:t>
          </a:r>
          <a:endParaRPr lang="zh-TW" altLang="en-US" sz="2400" kern="1200" dirty="0">
            <a:solidFill>
              <a:schemeClr val="tx1">
                <a:lumMod val="75000"/>
                <a:lumOff val="25000"/>
              </a:schemeClr>
            </a:solidFill>
          </a:endParaRPr>
        </a:p>
      </dsp:txBody>
      <dsp:txXfrm>
        <a:off x="0" y="686445"/>
        <a:ext cx="5760640" cy="40365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2496"/>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2496"/>
          <a:ext cx="1645920" cy="5107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4</a:t>
          </a:r>
        </a:p>
      </dsp:txBody>
      <dsp:txXfrm>
        <a:off x="0" y="2496"/>
        <a:ext cx="1645920" cy="5107575"/>
      </dsp:txXfrm>
    </dsp:sp>
    <dsp:sp modelId="{73F32DDB-4EA7-4A28-9768-49B09D5748D9}">
      <dsp:nvSpPr>
        <dsp:cNvPr id="0" name=""/>
        <dsp:cNvSpPr/>
      </dsp:nvSpPr>
      <dsp:spPr>
        <a:xfrm>
          <a:off x="1769364" y="146396"/>
          <a:ext cx="6460236" cy="1792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申報義務人</a:t>
          </a:r>
          <a:r>
            <a:rPr lang="zh-TW" altLang="en-US" sz="2400" b="1" i="0" kern="1200" dirty="0" smtClean="0">
              <a:solidFill>
                <a:srgbClr val="FF0000"/>
              </a:solidFill>
              <a:effectLst/>
              <a:latin typeface="+mj-ea"/>
              <a:ea typeface="+mj-ea"/>
              <a:cs typeface="+mn-cs"/>
            </a:rPr>
            <a:t>另取得</a:t>
          </a:r>
          <a:r>
            <a:rPr lang="zh-TW" altLang="en-US" sz="2400" b="1" i="0" kern="1200" dirty="0" smtClean="0">
              <a:solidFill>
                <a:schemeClr val="tx1">
                  <a:lumMod val="75000"/>
                  <a:lumOff val="25000"/>
                </a:schemeClr>
              </a:solidFill>
              <a:effectLst/>
              <a:latin typeface="+mj-ea"/>
              <a:ea typeface="+mj-ea"/>
              <a:cs typeface="+mn-cs"/>
            </a:rPr>
            <a:t>其他應申報財產之身分，應如何辦理財產申報？</a:t>
          </a:r>
          <a:r>
            <a:rPr lang="zh-TW" altLang="en-US" sz="2400" kern="1200" dirty="0" smtClean="0">
              <a:solidFill>
                <a:srgbClr val="FF0000"/>
              </a:solidFill>
              <a:latin typeface="+mj-ea"/>
              <a:ea typeface="+mj-ea"/>
            </a:rPr>
            <a:t>（同一受理申報機構，具有</a:t>
          </a:r>
          <a:r>
            <a:rPr lang="en-US" altLang="zh-TW" sz="2400" kern="1200" dirty="0" smtClean="0">
              <a:solidFill>
                <a:srgbClr val="FF0000"/>
              </a:solidFill>
              <a:latin typeface="+mj-ea"/>
              <a:ea typeface="+mj-ea"/>
            </a:rPr>
            <a:t>2</a:t>
          </a:r>
          <a:r>
            <a:rPr lang="zh-TW" altLang="en-US" sz="2400" kern="1200" dirty="0" smtClean="0">
              <a:solidFill>
                <a:srgbClr val="FF0000"/>
              </a:solidFill>
              <a:latin typeface="+mj-ea"/>
              <a:ea typeface="+mj-ea"/>
            </a:rPr>
            <a:t>種以上應申報財產之職務時）</a:t>
          </a:r>
          <a:endParaRPr lang="zh-TW" altLang="en-US" sz="2400" b="1" i="0" kern="1200" dirty="0">
            <a:solidFill>
              <a:srgbClr val="FF0000"/>
            </a:solidFill>
            <a:effectLst/>
            <a:latin typeface="+mj-ea"/>
            <a:ea typeface="+mj-ea"/>
            <a:cs typeface="+mn-cs"/>
          </a:endParaRPr>
        </a:p>
      </dsp:txBody>
      <dsp:txXfrm>
        <a:off x="1769364" y="146396"/>
        <a:ext cx="6460236" cy="1792820"/>
      </dsp:txXfrm>
    </dsp:sp>
    <dsp:sp modelId="{A0833F42-B727-4B1B-BD9C-73024FC5017E}">
      <dsp:nvSpPr>
        <dsp:cNvPr id="0" name=""/>
        <dsp:cNvSpPr/>
      </dsp:nvSpPr>
      <dsp:spPr>
        <a:xfrm>
          <a:off x="1645920" y="1939216"/>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2018534"/>
          <a:ext cx="6460236" cy="2877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590550" lvl="0" indent="-590550" algn="l" defTabSz="1066800">
            <a:lnSpc>
              <a:spcPts val="3200"/>
            </a:lnSpc>
            <a:spcBef>
              <a:spcPct val="0"/>
            </a:spcBef>
            <a:spcAft>
              <a:spcPts val="0"/>
            </a:spcAft>
          </a:pPr>
          <a:r>
            <a:rPr lang="zh-TW" altLang="en-US" sz="2400" b="1" i="0" kern="1200" dirty="0" smtClean="0">
              <a:solidFill>
                <a:schemeClr val="tx1">
                  <a:lumMod val="75000"/>
                  <a:lumOff val="25000"/>
                </a:schemeClr>
              </a:solidFill>
              <a:effectLst/>
              <a:latin typeface="+mj-ea"/>
              <a:ea typeface="+mj-ea"/>
              <a:cs typeface="+mn-cs"/>
            </a:rPr>
            <a:t>●同時符合下列三要件者，僅須</a:t>
          </a:r>
          <a:r>
            <a:rPr lang="zh-TW" altLang="en-US" sz="2400" b="1" i="0" kern="1200" dirty="0" smtClean="0">
              <a:solidFill>
                <a:srgbClr val="00B0F0"/>
              </a:solidFill>
              <a:effectLst/>
              <a:latin typeface="+mj-ea"/>
              <a:ea typeface="+mj-ea"/>
              <a:cs typeface="+mn-cs"/>
            </a:rPr>
            <a:t>定期申報</a:t>
          </a:r>
          <a:r>
            <a:rPr lang="zh-TW" altLang="en-US" sz="2400" b="1" i="0" kern="1200" dirty="0" smtClean="0">
              <a:solidFill>
                <a:schemeClr val="tx1">
                  <a:lumMod val="75000"/>
                  <a:lumOff val="25000"/>
                </a:schemeClr>
              </a:solidFill>
              <a:effectLst/>
              <a:latin typeface="+mj-ea"/>
              <a:ea typeface="+mj-ea"/>
              <a:cs typeface="+mn-cs"/>
            </a:rPr>
            <a:t>：</a:t>
          </a:r>
          <a:endParaRPr lang="en-US" altLang="zh-TW" sz="2400" b="1" i="0" kern="1200" dirty="0" smtClean="0">
            <a:solidFill>
              <a:schemeClr val="tx1">
                <a:lumMod val="75000"/>
                <a:lumOff val="25000"/>
              </a:schemeClr>
            </a:solidFill>
            <a:effectLst/>
            <a:latin typeface="+mj-ea"/>
            <a:ea typeface="+mj-ea"/>
            <a:cs typeface="+mn-cs"/>
          </a:endParaRPr>
        </a:p>
        <a:p>
          <a:pPr marL="590550" lvl="0" indent="-452438" algn="just" defTabSz="1066800">
            <a:lnSpc>
              <a:spcPts val="3200"/>
            </a:lnSpc>
            <a:spcBef>
              <a:spcPct val="0"/>
            </a:spcBef>
            <a:spcAft>
              <a:spcPts val="0"/>
            </a:spcAft>
          </a:pPr>
          <a:r>
            <a:rPr lang="en-US" altLang="zh-TW" sz="2400" b="1" i="0" kern="1200" dirty="0" smtClean="0">
              <a:solidFill>
                <a:schemeClr val="tx1">
                  <a:lumMod val="75000"/>
                  <a:lumOff val="25000"/>
                </a:schemeClr>
              </a:solidFill>
              <a:effectLst/>
              <a:latin typeface="+mj-ea"/>
              <a:ea typeface="+mj-ea"/>
              <a:cs typeface="+mn-cs"/>
            </a:rPr>
            <a:t>1</a:t>
          </a:r>
          <a:r>
            <a:rPr lang="zh-TW" altLang="en-US" sz="2400" b="1" i="0" kern="1200" dirty="0" smtClean="0">
              <a:solidFill>
                <a:schemeClr val="tx1">
                  <a:lumMod val="75000"/>
                  <a:lumOff val="25000"/>
                </a:schemeClr>
              </a:solidFill>
              <a:effectLst/>
              <a:latin typeface="+mj-ea"/>
              <a:ea typeface="+mj-ea"/>
              <a:cs typeface="+mn-cs"/>
            </a:rPr>
            <a:t>、原職務</a:t>
          </a:r>
          <a:r>
            <a:rPr lang="zh-TW" altLang="en-US" sz="2400" b="1" i="0" kern="1200" dirty="0" smtClean="0">
              <a:solidFill>
                <a:srgbClr val="00B0F0"/>
              </a:solidFill>
              <a:effectLst/>
              <a:latin typeface="+mj-ea"/>
              <a:ea typeface="+mj-ea"/>
              <a:cs typeface="+mn-cs"/>
            </a:rPr>
            <a:t>具有申報身分</a:t>
          </a:r>
          <a:r>
            <a:rPr lang="zh-TW" altLang="en-US" sz="2400" b="1" i="0" kern="1200" dirty="0" smtClean="0">
              <a:solidFill>
                <a:schemeClr val="tx1">
                  <a:lumMod val="75000"/>
                  <a:lumOff val="25000"/>
                </a:schemeClr>
              </a:solidFill>
              <a:effectLst/>
              <a:latin typeface="+mj-ea"/>
              <a:ea typeface="+mj-ea"/>
              <a:cs typeface="+mn-cs"/>
            </a:rPr>
            <a:t>。</a:t>
          </a:r>
          <a:endParaRPr lang="en-US" altLang="zh-TW" sz="2400" b="1" i="0" kern="1200" dirty="0" smtClean="0">
            <a:solidFill>
              <a:schemeClr val="tx1">
                <a:lumMod val="75000"/>
                <a:lumOff val="25000"/>
              </a:schemeClr>
            </a:solidFill>
            <a:effectLst/>
            <a:latin typeface="+mj-ea"/>
            <a:ea typeface="+mj-ea"/>
            <a:cs typeface="+mn-cs"/>
          </a:endParaRPr>
        </a:p>
        <a:p>
          <a:pPr marL="590550" lvl="0" indent="-452438" algn="just" defTabSz="1066800">
            <a:lnSpc>
              <a:spcPts val="3200"/>
            </a:lnSpc>
            <a:spcBef>
              <a:spcPct val="0"/>
            </a:spcBef>
            <a:spcAft>
              <a:spcPts val="0"/>
            </a:spcAft>
          </a:pPr>
          <a:r>
            <a:rPr lang="en-US" altLang="zh-TW" sz="2400" b="1" i="0" kern="1200" dirty="0" smtClean="0">
              <a:solidFill>
                <a:schemeClr val="tx1">
                  <a:lumMod val="75000"/>
                  <a:lumOff val="25000"/>
                </a:schemeClr>
              </a:solidFill>
              <a:effectLst/>
              <a:latin typeface="+mj-ea"/>
              <a:ea typeface="+mj-ea"/>
              <a:cs typeface="+mn-cs"/>
            </a:rPr>
            <a:t>2</a:t>
          </a:r>
          <a:r>
            <a:rPr lang="zh-TW" altLang="en-US" sz="2400" b="1" i="0" kern="1200" dirty="0" smtClean="0">
              <a:solidFill>
                <a:schemeClr val="tx1">
                  <a:lumMod val="75000"/>
                  <a:lumOff val="25000"/>
                </a:schemeClr>
              </a:solidFill>
              <a:effectLst/>
              <a:latin typeface="+mj-ea"/>
              <a:ea typeface="+mj-ea"/>
              <a:cs typeface="+mn-cs"/>
            </a:rPr>
            <a:t>、另取得之新職務</a:t>
          </a:r>
          <a:r>
            <a:rPr lang="zh-TW" altLang="en-US" sz="2400" b="1" i="0" kern="1200" dirty="0" smtClean="0">
              <a:solidFill>
                <a:srgbClr val="00B0F0"/>
              </a:solidFill>
              <a:effectLst/>
              <a:latin typeface="+mj-ea"/>
              <a:ea typeface="+mj-ea"/>
              <a:cs typeface="+mn-cs"/>
            </a:rPr>
            <a:t>亦具有申報身分</a:t>
          </a:r>
          <a:r>
            <a:rPr lang="zh-TW" altLang="en-US" sz="2400" b="1" i="0" kern="1200" dirty="0" smtClean="0">
              <a:solidFill>
                <a:schemeClr val="tx1">
                  <a:lumMod val="75000"/>
                  <a:lumOff val="25000"/>
                </a:schemeClr>
              </a:solidFill>
              <a:effectLst/>
              <a:latin typeface="+mj-ea"/>
              <a:ea typeface="+mj-ea"/>
              <a:cs typeface="+mn-cs"/>
            </a:rPr>
            <a:t>。</a:t>
          </a:r>
          <a:endParaRPr lang="en-US" altLang="zh-TW" sz="2400" b="1" i="0" kern="1200" dirty="0" smtClean="0">
            <a:solidFill>
              <a:schemeClr val="tx1">
                <a:lumMod val="75000"/>
                <a:lumOff val="25000"/>
              </a:schemeClr>
            </a:solidFill>
            <a:effectLst/>
            <a:latin typeface="+mj-ea"/>
            <a:ea typeface="+mj-ea"/>
            <a:cs typeface="+mn-cs"/>
          </a:endParaRPr>
        </a:p>
        <a:p>
          <a:pPr marL="590550" lvl="0" indent="38100" algn="just" defTabSz="1066800">
            <a:lnSpc>
              <a:spcPts val="3200"/>
            </a:lnSpc>
            <a:spcBef>
              <a:spcPct val="0"/>
            </a:spcBef>
            <a:spcAft>
              <a:spcPts val="0"/>
            </a:spcAft>
          </a:pPr>
          <a:r>
            <a:rPr lang="en-US" altLang="zh-TW" sz="2000" b="1" i="0" kern="1200" dirty="0" smtClean="0">
              <a:solidFill>
                <a:schemeClr val="tx1">
                  <a:lumMod val="75000"/>
                  <a:lumOff val="25000"/>
                </a:schemeClr>
              </a:solidFill>
              <a:effectLst/>
              <a:latin typeface="+mj-ea"/>
              <a:ea typeface="+mj-ea"/>
              <a:cs typeface="+mn-cs"/>
            </a:rPr>
            <a:t>P.S.</a:t>
          </a:r>
          <a:r>
            <a:rPr lang="zh-TW" altLang="en-US" sz="2000" b="1" i="0" kern="1200" dirty="0" smtClean="0">
              <a:solidFill>
                <a:schemeClr val="tx1">
                  <a:lumMod val="75000"/>
                  <a:lumOff val="25000"/>
                </a:schemeClr>
              </a:solidFill>
              <a:effectLst/>
              <a:latin typeface="+mj-ea"/>
              <a:ea typeface="+mj-ea"/>
              <a:cs typeface="+mn-cs"/>
            </a:rPr>
            <a:t>至於兩職務之</a:t>
          </a:r>
          <a:r>
            <a:rPr lang="zh-TW" altLang="en-US" sz="2000" b="1" i="0" kern="1200" dirty="0" smtClean="0">
              <a:solidFill>
                <a:schemeClr val="accent3">
                  <a:lumMod val="75000"/>
                </a:schemeClr>
              </a:solidFill>
              <a:effectLst/>
              <a:latin typeface="+mj-ea"/>
              <a:ea typeface="+mj-ea"/>
              <a:cs typeface="+mn-cs"/>
            </a:rPr>
            <a:t>申報期間</a:t>
          </a:r>
          <a:r>
            <a:rPr lang="zh-TW" altLang="en-US" sz="2000" b="1" i="0" kern="1200" dirty="0" smtClean="0">
              <a:solidFill>
                <a:schemeClr val="tx1">
                  <a:lumMod val="75000"/>
                  <a:lumOff val="25000"/>
                </a:schemeClr>
              </a:solidFill>
              <a:effectLst/>
              <a:latin typeface="+mj-ea"/>
              <a:ea typeface="+mj-ea"/>
              <a:cs typeface="+mn-cs"/>
            </a:rPr>
            <a:t>有無重疊，在所</a:t>
          </a:r>
          <a:r>
            <a:rPr lang="zh-TW" altLang="en-US" sz="2000" b="1" i="0" kern="1200" dirty="0" smtClean="0">
              <a:solidFill>
                <a:schemeClr val="accent3">
                  <a:lumMod val="75000"/>
                </a:schemeClr>
              </a:solidFill>
              <a:effectLst/>
              <a:latin typeface="+mj-ea"/>
              <a:ea typeface="+mj-ea"/>
              <a:cs typeface="+mn-cs"/>
            </a:rPr>
            <a:t>不問</a:t>
          </a:r>
          <a:r>
            <a:rPr lang="zh-TW" altLang="en-US" sz="2000" b="1" i="0" kern="1200" dirty="0" smtClean="0">
              <a:solidFill>
                <a:schemeClr val="tx1">
                  <a:lumMod val="75000"/>
                  <a:lumOff val="25000"/>
                </a:schemeClr>
              </a:solidFill>
              <a:effectLst/>
              <a:latin typeface="+mj-ea"/>
              <a:ea typeface="+mj-ea"/>
              <a:cs typeface="+mn-cs"/>
            </a:rPr>
            <a:t>。</a:t>
          </a:r>
          <a:endParaRPr lang="en-US" altLang="zh-TW" sz="2000" b="1" i="0" kern="1200" dirty="0" smtClean="0">
            <a:solidFill>
              <a:schemeClr val="tx1">
                <a:lumMod val="75000"/>
                <a:lumOff val="25000"/>
              </a:schemeClr>
            </a:solidFill>
            <a:effectLst/>
            <a:latin typeface="+mj-ea"/>
            <a:ea typeface="+mj-ea"/>
            <a:cs typeface="+mn-cs"/>
          </a:endParaRPr>
        </a:p>
        <a:p>
          <a:pPr marL="590550" lvl="0" indent="-452438" algn="just" defTabSz="1066800">
            <a:lnSpc>
              <a:spcPts val="3200"/>
            </a:lnSpc>
            <a:spcBef>
              <a:spcPct val="0"/>
            </a:spcBef>
            <a:spcAft>
              <a:spcPts val="0"/>
            </a:spcAft>
          </a:pPr>
          <a:r>
            <a:rPr lang="en-US" altLang="zh-TW" sz="2400" b="1" i="0" kern="1200" dirty="0" smtClean="0">
              <a:solidFill>
                <a:schemeClr val="tx1">
                  <a:lumMod val="75000"/>
                  <a:lumOff val="25000"/>
                </a:schemeClr>
              </a:solidFill>
              <a:effectLst/>
              <a:latin typeface="+mj-ea"/>
              <a:ea typeface="+mj-ea"/>
              <a:cs typeface="+mn-cs"/>
            </a:rPr>
            <a:t>3</a:t>
          </a:r>
          <a:r>
            <a:rPr lang="zh-TW" altLang="en-US" sz="2400" b="1" i="0" kern="1200" dirty="0" smtClean="0">
              <a:solidFill>
                <a:schemeClr val="tx1">
                  <a:lumMod val="75000"/>
                  <a:lumOff val="25000"/>
                </a:schemeClr>
              </a:solidFill>
              <a:effectLst/>
              <a:latin typeface="+mj-ea"/>
              <a:ea typeface="+mj-ea"/>
              <a:cs typeface="+mn-cs"/>
            </a:rPr>
            <a:t>、兩職務之</a:t>
          </a:r>
          <a:r>
            <a:rPr lang="zh-TW" altLang="en-US" sz="2400" b="1" i="0" kern="1200" dirty="0" smtClean="0">
              <a:solidFill>
                <a:srgbClr val="00B0F0"/>
              </a:solidFill>
              <a:effectLst/>
              <a:latin typeface="+mj-ea"/>
              <a:ea typeface="+mj-ea"/>
              <a:cs typeface="+mn-cs"/>
            </a:rPr>
            <a:t>受理申報機關並無變動</a:t>
          </a:r>
          <a:r>
            <a:rPr lang="zh-TW" altLang="en-US" sz="2400" b="1" i="0" kern="1200" dirty="0" smtClean="0">
              <a:solidFill>
                <a:schemeClr val="tx1">
                  <a:lumMod val="75000"/>
                  <a:lumOff val="25000"/>
                </a:schemeClr>
              </a:solidFill>
              <a:effectLst/>
              <a:latin typeface="+mj-ea"/>
              <a:ea typeface="+mj-ea"/>
              <a:cs typeface="+mn-cs"/>
            </a:rPr>
            <a:t>。</a:t>
          </a:r>
        </a:p>
        <a:p>
          <a:pPr marL="989013" lvl="0" indent="-361950" algn="just" defTabSz="1066800">
            <a:lnSpc>
              <a:spcPts val="3200"/>
            </a:lnSpc>
            <a:spcBef>
              <a:spcPct val="0"/>
            </a:spcBef>
            <a:spcAft>
              <a:spcPts val="0"/>
            </a:spcAft>
          </a:pPr>
          <a:r>
            <a:rPr lang="en-US" altLang="zh-TW" sz="2000" b="1" i="0" kern="1200" dirty="0" smtClean="0">
              <a:solidFill>
                <a:schemeClr val="tx1">
                  <a:lumMod val="75000"/>
                  <a:lumOff val="25000"/>
                </a:schemeClr>
              </a:solidFill>
              <a:effectLst/>
              <a:latin typeface="+mj-ea"/>
              <a:ea typeface="+mj-ea"/>
              <a:cs typeface="+mn-cs"/>
            </a:rPr>
            <a:t>P.S.</a:t>
          </a:r>
          <a:r>
            <a:rPr lang="zh-TW" altLang="en-US" sz="2000" b="1" i="0" kern="1200" dirty="0" smtClean="0">
              <a:solidFill>
                <a:schemeClr val="tx1">
                  <a:lumMod val="75000"/>
                  <a:lumOff val="25000"/>
                </a:schemeClr>
              </a:solidFill>
              <a:effectLst/>
              <a:latin typeface="+mj-ea"/>
              <a:ea typeface="+mj-ea"/>
              <a:cs typeface="+mn-cs"/>
            </a:rPr>
            <a:t>如受理申報機關</a:t>
          </a:r>
          <a:r>
            <a:rPr lang="zh-TW" altLang="en-US" sz="2000" b="1" i="0" kern="1200" dirty="0" smtClean="0">
              <a:solidFill>
                <a:schemeClr val="accent3">
                  <a:lumMod val="75000"/>
                </a:schemeClr>
              </a:solidFill>
              <a:effectLst/>
              <a:latin typeface="+mj-ea"/>
              <a:ea typeface="+mj-ea"/>
              <a:cs typeface="+mn-cs"/>
            </a:rPr>
            <a:t>有變動</a:t>
          </a:r>
          <a:r>
            <a:rPr lang="zh-TW" altLang="en-US" sz="2000" b="1" i="0" kern="1200" dirty="0" smtClean="0">
              <a:solidFill>
                <a:schemeClr val="tx1">
                  <a:lumMod val="75000"/>
                  <a:lumOff val="25000"/>
                </a:schemeClr>
              </a:solidFill>
              <a:effectLst/>
              <a:latin typeface="+mj-ea"/>
              <a:ea typeface="+mj-ea"/>
              <a:cs typeface="+mn-cs"/>
            </a:rPr>
            <a:t>者，依施行細則第</a:t>
          </a:r>
          <a:r>
            <a:rPr lang="en-US" altLang="zh-TW" sz="2000" b="1" i="0" kern="1200" dirty="0" smtClean="0">
              <a:solidFill>
                <a:schemeClr val="tx1">
                  <a:lumMod val="75000"/>
                  <a:lumOff val="25000"/>
                </a:schemeClr>
              </a:solidFill>
              <a:effectLst/>
              <a:latin typeface="+mj-ea"/>
              <a:ea typeface="+mj-ea"/>
              <a:cs typeface="+mn-cs"/>
            </a:rPr>
            <a:t>9</a:t>
          </a:r>
          <a:r>
            <a:rPr lang="zh-TW" altLang="en-US" sz="2000" b="1" i="0" kern="1200" dirty="0" smtClean="0">
              <a:solidFill>
                <a:schemeClr val="tx1">
                  <a:lumMod val="75000"/>
                  <a:lumOff val="25000"/>
                </a:schemeClr>
              </a:solidFill>
              <a:effectLst/>
              <a:latin typeface="+mj-ea"/>
              <a:ea typeface="+mj-ea"/>
              <a:cs typeface="+mn-cs"/>
            </a:rPr>
            <a:t>條第</a:t>
          </a:r>
          <a:r>
            <a:rPr lang="en-US" altLang="zh-TW" sz="2000" b="1" i="0" kern="1200" dirty="0" smtClean="0">
              <a:solidFill>
                <a:schemeClr val="tx1">
                  <a:lumMod val="75000"/>
                  <a:lumOff val="25000"/>
                </a:schemeClr>
              </a:solidFill>
              <a:effectLst/>
              <a:latin typeface="+mj-ea"/>
              <a:ea typeface="+mj-ea"/>
              <a:cs typeface="+mn-cs"/>
            </a:rPr>
            <a:t>1</a:t>
          </a:r>
          <a:r>
            <a:rPr lang="zh-TW" altLang="en-US" sz="2000" b="1" i="0" kern="1200" dirty="0" smtClean="0">
              <a:solidFill>
                <a:schemeClr val="tx1">
                  <a:lumMod val="75000"/>
                  <a:lumOff val="25000"/>
                </a:schemeClr>
              </a:solidFill>
              <a:effectLst/>
              <a:latin typeface="+mj-ea"/>
              <a:ea typeface="+mj-ea"/>
              <a:cs typeface="+mn-cs"/>
            </a:rPr>
            <a:t>項規定，</a:t>
          </a:r>
          <a:r>
            <a:rPr lang="zh-TW" altLang="en-US" sz="2000" b="1" i="0" kern="1200" dirty="0" smtClean="0">
              <a:solidFill>
                <a:schemeClr val="accent3">
                  <a:lumMod val="75000"/>
                </a:schemeClr>
              </a:solidFill>
              <a:effectLst/>
              <a:latin typeface="+mj-ea"/>
              <a:ea typeface="+mj-ea"/>
              <a:cs typeface="+mn-cs"/>
            </a:rPr>
            <a:t>新職務仍應辦理就到職申報</a:t>
          </a:r>
          <a:r>
            <a:rPr lang="zh-TW" altLang="en-US" sz="2000" b="1" i="0" kern="1200" dirty="0" smtClean="0">
              <a:solidFill>
                <a:schemeClr val="tx1">
                  <a:lumMod val="75000"/>
                  <a:lumOff val="25000"/>
                </a:schemeClr>
              </a:solidFill>
              <a:effectLst/>
              <a:latin typeface="+mj-ea"/>
              <a:ea typeface="+mj-ea"/>
              <a:cs typeface="+mn-cs"/>
            </a:rPr>
            <a:t>。</a:t>
          </a:r>
          <a:endParaRPr lang="en-US" altLang="zh-TW" sz="2000" b="1" i="0" kern="1200" dirty="0" smtClean="0">
            <a:solidFill>
              <a:schemeClr val="tx1">
                <a:lumMod val="75000"/>
                <a:lumOff val="25000"/>
              </a:schemeClr>
            </a:solidFill>
            <a:effectLst/>
            <a:latin typeface="+mj-ea"/>
            <a:ea typeface="+mj-ea"/>
            <a:cs typeface="+mn-cs"/>
          </a:endParaRPr>
        </a:p>
      </dsp:txBody>
      <dsp:txXfrm>
        <a:off x="1769364" y="2018534"/>
        <a:ext cx="6460236" cy="2877998"/>
      </dsp:txXfrm>
    </dsp:sp>
    <dsp:sp modelId="{117DB413-4808-45C7-9AA2-A185018DA999}">
      <dsp:nvSpPr>
        <dsp:cNvPr id="0" name=""/>
        <dsp:cNvSpPr/>
      </dsp:nvSpPr>
      <dsp:spPr>
        <a:xfrm>
          <a:off x="1645920" y="4961115"/>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2496"/>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2496"/>
          <a:ext cx="1645920" cy="5107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5</a:t>
          </a:r>
          <a:endParaRPr lang="zh-TW" altLang="en-US" sz="4000" b="1" kern="1200" dirty="0">
            <a:solidFill>
              <a:schemeClr val="tx1">
                <a:lumMod val="75000"/>
                <a:lumOff val="25000"/>
              </a:schemeClr>
            </a:solidFill>
            <a:latin typeface="+mj-ea"/>
            <a:ea typeface="+mj-ea"/>
          </a:endParaRPr>
        </a:p>
      </dsp:txBody>
      <dsp:txXfrm>
        <a:off x="0" y="2496"/>
        <a:ext cx="1645920" cy="5107575"/>
      </dsp:txXfrm>
    </dsp:sp>
    <dsp:sp modelId="{73F32DDB-4EA7-4A28-9768-49B09D5748D9}">
      <dsp:nvSpPr>
        <dsp:cNvPr id="0" name=""/>
        <dsp:cNvSpPr/>
      </dsp:nvSpPr>
      <dsp:spPr>
        <a:xfrm>
          <a:off x="1769364" y="146396"/>
          <a:ext cx="6460236" cy="1792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喪失應申報財產之身分後，再任應財產申報之職務時，應如財產申報？倘具有</a:t>
          </a:r>
          <a:r>
            <a:rPr lang="en-US" altLang="zh-TW" sz="2400" b="1" i="0" kern="1200" dirty="0" smtClean="0">
              <a:solidFill>
                <a:srgbClr val="FA6614"/>
              </a:solidFill>
              <a:effectLst/>
              <a:latin typeface="+mj-ea"/>
              <a:ea typeface="+mj-ea"/>
              <a:cs typeface="+mn-cs"/>
            </a:rPr>
            <a:t>2</a:t>
          </a:r>
          <a:r>
            <a:rPr lang="zh-TW" altLang="en-US" sz="2400" b="1" i="0" kern="1200" dirty="0" smtClean="0">
              <a:solidFill>
                <a:srgbClr val="FA6614"/>
              </a:solidFill>
              <a:effectLst/>
              <a:latin typeface="+mj-ea"/>
              <a:ea typeface="+mj-ea"/>
              <a:cs typeface="+mn-cs"/>
            </a:rPr>
            <a:t>種以上</a:t>
          </a:r>
          <a:r>
            <a:rPr lang="zh-TW" altLang="en-US" sz="2400" b="1" i="0" kern="1200" dirty="0" smtClean="0">
              <a:solidFill>
                <a:schemeClr val="tx1">
                  <a:lumMod val="75000"/>
                  <a:lumOff val="25000"/>
                </a:schemeClr>
              </a:solidFill>
              <a:effectLst/>
              <a:latin typeface="+mj-ea"/>
              <a:ea typeface="+mj-ea"/>
              <a:cs typeface="+mn-cs"/>
            </a:rPr>
            <a:t>應申報財產之職務，卸離職時如何辦理申報？</a:t>
          </a:r>
          <a:endParaRPr lang="zh-TW" altLang="en-US" sz="2400" b="1" i="0" kern="1200" dirty="0">
            <a:solidFill>
              <a:schemeClr val="tx1">
                <a:lumMod val="75000"/>
                <a:lumOff val="25000"/>
              </a:schemeClr>
            </a:solidFill>
            <a:effectLst/>
            <a:latin typeface="+mj-ea"/>
            <a:ea typeface="+mj-ea"/>
            <a:cs typeface="+mn-cs"/>
          </a:endParaRPr>
        </a:p>
      </dsp:txBody>
      <dsp:txXfrm>
        <a:off x="1769364" y="146396"/>
        <a:ext cx="6460236" cy="1792820"/>
      </dsp:txXfrm>
    </dsp:sp>
    <dsp:sp modelId="{A0833F42-B727-4B1B-BD9C-73024FC5017E}">
      <dsp:nvSpPr>
        <dsp:cNvPr id="0" name=""/>
        <dsp:cNvSpPr/>
      </dsp:nvSpPr>
      <dsp:spPr>
        <a:xfrm>
          <a:off x="1645920" y="1939216"/>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2016232"/>
          <a:ext cx="6460236" cy="2877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590550" lvl="0" indent="-590550" algn="just" defTabSz="1066800">
            <a:lnSpc>
              <a:spcPts val="3200"/>
            </a:lnSpc>
            <a:spcBef>
              <a:spcPct val="0"/>
            </a:spcBef>
            <a:spcAft>
              <a:spcPts val="0"/>
            </a:spcAft>
          </a:pPr>
          <a:r>
            <a:rPr lang="zh-TW" altLang="en-US" sz="2400" b="1" i="0" kern="1200" dirty="0" smtClean="0">
              <a:solidFill>
                <a:schemeClr val="tx1">
                  <a:lumMod val="75000"/>
                  <a:lumOff val="25000"/>
                </a:schemeClr>
              </a:solidFill>
              <a:effectLst/>
              <a:latin typeface="+mj-ea"/>
              <a:ea typeface="+mj-ea"/>
              <a:cs typeface="+mn-cs"/>
            </a:rPr>
            <a:t>一、喪失應申報財產之身分起</a:t>
          </a:r>
          <a:r>
            <a:rPr lang="en-US" altLang="zh-TW" sz="2400" b="1" i="0" kern="1200" dirty="0" smtClean="0">
              <a:solidFill>
                <a:srgbClr val="00B0F0"/>
              </a:solidFill>
              <a:effectLst/>
              <a:latin typeface="+mj-ea"/>
              <a:ea typeface="+mj-ea"/>
              <a:cs typeface="+mn-cs"/>
            </a:rPr>
            <a:t>2</a:t>
          </a:r>
          <a:r>
            <a:rPr lang="zh-TW" altLang="en-US" sz="2400" b="1" i="0" kern="1200" dirty="0" smtClean="0">
              <a:solidFill>
                <a:srgbClr val="00B0F0"/>
              </a:solidFill>
              <a:effectLst/>
              <a:latin typeface="+mj-ea"/>
              <a:ea typeface="+mj-ea"/>
              <a:cs typeface="+mn-cs"/>
            </a:rPr>
            <a:t>個月內，再任</a:t>
          </a:r>
          <a:r>
            <a:rPr lang="zh-TW" altLang="en-US" sz="2400" b="1" i="0" kern="1200" dirty="0" smtClean="0">
              <a:solidFill>
                <a:schemeClr val="tx1">
                  <a:lumMod val="75000"/>
                  <a:lumOff val="25000"/>
                </a:schemeClr>
              </a:solidFill>
              <a:effectLst/>
              <a:latin typeface="+mj-ea"/>
              <a:ea typeface="+mj-ea"/>
              <a:cs typeface="+mn-cs"/>
            </a:rPr>
            <a:t>應財產申報之職務時，辦理</a:t>
          </a:r>
          <a:r>
            <a:rPr lang="zh-TW" altLang="en-US" sz="2400" b="1" i="0" kern="1200" dirty="0" smtClean="0">
              <a:solidFill>
                <a:srgbClr val="00B0F0"/>
              </a:solidFill>
              <a:effectLst/>
              <a:latin typeface="+mj-ea"/>
              <a:ea typeface="+mj-ea"/>
              <a:cs typeface="+mn-cs"/>
            </a:rPr>
            <a:t>就（到）職申報</a:t>
          </a:r>
          <a:r>
            <a:rPr lang="zh-TW" altLang="en-US" sz="2400" b="1" i="0" kern="1200" dirty="0" smtClean="0">
              <a:solidFill>
                <a:schemeClr val="tx1">
                  <a:lumMod val="75000"/>
                  <a:lumOff val="25000"/>
                </a:schemeClr>
              </a:solidFill>
              <a:effectLst/>
              <a:latin typeface="+mj-ea"/>
              <a:ea typeface="+mj-ea"/>
              <a:cs typeface="+mn-cs"/>
            </a:rPr>
            <a:t>，免卸離職或解除代理（兼任）申報。</a:t>
          </a:r>
        </a:p>
        <a:p>
          <a:pPr marL="590550" lvl="0" indent="-590550" algn="just" defTabSz="1066800">
            <a:lnSpc>
              <a:spcPts val="3200"/>
            </a:lnSpc>
            <a:spcBef>
              <a:spcPct val="0"/>
            </a:spcBef>
            <a:spcAft>
              <a:spcPts val="0"/>
            </a:spcAft>
          </a:pPr>
          <a:r>
            <a:rPr lang="zh-TW" altLang="en-US" sz="2400" b="1" i="0" kern="1200" dirty="0" smtClean="0">
              <a:solidFill>
                <a:schemeClr val="tx1">
                  <a:lumMod val="75000"/>
                  <a:lumOff val="25000"/>
                </a:schemeClr>
              </a:solidFill>
              <a:effectLst/>
              <a:latin typeface="+mj-ea"/>
              <a:ea typeface="+mj-ea"/>
              <a:cs typeface="+mn-cs"/>
            </a:rPr>
            <a:t>二、具有</a:t>
          </a:r>
          <a:r>
            <a:rPr lang="en-US" altLang="zh-TW" sz="2400" b="1" i="0" kern="1200" dirty="0" smtClean="0">
              <a:solidFill>
                <a:schemeClr val="tx1">
                  <a:lumMod val="75000"/>
                  <a:lumOff val="25000"/>
                </a:schemeClr>
              </a:solidFill>
              <a:effectLst/>
              <a:latin typeface="+mj-ea"/>
              <a:ea typeface="+mj-ea"/>
              <a:cs typeface="+mn-cs"/>
            </a:rPr>
            <a:t>2</a:t>
          </a:r>
          <a:r>
            <a:rPr lang="zh-TW" altLang="en-US" sz="2400" b="1" i="0" kern="1200" dirty="0" smtClean="0">
              <a:solidFill>
                <a:schemeClr val="tx1">
                  <a:lumMod val="75000"/>
                  <a:lumOff val="25000"/>
                </a:schemeClr>
              </a:solidFill>
              <a:effectLst/>
              <a:latin typeface="+mj-ea"/>
              <a:ea typeface="+mj-ea"/>
              <a:cs typeface="+mn-cs"/>
            </a:rPr>
            <a:t>種以上應申報財產之職務，</a:t>
          </a:r>
          <a:r>
            <a:rPr lang="zh-TW" altLang="en-US" sz="2400" b="1" i="0" kern="1200" dirty="0" smtClean="0">
              <a:solidFill>
                <a:srgbClr val="FF0000"/>
              </a:solidFill>
              <a:effectLst/>
              <a:latin typeface="+mj-ea"/>
              <a:ea typeface="+mj-ea"/>
              <a:cs typeface="+mn-cs"/>
            </a:rPr>
            <a:t>無論數職務間之受理申報機關是否相同</a:t>
          </a:r>
          <a:r>
            <a:rPr lang="zh-TW" altLang="en-US" sz="2400" b="1" i="0" kern="1200" dirty="0" smtClean="0">
              <a:solidFill>
                <a:schemeClr val="tx1">
                  <a:lumMod val="75000"/>
                  <a:lumOff val="25000"/>
                </a:schemeClr>
              </a:solidFill>
              <a:effectLst/>
              <a:latin typeface="+mj-ea"/>
              <a:ea typeface="+mj-ea"/>
              <a:cs typeface="+mn-cs"/>
            </a:rPr>
            <a:t>，</a:t>
          </a:r>
          <a:r>
            <a:rPr lang="zh-TW" altLang="en-US" sz="2400" b="1" i="0" kern="1200" dirty="0" smtClean="0">
              <a:solidFill>
                <a:srgbClr val="00B0F0"/>
              </a:solidFill>
              <a:effectLst/>
              <a:latin typeface="+mj-ea"/>
              <a:ea typeface="+mj-ea"/>
              <a:cs typeface="+mn-cs"/>
            </a:rPr>
            <a:t>俟喪失最後一職務時</a:t>
          </a:r>
          <a:r>
            <a:rPr lang="zh-TW" altLang="en-US" sz="2400" b="1" i="0" kern="1200" dirty="0" smtClean="0">
              <a:solidFill>
                <a:schemeClr val="tx1">
                  <a:lumMod val="75000"/>
                  <a:lumOff val="25000"/>
                </a:schemeClr>
              </a:solidFill>
              <a:effectLst/>
              <a:latin typeface="+mj-ea"/>
              <a:ea typeface="+mj-ea"/>
              <a:cs typeface="+mn-cs"/>
            </a:rPr>
            <a:t>，始須辦理卸離職、解除代理（兼任）申報。</a:t>
          </a:r>
          <a:endParaRPr lang="en-US" altLang="zh-TW" sz="2400" b="1" i="0" kern="1200" dirty="0" smtClean="0">
            <a:solidFill>
              <a:schemeClr val="tx1">
                <a:lumMod val="75000"/>
                <a:lumOff val="25000"/>
              </a:schemeClr>
            </a:solidFill>
            <a:effectLst/>
            <a:latin typeface="+mj-ea"/>
            <a:ea typeface="+mj-ea"/>
            <a:cs typeface="+mn-cs"/>
          </a:endParaRPr>
        </a:p>
      </dsp:txBody>
      <dsp:txXfrm>
        <a:off x="1769364" y="2016232"/>
        <a:ext cx="6460236" cy="2877998"/>
      </dsp:txXfrm>
    </dsp:sp>
    <dsp:sp modelId="{117DB413-4808-45C7-9AA2-A185018DA999}">
      <dsp:nvSpPr>
        <dsp:cNvPr id="0" name=""/>
        <dsp:cNvSpPr/>
      </dsp:nvSpPr>
      <dsp:spPr>
        <a:xfrm>
          <a:off x="1645920" y="4961115"/>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2DD6A7-62A0-475F-A8FF-BFADF5B5880A}">
      <dsp:nvSpPr>
        <dsp:cNvPr id="0" name=""/>
        <dsp:cNvSpPr/>
      </dsp:nvSpPr>
      <dsp:spPr>
        <a:xfrm>
          <a:off x="345" y="395506"/>
          <a:ext cx="1348230" cy="80893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smtClean="0">
              <a:latin typeface="+mj-ea"/>
              <a:ea typeface="+mj-ea"/>
            </a:rPr>
            <a:t>代理√</a:t>
          </a:r>
          <a:endParaRPr lang="zh-TW" altLang="en-US" sz="2400" b="1" kern="1200" dirty="0">
            <a:latin typeface="+mj-ea"/>
            <a:ea typeface="+mj-ea"/>
          </a:endParaRPr>
        </a:p>
      </dsp:txBody>
      <dsp:txXfrm>
        <a:off x="345" y="395506"/>
        <a:ext cx="1348230" cy="808938"/>
      </dsp:txXfrm>
    </dsp:sp>
    <dsp:sp modelId="{7006C5C4-1771-4D1E-9494-0F6E95D5D9A4}">
      <dsp:nvSpPr>
        <dsp:cNvPr id="0" name=""/>
        <dsp:cNvSpPr/>
      </dsp:nvSpPr>
      <dsp:spPr>
        <a:xfrm>
          <a:off x="1483399" y="395506"/>
          <a:ext cx="1348230" cy="808938"/>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smtClean="0">
              <a:latin typeface="+mj-ea"/>
              <a:ea typeface="+mj-ea"/>
            </a:rPr>
            <a:t>兼任√</a:t>
          </a:r>
          <a:endParaRPr lang="zh-TW" altLang="en-US" sz="2400" b="1" kern="1200" dirty="0">
            <a:latin typeface="+mj-ea"/>
            <a:ea typeface="+mj-ea"/>
          </a:endParaRPr>
        </a:p>
      </dsp:txBody>
      <dsp:txXfrm>
        <a:off x="1483399" y="395506"/>
        <a:ext cx="1348230" cy="80893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1645920" cy="5112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6</a:t>
          </a:r>
        </a:p>
      </dsp:txBody>
      <dsp:txXfrm>
        <a:off x="0" y="0"/>
        <a:ext cx="1645920" cy="5112568"/>
      </dsp:txXfrm>
    </dsp:sp>
    <dsp:sp modelId="{73F32DDB-4EA7-4A28-9768-49B09D5748D9}">
      <dsp:nvSpPr>
        <dsp:cNvPr id="0" name=""/>
        <dsp:cNvSpPr/>
      </dsp:nvSpPr>
      <dsp:spPr>
        <a:xfrm>
          <a:off x="1769364" y="144040"/>
          <a:ext cx="6460236" cy="1794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申報人使用網路銀行帳戶資料，</a:t>
          </a:r>
          <a:r>
            <a:rPr lang="zh-TW" altLang="en-US" sz="2400" b="1" i="0" kern="1200" dirty="0" smtClean="0">
              <a:solidFill>
                <a:srgbClr val="00B0F0"/>
              </a:solidFill>
              <a:effectLst/>
              <a:latin typeface="+mj-ea"/>
              <a:ea typeface="+mj-ea"/>
              <a:cs typeface="+mn-cs"/>
            </a:rPr>
            <a:t>誤混淆「可用餘額」及「帳戶餘額」</a:t>
          </a:r>
          <a:r>
            <a:rPr lang="zh-TW" altLang="en-US" sz="2400" b="1" i="0" kern="1200" dirty="0" smtClean="0">
              <a:solidFill>
                <a:schemeClr val="tx1">
                  <a:lumMod val="75000"/>
                  <a:lumOff val="25000"/>
                </a:schemeClr>
              </a:solidFill>
              <a:effectLst/>
              <a:latin typeface="+mj-ea"/>
              <a:ea typeface="+mj-ea"/>
              <a:cs typeface="+mn-cs"/>
            </a:rPr>
            <a:t>，致以「可用餘額」進行申報？</a:t>
          </a:r>
          <a:endParaRPr lang="zh-TW" altLang="en-US" sz="2400" b="1" i="0" kern="1200" dirty="0">
            <a:solidFill>
              <a:srgbClr val="FF0000"/>
            </a:solidFill>
            <a:effectLst/>
            <a:latin typeface="+mj-ea"/>
            <a:ea typeface="+mj-ea"/>
            <a:cs typeface="+mn-cs"/>
          </a:endParaRPr>
        </a:p>
      </dsp:txBody>
      <dsp:txXfrm>
        <a:off x="1769364" y="144040"/>
        <a:ext cx="6460236" cy="1794573"/>
      </dsp:txXfrm>
    </dsp:sp>
    <dsp:sp modelId="{A0833F42-B727-4B1B-BD9C-73024FC5017E}">
      <dsp:nvSpPr>
        <dsp:cNvPr id="0" name=""/>
        <dsp:cNvSpPr/>
      </dsp:nvSpPr>
      <dsp:spPr>
        <a:xfrm>
          <a:off x="1645920" y="1938613"/>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2018008"/>
          <a:ext cx="6460236" cy="288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590550" lvl="0" indent="-590550" algn="l" defTabSz="889000">
            <a:lnSpc>
              <a:spcPts val="3200"/>
            </a:lnSpc>
            <a:spcBef>
              <a:spcPct val="0"/>
            </a:spcBef>
            <a:spcAft>
              <a:spcPts val="0"/>
            </a:spcAft>
          </a:pPr>
          <a:endParaRPr lang="en-US" altLang="zh-TW" sz="2000" b="1" i="0" kern="1200" dirty="0" smtClean="0">
            <a:solidFill>
              <a:schemeClr val="tx1">
                <a:lumMod val="75000"/>
                <a:lumOff val="25000"/>
              </a:schemeClr>
            </a:solidFill>
            <a:effectLst/>
            <a:latin typeface="+mj-ea"/>
            <a:ea typeface="+mj-ea"/>
            <a:cs typeface="+mn-cs"/>
          </a:endParaRPr>
        </a:p>
      </dsp:txBody>
      <dsp:txXfrm>
        <a:off x="1769364" y="2018008"/>
        <a:ext cx="6460236" cy="2880812"/>
      </dsp:txXfrm>
    </dsp:sp>
    <dsp:sp modelId="{117DB413-4808-45C7-9AA2-A185018DA999}">
      <dsp:nvSpPr>
        <dsp:cNvPr id="0" name=""/>
        <dsp:cNvSpPr/>
      </dsp:nvSpPr>
      <dsp:spPr>
        <a:xfrm>
          <a:off x="1645920" y="4963466"/>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1645920" cy="4663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7</a:t>
          </a:r>
        </a:p>
      </dsp:txBody>
      <dsp:txXfrm>
        <a:off x="0" y="0"/>
        <a:ext cx="1645920" cy="4663425"/>
      </dsp:txXfrm>
    </dsp:sp>
    <dsp:sp modelId="{73F32DDB-4EA7-4A28-9768-49B09D5748D9}">
      <dsp:nvSpPr>
        <dsp:cNvPr id="0" name=""/>
        <dsp:cNvSpPr/>
      </dsp:nvSpPr>
      <dsp:spPr>
        <a:xfrm>
          <a:off x="1769364" y="150513"/>
          <a:ext cx="6460236" cy="1198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常誤以為被保險人為申報人，才須申報？</a:t>
          </a:r>
          <a:endParaRPr lang="zh-TW" altLang="en-US" sz="2400" b="1" i="0" kern="1200" dirty="0">
            <a:solidFill>
              <a:srgbClr val="FF0000"/>
            </a:solidFill>
            <a:effectLst/>
            <a:latin typeface="+mj-ea"/>
            <a:ea typeface="+mj-ea"/>
            <a:cs typeface="+mn-cs"/>
          </a:endParaRPr>
        </a:p>
      </dsp:txBody>
      <dsp:txXfrm>
        <a:off x="1769364" y="150513"/>
        <a:ext cx="6460236" cy="1198842"/>
      </dsp:txXfrm>
    </dsp:sp>
    <dsp:sp modelId="{A0833F42-B727-4B1B-BD9C-73024FC5017E}">
      <dsp:nvSpPr>
        <dsp:cNvPr id="0" name=""/>
        <dsp:cNvSpPr/>
      </dsp:nvSpPr>
      <dsp:spPr>
        <a:xfrm>
          <a:off x="1645920" y="1349356"/>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1432320"/>
          <a:ext cx="6460236" cy="3010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590550" lvl="0" indent="-590550" algn="l" defTabSz="889000">
            <a:lnSpc>
              <a:spcPts val="3200"/>
            </a:lnSpc>
            <a:spcBef>
              <a:spcPct val="0"/>
            </a:spcBef>
            <a:spcAft>
              <a:spcPts val="0"/>
            </a:spcAft>
          </a:pPr>
          <a:endParaRPr lang="en-US" altLang="zh-TW" sz="2000" b="1" i="0" kern="1200" dirty="0" smtClean="0">
            <a:solidFill>
              <a:schemeClr val="tx1">
                <a:lumMod val="75000"/>
                <a:lumOff val="25000"/>
              </a:schemeClr>
            </a:solidFill>
            <a:effectLst/>
            <a:latin typeface="+mj-ea"/>
            <a:ea typeface="+mj-ea"/>
            <a:cs typeface="+mn-cs"/>
          </a:endParaRPr>
        </a:p>
      </dsp:txBody>
      <dsp:txXfrm>
        <a:off x="1769364" y="1432320"/>
        <a:ext cx="6460236" cy="3010277"/>
      </dsp:txXfrm>
    </dsp:sp>
    <dsp:sp modelId="{117DB413-4808-45C7-9AA2-A185018DA999}">
      <dsp:nvSpPr>
        <dsp:cNvPr id="0" name=""/>
        <dsp:cNvSpPr/>
      </dsp:nvSpPr>
      <dsp:spPr>
        <a:xfrm>
          <a:off x="1645920" y="4510147"/>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AD5D5-66BC-441D-9566-6D236F39AC89}">
      <dsp:nvSpPr>
        <dsp:cNvPr id="0" name=""/>
        <dsp:cNvSpPr/>
      </dsp:nvSpPr>
      <dsp:spPr>
        <a:xfrm>
          <a:off x="749420" y="0"/>
          <a:ext cx="3776358" cy="3776358"/>
        </a:xfrm>
        <a:prstGeom prst="triangle">
          <a:avLst/>
        </a:prstGeom>
        <a:solidFill>
          <a:srgbClr val="99CCEE">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3032FEF-9C4C-4B39-A0D5-8E78169CA8B6}">
      <dsp:nvSpPr>
        <dsp:cNvPr id="0" name=""/>
        <dsp:cNvSpPr/>
      </dsp:nvSpPr>
      <dsp:spPr>
        <a:xfrm>
          <a:off x="1686441" y="378004"/>
          <a:ext cx="4356948" cy="1342377"/>
        </a:xfrm>
        <a:prstGeom prst="roundRect">
          <a:avLst/>
        </a:prstGeom>
        <a:solidFill>
          <a:srgbClr val="F1F9F3">
            <a:alpha val="90000"/>
            <a:hueOff val="0"/>
            <a:satOff val="0"/>
            <a:lumOff val="0"/>
            <a:alphaOff val="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0" i="0" u="none" strike="noStrike" kern="1200" cap="none" baseline="0" dirty="0" smtClean="0">
              <a:solidFill>
                <a:srgbClr val="542C6B">
                  <a:hueOff val="0"/>
                  <a:satOff val="0"/>
                  <a:lumOff val="0"/>
                  <a:alphaOff val="0"/>
                </a:srgbClr>
              </a:solidFill>
              <a:latin typeface="微軟正黑體" panose="020B0604030504040204" pitchFamily="34" charset="-120"/>
              <a:ea typeface="微軟正黑體" panose="020B0604030504040204" pitchFamily="34" charset="-120"/>
              <a:cs typeface="Arial"/>
              <a:sym typeface="Arial"/>
            </a:rPr>
            <a:t>運用</a:t>
          </a:r>
          <a:r>
            <a:rPr lang="zh-TW" altLang="en-US" sz="2000" b="1" i="0" u="none" strike="noStrike" kern="1200" cap="none" baseline="0" dirty="0" smtClean="0">
              <a:solidFill>
                <a:srgbClr val="FF0000"/>
              </a:solidFill>
              <a:latin typeface="微軟正黑體" panose="020B0604030504040204" pitchFamily="34" charset="-120"/>
              <a:ea typeface="微軟正黑體" panose="020B0604030504040204" pitchFamily="34" charset="-120"/>
              <a:cs typeface="Arial"/>
              <a:sym typeface="Arial"/>
            </a:rPr>
            <a:t>密碼學及分散式帳本技術或其他類似技術</a:t>
          </a:r>
          <a:r>
            <a:rPr lang="zh-TW" altLang="en-US" sz="2000" b="0" i="0" u="none" strike="noStrike" kern="1200" cap="none" baseline="0" dirty="0" smtClean="0">
              <a:solidFill>
                <a:srgbClr val="542C6B">
                  <a:hueOff val="0"/>
                  <a:satOff val="0"/>
                  <a:lumOff val="0"/>
                  <a:alphaOff val="0"/>
                </a:srgbClr>
              </a:solidFill>
              <a:latin typeface="微軟正黑體" panose="020B0604030504040204" pitchFamily="34" charset="-120"/>
              <a:ea typeface="微軟正黑體" panose="020B0604030504040204" pitchFamily="34" charset="-120"/>
              <a:cs typeface="Arial"/>
              <a:sym typeface="Arial"/>
            </a:rPr>
            <a:t>，表彰</a:t>
          </a:r>
          <a:r>
            <a:rPr lang="zh-TW" altLang="en-US" sz="2000" b="0" i="0" u="none" strike="noStrike" kern="1200" cap="none" baseline="0" dirty="0" smtClean="0">
              <a:solidFill>
                <a:srgbClr val="542C6B"/>
              </a:solidFill>
              <a:latin typeface="微軟正黑體" panose="020B0604030504040204" pitchFamily="34" charset="-120"/>
              <a:ea typeface="微軟正黑體" panose="020B0604030504040204" pitchFamily="34" charset="-120"/>
              <a:cs typeface="Arial"/>
              <a:sym typeface="Arial"/>
            </a:rPr>
            <a:t>得以</a:t>
          </a:r>
          <a:r>
            <a:rPr lang="zh-TW" altLang="en-US" sz="2000" b="1" i="0" u="none" strike="noStrike" kern="1200" cap="none" baseline="0" dirty="0" smtClean="0">
              <a:solidFill>
                <a:srgbClr val="FF0000"/>
              </a:solidFill>
              <a:latin typeface="微軟正黑體" panose="020B0604030504040204" pitchFamily="34" charset="-120"/>
              <a:ea typeface="微軟正黑體" panose="020B0604030504040204" pitchFamily="34" charset="-120"/>
              <a:cs typeface="Arial"/>
              <a:sym typeface="Arial"/>
            </a:rPr>
            <a:t>數位方式儲存、交換或移轉</a:t>
          </a:r>
          <a:r>
            <a:rPr lang="zh-TW" altLang="en-US" sz="2000" b="0" i="0" u="none" strike="noStrike" kern="1200" cap="none" baseline="0" dirty="0" smtClean="0">
              <a:solidFill>
                <a:srgbClr val="542C6B"/>
              </a:solidFill>
              <a:latin typeface="微軟正黑體" panose="020B0604030504040204" pitchFamily="34" charset="-120"/>
              <a:ea typeface="微軟正黑體" panose="020B0604030504040204" pitchFamily="34" charset="-120"/>
              <a:cs typeface="Arial"/>
              <a:sym typeface="Arial"/>
            </a:rPr>
            <a:t>之價值</a:t>
          </a:r>
          <a:endParaRPr lang="zh-TW" altLang="en-US" sz="2000" b="0" kern="1200" dirty="0">
            <a:solidFill>
              <a:srgbClr val="542C6B"/>
            </a:solidFill>
            <a:latin typeface="微軟正黑體" panose="020B0604030504040204" pitchFamily="34" charset="-120"/>
            <a:ea typeface="微軟正黑體" panose="020B0604030504040204" pitchFamily="34" charset="-120"/>
            <a:cs typeface="+mn-cs"/>
          </a:endParaRPr>
        </a:p>
      </dsp:txBody>
      <dsp:txXfrm>
        <a:off x="1751970" y="443533"/>
        <a:ext cx="4225890" cy="1211319"/>
      </dsp:txXfrm>
    </dsp:sp>
    <dsp:sp modelId="{0BE0F179-24FF-4C5C-8ADC-D3BB7CA36388}">
      <dsp:nvSpPr>
        <dsp:cNvPr id="0" name=""/>
        <dsp:cNvSpPr/>
      </dsp:nvSpPr>
      <dsp:spPr>
        <a:xfrm>
          <a:off x="1686441" y="1888179"/>
          <a:ext cx="4356948" cy="1342377"/>
        </a:xfrm>
        <a:prstGeom prst="roundRect">
          <a:avLst/>
        </a:prstGeom>
        <a:solidFill>
          <a:srgbClr val="F1F9F3">
            <a:alpha val="90000"/>
            <a:hueOff val="0"/>
            <a:satOff val="0"/>
            <a:lumOff val="0"/>
            <a:alphaOff val="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0" i="0" u="none" strike="noStrike" kern="1200" cap="none" baseline="0" dirty="0" smtClean="0">
              <a:solidFill>
                <a:srgbClr val="542C6B">
                  <a:hueOff val="0"/>
                  <a:satOff val="0"/>
                  <a:lumOff val="0"/>
                  <a:alphaOff val="0"/>
                </a:srgbClr>
              </a:solidFill>
              <a:latin typeface="微軟正黑體" panose="020B0604030504040204" pitchFamily="34" charset="-120"/>
              <a:ea typeface="微軟正黑體" panose="020B0604030504040204" pitchFamily="34" charset="-120"/>
              <a:cs typeface="Arial"/>
              <a:sym typeface="Arial"/>
            </a:rPr>
            <a:t>並用於</a:t>
          </a:r>
          <a:r>
            <a:rPr lang="zh-TW" altLang="en-US" sz="2000" b="1" i="0" u="none" strike="noStrike" kern="1200" cap="none" baseline="0" dirty="0" smtClean="0">
              <a:solidFill>
                <a:srgbClr val="FF0000"/>
              </a:solidFill>
              <a:latin typeface="微軟正黑體" panose="020B0604030504040204" pitchFamily="34" charset="-120"/>
              <a:ea typeface="微軟正黑體" panose="020B0604030504040204" pitchFamily="34" charset="-120"/>
              <a:cs typeface="Arial"/>
              <a:sym typeface="Arial"/>
            </a:rPr>
            <a:t>支付或投資目的</a:t>
          </a:r>
          <a:endParaRPr lang="zh-TW" altLang="en-US" sz="2000" b="1" kern="1200" dirty="0">
            <a:solidFill>
              <a:srgbClr val="FF0000"/>
            </a:solidFill>
            <a:latin typeface="微軟正黑體" panose="020B0604030504040204" pitchFamily="34" charset="-120"/>
            <a:ea typeface="微軟正黑體" panose="020B0604030504040204" pitchFamily="34" charset="-120"/>
            <a:cs typeface="+mn-cs"/>
          </a:endParaRPr>
        </a:p>
      </dsp:txBody>
      <dsp:txXfrm>
        <a:off x="1751970" y="1953708"/>
        <a:ext cx="4225890" cy="121131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22C1A-C52B-4B37-8B91-0809C8E7D148}">
      <dsp:nvSpPr>
        <dsp:cNvPr id="0" name=""/>
        <dsp:cNvSpPr/>
      </dsp:nvSpPr>
      <dsp:spPr>
        <a:xfrm>
          <a:off x="963107" y="1110517"/>
          <a:ext cx="5778642" cy="3107556"/>
        </a:xfrm>
        <a:prstGeom prst="round2DiagRect">
          <a:avLst>
            <a:gd name="adj1" fmla="val 0"/>
            <a:gd name="adj2" fmla="val 1667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B388BE-B05E-4F51-98AD-E801D26ADD9B}">
      <dsp:nvSpPr>
        <dsp:cNvPr id="0" name=""/>
        <dsp:cNvSpPr/>
      </dsp:nvSpPr>
      <dsp:spPr>
        <a:xfrm>
          <a:off x="3852428" y="1440107"/>
          <a:ext cx="770" cy="2448377"/>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3E52A0-06E8-4306-A771-820118F1D9A8}">
      <dsp:nvSpPr>
        <dsp:cNvPr id="0" name=""/>
        <dsp:cNvSpPr/>
      </dsp:nvSpPr>
      <dsp:spPr>
        <a:xfrm>
          <a:off x="1155728" y="1224135"/>
          <a:ext cx="2504078" cy="28803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ct val="90000"/>
            </a:lnSpc>
            <a:spcBef>
              <a:spcPct val="0"/>
            </a:spcBef>
            <a:spcAft>
              <a:spcPct val="35000"/>
            </a:spcAft>
          </a:pPr>
          <a:r>
            <a:rPr kumimoji="0" lang="en-US" altLang="zh-TW" sz="2400" kern="1200" dirty="0" smtClean="0">
              <a:solidFill>
                <a:srgbClr val="009900"/>
              </a:solidFill>
              <a:latin typeface="標楷體" pitchFamily="65" charset="-120"/>
              <a:ea typeface="標楷體" pitchFamily="65" charset="-120"/>
            </a:rPr>
            <a:t>1.</a:t>
          </a:r>
          <a:r>
            <a:rPr kumimoji="0" lang="zh-TW" altLang="en-US" sz="2400" kern="1200" dirty="0" smtClean="0">
              <a:solidFill>
                <a:srgbClr val="009900"/>
              </a:solidFill>
              <a:latin typeface="標楷體" pitchFamily="65" charset="-120"/>
              <a:ea typeface="標楷體" pitchFamily="65" charset="-120"/>
            </a:rPr>
            <a:t>以「</a:t>
          </a:r>
          <a:r>
            <a:rPr kumimoji="0" lang="zh-TW" altLang="en-US" sz="2400" b="1" kern="1200" dirty="0" smtClean="0">
              <a:solidFill>
                <a:srgbClr val="FF0000"/>
              </a:solidFill>
              <a:latin typeface="標楷體" pitchFamily="65" charset="-120"/>
              <a:ea typeface="標楷體" pitchFamily="65" charset="-120"/>
            </a:rPr>
            <a:t>申報日</a:t>
          </a:r>
          <a:r>
            <a:rPr kumimoji="0" lang="zh-TW" altLang="en-US" sz="2400" kern="1200" dirty="0" smtClean="0">
              <a:solidFill>
                <a:srgbClr val="009900"/>
              </a:solidFill>
              <a:latin typeface="標楷體" pitchFamily="65" charset="-120"/>
              <a:ea typeface="標楷體" pitchFamily="65" charset="-120"/>
            </a:rPr>
            <a:t>」之債權</a:t>
          </a:r>
          <a:r>
            <a:rPr kumimoji="0" lang="zh-TW" altLang="en-US" sz="2400" b="1" kern="1200" dirty="0" smtClean="0">
              <a:solidFill>
                <a:srgbClr val="FF0000"/>
              </a:solidFill>
              <a:latin typeface="標楷體" pitchFamily="65" charset="-120"/>
              <a:ea typeface="標楷體" pitchFamily="65" charset="-120"/>
            </a:rPr>
            <a:t>餘額</a:t>
          </a:r>
          <a:r>
            <a:rPr kumimoji="0" lang="zh-TW" altLang="en-US" sz="2400" kern="1200" dirty="0" smtClean="0">
              <a:solidFill>
                <a:srgbClr val="009900"/>
              </a:solidFill>
              <a:latin typeface="標楷體" pitchFamily="65" charset="-120"/>
              <a:ea typeface="標楷體" pitchFamily="65" charset="-120"/>
            </a:rPr>
            <a:t>為準。</a:t>
          </a:r>
          <a:endParaRPr kumimoji="0" lang="en-US" altLang="zh-TW" sz="2400" kern="1200" dirty="0" smtClean="0">
            <a:solidFill>
              <a:srgbClr val="009900"/>
            </a:solidFill>
            <a:latin typeface="標楷體" pitchFamily="65" charset="-120"/>
            <a:ea typeface="標楷體" pitchFamily="65" charset="-120"/>
          </a:endParaRPr>
        </a:p>
        <a:p>
          <a:pPr lvl="0" algn="just" defTabSz="1066800">
            <a:lnSpc>
              <a:spcPct val="90000"/>
            </a:lnSpc>
            <a:spcBef>
              <a:spcPct val="0"/>
            </a:spcBef>
            <a:spcAft>
              <a:spcPct val="35000"/>
            </a:spcAft>
          </a:pPr>
          <a:r>
            <a:rPr kumimoji="0" lang="en-US" altLang="zh-TW" sz="2400" kern="1200" dirty="0" smtClean="0">
              <a:solidFill>
                <a:srgbClr val="009900"/>
              </a:solidFill>
              <a:latin typeface="標楷體" pitchFamily="65" charset="-120"/>
              <a:ea typeface="標楷體" pitchFamily="65" charset="-120"/>
            </a:rPr>
            <a:t>2.</a:t>
          </a:r>
          <a:r>
            <a:rPr kumimoji="0" lang="zh-TW" altLang="en-US" sz="2400" kern="1200" dirty="0" smtClean="0">
              <a:solidFill>
                <a:srgbClr val="009900"/>
              </a:solidFill>
              <a:latin typeface="標楷體" pitchFamily="65" charset="-120"/>
              <a:ea typeface="標楷體" pitchFamily="65" charset="-120"/>
            </a:rPr>
            <a:t>「</a:t>
          </a:r>
          <a:r>
            <a:rPr kumimoji="0" lang="zh-TW" altLang="en-US" sz="2400" b="1" kern="1200" dirty="0" smtClean="0">
              <a:solidFill>
                <a:srgbClr val="FF0000"/>
              </a:solidFill>
              <a:latin typeface="標楷體" pitchFamily="65" charset="-120"/>
              <a:ea typeface="標楷體" pitchFamily="65" charset="-120"/>
            </a:rPr>
            <a:t>各別</a:t>
          </a:r>
          <a:r>
            <a:rPr kumimoji="0" lang="zh-TW" altLang="en-US" sz="2400" kern="1200" dirty="0" smtClean="0">
              <a:solidFill>
                <a:srgbClr val="009900"/>
              </a:solidFill>
              <a:latin typeface="標楷體" pitchFamily="65" charset="-120"/>
              <a:ea typeface="標楷體" pitchFamily="65" charset="-120"/>
            </a:rPr>
            <a:t>」金額達</a:t>
          </a:r>
          <a:r>
            <a:rPr kumimoji="0" lang="en-US" altLang="zh-TW" sz="2400" kern="1200" dirty="0" smtClean="0">
              <a:solidFill>
                <a:srgbClr val="FF0000"/>
              </a:solidFill>
              <a:latin typeface="標楷體" pitchFamily="65" charset="-120"/>
              <a:ea typeface="標楷體" pitchFamily="65" charset="-120"/>
            </a:rPr>
            <a:t>100</a:t>
          </a:r>
          <a:r>
            <a:rPr kumimoji="0" lang="zh-TW" altLang="en-US" sz="2400" kern="1200" dirty="0" smtClean="0">
              <a:solidFill>
                <a:srgbClr val="FF0000"/>
              </a:solidFill>
              <a:latin typeface="標楷體" pitchFamily="65" charset="-120"/>
              <a:ea typeface="標楷體" pitchFamily="65" charset="-120"/>
            </a:rPr>
            <a:t>萬元</a:t>
          </a:r>
          <a:r>
            <a:rPr kumimoji="0" lang="zh-TW" altLang="en-US" sz="2400" kern="1200" dirty="0" smtClean="0">
              <a:solidFill>
                <a:srgbClr val="009900"/>
              </a:solidFill>
              <a:latin typeface="標楷體" pitchFamily="65" charset="-120"/>
              <a:ea typeface="標楷體" pitchFamily="65" charset="-120"/>
            </a:rPr>
            <a:t>以上，即應申報。</a:t>
          </a:r>
          <a:endParaRPr kumimoji="0" lang="en-US" altLang="zh-TW" sz="2400" kern="1200" dirty="0" smtClean="0">
            <a:solidFill>
              <a:srgbClr val="009900"/>
            </a:solidFill>
            <a:latin typeface="標楷體" pitchFamily="65" charset="-120"/>
            <a:ea typeface="標楷體" pitchFamily="65" charset="-120"/>
          </a:endParaRPr>
        </a:p>
        <a:p>
          <a:pPr lvl="0" algn="just" defTabSz="1066800">
            <a:lnSpc>
              <a:spcPct val="90000"/>
            </a:lnSpc>
            <a:spcBef>
              <a:spcPct val="0"/>
            </a:spcBef>
            <a:spcAft>
              <a:spcPct val="35000"/>
            </a:spcAft>
          </a:pPr>
          <a:r>
            <a:rPr kumimoji="0" lang="en-US" altLang="zh-TW" sz="2400" kern="1200" dirty="0" smtClean="0">
              <a:solidFill>
                <a:srgbClr val="009900"/>
              </a:solidFill>
              <a:latin typeface="標楷體" pitchFamily="65" charset="-120"/>
              <a:ea typeface="標楷體" pitchFamily="65" charset="-120"/>
            </a:rPr>
            <a:t>3.</a:t>
          </a:r>
          <a:r>
            <a:rPr kumimoji="0" lang="zh-TW" altLang="en-US" sz="2400" kern="1200" dirty="0" smtClean="0">
              <a:solidFill>
                <a:srgbClr val="009900"/>
              </a:solidFill>
              <a:latin typeface="標楷體" pitchFamily="65" charset="-120"/>
              <a:ea typeface="標楷體" pitchFamily="65" charset="-120"/>
            </a:rPr>
            <a:t>須註明</a:t>
          </a:r>
          <a:r>
            <a:rPr kumimoji="0" lang="zh-TW" altLang="en-US" sz="2400" kern="1200" dirty="0" smtClean="0">
              <a:solidFill>
                <a:srgbClr val="FF0000"/>
              </a:solidFill>
              <a:latin typeface="標楷體" pitchFamily="65" charset="-120"/>
              <a:ea typeface="標楷體" pitchFamily="65" charset="-120"/>
            </a:rPr>
            <a:t>取得時間及原因</a:t>
          </a:r>
          <a:r>
            <a:rPr kumimoji="0" lang="zh-TW" altLang="en-US" sz="2400" kern="1200" dirty="0" smtClean="0">
              <a:solidFill>
                <a:srgbClr val="009900"/>
              </a:solidFill>
              <a:latin typeface="標楷體" pitchFamily="65" charset="-120"/>
              <a:ea typeface="標楷體" pitchFamily="65" charset="-120"/>
            </a:rPr>
            <a:t>。</a:t>
          </a:r>
          <a:endParaRPr lang="zh-TW" altLang="en-US" sz="2400" kern="1200" dirty="0"/>
        </a:p>
      </dsp:txBody>
      <dsp:txXfrm>
        <a:off x="1155728" y="1224135"/>
        <a:ext cx="2504078" cy="2880320"/>
      </dsp:txXfrm>
    </dsp:sp>
    <dsp:sp modelId="{61FC858F-1ACA-4C81-90F6-3E3231152610}">
      <dsp:nvSpPr>
        <dsp:cNvPr id="0" name=""/>
        <dsp:cNvSpPr/>
      </dsp:nvSpPr>
      <dsp:spPr>
        <a:xfrm>
          <a:off x="4045049" y="1296144"/>
          <a:ext cx="2504078" cy="273630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kumimoji="0" lang="en-US" altLang="zh-TW" sz="2400" kern="1200" dirty="0" smtClean="0">
              <a:solidFill>
                <a:srgbClr val="009900"/>
              </a:solidFill>
              <a:latin typeface="標楷體" pitchFamily="65" charset="-120"/>
              <a:ea typeface="標楷體" pitchFamily="65" charset="-120"/>
            </a:rPr>
            <a:t>1.</a:t>
          </a:r>
          <a:r>
            <a:rPr kumimoji="0" lang="zh-TW" altLang="en-US" sz="2400" kern="1200" dirty="0" smtClean="0">
              <a:solidFill>
                <a:srgbClr val="009900"/>
              </a:solidFill>
              <a:latin typeface="標楷體" pitchFamily="65" charset="-120"/>
              <a:ea typeface="標楷體" pitchFamily="65" charset="-120"/>
            </a:rPr>
            <a:t>以「</a:t>
          </a:r>
          <a:r>
            <a:rPr kumimoji="0" lang="zh-TW" altLang="en-US" sz="2400" b="1" kern="1200" dirty="0" smtClean="0">
              <a:solidFill>
                <a:srgbClr val="FF0000"/>
              </a:solidFill>
              <a:latin typeface="標楷體" pitchFamily="65" charset="-120"/>
              <a:ea typeface="標楷體" pitchFamily="65" charset="-120"/>
            </a:rPr>
            <a:t>申報日</a:t>
          </a:r>
          <a:r>
            <a:rPr kumimoji="0" lang="zh-TW" altLang="en-US" sz="2400" kern="1200" dirty="0" smtClean="0">
              <a:solidFill>
                <a:srgbClr val="009900"/>
              </a:solidFill>
              <a:latin typeface="標楷體" pitchFamily="65" charset="-120"/>
              <a:ea typeface="標楷體" pitchFamily="65" charset="-120"/>
            </a:rPr>
            <a:t>」之債務</a:t>
          </a:r>
          <a:r>
            <a:rPr kumimoji="0" lang="zh-TW" altLang="en-US" sz="2400" b="1" kern="1200" dirty="0" smtClean="0">
              <a:solidFill>
                <a:srgbClr val="FF0000"/>
              </a:solidFill>
              <a:latin typeface="標楷體" pitchFamily="65" charset="-120"/>
              <a:ea typeface="標楷體" pitchFamily="65" charset="-120"/>
            </a:rPr>
            <a:t>餘額</a:t>
          </a:r>
          <a:r>
            <a:rPr kumimoji="0" lang="zh-TW" altLang="en-US" sz="2400" kern="1200" dirty="0" smtClean="0">
              <a:solidFill>
                <a:srgbClr val="009900"/>
              </a:solidFill>
              <a:latin typeface="標楷體" pitchFamily="65" charset="-120"/>
              <a:ea typeface="標楷體" pitchFamily="65" charset="-120"/>
            </a:rPr>
            <a:t>為準。</a:t>
          </a:r>
          <a:endParaRPr lang="zh-TW" altLang="en-US" sz="2400" kern="1200" dirty="0"/>
        </a:p>
        <a:p>
          <a:pPr lvl="0" algn="l" defTabSz="1066800">
            <a:lnSpc>
              <a:spcPct val="90000"/>
            </a:lnSpc>
            <a:spcBef>
              <a:spcPct val="0"/>
            </a:spcBef>
            <a:spcAft>
              <a:spcPct val="35000"/>
            </a:spcAft>
          </a:pPr>
          <a:r>
            <a:rPr kumimoji="0" lang="en-US" altLang="zh-TW" sz="2400" kern="1200" dirty="0" smtClean="0">
              <a:solidFill>
                <a:srgbClr val="009900"/>
              </a:solidFill>
              <a:latin typeface="標楷體" pitchFamily="65" charset="-120"/>
              <a:ea typeface="標楷體" pitchFamily="65" charset="-120"/>
            </a:rPr>
            <a:t>2.</a:t>
          </a:r>
          <a:r>
            <a:rPr kumimoji="0" lang="zh-TW" altLang="en-US" sz="2400" kern="1200" dirty="0" smtClean="0">
              <a:solidFill>
                <a:srgbClr val="009900"/>
              </a:solidFill>
              <a:latin typeface="標楷體" pitchFamily="65" charset="-120"/>
              <a:ea typeface="標楷體" pitchFamily="65" charset="-120"/>
            </a:rPr>
            <a:t>「</a:t>
          </a:r>
          <a:r>
            <a:rPr kumimoji="0" lang="zh-TW" altLang="en-US" sz="2400" b="1" kern="1200" dirty="0" smtClean="0">
              <a:solidFill>
                <a:srgbClr val="FF0000"/>
              </a:solidFill>
              <a:latin typeface="標楷體" pitchFamily="65" charset="-120"/>
              <a:ea typeface="標楷體" pitchFamily="65" charset="-120"/>
            </a:rPr>
            <a:t>各別</a:t>
          </a:r>
          <a:r>
            <a:rPr kumimoji="0" lang="zh-TW" altLang="en-US" sz="2400" kern="1200" dirty="0" smtClean="0">
              <a:solidFill>
                <a:srgbClr val="009900"/>
              </a:solidFill>
              <a:latin typeface="標楷體" pitchFamily="65" charset="-120"/>
              <a:ea typeface="標楷體" pitchFamily="65" charset="-120"/>
            </a:rPr>
            <a:t>」金額達</a:t>
          </a:r>
          <a:r>
            <a:rPr kumimoji="0" lang="en-US" altLang="zh-TW" sz="2400" kern="1200" dirty="0" smtClean="0">
              <a:solidFill>
                <a:srgbClr val="FF0000"/>
              </a:solidFill>
              <a:latin typeface="標楷體" pitchFamily="65" charset="-120"/>
              <a:ea typeface="標楷體" pitchFamily="65" charset="-120"/>
            </a:rPr>
            <a:t>100</a:t>
          </a:r>
          <a:r>
            <a:rPr kumimoji="0" lang="zh-TW" altLang="en-US" sz="2400" kern="1200" dirty="0" smtClean="0">
              <a:solidFill>
                <a:srgbClr val="FF0000"/>
              </a:solidFill>
              <a:latin typeface="標楷體" pitchFamily="65" charset="-120"/>
              <a:ea typeface="標楷體" pitchFamily="65" charset="-120"/>
            </a:rPr>
            <a:t>萬元</a:t>
          </a:r>
          <a:r>
            <a:rPr kumimoji="0" lang="zh-TW" altLang="en-US" sz="2400" kern="1200" dirty="0" smtClean="0">
              <a:solidFill>
                <a:srgbClr val="009900"/>
              </a:solidFill>
              <a:latin typeface="標楷體" pitchFamily="65" charset="-120"/>
              <a:ea typeface="標楷體" pitchFamily="65" charset="-120"/>
            </a:rPr>
            <a:t>以上，即應申報。</a:t>
          </a:r>
          <a:endParaRPr kumimoji="0" lang="en-US" altLang="zh-TW" sz="2400" kern="1200" dirty="0" smtClean="0">
            <a:solidFill>
              <a:srgbClr val="009900"/>
            </a:solidFill>
            <a:latin typeface="標楷體" pitchFamily="65" charset="-120"/>
            <a:ea typeface="標楷體" pitchFamily="65" charset="-120"/>
          </a:endParaRPr>
        </a:p>
        <a:p>
          <a:pPr lvl="0" algn="l" defTabSz="1066800">
            <a:lnSpc>
              <a:spcPct val="90000"/>
            </a:lnSpc>
            <a:spcBef>
              <a:spcPct val="0"/>
            </a:spcBef>
            <a:spcAft>
              <a:spcPct val="35000"/>
            </a:spcAft>
          </a:pPr>
          <a:r>
            <a:rPr kumimoji="0" lang="en-US" altLang="zh-TW" sz="2400" kern="1200" dirty="0" smtClean="0">
              <a:solidFill>
                <a:srgbClr val="009900"/>
              </a:solidFill>
              <a:latin typeface="標楷體" pitchFamily="65" charset="-120"/>
              <a:ea typeface="標楷體" pitchFamily="65" charset="-120"/>
            </a:rPr>
            <a:t>3.</a:t>
          </a:r>
          <a:r>
            <a:rPr kumimoji="0" lang="zh-TW" altLang="en-US" sz="2400" kern="1200" dirty="0" smtClean="0">
              <a:solidFill>
                <a:srgbClr val="009900"/>
              </a:solidFill>
              <a:latin typeface="標楷體" pitchFamily="65" charset="-120"/>
              <a:ea typeface="標楷體" pitchFamily="65" charset="-120"/>
            </a:rPr>
            <a:t>須註明</a:t>
          </a:r>
          <a:r>
            <a:rPr kumimoji="0" lang="zh-TW" altLang="en-US" sz="2400" kern="1200" dirty="0" smtClean="0">
              <a:solidFill>
                <a:srgbClr val="FF0000"/>
              </a:solidFill>
              <a:latin typeface="標楷體" pitchFamily="65" charset="-120"/>
              <a:ea typeface="標楷體" pitchFamily="65" charset="-120"/>
            </a:rPr>
            <a:t>取得時間及原因</a:t>
          </a:r>
          <a:r>
            <a:rPr kumimoji="0" lang="zh-TW" altLang="en-US" sz="2400" kern="1200" dirty="0" smtClean="0">
              <a:solidFill>
                <a:srgbClr val="009900"/>
              </a:solidFill>
              <a:latin typeface="標楷體" pitchFamily="65" charset="-120"/>
              <a:ea typeface="標楷體" pitchFamily="65" charset="-120"/>
            </a:rPr>
            <a:t>。</a:t>
          </a:r>
          <a:endParaRPr lang="zh-TW" altLang="en-US" sz="2400" kern="1200" dirty="0"/>
        </a:p>
      </dsp:txBody>
      <dsp:txXfrm>
        <a:off x="4045049" y="1296144"/>
        <a:ext cx="2504078" cy="2736303"/>
      </dsp:txXfrm>
    </dsp:sp>
    <dsp:sp modelId="{C2436415-19E4-4014-8ADD-7531847EC1CB}">
      <dsp:nvSpPr>
        <dsp:cNvPr id="0" name=""/>
        <dsp:cNvSpPr/>
      </dsp:nvSpPr>
      <dsp:spPr>
        <a:xfrm rot="16200000">
          <a:off x="-1213477" y="1523563"/>
          <a:ext cx="3390061" cy="963107"/>
        </a:xfrm>
        <a:prstGeom prst="rightArrow">
          <a:avLst>
            <a:gd name="adj1" fmla="val 49830"/>
            <a:gd name="adj2" fmla="val 60660"/>
          </a:avLst>
        </a:prstGeom>
        <a:solidFill>
          <a:schemeClr val="accent3">
            <a:tint val="40000"/>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r" defTabSz="1066800">
            <a:lnSpc>
              <a:spcPct val="90000"/>
            </a:lnSpc>
            <a:spcBef>
              <a:spcPct val="0"/>
            </a:spcBef>
            <a:spcAft>
              <a:spcPct val="35000"/>
            </a:spcAft>
          </a:pPr>
          <a:r>
            <a:rPr lang="zh-TW" altLang="en-US" sz="2400" b="1" kern="1200" dirty="0" smtClean="0">
              <a:latin typeface="+mj-ea"/>
              <a:ea typeface="+mj-ea"/>
            </a:rPr>
            <a:t>債權</a:t>
          </a:r>
          <a:endParaRPr lang="zh-TW" altLang="en-US" sz="2400" b="1" kern="1200" dirty="0">
            <a:latin typeface="+mj-ea"/>
            <a:ea typeface="+mj-ea"/>
          </a:endParaRPr>
        </a:p>
      </dsp:txBody>
      <dsp:txXfrm>
        <a:off x="-1067919" y="1910717"/>
        <a:ext cx="3098944" cy="479917"/>
      </dsp:txXfrm>
    </dsp:sp>
    <dsp:sp modelId="{7DDCEDAC-04AA-4E14-AA97-BCE127752215}">
      <dsp:nvSpPr>
        <dsp:cNvPr id="0" name=""/>
        <dsp:cNvSpPr/>
      </dsp:nvSpPr>
      <dsp:spPr>
        <a:xfrm rot="5400000">
          <a:off x="5528271" y="2841921"/>
          <a:ext cx="3390061" cy="963107"/>
        </a:xfrm>
        <a:prstGeom prst="rightArrow">
          <a:avLst>
            <a:gd name="adj1" fmla="val 49830"/>
            <a:gd name="adj2" fmla="val 60660"/>
          </a:avLst>
        </a:prstGeom>
        <a:solidFill>
          <a:schemeClr val="accent3">
            <a:tint val="40000"/>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r" defTabSz="1066800">
            <a:lnSpc>
              <a:spcPct val="90000"/>
            </a:lnSpc>
            <a:spcBef>
              <a:spcPct val="0"/>
            </a:spcBef>
            <a:spcAft>
              <a:spcPct val="35000"/>
            </a:spcAft>
          </a:pPr>
          <a:r>
            <a:rPr lang="zh-TW" altLang="en-US" sz="2400" b="1" kern="1200" dirty="0" smtClean="0">
              <a:latin typeface="+mj-ea"/>
              <a:ea typeface="+mj-ea"/>
            </a:rPr>
            <a:t>債務</a:t>
          </a:r>
          <a:endParaRPr lang="zh-TW" altLang="en-US" sz="2400" b="1" kern="1200" dirty="0">
            <a:latin typeface="+mj-ea"/>
            <a:ea typeface="+mj-ea"/>
          </a:endParaRPr>
        </a:p>
      </dsp:txBody>
      <dsp:txXfrm>
        <a:off x="5673830" y="2937958"/>
        <a:ext cx="3098944" cy="47991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1645920" cy="4663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8</a:t>
          </a:r>
        </a:p>
      </dsp:txBody>
      <dsp:txXfrm>
        <a:off x="0" y="0"/>
        <a:ext cx="1645920" cy="4663425"/>
      </dsp:txXfrm>
    </dsp:sp>
    <dsp:sp modelId="{73F32DDB-4EA7-4A28-9768-49B09D5748D9}">
      <dsp:nvSpPr>
        <dsp:cNvPr id="0" name=""/>
        <dsp:cNvSpPr/>
      </dsp:nvSpPr>
      <dsp:spPr>
        <a:xfrm>
          <a:off x="1769364" y="150513"/>
          <a:ext cx="6460236" cy="1198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申報人未查詢有無</a:t>
          </a:r>
          <a:r>
            <a:rPr lang="zh-TW" altLang="en-US" sz="2400" b="1" i="0" kern="1200" dirty="0" smtClean="0">
              <a:solidFill>
                <a:srgbClr val="00B0F0"/>
              </a:solidFill>
              <a:effectLst/>
              <a:latin typeface="+mj-ea"/>
              <a:ea typeface="+mj-ea"/>
              <a:cs typeface="+mn-cs"/>
            </a:rPr>
            <a:t>保單質借款</a:t>
          </a:r>
          <a:r>
            <a:rPr lang="zh-TW" altLang="en-US" sz="2400" b="1" i="0" kern="1200" dirty="0" smtClean="0">
              <a:solidFill>
                <a:schemeClr val="tx1">
                  <a:lumMod val="75000"/>
                  <a:lumOff val="25000"/>
                </a:schemeClr>
              </a:solidFill>
              <a:effectLst/>
              <a:latin typeface="+mj-ea"/>
              <a:ea typeface="+mj-ea"/>
              <a:cs typeface="+mn-cs"/>
            </a:rPr>
            <a:t>，致漏未申報債務？</a:t>
          </a:r>
          <a:endParaRPr lang="zh-TW" altLang="en-US" sz="2400" b="1" i="0" kern="1200" dirty="0">
            <a:solidFill>
              <a:srgbClr val="FF0000"/>
            </a:solidFill>
            <a:effectLst/>
            <a:latin typeface="+mj-ea"/>
            <a:ea typeface="+mj-ea"/>
            <a:cs typeface="+mn-cs"/>
          </a:endParaRPr>
        </a:p>
      </dsp:txBody>
      <dsp:txXfrm>
        <a:off x="1769364" y="150513"/>
        <a:ext cx="6460236" cy="1198842"/>
      </dsp:txXfrm>
    </dsp:sp>
    <dsp:sp modelId="{A0833F42-B727-4B1B-BD9C-73024FC5017E}">
      <dsp:nvSpPr>
        <dsp:cNvPr id="0" name=""/>
        <dsp:cNvSpPr/>
      </dsp:nvSpPr>
      <dsp:spPr>
        <a:xfrm>
          <a:off x="1645920" y="1349356"/>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1432320"/>
          <a:ext cx="6460236" cy="3010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590550" lvl="0" indent="-590550" algn="l" defTabSz="889000">
            <a:lnSpc>
              <a:spcPts val="3200"/>
            </a:lnSpc>
            <a:spcBef>
              <a:spcPct val="0"/>
            </a:spcBef>
            <a:spcAft>
              <a:spcPts val="0"/>
            </a:spcAft>
          </a:pPr>
          <a:endParaRPr lang="en-US" altLang="zh-TW" sz="2000" b="1" i="0" kern="1200" dirty="0" smtClean="0">
            <a:solidFill>
              <a:schemeClr val="tx1">
                <a:lumMod val="75000"/>
                <a:lumOff val="25000"/>
              </a:schemeClr>
            </a:solidFill>
            <a:effectLst/>
            <a:latin typeface="+mj-ea"/>
            <a:ea typeface="+mj-ea"/>
            <a:cs typeface="+mn-cs"/>
          </a:endParaRPr>
        </a:p>
      </dsp:txBody>
      <dsp:txXfrm>
        <a:off x="1769364" y="1432320"/>
        <a:ext cx="6460236" cy="3010277"/>
      </dsp:txXfrm>
    </dsp:sp>
    <dsp:sp modelId="{117DB413-4808-45C7-9AA2-A185018DA999}">
      <dsp:nvSpPr>
        <dsp:cNvPr id="0" name=""/>
        <dsp:cNvSpPr/>
      </dsp:nvSpPr>
      <dsp:spPr>
        <a:xfrm>
          <a:off x="1645920" y="4510147"/>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2496"/>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2496"/>
          <a:ext cx="1645920" cy="5107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9</a:t>
          </a:r>
          <a:endParaRPr lang="zh-TW" altLang="en-US" sz="4000" b="1" kern="1200" dirty="0">
            <a:solidFill>
              <a:schemeClr val="tx1">
                <a:lumMod val="75000"/>
                <a:lumOff val="25000"/>
              </a:schemeClr>
            </a:solidFill>
            <a:latin typeface="+mj-ea"/>
            <a:ea typeface="+mj-ea"/>
          </a:endParaRPr>
        </a:p>
      </dsp:txBody>
      <dsp:txXfrm>
        <a:off x="0" y="2496"/>
        <a:ext cx="1645920" cy="5107575"/>
      </dsp:txXfrm>
    </dsp:sp>
    <dsp:sp modelId="{73F32DDB-4EA7-4A28-9768-49B09D5748D9}">
      <dsp:nvSpPr>
        <dsp:cNvPr id="0" name=""/>
        <dsp:cNvSpPr/>
      </dsp:nvSpPr>
      <dsp:spPr>
        <a:xfrm>
          <a:off x="1769364" y="146396"/>
          <a:ext cx="6460236" cy="1792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申報義務人或其配偶開設之診所或事務所，其經營型態如係獨資或合夥，如何申報財產？如有故意申報不實，其不實金額如何計算？</a:t>
          </a:r>
          <a:endParaRPr lang="zh-TW" altLang="en-US" sz="2400" b="1" i="0" kern="1200" dirty="0">
            <a:solidFill>
              <a:schemeClr val="tx1">
                <a:lumMod val="75000"/>
                <a:lumOff val="25000"/>
              </a:schemeClr>
            </a:solidFill>
            <a:effectLst/>
            <a:latin typeface="+mj-ea"/>
            <a:ea typeface="+mj-ea"/>
            <a:cs typeface="+mn-cs"/>
          </a:endParaRPr>
        </a:p>
      </dsp:txBody>
      <dsp:txXfrm>
        <a:off x="1769364" y="146396"/>
        <a:ext cx="6460236" cy="1792820"/>
      </dsp:txXfrm>
    </dsp:sp>
    <dsp:sp modelId="{A0833F42-B727-4B1B-BD9C-73024FC5017E}">
      <dsp:nvSpPr>
        <dsp:cNvPr id="0" name=""/>
        <dsp:cNvSpPr/>
      </dsp:nvSpPr>
      <dsp:spPr>
        <a:xfrm>
          <a:off x="1645920" y="1939216"/>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2083116"/>
          <a:ext cx="6460236" cy="2877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590550" lvl="0" indent="-590550" algn="l" defTabSz="1066800">
            <a:lnSpc>
              <a:spcPts val="3200"/>
            </a:lnSpc>
            <a:spcBef>
              <a:spcPct val="0"/>
            </a:spcBef>
            <a:spcAft>
              <a:spcPts val="0"/>
            </a:spcAft>
          </a:pPr>
          <a:r>
            <a:rPr lang="zh-TW" altLang="en-US" sz="2400" b="1" i="0" kern="1200" dirty="0" smtClean="0">
              <a:solidFill>
                <a:schemeClr val="tx1">
                  <a:lumMod val="75000"/>
                  <a:lumOff val="25000"/>
                </a:schemeClr>
              </a:solidFill>
              <a:effectLst/>
              <a:latin typeface="+mj-ea"/>
              <a:ea typeface="+mj-ea"/>
              <a:cs typeface="+mn-cs"/>
            </a:rPr>
            <a:t>一、</a:t>
          </a:r>
          <a:r>
            <a:rPr lang="zh-TW" altLang="en-US" sz="2400" b="1" i="0" kern="1200" dirty="0" smtClean="0">
              <a:solidFill>
                <a:srgbClr val="FF0000"/>
              </a:solidFill>
              <a:effectLst/>
              <a:latin typeface="+mj-ea"/>
              <a:ea typeface="+mj-ea"/>
              <a:cs typeface="+mn-cs"/>
            </a:rPr>
            <a:t>合夥</a:t>
          </a:r>
          <a:r>
            <a:rPr lang="zh-TW" altLang="en-US" sz="2400" b="1" i="0" kern="1200" dirty="0" smtClean="0">
              <a:solidFill>
                <a:schemeClr val="tx1">
                  <a:lumMod val="75000"/>
                  <a:lumOff val="25000"/>
                </a:schemeClr>
              </a:solidFill>
              <a:effectLst/>
              <a:latin typeface="+mj-ea"/>
              <a:ea typeface="+mj-ea"/>
              <a:cs typeface="+mn-cs"/>
            </a:rPr>
            <a:t>財產，應將「個人財產」與「合夥財產」</a:t>
          </a:r>
          <a:r>
            <a:rPr lang="zh-TW" altLang="en-US" sz="2400" b="1" i="0" kern="1200" dirty="0" smtClean="0">
              <a:solidFill>
                <a:srgbClr val="00B0F0"/>
              </a:solidFill>
              <a:effectLst/>
              <a:latin typeface="+mj-ea"/>
              <a:ea typeface="+mj-ea"/>
              <a:cs typeface="+mn-cs"/>
            </a:rPr>
            <a:t>各別計算</a:t>
          </a:r>
          <a:r>
            <a:rPr lang="zh-TW" altLang="en-US" sz="2400" b="1" i="0" kern="1200" dirty="0" smtClean="0">
              <a:solidFill>
                <a:schemeClr val="tx1">
                  <a:lumMod val="75000"/>
                  <a:lumOff val="25000"/>
                </a:schemeClr>
              </a:solidFill>
              <a:effectLst/>
              <a:latin typeface="+mj-ea"/>
              <a:ea typeface="+mj-ea"/>
              <a:cs typeface="+mn-cs"/>
            </a:rPr>
            <a:t>一定金額；如有故意申報不實，則以申報人「實際出資比例」計算申報不實金額。</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0"/>
            </a:spcAft>
          </a:pPr>
          <a:r>
            <a:rPr lang="zh-TW" altLang="en-US" sz="2400" b="1" i="0" kern="1200" dirty="0" smtClean="0">
              <a:solidFill>
                <a:schemeClr val="tx1">
                  <a:lumMod val="75000"/>
                  <a:lumOff val="25000"/>
                </a:schemeClr>
              </a:solidFill>
              <a:effectLst/>
              <a:latin typeface="+mj-ea"/>
              <a:ea typeface="+mj-ea"/>
              <a:cs typeface="+mn-cs"/>
            </a:rPr>
            <a:t>二、</a:t>
          </a:r>
          <a:r>
            <a:rPr lang="zh-TW" altLang="en-US" sz="2400" b="1" i="0" kern="1200" dirty="0" smtClean="0">
              <a:solidFill>
                <a:srgbClr val="FF0000"/>
              </a:solidFill>
              <a:effectLst/>
              <a:latin typeface="+mj-ea"/>
              <a:ea typeface="+mj-ea"/>
              <a:cs typeface="+mn-cs"/>
            </a:rPr>
            <a:t>獨資</a:t>
          </a:r>
          <a:r>
            <a:rPr lang="zh-TW" altLang="en-US" sz="2400" b="1" i="0" kern="1200" dirty="0" smtClean="0">
              <a:solidFill>
                <a:schemeClr val="tx1">
                  <a:lumMod val="75000"/>
                  <a:lumOff val="25000"/>
                </a:schemeClr>
              </a:solidFill>
              <a:effectLst/>
              <a:latin typeface="+mj-ea"/>
              <a:ea typeface="+mj-ea"/>
              <a:cs typeface="+mn-cs"/>
            </a:rPr>
            <a:t>商號，應將「個人財產」與「獨資財產」</a:t>
          </a:r>
          <a:r>
            <a:rPr lang="zh-TW" altLang="en-US" sz="2400" b="1" i="0" kern="1200" dirty="0" smtClean="0">
              <a:solidFill>
                <a:srgbClr val="00B0F0"/>
              </a:solidFill>
              <a:effectLst/>
              <a:latin typeface="+mj-ea"/>
              <a:ea typeface="+mj-ea"/>
              <a:cs typeface="+mn-cs"/>
            </a:rPr>
            <a:t>合併計算</a:t>
          </a:r>
          <a:r>
            <a:rPr lang="zh-TW" altLang="en-US" sz="2400" b="1" i="0" kern="1200" dirty="0" smtClean="0">
              <a:solidFill>
                <a:schemeClr val="tx1">
                  <a:lumMod val="75000"/>
                  <a:lumOff val="25000"/>
                </a:schemeClr>
              </a:solidFill>
              <a:effectLst/>
              <a:latin typeface="+mj-ea"/>
              <a:ea typeface="+mj-ea"/>
              <a:cs typeface="+mn-cs"/>
            </a:rPr>
            <a:t>一定金額；如有故意申報不實，逕予計算申報不實金額。</a:t>
          </a:r>
          <a:endParaRPr lang="en-US" altLang="zh-TW" sz="2400" b="1" i="0" kern="1200" dirty="0" smtClean="0">
            <a:solidFill>
              <a:schemeClr val="tx1">
                <a:lumMod val="75000"/>
                <a:lumOff val="25000"/>
              </a:schemeClr>
            </a:solidFill>
            <a:effectLst/>
            <a:latin typeface="+mj-ea"/>
            <a:ea typeface="+mj-ea"/>
            <a:cs typeface="+mn-cs"/>
          </a:endParaRPr>
        </a:p>
      </dsp:txBody>
      <dsp:txXfrm>
        <a:off x="1769364" y="2083116"/>
        <a:ext cx="6460236" cy="2877998"/>
      </dsp:txXfrm>
    </dsp:sp>
    <dsp:sp modelId="{117DB413-4808-45C7-9AA2-A185018DA999}">
      <dsp:nvSpPr>
        <dsp:cNvPr id="0" name=""/>
        <dsp:cNvSpPr/>
      </dsp:nvSpPr>
      <dsp:spPr>
        <a:xfrm>
          <a:off x="1645920" y="4961115"/>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1645920" cy="532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10</a:t>
          </a:r>
          <a:endParaRPr lang="zh-TW" altLang="en-US" sz="4000" b="1" kern="1200" dirty="0">
            <a:solidFill>
              <a:schemeClr val="tx1">
                <a:lumMod val="75000"/>
                <a:lumOff val="25000"/>
              </a:schemeClr>
            </a:solidFill>
            <a:latin typeface="+mj-ea"/>
            <a:ea typeface="+mj-ea"/>
          </a:endParaRPr>
        </a:p>
      </dsp:txBody>
      <dsp:txXfrm>
        <a:off x="0" y="0"/>
        <a:ext cx="1645920" cy="5328591"/>
      </dsp:txXfrm>
    </dsp:sp>
    <dsp:sp modelId="{73F32DDB-4EA7-4A28-9768-49B09D5748D9}">
      <dsp:nvSpPr>
        <dsp:cNvPr id="0" name=""/>
        <dsp:cNvSpPr/>
      </dsp:nvSpPr>
      <dsp:spPr>
        <a:xfrm>
          <a:off x="1769364" y="178226"/>
          <a:ext cx="6460236" cy="1278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申報人辦理申報作業，</a:t>
          </a:r>
          <a:r>
            <a:rPr lang="zh-TW" altLang="en-US" sz="2400" b="1" i="0" kern="1200" dirty="0" smtClean="0">
              <a:solidFill>
                <a:srgbClr val="00B0F0"/>
              </a:solidFill>
              <a:effectLst/>
              <a:latin typeface="+mj-ea"/>
              <a:ea typeface="+mj-ea"/>
              <a:cs typeface="+mn-cs"/>
            </a:rPr>
            <a:t>誤上傳前一年度申報資料</a:t>
          </a:r>
          <a:r>
            <a:rPr lang="zh-TW" altLang="en-US" sz="2400" b="1" i="0" kern="1200" dirty="0" smtClean="0">
              <a:solidFill>
                <a:schemeClr val="tx1">
                  <a:lumMod val="75000"/>
                  <a:lumOff val="25000"/>
                </a:schemeClr>
              </a:solidFill>
              <a:effectLst/>
              <a:latin typeface="+mj-ea"/>
              <a:ea typeface="+mj-ea"/>
              <a:cs typeface="+mn-cs"/>
            </a:rPr>
            <a:t>？</a:t>
          </a:r>
          <a:endParaRPr lang="zh-TW" altLang="en-US" sz="2400" b="1" i="0" kern="1200" dirty="0">
            <a:solidFill>
              <a:schemeClr val="tx1">
                <a:lumMod val="75000"/>
                <a:lumOff val="25000"/>
              </a:schemeClr>
            </a:solidFill>
            <a:effectLst/>
            <a:latin typeface="+mj-ea"/>
            <a:ea typeface="+mj-ea"/>
            <a:cs typeface="+mn-cs"/>
          </a:endParaRPr>
        </a:p>
      </dsp:txBody>
      <dsp:txXfrm>
        <a:off x="1769364" y="178226"/>
        <a:ext cx="6460236" cy="1278349"/>
      </dsp:txXfrm>
    </dsp:sp>
    <dsp:sp modelId="{A0833F42-B727-4B1B-BD9C-73024FC5017E}">
      <dsp:nvSpPr>
        <dsp:cNvPr id="0" name=""/>
        <dsp:cNvSpPr/>
      </dsp:nvSpPr>
      <dsp:spPr>
        <a:xfrm>
          <a:off x="1645920" y="1456576"/>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1568574"/>
          <a:ext cx="6460236" cy="3508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一、公職人員財產申報系統提供</a:t>
          </a:r>
          <a:r>
            <a:rPr lang="zh-TW" altLang="en-US" sz="2400" b="1" i="0" kern="1200" dirty="0" smtClean="0">
              <a:solidFill>
                <a:srgbClr val="00B0F0"/>
              </a:solidFill>
              <a:effectLst/>
              <a:latin typeface="+mj-ea"/>
              <a:ea typeface="+mj-ea"/>
              <a:cs typeface="+mn-cs"/>
            </a:rPr>
            <a:t>下載前一次申報資料</a:t>
          </a:r>
          <a:r>
            <a:rPr lang="zh-TW" altLang="en-US" sz="2400" b="1" i="0" kern="1200" dirty="0" smtClean="0">
              <a:solidFill>
                <a:schemeClr val="tx1">
                  <a:lumMod val="75000"/>
                  <a:lumOff val="25000"/>
                </a:schemeClr>
              </a:solidFill>
              <a:effectLst/>
              <a:latin typeface="+mj-ea"/>
              <a:ea typeface="+mj-ea"/>
              <a:cs typeface="+mn-cs"/>
            </a:rPr>
            <a:t>，以供編輯修改。另定期申報提供授權介接財產資料服務，申報人可自行</a:t>
          </a:r>
          <a:r>
            <a:rPr lang="zh-TW" altLang="en-US" sz="2400" b="1" i="0" kern="1200" dirty="0" smtClean="0">
              <a:solidFill>
                <a:srgbClr val="00B0F0"/>
              </a:solidFill>
              <a:effectLst/>
              <a:latin typeface="+mj-ea"/>
              <a:ea typeface="+mj-ea"/>
              <a:cs typeface="+mn-cs"/>
            </a:rPr>
            <a:t>下載介接財產資料</a:t>
          </a:r>
          <a:r>
            <a:rPr lang="zh-TW" altLang="en-US" sz="2400" b="1" i="0" kern="1200" dirty="0" smtClean="0">
              <a:solidFill>
                <a:schemeClr val="tx1">
                  <a:lumMod val="75000"/>
                  <a:lumOff val="25000"/>
                </a:schemeClr>
              </a:solidFill>
              <a:effectLst/>
              <a:latin typeface="+mj-ea"/>
              <a:ea typeface="+mj-ea"/>
              <a:cs typeface="+mn-cs"/>
            </a:rPr>
            <a:t>，上傳申報。</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0"/>
            </a:spcAft>
          </a:pPr>
          <a:r>
            <a:rPr lang="zh-TW" altLang="en-US" sz="2400" b="1" i="0" kern="1200" dirty="0" smtClean="0">
              <a:solidFill>
                <a:schemeClr val="tx1">
                  <a:lumMod val="75000"/>
                  <a:lumOff val="25000"/>
                </a:schemeClr>
              </a:solidFill>
              <a:effectLst/>
              <a:latin typeface="+mj-ea"/>
              <a:ea typeface="+mj-ea"/>
              <a:cs typeface="+mn-cs"/>
            </a:rPr>
            <a:t>二、實務上仍發生申報人誤上傳前次申報資料，建議申報人上傳申報後，應列印申報表再行核對確認。</a:t>
          </a:r>
          <a:endParaRPr lang="en-US" altLang="zh-TW" sz="2400" b="1" i="0" kern="1200" dirty="0" smtClean="0">
            <a:solidFill>
              <a:schemeClr val="tx1">
                <a:lumMod val="75000"/>
                <a:lumOff val="25000"/>
              </a:schemeClr>
            </a:solidFill>
            <a:effectLst/>
            <a:latin typeface="+mj-ea"/>
            <a:ea typeface="+mj-ea"/>
            <a:cs typeface="+mn-cs"/>
          </a:endParaRPr>
        </a:p>
      </dsp:txBody>
      <dsp:txXfrm>
        <a:off x="1769364" y="1568574"/>
        <a:ext cx="6460236" cy="3508359"/>
      </dsp:txXfrm>
    </dsp:sp>
    <dsp:sp modelId="{117DB413-4808-45C7-9AA2-A185018DA999}">
      <dsp:nvSpPr>
        <dsp:cNvPr id="0" name=""/>
        <dsp:cNvSpPr/>
      </dsp:nvSpPr>
      <dsp:spPr>
        <a:xfrm>
          <a:off x="1645920" y="5143162"/>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19B5E2-3496-475F-A73D-C24547FF11E3}">
      <dsp:nvSpPr>
        <dsp:cNvPr id="0" name=""/>
        <dsp:cNvSpPr/>
      </dsp:nvSpPr>
      <dsp:spPr>
        <a:xfrm>
          <a:off x="6336705" y="3312387"/>
          <a:ext cx="2487301" cy="2487301"/>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zh-TW" altLang="en-US" sz="2400" b="1" i="0" kern="1200" dirty="0" smtClean="0">
              <a:effectLst/>
              <a:latin typeface="微軟正黑體" panose="020B0604030504040204" pitchFamily="34" charset="-120"/>
              <a:ea typeface="微軟正黑體" panose="020B0604030504040204" pitchFamily="34" charset="-120"/>
              <a:cs typeface="+mn-cs"/>
            </a:rPr>
            <a:t>政風主管（含副主管）之財產申報資料</a:t>
          </a:r>
          <a:endParaRPr lang="zh-TW" altLang="en-US" sz="2400" b="1" kern="1200" dirty="0">
            <a:latin typeface="微軟正黑體" panose="020B0604030504040204" pitchFamily="34" charset="-120"/>
            <a:ea typeface="微軟正黑體" panose="020B0604030504040204" pitchFamily="34" charset="-120"/>
          </a:endParaRPr>
        </a:p>
      </dsp:txBody>
      <dsp:txXfrm>
        <a:off x="6700962" y="3676644"/>
        <a:ext cx="1758787" cy="1758787"/>
      </dsp:txXfrm>
    </dsp:sp>
    <dsp:sp modelId="{C94C14F9-F87B-4176-85DF-74AE600F1C86}">
      <dsp:nvSpPr>
        <dsp:cNvPr id="0" name=""/>
        <dsp:cNvSpPr/>
      </dsp:nvSpPr>
      <dsp:spPr>
        <a:xfrm rot="14504549">
          <a:off x="6363717" y="2495476"/>
          <a:ext cx="672765" cy="845682"/>
        </a:xfrm>
        <a:prstGeom prst="rightArrow">
          <a:avLst>
            <a:gd name="adj1" fmla="val 60000"/>
            <a:gd name="adj2" fmla="val 5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89100">
            <a:lnSpc>
              <a:spcPct val="90000"/>
            </a:lnSpc>
            <a:spcBef>
              <a:spcPct val="0"/>
            </a:spcBef>
            <a:spcAft>
              <a:spcPct val="35000"/>
            </a:spcAft>
          </a:pPr>
          <a:endParaRPr lang="zh-TW" altLang="en-US" sz="3800" kern="1200"/>
        </a:p>
      </dsp:txBody>
      <dsp:txXfrm rot="10800000">
        <a:off x="6512408" y="2753500"/>
        <a:ext cx="470936" cy="507410"/>
      </dsp:txXfrm>
    </dsp:sp>
    <dsp:sp modelId="{8E774C4F-3972-4B51-8BB5-84E8FAFBDA31}">
      <dsp:nvSpPr>
        <dsp:cNvPr id="0" name=""/>
        <dsp:cNvSpPr/>
      </dsp:nvSpPr>
      <dsp:spPr>
        <a:xfrm>
          <a:off x="4558165" y="3403"/>
          <a:ext cx="2487301" cy="2487301"/>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TW" altLang="en-US" sz="2000" b="1" i="0" kern="1200" dirty="0" smtClean="0">
              <a:effectLst/>
              <a:latin typeface="微軟正黑體" panose="020B0604030504040204" pitchFamily="34" charset="-120"/>
              <a:ea typeface="微軟正黑體" panose="020B0604030504040204" pitchFamily="34" charset="-120"/>
              <a:cs typeface="+mn-cs"/>
            </a:rPr>
            <a:t>由</a:t>
          </a:r>
          <a:r>
            <a:rPr lang="zh-TW" altLang="en-US" sz="2000" b="1" i="0" u="sng" kern="1200" dirty="0" smtClean="0">
              <a:effectLst/>
              <a:latin typeface="微軟正黑體" panose="020B0604030504040204" pitchFamily="34" charset="-120"/>
              <a:ea typeface="微軟正黑體" panose="020B0604030504040204" pitchFamily="34" charset="-120"/>
              <a:cs typeface="+mn-cs"/>
            </a:rPr>
            <a:t>上級政風機構</a:t>
          </a:r>
          <a:r>
            <a:rPr lang="zh-TW" altLang="en-US" sz="2000" b="1" i="0" kern="1200" dirty="0" smtClean="0">
              <a:effectLst/>
              <a:latin typeface="微軟正黑體" panose="020B0604030504040204" pitchFamily="34" charset="-120"/>
              <a:ea typeface="微軟正黑體" panose="020B0604030504040204" pitchFamily="34" charset="-120"/>
              <a:cs typeface="+mn-cs"/>
            </a:rPr>
            <a:t>辦理；無上級政風機構者，由</a:t>
          </a:r>
          <a:r>
            <a:rPr lang="zh-TW" altLang="en-US" sz="2000" b="1" i="0" u="sng" kern="1200" dirty="0" smtClean="0">
              <a:effectLst/>
              <a:latin typeface="微軟正黑體" panose="020B0604030504040204" pitchFamily="34" charset="-120"/>
              <a:ea typeface="微軟正黑體" panose="020B0604030504040204" pitchFamily="34" charset="-120"/>
              <a:cs typeface="+mn-cs"/>
            </a:rPr>
            <a:t>法務部</a:t>
          </a:r>
          <a:r>
            <a:rPr lang="zh-TW" altLang="en-US" sz="2000" b="1" i="0" kern="1200" dirty="0" smtClean="0">
              <a:effectLst/>
              <a:latin typeface="微軟正黑體" panose="020B0604030504040204" pitchFamily="34" charset="-120"/>
              <a:ea typeface="微軟正黑體" panose="020B0604030504040204" pitchFamily="34" charset="-120"/>
              <a:cs typeface="+mn-cs"/>
            </a:rPr>
            <a:t>辦理</a:t>
          </a:r>
          <a:endParaRPr lang="zh-TW" altLang="en-US" sz="2000" b="1" kern="1200" dirty="0">
            <a:latin typeface="微軟正黑體" panose="020B0604030504040204" pitchFamily="34" charset="-120"/>
            <a:ea typeface="微軟正黑體" panose="020B0604030504040204" pitchFamily="34" charset="-120"/>
          </a:endParaRPr>
        </a:p>
      </dsp:txBody>
      <dsp:txXfrm>
        <a:off x="4922422" y="367660"/>
        <a:ext cx="1758787" cy="17587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7229F-EE8D-4E5B-954B-3E6FF8D8D6D6}">
      <dsp:nvSpPr>
        <dsp:cNvPr id="0" name=""/>
        <dsp:cNvSpPr/>
      </dsp:nvSpPr>
      <dsp:spPr>
        <a:xfrm>
          <a:off x="0" y="13666"/>
          <a:ext cx="7872536" cy="108576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kern="1200" dirty="0" smtClean="0">
              <a:solidFill>
                <a:schemeClr val="bg1"/>
              </a:solidFill>
              <a:latin typeface="+mj-ea"/>
              <a:ea typeface="+mj-ea"/>
            </a:rPr>
            <a:t>利衝法所稱之</a:t>
          </a:r>
          <a:r>
            <a:rPr lang="zh-TW" altLang="en-US" sz="2400" b="1" u="sng" kern="1200" dirty="0" smtClean="0">
              <a:solidFill>
                <a:schemeClr val="bg1"/>
              </a:solidFill>
              <a:latin typeface="+mj-ea"/>
              <a:ea typeface="+mj-ea"/>
            </a:rPr>
            <a:t>經理人</a:t>
          </a:r>
          <a:r>
            <a:rPr lang="zh-TW" altLang="en-US" sz="2800" b="1" u="none" kern="1200" dirty="0" smtClean="0">
              <a:solidFill>
                <a:schemeClr val="bg1"/>
              </a:solidFill>
              <a:latin typeface="+mj-ea"/>
              <a:ea typeface="+mj-ea"/>
            </a:rPr>
            <a:t>：</a:t>
          </a:r>
          <a:endParaRPr lang="zh-TW" altLang="en-US" sz="2400" b="1" u="sng" kern="1200" dirty="0">
            <a:solidFill>
              <a:schemeClr val="bg1"/>
            </a:solidFill>
          </a:endParaRPr>
        </a:p>
      </dsp:txBody>
      <dsp:txXfrm>
        <a:off x="53002" y="66668"/>
        <a:ext cx="7766532" cy="979756"/>
      </dsp:txXfrm>
    </dsp:sp>
    <dsp:sp modelId="{16A56CD7-41FB-4851-94AB-1A73FFCB3680}">
      <dsp:nvSpPr>
        <dsp:cNvPr id="0" name=""/>
        <dsp:cNvSpPr/>
      </dsp:nvSpPr>
      <dsp:spPr>
        <a:xfrm>
          <a:off x="0" y="1099426"/>
          <a:ext cx="7872536" cy="1980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953"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zh-TW" altLang="zh-TW" sz="2400" kern="1200" dirty="0" smtClean="0">
              <a:solidFill>
                <a:schemeClr val="tx1">
                  <a:lumMod val="75000"/>
                  <a:lumOff val="25000"/>
                </a:schemeClr>
              </a:solidFill>
              <a:latin typeface="+mj-ea"/>
              <a:ea typeface="+mj-ea"/>
            </a:rPr>
            <a:t>經理權之授予本得限於管理事務之一部，經理人</a:t>
          </a:r>
          <a:r>
            <a:rPr lang="zh-TW" altLang="zh-TW" sz="2400" kern="1200" dirty="0" smtClean="0">
              <a:solidFill>
                <a:srgbClr val="00B0F0"/>
              </a:solidFill>
              <a:latin typeface="+mj-ea"/>
              <a:ea typeface="+mj-ea"/>
            </a:rPr>
            <a:t>在公司章程或契約規定授權範圍</a:t>
          </a:r>
          <a:r>
            <a:rPr lang="zh-TW" altLang="zh-TW" sz="2400" kern="1200" dirty="0" smtClean="0">
              <a:solidFill>
                <a:schemeClr val="tx1">
                  <a:lumMod val="75000"/>
                  <a:lumOff val="25000"/>
                </a:schemeClr>
              </a:solidFill>
              <a:latin typeface="+mj-ea"/>
              <a:ea typeface="+mj-ea"/>
            </a:rPr>
            <a:t>內，</a:t>
          </a:r>
          <a:r>
            <a:rPr lang="zh-TW" altLang="zh-TW" sz="2400" u="none" kern="1200" dirty="0" smtClean="0">
              <a:solidFill>
                <a:schemeClr val="tx1">
                  <a:lumMod val="75000"/>
                  <a:lumOff val="25000"/>
                </a:schemeClr>
              </a:solidFill>
              <a:latin typeface="+mj-ea"/>
              <a:ea typeface="+mj-ea"/>
            </a:rPr>
            <a:t>有</a:t>
          </a:r>
          <a:r>
            <a:rPr lang="zh-TW" altLang="zh-TW" sz="2400" u="sng" kern="1200" dirty="0" smtClean="0">
              <a:solidFill>
                <a:srgbClr val="00B0F0"/>
              </a:solidFill>
              <a:latin typeface="+mj-ea"/>
              <a:ea typeface="+mj-ea"/>
            </a:rPr>
            <a:t>為公司管理事務及簽名之權</a:t>
          </a:r>
          <a:r>
            <a:rPr lang="zh-TW" altLang="zh-TW" sz="2400" kern="1200" dirty="0" smtClean="0">
              <a:solidFill>
                <a:schemeClr val="tx1">
                  <a:lumMod val="75000"/>
                  <a:lumOff val="25000"/>
                </a:schemeClr>
              </a:solidFill>
              <a:latin typeface="+mj-ea"/>
              <a:ea typeface="+mj-ea"/>
            </a:rPr>
            <a:t>，亦不以登記為生效要件</a:t>
          </a:r>
          <a:r>
            <a:rPr lang="zh-TW" altLang="en-US" sz="2400" kern="1200" dirty="0" smtClean="0">
              <a:solidFill>
                <a:schemeClr val="tx1">
                  <a:lumMod val="75000"/>
                  <a:lumOff val="25000"/>
                </a:schemeClr>
              </a:solidFill>
              <a:latin typeface="+mj-ea"/>
              <a:ea typeface="+mj-ea"/>
            </a:rPr>
            <a:t>（參照民法第</a:t>
          </a:r>
          <a:r>
            <a:rPr lang="en-US" altLang="zh-TW" sz="2400" kern="1200" dirty="0" smtClean="0">
              <a:solidFill>
                <a:schemeClr val="tx1">
                  <a:lumMod val="75000"/>
                  <a:lumOff val="25000"/>
                </a:schemeClr>
              </a:solidFill>
              <a:latin typeface="+mj-ea"/>
              <a:ea typeface="+mj-ea"/>
            </a:rPr>
            <a:t>553</a:t>
          </a:r>
          <a:r>
            <a:rPr lang="zh-TW" altLang="en-US" sz="2400" kern="1200" dirty="0" smtClean="0">
              <a:solidFill>
                <a:schemeClr val="tx1">
                  <a:lumMod val="75000"/>
                  <a:lumOff val="25000"/>
                </a:schemeClr>
              </a:solidFill>
              <a:latin typeface="+mj-ea"/>
              <a:ea typeface="+mj-ea"/>
            </a:rPr>
            <a:t>條、公司法第</a:t>
          </a:r>
          <a:r>
            <a:rPr lang="en-US" altLang="zh-TW" sz="2400" kern="1200" dirty="0" smtClean="0">
              <a:solidFill>
                <a:schemeClr val="tx1">
                  <a:lumMod val="75000"/>
                  <a:lumOff val="25000"/>
                </a:schemeClr>
              </a:solidFill>
              <a:latin typeface="+mj-ea"/>
              <a:ea typeface="+mj-ea"/>
            </a:rPr>
            <a:t>12</a:t>
          </a:r>
          <a:r>
            <a:rPr lang="zh-TW" altLang="en-US" sz="2400" kern="1200" dirty="0" smtClean="0">
              <a:solidFill>
                <a:schemeClr val="tx1">
                  <a:lumMod val="75000"/>
                  <a:lumOff val="25000"/>
                </a:schemeClr>
              </a:solidFill>
              <a:latin typeface="+mj-ea"/>
              <a:ea typeface="+mj-ea"/>
            </a:rPr>
            <a:t>條及第</a:t>
          </a:r>
          <a:r>
            <a:rPr lang="en-US" altLang="zh-TW" sz="2400" kern="1200" dirty="0" smtClean="0">
              <a:solidFill>
                <a:schemeClr val="tx1">
                  <a:lumMod val="75000"/>
                  <a:lumOff val="25000"/>
                </a:schemeClr>
              </a:solidFill>
              <a:latin typeface="+mj-ea"/>
              <a:ea typeface="+mj-ea"/>
            </a:rPr>
            <a:t>31</a:t>
          </a:r>
          <a:r>
            <a:rPr lang="zh-TW" altLang="en-US" sz="2400" kern="1200" dirty="0" smtClean="0">
              <a:solidFill>
                <a:schemeClr val="tx1">
                  <a:lumMod val="75000"/>
                  <a:lumOff val="25000"/>
                </a:schemeClr>
              </a:solidFill>
              <a:latin typeface="+mj-ea"/>
              <a:ea typeface="+mj-ea"/>
            </a:rPr>
            <a:t>條）。</a:t>
          </a:r>
          <a:endParaRPr lang="zh-TW" altLang="en-US" sz="2400" kern="1200" dirty="0"/>
        </a:p>
      </dsp:txBody>
      <dsp:txXfrm>
        <a:off x="0" y="1099426"/>
        <a:ext cx="7872536" cy="1980989"/>
      </dsp:txXfrm>
    </dsp:sp>
    <dsp:sp modelId="{EFF78437-4D5E-4A9F-9CAE-2AF5824237E0}">
      <dsp:nvSpPr>
        <dsp:cNvPr id="0" name=""/>
        <dsp:cNvSpPr/>
      </dsp:nvSpPr>
      <dsp:spPr>
        <a:xfrm>
          <a:off x="0" y="3080416"/>
          <a:ext cx="7872536" cy="1085760"/>
        </a:xfrm>
        <a:prstGeom prst="round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kern="1200" dirty="0" smtClean="0">
              <a:solidFill>
                <a:schemeClr val="bg1"/>
              </a:solidFill>
              <a:latin typeface="+mj-ea"/>
              <a:ea typeface="+mj-ea"/>
            </a:rPr>
            <a:t>利衝法所稱之</a:t>
          </a:r>
          <a:r>
            <a:rPr lang="zh-TW" altLang="en-US" sz="2400" b="1" u="sng" kern="1200" dirty="0" smtClean="0">
              <a:solidFill>
                <a:schemeClr val="bg1"/>
              </a:solidFill>
              <a:latin typeface="+mj-ea"/>
              <a:ea typeface="+mj-ea"/>
            </a:rPr>
            <a:t>相類似職務</a:t>
          </a:r>
          <a:r>
            <a:rPr lang="zh-TW" altLang="en-US" sz="2800" b="1" u="none" kern="1200" dirty="0" smtClean="0">
              <a:solidFill>
                <a:schemeClr val="bg1"/>
              </a:solidFill>
              <a:latin typeface="+mj-ea"/>
              <a:ea typeface="+mj-ea"/>
            </a:rPr>
            <a:t>：</a:t>
          </a:r>
          <a:endParaRPr lang="zh-TW" altLang="en-US" sz="2800" b="1" u="none" kern="1200" dirty="0">
            <a:solidFill>
              <a:schemeClr val="bg1"/>
            </a:solidFill>
          </a:endParaRPr>
        </a:p>
      </dsp:txBody>
      <dsp:txXfrm>
        <a:off x="53002" y="3133418"/>
        <a:ext cx="7766532" cy="979756"/>
      </dsp:txXfrm>
    </dsp:sp>
    <dsp:sp modelId="{33C17986-BB66-40F7-B6B3-6EB354C486F8}">
      <dsp:nvSpPr>
        <dsp:cNvPr id="0" name=""/>
        <dsp:cNvSpPr/>
      </dsp:nvSpPr>
      <dsp:spPr>
        <a:xfrm>
          <a:off x="0" y="4166176"/>
          <a:ext cx="7872536" cy="1020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953"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zh-TW" altLang="en-US" sz="2400" kern="1200" dirty="0" smtClean="0">
              <a:solidFill>
                <a:schemeClr val="tx1">
                  <a:lumMod val="75000"/>
                  <a:lumOff val="25000"/>
                </a:schemeClr>
              </a:solidFill>
              <a:latin typeface="+mj-ea"/>
              <a:ea typeface="+mj-ea"/>
            </a:rPr>
            <a:t>指與負責人、董事、獨立董事、經理人等</a:t>
          </a:r>
          <a:r>
            <a:rPr lang="zh-TW" altLang="en-US" sz="2400" kern="1200" dirty="0" smtClean="0">
              <a:solidFill>
                <a:srgbClr val="00B0F0"/>
              </a:solidFill>
              <a:latin typeface="+mj-ea"/>
              <a:ea typeface="+mj-ea"/>
            </a:rPr>
            <a:t>具</a:t>
          </a:r>
          <a:r>
            <a:rPr lang="zh-TW" altLang="en-US" sz="2400" u="sng" kern="1200" dirty="0" smtClean="0">
              <a:solidFill>
                <a:srgbClr val="00B0F0"/>
              </a:solidFill>
              <a:latin typeface="+mj-ea"/>
              <a:ea typeface="+mj-ea"/>
            </a:rPr>
            <a:t>類似地位</a:t>
          </a:r>
          <a:r>
            <a:rPr lang="zh-TW" altLang="en-US" sz="2400" kern="1200" dirty="0" smtClean="0">
              <a:solidFill>
                <a:srgbClr val="00B0F0"/>
              </a:solidFill>
              <a:latin typeface="+mj-ea"/>
              <a:ea typeface="+mj-ea"/>
            </a:rPr>
            <a:t>之職務</a:t>
          </a:r>
          <a:r>
            <a:rPr lang="zh-TW" altLang="en-US" sz="2400" kern="1200" dirty="0" smtClean="0">
              <a:solidFill>
                <a:schemeClr val="tx1">
                  <a:lumMod val="75000"/>
                  <a:lumOff val="25000"/>
                </a:schemeClr>
              </a:solidFill>
              <a:latin typeface="+mj-ea"/>
              <a:ea typeface="+mj-ea"/>
            </a:rPr>
            <a:t>，</a:t>
          </a:r>
          <a:r>
            <a:rPr lang="zh-TW" altLang="en-US" sz="2400" kern="1200" noProof="0" dirty="0" smtClean="0">
              <a:solidFill>
                <a:schemeClr val="tx1">
                  <a:lumMod val="75000"/>
                  <a:lumOff val="25000"/>
                </a:schemeClr>
              </a:solidFill>
              <a:latin typeface="+mj-ea"/>
              <a:ea typeface="+mj-ea"/>
            </a:rPr>
            <a:t>如</a:t>
          </a:r>
          <a:r>
            <a:rPr lang="zh-TW" altLang="en-US" sz="2400" kern="1200" noProof="0" dirty="0" smtClean="0">
              <a:solidFill>
                <a:srgbClr val="FF0000"/>
              </a:solidFill>
              <a:latin typeface="+mj-ea"/>
              <a:ea typeface="+mj-ea"/>
            </a:rPr>
            <a:t>理事長</a:t>
          </a:r>
          <a:r>
            <a:rPr lang="zh-TW" altLang="en-US" sz="2400" kern="1200" noProof="0" dirty="0" smtClean="0">
              <a:solidFill>
                <a:schemeClr val="tx1">
                  <a:lumMod val="75000"/>
                  <a:lumOff val="25000"/>
                </a:schemeClr>
              </a:solidFill>
              <a:latin typeface="+mj-ea"/>
              <a:ea typeface="+mj-ea"/>
            </a:rPr>
            <a:t>、</a:t>
          </a:r>
          <a:r>
            <a:rPr lang="zh-TW" altLang="en-US" sz="2400" kern="1200" noProof="0" dirty="0" smtClean="0">
              <a:solidFill>
                <a:srgbClr val="FF0000"/>
              </a:solidFill>
              <a:latin typeface="+mj-ea"/>
              <a:ea typeface="+mj-ea"/>
            </a:rPr>
            <a:t>理事</a:t>
          </a:r>
          <a:r>
            <a:rPr lang="zh-TW" altLang="en-US" sz="2400" kern="1200" noProof="0" dirty="0" smtClean="0">
              <a:solidFill>
                <a:schemeClr val="tx1">
                  <a:lumMod val="75000"/>
                  <a:lumOff val="25000"/>
                </a:schemeClr>
              </a:solidFill>
              <a:latin typeface="+mj-ea"/>
              <a:ea typeface="+mj-ea"/>
            </a:rPr>
            <a:t>、</a:t>
          </a:r>
          <a:r>
            <a:rPr lang="zh-TW" altLang="en-US" sz="2400" kern="1200" noProof="0" dirty="0" smtClean="0">
              <a:solidFill>
                <a:srgbClr val="FF0000"/>
              </a:solidFill>
              <a:latin typeface="+mj-ea"/>
              <a:ea typeface="+mj-ea"/>
            </a:rPr>
            <a:t>監事</a:t>
          </a:r>
          <a:r>
            <a:rPr lang="zh-TW" altLang="en-US" sz="2400" kern="1200" dirty="0" smtClean="0">
              <a:solidFill>
                <a:schemeClr val="tx1">
                  <a:lumMod val="75000"/>
                  <a:lumOff val="25000"/>
                </a:schemeClr>
              </a:solidFill>
              <a:latin typeface="+mj-ea"/>
              <a:ea typeface="+mj-ea"/>
            </a:rPr>
            <a:t>。</a:t>
          </a:r>
          <a:endParaRPr lang="zh-TW" altLang="en-US" sz="2400" kern="1200" dirty="0">
            <a:solidFill>
              <a:schemeClr val="tx1">
                <a:lumMod val="75000"/>
                <a:lumOff val="25000"/>
              </a:schemeClr>
            </a:solidFill>
            <a:latin typeface="+mj-ea"/>
            <a:ea typeface="+mj-ea"/>
          </a:endParaRPr>
        </a:p>
      </dsp:txBody>
      <dsp:txXfrm>
        <a:off x="0" y="4166176"/>
        <a:ext cx="7872536" cy="102050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78E685-D55C-4BF2-9941-D69BD5BF9875}">
      <dsp:nvSpPr>
        <dsp:cNvPr id="0" name=""/>
        <dsp:cNvSpPr/>
      </dsp:nvSpPr>
      <dsp:spPr>
        <a:xfrm>
          <a:off x="0" y="910282"/>
          <a:ext cx="8106548" cy="1612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A087A4-7BB7-4CAA-8E1C-5624CA40A153}">
      <dsp:nvSpPr>
        <dsp:cNvPr id="0" name=""/>
        <dsp:cNvSpPr/>
      </dsp:nvSpPr>
      <dsp:spPr>
        <a:xfrm>
          <a:off x="357891" y="598683"/>
          <a:ext cx="7585783" cy="16434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486" tIns="0" rIns="214486" bIns="0" numCol="1" spcCol="1270" anchor="ctr" anchorCtr="0">
          <a:noAutofit/>
        </a:bodyPr>
        <a:lstStyle/>
        <a:p>
          <a:pPr lvl="0" algn="just" defTabSz="1066800">
            <a:lnSpc>
              <a:spcPct val="90000"/>
            </a:lnSpc>
            <a:spcBef>
              <a:spcPct val="0"/>
            </a:spcBef>
            <a:spcAft>
              <a:spcPct val="35000"/>
            </a:spcAft>
          </a:pPr>
          <a:r>
            <a:rPr lang="zh-TW" altLang="en-US" sz="2400" b="0" i="0" u="none" strike="noStrike" kern="1200" baseline="0" dirty="0" smtClean="0">
              <a:solidFill>
                <a:schemeClr val="bg1"/>
              </a:solidFill>
              <a:latin typeface="+mj-ea"/>
              <a:ea typeface="+mj-ea"/>
              <a:cs typeface="+mn-cs"/>
            </a:rPr>
            <a:t>不以名義上負責人為限，苟為實質負責人，為確保立法目的（防阻不當之利益輸送或造成利益衝突），仍為法律合理（</a:t>
          </a:r>
          <a:r>
            <a:rPr lang="en-US" altLang="zh-TW" sz="2400" b="0" i="0" u="none" strike="noStrike" kern="1200" baseline="0" dirty="0" smtClean="0">
              <a:solidFill>
                <a:schemeClr val="bg1"/>
              </a:solidFill>
              <a:latin typeface="+mj-ea"/>
              <a:ea typeface="+mj-ea"/>
              <a:cs typeface="+mn-cs"/>
            </a:rPr>
            <a:t>reasonable</a:t>
          </a:r>
          <a:r>
            <a:rPr lang="zh-TW" altLang="en-US" sz="2400" b="0" i="0" u="none" strike="noStrike" kern="1200" baseline="0" dirty="0" smtClean="0">
              <a:solidFill>
                <a:schemeClr val="bg1"/>
              </a:solidFill>
              <a:latin typeface="+mj-ea"/>
              <a:ea typeface="+mj-ea"/>
              <a:cs typeface="+mn-cs"/>
            </a:rPr>
            <a:t>）解釋之範圍。</a:t>
          </a:r>
          <a:endParaRPr lang="zh-TW" altLang="en-US" sz="2400" kern="1200" dirty="0">
            <a:solidFill>
              <a:schemeClr val="bg1"/>
            </a:solidFill>
            <a:latin typeface="+mj-ea"/>
            <a:ea typeface="+mj-ea"/>
          </a:endParaRPr>
        </a:p>
      </dsp:txBody>
      <dsp:txXfrm>
        <a:off x="438119" y="678911"/>
        <a:ext cx="7425327" cy="14830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2496"/>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2496"/>
          <a:ext cx="1645920" cy="5107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1</a:t>
          </a:r>
          <a:endParaRPr lang="zh-TW" altLang="en-US" sz="4000" b="1" kern="1200" dirty="0">
            <a:solidFill>
              <a:schemeClr val="tx1">
                <a:lumMod val="75000"/>
                <a:lumOff val="25000"/>
              </a:schemeClr>
            </a:solidFill>
            <a:latin typeface="+mj-ea"/>
            <a:ea typeface="+mj-ea"/>
          </a:endParaRPr>
        </a:p>
      </dsp:txBody>
      <dsp:txXfrm>
        <a:off x="0" y="2496"/>
        <a:ext cx="1645920" cy="5107575"/>
      </dsp:txXfrm>
    </dsp:sp>
    <dsp:sp modelId="{73F32DDB-4EA7-4A28-9768-49B09D5748D9}">
      <dsp:nvSpPr>
        <dsp:cNvPr id="0" name=""/>
        <dsp:cNvSpPr/>
      </dsp:nvSpPr>
      <dsp:spPr>
        <a:xfrm>
          <a:off x="1769364" y="146396"/>
          <a:ext cx="6460236" cy="1792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「財團法人環境權保障基金會」是由</a:t>
          </a:r>
          <a:r>
            <a:rPr lang="zh-TW" altLang="en-US" sz="2400" b="1" i="0" kern="1200" dirty="0" smtClean="0">
              <a:solidFill>
                <a:srgbClr val="00B0F0"/>
              </a:solidFill>
              <a:effectLst/>
              <a:latin typeface="+mj-ea"/>
              <a:ea typeface="+mj-ea"/>
              <a:cs typeface="+mn-cs"/>
            </a:rPr>
            <a:t>科技部</a:t>
          </a:r>
          <a:r>
            <a:rPr lang="zh-TW" altLang="en-US" sz="2400" b="1" i="0" kern="1200" dirty="0" smtClean="0">
              <a:solidFill>
                <a:schemeClr val="tx1">
                  <a:lumMod val="75000"/>
                  <a:lumOff val="25000"/>
                </a:schemeClr>
              </a:solidFill>
              <a:effectLst/>
              <a:latin typeface="+mj-ea"/>
              <a:ea typeface="+mj-ea"/>
              <a:cs typeface="+mn-cs"/>
            </a:rPr>
            <a:t>（現國科會）捐助成立，倘為</a:t>
          </a:r>
          <a:r>
            <a:rPr lang="zh-TW" altLang="en-US" sz="2400" b="1" i="0" kern="1200" dirty="0" smtClean="0">
              <a:solidFill>
                <a:srgbClr val="00B0F0"/>
              </a:solidFill>
              <a:effectLst/>
              <a:latin typeface="+mj-ea"/>
              <a:ea typeface="+mj-ea"/>
              <a:cs typeface="+mn-cs"/>
            </a:rPr>
            <a:t>環保署</a:t>
          </a:r>
          <a:r>
            <a:rPr lang="zh-TW" altLang="en-US" sz="2400" b="1" i="0" kern="1200" dirty="0" smtClean="0">
              <a:solidFill>
                <a:schemeClr val="tx1">
                  <a:lumMod val="75000"/>
                  <a:lumOff val="25000"/>
                </a:schemeClr>
              </a:solidFill>
              <a:effectLst/>
              <a:latin typeface="+mj-ea"/>
              <a:ea typeface="+mj-ea"/>
              <a:cs typeface="+mn-cs"/>
            </a:rPr>
            <a:t>指派之</a:t>
          </a:r>
          <a:r>
            <a:rPr lang="zh-TW" altLang="en-US" sz="2400" b="1" i="0" kern="1200" dirty="0" smtClean="0">
              <a:solidFill>
                <a:srgbClr val="00B0F0"/>
              </a:solidFill>
              <a:effectLst/>
              <a:latin typeface="+mj-ea"/>
              <a:ea typeface="+mj-ea"/>
              <a:cs typeface="+mn-cs"/>
            </a:rPr>
            <a:t>董事及監察人</a:t>
          </a:r>
          <a:r>
            <a:rPr lang="zh-TW" altLang="en-US" sz="2400" b="1" i="0" kern="1200" dirty="0" smtClean="0">
              <a:solidFill>
                <a:schemeClr val="tx1">
                  <a:lumMod val="75000"/>
                  <a:lumOff val="25000"/>
                </a:schemeClr>
              </a:solidFill>
              <a:effectLst/>
              <a:latin typeface="+mj-ea"/>
              <a:ea typeface="+mj-ea"/>
              <a:cs typeface="+mn-cs"/>
            </a:rPr>
            <a:t>，是否屬財申法第</a:t>
          </a:r>
          <a:r>
            <a:rPr lang="en-US" altLang="zh-TW" sz="2400" b="1" i="0" kern="1200" dirty="0" smtClean="0">
              <a:solidFill>
                <a:schemeClr val="tx1">
                  <a:lumMod val="75000"/>
                  <a:lumOff val="25000"/>
                </a:schemeClr>
              </a:solidFill>
              <a:effectLst/>
              <a:latin typeface="+mj-ea"/>
              <a:ea typeface="+mj-ea"/>
              <a:cs typeface="+mn-cs"/>
            </a:rPr>
            <a:t>2</a:t>
          </a:r>
          <a:r>
            <a:rPr lang="zh-TW" altLang="en-US" sz="2400" b="1" i="0" kern="1200" dirty="0" smtClean="0">
              <a:solidFill>
                <a:schemeClr val="tx1">
                  <a:lumMod val="75000"/>
                  <a:lumOff val="25000"/>
                </a:schemeClr>
              </a:solidFill>
              <a:effectLst/>
              <a:latin typeface="+mj-ea"/>
              <a:ea typeface="+mj-ea"/>
              <a:cs typeface="+mn-cs"/>
            </a:rPr>
            <a:t>條第</a:t>
          </a:r>
          <a:r>
            <a:rPr lang="en-US" altLang="zh-TW" sz="2400" b="1" i="0" kern="1200" dirty="0" smtClean="0">
              <a:solidFill>
                <a:schemeClr val="tx1">
                  <a:lumMod val="75000"/>
                  <a:lumOff val="25000"/>
                </a:schemeClr>
              </a:solidFill>
              <a:effectLst/>
              <a:latin typeface="+mj-ea"/>
              <a:ea typeface="+mj-ea"/>
              <a:cs typeface="+mn-cs"/>
            </a:rPr>
            <a:t>1</a:t>
          </a:r>
          <a:r>
            <a:rPr lang="zh-TW" altLang="en-US" sz="2400" b="1" i="0" kern="1200" dirty="0" smtClean="0">
              <a:solidFill>
                <a:schemeClr val="tx1">
                  <a:lumMod val="75000"/>
                  <a:lumOff val="25000"/>
                </a:schemeClr>
              </a:solidFill>
              <a:effectLst/>
              <a:latin typeface="+mj-ea"/>
              <a:ea typeface="+mj-ea"/>
              <a:cs typeface="+mn-cs"/>
            </a:rPr>
            <a:t>項第</a:t>
          </a:r>
          <a:r>
            <a:rPr lang="en-US" altLang="zh-TW" sz="2400" b="1" i="0" kern="1200" dirty="0" smtClean="0">
              <a:solidFill>
                <a:schemeClr val="tx1">
                  <a:lumMod val="75000"/>
                  <a:lumOff val="25000"/>
                </a:schemeClr>
              </a:solidFill>
              <a:effectLst/>
              <a:latin typeface="+mj-ea"/>
              <a:ea typeface="+mj-ea"/>
              <a:cs typeface="+mn-cs"/>
            </a:rPr>
            <a:t>5</a:t>
          </a:r>
          <a:r>
            <a:rPr lang="zh-TW" altLang="en-US" sz="2400" b="1" i="0" kern="1200" dirty="0" smtClean="0">
              <a:solidFill>
                <a:schemeClr val="tx1">
                  <a:lumMod val="75000"/>
                  <a:lumOff val="25000"/>
                </a:schemeClr>
              </a:solidFill>
              <a:effectLst/>
              <a:latin typeface="+mj-ea"/>
              <a:ea typeface="+mj-ea"/>
              <a:cs typeface="+mn-cs"/>
            </a:rPr>
            <a:t>款之申報義務人？</a:t>
          </a:r>
          <a:endParaRPr lang="zh-TW" altLang="en-US" sz="2400" b="1" kern="1200" dirty="0">
            <a:solidFill>
              <a:schemeClr val="tx1">
                <a:lumMod val="75000"/>
                <a:lumOff val="25000"/>
              </a:schemeClr>
            </a:solidFill>
            <a:latin typeface="+mj-ea"/>
            <a:ea typeface="+mj-ea"/>
          </a:endParaRPr>
        </a:p>
      </dsp:txBody>
      <dsp:txXfrm>
        <a:off x="1769364" y="146396"/>
        <a:ext cx="6460236" cy="1792820"/>
      </dsp:txXfrm>
    </dsp:sp>
    <dsp:sp modelId="{A0833F42-B727-4B1B-BD9C-73024FC5017E}">
      <dsp:nvSpPr>
        <dsp:cNvPr id="0" name=""/>
        <dsp:cNvSpPr/>
      </dsp:nvSpPr>
      <dsp:spPr>
        <a:xfrm>
          <a:off x="1645920" y="1939216"/>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2083116"/>
          <a:ext cx="6460236" cy="2877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ts val="3200"/>
            </a:lnSpc>
            <a:spcBef>
              <a:spcPct val="0"/>
            </a:spcBef>
            <a:spcAft>
              <a:spcPts val="0"/>
            </a:spcAft>
          </a:pPr>
          <a:r>
            <a:rPr lang="zh-TW" altLang="en-US" sz="2400" b="1" i="0" kern="1200" dirty="0" smtClean="0">
              <a:solidFill>
                <a:schemeClr val="tx1">
                  <a:lumMod val="75000"/>
                  <a:lumOff val="25000"/>
                </a:schemeClr>
              </a:solidFill>
              <a:effectLst/>
              <a:latin typeface="+mj-ea"/>
              <a:ea typeface="+mj-ea"/>
              <a:cs typeface="+mn-cs"/>
            </a:rPr>
            <a:t>所謂「代表政府或公股出任私法人之董事及監察人」，其要件有二：</a:t>
          </a:r>
          <a:endParaRPr lang="en-US" altLang="zh-TW" sz="2400" b="1" i="0" kern="1200" dirty="0" smtClean="0">
            <a:solidFill>
              <a:schemeClr val="tx1">
                <a:lumMod val="75000"/>
                <a:lumOff val="25000"/>
              </a:schemeClr>
            </a:solidFill>
            <a:effectLst/>
            <a:latin typeface="+mj-ea"/>
            <a:ea typeface="+mj-ea"/>
            <a:cs typeface="+mn-cs"/>
          </a:endParaRPr>
        </a:p>
        <a:p>
          <a:pPr marL="474663" lvl="0" indent="-474663" algn="l" defTabSz="1066800">
            <a:lnSpc>
              <a:spcPts val="3200"/>
            </a:lnSpc>
            <a:spcBef>
              <a:spcPct val="0"/>
            </a:spcBef>
            <a:spcAft>
              <a:spcPts val="0"/>
            </a:spcAft>
          </a:pPr>
          <a:r>
            <a:rPr lang="en-US" altLang="zh-TW" sz="2400" b="1" i="0" kern="1200" dirty="0" smtClean="0">
              <a:solidFill>
                <a:schemeClr val="tx1">
                  <a:lumMod val="75000"/>
                  <a:lumOff val="25000"/>
                </a:schemeClr>
              </a:solidFill>
              <a:effectLst/>
              <a:latin typeface="+mj-ea"/>
              <a:ea typeface="+mj-ea"/>
              <a:cs typeface="+mn-cs"/>
            </a:rPr>
            <a:t>1</a:t>
          </a:r>
          <a:r>
            <a:rPr lang="zh-TW" altLang="en-US" sz="2400" b="1" i="0" kern="1200" dirty="0" smtClean="0">
              <a:solidFill>
                <a:schemeClr val="tx1">
                  <a:lumMod val="75000"/>
                  <a:lumOff val="25000"/>
                </a:schemeClr>
              </a:solidFill>
              <a:effectLst/>
              <a:latin typeface="+mj-ea"/>
              <a:ea typeface="+mj-ea"/>
              <a:cs typeface="+mn-cs"/>
            </a:rPr>
            <a:t>、政府或公營事業機構曾</a:t>
          </a:r>
          <a:r>
            <a:rPr lang="zh-TW" altLang="en-US" sz="2400" b="1" i="0" kern="1200" dirty="0" smtClean="0">
              <a:solidFill>
                <a:srgbClr val="00B0F0"/>
              </a:solidFill>
              <a:effectLst/>
              <a:latin typeface="+mj-ea"/>
              <a:ea typeface="+mj-ea"/>
              <a:cs typeface="+mn-cs"/>
            </a:rPr>
            <a:t>出資或捐助</a:t>
          </a:r>
          <a:r>
            <a:rPr lang="zh-TW" altLang="en-US" sz="2400" b="1" i="0" kern="1200" dirty="0" smtClean="0">
              <a:solidFill>
                <a:schemeClr val="tx1">
                  <a:lumMod val="75000"/>
                  <a:lumOff val="25000"/>
                </a:schemeClr>
              </a:solidFill>
              <a:effectLst/>
              <a:latin typeface="+mj-ea"/>
              <a:ea typeface="+mj-ea"/>
              <a:cs typeface="+mn-cs"/>
            </a:rPr>
            <a:t>之私法人。</a:t>
          </a:r>
          <a:endParaRPr lang="en-US" altLang="zh-TW" sz="2400" b="1" i="0" kern="1200" dirty="0" smtClean="0">
            <a:solidFill>
              <a:schemeClr val="tx1">
                <a:lumMod val="75000"/>
                <a:lumOff val="25000"/>
              </a:schemeClr>
            </a:solidFill>
            <a:effectLst/>
            <a:latin typeface="+mj-ea"/>
            <a:ea typeface="+mj-ea"/>
            <a:cs typeface="+mn-cs"/>
          </a:endParaRPr>
        </a:p>
        <a:p>
          <a:pPr marL="474663" lvl="0" indent="-474663" algn="l" defTabSz="1066800">
            <a:lnSpc>
              <a:spcPts val="3200"/>
            </a:lnSpc>
            <a:spcBef>
              <a:spcPct val="0"/>
            </a:spcBef>
            <a:spcAft>
              <a:spcPts val="0"/>
            </a:spcAft>
          </a:pPr>
          <a:r>
            <a:rPr lang="en-US" altLang="zh-TW" sz="2400" b="1" i="0" kern="1200" dirty="0" smtClean="0">
              <a:solidFill>
                <a:schemeClr val="tx1">
                  <a:lumMod val="75000"/>
                  <a:lumOff val="25000"/>
                </a:schemeClr>
              </a:solidFill>
              <a:effectLst/>
              <a:latin typeface="+mj-ea"/>
              <a:ea typeface="+mj-ea"/>
              <a:cs typeface="+mn-cs"/>
            </a:rPr>
            <a:t>2</a:t>
          </a:r>
          <a:r>
            <a:rPr lang="zh-TW" altLang="en-US" sz="2400" b="1" i="0" kern="1200" dirty="0" smtClean="0">
              <a:solidFill>
                <a:schemeClr val="tx1">
                  <a:lumMod val="75000"/>
                  <a:lumOff val="25000"/>
                </a:schemeClr>
              </a:solidFill>
              <a:effectLst/>
              <a:latin typeface="+mj-ea"/>
              <a:ea typeface="+mj-ea"/>
              <a:cs typeface="+mn-cs"/>
            </a:rPr>
            <a:t>、</a:t>
          </a:r>
          <a:r>
            <a:rPr lang="zh-TW" altLang="en-US" sz="2400" b="1" i="0" kern="1200" dirty="0" smtClean="0">
              <a:solidFill>
                <a:srgbClr val="00B0F0"/>
              </a:solidFill>
              <a:effectLst/>
              <a:latin typeface="+mj-ea"/>
              <a:ea typeface="+mj-ea"/>
              <a:cs typeface="+mn-cs"/>
            </a:rPr>
            <a:t>代表</a:t>
          </a:r>
          <a:r>
            <a:rPr lang="zh-TW" altLang="en-US" sz="2400" b="1" i="0" kern="1200" dirty="0" smtClean="0">
              <a:solidFill>
                <a:schemeClr val="tx1">
                  <a:lumMod val="75000"/>
                  <a:lumOff val="25000"/>
                </a:schemeClr>
              </a:solidFill>
              <a:effectLst/>
              <a:latin typeface="+mj-ea"/>
              <a:ea typeface="+mj-ea"/>
              <a:cs typeface="+mn-cs"/>
            </a:rPr>
            <a:t>政府或公營事業機構擔任該私法人董事及監察人者。</a:t>
          </a:r>
          <a:endParaRPr lang="en-US" altLang="zh-TW" sz="2400" b="1" i="0" kern="1200" dirty="0" smtClean="0">
            <a:solidFill>
              <a:schemeClr val="tx1">
                <a:lumMod val="75000"/>
                <a:lumOff val="25000"/>
              </a:schemeClr>
            </a:solidFill>
            <a:effectLst/>
            <a:latin typeface="+mj-ea"/>
            <a:ea typeface="+mj-ea"/>
            <a:cs typeface="+mn-cs"/>
          </a:endParaRPr>
        </a:p>
      </dsp:txBody>
      <dsp:txXfrm>
        <a:off x="1769364" y="2083116"/>
        <a:ext cx="6460236" cy="2877998"/>
      </dsp:txXfrm>
    </dsp:sp>
    <dsp:sp modelId="{117DB413-4808-45C7-9AA2-A185018DA999}">
      <dsp:nvSpPr>
        <dsp:cNvPr id="0" name=""/>
        <dsp:cNvSpPr/>
      </dsp:nvSpPr>
      <dsp:spPr>
        <a:xfrm>
          <a:off x="1645920" y="4961115"/>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F4D70F-77E6-4EB2-8AC7-42ED4605162B}">
      <dsp:nvSpPr>
        <dsp:cNvPr id="0" name=""/>
        <dsp:cNvSpPr/>
      </dsp:nvSpPr>
      <dsp:spPr>
        <a:xfrm>
          <a:off x="1320619" y="2895353"/>
          <a:ext cx="1534620" cy="1317755"/>
        </a:xfrm>
        <a:prstGeom prst="hexagon">
          <a:avLst>
            <a:gd name="adj" fmla="val 25000"/>
            <a:gd name="vf" fmla="val 11547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mj-ea"/>
              <a:ea typeface="+mj-ea"/>
            </a:rPr>
            <a:t>委員會的</a:t>
          </a:r>
          <a:r>
            <a:rPr lang="zh-TW" altLang="en-US" sz="2000" b="1" u="sng" kern="1200" dirty="0" smtClean="0">
              <a:latin typeface="+mj-ea"/>
              <a:ea typeface="+mj-ea"/>
            </a:rPr>
            <a:t>主任委員</a:t>
          </a:r>
          <a:endParaRPr lang="zh-TW" altLang="en-US" sz="2000" b="1" u="sng" kern="1200" dirty="0">
            <a:latin typeface="+mj-ea"/>
            <a:ea typeface="+mj-ea"/>
          </a:endParaRPr>
        </a:p>
      </dsp:txBody>
      <dsp:txXfrm>
        <a:off x="1558317" y="3099461"/>
        <a:ext cx="1059224" cy="909539"/>
      </dsp:txXfrm>
    </dsp:sp>
    <dsp:sp modelId="{099D8825-7B21-4824-9B73-6C2A47DABC70}">
      <dsp:nvSpPr>
        <dsp:cNvPr id="0" name=""/>
        <dsp:cNvSpPr/>
      </dsp:nvSpPr>
      <dsp:spPr>
        <a:xfrm>
          <a:off x="1357235" y="3484652"/>
          <a:ext cx="179011" cy="154431"/>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DA9BF4-9B34-40A0-9792-F25C0129211C}">
      <dsp:nvSpPr>
        <dsp:cNvPr id="0" name=""/>
        <dsp:cNvSpPr/>
      </dsp:nvSpPr>
      <dsp:spPr>
        <a:xfrm>
          <a:off x="0" y="2166896"/>
          <a:ext cx="1534620" cy="1317755"/>
        </a:xfrm>
        <a:prstGeom prst="hexagon">
          <a:avLst>
            <a:gd name="adj" fmla="val 25000"/>
            <a:gd name="vf" fmla="val 1154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8000" r="-28000"/>
          </a:stretch>
        </a:blip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4EA989-BF9C-4465-BE0C-2A1B85F2F08F}">
      <dsp:nvSpPr>
        <dsp:cNvPr id="0" name=""/>
        <dsp:cNvSpPr/>
      </dsp:nvSpPr>
      <dsp:spPr>
        <a:xfrm>
          <a:off x="1051288" y="3309856"/>
          <a:ext cx="179011" cy="154431"/>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D061B2-51C7-483A-8641-2DA8FD0BF9A7}">
      <dsp:nvSpPr>
        <dsp:cNvPr id="0" name=""/>
        <dsp:cNvSpPr/>
      </dsp:nvSpPr>
      <dsp:spPr>
        <a:xfrm>
          <a:off x="2641239" y="2163078"/>
          <a:ext cx="1534620" cy="1317755"/>
        </a:xfrm>
        <a:prstGeom prst="hexagon">
          <a:avLst>
            <a:gd name="adj" fmla="val 25000"/>
            <a:gd name="vf" fmla="val 11547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mj-ea"/>
              <a:ea typeface="+mj-ea"/>
            </a:rPr>
            <a:t>社區發展協會的</a:t>
          </a:r>
          <a:r>
            <a:rPr lang="zh-TW" altLang="en-US" sz="2000" b="1" u="sng" kern="1200" dirty="0" smtClean="0">
              <a:latin typeface="+mj-ea"/>
              <a:ea typeface="+mj-ea"/>
            </a:rPr>
            <a:t>理事長</a:t>
          </a:r>
          <a:endParaRPr lang="zh-TW" altLang="en-US" sz="2000" b="1" u="sng" kern="1200" dirty="0">
            <a:latin typeface="+mj-ea"/>
            <a:ea typeface="+mj-ea"/>
          </a:endParaRPr>
        </a:p>
      </dsp:txBody>
      <dsp:txXfrm>
        <a:off x="2878937" y="2367186"/>
        <a:ext cx="1059224" cy="909539"/>
      </dsp:txXfrm>
    </dsp:sp>
    <dsp:sp modelId="{C29EB7DD-FCCF-4631-B3B4-890996A2572A}">
      <dsp:nvSpPr>
        <dsp:cNvPr id="0" name=""/>
        <dsp:cNvSpPr/>
      </dsp:nvSpPr>
      <dsp:spPr>
        <a:xfrm>
          <a:off x="3697410" y="3302644"/>
          <a:ext cx="179011" cy="154431"/>
        </a:xfrm>
        <a:prstGeom prst="hexagon">
          <a:avLst>
            <a:gd name="adj" fmla="val 25000"/>
            <a:gd name="vf" fmla="val 115470"/>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EDDE11-1CA7-41B0-8C21-65E84ADBF61F}">
      <dsp:nvSpPr>
        <dsp:cNvPr id="0" name=""/>
        <dsp:cNvSpPr/>
      </dsp:nvSpPr>
      <dsp:spPr>
        <a:xfrm>
          <a:off x="3961045" y="2892807"/>
          <a:ext cx="1534620" cy="1317755"/>
        </a:xfrm>
        <a:prstGeom prst="hexagon">
          <a:avLst>
            <a:gd name="adj" fmla="val 25000"/>
            <a:gd name="vf" fmla="val 1154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4000" r="-14000"/>
          </a:stretch>
        </a:blip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4EA692-78B5-4FE8-9C08-60513E0A5392}">
      <dsp:nvSpPr>
        <dsp:cNvPr id="0" name=""/>
        <dsp:cNvSpPr/>
      </dsp:nvSpPr>
      <dsp:spPr>
        <a:xfrm>
          <a:off x="3998475" y="3479136"/>
          <a:ext cx="179011" cy="154431"/>
        </a:xfrm>
        <a:prstGeom prst="hexagon">
          <a:avLst>
            <a:gd name="adj" fmla="val 25000"/>
            <a:gd name="vf" fmla="val 115470"/>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48FA37-7D41-4AE5-9676-21971845B9FC}">
      <dsp:nvSpPr>
        <dsp:cNvPr id="0" name=""/>
        <dsp:cNvSpPr/>
      </dsp:nvSpPr>
      <dsp:spPr>
        <a:xfrm>
          <a:off x="1320619" y="1438864"/>
          <a:ext cx="1534620" cy="1317755"/>
        </a:xfrm>
        <a:prstGeom prst="hexagon">
          <a:avLst>
            <a:gd name="adj" fmla="val 25000"/>
            <a:gd name="vf" fmla="val 11547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ts val="0"/>
            </a:spcAft>
          </a:pPr>
          <a:r>
            <a:rPr lang="zh-TW" altLang="en-US" sz="2000" b="1" kern="1200" dirty="0" smtClean="0">
              <a:latin typeface="+mj-ea"/>
              <a:ea typeface="+mj-ea"/>
            </a:rPr>
            <a:t>宮廟</a:t>
          </a:r>
          <a:endParaRPr lang="en-US" altLang="zh-TW" sz="2000" b="1" kern="1200" dirty="0" smtClean="0">
            <a:latin typeface="+mj-ea"/>
            <a:ea typeface="+mj-ea"/>
          </a:endParaRPr>
        </a:p>
        <a:p>
          <a:pPr lvl="0" algn="ctr" defTabSz="889000">
            <a:lnSpc>
              <a:spcPct val="90000"/>
            </a:lnSpc>
            <a:spcBef>
              <a:spcPct val="0"/>
            </a:spcBef>
            <a:spcAft>
              <a:spcPts val="0"/>
            </a:spcAft>
          </a:pPr>
          <a:r>
            <a:rPr lang="zh-TW" altLang="en-US" sz="2000" b="1" u="sng" kern="1200" dirty="0" smtClean="0">
              <a:latin typeface="+mj-ea"/>
              <a:ea typeface="+mj-ea"/>
            </a:rPr>
            <a:t>宮主</a:t>
          </a:r>
          <a:endParaRPr lang="zh-TW" altLang="en-US" sz="2000" b="1" u="sng" kern="1200" dirty="0">
            <a:latin typeface="+mj-ea"/>
            <a:ea typeface="+mj-ea"/>
          </a:endParaRPr>
        </a:p>
      </dsp:txBody>
      <dsp:txXfrm>
        <a:off x="1558317" y="1642972"/>
        <a:ext cx="1059224" cy="909539"/>
      </dsp:txXfrm>
    </dsp:sp>
    <dsp:sp modelId="{F77DF58C-DC61-43FD-A667-3F1FA57EBC79}">
      <dsp:nvSpPr>
        <dsp:cNvPr id="0" name=""/>
        <dsp:cNvSpPr/>
      </dsp:nvSpPr>
      <dsp:spPr>
        <a:xfrm>
          <a:off x="2371908" y="1463895"/>
          <a:ext cx="179011" cy="154431"/>
        </a:xfrm>
        <a:prstGeom prst="hexagon">
          <a:avLst>
            <a:gd name="adj" fmla="val 25000"/>
            <a:gd name="vf" fmla="val 115470"/>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AD5695-D3A1-445F-8515-F01B30686EDA}">
      <dsp:nvSpPr>
        <dsp:cNvPr id="0" name=""/>
        <dsp:cNvSpPr/>
      </dsp:nvSpPr>
      <dsp:spPr>
        <a:xfrm>
          <a:off x="2641239" y="706165"/>
          <a:ext cx="1534620" cy="1317755"/>
        </a:xfrm>
        <a:prstGeom prst="hexagon">
          <a:avLst>
            <a:gd name="adj" fmla="val 25000"/>
            <a:gd name="vf" fmla="val 1154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4000" r="-14000"/>
          </a:stretch>
        </a:blip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E583A9-C0F0-4296-AD5E-B9787D018C3A}">
      <dsp:nvSpPr>
        <dsp:cNvPr id="0" name=""/>
        <dsp:cNvSpPr/>
      </dsp:nvSpPr>
      <dsp:spPr>
        <a:xfrm>
          <a:off x="2684365" y="1289948"/>
          <a:ext cx="179011" cy="154431"/>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77A86C-CC71-44E7-915C-C430CF3C8014}">
      <dsp:nvSpPr>
        <dsp:cNvPr id="0" name=""/>
        <dsp:cNvSpPr/>
      </dsp:nvSpPr>
      <dsp:spPr>
        <a:xfrm>
          <a:off x="3961045" y="1435894"/>
          <a:ext cx="1534620" cy="1317755"/>
        </a:xfrm>
        <a:prstGeom prst="hexagon">
          <a:avLst>
            <a:gd name="adj" fmla="val 25000"/>
            <a:gd name="vf" fmla="val 11547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mj-ea"/>
              <a:ea typeface="+mj-ea"/>
            </a:rPr>
            <a:t>義消總隊的</a:t>
          </a:r>
          <a:r>
            <a:rPr lang="zh-TW" altLang="en-US" sz="2000" b="1" u="sng" kern="1200" dirty="0" smtClean="0">
              <a:solidFill>
                <a:srgbClr val="FF0000"/>
              </a:solidFill>
              <a:latin typeface="+mj-ea"/>
              <a:ea typeface="+mj-ea"/>
            </a:rPr>
            <a:t>總隊長</a:t>
          </a:r>
          <a:endParaRPr lang="zh-TW" altLang="en-US" sz="2000" b="1" u="sng" kern="1200" dirty="0">
            <a:solidFill>
              <a:srgbClr val="FF0000"/>
            </a:solidFill>
            <a:latin typeface="+mj-ea"/>
            <a:ea typeface="+mj-ea"/>
          </a:endParaRPr>
        </a:p>
      </dsp:txBody>
      <dsp:txXfrm>
        <a:off x="4198743" y="1640002"/>
        <a:ext cx="1059224" cy="909539"/>
      </dsp:txXfrm>
    </dsp:sp>
    <dsp:sp modelId="{26313813-CDB5-4544-9825-5314D9B40968}">
      <dsp:nvSpPr>
        <dsp:cNvPr id="0" name=""/>
        <dsp:cNvSpPr/>
      </dsp:nvSpPr>
      <dsp:spPr>
        <a:xfrm>
          <a:off x="5288988" y="2019678"/>
          <a:ext cx="179011" cy="154431"/>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0A678E-B5F8-4C4F-A818-4F20701469D0}">
      <dsp:nvSpPr>
        <dsp:cNvPr id="0" name=""/>
        <dsp:cNvSpPr/>
      </dsp:nvSpPr>
      <dsp:spPr>
        <a:xfrm>
          <a:off x="5281665" y="2176654"/>
          <a:ext cx="1534620" cy="1317755"/>
        </a:xfrm>
        <a:prstGeom prst="hexagon">
          <a:avLst>
            <a:gd name="adj" fmla="val 25000"/>
            <a:gd name="vf" fmla="val 11547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4000" r="-14000"/>
          </a:stretch>
        </a:blip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9F19DA-D7DB-4441-B2BC-55C27BB85D5E}">
      <dsp:nvSpPr>
        <dsp:cNvPr id="0" name=""/>
        <dsp:cNvSpPr/>
      </dsp:nvSpPr>
      <dsp:spPr>
        <a:xfrm>
          <a:off x="5581103" y="2200413"/>
          <a:ext cx="179011" cy="154431"/>
        </a:xfrm>
        <a:prstGeom prst="hexagon">
          <a:avLst>
            <a:gd name="adj" fmla="val 25000"/>
            <a:gd name="vf" fmla="val 115470"/>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7EBF35-E700-45F9-B9F4-544F23D33EC5}">
      <dsp:nvSpPr>
        <dsp:cNvPr id="0" name=""/>
        <dsp:cNvSpPr/>
      </dsp:nvSpPr>
      <dsp:spPr>
        <a:xfrm>
          <a:off x="5281665" y="720166"/>
          <a:ext cx="1534620" cy="1317755"/>
        </a:xfrm>
        <a:prstGeom prst="hexagon">
          <a:avLst>
            <a:gd name="adj" fmla="val 25000"/>
            <a:gd name="vf" fmla="val 11547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mj-ea"/>
              <a:ea typeface="+mj-ea"/>
            </a:rPr>
            <a:t>紅十字會的</a:t>
          </a:r>
          <a:r>
            <a:rPr lang="zh-TW" altLang="en-US" sz="2000" b="1" u="sng" kern="1200" dirty="0" smtClean="0">
              <a:latin typeface="+mj-ea"/>
              <a:ea typeface="+mj-ea"/>
            </a:rPr>
            <a:t>支會會長</a:t>
          </a:r>
          <a:endParaRPr lang="zh-TW" altLang="en-US" sz="2000" b="1" u="sng" kern="1200" dirty="0">
            <a:latin typeface="+mj-ea"/>
            <a:ea typeface="+mj-ea"/>
          </a:endParaRPr>
        </a:p>
      </dsp:txBody>
      <dsp:txXfrm>
        <a:off x="5519363" y="924274"/>
        <a:ext cx="1059224" cy="909539"/>
      </dsp:txXfrm>
    </dsp:sp>
    <dsp:sp modelId="{F6B80795-EA50-4710-922D-08B6093002E7}">
      <dsp:nvSpPr>
        <dsp:cNvPr id="0" name=""/>
        <dsp:cNvSpPr/>
      </dsp:nvSpPr>
      <dsp:spPr>
        <a:xfrm>
          <a:off x="6609608" y="1310737"/>
          <a:ext cx="179011" cy="154431"/>
        </a:xfrm>
        <a:prstGeom prst="hexagon">
          <a:avLst>
            <a:gd name="adj" fmla="val 25000"/>
            <a:gd name="vf" fmla="val 115470"/>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E42A9C-5D1F-4394-A435-B2630F77E0D2}">
      <dsp:nvSpPr>
        <dsp:cNvPr id="0" name=""/>
        <dsp:cNvSpPr/>
      </dsp:nvSpPr>
      <dsp:spPr>
        <a:xfrm>
          <a:off x="6602285" y="1455410"/>
          <a:ext cx="1534620" cy="1317755"/>
        </a:xfrm>
        <a:prstGeom prst="hexagon">
          <a:avLst>
            <a:gd name="adj" fmla="val 25000"/>
            <a:gd name="vf" fmla="val 11547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4000" r="-14000"/>
          </a:stretch>
        </a:blip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E5BB5A-4347-408A-9F4C-9CCEFD71ECF7}">
      <dsp:nvSpPr>
        <dsp:cNvPr id="0" name=""/>
        <dsp:cNvSpPr/>
      </dsp:nvSpPr>
      <dsp:spPr>
        <a:xfrm>
          <a:off x="6908233" y="1484684"/>
          <a:ext cx="179011" cy="154431"/>
        </a:xfrm>
        <a:prstGeom prst="hexagon">
          <a:avLst>
            <a:gd name="adj" fmla="val 25000"/>
            <a:gd name="vf" fmla="val 115470"/>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7EBA88-9738-4E07-AC27-D3DE2031CF60}">
      <dsp:nvSpPr>
        <dsp:cNvPr id="0" name=""/>
        <dsp:cNvSpPr/>
      </dsp:nvSpPr>
      <dsp:spPr>
        <a:xfrm>
          <a:off x="6602285" y="2909778"/>
          <a:ext cx="1534620" cy="1317755"/>
        </a:xfrm>
        <a:prstGeom prst="hexagon">
          <a:avLst>
            <a:gd name="adj" fmla="val 25000"/>
            <a:gd name="vf" fmla="val 11547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mj-ea"/>
              <a:ea typeface="+mj-ea"/>
            </a:rPr>
            <a:t>救國團的</a:t>
          </a:r>
          <a:r>
            <a:rPr lang="zh-TW" altLang="en-US" sz="2000" b="1" u="sng" kern="1200" dirty="0" smtClean="0">
              <a:latin typeface="+mj-ea"/>
              <a:ea typeface="+mj-ea"/>
            </a:rPr>
            <a:t>主任委員</a:t>
          </a:r>
          <a:endParaRPr lang="zh-TW" altLang="en-US" sz="2000" b="1" u="sng" kern="1200" dirty="0">
            <a:latin typeface="+mj-ea"/>
            <a:ea typeface="+mj-ea"/>
          </a:endParaRPr>
        </a:p>
      </dsp:txBody>
      <dsp:txXfrm>
        <a:off x="6839983" y="3113886"/>
        <a:ext cx="1059224" cy="909539"/>
      </dsp:txXfrm>
    </dsp:sp>
    <dsp:sp modelId="{38D5019E-EE77-4C06-92E0-0164D53F848E}">
      <dsp:nvSpPr>
        <dsp:cNvPr id="0" name=""/>
        <dsp:cNvSpPr/>
      </dsp:nvSpPr>
      <dsp:spPr>
        <a:xfrm>
          <a:off x="6906605" y="4063768"/>
          <a:ext cx="179011" cy="154431"/>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856C0B-CB90-4133-A93D-FF949B64B043}">
      <dsp:nvSpPr>
        <dsp:cNvPr id="0" name=""/>
        <dsp:cNvSpPr/>
      </dsp:nvSpPr>
      <dsp:spPr>
        <a:xfrm>
          <a:off x="5281665" y="3631022"/>
          <a:ext cx="1534620" cy="1317755"/>
        </a:xfrm>
        <a:prstGeom prst="hexagon">
          <a:avLst>
            <a:gd name="adj" fmla="val 25000"/>
            <a:gd name="vf" fmla="val 115470"/>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14000" r="-14000"/>
          </a:stretch>
        </a:blip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A432E1-A774-4428-9C3A-7A5E9E215E85}">
      <dsp:nvSpPr>
        <dsp:cNvPr id="0" name=""/>
        <dsp:cNvSpPr/>
      </dsp:nvSpPr>
      <dsp:spPr>
        <a:xfrm>
          <a:off x="6621814" y="4209290"/>
          <a:ext cx="179011" cy="154431"/>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DB0E6-C8AB-4E28-BF5B-2BD44DDEDF2F}">
      <dsp:nvSpPr>
        <dsp:cNvPr id="0" name=""/>
        <dsp:cNvSpPr/>
      </dsp:nvSpPr>
      <dsp:spPr>
        <a:xfrm>
          <a:off x="768870" y="207562"/>
          <a:ext cx="7535266" cy="1382216"/>
        </a:xfrm>
        <a:prstGeom prst="rect">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36221" tIns="91440" rIns="91440" bIns="91440" numCol="1" spcCol="1270" anchor="ctr" anchorCtr="0">
          <a:noAutofit/>
        </a:bodyPr>
        <a:lstStyle/>
        <a:p>
          <a:pPr lvl="0" algn="just" defTabSz="1066800">
            <a:lnSpc>
              <a:spcPct val="90000"/>
            </a:lnSpc>
            <a:spcBef>
              <a:spcPct val="0"/>
            </a:spcBef>
            <a:spcAft>
              <a:spcPct val="35000"/>
            </a:spcAft>
          </a:pPr>
          <a:r>
            <a:rPr lang="zh-TW" altLang="en-US" sz="2400" kern="1200" dirty="0" smtClean="0">
              <a:latin typeface="+mj-ea"/>
              <a:ea typeface="+mj-ea"/>
            </a:rPr>
            <a:t>須由政府或公股（含公營事業、公法人、政府捐助財團法人）</a:t>
          </a:r>
          <a:r>
            <a:rPr lang="zh-TW" altLang="en-US" sz="2400" kern="1200" dirty="0" smtClean="0">
              <a:solidFill>
                <a:srgbClr val="00B0F0"/>
              </a:solidFill>
              <a:latin typeface="+mj-ea"/>
              <a:ea typeface="+mj-ea"/>
            </a:rPr>
            <a:t>遴聘、指派或同意</a:t>
          </a:r>
          <a:r>
            <a:rPr lang="zh-TW" altLang="en-US" sz="2400" kern="1200" dirty="0" smtClean="0">
              <a:latin typeface="+mj-ea"/>
              <a:ea typeface="+mj-ea"/>
            </a:rPr>
            <a:t>。</a:t>
          </a:r>
          <a:endParaRPr lang="zh-TW" altLang="en-US" sz="2400" kern="1200" dirty="0">
            <a:latin typeface="+mj-ea"/>
            <a:ea typeface="+mj-ea"/>
          </a:endParaRPr>
        </a:p>
      </dsp:txBody>
      <dsp:txXfrm>
        <a:off x="768870" y="207562"/>
        <a:ext cx="7535266" cy="1382216"/>
      </dsp:txXfrm>
    </dsp:sp>
    <dsp:sp modelId="{A27940F2-D4A4-455F-A15F-C0DF6945A218}">
      <dsp:nvSpPr>
        <dsp:cNvPr id="0" name=""/>
        <dsp:cNvSpPr/>
      </dsp:nvSpPr>
      <dsp:spPr>
        <a:xfrm>
          <a:off x="504059" y="7909"/>
          <a:ext cx="967551" cy="145132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62000" r="-6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2912C9-46AE-4338-AAD1-C7813A0000A2}">
      <dsp:nvSpPr>
        <dsp:cNvPr id="0" name=""/>
        <dsp:cNvSpPr/>
      </dsp:nvSpPr>
      <dsp:spPr>
        <a:xfrm>
          <a:off x="744631" y="1947618"/>
          <a:ext cx="7583744" cy="1382216"/>
        </a:xfrm>
        <a:prstGeom prst="rect">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36221" tIns="91440" rIns="91440" bIns="91440" numCol="1" spcCol="1270" anchor="ctr" anchorCtr="0">
          <a:noAutofit/>
        </a:bodyPr>
        <a:lstStyle/>
        <a:p>
          <a:pPr lvl="0" algn="just" defTabSz="1066800">
            <a:lnSpc>
              <a:spcPct val="90000"/>
            </a:lnSpc>
            <a:spcBef>
              <a:spcPct val="0"/>
            </a:spcBef>
            <a:spcAft>
              <a:spcPct val="35000"/>
            </a:spcAft>
          </a:pPr>
          <a:r>
            <a:rPr lang="zh-TW" altLang="en-US" sz="2400" kern="1200" dirty="0" smtClean="0">
              <a:latin typeface="+mj-ea"/>
              <a:ea typeface="+mj-ea"/>
            </a:rPr>
            <a:t>執行職務應遵照</a:t>
          </a:r>
          <a:r>
            <a:rPr lang="zh-TW" altLang="en-US" sz="2400" kern="1200" dirty="0" smtClean="0">
              <a:solidFill>
                <a:srgbClr val="00B0F0"/>
              </a:solidFill>
              <a:latin typeface="+mj-ea"/>
              <a:ea typeface="+mj-ea"/>
            </a:rPr>
            <a:t>政府政策</a:t>
          </a:r>
          <a:r>
            <a:rPr lang="zh-TW" altLang="en-US" sz="2400" kern="1200" dirty="0" smtClean="0">
              <a:latin typeface="+mj-ea"/>
              <a:ea typeface="+mj-ea"/>
            </a:rPr>
            <a:t>不得違反遴聘或指派目的，或為</a:t>
          </a:r>
          <a:r>
            <a:rPr lang="zh-TW" altLang="en-US" sz="2400" kern="1200" dirty="0" smtClean="0">
              <a:solidFill>
                <a:srgbClr val="00B0F0"/>
              </a:solidFill>
              <a:latin typeface="+mj-ea"/>
              <a:ea typeface="+mj-ea"/>
            </a:rPr>
            <a:t>政府公股之利益</a:t>
          </a:r>
          <a:r>
            <a:rPr lang="zh-TW" altLang="en-US" sz="2400" kern="1200" dirty="0" smtClean="0">
              <a:latin typeface="+mj-ea"/>
              <a:ea typeface="+mj-ea"/>
            </a:rPr>
            <a:t>行使職權。</a:t>
          </a:r>
          <a:endParaRPr lang="zh-TW" altLang="en-US" sz="2400" kern="1200" dirty="0">
            <a:latin typeface="+mj-ea"/>
            <a:ea typeface="+mj-ea"/>
          </a:endParaRPr>
        </a:p>
      </dsp:txBody>
      <dsp:txXfrm>
        <a:off x="744631" y="1947618"/>
        <a:ext cx="7583744" cy="1382216"/>
      </dsp:txXfrm>
    </dsp:sp>
    <dsp:sp modelId="{996625AB-74D8-4311-B79B-B952A60DE111}">
      <dsp:nvSpPr>
        <dsp:cNvPr id="0" name=""/>
        <dsp:cNvSpPr/>
      </dsp:nvSpPr>
      <dsp:spPr>
        <a:xfrm>
          <a:off x="504059" y="1747965"/>
          <a:ext cx="967551" cy="1451326"/>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35000" r="-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3C70F-E782-4E58-A4FD-7B637F8F520A}">
      <dsp:nvSpPr>
        <dsp:cNvPr id="0" name=""/>
        <dsp:cNvSpPr/>
      </dsp:nvSpPr>
      <dsp:spPr>
        <a:xfrm>
          <a:off x="1016000" y="0"/>
          <a:ext cx="4064000" cy="4064000"/>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D05F87-0306-456A-A349-B591FFADEE6A}">
      <dsp:nvSpPr>
        <dsp:cNvPr id="0" name=""/>
        <dsp:cNvSpPr/>
      </dsp:nvSpPr>
      <dsp:spPr>
        <a:xfrm>
          <a:off x="1280160" y="264160"/>
          <a:ext cx="1625600" cy="16256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smtClean="0">
              <a:latin typeface="+mj-ea"/>
              <a:ea typeface="+mj-ea"/>
            </a:rPr>
            <a:t>合法利益</a:t>
          </a:r>
          <a:endParaRPr lang="zh-TW" altLang="en-US" sz="2400" b="1" kern="1200" dirty="0">
            <a:latin typeface="+mj-ea"/>
            <a:ea typeface="+mj-ea"/>
          </a:endParaRPr>
        </a:p>
      </dsp:txBody>
      <dsp:txXfrm>
        <a:off x="1359515" y="343515"/>
        <a:ext cx="1466890" cy="1466890"/>
      </dsp:txXfrm>
    </dsp:sp>
    <dsp:sp modelId="{37DD30BE-162F-4271-B4BB-8118C02D3437}">
      <dsp:nvSpPr>
        <dsp:cNvPr id="0" name=""/>
        <dsp:cNvSpPr/>
      </dsp:nvSpPr>
      <dsp:spPr>
        <a:xfrm>
          <a:off x="3190240" y="264160"/>
          <a:ext cx="1625600" cy="16256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smtClean="0">
              <a:latin typeface="+mj-ea"/>
              <a:ea typeface="+mj-ea"/>
            </a:rPr>
            <a:t>非法利益</a:t>
          </a:r>
          <a:endParaRPr lang="zh-TW" altLang="en-US" sz="2400" b="1" kern="1200" dirty="0">
            <a:latin typeface="+mj-ea"/>
            <a:ea typeface="+mj-ea"/>
          </a:endParaRPr>
        </a:p>
      </dsp:txBody>
      <dsp:txXfrm>
        <a:off x="3269595" y="343515"/>
        <a:ext cx="1466890" cy="1466890"/>
      </dsp:txXfrm>
    </dsp:sp>
    <dsp:sp modelId="{2D9F2CF2-5576-4BF2-BA12-C6DB70552E79}">
      <dsp:nvSpPr>
        <dsp:cNvPr id="0" name=""/>
        <dsp:cNvSpPr/>
      </dsp:nvSpPr>
      <dsp:spPr>
        <a:xfrm>
          <a:off x="1280160" y="2174240"/>
          <a:ext cx="1625600" cy="16256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ts val="3200"/>
            </a:lnSpc>
            <a:spcBef>
              <a:spcPct val="0"/>
            </a:spcBef>
            <a:spcAft>
              <a:spcPts val="0"/>
            </a:spcAft>
          </a:pPr>
          <a:r>
            <a:rPr lang="zh-TW" altLang="en-US" sz="2400" b="1" kern="1200" dirty="0" smtClean="0">
              <a:latin typeface="+mj-ea"/>
              <a:ea typeface="+mj-ea"/>
            </a:rPr>
            <a:t>財產上</a:t>
          </a:r>
          <a:endParaRPr lang="en-US" altLang="zh-TW" sz="2400" b="1" kern="1200" dirty="0" smtClean="0">
            <a:latin typeface="+mj-ea"/>
            <a:ea typeface="+mj-ea"/>
          </a:endParaRPr>
        </a:p>
        <a:p>
          <a:pPr lvl="0" algn="ctr" defTabSz="1066800">
            <a:lnSpc>
              <a:spcPts val="3200"/>
            </a:lnSpc>
            <a:spcBef>
              <a:spcPct val="0"/>
            </a:spcBef>
            <a:spcAft>
              <a:spcPts val="0"/>
            </a:spcAft>
          </a:pPr>
          <a:r>
            <a:rPr lang="zh-TW" altLang="en-US" sz="2400" b="1" kern="1200" dirty="0" smtClean="0">
              <a:latin typeface="+mj-ea"/>
              <a:ea typeface="+mj-ea"/>
            </a:rPr>
            <a:t>利益</a:t>
          </a:r>
          <a:endParaRPr lang="en-US" altLang="zh-TW" sz="2400" b="1" kern="1200" dirty="0" smtClean="0">
            <a:latin typeface="+mj-ea"/>
            <a:ea typeface="+mj-ea"/>
          </a:endParaRPr>
        </a:p>
      </dsp:txBody>
      <dsp:txXfrm>
        <a:off x="1359515" y="2253595"/>
        <a:ext cx="1466890" cy="1466890"/>
      </dsp:txXfrm>
    </dsp:sp>
    <dsp:sp modelId="{AE7EF692-E160-4A1D-9D1F-9E2AA5F3D8FF}">
      <dsp:nvSpPr>
        <dsp:cNvPr id="0" name=""/>
        <dsp:cNvSpPr/>
      </dsp:nvSpPr>
      <dsp:spPr>
        <a:xfrm>
          <a:off x="3190240" y="2174240"/>
          <a:ext cx="1625600" cy="16256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ts val="3200"/>
            </a:lnSpc>
            <a:spcBef>
              <a:spcPct val="0"/>
            </a:spcBef>
            <a:spcAft>
              <a:spcPts val="0"/>
            </a:spcAft>
          </a:pPr>
          <a:r>
            <a:rPr lang="zh-TW" altLang="en-US" sz="2400" b="1" kern="1200" dirty="0" smtClean="0">
              <a:latin typeface="+mj-ea"/>
              <a:ea typeface="+mj-ea"/>
            </a:rPr>
            <a:t>非財產上利益</a:t>
          </a:r>
          <a:endParaRPr lang="zh-TW" altLang="en-US" sz="2400" b="1" kern="1200" dirty="0">
            <a:latin typeface="+mj-ea"/>
            <a:ea typeface="+mj-ea"/>
          </a:endParaRPr>
        </a:p>
      </dsp:txBody>
      <dsp:txXfrm>
        <a:off x="3269595" y="2253595"/>
        <a:ext cx="1466890" cy="146689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2D1540-E946-48F2-B36C-6A5DF92E9D14}">
      <dsp:nvSpPr>
        <dsp:cNvPr id="0" name=""/>
        <dsp:cNvSpPr/>
      </dsp:nvSpPr>
      <dsp:spPr>
        <a:xfrm>
          <a:off x="0" y="1842"/>
          <a:ext cx="8147248" cy="793932"/>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b="0" i="0" kern="1200" dirty="0" smtClean="0">
              <a:effectLst/>
              <a:latin typeface="微軟正黑體" panose="020B0604030504040204" pitchFamily="34" charset="-120"/>
              <a:ea typeface="微軟正黑體" panose="020B0604030504040204" pitchFamily="34" charset="-120"/>
              <a:cs typeface="+mn-cs"/>
            </a:rPr>
            <a:t>私益所占之比例輕微，且非特別單就本人或關係人所為</a:t>
          </a:r>
          <a:endParaRPr lang="zh-TW" altLang="en-US" sz="2400" b="0" kern="1200" dirty="0">
            <a:latin typeface="微軟正黑體" panose="020B0604030504040204" pitchFamily="34" charset="-120"/>
            <a:ea typeface="微軟正黑體" panose="020B0604030504040204" pitchFamily="34" charset="-120"/>
          </a:endParaRPr>
        </a:p>
      </dsp:txBody>
      <dsp:txXfrm>
        <a:off x="38757" y="40599"/>
        <a:ext cx="8069734" cy="716418"/>
      </dsp:txXfrm>
    </dsp:sp>
    <dsp:sp modelId="{8D00BF83-85D6-43DE-903F-B3060D2692F0}">
      <dsp:nvSpPr>
        <dsp:cNvPr id="0" name=""/>
        <dsp:cNvSpPr/>
      </dsp:nvSpPr>
      <dsp:spPr>
        <a:xfrm>
          <a:off x="0" y="795774"/>
          <a:ext cx="8147248" cy="35854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675" tIns="30480" rIns="170688" bIns="30480" numCol="1" spcCol="1270" anchor="t" anchorCtr="0">
          <a:noAutofit/>
        </a:bodyPr>
        <a:lstStyle/>
        <a:p>
          <a:pPr marL="228600" lvl="1" indent="-228600" algn="just" defTabSz="1066800">
            <a:lnSpc>
              <a:spcPct val="90000"/>
            </a:lnSpc>
            <a:spcBef>
              <a:spcPct val="0"/>
            </a:spcBef>
            <a:spcAft>
              <a:spcPct val="20000"/>
            </a:spcAft>
            <a:buChar char="••"/>
          </a:pPr>
          <a:r>
            <a:rPr lang="zh-TW" altLang="en-US"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以特別費發放機關人員</a:t>
          </a:r>
          <a:r>
            <a:rPr lang="zh-TW" altLang="en-US" sz="2400" b="1" kern="1200" dirty="0" smtClean="0">
              <a:solidFill>
                <a:srgbClr val="00B0F0"/>
              </a:solidFill>
              <a:latin typeface="微軟正黑體" panose="020B0604030504040204" pitchFamily="34" charset="-120"/>
              <a:ea typeface="微軟正黑體" panose="020B0604030504040204" pitchFamily="34" charset="-120"/>
            </a:rPr>
            <a:t>獎勵金</a:t>
          </a:r>
          <a:r>
            <a:rPr lang="zh-TW" altLang="en-US"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kern="1200" dirty="0" smtClean="0">
              <a:solidFill>
                <a:srgbClr val="00B0F0"/>
              </a:solidFill>
              <a:latin typeface="微軟正黑體" panose="020B0604030504040204" pitchFamily="34" charset="-120"/>
              <a:ea typeface="微軟正黑體" panose="020B0604030504040204" pitchFamily="34" charset="-120"/>
            </a:rPr>
            <a:t>餽贈</a:t>
          </a:r>
          <a:r>
            <a:rPr lang="zh-TW" altLang="en-US"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民間人士</a:t>
          </a:r>
          <a:r>
            <a:rPr lang="zh-TW" altLang="en-US" sz="2400" b="1" kern="1200" dirty="0" smtClean="0">
              <a:solidFill>
                <a:srgbClr val="00B0F0"/>
              </a:solidFill>
              <a:latin typeface="微軟正黑體" panose="020B0604030504040204" pitchFamily="34" charset="-120"/>
              <a:ea typeface="微軟正黑體" panose="020B0604030504040204" pitchFamily="34" charset="-120"/>
            </a:rPr>
            <a:t>禮品</a:t>
          </a:r>
          <a:r>
            <a:rPr lang="zh-TW" altLang="en-US"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及</a:t>
          </a:r>
          <a:r>
            <a:rPr lang="zh-TW" altLang="en-US" sz="2400" b="1" kern="1200" dirty="0" smtClean="0">
              <a:solidFill>
                <a:srgbClr val="00B0F0"/>
              </a:solidFill>
              <a:latin typeface="微軟正黑體" panose="020B0604030504040204" pitchFamily="34" charset="-120"/>
              <a:ea typeface="微軟正黑體" panose="020B0604030504040204" pitchFamily="34" charset="-120"/>
            </a:rPr>
            <a:t>飲宴招待</a:t>
          </a:r>
          <a:r>
            <a:rPr lang="zh-TW" altLang="en-US"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，受領者所獲取之金錢或動產，或具有經濟價值之利益，係屬本法第</a:t>
          </a:r>
          <a:r>
            <a:rPr lang="en-US" altLang="zh-TW"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4</a:t>
          </a:r>
          <a:r>
            <a:rPr lang="zh-TW" altLang="en-US"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條第</a:t>
          </a:r>
          <a:r>
            <a:rPr lang="en-US" altLang="zh-TW"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項之</a:t>
          </a:r>
          <a:r>
            <a:rPr lang="zh-TW" altLang="en-US" sz="2400" b="1" kern="1200" dirty="0" smtClean="0">
              <a:solidFill>
                <a:srgbClr val="00B0F0"/>
              </a:solidFill>
              <a:latin typeface="微軟正黑體" panose="020B0604030504040204" pitchFamily="34" charset="-120"/>
              <a:ea typeface="微軟正黑體" panose="020B0604030504040204" pitchFamily="34" charset="-120"/>
            </a:rPr>
            <a:t>財產上利益</a:t>
          </a:r>
          <a:r>
            <a:rPr lang="zh-TW" altLang="en-US"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400" kern="1200" dirty="0">
            <a:latin typeface="微軟正黑體" panose="020B0604030504040204" pitchFamily="34" charset="-120"/>
            <a:ea typeface="微軟正黑體" panose="020B0604030504040204" pitchFamily="34" charset="-120"/>
          </a:endParaRPr>
        </a:p>
        <a:p>
          <a:pPr marL="228600" lvl="1" indent="-228600" algn="just" defTabSz="1066800">
            <a:lnSpc>
              <a:spcPct val="90000"/>
            </a:lnSpc>
            <a:spcBef>
              <a:spcPct val="0"/>
            </a:spcBef>
            <a:spcAft>
              <a:spcPct val="20000"/>
            </a:spcAft>
            <a:buChar char="••"/>
          </a:pPr>
          <a:r>
            <a:rPr lang="zh-TW" altLang="en-US"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如機關首長動支特別費以一同宴請或整體餽贈</a:t>
          </a:r>
          <a:r>
            <a:rPr lang="zh-TW" altLang="en-US" sz="2400" b="1" kern="1200" dirty="0" smtClean="0">
              <a:solidFill>
                <a:srgbClr val="FF0000"/>
              </a:solidFill>
              <a:latin typeface="微軟正黑體" panose="020B0604030504040204" pitchFamily="34" charset="-120"/>
              <a:ea typeface="微軟正黑體" panose="020B0604030504040204" pitchFamily="34" charset="-120"/>
            </a:rPr>
            <a:t>多數對象中有一人具關係人身分</a:t>
          </a:r>
          <a:r>
            <a:rPr lang="zh-TW" altLang="en-US"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等情形，</a:t>
          </a:r>
          <a:r>
            <a:rPr lang="zh-TW" altLang="en-US" sz="2400" b="1" kern="1200" dirty="0" smtClean="0">
              <a:solidFill>
                <a:srgbClr val="FF0000"/>
              </a:solidFill>
              <a:latin typeface="微軟正黑體" panose="020B0604030504040204" pitchFamily="34" charset="-120"/>
              <a:ea typeface="微軟正黑體" panose="020B0604030504040204" pitchFamily="34" charset="-120"/>
            </a:rPr>
            <a:t>如非特別單就本人或關係人所為</a:t>
          </a:r>
          <a:r>
            <a:rPr lang="zh-TW" altLang="en-US"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，難認有何不當利益輸送，即與利益衝突無涉，</a:t>
          </a:r>
          <a:r>
            <a:rPr lang="zh-TW" altLang="en-US" sz="2400" b="1" kern="1200" dirty="0" smtClean="0">
              <a:solidFill>
                <a:srgbClr val="FF0000"/>
              </a:solidFill>
              <a:latin typeface="微軟正黑體" panose="020B0604030504040204" pitchFamily="34" charset="-120"/>
              <a:ea typeface="微軟正黑體" panose="020B0604030504040204" pitchFamily="34" charset="-120"/>
            </a:rPr>
            <a:t>尚不生首長迴避情事</a:t>
          </a:r>
          <a:r>
            <a:rPr lang="zh-TW" altLang="en-US" sz="2400" b="1" kern="12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400" kern="1200" dirty="0">
            <a:latin typeface="微軟正黑體" panose="020B0604030504040204" pitchFamily="34" charset="-120"/>
            <a:ea typeface="微軟正黑體" panose="020B0604030504040204" pitchFamily="34" charset="-120"/>
          </a:endParaRPr>
        </a:p>
      </dsp:txBody>
      <dsp:txXfrm>
        <a:off x="0" y="795774"/>
        <a:ext cx="8147248" cy="358541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2D1540-E946-48F2-B36C-6A5DF92E9D14}">
      <dsp:nvSpPr>
        <dsp:cNvPr id="0" name=""/>
        <dsp:cNvSpPr/>
      </dsp:nvSpPr>
      <dsp:spPr>
        <a:xfrm>
          <a:off x="0" y="45687"/>
          <a:ext cx="8147248" cy="59286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b="0" i="0" kern="1200" dirty="0" smtClean="0">
              <a:latin typeface="微軟正黑體" panose="020B0604030504040204" pitchFamily="34" charset="-120"/>
              <a:ea typeface="微軟正黑體" panose="020B0604030504040204" pitchFamily="34" charset="-120"/>
            </a:rPr>
            <a:t>欠缺裁量空間</a:t>
          </a:r>
          <a:endParaRPr lang="zh-TW" altLang="en-US" sz="2400" b="0" i="0" kern="1200" dirty="0">
            <a:latin typeface="微軟正黑體" panose="020B0604030504040204" pitchFamily="34" charset="-120"/>
            <a:ea typeface="微軟正黑體" panose="020B0604030504040204" pitchFamily="34" charset="-120"/>
          </a:endParaRPr>
        </a:p>
      </dsp:txBody>
      <dsp:txXfrm>
        <a:off x="28941" y="74628"/>
        <a:ext cx="8089366" cy="534987"/>
      </dsp:txXfrm>
    </dsp:sp>
    <dsp:sp modelId="{8D00BF83-85D6-43DE-903F-B3060D2692F0}">
      <dsp:nvSpPr>
        <dsp:cNvPr id="0" name=""/>
        <dsp:cNvSpPr/>
      </dsp:nvSpPr>
      <dsp:spPr>
        <a:xfrm>
          <a:off x="0" y="638557"/>
          <a:ext cx="8147248" cy="4284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675" tIns="30480" rIns="170688" bIns="30480" numCol="1" spcCol="1270" anchor="t" anchorCtr="0">
          <a:noAutofit/>
        </a:bodyPr>
        <a:lstStyle/>
        <a:p>
          <a:pPr marL="228600" lvl="1" indent="-228600" algn="just" defTabSz="1066800">
            <a:lnSpc>
              <a:spcPct val="90000"/>
            </a:lnSpc>
            <a:spcBef>
              <a:spcPct val="0"/>
            </a:spcBef>
            <a:spcAft>
              <a:spcPct val="20000"/>
            </a:spcAft>
            <a:buChar char="••"/>
          </a:pPr>
          <a:r>
            <a:rPr lang="zh-TW" altLang="en-US" sz="2400" b="1" i="0" kern="1200" dirty="0" smtClean="0">
              <a:solidFill>
                <a:schemeClr val="tx1">
                  <a:lumMod val="75000"/>
                  <a:lumOff val="25000"/>
                </a:schemeClr>
              </a:solidFill>
              <a:effectLst/>
              <a:latin typeface="微軟正黑體" panose="020B0604030504040204" pitchFamily="34" charset="-120"/>
              <a:ea typeface="微軟正黑體" panose="020B0604030504040204" pitchFamily="34" charset="-120"/>
              <a:cs typeface="+mn-cs"/>
            </a:rPr>
            <a:t>關於機關首長或授權人涉及自身待遇及相關事項之報支時，核准人對於</a:t>
          </a:r>
          <a:r>
            <a:rPr lang="zh-TW" altLang="en-US" sz="2400" b="1" i="0" kern="1200" dirty="0" smtClean="0">
              <a:solidFill>
                <a:srgbClr val="00B0F0"/>
              </a:solidFill>
              <a:effectLst/>
              <a:latin typeface="微軟正黑體" panose="020B0604030504040204" pitchFamily="34" charset="-120"/>
              <a:ea typeface="微軟正黑體" panose="020B0604030504040204" pitchFamily="34" charset="-120"/>
              <a:cs typeface="+mn-cs"/>
            </a:rPr>
            <a:t>核准與否</a:t>
          </a:r>
          <a:r>
            <a:rPr lang="zh-TW" altLang="en-US" sz="2400" b="1" i="0" kern="1200" dirty="0" smtClean="0">
              <a:solidFill>
                <a:schemeClr val="tx1">
                  <a:lumMod val="75000"/>
                  <a:lumOff val="25000"/>
                </a:schemeClr>
              </a:solidFill>
              <a:effectLst/>
              <a:latin typeface="微軟正黑體" panose="020B0604030504040204" pitchFamily="34" charset="-120"/>
              <a:ea typeface="微軟正黑體" panose="020B0604030504040204" pitchFamily="34" charset="-120"/>
              <a:cs typeface="+mn-cs"/>
            </a:rPr>
            <a:t>以及</a:t>
          </a:r>
          <a:r>
            <a:rPr lang="zh-TW" altLang="en-US" sz="2400" b="1" i="0" kern="1200" dirty="0" smtClean="0">
              <a:solidFill>
                <a:srgbClr val="00B0F0"/>
              </a:solidFill>
              <a:effectLst/>
              <a:latin typeface="微軟正黑體" panose="020B0604030504040204" pitchFamily="34" charset="-120"/>
              <a:ea typeface="微軟正黑體" panose="020B0604030504040204" pitchFamily="34" charset="-120"/>
              <a:cs typeface="+mn-cs"/>
            </a:rPr>
            <a:t>金額之多寡</a:t>
          </a:r>
          <a:r>
            <a:rPr lang="zh-TW" altLang="en-US" sz="2400" b="0" i="0" kern="1200" dirty="0" smtClean="0">
              <a:effectLst/>
              <a:latin typeface="微軟正黑體" panose="020B0604030504040204" pitchFamily="34" charset="-120"/>
              <a:ea typeface="微軟正黑體" panose="020B0604030504040204" pitchFamily="34" charset="-120"/>
              <a:cs typeface="+mn-cs"/>
            </a:rPr>
            <a:t>，</a:t>
          </a:r>
          <a:r>
            <a:rPr lang="zh-TW" altLang="en-US" sz="2400" b="1" i="0" kern="1200" dirty="0" smtClean="0">
              <a:solidFill>
                <a:srgbClr val="00B0F0"/>
              </a:solidFill>
              <a:effectLst/>
              <a:latin typeface="微軟正黑體" panose="020B0604030504040204" pitchFamily="34" charset="-120"/>
              <a:ea typeface="微軟正黑體" panose="020B0604030504040204" pitchFamily="34" charset="-120"/>
              <a:cs typeface="+mn-cs"/>
            </a:rPr>
            <a:t>並無裁量之空間</a:t>
          </a:r>
          <a:r>
            <a:rPr lang="zh-TW" altLang="en-US" sz="2400" b="1" i="0" kern="1200" dirty="0" smtClean="0">
              <a:solidFill>
                <a:schemeClr val="tx1">
                  <a:lumMod val="75000"/>
                  <a:lumOff val="25000"/>
                </a:schemeClr>
              </a:solidFill>
              <a:effectLst/>
              <a:latin typeface="微軟正黑體" panose="020B0604030504040204" pitchFamily="34" charset="-120"/>
              <a:ea typeface="微軟正黑體" panose="020B0604030504040204" pitchFamily="34" charset="-120"/>
              <a:cs typeface="+mn-cs"/>
            </a:rPr>
            <a:t>，難有不法利益輸送之情形，因此，與本法所稱之利益衝突要件有別。</a:t>
          </a:r>
          <a:endParaRPr lang="zh-TW" altLang="en-US" sz="2400" b="1" i="0" kern="12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mn-cs"/>
          </a:endParaRPr>
        </a:p>
        <a:p>
          <a:pPr marL="228600" lvl="1" indent="-228600" algn="just" defTabSz="1066800">
            <a:lnSpc>
              <a:spcPct val="90000"/>
            </a:lnSpc>
            <a:spcBef>
              <a:spcPct val="0"/>
            </a:spcBef>
            <a:spcAft>
              <a:spcPct val="20000"/>
            </a:spcAft>
            <a:buChar char="••"/>
          </a:pPr>
          <a:r>
            <a:rPr lang="zh-TW" altLang="en-US" sz="2400" b="1" i="0" kern="1200" dirty="0" smtClean="0">
              <a:solidFill>
                <a:schemeClr val="tx1">
                  <a:lumMod val="75000"/>
                  <a:lumOff val="25000"/>
                </a:schemeClr>
              </a:solidFill>
              <a:effectLst/>
              <a:latin typeface="微軟正黑體" panose="020B0604030504040204" pitchFamily="34" charset="-120"/>
              <a:ea typeface="微軟正黑體" panose="020B0604030504040204" pitchFamily="34" charset="-120"/>
              <a:cs typeface="+mn-cs"/>
            </a:rPr>
            <a:t>如</a:t>
          </a:r>
          <a:r>
            <a:rPr lang="zh-TW" altLang="en-US" sz="2400" b="1" i="0" kern="1200" dirty="0" smtClean="0">
              <a:solidFill>
                <a:srgbClr val="00B0F0"/>
              </a:solidFill>
              <a:effectLst/>
              <a:latin typeface="微軟正黑體" panose="020B0604030504040204" pitchFamily="34" charset="-120"/>
              <a:ea typeface="微軟正黑體" panose="020B0604030504040204" pitchFamily="34" charset="-120"/>
              <a:cs typeface="+mn-cs"/>
            </a:rPr>
            <a:t>出差旅費</a:t>
          </a:r>
          <a:r>
            <a:rPr lang="zh-TW" altLang="en-US" sz="2400" b="1" i="0" kern="1200" dirty="0" smtClean="0">
              <a:solidFill>
                <a:schemeClr val="tx1">
                  <a:lumMod val="75000"/>
                  <a:lumOff val="25000"/>
                </a:schemeClr>
              </a:solidFill>
              <a:effectLst/>
              <a:latin typeface="微軟正黑體" panose="020B0604030504040204" pitchFamily="34" charset="-120"/>
              <a:ea typeface="微軟正黑體" panose="020B0604030504040204" pitchFamily="34" charset="-120"/>
              <a:cs typeface="+mn-cs"/>
            </a:rPr>
            <a:t>、生日禮金、加班費、休假補助費、未休假加班費、國內進修費用補助、結婚補助、喪葬補助、生育補助、健康檢查補助、公教人員保險現金給付等。</a:t>
          </a:r>
          <a:endParaRPr lang="zh-TW" altLang="en-US" sz="2400" b="1" i="0" kern="12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mn-cs"/>
          </a:endParaRPr>
        </a:p>
      </dsp:txBody>
      <dsp:txXfrm>
        <a:off x="0" y="638557"/>
        <a:ext cx="8147248" cy="428430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BCF82-B463-4EA7-8470-097EF6EE9919}">
      <dsp:nvSpPr>
        <dsp:cNvPr id="0" name=""/>
        <dsp:cNvSpPr/>
      </dsp:nvSpPr>
      <dsp:spPr>
        <a:xfrm>
          <a:off x="0" y="451076"/>
          <a:ext cx="8352928" cy="178760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b="1" kern="1200" dirty="0" smtClean="0">
              <a:solidFill>
                <a:schemeClr val="tx1">
                  <a:lumMod val="75000"/>
                  <a:lumOff val="25000"/>
                </a:schemeClr>
              </a:solidFill>
              <a:latin typeface="+mj-ea"/>
              <a:ea typeface="+mj-ea"/>
            </a:rPr>
            <a:t>所稱「義務各自獨立判斷」，係指為避免職務外觀之廉潔性遭人質疑，縱未違反</a:t>
          </a:r>
          <a:r>
            <a:rPr lang="zh-TW" altLang="en-US" sz="2400" b="1" kern="1200" dirty="0" smtClean="0">
              <a:solidFill>
                <a:srgbClr val="FF0000"/>
              </a:solidFill>
              <a:latin typeface="+mj-ea"/>
              <a:ea typeface="+mj-ea"/>
            </a:rPr>
            <a:t>本法第</a:t>
          </a:r>
          <a:r>
            <a:rPr lang="en-US" altLang="zh-TW" sz="2400" b="1" kern="1200" dirty="0" smtClean="0">
              <a:solidFill>
                <a:srgbClr val="FF0000"/>
              </a:solidFill>
              <a:latin typeface="+mj-ea"/>
              <a:ea typeface="+mj-ea"/>
            </a:rPr>
            <a:t>14</a:t>
          </a:r>
          <a:r>
            <a:rPr lang="zh-TW" altLang="en-US" sz="2400" b="1" kern="1200" dirty="0" smtClean="0">
              <a:solidFill>
                <a:srgbClr val="FF0000"/>
              </a:solidFill>
              <a:latin typeface="+mj-ea"/>
              <a:ea typeface="+mj-ea"/>
            </a:rPr>
            <a:t>條補助或交易禁止</a:t>
          </a:r>
          <a:r>
            <a:rPr lang="zh-TW" altLang="en-US" sz="2400" b="1" kern="1200" dirty="0" smtClean="0">
              <a:solidFill>
                <a:schemeClr val="tx1">
                  <a:lumMod val="75000"/>
                  <a:lumOff val="25000"/>
                </a:schemeClr>
              </a:solidFill>
              <a:latin typeface="+mj-ea"/>
              <a:ea typeface="+mj-ea"/>
            </a:rPr>
            <a:t>規定，惟仍應遵守</a:t>
          </a:r>
          <a:r>
            <a:rPr lang="zh-TW" altLang="en-US" sz="2400" b="1" kern="1200" dirty="0" smtClean="0">
              <a:solidFill>
                <a:srgbClr val="FF0000"/>
              </a:solidFill>
              <a:latin typeface="+mj-ea"/>
              <a:ea typeface="+mj-ea"/>
            </a:rPr>
            <a:t>迴避</a:t>
          </a:r>
          <a:r>
            <a:rPr lang="zh-TW" altLang="en-US" sz="2400" b="1" kern="1200" dirty="0" smtClean="0">
              <a:solidFill>
                <a:schemeClr val="tx1">
                  <a:lumMod val="75000"/>
                  <a:lumOff val="25000"/>
                </a:schemeClr>
              </a:solidFill>
              <a:latin typeface="+mj-ea"/>
              <a:ea typeface="+mj-ea"/>
            </a:rPr>
            <a:t>、</a:t>
          </a:r>
          <a:r>
            <a:rPr lang="zh-TW" altLang="en-US" sz="2400" b="1" kern="1200" dirty="0" smtClean="0">
              <a:solidFill>
                <a:srgbClr val="FF0000"/>
              </a:solidFill>
              <a:latin typeface="+mj-ea"/>
              <a:ea typeface="+mj-ea"/>
            </a:rPr>
            <a:t>圖利禁止</a:t>
          </a:r>
          <a:r>
            <a:rPr lang="zh-TW" altLang="en-US" sz="2400" b="1" kern="1200" dirty="0" smtClean="0">
              <a:solidFill>
                <a:schemeClr val="tx1">
                  <a:lumMod val="75000"/>
                  <a:lumOff val="25000"/>
                </a:schemeClr>
              </a:solidFill>
              <a:latin typeface="+mj-ea"/>
              <a:ea typeface="+mj-ea"/>
            </a:rPr>
            <a:t>、</a:t>
          </a:r>
          <a:r>
            <a:rPr lang="zh-TW" altLang="en-US" sz="2400" b="1" kern="1200" dirty="0" smtClean="0">
              <a:solidFill>
                <a:srgbClr val="FF0000"/>
              </a:solidFill>
              <a:latin typeface="+mj-ea"/>
              <a:ea typeface="+mj-ea"/>
            </a:rPr>
            <a:t>事前揭露</a:t>
          </a:r>
          <a:r>
            <a:rPr lang="zh-TW" altLang="en-US" sz="2400" b="1" kern="1200" dirty="0" smtClean="0">
              <a:solidFill>
                <a:schemeClr val="tx1">
                  <a:lumMod val="75000"/>
                  <a:lumOff val="25000"/>
                </a:schemeClr>
              </a:solidFill>
              <a:latin typeface="+mj-ea"/>
              <a:ea typeface="+mj-ea"/>
            </a:rPr>
            <a:t>及</a:t>
          </a:r>
          <a:r>
            <a:rPr lang="zh-TW" altLang="en-US" sz="2400" b="1" kern="1200" dirty="0" smtClean="0">
              <a:solidFill>
                <a:srgbClr val="FF0000"/>
              </a:solidFill>
              <a:latin typeface="+mj-ea"/>
              <a:ea typeface="+mj-ea"/>
            </a:rPr>
            <a:t>事後公開</a:t>
          </a:r>
          <a:r>
            <a:rPr lang="zh-TW" altLang="en-US" sz="2400" b="1" kern="1200" dirty="0" smtClean="0">
              <a:solidFill>
                <a:schemeClr val="tx1">
                  <a:lumMod val="75000"/>
                  <a:lumOff val="25000"/>
                </a:schemeClr>
              </a:solidFill>
              <a:latin typeface="+mj-ea"/>
              <a:ea typeface="+mj-ea"/>
            </a:rPr>
            <a:t>等其他義務。</a:t>
          </a:r>
          <a:endParaRPr lang="zh-TW" altLang="en-US" sz="2400" kern="1200" dirty="0"/>
        </a:p>
      </dsp:txBody>
      <dsp:txXfrm>
        <a:off x="87264" y="538340"/>
        <a:ext cx="8178400" cy="1613075"/>
      </dsp:txXfrm>
    </dsp:sp>
    <dsp:sp modelId="{DF997658-2C46-4569-B6C9-F0113D77E353}">
      <dsp:nvSpPr>
        <dsp:cNvPr id="0" name=""/>
        <dsp:cNvSpPr/>
      </dsp:nvSpPr>
      <dsp:spPr>
        <a:xfrm>
          <a:off x="0" y="2238680"/>
          <a:ext cx="8352928" cy="2758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30480" rIns="170688" bIns="30480" numCol="1" spcCol="1270" anchor="t" anchorCtr="0">
          <a:noAutofit/>
        </a:bodyPr>
        <a:lstStyle/>
        <a:p>
          <a:pPr marL="228600" lvl="1" indent="-228600" algn="l" defTabSz="1066800">
            <a:lnSpc>
              <a:spcPts val="5200"/>
            </a:lnSpc>
            <a:spcBef>
              <a:spcPct val="0"/>
            </a:spcBef>
            <a:spcAft>
              <a:spcPts val="1200"/>
            </a:spcAft>
            <a:buChar char="••"/>
          </a:pPr>
          <a:r>
            <a:rPr lang="zh-TW" altLang="en-US" sz="2400" b="1" kern="1200" dirty="0" smtClean="0">
              <a:solidFill>
                <a:schemeClr val="tx1">
                  <a:lumMod val="75000"/>
                  <a:lumOff val="25000"/>
                </a:schemeClr>
              </a:solidFill>
              <a:latin typeface="+mj-ea"/>
              <a:ea typeface="+mj-ea"/>
            </a:rPr>
            <a:t>如</a:t>
          </a:r>
          <a:r>
            <a:rPr lang="zh-TW" altLang="en-US" sz="2400" b="1" u="sng" kern="1200" dirty="0" smtClean="0">
              <a:solidFill>
                <a:srgbClr val="00B0F0"/>
              </a:solidFill>
              <a:latin typeface="+mj-ea"/>
              <a:ea typeface="+mj-ea"/>
            </a:rPr>
            <a:t>鄉民代表</a:t>
          </a:r>
          <a:r>
            <a:rPr lang="zh-TW" altLang="en-US" sz="2400" b="1" kern="1200" dirty="0" smtClean="0">
              <a:solidFill>
                <a:srgbClr val="00B0F0"/>
              </a:solidFill>
              <a:latin typeface="+mj-ea"/>
              <a:ea typeface="+mj-ea"/>
            </a:rPr>
            <a:t>兼任非營利團體之負責人</a:t>
          </a:r>
          <a:r>
            <a:rPr lang="zh-TW" altLang="en-US" sz="2400" b="1" kern="1200" dirty="0" smtClean="0">
              <a:solidFill>
                <a:schemeClr val="tx1">
                  <a:lumMod val="75000"/>
                  <a:lumOff val="25000"/>
                </a:schemeClr>
              </a:solidFill>
              <a:latin typeface="+mj-ea"/>
              <a:ea typeface="+mj-ea"/>
            </a:rPr>
            <a:t>，以</a:t>
          </a:r>
          <a:r>
            <a:rPr lang="zh-TW" altLang="en-US" sz="2400" b="1" kern="1200" dirty="0" smtClean="0">
              <a:solidFill>
                <a:srgbClr val="00B0F0"/>
              </a:solidFill>
              <a:latin typeface="+mj-ea"/>
              <a:ea typeface="+mj-ea"/>
            </a:rPr>
            <a:t>補助活動建議款</a:t>
          </a:r>
          <a:r>
            <a:rPr lang="zh-TW" altLang="en-US" sz="2400" b="1" kern="1200" dirty="0" smtClean="0">
              <a:solidFill>
                <a:schemeClr val="tx1">
                  <a:lumMod val="75000"/>
                  <a:lumOff val="25000"/>
                </a:schemeClr>
              </a:solidFill>
              <a:latin typeface="+mj-ea"/>
              <a:ea typeface="+mj-ea"/>
            </a:rPr>
            <a:t>方式，簽報代表會函請鄉公所補助該非營利團體，除該團體須依本法規定辦理</a:t>
          </a:r>
          <a:r>
            <a:rPr lang="zh-TW" altLang="en-US" sz="2400" b="1" kern="1200" dirty="0" smtClean="0">
              <a:solidFill>
                <a:srgbClr val="00B0F0"/>
              </a:solidFill>
              <a:latin typeface="+mj-ea"/>
              <a:ea typeface="+mj-ea"/>
            </a:rPr>
            <a:t>事前揭露</a:t>
          </a:r>
          <a:r>
            <a:rPr lang="zh-TW" altLang="en-US" sz="2400" b="1" kern="1200" dirty="0" smtClean="0">
              <a:solidFill>
                <a:schemeClr val="tx1">
                  <a:lumMod val="75000"/>
                  <a:lumOff val="25000"/>
                </a:schemeClr>
              </a:solidFill>
              <a:latin typeface="+mj-ea"/>
              <a:ea typeface="+mj-ea"/>
            </a:rPr>
            <a:t>外，鄉民代表亦應行</a:t>
          </a:r>
          <a:r>
            <a:rPr lang="zh-TW" altLang="en-US" sz="2400" b="1" kern="1200" dirty="0" smtClean="0">
              <a:solidFill>
                <a:srgbClr val="00B0F0"/>
              </a:solidFill>
              <a:latin typeface="+mj-ea"/>
              <a:ea typeface="+mj-ea"/>
            </a:rPr>
            <a:t>迴避</a:t>
          </a:r>
          <a:r>
            <a:rPr lang="zh-TW" altLang="en-US" sz="2400" b="1" kern="1200" dirty="0" smtClean="0">
              <a:solidFill>
                <a:schemeClr val="tx1">
                  <a:lumMod val="75000"/>
                  <a:lumOff val="25000"/>
                </a:schemeClr>
              </a:solidFill>
              <a:latin typeface="+mj-ea"/>
              <a:ea typeface="+mj-ea"/>
            </a:rPr>
            <a:t>（廉利字第</a:t>
          </a:r>
          <a:r>
            <a:rPr lang="en-US" altLang="zh-TW" sz="2400" b="1" kern="1200" dirty="0" smtClean="0">
              <a:solidFill>
                <a:schemeClr val="tx1">
                  <a:lumMod val="75000"/>
                  <a:lumOff val="25000"/>
                </a:schemeClr>
              </a:solidFill>
              <a:latin typeface="+mj-ea"/>
              <a:ea typeface="+mj-ea"/>
            </a:rPr>
            <a:t>10800371400</a:t>
          </a:r>
          <a:r>
            <a:rPr lang="zh-TW" altLang="en-US" sz="2400" b="1" kern="1200" dirty="0" smtClean="0">
              <a:solidFill>
                <a:schemeClr val="tx1">
                  <a:lumMod val="75000"/>
                  <a:lumOff val="25000"/>
                </a:schemeClr>
              </a:solidFill>
              <a:latin typeface="+mj-ea"/>
              <a:ea typeface="+mj-ea"/>
            </a:rPr>
            <a:t>號函參照）。</a:t>
          </a:r>
          <a:endParaRPr lang="zh-TW" altLang="en-US" sz="2400" kern="1200" dirty="0">
            <a:latin typeface="+mj-ea"/>
            <a:ea typeface="+mj-ea"/>
          </a:endParaRPr>
        </a:p>
      </dsp:txBody>
      <dsp:txXfrm>
        <a:off x="0" y="2238680"/>
        <a:ext cx="8352928" cy="275827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1645920" cy="532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1</a:t>
          </a:r>
          <a:endParaRPr lang="zh-TW" altLang="en-US" sz="4000" b="1" kern="1200" dirty="0">
            <a:solidFill>
              <a:schemeClr val="tx1">
                <a:lumMod val="75000"/>
                <a:lumOff val="25000"/>
              </a:schemeClr>
            </a:solidFill>
            <a:latin typeface="+mj-ea"/>
            <a:ea typeface="+mj-ea"/>
          </a:endParaRPr>
        </a:p>
      </dsp:txBody>
      <dsp:txXfrm>
        <a:off x="0" y="0"/>
        <a:ext cx="1645920" cy="5328591"/>
      </dsp:txXfrm>
    </dsp:sp>
    <dsp:sp modelId="{73F32DDB-4EA7-4A28-9768-49B09D5748D9}">
      <dsp:nvSpPr>
        <dsp:cNvPr id="0" name=""/>
        <dsp:cNvSpPr/>
      </dsp:nvSpPr>
      <dsp:spPr>
        <a:xfrm>
          <a:off x="1769364" y="183430"/>
          <a:ext cx="6460236" cy="1576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國營事業</a:t>
          </a:r>
          <a:r>
            <a:rPr lang="zh-TW" altLang="en-US" sz="2400" b="1" i="0" kern="1200" dirty="0" smtClean="0">
              <a:solidFill>
                <a:srgbClr val="00B0F0"/>
              </a:solidFill>
              <a:effectLst/>
              <a:latin typeface="+mj-ea"/>
              <a:ea typeface="+mj-ea"/>
              <a:cs typeface="+mn-cs"/>
            </a:rPr>
            <a:t>總經理、副總經理及執行長</a:t>
          </a:r>
          <a:r>
            <a:rPr lang="zh-TW" altLang="en-US" sz="2400" b="1" i="0" kern="1200" dirty="0" smtClean="0">
              <a:solidFill>
                <a:schemeClr val="tx1">
                  <a:lumMod val="75000"/>
                  <a:lumOff val="25000"/>
                </a:schemeClr>
              </a:solidFill>
              <a:effectLst/>
              <a:latin typeface="+mj-ea"/>
              <a:ea typeface="+mj-ea"/>
              <a:cs typeface="+mn-cs"/>
            </a:rPr>
            <a:t>等人如擔任</a:t>
          </a:r>
          <a:r>
            <a:rPr lang="zh-TW" altLang="en-US" sz="2400" b="1" i="0" kern="1200" dirty="0" smtClean="0">
              <a:solidFill>
                <a:srgbClr val="00B0F0"/>
              </a:solidFill>
              <a:effectLst/>
              <a:latin typeface="+mj-ea"/>
              <a:ea typeface="+mj-ea"/>
              <a:cs typeface="+mn-cs"/>
            </a:rPr>
            <a:t>某學會之理事長或常務理事</a:t>
          </a:r>
          <a:r>
            <a:rPr lang="zh-TW" altLang="en-US" sz="2400" b="1" i="0" kern="1200" dirty="0" smtClean="0">
              <a:solidFill>
                <a:schemeClr val="tx1">
                  <a:lumMod val="75000"/>
                  <a:lumOff val="25000"/>
                </a:schemeClr>
              </a:solidFill>
              <a:effectLst/>
              <a:latin typeface="+mj-ea"/>
              <a:ea typeface="+mj-ea"/>
              <a:cs typeface="+mn-cs"/>
            </a:rPr>
            <a:t>，該學會向國營事業申請補助時，公職人員應否迴避？</a:t>
          </a:r>
          <a:endParaRPr lang="zh-TW" altLang="en-US" sz="2400" b="1" i="0" kern="1200" dirty="0">
            <a:solidFill>
              <a:schemeClr val="tx1">
                <a:lumMod val="75000"/>
                <a:lumOff val="25000"/>
              </a:schemeClr>
            </a:solidFill>
            <a:effectLst/>
            <a:latin typeface="+mj-ea"/>
            <a:ea typeface="+mj-ea"/>
            <a:cs typeface="+mn-cs"/>
          </a:endParaRPr>
        </a:p>
      </dsp:txBody>
      <dsp:txXfrm>
        <a:off x="1769364" y="183430"/>
        <a:ext cx="6460236" cy="1576145"/>
      </dsp:txXfrm>
    </dsp:sp>
    <dsp:sp modelId="{A0833F42-B727-4B1B-BD9C-73024FC5017E}">
      <dsp:nvSpPr>
        <dsp:cNvPr id="0" name=""/>
        <dsp:cNvSpPr/>
      </dsp:nvSpPr>
      <dsp:spPr>
        <a:xfrm>
          <a:off x="1645920" y="1759575"/>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1874843"/>
          <a:ext cx="6460236" cy="3196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590550" lvl="0" indent="-590550" algn="l" defTabSz="1066800">
            <a:lnSpc>
              <a:spcPts val="3200"/>
            </a:lnSpc>
            <a:spcBef>
              <a:spcPct val="0"/>
            </a:spcBef>
            <a:spcAft>
              <a:spcPts val="1200"/>
            </a:spcAft>
          </a:pPr>
          <a:r>
            <a:rPr lang="zh-TW" altLang="en-US" sz="2400" b="1" i="0" kern="1200" dirty="0" smtClean="0">
              <a:solidFill>
                <a:schemeClr val="tx1">
                  <a:lumMod val="75000"/>
                  <a:lumOff val="25000"/>
                </a:schemeClr>
              </a:solidFill>
              <a:effectLst/>
              <a:latin typeface="+mj-ea"/>
              <a:ea typeface="+mj-ea"/>
              <a:cs typeface="+mn-cs"/>
            </a:rPr>
            <a:t>一、</a:t>
          </a:r>
          <a:r>
            <a:rPr lang="zh-TW" altLang="en-US" sz="2400" b="1" i="0" kern="1200" dirty="0" smtClean="0">
              <a:solidFill>
                <a:srgbClr val="00B0F0"/>
              </a:solidFill>
              <a:effectLst/>
              <a:latin typeface="+mj-ea"/>
              <a:ea typeface="+mj-ea"/>
              <a:cs typeface="+mn-cs"/>
            </a:rPr>
            <a:t>原則均應迴避</a:t>
          </a:r>
          <a:r>
            <a:rPr lang="zh-TW" altLang="en-US" sz="2400" b="1" i="0" kern="1200" dirty="0" smtClean="0">
              <a:solidFill>
                <a:schemeClr val="tx1">
                  <a:lumMod val="75000"/>
                  <a:lumOff val="25000"/>
                </a:schemeClr>
              </a:solidFill>
              <a:effectLst/>
              <a:latin typeface="+mj-ea"/>
              <a:ea typeface="+mj-ea"/>
              <a:cs typeface="+mn-cs"/>
            </a:rPr>
            <a:t>，不論是否有最終核定權。</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二、例外屬於政府或公股指派、遴聘代表或由政府聘任者，該學會非公職人員服務機關之關係人，毋庸迴避。</a:t>
          </a:r>
          <a:endParaRPr lang="en-US" altLang="zh-TW" sz="2400" b="1" i="0" kern="1200" dirty="0" smtClean="0">
            <a:solidFill>
              <a:schemeClr val="tx1">
                <a:lumMod val="75000"/>
                <a:lumOff val="25000"/>
              </a:schemeClr>
            </a:solidFill>
            <a:effectLst/>
            <a:latin typeface="+mj-ea"/>
            <a:ea typeface="+mj-ea"/>
            <a:cs typeface="+mn-cs"/>
          </a:endParaRPr>
        </a:p>
      </dsp:txBody>
      <dsp:txXfrm>
        <a:off x="1769364" y="1874843"/>
        <a:ext cx="6460236" cy="3196277"/>
      </dsp:txXfrm>
    </dsp:sp>
    <dsp:sp modelId="{117DB413-4808-45C7-9AA2-A185018DA999}">
      <dsp:nvSpPr>
        <dsp:cNvPr id="0" name=""/>
        <dsp:cNvSpPr/>
      </dsp:nvSpPr>
      <dsp:spPr>
        <a:xfrm>
          <a:off x="1645920" y="5139283"/>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2601"/>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2601"/>
          <a:ext cx="1645920" cy="5323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2</a:t>
          </a:r>
          <a:endParaRPr lang="zh-TW" altLang="en-US" sz="4000" b="1" kern="1200" dirty="0">
            <a:solidFill>
              <a:schemeClr val="tx1">
                <a:lumMod val="75000"/>
                <a:lumOff val="25000"/>
              </a:schemeClr>
            </a:solidFill>
            <a:latin typeface="+mj-ea"/>
            <a:ea typeface="+mj-ea"/>
          </a:endParaRPr>
        </a:p>
      </dsp:txBody>
      <dsp:txXfrm>
        <a:off x="0" y="2601"/>
        <a:ext cx="1645920" cy="5323388"/>
      </dsp:txXfrm>
    </dsp:sp>
    <dsp:sp modelId="{73F32DDB-4EA7-4A28-9768-49B09D5748D9}">
      <dsp:nvSpPr>
        <dsp:cNvPr id="0" name=""/>
        <dsp:cNvSpPr/>
      </dsp:nvSpPr>
      <dsp:spPr>
        <a:xfrm>
          <a:off x="1769364" y="71997"/>
          <a:ext cx="6460236" cy="1735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kumimoji="0" lang="zh-TW" altLang="en-US" sz="24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某議員於</a:t>
          </a:r>
          <a:r>
            <a:rPr kumimoji="0" lang="zh-TW" altLang="en-US" sz="24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議會質詢</a:t>
          </a:r>
          <a:r>
            <a:rPr kumimoji="0" lang="zh-TW" altLang="en-US" sz="24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縣府工務處長，</a:t>
          </a:r>
          <a:r>
            <a:rPr kumimoji="0" lang="zh-TW" altLang="en-US" sz="24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建議徵收、拓寬</a:t>
          </a:r>
          <a:r>
            <a:rPr kumimoji="0" lang="en-US" altLang="zh-TW" sz="24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A</a:t>
          </a:r>
          <a:r>
            <a:rPr kumimoji="0" lang="zh-TW" altLang="en-US" sz="24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道路</a:t>
          </a:r>
          <a:r>
            <a:rPr kumimoji="0" lang="zh-TW" altLang="en-US" sz="24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。惟○○公司所有之納骨塔設於</a:t>
          </a:r>
          <a:r>
            <a:rPr kumimoji="0" lang="en-US" altLang="zh-TW" sz="24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a:t>
          </a:r>
          <a:r>
            <a:rPr kumimoji="0" lang="zh-TW" altLang="en-US" sz="24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道路旁，</a:t>
          </a:r>
          <a:r>
            <a:rPr kumimoji="0" lang="zh-TW" altLang="en-US" sz="24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議員為○○公司代表人</a:t>
          </a:r>
          <a:r>
            <a:rPr kumimoji="0" lang="zh-TW" altLang="en-US" sz="24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，道路拓寬對納骨塔於清明掃墓時節之交通有利。</a:t>
          </a:r>
          <a:endParaRPr lang="zh-TW" altLang="en-US" sz="2400" b="1" i="0" kern="1200" dirty="0">
            <a:solidFill>
              <a:schemeClr val="tx1">
                <a:lumMod val="75000"/>
                <a:lumOff val="25000"/>
              </a:schemeClr>
            </a:solidFill>
            <a:effectLst/>
            <a:latin typeface="+mj-ea"/>
            <a:ea typeface="+mj-ea"/>
            <a:cs typeface="+mn-cs"/>
          </a:endParaRPr>
        </a:p>
      </dsp:txBody>
      <dsp:txXfrm>
        <a:off x="1769364" y="71997"/>
        <a:ext cx="6460236" cy="1735416"/>
      </dsp:txXfrm>
    </dsp:sp>
    <dsp:sp modelId="{A0833F42-B727-4B1B-BD9C-73024FC5017E}">
      <dsp:nvSpPr>
        <dsp:cNvPr id="0" name=""/>
        <dsp:cNvSpPr/>
      </dsp:nvSpPr>
      <dsp:spPr>
        <a:xfrm>
          <a:off x="1645920" y="1939985"/>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1944226"/>
          <a:ext cx="6460236" cy="2980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590550" lvl="0" indent="-590550" algn="l" defTabSz="1066800">
            <a:lnSpc>
              <a:spcPts val="3200"/>
            </a:lnSpc>
            <a:spcBef>
              <a:spcPct val="0"/>
            </a:spcBef>
            <a:spcAft>
              <a:spcPts val="1200"/>
            </a:spcAft>
          </a:pPr>
          <a:r>
            <a:rPr lang="zh-TW" altLang="en-US" sz="2400" b="1" i="0" kern="1200" dirty="0" smtClean="0">
              <a:solidFill>
                <a:schemeClr val="tx1">
                  <a:lumMod val="75000"/>
                  <a:lumOff val="25000"/>
                </a:schemeClr>
              </a:solidFill>
              <a:effectLst/>
              <a:latin typeface="+mj-ea"/>
              <a:ea typeface="+mj-ea"/>
              <a:cs typeface="+mn-cs"/>
            </a:rPr>
            <a:t>一、</a:t>
          </a:r>
          <a:r>
            <a:rPr kumimoji="0" lang="zh-TW" altLang="en-US" sz="24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法院一審判決結果，審認議員</a:t>
          </a:r>
          <a:r>
            <a:rPr kumimoji="0" lang="zh-TW" altLang="en-US" sz="24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質詢目的乃係為其公司之私利，違反利衝法第</a:t>
          </a:r>
          <a:r>
            <a:rPr kumimoji="0" lang="en-US" altLang="zh-TW" sz="24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12</a:t>
          </a:r>
          <a:r>
            <a:rPr kumimoji="0" lang="zh-TW" altLang="en-US" sz="24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條禁止圖利規定</a:t>
          </a:r>
          <a:r>
            <a:rPr lang="zh-TW" altLang="en-US" sz="2400" b="1" i="0" kern="1200" dirty="0" smtClean="0">
              <a:solidFill>
                <a:schemeClr val="tx1">
                  <a:lumMod val="75000"/>
                  <a:lumOff val="25000"/>
                </a:schemeClr>
              </a:solidFill>
              <a:effectLst/>
              <a:latin typeface="+mj-ea"/>
              <a:ea typeface="+mj-ea"/>
              <a:cs typeface="+mn-cs"/>
            </a:rPr>
            <a:t>。</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二、判決</a:t>
          </a:r>
          <a:r>
            <a:rPr kumimoji="0" lang="zh-TW" altLang="en-US" sz="24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理由指出，議員未請權責機關瞭解交通狀況，徵詢有無改善交通之需要及可能，也未徵詢其他在地居民意見，</a:t>
          </a:r>
          <a:r>
            <a:rPr kumimoji="0" lang="zh-TW" altLang="en-US" sz="24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對當地居民並無拓寬之急迫性</a:t>
          </a:r>
          <a:r>
            <a:rPr lang="zh-TW" altLang="en-US" sz="2400" b="1" i="0" kern="1200" dirty="0" smtClean="0">
              <a:solidFill>
                <a:schemeClr val="tx1">
                  <a:lumMod val="75000"/>
                  <a:lumOff val="25000"/>
                </a:schemeClr>
              </a:solidFill>
              <a:effectLst/>
              <a:latin typeface="+mj-ea"/>
              <a:ea typeface="+mj-ea"/>
              <a:cs typeface="+mn-cs"/>
            </a:rPr>
            <a:t>。</a:t>
          </a:r>
          <a:endParaRPr lang="en-US" altLang="zh-TW" sz="2400" b="1" i="0" kern="1200" dirty="0" smtClean="0">
            <a:solidFill>
              <a:schemeClr val="tx1">
                <a:lumMod val="75000"/>
                <a:lumOff val="25000"/>
              </a:schemeClr>
            </a:solidFill>
            <a:effectLst/>
            <a:latin typeface="+mj-ea"/>
            <a:ea typeface="+mj-ea"/>
            <a:cs typeface="+mn-cs"/>
          </a:endParaRPr>
        </a:p>
      </dsp:txBody>
      <dsp:txXfrm>
        <a:off x="1769364" y="1944226"/>
        <a:ext cx="6460236" cy="2980903"/>
      </dsp:txXfrm>
    </dsp:sp>
    <dsp:sp modelId="{117DB413-4808-45C7-9AA2-A185018DA999}">
      <dsp:nvSpPr>
        <dsp:cNvPr id="0" name=""/>
        <dsp:cNvSpPr/>
      </dsp:nvSpPr>
      <dsp:spPr>
        <a:xfrm>
          <a:off x="1645920" y="5122855"/>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099EE0-E16E-47A3-B53B-42AD241026EB}">
      <dsp:nvSpPr>
        <dsp:cNvPr id="0" name=""/>
        <dsp:cNvSpPr/>
      </dsp:nvSpPr>
      <dsp:spPr>
        <a:xfrm>
          <a:off x="7233" y="1340805"/>
          <a:ext cx="2161877" cy="184435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i="0" kern="1200" dirty="0" smtClean="0">
              <a:effectLst/>
              <a:latin typeface="+mj-ea"/>
              <a:ea typeface="+mj-ea"/>
              <a:cs typeface="+mn-cs"/>
            </a:rPr>
            <a:t>客家委員會</a:t>
          </a:r>
          <a:endParaRPr lang="zh-TW" altLang="en-US" sz="2000" b="1" kern="1200" dirty="0">
            <a:latin typeface="+mj-ea"/>
            <a:ea typeface="+mj-ea"/>
          </a:endParaRPr>
        </a:p>
      </dsp:txBody>
      <dsp:txXfrm>
        <a:off x="61252" y="1394824"/>
        <a:ext cx="2053839" cy="1736313"/>
      </dsp:txXfrm>
    </dsp:sp>
    <dsp:sp modelId="{1648FEB8-792E-400F-9F3E-A790F0C69C9D}">
      <dsp:nvSpPr>
        <dsp:cNvPr id="0" name=""/>
        <dsp:cNvSpPr/>
      </dsp:nvSpPr>
      <dsp:spPr>
        <a:xfrm>
          <a:off x="2385298" y="1994908"/>
          <a:ext cx="458317" cy="536145"/>
        </a:xfrm>
        <a:prstGeom prst="rightArrow">
          <a:avLst>
            <a:gd name="adj1" fmla="val 60000"/>
            <a:gd name="adj2" fmla="val 5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zh-TW" altLang="en-US" sz="2400" kern="1200"/>
        </a:p>
      </dsp:txBody>
      <dsp:txXfrm>
        <a:off x="2385298" y="2102137"/>
        <a:ext cx="320822" cy="321687"/>
      </dsp:txXfrm>
    </dsp:sp>
    <dsp:sp modelId="{A3D7C1BF-7AA6-472A-9689-B4F93258F5E6}">
      <dsp:nvSpPr>
        <dsp:cNvPr id="0" name=""/>
        <dsp:cNvSpPr/>
      </dsp:nvSpPr>
      <dsp:spPr>
        <a:xfrm>
          <a:off x="3033861" y="1340805"/>
          <a:ext cx="2161877" cy="184435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i="0" kern="1200" dirty="0" smtClean="0">
              <a:effectLst/>
              <a:latin typeface="+mj-ea"/>
              <a:ea typeface="+mj-ea"/>
              <a:cs typeface="+mn-cs"/>
            </a:rPr>
            <a:t>訂有「客家委員會主管財團法人設立許可及監督辦法」</a:t>
          </a:r>
          <a:endParaRPr lang="zh-TW" altLang="en-US" sz="2000" b="1" kern="1200" dirty="0">
            <a:latin typeface="+mj-ea"/>
            <a:ea typeface="+mj-ea"/>
          </a:endParaRPr>
        </a:p>
      </dsp:txBody>
      <dsp:txXfrm>
        <a:off x="3087880" y="1394824"/>
        <a:ext cx="2053839" cy="1736313"/>
      </dsp:txXfrm>
    </dsp:sp>
    <dsp:sp modelId="{F5CCF6B4-2724-4966-B1FD-B5DFEB1DB82C}">
      <dsp:nvSpPr>
        <dsp:cNvPr id="0" name=""/>
        <dsp:cNvSpPr/>
      </dsp:nvSpPr>
      <dsp:spPr>
        <a:xfrm>
          <a:off x="5411926" y="1994908"/>
          <a:ext cx="458317" cy="536145"/>
        </a:xfrm>
        <a:prstGeom prst="rightArrow">
          <a:avLst>
            <a:gd name="adj1" fmla="val 60000"/>
            <a:gd name="adj2" fmla="val 5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zh-TW" altLang="en-US" sz="2400" kern="1200"/>
        </a:p>
      </dsp:txBody>
      <dsp:txXfrm>
        <a:off x="5411926" y="2102137"/>
        <a:ext cx="320822" cy="321687"/>
      </dsp:txXfrm>
    </dsp:sp>
    <dsp:sp modelId="{8062F162-0D67-46B3-A5B0-3A7420FA0780}">
      <dsp:nvSpPr>
        <dsp:cNvPr id="0" name=""/>
        <dsp:cNvSpPr/>
      </dsp:nvSpPr>
      <dsp:spPr>
        <a:xfrm>
          <a:off x="6060489" y="1340805"/>
          <a:ext cx="2161877" cy="1844351"/>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i="0" kern="1200" dirty="0" smtClean="0">
              <a:effectLst/>
              <a:latin typeface="+mj-ea"/>
              <a:ea typeface="+mj-ea"/>
              <a:cs typeface="+mn-cs"/>
            </a:rPr>
            <a:t>財團法人客家公共傳播基金會</a:t>
          </a:r>
          <a:endParaRPr lang="zh-TW" altLang="en-US" sz="2000" b="1" kern="1200" dirty="0">
            <a:latin typeface="+mj-ea"/>
            <a:ea typeface="+mj-ea"/>
          </a:endParaRPr>
        </a:p>
      </dsp:txBody>
      <dsp:txXfrm>
        <a:off x="6114508" y="1394824"/>
        <a:ext cx="2053839" cy="1736313"/>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1645920" cy="5112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2</a:t>
          </a:r>
        </a:p>
        <a:p>
          <a:pPr lvl="0" algn="l" defTabSz="1422400">
            <a:lnSpc>
              <a:spcPct val="90000"/>
            </a:lnSpc>
            <a:spcBef>
              <a:spcPct val="0"/>
            </a:spcBef>
            <a:spcAft>
              <a:spcPct val="35000"/>
            </a:spcAft>
          </a:pPr>
          <a:endParaRPr lang="zh-TW" altLang="en-US" sz="2000" b="1" kern="1200" dirty="0">
            <a:solidFill>
              <a:schemeClr val="tx1">
                <a:lumMod val="75000"/>
                <a:lumOff val="25000"/>
              </a:schemeClr>
            </a:solidFill>
            <a:latin typeface="+mj-ea"/>
            <a:ea typeface="+mj-ea"/>
          </a:endParaRPr>
        </a:p>
      </dsp:txBody>
      <dsp:txXfrm>
        <a:off x="0" y="0"/>
        <a:ext cx="1645920" cy="5112568"/>
      </dsp:txXfrm>
    </dsp:sp>
    <dsp:sp modelId="{73F32DDB-4EA7-4A28-9768-49B09D5748D9}">
      <dsp:nvSpPr>
        <dsp:cNvPr id="0" name=""/>
        <dsp:cNvSpPr/>
      </dsp:nvSpPr>
      <dsp:spPr>
        <a:xfrm>
          <a:off x="1769364" y="123695"/>
          <a:ext cx="6460236" cy="2265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「財團法人環境與發展基金會」是由</a:t>
          </a:r>
          <a:r>
            <a:rPr lang="zh-TW" altLang="en-US" sz="2400" b="1" i="0" kern="1200" dirty="0" smtClean="0">
              <a:solidFill>
                <a:srgbClr val="00B0F0"/>
              </a:solidFill>
              <a:effectLst/>
              <a:latin typeface="+mj-ea"/>
              <a:ea typeface="+mj-ea"/>
              <a:cs typeface="+mn-cs"/>
            </a:rPr>
            <a:t>「財團法人工業技術研究院」（下稱工研院）</a:t>
          </a:r>
          <a:r>
            <a:rPr lang="zh-TW" altLang="en-US" sz="2400" b="1" i="0" kern="1200" dirty="0" smtClean="0">
              <a:solidFill>
                <a:schemeClr val="tx1">
                  <a:lumMod val="75000"/>
                  <a:lumOff val="25000"/>
                </a:schemeClr>
              </a:solidFill>
              <a:effectLst/>
              <a:latin typeface="+mj-ea"/>
              <a:ea typeface="+mj-ea"/>
              <a:cs typeface="+mn-cs"/>
            </a:rPr>
            <a:t>捐助成立，而工研院又是經</a:t>
          </a:r>
          <a:r>
            <a:rPr lang="zh-TW" altLang="en-US" sz="2400" b="1" i="0" kern="1200" dirty="0" smtClean="0">
              <a:solidFill>
                <a:srgbClr val="00B0F0"/>
              </a:solidFill>
              <a:effectLst/>
              <a:latin typeface="+mj-ea"/>
              <a:ea typeface="+mj-ea"/>
              <a:cs typeface="+mn-cs"/>
            </a:rPr>
            <a:t>中央政府</a:t>
          </a:r>
          <a:r>
            <a:rPr lang="zh-TW" altLang="en-US" sz="2400" b="1" i="0" kern="1200" dirty="0" smtClean="0">
              <a:solidFill>
                <a:schemeClr val="tx1">
                  <a:lumMod val="75000"/>
                  <a:lumOff val="25000"/>
                </a:schemeClr>
              </a:solidFill>
              <a:effectLst/>
              <a:latin typeface="+mj-ea"/>
              <a:ea typeface="+mj-ea"/>
              <a:cs typeface="+mn-cs"/>
            </a:rPr>
            <a:t>捐助成立，則此時環保署聘派該基金會之</a:t>
          </a:r>
          <a:r>
            <a:rPr lang="zh-TW" altLang="en-US" sz="2400" b="1" i="0" kern="1200" dirty="0" smtClean="0">
              <a:solidFill>
                <a:srgbClr val="00B0F0"/>
              </a:solidFill>
              <a:effectLst/>
              <a:latin typeface="+mj-ea"/>
              <a:ea typeface="+mj-ea"/>
              <a:cs typeface="+mn-cs"/>
            </a:rPr>
            <a:t>董事及監察人</a:t>
          </a:r>
          <a:r>
            <a:rPr lang="zh-TW" altLang="en-US" sz="2400" b="1" i="0" kern="1200" dirty="0" smtClean="0">
              <a:solidFill>
                <a:schemeClr val="tx1">
                  <a:lumMod val="75000"/>
                  <a:lumOff val="25000"/>
                </a:schemeClr>
              </a:solidFill>
              <a:effectLst/>
              <a:latin typeface="+mj-ea"/>
              <a:ea typeface="+mj-ea"/>
              <a:cs typeface="+mn-cs"/>
            </a:rPr>
            <a:t>，應否財產申報？</a:t>
          </a:r>
          <a:endParaRPr lang="zh-TW" altLang="en-US" sz="2400" b="1" kern="1200" dirty="0">
            <a:solidFill>
              <a:schemeClr val="tx1">
                <a:lumMod val="75000"/>
                <a:lumOff val="25000"/>
              </a:schemeClr>
            </a:solidFill>
            <a:latin typeface="+mj-ea"/>
            <a:ea typeface="+mj-ea"/>
          </a:endParaRPr>
        </a:p>
      </dsp:txBody>
      <dsp:txXfrm>
        <a:off x="1769364" y="123695"/>
        <a:ext cx="6460236" cy="2265996"/>
      </dsp:txXfrm>
    </dsp:sp>
    <dsp:sp modelId="{A0833F42-B727-4B1B-BD9C-73024FC5017E}">
      <dsp:nvSpPr>
        <dsp:cNvPr id="0" name=""/>
        <dsp:cNvSpPr/>
      </dsp:nvSpPr>
      <dsp:spPr>
        <a:xfrm>
          <a:off x="1645920" y="2389692"/>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2513387"/>
          <a:ext cx="6460236" cy="2473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ts val="3800"/>
            </a:lnSpc>
            <a:spcBef>
              <a:spcPct val="0"/>
            </a:spcBef>
            <a:spcAft>
              <a:spcPts val="0"/>
            </a:spcAft>
          </a:pPr>
          <a:r>
            <a:rPr lang="zh-TW" altLang="en-US" sz="2400" b="1" i="0" kern="1200" dirty="0" smtClean="0">
              <a:solidFill>
                <a:schemeClr val="tx1">
                  <a:lumMod val="75000"/>
                  <a:lumOff val="25000"/>
                </a:schemeClr>
              </a:solidFill>
              <a:effectLst/>
              <a:latin typeface="+mj-ea"/>
              <a:ea typeface="+mj-ea"/>
              <a:cs typeface="+mn-cs"/>
            </a:rPr>
            <a:t>因</a:t>
          </a:r>
          <a:r>
            <a:rPr lang="zh-TW" altLang="en-US" sz="2400" b="1" i="0" kern="1200" dirty="0" smtClean="0">
              <a:solidFill>
                <a:schemeClr val="tx1"/>
              </a:solidFill>
              <a:effectLst/>
              <a:latin typeface="+mj-ea"/>
              <a:ea typeface="+mj-ea"/>
              <a:cs typeface="+mn-cs"/>
            </a:rPr>
            <a:t>工研院</a:t>
          </a:r>
          <a:r>
            <a:rPr lang="zh-TW" altLang="en-US" sz="2400" b="1" i="0" kern="1200" dirty="0" smtClean="0">
              <a:solidFill>
                <a:srgbClr val="00B0F0"/>
              </a:solidFill>
              <a:effectLst/>
              <a:latin typeface="+mj-ea"/>
              <a:ea typeface="+mj-ea"/>
              <a:cs typeface="+mn-cs"/>
            </a:rPr>
            <a:t>非屬政府或公營事業機構</a:t>
          </a:r>
          <a:r>
            <a:rPr lang="zh-TW" altLang="en-US" sz="2400" b="1" i="0" kern="1200" dirty="0" smtClean="0">
              <a:solidFill>
                <a:schemeClr val="tx1"/>
              </a:solidFill>
              <a:effectLst/>
              <a:latin typeface="+mj-ea"/>
              <a:ea typeface="+mj-ea"/>
              <a:cs typeface="+mn-cs"/>
            </a:rPr>
            <a:t>，故</a:t>
          </a:r>
          <a:r>
            <a:rPr lang="zh-TW" altLang="en-US" sz="2400" b="1" i="0" kern="1200" dirty="0" smtClean="0">
              <a:solidFill>
                <a:schemeClr val="tx1">
                  <a:lumMod val="75000"/>
                  <a:lumOff val="25000"/>
                </a:schemeClr>
              </a:solidFill>
              <a:effectLst/>
              <a:latin typeface="+mj-ea"/>
              <a:ea typeface="+mj-ea"/>
              <a:cs typeface="+mn-cs"/>
            </a:rPr>
            <a:t>「</a:t>
          </a:r>
          <a:r>
            <a:rPr lang="zh-TW" altLang="en-US" sz="2400" b="1" i="0" kern="1200" dirty="0" smtClean="0">
              <a:solidFill>
                <a:schemeClr val="tx1"/>
              </a:solidFill>
              <a:effectLst/>
              <a:latin typeface="+mj-ea"/>
              <a:ea typeface="+mj-ea"/>
              <a:cs typeface="+mn-cs"/>
            </a:rPr>
            <a:t>財團法人環境與發展基金會」既非由政府或公營事業機構出資或捐助成立，則環保署聘派該基金會之董事及監察人，</a:t>
          </a:r>
          <a:r>
            <a:rPr lang="zh-TW" altLang="en-US" sz="2400" b="1" i="0" kern="1200" dirty="0" smtClean="0">
              <a:solidFill>
                <a:srgbClr val="00B0F0"/>
              </a:solidFill>
              <a:effectLst/>
              <a:latin typeface="+mj-ea"/>
              <a:ea typeface="+mj-ea"/>
              <a:cs typeface="+mn-cs"/>
            </a:rPr>
            <a:t>毋庸申報</a:t>
          </a:r>
          <a:r>
            <a:rPr lang="zh-TW" altLang="en-US" sz="2400" b="1" i="0" kern="1200" dirty="0" smtClean="0">
              <a:solidFill>
                <a:schemeClr val="tx1"/>
              </a:solidFill>
              <a:effectLst/>
              <a:latin typeface="+mj-ea"/>
              <a:ea typeface="+mj-ea"/>
              <a:cs typeface="+mn-cs"/>
            </a:rPr>
            <a:t>財產。</a:t>
          </a:r>
          <a:endParaRPr lang="en-US" altLang="zh-TW" sz="2400" b="1" i="0" kern="1200" dirty="0" smtClean="0">
            <a:solidFill>
              <a:schemeClr val="tx1">
                <a:lumMod val="75000"/>
                <a:lumOff val="25000"/>
              </a:schemeClr>
            </a:solidFill>
            <a:effectLst/>
            <a:latin typeface="+mj-ea"/>
            <a:ea typeface="+mj-ea"/>
            <a:cs typeface="+mn-cs"/>
          </a:endParaRPr>
        </a:p>
      </dsp:txBody>
      <dsp:txXfrm>
        <a:off x="1769364" y="2513387"/>
        <a:ext cx="6460236" cy="2473903"/>
      </dsp:txXfrm>
    </dsp:sp>
    <dsp:sp modelId="{117DB413-4808-45C7-9AA2-A185018DA999}">
      <dsp:nvSpPr>
        <dsp:cNvPr id="0" name=""/>
        <dsp:cNvSpPr/>
      </dsp:nvSpPr>
      <dsp:spPr>
        <a:xfrm>
          <a:off x="1645920" y="4987291"/>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5ADE1E-4434-4C13-BA2C-F3E84801432E}">
      <dsp:nvSpPr>
        <dsp:cNvPr id="0" name=""/>
        <dsp:cNvSpPr/>
      </dsp:nvSpPr>
      <dsp:spPr>
        <a:xfrm>
          <a:off x="0" y="3862"/>
          <a:ext cx="8229600" cy="7133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b="1" kern="1200" dirty="0" smtClean="0">
              <a:latin typeface="+mj-ea"/>
              <a:ea typeface="+mj-ea"/>
            </a:rPr>
            <a:t>補助</a:t>
          </a:r>
          <a:endParaRPr lang="zh-TW" altLang="en-US" sz="2400" kern="1200" dirty="0"/>
        </a:p>
      </dsp:txBody>
      <dsp:txXfrm>
        <a:off x="34824" y="38686"/>
        <a:ext cx="8159952" cy="643720"/>
      </dsp:txXfrm>
    </dsp:sp>
    <dsp:sp modelId="{BACB426B-144C-415D-9E06-882DE7BF0E91}">
      <dsp:nvSpPr>
        <dsp:cNvPr id="0" name=""/>
        <dsp:cNvSpPr/>
      </dsp:nvSpPr>
      <dsp:spPr>
        <a:xfrm>
          <a:off x="0" y="717231"/>
          <a:ext cx="8229600" cy="981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zh-TW" altLang="en-US" sz="2400" b="1" kern="1200" dirty="0" smtClean="0">
              <a:solidFill>
                <a:schemeClr val="tx1">
                  <a:lumMod val="75000"/>
                  <a:lumOff val="25000"/>
                </a:schemeClr>
              </a:solidFill>
              <a:latin typeface="+mj-ea"/>
              <a:ea typeface="+mj-ea"/>
            </a:rPr>
            <a:t>利衝法施行細則</a:t>
          </a:r>
          <a:r>
            <a:rPr lang="en-US" altLang="zh-TW" sz="2400" b="1" kern="1200" dirty="0" smtClean="0">
              <a:solidFill>
                <a:schemeClr val="tx1">
                  <a:lumMod val="75000"/>
                  <a:lumOff val="25000"/>
                </a:schemeClr>
              </a:solidFill>
              <a:latin typeface="+mj-ea"/>
              <a:ea typeface="+mj-ea"/>
            </a:rPr>
            <a:t>24</a:t>
          </a:r>
          <a:r>
            <a:rPr lang="zh-TW" altLang="en-US" sz="2400" b="1" kern="1200" dirty="0" smtClean="0">
              <a:solidFill>
                <a:schemeClr val="tx1">
                  <a:lumMod val="75000"/>
                  <a:lumOff val="25000"/>
                </a:schemeClr>
              </a:solidFill>
              <a:latin typeface="+mj-ea"/>
              <a:ea typeface="+mj-ea"/>
            </a:rPr>
            <a:t>條規定，</a:t>
          </a:r>
          <a:r>
            <a:rPr lang="zh-TW" altLang="en-US" sz="2400" b="1" kern="1200" dirty="0" smtClean="0">
              <a:solidFill>
                <a:srgbClr val="FF0000"/>
              </a:solidFill>
              <a:latin typeface="+mj-ea"/>
              <a:ea typeface="+mj-ea"/>
            </a:rPr>
            <a:t>機關團體對特定對象提供具有經濟價值之給付</a:t>
          </a:r>
          <a:r>
            <a:rPr lang="zh-TW" altLang="en-US" sz="2400" b="1" kern="1200" dirty="0" smtClean="0">
              <a:solidFill>
                <a:schemeClr val="tx1">
                  <a:lumMod val="75000"/>
                  <a:lumOff val="25000"/>
                </a:schemeClr>
              </a:solidFill>
              <a:latin typeface="+mj-ea"/>
              <a:ea typeface="+mj-ea"/>
            </a:rPr>
            <a:t>，如贊助、獎助、捐助。</a:t>
          </a:r>
          <a:endParaRPr lang="zh-TW" altLang="en-US" sz="2400" kern="1200" dirty="0">
            <a:solidFill>
              <a:schemeClr val="tx1">
                <a:lumMod val="75000"/>
                <a:lumOff val="25000"/>
              </a:schemeClr>
            </a:solidFill>
          </a:endParaRPr>
        </a:p>
      </dsp:txBody>
      <dsp:txXfrm>
        <a:off x="0" y="717231"/>
        <a:ext cx="8229600" cy="981643"/>
      </dsp:txXfrm>
    </dsp:sp>
    <dsp:sp modelId="{FCFFB9F6-5911-4B98-AF7E-04FDC0390592}">
      <dsp:nvSpPr>
        <dsp:cNvPr id="0" name=""/>
        <dsp:cNvSpPr/>
      </dsp:nvSpPr>
      <dsp:spPr>
        <a:xfrm>
          <a:off x="0" y="1698874"/>
          <a:ext cx="8229600" cy="71336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b="1" kern="1200" dirty="0" smtClean="0">
              <a:latin typeface="+mj-ea"/>
              <a:ea typeface="+mj-ea"/>
            </a:rPr>
            <a:t>買賣、租賃、承攬或其他</a:t>
          </a:r>
          <a:r>
            <a:rPr lang="zh-TW" altLang="en-US" sz="2400" b="1" u="none" kern="1200" dirty="0" smtClean="0">
              <a:latin typeface="+mj-ea"/>
              <a:ea typeface="+mj-ea"/>
            </a:rPr>
            <a:t>具有</a:t>
          </a:r>
          <a:r>
            <a:rPr lang="zh-TW" altLang="en-US" sz="2400" b="1" u="none" kern="1200" dirty="0" smtClean="0">
              <a:solidFill>
                <a:srgbClr val="FF0000"/>
              </a:solidFill>
              <a:latin typeface="+mj-ea"/>
              <a:ea typeface="+mj-ea"/>
            </a:rPr>
            <a:t>對價</a:t>
          </a:r>
          <a:r>
            <a:rPr lang="zh-TW" altLang="en-US" sz="2400" b="1" u="none" kern="1200" dirty="0" smtClean="0">
              <a:latin typeface="+mj-ea"/>
              <a:ea typeface="+mj-ea"/>
            </a:rPr>
            <a:t>之交易行為</a:t>
          </a:r>
          <a:endParaRPr lang="zh-TW" altLang="en-US" sz="2400" u="none" kern="1200" dirty="0"/>
        </a:p>
      </dsp:txBody>
      <dsp:txXfrm>
        <a:off x="34824" y="1733698"/>
        <a:ext cx="8159952" cy="643720"/>
      </dsp:txXfrm>
    </dsp:sp>
    <dsp:sp modelId="{AE1AB5D0-D1E4-4DFC-BE85-A6BE2F40D18C}">
      <dsp:nvSpPr>
        <dsp:cNvPr id="0" name=""/>
        <dsp:cNvSpPr/>
      </dsp:nvSpPr>
      <dsp:spPr>
        <a:xfrm>
          <a:off x="0" y="2412242"/>
          <a:ext cx="8229600" cy="2484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zh-TW" altLang="en-US" sz="2400" b="1" kern="1200" dirty="0" smtClean="0">
              <a:solidFill>
                <a:schemeClr val="tx1">
                  <a:lumMod val="75000"/>
                  <a:lumOff val="25000"/>
                </a:schemeClr>
              </a:solidFill>
              <a:latin typeface="+mj-ea"/>
              <a:ea typeface="+mj-ea"/>
            </a:rPr>
            <a:t>非侷限於政府採購法行為，如</a:t>
          </a:r>
          <a:r>
            <a:rPr lang="zh-TW" altLang="en-US" sz="2400" b="1" kern="1200" dirty="0" smtClean="0">
              <a:solidFill>
                <a:srgbClr val="FF0000"/>
              </a:solidFill>
              <a:latin typeface="+mj-ea"/>
              <a:ea typeface="+mj-ea"/>
            </a:rPr>
            <a:t>有償委任契約</a:t>
          </a:r>
          <a:r>
            <a:rPr lang="zh-TW" altLang="en-US" sz="2400" b="1" kern="1200" dirty="0" smtClean="0">
              <a:solidFill>
                <a:schemeClr val="tx1">
                  <a:lumMod val="75000"/>
                  <a:lumOff val="25000"/>
                </a:schemeClr>
              </a:solidFill>
              <a:latin typeface="+mj-ea"/>
              <a:ea typeface="+mj-ea"/>
            </a:rPr>
            <a:t>之律師委任；</a:t>
          </a:r>
          <a:r>
            <a:rPr lang="zh-TW" altLang="en-US" sz="2400" b="1" kern="1200" dirty="0" smtClean="0">
              <a:solidFill>
                <a:srgbClr val="FF0000"/>
              </a:solidFill>
              <a:latin typeface="+mj-ea"/>
              <a:ea typeface="+mj-ea"/>
            </a:rPr>
            <a:t>互易契約</a:t>
          </a:r>
          <a:r>
            <a:rPr lang="zh-TW" altLang="en-US" sz="2400" b="1" kern="1200" dirty="0" smtClean="0">
              <a:latin typeface="+mj-ea"/>
              <a:ea typeface="+mj-ea"/>
            </a:rPr>
            <a:t>之</a:t>
          </a:r>
          <a:r>
            <a:rPr lang="zh-TW" altLang="en-US" sz="2400" b="1" kern="1200" dirty="0" smtClean="0">
              <a:solidFill>
                <a:schemeClr val="tx1">
                  <a:lumMod val="75000"/>
                  <a:lumOff val="25000"/>
                </a:schemeClr>
              </a:solidFill>
              <a:latin typeface="+mj-ea"/>
              <a:ea typeface="+mj-ea"/>
            </a:rPr>
            <a:t>雙方當事人各因給付而取得利益之有償契約；</a:t>
          </a:r>
          <a:r>
            <a:rPr lang="zh-TW" altLang="en-US" sz="2400" b="1" kern="1200" dirty="0" smtClean="0">
              <a:solidFill>
                <a:srgbClr val="FF0000"/>
              </a:solidFill>
              <a:latin typeface="+mj-ea"/>
              <a:ea typeface="+mj-ea"/>
            </a:rPr>
            <a:t>所有權交換契約</a:t>
          </a:r>
          <a:r>
            <a:rPr lang="zh-TW" altLang="en-US" sz="2400" b="1" kern="1200" dirty="0" smtClean="0">
              <a:solidFill>
                <a:schemeClr val="tx1">
                  <a:lumMod val="75000"/>
                  <a:lumOff val="25000"/>
                </a:schemeClr>
              </a:solidFill>
              <a:latin typeface="+mj-ea"/>
              <a:ea typeface="+mj-ea"/>
            </a:rPr>
            <a:t>，依其性質應屬民法第</a:t>
          </a:r>
          <a:r>
            <a:rPr lang="en-US" altLang="zh-TW" sz="2400" b="1" kern="1200" dirty="0" smtClean="0">
              <a:solidFill>
                <a:schemeClr val="tx1">
                  <a:lumMod val="75000"/>
                  <a:lumOff val="25000"/>
                </a:schemeClr>
              </a:solidFill>
              <a:latin typeface="+mj-ea"/>
              <a:ea typeface="+mj-ea"/>
            </a:rPr>
            <a:t>398</a:t>
          </a:r>
          <a:r>
            <a:rPr lang="zh-TW" altLang="en-US" sz="2400" b="1" kern="1200" dirty="0" smtClean="0">
              <a:solidFill>
                <a:schemeClr val="tx1">
                  <a:lumMod val="75000"/>
                  <a:lumOff val="25000"/>
                </a:schemeClr>
              </a:solidFill>
              <a:latin typeface="+mj-ea"/>
              <a:ea typeface="+mj-ea"/>
            </a:rPr>
            <a:t>條之互易契約，均屬交易行為。</a:t>
          </a:r>
          <a:endParaRPr lang="zh-TW" altLang="en-US" sz="2400" kern="1200" dirty="0">
            <a:solidFill>
              <a:schemeClr val="tx1">
                <a:lumMod val="75000"/>
                <a:lumOff val="25000"/>
              </a:schemeClr>
            </a:solidFill>
            <a:latin typeface="+mj-ea"/>
            <a:ea typeface="+mj-ea"/>
          </a:endParaRPr>
        </a:p>
        <a:p>
          <a:pPr marL="228600" lvl="1" indent="-228600" algn="l" defTabSz="1066800">
            <a:lnSpc>
              <a:spcPct val="90000"/>
            </a:lnSpc>
            <a:spcBef>
              <a:spcPct val="0"/>
            </a:spcBef>
            <a:spcAft>
              <a:spcPct val="20000"/>
            </a:spcAft>
            <a:buChar char="••"/>
          </a:pPr>
          <a:r>
            <a:rPr lang="zh-TW" altLang="en-US" sz="2400" b="1" kern="1200" dirty="0" smtClean="0">
              <a:solidFill>
                <a:schemeClr val="tx1">
                  <a:lumMod val="75000"/>
                  <a:lumOff val="25000"/>
                </a:schemeClr>
              </a:solidFill>
              <a:latin typeface="+mj-ea"/>
              <a:ea typeface="+mj-ea"/>
            </a:rPr>
            <a:t>依</a:t>
          </a:r>
          <a:r>
            <a:rPr lang="zh-TW" altLang="en-US" sz="2400" b="1" kern="1200" dirty="0" smtClean="0">
              <a:solidFill>
                <a:srgbClr val="FF0000"/>
              </a:solidFill>
              <a:latin typeface="+mj-ea"/>
              <a:ea typeface="+mj-ea"/>
            </a:rPr>
            <a:t>促參法</a:t>
          </a:r>
          <a:r>
            <a:rPr lang="zh-TW" altLang="en-US" sz="2400" b="1" kern="1200" dirty="0" smtClean="0">
              <a:solidFill>
                <a:schemeClr val="tx1">
                  <a:lumMod val="75000"/>
                  <a:lumOff val="25000"/>
                </a:schemeClr>
              </a:solidFill>
              <a:latin typeface="+mj-ea"/>
              <a:ea typeface="+mj-ea"/>
            </a:rPr>
            <a:t>公開辦理</a:t>
          </a:r>
          <a:r>
            <a:rPr lang="en-US" altLang="zh-TW" sz="2400" b="1" kern="1200" dirty="0" smtClean="0">
              <a:solidFill>
                <a:schemeClr val="tx1">
                  <a:lumMod val="75000"/>
                  <a:lumOff val="25000"/>
                </a:schemeClr>
              </a:solidFill>
              <a:latin typeface="+mj-ea"/>
              <a:ea typeface="+mj-ea"/>
            </a:rPr>
            <a:t>ROT</a:t>
          </a:r>
          <a:r>
            <a:rPr lang="zh-TW" altLang="en-US" sz="2400" b="1" kern="1200" dirty="0" smtClean="0">
              <a:solidFill>
                <a:schemeClr val="tx1">
                  <a:lumMod val="75000"/>
                  <a:lumOff val="25000"/>
                </a:schemeClr>
              </a:solidFill>
              <a:latin typeface="+mj-ea"/>
              <a:ea typeface="+mj-ea"/>
            </a:rPr>
            <a:t>、</a:t>
          </a:r>
          <a:r>
            <a:rPr lang="en-US" altLang="zh-TW" sz="2400" b="1" kern="1200" dirty="0" smtClean="0">
              <a:solidFill>
                <a:schemeClr val="tx1">
                  <a:lumMod val="75000"/>
                  <a:lumOff val="25000"/>
                </a:schemeClr>
              </a:solidFill>
              <a:latin typeface="+mj-ea"/>
              <a:ea typeface="+mj-ea"/>
            </a:rPr>
            <a:t>BOT</a:t>
          </a:r>
          <a:r>
            <a:rPr lang="zh-TW" altLang="zh-TW" sz="2400" b="1" kern="1200" dirty="0" smtClean="0">
              <a:solidFill>
                <a:schemeClr val="tx1">
                  <a:lumMod val="75000"/>
                  <a:lumOff val="25000"/>
                </a:schemeClr>
              </a:solidFill>
              <a:latin typeface="+mj-ea"/>
              <a:ea typeface="+mj-ea"/>
            </a:rPr>
            <a:t>投資契約計畫</a:t>
          </a:r>
          <a:r>
            <a:rPr lang="zh-TW" altLang="en-US" sz="2400" b="1" kern="1200" dirty="0" smtClean="0">
              <a:solidFill>
                <a:schemeClr val="tx1">
                  <a:lumMod val="75000"/>
                  <a:lumOff val="25000"/>
                </a:schemeClr>
              </a:solidFill>
              <a:latin typeface="+mj-ea"/>
              <a:ea typeface="+mj-ea"/>
            </a:rPr>
            <a:t>，亦同。</a:t>
          </a:r>
          <a:endParaRPr lang="zh-TW" altLang="en-US" sz="2400" kern="1200" dirty="0">
            <a:solidFill>
              <a:schemeClr val="tx1">
                <a:lumMod val="75000"/>
                <a:lumOff val="25000"/>
              </a:schemeClr>
            </a:solidFill>
            <a:latin typeface="+mj-ea"/>
            <a:ea typeface="+mj-ea"/>
          </a:endParaRPr>
        </a:p>
      </dsp:txBody>
      <dsp:txXfrm>
        <a:off x="0" y="2412242"/>
        <a:ext cx="8229600" cy="2484159"/>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68D5DD-BDCA-42E8-A346-C8F4529697C9}">
      <dsp:nvSpPr>
        <dsp:cNvPr id="0" name=""/>
        <dsp:cNvSpPr/>
      </dsp:nvSpPr>
      <dsp:spPr>
        <a:xfrm>
          <a:off x="4898677" y="2242214"/>
          <a:ext cx="91440" cy="406502"/>
        </a:xfrm>
        <a:custGeom>
          <a:avLst/>
          <a:gdLst/>
          <a:ahLst/>
          <a:cxnLst/>
          <a:rect l="0" t="0" r="0" b="0"/>
          <a:pathLst>
            <a:path>
              <a:moveTo>
                <a:pt x="45720" y="0"/>
              </a:moveTo>
              <a:lnTo>
                <a:pt x="45720" y="40650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426F36-A956-4FC3-A34C-A6BDEFF9DFC7}">
      <dsp:nvSpPr>
        <dsp:cNvPr id="0" name=""/>
        <dsp:cNvSpPr/>
      </dsp:nvSpPr>
      <dsp:spPr>
        <a:xfrm>
          <a:off x="3472104" y="948162"/>
          <a:ext cx="1472292" cy="406502"/>
        </a:xfrm>
        <a:custGeom>
          <a:avLst/>
          <a:gdLst/>
          <a:ahLst/>
          <a:cxnLst/>
          <a:rect l="0" t="0" r="0" b="0"/>
          <a:pathLst>
            <a:path>
              <a:moveTo>
                <a:pt x="0" y="0"/>
              </a:moveTo>
              <a:lnTo>
                <a:pt x="0" y="277019"/>
              </a:lnTo>
              <a:lnTo>
                <a:pt x="1472292" y="277019"/>
              </a:lnTo>
              <a:lnTo>
                <a:pt x="1472292" y="4065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7A7403-9F00-4CBD-B060-A6956E9FDD76}">
      <dsp:nvSpPr>
        <dsp:cNvPr id="0" name=""/>
        <dsp:cNvSpPr/>
      </dsp:nvSpPr>
      <dsp:spPr>
        <a:xfrm>
          <a:off x="1319368" y="948162"/>
          <a:ext cx="2152736" cy="406502"/>
        </a:xfrm>
        <a:custGeom>
          <a:avLst/>
          <a:gdLst/>
          <a:ahLst/>
          <a:cxnLst/>
          <a:rect l="0" t="0" r="0" b="0"/>
          <a:pathLst>
            <a:path>
              <a:moveTo>
                <a:pt x="2152736" y="0"/>
              </a:moveTo>
              <a:lnTo>
                <a:pt x="2152736" y="277019"/>
              </a:lnTo>
              <a:lnTo>
                <a:pt x="0" y="277019"/>
              </a:lnTo>
              <a:lnTo>
                <a:pt x="0" y="4065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42F53C-D1EC-41E9-8A82-849020D3E470}">
      <dsp:nvSpPr>
        <dsp:cNvPr id="0" name=""/>
        <dsp:cNvSpPr/>
      </dsp:nvSpPr>
      <dsp:spPr>
        <a:xfrm>
          <a:off x="2674637" y="60612"/>
          <a:ext cx="1594933" cy="887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B6CD77-3915-4A43-8212-33B1992C6EBB}">
      <dsp:nvSpPr>
        <dsp:cNvPr id="0" name=""/>
        <dsp:cNvSpPr/>
      </dsp:nvSpPr>
      <dsp:spPr>
        <a:xfrm>
          <a:off x="2829939" y="208149"/>
          <a:ext cx="1594933" cy="887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微軟正黑體" panose="020B0604030504040204" pitchFamily="34" charset="-120"/>
              <a:ea typeface="微軟正黑體" panose="020B0604030504040204" pitchFamily="34" charset="-120"/>
            </a:rPr>
            <a:t>僅限</a:t>
          </a:r>
          <a:r>
            <a:rPr lang="zh-TW" altLang="en-US" sz="2000" b="1" u="sng" kern="1200" dirty="0" smtClean="0">
              <a:solidFill>
                <a:srgbClr val="00B0F0"/>
              </a:solidFill>
              <a:latin typeface="微軟正黑體" panose="020B0604030504040204" pitchFamily="34" charset="-120"/>
              <a:ea typeface="微軟正黑體" panose="020B0604030504040204" pitchFamily="34" charset="-120"/>
            </a:rPr>
            <a:t>關係</a:t>
          </a:r>
          <a:r>
            <a:rPr lang="zh-TW" altLang="en-US" sz="2000" b="1" u="sng" kern="1200" dirty="0">
              <a:solidFill>
                <a:srgbClr val="00B0F0"/>
              </a:solidFill>
              <a:latin typeface="微軟正黑體" panose="020B0604030504040204" pitchFamily="34" charset="-120"/>
              <a:ea typeface="微軟正黑體" panose="020B0604030504040204" pitchFamily="34" charset="-120"/>
            </a:rPr>
            <a:t>人</a:t>
          </a:r>
        </a:p>
      </dsp:txBody>
      <dsp:txXfrm>
        <a:off x="2855934" y="234144"/>
        <a:ext cx="1542943" cy="835559"/>
      </dsp:txXfrm>
    </dsp:sp>
    <dsp:sp modelId="{9DA365E0-3A7F-4EE4-B699-03558420EC43}">
      <dsp:nvSpPr>
        <dsp:cNvPr id="0" name=""/>
        <dsp:cNvSpPr/>
      </dsp:nvSpPr>
      <dsp:spPr>
        <a:xfrm>
          <a:off x="2377" y="1354664"/>
          <a:ext cx="2633982" cy="887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5E6CA1-3D2F-4C88-8AF4-FDF9D098C683}">
      <dsp:nvSpPr>
        <dsp:cNvPr id="0" name=""/>
        <dsp:cNvSpPr/>
      </dsp:nvSpPr>
      <dsp:spPr>
        <a:xfrm>
          <a:off x="157679" y="1502201"/>
          <a:ext cx="2633982" cy="887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b="1" kern="1200" dirty="0" smtClean="0">
              <a:solidFill>
                <a:srgbClr val="FF0000"/>
              </a:solidFill>
              <a:latin typeface="+mj-ea"/>
              <a:ea typeface="+mj-ea"/>
            </a:rPr>
            <a:t>補助行為係依法令規定以公開公平方式辦理者</a:t>
          </a:r>
          <a:endParaRPr lang="zh-TW" altLang="en-US" sz="1800" kern="1200" dirty="0">
            <a:solidFill>
              <a:srgbClr val="FF0000"/>
            </a:solidFill>
            <a:latin typeface="+mj-ea"/>
            <a:ea typeface="+mj-ea"/>
          </a:endParaRPr>
        </a:p>
      </dsp:txBody>
      <dsp:txXfrm>
        <a:off x="183674" y="1528196"/>
        <a:ext cx="2581992" cy="835559"/>
      </dsp:txXfrm>
    </dsp:sp>
    <dsp:sp modelId="{C5A33261-CC22-447A-9A65-F3476A290BD5}">
      <dsp:nvSpPr>
        <dsp:cNvPr id="0" name=""/>
        <dsp:cNvSpPr/>
      </dsp:nvSpPr>
      <dsp:spPr>
        <a:xfrm>
          <a:off x="2946963" y="1354664"/>
          <a:ext cx="3994868" cy="887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1827FD-D0CA-4668-91EE-25D3E7942B0B}">
      <dsp:nvSpPr>
        <dsp:cNvPr id="0" name=""/>
        <dsp:cNvSpPr/>
      </dsp:nvSpPr>
      <dsp:spPr>
        <a:xfrm>
          <a:off x="3102265" y="1502201"/>
          <a:ext cx="3994868" cy="887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b="1" kern="1200" dirty="0" smtClean="0">
              <a:latin typeface="+mj-ea"/>
              <a:ea typeface="+mj-ea"/>
            </a:rPr>
            <a:t>禁止其補助反不利於公共利益且經補助法令主管機關核定同意之補助</a:t>
          </a:r>
          <a:endParaRPr lang="zh-TW" altLang="en-US" sz="1800" kern="1200" dirty="0">
            <a:latin typeface="+mj-ea"/>
            <a:ea typeface="+mj-ea"/>
          </a:endParaRPr>
        </a:p>
      </dsp:txBody>
      <dsp:txXfrm>
        <a:off x="3128260" y="1528196"/>
        <a:ext cx="3942878" cy="835559"/>
      </dsp:txXfrm>
    </dsp:sp>
    <dsp:sp modelId="{EA936A99-2253-4EA0-B528-827A1D814408}">
      <dsp:nvSpPr>
        <dsp:cNvPr id="0" name=""/>
        <dsp:cNvSpPr/>
      </dsp:nvSpPr>
      <dsp:spPr>
        <a:xfrm>
          <a:off x="3099195" y="2648717"/>
          <a:ext cx="3690404" cy="887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E79CEE-5CD3-40D8-BB54-A5A26369099D}">
      <dsp:nvSpPr>
        <dsp:cNvPr id="0" name=""/>
        <dsp:cNvSpPr/>
      </dsp:nvSpPr>
      <dsp:spPr>
        <a:xfrm>
          <a:off x="3254497" y="2796253"/>
          <a:ext cx="3690404" cy="8875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ts val="2400"/>
            </a:lnSpc>
            <a:spcBef>
              <a:spcPct val="0"/>
            </a:spcBef>
            <a:spcAft>
              <a:spcPts val="0"/>
            </a:spcAft>
          </a:pPr>
          <a:r>
            <a:rPr lang="zh-TW" altLang="en-US" sz="1800" b="1" kern="1200" dirty="0" smtClean="0">
              <a:solidFill>
                <a:schemeClr val="accent1">
                  <a:lumMod val="75000"/>
                </a:schemeClr>
              </a:solidFill>
              <a:latin typeface="微軟正黑體" panose="020B0604030504040204" pitchFamily="34" charset="-120"/>
              <a:ea typeface="微軟正黑體" panose="020B0604030504040204" pitchFamily="34" charset="-120"/>
            </a:rPr>
            <a:t>後段規定</a:t>
          </a:r>
          <a:r>
            <a:rPr lang="zh-TW" altLang="zh-TW" sz="1800" b="1" kern="1200" dirty="0" smtClean="0">
              <a:solidFill>
                <a:schemeClr val="accent1">
                  <a:lumMod val="75000"/>
                </a:schemeClr>
              </a:solidFill>
              <a:latin typeface="微軟正黑體" panose="020B0604030504040204" pitchFamily="34" charset="-120"/>
              <a:ea typeface="微軟正黑體" panose="020B0604030504040204" pitchFamily="34" charset="-120"/>
            </a:rPr>
            <a:t>應副知監察院</a:t>
          </a:r>
          <a:endParaRPr lang="en-US" altLang="zh-TW" sz="1800" b="1" kern="1200" dirty="0" smtClean="0">
            <a:solidFill>
              <a:schemeClr val="accent1">
                <a:lumMod val="75000"/>
              </a:schemeClr>
            </a:solidFill>
            <a:latin typeface="微軟正黑體" panose="020B0604030504040204" pitchFamily="34" charset="-120"/>
            <a:ea typeface="微軟正黑體" panose="020B0604030504040204" pitchFamily="34" charset="-120"/>
          </a:endParaRPr>
        </a:p>
        <a:p>
          <a:pPr lvl="0" algn="ctr" defTabSz="800100" rtl="0">
            <a:lnSpc>
              <a:spcPts val="2400"/>
            </a:lnSpc>
            <a:spcBef>
              <a:spcPct val="0"/>
            </a:spcBef>
            <a:spcAft>
              <a:spcPts val="0"/>
            </a:spcAft>
          </a:pPr>
          <a:r>
            <a:rPr lang="en-US" altLang="zh-TW" sz="1800" b="1" kern="1200" dirty="0" smtClean="0">
              <a:solidFill>
                <a:schemeClr val="accent1">
                  <a:lumMod val="75000"/>
                </a:schemeClr>
              </a:solidFill>
              <a:latin typeface="微軟正黑體" panose="020B0604030504040204" pitchFamily="34" charset="-120"/>
              <a:ea typeface="微軟正黑體" panose="020B0604030504040204" pitchFamily="34" charset="-120"/>
            </a:rPr>
            <a:t>(</a:t>
          </a:r>
          <a:r>
            <a:rPr lang="zh-TW" altLang="en-US" sz="1800" b="1" kern="1200" dirty="0" smtClean="0">
              <a:solidFill>
                <a:schemeClr val="accent1">
                  <a:lumMod val="75000"/>
                </a:schemeClr>
              </a:solidFill>
              <a:latin typeface="微軟正黑體" panose="020B0604030504040204" pitchFamily="34" charset="-120"/>
              <a:ea typeface="微軟正黑體" panose="020B0604030504040204" pitchFamily="34" charset="-120"/>
            </a:rPr>
            <a:t>利衝法施行細則第</a:t>
          </a:r>
          <a:r>
            <a:rPr lang="en-US" altLang="zh-TW" sz="1800" b="1" kern="1200" dirty="0" smtClean="0">
              <a:solidFill>
                <a:schemeClr val="accent1">
                  <a:lumMod val="75000"/>
                </a:schemeClr>
              </a:solidFill>
              <a:latin typeface="微軟正黑體" panose="020B0604030504040204" pitchFamily="34" charset="-120"/>
              <a:ea typeface="微軟正黑體" panose="020B0604030504040204" pitchFamily="34" charset="-120"/>
            </a:rPr>
            <a:t>25</a:t>
          </a:r>
          <a:r>
            <a:rPr lang="zh-TW" altLang="en-US" sz="1800" b="1" kern="1200" dirty="0" smtClean="0">
              <a:solidFill>
                <a:schemeClr val="accent1">
                  <a:lumMod val="75000"/>
                </a:schemeClr>
              </a:solidFill>
              <a:latin typeface="微軟正黑體" panose="020B0604030504040204" pitchFamily="34" charset="-120"/>
              <a:ea typeface="微軟正黑體" panose="020B0604030504040204" pitchFamily="34" charset="-120"/>
            </a:rPr>
            <a:t>條第</a:t>
          </a:r>
          <a:r>
            <a:rPr lang="en-US" altLang="zh-TW" sz="1800" b="1" kern="1200" dirty="0" smtClean="0">
              <a:solidFill>
                <a:schemeClr val="accent1">
                  <a:lumMod val="75000"/>
                </a:schemeClr>
              </a:solidFill>
              <a:latin typeface="微軟正黑體" panose="020B0604030504040204" pitchFamily="34" charset="-120"/>
              <a:ea typeface="微軟正黑體" panose="020B0604030504040204" pitchFamily="34" charset="-120"/>
            </a:rPr>
            <a:t>3</a:t>
          </a:r>
          <a:r>
            <a:rPr lang="zh-TW" altLang="en-US" sz="1800" b="1" kern="1200" dirty="0" smtClean="0">
              <a:solidFill>
                <a:schemeClr val="accent1">
                  <a:lumMod val="75000"/>
                </a:schemeClr>
              </a:solidFill>
              <a:latin typeface="微軟正黑體" panose="020B0604030504040204" pitchFamily="34" charset="-120"/>
              <a:ea typeface="微軟正黑體" panose="020B0604030504040204" pitchFamily="34" charset="-120"/>
            </a:rPr>
            <a:t>項</a:t>
          </a:r>
          <a:r>
            <a:rPr lang="en-US" altLang="zh-TW" sz="1800" b="1" kern="1200" dirty="0" smtClean="0">
              <a:solidFill>
                <a:schemeClr val="accent1">
                  <a:lumMod val="75000"/>
                </a:schemeClr>
              </a:solidFill>
              <a:latin typeface="微軟正黑體" panose="020B0604030504040204" pitchFamily="34" charset="-120"/>
              <a:ea typeface="微軟正黑體" panose="020B0604030504040204" pitchFamily="34" charset="-120"/>
            </a:rPr>
            <a:t>)</a:t>
          </a:r>
          <a:endParaRPr lang="zh-TW" altLang="en-US" sz="1800" b="1" kern="1200" dirty="0">
            <a:solidFill>
              <a:schemeClr val="accent1">
                <a:lumMod val="75000"/>
              </a:schemeClr>
            </a:solidFill>
            <a:latin typeface="微軟正黑體" panose="020B0604030504040204" pitchFamily="34" charset="-120"/>
            <a:ea typeface="微軟正黑體" panose="020B0604030504040204" pitchFamily="34" charset="-120"/>
          </a:endParaRPr>
        </a:p>
      </dsp:txBody>
      <dsp:txXfrm>
        <a:off x="3280492" y="2822248"/>
        <a:ext cx="3638414" cy="835559"/>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3CDC8-17F1-4817-85DD-02359C0F9B47}">
      <dsp:nvSpPr>
        <dsp:cNvPr id="0" name=""/>
        <dsp:cNvSpPr/>
      </dsp:nvSpPr>
      <dsp:spPr>
        <a:xfrm>
          <a:off x="145510" y="0"/>
          <a:ext cx="7941554" cy="1440160"/>
        </a:xfrm>
        <a:prstGeom prst="roundRect">
          <a:avLst>
            <a:gd name="adj" fmla="val 10000"/>
          </a:avLst>
        </a:prstGeom>
        <a:gradFill rotWithShape="0">
          <a:gsLst>
            <a:gs pos="0">
              <a:schemeClr val="accent6">
                <a:alpha val="80000"/>
                <a:hueOff val="0"/>
                <a:satOff val="0"/>
                <a:lumOff val="0"/>
                <a:alphaOff val="0"/>
                <a:shade val="51000"/>
                <a:satMod val="130000"/>
              </a:schemeClr>
            </a:gs>
            <a:gs pos="80000">
              <a:schemeClr val="accent6">
                <a:alpha val="80000"/>
                <a:hueOff val="0"/>
                <a:satOff val="0"/>
                <a:lumOff val="0"/>
                <a:alphaOff val="0"/>
                <a:shade val="93000"/>
                <a:satMod val="130000"/>
              </a:schemeClr>
            </a:gs>
            <a:gs pos="100000">
              <a:schemeClr val="accent6">
                <a:alpha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265113" lvl="0" indent="-265113" algn="l" defTabSz="889000">
            <a:lnSpc>
              <a:spcPts val="2400"/>
            </a:lnSpc>
            <a:spcBef>
              <a:spcPct val="0"/>
            </a:spcBef>
            <a:spcAft>
              <a:spcPts val="1200"/>
            </a:spcAft>
          </a:pPr>
          <a:r>
            <a:rPr lang="zh-TW" altLang="en-US" sz="2000" b="1" kern="1200" dirty="0" smtClean="0">
              <a:solidFill>
                <a:srgbClr val="00B0F0"/>
              </a:solidFill>
              <a:effectLst>
                <a:outerShdw blurRad="38100" dist="38100" dir="2700000" algn="tl">
                  <a:srgbClr val="000000">
                    <a:alpha val="43137"/>
                  </a:srgbClr>
                </a:outerShdw>
              </a:effectLst>
              <a:latin typeface="+mj-ea"/>
              <a:ea typeface="+mj-ea"/>
            </a:rPr>
            <a:t>○</a:t>
          </a:r>
          <a:r>
            <a:rPr lang="zh-TW" altLang="en-US" sz="2000" b="1" kern="1200" dirty="0" smtClean="0">
              <a:latin typeface="+mj-ea"/>
              <a:ea typeface="+mj-ea"/>
            </a:rPr>
            <a:t>所謂充分公開，須上述</a:t>
          </a:r>
          <a:r>
            <a:rPr lang="en-US" altLang="zh-TW" sz="2000" b="1" kern="1200" dirty="0" smtClean="0">
              <a:latin typeface="+mj-ea"/>
              <a:ea typeface="+mj-ea"/>
            </a:rPr>
            <a:t>6</a:t>
          </a:r>
          <a:r>
            <a:rPr lang="zh-TW" altLang="en-US" sz="2000" b="1" kern="1200" dirty="0" smtClean="0">
              <a:latin typeface="+mj-ea"/>
              <a:ea typeface="+mj-ea"/>
            </a:rPr>
            <a:t>項資訊直接在網頁顯示，使民眾一目瞭然。</a:t>
          </a:r>
          <a:endParaRPr lang="en-US" altLang="zh-TW" sz="2000" b="1" kern="1200" dirty="0" smtClean="0">
            <a:latin typeface="+mj-ea"/>
            <a:ea typeface="+mj-ea"/>
          </a:endParaRPr>
        </a:p>
        <a:p>
          <a:pPr marL="265113" lvl="0" indent="-265113" algn="l" defTabSz="889000">
            <a:lnSpc>
              <a:spcPts val="2400"/>
            </a:lnSpc>
            <a:spcBef>
              <a:spcPct val="0"/>
            </a:spcBef>
            <a:spcAft>
              <a:spcPts val="0"/>
            </a:spcAft>
          </a:pPr>
          <a:r>
            <a:rPr lang="en-US" altLang="zh-TW" sz="2800" b="1" kern="1200" dirty="0" smtClean="0">
              <a:solidFill>
                <a:srgbClr val="FF0000"/>
              </a:solidFill>
              <a:effectLst>
                <a:outerShdw blurRad="38100" dist="38100" dir="2700000" algn="tl">
                  <a:srgbClr val="000000">
                    <a:alpha val="43137"/>
                  </a:srgbClr>
                </a:outerShdw>
              </a:effectLst>
              <a:latin typeface="+mj-ea"/>
              <a:ea typeface="+mj-ea"/>
            </a:rPr>
            <a:t>×</a:t>
          </a:r>
          <a:r>
            <a:rPr lang="zh-TW" altLang="en-US" sz="2000" b="1" kern="1200" dirty="0" smtClean="0">
              <a:latin typeface="+mj-ea"/>
              <a:ea typeface="+mj-ea"/>
            </a:rPr>
            <a:t>不能</a:t>
          </a:r>
          <a:r>
            <a:rPr lang="zh-TW" altLang="zh-TW" sz="2000" b="1" kern="1200" dirty="0" smtClean="0">
              <a:latin typeface="+mj-ea"/>
              <a:ea typeface="+mj-ea"/>
            </a:rPr>
            <a:t>僅於網站公告</a:t>
          </a:r>
          <a:r>
            <a:rPr lang="zh-TW" altLang="en-US" sz="2000" b="1" kern="1200" dirty="0" smtClean="0">
              <a:latin typeface="+mj-ea"/>
              <a:ea typeface="+mj-ea"/>
            </a:rPr>
            <a:t>「</a:t>
          </a:r>
          <a:r>
            <a:rPr lang="zh-TW" altLang="zh-TW" sz="2000" b="1" kern="1200" dirty="0" smtClean="0">
              <a:latin typeface="+mj-ea"/>
              <a:ea typeface="+mj-ea"/>
            </a:rPr>
            <a:t>補助法令規定</a:t>
          </a:r>
          <a:r>
            <a:rPr lang="zh-TW" altLang="en-US" sz="2000" b="1" kern="1200" dirty="0" smtClean="0">
              <a:latin typeface="+mj-ea"/>
              <a:ea typeface="+mj-ea"/>
            </a:rPr>
            <a:t>」，或以附加「補助計畫檔案」之方式，使民眾需尋找查閱相關內文！</a:t>
          </a:r>
          <a:endParaRPr lang="zh-TW" altLang="en-US" sz="2000" b="1" kern="1200" dirty="0">
            <a:latin typeface="+mj-ea"/>
            <a:ea typeface="+mj-ea"/>
          </a:endParaRPr>
        </a:p>
      </dsp:txBody>
      <dsp:txXfrm>
        <a:off x="187691" y="42181"/>
        <a:ext cx="7857192" cy="1355798"/>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80F72-7963-4FE1-8BD9-EA33ABE15DCB}">
      <dsp:nvSpPr>
        <dsp:cNvPr id="0" name=""/>
        <dsp:cNvSpPr/>
      </dsp:nvSpPr>
      <dsp:spPr>
        <a:xfrm>
          <a:off x="0" y="0"/>
          <a:ext cx="7847015" cy="2216264"/>
        </a:xfrm>
        <a:prstGeom prst="leftRightRibb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1E1FBB-CC68-4690-AA50-56E5F0B70C46}">
      <dsp:nvSpPr>
        <dsp:cNvPr id="0" name=""/>
        <dsp:cNvSpPr/>
      </dsp:nvSpPr>
      <dsp:spPr>
        <a:xfrm>
          <a:off x="504060" y="216029"/>
          <a:ext cx="3195086" cy="142986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lvl="0" algn="ctr" defTabSz="889000">
            <a:lnSpc>
              <a:spcPts val="2400"/>
            </a:lnSpc>
            <a:spcBef>
              <a:spcPct val="0"/>
            </a:spcBef>
            <a:spcAft>
              <a:spcPts val="0"/>
            </a:spcAft>
          </a:pPr>
          <a:r>
            <a:rPr lang="zh-TW" altLang="en-US" sz="2000" b="1" i="0" kern="1200" dirty="0" smtClean="0">
              <a:solidFill>
                <a:srgbClr val="00B0F0"/>
              </a:solidFill>
              <a:latin typeface="+mj-ea"/>
              <a:ea typeface="+mj-ea"/>
              <a:cs typeface="+mn-cs"/>
            </a:rPr>
            <a:t>公職人員或關係人</a:t>
          </a:r>
          <a:r>
            <a:rPr lang="zh-TW" altLang="en-US" sz="2000" b="0" kern="1200" dirty="0" smtClean="0">
              <a:latin typeface="+mj-ea"/>
              <a:ea typeface="+mj-ea"/>
              <a:cs typeface="+mn-cs"/>
            </a:rPr>
            <a:t>於</a:t>
          </a:r>
          <a:r>
            <a:rPr lang="zh-TW" altLang="en-US" sz="2000" b="1" kern="1200" dirty="0" smtClean="0">
              <a:solidFill>
                <a:srgbClr val="C00000"/>
              </a:solidFill>
              <a:latin typeface="+mj-ea"/>
              <a:ea typeface="+mj-ea"/>
              <a:cs typeface="+mn-cs"/>
            </a:rPr>
            <a:t>補助或交易行為前</a:t>
          </a:r>
          <a:r>
            <a:rPr lang="zh-TW" altLang="en-US" sz="2000" b="0" kern="1200" dirty="0" smtClean="0">
              <a:latin typeface="+mj-ea"/>
              <a:ea typeface="+mj-ea"/>
              <a:cs typeface="+mn-cs"/>
            </a:rPr>
            <a:t>，應於申請或投標文件內</a:t>
          </a:r>
          <a:r>
            <a:rPr lang="zh-TW" altLang="en-US" sz="2000" b="1" kern="1200" dirty="0" smtClean="0">
              <a:solidFill>
                <a:srgbClr val="00B0F0"/>
              </a:solidFill>
              <a:latin typeface="+mj-ea"/>
              <a:ea typeface="+mj-ea"/>
              <a:cs typeface="+mn-cs"/>
            </a:rPr>
            <a:t>主動揭露</a:t>
          </a:r>
          <a:r>
            <a:rPr lang="zh-TW" altLang="en-US" sz="2000" b="0" kern="1200" dirty="0" smtClean="0">
              <a:latin typeface="+mj-ea"/>
              <a:ea typeface="+mj-ea"/>
              <a:cs typeface="+mn-cs"/>
            </a:rPr>
            <a:t>身分關係</a:t>
          </a:r>
          <a:endParaRPr lang="zh-TW" altLang="en-US" sz="2000" b="0" kern="1200" dirty="0">
            <a:latin typeface="+mj-ea"/>
            <a:ea typeface="+mj-ea"/>
          </a:endParaRPr>
        </a:p>
      </dsp:txBody>
      <dsp:txXfrm>
        <a:off x="504060" y="216029"/>
        <a:ext cx="3195086" cy="1429863"/>
      </dsp:txXfrm>
    </dsp:sp>
    <dsp:sp modelId="{C6285429-F661-41EA-836F-E7AF0327CE70}">
      <dsp:nvSpPr>
        <dsp:cNvPr id="0" name=""/>
        <dsp:cNvSpPr/>
      </dsp:nvSpPr>
      <dsp:spPr>
        <a:xfrm>
          <a:off x="3888436" y="648077"/>
          <a:ext cx="3567359" cy="142987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lvl="0" algn="just" defTabSz="889000">
            <a:lnSpc>
              <a:spcPts val="2400"/>
            </a:lnSpc>
            <a:spcBef>
              <a:spcPct val="0"/>
            </a:spcBef>
            <a:spcAft>
              <a:spcPts val="0"/>
            </a:spcAft>
          </a:pPr>
          <a:r>
            <a:rPr lang="zh-TW" altLang="en-US" sz="2000" b="1" kern="1200" dirty="0" smtClean="0">
              <a:solidFill>
                <a:srgbClr val="C00000"/>
              </a:solidFill>
              <a:latin typeface="+mj-ea"/>
              <a:ea typeface="+mj-ea"/>
              <a:cs typeface="+mn-cs"/>
            </a:rPr>
            <a:t>補助或交易行為成立後</a:t>
          </a:r>
          <a:r>
            <a:rPr lang="zh-TW" altLang="en-US" sz="2000" kern="1200" dirty="0" smtClean="0">
              <a:latin typeface="+mj-ea"/>
              <a:ea typeface="+mj-ea"/>
              <a:cs typeface="+mn-cs"/>
            </a:rPr>
            <a:t>，</a:t>
          </a:r>
          <a:r>
            <a:rPr lang="zh-TW" altLang="en-US" sz="2000" b="1" kern="1200" dirty="0" smtClean="0">
              <a:solidFill>
                <a:srgbClr val="00B0F0"/>
              </a:solidFill>
              <a:latin typeface="+mj-ea"/>
              <a:ea typeface="+mj-ea"/>
              <a:cs typeface="+mn-cs"/>
            </a:rPr>
            <a:t>機關團體</a:t>
          </a:r>
          <a:r>
            <a:rPr lang="zh-TW" altLang="en-US" sz="2000" kern="1200" dirty="0" smtClean="0">
              <a:latin typeface="+mj-ea"/>
              <a:ea typeface="+mj-ea"/>
              <a:cs typeface="+mn-cs"/>
            </a:rPr>
            <a:t>應連同其身分關係</a:t>
          </a:r>
          <a:r>
            <a:rPr lang="zh-TW" altLang="en-US" sz="2000" b="1" kern="1200" dirty="0" smtClean="0">
              <a:solidFill>
                <a:srgbClr val="00B0F0"/>
              </a:solidFill>
              <a:latin typeface="+mj-ea"/>
              <a:ea typeface="+mj-ea"/>
              <a:cs typeface="+mn-cs"/>
            </a:rPr>
            <a:t>主動公開</a:t>
          </a:r>
          <a:endParaRPr lang="zh-TW" altLang="en-US" sz="2000" b="1" kern="1200" dirty="0">
            <a:solidFill>
              <a:srgbClr val="00B0F0"/>
            </a:solidFill>
            <a:latin typeface="+mj-ea"/>
            <a:ea typeface="+mj-ea"/>
          </a:endParaRPr>
        </a:p>
      </dsp:txBody>
      <dsp:txXfrm>
        <a:off x="3888436" y="648077"/>
        <a:ext cx="3567359" cy="142987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80F72-7963-4FE1-8BD9-EA33ABE15DCB}">
      <dsp:nvSpPr>
        <dsp:cNvPr id="0" name=""/>
        <dsp:cNvSpPr/>
      </dsp:nvSpPr>
      <dsp:spPr>
        <a:xfrm>
          <a:off x="290393" y="0"/>
          <a:ext cx="7138743" cy="2016224"/>
        </a:xfrm>
        <a:prstGeom prst="leftRightRibb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1E1FBB-CC68-4690-AA50-56E5F0B70C46}">
      <dsp:nvSpPr>
        <dsp:cNvPr id="0" name=""/>
        <dsp:cNvSpPr/>
      </dsp:nvSpPr>
      <dsp:spPr>
        <a:xfrm>
          <a:off x="720082" y="216022"/>
          <a:ext cx="2906698" cy="130080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6896" rIns="0" bIns="60960" numCol="1" spcCol="1270" anchor="ctr" anchorCtr="0">
          <a:noAutofit/>
        </a:bodyPr>
        <a:lstStyle/>
        <a:p>
          <a:pPr lvl="0" algn="ctr" defTabSz="711200">
            <a:lnSpc>
              <a:spcPts val="2200"/>
            </a:lnSpc>
            <a:spcBef>
              <a:spcPct val="0"/>
            </a:spcBef>
            <a:spcAft>
              <a:spcPts val="0"/>
            </a:spcAft>
          </a:pPr>
          <a:r>
            <a:rPr lang="zh-TW" altLang="en-US" sz="1600" kern="1200" dirty="0" smtClean="0">
              <a:solidFill>
                <a:schemeClr val="tx1"/>
              </a:solidFill>
              <a:latin typeface="+mj-ea"/>
              <a:ea typeface="+mj-ea"/>
              <a:cs typeface="+mn-cs"/>
            </a:rPr>
            <a:t>公職人員或關係人於補助或交易行為</a:t>
          </a:r>
          <a:r>
            <a:rPr lang="zh-TW" altLang="en-US" sz="1600" b="1" kern="1200" dirty="0" smtClean="0">
              <a:solidFill>
                <a:schemeClr val="tx1"/>
              </a:solidFill>
              <a:latin typeface="+mj-ea"/>
              <a:ea typeface="+mj-ea"/>
              <a:cs typeface="+mn-cs"/>
            </a:rPr>
            <a:t>前</a:t>
          </a:r>
          <a:r>
            <a:rPr lang="zh-TW" altLang="en-US" sz="1600" kern="1200" dirty="0" smtClean="0">
              <a:solidFill>
                <a:schemeClr val="tx1"/>
              </a:solidFill>
              <a:latin typeface="+mj-ea"/>
              <a:ea typeface="+mj-ea"/>
              <a:cs typeface="+mn-cs"/>
            </a:rPr>
            <a:t>，應主動於申請或投標文件內據實表明其身分關係</a:t>
          </a:r>
          <a:endParaRPr lang="zh-TW" altLang="en-US" sz="1600" kern="1200" dirty="0">
            <a:solidFill>
              <a:schemeClr val="tx1"/>
            </a:solidFill>
            <a:latin typeface="+mj-ea"/>
            <a:ea typeface="+mj-ea"/>
          </a:endParaRPr>
        </a:p>
      </dsp:txBody>
      <dsp:txXfrm>
        <a:off x="720082" y="216022"/>
        <a:ext cx="2906698" cy="1300803"/>
      </dsp:txXfrm>
    </dsp:sp>
    <dsp:sp modelId="{C6285429-F661-41EA-836F-E7AF0327CE70}">
      <dsp:nvSpPr>
        <dsp:cNvPr id="0" name=""/>
        <dsp:cNvSpPr/>
      </dsp:nvSpPr>
      <dsp:spPr>
        <a:xfrm>
          <a:off x="3891685" y="589582"/>
          <a:ext cx="3245369" cy="130081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4008" rIns="0" bIns="68580" numCol="1" spcCol="1270" anchor="ctr" anchorCtr="0">
          <a:noAutofit/>
        </a:bodyPr>
        <a:lstStyle/>
        <a:p>
          <a:pPr lvl="0" algn="just" defTabSz="800100">
            <a:lnSpc>
              <a:spcPts val="2100"/>
            </a:lnSpc>
            <a:spcBef>
              <a:spcPct val="0"/>
            </a:spcBef>
            <a:spcAft>
              <a:spcPts val="0"/>
            </a:spcAft>
          </a:pPr>
          <a:r>
            <a:rPr lang="zh-TW" altLang="en-US" sz="1800" kern="1200" dirty="0" smtClean="0">
              <a:solidFill>
                <a:schemeClr val="tx1"/>
              </a:solidFill>
              <a:latin typeface="+mj-ea"/>
              <a:ea typeface="+mj-ea"/>
              <a:cs typeface="+mn-cs"/>
            </a:rPr>
            <a:t>補助或交易行為成立</a:t>
          </a:r>
          <a:r>
            <a:rPr lang="zh-TW" altLang="en-US" sz="1800" b="1" kern="1200" dirty="0" smtClean="0">
              <a:solidFill>
                <a:schemeClr val="tx1"/>
              </a:solidFill>
              <a:latin typeface="+mj-ea"/>
              <a:ea typeface="+mj-ea"/>
              <a:cs typeface="+mn-cs"/>
            </a:rPr>
            <a:t>後</a:t>
          </a:r>
          <a:r>
            <a:rPr lang="zh-TW" altLang="en-US" sz="1800" kern="1200" dirty="0" smtClean="0">
              <a:solidFill>
                <a:schemeClr val="tx1"/>
              </a:solidFill>
              <a:latin typeface="+mj-ea"/>
              <a:ea typeface="+mj-ea"/>
              <a:cs typeface="+mn-cs"/>
            </a:rPr>
            <a:t>，該機關團體應連同其身分關係主動公開</a:t>
          </a:r>
          <a:endParaRPr lang="zh-TW" altLang="en-US" sz="1800" kern="1200" dirty="0">
            <a:solidFill>
              <a:schemeClr val="tx1"/>
            </a:solidFill>
            <a:latin typeface="+mj-ea"/>
            <a:ea typeface="+mj-ea"/>
          </a:endParaRPr>
        </a:p>
      </dsp:txBody>
      <dsp:txXfrm>
        <a:off x="3891685" y="589582"/>
        <a:ext cx="3245369" cy="1300813"/>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80F72-7963-4FE1-8BD9-EA33ABE15DCB}">
      <dsp:nvSpPr>
        <dsp:cNvPr id="0" name=""/>
        <dsp:cNvSpPr/>
      </dsp:nvSpPr>
      <dsp:spPr>
        <a:xfrm>
          <a:off x="290393" y="0"/>
          <a:ext cx="7138743" cy="2016224"/>
        </a:xfrm>
        <a:prstGeom prst="leftRightRibb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1E1FBB-CC68-4690-AA50-56E5F0B70C46}">
      <dsp:nvSpPr>
        <dsp:cNvPr id="0" name=""/>
        <dsp:cNvSpPr/>
      </dsp:nvSpPr>
      <dsp:spPr>
        <a:xfrm>
          <a:off x="720082" y="216022"/>
          <a:ext cx="2906698" cy="130080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6896" rIns="0" bIns="60960" numCol="1" spcCol="1270" anchor="ctr" anchorCtr="0">
          <a:noAutofit/>
        </a:bodyPr>
        <a:lstStyle/>
        <a:p>
          <a:pPr lvl="0" algn="ctr" defTabSz="711200">
            <a:lnSpc>
              <a:spcPts val="2200"/>
            </a:lnSpc>
            <a:spcBef>
              <a:spcPct val="0"/>
            </a:spcBef>
            <a:spcAft>
              <a:spcPts val="0"/>
            </a:spcAft>
          </a:pPr>
          <a:r>
            <a:rPr lang="zh-TW" altLang="en-US" sz="1600" kern="1200" smtClean="0">
              <a:solidFill>
                <a:schemeClr val="tx1"/>
              </a:solidFill>
              <a:latin typeface="+mj-ea"/>
              <a:ea typeface="+mj-ea"/>
              <a:cs typeface="+mn-cs"/>
            </a:rPr>
            <a:t>公職人員或關係人於補助或交易行為</a:t>
          </a:r>
          <a:r>
            <a:rPr lang="zh-TW" altLang="en-US" sz="1600" b="1" kern="1200" smtClean="0">
              <a:solidFill>
                <a:schemeClr val="tx1"/>
              </a:solidFill>
              <a:latin typeface="+mj-ea"/>
              <a:ea typeface="+mj-ea"/>
              <a:cs typeface="+mn-cs"/>
            </a:rPr>
            <a:t>前</a:t>
          </a:r>
          <a:r>
            <a:rPr lang="zh-TW" altLang="en-US" sz="1600" kern="1200" smtClean="0">
              <a:solidFill>
                <a:schemeClr val="tx1"/>
              </a:solidFill>
              <a:latin typeface="+mj-ea"/>
              <a:ea typeface="+mj-ea"/>
              <a:cs typeface="+mn-cs"/>
            </a:rPr>
            <a:t>，應主動於申請或投標文件內據實表明其身分關係</a:t>
          </a:r>
          <a:endParaRPr lang="zh-TW" altLang="en-US" sz="1600" kern="1200" dirty="0">
            <a:solidFill>
              <a:schemeClr val="tx1"/>
            </a:solidFill>
            <a:latin typeface="+mj-ea"/>
            <a:ea typeface="+mj-ea"/>
          </a:endParaRPr>
        </a:p>
      </dsp:txBody>
      <dsp:txXfrm>
        <a:off x="720082" y="216022"/>
        <a:ext cx="2906698" cy="1300803"/>
      </dsp:txXfrm>
    </dsp:sp>
    <dsp:sp modelId="{C6285429-F661-41EA-836F-E7AF0327CE70}">
      <dsp:nvSpPr>
        <dsp:cNvPr id="0" name=""/>
        <dsp:cNvSpPr/>
      </dsp:nvSpPr>
      <dsp:spPr>
        <a:xfrm>
          <a:off x="3891685" y="589582"/>
          <a:ext cx="3245369" cy="130081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4008" rIns="0" bIns="68580" numCol="1" spcCol="1270" anchor="ctr" anchorCtr="0">
          <a:noAutofit/>
        </a:bodyPr>
        <a:lstStyle/>
        <a:p>
          <a:pPr lvl="0" algn="just" defTabSz="800100">
            <a:lnSpc>
              <a:spcPts val="2100"/>
            </a:lnSpc>
            <a:spcBef>
              <a:spcPct val="0"/>
            </a:spcBef>
            <a:spcAft>
              <a:spcPts val="0"/>
            </a:spcAft>
          </a:pPr>
          <a:r>
            <a:rPr lang="zh-TW" altLang="en-US" sz="1800" kern="1200" smtClean="0">
              <a:solidFill>
                <a:schemeClr val="tx1"/>
              </a:solidFill>
              <a:latin typeface="+mj-ea"/>
              <a:ea typeface="+mj-ea"/>
              <a:cs typeface="+mn-cs"/>
            </a:rPr>
            <a:t>補助或交易行為成立</a:t>
          </a:r>
          <a:r>
            <a:rPr lang="zh-TW" altLang="en-US" sz="1800" b="1" kern="1200" smtClean="0">
              <a:solidFill>
                <a:schemeClr val="tx1"/>
              </a:solidFill>
              <a:latin typeface="+mj-ea"/>
              <a:ea typeface="+mj-ea"/>
              <a:cs typeface="+mn-cs"/>
            </a:rPr>
            <a:t>後</a:t>
          </a:r>
          <a:r>
            <a:rPr lang="zh-TW" altLang="en-US" sz="1800" kern="1200" smtClean="0">
              <a:solidFill>
                <a:schemeClr val="tx1"/>
              </a:solidFill>
              <a:latin typeface="+mj-ea"/>
              <a:ea typeface="+mj-ea"/>
              <a:cs typeface="+mn-cs"/>
            </a:rPr>
            <a:t>，該機關團體應連同其身分關係主動公開</a:t>
          </a:r>
          <a:endParaRPr lang="zh-TW" altLang="en-US" sz="1800" kern="1200" dirty="0">
            <a:solidFill>
              <a:schemeClr val="tx1"/>
            </a:solidFill>
            <a:latin typeface="+mj-ea"/>
            <a:ea typeface="+mj-ea"/>
          </a:endParaRPr>
        </a:p>
      </dsp:txBody>
      <dsp:txXfrm>
        <a:off x="3891685" y="589582"/>
        <a:ext cx="3245369" cy="1300813"/>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1645920" cy="532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3</a:t>
          </a:r>
        </a:p>
        <a:p>
          <a:pPr lvl="0" algn="l" defTabSz="1422400">
            <a:lnSpc>
              <a:spcPct val="90000"/>
            </a:lnSpc>
            <a:spcBef>
              <a:spcPct val="0"/>
            </a:spcBef>
            <a:spcAft>
              <a:spcPct val="35000"/>
            </a:spcAft>
          </a:pPr>
          <a:r>
            <a:rPr lang="zh-TW" altLang="en-US" sz="2400" b="1" kern="1200" dirty="0" smtClean="0">
              <a:solidFill>
                <a:srgbClr val="FF0000"/>
              </a:solidFill>
              <a:latin typeface="+mj-ea"/>
              <a:ea typeface="+mj-ea"/>
            </a:rPr>
            <a:t>贊助活動經費</a:t>
          </a:r>
          <a:endParaRPr lang="zh-TW" altLang="en-US" sz="4000" b="1" kern="1200" dirty="0">
            <a:solidFill>
              <a:srgbClr val="FF0000"/>
            </a:solidFill>
            <a:latin typeface="+mj-ea"/>
            <a:ea typeface="+mj-ea"/>
          </a:endParaRPr>
        </a:p>
      </dsp:txBody>
      <dsp:txXfrm>
        <a:off x="0" y="0"/>
        <a:ext cx="1645920" cy="5328591"/>
      </dsp:txXfrm>
    </dsp:sp>
    <dsp:sp modelId="{73F32DDB-4EA7-4A28-9768-49B09D5748D9}">
      <dsp:nvSpPr>
        <dsp:cNvPr id="0" name=""/>
        <dsp:cNvSpPr/>
      </dsp:nvSpPr>
      <dsp:spPr>
        <a:xfrm>
          <a:off x="1769364" y="178226"/>
          <a:ext cx="6460236" cy="1278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公職人員之關係人某學會，向公職人員服務之機關申請</a:t>
          </a:r>
          <a:r>
            <a:rPr lang="zh-TW" altLang="en-US" sz="2400" b="1" i="0" kern="1200" dirty="0" smtClean="0">
              <a:solidFill>
                <a:srgbClr val="00B0F0"/>
              </a:solidFill>
              <a:effectLst/>
              <a:latin typeface="+mj-ea"/>
              <a:ea typeface="+mj-ea"/>
              <a:cs typeface="+mn-cs"/>
            </a:rPr>
            <a:t>贊助研討會經費</a:t>
          </a:r>
          <a:r>
            <a:rPr lang="zh-TW" altLang="en-US" sz="2400" b="1" i="0" kern="1200" dirty="0" smtClean="0">
              <a:solidFill>
                <a:schemeClr val="tx1">
                  <a:lumMod val="75000"/>
                  <a:lumOff val="25000"/>
                </a:schemeClr>
              </a:solidFill>
              <a:effectLst/>
              <a:latin typeface="+mj-ea"/>
              <a:ea typeface="+mj-ea"/>
              <a:cs typeface="+mn-cs"/>
            </a:rPr>
            <a:t>？</a:t>
          </a:r>
          <a:endParaRPr lang="zh-TW" altLang="en-US" sz="2400" b="1" i="0" kern="1200" dirty="0">
            <a:solidFill>
              <a:schemeClr val="tx1">
                <a:lumMod val="75000"/>
                <a:lumOff val="25000"/>
              </a:schemeClr>
            </a:solidFill>
            <a:effectLst/>
            <a:latin typeface="+mj-ea"/>
            <a:ea typeface="+mj-ea"/>
            <a:cs typeface="+mn-cs"/>
          </a:endParaRPr>
        </a:p>
      </dsp:txBody>
      <dsp:txXfrm>
        <a:off x="1769364" y="178226"/>
        <a:ext cx="6460236" cy="1278349"/>
      </dsp:txXfrm>
    </dsp:sp>
    <dsp:sp modelId="{A0833F42-B727-4B1B-BD9C-73024FC5017E}">
      <dsp:nvSpPr>
        <dsp:cNvPr id="0" name=""/>
        <dsp:cNvSpPr/>
      </dsp:nvSpPr>
      <dsp:spPr>
        <a:xfrm>
          <a:off x="1645920" y="1456576"/>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1568574"/>
          <a:ext cx="6460236" cy="3508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一、所謂補助，係指機關團體對特定對象提供</a:t>
          </a:r>
          <a:r>
            <a:rPr lang="zh-TW" altLang="en-US" sz="2400" b="1" i="0" kern="1200" dirty="0" smtClean="0">
              <a:solidFill>
                <a:srgbClr val="00B0F0"/>
              </a:solidFill>
              <a:effectLst/>
              <a:latin typeface="+mj-ea"/>
              <a:ea typeface="+mj-ea"/>
              <a:cs typeface="+mn-cs"/>
            </a:rPr>
            <a:t>具有經濟價值之給付</a:t>
          </a:r>
          <a:r>
            <a:rPr lang="zh-TW" altLang="en-US" sz="2400" b="1" i="0" kern="1200" dirty="0" smtClean="0">
              <a:solidFill>
                <a:schemeClr val="tx1">
                  <a:lumMod val="75000"/>
                  <a:lumOff val="25000"/>
                </a:schemeClr>
              </a:solidFill>
              <a:effectLst/>
              <a:latin typeface="+mj-ea"/>
              <a:ea typeface="+mj-ea"/>
              <a:cs typeface="+mn-cs"/>
            </a:rPr>
            <a:t>，縱使名稱為</a:t>
          </a:r>
          <a:r>
            <a:rPr lang="zh-TW" altLang="en-US" sz="2400" b="1" i="0" kern="1200" dirty="0" smtClean="0">
              <a:solidFill>
                <a:srgbClr val="00B0F0"/>
              </a:solidFill>
              <a:effectLst/>
              <a:latin typeface="+mj-ea"/>
              <a:ea typeface="+mj-ea"/>
              <a:cs typeface="+mn-cs"/>
            </a:rPr>
            <a:t>贊助、獎助、捐助</a:t>
          </a:r>
          <a:r>
            <a:rPr lang="zh-TW" altLang="en-US" sz="2400" b="1" i="0" kern="1200" dirty="0" smtClean="0">
              <a:solidFill>
                <a:schemeClr val="tx1">
                  <a:lumMod val="75000"/>
                  <a:lumOff val="25000"/>
                </a:schemeClr>
              </a:solidFill>
              <a:effectLst/>
              <a:latin typeface="+mj-ea"/>
              <a:ea typeface="+mj-ea"/>
              <a:cs typeface="+mn-cs"/>
            </a:rPr>
            <a:t>，亦屬之。</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二、迴避義務？</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三、補助禁止？是否符合例外規定？</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四、事前揭露與事後公開？</a:t>
          </a:r>
          <a:endParaRPr lang="en-US" altLang="zh-TW" sz="2400" b="1" i="0" kern="1200" dirty="0" smtClean="0">
            <a:solidFill>
              <a:schemeClr val="tx1">
                <a:lumMod val="75000"/>
                <a:lumOff val="25000"/>
              </a:schemeClr>
            </a:solidFill>
            <a:effectLst/>
            <a:latin typeface="+mj-ea"/>
            <a:ea typeface="+mj-ea"/>
            <a:cs typeface="+mn-cs"/>
          </a:endParaRPr>
        </a:p>
      </dsp:txBody>
      <dsp:txXfrm>
        <a:off x="1769364" y="1568574"/>
        <a:ext cx="6460236" cy="3508359"/>
      </dsp:txXfrm>
    </dsp:sp>
    <dsp:sp modelId="{117DB413-4808-45C7-9AA2-A185018DA999}">
      <dsp:nvSpPr>
        <dsp:cNvPr id="0" name=""/>
        <dsp:cNvSpPr/>
      </dsp:nvSpPr>
      <dsp:spPr>
        <a:xfrm>
          <a:off x="1645920" y="5143162"/>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1645920" cy="5303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4</a:t>
          </a:r>
        </a:p>
        <a:p>
          <a:pPr lvl="0" algn="l" defTabSz="1422400">
            <a:lnSpc>
              <a:spcPct val="90000"/>
            </a:lnSpc>
            <a:spcBef>
              <a:spcPct val="0"/>
            </a:spcBef>
            <a:spcAft>
              <a:spcPct val="35000"/>
            </a:spcAft>
          </a:pPr>
          <a:r>
            <a:rPr lang="zh-TW" altLang="en-US" sz="2400" b="1" kern="1200" dirty="0" smtClean="0">
              <a:solidFill>
                <a:srgbClr val="FF0000"/>
              </a:solidFill>
              <a:latin typeface="+mj-ea"/>
              <a:ea typeface="+mj-ea"/>
            </a:rPr>
            <a:t>合辦活動</a:t>
          </a:r>
          <a:endParaRPr lang="zh-TW" altLang="en-US" sz="4000" b="1" kern="1200" dirty="0">
            <a:solidFill>
              <a:srgbClr val="FF0000"/>
            </a:solidFill>
            <a:latin typeface="+mj-ea"/>
            <a:ea typeface="+mj-ea"/>
          </a:endParaRPr>
        </a:p>
      </dsp:txBody>
      <dsp:txXfrm>
        <a:off x="0" y="0"/>
        <a:ext cx="1645920" cy="5303614"/>
      </dsp:txXfrm>
    </dsp:sp>
    <dsp:sp modelId="{73F32DDB-4EA7-4A28-9768-49B09D5748D9}">
      <dsp:nvSpPr>
        <dsp:cNvPr id="0" name=""/>
        <dsp:cNvSpPr/>
      </dsp:nvSpPr>
      <dsp:spPr>
        <a:xfrm>
          <a:off x="1769364" y="177391"/>
          <a:ext cx="6460236" cy="1272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公職人員服務之機關與其關係人某學會</a:t>
          </a:r>
          <a:r>
            <a:rPr lang="zh-TW" altLang="en-US" sz="2400" b="1" i="0" kern="1200" dirty="0" smtClean="0">
              <a:solidFill>
                <a:srgbClr val="00B0F0"/>
              </a:solidFill>
              <a:effectLst/>
              <a:latin typeface="+mj-ea"/>
              <a:ea typeface="+mj-ea"/>
              <a:cs typeface="+mn-cs"/>
            </a:rPr>
            <a:t>合辦研討會</a:t>
          </a:r>
          <a:r>
            <a:rPr lang="zh-TW" altLang="en-US" sz="2400" b="1" i="0" kern="1200" dirty="0" smtClean="0">
              <a:solidFill>
                <a:schemeClr val="tx1">
                  <a:lumMod val="75000"/>
                  <a:lumOff val="25000"/>
                </a:schemeClr>
              </a:solidFill>
              <a:effectLst/>
              <a:latin typeface="+mj-ea"/>
              <a:ea typeface="+mj-ea"/>
              <a:cs typeface="+mn-cs"/>
            </a:rPr>
            <a:t>？</a:t>
          </a:r>
          <a:endParaRPr lang="zh-TW" altLang="en-US" sz="2400" b="1" i="0" kern="1200" dirty="0">
            <a:solidFill>
              <a:schemeClr val="tx1">
                <a:lumMod val="75000"/>
                <a:lumOff val="25000"/>
              </a:schemeClr>
            </a:solidFill>
            <a:effectLst/>
            <a:latin typeface="+mj-ea"/>
            <a:ea typeface="+mj-ea"/>
            <a:cs typeface="+mn-cs"/>
          </a:endParaRPr>
        </a:p>
      </dsp:txBody>
      <dsp:txXfrm>
        <a:off x="1769364" y="177391"/>
        <a:ext cx="6460236" cy="1272357"/>
      </dsp:txXfrm>
    </dsp:sp>
    <dsp:sp modelId="{A0833F42-B727-4B1B-BD9C-73024FC5017E}">
      <dsp:nvSpPr>
        <dsp:cNvPr id="0" name=""/>
        <dsp:cNvSpPr/>
      </dsp:nvSpPr>
      <dsp:spPr>
        <a:xfrm>
          <a:off x="1645920" y="1449748"/>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1561221"/>
          <a:ext cx="6460236" cy="3491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一、名義上合辦？</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二、實質上合辦？是否涉及盈餘利潤分配等對價關係？</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三、是否符合例外規定？</a:t>
          </a:r>
          <a:endParaRPr lang="en-US" altLang="zh-TW" sz="2400" b="1" i="0" kern="1200" dirty="0" smtClean="0">
            <a:solidFill>
              <a:schemeClr val="tx1">
                <a:lumMod val="75000"/>
                <a:lumOff val="25000"/>
              </a:schemeClr>
            </a:solidFill>
            <a:effectLst/>
            <a:latin typeface="+mj-ea"/>
            <a:ea typeface="+mj-ea"/>
            <a:cs typeface="+mn-cs"/>
          </a:endParaRPr>
        </a:p>
      </dsp:txBody>
      <dsp:txXfrm>
        <a:off x="1769364" y="1561221"/>
        <a:ext cx="6460236" cy="3491913"/>
      </dsp:txXfrm>
    </dsp:sp>
    <dsp:sp modelId="{117DB413-4808-45C7-9AA2-A185018DA999}">
      <dsp:nvSpPr>
        <dsp:cNvPr id="0" name=""/>
        <dsp:cNvSpPr/>
      </dsp:nvSpPr>
      <dsp:spPr>
        <a:xfrm>
          <a:off x="1645920" y="5119054"/>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1645920" cy="532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5</a:t>
          </a:r>
        </a:p>
        <a:p>
          <a:pPr lvl="0" algn="l" defTabSz="1422400">
            <a:lnSpc>
              <a:spcPct val="90000"/>
            </a:lnSpc>
            <a:spcBef>
              <a:spcPct val="0"/>
            </a:spcBef>
            <a:spcAft>
              <a:spcPct val="35000"/>
            </a:spcAft>
          </a:pPr>
          <a:r>
            <a:rPr lang="zh-TW" altLang="en-US" sz="2400" b="1" kern="1200" dirty="0" smtClean="0">
              <a:solidFill>
                <a:srgbClr val="FF0000"/>
              </a:solidFill>
              <a:latin typeface="+mj-ea"/>
              <a:ea typeface="+mj-ea"/>
            </a:rPr>
            <a:t>刊登廣告、購買專刊</a:t>
          </a:r>
          <a:endParaRPr lang="zh-TW" altLang="en-US" sz="3200" b="1" kern="1200" dirty="0">
            <a:solidFill>
              <a:srgbClr val="FF0000"/>
            </a:solidFill>
            <a:latin typeface="+mj-ea"/>
            <a:ea typeface="+mj-ea"/>
          </a:endParaRPr>
        </a:p>
      </dsp:txBody>
      <dsp:txXfrm>
        <a:off x="0" y="0"/>
        <a:ext cx="1645920" cy="5328591"/>
      </dsp:txXfrm>
    </dsp:sp>
    <dsp:sp modelId="{73F32DDB-4EA7-4A28-9768-49B09D5748D9}">
      <dsp:nvSpPr>
        <dsp:cNvPr id="0" name=""/>
        <dsp:cNvSpPr/>
      </dsp:nvSpPr>
      <dsp:spPr>
        <a:xfrm>
          <a:off x="1769364" y="171722"/>
          <a:ext cx="6460236" cy="14296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公職人員服務之機關於其關係人某學會期刊，</a:t>
          </a:r>
          <a:r>
            <a:rPr lang="zh-TW" altLang="en-US" sz="2400" b="1" i="0" kern="1200" dirty="0" smtClean="0">
              <a:solidFill>
                <a:srgbClr val="00B0F0"/>
              </a:solidFill>
              <a:effectLst/>
              <a:latin typeface="+mj-ea"/>
              <a:ea typeface="+mj-ea"/>
              <a:cs typeface="+mn-cs"/>
            </a:rPr>
            <a:t>刊登機關廣告</a:t>
          </a:r>
          <a:r>
            <a:rPr lang="zh-TW" altLang="en-US" sz="2400" b="1" i="0" kern="1200" dirty="0" smtClean="0">
              <a:solidFill>
                <a:schemeClr val="tx1">
                  <a:lumMod val="75000"/>
                  <a:lumOff val="25000"/>
                </a:schemeClr>
              </a:solidFill>
              <a:effectLst/>
              <a:latin typeface="+mj-ea"/>
              <a:ea typeface="+mj-ea"/>
              <a:cs typeface="+mn-cs"/>
            </a:rPr>
            <a:t>，或機關</a:t>
          </a:r>
          <a:r>
            <a:rPr lang="zh-TW" altLang="en-US" sz="2400" b="1" i="0" kern="1200" dirty="0" smtClean="0">
              <a:solidFill>
                <a:srgbClr val="00B0F0"/>
              </a:solidFill>
              <a:effectLst/>
              <a:latin typeface="+mj-ea"/>
              <a:ea typeface="+mj-ea"/>
              <a:cs typeface="+mn-cs"/>
            </a:rPr>
            <a:t>購買</a:t>
          </a:r>
          <a:r>
            <a:rPr lang="zh-TW" altLang="en-US" sz="2400" b="1" i="0" kern="1200" dirty="0" smtClean="0">
              <a:solidFill>
                <a:schemeClr val="tx1">
                  <a:lumMod val="75000"/>
                  <a:lumOff val="25000"/>
                </a:schemeClr>
              </a:solidFill>
              <a:effectLst/>
              <a:latin typeface="+mj-ea"/>
              <a:ea typeface="+mj-ea"/>
              <a:cs typeface="+mn-cs"/>
            </a:rPr>
            <a:t>該學會</a:t>
          </a:r>
          <a:r>
            <a:rPr lang="zh-TW" altLang="en-US" sz="2400" b="1" i="0" kern="1200" dirty="0" smtClean="0">
              <a:solidFill>
                <a:srgbClr val="00B0F0"/>
              </a:solidFill>
              <a:effectLst/>
              <a:latin typeface="+mj-ea"/>
              <a:ea typeface="+mj-ea"/>
              <a:cs typeface="+mn-cs"/>
            </a:rPr>
            <a:t>專刊</a:t>
          </a:r>
          <a:r>
            <a:rPr lang="zh-TW" altLang="en-US" sz="2400" b="1" i="0" kern="1200" dirty="0" smtClean="0">
              <a:solidFill>
                <a:schemeClr val="tx1">
                  <a:lumMod val="75000"/>
                  <a:lumOff val="25000"/>
                </a:schemeClr>
              </a:solidFill>
              <a:effectLst/>
              <a:latin typeface="+mj-ea"/>
              <a:ea typeface="+mj-ea"/>
              <a:cs typeface="+mn-cs"/>
            </a:rPr>
            <a:t>？</a:t>
          </a:r>
          <a:endParaRPr lang="zh-TW" altLang="en-US" sz="2400" b="1" i="0" kern="1200" dirty="0">
            <a:solidFill>
              <a:schemeClr val="tx1">
                <a:lumMod val="75000"/>
                <a:lumOff val="25000"/>
              </a:schemeClr>
            </a:solidFill>
            <a:effectLst/>
            <a:latin typeface="+mj-ea"/>
            <a:ea typeface="+mj-ea"/>
            <a:cs typeface="+mn-cs"/>
          </a:endParaRPr>
        </a:p>
      </dsp:txBody>
      <dsp:txXfrm>
        <a:off x="1769364" y="171722"/>
        <a:ext cx="6460236" cy="1429621"/>
      </dsp:txXfrm>
    </dsp:sp>
    <dsp:sp modelId="{A0833F42-B727-4B1B-BD9C-73024FC5017E}">
      <dsp:nvSpPr>
        <dsp:cNvPr id="0" name=""/>
        <dsp:cNvSpPr/>
      </dsp:nvSpPr>
      <dsp:spPr>
        <a:xfrm>
          <a:off x="1645920" y="1601343"/>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1709254"/>
          <a:ext cx="6460236" cy="33803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一、刊登廣告及購買專刊，屬補助行為？交易行為？</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二、事前揭露與事後公開？</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三、應以個案具體判斷。</a:t>
          </a:r>
          <a:endParaRPr lang="en-US" altLang="zh-TW" sz="2400" b="1" i="0" kern="1200" dirty="0" smtClean="0">
            <a:solidFill>
              <a:schemeClr val="tx1">
                <a:lumMod val="75000"/>
                <a:lumOff val="25000"/>
              </a:schemeClr>
            </a:solidFill>
            <a:effectLst/>
            <a:latin typeface="+mj-ea"/>
            <a:ea typeface="+mj-ea"/>
            <a:cs typeface="+mn-cs"/>
          </a:endParaRPr>
        </a:p>
      </dsp:txBody>
      <dsp:txXfrm>
        <a:off x="1769364" y="1709254"/>
        <a:ext cx="6460236" cy="3380317"/>
      </dsp:txXfrm>
    </dsp:sp>
    <dsp:sp modelId="{117DB413-4808-45C7-9AA2-A185018DA999}">
      <dsp:nvSpPr>
        <dsp:cNvPr id="0" name=""/>
        <dsp:cNvSpPr/>
      </dsp:nvSpPr>
      <dsp:spPr>
        <a:xfrm>
          <a:off x="1645920" y="5153383"/>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1645920" cy="532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6</a:t>
          </a:r>
        </a:p>
        <a:p>
          <a:pPr lvl="0" algn="l" defTabSz="1422400">
            <a:lnSpc>
              <a:spcPct val="90000"/>
            </a:lnSpc>
            <a:spcBef>
              <a:spcPct val="0"/>
            </a:spcBef>
            <a:spcAft>
              <a:spcPct val="35000"/>
            </a:spcAft>
          </a:pPr>
          <a:r>
            <a:rPr lang="zh-TW" altLang="en-US" sz="2400" b="1" kern="1200" dirty="0" smtClean="0">
              <a:solidFill>
                <a:srgbClr val="FF0000"/>
              </a:solidFill>
              <a:latin typeface="+mj-ea"/>
              <a:ea typeface="+mj-ea"/>
            </a:rPr>
            <a:t>繳納會費、活動報名費</a:t>
          </a:r>
          <a:endParaRPr lang="zh-TW" altLang="en-US" sz="3200" b="1" kern="1200" dirty="0">
            <a:solidFill>
              <a:srgbClr val="FF0000"/>
            </a:solidFill>
            <a:latin typeface="+mj-ea"/>
            <a:ea typeface="+mj-ea"/>
          </a:endParaRPr>
        </a:p>
      </dsp:txBody>
      <dsp:txXfrm>
        <a:off x="0" y="0"/>
        <a:ext cx="1645920" cy="5328591"/>
      </dsp:txXfrm>
    </dsp:sp>
    <dsp:sp modelId="{73F32DDB-4EA7-4A28-9768-49B09D5748D9}">
      <dsp:nvSpPr>
        <dsp:cNvPr id="0" name=""/>
        <dsp:cNvSpPr/>
      </dsp:nvSpPr>
      <dsp:spPr>
        <a:xfrm>
          <a:off x="1769364" y="182649"/>
          <a:ext cx="6460236" cy="1177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公職人員服務之機關繳納團體會員會費、支付參加團體舉辦活動之報名費？</a:t>
          </a:r>
          <a:endParaRPr lang="zh-TW" altLang="en-US" sz="2400" b="1" i="0" kern="1200" dirty="0">
            <a:solidFill>
              <a:schemeClr val="tx1">
                <a:lumMod val="75000"/>
                <a:lumOff val="25000"/>
              </a:schemeClr>
            </a:solidFill>
            <a:effectLst/>
            <a:latin typeface="+mj-ea"/>
            <a:ea typeface="+mj-ea"/>
            <a:cs typeface="+mn-cs"/>
          </a:endParaRPr>
        </a:p>
      </dsp:txBody>
      <dsp:txXfrm>
        <a:off x="1769364" y="182649"/>
        <a:ext cx="6460236" cy="1177727"/>
      </dsp:txXfrm>
    </dsp:sp>
    <dsp:sp modelId="{A0833F42-B727-4B1B-BD9C-73024FC5017E}">
      <dsp:nvSpPr>
        <dsp:cNvPr id="0" name=""/>
        <dsp:cNvSpPr/>
      </dsp:nvSpPr>
      <dsp:spPr>
        <a:xfrm>
          <a:off x="1645920" y="1360377"/>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1475154"/>
          <a:ext cx="6460236" cy="3595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一、為「持續取得會員資格」或「入會」所需，機關繳納會費之行為，尚非補助或交易。</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二、如屬機關基於公務運作或參與公共事務需要所衍生之必要費用，尚非補助或交易。</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三、實際應以個案具體判斷。</a:t>
          </a:r>
          <a:endParaRPr lang="en-US" altLang="zh-TW" sz="2400" b="1" i="0" kern="1200" dirty="0" smtClean="0">
            <a:solidFill>
              <a:schemeClr val="tx1">
                <a:lumMod val="75000"/>
                <a:lumOff val="25000"/>
              </a:schemeClr>
            </a:solidFill>
            <a:effectLst/>
            <a:latin typeface="+mj-ea"/>
            <a:ea typeface="+mj-ea"/>
            <a:cs typeface="+mn-cs"/>
          </a:endParaRPr>
        </a:p>
      </dsp:txBody>
      <dsp:txXfrm>
        <a:off x="1769364" y="1475154"/>
        <a:ext cx="6460236" cy="3595428"/>
      </dsp:txXfrm>
    </dsp:sp>
    <dsp:sp modelId="{117DB413-4808-45C7-9AA2-A185018DA999}">
      <dsp:nvSpPr>
        <dsp:cNvPr id="0" name=""/>
        <dsp:cNvSpPr/>
      </dsp:nvSpPr>
      <dsp:spPr>
        <a:xfrm>
          <a:off x="1645920" y="5138455"/>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1E888-9237-4A42-A00A-5F6F274003B9}">
      <dsp:nvSpPr>
        <dsp:cNvPr id="0" name=""/>
        <dsp:cNvSpPr/>
      </dsp:nvSpPr>
      <dsp:spPr>
        <a:xfrm rot="5400000">
          <a:off x="-276428" y="276490"/>
          <a:ext cx="1842855" cy="1289999"/>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1" kern="1200" dirty="0" smtClean="0">
              <a:latin typeface="+mj-ea"/>
              <a:ea typeface="+mj-ea"/>
            </a:rPr>
            <a:t>檢查義務</a:t>
          </a:r>
          <a:endParaRPr lang="zh-TW" altLang="en-US" sz="2400" b="1" kern="1200" dirty="0">
            <a:latin typeface="+mj-ea"/>
            <a:ea typeface="+mj-ea"/>
          </a:endParaRPr>
        </a:p>
      </dsp:txBody>
      <dsp:txXfrm rot="-5400000">
        <a:off x="1" y="645062"/>
        <a:ext cx="1289999" cy="552856"/>
      </dsp:txXfrm>
    </dsp:sp>
    <dsp:sp modelId="{FB3D22E7-A5B2-4E0B-BB3E-B4C84B717E0A}">
      <dsp:nvSpPr>
        <dsp:cNvPr id="0" name=""/>
        <dsp:cNvSpPr/>
      </dsp:nvSpPr>
      <dsp:spPr>
        <a:xfrm rot="5400000">
          <a:off x="2242315" y="-952254"/>
          <a:ext cx="1197856" cy="3102488"/>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b="1" kern="1200" dirty="0" smtClean="0">
              <a:solidFill>
                <a:srgbClr val="00B0F0"/>
              </a:solidFill>
              <a:latin typeface="+mj-ea"/>
              <a:ea typeface="+mj-ea"/>
            </a:rPr>
            <a:t>詳閱</a:t>
          </a:r>
          <a:r>
            <a:rPr lang="zh-TW" altLang="en-US" sz="2400" b="1" kern="1200" dirty="0" smtClean="0">
              <a:solidFill>
                <a:schemeClr val="tx1">
                  <a:lumMod val="75000"/>
                  <a:lumOff val="25000"/>
                </a:schemeClr>
              </a:solidFill>
              <a:latin typeface="+mj-ea"/>
              <a:ea typeface="+mj-ea"/>
            </a:rPr>
            <a:t>相關規定</a:t>
          </a:r>
          <a:endParaRPr lang="zh-TW" altLang="en-US" sz="2400" b="1" kern="1200" dirty="0">
            <a:solidFill>
              <a:schemeClr val="tx1">
                <a:lumMod val="75000"/>
                <a:lumOff val="25000"/>
              </a:schemeClr>
            </a:solidFill>
            <a:latin typeface="+mj-ea"/>
            <a:ea typeface="+mj-ea"/>
          </a:endParaRPr>
        </a:p>
        <a:p>
          <a:pPr marL="228600" lvl="1" indent="-228600" algn="l" defTabSz="1066800">
            <a:lnSpc>
              <a:spcPct val="90000"/>
            </a:lnSpc>
            <a:spcBef>
              <a:spcPct val="0"/>
            </a:spcBef>
            <a:spcAft>
              <a:spcPct val="15000"/>
            </a:spcAft>
            <a:buChar char="••"/>
          </a:pPr>
          <a:r>
            <a:rPr lang="zh-TW" altLang="en-US" sz="2400" b="1" kern="1200" dirty="0" smtClean="0">
              <a:solidFill>
                <a:schemeClr val="tx1">
                  <a:lumMod val="75000"/>
                  <a:lumOff val="25000"/>
                </a:schemeClr>
              </a:solidFill>
              <a:latin typeface="+mj-ea"/>
              <a:ea typeface="+mj-ea"/>
            </a:rPr>
            <a:t>確實查證</a:t>
          </a:r>
          <a:r>
            <a:rPr lang="zh-TW" altLang="en-US" sz="2400" b="1" kern="1200" dirty="0" smtClean="0">
              <a:solidFill>
                <a:srgbClr val="00B0F0"/>
              </a:solidFill>
              <a:latin typeface="+mj-ea"/>
              <a:ea typeface="+mj-ea"/>
            </a:rPr>
            <a:t>核對</a:t>
          </a:r>
          <a:endParaRPr lang="zh-TW" altLang="en-US" sz="2400" b="1" kern="1200" dirty="0">
            <a:solidFill>
              <a:srgbClr val="00B0F0"/>
            </a:solidFill>
            <a:latin typeface="+mj-ea"/>
            <a:ea typeface="+mj-ea"/>
          </a:endParaRPr>
        </a:p>
      </dsp:txBody>
      <dsp:txXfrm rot="-5400000">
        <a:off x="1290000" y="58536"/>
        <a:ext cx="3044013" cy="1080906"/>
      </dsp:txXfrm>
    </dsp:sp>
    <dsp:sp modelId="{8C7A7AD2-654A-496A-9F30-0C91C0982E6F}">
      <dsp:nvSpPr>
        <dsp:cNvPr id="0" name=""/>
        <dsp:cNvSpPr/>
      </dsp:nvSpPr>
      <dsp:spPr>
        <a:xfrm rot="5400000">
          <a:off x="-276428" y="1833662"/>
          <a:ext cx="1842855" cy="1289999"/>
        </a:xfrm>
        <a:prstGeom prst="chevron">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1" kern="1200" dirty="0" smtClean="0">
              <a:latin typeface="+mj-ea"/>
              <a:ea typeface="+mj-ea"/>
            </a:rPr>
            <a:t>配偶財產</a:t>
          </a:r>
          <a:endParaRPr lang="zh-TW" altLang="en-US" sz="2400" b="1" kern="1200" dirty="0">
            <a:latin typeface="+mj-ea"/>
            <a:ea typeface="+mj-ea"/>
          </a:endParaRPr>
        </a:p>
      </dsp:txBody>
      <dsp:txXfrm rot="-5400000">
        <a:off x="1" y="2202234"/>
        <a:ext cx="1289999" cy="552856"/>
      </dsp:txXfrm>
    </dsp:sp>
    <dsp:sp modelId="{972FF1A8-46DD-4BED-A980-EF25B78F453F}">
      <dsp:nvSpPr>
        <dsp:cNvPr id="0" name=""/>
        <dsp:cNvSpPr/>
      </dsp:nvSpPr>
      <dsp:spPr>
        <a:xfrm rot="5400000">
          <a:off x="2242315" y="604918"/>
          <a:ext cx="1197856" cy="3102488"/>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b="1" kern="1200" dirty="0" smtClean="0">
              <a:solidFill>
                <a:schemeClr val="tx1">
                  <a:lumMod val="75000"/>
                  <a:lumOff val="25000"/>
                </a:schemeClr>
              </a:solidFill>
              <a:latin typeface="+mj-ea"/>
              <a:ea typeface="+mj-ea"/>
            </a:rPr>
            <a:t>向配偶</a:t>
          </a:r>
          <a:r>
            <a:rPr lang="zh-TW" altLang="en-US" sz="2400" b="1" kern="1200" dirty="0" smtClean="0">
              <a:solidFill>
                <a:srgbClr val="00B0F0"/>
              </a:solidFill>
              <a:latin typeface="+mj-ea"/>
              <a:ea typeface="+mj-ea"/>
            </a:rPr>
            <a:t>溝通</a:t>
          </a:r>
          <a:r>
            <a:rPr lang="zh-TW" altLang="en-US" sz="2400" b="1" kern="1200" dirty="0" smtClean="0">
              <a:solidFill>
                <a:schemeClr val="tx1">
                  <a:lumMod val="75000"/>
                  <a:lumOff val="25000"/>
                </a:schemeClr>
              </a:solidFill>
              <a:latin typeface="+mj-ea"/>
              <a:ea typeface="+mj-ea"/>
            </a:rPr>
            <a:t>說明</a:t>
          </a:r>
          <a:endParaRPr lang="zh-TW" altLang="en-US" sz="2400" b="1" kern="1200" dirty="0">
            <a:solidFill>
              <a:schemeClr val="tx1">
                <a:lumMod val="75000"/>
                <a:lumOff val="25000"/>
              </a:schemeClr>
            </a:solidFill>
            <a:latin typeface="+mj-ea"/>
            <a:ea typeface="+mj-ea"/>
          </a:endParaRPr>
        </a:p>
        <a:p>
          <a:pPr marL="228600" lvl="1" indent="-228600" algn="l" defTabSz="1066800">
            <a:lnSpc>
              <a:spcPct val="90000"/>
            </a:lnSpc>
            <a:spcBef>
              <a:spcPct val="0"/>
            </a:spcBef>
            <a:spcAft>
              <a:spcPct val="15000"/>
            </a:spcAft>
            <a:buChar char="••"/>
          </a:pPr>
          <a:r>
            <a:rPr lang="zh-TW" altLang="en-US" sz="2400" b="1" kern="1200" dirty="0" smtClean="0">
              <a:solidFill>
                <a:schemeClr val="tx1">
                  <a:lumMod val="75000"/>
                  <a:lumOff val="25000"/>
                </a:schemeClr>
              </a:solidFill>
              <a:latin typeface="+mj-ea"/>
              <a:ea typeface="+mj-ea"/>
            </a:rPr>
            <a:t>盡己所能</a:t>
          </a:r>
          <a:r>
            <a:rPr lang="zh-TW" altLang="en-US" sz="2400" b="1" kern="1200" dirty="0" smtClean="0">
              <a:solidFill>
                <a:srgbClr val="00B0F0"/>
              </a:solidFill>
              <a:latin typeface="+mj-ea"/>
              <a:ea typeface="+mj-ea"/>
            </a:rPr>
            <a:t>查詢</a:t>
          </a:r>
          <a:endParaRPr lang="zh-TW" altLang="en-US" sz="2400" b="1" kern="1200" dirty="0">
            <a:solidFill>
              <a:srgbClr val="00B0F0"/>
            </a:solidFill>
            <a:latin typeface="+mj-ea"/>
            <a:ea typeface="+mj-ea"/>
          </a:endParaRPr>
        </a:p>
      </dsp:txBody>
      <dsp:txXfrm rot="-5400000">
        <a:off x="1290000" y="1615709"/>
        <a:ext cx="3044013" cy="1080906"/>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1645920" cy="532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7</a:t>
          </a:r>
        </a:p>
        <a:p>
          <a:pPr lvl="0" algn="l" defTabSz="1422400">
            <a:lnSpc>
              <a:spcPct val="90000"/>
            </a:lnSpc>
            <a:spcBef>
              <a:spcPct val="0"/>
            </a:spcBef>
            <a:spcAft>
              <a:spcPct val="35000"/>
            </a:spcAft>
          </a:pPr>
          <a:r>
            <a:rPr lang="zh-TW" altLang="en-US" sz="2400" b="1" kern="1200" dirty="0" smtClean="0">
              <a:solidFill>
                <a:srgbClr val="FF0000"/>
              </a:solidFill>
              <a:latin typeface="+mj-ea"/>
              <a:ea typeface="+mj-ea"/>
            </a:rPr>
            <a:t>未事前揭露</a:t>
          </a:r>
          <a:endParaRPr lang="zh-TW" altLang="en-US" sz="2400" b="1" kern="1200" dirty="0">
            <a:solidFill>
              <a:srgbClr val="FF0000"/>
            </a:solidFill>
            <a:latin typeface="+mj-ea"/>
            <a:ea typeface="+mj-ea"/>
          </a:endParaRPr>
        </a:p>
      </dsp:txBody>
      <dsp:txXfrm>
        <a:off x="0" y="0"/>
        <a:ext cx="1645920" cy="5328591"/>
      </dsp:txXfrm>
    </dsp:sp>
    <dsp:sp modelId="{73F32DDB-4EA7-4A28-9768-49B09D5748D9}">
      <dsp:nvSpPr>
        <dsp:cNvPr id="0" name=""/>
        <dsp:cNvSpPr/>
      </dsp:nvSpPr>
      <dsp:spPr>
        <a:xfrm>
          <a:off x="1769364" y="221157"/>
          <a:ext cx="6460236" cy="1426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公職人員服務之機關以限制性招標（公開評選或公開徵求）辦理採購案，關係人可否投標？如關係人應否於投標文件據實表明身分關係？</a:t>
          </a:r>
          <a:endParaRPr lang="zh-TW" altLang="en-US" sz="2400" b="1" i="0" kern="1200" dirty="0">
            <a:solidFill>
              <a:schemeClr val="tx1">
                <a:lumMod val="75000"/>
                <a:lumOff val="25000"/>
              </a:schemeClr>
            </a:solidFill>
            <a:effectLst/>
            <a:latin typeface="+mj-ea"/>
            <a:ea typeface="+mj-ea"/>
            <a:cs typeface="+mn-cs"/>
          </a:endParaRPr>
        </a:p>
      </dsp:txBody>
      <dsp:txXfrm>
        <a:off x="1769364" y="221157"/>
        <a:ext cx="6460236" cy="1426022"/>
      </dsp:txXfrm>
    </dsp:sp>
    <dsp:sp modelId="{A0833F42-B727-4B1B-BD9C-73024FC5017E}">
      <dsp:nvSpPr>
        <dsp:cNvPr id="0" name=""/>
        <dsp:cNvSpPr/>
      </dsp:nvSpPr>
      <dsp:spPr>
        <a:xfrm>
          <a:off x="1645920" y="1647180"/>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1786155"/>
          <a:ext cx="6460236" cy="3239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一、交易禁止之例外規定？</a:t>
          </a:r>
          <a:endParaRPr lang="en-US" altLang="zh-TW" sz="2400" b="1" i="0" kern="1200" dirty="0" smtClean="0">
            <a:solidFill>
              <a:schemeClr val="tx1">
                <a:lumMod val="75000"/>
                <a:lumOff val="25000"/>
              </a:schemeClr>
            </a:solidFill>
            <a:effectLst/>
            <a:latin typeface="+mj-ea"/>
            <a:ea typeface="+mj-ea"/>
            <a:cs typeface="+mn-cs"/>
          </a:endParaRPr>
        </a:p>
        <a:p>
          <a:pPr marL="590550" lvl="0" indent="-590550" algn="l" defTabSz="1066800">
            <a:lnSpc>
              <a:spcPts val="3200"/>
            </a:lnSpc>
            <a:spcBef>
              <a:spcPct val="0"/>
            </a:spcBef>
            <a:spcAft>
              <a:spcPts val="600"/>
            </a:spcAft>
          </a:pPr>
          <a:r>
            <a:rPr lang="zh-TW" altLang="en-US" sz="2400" b="1" i="0" kern="1200" dirty="0" smtClean="0">
              <a:solidFill>
                <a:schemeClr val="tx1">
                  <a:lumMod val="75000"/>
                  <a:lumOff val="25000"/>
                </a:schemeClr>
              </a:solidFill>
              <a:effectLst/>
              <a:latin typeface="+mj-ea"/>
              <a:ea typeface="+mj-ea"/>
              <a:cs typeface="+mn-cs"/>
            </a:rPr>
            <a:t>二、事前揭露及事後公開？</a:t>
          </a:r>
          <a:endParaRPr lang="en-US" altLang="zh-TW" sz="2400" b="1" i="0" kern="1200" dirty="0" smtClean="0">
            <a:solidFill>
              <a:schemeClr val="tx1">
                <a:lumMod val="75000"/>
                <a:lumOff val="25000"/>
              </a:schemeClr>
            </a:solidFill>
            <a:effectLst/>
            <a:latin typeface="+mj-ea"/>
            <a:ea typeface="+mj-ea"/>
            <a:cs typeface="+mn-cs"/>
          </a:endParaRPr>
        </a:p>
      </dsp:txBody>
      <dsp:txXfrm>
        <a:off x="1769364" y="1786155"/>
        <a:ext cx="6460236" cy="3239071"/>
      </dsp:txXfrm>
    </dsp:sp>
    <dsp:sp modelId="{117DB413-4808-45C7-9AA2-A185018DA999}">
      <dsp:nvSpPr>
        <dsp:cNvPr id="0" name=""/>
        <dsp:cNvSpPr/>
      </dsp:nvSpPr>
      <dsp:spPr>
        <a:xfrm>
          <a:off x="1645920" y="5107408"/>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EC7E70-F602-4A1C-893D-767DF79203EF}">
      <dsp:nvSpPr>
        <dsp:cNvPr id="0" name=""/>
        <dsp:cNvSpPr/>
      </dsp:nvSpPr>
      <dsp:spPr>
        <a:xfrm>
          <a:off x="1119" y="74740"/>
          <a:ext cx="3533544" cy="633600"/>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zh-TW" altLang="en-US" sz="1900" b="1" kern="1200" smtClean="0">
              <a:ln/>
              <a:latin typeface="標楷體" panose="03000509000000000000" pitchFamily="65" charset="-120"/>
              <a:ea typeface="標楷體" panose="03000509000000000000" pitchFamily="65" charset="-120"/>
            </a:rPr>
            <a:t>無法如期定期申報</a:t>
          </a:r>
          <a:endParaRPr lang="zh-TW" altLang="en-US" sz="1900" b="1" kern="1200" dirty="0"/>
        </a:p>
      </dsp:txBody>
      <dsp:txXfrm>
        <a:off x="1119" y="74740"/>
        <a:ext cx="3533544" cy="633600"/>
      </dsp:txXfrm>
    </dsp:sp>
    <dsp:sp modelId="{8CBB88C1-6D18-4EF6-9A44-0FDE6FC7A2CC}">
      <dsp:nvSpPr>
        <dsp:cNvPr id="0" name=""/>
        <dsp:cNvSpPr/>
      </dsp:nvSpPr>
      <dsp:spPr>
        <a:xfrm>
          <a:off x="1119" y="708340"/>
          <a:ext cx="3533544" cy="1432375"/>
        </a:xfrm>
        <a:prstGeom prst="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361950" lvl="1" indent="-361950" algn="l" defTabSz="844550">
            <a:lnSpc>
              <a:spcPct val="90000"/>
            </a:lnSpc>
            <a:spcBef>
              <a:spcPct val="0"/>
            </a:spcBef>
            <a:spcAft>
              <a:spcPct val="15000"/>
            </a:spcAft>
            <a:buChar char="••"/>
          </a:pPr>
          <a:r>
            <a:rPr lang="zh-TW" altLang="en-US" sz="1900" b="1" kern="1200" dirty="0" smtClean="0">
              <a:solidFill>
                <a:schemeClr val="tx1">
                  <a:lumMod val="75000"/>
                  <a:lumOff val="25000"/>
                </a:schemeClr>
              </a:solidFill>
              <a:latin typeface="標楷體" panose="03000509000000000000" pitchFamily="65" charset="-120"/>
              <a:ea typeface="標楷體" panose="03000509000000000000" pitchFamily="65" charset="-120"/>
            </a:rPr>
            <a:t>復職後</a:t>
          </a:r>
          <a:endParaRPr lang="zh-TW" altLang="en-US" sz="1900" b="1" kern="1200" dirty="0">
            <a:solidFill>
              <a:schemeClr val="tx1">
                <a:lumMod val="75000"/>
                <a:lumOff val="25000"/>
              </a:schemeClr>
            </a:solidFill>
          </a:endParaRPr>
        </a:p>
        <a:p>
          <a:pPr marL="361950" lvl="1" indent="-361950" algn="l" defTabSz="844550">
            <a:lnSpc>
              <a:spcPct val="90000"/>
            </a:lnSpc>
            <a:spcBef>
              <a:spcPct val="0"/>
            </a:spcBef>
            <a:spcAft>
              <a:spcPct val="15000"/>
            </a:spcAft>
            <a:buChar char="••"/>
          </a:pPr>
          <a:r>
            <a:rPr lang="zh-TW" altLang="en-US" sz="1900" b="1" kern="1200" dirty="0" smtClean="0">
              <a:solidFill>
                <a:srgbClr val="FF0000"/>
              </a:solidFill>
              <a:latin typeface="標楷體" panose="03000509000000000000" pitchFamily="65" charset="-120"/>
              <a:ea typeface="標楷體" panose="03000509000000000000" pitchFamily="65" charset="-120"/>
            </a:rPr>
            <a:t>無庸補行過往年度定期申報</a:t>
          </a:r>
          <a:endParaRPr lang="zh-TW" altLang="en-US" sz="1900" b="1" kern="1200" dirty="0">
            <a:solidFill>
              <a:srgbClr val="FF0000"/>
            </a:solidFill>
          </a:endParaRPr>
        </a:p>
        <a:p>
          <a:pPr marL="361950" lvl="1" indent="-361950" algn="l" defTabSz="844550">
            <a:lnSpc>
              <a:spcPct val="90000"/>
            </a:lnSpc>
            <a:spcBef>
              <a:spcPct val="0"/>
            </a:spcBef>
            <a:spcAft>
              <a:spcPct val="15000"/>
            </a:spcAft>
            <a:buChar char="••"/>
          </a:pPr>
          <a:r>
            <a:rPr lang="zh-TW" altLang="en-US" sz="1900" b="1" kern="1200" dirty="0" smtClean="0">
              <a:ln/>
              <a:solidFill>
                <a:schemeClr val="tx1">
                  <a:lumMod val="75000"/>
                  <a:lumOff val="25000"/>
                </a:schemeClr>
              </a:solidFill>
              <a:latin typeface="標楷體" panose="03000509000000000000" pitchFamily="65" charset="-120"/>
              <a:ea typeface="標楷體" panose="03000509000000000000" pitchFamily="65" charset="-120"/>
            </a:rPr>
            <a:t>僅須辦理</a:t>
          </a:r>
          <a:r>
            <a:rPr lang="zh-TW" altLang="en-US" sz="1900" b="1" kern="1200" dirty="0" smtClean="0">
              <a:ln/>
              <a:solidFill>
                <a:srgbClr val="FF0000"/>
              </a:solidFill>
              <a:latin typeface="標楷體" panose="03000509000000000000" pitchFamily="65" charset="-120"/>
              <a:ea typeface="標楷體" panose="03000509000000000000" pitchFamily="65" charset="-120"/>
            </a:rPr>
            <a:t>當年度定期申報</a:t>
          </a:r>
          <a:endParaRPr lang="zh-TW" altLang="en-US" sz="1900" b="1" kern="1200" dirty="0">
            <a:solidFill>
              <a:srgbClr val="FF0000"/>
            </a:solidFill>
          </a:endParaRPr>
        </a:p>
      </dsp:txBody>
      <dsp:txXfrm>
        <a:off x="1119" y="708340"/>
        <a:ext cx="3533544" cy="1432375"/>
      </dsp:txXfrm>
    </dsp:sp>
    <dsp:sp modelId="{0FB86F48-66CC-416E-BF6A-8CC5AA40564F}">
      <dsp:nvSpPr>
        <dsp:cNvPr id="0" name=""/>
        <dsp:cNvSpPr/>
      </dsp:nvSpPr>
      <dsp:spPr>
        <a:xfrm>
          <a:off x="4098183" y="74740"/>
          <a:ext cx="3533544" cy="633600"/>
        </a:xfrm>
        <a:prstGeom prst="rect">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zh-TW" altLang="en-US" sz="1900" b="1" kern="1200" smtClean="0">
              <a:ln/>
              <a:latin typeface="標楷體" panose="03000509000000000000" pitchFamily="65" charset="-120"/>
              <a:ea typeface="標楷體" panose="03000509000000000000" pitchFamily="65" charset="-120"/>
            </a:rPr>
            <a:t>無法如期就到職或卸離職申報</a:t>
          </a:r>
          <a:endParaRPr lang="zh-TW" altLang="en-US" sz="1900" b="1" kern="1200" dirty="0"/>
        </a:p>
      </dsp:txBody>
      <dsp:txXfrm>
        <a:off x="4098183" y="74740"/>
        <a:ext cx="3533544" cy="633600"/>
      </dsp:txXfrm>
    </dsp:sp>
    <dsp:sp modelId="{54473389-8033-484C-A39F-FD3B79645C19}">
      <dsp:nvSpPr>
        <dsp:cNvPr id="0" name=""/>
        <dsp:cNvSpPr/>
      </dsp:nvSpPr>
      <dsp:spPr>
        <a:xfrm>
          <a:off x="4098183" y="708340"/>
          <a:ext cx="3533544" cy="1432375"/>
        </a:xfrm>
        <a:prstGeom prst="rect">
          <a:avLst/>
        </a:prstGeom>
        <a:solidFill>
          <a:schemeClr val="accent5">
            <a:tint val="40000"/>
            <a:alpha val="90000"/>
            <a:hueOff val="-10740482"/>
            <a:satOff val="48253"/>
            <a:lumOff val="33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361950" lvl="1" indent="-361950" algn="l" defTabSz="844550">
            <a:lnSpc>
              <a:spcPct val="90000"/>
            </a:lnSpc>
            <a:spcBef>
              <a:spcPct val="0"/>
            </a:spcBef>
            <a:spcAft>
              <a:spcPct val="15000"/>
            </a:spcAft>
            <a:buChar char="••"/>
          </a:pPr>
          <a:r>
            <a:rPr lang="zh-TW" altLang="en-US" sz="1900" b="1" kern="1200" dirty="0" smtClean="0">
              <a:ln/>
              <a:solidFill>
                <a:schemeClr val="tx1">
                  <a:lumMod val="75000"/>
                  <a:lumOff val="25000"/>
                </a:schemeClr>
              </a:solidFill>
              <a:latin typeface="標楷體" panose="03000509000000000000" pitchFamily="65" charset="-120"/>
              <a:ea typeface="標楷體" panose="03000509000000000000" pitchFamily="65" charset="-120"/>
            </a:rPr>
            <a:t>原因消失後</a:t>
          </a:r>
          <a:endParaRPr lang="zh-TW" altLang="en-US" sz="1900" b="1" kern="1200" dirty="0">
            <a:ln/>
            <a:solidFill>
              <a:schemeClr val="tx1">
                <a:lumMod val="75000"/>
                <a:lumOff val="25000"/>
              </a:schemeClr>
            </a:solidFill>
            <a:latin typeface="標楷體" panose="03000509000000000000" pitchFamily="65" charset="-120"/>
            <a:ea typeface="標楷體" panose="03000509000000000000" pitchFamily="65" charset="-120"/>
          </a:endParaRPr>
        </a:p>
        <a:p>
          <a:pPr marL="361950" lvl="1" indent="-361950" algn="l" defTabSz="844550">
            <a:lnSpc>
              <a:spcPct val="90000"/>
            </a:lnSpc>
            <a:spcBef>
              <a:spcPct val="0"/>
            </a:spcBef>
            <a:spcAft>
              <a:spcPct val="15000"/>
            </a:spcAft>
            <a:buChar char="••"/>
          </a:pPr>
          <a:r>
            <a:rPr lang="en-US" altLang="zh-TW" sz="1900" b="1" kern="1200" dirty="0" smtClean="0">
              <a:ln/>
              <a:solidFill>
                <a:srgbClr val="FF0000"/>
              </a:solidFill>
              <a:latin typeface="標楷體" panose="03000509000000000000" pitchFamily="65" charset="-120"/>
              <a:ea typeface="標楷體" panose="03000509000000000000" pitchFamily="65" charset="-120"/>
            </a:rPr>
            <a:t>3</a:t>
          </a:r>
          <a:r>
            <a:rPr lang="zh-TW" altLang="en-US" sz="1900" b="1" kern="1200" dirty="0" smtClean="0">
              <a:ln/>
              <a:solidFill>
                <a:srgbClr val="FF0000"/>
              </a:solidFill>
              <a:latin typeface="標楷體" panose="03000509000000000000" pitchFamily="65" charset="-120"/>
              <a:ea typeface="標楷體" panose="03000509000000000000" pitchFamily="65" charset="-120"/>
            </a:rPr>
            <a:t>個月內</a:t>
          </a:r>
          <a:r>
            <a:rPr lang="zh-TW" altLang="en-US" sz="1900" b="1" kern="1200" dirty="0" smtClean="0">
              <a:ln/>
              <a:solidFill>
                <a:schemeClr val="tx1">
                  <a:lumMod val="75000"/>
                  <a:lumOff val="25000"/>
                </a:schemeClr>
              </a:solidFill>
              <a:latin typeface="標楷體" panose="03000509000000000000" pitchFamily="65" charset="-120"/>
              <a:ea typeface="標楷體" panose="03000509000000000000" pitchFamily="65" charset="-120"/>
            </a:rPr>
            <a:t>就到職申報</a:t>
          </a:r>
          <a:endParaRPr lang="zh-TW" altLang="en-US" sz="1900" b="1" kern="1200" dirty="0">
            <a:ln/>
            <a:solidFill>
              <a:schemeClr val="tx1">
                <a:lumMod val="75000"/>
                <a:lumOff val="25000"/>
              </a:schemeClr>
            </a:solidFill>
            <a:latin typeface="標楷體" panose="03000509000000000000" pitchFamily="65" charset="-120"/>
            <a:ea typeface="標楷體" panose="03000509000000000000" pitchFamily="65" charset="-120"/>
          </a:endParaRPr>
        </a:p>
        <a:p>
          <a:pPr marL="361950" lvl="1" indent="-361950" algn="l" defTabSz="844550">
            <a:lnSpc>
              <a:spcPct val="90000"/>
            </a:lnSpc>
            <a:spcBef>
              <a:spcPct val="0"/>
            </a:spcBef>
            <a:spcAft>
              <a:spcPct val="15000"/>
            </a:spcAft>
            <a:buChar char="••"/>
          </a:pPr>
          <a:r>
            <a:rPr lang="en-US" altLang="zh-TW" sz="1900" b="1" kern="1200" dirty="0" smtClean="0">
              <a:ln/>
              <a:solidFill>
                <a:srgbClr val="FF0000"/>
              </a:solidFill>
              <a:latin typeface="標楷體" panose="03000509000000000000" pitchFamily="65" charset="-120"/>
              <a:ea typeface="標楷體" panose="03000509000000000000" pitchFamily="65" charset="-120"/>
            </a:rPr>
            <a:t>2</a:t>
          </a:r>
          <a:r>
            <a:rPr lang="zh-TW" altLang="en-US" sz="1900" b="1" kern="1200" dirty="0" smtClean="0">
              <a:ln/>
              <a:solidFill>
                <a:srgbClr val="FF0000"/>
              </a:solidFill>
              <a:latin typeface="標楷體" panose="03000509000000000000" pitchFamily="65" charset="-120"/>
              <a:ea typeface="標楷體" panose="03000509000000000000" pitchFamily="65" charset="-120"/>
            </a:rPr>
            <a:t>個月內</a:t>
          </a:r>
          <a:r>
            <a:rPr lang="zh-TW" altLang="en-US" sz="1900" b="1" kern="1200" dirty="0" smtClean="0">
              <a:ln/>
              <a:solidFill>
                <a:schemeClr val="tx1">
                  <a:lumMod val="75000"/>
                  <a:lumOff val="25000"/>
                </a:schemeClr>
              </a:solidFill>
              <a:latin typeface="標楷體" panose="03000509000000000000" pitchFamily="65" charset="-120"/>
              <a:ea typeface="標楷體" panose="03000509000000000000" pitchFamily="65" charset="-120"/>
            </a:rPr>
            <a:t>卸離職申報</a:t>
          </a:r>
          <a:endParaRPr lang="zh-TW" altLang="en-US" sz="1900" b="1" kern="1200" dirty="0">
            <a:ln/>
            <a:solidFill>
              <a:schemeClr val="tx1">
                <a:lumMod val="75000"/>
                <a:lumOff val="25000"/>
              </a:schemeClr>
            </a:solidFill>
            <a:latin typeface="標楷體" panose="03000509000000000000" pitchFamily="65" charset="-120"/>
            <a:ea typeface="標楷體" panose="03000509000000000000" pitchFamily="65" charset="-120"/>
          </a:endParaRPr>
        </a:p>
      </dsp:txBody>
      <dsp:txXfrm>
        <a:off x="4098183" y="708340"/>
        <a:ext cx="3533544" cy="14323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1645920" cy="5112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案例</a:t>
          </a:r>
          <a:r>
            <a:rPr lang="en-US" altLang="zh-TW" sz="3200" b="1" kern="1200" dirty="0" smtClean="0">
              <a:solidFill>
                <a:schemeClr val="tx1">
                  <a:lumMod val="75000"/>
                  <a:lumOff val="25000"/>
                </a:schemeClr>
              </a:solidFill>
              <a:latin typeface="+mj-ea"/>
              <a:ea typeface="+mj-ea"/>
            </a:rPr>
            <a:t>3</a:t>
          </a:r>
          <a:endParaRPr lang="zh-TW" altLang="en-US" sz="4000" b="1" kern="1200" dirty="0">
            <a:solidFill>
              <a:schemeClr val="tx1">
                <a:lumMod val="75000"/>
                <a:lumOff val="25000"/>
              </a:schemeClr>
            </a:solidFill>
            <a:latin typeface="+mj-ea"/>
            <a:ea typeface="+mj-ea"/>
          </a:endParaRPr>
        </a:p>
      </dsp:txBody>
      <dsp:txXfrm>
        <a:off x="0" y="0"/>
        <a:ext cx="1645920" cy="5112568"/>
      </dsp:txXfrm>
    </dsp:sp>
    <dsp:sp modelId="{73F32DDB-4EA7-4A28-9768-49B09D5748D9}">
      <dsp:nvSpPr>
        <dsp:cNvPr id="0" name=""/>
        <dsp:cNvSpPr/>
      </dsp:nvSpPr>
      <dsp:spPr>
        <a:xfrm>
          <a:off x="1769364" y="163262"/>
          <a:ext cx="6460236" cy="1350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ts val="3200"/>
            </a:lnSpc>
            <a:spcBef>
              <a:spcPct val="0"/>
            </a:spcBef>
            <a:spcAft>
              <a:spcPct val="35000"/>
            </a:spcAft>
          </a:pPr>
          <a:r>
            <a:rPr lang="zh-TW" altLang="en-US" sz="2400" b="1" i="0" kern="1200" dirty="0" smtClean="0">
              <a:solidFill>
                <a:schemeClr val="tx1">
                  <a:lumMod val="75000"/>
                  <a:lumOff val="25000"/>
                </a:schemeClr>
              </a:solidFill>
              <a:effectLst/>
              <a:latin typeface="+mj-ea"/>
              <a:ea typeface="+mj-ea"/>
              <a:cs typeface="+mn-cs"/>
            </a:rPr>
            <a:t>公職人員</a:t>
          </a:r>
          <a:r>
            <a:rPr lang="zh-TW" altLang="en-US" sz="2400" b="1" i="0" kern="1200" dirty="0" smtClean="0">
              <a:solidFill>
                <a:srgbClr val="00B0F0"/>
              </a:solidFill>
              <a:effectLst/>
              <a:latin typeface="+mj-ea"/>
              <a:ea typeface="+mj-ea"/>
              <a:cs typeface="+mn-cs"/>
            </a:rPr>
            <a:t>因案羈押</a:t>
          </a:r>
          <a:r>
            <a:rPr lang="zh-TW" altLang="en-US" sz="2400" b="1" i="0" kern="1200" dirty="0" smtClean="0">
              <a:solidFill>
                <a:schemeClr val="tx1">
                  <a:lumMod val="75000"/>
                  <a:lumOff val="25000"/>
                </a:schemeClr>
              </a:solidFill>
              <a:effectLst/>
              <a:latin typeface="+mj-ea"/>
              <a:ea typeface="+mj-ea"/>
              <a:cs typeface="+mn-cs"/>
            </a:rPr>
            <a:t>，是否需定期申報？如遭免職處分確定，應如何辦理申報？</a:t>
          </a:r>
          <a:endParaRPr lang="zh-TW" altLang="en-US" sz="2400" b="1" kern="1200" dirty="0">
            <a:solidFill>
              <a:schemeClr val="tx1">
                <a:lumMod val="75000"/>
                <a:lumOff val="25000"/>
              </a:schemeClr>
            </a:solidFill>
            <a:latin typeface="+mj-ea"/>
            <a:ea typeface="+mj-ea"/>
          </a:endParaRPr>
        </a:p>
      </dsp:txBody>
      <dsp:txXfrm>
        <a:off x="1769364" y="163262"/>
        <a:ext cx="6460236" cy="1350084"/>
      </dsp:txXfrm>
    </dsp:sp>
    <dsp:sp modelId="{A0833F42-B727-4B1B-BD9C-73024FC5017E}">
      <dsp:nvSpPr>
        <dsp:cNvPr id="0" name=""/>
        <dsp:cNvSpPr/>
      </dsp:nvSpPr>
      <dsp:spPr>
        <a:xfrm>
          <a:off x="1645920" y="1513346"/>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8DD46C-D556-4815-A701-4A895D9B34D6}">
      <dsp:nvSpPr>
        <dsp:cNvPr id="0" name=""/>
        <dsp:cNvSpPr/>
      </dsp:nvSpPr>
      <dsp:spPr>
        <a:xfrm>
          <a:off x="1769364" y="1676609"/>
          <a:ext cx="6460236" cy="3265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474663" lvl="0" indent="-474663" algn="just" defTabSz="1066800">
            <a:lnSpc>
              <a:spcPts val="3200"/>
            </a:lnSpc>
            <a:spcBef>
              <a:spcPct val="0"/>
            </a:spcBef>
            <a:spcAft>
              <a:spcPts val="0"/>
            </a:spcAft>
          </a:pPr>
          <a:r>
            <a:rPr lang="en-US" altLang="zh-TW" sz="2400" b="1" i="0" kern="1200" dirty="0" smtClean="0">
              <a:solidFill>
                <a:schemeClr val="tx1">
                  <a:lumMod val="75000"/>
                  <a:lumOff val="25000"/>
                </a:schemeClr>
              </a:solidFill>
              <a:effectLst/>
              <a:latin typeface="+mj-ea"/>
              <a:ea typeface="+mj-ea"/>
              <a:cs typeface="+mn-cs"/>
            </a:rPr>
            <a:t>1</a:t>
          </a:r>
          <a:r>
            <a:rPr lang="zh-TW" altLang="en-US" sz="2400" b="1" i="0" kern="1200" dirty="0" smtClean="0">
              <a:solidFill>
                <a:schemeClr val="tx1">
                  <a:lumMod val="75000"/>
                  <a:lumOff val="25000"/>
                </a:schemeClr>
              </a:solidFill>
              <a:effectLst/>
              <a:latin typeface="+mj-ea"/>
              <a:ea typeface="+mj-ea"/>
              <a:cs typeface="+mn-cs"/>
            </a:rPr>
            <a:t>、因案羈押停職而未執行職務，即</a:t>
          </a:r>
          <a:r>
            <a:rPr lang="zh-TW" altLang="en-US" sz="2400" b="1" i="0" kern="1200" dirty="0" smtClean="0">
              <a:solidFill>
                <a:srgbClr val="00B0F0"/>
              </a:solidFill>
              <a:effectLst/>
              <a:latin typeface="+mj-ea"/>
              <a:ea typeface="+mj-ea"/>
              <a:cs typeface="+mn-cs"/>
            </a:rPr>
            <a:t>無利用職務上之機會謀取不法利益之可能，毋庸辦理定期申報</a:t>
          </a:r>
          <a:r>
            <a:rPr lang="zh-TW" altLang="en-US" sz="2400" b="1" i="0" kern="1200" dirty="0" smtClean="0">
              <a:solidFill>
                <a:schemeClr val="tx1">
                  <a:lumMod val="75000"/>
                  <a:lumOff val="25000"/>
                </a:schemeClr>
              </a:solidFill>
              <a:effectLst/>
              <a:latin typeface="+mj-ea"/>
              <a:ea typeface="+mj-ea"/>
              <a:cs typeface="+mn-cs"/>
            </a:rPr>
            <a:t>，俟復職後再辦理當年度申報。</a:t>
          </a:r>
          <a:endParaRPr lang="en-US" altLang="zh-TW" sz="2400" b="1" i="0" kern="1200" dirty="0" smtClean="0">
            <a:solidFill>
              <a:schemeClr val="tx1">
                <a:lumMod val="75000"/>
                <a:lumOff val="25000"/>
              </a:schemeClr>
            </a:solidFill>
            <a:effectLst/>
            <a:latin typeface="+mj-ea"/>
            <a:ea typeface="+mj-ea"/>
            <a:cs typeface="+mn-cs"/>
          </a:endParaRPr>
        </a:p>
        <a:p>
          <a:pPr marL="474663" lvl="0" indent="-474663" algn="just" defTabSz="1066800">
            <a:lnSpc>
              <a:spcPts val="3200"/>
            </a:lnSpc>
            <a:spcBef>
              <a:spcPct val="0"/>
            </a:spcBef>
            <a:spcAft>
              <a:spcPts val="0"/>
            </a:spcAft>
          </a:pPr>
          <a:r>
            <a:rPr lang="en-US" altLang="zh-TW" sz="2400" b="1" i="0" kern="1200" dirty="0" smtClean="0">
              <a:solidFill>
                <a:schemeClr val="tx1">
                  <a:lumMod val="75000"/>
                  <a:lumOff val="25000"/>
                </a:schemeClr>
              </a:solidFill>
              <a:effectLst/>
              <a:latin typeface="+mj-ea"/>
              <a:ea typeface="+mj-ea"/>
              <a:cs typeface="+mn-cs"/>
            </a:rPr>
            <a:t>2</a:t>
          </a:r>
          <a:r>
            <a:rPr lang="zh-TW" altLang="en-US" sz="2400" b="1" i="0" kern="1200" dirty="0" smtClean="0">
              <a:solidFill>
                <a:schemeClr val="tx1">
                  <a:lumMod val="75000"/>
                  <a:lumOff val="25000"/>
                </a:schemeClr>
              </a:solidFill>
              <a:effectLst/>
              <a:latin typeface="+mj-ea"/>
              <a:ea typeface="+mj-ea"/>
              <a:cs typeface="+mn-cs"/>
            </a:rPr>
            <a:t>、如免職處分確定者，應行辦理</a:t>
          </a:r>
          <a:r>
            <a:rPr lang="zh-TW" altLang="en-US" sz="2400" b="1" i="0" kern="1200" dirty="0" smtClean="0">
              <a:solidFill>
                <a:srgbClr val="00B0F0"/>
              </a:solidFill>
              <a:effectLst/>
              <a:latin typeface="+mj-ea"/>
              <a:ea typeface="+mj-ea"/>
              <a:cs typeface="+mn-cs"/>
            </a:rPr>
            <a:t>卸（離）職申報</a:t>
          </a:r>
          <a:r>
            <a:rPr lang="zh-TW" altLang="en-US" sz="2400" b="1" i="0" kern="1200" dirty="0" smtClean="0">
              <a:solidFill>
                <a:schemeClr val="tx1">
                  <a:lumMod val="75000"/>
                  <a:lumOff val="25000"/>
                </a:schemeClr>
              </a:solidFill>
              <a:effectLst/>
              <a:latin typeface="+mj-ea"/>
              <a:ea typeface="+mj-ea"/>
              <a:cs typeface="+mn-cs"/>
            </a:rPr>
            <a:t>。</a:t>
          </a:r>
          <a:endParaRPr lang="en-US" altLang="zh-TW" sz="2400" b="1" i="0" kern="1200" dirty="0" smtClean="0">
            <a:solidFill>
              <a:schemeClr val="tx1">
                <a:lumMod val="75000"/>
                <a:lumOff val="25000"/>
              </a:schemeClr>
            </a:solidFill>
            <a:effectLst/>
            <a:latin typeface="+mj-ea"/>
            <a:ea typeface="+mj-ea"/>
            <a:cs typeface="+mn-cs"/>
          </a:endParaRPr>
        </a:p>
      </dsp:txBody>
      <dsp:txXfrm>
        <a:off x="1769364" y="1676609"/>
        <a:ext cx="6460236" cy="3265253"/>
      </dsp:txXfrm>
    </dsp:sp>
    <dsp:sp modelId="{117DB413-4808-45C7-9AA2-A185018DA999}">
      <dsp:nvSpPr>
        <dsp:cNvPr id="0" name=""/>
        <dsp:cNvSpPr/>
      </dsp:nvSpPr>
      <dsp:spPr>
        <a:xfrm>
          <a:off x="1645920" y="4941863"/>
          <a:ext cx="65836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65EC9-BAEE-4E23-A33E-4015572F33DB}">
      <dsp:nvSpPr>
        <dsp:cNvPr id="0" name=""/>
        <dsp:cNvSpPr/>
      </dsp:nvSpPr>
      <dsp:spPr>
        <a:xfrm>
          <a:off x="4219" y="2602414"/>
          <a:ext cx="1569549" cy="627819"/>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endParaRPr lang="zh-TW" altLang="en-US" sz="1200" b="1" kern="1200" dirty="0">
            <a:latin typeface="+mj-ea"/>
            <a:ea typeface="+mj-ea"/>
          </a:endParaRPr>
        </a:p>
      </dsp:txBody>
      <dsp:txXfrm>
        <a:off x="318129" y="2602414"/>
        <a:ext cx="941730" cy="627819"/>
      </dsp:txXfrm>
    </dsp:sp>
    <dsp:sp modelId="{47132F40-6166-47C5-9AB1-BDFD7F40F9BE}">
      <dsp:nvSpPr>
        <dsp:cNvPr id="0" name=""/>
        <dsp:cNvSpPr/>
      </dsp:nvSpPr>
      <dsp:spPr>
        <a:xfrm>
          <a:off x="1416813" y="2602414"/>
          <a:ext cx="1569549" cy="627819"/>
        </a:xfrm>
        <a:prstGeom prst="chevron">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b="1" kern="1200" dirty="0" smtClean="0">
              <a:solidFill>
                <a:srgbClr val="FF0000"/>
              </a:solidFill>
              <a:effectLst/>
              <a:latin typeface="+mj-ea"/>
              <a:ea typeface="+mj-ea"/>
            </a:rPr>
            <a:t>申報義務開始日</a:t>
          </a:r>
          <a:endParaRPr lang="zh-TW" altLang="en-US" sz="1600" b="1" kern="1200" dirty="0">
            <a:effectLst/>
            <a:latin typeface="+mj-ea"/>
            <a:ea typeface="+mj-ea"/>
          </a:endParaRPr>
        </a:p>
      </dsp:txBody>
      <dsp:txXfrm>
        <a:off x="1730723" y="2602414"/>
        <a:ext cx="941730" cy="627819"/>
      </dsp:txXfrm>
    </dsp:sp>
    <dsp:sp modelId="{26A9A77C-9C64-470C-91E2-274FB07880AC}">
      <dsp:nvSpPr>
        <dsp:cNvPr id="0" name=""/>
        <dsp:cNvSpPr/>
      </dsp:nvSpPr>
      <dsp:spPr>
        <a:xfrm>
          <a:off x="2829408" y="2602414"/>
          <a:ext cx="1569549" cy="627819"/>
        </a:xfrm>
        <a:prstGeom prst="chevron">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endParaRPr lang="zh-TW" altLang="en-US" sz="1200" b="1" kern="1200" dirty="0">
            <a:latin typeface="+mj-ea"/>
            <a:ea typeface="+mj-ea"/>
          </a:endParaRPr>
        </a:p>
      </dsp:txBody>
      <dsp:txXfrm>
        <a:off x="3143318" y="2602414"/>
        <a:ext cx="941730" cy="627819"/>
      </dsp:txXfrm>
    </dsp:sp>
    <dsp:sp modelId="{04328D76-5B6E-43A9-B2CB-3E4FB2331EE5}">
      <dsp:nvSpPr>
        <dsp:cNvPr id="0" name=""/>
        <dsp:cNvSpPr/>
      </dsp:nvSpPr>
      <dsp:spPr>
        <a:xfrm>
          <a:off x="4242002" y="2602414"/>
          <a:ext cx="1569549" cy="627819"/>
        </a:xfrm>
        <a:prstGeom prst="chevron">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endParaRPr lang="zh-TW" altLang="en-US" sz="1200" b="1" kern="1200" dirty="0">
            <a:latin typeface="+mj-ea"/>
            <a:ea typeface="+mj-ea"/>
          </a:endParaRPr>
        </a:p>
      </dsp:txBody>
      <dsp:txXfrm>
        <a:off x="4555912" y="2602414"/>
        <a:ext cx="941730" cy="627819"/>
      </dsp:txXfrm>
    </dsp:sp>
    <dsp:sp modelId="{03006DF2-3534-40D4-86DD-49045E12320C}">
      <dsp:nvSpPr>
        <dsp:cNvPr id="0" name=""/>
        <dsp:cNvSpPr/>
      </dsp:nvSpPr>
      <dsp:spPr>
        <a:xfrm>
          <a:off x="5654596" y="2602414"/>
          <a:ext cx="1569549" cy="627819"/>
        </a:xfrm>
        <a:prstGeom prst="chevron">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b="1" kern="1200" dirty="0" smtClean="0">
              <a:solidFill>
                <a:srgbClr val="FFC000"/>
              </a:solidFill>
              <a:effectLst>
                <a:outerShdw blurRad="38100" dist="38100" dir="2700000" algn="tl">
                  <a:srgbClr val="000000">
                    <a:alpha val="43137"/>
                  </a:srgbClr>
                </a:outerShdw>
              </a:effectLst>
              <a:latin typeface="+mj-ea"/>
              <a:ea typeface="+mj-ea"/>
            </a:rPr>
            <a:t>申報期限截止日</a:t>
          </a:r>
          <a:endParaRPr lang="zh-TW" altLang="en-US" sz="1600" b="1" kern="1200" dirty="0">
            <a:solidFill>
              <a:srgbClr val="FFC000"/>
            </a:solidFill>
            <a:effectLst>
              <a:outerShdw blurRad="38100" dist="38100" dir="2700000" algn="tl">
                <a:srgbClr val="000000">
                  <a:alpha val="43137"/>
                </a:srgbClr>
              </a:outerShdw>
            </a:effectLst>
            <a:latin typeface="+mj-ea"/>
            <a:ea typeface="+mj-ea"/>
          </a:endParaRPr>
        </a:p>
      </dsp:txBody>
      <dsp:txXfrm>
        <a:off x="5968506" y="2602414"/>
        <a:ext cx="941730" cy="627819"/>
      </dsp:txXfrm>
    </dsp:sp>
    <dsp:sp modelId="{92700F77-59F0-40D3-BC6F-57425705D4FA}">
      <dsp:nvSpPr>
        <dsp:cNvPr id="0" name=""/>
        <dsp:cNvSpPr/>
      </dsp:nvSpPr>
      <dsp:spPr>
        <a:xfrm>
          <a:off x="7067191" y="2602414"/>
          <a:ext cx="1569549" cy="627819"/>
        </a:xfrm>
        <a:prstGeom prst="chevr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endParaRPr lang="zh-TW" altLang="en-US" sz="1200" b="1" kern="1200" dirty="0">
            <a:latin typeface="+mj-ea"/>
            <a:ea typeface="+mj-ea"/>
          </a:endParaRPr>
        </a:p>
      </dsp:txBody>
      <dsp:txXfrm>
        <a:off x="7381101" y="2602414"/>
        <a:ext cx="941730" cy="6278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57A98-D691-4393-B2B0-6939CB2046E6}">
      <dsp:nvSpPr>
        <dsp:cNvPr id="0" name=""/>
        <dsp:cNvSpPr/>
      </dsp:nvSpPr>
      <dsp:spPr>
        <a:xfrm>
          <a:off x="0" y="0"/>
          <a:ext cx="82296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4264B0-CDCF-4E10-BD72-D794E2FE26DA}">
      <dsp:nvSpPr>
        <dsp:cNvPr id="0" name=""/>
        <dsp:cNvSpPr/>
      </dsp:nvSpPr>
      <dsp:spPr>
        <a:xfrm>
          <a:off x="0" y="0"/>
          <a:ext cx="3395121" cy="5616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b="1" kern="1200" dirty="0" smtClean="0">
              <a:solidFill>
                <a:schemeClr val="tx1">
                  <a:lumMod val="75000"/>
                  <a:lumOff val="25000"/>
                </a:schemeClr>
              </a:solidFill>
              <a:latin typeface="+mj-ea"/>
              <a:ea typeface="+mj-ea"/>
            </a:rPr>
            <a:t>競合相關法規</a:t>
          </a:r>
          <a:endParaRPr lang="zh-TW" altLang="en-US" sz="4000" b="1" kern="1200" dirty="0">
            <a:solidFill>
              <a:schemeClr val="tx1">
                <a:lumMod val="75000"/>
                <a:lumOff val="25000"/>
              </a:schemeClr>
            </a:solidFill>
            <a:latin typeface="+mj-ea"/>
            <a:ea typeface="+mj-ea"/>
          </a:endParaRPr>
        </a:p>
      </dsp:txBody>
      <dsp:txXfrm>
        <a:off x="0" y="0"/>
        <a:ext cx="3395121" cy="561662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3.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2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0.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3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5.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9688" cy="497367"/>
          </a:xfrm>
          <a:prstGeom prst="rect">
            <a:avLst/>
          </a:prstGeom>
          <a:noFill/>
          <a:ln w="9525">
            <a:noFill/>
            <a:miter lim="800000"/>
            <a:headEnd/>
            <a:tailEnd/>
          </a:ln>
        </p:spPr>
        <p:txBody>
          <a:bodyPr vert="horz" wrap="square" lIns="91537" tIns="45769" rIns="91537" bIns="45769" numCol="1" anchor="t" anchorCtr="0" compatLnSpc="1">
            <a:prstTxWarp prst="textNoShape">
              <a:avLst/>
            </a:prstTxWarp>
          </a:bodyPr>
          <a:lstStyle>
            <a:lvl1pPr defTabSz="915251">
              <a:defRPr kumimoji="0" sz="1100">
                <a:latin typeface="Times New Roman" pitchFamily="18" charset="0"/>
                <a:ea typeface="標楷體" pitchFamily="65" charset="-120"/>
              </a:defRPr>
            </a:lvl1pPr>
          </a:lstStyle>
          <a:p>
            <a:pPr>
              <a:defRPr/>
            </a:pPr>
            <a:endParaRPr lang="en-US" altLang="zh-TW"/>
          </a:p>
        </p:txBody>
      </p:sp>
      <p:sp>
        <p:nvSpPr>
          <p:cNvPr id="36867" name="Rectangle 3"/>
          <p:cNvSpPr>
            <a:spLocks noGrp="1" noChangeArrowheads="1"/>
          </p:cNvSpPr>
          <p:nvPr>
            <p:ph type="dt" sz="quarter" idx="1"/>
          </p:nvPr>
        </p:nvSpPr>
        <p:spPr bwMode="auto">
          <a:xfrm>
            <a:off x="3854322" y="1"/>
            <a:ext cx="2949686" cy="497367"/>
          </a:xfrm>
          <a:prstGeom prst="rect">
            <a:avLst/>
          </a:prstGeom>
          <a:noFill/>
          <a:ln w="9525">
            <a:noFill/>
            <a:miter lim="800000"/>
            <a:headEnd/>
            <a:tailEnd/>
          </a:ln>
        </p:spPr>
        <p:txBody>
          <a:bodyPr vert="horz" wrap="square" lIns="91537" tIns="45769" rIns="91537" bIns="45769" numCol="1" anchor="t" anchorCtr="0" compatLnSpc="1">
            <a:prstTxWarp prst="textNoShape">
              <a:avLst/>
            </a:prstTxWarp>
          </a:bodyPr>
          <a:lstStyle>
            <a:lvl1pPr algn="r" defTabSz="915251">
              <a:defRPr kumimoji="0" sz="1100">
                <a:latin typeface="Times New Roman" pitchFamily="18" charset="0"/>
                <a:ea typeface="標楷體" pitchFamily="65" charset="-120"/>
              </a:defRPr>
            </a:lvl1pPr>
          </a:lstStyle>
          <a:p>
            <a:pPr>
              <a:defRPr/>
            </a:pPr>
            <a:fld id="{326FA363-6D65-470B-A8EC-0C870A549D4F}" type="datetimeFigureOut">
              <a:rPr lang="zh-TW" altLang="en-US"/>
              <a:pPr>
                <a:defRPr/>
              </a:pPr>
              <a:t>2023/10/6</a:t>
            </a:fld>
            <a:endParaRPr lang="en-US" altLang="zh-TW"/>
          </a:p>
        </p:txBody>
      </p:sp>
      <p:sp>
        <p:nvSpPr>
          <p:cNvPr id="36868" name="Rectangle 4"/>
          <p:cNvSpPr>
            <a:spLocks noGrp="1" noChangeArrowheads="1"/>
          </p:cNvSpPr>
          <p:nvPr>
            <p:ph type="ftr" sz="quarter" idx="2"/>
          </p:nvPr>
        </p:nvSpPr>
        <p:spPr bwMode="auto">
          <a:xfrm>
            <a:off x="0" y="9440372"/>
            <a:ext cx="2949688" cy="497366"/>
          </a:xfrm>
          <a:prstGeom prst="rect">
            <a:avLst/>
          </a:prstGeom>
          <a:noFill/>
          <a:ln w="9525">
            <a:noFill/>
            <a:miter lim="800000"/>
            <a:headEnd/>
            <a:tailEnd/>
          </a:ln>
        </p:spPr>
        <p:txBody>
          <a:bodyPr vert="horz" wrap="square" lIns="91537" tIns="45769" rIns="91537" bIns="45769" numCol="1" anchor="b" anchorCtr="0" compatLnSpc="1">
            <a:prstTxWarp prst="textNoShape">
              <a:avLst/>
            </a:prstTxWarp>
          </a:bodyPr>
          <a:lstStyle>
            <a:lvl1pPr defTabSz="915251">
              <a:defRPr kumimoji="0" sz="1100">
                <a:latin typeface="Times New Roman" pitchFamily="18" charset="0"/>
                <a:ea typeface="標楷體" pitchFamily="65" charset="-120"/>
              </a:defRPr>
            </a:lvl1pPr>
          </a:lstStyle>
          <a:p>
            <a:pPr>
              <a:defRPr/>
            </a:pPr>
            <a:endParaRPr lang="en-US" altLang="zh-TW"/>
          </a:p>
        </p:txBody>
      </p:sp>
      <p:sp>
        <p:nvSpPr>
          <p:cNvPr id="36869" name="Rectangle 5"/>
          <p:cNvSpPr>
            <a:spLocks noGrp="1" noChangeArrowheads="1"/>
          </p:cNvSpPr>
          <p:nvPr>
            <p:ph type="sldNum" sz="quarter" idx="3"/>
          </p:nvPr>
        </p:nvSpPr>
        <p:spPr bwMode="auto">
          <a:xfrm>
            <a:off x="3854322" y="9440372"/>
            <a:ext cx="2949686" cy="497366"/>
          </a:xfrm>
          <a:prstGeom prst="rect">
            <a:avLst/>
          </a:prstGeom>
          <a:noFill/>
          <a:ln w="9525">
            <a:noFill/>
            <a:miter lim="800000"/>
            <a:headEnd/>
            <a:tailEnd/>
          </a:ln>
        </p:spPr>
        <p:txBody>
          <a:bodyPr vert="horz" wrap="square" lIns="91537" tIns="45769" rIns="91537" bIns="45769" numCol="1" anchor="b" anchorCtr="0" compatLnSpc="1">
            <a:prstTxWarp prst="textNoShape">
              <a:avLst/>
            </a:prstTxWarp>
          </a:bodyPr>
          <a:lstStyle>
            <a:lvl1pPr algn="r" defTabSz="915251">
              <a:defRPr kumimoji="0" sz="1100">
                <a:latin typeface="Times New Roman" pitchFamily="18" charset="0"/>
                <a:ea typeface="標楷體" pitchFamily="65" charset="-120"/>
              </a:defRPr>
            </a:lvl1pPr>
          </a:lstStyle>
          <a:p>
            <a:pPr>
              <a:defRPr/>
            </a:pPr>
            <a:fld id="{244E6E42-7A6C-47F2-AF60-6CFF4C8BB6DA}" type="slidenum">
              <a:rPr lang="zh-TW" altLang="en-US"/>
              <a:pPr>
                <a:defRPr/>
              </a:pPr>
              <a:t>‹#›</a:t>
            </a:fld>
            <a:endParaRPr lang="en-US" altLang="zh-TW"/>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bwMode="auto">
          <a:xfrm>
            <a:off x="0" y="1"/>
            <a:ext cx="2949688" cy="497367"/>
          </a:xfrm>
          <a:prstGeom prst="rect">
            <a:avLst/>
          </a:prstGeom>
          <a:noFill/>
          <a:ln w="9525">
            <a:noFill/>
            <a:miter lim="800000"/>
            <a:headEnd/>
            <a:tailEnd/>
          </a:ln>
        </p:spPr>
        <p:txBody>
          <a:bodyPr vert="horz" wrap="square" lIns="91537" tIns="45769" rIns="91537" bIns="45769" numCol="1" anchor="t" anchorCtr="0" compatLnSpc="1">
            <a:prstTxWarp prst="textNoShape">
              <a:avLst/>
            </a:prstTxWarp>
          </a:bodyPr>
          <a:lstStyle>
            <a:lvl1pPr defTabSz="915251">
              <a:defRPr kumimoji="0" sz="1100">
                <a:latin typeface="Calibri" pitchFamily="34" charset="0"/>
                <a:ea typeface="新細明體" charset="-120"/>
              </a:defRPr>
            </a:lvl1pPr>
          </a:lstStyle>
          <a:p>
            <a:pPr>
              <a:defRPr/>
            </a:pPr>
            <a:endParaRPr lang="zh-TW" altLang="en-US"/>
          </a:p>
        </p:txBody>
      </p:sp>
      <p:sp>
        <p:nvSpPr>
          <p:cNvPr id="3" name="日期版面配置區 2"/>
          <p:cNvSpPr>
            <a:spLocks noGrp="1"/>
          </p:cNvSpPr>
          <p:nvPr>
            <p:ph type="dt" idx="1"/>
          </p:nvPr>
        </p:nvSpPr>
        <p:spPr bwMode="auto">
          <a:xfrm>
            <a:off x="3854322" y="1"/>
            <a:ext cx="2949686" cy="497367"/>
          </a:xfrm>
          <a:prstGeom prst="rect">
            <a:avLst/>
          </a:prstGeom>
          <a:noFill/>
          <a:ln w="9525">
            <a:noFill/>
            <a:miter lim="800000"/>
            <a:headEnd/>
            <a:tailEnd/>
          </a:ln>
        </p:spPr>
        <p:txBody>
          <a:bodyPr vert="horz" wrap="square" lIns="91537" tIns="45769" rIns="91537" bIns="45769" numCol="1" anchor="t" anchorCtr="0" compatLnSpc="1">
            <a:prstTxWarp prst="textNoShape">
              <a:avLst/>
            </a:prstTxWarp>
          </a:bodyPr>
          <a:lstStyle>
            <a:lvl1pPr algn="r" defTabSz="915251">
              <a:defRPr kumimoji="0" sz="1100">
                <a:latin typeface="Calibri" pitchFamily="34" charset="0"/>
                <a:ea typeface="新細明體" charset="-120"/>
              </a:defRPr>
            </a:lvl1pPr>
          </a:lstStyle>
          <a:p>
            <a:pPr>
              <a:defRPr/>
            </a:pPr>
            <a:fld id="{B5F69BA1-40C6-4667-BE14-B89D02237B27}" type="datetimeFigureOut">
              <a:rPr lang="zh-TW" altLang="en-US"/>
              <a:pPr>
                <a:defRPr/>
              </a:pPr>
              <a:t>2023/10/6</a:t>
            </a:fld>
            <a:endParaRPr lang="en-US" altLang="zh-TW"/>
          </a:p>
        </p:txBody>
      </p:sp>
      <p:sp>
        <p:nvSpPr>
          <p:cNvPr id="4" name="投影片圖像版面配置區 3"/>
          <p:cNvSpPr>
            <a:spLocks noGrp="1" noRot="1" noChangeAspect="1"/>
          </p:cNvSpPr>
          <p:nvPr>
            <p:ph type="sldImg" idx="2"/>
          </p:nvPr>
        </p:nvSpPr>
        <p:spPr>
          <a:xfrm>
            <a:off x="919163" y="746125"/>
            <a:ext cx="4967287" cy="3727450"/>
          </a:xfrm>
          <a:prstGeom prst="rect">
            <a:avLst/>
          </a:prstGeom>
          <a:noFill/>
          <a:ln w="12700">
            <a:solidFill>
              <a:prstClr val="black"/>
            </a:solidFill>
          </a:ln>
        </p:spPr>
        <p:txBody>
          <a:bodyPr vert="horz" lIns="88306" tIns="44152" rIns="88306" bIns="44152" rtlCol="0" anchor="ctr"/>
          <a:lstStyle/>
          <a:p>
            <a:pPr lvl="0"/>
            <a:endParaRPr lang="zh-TW" altLang="en-US" noProof="0"/>
          </a:p>
        </p:txBody>
      </p:sp>
      <p:sp>
        <p:nvSpPr>
          <p:cNvPr id="5" name="備忘稿版面配置區 4"/>
          <p:cNvSpPr>
            <a:spLocks noGrp="1"/>
          </p:cNvSpPr>
          <p:nvPr>
            <p:ph type="body" sz="quarter" idx="3"/>
          </p:nvPr>
        </p:nvSpPr>
        <p:spPr bwMode="auto">
          <a:xfrm>
            <a:off x="680081" y="4722586"/>
            <a:ext cx="5445453" cy="4469902"/>
          </a:xfrm>
          <a:prstGeom prst="rect">
            <a:avLst/>
          </a:prstGeom>
          <a:noFill/>
          <a:ln w="9525">
            <a:noFill/>
            <a:miter lim="800000"/>
            <a:headEnd/>
            <a:tailEnd/>
          </a:ln>
        </p:spPr>
        <p:txBody>
          <a:bodyPr vert="horz" wrap="square" lIns="91537" tIns="45769" rIns="91537" bIns="45769" numCol="1" anchor="t" anchorCtr="0" compatLnSpc="1">
            <a:prstTxWarp prst="textNoShape">
              <a:avLst/>
            </a:prstTxWarp>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bwMode="auto">
          <a:xfrm>
            <a:off x="0" y="9440372"/>
            <a:ext cx="2949688" cy="497366"/>
          </a:xfrm>
          <a:prstGeom prst="rect">
            <a:avLst/>
          </a:prstGeom>
          <a:noFill/>
          <a:ln w="9525">
            <a:noFill/>
            <a:miter lim="800000"/>
            <a:headEnd/>
            <a:tailEnd/>
          </a:ln>
        </p:spPr>
        <p:txBody>
          <a:bodyPr vert="horz" wrap="square" lIns="91537" tIns="45769" rIns="91537" bIns="45769" numCol="1" anchor="b" anchorCtr="0" compatLnSpc="1">
            <a:prstTxWarp prst="textNoShape">
              <a:avLst/>
            </a:prstTxWarp>
          </a:bodyPr>
          <a:lstStyle>
            <a:lvl1pPr defTabSz="915251">
              <a:defRPr kumimoji="0" sz="1100">
                <a:latin typeface="Calibri" pitchFamily="34" charset="0"/>
                <a:ea typeface="新細明體" charset="-120"/>
              </a:defRPr>
            </a:lvl1pPr>
          </a:lstStyle>
          <a:p>
            <a:pPr>
              <a:defRPr/>
            </a:pPr>
            <a:endParaRPr lang="zh-TW" altLang="en-US"/>
          </a:p>
        </p:txBody>
      </p:sp>
      <p:sp>
        <p:nvSpPr>
          <p:cNvPr id="7" name="投影片編號版面配置區 6"/>
          <p:cNvSpPr>
            <a:spLocks noGrp="1"/>
          </p:cNvSpPr>
          <p:nvPr>
            <p:ph type="sldNum" sz="quarter" idx="5"/>
          </p:nvPr>
        </p:nvSpPr>
        <p:spPr bwMode="auto">
          <a:xfrm>
            <a:off x="3854322" y="9440372"/>
            <a:ext cx="2949686" cy="497366"/>
          </a:xfrm>
          <a:prstGeom prst="rect">
            <a:avLst/>
          </a:prstGeom>
          <a:noFill/>
          <a:ln w="9525">
            <a:noFill/>
            <a:miter lim="800000"/>
            <a:headEnd/>
            <a:tailEnd/>
          </a:ln>
        </p:spPr>
        <p:txBody>
          <a:bodyPr vert="horz" wrap="square" lIns="91537" tIns="45769" rIns="91537" bIns="45769" numCol="1" anchor="b" anchorCtr="0" compatLnSpc="1">
            <a:prstTxWarp prst="textNoShape">
              <a:avLst/>
            </a:prstTxWarp>
          </a:bodyPr>
          <a:lstStyle>
            <a:lvl1pPr algn="r" defTabSz="915251">
              <a:defRPr kumimoji="0" sz="1100">
                <a:latin typeface="Calibri" pitchFamily="34" charset="0"/>
                <a:ea typeface="新細明體" charset="-120"/>
              </a:defRPr>
            </a:lvl1pPr>
          </a:lstStyle>
          <a:p>
            <a:pPr>
              <a:defRPr/>
            </a:pPr>
            <a:fld id="{E9055B8D-E17D-48E2-80D6-7DC08D68709A}" type="slidenum">
              <a:rPr lang="zh-TW" altLang="en-US"/>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1</a:t>
            </a:fld>
            <a:endParaRPr lang="en-US" altLang="zh-TW"/>
          </a:p>
        </p:txBody>
      </p:sp>
    </p:spTree>
    <p:extLst>
      <p:ext uri="{BB962C8B-B14F-4D97-AF65-F5344CB8AC3E}">
        <p14:creationId xmlns:p14="http://schemas.microsoft.com/office/powerpoint/2010/main" val="3646836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11</a:t>
            </a:fld>
            <a:endParaRPr lang="en-US" altLang="zh-TW"/>
          </a:p>
        </p:txBody>
      </p:sp>
    </p:spTree>
    <p:extLst>
      <p:ext uri="{BB962C8B-B14F-4D97-AF65-F5344CB8AC3E}">
        <p14:creationId xmlns:p14="http://schemas.microsoft.com/office/powerpoint/2010/main" val="347421642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112</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403462705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113</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427617559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114</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24474106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115</a:t>
            </a:fld>
            <a:endParaRPr lang="en-US" altLang="zh-TW"/>
          </a:p>
        </p:txBody>
      </p:sp>
    </p:spTree>
    <p:extLst>
      <p:ext uri="{BB962C8B-B14F-4D97-AF65-F5344CB8AC3E}">
        <p14:creationId xmlns:p14="http://schemas.microsoft.com/office/powerpoint/2010/main" val="216953058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116</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30586675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117</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72051479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118</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71653165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119</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237567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121</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312362573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122</a:t>
            </a:fld>
            <a:endParaRPr lang="en-US" altLang="zh-TW"/>
          </a:p>
        </p:txBody>
      </p:sp>
    </p:spTree>
    <p:extLst>
      <p:ext uri="{BB962C8B-B14F-4D97-AF65-F5344CB8AC3E}">
        <p14:creationId xmlns:p14="http://schemas.microsoft.com/office/powerpoint/2010/main" val="2415992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12</a:t>
            </a:fld>
            <a:endParaRPr lang="en-US" altLang="zh-TW"/>
          </a:p>
        </p:txBody>
      </p:sp>
    </p:spTree>
    <p:extLst>
      <p:ext uri="{BB962C8B-B14F-4D97-AF65-F5344CB8AC3E}">
        <p14:creationId xmlns:p14="http://schemas.microsoft.com/office/powerpoint/2010/main" val="3421232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13</a:t>
            </a:fld>
            <a:endParaRPr lang="en-US" altLang="zh-TW"/>
          </a:p>
        </p:txBody>
      </p:sp>
    </p:spTree>
    <p:extLst>
      <p:ext uri="{BB962C8B-B14F-4D97-AF65-F5344CB8AC3E}">
        <p14:creationId xmlns:p14="http://schemas.microsoft.com/office/powerpoint/2010/main" val="24278782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15</a:t>
            </a:fld>
            <a:endParaRPr lang="en-US" altLang="zh-TW"/>
          </a:p>
        </p:txBody>
      </p:sp>
    </p:spTree>
    <p:extLst>
      <p:ext uri="{BB962C8B-B14F-4D97-AF65-F5344CB8AC3E}">
        <p14:creationId xmlns:p14="http://schemas.microsoft.com/office/powerpoint/2010/main" val="684486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buNone/>
            </a:pPr>
            <a:endParaRPr lang="zh-TW" altLang="en-US" dirty="0">
              <a:solidFill>
                <a:srgbClr val="0070C0"/>
              </a:solidFill>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16</a:t>
            </a:fld>
            <a:endParaRPr lang="en-US" altLang="zh-TW"/>
          </a:p>
        </p:txBody>
      </p:sp>
    </p:spTree>
    <p:extLst>
      <p:ext uri="{BB962C8B-B14F-4D97-AF65-F5344CB8AC3E}">
        <p14:creationId xmlns:p14="http://schemas.microsoft.com/office/powerpoint/2010/main" val="3376845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17</a:t>
            </a:fld>
            <a:endParaRPr lang="en-US" altLang="zh-TW"/>
          </a:p>
        </p:txBody>
      </p:sp>
    </p:spTree>
    <p:extLst>
      <p:ext uri="{BB962C8B-B14F-4D97-AF65-F5344CB8AC3E}">
        <p14:creationId xmlns:p14="http://schemas.microsoft.com/office/powerpoint/2010/main" val="9210282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五河局逾期申報案例</a:t>
            </a: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18</a:t>
            </a:fld>
            <a:endParaRPr lang="en-US" altLang="zh-TW"/>
          </a:p>
        </p:txBody>
      </p:sp>
    </p:spTree>
    <p:extLst>
      <p:ext uri="{BB962C8B-B14F-4D97-AF65-F5344CB8AC3E}">
        <p14:creationId xmlns:p14="http://schemas.microsoft.com/office/powerpoint/2010/main" val="1084828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19</a:t>
            </a:fld>
            <a:endParaRPr lang="en-US" altLang="zh-TW"/>
          </a:p>
        </p:txBody>
      </p:sp>
    </p:spTree>
    <p:extLst>
      <p:ext uri="{BB962C8B-B14F-4D97-AF65-F5344CB8AC3E}">
        <p14:creationId xmlns:p14="http://schemas.microsoft.com/office/powerpoint/2010/main" val="2652021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20</a:t>
            </a:fld>
            <a:endParaRPr lang="en-US" altLang="zh-TW"/>
          </a:p>
        </p:txBody>
      </p:sp>
    </p:spTree>
    <p:extLst>
      <p:ext uri="{BB962C8B-B14F-4D97-AF65-F5344CB8AC3E}">
        <p14:creationId xmlns:p14="http://schemas.microsoft.com/office/powerpoint/2010/main" val="22019565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21</a:t>
            </a:fld>
            <a:endParaRPr lang="en-US" altLang="zh-TW"/>
          </a:p>
        </p:txBody>
      </p:sp>
    </p:spTree>
    <p:extLst>
      <p:ext uri="{BB962C8B-B14F-4D97-AF65-F5344CB8AC3E}">
        <p14:creationId xmlns:p14="http://schemas.microsoft.com/office/powerpoint/2010/main" val="193834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2</a:t>
            </a:fld>
            <a:endParaRPr lang="en-US" altLang="zh-TW"/>
          </a:p>
        </p:txBody>
      </p:sp>
    </p:spTree>
    <p:extLst>
      <p:ext uri="{BB962C8B-B14F-4D97-AF65-F5344CB8AC3E}">
        <p14:creationId xmlns:p14="http://schemas.microsoft.com/office/powerpoint/2010/main" val="20696999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sz="1200" kern="1200" dirty="0" smtClean="0">
              <a:solidFill>
                <a:schemeClr val="tx1"/>
              </a:solidFill>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22</a:t>
            </a:fld>
            <a:endParaRPr lang="en-US" altLang="zh-TW"/>
          </a:p>
        </p:txBody>
      </p:sp>
    </p:spTree>
    <p:extLst>
      <p:ext uri="{BB962C8B-B14F-4D97-AF65-F5344CB8AC3E}">
        <p14:creationId xmlns:p14="http://schemas.microsoft.com/office/powerpoint/2010/main" val="7118327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23</a:t>
            </a:fld>
            <a:endParaRPr lang="en-US" altLang="zh-TW"/>
          </a:p>
        </p:txBody>
      </p:sp>
    </p:spTree>
    <p:extLst>
      <p:ext uri="{BB962C8B-B14F-4D97-AF65-F5344CB8AC3E}">
        <p14:creationId xmlns:p14="http://schemas.microsoft.com/office/powerpoint/2010/main" val="37804790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24</a:t>
            </a:fld>
            <a:endParaRPr lang="en-US" altLang="zh-TW"/>
          </a:p>
        </p:txBody>
      </p:sp>
    </p:spTree>
    <p:extLst>
      <p:ext uri="{BB962C8B-B14F-4D97-AF65-F5344CB8AC3E}">
        <p14:creationId xmlns:p14="http://schemas.microsoft.com/office/powerpoint/2010/main" val="18372816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25</a:t>
            </a:fld>
            <a:endParaRPr lang="en-US" altLang="zh-TW"/>
          </a:p>
        </p:txBody>
      </p:sp>
    </p:spTree>
    <p:extLst>
      <p:ext uri="{BB962C8B-B14F-4D97-AF65-F5344CB8AC3E}">
        <p14:creationId xmlns:p14="http://schemas.microsoft.com/office/powerpoint/2010/main" val="16139318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26</a:t>
            </a:fld>
            <a:endParaRPr lang="en-US" altLang="zh-TW"/>
          </a:p>
        </p:txBody>
      </p:sp>
    </p:spTree>
    <p:extLst>
      <p:ext uri="{BB962C8B-B14F-4D97-AF65-F5344CB8AC3E}">
        <p14:creationId xmlns:p14="http://schemas.microsoft.com/office/powerpoint/2010/main" val="40257605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27</a:t>
            </a:fld>
            <a:endParaRPr lang="en-US" altLang="zh-TW"/>
          </a:p>
        </p:txBody>
      </p:sp>
    </p:spTree>
    <p:extLst>
      <p:ext uri="{BB962C8B-B14F-4D97-AF65-F5344CB8AC3E}">
        <p14:creationId xmlns:p14="http://schemas.microsoft.com/office/powerpoint/2010/main" val="38378792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28</a:t>
            </a:fld>
            <a:endParaRPr lang="en-US" altLang="zh-TW"/>
          </a:p>
        </p:txBody>
      </p:sp>
    </p:spTree>
    <p:extLst>
      <p:ext uri="{BB962C8B-B14F-4D97-AF65-F5344CB8AC3E}">
        <p14:creationId xmlns:p14="http://schemas.microsoft.com/office/powerpoint/2010/main" val="4592781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29</a:t>
            </a:fld>
            <a:endParaRPr lang="en-US" altLang="zh-TW"/>
          </a:p>
        </p:txBody>
      </p:sp>
    </p:spTree>
    <p:extLst>
      <p:ext uri="{BB962C8B-B14F-4D97-AF65-F5344CB8AC3E}">
        <p14:creationId xmlns:p14="http://schemas.microsoft.com/office/powerpoint/2010/main" val="11473913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30</a:t>
            </a:fld>
            <a:endParaRPr lang="en-US" altLang="zh-TW"/>
          </a:p>
        </p:txBody>
      </p:sp>
    </p:spTree>
    <p:extLst>
      <p:ext uri="{BB962C8B-B14F-4D97-AF65-F5344CB8AC3E}">
        <p14:creationId xmlns:p14="http://schemas.microsoft.com/office/powerpoint/2010/main" val="39468176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883036">
              <a:defRPr/>
            </a:pPr>
            <a:endParaRPr lang="zh-TW" altLang="en-US"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36</a:t>
            </a:fld>
            <a:endParaRPr lang="en-US" altLang="zh-TW"/>
          </a:p>
        </p:txBody>
      </p:sp>
    </p:spTree>
    <p:extLst>
      <p:ext uri="{BB962C8B-B14F-4D97-AF65-F5344CB8AC3E}">
        <p14:creationId xmlns:p14="http://schemas.microsoft.com/office/powerpoint/2010/main" val="2075819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3</a:t>
            </a:fld>
            <a:endParaRPr lang="en-US" altLang="zh-TW"/>
          </a:p>
        </p:txBody>
      </p:sp>
    </p:spTree>
    <p:extLst>
      <p:ext uri="{BB962C8B-B14F-4D97-AF65-F5344CB8AC3E}">
        <p14:creationId xmlns:p14="http://schemas.microsoft.com/office/powerpoint/2010/main" val="17922660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37</a:t>
            </a:fld>
            <a:endParaRPr lang="en-US" altLang="zh-TW"/>
          </a:p>
        </p:txBody>
      </p:sp>
    </p:spTree>
    <p:extLst>
      <p:ext uri="{BB962C8B-B14F-4D97-AF65-F5344CB8AC3E}">
        <p14:creationId xmlns:p14="http://schemas.microsoft.com/office/powerpoint/2010/main" val="41911272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38</a:t>
            </a:fld>
            <a:endParaRPr lang="en-US" altLang="zh-TW"/>
          </a:p>
        </p:txBody>
      </p:sp>
    </p:spTree>
    <p:extLst>
      <p:ext uri="{BB962C8B-B14F-4D97-AF65-F5344CB8AC3E}">
        <p14:creationId xmlns:p14="http://schemas.microsoft.com/office/powerpoint/2010/main" val="4646795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39</a:t>
            </a:fld>
            <a:endParaRPr lang="en-US" altLang="zh-TW"/>
          </a:p>
        </p:txBody>
      </p:sp>
    </p:spTree>
    <p:extLst>
      <p:ext uri="{BB962C8B-B14F-4D97-AF65-F5344CB8AC3E}">
        <p14:creationId xmlns:p14="http://schemas.microsoft.com/office/powerpoint/2010/main" val="9116411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40</a:t>
            </a:fld>
            <a:endParaRPr lang="en-US" altLang="zh-TW"/>
          </a:p>
        </p:txBody>
      </p:sp>
    </p:spTree>
    <p:extLst>
      <p:ext uri="{BB962C8B-B14F-4D97-AF65-F5344CB8AC3E}">
        <p14:creationId xmlns:p14="http://schemas.microsoft.com/office/powerpoint/2010/main" val="16249547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41</a:t>
            </a:fld>
            <a:endParaRPr lang="en-US" altLang="zh-TW"/>
          </a:p>
        </p:txBody>
      </p:sp>
    </p:spTree>
    <p:extLst>
      <p:ext uri="{BB962C8B-B14F-4D97-AF65-F5344CB8AC3E}">
        <p14:creationId xmlns:p14="http://schemas.microsoft.com/office/powerpoint/2010/main" val="22816032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42</a:t>
            </a:fld>
            <a:endParaRPr lang="en-US" altLang="zh-TW"/>
          </a:p>
        </p:txBody>
      </p:sp>
    </p:spTree>
    <p:extLst>
      <p:ext uri="{BB962C8B-B14F-4D97-AF65-F5344CB8AC3E}">
        <p14:creationId xmlns:p14="http://schemas.microsoft.com/office/powerpoint/2010/main" val="34305443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43</a:t>
            </a:fld>
            <a:endParaRPr lang="en-US" altLang="zh-TW"/>
          </a:p>
        </p:txBody>
      </p:sp>
    </p:spTree>
    <p:extLst>
      <p:ext uri="{BB962C8B-B14F-4D97-AF65-F5344CB8AC3E}">
        <p14:creationId xmlns:p14="http://schemas.microsoft.com/office/powerpoint/2010/main" val="17325907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52954" indent="-252954" algn="just">
              <a:lnSpc>
                <a:spcPts val="3090"/>
              </a:lnSpc>
              <a:spcAft>
                <a:spcPts val="1159"/>
              </a:spcAft>
            </a:pPr>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44</a:t>
            </a:fld>
            <a:endParaRPr lang="en-US" altLang="zh-TW"/>
          </a:p>
        </p:txBody>
      </p:sp>
    </p:spTree>
    <p:extLst>
      <p:ext uri="{BB962C8B-B14F-4D97-AF65-F5344CB8AC3E}">
        <p14:creationId xmlns:p14="http://schemas.microsoft.com/office/powerpoint/2010/main" val="32316256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45</a:t>
            </a:fld>
            <a:endParaRPr lang="en-US" altLang="zh-TW"/>
          </a:p>
        </p:txBody>
      </p:sp>
    </p:spTree>
    <p:extLst>
      <p:ext uri="{BB962C8B-B14F-4D97-AF65-F5344CB8AC3E}">
        <p14:creationId xmlns:p14="http://schemas.microsoft.com/office/powerpoint/2010/main" val="5265034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46</a:t>
            </a:fld>
            <a:endParaRPr lang="en-US" altLang="zh-TW"/>
          </a:p>
        </p:txBody>
      </p:sp>
    </p:spTree>
    <p:extLst>
      <p:ext uri="{BB962C8B-B14F-4D97-AF65-F5344CB8AC3E}">
        <p14:creationId xmlns:p14="http://schemas.microsoft.com/office/powerpoint/2010/main" val="1564138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4</a:t>
            </a:fld>
            <a:endParaRPr lang="en-US" altLang="zh-TW"/>
          </a:p>
        </p:txBody>
      </p:sp>
    </p:spTree>
    <p:extLst>
      <p:ext uri="{BB962C8B-B14F-4D97-AF65-F5344CB8AC3E}">
        <p14:creationId xmlns:p14="http://schemas.microsoft.com/office/powerpoint/2010/main" val="39698432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台電宜蘭區營業處案例</a:t>
            </a: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47</a:t>
            </a:fld>
            <a:endParaRPr lang="en-US" altLang="zh-TW"/>
          </a:p>
        </p:txBody>
      </p:sp>
    </p:spTree>
    <p:extLst>
      <p:ext uri="{BB962C8B-B14F-4D97-AF65-F5344CB8AC3E}">
        <p14:creationId xmlns:p14="http://schemas.microsoft.com/office/powerpoint/2010/main" val="38667044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5974" indent="-252954"/>
            <a:endParaRPr kumimoji="0" lang="en-US" altLang="zh-TW" kern="0" dirty="0" smtClean="0">
              <a:solidFill>
                <a:srgbClr val="009900"/>
              </a:solidFill>
              <a:latin typeface="標楷體" pitchFamily="65" charset="-120"/>
              <a:ea typeface="標楷體" pitchFamily="65" charset="-120"/>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48</a:t>
            </a:fld>
            <a:endParaRPr lang="en-US" altLang="zh-TW"/>
          </a:p>
        </p:txBody>
      </p:sp>
    </p:spTree>
    <p:extLst>
      <p:ext uri="{BB962C8B-B14F-4D97-AF65-F5344CB8AC3E}">
        <p14:creationId xmlns:p14="http://schemas.microsoft.com/office/powerpoint/2010/main" val="11867062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52954" indent="-252954" defTabSz="883036" eaLnBrk="1" fontAlgn="auto" hangingPunct="1">
              <a:lnSpc>
                <a:spcPct val="120000"/>
              </a:lnSpc>
              <a:spcBef>
                <a:spcPts val="0"/>
              </a:spcBef>
              <a:spcAft>
                <a:spcPts val="0"/>
              </a:spcAft>
              <a:defRPr/>
            </a:pPr>
            <a:endParaRPr kumimoji="0" lang="zh-TW" altLang="en-US" kern="0" dirty="0" smtClean="0">
              <a:solidFill>
                <a:srgbClr val="009900"/>
              </a:solidFill>
              <a:latin typeface="標楷體" pitchFamily="65" charset="-120"/>
              <a:ea typeface="標楷體" pitchFamily="65" charset="-120"/>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49</a:t>
            </a:fld>
            <a:endParaRPr lang="en-US" altLang="zh-TW"/>
          </a:p>
        </p:txBody>
      </p:sp>
    </p:spTree>
    <p:extLst>
      <p:ext uri="{BB962C8B-B14F-4D97-AF65-F5344CB8AC3E}">
        <p14:creationId xmlns:p14="http://schemas.microsoft.com/office/powerpoint/2010/main" val="20145403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50</a:t>
            </a:fld>
            <a:endParaRPr lang="en-US" altLang="zh-TW"/>
          </a:p>
        </p:txBody>
      </p:sp>
    </p:spTree>
    <p:extLst>
      <p:ext uri="{BB962C8B-B14F-4D97-AF65-F5344CB8AC3E}">
        <p14:creationId xmlns:p14="http://schemas.microsoft.com/office/powerpoint/2010/main" val="23377108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883036">
              <a:defRPr/>
            </a:pPr>
            <a:endParaRPr lang="en-US" altLang="zh-TW" b="1" dirty="0" smtClean="0">
              <a:latin typeface="標楷體" pitchFamily="65" charset="-120"/>
              <a:ea typeface="標楷體" pitchFamily="65" charset="-120"/>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51</a:t>
            </a:fld>
            <a:endParaRPr lang="en-US" altLang="zh-TW"/>
          </a:p>
        </p:txBody>
      </p:sp>
    </p:spTree>
    <p:extLst>
      <p:ext uri="{BB962C8B-B14F-4D97-AF65-F5344CB8AC3E}">
        <p14:creationId xmlns:p14="http://schemas.microsoft.com/office/powerpoint/2010/main" val="24305875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883036">
              <a:defRPr/>
            </a:pPr>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52</a:t>
            </a:fld>
            <a:endParaRPr lang="en-US" altLang="zh-TW"/>
          </a:p>
        </p:txBody>
      </p:sp>
    </p:spTree>
    <p:extLst>
      <p:ext uri="{BB962C8B-B14F-4D97-AF65-F5344CB8AC3E}">
        <p14:creationId xmlns:p14="http://schemas.microsoft.com/office/powerpoint/2010/main" val="31906253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883036">
              <a:defRPr/>
            </a:pPr>
            <a:endParaRPr lang="en-US" altLang="zh-TW" sz="1200" b="0" i="0" u="none" strike="noStrike" kern="1200" baseline="0" dirty="0" smtClean="0">
              <a:solidFill>
                <a:schemeClr val="tx1"/>
              </a:solidFill>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53</a:t>
            </a:fld>
            <a:endParaRPr lang="en-US" altLang="zh-TW"/>
          </a:p>
        </p:txBody>
      </p:sp>
    </p:spTree>
    <p:extLst>
      <p:ext uri="{BB962C8B-B14F-4D97-AF65-F5344CB8AC3E}">
        <p14:creationId xmlns:p14="http://schemas.microsoft.com/office/powerpoint/2010/main" val="3653396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中油石化事業部案例</a:t>
            </a:r>
            <a:endParaRPr lang="en-US" altLang="zh-TW"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台電公司宜蘭區營業處案例</a:t>
            </a:r>
            <a:endParaRPr lang="en-US" altLang="zh-TW" dirty="0" smtClean="0"/>
          </a:p>
          <a:p>
            <a:r>
              <a:rPr lang="zh-TW" altLang="en-US" dirty="0" smtClean="0"/>
              <a:t>中油煉製事業部案例</a:t>
            </a:r>
            <a:endParaRPr lang="en-US" altLang="zh-TW"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56</a:t>
            </a:fld>
            <a:endParaRPr lang="en-US" altLang="zh-TW"/>
          </a:p>
        </p:txBody>
      </p:sp>
    </p:spTree>
    <p:extLst>
      <p:ext uri="{BB962C8B-B14F-4D97-AF65-F5344CB8AC3E}">
        <p14:creationId xmlns:p14="http://schemas.microsoft.com/office/powerpoint/2010/main" val="8884112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58750" indent="0" algn="just">
              <a:buNone/>
            </a:pPr>
            <a:endParaRPr lang="en-US" altLang="zh-TW" sz="1200" b="0" i="0" u="none" strike="noStrike" cap="none" dirty="0" smtClean="0">
              <a:solidFill>
                <a:srgbClr val="000000"/>
              </a:solidFill>
              <a:effectLst/>
              <a:latin typeface="Arial"/>
              <a:ea typeface="Arial"/>
              <a:cs typeface="Arial"/>
              <a:sym typeface="Arial"/>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58</a:t>
            </a:fld>
            <a:endParaRPr lang="en-US" altLang="zh-TW"/>
          </a:p>
        </p:txBody>
      </p:sp>
    </p:spTree>
    <p:extLst>
      <p:ext uri="{BB962C8B-B14F-4D97-AF65-F5344CB8AC3E}">
        <p14:creationId xmlns:p14="http://schemas.microsoft.com/office/powerpoint/2010/main" val="28563396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58750" indent="0" algn="just">
              <a:buNone/>
            </a:pPr>
            <a:endParaRPr lang="zh-TW" altLang="en-US" sz="1200" b="0"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59</a:t>
            </a:fld>
            <a:endParaRPr lang="en-US" altLang="zh-TW"/>
          </a:p>
        </p:txBody>
      </p:sp>
    </p:spTree>
    <p:extLst>
      <p:ext uri="{BB962C8B-B14F-4D97-AF65-F5344CB8AC3E}">
        <p14:creationId xmlns:p14="http://schemas.microsoft.com/office/powerpoint/2010/main" val="398601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5</a:t>
            </a:fld>
            <a:endParaRPr lang="en-US" altLang="zh-TW"/>
          </a:p>
        </p:txBody>
      </p:sp>
    </p:spTree>
    <p:extLst>
      <p:ext uri="{BB962C8B-B14F-4D97-AF65-F5344CB8AC3E}">
        <p14:creationId xmlns:p14="http://schemas.microsoft.com/office/powerpoint/2010/main" val="41083409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lvl="0" indent="0" algn="just" rtl="0">
              <a:spcBef>
                <a:spcPts val="0"/>
              </a:spcBef>
              <a:spcAft>
                <a:spcPts val="0"/>
              </a:spcAft>
              <a:buNone/>
            </a:pPr>
            <a:endParaRPr lang="zh-TW" altLang="en-US" sz="1400" b="0" i="0" u="none" strike="noStrike" cap="none" dirty="0" smtClean="0">
              <a:solidFill>
                <a:srgbClr val="000000"/>
              </a:solidFill>
              <a:effectLst/>
              <a:latin typeface="Arial"/>
              <a:ea typeface="Arial"/>
              <a:cs typeface="Arial"/>
              <a:sym typeface="Arial"/>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60</a:t>
            </a:fld>
            <a:endParaRPr lang="en-US" altLang="zh-TW"/>
          </a:p>
        </p:txBody>
      </p:sp>
    </p:spTree>
    <p:extLst>
      <p:ext uri="{BB962C8B-B14F-4D97-AF65-F5344CB8AC3E}">
        <p14:creationId xmlns:p14="http://schemas.microsoft.com/office/powerpoint/2010/main" val="6619320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lvl="0" indent="0" algn="just" rtl="0">
              <a:spcBef>
                <a:spcPts val="0"/>
              </a:spcBef>
              <a:spcAft>
                <a:spcPts val="0"/>
              </a:spcAft>
              <a:buNone/>
            </a:pPr>
            <a:endParaRPr lang="en-US" altLang="zh-TW" sz="1200" b="0" i="0" u="none" strike="noStrike" cap="none" dirty="0" smtClean="0">
              <a:solidFill>
                <a:srgbClr val="000000"/>
              </a:solidFill>
              <a:effectLst/>
              <a:latin typeface="Arial"/>
              <a:ea typeface="Arial"/>
              <a:cs typeface="Arial"/>
              <a:sym typeface="Arial"/>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61</a:t>
            </a:fld>
            <a:endParaRPr lang="en-US" altLang="zh-TW"/>
          </a:p>
        </p:txBody>
      </p:sp>
    </p:spTree>
    <p:extLst>
      <p:ext uri="{BB962C8B-B14F-4D97-AF65-F5344CB8AC3E}">
        <p14:creationId xmlns:p14="http://schemas.microsoft.com/office/powerpoint/2010/main" val="35071408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62</a:t>
            </a:fld>
            <a:endParaRPr lang="en-US" altLang="zh-TW"/>
          </a:p>
        </p:txBody>
      </p:sp>
    </p:spTree>
    <p:extLst>
      <p:ext uri="{BB962C8B-B14F-4D97-AF65-F5344CB8AC3E}">
        <p14:creationId xmlns:p14="http://schemas.microsoft.com/office/powerpoint/2010/main" val="21106788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63</a:t>
            </a:fld>
            <a:endParaRPr lang="en-US" altLang="zh-TW"/>
          </a:p>
        </p:txBody>
      </p:sp>
    </p:spTree>
    <p:extLst>
      <p:ext uri="{BB962C8B-B14F-4D97-AF65-F5344CB8AC3E}">
        <p14:creationId xmlns:p14="http://schemas.microsoft.com/office/powerpoint/2010/main" val="27721455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台電公司宜蘭區營業處</a:t>
            </a: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64</a:t>
            </a:fld>
            <a:endParaRPr lang="en-US" altLang="zh-TW"/>
          </a:p>
        </p:txBody>
      </p:sp>
    </p:spTree>
    <p:extLst>
      <p:ext uri="{BB962C8B-B14F-4D97-AF65-F5344CB8AC3E}">
        <p14:creationId xmlns:p14="http://schemas.microsoft.com/office/powerpoint/2010/main" val="5066920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65</a:t>
            </a:fld>
            <a:endParaRPr lang="en-US" altLang="zh-TW"/>
          </a:p>
        </p:txBody>
      </p:sp>
    </p:spTree>
    <p:extLst>
      <p:ext uri="{BB962C8B-B14F-4D97-AF65-F5344CB8AC3E}">
        <p14:creationId xmlns:p14="http://schemas.microsoft.com/office/powerpoint/2010/main" val="41545405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b="1"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66</a:t>
            </a:fld>
            <a:endParaRPr lang="en-US" altLang="zh-TW"/>
          </a:p>
        </p:txBody>
      </p:sp>
    </p:spTree>
    <p:extLst>
      <p:ext uri="{BB962C8B-B14F-4D97-AF65-F5344CB8AC3E}">
        <p14:creationId xmlns:p14="http://schemas.microsoft.com/office/powerpoint/2010/main" val="27994281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67</a:t>
            </a:fld>
            <a:endParaRPr lang="en-US" altLang="zh-TW"/>
          </a:p>
        </p:txBody>
      </p:sp>
    </p:spTree>
    <p:extLst>
      <p:ext uri="{BB962C8B-B14F-4D97-AF65-F5344CB8AC3E}">
        <p14:creationId xmlns:p14="http://schemas.microsoft.com/office/powerpoint/2010/main" val="219870880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68</a:t>
            </a:fld>
            <a:endParaRPr lang="en-US" altLang="zh-TW"/>
          </a:p>
        </p:txBody>
      </p:sp>
    </p:spTree>
    <p:extLst>
      <p:ext uri="{BB962C8B-B14F-4D97-AF65-F5344CB8AC3E}">
        <p14:creationId xmlns:p14="http://schemas.microsoft.com/office/powerpoint/2010/main" val="5256320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中油溶劑化學品事業部案例</a:t>
            </a:r>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69</a:t>
            </a:fld>
            <a:endParaRPr lang="en-US" altLang="zh-TW"/>
          </a:p>
        </p:txBody>
      </p:sp>
    </p:spTree>
    <p:extLst>
      <p:ext uri="{BB962C8B-B14F-4D97-AF65-F5344CB8AC3E}">
        <p14:creationId xmlns:p14="http://schemas.microsoft.com/office/powerpoint/2010/main" val="3950632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1" kern="1200" dirty="0" smtClean="0">
              <a:solidFill>
                <a:schemeClr val="tx1"/>
              </a:solidFill>
              <a:latin typeface="+mj-ea"/>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7</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0104997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70</a:t>
            </a:fld>
            <a:endParaRPr lang="en-US" altLang="zh-TW"/>
          </a:p>
        </p:txBody>
      </p:sp>
    </p:spTree>
    <p:extLst>
      <p:ext uri="{BB962C8B-B14F-4D97-AF65-F5344CB8AC3E}">
        <p14:creationId xmlns:p14="http://schemas.microsoft.com/office/powerpoint/2010/main" val="50700883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71</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865049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72</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16702704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smtClean="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73</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3333326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smtClean="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74</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351727828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76</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9766913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smtClean="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77</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17310137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78</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1838177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79</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47390589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80</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3851588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smtClean="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8</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55306250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1200" b="0" i="0" u="none" strike="noStrike" kern="1200" baseline="0" dirty="0" smtClean="0">
              <a:solidFill>
                <a:schemeClr val="tx1"/>
              </a:solidFill>
              <a:latin typeface="+mn-lt"/>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81</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94657543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82</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93151799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smtClean="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83</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05549430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smtClean="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85</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9576136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86</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6306194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smtClean="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87</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6396419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smtClean="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88</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62135961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smtClean="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89</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300500858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90</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323686842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91</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488280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120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9</a:t>
            </a:fld>
            <a:endParaRPr lang="en-US" altLang="zh-TW"/>
          </a:p>
        </p:txBody>
      </p:sp>
    </p:spTree>
    <p:extLst>
      <p:ext uri="{BB962C8B-B14F-4D97-AF65-F5344CB8AC3E}">
        <p14:creationId xmlns:p14="http://schemas.microsoft.com/office/powerpoint/2010/main" val="40429184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92</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74744335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93</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3458943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94</a:t>
            </a:fld>
            <a:endParaRPr lang="en-US" altLang="zh-TW"/>
          </a:p>
        </p:txBody>
      </p:sp>
    </p:spTree>
    <p:extLst>
      <p:ext uri="{BB962C8B-B14F-4D97-AF65-F5344CB8AC3E}">
        <p14:creationId xmlns:p14="http://schemas.microsoft.com/office/powerpoint/2010/main" val="229468364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smtClean="0">
                <a:solidFill>
                  <a:schemeClr val="tx1"/>
                </a:solidFill>
                <a:effectLst/>
                <a:latin typeface="+mn-lt"/>
                <a:ea typeface="+mn-ea"/>
                <a:cs typeface="+mn-cs"/>
              </a:rPr>
              <a:t>臺灣臺北地方法院</a:t>
            </a:r>
            <a:r>
              <a:rPr lang="en-US" altLang="zh-TW" sz="1200" b="0" i="0" kern="1200" dirty="0" smtClean="0">
                <a:solidFill>
                  <a:schemeClr val="tx1"/>
                </a:solidFill>
                <a:effectLst/>
                <a:latin typeface="+mn-lt"/>
                <a:ea typeface="+mn-ea"/>
                <a:cs typeface="+mn-cs"/>
              </a:rPr>
              <a:t>110</a:t>
            </a:r>
            <a:r>
              <a:rPr lang="zh-TW" altLang="en-US" sz="1200" b="0" i="0" kern="1200" dirty="0" smtClean="0">
                <a:solidFill>
                  <a:schemeClr val="tx1"/>
                </a:solidFill>
                <a:effectLst/>
                <a:latin typeface="+mn-lt"/>
                <a:ea typeface="+mn-ea"/>
                <a:cs typeface="+mn-cs"/>
              </a:rPr>
              <a:t>年度簡字第</a:t>
            </a:r>
            <a:r>
              <a:rPr lang="en-US" altLang="zh-TW" sz="1200" b="0" i="0" kern="1200" dirty="0" smtClean="0">
                <a:solidFill>
                  <a:schemeClr val="tx1"/>
                </a:solidFill>
                <a:effectLst/>
                <a:latin typeface="+mn-lt"/>
                <a:ea typeface="+mn-ea"/>
                <a:cs typeface="+mn-cs"/>
              </a:rPr>
              <a:t>152</a:t>
            </a:r>
            <a:r>
              <a:rPr lang="zh-TW" altLang="en-US" sz="1200" b="0" i="0" kern="1200" dirty="0" smtClean="0">
                <a:solidFill>
                  <a:schemeClr val="tx1"/>
                </a:solidFill>
                <a:effectLst/>
                <a:latin typeface="+mn-lt"/>
                <a:ea typeface="+mn-ea"/>
                <a:cs typeface="+mn-cs"/>
              </a:rPr>
              <a:t>號判決</a:t>
            </a:r>
            <a:endParaRPr lang="en-US" altLang="zh-TW"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95</a:t>
            </a:fld>
            <a:endParaRPr lang="en-US" altLang="zh-TW"/>
          </a:p>
        </p:txBody>
      </p:sp>
    </p:spTree>
    <p:extLst>
      <p:ext uri="{BB962C8B-B14F-4D97-AF65-F5344CB8AC3E}">
        <p14:creationId xmlns:p14="http://schemas.microsoft.com/office/powerpoint/2010/main" val="49947714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96</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420818776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97</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70130088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98</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34635797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smtClean="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99</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332388352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100</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22615651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101</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943976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smtClean="0"/>
          </a:p>
        </p:txBody>
      </p:sp>
      <p:sp>
        <p:nvSpPr>
          <p:cNvPr id="4" name="投影片編號版面配置區 3"/>
          <p:cNvSpPr>
            <a:spLocks noGrp="1"/>
          </p:cNvSpPr>
          <p:nvPr>
            <p:ph type="sldNum" sz="quarter" idx="10"/>
          </p:nvPr>
        </p:nvSpPr>
        <p:spPr/>
        <p:txBody>
          <a:bodyPr/>
          <a:lstStyle/>
          <a:p>
            <a:pPr>
              <a:defRPr/>
            </a:pPr>
            <a:fld id="{E9055B8D-E17D-48E2-80D6-7DC08D68709A}" type="slidenum">
              <a:rPr lang="zh-TW" altLang="en-US" smtClean="0"/>
              <a:pPr>
                <a:defRPr/>
              </a:pPr>
              <a:t>10</a:t>
            </a:fld>
            <a:endParaRPr lang="en-US" altLang="zh-TW"/>
          </a:p>
        </p:txBody>
      </p:sp>
    </p:spTree>
    <p:extLst>
      <p:ext uri="{BB962C8B-B14F-4D97-AF65-F5344CB8AC3E}">
        <p14:creationId xmlns:p14="http://schemas.microsoft.com/office/powerpoint/2010/main" val="201869632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smtClean="0">
              <a:solidFill>
                <a:schemeClr val="dk1"/>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102</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50735548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sz="1200" b="0" i="0" u="none" strike="noStrike" kern="1200" baseline="0" dirty="0" smtClean="0">
              <a:solidFill>
                <a:schemeClr val="tx1"/>
              </a:solidFill>
              <a:latin typeface="+mn-lt"/>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103</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417556457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sz="1200" b="0" i="0" u="none" strike="noStrike" kern="1200" baseline="0" dirty="0" smtClean="0">
              <a:solidFill>
                <a:schemeClr val="tx1"/>
              </a:solidFill>
              <a:latin typeface="+mn-lt"/>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104</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99555326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105</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75588884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106</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8577804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107</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84115424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108</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59591807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109</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310381065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110</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63509572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marL="0" marR="0" lvl="0" indent="0" algn="r" defTabSz="915251" rtl="0" eaLnBrk="1" fontAlgn="base" latinLnBrk="0" hangingPunct="1">
              <a:lnSpc>
                <a:spcPct val="100000"/>
              </a:lnSpc>
              <a:spcBef>
                <a:spcPct val="0"/>
              </a:spcBef>
              <a:spcAft>
                <a:spcPct val="0"/>
              </a:spcAft>
              <a:buClrTx/>
              <a:buSzTx/>
              <a:buFontTx/>
              <a:buNone/>
              <a:tabLst/>
              <a:defRPr/>
            </a:pPr>
            <a:fld id="{E9055B8D-E17D-48E2-80D6-7DC08D68709A}" type="slidenum">
              <a:rPr kumimoji="0" lang="zh-TW" altLang="en-US" sz="1100" b="0" i="0" u="none" strike="noStrike" kern="1200" cap="none" spc="0" normalizeH="0" baseline="0" noProof="0" smtClean="0">
                <a:ln>
                  <a:noFill/>
                </a:ln>
                <a:solidFill>
                  <a:prstClr val="black"/>
                </a:solidFill>
                <a:effectLst/>
                <a:uLnTx/>
                <a:uFillTx/>
                <a:latin typeface="Calibri" pitchFamily="34" charset="0"/>
                <a:ea typeface="新細明體" charset="-120"/>
                <a:cs typeface="+mn-cs"/>
              </a:rPr>
              <a:pPr marL="0" marR="0" lvl="0" indent="0" algn="r" defTabSz="915251" rtl="0" eaLnBrk="1" fontAlgn="base" latinLnBrk="0" hangingPunct="1">
                <a:lnSpc>
                  <a:spcPct val="100000"/>
                </a:lnSpc>
                <a:spcBef>
                  <a:spcPct val="0"/>
                </a:spcBef>
                <a:spcAft>
                  <a:spcPct val="0"/>
                </a:spcAft>
                <a:buClrTx/>
                <a:buSzTx/>
                <a:buFontTx/>
                <a:buNone/>
                <a:tabLst/>
                <a:defRPr/>
              </a:pPr>
              <a:t>111</a:t>
            </a:fld>
            <a:endParaRPr kumimoji="0" lang="en-US" altLang="zh-TW" sz="1100" b="0" i="0" u="none" strike="noStrike" kern="1200" cap="none" spc="0" normalizeH="0" baseline="0" noProof="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2785513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lvl1pPr>
              <a:defRPr/>
            </a:lvl1pPr>
          </a:lstStyle>
          <a:p>
            <a:pPr>
              <a:defRPr/>
            </a:pPr>
            <a:fld id="{166A0AAD-9872-416B-A212-A7B1EACB18A4}" type="datetime1">
              <a:rPr lang="zh-TW" altLang="en-US"/>
              <a:pPr>
                <a:defRPr/>
              </a:pPr>
              <a:t>2023/10/6</a:t>
            </a:fld>
            <a:endParaRPr lang="en-US" altLang="zh-TW"/>
          </a:p>
        </p:txBody>
      </p:sp>
      <p:sp>
        <p:nvSpPr>
          <p:cNvPr id="5" name="投影片編號版面配置區 5"/>
          <p:cNvSpPr>
            <a:spLocks noGrp="1"/>
          </p:cNvSpPr>
          <p:nvPr>
            <p:ph type="sldNum" sz="quarter" idx="11"/>
          </p:nvPr>
        </p:nvSpPr>
        <p:spPr/>
        <p:txBody>
          <a:bodyPr/>
          <a:lstStyle>
            <a:lvl1pPr>
              <a:defRPr/>
            </a:lvl1pPr>
          </a:lstStyle>
          <a:p>
            <a:pPr>
              <a:defRPr/>
            </a:pPr>
            <a:fld id="{3AFA5A8D-709E-4272-9A8D-071528AF5ED1}" type="slidenum">
              <a:rPr lang="zh-TW" altLang="en-US"/>
              <a:pPr>
                <a:defRPr/>
              </a:pPr>
              <a:t>‹#›</a:t>
            </a:fld>
            <a:endParaRPr lang="en-US" altLang="zh-TW"/>
          </a:p>
        </p:txBody>
      </p:sp>
      <p:sp>
        <p:nvSpPr>
          <p:cNvPr id="6" name="頁尾版面配置區 4"/>
          <p:cNvSpPr>
            <a:spLocks noGrp="1"/>
          </p:cNvSpPr>
          <p:nvPr>
            <p:ph type="ftr" sz="quarter" idx="12"/>
          </p:nvPr>
        </p:nvSpPr>
        <p:spPr/>
        <p:txBody>
          <a:bodyPr/>
          <a:lstStyle>
            <a:lvl1pPr>
              <a:defRPr/>
            </a:lvl1pPr>
          </a:lstStyle>
          <a:p>
            <a:pPr>
              <a:defRPr/>
            </a:pPr>
            <a:endParaRPr lang="en-US" altLang="zh-TW"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EE90315A-B6C3-4EF1-9ACB-EE0234A5302F}" type="datetime1">
              <a:rPr lang="zh-TW" altLang="en-US"/>
              <a:pPr>
                <a:defRPr/>
              </a:pPr>
              <a:t>2023/10/6</a:t>
            </a:fld>
            <a:endParaRPr lang="en-US" altLang="zh-TW"/>
          </a:p>
        </p:txBody>
      </p:sp>
      <p:sp>
        <p:nvSpPr>
          <p:cNvPr id="5" name="投影片編號版面配置區 5"/>
          <p:cNvSpPr>
            <a:spLocks noGrp="1"/>
          </p:cNvSpPr>
          <p:nvPr>
            <p:ph type="sldNum" sz="quarter" idx="11"/>
          </p:nvPr>
        </p:nvSpPr>
        <p:spPr/>
        <p:txBody>
          <a:bodyPr/>
          <a:lstStyle>
            <a:lvl1pPr>
              <a:defRPr/>
            </a:lvl1pPr>
          </a:lstStyle>
          <a:p>
            <a:pPr>
              <a:defRPr/>
            </a:pPr>
            <a:fld id="{86048255-2CB1-4AE8-9F8D-8C1AB1E33D62}" type="slidenum">
              <a:rPr lang="zh-TW" altLang="en-US"/>
              <a:pPr>
                <a:defRPr/>
              </a:pPr>
              <a:t>‹#›</a:t>
            </a:fld>
            <a:endParaRPr lang="en-US" altLang="zh-TW"/>
          </a:p>
        </p:txBody>
      </p:sp>
      <p:sp>
        <p:nvSpPr>
          <p:cNvPr id="6" name="頁尾版面配置區 4"/>
          <p:cNvSpPr>
            <a:spLocks noGrp="1"/>
          </p:cNvSpPr>
          <p:nvPr>
            <p:ph type="ftr" sz="quarter" idx="12"/>
          </p:nvPr>
        </p:nvSpPr>
        <p:spPr/>
        <p:txBody>
          <a:bodyPr/>
          <a:lstStyle>
            <a:lvl1pPr>
              <a:defRPr/>
            </a:lvl1pPr>
          </a:lstStyle>
          <a:p>
            <a:pPr>
              <a:defRPr/>
            </a:pPr>
            <a:endParaRPr lang="en-US" altLang="zh-TW"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40513" y="404813"/>
            <a:ext cx="2057400" cy="57499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68313" y="404813"/>
            <a:ext cx="6019800" cy="57499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D75C1426-F33D-48A1-B09A-3AF6BDBCB932}" type="datetime1">
              <a:rPr lang="zh-TW" altLang="en-US"/>
              <a:pPr>
                <a:defRPr/>
              </a:pPr>
              <a:t>2023/10/6</a:t>
            </a:fld>
            <a:endParaRPr lang="en-US" altLang="zh-TW"/>
          </a:p>
        </p:txBody>
      </p:sp>
      <p:sp>
        <p:nvSpPr>
          <p:cNvPr id="5" name="投影片編號版面配置區 5"/>
          <p:cNvSpPr>
            <a:spLocks noGrp="1"/>
          </p:cNvSpPr>
          <p:nvPr>
            <p:ph type="sldNum" sz="quarter" idx="11"/>
          </p:nvPr>
        </p:nvSpPr>
        <p:spPr/>
        <p:txBody>
          <a:bodyPr/>
          <a:lstStyle>
            <a:lvl1pPr>
              <a:defRPr/>
            </a:lvl1pPr>
          </a:lstStyle>
          <a:p>
            <a:pPr>
              <a:defRPr/>
            </a:pPr>
            <a:fld id="{9FB08290-273C-46EB-9BD9-EC9BB9CE6BEA}" type="slidenum">
              <a:rPr lang="zh-TW" altLang="en-US"/>
              <a:pPr>
                <a:defRPr/>
              </a:pPr>
              <a:t>‹#›</a:t>
            </a:fld>
            <a:endParaRPr lang="en-US" altLang="zh-TW"/>
          </a:p>
        </p:txBody>
      </p:sp>
      <p:sp>
        <p:nvSpPr>
          <p:cNvPr id="6" name="頁尾版面配置區 4"/>
          <p:cNvSpPr>
            <a:spLocks noGrp="1"/>
          </p:cNvSpPr>
          <p:nvPr>
            <p:ph type="ftr" sz="quarter" idx="12"/>
          </p:nvPr>
        </p:nvSpPr>
        <p:spPr/>
        <p:txBody>
          <a:bodyPr/>
          <a:lstStyle>
            <a:lvl1pPr>
              <a:defRPr/>
            </a:lvl1pPr>
          </a:lstStyle>
          <a:p>
            <a:pPr>
              <a:defRPr/>
            </a:pPr>
            <a:endParaRPr lang="en-US" altLang="zh-TW"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4" name="群組 992"/>
          <p:cNvGrpSpPr>
            <a:grpSpLocks/>
          </p:cNvGrpSpPr>
          <p:nvPr/>
        </p:nvGrpSpPr>
        <p:grpSpPr bwMode="auto">
          <a:xfrm>
            <a:off x="0" y="1071563"/>
            <a:ext cx="9144000" cy="5786437"/>
            <a:chOff x="-32" y="1071546"/>
            <a:chExt cx="9144032" cy="5786454"/>
          </a:xfrm>
        </p:grpSpPr>
        <p:cxnSp>
          <p:nvCxnSpPr>
            <p:cNvPr id="5" name="直線接點 4"/>
            <p:cNvCxnSpPr/>
            <p:nvPr userDrawn="1"/>
          </p:nvCxnSpPr>
          <p:spPr>
            <a:xfrm>
              <a:off x="-32" y="1071546"/>
              <a:ext cx="9144032" cy="2357444"/>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 name="直線接點 5"/>
            <p:cNvCxnSpPr/>
            <p:nvPr userDrawn="1"/>
          </p:nvCxnSpPr>
          <p:spPr>
            <a:xfrm>
              <a:off x="-32" y="1357297"/>
              <a:ext cx="9144032" cy="3071821"/>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 name="直線接點 6"/>
            <p:cNvCxnSpPr/>
            <p:nvPr userDrawn="1"/>
          </p:nvCxnSpPr>
          <p:spPr>
            <a:xfrm>
              <a:off x="-32" y="1643048"/>
              <a:ext cx="9144032" cy="3929074"/>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 name="直線接點 7"/>
            <p:cNvCxnSpPr/>
            <p:nvPr userDrawn="1"/>
          </p:nvCxnSpPr>
          <p:spPr>
            <a:xfrm>
              <a:off x="-32" y="2000236"/>
              <a:ext cx="9144032" cy="4857764"/>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直線接點 8"/>
            <p:cNvCxnSpPr/>
            <p:nvPr userDrawn="1"/>
          </p:nvCxnSpPr>
          <p:spPr>
            <a:xfrm>
              <a:off x="-32" y="2357425"/>
              <a:ext cx="7000900" cy="4500575"/>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直線接點 9"/>
            <p:cNvCxnSpPr/>
            <p:nvPr userDrawn="1"/>
          </p:nvCxnSpPr>
          <p:spPr>
            <a:xfrm>
              <a:off x="-32" y="2714613"/>
              <a:ext cx="5072081" cy="4143387"/>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直線接點 10"/>
            <p:cNvCxnSpPr/>
            <p:nvPr userDrawn="1"/>
          </p:nvCxnSpPr>
          <p:spPr>
            <a:xfrm rot="16200000" flipH="1">
              <a:off x="-214344" y="3357551"/>
              <a:ext cx="3714761" cy="3286137"/>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直線接點 11"/>
            <p:cNvCxnSpPr/>
            <p:nvPr userDrawn="1"/>
          </p:nvCxnSpPr>
          <p:spPr>
            <a:xfrm rot="16200000" flipH="1">
              <a:off x="-750128" y="4393399"/>
              <a:ext cx="3214696" cy="1714506"/>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直線接點 12"/>
            <p:cNvCxnSpPr/>
            <p:nvPr userDrawn="1"/>
          </p:nvCxnSpPr>
          <p:spPr>
            <a:xfrm flipH="1">
              <a:off x="-32" y="1071546"/>
              <a:ext cx="9144032" cy="2357444"/>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直線接點 13"/>
            <p:cNvCxnSpPr/>
            <p:nvPr userDrawn="1"/>
          </p:nvCxnSpPr>
          <p:spPr>
            <a:xfrm flipH="1">
              <a:off x="-32" y="1357297"/>
              <a:ext cx="9144032" cy="3071821"/>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直線接點 14"/>
            <p:cNvCxnSpPr/>
            <p:nvPr userDrawn="1"/>
          </p:nvCxnSpPr>
          <p:spPr>
            <a:xfrm flipH="1">
              <a:off x="-32" y="1643048"/>
              <a:ext cx="9144032" cy="3929074"/>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直線接點 15"/>
            <p:cNvCxnSpPr/>
            <p:nvPr userDrawn="1"/>
          </p:nvCxnSpPr>
          <p:spPr>
            <a:xfrm flipH="1">
              <a:off x="-32" y="2000236"/>
              <a:ext cx="9144032" cy="4857764"/>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直線接點 16"/>
            <p:cNvCxnSpPr/>
            <p:nvPr userDrawn="1"/>
          </p:nvCxnSpPr>
          <p:spPr>
            <a:xfrm flipH="1">
              <a:off x="2143101" y="2357425"/>
              <a:ext cx="7000900" cy="4500575"/>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 name="直線接點 17"/>
            <p:cNvCxnSpPr/>
            <p:nvPr userDrawn="1"/>
          </p:nvCxnSpPr>
          <p:spPr>
            <a:xfrm flipH="1">
              <a:off x="4071920" y="2714613"/>
              <a:ext cx="5072080" cy="4143387"/>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直線接點 18"/>
            <p:cNvCxnSpPr/>
            <p:nvPr userDrawn="1"/>
          </p:nvCxnSpPr>
          <p:spPr>
            <a:xfrm rot="5400000">
              <a:off x="5643552" y="3357551"/>
              <a:ext cx="3714761" cy="3286137"/>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直線接點 19"/>
            <p:cNvCxnSpPr/>
            <p:nvPr userDrawn="1"/>
          </p:nvCxnSpPr>
          <p:spPr>
            <a:xfrm rot="5400000">
              <a:off x="6679398" y="4393399"/>
              <a:ext cx="3214696" cy="1714506"/>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1" name="橢圓 20"/>
          <p:cNvSpPr/>
          <p:nvPr/>
        </p:nvSpPr>
        <p:spPr>
          <a:xfrm>
            <a:off x="0" y="1168380"/>
            <a:ext cx="9144000" cy="5857916"/>
          </a:xfrm>
          <a:prstGeom prst="ellipse">
            <a:avLst/>
          </a:prstGeom>
          <a:gradFill flip="none" rotWithShape="1">
            <a:gsLst>
              <a:gs pos="0">
                <a:schemeClr val="bg1"/>
              </a:gs>
              <a:gs pos="60000">
                <a:schemeClr val="bg1"/>
              </a:gs>
              <a:gs pos="100000">
                <a:schemeClr val="bg1">
                  <a:alpha val="0"/>
                </a:schemeClr>
              </a:gs>
            </a:gsLst>
            <a:path path="circle">
              <a:fillToRect l="50000" t="50000" r="50000" b="50000"/>
            </a:path>
            <a:tileRect/>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sp>
        <p:nvSpPr>
          <p:cNvPr id="22" name="矩形 21"/>
          <p:cNvSpPr/>
          <p:nvPr/>
        </p:nvSpPr>
        <p:spPr>
          <a:xfrm>
            <a:off x="0" y="6357958"/>
            <a:ext cx="9144000" cy="357190"/>
          </a:xfrm>
          <a:prstGeom prst="rect">
            <a:avLst/>
          </a:prstGeom>
          <a:gradFill flip="none" rotWithShape="1">
            <a:gsLst>
              <a:gs pos="0">
                <a:srgbClr val="FFC000"/>
              </a:gs>
              <a:gs pos="35000">
                <a:schemeClr val="bg1"/>
              </a:gs>
              <a:gs pos="65000">
                <a:schemeClr val="accent5">
                  <a:lumMod val="20000"/>
                  <a:lumOff val="80000"/>
                </a:schemeClr>
              </a:gs>
              <a:gs pos="100000">
                <a:schemeClr val="accent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dirty="0">
              <a:solidFill>
                <a:srgbClr val="FFFFFF"/>
              </a:solidFill>
            </a:endParaRPr>
          </a:p>
        </p:txBody>
      </p:sp>
      <p:cxnSp>
        <p:nvCxnSpPr>
          <p:cNvPr id="23" name="直線接點 22"/>
          <p:cNvCxnSpPr/>
          <p:nvPr/>
        </p:nvCxnSpPr>
        <p:spPr>
          <a:xfrm>
            <a:off x="0" y="798513"/>
            <a:ext cx="9144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0" y="2060575"/>
            <a:ext cx="9144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Picture 53" descr="wrapbg"/>
          <p:cNvPicPr>
            <a:picLocks noChangeAspect="1" noChangeArrowheads="1"/>
          </p:cNvPicPr>
          <p:nvPr/>
        </p:nvPicPr>
        <p:blipFill>
          <a:blip r:embed="rId2" cstate="print"/>
          <a:srcRect/>
          <a:stretch>
            <a:fillRect/>
          </a:stretch>
        </p:blipFill>
        <p:spPr bwMode="auto">
          <a:xfrm>
            <a:off x="0" y="0"/>
            <a:ext cx="9144000" cy="2603500"/>
          </a:xfrm>
          <a:prstGeom prst="rect">
            <a:avLst/>
          </a:prstGeom>
          <a:noFill/>
          <a:ln w="9525">
            <a:noFill/>
            <a:miter lim="800000"/>
            <a:headEnd/>
            <a:tailEnd/>
          </a:ln>
        </p:spPr>
      </p:pic>
      <p:sp>
        <p:nvSpPr>
          <p:cNvPr id="2" name="標題 1"/>
          <p:cNvSpPr>
            <a:spLocks noGrp="1"/>
          </p:cNvSpPr>
          <p:nvPr>
            <p:ph type="ctrTitle"/>
          </p:nvPr>
        </p:nvSpPr>
        <p:spPr>
          <a:xfrm>
            <a:off x="1714480" y="2643182"/>
            <a:ext cx="5715040" cy="1571636"/>
          </a:xfrm>
        </p:spPr>
        <p:txBody>
          <a:bodyPr>
            <a:normAutofit/>
          </a:bodyPr>
          <a:lstStyle>
            <a:lvl1pPr algn="ctr">
              <a:defRPr sz="4000"/>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2357422" y="4357694"/>
            <a:ext cx="4429156" cy="1071570"/>
          </a:xfrm>
        </p:spPr>
        <p:txBody>
          <a:bodyPr anchor="ctr">
            <a:normAutofit/>
          </a:bodyPr>
          <a:lstStyle>
            <a:lvl1pPr marL="0" indent="0" algn="ct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4" name="矩形 3"/>
          <p:cNvSpPr/>
          <p:nvPr/>
        </p:nvSpPr>
        <p:spPr>
          <a:xfrm>
            <a:off x="468313" y="71438"/>
            <a:ext cx="8675687" cy="693737"/>
          </a:xfrm>
          <a:prstGeom prst="rect">
            <a:avLst/>
          </a:prstGeom>
          <a:gradFill flip="none" rotWithShape="1">
            <a:gsLst>
              <a:gs pos="0">
                <a:srgbClr val="FFC000"/>
              </a:gs>
              <a:gs pos="50000">
                <a:schemeClr val="bg1"/>
              </a:gs>
              <a:gs pos="60000">
                <a:schemeClr val="accent5">
                  <a:lumMod val="20000"/>
                  <a:lumOff val="80000"/>
                </a:schemeClr>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sp>
        <p:nvSpPr>
          <p:cNvPr id="5" name="矩形 4"/>
          <p:cNvSpPr/>
          <p:nvPr/>
        </p:nvSpPr>
        <p:spPr>
          <a:xfrm>
            <a:off x="0" y="6357958"/>
            <a:ext cx="9144000" cy="357190"/>
          </a:xfrm>
          <a:prstGeom prst="rect">
            <a:avLst/>
          </a:prstGeom>
          <a:gradFill flip="none" rotWithShape="1">
            <a:gsLst>
              <a:gs pos="0">
                <a:srgbClr val="FFC000"/>
              </a:gs>
              <a:gs pos="35000">
                <a:schemeClr val="bg1"/>
              </a:gs>
              <a:gs pos="65000">
                <a:schemeClr val="accent5">
                  <a:lumMod val="20000"/>
                  <a:lumOff val="80000"/>
                </a:schemeClr>
              </a:gs>
              <a:gs pos="100000">
                <a:schemeClr val="accent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grpSp>
        <p:nvGrpSpPr>
          <p:cNvPr id="6" name="群組 13"/>
          <p:cNvGrpSpPr>
            <a:grpSpLocks/>
          </p:cNvGrpSpPr>
          <p:nvPr/>
        </p:nvGrpSpPr>
        <p:grpSpPr bwMode="auto">
          <a:xfrm>
            <a:off x="0" y="0"/>
            <a:ext cx="963613" cy="963613"/>
            <a:chOff x="-36512" y="0"/>
            <a:chExt cx="1224136" cy="1224136"/>
          </a:xfrm>
        </p:grpSpPr>
        <p:sp>
          <p:nvSpPr>
            <p:cNvPr id="7" name="橢圓 6"/>
            <p:cNvSpPr/>
            <p:nvPr userDrawn="1"/>
          </p:nvSpPr>
          <p:spPr>
            <a:xfrm>
              <a:off x="-36512" y="0"/>
              <a:ext cx="1224136" cy="12241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pic>
          <p:nvPicPr>
            <p:cNvPr id="8" name="Picture 14" descr="廉政署徽"/>
            <p:cNvPicPr>
              <a:picLocks noChangeAspect="1" noChangeArrowheads="1"/>
            </p:cNvPicPr>
            <p:nvPr userDrawn="1"/>
          </p:nvPicPr>
          <p:blipFill>
            <a:blip r:embed="rId2" cstate="print"/>
            <a:srcRect/>
            <a:stretch>
              <a:fillRect/>
            </a:stretch>
          </p:blipFill>
          <p:spPr bwMode="auto">
            <a:xfrm>
              <a:off x="105614" y="72870"/>
              <a:ext cx="1012908" cy="907858"/>
            </a:xfrm>
            <a:prstGeom prst="rect">
              <a:avLst/>
            </a:prstGeom>
            <a:noFill/>
            <a:ln w="9525">
              <a:noFill/>
              <a:miter lim="800000"/>
              <a:headEnd/>
              <a:tailEnd/>
            </a:ln>
          </p:spPr>
        </p:pic>
      </p:grpSp>
      <p:sp>
        <p:nvSpPr>
          <p:cNvPr id="2" name="標題 1"/>
          <p:cNvSpPr>
            <a:spLocks noGrp="1"/>
          </p:cNvSpPr>
          <p:nvPr>
            <p:ph type="title"/>
          </p:nvPr>
        </p:nvSpPr>
        <p:spPr>
          <a:xfrm>
            <a:off x="1015355" y="122287"/>
            <a:ext cx="8128645" cy="498401"/>
          </a:xfrm>
        </p:spPr>
        <p:txBody>
          <a:bodyPr/>
          <a:lstStyle>
            <a:lvl1pPr>
              <a:defRPr sz="3200" b="1">
                <a:latin typeface="微軟正黑體" pitchFamily="34" charset="-120"/>
                <a:ea typeface="微軟正黑體" pitchFamily="34" charset="-120"/>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9" name="日期版面配置區 3"/>
          <p:cNvSpPr>
            <a:spLocks noGrp="1"/>
          </p:cNvSpPr>
          <p:nvPr>
            <p:ph type="dt" sz="half" idx="10"/>
          </p:nvPr>
        </p:nvSpPr>
        <p:spPr/>
        <p:txBody>
          <a:bodyPr/>
          <a:lstStyle>
            <a:lvl1pPr>
              <a:defRPr/>
            </a:lvl1pPr>
          </a:lstStyle>
          <a:p>
            <a:fld id="{6107F4EA-F40B-4642-A4B5-FE0C7D83535D}" type="datetimeFigureOut">
              <a:rPr lang="zh-TW" altLang="en-US" smtClean="0">
                <a:solidFill>
                  <a:prstClr val="black">
                    <a:lumMod val="50000"/>
                    <a:lumOff val="50000"/>
                  </a:prstClr>
                </a:solidFill>
              </a:rPr>
              <a:pPr/>
              <a:t>2023/10/6</a:t>
            </a:fld>
            <a:endParaRPr lang="zh-TW" altLang="en-US">
              <a:solidFill>
                <a:prstClr val="black">
                  <a:lumMod val="50000"/>
                  <a:lumOff val="50000"/>
                </a:prstClr>
              </a:solidFill>
            </a:endParaRPr>
          </a:p>
        </p:txBody>
      </p:sp>
      <p:sp>
        <p:nvSpPr>
          <p:cNvPr id="10" name="頁尾版面配置區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a:solidFill>
                  <a:srgbClr val="632523"/>
                </a:solidFill>
              </a:defRPr>
            </a:lvl1pPr>
          </a:lstStyle>
          <a:p>
            <a:endParaRPr lang="zh-TW" altLang="en-US"/>
          </a:p>
        </p:txBody>
      </p:sp>
      <p:sp>
        <p:nvSpPr>
          <p:cNvPr id="11" name="投影片編號版面配置區 5"/>
          <p:cNvSpPr>
            <a:spLocks noGrp="1"/>
          </p:cNvSpPr>
          <p:nvPr>
            <p:ph type="sldNum" sz="quarter" idx="12"/>
          </p:nvPr>
        </p:nvSpPr>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標題及物件">
    <p:spTree>
      <p:nvGrpSpPr>
        <p:cNvPr id="1" name=""/>
        <p:cNvGrpSpPr/>
        <p:nvPr/>
      </p:nvGrpSpPr>
      <p:grpSpPr>
        <a:xfrm>
          <a:off x="0" y="0"/>
          <a:ext cx="0" cy="0"/>
          <a:chOff x="0" y="0"/>
          <a:chExt cx="0" cy="0"/>
        </a:xfrm>
      </p:grpSpPr>
      <p:sp>
        <p:nvSpPr>
          <p:cNvPr id="4" name="矩形 3"/>
          <p:cNvSpPr/>
          <p:nvPr/>
        </p:nvSpPr>
        <p:spPr>
          <a:xfrm>
            <a:off x="468313" y="71438"/>
            <a:ext cx="8675687" cy="693737"/>
          </a:xfrm>
          <a:prstGeom prst="rect">
            <a:avLst/>
          </a:prstGeom>
          <a:gradFill flip="none" rotWithShape="1">
            <a:gsLst>
              <a:gs pos="0">
                <a:srgbClr val="FFC000"/>
              </a:gs>
              <a:gs pos="50000">
                <a:schemeClr val="bg1"/>
              </a:gs>
              <a:gs pos="60000">
                <a:schemeClr val="accent5">
                  <a:lumMod val="20000"/>
                  <a:lumOff val="80000"/>
                </a:schemeClr>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grpSp>
        <p:nvGrpSpPr>
          <p:cNvPr id="5" name="群組 13"/>
          <p:cNvGrpSpPr>
            <a:grpSpLocks/>
          </p:cNvGrpSpPr>
          <p:nvPr/>
        </p:nvGrpSpPr>
        <p:grpSpPr bwMode="auto">
          <a:xfrm>
            <a:off x="0" y="0"/>
            <a:ext cx="963613" cy="963613"/>
            <a:chOff x="-36512" y="0"/>
            <a:chExt cx="1224136" cy="1224136"/>
          </a:xfrm>
        </p:grpSpPr>
        <p:sp>
          <p:nvSpPr>
            <p:cNvPr id="6" name="橢圓 5"/>
            <p:cNvSpPr/>
            <p:nvPr userDrawn="1"/>
          </p:nvSpPr>
          <p:spPr>
            <a:xfrm>
              <a:off x="-36512" y="0"/>
              <a:ext cx="1224136" cy="12241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pic>
          <p:nvPicPr>
            <p:cNvPr id="7" name="Picture 14" descr="廉政署徽"/>
            <p:cNvPicPr>
              <a:picLocks noChangeAspect="1" noChangeArrowheads="1"/>
            </p:cNvPicPr>
            <p:nvPr userDrawn="1"/>
          </p:nvPicPr>
          <p:blipFill>
            <a:blip r:embed="rId2" cstate="print"/>
            <a:srcRect/>
            <a:stretch>
              <a:fillRect/>
            </a:stretch>
          </p:blipFill>
          <p:spPr bwMode="auto">
            <a:xfrm>
              <a:off x="105614" y="72870"/>
              <a:ext cx="1012908" cy="907858"/>
            </a:xfrm>
            <a:prstGeom prst="rect">
              <a:avLst/>
            </a:prstGeom>
            <a:noFill/>
            <a:ln w="9525">
              <a:noFill/>
              <a:miter lim="800000"/>
              <a:headEnd/>
              <a:tailEnd/>
            </a:ln>
          </p:spPr>
        </p:pic>
      </p:grpSp>
      <p:sp>
        <p:nvSpPr>
          <p:cNvPr id="2" name="標題 1"/>
          <p:cNvSpPr>
            <a:spLocks noGrp="1"/>
          </p:cNvSpPr>
          <p:nvPr>
            <p:ph type="title"/>
          </p:nvPr>
        </p:nvSpPr>
        <p:spPr>
          <a:xfrm>
            <a:off x="1015355" y="122287"/>
            <a:ext cx="8128645" cy="642417"/>
          </a:xfrm>
        </p:spPr>
        <p:txBody>
          <a:bodyPr/>
          <a:lstStyle>
            <a:lvl1pPr>
              <a:defRPr sz="3200" b="1">
                <a:latin typeface="微軟正黑體" pitchFamily="34" charset="-120"/>
                <a:ea typeface="微軟正黑體" pitchFamily="34" charset="-120"/>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8" name="投影片編號版面配置區 5"/>
          <p:cNvSpPr>
            <a:spLocks noGrp="1"/>
          </p:cNvSpPr>
          <p:nvPr>
            <p:ph type="sldNum" sz="quarter" idx="10"/>
          </p:nvPr>
        </p:nvSpPr>
        <p:spPr>
          <a:xfrm>
            <a:off x="6948488" y="6356350"/>
            <a:ext cx="2133600" cy="365125"/>
          </a:xfrm>
        </p:spPr>
        <p:txBody>
          <a:bodyPr/>
          <a:lstStyle>
            <a:lvl1pPr>
              <a:defRPr b="1">
                <a:latin typeface="+mj-lt"/>
                <a:ea typeface="微軟正黑體" pitchFamily="34" charset="-120"/>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7" name="矩形 6"/>
          <p:cNvSpPr/>
          <p:nvPr/>
        </p:nvSpPr>
        <p:spPr>
          <a:xfrm>
            <a:off x="0" y="6357958"/>
            <a:ext cx="9144000" cy="357190"/>
          </a:xfrm>
          <a:prstGeom prst="rect">
            <a:avLst/>
          </a:prstGeom>
          <a:gradFill flip="none" rotWithShape="1">
            <a:gsLst>
              <a:gs pos="0">
                <a:srgbClr val="FFC000"/>
              </a:gs>
              <a:gs pos="35000">
                <a:schemeClr val="bg1"/>
              </a:gs>
              <a:gs pos="65000">
                <a:schemeClr val="accent5">
                  <a:lumMod val="20000"/>
                  <a:lumOff val="80000"/>
                </a:schemeClr>
              </a:gs>
              <a:gs pos="100000">
                <a:schemeClr val="accent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sp>
        <p:nvSpPr>
          <p:cNvPr id="8" name="矩形 7"/>
          <p:cNvSpPr/>
          <p:nvPr/>
        </p:nvSpPr>
        <p:spPr>
          <a:xfrm>
            <a:off x="642938" y="309563"/>
            <a:ext cx="8501062" cy="1000125"/>
          </a:xfrm>
          <a:prstGeom prst="rect">
            <a:avLst/>
          </a:prstGeom>
          <a:gradFill flip="none" rotWithShape="1">
            <a:gsLst>
              <a:gs pos="0">
                <a:srgbClr val="FFC000"/>
              </a:gs>
              <a:gs pos="50000">
                <a:schemeClr val="bg1"/>
              </a:gs>
              <a:gs pos="60000">
                <a:schemeClr val="accent5">
                  <a:lumMod val="20000"/>
                  <a:lumOff val="80000"/>
                </a:schemeClr>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sp>
        <p:nvSpPr>
          <p:cNvPr id="9" name="文字方塊 8"/>
          <p:cNvSpPr txBox="1"/>
          <p:nvPr/>
        </p:nvSpPr>
        <p:spPr>
          <a:xfrm>
            <a:off x="4286250" y="71438"/>
            <a:ext cx="4500563" cy="369887"/>
          </a:xfrm>
          <a:prstGeom prst="rect">
            <a:avLst/>
          </a:prstGeom>
          <a:noFill/>
        </p:spPr>
        <p:txBody>
          <a:bodyPr anchor="ctr">
            <a:spAutoFit/>
          </a:bodyPr>
          <a:lstStyle/>
          <a:p>
            <a:pPr algn="dist" fontAlgn="auto">
              <a:spcBef>
                <a:spcPts val="0"/>
              </a:spcBef>
              <a:spcAft>
                <a:spcPts val="0"/>
              </a:spcAft>
              <a:defRPr/>
            </a:pPr>
            <a:r>
              <a:rPr kumimoji="0" lang="zh-TW" altLang="en-US" dirty="0">
                <a:solidFill>
                  <a:prstClr val="white"/>
                </a:solidFill>
                <a:effectLst>
                  <a:outerShdw blurRad="38100" dist="38100" dir="2700000" algn="tl">
                    <a:srgbClr val="000000">
                      <a:alpha val="43137"/>
                    </a:srgbClr>
                  </a:outerShdw>
                </a:effectLst>
                <a:latin typeface="標楷體" pitchFamily="65" charset="-120"/>
                <a:ea typeface="標楷體" pitchFamily="65" charset="-120"/>
              </a:rPr>
              <a:t>跨域</a:t>
            </a:r>
            <a:r>
              <a:rPr kumimoji="0" lang="zh-TW" altLang="en-US" dirty="0" smtClean="0">
                <a:solidFill>
                  <a:prstClr val="white"/>
                </a:solidFill>
                <a:effectLst>
                  <a:outerShdw blurRad="38100" dist="38100" dir="2700000" algn="tl">
                    <a:srgbClr val="000000">
                      <a:alpha val="43137"/>
                    </a:srgbClr>
                  </a:outerShdw>
                </a:effectLst>
                <a:latin typeface="標楷體" pitchFamily="65" charset="-120"/>
                <a:ea typeface="標楷體" pitchFamily="65" charset="-120"/>
              </a:rPr>
              <a:t>整合建</a:t>
            </a:r>
            <a:r>
              <a:rPr kumimoji="0" lang="zh-TW" altLang="en-US" dirty="0">
                <a:solidFill>
                  <a:prstClr val="white"/>
                </a:solidFill>
                <a:effectLst>
                  <a:outerShdw blurRad="38100" dist="38100" dir="2700000" algn="tl">
                    <a:srgbClr val="000000">
                      <a:alpha val="43137"/>
                    </a:srgbClr>
                  </a:outerShdw>
                </a:effectLst>
                <a:latin typeface="標楷體" pitchFamily="65" charset="-120"/>
                <a:ea typeface="標楷體" pitchFamily="65" charset="-120"/>
              </a:rPr>
              <a:t>構廉能</a:t>
            </a:r>
          </a:p>
        </p:txBody>
      </p:sp>
      <p:grpSp>
        <p:nvGrpSpPr>
          <p:cNvPr id="10" name="Group 14"/>
          <p:cNvGrpSpPr>
            <a:grpSpLocks/>
          </p:cNvGrpSpPr>
          <p:nvPr/>
        </p:nvGrpSpPr>
        <p:grpSpPr bwMode="auto">
          <a:xfrm>
            <a:off x="0" y="0"/>
            <a:ext cx="1704975" cy="1619250"/>
            <a:chOff x="0" y="136"/>
            <a:chExt cx="1074" cy="1020"/>
          </a:xfrm>
        </p:grpSpPr>
        <p:sp>
          <p:nvSpPr>
            <p:cNvPr id="11" name="Oval 15"/>
            <p:cNvSpPr>
              <a:spLocks noChangeArrowheads="1"/>
            </p:cNvSpPr>
            <p:nvPr userDrawn="1"/>
          </p:nvSpPr>
          <p:spPr bwMode="auto">
            <a:xfrm>
              <a:off x="0" y="136"/>
              <a:ext cx="1020" cy="1020"/>
            </a:xfrm>
            <a:prstGeom prst="ellipse">
              <a:avLst/>
            </a:prstGeom>
            <a:solidFill>
              <a:schemeClr val="bg1"/>
            </a:solidFill>
            <a:ln w="19050">
              <a:noFill/>
              <a:round/>
              <a:headEnd/>
              <a:tailEnd/>
            </a:ln>
            <a:effectLst/>
          </p:spPr>
          <p:txBody>
            <a:bodyPr wrap="none" anchor="ctr"/>
            <a:lstStyle/>
            <a:p>
              <a:pPr algn="ctr" fontAlgn="auto">
                <a:spcBef>
                  <a:spcPts val="0"/>
                </a:spcBef>
                <a:spcAft>
                  <a:spcPts val="0"/>
                </a:spcAft>
                <a:defRPr/>
              </a:pPr>
              <a:endParaRPr kumimoji="0" lang="zh-TW" altLang="en-US">
                <a:solidFill>
                  <a:srgbClr val="9966FF"/>
                </a:solidFill>
                <a:ea typeface="新細明體" charset="-120"/>
              </a:endParaRPr>
            </a:p>
          </p:txBody>
        </p:sp>
        <p:pic>
          <p:nvPicPr>
            <p:cNvPr id="12" name="Picture 16" descr="廉政署徽"/>
            <p:cNvPicPr>
              <a:picLocks noChangeAspect="1" noChangeArrowheads="1"/>
            </p:cNvPicPr>
            <p:nvPr userDrawn="1"/>
          </p:nvPicPr>
          <p:blipFill>
            <a:blip r:embed="rId2" cstate="print"/>
            <a:srcRect/>
            <a:stretch>
              <a:fillRect/>
            </a:stretch>
          </p:blipFill>
          <p:spPr bwMode="auto">
            <a:xfrm>
              <a:off x="158" y="164"/>
              <a:ext cx="916" cy="821"/>
            </a:xfrm>
            <a:prstGeom prst="rect">
              <a:avLst/>
            </a:prstGeom>
            <a:noFill/>
            <a:ln w="9525">
              <a:noFill/>
              <a:miter lim="800000"/>
              <a:headEnd/>
              <a:tailEnd/>
            </a:ln>
          </p:spPr>
        </p:pic>
      </p:grpSp>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6"/>
          <p:cNvSpPr>
            <a:spLocks noGrp="1"/>
          </p:cNvSpPr>
          <p:nvPr>
            <p:ph type="dt" sz="half" idx="10"/>
          </p:nvPr>
        </p:nvSpPr>
        <p:spPr/>
        <p:txBody>
          <a:bodyPr/>
          <a:lstStyle>
            <a:lvl1pPr>
              <a:defRPr/>
            </a:lvl1pPr>
          </a:lstStyle>
          <a:p>
            <a:fld id="{6107F4EA-F40B-4642-A4B5-FE0C7D83535D}" type="datetimeFigureOut">
              <a:rPr lang="zh-TW" altLang="en-US" smtClean="0">
                <a:solidFill>
                  <a:prstClr val="black">
                    <a:lumMod val="50000"/>
                    <a:lumOff val="50000"/>
                  </a:prstClr>
                </a:solidFill>
              </a:rPr>
              <a:pPr/>
              <a:t>2023/10/6</a:t>
            </a:fld>
            <a:endParaRPr lang="zh-TW" altLang="en-US">
              <a:solidFill>
                <a:prstClr val="black">
                  <a:lumMod val="50000"/>
                  <a:lumOff val="50000"/>
                </a:prstClr>
              </a:solidFill>
            </a:endParaRPr>
          </a:p>
        </p:txBody>
      </p:sp>
      <p:sp>
        <p:nvSpPr>
          <p:cNvPr id="14" name="投影片編號版面配置區 8"/>
          <p:cNvSpPr>
            <a:spLocks noGrp="1"/>
          </p:cNvSpPr>
          <p:nvPr>
            <p:ph type="sldNum" sz="quarter" idx="11"/>
          </p:nvPr>
        </p:nvSpPr>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
        <p:nvSpPr>
          <p:cNvPr id="15" name="頁尾版面配置區 4"/>
          <p:cNvSpPr>
            <a:spLocks noGrp="1"/>
          </p:cNvSpPr>
          <p:nvPr>
            <p:ph type="ftr" sz="quarter" idx="12"/>
          </p:nvPr>
        </p:nvSpPr>
        <p:spPr/>
        <p:txBody>
          <a:bodyPr wrap="square" numCol="1" anchorCtr="0" compatLnSpc="1">
            <a:prstTxWarp prst="textNoShape">
              <a:avLst/>
            </a:prstTxWarp>
          </a:bodyPr>
          <a:lstStyle>
            <a:lvl1pPr fontAlgn="base">
              <a:spcBef>
                <a:spcPct val="0"/>
              </a:spcBef>
              <a:spcAft>
                <a:spcPct val="0"/>
              </a:spcAft>
              <a:defRPr>
                <a:solidFill>
                  <a:srgbClr val="632523"/>
                </a:solidFill>
              </a:defRPr>
            </a:lvl1pPr>
          </a:lstStyle>
          <a:p>
            <a:endParaRPr lang="zh-TW" altLang="en-US"/>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比對">
    <p:spTree>
      <p:nvGrpSpPr>
        <p:cNvPr id="1" name=""/>
        <p:cNvGrpSpPr/>
        <p:nvPr/>
      </p:nvGrpSpPr>
      <p:grpSpPr>
        <a:xfrm>
          <a:off x="0" y="0"/>
          <a:ext cx="0" cy="0"/>
          <a:chOff x="0" y="0"/>
          <a:chExt cx="0" cy="0"/>
        </a:xfrm>
      </p:grpSpPr>
      <p:sp>
        <p:nvSpPr>
          <p:cNvPr id="7" name="標題 34"/>
          <p:cNvSpPr txBox="1">
            <a:spLocks/>
          </p:cNvSpPr>
          <p:nvPr/>
        </p:nvSpPr>
        <p:spPr>
          <a:xfrm>
            <a:off x="466725" y="188913"/>
            <a:ext cx="8229600" cy="647700"/>
          </a:xfrm>
          <a:prstGeom prst="rect">
            <a:avLst/>
          </a:prstGeom>
          <a:solidFill>
            <a:schemeClr val="bg1">
              <a:alpha val="43000"/>
            </a:schemeClr>
          </a:solidFill>
        </p:spPr>
        <p:txBody>
          <a:bodyPr/>
          <a:lstStyle/>
          <a:p>
            <a:pPr fontAlgn="auto">
              <a:spcBef>
                <a:spcPts val="0"/>
              </a:spcBef>
              <a:spcAft>
                <a:spcPts val="0"/>
              </a:spcAft>
              <a:defRPr/>
            </a:pPr>
            <a:endParaRPr kumimoji="0" lang="zh-TW" altLang="en-US" sz="3200" b="1" dirty="0">
              <a:solidFill>
                <a:srgbClr val="002060"/>
              </a:solidFill>
              <a:effectLst>
                <a:glow rad="101600">
                  <a:prstClr val="white">
                    <a:lumMod val="95000"/>
                    <a:alpha val="60000"/>
                  </a:prstClr>
                </a:glow>
              </a:effectLst>
              <a:latin typeface="微軟正黑體" pitchFamily="34" charset="-120"/>
              <a:ea typeface="微軟正黑體" pitchFamily="34" charset="-120"/>
            </a:endParaRPr>
          </a:p>
        </p:txBody>
      </p:sp>
      <p:sp>
        <p:nvSpPr>
          <p:cNvPr id="3" name="文字版面配置區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270"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270"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8" name="日期版面配置區 6"/>
          <p:cNvSpPr>
            <a:spLocks noGrp="1"/>
          </p:cNvSpPr>
          <p:nvPr>
            <p:ph type="dt" sz="half" idx="10"/>
          </p:nvPr>
        </p:nvSpPr>
        <p:spPr/>
        <p:txBody>
          <a:bodyPr/>
          <a:lstStyle>
            <a:lvl1pPr>
              <a:defRPr/>
            </a:lvl1pPr>
          </a:lstStyle>
          <a:p>
            <a:fld id="{6107F4EA-F40B-4642-A4B5-FE0C7D83535D}" type="datetimeFigureOut">
              <a:rPr lang="zh-TW" altLang="en-US" smtClean="0">
                <a:solidFill>
                  <a:prstClr val="black">
                    <a:lumMod val="50000"/>
                    <a:lumOff val="50000"/>
                  </a:prstClr>
                </a:solidFill>
              </a:rPr>
              <a:pPr/>
              <a:t>2023/10/6</a:t>
            </a:fld>
            <a:endParaRPr lang="zh-TW" altLang="en-US">
              <a:solidFill>
                <a:prstClr val="black">
                  <a:lumMod val="50000"/>
                  <a:lumOff val="50000"/>
                </a:prstClr>
              </a:solidFill>
            </a:endParaRPr>
          </a:p>
        </p:txBody>
      </p:sp>
      <p:sp>
        <p:nvSpPr>
          <p:cNvPr id="9" name="頁尾版面配置區 7"/>
          <p:cNvSpPr>
            <a:spLocks noGrp="1"/>
          </p:cNvSpPr>
          <p:nvPr>
            <p:ph type="ftr" sz="quarter" idx="11"/>
          </p:nvPr>
        </p:nvSpPr>
        <p:spPr/>
        <p:txBody>
          <a:bodyPr/>
          <a:lstStyle>
            <a:lvl1pPr>
              <a:defRPr/>
            </a:lvl1pPr>
          </a:lstStyle>
          <a:p>
            <a:endParaRPr lang="zh-TW" altLang="en-US">
              <a:solidFill>
                <a:srgbClr val="C0504D">
                  <a:lumMod val="50000"/>
                </a:srgbClr>
              </a:solidFill>
            </a:endParaRPr>
          </a:p>
        </p:txBody>
      </p:sp>
      <p:sp>
        <p:nvSpPr>
          <p:cNvPr id="10" name="投影片編號版面配置區 8"/>
          <p:cNvSpPr>
            <a:spLocks noGrp="1"/>
          </p:cNvSpPr>
          <p:nvPr>
            <p:ph type="sldNum" sz="quarter" idx="12"/>
          </p:nvPr>
        </p:nvSpPr>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cSld>
  <p:clrMapOvr>
    <a:masterClrMapping/>
  </p:clrMapOvr>
  <p:transition spd="slow"/>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只有標題">
    <p:spTree>
      <p:nvGrpSpPr>
        <p:cNvPr id="1" name=""/>
        <p:cNvGrpSpPr/>
        <p:nvPr/>
      </p:nvGrpSpPr>
      <p:grpSpPr>
        <a:xfrm>
          <a:off x="0" y="0"/>
          <a:ext cx="0" cy="0"/>
          <a:chOff x="0" y="0"/>
          <a:chExt cx="0" cy="0"/>
        </a:xfrm>
      </p:grpSpPr>
      <p:sp>
        <p:nvSpPr>
          <p:cNvPr id="3" name="等腰三角形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solidFill>
                <a:prstClr val="white"/>
              </a:solidFill>
            </a:endParaRPr>
          </a:p>
        </p:txBody>
      </p:sp>
      <p:sp>
        <p:nvSpPr>
          <p:cNvPr id="7" name="標題 1"/>
          <p:cNvSpPr>
            <a:spLocks noGrp="1"/>
          </p:cNvSpPr>
          <p:nvPr>
            <p:ph type="title"/>
          </p:nvPr>
        </p:nvSpPr>
        <p:spPr>
          <a:xfrm>
            <a:off x="467544" y="692696"/>
            <a:ext cx="8229600" cy="648072"/>
          </a:xfrm>
          <a:prstGeom prst="rect">
            <a:avLst/>
          </a:prstGeom>
        </p:spPr>
        <p:txBody>
          <a:bodyPr/>
          <a:lstStyle>
            <a:lvl1pPr>
              <a:defRPr b="1">
                <a:solidFill>
                  <a:srgbClr val="002060"/>
                </a:solidFill>
                <a:effectLst>
                  <a:glow rad="101600">
                    <a:schemeClr val="bg1">
                      <a:lumMod val="95000"/>
                      <a:alpha val="60000"/>
                    </a:schemeClr>
                  </a:glow>
                </a:effectLst>
                <a:latin typeface="微軟正黑體" pitchFamily="34" charset="-120"/>
                <a:ea typeface="微軟正黑體" pitchFamily="34" charset="-120"/>
              </a:defRPr>
            </a:lvl1pPr>
          </a:lstStyle>
          <a:p>
            <a:r>
              <a:rPr lang="zh-TW" altLang="en-US"/>
              <a:t>按一下以編輯母片標題樣式</a:t>
            </a:r>
            <a:endParaRPr lang="en-US" dirty="0"/>
          </a:p>
        </p:txBody>
      </p:sp>
      <p:sp>
        <p:nvSpPr>
          <p:cNvPr id="4" name="日期版面配置區 2"/>
          <p:cNvSpPr>
            <a:spLocks noGrp="1"/>
          </p:cNvSpPr>
          <p:nvPr>
            <p:ph type="dt" sz="half" idx="10"/>
          </p:nvPr>
        </p:nvSpPr>
        <p:spPr/>
        <p:txBody>
          <a:bodyPr/>
          <a:lstStyle>
            <a:lvl1pPr>
              <a:defRPr/>
            </a:lvl1pPr>
          </a:lstStyle>
          <a:p>
            <a:fld id="{6107F4EA-F40B-4642-A4B5-FE0C7D83535D}" type="datetimeFigureOut">
              <a:rPr lang="zh-TW" altLang="en-US" smtClean="0">
                <a:solidFill>
                  <a:prstClr val="black">
                    <a:lumMod val="50000"/>
                    <a:lumOff val="50000"/>
                  </a:prstClr>
                </a:solidFill>
              </a:rPr>
              <a:pPr/>
              <a:t>2023/10/6</a:t>
            </a:fld>
            <a:endParaRPr lang="zh-TW" altLang="en-US">
              <a:solidFill>
                <a:prstClr val="black">
                  <a:lumMod val="50000"/>
                  <a:lumOff val="50000"/>
                </a:prstClr>
              </a:solidFill>
            </a:endParaRPr>
          </a:p>
        </p:txBody>
      </p:sp>
      <p:sp>
        <p:nvSpPr>
          <p:cNvPr id="5" name="頁尾版面配置區 3"/>
          <p:cNvSpPr>
            <a:spLocks noGrp="1"/>
          </p:cNvSpPr>
          <p:nvPr>
            <p:ph type="ftr" sz="quarter" idx="11"/>
          </p:nvPr>
        </p:nvSpPr>
        <p:spPr/>
        <p:txBody>
          <a:bodyPr/>
          <a:lstStyle>
            <a:lvl1pPr>
              <a:defRPr/>
            </a:lvl1pPr>
          </a:lstStyle>
          <a:p>
            <a:endParaRPr lang="zh-TW" altLang="en-US">
              <a:solidFill>
                <a:srgbClr val="C0504D">
                  <a:lumMod val="50000"/>
                </a:srgbClr>
              </a:solidFill>
            </a:endParaRPr>
          </a:p>
        </p:txBody>
      </p:sp>
      <p:sp>
        <p:nvSpPr>
          <p:cNvPr id="6" name="投影片編號版面配置區 4"/>
          <p:cNvSpPr>
            <a:spLocks noGrp="1"/>
          </p:cNvSpPr>
          <p:nvPr>
            <p:ph type="sldNum" sz="quarter" idx="12"/>
          </p:nvPr>
        </p:nvSpPr>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325438"/>
            <a:ext cx="8229600" cy="9271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457200" y="6245225"/>
            <a:ext cx="2133600" cy="476250"/>
          </a:xfrm>
        </p:spPr>
        <p:txBody>
          <a:bodyPr/>
          <a:lstStyle>
            <a:lvl1pPr>
              <a:defRPr/>
            </a:lvl1pPr>
          </a:lstStyle>
          <a:p>
            <a:pPr>
              <a:defRPr/>
            </a:pPr>
            <a:endParaRPr lang="en-US" altLang="zh-TW">
              <a:solidFill>
                <a:prstClr val="black">
                  <a:lumMod val="50000"/>
                  <a:lumOff val="50000"/>
                </a:prstClr>
              </a:solidFill>
            </a:endParaRPr>
          </a:p>
        </p:txBody>
      </p:sp>
      <p:sp>
        <p:nvSpPr>
          <p:cNvPr id="6" name="頁尾版面配置區 5"/>
          <p:cNvSpPr>
            <a:spLocks noGrp="1"/>
          </p:cNvSpPr>
          <p:nvPr>
            <p:ph type="ftr" sz="quarter" idx="11"/>
          </p:nvPr>
        </p:nvSpPr>
        <p:spPr>
          <a:xfrm>
            <a:off x="3124200" y="6245225"/>
            <a:ext cx="2895600" cy="476250"/>
          </a:xfrm>
        </p:spPr>
        <p:txBody>
          <a:bodyPr/>
          <a:lstStyle>
            <a:lvl1pPr>
              <a:defRPr/>
            </a:lvl1pPr>
          </a:lstStyle>
          <a:p>
            <a:pPr>
              <a:defRPr/>
            </a:pPr>
            <a:endParaRPr lang="en-US" altLang="zh-TW">
              <a:solidFill>
                <a:srgbClr val="C0504D">
                  <a:lumMod val="50000"/>
                </a:srgbClr>
              </a:solidFill>
            </a:endParaRPr>
          </a:p>
        </p:txBody>
      </p:sp>
      <p:sp>
        <p:nvSpPr>
          <p:cNvPr id="7" name="投影片編號版面配置區 6"/>
          <p:cNvSpPr>
            <a:spLocks noGrp="1"/>
          </p:cNvSpPr>
          <p:nvPr>
            <p:ph type="sldNum" sz="quarter" idx="12"/>
          </p:nvPr>
        </p:nvSpPr>
        <p:spPr>
          <a:xfrm>
            <a:off x="6553200" y="6245225"/>
            <a:ext cx="2133600" cy="476250"/>
          </a:xfrm>
        </p:spPr>
        <p:txBody>
          <a:bodyPr/>
          <a:lstStyle>
            <a:lvl1pPr>
              <a:defRPr/>
            </a:lvl1pPr>
          </a:lstStyle>
          <a:p>
            <a:pPr>
              <a:defRPr/>
            </a:pPr>
            <a:fld id="{AD29E370-50F7-497D-AEEE-B7F000764296}" type="slidenum">
              <a:rPr lang="en-US" altLang="zh-TW" smtClean="0">
                <a:solidFill>
                  <a:prstClr val="black">
                    <a:lumMod val="50000"/>
                    <a:lumOff val="50000"/>
                  </a:prstClr>
                </a:solidFill>
              </a:rPr>
              <a:pPr>
                <a:defRPr/>
              </a:pPr>
              <a:t>‹#›</a:t>
            </a:fld>
            <a:endParaRPr lang="en-US" altLang="zh-TW">
              <a:solidFill>
                <a:prstClr val="black">
                  <a:lumMod val="50000"/>
                  <a:lumOff val="50000"/>
                </a:prstClr>
              </a:solidFill>
            </a:endParaRPr>
          </a:p>
        </p:txBody>
      </p:sp>
    </p:spTree>
    <p:extLst>
      <p:ext uri="{BB962C8B-B14F-4D97-AF65-F5344CB8AC3E}">
        <p14:creationId xmlns:p14="http://schemas.microsoft.com/office/powerpoint/2010/main" val="299678502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325438"/>
            <a:ext cx="8229600" cy="927100"/>
          </a:xfrm>
        </p:spPr>
        <p:txBody>
          <a:bodyPr/>
          <a:lstStyle/>
          <a:p>
            <a:r>
              <a:rPr lang="zh-TW" altLang="en-US"/>
              <a:t>按一下以編輯母片標題樣式</a:t>
            </a:r>
          </a:p>
        </p:txBody>
      </p:sp>
      <p:sp>
        <p:nvSpPr>
          <p:cNvPr id="3" name="表格版面配置區 2"/>
          <p:cNvSpPr>
            <a:spLocks noGrp="1"/>
          </p:cNvSpPr>
          <p:nvPr>
            <p:ph type="tbl" idx="1"/>
          </p:nvPr>
        </p:nvSpPr>
        <p:spPr>
          <a:xfrm>
            <a:off x="457200" y="1600200"/>
            <a:ext cx="8229600" cy="4525963"/>
          </a:xfrm>
        </p:spPr>
        <p:txBody>
          <a:bodyPr/>
          <a:lstStyle/>
          <a:p>
            <a:r>
              <a:rPr lang="zh-TW" altLang="en-US"/>
              <a:t>按一下圖示以新增表格</a:t>
            </a:r>
          </a:p>
        </p:txBody>
      </p:sp>
      <p:sp>
        <p:nvSpPr>
          <p:cNvPr id="4" name="日期版面配置區 3"/>
          <p:cNvSpPr>
            <a:spLocks noGrp="1"/>
          </p:cNvSpPr>
          <p:nvPr>
            <p:ph type="dt" sz="half" idx="10"/>
          </p:nvPr>
        </p:nvSpPr>
        <p:spPr>
          <a:xfrm>
            <a:off x="457200" y="6245225"/>
            <a:ext cx="2133600" cy="476250"/>
          </a:xfrm>
        </p:spPr>
        <p:txBody>
          <a:bodyPr/>
          <a:lstStyle>
            <a:lvl1pPr>
              <a:defRPr/>
            </a:lvl1pPr>
          </a:lstStyle>
          <a:p>
            <a:fld id="{6107F4EA-F40B-4642-A4B5-FE0C7D83535D}" type="datetimeFigureOut">
              <a:rPr lang="zh-TW" altLang="en-US" smtClean="0">
                <a:solidFill>
                  <a:prstClr val="black">
                    <a:lumMod val="50000"/>
                    <a:lumOff val="50000"/>
                  </a:prstClr>
                </a:solidFill>
              </a:rPr>
              <a:pPr/>
              <a:t>2023/10/6</a:t>
            </a:fld>
            <a:endParaRPr lang="zh-TW" altLang="en-US">
              <a:solidFill>
                <a:prstClr val="black">
                  <a:lumMod val="50000"/>
                  <a:lumOff val="50000"/>
                </a:prstClr>
              </a:solidFill>
            </a:endParaRPr>
          </a:p>
        </p:txBody>
      </p:sp>
      <p:sp>
        <p:nvSpPr>
          <p:cNvPr id="5" name="頁尾版面配置區 4"/>
          <p:cNvSpPr>
            <a:spLocks noGrp="1"/>
          </p:cNvSpPr>
          <p:nvPr>
            <p:ph type="ftr" sz="quarter" idx="11"/>
          </p:nvPr>
        </p:nvSpPr>
        <p:spPr>
          <a:xfrm>
            <a:off x="3124200" y="6245225"/>
            <a:ext cx="2895600" cy="476250"/>
          </a:xfrm>
        </p:spPr>
        <p:txBody>
          <a:bodyPr/>
          <a:lstStyle>
            <a:lvl1pPr>
              <a:defRPr/>
            </a:lvl1pPr>
          </a:lstStyle>
          <a:p>
            <a:endParaRPr lang="zh-TW" altLang="en-US">
              <a:solidFill>
                <a:srgbClr val="C0504D">
                  <a:lumMod val="50000"/>
                </a:srgbClr>
              </a:solidFill>
            </a:endParaRPr>
          </a:p>
        </p:txBody>
      </p:sp>
      <p:sp>
        <p:nvSpPr>
          <p:cNvPr id="6" name="投影片編號版面配置區 5"/>
          <p:cNvSpPr>
            <a:spLocks noGrp="1"/>
          </p:cNvSpPr>
          <p:nvPr>
            <p:ph type="sldNum" sz="quarter" idx="12"/>
          </p:nvPr>
        </p:nvSpPr>
        <p:spPr>
          <a:xfrm>
            <a:off x="6553200" y="6245225"/>
            <a:ext cx="2133600" cy="476250"/>
          </a:xfrm>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143627404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1C76336C-7401-4269-9008-86EF26C406BB}" type="datetime1">
              <a:rPr lang="zh-TW" altLang="en-US"/>
              <a:pPr>
                <a:defRPr/>
              </a:pPr>
              <a:t>2023/10/6</a:t>
            </a:fld>
            <a:endParaRPr lang="en-US" altLang="zh-TW"/>
          </a:p>
        </p:txBody>
      </p:sp>
      <p:sp>
        <p:nvSpPr>
          <p:cNvPr id="5" name="投影片編號版面配置區 5"/>
          <p:cNvSpPr>
            <a:spLocks noGrp="1"/>
          </p:cNvSpPr>
          <p:nvPr>
            <p:ph type="sldNum" sz="quarter" idx="11"/>
          </p:nvPr>
        </p:nvSpPr>
        <p:spPr/>
        <p:txBody>
          <a:bodyPr/>
          <a:lstStyle>
            <a:lvl1pPr>
              <a:defRPr/>
            </a:lvl1pPr>
          </a:lstStyle>
          <a:p>
            <a:pPr>
              <a:defRPr/>
            </a:pPr>
            <a:fld id="{8AE1938B-5742-43AB-B870-EAC71DC6349E}" type="slidenum">
              <a:rPr lang="zh-TW" altLang="en-US"/>
              <a:pPr>
                <a:defRPr/>
              </a:pPr>
              <a:t>‹#›</a:t>
            </a:fld>
            <a:endParaRPr lang="en-US" altLang="zh-TW"/>
          </a:p>
        </p:txBody>
      </p:sp>
      <p:sp>
        <p:nvSpPr>
          <p:cNvPr id="6" name="頁尾版面配置區 4"/>
          <p:cNvSpPr>
            <a:spLocks noGrp="1"/>
          </p:cNvSpPr>
          <p:nvPr>
            <p:ph type="ftr" sz="quarter" idx="12"/>
          </p:nvPr>
        </p:nvSpPr>
        <p:spPr/>
        <p:txBody>
          <a:bodyPr/>
          <a:lstStyle>
            <a:lvl1pPr>
              <a:defRPr/>
            </a:lvl1pPr>
          </a:lstStyle>
          <a:p>
            <a:pPr>
              <a:defRPr/>
            </a:pPr>
            <a:endParaRPr lang="en-US" altLang="zh-TW"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fld id="{6107F4EA-F40B-4642-A4B5-FE0C7D83535D}" type="datetimeFigureOut">
              <a:rPr lang="zh-TW" altLang="en-US" smtClean="0">
                <a:solidFill>
                  <a:prstClr val="black">
                    <a:lumMod val="50000"/>
                    <a:lumOff val="50000"/>
                  </a:prstClr>
                </a:solidFill>
              </a:rPr>
              <a:pPr/>
              <a:t>2023/10/6</a:t>
            </a:fld>
            <a:endParaRPr lang="zh-TW" altLang="en-US">
              <a:solidFill>
                <a:prstClr val="black">
                  <a:lumMod val="50000"/>
                  <a:lumOff val="50000"/>
                </a:prstClr>
              </a:solidFill>
            </a:endParaRPr>
          </a:p>
        </p:txBody>
      </p:sp>
      <p:sp>
        <p:nvSpPr>
          <p:cNvPr id="3" name="頁尾版面配置區 2"/>
          <p:cNvSpPr>
            <a:spLocks noGrp="1"/>
          </p:cNvSpPr>
          <p:nvPr>
            <p:ph type="ftr" sz="quarter" idx="11"/>
          </p:nvPr>
        </p:nvSpPr>
        <p:spPr/>
        <p:txBody>
          <a:bodyPr/>
          <a:lstStyle>
            <a:lvl1pPr>
              <a:defRPr/>
            </a:lvl1pPr>
          </a:lstStyle>
          <a:p>
            <a:endParaRPr lang="zh-TW" altLang="en-US">
              <a:solidFill>
                <a:srgbClr val="C0504D">
                  <a:lumMod val="50000"/>
                </a:srgbClr>
              </a:solidFill>
            </a:endParaRPr>
          </a:p>
        </p:txBody>
      </p:sp>
      <p:sp>
        <p:nvSpPr>
          <p:cNvPr id="4" name="投影片編號版面配置區 3"/>
          <p:cNvSpPr>
            <a:spLocks noGrp="1"/>
          </p:cNvSpPr>
          <p:nvPr>
            <p:ph type="sldNum" sz="quarter" idx="12"/>
          </p:nvPr>
        </p:nvSpPr>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325104059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195263" y="228600"/>
            <a:ext cx="8339137" cy="5791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8"/>
          <p:cNvSpPr>
            <a:spLocks noGrp="1" noChangeArrowheads="1"/>
          </p:cNvSpPr>
          <p:nvPr>
            <p:ph type="dt" sz="half" idx="10"/>
          </p:nvPr>
        </p:nvSpPr>
        <p:spPr>
          <a:ln/>
        </p:spPr>
        <p:txBody>
          <a:bodyPr/>
          <a:lstStyle>
            <a:lvl1pPr>
              <a:defRPr/>
            </a:lvl1pPr>
          </a:lstStyle>
          <a:p>
            <a:fld id="{6107F4EA-F40B-4642-A4B5-FE0C7D83535D}" type="datetimeFigureOut">
              <a:rPr lang="zh-TW" altLang="en-US" smtClean="0">
                <a:solidFill>
                  <a:prstClr val="black">
                    <a:lumMod val="50000"/>
                    <a:lumOff val="50000"/>
                  </a:prstClr>
                </a:solidFill>
              </a:rPr>
              <a:pPr/>
              <a:t>2023/10/6</a:t>
            </a:fld>
            <a:endParaRPr lang="zh-TW" altLang="en-US">
              <a:solidFill>
                <a:prstClr val="black">
                  <a:lumMod val="50000"/>
                  <a:lumOff val="50000"/>
                </a:prstClr>
              </a:solidFill>
            </a:endParaRPr>
          </a:p>
        </p:txBody>
      </p:sp>
      <p:sp>
        <p:nvSpPr>
          <p:cNvPr id="4" name="Rectangle 9"/>
          <p:cNvSpPr>
            <a:spLocks noGrp="1" noChangeArrowheads="1"/>
          </p:cNvSpPr>
          <p:nvPr>
            <p:ph type="ftr" sz="quarter" idx="11"/>
          </p:nvPr>
        </p:nvSpPr>
        <p:spPr>
          <a:ln/>
        </p:spPr>
        <p:txBody>
          <a:bodyPr/>
          <a:lstStyle>
            <a:lvl1pPr>
              <a:defRPr/>
            </a:lvl1pPr>
          </a:lstStyle>
          <a:p>
            <a:endParaRPr lang="zh-TW" altLang="en-US">
              <a:solidFill>
                <a:srgbClr val="C0504D">
                  <a:lumMod val="50000"/>
                </a:srgbClr>
              </a:solidFill>
            </a:endParaRPr>
          </a:p>
        </p:txBody>
      </p:sp>
      <p:sp>
        <p:nvSpPr>
          <p:cNvPr id="5" name="Rectangle 10"/>
          <p:cNvSpPr>
            <a:spLocks noGrp="1" noChangeArrowheads="1"/>
          </p:cNvSpPr>
          <p:nvPr>
            <p:ph type="sldNum" sz="quarter" idx="12"/>
          </p:nvPr>
        </p:nvSpPr>
        <p:spPr>
          <a:ln/>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328511451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標題及物件在文字之上">
    <p:spTree>
      <p:nvGrpSpPr>
        <p:cNvPr id="1" name=""/>
        <p:cNvGrpSpPr/>
        <p:nvPr/>
      </p:nvGrpSpPr>
      <p:grpSpPr>
        <a:xfrm>
          <a:off x="0" y="0"/>
          <a:ext cx="0" cy="0"/>
          <a:chOff x="0" y="0"/>
          <a:chExt cx="0" cy="0"/>
        </a:xfrm>
      </p:grpSpPr>
      <p:sp>
        <p:nvSpPr>
          <p:cNvPr id="2" name="標題 1"/>
          <p:cNvSpPr>
            <a:spLocks noGrp="1"/>
          </p:cNvSpPr>
          <p:nvPr>
            <p:ph type="title"/>
          </p:nvPr>
        </p:nvSpPr>
        <p:spPr>
          <a:xfrm>
            <a:off x="195263" y="228600"/>
            <a:ext cx="8015287" cy="914400"/>
          </a:xfrm>
        </p:spPr>
        <p:txBody>
          <a:bodyPr/>
          <a:lstStyle/>
          <a:p>
            <a:r>
              <a:rPr lang="zh-TW" altLang="en-US"/>
              <a:t>按一下以編輯母片標題樣式</a:t>
            </a:r>
          </a:p>
        </p:txBody>
      </p:sp>
      <p:sp>
        <p:nvSpPr>
          <p:cNvPr id="3" name="內容版面配置區 2"/>
          <p:cNvSpPr>
            <a:spLocks noGrp="1"/>
          </p:cNvSpPr>
          <p:nvPr>
            <p:ph sz="half" idx="1"/>
          </p:nvPr>
        </p:nvSpPr>
        <p:spPr>
          <a:xfrm>
            <a:off x="609600" y="1600200"/>
            <a:ext cx="7924800" cy="21336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0" y="3886200"/>
            <a:ext cx="7924800" cy="21336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8"/>
          <p:cNvSpPr>
            <a:spLocks noGrp="1" noChangeArrowheads="1"/>
          </p:cNvSpPr>
          <p:nvPr>
            <p:ph type="dt" sz="half" idx="10"/>
          </p:nvPr>
        </p:nvSpPr>
        <p:spPr>
          <a:ln/>
        </p:spPr>
        <p:txBody>
          <a:bodyPr/>
          <a:lstStyle>
            <a:lvl1pPr>
              <a:defRPr/>
            </a:lvl1pPr>
          </a:lstStyle>
          <a:p>
            <a:fld id="{6107F4EA-F40B-4642-A4B5-FE0C7D83535D}" type="datetimeFigureOut">
              <a:rPr lang="zh-TW" altLang="en-US" smtClean="0">
                <a:solidFill>
                  <a:prstClr val="black">
                    <a:lumMod val="50000"/>
                    <a:lumOff val="50000"/>
                  </a:prstClr>
                </a:solidFill>
              </a:rPr>
              <a:pPr/>
              <a:t>2023/10/6</a:t>
            </a:fld>
            <a:endParaRPr lang="zh-TW" altLang="en-US">
              <a:solidFill>
                <a:prstClr val="black">
                  <a:lumMod val="50000"/>
                  <a:lumOff val="50000"/>
                </a:prstClr>
              </a:solidFill>
            </a:endParaRPr>
          </a:p>
        </p:txBody>
      </p:sp>
      <p:sp>
        <p:nvSpPr>
          <p:cNvPr id="6" name="Rectangle 9"/>
          <p:cNvSpPr>
            <a:spLocks noGrp="1" noChangeArrowheads="1"/>
          </p:cNvSpPr>
          <p:nvPr>
            <p:ph type="ftr" sz="quarter" idx="11"/>
          </p:nvPr>
        </p:nvSpPr>
        <p:spPr>
          <a:ln/>
        </p:spPr>
        <p:txBody>
          <a:bodyPr/>
          <a:lstStyle>
            <a:lvl1pPr>
              <a:defRPr/>
            </a:lvl1pPr>
          </a:lstStyle>
          <a:p>
            <a:endParaRPr lang="zh-TW" altLang="en-US">
              <a:solidFill>
                <a:srgbClr val="C0504D">
                  <a:lumMod val="50000"/>
                </a:srgbClr>
              </a:solidFill>
            </a:endParaRPr>
          </a:p>
        </p:txBody>
      </p:sp>
      <p:sp>
        <p:nvSpPr>
          <p:cNvPr id="7" name="Rectangle 10"/>
          <p:cNvSpPr>
            <a:spLocks noGrp="1" noChangeArrowheads="1"/>
          </p:cNvSpPr>
          <p:nvPr>
            <p:ph type="sldNum" sz="quarter" idx="12"/>
          </p:nvPr>
        </p:nvSpPr>
        <p:spPr>
          <a:ln/>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8446760"/>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2"/>
          <p:cNvSpPr>
            <a:spLocks noGrp="1" noChangeArrowheads="1"/>
          </p:cNvSpPr>
          <p:nvPr>
            <p:ph type="ftr" sz="quarter" idx="10"/>
          </p:nvPr>
        </p:nvSpPr>
        <p:spPr>
          <a:ln/>
        </p:spPr>
        <p:txBody>
          <a:bodyPr/>
          <a:lstStyle>
            <a:lvl1pPr>
              <a:defRPr/>
            </a:lvl1pPr>
          </a:lstStyle>
          <a:p>
            <a:endParaRPr lang="en-US" altLang="zh-TW">
              <a:solidFill>
                <a:srgbClr val="C0504D">
                  <a:lumMod val="50000"/>
                </a:srgbClr>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B72EEED5-CCA4-411F-BF6F-1AD151F7EE0D}" type="slidenum">
              <a:rPr lang="en-US" altLang="zh-TW">
                <a:solidFill>
                  <a:prstClr val="black">
                    <a:lumMod val="50000"/>
                    <a:lumOff val="50000"/>
                  </a:prstClr>
                </a:solidFill>
              </a:rPr>
              <a:pPr>
                <a:defRPr/>
              </a:pPr>
              <a:t>‹#›</a:t>
            </a:fld>
            <a:endParaRPr lang="en-US" altLang="zh-TW">
              <a:solidFill>
                <a:prstClr val="black">
                  <a:lumMod val="50000"/>
                  <a:lumOff val="50000"/>
                </a:prstClr>
              </a:solidFill>
            </a:endParaRPr>
          </a:p>
        </p:txBody>
      </p:sp>
      <p:sp>
        <p:nvSpPr>
          <p:cNvPr id="7" name="Rectangle 16"/>
          <p:cNvSpPr>
            <a:spLocks noGrp="1" noChangeArrowheads="1"/>
          </p:cNvSpPr>
          <p:nvPr>
            <p:ph type="dt" sz="half" idx="12"/>
          </p:nvPr>
        </p:nvSpPr>
        <p:spPr>
          <a:ln/>
        </p:spPr>
        <p:txBody>
          <a:bodyPr/>
          <a:lstStyle>
            <a:lvl1pPr>
              <a:defRPr/>
            </a:lvl1pPr>
          </a:lstStyle>
          <a:p>
            <a:fld id="{2DF7A3CA-5603-43DC-870E-C86CA24A2EC7}" type="datetime1">
              <a:rPr lang="zh-TW" altLang="en-US">
                <a:solidFill>
                  <a:prstClr val="black">
                    <a:lumMod val="50000"/>
                    <a:lumOff val="50000"/>
                  </a:prstClr>
                </a:solidFill>
              </a:rPr>
              <a:pPr/>
              <a:t>2023/10/6</a:t>
            </a:fld>
            <a:endParaRPr lang="en-US" altLang="zh-TW">
              <a:solidFill>
                <a:prstClr val="black">
                  <a:lumMod val="50000"/>
                  <a:lumOff val="50000"/>
                </a:prstClr>
              </a:solidFill>
            </a:endParaRPr>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只有標題">
    <p:spTree>
      <p:nvGrpSpPr>
        <p:cNvPr id="1" name=""/>
        <p:cNvGrpSpPr/>
        <p:nvPr/>
      </p:nvGrpSpPr>
      <p:grpSpPr>
        <a:xfrm>
          <a:off x="0" y="0"/>
          <a:ext cx="0" cy="0"/>
          <a:chOff x="0" y="0"/>
          <a:chExt cx="0" cy="0"/>
        </a:xfrm>
      </p:grpSpPr>
      <p:sp>
        <p:nvSpPr>
          <p:cNvPr id="2" name="標題 34"/>
          <p:cNvSpPr txBox="1">
            <a:spLocks/>
          </p:cNvSpPr>
          <p:nvPr userDrawn="1"/>
        </p:nvSpPr>
        <p:spPr>
          <a:xfrm>
            <a:off x="466725" y="188913"/>
            <a:ext cx="8229600" cy="647700"/>
          </a:xfrm>
          <a:prstGeom prst="rect">
            <a:avLst/>
          </a:prstGeom>
          <a:solidFill>
            <a:schemeClr val="bg1">
              <a:alpha val="43000"/>
            </a:schemeClr>
          </a:solidFill>
        </p:spPr>
        <p:txBody>
          <a:bodyPr/>
          <a:lstStyle/>
          <a:p>
            <a:pPr fontAlgn="auto">
              <a:spcBef>
                <a:spcPts val="0"/>
              </a:spcBef>
              <a:spcAft>
                <a:spcPts val="0"/>
              </a:spcAft>
              <a:defRPr/>
            </a:pPr>
            <a:endParaRPr kumimoji="0" lang="zh-TW" altLang="en-US" sz="3200" b="1" dirty="0">
              <a:solidFill>
                <a:srgbClr val="002060"/>
              </a:solidFill>
              <a:effectLst>
                <a:glow rad="101600">
                  <a:prstClr val="white">
                    <a:lumMod val="95000"/>
                    <a:alpha val="60000"/>
                  </a:prstClr>
                </a:glow>
              </a:effectLst>
              <a:latin typeface="微軟正黑體" pitchFamily="34" charset="-120"/>
              <a:ea typeface="微軟正黑體" pitchFamily="34" charset="-120"/>
            </a:endParaRPr>
          </a:p>
        </p:txBody>
      </p:sp>
      <p:sp>
        <p:nvSpPr>
          <p:cNvPr id="3" name="日期版面配置區 2"/>
          <p:cNvSpPr>
            <a:spLocks noGrp="1"/>
          </p:cNvSpPr>
          <p:nvPr>
            <p:ph type="dt" sz="half" idx="10"/>
          </p:nvPr>
        </p:nvSpPr>
        <p:spPr/>
        <p:txBody>
          <a:bodyPr/>
          <a:lstStyle>
            <a:lvl1pPr>
              <a:defRPr/>
            </a:lvl1pPr>
          </a:lstStyle>
          <a:p>
            <a:pPr>
              <a:defRPr/>
            </a:pPr>
            <a:endParaRPr lang="en-US" altLang="zh-TW">
              <a:solidFill>
                <a:prstClr val="black">
                  <a:lumMod val="50000"/>
                  <a:lumOff val="50000"/>
                </a:prstClr>
              </a:solidFill>
            </a:endParaRPr>
          </a:p>
        </p:txBody>
      </p:sp>
      <p:sp>
        <p:nvSpPr>
          <p:cNvPr id="4" name="投影片編號版面配置區 4"/>
          <p:cNvSpPr>
            <a:spLocks noGrp="1"/>
          </p:cNvSpPr>
          <p:nvPr>
            <p:ph type="sldNum" sz="quarter" idx="11"/>
          </p:nvPr>
        </p:nvSpPr>
        <p:spPr>
          <a:xfrm>
            <a:off x="7229475" y="6381750"/>
            <a:ext cx="1905000" cy="457200"/>
          </a:xfrm>
        </p:spPr>
        <p:txBody>
          <a:bodyPr/>
          <a:lstStyle>
            <a:lvl1pPr>
              <a:defRPr/>
            </a:lvl1pPr>
          </a:lstStyle>
          <a:p>
            <a:pPr>
              <a:defRPr/>
            </a:pPr>
            <a:fld id="{8177C575-8324-461E-8F9D-445CE8FDA942}" type="slidenum">
              <a:rPr lang="en-US" altLang="zh-TW">
                <a:solidFill>
                  <a:prstClr val="black">
                    <a:lumMod val="50000"/>
                    <a:lumOff val="50000"/>
                  </a:prstClr>
                </a:solidFill>
              </a:rPr>
              <a:pPr>
                <a:defRPr/>
              </a:pPr>
              <a:t>‹#›</a:t>
            </a:fld>
            <a:endParaRPr lang="en-US" altLang="zh-TW">
              <a:solidFill>
                <a:prstClr val="black">
                  <a:lumMod val="50000"/>
                  <a:lumOff val="50000"/>
                </a:prstClr>
              </a:solidFill>
            </a:endParaRPr>
          </a:p>
        </p:txBody>
      </p:sp>
    </p:spTree>
  </p:cSld>
  <p:clrMapOvr>
    <a:masterClrMapping/>
  </p:clrMapOvr>
  <p:transition spd="slow"/>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chart">
  <p:cSld name="標題及圖表">
    <p:spTree>
      <p:nvGrpSpPr>
        <p:cNvPr id="1" name=""/>
        <p:cNvGrpSpPr/>
        <p:nvPr/>
      </p:nvGrpSpPr>
      <p:grpSpPr>
        <a:xfrm>
          <a:off x="0" y="0"/>
          <a:ext cx="0" cy="0"/>
          <a:chOff x="0" y="0"/>
          <a:chExt cx="0" cy="0"/>
        </a:xfrm>
      </p:grpSpPr>
      <p:sp>
        <p:nvSpPr>
          <p:cNvPr id="2" name="標題 1"/>
          <p:cNvSpPr>
            <a:spLocks noGrp="1"/>
          </p:cNvSpPr>
          <p:nvPr>
            <p:ph type="title"/>
          </p:nvPr>
        </p:nvSpPr>
        <p:spPr>
          <a:xfrm>
            <a:off x="457200" y="325438"/>
            <a:ext cx="8229600" cy="927100"/>
          </a:xfrm>
        </p:spPr>
        <p:txBody>
          <a:bodyPr/>
          <a:lstStyle/>
          <a:p>
            <a:r>
              <a:rPr lang="zh-TW" altLang="en-US"/>
              <a:t>按一下以編輯母片標題樣式</a:t>
            </a:r>
          </a:p>
        </p:txBody>
      </p:sp>
      <p:sp>
        <p:nvSpPr>
          <p:cNvPr id="3" name="圖表版面配置區 2"/>
          <p:cNvSpPr>
            <a:spLocks noGrp="1"/>
          </p:cNvSpPr>
          <p:nvPr>
            <p:ph type="chart" idx="1"/>
          </p:nvPr>
        </p:nvSpPr>
        <p:spPr>
          <a:xfrm>
            <a:off x="457200" y="1600200"/>
            <a:ext cx="8229600" cy="4525963"/>
          </a:xfrm>
        </p:spPr>
        <p:txBody>
          <a:bodyPr/>
          <a:lstStyle/>
          <a:p>
            <a:r>
              <a:rPr lang="zh-TW" altLang="en-US"/>
              <a:t>按一下圖示以新增圖表</a:t>
            </a:r>
          </a:p>
        </p:txBody>
      </p:sp>
      <p:sp>
        <p:nvSpPr>
          <p:cNvPr id="4" name="日期版面配置區 3"/>
          <p:cNvSpPr>
            <a:spLocks noGrp="1"/>
          </p:cNvSpPr>
          <p:nvPr>
            <p:ph type="dt" sz="half" idx="10"/>
          </p:nvPr>
        </p:nvSpPr>
        <p:spPr>
          <a:xfrm>
            <a:off x="457200" y="6245225"/>
            <a:ext cx="2133600" cy="476250"/>
          </a:xfrm>
        </p:spPr>
        <p:txBody>
          <a:bodyPr/>
          <a:lstStyle>
            <a:lvl1pPr>
              <a:defRPr/>
            </a:lvl1pPr>
          </a:lstStyle>
          <a:p>
            <a:fld id="{02A47FDD-BB06-4AB0-8918-BBA366A25B3B}" type="datetimeFigureOut">
              <a:rPr lang="zh-TW" altLang="en-US" smtClean="0">
                <a:solidFill>
                  <a:prstClr val="black">
                    <a:lumMod val="50000"/>
                    <a:lumOff val="50000"/>
                  </a:prstClr>
                </a:solidFill>
              </a:rPr>
              <a:pPr/>
              <a:t>2023/10/6</a:t>
            </a:fld>
            <a:endParaRPr lang="zh-TW" altLang="en-US">
              <a:solidFill>
                <a:prstClr val="black">
                  <a:lumMod val="50000"/>
                  <a:lumOff val="50000"/>
                </a:prstClr>
              </a:solidFill>
            </a:endParaRPr>
          </a:p>
        </p:txBody>
      </p:sp>
      <p:sp>
        <p:nvSpPr>
          <p:cNvPr id="5" name="頁尾版面配置區 4"/>
          <p:cNvSpPr>
            <a:spLocks noGrp="1"/>
          </p:cNvSpPr>
          <p:nvPr>
            <p:ph type="ftr" sz="quarter" idx="11"/>
          </p:nvPr>
        </p:nvSpPr>
        <p:spPr>
          <a:xfrm>
            <a:off x="3124200" y="6245225"/>
            <a:ext cx="2895600" cy="476250"/>
          </a:xfrm>
        </p:spPr>
        <p:txBody>
          <a:bodyPr/>
          <a:lstStyle>
            <a:lvl1pPr>
              <a:defRPr/>
            </a:lvl1pPr>
          </a:lstStyle>
          <a:p>
            <a:endParaRPr lang="zh-TW" altLang="en-US">
              <a:solidFill>
                <a:srgbClr val="C0504D">
                  <a:lumMod val="50000"/>
                </a:srgbClr>
              </a:solidFill>
            </a:endParaRPr>
          </a:p>
        </p:txBody>
      </p:sp>
      <p:sp>
        <p:nvSpPr>
          <p:cNvPr id="6" name="投影片編號版面配置區 5"/>
          <p:cNvSpPr>
            <a:spLocks noGrp="1"/>
          </p:cNvSpPr>
          <p:nvPr>
            <p:ph type="sldNum" sz="quarter" idx="12"/>
          </p:nvPr>
        </p:nvSpPr>
        <p:spPr>
          <a:xfrm>
            <a:off x="6553200" y="6245225"/>
            <a:ext cx="2133600" cy="476250"/>
          </a:xfrm>
        </p:spPr>
        <p:txBody>
          <a:bodyPr/>
          <a:lstStyle>
            <a:lvl1pPr>
              <a:defRPr/>
            </a:lvl1pPr>
          </a:lstStyle>
          <a:p>
            <a:fld id="{39C638C9-C98D-4DD2-88F4-24BAD103D3B5}"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3371573325"/>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自訂版面配置">
    <p:spTree>
      <p:nvGrpSpPr>
        <p:cNvPr id="1" name=""/>
        <p:cNvGrpSpPr/>
        <p:nvPr/>
      </p:nvGrpSpPr>
      <p:grpSpPr>
        <a:xfrm>
          <a:off x="0" y="0"/>
          <a:ext cx="0" cy="0"/>
          <a:chOff x="0" y="0"/>
          <a:chExt cx="0" cy="0"/>
        </a:xfrm>
      </p:grpSpPr>
      <p:sp>
        <p:nvSpPr>
          <p:cNvPr id="4" name="矩形 3"/>
          <p:cNvSpPr/>
          <p:nvPr userDrawn="1"/>
        </p:nvSpPr>
        <p:spPr>
          <a:xfrm>
            <a:off x="0" y="1000125"/>
            <a:ext cx="5500688" cy="46038"/>
          </a:xfrm>
          <a:prstGeom prst="rect">
            <a:avLst/>
          </a:prstGeom>
          <a:gradFill>
            <a:gsLst>
              <a:gs pos="0">
                <a:srgbClr val="B9CDE5"/>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kumimoji="0" lang="zh-TW" altLang="en-US"/>
          </a:p>
        </p:txBody>
      </p:sp>
      <p:sp>
        <p:nvSpPr>
          <p:cNvPr id="2" name="標題 1"/>
          <p:cNvSpPr>
            <a:spLocks noGrp="1"/>
          </p:cNvSpPr>
          <p:nvPr>
            <p:ph type="title"/>
          </p:nvPr>
        </p:nvSpPr>
        <p:spPr/>
        <p:txBody>
          <a:bodyPr/>
          <a:lstStyle/>
          <a:p>
            <a:r>
              <a:rPr lang="zh-TW" altLang="en-US"/>
              <a:t>按一下以編輯母片標題樣式</a:t>
            </a:r>
          </a:p>
        </p:txBody>
      </p:sp>
      <p:sp>
        <p:nvSpPr>
          <p:cNvPr id="7" name="內容版面配置區 2"/>
          <p:cNvSpPr>
            <a:spLocks noGrp="1"/>
          </p:cNvSpPr>
          <p:nvPr>
            <p:ph idx="1"/>
          </p:nvPr>
        </p:nvSpPr>
        <p:spPr>
          <a:xfrm>
            <a:off x="457200" y="1600200"/>
            <a:ext cx="8229600" cy="4525963"/>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投影片編號版面配置區 2"/>
          <p:cNvSpPr>
            <a:spLocks noGrp="1"/>
          </p:cNvSpPr>
          <p:nvPr>
            <p:ph type="sldNum" sz="quarter" idx="10"/>
          </p:nvPr>
        </p:nvSpPr>
        <p:spPr/>
        <p:txBody>
          <a:bodyPr/>
          <a:lstStyle>
            <a:lvl1pPr>
              <a:defRPr/>
            </a:lvl1pPr>
          </a:lstStyle>
          <a:p>
            <a:pPr>
              <a:defRPr/>
            </a:pPr>
            <a:fld id="{338C1F18-0AEC-430C-9A62-966D3BD0BB57}" type="slidenum">
              <a:rPr lang="zh-TW" altLang="en-US"/>
              <a:pPr>
                <a:defRPr/>
              </a:pPr>
              <a:t>‹#›</a:t>
            </a:fld>
            <a:endParaRPr lang="zh-TW" altLang="en-US"/>
          </a:p>
        </p:txBody>
      </p:sp>
    </p:spTree>
  </p:cSld>
  <p:clrMapOvr>
    <a:masterClrMapping/>
  </p:clrMapOvr>
  <p:transition>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4" name="群組 992"/>
          <p:cNvGrpSpPr>
            <a:grpSpLocks/>
          </p:cNvGrpSpPr>
          <p:nvPr/>
        </p:nvGrpSpPr>
        <p:grpSpPr bwMode="auto">
          <a:xfrm>
            <a:off x="0" y="1071563"/>
            <a:ext cx="9144000" cy="5786437"/>
            <a:chOff x="-32" y="1071546"/>
            <a:chExt cx="9144032" cy="5786454"/>
          </a:xfrm>
        </p:grpSpPr>
        <p:cxnSp>
          <p:nvCxnSpPr>
            <p:cNvPr id="5" name="直線接點 4"/>
            <p:cNvCxnSpPr/>
            <p:nvPr userDrawn="1"/>
          </p:nvCxnSpPr>
          <p:spPr>
            <a:xfrm>
              <a:off x="-32" y="1071546"/>
              <a:ext cx="9144032" cy="2357444"/>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 name="直線接點 5"/>
            <p:cNvCxnSpPr/>
            <p:nvPr userDrawn="1"/>
          </p:nvCxnSpPr>
          <p:spPr>
            <a:xfrm>
              <a:off x="-32" y="1357297"/>
              <a:ext cx="9144032" cy="3071821"/>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 name="直線接點 6"/>
            <p:cNvCxnSpPr/>
            <p:nvPr userDrawn="1"/>
          </p:nvCxnSpPr>
          <p:spPr>
            <a:xfrm>
              <a:off x="-32" y="1643048"/>
              <a:ext cx="9144032" cy="3929074"/>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 name="直線接點 7"/>
            <p:cNvCxnSpPr/>
            <p:nvPr userDrawn="1"/>
          </p:nvCxnSpPr>
          <p:spPr>
            <a:xfrm>
              <a:off x="-32" y="2000236"/>
              <a:ext cx="9144032" cy="4857764"/>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直線接點 8"/>
            <p:cNvCxnSpPr/>
            <p:nvPr userDrawn="1"/>
          </p:nvCxnSpPr>
          <p:spPr>
            <a:xfrm>
              <a:off x="-32" y="2357425"/>
              <a:ext cx="7000900" cy="4500575"/>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直線接點 9"/>
            <p:cNvCxnSpPr/>
            <p:nvPr userDrawn="1"/>
          </p:nvCxnSpPr>
          <p:spPr>
            <a:xfrm>
              <a:off x="-32" y="2714613"/>
              <a:ext cx="5072081" cy="4143387"/>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直線接點 10"/>
            <p:cNvCxnSpPr/>
            <p:nvPr userDrawn="1"/>
          </p:nvCxnSpPr>
          <p:spPr>
            <a:xfrm rot="16200000" flipH="1">
              <a:off x="-214344" y="3357551"/>
              <a:ext cx="3714761" cy="3286137"/>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直線接點 11"/>
            <p:cNvCxnSpPr/>
            <p:nvPr userDrawn="1"/>
          </p:nvCxnSpPr>
          <p:spPr>
            <a:xfrm rot="16200000" flipH="1">
              <a:off x="-750128" y="4393399"/>
              <a:ext cx="3214696" cy="1714506"/>
            </a:xfrm>
            <a:prstGeom prst="line">
              <a:avLst/>
            </a:prstGeom>
            <a:ln w="12700">
              <a:solidFill>
                <a:schemeClr val="accent5"/>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直線接點 12"/>
            <p:cNvCxnSpPr/>
            <p:nvPr userDrawn="1"/>
          </p:nvCxnSpPr>
          <p:spPr>
            <a:xfrm flipH="1">
              <a:off x="-32" y="1071546"/>
              <a:ext cx="9144032" cy="2357444"/>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直線接點 13"/>
            <p:cNvCxnSpPr/>
            <p:nvPr userDrawn="1"/>
          </p:nvCxnSpPr>
          <p:spPr>
            <a:xfrm flipH="1">
              <a:off x="-32" y="1357297"/>
              <a:ext cx="9144032" cy="3071821"/>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5" name="直線接點 14"/>
            <p:cNvCxnSpPr/>
            <p:nvPr userDrawn="1"/>
          </p:nvCxnSpPr>
          <p:spPr>
            <a:xfrm flipH="1">
              <a:off x="-32" y="1643048"/>
              <a:ext cx="9144032" cy="3929074"/>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直線接點 15"/>
            <p:cNvCxnSpPr/>
            <p:nvPr userDrawn="1"/>
          </p:nvCxnSpPr>
          <p:spPr>
            <a:xfrm flipH="1">
              <a:off x="-32" y="2000236"/>
              <a:ext cx="9144032" cy="4857764"/>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直線接點 16"/>
            <p:cNvCxnSpPr/>
            <p:nvPr userDrawn="1"/>
          </p:nvCxnSpPr>
          <p:spPr>
            <a:xfrm flipH="1">
              <a:off x="2143101" y="2357425"/>
              <a:ext cx="7000900" cy="4500575"/>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 name="直線接點 17"/>
            <p:cNvCxnSpPr/>
            <p:nvPr userDrawn="1"/>
          </p:nvCxnSpPr>
          <p:spPr>
            <a:xfrm flipH="1">
              <a:off x="4071920" y="2714613"/>
              <a:ext cx="5072080" cy="4143387"/>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直線接點 18"/>
            <p:cNvCxnSpPr/>
            <p:nvPr userDrawn="1"/>
          </p:nvCxnSpPr>
          <p:spPr>
            <a:xfrm rot="5400000">
              <a:off x="5643552" y="3357551"/>
              <a:ext cx="3714761" cy="3286137"/>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直線接點 19"/>
            <p:cNvCxnSpPr/>
            <p:nvPr userDrawn="1"/>
          </p:nvCxnSpPr>
          <p:spPr>
            <a:xfrm rot="5400000">
              <a:off x="6679398" y="4393399"/>
              <a:ext cx="3214696" cy="1714506"/>
            </a:xfrm>
            <a:prstGeom prst="line">
              <a:avLst/>
            </a:prstGeom>
            <a:ln w="12700">
              <a:solidFill>
                <a:schemeClr val="accent5"/>
              </a:solidFill>
            </a:ln>
            <a:effectLst>
              <a:outerShdw blurRad="50800" dist="38100" algn="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1" name="橢圓 20"/>
          <p:cNvSpPr/>
          <p:nvPr/>
        </p:nvSpPr>
        <p:spPr>
          <a:xfrm>
            <a:off x="0" y="1168380"/>
            <a:ext cx="9144000" cy="5857916"/>
          </a:xfrm>
          <a:prstGeom prst="ellipse">
            <a:avLst/>
          </a:prstGeom>
          <a:gradFill flip="none" rotWithShape="1">
            <a:gsLst>
              <a:gs pos="0">
                <a:schemeClr val="bg1"/>
              </a:gs>
              <a:gs pos="60000">
                <a:schemeClr val="bg1"/>
              </a:gs>
              <a:gs pos="100000">
                <a:schemeClr val="bg1">
                  <a:alpha val="0"/>
                </a:schemeClr>
              </a:gs>
            </a:gsLst>
            <a:path path="circle">
              <a:fillToRect l="50000" t="50000" r="50000" b="50000"/>
            </a:path>
            <a:tileRect/>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sp>
        <p:nvSpPr>
          <p:cNvPr id="22" name="矩形 21"/>
          <p:cNvSpPr/>
          <p:nvPr/>
        </p:nvSpPr>
        <p:spPr>
          <a:xfrm>
            <a:off x="0" y="6357958"/>
            <a:ext cx="9144000" cy="357190"/>
          </a:xfrm>
          <a:prstGeom prst="rect">
            <a:avLst/>
          </a:prstGeom>
          <a:gradFill flip="none" rotWithShape="1">
            <a:gsLst>
              <a:gs pos="0">
                <a:srgbClr val="FFC000"/>
              </a:gs>
              <a:gs pos="35000">
                <a:schemeClr val="bg1"/>
              </a:gs>
              <a:gs pos="65000">
                <a:schemeClr val="accent5">
                  <a:lumMod val="20000"/>
                  <a:lumOff val="80000"/>
                </a:schemeClr>
              </a:gs>
              <a:gs pos="100000">
                <a:schemeClr val="accent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zh-TW" altLang="en-US">
                <a:solidFill>
                  <a:srgbClr val="632523"/>
                </a:solidFill>
                <a:latin typeface="Arial" charset="0"/>
              </a:rPr>
              <a:t>法務部廉政署</a:t>
            </a:r>
            <a:endParaRPr kumimoji="0" lang="zh-TW" altLang="en-US">
              <a:solidFill>
                <a:srgbClr val="FFFFFF"/>
              </a:solidFill>
            </a:endParaRPr>
          </a:p>
        </p:txBody>
      </p:sp>
      <p:cxnSp>
        <p:nvCxnSpPr>
          <p:cNvPr id="23" name="直線接點 22"/>
          <p:cNvCxnSpPr/>
          <p:nvPr/>
        </p:nvCxnSpPr>
        <p:spPr>
          <a:xfrm>
            <a:off x="0" y="798513"/>
            <a:ext cx="9144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0" y="2060575"/>
            <a:ext cx="9144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Picture 53" descr="wrapbg"/>
          <p:cNvPicPr>
            <a:picLocks noChangeAspect="1" noChangeArrowheads="1"/>
          </p:cNvPicPr>
          <p:nvPr/>
        </p:nvPicPr>
        <p:blipFill>
          <a:blip r:embed="rId2" cstate="print"/>
          <a:srcRect/>
          <a:stretch>
            <a:fillRect/>
          </a:stretch>
        </p:blipFill>
        <p:spPr bwMode="auto">
          <a:xfrm>
            <a:off x="0" y="0"/>
            <a:ext cx="9144000" cy="2603500"/>
          </a:xfrm>
          <a:prstGeom prst="rect">
            <a:avLst/>
          </a:prstGeom>
          <a:noFill/>
          <a:ln w="9525">
            <a:noFill/>
            <a:miter lim="800000"/>
            <a:headEnd/>
            <a:tailEnd/>
          </a:ln>
        </p:spPr>
      </p:pic>
      <p:sp>
        <p:nvSpPr>
          <p:cNvPr id="2" name="標題 1"/>
          <p:cNvSpPr>
            <a:spLocks noGrp="1"/>
          </p:cNvSpPr>
          <p:nvPr>
            <p:ph type="ctrTitle"/>
          </p:nvPr>
        </p:nvSpPr>
        <p:spPr>
          <a:xfrm>
            <a:off x="1714480" y="2643182"/>
            <a:ext cx="5715040" cy="1571636"/>
          </a:xfrm>
        </p:spPr>
        <p:txBody>
          <a:bodyPr>
            <a:normAutofit/>
          </a:bodyPr>
          <a:lstStyle>
            <a:lvl1pPr algn="ctr">
              <a:defRPr sz="4000"/>
            </a:lvl1pPr>
          </a:lstStyle>
          <a:p>
            <a:r>
              <a:rPr lang="zh-TW" altLang="en-US" smtClean="0"/>
              <a:t>按一下以編輯母片標題樣式</a:t>
            </a:r>
            <a:endParaRPr lang="zh-TW" altLang="en-US" dirty="0"/>
          </a:p>
        </p:txBody>
      </p:sp>
      <p:sp>
        <p:nvSpPr>
          <p:cNvPr id="3" name="副標題 2"/>
          <p:cNvSpPr>
            <a:spLocks noGrp="1"/>
          </p:cNvSpPr>
          <p:nvPr>
            <p:ph type="subTitle" idx="1"/>
          </p:nvPr>
        </p:nvSpPr>
        <p:spPr>
          <a:xfrm>
            <a:off x="2357422" y="4357694"/>
            <a:ext cx="4429156" cy="1071570"/>
          </a:xfrm>
        </p:spPr>
        <p:txBody>
          <a:bodyPr anchor="ctr">
            <a:normAutofit/>
          </a:bodyPr>
          <a:lstStyle>
            <a:lvl1pPr marL="0" indent="0" algn="ct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dirty="0"/>
          </a:p>
        </p:txBody>
      </p:sp>
    </p:spTree>
    <p:extLst>
      <p:ext uri="{BB962C8B-B14F-4D97-AF65-F5344CB8AC3E}">
        <p14:creationId xmlns:p14="http://schemas.microsoft.com/office/powerpoint/2010/main" val="13598239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4" name="矩形 3"/>
          <p:cNvSpPr/>
          <p:nvPr/>
        </p:nvSpPr>
        <p:spPr>
          <a:xfrm>
            <a:off x="468313" y="71438"/>
            <a:ext cx="8675687" cy="693737"/>
          </a:xfrm>
          <a:prstGeom prst="rect">
            <a:avLst/>
          </a:prstGeom>
          <a:gradFill flip="none" rotWithShape="1">
            <a:gsLst>
              <a:gs pos="0">
                <a:srgbClr val="FFC000"/>
              </a:gs>
              <a:gs pos="50000">
                <a:schemeClr val="bg1"/>
              </a:gs>
              <a:gs pos="60000">
                <a:schemeClr val="accent5">
                  <a:lumMod val="20000"/>
                  <a:lumOff val="80000"/>
                </a:schemeClr>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sp>
        <p:nvSpPr>
          <p:cNvPr id="5" name="矩形 4"/>
          <p:cNvSpPr/>
          <p:nvPr/>
        </p:nvSpPr>
        <p:spPr>
          <a:xfrm>
            <a:off x="0" y="6357958"/>
            <a:ext cx="9144000" cy="357190"/>
          </a:xfrm>
          <a:prstGeom prst="rect">
            <a:avLst/>
          </a:prstGeom>
          <a:gradFill flip="none" rotWithShape="1">
            <a:gsLst>
              <a:gs pos="0">
                <a:srgbClr val="FFC000"/>
              </a:gs>
              <a:gs pos="35000">
                <a:schemeClr val="bg1"/>
              </a:gs>
              <a:gs pos="65000">
                <a:schemeClr val="accent5">
                  <a:lumMod val="20000"/>
                  <a:lumOff val="80000"/>
                </a:schemeClr>
              </a:gs>
              <a:gs pos="100000">
                <a:schemeClr val="accent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grpSp>
        <p:nvGrpSpPr>
          <p:cNvPr id="6" name="群組 13"/>
          <p:cNvGrpSpPr>
            <a:grpSpLocks/>
          </p:cNvGrpSpPr>
          <p:nvPr/>
        </p:nvGrpSpPr>
        <p:grpSpPr bwMode="auto">
          <a:xfrm>
            <a:off x="0" y="0"/>
            <a:ext cx="963613" cy="963613"/>
            <a:chOff x="-36512" y="0"/>
            <a:chExt cx="1224136" cy="1224136"/>
          </a:xfrm>
        </p:grpSpPr>
        <p:sp>
          <p:nvSpPr>
            <p:cNvPr id="7" name="橢圓 6"/>
            <p:cNvSpPr/>
            <p:nvPr userDrawn="1"/>
          </p:nvSpPr>
          <p:spPr>
            <a:xfrm>
              <a:off x="-36512" y="0"/>
              <a:ext cx="1224136" cy="12241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pic>
          <p:nvPicPr>
            <p:cNvPr id="8" name="Picture 14" descr="廉政署徽"/>
            <p:cNvPicPr>
              <a:picLocks noChangeAspect="1" noChangeArrowheads="1"/>
            </p:cNvPicPr>
            <p:nvPr userDrawn="1"/>
          </p:nvPicPr>
          <p:blipFill>
            <a:blip r:embed="rId2" cstate="print"/>
            <a:srcRect/>
            <a:stretch>
              <a:fillRect/>
            </a:stretch>
          </p:blipFill>
          <p:spPr bwMode="auto">
            <a:xfrm>
              <a:off x="105614" y="72870"/>
              <a:ext cx="1012908" cy="907858"/>
            </a:xfrm>
            <a:prstGeom prst="rect">
              <a:avLst/>
            </a:prstGeom>
            <a:noFill/>
            <a:ln w="9525">
              <a:noFill/>
              <a:miter lim="800000"/>
              <a:headEnd/>
              <a:tailEnd/>
            </a:ln>
          </p:spPr>
        </p:pic>
      </p:grpSp>
      <p:sp>
        <p:nvSpPr>
          <p:cNvPr id="2" name="標題 1"/>
          <p:cNvSpPr>
            <a:spLocks noGrp="1"/>
          </p:cNvSpPr>
          <p:nvPr>
            <p:ph type="title"/>
          </p:nvPr>
        </p:nvSpPr>
        <p:spPr>
          <a:xfrm>
            <a:off x="1015355" y="122287"/>
            <a:ext cx="8128645" cy="498401"/>
          </a:xfrm>
        </p:spPr>
        <p:txBody>
          <a:bodyPr/>
          <a:lstStyle>
            <a:lvl1pPr>
              <a:defRPr sz="3200" b="1">
                <a:latin typeface="微軟正黑體" pitchFamily="34" charset="-120"/>
                <a:ea typeface="微軟正黑體" pitchFamily="34" charset="-120"/>
              </a:defRPr>
            </a:lvl1pPr>
          </a:lstStyle>
          <a:p>
            <a:r>
              <a:rPr lang="zh-TW" altLang="en-US"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dirty="0"/>
          </a:p>
        </p:txBody>
      </p:sp>
      <p:sp>
        <p:nvSpPr>
          <p:cNvPr id="9" name="日期版面配置區 3"/>
          <p:cNvSpPr>
            <a:spLocks noGrp="1"/>
          </p:cNvSpPr>
          <p:nvPr>
            <p:ph type="dt" sz="half" idx="10"/>
          </p:nvPr>
        </p:nvSpPr>
        <p:spPr/>
        <p:txBody>
          <a:bodyPr/>
          <a:lstStyle>
            <a:lvl1pPr>
              <a:defRPr/>
            </a:lvl1pPr>
          </a:lstStyle>
          <a:p>
            <a:fld id="{6D5C8AB8-D1E2-419B-96FB-299F93076A8E}" type="datetime1">
              <a:rPr lang="zh-TW" altLang="en-US" smtClean="0">
                <a:solidFill>
                  <a:prstClr val="black">
                    <a:lumMod val="50000"/>
                    <a:lumOff val="50000"/>
                  </a:prstClr>
                </a:solidFill>
              </a:rPr>
              <a:t>2023/10/6</a:t>
            </a:fld>
            <a:endParaRPr lang="zh-TW" altLang="en-US">
              <a:solidFill>
                <a:prstClr val="black">
                  <a:lumMod val="50000"/>
                  <a:lumOff val="50000"/>
                </a:prstClr>
              </a:solidFill>
            </a:endParaRPr>
          </a:p>
        </p:txBody>
      </p:sp>
      <p:sp>
        <p:nvSpPr>
          <p:cNvPr id="10" name="頁尾版面配置區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a:solidFill>
                  <a:srgbClr val="632523"/>
                </a:solidFill>
              </a:defRPr>
            </a:lvl1pPr>
          </a:lstStyle>
          <a:p>
            <a:r>
              <a:rPr lang="en-US" altLang="zh-TW" smtClean="0"/>
              <a:t>1</a:t>
            </a:r>
            <a:endParaRPr lang="zh-TW" altLang="en-US"/>
          </a:p>
        </p:txBody>
      </p:sp>
      <p:sp>
        <p:nvSpPr>
          <p:cNvPr id="11" name="投影片編號版面配置區 5"/>
          <p:cNvSpPr>
            <a:spLocks noGrp="1"/>
          </p:cNvSpPr>
          <p:nvPr>
            <p:ph type="sldNum" sz="quarter" idx="12"/>
          </p:nvPr>
        </p:nvSpPr>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23488485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1_標題及物件">
    <p:spTree>
      <p:nvGrpSpPr>
        <p:cNvPr id="1" name=""/>
        <p:cNvGrpSpPr/>
        <p:nvPr/>
      </p:nvGrpSpPr>
      <p:grpSpPr>
        <a:xfrm>
          <a:off x="0" y="0"/>
          <a:ext cx="0" cy="0"/>
          <a:chOff x="0" y="0"/>
          <a:chExt cx="0" cy="0"/>
        </a:xfrm>
      </p:grpSpPr>
      <p:sp>
        <p:nvSpPr>
          <p:cNvPr id="4" name="矩形 3"/>
          <p:cNvSpPr/>
          <p:nvPr/>
        </p:nvSpPr>
        <p:spPr>
          <a:xfrm>
            <a:off x="468313" y="71438"/>
            <a:ext cx="8675687" cy="693737"/>
          </a:xfrm>
          <a:prstGeom prst="rect">
            <a:avLst/>
          </a:prstGeom>
          <a:gradFill flip="none" rotWithShape="1">
            <a:gsLst>
              <a:gs pos="0">
                <a:srgbClr val="FFC000"/>
              </a:gs>
              <a:gs pos="50000">
                <a:schemeClr val="bg1"/>
              </a:gs>
              <a:gs pos="60000">
                <a:schemeClr val="accent5">
                  <a:lumMod val="20000"/>
                  <a:lumOff val="80000"/>
                </a:schemeClr>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grpSp>
        <p:nvGrpSpPr>
          <p:cNvPr id="5" name="群組 13"/>
          <p:cNvGrpSpPr>
            <a:grpSpLocks/>
          </p:cNvGrpSpPr>
          <p:nvPr/>
        </p:nvGrpSpPr>
        <p:grpSpPr bwMode="auto">
          <a:xfrm>
            <a:off x="0" y="0"/>
            <a:ext cx="963613" cy="963613"/>
            <a:chOff x="-36512" y="0"/>
            <a:chExt cx="1224136" cy="1224136"/>
          </a:xfrm>
        </p:grpSpPr>
        <p:sp>
          <p:nvSpPr>
            <p:cNvPr id="6" name="橢圓 5"/>
            <p:cNvSpPr/>
            <p:nvPr userDrawn="1"/>
          </p:nvSpPr>
          <p:spPr>
            <a:xfrm>
              <a:off x="-36512" y="0"/>
              <a:ext cx="1224136" cy="12241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pic>
          <p:nvPicPr>
            <p:cNvPr id="7" name="Picture 14" descr="廉政署徽"/>
            <p:cNvPicPr>
              <a:picLocks noChangeAspect="1" noChangeArrowheads="1"/>
            </p:cNvPicPr>
            <p:nvPr userDrawn="1"/>
          </p:nvPicPr>
          <p:blipFill>
            <a:blip r:embed="rId2" cstate="print"/>
            <a:srcRect/>
            <a:stretch>
              <a:fillRect/>
            </a:stretch>
          </p:blipFill>
          <p:spPr bwMode="auto">
            <a:xfrm>
              <a:off x="105614" y="72870"/>
              <a:ext cx="1012908" cy="907858"/>
            </a:xfrm>
            <a:prstGeom prst="rect">
              <a:avLst/>
            </a:prstGeom>
            <a:noFill/>
            <a:ln w="9525">
              <a:noFill/>
              <a:miter lim="800000"/>
              <a:headEnd/>
              <a:tailEnd/>
            </a:ln>
          </p:spPr>
        </p:pic>
      </p:grpSp>
      <p:sp>
        <p:nvSpPr>
          <p:cNvPr id="2" name="標題 1"/>
          <p:cNvSpPr>
            <a:spLocks noGrp="1"/>
          </p:cNvSpPr>
          <p:nvPr>
            <p:ph type="title"/>
          </p:nvPr>
        </p:nvSpPr>
        <p:spPr>
          <a:xfrm>
            <a:off x="1015355" y="122287"/>
            <a:ext cx="8128645" cy="642417"/>
          </a:xfrm>
        </p:spPr>
        <p:txBody>
          <a:bodyPr/>
          <a:lstStyle>
            <a:lvl1pPr>
              <a:defRPr sz="3200" b="1">
                <a:latin typeface="微軟正黑體" pitchFamily="34" charset="-120"/>
                <a:ea typeface="微軟正黑體" pitchFamily="34" charset="-120"/>
              </a:defRPr>
            </a:lvl1pPr>
          </a:lstStyle>
          <a:p>
            <a:r>
              <a:rPr lang="zh-TW" altLang="en-US"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dirty="0"/>
          </a:p>
        </p:txBody>
      </p:sp>
      <p:sp>
        <p:nvSpPr>
          <p:cNvPr id="8" name="投影片編號版面配置區 5"/>
          <p:cNvSpPr>
            <a:spLocks noGrp="1"/>
          </p:cNvSpPr>
          <p:nvPr>
            <p:ph type="sldNum" sz="quarter" idx="10"/>
          </p:nvPr>
        </p:nvSpPr>
        <p:spPr>
          <a:xfrm>
            <a:off x="6948488" y="6356350"/>
            <a:ext cx="2133600" cy="365125"/>
          </a:xfrm>
        </p:spPr>
        <p:txBody>
          <a:bodyPr/>
          <a:lstStyle>
            <a:lvl1pPr>
              <a:defRPr b="1">
                <a:latin typeface="+mj-lt"/>
                <a:ea typeface="微軟正黑體" pitchFamily="34" charset="-120"/>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1938674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C46D87DC-846C-4923-8488-6FC1264B3832}" type="datetime1">
              <a:rPr lang="zh-TW" altLang="en-US"/>
              <a:pPr>
                <a:defRPr/>
              </a:pPr>
              <a:t>2023/10/6</a:t>
            </a:fld>
            <a:endParaRPr lang="en-US" altLang="zh-TW"/>
          </a:p>
        </p:txBody>
      </p:sp>
      <p:sp>
        <p:nvSpPr>
          <p:cNvPr id="5" name="投影片編號版面配置區 5"/>
          <p:cNvSpPr>
            <a:spLocks noGrp="1"/>
          </p:cNvSpPr>
          <p:nvPr>
            <p:ph type="sldNum" sz="quarter" idx="11"/>
          </p:nvPr>
        </p:nvSpPr>
        <p:spPr/>
        <p:txBody>
          <a:bodyPr/>
          <a:lstStyle>
            <a:lvl1pPr>
              <a:defRPr/>
            </a:lvl1pPr>
          </a:lstStyle>
          <a:p>
            <a:pPr>
              <a:defRPr/>
            </a:pPr>
            <a:fld id="{11A9626D-42C4-4213-A311-753ABD52AED1}" type="slidenum">
              <a:rPr lang="zh-TW" altLang="en-US"/>
              <a:pPr>
                <a:defRPr/>
              </a:pPr>
              <a:t>‹#›</a:t>
            </a:fld>
            <a:endParaRPr lang="en-US" altLang="zh-TW"/>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7" name="矩形 6"/>
          <p:cNvSpPr/>
          <p:nvPr/>
        </p:nvSpPr>
        <p:spPr>
          <a:xfrm>
            <a:off x="0" y="6357958"/>
            <a:ext cx="9144000" cy="357190"/>
          </a:xfrm>
          <a:prstGeom prst="rect">
            <a:avLst/>
          </a:prstGeom>
          <a:gradFill flip="none" rotWithShape="1">
            <a:gsLst>
              <a:gs pos="0">
                <a:srgbClr val="FFC000"/>
              </a:gs>
              <a:gs pos="35000">
                <a:schemeClr val="bg1"/>
              </a:gs>
              <a:gs pos="65000">
                <a:schemeClr val="accent5">
                  <a:lumMod val="20000"/>
                  <a:lumOff val="80000"/>
                </a:schemeClr>
              </a:gs>
              <a:gs pos="100000">
                <a:schemeClr val="accent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sp>
        <p:nvSpPr>
          <p:cNvPr id="8" name="矩形 7"/>
          <p:cNvSpPr/>
          <p:nvPr/>
        </p:nvSpPr>
        <p:spPr>
          <a:xfrm>
            <a:off x="642938" y="309563"/>
            <a:ext cx="8501062" cy="1000125"/>
          </a:xfrm>
          <a:prstGeom prst="rect">
            <a:avLst/>
          </a:prstGeom>
          <a:gradFill flip="none" rotWithShape="1">
            <a:gsLst>
              <a:gs pos="0">
                <a:srgbClr val="FFC000"/>
              </a:gs>
              <a:gs pos="50000">
                <a:schemeClr val="bg1"/>
              </a:gs>
              <a:gs pos="60000">
                <a:schemeClr val="accent5">
                  <a:lumMod val="20000"/>
                  <a:lumOff val="80000"/>
                </a:schemeClr>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sp>
        <p:nvSpPr>
          <p:cNvPr id="9" name="文字方塊 8"/>
          <p:cNvSpPr txBox="1"/>
          <p:nvPr/>
        </p:nvSpPr>
        <p:spPr>
          <a:xfrm>
            <a:off x="4286250" y="71438"/>
            <a:ext cx="4500563" cy="369887"/>
          </a:xfrm>
          <a:prstGeom prst="rect">
            <a:avLst/>
          </a:prstGeom>
          <a:noFill/>
        </p:spPr>
        <p:txBody>
          <a:bodyPr anchor="ctr">
            <a:spAutoFit/>
          </a:bodyPr>
          <a:lstStyle/>
          <a:p>
            <a:pPr algn="dist" fontAlgn="auto">
              <a:spcBef>
                <a:spcPts val="0"/>
              </a:spcBef>
              <a:spcAft>
                <a:spcPts val="0"/>
              </a:spcAft>
              <a:defRPr/>
            </a:pPr>
            <a:r>
              <a:rPr kumimoji="0" lang="zh-TW" altLang="en-US" dirty="0">
                <a:solidFill>
                  <a:prstClr val="white"/>
                </a:solidFill>
                <a:effectLst>
                  <a:outerShdw blurRad="38100" dist="38100" dir="2700000" algn="tl">
                    <a:srgbClr val="000000">
                      <a:alpha val="43137"/>
                    </a:srgbClr>
                  </a:outerShdw>
                </a:effectLst>
                <a:latin typeface="標楷體" pitchFamily="65" charset="-120"/>
                <a:ea typeface="標楷體" pitchFamily="65" charset="-120"/>
              </a:rPr>
              <a:t>跨域</a:t>
            </a:r>
            <a:r>
              <a:rPr kumimoji="0" lang="zh-TW" altLang="en-US" dirty="0" smtClean="0">
                <a:solidFill>
                  <a:prstClr val="white"/>
                </a:solidFill>
                <a:effectLst>
                  <a:outerShdw blurRad="38100" dist="38100" dir="2700000" algn="tl">
                    <a:srgbClr val="000000">
                      <a:alpha val="43137"/>
                    </a:srgbClr>
                  </a:outerShdw>
                </a:effectLst>
                <a:latin typeface="標楷體" pitchFamily="65" charset="-120"/>
                <a:ea typeface="標楷體" pitchFamily="65" charset="-120"/>
              </a:rPr>
              <a:t>整合建</a:t>
            </a:r>
            <a:r>
              <a:rPr kumimoji="0" lang="zh-TW" altLang="en-US" dirty="0">
                <a:solidFill>
                  <a:prstClr val="white"/>
                </a:solidFill>
                <a:effectLst>
                  <a:outerShdw blurRad="38100" dist="38100" dir="2700000" algn="tl">
                    <a:srgbClr val="000000">
                      <a:alpha val="43137"/>
                    </a:srgbClr>
                  </a:outerShdw>
                </a:effectLst>
                <a:latin typeface="標楷體" pitchFamily="65" charset="-120"/>
                <a:ea typeface="標楷體" pitchFamily="65" charset="-120"/>
              </a:rPr>
              <a:t>構廉能</a:t>
            </a:r>
          </a:p>
        </p:txBody>
      </p:sp>
      <p:grpSp>
        <p:nvGrpSpPr>
          <p:cNvPr id="10" name="Group 14"/>
          <p:cNvGrpSpPr>
            <a:grpSpLocks/>
          </p:cNvGrpSpPr>
          <p:nvPr/>
        </p:nvGrpSpPr>
        <p:grpSpPr bwMode="auto">
          <a:xfrm>
            <a:off x="0" y="0"/>
            <a:ext cx="1704975" cy="1619250"/>
            <a:chOff x="0" y="136"/>
            <a:chExt cx="1074" cy="1020"/>
          </a:xfrm>
        </p:grpSpPr>
        <p:sp>
          <p:nvSpPr>
            <p:cNvPr id="11" name="Oval 15"/>
            <p:cNvSpPr>
              <a:spLocks noChangeArrowheads="1"/>
            </p:cNvSpPr>
            <p:nvPr userDrawn="1"/>
          </p:nvSpPr>
          <p:spPr bwMode="auto">
            <a:xfrm>
              <a:off x="0" y="136"/>
              <a:ext cx="1020" cy="1020"/>
            </a:xfrm>
            <a:prstGeom prst="ellipse">
              <a:avLst/>
            </a:prstGeom>
            <a:solidFill>
              <a:schemeClr val="bg1"/>
            </a:solidFill>
            <a:ln w="19050">
              <a:noFill/>
              <a:round/>
              <a:headEnd/>
              <a:tailEnd/>
            </a:ln>
            <a:effectLst/>
          </p:spPr>
          <p:txBody>
            <a:bodyPr wrap="none" anchor="ctr"/>
            <a:lstStyle/>
            <a:p>
              <a:pPr algn="ctr" fontAlgn="auto">
                <a:spcBef>
                  <a:spcPts val="0"/>
                </a:spcBef>
                <a:spcAft>
                  <a:spcPts val="0"/>
                </a:spcAft>
                <a:defRPr/>
              </a:pPr>
              <a:endParaRPr kumimoji="0" lang="zh-TW" altLang="en-US">
                <a:solidFill>
                  <a:srgbClr val="9966FF"/>
                </a:solidFill>
                <a:ea typeface="新細明體" charset="-120"/>
              </a:endParaRPr>
            </a:p>
          </p:txBody>
        </p:sp>
        <p:pic>
          <p:nvPicPr>
            <p:cNvPr id="12" name="Picture 16" descr="廉政署徽"/>
            <p:cNvPicPr>
              <a:picLocks noChangeAspect="1" noChangeArrowheads="1"/>
            </p:cNvPicPr>
            <p:nvPr userDrawn="1"/>
          </p:nvPicPr>
          <p:blipFill>
            <a:blip r:embed="rId2" cstate="print"/>
            <a:srcRect/>
            <a:stretch>
              <a:fillRect/>
            </a:stretch>
          </p:blipFill>
          <p:spPr bwMode="auto">
            <a:xfrm>
              <a:off x="158" y="164"/>
              <a:ext cx="916" cy="821"/>
            </a:xfrm>
            <a:prstGeom prst="rect">
              <a:avLst/>
            </a:prstGeom>
            <a:noFill/>
            <a:ln w="9525">
              <a:noFill/>
              <a:miter lim="800000"/>
              <a:headEnd/>
              <a:tailEnd/>
            </a:ln>
          </p:spPr>
        </p:pic>
      </p:grpSp>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13" name="日期版面配置區 6"/>
          <p:cNvSpPr>
            <a:spLocks noGrp="1"/>
          </p:cNvSpPr>
          <p:nvPr>
            <p:ph type="dt" sz="half" idx="10"/>
          </p:nvPr>
        </p:nvSpPr>
        <p:spPr/>
        <p:txBody>
          <a:bodyPr/>
          <a:lstStyle>
            <a:lvl1pPr>
              <a:defRPr/>
            </a:lvl1pPr>
          </a:lstStyle>
          <a:p>
            <a:fld id="{53BC78D0-4F65-41CD-B768-49DF9869B6C8}" type="datetime1">
              <a:rPr lang="zh-TW" altLang="en-US" smtClean="0">
                <a:solidFill>
                  <a:prstClr val="black">
                    <a:lumMod val="50000"/>
                    <a:lumOff val="50000"/>
                  </a:prstClr>
                </a:solidFill>
              </a:rPr>
              <a:t>2023/10/6</a:t>
            </a:fld>
            <a:endParaRPr lang="zh-TW" altLang="en-US">
              <a:solidFill>
                <a:prstClr val="black">
                  <a:lumMod val="50000"/>
                  <a:lumOff val="50000"/>
                </a:prstClr>
              </a:solidFill>
            </a:endParaRPr>
          </a:p>
        </p:txBody>
      </p:sp>
      <p:sp>
        <p:nvSpPr>
          <p:cNvPr id="14" name="投影片編號版面配置區 8"/>
          <p:cNvSpPr>
            <a:spLocks noGrp="1"/>
          </p:cNvSpPr>
          <p:nvPr>
            <p:ph type="sldNum" sz="quarter" idx="11"/>
          </p:nvPr>
        </p:nvSpPr>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
        <p:nvSpPr>
          <p:cNvPr id="15" name="頁尾版面配置區 4"/>
          <p:cNvSpPr>
            <a:spLocks noGrp="1"/>
          </p:cNvSpPr>
          <p:nvPr>
            <p:ph type="ftr" sz="quarter" idx="12"/>
          </p:nvPr>
        </p:nvSpPr>
        <p:spPr/>
        <p:txBody>
          <a:bodyPr wrap="square" numCol="1" anchorCtr="0" compatLnSpc="1">
            <a:prstTxWarp prst="textNoShape">
              <a:avLst/>
            </a:prstTxWarp>
          </a:bodyPr>
          <a:lstStyle>
            <a:lvl1pPr fontAlgn="base">
              <a:spcBef>
                <a:spcPct val="0"/>
              </a:spcBef>
              <a:spcAft>
                <a:spcPct val="0"/>
              </a:spcAft>
              <a:defRPr>
                <a:solidFill>
                  <a:srgbClr val="632523"/>
                </a:solidFill>
              </a:defRPr>
            </a:lvl1pPr>
          </a:lstStyle>
          <a:p>
            <a:r>
              <a:rPr lang="en-US" altLang="zh-TW" smtClean="0"/>
              <a:t>1</a:t>
            </a:r>
            <a:endParaRPr lang="zh-TW" altLang="en-US"/>
          </a:p>
        </p:txBody>
      </p:sp>
    </p:spTree>
    <p:extLst>
      <p:ext uri="{BB962C8B-B14F-4D97-AF65-F5344CB8AC3E}">
        <p14:creationId xmlns:p14="http://schemas.microsoft.com/office/powerpoint/2010/main" val="1885168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_比對">
    <p:spTree>
      <p:nvGrpSpPr>
        <p:cNvPr id="1" name=""/>
        <p:cNvGrpSpPr/>
        <p:nvPr/>
      </p:nvGrpSpPr>
      <p:grpSpPr>
        <a:xfrm>
          <a:off x="0" y="0"/>
          <a:ext cx="0" cy="0"/>
          <a:chOff x="0" y="0"/>
          <a:chExt cx="0" cy="0"/>
        </a:xfrm>
      </p:grpSpPr>
      <p:sp>
        <p:nvSpPr>
          <p:cNvPr id="7" name="標題 34"/>
          <p:cNvSpPr txBox="1">
            <a:spLocks/>
          </p:cNvSpPr>
          <p:nvPr/>
        </p:nvSpPr>
        <p:spPr>
          <a:xfrm>
            <a:off x="466725" y="188913"/>
            <a:ext cx="8229600" cy="647700"/>
          </a:xfrm>
          <a:prstGeom prst="rect">
            <a:avLst/>
          </a:prstGeom>
          <a:solidFill>
            <a:schemeClr val="bg1">
              <a:alpha val="43000"/>
            </a:schemeClr>
          </a:solidFill>
        </p:spPr>
        <p:txBody>
          <a:bodyPr/>
          <a:lstStyle/>
          <a:p>
            <a:pPr fontAlgn="auto">
              <a:spcBef>
                <a:spcPts val="0"/>
              </a:spcBef>
              <a:spcAft>
                <a:spcPts val="0"/>
              </a:spcAft>
              <a:defRPr/>
            </a:pPr>
            <a:endParaRPr kumimoji="0" lang="zh-TW" altLang="en-US" sz="3200" b="1" dirty="0">
              <a:solidFill>
                <a:srgbClr val="002060"/>
              </a:solidFill>
              <a:effectLst>
                <a:glow rad="101600">
                  <a:prstClr val="white">
                    <a:lumMod val="95000"/>
                    <a:alpha val="60000"/>
                  </a:prstClr>
                </a:glow>
              </a:effectLst>
              <a:latin typeface="微軟正黑體" pitchFamily="34" charset="-120"/>
              <a:ea typeface="微軟正黑體" pitchFamily="34" charset="-120"/>
            </a:endParaRPr>
          </a:p>
        </p:txBody>
      </p:sp>
      <p:sp>
        <p:nvSpPr>
          <p:cNvPr id="3" name="文字版面配置區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270"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270"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8" name="日期版面配置區 6"/>
          <p:cNvSpPr>
            <a:spLocks noGrp="1"/>
          </p:cNvSpPr>
          <p:nvPr>
            <p:ph type="dt" sz="half" idx="10"/>
          </p:nvPr>
        </p:nvSpPr>
        <p:spPr/>
        <p:txBody>
          <a:bodyPr/>
          <a:lstStyle>
            <a:lvl1pPr>
              <a:defRPr/>
            </a:lvl1pPr>
          </a:lstStyle>
          <a:p>
            <a:fld id="{8DD9DAE5-D30A-4A4F-B25C-620DC8F485F4}" type="datetime1">
              <a:rPr lang="zh-TW" altLang="en-US" smtClean="0">
                <a:solidFill>
                  <a:prstClr val="black">
                    <a:lumMod val="50000"/>
                    <a:lumOff val="50000"/>
                  </a:prstClr>
                </a:solidFill>
              </a:rPr>
              <a:t>2023/10/6</a:t>
            </a:fld>
            <a:endParaRPr lang="zh-TW" altLang="en-US">
              <a:solidFill>
                <a:prstClr val="black">
                  <a:lumMod val="50000"/>
                  <a:lumOff val="50000"/>
                </a:prstClr>
              </a:solidFill>
            </a:endParaRPr>
          </a:p>
        </p:txBody>
      </p:sp>
      <p:sp>
        <p:nvSpPr>
          <p:cNvPr id="9" name="頁尾版面配置區 7"/>
          <p:cNvSpPr>
            <a:spLocks noGrp="1"/>
          </p:cNvSpPr>
          <p:nvPr>
            <p:ph type="ftr" sz="quarter" idx="11"/>
          </p:nvPr>
        </p:nvSpPr>
        <p:spPr/>
        <p:txBody>
          <a:bodyPr/>
          <a:lstStyle>
            <a:lvl1pPr>
              <a:defRPr/>
            </a:lvl1pPr>
          </a:lstStyle>
          <a:p>
            <a:r>
              <a:rPr lang="en-US" altLang="zh-TW" smtClean="0">
                <a:solidFill>
                  <a:srgbClr val="C0504D">
                    <a:lumMod val="50000"/>
                  </a:srgbClr>
                </a:solidFill>
              </a:rPr>
              <a:t>1</a:t>
            </a:r>
            <a:endParaRPr lang="zh-TW" altLang="en-US">
              <a:solidFill>
                <a:srgbClr val="C0504D">
                  <a:lumMod val="50000"/>
                </a:srgbClr>
              </a:solidFill>
            </a:endParaRPr>
          </a:p>
        </p:txBody>
      </p:sp>
      <p:sp>
        <p:nvSpPr>
          <p:cNvPr id="10" name="投影片編號版面配置區 8"/>
          <p:cNvSpPr>
            <a:spLocks noGrp="1"/>
          </p:cNvSpPr>
          <p:nvPr>
            <p:ph type="sldNum" sz="quarter" idx="12"/>
          </p:nvPr>
        </p:nvSpPr>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2571388528"/>
      </p:ext>
    </p:extLst>
  </p:cSld>
  <p:clrMapOvr>
    <a:masterClrMapping/>
  </p:clrMapOvr>
  <p:transition spd="slow"/>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只有標題">
    <p:spTree>
      <p:nvGrpSpPr>
        <p:cNvPr id="1" name=""/>
        <p:cNvGrpSpPr/>
        <p:nvPr/>
      </p:nvGrpSpPr>
      <p:grpSpPr>
        <a:xfrm>
          <a:off x="0" y="0"/>
          <a:ext cx="0" cy="0"/>
          <a:chOff x="0" y="0"/>
          <a:chExt cx="0" cy="0"/>
        </a:xfrm>
      </p:grpSpPr>
      <p:sp>
        <p:nvSpPr>
          <p:cNvPr id="3" name="等腰三角形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kumimoji="0" lang="en-US">
              <a:solidFill>
                <a:prstClr val="white"/>
              </a:solidFill>
            </a:endParaRPr>
          </a:p>
        </p:txBody>
      </p:sp>
      <p:sp>
        <p:nvSpPr>
          <p:cNvPr id="7" name="標題 1"/>
          <p:cNvSpPr>
            <a:spLocks noGrp="1"/>
          </p:cNvSpPr>
          <p:nvPr>
            <p:ph type="title"/>
          </p:nvPr>
        </p:nvSpPr>
        <p:spPr>
          <a:xfrm>
            <a:off x="467544" y="692696"/>
            <a:ext cx="8229600" cy="648072"/>
          </a:xfrm>
          <a:prstGeom prst="rect">
            <a:avLst/>
          </a:prstGeom>
        </p:spPr>
        <p:txBody>
          <a:bodyPr/>
          <a:lstStyle>
            <a:lvl1pPr>
              <a:defRPr b="1">
                <a:solidFill>
                  <a:srgbClr val="002060"/>
                </a:solidFill>
                <a:effectLst>
                  <a:glow rad="101600">
                    <a:schemeClr val="bg1">
                      <a:lumMod val="95000"/>
                      <a:alpha val="60000"/>
                    </a:schemeClr>
                  </a:glow>
                </a:effectLst>
                <a:latin typeface="微軟正黑體" pitchFamily="34" charset="-120"/>
                <a:ea typeface="微軟正黑體" pitchFamily="34" charset="-120"/>
              </a:defRPr>
            </a:lvl1pPr>
          </a:lstStyle>
          <a:p>
            <a:r>
              <a:rPr lang="zh-TW" altLang="en-US" smtClean="0"/>
              <a:t>按一下以編輯母片標題樣式</a:t>
            </a:r>
            <a:endParaRPr lang="en-US" dirty="0"/>
          </a:p>
        </p:txBody>
      </p:sp>
      <p:sp>
        <p:nvSpPr>
          <p:cNvPr id="4" name="日期版面配置區 2"/>
          <p:cNvSpPr>
            <a:spLocks noGrp="1"/>
          </p:cNvSpPr>
          <p:nvPr>
            <p:ph type="dt" sz="half" idx="10"/>
          </p:nvPr>
        </p:nvSpPr>
        <p:spPr/>
        <p:txBody>
          <a:bodyPr/>
          <a:lstStyle>
            <a:lvl1pPr>
              <a:defRPr/>
            </a:lvl1pPr>
          </a:lstStyle>
          <a:p>
            <a:fld id="{D85D7AB8-05D4-4359-9577-50EA9861A260}" type="datetime1">
              <a:rPr lang="zh-TW" altLang="en-US" smtClean="0">
                <a:solidFill>
                  <a:prstClr val="black">
                    <a:lumMod val="50000"/>
                    <a:lumOff val="50000"/>
                  </a:prstClr>
                </a:solidFill>
              </a:rPr>
              <a:t>2023/10/6</a:t>
            </a:fld>
            <a:endParaRPr lang="zh-TW" altLang="en-US">
              <a:solidFill>
                <a:prstClr val="black">
                  <a:lumMod val="50000"/>
                  <a:lumOff val="50000"/>
                </a:prstClr>
              </a:solidFill>
            </a:endParaRPr>
          </a:p>
        </p:txBody>
      </p:sp>
      <p:sp>
        <p:nvSpPr>
          <p:cNvPr id="5" name="頁尾版面配置區 3"/>
          <p:cNvSpPr>
            <a:spLocks noGrp="1"/>
          </p:cNvSpPr>
          <p:nvPr>
            <p:ph type="ftr" sz="quarter" idx="11"/>
          </p:nvPr>
        </p:nvSpPr>
        <p:spPr/>
        <p:txBody>
          <a:bodyPr/>
          <a:lstStyle>
            <a:lvl1pPr>
              <a:defRPr/>
            </a:lvl1pPr>
          </a:lstStyle>
          <a:p>
            <a:r>
              <a:rPr lang="en-US" altLang="zh-TW" smtClean="0">
                <a:solidFill>
                  <a:srgbClr val="C0504D">
                    <a:lumMod val="50000"/>
                  </a:srgbClr>
                </a:solidFill>
              </a:rPr>
              <a:t>1</a:t>
            </a:r>
            <a:endParaRPr lang="zh-TW" altLang="en-US">
              <a:solidFill>
                <a:srgbClr val="C0504D">
                  <a:lumMod val="50000"/>
                </a:srgbClr>
              </a:solidFill>
            </a:endParaRPr>
          </a:p>
        </p:txBody>
      </p:sp>
      <p:sp>
        <p:nvSpPr>
          <p:cNvPr id="6" name="投影片編號版面配置區 4"/>
          <p:cNvSpPr>
            <a:spLocks noGrp="1"/>
          </p:cNvSpPr>
          <p:nvPr>
            <p:ph type="sldNum" sz="quarter" idx="12"/>
          </p:nvPr>
        </p:nvSpPr>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20268080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325438"/>
            <a:ext cx="8229600" cy="9271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245225"/>
            <a:ext cx="2133600" cy="476250"/>
          </a:xfrm>
        </p:spPr>
        <p:txBody>
          <a:bodyPr/>
          <a:lstStyle>
            <a:lvl1pPr>
              <a:defRPr/>
            </a:lvl1pPr>
          </a:lstStyle>
          <a:p>
            <a:pPr>
              <a:defRPr/>
            </a:pPr>
            <a:fld id="{B5011494-93AF-4EB4-A57F-A275D3E4E639}" type="datetime1">
              <a:rPr lang="zh-TW" altLang="en-US" smtClean="0">
                <a:solidFill>
                  <a:prstClr val="black">
                    <a:lumMod val="50000"/>
                    <a:lumOff val="50000"/>
                  </a:prstClr>
                </a:solidFill>
              </a:rPr>
              <a:t>2023/10/6</a:t>
            </a:fld>
            <a:endParaRPr lang="en-US" altLang="zh-TW">
              <a:solidFill>
                <a:prstClr val="black">
                  <a:lumMod val="50000"/>
                  <a:lumOff val="50000"/>
                </a:prstClr>
              </a:solidFill>
            </a:endParaRPr>
          </a:p>
        </p:txBody>
      </p:sp>
      <p:sp>
        <p:nvSpPr>
          <p:cNvPr id="6" name="頁尾版面配置區 5"/>
          <p:cNvSpPr>
            <a:spLocks noGrp="1"/>
          </p:cNvSpPr>
          <p:nvPr>
            <p:ph type="ftr" sz="quarter" idx="11"/>
          </p:nvPr>
        </p:nvSpPr>
        <p:spPr>
          <a:xfrm>
            <a:off x="3124200" y="6245225"/>
            <a:ext cx="2895600" cy="476250"/>
          </a:xfrm>
        </p:spPr>
        <p:txBody>
          <a:bodyPr/>
          <a:lstStyle>
            <a:lvl1pPr>
              <a:defRPr/>
            </a:lvl1pPr>
          </a:lstStyle>
          <a:p>
            <a:pPr>
              <a:defRPr/>
            </a:pPr>
            <a:r>
              <a:rPr lang="en-US" altLang="zh-TW" smtClean="0">
                <a:solidFill>
                  <a:srgbClr val="C0504D">
                    <a:lumMod val="50000"/>
                  </a:srgbClr>
                </a:solidFill>
              </a:rPr>
              <a:t>1</a:t>
            </a:r>
            <a:endParaRPr lang="en-US" altLang="zh-TW">
              <a:solidFill>
                <a:srgbClr val="C0504D">
                  <a:lumMod val="50000"/>
                </a:srgbClr>
              </a:solidFill>
            </a:endParaRPr>
          </a:p>
        </p:txBody>
      </p:sp>
      <p:sp>
        <p:nvSpPr>
          <p:cNvPr id="7" name="投影片編號版面配置區 6"/>
          <p:cNvSpPr>
            <a:spLocks noGrp="1"/>
          </p:cNvSpPr>
          <p:nvPr>
            <p:ph type="sldNum" sz="quarter" idx="12"/>
          </p:nvPr>
        </p:nvSpPr>
        <p:spPr>
          <a:xfrm>
            <a:off x="6553200" y="6245225"/>
            <a:ext cx="2133600" cy="476250"/>
          </a:xfrm>
        </p:spPr>
        <p:txBody>
          <a:bodyPr/>
          <a:lstStyle>
            <a:lvl1pPr>
              <a:defRPr/>
            </a:lvl1pPr>
          </a:lstStyle>
          <a:p>
            <a:pPr>
              <a:defRPr/>
            </a:pPr>
            <a:fld id="{AD29E370-50F7-497D-AEEE-B7F000764296}" type="slidenum">
              <a:rPr lang="en-US" altLang="zh-TW" smtClean="0">
                <a:solidFill>
                  <a:prstClr val="black">
                    <a:lumMod val="50000"/>
                    <a:lumOff val="50000"/>
                  </a:prstClr>
                </a:solidFill>
              </a:rPr>
              <a:pPr>
                <a:defRPr/>
              </a:pPr>
              <a:t>‹#›</a:t>
            </a:fld>
            <a:endParaRPr lang="en-US" altLang="zh-TW">
              <a:solidFill>
                <a:prstClr val="black">
                  <a:lumMod val="50000"/>
                  <a:lumOff val="50000"/>
                </a:prstClr>
              </a:solidFill>
            </a:endParaRPr>
          </a:p>
        </p:txBody>
      </p:sp>
    </p:spTree>
    <p:extLst>
      <p:ext uri="{BB962C8B-B14F-4D97-AF65-F5344CB8AC3E}">
        <p14:creationId xmlns:p14="http://schemas.microsoft.com/office/powerpoint/2010/main" val="23896451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325438"/>
            <a:ext cx="8229600" cy="9271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25963"/>
          </a:xfrm>
        </p:spPr>
        <p:txBody>
          <a:bodyPr/>
          <a:lstStyle/>
          <a:p>
            <a:r>
              <a:rPr lang="zh-TW" altLang="en-US" smtClean="0"/>
              <a:t>按一下圖示以新增表格</a:t>
            </a:r>
            <a:endParaRPr lang="zh-TW" altLang="en-US"/>
          </a:p>
        </p:txBody>
      </p:sp>
      <p:sp>
        <p:nvSpPr>
          <p:cNvPr id="4" name="日期版面配置區 3"/>
          <p:cNvSpPr>
            <a:spLocks noGrp="1"/>
          </p:cNvSpPr>
          <p:nvPr>
            <p:ph type="dt" sz="half" idx="10"/>
          </p:nvPr>
        </p:nvSpPr>
        <p:spPr>
          <a:xfrm>
            <a:off x="457200" y="6245225"/>
            <a:ext cx="2133600" cy="476250"/>
          </a:xfrm>
        </p:spPr>
        <p:txBody>
          <a:bodyPr/>
          <a:lstStyle>
            <a:lvl1pPr>
              <a:defRPr/>
            </a:lvl1pPr>
          </a:lstStyle>
          <a:p>
            <a:fld id="{8E2FD5E9-DEE7-4CC0-B000-F67CB4484A4D}" type="datetime1">
              <a:rPr lang="zh-TW" altLang="en-US" smtClean="0">
                <a:solidFill>
                  <a:prstClr val="black">
                    <a:lumMod val="50000"/>
                    <a:lumOff val="50000"/>
                  </a:prstClr>
                </a:solidFill>
              </a:rPr>
              <a:t>2023/10/6</a:t>
            </a:fld>
            <a:endParaRPr lang="zh-TW" altLang="en-US">
              <a:solidFill>
                <a:prstClr val="black">
                  <a:lumMod val="50000"/>
                  <a:lumOff val="50000"/>
                </a:prstClr>
              </a:solidFill>
            </a:endParaRPr>
          </a:p>
        </p:txBody>
      </p:sp>
      <p:sp>
        <p:nvSpPr>
          <p:cNvPr id="5" name="頁尾版面配置區 4"/>
          <p:cNvSpPr>
            <a:spLocks noGrp="1"/>
          </p:cNvSpPr>
          <p:nvPr>
            <p:ph type="ftr" sz="quarter" idx="11"/>
          </p:nvPr>
        </p:nvSpPr>
        <p:spPr>
          <a:xfrm>
            <a:off x="3124200" y="6245225"/>
            <a:ext cx="2895600" cy="476250"/>
          </a:xfrm>
        </p:spPr>
        <p:txBody>
          <a:bodyPr/>
          <a:lstStyle>
            <a:lvl1pPr>
              <a:defRPr/>
            </a:lvl1pPr>
          </a:lstStyle>
          <a:p>
            <a:r>
              <a:rPr lang="en-US" altLang="zh-TW" smtClean="0">
                <a:solidFill>
                  <a:srgbClr val="C0504D">
                    <a:lumMod val="50000"/>
                  </a:srgbClr>
                </a:solidFill>
              </a:rPr>
              <a:t>1</a:t>
            </a:r>
            <a:endParaRPr lang="zh-TW" altLang="en-US">
              <a:solidFill>
                <a:srgbClr val="C0504D">
                  <a:lumMod val="50000"/>
                </a:srgbClr>
              </a:solidFill>
            </a:endParaRPr>
          </a:p>
        </p:txBody>
      </p:sp>
      <p:sp>
        <p:nvSpPr>
          <p:cNvPr id="6" name="投影片編號版面配置區 5"/>
          <p:cNvSpPr>
            <a:spLocks noGrp="1"/>
          </p:cNvSpPr>
          <p:nvPr>
            <p:ph type="sldNum" sz="quarter" idx="12"/>
          </p:nvPr>
        </p:nvSpPr>
        <p:spPr>
          <a:xfrm>
            <a:off x="6553200" y="6245225"/>
            <a:ext cx="2133600" cy="476250"/>
          </a:xfrm>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2107793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fld id="{3B9BDA97-6224-4B9E-A2AF-212ADDD4AF55}" type="datetime1">
              <a:rPr lang="zh-TW" altLang="en-US" smtClean="0">
                <a:solidFill>
                  <a:prstClr val="black">
                    <a:lumMod val="50000"/>
                    <a:lumOff val="50000"/>
                  </a:prstClr>
                </a:solidFill>
              </a:rPr>
              <a:t>2023/10/6</a:t>
            </a:fld>
            <a:endParaRPr lang="zh-TW" altLang="en-US">
              <a:solidFill>
                <a:prstClr val="black">
                  <a:lumMod val="50000"/>
                  <a:lumOff val="50000"/>
                </a:prstClr>
              </a:solidFill>
            </a:endParaRPr>
          </a:p>
        </p:txBody>
      </p:sp>
      <p:sp>
        <p:nvSpPr>
          <p:cNvPr id="3" name="頁尾版面配置區 2"/>
          <p:cNvSpPr>
            <a:spLocks noGrp="1"/>
          </p:cNvSpPr>
          <p:nvPr>
            <p:ph type="ftr" sz="quarter" idx="11"/>
          </p:nvPr>
        </p:nvSpPr>
        <p:spPr/>
        <p:txBody>
          <a:bodyPr/>
          <a:lstStyle>
            <a:lvl1pPr>
              <a:defRPr/>
            </a:lvl1pPr>
          </a:lstStyle>
          <a:p>
            <a:r>
              <a:rPr lang="en-US" altLang="zh-TW" smtClean="0">
                <a:solidFill>
                  <a:srgbClr val="C0504D">
                    <a:lumMod val="50000"/>
                  </a:srgbClr>
                </a:solidFill>
              </a:rPr>
              <a:t>1</a:t>
            </a:r>
            <a:endParaRPr lang="zh-TW" altLang="en-US">
              <a:solidFill>
                <a:srgbClr val="C0504D">
                  <a:lumMod val="50000"/>
                </a:srgbClr>
              </a:solidFill>
            </a:endParaRPr>
          </a:p>
        </p:txBody>
      </p:sp>
      <p:sp>
        <p:nvSpPr>
          <p:cNvPr id="4" name="投影片編號版面配置區 3"/>
          <p:cNvSpPr>
            <a:spLocks noGrp="1"/>
          </p:cNvSpPr>
          <p:nvPr>
            <p:ph type="sldNum" sz="quarter" idx="12"/>
          </p:nvPr>
        </p:nvSpPr>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15341097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195263" y="228600"/>
            <a:ext cx="8339137" cy="5791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8"/>
          <p:cNvSpPr>
            <a:spLocks noGrp="1" noChangeArrowheads="1"/>
          </p:cNvSpPr>
          <p:nvPr>
            <p:ph type="dt" sz="half" idx="10"/>
          </p:nvPr>
        </p:nvSpPr>
        <p:spPr>
          <a:ln/>
        </p:spPr>
        <p:txBody>
          <a:bodyPr/>
          <a:lstStyle>
            <a:lvl1pPr>
              <a:defRPr/>
            </a:lvl1pPr>
          </a:lstStyle>
          <a:p>
            <a:fld id="{23AAA91A-A888-437D-95F7-F5B9465C8093}" type="datetime1">
              <a:rPr lang="zh-TW" altLang="en-US" smtClean="0">
                <a:solidFill>
                  <a:prstClr val="black">
                    <a:lumMod val="50000"/>
                    <a:lumOff val="50000"/>
                  </a:prstClr>
                </a:solidFill>
              </a:rPr>
              <a:t>2023/10/6</a:t>
            </a:fld>
            <a:endParaRPr lang="zh-TW" altLang="en-US">
              <a:solidFill>
                <a:prstClr val="black">
                  <a:lumMod val="50000"/>
                  <a:lumOff val="50000"/>
                </a:prstClr>
              </a:solidFill>
            </a:endParaRPr>
          </a:p>
        </p:txBody>
      </p:sp>
      <p:sp>
        <p:nvSpPr>
          <p:cNvPr id="4" name="Rectangle 9"/>
          <p:cNvSpPr>
            <a:spLocks noGrp="1" noChangeArrowheads="1"/>
          </p:cNvSpPr>
          <p:nvPr>
            <p:ph type="ftr" sz="quarter" idx="11"/>
          </p:nvPr>
        </p:nvSpPr>
        <p:spPr>
          <a:ln/>
        </p:spPr>
        <p:txBody>
          <a:bodyPr/>
          <a:lstStyle>
            <a:lvl1pPr>
              <a:defRPr/>
            </a:lvl1pPr>
          </a:lstStyle>
          <a:p>
            <a:r>
              <a:rPr lang="en-US" altLang="zh-TW" smtClean="0">
                <a:solidFill>
                  <a:srgbClr val="C0504D">
                    <a:lumMod val="50000"/>
                  </a:srgbClr>
                </a:solidFill>
              </a:rPr>
              <a:t>1</a:t>
            </a:r>
            <a:endParaRPr lang="zh-TW" altLang="en-US">
              <a:solidFill>
                <a:srgbClr val="C0504D">
                  <a:lumMod val="50000"/>
                </a:srgbClr>
              </a:solidFill>
            </a:endParaRPr>
          </a:p>
        </p:txBody>
      </p:sp>
      <p:sp>
        <p:nvSpPr>
          <p:cNvPr id="5" name="Rectangle 10"/>
          <p:cNvSpPr>
            <a:spLocks noGrp="1" noChangeArrowheads="1"/>
          </p:cNvSpPr>
          <p:nvPr>
            <p:ph type="sldNum" sz="quarter" idx="12"/>
          </p:nvPr>
        </p:nvSpPr>
        <p:spPr>
          <a:ln/>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39609878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OverTx" preserve="1">
  <p:cSld name="標題及物件在文字之上">
    <p:spTree>
      <p:nvGrpSpPr>
        <p:cNvPr id="1" name=""/>
        <p:cNvGrpSpPr/>
        <p:nvPr/>
      </p:nvGrpSpPr>
      <p:grpSpPr>
        <a:xfrm>
          <a:off x="0" y="0"/>
          <a:ext cx="0" cy="0"/>
          <a:chOff x="0" y="0"/>
          <a:chExt cx="0" cy="0"/>
        </a:xfrm>
      </p:grpSpPr>
      <p:sp>
        <p:nvSpPr>
          <p:cNvPr id="2" name="標題 1"/>
          <p:cNvSpPr>
            <a:spLocks noGrp="1"/>
          </p:cNvSpPr>
          <p:nvPr>
            <p:ph type="title"/>
          </p:nvPr>
        </p:nvSpPr>
        <p:spPr>
          <a:xfrm>
            <a:off x="195263" y="228600"/>
            <a:ext cx="8015287" cy="9144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600200"/>
            <a:ext cx="79248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09600" y="3886200"/>
            <a:ext cx="79248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8"/>
          <p:cNvSpPr>
            <a:spLocks noGrp="1" noChangeArrowheads="1"/>
          </p:cNvSpPr>
          <p:nvPr>
            <p:ph type="dt" sz="half" idx="10"/>
          </p:nvPr>
        </p:nvSpPr>
        <p:spPr>
          <a:ln/>
        </p:spPr>
        <p:txBody>
          <a:bodyPr/>
          <a:lstStyle>
            <a:lvl1pPr>
              <a:defRPr/>
            </a:lvl1pPr>
          </a:lstStyle>
          <a:p>
            <a:fld id="{D0034F5C-A4EF-42C6-8CAB-DE0073DE88A1}" type="datetime1">
              <a:rPr lang="zh-TW" altLang="en-US" smtClean="0">
                <a:solidFill>
                  <a:prstClr val="black">
                    <a:lumMod val="50000"/>
                    <a:lumOff val="50000"/>
                  </a:prstClr>
                </a:solidFill>
              </a:rPr>
              <a:t>2023/10/6</a:t>
            </a:fld>
            <a:endParaRPr lang="zh-TW" altLang="en-US">
              <a:solidFill>
                <a:prstClr val="black">
                  <a:lumMod val="50000"/>
                  <a:lumOff val="50000"/>
                </a:prstClr>
              </a:solidFill>
            </a:endParaRPr>
          </a:p>
        </p:txBody>
      </p:sp>
      <p:sp>
        <p:nvSpPr>
          <p:cNvPr id="6" name="Rectangle 9"/>
          <p:cNvSpPr>
            <a:spLocks noGrp="1" noChangeArrowheads="1"/>
          </p:cNvSpPr>
          <p:nvPr>
            <p:ph type="ftr" sz="quarter" idx="11"/>
          </p:nvPr>
        </p:nvSpPr>
        <p:spPr>
          <a:ln/>
        </p:spPr>
        <p:txBody>
          <a:bodyPr/>
          <a:lstStyle>
            <a:lvl1pPr>
              <a:defRPr/>
            </a:lvl1pPr>
          </a:lstStyle>
          <a:p>
            <a:r>
              <a:rPr lang="en-US" altLang="zh-TW" smtClean="0">
                <a:solidFill>
                  <a:srgbClr val="C0504D">
                    <a:lumMod val="50000"/>
                  </a:srgbClr>
                </a:solidFill>
              </a:rPr>
              <a:t>1</a:t>
            </a:r>
            <a:endParaRPr lang="zh-TW" altLang="en-US">
              <a:solidFill>
                <a:srgbClr val="C0504D">
                  <a:lumMod val="50000"/>
                </a:srgbClr>
              </a:solidFill>
            </a:endParaRPr>
          </a:p>
        </p:txBody>
      </p:sp>
      <p:sp>
        <p:nvSpPr>
          <p:cNvPr id="7" name="Rectangle 10"/>
          <p:cNvSpPr>
            <a:spLocks noGrp="1" noChangeArrowheads="1"/>
          </p:cNvSpPr>
          <p:nvPr>
            <p:ph type="sldNum" sz="quarter" idx="12"/>
          </p:nvPr>
        </p:nvSpPr>
        <p:spPr>
          <a:ln/>
        </p:spPr>
        <p:txBody>
          <a:bodyPr/>
          <a:lstStyle>
            <a:lvl1pPr>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25687470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2"/>
          <p:cNvSpPr>
            <a:spLocks noGrp="1" noChangeArrowheads="1"/>
          </p:cNvSpPr>
          <p:nvPr>
            <p:ph type="ftr" sz="quarter" idx="10"/>
          </p:nvPr>
        </p:nvSpPr>
        <p:spPr>
          <a:ln/>
        </p:spPr>
        <p:txBody>
          <a:bodyPr/>
          <a:lstStyle>
            <a:lvl1pPr>
              <a:defRPr/>
            </a:lvl1pPr>
          </a:lstStyle>
          <a:p>
            <a:r>
              <a:rPr lang="en-US" altLang="zh-TW" smtClean="0">
                <a:solidFill>
                  <a:srgbClr val="C0504D">
                    <a:lumMod val="50000"/>
                  </a:srgbClr>
                </a:solidFill>
              </a:rPr>
              <a:t>1</a:t>
            </a:r>
            <a:endParaRPr lang="en-US" altLang="zh-TW">
              <a:solidFill>
                <a:srgbClr val="C0504D">
                  <a:lumMod val="50000"/>
                </a:srgbClr>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B72EEED5-CCA4-411F-BF6F-1AD151F7EE0D}" type="slidenum">
              <a:rPr lang="en-US" altLang="zh-TW">
                <a:solidFill>
                  <a:prstClr val="black">
                    <a:lumMod val="50000"/>
                    <a:lumOff val="50000"/>
                  </a:prstClr>
                </a:solidFill>
              </a:rPr>
              <a:pPr>
                <a:defRPr/>
              </a:pPr>
              <a:t>‹#›</a:t>
            </a:fld>
            <a:endParaRPr lang="en-US" altLang="zh-TW">
              <a:solidFill>
                <a:prstClr val="black">
                  <a:lumMod val="50000"/>
                  <a:lumOff val="50000"/>
                </a:prstClr>
              </a:solidFill>
            </a:endParaRPr>
          </a:p>
        </p:txBody>
      </p:sp>
      <p:sp>
        <p:nvSpPr>
          <p:cNvPr id="7" name="Rectangle 16"/>
          <p:cNvSpPr>
            <a:spLocks noGrp="1" noChangeArrowheads="1"/>
          </p:cNvSpPr>
          <p:nvPr>
            <p:ph type="dt" sz="half" idx="12"/>
          </p:nvPr>
        </p:nvSpPr>
        <p:spPr>
          <a:ln/>
        </p:spPr>
        <p:txBody>
          <a:bodyPr/>
          <a:lstStyle>
            <a:lvl1pPr>
              <a:defRPr/>
            </a:lvl1pPr>
          </a:lstStyle>
          <a:p>
            <a:fld id="{E7DB7140-122D-4A0C-BB07-6EBACB1096D3}" type="datetime1">
              <a:rPr lang="zh-TW" altLang="en-US" smtClean="0">
                <a:solidFill>
                  <a:prstClr val="black">
                    <a:lumMod val="50000"/>
                    <a:lumOff val="50000"/>
                  </a:prstClr>
                </a:solidFill>
              </a:rPr>
              <a:t>2023/10/6</a:t>
            </a:fld>
            <a:endParaRPr lang="en-US" altLang="zh-TW">
              <a:solidFill>
                <a:prstClr val="black">
                  <a:lumMod val="50000"/>
                  <a:lumOff val="50000"/>
                </a:prstClr>
              </a:solidFill>
            </a:endParaRPr>
          </a:p>
        </p:txBody>
      </p:sp>
    </p:spTree>
    <p:extLst>
      <p:ext uri="{BB962C8B-B14F-4D97-AF65-F5344CB8AC3E}">
        <p14:creationId xmlns:p14="http://schemas.microsoft.com/office/powerpoint/2010/main" val="10835623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只有標題">
    <p:spTree>
      <p:nvGrpSpPr>
        <p:cNvPr id="1" name=""/>
        <p:cNvGrpSpPr/>
        <p:nvPr/>
      </p:nvGrpSpPr>
      <p:grpSpPr>
        <a:xfrm>
          <a:off x="0" y="0"/>
          <a:ext cx="0" cy="0"/>
          <a:chOff x="0" y="0"/>
          <a:chExt cx="0" cy="0"/>
        </a:xfrm>
      </p:grpSpPr>
      <p:sp>
        <p:nvSpPr>
          <p:cNvPr id="2" name="標題 34"/>
          <p:cNvSpPr txBox="1">
            <a:spLocks/>
          </p:cNvSpPr>
          <p:nvPr userDrawn="1"/>
        </p:nvSpPr>
        <p:spPr>
          <a:xfrm>
            <a:off x="466725" y="188913"/>
            <a:ext cx="8229600" cy="647700"/>
          </a:xfrm>
          <a:prstGeom prst="rect">
            <a:avLst/>
          </a:prstGeom>
          <a:solidFill>
            <a:schemeClr val="bg1">
              <a:alpha val="43000"/>
            </a:schemeClr>
          </a:solidFill>
        </p:spPr>
        <p:txBody>
          <a:bodyPr/>
          <a:lstStyle/>
          <a:p>
            <a:pPr fontAlgn="auto">
              <a:spcBef>
                <a:spcPts val="0"/>
              </a:spcBef>
              <a:spcAft>
                <a:spcPts val="0"/>
              </a:spcAft>
              <a:defRPr/>
            </a:pPr>
            <a:endParaRPr kumimoji="0" lang="zh-TW" altLang="en-US" sz="3200" b="1" dirty="0">
              <a:solidFill>
                <a:srgbClr val="002060"/>
              </a:solidFill>
              <a:effectLst>
                <a:glow rad="101600">
                  <a:prstClr val="white">
                    <a:lumMod val="95000"/>
                    <a:alpha val="60000"/>
                  </a:prstClr>
                </a:glow>
              </a:effectLst>
              <a:latin typeface="微軟正黑體" pitchFamily="34" charset="-120"/>
              <a:ea typeface="微軟正黑體" pitchFamily="34" charset="-120"/>
            </a:endParaRPr>
          </a:p>
        </p:txBody>
      </p:sp>
      <p:sp>
        <p:nvSpPr>
          <p:cNvPr id="3" name="日期版面配置區 2"/>
          <p:cNvSpPr>
            <a:spLocks noGrp="1"/>
          </p:cNvSpPr>
          <p:nvPr>
            <p:ph type="dt" sz="half" idx="10"/>
          </p:nvPr>
        </p:nvSpPr>
        <p:spPr/>
        <p:txBody>
          <a:bodyPr/>
          <a:lstStyle>
            <a:lvl1pPr>
              <a:defRPr/>
            </a:lvl1pPr>
          </a:lstStyle>
          <a:p>
            <a:pPr>
              <a:defRPr/>
            </a:pPr>
            <a:fld id="{6A765663-937B-4772-950B-B60F5C14F9F8}" type="datetime1">
              <a:rPr lang="zh-TW" altLang="en-US" smtClean="0">
                <a:solidFill>
                  <a:prstClr val="black">
                    <a:lumMod val="50000"/>
                    <a:lumOff val="50000"/>
                  </a:prstClr>
                </a:solidFill>
              </a:rPr>
              <a:t>2023/10/6</a:t>
            </a:fld>
            <a:endParaRPr lang="en-US" altLang="zh-TW">
              <a:solidFill>
                <a:prstClr val="black">
                  <a:lumMod val="50000"/>
                  <a:lumOff val="50000"/>
                </a:prstClr>
              </a:solidFill>
            </a:endParaRPr>
          </a:p>
        </p:txBody>
      </p:sp>
      <p:sp>
        <p:nvSpPr>
          <p:cNvPr id="4" name="投影片編號版面配置區 4"/>
          <p:cNvSpPr>
            <a:spLocks noGrp="1"/>
          </p:cNvSpPr>
          <p:nvPr>
            <p:ph type="sldNum" sz="quarter" idx="11"/>
          </p:nvPr>
        </p:nvSpPr>
        <p:spPr>
          <a:xfrm>
            <a:off x="7229475" y="6381750"/>
            <a:ext cx="1905000" cy="457200"/>
          </a:xfrm>
        </p:spPr>
        <p:txBody>
          <a:bodyPr/>
          <a:lstStyle>
            <a:lvl1pPr>
              <a:defRPr/>
            </a:lvl1pPr>
          </a:lstStyle>
          <a:p>
            <a:pPr>
              <a:defRPr/>
            </a:pPr>
            <a:fld id="{8177C575-8324-461E-8F9D-445CE8FDA942}" type="slidenum">
              <a:rPr lang="en-US" altLang="zh-TW">
                <a:solidFill>
                  <a:prstClr val="black">
                    <a:lumMod val="50000"/>
                    <a:lumOff val="50000"/>
                  </a:prstClr>
                </a:solidFill>
              </a:rPr>
              <a:pPr>
                <a:defRPr/>
              </a:pPr>
              <a:t>‹#›</a:t>
            </a:fld>
            <a:endParaRPr lang="en-US" altLang="zh-TW">
              <a:solidFill>
                <a:prstClr val="black">
                  <a:lumMod val="50000"/>
                  <a:lumOff val="50000"/>
                </a:prstClr>
              </a:solidFill>
            </a:endParaRPr>
          </a:p>
        </p:txBody>
      </p:sp>
    </p:spTree>
    <p:extLst>
      <p:ext uri="{BB962C8B-B14F-4D97-AF65-F5344CB8AC3E}">
        <p14:creationId xmlns:p14="http://schemas.microsoft.com/office/powerpoint/2010/main" val="3330287138"/>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68313" y="16287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59313" y="16287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p:cNvSpPr>
            <a:spLocks noGrp="1"/>
          </p:cNvSpPr>
          <p:nvPr>
            <p:ph type="dt" sz="half" idx="10"/>
          </p:nvPr>
        </p:nvSpPr>
        <p:spPr/>
        <p:txBody>
          <a:bodyPr/>
          <a:lstStyle>
            <a:lvl1pPr>
              <a:defRPr/>
            </a:lvl1pPr>
          </a:lstStyle>
          <a:p>
            <a:pPr>
              <a:defRPr/>
            </a:pPr>
            <a:fld id="{602F4EAC-69F0-4F51-B0C5-AB3E86E79029}" type="datetime1">
              <a:rPr lang="zh-TW" altLang="en-US"/>
              <a:pPr>
                <a:defRPr/>
              </a:pPr>
              <a:t>2023/10/6</a:t>
            </a:fld>
            <a:endParaRPr lang="en-US" altLang="zh-TW"/>
          </a:p>
        </p:txBody>
      </p:sp>
      <p:sp>
        <p:nvSpPr>
          <p:cNvPr id="6" name="投影片編號版面配置區 5"/>
          <p:cNvSpPr>
            <a:spLocks noGrp="1"/>
          </p:cNvSpPr>
          <p:nvPr>
            <p:ph type="sldNum" sz="quarter" idx="11"/>
          </p:nvPr>
        </p:nvSpPr>
        <p:spPr/>
        <p:txBody>
          <a:bodyPr/>
          <a:lstStyle>
            <a:lvl1pPr>
              <a:defRPr/>
            </a:lvl1pPr>
          </a:lstStyle>
          <a:p>
            <a:pPr>
              <a:defRPr/>
            </a:pPr>
            <a:fld id="{EA9B1181-0540-4392-B0C4-1F2092585203}" type="slidenum">
              <a:rPr lang="zh-TW" altLang="en-US"/>
              <a:pPr>
                <a:defRPr/>
              </a:pPr>
              <a:t>‹#›</a:t>
            </a:fld>
            <a:endParaRPr lang="en-US" altLang="zh-TW"/>
          </a:p>
        </p:txBody>
      </p:sp>
      <p:sp>
        <p:nvSpPr>
          <p:cNvPr id="7" name="頁尾版面配置區 4"/>
          <p:cNvSpPr>
            <a:spLocks noGrp="1"/>
          </p:cNvSpPr>
          <p:nvPr>
            <p:ph type="ftr" sz="quarter" idx="12"/>
          </p:nvPr>
        </p:nvSpPr>
        <p:spPr/>
        <p:txBody>
          <a:bodyPr/>
          <a:lstStyle>
            <a:lvl1pPr>
              <a:defRPr/>
            </a:lvl1pPr>
          </a:lstStyle>
          <a:p>
            <a:pPr>
              <a:defRPr/>
            </a:pPr>
            <a:endParaRPr lang="en-US" altLang="zh-TW" dirty="0"/>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chart">
  <p:cSld name="標題及圖表">
    <p:spTree>
      <p:nvGrpSpPr>
        <p:cNvPr id="1" name=""/>
        <p:cNvGrpSpPr/>
        <p:nvPr/>
      </p:nvGrpSpPr>
      <p:grpSpPr>
        <a:xfrm>
          <a:off x="0" y="0"/>
          <a:ext cx="0" cy="0"/>
          <a:chOff x="0" y="0"/>
          <a:chExt cx="0" cy="0"/>
        </a:xfrm>
      </p:grpSpPr>
      <p:sp>
        <p:nvSpPr>
          <p:cNvPr id="2" name="標題 1"/>
          <p:cNvSpPr>
            <a:spLocks noGrp="1"/>
          </p:cNvSpPr>
          <p:nvPr>
            <p:ph type="title"/>
          </p:nvPr>
        </p:nvSpPr>
        <p:spPr>
          <a:xfrm>
            <a:off x="457200" y="325438"/>
            <a:ext cx="8229600" cy="927100"/>
          </a:xfrm>
        </p:spPr>
        <p:txBody>
          <a:bodyPr/>
          <a:lstStyle/>
          <a:p>
            <a:r>
              <a:rPr lang="zh-TW" altLang="en-US" smtClean="0"/>
              <a:t>按一下以編輯母片標題樣式</a:t>
            </a:r>
            <a:endParaRPr lang="zh-TW" altLang="en-US"/>
          </a:p>
        </p:txBody>
      </p:sp>
      <p:sp>
        <p:nvSpPr>
          <p:cNvPr id="3" name="圖表版面配置區 2"/>
          <p:cNvSpPr>
            <a:spLocks noGrp="1"/>
          </p:cNvSpPr>
          <p:nvPr>
            <p:ph type="chart" idx="1"/>
          </p:nvPr>
        </p:nvSpPr>
        <p:spPr>
          <a:xfrm>
            <a:off x="457200" y="1600200"/>
            <a:ext cx="8229600" cy="4525963"/>
          </a:xfrm>
        </p:spPr>
        <p:txBody>
          <a:bodyPr/>
          <a:lstStyle/>
          <a:p>
            <a:r>
              <a:rPr lang="zh-TW" altLang="en-US" smtClean="0"/>
              <a:t>按一下圖示以新增圖表</a:t>
            </a:r>
            <a:endParaRPr lang="zh-TW" altLang="en-US"/>
          </a:p>
        </p:txBody>
      </p:sp>
      <p:sp>
        <p:nvSpPr>
          <p:cNvPr id="4" name="日期版面配置區 3"/>
          <p:cNvSpPr>
            <a:spLocks noGrp="1"/>
          </p:cNvSpPr>
          <p:nvPr>
            <p:ph type="dt" sz="half" idx="10"/>
          </p:nvPr>
        </p:nvSpPr>
        <p:spPr>
          <a:xfrm>
            <a:off x="457200" y="6245225"/>
            <a:ext cx="2133600" cy="476250"/>
          </a:xfrm>
        </p:spPr>
        <p:txBody>
          <a:bodyPr/>
          <a:lstStyle>
            <a:lvl1pPr>
              <a:defRPr/>
            </a:lvl1pPr>
          </a:lstStyle>
          <a:p>
            <a:fld id="{C3049249-8D5F-4962-B6A1-93A3D5F7C4FE}" type="datetime1">
              <a:rPr lang="zh-TW" altLang="en-US" smtClean="0">
                <a:solidFill>
                  <a:prstClr val="black">
                    <a:lumMod val="50000"/>
                    <a:lumOff val="50000"/>
                  </a:prstClr>
                </a:solidFill>
              </a:rPr>
              <a:t>2023/10/6</a:t>
            </a:fld>
            <a:endParaRPr lang="zh-TW" altLang="en-US">
              <a:solidFill>
                <a:prstClr val="black">
                  <a:lumMod val="50000"/>
                  <a:lumOff val="50000"/>
                </a:prstClr>
              </a:solidFill>
            </a:endParaRPr>
          </a:p>
        </p:txBody>
      </p:sp>
      <p:sp>
        <p:nvSpPr>
          <p:cNvPr id="5" name="頁尾版面配置區 4"/>
          <p:cNvSpPr>
            <a:spLocks noGrp="1"/>
          </p:cNvSpPr>
          <p:nvPr>
            <p:ph type="ftr" sz="quarter" idx="11"/>
          </p:nvPr>
        </p:nvSpPr>
        <p:spPr>
          <a:xfrm>
            <a:off x="3124200" y="6245225"/>
            <a:ext cx="2895600" cy="476250"/>
          </a:xfrm>
        </p:spPr>
        <p:txBody>
          <a:bodyPr/>
          <a:lstStyle>
            <a:lvl1pPr>
              <a:defRPr/>
            </a:lvl1pPr>
          </a:lstStyle>
          <a:p>
            <a:r>
              <a:rPr lang="en-US" altLang="zh-TW" smtClean="0">
                <a:solidFill>
                  <a:srgbClr val="C0504D">
                    <a:lumMod val="50000"/>
                  </a:srgbClr>
                </a:solidFill>
              </a:rPr>
              <a:t>1</a:t>
            </a:r>
            <a:endParaRPr lang="zh-TW" altLang="en-US">
              <a:solidFill>
                <a:srgbClr val="C0504D">
                  <a:lumMod val="50000"/>
                </a:srgbClr>
              </a:solidFill>
            </a:endParaRPr>
          </a:p>
        </p:txBody>
      </p:sp>
      <p:sp>
        <p:nvSpPr>
          <p:cNvPr id="6" name="投影片編號版面配置區 5"/>
          <p:cNvSpPr>
            <a:spLocks noGrp="1"/>
          </p:cNvSpPr>
          <p:nvPr>
            <p:ph type="sldNum" sz="quarter" idx="12"/>
          </p:nvPr>
        </p:nvSpPr>
        <p:spPr>
          <a:xfrm>
            <a:off x="6553200" y="6245225"/>
            <a:ext cx="2133600" cy="476250"/>
          </a:xfrm>
        </p:spPr>
        <p:txBody>
          <a:bodyPr/>
          <a:lstStyle>
            <a:lvl1pPr>
              <a:defRPr/>
            </a:lvl1pPr>
          </a:lstStyle>
          <a:p>
            <a:fld id="{39C638C9-C98D-4DD2-88F4-24BAD103D3B5}"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39897030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自訂版面配置">
    <p:spTree>
      <p:nvGrpSpPr>
        <p:cNvPr id="1" name=""/>
        <p:cNvGrpSpPr/>
        <p:nvPr/>
      </p:nvGrpSpPr>
      <p:grpSpPr>
        <a:xfrm>
          <a:off x="0" y="0"/>
          <a:ext cx="0" cy="0"/>
          <a:chOff x="0" y="0"/>
          <a:chExt cx="0" cy="0"/>
        </a:xfrm>
      </p:grpSpPr>
      <p:sp>
        <p:nvSpPr>
          <p:cNvPr id="4" name="矩形 3"/>
          <p:cNvSpPr/>
          <p:nvPr userDrawn="1"/>
        </p:nvSpPr>
        <p:spPr>
          <a:xfrm>
            <a:off x="0" y="1000125"/>
            <a:ext cx="5500688" cy="46038"/>
          </a:xfrm>
          <a:prstGeom prst="rect">
            <a:avLst/>
          </a:prstGeom>
          <a:gradFill>
            <a:gsLst>
              <a:gs pos="0">
                <a:srgbClr val="B9CDE5"/>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kumimoji="0" lang="zh-TW" altLang="en-US"/>
          </a:p>
        </p:txBody>
      </p: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7" name="內容版面配置區 2"/>
          <p:cNvSpPr>
            <a:spLocks noGrp="1"/>
          </p:cNvSpPr>
          <p:nvPr>
            <p:ph idx="1"/>
          </p:nvPr>
        </p:nvSpPr>
        <p:spPr>
          <a:xfrm>
            <a:off x="457200" y="1600200"/>
            <a:ext cx="8229600" cy="4525963"/>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投影片編號版面配置區 2"/>
          <p:cNvSpPr>
            <a:spLocks noGrp="1"/>
          </p:cNvSpPr>
          <p:nvPr>
            <p:ph type="sldNum" sz="quarter" idx="10"/>
          </p:nvPr>
        </p:nvSpPr>
        <p:spPr/>
        <p:txBody>
          <a:bodyPr/>
          <a:lstStyle>
            <a:lvl1pPr>
              <a:defRPr/>
            </a:lvl1pPr>
          </a:lstStyle>
          <a:p>
            <a:pPr>
              <a:defRPr/>
            </a:pPr>
            <a:fld id="{338C1F18-0AEC-430C-9A62-966D3BD0BB57}" type="slidenum">
              <a:rPr lang="zh-TW" altLang="en-US"/>
              <a:pPr>
                <a:defRPr/>
              </a:pPr>
              <a:t>‹#›</a:t>
            </a:fld>
            <a:endParaRPr lang="zh-TW" altLang="en-US"/>
          </a:p>
        </p:txBody>
      </p:sp>
    </p:spTree>
    <p:extLst>
      <p:ext uri="{BB962C8B-B14F-4D97-AF65-F5344CB8AC3E}">
        <p14:creationId xmlns:p14="http://schemas.microsoft.com/office/powerpoint/2010/main" val="366163437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3"/>
          <p:cNvSpPr>
            <a:spLocks noGrp="1"/>
          </p:cNvSpPr>
          <p:nvPr>
            <p:ph type="dt" sz="half" idx="10"/>
          </p:nvPr>
        </p:nvSpPr>
        <p:spPr/>
        <p:txBody>
          <a:bodyPr/>
          <a:lstStyle>
            <a:lvl1pPr>
              <a:defRPr/>
            </a:lvl1pPr>
          </a:lstStyle>
          <a:p>
            <a:pPr>
              <a:defRPr/>
            </a:pPr>
            <a:fld id="{D24F746D-ECF1-436E-B0BC-204897A52E62}" type="datetime1">
              <a:rPr lang="zh-TW" altLang="en-US"/>
              <a:pPr>
                <a:defRPr/>
              </a:pPr>
              <a:t>2023/10/6</a:t>
            </a:fld>
            <a:endParaRPr lang="en-US" altLang="zh-TW"/>
          </a:p>
        </p:txBody>
      </p:sp>
      <p:sp>
        <p:nvSpPr>
          <p:cNvPr id="8" name="投影片編號版面配置區 5"/>
          <p:cNvSpPr>
            <a:spLocks noGrp="1"/>
          </p:cNvSpPr>
          <p:nvPr>
            <p:ph type="sldNum" sz="quarter" idx="11"/>
          </p:nvPr>
        </p:nvSpPr>
        <p:spPr/>
        <p:txBody>
          <a:bodyPr/>
          <a:lstStyle>
            <a:lvl1pPr>
              <a:defRPr/>
            </a:lvl1pPr>
          </a:lstStyle>
          <a:p>
            <a:pPr>
              <a:defRPr/>
            </a:pPr>
            <a:fld id="{7DD7F3C6-5572-4F38-9A8A-8238CFBF02A8}" type="slidenum">
              <a:rPr lang="zh-TW" altLang="en-US"/>
              <a:pPr>
                <a:defRPr/>
              </a:pPr>
              <a:t>‹#›</a:t>
            </a:fld>
            <a:endParaRPr lang="en-US" altLang="zh-TW"/>
          </a:p>
        </p:txBody>
      </p:sp>
      <p:sp>
        <p:nvSpPr>
          <p:cNvPr id="9" name="頁尾版面配置區 4"/>
          <p:cNvSpPr>
            <a:spLocks noGrp="1"/>
          </p:cNvSpPr>
          <p:nvPr>
            <p:ph type="ftr" sz="quarter" idx="12"/>
          </p:nvPr>
        </p:nvSpPr>
        <p:spPr/>
        <p:txBody>
          <a:bodyPr/>
          <a:lstStyle>
            <a:lvl1pPr>
              <a:defRPr/>
            </a:lvl1pPr>
          </a:lstStyle>
          <a:p>
            <a:pPr>
              <a:defRPr/>
            </a:pPr>
            <a:endParaRPr lang="en-US" altLang="zh-TW"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3"/>
          <p:cNvSpPr>
            <a:spLocks noGrp="1"/>
          </p:cNvSpPr>
          <p:nvPr>
            <p:ph type="dt" sz="half" idx="10"/>
          </p:nvPr>
        </p:nvSpPr>
        <p:spPr/>
        <p:txBody>
          <a:bodyPr/>
          <a:lstStyle>
            <a:lvl1pPr>
              <a:defRPr/>
            </a:lvl1pPr>
          </a:lstStyle>
          <a:p>
            <a:pPr>
              <a:defRPr/>
            </a:pPr>
            <a:fld id="{B715915A-F305-4008-B3D4-8F3C4BF63F09}" type="datetime1">
              <a:rPr lang="zh-TW" altLang="en-US"/>
              <a:pPr>
                <a:defRPr/>
              </a:pPr>
              <a:t>2023/10/6</a:t>
            </a:fld>
            <a:endParaRPr lang="en-US" altLang="zh-TW"/>
          </a:p>
        </p:txBody>
      </p:sp>
      <p:sp>
        <p:nvSpPr>
          <p:cNvPr id="4" name="投影片編號版面配置區 5"/>
          <p:cNvSpPr>
            <a:spLocks noGrp="1"/>
          </p:cNvSpPr>
          <p:nvPr>
            <p:ph type="sldNum" sz="quarter" idx="11"/>
          </p:nvPr>
        </p:nvSpPr>
        <p:spPr/>
        <p:txBody>
          <a:bodyPr/>
          <a:lstStyle>
            <a:lvl1pPr>
              <a:defRPr/>
            </a:lvl1pPr>
          </a:lstStyle>
          <a:p>
            <a:pPr>
              <a:defRPr/>
            </a:pPr>
            <a:fld id="{2A679A4E-D304-4AFC-8D03-1D1CBB007EBF}" type="slidenum">
              <a:rPr lang="zh-TW" altLang="en-US"/>
              <a:pPr>
                <a:defRPr/>
              </a:pPr>
              <a:t>‹#›</a:t>
            </a:fld>
            <a:endParaRPr lang="en-US" altLang="zh-TW"/>
          </a:p>
        </p:txBody>
      </p:sp>
      <p:sp>
        <p:nvSpPr>
          <p:cNvPr id="5" name="頁尾版面配置區 4"/>
          <p:cNvSpPr>
            <a:spLocks noGrp="1"/>
          </p:cNvSpPr>
          <p:nvPr>
            <p:ph type="ftr" sz="quarter" idx="12"/>
          </p:nvPr>
        </p:nvSpPr>
        <p:spPr/>
        <p:txBody>
          <a:bodyPr/>
          <a:lstStyle>
            <a:lvl1pPr>
              <a:defRPr/>
            </a:lvl1pPr>
          </a:lstStyle>
          <a:p>
            <a:pPr>
              <a:defRPr/>
            </a:pPr>
            <a:endParaRPr lang="en-US" altLang="zh-TW"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B63D57C8-9702-4AA0-B110-1E7DEA223EB6}" type="datetime1">
              <a:rPr lang="zh-TW" altLang="en-US"/>
              <a:pPr>
                <a:defRPr/>
              </a:pPr>
              <a:t>2023/10/6</a:t>
            </a:fld>
            <a:endParaRPr lang="en-US" altLang="zh-TW"/>
          </a:p>
        </p:txBody>
      </p:sp>
      <p:sp>
        <p:nvSpPr>
          <p:cNvPr id="3" name="投影片編號版面配置區 5"/>
          <p:cNvSpPr>
            <a:spLocks noGrp="1"/>
          </p:cNvSpPr>
          <p:nvPr>
            <p:ph type="sldNum" sz="quarter" idx="11"/>
          </p:nvPr>
        </p:nvSpPr>
        <p:spPr/>
        <p:txBody>
          <a:bodyPr/>
          <a:lstStyle>
            <a:lvl1pPr>
              <a:defRPr/>
            </a:lvl1pPr>
          </a:lstStyle>
          <a:p>
            <a:pPr>
              <a:defRPr/>
            </a:pPr>
            <a:fld id="{66167982-8D73-4902-9BD7-AB557479CEE6}" type="slidenum">
              <a:rPr lang="zh-TW" altLang="en-US"/>
              <a:pPr>
                <a:defRPr/>
              </a:pPr>
              <a:t>‹#›</a:t>
            </a:fld>
            <a:endParaRPr lang="en-US" altLang="zh-TW"/>
          </a:p>
        </p:txBody>
      </p:sp>
      <p:sp>
        <p:nvSpPr>
          <p:cNvPr id="4" name="頁尾版面配置區 4"/>
          <p:cNvSpPr>
            <a:spLocks noGrp="1"/>
          </p:cNvSpPr>
          <p:nvPr>
            <p:ph type="ftr" sz="quarter" idx="12"/>
          </p:nvPr>
        </p:nvSpPr>
        <p:spPr/>
        <p:txBody>
          <a:bodyPr/>
          <a:lstStyle>
            <a:lvl1pPr>
              <a:defRPr/>
            </a:lvl1pPr>
          </a:lstStyle>
          <a:p>
            <a:pPr>
              <a:defRPr/>
            </a:pPr>
            <a:endParaRPr lang="en-US" altLang="zh-TW"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922264C3-391C-43D9-A49F-356B4A420BAE}" type="datetime1">
              <a:rPr lang="zh-TW" altLang="en-US"/>
              <a:pPr>
                <a:defRPr/>
              </a:pPr>
              <a:t>2023/10/6</a:t>
            </a:fld>
            <a:endParaRPr lang="en-US" altLang="zh-TW"/>
          </a:p>
        </p:txBody>
      </p:sp>
      <p:sp>
        <p:nvSpPr>
          <p:cNvPr id="6" name="投影片編號版面配置區 5"/>
          <p:cNvSpPr>
            <a:spLocks noGrp="1"/>
          </p:cNvSpPr>
          <p:nvPr>
            <p:ph type="sldNum" sz="quarter" idx="11"/>
          </p:nvPr>
        </p:nvSpPr>
        <p:spPr/>
        <p:txBody>
          <a:bodyPr/>
          <a:lstStyle>
            <a:lvl1pPr>
              <a:defRPr/>
            </a:lvl1pPr>
          </a:lstStyle>
          <a:p>
            <a:pPr>
              <a:defRPr/>
            </a:pPr>
            <a:fld id="{32573D64-D48B-4503-951C-43F8D464A17D}" type="slidenum">
              <a:rPr lang="zh-TW" altLang="en-US"/>
              <a:pPr>
                <a:defRPr/>
              </a:pPr>
              <a:t>‹#›</a:t>
            </a:fld>
            <a:endParaRPr lang="en-US" altLang="zh-TW"/>
          </a:p>
        </p:txBody>
      </p:sp>
      <p:sp>
        <p:nvSpPr>
          <p:cNvPr id="7" name="頁尾版面配置區 4"/>
          <p:cNvSpPr>
            <a:spLocks noGrp="1"/>
          </p:cNvSpPr>
          <p:nvPr>
            <p:ph type="ftr" sz="quarter" idx="12"/>
          </p:nvPr>
        </p:nvSpPr>
        <p:spPr/>
        <p:txBody>
          <a:bodyPr/>
          <a:lstStyle>
            <a:lvl1pPr>
              <a:defRPr/>
            </a:lvl1pPr>
          </a:lstStyle>
          <a:p>
            <a:pPr>
              <a:defRPr/>
            </a:pPr>
            <a:endParaRPr lang="en-US" altLang="zh-TW"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166C4988-1663-4446-8E9B-60C729100706}" type="datetime1">
              <a:rPr lang="zh-TW" altLang="en-US"/>
              <a:pPr>
                <a:defRPr/>
              </a:pPr>
              <a:t>2023/10/6</a:t>
            </a:fld>
            <a:endParaRPr lang="en-US" altLang="zh-TW"/>
          </a:p>
        </p:txBody>
      </p:sp>
      <p:sp>
        <p:nvSpPr>
          <p:cNvPr id="6" name="投影片編號版面配置區 5"/>
          <p:cNvSpPr>
            <a:spLocks noGrp="1"/>
          </p:cNvSpPr>
          <p:nvPr>
            <p:ph type="sldNum" sz="quarter" idx="11"/>
          </p:nvPr>
        </p:nvSpPr>
        <p:spPr/>
        <p:txBody>
          <a:bodyPr/>
          <a:lstStyle>
            <a:lvl1pPr>
              <a:defRPr/>
            </a:lvl1pPr>
          </a:lstStyle>
          <a:p>
            <a:pPr>
              <a:defRPr/>
            </a:pPr>
            <a:fld id="{2AEB19B2-CEF9-4793-A1C2-BC7D949A826B}" type="slidenum">
              <a:rPr lang="zh-TW" altLang="en-US"/>
              <a:pPr>
                <a:defRPr/>
              </a:pPr>
              <a:t>‹#›</a:t>
            </a:fld>
            <a:endParaRPr lang="en-US" altLang="zh-TW"/>
          </a:p>
        </p:txBody>
      </p:sp>
      <p:sp>
        <p:nvSpPr>
          <p:cNvPr id="7" name="頁尾版面配置區 4"/>
          <p:cNvSpPr>
            <a:spLocks noGrp="1"/>
          </p:cNvSpPr>
          <p:nvPr>
            <p:ph type="ftr" sz="quarter" idx="12"/>
          </p:nvPr>
        </p:nvSpPr>
        <p:spPr/>
        <p:txBody>
          <a:bodyPr/>
          <a:lstStyle>
            <a:lvl1pPr>
              <a:defRPr/>
            </a:lvl1pPr>
          </a:lstStyle>
          <a:p>
            <a:pPr>
              <a:defRPr/>
            </a:pPr>
            <a:endParaRPr lang="en-US" altLang="zh-TW"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theme" Target="../theme/theme3.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文字版面配置區 2"/>
          <p:cNvSpPr>
            <a:spLocks noGrp="1"/>
          </p:cNvSpPr>
          <p:nvPr>
            <p:ph type="body" idx="1"/>
          </p:nvPr>
        </p:nvSpPr>
        <p:spPr bwMode="auto">
          <a:xfrm>
            <a:off x="468313" y="1628775"/>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0"/>
            <a:r>
              <a:rPr lang="zh-TW" altLang="en-US"/>
              <a:t>第四層</a:t>
            </a:r>
          </a:p>
          <a:p>
            <a:pPr lvl="1"/>
            <a:r>
              <a:rPr lang="zh-TW" altLang="en-US"/>
              <a:t>第五層</a:t>
            </a:r>
          </a:p>
        </p:txBody>
      </p:sp>
      <p:sp>
        <p:nvSpPr>
          <p:cNvPr id="7" name="文字方塊 6"/>
          <p:cNvSpPr txBox="1"/>
          <p:nvPr userDrawn="1"/>
        </p:nvSpPr>
        <p:spPr>
          <a:xfrm>
            <a:off x="0" y="0"/>
            <a:ext cx="9144000" cy="3108543"/>
          </a:xfrm>
          <a:prstGeom prst="rect">
            <a:avLst/>
          </a:prstGeom>
          <a:noFill/>
        </p:spPr>
        <p:txBody>
          <a:bodyPr>
            <a:spAutoFit/>
          </a:bodyPr>
          <a:lstStyle/>
          <a:p>
            <a:pPr>
              <a:defRPr/>
            </a:pPr>
            <a:r>
              <a:rPr kumimoji="0" lang="zh-TW" altLang="en-US" sz="1400" dirty="0">
                <a:solidFill>
                  <a:srgbClr val="D9D9D9"/>
                </a:solidFill>
                <a:latin typeface="標楷體" pitchFamily="65" charset="-120"/>
                <a:ea typeface="標楷體" pitchFamily="65" charset="-120"/>
              </a:rPr>
              <a:t>堯舜禹湯文武成康之際，何其愛民之深，憂民之切，而待天下之以君子長者之道也。有一善，從而賞之，又從而詠歌嗟歎之，所以樂其始而勉其終；有一不善，從而罰之，又從而哀矜懲創之，所以棄其舊而開其新。故其吁俞之聲</a:t>
            </a:r>
            <a:r>
              <a:rPr kumimoji="0" lang="zh-TW" altLang="en-US" sz="1400" dirty="0" smtClean="0">
                <a:solidFill>
                  <a:srgbClr val="D9D9D9"/>
                </a:solidFill>
                <a:latin typeface="標楷體" pitchFamily="65" charset="-120"/>
                <a:ea typeface="標楷體" pitchFamily="65" charset="-120"/>
              </a:rPr>
              <a:t>，歡</a:t>
            </a:r>
            <a:r>
              <a:rPr kumimoji="0" lang="zh-TW" altLang="en-US" sz="1400" dirty="0">
                <a:solidFill>
                  <a:srgbClr val="D9D9D9"/>
                </a:solidFill>
                <a:latin typeface="標楷體" pitchFamily="65" charset="-120"/>
                <a:ea typeface="標楷體" pitchFamily="65" charset="-120"/>
              </a:rPr>
              <a:t>忻慘戚，見於虞夏商周之書</a:t>
            </a:r>
            <a:r>
              <a:rPr kumimoji="0" lang="zh-TW" altLang="en-US" sz="1400" dirty="0" smtClean="0">
                <a:solidFill>
                  <a:srgbClr val="D9D9D9"/>
                </a:solidFill>
                <a:latin typeface="標楷體" pitchFamily="65" charset="-120"/>
                <a:ea typeface="標楷體" pitchFamily="65" charset="-120"/>
              </a:rPr>
              <a:t>。成</a:t>
            </a:r>
            <a:r>
              <a:rPr kumimoji="0" lang="zh-TW" altLang="en-US" sz="1400" dirty="0">
                <a:solidFill>
                  <a:srgbClr val="D9D9D9"/>
                </a:solidFill>
                <a:latin typeface="標楷體" pitchFamily="65" charset="-120"/>
                <a:ea typeface="標楷體" pitchFamily="65" charset="-120"/>
              </a:rPr>
              <a:t>康既沒，穆王立而周道始衰，然猶命其臣呂侯，而告知以祥刑。其言憂而不傷，威而不怒，慈愛而能斷，惻然有哀憐無辜之心，故孔子猶有取焉。傳曰：「賞疑從與，所以廣恩也；罰疑從去，所以謹刑也。</a:t>
            </a:r>
            <a:r>
              <a:rPr kumimoji="0" lang="zh-TW" altLang="en-US" sz="1400" dirty="0" smtClean="0">
                <a:solidFill>
                  <a:srgbClr val="D9D9D9"/>
                </a:solidFill>
                <a:latin typeface="標楷體" pitchFamily="65" charset="-120"/>
                <a:ea typeface="標楷體" pitchFamily="65" charset="-120"/>
              </a:rPr>
              <a:t>」當</a:t>
            </a:r>
            <a:r>
              <a:rPr kumimoji="0" lang="zh-TW" altLang="en-US" sz="1400" dirty="0">
                <a:solidFill>
                  <a:srgbClr val="D9D9D9"/>
                </a:solidFill>
                <a:latin typeface="標楷體" pitchFamily="65" charset="-120"/>
                <a:ea typeface="標楷體" pitchFamily="65" charset="-120"/>
              </a:rPr>
              <a:t>堯之時，皋陶為士，將殺人。皋陶曰：「殺之」三；堯曰：「宥之」三。故天下畏皋陶執法之堅，而樂堯用刑之寬。四岳曰：「鯀可用。」堯曰：「不可。鯀方命圮族。」既而曰：「試之。」何堯之不聽皋陶之殺人，而從四岳之用鯀也？然則聖人之意，蓋亦可見矣。書曰：「罪疑惟輕，功疑惟重。與其殺不辜，寧失不經。」嗚呼！盡之矣</a:t>
            </a:r>
            <a:r>
              <a:rPr kumimoji="0" lang="zh-TW" altLang="en-US" sz="1400" dirty="0" smtClean="0">
                <a:solidFill>
                  <a:srgbClr val="D9D9D9"/>
                </a:solidFill>
                <a:latin typeface="標楷體" pitchFamily="65" charset="-120"/>
                <a:ea typeface="標楷體" pitchFamily="65" charset="-120"/>
              </a:rPr>
              <a:t>。可以</a:t>
            </a:r>
            <a:r>
              <a:rPr kumimoji="0" lang="zh-TW" altLang="en-US" sz="1400" dirty="0">
                <a:solidFill>
                  <a:srgbClr val="D9D9D9"/>
                </a:solidFill>
                <a:latin typeface="標楷體" pitchFamily="65" charset="-120"/>
                <a:ea typeface="標楷體" pitchFamily="65" charset="-120"/>
              </a:rPr>
              <a:t>賞，可以無賞，賞之過乎仁；可以罰，可以無罰，罰之過乎義。過乎仁，不失為君子；過乎義，則流而入於忍人。故仁可過也，義不可過也。古者賞不以爵祿，刑不以刀鋸。賞以爵祿，是賞之道，行於爵祿之所加，而不行於爵祿之所不加也。刑以刀鋸，是刑之威，施於刀鋸之所及，而不施於刀鋸之所不及也。先王知天下之善不勝賞，而爵祿不足以勸也；知天下之惡不勝刑，而刀鋸不足以裁也。是故疑則舉而歸之於仁，以君子長者之道待天下，使天下相率而歸於君子長者之道。故曰：忠厚之至也</a:t>
            </a:r>
            <a:r>
              <a:rPr kumimoji="0" lang="zh-TW" altLang="en-US" sz="1400" dirty="0" smtClean="0">
                <a:solidFill>
                  <a:srgbClr val="D9D9D9"/>
                </a:solidFill>
                <a:latin typeface="標楷體" pitchFamily="65" charset="-120"/>
                <a:ea typeface="標楷體" pitchFamily="65" charset="-120"/>
              </a:rPr>
              <a:t>。詩</a:t>
            </a:r>
            <a:r>
              <a:rPr kumimoji="0" lang="zh-TW" altLang="en-US" sz="1400" dirty="0">
                <a:solidFill>
                  <a:srgbClr val="D9D9D9"/>
                </a:solidFill>
                <a:latin typeface="標楷體" pitchFamily="65" charset="-120"/>
                <a:ea typeface="標楷體" pitchFamily="65" charset="-120"/>
              </a:rPr>
              <a:t>曰：「君子如祉，亂庶遄已；君子如怒，亂庶遄沮。」夫君子之已亂，豈有異術哉？制其喜怒，而不失乎仁而已矣。春秋之義，立法貴嚴，而責人貴寬，因其褒貶之義以制賞罰，亦忠厚之至也。</a:t>
            </a:r>
          </a:p>
        </p:txBody>
      </p:sp>
      <p:sp>
        <p:nvSpPr>
          <p:cNvPr id="8" name="橢圓 7"/>
          <p:cNvSpPr/>
          <p:nvPr userDrawn="1"/>
        </p:nvSpPr>
        <p:spPr>
          <a:xfrm>
            <a:off x="-750925" y="769919"/>
            <a:ext cx="10715700" cy="4857784"/>
          </a:xfrm>
          <a:prstGeom prst="ellipse">
            <a:avLst/>
          </a:prstGeom>
          <a:gradFill flip="none" rotWithShape="1">
            <a:gsLst>
              <a:gs pos="0">
                <a:schemeClr val="bg1"/>
              </a:gs>
              <a:gs pos="60000">
                <a:schemeClr val="bg1"/>
              </a:gs>
              <a:gs pos="100000">
                <a:schemeClr val="bg1">
                  <a:alpha val="0"/>
                </a:schemeClr>
              </a:gs>
            </a:gsLst>
            <a:path path="circle">
              <a:fillToRect l="50000" t="50000" r="50000" b="50000"/>
            </a:path>
            <a:tileRect/>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9" name="矩形 8"/>
          <p:cNvSpPr/>
          <p:nvPr userDrawn="1"/>
        </p:nvSpPr>
        <p:spPr>
          <a:xfrm>
            <a:off x="0" y="0"/>
            <a:ext cx="9144000" cy="4572000"/>
          </a:xfrm>
          <a:prstGeom prst="rect">
            <a:avLst/>
          </a:prstGeom>
          <a:gradFill flip="none" rotWithShape="1">
            <a:gsLst>
              <a:gs pos="0">
                <a:schemeClr val="bg1"/>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0" name="矩形 9"/>
          <p:cNvSpPr/>
          <p:nvPr userDrawn="1"/>
        </p:nvSpPr>
        <p:spPr>
          <a:xfrm>
            <a:off x="0" y="6357958"/>
            <a:ext cx="9144000" cy="357190"/>
          </a:xfrm>
          <a:prstGeom prst="rect">
            <a:avLst/>
          </a:prstGeom>
          <a:gradFill flip="none" rotWithShape="1">
            <a:gsLst>
              <a:gs pos="0">
                <a:srgbClr val="FFC000"/>
              </a:gs>
              <a:gs pos="35000">
                <a:schemeClr val="bg1"/>
              </a:gs>
              <a:gs pos="65000">
                <a:schemeClr val="accent5">
                  <a:lumMod val="20000"/>
                  <a:lumOff val="80000"/>
                </a:schemeClr>
              </a:gs>
              <a:gs pos="100000">
                <a:schemeClr val="accent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059" name="標題版面配置區 1"/>
          <p:cNvSpPr>
            <a:spLocks noGrp="1"/>
          </p:cNvSpPr>
          <p:nvPr>
            <p:ph type="title"/>
          </p:nvPr>
        </p:nvSpPr>
        <p:spPr bwMode="auto">
          <a:xfrm>
            <a:off x="1547813" y="404813"/>
            <a:ext cx="7115175" cy="1000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2" name="日期版面配置區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0" sz="1400">
                <a:solidFill>
                  <a:srgbClr val="7F7F7F"/>
                </a:solidFill>
                <a:latin typeface="+mn-lt"/>
                <a:ea typeface="+mn-ea"/>
                <a:cs typeface="Times New Roman" pitchFamily="18" charset="0"/>
              </a:defRPr>
            </a:lvl1pPr>
          </a:lstStyle>
          <a:p>
            <a:pPr>
              <a:defRPr/>
            </a:pPr>
            <a:fld id="{97E6C2E8-D9D9-416A-BBA4-46532C46675D}" type="datetime1">
              <a:rPr lang="zh-TW" altLang="en-US"/>
              <a:pPr>
                <a:defRPr/>
              </a:pPr>
              <a:t>2023/10/6</a:t>
            </a:fld>
            <a:endParaRPr lang="en-US" altLang="zh-TW"/>
          </a:p>
        </p:txBody>
      </p:sp>
      <p:sp>
        <p:nvSpPr>
          <p:cNvPr id="14"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400">
                <a:solidFill>
                  <a:srgbClr val="7F7F7F"/>
                </a:solidFill>
                <a:latin typeface="+mn-lt"/>
                <a:ea typeface="+mn-ea"/>
                <a:cs typeface="Times New Roman" pitchFamily="18" charset="0"/>
              </a:defRPr>
            </a:lvl1pPr>
          </a:lstStyle>
          <a:p>
            <a:pPr>
              <a:defRPr/>
            </a:pPr>
            <a:fld id="{BC956220-C6FB-4EE0-8FBD-AFC63ADCB27B}" type="slidenum">
              <a:rPr lang="zh-TW" altLang="en-US"/>
              <a:pPr>
                <a:defRPr/>
              </a:pPr>
              <a:t>‹#›</a:t>
            </a:fld>
            <a:endParaRPr lang="en-US" altLang="zh-TW"/>
          </a:p>
        </p:txBody>
      </p:sp>
      <p:grpSp>
        <p:nvGrpSpPr>
          <p:cNvPr id="2062" name="Group 16"/>
          <p:cNvGrpSpPr>
            <a:grpSpLocks/>
          </p:cNvGrpSpPr>
          <p:nvPr userDrawn="1"/>
        </p:nvGrpSpPr>
        <p:grpSpPr bwMode="auto">
          <a:xfrm>
            <a:off x="539750" y="2551113"/>
            <a:ext cx="1849438" cy="1755775"/>
            <a:chOff x="0" y="136"/>
            <a:chExt cx="1074" cy="1020"/>
          </a:xfrm>
        </p:grpSpPr>
        <p:sp>
          <p:nvSpPr>
            <p:cNvPr id="74769" name="Oval 17"/>
            <p:cNvSpPr>
              <a:spLocks noChangeArrowheads="1"/>
            </p:cNvSpPr>
            <p:nvPr userDrawn="1"/>
          </p:nvSpPr>
          <p:spPr bwMode="auto">
            <a:xfrm>
              <a:off x="0" y="136"/>
              <a:ext cx="1020" cy="1020"/>
            </a:xfrm>
            <a:prstGeom prst="ellipse">
              <a:avLst/>
            </a:prstGeom>
            <a:solidFill>
              <a:schemeClr val="bg1"/>
            </a:solidFill>
            <a:ln w="19050">
              <a:noFill/>
              <a:round/>
              <a:headEnd/>
              <a:tailEnd/>
            </a:ln>
            <a:effectLst/>
          </p:spPr>
          <p:txBody>
            <a:bodyPr wrap="none" anchor="ctr"/>
            <a:lstStyle/>
            <a:p>
              <a:pPr algn="ctr">
                <a:defRPr/>
              </a:pPr>
              <a:endParaRPr lang="zh-TW" altLang="en-US">
                <a:solidFill>
                  <a:srgbClr val="9966FF"/>
                </a:solidFill>
                <a:ea typeface="新細明體" charset="-120"/>
              </a:endParaRPr>
            </a:p>
          </p:txBody>
        </p:sp>
        <p:pic>
          <p:nvPicPr>
            <p:cNvPr id="2065" name="Picture 18" descr="廉政署徽"/>
            <p:cNvPicPr>
              <a:picLocks noChangeAspect="1" noChangeArrowheads="1"/>
            </p:cNvPicPr>
            <p:nvPr userDrawn="1"/>
          </p:nvPicPr>
          <p:blipFill>
            <a:blip r:embed="rId13" cstate="print"/>
            <a:srcRect/>
            <a:stretch>
              <a:fillRect/>
            </a:stretch>
          </p:blipFill>
          <p:spPr bwMode="auto">
            <a:xfrm>
              <a:off x="158" y="164"/>
              <a:ext cx="916" cy="821"/>
            </a:xfrm>
            <a:prstGeom prst="rect">
              <a:avLst/>
            </a:prstGeom>
            <a:noFill/>
            <a:ln w="9525">
              <a:noFill/>
              <a:miter lim="800000"/>
              <a:headEnd/>
              <a:tailEnd/>
            </a:ln>
          </p:spPr>
        </p:pic>
      </p:grpSp>
      <p:sp>
        <p:nvSpPr>
          <p:cNvPr id="13" name="頁尾版面配置區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400">
                <a:solidFill>
                  <a:srgbClr val="632523"/>
                </a:solidFill>
                <a:latin typeface="Times New Roman" pitchFamily="18" charset="0"/>
                <a:ea typeface="+mn-ea"/>
                <a:cs typeface="Times New Roman" pitchFamily="18" charset="0"/>
              </a:defRPr>
            </a:lvl1pPr>
          </a:lstStyle>
          <a:p>
            <a:pPr>
              <a:defRPr/>
            </a:pPr>
            <a:endParaRPr lang="en-US" altLang="zh-TW" dirty="0"/>
          </a:p>
        </p:txBody>
      </p:sp>
    </p:spTree>
  </p:cSld>
  <p:clrMap bg1="lt1" tx1="dk1" bg2="lt2" tx2="dk2" accent1="accent1" accent2="accent2" accent3="accent3" accent4="accent4" accent5="accent5" accent6="accent6" hlink="hlink" folHlink="folHlink"/>
  <p:sldLayoutIdLst>
    <p:sldLayoutId id="2147484542" r:id="rId1"/>
    <p:sldLayoutId id="2147484543" r:id="rId2"/>
    <p:sldLayoutId id="2147484544" r:id="rId3"/>
    <p:sldLayoutId id="2147484545" r:id="rId4"/>
    <p:sldLayoutId id="2147484546" r:id="rId5"/>
    <p:sldLayoutId id="2147484547" r:id="rId6"/>
    <p:sldLayoutId id="2147484548" r:id="rId7"/>
    <p:sldLayoutId id="2147484549" r:id="rId8"/>
    <p:sldLayoutId id="2147484550" r:id="rId9"/>
    <p:sldLayoutId id="2147484551" r:id="rId10"/>
    <p:sldLayoutId id="2147484552" r:id="rId11"/>
  </p:sldLayoutIdLst>
  <p:timing>
    <p:tnLst>
      <p:par>
        <p:cTn id="1" dur="indefinite" restart="never" nodeType="tmRoot"/>
      </p:par>
    </p:tnLst>
  </p:timing>
  <p:hf sldNum="0" hdr="0" dt="0"/>
  <p:txStyles>
    <p:titleStyle>
      <a:lvl1pPr algn="l" rtl="0" eaLnBrk="0" fontAlgn="base" hangingPunct="0">
        <a:spcBef>
          <a:spcPct val="0"/>
        </a:spcBef>
        <a:spcAft>
          <a:spcPct val="0"/>
        </a:spcAft>
        <a:defRPr kumimoji="1" sz="3600">
          <a:solidFill>
            <a:schemeClr val="tx1"/>
          </a:solidFill>
          <a:latin typeface="+mj-lt"/>
          <a:ea typeface="+mj-ea"/>
          <a:cs typeface="+mj-cs"/>
        </a:defRPr>
      </a:lvl1pPr>
      <a:lvl2pPr algn="l" rtl="0" eaLnBrk="0" fontAlgn="base" hangingPunct="0">
        <a:spcBef>
          <a:spcPct val="0"/>
        </a:spcBef>
        <a:spcAft>
          <a:spcPct val="0"/>
        </a:spcAft>
        <a:defRPr kumimoji="1" sz="3600">
          <a:solidFill>
            <a:schemeClr val="tx1"/>
          </a:solidFill>
          <a:latin typeface="標楷體" pitchFamily="65" charset="-120"/>
          <a:ea typeface="標楷體" pitchFamily="65" charset="-120"/>
        </a:defRPr>
      </a:lvl2pPr>
      <a:lvl3pPr algn="l" rtl="0" eaLnBrk="0" fontAlgn="base" hangingPunct="0">
        <a:spcBef>
          <a:spcPct val="0"/>
        </a:spcBef>
        <a:spcAft>
          <a:spcPct val="0"/>
        </a:spcAft>
        <a:defRPr kumimoji="1" sz="3600">
          <a:solidFill>
            <a:schemeClr val="tx1"/>
          </a:solidFill>
          <a:latin typeface="標楷體" pitchFamily="65" charset="-120"/>
          <a:ea typeface="標楷體" pitchFamily="65" charset="-120"/>
        </a:defRPr>
      </a:lvl3pPr>
      <a:lvl4pPr algn="l" rtl="0" eaLnBrk="0" fontAlgn="base" hangingPunct="0">
        <a:spcBef>
          <a:spcPct val="0"/>
        </a:spcBef>
        <a:spcAft>
          <a:spcPct val="0"/>
        </a:spcAft>
        <a:defRPr kumimoji="1" sz="3600">
          <a:solidFill>
            <a:schemeClr val="tx1"/>
          </a:solidFill>
          <a:latin typeface="標楷體" pitchFamily="65" charset="-120"/>
          <a:ea typeface="標楷體" pitchFamily="65" charset="-120"/>
        </a:defRPr>
      </a:lvl4pPr>
      <a:lvl5pPr algn="l" rtl="0" eaLnBrk="0" fontAlgn="base" hangingPunct="0">
        <a:spcBef>
          <a:spcPct val="0"/>
        </a:spcBef>
        <a:spcAft>
          <a:spcPct val="0"/>
        </a:spcAft>
        <a:defRPr kumimoji="1" sz="3600">
          <a:solidFill>
            <a:schemeClr val="tx1"/>
          </a:solidFill>
          <a:latin typeface="標楷體" pitchFamily="65" charset="-120"/>
          <a:ea typeface="標楷體" pitchFamily="65" charset="-120"/>
        </a:defRPr>
      </a:lvl5pPr>
      <a:lvl6pPr marL="457200" algn="l" rtl="0" fontAlgn="base">
        <a:spcBef>
          <a:spcPct val="0"/>
        </a:spcBef>
        <a:spcAft>
          <a:spcPct val="0"/>
        </a:spcAft>
        <a:defRPr kumimoji="1" sz="3600">
          <a:solidFill>
            <a:schemeClr val="tx1"/>
          </a:solidFill>
          <a:latin typeface="標楷體" pitchFamily="65" charset="-120"/>
          <a:ea typeface="標楷體" pitchFamily="65" charset="-120"/>
        </a:defRPr>
      </a:lvl6pPr>
      <a:lvl7pPr marL="914400" algn="l" rtl="0" fontAlgn="base">
        <a:spcBef>
          <a:spcPct val="0"/>
        </a:spcBef>
        <a:spcAft>
          <a:spcPct val="0"/>
        </a:spcAft>
        <a:defRPr kumimoji="1" sz="3600">
          <a:solidFill>
            <a:schemeClr val="tx1"/>
          </a:solidFill>
          <a:latin typeface="標楷體" pitchFamily="65" charset="-120"/>
          <a:ea typeface="標楷體" pitchFamily="65" charset="-120"/>
        </a:defRPr>
      </a:lvl7pPr>
      <a:lvl8pPr marL="1371600" algn="l" rtl="0" fontAlgn="base">
        <a:spcBef>
          <a:spcPct val="0"/>
        </a:spcBef>
        <a:spcAft>
          <a:spcPct val="0"/>
        </a:spcAft>
        <a:defRPr kumimoji="1" sz="3600">
          <a:solidFill>
            <a:schemeClr val="tx1"/>
          </a:solidFill>
          <a:latin typeface="標楷體" pitchFamily="65" charset="-120"/>
          <a:ea typeface="標楷體" pitchFamily="65" charset="-120"/>
        </a:defRPr>
      </a:lvl8pPr>
      <a:lvl9pPr marL="1828800" algn="l" rtl="0" fontAlgn="base">
        <a:spcBef>
          <a:spcPct val="0"/>
        </a:spcBef>
        <a:spcAft>
          <a:spcPct val="0"/>
        </a:spcAft>
        <a:defRPr kumimoji="1" sz="3600">
          <a:solidFill>
            <a:schemeClr val="tx1"/>
          </a:solidFill>
          <a:latin typeface="標楷體" pitchFamily="65" charset="-120"/>
          <a:ea typeface="標楷體" pitchFamily="65" charset="-120"/>
        </a:defRPr>
      </a:lvl9pPr>
    </p:titleStyle>
    <p:bodyStyle>
      <a:lvl1pPr marL="342900" indent="-342900" algn="l" rtl="0" eaLnBrk="0" fontAlgn="base" hangingPunct="0">
        <a:spcBef>
          <a:spcPct val="20000"/>
        </a:spcBef>
        <a:spcAft>
          <a:spcPct val="0"/>
        </a:spcAft>
        <a:buFont typeface="Arial" charset="0"/>
        <a:buChar char="•"/>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Font typeface="Arial" charset="0"/>
        <a:buChar char="•"/>
        <a:defRPr kumimoji="1" sz="2000">
          <a:solidFill>
            <a:schemeClr val="tx1"/>
          </a:solidFill>
          <a:latin typeface="+mn-lt"/>
          <a:ea typeface="+mn-ea"/>
        </a:defRPr>
      </a:lvl3pPr>
      <a:lvl4pPr marL="1600200" indent="-228600" algn="l" rtl="0" eaLnBrk="0" fontAlgn="base" hangingPunct="0">
        <a:spcBef>
          <a:spcPct val="20000"/>
        </a:spcBef>
        <a:spcAft>
          <a:spcPct val="0"/>
        </a:spcAft>
        <a:buFont typeface="Arial" charset="0"/>
        <a:buChar char="–"/>
        <a:defRPr kumimoji="1">
          <a:solidFill>
            <a:schemeClr val="tx1"/>
          </a:solidFill>
          <a:latin typeface="+mn-lt"/>
          <a:ea typeface="+mn-ea"/>
        </a:defRPr>
      </a:lvl4pPr>
      <a:lvl5pPr marL="2057400" indent="-228600" algn="l" rtl="0" eaLnBrk="0" fontAlgn="base" hangingPunct="0">
        <a:spcBef>
          <a:spcPct val="20000"/>
        </a:spcBef>
        <a:spcAft>
          <a:spcPct val="0"/>
        </a:spcAft>
        <a:buFont typeface="Arial" charset="0"/>
        <a:buChar char="»"/>
        <a:defRPr kumimoji="1" sz="1600">
          <a:solidFill>
            <a:schemeClr val="tx1"/>
          </a:solidFill>
          <a:latin typeface="+mn-lt"/>
          <a:ea typeface="+mn-ea"/>
        </a:defRPr>
      </a:lvl5pPr>
      <a:lvl6pPr marL="2514600" indent="-228600" algn="l" rtl="0" fontAlgn="base">
        <a:spcBef>
          <a:spcPct val="20000"/>
        </a:spcBef>
        <a:spcAft>
          <a:spcPct val="0"/>
        </a:spcAft>
        <a:buFont typeface="Arial" charset="0"/>
        <a:buChar char="»"/>
        <a:defRPr kumimoji="1" sz="1600">
          <a:solidFill>
            <a:schemeClr val="tx1"/>
          </a:solidFill>
          <a:latin typeface="+mn-lt"/>
          <a:ea typeface="+mn-ea"/>
        </a:defRPr>
      </a:lvl6pPr>
      <a:lvl7pPr marL="2971800" indent="-228600" algn="l" rtl="0" fontAlgn="base">
        <a:spcBef>
          <a:spcPct val="20000"/>
        </a:spcBef>
        <a:spcAft>
          <a:spcPct val="0"/>
        </a:spcAft>
        <a:buFont typeface="Arial" charset="0"/>
        <a:buChar char="»"/>
        <a:defRPr kumimoji="1" sz="1600">
          <a:solidFill>
            <a:schemeClr val="tx1"/>
          </a:solidFill>
          <a:latin typeface="+mn-lt"/>
          <a:ea typeface="+mn-ea"/>
        </a:defRPr>
      </a:lvl7pPr>
      <a:lvl8pPr marL="3429000" indent="-228600" algn="l" rtl="0" fontAlgn="base">
        <a:spcBef>
          <a:spcPct val="20000"/>
        </a:spcBef>
        <a:spcAft>
          <a:spcPct val="0"/>
        </a:spcAft>
        <a:buFont typeface="Arial" charset="0"/>
        <a:buChar char="»"/>
        <a:defRPr kumimoji="1" sz="1600">
          <a:solidFill>
            <a:schemeClr val="tx1"/>
          </a:solidFill>
          <a:latin typeface="+mn-lt"/>
          <a:ea typeface="+mn-ea"/>
        </a:defRPr>
      </a:lvl8pPr>
      <a:lvl9pPr marL="3886200" indent="-228600" algn="l" rtl="0" fontAlgn="base">
        <a:spcBef>
          <a:spcPct val="20000"/>
        </a:spcBef>
        <a:spcAft>
          <a:spcPct val="0"/>
        </a:spcAft>
        <a:buFont typeface="Arial" charset="0"/>
        <a:buChar char="»"/>
        <a:defRPr kumimoji="1" sz="16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1571625" y="428625"/>
            <a:ext cx="7115175" cy="1000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4306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400">
                <a:solidFill>
                  <a:schemeClr val="tx1">
                    <a:lumMod val="50000"/>
                    <a:lumOff val="50000"/>
                  </a:schemeClr>
                </a:solidFill>
                <a:latin typeface="Times New Roman" pitchFamily="18" charset="0"/>
                <a:ea typeface="標楷體" pitchFamily="65" charset="-120"/>
                <a:cs typeface="Times New Roman" pitchFamily="18" charset="0"/>
              </a:defRPr>
            </a:lvl1pPr>
          </a:lstStyle>
          <a:p>
            <a:fld id="{6107F4EA-F40B-4642-A4B5-FE0C7D83535D}" type="datetimeFigureOut">
              <a:rPr lang="zh-TW" altLang="en-US" smtClean="0">
                <a:solidFill>
                  <a:prstClr val="black">
                    <a:lumMod val="50000"/>
                    <a:lumOff val="50000"/>
                  </a:prstClr>
                </a:solidFill>
              </a:rPr>
              <a:pPr/>
              <a:t>2023/10/6</a:t>
            </a:fld>
            <a:endParaRPr lang="zh-TW" altLang="en-US">
              <a:solidFill>
                <a:prstClr val="black">
                  <a:lumMod val="50000"/>
                  <a:lumOff val="50000"/>
                </a:prstClr>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400">
                <a:solidFill>
                  <a:schemeClr val="accent2">
                    <a:lumMod val="50000"/>
                  </a:schemeClr>
                </a:solidFill>
                <a:latin typeface="Times New Roman" pitchFamily="18" charset="0"/>
                <a:ea typeface="標楷體" pitchFamily="65" charset="-120"/>
                <a:cs typeface="Times New Roman" pitchFamily="18" charset="0"/>
              </a:defRPr>
            </a:lvl1pPr>
          </a:lstStyle>
          <a:p>
            <a:endParaRPr lang="zh-TW" altLang="en-US">
              <a:solidFill>
                <a:srgbClr val="C0504D">
                  <a:lumMod val="50000"/>
                </a:srgbClr>
              </a:solidFill>
            </a:endParaRPr>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400">
                <a:solidFill>
                  <a:schemeClr val="tx1">
                    <a:lumMod val="50000"/>
                    <a:lumOff val="50000"/>
                  </a:schemeClr>
                </a:solidFill>
                <a:latin typeface="Times New Roman" pitchFamily="18" charset="0"/>
                <a:ea typeface="標楷體" pitchFamily="65" charset="-120"/>
                <a:cs typeface="Times New Roman" pitchFamily="18" charset="0"/>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cSld>
  <p:clrMap bg1="lt1" tx1="dk1" bg2="lt2" tx2="dk2" accent1="accent1" accent2="accent2" accent3="accent3" accent4="accent4" accent5="accent5" accent6="accent6" hlink="hlink" folHlink="folHlink"/>
  <p:sldLayoutIdLst>
    <p:sldLayoutId id="2147484561" r:id="rId1"/>
    <p:sldLayoutId id="2147484562" r:id="rId2"/>
    <p:sldLayoutId id="2147484563" r:id="rId3"/>
    <p:sldLayoutId id="2147484564" r:id="rId4"/>
    <p:sldLayoutId id="2147484565" r:id="rId5"/>
    <p:sldLayoutId id="2147484566" r:id="rId6"/>
    <p:sldLayoutId id="2147484567" r:id="rId7"/>
    <p:sldLayoutId id="2147484568" r:id="rId8"/>
    <p:sldLayoutId id="2147484569" r:id="rId9"/>
    <p:sldLayoutId id="2147484570" r:id="rId10"/>
    <p:sldLayoutId id="2147484571" r:id="rId11"/>
    <p:sldLayoutId id="2147484572" r:id="rId12"/>
    <p:sldLayoutId id="2147484573" r:id="rId13"/>
    <p:sldLayoutId id="2147484574" r:id="rId14"/>
    <p:sldLayoutId id="2147484558" r:id="rId15"/>
  </p:sldLayoutIdLst>
  <p:timing>
    <p:tnLst>
      <p:par>
        <p:cTn id="1" dur="indefinite" restart="never" nodeType="tmRoot"/>
      </p:par>
    </p:tnLst>
  </p:timing>
  <p:txStyles>
    <p:titleStyle>
      <a:lvl1pPr algn="l" rtl="0" eaLnBrk="1" fontAlgn="base" hangingPunct="1">
        <a:spcBef>
          <a:spcPct val="0"/>
        </a:spcBef>
        <a:spcAft>
          <a:spcPct val="0"/>
        </a:spcAft>
        <a:defRPr sz="3600" kern="1200">
          <a:solidFill>
            <a:schemeClr val="tx1"/>
          </a:solidFill>
          <a:latin typeface="+mj-lt"/>
          <a:ea typeface="+mj-ea"/>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p:titleStyle>
    <p:bodyStyle>
      <a:lvl1pPr marL="342900" indent="-34290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1571625" y="428625"/>
            <a:ext cx="7115175" cy="1000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457200" y="164306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400">
                <a:solidFill>
                  <a:schemeClr val="tx1">
                    <a:lumMod val="50000"/>
                    <a:lumOff val="50000"/>
                  </a:schemeClr>
                </a:solidFill>
                <a:latin typeface="Times New Roman" pitchFamily="18" charset="0"/>
                <a:ea typeface="標楷體" pitchFamily="65" charset="-120"/>
                <a:cs typeface="Times New Roman" pitchFamily="18" charset="0"/>
              </a:defRPr>
            </a:lvl1pPr>
          </a:lstStyle>
          <a:p>
            <a:fld id="{B04EF8A7-69B3-4CC7-9307-403AC7C0D387}" type="datetime1">
              <a:rPr lang="zh-TW" altLang="en-US" smtClean="0">
                <a:solidFill>
                  <a:prstClr val="black">
                    <a:lumMod val="50000"/>
                    <a:lumOff val="50000"/>
                  </a:prstClr>
                </a:solidFill>
              </a:rPr>
              <a:t>2023/10/6</a:t>
            </a:fld>
            <a:endParaRPr lang="zh-TW" altLang="en-US">
              <a:solidFill>
                <a:prstClr val="black">
                  <a:lumMod val="50000"/>
                  <a:lumOff val="50000"/>
                </a:prstClr>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400">
                <a:solidFill>
                  <a:schemeClr val="accent2">
                    <a:lumMod val="50000"/>
                  </a:schemeClr>
                </a:solidFill>
                <a:latin typeface="Times New Roman" pitchFamily="18" charset="0"/>
                <a:ea typeface="標楷體" pitchFamily="65" charset="-120"/>
                <a:cs typeface="Times New Roman" pitchFamily="18" charset="0"/>
              </a:defRPr>
            </a:lvl1pPr>
          </a:lstStyle>
          <a:p>
            <a:r>
              <a:rPr lang="en-US" altLang="zh-TW" smtClean="0">
                <a:solidFill>
                  <a:srgbClr val="C0504D">
                    <a:lumMod val="50000"/>
                  </a:srgbClr>
                </a:solidFill>
              </a:rPr>
              <a:t>1</a:t>
            </a:r>
            <a:endParaRPr lang="zh-TW" altLang="en-US">
              <a:solidFill>
                <a:srgbClr val="C0504D">
                  <a:lumMod val="50000"/>
                </a:srgbClr>
              </a:solidFill>
            </a:endParaRPr>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400">
                <a:solidFill>
                  <a:schemeClr val="tx1">
                    <a:lumMod val="50000"/>
                    <a:lumOff val="50000"/>
                  </a:schemeClr>
                </a:solidFill>
                <a:latin typeface="Times New Roman" pitchFamily="18" charset="0"/>
                <a:ea typeface="標楷體" pitchFamily="65" charset="-120"/>
                <a:cs typeface="Times New Roman" pitchFamily="18" charset="0"/>
              </a:defRPr>
            </a:lvl1pPr>
          </a:lstStyle>
          <a:p>
            <a:fld id="{6E497CFF-BD72-4154-9D72-3BC8C76A4F2C}" type="slidenum">
              <a:rPr lang="zh-TW" altLang="en-US" smtClean="0">
                <a:solidFill>
                  <a:prstClr val="black">
                    <a:lumMod val="50000"/>
                    <a:lumOff val="50000"/>
                  </a:prstClr>
                </a:solidFill>
              </a:rPr>
              <a:pPr/>
              <a:t>‹#›</a:t>
            </a:fld>
            <a:endParaRPr lang="zh-TW" altLang="en-US">
              <a:solidFill>
                <a:prstClr val="black">
                  <a:lumMod val="50000"/>
                  <a:lumOff val="50000"/>
                </a:prstClr>
              </a:solidFill>
            </a:endParaRPr>
          </a:p>
        </p:txBody>
      </p:sp>
    </p:spTree>
    <p:extLst>
      <p:ext uri="{BB962C8B-B14F-4D97-AF65-F5344CB8AC3E}">
        <p14:creationId xmlns:p14="http://schemas.microsoft.com/office/powerpoint/2010/main" val="2787188426"/>
      </p:ext>
    </p:extLst>
  </p:cSld>
  <p:clrMap bg1="lt1" tx1="dk1" bg2="lt2" tx2="dk2" accent1="accent1" accent2="accent2" accent3="accent3" accent4="accent4" accent5="accent5" accent6="accent6" hlink="hlink" folHlink="folHlink"/>
  <p:sldLayoutIdLst>
    <p:sldLayoutId id="2147484576" r:id="rId1"/>
    <p:sldLayoutId id="2147484577" r:id="rId2"/>
    <p:sldLayoutId id="2147484578" r:id="rId3"/>
    <p:sldLayoutId id="2147484579" r:id="rId4"/>
    <p:sldLayoutId id="2147484580" r:id="rId5"/>
    <p:sldLayoutId id="2147484581" r:id="rId6"/>
    <p:sldLayoutId id="2147484582" r:id="rId7"/>
    <p:sldLayoutId id="2147484583" r:id="rId8"/>
    <p:sldLayoutId id="2147484584" r:id="rId9"/>
    <p:sldLayoutId id="2147484585" r:id="rId10"/>
    <p:sldLayoutId id="2147484586" r:id="rId11"/>
    <p:sldLayoutId id="2147484587" r:id="rId12"/>
    <p:sldLayoutId id="2147484588" r:id="rId13"/>
    <p:sldLayoutId id="2147484589" r:id="rId14"/>
    <p:sldLayoutId id="2147484590" r:id="rId15"/>
  </p:sldLayoutIdLst>
  <p:hf hdr="0" ftr="0" dt="0"/>
  <p:txStyles>
    <p:titleStyle>
      <a:lvl1pPr algn="l" rtl="0" eaLnBrk="1" fontAlgn="base" hangingPunct="1">
        <a:spcBef>
          <a:spcPct val="0"/>
        </a:spcBef>
        <a:spcAft>
          <a:spcPct val="0"/>
        </a:spcAft>
        <a:defRPr sz="3600" kern="1200">
          <a:solidFill>
            <a:schemeClr val="tx1"/>
          </a:solidFill>
          <a:latin typeface="+mj-lt"/>
          <a:ea typeface="+mj-ea"/>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p:titleStyle>
    <p:bodyStyle>
      <a:lvl1pPr marL="342900" indent="-34290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9.pn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88.xml"/><Relationship Id="rId1" Type="http://schemas.openxmlformats.org/officeDocument/2006/relationships/slideLayout" Target="../slideLayouts/slideLayout28.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0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9.xml"/><Relationship Id="rId1" Type="http://schemas.openxmlformats.org/officeDocument/2006/relationships/slideLayout" Target="../slideLayouts/slideLayout2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8.xml"/></Relationships>
</file>

<file path=ppt/slides/_rels/slide10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1.xml"/><Relationship Id="rId1" Type="http://schemas.openxmlformats.org/officeDocument/2006/relationships/slideLayout" Target="../slideLayouts/slideLayout2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8.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93.xml"/><Relationship Id="rId1" Type="http://schemas.openxmlformats.org/officeDocument/2006/relationships/slideLayout" Target="../slideLayouts/slideLayout28.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06.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94.xml"/><Relationship Id="rId1" Type="http://schemas.openxmlformats.org/officeDocument/2006/relationships/slideLayout" Target="../slideLayouts/slideLayout28.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95.xml"/><Relationship Id="rId1" Type="http://schemas.openxmlformats.org/officeDocument/2006/relationships/slideLayout" Target="../slideLayouts/slideLayout28.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8.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98.xml"/><Relationship Id="rId1" Type="http://schemas.openxmlformats.org/officeDocument/2006/relationships/slideLayout" Target="../slideLayouts/slideLayout28.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99.xml"/><Relationship Id="rId1" Type="http://schemas.openxmlformats.org/officeDocument/2006/relationships/slideLayout" Target="../slideLayouts/slideLayout28.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100.xml"/><Relationship Id="rId1" Type="http://schemas.openxmlformats.org/officeDocument/2006/relationships/slideLayout" Target="../slideLayouts/slideLayout28.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1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1.xml"/><Relationship Id="rId1" Type="http://schemas.openxmlformats.org/officeDocument/2006/relationships/slideLayout" Target="../slideLayouts/slideLayout28.xml"/></Relationships>
</file>

<file path=ppt/slides/_rels/slide11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02.xml"/><Relationship Id="rId1" Type="http://schemas.openxmlformats.org/officeDocument/2006/relationships/slideLayout" Target="../slideLayouts/slideLayout28.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8.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104.xml"/><Relationship Id="rId1" Type="http://schemas.openxmlformats.org/officeDocument/2006/relationships/slideLayout" Target="../slideLayouts/slideLayout28.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105.xml"/><Relationship Id="rId1" Type="http://schemas.openxmlformats.org/officeDocument/2006/relationships/slideLayout" Target="../slideLayouts/slideLayout28.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106.xml"/><Relationship Id="rId1" Type="http://schemas.openxmlformats.org/officeDocument/2006/relationships/slideLayout" Target="../slideLayouts/slideLayout28.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107.xml"/><Relationship Id="rId1" Type="http://schemas.openxmlformats.org/officeDocument/2006/relationships/slideLayout" Target="../slideLayouts/slideLayout28.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28.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12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08.xml"/><Relationship Id="rId1" Type="http://schemas.openxmlformats.org/officeDocument/2006/relationships/slideLayout" Target="../slideLayouts/slideLayout28.xml"/><Relationship Id="rId4" Type="http://schemas.openxmlformats.org/officeDocument/2006/relationships/image" Target="../media/image82.jpg"/></Relationships>
</file>

<file path=ppt/slides/_rels/slide12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09.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0.gif"/><Relationship Id="rId7" Type="http://schemas.openxmlformats.org/officeDocument/2006/relationships/diagramColors" Target="../diagrams/colors5.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image" Target="../media/image14.png"/><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5" Type="http://schemas.openxmlformats.org/officeDocument/2006/relationships/image" Target="../media/image16.png"/><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 Id="rId14" Type="http://schemas.openxmlformats.org/officeDocument/2006/relationships/image" Target="../media/image15.png"/></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15.png"/></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25.jpg"/><Relationship Id="rId4" Type="http://schemas.openxmlformats.org/officeDocument/2006/relationships/image" Target="../media/image24.jpeg"/></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36.xml"/><Relationship Id="rId1" Type="http://schemas.openxmlformats.org/officeDocument/2006/relationships/slideLayout" Target="../slideLayouts/slideLayout13.xml"/><Relationship Id="rId5" Type="http://schemas.openxmlformats.org/officeDocument/2006/relationships/image" Target="../media/image34.jpg"/><Relationship Id="rId4" Type="http://schemas.openxmlformats.org/officeDocument/2006/relationships/image" Target="../media/image33.jpg"/></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3.xml"/><Relationship Id="rId1" Type="http://schemas.openxmlformats.org/officeDocument/2006/relationships/slideLayout" Target="../slideLayouts/slideLayout13.xml"/><Relationship Id="rId5" Type="http://schemas.microsoft.com/office/2007/relationships/hdphoto" Target="../media/hdphoto1.wdp"/><Relationship Id="rId4" Type="http://schemas.openxmlformats.org/officeDocument/2006/relationships/image" Target="../media/image29.png"/></Relationships>
</file>

<file path=ppt/slides/_rels/slide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3.xml"/><Relationship Id="rId5" Type="http://schemas.openxmlformats.org/officeDocument/2006/relationships/image" Target="../media/image44.png"/><Relationship Id="rId4" Type="http://schemas.openxmlformats.org/officeDocument/2006/relationships/image" Target="../media/image43.png"/></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47.xml"/><Relationship Id="rId1" Type="http://schemas.openxmlformats.org/officeDocument/2006/relationships/slideLayout" Target="../slideLayouts/slideLayout13.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hyperlink" Target="&#34395;&#25836;&#36890;&#36008;&#24179;&#21488;&#21450;&#20132;&#26131;&#26989;&#21209;&#20107;&#26989;&#38450;&#21046;&#27927;&#37666;&#21450;&#25171;&#25802;&#36039;&#24656;&#36774;&#27861;&#167;2%20&#30456;&#38364;&#27861;&#26781;-&#20840;&#22283;&#27861;&#35215;&#36039;&#26009;&#24235;.pdf" TargetMode="External"/><Relationship Id="rId7" Type="http://schemas.openxmlformats.org/officeDocument/2006/relationships/diagramColors" Target="../diagrams/colors22.xml"/><Relationship Id="rId2" Type="http://schemas.openxmlformats.org/officeDocument/2006/relationships/notesSlide" Target="../notesSlides/notesSlide48.xml"/><Relationship Id="rId1" Type="http://schemas.openxmlformats.org/officeDocument/2006/relationships/slideLayout" Target="../slideLayouts/slideLayout13.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9.xml"/><Relationship Id="rId1" Type="http://schemas.openxmlformats.org/officeDocument/2006/relationships/slideLayout" Target="../slideLayouts/slideLayout13.xml"/><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0.xml"/><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6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52.xml"/><Relationship Id="rId1" Type="http://schemas.openxmlformats.org/officeDocument/2006/relationships/slideLayout" Target="../slideLayouts/slideLayout13.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6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3.xml"/><Relationship Id="rId1" Type="http://schemas.openxmlformats.org/officeDocument/2006/relationships/slideLayout" Target="../slideLayouts/slideLayout13.xml"/><Relationship Id="rId5" Type="http://schemas.microsoft.com/office/2007/relationships/hdphoto" Target="../media/hdphoto1.wdp"/><Relationship Id="rId4" Type="http://schemas.openxmlformats.org/officeDocument/2006/relationships/image" Target="../media/image29.png"/></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54.xml"/><Relationship Id="rId1" Type="http://schemas.openxmlformats.org/officeDocument/2006/relationships/slideLayout" Target="../slideLayouts/slideLayout13.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56.xml"/><Relationship Id="rId1" Type="http://schemas.openxmlformats.org/officeDocument/2006/relationships/slideLayout" Target="../slideLayouts/slideLayout13.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59.xml"/><Relationship Id="rId1" Type="http://schemas.openxmlformats.org/officeDocument/2006/relationships/slideLayout" Target="../slideLayouts/slideLayout13.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60.xml"/><Relationship Id="rId1" Type="http://schemas.openxmlformats.org/officeDocument/2006/relationships/slideLayout" Target="../slideLayouts/slideLayout13.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 Id="rId9" Type="http://schemas.openxmlformats.org/officeDocument/2006/relationships/image" Target="../media/image52.png"/></Relationships>
</file>

<file path=ppt/slides/_rels/slide7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4.xml"/><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image" Target="../media/image5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6.xml"/><Relationship Id="rId1" Type="http://schemas.openxmlformats.org/officeDocument/2006/relationships/slideLayout" Target="../slideLayouts/slideLayout28.xml"/><Relationship Id="rId4" Type="http://schemas.openxmlformats.org/officeDocument/2006/relationships/image" Target="../media/image59.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8.xml"/></Relationships>
</file>

<file path=ppt/slides/_rels/slide7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68.xml"/><Relationship Id="rId1" Type="http://schemas.openxmlformats.org/officeDocument/2006/relationships/slideLayout" Target="../slideLayouts/slideLayout28.xml"/><Relationship Id="rId4" Type="http://schemas.openxmlformats.org/officeDocument/2006/relationships/comments" Target="../comments/commen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69.xml"/><Relationship Id="rId1" Type="http://schemas.openxmlformats.org/officeDocument/2006/relationships/slideLayout" Target="../slideLayouts/slideLayout28.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70.xml"/><Relationship Id="rId1" Type="http://schemas.openxmlformats.org/officeDocument/2006/relationships/slideLayout" Target="../slideLayouts/slideLayout28.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71.xml"/><Relationship Id="rId1" Type="http://schemas.openxmlformats.org/officeDocument/2006/relationships/slideLayout" Target="../slideLayouts/slideLayout28.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72.xml"/><Relationship Id="rId1" Type="http://schemas.openxmlformats.org/officeDocument/2006/relationships/slideLayout" Target="../slideLayouts/slideLayout28.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5.xml.rels><?xml version="1.0" encoding="UTF-8" standalone="yes"?>
<Relationships xmlns="http://schemas.openxmlformats.org/package/2006/relationships"><Relationship Id="rId8" Type="http://schemas.microsoft.com/office/2007/relationships/diagramDrawing" Target="../diagrams/drawing32.xml"/><Relationship Id="rId3" Type="http://schemas.openxmlformats.org/officeDocument/2006/relationships/image" Target="../media/image69.png"/><Relationship Id="rId7" Type="http://schemas.openxmlformats.org/officeDocument/2006/relationships/diagramColors" Target="../diagrams/colors32.xml"/><Relationship Id="rId2" Type="http://schemas.openxmlformats.org/officeDocument/2006/relationships/notesSlide" Target="../notesSlides/notesSlide73.xml"/><Relationship Id="rId1" Type="http://schemas.openxmlformats.org/officeDocument/2006/relationships/slideLayout" Target="../slideLayouts/slideLayout28.xml"/><Relationship Id="rId6" Type="http://schemas.openxmlformats.org/officeDocument/2006/relationships/diagramQuickStyle" Target="../diagrams/quickStyle32.xml"/><Relationship Id="rId5" Type="http://schemas.openxmlformats.org/officeDocument/2006/relationships/diagramLayout" Target="../diagrams/layout32.xml"/><Relationship Id="rId4" Type="http://schemas.openxmlformats.org/officeDocument/2006/relationships/diagramData" Target="../diagrams/data3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8.xml"/></Relationships>
</file>

<file path=ppt/slides/_rels/slide8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5.xml"/><Relationship Id="rId1" Type="http://schemas.openxmlformats.org/officeDocument/2006/relationships/slideLayout" Target="../slideLayouts/slideLayout28.xml"/><Relationship Id="rId4" Type="http://schemas.openxmlformats.org/officeDocument/2006/relationships/image" Target="../media/image71.png"/></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76.xml"/><Relationship Id="rId1" Type="http://schemas.openxmlformats.org/officeDocument/2006/relationships/slideLayout" Target="../slideLayouts/slideLayout28.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77.xml"/><Relationship Id="rId1" Type="http://schemas.openxmlformats.org/officeDocument/2006/relationships/slideLayout" Target="../slideLayouts/slideLayout28.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8.xml"/></Relationships>
</file>

<file path=ppt/slides/_rels/slide9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9.xml"/><Relationship Id="rId1" Type="http://schemas.openxmlformats.org/officeDocument/2006/relationships/slideLayout" Target="../slideLayouts/slideLayout28.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80.xml"/><Relationship Id="rId1" Type="http://schemas.openxmlformats.org/officeDocument/2006/relationships/slideLayout" Target="../slideLayouts/slideLayout28.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93.xml.rels><?xml version="1.0" encoding="UTF-8" standalone="yes"?>
<Relationships xmlns="http://schemas.openxmlformats.org/package/2006/relationships"><Relationship Id="rId3" Type="http://schemas.openxmlformats.org/officeDocument/2006/relationships/hyperlink" Target="https://udn.com/news/story/7321/5880687" TargetMode="External"/><Relationship Id="rId2" Type="http://schemas.openxmlformats.org/officeDocument/2006/relationships/notesSlide" Target="../notesSlides/notesSlide81.xml"/><Relationship Id="rId1" Type="http://schemas.openxmlformats.org/officeDocument/2006/relationships/slideLayout" Target="../slideLayouts/slideLayout28.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82.xml"/><Relationship Id="rId1" Type="http://schemas.openxmlformats.org/officeDocument/2006/relationships/slideLayout" Target="../slideLayouts/slideLayout28.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83.xml"/><Relationship Id="rId1" Type="http://schemas.openxmlformats.org/officeDocument/2006/relationships/slideLayout" Target="../slideLayouts/slideLayout28.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9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4.xml"/><Relationship Id="rId1" Type="http://schemas.openxmlformats.org/officeDocument/2006/relationships/slideLayout" Target="../slideLayouts/slideLayout28.xml"/></Relationships>
</file>

<file path=ppt/slides/_rels/slide9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5.xml"/><Relationship Id="rId1" Type="http://schemas.openxmlformats.org/officeDocument/2006/relationships/slideLayout" Target="../slideLayouts/slideLayout28.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86.xml"/><Relationship Id="rId1" Type="http://schemas.openxmlformats.org/officeDocument/2006/relationships/slideLayout" Target="../slideLayouts/slideLayout28.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99.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87.xml"/><Relationship Id="rId1" Type="http://schemas.openxmlformats.org/officeDocument/2006/relationships/slideLayout" Target="../slideLayouts/slideLayout28.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39552" y="1988840"/>
            <a:ext cx="8003232" cy="4485112"/>
          </a:xfrm>
        </p:spPr>
        <p:txBody>
          <a:bodyPr>
            <a:normAutofit/>
          </a:bodyPr>
          <a:lstStyle/>
          <a:p>
            <a:pPr algn="ctr">
              <a:buNone/>
            </a:pPr>
            <a:r>
              <a:rPr lang="zh-TW" altLang="en-US" sz="3600" b="1" dirty="0" smtClean="0">
                <a:solidFill>
                  <a:schemeClr val="tx1">
                    <a:lumMod val="75000"/>
                    <a:lumOff val="25000"/>
                  </a:schemeClr>
                </a:solidFill>
                <a:latin typeface="微軟正黑體" pitchFamily="34" charset="-120"/>
                <a:ea typeface="微軟正黑體" pitchFamily="34" charset="-120"/>
              </a:rPr>
              <a:t>公職</a:t>
            </a:r>
            <a:r>
              <a:rPr lang="zh-TW" altLang="en-US" sz="3600" b="1" dirty="0">
                <a:solidFill>
                  <a:schemeClr val="tx1">
                    <a:lumMod val="75000"/>
                    <a:lumOff val="25000"/>
                  </a:schemeClr>
                </a:solidFill>
                <a:latin typeface="微軟正黑體" pitchFamily="34" charset="-120"/>
                <a:ea typeface="微軟正黑體" pitchFamily="34" charset="-120"/>
              </a:rPr>
              <a:t>人員利益衝突</a:t>
            </a:r>
            <a:r>
              <a:rPr lang="zh-TW" altLang="en-US" sz="3600" b="1" dirty="0" smtClean="0">
                <a:solidFill>
                  <a:schemeClr val="tx1">
                    <a:lumMod val="75000"/>
                    <a:lumOff val="25000"/>
                  </a:schemeClr>
                </a:solidFill>
                <a:latin typeface="微軟正黑體" pitchFamily="34" charset="-120"/>
                <a:ea typeface="微軟正黑體" pitchFamily="34" charset="-120"/>
              </a:rPr>
              <a:t>迴避法</a:t>
            </a:r>
            <a:endParaRPr lang="en-US" altLang="zh-TW" sz="3600" b="1" dirty="0" smtClean="0">
              <a:solidFill>
                <a:schemeClr val="tx1">
                  <a:lumMod val="75000"/>
                  <a:lumOff val="25000"/>
                </a:schemeClr>
              </a:solidFill>
              <a:latin typeface="微軟正黑體" pitchFamily="34" charset="-120"/>
              <a:ea typeface="微軟正黑體" pitchFamily="34" charset="-120"/>
            </a:endParaRPr>
          </a:p>
          <a:p>
            <a:pPr algn="ctr">
              <a:buNone/>
            </a:pPr>
            <a:r>
              <a:rPr lang="zh-TW" altLang="en-US" sz="3600" b="1" dirty="0">
                <a:solidFill>
                  <a:schemeClr val="tx1">
                    <a:lumMod val="75000"/>
                    <a:lumOff val="25000"/>
                  </a:schemeClr>
                </a:solidFill>
                <a:latin typeface="微軟正黑體" pitchFamily="34" charset="-120"/>
                <a:ea typeface="微軟正黑體" pitchFamily="34" charset="-120"/>
              </a:rPr>
              <a:t>及財產申報法</a:t>
            </a:r>
            <a:endParaRPr lang="en-US" altLang="zh-TW" sz="3600" b="1" dirty="0">
              <a:solidFill>
                <a:schemeClr val="tx1">
                  <a:lumMod val="75000"/>
                  <a:lumOff val="25000"/>
                </a:schemeClr>
              </a:solidFill>
              <a:latin typeface="微軟正黑體" pitchFamily="34" charset="-120"/>
              <a:ea typeface="微軟正黑體" pitchFamily="34" charset="-120"/>
            </a:endParaRPr>
          </a:p>
          <a:p>
            <a:pPr algn="ctr">
              <a:buNone/>
            </a:pPr>
            <a:endParaRPr lang="en-US" altLang="zh-TW" sz="3800" b="1" dirty="0">
              <a:latin typeface="微軟正黑體" pitchFamily="34" charset="-120"/>
              <a:ea typeface="微軟正黑體" pitchFamily="34" charset="-120"/>
            </a:endParaRPr>
          </a:p>
          <a:p>
            <a:pPr algn="ctr">
              <a:buNone/>
            </a:pPr>
            <a:endParaRPr lang="en-US" altLang="zh-TW" sz="3800" b="1" dirty="0">
              <a:latin typeface="微軟正黑體" pitchFamily="34" charset="-120"/>
              <a:ea typeface="微軟正黑體" pitchFamily="34" charset="-120"/>
            </a:endParaRPr>
          </a:p>
          <a:p>
            <a:pPr algn="ctr">
              <a:buNone/>
            </a:pPr>
            <a:endParaRPr lang="en-US" altLang="zh-TW" sz="3800" b="1" dirty="0">
              <a:latin typeface="微軟正黑體" pitchFamily="34" charset="-120"/>
              <a:ea typeface="微軟正黑體" pitchFamily="34" charset="-120"/>
            </a:endParaRPr>
          </a:p>
          <a:p>
            <a:pPr algn="ctr">
              <a:buNone/>
            </a:pPr>
            <a:r>
              <a:rPr lang="zh-TW" altLang="en-US" sz="2800" b="1" dirty="0">
                <a:solidFill>
                  <a:schemeClr val="tx1">
                    <a:lumMod val="75000"/>
                    <a:lumOff val="25000"/>
                  </a:schemeClr>
                </a:solidFill>
                <a:latin typeface="微軟正黑體" pitchFamily="34" charset="-120"/>
                <a:ea typeface="微軟正黑體" pitchFamily="34" charset="-120"/>
              </a:rPr>
              <a:t>法務部廉政署</a:t>
            </a:r>
            <a:endParaRPr lang="en-US" altLang="zh-TW" sz="2800" b="1" dirty="0">
              <a:solidFill>
                <a:schemeClr val="tx1">
                  <a:lumMod val="75000"/>
                  <a:lumOff val="25000"/>
                </a:schemeClr>
              </a:solidFill>
              <a:latin typeface="微軟正黑體" pitchFamily="34" charset="-120"/>
              <a:ea typeface="微軟正黑體" pitchFamily="34" charset="-120"/>
            </a:endParaRPr>
          </a:p>
          <a:p>
            <a:pPr algn="ctr">
              <a:buNone/>
            </a:pPr>
            <a:r>
              <a:rPr lang="en-US" altLang="zh-TW" sz="2800" b="1" dirty="0" smtClean="0">
                <a:solidFill>
                  <a:schemeClr val="tx1">
                    <a:lumMod val="75000"/>
                    <a:lumOff val="25000"/>
                  </a:schemeClr>
                </a:solidFill>
                <a:latin typeface="微軟正黑體" pitchFamily="34" charset="-120"/>
                <a:ea typeface="微軟正黑體" pitchFamily="34" charset="-120"/>
              </a:rPr>
              <a:t>112</a:t>
            </a:r>
            <a:r>
              <a:rPr lang="zh-TW" altLang="en-US" sz="2800" b="1" dirty="0" smtClean="0">
                <a:solidFill>
                  <a:schemeClr val="tx1">
                    <a:lumMod val="75000"/>
                    <a:lumOff val="25000"/>
                  </a:schemeClr>
                </a:solidFill>
                <a:latin typeface="微軟正黑體" pitchFamily="34" charset="-120"/>
                <a:ea typeface="微軟正黑體" pitchFamily="34" charset="-120"/>
              </a:rPr>
              <a:t>年</a:t>
            </a:r>
            <a:r>
              <a:rPr lang="en-US" altLang="zh-TW" sz="2800" b="1" dirty="0" smtClean="0">
                <a:solidFill>
                  <a:schemeClr val="tx1">
                    <a:lumMod val="75000"/>
                    <a:lumOff val="25000"/>
                  </a:schemeClr>
                </a:solidFill>
                <a:latin typeface="微軟正黑體" pitchFamily="34" charset="-120"/>
                <a:ea typeface="微軟正黑體" pitchFamily="34" charset="-120"/>
              </a:rPr>
              <a:t>10</a:t>
            </a:r>
            <a:r>
              <a:rPr lang="zh-TW" altLang="en-US" sz="2800" b="1" dirty="0" smtClean="0">
                <a:solidFill>
                  <a:schemeClr val="tx1">
                    <a:lumMod val="75000"/>
                    <a:lumOff val="25000"/>
                  </a:schemeClr>
                </a:solidFill>
                <a:latin typeface="微軟正黑體" pitchFamily="34" charset="-120"/>
                <a:ea typeface="微軟正黑體" pitchFamily="34" charset="-120"/>
              </a:rPr>
              <a:t>月</a:t>
            </a:r>
            <a:r>
              <a:rPr lang="en-US" altLang="zh-TW" sz="2800" b="1" dirty="0" smtClean="0">
                <a:solidFill>
                  <a:schemeClr val="tx1">
                    <a:lumMod val="75000"/>
                    <a:lumOff val="25000"/>
                  </a:schemeClr>
                </a:solidFill>
                <a:latin typeface="微軟正黑體" pitchFamily="34" charset="-120"/>
                <a:ea typeface="微軟正黑體" pitchFamily="34" charset="-120"/>
              </a:rPr>
              <a:t>6</a:t>
            </a:r>
            <a:r>
              <a:rPr lang="zh-TW" altLang="en-US" sz="2800" b="1" dirty="0" smtClean="0">
                <a:solidFill>
                  <a:schemeClr val="tx1">
                    <a:lumMod val="75000"/>
                    <a:lumOff val="25000"/>
                  </a:schemeClr>
                </a:solidFill>
                <a:latin typeface="微軟正黑體" pitchFamily="34" charset="-120"/>
                <a:ea typeface="微軟正黑體" pitchFamily="34" charset="-120"/>
              </a:rPr>
              <a:t>日</a:t>
            </a:r>
            <a:endParaRPr lang="en-US" altLang="zh-TW" sz="2800" b="1" dirty="0" smtClean="0">
              <a:solidFill>
                <a:schemeClr val="tx1">
                  <a:lumMod val="75000"/>
                  <a:lumOff val="25000"/>
                </a:schemeClr>
              </a:solidFill>
              <a:latin typeface="微軟正黑體" pitchFamily="34" charset="-120"/>
              <a:ea typeface="微軟正黑體" pitchFamily="34" charset="-120"/>
            </a:endParaRPr>
          </a:p>
        </p:txBody>
      </p:sp>
      <p:pic>
        <p:nvPicPr>
          <p:cNvPr id="4" name="Picture 14" descr="廉政署徽"/>
          <p:cNvPicPr>
            <a:picLocks noChangeAspect="1" noChangeArrowheads="1"/>
          </p:cNvPicPr>
          <p:nvPr/>
        </p:nvPicPr>
        <p:blipFill>
          <a:blip r:embed="rId3" cstate="print"/>
          <a:srcRect/>
          <a:stretch>
            <a:fillRect/>
          </a:stretch>
        </p:blipFill>
        <p:spPr bwMode="auto">
          <a:xfrm>
            <a:off x="4139952" y="3861048"/>
            <a:ext cx="733375" cy="6573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780208131"/>
              </p:ext>
            </p:extLst>
          </p:nvPr>
        </p:nvGraphicFramePr>
        <p:xfrm>
          <a:off x="683568" y="1493583"/>
          <a:ext cx="8229600" cy="2682240"/>
        </p:xfrm>
        <a:graphic>
          <a:graphicData uri="http://schemas.openxmlformats.org/drawingml/2006/table">
            <a:tbl>
              <a:tblPr firstRow="1" bandRow="1">
                <a:tableStyleId>{5940675A-B579-460E-94D1-54222C63F5DA}</a:tableStyleId>
              </a:tblPr>
              <a:tblGrid>
                <a:gridCol w="1800200">
                  <a:extLst>
                    <a:ext uri="{9D8B030D-6E8A-4147-A177-3AD203B41FA5}">
                      <a16:colId xmlns:a16="http://schemas.microsoft.com/office/drawing/2014/main" val="2614858941"/>
                    </a:ext>
                  </a:extLst>
                </a:gridCol>
                <a:gridCol w="1872208">
                  <a:extLst>
                    <a:ext uri="{9D8B030D-6E8A-4147-A177-3AD203B41FA5}">
                      <a16:colId xmlns:a16="http://schemas.microsoft.com/office/drawing/2014/main" val="1278638850"/>
                    </a:ext>
                  </a:extLst>
                </a:gridCol>
                <a:gridCol w="2232248">
                  <a:extLst>
                    <a:ext uri="{9D8B030D-6E8A-4147-A177-3AD203B41FA5}">
                      <a16:colId xmlns:a16="http://schemas.microsoft.com/office/drawing/2014/main" val="2238116404"/>
                    </a:ext>
                  </a:extLst>
                </a:gridCol>
                <a:gridCol w="2324944">
                  <a:extLst>
                    <a:ext uri="{9D8B030D-6E8A-4147-A177-3AD203B41FA5}">
                      <a16:colId xmlns:a16="http://schemas.microsoft.com/office/drawing/2014/main" val="3047867836"/>
                    </a:ext>
                  </a:extLst>
                </a:gridCol>
              </a:tblGrid>
              <a:tr h="370840">
                <a:tc>
                  <a:txBody>
                    <a:bodyPr/>
                    <a:lstStyle/>
                    <a:p>
                      <a:endParaRPr lang="zh-TW" altLang="en-US" sz="2000" b="0" dirty="0">
                        <a:solidFill>
                          <a:schemeClr val="tx1">
                            <a:lumMod val="75000"/>
                            <a:lumOff val="25000"/>
                          </a:schemeClr>
                        </a:solidFill>
                        <a:latin typeface="+mj-ea"/>
                        <a:ea typeface="+mj-ea"/>
                      </a:endParaRPr>
                    </a:p>
                  </a:txBody>
                  <a:tcPr/>
                </a:tc>
                <a:tc>
                  <a:txBody>
                    <a:bodyPr/>
                    <a:lstStyle/>
                    <a:p>
                      <a:pPr algn="ctr"/>
                      <a:r>
                        <a:rPr lang="zh-TW" altLang="en-US" sz="2000" b="1" dirty="0" smtClean="0">
                          <a:latin typeface="+mj-ea"/>
                          <a:ea typeface="+mj-ea"/>
                        </a:rPr>
                        <a:t>是否含副主管</a:t>
                      </a:r>
                      <a:endParaRPr lang="zh-TW" altLang="en-US" sz="2000" b="1" dirty="0">
                        <a:solidFill>
                          <a:schemeClr val="tx1">
                            <a:lumMod val="75000"/>
                            <a:lumOff val="25000"/>
                          </a:schemeClr>
                        </a:solidFill>
                        <a:latin typeface="+mj-ea"/>
                        <a:ea typeface="+mj-ea"/>
                      </a:endParaRPr>
                    </a:p>
                  </a:txBody>
                  <a:tcPr/>
                </a:tc>
                <a:tc>
                  <a:txBody>
                    <a:bodyPr/>
                    <a:lstStyle/>
                    <a:p>
                      <a:pPr algn="ctr"/>
                      <a:r>
                        <a:rPr lang="zh-TW" altLang="en-US" sz="2000" b="1" dirty="0" smtClean="0">
                          <a:latin typeface="+mj-ea"/>
                          <a:ea typeface="+mj-ea"/>
                        </a:rPr>
                        <a:t>是否領有主管加給</a:t>
                      </a:r>
                      <a:endParaRPr lang="zh-TW" altLang="en-US" sz="2000" b="1" dirty="0">
                        <a:solidFill>
                          <a:schemeClr val="tx1">
                            <a:lumMod val="75000"/>
                            <a:lumOff val="25000"/>
                          </a:schemeClr>
                        </a:solidFill>
                        <a:latin typeface="+mj-ea"/>
                        <a:ea typeface="+mj-ea"/>
                      </a:endParaRPr>
                    </a:p>
                  </a:txBody>
                  <a:tcPr/>
                </a:tc>
                <a:tc>
                  <a:txBody>
                    <a:bodyPr/>
                    <a:lstStyle/>
                    <a:p>
                      <a:pPr algn="ctr"/>
                      <a:r>
                        <a:rPr lang="zh-TW" altLang="en-US" sz="2000" b="1" dirty="0" smtClean="0">
                          <a:latin typeface="+mj-ea"/>
                          <a:ea typeface="+mj-ea"/>
                        </a:rPr>
                        <a:t>任務編組是否適用</a:t>
                      </a:r>
                      <a:endParaRPr lang="zh-TW" altLang="en-US" sz="2000" b="1" dirty="0">
                        <a:solidFill>
                          <a:schemeClr val="tx1">
                            <a:lumMod val="75000"/>
                            <a:lumOff val="25000"/>
                          </a:schemeClr>
                        </a:solidFill>
                        <a:latin typeface="+mj-ea"/>
                        <a:ea typeface="+mj-ea"/>
                      </a:endParaRPr>
                    </a:p>
                  </a:txBody>
                  <a:tcPr/>
                </a:tc>
                <a:extLst>
                  <a:ext uri="{0D108BD9-81ED-4DB2-BD59-A6C34878D82A}">
                    <a16:rowId xmlns:a16="http://schemas.microsoft.com/office/drawing/2014/main" val="335622084"/>
                  </a:ext>
                </a:extLst>
              </a:tr>
              <a:tr h="370840">
                <a:tc>
                  <a:txBody>
                    <a:bodyPr/>
                    <a:lstStyle/>
                    <a:p>
                      <a:pPr algn="ctr"/>
                      <a:r>
                        <a:rPr lang="zh-TW" altLang="en-US" sz="2000" b="1" dirty="0" smtClean="0">
                          <a:latin typeface="+mj-ea"/>
                          <a:ea typeface="+mj-ea"/>
                        </a:rPr>
                        <a:t>第</a:t>
                      </a:r>
                      <a:r>
                        <a:rPr lang="en-US" altLang="zh-TW" sz="2000" b="1" dirty="0" smtClean="0">
                          <a:latin typeface="+mj-ea"/>
                          <a:ea typeface="+mj-ea"/>
                        </a:rPr>
                        <a:t>5</a:t>
                      </a:r>
                      <a:r>
                        <a:rPr lang="zh-TW" altLang="en-US" sz="2000" b="1" dirty="0" smtClean="0">
                          <a:latin typeface="+mj-ea"/>
                          <a:ea typeface="+mj-ea"/>
                        </a:rPr>
                        <a:t>款「主管」</a:t>
                      </a:r>
                      <a:endParaRPr lang="zh-TW" altLang="en-US" sz="2000" b="1" dirty="0">
                        <a:solidFill>
                          <a:schemeClr val="tx1">
                            <a:lumMod val="75000"/>
                            <a:lumOff val="25000"/>
                          </a:schemeClr>
                        </a:solidFill>
                        <a:latin typeface="+mj-ea"/>
                        <a:ea typeface="+mj-ea"/>
                      </a:endParaRPr>
                    </a:p>
                  </a:txBody>
                  <a:tcPr/>
                </a:tc>
                <a:tc>
                  <a:txBody>
                    <a:bodyPr/>
                    <a:lstStyle/>
                    <a:p>
                      <a:pPr algn="ctr"/>
                      <a:r>
                        <a:rPr lang="zh-TW" altLang="en-US" sz="2000" b="1" dirty="0" smtClean="0">
                          <a:latin typeface="+mj-ea"/>
                          <a:ea typeface="+mj-ea"/>
                        </a:rPr>
                        <a:t>不含副主管</a:t>
                      </a:r>
                      <a:endParaRPr lang="zh-TW" altLang="en-US" sz="2000" b="1" dirty="0">
                        <a:solidFill>
                          <a:schemeClr val="tx1">
                            <a:lumMod val="75000"/>
                            <a:lumOff val="25000"/>
                          </a:schemeClr>
                        </a:solidFill>
                        <a:latin typeface="+mj-ea"/>
                        <a:ea typeface="+mj-ea"/>
                      </a:endParaRPr>
                    </a:p>
                  </a:txBody>
                  <a:tcPr/>
                </a:tc>
                <a:tc rowSpan="4">
                  <a:txBody>
                    <a:bodyPr/>
                    <a:lstStyle/>
                    <a:p>
                      <a:r>
                        <a:rPr lang="zh-TW" altLang="en-US" sz="2000" b="1" dirty="0" smtClean="0">
                          <a:latin typeface="+mj-ea"/>
                          <a:ea typeface="+mj-ea"/>
                        </a:rPr>
                        <a:t>是否支領主管加給，</a:t>
                      </a:r>
                      <a:r>
                        <a:rPr lang="zh-TW" altLang="en-US" sz="2000" b="1" dirty="0" smtClean="0">
                          <a:solidFill>
                            <a:srgbClr val="00B0F0"/>
                          </a:solidFill>
                          <a:latin typeface="+mj-ea"/>
                          <a:ea typeface="+mj-ea"/>
                        </a:rPr>
                        <a:t>在所不論</a:t>
                      </a:r>
                      <a:endParaRPr lang="zh-TW" altLang="en-US" sz="2000" b="1" dirty="0">
                        <a:solidFill>
                          <a:srgbClr val="00B0F0"/>
                        </a:solidFill>
                        <a:latin typeface="+mj-ea"/>
                        <a:ea typeface="+mj-ea"/>
                      </a:endParaRPr>
                    </a:p>
                  </a:txBody>
                  <a:tcPr anchor="ctr"/>
                </a:tc>
                <a:tc rowSpan="4">
                  <a:txBody>
                    <a:bodyPr/>
                    <a:lstStyle/>
                    <a:p>
                      <a:r>
                        <a:rPr lang="zh-TW" altLang="en-US" sz="2000" b="1" dirty="0" smtClean="0">
                          <a:latin typeface="+mj-ea"/>
                          <a:ea typeface="+mj-ea"/>
                        </a:rPr>
                        <a:t>依其組織編制所置（</a:t>
                      </a:r>
                      <a:r>
                        <a:rPr lang="zh-TW" altLang="en-US" sz="2000" b="1" kern="1200" dirty="0" smtClean="0">
                          <a:solidFill>
                            <a:schemeClr val="tx1"/>
                          </a:solidFill>
                          <a:latin typeface="+mj-ea"/>
                          <a:ea typeface="+mj-ea"/>
                          <a:cs typeface="+mn-cs"/>
                        </a:rPr>
                        <a:t>法定主管職缺</a:t>
                      </a:r>
                      <a:r>
                        <a:rPr lang="zh-TW" altLang="en-US" sz="2000" b="1" dirty="0" smtClean="0">
                          <a:latin typeface="+mj-ea"/>
                          <a:ea typeface="+mj-ea"/>
                        </a:rPr>
                        <a:t>），</a:t>
                      </a:r>
                      <a:r>
                        <a:rPr lang="zh-TW" altLang="en-US" sz="2000" b="1" dirty="0" smtClean="0">
                          <a:solidFill>
                            <a:srgbClr val="00B0F0"/>
                          </a:solidFill>
                          <a:latin typeface="+mj-ea"/>
                          <a:ea typeface="+mj-ea"/>
                        </a:rPr>
                        <a:t>不適用任務編組</a:t>
                      </a:r>
                      <a:r>
                        <a:rPr lang="zh-TW" altLang="en-US" sz="2000" b="1" kern="1200" dirty="0" smtClean="0">
                          <a:solidFill>
                            <a:schemeClr val="tx1"/>
                          </a:solidFill>
                          <a:latin typeface="+mj-ea"/>
                          <a:ea typeface="+mj-ea"/>
                          <a:cs typeface="+mn-cs"/>
                        </a:rPr>
                        <a:t>。</a:t>
                      </a:r>
                    </a:p>
                  </a:txBody>
                  <a:tcPr anchor="ctr"/>
                </a:tc>
                <a:extLst>
                  <a:ext uri="{0D108BD9-81ED-4DB2-BD59-A6C34878D82A}">
                    <a16:rowId xmlns:a16="http://schemas.microsoft.com/office/drawing/2014/main" val="229556687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dirty="0" smtClean="0">
                          <a:latin typeface="+mj-ea"/>
                          <a:ea typeface="+mj-ea"/>
                        </a:rPr>
                        <a:t>第</a:t>
                      </a:r>
                      <a:r>
                        <a:rPr lang="en-US" altLang="zh-TW" sz="2000" b="1" dirty="0" smtClean="0">
                          <a:latin typeface="+mj-ea"/>
                          <a:ea typeface="+mj-ea"/>
                        </a:rPr>
                        <a:t>7</a:t>
                      </a:r>
                      <a:r>
                        <a:rPr lang="zh-TW" altLang="en-US" sz="2000" b="1" dirty="0" smtClean="0">
                          <a:latin typeface="+mj-ea"/>
                          <a:ea typeface="+mj-ea"/>
                        </a:rPr>
                        <a:t>款「主管」</a:t>
                      </a:r>
                      <a:endParaRPr lang="zh-TW" altLang="en-US" sz="2000" b="1" dirty="0" smtClean="0">
                        <a:solidFill>
                          <a:schemeClr val="tx1">
                            <a:lumMod val="75000"/>
                            <a:lumOff val="25000"/>
                          </a:schemeClr>
                        </a:solidFill>
                        <a:latin typeface="+mj-ea"/>
                        <a:ea typeface="+mj-ea"/>
                      </a:endParaRPr>
                    </a:p>
                  </a:txBody>
                  <a:tcPr/>
                </a:tc>
                <a:tc>
                  <a:txBody>
                    <a:bodyPr/>
                    <a:lstStyle/>
                    <a:p>
                      <a:pPr algn="ctr"/>
                      <a:r>
                        <a:rPr lang="zh-TW" altLang="en-US" sz="2000" b="1" dirty="0" smtClean="0">
                          <a:latin typeface="+mj-ea"/>
                          <a:ea typeface="+mj-ea"/>
                        </a:rPr>
                        <a:t>不含副主管</a:t>
                      </a:r>
                      <a:endParaRPr lang="zh-TW" altLang="en-US" sz="2000" b="1" dirty="0">
                        <a:solidFill>
                          <a:schemeClr val="tx1">
                            <a:lumMod val="75000"/>
                            <a:lumOff val="25000"/>
                          </a:schemeClr>
                        </a:solidFill>
                        <a:latin typeface="+mj-ea"/>
                        <a:ea typeface="+mj-ea"/>
                      </a:endParaRPr>
                    </a:p>
                  </a:txBody>
                  <a:tcPr/>
                </a:tc>
                <a:tc vMerge="1">
                  <a:txBody>
                    <a:bodyPr/>
                    <a:lstStyle/>
                    <a:p>
                      <a:endParaRPr lang="zh-TW" altLang="en-US" b="0" dirty="0">
                        <a:solidFill>
                          <a:schemeClr val="tx1">
                            <a:lumMod val="75000"/>
                            <a:lumOff val="25000"/>
                          </a:schemeClr>
                        </a:solidFill>
                        <a:latin typeface="+mj-ea"/>
                        <a:ea typeface="+mj-ea"/>
                      </a:endParaRPr>
                    </a:p>
                  </a:txBody>
                  <a:tcPr/>
                </a:tc>
                <a:tc vMerge="1">
                  <a:txBody>
                    <a:bodyPr/>
                    <a:lstStyle/>
                    <a:p>
                      <a:endParaRPr lang="zh-TW" altLang="en-US" b="0" dirty="0">
                        <a:solidFill>
                          <a:schemeClr val="tx1">
                            <a:lumMod val="75000"/>
                            <a:lumOff val="25000"/>
                          </a:schemeClr>
                        </a:solidFill>
                        <a:latin typeface="+mj-ea"/>
                        <a:ea typeface="+mj-ea"/>
                      </a:endParaRPr>
                    </a:p>
                  </a:txBody>
                  <a:tcPr/>
                </a:tc>
                <a:extLst>
                  <a:ext uri="{0D108BD9-81ED-4DB2-BD59-A6C34878D82A}">
                    <a16:rowId xmlns:a16="http://schemas.microsoft.com/office/drawing/2014/main" val="2369847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dirty="0" smtClean="0">
                          <a:latin typeface="+mj-ea"/>
                          <a:ea typeface="+mj-ea"/>
                        </a:rPr>
                        <a:t>第</a:t>
                      </a:r>
                      <a:r>
                        <a:rPr lang="en-US" altLang="zh-TW" sz="2000" b="1" dirty="0" smtClean="0">
                          <a:latin typeface="+mj-ea"/>
                          <a:ea typeface="+mj-ea"/>
                        </a:rPr>
                        <a:t>11</a:t>
                      </a:r>
                      <a:r>
                        <a:rPr lang="zh-TW" altLang="en-US" sz="2000" b="1" dirty="0" smtClean="0">
                          <a:latin typeface="+mj-ea"/>
                          <a:ea typeface="+mj-ea"/>
                        </a:rPr>
                        <a:t>款「主管」</a:t>
                      </a:r>
                      <a:endParaRPr lang="zh-TW" altLang="en-US" sz="2000" b="1" dirty="0" smtClean="0">
                        <a:solidFill>
                          <a:schemeClr val="tx1">
                            <a:lumMod val="75000"/>
                            <a:lumOff val="25000"/>
                          </a:schemeClr>
                        </a:solidFill>
                        <a:latin typeface="+mj-ea"/>
                        <a:ea typeface="+mj-ea"/>
                      </a:endParaRPr>
                    </a:p>
                  </a:txBody>
                  <a:tcPr/>
                </a:tc>
                <a:tc>
                  <a:txBody>
                    <a:bodyPr/>
                    <a:lstStyle/>
                    <a:p>
                      <a:pPr algn="ctr"/>
                      <a:r>
                        <a:rPr lang="zh-TW" altLang="en-US" sz="2000" b="1" dirty="0" smtClean="0">
                          <a:solidFill>
                            <a:srgbClr val="00B0F0"/>
                          </a:solidFill>
                          <a:latin typeface="+mj-ea"/>
                          <a:ea typeface="+mj-ea"/>
                        </a:rPr>
                        <a:t>包含副主管</a:t>
                      </a:r>
                      <a:endParaRPr lang="zh-TW" altLang="en-US" sz="2000" b="1" dirty="0">
                        <a:solidFill>
                          <a:srgbClr val="00B0F0"/>
                        </a:solidFill>
                        <a:latin typeface="+mj-ea"/>
                        <a:ea typeface="+mj-ea"/>
                      </a:endParaRPr>
                    </a:p>
                  </a:txBody>
                  <a:tcPr/>
                </a:tc>
                <a:tc vMerge="1">
                  <a:txBody>
                    <a:bodyPr/>
                    <a:lstStyle/>
                    <a:p>
                      <a:endParaRPr lang="zh-TW" altLang="en-US" b="0" dirty="0">
                        <a:solidFill>
                          <a:schemeClr val="tx1">
                            <a:lumMod val="75000"/>
                            <a:lumOff val="25000"/>
                          </a:schemeClr>
                        </a:solidFill>
                        <a:latin typeface="+mj-ea"/>
                        <a:ea typeface="+mj-ea"/>
                      </a:endParaRPr>
                    </a:p>
                  </a:txBody>
                  <a:tcPr/>
                </a:tc>
                <a:tc vMerge="1">
                  <a:txBody>
                    <a:bodyPr/>
                    <a:lstStyle/>
                    <a:p>
                      <a:endParaRPr lang="zh-TW" altLang="en-US" b="0" dirty="0">
                        <a:solidFill>
                          <a:schemeClr val="tx1">
                            <a:lumMod val="75000"/>
                            <a:lumOff val="25000"/>
                          </a:schemeClr>
                        </a:solidFill>
                        <a:latin typeface="+mj-ea"/>
                        <a:ea typeface="+mj-ea"/>
                      </a:endParaRPr>
                    </a:p>
                  </a:txBody>
                  <a:tcPr/>
                </a:tc>
                <a:extLst>
                  <a:ext uri="{0D108BD9-81ED-4DB2-BD59-A6C34878D82A}">
                    <a16:rowId xmlns:a16="http://schemas.microsoft.com/office/drawing/2014/main" val="197161885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dirty="0" smtClean="0">
                          <a:latin typeface="+mj-ea"/>
                          <a:ea typeface="+mj-ea"/>
                        </a:rPr>
                        <a:t>第</a:t>
                      </a:r>
                      <a:r>
                        <a:rPr lang="en-US" altLang="zh-TW" sz="2000" b="1" dirty="0" smtClean="0">
                          <a:latin typeface="+mj-ea"/>
                          <a:ea typeface="+mj-ea"/>
                        </a:rPr>
                        <a:t>12</a:t>
                      </a:r>
                      <a:r>
                        <a:rPr lang="zh-TW" altLang="en-US" sz="2000" b="1" dirty="0" smtClean="0">
                          <a:latin typeface="+mj-ea"/>
                          <a:ea typeface="+mj-ea"/>
                        </a:rPr>
                        <a:t>款「主管」</a:t>
                      </a:r>
                      <a:endParaRPr lang="zh-TW" altLang="en-US" sz="2000" b="1" dirty="0" smtClean="0">
                        <a:solidFill>
                          <a:schemeClr val="tx1">
                            <a:lumMod val="75000"/>
                            <a:lumOff val="25000"/>
                          </a:schemeClr>
                        </a:solidFill>
                        <a:latin typeface="+mj-ea"/>
                        <a:ea typeface="+mj-ea"/>
                      </a:endParaRPr>
                    </a:p>
                  </a:txBody>
                  <a:tcPr/>
                </a:tc>
                <a:tc>
                  <a:txBody>
                    <a:bodyPr/>
                    <a:lstStyle/>
                    <a:p>
                      <a:pPr algn="ctr"/>
                      <a:r>
                        <a:rPr lang="zh-TW" altLang="en-US" sz="2000" b="1" dirty="0" smtClean="0">
                          <a:solidFill>
                            <a:srgbClr val="00B0F0"/>
                          </a:solidFill>
                          <a:latin typeface="+mj-ea"/>
                          <a:ea typeface="+mj-ea"/>
                        </a:rPr>
                        <a:t>包含副主管</a:t>
                      </a:r>
                      <a:endParaRPr lang="zh-TW" altLang="en-US" sz="2000" b="1" dirty="0">
                        <a:solidFill>
                          <a:srgbClr val="00B0F0"/>
                        </a:solidFill>
                        <a:latin typeface="+mj-ea"/>
                        <a:ea typeface="+mj-ea"/>
                      </a:endParaRPr>
                    </a:p>
                  </a:txBody>
                  <a:tcPr/>
                </a:tc>
                <a:tc vMerge="1">
                  <a:txBody>
                    <a:bodyPr/>
                    <a:lstStyle/>
                    <a:p>
                      <a:endParaRPr lang="zh-TW" altLang="en-US" b="0" dirty="0">
                        <a:solidFill>
                          <a:schemeClr val="tx1">
                            <a:lumMod val="75000"/>
                            <a:lumOff val="25000"/>
                          </a:schemeClr>
                        </a:solidFill>
                        <a:latin typeface="+mj-ea"/>
                        <a:ea typeface="+mj-ea"/>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b="0" dirty="0" smtClean="0">
                        <a:solidFill>
                          <a:schemeClr val="tx1">
                            <a:lumMod val="75000"/>
                            <a:lumOff val="25000"/>
                          </a:schemeClr>
                        </a:solidFill>
                        <a:latin typeface="+mj-ea"/>
                        <a:ea typeface="+mj-ea"/>
                      </a:endParaRPr>
                    </a:p>
                  </a:txBody>
                  <a:tcPr/>
                </a:tc>
                <a:extLst>
                  <a:ext uri="{0D108BD9-81ED-4DB2-BD59-A6C34878D82A}">
                    <a16:rowId xmlns:a16="http://schemas.microsoft.com/office/drawing/2014/main" val="3100716046"/>
                  </a:ext>
                </a:extLst>
              </a:tr>
              <a:tr h="370840">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dirty="0" smtClean="0">
                          <a:latin typeface="+mj-ea"/>
                          <a:ea typeface="+mj-ea"/>
                        </a:rPr>
                        <a:t>代理本法第</a:t>
                      </a:r>
                      <a:r>
                        <a:rPr lang="en-US" altLang="zh-TW" sz="2000" b="1" dirty="0" smtClean="0">
                          <a:latin typeface="+mj-ea"/>
                          <a:ea typeface="+mj-ea"/>
                        </a:rPr>
                        <a:t>2</a:t>
                      </a:r>
                      <a:r>
                        <a:rPr lang="zh-TW" altLang="en-US" sz="2000" b="1" dirty="0" smtClean="0">
                          <a:latin typeface="+mj-ea"/>
                          <a:ea typeface="+mj-ea"/>
                        </a:rPr>
                        <a:t>條各款之「主管」，有無因代理該職務而支領主管加給，亦在所不論。</a:t>
                      </a:r>
                      <a:endParaRPr lang="zh-TW" altLang="en-US" sz="2000" b="1" dirty="0" smtClean="0">
                        <a:solidFill>
                          <a:schemeClr val="tx1">
                            <a:lumMod val="75000"/>
                            <a:lumOff val="25000"/>
                          </a:schemeClr>
                        </a:solidFill>
                        <a:latin typeface="+mj-ea"/>
                        <a:ea typeface="+mj-ea"/>
                      </a:endParaRPr>
                    </a:p>
                  </a:txBody>
                  <a:tcPr/>
                </a:tc>
                <a:tc hMerge="1">
                  <a:txBody>
                    <a:bodyPr/>
                    <a:lstStyle/>
                    <a:p>
                      <a:endParaRPr lang="zh-TW" altLang="en-US" dirty="0"/>
                    </a:p>
                  </a:txBody>
                  <a:tcPr/>
                </a:tc>
                <a:tc hMerge="1">
                  <a:txBody>
                    <a:bodyPr/>
                    <a:lstStyle/>
                    <a:p>
                      <a:endParaRPr lang="zh-TW" altLang="en-US"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dirty="0" smtClean="0"/>
                    </a:p>
                  </a:txBody>
                  <a:tcPr/>
                </a:tc>
                <a:extLst>
                  <a:ext uri="{0D108BD9-81ED-4DB2-BD59-A6C34878D82A}">
                    <a16:rowId xmlns:a16="http://schemas.microsoft.com/office/drawing/2014/main" val="2329841860"/>
                  </a:ext>
                </a:extLst>
              </a:tr>
            </a:tbl>
          </a:graphicData>
        </a:graphic>
      </p:graphicFrame>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6176" y="4277113"/>
            <a:ext cx="2680279" cy="2680279"/>
          </a:xfrm>
          <a:prstGeom prst="rect">
            <a:avLst/>
          </a:prstGeom>
        </p:spPr>
      </p:pic>
      <p:sp>
        <p:nvSpPr>
          <p:cNvPr id="9" name="Rectangle 2"/>
          <p:cNvSpPr txBox="1">
            <a:spLocks noChangeArrowheads="1"/>
          </p:cNvSpPr>
          <p:nvPr/>
        </p:nvSpPr>
        <p:spPr bwMode="auto">
          <a:xfrm>
            <a:off x="936768" y="-29506"/>
            <a:ext cx="8229600"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400" b="1">
                <a:solidFill>
                  <a:schemeClr val="tx1"/>
                </a:solidFill>
                <a:latin typeface="+mj-lt"/>
                <a:ea typeface="+mj-ea"/>
                <a:cs typeface="+mj-cs"/>
              </a:defRPr>
            </a:lvl1pPr>
            <a:lvl2pPr algn="l" rtl="0" eaLnBrk="0" fontAlgn="base" hangingPunct="0">
              <a:spcBef>
                <a:spcPct val="0"/>
              </a:spcBef>
              <a:spcAft>
                <a:spcPct val="0"/>
              </a:spcAft>
              <a:defRPr kumimoji="1" sz="4400" b="1">
                <a:solidFill>
                  <a:schemeClr val="tx1"/>
                </a:solidFill>
                <a:latin typeface="Arial" charset="0"/>
                <a:ea typeface="標楷體" pitchFamily="65" charset="-120"/>
              </a:defRPr>
            </a:lvl2pPr>
            <a:lvl3pPr algn="l" rtl="0" eaLnBrk="0" fontAlgn="base" hangingPunct="0">
              <a:spcBef>
                <a:spcPct val="0"/>
              </a:spcBef>
              <a:spcAft>
                <a:spcPct val="0"/>
              </a:spcAft>
              <a:defRPr kumimoji="1" sz="4400" b="1">
                <a:solidFill>
                  <a:schemeClr val="tx1"/>
                </a:solidFill>
                <a:latin typeface="Arial" charset="0"/>
                <a:ea typeface="標楷體" pitchFamily="65" charset="-120"/>
              </a:defRPr>
            </a:lvl3pPr>
            <a:lvl4pPr algn="l" rtl="0" eaLnBrk="0" fontAlgn="base" hangingPunct="0">
              <a:spcBef>
                <a:spcPct val="0"/>
              </a:spcBef>
              <a:spcAft>
                <a:spcPct val="0"/>
              </a:spcAft>
              <a:defRPr kumimoji="1" sz="4400" b="1">
                <a:solidFill>
                  <a:schemeClr val="tx1"/>
                </a:solidFill>
                <a:latin typeface="Arial" charset="0"/>
                <a:ea typeface="標楷體" pitchFamily="65" charset="-120"/>
              </a:defRPr>
            </a:lvl4pPr>
            <a:lvl5pPr algn="l" rtl="0" eaLnBrk="0" fontAlgn="base" hangingPunct="0">
              <a:spcBef>
                <a:spcPct val="0"/>
              </a:spcBef>
              <a:spcAft>
                <a:spcPct val="0"/>
              </a:spcAft>
              <a:defRPr kumimoji="1" sz="4400" b="1">
                <a:solidFill>
                  <a:schemeClr val="tx1"/>
                </a:solidFill>
                <a:latin typeface="Arial" charset="0"/>
                <a:ea typeface="標楷體" pitchFamily="65" charset="-120"/>
              </a:defRPr>
            </a:lvl5pPr>
            <a:lvl6pPr marL="457200" algn="l" rtl="0" fontAlgn="base">
              <a:spcBef>
                <a:spcPct val="0"/>
              </a:spcBef>
              <a:spcAft>
                <a:spcPct val="0"/>
              </a:spcAft>
              <a:defRPr kumimoji="1" sz="4400" b="1">
                <a:solidFill>
                  <a:schemeClr val="tx1"/>
                </a:solidFill>
                <a:latin typeface="Arial" charset="0"/>
                <a:ea typeface="標楷體" pitchFamily="65" charset="-120"/>
              </a:defRPr>
            </a:lvl6pPr>
            <a:lvl7pPr marL="914400" algn="l" rtl="0" fontAlgn="base">
              <a:spcBef>
                <a:spcPct val="0"/>
              </a:spcBef>
              <a:spcAft>
                <a:spcPct val="0"/>
              </a:spcAft>
              <a:defRPr kumimoji="1" sz="4400" b="1">
                <a:solidFill>
                  <a:schemeClr val="tx1"/>
                </a:solidFill>
                <a:latin typeface="Arial" charset="0"/>
                <a:ea typeface="標楷體" pitchFamily="65" charset="-120"/>
              </a:defRPr>
            </a:lvl7pPr>
            <a:lvl8pPr marL="1371600" algn="l" rtl="0" fontAlgn="base">
              <a:spcBef>
                <a:spcPct val="0"/>
              </a:spcBef>
              <a:spcAft>
                <a:spcPct val="0"/>
              </a:spcAft>
              <a:defRPr kumimoji="1" sz="4400" b="1">
                <a:solidFill>
                  <a:schemeClr val="tx1"/>
                </a:solidFill>
                <a:latin typeface="Arial" charset="0"/>
                <a:ea typeface="標楷體" pitchFamily="65" charset="-120"/>
              </a:defRPr>
            </a:lvl8pPr>
            <a:lvl9pPr marL="1828800" algn="l" rtl="0" fontAlgn="base">
              <a:spcBef>
                <a:spcPct val="0"/>
              </a:spcBef>
              <a:spcAft>
                <a:spcPct val="0"/>
              </a:spcAft>
              <a:defRPr kumimoji="1" sz="4400" b="1">
                <a:solidFill>
                  <a:schemeClr val="tx1"/>
                </a:solidFill>
                <a:latin typeface="Arial" charset="0"/>
                <a:ea typeface="標楷體" pitchFamily="65" charset="-120"/>
              </a:defRPr>
            </a:lvl9pPr>
          </a:lstStyle>
          <a:p>
            <a:pPr lvl="0" eaLnBrk="1" hangingPunct="1">
              <a:defRPr/>
            </a:pPr>
            <a:r>
              <a:rPr lang="zh-TW" altLang="en-US" sz="3200" dirty="0">
                <a:solidFill>
                  <a:srgbClr val="FF6600"/>
                </a:solidFill>
                <a:latin typeface="標楷體" pitchFamily="65" charset="-120"/>
                <a:ea typeface="標楷體" pitchFamily="65" charset="-120"/>
              </a:rPr>
              <a:t>申報主體</a:t>
            </a:r>
            <a:r>
              <a:rPr lang="en-US" altLang="zh-TW" sz="3200" dirty="0">
                <a:solidFill>
                  <a:srgbClr val="FF6600"/>
                </a:solidFill>
                <a:latin typeface="標楷體" pitchFamily="65" charset="-120"/>
                <a:ea typeface="標楷體" pitchFamily="65" charset="-120"/>
              </a:rPr>
              <a:t>-</a:t>
            </a:r>
            <a:r>
              <a:rPr lang="zh-TW" altLang="en-US" sz="3200" dirty="0">
                <a:solidFill>
                  <a:srgbClr val="FF6600"/>
                </a:solidFill>
                <a:latin typeface="標楷體" pitchFamily="65" charset="-120"/>
                <a:ea typeface="標楷體" pitchFamily="65" charset="-120"/>
              </a:rPr>
              <a:t>本法第</a:t>
            </a:r>
            <a:r>
              <a:rPr lang="en-US" altLang="zh-TW" sz="3200" dirty="0">
                <a:solidFill>
                  <a:srgbClr val="FF6600"/>
                </a:solidFill>
                <a:latin typeface="標楷體" pitchFamily="65" charset="-120"/>
                <a:ea typeface="標楷體" pitchFamily="65" charset="-120"/>
              </a:rPr>
              <a:t>2</a:t>
            </a:r>
            <a:r>
              <a:rPr lang="zh-TW" altLang="en-US" sz="3200" dirty="0">
                <a:solidFill>
                  <a:srgbClr val="FF6600"/>
                </a:solidFill>
                <a:latin typeface="標楷體" pitchFamily="65" charset="-120"/>
                <a:ea typeface="標楷體" pitchFamily="65" charset="-120"/>
              </a:rPr>
              <a:t>條第</a:t>
            </a:r>
            <a:r>
              <a:rPr lang="en-US" altLang="zh-TW" sz="3200" dirty="0">
                <a:solidFill>
                  <a:srgbClr val="FF6600"/>
                </a:solidFill>
                <a:latin typeface="標楷體" pitchFamily="65" charset="-120"/>
                <a:ea typeface="標楷體" pitchFamily="65" charset="-120"/>
              </a:rPr>
              <a:t>1</a:t>
            </a:r>
            <a:r>
              <a:rPr lang="zh-TW" altLang="en-US" sz="3200" dirty="0">
                <a:solidFill>
                  <a:srgbClr val="FF6600"/>
                </a:solidFill>
                <a:latin typeface="標楷體" pitchFamily="65" charset="-120"/>
                <a:ea typeface="標楷體" pitchFamily="65" charset="-120"/>
              </a:rPr>
              <a:t>項</a:t>
            </a:r>
          </a:p>
        </p:txBody>
      </p:sp>
      <p:sp>
        <p:nvSpPr>
          <p:cNvPr id="10" name="標題 1"/>
          <p:cNvSpPr txBox="1">
            <a:spLocks/>
          </p:cNvSpPr>
          <p:nvPr/>
        </p:nvSpPr>
        <p:spPr bwMode="auto">
          <a:xfrm>
            <a:off x="683568" y="914375"/>
            <a:ext cx="7992888" cy="4984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微軟正黑體" pitchFamily="34" charset="-120"/>
                <a:ea typeface="微軟正黑體" pitchFamily="34" charset="-120"/>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a:lstStyle>
          <a:p>
            <a:r>
              <a:rPr kumimoji="0" lang="en-US" altLang="zh-TW" sz="2400" dirty="0" err="1" smtClean="0">
                <a:solidFill>
                  <a:schemeClr val="tx1">
                    <a:lumMod val="95000"/>
                    <a:lumOff val="5000"/>
                  </a:schemeClr>
                </a:solidFill>
                <a:latin typeface="標楷體" pitchFamily="65" charset="-120"/>
                <a:ea typeface="標楷體" pitchFamily="65" charset="-120"/>
              </a:rPr>
              <a:t>Q2</a:t>
            </a:r>
            <a:r>
              <a:rPr kumimoji="0" lang="zh-TW" altLang="en-US" sz="2400" dirty="0" smtClean="0">
                <a:solidFill>
                  <a:schemeClr val="tx1">
                    <a:lumMod val="95000"/>
                    <a:lumOff val="5000"/>
                  </a:schemeClr>
                </a:solidFill>
                <a:latin typeface="標楷體" pitchFamily="65" charset="-120"/>
                <a:ea typeface="標楷體" pitchFamily="65" charset="-120"/>
              </a:rPr>
              <a:t>、本法第</a:t>
            </a:r>
            <a:r>
              <a:rPr kumimoji="0" lang="en-US" altLang="zh-TW" sz="2400" dirty="0" smtClean="0">
                <a:solidFill>
                  <a:schemeClr val="tx1">
                    <a:lumMod val="95000"/>
                    <a:lumOff val="5000"/>
                  </a:schemeClr>
                </a:solidFill>
                <a:latin typeface="標楷體" pitchFamily="65" charset="-120"/>
                <a:ea typeface="標楷體" pitchFamily="65" charset="-120"/>
              </a:rPr>
              <a:t>2</a:t>
            </a:r>
            <a:r>
              <a:rPr kumimoji="0" lang="zh-TW" altLang="en-US" sz="2400" dirty="0" smtClean="0">
                <a:solidFill>
                  <a:schemeClr val="tx1">
                    <a:lumMod val="95000"/>
                    <a:lumOff val="5000"/>
                  </a:schemeClr>
                </a:solidFill>
                <a:latin typeface="標楷體" pitchFamily="65" charset="-120"/>
                <a:ea typeface="標楷體" pitchFamily="65" charset="-120"/>
              </a:rPr>
              <a:t>條所稱之「主管」？</a:t>
            </a:r>
            <a:endParaRPr kumimoji="0" lang="zh-TW" altLang="en-US" sz="2400" dirty="0">
              <a:solidFill>
                <a:schemeClr val="tx1">
                  <a:lumMod val="95000"/>
                  <a:lumOff val="5000"/>
                </a:schemeClr>
              </a:solidFill>
              <a:latin typeface="標楷體" pitchFamily="65" charset="-120"/>
              <a:ea typeface="標楷體" pitchFamily="65" charset="-120"/>
            </a:endParaRPr>
          </a:p>
        </p:txBody>
      </p:sp>
      <p:sp>
        <p:nvSpPr>
          <p:cNvPr id="11"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12" name="資料庫圖表 11"/>
          <p:cNvGraphicFramePr/>
          <p:nvPr>
            <p:extLst>
              <p:ext uri="{D42A27DB-BD31-4B8C-83A1-F6EECF244321}">
                <p14:modId xmlns:p14="http://schemas.microsoft.com/office/powerpoint/2010/main" val="1978683283"/>
              </p:ext>
            </p:extLst>
          </p:nvPr>
        </p:nvGraphicFramePr>
        <p:xfrm>
          <a:off x="2915816" y="4277113"/>
          <a:ext cx="2831976" cy="15999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文字方塊 7"/>
          <p:cNvSpPr txBox="1"/>
          <p:nvPr/>
        </p:nvSpPr>
        <p:spPr>
          <a:xfrm>
            <a:off x="30581" y="6356350"/>
            <a:ext cx="6835526" cy="338554"/>
          </a:xfrm>
          <a:prstGeom prst="rect">
            <a:avLst/>
          </a:prstGeom>
          <a:noFill/>
        </p:spPr>
        <p:txBody>
          <a:bodyPr wrap="none" rtlCol="0">
            <a:spAutoFit/>
          </a:bodyPr>
          <a:lstStyle/>
          <a:p>
            <a:pPr lvl="0">
              <a:defRPr/>
            </a:pP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lang="zh-TW" altLang="en-US" sz="1600" b="1" dirty="0" smtClean="0">
                <a:solidFill>
                  <a:prstClr val="black">
                    <a:lumMod val="75000"/>
                    <a:lumOff val="25000"/>
                  </a:prstClr>
                </a:solidFill>
                <a:latin typeface="微軟正黑體" panose="020B0604030504040204" pitchFamily="34" charset="-120"/>
                <a:ea typeface="微軟正黑體" panose="020B0604030504040204" pitchFamily="34" charset="-120"/>
              </a:rPr>
              <a:t>廉</a:t>
            </a:r>
            <a:r>
              <a:rPr lang="zh-TW" altLang="en-US" sz="1600" b="1" dirty="0">
                <a:solidFill>
                  <a:prstClr val="black">
                    <a:lumMod val="75000"/>
                    <a:lumOff val="25000"/>
                  </a:prstClr>
                </a:solidFill>
                <a:latin typeface="微軟正黑體" panose="020B0604030504040204" pitchFamily="34" charset="-120"/>
                <a:ea typeface="微軟正黑體" panose="020B0604030504040204" pitchFamily="34" charset="-120"/>
              </a:rPr>
              <a:t>財字第</a:t>
            </a:r>
            <a:r>
              <a:rPr lang="en-US" altLang="zh-TW" sz="1600" b="1" dirty="0">
                <a:solidFill>
                  <a:prstClr val="black">
                    <a:lumMod val="75000"/>
                    <a:lumOff val="25000"/>
                  </a:prstClr>
                </a:solidFill>
                <a:latin typeface="微軟正黑體" panose="020B0604030504040204" pitchFamily="34" charset="-120"/>
                <a:ea typeface="微軟正黑體" panose="020B0604030504040204" pitchFamily="34" charset="-120"/>
              </a:rPr>
              <a:t>10405002640</a:t>
            </a:r>
            <a:r>
              <a:rPr lang="zh-TW" altLang="en-US" sz="1600" b="1" dirty="0">
                <a:solidFill>
                  <a:prstClr val="black">
                    <a:lumMod val="75000"/>
                    <a:lumOff val="25000"/>
                  </a:prstClr>
                </a:solidFill>
                <a:latin typeface="微軟正黑體" panose="020B0604030504040204" pitchFamily="34" charset="-120"/>
                <a:ea typeface="微軟正黑體" panose="020B0604030504040204" pitchFamily="34" charset="-120"/>
              </a:rPr>
              <a:t>號及法授廉財字第</a:t>
            </a:r>
            <a:r>
              <a:rPr lang="en-US" altLang="zh-TW" sz="1600" b="1" dirty="0">
                <a:solidFill>
                  <a:prstClr val="black">
                    <a:lumMod val="75000"/>
                    <a:lumOff val="25000"/>
                  </a:prstClr>
                </a:solidFill>
                <a:latin typeface="微軟正黑體" panose="020B0604030504040204" pitchFamily="34" charset="-120"/>
                <a:ea typeface="微軟正黑體" panose="020B0604030504040204" pitchFamily="34" charset="-120"/>
              </a:rPr>
              <a:t>10400071270</a:t>
            </a:r>
            <a:r>
              <a:rPr lang="zh-TW" altLang="en-US" sz="1600" b="1" dirty="0">
                <a:solidFill>
                  <a:prstClr val="black">
                    <a:lumMod val="75000"/>
                    <a:lumOff val="25000"/>
                  </a:prstClr>
                </a:solidFill>
                <a:latin typeface="微軟正黑體" panose="020B0604030504040204" pitchFamily="34" charset="-120"/>
                <a:ea typeface="微軟正黑體" panose="020B0604030504040204" pitchFamily="34" charset="-120"/>
              </a:rPr>
              <a:t>號等函參照）</a:t>
            </a:r>
          </a:p>
        </p:txBody>
      </p:sp>
    </p:spTree>
    <p:extLst>
      <p:ext uri="{BB962C8B-B14F-4D97-AF65-F5344CB8AC3E}">
        <p14:creationId xmlns:p14="http://schemas.microsoft.com/office/powerpoint/2010/main" val="36381973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1015355" y="188640"/>
            <a:ext cx="7157045" cy="498401"/>
          </a:xfrm>
        </p:spPr>
        <p:txBody>
          <a:bodyPr/>
          <a:lstStyle/>
          <a:p>
            <a:pPr algn="ctr"/>
            <a:r>
              <a:rPr lang="zh-TW" altLang="en-US" dirty="0" smtClean="0">
                <a:solidFill>
                  <a:srgbClr val="C00000"/>
                </a:solidFill>
              </a:rPr>
              <a:t>交易或補助行為禁止</a:t>
            </a:r>
            <a:endParaRPr lang="zh-TW" altLang="en-US" dirty="0"/>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6" name="內容版面配置區 5"/>
          <p:cNvGraphicFramePr>
            <a:graphicFrameLocks noGrp="1"/>
          </p:cNvGraphicFramePr>
          <p:nvPr>
            <p:ph idx="1"/>
            <p:extLst/>
          </p:nvPr>
        </p:nvGraphicFramePr>
        <p:xfrm>
          <a:off x="611560" y="1124744"/>
          <a:ext cx="8229600" cy="49002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圓角矩形圖說文字 2"/>
          <p:cNvSpPr/>
          <p:nvPr/>
        </p:nvSpPr>
        <p:spPr>
          <a:xfrm>
            <a:off x="7069623" y="2780928"/>
            <a:ext cx="1617177" cy="720080"/>
          </a:xfrm>
          <a:prstGeom prst="wedgeRoundRectCallout">
            <a:avLst>
              <a:gd name="adj1" fmla="val -61734"/>
              <a:gd name="adj2" fmla="val -5422"/>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性質為</a:t>
            </a:r>
            <a:endParaRPr kumimoji="1" lang="en-US" altLang="zh-TW" sz="24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雙務契約</a:t>
            </a:r>
            <a:endParaRPr kumimoji="1" lang="zh-TW" altLang="en-US" sz="2400" b="1"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15822585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9" name="投影片編號版面配置區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14" name="標題 1"/>
          <p:cNvSpPr>
            <a:spLocks noGrp="1"/>
          </p:cNvSpPr>
          <p:nvPr>
            <p:ph type="title"/>
          </p:nvPr>
        </p:nvSpPr>
        <p:spPr>
          <a:xfrm>
            <a:off x="1015355" y="188640"/>
            <a:ext cx="7157045" cy="498401"/>
          </a:xfrm>
        </p:spPr>
        <p:txBody>
          <a:bodyPr/>
          <a:lstStyle/>
          <a:p>
            <a:pPr algn="ctr"/>
            <a:r>
              <a:rPr lang="zh-TW" altLang="en-US" dirty="0" smtClean="0">
                <a:solidFill>
                  <a:srgbClr val="C00000"/>
                </a:solidFill>
              </a:rPr>
              <a:t>交易或補助行為禁止</a:t>
            </a:r>
            <a:endParaRPr lang="zh-TW" altLang="en-US" dirty="0"/>
          </a:p>
        </p:txBody>
      </p:sp>
      <p:pic>
        <p:nvPicPr>
          <p:cNvPr id="16" name="圖片 15"/>
          <p:cNvPicPr>
            <a:picLocks noChangeAspect="1"/>
          </p:cNvPicPr>
          <p:nvPr/>
        </p:nvPicPr>
        <p:blipFill>
          <a:blip r:embed="rId3"/>
          <a:stretch>
            <a:fillRect/>
          </a:stretch>
        </p:blipFill>
        <p:spPr>
          <a:xfrm>
            <a:off x="621904" y="966714"/>
            <a:ext cx="8064896" cy="5572198"/>
          </a:xfrm>
          <a:prstGeom prst="rect">
            <a:avLst/>
          </a:prstGeom>
        </p:spPr>
      </p:pic>
      <p:sp>
        <p:nvSpPr>
          <p:cNvPr id="2" name="圓角矩形圖說文字 1"/>
          <p:cNvSpPr/>
          <p:nvPr/>
        </p:nvSpPr>
        <p:spPr>
          <a:xfrm>
            <a:off x="5868143" y="1268760"/>
            <a:ext cx="2421719" cy="432048"/>
          </a:xfrm>
          <a:prstGeom prst="wedgeRoundRectCallout">
            <a:avLst>
              <a:gd name="adj1" fmla="val 28737"/>
              <a:gd name="adj2" fmla="val 85450"/>
              <a:gd name="adj3" fmla="val 16667"/>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400" b="0"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性質為</a:t>
            </a:r>
            <a:r>
              <a:rPr kumimoji="1" lang="zh-TW" altLang="en-US" sz="2400" b="1"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單務契約</a:t>
            </a:r>
            <a:endParaRPr kumimoji="1" lang="zh-TW" altLang="en-US" sz="24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95913055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1015355" y="188640"/>
            <a:ext cx="8128645" cy="498401"/>
          </a:xfrm>
        </p:spPr>
        <p:txBody>
          <a:bodyPr/>
          <a:lstStyle/>
          <a:p>
            <a:pPr algn="ctr"/>
            <a:r>
              <a:rPr lang="zh-TW" altLang="en-US" dirty="0" smtClean="0">
                <a:solidFill>
                  <a:srgbClr val="C00000"/>
                </a:solidFill>
              </a:rPr>
              <a:t>交易或補助行為禁止之例外</a:t>
            </a:r>
            <a:endParaRPr lang="zh-TW" altLang="en-US" dirty="0"/>
          </a:p>
        </p:txBody>
      </p:sp>
      <p:graphicFrame>
        <p:nvGraphicFramePr>
          <p:cNvPr id="4" name="內容版面配置區 3"/>
          <p:cNvGraphicFramePr>
            <a:graphicFrameLocks noGrp="1"/>
          </p:cNvGraphicFramePr>
          <p:nvPr>
            <p:ph idx="1"/>
            <p:extLst/>
          </p:nvPr>
        </p:nvGraphicFramePr>
        <p:xfrm>
          <a:off x="613391" y="1052736"/>
          <a:ext cx="8208912" cy="2881496"/>
        </p:xfrm>
        <a:graphic>
          <a:graphicData uri="http://schemas.openxmlformats.org/drawingml/2006/table">
            <a:tbl>
              <a:tblPr firstRow="1" bandRow="1">
                <a:tableStyleId>{16D9F66E-5EB9-4882-86FB-DCBF35E3C3E4}</a:tableStyleId>
              </a:tblPr>
              <a:tblGrid>
                <a:gridCol w="413895">
                  <a:extLst>
                    <a:ext uri="{9D8B030D-6E8A-4147-A177-3AD203B41FA5}">
                      <a16:colId xmlns:a16="http://schemas.microsoft.com/office/drawing/2014/main" val="20000"/>
                    </a:ext>
                  </a:extLst>
                </a:gridCol>
                <a:gridCol w="7795017">
                  <a:extLst>
                    <a:ext uri="{9D8B030D-6E8A-4147-A177-3AD203B41FA5}">
                      <a16:colId xmlns:a16="http://schemas.microsoft.com/office/drawing/2014/main" val="20001"/>
                    </a:ext>
                  </a:extLst>
                </a:gridCol>
              </a:tblGrid>
              <a:tr h="504056">
                <a:tc>
                  <a:txBody>
                    <a:bodyPr/>
                    <a:lstStyle/>
                    <a:p>
                      <a:pPr marL="0" marR="0" indent="0" algn="l" defTabSz="914400" rtl="0" eaLnBrk="1" fontAlgn="auto" latinLnBrk="0" hangingPunct="1">
                        <a:lnSpc>
                          <a:spcPts val="2400"/>
                        </a:lnSpc>
                        <a:spcBef>
                          <a:spcPts val="0"/>
                        </a:spcBef>
                        <a:spcAft>
                          <a:spcPts val="0"/>
                        </a:spcAft>
                        <a:buClrTx/>
                        <a:buSzTx/>
                        <a:buFontTx/>
                        <a:buNone/>
                        <a:tabLst/>
                        <a:defRPr/>
                      </a:pPr>
                      <a:r>
                        <a:rPr lang="zh-TW" altLang="en-US" sz="2200" b="0" dirty="0" smtClean="0">
                          <a:latin typeface="+mj-ea"/>
                          <a:ea typeface="+mj-ea"/>
                        </a:rPr>
                        <a:t>一</a:t>
                      </a:r>
                      <a:endParaRPr lang="zh-TW" altLang="en-US" sz="2200" b="0" dirty="0">
                        <a:latin typeface="+mj-ea"/>
                        <a:ea typeface="+mj-ea"/>
                      </a:endParaRPr>
                    </a:p>
                  </a:txBody>
                  <a:tcPr/>
                </a:tc>
                <a:tc>
                  <a:txBody>
                    <a:bodyPr/>
                    <a:lstStyle/>
                    <a:p>
                      <a:pPr algn="just">
                        <a:lnSpc>
                          <a:spcPts val="3000"/>
                        </a:lnSpc>
                      </a:pPr>
                      <a:r>
                        <a:rPr lang="zh-TW" altLang="zh-TW" sz="2200" b="1" kern="1200" dirty="0" smtClean="0">
                          <a:solidFill>
                            <a:srgbClr val="FF0000"/>
                          </a:solidFill>
                          <a:latin typeface="+mj-ea"/>
                          <a:ea typeface="+mj-ea"/>
                          <a:cs typeface="+mn-cs"/>
                        </a:rPr>
                        <a:t>依政府採購法</a:t>
                      </a:r>
                      <a:r>
                        <a:rPr lang="zh-TW" altLang="zh-TW" sz="2200" b="1" kern="1200" dirty="0" smtClean="0">
                          <a:solidFill>
                            <a:schemeClr val="dk1"/>
                          </a:solidFill>
                          <a:latin typeface="+mj-ea"/>
                          <a:ea typeface="+mj-ea"/>
                          <a:cs typeface="+mn-cs"/>
                        </a:rPr>
                        <a:t>以</a:t>
                      </a:r>
                      <a:r>
                        <a:rPr lang="zh-TW" altLang="zh-TW" sz="2200" b="1" u="sng" kern="1200" dirty="0" smtClean="0">
                          <a:solidFill>
                            <a:schemeClr val="dk1"/>
                          </a:solidFill>
                          <a:latin typeface="+mj-ea"/>
                          <a:ea typeface="+mj-ea"/>
                          <a:cs typeface="+mn-cs"/>
                        </a:rPr>
                        <a:t>公告程序</a:t>
                      </a:r>
                      <a:r>
                        <a:rPr lang="zh-TW" altLang="zh-TW" sz="2200" b="1" kern="1200" dirty="0" smtClean="0">
                          <a:solidFill>
                            <a:schemeClr val="dk1"/>
                          </a:solidFill>
                          <a:latin typeface="+mj-ea"/>
                          <a:ea typeface="+mj-ea"/>
                          <a:cs typeface="+mn-cs"/>
                        </a:rPr>
                        <a:t>或同法第一百零五條辦理之採購</a:t>
                      </a:r>
                      <a:endParaRPr lang="zh-TW" altLang="en-US" sz="2200" b="0" dirty="0">
                        <a:latin typeface="+mj-ea"/>
                        <a:ea typeface="+mj-ea"/>
                      </a:endParaRPr>
                    </a:p>
                  </a:txBody>
                  <a:tcPr marR="36000"/>
                </a:tc>
                <a:extLst>
                  <a:ext uri="{0D108BD9-81ED-4DB2-BD59-A6C34878D82A}">
                    <a16:rowId xmlns:a16="http://schemas.microsoft.com/office/drawing/2014/main" val="10000"/>
                  </a:ext>
                </a:extLst>
              </a:tr>
              <a:tr h="2326836">
                <a:tc>
                  <a:txBody>
                    <a:bodyPr/>
                    <a:lstStyle/>
                    <a:p>
                      <a:pPr>
                        <a:lnSpc>
                          <a:spcPts val="2400"/>
                        </a:lnSpc>
                      </a:pPr>
                      <a:endParaRPr lang="zh-TW" altLang="en-US" sz="2200" b="0" dirty="0">
                        <a:latin typeface="+mj-ea"/>
                        <a:ea typeface="+mj-ea"/>
                      </a:endParaRPr>
                    </a:p>
                  </a:txBody>
                  <a:tcPr/>
                </a:tc>
                <a:tc>
                  <a:txBody>
                    <a:bodyPr/>
                    <a:lstStyle/>
                    <a:p>
                      <a:pPr marL="342900" indent="-342900" algn="just">
                        <a:lnSpc>
                          <a:spcPts val="3000"/>
                        </a:lnSpc>
                        <a:buFont typeface="Wingdings" panose="05000000000000000000" pitchFamily="2" charset="2"/>
                        <a:buChar char="Ø"/>
                      </a:pPr>
                      <a:r>
                        <a:rPr lang="zh-TW" altLang="zh-TW" sz="2200" b="0" kern="1200" dirty="0" smtClean="0">
                          <a:solidFill>
                            <a:schemeClr val="dk1"/>
                          </a:solidFill>
                          <a:latin typeface="+mj-ea"/>
                          <a:ea typeface="+mj-ea"/>
                          <a:cs typeface="+mn-cs"/>
                        </a:rPr>
                        <a:t>依政府採購法經由</a:t>
                      </a:r>
                      <a:r>
                        <a:rPr lang="zh-TW" altLang="zh-TW" sz="2200" b="1" kern="1200" dirty="0" smtClean="0">
                          <a:solidFill>
                            <a:srgbClr val="00B0F0"/>
                          </a:solidFill>
                          <a:latin typeface="+mj-ea"/>
                          <a:ea typeface="+mj-ea"/>
                          <a:cs typeface="+mn-cs"/>
                        </a:rPr>
                        <a:t>公告程序</a:t>
                      </a:r>
                      <a:r>
                        <a:rPr lang="zh-TW" altLang="zh-TW" sz="2200" b="0" kern="1200" dirty="0" smtClean="0">
                          <a:solidFill>
                            <a:schemeClr val="dk1"/>
                          </a:solidFill>
                          <a:latin typeface="+mj-ea"/>
                          <a:ea typeface="+mj-ea"/>
                          <a:cs typeface="+mn-cs"/>
                        </a:rPr>
                        <a:t>進行之採購</a:t>
                      </a:r>
                      <a:r>
                        <a:rPr lang="en-US" altLang="zh-TW" sz="2200" b="0" kern="1200" dirty="0" smtClean="0">
                          <a:solidFill>
                            <a:schemeClr val="dk1"/>
                          </a:solidFill>
                          <a:latin typeface="+mj-ea"/>
                          <a:ea typeface="+mj-ea"/>
                          <a:cs typeface="+mn-cs"/>
                        </a:rPr>
                        <a:t>(</a:t>
                      </a:r>
                      <a:r>
                        <a:rPr lang="zh-TW" altLang="zh-TW" sz="2200" b="0" kern="1200" dirty="0" smtClean="0">
                          <a:solidFill>
                            <a:schemeClr val="dk1"/>
                          </a:solidFill>
                          <a:latin typeface="+mj-ea"/>
                          <a:ea typeface="+mj-ea"/>
                          <a:cs typeface="+mn-cs"/>
                        </a:rPr>
                        <a:t>包含公開招標、選擇性招標及經公告辦理之限制性招標</a:t>
                      </a:r>
                      <a:r>
                        <a:rPr lang="en-US" altLang="zh-TW" sz="2200" b="0" kern="1200" dirty="0" smtClean="0">
                          <a:solidFill>
                            <a:schemeClr val="dk1"/>
                          </a:solidFill>
                          <a:latin typeface="+mj-ea"/>
                          <a:ea typeface="+mj-ea"/>
                          <a:cs typeface="+mn-cs"/>
                        </a:rPr>
                        <a:t>)</a:t>
                      </a:r>
                    </a:p>
                    <a:p>
                      <a:pPr marL="342900" indent="-342900" algn="just">
                        <a:lnSpc>
                          <a:spcPts val="3000"/>
                        </a:lnSpc>
                        <a:buFont typeface="Wingdings" panose="05000000000000000000" pitchFamily="2" charset="2"/>
                        <a:buChar char="Ø"/>
                      </a:pPr>
                      <a:r>
                        <a:rPr lang="zh-TW" altLang="zh-TW" sz="2200" b="0" kern="1200" dirty="0" smtClean="0">
                          <a:solidFill>
                            <a:schemeClr val="dk1"/>
                          </a:solidFill>
                          <a:latin typeface="+mj-ea"/>
                          <a:ea typeface="+mj-ea"/>
                          <a:cs typeface="+mn-cs"/>
                        </a:rPr>
                        <a:t>依</a:t>
                      </a:r>
                      <a:r>
                        <a:rPr lang="zh-TW" altLang="zh-TW" sz="2200" b="0" u="none" kern="1200" dirty="0" smtClean="0">
                          <a:solidFill>
                            <a:schemeClr val="tx1"/>
                          </a:solidFill>
                          <a:latin typeface="+mj-ea"/>
                          <a:ea typeface="+mj-ea"/>
                          <a:cs typeface="+mn-cs"/>
                        </a:rPr>
                        <a:t>採購法第</a:t>
                      </a:r>
                      <a:r>
                        <a:rPr lang="en-US" altLang="zh-TW" sz="2200" b="0" u="none" kern="1200" dirty="0" smtClean="0">
                          <a:solidFill>
                            <a:schemeClr val="tx1"/>
                          </a:solidFill>
                          <a:latin typeface="+mj-ea"/>
                          <a:ea typeface="+mj-ea"/>
                          <a:cs typeface="+mn-cs"/>
                        </a:rPr>
                        <a:t>22</a:t>
                      </a:r>
                      <a:r>
                        <a:rPr lang="zh-TW" altLang="zh-TW" sz="2200" b="0" u="none" kern="1200" dirty="0" smtClean="0">
                          <a:solidFill>
                            <a:schemeClr val="tx1"/>
                          </a:solidFill>
                          <a:latin typeface="+mj-ea"/>
                          <a:ea typeface="+mj-ea"/>
                          <a:cs typeface="+mn-cs"/>
                        </a:rPr>
                        <a:t>條第</a:t>
                      </a:r>
                      <a:r>
                        <a:rPr lang="en-US" altLang="zh-TW" sz="2200" b="0" u="none" kern="1200" dirty="0" smtClean="0">
                          <a:solidFill>
                            <a:schemeClr val="tx1"/>
                          </a:solidFill>
                          <a:latin typeface="+mj-ea"/>
                          <a:ea typeface="+mj-ea"/>
                          <a:cs typeface="+mn-cs"/>
                        </a:rPr>
                        <a:t>1</a:t>
                      </a:r>
                      <a:r>
                        <a:rPr lang="zh-TW" altLang="zh-TW" sz="2200" b="0" u="none" kern="1200" dirty="0" smtClean="0">
                          <a:solidFill>
                            <a:schemeClr val="tx1"/>
                          </a:solidFill>
                          <a:latin typeface="+mj-ea"/>
                          <a:ea typeface="+mj-ea"/>
                          <a:cs typeface="+mn-cs"/>
                        </a:rPr>
                        <a:t>項第</a:t>
                      </a:r>
                      <a:r>
                        <a:rPr lang="en-US" altLang="zh-TW" sz="2200" b="0" u="none" kern="1200" dirty="0" smtClean="0">
                          <a:solidFill>
                            <a:schemeClr val="tx1"/>
                          </a:solidFill>
                          <a:latin typeface="+mj-ea"/>
                          <a:ea typeface="+mj-ea"/>
                          <a:cs typeface="+mn-cs"/>
                        </a:rPr>
                        <a:t>7</a:t>
                      </a:r>
                      <a:r>
                        <a:rPr lang="zh-TW" altLang="zh-TW" sz="2200" b="0" u="none" kern="1200" dirty="0" smtClean="0">
                          <a:solidFill>
                            <a:schemeClr val="tx1"/>
                          </a:solidFill>
                          <a:latin typeface="+mj-ea"/>
                          <a:ea typeface="+mj-ea"/>
                          <a:cs typeface="+mn-cs"/>
                        </a:rPr>
                        <a:t>款</a:t>
                      </a:r>
                      <a:r>
                        <a:rPr lang="en-US" altLang="zh-TW" sz="2200" b="0" u="none" kern="1200" dirty="0" smtClean="0">
                          <a:solidFill>
                            <a:schemeClr val="tx1"/>
                          </a:solidFill>
                          <a:latin typeface="+mj-ea"/>
                          <a:ea typeface="+mj-ea"/>
                          <a:cs typeface="+mn-cs"/>
                        </a:rPr>
                        <a:t>(</a:t>
                      </a:r>
                      <a:r>
                        <a:rPr lang="zh-TW" altLang="en-US" sz="2200" b="0" u="none" kern="1200" dirty="0" smtClean="0">
                          <a:solidFill>
                            <a:schemeClr val="tx1"/>
                          </a:solidFill>
                          <a:latin typeface="+mj-ea"/>
                          <a:ea typeface="+mj-ea"/>
                          <a:cs typeface="+mn-cs"/>
                        </a:rPr>
                        <a:t>後續擴充</a:t>
                      </a:r>
                      <a:r>
                        <a:rPr lang="en-US" altLang="zh-TW" sz="2200" b="0" u="none" kern="1200" dirty="0" smtClean="0">
                          <a:solidFill>
                            <a:schemeClr val="tx1"/>
                          </a:solidFill>
                          <a:latin typeface="+mj-ea"/>
                          <a:ea typeface="+mj-ea"/>
                          <a:cs typeface="+mn-cs"/>
                        </a:rPr>
                        <a:t>)</a:t>
                      </a:r>
                      <a:r>
                        <a:rPr lang="zh-TW" altLang="en-US" sz="2200" b="0" u="none" kern="1200" dirty="0" smtClean="0">
                          <a:solidFill>
                            <a:schemeClr val="tx1"/>
                          </a:solidFill>
                          <a:latin typeface="+mj-ea"/>
                          <a:ea typeface="+mj-ea"/>
                          <a:cs typeface="+mn-cs"/>
                        </a:rPr>
                        <a:t>、共同供應契約、</a:t>
                      </a:r>
                      <a:r>
                        <a:rPr lang="zh-TW" altLang="zh-TW" sz="2200" b="0" u="none" kern="1200" dirty="0" smtClean="0">
                          <a:solidFill>
                            <a:schemeClr val="tx1"/>
                          </a:solidFill>
                          <a:latin typeface="+mj-ea"/>
                          <a:ea typeface="+mj-ea"/>
                          <a:cs typeface="+mn-cs"/>
                        </a:rPr>
                        <a:t>依採購法第</a:t>
                      </a:r>
                      <a:r>
                        <a:rPr lang="en-US" altLang="zh-TW" sz="2200" b="0" u="none" kern="1200" dirty="0" smtClean="0">
                          <a:solidFill>
                            <a:schemeClr val="tx1"/>
                          </a:solidFill>
                          <a:latin typeface="+mj-ea"/>
                          <a:ea typeface="+mj-ea"/>
                          <a:cs typeface="+mn-cs"/>
                        </a:rPr>
                        <a:t>22</a:t>
                      </a:r>
                      <a:r>
                        <a:rPr lang="zh-TW" altLang="zh-TW" sz="2200" b="0" u="none" kern="1200" dirty="0" smtClean="0">
                          <a:solidFill>
                            <a:schemeClr val="tx1"/>
                          </a:solidFill>
                          <a:latin typeface="+mj-ea"/>
                          <a:ea typeface="+mj-ea"/>
                          <a:cs typeface="+mn-cs"/>
                        </a:rPr>
                        <a:t>條第</a:t>
                      </a:r>
                      <a:r>
                        <a:rPr lang="en-US" altLang="zh-TW" sz="2200" b="0" u="none" kern="1200" dirty="0" smtClean="0">
                          <a:solidFill>
                            <a:schemeClr val="tx1"/>
                          </a:solidFill>
                          <a:latin typeface="+mj-ea"/>
                          <a:ea typeface="+mj-ea"/>
                          <a:cs typeface="+mn-cs"/>
                        </a:rPr>
                        <a:t>1</a:t>
                      </a:r>
                      <a:r>
                        <a:rPr lang="zh-TW" altLang="zh-TW" sz="2200" b="0" u="none" kern="1200" dirty="0" smtClean="0">
                          <a:solidFill>
                            <a:schemeClr val="tx1"/>
                          </a:solidFill>
                          <a:latin typeface="+mj-ea"/>
                          <a:ea typeface="+mj-ea"/>
                          <a:cs typeface="+mn-cs"/>
                        </a:rPr>
                        <a:t>項</a:t>
                      </a:r>
                      <a:r>
                        <a:rPr lang="zh-TW" altLang="en-US" sz="2200" b="0" u="none" kern="1200" dirty="0" smtClean="0">
                          <a:solidFill>
                            <a:schemeClr val="tx1"/>
                          </a:solidFill>
                          <a:latin typeface="+mj-ea"/>
                          <a:ea typeface="+mj-ea"/>
                          <a:cs typeface="+mn-cs"/>
                        </a:rPr>
                        <a:t>辦理限制性招標之契約變更</a:t>
                      </a:r>
                      <a:r>
                        <a:rPr lang="zh-TW" altLang="en-US" sz="2200" b="0" kern="1200" dirty="0" smtClean="0">
                          <a:solidFill>
                            <a:schemeClr val="dk1"/>
                          </a:solidFill>
                          <a:latin typeface="+mj-ea"/>
                          <a:ea typeface="+mj-ea"/>
                          <a:cs typeface="+mn-cs"/>
                        </a:rPr>
                        <a:t>等，如</a:t>
                      </a:r>
                      <a:r>
                        <a:rPr lang="zh-TW" altLang="zh-TW" sz="2200" b="1" kern="1200" dirty="0" smtClean="0">
                          <a:solidFill>
                            <a:srgbClr val="00B0F0"/>
                          </a:solidFill>
                          <a:latin typeface="+mj-ea"/>
                          <a:ea typeface="+mj-ea"/>
                          <a:cs typeface="+mn-cs"/>
                        </a:rPr>
                        <a:t>原採購案經公告程序</a:t>
                      </a:r>
                      <a:r>
                        <a:rPr lang="zh-TW" altLang="en-US" sz="2200" b="0" kern="1200" dirty="0" smtClean="0">
                          <a:solidFill>
                            <a:schemeClr val="dk1"/>
                          </a:solidFill>
                          <a:latin typeface="+mj-ea"/>
                          <a:ea typeface="+mn-ea"/>
                          <a:cs typeface="+mn-cs"/>
                        </a:rPr>
                        <a:t>，</a:t>
                      </a:r>
                      <a:r>
                        <a:rPr lang="zh-TW" altLang="en-US" sz="2200" b="0" kern="1200" dirty="0" smtClean="0">
                          <a:solidFill>
                            <a:schemeClr val="dk1"/>
                          </a:solidFill>
                          <a:latin typeface="+mj-ea"/>
                          <a:ea typeface="+mj-ea"/>
                          <a:cs typeface="+mn-cs"/>
                        </a:rPr>
                        <a:t>則後續採購可</a:t>
                      </a:r>
                      <a:r>
                        <a:rPr lang="zh-TW" altLang="en-US" sz="2200" b="1" kern="1200" dirty="0" smtClean="0">
                          <a:solidFill>
                            <a:srgbClr val="00B0F0"/>
                          </a:solidFill>
                          <a:latin typeface="+mj-ea"/>
                          <a:ea typeface="+mj-ea"/>
                          <a:cs typeface="+mn-cs"/>
                        </a:rPr>
                        <a:t>視同本款規定</a:t>
                      </a:r>
                      <a:r>
                        <a:rPr lang="zh-TW" altLang="en-US" sz="2200" b="0" i="0" u="none" strike="noStrike" kern="1200" baseline="0" dirty="0" smtClean="0">
                          <a:solidFill>
                            <a:schemeClr val="tx1"/>
                          </a:solidFill>
                          <a:latin typeface="+mn-lt"/>
                          <a:ea typeface="+mn-ea"/>
                          <a:cs typeface="+mn-cs"/>
                        </a:rPr>
                        <a:t>，不另辦理公告程序，</a:t>
                      </a:r>
                      <a:r>
                        <a:rPr lang="zh-TW" altLang="en-US" sz="2200" b="1" i="0" u="none" strike="noStrike" kern="1200" baseline="0" dirty="0" smtClean="0">
                          <a:solidFill>
                            <a:srgbClr val="00B0F0"/>
                          </a:solidFill>
                          <a:latin typeface="+mj-ea"/>
                          <a:ea typeface="+mj-ea"/>
                          <a:cs typeface="+mn-cs"/>
                        </a:rPr>
                        <a:t>惟仍需踐行第</a:t>
                      </a:r>
                      <a:r>
                        <a:rPr lang="en-US" altLang="zh-TW" sz="2200" b="1" i="0" u="none" strike="noStrike" kern="1200" baseline="0" dirty="0" smtClean="0">
                          <a:solidFill>
                            <a:srgbClr val="00B0F0"/>
                          </a:solidFill>
                          <a:latin typeface="+mj-ea"/>
                          <a:ea typeface="+mj-ea"/>
                          <a:cs typeface="+mn-cs"/>
                        </a:rPr>
                        <a:t>14</a:t>
                      </a:r>
                      <a:r>
                        <a:rPr lang="zh-TW" altLang="en-US" sz="2200" b="1" i="0" u="none" strike="noStrike" kern="1200" baseline="0" dirty="0" smtClean="0">
                          <a:solidFill>
                            <a:srgbClr val="00B0F0"/>
                          </a:solidFill>
                          <a:latin typeface="+mj-ea"/>
                          <a:ea typeface="+mj-ea"/>
                          <a:cs typeface="+mn-cs"/>
                        </a:rPr>
                        <a:t>條第</a:t>
                      </a:r>
                      <a:r>
                        <a:rPr lang="en-US" altLang="zh-TW" sz="2200" b="1" i="0" u="none" strike="noStrike" kern="1200" baseline="0" dirty="0" smtClean="0">
                          <a:solidFill>
                            <a:srgbClr val="00B0F0"/>
                          </a:solidFill>
                          <a:latin typeface="+mj-ea"/>
                          <a:ea typeface="+mj-ea"/>
                          <a:cs typeface="+mn-cs"/>
                        </a:rPr>
                        <a:t>2</a:t>
                      </a:r>
                      <a:r>
                        <a:rPr lang="zh-TW" altLang="en-US" sz="2200" b="1" i="0" u="none" strike="noStrike" kern="1200" baseline="0" dirty="0" smtClean="0">
                          <a:solidFill>
                            <a:srgbClr val="00B0F0"/>
                          </a:solidFill>
                          <a:latin typeface="+mj-ea"/>
                          <a:ea typeface="+mj-ea"/>
                          <a:cs typeface="+mn-cs"/>
                        </a:rPr>
                        <a:t>項事前揭露及事後公開義務。</a:t>
                      </a:r>
                      <a:endParaRPr lang="zh-TW" altLang="en-US" sz="2200" b="1" dirty="0">
                        <a:solidFill>
                          <a:srgbClr val="00B0F0"/>
                        </a:solidFill>
                        <a:latin typeface="+mj-ea"/>
                        <a:ea typeface="+mj-ea"/>
                      </a:endParaRPr>
                    </a:p>
                  </a:txBody>
                  <a:tcPr marR="36000"/>
                </a:tc>
                <a:extLst>
                  <a:ext uri="{0D108BD9-81ED-4DB2-BD59-A6C34878D82A}">
                    <a16:rowId xmlns:a16="http://schemas.microsoft.com/office/drawing/2014/main" val="10001"/>
                  </a:ext>
                </a:extLst>
              </a:tr>
            </a:tbl>
          </a:graphicData>
        </a:graphic>
      </p:graphicFrame>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6" name="內容版面配置區 3"/>
          <p:cNvGraphicFramePr>
            <a:graphicFrameLocks/>
          </p:cNvGraphicFramePr>
          <p:nvPr>
            <p:extLst/>
          </p:nvPr>
        </p:nvGraphicFramePr>
        <p:xfrm>
          <a:off x="611560" y="3933056"/>
          <a:ext cx="8208912" cy="2087880"/>
        </p:xfrm>
        <a:graphic>
          <a:graphicData uri="http://schemas.openxmlformats.org/drawingml/2006/table">
            <a:tbl>
              <a:tblPr firstRow="1" bandRow="1">
                <a:tableStyleId>{16D9F66E-5EB9-4882-86FB-DCBF35E3C3E4}</a:tableStyleId>
              </a:tblPr>
              <a:tblGrid>
                <a:gridCol w="413895">
                  <a:extLst>
                    <a:ext uri="{9D8B030D-6E8A-4147-A177-3AD203B41FA5}">
                      <a16:colId xmlns:a16="http://schemas.microsoft.com/office/drawing/2014/main" val="20000"/>
                    </a:ext>
                  </a:extLst>
                </a:gridCol>
                <a:gridCol w="7795017">
                  <a:extLst>
                    <a:ext uri="{9D8B030D-6E8A-4147-A177-3AD203B41FA5}">
                      <a16:colId xmlns:a16="http://schemas.microsoft.com/office/drawing/2014/main" val="20001"/>
                    </a:ext>
                  </a:extLst>
                </a:gridCol>
              </a:tblGrid>
              <a:tr h="769813">
                <a:tc>
                  <a:txBody>
                    <a:bodyPr/>
                    <a:lstStyle/>
                    <a:p>
                      <a:pPr>
                        <a:lnSpc>
                          <a:spcPts val="2400"/>
                        </a:lnSpc>
                      </a:pPr>
                      <a:r>
                        <a:rPr lang="zh-TW" altLang="en-US" sz="2200" b="0" dirty="0" smtClean="0">
                          <a:latin typeface="+mj-ea"/>
                          <a:ea typeface="+mj-ea"/>
                        </a:rPr>
                        <a:t>二</a:t>
                      </a:r>
                      <a:endParaRPr lang="zh-TW" altLang="en-US" sz="2200" b="0" dirty="0">
                        <a:latin typeface="+mj-ea"/>
                        <a:ea typeface="+mj-ea"/>
                      </a:endParaRPr>
                    </a:p>
                  </a:txBody>
                  <a:tcPr/>
                </a:tc>
                <a:tc>
                  <a:txBody>
                    <a:bodyPr/>
                    <a:lstStyle/>
                    <a:p>
                      <a:pPr algn="just">
                        <a:lnSpc>
                          <a:spcPts val="3000"/>
                        </a:lnSpc>
                      </a:pPr>
                      <a:r>
                        <a:rPr lang="zh-TW" altLang="zh-TW" sz="2200" b="1" kern="1200" dirty="0" smtClean="0">
                          <a:solidFill>
                            <a:srgbClr val="FF0000"/>
                          </a:solidFill>
                          <a:latin typeface="+mj-ea"/>
                          <a:ea typeface="+mj-ea"/>
                          <a:cs typeface="+mn-cs"/>
                        </a:rPr>
                        <a:t>依法令規定</a:t>
                      </a:r>
                      <a:r>
                        <a:rPr lang="zh-TW" altLang="zh-TW" sz="2200" b="1" kern="1200" dirty="0" smtClean="0">
                          <a:solidFill>
                            <a:schemeClr val="dk1"/>
                          </a:solidFill>
                          <a:latin typeface="+mj-ea"/>
                          <a:ea typeface="+mj-ea"/>
                          <a:cs typeface="+mn-cs"/>
                        </a:rPr>
                        <a:t>經由公平競爭方式，以</a:t>
                      </a:r>
                      <a:r>
                        <a:rPr lang="zh-TW" altLang="zh-TW" sz="2200" b="1" u="sng" kern="1200" dirty="0" smtClean="0">
                          <a:solidFill>
                            <a:schemeClr val="dk1"/>
                          </a:solidFill>
                          <a:latin typeface="+mj-ea"/>
                          <a:ea typeface="+mj-ea"/>
                          <a:cs typeface="+mn-cs"/>
                        </a:rPr>
                        <a:t>公告程序</a:t>
                      </a:r>
                      <a:r>
                        <a:rPr lang="zh-TW" altLang="zh-TW" sz="2200" b="1" kern="1200" dirty="0" smtClean="0">
                          <a:solidFill>
                            <a:schemeClr val="dk1"/>
                          </a:solidFill>
                          <a:latin typeface="+mj-ea"/>
                          <a:ea typeface="+mj-ea"/>
                          <a:cs typeface="+mn-cs"/>
                        </a:rPr>
                        <a:t>辦理之採購、標售、標租或招標設定用益物權</a:t>
                      </a:r>
                      <a:endParaRPr lang="zh-TW" altLang="en-US" sz="2200" b="1" dirty="0">
                        <a:latin typeface="+mj-ea"/>
                        <a:ea typeface="+mj-ea"/>
                      </a:endParaRPr>
                    </a:p>
                  </a:txBody>
                  <a:tcPr marR="36000"/>
                </a:tc>
                <a:extLst>
                  <a:ext uri="{0D108BD9-81ED-4DB2-BD59-A6C34878D82A}">
                    <a16:rowId xmlns:a16="http://schemas.microsoft.com/office/drawing/2014/main" val="10002"/>
                  </a:ext>
                </a:extLst>
              </a:tr>
              <a:tr h="1175726">
                <a:tc>
                  <a:txBody>
                    <a:bodyPr/>
                    <a:lstStyle/>
                    <a:p>
                      <a:pPr>
                        <a:lnSpc>
                          <a:spcPts val="2400"/>
                        </a:lnSpc>
                      </a:pPr>
                      <a:endParaRPr lang="zh-TW" altLang="en-US" sz="2200" b="0" dirty="0">
                        <a:latin typeface="+mj-ea"/>
                        <a:ea typeface="+mj-ea"/>
                      </a:endParaRPr>
                    </a:p>
                  </a:txBody>
                  <a:tcPr/>
                </a:tc>
                <a:tc>
                  <a:txBody>
                    <a:bodyPr/>
                    <a:lstStyle/>
                    <a:p>
                      <a:pPr marL="0" marR="0" lvl="0" indent="0" algn="just" defTabSz="914400" rtl="0" eaLnBrk="1" fontAlgn="auto" latinLnBrk="0" hangingPunct="1">
                        <a:lnSpc>
                          <a:spcPts val="3000"/>
                        </a:lnSpc>
                        <a:spcBef>
                          <a:spcPts val="0"/>
                        </a:spcBef>
                        <a:spcAft>
                          <a:spcPts val="0"/>
                        </a:spcAft>
                        <a:buClrTx/>
                        <a:buSzTx/>
                        <a:buFontTx/>
                        <a:buNone/>
                        <a:tabLst/>
                        <a:defRPr/>
                      </a:pPr>
                      <a:r>
                        <a:rPr lang="zh-TW" altLang="en-US" sz="2200" b="0" kern="1200" dirty="0" smtClean="0">
                          <a:solidFill>
                            <a:schemeClr val="dk1"/>
                          </a:solidFill>
                          <a:latin typeface="微軟正黑體" panose="020B0604030504040204" pitchFamily="34" charset="-120"/>
                          <a:ea typeface="微軟正黑體" panose="020B0604030504040204" pitchFamily="34" charset="-120"/>
                          <a:cs typeface="+mn-cs"/>
                        </a:rPr>
                        <a:t>以公告程序辦理之採購，係指</a:t>
                      </a:r>
                      <a:r>
                        <a:rPr lang="zh-TW" altLang="en-US" sz="2200" b="1" kern="1200" dirty="0" smtClean="0">
                          <a:solidFill>
                            <a:srgbClr val="00B0F0"/>
                          </a:solidFill>
                          <a:latin typeface="微軟正黑體" panose="020B0604030504040204" pitchFamily="34" charset="-120"/>
                          <a:ea typeface="微軟正黑體" panose="020B0604030504040204" pitchFamily="34" charset="-120"/>
                          <a:cs typeface="+mn-cs"/>
                        </a:rPr>
                        <a:t>政府採購法以外之其他具有對價交易行為</a:t>
                      </a:r>
                      <a:r>
                        <a:rPr lang="zh-TW" altLang="en-US" sz="2200" b="1" kern="1200" dirty="0" smtClean="0">
                          <a:solidFill>
                            <a:schemeClr val="dk1"/>
                          </a:solidFill>
                          <a:latin typeface="微軟正黑體" panose="020B0604030504040204" pitchFamily="34" charset="-120"/>
                          <a:ea typeface="微軟正黑體" panose="020B0604030504040204" pitchFamily="34" charset="-120"/>
                          <a:cs typeface="+mn-cs"/>
                        </a:rPr>
                        <a:t>，</a:t>
                      </a:r>
                      <a:r>
                        <a:rPr lang="zh-TW" altLang="zh-TW" sz="2200" b="0" kern="1200" dirty="0" smtClean="0">
                          <a:solidFill>
                            <a:schemeClr val="dk1"/>
                          </a:solidFill>
                          <a:latin typeface="微軟正黑體" panose="020B0604030504040204" pitchFamily="34" charset="-120"/>
                          <a:ea typeface="微軟正黑體" panose="020B0604030504040204" pitchFamily="34" charset="-120"/>
                          <a:cs typeface="+mn-cs"/>
                        </a:rPr>
                        <a:t>例如依科學技術基本法以公告方式辦理之採購、</a:t>
                      </a:r>
                      <a:r>
                        <a:rPr lang="zh-TW" altLang="en-US" sz="2200" b="0" kern="1200" dirty="0" smtClean="0">
                          <a:solidFill>
                            <a:schemeClr val="dk1"/>
                          </a:solidFill>
                          <a:latin typeface="微軟正黑體" panose="020B0604030504040204" pitchFamily="34" charset="-120"/>
                          <a:ea typeface="微軟正黑體" panose="020B0604030504040204" pitchFamily="34" charset="-120"/>
                          <a:cs typeface="+mn-cs"/>
                        </a:rPr>
                        <a:t>依</a:t>
                      </a:r>
                      <a:r>
                        <a:rPr lang="zh-TW" altLang="zh-TW" sz="2200" b="0" kern="1200" dirty="0" smtClean="0">
                          <a:solidFill>
                            <a:schemeClr val="dk1"/>
                          </a:solidFill>
                          <a:latin typeface="微軟正黑體" panose="020B0604030504040204" pitchFamily="34" charset="-120"/>
                          <a:ea typeface="微軟正黑體" panose="020B0604030504040204" pitchFamily="34" charset="-120"/>
                          <a:cs typeface="+mn-cs"/>
                        </a:rPr>
                        <a:t>國有財產法</a:t>
                      </a:r>
                      <a:r>
                        <a:rPr lang="zh-TW" altLang="en-US" sz="2200" b="0" kern="1200" dirty="0" smtClean="0">
                          <a:solidFill>
                            <a:schemeClr val="dk1"/>
                          </a:solidFill>
                          <a:latin typeface="微軟正黑體" panose="020B0604030504040204" pitchFamily="34" charset="-120"/>
                          <a:ea typeface="微軟正黑體" panose="020B0604030504040204" pitchFamily="34" charset="-120"/>
                          <a:cs typeface="+mn-cs"/>
                        </a:rPr>
                        <a:t>以公告方式辦理標售、標租等</a:t>
                      </a:r>
                      <a:endParaRPr lang="zh-TW" altLang="en-US" sz="2200" b="0" dirty="0">
                        <a:latin typeface="+mj-ea"/>
                        <a:ea typeface="+mj-ea"/>
                      </a:endParaRPr>
                    </a:p>
                  </a:txBody>
                  <a:tcPr marR="3600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5310276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1015355" y="188640"/>
            <a:ext cx="8128645" cy="498401"/>
          </a:xfrm>
        </p:spPr>
        <p:txBody>
          <a:bodyPr/>
          <a:lstStyle/>
          <a:p>
            <a:pPr algn="ctr"/>
            <a:r>
              <a:rPr lang="zh-TW" altLang="en-US" dirty="0" smtClean="0">
                <a:solidFill>
                  <a:srgbClr val="C00000"/>
                </a:solidFill>
              </a:rPr>
              <a:t>交易或補助行為禁止之例外</a:t>
            </a:r>
            <a:endParaRPr lang="zh-TW" altLang="en-US" dirty="0"/>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8" name="矩形 7"/>
          <p:cNvSpPr/>
          <p:nvPr/>
        </p:nvSpPr>
        <p:spPr>
          <a:xfrm>
            <a:off x="-108520" y="6402814"/>
            <a:ext cx="8640960" cy="338554"/>
          </a:xfrm>
          <a:prstGeom prst="rect">
            <a:avLst/>
          </a:prstGeom>
        </p:spPr>
        <p:txBody>
          <a:bodyPr wrap="square">
            <a:sp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sz="16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（法</a:t>
            </a:r>
            <a:r>
              <a:rPr kumimoji="1" lang="zh-TW" altLang="en-US" sz="1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廉字第</a:t>
            </a:r>
            <a:r>
              <a:rPr kumimoji="1" lang="en-US" altLang="zh-TW" sz="1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10805002150</a:t>
            </a:r>
            <a:r>
              <a:rPr kumimoji="1" lang="zh-TW" altLang="en-US" sz="16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號、法</a:t>
            </a:r>
            <a:r>
              <a:rPr kumimoji="1" lang="zh-TW" altLang="en-US" sz="1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廉字第</a:t>
            </a:r>
            <a:r>
              <a:rPr kumimoji="1" lang="en-US" altLang="zh-TW" sz="1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10805005450</a:t>
            </a:r>
            <a:r>
              <a:rPr kumimoji="1" lang="zh-TW" altLang="en-US" sz="16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號及</a:t>
            </a:r>
            <a:r>
              <a:rPr kumimoji="1" lang="zh-TW" altLang="en-US" sz="1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廉利字第</a:t>
            </a:r>
            <a:r>
              <a:rPr kumimoji="1" lang="en-US" altLang="zh-TW" sz="1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10805006370</a:t>
            </a:r>
            <a:r>
              <a:rPr kumimoji="1" lang="zh-TW" altLang="en-US" sz="16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號參照）</a:t>
            </a:r>
            <a:endParaRPr kumimoji="1" lang="en-US" altLang="zh-TW" sz="1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3" name="矩形 2"/>
          <p:cNvSpPr/>
          <p:nvPr/>
        </p:nvSpPr>
        <p:spPr>
          <a:xfrm>
            <a:off x="899592" y="1036840"/>
            <a:ext cx="4801314" cy="46166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本款所</a:t>
            </a:r>
            <a:r>
              <a:rPr kumimoji="1" lang="zh-TW" altLang="en-US" sz="24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稱</a:t>
            </a:r>
            <a:r>
              <a:rPr kumimoji="1" lang="en-US" altLang="zh-TW" sz="24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kumimoji="1" lang="zh-TW" altLang="en-US" sz="24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依法</a:t>
            </a:r>
            <a:r>
              <a:rPr kumimoji="1" lang="zh-TW" altLang="en-US" sz="24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令</a:t>
            </a:r>
            <a:r>
              <a:rPr kumimoji="1" lang="zh-TW" altLang="en-US" sz="24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規定</a:t>
            </a:r>
            <a:r>
              <a:rPr kumimoji="1" lang="en-US" altLang="zh-TW" sz="24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kumimoji="1" lang="zh-TW" altLang="en-US" sz="24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，係指：</a:t>
            </a:r>
            <a:endParaRPr kumimoji="1" lang="zh-TW" altLang="en-US"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pic>
        <p:nvPicPr>
          <p:cNvPr id="13" name="圖片 12"/>
          <p:cNvPicPr>
            <a:picLocks noChangeAspect="1"/>
          </p:cNvPicPr>
          <p:nvPr/>
        </p:nvPicPr>
        <p:blipFill>
          <a:blip r:embed="rId3"/>
          <a:stretch>
            <a:fillRect/>
          </a:stretch>
        </p:blipFill>
        <p:spPr>
          <a:xfrm>
            <a:off x="755576" y="1498505"/>
            <a:ext cx="8458541" cy="4018727"/>
          </a:xfrm>
          <a:prstGeom prst="rect">
            <a:avLst/>
          </a:prstGeom>
        </p:spPr>
      </p:pic>
    </p:spTree>
    <p:extLst>
      <p:ext uri="{BB962C8B-B14F-4D97-AF65-F5344CB8AC3E}">
        <p14:creationId xmlns:p14="http://schemas.microsoft.com/office/powerpoint/2010/main" val="51708495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1015355" y="188640"/>
            <a:ext cx="8128645" cy="498401"/>
          </a:xfrm>
        </p:spPr>
        <p:txBody>
          <a:bodyPr/>
          <a:lstStyle/>
          <a:p>
            <a:pPr algn="ctr"/>
            <a:r>
              <a:rPr lang="zh-TW" altLang="en-US" dirty="0">
                <a:solidFill>
                  <a:srgbClr val="C00000"/>
                </a:solidFill>
              </a:rPr>
              <a:t>交易或補助行為</a:t>
            </a:r>
            <a:r>
              <a:rPr lang="zh-TW" altLang="en-US" dirty="0" smtClean="0">
                <a:solidFill>
                  <a:srgbClr val="C00000"/>
                </a:solidFill>
              </a:rPr>
              <a:t>禁止之例外</a:t>
            </a:r>
            <a:endParaRPr lang="zh-TW" altLang="en-US" dirty="0"/>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7" name="內容版面配置區 3"/>
          <p:cNvGraphicFramePr>
            <a:graphicFrameLocks/>
          </p:cNvGraphicFramePr>
          <p:nvPr>
            <p:extLst/>
          </p:nvPr>
        </p:nvGraphicFramePr>
        <p:xfrm>
          <a:off x="788602" y="908721"/>
          <a:ext cx="8031870" cy="4567661"/>
        </p:xfrm>
        <a:graphic>
          <a:graphicData uri="http://schemas.openxmlformats.org/drawingml/2006/table">
            <a:tbl>
              <a:tblPr firstRow="1" bandRow="1">
                <a:tableStyleId>{8799B23B-EC83-4686-B30A-512413B5E67A}</a:tableStyleId>
              </a:tblPr>
              <a:tblGrid>
                <a:gridCol w="781863">
                  <a:extLst>
                    <a:ext uri="{9D8B030D-6E8A-4147-A177-3AD203B41FA5}">
                      <a16:colId xmlns:a16="http://schemas.microsoft.com/office/drawing/2014/main" val="20000"/>
                    </a:ext>
                  </a:extLst>
                </a:gridCol>
                <a:gridCol w="7250007">
                  <a:extLst>
                    <a:ext uri="{9D8B030D-6E8A-4147-A177-3AD203B41FA5}">
                      <a16:colId xmlns:a16="http://schemas.microsoft.com/office/drawing/2014/main" val="20001"/>
                    </a:ext>
                  </a:extLst>
                </a:gridCol>
              </a:tblGrid>
              <a:tr h="1151045">
                <a:tc>
                  <a:txBody>
                    <a:bodyPr/>
                    <a:lstStyle/>
                    <a:p>
                      <a:pPr algn="just">
                        <a:lnSpc>
                          <a:spcPts val="2500"/>
                        </a:lnSpc>
                      </a:pPr>
                      <a:r>
                        <a:rPr lang="zh-TW" altLang="en-US" sz="2000" dirty="0" smtClean="0"/>
                        <a:t>三</a:t>
                      </a:r>
                      <a:endParaRPr lang="zh-TW" altLang="en-US" sz="2000" b="0" dirty="0">
                        <a:solidFill>
                          <a:srgbClr val="C00000"/>
                        </a:solidFill>
                        <a:latin typeface="+mj-ea"/>
                        <a:ea typeface="+mj-ea"/>
                      </a:endParaRPr>
                    </a:p>
                  </a:txBody>
                  <a:tcPr>
                    <a:solidFill>
                      <a:schemeClr val="accent6">
                        <a:lumMod val="20000"/>
                        <a:lumOff val="80000"/>
                      </a:schemeClr>
                    </a:solidFill>
                  </a:tcPr>
                </a:tc>
                <a:tc>
                  <a:txBody>
                    <a:bodyPr/>
                    <a:lstStyle/>
                    <a:p>
                      <a:pPr algn="just">
                        <a:lnSpc>
                          <a:spcPts val="3200"/>
                        </a:lnSpc>
                      </a:pPr>
                      <a:r>
                        <a:rPr lang="zh-TW" altLang="zh-TW" sz="2000" u="sng" kern="1200" dirty="0" smtClean="0">
                          <a:latin typeface="+mj-ea"/>
                          <a:ea typeface="+mj-ea"/>
                        </a:rPr>
                        <a:t>基於法定身分</a:t>
                      </a:r>
                      <a:r>
                        <a:rPr lang="zh-TW" altLang="zh-TW" sz="2000" u="sng" kern="1200" dirty="0" smtClean="0">
                          <a:solidFill>
                            <a:srgbClr val="FF0000"/>
                          </a:solidFill>
                          <a:latin typeface="+mj-ea"/>
                          <a:ea typeface="+mj-ea"/>
                        </a:rPr>
                        <a:t>依法令規定</a:t>
                      </a:r>
                      <a:r>
                        <a:rPr lang="zh-TW" altLang="zh-TW" sz="2000" u="sng" kern="1200" dirty="0" smtClean="0">
                          <a:latin typeface="+mj-ea"/>
                          <a:ea typeface="+mj-ea"/>
                        </a:rPr>
                        <a:t>申請之補助</a:t>
                      </a:r>
                      <a:r>
                        <a:rPr lang="zh-TW" altLang="zh-TW" sz="2000" kern="1200" dirty="0" smtClean="0">
                          <a:latin typeface="+mj-ea"/>
                          <a:ea typeface="+mj-ea"/>
                        </a:rPr>
                        <a:t>；或對公職人員之關係人</a:t>
                      </a:r>
                      <a:r>
                        <a:rPr lang="zh-TW" altLang="zh-TW" sz="2000" u="sng" kern="1200" dirty="0" smtClean="0">
                          <a:solidFill>
                            <a:srgbClr val="FF0000"/>
                          </a:solidFill>
                          <a:latin typeface="+mj-ea"/>
                          <a:ea typeface="+mj-ea"/>
                        </a:rPr>
                        <a:t>依法令規定</a:t>
                      </a:r>
                      <a:r>
                        <a:rPr lang="zh-TW" altLang="zh-TW" sz="2000" u="sng" kern="1200" dirty="0" smtClean="0">
                          <a:latin typeface="+mj-ea"/>
                          <a:ea typeface="+mj-ea"/>
                        </a:rPr>
                        <a:t>以公開公平方式辦理之補助</a:t>
                      </a:r>
                      <a:r>
                        <a:rPr lang="zh-TW" altLang="zh-TW" sz="2000" kern="1200" dirty="0" smtClean="0">
                          <a:latin typeface="+mj-ea"/>
                          <a:ea typeface="+mj-ea"/>
                        </a:rPr>
                        <a:t>，或</a:t>
                      </a:r>
                      <a:r>
                        <a:rPr lang="zh-TW" altLang="zh-TW" sz="2000" u="sng" kern="1200" dirty="0" smtClean="0">
                          <a:latin typeface="+mj-ea"/>
                          <a:ea typeface="+mj-ea"/>
                        </a:rPr>
                        <a:t>禁止其補助反不利於公共利益且經補助法令主管機關核定同意之補助</a:t>
                      </a:r>
                      <a:endParaRPr lang="zh-TW" altLang="en-US" sz="2000" b="0" u="sng" dirty="0">
                        <a:solidFill>
                          <a:srgbClr val="C00000"/>
                        </a:solidFill>
                        <a:latin typeface="+mj-ea"/>
                        <a:ea typeface="+mj-ea"/>
                      </a:endParaRPr>
                    </a:p>
                  </a:txBody>
                  <a:tcPr marR="36000">
                    <a:solidFill>
                      <a:schemeClr val="accent6">
                        <a:lumMod val="20000"/>
                        <a:lumOff val="80000"/>
                      </a:schemeClr>
                    </a:solidFill>
                  </a:tcPr>
                </a:tc>
                <a:extLst>
                  <a:ext uri="{0D108BD9-81ED-4DB2-BD59-A6C34878D82A}">
                    <a16:rowId xmlns:a16="http://schemas.microsoft.com/office/drawing/2014/main" val="10000"/>
                  </a:ext>
                </a:extLst>
              </a:tr>
              <a:tr h="1151045">
                <a:tc rowSpan="2">
                  <a:txBody>
                    <a:bodyPr/>
                    <a:lstStyle/>
                    <a:p>
                      <a:pPr algn="just">
                        <a:lnSpc>
                          <a:spcPts val="2500"/>
                        </a:lnSpc>
                      </a:pPr>
                      <a:r>
                        <a:rPr lang="zh-TW" altLang="en-US" sz="2000" b="1" dirty="0" smtClean="0">
                          <a:solidFill>
                            <a:srgbClr val="C00000"/>
                          </a:solidFill>
                          <a:latin typeface="+mj-ea"/>
                          <a:ea typeface="+mj-ea"/>
                        </a:rPr>
                        <a:t>前段</a:t>
                      </a:r>
                      <a:endParaRPr lang="zh-TW" altLang="en-US" sz="2000" b="0" dirty="0">
                        <a:solidFill>
                          <a:schemeClr val="accent6">
                            <a:lumMod val="40000"/>
                            <a:lumOff val="60000"/>
                          </a:schemeClr>
                        </a:solidFill>
                        <a:latin typeface="+mj-ea"/>
                        <a:ea typeface="+mj-ea"/>
                      </a:endParaRPr>
                    </a:p>
                  </a:txBody>
                  <a:tcPr>
                    <a:solidFill>
                      <a:schemeClr val="accent6">
                        <a:lumMod val="75000"/>
                        <a:alpha val="20000"/>
                      </a:schemeClr>
                    </a:solidFill>
                  </a:tcPr>
                </a:tc>
                <a:tc>
                  <a:txBody>
                    <a:bodyPr/>
                    <a:lstStyle/>
                    <a:p>
                      <a:pPr marL="0" marR="0" indent="0" algn="just" defTabSz="914400" rtl="0" eaLnBrk="1" fontAlgn="auto" latinLnBrk="0" hangingPunct="1">
                        <a:lnSpc>
                          <a:spcPts val="3200"/>
                        </a:lnSpc>
                        <a:spcBef>
                          <a:spcPts val="0"/>
                        </a:spcBef>
                        <a:spcAft>
                          <a:spcPts val="0"/>
                        </a:spcAft>
                        <a:buClrTx/>
                        <a:buSzTx/>
                        <a:buFontTx/>
                        <a:buNone/>
                        <a:tabLst/>
                        <a:defRPr/>
                      </a:pPr>
                      <a:r>
                        <a:rPr lang="zh-TW" altLang="zh-TW" sz="2000" b="1" kern="1200" dirty="0" smtClean="0">
                          <a:solidFill>
                            <a:srgbClr val="FF0000"/>
                          </a:solidFill>
                          <a:latin typeface="+mj-ea"/>
                          <a:ea typeface="+mj-ea"/>
                        </a:rPr>
                        <a:t>基於法定身分依法令規定申請之補助</a:t>
                      </a:r>
                      <a:endParaRPr lang="en-US" altLang="zh-TW" sz="2000" b="1" kern="1200" dirty="0" smtClean="0">
                        <a:solidFill>
                          <a:srgbClr val="FF0000"/>
                        </a:solidFill>
                        <a:latin typeface="+mj-ea"/>
                        <a:ea typeface="+mj-ea"/>
                      </a:endParaRPr>
                    </a:p>
                    <a:p>
                      <a:pPr marL="0" marR="0" indent="0" algn="just" defTabSz="914400" rtl="0" eaLnBrk="1" fontAlgn="auto" latinLnBrk="0" hangingPunct="1">
                        <a:lnSpc>
                          <a:spcPts val="3200"/>
                        </a:lnSpc>
                        <a:spcBef>
                          <a:spcPts val="0"/>
                        </a:spcBef>
                        <a:spcAft>
                          <a:spcPts val="0"/>
                        </a:spcAft>
                        <a:buClrTx/>
                        <a:buSzTx/>
                        <a:buFontTx/>
                        <a:buNone/>
                        <a:tabLst/>
                        <a:defRPr/>
                      </a:pPr>
                      <a:r>
                        <a:rPr lang="zh-TW" altLang="zh-TW" sz="2000" kern="1200" dirty="0" smtClean="0">
                          <a:latin typeface="+mj-ea"/>
                          <a:ea typeface="+mj-ea"/>
                        </a:rPr>
                        <a:t>指</a:t>
                      </a:r>
                      <a:r>
                        <a:rPr lang="zh-TW" altLang="zh-TW" sz="2000" b="1" kern="1200" dirty="0" smtClean="0">
                          <a:solidFill>
                            <a:srgbClr val="00B0F0"/>
                          </a:solidFill>
                          <a:latin typeface="+mj-ea"/>
                          <a:ea typeface="+mj-ea"/>
                        </a:rPr>
                        <a:t>公職人員或其關係人</a:t>
                      </a:r>
                      <a:r>
                        <a:rPr lang="zh-TW" altLang="zh-TW" sz="2000" kern="1200" dirty="0" smtClean="0">
                          <a:latin typeface="+mj-ea"/>
                          <a:ea typeface="+mj-ea"/>
                        </a:rPr>
                        <a:t>基於法定之身分關係，依法令規定機關團體對符合資格條件者受理其申請應予發給之補助</a:t>
                      </a:r>
                      <a:endParaRPr lang="en-US" altLang="zh-TW" sz="2000" kern="1200" dirty="0" smtClean="0">
                        <a:solidFill>
                          <a:schemeClr val="dk1"/>
                        </a:solidFill>
                        <a:latin typeface="+mj-ea"/>
                        <a:ea typeface="+mj-ea"/>
                        <a:cs typeface="+mn-cs"/>
                      </a:endParaRPr>
                    </a:p>
                  </a:txBody>
                  <a:tcPr marR="36000">
                    <a:solidFill>
                      <a:schemeClr val="accent6">
                        <a:lumMod val="75000"/>
                        <a:alpha val="20000"/>
                      </a:schemeClr>
                    </a:solidFill>
                  </a:tcPr>
                </a:tc>
                <a:extLst>
                  <a:ext uri="{0D108BD9-81ED-4DB2-BD59-A6C34878D82A}">
                    <a16:rowId xmlns:a16="http://schemas.microsoft.com/office/drawing/2014/main" val="10001"/>
                  </a:ext>
                </a:extLst>
              </a:tr>
              <a:tr h="1946381">
                <a:tc vMerge="1">
                  <a:txBody>
                    <a:bodyPr/>
                    <a:lstStyle/>
                    <a:p>
                      <a:pPr algn="just">
                        <a:lnSpc>
                          <a:spcPts val="2500"/>
                        </a:lnSpc>
                      </a:pPr>
                      <a:endParaRPr lang="zh-TW" altLang="en-US" sz="2000" b="0" dirty="0">
                        <a:solidFill>
                          <a:schemeClr val="accent6">
                            <a:lumMod val="40000"/>
                            <a:lumOff val="60000"/>
                          </a:schemeClr>
                        </a:solidFill>
                        <a:latin typeface="+mj-ea"/>
                        <a:ea typeface="+mj-ea"/>
                      </a:endParaRPr>
                    </a:p>
                  </a:txBody>
                  <a:tcPr>
                    <a:solidFill>
                      <a:schemeClr val="accent6">
                        <a:lumMod val="40000"/>
                        <a:lumOff val="60000"/>
                      </a:schemeClr>
                    </a:solidFill>
                  </a:tcPr>
                </a:tc>
                <a:tc>
                  <a:txBody>
                    <a:bodyPr/>
                    <a:lstStyle/>
                    <a:p>
                      <a:pPr algn="just">
                        <a:lnSpc>
                          <a:spcPts val="3200"/>
                        </a:lnSpc>
                      </a:pPr>
                      <a:r>
                        <a:rPr lang="zh-TW" altLang="en-US" sz="2000" b="1" kern="1200" dirty="0" smtClean="0">
                          <a:solidFill>
                            <a:srgbClr val="FF0000"/>
                          </a:solidFill>
                          <a:effectLst/>
                          <a:latin typeface="+mj-ea"/>
                          <a:ea typeface="+mj-ea"/>
                          <a:cs typeface="+mn-cs"/>
                        </a:rPr>
                        <a:t>判斷重點</a:t>
                      </a:r>
                      <a:endParaRPr lang="en-US" altLang="zh-TW" sz="2000" b="1" kern="1200" dirty="0" smtClean="0">
                        <a:solidFill>
                          <a:srgbClr val="FF0000"/>
                        </a:solidFill>
                        <a:effectLst/>
                        <a:latin typeface="+mj-ea"/>
                        <a:ea typeface="+mj-ea"/>
                        <a:cs typeface="+mn-cs"/>
                      </a:endParaRPr>
                    </a:p>
                    <a:p>
                      <a:pPr algn="just">
                        <a:lnSpc>
                          <a:spcPts val="3200"/>
                        </a:lnSpc>
                      </a:pPr>
                      <a:r>
                        <a:rPr lang="zh-TW" altLang="zh-TW" sz="2000" kern="1200" dirty="0" smtClean="0">
                          <a:solidFill>
                            <a:schemeClr val="tx1"/>
                          </a:solidFill>
                          <a:effectLst/>
                          <a:latin typeface="+mj-ea"/>
                          <a:ea typeface="+mj-ea"/>
                          <a:cs typeface="+mn-cs"/>
                        </a:rPr>
                        <a:t>對於申請者之補助申請，依法僅得</a:t>
                      </a:r>
                      <a:r>
                        <a:rPr lang="zh-TW" altLang="zh-TW" sz="2000" b="1" kern="1200" dirty="0" smtClean="0">
                          <a:solidFill>
                            <a:srgbClr val="FF0000"/>
                          </a:solidFill>
                          <a:effectLst/>
                          <a:latin typeface="+mj-ea"/>
                          <a:ea typeface="+mj-ea"/>
                          <a:cs typeface="+mn-cs"/>
                        </a:rPr>
                        <a:t>形式審查相關要件</a:t>
                      </a:r>
                      <a:r>
                        <a:rPr lang="zh-TW" altLang="zh-TW" sz="2000" kern="1200" dirty="0" smtClean="0">
                          <a:solidFill>
                            <a:schemeClr val="tx1"/>
                          </a:solidFill>
                          <a:effectLst/>
                          <a:latin typeface="+mj-ea"/>
                          <a:ea typeface="+mj-ea"/>
                          <a:cs typeface="+mn-cs"/>
                        </a:rPr>
                        <a:t>是否齊備，機關對於是否</a:t>
                      </a:r>
                      <a:r>
                        <a:rPr lang="zh-TW" altLang="en-US" sz="2000" b="1" kern="1200" dirty="0" smtClean="0">
                          <a:solidFill>
                            <a:srgbClr val="FF0000"/>
                          </a:solidFill>
                          <a:effectLst/>
                          <a:latin typeface="+mj-ea"/>
                          <a:ea typeface="+mj-ea"/>
                          <a:cs typeface="+mn-cs"/>
                        </a:rPr>
                        <a:t>「</a:t>
                      </a:r>
                      <a:r>
                        <a:rPr lang="zh-TW" altLang="zh-TW" sz="2000" b="1" kern="1200" dirty="0" smtClean="0">
                          <a:solidFill>
                            <a:srgbClr val="FF0000"/>
                          </a:solidFill>
                          <a:effectLst/>
                          <a:latin typeface="+mj-ea"/>
                          <a:ea typeface="+mj-ea"/>
                          <a:cs typeface="+mn-cs"/>
                        </a:rPr>
                        <a:t>給予補助</a:t>
                      </a:r>
                      <a:r>
                        <a:rPr lang="zh-TW" altLang="en-US" sz="2000" b="1" kern="1200" dirty="0" smtClean="0">
                          <a:solidFill>
                            <a:srgbClr val="FF0000"/>
                          </a:solidFill>
                          <a:effectLst/>
                          <a:latin typeface="+mj-ea"/>
                          <a:ea typeface="+mj-ea"/>
                          <a:cs typeface="+mn-cs"/>
                        </a:rPr>
                        <a:t>」</a:t>
                      </a:r>
                      <a:r>
                        <a:rPr lang="zh-TW" altLang="zh-TW" sz="2000" kern="1200" dirty="0" smtClean="0">
                          <a:solidFill>
                            <a:schemeClr val="tx1"/>
                          </a:solidFill>
                          <a:effectLst/>
                          <a:latin typeface="+mj-ea"/>
                          <a:ea typeface="+mj-ea"/>
                          <a:cs typeface="+mn-cs"/>
                        </a:rPr>
                        <a:t>及</a:t>
                      </a:r>
                      <a:r>
                        <a:rPr lang="zh-TW" altLang="en-US" sz="2000" b="1" kern="1200" dirty="0" smtClean="0">
                          <a:solidFill>
                            <a:srgbClr val="FF0000"/>
                          </a:solidFill>
                          <a:effectLst/>
                          <a:latin typeface="+mj-ea"/>
                          <a:ea typeface="+mj-ea"/>
                          <a:cs typeface="+mn-cs"/>
                        </a:rPr>
                        <a:t>「</a:t>
                      </a:r>
                      <a:r>
                        <a:rPr lang="zh-TW" altLang="zh-TW" sz="2000" b="1" kern="1200" dirty="0" smtClean="0">
                          <a:solidFill>
                            <a:srgbClr val="FF0000"/>
                          </a:solidFill>
                          <a:effectLst/>
                          <a:latin typeface="+mj-ea"/>
                          <a:ea typeface="+mj-ea"/>
                          <a:cs typeface="+mn-cs"/>
                        </a:rPr>
                        <a:t>補助金額多寡</a:t>
                      </a:r>
                      <a:r>
                        <a:rPr lang="zh-TW" altLang="en-US" sz="2000" b="1" kern="1200" dirty="0" smtClean="0">
                          <a:solidFill>
                            <a:srgbClr val="FF0000"/>
                          </a:solidFill>
                          <a:effectLst/>
                          <a:latin typeface="+mj-ea"/>
                          <a:ea typeface="+mj-ea"/>
                          <a:cs typeface="+mn-cs"/>
                        </a:rPr>
                        <a:t>」</a:t>
                      </a:r>
                      <a:r>
                        <a:rPr lang="zh-TW" altLang="zh-TW" sz="2000" kern="1200" dirty="0" smtClean="0">
                          <a:solidFill>
                            <a:schemeClr val="tx1"/>
                          </a:solidFill>
                          <a:effectLst/>
                          <a:latin typeface="+mj-ea"/>
                          <a:ea typeface="+mj-ea"/>
                          <a:cs typeface="+mn-cs"/>
                        </a:rPr>
                        <a:t>均須依補助規定為之，</a:t>
                      </a:r>
                      <a:r>
                        <a:rPr lang="zh-TW" altLang="en-US" sz="2000" b="1" kern="1200" dirty="0" smtClean="0">
                          <a:solidFill>
                            <a:srgbClr val="FF0000"/>
                          </a:solidFill>
                          <a:effectLst/>
                          <a:latin typeface="+mj-ea"/>
                          <a:ea typeface="+mj-ea"/>
                          <a:cs typeface="+mn-cs"/>
                        </a:rPr>
                        <a:t>並</a:t>
                      </a:r>
                      <a:r>
                        <a:rPr lang="zh-TW" altLang="zh-TW" sz="2000" b="1" kern="1200" dirty="0" smtClean="0">
                          <a:solidFill>
                            <a:srgbClr val="FF0000"/>
                          </a:solidFill>
                          <a:effectLst/>
                          <a:latin typeface="+mj-ea"/>
                          <a:ea typeface="+mj-ea"/>
                          <a:cs typeface="+mn-cs"/>
                        </a:rPr>
                        <a:t>無實質審查之裁量權限</a:t>
                      </a:r>
                      <a:r>
                        <a:rPr lang="zh-TW" altLang="en-US" sz="2000" kern="1200" dirty="0" smtClean="0">
                          <a:solidFill>
                            <a:schemeClr val="tx1"/>
                          </a:solidFill>
                          <a:effectLst/>
                          <a:latin typeface="+mj-ea"/>
                          <a:ea typeface="+mj-ea"/>
                          <a:cs typeface="+mn-cs"/>
                        </a:rPr>
                        <a:t>。</a:t>
                      </a:r>
                      <a:endParaRPr lang="en-US" altLang="zh-TW" sz="2400" kern="1200" dirty="0" smtClean="0">
                        <a:solidFill>
                          <a:schemeClr val="dk1"/>
                        </a:solidFill>
                        <a:latin typeface="+mj-ea"/>
                        <a:ea typeface="+mj-ea"/>
                        <a:cs typeface="+mn-cs"/>
                      </a:endParaRPr>
                    </a:p>
                  </a:txBody>
                  <a:tcPr marR="36000">
                    <a:solidFill>
                      <a:schemeClr val="accent6">
                        <a:lumMod val="40000"/>
                        <a:lumOff val="60000"/>
                      </a:schemeClr>
                    </a:solidFill>
                  </a:tcPr>
                </a:tc>
                <a:extLst>
                  <a:ext uri="{0D108BD9-81ED-4DB2-BD59-A6C34878D82A}">
                    <a16:rowId xmlns:a16="http://schemas.microsoft.com/office/drawing/2014/main" val="10002"/>
                  </a:ext>
                </a:extLst>
              </a:tr>
            </a:tbl>
          </a:graphicData>
        </a:graphic>
      </p:graphicFrame>
      <p:sp>
        <p:nvSpPr>
          <p:cNvPr id="3" name="矩形 2"/>
          <p:cNvSpPr/>
          <p:nvPr/>
        </p:nvSpPr>
        <p:spPr>
          <a:xfrm>
            <a:off x="921103" y="5517232"/>
            <a:ext cx="7766870" cy="52322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800" b="1" i="0" u="none" strike="noStrike" kern="1200" cap="none" spc="0" normalizeH="0" baseline="0" noProof="0"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Arial" charset="0"/>
                <a:ea typeface="新細明體" pitchFamily="18" charset="-120"/>
                <a:cs typeface="+mn-cs"/>
              </a:rPr>
              <a:t>第</a:t>
            </a:r>
            <a:r>
              <a:rPr kumimoji="1" lang="en-US" altLang="zh-TW" sz="2800" b="1" i="0" u="none" strike="noStrike" kern="1200" cap="none" spc="0" normalizeH="0" baseline="0" noProof="0"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Arial" charset="0"/>
                <a:ea typeface="新細明體" pitchFamily="18" charset="-120"/>
                <a:cs typeface="+mn-cs"/>
              </a:rPr>
              <a:t>2</a:t>
            </a:r>
            <a:r>
              <a:rPr kumimoji="1" lang="zh-TW" altLang="en-US" sz="2800" b="1" i="0" u="none" strike="noStrike" kern="1200" cap="none" spc="0" normalizeH="0" baseline="0" noProof="0" dirty="0" smtClean="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Arial" charset="0"/>
                <a:ea typeface="新細明體" pitchFamily="18" charset="-120"/>
                <a:cs typeface="+mn-cs"/>
              </a:rPr>
              <a:t>款及第</a:t>
            </a:r>
            <a:r>
              <a:rPr kumimoji="1" lang="en-US" altLang="zh-TW" sz="2800" b="1" i="0" u="none" strike="noStrike" kern="1200" cap="none" spc="0" normalizeH="0" baseline="0" noProof="0"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Arial" charset="0"/>
                <a:ea typeface="新細明體" pitchFamily="18" charset="-120"/>
                <a:cs typeface="+mn-cs"/>
              </a:rPr>
              <a:t>3</a:t>
            </a:r>
            <a:r>
              <a:rPr kumimoji="1" lang="zh-TW" altLang="en-US" sz="2800" b="1" i="0" u="none" strike="noStrike" kern="1200" cap="none" spc="0" normalizeH="0" baseline="0" noProof="0"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Arial" charset="0"/>
                <a:ea typeface="新細明體" pitchFamily="18" charset="-120"/>
                <a:cs typeface="+mn-cs"/>
              </a:rPr>
              <a:t>款所</a:t>
            </a:r>
            <a:r>
              <a:rPr kumimoji="1" lang="zh-TW" altLang="en-US" sz="2800" b="1" i="0" u="none" strike="noStrike" kern="1200" cap="none" spc="0" normalizeH="0" baseline="0" noProof="0" dirty="0" smtClean="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Arial" charset="0"/>
                <a:ea typeface="新細明體" pitchFamily="18" charset="-120"/>
                <a:cs typeface="+mn-cs"/>
              </a:rPr>
              <a:t>稱之「</a:t>
            </a:r>
            <a:r>
              <a:rPr kumimoji="1" lang="zh-TW" altLang="en-US" sz="2800" b="1" i="0" u="none" strike="noStrike" kern="1200" cap="none" spc="0" normalizeH="0" baseline="0" noProof="0"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Arial" charset="0"/>
                <a:ea typeface="新細明體" pitchFamily="18" charset="-120"/>
                <a:cs typeface="+mn-cs"/>
              </a:rPr>
              <a:t>依法令規定</a:t>
            </a:r>
            <a:r>
              <a:rPr kumimoji="1" lang="zh-TW" altLang="en-US" sz="2800" b="1" i="0" u="none" strike="noStrike" kern="1200" cap="none" spc="0" normalizeH="0" baseline="0" noProof="0" dirty="0" smtClean="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Arial" charset="0"/>
                <a:ea typeface="新細明體" pitchFamily="18" charset="-120"/>
                <a:cs typeface="+mn-cs"/>
              </a:rPr>
              <a:t>」，均相同。</a:t>
            </a:r>
            <a:endParaRPr kumimoji="1" lang="zh-TW" altLang="en-US" sz="2800" b="1" i="0" u="none" strike="noStrike" kern="1200" cap="none" spc="0" normalizeH="0" baseline="0" noProof="0"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Arial" charset="0"/>
              <a:ea typeface="新細明體" pitchFamily="18" charset="-120"/>
              <a:cs typeface="+mn-cs"/>
            </a:endParaRPr>
          </a:p>
        </p:txBody>
      </p:sp>
      <p:grpSp>
        <p:nvGrpSpPr>
          <p:cNvPr id="10" name="群組 9"/>
          <p:cNvGrpSpPr/>
          <p:nvPr/>
        </p:nvGrpSpPr>
        <p:grpSpPr>
          <a:xfrm>
            <a:off x="1619672" y="519063"/>
            <a:ext cx="7497571" cy="501037"/>
            <a:chOff x="1619672" y="519063"/>
            <a:chExt cx="7497571" cy="501037"/>
          </a:xfrm>
        </p:grpSpPr>
        <p:sp>
          <p:nvSpPr>
            <p:cNvPr id="6" name="橢圓形圖說文字 5"/>
            <p:cNvSpPr/>
            <p:nvPr/>
          </p:nvSpPr>
          <p:spPr>
            <a:xfrm>
              <a:off x="1619672" y="592823"/>
              <a:ext cx="872227" cy="351092"/>
            </a:xfrm>
            <a:prstGeom prst="wedgeEllipseCallout">
              <a:avLst>
                <a:gd name="adj1" fmla="val 44994"/>
                <a:gd name="adj2" fmla="val 61932"/>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Times New Roman"/>
                <a:ea typeface="新細明體" panose="02020500000000000000" pitchFamily="18" charset="-120"/>
                <a:cs typeface="+mn-cs"/>
              </a:endParaRPr>
            </a:p>
          </p:txBody>
        </p:sp>
        <p:sp>
          <p:nvSpPr>
            <p:cNvPr id="4" name="矩形 3"/>
            <p:cNvSpPr/>
            <p:nvPr/>
          </p:nvSpPr>
          <p:spPr>
            <a:xfrm>
              <a:off x="1655675" y="558435"/>
              <a:ext cx="800219" cy="461665"/>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smtClean="0">
                  <a:ln w="0"/>
                  <a:solidFill>
                    <a:srgbClr val="4F81BD"/>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mn-cs"/>
                </a:rPr>
                <a:t>前</a:t>
              </a:r>
              <a:r>
                <a:rPr kumimoji="1" lang="zh-TW" altLang="en-US" sz="2400" b="1" i="0" u="none" strike="noStrike" kern="1200" cap="none" spc="0" normalizeH="0" baseline="0" noProof="0" dirty="0">
                  <a:ln w="0"/>
                  <a:solidFill>
                    <a:srgbClr val="4F81BD"/>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mn-cs"/>
                </a:rPr>
                <a:t>段</a:t>
              </a:r>
            </a:p>
          </p:txBody>
        </p:sp>
        <p:sp>
          <p:nvSpPr>
            <p:cNvPr id="9" name="橢圓形圖說文字 8"/>
            <p:cNvSpPr/>
            <p:nvPr/>
          </p:nvSpPr>
          <p:spPr>
            <a:xfrm>
              <a:off x="7677083" y="519063"/>
              <a:ext cx="1440160" cy="446856"/>
            </a:xfrm>
            <a:prstGeom prst="wedgeEllipseCallout">
              <a:avLst>
                <a:gd name="adj1" fmla="val -26036"/>
                <a:gd name="adj2" fmla="val 64311"/>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Times New Roman"/>
                <a:ea typeface="新細明體" panose="02020500000000000000" pitchFamily="18" charset="-120"/>
                <a:cs typeface="+mn-cs"/>
              </a:endParaRPr>
            </a:p>
          </p:txBody>
        </p:sp>
        <p:sp>
          <p:nvSpPr>
            <p:cNvPr id="8" name="矩形 7"/>
            <p:cNvSpPr/>
            <p:nvPr/>
          </p:nvSpPr>
          <p:spPr>
            <a:xfrm>
              <a:off x="7689276" y="519063"/>
              <a:ext cx="1415773" cy="461665"/>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smtClean="0">
                  <a:ln w="0"/>
                  <a:solidFill>
                    <a:srgbClr val="4F81BD"/>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mn-cs"/>
                </a:rPr>
                <a:t>中、後段</a:t>
              </a:r>
              <a:endParaRPr kumimoji="1" lang="zh-TW" altLang="en-US" sz="2400" b="1" i="0" u="none" strike="noStrike" kern="1200" cap="none" spc="0" normalizeH="0" baseline="0" noProof="0" dirty="0">
                <a:ln w="0"/>
                <a:solidFill>
                  <a:srgbClr val="4F81BD"/>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mn-cs"/>
              </a:endParaRPr>
            </a:p>
          </p:txBody>
        </p:sp>
      </p:grpSp>
    </p:spTree>
    <p:extLst>
      <p:ext uri="{BB962C8B-B14F-4D97-AF65-F5344CB8AC3E}">
        <p14:creationId xmlns:p14="http://schemas.microsoft.com/office/powerpoint/2010/main" val="53966257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1015355" y="188640"/>
            <a:ext cx="8128645" cy="498401"/>
          </a:xfrm>
        </p:spPr>
        <p:txBody>
          <a:bodyPr/>
          <a:lstStyle/>
          <a:p>
            <a:pPr algn="ctr"/>
            <a:r>
              <a:rPr lang="zh-TW" altLang="en-US" dirty="0">
                <a:solidFill>
                  <a:srgbClr val="C00000"/>
                </a:solidFill>
              </a:rPr>
              <a:t>交易或補助行為</a:t>
            </a:r>
            <a:r>
              <a:rPr lang="zh-TW" altLang="en-US" dirty="0" smtClean="0">
                <a:solidFill>
                  <a:srgbClr val="C00000"/>
                </a:solidFill>
              </a:rPr>
              <a:t>禁止之例外</a:t>
            </a:r>
            <a:endParaRPr lang="zh-TW" altLang="en-US" dirty="0"/>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7" name="內容版面配置區 3"/>
          <p:cNvGraphicFramePr>
            <a:graphicFrameLocks/>
          </p:cNvGraphicFramePr>
          <p:nvPr>
            <p:extLst/>
          </p:nvPr>
        </p:nvGraphicFramePr>
        <p:xfrm>
          <a:off x="788602" y="908720"/>
          <a:ext cx="7926782" cy="5426126"/>
        </p:xfrm>
        <a:graphic>
          <a:graphicData uri="http://schemas.openxmlformats.org/drawingml/2006/table">
            <a:tbl>
              <a:tblPr firstRow="1" bandRow="1">
                <a:tableStyleId>{8799B23B-EC83-4686-B30A-512413B5E67A}</a:tableStyleId>
              </a:tblPr>
              <a:tblGrid>
                <a:gridCol w="771633">
                  <a:extLst>
                    <a:ext uri="{9D8B030D-6E8A-4147-A177-3AD203B41FA5}">
                      <a16:colId xmlns:a16="http://schemas.microsoft.com/office/drawing/2014/main" val="20000"/>
                    </a:ext>
                  </a:extLst>
                </a:gridCol>
                <a:gridCol w="7155149">
                  <a:extLst>
                    <a:ext uri="{9D8B030D-6E8A-4147-A177-3AD203B41FA5}">
                      <a16:colId xmlns:a16="http://schemas.microsoft.com/office/drawing/2014/main" val="20001"/>
                    </a:ext>
                  </a:extLst>
                </a:gridCol>
              </a:tblGrid>
              <a:tr h="997082">
                <a:tc>
                  <a:txBody>
                    <a:bodyPr/>
                    <a:lstStyle/>
                    <a:p>
                      <a:pPr algn="just">
                        <a:lnSpc>
                          <a:spcPts val="2500"/>
                        </a:lnSpc>
                      </a:pPr>
                      <a:r>
                        <a:rPr lang="zh-TW" altLang="en-US" sz="2000" dirty="0" smtClean="0"/>
                        <a:t>三</a:t>
                      </a:r>
                      <a:endParaRPr lang="zh-TW" altLang="en-US" sz="2000" b="0" dirty="0">
                        <a:solidFill>
                          <a:srgbClr val="C00000"/>
                        </a:solidFill>
                        <a:latin typeface="+mj-ea"/>
                        <a:ea typeface="+mj-ea"/>
                      </a:endParaRPr>
                    </a:p>
                  </a:txBody>
                  <a:tcPr>
                    <a:solidFill>
                      <a:schemeClr val="accent6">
                        <a:lumMod val="20000"/>
                        <a:lumOff val="80000"/>
                      </a:schemeClr>
                    </a:solidFill>
                  </a:tcPr>
                </a:tc>
                <a:tc>
                  <a:txBody>
                    <a:bodyPr/>
                    <a:lstStyle/>
                    <a:p>
                      <a:pPr algn="just">
                        <a:lnSpc>
                          <a:spcPts val="3200"/>
                        </a:lnSpc>
                      </a:pPr>
                      <a:r>
                        <a:rPr lang="zh-TW" altLang="zh-TW" sz="2000" b="1" u="sng" kern="1200" dirty="0" smtClean="0">
                          <a:solidFill>
                            <a:schemeClr val="tx1"/>
                          </a:solidFill>
                          <a:latin typeface="微軟正黑體" panose="020B0604030504040204" pitchFamily="34" charset="-120"/>
                          <a:ea typeface="微軟正黑體" panose="020B0604030504040204" pitchFamily="34" charset="-120"/>
                          <a:cs typeface="+mn-cs"/>
                        </a:rPr>
                        <a:t>基於法定身分</a:t>
                      </a:r>
                      <a:r>
                        <a:rPr lang="zh-TW" altLang="zh-TW" sz="2000" b="1" u="sng" kern="1200" dirty="0" smtClean="0">
                          <a:solidFill>
                            <a:srgbClr val="FF0000"/>
                          </a:solidFill>
                          <a:latin typeface="微軟正黑體" panose="020B0604030504040204" pitchFamily="34" charset="-120"/>
                          <a:ea typeface="微軟正黑體" panose="020B0604030504040204" pitchFamily="34" charset="-120"/>
                          <a:cs typeface="+mn-cs"/>
                        </a:rPr>
                        <a:t>依法令規定</a:t>
                      </a:r>
                      <a:r>
                        <a:rPr lang="zh-TW" altLang="zh-TW" sz="2000" b="1" u="sng" kern="1200" dirty="0" smtClean="0">
                          <a:solidFill>
                            <a:schemeClr val="tx1"/>
                          </a:solidFill>
                          <a:latin typeface="微軟正黑體" panose="020B0604030504040204" pitchFamily="34" charset="-120"/>
                          <a:ea typeface="微軟正黑體" panose="020B0604030504040204" pitchFamily="34" charset="-120"/>
                          <a:cs typeface="+mn-cs"/>
                        </a:rPr>
                        <a:t>申請之補助</a:t>
                      </a:r>
                      <a:r>
                        <a:rPr lang="zh-TW" altLang="zh-TW" sz="2000" b="1" kern="1200" dirty="0" smtClean="0">
                          <a:solidFill>
                            <a:schemeClr val="tx1"/>
                          </a:solidFill>
                          <a:latin typeface="微軟正黑體" panose="020B0604030504040204" pitchFamily="34" charset="-120"/>
                          <a:ea typeface="微軟正黑體" panose="020B0604030504040204" pitchFamily="34" charset="-120"/>
                          <a:cs typeface="+mn-cs"/>
                        </a:rPr>
                        <a:t>；或對公職人員之</a:t>
                      </a:r>
                      <a:r>
                        <a:rPr lang="zh-TW" altLang="zh-TW" sz="2000" b="1" kern="1200" dirty="0" smtClean="0">
                          <a:solidFill>
                            <a:srgbClr val="00B0F0"/>
                          </a:solidFill>
                          <a:latin typeface="微軟正黑體" panose="020B0604030504040204" pitchFamily="34" charset="-120"/>
                          <a:ea typeface="微軟正黑體" panose="020B0604030504040204" pitchFamily="34" charset="-120"/>
                          <a:cs typeface="+mn-cs"/>
                        </a:rPr>
                        <a:t>關係人</a:t>
                      </a:r>
                      <a:r>
                        <a:rPr lang="zh-TW" altLang="zh-TW" sz="2000" b="1" u="sng" kern="1200" dirty="0" smtClean="0">
                          <a:solidFill>
                            <a:srgbClr val="FF0000"/>
                          </a:solidFill>
                          <a:latin typeface="微軟正黑體" panose="020B0604030504040204" pitchFamily="34" charset="-120"/>
                          <a:ea typeface="微軟正黑體" panose="020B0604030504040204" pitchFamily="34" charset="-120"/>
                          <a:cs typeface="+mn-cs"/>
                        </a:rPr>
                        <a:t>依法令規定</a:t>
                      </a:r>
                      <a:r>
                        <a:rPr lang="zh-TW" altLang="zh-TW" sz="2000" b="1" u="sng" kern="1200" dirty="0" smtClean="0">
                          <a:solidFill>
                            <a:schemeClr val="tx1"/>
                          </a:solidFill>
                          <a:latin typeface="微軟正黑體" panose="020B0604030504040204" pitchFamily="34" charset="-120"/>
                          <a:ea typeface="微軟正黑體" panose="020B0604030504040204" pitchFamily="34" charset="-120"/>
                          <a:cs typeface="+mn-cs"/>
                        </a:rPr>
                        <a:t>以公開公平方式辦理之補助</a:t>
                      </a:r>
                      <a:r>
                        <a:rPr lang="zh-TW" altLang="zh-TW" sz="2000" b="1" kern="1200" dirty="0" smtClean="0">
                          <a:solidFill>
                            <a:schemeClr val="tx1"/>
                          </a:solidFill>
                          <a:latin typeface="微軟正黑體" panose="020B0604030504040204" pitchFamily="34" charset="-120"/>
                          <a:ea typeface="微軟正黑體" panose="020B0604030504040204" pitchFamily="34" charset="-120"/>
                          <a:cs typeface="+mn-cs"/>
                        </a:rPr>
                        <a:t>，或</a:t>
                      </a:r>
                      <a:r>
                        <a:rPr lang="zh-TW" altLang="zh-TW" sz="2000" b="1" u="sng" kern="1200" dirty="0" smtClean="0">
                          <a:solidFill>
                            <a:schemeClr val="tx1"/>
                          </a:solidFill>
                          <a:latin typeface="微軟正黑體" panose="020B0604030504040204" pitchFamily="34" charset="-120"/>
                          <a:ea typeface="微軟正黑體" panose="020B0604030504040204" pitchFamily="34" charset="-120"/>
                          <a:cs typeface="+mn-cs"/>
                        </a:rPr>
                        <a:t>禁止其補助反不利於公共利益且經補助法令主管機關核定同意之補助</a:t>
                      </a:r>
                      <a:endParaRPr lang="zh-TW" altLang="en-US" sz="2000" b="0" u="sng" dirty="0">
                        <a:solidFill>
                          <a:srgbClr val="C00000"/>
                        </a:solidFill>
                        <a:latin typeface="微軟正黑體" panose="020B0604030504040204" pitchFamily="34" charset="-120"/>
                        <a:ea typeface="微軟正黑體" panose="020B0604030504040204" pitchFamily="34" charset="-120"/>
                      </a:endParaRPr>
                    </a:p>
                  </a:txBody>
                  <a:tcPr marR="36000">
                    <a:solidFill>
                      <a:schemeClr val="accent6">
                        <a:lumMod val="20000"/>
                        <a:lumOff val="80000"/>
                      </a:schemeClr>
                    </a:solidFill>
                  </a:tcPr>
                </a:tc>
                <a:extLst>
                  <a:ext uri="{0D108BD9-81ED-4DB2-BD59-A6C34878D82A}">
                    <a16:rowId xmlns:a16="http://schemas.microsoft.com/office/drawing/2014/main" val="10000"/>
                  </a:ext>
                </a:extLst>
              </a:tr>
              <a:tr h="4115486">
                <a:tc>
                  <a:txBody>
                    <a:bodyPr/>
                    <a:lstStyle/>
                    <a:p>
                      <a:pPr marL="0" marR="0" indent="0" algn="ctr" defTabSz="914400" rtl="0" eaLnBrk="1" fontAlgn="auto" latinLnBrk="0" hangingPunct="1">
                        <a:lnSpc>
                          <a:spcPts val="2500"/>
                        </a:lnSpc>
                        <a:spcBef>
                          <a:spcPts val="0"/>
                        </a:spcBef>
                        <a:spcAft>
                          <a:spcPts val="0"/>
                        </a:spcAft>
                        <a:buClrTx/>
                        <a:buSzTx/>
                        <a:buFontTx/>
                        <a:buNone/>
                        <a:tabLst/>
                        <a:defRPr/>
                      </a:pPr>
                      <a:r>
                        <a:rPr kumimoji="0" lang="zh-TW" altLang="en-US" sz="2000" b="1" kern="1200" dirty="0" smtClean="0">
                          <a:solidFill>
                            <a:srgbClr val="FF0000"/>
                          </a:solidFill>
                          <a:latin typeface="+mj-ea"/>
                          <a:ea typeface="+mj-ea"/>
                        </a:rPr>
                        <a:t>中段後段</a:t>
                      </a:r>
                    </a:p>
                    <a:p>
                      <a:pPr algn="just">
                        <a:lnSpc>
                          <a:spcPts val="2500"/>
                        </a:lnSpc>
                      </a:pPr>
                      <a:endParaRPr lang="zh-TW" altLang="en-US" sz="2000" b="0" dirty="0">
                        <a:solidFill>
                          <a:schemeClr val="accent6">
                            <a:lumMod val="40000"/>
                            <a:lumOff val="60000"/>
                          </a:schemeClr>
                        </a:solidFill>
                        <a:latin typeface="+mj-ea"/>
                        <a:ea typeface="+mj-ea"/>
                      </a:endParaRPr>
                    </a:p>
                  </a:txBody>
                  <a:tcPr>
                    <a:solidFill>
                      <a:schemeClr val="accent6">
                        <a:lumMod val="40000"/>
                        <a:lumOff val="60000"/>
                      </a:schemeClr>
                    </a:solidFill>
                  </a:tcPr>
                </a:tc>
                <a:tc>
                  <a:txBody>
                    <a:bodyPr/>
                    <a:lstStyle/>
                    <a:p>
                      <a:pPr algn="just">
                        <a:lnSpc>
                          <a:spcPts val="2300"/>
                        </a:lnSpc>
                      </a:pPr>
                      <a:endParaRPr lang="en-US" altLang="zh-TW" sz="2000" kern="1200" dirty="0" smtClean="0">
                        <a:solidFill>
                          <a:schemeClr val="dk1"/>
                        </a:solidFill>
                        <a:latin typeface="+mn-lt"/>
                        <a:ea typeface="+mn-ea"/>
                        <a:cs typeface="+mn-cs"/>
                      </a:endParaRPr>
                    </a:p>
                  </a:txBody>
                  <a:tcPr marR="36000">
                    <a:solidFill>
                      <a:schemeClr val="accent6">
                        <a:lumMod val="40000"/>
                        <a:lumOff val="60000"/>
                      </a:schemeClr>
                    </a:solidFill>
                  </a:tcPr>
                </a:tc>
                <a:extLst>
                  <a:ext uri="{0D108BD9-81ED-4DB2-BD59-A6C34878D82A}">
                    <a16:rowId xmlns:a16="http://schemas.microsoft.com/office/drawing/2014/main" val="10002"/>
                  </a:ext>
                </a:extLst>
              </a:tr>
            </a:tbl>
          </a:graphicData>
        </a:graphic>
      </p:graphicFrame>
      <p:graphicFrame>
        <p:nvGraphicFramePr>
          <p:cNvPr id="8" name="資料庫圖表 7"/>
          <p:cNvGraphicFramePr/>
          <p:nvPr>
            <p:extLst/>
          </p:nvPr>
        </p:nvGraphicFramePr>
        <p:xfrm>
          <a:off x="1587289" y="2276872"/>
          <a:ext cx="7099511" cy="3744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群組 2"/>
          <p:cNvGrpSpPr/>
          <p:nvPr/>
        </p:nvGrpSpPr>
        <p:grpSpPr>
          <a:xfrm>
            <a:off x="1619672" y="519063"/>
            <a:ext cx="7497571" cy="501037"/>
            <a:chOff x="1619672" y="519063"/>
            <a:chExt cx="7497571" cy="501037"/>
          </a:xfrm>
        </p:grpSpPr>
        <p:sp>
          <p:nvSpPr>
            <p:cNvPr id="6" name="橢圓形圖說文字 5"/>
            <p:cNvSpPr/>
            <p:nvPr/>
          </p:nvSpPr>
          <p:spPr>
            <a:xfrm>
              <a:off x="1619672" y="592823"/>
              <a:ext cx="872227" cy="351092"/>
            </a:xfrm>
            <a:prstGeom prst="wedgeEllipseCallout">
              <a:avLst>
                <a:gd name="adj1" fmla="val 44994"/>
                <a:gd name="adj2" fmla="val 61932"/>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Times New Roman"/>
                <a:ea typeface="新細明體" panose="02020500000000000000" pitchFamily="18" charset="-120"/>
                <a:cs typeface="+mn-cs"/>
              </a:endParaRPr>
            </a:p>
          </p:txBody>
        </p:sp>
        <p:sp>
          <p:nvSpPr>
            <p:cNvPr id="9" name="矩形 8"/>
            <p:cNvSpPr/>
            <p:nvPr/>
          </p:nvSpPr>
          <p:spPr>
            <a:xfrm>
              <a:off x="1655675" y="558435"/>
              <a:ext cx="800219" cy="461665"/>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smtClean="0">
                  <a:ln w="0"/>
                  <a:solidFill>
                    <a:srgbClr val="4F81BD"/>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mn-cs"/>
                </a:rPr>
                <a:t>前</a:t>
              </a:r>
              <a:r>
                <a:rPr kumimoji="1" lang="zh-TW" altLang="en-US" sz="2400" b="1" i="0" u="none" strike="noStrike" kern="1200" cap="none" spc="0" normalizeH="0" baseline="0" noProof="0" dirty="0">
                  <a:ln w="0"/>
                  <a:solidFill>
                    <a:srgbClr val="4F81BD"/>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mn-cs"/>
                </a:rPr>
                <a:t>段</a:t>
              </a:r>
            </a:p>
          </p:txBody>
        </p:sp>
        <p:sp>
          <p:nvSpPr>
            <p:cNvPr id="10" name="橢圓形圖說文字 9"/>
            <p:cNvSpPr/>
            <p:nvPr/>
          </p:nvSpPr>
          <p:spPr>
            <a:xfrm>
              <a:off x="7677083" y="519063"/>
              <a:ext cx="1440160" cy="446856"/>
            </a:xfrm>
            <a:prstGeom prst="wedgeEllipseCallout">
              <a:avLst>
                <a:gd name="adj1" fmla="val -26036"/>
                <a:gd name="adj2" fmla="val 64311"/>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Times New Roman"/>
                <a:ea typeface="新細明體" panose="02020500000000000000" pitchFamily="18" charset="-120"/>
                <a:cs typeface="+mn-cs"/>
              </a:endParaRPr>
            </a:p>
          </p:txBody>
        </p:sp>
        <p:sp>
          <p:nvSpPr>
            <p:cNvPr id="11" name="矩形 10"/>
            <p:cNvSpPr/>
            <p:nvPr/>
          </p:nvSpPr>
          <p:spPr>
            <a:xfrm>
              <a:off x="7689276" y="519063"/>
              <a:ext cx="1415773" cy="461665"/>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smtClean="0">
                  <a:ln w="0"/>
                  <a:solidFill>
                    <a:srgbClr val="4F81BD"/>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mn-cs"/>
                </a:rPr>
                <a:t>中、後段</a:t>
              </a:r>
              <a:endParaRPr kumimoji="1" lang="zh-TW" altLang="en-US" sz="2400" b="1" i="0" u="none" strike="noStrike" kern="1200" cap="none" spc="0" normalizeH="0" baseline="0" noProof="0" dirty="0">
                <a:ln w="0"/>
                <a:solidFill>
                  <a:srgbClr val="4F81BD"/>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mn-cs"/>
              </a:endParaRPr>
            </a:p>
          </p:txBody>
        </p:sp>
      </p:grpSp>
    </p:spTree>
    <p:extLst>
      <p:ext uri="{BB962C8B-B14F-4D97-AF65-F5344CB8AC3E}">
        <p14:creationId xmlns:p14="http://schemas.microsoft.com/office/powerpoint/2010/main" val="116379725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gradFill>
        <a:effectLst/>
      </p:bgPr>
    </p:bg>
    <p:spTree>
      <p:nvGrpSpPr>
        <p:cNvPr id="1" name=""/>
        <p:cNvGrpSpPr/>
        <p:nvPr/>
      </p:nvGrpSpPr>
      <p:grpSpPr>
        <a:xfrm>
          <a:off x="0" y="0"/>
          <a:ext cx="0" cy="0"/>
          <a:chOff x="0" y="0"/>
          <a:chExt cx="0" cy="0"/>
        </a:xfrm>
      </p:grpSpPr>
      <p:sp>
        <p:nvSpPr>
          <p:cNvPr id="4" name="標題 1"/>
          <p:cNvSpPr>
            <a:spLocks noGrp="1"/>
          </p:cNvSpPr>
          <p:nvPr>
            <p:ph type="title"/>
          </p:nvPr>
        </p:nvSpPr>
        <p:spPr>
          <a:xfrm>
            <a:off x="755576" y="-1141"/>
            <a:ext cx="8128645" cy="498401"/>
          </a:xfrm>
        </p:spPr>
        <p:txBody>
          <a:bodyPr/>
          <a:lstStyle/>
          <a:p>
            <a:pPr algn="ctr"/>
            <a:r>
              <a:rPr lang="en-US" altLang="zh-TW" dirty="0" smtClean="0">
                <a:solidFill>
                  <a:srgbClr val="C00000"/>
                </a:solidFill>
              </a:rPr>
              <a:t/>
            </a:r>
            <a:br>
              <a:rPr lang="en-US" altLang="zh-TW" dirty="0" smtClean="0">
                <a:solidFill>
                  <a:srgbClr val="C00000"/>
                </a:solidFill>
              </a:rPr>
            </a:br>
            <a:r>
              <a:rPr lang="zh-TW" altLang="zh-TW" dirty="0">
                <a:solidFill>
                  <a:srgbClr val="FF0000"/>
                </a:solidFill>
                <a:latin typeface="+mj-ea"/>
              </a:rPr>
              <a:t>法定身分依法令規定申請之</a:t>
            </a:r>
            <a:r>
              <a:rPr lang="zh-TW" altLang="zh-TW" dirty="0" smtClean="0">
                <a:solidFill>
                  <a:srgbClr val="FF0000"/>
                </a:solidFill>
                <a:latin typeface="+mj-ea"/>
              </a:rPr>
              <a:t>補助</a:t>
            </a:r>
            <a:r>
              <a:rPr lang="zh-TW" altLang="en-US" dirty="0" smtClean="0">
                <a:solidFill>
                  <a:srgbClr val="FF0000"/>
                </a:solidFill>
                <a:latin typeface="+mj-ea"/>
              </a:rPr>
              <a:t>案例</a:t>
            </a:r>
            <a:endParaRPr lang="zh-TW" altLang="en-US" dirty="0"/>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pic>
        <p:nvPicPr>
          <p:cNvPr id="10" name="內容版面配置區 9"/>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2392" y="1243120"/>
            <a:ext cx="8219256" cy="4824536"/>
          </a:xfrm>
        </p:spPr>
      </p:pic>
      <p:sp>
        <p:nvSpPr>
          <p:cNvPr id="11" name="文字方塊 10"/>
          <p:cNvSpPr txBox="1"/>
          <p:nvPr/>
        </p:nvSpPr>
        <p:spPr>
          <a:xfrm>
            <a:off x="899592" y="764704"/>
            <a:ext cx="7704856"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rPr>
              <a:t>桃園市身心障礙者參加公務人員考試補習費用補助要點</a:t>
            </a:r>
          </a:p>
        </p:txBody>
      </p:sp>
      <p:sp>
        <p:nvSpPr>
          <p:cNvPr id="13" name="右大括弧 12"/>
          <p:cNvSpPr/>
          <p:nvPr/>
        </p:nvSpPr>
        <p:spPr>
          <a:xfrm>
            <a:off x="5652120" y="2204864"/>
            <a:ext cx="901080" cy="25202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Times New Roman"/>
              <a:ea typeface="新細明體" panose="02020500000000000000" pitchFamily="18" charset="-120"/>
              <a:cs typeface="+mn-cs"/>
            </a:endParaRPr>
          </a:p>
        </p:txBody>
      </p:sp>
      <p:sp>
        <p:nvSpPr>
          <p:cNvPr id="15" name="文字方塊 14"/>
          <p:cNvSpPr txBox="1"/>
          <p:nvPr/>
        </p:nvSpPr>
        <p:spPr>
          <a:xfrm>
            <a:off x="6570432" y="3280338"/>
            <a:ext cx="2016224"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zh-TW" sz="1800" b="1" i="0" u="none" strike="noStrike" kern="1200" cap="none" spc="0" normalizeH="0" baseline="0" noProof="0" dirty="0">
                <a:ln>
                  <a:noFill/>
                </a:ln>
                <a:solidFill>
                  <a:srgbClr val="FF0000"/>
                </a:solidFill>
                <a:effectLst/>
                <a:uLnTx/>
                <a:uFillTx/>
                <a:latin typeface="微軟正黑體" panose="020B0604030504040204" pitchFamily="34" charset="-120"/>
                <a:ea typeface="新細明體" pitchFamily="18" charset="-120"/>
                <a:cs typeface="+mn-cs"/>
              </a:rPr>
              <a:t>形式審查相關要件</a:t>
            </a:r>
            <a:endParaRPr kumimoji="1" lang="zh-TW" altLang="en-US" sz="1800" b="0" i="0" u="none" strike="noStrike" kern="1200" cap="none" spc="0" normalizeH="0" baseline="0" noProof="0" dirty="0">
              <a:ln>
                <a:noFill/>
              </a:ln>
              <a:solidFill>
                <a:prstClr val="black"/>
              </a:solidFill>
              <a:effectLst/>
              <a:uLnTx/>
              <a:uFillTx/>
              <a:latin typeface="Arial" charset="0"/>
              <a:ea typeface="新細明體" pitchFamily="18" charset="-120"/>
              <a:cs typeface="+mn-cs"/>
            </a:endParaRPr>
          </a:p>
        </p:txBody>
      </p:sp>
    </p:spTree>
    <p:extLst>
      <p:ext uri="{BB962C8B-B14F-4D97-AF65-F5344CB8AC3E}">
        <p14:creationId xmlns:p14="http://schemas.microsoft.com/office/powerpoint/2010/main" val="401615872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4" name="標題 1"/>
          <p:cNvSpPr>
            <a:spLocks noGrp="1"/>
          </p:cNvSpPr>
          <p:nvPr>
            <p:ph type="title"/>
          </p:nvPr>
        </p:nvSpPr>
        <p:spPr/>
        <p:txBody>
          <a:bodyPr/>
          <a:lstStyle/>
          <a:p>
            <a:pPr algn="ctr"/>
            <a:r>
              <a:rPr lang="zh-TW" altLang="en-US" dirty="0" smtClean="0">
                <a:solidFill>
                  <a:srgbClr val="C00000"/>
                </a:solidFill>
              </a:rPr>
              <a:t>交易或補助行為禁止之重要函釋</a:t>
            </a:r>
            <a:endParaRPr lang="zh-TW" altLang="en-US" dirty="0"/>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9" name="資料庫圖表 8"/>
          <p:cNvGraphicFramePr/>
          <p:nvPr>
            <p:extLst/>
          </p:nvPr>
        </p:nvGraphicFramePr>
        <p:xfrm>
          <a:off x="683568" y="4716504"/>
          <a:ext cx="8232576" cy="1440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文字方塊 5"/>
          <p:cNvSpPr txBox="1"/>
          <p:nvPr/>
        </p:nvSpPr>
        <p:spPr>
          <a:xfrm>
            <a:off x="30581" y="6356350"/>
            <a:ext cx="3443571"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廉</a:t>
            </a:r>
            <a:r>
              <a:rPr kumimoji="1" lang="zh-TW"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10800074540</a:t>
            </a:r>
            <a:r>
              <a:rPr kumimoji="1" lang="zh-TW"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函</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參照）</a:t>
            </a:r>
            <a:endPar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7" name="內容版面配置區 2"/>
          <p:cNvSpPr txBox="1">
            <a:spLocks/>
          </p:cNvSpPr>
          <p:nvPr/>
        </p:nvSpPr>
        <p:spPr bwMode="auto">
          <a:xfrm>
            <a:off x="466261" y="1102136"/>
            <a:ext cx="8352928" cy="36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9388" marR="0" lvl="0" indent="0" algn="just" defTabSz="914400" rtl="0" eaLnBrk="1" fontAlgn="base" latinLnBrk="0" hangingPunct="1">
              <a:lnSpc>
                <a:spcPts val="3000"/>
              </a:lnSpc>
              <a:spcBef>
                <a:spcPts val="0"/>
              </a:spcBef>
              <a:spcAft>
                <a:spcPct val="0"/>
              </a:spcAft>
              <a:buClrTx/>
              <a:buSzTx/>
              <a:buFont typeface="Arial" charset="0"/>
              <a:buNone/>
              <a:tabLst/>
              <a:defRPr/>
            </a:pPr>
            <a:r>
              <a:rPr kumimoji="0" lang="zh-TW" altLang="en-US"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本法第</a:t>
            </a:r>
            <a:r>
              <a:rPr kumimoji="0" lang="en-US" altLang="zh-TW"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14</a:t>
            </a:r>
            <a:r>
              <a:rPr kumimoji="0" lang="zh-TW" altLang="en-US"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條第</a:t>
            </a:r>
            <a:r>
              <a:rPr kumimoji="0" lang="en-US" altLang="zh-TW"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a:t>
            </a:r>
            <a:r>
              <a:rPr kumimoji="0" lang="zh-TW" altLang="en-US"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項但書第</a:t>
            </a:r>
            <a:r>
              <a:rPr kumimoji="0" lang="en-US" altLang="zh-TW"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3</a:t>
            </a:r>
            <a:r>
              <a:rPr kumimoji="0" lang="zh-TW" altLang="en-US"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款所稱</a:t>
            </a:r>
            <a:r>
              <a:rPr kumimoji="0" lang="zh-TW" altLang="en-US"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「以公開公平方式」</a:t>
            </a:r>
            <a:r>
              <a:rPr kumimoji="0" lang="zh-TW" altLang="en-US"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辦理，係指受理補助案申請前，應將下列</a:t>
            </a:r>
            <a:r>
              <a:rPr kumimoji="0" lang="en-US" altLang="zh-TW"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6</a:t>
            </a:r>
            <a:r>
              <a:rPr kumimoji="0" lang="zh-TW" altLang="en-US"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項資訊以電信網路或其他足以使公眾得知之方式公開之：</a:t>
            </a:r>
            <a:endParaRPr kumimoji="0" lang="en-US" altLang="zh-TW"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a:p>
            <a:pPr marL="452438" marR="0" lvl="0" indent="-273050" algn="just" defTabSz="914400" rtl="0" eaLnBrk="1" fontAlgn="base" latinLnBrk="0" hangingPunct="1">
              <a:lnSpc>
                <a:spcPts val="3000"/>
              </a:lnSpc>
              <a:spcBef>
                <a:spcPts val="0"/>
              </a:spcBef>
              <a:spcAft>
                <a:spcPct val="0"/>
              </a:spcAft>
              <a:buClrTx/>
              <a:buSzTx/>
              <a:buFont typeface="Wingdings" panose="05000000000000000000" pitchFamily="2" charset="2"/>
              <a:buChar char="Ø"/>
              <a:tabLst/>
              <a:defRPr/>
            </a:pPr>
            <a:r>
              <a:rPr kumimoji="0" lang="en-US" altLang="zh-TW"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1.</a:t>
            </a:r>
            <a:r>
              <a:rPr kumimoji="0" lang="zh-TW" altLang="en-US"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「補助之項目」</a:t>
            </a:r>
            <a:endParaRPr kumimoji="0" lang="en-US" altLang="zh-TW"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endParaRPr>
          </a:p>
          <a:p>
            <a:pPr marL="452438" marR="0" lvl="0" indent="-273050" algn="just" defTabSz="914400" rtl="0" eaLnBrk="1" fontAlgn="base" latinLnBrk="0" hangingPunct="1">
              <a:lnSpc>
                <a:spcPts val="3000"/>
              </a:lnSpc>
              <a:spcBef>
                <a:spcPts val="0"/>
              </a:spcBef>
              <a:spcAft>
                <a:spcPct val="0"/>
              </a:spcAft>
              <a:buClrTx/>
              <a:buSzTx/>
              <a:buFont typeface="Wingdings" panose="05000000000000000000" pitchFamily="2" charset="2"/>
              <a:buChar char="Ø"/>
              <a:tabLst/>
              <a:defRPr/>
            </a:pPr>
            <a:r>
              <a:rPr kumimoji="0" lang="en-US" altLang="zh-TW"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2.</a:t>
            </a:r>
            <a:r>
              <a:rPr kumimoji="0" lang="zh-TW" altLang="en-US"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「申請期間」</a:t>
            </a:r>
            <a:endParaRPr kumimoji="0" lang="en-US" altLang="zh-TW"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endParaRPr>
          </a:p>
          <a:p>
            <a:pPr marL="452438" marR="0" lvl="0" indent="-273050" algn="just" defTabSz="914400" rtl="0" eaLnBrk="1" fontAlgn="base" latinLnBrk="0" hangingPunct="1">
              <a:lnSpc>
                <a:spcPts val="3000"/>
              </a:lnSpc>
              <a:spcBef>
                <a:spcPts val="0"/>
              </a:spcBef>
              <a:spcAft>
                <a:spcPct val="0"/>
              </a:spcAft>
              <a:buClrTx/>
              <a:buSzTx/>
              <a:buFont typeface="Wingdings" panose="05000000000000000000" pitchFamily="2" charset="2"/>
              <a:buChar char="Ø"/>
              <a:tabLst/>
              <a:defRPr/>
            </a:pPr>
            <a:r>
              <a:rPr kumimoji="0" lang="en-US" altLang="zh-TW"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3.</a:t>
            </a:r>
            <a:r>
              <a:rPr kumimoji="0" lang="zh-TW" altLang="en-US"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「資格條件」</a:t>
            </a:r>
            <a:endParaRPr kumimoji="0" lang="en-US" altLang="zh-TW"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endParaRPr>
          </a:p>
          <a:p>
            <a:pPr marL="452438" marR="0" lvl="0" indent="-273050" algn="just" defTabSz="914400" rtl="0" eaLnBrk="1" fontAlgn="base" latinLnBrk="0" hangingPunct="1">
              <a:lnSpc>
                <a:spcPts val="3000"/>
              </a:lnSpc>
              <a:spcBef>
                <a:spcPts val="0"/>
              </a:spcBef>
              <a:spcAft>
                <a:spcPct val="0"/>
              </a:spcAft>
              <a:buClrTx/>
              <a:buSzTx/>
              <a:buFont typeface="Wingdings" panose="05000000000000000000" pitchFamily="2" charset="2"/>
              <a:buChar char="Ø"/>
              <a:tabLst/>
              <a:defRPr/>
            </a:pPr>
            <a:r>
              <a:rPr kumimoji="0" lang="en-US" altLang="zh-TW"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4.</a:t>
            </a:r>
            <a:r>
              <a:rPr kumimoji="0" lang="zh-TW" altLang="en-US"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「審查方式」</a:t>
            </a:r>
            <a:endParaRPr kumimoji="0" lang="en-US" altLang="zh-TW"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endParaRPr>
          </a:p>
          <a:p>
            <a:pPr marL="452438" marR="0" lvl="0" indent="-273050" algn="just" defTabSz="914400" rtl="0" eaLnBrk="1" fontAlgn="base" latinLnBrk="0" hangingPunct="1">
              <a:lnSpc>
                <a:spcPts val="3000"/>
              </a:lnSpc>
              <a:spcBef>
                <a:spcPts val="0"/>
              </a:spcBef>
              <a:spcAft>
                <a:spcPct val="0"/>
              </a:spcAft>
              <a:buClrTx/>
              <a:buSzTx/>
              <a:buFont typeface="Wingdings" panose="05000000000000000000" pitchFamily="2" charset="2"/>
              <a:buChar char="Ø"/>
              <a:tabLst/>
              <a:defRPr/>
            </a:pPr>
            <a:r>
              <a:rPr kumimoji="0" lang="en-US" altLang="zh-TW"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5.</a:t>
            </a:r>
            <a:r>
              <a:rPr kumimoji="0" lang="zh-TW" altLang="en-US"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a:t>
            </a:r>
            <a:r>
              <a:rPr kumimoji="0" lang="zh-TW" altLang="en-US" sz="2400" b="0" i="0" u="none" strike="noStrike" kern="1200" cap="none" spc="0" normalizeH="0" baseline="0" noProof="0" dirty="0" smtClean="0">
                <a:ln>
                  <a:noFill/>
                </a:ln>
                <a:solidFill>
                  <a:srgbClr val="7030A0"/>
                </a:solidFill>
                <a:effectLst/>
                <a:uLnTx/>
                <a:uFillTx/>
                <a:latin typeface="微軟正黑體" panose="020B0604030504040204" pitchFamily="34" charset="-120"/>
                <a:ea typeface="微軟正黑體" panose="020B0604030504040204" pitchFamily="34" charset="-120"/>
                <a:cs typeface="+mn-cs"/>
              </a:rPr>
              <a:t>個別受補助者之補助金額上限</a:t>
            </a:r>
            <a:r>
              <a:rPr kumimoji="0" lang="zh-TW" altLang="en-US"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a:t>
            </a:r>
            <a:endParaRPr kumimoji="0" lang="en-US" altLang="zh-TW"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endParaRPr>
          </a:p>
          <a:p>
            <a:pPr marL="452438" marR="0" lvl="0" indent="-273050" algn="just" defTabSz="914400" rtl="0" eaLnBrk="1" fontAlgn="base" latinLnBrk="0" hangingPunct="1">
              <a:lnSpc>
                <a:spcPts val="3000"/>
              </a:lnSpc>
              <a:spcBef>
                <a:spcPts val="0"/>
              </a:spcBef>
              <a:spcAft>
                <a:spcPct val="0"/>
              </a:spcAft>
              <a:buClrTx/>
              <a:buSzTx/>
              <a:buFont typeface="Wingdings" panose="05000000000000000000" pitchFamily="2" charset="2"/>
              <a:buChar char="Ø"/>
              <a:tabLst/>
              <a:defRPr/>
            </a:pPr>
            <a:r>
              <a:rPr kumimoji="0" lang="en-US" altLang="zh-TW"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6.</a:t>
            </a:r>
            <a:r>
              <a:rPr kumimoji="0" lang="zh-TW" altLang="en-US"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a:t>
            </a:r>
            <a:r>
              <a:rPr kumimoji="0" lang="zh-TW" altLang="en-US" sz="2400" b="0" i="0" u="none" strike="noStrike" kern="1200" cap="none" spc="0" normalizeH="0" baseline="0" noProof="0" dirty="0" smtClean="0">
                <a:ln>
                  <a:noFill/>
                </a:ln>
                <a:solidFill>
                  <a:srgbClr val="7030A0"/>
                </a:solidFill>
                <a:effectLst/>
                <a:uLnTx/>
                <a:uFillTx/>
                <a:latin typeface="微軟正黑體" panose="020B0604030504040204" pitchFamily="34" charset="-120"/>
                <a:ea typeface="微軟正黑體" panose="020B0604030504040204" pitchFamily="34" charset="-120"/>
                <a:cs typeface="+mn-cs"/>
              </a:rPr>
              <a:t>全案預算金額概估</a:t>
            </a:r>
            <a:r>
              <a:rPr kumimoji="0" lang="zh-TW" altLang="en-US" sz="24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a:t>
            </a:r>
            <a:endParaRPr kumimoji="0" lang="en-US" altLang="zh-TW" sz="2400" b="0"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108556500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4" name="標題 1"/>
          <p:cNvSpPr>
            <a:spLocks noGrp="1"/>
          </p:cNvSpPr>
          <p:nvPr>
            <p:ph type="title"/>
          </p:nvPr>
        </p:nvSpPr>
        <p:spPr/>
        <p:txBody>
          <a:bodyPr/>
          <a:lstStyle/>
          <a:p>
            <a:pPr algn="ctr"/>
            <a:r>
              <a:rPr lang="zh-TW" altLang="en-US" dirty="0" smtClean="0">
                <a:solidFill>
                  <a:srgbClr val="C00000"/>
                </a:solidFill>
              </a:rPr>
              <a:t>交易或補助行為禁止之重要函釋</a:t>
            </a:r>
            <a:endParaRPr lang="zh-TW" altLang="en-US" dirty="0"/>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6" name="內容版面配置區 2"/>
          <p:cNvSpPr>
            <a:spLocks noGrp="1"/>
          </p:cNvSpPr>
          <p:nvPr>
            <p:ph idx="1"/>
          </p:nvPr>
        </p:nvSpPr>
        <p:spPr>
          <a:xfrm>
            <a:off x="539552" y="1052736"/>
            <a:ext cx="8352928" cy="5112568"/>
          </a:xfrm>
        </p:spPr>
        <p:txBody>
          <a:bodyPr/>
          <a:lstStyle/>
          <a:p>
            <a:pPr>
              <a:lnSpc>
                <a:spcPts val="3000"/>
              </a:lnSpc>
              <a:spcBef>
                <a:spcPts val="0"/>
              </a:spcBef>
            </a:pPr>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法務</a:t>
            </a:r>
            <a:r>
              <a:rPr lang="zh-TW" altLang="zh-TW" sz="2400" b="1" dirty="0">
                <a:solidFill>
                  <a:schemeClr val="tx1">
                    <a:lumMod val="75000"/>
                    <a:lumOff val="25000"/>
                  </a:schemeClr>
                </a:solidFill>
                <a:latin typeface="微軟正黑體" panose="020B0604030504040204" pitchFamily="34" charset="-120"/>
                <a:ea typeface="微軟正黑體" panose="020B0604030504040204" pitchFamily="34" charset="-120"/>
              </a:rPr>
              <a:t>部</a:t>
            </a:r>
            <a:r>
              <a:rPr lang="en-US" altLang="zh-TW" sz="2400" b="1" dirty="0">
                <a:solidFill>
                  <a:schemeClr val="tx1">
                    <a:lumMod val="75000"/>
                    <a:lumOff val="25000"/>
                  </a:schemeClr>
                </a:solidFill>
                <a:latin typeface="微軟正黑體" panose="020B0604030504040204" pitchFamily="34" charset="-120"/>
                <a:ea typeface="微軟正黑體" panose="020B0604030504040204" pitchFamily="34" charset="-120"/>
              </a:rPr>
              <a:t>111.7.29.</a:t>
            </a:r>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法廉</a:t>
            </a:r>
            <a:r>
              <a:rPr lang="zh-TW" altLang="zh-TW" sz="2400" b="1" dirty="0">
                <a:solidFill>
                  <a:schemeClr val="tx1">
                    <a:lumMod val="75000"/>
                    <a:lumOff val="25000"/>
                  </a:schemeClr>
                </a:solidFill>
                <a:latin typeface="微軟正黑體" panose="020B0604030504040204" pitchFamily="34" charset="-120"/>
                <a:ea typeface="微軟正黑體" panose="020B0604030504040204" pitchFamily="34" charset="-120"/>
              </a:rPr>
              <a:t>字第</a:t>
            </a:r>
            <a:r>
              <a:rPr lang="en-US" altLang="zh-TW" sz="2400" b="1" dirty="0">
                <a:solidFill>
                  <a:schemeClr val="tx1">
                    <a:lumMod val="75000"/>
                    <a:lumOff val="25000"/>
                  </a:schemeClr>
                </a:solidFill>
                <a:latin typeface="微軟正黑體" panose="020B0604030504040204" pitchFamily="34" charset="-120"/>
                <a:ea typeface="微軟正黑體" panose="020B0604030504040204" pitchFamily="34" charset="-120"/>
              </a:rPr>
              <a:t>11105003910</a:t>
            </a:r>
            <a:r>
              <a:rPr lang="zh-TW" altLang="zh-TW" sz="2400" b="1" dirty="0">
                <a:solidFill>
                  <a:schemeClr val="tx1">
                    <a:lumMod val="75000"/>
                    <a:lumOff val="25000"/>
                  </a:schemeClr>
                </a:solidFill>
                <a:latin typeface="微軟正黑體" panose="020B0604030504040204" pitchFamily="34" charset="-120"/>
                <a:ea typeface="微軟正黑體" panose="020B0604030504040204" pitchFamily="34" charset="-120"/>
              </a:rPr>
              <a:t>號</a:t>
            </a:r>
            <a:r>
              <a:rPr lang="zh-TW" altLang="zh-TW"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函</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4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marL="179388" indent="0">
              <a:lnSpc>
                <a:spcPts val="3000"/>
              </a:lnSpc>
              <a:spcBef>
                <a:spcPts val="0"/>
              </a:spcBef>
              <a:buNone/>
            </a:pPr>
            <a:r>
              <a:rPr lang="zh-TW" altLang="zh-TW" sz="2400" dirty="0" smtClean="0">
                <a:latin typeface="微軟正黑體" panose="020B0604030504040204" pitchFamily="34" charset="-120"/>
                <a:ea typeface="微軟正黑體" panose="020B0604030504040204" pitchFamily="34" charset="-120"/>
              </a:rPr>
              <a:t>就</a:t>
            </a:r>
            <a:r>
              <a:rPr lang="zh-TW" altLang="zh-TW" sz="2400" dirty="0">
                <a:latin typeface="微軟正黑體" panose="020B0604030504040204" pitchFamily="34" charset="-120"/>
                <a:ea typeface="微軟正黑體" panose="020B0604030504040204" pitchFamily="34" charset="-120"/>
              </a:rPr>
              <a:t>「</a:t>
            </a:r>
            <a:r>
              <a:rPr lang="zh-TW" altLang="zh-TW" sz="2400" b="1" dirty="0">
                <a:solidFill>
                  <a:srgbClr val="00B0F0"/>
                </a:solidFill>
                <a:latin typeface="微軟正黑體" panose="020B0604030504040204" pitchFamily="34" charset="-120"/>
                <a:ea typeface="微軟正黑體" panose="020B0604030504040204" pitchFamily="34" charset="-120"/>
              </a:rPr>
              <a:t>個別受補助者之補助金額上限</a:t>
            </a:r>
            <a:r>
              <a:rPr lang="zh-TW" altLang="zh-TW" sz="2400" dirty="0">
                <a:latin typeface="微軟正黑體" panose="020B0604030504040204" pitchFamily="34" charset="-120"/>
                <a:ea typeface="微軟正黑體" panose="020B0604030504040204" pitchFamily="34" charset="-120"/>
              </a:rPr>
              <a:t>」及「</a:t>
            </a:r>
            <a:r>
              <a:rPr lang="zh-TW" altLang="zh-TW" sz="2400" b="1" dirty="0">
                <a:solidFill>
                  <a:srgbClr val="00B0F0"/>
                </a:solidFill>
                <a:latin typeface="微軟正黑體" panose="020B0604030504040204" pitchFamily="34" charset="-120"/>
                <a:ea typeface="微軟正黑體" panose="020B0604030504040204" pitchFamily="34" charset="-120"/>
              </a:rPr>
              <a:t>全案</a:t>
            </a:r>
            <a:r>
              <a:rPr lang="zh-TW" altLang="zh-TW" sz="2400" b="1" dirty="0" smtClean="0">
                <a:solidFill>
                  <a:srgbClr val="00B0F0"/>
                </a:solidFill>
                <a:latin typeface="微軟正黑體" panose="020B0604030504040204" pitchFamily="34" charset="-120"/>
                <a:ea typeface="微軟正黑體" panose="020B0604030504040204" pitchFamily="34" charset="-120"/>
              </a:rPr>
              <a:t>預算</a:t>
            </a:r>
            <a:r>
              <a:rPr lang="zh-TW" altLang="zh-TW" sz="2400" b="1" dirty="0">
                <a:solidFill>
                  <a:srgbClr val="00B0F0"/>
                </a:solidFill>
                <a:latin typeface="微軟正黑體" panose="020B0604030504040204" pitchFamily="34" charset="-120"/>
                <a:ea typeface="微軟正黑體" panose="020B0604030504040204" pitchFamily="34" charset="-120"/>
              </a:rPr>
              <a:t>金額概估</a:t>
            </a:r>
            <a:r>
              <a:rPr lang="zh-TW" altLang="zh-TW" sz="2400" dirty="0">
                <a:latin typeface="微軟正黑體" panose="020B0604030504040204" pitchFamily="34" charset="-120"/>
                <a:ea typeface="微軟正黑體" panose="020B0604030504040204" pitchFamily="34" charset="-120"/>
              </a:rPr>
              <a:t>」補充</a:t>
            </a:r>
            <a:r>
              <a:rPr lang="zh-TW" altLang="zh-TW" sz="2400" dirty="0" smtClean="0">
                <a:latin typeface="微軟正黑體" panose="020B0604030504040204" pitchFamily="34" charset="-120"/>
                <a:ea typeface="微軟正黑體" panose="020B0604030504040204" pitchFamily="34" charset="-120"/>
              </a:rPr>
              <a:t>說</a:t>
            </a:r>
            <a:r>
              <a:rPr lang="zh-TW" altLang="en-US" sz="2400" dirty="0" smtClean="0">
                <a:latin typeface="微軟正黑體" panose="020B0604030504040204" pitchFamily="34" charset="-120"/>
                <a:ea typeface="微軟正黑體" panose="020B0604030504040204" pitchFamily="34" charset="-120"/>
              </a:rPr>
              <a:t>明</a:t>
            </a:r>
            <a:r>
              <a:rPr lang="zh-TW" altLang="en-US"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如下</a:t>
            </a:r>
            <a:r>
              <a:rPr lang="zh-TW" altLang="en-US" sz="2400"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a:p>
            <a:pPr marL="577850" indent="-577850">
              <a:lnSpc>
                <a:spcPts val="3200"/>
              </a:lnSpc>
              <a:spcBef>
                <a:spcPts val="600"/>
              </a:spcBef>
              <a:spcAft>
                <a:spcPts val="2400"/>
              </a:spcAft>
              <a:buNone/>
            </a:pPr>
            <a:r>
              <a:rPr lang="zh-TW" altLang="zh-TW"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一</a:t>
            </a:r>
            <a:r>
              <a:rPr lang="zh-TW" altLang="zh-TW"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zh-TW" sz="2400" dirty="0" smtClean="0">
                <a:solidFill>
                  <a:srgbClr val="00B0F0"/>
                </a:solidFill>
                <a:latin typeface="微軟正黑體" panose="020B0604030504040204" pitchFamily="34" charset="-120"/>
                <a:ea typeface="微軟正黑體" panose="020B0604030504040204" pitchFamily="34" charset="-120"/>
              </a:rPr>
              <a:t>個別</a:t>
            </a:r>
            <a:r>
              <a:rPr lang="zh-TW" altLang="zh-TW" sz="2400" dirty="0">
                <a:solidFill>
                  <a:srgbClr val="00B0F0"/>
                </a:solidFill>
                <a:latin typeface="微軟正黑體" panose="020B0604030504040204" pitchFamily="34" charset="-120"/>
                <a:ea typeface="微軟正黑體" panose="020B0604030504040204" pitchFamily="34" charset="-120"/>
              </a:rPr>
              <a:t>受補助者之補助金額</a:t>
            </a:r>
            <a:r>
              <a:rPr lang="zh-TW" altLang="zh-TW" sz="2400" dirty="0" smtClean="0">
                <a:solidFill>
                  <a:srgbClr val="00B0F0"/>
                </a:solidFill>
                <a:latin typeface="微軟正黑體" panose="020B0604030504040204" pitchFamily="34" charset="-120"/>
                <a:ea typeface="微軟正黑體" panose="020B0604030504040204" pitchFamily="34" charset="-120"/>
              </a:rPr>
              <a:t>上限</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zh-TW"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受理</a:t>
            </a:r>
            <a:r>
              <a:rPr lang="zh-TW" altLang="zh-TW" sz="2400" dirty="0">
                <a:solidFill>
                  <a:schemeClr val="tx1">
                    <a:lumMod val="75000"/>
                    <a:lumOff val="25000"/>
                  </a:schemeClr>
                </a:solidFill>
                <a:latin typeface="微軟正黑體" panose="020B0604030504040204" pitchFamily="34" charset="-120"/>
                <a:ea typeface="微軟正黑體" panose="020B0604030504040204" pitchFamily="34" charset="-120"/>
              </a:rPr>
              <a:t>補助時</a:t>
            </a:r>
            <a:r>
              <a:rPr lang="zh-TW" altLang="zh-TW" sz="2400" dirty="0">
                <a:solidFill>
                  <a:srgbClr val="FF0000"/>
                </a:solidFill>
                <a:latin typeface="微軟正黑體" panose="020B0604030504040204" pitchFamily="34" charset="-120"/>
                <a:ea typeface="微軟正黑體" panose="020B0604030504040204" pitchFamily="34" charset="-120"/>
              </a:rPr>
              <a:t>僅能定其申請計畫之補助比例</a:t>
            </a:r>
            <a:r>
              <a:rPr lang="zh-TW" altLang="zh-TW" sz="2400" dirty="0" smtClean="0">
                <a:solidFill>
                  <a:srgbClr val="FF0000"/>
                </a:solidFill>
                <a:latin typeface="微軟正黑體" panose="020B0604030504040204" pitchFamily="34" charset="-120"/>
                <a:ea typeface="微軟正黑體" panose="020B0604030504040204" pitchFamily="34" charset="-120"/>
              </a:rPr>
              <a:t>上限</a:t>
            </a:r>
            <a:r>
              <a:rPr lang="zh-TW" altLang="zh-TW"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，於</a:t>
            </a:r>
            <a:r>
              <a:rPr lang="zh-TW" altLang="zh-TW" sz="2400" u="sng" dirty="0">
                <a:solidFill>
                  <a:schemeClr val="tx1">
                    <a:lumMod val="75000"/>
                    <a:lumOff val="25000"/>
                  </a:schemeClr>
                </a:solidFill>
                <a:latin typeface="微軟正黑體" panose="020B0604030504040204" pitchFamily="34" charset="-120"/>
                <a:ea typeface="微軟正黑體" panose="020B0604030504040204" pitchFamily="34" charset="-120"/>
              </a:rPr>
              <a:t>公告時敘明補助比例</a:t>
            </a:r>
            <a:r>
              <a:rPr lang="zh-TW" altLang="zh-TW" sz="2400" u="sng" dirty="0" smtClean="0">
                <a:solidFill>
                  <a:schemeClr val="tx1">
                    <a:lumMod val="75000"/>
                    <a:lumOff val="25000"/>
                  </a:schemeClr>
                </a:solidFill>
                <a:latin typeface="微軟正黑體" panose="020B0604030504040204" pitchFamily="34" charset="-120"/>
                <a:ea typeface="微軟正黑體" panose="020B0604030504040204" pitchFamily="34" charset="-120"/>
              </a:rPr>
              <a:t>上限</a:t>
            </a:r>
            <a:r>
              <a:rPr lang="zh-TW" altLang="en-US"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400"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marL="577850" indent="-577850">
              <a:lnSpc>
                <a:spcPts val="3200"/>
              </a:lnSpc>
              <a:spcBef>
                <a:spcPts val="600"/>
              </a:spcBef>
              <a:buNone/>
            </a:pPr>
            <a:r>
              <a:rPr lang="zh-TW" altLang="zh-TW"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zh-TW" sz="2400" dirty="0">
                <a:solidFill>
                  <a:schemeClr val="tx1">
                    <a:lumMod val="75000"/>
                    <a:lumOff val="25000"/>
                  </a:schemeClr>
                </a:solidFill>
                <a:latin typeface="微軟正黑體" panose="020B0604030504040204" pitchFamily="34" charset="-120"/>
                <a:ea typeface="微軟正黑體" panose="020B0604030504040204" pitchFamily="34" charset="-120"/>
              </a:rPr>
              <a:t>二</a:t>
            </a:r>
            <a:r>
              <a:rPr lang="zh-TW" altLang="zh-TW"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zh-TW" sz="2400" dirty="0" smtClean="0">
                <a:solidFill>
                  <a:srgbClr val="00B0F0"/>
                </a:solidFill>
                <a:latin typeface="微軟正黑體" panose="020B0604030504040204" pitchFamily="34" charset="-120"/>
                <a:ea typeface="微軟正黑體" panose="020B0604030504040204" pitchFamily="34" charset="-120"/>
              </a:rPr>
              <a:t>全</a:t>
            </a:r>
            <a:r>
              <a:rPr lang="zh-TW" altLang="zh-TW" sz="2400" dirty="0">
                <a:solidFill>
                  <a:srgbClr val="00B0F0"/>
                </a:solidFill>
                <a:latin typeface="微軟正黑體" panose="020B0604030504040204" pitchFamily="34" charset="-120"/>
                <a:ea typeface="微軟正黑體" panose="020B0604030504040204" pitchFamily="34" charset="-120"/>
              </a:rPr>
              <a:t>案預算金額概</a:t>
            </a:r>
            <a:r>
              <a:rPr lang="zh-TW" altLang="zh-TW" sz="2400" dirty="0" smtClean="0">
                <a:solidFill>
                  <a:srgbClr val="00B0F0"/>
                </a:solidFill>
                <a:latin typeface="微軟正黑體" panose="020B0604030504040204" pitchFamily="34" charset="-120"/>
                <a:ea typeface="微軟正黑體" panose="020B0604030504040204" pitchFamily="34" charset="-120"/>
              </a:rPr>
              <a:t>估</a:t>
            </a:r>
            <a:r>
              <a:rPr lang="zh-TW" altLang="zh-TW"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：就</a:t>
            </a:r>
            <a:r>
              <a:rPr lang="zh-TW" altLang="zh-TW" sz="2400" dirty="0">
                <a:solidFill>
                  <a:srgbClr val="FF0000"/>
                </a:solidFill>
                <a:latin typeface="微軟正黑體" panose="020B0604030504040204" pitchFamily="34" charset="-120"/>
                <a:ea typeface="微軟正黑體" panose="020B0604030504040204" pitchFamily="34" charset="-120"/>
              </a:rPr>
              <a:t>常態性、通案性補助</a:t>
            </a:r>
            <a:r>
              <a:rPr lang="zh-TW" altLang="zh-TW" sz="2400" dirty="0">
                <a:solidFill>
                  <a:schemeClr val="tx1">
                    <a:lumMod val="75000"/>
                    <a:lumOff val="25000"/>
                  </a:schemeClr>
                </a:solidFill>
                <a:latin typeface="微軟正黑體" panose="020B0604030504040204" pitchFamily="34" charset="-120"/>
                <a:ea typeface="微軟正黑體" panose="020B0604030504040204" pitchFamily="34" charset="-120"/>
              </a:rPr>
              <a:t>，因補助預算尚未經審議通過或撥付等</a:t>
            </a:r>
            <a:r>
              <a:rPr lang="zh-TW" altLang="zh-TW" sz="2400" dirty="0">
                <a:solidFill>
                  <a:srgbClr val="FF0000"/>
                </a:solidFill>
                <a:latin typeface="微軟正黑體" panose="020B0604030504040204" pitchFamily="34" charset="-120"/>
                <a:ea typeface="微軟正黑體" panose="020B0604030504040204" pitchFamily="34" charset="-120"/>
              </a:rPr>
              <a:t>事實或法律上原因</a:t>
            </a:r>
            <a:r>
              <a:rPr lang="zh-TW" altLang="zh-TW" sz="2400" dirty="0">
                <a:solidFill>
                  <a:schemeClr val="tx1">
                    <a:lumMod val="75000"/>
                    <a:lumOff val="25000"/>
                  </a:schemeClr>
                </a:solidFill>
                <a:latin typeface="微軟正黑體" panose="020B0604030504040204" pitchFamily="34" charset="-120"/>
                <a:ea typeface="微軟正黑體" panose="020B0604030504040204" pitchFamily="34" charset="-120"/>
              </a:rPr>
              <a:t>，致於開始受理補助時尚</a:t>
            </a:r>
            <a:r>
              <a:rPr lang="zh-TW" altLang="zh-TW" sz="2400" dirty="0">
                <a:solidFill>
                  <a:srgbClr val="FF0000"/>
                </a:solidFill>
                <a:latin typeface="微軟正黑體" panose="020B0604030504040204" pitchFamily="34" charset="-120"/>
                <a:ea typeface="微軟正黑體" panose="020B0604030504040204" pitchFamily="34" charset="-120"/>
              </a:rPr>
              <a:t>未能確定其全案預算金額</a:t>
            </a:r>
            <a:r>
              <a:rPr lang="zh-TW" altLang="zh-TW" sz="2400" dirty="0">
                <a:solidFill>
                  <a:schemeClr val="tx1">
                    <a:lumMod val="75000"/>
                    <a:lumOff val="25000"/>
                  </a:schemeClr>
                </a:solidFill>
                <a:latin typeface="微軟正黑體" panose="020B0604030504040204" pitchFamily="34" charset="-120"/>
                <a:ea typeface="微軟正黑體" panose="020B0604030504040204" pitchFamily="34" charset="-120"/>
              </a:rPr>
              <a:t>時，</a:t>
            </a:r>
            <a:r>
              <a:rPr lang="zh-TW" altLang="zh-TW" sz="2400" u="sng" dirty="0">
                <a:solidFill>
                  <a:schemeClr val="tx1">
                    <a:lumMod val="75000"/>
                    <a:lumOff val="25000"/>
                  </a:schemeClr>
                </a:solidFill>
                <a:latin typeface="微軟正黑體" panose="020B0604030504040204" pitchFamily="34" charset="-120"/>
                <a:ea typeface="微軟正黑體" panose="020B0604030504040204" pitchFamily="34" charset="-120"/>
              </a:rPr>
              <a:t>得於已充分揭露其他補助資訊</a:t>
            </a:r>
            <a:r>
              <a:rPr lang="zh-TW" altLang="zh-TW" sz="2400" dirty="0">
                <a:solidFill>
                  <a:schemeClr val="tx1">
                    <a:lumMod val="75000"/>
                    <a:lumOff val="25000"/>
                  </a:schemeClr>
                </a:solidFill>
                <a:latin typeface="微軟正黑體" panose="020B0604030504040204" pitchFamily="34" charset="-120"/>
                <a:ea typeface="微軟正黑體" panose="020B0604030504040204" pitchFamily="34" charset="-120"/>
              </a:rPr>
              <a:t>，不影響申請補助者資訊獲取公平之情形下，</a:t>
            </a:r>
            <a:r>
              <a:rPr lang="zh-TW" altLang="zh-TW" sz="2400" u="sng" dirty="0">
                <a:solidFill>
                  <a:schemeClr val="tx1">
                    <a:lumMod val="75000"/>
                    <a:lumOff val="25000"/>
                  </a:schemeClr>
                </a:solidFill>
                <a:latin typeface="微軟正黑體" panose="020B0604030504040204" pitchFamily="34" charset="-120"/>
                <a:ea typeface="微軟正黑體" panose="020B0604030504040204" pitchFamily="34" charset="-120"/>
              </a:rPr>
              <a:t>不予公布全案預算金額概估</a:t>
            </a:r>
            <a:r>
              <a:rPr lang="zh-TW" altLang="zh-TW" sz="2400"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400" dirty="0" smtClean="0">
              <a:solidFill>
                <a:schemeClr val="tx1">
                  <a:lumMod val="75000"/>
                  <a:lumOff val="25000"/>
                </a:schemeClr>
              </a:solidFill>
              <a:latin typeface="+mj-ea"/>
              <a:ea typeface="+mj-ea"/>
            </a:endParaRPr>
          </a:p>
        </p:txBody>
      </p:sp>
    </p:spTree>
    <p:extLst>
      <p:ext uri="{BB962C8B-B14F-4D97-AF65-F5344CB8AC3E}">
        <p14:creationId xmlns:p14="http://schemas.microsoft.com/office/powerpoint/2010/main" val="48859087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1015355" y="188640"/>
            <a:ext cx="8128645" cy="498401"/>
          </a:xfrm>
        </p:spPr>
        <p:txBody>
          <a:bodyPr/>
          <a:lstStyle/>
          <a:p>
            <a:pPr algn="ctr"/>
            <a:r>
              <a:rPr lang="zh-TW" altLang="en-US" dirty="0" smtClean="0">
                <a:solidFill>
                  <a:srgbClr val="C00000"/>
                </a:solidFill>
              </a:rPr>
              <a:t>交易或補助行為禁止</a:t>
            </a:r>
            <a:endParaRPr lang="zh-TW" altLang="en-US" dirty="0"/>
          </a:p>
        </p:txBody>
      </p:sp>
      <p:graphicFrame>
        <p:nvGraphicFramePr>
          <p:cNvPr id="4" name="內容版面配置區 3"/>
          <p:cNvGraphicFramePr>
            <a:graphicFrameLocks noGrp="1"/>
          </p:cNvGraphicFramePr>
          <p:nvPr>
            <p:ph idx="1"/>
            <p:extLst/>
          </p:nvPr>
        </p:nvGraphicFramePr>
        <p:xfrm>
          <a:off x="467544" y="908720"/>
          <a:ext cx="8496944" cy="5328240"/>
        </p:xfrm>
        <a:graphic>
          <a:graphicData uri="http://schemas.openxmlformats.org/drawingml/2006/table">
            <a:tbl>
              <a:tblPr firstRow="1" bandRow="1">
                <a:tableStyleId>{16D9F66E-5EB9-4882-86FB-DCBF35E3C3E4}</a:tableStyleId>
              </a:tblPr>
              <a:tblGrid>
                <a:gridCol w="428416">
                  <a:extLst>
                    <a:ext uri="{9D8B030D-6E8A-4147-A177-3AD203B41FA5}">
                      <a16:colId xmlns:a16="http://schemas.microsoft.com/office/drawing/2014/main" val="20000"/>
                    </a:ext>
                  </a:extLst>
                </a:gridCol>
                <a:gridCol w="8068528">
                  <a:extLst>
                    <a:ext uri="{9D8B030D-6E8A-4147-A177-3AD203B41FA5}">
                      <a16:colId xmlns:a16="http://schemas.microsoft.com/office/drawing/2014/main" val="20001"/>
                    </a:ext>
                  </a:extLst>
                </a:gridCol>
              </a:tblGrid>
              <a:tr h="648072">
                <a:tc>
                  <a:txBody>
                    <a:bodyPr/>
                    <a:lstStyle/>
                    <a:p>
                      <a:pPr>
                        <a:lnSpc>
                          <a:spcPts val="2500"/>
                        </a:lnSpc>
                      </a:pPr>
                      <a:r>
                        <a:rPr lang="zh-TW" altLang="en-US" sz="2200" b="0" dirty="0" smtClean="0">
                          <a:latin typeface="+mj-ea"/>
                          <a:ea typeface="+mj-ea"/>
                        </a:rPr>
                        <a:t>四</a:t>
                      </a:r>
                      <a:endParaRPr lang="zh-TW" altLang="en-US" sz="2200" b="0" dirty="0">
                        <a:latin typeface="+mj-ea"/>
                        <a:ea typeface="+mj-ea"/>
                      </a:endParaRPr>
                    </a:p>
                  </a:txBody>
                  <a:tcPr/>
                </a:tc>
                <a:tc>
                  <a:txBody>
                    <a:bodyPr/>
                    <a:lstStyle/>
                    <a:p>
                      <a:pPr algn="just">
                        <a:lnSpc>
                          <a:spcPts val="2500"/>
                        </a:lnSpc>
                      </a:pPr>
                      <a:r>
                        <a:rPr lang="zh-TW" altLang="zh-TW" sz="2200" b="1" kern="1200" dirty="0" smtClean="0">
                          <a:solidFill>
                            <a:schemeClr val="dk1"/>
                          </a:solidFill>
                          <a:latin typeface="+mj-ea"/>
                          <a:ea typeface="+mj-ea"/>
                          <a:cs typeface="+mn-cs"/>
                        </a:rPr>
                        <a:t>交易標的為公職人員服務或受其監督之機關團體所提供，並以</a:t>
                      </a:r>
                      <a:r>
                        <a:rPr lang="zh-TW" altLang="zh-TW" sz="2200" b="1" u="sng" kern="1200" dirty="0" smtClean="0">
                          <a:solidFill>
                            <a:schemeClr val="dk1"/>
                          </a:solidFill>
                          <a:latin typeface="+mj-ea"/>
                          <a:ea typeface="+mj-ea"/>
                          <a:cs typeface="+mn-cs"/>
                        </a:rPr>
                        <a:t>公定價格</a:t>
                      </a:r>
                      <a:r>
                        <a:rPr lang="zh-TW" altLang="zh-TW" sz="2200" b="1" kern="1200" dirty="0" smtClean="0">
                          <a:solidFill>
                            <a:schemeClr val="dk1"/>
                          </a:solidFill>
                          <a:latin typeface="+mj-ea"/>
                          <a:ea typeface="+mj-ea"/>
                          <a:cs typeface="+mn-cs"/>
                        </a:rPr>
                        <a:t>交易</a:t>
                      </a:r>
                      <a:endParaRPr lang="zh-TW" altLang="en-US" sz="2200" b="0" dirty="0">
                        <a:latin typeface="+mj-ea"/>
                        <a:ea typeface="+mj-ea"/>
                      </a:endParaRPr>
                    </a:p>
                  </a:txBody>
                  <a:tcPr marR="36000"/>
                </a:tc>
                <a:extLst>
                  <a:ext uri="{0D108BD9-81ED-4DB2-BD59-A6C34878D82A}">
                    <a16:rowId xmlns:a16="http://schemas.microsoft.com/office/drawing/2014/main" val="10000"/>
                  </a:ext>
                </a:extLst>
              </a:tr>
              <a:tr h="785728">
                <a:tc>
                  <a:txBody>
                    <a:bodyPr/>
                    <a:lstStyle/>
                    <a:p>
                      <a:pPr>
                        <a:lnSpc>
                          <a:spcPts val="2500"/>
                        </a:lnSpc>
                      </a:pPr>
                      <a:endParaRPr lang="zh-TW" altLang="en-US" sz="2200" b="0" dirty="0">
                        <a:latin typeface="+mj-ea"/>
                        <a:ea typeface="+mj-ea"/>
                      </a:endParaRPr>
                    </a:p>
                  </a:txBody>
                  <a:tcPr/>
                </a:tc>
                <a:tc>
                  <a:txBody>
                    <a:bodyPr/>
                    <a:lstStyle/>
                    <a:p>
                      <a:pPr marL="0" marR="0" lvl="0" indent="0" algn="just" defTabSz="914400" rtl="0" eaLnBrk="1" fontAlgn="auto" latinLnBrk="0" hangingPunct="1">
                        <a:lnSpc>
                          <a:spcPts val="2500"/>
                        </a:lnSpc>
                        <a:spcBef>
                          <a:spcPts val="0"/>
                        </a:spcBef>
                        <a:spcAft>
                          <a:spcPts val="1200"/>
                        </a:spcAft>
                        <a:buClrTx/>
                        <a:buSzTx/>
                        <a:buFontTx/>
                        <a:buNone/>
                        <a:tabLst/>
                        <a:defRPr/>
                      </a:pPr>
                      <a:r>
                        <a:rPr lang="zh-TW" altLang="zh-TW" sz="2200" b="0" kern="1200" dirty="0" smtClean="0">
                          <a:solidFill>
                            <a:schemeClr val="dk1"/>
                          </a:solidFill>
                          <a:latin typeface="+mj-ea"/>
                          <a:ea typeface="+mj-ea"/>
                          <a:cs typeface="+mn-cs"/>
                        </a:rPr>
                        <a:t>由</a:t>
                      </a:r>
                      <a:r>
                        <a:rPr lang="zh-TW" altLang="zh-TW" sz="2200" b="0" kern="1200" dirty="0" smtClean="0">
                          <a:solidFill>
                            <a:srgbClr val="FF0000"/>
                          </a:solidFill>
                          <a:latin typeface="+mj-ea"/>
                          <a:ea typeface="+mj-ea"/>
                          <a:cs typeface="+mn-cs"/>
                        </a:rPr>
                        <a:t>機關團體擔任出賣人</a:t>
                      </a:r>
                      <a:r>
                        <a:rPr lang="zh-TW" altLang="zh-TW" sz="2200" b="0" kern="1200" dirty="0" smtClean="0">
                          <a:solidFill>
                            <a:schemeClr val="dk1"/>
                          </a:solidFill>
                          <a:latin typeface="+mj-ea"/>
                          <a:ea typeface="+mj-ea"/>
                          <a:cs typeface="+mn-cs"/>
                        </a:rPr>
                        <a:t>，且出售產品之價格係具有</a:t>
                      </a:r>
                      <a:r>
                        <a:rPr lang="zh-TW" altLang="zh-TW" sz="2200" b="0" kern="1200" dirty="0" smtClean="0">
                          <a:solidFill>
                            <a:srgbClr val="FF0000"/>
                          </a:solidFill>
                          <a:latin typeface="+mj-ea"/>
                          <a:ea typeface="+mj-ea"/>
                          <a:cs typeface="+mn-cs"/>
                        </a:rPr>
                        <a:t>普遍性、一致性</a:t>
                      </a:r>
                      <a:r>
                        <a:rPr lang="zh-TW" altLang="zh-TW" sz="2200" b="0" kern="1200" dirty="0" smtClean="0">
                          <a:solidFill>
                            <a:schemeClr val="dk1"/>
                          </a:solidFill>
                          <a:latin typeface="+mj-ea"/>
                          <a:ea typeface="+mj-ea"/>
                          <a:cs typeface="+mn-cs"/>
                        </a:rPr>
                        <a:t>之公定價格</a:t>
                      </a:r>
                      <a:r>
                        <a:rPr lang="zh-TW" altLang="en-US" sz="2200" b="0" kern="1200" dirty="0" smtClean="0">
                          <a:solidFill>
                            <a:schemeClr val="dk1"/>
                          </a:solidFill>
                          <a:latin typeface="+mj-ea"/>
                          <a:ea typeface="+mj-ea"/>
                          <a:cs typeface="+mn-cs"/>
                        </a:rPr>
                        <a:t>，</a:t>
                      </a:r>
                      <a:r>
                        <a:rPr lang="zh-TW" altLang="zh-TW" sz="2200" b="0" kern="1200" dirty="0" smtClean="0">
                          <a:solidFill>
                            <a:schemeClr val="dk1"/>
                          </a:solidFill>
                          <a:latin typeface="+mj-ea"/>
                          <a:ea typeface="+mj-ea"/>
                          <a:cs typeface="+mn-cs"/>
                        </a:rPr>
                        <a:t>無不當利益輸送之疑慮</a:t>
                      </a:r>
                      <a:r>
                        <a:rPr lang="zh-TW" altLang="zh-TW" sz="2000" b="0" kern="1200" dirty="0" smtClean="0">
                          <a:solidFill>
                            <a:schemeClr val="dk1"/>
                          </a:solidFill>
                          <a:latin typeface="+mj-ea"/>
                          <a:ea typeface="+mj-ea"/>
                          <a:cs typeface="+mn-cs"/>
                        </a:rPr>
                        <a:t>（</a:t>
                      </a:r>
                      <a:r>
                        <a:rPr lang="zh-TW" altLang="zh-TW" sz="2000" b="1" kern="1200" dirty="0" smtClean="0">
                          <a:solidFill>
                            <a:srgbClr val="00B0F0"/>
                          </a:solidFill>
                          <a:latin typeface="+mj-ea"/>
                          <a:ea typeface="+mj-ea"/>
                          <a:cs typeface="+mn-cs"/>
                        </a:rPr>
                        <a:t>員工優惠價</a:t>
                      </a:r>
                      <a:r>
                        <a:rPr lang="zh-TW" altLang="en-US" sz="2000" b="1" kern="1200" dirty="0" smtClean="0">
                          <a:solidFill>
                            <a:srgbClr val="00B0F0"/>
                          </a:solidFill>
                          <a:latin typeface="+mj-ea"/>
                          <a:ea typeface="+mj-ea"/>
                          <a:cs typeface="+mn-cs"/>
                        </a:rPr>
                        <a:t>如經公示者，尚與公定價格之立法意旨相符</a:t>
                      </a:r>
                      <a:r>
                        <a:rPr lang="zh-TW" altLang="en-US" sz="2000" b="0" kern="1200" dirty="0" smtClean="0">
                          <a:solidFill>
                            <a:schemeClr val="dk1"/>
                          </a:solidFill>
                          <a:latin typeface="+mj-ea"/>
                          <a:ea typeface="+mj-ea"/>
                          <a:cs typeface="+mn-cs"/>
                        </a:rPr>
                        <a:t>）</a:t>
                      </a:r>
                      <a:endParaRPr lang="zh-TW" altLang="en-US" sz="2200" b="0" kern="1200" dirty="0">
                        <a:solidFill>
                          <a:schemeClr val="dk1"/>
                        </a:solidFill>
                        <a:latin typeface="+mj-ea"/>
                        <a:ea typeface="+mj-ea"/>
                        <a:cs typeface="+mn-cs"/>
                      </a:endParaRPr>
                    </a:p>
                  </a:txBody>
                  <a:tcPr marR="36000"/>
                </a:tc>
                <a:extLst>
                  <a:ext uri="{0D108BD9-81ED-4DB2-BD59-A6C34878D82A}">
                    <a16:rowId xmlns:a16="http://schemas.microsoft.com/office/drawing/2014/main" val="10001"/>
                  </a:ext>
                </a:extLst>
              </a:tr>
              <a:tr h="707360">
                <a:tc>
                  <a:txBody>
                    <a:bodyPr/>
                    <a:lstStyle/>
                    <a:p>
                      <a:pPr>
                        <a:lnSpc>
                          <a:spcPts val="2500"/>
                        </a:lnSpc>
                      </a:pPr>
                      <a:r>
                        <a:rPr lang="zh-TW" altLang="en-US" sz="2200" b="0" dirty="0" smtClean="0">
                          <a:latin typeface="+mj-ea"/>
                          <a:ea typeface="+mj-ea"/>
                        </a:rPr>
                        <a:t>五</a:t>
                      </a:r>
                      <a:endParaRPr lang="zh-TW" altLang="en-US" sz="2200" b="0" dirty="0">
                        <a:latin typeface="+mj-ea"/>
                        <a:ea typeface="+mj-ea"/>
                      </a:endParaRPr>
                    </a:p>
                  </a:txBody>
                  <a:tcPr/>
                </a:tc>
                <a:tc>
                  <a:txBody>
                    <a:bodyPr/>
                    <a:lstStyle/>
                    <a:p>
                      <a:pPr algn="l">
                        <a:lnSpc>
                          <a:spcPts val="2500"/>
                        </a:lnSpc>
                      </a:pPr>
                      <a:r>
                        <a:rPr lang="zh-TW" altLang="zh-TW" sz="2200" b="1" kern="1200" dirty="0" smtClean="0">
                          <a:solidFill>
                            <a:schemeClr val="dk1"/>
                          </a:solidFill>
                          <a:latin typeface="+mj-ea"/>
                          <a:ea typeface="+mj-ea"/>
                          <a:cs typeface="+mn-cs"/>
                        </a:rPr>
                        <a:t>公營事業機構</a:t>
                      </a:r>
                      <a:r>
                        <a:rPr lang="zh-TW" altLang="zh-TW" sz="2200" b="1" u="sng" kern="1200" dirty="0" smtClean="0">
                          <a:solidFill>
                            <a:schemeClr val="dk1"/>
                          </a:solidFill>
                          <a:latin typeface="+mj-ea"/>
                          <a:ea typeface="+mj-ea"/>
                          <a:cs typeface="+mn-cs"/>
                        </a:rPr>
                        <a:t>執行國家建設、公共政策或為公益用途</a:t>
                      </a:r>
                      <a:r>
                        <a:rPr lang="zh-TW" altLang="zh-TW" sz="2200" b="1" kern="1200" dirty="0" smtClean="0">
                          <a:solidFill>
                            <a:schemeClr val="dk1"/>
                          </a:solidFill>
                          <a:latin typeface="+mj-ea"/>
                          <a:ea typeface="+mj-ea"/>
                          <a:cs typeface="+mn-cs"/>
                        </a:rPr>
                        <a:t>申請承租、承購、委託經營、改良利用國有非公用不動產</a:t>
                      </a:r>
                      <a:endParaRPr lang="zh-TW" altLang="en-US" sz="2200" b="1" dirty="0">
                        <a:latin typeface="+mj-ea"/>
                        <a:ea typeface="+mj-ea"/>
                      </a:endParaRPr>
                    </a:p>
                  </a:txBody>
                  <a:tcPr marR="36000"/>
                </a:tc>
                <a:extLst>
                  <a:ext uri="{0D108BD9-81ED-4DB2-BD59-A6C34878D82A}">
                    <a16:rowId xmlns:a16="http://schemas.microsoft.com/office/drawing/2014/main" val="10002"/>
                  </a:ext>
                </a:extLst>
              </a:tr>
              <a:tr h="1061040">
                <a:tc>
                  <a:txBody>
                    <a:bodyPr/>
                    <a:lstStyle/>
                    <a:p>
                      <a:pPr>
                        <a:lnSpc>
                          <a:spcPts val="2500"/>
                        </a:lnSpc>
                      </a:pPr>
                      <a:endParaRPr lang="zh-TW" altLang="en-US" sz="2200" b="0" dirty="0">
                        <a:latin typeface="+mj-ea"/>
                        <a:ea typeface="+mj-ea"/>
                      </a:endParaRPr>
                    </a:p>
                  </a:txBody>
                  <a:tcPr/>
                </a:tc>
                <a:tc>
                  <a:txBody>
                    <a:bodyPr/>
                    <a:lstStyle/>
                    <a:p>
                      <a:pPr marL="0" marR="0" indent="0" algn="just" defTabSz="914400" rtl="0" eaLnBrk="1" fontAlgn="auto" latinLnBrk="0" hangingPunct="1">
                        <a:lnSpc>
                          <a:spcPts val="2500"/>
                        </a:lnSpc>
                        <a:spcBef>
                          <a:spcPts val="0"/>
                        </a:spcBef>
                        <a:spcAft>
                          <a:spcPts val="0"/>
                        </a:spcAft>
                        <a:buClrTx/>
                        <a:buSzTx/>
                        <a:buFontTx/>
                        <a:buNone/>
                        <a:tabLst/>
                        <a:defRPr/>
                      </a:pPr>
                      <a:r>
                        <a:rPr lang="zh-TW" altLang="zh-TW" sz="2200" b="0" kern="1200" dirty="0" smtClean="0">
                          <a:solidFill>
                            <a:schemeClr val="dk1"/>
                          </a:solidFill>
                          <a:latin typeface="+mj-ea"/>
                          <a:ea typeface="+mj-ea"/>
                          <a:cs typeface="+mn-cs"/>
                        </a:rPr>
                        <a:t>公營事業機構為執行國家建設、公共政策或為公益用途申請承租、承購、委託經營、改良利用國有非公用不動產，</a:t>
                      </a:r>
                      <a:r>
                        <a:rPr lang="zh-TW" altLang="zh-TW" sz="2200" b="0" kern="1200" dirty="0" smtClean="0">
                          <a:solidFill>
                            <a:srgbClr val="FF0000"/>
                          </a:solidFill>
                          <a:latin typeface="+mj-ea"/>
                          <a:ea typeface="+mj-ea"/>
                          <a:cs typeface="+mn-cs"/>
                        </a:rPr>
                        <a:t>因係配合執行政府機關公益政策或與公務之推行密切相關</a:t>
                      </a:r>
                      <a:endParaRPr lang="zh-TW" altLang="en-US" sz="2200" b="0" dirty="0">
                        <a:solidFill>
                          <a:srgbClr val="FF0000"/>
                        </a:solidFill>
                        <a:latin typeface="+mj-ea"/>
                        <a:ea typeface="+mj-ea"/>
                      </a:endParaRPr>
                    </a:p>
                  </a:txBody>
                  <a:tcPr marR="36000"/>
                </a:tc>
                <a:extLst>
                  <a:ext uri="{0D108BD9-81ED-4DB2-BD59-A6C34878D82A}">
                    <a16:rowId xmlns:a16="http://schemas.microsoft.com/office/drawing/2014/main" val="10003"/>
                  </a:ext>
                </a:extLst>
              </a:tr>
              <a:tr h="372760">
                <a:tc>
                  <a:txBody>
                    <a:bodyPr/>
                    <a:lstStyle/>
                    <a:p>
                      <a:pPr>
                        <a:lnSpc>
                          <a:spcPts val="2500"/>
                        </a:lnSpc>
                      </a:pPr>
                      <a:r>
                        <a:rPr lang="zh-TW" altLang="en-US" sz="2200" b="0" dirty="0" smtClean="0">
                          <a:latin typeface="+mj-ea"/>
                          <a:ea typeface="+mj-ea"/>
                        </a:rPr>
                        <a:t>六</a:t>
                      </a:r>
                      <a:endParaRPr lang="zh-TW" altLang="en-US" sz="2200" b="0" dirty="0">
                        <a:latin typeface="+mj-ea"/>
                        <a:ea typeface="+mj-ea"/>
                      </a:endParaRPr>
                    </a:p>
                  </a:txBody>
                  <a:tcPr/>
                </a:tc>
                <a:tc>
                  <a:txBody>
                    <a:bodyPr/>
                    <a:lstStyle/>
                    <a:p>
                      <a:pPr algn="just">
                        <a:lnSpc>
                          <a:spcPts val="2500"/>
                        </a:lnSpc>
                      </a:pPr>
                      <a:r>
                        <a:rPr lang="zh-TW" altLang="zh-TW" sz="2200" b="1" u="sng" kern="1200" dirty="0" smtClean="0">
                          <a:solidFill>
                            <a:schemeClr val="dk1"/>
                          </a:solidFill>
                          <a:latin typeface="+mj-ea"/>
                          <a:ea typeface="+mj-ea"/>
                          <a:cs typeface="+mn-cs"/>
                        </a:rPr>
                        <a:t>一定金額以下</a:t>
                      </a:r>
                      <a:r>
                        <a:rPr lang="zh-TW" altLang="zh-TW" sz="2200" b="1" kern="1200" dirty="0" smtClean="0">
                          <a:solidFill>
                            <a:schemeClr val="dk1"/>
                          </a:solidFill>
                          <a:latin typeface="+mj-ea"/>
                          <a:ea typeface="+mj-ea"/>
                          <a:cs typeface="+mn-cs"/>
                        </a:rPr>
                        <a:t>之補助及交易</a:t>
                      </a:r>
                      <a:endParaRPr lang="zh-TW" altLang="en-US" sz="2200" b="1" dirty="0">
                        <a:latin typeface="+mj-ea"/>
                        <a:ea typeface="+mj-ea"/>
                      </a:endParaRPr>
                    </a:p>
                  </a:txBody>
                  <a:tcPr marR="36000"/>
                </a:tc>
                <a:extLst>
                  <a:ext uri="{0D108BD9-81ED-4DB2-BD59-A6C34878D82A}">
                    <a16:rowId xmlns:a16="http://schemas.microsoft.com/office/drawing/2014/main" val="10004"/>
                  </a:ext>
                </a:extLst>
              </a:tr>
              <a:tr h="432550">
                <a:tc>
                  <a:txBody>
                    <a:bodyPr/>
                    <a:lstStyle/>
                    <a:p>
                      <a:pPr>
                        <a:lnSpc>
                          <a:spcPts val="2500"/>
                        </a:lnSpc>
                      </a:pPr>
                      <a:endParaRPr lang="zh-TW" altLang="en-US" sz="2200" b="0" dirty="0">
                        <a:latin typeface="+mj-ea"/>
                        <a:ea typeface="+mj-ea"/>
                      </a:endParaRPr>
                    </a:p>
                  </a:txBody>
                  <a:tcPr/>
                </a:tc>
                <a:tc>
                  <a:txBody>
                    <a:bodyPr/>
                    <a:lstStyle/>
                    <a:p>
                      <a:pPr marL="0" marR="0" indent="0" algn="just" defTabSz="914400" rtl="0" eaLnBrk="1" fontAlgn="auto" latinLnBrk="0" hangingPunct="1">
                        <a:lnSpc>
                          <a:spcPts val="2500"/>
                        </a:lnSpc>
                        <a:spcBef>
                          <a:spcPts val="0"/>
                        </a:spcBef>
                        <a:spcAft>
                          <a:spcPts val="0"/>
                        </a:spcAft>
                        <a:buClrTx/>
                        <a:buSzTx/>
                        <a:buFontTx/>
                        <a:buNone/>
                        <a:tabLst/>
                        <a:defRPr/>
                      </a:pPr>
                      <a:r>
                        <a:rPr lang="zh-TW" altLang="zh-TW" sz="2200" b="0" kern="1200" dirty="0" smtClean="0">
                          <a:solidFill>
                            <a:schemeClr val="tx1"/>
                          </a:solidFill>
                          <a:latin typeface="+mj-ea"/>
                          <a:ea typeface="+mj-ea"/>
                          <a:cs typeface="+mn-cs"/>
                        </a:rPr>
                        <a:t>一定金額</a:t>
                      </a:r>
                      <a:r>
                        <a:rPr lang="zh-TW" altLang="zh-TW" sz="2200" b="0" kern="1200" dirty="0" smtClean="0">
                          <a:solidFill>
                            <a:schemeClr val="dk1"/>
                          </a:solidFill>
                          <a:latin typeface="+mj-ea"/>
                          <a:ea typeface="+mj-ea"/>
                          <a:cs typeface="+mn-cs"/>
                        </a:rPr>
                        <a:t>以下之補助</a:t>
                      </a:r>
                      <a:r>
                        <a:rPr lang="zh-TW" altLang="en-US" sz="2200" b="0" kern="1200" dirty="0" smtClean="0">
                          <a:solidFill>
                            <a:schemeClr val="dk1"/>
                          </a:solidFill>
                          <a:latin typeface="+mj-ea"/>
                          <a:ea typeface="+mj-ea"/>
                          <a:cs typeface="+mn-cs"/>
                        </a:rPr>
                        <a:t>或交易</a:t>
                      </a:r>
                      <a:r>
                        <a:rPr lang="zh-TW" altLang="zh-TW" sz="2200" b="0" kern="1200" dirty="0" smtClean="0">
                          <a:solidFill>
                            <a:schemeClr val="dk1"/>
                          </a:solidFill>
                          <a:latin typeface="+mj-ea"/>
                          <a:ea typeface="+mj-ea"/>
                          <a:cs typeface="+mn-cs"/>
                        </a:rPr>
                        <a:t>，情節尚難謂已達利益輸送之程度</a:t>
                      </a:r>
                      <a:r>
                        <a:rPr lang="zh-TW" altLang="en-US" sz="2200" b="0" kern="1200" dirty="0" smtClean="0">
                          <a:solidFill>
                            <a:schemeClr val="dk1"/>
                          </a:solidFill>
                          <a:latin typeface="+mj-ea"/>
                          <a:ea typeface="+mj-ea"/>
                          <a:cs typeface="+mn-cs"/>
                        </a:rPr>
                        <a:t>。所稱一定金額，指</a:t>
                      </a:r>
                      <a:r>
                        <a:rPr lang="zh-TW" altLang="en-US" sz="2200" b="0" dirty="0" smtClean="0">
                          <a:solidFill>
                            <a:srgbClr val="FF0000"/>
                          </a:solidFill>
                          <a:latin typeface="+mj-ea"/>
                          <a:ea typeface="+mj-ea"/>
                        </a:rPr>
                        <a:t>每筆新臺幣</a:t>
                      </a:r>
                      <a:r>
                        <a:rPr lang="en-US" altLang="zh-TW" sz="2200" b="0" dirty="0" smtClean="0">
                          <a:solidFill>
                            <a:srgbClr val="FF0000"/>
                          </a:solidFill>
                          <a:latin typeface="+mj-ea"/>
                          <a:ea typeface="+mj-ea"/>
                        </a:rPr>
                        <a:t>1</a:t>
                      </a:r>
                      <a:r>
                        <a:rPr lang="zh-TW" altLang="en-US" sz="2200" b="0" dirty="0" smtClean="0">
                          <a:solidFill>
                            <a:srgbClr val="FF0000"/>
                          </a:solidFill>
                          <a:latin typeface="+mj-ea"/>
                          <a:ea typeface="+mj-ea"/>
                        </a:rPr>
                        <a:t>萬元；同一年度</a:t>
                      </a:r>
                      <a:r>
                        <a:rPr lang="zh-TW" altLang="zh-TW" sz="2200" b="0" kern="1200" dirty="0" smtClean="0">
                          <a:solidFill>
                            <a:srgbClr val="FF0000"/>
                          </a:solidFill>
                          <a:latin typeface="+mj-ea"/>
                          <a:ea typeface="+mj-ea"/>
                          <a:cs typeface="+mn-cs"/>
                        </a:rPr>
                        <a:t>（</a:t>
                      </a:r>
                      <a:r>
                        <a:rPr lang="zh-TW" altLang="en-US" sz="2200" b="0" dirty="0" smtClean="0">
                          <a:solidFill>
                            <a:srgbClr val="FF0000"/>
                          </a:solidFill>
                          <a:latin typeface="+mj-ea"/>
                          <a:ea typeface="+mj-ea"/>
                        </a:rPr>
                        <a:t>每年</a:t>
                      </a:r>
                      <a:r>
                        <a:rPr lang="en-US" altLang="zh-TW" sz="2200" b="0" dirty="0" smtClean="0">
                          <a:solidFill>
                            <a:srgbClr val="FF0000"/>
                          </a:solidFill>
                          <a:latin typeface="+mj-ea"/>
                          <a:ea typeface="+mj-ea"/>
                        </a:rPr>
                        <a:t>1</a:t>
                      </a:r>
                      <a:r>
                        <a:rPr lang="zh-TW" altLang="en-US" sz="2200" b="0" dirty="0" smtClean="0">
                          <a:solidFill>
                            <a:srgbClr val="FF0000"/>
                          </a:solidFill>
                          <a:latin typeface="+mj-ea"/>
                          <a:ea typeface="+mj-ea"/>
                        </a:rPr>
                        <a:t>月</a:t>
                      </a:r>
                      <a:r>
                        <a:rPr lang="en-US" altLang="zh-TW" sz="2200" b="0" dirty="0" smtClean="0">
                          <a:solidFill>
                            <a:srgbClr val="FF0000"/>
                          </a:solidFill>
                          <a:latin typeface="+mj-ea"/>
                          <a:ea typeface="+mj-ea"/>
                        </a:rPr>
                        <a:t>1</a:t>
                      </a:r>
                      <a:r>
                        <a:rPr lang="zh-TW" altLang="en-US" sz="2200" b="0" dirty="0" smtClean="0">
                          <a:solidFill>
                            <a:srgbClr val="FF0000"/>
                          </a:solidFill>
                          <a:latin typeface="+mj-ea"/>
                          <a:ea typeface="+mj-ea"/>
                        </a:rPr>
                        <a:t>日至</a:t>
                      </a:r>
                      <a:r>
                        <a:rPr lang="en-US" altLang="zh-TW" sz="2200" b="0" dirty="0" smtClean="0">
                          <a:solidFill>
                            <a:srgbClr val="FF0000"/>
                          </a:solidFill>
                          <a:latin typeface="+mj-ea"/>
                          <a:ea typeface="+mj-ea"/>
                        </a:rPr>
                        <a:t>12</a:t>
                      </a:r>
                      <a:r>
                        <a:rPr lang="zh-TW" altLang="en-US" sz="2200" b="0" dirty="0" smtClean="0">
                          <a:solidFill>
                            <a:srgbClr val="FF0000"/>
                          </a:solidFill>
                          <a:latin typeface="+mj-ea"/>
                          <a:ea typeface="+mj-ea"/>
                        </a:rPr>
                        <a:t>月</a:t>
                      </a:r>
                      <a:r>
                        <a:rPr lang="en-US" altLang="zh-TW" sz="2200" b="0" dirty="0" smtClean="0">
                          <a:solidFill>
                            <a:srgbClr val="FF0000"/>
                          </a:solidFill>
                          <a:latin typeface="+mj-ea"/>
                          <a:ea typeface="+mj-ea"/>
                        </a:rPr>
                        <a:t>31</a:t>
                      </a:r>
                      <a:r>
                        <a:rPr lang="zh-TW" altLang="en-US" sz="2200" b="0" dirty="0" smtClean="0">
                          <a:solidFill>
                            <a:srgbClr val="FF0000"/>
                          </a:solidFill>
                          <a:latin typeface="+mj-ea"/>
                          <a:ea typeface="+mj-ea"/>
                        </a:rPr>
                        <a:t>日</a:t>
                      </a:r>
                      <a:r>
                        <a:rPr lang="zh-TW" altLang="en-US" sz="2200" b="0" kern="1200" dirty="0" smtClean="0">
                          <a:solidFill>
                            <a:srgbClr val="FF0000"/>
                          </a:solidFill>
                          <a:latin typeface="+mj-ea"/>
                          <a:ea typeface="+mj-ea"/>
                          <a:cs typeface="+mn-cs"/>
                        </a:rPr>
                        <a:t>）</a:t>
                      </a:r>
                      <a:r>
                        <a:rPr lang="zh-TW" altLang="en-US" sz="2200" b="1" dirty="0" smtClean="0">
                          <a:solidFill>
                            <a:srgbClr val="00B0F0"/>
                          </a:solidFill>
                          <a:latin typeface="+mj-ea"/>
                          <a:ea typeface="+mj-ea"/>
                        </a:rPr>
                        <a:t>同一補助或交易對象</a:t>
                      </a:r>
                      <a:r>
                        <a:rPr lang="zh-TW" altLang="en-US" sz="2200" b="0" dirty="0" smtClean="0">
                          <a:solidFill>
                            <a:srgbClr val="FF0000"/>
                          </a:solidFill>
                          <a:latin typeface="+mj-ea"/>
                          <a:ea typeface="+mj-ea"/>
                        </a:rPr>
                        <a:t>合計不逾新臺幣</a:t>
                      </a:r>
                      <a:r>
                        <a:rPr lang="en-US" altLang="zh-TW" sz="2200" b="0" dirty="0" smtClean="0">
                          <a:solidFill>
                            <a:srgbClr val="FF0000"/>
                          </a:solidFill>
                          <a:latin typeface="+mj-ea"/>
                          <a:ea typeface="+mj-ea"/>
                        </a:rPr>
                        <a:t>10</a:t>
                      </a:r>
                      <a:r>
                        <a:rPr lang="zh-TW" altLang="en-US" sz="2200" b="0" dirty="0" smtClean="0">
                          <a:solidFill>
                            <a:srgbClr val="FF0000"/>
                          </a:solidFill>
                          <a:latin typeface="+mj-ea"/>
                          <a:ea typeface="+mj-ea"/>
                        </a:rPr>
                        <a:t>萬元</a:t>
                      </a:r>
                      <a:r>
                        <a:rPr lang="zh-TW" altLang="zh-TW" sz="2000" b="0" kern="1200" dirty="0" smtClean="0">
                          <a:solidFill>
                            <a:schemeClr val="dk1"/>
                          </a:solidFill>
                          <a:latin typeface="+mj-ea"/>
                          <a:ea typeface="+mj-ea"/>
                          <a:cs typeface="+mn-cs"/>
                        </a:rPr>
                        <a:t>（</a:t>
                      </a:r>
                      <a:r>
                        <a:rPr lang="zh-TW" altLang="en-US" sz="2000" dirty="0" smtClean="0">
                          <a:latin typeface="+mj-ea"/>
                          <a:ea typeface="+mj-ea"/>
                        </a:rPr>
                        <a:t>行政院</a:t>
                      </a:r>
                      <a:r>
                        <a:rPr lang="en-US" altLang="zh-TW" sz="2000" dirty="0" smtClean="0">
                          <a:latin typeface="+mj-ea"/>
                          <a:ea typeface="+mj-ea"/>
                        </a:rPr>
                        <a:t>107.12.10</a:t>
                      </a:r>
                      <a:r>
                        <a:rPr lang="zh-TW" altLang="en-US" sz="2000" dirty="0" smtClean="0">
                          <a:latin typeface="+mj-ea"/>
                          <a:ea typeface="+mj-ea"/>
                        </a:rPr>
                        <a:t>院臺法字第</a:t>
                      </a:r>
                      <a:r>
                        <a:rPr lang="en-US" altLang="zh-TW" sz="2000" dirty="0" smtClean="0">
                          <a:latin typeface="+mj-ea"/>
                          <a:ea typeface="+mj-ea"/>
                        </a:rPr>
                        <a:t>1070213910</a:t>
                      </a:r>
                      <a:r>
                        <a:rPr lang="zh-TW" altLang="en-US" sz="2000" dirty="0" smtClean="0">
                          <a:latin typeface="+mj-ea"/>
                          <a:ea typeface="+mj-ea"/>
                        </a:rPr>
                        <a:t>號公告</a:t>
                      </a:r>
                      <a:r>
                        <a:rPr lang="zh-TW" altLang="en-US" sz="2000" b="0" kern="1200" dirty="0" smtClean="0">
                          <a:solidFill>
                            <a:schemeClr val="dk1"/>
                          </a:solidFill>
                          <a:latin typeface="+mj-ea"/>
                          <a:ea typeface="+mj-ea"/>
                          <a:cs typeface="+mn-cs"/>
                        </a:rPr>
                        <a:t>）</a:t>
                      </a:r>
                      <a:endParaRPr lang="zh-TW" altLang="en-US" sz="2200" b="0" dirty="0">
                        <a:latin typeface="+mj-ea"/>
                        <a:ea typeface="+mj-ea"/>
                      </a:endParaRPr>
                    </a:p>
                  </a:txBody>
                  <a:tcPr marR="36000"/>
                </a:tc>
                <a:extLst>
                  <a:ext uri="{0D108BD9-81ED-4DB2-BD59-A6C34878D82A}">
                    <a16:rowId xmlns:a16="http://schemas.microsoft.com/office/drawing/2014/main" val="10005"/>
                  </a:ext>
                </a:extLst>
              </a:tr>
            </a:tbl>
          </a:graphicData>
        </a:graphic>
      </p:graphicFrame>
      <p:sp>
        <p:nvSpPr>
          <p:cNvPr id="6"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9490098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395948518"/>
              </p:ext>
            </p:extLst>
          </p:nvPr>
        </p:nvGraphicFramePr>
        <p:xfrm>
          <a:off x="457200" y="1052736"/>
          <a:ext cx="822960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2"/>
          <p:cNvSpPr txBox="1">
            <a:spLocks noChangeArrowheads="1"/>
          </p:cNvSpPr>
          <p:nvPr/>
        </p:nvSpPr>
        <p:spPr bwMode="auto">
          <a:xfrm>
            <a:off x="936768" y="-29506"/>
            <a:ext cx="8229600"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400" b="1">
                <a:solidFill>
                  <a:schemeClr val="tx1"/>
                </a:solidFill>
                <a:latin typeface="+mj-lt"/>
                <a:ea typeface="+mj-ea"/>
                <a:cs typeface="+mj-cs"/>
              </a:defRPr>
            </a:lvl1pPr>
            <a:lvl2pPr algn="l" rtl="0" eaLnBrk="0" fontAlgn="base" hangingPunct="0">
              <a:spcBef>
                <a:spcPct val="0"/>
              </a:spcBef>
              <a:spcAft>
                <a:spcPct val="0"/>
              </a:spcAft>
              <a:defRPr kumimoji="1" sz="4400" b="1">
                <a:solidFill>
                  <a:schemeClr val="tx1"/>
                </a:solidFill>
                <a:latin typeface="Arial" charset="0"/>
                <a:ea typeface="標楷體" pitchFamily="65" charset="-120"/>
              </a:defRPr>
            </a:lvl2pPr>
            <a:lvl3pPr algn="l" rtl="0" eaLnBrk="0" fontAlgn="base" hangingPunct="0">
              <a:spcBef>
                <a:spcPct val="0"/>
              </a:spcBef>
              <a:spcAft>
                <a:spcPct val="0"/>
              </a:spcAft>
              <a:defRPr kumimoji="1" sz="4400" b="1">
                <a:solidFill>
                  <a:schemeClr val="tx1"/>
                </a:solidFill>
                <a:latin typeface="Arial" charset="0"/>
                <a:ea typeface="標楷體" pitchFamily="65" charset="-120"/>
              </a:defRPr>
            </a:lvl3pPr>
            <a:lvl4pPr algn="l" rtl="0" eaLnBrk="0" fontAlgn="base" hangingPunct="0">
              <a:spcBef>
                <a:spcPct val="0"/>
              </a:spcBef>
              <a:spcAft>
                <a:spcPct val="0"/>
              </a:spcAft>
              <a:defRPr kumimoji="1" sz="4400" b="1">
                <a:solidFill>
                  <a:schemeClr val="tx1"/>
                </a:solidFill>
                <a:latin typeface="Arial" charset="0"/>
                <a:ea typeface="標楷體" pitchFamily="65" charset="-120"/>
              </a:defRPr>
            </a:lvl4pPr>
            <a:lvl5pPr algn="l" rtl="0" eaLnBrk="0" fontAlgn="base" hangingPunct="0">
              <a:spcBef>
                <a:spcPct val="0"/>
              </a:spcBef>
              <a:spcAft>
                <a:spcPct val="0"/>
              </a:spcAft>
              <a:defRPr kumimoji="1" sz="4400" b="1">
                <a:solidFill>
                  <a:schemeClr val="tx1"/>
                </a:solidFill>
                <a:latin typeface="Arial" charset="0"/>
                <a:ea typeface="標楷體" pitchFamily="65" charset="-120"/>
              </a:defRPr>
            </a:lvl5pPr>
            <a:lvl6pPr marL="457200" algn="l" rtl="0" fontAlgn="base">
              <a:spcBef>
                <a:spcPct val="0"/>
              </a:spcBef>
              <a:spcAft>
                <a:spcPct val="0"/>
              </a:spcAft>
              <a:defRPr kumimoji="1" sz="4400" b="1">
                <a:solidFill>
                  <a:schemeClr val="tx1"/>
                </a:solidFill>
                <a:latin typeface="Arial" charset="0"/>
                <a:ea typeface="標楷體" pitchFamily="65" charset="-120"/>
              </a:defRPr>
            </a:lvl6pPr>
            <a:lvl7pPr marL="914400" algn="l" rtl="0" fontAlgn="base">
              <a:spcBef>
                <a:spcPct val="0"/>
              </a:spcBef>
              <a:spcAft>
                <a:spcPct val="0"/>
              </a:spcAft>
              <a:defRPr kumimoji="1" sz="4400" b="1">
                <a:solidFill>
                  <a:schemeClr val="tx1"/>
                </a:solidFill>
                <a:latin typeface="Arial" charset="0"/>
                <a:ea typeface="標楷體" pitchFamily="65" charset="-120"/>
              </a:defRPr>
            </a:lvl7pPr>
            <a:lvl8pPr marL="1371600" algn="l" rtl="0" fontAlgn="base">
              <a:spcBef>
                <a:spcPct val="0"/>
              </a:spcBef>
              <a:spcAft>
                <a:spcPct val="0"/>
              </a:spcAft>
              <a:defRPr kumimoji="1" sz="4400" b="1">
                <a:solidFill>
                  <a:schemeClr val="tx1"/>
                </a:solidFill>
                <a:latin typeface="Arial" charset="0"/>
                <a:ea typeface="標楷體" pitchFamily="65" charset="-120"/>
              </a:defRPr>
            </a:lvl8pPr>
            <a:lvl9pPr marL="1828800" algn="l" rtl="0" fontAlgn="base">
              <a:spcBef>
                <a:spcPct val="0"/>
              </a:spcBef>
              <a:spcAft>
                <a:spcPct val="0"/>
              </a:spcAft>
              <a:defRPr kumimoji="1" sz="4400" b="1">
                <a:solidFill>
                  <a:schemeClr val="tx1"/>
                </a:solidFill>
                <a:latin typeface="Arial" charset="0"/>
                <a:ea typeface="標楷體" pitchFamily="65" charset="-120"/>
              </a:defRPr>
            </a:lvl9pPr>
          </a:lstStyle>
          <a:p>
            <a:pPr lvl="0" eaLnBrk="1" hangingPunct="1">
              <a:defRPr/>
            </a:pPr>
            <a:r>
              <a:rPr lang="zh-TW" altLang="en-US" sz="3200" dirty="0">
                <a:solidFill>
                  <a:srgbClr val="FF6600"/>
                </a:solidFill>
                <a:latin typeface="標楷體" pitchFamily="65" charset="-120"/>
                <a:ea typeface="標楷體" pitchFamily="65" charset="-120"/>
              </a:rPr>
              <a:t>申報主體</a:t>
            </a:r>
            <a:r>
              <a:rPr lang="en-US" altLang="zh-TW" sz="3200" dirty="0">
                <a:solidFill>
                  <a:srgbClr val="FF6600"/>
                </a:solidFill>
                <a:latin typeface="標楷體" pitchFamily="65" charset="-120"/>
                <a:ea typeface="標楷體" pitchFamily="65" charset="-120"/>
              </a:rPr>
              <a:t>-</a:t>
            </a:r>
            <a:r>
              <a:rPr lang="zh-TW" altLang="en-US" sz="3200" dirty="0">
                <a:solidFill>
                  <a:srgbClr val="FF6600"/>
                </a:solidFill>
                <a:latin typeface="標楷體" pitchFamily="65" charset="-120"/>
                <a:ea typeface="標楷體" pitchFamily="65" charset="-120"/>
              </a:rPr>
              <a:t>本法第</a:t>
            </a:r>
            <a:r>
              <a:rPr lang="en-US" altLang="zh-TW" sz="3200" dirty="0">
                <a:solidFill>
                  <a:srgbClr val="FF6600"/>
                </a:solidFill>
                <a:latin typeface="標楷體" pitchFamily="65" charset="-120"/>
                <a:ea typeface="標楷體" pitchFamily="65" charset="-120"/>
              </a:rPr>
              <a:t>2</a:t>
            </a:r>
            <a:r>
              <a:rPr lang="zh-TW" altLang="en-US" sz="3200" dirty="0">
                <a:solidFill>
                  <a:srgbClr val="FF6600"/>
                </a:solidFill>
                <a:latin typeface="標楷體" pitchFamily="65" charset="-120"/>
                <a:ea typeface="標楷體" pitchFamily="65" charset="-120"/>
              </a:rPr>
              <a:t>條第</a:t>
            </a:r>
            <a:r>
              <a:rPr lang="en-US" altLang="zh-TW" sz="3200" dirty="0">
                <a:solidFill>
                  <a:srgbClr val="FF6600"/>
                </a:solidFill>
                <a:latin typeface="標楷體" pitchFamily="65" charset="-120"/>
                <a:ea typeface="標楷體" pitchFamily="65" charset="-120"/>
              </a:rPr>
              <a:t>1</a:t>
            </a:r>
            <a:r>
              <a:rPr lang="zh-TW" altLang="en-US" sz="3200" dirty="0">
                <a:solidFill>
                  <a:srgbClr val="FF6600"/>
                </a:solidFill>
                <a:latin typeface="標楷體" pitchFamily="65" charset="-120"/>
                <a:ea typeface="標楷體" pitchFamily="65" charset="-120"/>
              </a:rPr>
              <a:t>項</a:t>
            </a:r>
          </a:p>
        </p:txBody>
      </p:sp>
      <p:sp>
        <p:nvSpPr>
          <p:cNvPr id="6"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2" name="文字方塊 1"/>
          <p:cNvSpPr txBox="1"/>
          <p:nvPr/>
        </p:nvSpPr>
        <p:spPr>
          <a:xfrm>
            <a:off x="0" y="6356350"/>
            <a:ext cx="6231193" cy="338554"/>
          </a:xfrm>
          <a:prstGeom prst="rect">
            <a:avLst/>
          </a:prstGeom>
          <a:noFill/>
        </p:spPr>
        <p:txBody>
          <a:bodyPr wrap="none" rtlCol="0">
            <a:spAutoFit/>
          </a:bodyPr>
          <a:lstStyle/>
          <a:p>
            <a:r>
              <a:rPr lang="zh-TW" altLang="en-US" sz="1600" b="1" dirty="0">
                <a:solidFill>
                  <a:schemeClr val="tx1">
                    <a:lumMod val="75000"/>
                    <a:lumOff val="25000"/>
                  </a:schemeClr>
                </a:solidFill>
                <a:latin typeface="+mj-ea"/>
                <a:ea typeface="+mj-ea"/>
              </a:rPr>
              <a:t>（法廉字第</a:t>
            </a:r>
            <a:r>
              <a:rPr lang="en-US" altLang="zh-TW" sz="1600" b="1" dirty="0">
                <a:solidFill>
                  <a:schemeClr val="tx1">
                    <a:lumMod val="75000"/>
                    <a:lumOff val="25000"/>
                  </a:schemeClr>
                </a:solidFill>
                <a:latin typeface="+mj-ea"/>
                <a:ea typeface="+mj-ea"/>
              </a:rPr>
              <a:t>11200317760</a:t>
            </a:r>
            <a:r>
              <a:rPr lang="zh-TW" altLang="en-US" sz="1600" b="1" dirty="0">
                <a:solidFill>
                  <a:schemeClr val="tx1">
                    <a:lumMod val="75000"/>
                    <a:lumOff val="25000"/>
                  </a:schemeClr>
                </a:solidFill>
                <a:latin typeface="+mj-ea"/>
                <a:ea typeface="+mj-ea"/>
              </a:rPr>
              <a:t>號、法政字第</a:t>
            </a:r>
            <a:r>
              <a:rPr lang="en-US" altLang="zh-TW" sz="1600" b="1" dirty="0">
                <a:solidFill>
                  <a:schemeClr val="tx1">
                    <a:lumMod val="75000"/>
                    <a:lumOff val="25000"/>
                  </a:schemeClr>
                </a:solidFill>
                <a:latin typeface="+mj-ea"/>
                <a:ea typeface="+mj-ea"/>
              </a:rPr>
              <a:t>0970034424</a:t>
            </a:r>
            <a:r>
              <a:rPr lang="zh-TW" altLang="en-US" sz="1600" b="1" dirty="0" smtClean="0">
                <a:solidFill>
                  <a:schemeClr val="tx1">
                    <a:lumMod val="75000"/>
                    <a:lumOff val="25000"/>
                  </a:schemeClr>
                </a:solidFill>
                <a:latin typeface="+mj-ea"/>
                <a:ea typeface="+mj-ea"/>
              </a:rPr>
              <a:t>號函參照）</a:t>
            </a:r>
            <a:endParaRPr lang="zh-TW" altLang="en-US" sz="1600" dirty="0">
              <a:latin typeface="+mj-ea"/>
              <a:ea typeface="+mj-ea"/>
            </a:endParaRPr>
          </a:p>
        </p:txBody>
      </p:sp>
    </p:spTree>
    <p:extLst>
      <p:ext uri="{BB962C8B-B14F-4D97-AF65-F5344CB8AC3E}">
        <p14:creationId xmlns:p14="http://schemas.microsoft.com/office/powerpoint/2010/main" val="115309035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899592" y="58614"/>
            <a:ext cx="7467600" cy="706090"/>
          </a:xfrm>
        </p:spPr>
        <p:txBody>
          <a:bodyPr/>
          <a:lstStyle/>
          <a:p>
            <a:pPr algn="ctr"/>
            <a:r>
              <a:rPr lang="zh-TW" altLang="en-US" b="1" dirty="0" smtClean="0">
                <a:solidFill>
                  <a:srgbClr val="C00000"/>
                </a:solidFill>
              </a:rPr>
              <a:t>事前</a:t>
            </a:r>
            <a:r>
              <a:rPr lang="zh-TW" altLang="en-US" dirty="0" smtClean="0">
                <a:solidFill>
                  <a:srgbClr val="C00000"/>
                </a:solidFill>
              </a:rPr>
              <a:t>揭露與事後公開</a:t>
            </a:r>
            <a:endParaRPr lang="zh-TW" altLang="en-US" dirty="0"/>
          </a:p>
        </p:txBody>
      </p:sp>
      <p:sp>
        <p:nvSpPr>
          <p:cNvPr id="3" name="內容版面配置區 2"/>
          <p:cNvSpPr>
            <a:spLocks noGrp="1"/>
          </p:cNvSpPr>
          <p:nvPr>
            <p:ph idx="1"/>
          </p:nvPr>
        </p:nvSpPr>
        <p:spPr>
          <a:xfrm>
            <a:off x="539552" y="980728"/>
            <a:ext cx="8064896" cy="2232248"/>
          </a:xfrm>
        </p:spPr>
        <p:txBody>
          <a:bodyPr>
            <a:noAutofit/>
          </a:bodyPr>
          <a:lstStyle/>
          <a:p>
            <a:pPr algn="just">
              <a:buFont typeface="Arial" pitchFamily="34" charset="0"/>
              <a:buChar char="•"/>
            </a:pPr>
            <a:r>
              <a:rPr lang="zh-TW" altLang="zh-TW" sz="2000" b="1" dirty="0" smtClean="0">
                <a:latin typeface="微軟正黑體" panose="020B0604030504040204" pitchFamily="34" charset="-120"/>
                <a:ea typeface="微軟正黑體" panose="020B0604030504040204" pitchFamily="34" charset="-120"/>
              </a:rPr>
              <a:t>依政府採購法以</a:t>
            </a:r>
            <a:r>
              <a:rPr lang="zh-TW" altLang="zh-TW" sz="2000" b="1" dirty="0" smtClean="0">
                <a:solidFill>
                  <a:srgbClr val="FF0000"/>
                </a:solidFill>
                <a:latin typeface="微軟正黑體" panose="020B0604030504040204" pitchFamily="34" charset="-120"/>
                <a:ea typeface="微軟正黑體" panose="020B0604030504040204" pitchFamily="34" charset="-120"/>
              </a:rPr>
              <a:t>公告程序</a:t>
            </a:r>
            <a:r>
              <a:rPr lang="zh-TW" altLang="zh-TW" sz="2000" b="1" dirty="0" smtClean="0">
                <a:latin typeface="微軟正黑體" panose="020B0604030504040204" pitchFamily="34" charset="-120"/>
                <a:ea typeface="微軟正黑體" panose="020B0604030504040204" pitchFamily="34" charset="-120"/>
              </a:rPr>
              <a:t>或同法第一百零五條辦理之採購。</a:t>
            </a:r>
            <a:r>
              <a:rPr lang="zh-TW" altLang="en-US" sz="2000" b="1" dirty="0" smtClean="0">
                <a:solidFill>
                  <a:srgbClr val="00B0F0"/>
                </a:solidFill>
                <a:latin typeface="微軟正黑體" panose="020B0604030504040204" pitchFamily="34" charset="-120"/>
                <a:ea typeface="微軟正黑體" panose="020B0604030504040204" pitchFamily="34" charset="-120"/>
              </a:rPr>
              <a:t>（</a:t>
            </a:r>
            <a:r>
              <a:rPr lang="zh-TW" altLang="en-US" sz="2000" b="1" dirty="0">
                <a:solidFill>
                  <a:srgbClr val="00B0F0"/>
                </a:solidFill>
                <a:latin typeface="微軟正黑體" panose="020B0604030504040204" pitchFamily="34" charset="-120"/>
                <a:ea typeface="微軟正黑體" panose="020B0604030504040204" pitchFamily="34" charset="-120"/>
              </a:rPr>
              <a:t>但書第</a:t>
            </a:r>
            <a:r>
              <a:rPr lang="en-US" altLang="zh-TW" sz="2000" b="1" dirty="0">
                <a:solidFill>
                  <a:srgbClr val="00B0F0"/>
                </a:solidFill>
                <a:latin typeface="微軟正黑體" panose="020B0604030504040204" pitchFamily="34" charset="-120"/>
                <a:ea typeface="微軟正黑體" panose="020B0604030504040204" pitchFamily="34" charset="-120"/>
              </a:rPr>
              <a:t>1</a:t>
            </a:r>
            <a:r>
              <a:rPr lang="zh-TW" altLang="en-US" sz="2000" b="1" dirty="0">
                <a:solidFill>
                  <a:srgbClr val="00B0F0"/>
                </a:solidFill>
                <a:latin typeface="微軟正黑體" panose="020B0604030504040204" pitchFamily="34" charset="-120"/>
                <a:ea typeface="微軟正黑體" panose="020B0604030504040204" pitchFamily="34" charset="-120"/>
              </a:rPr>
              <a:t>款）</a:t>
            </a:r>
            <a:endParaRPr lang="zh-TW" altLang="zh-TW" sz="2000" b="1" dirty="0">
              <a:solidFill>
                <a:srgbClr val="00B0F0"/>
              </a:solidFill>
              <a:latin typeface="微軟正黑體" panose="020B0604030504040204" pitchFamily="34" charset="-120"/>
              <a:ea typeface="微軟正黑體" panose="020B0604030504040204" pitchFamily="34" charset="-120"/>
            </a:endParaRPr>
          </a:p>
          <a:p>
            <a:pPr>
              <a:buFont typeface="Arial" pitchFamily="34" charset="0"/>
              <a:buChar char="•"/>
            </a:pPr>
            <a:r>
              <a:rPr lang="zh-TW" altLang="zh-TW" sz="2000" b="1" dirty="0" smtClean="0">
                <a:latin typeface="微軟正黑體" panose="020B0604030504040204" pitchFamily="34" charset="-120"/>
                <a:ea typeface="微軟正黑體" panose="020B0604030504040204" pitchFamily="34" charset="-120"/>
              </a:rPr>
              <a:t>依法令規定經由公平競爭方式，以</a:t>
            </a:r>
            <a:r>
              <a:rPr lang="zh-TW" altLang="zh-TW" sz="2000" b="1" dirty="0" smtClean="0">
                <a:solidFill>
                  <a:srgbClr val="FF0000"/>
                </a:solidFill>
                <a:latin typeface="微軟正黑體" panose="020B0604030504040204" pitchFamily="34" charset="-120"/>
                <a:ea typeface="微軟正黑體" panose="020B0604030504040204" pitchFamily="34" charset="-120"/>
              </a:rPr>
              <a:t>公告程序</a:t>
            </a:r>
            <a:r>
              <a:rPr lang="zh-TW" altLang="zh-TW" sz="2000" b="1" dirty="0" smtClean="0">
                <a:latin typeface="微軟正黑體" panose="020B0604030504040204" pitchFamily="34" charset="-120"/>
                <a:ea typeface="微軟正黑體" panose="020B0604030504040204" pitchFamily="34" charset="-120"/>
              </a:rPr>
              <a:t>辦理之採購、標售、標租或招標設定用益物權。</a:t>
            </a:r>
            <a:r>
              <a:rPr lang="zh-TW" altLang="en-US" sz="2000" b="1" dirty="0" smtClean="0">
                <a:solidFill>
                  <a:srgbClr val="00B0F0"/>
                </a:solidFill>
                <a:latin typeface="微軟正黑體" panose="020B0604030504040204" pitchFamily="34" charset="-120"/>
                <a:ea typeface="微軟正黑體" panose="020B0604030504040204" pitchFamily="34" charset="-120"/>
              </a:rPr>
              <a:t>（</a:t>
            </a:r>
            <a:r>
              <a:rPr lang="zh-TW" altLang="en-US" sz="2000" b="1" dirty="0">
                <a:solidFill>
                  <a:srgbClr val="00B0F0"/>
                </a:solidFill>
                <a:latin typeface="微軟正黑體" panose="020B0604030504040204" pitchFamily="34" charset="-120"/>
                <a:ea typeface="微軟正黑體" panose="020B0604030504040204" pitchFamily="34" charset="-120"/>
              </a:rPr>
              <a:t>但書第</a:t>
            </a:r>
            <a:r>
              <a:rPr lang="en-US" altLang="zh-TW" sz="2000" b="1" dirty="0">
                <a:solidFill>
                  <a:srgbClr val="00B0F0"/>
                </a:solidFill>
                <a:latin typeface="微軟正黑體" panose="020B0604030504040204" pitchFamily="34" charset="-120"/>
                <a:ea typeface="微軟正黑體" panose="020B0604030504040204" pitchFamily="34" charset="-120"/>
              </a:rPr>
              <a:t>2</a:t>
            </a:r>
            <a:r>
              <a:rPr lang="zh-TW" altLang="en-US" sz="2000" b="1" dirty="0">
                <a:solidFill>
                  <a:srgbClr val="00B0F0"/>
                </a:solidFill>
                <a:latin typeface="微軟正黑體" panose="020B0604030504040204" pitchFamily="34" charset="-120"/>
                <a:ea typeface="微軟正黑體" panose="020B0604030504040204" pitchFamily="34" charset="-120"/>
              </a:rPr>
              <a:t>款）</a:t>
            </a:r>
            <a:endParaRPr lang="zh-TW" altLang="zh-TW" sz="2000" b="1" dirty="0">
              <a:solidFill>
                <a:srgbClr val="00B0F0"/>
              </a:solidFill>
              <a:latin typeface="微軟正黑體" panose="020B0604030504040204" pitchFamily="34" charset="-120"/>
              <a:ea typeface="微軟正黑體" panose="020B0604030504040204" pitchFamily="34" charset="-120"/>
            </a:endParaRPr>
          </a:p>
          <a:p>
            <a:pPr>
              <a:buFont typeface="Arial" pitchFamily="34" charset="0"/>
              <a:buChar char="•"/>
            </a:pPr>
            <a:r>
              <a:rPr lang="zh-TW" altLang="zh-TW" sz="2000" b="1" dirty="0" smtClean="0">
                <a:latin typeface="微軟正黑體" panose="020B0604030504040204" pitchFamily="34" charset="-120"/>
                <a:ea typeface="微軟正黑體" panose="020B0604030504040204" pitchFamily="34" charset="-120"/>
              </a:rPr>
              <a:t>對公職人員之關係人依法令規定以</a:t>
            </a:r>
            <a:r>
              <a:rPr lang="zh-TW" altLang="zh-TW" sz="2000" b="1" dirty="0" smtClean="0">
                <a:solidFill>
                  <a:srgbClr val="FF0000"/>
                </a:solidFill>
                <a:latin typeface="微軟正黑體" panose="020B0604030504040204" pitchFamily="34" charset="-120"/>
                <a:ea typeface="微軟正黑體" panose="020B0604030504040204" pitchFamily="34" charset="-120"/>
              </a:rPr>
              <a:t>公開公平方式</a:t>
            </a:r>
            <a:r>
              <a:rPr lang="zh-TW" altLang="zh-TW" sz="2000" b="1" dirty="0" smtClean="0">
                <a:latin typeface="微軟正黑體" panose="020B0604030504040204" pitchFamily="34" charset="-120"/>
                <a:ea typeface="微軟正黑體" panose="020B0604030504040204" pitchFamily="34" charset="-120"/>
              </a:rPr>
              <a:t>辦理之補助，或禁止其補助反不利於公共利益且經補助法令主管機關核定同意之補助。</a:t>
            </a:r>
            <a:r>
              <a:rPr lang="zh-TW" altLang="en-US" sz="2000" b="1" dirty="0">
                <a:solidFill>
                  <a:srgbClr val="00B0F0"/>
                </a:solidFill>
                <a:latin typeface="微軟正黑體" panose="020B0604030504040204" pitchFamily="34" charset="-120"/>
                <a:ea typeface="微軟正黑體" panose="020B0604030504040204" pitchFamily="34" charset="-120"/>
              </a:rPr>
              <a:t>（但書第</a:t>
            </a:r>
            <a:r>
              <a:rPr lang="en-US" altLang="zh-TW" sz="2000" b="1" dirty="0">
                <a:solidFill>
                  <a:srgbClr val="00B0F0"/>
                </a:solidFill>
                <a:latin typeface="微軟正黑體" panose="020B0604030504040204" pitchFamily="34" charset="-120"/>
                <a:ea typeface="微軟正黑體" panose="020B0604030504040204" pitchFamily="34" charset="-120"/>
              </a:rPr>
              <a:t>3</a:t>
            </a:r>
            <a:r>
              <a:rPr lang="zh-TW" altLang="en-US" sz="2000" b="1" dirty="0">
                <a:solidFill>
                  <a:srgbClr val="00B0F0"/>
                </a:solidFill>
                <a:latin typeface="微軟正黑體" panose="020B0604030504040204" pitchFamily="34" charset="-120"/>
                <a:ea typeface="微軟正黑體" panose="020B0604030504040204" pitchFamily="34" charset="-120"/>
              </a:rPr>
              <a:t>款之中、後段）</a:t>
            </a:r>
          </a:p>
        </p:txBody>
      </p:sp>
      <p:graphicFrame>
        <p:nvGraphicFramePr>
          <p:cNvPr id="4" name="資料庫圖表 3"/>
          <p:cNvGraphicFramePr/>
          <p:nvPr>
            <p:extLst/>
          </p:nvPr>
        </p:nvGraphicFramePr>
        <p:xfrm>
          <a:off x="755576" y="4381088"/>
          <a:ext cx="7848872" cy="2216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向下箭號圖說文字 4"/>
          <p:cNvSpPr/>
          <p:nvPr/>
        </p:nvSpPr>
        <p:spPr>
          <a:xfrm>
            <a:off x="3059832" y="3356992"/>
            <a:ext cx="3168352" cy="1296144"/>
          </a:xfrm>
          <a:prstGeom prst="downArrowCallout">
            <a:avLst/>
          </a:prstGeom>
          <a:solidFill>
            <a:srgbClr val="DCF0C6"/>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上列不受禁止規範，但有揭露及公開身分義務</a:t>
            </a:r>
            <a:endParaRPr kumimoji="1"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7" name="投影片編號版面配置區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10234965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00240" y="2924944"/>
            <a:ext cx="8064896" cy="3240360"/>
          </a:xfrm>
        </p:spPr>
        <p:txBody>
          <a:bodyPr>
            <a:normAutofit fontScale="62500" lnSpcReduction="20000"/>
          </a:bodyPr>
          <a:lstStyle/>
          <a:p>
            <a:pPr algn="just">
              <a:lnSpc>
                <a:spcPts val="4000"/>
              </a:lnSpc>
              <a:spcBef>
                <a:spcPts val="0"/>
              </a:spcBef>
              <a:spcAft>
                <a:spcPts val="600"/>
              </a:spcAft>
              <a:buClr>
                <a:srgbClr val="C00000"/>
              </a:buClr>
              <a:buFont typeface="Wingdings" pitchFamily="2" charset="2"/>
              <a:buChar char="l"/>
            </a:pPr>
            <a:r>
              <a:rPr lang="zh-TW" altLang="zh-TW" sz="3800" dirty="0" smtClean="0">
                <a:latin typeface="微軟正黑體" panose="020B0604030504040204" pitchFamily="34" charset="-120"/>
                <a:ea typeface="微軟正黑體" panose="020B0604030504040204" pitchFamily="34" charset="-120"/>
              </a:rPr>
              <a:t>機關</a:t>
            </a:r>
            <a:r>
              <a:rPr lang="zh-TW" altLang="zh-TW" sz="3800" dirty="0">
                <a:latin typeface="微軟正黑體" panose="020B0604030504040204" pitchFamily="34" charset="-120"/>
                <a:ea typeface="微軟正黑體" panose="020B0604030504040204" pitchFamily="34" charset="-120"/>
              </a:rPr>
              <a:t>團體採購案</a:t>
            </a:r>
            <a:r>
              <a:rPr lang="zh-TW" altLang="zh-TW" sz="3800" b="1" u="sng" dirty="0">
                <a:solidFill>
                  <a:srgbClr val="00B0F0"/>
                </a:solidFill>
                <a:latin typeface="微軟正黑體" panose="020B0604030504040204" pitchFamily="34" charset="-120"/>
                <a:ea typeface="微軟正黑體" panose="020B0604030504040204" pitchFamily="34" charset="-120"/>
              </a:rPr>
              <a:t>決標前</a:t>
            </a:r>
            <a:r>
              <a:rPr lang="zh-TW" altLang="zh-TW" sz="3800" dirty="0">
                <a:latin typeface="微軟正黑體" panose="020B0604030504040204" pitchFamily="34" charset="-120"/>
                <a:ea typeface="微軟正黑體" panose="020B0604030504040204" pitchFamily="34" charset="-120"/>
              </a:rPr>
              <a:t>或補助案</a:t>
            </a:r>
            <a:r>
              <a:rPr lang="zh-TW" altLang="zh-TW" sz="3800" b="1" u="sng" dirty="0">
                <a:solidFill>
                  <a:srgbClr val="00B0F0"/>
                </a:solidFill>
                <a:latin typeface="微軟正黑體" panose="020B0604030504040204" pitchFamily="34" charset="-120"/>
                <a:ea typeface="微軟正黑體" panose="020B0604030504040204" pitchFamily="34" charset="-120"/>
              </a:rPr>
              <a:t>核定前</a:t>
            </a:r>
            <a:r>
              <a:rPr lang="zh-TW" altLang="zh-TW" sz="3800" dirty="0">
                <a:latin typeface="微軟正黑體" panose="020B0604030504040204" pitchFamily="34" charset="-120"/>
                <a:ea typeface="微軟正黑體" panose="020B0604030504040204" pitchFamily="34" charset="-120"/>
              </a:rPr>
              <a:t>，仍允許採購廠商或補助申請對象</a:t>
            </a:r>
            <a:r>
              <a:rPr lang="zh-TW" altLang="zh-TW" sz="3800" b="1" dirty="0">
                <a:solidFill>
                  <a:srgbClr val="00B0F0"/>
                </a:solidFill>
                <a:latin typeface="微軟正黑體" panose="020B0604030504040204" pitchFamily="34" charset="-120"/>
                <a:ea typeface="微軟正黑體" panose="020B0604030504040204" pitchFamily="34" charset="-120"/>
              </a:rPr>
              <a:t>補正身分揭露表</a:t>
            </a:r>
            <a:r>
              <a:rPr lang="zh-TW" altLang="zh-TW" sz="3800" dirty="0" smtClean="0">
                <a:latin typeface="微軟正黑體" panose="020B0604030504040204" pitchFamily="34" charset="-120"/>
                <a:ea typeface="微軟正黑體" panose="020B0604030504040204" pitchFamily="34" charset="-120"/>
              </a:rPr>
              <a:t>。</a:t>
            </a:r>
            <a:endParaRPr lang="en-US" altLang="zh-TW" sz="3800" dirty="0" smtClean="0">
              <a:latin typeface="微軟正黑體" panose="020B0604030504040204" pitchFamily="34" charset="-120"/>
              <a:ea typeface="微軟正黑體" panose="020B0604030504040204" pitchFamily="34" charset="-120"/>
            </a:endParaRPr>
          </a:p>
          <a:p>
            <a:pPr algn="just">
              <a:lnSpc>
                <a:spcPts val="4000"/>
              </a:lnSpc>
              <a:spcBef>
                <a:spcPts val="600"/>
              </a:spcBef>
              <a:spcAft>
                <a:spcPts val="0"/>
              </a:spcAft>
              <a:buClr>
                <a:srgbClr val="C00000"/>
              </a:buClr>
              <a:buFont typeface="Wingdings" pitchFamily="2" charset="2"/>
              <a:buChar char="l"/>
            </a:pPr>
            <a:r>
              <a:rPr lang="zh-TW" altLang="zh-TW" sz="3800" dirty="0" smtClean="0">
                <a:latin typeface="微軟正黑體" panose="020B0604030504040204" pitchFamily="34" charset="-120"/>
                <a:ea typeface="微軟正黑體" panose="020B0604030504040204" pitchFamily="34" charset="-120"/>
              </a:rPr>
              <a:t>關係人依政府採購法</a:t>
            </a:r>
            <a:r>
              <a:rPr lang="zh-TW" altLang="zh-TW" sz="3800" b="1" dirty="0" smtClean="0">
                <a:solidFill>
                  <a:srgbClr val="FF0000"/>
                </a:solidFill>
                <a:latin typeface="微軟正黑體" panose="020B0604030504040204" pitchFamily="34" charset="-120"/>
                <a:ea typeface="微軟正黑體" panose="020B0604030504040204" pitchFamily="34" charset="-120"/>
              </a:rPr>
              <a:t>以公告程序辦理</a:t>
            </a:r>
            <a:r>
              <a:rPr lang="zh-TW" altLang="zh-TW" sz="3800" dirty="0" smtClean="0">
                <a:latin typeface="微軟正黑體" panose="020B0604030504040204" pitchFamily="34" charset="-120"/>
                <a:ea typeface="微軟正黑體" panose="020B0604030504040204" pitchFamily="34" charset="-120"/>
              </a:rPr>
              <a:t>者，並無違反第</a:t>
            </a:r>
            <a:r>
              <a:rPr lang="en-US" altLang="zh-TW" sz="3800" dirty="0" smtClean="0">
                <a:latin typeface="微軟正黑體" panose="020B0604030504040204" pitchFamily="34" charset="-120"/>
                <a:ea typeface="微軟正黑體" panose="020B0604030504040204" pitchFamily="34" charset="-120"/>
              </a:rPr>
              <a:t>14</a:t>
            </a:r>
            <a:r>
              <a:rPr lang="zh-TW" altLang="zh-TW" sz="3800" dirty="0" smtClean="0">
                <a:latin typeface="微軟正黑體" panose="020B0604030504040204" pitchFamily="34" charset="-120"/>
                <a:ea typeface="微軟正黑體" panose="020B0604030504040204" pitchFamily="34" charset="-120"/>
              </a:rPr>
              <a:t>條第</a:t>
            </a:r>
            <a:r>
              <a:rPr lang="en-US" altLang="zh-TW" sz="3800" dirty="0" smtClean="0">
                <a:latin typeface="微軟正黑體" panose="020B0604030504040204" pitchFamily="34" charset="-120"/>
                <a:ea typeface="微軟正黑體" panose="020B0604030504040204" pitchFamily="34" charset="-120"/>
              </a:rPr>
              <a:t>1</a:t>
            </a:r>
            <a:r>
              <a:rPr lang="zh-TW" altLang="zh-TW" sz="3800" dirty="0" smtClean="0">
                <a:latin typeface="微軟正黑體" panose="020B0604030504040204" pitchFamily="34" charset="-120"/>
                <a:ea typeface="微軟正黑體" panose="020B0604030504040204" pitchFamily="34" charset="-120"/>
              </a:rPr>
              <a:t>項交易禁止規定，其違反事前揭露義務者，另依第</a:t>
            </a:r>
            <a:r>
              <a:rPr lang="en-US" altLang="zh-TW" sz="3800" dirty="0" smtClean="0">
                <a:latin typeface="微軟正黑體" panose="020B0604030504040204" pitchFamily="34" charset="-120"/>
                <a:ea typeface="微軟正黑體" panose="020B0604030504040204" pitchFamily="34" charset="-120"/>
              </a:rPr>
              <a:t>18</a:t>
            </a:r>
            <a:r>
              <a:rPr lang="zh-TW" altLang="zh-TW" sz="3800" dirty="0" smtClean="0">
                <a:latin typeface="微軟正黑體" panose="020B0604030504040204" pitchFamily="34" charset="-120"/>
                <a:ea typeface="微軟正黑體" panose="020B0604030504040204" pitchFamily="34" charset="-120"/>
              </a:rPr>
              <a:t>條第</a:t>
            </a:r>
            <a:r>
              <a:rPr lang="en-US" altLang="zh-TW" sz="3800" dirty="0" smtClean="0">
                <a:latin typeface="微軟正黑體" panose="020B0604030504040204" pitchFamily="34" charset="-120"/>
                <a:ea typeface="微軟正黑體" panose="020B0604030504040204" pitchFamily="34" charset="-120"/>
              </a:rPr>
              <a:t>3</a:t>
            </a:r>
            <a:r>
              <a:rPr lang="zh-TW" altLang="zh-TW" sz="3800" dirty="0" smtClean="0">
                <a:latin typeface="微軟正黑體" panose="020B0604030504040204" pitchFamily="34" charset="-120"/>
                <a:ea typeface="微軟正黑體" panose="020B0604030504040204" pitchFamily="34" charset="-120"/>
              </a:rPr>
              <a:t>項處罰，</a:t>
            </a:r>
            <a:r>
              <a:rPr lang="zh-TW" altLang="zh-TW" sz="3800" b="1" dirty="0" smtClean="0">
                <a:solidFill>
                  <a:srgbClr val="FF0000"/>
                </a:solidFill>
                <a:latin typeface="微軟正黑體" panose="020B0604030504040204" pitchFamily="34" charset="-120"/>
                <a:ea typeface="微軟正黑體" panose="020B0604030504040204" pitchFamily="34" charset="-120"/>
              </a:rPr>
              <a:t>並不影響其</a:t>
            </a:r>
            <a:r>
              <a:rPr lang="zh-TW" altLang="zh-TW" sz="3800" b="1" u="sng" dirty="0" smtClean="0">
                <a:solidFill>
                  <a:srgbClr val="FF0000"/>
                </a:solidFill>
                <a:latin typeface="微軟正黑體" panose="020B0604030504040204" pitchFamily="34" charset="-120"/>
                <a:ea typeface="微軟正黑體" panose="020B0604030504040204" pitchFamily="34" charset="-120"/>
              </a:rPr>
              <a:t>投標廠商資格</a:t>
            </a:r>
            <a:r>
              <a:rPr lang="zh-TW" altLang="zh-TW" sz="3800" dirty="0" smtClean="0">
                <a:latin typeface="微軟正黑體" panose="020B0604030504040204" pitchFamily="34" charset="-120"/>
                <a:ea typeface="微軟正黑體" panose="020B0604030504040204" pitchFamily="34" charset="-120"/>
              </a:rPr>
              <a:t>。</a:t>
            </a:r>
            <a:endParaRPr lang="zh-TW" altLang="zh-TW" sz="2200" dirty="0" smtClean="0">
              <a:solidFill>
                <a:schemeClr val="tx1"/>
              </a:solidFill>
            </a:endParaRPr>
          </a:p>
        </p:txBody>
      </p:sp>
      <p:graphicFrame>
        <p:nvGraphicFramePr>
          <p:cNvPr id="4" name="資料庫圖表 3"/>
          <p:cNvGraphicFramePr/>
          <p:nvPr>
            <p:extLst/>
          </p:nvPr>
        </p:nvGraphicFramePr>
        <p:xfrm>
          <a:off x="539552" y="980728"/>
          <a:ext cx="7848872" cy="2016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圓角矩形 5"/>
          <p:cNvSpPr/>
          <p:nvPr/>
        </p:nvSpPr>
        <p:spPr>
          <a:xfrm>
            <a:off x="2195736" y="894730"/>
            <a:ext cx="1440160" cy="504056"/>
          </a:xfrm>
          <a:prstGeom prst="round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smtClean="0">
                <a:ln>
                  <a:noFill/>
                </a:ln>
                <a:solidFill>
                  <a:srgbClr val="000000"/>
                </a:solidFill>
                <a:effectLst/>
                <a:uLnTx/>
                <a:uFillTx/>
                <a:latin typeface="Arial" panose="020B0604020202020204"/>
                <a:ea typeface="微軟正黑體" panose="020B0604030504040204" pitchFamily="34" charset="-120"/>
                <a:cs typeface="+mn-cs"/>
              </a:rPr>
              <a:t>事前揭露</a:t>
            </a:r>
            <a:endParaRPr kumimoji="1" lang="zh-TW" altLang="en-US" sz="1800" b="1" i="0" u="none" strike="noStrike" kern="1200" cap="none" spc="0" normalizeH="0" baseline="0" noProof="0" dirty="0">
              <a:ln>
                <a:noFill/>
              </a:ln>
              <a:solidFill>
                <a:srgbClr val="000000"/>
              </a:solidFill>
              <a:effectLst/>
              <a:uLnTx/>
              <a:uFillTx/>
              <a:latin typeface="Arial" panose="020B0604020202020204"/>
              <a:ea typeface="微軟正黑體" panose="020B0604030504040204" pitchFamily="34" charset="-120"/>
              <a:cs typeface="+mn-cs"/>
            </a:endParaRPr>
          </a:p>
        </p:txBody>
      </p:sp>
      <p:sp>
        <p:nvSpPr>
          <p:cNvPr id="7" name="圓角矩形 6"/>
          <p:cNvSpPr/>
          <p:nvPr/>
        </p:nvSpPr>
        <p:spPr>
          <a:xfrm>
            <a:off x="5101444" y="1205650"/>
            <a:ext cx="1440160" cy="648072"/>
          </a:xfrm>
          <a:prstGeom prst="round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smtClean="0">
                <a:ln>
                  <a:noFill/>
                </a:ln>
                <a:solidFill>
                  <a:srgbClr val="000000"/>
                </a:solidFill>
                <a:effectLst/>
                <a:uLnTx/>
                <a:uFillTx/>
                <a:latin typeface="Arial" panose="020B0604020202020204"/>
                <a:ea typeface="微軟正黑體" panose="020B0604030504040204" pitchFamily="34" charset="-120"/>
                <a:cs typeface="+mn-cs"/>
              </a:rPr>
              <a:t>事後公開</a:t>
            </a:r>
            <a:endParaRPr kumimoji="1" lang="zh-TW" altLang="en-US" sz="1800" b="1" i="0" u="none" strike="noStrike" kern="1200" cap="none" spc="0" normalizeH="0" baseline="0" noProof="0" dirty="0">
              <a:ln>
                <a:noFill/>
              </a:ln>
              <a:solidFill>
                <a:srgbClr val="000000"/>
              </a:solidFill>
              <a:effectLst/>
              <a:uLnTx/>
              <a:uFillTx/>
              <a:latin typeface="Arial" panose="020B0604020202020204"/>
              <a:ea typeface="微軟正黑體" panose="020B0604030504040204" pitchFamily="34" charset="-120"/>
              <a:cs typeface="+mn-cs"/>
            </a:endParaRPr>
          </a:p>
        </p:txBody>
      </p:sp>
      <p:sp>
        <p:nvSpPr>
          <p:cNvPr id="9" name="圓角矩形 8"/>
          <p:cNvSpPr/>
          <p:nvPr/>
        </p:nvSpPr>
        <p:spPr>
          <a:xfrm>
            <a:off x="683568" y="894730"/>
            <a:ext cx="3672408" cy="2016224"/>
          </a:xfrm>
          <a:prstGeom prst="roundRect">
            <a:avLst/>
          </a:prstGeom>
          <a:noFill/>
          <a:ln w="28575">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srgbClr val="FFFFFF"/>
              </a:solidFill>
              <a:effectLst/>
              <a:uLnTx/>
              <a:uFillTx/>
              <a:latin typeface="Arial" panose="020B0604020202020204"/>
              <a:ea typeface="微軟正黑體" panose="020B0604030504040204" pitchFamily="34" charset="-120"/>
              <a:cs typeface="+mn-cs"/>
            </a:endParaRPr>
          </a:p>
        </p:txBody>
      </p:sp>
      <p:sp>
        <p:nvSpPr>
          <p:cNvPr id="10" name="標題 1"/>
          <p:cNvSpPr>
            <a:spLocks noGrp="1"/>
          </p:cNvSpPr>
          <p:nvPr>
            <p:ph type="title"/>
          </p:nvPr>
        </p:nvSpPr>
        <p:spPr>
          <a:xfrm>
            <a:off x="899592" y="58614"/>
            <a:ext cx="7467600" cy="706090"/>
          </a:xfrm>
        </p:spPr>
        <p:txBody>
          <a:bodyPr/>
          <a:lstStyle/>
          <a:p>
            <a:pPr algn="ctr"/>
            <a:r>
              <a:rPr lang="zh-TW" altLang="en-US" b="1" dirty="0" smtClean="0">
                <a:solidFill>
                  <a:srgbClr val="C00000"/>
                </a:solidFill>
              </a:rPr>
              <a:t>事前</a:t>
            </a:r>
            <a:r>
              <a:rPr lang="zh-TW" altLang="en-US" dirty="0" smtClean="0">
                <a:solidFill>
                  <a:srgbClr val="C00000"/>
                </a:solidFill>
              </a:rPr>
              <a:t>揭露</a:t>
            </a:r>
            <a:r>
              <a:rPr lang="zh-TW" altLang="en-US" dirty="0">
                <a:solidFill>
                  <a:srgbClr val="C00000"/>
                </a:solidFill>
              </a:rPr>
              <a:t>時點</a:t>
            </a:r>
            <a:r>
              <a:rPr lang="zh-TW" altLang="en-US" dirty="0" smtClean="0">
                <a:solidFill>
                  <a:srgbClr val="C00000"/>
                </a:solidFill>
              </a:rPr>
              <a:t>之認定</a:t>
            </a:r>
            <a:endParaRPr lang="zh-TW" altLang="en-US" dirty="0"/>
          </a:p>
        </p:txBody>
      </p:sp>
      <p:sp>
        <p:nvSpPr>
          <p:cNvPr id="11" name="矩形圖說文字 10"/>
          <p:cNvSpPr/>
          <p:nvPr/>
        </p:nvSpPr>
        <p:spPr>
          <a:xfrm>
            <a:off x="2546968" y="5789386"/>
            <a:ext cx="5256584" cy="792088"/>
          </a:xfrm>
          <a:prstGeom prst="wedgeRectCallout">
            <a:avLst>
              <a:gd name="adj1" fmla="val -220"/>
              <a:gd name="adj2" fmla="val -73175"/>
            </a:avLst>
          </a:prstGeom>
          <a:gradFill flip="none" rotWithShape="1">
            <a:gsLst>
              <a:gs pos="0">
                <a:schemeClr val="accent6"/>
              </a:gs>
              <a:gs pos="50000">
                <a:schemeClr val="accent6">
                  <a:lumMod val="20000"/>
                  <a:lumOff val="80000"/>
                </a:schemeClr>
              </a:gs>
              <a:gs pos="100000">
                <a:schemeClr val="accent6">
                  <a:lumMod val="40000"/>
                  <a:lumOff val="60000"/>
                </a:schemeClr>
              </a:gs>
            </a:gsLst>
            <a:lin ang="5400000" scaled="1"/>
            <a:tileRect/>
          </a:gra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本</a:t>
            </a:r>
            <a:r>
              <a:rPr kumimoji="1" lang="zh-TW" altLang="en-US" sz="18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a:t>
            </a:r>
            <a:r>
              <a:rPr kumimoji="1" lang="zh-TW" altLang="en-US" sz="18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規定</a:t>
            </a:r>
            <a:r>
              <a:rPr kumimoji="1" lang="zh-TW" altLang="en-US" sz="18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不在限制或剝奪公職人員或關係人之權利，而係</a:t>
            </a:r>
            <a:r>
              <a:rPr kumimoji="1" lang="zh-TW" altLang="en-US" sz="18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要求迴避、事前揭露及事後公開。</a:t>
            </a:r>
            <a:endParaRPr kumimoji="1" lang="zh-TW" altLang="en-US" sz="18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12" name="投影片編號版面配置區 6"/>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210184926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39552" y="3501008"/>
            <a:ext cx="8280920" cy="2664296"/>
          </a:xfrm>
        </p:spPr>
        <p:txBody>
          <a:bodyPr>
            <a:noAutofit/>
          </a:bodyPr>
          <a:lstStyle/>
          <a:p>
            <a:pPr algn="just">
              <a:lnSpc>
                <a:spcPts val="3200"/>
              </a:lnSpc>
              <a:spcBef>
                <a:spcPts val="600"/>
              </a:spcBef>
              <a:spcAft>
                <a:spcPts val="600"/>
              </a:spcAft>
            </a:pPr>
            <a:r>
              <a:rPr lang="zh-TW" altLang="zh-TW" sz="2400" dirty="0" smtClean="0">
                <a:solidFill>
                  <a:schemeClr val="tx1"/>
                </a:solidFill>
                <a:latin typeface="微軟正黑體" panose="020B0604030504040204" pitchFamily="34" charset="-120"/>
                <a:ea typeface="微軟正黑體" panose="020B0604030504040204" pitchFamily="34" charset="-120"/>
              </a:rPr>
              <a:t>事後主動公告身分關係之義務主體為</a:t>
            </a:r>
            <a:r>
              <a:rPr lang="zh-TW" altLang="zh-TW" sz="2400" b="1" dirty="0">
                <a:solidFill>
                  <a:srgbClr val="FF0000"/>
                </a:solidFill>
                <a:latin typeface="微軟正黑體" panose="020B0604030504040204" pitchFamily="34" charset="-120"/>
                <a:ea typeface="微軟正黑體" panose="020B0604030504040204" pitchFamily="34" charset="-120"/>
              </a:rPr>
              <a:t>機關團體</a:t>
            </a:r>
            <a:r>
              <a:rPr lang="zh-TW" altLang="zh-TW" sz="2400" dirty="0">
                <a:latin typeface="微軟正黑體" panose="020B0604030504040204" pitchFamily="34" charset="-120"/>
                <a:ea typeface="微軟正黑體" panose="020B0604030504040204" pitchFamily="34" charset="-120"/>
              </a:rPr>
              <a:t>，應於</a:t>
            </a:r>
            <a:r>
              <a:rPr lang="zh-TW" altLang="zh-TW" sz="2400" b="1" dirty="0">
                <a:solidFill>
                  <a:srgbClr val="FF0000"/>
                </a:solidFill>
                <a:latin typeface="微軟正黑體" panose="020B0604030504040204" pitchFamily="34" charset="-120"/>
                <a:ea typeface="微軟正黑體" panose="020B0604030504040204" pitchFamily="34" charset="-120"/>
              </a:rPr>
              <a:t>補助或交易行為</a:t>
            </a:r>
            <a:r>
              <a:rPr lang="zh-TW" altLang="zh-TW" sz="2400" b="1" dirty="0" smtClean="0">
                <a:solidFill>
                  <a:srgbClr val="FF0000"/>
                </a:solidFill>
                <a:latin typeface="微軟正黑體" panose="020B0604030504040204" pitchFamily="34" charset="-120"/>
                <a:ea typeface="微軟正黑體" panose="020B0604030504040204" pitchFamily="34" charset="-120"/>
              </a:rPr>
              <a:t>成立</a:t>
            </a:r>
            <a:r>
              <a:rPr lang="zh-TW" altLang="en-US" sz="2400" b="1" dirty="0" smtClean="0">
                <a:solidFill>
                  <a:srgbClr val="FF0000"/>
                </a:solidFill>
                <a:latin typeface="微軟正黑體" panose="020B0604030504040204" pitchFamily="34" charset="-120"/>
                <a:ea typeface="微軟正黑體" panose="020B0604030504040204" pitchFamily="34" charset="-120"/>
              </a:rPr>
              <a:t>後</a:t>
            </a:r>
            <a:r>
              <a:rPr lang="zh-TW" altLang="zh-TW" sz="2400" b="1" dirty="0" smtClean="0">
                <a:solidFill>
                  <a:srgbClr val="FF0000"/>
                </a:solidFill>
                <a:latin typeface="微軟正黑體" panose="020B0604030504040204" pitchFamily="34" charset="-120"/>
                <a:ea typeface="微軟正黑體" panose="020B0604030504040204" pitchFamily="34" charset="-120"/>
              </a:rPr>
              <a:t>三十日內</a:t>
            </a:r>
            <a:r>
              <a:rPr lang="zh-TW" altLang="zh-TW" sz="2400" dirty="0" smtClean="0">
                <a:solidFill>
                  <a:schemeClr val="tx1"/>
                </a:solidFill>
                <a:latin typeface="微軟正黑體" panose="020B0604030504040204" pitchFamily="34" charset="-120"/>
                <a:ea typeface="微軟正黑體" panose="020B0604030504040204" pitchFamily="34" charset="-120"/>
              </a:rPr>
              <a:t>利用電信網路或其他方式供公眾線上查詢</a:t>
            </a:r>
            <a:r>
              <a:rPr lang="zh-TW" altLang="en-US" sz="2400" b="1" dirty="0" smtClean="0">
                <a:solidFill>
                  <a:schemeClr val="tx1"/>
                </a:solidFill>
                <a:latin typeface="微軟正黑體" panose="020B0604030504040204" pitchFamily="34" charset="-120"/>
                <a:ea typeface="微軟正黑體" panose="020B0604030504040204" pitchFamily="34" charset="-120"/>
              </a:rPr>
              <a:t>，</a:t>
            </a:r>
            <a:r>
              <a:rPr lang="zh-TW" altLang="zh-TW" sz="2400" dirty="0" smtClean="0">
                <a:solidFill>
                  <a:schemeClr val="tx1"/>
                </a:solidFill>
                <a:latin typeface="微軟正黑體" panose="020B0604030504040204" pitchFamily="34" charset="-120"/>
                <a:ea typeface="微軟正黑體" panose="020B0604030504040204" pitchFamily="34" charset="-120"/>
              </a:rPr>
              <a:t>主動公告之時間起算點，</a:t>
            </a:r>
            <a:r>
              <a:rPr lang="zh-TW" altLang="zh-TW" sz="2400" b="1" dirty="0" smtClean="0">
                <a:solidFill>
                  <a:srgbClr val="FF0000"/>
                </a:solidFill>
                <a:latin typeface="微軟正黑體" panose="020B0604030504040204" pitchFamily="34" charset="-120"/>
                <a:ea typeface="微軟正黑體" panose="020B0604030504040204" pitchFamily="34" charset="-120"/>
              </a:rPr>
              <a:t>於交易行為係以</a:t>
            </a:r>
            <a:r>
              <a:rPr lang="zh-TW" altLang="zh-TW" sz="2400" b="1" u="sng" dirty="0" smtClean="0">
                <a:solidFill>
                  <a:srgbClr val="FF0000"/>
                </a:solidFill>
                <a:latin typeface="微軟正黑體" panose="020B0604030504040204" pitchFamily="34" charset="-120"/>
                <a:ea typeface="微軟正黑體" panose="020B0604030504040204" pitchFamily="34" charset="-120"/>
              </a:rPr>
              <a:t>決標時</a:t>
            </a:r>
            <a:r>
              <a:rPr lang="zh-TW" altLang="zh-TW" sz="2400" b="1" dirty="0" smtClean="0">
                <a:solidFill>
                  <a:srgbClr val="FF0000"/>
                </a:solidFill>
                <a:latin typeface="微軟正黑體" panose="020B0604030504040204" pitchFamily="34" charset="-120"/>
                <a:ea typeface="微軟正黑體" panose="020B0604030504040204" pitchFamily="34" charset="-120"/>
              </a:rPr>
              <a:t>起算</a:t>
            </a:r>
            <a:r>
              <a:rPr lang="zh-TW" altLang="zh-TW" sz="2400" dirty="0" smtClean="0">
                <a:solidFill>
                  <a:schemeClr val="tx1"/>
                </a:solidFill>
                <a:latin typeface="微軟正黑體" panose="020B0604030504040204" pitchFamily="34" charset="-120"/>
                <a:ea typeface="微軟正黑體" panose="020B0604030504040204" pitchFamily="34" charset="-120"/>
              </a:rPr>
              <a:t>；於</a:t>
            </a:r>
            <a:r>
              <a:rPr lang="zh-TW" altLang="zh-TW" sz="2400" b="1" dirty="0" smtClean="0">
                <a:solidFill>
                  <a:srgbClr val="FF0000"/>
                </a:solidFill>
                <a:latin typeface="微軟正黑體" panose="020B0604030504040204" pitchFamily="34" charset="-120"/>
                <a:ea typeface="微軟正黑體" panose="020B0604030504040204" pitchFamily="34" charset="-120"/>
              </a:rPr>
              <a:t>補助行為係以</a:t>
            </a:r>
            <a:r>
              <a:rPr lang="zh-TW" altLang="zh-TW" sz="2400" b="1" u="sng" dirty="0" smtClean="0">
                <a:solidFill>
                  <a:srgbClr val="FF0000"/>
                </a:solidFill>
                <a:latin typeface="微軟正黑體" panose="020B0604030504040204" pitchFamily="34" charset="-120"/>
                <a:ea typeface="微軟正黑體" panose="020B0604030504040204" pitchFamily="34" charset="-120"/>
              </a:rPr>
              <a:t>機關團體補助核定時</a:t>
            </a:r>
            <a:r>
              <a:rPr lang="zh-TW" altLang="zh-TW" sz="2400" b="1" dirty="0" smtClean="0">
                <a:solidFill>
                  <a:srgbClr val="FF0000"/>
                </a:solidFill>
                <a:latin typeface="微軟正黑體" panose="020B0604030504040204" pitchFamily="34" charset="-120"/>
                <a:ea typeface="微軟正黑體" panose="020B0604030504040204" pitchFamily="34" charset="-120"/>
              </a:rPr>
              <a:t>起算</a:t>
            </a:r>
            <a:r>
              <a:rPr lang="zh-TW" altLang="zh-TW" sz="2400" dirty="0" smtClean="0">
                <a:solidFill>
                  <a:schemeClr val="tx1"/>
                </a:solidFill>
                <a:latin typeface="微軟正黑體" panose="020B0604030504040204" pitchFamily="34" charset="-120"/>
                <a:ea typeface="微軟正黑體" panose="020B0604030504040204" pitchFamily="34" charset="-120"/>
              </a:rPr>
              <a:t>。</a:t>
            </a:r>
          </a:p>
          <a:p>
            <a:pPr algn="just">
              <a:lnSpc>
                <a:spcPts val="3200"/>
              </a:lnSpc>
            </a:pPr>
            <a:r>
              <a:rPr lang="zh-TW" altLang="zh-TW" sz="2400" dirty="0" smtClean="0">
                <a:solidFill>
                  <a:schemeClr val="tx1"/>
                </a:solidFill>
                <a:latin typeface="微軟正黑體" panose="020B0604030504040204" pitchFamily="34" charset="-120"/>
                <a:ea typeface="微軟正黑體" panose="020B0604030504040204" pitchFamily="34" charset="-120"/>
              </a:rPr>
              <a:t>機關團體上網公告期間應自公告日起</a:t>
            </a:r>
            <a:r>
              <a:rPr lang="zh-TW" altLang="zh-TW" sz="2400" b="1" dirty="0" smtClean="0">
                <a:solidFill>
                  <a:srgbClr val="FF0000"/>
                </a:solidFill>
                <a:latin typeface="微軟正黑體" panose="020B0604030504040204" pitchFamily="34" charset="-120"/>
                <a:ea typeface="微軟正黑體" panose="020B0604030504040204" pitchFamily="34" charset="-120"/>
              </a:rPr>
              <a:t>公告三年</a:t>
            </a:r>
            <a:r>
              <a:rPr lang="zh-TW" altLang="zh-TW" sz="2400" dirty="0" smtClean="0">
                <a:solidFill>
                  <a:schemeClr val="tx1"/>
                </a:solidFill>
                <a:latin typeface="微軟正黑體" panose="020B0604030504040204" pitchFamily="34" charset="-120"/>
                <a:ea typeface="微軟正黑體" panose="020B0604030504040204" pitchFamily="34" charset="-120"/>
              </a:rPr>
              <a:t>。</a:t>
            </a:r>
            <a:endParaRPr lang="zh-TW" altLang="zh-TW" sz="2000" dirty="0" smtClean="0">
              <a:solidFill>
                <a:schemeClr val="tx1"/>
              </a:solidFill>
            </a:endParaRPr>
          </a:p>
        </p:txBody>
      </p:sp>
      <p:graphicFrame>
        <p:nvGraphicFramePr>
          <p:cNvPr id="4" name="資料庫圖表 3"/>
          <p:cNvGraphicFramePr/>
          <p:nvPr>
            <p:extLst/>
          </p:nvPr>
        </p:nvGraphicFramePr>
        <p:xfrm>
          <a:off x="539552" y="1268760"/>
          <a:ext cx="7848872" cy="2016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圓角矩形 5"/>
          <p:cNvSpPr/>
          <p:nvPr/>
        </p:nvSpPr>
        <p:spPr>
          <a:xfrm>
            <a:off x="2123728" y="1124744"/>
            <a:ext cx="1440160" cy="504056"/>
          </a:xfrm>
          <a:prstGeom prst="round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smtClean="0">
                <a:ln>
                  <a:noFill/>
                </a:ln>
                <a:solidFill>
                  <a:srgbClr val="000000"/>
                </a:solidFill>
                <a:effectLst/>
                <a:uLnTx/>
                <a:uFillTx/>
                <a:latin typeface="Arial" panose="020B0604020202020204"/>
                <a:ea typeface="微軟正黑體" panose="020B0604030504040204" pitchFamily="34" charset="-120"/>
                <a:cs typeface="+mn-cs"/>
              </a:rPr>
              <a:t>事前揭露</a:t>
            </a:r>
            <a:endParaRPr kumimoji="1" lang="zh-TW" altLang="en-US" sz="1800" b="1" i="0" u="none" strike="noStrike" kern="1200" cap="none" spc="0" normalizeH="0" baseline="0" noProof="0" dirty="0">
              <a:ln>
                <a:noFill/>
              </a:ln>
              <a:solidFill>
                <a:srgbClr val="000000"/>
              </a:solidFill>
              <a:effectLst/>
              <a:uLnTx/>
              <a:uFillTx/>
              <a:latin typeface="Arial" panose="020B0604020202020204"/>
              <a:ea typeface="微軟正黑體" panose="020B0604030504040204" pitchFamily="34" charset="-120"/>
              <a:cs typeface="+mn-cs"/>
            </a:endParaRPr>
          </a:p>
        </p:txBody>
      </p:sp>
      <p:sp>
        <p:nvSpPr>
          <p:cNvPr id="7" name="圓角矩形 6"/>
          <p:cNvSpPr/>
          <p:nvPr/>
        </p:nvSpPr>
        <p:spPr>
          <a:xfrm>
            <a:off x="5148064" y="1556792"/>
            <a:ext cx="1440160" cy="504056"/>
          </a:xfrm>
          <a:prstGeom prst="round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smtClean="0">
                <a:ln>
                  <a:noFill/>
                </a:ln>
                <a:solidFill>
                  <a:srgbClr val="000000"/>
                </a:solidFill>
                <a:effectLst/>
                <a:uLnTx/>
                <a:uFillTx/>
                <a:latin typeface="Arial" panose="020B0604020202020204"/>
                <a:ea typeface="微軟正黑體" panose="020B0604030504040204" pitchFamily="34" charset="-120"/>
                <a:cs typeface="+mn-cs"/>
              </a:rPr>
              <a:t>事後公開</a:t>
            </a:r>
            <a:endParaRPr kumimoji="1" lang="zh-TW" altLang="en-US" sz="1800" b="1" i="0" u="none" strike="noStrike" kern="1200" cap="none" spc="0" normalizeH="0" baseline="0" noProof="0" dirty="0">
              <a:ln>
                <a:noFill/>
              </a:ln>
              <a:solidFill>
                <a:srgbClr val="000000"/>
              </a:solidFill>
              <a:effectLst/>
              <a:uLnTx/>
              <a:uFillTx/>
              <a:latin typeface="Arial" panose="020B0604020202020204"/>
              <a:ea typeface="微軟正黑體" panose="020B0604030504040204" pitchFamily="34" charset="-120"/>
              <a:cs typeface="+mn-cs"/>
            </a:endParaRPr>
          </a:p>
        </p:txBody>
      </p:sp>
      <p:sp>
        <p:nvSpPr>
          <p:cNvPr id="9" name="圓角矩形 8"/>
          <p:cNvSpPr/>
          <p:nvPr/>
        </p:nvSpPr>
        <p:spPr>
          <a:xfrm>
            <a:off x="4283968" y="1196752"/>
            <a:ext cx="3672408" cy="2016224"/>
          </a:xfrm>
          <a:prstGeom prst="roundRect">
            <a:avLst/>
          </a:prstGeom>
          <a:noFill/>
          <a:ln w="28575">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srgbClr val="FFFFFF"/>
              </a:solidFill>
              <a:effectLst/>
              <a:uLnTx/>
              <a:uFillTx/>
              <a:latin typeface="Arial" panose="020B0604020202020204"/>
              <a:ea typeface="微軟正黑體" panose="020B0604030504040204" pitchFamily="34" charset="-120"/>
              <a:cs typeface="+mn-cs"/>
            </a:endParaRPr>
          </a:p>
        </p:txBody>
      </p:sp>
      <p:sp>
        <p:nvSpPr>
          <p:cNvPr id="10" name="標題 1"/>
          <p:cNvSpPr>
            <a:spLocks noGrp="1"/>
          </p:cNvSpPr>
          <p:nvPr>
            <p:ph type="title"/>
          </p:nvPr>
        </p:nvSpPr>
        <p:spPr>
          <a:xfrm>
            <a:off x="899592" y="58614"/>
            <a:ext cx="7467600" cy="706090"/>
          </a:xfrm>
        </p:spPr>
        <p:txBody>
          <a:bodyPr/>
          <a:lstStyle/>
          <a:p>
            <a:pPr algn="ctr"/>
            <a:r>
              <a:rPr lang="zh-TW" altLang="en-US" b="1" dirty="0" smtClean="0">
                <a:solidFill>
                  <a:srgbClr val="C00000"/>
                </a:solidFill>
              </a:rPr>
              <a:t>事</a:t>
            </a:r>
            <a:r>
              <a:rPr lang="zh-TW" altLang="en-US" dirty="0" smtClean="0">
                <a:solidFill>
                  <a:srgbClr val="C00000"/>
                </a:solidFill>
              </a:rPr>
              <a:t>後</a:t>
            </a:r>
            <a:r>
              <a:rPr lang="zh-TW" altLang="en-US" dirty="0">
                <a:solidFill>
                  <a:srgbClr val="C00000"/>
                </a:solidFill>
              </a:rPr>
              <a:t>公開</a:t>
            </a:r>
            <a:r>
              <a:rPr lang="zh-TW" altLang="en-US" dirty="0" smtClean="0">
                <a:solidFill>
                  <a:srgbClr val="C00000"/>
                </a:solidFill>
              </a:rPr>
              <a:t>時</a:t>
            </a:r>
            <a:r>
              <a:rPr lang="zh-TW" altLang="en-US" dirty="0">
                <a:solidFill>
                  <a:srgbClr val="C00000"/>
                </a:solidFill>
              </a:rPr>
              <a:t>點</a:t>
            </a:r>
            <a:r>
              <a:rPr lang="zh-TW" altLang="en-US" dirty="0" smtClean="0">
                <a:solidFill>
                  <a:srgbClr val="C00000"/>
                </a:solidFill>
              </a:rPr>
              <a:t>之起算</a:t>
            </a:r>
            <a:endParaRPr lang="zh-TW" altLang="en-US" dirty="0"/>
          </a:p>
        </p:txBody>
      </p:sp>
      <p:sp>
        <p:nvSpPr>
          <p:cNvPr id="8" name="投影片編號版面配置區 6"/>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11" name="文字方塊 10"/>
          <p:cNvSpPr txBox="1"/>
          <p:nvPr/>
        </p:nvSpPr>
        <p:spPr>
          <a:xfrm>
            <a:off x="30581" y="6356350"/>
            <a:ext cx="3443571"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廉字</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10805002150</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號函參照</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p>
        </p:txBody>
      </p:sp>
    </p:spTree>
    <p:extLst>
      <p:ext uri="{BB962C8B-B14F-4D97-AF65-F5344CB8AC3E}">
        <p14:creationId xmlns:p14="http://schemas.microsoft.com/office/powerpoint/2010/main" val="168867393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755576" y="260648"/>
            <a:ext cx="7763247" cy="408087"/>
          </a:xfrm>
        </p:spPr>
        <p:txBody>
          <a:bodyPr>
            <a:normAutofit fontScale="90000"/>
          </a:bodyPr>
          <a:lstStyle/>
          <a:p>
            <a:pPr algn="ctr"/>
            <a:r>
              <a:rPr lang="zh-TW" altLang="en-US" sz="2400" b="1" dirty="0" smtClean="0">
                <a:solidFill>
                  <a:srgbClr val="0070C0"/>
                </a:solidFill>
              </a:rPr>
              <a:t>事前揭露</a:t>
            </a:r>
            <a:endParaRPr lang="zh-TW" altLang="en-US" sz="2600" dirty="0"/>
          </a:p>
        </p:txBody>
      </p:sp>
      <p:pic>
        <p:nvPicPr>
          <p:cNvPr id="1026" name="Picture 2"/>
          <p:cNvPicPr>
            <a:picLocks noChangeAspect="1" noChangeArrowheads="1"/>
          </p:cNvPicPr>
          <p:nvPr/>
        </p:nvPicPr>
        <p:blipFill>
          <a:blip r:embed="rId3" cstate="print"/>
          <a:srcRect/>
          <a:stretch>
            <a:fillRect/>
          </a:stretch>
        </p:blipFill>
        <p:spPr bwMode="auto">
          <a:xfrm>
            <a:off x="2051720" y="668735"/>
            <a:ext cx="4968552" cy="6021288"/>
          </a:xfrm>
          <a:prstGeom prst="rect">
            <a:avLst/>
          </a:prstGeom>
          <a:noFill/>
          <a:ln w="9525">
            <a:noFill/>
            <a:miter lim="800000"/>
            <a:headEnd/>
            <a:tailEnd/>
          </a:ln>
        </p:spPr>
      </p:pic>
      <p:sp>
        <p:nvSpPr>
          <p:cNvPr id="5" name="圓角矩形圖說文字 4"/>
          <p:cNvSpPr/>
          <p:nvPr/>
        </p:nvSpPr>
        <p:spPr>
          <a:xfrm>
            <a:off x="7055768" y="1196752"/>
            <a:ext cx="1980728" cy="1368152"/>
          </a:xfrm>
          <a:prstGeom prst="wedgeRoundRectCallout">
            <a:avLst>
              <a:gd name="adj1" fmla="val -63019"/>
              <a:gd name="adj2" fmla="val -15675"/>
              <a:gd name="adj3" fmla="val 16667"/>
            </a:avLst>
          </a:prstGeom>
          <a:solidFill>
            <a:srgbClr val="FFE7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zh-TW" sz="1800" b="1" i="0" u="none" strike="noStrike" kern="1200" cap="none" spc="0" normalizeH="0" baseline="0" noProof="0" dirty="0" smtClean="0">
                <a:ln>
                  <a:noFill/>
                </a:ln>
                <a:solidFill>
                  <a:srgbClr val="000000"/>
                </a:solidFill>
                <a:effectLst/>
                <a:uLnTx/>
                <a:uFillTx/>
                <a:latin typeface="Arial" panose="020B0604020202020204"/>
                <a:ea typeface="微軟正黑體" panose="020B0604030504040204" pitchFamily="34" charset="-120"/>
                <a:cs typeface="+mn-cs"/>
              </a:rPr>
              <a:t>交易或補助對象屬公職人員或關係人者，</a:t>
            </a:r>
            <a:r>
              <a:rPr kumimoji="1" lang="zh-TW" altLang="en-US" sz="1800" b="1" i="0" u="none" strike="noStrike" kern="1200" cap="none" spc="0" normalizeH="0" baseline="0" noProof="0" dirty="0" smtClean="0">
                <a:ln>
                  <a:noFill/>
                </a:ln>
                <a:solidFill>
                  <a:srgbClr val="000000"/>
                </a:solidFill>
                <a:effectLst/>
                <a:uLnTx/>
                <a:uFillTx/>
                <a:latin typeface="Arial" panose="020B0604020202020204"/>
                <a:ea typeface="微軟正黑體" panose="020B0604030504040204" pitchFamily="34" charset="-120"/>
                <a:cs typeface="+mn-cs"/>
              </a:rPr>
              <a:t>應</a:t>
            </a:r>
            <a:r>
              <a:rPr kumimoji="1" lang="zh-TW" altLang="zh-TW" sz="1800" b="1" i="0" u="none" strike="noStrike" kern="1200" cap="none" spc="0" normalizeH="0" baseline="0" noProof="0" dirty="0" smtClean="0">
                <a:ln>
                  <a:noFill/>
                </a:ln>
                <a:solidFill>
                  <a:srgbClr val="000000"/>
                </a:solidFill>
                <a:effectLst/>
                <a:uLnTx/>
                <a:uFillTx/>
                <a:latin typeface="Arial" panose="020B0604020202020204"/>
                <a:ea typeface="微軟正黑體" panose="020B0604030504040204" pitchFamily="34" charset="-120"/>
                <a:cs typeface="+mn-cs"/>
              </a:rPr>
              <a:t>填寫</a:t>
            </a:r>
            <a:r>
              <a:rPr kumimoji="1" lang="zh-TW" altLang="en-US" sz="1800" b="1" i="0" u="none" strike="noStrike" kern="1200" cap="none" spc="0" normalizeH="0" baseline="0" noProof="0" dirty="0" smtClean="0">
                <a:ln>
                  <a:noFill/>
                </a:ln>
                <a:solidFill>
                  <a:srgbClr val="000000"/>
                </a:solidFill>
                <a:effectLst/>
                <a:uLnTx/>
                <a:uFillTx/>
                <a:latin typeface="Arial" panose="020B0604020202020204"/>
                <a:ea typeface="微軟正黑體" panose="020B0604030504040204" pitchFamily="34" charset="-120"/>
                <a:cs typeface="+mn-cs"/>
              </a:rPr>
              <a:t>事前揭露</a:t>
            </a:r>
            <a:r>
              <a:rPr kumimoji="1" lang="zh-TW" altLang="zh-TW" sz="1800" b="1" i="0" u="none" strike="noStrike" kern="1200" cap="none" spc="0" normalizeH="0" baseline="0" noProof="0" dirty="0" smtClean="0">
                <a:ln>
                  <a:noFill/>
                </a:ln>
                <a:solidFill>
                  <a:srgbClr val="000000"/>
                </a:solidFill>
                <a:effectLst/>
                <a:uLnTx/>
                <a:uFillTx/>
                <a:latin typeface="Arial" panose="020B0604020202020204"/>
                <a:ea typeface="微軟正黑體" panose="020B0604030504040204" pitchFamily="34" charset="-120"/>
                <a:cs typeface="+mn-cs"/>
              </a:rPr>
              <a:t>表。</a:t>
            </a:r>
            <a:endParaRPr kumimoji="1" lang="zh-TW" altLang="en-US" sz="1800" b="0" i="0" u="none" strike="noStrike" kern="1200" cap="none" spc="0" normalizeH="0" baseline="0" noProof="0" dirty="0">
              <a:ln>
                <a:noFill/>
              </a:ln>
              <a:solidFill>
                <a:srgbClr val="000000"/>
              </a:solidFill>
              <a:effectLst/>
              <a:uLnTx/>
              <a:uFillTx/>
              <a:latin typeface="Arial" panose="020B0604020202020204"/>
              <a:ea typeface="微軟正黑體" panose="020B0604030504040204" pitchFamily="34" charset="-120"/>
              <a:cs typeface="+mn-cs"/>
            </a:endParaRPr>
          </a:p>
        </p:txBody>
      </p:sp>
      <p:sp>
        <p:nvSpPr>
          <p:cNvPr id="6" name="投影片編號版面配置區 6"/>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95476921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755576" y="260648"/>
            <a:ext cx="7763247" cy="408087"/>
          </a:xfrm>
        </p:spPr>
        <p:txBody>
          <a:bodyPr>
            <a:normAutofit fontScale="90000"/>
          </a:bodyPr>
          <a:lstStyle/>
          <a:p>
            <a:pPr algn="ctr"/>
            <a:r>
              <a:rPr lang="zh-TW" altLang="en-US" sz="2400" b="1" dirty="0" smtClean="0">
                <a:solidFill>
                  <a:srgbClr val="0070C0"/>
                </a:solidFill>
              </a:rPr>
              <a:t>事後公開</a:t>
            </a:r>
            <a:endParaRPr lang="zh-TW" altLang="en-US" sz="2600" dirty="0"/>
          </a:p>
        </p:txBody>
      </p:sp>
      <p:pic>
        <p:nvPicPr>
          <p:cNvPr id="6" name="Picture 2"/>
          <p:cNvPicPr>
            <a:picLocks noChangeAspect="1" noChangeArrowheads="1"/>
          </p:cNvPicPr>
          <p:nvPr/>
        </p:nvPicPr>
        <p:blipFill>
          <a:blip r:embed="rId3" cstate="print"/>
          <a:srcRect/>
          <a:stretch>
            <a:fillRect/>
          </a:stretch>
        </p:blipFill>
        <p:spPr bwMode="auto">
          <a:xfrm>
            <a:off x="1763688" y="703014"/>
            <a:ext cx="5645228" cy="5548385"/>
          </a:xfrm>
          <a:prstGeom prst="rect">
            <a:avLst/>
          </a:prstGeom>
          <a:noFill/>
          <a:ln w="9525">
            <a:noFill/>
            <a:miter lim="800000"/>
            <a:headEnd/>
            <a:tailEnd/>
          </a:ln>
        </p:spPr>
      </p:pic>
      <p:sp>
        <p:nvSpPr>
          <p:cNvPr id="4" name="投影片編號版面配置區 6"/>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54553203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5" name="表格 4"/>
          <p:cNvGraphicFramePr>
            <a:graphicFrameLocks noGrp="1"/>
          </p:cNvGraphicFramePr>
          <p:nvPr>
            <p:extLst/>
          </p:nvPr>
        </p:nvGraphicFramePr>
        <p:xfrm>
          <a:off x="1079611" y="1988840"/>
          <a:ext cx="6984777" cy="3200400"/>
        </p:xfrm>
        <a:graphic>
          <a:graphicData uri="http://schemas.openxmlformats.org/drawingml/2006/table">
            <a:tbl>
              <a:tblPr firstRow="1" bandRow="1">
                <a:tableStyleId>{68D230F3-CF80-4859-8CE7-A43EE81993B5}</a:tableStyleId>
              </a:tblPr>
              <a:tblGrid>
                <a:gridCol w="1872208">
                  <a:extLst>
                    <a:ext uri="{9D8B030D-6E8A-4147-A177-3AD203B41FA5}">
                      <a16:colId xmlns:a16="http://schemas.microsoft.com/office/drawing/2014/main" val="3252845759"/>
                    </a:ext>
                  </a:extLst>
                </a:gridCol>
                <a:gridCol w="2448272">
                  <a:extLst>
                    <a:ext uri="{9D8B030D-6E8A-4147-A177-3AD203B41FA5}">
                      <a16:colId xmlns:a16="http://schemas.microsoft.com/office/drawing/2014/main" val="2425891648"/>
                    </a:ext>
                  </a:extLst>
                </a:gridCol>
                <a:gridCol w="2664297">
                  <a:extLst>
                    <a:ext uri="{9D8B030D-6E8A-4147-A177-3AD203B41FA5}">
                      <a16:colId xmlns:a16="http://schemas.microsoft.com/office/drawing/2014/main" val="3590943519"/>
                    </a:ext>
                  </a:extLst>
                </a:gridCol>
              </a:tblGrid>
              <a:tr h="370840">
                <a:tc>
                  <a:txBody>
                    <a:bodyPr/>
                    <a:lstStyle/>
                    <a:p>
                      <a:pPr algn="ctr"/>
                      <a:r>
                        <a:rPr lang="zh-TW" altLang="en-US" sz="2400" dirty="0" smtClean="0">
                          <a:latin typeface="微軟正黑體" panose="020B0604030504040204" pitchFamily="34" charset="-120"/>
                          <a:ea typeface="微軟正黑體" panose="020B0604030504040204" pitchFamily="34" charset="-120"/>
                        </a:rPr>
                        <a:t>行為態樣</a:t>
                      </a:r>
                      <a:endPar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latin typeface="微軟正黑體" panose="020B0604030504040204" pitchFamily="34" charset="-120"/>
                          <a:ea typeface="微軟正黑體" panose="020B0604030504040204" pitchFamily="34" charset="-120"/>
                        </a:rPr>
                        <a:t>違反義務</a:t>
                      </a:r>
                      <a:endPar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latin typeface="微軟正黑體" panose="020B0604030504040204" pitchFamily="34" charset="-120"/>
                          <a:ea typeface="微軟正黑體" panose="020B0604030504040204" pitchFamily="34" charset="-120"/>
                        </a:rPr>
                        <a:t>成立時點</a:t>
                      </a:r>
                      <a:endPar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368128448"/>
                  </a:ext>
                </a:extLst>
              </a:tr>
              <a:tr h="370840">
                <a:tc rowSpan="3">
                  <a:txBody>
                    <a:bodyPr/>
                    <a:lstStyle/>
                    <a:p>
                      <a:pPr algn="ctr"/>
                      <a:r>
                        <a:rPr lang="zh-TW" altLang="en-US" sz="2400" dirty="0" smtClean="0">
                          <a:latin typeface="微軟正黑體" panose="020B0604030504040204" pitchFamily="34" charset="-120"/>
                          <a:ea typeface="微軟正黑體" panose="020B0604030504040204" pitchFamily="34" charset="-120"/>
                        </a:rPr>
                        <a:t>補助行為</a:t>
                      </a: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latin typeface="微軟正黑體" panose="020B0604030504040204" pitchFamily="34" charset="-120"/>
                          <a:ea typeface="微軟正黑體" panose="020B0604030504040204" pitchFamily="34" charset="-120"/>
                        </a:rPr>
                        <a:t>禁止補助</a:t>
                      </a: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latin typeface="微軟正黑體" panose="020B0604030504040204" pitchFamily="34" charset="-120"/>
                          <a:ea typeface="微軟正黑體" panose="020B0604030504040204" pitchFamily="34" charset="-120"/>
                        </a:rPr>
                        <a:t>核定同意之時</a:t>
                      </a: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784915073"/>
                  </a:ext>
                </a:extLst>
              </a:tr>
              <a:tr h="370840">
                <a:tc vMerge="1">
                  <a:txBody>
                    <a:bodyPr/>
                    <a:lstStyle/>
                    <a:p>
                      <a:pPr algn="ct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latin typeface="微軟正黑體" panose="020B0604030504040204" pitchFamily="34" charset="-120"/>
                          <a:ea typeface="微軟正黑體" panose="020B0604030504040204" pitchFamily="34" charset="-120"/>
                        </a:rPr>
                        <a:t>未事前揭露</a:t>
                      </a: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latin typeface="微軟正黑體" panose="020B0604030504040204" pitchFamily="34" charset="-120"/>
                          <a:ea typeface="微軟正黑體" panose="020B0604030504040204" pitchFamily="34" charset="-120"/>
                        </a:rPr>
                        <a:t>核定同意之時</a:t>
                      </a: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3018298161"/>
                  </a:ext>
                </a:extLst>
              </a:tr>
              <a:tr h="370840">
                <a:tc vMerge="1">
                  <a:txBody>
                    <a:bodyPr/>
                    <a:lstStyle/>
                    <a:p>
                      <a:pPr algn="ct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latin typeface="微軟正黑體" panose="020B0604030504040204" pitchFamily="34" charset="-120"/>
                          <a:ea typeface="微軟正黑體" panose="020B0604030504040204" pitchFamily="34" charset="-120"/>
                        </a:rPr>
                        <a:t>未事後公開</a:t>
                      </a: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latin typeface="微軟正黑體" panose="020B0604030504040204" pitchFamily="34" charset="-120"/>
                          <a:ea typeface="微軟正黑體" panose="020B0604030504040204" pitchFamily="34" charset="-120"/>
                        </a:rPr>
                        <a:t>核定同意之時</a:t>
                      </a: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108366830"/>
                  </a:ext>
                </a:extLst>
              </a:tr>
              <a:tr h="370840">
                <a:tc rowSpan="3">
                  <a:txBody>
                    <a:bodyPr/>
                    <a:lstStyle/>
                    <a:p>
                      <a:pPr algn="ctr"/>
                      <a:r>
                        <a:rPr lang="zh-TW" altLang="en-US" sz="2400" dirty="0" smtClean="0">
                          <a:latin typeface="微軟正黑體" panose="020B0604030504040204" pitchFamily="34" charset="-120"/>
                          <a:ea typeface="微軟正黑體" panose="020B0604030504040204" pitchFamily="34" charset="-120"/>
                        </a:rPr>
                        <a:t>交易行為</a:t>
                      </a: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solidFill>
                            <a:srgbClr val="00B0F0"/>
                          </a:solidFill>
                          <a:latin typeface="微軟正黑體" panose="020B0604030504040204" pitchFamily="34" charset="-120"/>
                          <a:ea typeface="微軟正黑體" panose="020B0604030504040204" pitchFamily="34" charset="-120"/>
                        </a:rPr>
                        <a:t>禁止交易</a:t>
                      </a:r>
                      <a:endParaRPr lang="zh-TW" altLang="en-US" sz="2400" b="0" dirty="0">
                        <a:solidFill>
                          <a:srgbClr val="00B0F0"/>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solidFill>
                            <a:srgbClr val="00B0F0"/>
                          </a:solidFill>
                          <a:latin typeface="微軟正黑體" panose="020B0604030504040204" pitchFamily="34" charset="-120"/>
                          <a:ea typeface="微軟正黑體" panose="020B0604030504040204" pitchFamily="34" charset="-120"/>
                        </a:rPr>
                        <a:t>簽約之時</a:t>
                      </a:r>
                      <a:endParaRPr lang="zh-TW" altLang="en-US" sz="2400" b="0" dirty="0">
                        <a:solidFill>
                          <a:srgbClr val="00B0F0"/>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530964263"/>
                  </a:ext>
                </a:extLst>
              </a:tr>
              <a:tr h="450304">
                <a:tc vMerge="1">
                  <a:txBody>
                    <a:bodyPr/>
                    <a:lstStyle/>
                    <a:p>
                      <a:pPr algn="ct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latin typeface="微軟正黑體" panose="020B0604030504040204" pitchFamily="34" charset="-120"/>
                          <a:ea typeface="微軟正黑體" panose="020B0604030504040204" pitchFamily="34" charset="-120"/>
                        </a:rPr>
                        <a:t>未事前揭露</a:t>
                      </a: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latin typeface="微軟正黑體" panose="020B0604030504040204" pitchFamily="34" charset="-120"/>
                          <a:ea typeface="微軟正黑體" panose="020B0604030504040204" pitchFamily="34" charset="-120"/>
                        </a:rPr>
                        <a:t>決標之時</a:t>
                      </a: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313179214"/>
                  </a:ext>
                </a:extLst>
              </a:tr>
              <a:tr h="370840">
                <a:tc vMerge="1">
                  <a:txBody>
                    <a:bodyPr/>
                    <a:lstStyle/>
                    <a:p>
                      <a:pPr algn="ct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latin typeface="微軟正黑體" panose="020B0604030504040204" pitchFamily="34" charset="-120"/>
                          <a:ea typeface="微軟正黑體" panose="020B0604030504040204" pitchFamily="34" charset="-120"/>
                        </a:rPr>
                        <a:t>未事後公開</a:t>
                      </a: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tc>
                  <a:txBody>
                    <a:bodyPr/>
                    <a:lstStyle/>
                    <a:p>
                      <a:pPr algn="ctr"/>
                      <a:r>
                        <a:rPr lang="zh-TW" altLang="en-US" sz="2400" dirty="0" smtClean="0">
                          <a:latin typeface="微軟正黑體" panose="020B0604030504040204" pitchFamily="34" charset="-120"/>
                          <a:ea typeface="微軟正黑體" panose="020B0604030504040204" pitchFamily="34" charset="-120"/>
                        </a:rPr>
                        <a:t>決標之時</a:t>
                      </a:r>
                      <a:endParaRPr lang="zh-TW" altLang="en-US" sz="2400" b="0" dirty="0">
                        <a:solidFill>
                          <a:schemeClr val="tx1">
                            <a:lumMod val="75000"/>
                            <a:lumOff val="25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805366881"/>
                  </a:ext>
                </a:extLst>
              </a:tr>
            </a:tbl>
          </a:graphicData>
        </a:graphic>
      </p:graphicFrame>
      <p:sp>
        <p:nvSpPr>
          <p:cNvPr id="6" name="圓角矩形圖說文字 5"/>
          <p:cNvSpPr/>
          <p:nvPr/>
        </p:nvSpPr>
        <p:spPr>
          <a:xfrm>
            <a:off x="7666502" y="3717032"/>
            <a:ext cx="1369994" cy="1008112"/>
          </a:xfrm>
          <a:prstGeom prst="wedgeRoundRectCallout">
            <a:avLst>
              <a:gd name="adj1" fmla="val -70816"/>
              <a:gd name="adj2" fmla="val -20360"/>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採有利於當事人</a:t>
            </a:r>
            <a:r>
              <a:rPr kumimoji="1"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之</a:t>
            </a:r>
            <a:r>
              <a:rPr kumimoji="1"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解釋</a:t>
            </a:r>
            <a:endParaRPr kumimoji="1"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7" name="Rectangle 2"/>
          <p:cNvSpPr>
            <a:spLocks noGrp="1" noChangeArrowheads="1"/>
          </p:cNvSpPr>
          <p:nvPr>
            <p:ph type="title"/>
          </p:nvPr>
        </p:nvSpPr>
        <p:spPr bwMode="auto">
          <a:xfrm>
            <a:off x="1015355" y="125266"/>
            <a:ext cx="767144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zh-TW" altLang="en-US" dirty="0" smtClean="0">
                <a:solidFill>
                  <a:srgbClr val="C00000"/>
                </a:solidFill>
              </a:rPr>
              <a:t>交易及補助</a:t>
            </a:r>
            <a:r>
              <a:rPr lang="zh-TW" altLang="zh-TW" dirty="0" smtClean="0">
                <a:solidFill>
                  <a:srgbClr val="C00000"/>
                </a:solidFill>
              </a:rPr>
              <a:t>行為</a:t>
            </a:r>
            <a:r>
              <a:rPr lang="zh-TW" altLang="zh-TW" dirty="0">
                <a:solidFill>
                  <a:srgbClr val="C00000"/>
                </a:solidFill>
              </a:rPr>
              <a:t>時</a:t>
            </a:r>
            <a:r>
              <a:rPr lang="zh-TW" altLang="zh-TW" dirty="0" smtClean="0">
                <a:solidFill>
                  <a:srgbClr val="C00000"/>
                </a:solidFill>
              </a:rPr>
              <a:t>點</a:t>
            </a:r>
            <a:r>
              <a:rPr lang="zh-TW" altLang="en-US" dirty="0" smtClean="0">
                <a:solidFill>
                  <a:srgbClr val="C00000"/>
                </a:solidFill>
              </a:rPr>
              <a:t>之</a:t>
            </a:r>
            <a:r>
              <a:rPr lang="zh-TW" altLang="zh-TW" dirty="0" smtClean="0">
                <a:solidFill>
                  <a:srgbClr val="C00000"/>
                </a:solidFill>
              </a:rPr>
              <a:t>認定</a:t>
            </a:r>
            <a:endParaRPr lang="zh-TW" altLang="zh-TW" dirty="0">
              <a:solidFill>
                <a:srgbClr val="C00000"/>
              </a:solidFill>
            </a:endParaRPr>
          </a:p>
        </p:txBody>
      </p:sp>
      <p:sp>
        <p:nvSpPr>
          <p:cNvPr id="8" name="文字方塊 7"/>
          <p:cNvSpPr txBox="1"/>
          <p:nvPr/>
        </p:nvSpPr>
        <p:spPr>
          <a:xfrm>
            <a:off x="105662" y="6352143"/>
            <a:ext cx="6086923"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法廉字第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10905002080</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號及法</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廉字第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10805002150</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號函參照</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endPar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88015817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907851" y="116632"/>
            <a:ext cx="8128645" cy="498401"/>
          </a:xfrm>
        </p:spPr>
        <p:txBody>
          <a:bodyPr/>
          <a:lstStyle/>
          <a:p>
            <a:pPr algn="ctr"/>
            <a:r>
              <a:rPr lang="zh-TW" altLang="en-US" dirty="0">
                <a:solidFill>
                  <a:srgbClr val="C00000"/>
                </a:solidFill>
              </a:rPr>
              <a:t>違反</a:t>
            </a:r>
            <a:r>
              <a:rPr lang="zh-TW" altLang="en-US" dirty="0" smtClean="0">
                <a:solidFill>
                  <a:srgbClr val="C00000"/>
                </a:solidFill>
              </a:rPr>
              <a:t>本</a:t>
            </a:r>
            <a:r>
              <a:rPr lang="zh-TW" altLang="en-US" dirty="0">
                <a:solidFill>
                  <a:srgbClr val="C00000"/>
                </a:solidFill>
              </a:rPr>
              <a:t>法第</a:t>
            </a:r>
            <a:r>
              <a:rPr lang="en-US" altLang="zh-TW" dirty="0">
                <a:solidFill>
                  <a:srgbClr val="C00000"/>
                </a:solidFill>
              </a:rPr>
              <a:t>14</a:t>
            </a:r>
            <a:r>
              <a:rPr lang="zh-TW" altLang="en-US" dirty="0" smtClean="0">
                <a:solidFill>
                  <a:srgbClr val="C00000"/>
                </a:solidFill>
              </a:rPr>
              <a:t>條案例討論</a:t>
            </a:r>
            <a:endParaRPr lang="zh-TW" altLang="en-US" dirty="0">
              <a:solidFill>
                <a:srgbClr val="C00000"/>
              </a:solidFill>
            </a:endParaRPr>
          </a:p>
        </p:txBody>
      </p:sp>
      <p:sp>
        <p:nvSpPr>
          <p:cNvPr id="3" name="內容版面配置區 2"/>
          <p:cNvSpPr>
            <a:spLocks noGrp="1"/>
          </p:cNvSpPr>
          <p:nvPr>
            <p:ph idx="1"/>
          </p:nvPr>
        </p:nvSpPr>
        <p:spPr>
          <a:xfrm>
            <a:off x="395536" y="5013176"/>
            <a:ext cx="8229600" cy="5112568"/>
          </a:xfrm>
        </p:spPr>
        <p:txBody>
          <a:bodyPr/>
          <a:lstStyle/>
          <a:p>
            <a:pPr marL="0" indent="0">
              <a:buNone/>
            </a:pPr>
            <a:endParaRPr lang="zh-TW" altLang="en-US" sz="1800" dirty="0" smtClean="0">
              <a:latin typeface="+mj-ea"/>
              <a:ea typeface="+mj-ea"/>
            </a:endParaRPr>
          </a:p>
          <a:p>
            <a:pPr>
              <a:buNone/>
            </a:pPr>
            <a:endParaRPr lang="en-US" altLang="zh-TW" sz="1800" dirty="0" smtClean="0">
              <a:latin typeface="+mj-ea"/>
            </a:endParaRPr>
          </a:p>
          <a:p>
            <a:pPr>
              <a:buNone/>
            </a:pPr>
            <a:endParaRPr lang="en-US" altLang="zh-TW" sz="1800" dirty="0" smtClean="0">
              <a:latin typeface="+mj-ea"/>
              <a:ea typeface="+mj-ea"/>
            </a:endParaRPr>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7" name="內容版面配置區 3"/>
          <p:cNvGraphicFramePr>
            <a:graphicFrameLocks/>
          </p:cNvGraphicFramePr>
          <p:nvPr>
            <p:extLst>
              <p:ext uri="{D42A27DB-BD31-4B8C-83A1-F6EECF244321}">
                <p14:modId xmlns:p14="http://schemas.microsoft.com/office/powerpoint/2010/main" val="2052927502"/>
              </p:ext>
            </p:extLst>
          </p:nvPr>
        </p:nvGraphicFramePr>
        <p:xfrm>
          <a:off x="457200" y="1052736"/>
          <a:ext cx="8229600"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647381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7" name="標題 1"/>
          <p:cNvSpPr>
            <a:spLocks noGrp="1"/>
          </p:cNvSpPr>
          <p:nvPr>
            <p:ph type="title"/>
          </p:nvPr>
        </p:nvSpPr>
        <p:spPr>
          <a:xfrm>
            <a:off x="907851" y="116632"/>
            <a:ext cx="8128645" cy="498401"/>
          </a:xfrm>
        </p:spPr>
        <p:txBody>
          <a:bodyPr/>
          <a:lstStyle/>
          <a:p>
            <a:pPr algn="ctr"/>
            <a:r>
              <a:rPr lang="zh-TW" altLang="en-US" dirty="0">
                <a:solidFill>
                  <a:srgbClr val="C00000"/>
                </a:solidFill>
              </a:rPr>
              <a:t>違反</a:t>
            </a:r>
            <a:r>
              <a:rPr lang="zh-TW" altLang="en-US" dirty="0" smtClean="0">
                <a:solidFill>
                  <a:srgbClr val="C00000"/>
                </a:solidFill>
              </a:rPr>
              <a:t>本</a:t>
            </a:r>
            <a:r>
              <a:rPr lang="zh-TW" altLang="en-US" dirty="0">
                <a:solidFill>
                  <a:srgbClr val="C00000"/>
                </a:solidFill>
              </a:rPr>
              <a:t>法第</a:t>
            </a:r>
            <a:r>
              <a:rPr lang="en-US" altLang="zh-TW" dirty="0">
                <a:solidFill>
                  <a:srgbClr val="C00000"/>
                </a:solidFill>
              </a:rPr>
              <a:t>14</a:t>
            </a:r>
            <a:r>
              <a:rPr lang="zh-TW" altLang="en-US" dirty="0" smtClean="0">
                <a:solidFill>
                  <a:srgbClr val="C00000"/>
                </a:solidFill>
              </a:rPr>
              <a:t>條案例</a:t>
            </a:r>
            <a:r>
              <a:rPr lang="zh-TW" altLang="en-US" dirty="0">
                <a:solidFill>
                  <a:srgbClr val="C00000"/>
                </a:solidFill>
              </a:rPr>
              <a:t>討論</a:t>
            </a:r>
          </a:p>
        </p:txBody>
      </p:sp>
      <p:graphicFrame>
        <p:nvGraphicFramePr>
          <p:cNvPr id="8" name="內容版面配置區 3"/>
          <p:cNvGraphicFramePr>
            <a:graphicFrameLocks/>
          </p:cNvGraphicFramePr>
          <p:nvPr>
            <p:extLst>
              <p:ext uri="{D42A27DB-BD31-4B8C-83A1-F6EECF244321}">
                <p14:modId xmlns:p14="http://schemas.microsoft.com/office/powerpoint/2010/main" val="1474209207"/>
              </p:ext>
            </p:extLst>
          </p:nvPr>
        </p:nvGraphicFramePr>
        <p:xfrm>
          <a:off x="457200" y="1052736"/>
          <a:ext cx="8229600" cy="53036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189152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8" name="標題 1"/>
          <p:cNvSpPr>
            <a:spLocks noGrp="1"/>
          </p:cNvSpPr>
          <p:nvPr>
            <p:ph type="title"/>
          </p:nvPr>
        </p:nvSpPr>
        <p:spPr>
          <a:xfrm>
            <a:off x="907851" y="116632"/>
            <a:ext cx="8128645" cy="498401"/>
          </a:xfrm>
        </p:spPr>
        <p:txBody>
          <a:bodyPr/>
          <a:lstStyle/>
          <a:p>
            <a:pPr algn="ctr"/>
            <a:r>
              <a:rPr lang="zh-TW" altLang="en-US" dirty="0">
                <a:solidFill>
                  <a:srgbClr val="C00000"/>
                </a:solidFill>
              </a:rPr>
              <a:t>違反</a:t>
            </a:r>
            <a:r>
              <a:rPr lang="zh-TW" altLang="en-US" dirty="0" smtClean="0">
                <a:solidFill>
                  <a:srgbClr val="C00000"/>
                </a:solidFill>
              </a:rPr>
              <a:t>本</a:t>
            </a:r>
            <a:r>
              <a:rPr lang="zh-TW" altLang="en-US" dirty="0">
                <a:solidFill>
                  <a:srgbClr val="C00000"/>
                </a:solidFill>
              </a:rPr>
              <a:t>法第</a:t>
            </a:r>
            <a:r>
              <a:rPr lang="en-US" altLang="zh-TW" dirty="0">
                <a:solidFill>
                  <a:srgbClr val="C00000"/>
                </a:solidFill>
              </a:rPr>
              <a:t>14</a:t>
            </a:r>
            <a:r>
              <a:rPr lang="zh-TW" altLang="en-US" dirty="0" smtClean="0">
                <a:solidFill>
                  <a:srgbClr val="C00000"/>
                </a:solidFill>
              </a:rPr>
              <a:t>條案例</a:t>
            </a:r>
            <a:r>
              <a:rPr lang="zh-TW" altLang="en-US" dirty="0">
                <a:solidFill>
                  <a:srgbClr val="C00000"/>
                </a:solidFill>
              </a:rPr>
              <a:t>討論</a:t>
            </a:r>
          </a:p>
        </p:txBody>
      </p:sp>
      <p:graphicFrame>
        <p:nvGraphicFramePr>
          <p:cNvPr id="9" name="內容版面配置區 3"/>
          <p:cNvGraphicFramePr>
            <a:graphicFrameLocks/>
          </p:cNvGraphicFramePr>
          <p:nvPr>
            <p:extLst>
              <p:ext uri="{D42A27DB-BD31-4B8C-83A1-F6EECF244321}">
                <p14:modId xmlns:p14="http://schemas.microsoft.com/office/powerpoint/2010/main" val="3656693308"/>
              </p:ext>
            </p:extLst>
          </p:nvPr>
        </p:nvGraphicFramePr>
        <p:xfrm>
          <a:off x="457200" y="1052736"/>
          <a:ext cx="8229600"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976251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8" name="標題 1"/>
          <p:cNvSpPr>
            <a:spLocks noGrp="1"/>
          </p:cNvSpPr>
          <p:nvPr>
            <p:ph type="title"/>
          </p:nvPr>
        </p:nvSpPr>
        <p:spPr>
          <a:xfrm>
            <a:off x="907851" y="116632"/>
            <a:ext cx="8128645" cy="498401"/>
          </a:xfrm>
        </p:spPr>
        <p:txBody>
          <a:bodyPr/>
          <a:lstStyle/>
          <a:p>
            <a:pPr algn="ctr"/>
            <a:r>
              <a:rPr lang="zh-TW" altLang="en-US" dirty="0">
                <a:solidFill>
                  <a:srgbClr val="C00000"/>
                </a:solidFill>
              </a:rPr>
              <a:t>違反</a:t>
            </a:r>
            <a:r>
              <a:rPr lang="zh-TW" altLang="en-US" dirty="0" smtClean="0">
                <a:solidFill>
                  <a:srgbClr val="C00000"/>
                </a:solidFill>
              </a:rPr>
              <a:t>本</a:t>
            </a:r>
            <a:r>
              <a:rPr lang="zh-TW" altLang="en-US" dirty="0">
                <a:solidFill>
                  <a:srgbClr val="C00000"/>
                </a:solidFill>
              </a:rPr>
              <a:t>法第</a:t>
            </a:r>
            <a:r>
              <a:rPr lang="en-US" altLang="zh-TW" dirty="0">
                <a:solidFill>
                  <a:srgbClr val="C00000"/>
                </a:solidFill>
              </a:rPr>
              <a:t>14</a:t>
            </a:r>
            <a:r>
              <a:rPr lang="zh-TW" altLang="en-US" dirty="0" smtClean="0">
                <a:solidFill>
                  <a:srgbClr val="C00000"/>
                </a:solidFill>
              </a:rPr>
              <a:t>條案例</a:t>
            </a:r>
            <a:r>
              <a:rPr lang="zh-TW" altLang="en-US" dirty="0">
                <a:solidFill>
                  <a:srgbClr val="C00000"/>
                </a:solidFill>
              </a:rPr>
              <a:t>討論</a:t>
            </a:r>
          </a:p>
        </p:txBody>
      </p:sp>
      <p:graphicFrame>
        <p:nvGraphicFramePr>
          <p:cNvPr id="9" name="內容版面配置區 3"/>
          <p:cNvGraphicFramePr>
            <a:graphicFrameLocks/>
          </p:cNvGraphicFramePr>
          <p:nvPr>
            <p:extLst>
              <p:ext uri="{D42A27DB-BD31-4B8C-83A1-F6EECF244321}">
                <p14:modId xmlns:p14="http://schemas.microsoft.com/office/powerpoint/2010/main" val="2907916237"/>
              </p:ext>
            </p:extLst>
          </p:nvPr>
        </p:nvGraphicFramePr>
        <p:xfrm>
          <a:off x="457200" y="1052736"/>
          <a:ext cx="8229600"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35856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37688000"/>
              </p:ext>
            </p:extLst>
          </p:nvPr>
        </p:nvGraphicFramePr>
        <p:xfrm>
          <a:off x="457200" y="1052736"/>
          <a:ext cx="822960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2"/>
          <p:cNvSpPr txBox="1">
            <a:spLocks noChangeArrowheads="1"/>
          </p:cNvSpPr>
          <p:nvPr/>
        </p:nvSpPr>
        <p:spPr bwMode="auto">
          <a:xfrm>
            <a:off x="936768" y="-29506"/>
            <a:ext cx="8229600"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400" b="1">
                <a:solidFill>
                  <a:schemeClr val="tx1"/>
                </a:solidFill>
                <a:latin typeface="+mj-lt"/>
                <a:ea typeface="+mj-ea"/>
                <a:cs typeface="+mj-cs"/>
              </a:defRPr>
            </a:lvl1pPr>
            <a:lvl2pPr algn="l" rtl="0" eaLnBrk="0" fontAlgn="base" hangingPunct="0">
              <a:spcBef>
                <a:spcPct val="0"/>
              </a:spcBef>
              <a:spcAft>
                <a:spcPct val="0"/>
              </a:spcAft>
              <a:defRPr kumimoji="1" sz="4400" b="1">
                <a:solidFill>
                  <a:schemeClr val="tx1"/>
                </a:solidFill>
                <a:latin typeface="Arial" charset="0"/>
                <a:ea typeface="標楷體" pitchFamily="65" charset="-120"/>
              </a:defRPr>
            </a:lvl2pPr>
            <a:lvl3pPr algn="l" rtl="0" eaLnBrk="0" fontAlgn="base" hangingPunct="0">
              <a:spcBef>
                <a:spcPct val="0"/>
              </a:spcBef>
              <a:spcAft>
                <a:spcPct val="0"/>
              </a:spcAft>
              <a:defRPr kumimoji="1" sz="4400" b="1">
                <a:solidFill>
                  <a:schemeClr val="tx1"/>
                </a:solidFill>
                <a:latin typeface="Arial" charset="0"/>
                <a:ea typeface="標楷體" pitchFamily="65" charset="-120"/>
              </a:defRPr>
            </a:lvl3pPr>
            <a:lvl4pPr algn="l" rtl="0" eaLnBrk="0" fontAlgn="base" hangingPunct="0">
              <a:spcBef>
                <a:spcPct val="0"/>
              </a:spcBef>
              <a:spcAft>
                <a:spcPct val="0"/>
              </a:spcAft>
              <a:defRPr kumimoji="1" sz="4400" b="1">
                <a:solidFill>
                  <a:schemeClr val="tx1"/>
                </a:solidFill>
                <a:latin typeface="Arial" charset="0"/>
                <a:ea typeface="標楷體" pitchFamily="65" charset="-120"/>
              </a:defRPr>
            </a:lvl4pPr>
            <a:lvl5pPr algn="l" rtl="0" eaLnBrk="0" fontAlgn="base" hangingPunct="0">
              <a:spcBef>
                <a:spcPct val="0"/>
              </a:spcBef>
              <a:spcAft>
                <a:spcPct val="0"/>
              </a:spcAft>
              <a:defRPr kumimoji="1" sz="4400" b="1">
                <a:solidFill>
                  <a:schemeClr val="tx1"/>
                </a:solidFill>
                <a:latin typeface="Arial" charset="0"/>
                <a:ea typeface="標楷體" pitchFamily="65" charset="-120"/>
              </a:defRPr>
            </a:lvl5pPr>
            <a:lvl6pPr marL="457200" algn="l" rtl="0" fontAlgn="base">
              <a:spcBef>
                <a:spcPct val="0"/>
              </a:spcBef>
              <a:spcAft>
                <a:spcPct val="0"/>
              </a:spcAft>
              <a:defRPr kumimoji="1" sz="4400" b="1">
                <a:solidFill>
                  <a:schemeClr val="tx1"/>
                </a:solidFill>
                <a:latin typeface="Arial" charset="0"/>
                <a:ea typeface="標楷體" pitchFamily="65" charset="-120"/>
              </a:defRPr>
            </a:lvl6pPr>
            <a:lvl7pPr marL="914400" algn="l" rtl="0" fontAlgn="base">
              <a:spcBef>
                <a:spcPct val="0"/>
              </a:spcBef>
              <a:spcAft>
                <a:spcPct val="0"/>
              </a:spcAft>
              <a:defRPr kumimoji="1" sz="4400" b="1">
                <a:solidFill>
                  <a:schemeClr val="tx1"/>
                </a:solidFill>
                <a:latin typeface="Arial" charset="0"/>
                <a:ea typeface="標楷體" pitchFamily="65" charset="-120"/>
              </a:defRPr>
            </a:lvl7pPr>
            <a:lvl8pPr marL="1371600" algn="l" rtl="0" fontAlgn="base">
              <a:spcBef>
                <a:spcPct val="0"/>
              </a:spcBef>
              <a:spcAft>
                <a:spcPct val="0"/>
              </a:spcAft>
              <a:defRPr kumimoji="1" sz="4400" b="1">
                <a:solidFill>
                  <a:schemeClr val="tx1"/>
                </a:solidFill>
                <a:latin typeface="Arial" charset="0"/>
                <a:ea typeface="標楷體" pitchFamily="65" charset="-120"/>
              </a:defRPr>
            </a:lvl8pPr>
            <a:lvl9pPr marL="1828800" algn="l" rtl="0" fontAlgn="base">
              <a:spcBef>
                <a:spcPct val="0"/>
              </a:spcBef>
              <a:spcAft>
                <a:spcPct val="0"/>
              </a:spcAft>
              <a:defRPr kumimoji="1" sz="4400" b="1">
                <a:solidFill>
                  <a:schemeClr val="tx1"/>
                </a:solidFill>
                <a:latin typeface="Arial" charset="0"/>
                <a:ea typeface="標楷體" pitchFamily="65" charset="-120"/>
              </a:defRPr>
            </a:lvl9pPr>
          </a:lstStyle>
          <a:p>
            <a:pPr lvl="0" eaLnBrk="1" hangingPunct="1">
              <a:defRPr/>
            </a:pPr>
            <a:r>
              <a:rPr lang="zh-TW" altLang="en-US" sz="3200" dirty="0">
                <a:solidFill>
                  <a:srgbClr val="FF6600"/>
                </a:solidFill>
                <a:latin typeface="標楷體" pitchFamily="65" charset="-120"/>
                <a:ea typeface="標楷體" pitchFamily="65" charset="-120"/>
              </a:rPr>
              <a:t>申報主體</a:t>
            </a:r>
            <a:r>
              <a:rPr lang="en-US" altLang="zh-TW" sz="3200" dirty="0">
                <a:solidFill>
                  <a:srgbClr val="FF6600"/>
                </a:solidFill>
                <a:latin typeface="標楷體" pitchFamily="65" charset="-120"/>
                <a:ea typeface="標楷體" pitchFamily="65" charset="-120"/>
              </a:rPr>
              <a:t>-</a:t>
            </a:r>
            <a:r>
              <a:rPr lang="zh-TW" altLang="en-US" sz="3200" dirty="0">
                <a:solidFill>
                  <a:srgbClr val="FF6600"/>
                </a:solidFill>
                <a:latin typeface="標楷體" pitchFamily="65" charset="-120"/>
                <a:ea typeface="標楷體" pitchFamily="65" charset="-120"/>
              </a:rPr>
              <a:t>本法第</a:t>
            </a:r>
            <a:r>
              <a:rPr lang="en-US" altLang="zh-TW" sz="3200" dirty="0">
                <a:solidFill>
                  <a:srgbClr val="FF6600"/>
                </a:solidFill>
                <a:latin typeface="標楷體" pitchFamily="65" charset="-120"/>
                <a:ea typeface="標楷體" pitchFamily="65" charset="-120"/>
              </a:rPr>
              <a:t>2</a:t>
            </a:r>
            <a:r>
              <a:rPr lang="zh-TW" altLang="en-US" sz="3200" dirty="0">
                <a:solidFill>
                  <a:srgbClr val="FF6600"/>
                </a:solidFill>
                <a:latin typeface="標楷體" pitchFamily="65" charset="-120"/>
                <a:ea typeface="標楷體" pitchFamily="65" charset="-120"/>
              </a:rPr>
              <a:t>條第</a:t>
            </a:r>
            <a:r>
              <a:rPr lang="en-US" altLang="zh-TW" sz="3200" dirty="0">
                <a:solidFill>
                  <a:srgbClr val="FF6600"/>
                </a:solidFill>
                <a:latin typeface="標楷體" pitchFamily="65" charset="-120"/>
                <a:ea typeface="標楷體" pitchFamily="65" charset="-120"/>
              </a:rPr>
              <a:t>1</a:t>
            </a:r>
            <a:r>
              <a:rPr lang="zh-TW" altLang="en-US" sz="3200" dirty="0">
                <a:solidFill>
                  <a:srgbClr val="FF6600"/>
                </a:solidFill>
                <a:latin typeface="標楷體" pitchFamily="65" charset="-120"/>
                <a:ea typeface="標楷體" pitchFamily="65" charset="-120"/>
              </a:rPr>
              <a:t>項</a:t>
            </a:r>
          </a:p>
        </p:txBody>
      </p:sp>
      <p:sp>
        <p:nvSpPr>
          <p:cNvPr id="6"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2" name="矩形 1"/>
          <p:cNvSpPr/>
          <p:nvPr/>
        </p:nvSpPr>
        <p:spPr>
          <a:xfrm>
            <a:off x="0" y="6379726"/>
            <a:ext cx="3576620" cy="338554"/>
          </a:xfrm>
          <a:prstGeom prst="rect">
            <a:avLst/>
          </a:prstGeom>
        </p:spPr>
        <p:txBody>
          <a:bodyPr wrap="none">
            <a:spAutoFit/>
          </a:bodyPr>
          <a:lstStyle/>
          <a:p>
            <a:r>
              <a:rPr lang="zh-TW" altLang="en-US" sz="1600" b="1" dirty="0">
                <a:solidFill>
                  <a:schemeClr val="tx1">
                    <a:lumMod val="75000"/>
                    <a:lumOff val="25000"/>
                  </a:schemeClr>
                </a:solidFill>
                <a:latin typeface="+mj-ea"/>
              </a:rPr>
              <a:t>（</a:t>
            </a:r>
            <a:r>
              <a:rPr lang="zh-TW" altLang="en-US" sz="1600" b="1" dirty="0" smtClean="0">
                <a:latin typeface="+mj-ea"/>
                <a:ea typeface="+mj-ea"/>
              </a:rPr>
              <a:t>廉</a:t>
            </a:r>
            <a:r>
              <a:rPr lang="zh-TW" altLang="en-US" sz="1600" b="1" dirty="0">
                <a:latin typeface="+mj-ea"/>
                <a:ea typeface="+mj-ea"/>
              </a:rPr>
              <a:t>財字第</a:t>
            </a:r>
            <a:r>
              <a:rPr lang="en-US" altLang="zh-TW" sz="1600" b="1" dirty="0">
                <a:latin typeface="+mj-ea"/>
                <a:ea typeface="+mj-ea"/>
              </a:rPr>
              <a:t>10205006680</a:t>
            </a:r>
            <a:r>
              <a:rPr lang="zh-TW" altLang="en-US" sz="1600" b="1" dirty="0" smtClean="0">
                <a:latin typeface="+mj-ea"/>
                <a:ea typeface="+mj-ea"/>
              </a:rPr>
              <a:t>號</a:t>
            </a:r>
            <a:r>
              <a:rPr lang="zh-TW" altLang="en-US" sz="1600" b="1" dirty="0">
                <a:solidFill>
                  <a:schemeClr val="tx1">
                    <a:lumMod val="75000"/>
                    <a:lumOff val="25000"/>
                  </a:schemeClr>
                </a:solidFill>
                <a:latin typeface="+mj-ea"/>
              </a:rPr>
              <a:t>函參照）</a:t>
            </a:r>
            <a:endParaRPr lang="zh-TW" altLang="en-US" sz="1600" dirty="0">
              <a:latin typeface="+mj-ea"/>
            </a:endParaRPr>
          </a:p>
        </p:txBody>
      </p:sp>
    </p:spTree>
    <p:extLst>
      <p:ext uri="{BB962C8B-B14F-4D97-AF65-F5344CB8AC3E}">
        <p14:creationId xmlns:p14="http://schemas.microsoft.com/office/powerpoint/2010/main" val="3654016741"/>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6E497CFF-BD72-4154-9D72-3BC8C76A4F2C}" type="slidenum">
              <a:rPr lang="zh-TW" altLang="en-US" smtClean="0">
                <a:solidFill>
                  <a:prstClr val="black">
                    <a:lumMod val="50000"/>
                    <a:lumOff val="50000"/>
                  </a:prstClr>
                </a:solidFill>
              </a:rPr>
              <a:pPr/>
              <a:t>120</a:t>
            </a:fld>
            <a:endParaRPr lang="zh-TW" altLang="en-US">
              <a:solidFill>
                <a:prstClr val="black">
                  <a:lumMod val="50000"/>
                  <a:lumOff val="50000"/>
                </a:prstClr>
              </a:solidFill>
            </a:endParaRPr>
          </a:p>
        </p:txBody>
      </p:sp>
      <p:graphicFrame>
        <p:nvGraphicFramePr>
          <p:cNvPr id="5" name="內容版面配置區 3"/>
          <p:cNvGraphicFramePr>
            <a:graphicFrameLocks/>
          </p:cNvGraphicFramePr>
          <p:nvPr>
            <p:extLst>
              <p:ext uri="{D42A27DB-BD31-4B8C-83A1-F6EECF244321}">
                <p14:modId xmlns:p14="http://schemas.microsoft.com/office/powerpoint/2010/main" val="1390092465"/>
              </p:ext>
            </p:extLst>
          </p:nvPr>
        </p:nvGraphicFramePr>
        <p:xfrm>
          <a:off x="457200" y="1052736"/>
          <a:ext cx="822960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423095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18434" name="標題 1"/>
          <p:cNvSpPr>
            <a:spLocks noGrp="1"/>
          </p:cNvSpPr>
          <p:nvPr>
            <p:ph type="title"/>
          </p:nvPr>
        </p:nvSpPr>
        <p:spPr>
          <a:xfrm>
            <a:off x="683568" y="0"/>
            <a:ext cx="7931224" cy="778098"/>
          </a:xfrm>
        </p:spPr>
        <p:txBody>
          <a:bodyPr>
            <a:normAutofit/>
          </a:bodyPr>
          <a:lstStyle/>
          <a:p>
            <a:pPr algn="ctr"/>
            <a:r>
              <a:rPr lang="zh-TW" altLang="en-US" b="1" dirty="0" smtClean="0">
                <a:solidFill>
                  <a:srgbClr val="C00000"/>
                </a:solidFill>
              </a:rPr>
              <a:t>裁罰機關及裁罰規定</a:t>
            </a:r>
          </a:p>
        </p:txBody>
      </p:sp>
      <p:sp>
        <p:nvSpPr>
          <p:cNvPr id="18435" name="內容版面配置區 2"/>
          <p:cNvSpPr>
            <a:spLocks noGrp="1"/>
          </p:cNvSpPr>
          <p:nvPr>
            <p:ph idx="1"/>
          </p:nvPr>
        </p:nvSpPr>
        <p:spPr>
          <a:xfrm>
            <a:off x="539552" y="1124744"/>
            <a:ext cx="8280920" cy="1512168"/>
          </a:xfrm>
        </p:spPr>
        <p:txBody>
          <a:bodyPr/>
          <a:lstStyle/>
          <a:p>
            <a:pPr algn="just">
              <a:buBlip>
                <a:blip r:embed="rId3"/>
              </a:buBlip>
            </a:pPr>
            <a:r>
              <a:rPr lang="zh-TW" altLang="en-US" sz="2000" b="1" dirty="0" smtClean="0">
                <a:solidFill>
                  <a:schemeClr val="tx1">
                    <a:lumMod val="75000"/>
                    <a:lumOff val="25000"/>
                  </a:schemeClr>
                </a:solidFill>
                <a:latin typeface="+mj-ea"/>
                <a:ea typeface="+mj-ea"/>
              </a:rPr>
              <a:t>公職人員由</a:t>
            </a:r>
            <a:r>
              <a:rPr lang="zh-TW" altLang="en-US" sz="2000" b="1" dirty="0" smtClean="0">
                <a:solidFill>
                  <a:srgbClr val="00B0F0"/>
                </a:solidFill>
                <a:latin typeface="+mj-ea"/>
                <a:ea typeface="+mj-ea"/>
              </a:rPr>
              <a:t>監察院</a:t>
            </a:r>
            <a:r>
              <a:rPr lang="zh-TW" altLang="en-US" sz="2000" b="1" dirty="0" smtClean="0">
                <a:solidFill>
                  <a:schemeClr val="tx1">
                    <a:lumMod val="75000"/>
                    <a:lumOff val="25000"/>
                  </a:schemeClr>
                </a:solidFill>
                <a:latin typeface="+mj-ea"/>
                <a:ea typeface="+mj-ea"/>
              </a:rPr>
              <a:t>裁罰者，其</a:t>
            </a:r>
            <a:r>
              <a:rPr lang="zh-TW" altLang="en-US" sz="2000" b="1" dirty="0">
                <a:solidFill>
                  <a:schemeClr val="tx1">
                    <a:lumMod val="75000"/>
                    <a:lumOff val="25000"/>
                  </a:schemeClr>
                </a:solidFill>
                <a:latin typeface="+mj-ea"/>
                <a:ea typeface="+mj-ea"/>
              </a:rPr>
              <a:t>「機關團體」及關係</a:t>
            </a:r>
            <a:r>
              <a:rPr lang="zh-TW" altLang="en-US" sz="2000" b="1" dirty="0" smtClean="0">
                <a:solidFill>
                  <a:schemeClr val="tx1">
                    <a:lumMod val="75000"/>
                    <a:lumOff val="25000"/>
                  </a:schemeClr>
                </a:solidFill>
                <a:latin typeface="+mj-ea"/>
                <a:ea typeface="+mj-ea"/>
              </a:rPr>
              <a:t>人亦由</a:t>
            </a:r>
            <a:r>
              <a:rPr lang="zh-TW" altLang="en-US" sz="2000" b="1" dirty="0" smtClean="0">
                <a:solidFill>
                  <a:srgbClr val="00B0F0"/>
                </a:solidFill>
                <a:latin typeface="+mj-ea"/>
                <a:ea typeface="+mj-ea"/>
              </a:rPr>
              <a:t>監察院</a:t>
            </a:r>
            <a:r>
              <a:rPr lang="zh-TW" altLang="en-US" sz="2000" b="1" dirty="0" smtClean="0">
                <a:solidFill>
                  <a:schemeClr val="tx1">
                    <a:lumMod val="75000"/>
                    <a:lumOff val="25000"/>
                  </a:schemeClr>
                </a:solidFill>
                <a:latin typeface="+mj-ea"/>
                <a:ea typeface="+mj-ea"/>
              </a:rPr>
              <a:t>裁罰</a:t>
            </a:r>
            <a:endParaRPr lang="en-US" altLang="zh-TW" sz="2000" b="1" dirty="0" smtClean="0">
              <a:solidFill>
                <a:schemeClr val="tx1">
                  <a:lumMod val="75000"/>
                  <a:lumOff val="25000"/>
                </a:schemeClr>
              </a:solidFill>
              <a:latin typeface="+mj-ea"/>
              <a:ea typeface="+mj-ea"/>
            </a:endParaRPr>
          </a:p>
          <a:p>
            <a:pPr algn="just">
              <a:buBlip>
                <a:blip r:embed="rId3"/>
              </a:buBlip>
            </a:pPr>
            <a:r>
              <a:rPr lang="zh-TW" altLang="en-US" sz="2000" b="1" dirty="0" smtClean="0">
                <a:solidFill>
                  <a:schemeClr val="tx1">
                    <a:lumMod val="75000"/>
                    <a:lumOff val="25000"/>
                  </a:schemeClr>
                </a:solidFill>
                <a:latin typeface="+mj-ea"/>
                <a:ea typeface="+mj-ea"/>
              </a:rPr>
              <a:t>公職人員由</a:t>
            </a:r>
            <a:r>
              <a:rPr lang="zh-TW" altLang="en-US" sz="2000" b="1" dirty="0" smtClean="0">
                <a:solidFill>
                  <a:srgbClr val="00B0F0"/>
                </a:solidFill>
                <a:latin typeface="+mj-ea"/>
                <a:ea typeface="+mj-ea"/>
              </a:rPr>
              <a:t>法務部</a:t>
            </a:r>
            <a:r>
              <a:rPr lang="zh-TW" altLang="en-US" sz="2000" b="1" dirty="0" smtClean="0">
                <a:solidFill>
                  <a:schemeClr val="tx1">
                    <a:lumMod val="75000"/>
                    <a:lumOff val="25000"/>
                  </a:schemeClr>
                </a:solidFill>
                <a:latin typeface="+mj-ea"/>
                <a:ea typeface="+mj-ea"/>
              </a:rPr>
              <a:t>裁罰者，其</a:t>
            </a:r>
            <a:r>
              <a:rPr lang="zh-TW" altLang="en-US" sz="2000" b="1" dirty="0">
                <a:solidFill>
                  <a:schemeClr val="tx1">
                    <a:lumMod val="75000"/>
                    <a:lumOff val="25000"/>
                  </a:schemeClr>
                </a:solidFill>
                <a:latin typeface="+mj-ea"/>
                <a:ea typeface="+mj-ea"/>
              </a:rPr>
              <a:t>「機關團體」及關係</a:t>
            </a:r>
            <a:r>
              <a:rPr lang="zh-TW" altLang="en-US" sz="2000" b="1" dirty="0" smtClean="0">
                <a:solidFill>
                  <a:schemeClr val="tx1">
                    <a:lumMod val="75000"/>
                    <a:lumOff val="25000"/>
                  </a:schemeClr>
                </a:solidFill>
                <a:latin typeface="+mj-ea"/>
                <a:ea typeface="+mj-ea"/>
              </a:rPr>
              <a:t>人亦由</a:t>
            </a:r>
            <a:r>
              <a:rPr lang="zh-TW" altLang="en-US" sz="2000" b="1" dirty="0" smtClean="0">
                <a:solidFill>
                  <a:srgbClr val="00B0F0"/>
                </a:solidFill>
                <a:latin typeface="+mj-ea"/>
                <a:ea typeface="+mj-ea"/>
              </a:rPr>
              <a:t>法務部</a:t>
            </a:r>
            <a:r>
              <a:rPr lang="zh-TW" altLang="en-US" sz="2000" b="1" dirty="0" smtClean="0">
                <a:solidFill>
                  <a:schemeClr val="tx1">
                    <a:lumMod val="75000"/>
                    <a:lumOff val="25000"/>
                  </a:schemeClr>
                </a:solidFill>
                <a:latin typeface="+mj-ea"/>
                <a:ea typeface="+mj-ea"/>
              </a:rPr>
              <a:t>裁罰</a:t>
            </a:r>
            <a:endParaRPr lang="zh-TW" altLang="en-US" sz="2000" dirty="0" smtClean="0">
              <a:latin typeface="+mj-ea"/>
              <a:ea typeface="+mj-ea"/>
            </a:endParaRPr>
          </a:p>
        </p:txBody>
      </p:sp>
      <p:pic>
        <p:nvPicPr>
          <p:cNvPr id="6" name="圖片 5"/>
          <p:cNvPicPr>
            <a:picLocks noChangeAspect="1"/>
          </p:cNvPicPr>
          <p:nvPr/>
        </p:nvPicPr>
        <p:blipFill rotWithShape="1">
          <a:blip r:embed="rId4">
            <a:extLst>
              <a:ext uri="{28A0092B-C50C-407E-A947-70E740481C1C}">
                <a14:useLocalDpi xmlns:a14="http://schemas.microsoft.com/office/drawing/2010/main" val="0"/>
              </a:ext>
            </a:extLst>
          </a:blip>
          <a:srcRect l="8078" t="38609" r="8307" b="11572"/>
          <a:stretch/>
        </p:blipFill>
        <p:spPr>
          <a:xfrm>
            <a:off x="358147" y="1988841"/>
            <a:ext cx="8256645" cy="4349230"/>
          </a:xfrm>
          <a:prstGeom prst="rect">
            <a:avLst/>
          </a:prstGeom>
          <a:solidFill>
            <a:schemeClr val="bg1"/>
          </a:solidFill>
        </p:spPr>
      </p:pic>
      <p:sp>
        <p:nvSpPr>
          <p:cNvPr id="3" name="投影片編號版面配置區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7" name="文字方塊 6"/>
          <p:cNvSpPr txBox="1"/>
          <p:nvPr/>
        </p:nvSpPr>
        <p:spPr>
          <a:xfrm>
            <a:off x="30581" y="6356350"/>
            <a:ext cx="3443571"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法廉字第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10900029310</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函參照）</a:t>
            </a:r>
            <a:endPar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1531064023"/>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感謝您的聆聽！</a:t>
            </a:r>
            <a:endParaRPr lang="zh-TW" altLang="en-US" dirty="0"/>
          </a:p>
        </p:txBody>
      </p:sp>
      <p:sp>
        <p:nvSpPr>
          <p:cNvPr id="5" name="タイトル 13"/>
          <p:cNvSpPr txBox="1">
            <a:spLocks/>
          </p:cNvSpPr>
          <p:nvPr/>
        </p:nvSpPr>
        <p:spPr>
          <a:xfrm>
            <a:off x="-252536" y="3645024"/>
            <a:ext cx="9649072" cy="332830"/>
          </a:xfrm>
          <a:prstGeom prst="rect">
            <a:avLst/>
          </a:prstGeom>
        </p:spPr>
        <p:txBody>
          <a:bodyPr anchor="b"/>
          <a:lstStyle>
            <a:lvl1pPr algn="ctr" defTabSz="1633027" rtl="0" eaLnBrk="1" latinLnBrk="0" hangingPunct="1">
              <a:spcBef>
                <a:spcPct val="0"/>
              </a:spcBef>
              <a:buNone/>
              <a:defRPr kumimoji="1" sz="8800" kern="1200" baseline="0">
                <a:blipFill dpi="0" rotWithShape="1">
                  <a:blip r:embed="rId3"/>
                  <a:srcRect/>
                  <a:tile tx="0" ty="0" sx="100000" sy="100000" flip="none" algn="tl"/>
                </a:blipFill>
                <a:effectLst>
                  <a:innerShdw blurRad="63500" dist="50800" dir="18900000">
                    <a:prstClr val="black">
                      <a:alpha val="50000"/>
                    </a:prstClr>
                  </a:innerShdw>
                </a:effectLst>
                <a:latin typeface="Bebas Neue Bold" panose="020B0606020202050201" pitchFamily="34" charset="0"/>
                <a:ea typeface="+mj-ea"/>
                <a:cs typeface="+mj-cs"/>
              </a:defRPr>
            </a:lvl1pPr>
          </a:lstStyle>
          <a:p>
            <a:pPr fontAlgn="auto">
              <a:spcAft>
                <a:spcPts val="0"/>
              </a:spcAft>
            </a:pPr>
            <a:r>
              <a:rPr lang="en-US" altLang="ja-JP" sz="7200" dirty="0" smtClean="0">
                <a:latin typeface="Aharoni" pitchFamily="2" charset="-79"/>
                <a:cs typeface="Aharoni" pitchFamily="2" charset="-79"/>
              </a:rPr>
              <a:t>THANKYOU!</a:t>
            </a:r>
            <a:endParaRPr lang="ja-JP" altLang="en-US" sz="7200" dirty="0">
              <a:latin typeface="Aharoni" pitchFamily="2" charset="-79"/>
              <a:cs typeface="Aharoni" pitchFamily="2" charset="-79"/>
            </a:endParaRPr>
          </a:p>
        </p:txBody>
      </p:sp>
    </p:spTree>
    <p:extLst>
      <p:ext uri="{BB962C8B-B14F-4D97-AF65-F5344CB8AC3E}">
        <p14:creationId xmlns:p14="http://schemas.microsoft.com/office/powerpoint/2010/main" val="15471339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00FC5F7E-5E18-4FA6-9760-197AF4987A36}" type="slidenum">
              <a:rPr lang="en-US" altLang="ja-JP" smtClean="0"/>
              <a:pPr/>
              <a:t>13</a:t>
            </a:fld>
            <a:endParaRPr lang="en-US" altLang="ja-JP"/>
          </a:p>
        </p:txBody>
      </p:sp>
      <p:sp>
        <p:nvSpPr>
          <p:cNvPr id="13" name="矩形 12"/>
          <p:cNvSpPr/>
          <p:nvPr/>
        </p:nvSpPr>
        <p:spPr>
          <a:xfrm>
            <a:off x="4932040" y="1412776"/>
            <a:ext cx="3960440" cy="4264248"/>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t">
            <a:noAutofit/>
          </a:bodyPr>
          <a:lstStyle/>
          <a:p>
            <a:pPr marL="457200" indent="-457200" algn="just">
              <a:lnSpc>
                <a:spcPts val="3300"/>
              </a:lnSpc>
              <a:spcBef>
                <a:spcPts val="1200"/>
              </a:spcBef>
              <a:buBlip>
                <a:blip r:embed="rId3"/>
              </a:buBlip>
            </a:pPr>
            <a:r>
              <a:rPr lang="zh-TW" altLang="en-US" sz="2800" b="1" dirty="0" smtClean="0">
                <a:solidFill>
                  <a:srgbClr val="344319"/>
                </a:solidFill>
                <a:latin typeface="微軟正黑體" panose="020B0604030504040204" pitchFamily="34" charset="-120"/>
                <a:ea typeface="微軟正黑體" panose="020B0604030504040204" pitchFamily="34" charset="-120"/>
              </a:rPr>
              <a:t>本</a:t>
            </a:r>
            <a:r>
              <a:rPr lang="zh-TW" altLang="en-US" sz="2800" b="1" dirty="0">
                <a:solidFill>
                  <a:srgbClr val="344319"/>
                </a:solidFill>
                <a:latin typeface="微軟正黑體" panose="020B0604030504040204" pitchFamily="34" charset="-120"/>
                <a:ea typeface="微軟正黑體" panose="020B0604030504040204" pitchFamily="34" charset="-120"/>
              </a:rPr>
              <a:t>法所稱</a:t>
            </a:r>
            <a:r>
              <a:rPr lang="zh-TW" altLang="en-US" sz="2800" b="1" dirty="0" smtClean="0">
                <a:solidFill>
                  <a:srgbClr val="344319"/>
                </a:solidFill>
                <a:latin typeface="微軟正黑體" panose="020B0604030504040204" pitchFamily="34" charset="-120"/>
                <a:ea typeface="微軟正黑體" panose="020B0604030504040204" pitchFamily="34" charset="-120"/>
              </a:rPr>
              <a:t>「故意</a:t>
            </a:r>
            <a:r>
              <a:rPr lang="zh-TW" altLang="en-US" sz="2800" b="1" dirty="0">
                <a:solidFill>
                  <a:srgbClr val="344319"/>
                </a:solidFill>
                <a:latin typeface="微軟正黑體" panose="020B0604030504040204" pitchFamily="34" charset="-120"/>
                <a:ea typeface="微軟正黑體" panose="020B0604030504040204" pitchFamily="34" charset="-120"/>
              </a:rPr>
              <a:t>申報不實」，</a:t>
            </a:r>
            <a:r>
              <a:rPr lang="zh-TW" altLang="en-US" sz="2800" b="1" dirty="0" smtClean="0">
                <a:solidFill>
                  <a:srgbClr val="344319"/>
                </a:solidFill>
                <a:latin typeface="微軟正黑體" panose="020B0604030504040204" pitchFamily="34" charset="-120"/>
                <a:ea typeface="微軟正黑體" panose="020B0604030504040204" pitchFamily="34" charset="-120"/>
              </a:rPr>
              <a:t>包括「</a:t>
            </a:r>
            <a:r>
              <a:rPr lang="zh-TW" altLang="en-US" sz="2800" b="1" dirty="0">
                <a:solidFill>
                  <a:srgbClr val="FF0000"/>
                </a:solidFill>
                <a:latin typeface="微軟正黑體" panose="020B0604030504040204" pitchFamily="34" charset="-120"/>
                <a:ea typeface="微軟正黑體" panose="020B0604030504040204" pitchFamily="34" charset="-120"/>
              </a:rPr>
              <a:t>間接故意</a:t>
            </a:r>
            <a:r>
              <a:rPr lang="zh-TW" altLang="en-US" sz="2800" b="1" dirty="0">
                <a:solidFill>
                  <a:srgbClr val="344319"/>
                </a:solidFill>
                <a:latin typeface="微軟正黑體" panose="020B0604030504040204" pitchFamily="34" charset="-120"/>
                <a:ea typeface="微軟正黑體" panose="020B0604030504040204" pitchFamily="34" charset="-120"/>
              </a:rPr>
              <a:t>」之情形</a:t>
            </a:r>
            <a:r>
              <a:rPr lang="zh-TW" altLang="en-US" sz="2800" b="1" dirty="0" smtClean="0">
                <a:solidFill>
                  <a:srgbClr val="344319"/>
                </a:solidFill>
                <a:latin typeface="微軟正黑體" panose="020B0604030504040204" pitchFamily="34" charset="-120"/>
                <a:ea typeface="微軟正黑體" panose="020B0604030504040204" pitchFamily="34" charset="-120"/>
              </a:rPr>
              <a:t>。</a:t>
            </a:r>
            <a:endParaRPr lang="en-US" altLang="zh-TW" sz="2800" b="1" dirty="0" smtClean="0">
              <a:solidFill>
                <a:srgbClr val="344319"/>
              </a:solidFill>
              <a:latin typeface="微軟正黑體" panose="020B0604030504040204" pitchFamily="34" charset="-120"/>
              <a:ea typeface="微軟正黑體" panose="020B0604030504040204" pitchFamily="34" charset="-120"/>
            </a:endParaRPr>
          </a:p>
          <a:p>
            <a:pPr marL="457200" indent="-457200" algn="just">
              <a:lnSpc>
                <a:spcPts val="3300"/>
              </a:lnSpc>
              <a:spcBef>
                <a:spcPts val="1200"/>
              </a:spcBef>
              <a:buBlip>
                <a:blip r:embed="rId3"/>
              </a:buBlip>
            </a:pPr>
            <a:r>
              <a:rPr lang="zh-TW" altLang="en-US" sz="2800" b="1" dirty="0" smtClean="0">
                <a:solidFill>
                  <a:srgbClr val="344319"/>
                </a:solidFill>
                <a:latin typeface="微軟正黑體" panose="020B0604030504040204" pitchFamily="34" charset="-120"/>
                <a:ea typeface="微軟正黑體" panose="020B0604030504040204" pitchFamily="34" charset="-120"/>
              </a:rPr>
              <a:t>如未確實</a:t>
            </a:r>
            <a:r>
              <a:rPr lang="zh-TW" altLang="en-US" sz="2800" b="1" dirty="0">
                <a:solidFill>
                  <a:srgbClr val="344319"/>
                </a:solidFill>
                <a:latin typeface="微軟正黑體" panose="020B0604030504040204" pitchFamily="34" charset="-120"/>
                <a:ea typeface="微軟正黑體" panose="020B0604030504040204" pitchFamily="34" charset="-120"/>
              </a:rPr>
              <a:t>查詢財產，放任可能不正確的</a:t>
            </a:r>
            <a:r>
              <a:rPr lang="zh-TW" altLang="en-US" sz="2800" b="1" dirty="0" smtClean="0">
                <a:solidFill>
                  <a:srgbClr val="344319"/>
                </a:solidFill>
                <a:latin typeface="微軟正黑體" panose="020B0604030504040204" pitchFamily="34" charset="-120"/>
                <a:ea typeface="微軟正黑體" panose="020B0604030504040204" pitchFamily="34" charset="-120"/>
              </a:rPr>
              <a:t>資料並予申報，係</a:t>
            </a:r>
            <a:r>
              <a:rPr lang="zh-TW" altLang="en-US" sz="2800" b="1" dirty="0" smtClean="0">
                <a:solidFill>
                  <a:srgbClr val="FF0000"/>
                </a:solidFill>
                <a:latin typeface="微軟正黑體" panose="020B0604030504040204" pitchFamily="34" charset="-120"/>
                <a:ea typeface="微軟正黑體" panose="020B0604030504040204" pitchFamily="34" charset="-120"/>
              </a:rPr>
              <a:t>可</a:t>
            </a:r>
            <a:r>
              <a:rPr lang="zh-TW" altLang="en-US" sz="2800" b="1" dirty="0">
                <a:solidFill>
                  <a:srgbClr val="FF0000"/>
                </a:solidFill>
                <a:latin typeface="微軟正黑體" panose="020B0604030504040204" pitchFamily="34" charset="-120"/>
                <a:ea typeface="微軟正黑體" panose="020B0604030504040204" pitchFamily="34" charset="-120"/>
              </a:rPr>
              <a:t>預見將發生申報不實之結果，仍任由其</a:t>
            </a:r>
            <a:r>
              <a:rPr lang="zh-TW" altLang="en-US" sz="2800" b="1" dirty="0" smtClean="0">
                <a:solidFill>
                  <a:srgbClr val="FF0000"/>
                </a:solidFill>
                <a:latin typeface="微軟正黑體" panose="020B0604030504040204" pitchFamily="34" charset="-120"/>
                <a:ea typeface="微軟正黑體" panose="020B0604030504040204" pitchFamily="34" charset="-120"/>
              </a:rPr>
              <a:t>發生</a:t>
            </a:r>
            <a:endParaRPr lang="en-US" altLang="zh-TW" sz="2800" b="1" dirty="0" smtClean="0">
              <a:solidFill>
                <a:srgbClr val="FF0000"/>
              </a:solidFill>
              <a:latin typeface="微軟正黑體" panose="020B0604030504040204" pitchFamily="34" charset="-120"/>
              <a:ea typeface="微軟正黑體" panose="020B0604030504040204" pitchFamily="34" charset="-120"/>
            </a:endParaRPr>
          </a:p>
          <a:p>
            <a:pPr marL="452438" algn="just">
              <a:lnSpc>
                <a:spcPts val="3300"/>
              </a:lnSpc>
              <a:spcBef>
                <a:spcPts val="0"/>
              </a:spcBef>
            </a:pPr>
            <a:r>
              <a:rPr lang="zh-TW" altLang="en-US" sz="2800" b="1" dirty="0" smtClean="0">
                <a:solidFill>
                  <a:srgbClr val="344319"/>
                </a:solidFill>
                <a:latin typeface="微軟正黑體" panose="020B0604030504040204" pitchFamily="34" charset="-120"/>
                <a:ea typeface="微軟正黑體" panose="020B0604030504040204" pitchFamily="34" charset="-120"/>
              </a:rPr>
              <a:t>，而屬間接故意。</a:t>
            </a:r>
            <a:endParaRPr lang="zh-TW" altLang="en-US" sz="2800" b="1" dirty="0">
              <a:solidFill>
                <a:srgbClr val="344319"/>
              </a:solidFill>
              <a:latin typeface="微軟正黑體" panose="020B0604030504040204" pitchFamily="34" charset="-120"/>
              <a:ea typeface="微軟正黑體" panose="020B0604030504040204" pitchFamily="34" charset="-120"/>
            </a:endParaRPr>
          </a:p>
          <a:p>
            <a:pPr marL="514350" indent="-514350" algn="just">
              <a:lnSpc>
                <a:spcPts val="3300"/>
              </a:lnSpc>
              <a:spcBef>
                <a:spcPts val="1200"/>
              </a:spcBef>
              <a:buFont typeface="+mj-lt"/>
              <a:buAutoNum type="arabicPeriod" startAt="3"/>
            </a:pPr>
            <a:endParaRPr lang="en-US" altLang="zh-TW" sz="3200" b="1" dirty="0">
              <a:solidFill>
                <a:srgbClr val="FF0000"/>
              </a:solidFill>
              <a:latin typeface="標楷體" pitchFamily="65" charset="-120"/>
              <a:ea typeface="標楷體" pitchFamily="65" charset="-120"/>
            </a:endParaRPr>
          </a:p>
        </p:txBody>
      </p:sp>
      <p:sp>
        <p:nvSpPr>
          <p:cNvPr id="7" name="Rectangle 2"/>
          <p:cNvSpPr txBox="1">
            <a:spLocks noChangeArrowheads="1"/>
          </p:cNvSpPr>
          <p:nvPr/>
        </p:nvSpPr>
        <p:spPr bwMode="auto">
          <a:xfrm>
            <a:off x="467544" y="1124744"/>
            <a:ext cx="8229600"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400" b="1">
                <a:solidFill>
                  <a:schemeClr val="tx1"/>
                </a:solidFill>
                <a:latin typeface="+mj-lt"/>
                <a:ea typeface="+mj-ea"/>
                <a:cs typeface="+mj-cs"/>
              </a:defRPr>
            </a:lvl1pPr>
            <a:lvl2pPr algn="l" rtl="0" eaLnBrk="0" fontAlgn="base" hangingPunct="0">
              <a:spcBef>
                <a:spcPct val="0"/>
              </a:spcBef>
              <a:spcAft>
                <a:spcPct val="0"/>
              </a:spcAft>
              <a:defRPr kumimoji="1" sz="4400" b="1">
                <a:solidFill>
                  <a:schemeClr val="tx1"/>
                </a:solidFill>
                <a:latin typeface="Arial" charset="0"/>
                <a:ea typeface="標楷體" pitchFamily="65" charset="-120"/>
              </a:defRPr>
            </a:lvl2pPr>
            <a:lvl3pPr algn="l" rtl="0" eaLnBrk="0" fontAlgn="base" hangingPunct="0">
              <a:spcBef>
                <a:spcPct val="0"/>
              </a:spcBef>
              <a:spcAft>
                <a:spcPct val="0"/>
              </a:spcAft>
              <a:defRPr kumimoji="1" sz="4400" b="1">
                <a:solidFill>
                  <a:schemeClr val="tx1"/>
                </a:solidFill>
                <a:latin typeface="Arial" charset="0"/>
                <a:ea typeface="標楷體" pitchFamily="65" charset="-120"/>
              </a:defRPr>
            </a:lvl3pPr>
            <a:lvl4pPr algn="l" rtl="0" eaLnBrk="0" fontAlgn="base" hangingPunct="0">
              <a:spcBef>
                <a:spcPct val="0"/>
              </a:spcBef>
              <a:spcAft>
                <a:spcPct val="0"/>
              </a:spcAft>
              <a:defRPr kumimoji="1" sz="4400" b="1">
                <a:solidFill>
                  <a:schemeClr val="tx1"/>
                </a:solidFill>
                <a:latin typeface="Arial" charset="0"/>
                <a:ea typeface="標楷體" pitchFamily="65" charset="-120"/>
              </a:defRPr>
            </a:lvl4pPr>
            <a:lvl5pPr algn="l" rtl="0" eaLnBrk="0" fontAlgn="base" hangingPunct="0">
              <a:spcBef>
                <a:spcPct val="0"/>
              </a:spcBef>
              <a:spcAft>
                <a:spcPct val="0"/>
              </a:spcAft>
              <a:defRPr kumimoji="1" sz="4400" b="1">
                <a:solidFill>
                  <a:schemeClr val="tx1"/>
                </a:solidFill>
                <a:latin typeface="Arial" charset="0"/>
                <a:ea typeface="標楷體" pitchFamily="65" charset="-120"/>
              </a:defRPr>
            </a:lvl5pPr>
            <a:lvl6pPr marL="457200" algn="l" rtl="0" fontAlgn="base">
              <a:spcBef>
                <a:spcPct val="0"/>
              </a:spcBef>
              <a:spcAft>
                <a:spcPct val="0"/>
              </a:spcAft>
              <a:defRPr kumimoji="1" sz="4400" b="1">
                <a:solidFill>
                  <a:schemeClr val="tx1"/>
                </a:solidFill>
                <a:latin typeface="Arial" charset="0"/>
                <a:ea typeface="標楷體" pitchFamily="65" charset="-120"/>
              </a:defRPr>
            </a:lvl6pPr>
            <a:lvl7pPr marL="914400" algn="l" rtl="0" fontAlgn="base">
              <a:spcBef>
                <a:spcPct val="0"/>
              </a:spcBef>
              <a:spcAft>
                <a:spcPct val="0"/>
              </a:spcAft>
              <a:defRPr kumimoji="1" sz="4400" b="1">
                <a:solidFill>
                  <a:schemeClr val="tx1"/>
                </a:solidFill>
                <a:latin typeface="Arial" charset="0"/>
                <a:ea typeface="標楷體" pitchFamily="65" charset="-120"/>
              </a:defRPr>
            </a:lvl7pPr>
            <a:lvl8pPr marL="1371600" algn="l" rtl="0" fontAlgn="base">
              <a:spcBef>
                <a:spcPct val="0"/>
              </a:spcBef>
              <a:spcAft>
                <a:spcPct val="0"/>
              </a:spcAft>
              <a:defRPr kumimoji="1" sz="4400" b="1">
                <a:solidFill>
                  <a:schemeClr val="tx1"/>
                </a:solidFill>
                <a:latin typeface="Arial" charset="0"/>
                <a:ea typeface="標楷體" pitchFamily="65" charset="-120"/>
              </a:defRPr>
            </a:lvl8pPr>
            <a:lvl9pPr marL="1828800" algn="l" rtl="0" fontAlgn="base">
              <a:spcBef>
                <a:spcPct val="0"/>
              </a:spcBef>
              <a:spcAft>
                <a:spcPct val="0"/>
              </a:spcAft>
              <a:defRPr kumimoji="1" sz="4400" b="1">
                <a:solidFill>
                  <a:schemeClr val="tx1"/>
                </a:solidFill>
                <a:latin typeface="Arial" charset="0"/>
                <a:ea typeface="標楷體" pitchFamily="65" charset="-120"/>
              </a:defRPr>
            </a:lvl9pPr>
          </a:lstStyle>
          <a:p>
            <a:pPr eaLnBrk="1" hangingPunct="1">
              <a:defRPr/>
            </a:pPr>
            <a:r>
              <a:rPr lang="zh-TW" altLang="en-US" sz="3200" kern="0" dirty="0" smtClean="0">
                <a:solidFill>
                  <a:srgbClr val="000000"/>
                </a:solidFill>
                <a:effectLst>
                  <a:outerShdw blurRad="38100" dist="38100" dir="2700000" algn="tl">
                    <a:srgbClr val="C0C0C0"/>
                  </a:outerShdw>
                </a:effectLst>
                <a:latin typeface="標楷體" pitchFamily="65" charset="-120"/>
                <a:ea typeface="標楷體" pitchFamily="65" charset="-120"/>
              </a:rPr>
              <a:t>財產申報是</a:t>
            </a:r>
            <a:r>
              <a:rPr lang="zh-TW" altLang="en-US" sz="3200" kern="0" dirty="0" smtClean="0">
                <a:solidFill>
                  <a:srgbClr val="00B0F0"/>
                </a:solidFill>
                <a:effectLst>
                  <a:outerShdw blurRad="38100" dist="38100" dir="2700000" algn="tl">
                    <a:srgbClr val="C0C0C0"/>
                  </a:outerShdw>
                </a:effectLst>
                <a:latin typeface="標楷體" pitchFamily="65" charset="-120"/>
                <a:ea typeface="標楷體" pitchFamily="65" charset="-120"/>
              </a:rPr>
              <a:t>法定義務</a:t>
            </a:r>
            <a:endParaRPr lang="zh-TW" altLang="en-US" sz="3200" kern="0" dirty="0" smtClean="0">
              <a:solidFill>
                <a:srgbClr val="00B0F0"/>
              </a:solidFill>
              <a:effectLst>
                <a:outerShdw blurRad="38100" dist="38100" dir="2700000" algn="tl">
                  <a:srgbClr val="C0C0C0"/>
                </a:outerShdw>
              </a:effectLst>
              <a:latin typeface="標楷體" pitchFamily="65" charset="-120"/>
              <a:ea typeface="標楷體" pitchFamily="65" charset="-120"/>
              <a:cs typeface="Arial Unicode MS" pitchFamily="34" charset="-120"/>
            </a:endParaRPr>
          </a:p>
        </p:txBody>
      </p:sp>
      <p:graphicFrame>
        <p:nvGraphicFramePr>
          <p:cNvPr id="3" name="資料庫圖表 2"/>
          <p:cNvGraphicFramePr/>
          <p:nvPr>
            <p:extLst>
              <p:ext uri="{D42A27DB-BD31-4B8C-83A1-F6EECF244321}">
                <p14:modId xmlns:p14="http://schemas.microsoft.com/office/powerpoint/2010/main" val="2074688001"/>
              </p:ext>
            </p:extLst>
          </p:nvPr>
        </p:nvGraphicFramePr>
        <p:xfrm>
          <a:off x="323528" y="2276872"/>
          <a:ext cx="4392488" cy="34001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Rectangle 2"/>
          <p:cNvSpPr txBox="1">
            <a:spLocks noChangeArrowheads="1"/>
          </p:cNvSpPr>
          <p:nvPr/>
        </p:nvSpPr>
        <p:spPr bwMode="auto">
          <a:xfrm>
            <a:off x="936768" y="-29506"/>
            <a:ext cx="8229600"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400" b="1">
                <a:solidFill>
                  <a:schemeClr val="tx1"/>
                </a:solidFill>
                <a:latin typeface="+mj-lt"/>
                <a:ea typeface="+mj-ea"/>
                <a:cs typeface="+mj-cs"/>
              </a:defRPr>
            </a:lvl1pPr>
            <a:lvl2pPr algn="l" rtl="0" eaLnBrk="0" fontAlgn="base" hangingPunct="0">
              <a:spcBef>
                <a:spcPct val="0"/>
              </a:spcBef>
              <a:spcAft>
                <a:spcPct val="0"/>
              </a:spcAft>
              <a:defRPr kumimoji="1" sz="4400" b="1">
                <a:solidFill>
                  <a:schemeClr val="tx1"/>
                </a:solidFill>
                <a:latin typeface="Arial" charset="0"/>
                <a:ea typeface="標楷體" pitchFamily="65" charset="-120"/>
              </a:defRPr>
            </a:lvl2pPr>
            <a:lvl3pPr algn="l" rtl="0" eaLnBrk="0" fontAlgn="base" hangingPunct="0">
              <a:spcBef>
                <a:spcPct val="0"/>
              </a:spcBef>
              <a:spcAft>
                <a:spcPct val="0"/>
              </a:spcAft>
              <a:defRPr kumimoji="1" sz="4400" b="1">
                <a:solidFill>
                  <a:schemeClr val="tx1"/>
                </a:solidFill>
                <a:latin typeface="Arial" charset="0"/>
                <a:ea typeface="標楷體" pitchFamily="65" charset="-120"/>
              </a:defRPr>
            </a:lvl3pPr>
            <a:lvl4pPr algn="l" rtl="0" eaLnBrk="0" fontAlgn="base" hangingPunct="0">
              <a:spcBef>
                <a:spcPct val="0"/>
              </a:spcBef>
              <a:spcAft>
                <a:spcPct val="0"/>
              </a:spcAft>
              <a:defRPr kumimoji="1" sz="4400" b="1">
                <a:solidFill>
                  <a:schemeClr val="tx1"/>
                </a:solidFill>
                <a:latin typeface="Arial" charset="0"/>
                <a:ea typeface="標楷體" pitchFamily="65" charset="-120"/>
              </a:defRPr>
            </a:lvl4pPr>
            <a:lvl5pPr algn="l" rtl="0" eaLnBrk="0" fontAlgn="base" hangingPunct="0">
              <a:spcBef>
                <a:spcPct val="0"/>
              </a:spcBef>
              <a:spcAft>
                <a:spcPct val="0"/>
              </a:spcAft>
              <a:defRPr kumimoji="1" sz="4400" b="1">
                <a:solidFill>
                  <a:schemeClr val="tx1"/>
                </a:solidFill>
                <a:latin typeface="Arial" charset="0"/>
                <a:ea typeface="標楷體" pitchFamily="65" charset="-120"/>
              </a:defRPr>
            </a:lvl5pPr>
            <a:lvl6pPr marL="457200" algn="l" rtl="0" fontAlgn="base">
              <a:spcBef>
                <a:spcPct val="0"/>
              </a:spcBef>
              <a:spcAft>
                <a:spcPct val="0"/>
              </a:spcAft>
              <a:defRPr kumimoji="1" sz="4400" b="1">
                <a:solidFill>
                  <a:schemeClr val="tx1"/>
                </a:solidFill>
                <a:latin typeface="Arial" charset="0"/>
                <a:ea typeface="標楷體" pitchFamily="65" charset="-120"/>
              </a:defRPr>
            </a:lvl6pPr>
            <a:lvl7pPr marL="914400" algn="l" rtl="0" fontAlgn="base">
              <a:spcBef>
                <a:spcPct val="0"/>
              </a:spcBef>
              <a:spcAft>
                <a:spcPct val="0"/>
              </a:spcAft>
              <a:defRPr kumimoji="1" sz="4400" b="1">
                <a:solidFill>
                  <a:schemeClr val="tx1"/>
                </a:solidFill>
                <a:latin typeface="Arial" charset="0"/>
                <a:ea typeface="標楷體" pitchFamily="65" charset="-120"/>
              </a:defRPr>
            </a:lvl7pPr>
            <a:lvl8pPr marL="1371600" algn="l" rtl="0" fontAlgn="base">
              <a:spcBef>
                <a:spcPct val="0"/>
              </a:spcBef>
              <a:spcAft>
                <a:spcPct val="0"/>
              </a:spcAft>
              <a:defRPr kumimoji="1" sz="4400" b="1">
                <a:solidFill>
                  <a:schemeClr val="tx1"/>
                </a:solidFill>
                <a:latin typeface="Arial" charset="0"/>
                <a:ea typeface="標楷體" pitchFamily="65" charset="-120"/>
              </a:defRPr>
            </a:lvl8pPr>
            <a:lvl9pPr marL="1828800" algn="l" rtl="0" fontAlgn="base">
              <a:spcBef>
                <a:spcPct val="0"/>
              </a:spcBef>
              <a:spcAft>
                <a:spcPct val="0"/>
              </a:spcAft>
              <a:defRPr kumimoji="1" sz="4400" b="1">
                <a:solidFill>
                  <a:schemeClr val="tx1"/>
                </a:solidFill>
                <a:latin typeface="Arial" charset="0"/>
                <a:ea typeface="標楷體" pitchFamily="65" charset="-120"/>
              </a:defRPr>
            </a:lvl9pPr>
          </a:lstStyle>
          <a:p>
            <a:pPr lvl="0" eaLnBrk="1" hangingPunct="1">
              <a:defRPr/>
            </a:pPr>
            <a:r>
              <a:rPr lang="zh-TW" altLang="en-US" sz="3200" dirty="0">
                <a:solidFill>
                  <a:srgbClr val="FF6600"/>
                </a:solidFill>
                <a:latin typeface="標楷體" pitchFamily="65" charset="-120"/>
                <a:ea typeface="標楷體" pitchFamily="65" charset="-120"/>
              </a:rPr>
              <a:t>申報主體</a:t>
            </a:r>
            <a:r>
              <a:rPr lang="en-US" altLang="zh-TW" sz="3200" dirty="0">
                <a:solidFill>
                  <a:srgbClr val="FF6600"/>
                </a:solidFill>
                <a:latin typeface="標楷體" pitchFamily="65" charset="-120"/>
                <a:ea typeface="標楷體" pitchFamily="65" charset="-120"/>
              </a:rPr>
              <a:t>-</a:t>
            </a:r>
            <a:r>
              <a:rPr lang="zh-TW" altLang="en-US" sz="3200" dirty="0">
                <a:solidFill>
                  <a:srgbClr val="FF6600"/>
                </a:solidFill>
                <a:latin typeface="標楷體" pitchFamily="65" charset="-120"/>
                <a:ea typeface="標楷體" pitchFamily="65" charset="-120"/>
              </a:rPr>
              <a:t>本法第</a:t>
            </a:r>
            <a:r>
              <a:rPr lang="en-US" altLang="zh-TW" sz="3200" dirty="0">
                <a:solidFill>
                  <a:srgbClr val="FF6600"/>
                </a:solidFill>
                <a:latin typeface="標楷體" pitchFamily="65" charset="-120"/>
                <a:ea typeface="標楷體" pitchFamily="65" charset="-120"/>
              </a:rPr>
              <a:t>2</a:t>
            </a:r>
            <a:r>
              <a:rPr lang="zh-TW" altLang="en-US" sz="3200" dirty="0">
                <a:solidFill>
                  <a:srgbClr val="FF6600"/>
                </a:solidFill>
                <a:latin typeface="標楷體" pitchFamily="65" charset="-120"/>
                <a:ea typeface="標楷體" pitchFamily="65" charset="-120"/>
              </a:rPr>
              <a:t>條第</a:t>
            </a:r>
            <a:r>
              <a:rPr lang="en-US" altLang="zh-TW" sz="3200" dirty="0">
                <a:solidFill>
                  <a:srgbClr val="FF6600"/>
                </a:solidFill>
                <a:latin typeface="標楷體" pitchFamily="65" charset="-120"/>
                <a:ea typeface="標楷體" pitchFamily="65" charset="-120"/>
              </a:rPr>
              <a:t>1</a:t>
            </a:r>
            <a:r>
              <a:rPr lang="zh-TW" altLang="en-US" sz="3200" dirty="0">
                <a:solidFill>
                  <a:srgbClr val="FF6600"/>
                </a:solidFill>
                <a:latin typeface="標楷體" pitchFamily="65" charset="-120"/>
                <a:ea typeface="標楷體" pitchFamily="65" charset="-120"/>
              </a:rPr>
              <a:t>項</a:t>
            </a:r>
          </a:p>
        </p:txBody>
      </p:sp>
    </p:spTree>
    <p:extLst>
      <p:ext uri="{BB962C8B-B14F-4D97-AF65-F5344CB8AC3E}">
        <p14:creationId xmlns:p14="http://schemas.microsoft.com/office/powerpoint/2010/main" val="11954466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矩形 4"/>
          <p:cNvSpPr/>
          <p:nvPr/>
        </p:nvSpPr>
        <p:spPr>
          <a:xfrm>
            <a:off x="670937" y="2967335"/>
            <a:ext cx="7802136" cy="92333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5400" b="1" i="0" u="none" strike="noStrike" kern="1200" cap="none" spc="0" normalizeH="0" baseline="0" noProof="0" dirty="0" smtClean="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rPr>
              <a:t>申報種類與法定不變期間</a:t>
            </a:r>
            <a:endParaRPr kumimoji="1" lang="zh-TW" altLang="en-US" sz="5400" b="1" i="0" u="none" strike="noStrike" kern="1200" cap="none" spc="0" normalizeH="0" baseline="0" noProof="0" dirty="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5022917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p:txBody>
          <a:bodyPr/>
          <a:lstStyle/>
          <a:p>
            <a:r>
              <a:rPr lang="zh-TW" altLang="en-US" dirty="0" smtClean="0">
                <a:solidFill>
                  <a:srgbClr val="FF6600"/>
                </a:solidFill>
                <a:latin typeface="標楷體" pitchFamily="65" charset="-120"/>
                <a:ea typeface="標楷體" pitchFamily="65" charset="-120"/>
              </a:rPr>
              <a:t>申報種類與法定不變期間</a:t>
            </a:r>
            <a:endParaRPr lang="zh-TW" altLang="en-US" sz="3200" b="1" dirty="0">
              <a:solidFill>
                <a:srgbClr val="FF6600"/>
              </a:solidFill>
              <a:latin typeface="標楷體" pitchFamily="65" charset="-120"/>
              <a:ea typeface="標楷體" pitchFamily="65" charset="-120"/>
            </a:endParaRPr>
          </a:p>
        </p:txBody>
      </p:sp>
      <p:sp>
        <p:nvSpPr>
          <p:cNvPr id="5" name="投影片編號版面配置區 4"/>
          <p:cNvSpPr>
            <a:spLocks noGrp="1"/>
          </p:cNvSpPr>
          <p:nvPr>
            <p:ph type="sldNum" sz="quarter" idx="12"/>
          </p:nvPr>
        </p:nvSpPr>
        <p:spPr/>
        <p:txBody>
          <a:bodyPr/>
          <a:lstStyle/>
          <a:p>
            <a:fld id="{00FC5F7E-5E18-4FA6-9760-197AF4987A36}" type="slidenum">
              <a:rPr lang="en-US" altLang="ja-JP" smtClean="0"/>
              <a:pPr/>
              <a:t>15</a:t>
            </a:fld>
            <a:endParaRPr lang="en-US" altLang="ja-JP"/>
          </a:p>
        </p:txBody>
      </p:sp>
      <p:sp>
        <p:nvSpPr>
          <p:cNvPr id="31" name="文字方塊 30"/>
          <p:cNvSpPr txBox="1"/>
          <p:nvPr/>
        </p:nvSpPr>
        <p:spPr>
          <a:xfrm>
            <a:off x="30581" y="6356350"/>
            <a:ext cx="2962671"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本法第</a:t>
            </a: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3</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條及施行細則第</a:t>
            </a: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9</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條）</a:t>
            </a:r>
            <a:endPar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pic>
        <p:nvPicPr>
          <p:cNvPr id="2" name="圖片 1"/>
          <p:cNvPicPr>
            <a:picLocks noChangeAspect="1"/>
          </p:cNvPicPr>
          <p:nvPr/>
        </p:nvPicPr>
        <p:blipFill>
          <a:blip r:embed="rId3"/>
          <a:stretch>
            <a:fillRect/>
          </a:stretch>
        </p:blipFill>
        <p:spPr>
          <a:xfrm>
            <a:off x="1115616" y="907031"/>
            <a:ext cx="6673579" cy="5427979"/>
          </a:xfrm>
          <a:prstGeom prst="rect">
            <a:avLst/>
          </a:prstGeom>
        </p:spPr>
      </p:pic>
      <p:sp>
        <p:nvSpPr>
          <p:cNvPr id="3" name="右大括弧 2"/>
          <p:cNvSpPr/>
          <p:nvPr/>
        </p:nvSpPr>
        <p:spPr>
          <a:xfrm>
            <a:off x="7838705" y="1916832"/>
            <a:ext cx="288032" cy="2880320"/>
          </a:xfrm>
          <a:prstGeom prst="rightBrace">
            <a:avLst/>
          </a:prstGeom>
          <a:ln w="25400"/>
        </p:spPr>
        <p:style>
          <a:lnRef idx="1">
            <a:schemeClr val="accent4"/>
          </a:lnRef>
          <a:fillRef idx="0">
            <a:schemeClr val="accent4"/>
          </a:fillRef>
          <a:effectRef idx="0">
            <a:schemeClr val="accent4"/>
          </a:effectRef>
          <a:fontRef idx="minor">
            <a:schemeClr val="tx1"/>
          </a:fontRef>
        </p:style>
        <p:txBody>
          <a:bodyPr rtlCol="0" anchor="ctr"/>
          <a:lstStyle/>
          <a:p>
            <a:pPr algn="ctr"/>
            <a:endParaRPr lang="zh-TW" altLang="en-US" b="1" dirty="0"/>
          </a:p>
        </p:txBody>
      </p:sp>
      <p:sp>
        <p:nvSpPr>
          <p:cNvPr id="26" name="文字方塊 25"/>
          <p:cNvSpPr txBox="1"/>
          <p:nvPr/>
        </p:nvSpPr>
        <p:spPr>
          <a:xfrm>
            <a:off x="8090124" y="3003049"/>
            <a:ext cx="553998" cy="707886"/>
          </a:xfrm>
          <a:prstGeom prst="rect">
            <a:avLst/>
          </a:prstGeom>
          <a:noFill/>
        </p:spPr>
        <p:txBody>
          <a:bodyPr vert="eaVert" wrap="none" rtlCol="0">
            <a:spAutoFit/>
          </a:bodyPr>
          <a:lstStyle/>
          <a:p>
            <a:r>
              <a:rPr lang="zh-TW" altLang="en-US" sz="2400" b="1" dirty="0" smtClean="0">
                <a:solidFill>
                  <a:srgbClr val="934BC9"/>
                </a:solidFill>
                <a:latin typeface="微軟正黑體" panose="020B0604030504040204" pitchFamily="34" charset="-120"/>
                <a:ea typeface="微軟正黑體" panose="020B0604030504040204" pitchFamily="34" charset="-120"/>
              </a:rPr>
              <a:t>原</a:t>
            </a:r>
            <a:r>
              <a:rPr lang="zh-TW" altLang="en-US" sz="2400" b="1" dirty="0">
                <a:solidFill>
                  <a:srgbClr val="934BC9"/>
                </a:solidFill>
                <a:latin typeface="微軟正黑體" panose="020B0604030504040204" pitchFamily="34" charset="-120"/>
                <a:ea typeface="微軟正黑體" panose="020B0604030504040204" pitchFamily="34" charset="-120"/>
              </a:rPr>
              <a:t>則</a:t>
            </a:r>
          </a:p>
        </p:txBody>
      </p:sp>
    </p:spTree>
    <p:extLst>
      <p:ext uri="{BB962C8B-B14F-4D97-AF65-F5344CB8AC3E}">
        <p14:creationId xmlns:p14="http://schemas.microsoft.com/office/powerpoint/2010/main" val="12994108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版面配置區 4"/>
          <p:cNvSpPr txBox="1">
            <a:spLocks/>
          </p:cNvSpPr>
          <p:nvPr/>
        </p:nvSpPr>
        <p:spPr>
          <a:xfrm>
            <a:off x="755576" y="1196752"/>
            <a:ext cx="7704856" cy="2952328"/>
          </a:xfrm>
          <a:prstGeom prst="rect">
            <a:avLst/>
          </a:prstGeom>
        </p:spPr>
        <p:txBody>
          <a:bodyPr vert="horz" lIns="163303" tIns="81651" rIns="163303" bIns="81651" rtlCol="0" anchor="ctr">
            <a:normAutofit fontScale="25000" lnSpcReduction="20000"/>
          </a:bodyPr>
          <a:lstStyle>
            <a:lvl1pPr marL="0" indent="0" algn="ctr" defTabSz="1633027" rtl="0" eaLnBrk="1" latinLnBrk="0" hangingPunct="1">
              <a:lnSpc>
                <a:spcPct val="120000"/>
              </a:lnSpc>
              <a:spcBef>
                <a:spcPts val="1200"/>
              </a:spcBef>
              <a:buFontTx/>
              <a:buNone/>
              <a:defRPr kumimoji="1" sz="2400" kern="1200" baseline="0">
                <a:solidFill>
                  <a:schemeClr val="tx2"/>
                </a:solidFill>
                <a:latin typeface="+mn-lt"/>
                <a:ea typeface="+mn-ea"/>
                <a:cs typeface="+mn-cs"/>
              </a:defRPr>
            </a:lvl1pPr>
            <a:lvl2pPr marL="816513" indent="0" algn="l" defTabSz="1633027" rtl="0" eaLnBrk="1" latinLnBrk="0" hangingPunct="1">
              <a:spcBef>
                <a:spcPct val="20000"/>
              </a:spcBef>
              <a:buFontTx/>
              <a:buNone/>
              <a:defRPr kumimoji="1" sz="2800" kern="1200">
                <a:solidFill>
                  <a:schemeClr val="tx1"/>
                </a:solidFill>
                <a:latin typeface="+mn-lt"/>
                <a:ea typeface="+mn-ea"/>
                <a:cs typeface="+mn-cs"/>
              </a:defRPr>
            </a:lvl2pPr>
            <a:lvl3pPr marL="1633027" indent="0" algn="l" defTabSz="1633027" rtl="0" eaLnBrk="1" latinLnBrk="0" hangingPunct="1">
              <a:spcBef>
                <a:spcPct val="20000"/>
              </a:spcBef>
              <a:buFontTx/>
              <a:buNone/>
              <a:defRPr kumimoji="1" sz="2800" kern="1200">
                <a:solidFill>
                  <a:schemeClr val="tx1"/>
                </a:solidFill>
                <a:latin typeface="+mn-lt"/>
                <a:ea typeface="+mn-ea"/>
                <a:cs typeface="+mn-cs"/>
              </a:defRPr>
            </a:lvl3pPr>
            <a:lvl4pPr marL="2449540" indent="0" algn="l" defTabSz="1633027" rtl="0" eaLnBrk="1" latinLnBrk="0" hangingPunct="1">
              <a:spcBef>
                <a:spcPct val="20000"/>
              </a:spcBef>
              <a:buFontTx/>
              <a:buNone/>
              <a:defRPr kumimoji="1" sz="2800" kern="1200">
                <a:solidFill>
                  <a:schemeClr val="tx1"/>
                </a:solidFill>
                <a:latin typeface="+mn-lt"/>
                <a:ea typeface="+mn-ea"/>
                <a:cs typeface="+mn-cs"/>
              </a:defRPr>
            </a:lvl4pPr>
            <a:lvl5pPr marL="3266054" indent="0" algn="l" defTabSz="1633027" rtl="0" eaLnBrk="1" latinLnBrk="0" hangingPunct="1">
              <a:spcBef>
                <a:spcPct val="20000"/>
              </a:spcBef>
              <a:buFontTx/>
              <a:buNone/>
              <a:defRPr kumimoji="1" sz="2800" kern="1200">
                <a:solidFill>
                  <a:schemeClr val="tx1"/>
                </a:solidFill>
                <a:latin typeface="+mn-lt"/>
                <a:ea typeface="+mn-ea"/>
                <a:cs typeface="+mn-cs"/>
              </a:defRPr>
            </a:lvl5pPr>
            <a:lvl6pPr marL="4490824"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7338"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3851"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40365" indent="-408257" algn="l" defTabSz="1633027"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pPr marL="0" marR="0" lvl="0" indent="0" algn="ctr" defTabSz="1633027" rtl="0" eaLnBrk="1" fontAlgn="auto" latinLnBrk="0" hangingPunct="1">
              <a:lnSpc>
                <a:spcPct val="120000"/>
              </a:lnSpc>
              <a:spcBef>
                <a:spcPts val="1200"/>
              </a:spcBef>
              <a:spcAft>
                <a:spcPts val="0"/>
              </a:spcAft>
              <a:buClrTx/>
              <a:buSzTx/>
              <a:buFontTx/>
              <a:buNone/>
              <a:tabLst/>
              <a:defRPr/>
            </a:pPr>
            <a:endParaRPr kumimoji="1" lang="zh-TW" altLang="en-US" sz="2400" b="0" i="0" u="none" strike="noStrike" kern="1200" cap="none" spc="0" normalizeH="0" baseline="0" noProof="0" dirty="0" smtClean="0">
              <a:ln>
                <a:noFill/>
              </a:ln>
              <a:solidFill>
                <a:srgbClr val="0B1A2E"/>
              </a:solidFill>
              <a:effectLst/>
              <a:uLnTx/>
              <a:uFillTx/>
              <a:latin typeface="Roboto"/>
              <a:cs typeface="+mn-cs"/>
            </a:endParaRPr>
          </a:p>
          <a:p>
            <a:pPr marL="0" marR="0" lvl="0" indent="0" algn="just" defTabSz="1633027" rtl="0" eaLnBrk="1" fontAlgn="auto" latinLnBrk="0" hangingPunct="1">
              <a:lnSpc>
                <a:spcPts val="3400"/>
              </a:lnSpc>
              <a:spcBef>
                <a:spcPts val="1200"/>
              </a:spcBef>
              <a:spcAft>
                <a:spcPts val="600"/>
              </a:spcAft>
              <a:buClrTx/>
              <a:buSzTx/>
              <a:buFontTx/>
              <a:buBlip>
                <a:blip r:embed="rId3"/>
              </a:buBlip>
              <a:tabLst/>
              <a:defRPr/>
            </a:pPr>
            <a:r>
              <a:rPr kumimoji="1" lang="zh-TW" altLang="en-US" sz="9600" b="1" i="0" u="none" strike="noStrike" kern="1200" cap="none" spc="0" normalizeH="0" baseline="0" noProof="0" dirty="0" smtClean="0">
                <a:ln>
                  <a:noFill/>
                </a:ln>
                <a:solidFill>
                  <a:srgbClr val="0B1A2E"/>
                </a:solidFill>
                <a:effectLst/>
                <a:uLnTx/>
                <a:uFillTx/>
                <a:latin typeface="+mj-ea"/>
                <a:ea typeface="+mj-ea"/>
                <a:cs typeface="+mn-cs"/>
              </a:rPr>
              <a:t>申報期間之</a:t>
            </a:r>
            <a:r>
              <a:rPr kumimoji="1" lang="zh-TW" altLang="en-US" sz="9600" b="1" i="0" u="none" strike="noStrike" kern="1200" cap="none" spc="0" normalizeH="0" baseline="0" noProof="0" dirty="0" smtClean="0">
                <a:ln>
                  <a:noFill/>
                </a:ln>
                <a:solidFill>
                  <a:srgbClr val="FF0000"/>
                </a:solidFill>
                <a:effectLst/>
                <a:uLnTx/>
                <a:uFillTx/>
                <a:latin typeface="+mj-ea"/>
                <a:ea typeface="+mj-ea"/>
                <a:cs typeface="+mn-cs"/>
              </a:rPr>
              <a:t>始日不算入</a:t>
            </a:r>
            <a:r>
              <a:rPr kumimoji="1" lang="zh-TW" altLang="en-US" sz="9600" b="1" i="0" u="none" strike="noStrike" kern="1200" cap="none" spc="0" normalizeH="0" baseline="0" noProof="0" dirty="0" smtClean="0">
                <a:ln>
                  <a:noFill/>
                </a:ln>
                <a:solidFill>
                  <a:srgbClr val="0070C0"/>
                </a:solidFill>
                <a:effectLst/>
                <a:uLnTx/>
                <a:uFillTx/>
                <a:latin typeface="+mj-ea"/>
                <a:ea typeface="+mj-ea"/>
                <a:cs typeface="+mn-cs"/>
              </a:rPr>
              <a:t>（行政程序法第</a:t>
            </a:r>
            <a:r>
              <a:rPr kumimoji="1" lang="en-US" altLang="zh-TW" sz="9600" b="1" i="0" u="none" strike="noStrike" kern="1200" cap="none" spc="0" normalizeH="0" baseline="0" noProof="0" dirty="0" smtClean="0">
                <a:ln>
                  <a:noFill/>
                </a:ln>
                <a:solidFill>
                  <a:srgbClr val="0070C0"/>
                </a:solidFill>
                <a:effectLst/>
                <a:uLnTx/>
                <a:uFillTx/>
                <a:latin typeface="+mj-ea"/>
                <a:ea typeface="+mj-ea"/>
                <a:cs typeface="+mn-cs"/>
              </a:rPr>
              <a:t>48</a:t>
            </a:r>
            <a:r>
              <a:rPr kumimoji="1" lang="zh-TW" altLang="en-US" sz="9600" b="1" i="0" u="none" strike="noStrike" kern="1200" cap="none" spc="0" normalizeH="0" baseline="0" noProof="0" dirty="0" smtClean="0">
                <a:ln>
                  <a:noFill/>
                </a:ln>
                <a:solidFill>
                  <a:srgbClr val="0070C0"/>
                </a:solidFill>
                <a:effectLst/>
                <a:uLnTx/>
                <a:uFillTx/>
                <a:latin typeface="+mj-ea"/>
                <a:ea typeface="+mj-ea"/>
                <a:cs typeface="+mn-cs"/>
              </a:rPr>
              <a:t>條第</a:t>
            </a:r>
            <a:r>
              <a:rPr kumimoji="1" lang="en-US" altLang="zh-TW" sz="9600" b="1" i="0" u="none" strike="noStrike" kern="1200" cap="none" spc="0" normalizeH="0" baseline="0" noProof="0" dirty="0" smtClean="0">
                <a:ln>
                  <a:noFill/>
                </a:ln>
                <a:solidFill>
                  <a:srgbClr val="0070C0"/>
                </a:solidFill>
                <a:effectLst/>
                <a:uLnTx/>
                <a:uFillTx/>
                <a:latin typeface="+mj-ea"/>
                <a:ea typeface="+mj-ea"/>
                <a:cs typeface="+mn-cs"/>
              </a:rPr>
              <a:t>2</a:t>
            </a:r>
            <a:r>
              <a:rPr kumimoji="1" lang="zh-TW" altLang="en-US" sz="9600" b="1" i="0" u="none" strike="noStrike" kern="1200" cap="none" spc="0" normalizeH="0" baseline="0" noProof="0" dirty="0" smtClean="0">
                <a:ln>
                  <a:noFill/>
                </a:ln>
                <a:solidFill>
                  <a:srgbClr val="0070C0"/>
                </a:solidFill>
                <a:effectLst/>
                <a:uLnTx/>
                <a:uFillTx/>
                <a:latin typeface="+mj-ea"/>
                <a:ea typeface="+mj-ea"/>
                <a:cs typeface="+mn-cs"/>
              </a:rPr>
              <a:t>項）</a:t>
            </a:r>
            <a:endParaRPr kumimoji="1" lang="en-US" altLang="zh-TW" sz="9600" b="1" i="0" u="none" strike="noStrike" kern="1200" cap="none" spc="0" normalizeH="0" baseline="0" noProof="0" dirty="0" smtClean="0">
              <a:ln>
                <a:noFill/>
              </a:ln>
              <a:solidFill>
                <a:srgbClr val="0070C0"/>
              </a:solidFill>
              <a:effectLst/>
              <a:uLnTx/>
              <a:uFillTx/>
              <a:latin typeface="+mj-ea"/>
              <a:ea typeface="+mj-ea"/>
              <a:cs typeface="+mn-cs"/>
            </a:endParaRPr>
          </a:p>
          <a:p>
            <a:pPr marL="193675" marR="0" lvl="0" indent="-193675" algn="just" defTabSz="1633027" rtl="0" eaLnBrk="1" fontAlgn="auto" latinLnBrk="0" hangingPunct="1">
              <a:lnSpc>
                <a:spcPts val="3400"/>
              </a:lnSpc>
              <a:spcBef>
                <a:spcPts val="1200"/>
              </a:spcBef>
              <a:spcAft>
                <a:spcPts val="600"/>
              </a:spcAft>
              <a:buClrTx/>
              <a:buSzTx/>
              <a:buFontTx/>
              <a:buBlip>
                <a:blip r:embed="rId3"/>
              </a:buBlip>
              <a:tabLst/>
              <a:defRPr/>
            </a:pPr>
            <a:r>
              <a:rPr kumimoji="1" lang="zh-TW" altLang="en-US" sz="9600" b="1" i="0" u="none" strike="noStrike" kern="1200" cap="none" spc="0" normalizeH="0" baseline="0" noProof="0" dirty="0" smtClean="0">
                <a:ln>
                  <a:noFill/>
                </a:ln>
                <a:solidFill>
                  <a:srgbClr val="0B1A2E"/>
                </a:solidFill>
                <a:effectLst/>
                <a:uLnTx/>
                <a:uFillTx/>
                <a:latin typeface="+mj-ea"/>
                <a:ea typeface="+mj-ea"/>
                <a:cs typeface="+mn-cs"/>
              </a:rPr>
              <a:t>期間之末日為</a:t>
            </a:r>
            <a:r>
              <a:rPr kumimoji="1" lang="zh-TW" altLang="en-US" sz="9600" b="1" i="0" u="none" strike="noStrike" kern="1200" cap="none" spc="0" normalizeH="0" baseline="0" noProof="0" dirty="0" smtClean="0">
                <a:ln>
                  <a:noFill/>
                </a:ln>
                <a:solidFill>
                  <a:srgbClr val="FF0000"/>
                </a:solidFill>
                <a:effectLst/>
                <a:uLnTx/>
                <a:uFillTx/>
                <a:latin typeface="+mj-ea"/>
                <a:ea typeface="+mj-ea"/>
                <a:cs typeface="+mn-cs"/>
              </a:rPr>
              <a:t>星期日、國定假日或其他休息日</a:t>
            </a:r>
            <a:r>
              <a:rPr kumimoji="1" lang="zh-TW" altLang="en-US" sz="9600" b="1" i="0" u="none" strike="noStrike" kern="1200" cap="none" spc="0" normalizeH="0" baseline="0" noProof="0" dirty="0" smtClean="0">
                <a:ln>
                  <a:noFill/>
                </a:ln>
                <a:solidFill>
                  <a:srgbClr val="0B1A2E"/>
                </a:solidFill>
                <a:effectLst/>
                <a:uLnTx/>
                <a:uFillTx/>
                <a:latin typeface="+mj-ea"/>
                <a:ea typeface="+mj-ea"/>
                <a:cs typeface="+mn-cs"/>
              </a:rPr>
              <a:t>者，以</a:t>
            </a:r>
            <a:r>
              <a:rPr kumimoji="1" lang="zh-TW" altLang="en-US" sz="9600" b="1" i="0" u="none" strike="noStrike" kern="1200" cap="none" spc="0" normalizeH="0" baseline="0" noProof="0" dirty="0" smtClean="0">
                <a:ln>
                  <a:noFill/>
                </a:ln>
                <a:solidFill>
                  <a:srgbClr val="FF0000"/>
                </a:solidFill>
                <a:effectLst/>
                <a:uLnTx/>
                <a:uFillTx/>
                <a:latin typeface="+mj-ea"/>
                <a:ea typeface="+mj-ea"/>
                <a:cs typeface="+mn-cs"/>
              </a:rPr>
              <a:t>該日之次日</a:t>
            </a:r>
            <a:r>
              <a:rPr kumimoji="1" lang="zh-TW" altLang="en-US" sz="9600" b="1" i="0" u="none" strike="noStrike" kern="1200" cap="none" spc="0" normalizeH="0" baseline="0" noProof="0" dirty="0" smtClean="0">
                <a:ln>
                  <a:noFill/>
                </a:ln>
                <a:solidFill>
                  <a:srgbClr val="0B1A2E"/>
                </a:solidFill>
                <a:effectLst/>
                <a:uLnTx/>
                <a:uFillTx/>
                <a:latin typeface="+mj-ea"/>
                <a:ea typeface="+mj-ea"/>
                <a:cs typeface="+mn-cs"/>
              </a:rPr>
              <a:t>為期間之末日；期間之末日為</a:t>
            </a:r>
            <a:r>
              <a:rPr kumimoji="1" lang="zh-TW" altLang="en-US" sz="9600" b="1" i="0" u="none" strike="noStrike" kern="1200" cap="none" spc="0" normalizeH="0" baseline="0" noProof="0" dirty="0" smtClean="0">
                <a:ln>
                  <a:noFill/>
                </a:ln>
                <a:solidFill>
                  <a:srgbClr val="FF0000"/>
                </a:solidFill>
                <a:effectLst/>
                <a:uLnTx/>
                <a:uFillTx/>
                <a:latin typeface="+mj-ea"/>
                <a:ea typeface="+mj-ea"/>
                <a:cs typeface="+mn-cs"/>
              </a:rPr>
              <a:t>星期六</a:t>
            </a:r>
            <a:r>
              <a:rPr kumimoji="1" lang="zh-TW" altLang="en-US" sz="9600" b="1" i="0" u="none" strike="noStrike" kern="1200" cap="none" spc="0" normalizeH="0" baseline="0" noProof="0" dirty="0" smtClean="0">
                <a:ln>
                  <a:noFill/>
                </a:ln>
                <a:solidFill>
                  <a:srgbClr val="0B1A2E"/>
                </a:solidFill>
                <a:effectLst/>
                <a:uLnTx/>
                <a:uFillTx/>
                <a:latin typeface="+mj-ea"/>
                <a:ea typeface="+mj-ea"/>
                <a:cs typeface="+mn-cs"/>
              </a:rPr>
              <a:t>者，以其</a:t>
            </a:r>
            <a:r>
              <a:rPr kumimoji="1" lang="zh-TW" altLang="en-US" sz="9600" b="1" i="0" u="none" strike="noStrike" kern="1200" cap="none" spc="0" normalizeH="0" baseline="0" noProof="0" dirty="0" smtClean="0">
                <a:ln>
                  <a:noFill/>
                </a:ln>
                <a:solidFill>
                  <a:srgbClr val="FF0000"/>
                </a:solidFill>
                <a:effectLst/>
                <a:uLnTx/>
                <a:uFillTx/>
                <a:latin typeface="+mj-ea"/>
                <a:ea typeface="+mj-ea"/>
                <a:cs typeface="+mn-cs"/>
              </a:rPr>
              <a:t>次星期一上午</a:t>
            </a:r>
            <a:r>
              <a:rPr kumimoji="1" lang="zh-TW" altLang="en-US" sz="9600" b="1" i="0" u="none" strike="noStrike" kern="1200" cap="none" spc="0" normalizeH="0" baseline="0" noProof="0" dirty="0" smtClean="0">
                <a:ln>
                  <a:noFill/>
                </a:ln>
                <a:solidFill>
                  <a:srgbClr val="0B1A2E"/>
                </a:solidFill>
                <a:effectLst/>
                <a:uLnTx/>
                <a:uFillTx/>
                <a:latin typeface="+mj-ea"/>
                <a:ea typeface="+mj-ea"/>
                <a:cs typeface="+mn-cs"/>
              </a:rPr>
              <a:t>為期間末日</a:t>
            </a:r>
            <a:r>
              <a:rPr kumimoji="1" lang="zh-TW" altLang="en-US" sz="9600" b="1" i="0" u="none" strike="noStrike" kern="1200" cap="none" spc="0" normalizeH="0" baseline="0" noProof="0" dirty="0" smtClean="0">
                <a:ln>
                  <a:noFill/>
                </a:ln>
                <a:solidFill>
                  <a:srgbClr val="0070C0"/>
                </a:solidFill>
                <a:effectLst/>
                <a:uLnTx/>
                <a:uFillTx/>
                <a:latin typeface="+mj-ea"/>
                <a:ea typeface="+mj-ea"/>
                <a:cs typeface="+mn-cs"/>
              </a:rPr>
              <a:t>（行政程序法第</a:t>
            </a:r>
            <a:r>
              <a:rPr kumimoji="1" lang="en-US" altLang="zh-TW" sz="9600" b="1" i="0" u="none" strike="noStrike" kern="1200" cap="none" spc="0" normalizeH="0" baseline="0" noProof="0" dirty="0" smtClean="0">
                <a:ln>
                  <a:noFill/>
                </a:ln>
                <a:solidFill>
                  <a:srgbClr val="0070C0"/>
                </a:solidFill>
                <a:effectLst/>
                <a:uLnTx/>
                <a:uFillTx/>
                <a:latin typeface="+mj-ea"/>
                <a:ea typeface="+mj-ea"/>
                <a:cs typeface="+mn-cs"/>
              </a:rPr>
              <a:t>48</a:t>
            </a:r>
            <a:r>
              <a:rPr kumimoji="1" lang="zh-TW" altLang="en-US" sz="9600" b="1" i="0" u="none" strike="noStrike" kern="1200" cap="none" spc="0" normalizeH="0" baseline="0" noProof="0" dirty="0" smtClean="0">
                <a:ln>
                  <a:noFill/>
                </a:ln>
                <a:solidFill>
                  <a:srgbClr val="0070C0"/>
                </a:solidFill>
                <a:effectLst/>
                <a:uLnTx/>
                <a:uFillTx/>
                <a:latin typeface="+mj-ea"/>
                <a:ea typeface="+mj-ea"/>
                <a:cs typeface="+mn-cs"/>
              </a:rPr>
              <a:t>條第</a:t>
            </a:r>
            <a:r>
              <a:rPr kumimoji="1" lang="en-US" altLang="zh-TW" sz="9600" b="1" i="0" u="none" strike="noStrike" kern="1200" cap="none" spc="0" normalizeH="0" baseline="0" noProof="0" dirty="0" smtClean="0">
                <a:ln>
                  <a:noFill/>
                </a:ln>
                <a:solidFill>
                  <a:srgbClr val="0070C0"/>
                </a:solidFill>
                <a:effectLst/>
                <a:uLnTx/>
                <a:uFillTx/>
                <a:latin typeface="+mj-ea"/>
                <a:ea typeface="+mj-ea"/>
                <a:cs typeface="+mn-cs"/>
              </a:rPr>
              <a:t>4</a:t>
            </a:r>
            <a:r>
              <a:rPr kumimoji="1" lang="zh-TW" altLang="en-US" sz="9600" b="1" i="0" u="none" strike="noStrike" kern="1200" cap="none" spc="0" normalizeH="0" baseline="0" noProof="0" dirty="0" smtClean="0">
                <a:ln>
                  <a:noFill/>
                </a:ln>
                <a:solidFill>
                  <a:srgbClr val="0070C0"/>
                </a:solidFill>
                <a:effectLst/>
                <a:uLnTx/>
                <a:uFillTx/>
                <a:latin typeface="+mj-ea"/>
                <a:ea typeface="+mj-ea"/>
                <a:cs typeface="+mn-cs"/>
              </a:rPr>
              <a:t>項）</a:t>
            </a:r>
            <a:endParaRPr kumimoji="1" lang="zh-TW" altLang="en-US" sz="2400" b="1" i="0" u="none" strike="noStrike" kern="1200" cap="none" spc="0" normalizeH="0" baseline="0" noProof="0" dirty="0">
              <a:ln>
                <a:noFill/>
              </a:ln>
              <a:solidFill>
                <a:srgbClr val="0B1A2E"/>
              </a:solidFill>
              <a:effectLst/>
              <a:uLnTx/>
              <a:uFillTx/>
              <a:latin typeface="+mj-ea"/>
              <a:ea typeface="+mj-ea"/>
              <a:cs typeface="+mn-cs"/>
            </a:endParaRPr>
          </a:p>
        </p:txBody>
      </p:sp>
      <p:pic>
        <p:nvPicPr>
          <p:cNvPr id="6" name="圖片 5"/>
          <p:cNvPicPr>
            <a:picLocks noChangeAspect="1"/>
          </p:cNvPicPr>
          <p:nvPr/>
        </p:nvPicPr>
        <p:blipFill rotWithShape="1">
          <a:blip r:embed="rId4" cstate="print">
            <a:extLst>
              <a:ext uri="{28A0092B-C50C-407E-A947-70E740481C1C}">
                <a14:useLocalDpi xmlns:a14="http://schemas.microsoft.com/office/drawing/2010/main" val="0"/>
              </a:ext>
            </a:extLst>
          </a:blip>
          <a:srcRect r="33333"/>
          <a:stretch/>
        </p:blipFill>
        <p:spPr>
          <a:xfrm>
            <a:off x="3239852" y="3616406"/>
            <a:ext cx="2736304" cy="2739944"/>
          </a:xfrm>
          <a:prstGeom prst="rect">
            <a:avLst/>
          </a:prstGeom>
        </p:spPr>
      </p:pic>
      <p:sp>
        <p:nvSpPr>
          <p:cNvPr id="7"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法定不變期間</a:t>
            </a:r>
            <a:endParaRPr lang="zh-TW" altLang="en-US" sz="3200" b="1" dirty="0">
              <a:solidFill>
                <a:srgbClr val="FF6600"/>
              </a:solidFill>
              <a:latin typeface="標楷體" pitchFamily="65" charset="-120"/>
              <a:ea typeface="標楷體" pitchFamily="65" charset="-120"/>
            </a:endParaRPr>
          </a:p>
        </p:txBody>
      </p:sp>
      <p:sp>
        <p:nvSpPr>
          <p:cNvPr id="5"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216442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36512" y="6376269"/>
            <a:ext cx="6519734" cy="338554"/>
          </a:xfrm>
          <a:prstGeom prst="rect">
            <a:avLst/>
          </a:prstGeom>
          <a:noFill/>
        </p:spPr>
        <p:txBody>
          <a:bodyPr wrap="none" rtlCol="0">
            <a:spAutoFit/>
          </a:bodyPr>
          <a:lstStyle/>
          <a:p>
            <a:r>
              <a:rPr lang="zh-TW" altLang="en-US" sz="1600" b="1" dirty="0" smtClean="0">
                <a:latin typeface="+mj-ea"/>
                <a:ea typeface="+mj-ea"/>
              </a:rPr>
              <a:t>（</a:t>
            </a:r>
            <a:r>
              <a:rPr lang="zh-TW" altLang="en-US" sz="1600" b="1" dirty="0">
                <a:latin typeface="+mj-ea"/>
                <a:ea typeface="+mj-ea"/>
              </a:rPr>
              <a:t>法政字第</a:t>
            </a:r>
            <a:r>
              <a:rPr lang="en-US" altLang="zh-TW" sz="1600" b="1" dirty="0">
                <a:latin typeface="+mj-ea"/>
                <a:ea typeface="+mj-ea"/>
              </a:rPr>
              <a:t>0991113676</a:t>
            </a:r>
            <a:r>
              <a:rPr lang="zh-TW" altLang="en-US" sz="1600" b="1" dirty="0" smtClean="0">
                <a:latin typeface="+mj-ea"/>
                <a:ea typeface="+mj-ea"/>
              </a:rPr>
              <a:t>號及政</a:t>
            </a:r>
            <a:r>
              <a:rPr lang="zh-TW" altLang="en-US" sz="1600" b="1" dirty="0">
                <a:latin typeface="+mj-ea"/>
                <a:ea typeface="+mj-ea"/>
              </a:rPr>
              <a:t>財字第</a:t>
            </a:r>
            <a:r>
              <a:rPr lang="en-US" altLang="zh-TW" sz="1600" b="1" dirty="0">
                <a:latin typeface="+mj-ea"/>
                <a:ea typeface="+mj-ea"/>
              </a:rPr>
              <a:t>0991114816</a:t>
            </a:r>
            <a:r>
              <a:rPr lang="zh-TW" altLang="en-US" sz="1600" b="1" dirty="0">
                <a:latin typeface="+mj-ea"/>
                <a:ea typeface="+mj-ea"/>
              </a:rPr>
              <a:t>號等函釋</a:t>
            </a:r>
            <a:r>
              <a:rPr lang="zh-TW" altLang="en-US" sz="1600" b="1" dirty="0" smtClean="0">
                <a:latin typeface="+mj-ea"/>
                <a:ea typeface="+mj-ea"/>
              </a:rPr>
              <a:t>參照）</a:t>
            </a:r>
            <a:endParaRPr lang="zh-TW" altLang="en-US" sz="1600" b="1" dirty="0">
              <a:latin typeface="+mj-ea"/>
              <a:ea typeface="+mj-ea"/>
            </a:endParaRPr>
          </a:p>
        </p:txBody>
      </p:sp>
      <p:sp>
        <p:nvSpPr>
          <p:cNvPr id="13" name="內容版面配置區 2"/>
          <p:cNvSpPr>
            <a:spLocks noGrp="1"/>
          </p:cNvSpPr>
          <p:nvPr>
            <p:ph idx="1"/>
          </p:nvPr>
        </p:nvSpPr>
        <p:spPr>
          <a:xfrm>
            <a:off x="323528" y="1412776"/>
            <a:ext cx="5266928" cy="2448272"/>
          </a:xfrm>
          <a:ln>
            <a:noFill/>
          </a:ln>
        </p:spPr>
        <p:txBody>
          <a:bodyPr/>
          <a:lstStyle/>
          <a:p>
            <a:r>
              <a:rPr lang="zh-TW" altLang="en-US" sz="2400" dirty="0" smtClean="0">
                <a:latin typeface="+mj-ea"/>
                <a:ea typeface="+mj-ea"/>
              </a:rPr>
              <a:t>無法</a:t>
            </a:r>
            <a:r>
              <a:rPr lang="zh-TW" altLang="en-US" sz="2400" dirty="0">
                <a:latin typeface="+mj-ea"/>
                <a:ea typeface="+mj-ea"/>
              </a:rPr>
              <a:t>依規定</a:t>
            </a:r>
            <a:r>
              <a:rPr lang="zh-TW" altLang="en-US" sz="2400" dirty="0" smtClean="0">
                <a:latin typeface="+mj-ea"/>
                <a:ea typeface="+mj-ea"/>
              </a:rPr>
              <a:t>如期申報</a:t>
            </a:r>
            <a:r>
              <a:rPr lang="zh-TW" altLang="en-US" sz="2400" dirty="0">
                <a:latin typeface="+mj-ea"/>
                <a:ea typeface="+mj-ea"/>
              </a:rPr>
              <a:t>之</a:t>
            </a:r>
            <a:r>
              <a:rPr lang="zh-TW" altLang="en-US" sz="2400" b="1" dirty="0">
                <a:latin typeface="+mj-ea"/>
                <a:ea typeface="+mj-ea"/>
              </a:rPr>
              <a:t>正當</a:t>
            </a:r>
            <a:r>
              <a:rPr lang="zh-TW" altLang="en-US" sz="2400" b="1" dirty="0" smtClean="0">
                <a:latin typeface="+mj-ea"/>
                <a:ea typeface="+mj-ea"/>
              </a:rPr>
              <a:t>理由</a:t>
            </a:r>
            <a:r>
              <a:rPr lang="zh-TW" altLang="en-US" sz="2400" dirty="0" smtClean="0">
                <a:latin typeface="+mj-ea"/>
                <a:ea typeface="+mj-ea"/>
              </a:rPr>
              <a:t>：</a:t>
            </a:r>
            <a:endParaRPr lang="en-US" altLang="zh-TW" sz="2400" dirty="0" smtClean="0">
              <a:latin typeface="+mj-ea"/>
              <a:ea typeface="+mj-ea"/>
            </a:endParaRPr>
          </a:p>
          <a:p>
            <a:pPr lvl="1">
              <a:buFont typeface="Wingdings" panose="05000000000000000000" pitchFamily="2" charset="2"/>
              <a:buChar char="ü"/>
            </a:pPr>
            <a:r>
              <a:rPr lang="zh-TW" altLang="en-US" dirty="0" smtClean="0">
                <a:latin typeface="+mj-ea"/>
                <a:ea typeface="+mj-ea"/>
              </a:rPr>
              <a:t>「</a:t>
            </a:r>
            <a:r>
              <a:rPr lang="zh-TW" altLang="en-US" dirty="0">
                <a:solidFill>
                  <a:srgbClr val="00B0F0"/>
                </a:solidFill>
                <a:latin typeface="+mj-ea"/>
                <a:ea typeface="+mj-ea"/>
              </a:rPr>
              <a:t>帶職帶薪</a:t>
            </a:r>
            <a:r>
              <a:rPr lang="zh-TW" altLang="en-US" dirty="0">
                <a:latin typeface="+mj-ea"/>
                <a:ea typeface="+mj-ea"/>
              </a:rPr>
              <a:t>」出國研習、</a:t>
            </a:r>
            <a:r>
              <a:rPr lang="zh-TW" altLang="en-US" dirty="0" smtClean="0">
                <a:latin typeface="+mj-ea"/>
                <a:ea typeface="+mj-ea"/>
              </a:rPr>
              <a:t>考察；</a:t>
            </a:r>
            <a:endParaRPr lang="en-US" altLang="zh-TW" dirty="0" smtClean="0">
              <a:latin typeface="+mj-ea"/>
              <a:ea typeface="+mj-ea"/>
            </a:endParaRPr>
          </a:p>
          <a:p>
            <a:pPr lvl="1">
              <a:buFont typeface="Wingdings" panose="05000000000000000000" pitchFamily="2" charset="2"/>
              <a:buChar char="ü"/>
            </a:pPr>
            <a:r>
              <a:rPr lang="zh-TW" altLang="en-US" dirty="0">
                <a:latin typeface="+mj-ea"/>
                <a:ea typeface="+mj-ea"/>
              </a:rPr>
              <a:t>或</a:t>
            </a:r>
            <a:r>
              <a:rPr lang="zh-TW" altLang="en-US" dirty="0" smtClean="0">
                <a:latin typeface="+mj-ea"/>
                <a:ea typeface="+mj-ea"/>
              </a:rPr>
              <a:t>因</a:t>
            </a:r>
            <a:r>
              <a:rPr lang="zh-TW" altLang="en-US" dirty="0">
                <a:latin typeface="+mj-ea"/>
                <a:ea typeface="+mj-ea"/>
              </a:rPr>
              <a:t>服兵役、育嬰假等法定事由而「</a:t>
            </a:r>
            <a:r>
              <a:rPr lang="zh-TW" altLang="en-US" dirty="0">
                <a:solidFill>
                  <a:srgbClr val="00B0F0"/>
                </a:solidFill>
                <a:latin typeface="+mj-ea"/>
                <a:ea typeface="+mj-ea"/>
              </a:rPr>
              <a:t>留職停薪</a:t>
            </a:r>
            <a:r>
              <a:rPr lang="zh-TW" altLang="en-US" dirty="0" smtClean="0">
                <a:latin typeface="+mj-ea"/>
                <a:ea typeface="+mj-ea"/>
              </a:rPr>
              <a:t>」；</a:t>
            </a:r>
            <a:endParaRPr lang="en-US" altLang="zh-TW" dirty="0" smtClean="0">
              <a:latin typeface="+mj-ea"/>
              <a:ea typeface="+mj-ea"/>
            </a:endParaRPr>
          </a:p>
          <a:p>
            <a:pPr lvl="1">
              <a:buFont typeface="Wingdings" panose="05000000000000000000" pitchFamily="2" charset="2"/>
              <a:buChar char="ü"/>
            </a:pPr>
            <a:r>
              <a:rPr lang="zh-TW" altLang="en-US" dirty="0">
                <a:latin typeface="+mj-ea"/>
                <a:ea typeface="+mj-ea"/>
              </a:rPr>
              <a:t>或</a:t>
            </a:r>
            <a:r>
              <a:rPr lang="zh-TW" altLang="en-US" dirty="0" smtClean="0">
                <a:solidFill>
                  <a:srgbClr val="00B0F0"/>
                </a:solidFill>
                <a:latin typeface="+mj-ea"/>
                <a:ea typeface="+mj-ea"/>
              </a:rPr>
              <a:t>因</a:t>
            </a:r>
            <a:r>
              <a:rPr lang="zh-TW" altLang="en-US" dirty="0">
                <a:solidFill>
                  <a:srgbClr val="00B0F0"/>
                </a:solidFill>
                <a:latin typeface="+mj-ea"/>
                <a:ea typeface="+mj-ea"/>
              </a:rPr>
              <a:t>病住院</a:t>
            </a:r>
            <a:r>
              <a:rPr lang="zh-TW" altLang="en-US" dirty="0" smtClean="0">
                <a:latin typeface="+mj-ea"/>
                <a:ea typeface="+mj-ea"/>
              </a:rPr>
              <a:t>。</a:t>
            </a:r>
            <a:endParaRPr lang="en-US" altLang="zh-TW" dirty="0" smtClean="0">
              <a:latin typeface="+mj-ea"/>
              <a:ea typeface="+mj-ea"/>
            </a:endParaRPr>
          </a:p>
        </p:txBody>
      </p:sp>
      <p:grpSp>
        <p:nvGrpSpPr>
          <p:cNvPr id="26" name="群組 25"/>
          <p:cNvGrpSpPr/>
          <p:nvPr/>
        </p:nvGrpSpPr>
        <p:grpSpPr>
          <a:xfrm>
            <a:off x="611560" y="1902569"/>
            <a:ext cx="8235385" cy="2174503"/>
            <a:chOff x="611560" y="1902569"/>
            <a:chExt cx="8235385" cy="2174503"/>
          </a:xfrm>
        </p:grpSpPr>
        <p:sp>
          <p:nvSpPr>
            <p:cNvPr id="14" name="左右大括弧 13"/>
            <p:cNvSpPr/>
            <p:nvPr/>
          </p:nvSpPr>
          <p:spPr>
            <a:xfrm>
              <a:off x="611560" y="1902569"/>
              <a:ext cx="5040560" cy="1603498"/>
            </a:xfrm>
            <a:prstGeom prst="bracePair">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6" name="矩形 15"/>
            <p:cNvSpPr/>
            <p:nvPr/>
          </p:nvSpPr>
          <p:spPr>
            <a:xfrm>
              <a:off x="5672297" y="2473484"/>
              <a:ext cx="492443" cy="461665"/>
            </a:xfrm>
            <a:prstGeom prst="rect">
              <a:avLst/>
            </a:prstGeom>
            <a:noFill/>
          </p:spPr>
          <p:txBody>
            <a:bodyPr wrap="none" lIns="91440" tIns="45720" rIns="91440" bIns="45720">
              <a:spAutoFit/>
            </a:bodyPr>
            <a:lstStyle/>
            <a:p>
              <a:pPr algn="ctr"/>
              <a:r>
                <a:rPr lang="zh-TW" altLang="en-US" sz="2400" b="0" cap="none" spc="0" dirty="0" smtClean="0">
                  <a:ln w="0"/>
                  <a:solidFill>
                    <a:srgbClr val="FF0000"/>
                  </a:solidFill>
                  <a:effectLst>
                    <a:outerShdw blurRad="38100" dist="19050" dir="2700000" algn="tl" rotWithShape="0">
                      <a:schemeClr val="dk1">
                        <a:alpha val="40000"/>
                      </a:schemeClr>
                    </a:outerShdw>
                  </a:effectLst>
                  <a:latin typeface="微軟正黑體" panose="020B0604030504040204" pitchFamily="34" charset="-120"/>
                  <a:ea typeface="微軟正黑體" panose="020B0604030504040204" pitchFamily="34" charset="-120"/>
                </a:rPr>
                <a:t>及</a:t>
              </a:r>
              <a:endParaRPr lang="zh-TW" altLang="en-US" sz="2400" b="0" cap="none" spc="0" dirty="0">
                <a:ln w="0"/>
                <a:solidFill>
                  <a:srgbClr val="FF0000"/>
                </a:solidFill>
                <a:effectLst>
                  <a:outerShdw blurRad="38100" dist="19050" dir="2700000" algn="tl" rotWithShape="0">
                    <a:schemeClr val="dk1">
                      <a:alpha val="40000"/>
                    </a:schemeClr>
                  </a:outerShdw>
                </a:effectLst>
                <a:latin typeface="微軟正黑體" panose="020B0604030504040204" pitchFamily="34" charset="-120"/>
                <a:ea typeface="微軟正黑體" panose="020B0604030504040204" pitchFamily="34" charset="-120"/>
              </a:endParaRPr>
            </a:p>
          </p:txBody>
        </p:sp>
        <p:sp>
          <p:nvSpPr>
            <p:cNvPr id="18" name="文字方塊 17"/>
            <p:cNvSpPr txBox="1"/>
            <p:nvPr/>
          </p:nvSpPr>
          <p:spPr>
            <a:xfrm>
              <a:off x="6164740" y="1919487"/>
              <a:ext cx="2682205" cy="1569660"/>
            </a:xfrm>
            <a:prstGeom prst="rect">
              <a:avLst/>
            </a:prstGeom>
            <a:noFill/>
          </p:spPr>
          <p:txBody>
            <a:bodyPr wrap="square" rtlCol="0">
              <a:spAutoFit/>
            </a:bodyPr>
            <a:lstStyle/>
            <a:p>
              <a:r>
                <a:rPr lang="zh-TW" altLang="en-US" sz="2400" dirty="0" smtClean="0">
                  <a:latin typeface="+mj-ea"/>
                  <a:ea typeface="+mj-ea"/>
                </a:rPr>
                <a:t>致</a:t>
              </a:r>
              <a:r>
                <a:rPr lang="zh-TW" altLang="en-US" sz="2400" dirty="0" smtClean="0">
                  <a:solidFill>
                    <a:srgbClr val="00B0F0"/>
                  </a:solidFill>
                  <a:latin typeface="+mj-ea"/>
                  <a:ea typeface="+mj-ea"/>
                </a:rPr>
                <a:t>未能於期限</a:t>
              </a:r>
              <a:r>
                <a:rPr lang="zh-TW" altLang="en-US" sz="2400" dirty="0">
                  <a:solidFill>
                    <a:srgbClr val="00B0F0"/>
                  </a:solidFill>
                  <a:latin typeface="+mj-ea"/>
                  <a:ea typeface="+mj-ea"/>
                </a:rPr>
                <a:t>屆至前</a:t>
              </a:r>
              <a:r>
                <a:rPr lang="zh-TW" altLang="en-US" sz="2400" dirty="0">
                  <a:latin typeface="+mj-ea"/>
                  <a:ea typeface="+mj-ea"/>
                </a:rPr>
                <a:t>返國或</a:t>
              </a:r>
              <a:r>
                <a:rPr lang="zh-TW" altLang="en-US" sz="2400" dirty="0" smtClean="0">
                  <a:latin typeface="+mj-ea"/>
                  <a:ea typeface="+mj-ea"/>
                </a:rPr>
                <a:t>復職，事實上已</a:t>
              </a:r>
              <a:r>
                <a:rPr lang="zh-TW" altLang="en-US" sz="2400" dirty="0" smtClean="0">
                  <a:solidFill>
                    <a:srgbClr val="00B0F0"/>
                  </a:solidFill>
                  <a:latin typeface="+mj-ea"/>
                  <a:ea typeface="+mj-ea"/>
                </a:rPr>
                <a:t>無法</a:t>
              </a:r>
              <a:r>
                <a:rPr lang="zh-TW" altLang="en-US" sz="2400" dirty="0">
                  <a:solidFill>
                    <a:srgbClr val="00B0F0"/>
                  </a:solidFill>
                  <a:latin typeface="+mj-ea"/>
                  <a:ea typeface="+mj-ea"/>
                </a:rPr>
                <a:t>執行職務</a:t>
              </a:r>
            </a:p>
          </p:txBody>
        </p:sp>
        <p:grpSp>
          <p:nvGrpSpPr>
            <p:cNvPr id="25" name="群組 24"/>
            <p:cNvGrpSpPr/>
            <p:nvPr/>
          </p:nvGrpSpPr>
          <p:grpSpPr>
            <a:xfrm>
              <a:off x="693913" y="3501008"/>
              <a:ext cx="7992887" cy="576064"/>
              <a:chOff x="693913" y="3501008"/>
              <a:chExt cx="7992887" cy="576064"/>
            </a:xfrm>
          </p:grpSpPr>
          <p:sp>
            <p:nvSpPr>
              <p:cNvPr id="17" name="矩形 16"/>
              <p:cNvSpPr/>
              <p:nvPr/>
            </p:nvSpPr>
            <p:spPr>
              <a:xfrm>
                <a:off x="827584" y="3501008"/>
                <a:ext cx="4564757" cy="461665"/>
              </a:xfrm>
              <a:prstGeom prst="rect">
                <a:avLst/>
              </a:prstGeom>
              <a:noFill/>
            </p:spPr>
            <p:txBody>
              <a:bodyPr wrap="square" lIns="91440" tIns="45720" rIns="91440" bIns="45720">
                <a:spAutoFit/>
              </a:bodyPr>
              <a:lstStyle/>
              <a:p>
                <a:pPr algn="dist"/>
                <a:r>
                  <a:rPr lang="zh-TW" altLang="en-US" sz="2400" b="1" cap="none" spc="0"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微軟正黑體" panose="020B0604030504040204" pitchFamily="34" charset="-120"/>
                    <a:ea typeface="微軟正黑體" panose="020B0604030504040204" pitchFamily="34" charset="-120"/>
                  </a:rPr>
                  <a:t>擇一事由</a:t>
                </a:r>
                <a:endParaRPr lang="zh-TW" altLang="en-US" sz="2400" b="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微軟正黑體" panose="020B0604030504040204" pitchFamily="34" charset="-120"/>
                  <a:ea typeface="微軟正黑體" panose="020B0604030504040204" pitchFamily="34" charset="-120"/>
                </a:endParaRPr>
              </a:p>
            </p:txBody>
          </p:sp>
          <p:cxnSp>
            <p:nvCxnSpPr>
              <p:cNvPr id="9" name="直線接點 8"/>
              <p:cNvCxnSpPr/>
              <p:nvPr/>
            </p:nvCxnSpPr>
            <p:spPr>
              <a:xfrm>
                <a:off x="693913" y="4077072"/>
                <a:ext cx="7992887" cy="0"/>
              </a:xfrm>
              <a:prstGeom prst="line">
                <a:avLst/>
              </a:prstGeom>
              <a:ln w="12700">
                <a:solidFill>
                  <a:schemeClr val="tx1">
                    <a:lumMod val="75000"/>
                    <a:lumOff val="25000"/>
                  </a:schemeClr>
                </a:solidFill>
                <a:prstDash val="lgDash"/>
              </a:ln>
            </p:spPr>
            <p:style>
              <a:lnRef idx="1">
                <a:schemeClr val="dk1"/>
              </a:lnRef>
              <a:fillRef idx="0">
                <a:schemeClr val="dk1"/>
              </a:fillRef>
              <a:effectRef idx="0">
                <a:schemeClr val="dk1"/>
              </a:effectRef>
              <a:fontRef idx="minor">
                <a:schemeClr val="tx1"/>
              </a:fontRef>
            </p:style>
          </p:cxnSp>
        </p:grpSp>
      </p:grpSp>
      <p:sp>
        <p:nvSpPr>
          <p:cNvPr id="22"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法定不變期間</a:t>
            </a:r>
            <a:endParaRPr lang="zh-TW" altLang="en-US" sz="3200" b="1" dirty="0">
              <a:solidFill>
                <a:srgbClr val="FF6600"/>
              </a:solidFill>
              <a:latin typeface="標楷體" pitchFamily="65" charset="-120"/>
              <a:ea typeface="標楷體" pitchFamily="65" charset="-120"/>
            </a:endParaRPr>
          </a:p>
        </p:txBody>
      </p:sp>
      <p:graphicFrame>
        <p:nvGraphicFramePr>
          <p:cNvPr id="27" name="資料庫圖表 26"/>
          <p:cNvGraphicFramePr/>
          <p:nvPr>
            <p:extLst>
              <p:ext uri="{D42A27DB-BD31-4B8C-83A1-F6EECF244321}">
                <p14:modId xmlns:p14="http://schemas.microsoft.com/office/powerpoint/2010/main" val="1874277258"/>
              </p:ext>
            </p:extLst>
          </p:nvPr>
        </p:nvGraphicFramePr>
        <p:xfrm>
          <a:off x="873932" y="4118943"/>
          <a:ext cx="7632848" cy="2215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2025571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08520" y="6356067"/>
            <a:ext cx="3454792" cy="338554"/>
          </a:xfrm>
          <a:prstGeom prst="rect">
            <a:avLst/>
          </a:prstGeom>
          <a:noFill/>
        </p:spPr>
        <p:txBody>
          <a:bodyPr wrap="none" rtlCol="0">
            <a:spAutoFit/>
          </a:bodyPr>
          <a:lstStyle/>
          <a:p>
            <a:r>
              <a:rPr lang="zh-TW" altLang="en-US" sz="1600" b="1" dirty="0" smtClean="0">
                <a:latin typeface="+mj-ea"/>
                <a:ea typeface="+mj-ea"/>
              </a:rPr>
              <a:t>（</a:t>
            </a:r>
            <a:r>
              <a:rPr lang="zh-TW" altLang="en-US" sz="1600" b="1" dirty="0">
                <a:latin typeface="+mj-ea"/>
                <a:ea typeface="+mj-ea"/>
              </a:rPr>
              <a:t>法政決字第</a:t>
            </a:r>
            <a:r>
              <a:rPr lang="en-US" altLang="zh-TW" sz="1600" b="1" dirty="0">
                <a:latin typeface="+mj-ea"/>
                <a:ea typeface="+mj-ea"/>
              </a:rPr>
              <a:t>0999004460</a:t>
            </a:r>
            <a:r>
              <a:rPr lang="zh-TW" altLang="en-US" sz="1600" b="1" dirty="0">
                <a:latin typeface="+mj-ea"/>
                <a:ea typeface="+mj-ea"/>
              </a:rPr>
              <a:t>號</a:t>
            </a:r>
            <a:r>
              <a:rPr lang="zh-TW" altLang="en-US" sz="1600" b="1" dirty="0" smtClean="0">
                <a:latin typeface="+mj-ea"/>
                <a:ea typeface="+mj-ea"/>
              </a:rPr>
              <a:t>參照）</a:t>
            </a:r>
            <a:endParaRPr lang="en-US" altLang="zh-TW" sz="1600" b="1" dirty="0">
              <a:latin typeface="+mj-ea"/>
              <a:ea typeface="+mj-ea"/>
            </a:endParaRPr>
          </a:p>
        </p:txBody>
      </p:sp>
      <p:sp>
        <p:nvSpPr>
          <p:cNvPr id="5"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法定</a:t>
            </a:r>
            <a:r>
              <a:rPr lang="zh-TW" altLang="en-US" dirty="0">
                <a:solidFill>
                  <a:srgbClr val="FF6600"/>
                </a:solidFill>
                <a:latin typeface="標楷體" pitchFamily="65" charset="-120"/>
                <a:ea typeface="標楷體" pitchFamily="65" charset="-120"/>
              </a:rPr>
              <a:t>不變期間</a:t>
            </a:r>
            <a:endParaRPr lang="zh-TW" altLang="en-US" dirty="0"/>
          </a:p>
        </p:txBody>
      </p:sp>
      <p:graphicFrame>
        <p:nvGraphicFramePr>
          <p:cNvPr id="6" name="內容版面配置區 3"/>
          <p:cNvGraphicFramePr>
            <a:graphicFrameLocks noGrp="1"/>
          </p:cNvGraphicFramePr>
          <p:nvPr>
            <p:ph idx="1"/>
            <p:extLst>
              <p:ext uri="{D42A27DB-BD31-4B8C-83A1-F6EECF244321}">
                <p14:modId xmlns:p14="http://schemas.microsoft.com/office/powerpoint/2010/main" val="643638217"/>
              </p:ext>
            </p:extLst>
          </p:nvPr>
        </p:nvGraphicFramePr>
        <p:xfrm>
          <a:off x="457200" y="1052736"/>
          <a:ext cx="822960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26460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FF6600"/>
                </a:solidFill>
                <a:latin typeface="標楷體" pitchFamily="65" charset="-120"/>
                <a:ea typeface="標楷體" pitchFamily="65" charset="-120"/>
              </a:rPr>
              <a:t>法定</a:t>
            </a:r>
            <a:r>
              <a:rPr lang="zh-TW" altLang="en-US" dirty="0">
                <a:solidFill>
                  <a:srgbClr val="FF6600"/>
                </a:solidFill>
                <a:latin typeface="標楷體" pitchFamily="65" charset="-120"/>
                <a:ea typeface="標楷體" pitchFamily="65" charset="-120"/>
              </a:rPr>
              <a:t>不變期間</a:t>
            </a:r>
            <a:endParaRPr lang="zh-TW" altLang="en-US" dirty="0"/>
          </a:p>
        </p:txBody>
      </p:sp>
      <p:sp>
        <p:nvSpPr>
          <p:cNvPr id="3" name="內容版面配置區 2"/>
          <p:cNvSpPr>
            <a:spLocks noGrp="1"/>
          </p:cNvSpPr>
          <p:nvPr>
            <p:ph idx="1"/>
          </p:nvPr>
        </p:nvSpPr>
        <p:spPr>
          <a:xfrm>
            <a:off x="467544" y="1268760"/>
            <a:ext cx="8229600" cy="4968552"/>
          </a:xfrm>
        </p:spPr>
        <p:txBody>
          <a:bodyPr/>
          <a:lstStyle/>
          <a:p>
            <a:r>
              <a:rPr lang="zh-TW" altLang="en-US" sz="2400" dirty="0">
                <a:latin typeface="+mj-ea"/>
                <a:ea typeface="+mj-ea"/>
              </a:rPr>
              <a:t>為機先預防公職人員逾期申報財產致遭裁</a:t>
            </a:r>
            <a:r>
              <a:rPr lang="zh-TW" altLang="en-US" sz="2400" dirty="0" smtClean="0">
                <a:latin typeface="+mj-ea"/>
                <a:ea typeface="+mj-ea"/>
              </a:rPr>
              <a:t>罰，建議作法：</a:t>
            </a:r>
            <a:endParaRPr lang="en-US" altLang="zh-TW" sz="2400" dirty="0" smtClean="0">
              <a:latin typeface="+mj-ea"/>
              <a:ea typeface="+mj-ea"/>
            </a:endParaRPr>
          </a:p>
        </p:txBody>
      </p:sp>
      <p:graphicFrame>
        <p:nvGraphicFramePr>
          <p:cNvPr id="15" name="資料庫圖表 14"/>
          <p:cNvGraphicFramePr/>
          <p:nvPr>
            <p:extLst>
              <p:ext uri="{D42A27DB-BD31-4B8C-83A1-F6EECF244321}">
                <p14:modId xmlns:p14="http://schemas.microsoft.com/office/powerpoint/2010/main" val="101807521"/>
              </p:ext>
            </p:extLst>
          </p:nvPr>
        </p:nvGraphicFramePr>
        <p:xfrm>
          <a:off x="261864" y="980728"/>
          <a:ext cx="8640960" cy="5832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文字方塊 15"/>
          <p:cNvSpPr txBox="1"/>
          <p:nvPr/>
        </p:nvSpPr>
        <p:spPr>
          <a:xfrm>
            <a:off x="-108520" y="6356067"/>
            <a:ext cx="3371436" cy="338554"/>
          </a:xfrm>
          <a:prstGeom prst="rect">
            <a:avLst/>
          </a:prstGeom>
          <a:noFill/>
        </p:spPr>
        <p:txBody>
          <a:bodyPr wrap="none" rtlCol="0">
            <a:spAutoFit/>
          </a:bodyPr>
          <a:lstStyle/>
          <a:p>
            <a:r>
              <a:rPr lang="zh-TW" altLang="en-US" sz="1600" b="1" dirty="0" smtClean="0">
                <a:latin typeface="+mj-ea"/>
                <a:ea typeface="+mj-ea"/>
              </a:rPr>
              <a:t>（廉</a:t>
            </a:r>
            <a:r>
              <a:rPr lang="zh-TW" altLang="en-US" sz="1600" b="1" dirty="0">
                <a:latin typeface="+mj-ea"/>
                <a:ea typeface="+mj-ea"/>
              </a:rPr>
              <a:t>財字第</a:t>
            </a:r>
            <a:r>
              <a:rPr lang="en-US" altLang="zh-TW" sz="1600" b="1" dirty="0">
                <a:latin typeface="+mj-ea"/>
                <a:ea typeface="+mj-ea"/>
              </a:rPr>
              <a:t>10505005690</a:t>
            </a:r>
            <a:r>
              <a:rPr lang="zh-TW" altLang="en-US" sz="1600" b="1" dirty="0" smtClean="0">
                <a:latin typeface="+mj-ea"/>
                <a:ea typeface="+mj-ea"/>
              </a:rPr>
              <a:t>號參照）</a:t>
            </a:r>
            <a:endParaRPr lang="en-US" altLang="zh-TW" sz="1600" b="1" dirty="0">
              <a:latin typeface="+mj-ea"/>
              <a:ea typeface="+mj-ea"/>
            </a:endParaRPr>
          </a:p>
        </p:txBody>
      </p:sp>
      <p:sp>
        <p:nvSpPr>
          <p:cNvPr id="17" name="直線圖說文字 1 16"/>
          <p:cNvSpPr/>
          <p:nvPr/>
        </p:nvSpPr>
        <p:spPr>
          <a:xfrm>
            <a:off x="1032151" y="2276872"/>
            <a:ext cx="2086704" cy="1008112"/>
          </a:xfrm>
          <a:prstGeom prst="borderCallout1">
            <a:avLst>
              <a:gd name="adj1" fmla="val 18750"/>
              <a:gd name="adj2" fmla="val -8333"/>
              <a:gd name="adj3" fmla="val 120405"/>
              <a:gd name="adj4" fmla="val -19011"/>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sz="1600" b="1" dirty="0" smtClean="0">
                <a:solidFill>
                  <a:srgbClr val="00B0F0"/>
                </a:solidFill>
                <a:latin typeface="+mj-ea"/>
                <a:ea typeface="+mj-ea"/>
              </a:rPr>
              <a:t>事前盤點</a:t>
            </a:r>
            <a:r>
              <a:rPr lang="zh-TW" altLang="en-US" sz="1600" b="1" dirty="0" smtClean="0">
                <a:solidFill>
                  <a:schemeClr val="tx1">
                    <a:lumMod val="75000"/>
                    <a:lumOff val="25000"/>
                  </a:schemeClr>
                </a:solidFill>
                <a:latin typeface="+mj-ea"/>
                <a:ea typeface="+mj-ea"/>
              </a:rPr>
              <a:t>機關應申報職務人員名單，</a:t>
            </a:r>
            <a:r>
              <a:rPr lang="zh-TW" altLang="en-US" sz="1600" b="1" dirty="0" smtClean="0">
                <a:solidFill>
                  <a:srgbClr val="00B0F0"/>
                </a:solidFill>
                <a:latin typeface="+mj-ea"/>
                <a:ea typeface="+mj-ea"/>
              </a:rPr>
              <a:t>定期向人事單位確認</a:t>
            </a:r>
            <a:r>
              <a:rPr lang="zh-TW" altLang="en-US" sz="1600" b="1" dirty="0" smtClean="0">
                <a:solidFill>
                  <a:schemeClr val="tx1">
                    <a:lumMod val="75000"/>
                    <a:lumOff val="25000"/>
                  </a:schemeClr>
                </a:solidFill>
                <a:latin typeface="+mj-ea"/>
                <a:ea typeface="+mj-ea"/>
              </a:rPr>
              <a:t>異動情形</a:t>
            </a:r>
            <a:r>
              <a:rPr lang="en-US" altLang="zh-TW" sz="1600" b="1" dirty="0">
                <a:solidFill>
                  <a:schemeClr val="tx1"/>
                </a:solidFill>
                <a:latin typeface="+mj-ea"/>
                <a:ea typeface="+mj-ea"/>
              </a:rPr>
              <a:t>(</a:t>
            </a:r>
            <a:r>
              <a:rPr lang="zh-TW" altLang="en-US" sz="1600" b="1" dirty="0">
                <a:solidFill>
                  <a:schemeClr val="tx1"/>
                </a:solidFill>
                <a:latin typeface="+mj-ea"/>
                <a:ea typeface="+mj-ea"/>
              </a:rPr>
              <a:t>含代理、兼任</a:t>
            </a:r>
            <a:r>
              <a:rPr lang="en-US" altLang="zh-TW" sz="1600" b="1" dirty="0" smtClean="0">
                <a:solidFill>
                  <a:schemeClr val="tx1"/>
                </a:solidFill>
                <a:latin typeface="+mj-ea"/>
                <a:ea typeface="+mj-ea"/>
              </a:rPr>
              <a:t>)</a:t>
            </a:r>
            <a:endParaRPr lang="zh-TW" altLang="en-US" sz="1600" b="1" dirty="0">
              <a:solidFill>
                <a:schemeClr val="tx1"/>
              </a:solidFill>
              <a:latin typeface="+mj-ea"/>
              <a:ea typeface="+mj-ea"/>
            </a:endParaRPr>
          </a:p>
        </p:txBody>
      </p:sp>
      <p:sp>
        <p:nvSpPr>
          <p:cNvPr id="19" name="直線圖說文字 1 18"/>
          <p:cNvSpPr/>
          <p:nvPr/>
        </p:nvSpPr>
        <p:spPr>
          <a:xfrm>
            <a:off x="2627784" y="4653136"/>
            <a:ext cx="1656184" cy="936104"/>
          </a:xfrm>
          <a:prstGeom prst="borderCallout1">
            <a:avLst>
              <a:gd name="adj1" fmla="val 18750"/>
              <a:gd name="adj2" fmla="val -8333"/>
              <a:gd name="adj3" fmla="val -41900"/>
              <a:gd name="adj4" fmla="val -173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600" b="1" dirty="0">
                <a:solidFill>
                  <a:schemeClr val="tx1">
                    <a:lumMod val="75000"/>
                    <a:lumOff val="25000"/>
                  </a:schemeClr>
                </a:solidFill>
                <a:latin typeface="+mj-ea"/>
                <a:ea typeface="+mj-ea"/>
              </a:rPr>
              <a:t>申報期間開始</a:t>
            </a:r>
            <a:r>
              <a:rPr lang="zh-TW" altLang="en-US" sz="1600" b="1" dirty="0" smtClean="0">
                <a:solidFill>
                  <a:schemeClr val="tx1">
                    <a:lumMod val="75000"/>
                    <a:lumOff val="25000"/>
                  </a:schemeClr>
                </a:solidFill>
                <a:latin typeface="+mj-ea"/>
                <a:ea typeface="+mj-ea"/>
              </a:rPr>
              <a:t>後，應以</a:t>
            </a:r>
            <a:r>
              <a:rPr lang="zh-TW" altLang="en-US" sz="1600" b="1" dirty="0">
                <a:solidFill>
                  <a:srgbClr val="00B0F0"/>
                </a:solidFill>
                <a:latin typeface="+mj-ea"/>
                <a:ea typeface="+mj-ea"/>
              </a:rPr>
              <a:t>書面</a:t>
            </a:r>
            <a:r>
              <a:rPr lang="zh-TW" altLang="en-US" sz="1600" b="1" dirty="0" smtClean="0">
                <a:solidFill>
                  <a:srgbClr val="00B0F0"/>
                </a:solidFill>
                <a:latin typeface="+mj-ea"/>
                <a:ea typeface="+mj-ea"/>
              </a:rPr>
              <a:t>通知</a:t>
            </a:r>
            <a:r>
              <a:rPr lang="zh-TW" altLang="en-US" sz="1600" b="1" dirty="0" smtClean="0">
                <a:solidFill>
                  <a:schemeClr val="tx1">
                    <a:lumMod val="75000"/>
                    <a:lumOff val="25000"/>
                  </a:schemeClr>
                </a:solidFill>
                <a:latin typeface="+mj-ea"/>
                <a:ea typeface="+mj-ea"/>
              </a:rPr>
              <a:t>申報人並</a:t>
            </a:r>
            <a:r>
              <a:rPr lang="zh-TW" altLang="en-US" sz="1600" b="1" dirty="0" smtClean="0">
                <a:solidFill>
                  <a:srgbClr val="00B0F0"/>
                </a:solidFill>
                <a:latin typeface="+mj-ea"/>
                <a:ea typeface="+mj-ea"/>
              </a:rPr>
              <a:t>請其簽收</a:t>
            </a:r>
            <a:endParaRPr lang="zh-TW" altLang="en-US" sz="1600" b="1" dirty="0">
              <a:solidFill>
                <a:srgbClr val="00B0F0"/>
              </a:solidFill>
              <a:latin typeface="+mj-ea"/>
              <a:ea typeface="+mj-ea"/>
            </a:endParaRPr>
          </a:p>
        </p:txBody>
      </p:sp>
      <p:sp>
        <p:nvSpPr>
          <p:cNvPr id="20" name="直線圖說文字 1 19"/>
          <p:cNvSpPr/>
          <p:nvPr/>
        </p:nvSpPr>
        <p:spPr>
          <a:xfrm>
            <a:off x="5621998" y="2132856"/>
            <a:ext cx="2232248" cy="1064096"/>
          </a:xfrm>
          <a:prstGeom prst="borderCallout1">
            <a:avLst>
              <a:gd name="adj1" fmla="val 18750"/>
              <a:gd name="adj2" fmla="val -8333"/>
              <a:gd name="adj3" fmla="val 132847"/>
              <a:gd name="adj4" fmla="val -12563"/>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1600" b="1" dirty="0" smtClean="0">
                <a:solidFill>
                  <a:srgbClr val="FF0000"/>
                </a:solidFill>
                <a:latin typeface="+mj-ea"/>
                <a:ea typeface="+mj-ea"/>
              </a:rPr>
              <a:t>申報期限屆至前數日</a:t>
            </a:r>
            <a:r>
              <a:rPr lang="zh-TW" altLang="en-US" sz="1600" b="1" dirty="0" smtClean="0">
                <a:solidFill>
                  <a:schemeClr val="tx1">
                    <a:lumMod val="75000"/>
                    <a:lumOff val="25000"/>
                  </a:schemeClr>
                </a:solidFill>
                <a:latin typeface="+mj-ea"/>
                <a:ea typeface="+mj-ea"/>
              </a:rPr>
              <a:t>，</a:t>
            </a:r>
            <a:r>
              <a:rPr lang="zh-TW" altLang="en-US" sz="1600" b="1" u="sng" dirty="0" smtClean="0">
                <a:solidFill>
                  <a:schemeClr val="tx1">
                    <a:lumMod val="75000"/>
                    <a:lumOff val="25000"/>
                  </a:schemeClr>
                </a:solidFill>
                <a:latin typeface="+mj-ea"/>
                <a:ea typeface="+mj-ea"/>
              </a:rPr>
              <a:t>於系統確認申報情形</a:t>
            </a:r>
            <a:r>
              <a:rPr lang="zh-TW" altLang="en-US" sz="1600" b="1" dirty="0" smtClean="0">
                <a:solidFill>
                  <a:schemeClr val="tx1">
                    <a:lumMod val="75000"/>
                    <a:lumOff val="25000"/>
                  </a:schemeClr>
                </a:solidFill>
                <a:latin typeface="+mj-ea"/>
                <a:ea typeface="+mj-ea"/>
              </a:rPr>
              <a:t>；如尚未申報，應</a:t>
            </a:r>
            <a:r>
              <a:rPr lang="zh-TW" altLang="en-US" sz="1600" b="1" dirty="0" smtClean="0">
                <a:solidFill>
                  <a:srgbClr val="FF0000"/>
                </a:solidFill>
                <a:latin typeface="+mj-ea"/>
                <a:ea typeface="+mj-ea"/>
              </a:rPr>
              <a:t>提醒申報人</a:t>
            </a:r>
            <a:r>
              <a:rPr lang="zh-TW" altLang="en-US" sz="1600" b="1" dirty="0" smtClean="0">
                <a:solidFill>
                  <a:schemeClr val="tx1">
                    <a:lumMod val="75000"/>
                    <a:lumOff val="25000"/>
                  </a:schemeClr>
                </a:solidFill>
                <a:latin typeface="+mj-ea"/>
                <a:ea typeface="+mj-ea"/>
              </a:rPr>
              <a:t>並留存書面紀錄</a:t>
            </a:r>
            <a:endParaRPr lang="zh-TW" altLang="en-US" sz="1600" b="1" dirty="0">
              <a:solidFill>
                <a:schemeClr val="tx1">
                  <a:lumMod val="75000"/>
                  <a:lumOff val="25000"/>
                </a:schemeClr>
              </a:solidFill>
              <a:latin typeface="+mj-ea"/>
              <a:ea typeface="+mj-ea"/>
            </a:endParaRPr>
          </a:p>
        </p:txBody>
      </p:sp>
      <p:sp>
        <p:nvSpPr>
          <p:cNvPr id="22" name="直線圖說文字 3 (加上強調線) 21"/>
          <p:cNvSpPr/>
          <p:nvPr/>
        </p:nvSpPr>
        <p:spPr>
          <a:xfrm>
            <a:off x="7596536" y="4424482"/>
            <a:ext cx="1409128" cy="1872208"/>
          </a:xfrm>
          <a:prstGeom prst="accentCallout3">
            <a:avLst>
              <a:gd name="adj1" fmla="val 18750"/>
              <a:gd name="adj2" fmla="val -8333"/>
              <a:gd name="adj3" fmla="val 18750"/>
              <a:gd name="adj4" fmla="val -16667"/>
              <a:gd name="adj5" fmla="val 380"/>
              <a:gd name="adj6" fmla="val -18231"/>
              <a:gd name="adj7" fmla="val -10869"/>
              <a:gd name="adj8" fmla="val -480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600" b="1" dirty="0" smtClean="0">
                <a:solidFill>
                  <a:srgbClr val="FF0000"/>
                </a:solidFill>
                <a:latin typeface="+mj-ea"/>
                <a:ea typeface="+mj-ea"/>
              </a:rPr>
              <a:t>已發生逾期</a:t>
            </a:r>
            <a:r>
              <a:rPr lang="zh-TW" altLang="en-US" sz="1600" b="1" dirty="0" smtClean="0">
                <a:solidFill>
                  <a:schemeClr val="tx1">
                    <a:lumMod val="75000"/>
                    <a:lumOff val="25000"/>
                  </a:schemeClr>
                </a:solidFill>
                <a:latin typeface="+mj-ea"/>
                <a:ea typeface="+mj-ea"/>
              </a:rPr>
              <a:t>情事者，</a:t>
            </a:r>
            <a:r>
              <a:rPr lang="zh-TW" altLang="en-US" sz="1600" b="1" dirty="0" smtClean="0">
                <a:solidFill>
                  <a:srgbClr val="FF0000"/>
                </a:solidFill>
                <a:latin typeface="+mj-ea"/>
                <a:ea typeface="+mj-ea"/>
              </a:rPr>
              <a:t>即時通知申報人盡速申報</a:t>
            </a:r>
            <a:r>
              <a:rPr lang="zh-TW" altLang="en-US" sz="1600" b="1" dirty="0" smtClean="0">
                <a:solidFill>
                  <a:schemeClr val="tx1">
                    <a:lumMod val="75000"/>
                    <a:lumOff val="25000"/>
                  </a:schemeClr>
                </a:solidFill>
                <a:latin typeface="+mj-ea"/>
                <a:ea typeface="+mj-ea"/>
              </a:rPr>
              <a:t>，並</a:t>
            </a:r>
            <a:r>
              <a:rPr lang="zh-TW" altLang="en-US" sz="1600" b="1" u="sng" dirty="0" smtClean="0">
                <a:solidFill>
                  <a:schemeClr val="tx1">
                    <a:lumMod val="75000"/>
                    <a:lumOff val="25000"/>
                  </a:schemeClr>
                </a:solidFill>
                <a:latin typeface="+mj-ea"/>
                <a:ea typeface="+mj-ea"/>
              </a:rPr>
              <a:t>請其</a:t>
            </a:r>
            <a:r>
              <a:rPr lang="zh-TW" altLang="en-US" sz="1600" b="1" u="sng" dirty="0">
                <a:solidFill>
                  <a:schemeClr val="tx1">
                    <a:lumMod val="75000"/>
                    <a:lumOff val="25000"/>
                  </a:schemeClr>
                </a:solidFill>
                <a:latin typeface="+mj-ea"/>
                <a:ea typeface="+mj-ea"/>
              </a:rPr>
              <a:t>就逾期原因提出說明並舉證</a:t>
            </a:r>
            <a:r>
              <a:rPr lang="zh-TW" altLang="en-US" sz="1600" b="1" dirty="0">
                <a:solidFill>
                  <a:schemeClr val="tx1">
                    <a:lumMod val="75000"/>
                    <a:lumOff val="25000"/>
                  </a:schemeClr>
                </a:solidFill>
                <a:latin typeface="+mj-ea"/>
                <a:ea typeface="+mj-ea"/>
              </a:rPr>
              <a:t>為憑</a:t>
            </a:r>
          </a:p>
        </p:txBody>
      </p:sp>
      <p:sp>
        <p:nvSpPr>
          <p:cNvPr id="10"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544665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6600"/>
                </a:solidFill>
                <a:latin typeface="標楷體" pitchFamily="65" charset="-120"/>
                <a:ea typeface="標楷體" pitchFamily="65" charset="-120"/>
              </a:rPr>
              <a:t>個人簡介</a:t>
            </a:r>
          </a:p>
        </p:txBody>
      </p:sp>
      <p:sp>
        <p:nvSpPr>
          <p:cNvPr id="3" name="內容版面配置區 2"/>
          <p:cNvSpPr>
            <a:spLocks noGrp="1"/>
          </p:cNvSpPr>
          <p:nvPr>
            <p:ph idx="1"/>
          </p:nvPr>
        </p:nvSpPr>
        <p:spPr/>
        <p:txBody>
          <a:bodyPr/>
          <a:lstStyle/>
          <a:p>
            <a:r>
              <a:rPr lang="zh-TW" altLang="en-US" b="1" dirty="0" smtClean="0">
                <a:solidFill>
                  <a:schemeClr val="tx1">
                    <a:lumMod val="75000"/>
                    <a:lumOff val="25000"/>
                  </a:schemeClr>
                </a:solidFill>
                <a:latin typeface="+mj-ea"/>
                <a:ea typeface="+mj-ea"/>
              </a:rPr>
              <a:t>姓名：侯彥伸</a:t>
            </a:r>
            <a:endParaRPr lang="en-US" altLang="zh-TW" b="1" dirty="0" smtClean="0">
              <a:solidFill>
                <a:schemeClr val="tx1">
                  <a:lumMod val="75000"/>
                  <a:lumOff val="25000"/>
                </a:schemeClr>
              </a:solidFill>
              <a:latin typeface="+mj-ea"/>
              <a:ea typeface="+mj-ea"/>
            </a:endParaRPr>
          </a:p>
          <a:p>
            <a:r>
              <a:rPr lang="zh-TW" altLang="en-US" b="1" dirty="0" smtClean="0">
                <a:solidFill>
                  <a:schemeClr val="tx1">
                    <a:lumMod val="75000"/>
                    <a:lumOff val="25000"/>
                  </a:schemeClr>
                </a:solidFill>
                <a:latin typeface="+mj-ea"/>
                <a:ea typeface="+mj-ea"/>
              </a:rPr>
              <a:t>職務簡歷：</a:t>
            </a:r>
            <a:endParaRPr lang="en-US" altLang="zh-TW" b="1" dirty="0" smtClean="0">
              <a:solidFill>
                <a:schemeClr val="tx1">
                  <a:lumMod val="75000"/>
                  <a:lumOff val="25000"/>
                </a:schemeClr>
              </a:solidFill>
              <a:latin typeface="+mj-ea"/>
              <a:ea typeface="+mj-ea"/>
            </a:endParaRPr>
          </a:p>
          <a:p>
            <a:pPr marL="723900" indent="-457200">
              <a:buFont typeface="Wingdings" panose="05000000000000000000" pitchFamily="2" charset="2"/>
              <a:buChar char="Ø"/>
            </a:pPr>
            <a:r>
              <a:rPr lang="zh-TW" altLang="en-US" b="1" dirty="0">
                <a:solidFill>
                  <a:schemeClr val="tx1">
                    <a:lumMod val="75000"/>
                    <a:lumOff val="25000"/>
                  </a:schemeClr>
                </a:solidFill>
                <a:latin typeface="+mj-ea"/>
                <a:ea typeface="+mj-ea"/>
              </a:rPr>
              <a:t>廉政署</a:t>
            </a:r>
            <a:r>
              <a:rPr lang="zh-TW" altLang="en-US" b="1" dirty="0" smtClean="0">
                <a:solidFill>
                  <a:schemeClr val="tx1">
                    <a:lumMod val="75000"/>
                    <a:lumOff val="25000"/>
                  </a:schemeClr>
                </a:solidFill>
                <a:latin typeface="+mj-ea"/>
                <a:ea typeface="+mj-ea"/>
              </a:rPr>
              <a:t>防貪組規範科</a:t>
            </a:r>
            <a:r>
              <a:rPr lang="zh-TW" altLang="en-US" b="1" dirty="0">
                <a:solidFill>
                  <a:schemeClr val="tx1">
                    <a:lumMod val="75000"/>
                    <a:lumOff val="25000"/>
                  </a:schemeClr>
                </a:solidFill>
                <a:latin typeface="+mj-ea"/>
                <a:ea typeface="+mj-ea"/>
              </a:rPr>
              <a:t>科長</a:t>
            </a:r>
            <a:endParaRPr lang="en-US" altLang="zh-TW" b="1" dirty="0">
              <a:solidFill>
                <a:schemeClr val="tx1">
                  <a:lumMod val="75000"/>
                  <a:lumOff val="25000"/>
                </a:schemeClr>
              </a:solidFill>
              <a:latin typeface="+mj-ea"/>
              <a:ea typeface="+mj-ea"/>
            </a:endParaRPr>
          </a:p>
          <a:p>
            <a:pPr marL="723900" indent="-457200">
              <a:buFont typeface="Wingdings" panose="05000000000000000000" pitchFamily="2" charset="2"/>
              <a:buChar char="Ø"/>
            </a:pPr>
            <a:r>
              <a:rPr lang="zh-TW" altLang="en-US" b="1" dirty="0" smtClean="0">
                <a:solidFill>
                  <a:schemeClr val="tx1">
                    <a:lumMod val="75000"/>
                    <a:lumOff val="25000"/>
                  </a:schemeClr>
                </a:solidFill>
                <a:latin typeface="+mj-ea"/>
                <a:ea typeface="+mj-ea"/>
              </a:rPr>
              <a:t>財政部政風處科長</a:t>
            </a:r>
            <a:endParaRPr lang="en-US" altLang="zh-TW" b="1" dirty="0" smtClean="0">
              <a:solidFill>
                <a:schemeClr val="tx1">
                  <a:lumMod val="75000"/>
                  <a:lumOff val="25000"/>
                </a:schemeClr>
              </a:solidFill>
              <a:latin typeface="+mj-ea"/>
              <a:ea typeface="+mj-ea"/>
            </a:endParaRPr>
          </a:p>
          <a:p>
            <a:pPr marL="723900" indent="-457200">
              <a:buFont typeface="Wingdings" panose="05000000000000000000" pitchFamily="2" charset="2"/>
              <a:buChar char="Ø"/>
            </a:pPr>
            <a:r>
              <a:rPr lang="zh-TW" altLang="en-US" b="1" dirty="0" smtClean="0">
                <a:solidFill>
                  <a:schemeClr val="tx1">
                    <a:lumMod val="75000"/>
                    <a:lumOff val="25000"/>
                  </a:schemeClr>
                </a:solidFill>
                <a:latin typeface="+mj-ea"/>
                <a:ea typeface="+mj-ea"/>
              </a:rPr>
              <a:t>環保署化學局政風室主任</a:t>
            </a:r>
            <a:endParaRPr lang="en-US" altLang="zh-TW" b="1" dirty="0" smtClean="0">
              <a:solidFill>
                <a:schemeClr val="tx1">
                  <a:lumMod val="75000"/>
                  <a:lumOff val="25000"/>
                </a:schemeClr>
              </a:solidFill>
              <a:latin typeface="+mj-ea"/>
              <a:ea typeface="+mj-ea"/>
            </a:endParaRPr>
          </a:p>
          <a:p>
            <a:pPr marL="723900" indent="-457200">
              <a:buFont typeface="Wingdings" panose="05000000000000000000" pitchFamily="2" charset="2"/>
              <a:buChar char="Ø"/>
            </a:pPr>
            <a:r>
              <a:rPr lang="zh-TW" altLang="en-US" b="1" dirty="0" smtClean="0">
                <a:solidFill>
                  <a:schemeClr val="tx1">
                    <a:lumMod val="75000"/>
                    <a:lumOff val="25000"/>
                  </a:schemeClr>
                </a:solidFill>
                <a:latin typeface="+mj-ea"/>
                <a:ea typeface="+mj-ea"/>
              </a:rPr>
              <a:t>廉</a:t>
            </a:r>
            <a:r>
              <a:rPr lang="zh-TW" altLang="en-US" b="1" dirty="0">
                <a:solidFill>
                  <a:schemeClr val="tx1">
                    <a:lumMod val="75000"/>
                    <a:lumOff val="25000"/>
                  </a:schemeClr>
                </a:solidFill>
                <a:latin typeface="+mj-ea"/>
                <a:ea typeface="+mj-ea"/>
              </a:rPr>
              <a:t>政署政風業務</a:t>
            </a:r>
            <a:r>
              <a:rPr lang="zh-TW" altLang="en-US" b="1" dirty="0" smtClean="0">
                <a:solidFill>
                  <a:schemeClr val="tx1">
                    <a:lumMod val="75000"/>
                    <a:lumOff val="25000"/>
                  </a:schemeClr>
                </a:solidFill>
                <a:latin typeface="+mj-ea"/>
                <a:ea typeface="+mj-ea"/>
              </a:rPr>
              <a:t>組廉</a:t>
            </a:r>
            <a:r>
              <a:rPr lang="zh-TW" altLang="en-US" b="1" dirty="0">
                <a:solidFill>
                  <a:schemeClr val="tx1">
                    <a:lumMod val="75000"/>
                    <a:lumOff val="25000"/>
                  </a:schemeClr>
                </a:solidFill>
                <a:latin typeface="+mj-ea"/>
                <a:ea typeface="+mj-ea"/>
              </a:rPr>
              <a:t>政</a:t>
            </a:r>
            <a:r>
              <a:rPr lang="zh-TW" altLang="en-US" b="1" dirty="0" smtClean="0">
                <a:solidFill>
                  <a:schemeClr val="tx1">
                    <a:lumMod val="75000"/>
                    <a:lumOff val="25000"/>
                  </a:schemeClr>
                </a:solidFill>
                <a:latin typeface="+mj-ea"/>
                <a:ea typeface="+mj-ea"/>
              </a:rPr>
              <a:t>專員</a:t>
            </a:r>
            <a:endParaRPr lang="en-US" altLang="zh-TW" b="1" dirty="0" smtClean="0">
              <a:solidFill>
                <a:schemeClr val="tx1">
                  <a:lumMod val="75000"/>
                  <a:lumOff val="25000"/>
                </a:schemeClr>
              </a:solidFill>
              <a:latin typeface="+mj-ea"/>
              <a:ea typeface="+mj-ea"/>
            </a:endParaRPr>
          </a:p>
        </p:txBody>
      </p:sp>
    </p:spTree>
    <p:extLst>
      <p:ext uri="{BB962C8B-B14F-4D97-AF65-F5344CB8AC3E}">
        <p14:creationId xmlns:p14="http://schemas.microsoft.com/office/powerpoint/2010/main" val="3158159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內容版面配置區 3"/>
          <p:cNvGraphicFramePr>
            <a:graphicFrameLocks/>
          </p:cNvGraphicFramePr>
          <p:nvPr>
            <p:extLst>
              <p:ext uri="{D42A27DB-BD31-4B8C-83A1-F6EECF244321}">
                <p14:modId xmlns:p14="http://schemas.microsoft.com/office/powerpoint/2010/main" val="700209635"/>
              </p:ext>
            </p:extLst>
          </p:nvPr>
        </p:nvGraphicFramePr>
        <p:xfrm>
          <a:off x="467544" y="836712"/>
          <a:ext cx="8229600"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標題 1"/>
          <p:cNvSpPr>
            <a:spLocks noGrp="1"/>
          </p:cNvSpPr>
          <p:nvPr>
            <p:ph type="title"/>
          </p:nvPr>
        </p:nvSpPr>
        <p:spPr/>
        <p:txBody>
          <a:bodyPr/>
          <a:lstStyle/>
          <a:p>
            <a:r>
              <a:rPr lang="zh-TW" altLang="en-US" dirty="0">
                <a:solidFill>
                  <a:srgbClr val="FF6600"/>
                </a:solidFill>
                <a:latin typeface="標楷體" pitchFamily="65" charset="-120"/>
                <a:ea typeface="標楷體" pitchFamily="65" charset="-120"/>
              </a:rPr>
              <a:t>申報競</a:t>
            </a:r>
            <a:r>
              <a:rPr lang="zh-TW" altLang="en-US" dirty="0" smtClean="0">
                <a:solidFill>
                  <a:srgbClr val="FF6600"/>
                </a:solidFill>
                <a:latin typeface="標楷體" pitchFamily="65" charset="-120"/>
                <a:ea typeface="標楷體" pitchFamily="65" charset="-120"/>
              </a:rPr>
              <a:t>合</a:t>
            </a:r>
            <a:r>
              <a:rPr lang="zh-TW" altLang="en-US" dirty="0">
                <a:solidFill>
                  <a:srgbClr val="FF6600"/>
                </a:solidFill>
                <a:latin typeface="標楷體" pitchFamily="65" charset="-120"/>
                <a:ea typeface="標楷體" pitchFamily="65" charset="-120"/>
              </a:rPr>
              <a:t>（</a:t>
            </a:r>
            <a:r>
              <a:rPr lang="zh-TW" altLang="en-US" dirty="0" smtClean="0">
                <a:solidFill>
                  <a:srgbClr val="FF6600"/>
                </a:solidFill>
                <a:latin typeface="標楷體" pitchFamily="65" charset="-120"/>
                <a:ea typeface="標楷體" pitchFamily="65" charset="-120"/>
              </a:rPr>
              <a:t>單一申報身分）</a:t>
            </a:r>
            <a:endParaRPr lang="zh-TW" altLang="en-US" dirty="0">
              <a:solidFill>
                <a:srgbClr val="FF6600"/>
              </a:solidFill>
              <a:latin typeface="標楷體" pitchFamily="65" charset="-120"/>
              <a:ea typeface="標楷體" pitchFamily="65" charset="-120"/>
            </a:endParaRPr>
          </a:p>
        </p:txBody>
      </p:sp>
      <p:grpSp>
        <p:nvGrpSpPr>
          <p:cNvPr id="17" name="群組 16"/>
          <p:cNvGrpSpPr/>
          <p:nvPr/>
        </p:nvGrpSpPr>
        <p:grpSpPr>
          <a:xfrm>
            <a:off x="542468" y="1994550"/>
            <a:ext cx="3525476" cy="3306658"/>
            <a:chOff x="344737" y="1988840"/>
            <a:chExt cx="3525476" cy="3306658"/>
          </a:xfrm>
        </p:grpSpPr>
        <p:graphicFrame>
          <p:nvGraphicFramePr>
            <p:cNvPr id="3" name="資料庫圖表 2"/>
            <p:cNvGraphicFramePr/>
            <p:nvPr>
              <p:extLst>
                <p:ext uri="{D42A27DB-BD31-4B8C-83A1-F6EECF244321}">
                  <p14:modId xmlns:p14="http://schemas.microsoft.com/office/powerpoint/2010/main" val="551996574"/>
                </p:ext>
              </p:extLst>
            </p:nvPr>
          </p:nvGraphicFramePr>
          <p:xfrm>
            <a:off x="462173" y="1988840"/>
            <a:ext cx="3408040" cy="2752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7" name="圖片 6"/>
            <p:cNvPicPr>
              <a:picLocks noChangeAspect="1"/>
            </p:cNvPicPr>
            <p:nvPr/>
          </p:nvPicPr>
          <p:blipFill>
            <a:blip r:embed="rId13"/>
            <a:stretch>
              <a:fillRect/>
            </a:stretch>
          </p:blipFill>
          <p:spPr>
            <a:xfrm>
              <a:off x="344737" y="3184736"/>
              <a:ext cx="670618" cy="920576"/>
            </a:xfrm>
            <a:prstGeom prst="rect">
              <a:avLst/>
            </a:prstGeom>
          </p:spPr>
        </p:pic>
        <p:sp>
          <p:nvSpPr>
            <p:cNvPr id="8" name="文字方塊 7"/>
            <p:cNvSpPr txBox="1"/>
            <p:nvPr/>
          </p:nvSpPr>
          <p:spPr>
            <a:xfrm>
              <a:off x="855922" y="4618390"/>
              <a:ext cx="2620541" cy="677108"/>
            </a:xfrm>
            <a:prstGeom prst="rect">
              <a:avLst/>
            </a:prstGeom>
            <a:noFill/>
          </p:spPr>
          <p:txBody>
            <a:bodyPr wrap="square" rtlCol="0">
              <a:spAutoFit/>
            </a:bodyPr>
            <a:lstStyle/>
            <a:p>
              <a:r>
                <a:rPr lang="zh-TW" altLang="en-US" sz="2000" b="1" dirty="0">
                  <a:latin typeface="+mj-ea"/>
                  <a:ea typeface="+mj-ea"/>
                </a:rPr>
                <a:t>（本法第</a:t>
              </a:r>
              <a:r>
                <a:rPr lang="en-US" altLang="zh-TW" sz="2000" b="1" dirty="0">
                  <a:latin typeface="+mj-ea"/>
                  <a:ea typeface="+mj-ea"/>
                </a:rPr>
                <a:t>3</a:t>
              </a:r>
              <a:r>
                <a:rPr lang="zh-TW" altLang="en-US" sz="2000" b="1" dirty="0">
                  <a:latin typeface="+mj-ea"/>
                  <a:ea typeface="+mj-ea"/>
                </a:rPr>
                <a:t>條第</a:t>
              </a:r>
              <a:r>
                <a:rPr lang="en-US" altLang="zh-TW" sz="2000" b="1" dirty="0">
                  <a:latin typeface="+mj-ea"/>
                  <a:ea typeface="+mj-ea"/>
                </a:rPr>
                <a:t>1</a:t>
              </a:r>
              <a:r>
                <a:rPr lang="zh-TW" altLang="en-US" sz="2000" b="1" dirty="0">
                  <a:latin typeface="+mj-ea"/>
                  <a:ea typeface="+mj-ea"/>
                </a:rPr>
                <a:t>項）</a:t>
              </a:r>
            </a:p>
            <a:p>
              <a:endParaRPr lang="zh-TW" altLang="en-US" dirty="0"/>
            </a:p>
          </p:txBody>
        </p:sp>
      </p:grpSp>
      <p:cxnSp>
        <p:nvCxnSpPr>
          <p:cNvPr id="11" name="直線接點 10"/>
          <p:cNvCxnSpPr/>
          <p:nvPr/>
        </p:nvCxnSpPr>
        <p:spPr>
          <a:xfrm>
            <a:off x="4355976" y="1176982"/>
            <a:ext cx="0" cy="4916314"/>
          </a:xfrm>
          <a:prstGeom prst="line">
            <a:avLst/>
          </a:prstGeom>
          <a:ln w="15875">
            <a:prstDash val="lgDash"/>
          </a:ln>
        </p:spPr>
        <p:style>
          <a:lnRef idx="1">
            <a:schemeClr val="accent1"/>
          </a:lnRef>
          <a:fillRef idx="0">
            <a:schemeClr val="accent1"/>
          </a:fillRef>
          <a:effectRef idx="0">
            <a:schemeClr val="accent1"/>
          </a:effectRef>
          <a:fontRef idx="minor">
            <a:schemeClr val="tx1"/>
          </a:fontRef>
        </p:style>
      </p:cxnSp>
      <p:pic>
        <p:nvPicPr>
          <p:cNvPr id="23" name="圖片 22"/>
          <p:cNvPicPr>
            <a:picLocks noChangeAspect="1"/>
          </p:cNvPicPr>
          <p:nvPr/>
        </p:nvPicPr>
        <p:blipFill>
          <a:blip r:embed="rId14"/>
          <a:stretch>
            <a:fillRect/>
          </a:stretch>
        </p:blipFill>
        <p:spPr>
          <a:xfrm>
            <a:off x="3620398" y="3228504"/>
            <a:ext cx="597460" cy="920576"/>
          </a:xfrm>
          <a:prstGeom prst="rect">
            <a:avLst/>
          </a:prstGeom>
        </p:spPr>
      </p:pic>
      <p:grpSp>
        <p:nvGrpSpPr>
          <p:cNvPr id="5" name="群組 4"/>
          <p:cNvGrpSpPr/>
          <p:nvPr/>
        </p:nvGrpSpPr>
        <p:grpSpPr>
          <a:xfrm>
            <a:off x="4555867" y="1222875"/>
            <a:ext cx="4588133" cy="4582389"/>
            <a:chOff x="4555867" y="1222875"/>
            <a:chExt cx="4588133" cy="4582389"/>
          </a:xfrm>
        </p:grpSpPr>
        <p:sp>
          <p:nvSpPr>
            <p:cNvPr id="27" name="文字方塊 26"/>
            <p:cNvSpPr txBox="1"/>
            <p:nvPr/>
          </p:nvSpPr>
          <p:spPr>
            <a:xfrm>
              <a:off x="5089773" y="5128156"/>
              <a:ext cx="3635027" cy="677108"/>
            </a:xfrm>
            <a:prstGeom prst="rect">
              <a:avLst/>
            </a:prstGeom>
            <a:noFill/>
          </p:spPr>
          <p:txBody>
            <a:bodyPr wrap="square" rtlCol="0">
              <a:spAutoFit/>
            </a:bodyPr>
            <a:lstStyle/>
            <a:p>
              <a:r>
                <a:rPr lang="zh-TW" altLang="en-US" sz="2000" b="1" dirty="0">
                  <a:latin typeface="+mj-ea"/>
                  <a:ea typeface="+mj-ea"/>
                </a:rPr>
                <a:t>（本</a:t>
              </a:r>
              <a:r>
                <a:rPr lang="zh-TW" altLang="en-US" sz="2000" b="1" dirty="0" smtClean="0">
                  <a:latin typeface="+mj-ea"/>
                  <a:ea typeface="+mj-ea"/>
                </a:rPr>
                <a:t>法施行細則第</a:t>
              </a:r>
              <a:r>
                <a:rPr lang="en-US" altLang="zh-TW" sz="2000" b="1" dirty="0" smtClean="0">
                  <a:latin typeface="+mj-ea"/>
                  <a:ea typeface="+mj-ea"/>
                </a:rPr>
                <a:t>9</a:t>
              </a:r>
              <a:r>
                <a:rPr lang="zh-TW" altLang="en-US" sz="2000" b="1" dirty="0" smtClean="0">
                  <a:latin typeface="+mj-ea"/>
                  <a:ea typeface="+mj-ea"/>
                </a:rPr>
                <a:t>條第</a:t>
              </a:r>
              <a:r>
                <a:rPr lang="en-US" altLang="zh-TW" sz="2000" b="1" dirty="0" smtClean="0">
                  <a:latin typeface="+mj-ea"/>
                  <a:ea typeface="+mj-ea"/>
                </a:rPr>
                <a:t>5</a:t>
              </a:r>
              <a:r>
                <a:rPr lang="zh-TW" altLang="en-US" sz="2000" b="1" dirty="0" smtClean="0">
                  <a:latin typeface="+mj-ea"/>
                  <a:ea typeface="+mj-ea"/>
                </a:rPr>
                <a:t>項</a:t>
              </a:r>
              <a:r>
                <a:rPr lang="zh-TW" altLang="en-US" sz="2000" b="1" dirty="0">
                  <a:latin typeface="+mj-ea"/>
                  <a:ea typeface="+mj-ea"/>
                </a:rPr>
                <a:t>）</a:t>
              </a:r>
            </a:p>
            <a:p>
              <a:endParaRPr lang="zh-TW" altLang="en-US" dirty="0"/>
            </a:p>
          </p:txBody>
        </p:sp>
        <p:pic>
          <p:nvPicPr>
            <p:cNvPr id="28" name="圖片 27"/>
            <p:cNvPicPr>
              <a:picLocks noChangeAspect="1"/>
            </p:cNvPicPr>
            <p:nvPr/>
          </p:nvPicPr>
          <p:blipFill>
            <a:blip r:embed="rId15"/>
            <a:stretch>
              <a:fillRect/>
            </a:stretch>
          </p:blipFill>
          <p:spPr>
            <a:xfrm>
              <a:off x="4555867" y="2493075"/>
              <a:ext cx="4355469" cy="2801486"/>
            </a:xfrm>
            <a:prstGeom prst="rect">
              <a:avLst/>
            </a:prstGeom>
          </p:spPr>
        </p:pic>
        <p:sp>
          <p:nvSpPr>
            <p:cNvPr id="31" name="文字方塊 30"/>
            <p:cNvSpPr txBox="1"/>
            <p:nvPr/>
          </p:nvSpPr>
          <p:spPr>
            <a:xfrm>
              <a:off x="7728228" y="2199099"/>
              <a:ext cx="1415772" cy="461665"/>
            </a:xfrm>
            <a:prstGeom prst="rect">
              <a:avLst/>
            </a:prstGeom>
            <a:noFill/>
          </p:spPr>
          <p:txBody>
            <a:bodyPr wrap="none" rtlCol="0">
              <a:spAutoFit/>
            </a:bodyPr>
            <a:lstStyle/>
            <a:p>
              <a:r>
                <a:rPr lang="zh-TW" altLang="en-US" sz="2400" b="1" u="sng" dirty="0" smtClean="0">
                  <a:solidFill>
                    <a:srgbClr val="00B0F0"/>
                  </a:solidFill>
                  <a:latin typeface="微軟正黑體" panose="020B0604030504040204" pitchFamily="34" charset="-120"/>
                  <a:ea typeface="微軟正黑體" panose="020B0604030504040204" pitchFamily="34" charset="-120"/>
                </a:rPr>
                <a:t>擇一申報</a:t>
              </a:r>
              <a:endParaRPr lang="zh-TW" altLang="en-US" sz="2400" b="1" u="sng" dirty="0">
                <a:solidFill>
                  <a:srgbClr val="00B0F0"/>
                </a:solidFill>
                <a:latin typeface="微軟正黑體" panose="020B0604030504040204" pitchFamily="34" charset="-120"/>
                <a:ea typeface="微軟正黑體" panose="020B0604030504040204" pitchFamily="34" charset="-120"/>
              </a:endParaRPr>
            </a:p>
          </p:txBody>
        </p:sp>
        <p:cxnSp>
          <p:nvCxnSpPr>
            <p:cNvPr id="33" name="直線單箭頭接點 32"/>
            <p:cNvCxnSpPr/>
            <p:nvPr/>
          </p:nvCxnSpPr>
          <p:spPr>
            <a:xfrm flipV="1">
              <a:off x="7520592" y="2718658"/>
              <a:ext cx="752792" cy="58814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5" name="直線單箭頭接點 34"/>
            <p:cNvCxnSpPr/>
            <p:nvPr/>
          </p:nvCxnSpPr>
          <p:spPr>
            <a:xfrm flipV="1">
              <a:off x="8532440" y="2742888"/>
              <a:ext cx="0" cy="119451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41" name="直線圖說文字 3 40"/>
            <p:cNvSpPr/>
            <p:nvPr/>
          </p:nvSpPr>
          <p:spPr>
            <a:xfrm>
              <a:off x="6140598" y="1222875"/>
              <a:ext cx="2770738" cy="901123"/>
            </a:xfrm>
            <a:prstGeom prst="borderCallout3">
              <a:avLst>
                <a:gd name="adj1" fmla="val 56553"/>
                <a:gd name="adj2" fmla="val -3490"/>
                <a:gd name="adj3" fmla="val 84925"/>
                <a:gd name="adj4" fmla="val -6807"/>
                <a:gd name="adj5" fmla="val 134481"/>
                <a:gd name="adj6" fmla="val -6547"/>
                <a:gd name="adj7" fmla="val 165189"/>
                <a:gd name="adj8" fmla="val 3804"/>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1"/>
                  </a:solidFill>
                  <a:latin typeface="+mj-ea"/>
                  <a:ea typeface="+mj-ea"/>
                </a:rPr>
                <a:t>選擇此一申報</a:t>
              </a:r>
              <a:r>
                <a:rPr lang="zh-TW" altLang="en-US" dirty="0">
                  <a:solidFill>
                    <a:schemeClr val="tx1"/>
                  </a:solidFill>
                  <a:latin typeface="+mj-ea"/>
                  <a:ea typeface="+mj-ea"/>
                </a:rPr>
                <a:t>者，應擇定</a:t>
              </a:r>
              <a:r>
                <a:rPr lang="zh-TW" altLang="en-US" u="sng" dirty="0">
                  <a:solidFill>
                    <a:srgbClr val="FF0000"/>
                  </a:solidFill>
                  <a:latin typeface="+mj-ea"/>
                  <a:ea typeface="+mj-ea"/>
                </a:rPr>
                <a:t>卸（離）職日前之日期</a:t>
              </a:r>
              <a:r>
                <a:rPr lang="zh-TW" altLang="en-US" dirty="0">
                  <a:solidFill>
                    <a:schemeClr val="tx1"/>
                  </a:solidFill>
                  <a:latin typeface="+mj-ea"/>
                  <a:ea typeface="+mj-ea"/>
                </a:rPr>
                <a:t>作為申報基準日</a:t>
              </a:r>
              <a:endParaRPr lang="zh-TW" altLang="en-US" dirty="0">
                <a:latin typeface="+mj-ea"/>
                <a:ea typeface="+mj-ea"/>
              </a:endParaRPr>
            </a:p>
          </p:txBody>
        </p:sp>
      </p:grpSp>
      <p:sp>
        <p:nvSpPr>
          <p:cNvPr id="18"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9" name="流程圖: 打孔紙帶 8"/>
          <p:cNvSpPr/>
          <p:nvPr/>
        </p:nvSpPr>
        <p:spPr>
          <a:xfrm>
            <a:off x="575241" y="5099780"/>
            <a:ext cx="3566543" cy="1096641"/>
          </a:xfrm>
          <a:prstGeom prst="flowChartPunchedTap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所稱「申報年度」，係以</a:t>
            </a:r>
            <a:r>
              <a:rPr lang="zh-TW" altLang="en-US" dirty="0">
                <a:solidFill>
                  <a:srgbClr val="FF0000"/>
                </a:solidFill>
                <a:latin typeface="微軟正黑體" panose="020B0604030504040204" pitchFamily="34" charset="-120"/>
                <a:ea typeface="微軟正黑體" panose="020B0604030504040204" pitchFamily="34" charset="-120"/>
              </a:rPr>
              <a:t>申報日所在年度</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為準，而非交件日</a:t>
            </a:r>
            <a:r>
              <a:rPr lang="zh-TW" altLang="en-US"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977044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內容版面配置區 3"/>
          <p:cNvGraphicFramePr>
            <a:graphicFrameLocks/>
          </p:cNvGraphicFramePr>
          <p:nvPr>
            <p:extLst>
              <p:ext uri="{D42A27DB-BD31-4B8C-83A1-F6EECF244321}">
                <p14:modId xmlns:p14="http://schemas.microsoft.com/office/powerpoint/2010/main" val="2672755690"/>
              </p:ext>
            </p:extLst>
          </p:nvPr>
        </p:nvGraphicFramePr>
        <p:xfrm>
          <a:off x="467544" y="836712"/>
          <a:ext cx="8229600"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標題 1"/>
          <p:cNvSpPr>
            <a:spLocks noGrp="1"/>
          </p:cNvSpPr>
          <p:nvPr>
            <p:ph type="title"/>
          </p:nvPr>
        </p:nvSpPr>
        <p:spPr/>
        <p:txBody>
          <a:bodyPr/>
          <a:lstStyle/>
          <a:p>
            <a:r>
              <a:rPr lang="zh-TW" altLang="en-US" dirty="0">
                <a:solidFill>
                  <a:srgbClr val="FF6600"/>
                </a:solidFill>
                <a:latin typeface="標楷體" pitchFamily="65" charset="-120"/>
                <a:ea typeface="標楷體" pitchFamily="65" charset="-120"/>
              </a:rPr>
              <a:t>申報競</a:t>
            </a:r>
            <a:r>
              <a:rPr lang="zh-TW" altLang="en-US" dirty="0" smtClean="0">
                <a:solidFill>
                  <a:srgbClr val="FF6600"/>
                </a:solidFill>
                <a:latin typeface="標楷體" pitchFamily="65" charset="-120"/>
                <a:ea typeface="標楷體" pitchFamily="65" charset="-120"/>
              </a:rPr>
              <a:t>合</a:t>
            </a:r>
            <a:r>
              <a:rPr lang="zh-TW" altLang="en-US" dirty="0">
                <a:solidFill>
                  <a:srgbClr val="FF6600"/>
                </a:solidFill>
                <a:latin typeface="標楷體" pitchFamily="65" charset="-120"/>
                <a:ea typeface="標楷體" pitchFamily="65" charset="-120"/>
              </a:rPr>
              <a:t>（</a:t>
            </a:r>
            <a:r>
              <a:rPr lang="zh-TW" altLang="en-US" dirty="0" smtClean="0">
                <a:solidFill>
                  <a:srgbClr val="FF6600"/>
                </a:solidFill>
                <a:latin typeface="標楷體" pitchFamily="65" charset="-120"/>
                <a:ea typeface="標楷體" pitchFamily="65" charset="-120"/>
              </a:rPr>
              <a:t>單一申報身分）</a:t>
            </a:r>
            <a:endParaRPr lang="zh-TW" altLang="en-US" dirty="0">
              <a:solidFill>
                <a:srgbClr val="FF6600"/>
              </a:solidFill>
              <a:latin typeface="標楷體" pitchFamily="65" charset="-120"/>
              <a:ea typeface="標楷體" pitchFamily="65" charset="-120"/>
            </a:endParaRPr>
          </a:p>
        </p:txBody>
      </p:sp>
      <p:sp>
        <p:nvSpPr>
          <p:cNvPr id="8" name="投影片編號版面配置區 3"/>
          <p:cNvSpPr>
            <a:spLocks noGrp="1"/>
          </p:cNvSpPr>
          <p:nvPr>
            <p:ph type="sldNum" sz="quarter" idx="12"/>
          </p:nvPr>
        </p:nvSpPr>
        <p:spPr>
          <a:xfrm>
            <a:off x="6553200" y="6100617"/>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pSp>
        <p:nvGrpSpPr>
          <p:cNvPr id="19" name="群組 18"/>
          <p:cNvGrpSpPr/>
          <p:nvPr/>
        </p:nvGrpSpPr>
        <p:grpSpPr>
          <a:xfrm>
            <a:off x="395536" y="1124744"/>
            <a:ext cx="7890677" cy="4292960"/>
            <a:chOff x="385442" y="548680"/>
            <a:chExt cx="7890677" cy="4292960"/>
          </a:xfrm>
        </p:grpSpPr>
        <p:grpSp>
          <p:nvGrpSpPr>
            <p:cNvPr id="3" name="群組 2"/>
            <p:cNvGrpSpPr/>
            <p:nvPr/>
          </p:nvGrpSpPr>
          <p:grpSpPr>
            <a:xfrm>
              <a:off x="1321546" y="548680"/>
              <a:ext cx="6954573" cy="4292960"/>
              <a:chOff x="1048477" y="1340768"/>
              <a:chExt cx="6954573" cy="4292960"/>
            </a:xfrm>
          </p:grpSpPr>
          <p:pic>
            <p:nvPicPr>
              <p:cNvPr id="16" name="圖片 15"/>
              <p:cNvPicPr>
                <a:picLocks noChangeAspect="1"/>
              </p:cNvPicPr>
              <p:nvPr/>
            </p:nvPicPr>
            <p:blipFill>
              <a:blip r:embed="rId8"/>
              <a:stretch>
                <a:fillRect/>
              </a:stretch>
            </p:blipFill>
            <p:spPr>
              <a:xfrm>
                <a:off x="1048477" y="1340768"/>
                <a:ext cx="6655054" cy="4292960"/>
              </a:xfrm>
              <a:prstGeom prst="rect">
                <a:avLst/>
              </a:prstGeom>
            </p:spPr>
          </p:pic>
          <p:sp>
            <p:nvSpPr>
              <p:cNvPr id="39" name="向下箭號 38"/>
              <p:cNvSpPr/>
              <p:nvPr/>
            </p:nvSpPr>
            <p:spPr>
              <a:xfrm>
                <a:off x="3987400" y="3543888"/>
                <a:ext cx="288032" cy="213703"/>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21" name="文字方塊 20"/>
              <p:cNvSpPr txBox="1"/>
              <p:nvPr/>
            </p:nvSpPr>
            <p:spPr>
              <a:xfrm>
                <a:off x="5077696" y="4581128"/>
                <a:ext cx="2925354" cy="677108"/>
              </a:xfrm>
              <a:prstGeom prst="rect">
                <a:avLst/>
              </a:prstGeom>
              <a:noFill/>
            </p:spPr>
            <p:txBody>
              <a:bodyPr wrap="square" rtlCol="0">
                <a:spAutoFit/>
              </a:bodyPr>
              <a:lstStyle/>
              <a:p>
                <a:r>
                  <a:rPr lang="zh-TW" altLang="en-US" sz="2000" b="1" dirty="0">
                    <a:latin typeface="+mj-ea"/>
                    <a:ea typeface="+mj-ea"/>
                  </a:rPr>
                  <a:t>（本法第</a:t>
                </a:r>
                <a:r>
                  <a:rPr lang="en-US" altLang="zh-TW" sz="2000" b="1" dirty="0">
                    <a:latin typeface="+mj-ea"/>
                    <a:ea typeface="+mj-ea"/>
                  </a:rPr>
                  <a:t>3</a:t>
                </a:r>
                <a:r>
                  <a:rPr lang="zh-TW" altLang="en-US" sz="2000" b="1" dirty="0">
                    <a:latin typeface="+mj-ea"/>
                    <a:ea typeface="+mj-ea"/>
                  </a:rPr>
                  <a:t>條</a:t>
                </a:r>
                <a:r>
                  <a:rPr lang="zh-TW" altLang="en-US" sz="2000" b="1" dirty="0" smtClean="0">
                    <a:latin typeface="+mj-ea"/>
                    <a:ea typeface="+mj-ea"/>
                  </a:rPr>
                  <a:t>第</a:t>
                </a:r>
                <a:r>
                  <a:rPr lang="en-US" altLang="zh-TW" sz="2000" b="1" dirty="0" smtClean="0">
                    <a:latin typeface="+mj-ea"/>
                    <a:ea typeface="+mj-ea"/>
                  </a:rPr>
                  <a:t>2</a:t>
                </a:r>
                <a:r>
                  <a:rPr lang="zh-TW" altLang="en-US" sz="2000" b="1" dirty="0" smtClean="0">
                    <a:latin typeface="+mj-ea"/>
                    <a:ea typeface="+mj-ea"/>
                  </a:rPr>
                  <a:t>項</a:t>
                </a:r>
                <a:r>
                  <a:rPr lang="zh-TW" altLang="en-US" sz="2000" b="1" dirty="0">
                    <a:latin typeface="+mj-ea"/>
                    <a:ea typeface="+mj-ea"/>
                  </a:rPr>
                  <a:t>）</a:t>
                </a:r>
              </a:p>
              <a:p>
                <a:endParaRPr lang="zh-TW" altLang="en-US" dirty="0"/>
              </a:p>
            </p:txBody>
          </p:sp>
          <p:pic>
            <p:nvPicPr>
              <p:cNvPr id="24" name="圖片 23"/>
              <p:cNvPicPr>
                <a:picLocks noChangeAspect="1"/>
              </p:cNvPicPr>
              <p:nvPr/>
            </p:nvPicPr>
            <p:blipFill>
              <a:blip r:embed="rId9"/>
              <a:stretch>
                <a:fillRect/>
              </a:stretch>
            </p:blipFill>
            <p:spPr>
              <a:xfrm>
                <a:off x="6971291" y="1988840"/>
                <a:ext cx="713759" cy="1099771"/>
              </a:xfrm>
              <a:prstGeom prst="rect">
                <a:avLst/>
              </a:prstGeom>
            </p:spPr>
          </p:pic>
        </p:grpSp>
        <p:sp>
          <p:nvSpPr>
            <p:cNvPr id="17" name="圓角矩形圖說文字 16"/>
            <p:cNvSpPr/>
            <p:nvPr/>
          </p:nvSpPr>
          <p:spPr>
            <a:xfrm>
              <a:off x="385442" y="3053003"/>
              <a:ext cx="3034430" cy="927844"/>
            </a:xfrm>
            <a:prstGeom prst="wedgeRoundRectCallout">
              <a:avLst>
                <a:gd name="adj1" fmla="val 52356"/>
                <a:gd name="adj2" fmla="val -71773"/>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TW" sz="2000" b="1" dirty="0" smtClean="0">
                  <a:solidFill>
                    <a:srgbClr val="FF0000"/>
                  </a:solidFill>
                  <a:latin typeface="+mj-ea"/>
                  <a:ea typeface="+mj-ea"/>
                </a:rPr>
                <a:t>KEY</a:t>
              </a:r>
              <a:r>
                <a:rPr lang="zh-TW" altLang="en-US" sz="2000" b="1" dirty="0" smtClean="0">
                  <a:solidFill>
                    <a:srgbClr val="FF0000"/>
                  </a:solidFill>
                  <a:latin typeface="+mj-ea"/>
                  <a:ea typeface="+mj-ea"/>
                </a:rPr>
                <a:t>：</a:t>
              </a:r>
              <a:r>
                <a:rPr lang="zh-TW" altLang="en-US" sz="2000" b="1" dirty="0" smtClean="0">
                  <a:latin typeface="+mj-ea"/>
                  <a:ea typeface="+mj-ea"/>
                </a:rPr>
                <a:t>申報身分中斷，或受理申報機關</a:t>
              </a:r>
              <a:r>
                <a:rPr lang="en-US" altLang="zh-TW" sz="2000" b="1" dirty="0" smtClean="0">
                  <a:latin typeface="+mj-ea"/>
                  <a:ea typeface="+mj-ea"/>
                </a:rPr>
                <a:t>(</a:t>
              </a:r>
              <a:r>
                <a:rPr lang="zh-TW" altLang="en-US" sz="2000" b="1" dirty="0" smtClean="0">
                  <a:latin typeface="+mj-ea"/>
                  <a:ea typeface="+mj-ea"/>
                </a:rPr>
                <a:t>構</a:t>
              </a:r>
              <a:r>
                <a:rPr lang="en-US" altLang="zh-TW" sz="2000" b="1" dirty="0" smtClean="0">
                  <a:latin typeface="+mj-ea"/>
                  <a:ea typeface="+mj-ea"/>
                </a:rPr>
                <a:t>)</a:t>
              </a:r>
              <a:r>
                <a:rPr lang="zh-TW" altLang="en-US" sz="2000" b="1" dirty="0" smtClean="0">
                  <a:latin typeface="+mj-ea"/>
                  <a:ea typeface="+mj-ea"/>
                </a:rPr>
                <a:t>不同</a:t>
              </a:r>
              <a:endParaRPr lang="zh-TW" altLang="en-US" sz="2000" b="1" dirty="0">
                <a:latin typeface="+mj-ea"/>
                <a:ea typeface="+mj-ea"/>
              </a:endParaRPr>
            </a:p>
          </p:txBody>
        </p:sp>
      </p:grpSp>
    </p:spTree>
    <p:extLst>
      <p:ext uri="{BB962C8B-B14F-4D97-AF65-F5344CB8AC3E}">
        <p14:creationId xmlns:p14="http://schemas.microsoft.com/office/powerpoint/2010/main" val="21931714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內容版面配置區 3"/>
          <p:cNvGraphicFramePr>
            <a:graphicFrameLocks/>
          </p:cNvGraphicFramePr>
          <p:nvPr>
            <p:extLst>
              <p:ext uri="{D42A27DB-BD31-4B8C-83A1-F6EECF244321}">
                <p14:modId xmlns:p14="http://schemas.microsoft.com/office/powerpoint/2010/main" val="341406966"/>
              </p:ext>
            </p:extLst>
          </p:nvPr>
        </p:nvGraphicFramePr>
        <p:xfrm>
          <a:off x="467544" y="836712"/>
          <a:ext cx="8229600"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資料庫圖表 9"/>
          <p:cNvGraphicFramePr/>
          <p:nvPr>
            <p:extLst>
              <p:ext uri="{D42A27DB-BD31-4B8C-83A1-F6EECF244321}">
                <p14:modId xmlns:p14="http://schemas.microsoft.com/office/powerpoint/2010/main" val="3078717920"/>
              </p:ext>
            </p:extLst>
          </p:nvPr>
        </p:nvGraphicFramePr>
        <p:xfrm>
          <a:off x="1511703" y="1124744"/>
          <a:ext cx="6096000" cy="2752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圓角矩形圖說文字 13"/>
          <p:cNvSpPr/>
          <p:nvPr/>
        </p:nvSpPr>
        <p:spPr>
          <a:xfrm>
            <a:off x="7530094" y="1942568"/>
            <a:ext cx="1244659" cy="1166858"/>
          </a:xfrm>
          <a:prstGeom prst="wedgeRoundRectCallout">
            <a:avLst>
              <a:gd name="adj1" fmla="val -60412"/>
              <a:gd name="adj2" fmla="val -23322"/>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zh-TW" altLang="en-US" b="1" dirty="0">
                <a:latin typeface="+mj-ea"/>
                <a:ea typeface="+mj-ea"/>
              </a:rPr>
              <a:t>前</a:t>
            </a:r>
            <a:r>
              <a:rPr lang="zh-TW" altLang="en-US" b="1" dirty="0" smtClean="0">
                <a:latin typeface="+mj-ea"/>
                <a:ea typeface="+mj-ea"/>
              </a:rPr>
              <a:t>職務亦免卸離職</a:t>
            </a:r>
            <a:r>
              <a:rPr lang="en-US" altLang="zh-TW" b="1" dirty="0" smtClean="0">
                <a:latin typeface="+mj-ea"/>
                <a:ea typeface="+mj-ea"/>
              </a:rPr>
              <a:t>(</a:t>
            </a:r>
            <a:r>
              <a:rPr lang="zh-TW" altLang="en-US" b="1" dirty="0" smtClean="0">
                <a:latin typeface="+mj-ea"/>
                <a:ea typeface="+mj-ea"/>
              </a:rPr>
              <a:t>解除代理</a:t>
            </a:r>
            <a:r>
              <a:rPr lang="en-US" altLang="zh-TW" b="1" dirty="0" smtClean="0">
                <a:latin typeface="+mj-ea"/>
                <a:ea typeface="+mj-ea"/>
              </a:rPr>
              <a:t>)</a:t>
            </a:r>
            <a:r>
              <a:rPr lang="zh-TW" altLang="en-US" b="1" dirty="0" smtClean="0">
                <a:latin typeface="+mj-ea"/>
                <a:ea typeface="+mj-ea"/>
              </a:rPr>
              <a:t>申報</a:t>
            </a:r>
            <a:endParaRPr lang="zh-TW" altLang="en-US" b="1" dirty="0">
              <a:latin typeface="+mj-ea"/>
              <a:ea typeface="+mj-ea"/>
            </a:endParaRPr>
          </a:p>
        </p:txBody>
      </p:sp>
      <p:sp>
        <p:nvSpPr>
          <p:cNvPr id="2" name="標題 1"/>
          <p:cNvSpPr>
            <a:spLocks noGrp="1"/>
          </p:cNvSpPr>
          <p:nvPr>
            <p:ph type="title"/>
          </p:nvPr>
        </p:nvSpPr>
        <p:spPr/>
        <p:txBody>
          <a:bodyPr/>
          <a:lstStyle/>
          <a:p>
            <a:r>
              <a:rPr lang="zh-TW" altLang="en-US" dirty="0">
                <a:solidFill>
                  <a:srgbClr val="FF6600"/>
                </a:solidFill>
                <a:latin typeface="標楷體" pitchFamily="65" charset="-120"/>
                <a:ea typeface="標楷體" pitchFamily="65" charset="-120"/>
              </a:rPr>
              <a:t>申報競</a:t>
            </a:r>
            <a:r>
              <a:rPr lang="zh-TW" altLang="en-US" dirty="0" smtClean="0">
                <a:solidFill>
                  <a:srgbClr val="FF6600"/>
                </a:solidFill>
                <a:latin typeface="標楷體" pitchFamily="65" charset="-120"/>
                <a:ea typeface="標楷體" pitchFamily="65" charset="-120"/>
              </a:rPr>
              <a:t>合</a:t>
            </a:r>
            <a:r>
              <a:rPr lang="zh-TW" altLang="en-US" dirty="0">
                <a:solidFill>
                  <a:srgbClr val="FF6600"/>
                </a:solidFill>
                <a:latin typeface="標楷體" pitchFamily="65" charset="-120"/>
                <a:ea typeface="標楷體" pitchFamily="65" charset="-120"/>
              </a:rPr>
              <a:t>（</a:t>
            </a:r>
            <a:r>
              <a:rPr lang="zh-TW" altLang="en-US" dirty="0" smtClean="0">
                <a:solidFill>
                  <a:srgbClr val="FF6600"/>
                </a:solidFill>
                <a:latin typeface="標楷體" pitchFamily="65" charset="-120"/>
                <a:ea typeface="標楷體" pitchFamily="65" charset="-120"/>
              </a:rPr>
              <a:t>單一申報身分）</a:t>
            </a:r>
            <a:endParaRPr lang="zh-TW" altLang="en-US" dirty="0">
              <a:solidFill>
                <a:srgbClr val="FF6600"/>
              </a:solidFill>
              <a:latin typeface="標楷體" pitchFamily="65" charset="-120"/>
              <a:ea typeface="標楷體" pitchFamily="65" charset="-120"/>
            </a:endParaRPr>
          </a:p>
        </p:txBody>
      </p:sp>
      <p:sp>
        <p:nvSpPr>
          <p:cNvPr id="8" name="投影片編號版面配置區 3"/>
          <p:cNvSpPr>
            <a:spLocks noGrp="1"/>
          </p:cNvSpPr>
          <p:nvPr>
            <p:ph type="sldNum" sz="quarter" idx="12"/>
          </p:nvPr>
        </p:nvSpPr>
        <p:spPr>
          <a:xfrm>
            <a:off x="6553200" y="636561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18" name="文字方塊 17"/>
          <p:cNvSpPr txBox="1"/>
          <p:nvPr/>
        </p:nvSpPr>
        <p:spPr>
          <a:xfrm>
            <a:off x="13203" y="6372036"/>
            <a:ext cx="7103227" cy="338554"/>
          </a:xfrm>
          <a:prstGeom prst="rect">
            <a:avLst/>
          </a:prstGeom>
          <a:noFill/>
        </p:spPr>
        <p:txBody>
          <a:bodyPr wrap="none" rtlCol="0">
            <a:spAutoFit/>
          </a:bodyPr>
          <a:lstStyle/>
          <a:p>
            <a:r>
              <a:rPr lang="zh-TW" altLang="en-US" sz="1600" b="1" dirty="0" smtClean="0">
                <a:latin typeface="+mj-ea"/>
                <a:ea typeface="+mj-ea"/>
              </a:rPr>
              <a:t>（本法施行</a:t>
            </a:r>
            <a:r>
              <a:rPr lang="zh-TW" altLang="en-US" sz="1600" b="1" dirty="0">
                <a:latin typeface="+mj-ea"/>
                <a:ea typeface="+mj-ea"/>
              </a:rPr>
              <a:t>細則第</a:t>
            </a:r>
            <a:r>
              <a:rPr lang="en-US" altLang="zh-TW" sz="1600" b="1" dirty="0">
                <a:latin typeface="+mj-ea"/>
                <a:ea typeface="+mj-ea"/>
              </a:rPr>
              <a:t>9</a:t>
            </a:r>
            <a:r>
              <a:rPr lang="zh-TW" altLang="en-US" sz="1600" b="1" dirty="0">
                <a:latin typeface="+mj-ea"/>
                <a:ea typeface="+mj-ea"/>
              </a:rPr>
              <a:t>條第</a:t>
            </a:r>
            <a:r>
              <a:rPr lang="en-US" altLang="zh-TW" sz="1600" b="1" dirty="0">
                <a:latin typeface="+mj-ea"/>
                <a:ea typeface="+mj-ea"/>
              </a:rPr>
              <a:t>1</a:t>
            </a:r>
            <a:r>
              <a:rPr lang="zh-TW" altLang="en-US" sz="1600" b="1" dirty="0" smtClean="0">
                <a:latin typeface="+mj-ea"/>
                <a:ea typeface="+mj-ea"/>
              </a:rPr>
              <a:t>項反面解釋</a:t>
            </a:r>
            <a:r>
              <a:rPr lang="zh-TW" altLang="en-US" sz="1600" b="1" dirty="0">
                <a:latin typeface="+mj-ea"/>
                <a:ea typeface="+mj-ea"/>
              </a:rPr>
              <a:t>及法授廉財字第</a:t>
            </a:r>
            <a:r>
              <a:rPr lang="en-US" altLang="zh-TW" sz="1600" b="1" dirty="0">
                <a:latin typeface="+mj-ea"/>
                <a:ea typeface="+mj-ea"/>
              </a:rPr>
              <a:t>10205011110</a:t>
            </a:r>
            <a:r>
              <a:rPr lang="zh-TW" altLang="en-US" sz="1600" b="1" dirty="0" smtClean="0">
                <a:latin typeface="+mj-ea"/>
                <a:ea typeface="+mj-ea"/>
              </a:rPr>
              <a:t>號參照）</a:t>
            </a:r>
            <a:endParaRPr lang="zh-TW" altLang="en-US" sz="1600" b="1" dirty="0">
              <a:latin typeface="+mj-ea"/>
              <a:ea typeface="+mj-ea"/>
            </a:endParaRPr>
          </a:p>
        </p:txBody>
      </p:sp>
      <p:sp>
        <p:nvSpPr>
          <p:cNvPr id="11" name="流程圖: 接點 10"/>
          <p:cNvSpPr/>
          <p:nvPr/>
        </p:nvSpPr>
        <p:spPr>
          <a:xfrm>
            <a:off x="3778118" y="3403223"/>
            <a:ext cx="5963185" cy="2793255"/>
          </a:xfrm>
          <a:prstGeom prst="flowChartConnector">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just"/>
            <a:r>
              <a:rPr lang="zh-TW" altLang="en-US" sz="2000" b="1" dirty="0" smtClean="0">
                <a:solidFill>
                  <a:schemeClr val="tx1">
                    <a:lumMod val="75000"/>
                    <a:lumOff val="25000"/>
                  </a:schemeClr>
                </a:solidFill>
                <a:latin typeface="+mj-ea"/>
                <a:ea typeface="+mj-ea"/>
              </a:rPr>
              <a:t>此時應如何申報：</a:t>
            </a:r>
            <a:endParaRPr lang="en-US" altLang="zh-TW" sz="2000" b="1" dirty="0" smtClean="0">
              <a:solidFill>
                <a:schemeClr val="tx1">
                  <a:lumMod val="75000"/>
                  <a:lumOff val="25000"/>
                </a:schemeClr>
              </a:solidFill>
              <a:latin typeface="+mj-ea"/>
              <a:ea typeface="+mj-ea"/>
            </a:endParaRPr>
          </a:p>
          <a:p>
            <a:pPr marL="233363" indent="-233363" algn="just"/>
            <a:r>
              <a:rPr lang="en-US" altLang="zh-TW" sz="2000" b="1" dirty="0" smtClean="0">
                <a:solidFill>
                  <a:schemeClr val="tx1">
                    <a:lumMod val="75000"/>
                    <a:lumOff val="25000"/>
                  </a:schemeClr>
                </a:solidFill>
                <a:latin typeface="+mj-ea"/>
                <a:ea typeface="+mj-ea"/>
              </a:rPr>
              <a:t>1.</a:t>
            </a:r>
            <a:r>
              <a:rPr lang="zh-TW" altLang="en-US" sz="2000" b="1" dirty="0">
                <a:solidFill>
                  <a:srgbClr val="934BC9"/>
                </a:solidFill>
                <a:latin typeface="+mj-ea"/>
                <a:ea typeface="+mj-ea"/>
              </a:rPr>
              <a:t>前</a:t>
            </a:r>
            <a:r>
              <a:rPr lang="zh-TW" altLang="en-US" sz="2000" b="1" dirty="0" smtClean="0">
                <a:solidFill>
                  <a:srgbClr val="934BC9"/>
                </a:solidFill>
                <a:latin typeface="+mj-ea"/>
                <a:ea typeface="+mj-ea"/>
              </a:rPr>
              <a:t>職務未曾</a:t>
            </a:r>
            <a:r>
              <a:rPr lang="zh-TW" altLang="en-US" sz="2000" b="1" dirty="0" smtClean="0">
                <a:solidFill>
                  <a:srgbClr val="7030A0"/>
                </a:solidFill>
                <a:latin typeface="+mj-ea"/>
                <a:ea typeface="+mj-ea"/>
              </a:rPr>
              <a:t>申報過</a:t>
            </a:r>
            <a:r>
              <a:rPr lang="zh-TW" altLang="en-US" sz="2000" b="1" dirty="0">
                <a:solidFill>
                  <a:schemeClr val="tx1">
                    <a:lumMod val="75000"/>
                    <a:lumOff val="25000"/>
                  </a:schemeClr>
                </a:solidFill>
                <a:latin typeface="+mj-ea"/>
              </a:rPr>
              <a:t>：</a:t>
            </a:r>
            <a:endParaRPr lang="en-US" altLang="zh-TW" sz="2000" b="1" dirty="0" smtClean="0">
              <a:solidFill>
                <a:srgbClr val="7030A0"/>
              </a:solidFill>
              <a:latin typeface="+mj-ea"/>
              <a:ea typeface="+mj-ea"/>
            </a:endParaRPr>
          </a:p>
          <a:p>
            <a:pPr marL="488950" indent="-276225" algn="just"/>
            <a:r>
              <a:rPr lang="zh-TW" altLang="en-US" sz="2000" b="1" dirty="0" smtClean="0">
                <a:solidFill>
                  <a:schemeClr val="tx1">
                    <a:lumMod val="75000"/>
                    <a:lumOff val="25000"/>
                  </a:schemeClr>
                </a:solidFill>
                <a:latin typeface="+mj-ea"/>
              </a:rPr>
              <a:t>→</a:t>
            </a:r>
            <a:r>
              <a:rPr lang="zh-TW" altLang="en-US" sz="2000" b="1" dirty="0" smtClean="0">
                <a:solidFill>
                  <a:schemeClr val="tx1">
                    <a:lumMod val="75000"/>
                    <a:lumOff val="25000"/>
                  </a:schemeClr>
                </a:solidFill>
                <a:latin typeface="+mj-ea"/>
                <a:ea typeface="+mj-ea"/>
              </a:rPr>
              <a:t>辦理</a:t>
            </a:r>
            <a:r>
              <a:rPr lang="zh-TW" altLang="en-US" sz="2000" b="1" dirty="0" smtClean="0">
                <a:solidFill>
                  <a:srgbClr val="00B0F0"/>
                </a:solidFill>
                <a:latin typeface="+mj-ea"/>
                <a:ea typeface="+mj-ea"/>
              </a:rPr>
              <a:t>前職務</a:t>
            </a:r>
            <a:r>
              <a:rPr lang="zh-TW" altLang="en-US" sz="2000" b="1" dirty="0" smtClean="0">
                <a:solidFill>
                  <a:schemeClr val="tx1">
                    <a:lumMod val="75000"/>
                    <a:lumOff val="25000"/>
                  </a:schemeClr>
                </a:solidFill>
                <a:latin typeface="+mj-ea"/>
                <a:ea typeface="+mj-ea"/>
              </a:rPr>
              <a:t>之</a:t>
            </a:r>
            <a:r>
              <a:rPr lang="zh-TW" altLang="en-US" sz="2000" b="1" dirty="0" smtClean="0">
                <a:solidFill>
                  <a:srgbClr val="00B0F0"/>
                </a:solidFill>
                <a:latin typeface="+mj-ea"/>
                <a:ea typeface="+mj-ea"/>
              </a:rPr>
              <a:t>就</a:t>
            </a:r>
            <a:r>
              <a:rPr lang="zh-TW" altLang="en-US" sz="2000" b="1" dirty="0">
                <a:solidFill>
                  <a:srgbClr val="00B0F0"/>
                </a:solidFill>
                <a:latin typeface="+mj-ea"/>
                <a:ea typeface="+mj-ea"/>
              </a:rPr>
              <a:t>到職</a:t>
            </a:r>
            <a:r>
              <a:rPr lang="en-US" altLang="zh-TW" sz="2000" b="1" dirty="0">
                <a:solidFill>
                  <a:srgbClr val="00B0F0"/>
                </a:solidFill>
                <a:latin typeface="+mj-ea"/>
                <a:ea typeface="+mj-ea"/>
              </a:rPr>
              <a:t>(</a:t>
            </a:r>
            <a:r>
              <a:rPr lang="zh-TW" altLang="en-US" sz="2000" b="1" dirty="0">
                <a:solidFill>
                  <a:srgbClr val="00B0F0"/>
                </a:solidFill>
                <a:latin typeface="+mj-ea"/>
                <a:ea typeface="+mj-ea"/>
              </a:rPr>
              <a:t>代理</a:t>
            </a:r>
            <a:r>
              <a:rPr lang="en-US" altLang="zh-TW" sz="2000" b="1" dirty="0">
                <a:solidFill>
                  <a:srgbClr val="00B0F0"/>
                </a:solidFill>
                <a:latin typeface="+mj-ea"/>
                <a:ea typeface="+mj-ea"/>
              </a:rPr>
              <a:t>)</a:t>
            </a:r>
            <a:r>
              <a:rPr lang="zh-TW" altLang="en-US" sz="2000" b="1" dirty="0" smtClean="0">
                <a:solidFill>
                  <a:srgbClr val="00B0F0"/>
                </a:solidFill>
                <a:latin typeface="+mj-ea"/>
                <a:ea typeface="+mj-ea"/>
              </a:rPr>
              <a:t>申報</a:t>
            </a:r>
            <a:r>
              <a:rPr lang="zh-TW" altLang="en-US" sz="2000" b="1" dirty="0">
                <a:solidFill>
                  <a:schemeClr val="tx1">
                    <a:lumMod val="75000"/>
                    <a:lumOff val="25000"/>
                  </a:schemeClr>
                </a:solidFill>
                <a:latin typeface="+mj-ea"/>
                <a:ea typeface="+mj-ea"/>
              </a:rPr>
              <a:t>，並免該年度定期</a:t>
            </a:r>
            <a:r>
              <a:rPr lang="zh-TW" altLang="en-US" sz="2000" b="1" dirty="0" smtClean="0">
                <a:solidFill>
                  <a:schemeClr val="tx1">
                    <a:lumMod val="75000"/>
                    <a:lumOff val="25000"/>
                  </a:schemeClr>
                </a:solidFill>
                <a:latin typeface="+mj-ea"/>
                <a:ea typeface="+mj-ea"/>
              </a:rPr>
              <a:t>申報</a:t>
            </a:r>
            <a:endParaRPr lang="en-US" altLang="zh-TW" sz="2000" b="1" dirty="0" smtClean="0">
              <a:solidFill>
                <a:schemeClr val="tx1">
                  <a:lumMod val="75000"/>
                  <a:lumOff val="25000"/>
                </a:schemeClr>
              </a:solidFill>
              <a:latin typeface="+mj-ea"/>
              <a:ea typeface="+mj-ea"/>
            </a:endParaRPr>
          </a:p>
          <a:p>
            <a:pPr marL="233363" indent="-233363" algn="just"/>
            <a:r>
              <a:rPr lang="en-US" altLang="zh-TW" sz="2000" b="1" dirty="0" smtClean="0">
                <a:solidFill>
                  <a:schemeClr val="tx1">
                    <a:lumMod val="75000"/>
                    <a:lumOff val="25000"/>
                  </a:schemeClr>
                </a:solidFill>
                <a:latin typeface="+mj-ea"/>
                <a:ea typeface="+mj-ea"/>
              </a:rPr>
              <a:t>2.</a:t>
            </a:r>
            <a:r>
              <a:rPr lang="zh-TW" altLang="en-US" sz="2000" b="1" dirty="0" smtClean="0">
                <a:solidFill>
                  <a:srgbClr val="934BC9"/>
                </a:solidFill>
                <a:latin typeface="+mj-ea"/>
                <a:ea typeface="+mj-ea"/>
              </a:rPr>
              <a:t>前職務已</a:t>
            </a:r>
            <a:r>
              <a:rPr lang="zh-TW" altLang="en-US" sz="2000" b="1" dirty="0" smtClean="0">
                <a:solidFill>
                  <a:srgbClr val="7030A0"/>
                </a:solidFill>
                <a:latin typeface="+mj-ea"/>
                <a:ea typeface="+mj-ea"/>
              </a:rPr>
              <a:t>申報過</a:t>
            </a:r>
            <a:r>
              <a:rPr lang="zh-TW" altLang="en-US" sz="2000" b="1" dirty="0">
                <a:solidFill>
                  <a:schemeClr val="tx1">
                    <a:lumMod val="75000"/>
                    <a:lumOff val="25000"/>
                  </a:schemeClr>
                </a:solidFill>
                <a:latin typeface="+mj-ea"/>
              </a:rPr>
              <a:t>：</a:t>
            </a:r>
            <a:endParaRPr lang="en-US" altLang="zh-TW" sz="2000" b="1" dirty="0" smtClean="0">
              <a:solidFill>
                <a:srgbClr val="7030A0"/>
              </a:solidFill>
              <a:latin typeface="+mj-ea"/>
              <a:ea typeface="+mj-ea"/>
            </a:endParaRPr>
          </a:p>
          <a:p>
            <a:pPr marL="488950" indent="-255588" algn="just"/>
            <a:r>
              <a:rPr lang="zh-TW" altLang="en-US" sz="2000" b="1" dirty="0" smtClean="0">
                <a:solidFill>
                  <a:schemeClr val="tx1">
                    <a:lumMod val="75000"/>
                    <a:lumOff val="25000"/>
                  </a:schemeClr>
                </a:solidFill>
                <a:latin typeface="+mj-ea"/>
              </a:rPr>
              <a:t>→</a:t>
            </a:r>
            <a:r>
              <a:rPr lang="zh-TW" altLang="en-US" sz="2000" b="1" dirty="0">
                <a:solidFill>
                  <a:schemeClr val="tx1">
                    <a:lumMod val="75000"/>
                    <a:lumOff val="25000"/>
                  </a:schemeClr>
                </a:solidFill>
                <a:latin typeface="+mj-ea"/>
                <a:ea typeface="+mj-ea"/>
              </a:rPr>
              <a:t>所申報者如係當</a:t>
            </a:r>
            <a:r>
              <a:rPr lang="zh-TW" altLang="en-US" sz="2000" b="1" dirty="0" smtClean="0">
                <a:solidFill>
                  <a:schemeClr val="tx1">
                    <a:lumMod val="75000"/>
                    <a:lumOff val="25000"/>
                  </a:schemeClr>
                </a:solidFill>
                <a:latin typeface="+mj-ea"/>
                <a:ea typeface="+mj-ea"/>
              </a:rPr>
              <a:t>年度就到職</a:t>
            </a:r>
            <a:r>
              <a:rPr lang="en-US" altLang="zh-TW" sz="2000" b="1" dirty="0" smtClean="0">
                <a:solidFill>
                  <a:schemeClr val="tx1">
                    <a:lumMod val="75000"/>
                    <a:lumOff val="25000"/>
                  </a:schemeClr>
                </a:solidFill>
                <a:latin typeface="+mj-ea"/>
                <a:ea typeface="+mj-ea"/>
              </a:rPr>
              <a:t>(</a:t>
            </a:r>
            <a:r>
              <a:rPr lang="zh-TW" altLang="en-US" sz="2000" b="1" dirty="0" smtClean="0">
                <a:solidFill>
                  <a:schemeClr val="tx1">
                    <a:lumMod val="75000"/>
                    <a:lumOff val="25000"/>
                  </a:schemeClr>
                </a:solidFill>
                <a:latin typeface="+mj-ea"/>
                <a:ea typeface="+mj-ea"/>
              </a:rPr>
              <a:t>代理</a:t>
            </a:r>
            <a:r>
              <a:rPr lang="en-US" altLang="zh-TW" sz="2000" b="1" dirty="0" smtClean="0">
                <a:solidFill>
                  <a:schemeClr val="tx1">
                    <a:lumMod val="75000"/>
                    <a:lumOff val="25000"/>
                  </a:schemeClr>
                </a:solidFill>
                <a:latin typeface="+mj-ea"/>
                <a:ea typeface="+mj-ea"/>
              </a:rPr>
              <a:t>)</a:t>
            </a:r>
            <a:r>
              <a:rPr lang="zh-TW" altLang="en-US" sz="2000" b="1" dirty="0" smtClean="0">
                <a:solidFill>
                  <a:schemeClr val="tx1">
                    <a:lumMod val="75000"/>
                    <a:lumOff val="25000"/>
                  </a:schemeClr>
                </a:solidFill>
                <a:latin typeface="+mj-ea"/>
                <a:ea typeface="+mj-ea"/>
              </a:rPr>
              <a:t>申報，則免</a:t>
            </a:r>
            <a:r>
              <a:rPr lang="zh-TW" altLang="en-US" sz="2000" b="1" dirty="0" smtClean="0">
                <a:solidFill>
                  <a:srgbClr val="00B0F0"/>
                </a:solidFill>
                <a:latin typeface="+mj-ea"/>
                <a:ea typeface="+mj-ea"/>
              </a:rPr>
              <a:t>當年度定期申報</a:t>
            </a:r>
            <a:endParaRPr lang="en-US" altLang="zh-TW" sz="2000" b="1" dirty="0" smtClean="0">
              <a:solidFill>
                <a:schemeClr val="tx1">
                  <a:lumMod val="75000"/>
                  <a:lumOff val="25000"/>
                </a:schemeClr>
              </a:solidFill>
              <a:latin typeface="+mj-ea"/>
              <a:ea typeface="+mj-ea"/>
            </a:endParaRPr>
          </a:p>
          <a:p>
            <a:pPr marL="488950" indent="-255588" algn="just"/>
            <a:r>
              <a:rPr lang="zh-TW" altLang="en-US" sz="2000" b="1" dirty="0" smtClean="0">
                <a:solidFill>
                  <a:schemeClr val="tx1">
                    <a:lumMod val="75000"/>
                    <a:lumOff val="25000"/>
                  </a:schemeClr>
                </a:solidFill>
                <a:latin typeface="+mj-ea"/>
              </a:rPr>
              <a:t>→</a:t>
            </a:r>
            <a:r>
              <a:rPr lang="zh-TW" altLang="en-US" sz="2000" b="1" dirty="0">
                <a:solidFill>
                  <a:schemeClr val="tx1">
                    <a:lumMod val="75000"/>
                    <a:lumOff val="25000"/>
                  </a:schemeClr>
                </a:solidFill>
                <a:latin typeface="+mj-ea"/>
                <a:ea typeface="+mj-ea"/>
              </a:rPr>
              <a:t>所申報者如係以前年度之申報</a:t>
            </a:r>
            <a:r>
              <a:rPr lang="zh-TW" altLang="en-US" sz="2000" b="1" dirty="0" smtClean="0">
                <a:solidFill>
                  <a:schemeClr val="tx1">
                    <a:lumMod val="75000"/>
                    <a:lumOff val="25000"/>
                  </a:schemeClr>
                </a:solidFill>
                <a:latin typeface="+mj-ea"/>
                <a:ea typeface="+mj-ea"/>
              </a:rPr>
              <a:t>，僅須辦理</a:t>
            </a:r>
            <a:r>
              <a:rPr lang="zh-TW" altLang="en-US" sz="2000" b="1" dirty="0">
                <a:solidFill>
                  <a:srgbClr val="00B0F0"/>
                </a:solidFill>
                <a:latin typeface="+mj-ea"/>
                <a:ea typeface="+mj-ea"/>
              </a:rPr>
              <a:t>當</a:t>
            </a:r>
            <a:r>
              <a:rPr lang="zh-TW" altLang="en-US" sz="2000" b="1" dirty="0" smtClean="0">
                <a:solidFill>
                  <a:srgbClr val="00B0F0"/>
                </a:solidFill>
                <a:latin typeface="+mj-ea"/>
                <a:ea typeface="+mj-ea"/>
              </a:rPr>
              <a:t>年度</a:t>
            </a:r>
            <a:r>
              <a:rPr lang="zh-TW" altLang="en-US" sz="2000" b="1" dirty="0">
                <a:solidFill>
                  <a:srgbClr val="00B0F0"/>
                </a:solidFill>
                <a:latin typeface="+mj-ea"/>
                <a:ea typeface="+mj-ea"/>
              </a:rPr>
              <a:t>定期</a:t>
            </a:r>
            <a:r>
              <a:rPr lang="zh-TW" altLang="en-US" sz="2000" b="1" dirty="0" smtClean="0">
                <a:solidFill>
                  <a:srgbClr val="00B0F0"/>
                </a:solidFill>
                <a:latin typeface="+mj-ea"/>
                <a:ea typeface="+mj-ea"/>
              </a:rPr>
              <a:t>申報</a:t>
            </a:r>
            <a:endParaRPr lang="zh-TW" altLang="en-US" sz="2000" b="1" dirty="0">
              <a:solidFill>
                <a:schemeClr val="tx1">
                  <a:lumMod val="75000"/>
                  <a:lumOff val="25000"/>
                </a:schemeClr>
              </a:solidFill>
              <a:latin typeface="+mj-ea"/>
              <a:ea typeface="+mj-ea"/>
            </a:endParaRPr>
          </a:p>
        </p:txBody>
      </p:sp>
      <p:sp>
        <p:nvSpPr>
          <p:cNvPr id="7" name="向下箭號 6"/>
          <p:cNvSpPr/>
          <p:nvPr/>
        </p:nvSpPr>
        <p:spPr>
          <a:xfrm>
            <a:off x="7211659" y="3253442"/>
            <a:ext cx="792088" cy="44782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12" name="圓角矩形圖說文字 11"/>
          <p:cNvSpPr/>
          <p:nvPr/>
        </p:nvSpPr>
        <p:spPr>
          <a:xfrm>
            <a:off x="277388" y="3157752"/>
            <a:ext cx="3423121" cy="1783416"/>
          </a:xfrm>
          <a:prstGeom prst="wedgeRoundRectCallout">
            <a:avLst>
              <a:gd name="adj1" fmla="val 14730"/>
              <a:gd name="adj2" fmla="val -60486"/>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kumimoji="0" lang="zh-TW" altLang="en-US" b="1" dirty="0" smtClean="0">
                <a:solidFill>
                  <a:srgbClr val="FF0000"/>
                </a:solidFill>
                <a:latin typeface="+mj-ea"/>
                <a:ea typeface="+mj-ea"/>
              </a:rPr>
              <a:t>須申報</a:t>
            </a:r>
            <a:r>
              <a:rPr kumimoji="0" lang="zh-TW" altLang="en-US" b="1" dirty="0">
                <a:solidFill>
                  <a:srgbClr val="FF0000"/>
                </a:solidFill>
                <a:latin typeface="+mj-ea"/>
                <a:ea typeface="+mj-ea"/>
              </a:rPr>
              <a:t>身分未中斷</a:t>
            </a:r>
            <a:r>
              <a:rPr kumimoji="0" lang="zh-TW" altLang="en-US" b="1" dirty="0" smtClean="0">
                <a:solidFill>
                  <a:schemeClr val="tx1">
                    <a:lumMod val="75000"/>
                    <a:lumOff val="25000"/>
                  </a:schemeClr>
                </a:solidFill>
                <a:latin typeface="+mj-ea"/>
                <a:ea typeface="+mj-ea"/>
              </a:rPr>
              <a:t>，例如真除、連任、同日調</a:t>
            </a:r>
            <a:r>
              <a:rPr kumimoji="0" lang="en-US" altLang="zh-TW" b="1" dirty="0" smtClean="0">
                <a:solidFill>
                  <a:schemeClr val="tx1">
                    <a:lumMod val="75000"/>
                    <a:lumOff val="25000"/>
                  </a:schemeClr>
                </a:solidFill>
                <a:latin typeface="+mj-ea"/>
                <a:ea typeface="+mj-ea"/>
              </a:rPr>
              <a:t>(</a:t>
            </a:r>
            <a:r>
              <a:rPr kumimoji="0" lang="zh-TW" altLang="en-US" b="1" dirty="0" smtClean="0">
                <a:solidFill>
                  <a:schemeClr val="tx1">
                    <a:lumMod val="75000"/>
                    <a:lumOff val="25000"/>
                  </a:schemeClr>
                </a:solidFill>
                <a:latin typeface="+mj-ea"/>
                <a:ea typeface="+mj-ea"/>
              </a:rPr>
              <a:t>派、轉</a:t>
            </a:r>
            <a:r>
              <a:rPr kumimoji="0" lang="en-US" altLang="zh-TW" b="1" dirty="0" smtClean="0">
                <a:solidFill>
                  <a:schemeClr val="tx1">
                    <a:lumMod val="75000"/>
                    <a:lumOff val="25000"/>
                  </a:schemeClr>
                </a:solidFill>
                <a:latin typeface="+mj-ea"/>
                <a:ea typeface="+mj-ea"/>
              </a:rPr>
              <a:t>)</a:t>
            </a:r>
            <a:r>
              <a:rPr kumimoji="0" lang="zh-TW" altLang="en-US" b="1" dirty="0" smtClean="0">
                <a:solidFill>
                  <a:schemeClr val="tx1">
                    <a:lumMod val="75000"/>
                    <a:lumOff val="25000"/>
                  </a:schemeClr>
                </a:solidFill>
                <a:latin typeface="+mj-ea"/>
                <a:ea typeface="+mj-ea"/>
              </a:rPr>
              <a:t>任其它應申報職務等；</a:t>
            </a:r>
            <a:endParaRPr kumimoji="0" lang="en-US" altLang="zh-TW" b="1" dirty="0" smtClean="0">
              <a:solidFill>
                <a:schemeClr val="tx1">
                  <a:lumMod val="75000"/>
                  <a:lumOff val="25000"/>
                </a:schemeClr>
              </a:solidFill>
              <a:latin typeface="+mj-ea"/>
              <a:ea typeface="+mj-ea"/>
            </a:endParaRPr>
          </a:p>
          <a:p>
            <a:r>
              <a:rPr kumimoji="0" lang="zh-TW" altLang="en-US" b="1" dirty="0" smtClean="0">
                <a:solidFill>
                  <a:schemeClr val="tx1">
                    <a:lumMod val="75000"/>
                    <a:lumOff val="25000"/>
                  </a:schemeClr>
                </a:solidFill>
                <a:latin typeface="+mj-ea"/>
                <a:ea typeface="+mj-ea"/>
              </a:rPr>
              <a:t>但</a:t>
            </a:r>
            <a:r>
              <a:rPr kumimoji="0" lang="zh-TW" altLang="en-US" b="1" dirty="0">
                <a:solidFill>
                  <a:srgbClr val="0066FF"/>
                </a:solidFill>
                <a:latin typeface="+mj-ea"/>
                <a:ea typeface="+mj-ea"/>
              </a:rPr>
              <a:t>異動後新職不得為</a:t>
            </a:r>
            <a:r>
              <a:rPr kumimoji="0" lang="zh-TW" altLang="en-US" b="1" dirty="0" smtClean="0">
                <a:solidFill>
                  <a:srgbClr val="0066FF"/>
                </a:solidFill>
                <a:latin typeface="+mj-ea"/>
                <a:ea typeface="+mj-ea"/>
              </a:rPr>
              <a:t>代理</a:t>
            </a:r>
            <a:r>
              <a:rPr kumimoji="0" lang="zh-TW" altLang="en-US" b="1" dirty="0" smtClean="0">
                <a:solidFill>
                  <a:schemeClr val="tx1">
                    <a:lumMod val="75000"/>
                    <a:lumOff val="25000"/>
                  </a:schemeClr>
                </a:solidFill>
                <a:latin typeface="+mj-ea"/>
                <a:ea typeface="+mj-ea"/>
              </a:rPr>
              <a:t>，因</a:t>
            </a:r>
            <a:r>
              <a:rPr kumimoji="0" lang="zh-TW" altLang="en-US" b="1" dirty="0">
                <a:solidFill>
                  <a:schemeClr val="tx1">
                    <a:lumMod val="75000"/>
                    <a:lumOff val="25000"/>
                  </a:schemeClr>
                </a:solidFill>
                <a:latin typeface="+mj-ea"/>
                <a:ea typeface="+mj-ea"/>
              </a:rPr>
              <a:t>代理須滿</a:t>
            </a:r>
            <a:r>
              <a:rPr kumimoji="0" lang="en-US" altLang="zh-TW" b="1" dirty="0">
                <a:solidFill>
                  <a:schemeClr val="tx1">
                    <a:lumMod val="75000"/>
                    <a:lumOff val="25000"/>
                  </a:schemeClr>
                </a:solidFill>
                <a:latin typeface="+mj-ea"/>
                <a:ea typeface="+mj-ea"/>
              </a:rPr>
              <a:t>3</a:t>
            </a:r>
            <a:r>
              <a:rPr kumimoji="0" lang="zh-TW" altLang="en-US" b="1" dirty="0">
                <a:solidFill>
                  <a:schemeClr val="tx1">
                    <a:lumMod val="75000"/>
                    <a:lumOff val="25000"/>
                  </a:schemeClr>
                </a:solidFill>
                <a:latin typeface="+mj-ea"/>
                <a:ea typeface="+mj-ea"/>
              </a:rPr>
              <a:t>個月才發生申報義務</a:t>
            </a:r>
            <a:r>
              <a:rPr kumimoji="0" lang="zh-TW" altLang="en-US" b="1" dirty="0" smtClean="0">
                <a:solidFill>
                  <a:schemeClr val="tx1">
                    <a:lumMod val="75000"/>
                    <a:lumOff val="25000"/>
                  </a:schemeClr>
                </a:solidFill>
                <a:latin typeface="+mj-ea"/>
                <a:ea typeface="+mj-ea"/>
              </a:rPr>
              <a:t>，</a:t>
            </a:r>
            <a:r>
              <a:rPr kumimoji="0" lang="zh-TW" altLang="en-US" b="1" dirty="0" smtClean="0">
                <a:solidFill>
                  <a:srgbClr val="0066FF"/>
                </a:solidFill>
                <a:latin typeface="+mj-ea"/>
                <a:ea typeface="+mj-ea"/>
              </a:rPr>
              <a:t>原申報身分已中斷</a:t>
            </a:r>
            <a:r>
              <a:rPr kumimoji="0" lang="zh-TW" altLang="en-US" b="1" dirty="0" smtClean="0">
                <a:solidFill>
                  <a:schemeClr val="tx1">
                    <a:lumMod val="75000"/>
                    <a:lumOff val="25000"/>
                  </a:schemeClr>
                </a:solidFill>
                <a:latin typeface="+mj-ea"/>
              </a:rPr>
              <a:t>。</a:t>
            </a:r>
            <a:endParaRPr kumimoji="0" lang="zh-TW" altLang="en-US" b="1" dirty="0">
              <a:solidFill>
                <a:schemeClr val="tx1">
                  <a:lumMod val="75000"/>
                  <a:lumOff val="25000"/>
                </a:schemeClr>
              </a:solidFill>
              <a:latin typeface="+mj-ea"/>
              <a:ea typeface="+mj-ea"/>
            </a:endParaRPr>
          </a:p>
        </p:txBody>
      </p:sp>
    </p:spTree>
    <p:extLst>
      <p:ext uri="{BB962C8B-B14F-4D97-AF65-F5344CB8AC3E}">
        <p14:creationId xmlns:p14="http://schemas.microsoft.com/office/powerpoint/2010/main" val="9447502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42864" y="6356067"/>
            <a:ext cx="3809056" cy="338554"/>
          </a:xfrm>
          <a:prstGeom prst="rect">
            <a:avLst/>
          </a:prstGeom>
          <a:noFill/>
        </p:spPr>
        <p:txBody>
          <a:bodyPr wrap="none" rtlCol="0">
            <a:spAutoFit/>
          </a:bodyPr>
          <a:lstStyle/>
          <a:p>
            <a:r>
              <a:rPr lang="zh-TW" altLang="en-US" sz="1600" b="1" dirty="0" smtClean="0">
                <a:latin typeface="+mj-ea"/>
                <a:ea typeface="+mj-ea"/>
              </a:rPr>
              <a:t>（</a:t>
            </a:r>
            <a:r>
              <a:rPr lang="zh-TW" altLang="en-US" sz="1600" b="1" dirty="0">
                <a:latin typeface="+mj-ea"/>
                <a:ea typeface="+mj-ea"/>
              </a:rPr>
              <a:t>法授廉財字第</a:t>
            </a:r>
            <a:r>
              <a:rPr lang="en-US" altLang="zh-TW" sz="1600" b="1" dirty="0">
                <a:latin typeface="+mj-ea"/>
                <a:ea typeface="+mj-ea"/>
              </a:rPr>
              <a:t>10305047300</a:t>
            </a:r>
            <a:r>
              <a:rPr lang="zh-TW" altLang="en-US" sz="1600" b="1" dirty="0">
                <a:latin typeface="+mj-ea"/>
                <a:ea typeface="+mj-ea"/>
              </a:rPr>
              <a:t>號</a:t>
            </a:r>
            <a:r>
              <a:rPr lang="zh-TW" altLang="en-US" sz="1600" b="1" dirty="0" smtClean="0">
                <a:latin typeface="+mj-ea"/>
                <a:ea typeface="+mj-ea"/>
              </a:rPr>
              <a:t>參照）</a:t>
            </a:r>
            <a:endParaRPr lang="en-US" altLang="zh-TW" sz="1600" b="1" dirty="0">
              <a:latin typeface="+mj-ea"/>
              <a:ea typeface="+mj-ea"/>
            </a:endParaRPr>
          </a:p>
        </p:txBody>
      </p:sp>
      <p:graphicFrame>
        <p:nvGraphicFramePr>
          <p:cNvPr id="5" name="資料庫圖表 4"/>
          <p:cNvGraphicFramePr/>
          <p:nvPr>
            <p:extLst>
              <p:ext uri="{D42A27DB-BD31-4B8C-83A1-F6EECF244321}">
                <p14:modId xmlns:p14="http://schemas.microsoft.com/office/powerpoint/2010/main" val="2021513557"/>
              </p:ext>
            </p:extLst>
          </p:nvPr>
        </p:nvGraphicFramePr>
        <p:xfrm>
          <a:off x="683568" y="908721"/>
          <a:ext cx="7848872" cy="54473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p:cNvSpPr txBox="1">
            <a:spLocks/>
          </p:cNvSpPr>
          <p:nvPr/>
        </p:nvSpPr>
        <p:spPr bwMode="auto">
          <a:xfrm>
            <a:off x="1015355" y="122287"/>
            <a:ext cx="8128645" cy="4984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微軟正黑體" pitchFamily="34" charset="-120"/>
                <a:ea typeface="微軟正黑體" pitchFamily="34" charset="-120"/>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a:lstStyle>
          <a:p>
            <a:r>
              <a:rPr kumimoji="0" lang="zh-TW" altLang="en-US" dirty="0" smtClean="0">
                <a:solidFill>
                  <a:srgbClr val="FF6600"/>
                </a:solidFill>
                <a:latin typeface="標楷體" pitchFamily="65" charset="-120"/>
                <a:ea typeface="標楷體" pitchFamily="65" charset="-120"/>
              </a:rPr>
              <a:t>申報競合（單一申報身分）</a:t>
            </a:r>
            <a:endParaRPr kumimoji="0" lang="zh-TW" altLang="en-US" dirty="0">
              <a:solidFill>
                <a:srgbClr val="FF6600"/>
              </a:solidFill>
              <a:latin typeface="標楷體" pitchFamily="65" charset="-120"/>
              <a:ea typeface="標楷體" pitchFamily="65" charset="-120"/>
            </a:endParaRPr>
          </a:p>
        </p:txBody>
      </p:sp>
    </p:spTree>
    <p:extLst>
      <p:ext uri="{BB962C8B-B14F-4D97-AF65-F5344CB8AC3E}">
        <p14:creationId xmlns:p14="http://schemas.microsoft.com/office/powerpoint/2010/main" val="9165482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FF6600"/>
                </a:solidFill>
                <a:latin typeface="標楷體" pitchFamily="65" charset="-120"/>
                <a:ea typeface="標楷體" pitchFamily="65" charset="-120"/>
              </a:rPr>
              <a:t>晉敘</a:t>
            </a:r>
            <a:r>
              <a:rPr lang="en-US" altLang="zh-TW" dirty="0" smtClean="0">
                <a:solidFill>
                  <a:srgbClr val="FF6600"/>
                </a:solidFill>
                <a:latin typeface="標楷體" pitchFamily="65" charset="-120"/>
                <a:ea typeface="標楷體" pitchFamily="65" charset="-120"/>
              </a:rPr>
              <a:t>—</a:t>
            </a:r>
            <a:r>
              <a:rPr lang="zh-TW" altLang="en-US" dirty="0" smtClean="0">
                <a:solidFill>
                  <a:srgbClr val="FF6600"/>
                </a:solidFill>
                <a:latin typeface="標楷體" pitchFamily="65" charset="-120"/>
                <a:ea typeface="標楷體" pitchFamily="65" charset="-120"/>
              </a:rPr>
              <a:t>非屬職務異動</a:t>
            </a:r>
            <a:endParaRPr lang="zh-TW" altLang="en-US" dirty="0">
              <a:solidFill>
                <a:srgbClr val="FF6600"/>
              </a:solidFill>
              <a:latin typeface="標楷體" pitchFamily="65" charset="-120"/>
              <a:ea typeface="標楷體" pitchFamily="65" charset="-120"/>
            </a:endParaRPr>
          </a:p>
        </p:txBody>
      </p:sp>
      <p:sp>
        <p:nvSpPr>
          <p:cNvPr id="4" name="文字方塊 3"/>
          <p:cNvSpPr txBox="1"/>
          <p:nvPr/>
        </p:nvSpPr>
        <p:spPr>
          <a:xfrm>
            <a:off x="26248" y="6356067"/>
            <a:ext cx="3249608" cy="338554"/>
          </a:xfrm>
          <a:prstGeom prst="rect">
            <a:avLst/>
          </a:prstGeom>
          <a:noFill/>
        </p:spPr>
        <p:txBody>
          <a:bodyPr wrap="none" rtlCol="0">
            <a:spAutoFit/>
          </a:bodyPr>
          <a:lstStyle/>
          <a:p>
            <a:r>
              <a:rPr lang="zh-TW" altLang="en-US" sz="1600" b="1" dirty="0" smtClean="0">
                <a:latin typeface="+mj-ea"/>
                <a:ea typeface="+mj-ea"/>
              </a:rPr>
              <a:t>（</a:t>
            </a:r>
            <a:r>
              <a:rPr lang="zh-TW" altLang="en-US" sz="1600" b="1" dirty="0">
                <a:latin typeface="+mj-ea"/>
                <a:ea typeface="+mj-ea"/>
              </a:rPr>
              <a:t>政財字第</a:t>
            </a:r>
            <a:r>
              <a:rPr lang="en-US" altLang="zh-TW" sz="1600" b="1" dirty="0">
                <a:latin typeface="+mj-ea"/>
                <a:ea typeface="+mj-ea"/>
              </a:rPr>
              <a:t>0971114632</a:t>
            </a:r>
            <a:r>
              <a:rPr lang="zh-TW" altLang="en-US" sz="1600" b="1" dirty="0">
                <a:latin typeface="+mj-ea"/>
                <a:ea typeface="+mj-ea"/>
              </a:rPr>
              <a:t>號</a:t>
            </a:r>
            <a:r>
              <a:rPr lang="zh-TW" altLang="en-US" sz="1600" b="1" dirty="0" smtClean="0">
                <a:latin typeface="+mj-ea"/>
                <a:ea typeface="+mj-ea"/>
              </a:rPr>
              <a:t>參照）</a:t>
            </a:r>
            <a:endParaRPr lang="en-US" altLang="zh-TW" sz="1600" b="1" dirty="0">
              <a:latin typeface="+mj-ea"/>
              <a:ea typeface="+mj-ea"/>
            </a:endParaRPr>
          </a:p>
        </p:txBody>
      </p:sp>
      <p:graphicFrame>
        <p:nvGraphicFramePr>
          <p:cNvPr id="5" name="資料庫圖表 4"/>
          <p:cNvGraphicFramePr/>
          <p:nvPr>
            <p:extLst>
              <p:ext uri="{D42A27DB-BD31-4B8C-83A1-F6EECF244321}">
                <p14:modId xmlns:p14="http://schemas.microsoft.com/office/powerpoint/2010/main" val="18194365"/>
              </p:ext>
            </p:extLst>
          </p:nvPr>
        </p:nvGraphicFramePr>
        <p:xfrm>
          <a:off x="611560" y="908721"/>
          <a:ext cx="7992888" cy="54473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7453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12712" y="2200218"/>
            <a:ext cx="7776864" cy="2232248"/>
          </a:xfrm>
        </p:spPr>
        <p:txBody>
          <a:bodyPr/>
          <a:lstStyle/>
          <a:p>
            <a:pPr algn="just"/>
            <a:r>
              <a:rPr lang="zh-TW" altLang="en-US" sz="2400" b="1" dirty="0">
                <a:solidFill>
                  <a:schemeClr val="tx1">
                    <a:lumMod val="75000"/>
                    <a:lumOff val="25000"/>
                  </a:schemeClr>
                </a:solidFill>
                <a:latin typeface="+mj-ea"/>
                <a:ea typeface="+mj-ea"/>
              </a:rPr>
              <a:t>機關改制、調整、裁撤，與本法施行細則第</a:t>
            </a:r>
            <a:r>
              <a:rPr lang="en-US" altLang="zh-TW" sz="2400" b="1" dirty="0">
                <a:solidFill>
                  <a:schemeClr val="tx1">
                    <a:lumMod val="75000"/>
                    <a:lumOff val="25000"/>
                  </a:schemeClr>
                </a:solidFill>
                <a:latin typeface="+mj-ea"/>
                <a:ea typeface="+mj-ea"/>
              </a:rPr>
              <a:t>9</a:t>
            </a:r>
            <a:r>
              <a:rPr lang="zh-TW" altLang="en-US" sz="2400" b="1" dirty="0">
                <a:solidFill>
                  <a:schemeClr val="tx1">
                    <a:lumMod val="75000"/>
                    <a:lumOff val="25000"/>
                  </a:schemeClr>
                </a:solidFill>
                <a:latin typeface="+mj-ea"/>
                <a:ea typeface="+mj-ea"/>
              </a:rPr>
              <a:t>條第</a:t>
            </a:r>
            <a:r>
              <a:rPr lang="en-US" altLang="zh-TW" sz="2400" b="1" dirty="0">
                <a:solidFill>
                  <a:schemeClr val="tx1">
                    <a:lumMod val="75000"/>
                    <a:lumOff val="25000"/>
                  </a:schemeClr>
                </a:solidFill>
                <a:latin typeface="+mj-ea"/>
                <a:ea typeface="+mj-ea"/>
              </a:rPr>
              <a:t>1</a:t>
            </a:r>
            <a:r>
              <a:rPr lang="zh-TW" altLang="en-US" sz="2400" b="1" dirty="0">
                <a:solidFill>
                  <a:schemeClr val="tx1">
                    <a:lumMod val="75000"/>
                    <a:lumOff val="25000"/>
                  </a:schemeClr>
                </a:solidFill>
                <a:latin typeface="+mj-ea"/>
                <a:ea typeface="+mj-ea"/>
              </a:rPr>
              <a:t>項所稱「職務異動」之情形有</a:t>
            </a:r>
            <a:r>
              <a:rPr lang="zh-TW" altLang="en-US" sz="2400" b="1" dirty="0" smtClean="0">
                <a:solidFill>
                  <a:schemeClr val="tx1">
                    <a:lumMod val="75000"/>
                    <a:lumOff val="25000"/>
                  </a:schemeClr>
                </a:solidFill>
                <a:latin typeface="+mj-ea"/>
                <a:ea typeface="+mj-ea"/>
              </a:rPr>
              <a:t>間。</a:t>
            </a:r>
            <a:endParaRPr lang="en-US" altLang="zh-TW" sz="2400" b="1" dirty="0" smtClean="0">
              <a:solidFill>
                <a:schemeClr val="tx1">
                  <a:lumMod val="75000"/>
                  <a:lumOff val="25000"/>
                </a:schemeClr>
              </a:solidFill>
              <a:latin typeface="+mj-ea"/>
              <a:ea typeface="+mj-ea"/>
            </a:endParaRPr>
          </a:p>
          <a:p>
            <a:pPr algn="just"/>
            <a:r>
              <a:rPr lang="zh-TW" altLang="en-US" sz="2400" b="1" dirty="0">
                <a:solidFill>
                  <a:schemeClr val="tx1">
                    <a:lumMod val="75000"/>
                    <a:lumOff val="25000"/>
                  </a:schemeClr>
                </a:solidFill>
                <a:latin typeface="+mj-ea"/>
                <a:ea typeface="+mj-ea"/>
              </a:rPr>
              <a:t>依</a:t>
            </a:r>
            <a:r>
              <a:rPr lang="zh-TW" altLang="en-US" sz="2400" b="1" dirty="0" smtClean="0">
                <a:solidFill>
                  <a:schemeClr val="tx1">
                    <a:lumMod val="75000"/>
                    <a:lumOff val="25000"/>
                  </a:schemeClr>
                </a:solidFill>
                <a:latin typeface="+mj-ea"/>
                <a:ea typeface="+mj-ea"/>
              </a:rPr>
              <a:t>此，原有</a:t>
            </a:r>
            <a:r>
              <a:rPr lang="zh-TW" altLang="en-US" sz="2400" b="1" dirty="0">
                <a:solidFill>
                  <a:schemeClr val="tx1">
                    <a:lumMod val="75000"/>
                    <a:lumOff val="25000"/>
                  </a:schemeClr>
                </a:solidFill>
                <a:latin typeface="+mj-ea"/>
                <a:ea typeface="+mj-ea"/>
              </a:rPr>
              <a:t>申報身分</a:t>
            </a:r>
            <a:r>
              <a:rPr lang="zh-TW" altLang="en-US" sz="2400" b="1" dirty="0" smtClean="0">
                <a:solidFill>
                  <a:schemeClr val="tx1">
                    <a:lumMod val="75000"/>
                    <a:lumOff val="25000"/>
                  </a:schemeClr>
                </a:solidFill>
                <a:latin typeface="+mj-ea"/>
                <a:ea typeface="+mj-ea"/>
              </a:rPr>
              <a:t>，其後仍任</a:t>
            </a:r>
            <a:r>
              <a:rPr lang="zh-TW" altLang="en-US" sz="2400" b="1" dirty="0">
                <a:solidFill>
                  <a:schemeClr val="tx1">
                    <a:lumMod val="75000"/>
                    <a:lumOff val="25000"/>
                  </a:schemeClr>
                </a:solidFill>
                <a:latin typeface="+mj-ea"/>
                <a:ea typeface="+mj-ea"/>
              </a:rPr>
              <a:t>應申報身分之職務者，因其申報身分並未喪失，亦</a:t>
            </a:r>
            <a:r>
              <a:rPr lang="zh-TW" altLang="en-US" sz="2400" b="1" dirty="0" smtClean="0">
                <a:solidFill>
                  <a:schemeClr val="tx1">
                    <a:lumMod val="75000"/>
                    <a:lumOff val="25000"/>
                  </a:schemeClr>
                </a:solidFill>
                <a:latin typeface="+mj-ea"/>
                <a:ea typeface="+mj-ea"/>
              </a:rPr>
              <a:t>與「</a:t>
            </a:r>
            <a:r>
              <a:rPr lang="zh-TW" altLang="en-US" sz="2400" b="1" dirty="0">
                <a:solidFill>
                  <a:schemeClr val="tx1">
                    <a:lumMod val="75000"/>
                    <a:lumOff val="25000"/>
                  </a:schemeClr>
                </a:solidFill>
                <a:latin typeface="+mj-ea"/>
                <a:ea typeface="+mj-ea"/>
              </a:rPr>
              <a:t>職務異動</a:t>
            </a:r>
            <a:r>
              <a:rPr lang="zh-TW" altLang="en-US" sz="2400" b="1" dirty="0" smtClean="0">
                <a:solidFill>
                  <a:schemeClr val="tx1">
                    <a:lumMod val="75000"/>
                    <a:lumOff val="25000"/>
                  </a:schemeClr>
                </a:solidFill>
                <a:latin typeface="+mj-ea"/>
                <a:ea typeface="+mj-ea"/>
              </a:rPr>
              <a:t>」情形</a:t>
            </a:r>
            <a:r>
              <a:rPr lang="zh-TW" altLang="en-US" sz="2400" b="1" dirty="0">
                <a:solidFill>
                  <a:schemeClr val="tx1">
                    <a:lumMod val="75000"/>
                    <a:lumOff val="25000"/>
                  </a:schemeClr>
                </a:solidFill>
                <a:latin typeface="+mj-ea"/>
                <a:ea typeface="+mj-ea"/>
              </a:rPr>
              <a:t>有間，仍應依本法</a:t>
            </a:r>
            <a:r>
              <a:rPr lang="zh-TW" altLang="en-US" sz="2400" b="1" dirty="0" smtClean="0">
                <a:solidFill>
                  <a:schemeClr val="tx1">
                    <a:lumMod val="75000"/>
                    <a:lumOff val="25000"/>
                  </a:schemeClr>
                </a:solidFill>
                <a:latin typeface="+mj-ea"/>
                <a:ea typeface="+mj-ea"/>
              </a:rPr>
              <a:t>第</a:t>
            </a:r>
            <a:r>
              <a:rPr lang="en-US" altLang="zh-TW" sz="2400" b="1" dirty="0" smtClean="0">
                <a:solidFill>
                  <a:schemeClr val="tx1">
                    <a:lumMod val="75000"/>
                    <a:lumOff val="25000"/>
                  </a:schemeClr>
                </a:solidFill>
                <a:latin typeface="+mj-ea"/>
                <a:ea typeface="+mj-ea"/>
              </a:rPr>
              <a:t>3</a:t>
            </a:r>
            <a:r>
              <a:rPr lang="zh-TW" altLang="en-US" sz="2400" b="1" dirty="0" smtClean="0">
                <a:solidFill>
                  <a:schemeClr val="tx1">
                    <a:lumMod val="75000"/>
                    <a:lumOff val="25000"/>
                  </a:schemeClr>
                </a:solidFill>
                <a:latin typeface="+mj-ea"/>
                <a:ea typeface="+mj-ea"/>
              </a:rPr>
              <a:t>條第</a:t>
            </a:r>
            <a:r>
              <a:rPr lang="en-US" altLang="zh-TW" sz="2400" b="1" dirty="0" smtClean="0">
                <a:solidFill>
                  <a:schemeClr val="tx1">
                    <a:lumMod val="75000"/>
                    <a:lumOff val="25000"/>
                  </a:schemeClr>
                </a:solidFill>
                <a:latin typeface="+mj-ea"/>
                <a:ea typeface="+mj-ea"/>
              </a:rPr>
              <a:t>1</a:t>
            </a:r>
            <a:r>
              <a:rPr lang="zh-TW" altLang="en-US" sz="2400" b="1" dirty="0" smtClean="0">
                <a:solidFill>
                  <a:schemeClr val="tx1">
                    <a:lumMod val="75000"/>
                    <a:lumOff val="25000"/>
                  </a:schemeClr>
                </a:solidFill>
                <a:latin typeface="+mj-ea"/>
                <a:ea typeface="+mj-ea"/>
              </a:rPr>
              <a:t>項</a:t>
            </a:r>
            <a:r>
              <a:rPr lang="zh-TW" altLang="en-US" sz="2400" b="1" dirty="0">
                <a:solidFill>
                  <a:schemeClr val="tx1">
                    <a:lumMod val="75000"/>
                    <a:lumOff val="25000"/>
                  </a:schemeClr>
                </a:solidFill>
                <a:latin typeface="+mj-ea"/>
                <a:ea typeface="+mj-ea"/>
              </a:rPr>
              <a:t>規定</a:t>
            </a:r>
            <a:r>
              <a:rPr lang="zh-TW" altLang="en-US" sz="2400" b="1" dirty="0" smtClean="0">
                <a:solidFill>
                  <a:schemeClr val="tx1">
                    <a:lumMod val="75000"/>
                    <a:lumOff val="25000"/>
                  </a:schemeClr>
                </a:solidFill>
                <a:latin typeface="+mj-ea"/>
                <a:ea typeface="+mj-ea"/>
              </a:rPr>
              <a:t>辦理年度</a:t>
            </a:r>
            <a:r>
              <a:rPr lang="zh-TW" altLang="en-US" sz="2400" b="1" dirty="0" smtClean="0">
                <a:solidFill>
                  <a:srgbClr val="00B0F0"/>
                </a:solidFill>
                <a:latin typeface="+mj-ea"/>
                <a:ea typeface="+mj-ea"/>
              </a:rPr>
              <a:t>定期</a:t>
            </a:r>
            <a:r>
              <a:rPr lang="zh-TW" altLang="en-US" sz="2400" b="1" dirty="0">
                <a:solidFill>
                  <a:srgbClr val="00B0F0"/>
                </a:solidFill>
                <a:latin typeface="+mj-ea"/>
                <a:ea typeface="+mj-ea"/>
              </a:rPr>
              <a:t>申報</a:t>
            </a:r>
            <a:r>
              <a:rPr lang="zh-TW" altLang="en-US" sz="2400" b="1" dirty="0">
                <a:solidFill>
                  <a:schemeClr val="tx1">
                    <a:lumMod val="75000"/>
                    <a:lumOff val="25000"/>
                  </a:schemeClr>
                </a:solidFill>
                <a:latin typeface="+mj-ea"/>
                <a:ea typeface="+mj-ea"/>
              </a:rPr>
              <a:t>。</a:t>
            </a:r>
          </a:p>
        </p:txBody>
      </p:sp>
      <p:sp>
        <p:nvSpPr>
          <p:cNvPr id="4" name="文字方塊 3"/>
          <p:cNvSpPr txBox="1"/>
          <p:nvPr/>
        </p:nvSpPr>
        <p:spPr>
          <a:xfrm>
            <a:off x="13203" y="6372036"/>
            <a:ext cx="3249608" cy="338554"/>
          </a:xfrm>
          <a:prstGeom prst="rect">
            <a:avLst/>
          </a:prstGeom>
          <a:noFill/>
        </p:spPr>
        <p:txBody>
          <a:bodyPr wrap="none" rtlCol="0">
            <a:spAutoFit/>
          </a:bodyPr>
          <a:lstStyle/>
          <a:p>
            <a:r>
              <a:rPr lang="zh-TW" altLang="en-US" sz="1600" b="1" dirty="0" smtClean="0">
                <a:latin typeface="+mj-ea"/>
                <a:ea typeface="+mj-ea"/>
              </a:rPr>
              <a:t>（法政字第</a:t>
            </a:r>
            <a:r>
              <a:rPr lang="en-US" altLang="zh-TW" sz="1600" b="1" dirty="0" smtClean="0">
                <a:latin typeface="+mj-ea"/>
                <a:ea typeface="+mj-ea"/>
              </a:rPr>
              <a:t>0999056931</a:t>
            </a:r>
            <a:r>
              <a:rPr lang="zh-TW" altLang="en-US" sz="1600" b="1" dirty="0" smtClean="0">
                <a:latin typeface="+mj-ea"/>
                <a:ea typeface="+mj-ea"/>
              </a:rPr>
              <a:t>號參照）</a:t>
            </a:r>
            <a:endParaRPr lang="zh-TW" altLang="en-US" sz="1600" b="1" dirty="0">
              <a:latin typeface="+mj-ea"/>
              <a:ea typeface="+mj-ea"/>
            </a:endParaRPr>
          </a:p>
        </p:txBody>
      </p:sp>
      <p:graphicFrame>
        <p:nvGraphicFramePr>
          <p:cNvPr id="2" name="資料庫圖表 1"/>
          <p:cNvGraphicFramePr>
            <a:graphicFrameLocks noChangeAspect="1"/>
          </p:cNvGraphicFramePr>
          <p:nvPr>
            <p:extLst>
              <p:ext uri="{D42A27DB-BD31-4B8C-83A1-F6EECF244321}">
                <p14:modId xmlns:p14="http://schemas.microsoft.com/office/powerpoint/2010/main" val="1128907890"/>
              </p:ext>
            </p:extLst>
          </p:nvPr>
        </p:nvGraphicFramePr>
        <p:xfrm>
          <a:off x="705144" y="620688"/>
          <a:ext cx="7992000" cy="1872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改制</a:t>
            </a:r>
            <a:r>
              <a:rPr lang="zh-TW" altLang="en-US" dirty="0">
                <a:solidFill>
                  <a:srgbClr val="FF6600"/>
                </a:solidFill>
                <a:latin typeface="標楷體" pitchFamily="65" charset="-120"/>
                <a:ea typeface="標楷體" pitchFamily="65" charset="-120"/>
              </a:rPr>
              <a:t>、調整、</a:t>
            </a:r>
            <a:r>
              <a:rPr lang="zh-TW" altLang="en-US" dirty="0" smtClean="0">
                <a:solidFill>
                  <a:srgbClr val="FF6600"/>
                </a:solidFill>
                <a:latin typeface="標楷體" pitchFamily="65" charset="-120"/>
                <a:ea typeface="標楷體" pitchFamily="65" charset="-120"/>
              </a:rPr>
              <a:t>裁撤</a:t>
            </a:r>
            <a:r>
              <a:rPr lang="en-US" altLang="zh-TW" dirty="0" smtClean="0">
                <a:solidFill>
                  <a:srgbClr val="FF6600"/>
                </a:solidFill>
                <a:latin typeface="標楷體" pitchFamily="65" charset="-120"/>
                <a:ea typeface="標楷體" pitchFamily="65" charset="-120"/>
              </a:rPr>
              <a:t>—</a:t>
            </a:r>
            <a:r>
              <a:rPr lang="zh-TW" altLang="en-US" dirty="0" smtClean="0">
                <a:solidFill>
                  <a:srgbClr val="FF6600"/>
                </a:solidFill>
                <a:latin typeface="標楷體" pitchFamily="65" charset="-120"/>
                <a:ea typeface="標楷體" pitchFamily="65" charset="-120"/>
              </a:rPr>
              <a:t>非屬職務異動</a:t>
            </a:r>
            <a:endParaRPr lang="zh-TW" altLang="en-US" dirty="0">
              <a:solidFill>
                <a:srgbClr val="FF6600"/>
              </a:solidFill>
              <a:latin typeface="標楷體" pitchFamily="65" charset="-120"/>
              <a:ea typeface="標楷體" pitchFamily="65" charset="-120"/>
            </a:endParaRPr>
          </a:p>
        </p:txBody>
      </p:sp>
    </p:spTree>
    <p:extLst>
      <p:ext uri="{BB962C8B-B14F-4D97-AF65-F5344CB8AC3E}">
        <p14:creationId xmlns:p14="http://schemas.microsoft.com/office/powerpoint/2010/main" val="10632161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6600"/>
                </a:solidFill>
                <a:latin typeface="標楷體" pitchFamily="65" charset="-120"/>
                <a:ea typeface="標楷體" pitchFamily="65" charset="-120"/>
              </a:rPr>
              <a:t>整理回顧</a:t>
            </a:r>
          </a:p>
        </p:txBody>
      </p:sp>
      <p:graphicFrame>
        <p:nvGraphicFramePr>
          <p:cNvPr id="5" name="表格 4"/>
          <p:cNvGraphicFramePr>
            <a:graphicFrameLocks noGrp="1"/>
          </p:cNvGraphicFramePr>
          <p:nvPr>
            <p:extLst>
              <p:ext uri="{D42A27DB-BD31-4B8C-83A1-F6EECF244321}">
                <p14:modId xmlns:p14="http://schemas.microsoft.com/office/powerpoint/2010/main" val="1314240460"/>
              </p:ext>
            </p:extLst>
          </p:nvPr>
        </p:nvGraphicFramePr>
        <p:xfrm>
          <a:off x="1033839" y="2276872"/>
          <a:ext cx="6907797" cy="2710323"/>
        </p:xfrm>
        <a:graphic>
          <a:graphicData uri="http://schemas.openxmlformats.org/drawingml/2006/table">
            <a:tbl>
              <a:tblPr firstRow="1" bandRow="1">
                <a:tableStyleId>{68D230F3-CF80-4859-8CE7-A43EE81993B5}</a:tableStyleId>
              </a:tblPr>
              <a:tblGrid>
                <a:gridCol w="2302599">
                  <a:extLst>
                    <a:ext uri="{9D8B030D-6E8A-4147-A177-3AD203B41FA5}">
                      <a16:colId xmlns:a16="http://schemas.microsoft.com/office/drawing/2014/main" val="1580183108"/>
                    </a:ext>
                  </a:extLst>
                </a:gridCol>
                <a:gridCol w="2302599">
                  <a:extLst>
                    <a:ext uri="{9D8B030D-6E8A-4147-A177-3AD203B41FA5}">
                      <a16:colId xmlns:a16="http://schemas.microsoft.com/office/drawing/2014/main" val="761739947"/>
                    </a:ext>
                  </a:extLst>
                </a:gridCol>
                <a:gridCol w="2302599">
                  <a:extLst>
                    <a:ext uri="{9D8B030D-6E8A-4147-A177-3AD203B41FA5}">
                      <a16:colId xmlns:a16="http://schemas.microsoft.com/office/drawing/2014/main" val="3568441832"/>
                    </a:ext>
                  </a:extLst>
                </a:gridCol>
              </a:tblGrid>
              <a:tr h="576087">
                <a:tc>
                  <a:txBody>
                    <a:bodyPr/>
                    <a:lstStyle/>
                    <a:p>
                      <a:endParaRPr lang="zh-TW" altLang="en-US" sz="2400" b="1" dirty="0">
                        <a:solidFill>
                          <a:schemeClr val="tx1">
                            <a:lumMod val="75000"/>
                            <a:lumOff val="25000"/>
                          </a:schemeClr>
                        </a:solidFill>
                        <a:latin typeface="+mj-ea"/>
                        <a:ea typeface="+mj-ea"/>
                      </a:endParaRPr>
                    </a:p>
                  </a:txBody>
                  <a:tcPr/>
                </a:tc>
                <a:tc>
                  <a:txBody>
                    <a:bodyPr/>
                    <a:lstStyle/>
                    <a:p>
                      <a:pPr algn="ctr"/>
                      <a:r>
                        <a:rPr lang="zh-TW" altLang="en-US" sz="2400" b="1" dirty="0" smtClean="0">
                          <a:solidFill>
                            <a:schemeClr val="tx1">
                              <a:lumMod val="75000"/>
                              <a:lumOff val="25000"/>
                            </a:schemeClr>
                          </a:solidFill>
                          <a:latin typeface="+mj-ea"/>
                          <a:ea typeface="+mj-ea"/>
                        </a:rPr>
                        <a:t>屬職務異動</a:t>
                      </a:r>
                      <a:endParaRPr lang="zh-TW" altLang="en-US" sz="2400" b="1" dirty="0">
                        <a:solidFill>
                          <a:schemeClr val="tx1">
                            <a:lumMod val="75000"/>
                            <a:lumOff val="25000"/>
                          </a:schemeClr>
                        </a:solidFill>
                        <a:latin typeface="+mj-ea"/>
                        <a:ea typeface="+mj-ea"/>
                      </a:endParaRPr>
                    </a:p>
                  </a:txBody>
                  <a:tcPr/>
                </a:tc>
                <a:tc>
                  <a:txBody>
                    <a:bodyPr/>
                    <a:lstStyle/>
                    <a:p>
                      <a:pPr algn="ctr"/>
                      <a:r>
                        <a:rPr lang="zh-TW" altLang="en-US" sz="2400" b="1" dirty="0" smtClean="0">
                          <a:solidFill>
                            <a:schemeClr val="tx1">
                              <a:lumMod val="75000"/>
                              <a:lumOff val="25000"/>
                            </a:schemeClr>
                          </a:solidFill>
                          <a:latin typeface="+mj-ea"/>
                          <a:ea typeface="+mj-ea"/>
                        </a:rPr>
                        <a:t>非屬職務異動</a:t>
                      </a:r>
                      <a:endParaRPr lang="zh-TW" altLang="en-US" sz="2400" b="1" dirty="0">
                        <a:solidFill>
                          <a:schemeClr val="tx1">
                            <a:lumMod val="75000"/>
                            <a:lumOff val="25000"/>
                          </a:schemeClr>
                        </a:solidFill>
                        <a:latin typeface="+mj-ea"/>
                        <a:ea typeface="+mj-ea"/>
                      </a:endParaRPr>
                    </a:p>
                  </a:txBody>
                  <a:tcPr/>
                </a:tc>
                <a:extLst>
                  <a:ext uri="{0D108BD9-81ED-4DB2-BD59-A6C34878D82A}">
                    <a16:rowId xmlns:a16="http://schemas.microsoft.com/office/drawing/2014/main" val="2313240100"/>
                  </a:ext>
                </a:extLst>
              </a:tr>
              <a:tr h="1036956">
                <a:tc>
                  <a:txBody>
                    <a:bodyPr/>
                    <a:lstStyle/>
                    <a:p>
                      <a:pPr algn="ctr"/>
                      <a:r>
                        <a:rPr lang="zh-TW" altLang="en-US" sz="2400" b="1" dirty="0" smtClean="0">
                          <a:solidFill>
                            <a:schemeClr val="tx1">
                              <a:lumMod val="75000"/>
                              <a:lumOff val="25000"/>
                            </a:schemeClr>
                          </a:solidFill>
                          <a:latin typeface="+mj-ea"/>
                          <a:ea typeface="+mj-ea"/>
                        </a:rPr>
                        <a:t>受理申報機關（構）未變動</a:t>
                      </a:r>
                      <a:endParaRPr lang="zh-TW" altLang="en-US" sz="2400" b="1" dirty="0">
                        <a:solidFill>
                          <a:schemeClr val="tx1">
                            <a:lumMod val="75000"/>
                            <a:lumOff val="25000"/>
                          </a:schemeClr>
                        </a:solidFill>
                        <a:latin typeface="+mj-ea"/>
                        <a:ea typeface="+mj-ea"/>
                      </a:endParaRPr>
                    </a:p>
                  </a:txBody>
                  <a:tcPr/>
                </a:tc>
                <a:tc>
                  <a:txBody>
                    <a:bodyPr/>
                    <a:lstStyle/>
                    <a:p>
                      <a:pPr algn="ctr"/>
                      <a:r>
                        <a:rPr lang="zh-TW" altLang="en-US" sz="2400" b="1" dirty="0" smtClean="0">
                          <a:solidFill>
                            <a:schemeClr val="tx1">
                              <a:lumMod val="75000"/>
                              <a:lumOff val="25000"/>
                            </a:schemeClr>
                          </a:solidFill>
                          <a:latin typeface="+mj-ea"/>
                          <a:ea typeface="+mj-ea"/>
                        </a:rPr>
                        <a:t>原則定期申報</a:t>
                      </a:r>
                      <a:r>
                        <a:rPr lang="zh-TW" altLang="en-US" sz="1800" b="1" dirty="0" smtClean="0">
                          <a:solidFill>
                            <a:schemeClr val="tx1">
                              <a:lumMod val="75000"/>
                              <a:lumOff val="25000"/>
                            </a:schemeClr>
                          </a:solidFill>
                          <a:latin typeface="+mj-ea"/>
                          <a:ea typeface="+mj-ea"/>
                        </a:rPr>
                        <a:t>（細則</a:t>
                      </a:r>
                      <a:r>
                        <a:rPr lang="en-US" altLang="zh-TW" sz="1800" b="1" dirty="0" err="1" smtClean="0">
                          <a:solidFill>
                            <a:schemeClr val="tx1">
                              <a:lumMod val="75000"/>
                              <a:lumOff val="25000"/>
                            </a:schemeClr>
                          </a:solidFill>
                          <a:latin typeface="+mj-ea"/>
                          <a:ea typeface="+mj-ea"/>
                        </a:rPr>
                        <a:t>9Ⅰ</a:t>
                      </a:r>
                      <a:r>
                        <a:rPr lang="zh-TW" altLang="en-US" sz="1800" b="1" dirty="0" smtClean="0">
                          <a:solidFill>
                            <a:schemeClr val="tx1">
                              <a:lumMod val="75000"/>
                              <a:lumOff val="25000"/>
                            </a:schemeClr>
                          </a:solidFill>
                          <a:latin typeface="+mj-ea"/>
                          <a:ea typeface="+mj-ea"/>
                        </a:rPr>
                        <a:t>反面解釋）</a:t>
                      </a:r>
                      <a:endParaRPr lang="zh-TW" altLang="en-US" sz="2400" b="1" dirty="0">
                        <a:solidFill>
                          <a:schemeClr val="tx1">
                            <a:lumMod val="75000"/>
                            <a:lumOff val="25000"/>
                          </a:schemeClr>
                        </a:solidFill>
                        <a:latin typeface="+mj-ea"/>
                        <a:ea typeface="+mj-ea"/>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b="1" dirty="0" smtClean="0">
                          <a:solidFill>
                            <a:schemeClr val="tx1">
                              <a:lumMod val="75000"/>
                              <a:lumOff val="25000"/>
                            </a:schemeClr>
                          </a:solidFill>
                          <a:latin typeface="+mj-ea"/>
                          <a:ea typeface="+mj-ea"/>
                        </a:rPr>
                        <a:t>僅須定期申報</a:t>
                      </a:r>
                      <a:r>
                        <a:rPr lang="zh-TW" altLang="en-US" sz="1800" b="1" kern="1200" dirty="0" smtClean="0">
                          <a:solidFill>
                            <a:schemeClr val="tx1">
                              <a:lumMod val="75000"/>
                              <a:lumOff val="25000"/>
                            </a:schemeClr>
                          </a:solidFill>
                          <a:latin typeface="+mj-ea"/>
                          <a:ea typeface="+mj-ea"/>
                          <a:cs typeface="+mn-cs"/>
                        </a:rPr>
                        <a:t>（如晉敘）</a:t>
                      </a:r>
                      <a:endParaRPr lang="zh-TW" altLang="en-US" sz="2400" b="1" kern="1200" dirty="0" smtClean="0">
                        <a:solidFill>
                          <a:schemeClr val="tx1">
                            <a:lumMod val="75000"/>
                            <a:lumOff val="25000"/>
                          </a:schemeClr>
                        </a:solidFill>
                        <a:latin typeface="+mj-ea"/>
                        <a:ea typeface="+mj-ea"/>
                        <a:cs typeface="+mn-cs"/>
                      </a:endParaRPr>
                    </a:p>
                    <a:p>
                      <a:pPr algn="ctr"/>
                      <a:endParaRPr lang="zh-TW" altLang="en-US" sz="2400" b="1" dirty="0">
                        <a:solidFill>
                          <a:schemeClr val="tx1">
                            <a:lumMod val="75000"/>
                            <a:lumOff val="25000"/>
                          </a:schemeClr>
                        </a:solidFill>
                        <a:latin typeface="+mj-ea"/>
                        <a:ea typeface="+mj-ea"/>
                      </a:endParaRPr>
                    </a:p>
                  </a:txBody>
                  <a:tcPr/>
                </a:tc>
                <a:extLst>
                  <a:ext uri="{0D108BD9-81ED-4DB2-BD59-A6C34878D82A}">
                    <a16:rowId xmlns:a16="http://schemas.microsoft.com/office/drawing/2014/main" val="460529079"/>
                  </a:ext>
                </a:extLst>
              </a:tr>
              <a:tr h="1036956">
                <a:tc>
                  <a:txBody>
                    <a:bodyPr/>
                    <a:lstStyle/>
                    <a:p>
                      <a:pPr algn="ctr"/>
                      <a:r>
                        <a:rPr lang="zh-TW" altLang="en-US" sz="2400" b="1" dirty="0" smtClean="0">
                          <a:solidFill>
                            <a:schemeClr val="tx1">
                              <a:lumMod val="75000"/>
                              <a:lumOff val="25000"/>
                            </a:schemeClr>
                          </a:solidFill>
                          <a:latin typeface="+mj-ea"/>
                          <a:ea typeface="+mj-ea"/>
                        </a:rPr>
                        <a:t>受理申報機關（構）變動</a:t>
                      </a:r>
                      <a:endParaRPr lang="zh-TW" altLang="en-US" sz="2400" b="1" dirty="0">
                        <a:solidFill>
                          <a:schemeClr val="tx1">
                            <a:lumMod val="75000"/>
                            <a:lumOff val="25000"/>
                          </a:schemeClr>
                        </a:solidFill>
                        <a:latin typeface="+mj-ea"/>
                        <a:ea typeface="+mj-ea"/>
                      </a:endParaRPr>
                    </a:p>
                  </a:txBody>
                  <a:tcPr/>
                </a:tc>
                <a:tc>
                  <a:txBody>
                    <a:bodyPr/>
                    <a:lstStyle/>
                    <a:p>
                      <a:pPr algn="ctr"/>
                      <a:r>
                        <a:rPr lang="zh-TW" altLang="en-US" sz="2400" b="1" dirty="0" smtClean="0">
                          <a:solidFill>
                            <a:schemeClr val="tx1">
                              <a:lumMod val="75000"/>
                              <a:lumOff val="25000"/>
                            </a:schemeClr>
                          </a:solidFill>
                          <a:latin typeface="+mj-ea"/>
                          <a:ea typeface="+mj-ea"/>
                        </a:rPr>
                        <a:t>應就到職申報</a:t>
                      </a:r>
                      <a:r>
                        <a:rPr lang="zh-TW" altLang="en-US" sz="1800" b="1" kern="1200" dirty="0" smtClean="0">
                          <a:solidFill>
                            <a:schemeClr val="tx1">
                              <a:lumMod val="75000"/>
                              <a:lumOff val="25000"/>
                            </a:schemeClr>
                          </a:solidFill>
                          <a:latin typeface="+mj-ea"/>
                          <a:ea typeface="+mj-ea"/>
                          <a:cs typeface="+mn-cs"/>
                        </a:rPr>
                        <a:t>（細則</a:t>
                      </a:r>
                      <a:r>
                        <a:rPr lang="en-US" altLang="zh-TW" sz="1800" b="1" kern="1200" dirty="0" err="1" smtClean="0">
                          <a:solidFill>
                            <a:schemeClr val="tx1">
                              <a:lumMod val="75000"/>
                              <a:lumOff val="25000"/>
                            </a:schemeClr>
                          </a:solidFill>
                          <a:latin typeface="+mj-ea"/>
                          <a:ea typeface="+mj-ea"/>
                          <a:cs typeface="+mn-cs"/>
                        </a:rPr>
                        <a:t>9Ⅰ</a:t>
                      </a:r>
                      <a:r>
                        <a:rPr lang="zh-TW" altLang="en-US" sz="1800" b="1" kern="1200" dirty="0" smtClean="0">
                          <a:solidFill>
                            <a:schemeClr val="tx1">
                              <a:lumMod val="75000"/>
                              <a:lumOff val="25000"/>
                            </a:schemeClr>
                          </a:solidFill>
                          <a:latin typeface="+mj-ea"/>
                          <a:ea typeface="+mj-ea"/>
                          <a:cs typeface="+mn-cs"/>
                        </a:rPr>
                        <a:t>正面解釋）</a:t>
                      </a:r>
                      <a:endParaRPr lang="zh-TW" altLang="en-US" sz="1800" b="1" dirty="0">
                        <a:solidFill>
                          <a:schemeClr val="tx1">
                            <a:lumMod val="75000"/>
                            <a:lumOff val="25000"/>
                          </a:schemeClr>
                        </a:solidFill>
                        <a:latin typeface="+mj-ea"/>
                        <a:ea typeface="+mj-ea"/>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b="1" dirty="0" smtClean="0">
                          <a:solidFill>
                            <a:schemeClr val="tx1">
                              <a:lumMod val="75000"/>
                              <a:lumOff val="25000"/>
                            </a:schemeClr>
                          </a:solidFill>
                          <a:latin typeface="+mj-ea"/>
                          <a:ea typeface="+mj-ea"/>
                        </a:rPr>
                        <a:t>僅須定期申報</a:t>
                      </a:r>
                      <a:r>
                        <a:rPr lang="zh-TW" altLang="en-US" sz="1800" b="1" kern="1200" dirty="0" smtClean="0">
                          <a:solidFill>
                            <a:schemeClr val="tx1">
                              <a:lumMod val="75000"/>
                              <a:lumOff val="25000"/>
                            </a:schemeClr>
                          </a:solidFill>
                          <a:latin typeface="+mj-ea"/>
                          <a:ea typeface="+mj-ea"/>
                          <a:cs typeface="+mn-cs"/>
                        </a:rPr>
                        <a:t>（如機關改制、調整、裁撤）</a:t>
                      </a:r>
                      <a:endParaRPr lang="zh-TW" altLang="en-US" sz="2400" b="1" dirty="0">
                        <a:solidFill>
                          <a:schemeClr val="tx1">
                            <a:lumMod val="75000"/>
                            <a:lumOff val="25000"/>
                          </a:schemeClr>
                        </a:solidFill>
                        <a:latin typeface="+mj-ea"/>
                        <a:ea typeface="+mj-ea"/>
                      </a:endParaRPr>
                    </a:p>
                  </a:txBody>
                  <a:tcPr/>
                </a:tc>
                <a:extLst>
                  <a:ext uri="{0D108BD9-81ED-4DB2-BD59-A6C34878D82A}">
                    <a16:rowId xmlns:a16="http://schemas.microsoft.com/office/drawing/2014/main" val="3011735456"/>
                  </a:ext>
                </a:extLst>
              </a:tr>
            </a:tbl>
          </a:graphicData>
        </a:graphic>
      </p:graphicFrame>
      <p:sp>
        <p:nvSpPr>
          <p:cNvPr id="6" name="矩形 5"/>
          <p:cNvSpPr/>
          <p:nvPr/>
        </p:nvSpPr>
        <p:spPr>
          <a:xfrm>
            <a:off x="827584" y="1253578"/>
            <a:ext cx="4859022" cy="461665"/>
          </a:xfrm>
          <a:prstGeom prst="rect">
            <a:avLst/>
          </a:prstGeom>
          <a:solidFill>
            <a:schemeClr val="accent2">
              <a:lumMod val="60000"/>
              <a:lumOff val="40000"/>
            </a:schemeClr>
          </a:solidFill>
        </p:spPr>
        <p:txBody>
          <a:bodyPr wrap="none">
            <a:spAutoFit/>
          </a:bodyPr>
          <a:lstStyle/>
          <a:p>
            <a:r>
              <a:rPr lang="zh-TW" altLang="en-US" sz="2400" b="1" dirty="0">
                <a:solidFill>
                  <a:schemeClr val="bg1"/>
                </a:solidFill>
                <a:latin typeface="+mj-ea"/>
                <a:ea typeface="+mj-ea"/>
              </a:rPr>
              <a:t>本法施行細則第</a:t>
            </a:r>
            <a:r>
              <a:rPr lang="en-US" altLang="zh-TW" sz="2400" b="1" dirty="0">
                <a:solidFill>
                  <a:schemeClr val="bg1"/>
                </a:solidFill>
                <a:latin typeface="+mj-ea"/>
                <a:ea typeface="+mj-ea"/>
              </a:rPr>
              <a:t>9</a:t>
            </a:r>
            <a:r>
              <a:rPr lang="zh-TW" altLang="en-US" sz="2400" b="1" dirty="0">
                <a:solidFill>
                  <a:schemeClr val="bg1"/>
                </a:solidFill>
                <a:latin typeface="+mj-ea"/>
                <a:ea typeface="+mj-ea"/>
              </a:rPr>
              <a:t>條第</a:t>
            </a:r>
            <a:r>
              <a:rPr lang="en-US" altLang="zh-TW" sz="2400" b="1" dirty="0">
                <a:solidFill>
                  <a:schemeClr val="bg1"/>
                </a:solidFill>
                <a:latin typeface="+mj-ea"/>
                <a:ea typeface="+mj-ea"/>
              </a:rPr>
              <a:t>1</a:t>
            </a:r>
            <a:r>
              <a:rPr lang="zh-TW" altLang="en-US" sz="2400" b="1" dirty="0" smtClean="0">
                <a:solidFill>
                  <a:schemeClr val="bg1"/>
                </a:solidFill>
                <a:latin typeface="+mj-ea"/>
                <a:ea typeface="+mj-ea"/>
              </a:rPr>
              <a:t>項引用情形</a:t>
            </a:r>
            <a:endParaRPr lang="zh-TW" altLang="en-US" sz="2400" dirty="0">
              <a:solidFill>
                <a:schemeClr val="bg1"/>
              </a:solidFill>
              <a:latin typeface="+mj-ea"/>
              <a:ea typeface="+mj-ea"/>
            </a:endParaRPr>
          </a:p>
        </p:txBody>
      </p:sp>
    </p:spTree>
    <p:extLst>
      <p:ext uri="{BB962C8B-B14F-4D97-AF65-F5344CB8AC3E}">
        <p14:creationId xmlns:p14="http://schemas.microsoft.com/office/powerpoint/2010/main" val="34929769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資料庫圖表 5"/>
          <p:cNvGraphicFramePr/>
          <p:nvPr>
            <p:extLst>
              <p:ext uri="{D42A27DB-BD31-4B8C-83A1-F6EECF244321}">
                <p14:modId xmlns:p14="http://schemas.microsoft.com/office/powerpoint/2010/main" val="4079098810"/>
              </p:ext>
            </p:extLst>
          </p:nvPr>
        </p:nvGraphicFramePr>
        <p:xfrm>
          <a:off x="323528" y="1124744"/>
          <a:ext cx="5760640"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圖片 6"/>
          <p:cNvPicPr>
            <a:picLocks noChangeAspect="1"/>
          </p:cNvPicPr>
          <p:nvPr/>
        </p:nvPicPr>
        <p:blipFill rotWithShape="1">
          <a:blip r:embed="rId8" cstate="print">
            <a:extLst>
              <a:ext uri="{28A0092B-C50C-407E-A947-70E740481C1C}">
                <a14:useLocalDpi xmlns:a14="http://schemas.microsoft.com/office/drawing/2010/main" val="0"/>
              </a:ext>
            </a:extLst>
          </a:blip>
          <a:srcRect t="11150" b="18500"/>
          <a:stretch/>
        </p:blipFill>
        <p:spPr>
          <a:xfrm>
            <a:off x="6228184" y="2636912"/>
            <a:ext cx="2915816" cy="2563771"/>
          </a:xfrm>
          <a:prstGeom prst="rect">
            <a:avLst/>
          </a:prstGeom>
        </p:spPr>
      </p:pic>
      <p:sp>
        <p:nvSpPr>
          <p:cNvPr id="8" name="標題 1"/>
          <p:cNvSpPr>
            <a:spLocks noGrp="1"/>
          </p:cNvSpPr>
          <p:nvPr>
            <p:ph type="title"/>
          </p:nvPr>
        </p:nvSpPr>
        <p:spPr>
          <a:xfrm>
            <a:off x="1015355" y="122287"/>
            <a:ext cx="8128645" cy="498401"/>
          </a:xfrm>
        </p:spPr>
        <p:txBody>
          <a:bodyPr/>
          <a:lstStyle/>
          <a:p>
            <a:r>
              <a:rPr lang="zh-TW" altLang="en-US" dirty="0">
                <a:solidFill>
                  <a:srgbClr val="FF6600"/>
                </a:solidFill>
                <a:latin typeface="標楷體" pitchFamily="65" charset="-120"/>
                <a:ea typeface="標楷體" pitchFamily="65" charset="-120"/>
              </a:rPr>
              <a:t>申報競合（多重申報身分）</a:t>
            </a:r>
          </a:p>
        </p:txBody>
      </p:sp>
      <p:sp>
        <p:nvSpPr>
          <p:cNvPr id="5"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2" name="圓角矩形圖說文字 1"/>
          <p:cNvSpPr/>
          <p:nvPr/>
        </p:nvSpPr>
        <p:spPr>
          <a:xfrm>
            <a:off x="6444208" y="1481244"/>
            <a:ext cx="2448272" cy="723619"/>
          </a:xfrm>
          <a:prstGeom prst="wedgeRoundRectCallout">
            <a:avLst>
              <a:gd name="adj1" fmla="val -66930"/>
              <a:gd name="adj2" fmla="val 3402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r>
              <a:rPr lang="zh-TW" altLang="en-US" sz="2000" dirty="0" smtClean="0">
                <a:latin typeface="標楷體" panose="03000509000000000000" pitchFamily="65" charset="-120"/>
                <a:ea typeface="標楷體" panose="03000509000000000000" pitchFamily="65" charset="-120"/>
              </a:rPr>
              <a:t>指</a:t>
            </a:r>
            <a:r>
              <a:rPr lang="en-US" altLang="zh-TW" sz="2000" dirty="0" smtClean="0">
                <a:solidFill>
                  <a:srgbClr val="FF0000"/>
                </a:solidFill>
                <a:latin typeface="標楷體" panose="03000509000000000000" pitchFamily="65" charset="-120"/>
                <a:ea typeface="標楷體" panose="03000509000000000000" pitchFamily="65" charset="-120"/>
              </a:rPr>
              <a:t>2</a:t>
            </a:r>
            <a:r>
              <a:rPr lang="zh-TW" altLang="en-US" sz="2000" dirty="0" smtClean="0">
                <a:solidFill>
                  <a:srgbClr val="FF0000"/>
                </a:solidFill>
                <a:latin typeface="標楷體" panose="03000509000000000000" pitchFamily="65" charset="-120"/>
                <a:ea typeface="標楷體" panose="03000509000000000000" pitchFamily="65" charset="-120"/>
              </a:rPr>
              <a:t>個以上職務</a:t>
            </a:r>
            <a:r>
              <a:rPr lang="zh-TW" altLang="en-US" sz="2000" dirty="0" smtClean="0">
                <a:latin typeface="標楷體" panose="03000509000000000000" pitchFamily="65" charset="-120"/>
                <a:ea typeface="標楷體" panose="03000509000000000000" pitchFamily="65" charset="-120"/>
              </a:rPr>
              <a:t>而言，如本職與兼職。</a:t>
            </a:r>
            <a:endParaRPr lang="zh-TW" altLang="en-US" sz="2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1282228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6600"/>
                </a:solidFill>
                <a:latin typeface="標楷體" pitchFamily="65" charset="-120"/>
                <a:ea typeface="標楷體" pitchFamily="65" charset="-120"/>
              </a:rPr>
              <a:t>申報競</a:t>
            </a:r>
            <a:r>
              <a:rPr lang="zh-TW" altLang="en-US" dirty="0" smtClean="0">
                <a:solidFill>
                  <a:srgbClr val="FF6600"/>
                </a:solidFill>
                <a:latin typeface="標楷體" pitchFamily="65" charset="-120"/>
                <a:ea typeface="標楷體" pitchFamily="65" charset="-120"/>
              </a:rPr>
              <a:t>合（多重申報</a:t>
            </a:r>
            <a:r>
              <a:rPr lang="zh-TW" altLang="en-US" dirty="0">
                <a:solidFill>
                  <a:srgbClr val="FF6600"/>
                </a:solidFill>
                <a:latin typeface="標楷體" pitchFamily="65" charset="-120"/>
                <a:ea typeface="標楷體" pitchFamily="65" charset="-120"/>
              </a:rPr>
              <a:t>身分）</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905118885"/>
              </p:ext>
            </p:extLst>
          </p:nvPr>
        </p:nvGraphicFramePr>
        <p:xfrm>
          <a:off x="457200" y="1052736"/>
          <a:ext cx="822960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3" name="圓角矩形圖說文字 2"/>
          <p:cNvSpPr/>
          <p:nvPr/>
        </p:nvSpPr>
        <p:spPr>
          <a:xfrm>
            <a:off x="9756576" y="2708920"/>
            <a:ext cx="1594520" cy="2304256"/>
          </a:xfrm>
          <a:prstGeom prst="wedgeRoundRectCallout">
            <a:avLst>
              <a:gd name="adj1" fmla="val 70336"/>
              <a:gd name="adj2" fmla="val -2369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b="1" dirty="0" smtClean="0">
                <a:latin typeface="+mj-ea"/>
                <a:ea typeface="+mj-ea"/>
              </a:rPr>
              <a:t>如原職務未曾申報，則應辦理原職務之就到職</a:t>
            </a:r>
            <a:r>
              <a:rPr lang="en-US" altLang="zh-TW" b="1" dirty="0" smtClean="0">
                <a:latin typeface="+mj-ea"/>
                <a:ea typeface="+mj-ea"/>
              </a:rPr>
              <a:t>(</a:t>
            </a:r>
            <a:r>
              <a:rPr lang="zh-TW" altLang="en-US" b="1" dirty="0" smtClean="0">
                <a:latin typeface="+mj-ea"/>
                <a:ea typeface="+mj-ea"/>
              </a:rPr>
              <a:t>代理</a:t>
            </a:r>
            <a:r>
              <a:rPr lang="en-US" altLang="zh-TW" b="1" dirty="0" smtClean="0">
                <a:latin typeface="+mj-ea"/>
                <a:ea typeface="+mj-ea"/>
              </a:rPr>
              <a:t>)</a:t>
            </a:r>
            <a:r>
              <a:rPr lang="zh-TW" altLang="en-US" b="1" dirty="0" smtClean="0">
                <a:latin typeface="+mj-ea"/>
                <a:ea typeface="+mj-ea"/>
              </a:rPr>
              <a:t>申報，並免該年度定期申報？</a:t>
            </a:r>
            <a:endParaRPr lang="zh-TW" altLang="en-US" b="1" dirty="0">
              <a:latin typeface="+mj-ea"/>
              <a:ea typeface="+mj-ea"/>
            </a:endParaRPr>
          </a:p>
        </p:txBody>
      </p:sp>
      <p:sp>
        <p:nvSpPr>
          <p:cNvPr id="6" name="矩形 5"/>
          <p:cNvSpPr/>
          <p:nvPr/>
        </p:nvSpPr>
        <p:spPr>
          <a:xfrm>
            <a:off x="0" y="6351139"/>
            <a:ext cx="4139952" cy="338554"/>
          </a:xfrm>
          <a:prstGeom prst="rect">
            <a:avLst/>
          </a:prstGeom>
        </p:spPr>
        <p:txBody>
          <a:bodyPr wrap="square">
            <a:spAutoFit/>
          </a:bodyPr>
          <a:lstStyle/>
          <a:p>
            <a:pPr lvl="0"/>
            <a:r>
              <a:rPr lang="zh-TW" altLang="en-US" sz="1600" b="1" dirty="0" smtClean="0">
                <a:solidFill>
                  <a:schemeClr val="tx1">
                    <a:lumMod val="75000"/>
                    <a:lumOff val="25000"/>
                  </a:schemeClr>
                </a:solidFill>
                <a:latin typeface="+mj-ea"/>
                <a:ea typeface="+mj-ea"/>
              </a:rPr>
              <a:t>（法政</a:t>
            </a:r>
            <a:r>
              <a:rPr lang="zh-TW" altLang="en-US" sz="1600" b="1" dirty="0">
                <a:solidFill>
                  <a:schemeClr val="tx1">
                    <a:lumMod val="75000"/>
                    <a:lumOff val="25000"/>
                  </a:schemeClr>
                </a:solidFill>
                <a:latin typeface="+mj-ea"/>
                <a:ea typeface="+mj-ea"/>
              </a:rPr>
              <a:t>決字第</a:t>
            </a:r>
            <a:r>
              <a:rPr lang="en-US" altLang="zh-TW" sz="1600" b="1" dirty="0">
                <a:solidFill>
                  <a:schemeClr val="tx1">
                    <a:lumMod val="75000"/>
                    <a:lumOff val="25000"/>
                  </a:schemeClr>
                </a:solidFill>
                <a:latin typeface="+mj-ea"/>
                <a:ea typeface="+mj-ea"/>
              </a:rPr>
              <a:t>0980007286</a:t>
            </a:r>
            <a:r>
              <a:rPr lang="zh-TW" altLang="en-US" sz="1600" b="1" dirty="0" smtClean="0">
                <a:solidFill>
                  <a:schemeClr val="tx1">
                    <a:lumMod val="75000"/>
                    <a:lumOff val="25000"/>
                  </a:schemeClr>
                </a:solidFill>
                <a:latin typeface="+mj-ea"/>
                <a:ea typeface="+mj-ea"/>
              </a:rPr>
              <a:t>號函參照）</a:t>
            </a:r>
            <a:endParaRPr lang="zh-TW" altLang="en-US" sz="4000" b="1" dirty="0">
              <a:solidFill>
                <a:schemeClr val="tx1">
                  <a:lumMod val="75000"/>
                  <a:lumOff val="25000"/>
                </a:schemeClr>
              </a:solidFill>
              <a:latin typeface="+mj-ea"/>
              <a:ea typeface="+mj-ea"/>
            </a:endParaRPr>
          </a:p>
        </p:txBody>
      </p:sp>
    </p:spTree>
    <p:extLst>
      <p:ext uri="{BB962C8B-B14F-4D97-AF65-F5344CB8AC3E}">
        <p14:creationId xmlns:p14="http://schemas.microsoft.com/office/powerpoint/2010/main" val="21324720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6600"/>
                </a:solidFill>
                <a:latin typeface="標楷體" pitchFamily="65" charset="-120"/>
                <a:ea typeface="標楷體" pitchFamily="65" charset="-120"/>
              </a:rPr>
              <a:t>申報競</a:t>
            </a:r>
            <a:r>
              <a:rPr lang="zh-TW" altLang="en-US" dirty="0" smtClean="0">
                <a:solidFill>
                  <a:srgbClr val="FF6600"/>
                </a:solidFill>
                <a:latin typeface="標楷體" pitchFamily="65" charset="-120"/>
                <a:ea typeface="標楷體" pitchFamily="65" charset="-120"/>
              </a:rPr>
              <a:t>合</a:t>
            </a:r>
            <a:r>
              <a:rPr lang="zh-TW" altLang="en-US" dirty="0">
                <a:solidFill>
                  <a:srgbClr val="FF6600"/>
                </a:solidFill>
                <a:latin typeface="標楷體" pitchFamily="65" charset="-120"/>
                <a:ea typeface="標楷體" pitchFamily="65" charset="-120"/>
              </a:rPr>
              <a:t>（</a:t>
            </a:r>
            <a:r>
              <a:rPr lang="zh-TW" altLang="en-US" dirty="0" smtClean="0">
                <a:solidFill>
                  <a:srgbClr val="FF6600"/>
                </a:solidFill>
                <a:latin typeface="標楷體" pitchFamily="65" charset="-120"/>
                <a:ea typeface="標楷體" pitchFamily="65" charset="-120"/>
              </a:rPr>
              <a:t>多重申報</a:t>
            </a:r>
            <a:r>
              <a:rPr lang="zh-TW" altLang="en-US" dirty="0">
                <a:solidFill>
                  <a:srgbClr val="FF6600"/>
                </a:solidFill>
                <a:latin typeface="標楷體" pitchFamily="65" charset="-120"/>
                <a:ea typeface="標楷體" pitchFamily="65" charset="-120"/>
              </a:rPr>
              <a:t>身分）</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82713248"/>
              </p:ext>
            </p:extLst>
          </p:nvPr>
        </p:nvGraphicFramePr>
        <p:xfrm>
          <a:off x="457200" y="1052736"/>
          <a:ext cx="822960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圓角矩形圖說文字 2"/>
          <p:cNvSpPr/>
          <p:nvPr/>
        </p:nvSpPr>
        <p:spPr>
          <a:xfrm>
            <a:off x="451829" y="3248980"/>
            <a:ext cx="1512168" cy="720080"/>
          </a:xfrm>
          <a:prstGeom prst="wedgeRoundRectCallout">
            <a:avLst>
              <a:gd name="adj1" fmla="val 68486"/>
              <a:gd name="adj2" fmla="val -2084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2400" u="sng" dirty="0" smtClean="0">
                <a:latin typeface="+mj-ea"/>
                <a:ea typeface="+mj-ea"/>
              </a:rPr>
              <a:t>單一</a:t>
            </a:r>
            <a:r>
              <a:rPr lang="zh-TW" altLang="en-US" sz="2400" dirty="0">
                <a:latin typeface="+mj-ea"/>
                <a:ea typeface="+mj-ea"/>
              </a:rPr>
              <a:t>申</a:t>
            </a:r>
            <a:r>
              <a:rPr lang="zh-TW" altLang="en-US" sz="2400" dirty="0" smtClean="0">
                <a:latin typeface="+mj-ea"/>
                <a:ea typeface="+mj-ea"/>
              </a:rPr>
              <a:t>報身分</a:t>
            </a:r>
            <a:endParaRPr lang="zh-TW" altLang="en-US" dirty="0">
              <a:latin typeface="+mj-ea"/>
              <a:ea typeface="+mj-ea"/>
            </a:endParaRPr>
          </a:p>
        </p:txBody>
      </p:sp>
      <p:sp>
        <p:nvSpPr>
          <p:cNvPr id="5" name="圓角矩形圖說文字 4"/>
          <p:cNvSpPr/>
          <p:nvPr/>
        </p:nvSpPr>
        <p:spPr>
          <a:xfrm>
            <a:off x="451829" y="4509120"/>
            <a:ext cx="1512168" cy="720080"/>
          </a:xfrm>
          <a:prstGeom prst="wedgeRoundRectCallout">
            <a:avLst>
              <a:gd name="adj1" fmla="val 68486"/>
              <a:gd name="adj2" fmla="val -2084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2400" u="sng" dirty="0" smtClean="0">
                <a:latin typeface="+mj-ea"/>
                <a:ea typeface="+mj-ea"/>
              </a:rPr>
              <a:t>多重</a:t>
            </a:r>
            <a:r>
              <a:rPr lang="zh-TW" altLang="en-US" sz="2400" dirty="0" smtClean="0">
                <a:latin typeface="+mj-ea"/>
                <a:ea typeface="+mj-ea"/>
              </a:rPr>
              <a:t>申報身分</a:t>
            </a:r>
            <a:endParaRPr lang="zh-TW" altLang="en-US" dirty="0">
              <a:latin typeface="+mj-ea"/>
              <a:ea typeface="+mj-ea"/>
            </a:endParaRPr>
          </a:p>
        </p:txBody>
      </p:sp>
      <p:sp>
        <p:nvSpPr>
          <p:cNvPr id="6"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7" name="矩形 6"/>
          <p:cNvSpPr/>
          <p:nvPr/>
        </p:nvSpPr>
        <p:spPr>
          <a:xfrm>
            <a:off x="0" y="6351139"/>
            <a:ext cx="4139952" cy="338554"/>
          </a:xfrm>
          <a:prstGeom prst="rect">
            <a:avLst/>
          </a:prstGeom>
        </p:spPr>
        <p:txBody>
          <a:bodyPr wrap="square">
            <a:spAutoFit/>
          </a:bodyPr>
          <a:lstStyle/>
          <a:p>
            <a:pPr lvl="0"/>
            <a:r>
              <a:rPr lang="zh-TW" altLang="en-US" sz="1600" b="1" dirty="0" smtClean="0">
                <a:solidFill>
                  <a:schemeClr val="tx1">
                    <a:lumMod val="75000"/>
                    <a:lumOff val="25000"/>
                  </a:schemeClr>
                </a:solidFill>
                <a:latin typeface="+mj-ea"/>
                <a:ea typeface="+mj-ea"/>
              </a:rPr>
              <a:t>（法政</a:t>
            </a:r>
            <a:r>
              <a:rPr lang="zh-TW" altLang="en-US" sz="1600" b="1" dirty="0">
                <a:solidFill>
                  <a:schemeClr val="tx1">
                    <a:lumMod val="75000"/>
                    <a:lumOff val="25000"/>
                  </a:schemeClr>
                </a:solidFill>
                <a:latin typeface="+mj-ea"/>
                <a:ea typeface="+mj-ea"/>
              </a:rPr>
              <a:t>決字第</a:t>
            </a:r>
            <a:r>
              <a:rPr lang="en-US" altLang="zh-TW" sz="1600" b="1" dirty="0" smtClean="0">
                <a:solidFill>
                  <a:schemeClr val="tx1">
                    <a:lumMod val="75000"/>
                    <a:lumOff val="25000"/>
                  </a:schemeClr>
                </a:solidFill>
                <a:latin typeface="+mj-ea"/>
                <a:ea typeface="+mj-ea"/>
              </a:rPr>
              <a:t>0980001286</a:t>
            </a:r>
            <a:r>
              <a:rPr lang="zh-TW" altLang="en-US" sz="1600" b="1" dirty="0" smtClean="0">
                <a:solidFill>
                  <a:schemeClr val="tx1">
                    <a:lumMod val="75000"/>
                    <a:lumOff val="25000"/>
                  </a:schemeClr>
                </a:solidFill>
                <a:latin typeface="+mj-ea"/>
                <a:ea typeface="+mj-ea"/>
              </a:rPr>
              <a:t>號函參照）</a:t>
            </a:r>
            <a:endParaRPr lang="zh-TW" altLang="en-US" sz="4000" b="1" dirty="0">
              <a:solidFill>
                <a:schemeClr val="tx1">
                  <a:lumMod val="75000"/>
                  <a:lumOff val="25000"/>
                </a:schemeClr>
              </a:solidFill>
              <a:latin typeface="+mj-ea"/>
              <a:ea typeface="+mj-ea"/>
            </a:endParaRPr>
          </a:p>
        </p:txBody>
      </p:sp>
    </p:spTree>
    <p:extLst>
      <p:ext uri="{BB962C8B-B14F-4D97-AF65-F5344CB8AC3E}">
        <p14:creationId xmlns:p14="http://schemas.microsoft.com/office/powerpoint/2010/main" val="33414185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6600"/>
                </a:solidFill>
                <a:latin typeface="標楷體" pitchFamily="65" charset="-120"/>
                <a:ea typeface="標楷體" pitchFamily="65" charset="-120"/>
              </a:rPr>
              <a:t>簡報大綱</a:t>
            </a:r>
          </a:p>
        </p:txBody>
      </p:sp>
      <p:sp>
        <p:nvSpPr>
          <p:cNvPr id="3" name="內容版面配置區 2"/>
          <p:cNvSpPr>
            <a:spLocks noGrp="1"/>
          </p:cNvSpPr>
          <p:nvPr>
            <p:ph idx="1"/>
          </p:nvPr>
        </p:nvSpPr>
        <p:spPr>
          <a:xfrm>
            <a:off x="457200" y="1643063"/>
            <a:ext cx="8229600" cy="2866057"/>
          </a:xfrm>
        </p:spPr>
        <p:txBody>
          <a:bodyPr/>
          <a:lstStyle/>
          <a:p>
            <a:pPr>
              <a:spcAft>
                <a:spcPts val="4800"/>
              </a:spcAft>
              <a:buFont typeface="Wingdings" panose="05000000000000000000" pitchFamily="2" charset="2"/>
              <a:buChar char="Ø"/>
            </a:pPr>
            <a:r>
              <a:rPr lang="zh-TW" altLang="en-US" sz="3200" b="1" dirty="0" smtClean="0">
                <a:solidFill>
                  <a:schemeClr val="tx1">
                    <a:lumMod val="75000"/>
                    <a:lumOff val="25000"/>
                  </a:schemeClr>
                </a:solidFill>
                <a:latin typeface="+mj-ea"/>
                <a:ea typeface="+mj-ea"/>
              </a:rPr>
              <a:t>公職人員</a:t>
            </a:r>
            <a:r>
              <a:rPr lang="zh-TW" altLang="en-US" sz="3200" b="1" dirty="0">
                <a:solidFill>
                  <a:srgbClr val="00B0F0"/>
                </a:solidFill>
                <a:latin typeface="+mj-ea"/>
                <a:ea typeface="+mj-ea"/>
              </a:rPr>
              <a:t>財產申報</a:t>
            </a:r>
            <a:r>
              <a:rPr lang="zh-TW" altLang="en-US" sz="3200" b="1" dirty="0" smtClean="0">
                <a:solidFill>
                  <a:srgbClr val="00B0F0"/>
                </a:solidFill>
                <a:latin typeface="+mj-ea"/>
                <a:ea typeface="+mj-ea"/>
              </a:rPr>
              <a:t>法</a:t>
            </a:r>
            <a:r>
              <a:rPr lang="zh-TW" altLang="en-US" sz="3200" b="1" dirty="0" smtClean="0">
                <a:solidFill>
                  <a:schemeClr val="tx1">
                    <a:lumMod val="75000"/>
                    <a:lumOff val="25000"/>
                  </a:schemeClr>
                </a:solidFill>
                <a:latin typeface="+mj-ea"/>
                <a:ea typeface="+mj-ea"/>
              </a:rPr>
              <a:t>及實例</a:t>
            </a:r>
            <a:endParaRPr lang="en-US" altLang="zh-TW" sz="3200" b="1" dirty="0" smtClean="0">
              <a:solidFill>
                <a:schemeClr val="tx1">
                  <a:lumMod val="75000"/>
                  <a:lumOff val="25000"/>
                </a:schemeClr>
              </a:solidFill>
              <a:latin typeface="+mj-ea"/>
              <a:ea typeface="+mj-ea"/>
            </a:endParaRPr>
          </a:p>
          <a:p>
            <a:pPr>
              <a:spcAft>
                <a:spcPts val="1200"/>
              </a:spcAft>
              <a:buFont typeface="Wingdings" panose="05000000000000000000" pitchFamily="2" charset="2"/>
              <a:buChar char="Ø"/>
            </a:pPr>
            <a:r>
              <a:rPr lang="zh-TW" altLang="en-US" sz="3200" b="1" dirty="0" smtClean="0">
                <a:solidFill>
                  <a:schemeClr val="tx1">
                    <a:lumMod val="75000"/>
                    <a:lumOff val="25000"/>
                  </a:schemeClr>
                </a:solidFill>
                <a:latin typeface="+mj-ea"/>
                <a:ea typeface="+mj-ea"/>
              </a:rPr>
              <a:t>公職人員</a:t>
            </a:r>
            <a:r>
              <a:rPr lang="zh-TW" altLang="en-US" sz="3200" b="1" dirty="0">
                <a:solidFill>
                  <a:srgbClr val="00B0F0"/>
                </a:solidFill>
                <a:latin typeface="+mj-ea"/>
                <a:ea typeface="+mj-ea"/>
              </a:rPr>
              <a:t>利益衝突迴避法</a:t>
            </a:r>
            <a:r>
              <a:rPr lang="zh-TW" altLang="en-US" sz="3200" b="1" dirty="0" smtClean="0">
                <a:solidFill>
                  <a:schemeClr val="tx1">
                    <a:lumMod val="75000"/>
                    <a:lumOff val="25000"/>
                  </a:schemeClr>
                </a:solidFill>
                <a:latin typeface="+mj-ea"/>
                <a:ea typeface="+mj-ea"/>
              </a:rPr>
              <a:t>及實例</a:t>
            </a:r>
            <a:endParaRPr lang="en-US" altLang="zh-TW" sz="3200" b="1" dirty="0" smtClean="0">
              <a:solidFill>
                <a:schemeClr val="tx1">
                  <a:lumMod val="75000"/>
                  <a:lumOff val="25000"/>
                </a:schemeClr>
              </a:solidFill>
              <a:latin typeface="+mj-ea"/>
              <a:ea typeface="+mj-ea"/>
            </a:endParaRPr>
          </a:p>
          <a:p>
            <a:endParaRPr lang="zh-TW" altLang="en-US" sz="3200" b="1" dirty="0">
              <a:solidFill>
                <a:schemeClr val="tx1">
                  <a:lumMod val="75000"/>
                  <a:lumOff val="25000"/>
                </a:schemeClr>
              </a:solidFill>
              <a:latin typeface="+mj-ea"/>
              <a:ea typeface="+mj-ea"/>
            </a:endParaRPr>
          </a:p>
        </p:txBody>
      </p:sp>
    </p:spTree>
    <p:extLst>
      <p:ext uri="{BB962C8B-B14F-4D97-AF65-F5344CB8AC3E}">
        <p14:creationId xmlns:p14="http://schemas.microsoft.com/office/powerpoint/2010/main" val="23332324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6600"/>
                </a:solidFill>
                <a:latin typeface="標楷體" pitchFamily="65" charset="-120"/>
                <a:ea typeface="標楷體" pitchFamily="65" charset="-120"/>
              </a:rPr>
              <a:t>申報競</a:t>
            </a:r>
            <a:r>
              <a:rPr lang="zh-TW" altLang="en-US" dirty="0" smtClean="0">
                <a:solidFill>
                  <a:srgbClr val="FF6600"/>
                </a:solidFill>
                <a:latin typeface="標楷體" pitchFamily="65" charset="-120"/>
                <a:ea typeface="標楷體" pitchFamily="65" charset="-120"/>
              </a:rPr>
              <a:t>合</a:t>
            </a:r>
            <a:r>
              <a:rPr lang="zh-TW" altLang="en-US" dirty="0">
                <a:solidFill>
                  <a:srgbClr val="FF6600"/>
                </a:solidFill>
                <a:latin typeface="標楷體" pitchFamily="65" charset="-120"/>
                <a:ea typeface="標楷體" pitchFamily="65" charset="-120"/>
              </a:rPr>
              <a:t>（</a:t>
            </a:r>
            <a:r>
              <a:rPr lang="zh-TW" altLang="en-US" dirty="0" smtClean="0">
                <a:solidFill>
                  <a:srgbClr val="FF6600"/>
                </a:solidFill>
                <a:latin typeface="標楷體" pitchFamily="65" charset="-120"/>
                <a:ea typeface="標楷體" pitchFamily="65" charset="-120"/>
              </a:rPr>
              <a:t>多重申報</a:t>
            </a:r>
            <a:r>
              <a:rPr lang="zh-TW" altLang="en-US" dirty="0">
                <a:solidFill>
                  <a:srgbClr val="FF6600"/>
                </a:solidFill>
                <a:latin typeface="標楷體" pitchFamily="65" charset="-120"/>
                <a:ea typeface="標楷體" pitchFamily="65" charset="-120"/>
              </a:rPr>
              <a:t>身分）</a:t>
            </a:r>
            <a:endParaRPr lang="zh-TW" altLang="en-US" dirty="0"/>
          </a:p>
        </p:txBody>
      </p:sp>
      <p:grpSp>
        <p:nvGrpSpPr>
          <p:cNvPr id="43" name="群組 42"/>
          <p:cNvGrpSpPr/>
          <p:nvPr/>
        </p:nvGrpSpPr>
        <p:grpSpPr>
          <a:xfrm>
            <a:off x="716322" y="1777047"/>
            <a:ext cx="7960134" cy="4542783"/>
            <a:chOff x="716322" y="1777047"/>
            <a:chExt cx="7960134" cy="4542783"/>
          </a:xfrm>
        </p:grpSpPr>
        <p:cxnSp>
          <p:nvCxnSpPr>
            <p:cNvPr id="5" name="直線單箭頭接點 4"/>
            <p:cNvCxnSpPr/>
            <p:nvPr/>
          </p:nvCxnSpPr>
          <p:spPr>
            <a:xfrm>
              <a:off x="827584" y="3284984"/>
              <a:ext cx="7632848"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6" name="橢圓 5"/>
            <p:cNvSpPr/>
            <p:nvPr/>
          </p:nvSpPr>
          <p:spPr>
            <a:xfrm>
              <a:off x="2123728" y="3140968"/>
              <a:ext cx="216024" cy="28803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
          <p:nvSpPr>
            <p:cNvPr id="7" name="橢圓 6"/>
            <p:cNvSpPr/>
            <p:nvPr/>
          </p:nvSpPr>
          <p:spPr>
            <a:xfrm>
              <a:off x="6588224" y="3146724"/>
              <a:ext cx="216024" cy="28803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
          <p:nvSpPr>
            <p:cNvPr id="8" name="文字方塊 7"/>
            <p:cNvSpPr txBox="1"/>
            <p:nvPr/>
          </p:nvSpPr>
          <p:spPr>
            <a:xfrm>
              <a:off x="2231740" y="4059481"/>
              <a:ext cx="4572508" cy="707886"/>
            </a:xfrm>
            <a:prstGeom prst="rect">
              <a:avLst/>
            </a:prstGeom>
            <a:noFill/>
          </p:spPr>
          <p:txBody>
            <a:bodyPr wrap="square" rtlCol="0">
              <a:spAutoFit/>
            </a:bodyPr>
            <a:lstStyle/>
            <a:p>
              <a:r>
                <a:rPr lang="zh-TW" altLang="en-US" sz="2000" b="1" dirty="0" smtClean="0">
                  <a:solidFill>
                    <a:srgbClr val="7030A0"/>
                  </a:solidFill>
                  <a:latin typeface="微軟正黑體" panose="020B0604030504040204" pitchFamily="34" charset="-120"/>
                  <a:ea typeface="微軟正黑體" panose="020B0604030504040204" pitchFamily="34" charset="-120"/>
                </a:rPr>
                <a:t>甲</a:t>
              </a:r>
              <a:r>
                <a:rPr lang="en-US" altLang="zh-TW" sz="2000" b="1" dirty="0" smtClean="0">
                  <a:solidFill>
                    <a:srgbClr val="7030A0"/>
                  </a:solidFill>
                  <a:latin typeface="微軟正黑體" panose="020B0604030504040204" pitchFamily="34" charset="-120"/>
                  <a:ea typeface="微軟正黑體" panose="020B0604030504040204" pitchFamily="34" charset="-120"/>
                </a:rPr>
                <a:t>2/1</a:t>
              </a:r>
              <a:r>
                <a:rPr lang="zh-TW" altLang="en-US" sz="2000" b="1" dirty="0">
                  <a:solidFill>
                    <a:srgbClr val="7030A0"/>
                  </a:solidFill>
                  <a:latin typeface="微軟正黑體" panose="020B0604030504040204" pitchFamily="34" charset="-120"/>
                  <a:ea typeface="微軟正黑體" panose="020B0604030504040204" pitchFamily="34" charset="-120"/>
                </a:rPr>
                <a:t>昇</a:t>
              </a:r>
              <a:r>
                <a:rPr lang="zh-TW" altLang="en-US" sz="2000" b="1" dirty="0" smtClean="0">
                  <a:solidFill>
                    <a:srgbClr val="7030A0"/>
                  </a:solidFill>
                  <a:latin typeface="微軟正黑體" panose="020B0604030504040204" pitchFamily="34" charset="-120"/>
                  <a:ea typeface="微軟正黑體" panose="020B0604030504040204" pitchFamily="34" charset="-120"/>
                </a:rPr>
                <a:t>任該局局長</a:t>
              </a:r>
              <a:r>
                <a:rPr lang="en-US" altLang="zh-TW" sz="1600" b="1" dirty="0" smtClean="0">
                  <a:solidFill>
                    <a:srgbClr val="7030A0"/>
                  </a:solidFill>
                  <a:latin typeface="微軟正黑體" panose="020B0604030504040204" pitchFamily="34" charset="-120"/>
                  <a:ea typeface="微軟正黑體" panose="020B0604030504040204" pitchFamily="34" charset="-120"/>
                </a:rPr>
                <a:t>(</a:t>
              </a:r>
              <a:r>
                <a:rPr lang="zh-TW" altLang="en-US" sz="1600" b="1" dirty="0" smtClean="0">
                  <a:solidFill>
                    <a:srgbClr val="7030A0"/>
                  </a:solidFill>
                  <a:latin typeface="微軟正黑體" panose="020B0604030504040204" pitchFamily="34" charset="-120"/>
                  <a:ea typeface="微軟正黑體" panose="020B0604030504040204" pitchFamily="34" charset="-120"/>
                </a:rPr>
                <a:t>政務官比照</a:t>
              </a:r>
              <a:r>
                <a:rPr lang="en-US" altLang="zh-TW" sz="1600" b="1" dirty="0" smtClean="0">
                  <a:solidFill>
                    <a:srgbClr val="7030A0"/>
                  </a:solidFill>
                  <a:latin typeface="微軟正黑體" panose="020B0604030504040204" pitchFamily="34" charset="-120"/>
                  <a:ea typeface="微軟正黑體" panose="020B0604030504040204" pitchFamily="34" charset="-120"/>
                </a:rPr>
                <a:t>13</a:t>
              </a:r>
              <a:r>
                <a:rPr lang="zh-TW" altLang="en-US" sz="1600" b="1" dirty="0" smtClean="0">
                  <a:solidFill>
                    <a:srgbClr val="7030A0"/>
                  </a:solidFill>
                  <a:latin typeface="微軟正黑體" panose="020B0604030504040204" pitchFamily="34" charset="-120"/>
                  <a:ea typeface="微軟正黑體" panose="020B0604030504040204" pitchFamily="34" charset="-120"/>
                </a:rPr>
                <a:t>職等</a:t>
              </a:r>
              <a:r>
                <a:rPr lang="en-US" altLang="zh-TW" sz="1600" b="1" dirty="0" smtClean="0">
                  <a:solidFill>
                    <a:srgbClr val="7030A0"/>
                  </a:solidFill>
                  <a:latin typeface="微軟正黑體" panose="020B0604030504040204" pitchFamily="34" charset="-120"/>
                  <a:ea typeface="微軟正黑體" panose="020B0604030504040204" pitchFamily="34" charset="-120"/>
                </a:rPr>
                <a:t>)</a:t>
              </a:r>
            </a:p>
            <a:p>
              <a:r>
                <a:rPr lang="en-US" altLang="zh-TW" sz="2000" dirty="0" smtClean="0">
                  <a:solidFill>
                    <a:srgbClr val="7030A0"/>
                  </a:solidFill>
                  <a:latin typeface="微軟正黑體" panose="020B0604030504040204" pitchFamily="34" charset="-120"/>
                  <a:ea typeface="微軟正黑體" panose="020B0604030504040204" pitchFamily="34" charset="-120"/>
                </a:rPr>
                <a:t>(</a:t>
              </a:r>
              <a:r>
                <a:rPr lang="zh-TW" altLang="en-US" sz="2000" dirty="0" smtClean="0">
                  <a:solidFill>
                    <a:srgbClr val="7030A0"/>
                  </a:solidFill>
                  <a:latin typeface="微軟正黑體" panose="020B0604030504040204" pitchFamily="34" charset="-120"/>
                  <a:ea typeface="微軟正黑體" panose="020B0604030504040204" pitchFamily="34" charset="-120"/>
                </a:rPr>
                <a:t>受理申報機關為監察院</a:t>
              </a:r>
              <a:r>
                <a:rPr lang="en-US" altLang="zh-TW" sz="2000" dirty="0" smtClean="0">
                  <a:solidFill>
                    <a:srgbClr val="7030A0"/>
                  </a:solidFill>
                  <a:latin typeface="微軟正黑體" panose="020B0604030504040204" pitchFamily="34" charset="-120"/>
                  <a:ea typeface="微軟正黑體" panose="020B0604030504040204" pitchFamily="34" charset="-120"/>
                </a:rPr>
                <a:t>)</a:t>
              </a:r>
              <a:endParaRPr lang="zh-TW" altLang="en-US" sz="2000" dirty="0">
                <a:solidFill>
                  <a:srgbClr val="7030A0"/>
                </a:solidFill>
                <a:latin typeface="微軟正黑體" panose="020B0604030504040204" pitchFamily="34" charset="-120"/>
                <a:ea typeface="微軟正黑體" panose="020B0604030504040204" pitchFamily="34" charset="-120"/>
              </a:endParaRPr>
            </a:p>
          </p:txBody>
        </p:sp>
        <p:sp>
          <p:nvSpPr>
            <p:cNvPr id="9" name="文字方塊 8"/>
            <p:cNvSpPr txBox="1"/>
            <p:nvPr/>
          </p:nvSpPr>
          <p:spPr>
            <a:xfrm>
              <a:off x="1519019" y="2809999"/>
              <a:ext cx="792088" cy="461665"/>
            </a:xfrm>
            <a:prstGeom prst="rect">
              <a:avLst/>
            </a:prstGeom>
            <a:noFill/>
          </p:spPr>
          <p:txBody>
            <a:bodyPr wrap="square" rtlCol="0">
              <a:spAutoFit/>
            </a:bodyPr>
            <a:lstStyle/>
            <a:p>
              <a:r>
                <a:rPr lang="en-US" altLang="zh-TW" sz="2400" b="1" dirty="0" smtClean="0">
                  <a:solidFill>
                    <a:srgbClr val="00B0F0"/>
                  </a:solidFill>
                  <a:latin typeface="+mj-ea"/>
                  <a:ea typeface="+mj-ea"/>
                </a:rPr>
                <a:t>2/1</a:t>
              </a:r>
              <a:endParaRPr lang="zh-TW" altLang="en-US" b="1" dirty="0">
                <a:solidFill>
                  <a:srgbClr val="00B0F0"/>
                </a:solidFill>
                <a:latin typeface="+mj-ea"/>
                <a:ea typeface="+mj-ea"/>
              </a:endParaRPr>
            </a:p>
          </p:txBody>
        </p:sp>
        <p:sp>
          <p:nvSpPr>
            <p:cNvPr id="10" name="文字方塊 9"/>
            <p:cNvSpPr txBox="1"/>
            <p:nvPr/>
          </p:nvSpPr>
          <p:spPr>
            <a:xfrm>
              <a:off x="6408204" y="2685059"/>
              <a:ext cx="792088" cy="461665"/>
            </a:xfrm>
            <a:prstGeom prst="rect">
              <a:avLst/>
            </a:prstGeom>
            <a:noFill/>
          </p:spPr>
          <p:txBody>
            <a:bodyPr wrap="square" rtlCol="0">
              <a:spAutoFit/>
            </a:bodyPr>
            <a:lstStyle/>
            <a:p>
              <a:r>
                <a:rPr lang="en-US" altLang="zh-TW" sz="2400" b="1" dirty="0">
                  <a:solidFill>
                    <a:srgbClr val="00B0F0"/>
                  </a:solidFill>
                  <a:latin typeface="+mj-ea"/>
                  <a:ea typeface="+mj-ea"/>
                </a:rPr>
                <a:t>3</a:t>
              </a:r>
              <a:r>
                <a:rPr lang="en-US" altLang="zh-TW" sz="2400" b="1" dirty="0" smtClean="0">
                  <a:solidFill>
                    <a:srgbClr val="00B0F0"/>
                  </a:solidFill>
                  <a:latin typeface="+mj-ea"/>
                  <a:ea typeface="+mj-ea"/>
                </a:rPr>
                <a:t>/1</a:t>
              </a:r>
              <a:endParaRPr lang="zh-TW" altLang="en-US" b="1" dirty="0">
                <a:solidFill>
                  <a:srgbClr val="00B0F0"/>
                </a:solidFill>
                <a:latin typeface="+mj-ea"/>
                <a:ea typeface="+mj-ea"/>
              </a:endParaRPr>
            </a:p>
          </p:txBody>
        </p:sp>
        <p:cxnSp>
          <p:nvCxnSpPr>
            <p:cNvPr id="12" name="直線單箭頭接點 11"/>
            <p:cNvCxnSpPr/>
            <p:nvPr/>
          </p:nvCxnSpPr>
          <p:spPr>
            <a:xfrm>
              <a:off x="827584" y="5229200"/>
              <a:ext cx="5868652" cy="0"/>
            </a:xfrm>
            <a:prstGeom prst="straightConnector1">
              <a:avLst/>
            </a:prstGeom>
            <a:ln w="25400">
              <a:tailEnd type="triangle"/>
            </a:ln>
          </p:spPr>
          <p:style>
            <a:lnRef idx="1">
              <a:schemeClr val="accent2"/>
            </a:lnRef>
            <a:fillRef idx="0">
              <a:schemeClr val="accent2"/>
            </a:fillRef>
            <a:effectRef idx="0">
              <a:schemeClr val="accent2"/>
            </a:effectRef>
            <a:fontRef idx="minor">
              <a:schemeClr val="tx1"/>
            </a:fontRef>
          </p:style>
        </p:cxnSp>
        <p:cxnSp>
          <p:nvCxnSpPr>
            <p:cNvPr id="14" name="直線接點 13"/>
            <p:cNvCxnSpPr>
              <a:stCxn id="7" idx="4"/>
            </p:cNvCxnSpPr>
            <p:nvPr/>
          </p:nvCxnSpPr>
          <p:spPr>
            <a:xfrm>
              <a:off x="6696236" y="3434756"/>
              <a:ext cx="0" cy="1794444"/>
            </a:xfrm>
            <a:prstGeom prst="line">
              <a:avLst/>
            </a:prstGeom>
            <a:ln w="19050"/>
          </p:spPr>
          <p:style>
            <a:lnRef idx="1">
              <a:schemeClr val="accent2"/>
            </a:lnRef>
            <a:fillRef idx="0">
              <a:schemeClr val="accent2"/>
            </a:fillRef>
            <a:effectRef idx="0">
              <a:schemeClr val="accent2"/>
            </a:effectRef>
            <a:fontRef idx="minor">
              <a:schemeClr val="tx1"/>
            </a:fontRef>
          </p:style>
        </p:cxnSp>
        <p:sp>
          <p:nvSpPr>
            <p:cNvPr id="16" name="文字方塊 15"/>
            <p:cNvSpPr txBox="1"/>
            <p:nvPr/>
          </p:nvSpPr>
          <p:spPr>
            <a:xfrm>
              <a:off x="5496348" y="5378971"/>
              <a:ext cx="3180108" cy="400110"/>
            </a:xfrm>
            <a:prstGeom prst="rect">
              <a:avLst/>
            </a:prstGeom>
            <a:noFill/>
          </p:spPr>
          <p:txBody>
            <a:bodyPr wrap="square" rtlCol="0">
              <a:spAutoFit/>
            </a:bodyPr>
            <a:lstStyle/>
            <a:p>
              <a:r>
                <a:rPr lang="zh-TW" altLang="en-US" sz="2000" b="1" dirty="0" smtClean="0">
                  <a:solidFill>
                    <a:srgbClr val="C00000"/>
                  </a:solidFill>
                  <a:latin typeface="微軟正黑體" panose="020B0604030504040204" pitchFamily="34" charset="-120"/>
                  <a:ea typeface="微軟正黑體" panose="020B0604030504040204" pitchFamily="34" charset="-120"/>
                </a:rPr>
                <a:t>甲</a:t>
              </a:r>
              <a:r>
                <a:rPr lang="en-US" altLang="zh-TW" sz="2000" b="1" dirty="0" smtClean="0">
                  <a:solidFill>
                    <a:srgbClr val="C00000"/>
                  </a:solidFill>
                  <a:latin typeface="微軟正黑體" panose="020B0604030504040204" pitchFamily="34" charset="-120"/>
                  <a:ea typeface="微軟正黑體" panose="020B0604030504040204" pitchFamily="34" charset="-120"/>
                </a:rPr>
                <a:t>3/1</a:t>
              </a:r>
              <a:r>
                <a:rPr lang="zh-TW" altLang="en-US" sz="2000" b="1" dirty="0" smtClean="0">
                  <a:solidFill>
                    <a:srgbClr val="C00000"/>
                  </a:solidFill>
                  <a:latin typeface="微軟正黑體" panose="020B0604030504040204" pitchFamily="34" charset="-120"/>
                  <a:ea typeface="微軟正黑體" panose="020B0604030504040204" pitchFamily="34" charset="-120"/>
                </a:rPr>
                <a:t>卸任法人董事</a:t>
              </a:r>
              <a:endParaRPr lang="en-US" altLang="zh-TW" sz="2000" b="1" dirty="0" smtClean="0">
                <a:solidFill>
                  <a:srgbClr val="C00000"/>
                </a:solidFill>
                <a:latin typeface="微軟正黑體" panose="020B0604030504040204" pitchFamily="34" charset="-120"/>
                <a:ea typeface="微軟正黑體" panose="020B0604030504040204" pitchFamily="34" charset="-120"/>
              </a:endParaRPr>
            </a:p>
          </p:txBody>
        </p:sp>
        <p:cxnSp>
          <p:nvCxnSpPr>
            <p:cNvPr id="18" name="直線單箭頭接點 17"/>
            <p:cNvCxnSpPr/>
            <p:nvPr/>
          </p:nvCxnSpPr>
          <p:spPr>
            <a:xfrm>
              <a:off x="827584" y="2492896"/>
              <a:ext cx="1404156"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
          <p:nvSpPr>
            <p:cNvPr id="24" name="文字方塊 23"/>
            <p:cNvSpPr txBox="1"/>
            <p:nvPr/>
          </p:nvSpPr>
          <p:spPr>
            <a:xfrm>
              <a:off x="716322" y="1777047"/>
              <a:ext cx="4359734" cy="707886"/>
            </a:xfrm>
            <a:prstGeom prst="rect">
              <a:avLst/>
            </a:prstGeom>
            <a:noFill/>
          </p:spPr>
          <p:txBody>
            <a:bodyPr wrap="square" rtlCol="0">
              <a:spAutoFit/>
            </a:bodyPr>
            <a:lstStyle/>
            <a:p>
              <a:r>
                <a:rPr lang="zh-TW" altLang="en-US" sz="2000" b="1" dirty="0" smtClean="0">
                  <a:latin typeface="微軟正黑體" panose="020B0604030504040204" pitchFamily="34" charset="-120"/>
                  <a:ea typeface="微軟正黑體" panose="020B0604030504040204" pitchFamily="34" charset="-120"/>
                </a:rPr>
                <a:t>甲</a:t>
              </a:r>
              <a:r>
                <a:rPr lang="en-US" altLang="zh-TW" sz="2000" b="1" dirty="0" smtClean="0">
                  <a:latin typeface="微軟正黑體" panose="020B0604030504040204" pitchFamily="34" charset="-120"/>
                  <a:ea typeface="微軟正黑體" panose="020B0604030504040204" pitchFamily="34" charset="-120"/>
                </a:rPr>
                <a:t>2/1</a:t>
              </a:r>
              <a:r>
                <a:rPr lang="zh-TW" altLang="en-US" sz="2000" b="1" dirty="0" smtClean="0">
                  <a:latin typeface="微軟正黑體" panose="020B0604030504040204" pitchFamily="34" charset="-120"/>
                  <a:ea typeface="微軟正黑體" panose="020B0604030504040204" pitchFamily="34" charset="-120"/>
                </a:rPr>
                <a:t>卸任市府○○局副局長</a:t>
              </a:r>
              <a:r>
                <a:rPr lang="en-US" altLang="zh-TW" b="1" dirty="0" smtClean="0">
                  <a:solidFill>
                    <a:schemeClr val="tx1">
                      <a:lumMod val="75000"/>
                      <a:lumOff val="25000"/>
                    </a:schemeClr>
                  </a:solidFill>
                  <a:latin typeface="微軟正黑體" panose="020B0604030504040204" pitchFamily="34" charset="-120"/>
                  <a:ea typeface="微軟正黑體" panose="020B0604030504040204" pitchFamily="34" charset="-120"/>
                </a:rPr>
                <a:t>(11</a:t>
              </a:r>
              <a:r>
                <a:rPr lang="zh-TW" altLang="en-US" b="1" dirty="0">
                  <a:solidFill>
                    <a:schemeClr val="tx1">
                      <a:lumMod val="75000"/>
                      <a:lumOff val="25000"/>
                    </a:schemeClr>
                  </a:solidFill>
                  <a:latin typeface="微軟正黑體" panose="020B0604030504040204" pitchFamily="34" charset="-120"/>
                  <a:ea typeface="微軟正黑體" panose="020B0604030504040204" pitchFamily="34" charset="-120"/>
                </a:rPr>
                <a:t>職</a:t>
              </a:r>
              <a:r>
                <a:rPr lang="zh-TW" altLang="en-US" b="1" dirty="0" smtClean="0">
                  <a:solidFill>
                    <a:schemeClr val="tx1">
                      <a:lumMod val="75000"/>
                      <a:lumOff val="25000"/>
                    </a:schemeClr>
                  </a:solidFill>
                  <a:latin typeface="微軟正黑體" panose="020B0604030504040204" pitchFamily="34" charset="-120"/>
                  <a:ea typeface="微軟正黑體" panose="020B0604030504040204" pitchFamily="34" charset="-120"/>
                </a:rPr>
                <a:t>等</a:t>
              </a:r>
              <a:r>
                <a:rPr lang="en-US" altLang="zh-TW"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spcAft>
                  <a:spcPts val="1200"/>
                </a:spcAft>
              </a:pP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受理申報機關為</a:t>
              </a:r>
              <a:r>
                <a:rPr lang="zh-TW" altLang="en-US" sz="2000" dirty="0">
                  <a:latin typeface="微軟正黑體" panose="020B0604030504040204" pitchFamily="34" charset="-120"/>
                  <a:ea typeface="微軟正黑體" panose="020B0604030504040204" pitchFamily="34" charset="-120"/>
                </a:rPr>
                <a:t>○○局</a:t>
              </a:r>
              <a:r>
                <a:rPr lang="zh-TW" altLang="en-US" sz="2000" dirty="0" smtClean="0">
                  <a:latin typeface="微軟正黑體" panose="020B0604030504040204" pitchFamily="34" charset="-120"/>
                  <a:ea typeface="微軟正黑體" panose="020B0604030504040204" pitchFamily="34" charset="-120"/>
                </a:rPr>
                <a:t>政風</a:t>
              </a:r>
              <a:r>
                <a:rPr lang="zh-TW" altLang="en-US" sz="2000" dirty="0">
                  <a:latin typeface="微軟正黑體" panose="020B0604030504040204" pitchFamily="34" charset="-120"/>
                  <a:ea typeface="微軟正黑體" panose="020B0604030504040204" pitchFamily="34" charset="-120"/>
                </a:rPr>
                <a:t>室</a:t>
              </a:r>
              <a:r>
                <a:rPr lang="en-US" altLang="zh-TW" sz="2000" dirty="0" smtClean="0">
                  <a:latin typeface="微軟正黑體" panose="020B0604030504040204" pitchFamily="34" charset="-120"/>
                  <a:ea typeface="微軟正黑體" panose="020B0604030504040204" pitchFamily="34" charset="-120"/>
                </a:rPr>
                <a:t>)</a:t>
              </a:r>
              <a:endParaRPr lang="zh-TW" altLang="en-US" sz="2000" dirty="0">
                <a:latin typeface="微軟正黑體" panose="020B0604030504040204" pitchFamily="34" charset="-120"/>
                <a:ea typeface="微軟正黑體" panose="020B0604030504040204" pitchFamily="34" charset="-120"/>
              </a:endParaRPr>
            </a:p>
          </p:txBody>
        </p:sp>
        <p:cxnSp>
          <p:nvCxnSpPr>
            <p:cNvPr id="28" name="直線接點 27"/>
            <p:cNvCxnSpPr/>
            <p:nvPr/>
          </p:nvCxnSpPr>
          <p:spPr>
            <a:xfrm>
              <a:off x="2231740" y="2482386"/>
              <a:ext cx="0" cy="662538"/>
            </a:xfrm>
            <a:prstGeom prst="line">
              <a:avLst/>
            </a:prstGeom>
            <a:ln w="19050"/>
          </p:spPr>
          <p:style>
            <a:lnRef idx="1">
              <a:schemeClr val="dk1"/>
            </a:lnRef>
            <a:fillRef idx="0">
              <a:schemeClr val="dk1"/>
            </a:fillRef>
            <a:effectRef idx="0">
              <a:schemeClr val="dk1"/>
            </a:effectRef>
            <a:fontRef idx="minor">
              <a:schemeClr val="tx1"/>
            </a:fontRef>
          </p:style>
        </p:cxnSp>
        <p:cxnSp>
          <p:nvCxnSpPr>
            <p:cNvPr id="33" name="直線單箭頭接點 32"/>
            <p:cNvCxnSpPr/>
            <p:nvPr/>
          </p:nvCxnSpPr>
          <p:spPr>
            <a:xfrm>
              <a:off x="2231740" y="3994554"/>
              <a:ext cx="6228692" cy="0"/>
            </a:xfrm>
            <a:prstGeom prst="straightConnector1">
              <a:avLst/>
            </a:prstGeom>
            <a:ln w="25400">
              <a:tailEnd type="triangle"/>
            </a:ln>
          </p:spPr>
          <p:style>
            <a:lnRef idx="1">
              <a:schemeClr val="accent4"/>
            </a:lnRef>
            <a:fillRef idx="0">
              <a:schemeClr val="accent4"/>
            </a:fillRef>
            <a:effectRef idx="0">
              <a:schemeClr val="accent4"/>
            </a:effectRef>
            <a:fontRef idx="minor">
              <a:schemeClr val="tx1"/>
            </a:fontRef>
          </p:style>
        </p:cxnSp>
        <p:cxnSp>
          <p:nvCxnSpPr>
            <p:cNvPr id="36" name="直線接點 35"/>
            <p:cNvCxnSpPr>
              <a:stCxn id="6" idx="4"/>
            </p:cNvCxnSpPr>
            <p:nvPr/>
          </p:nvCxnSpPr>
          <p:spPr>
            <a:xfrm>
              <a:off x="2231740" y="3429000"/>
              <a:ext cx="0" cy="576064"/>
            </a:xfrm>
            <a:prstGeom prst="line">
              <a:avLst/>
            </a:prstGeom>
            <a:ln w="19050"/>
          </p:spPr>
          <p:style>
            <a:lnRef idx="1">
              <a:schemeClr val="accent4"/>
            </a:lnRef>
            <a:fillRef idx="0">
              <a:schemeClr val="accent4"/>
            </a:fillRef>
            <a:effectRef idx="0">
              <a:schemeClr val="accent4"/>
            </a:effectRef>
            <a:fontRef idx="minor">
              <a:schemeClr val="tx1"/>
            </a:fontRef>
          </p:style>
        </p:cxnSp>
        <p:sp>
          <p:nvSpPr>
            <p:cNvPr id="25" name="文字方塊 24"/>
            <p:cNvSpPr txBox="1"/>
            <p:nvPr/>
          </p:nvSpPr>
          <p:spPr>
            <a:xfrm>
              <a:off x="749698" y="5304167"/>
              <a:ext cx="3030214" cy="1015663"/>
            </a:xfrm>
            <a:prstGeom prst="rect">
              <a:avLst/>
            </a:prstGeom>
            <a:noFill/>
          </p:spPr>
          <p:txBody>
            <a:bodyPr wrap="square" rtlCol="0">
              <a:spAutoFit/>
            </a:bodyPr>
            <a:lstStyle/>
            <a:p>
              <a:r>
                <a:rPr lang="zh-TW" altLang="en-US" sz="2000" b="1" dirty="0" smtClean="0">
                  <a:solidFill>
                    <a:srgbClr val="C00000"/>
                  </a:solidFill>
                  <a:latin typeface="微軟正黑體" panose="020B0604030504040204" pitchFamily="34" charset="-120"/>
                  <a:ea typeface="微軟正黑體" panose="020B0604030504040204" pitchFamily="34" charset="-120"/>
                </a:rPr>
                <a:t>甲代表市府擔任○○法人之董事</a:t>
              </a:r>
              <a:endParaRPr lang="en-US" altLang="zh-TW" sz="2000" b="1" dirty="0" smtClean="0">
                <a:solidFill>
                  <a:srgbClr val="C00000"/>
                </a:solidFill>
                <a:latin typeface="微軟正黑體" panose="020B0604030504040204" pitchFamily="34" charset="-120"/>
                <a:ea typeface="微軟正黑體" panose="020B0604030504040204" pitchFamily="34" charset="-120"/>
              </a:endParaRPr>
            </a:p>
            <a:p>
              <a:r>
                <a:rPr lang="en-US" altLang="zh-TW" sz="2000" dirty="0" smtClean="0">
                  <a:solidFill>
                    <a:srgbClr val="C00000"/>
                  </a:solidFill>
                  <a:latin typeface="微軟正黑體" panose="020B0604030504040204" pitchFamily="34" charset="-120"/>
                  <a:ea typeface="微軟正黑體" panose="020B0604030504040204" pitchFamily="34" charset="-120"/>
                </a:rPr>
                <a:t>(</a:t>
              </a:r>
              <a:r>
                <a:rPr lang="zh-TW" altLang="en-US" sz="2000" dirty="0" smtClean="0">
                  <a:solidFill>
                    <a:srgbClr val="C00000"/>
                  </a:solidFill>
                  <a:latin typeface="微軟正黑體" panose="020B0604030504040204" pitchFamily="34" charset="-120"/>
                  <a:ea typeface="微軟正黑體" panose="020B0604030504040204" pitchFamily="34" charset="-120"/>
                </a:rPr>
                <a:t>受理申報機關為監察院</a:t>
              </a:r>
              <a:r>
                <a:rPr lang="en-US" altLang="zh-TW" sz="2000" dirty="0" smtClean="0">
                  <a:solidFill>
                    <a:srgbClr val="C00000"/>
                  </a:solidFill>
                  <a:latin typeface="微軟正黑體" panose="020B0604030504040204" pitchFamily="34" charset="-120"/>
                  <a:ea typeface="微軟正黑體" panose="020B0604030504040204" pitchFamily="34" charset="-120"/>
                </a:rPr>
                <a:t>)</a:t>
              </a:r>
              <a:endParaRPr lang="zh-TW" altLang="en-US" sz="2000" dirty="0">
                <a:solidFill>
                  <a:srgbClr val="C00000"/>
                </a:solidFill>
                <a:latin typeface="微軟正黑體" panose="020B0604030504040204" pitchFamily="34" charset="-120"/>
                <a:ea typeface="微軟正黑體" panose="020B0604030504040204" pitchFamily="34" charset="-120"/>
              </a:endParaRPr>
            </a:p>
          </p:txBody>
        </p:sp>
      </p:grpSp>
      <p:sp>
        <p:nvSpPr>
          <p:cNvPr id="37" name="矩形 36"/>
          <p:cNvSpPr/>
          <p:nvPr/>
        </p:nvSpPr>
        <p:spPr>
          <a:xfrm>
            <a:off x="1529662" y="973315"/>
            <a:ext cx="5929828" cy="584775"/>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zh-TW" altLang="en-US" sz="3200" b="1" cap="none" spc="0" dirty="0" smtClean="0">
                <a:ln/>
                <a:solidFill>
                  <a:schemeClr val="accent3"/>
                </a:solidFill>
                <a:effectLst/>
                <a:latin typeface="微軟正黑體" panose="020B0604030504040204" pitchFamily="34" charset="-120"/>
                <a:ea typeface="微軟正黑體" panose="020B0604030504040204" pitchFamily="34" charset="-120"/>
              </a:rPr>
              <a:t>請問：甲應如何辦理財產申報？</a:t>
            </a:r>
            <a:endParaRPr lang="zh-TW" altLang="en-US" sz="3200" b="1" cap="none" spc="0" dirty="0">
              <a:ln/>
              <a:solidFill>
                <a:schemeClr val="accent3"/>
              </a:solidFill>
              <a:effectLst/>
              <a:latin typeface="微軟正黑體" panose="020B0604030504040204" pitchFamily="34" charset="-120"/>
              <a:ea typeface="微軟正黑體" panose="020B0604030504040204" pitchFamily="34" charset="-120"/>
            </a:endParaRPr>
          </a:p>
        </p:txBody>
      </p:sp>
      <p:pic>
        <p:nvPicPr>
          <p:cNvPr id="23" name="圖片 22"/>
          <p:cNvPicPr>
            <a:picLocks noChangeAspect="1"/>
          </p:cNvPicPr>
          <p:nvPr/>
        </p:nvPicPr>
        <p:blipFill>
          <a:blip r:embed="rId3"/>
          <a:stretch>
            <a:fillRect/>
          </a:stretch>
        </p:blipFill>
        <p:spPr>
          <a:xfrm>
            <a:off x="6696236" y="788126"/>
            <a:ext cx="3017782" cy="2255716"/>
          </a:xfrm>
          <a:prstGeom prst="rect">
            <a:avLst/>
          </a:prstGeom>
        </p:spPr>
      </p:pic>
      <p:sp>
        <p:nvSpPr>
          <p:cNvPr id="21"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81522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矩形 4"/>
          <p:cNvSpPr/>
          <p:nvPr/>
        </p:nvSpPr>
        <p:spPr>
          <a:xfrm>
            <a:off x="2402179" y="2967335"/>
            <a:ext cx="4339650" cy="92333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5400" b="1" i="0" u="none" strike="noStrike" kern="1200" cap="none" spc="0" normalizeH="0" baseline="0" noProof="0" dirty="0" smtClean="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rPr>
              <a:t>授權申報說明</a:t>
            </a:r>
            <a:endParaRPr kumimoji="1" lang="zh-TW" altLang="en-US" sz="5400" b="1" i="0" u="none" strike="noStrike" kern="1200" cap="none" spc="0" normalizeH="0" baseline="0" noProof="0" dirty="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2576624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1175517"/>
            <a:ext cx="8128645" cy="498401"/>
          </a:xfrm>
        </p:spPr>
        <p:txBody>
          <a:bodyPr/>
          <a:lstStyle/>
          <a:p>
            <a:r>
              <a:rPr lang="en-US" altLang="zh-TW" dirty="0">
                <a:solidFill>
                  <a:schemeClr val="tx1">
                    <a:lumMod val="75000"/>
                    <a:lumOff val="25000"/>
                  </a:schemeClr>
                </a:solidFill>
                <a:latin typeface="標楷體" pitchFamily="65" charset="-120"/>
                <a:ea typeface="標楷體" pitchFamily="65" charset="-120"/>
              </a:rPr>
              <a:t>112</a:t>
            </a:r>
            <a:r>
              <a:rPr lang="zh-TW" altLang="en-US" dirty="0">
                <a:solidFill>
                  <a:schemeClr val="tx1">
                    <a:lumMod val="75000"/>
                    <a:lumOff val="25000"/>
                  </a:schemeClr>
                </a:solidFill>
                <a:latin typeface="標楷體" pitchFamily="65" charset="-120"/>
                <a:ea typeface="標楷體" pitchFamily="65" charset="-120"/>
              </a:rPr>
              <a:t>年</a:t>
            </a:r>
            <a:r>
              <a:rPr lang="en-US" altLang="zh-TW" dirty="0">
                <a:solidFill>
                  <a:schemeClr val="tx1">
                    <a:lumMod val="75000"/>
                    <a:lumOff val="25000"/>
                  </a:schemeClr>
                </a:solidFill>
                <a:latin typeface="標楷體" pitchFamily="65" charset="-120"/>
                <a:ea typeface="標楷體" pitchFamily="65" charset="-120"/>
              </a:rPr>
              <a:t>9</a:t>
            </a:r>
            <a:r>
              <a:rPr lang="zh-TW" altLang="en-US" dirty="0">
                <a:solidFill>
                  <a:schemeClr val="tx1">
                    <a:lumMod val="75000"/>
                    <a:lumOff val="25000"/>
                  </a:schemeClr>
                </a:solidFill>
                <a:latin typeface="標楷體" pitchFamily="65" charset="-120"/>
                <a:ea typeface="標楷體" pitchFamily="65" charset="-120"/>
              </a:rPr>
              <a:t>月</a:t>
            </a:r>
            <a:r>
              <a:rPr lang="en-US" altLang="zh-TW" dirty="0">
                <a:solidFill>
                  <a:schemeClr val="tx1">
                    <a:lumMod val="75000"/>
                    <a:lumOff val="25000"/>
                  </a:schemeClr>
                </a:solidFill>
                <a:latin typeface="標楷體" pitchFamily="65" charset="-120"/>
                <a:ea typeface="標楷體" pitchFamily="65" charset="-120"/>
              </a:rPr>
              <a:t>16</a:t>
            </a:r>
            <a:r>
              <a:rPr lang="zh-TW" altLang="en-US" dirty="0">
                <a:solidFill>
                  <a:schemeClr val="tx1">
                    <a:lumMod val="75000"/>
                    <a:lumOff val="25000"/>
                  </a:schemeClr>
                </a:solidFill>
                <a:latin typeface="標楷體" pitchFamily="65" charset="-120"/>
                <a:ea typeface="標楷體" pitchFamily="65" charset="-120"/>
              </a:rPr>
              <a:t>日起擴大授權</a:t>
            </a:r>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422" y="1772815"/>
            <a:ext cx="8889578" cy="3134247"/>
          </a:xfrm>
        </p:spPr>
      </p:pic>
      <p:sp>
        <p:nvSpPr>
          <p:cNvPr id="5" name="投影片編號版面配置區 1"/>
          <p:cNvSpPr>
            <a:spLocks noGrp="1"/>
          </p:cNvSpPr>
          <p:nvPr>
            <p:ph type="sldNum" sz="quarter" idx="12"/>
          </p:nvPr>
        </p:nvSpPr>
        <p:spPr>
          <a:xfrm>
            <a:off x="6553200" y="6356350"/>
            <a:ext cx="2133600" cy="365125"/>
          </a:xfrm>
        </p:spPr>
        <p:txBody>
          <a:bodyPr/>
          <a:lstStyle/>
          <a:p>
            <a:fld id="{00FC5F7E-5E18-4FA6-9760-197AF4987A36}" type="slidenum">
              <a:rPr lang="en-US" altLang="ja-JP" smtClean="0"/>
              <a:pPr/>
              <a:t>32</a:t>
            </a:fld>
            <a:endParaRPr lang="en-US" altLang="ja-JP" dirty="0"/>
          </a:p>
        </p:txBody>
      </p:sp>
      <p:sp>
        <p:nvSpPr>
          <p:cNvPr id="7" name="五角星形 6"/>
          <p:cNvSpPr/>
          <p:nvPr/>
        </p:nvSpPr>
        <p:spPr>
          <a:xfrm rot="1421611">
            <a:off x="-61367" y="3749743"/>
            <a:ext cx="611865" cy="432261"/>
          </a:xfrm>
          <a:prstGeom prst="star5">
            <a:avLst>
              <a:gd name="adj" fmla="val 24440"/>
              <a:gd name="hf" fmla="val 105146"/>
              <a:gd name="vf" fmla="val 110557"/>
            </a:avLst>
          </a:prstGeom>
          <a:solidFill>
            <a:srgbClr val="FF0000"/>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8" name="標題 1"/>
          <p:cNvSpPr txBox="1">
            <a:spLocks/>
          </p:cNvSpPr>
          <p:nvPr/>
        </p:nvSpPr>
        <p:spPr bwMode="auto">
          <a:xfrm>
            <a:off x="1015355" y="122287"/>
            <a:ext cx="8128645" cy="4984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微軟正黑體" pitchFamily="34" charset="-120"/>
                <a:ea typeface="微軟正黑體" pitchFamily="34" charset="-120"/>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a:lstStyle>
          <a:p>
            <a:r>
              <a:rPr kumimoji="0" lang="zh-TW" altLang="en-US" dirty="0" smtClean="0">
                <a:solidFill>
                  <a:srgbClr val="FF6600"/>
                </a:solidFill>
                <a:latin typeface="標楷體" pitchFamily="65" charset="-120"/>
                <a:ea typeface="標楷體" pitchFamily="65" charset="-120"/>
              </a:rPr>
              <a:t>授權申報說明</a:t>
            </a:r>
            <a:endParaRPr kumimoji="0" lang="zh-TW" altLang="en-US" dirty="0">
              <a:solidFill>
                <a:srgbClr val="FF6600"/>
              </a:solidFill>
              <a:latin typeface="標楷體" pitchFamily="65" charset="-120"/>
              <a:ea typeface="標楷體" pitchFamily="65" charset="-120"/>
            </a:endParaRPr>
          </a:p>
        </p:txBody>
      </p:sp>
    </p:spTree>
    <p:extLst>
      <p:ext uri="{BB962C8B-B14F-4D97-AF65-F5344CB8AC3E}">
        <p14:creationId xmlns:p14="http://schemas.microsoft.com/office/powerpoint/2010/main" val="3115544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1"/>
          <p:cNvSpPr>
            <a:spLocks noGrp="1"/>
          </p:cNvSpPr>
          <p:nvPr>
            <p:ph type="sldNum" sz="quarter" idx="12"/>
          </p:nvPr>
        </p:nvSpPr>
        <p:spPr>
          <a:xfrm>
            <a:off x="6553200" y="6356350"/>
            <a:ext cx="2133600" cy="365125"/>
          </a:xfrm>
        </p:spPr>
        <p:txBody>
          <a:bodyPr/>
          <a:lstStyle/>
          <a:p>
            <a:fld id="{00FC5F7E-5E18-4FA6-9760-197AF4987A36}" type="slidenum">
              <a:rPr lang="en-US" altLang="ja-JP" smtClean="0"/>
              <a:pPr/>
              <a:t>33</a:t>
            </a:fld>
            <a:endParaRPr lang="en-US" altLang="ja-JP" dirty="0"/>
          </a:p>
        </p:txBody>
      </p:sp>
      <p:pic>
        <p:nvPicPr>
          <p:cNvPr id="6" name="內容版面配置區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3688" y="715968"/>
            <a:ext cx="5773968" cy="6142031"/>
          </a:xfrm>
        </p:spPr>
      </p:pic>
      <p:cxnSp>
        <p:nvCxnSpPr>
          <p:cNvPr id="8" name="直線接點 7"/>
          <p:cNvCxnSpPr/>
          <p:nvPr/>
        </p:nvCxnSpPr>
        <p:spPr>
          <a:xfrm>
            <a:off x="4211960" y="5013176"/>
            <a:ext cx="2232248"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2" name="直線接點 11"/>
          <p:cNvCxnSpPr/>
          <p:nvPr/>
        </p:nvCxnSpPr>
        <p:spPr>
          <a:xfrm>
            <a:off x="6660232" y="5013176"/>
            <a:ext cx="64807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2123728" y="5229200"/>
            <a:ext cx="648072"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15" name="標題 1"/>
          <p:cNvSpPr txBox="1">
            <a:spLocks/>
          </p:cNvSpPr>
          <p:nvPr/>
        </p:nvSpPr>
        <p:spPr bwMode="auto">
          <a:xfrm>
            <a:off x="1015355" y="122287"/>
            <a:ext cx="8128645" cy="4984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微軟正黑體" pitchFamily="34" charset="-120"/>
                <a:ea typeface="微軟正黑體" pitchFamily="34" charset="-120"/>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a:lstStyle>
          <a:p>
            <a:r>
              <a:rPr kumimoji="0" lang="zh-TW" altLang="en-US" dirty="0" smtClean="0">
                <a:solidFill>
                  <a:srgbClr val="FF6600"/>
                </a:solidFill>
                <a:latin typeface="標楷體" pitchFamily="65" charset="-120"/>
                <a:ea typeface="標楷體" pitchFamily="65" charset="-120"/>
              </a:rPr>
              <a:t>授權申報說明</a:t>
            </a:r>
            <a:endParaRPr kumimoji="0" lang="zh-TW" altLang="en-US" dirty="0">
              <a:solidFill>
                <a:srgbClr val="FF6600"/>
              </a:solidFill>
              <a:latin typeface="標楷體" pitchFamily="65" charset="-120"/>
              <a:ea typeface="標楷體" pitchFamily="65" charset="-120"/>
            </a:endParaRPr>
          </a:p>
        </p:txBody>
      </p:sp>
    </p:spTree>
    <p:extLst>
      <p:ext uri="{BB962C8B-B14F-4D97-AF65-F5344CB8AC3E}">
        <p14:creationId xmlns:p14="http://schemas.microsoft.com/office/powerpoint/2010/main" val="13288506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1"/>
          <p:cNvSpPr>
            <a:spLocks noGrp="1"/>
          </p:cNvSpPr>
          <p:nvPr>
            <p:ph type="sldNum" sz="quarter" idx="12"/>
          </p:nvPr>
        </p:nvSpPr>
        <p:spPr>
          <a:xfrm>
            <a:off x="6553200" y="6356350"/>
            <a:ext cx="2133600" cy="365125"/>
          </a:xfrm>
        </p:spPr>
        <p:txBody>
          <a:bodyPr/>
          <a:lstStyle/>
          <a:p>
            <a:fld id="{00FC5F7E-5E18-4FA6-9760-197AF4987A36}" type="slidenum">
              <a:rPr lang="en-US" altLang="ja-JP" smtClean="0"/>
              <a:pPr/>
              <a:t>34</a:t>
            </a:fld>
            <a:endParaRPr lang="en-US" altLang="ja-JP" dirty="0"/>
          </a:p>
        </p:txBody>
      </p:sp>
      <p:cxnSp>
        <p:nvCxnSpPr>
          <p:cNvPr id="8" name="直線接點 7"/>
          <p:cNvCxnSpPr/>
          <p:nvPr/>
        </p:nvCxnSpPr>
        <p:spPr>
          <a:xfrm>
            <a:off x="4211960" y="5013176"/>
            <a:ext cx="2232248"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2" name="直線接點 11"/>
          <p:cNvCxnSpPr/>
          <p:nvPr/>
        </p:nvCxnSpPr>
        <p:spPr>
          <a:xfrm>
            <a:off x="6660232" y="5013176"/>
            <a:ext cx="64807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2123728" y="5229200"/>
            <a:ext cx="648072" cy="0"/>
          </a:xfrm>
          <a:prstGeom prst="line">
            <a:avLst/>
          </a:prstGeom>
          <a:ln w="15875"/>
        </p:spPr>
        <p:style>
          <a:lnRef idx="1">
            <a:schemeClr val="accent1"/>
          </a:lnRef>
          <a:fillRef idx="0">
            <a:schemeClr val="accent1"/>
          </a:fillRef>
          <a:effectRef idx="0">
            <a:schemeClr val="accent1"/>
          </a:effectRef>
          <a:fontRef idx="minor">
            <a:schemeClr val="tx1"/>
          </a:fontRef>
        </p:style>
      </p:cxn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551201"/>
            <a:ext cx="8229600" cy="3874636"/>
          </a:xfrm>
        </p:spPr>
      </p:pic>
      <p:sp>
        <p:nvSpPr>
          <p:cNvPr id="11" name="標題 1"/>
          <p:cNvSpPr txBox="1">
            <a:spLocks/>
          </p:cNvSpPr>
          <p:nvPr/>
        </p:nvSpPr>
        <p:spPr bwMode="auto">
          <a:xfrm>
            <a:off x="1015355" y="122287"/>
            <a:ext cx="8128645" cy="4984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微軟正黑體" pitchFamily="34" charset="-120"/>
                <a:ea typeface="微軟正黑體" pitchFamily="34" charset="-120"/>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a:lstStyle>
          <a:p>
            <a:r>
              <a:rPr kumimoji="0" lang="zh-TW" altLang="en-US" dirty="0" smtClean="0">
                <a:solidFill>
                  <a:srgbClr val="FF6600"/>
                </a:solidFill>
                <a:latin typeface="標楷體" pitchFamily="65" charset="-120"/>
                <a:ea typeface="標楷體" pitchFamily="65" charset="-120"/>
              </a:rPr>
              <a:t>授權申報說明</a:t>
            </a:r>
            <a:endParaRPr kumimoji="0" lang="zh-TW" altLang="en-US" dirty="0">
              <a:solidFill>
                <a:srgbClr val="FF6600"/>
              </a:solidFill>
              <a:latin typeface="標楷體" pitchFamily="65" charset="-120"/>
              <a:ea typeface="標楷體" pitchFamily="65" charset="-120"/>
            </a:endParaRPr>
          </a:p>
        </p:txBody>
      </p:sp>
    </p:spTree>
    <p:extLst>
      <p:ext uri="{BB962C8B-B14F-4D97-AF65-F5344CB8AC3E}">
        <p14:creationId xmlns:p14="http://schemas.microsoft.com/office/powerpoint/2010/main" val="27473596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矩形 4"/>
          <p:cNvSpPr/>
          <p:nvPr/>
        </p:nvSpPr>
        <p:spPr>
          <a:xfrm>
            <a:off x="3094674" y="2967335"/>
            <a:ext cx="2954655" cy="92333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5400" b="1" i="0" u="none" strike="noStrike" kern="1200" cap="none" spc="0" normalizeH="0" baseline="0" noProof="0" dirty="0" smtClean="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rPr>
              <a:t>申報</a:t>
            </a:r>
            <a:r>
              <a:rPr lang="zh-TW" altLang="en-US" sz="5400" b="1" dirty="0">
                <a:ln w="9525">
                  <a:solidFill>
                    <a:prstClr val="white"/>
                  </a:solidFill>
                  <a:prstDash val="solid"/>
                </a:ln>
                <a:solidFill>
                  <a:srgbClr val="4BACC6"/>
                </a:solidFill>
                <a:effectLst>
                  <a:outerShdw blurRad="12700" dist="38100" dir="2700000" algn="tl" rotWithShape="0">
                    <a:srgbClr val="4BACC6">
                      <a:lumMod val="60000"/>
                      <a:lumOff val="40000"/>
                    </a:srgbClr>
                  </a:outerShdw>
                </a:effectLst>
                <a:latin typeface="微軟正黑體" panose="020B0604030504040204" pitchFamily="34" charset="-120"/>
                <a:ea typeface="微軟正黑體" panose="020B0604030504040204" pitchFamily="34" charset="-120"/>
              </a:rPr>
              <a:t>客</a:t>
            </a:r>
            <a:r>
              <a:rPr kumimoji="1" lang="zh-TW" altLang="en-US" sz="5400" b="1" i="0" u="none" strike="noStrike" kern="1200" cap="none" spc="0" normalizeH="0" baseline="0" noProof="0" dirty="0" smtClean="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rPr>
              <a:t>體</a:t>
            </a:r>
            <a:endParaRPr kumimoji="1" lang="zh-TW" altLang="en-US" sz="5400" b="1" i="0" u="none" strike="noStrike" kern="1200" cap="none" spc="0" normalizeH="0" baseline="0" noProof="0" dirty="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3651324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00FC5F7E-5E18-4FA6-9760-197AF4987A36}" type="slidenum">
              <a:rPr lang="en-US" altLang="ja-JP" smtClean="0"/>
              <a:pPr/>
              <a:t>36</a:t>
            </a:fld>
            <a:endParaRPr lang="en-US" altLang="ja-JP" dirty="0"/>
          </a:p>
        </p:txBody>
      </p:sp>
      <p:sp>
        <p:nvSpPr>
          <p:cNvPr id="8" name="圓角化對角線角落矩形 7"/>
          <p:cNvSpPr/>
          <p:nvPr/>
        </p:nvSpPr>
        <p:spPr>
          <a:xfrm>
            <a:off x="152795" y="3626021"/>
            <a:ext cx="6390137" cy="2553891"/>
          </a:xfrm>
          <a:prstGeom prst="round2DiagRect">
            <a:avLst/>
          </a:prstGeom>
          <a:ln>
            <a:prstDash val="sysDash"/>
          </a:ln>
        </p:spPr>
        <p:style>
          <a:lnRef idx="2">
            <a:schemeClr val="accent1"/>
          </a:lnRef>
          <a:fillRef idx="1">
            <a:schemeClr val="lt1"/>
          </a:fillRef>
          <a:effectRef idx="0">
            <a:schemeClr val="accent1"/>
          </a:effectRef>
          <a:fontRef idx="minor">
            <a:schemeClr val="dk1"/>
          </a:fontRef>
        </p:style>
        <p:txBody>
          <a:bodyPr wrap="square">
            <a:spAutoFit/>
          </a:bodyPr>
          <a:lstStyle/>
          <a:p>
            <a:pPr lvl="1" indent="-360000" algn="just">
              <a:buBlip>
                <a:blip r:embed="rId3"/>
              </a:buBlip>
            </a:pPr>
            <a:r>
              <a:rPr lang="zh-TW" altLang="en-US" sz="2400" b="1" dirty="0">
                <a:latin typeface="微軟正黑體" panose="020B0604030504040204" pitchFamily="34" charset="-120"/>
                <a:ea typeface="微軟正黑體" panose="020B0604030504040204" pitchFamily="34" charset="-120"/>
              </a:rPr>
              <a:t>土地、建物、汽車、船舶、</a:t>
            </a:r>
            <a:r>
              <a:rPr lang="zh-TW" altLang="en-US" sz="2400" b="1" dirty="0" smtClean="0">
                <a:latin typeface="微軟正黑體" panose="020B0604030504040204" pitchFamily="34" charset="-120"/>
                <a:ea typeface="微軟正黑體" panose="020B0604030504040204" pitchFamily="34" charset="-120"/>
              </a:rPr>
              <a:t>航空器</a:t>
            </a:r>
            <a:endParaRPr lang="en-US" altLang="zh-TW" sz="2400" b="1" dirty="0">
              <a:latin typeface="微軟正黑體" panose="020B0604030504040204" pitchFamily="34" charset="-120"/>
              <a:ea typeface="微軟正黑體" panose="020B0604030504040204" pitchFamily="34" charset="-120"/>
            </a:endParaRPr>
          </a:p>
          <a:p>
            <a:pPr lvl="1" indent="-360000" algn="just">
              <a:buBlip>
                <a:blip r:embed="rId3"/>
              </a:buBlip>
            </a:pPr>
            <a:r>
              <a:rPr lang="zh-TW" altLang="en-US" sz="2400" b="1" spc="-200" dirty="0">
                <a:latin typeface="微軟正黑體" panose="020B0604030504040204" pitchFamily="34" charset="-120"/>
                <a:ea typeface="微軟正黑體" panose="020B0604030504040204" pitchFamily="34" charset="-120"/>
              </a:rPr>
              <a:t>現金、存款、有價證券、債權、債務、事業投資（</a:t>
            </a:r>
            <a:r>
              <a:rPr lang="en-US" altLang="zh-TW" sz="2400" b="1" spc="-200" dirty="0">
                <a:latin typeface="微軟正黑體" panose="020B0604030504040204" pitchFamily="34" charset="-120"/>
                <a:ea typeface="微軟正黑體" panose="020B0604030504040204" pitchFamily="34" charset="-120"/>
              </a:rPr>
              <a:t>100</a:t>
            </a:r>
            <a:r>
              <a:rPr lang="zh-TW" altLang="en-US" sz="2400" b="1" spc="-200" dirty="0">
                <a:latin typeface="微軟正黑體" panose="020B0604030504040204" pitchFamily="34" charset="-120"/>
                <a:ea typeface="微軟正黑體" panose="020B0604030504040204" pitchFamily="34" charset="-120"/>
              </a:rPr>
              <a:t>萬元）</a:t>
            </a:r>
            <a:endParaRPr lang="en-US" altLang="zh-TW" sz="2400" b="1" dirty="0">
              <a:latin typeface="微軟正黑體" panose="020B0604030504040204" pitchFamily="34" charset="-120"/>
              <a:ea typeface="微軟正黑體" panose="020B0604030504040204" pitchFamily="34" charset="-120"/>
            </a:endParaRPr>
          </a:p>
          <a:p>
            <a:pPr lvl="1" indent="-360000" algn="just">
              <a:buBlip>
                <a:blip r:embed="rId3"/>
              </a:buBlip>
            </a:pPr>
            <a:r>
              <a:rPr lang="zh-TW" altLang="en-US" sz="2400" b="1" dirty="0">
                <a:latin typeface="微軟正黑體" panose="020B0604030504040204" pitchFamily="34" charset="-120"/>
                <a:ea typeface="微軟正黑體" panose="020B0604030504040204" pitchFamily="34" charset="-120"/>
              </a:rPr>
              <a:t>珠寶、古董</a:t>
            </a:r>
            <a:r>
              <a:rPr lang="zh-TW" altLang="en-US" sz="2400" b="1" dirty="0" smtClean="0">
                <a:latin typeface="微軟正黑體" panose="020B0604030504040204" pitchFamily="34" charset="-120"/>
                <a:ea typeface="微軟正黑體" panose="020B0604030504040204" pitchFamily="34" charset="-120"/>
              </a:rPr>
              <a:t>、</a:t>
            </a:r>
            <a:r>
              <a:rPr lang="en-US" altLang="zh-TW" sz="2400" b="1" dirty="0" smtClean="0">
                <a:latin typeface="微軟正黑體" panose="020B0604030504040204" pitchFamily="34" charset="-120"/>
                <a:ea typeface="微軟正黑體" panose="020B0604030504040204" pitchFamily="34" charset="-120"/>
              </a:rPr>
              <a:t>…</a:t>
            </a:r>
            <a:r>
              <a:rPr lang="zh-TW" altLang="en-US" sz="2400" b="1" dirty="0" smtClean="0">
                <a:latin typeface="微軟正黑體" panose="020B0604030504040204" pitchFamily="34" charset="-120"/>
                <a:ea typeface="微軟正黑體" panose="020B0604030504040204" pitchFamily="34" charset="-120"/>
              </a:rPr>
              <a:t>等</a:t>
            </a:r>
            <a:r>
              <a:rPr lang="en-US" altLang="zh-TW" sz="2400" b="1" dirty="0">
                <a:latin typeface="微軟正黑體" panose="020B0604030504040204" pitchFamily="34" charset="-120"/>
                <a:ea typeface="微軟正黑體" panose="020B0604030504040204" pitchFamily="34" charset="-120"/>
              </a:rPr>
              <a:t>(20</a:t>
            </a:r>
            <a:r>
              <a:rPr lang="zh-TW" altLang="en-US" sz="2400" b="1" dirty="0">
                <a:latin typeface="微軟正黑體" panose="020B0604030504040204" pitchFamily="34" charset="-120"/>
                <a:ea typeface="微軟正黑體" panose="020B0604030504040204" pitchFamily="34" charset="-120"/>
              </a:rPr>
              <a:t>萬元</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、保險</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儲、投、</a:t>
            </a:r>
            <a:r>
              <a:rPr lang="zh-TW" altLang="en-US" sz="2400" b="1" dirty="0" smtClean="0">
                <a:latin typeface="微軟正黑體" panose="020B0604030504040204" pitchFamily="34" charset="-120"/>
                <a:ea typeface="微軟正黑體" panose="020B0604030504040204" pitchFamily="34" charset="-120"/>
              </a:rPr>
              <a:t>年，不限金額</a:t>
            </a:r>
            <a:r>
              <a:rPr lang="en-US" altLang="zh-TW" sz="2400" b="1" dirty="0" smtClean="0">
                <a:latin typeface="微軟正黑體" panose="020B0604030504040204" pitchFamily="34" charset="-120"/>
                <a:ea typeface="微軟正黑體" panose="020B0604030504040204" pitchFamily="34" charset="-120"/>
              </a:rPr>
              <a:t>)</a:t>
            </a:r>
          </a:p>
          <a:p>
            <a:pPr lvl="1" indent="-360000" algn="just">
              <a:buBlip>
                <a:blip r:embed="rId3"/>
              </a:buBlip>
            </a:pPr>
            <a:r>
              <a:rPr lang="en-US" altLang="zh-TW" sz="2400" b="1" dirty="0" smtClean="0">
                <a:solidFill>
                  <a:srgbClr val="FF0000"/>
                </a:solidFill>
                <a:latin typeface="微軟正黑體" panose="020B0604030504040204" pitchFamily="34" charset="-120"/>
                <a:ea typeface="微軟正黑體" panose="020B0604030504040204" pitchFamily="34" charset="-120"/>
              </a:rPr>
              <a:t>112</a:t>
            </a:r>
            <a:r>
              <a:rPr lang="zh-TW" altLang="en-US" sz="2400" b="1" dirty="0" smtClean="0">
                <a:solidFill>
                  <a:srgbClr val="FF0000"/>
                </a:solidFill>
                <a:latin typeface="微軟正黑體" panose="020B0604030504040204" pitchFamily="34" charset="-120"/>
                <a:ea typeface="微軟正黑體" panose="020B0604030504040204" pitchFamily="34" charset="-120"/>
              </a:rPr>
              <a:t>年</a:t>
            </a:r>
            <a:r>
              <a:rPr lang="en-US" altLang="zh-TW" sz="2400" b="1" dirty="0" smtClean="0">
                <a:solidFill>
                  <a:srgbClr val="FF0000"/>
                </a:solidFill>
                <a:latin typeface="微軟正黑體" panose="020B0604030504040204" pitchFamily="34" charset="-120"/>
                <a:ea typeface="微軟正黑體" panose="020B0604030504040204" pitchFamily="34" charset="-120"/>
              </a:rPr>
              <a:t>9</a:t>
            </a:r>
            <a:r>
              <a:rPr lang="zh-TW" altLang="en-US" sz="2400" b="1" dirty="0" smtClean="0">
                <a:solidFill>
                  <a:srgbClr val="FF0000"/>
                </a:solidFill>
                <a:latin typeface="微軟正黑體" panose="020B0604030504040204" pitchFamily="34" charset="-120"/>
                <a:ea typeface="微軟正黑體" panose="020B0604030504040204" pitchFamily="34" charset="-120"/>
              </a:rPr>
              <a:t>月</a:t>
            </a:r>
            <a:r>
              <a:rPr lang="en-US" altLang="zh-TW" sz="2400" b="1" dirty="0" smtClean="0">
                <a:solidFill>
                  <a:srgbClr val="FF0000"/>
                </a:solidFill>
                <a:latin typeface="微軟正黑體" panose="020B0604030504040204" pitchFamily="34" charset="-120"/>
                <a:ea typeface="微軟正黑體" panose="020B0604030504040204" pitchFamily="34" charset="-120"/>
              </a:rPr>
              <a:t>1</a:t>
            </a:r>
            <a:r>
              <a:rPr lang="zh-TW" altLang="en-US" sz="2400" b="1" dirty="0" smtClean="0">
                <a:solidFill>
                  <a:srgbClr val="FF0000"/>
                </a:solidFill>
                <a:latin typeface="微軟正黑體" panose="020B0604030504040204" pitchFamily="34" charset="-120"/>
                <a:ea typeface="微軟正黑體" panose="020B0604030504040204" pitchFamily="34" charset="-120"/>
              </a:rPr>
              <a:t>日</a:t>
            </a:r>
            <a:r>
              <a:rPr lang="zh-TW" altLang="en-US" sz="2400" b="1" dirty="0" smtClean="0">
                <a:latin typeface="微軟正黑體" panose="020B0604030504040204" pitchFamily="34" charset="-120"/>
                <a:ea typeface="微軟正黑體" panose="020B0604030504040204" pitchFamily="34" charset="-120"/>
              </a:rPr>
              <a:t>生效新增</a:t>
            </a:r>
            <a:r>
              <a:rPr lang="zh-TW" altLang="en-US" sz="2400" b="1" u="sng" dirty="0">
                <a:solidFill>
                  <a:srgbClr val="FF0000"/>
                </a:solidFill>
                <a:latin typeface="微軟正黑體" panose="020B0604030504040204" pitchFamily="34" charset="-120"/>
                <a:ea typeface="微軟正黑體" panose="020B0604030504040204" pitchFamily="34" charset="-120"/>
              </a:rPr>
              <a:t>虛擬</a:t>
            </a:r>
            <a:r>
              <a:rPr lang="zh-TW" altLang="en-US" sz="2400" b="1" u="sng" dirty="0" smtClean="0">
                <a:solidFill>
                  <a:srgbClr val="FF0000"/>
                </a:solidFill>
                <a:latin typeface="微軟正黑體" panose="020B0604030504040204" pitchFamily="34" charset="-120"/>
                <a:ea typeface="微軟正黑體" panose="020B0604030504040204" pitchFamily="34" charset="-120"/>
              </a:rPr>
              <a:t>資產</a:t>
            </a:r>
            <a:r>
              <a:rPr lang="en-US" altLang="zh-TW" sz="2400" b="1" dirty="0">
                <a:latin typeface="微軟正黑體" panose="020B0604030504040204" pitchFamily="34" charset="-120"/>
                <a:ea typeface="微軟正黑體" panose="020B0604030504040204" pitchFamily="34" charset="-120"/>
              </a:rPr>
              <a:t>(20</a:t>
            </a:r>
            <a:r>
              <a:rPr lang="zh-TW" altLang="en-US" sz="2400" b="1" dirty="0">
                <a:latin typeface="微軟正黑體" panose="020B0604030504040204" pitchFamily="34" charset="-120"/>
                <a:ea typeface="微軟正黑體" panose="020B0604030504040204" pitchFamily="34" charset="-120"/>
              </a:rPr>
              <a:t>萬元</a:t>
            </a:r>
            <a:r>
              <a:rPr lang="en-US" altLang="zh-TW" sz="2400" b="1" dirty="0">
                <a:latin typeface="微軟正黑體" panose="020B0604030504040204" pitchFamily="34" charset="-120"/>
                <a:ea typeface="微軟正黑體" panose="020B0604030504040204" pitchFamily="34" charset="-120"/>
              </a:rPr>
              <a:t>)</a:t>
            </a:r>
          </a:p>
        </p:txBody>
      </p:sp>
      <p:sp>
        <p:nvSpPr>
          <p:cNvPr id="4" name="標題 3">
            <a:extLst>
              <a:ext uri="{FF2B5EF4-FFF2-40B4-BE49-F238E27FC236}">
                <a16:creationId xmlns:a16="http://schemas.microsoft.com/office/drawing/2014/main" id="{C96C9632-C01C-4DC2-974A-AB678921A2EF}"/>
              </a:ext>
            </a:extLst>
          </p:cNvPr>
          <p:cNvSpPr>
            <a:spLocks noGrp="1"/>
          </p:cNvSpPr>
          <p:nvPr>
            <p:ph type="title"/>
          </p:nvPr>
        </p:nvSpPr>
        <p:spPr/>
        <p:txBody>
          <a:bodyPr/>
          <a:lstStyle/>
          <a:p>
            <a:r>
              <a:rPr lang="zh-TW" altLang="en-US" dirty="0" smtClean="0">
                <a:solidFill>
                  <a:srgbClr val="FF6600"/>
                </a:solidFill>
                <a:latin typeface="標楷體" pitchFamily="65" charset="-120"/>
                <a:ea typeface="標楷體" pitchFamily="65" charset="-120"/>
              </a:rPr>
              <a:t>客體</a:t>
            </a:r>
            <a:endParaRPr lang="zh-TW" altLang="en-US" dirty="0"/>
          </a:p>
        </p:txBody>
      </p:sp>
      <p:sp>
        <p:nvSpPr>
          <p:cNvPr id="7" name="圓角化對角線角落矩形 6"/>
          <p:cNvSpPr/>
          <p:nvPr/>
        </p:nvSpPr>
        <p:spPr>
          <a:xfrm>
            <a:off x="3347864" y="1200923"/>
            <a:ext cx="5704033" cy="1372149"/>
          </a:xfrm>
          <a:prstGeom prst="round2DiagRect">
            <a:avLst/>
          </a:prstGeom>
          <a:ln w="19050">
            <a:prstDash val="sysDash"/>
          </a:ln>
        </p:spPr>
        <p:style>
          <a:lnRef idx="2">
            <a:schemeClr val="accent6"/>
          </a:lnRef>
          <a:fillRef idx="1">
            <a:schemeClr val="lt1"/>
          </a:fillRef>
          <a:effectRef idx="0">
            <a:schemeClr val="accent6"/>
          </a:effectRef>
          <a:fontRef idx="minor">
            <a:schemeClr val="dk1"/>
          </a:fontRef>
        </p:style>
        <p:txBody>
          <a:bodyPr wrap="square">
            <a:spAutoFit/>
          </a:bodyPr>
          <a:lstStyle/>
          <a:p>
            <a:pPr>
              <a:lnSpc>
                <a:spcPts val="4800"/>
              </a:lnSpc>
            </a:pPr>
            <a:r>
              <a:rPr lang="zh-TW" altLang="en-US" sz="2400" b="1" u="sng" dirty="0">
                <a:solidFill>
                  <a:srgbClr val="FF0000"/>
                </a:solidFill>
                <a:latin typeface="微軟正黑體" panose="020B0604030504040204" pitchFamily="34" charset="-120"/>
                <a:ea typeface="微軟正黑體" panose="020B0604030504040204" pitchFamily="34" charset="-120"/>
              </a:rPr>
              <a:t>申報人本人、配偶、未成年子女</a:t>
            </a:r>
            <a:r>
              <a:rPr lang="zh-TW" altLang="en-US" sz="2400" b="1" dirty="0">
                <a:latin typeface="微軟正黑體" panose="020B0604030504040204" pitchFamily="34" charset="-120"/>
                <a:ea typeface="微軟正黑體" panose="020B0604030504040204" pitchFamily="34" charset="-120"/>
              </a:rPr>
              <a:t>名下之</a:t>
            </a:r>
            <a:r>
              <a:rPr lang="zh-TW" altLang="en-US" sz="2400" b="1" dirty="0" smtClean="0">
                <a:latin typeface="微軟正黑體" panose="020B0604030504040204" pitchFamily="34" charset="-120"/>
                <a:ea typeface="微軟正黑體" panose="020B0604030504040204" pitchFamily="34" charset="-120"/>
              </a:rPr>
              <a:t>下列</a:t>
            </a:r>
            <a:r>
              <a:rPr lang="zh-TW" altLang="en-US" sz="2400" b="1" u="sng" dirty="0" smtClean="0">
                <a:solidFill>
                  <a:srgbClr val="FF0000"/>
                </a:solidFill>
                <a:latin typeface="微軟正黑體" panose="020B0604030504040204" pitchFamily="34" charset="-120"/>
                <a:ea typeface="微軟正黑體" panose="020B0604030504040204" pitchFamily="34" charset="-120"/>
              </a:rPr>
              <a:t>國內</a:t>
            </a:r>
            <a:r>
              <a:rPr lang="zh-TW" altLang="en-US" sz="2400" b="1" u="sng" dirty="0">
                <a:solidFill>
                  <a:srgbClr val="FF0000"/>
                </a:solidFill>
                <a:latin typeface="微軟正黑體" panose="020B0604030504040204" pitchFamily="34" charset="-120"/>
                <a:ea typeface="微軟正黑體" panose="020B0604030504040204" pitchFamily="34" charset="-120"/>
              </a:rPr>
              <a:t>、外財產</a:t>
            </a:r>
            <a:r>
              <a:rPr lang="zh-TW" altLang="en-US" sz="2400" b="1" dirty="0">
                <a:solidFill>
                  <a:schemeClr val="accent5">
                    <a:lumMod val="75000"/>
                  </a:schemeClr>
                </a:solidFill>
                <a:latin typeface="微軟正黑體" panose="020B0604030504040204" pitchFamily="34" charset="-120"/>
                <a:ea typeface="微軟正黑體" panose="020B0604030504040204" pitchFamily="34" charset="-120"/>
              </a:rPr>
              <a:t>（施行細則第</a:t>
            </a:r>
            <a:r>
              <a:rPr lang="en-US" altLang="zh-TW" sz="2400" b="1" dirty="0">
                <a:solidFill>
                  <a:schemeClr val="accent5">
                    <a:lumMod val="75000"/>
                  </a:schemeClr>
                </a:solidFill>
                <a:latin typeface="微軟正黑體" panose="020B0604030504040204" pitchFamily="34" charset="-120"/>
                <a:ea typeface="微軟正黑體" panose="020B0604030504040204" pitchFamily="34" charset="-120"/>
              </a:rPr>
              <a:t>11</a:t>
            </a:r>
            <a:r>
              <a:rPr lang="zh-TW" altLang="en-US" sz="2400" b="1" dirty="0">
                <a:solidFill>
                  <a:schemeClr val="accent5">
                    <a:lumMod val="75000"/>
                  </a:schemeClr>
                </a:solidFill>
                <a:latin typeface="微軟正黑體" panose="020B0604030504040204" pitchFamily="34" charset="-120"/>
                <a:ea typeface="微軟正黑體" panose="020B0604030504040204" pitchFamily="34" charset="-120"/>
              </a:rPr>
              <a:t>條）</a:t>
            </a:r>
            <a:endParaRPr lang="en-US" altLang="zh-TW" sz="2800" b="1" dirty="0">
              <a:solidFill>
                <a:schemeClr val="accent5">
                  <a:lumMod val="75000"/>
                </a:schemeClr>
              </a:solidFill>
              <a:latin typeface="微軟正黑體" panose="020B0604030504040204" pitchFamily="34" charset="-120"/>
              <a:ea typeface="微軟正黑體" panose="020B0604030504040204" pitchFamily="34" charset="-120"/>
            </a:endParaRPr>
          </a:p>
        </p:txBody>
      </p:sp>
      <p:pic>
        <p:nvPicPr>
          <p:cNvPr id="10" name="圖片 9"/>
          <p:cNvPicPr>
            <a:picLocks noChangeAspect="1"/>
          </p:cNvPicPr>
          <p:nvPr/>
        </p:nvPicPr>
        <p:blipFill rotWithShape="1">
          <a:blip r:embed="rId4" cstate="print">
            <a:extLst>
              <a:ext uri="{28A0092B-C50C-407E-A947-70E740481C1C}">
                <a14:useLocalDpi xmlns:a14="http://schemas.microsoft.com/office/drawing/2010/main" val="0"/>
              </a:ext>
            </a:extLst>
          </a:blip>
          <a:srcRect t="8693" b="7576"/>
          <a:stretch/>
        </p:blipFill>
        <p:spPr>
          <a:xfrm>
            <a:off x="6660232" y="3254958"/>
            <a:ext cx="2235950" cy="2808312"/>
          </a:xfrm>
          <a:prstGeom prst="rect">
            <a:avLst/>
          </a:prstGeom>
        </p:spPr>
      </p:pic>
      <p:pic>
        <p:nvPicPr>
          <p:cNvPr id="5" name="圖片 4"/>
          <p:cNvPicPr>
            <a:picLocks noChangeAspect="1"/>
          </p:cNvPicPr>
          <p:nvPr/>
        </p:nvPicPr>
        <p:blipFill rotWithShape="1">
          <a:blip r:embed="rId5">
            <a:extLst>
              <a:ext uri="{28A0092B-C50C-407E-A947-70E740481C1C}">
                <a14:useLocalDpi xmlns:a14="http://schemas.microsoft.com/office/drawing/2010/main" val="0"/>
              </a:ext>
            </a:extLst>
          </a:blip>
          <a:srcRect l="17174" r="14710" b="6184"/>
          <a:stretch/>
        </p:blipFill>
        <p:spPr>
          <a:xfrm>
            <a:off x="539552" y="806687"/>
            <a:ext cx="2664296" cy="2448271"/>
          </a:xfrm>
          <a:prstGeom prst="rect">
            <a:avLst/>
          </a:prstGeom>
        </p:spPr>
      </p:pic>
    </p:spTree>
    <p:extLst>
      <p:ext uri="{BB962C8B-B14F-4D97-AF65-F5344CB8AC3E}">
        <p14:creationId xmlns:p14="http://schemas.microsoft.com/office/powerpoint/2010/main" val="30224174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FF6600"/>
                </a:solidFill>
                <a:latin typeface="標楷體" pitchFamily="65" charset="-120"/>
                <a:ea typeface="標楷體" pitchFamily="65" charset="-120"/>
              </a:rPr>
              <a:t>客體</a:t>
            </a:r>
            <a:endParaRPr lang="zh-TW" altLang="en-US" dirty="0"/>
          </a:p>
        </p:txBody>
      </p:sp>
      <p:pic>
        <p:nvPicPr>
          <p:cNvPr id="4" name="圖片 3"/>
          <p:cNvPicPr>
            <a:picLocks noChangeAspect="1"/>
          </p:cNvPicPr>
          <p:nvPr/>
        </p:nvPicPr>
        <p:blipFill>
          <a:blip r:embed="rId3"/>
          <a:stretch>
            <a:fillRect/>
          </a:stretch>
        </p:blipFill>
        <p:spPr>
          <a:xfrm>
            <a:off x="179512" y="836712"/>
            <a:ext cx="8881317" cy="5436605"/>
          </a:xfrm>
          <a:prstGeom prst="rect">
            <a:avLst/>
          </a:prstGeom>
        </p:spPr>
      </p:pic>
      <p:sp>
        <p:nvSpPr>
          <p:cNvPr id="3" name="圓角矩形圖說文字 2"/>
          <p:cNvSpPr/>
          <p:nvPr/>
        </p:nvSpPr>
        <p:spPr>
          <a:xfrm>
            <a:off x="3347864" y="3969060"/>
            <a:ext cx="1572816" cy="504056"/>
          </a:xfrm>
          <a:prstGeom prst="wedgeRoundRectCallout">
            <a:avLst>
              <a:gd name="adj1" fmla="val -68089"/>
              <a:gd name="adj2" fmla="val -19818"/>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lnSpc>
                <a:spcPts val="2000"/>
              </a:lnSpc>
              <a:spcBef>
                <a:spcPts val="0"/>
              </a:spcBef>
            </a:pPr>
            <a:r>
              <a:rPr lang="en-US" altLang="zh-TW" b="1" dirty="0" smtClean="0">
                <a:solidFill>
                  <a:srgbClr val="FA6614"/>
                </a:solidFill>
                <a:latin typeface="微軟正黑體" panose="020B0604030504040204" pitchFamily="34" charset="-120"/>
                <a:ea typeface="微軟正黑體" panose="020B0604030504040204" pitchFamily="34" charset="-120"/>
              </a:rPr>
              <a:t>112.9.1</a:t>
            </a:r>
            <a:r>
              <a:rPr lang="zh-TW" altLang="en-US" b="1" dirty="0" smtClean="0">
                <a:solidFill>
                  <a:srgbClr val="FA6614"/>
                </a:solidFill>
                <a:latin typeface="微軟正黑體" panose="020B0604030504040204" pitchFamily="34" charset="-120"/>
                <a:ea typeface="微軟正黑體" panose="020B0604030504040204" pitchFamily="34" charset="-120"/>
              </a:rPr>
              <a:t>新增「虛擬資產」</a:t>
            </a:r>
            <a:endParaRPr lang="zh-TW" altLang="en-US" b="1" dirty="0">
              <a:solidFill>
                <a:srgbClr val="FA6614"/>
              </a:solidFill>
              <a:latin typeface="微軟正黑體" panose="020B0604030504040204" pitchFamily="34" charset="-120"/>
              <a:ea typeface="微軟正黑體" panose="020B0604030504040204" pitchFamily="34" charset="-120"/>
            </a:endParaRPr>
          </a:p>
        </p:txBody>
      </p:sp>
      <p:cxnSp>
        <p:nvCxnSpPr>
          <p:cNvPr id="8" name="直線接點 7"/>
          <p:cNvCxnSpPr/>
          <p:nvPr/>
        </p:nvCxnSpPr>
        <p:spPr>
          <a:xfrm>
            <a:off x="2214579" y="4221088"/>
            <a:ext cx="864096" cy="0"/>
          </a:xfrm>
          <a:prstGeom prst="line">
            <a:avLst/>
          </a:prstGeom>
          <a:ln w="25400"/>
        </p:spPr>
        <p:style>
          <a:lnRef idx="1">
            <a:schemeClr val="accent5"/>
          </a:lnRef>
          <a:fillRef idx="0">
            <a:schemeClr val="accent5"/>
          </a:fillRef>
          <a:effectRef idx="0">
            <a:schemeClr val="accent5"/>
          </a:effectRef>
          <a:fontRef idx="minor">
            <a:schemeClr val="tx1"/>
          </a:fontRef>
        </p:style>
      </p:cxnSp>
      <p:sp>
        <p:nvSpPr>
          <p:cNvPr id="6"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2588372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FF6600"/>
                </a:solidFill>
                <a:latin typeface="標楷體" pitchFamily="65" charset="-120"/>
                <a:ea typeface="標楷體" pitchFamily="65" charset="-120"/>
              </a:rPr>
              <a:t>不動產</a:t>
            </a:r>
            <a:endParaRPr lang="zh-TW" altLang="en-US" dirty="0"/>
          </a:p>
        </p:txBody>
      </p:sp>
      <p:pic>
        <p:nvPicPr>
          <p:cNvPr id="4" name="圖片 3"/>
          <p:cNvPicPr>
            <a:picLocks noChangeAspect="1"/>
          </p:cNvPicPr>
          <p:nvPr/>
        </p:nvPicPr>
        <p:blipFill rotWithShape="1">
          <a:blip r:embed="rId3"/>
          <a:srcRect b="38462"/>
          <a:stretch/>
        </p:blipFill>
        <p:spPr>
          <a:xfrm>
            <a:off x="973090" y="898634"/>
            <a:ext cx="7548765" cy="2880320"/>
          </a:xfrm>
          <a:prstGeom prst="rect">
            <a:avLst/>
          </a:prstGeom>
        </p:spPr>
      </p:pic>
      <p:pic>
        <p:nvPicPr>
          <p:cNvPr id="5" name="圖片 4"/>
          <p:cNvPicPr>
            <a:picLocks noChangeAspect="1"/>
          </p:cNvPicPr>
          <p:nvPr/>
        </p:nvPicPr>
        <p:blipFill rotWithShape="1">
          <a:blip r:embed="rId4"/>
          <a:srcRect t="10940"/>
          <a:stretch/>
        </p:blipFill>
        <p:spPr>
          <a:xfrm>
            <a:off x="975893" y="3778954"/>
            <a:ext cx="7517085" cy="2126160"/>
          </a:xfrm>
          <a:prstGeom prst="rect">
            <a:avLst/>
          </a:prstGeom>
        </p:spPr>
      </p:pic>
      <p:sp>
        <p:nvSpPr>
          <p:cNvPr id="6"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29999193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395536" y="260648"/>
            <a:ext cx="8229600" cy="66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0000"/>
          </a:bodyPr>
          <a:lstStyle/>
          <a:p>
            <a:pPr lvl="0" algn="ctr" fontAlgn="auto">
              <a:spcBef>
                <a:spcPts val="0"/>
              </a:spcBef>
              <a:spcAft>
                <a:spcPts val="0"/>
              </a:spcAft>
              <a:defRPr/>
            </a:pPr>
            <a:r>
              <a:rPr kumimoji="0" lang="zh-TW" altLang="en-US" sz="2200" b="1" kern="1200" dirty="0">
                <a:solidFill>
                  <a:srgbClr val="464646"/>
                </a:solidFill>
                <a:effectLst>
                  <a:outerShdw blurRad="31750" dist="25400" dir="5400000" algn="tl" rotWithShape="0">
                    <a:srgbClr val="000000">
                      <a:alpha val="25000"/>
                    </a:srgbClr>
                  </a:outerShdw>
                </a:effectLst>
                <a:latin typeface="標楷體" pitchFamily="65" charset="-120"/>
                <a:ea typeface="標楷體" pitchFamily="65" charset="-120"/>
              </a:rPr>
              <a:t/>
            </a:r>
            <a:br>
              <a:rPr kumimoji="0" lang="zh-TW" altLang="en-US" sz="2200" b="1" kern="1200" dirty="0">
                <a:solidFill>
                  <a:srgbClr val="464646"/>
                </a:solidFill>
                <a:effectLst>
                  <a:outerShdw blurRad="31750" dist="25400" dir="5400000" algn="tl" rotWithShape="0">
                    <a:srgbClr val="000000">
                      <a:alpha val="25000"/>
                    </a:srgbClr>
                  </a:outerShdw>
                </a:effectLst>
                <a:latin typeface="標楷體" pitchFamily="65" charset="-120"/>
                <a:ea typeface="標楷體" pitchFamily="65" charset="-120"/>
              </a:rPr>
            </a:br>
            <a:endParaRPr kumimoji="0" lang="zh-TW" altLang="en-US" sz="2400" b="0" i="0" u="none" strike="noStrike" kern="0" cap="none" spc="0" normalizeH="0" baseline="0" noProof="0" dirty="0">
              <a:ln>
                <a:noFill/>
              </a:ln>
              <a:solidFill>
                <a:sysClr val="windowText" lastClr="000000"/>
              </a:solidFill>
              <a:effectLst/>
              <a:uLnTx/>
              <a:uFillTx/>
              <a:latin typeface="標楷體" pitchFamily="65" charset="-120"/>
              <a:ea typeface="標楷體" pitchFamily="65" charset="-120"/>
            </a:endParaRPr>
          </a:p>
        </p:txBody>
      </p:sp>
      <p:sp>
        <p:nvSpPr>
          <p:cNvPr id="3" name="投影片編號版面配置區 2"/>
          <p:cNvSpPr>
            <a:spLocks noGrp="1"/>
          </p:cNvSpPr>
          <p:nvPr>
            <p:ph type="sldNum" sz="quarter" idx="12"/>
          </p:nvPr>
        </p:nvSpPr>
        <p:spPr/>
        <p:txBody>
          <a:bodyPr/>
          <a:lstStyle/>
          <a:p>
            <a:fld id="{00FC5F7E-5E18-4FA6-9760-197AF4987A36}" type="slidenum">
              <a:rPr lang="en-US" altLang="ja-JP" smtClean="0"/>
              <a:pPr/>
              <a:t>39</a:t>
            </a:fld>
            <a:endParaRPr lang="en-US" altLang="ja-JP"/>
          </a:p>
        </p:txBody>
      </p:sp>
      <p:sp>
        <p:nvSpPr>
          <p:cNvPr id="5" name="Text Box 51"/>
          <p:cNvSpPr txBox="1">
            <a:spLocks noChangeArrowheads="1"/>
          </p:cNvSpPr>
          <p:nvPr/>
        </p:nvSpPr>
        <p:spPr bwMode="auto">
          <a:xfrm>
            <a:off x="539552" y="836712"/>
            <a:ext cx="8229600" cy="5519638"/>
          </a:xfrm>
          <a:prstGeom prst="rect">
            <a:avLst/>
          </a:prstGeom>
          <a:solidFill>
            <a:srgbClr val="FFFF99"/>
          </a:solidFill>
          <a:ln w="25400" cap="rnd">
            <a:solidFill>
              <a:srgbClr val="CC6600"/>
            </a:solidFill>
            <a:prstDash val="sysDot"/>
            <a:miter lim="800000"/>
            <a:headEnd/>
            <a:tailEnd/>
          </a:ln>
        </p:spPr>
        <p:txBody>
          <a:bodyPr/>
          <a:lstStyle>
            <a:lvl1pPr marL="174625" indent="-174625">
              <a:defRPr sz="2700">
                <a:solidFill>
                  <a:schemeClr val="tx1"/>
                </a:solidFill>
                <a:latin typeface="Lucida Sans Unicode" pitchFamily="34" charset="0"/>
                <a:ea typeface="微軟正黑體" pitchFamily="34" charset="-120"/>
              </a:defRPr>
            </a:lvl1pPr>
            <a:lvl2pPr marL="742950" indent="-285750">
              <a:defRPr sz="2300">
                <a:solidFill>
                  <a:schemeClr val="tx1"/>
                </a:solidFill>
                <a:latin typeface="Lucida Sans Unicode" pitchFamily="34" charset="0"/>
                <a:ea typeface="微軟正黑體" pitchFamily="34" charset="-120"/>
              </a:defRPr>
            </a:lvl2pPr>
            <a:lvl3pPr marL="1143000">
              <a:defRPr sz="2100">
                <a:solidFill>
                  <a:schemeClr val="tx1"/>
                </a:solidFill>
                <a:latin typeface="Lucida Sans Unicode" pitchFamily="34" charset="0"/>
                <a:ea typeface="微軟正黑體" pitchFamily="34" charset="-120"/>
              </a:defRPr>
            </a:lvl3pPr>
            <a:lvl4pPr marL="1600200">
              <a:defRPr sz="1900">
                <a:solidFill>
                  <a:schemeClr val="tx1"/>
                </a:solidFill>
                <a:latin typeface="Lucida Sans Unicode" pitchFamily="34" charset="0"/>
                <a:ea typeface="微軟正黑體" pitchFamily="34" charset="-120"/>
              </a:defRPr>
            </a:lvl4pPr>
            <a:lvl5pPr marL="2057400">
              <a:defRPr>
                <a:solidFill>
                  <a:schemeClr val="tx1"/>
                </a:solidFill>
                <a:latin typeface="Lucida Sans Unicode" pitchFamily="34" charset="0"/>
                <a:ea typeface="微軟正黑體" pitchFamily="34" charset="-120"/>
              </a:defRPr>
            </a:lvl5pPr>
            <a:lvl6pPr marL="25146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6pPr>
            <a:lvl7pPr marL="29718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7pPr>
            <a:lvl8pPr marL="34290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8pPr>
            <a:lvl9pPr marL="38862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9pPr>
          </a:lstStyle>
          <a:p>
            <a:pPr eaLnBrk="0" hangingPunct="0">
              <a:spcBef>
                <a:spcPts val="0"/>
              </a:spcBef>
              <a:spcAft>
                <a:spcPts val="600"/>
              </a:spcAft>
              <a:buClr>
                <a:schemeClr val="bg2"/>
              </a:buClr>
              <a:buSzPct val="75000"/>
              <a:buFont typeface="Wingdings" pitchFamily="2" charset="2"/>
              <a:buNone/>
            </a:pPr>
            <a:r>
              <a:rPr kumimoji="0" lang="zh-TW" altLang="en-US" sz="2400" b="1" dirty="0">
                <a:solidFill>
                  <a:srgbClr val="CC0000"/>
                </a:solidFill>
                <a:latin typeface="標楷體" pitchFamily="65" charset="-120"/>
                <a:ea typeface="標楷體" pitchFamily="65" charset="-120"/>
              </a:rPr>
              <a:t>　　</a:t>
            </a:r>
            <a:r>
              <a:rPr kumimoji="0" lang="zh-TW" altLang="en-US" sz="2400" b="1" dirty="0" smtClean="0">
                <a:solidFill>
                  <a:srgbClr val="CC0000"/>
                </a:solidFill>
                <a:latin typeface="微軟正黑體" panose="020B0604030504040204" pitchFamily="34" charset="-120"/>
              </a:rPr>
              <a:t>土地</a:t>
            </a:r>
            <a:r>
              <a:rPr kumimoji="0" lang="zh-TW" altLang="en-US" sz="2400" b="1" dirty="0">
                <a:solidFill>
                  <a:srgbClr val="CC0000"/>
                </a:solidFill>
                <a:latin typeface="微軟正黑體" panose="020B0604030504040204" pitchFamily="34" charset="-120"/>
              </a:rPr>
              <a:t>常見錯誤態樣：</a:t>
            </a:r>
          </a:p>
          <a:p>
            <a:pPr marL="368300" indent="-368300" algn="just" eaLnBrk="0" hangingPunct="0">
              <a:spcBef>
                <a:spcPts val="0"/>
              </a:spcBef>
              <a:spcAft>
                <a:spcPts val="600"/>
              </a:spcAft>
              <a:buSzPct val="75000"/>
            </a:pPr>
            <a:r>
              <a:rPr kumimoji="0" lang="en-US" altLang="zh-TW" sz="2000" b="1" dirty="0" smtClean="0">
                <a:latin typeface="微軟正黑體" panose="020B0604030504040204" pitchFamily="34" charset="-120"/>
              </a:rPr>
              <a:t>1</a:t>
            </a:r>
            <a:r>
              <a:rPr kumimoji="0" lang="zh-TW" altLang="en-US" sz="2000" b="1" dirty="0" smtClean="0">
                <a:latin typeface="微軟正黑體" panose="020B0604030504040204" pitchFamily="34" charset="-120"/>
              </a:rPr>
              <a:t>、</a:t>
            </a:r>
            <a:r>
              <a:rPr kumimoji="0" lang="zh-TW" altLang="en-US" sz="2000" b="1" dirty="0" smtClean="0">
                <a:solidFill>
                  <a:srgbClr val="FF0000"/>
                </a:solidFill>
                <a:latin typeface="微軟正黑體" panose="020B0604030504040204" pitchFamily="34" charset="-120"/>
              </a:rPr>
              <a:t>誤</a:t>
            </a:r>
            <a:r>
              <a:rPr kumimoji="0" lang="zh-TW" altLang="en-US" sz="2000" b="1" dirty="0">
                <a:solidFill>
                  <a:srgbClr val="FF0000"/>
                </a:solidFill>
                <a:latin typeface="微軟正黑體" panose="020B0604030504040204" pitchFamily="34" charset="-120"/>
              </a:rPr>
              <a:t>以為上面沒有建物才算土地</a:t>
            </a:r>
            <a:r>
              <a:rPr kumimoji="0" lang="zh-TW" altLang="en-US" sz="2000" b="1" dirty="0">
                <a:solidFill>
                  <a:schemeClr val="tx1">
                    <a:lumMod val="75000"/>
                    <a:lumOff val="25000"/>
                  </a:schemeClr>
                </a:solidFill>
                <a:latin typeface="微軟正黑體" panose="020B0604030504040204" pitchFamily="34" charset="-120"/>
              </a:rPr>
              <a:t>，致僅申報房屋未申報土地（基地），其實</a:t>
            </a:r>
            <a:r>
              <a:rPr kumimoji="0" lang="zh-TW" altLang="en-US" sz="2000" b="1" dirty="0">
                <a:solidFill>
                  <a:srgbClr val="00B0F0"/>
                </a:solidFill>
                <a:latin typeface="微軟正黑體" panose="020B0604030504040204" pitchFamily="34" charset="-120"/>
              </a:rPr>
              <a:t>房屋與基地均應申報</a:t>
            </a:r>
            <a:r>
              <a:rPr kumimoji="0" lang="zh-TW" altLang="en-US" sz="2000" b="1" dirty="0">
                <a:solidFill>
                  <a:schemeClr val="tx1">
                    <a:lumMod val="75000"/>
                    <a:lumOff val="25000"/>
                  </a:schemeClr>
                </a:solidFill>
                <a:latin typeface="微軟正黑體" panose="020B0604030504040204" pitchFamily="34" charset="-120"/>
              </a:rPr>
              <a:t>，並分別填列於土地及房屋</a:t>
            </a:r>
            <a:r>
              <a:rPr kumimoji="0" lang="en-US" altLang="zh-TW" sz="2000" b="1" dirty="0">
                <a:solidFill>
                  <a:schemeClr val="tx1">
                    <a:lumMod val="75000"/>
                    <a:lumOff val="25000"/>
                  </a:schemeClr>
                </a:solidFill>
                <a:latin typeface="微軟正黑體" panose="020B0604030504040204" pitchFamily="34" charset="-120"/>
              </a:rPr>
              <a:t>(</a:t>
            </a:r>
            <a:r>
              <a:rPr kumimoji="0" lang="zh-TW" altLang="en-US" sz="2000" b="1" dirty="0">
                <a:solidFill>
                  <a:schemeClr val="tx1">
                    <a:lumMod val="75000"/>
                    <a:lumOff val="25000"/>
                  </a:schemeClr>
                </a:solidFill>
                <a:latin typeface="微軟正黑體" panose="020B0604030504040204" pitchFamily="34" charset="-120"/>
              </a:rPr>
              <a:t>建物</a:t>
            </a:r>
            <a:r>
              <a:rPr kumimoji="0" lang="en-US" altLang="zh-TW" sz="2000" b="1" dirty="0">
                <a:solidFill>
                  <a:schemeClr val="tx1">
                    <a:lumMod val="75000"/>
                    <a:lumOff val="25000"/>
                  </a:schemeClr>
                </a:solidFill>
                <a:latin typeface="微軟正黑體" panose="020B0604030504040204" pitchFamily="34" charset="-120"/>
              </a:rPr>
              <a:t>)</a:t>
            </a:r>
            <a:r>
              <a:rPr kumimoji="0" lang="zh-TW" altLang="en-US" sz="2000" b="1" dirty="0">
                <a:solidFill>
                  <a:schemeClr val="tx1">
                    <a:lumMod val="75000"/>
                    <a:lumOff val="25000"/>
                  </a:schemeClr>
                </a:solidFill>
                <a:latin typeface="微軟正黑體" panose="020B0604030504040204" pitchFamily="34" charset="-120"/>
              </a:rPr>
              <a:t>欄</a:t>
            </a:r>
            <a:r>
              <a:rPr kumimoji="0" lang="zh-TW" altLang="en-US" sz="2000" b="1" dirty="0" smtClean="0">
                <a:solidFill>
                  <a:schemeClr val="tx1">
                    <a:lumMod val="75000"/>
                    <a:lumOff val="25000"/>
                  </a:schemeClr>
                </a:solidFill>
                <a:latin typeface="微軟正黑體" panose="020B0604030504040204" pitchFamily="34" charset="-120"/>
              </a:rPr>
              <a:t>。</a:t>
            </a:r>
            <a:endParaRPr kumimoji="0" lang="en-US" altLang="zh-TW" sz="2000" b="1" dirty="0" smtClean="0">
              <a:solidFill>
                <a:schemeClr val="tx1">
                  <a:lumMod val="75000"/>
                  <a:lumOff val="25000"/>
                </a:schemeClr>
              </a:solidFill>
              <a:latin typeface="微軟正黑體" panose="020B0604030504040204" pitchFamily="34" charset="-120"/>
            </a:endParaRPr>
          </a:p>
          <a:p>
            <a:pPr marL="368300" indent="-368300" algn="just" eaLnBrk="0" hangingPunct="0">
              <a:spcBef>
                <a:spcPts val="0"/>
              </a:spcBef>
              <a:spcAft>
                <a:spcPts val="600"/>
              </a:spcAft>
              <a:buSzPct val="75000"/>
            </a:pPr>
            <a:r>
              <a:rPr kumimoji="0" lang="en-US" altLang="zh-TW" sz="2000" b="1" dirty="0" smtClean="0">
                <a:solidFill>
                  <a:schemeClr val="tx1">
                    <a:lumMod val="75000"/>
                    <a:lumOff val="25000"/>
                  </a:schemeClr>
                </a:solidFill>
                <a:latin typeface="微軟正黑體" panose="020B0604030504040204" pitchFamily="34" charset="-120"/>
              </a:rPr>
              <a:t>2</a:t>
            </a:r>
            <a:r>
              <a:rPr kumimoji="0" lang="zh-TW" altLang="en-US" sz="2000" b="1" dirty="0" smtClean="0">
                <a:solidFill>
                  <a:schemeClr val="tx1">
                    <a:lumMod val="75000"/>
                    <a:lumOff val="25000"/>
                  </a:schemeClr>
                </a:solidFill>
                <a:latin typeface="微軟正黑體" panose="020B0604030504040204" pitchFamily="34" charset="-120"/>
              </a:rPr>
              <a:t>、</a:t>
            </a:r>
            <a:r>
              <a:rPr kumimoji="0" lang="zh-TW" altLang="en-US" sz="2000" b="1" dirty="0" smtClean="0">
                <a:solidFill>
                  <a:srgbClr val="FF0000"/>
                </a:solidFill>
                <a:latin typeface="微軟正黑體" panose="020B0604030504040204" pitchFamily="34" charset="-120"/>
              </a:rPr>
              <a:t>誤</a:t>
            </a:r>
            <a:r>
              <a:rPr kumimoji="0" lang="zh-TW" altLang="en-US" sz="2000" b="1" dirty="0">
                <a:solidFill>
                  <a:srgbClr val="FF0000"/>
                </a:solidFill>
                <a:latin typeface="微軟正黑體" panose="020B0604030504040204" pitchFamily="34" charset="-120"/>
              </a:rPr>
              <a:t>以為面積為實際持有面積</a:t>
            </a:r>
            <a:r>
              <a:rPr kumimoji="0" lang="zh-TW" altLang="en-US" sz="2000" b="1" dirty="0">
                <a:solidFill>
                  <a:schemeClr val="tx1">
                    <a:lumMod val="75000"/>
                    <a:lumOff val="25000"/>
                  </a:schemeClr>
                </a:solidFill>
                <a:latin typeface="微軟正黑體" panose="020B0604030504040204" pitchFamily="34" charset="-120"/>
              </a:rPr>
              <a:t>，實應</a:t>
            </a:r>
            <a:r>
              <a:rPr kumimoji="0" lang="zh-TW" altLang="en-US" sz="2000" b="1" dirty="0" smtClean="0">
                <a:solidFill>
                  <a:schemeClr val="tx1">
                    <a:lumMod val="75000"/>
                    <a:lumOff val="25000"/>
                  </a:schemeClr>
                </a:solidFill>
                <a:latin typeface="微軟正黑體" panose="020B0604030504040204" pitchFamily="34" charset="-120"/>
              </a:rPr>
              <a:t>填寫</a:t>
            </a:r>
            <a:r>
              <a:rPr kumimoji="0" lang="zh-TW" altLang="en-US" sz="2000" b="1" dirty="0" smtClean="0">
                <a:solidFill>
                  <a:srgbClr val="00B0F0"/>
                </a:solidFill>
                <a:latin typeface="微軟正黑體" panose="020B0604030504040204" pitchFamily="34" charset="-120"/>
              </a:rPr>
              <a:t>所有權狀總</a:t>
            </a:r>
            <a:r>
              <a:rPr kumimoji="0" lang="zh-TW" altLang="en-US" sz="2000" b="1" dirty="0">
                <a:solidFill>
                  <a:srgbClr val="00B0F0"/>
                </a:solidFill>
                <a:latin typeface="微軟正黑體" panose="020B0604030504040204" pitchFamily="34" charset="-120"/>
              </a:rPr>
              <a:t>面積</a:t>
            </a:r>
            <a:r>
              <a:rPr kumimoji="0" lang="zh-TW" altLang="en-US" sz="2000" b="1" dirty="0">
                <a:solidFill>
                  <a:schemeClr val="tx1">
                    <a:lumMod val="75000"/>
                    <a:lumOff val="25000"/>
                  </a:schemeClr>
                </a:solidFill>
                <a:latin typeface="微軟正黑體" panose="020B0604030504040204" pitchFamily="34" charset="-120"/>
              </a:rPr>
              <a:t>，而非申報總面積乘以權利範圍之實際持分面積。如權狀登載面積為</a:t>
            </a:r>
            <a:r>
              <a:rPr kumimoji="0" lang="en-US" altLang="zh-TW" sz="2000" b="1" dirty="0">
                <a:solidFill>
                  <a:schemeClr val="tx1">
                    <a:lumMod val="75000"/>
                    <a:lumOff val="25000"/>
                  </a:schemeClr>
                </a:solidFill>
                <a:latin typeface="微軟正黑體" panose="020B0604030504040204" pitchFamily="34" charset="-120"/>
              </a:rPr>
              <a:t>1,200</a:t>
            </a:r>
            <a:r>
              <a:rPr kumimoji="0" lang="zh-TW" altLang="en-US" sz="2000" b="1" dirty="0">
                <a:solidFill>
                  <a:schemeClr val="tx1">
                    <a:lumMod val="75000"/>
                    <a:lumOff val="25000"/>
                  </a:schemeClr>
                </a:solidFill>
                <a:latin typeface="微軟正黑體" panose="020B0604030504040204" pitchFamily="34" charset="-120"/>
              </a:rPr>
              <a:t>平方公尺，權利範圍</a:t>
            </a:r>
            <a:r>
              <a:rPr kumimoji="0" lang="en-US" altLang="zh-TW" sz="2000" b="1" dirty="0">
                <a:solidFill>
                  <a:schemeClr val="tx1">
                    <a:lumMod val="75000"/>
                    <a:lumOff val="25000"/>
                  </a:schemeClr>
                </a:solidFill>
                <a:latin typeface="微軟正黑體" panose="020B0604030504040204" pitchFamily="34" charset="-120"/>
              </a:rPr>
              <a:t>1/40</a:t>
            </a:r>
            <a:r>
              <a:rPr kumimoji="0" lang="zh-TW" altLang="en-US" sz="2000" b="1" dirty="0">
                <a:solidFill>
                  <a:schemeClr val="tx1">
                    <a:lumMod val="75000"/>
                    <a:lumOff val="25000"/>
                  </a:schemeClr>
                </a:solidFill>
                <a:latin typeface="微軟正黑體" panose="020B0604030504040204" pitchFamily="34" charset="-120"/>
              </a:rPr>
              <a:t>，則申報時面積誤填</a:t>
            </a:r>
            <a:r>
              <a:rPr kumimoji="0" lang="en-US" altLang="zh-TW" sz="2000" b="1" dirty="0">
                <a:solidFill>
                  <a:schemeClr val="tx1">
                    <a:lumMod val="75000"/>
                    <a:lumOff val="25000"/>
                  </a:schemeClr>
                </a:solidFill>
                <a:latin typeface="微軟正黑體" panose="020B0604030504040204" pitchFamily="34" charset="-120"/>
              </a:rPr>
              <a:t>30</a:t>
            </a:r>
            <a:r>
              <a:rPr kumimoji="0" lang="zh-TW" altLang="en-US" sz="2000" b="1" dirty="0">
                <a:solidFill>
                  <a:schemeClr val="tx1">
                    <a:lumMod val="75000"/>
                    <a:lumOff val="25000"/>
                  </a:schemeClr>
                </a:solidFill>
                <a:latin typeface="微軟正黑體" panose="020B0604030504040204" pitchFamily="34" charset="-120"/>
              </a:rPr>
              <a:t>平方公尺，實應填寫</a:t>
            </a:r>
            <a:r>
              <a:rPr kumimoji="0" lang="en-US" altLang="zh-TW" sz="2000" b="1" dirty="0">
                <a:solidFill>
                  <a:schemeClr val="tx1">
                    <a:lumMod val="75000"/>
                    <a:lumOff val="25000"/>
                  </a:schemeClr>
                </a:solidFill>
                <a:latin typeface="微軟正黑體" panose="020B0604030504040204" pitchFamily="34" charset="-120"/>
              </a:rPr>
              <a:t>1,200</a:t>
            </a:r>
            <a:r>
              <a:rPr kumimoji="0" lang="zh-TW" altLang="en-US" sz="2000" b="1" dirty="0">
                <a:solidFill>
                  <a:schemeClr val="tx1">
                    <a:lumMod val="75000"/>
                    <a:lumOff val="25000"/>
                  </a:schemeClr>
                </a:solidFill>
                <a:latin typeface="微軟正黑體" panose="020B0604030504040204" pitchFamily="34" charset="-120"/>
              </a:rPr>
              <a:t>平方公尺</a:t>
            </a:r>
            <a:r>
              <a:rPr kumimoji="0" lang="zh-TW" altLang="en-US" sz="2000" b="1" dirty="0" smtClean="0">
                <a:solidFill>
                  <a:schemeClr val="tx1">
                    <a:lumMod val="75000"/>
                    <a:lumOff val="25000"/>
                  </a:schemeClr>
                </a:solidFill>
                <a:latin typeface="微軟正黑體" panose="020B0604030504040204" pitchFamily="34" charset="-120"/>
              </a:rPr>
              <a:t>。</a:t>
            </a:r>
            <a:endParaRPr kumimoji="0" lang="en-US" altLang="zh-TW" sz="2000" b="1" dirty="0" smtClean="0">
              <a:solidFill>
                <a:schemeClr val="tx1">
                  <a:lumMod val="75000"/>
                  <a:lumOff val="25000"/>
                </a:schemeClr>
              </a:solidFill>
              <a:latin typeface="微軟正黑體" panose="020B0604030504040204" pitchFamily="34" charset="-120"/>
            </a:endParaRPr>
          </a:p>
          <a:p>
            <a:pPr marL="368300" indent="-368300" algn="just" eaLnBrk="0" hangingPunct="0">
              <a:spcBef>
                <a:spcPts val="0"/>
              </a:spcBef>
              <a:spcAft>
                <a:spcPts val="600"/>
              </a:spcAft>
              <a:buSzPct val="75000"/>
            </a:pPr>
            <a:r>
              <a:rPr kumimoji="0" lang="en-US" altLang="zh-TW" sz="2000" b="1" dirty="0" smtClean="0">
                <a:latin typeface="微軟正黑體" panose="020B0604030504040204" pitchFamily="34" charset="-120"/>
              </a:rPr>
              <a:t>3</a:t>
            </a:r>
            <a:r>
              <a:rPr kumimoji="0" lang="zh-TW" altLang="en-US" sz="2000" b="1" dirty="0" smtClean="0">
                <a:latin typeface="微軟正黑體" panose="020B0604030504040204" pitchFamily="34" charset="-120"/>
              </a:rPr>
              <a:t>、</a:t>
            </a:r>
            <a:r>
              <a:rPr kumimoji="0" lang="zh-TW" altLang="en-US" sz="2000" b="1" dirty="0" smtClean="0">
                <a:solidFill>
                  <a:srgbClr val="FF0000"/>
                </a:solidFill>
                <a:latin typeface="微軟正黑體" panose="020B0604030504040204" pitchFamily="34" charset="-120"/>
              </a:rPr>
              <a:t>誤認</a:t>
            </a:r>
            <a:r>
              <a:rPr kumimoji="0" lang="zh-TW" altLang="en-US" sz="2000" b="1" dirty="0">
                <a:solidFill>
                  <a:srgbClr val="FF0000"/>
                </a:solidFill>
                <a:latin typeface="微軟正黑體" panose="020B0604030504040204" pitchFamily="34" charset="-120"/>
              </a:rPr>
              <a:t>繼承不動產</a:t>
            </a:r>
            <a:r>
              <a:rPr kumimoji="0" lang="zh-TW" altLang="en-US" sz="2000" b="1" dirty="0">
                <a:solidFill>
                  <a:schemeClr val="tx1">
                    <a:lumMod val="75000"/>
                    <a:lumOff val="25000"/>
                  </a:schemeClr>
                </a:solidFill>
                <a:latin typeface="微軟正黑體" panose="020B0604030504040204" pitchFamily="34" charset="-120"/>
              </a:rPr>
              <a:t>毋庸申報，實不動產在辦理</a:t>
            </a:r>
            <a:r>
              <a:rPr kumimoji="0" lang="zh-TW" altLang="en-US" sz="2000" b="1" dirty="0">
                <a:solidFill>
                  <a:srgbClr val="00B0F0"/>
                </a:solidFill>
                <a:latin typeface="微軟正黑體" panose="020B0604030504040204" pitchFamily="34" charset="-120"/>
              </a:rPr>
              <a:t>繼承登記前</a:t>
            </a:r>
            <a:r>
              <a:rPr kumimoji="0" lang="zh-TW" altLang="en-US" sz="2000" b="1" dirty="0">
                <a:solidFill>
                  <a:schemeClr val="tx1">
                    <a:lumMod val="75000"/>
                    <a:lumOff val="25000"/>
                  </a:schemeClr>
                </a:solidFill>
                <a:latin typeface="微軟正黑體" panose="020B0604030504040204" pitchFamily="34" charset="-120"/>
              </a:rPr>
              <a:t>，仍為全體</a:t>
            </a:r>
            <a:r>
              <a:rPr kumimoji="0" lang="zh-TW" altLang="en-US" sz="2000" b="1" dirty="0" smtClean="0">
                <a:solidFill>
                  <a:schemeClr val="tx1">
                    <a:lumMod val="75000"/>
                    <a:lumOff val="25000"/>
                  </a:schemeClr>
                </a:solidFill>
                <a:latin typeface="微軟正黑體" panose="020B0604030504040204" pitchFamily="34" charset="-120"/>
              </a:rPr>
              <a:t>繼承人之</a:t>
            </a:r>
            <a:r>
              <a:rPr kumimoji="0" lang="zh-TW" altLang="en-US" sz="2000" b="1" dirty="0">
                <a:solidFill>
                  <a:schemeClr val="tx1">
                    <a:lumMod val="75000"/>
                    <a:lumOff val="25000"/>
                  </a:schemeClr>
                </a:solidFill>
                <a:latin typeface="微軟正黑體" panose="020B0604030504040204" pitchFamily="34" charset="-120"/>
              </a:rPr>
              <a:t>「公同共有」，亦應申報</a:t>
            </a:r>
            <a:r>
              <a:rPr kumimoji="0" lang="zh-TW" altLang="en-US" sz="2000" b="1" dirty="0" smtClean="0">
                <a:solidFill>
                  <a:schemeClr val="tx1">
                    <a:lumMod val="75000"/>
                    <a:lumOff val="25000"/>
                  </a:schemeClr>
                </a:solidFill>
                <a:latin typeface="微軟正黑體" panose="020B0604030504040204" pitchFamily="34" charset="-120"/>
              </a:rPr>
              <a:t>，應</a:t>
            </a:r>
            <a:r>
              <a:rPr kumimoji="0" lang="zh-TW" altLang="en-US" sz="2000" b="1" dirty="0">
                <a:solidFill>
                  <a:schemeClr val="tx1">
                    <a:lumMod val="75000"/>
                    <a:lumOff val="25000"/>
                  </a:schemeClr>
                </a:solidFill>
                <a:latin typeface="微軟正黑體" panose="020B0604030504040204" pitchFamily="34" charset="-120"/>
              </a:rPr>
              <a:t>填寫於第</a:t>
            </a:r>
            <a:r>
              <a:rPr kumimoji="0" lang="en-US" altLang="zh-TW" sz="2000" b="1" dirty="0">
                <a:solidFill>
                  <a:schemeClr val="tx1">
                    <a:lumMod val="75000"/>
                    <a:lumOff val="25000"/>
                  </a:schemeClr>
                </a:solidFill>
                <a:latin typeface="微軟正黑體" panose="020B0604030504040204" pitchFamily="34" charset="-120"/>
              </a:rPr>
              <a:t>13</a:t>
            </a:r>
            <a:r>
              <a:rPr kumimoji="0" lang="zh-TW" altLang="en-US" sz="2000" b="1" dirty="0">
                <a:solidFill>
                  <a:schemeClr val="tx1">
                    <a:lumMod val="75000"/>
                    <a:lumOff val="25000"/>
                  </a:schemeClr>
                </a:solidFill>
                <a:latin typeface="微軟正黑體" panose="020B0604030504040204" pitchFamily="34" charset="-120"/>
              </a:rPr>
              <a:t>項</a:t>
            </a:r>
            <a:r>
              <a:rPr kumimoji="0" lang="zh-TW" altLang="en-US" sz="2000" b="1" dirty="0">
                <a:solidFill>
                  <a:srgbClr val="00B0F0"/>
                </a:solidFill>
                <a:latin typeface="微軟正黑體" panose="020B0604030504040204" pitchFamily="34" charset="-120"/>
              </a:rPr>
              <a:t>「備註欄」</a:t>
            </a:r>
            <a:r>
              <a:rPr kumimoji="0" lang="zh-TW" altLang="en-US" sz="2000" b="1" dirty="0" smtClean="0">
                <a:solidFill>
                  <a:schemeClr val="tx1">
                    <a:lumMod val="75000"/>
                    <a:lumOff val="25000"/>
                  </a:schemeClr>
                </a:solidFill>
                <a:latin typeface="微軟正黑體" panose="020B0604030504040204" pitchFamily="34" charset="-120"/>
              </a:rPr>
              <a:t>內。</a:t>
            </a:r>
            <a:endParaRPr kumimoji="0" lang="en-US" altLang="zh-TW" sz="2000" b="1" dirty="0" smtClean="0">
              <a:solidFill>
                <a:schemeClr val="tx1">
                  <a:lumMod val="75000"/>
                  <a:lumOff val="25000"/>
                </a:schemeClr>
              </a:solidFill>
              <a:latin typeface="微軟正黑體" panose="020B0604030504040204" pitchFamily="34" charset="-120"/>
            </a:endParaRPr>
          </a:p>
          <a:p>
            <a:pPr marL="368300" indent="-368300" algn="just" eaLnBrk="0" hangingPunct="0">
              <a:spcBef>
                <a:spcPts val="0"/>
              </a:spcBef>
              <a:spcAft>
                <a:spcPts val="600"/>
              </a:spcAft>
              <a:buSzPct val="75000"/>
            </a:pPr>
            <a:r>
              <a:rPr kumimoji="0" lang="en-US" altLang="zh-TW" sz="2000" b="1" dirty="0" smtClean="0">
                <a:latin typeface="微軟正黑體" panose="020B0604030504040204" pitchFamily="34" charset="-120"/>
              </a:rPr>
              <a:t>4</a:t>
            </a:r>
            <a:r>
              <a:rPr kumimoji="0" lang="zh-TW" altLang="en-US" sz="2000" b="1" dirty="0" smtClean="0">
                <a:latin typeface="微軟正黑體" panose="020B0604030504040204" pitchFamily="34" charset="-120"/>
              </a:rPr>
              <a:t>、</a:t>
            </a:r>
            <a:r>
              <a:rPr kumimoji="0" lang="zh-TW" altLang="en-US" sz="2000" b="1" dirty="0" smtClean="0">
                <a:solidFill>
                  <a:srgbClr val="FF0000"/>
                </a:solidFill>
                <a:latin typeface="微軟正黑體" panose="020B0604030504040204" pitchFamily="34" charset="-120"/>
              </a:rPr>
              <a:t>誤</a:t>
            </a:r>
            <a:r>
              <a:rPr kumimoji="0" lang="zh-TW" altLang="en-US" sz="2000" b="1" dirty="0">
                <a:solidFill>
                  <a:srgbClr val="FF0000"/>
                </a:solidFill>
                <a:latin typeface="微軟正黑體" panose="020B0604030504040204" pitchFamily="34" charset="-120"/>
              </a:rPr>
              <a:t>以為他人借用自己名義登記之不動產</a:t>
            </a:r>
            <a:r>
              <a:rPr kumimoji="0" lang="zh-TW" altLang="en-US" sz="2000" b="1" dirty="0">
                <a:latin typeface="微軟正黑體" panose="020B0604030504040204" pitchFamily="34" charset="-120"/>
              </a:rPr>
              <a:t>毋庸申報，實不動產採公示原則，登記於</a:t>
            </a:r>
            <a:r>
              <a:rPr kumimoji="0" lang="zh-TW" altLang="en-US" sz="2000" b="1" dirty="0">
                <a:solidFill>
                  <a:srgbClr val="00B0F0"/>
                </a:solidFill>
                <a:latin typeface="微軟正黑體" panose="020B0604030504040204" pitchFamily="34" charset="-120"/>
              </a:rPr>
              <a:t>自己名義下之不動產亦應申報</a:t>
            </a:r>
            <a:r>
              <a:rPr kumimoji="0" lang="zh-TW" altLang="en-US" sz="2000" b="1" dirty="0">
                <a:latin typeface="微軟正黑體" panose="020B0604030504040204" pitchFamily="34" charset="-120"/>
              </a:rPr>
              <a:t>，</a:t>
            </a:r>
            <a:r>
              <a:rPr kumimoji="0" lang="zh-TW" altLang="en-US" sz="2000" b="1" dirty="0" smtClean="0">
                <a:latin typeface="微軟正黑體" panose="020B0604030504040204" pitchFamily="34" charset="-120"/>
              </a:rPr>
              <a:t>另</a:t>
            </a:r>
            <a:r>
              <a:rPr kumimoji="0" lang="zh-TW" altLang="en-US" sz="2000" b="1" dirty="0" smtClean="0">
                <a:solidFill>
                  <a:srgbClr val="00B0F0"/>
                </a:solidFill>
                <a:latin typeface="微軟正黑體" panose="020B0604030504040204" pitchFamily="34" charset="-120"/>
              </a:rPr>
              <a:t>借用</a:t>
            </a:r>
            <a:r>
              <a:rPr kumimoji="0" lang="zh-TW" altLang="en-US" sz="2000" b="1" dirty="0">
                <a:solidFill>
                  <a:srgbClr val="00B0F0"/>
                </a:solidFill>
                <a:latin typeface="微軟正黑體" panose="020B0604030504040204" pitchFamily="34" charset="-120"/>
              </a:rPr>
              <a:t>關係</a:t>
            </a:r>
            <a:r>
              <a:rPr kumimoji="0" lang="zh-TW" altLang="en-US" sz="2000" b="1" dirty="0" smtClean="0">
                <a:latin typeface="微軟正黑體" panose="020B0604030504040204" pitchFamily="34" charset="-120"/>
              </a:rPr>
              <a:t>則於</a:t>
            </a:r>
            <a:r>
              <a:rPr kumimoji="0" lang="zh-TW" altLang="en-US" sz="2000" b="1" dirty="0">
                <a:latin typeface="微軟正黑體" panose="020B0604030504040204" pitchFamily="34" charset="-120"/>
              </a:rPr>
              <a:t>第</a:t>
            </a:r>
            <a:r>
              <a:rPr kumimoji="0" lang="en-US" altLang="zh-TW" sz="2000" b="1" dirty="0">
                <a:latin typeface="微軟正黑體" panose="020B0604030504040204" pitchFamily="34" charset="-120"/>
              </a:rPr>
              <a:t>13</a:t>
            </a:r>
            <a:r>
              <a:rPr kumimoji="0" lang="zh-TW" altLang="en-US" sz="2000" b="1" dirty="0">
                <a:latin typeface="微軟正黑體" panose="020B0604030504040204" pitchFamily="34" charset="-120"/>
              </a:rPr>
              <a:t>項</a:t>
            </a:r>
            <a:r>
              <a:rPr kumimoji="0" lang="zh-TW" altLang="en-US" sz="2000" b="1" dirty="0">
                <a:solidFill>
                  <a:srgbClr val="00B0F0"/>
                </a:solidFill>
                <a:latin typeface="微軟正黑體" panose="020B0604030504040204" pitchFamily="34" charset="-120"/>
              </a:rPr>
              <a:t>「備註欄」</a:t>
            </a:r>
            <a:r>
              <a:rPr kumimoji="0" lang="zh-TW" altLang="en-US" sz="2000" b="1" dirty="0">
                <a:latin typeface="微軟正黑體" panose="020B0604030504040204" pitchFamily="34" charset="-120"/>
              </a:rPr>
              <a:t>內註明</a:t>
            </a:r>
            <a:r>
              <a:rPr kumimoji="0" lang="zh-TW" altLang="en-US" sz="2000" b="1" dirty="0" smtClean="0">
                <a:latin typeface="微軟正黑體" panose="020B0604030504040204" pitchFamily="34" charset="-120"/>
              </a:rPr>
              <a:t>。</a:t>
            </a:r>
            <a:endParaRPr kumimoji="0" lang="en-US" altLang="zh-TW" sz="2000" b="1" dirty="0" smtClean="0">
              <a:latin typeface="微軟正黑體" panose="020B0604030504040204" pitchFamily="34" charset="-120"/>
            </a:endParaRPr>
          </a:p>
          <a:p>
            <a:pPr marL="368300" indent="-368300" algn="just" eaLnBrk="0" hangingPunct="0">
              <a:spcBef>
                <a:spcPts val="0"/>
              </a:spcBef>
              <a:spcAft>
                <a:spcPts val="600"/>
              </a:spcAft>
              <a:buSzPct val="75000"/>
            </a:pPr>
            <a:r>
              <a:rPr kumimoji="0" lang="en-US" altLang="zh-TW" sz="2000" b="1" dirty="0" smtClean="0">
                <a:latin typeface="微軟正黑體" panose="020B0604030504040204" pitchFamily="34" charset="-120"/>
              </a:rPr>
              <a:t>5</a:t>
            </a:r>
            <a:r>
              <a:rPr kumimoji="0" lang="zh-TW" altLang="en-US" sz="2000" b="1" dirty="0" smtClean="0">
                <a:latin typeface="微軟正黑體" panose="020B0604030504040204" pitchFamily="34" charset="-120"/>
              </a:rPr>
              <a:t>、</a:t>
            </a:r>
            <a:r>
              <a:rPr kumimoji="0" lang="zh-TW" altLang="en-US" sz="2000" b="1" dirty="0">
                <a:latin typeface="微軟正黑體" panose="020B0604030504040204" pitchFamily="34" charset="-120"/>
              </a:rPr>
              <a:t>誤以為</a:t>
            </a:r>
            <a:r>
              <a:rPr kumimoji="0" lang="zh-TW" altLang="en-US" sz="2000" b="1" dirty="0">
                <a:solidFill>
                  <a:srgbClr val="FF0000"/>
                </a:solidFill>
                <a:latin typeface="微軟正黑體" panose="020B0604030504040204" pitchFamily="34" charset="-120"/>
              </a:rPr>
              <a:t>道路用地</a:t>
            </a:r>
            <a:r>
              <a:rPr kumimoji="0" lang="zh-TW" altLang="en-US" sz="2000" b="1" dirty="0">
                <a:latin typeface="微軟正黑體" panose="020B0604030504040204" pitchFamily="34" charset="-120"/>
              </a:rPr>
              <a:t>及道路邊之</a:t>
            </a:r>
            <a:r>
              <a:rPr kumimoji="0" lang="zh-TW" altLang="en-US" sz="2000" b="1" dirty="0">
                <a:solidFill>
                  <a:srgbClr val="FF0000"/>
                </a:solidFill>
                <a:latin typeface="微軟正黑體" panose="020B0604030504040204" pitchFamily="34" charset="-120"/>
              </a:rPr>
              <a:t>畸零</a:t>
            </a:r>
            <a:r>
              <a:rPr kumimoji="0" lang="zh-TW" altLang="en-US" sz="2000" b="1" dirty="0" smtClean="0">
                <a:solidFill>
                  <a:srgbClr val="FF0000"/>
                </a:solidFill>
                <a:latin typeface="微軟正黑體" panose="020B0604030504040204" pitchFamily="34" charset="-120"/>
              </a:rPr>
              <a:t>地</a:t>
            </a:r>
            <a:r>
              <a:rPr kumimoji="0" lang="zh-TW" altLang="en-US" sz="2000" b="1" dirty="0" smtClean="0">
                <a:latin typeface="微軟正黑體" panose="020B0604030504040204" pitchFamily="34" charset="-120"/>
              </a:rPr>
              <a:t>，毋庸</a:t>
            </a:r>
            <a:r>
              <a:rPr kumimoji="0" lang="zh-TW" altLang="en-US" sz="2000" b="1" dirty="0">
                <a:latin typeface="微軟正黑體" panose="020B0604030504040204" pitchFamily="34" charset="-120"/>
              </a:rPr>
              <a:t>申報</a:t>
            </a:r>
            <a:r>
              <a:rPr kumimoji="0" lang="zh-TW" altLang="en-US" sz="2000" b="1" dirty="0" smtClean="0">
                <a:latin typeface="微軟正黑體" panose="020B0604030504040204" pitchFamily="34" charset="-120"/>
              </a:rPr>
              <a:t>。</a:t>
            </a:r>
            <a:endParaRPr kumimoji="0" lang="en-US" altLang="zh-TW" sz="2000" b="1" dirty="0" smtClean="0">
              <a:latin typeface="微軟正黑體" panose="020B0604030504040204" pitchFamily="34" charset="-120"/>
            </a:endParaRPr>
          </a:p>
          <a:p>
            <a:pPr marL="368300" indent="-368300" algn="just" eaLnBrk="0" hangingPunct="0">
              <a:spcBef>
                <a:spcPts val="0"/>
              </a:spcBef>
              <a:spcAft>
                <a:spcPts val="600"/>
              </a:spcAft>
              <a:buSzPct val="75000"/>
            </a:pPr>
            <a:r>
              <a:rPr kumimoji="0" lang="en-US" altLang="zh-TW" sz="2000" b="1" dirty="0" smtClean="0">
                <a:latin typeface="微軟正黑體" panose="020B0604030504040204" pitchFamily="34" charset="-120"/>
              </a:rPr>
              <a:t>6</a:t>
            </a:r>
            <a:r>
              <a:rPr kumimoji="0" lang="zh-TW" altLang="en-US" sz="2000" b="1" dirty="0" smtClean="0">
                <a:latin typeface="微軟正黑體" panose="020B0604030504040204" pitchFamily="34" charset="-120"/>
              </a:rPr>
              <a:t>、</a:t>
            </a:r>
            <a:r>
              <a:rPr kumimoji="0" lang="zh-TW" altLang="en-US" sz="2000" b="1" dirty="0">
                <a:latin typeface="微軟正黑體" panose="020B0604030504040204" pitchFamily="34" charset="-120"/>
              </a:rPr>
              <a:t>誤認</a:t>
            </a:r>
            <a:r>
              <a:rPr kumimoji="0" lang="zh-TW" altLang="en-US" sz="2000" b="1" dirty="0">
                <a:solidFill>
                  <a:srgbClr val="FF0000"/>
                </a:solidFill>
                <a:latin typeface="微軟正黑體" panose="020B0604030504040204" pitchFamily="34" charset="-120"/>
              </a:rPr>
              <a:t>靈骨塔</a:t>
            </a:r>
            <a:r>
              <a:rPr kumimoji="0" lang="zh-TW" altLang="en-US" sz="2000" b="1" dirty="0" smtClean="0">
                <a:solidFill>
                  <a:srgbClr val="FF0000"/>
                </a:solidFill>
                <a:latin typeface="微軟正黑體" panose="020B0604030504040204" pitchFamily="34" charset="-120"/>
              </a:rPr>
              <a:t>坐落</a:t>
            </a:r>
            <a:r>
              <a:rPr kumimoji="0" lang="zh-TW" altLang="en-US" sz="2000" b="1" dirty="0">
                <a:solidFill>
                  <a:srgbClr val="FF0000"/>
                </a:solidFill>
                <a:latin typeface="微軟正黑體" panose="020B0604030504040204" pitchFamily="34" charset="-120"/>
              </a:rPr>
              <a:t>「</a:t>
            </a:r>
            <a:r>
              <a:rPr kumimoji="0" lang="zh-TW" altLang="en-US" sz="2000" b="1" dirty="0" smtClean="0">
                <a:solidFill>
                  <a:srgbClr val="FF0000"/>
                </a:solidFill>
                <a:latin typeface="微軟正黑體" panose="020B0604030504040204" pitchFamily="34" charset="-120"/>
              </a:rPr>
              <a:t>土地」</a:t>
            </a:r>
            <a:r>
              <a:rPr kumimoji="0" lang="zh-TW" altLang="en-US" sz="2000" b="1" dirty="0" smtClean="0">
                <a:latin typeface="微軟正黑體" panose="020B0604030504040204" pitchFamily="34" charset="-120"/>
              </a:rPr>
              <a:t>，</a:t>
            </a:r>
            <a:r>
              <a:rPr kumimoji="0" lang="zh-TW" altLang="en-US" sz="2000" b="1" dirty="0">
                <a:latin typeface="微軟正黑體" panose="020B0604030504040204" pitchFamily="34" charset="-120"/>
              </a:rPr>
              <a:t>毋庸申報</a:t>
            </a:r>
            <a:r>
              <a:rPr kumimoji="0" lang="zh-TW" altLang="en-US" sz="2000" b="1" dirty="0" smtClean="0">
                <a:latin typeface="微軟正黑體" panose="020B0604030504040204" pitchFamily="34" charset="-120"/>
              </a:rPr>
              <a:t>。</a:t>
            </a:r>
            <a:endParaRPr kumimoji="0" lang="en-US" altLang="zh-TW" sz="2000" b="1" dirty="0" smtClean="0">
              <a:latin typeface="微軟正黑體" panose="020B0604030504040204" pitchFamily="34" charset="-120"/>
            </a:endParaRPr>
          </a:p>
          <a:p>
            <a:pPr marL="368300" indent="-368300" algn="just" eaLnBrk="0" hangingPunct="0">
              <a:spcBef>
                <a:spcPts val="0"/>
              </a:spcBef>
              <a:spcAft>
                <a:spcPts val="600"/>
              </a:spcAft>
              <a:buSzPct val="75000"/>
            </a:pPr>
            <a:r>
              <a:rPr kumimoji="0" lang="en-US" altLang="zh-TW" sz="2000" b="1" dirty="0" smtClean="0">
                <a:latin typeface="微軟正黑體" panose="020B0604030504040204" pitchFamily="34" charset="-120"/>
              </a:rPr>
              <a:t>7</a:t>
            </a:r>
            <a:r>
              <a:rPr kumimoji="0" lang="zh-TW" altLang="en-US" sz="2000" b="1" dirty="0" smtClean="0">
                <a:latin typeface="微軟正黑體" panose="020B0604030504040204" pitchFamily="34" charset="-120"/>
              </a:rPr>
              <a:t>、</a:t>
            </a:r>
            <a:r>
              <a:rPr kumimoji="0" lang="zh-TW" altLang="en-US" sz="2000" b="1" dirty="0" smtClean="0">
                <a:solidFill>
                  <a:srgbClr val="FF0000"/>
                </a:solidFill>
                <a:latin typeface="微軟正黑體" panose="020B0604030504040204" pitchFamily="34" charset="-120"/>
              </a:rPr>
              <a:t>漏報配偶</a:t>
            </a:r>
            <a:r>
              <a:rPr kumimoji="0" lang="en-US" altLang="zh-TW" sz="2000" b="1" dirty="0" smtClean="0">
                <a:solidFill>
                  <a:srgbClr val="FF0000"/>
                </a:solidFill>
                <a:latin typeface="微軟正黑體" panose="020B0604030504040204" pitchFamily="34" charset="-120"/>
              </a:rPr>
              <a:t>(</a:t>
            </a:r>
            <a:r>
              <a:rPr kumimoji="0" lang="zh-TW" altLang="en-US" sz="2000" b="1" dirty="0" smtClean="0">
                <a:solidFill>
                  <a:srgbClr val="FF0000"/>
                </a:solidFill>
                <a:latin typeface="微軟正黑體" panose="020B0604030504040204" pitchFamily="34" charset="-120"/>
              </a:rPr>
              <a:t>含繼承取得</a:t>
            </a:r>
            <a:r>
              <a:rPr kumimoji="0" lang="en-US" altLang="zh-TW" sz="2000" b="1" dirty="0" smtClean="0">
                <a:solidFill>
                  <a:srgbClr val="FF0000"/>
                </a:solidFill>
                <a:latin typeface="微軟正黑體" panose="020B0604030504040204" pitchFamily="34" charset="-120"/>
              </a:rPr>
              <a:t>)</a:t>
            </a:r>
            <a:r>
              <a:rPr kumimoji="0" lang="zh-TW" altLang="en-US" sz="2000" b="1" dirty="0" smtClean="0">
                <a:solidFill>
                  <a:srgbClr val="FF0000"/>
                </a:solidFill>
                <a:latin typeface="微軟正黑體" panose="020B0604030504040204" pitchFamily="34" charset="-120"/>
              </a:rPr>
              <a:t>土地</a:t>
            </a:r>
            <a:r>
              <a:rPr kumimoji="0" lang="zh-TW" altLang="en-US" sz="2000" b="1" dirty="0">
                <a:latin typeface="微軟正黑體" panose="020B0604030504040204" pitchFamily="34" charset="-120"/>
              </a:rPr>
              <a:t>，申報前應向配偶分析申報之</a:t>
            </a:r>
            <a:r>
              <a:rPr kumimoji="0" lang="zh-TW" altLang="en-US" sz="2000" b="1" dirty="0" smtClean="0">
                <a:latin typeface="微軟正黑體" panose="020B0604030504040204" pitchFamily="34" charset="-120"/>
              </a:rPr>
              <a:t>重要性及裁罰規定；如</a:t>
            </a:r>
            <a:r>
              <a:rPr kumimoji="0" lang="zh-TW" altLang="en-US" sz="2000" b="1" dirty="0">
                <a:latin typeface="微軟正黑體" panose="020B0604030504040204" pitchFamily="34" charset="-120"/>
              </a:rPr>
              <a:t>仍不配合或有所懷疑，請於第</a:t>
            </a:r>
            <a:r>
              <a:rPr kumimoji="0" lang="en-US" altLang="zh-TW" sz="2000" b="1" dirty="0">
                <a:latin typeface="微軟正黑體" panose="020B0604030504040204" pitchFamily="34" charset="-120"/>
              </a:rPr>
              <a:t>13</a:t>
            </a:r>
            <a:r>
              <a:rPr kumimoji="0" lang="zh-TW" altLang="en-US" sz="2000" b="1" dirty="0">
                <a:latin typeface="微軟正黑體" panose="020B0604030504040204" pitchFamily="34" charset="-120"/>
              </a:rPr>
              <a:t>項「備註」欄內註明。</a:t>
            </a:r>
          </a:p>
        </p:txBody>
      </p:sp>
      <p:pic>
        <p:nvPicPr>
          <p:cNvPr id="2" name="圖片 1"/>
          <p:cNvPicPr>
            <a:picLocks noChangeAspect="1"/>
          </p:cNvPicPr>
          <p:nvPr/>
        </p:nvPicPr>
        <p:blipFill>
          <a:blip r:embed="rId3" cstate="print">
            <a:extLst>
              <a:ext uri="{BEBA8EAE-BF5A-486C-A8C5-ECC9F3942E4B}">
                <a14:imgProps xmlns:a14="http://schemas.microsoft.com/office/drawing/2010/main">
                  <a14:imgLayer r:embed="rId4">
                    <a14:imgEffect>
                      <a14:backgroundRemoval t="9804" b="89840" l="5567" r="92505">
                        <a14:foregroundMark x1="84690" y1="15686" x2="84690" y2="15686"/>
                        <a14:foregroundMark x1="92612" y1="69519" x2="92612" y2="69519"/>
                        <a14:foregroundMark x1="12099" y1="37255" x2="12099" y2="37255"/>
                        <a14:foregroundMark x1="5567" y1="34938" x2="5567" y2="34938"/>
                        <a14:foregroundMark x1="73126" y1="14439" x2="73126" y2="14439"/>
                      </a14:backgroundRemoval>
                    </a14:imgEffect>
                  </a14:imgLayer>
                </a14:imgProps>
              </a:ext>
              <a:ext uri="{28A0092B-C50C-407E-A947-70E740481C1C}">
                <a14:useLocalDpi xmlns:a14="http://schemas.microsoft.com/office/drawing/2010/main" val="0"/>
              </a:ext>
            </a:extLst>
          </a:blip>
          <a:stretch>
            <a:fillRect/>
          </a:stretch>
        </p:blipFill>
        <p:spPr>
          <a:xfrm>
            <a:off x="107504" y="720471"/>
            <a:ext cx="1135807" cy="576064"/>
          </a:xfrm>
          <a:prstGeom prst="rect">
            <a:avLst/>
          </a:prstGeom>
        </p:spPr>
      </p:pic>
      <p:sp>
        <p:nvSpPr>
          <p:cNvPr id="6" name="標題 1"/>
          <p:cNvSpPr txBox="1">
            <a:spLocks/>
          </p:cNvSpPr>
          <p:nvPr/>
        </p:nvSpPr>
        <p:spPr bwMode="auto">
          <a:xfrm>
            <a:off x="1015355" y="122287"/>
            <a:ext cx="8128645" cy="4984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微軟正黑體" pitchFamily="34" charset="-120"/>
                <a:ea typeface="微軟正黑體" pitchFamily="34" charset="-120"/>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a:lstStyle>
          <a:p>
            <a:r>
              <a:rPr kumimoji="0" lang="zh-TW" altLang="en-US" smtClean="0">
                <a:solidFill>
                  <a:srgbClr val="FF6600"/>
                </a:solidFill>
                <a:latin typeface="標楷體" pitchFamily="65" charset="-120"/>
                <a:ea typeface="標楷體" pitchFamily="65" charset="-120"/>
              </a:rPr>
              <a:t>不動產</a:t>
            </a:r>
            <a:endParaRPr kumimoji="0" lang="zh-TW" altLang="en-US" dirty="0"/>
          </a:p>
        </p:txBody>
      </p:sp>
    </p:spTree>
    <p:extLst>
      <p:ext uri="{BB962C8B-B14F-4D97-AF65-F5344CB8AC3E}">
        <p14:creationId xmlns:p14="http://schemas.microsoft.com/office/powerpoint/2010/main" val="20563311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rotWithShape="1">
          <a:blip r:embed="rId3" cstate="print">
            <a:extLst>
              <a:ext uri="{28A0092B-C50C-407E-A947-70E740481C1C}">
                <a14:useLocalDpi xmlns:a14="http://schemas.microsoft.com/office/drawing/2010/main" val="0"/>
              </a:ext>
            </a:extLst>
          </a:blip>
          <a:srcRect l="5902" t="5453" r="18501" b="4179"/>
          <a:stretch/>
        </p:blipFill>
        <p:spPr>
          <a:xfrm>
            <a:off x="4901664" y="3056185"/>
            <a:ext cx="4134832" cy="3232867"/>
          </a:xfrm>
          <a:prstGeom prst="rect">
            <a:avLst/>
          </a:prstGeom>
        </p:spPr>
      </p:pic>
      <p:sp>
        <p:nvSpPr>
          <p:cNvPr id="4" name="矩形 3"/>
          <p:cNvSpPr/>
          <p:nvPr/>
        </p:nvSpPr>
        <p:spPr>
          <a:xfrm>
            <a:off x="323528" y="2132855"/>
            <a:ext cx="8494633"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zh-TW" altLang="en-US" sz="5400" b="1" dirty="0">
                <a:solidFill>
                  <a:srgbClr val="FF6600"/>
                </a:solidFill>
                <a:latin typeface="標楷體" pitchFamily="65" charset="-120"/>
                <a:ea typeface="標楷體" pitchFamily="65" charset="-120"/>
                <a:cs typeface="+mj-cs"/>
              </a:rPr>
              <a:t>公職</a:t>
            </a:r>
            <a:r>
              <a:rPr lang="zh-TW" altLang="en-US" sz="5400" b="1" dirty="0" smtClean="0">
                <a:solidFill>
                  <a:srgbClr val="FF6600"/>
                </a:solidFill>
                <a:latin typeface="標楷體" pitchFamily="65" charset="-120"/>
                <a:ea typeface="標楷體" pitchFamily="65" charset="-120"/>
                <a:cs typeface="+mj-cs"/>
              </a:rPr>
              <a:t>人員財產</a:t>
            </a:r>
            <a:r>
              <a:rPr lang="zh-TW" altLang="en-US" sz="5400" b="1" dirty="0">
                <a:solidFill>
                  <a:srgbClr val="FF6600"/>
                </a:solidFill>
                <a:latin typeface="標楷體" pitchFamily="65" charset="-120"/>
                <a:ea typeface="標楷體" pitchFamily="65" charset="-120"/>
                <a:cs typeface="+mj-cs"/>
              </a:rPr>
              <a:t>申報</a:t>
            </a:r>
            <a:r>
              <a:rPr lang="zh-TW" altLang="en-US" sz="5400" b="1" dirty="0" smtClean="0">
                <a:solidFill>
                  <a:srgbClr val="FF6600"/>
                </a:solidFill>
                <a:latin typeface="標楷體" pitchFamily="65" charset="-120"/>
                <a:ea typeface="標楷體" pitchFamily="65" charset="-120"/>
                <a:cs typeface="+mj-cs"/>
              </a:rPr>
              <a:t>法及實</a:t>
            </a:r>
            <a:r>
              <a:rPr lang="zh-TW" altLang="en-US" sz="5400" b="1" dirty="0">
                <a:solidFill>
                  <a:srgbClr val="FF6600"/>
                </a:solidFill>
                <a:latin typeface="標楷體" pitchFamily="65" charset="-120"/>
                <a:ea typeface="標楷體" pitchFamily="65" charset="-120"/>
                <a:cs typeface="+mj-cs"/>
              </a:rPr>
              <a:t>例</a:t>
            </a:r>
          </a:p>
        </p:txBody>
      </p:sp>
    </p:spTree>
    <p:extLst>
      <p:ext uri="{BB962C8B-B14F-4D97-AF65-F5344CB8AC3E}">
        <p14:creationId xmlns:p14="http://schemas.microsoft.com/office/powerpoint/2010/main" val="5913513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00FC5F7E-5E18-4FA6-9760-197AF4987A36}" type="slidenum">
              <a:rPr lang="en-US" altLang="ja-JP" smtClean="0"/>
              <a:pPr/>
              <a:t>40</a:t>
            </a:fld>
            <a:endParaRPr lang="en-US" altLang="ja-JP"/>
          </a:p>
        </p:txBody>
      </p:sp>
      <p:sp>
        <p:nvSpPr>
          <p:cNvPr id="8" name="Text Box 66"/>
          <p:cNvSpPr txBox="1">
            <a:spLocks noChangeArrowheads="1"/>
          </p:cNvSpPr>
          <p:nvPr/>
        </p:nvSpPr>
        <p:spPr bwMode="auto">
          <a:xfrm>
            <a:off x="395536" y="836712"/>
            <a:ext cx="8496300" cy="4976747"/>
          </a:xfrm>
          <a:prstGeom prst="rect">
            <a:avLst/>
          </a:prstGeom>
          <a:solidFill>
            <a:srgbClr val="FFFF99"/>
          </a:solidFill>
          <a:ln w="25400" cap="rnd">
            <a:solidFill>
              <a:srgbClr val="CC6600"/>
            </a:solidFill>
            <a:prstDash val="sysDot"/>
            <a:miter lim="800000"/>
            <a:headEnd/>
            <a:tailEnd/>
          </a:ln>
        </p:spPr>
        <p:txBody>
          <a:bodyPr wrap="square">
            <a:spAutoFit/>
          </a:bodyPr>
          <a:lstStyle>
            <a:lvl1pPr marL="363538" indent="-363538" eaLnBrk="0" hangingPunct="0">
              <a:defRPr kumimoji="1">
                <a:solidFill>
                  <a:schemeClr val="tx1"/>
                </a:solidFill>
                <a:latin typeface="Century Schoolbook" pitchFamily="18" charset="0"/>
                <a:ea typeface="新細明體" pitchFamily="18" charset="-120"/>
              </a:defRPr>
            </a:lvl1pPr>
            <a:lvl2pPr marL="742950" indent="-285750" eaLnBrk="0" hangingPunct="0">
              <a:defRPr kumimoji="1">
                <a:solidFill>
                  <a:schemeClr val="tx1"/>
                </a:solidFill>
                <a:latin typeface="Century Schoolbook" pitchFamily="18" charset="0"/>
                <a:ea typeface="新細明體" pitchFamily="18" charset="-120"/>
              </a:defRPr>
            </a:lvl2pPr>
            <a:lvl3pPr marL="1143000" indent="-228600" eaLnBrk="0" hangingPunct="0">
              <a:defRPr kumimoji="1">
                <a:solidFill>
                  <a:schemeClr val="tx1"/>
                </a:solidFill>
                <a:latin typeface="Century Schoolbook" pitchFamily="18" charset="0"/>
                <a:ea typeface="新細明體" pitchFamily="18" charset="-120"/>
              </a:defRPr>
            </a:lvl3pPr>
            <a:lvl4pPr marL="1600200" indent="-228600" eaLnBrk="0" hangingPunct="0">
              <a:defRPr kumimoji="1">
                <a:solidFill>
                  <a:schemeClr val="tx1"/>
                </a:solidFill>
                <a:latin typeface="Century Schoolbook" pitchFamily="18" charset="0"/>
                <a:ea typeface="新細明體" pitchFamily="18" charset="-120"/>
              </a:defRPr>
            </a:lvl4pPr>
            <a:lvl5pPr marL="2057400" indent="-228600" eaLnBrk="0" hangingPunct="0">
              <a:defRPr kumimoji="1">
                <a:solidFill>
                  <a:schemeClr val="tx1"/>
                </a:solidFill>
                <a:latin typeface="Century Schoolbook" pitchFamily="18" charset="0"/>
                <a:ea typeface="新細明體" pitchFamily="18" charset="-120"/>
              </a:defRPr>
            </a:lvl5pPr>
            <a:lvl6pPr marL="2514600" indent="-228600" eaLnBrk="0" fontAlgn="base" hangingPunct="0">
              <a:spcBef>
                <a:spcPct val="0"/>
              </a:spcBef>
              <a:spcAft>
                <a:spcPct val="0"/>
              </a:spcAft>
              <a:defRPr kumimoji="1">
                <a:solidFill>
                  <a:schemeClr val="tx1"/>
                </a:solidFill>
                <a:latin typeface="Century Schoolbook" pitchFamily="18" charset="0"/>
                <a:ea typeface="新細明體" pitchFamily="18" charset="-120"/>
              </a:defRPr>
            </a:lvl6pPr>
            <a:lvl7pPr marL="2971800" indent="-228600" eaLnBrk="0" fontAlgn="base" hangingPunct="0">
              <a:spcBef>
                <a:spcPct val="0"/>
              </a:spcBef>
              <a:spcAft>
                <a:spcPct val="0"/>
              </a:spcAft>
              <a:defRPr kumimoji="1">
                <a:solidFill>
                  <a:schemeClr val="tx1"/>
                </a:solidFill>
                <a:latin typeface="Century Schoolbook" pitchFamily="18" charset="0"/>
                <a:ea typeface="新細明體" pitchFamily="18" charset="-120"/>
              </a:defRPr>
            </a:lvl7pPr>
            <a:lvl8pPr marL="3429000" indent="-228600" eaLnBrk="0" fontAlgn="base" hangingPunct="0">
              <a:spcBef>
                <a:spcPct val="0"/>
              </a:spcBef>
              <a:spcAft>
                <a:spcPct val="0"/>
              </a:spcAft>
              <a:defRPr kumimoji="1">
                <a:solidFill>
                  <a:schemeClr val="tx1"/>
                </a:solidFill>
                <a:latin typeface="Century Schoolbook" pitchFamily="18" charset="0"/>
                <a:ea typeface="新細明體" pitchFamily="18" charset="-120"/>
              </a:defRPr>
            </a:lvl8pPr>
            <a:lvl9pPr marL="3886200" indent="-228600" eaLnBrk="0" fontAlgn="base" hangingPunct="0">
              <a:spcBef>
                <a:spcPct val="0"/>
              </a:spcBef>
              <a:spcAft>
                <a:spcPct val="0"/>
              </a:spcAft>
              <a:defRPr kumimoji="1">
                <a:solidFill>
                  <a:schemeClr val="tx1"/>
                </a:solidFill>
                <a:latin typeface="Century Schoolbook" pitchFamily="18" charset="0"/>
                <a:ea typeface="新細明體" pitchFamily="18" charset="-120"/>
              </a:defRPr>
            </a:lvl9pPr>
          </a:lstStyle>
          <a:p>
            <a:pPr marL="627063" lvl="0" indent="0">
              <a:lnSpc>
                <a:spcPct val="80000"/>
              </a:lnSpc>
              <a:spcBef>
                <a:spcPts val="0"/>
              </a:spcBef>
              <a:buClr>
                <a:srgbClr val="808080"/>
              </a:buClr>
              <a:buSzPct val="75000"/>
            </a:pPr>
            <a:r>
              <a:rPr kumimoji="0" lang="zh-TW" altLang="en-US" sz="2400" b="1" dirty="0" smtClean="0">
                <a:solidFill>
                  <a:srgbClr val="CC0000"/>
                </a:solidFill>
                <a:latin typeface="標楷體" pitchFamily="65" charset="-120"/>
                <a:ea typeface="標楷體" pitchFamily="65" charset="-120"/>
              </a:rPr>
              <a:t>建物</a:t>
            </a:r>
            <a:r>
              <a:rPr kumimoji="0" lang="zh-TW" altLang="en-US" sz="2400" b="1" dirty="0">
                <a:solidFill>
                  <a:srgbClr val="CC0000"/>
                </a:solidFill>
                <a:latin typeface="標楷體" pitchFamily="65" charset="-120"/>
                <a:ea typeface="標楷體" pitchFamily="65" charset="-120"/>
              </a:rPr>
              <a:t>常見錯誤態樣：</a:t>
            </a:r>
            <a:endParaRPr kumimoji="0" lang="en-US" altLang="zh-TW" sz="2400" dirty="0">
              <a:latin typeface="標楷體" pitchFamily="65" charset="-120"/>
              <a:ea typeface="標楷體" pitchFamily="65" charset="-120"/>
            </a:endParaRPr>
          </a:p>
          <a:p>
            <a:pPr marL="457200" indent="-457200" eaLnBrk="1" hangingPunct="1">
              <a:spcBef>
                <a:spcPts val="0"/>
              </a:spcBef>
              <a:spcAft>
                <a:spcPts val="600"/>
              </a:spcAft>
              <a:buFont typeface="+mj-lt"/>
              <a:buAutoNum type="arabicPeriod"/>
              <a:defRPr/>
            </a:pP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申報人房屋面積計算方式係應以建築改良物</a:t>
            </a:r>
            <a:r>
              <a:rPr kumimoji="0" lang="zh-TW" altLang="en-US" sz="2000" b="1" dirty="0">
                <a:solidFill>
                  <a:srgbClr val="FF0000"/>
                </a:solidFill>
                <a:latin typeface="微軟正黑體" panose="020B0604030504040204" pitchFamily="34" charset="-120"/>
                <a:ea typeface="微軟正黑體" panose="020B0604030504040204" pitchFamily="34" charset="-120"/>
              </a:rPr>
              <a:t>所有權狀或建物登記謄</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本內之</a:t>
            </a:r>
            <a:r>
              <a:rPr kumimoji="0" lang="zh-TW" altLang="en-US" sz="2000" b="1" dirty="0">
                <a:solidFill>
                  <a:srgbClr val="FF0000"/>
                </a:solidFill>
                <a:latin typeface="微軟正黑體" panose="020B0604030504040204" pitchFamily="34" charset="-120"/>
                <a:ea typeface="微軟正黑體" panose="020B0604030504040204" pitchFamily="34" charset="-120"/>
              </a:rPr>
              <a:t>建物總面積</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為準。</a:t>
            </a:r>
            <a:endParaRPr kumimoji="0"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eaLnBrk="1" hangingPunct="1">
              <a:spcBef>
                <a:spcPts val="0"/>
              </a:spcBef>
              <a:spcAft>
                <a:spcPts val="600"/>
              </a:spcAft>
              <a:buFont typeface="+mj-lt"/>
              <a:buAutoNum type="arabicPeriod"/>
              <a:defRPr/>
            </a:pPr>
            <a:r>
              <a:rPr kumimoji="0" lang="zh-TW" altLang="en-US" sz="2000" b="1" dirty="0">
                <a:solidFill>
                  <a:srgbClr val="FF0000"/>
                </a:solidFill>
                <a:latin typeface="微軟正黑體" panose="020B0604030504040204" pitchFamily="34" charset="-120"/>
                <a:ea typeface="微軟正黑體" panose="020B0604030504040204" pitchFamily="34" charset="-120"/>
              </a:rPr>
              <a:t>預售屋</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：已付款若干萬元者，因房屋尚未過戶，應填寫於</a:t>
            </a:r>
            <a:r>
              <a:rPr kumimoji="0" lang="zh-TW" altLang="en-US" sz="2000" b="1" dirty="0">
                <a:solidFill>
                  <a:srgbClr val="FF0000"/>
                </a:solidFill>
                <a:latin typeface="微軟正黑體" panose="020B0604030504040204" pitchFamily="34" charset="-120"/>
                <a:ea typeface="微軟正黑體" panose="020B0604030504040204" pitchFamily="34" charset="-120"/>
              </a:rPr>
              <a:t>「備註欄</a:t>
            </a:r>
            <a:r>
              <a:rPr kumimoji="0" lang="zh-TW" altLang="en-US" sz="2000" b="1" dirty="0" smtClean="0">
                <a:solidFill>
                  <a:srgbClr val="FF0000"/>
                </a:solidFill>
                <a:latin typeface="微軟正黑體" panose="020B0604030504040204" pitchFamily="34" charset="-120"/>
                <a:ea typeface="微軟正黑體" panose="020B0604030504040204" pitchFamily="34" charset="-120"/>
              </a:rPr>
              <a:t>」</a:t>
            </a:r>
            <a:r>
              <a:rPr kumimoji="0"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kumimoji="0"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eaLnBrk="1" hangingPunct="1">
              <a:spcBef>
                <a:spcPts val="0"/>
              </a:spcBef>
              <a:spcAft>
                <a:spcPts val="600"/>
              </a:spcAft>
              <a:buFont typeface="+mj-lt"/>
              <a:buAutoNum type="arabicPeriod"/>
              <a:defRPr/>
            </a:pP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建物已滅失但未辦理註銷登記：請申報時</a:t>
            </a:r>
            <a:r>
              <a:rPr kumimoji="0"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於</a:t>
            </a:r>
            <a:r>
              <a:rPr kumimoji="0" lang="zh-TW" altLang="en-US" sz="2000" b="1" dirty="0">
                <a:solidFill>
                  <a:srgbClr val="FF0000"/>
                </a:solidFill>
                <a:latin typeface="微軟正黑體" panose="020B0604030504040204" pitchFamily="34" charset="-120"/>
                <a:ea typeface="微軟正黑體" panose="020B0604030504040204" pitchFamily="34" charset="-120"/>
              </a:rPr>
              <a:t>「備註欄」</a:t>
            </a:r>
            <a:r>
              <a:rPr kumimoji="0"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說明，並</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於事後說明時提出滅失之證據（如照片或事後補辦註銷登記）</a:t>
            </a:r>
            <a:r>
              <a:rPr kumimoji="0"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kumimoji="0"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eaLnBrk="1" hangingPunct="1">
              <a:spcBef>
                <a:spcPts val="0"/>
              </a:spcBef>
              <a:spcAft>
                <a:spcPts val="600"/>
              </a:spcAft>
              <a:buFont typeface="+mj-lt"/>
              <a:buAutoNum type="arabicPeriod"/>
              <a:defRPr/>
            </a:pP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已登記之房屋及停車位，建物標示欄應依</a:t>
            </a:r>
            <a:r>
              <a:rPr kumimoji="0" lang="zh-TW" altLang="en-US" sz="2000" b="1" dirty="0">
                <a:solidFill>
                  <a:srgbClr val="FF0000"/>
                </a:solidFill>
                <a:latin typeface="微軟正黑體" panose="020B0604030504040204" pitchFamily="34" charset="-120"/>
                <a:ea typeface="微軟正黑體" panose="020B0604030504040204" pitchFamily="34" charset="-120"/>
              </a:rPr>
              <a:t>權狀或登記謄本</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填載</a:t>
            </a:r>
            <a:r>
              <a:rPr kumimoji="0" lang="zh-TW" altLang="en-US" sz="2000" b="1" dirty="0">
                <a:solidFill>
                  <a:srgbClr val="FF0000"/>
                </a:solidFill>
                <a:latin typeface="微軟正黑體" panose="020B0604030504040204" pitchFamily="34" charset="-120"/>
                <a:ea typeface="微軟正黑體" panose="020B0604030504040204" pitchFamily="34" charset="-120"/>
              </a:rPr>
              <a:t>建號</a:t>
            </a:r>
            <a:r>
              <a:rPr kumimoji="0"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；未</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登記建物則應填具</a:t>
            </a:r>
            <a:r>
              <a:rPr kumimoji="0" lang="zh-TW" altLang="en-US" sz="2000" b="1" dirty="0">
                <a:solidFill>
                  <a:srgbClr val="FF0000"/>
                </a:solidFill>
                <a:latin typeface="微軟正黑體" panose="020B0604030504040204" pitchFamily="34" charset="-120"/>
                <a:ea typeface="微軟正黑體" panose="020B0604030504040204" pitchFamily="34" charset="-120"/>
              </a:rPr>
              <a:t>門牌號碼</a:t>
            </a:r>
            <a:r>
              <a:rPr kumimoji="0" lang="zh-TW" altLang="en-US" sz="2000" b="1" dirty="0" smtClean="0">
                <a:solidFill>
                  <a:srgbClr val="FF0000"/>
                </a:solidFill>
                <a:latin typeface="微軟正黑體" panose="020B0604030504040204" pitchFamily="34" charset="-120"/>
                <a:ea typeface="微軟正黑體" panose="020B0604030504040204" pitchFamily="34" charset="-120"/>
              </a:rPr>
              <a:t>或稅</a:t>
            </a:r>
            <a:r>
              <a:rPr kumimoji="0" lang="zh-TW" altLang="en-US" sz="2000" b="1" dirty="0">
                <a:solidFill>
                  <a:srgbClr val="FF0000"/>
                </a:solidFill>
                <a:latin typeface="微軟正黑體" panose="020B0604030504040204" pitchFamily="34" charset="-120"/>
                <a:ea typeface="微軟正黑體" panose="020B0604030504040204" pitchFamily="34" charset="-120"/>
              </a:rPr>
              <a:t>籍號碼</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，並加註</a:t>
            </a:r>
            <a:r>
              <a:rPr kumimoji="0" lang="zh-TW" altLang="en-US" sz="2000" b="1" dirty="0">
                <a:solidFill>
                  <a:srgbClr val="FF0000"/>
                </a:solidFill>
                <a:latin typeface="微軟正黑體" panose="020B0604030504040204" pitchFamily="34" charset="-120"/>
                <a:ea typeface="微軟正黑體" panose="020B0604030504040204" pitchFamily="34" charset="-120"/>
              </a:rPr>
              <a:t>「未登記建物」</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kumimoji="0" lang="en-US" altLang="zh-TW" sz="2000" b="1" dirty="0">
              <a:solidFill>
                <a:schemeClr val="tx1">
                  <a:lumMod val="75000"/>
                  <a:lumOff val="25000"/>
                </a:schemeClr>
              </a:solidFill>
              <a:effectLst>
                <a:outerShdw blurRad="38100" dist="38100" dir="2700000" algn="tl">
                  <a:srgbClr val="000000"/>
                </a:outerShdw>
              </a:effectLst>
              <a:latin typeface="微軟正黑體" panose="020B0604030504040204" pitchFamily="34" charset="-120"/>
              <a:ea typeface="微軟正黑體" panose="020B0604030504040204" pitchFamily="34" charset="-120"/>
            </a:endParaRPr>
          </a:p>
          <a:p>
            <a:pPr marL="457200" indent="-457200" eaLnBrk="1" hangingPunct="1">
              <a:spcBef>
                <a:spcPts val="0"/>
              </a:spcBef>
              <a:spcAft>
                <a:spcPts val="600"/>
              </a:spcAft>
              <a:buFont typeface="+mj-lt"/>
              <a:buAutoNum type="arabicPeriod"/>
              <a:defRPr/>
            </a:pPr>
            <a:r>
              <a:rPr kumimoji="0"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應</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填載</a:t>
            </a:r>
            <a:r>
              <a:rPr kumimoji="0" lang="zh-TW" altLang="en-US" sz="2000" b="1" dirty="0">
                <a:solidFill>
                  <a:srgbClr val="FF0000"/>
                </a:solidFill>
                <a:latin typeface="微軟正黑體" panose="020B0604030504040204" pitchFamily="34" charset="-120"/>
                <a:ea typeface="微軟正黑體" panose="020B0604030504040204" pitchFamily="34" charset="-120"/>
              </a:rPr>
              <a:t>登記或取得之時間或原因</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，如係申報日</a:t>
            </a:r>
            <a:r>
              <a:rPr kumimoji="0" lang="en-US" altLang="zh-TW" sz="2000" b="1" dirty="0">
                <a:solidFill>
                  <a:srgbClr val="00B0F0"/>
                </a:solidFill>
                <a:latin typeface="微軟正黑體" panose="020B0604030504040204" pitchFamily="34" charset="-120"/>
                <a:ea typeface="微軟正黑體" panose="020B0604030504040204" pitchFamily="34" charset="-120"/>
              </a:rPr>
              <a:t>5</a:t>
            </a:r>
            <a:r>
              <a:rPr kumimoji="0" lang="zh-TW" altLang="en-US" sz="2000" b="1" dirty="0">
                <a:solidFill>
                  <a:srgbClr val="00B0F0"/>
                </a:solidFill>
                <a:latin typeface="微軟正黑體" panose="020B0604030504040204" pitchFamily="34" charset="-120"/>
                <a:ea typeface="微軟正黑體" panose="020B0604030504040204" pitchFamily="34" charset="-120"/>
              </a:rPr>
              <a:t>年內</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取得，尚應申報</a:t>
            </a:r>
            <a:r>
              <a:rPr kumimoji="0" lang="zh-TW" altLang="en-US" sz="2000" b="1" dirty="0">
                <a:solidFill>
                  <a:srgbClr val="00B0F0"/>
                </a:solidFill>
                <a:latin typeface="微軟正黑體" panose="020B0604030504040204" pitchFamily="34" charset="-120"/>
                <a:ea typeface="微軟正黑體" panose="020B0604030504040204" pitchFamily="34" charset="-120"/>
              </a:rPr>
              <a:t>實際交易價額或原始製造價額</a:t>
            </a:r>
            <a:r>
              <a:rPr kumimoji="0"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，無實際</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交易價額或原始製造價額者，則申報</a:t>
            </a:r>
            <a:r>
              <a:rPr kumimoji="0" lang="zh-TW" altLang="en-US" sz="2000" b="1" dirty="0">
                <a:solidFill>
                  <a:srgbClr val="00B0F0"/>
                </a:solidFill>
                <a:latin typeface="微軟正黑體" panose="020B0604030504040204" pitchFamily="34" charset="-120"/>
                <a:ea typeface="微軟正黑體" panose="020B0604030504040204" pitchFamily="34" charset="-120"/>
              </a:rPr>
              <a:t>取得年度之房屋課稅現值或</a:t>
            </a:r>
            <a:r>
              <a:rPr kumimoji="0" lang="zh-TW" altLang="en-US" sz="2000" b="1" dirty="0" smtClean="0">
                <a:solidFill>
                  <a:srgbClr val="00B0F0"/>
                </a:solidFill>
                <a:latin typeface="微軟正黑體" panose="020B0604030504040204" pitchFamily="34" charset="-120"/>
                <a:ea typeface="微軟正黑體" panose="020B0604030504040204" pitchFamily="34" charset="-120"/>
              </a:rPr>
              <a:t>市價</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kumimoji="0"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457200" indent="-457200" eaLnBrk="1" hangingPunct="1">
              <a:spcBef>
                <a:spcPts val="0"/>
              </a:spcBef>
              <a:spcAft>
                <a:spcPts val="600"/>
              </a:spcAft>
              <a:buFont typeface="+mj-lt"/>
              <a:buAutoNum type="arabicPeriod"/>
              <a:defRPr/>
            </a:pPr>
            <a:r>
              <a:rPr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建物</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及其坐落之土地，應分別填載於「建物」及「土地」欄位。</a:t>
            </a:r>
          </a:p>
          <a:p>
            <a:pPr marL="457200" indent="-457200" eaLnBrk="1" hangingPunct="1">
              <a:spcBef>
                <a:spcPts val="0"/>
              </a:spcBef>
              <a:spcAft>
                <a:spcPts val="600"/>
              </a:spcAft>
              <a:buFont typeface="+mj-lt"/>
              <a:buAutoNum type="arabicPeriod"/>
              <a:defRPr/>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靈骨塔</a:t>
            </a:r>
            <a:r>
              <a:rPr lang="zh-TW"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如為地上</a:t>
            </a:r>
            <a:r>
              <a:rPr lang="zh-TW" altLang="zh-TW"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權</a:t>
            </a:r>
            <a:r>
              <a:rPr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應</a:t>
            </a:r>
            <a:r>
              <a:rPr lang="zh-TW" altLang="zh-TW"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申報於</a:t>
            </a:r>
            <a:r>
              <a:rPr kumimoji="0"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「備註欄」</a:t>
            </a:r>
            <a:r>
              <a:rPr lang="en-US" altLang="zh-TW"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法</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授廉財字第</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10305023670</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號函</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pic>
        <p:nvPicPr>
          <p:cNvPr id="9" name="圖片 8"/>
          <p:cNvPicPr>
            <a:picLocks noChangeAspect="1"/>
          </p:cNvPicPr>
          <p:nvPr/>
        </p:nvPicPr>
        <p:blipFill>
          <a:blip r:embed="rId3" cstate="print">
            <a:extLst>
              <a:ext uri="{BEBA8EAE-BF5A-486C-A8C5-ECC9F3942E4B}">
                <a14:imgProps xmlns:a14="http://schemas.microsoft.com/office/drawing/2010/main">
                  <a14:imgLayer r:embed="rId4">
                    <a14:imgEffect>
                      <a14:backgroundRemoval t="9804" b="89840" l="5567" r="92505">
                        <a14:foregroundMark x1="84690" y1="15686" x2="84690" y2="15686"/>
                        <a14:foregroundMark x1="92612" y1="69519" x2="92612" y2="69519"/>
                        <a14:foregroundMark x1="12099" y1="37255" x2="12099" y2="37255"/>
                        <a14:foregroundMark x1="5567" y1="34938" x2="5567" y2="34938"/>
                        <a14:foregroundMark x1="73126" y1="14439" x2="73126" y2="14439"/>
                      </a14:backgroundRemoval>
                    </a14:imgEffect>
                  </a14:imgLayer>
                </a14:imgProps>
              </a:ext>
              <a:ext uri="{28A0092B-C50C-407E-A947-70E740481C1C}">
                <a14:useLocalDpi xmlns:a14="http://schemas.microsoft.com/office/drawing/2010/main" val="0"/>
              </a:ext>
            </a:extLst>
          </a:blip>
          <a:stretch>
            <a:fillRect/>
          </a:stretch>
        </p:blipFill>
        <p:spPr>
          <a:xfrm>
            <a:off x="0" y="692696"/>
            <a:ext cx="1135807" cy="576064"/>
          </a:xfrm>
          <a:prstGeom prst="rect">
            <a:avLst/>
          </a:prstGeom>
        </p:spPr>
      </p:pic>
      <p:sp>
        <p:nvSpPr>
          <p:cNvPr id="7"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不動產</a:t>
            </a:r>
            <a:endParaRPr lang="zh-TW" altLang="en-US" dirty="0"/>
          </a:p>
        </p:txBody>
      </p:sp>
    </p:spTree>
    <p:extLst>
      <p:ext uri="{BB962C8B-B14F-4D97-AF65-F5344CB8AC3E}">
        <p14:creationId xmlns:p14="http://schemas.microsoft.com/office/powerpoint/2010/main" val="32422004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3"/>
          <a:stretch>
            <a:fillRect/>
          </a:stretch>
        </p:blipFill>
        <p:spPr>
          <a:xfrm>
            <a:off x="305780" y="961786"/>
            <a:ext cx="8460432" cy="2148729"/>
          </a:xfrm>
          <a:prstGeom prst="rect">
            <a:avLst/>
          </a:prstGeom>
        </p:spPr>
      </p:pic>
      <p:pic>
        <p:nvPicPr>
          <p:cNvPr id="5" name="圖片 4"/>
          <p:cNvPicPr>
            <a:picLocks noChangeAspect="1"/>
          </p:cNvPicPr>
          <p:nvPr/>
        </p:nvPicPr>
        <p:blipFill>
          <a:blip r:embed="rId4"/>
          <a:stretch>
            <a:fillRect/>
          </a:stretch>
        </p:blipFill>
        <p:spPr>
          <a:xfrm>
            <a:off x="467544" y="3140480"/>
            <a:ext cx="8136904" cy="3075537"/>
          </a:xfrm>
          <a:prstGeom prst="rect">
            <a:avLst/>
          </a:prstGeom>
        </p:spPr>
      </p:pic>
      <p:sp>
        <p:nvSpPr>
          <p:cNvPr id="8"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動產</a:t>
            </a:r>
            <a:endParaRPr lang="zh-TW" altLang="en-US" dirty="0"/>
          </a:p>
        </p:txBody>
      </p:sp>
      <p:sp>
        <p:nvSpPr>
          <p:cNvPr id="6"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7517231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00FC5F7E-5E18-4FA6-9760-197AF4987A36}" type="slidenum">
              <a:rPr lang="en-US" altLang="ja-JP" smtClean="0"/>
              <a:pPr/>
              <a:t>42</a:t>
            </a:fld>
            <a:endParaRPr lang="en-US" altLang="ja-JP"/>
          </a:p>
        </p:txBody>
      </p:sp>
      <p:sp>
        <p:nvSpPr>
          <p:cNvPr id="14" name="Text Box 113"/>
          <p:cNvSpPr txBox="1">
            <a:spLocks noChangeArrowheads="1"/>
          </p:cNvSpPr>
          <p:nvPr/>
        </p:nvSpPr>
        <p:spPr bwMode="auto">
          <a:xfrm>
            <a:off x="458472" y="1125687"/>
            <a:ext cx="8351837" cy="4555093"/>
          </a:xfrm>
          <a:prstGeom prst="rect">
            <a:avLst/>
          </a:prstGeom>
          <a:solidFill>
            <a:srgbClr val="FFFF99"/>
          </a:solidFill>
          <a:ln w="25400" cap="rnd">
            <a:solidFill>
              <a:srgbClr val="CC6600"/>
            </a:solidFill>
            <a:prstDash val="sysDot"/>
            <a:miter lim="800000"/>
            <a:headEnd/>
            <a:tailEnd/>
          </a:ln>
        </p:spPr>
        <p:txBody>
          <a:bodyPr>
            <a:spAutoFit/>
          </a:bodyPr>
          <a:lstStyle>
            <a:lvl1pPr marL="261938" indent="-261938">
              <a:defRPr sz="2700">
                <a:solidFill>
                  <a:schemeClr val="tx1"/>
                </a:solidFill>
                <a:latin typeface="Lucida Sans Unicode" pitchFamily="34" charset="0"/>
                <a:ea typeface="微軟正黑體" pitchFamily="34" charset="-120"/>
              </a:defRPr>
            </a:lvl1pPr>
            <a:lvl2pPr marL="742950" indent="-285750">
              <a:defRPr sz="2300">
                <a:solidFill>
                  <a:schemeClr val="tx1"/>
                </a:solidFill>
                <a:latin typeface="Lucida Sans Unicode" pitchFamily="34" charset="0"/>
                <a:ea typeface="微軟正黑體" pitchFamily="34" charset="-120"/>
              </a:defRPr>
            </a:lvl2pPr>
            <a:lvl3pPr marL="1143000">
              <a:defRPr sz="2100">
                <a:solidFill>
                  <a:schemeClr val="tx1"/>
                </a:solidFill>
                <a:latin typeface="Lucida Sans Unicode" pitchFamily="34" charset="0"/>
                <a:ea typeface="微軟正黑體" pitchFamily="34" charset="-120"/>
              </a:defRPr>
            </a:lvl3pPr>
            <a:lvl4pPr marL="1600200">
              <a:defRPr sz="1900">
                <a:solidFill>
                  <a:schemeClr val="tx1"/>
                </a:solidFill>
                <a:latin typeface="Lucida Sans Unicode" pitchFamily="34" charset="0"/>
                <a:ea typeface="微軟正黑體" pitchFamily="34" charset="-120"/>
              </a:defRPr>
            </a:lvl4pPr>
            <a:lvl5pPr marL="2057400">
              <a:defRPr>
                <a:solidFill>
                  <a:schemeClr val="tx1"/>
                </a:solidFill>
                <a:latin typeface="Lucida Sans Unicode" pitchFamily="34" charset="0"/>
                <a:ea typeface="微軟正黑體" pitchFamily="34" charset="-120"/>
              </a:defRPr>
            </a:lvl5pPr>
            <a:lvl6pPr marL="25146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6pPr>
            <a:lvl7pPr marL="29718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7pPr>
            <a:lvl8pPr marL="34290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8pPr>
            <a:lvl9pPr marL="38862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9pPr>
          </a:lstStyle>
          <a:p>
            <a:pPr indent="365125">
              <a:spcBef>
                <a:spcPts val="600"/>
              </a:spcBef>
              <a:spcAft>
                <a:spcPts val="600"/>
              </a:spcAft>
            </a:pPr>
            <a:r>
              <a:rPr kumimoji="0" lang="zh-TW" altLang="en-US" sz="2400" b="1" dirty="0" smtClean="0">
                <a:solidFill>
                  <a:srgbClr val="CC0000"/>
                </a:solidFill>
                <a:latin typeface="微軟正黑體" panose="020B0604030504040204" pitchFamily="34" charset="-120"/>
              </a:rPr>
              <a:t>常見</a:t>
            </a:r>
            <a:r>
              <a:rPr kumimoji="0" lang="zh-TW" altLang="en-US" sz="2400" b="1" dirty="0">
                <a:solidFill>
                  <a:srgbClr val="CC0000"/>
                </a:solidFill>
                <a:latin typeface="微軟正黑體" panose="020B0604030504040204" pitchFamily="34" charset="-120"/>
              </a:rPr>
              <a:t>錯誤態樣：</a:t>
            </a:r>
            <a:endParaRPr kumimoji="0" lang="en-US" altLang="zh-TW" sz="2400" b="1" dirty="0">
              <a:solidFill>
                <a:srgbClr val="CC0000"/>
              </a:solidFill>
              <a:latin typeface="微軟正黑體" panose="020B0604030504040204" pitchFamily="34" charset="-120"/>
            </a:endParaRPr>
          </a:p>
          <a:p>
            <a:pPr marL="342900" indent="-342900" algn="just">
              <a:spcBef>
                <a:spcPts val="600"/>
              </a:spcBef>
              <a:spcAft>
                <a:spcPts val="600"/>
              </a:spcAft>
              <a:buFont typeface="+mj-lt"/>
              <a:buAutoNum type="arabicPeriod"/>
            </a:pPr>
            <a:r>
              <a:rPr kumimoji="0" lang="zh-TW" altLang="en-US" sz="2400" b="1" dirty="0">
                <a:latin typeface="微軟正黑體" panose="020B0604030504040204" pitchFamily="34" charset="-120"/>
              </a:rPr>
              <a:t>誤以為</a:t>
            </a:r>
            <a:r>
              <a:rPr kumimoji="0" lang="zh-TW" altLang="en-US" sz="2400" b="1" dirty="0">
                <a:solidFill>
                  <a:srgbClr val="FF0000"/>
                </a:solidFill>
                <a:latin typeface="微軟正黑體" panose="020B0604030504040204" pitchFamily="34" charset="-120"/>
              </a:rPr>
              <a:t>他人借用自己名義</a:t>
            </a:r>
            <a:r>
              <a:rPr kumimoji="0" lang="zh-TW" altLang="en-US" sz="2400" b="1" dirty="0">
                <a:latin typeface="微軟正黑體" panose="020B0604030504040204" pitchFamily="34" charset="-120"/>
              </a:rPr>
              <a:t>登記之汽車毋庸申報，凡登記於自己名義下之汽車均應申報，其借用關係則另於第</a:t>
            </a:r>
            <a:r>
              <a:rPr kumimoji="0" lang="en-US" altLang="zh-TW" sz="2400" b="1" dirty="0">
                <a:latin typeface="微軟正黑體" panose="020B0604030504040204" pitchFamily="34" charset="-120"/>
              </a:rPr>
              <a:t>13</a:t>
            </a:r>
            <a:r>
              <a:rPr kumimoji="0" lang="zh-TW" altLang="en-US" sz="2400" b="1" dirty="0">
                <a:latin typeface="微軟正黑體" panose="020B0604030504040204" pitchFamily="34" charset="-120"/>
              </a:rPr>
              <a:t>項「備註」欄內註明。</a:t>
            </a:r>
            <a:endParaRPr kumimoji="0" lang="en-US" altLang="zh-TW" sz="2400" b="1" dirty="0">
              <a:latin typeface="微軟正黑體" panose="020B0604030504040204" pitchFamily="34" charset="-120"/>
            </a:endParaRPr>
          </a:p>
          <a:p>
            <a:pPr marL="342900" indent="-342900" algn="just">
              <a:spcBef>
                <a:spcPts val="600"/>
              </a:spcBef>
              <a:spcAft>
                <a:spcPts val="600"/>
              </a:spcAft>
              <a:buFont typeface="+mj-lt"/>
              <a:buAutoNum type="arabicPeriod"/>
            </a:pPr>
            <a:r>
              <a:rPr kumimoji="0" lang="zh-TW" altLang="en-US" sz="2400" b="1" dirty="0">
                <a:latin typeface="微軟正黑體" panose="020B0604030504040204" pitchFamily="34" charset="-120"/>
              </a:rPr>
              <a:t>重領之汽車牌照，誤填舊牌照號碼，實應填寫新牌照號碼。</a:t>
            </a:r>
            <a:endParaRPr kumimoji="0" lang="en-US" altLang="zh-TW" sz="2400" b="1" dirty="0">
              <a:latin typeface="微軟正黑體" panose="020B0604030504040204" pitchFamily="34" charset="-120"/>
            </a:endParaRPr>
          </a:p>
          <a:p>
            <a:pPr marL="342900" indent="-342900" algn="just">
              <a:spcBef>
                <a:spcPts val="600"/>
              </a:spcBef>
              <a:spcAft>
                <a:spcPts val="600"/>
              </a:spcAft>
              <a:buFont typeface="+mj-lt"/>
              <a:buAutoNum type="arabicPeriod"/>
            </a:pPr>
            <a:r>
              <a:rPr kumimoji="0" lang="zh-TW" altLang="en-US" sz="2400" b="1" dirty="0">
                <a:latin typeface="微軟正黑體" panose="020B0604030504040204" pitchFamily="34" charset="-120"/>
              </a:rPr>
              <a:t>漏報配偶、未成年子女之汽車。</a:t>
            </a:r>
            <a:endParaRPr kumimoji="0" lang="en-US" altLang="zh-TW" sz="2400" b="1" dirty="0">
              <a:latin typeface="微軟正黑體" panose="020B0604030504040204" pitchFamily="34" charset="-120"/>
            </a:endParaRPr>
          </a:p>
          <a:p>
            <a:pPr marL="342900" indent="-342900" algn="just">
              <a:spcBef>
                <a:spcPts val="600"/>
              </a:spcBef>
              <a:spcAft>
                <a:spcPts val="600"/>
              </a:spcAft>
              <a:buFont typeface="+mj-lt"/>
              <a:buAutoNum type="arabicPeriod"/>
            </a:pPr>
            <a:r>
              <a:rPr kumimoji="0" lang="zh-TW" altLang="en-US" sz="2400" b="1" dirty="0">
                <a:latin typeface="微軟正黑體" panose="020B0604030504040204" pitchFamily="34" charset="-120"/>
              </a:rPr>
              <a:t>委由他人代為報廢</a:t>
            </a:r>
            <a:r>
              <a:rPr kumimoji="0" lang="zh-TW" altLang="en-US" sz="2400" b="1" dirty="0" smtClean="0">
                <a:latin typeface="微軟正黑體" panose="020B0604030504040204" pitchFamily="34" charset="-120"/>
              </a:rPr>
              <a:t>汽車</a:t>
            </a:r>
            <a:r>
              <a:rPr kumimoji="0" lang="zh-TW" altLang="en-US" sz="2400" b="1" dirty="0" smtClean="0">
                <a:solidFill>
                  <a:srgbClr val="FF0000"/>
                </a:solidFill>
                <a:latin typeface="微軟正黑體" panose="020B0604030504040204" pitchFamily="34" charset="-120"/>
              </a:rPr>
              <a:t>牌照</a:t>
            </a:r>
            <a:r>
              <a:rPr kumimoji="0" lang="zh-TW" altLang="en-US" sz="2400" b="1" dirty="0">
                <a:solidFill>
                  <a:srgbClr val="FF0000"/>
                </a:solidFill>
                <a:latin typeface="微軟正黑體" panose="020B0604030504040204" pitchFamily="34" charset="-120"/>
              </a:rPr>
              <a:t>註銷</a:t>
            </a:r>
            <a:r>
              <a:rPr kumimoji="0" lang="zh-TW" altLang="en-US" sz="2400" b="1" dirty="0" smtClean="0">
                <a:solidFill>
                  <a:srgbClr val="FF0000"/>
                </a:solidFill>
                <a:latin typeface="微軟正黑體" panose="020B0604030504040204" pitchFamily="34" charset="-120"/>
              </a:rPr>
              <a:t>，惟汽車</a:t>
            </a:r>
            <a:r>
              <a:rPr kumimoji="0" lang="zh-TW" altLang="en-US" sz="2400" b="1" dirty="0">
                <a:solidFill>
                  <a:srgbClr val="FF0000"/>
                </a:solidFill>
                <a:latin typeface="微軟正黑體" panose="020B0604030504040204" pitchFamily="34" charset="-120"/>
              </a:rPr>
              <a:t>未依規定辦理報廢</a:t>
            </a:r>
            <a:r>
              <a:rPr kumimoji="0" lang="zh-TW" altLang="en-US" sz="2400" b="1" dirty="0" smtClean="0">
                <a:solidFill>
                  <a:srgbClr val="FF0000"/>
                </a:solidFill>
                <a:latin typeface="微軟正黑體" panose="020B0604030504040204" pitchFamily="34" charset="-120"/>
              </a:rPr>
              <a:t>，此時該汽車仍</a:t>
            </a:r>
            <a:r>
              <a:rPr kumimoji="0" lang="zh-TW" altLang="en-US" sz="2400" b="1" dirty="0">
                <a:solidFill>
                  <a:srgbClr val="FF0000"/>
                </a:solidFill>
                <a:latin typeface="微軟正黑體" panose="020B0604030504040204" pitchFamily="34" charset="-120"/>
              </a:rPr>
              <a:t>應申報</a:t>
            </a:r>
            <a:r>
              <a:rPr kumimoji="0" lang="zh-TW" altLang="en-US" sz="2400" b="1" dirty="0" smtClean="0">
                <a:solidFill>
                  <a:srgbClr val="FF0000"/>
                </a:solidFill>
                <a:latin typeface="微軟正黑體" panose="020B0604030504040204" pitchFamily="34" charset="-120"/>
              </a:rPr>
              <a:t>，另於</a:t>
            </a:r>
            <a:r>
              <a:rPr kumimoji="0" lang="zh-TW" altLang="en-US" sz="2400" b="1" dirty="0">
                <a:solidFill>
                  <a:srgbClr val="FF0000"/>
                </a:solidFill>
                <a:latin typeface="微軟正黑體" panose="020B0604030504040204" pitchFamily="34" charset="-120"/>
              </a:rPr>
              <a:t>「備註欄」內註明牌照註銷時點。</a:t>
            </a:r>
            <a:endParaRPr kumimoji="0" lang="en-US" altLang="zh-TW" sz="2400" b="1" dirty="0">
              <a:solidFill>
                <a:srgbClr val="FF0000"/>
              </a:solidFill>
              <a:latin typeface="微軟正黑體" panose="020B0604030504040204" pitchFamily="34" charset="-120"/>
            </a:endParaRPr>
          </a:p>
          <a:p>
            <a:pPr marL="342900" indent="-342900" algn="just">
              <a:spcBef>
                <a:spcPts val="600"/>
              </a:spcBef>
              <a:spcAft>
                <a:spcPts val="600"/>
              </a:spcAft>
              <a:buFont typeface="+mj-lt"/>
              <a:buAutoNum type="arabicPeriod"/>
            </a:pPr>
            <a:r>
              <a:rPr kumimoji="0" lang="zh-TW" altLang="en-US" sz="2400" b="1" dirty="0">
                <a:latin typeface="微軟正黑體" panose="020B0604030504040204" pitchFamily="34" charset="-120"/>
              </a:rPr>
              <a:t>「汽缸容量」誤載：應按汽車行車執照填。</a:t>
            </a:r>
          </a:p>
        </p:txBody>
      </p:sp>
      <p:sp>
        <p:nvSpPr>
          <p:cNvPr id="8"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動產</a:t>
            </a:r>
            <a:endParaRPr lang="zh-TW" altLang="en-US" dirty="0"/>
          </a:p>
        </p:txBody>
      </p:sp>
      <p:pic>
        <p:nvPicPr>
          <p:cNvPr id="9" name="圖片 8"/>
          <p:cNvPicPr>
            <a:picLocks noChangeAspect="1"/>
          </p:cNvPicPr>
          <p:nvPr/>
        </p:nvPicPr>
        <p:blipFill>
          <a:blip r:embed="rId3" cstate="print">
            <a:extLst>
              <a:ext uri="{BEBA8EAE-BF5A-486C-A8C5-ECC9F3942E4B}">
                <a14:imgProps xmlns:a14="http://schemas.microsoft.com/office/drawing/2010/main">
                  <a14:imgLayer r:embed="rId4">
                    <a14:imgEffect>
                      <a14:backgroundRemoval t="9804" b="89840" l="5567" r="92505">
                        <a14:foregroundMark x1="84690" y1="15686" x2="84690" y2="15686"/>
                        <a14:foregroundMark x1="92612" y1="69519" x2="92612" y2="69519"/>
                        <a14:foregroundMark x1="12099" y1="37255" x2="12099" y2="37255"/>
                        <a14:foregroundMark x1="5567" y1="34938" x2="5567" y2="34938"/>
                        <a14:foregroundMark x1="73126" y1="14439" x2="73126" y2="14439"/>
                      </a14:backgroundRemoval>
                    </a14:imgEffect>
                  </a14:imgLayer>
                </a14:imgProps>
              </a:ext>
              <a:ext uri="{28A0092B-C50C-407E-A947-70E740481C1C}">
                <a14:useLocalDpi xmlns:a14="http://schemas.microsoft.com/office/drawing/2010/main" val="0"/>
              </a:ext>
            </a:extLst>
          </a:blip>
          <a:stretch>
            <a:fillRect/>
          </a:stretch>
        </p:blipFill>
        <p:spPr>
          <a:xfrm>
            <a:off x="18287" y="1052736"/>
            <a:ext cx="1135807" cy="576064"/>
          </a:xfrm>
          <a:prstGeom prst="rect">
            <a:avLst/>
          </a:prstGeom>
        </p:spPr>
      </p:pic>
    </p:spTree>
    <p:extLst>
      <p:ext uri="{BB962C8B-B14F-4D97-AF65-F5344CB8AC3E}">
        <p14:creationId xmlns:p14="http://schemas.microsoft.com/office/powerpoint/2010/main" val="33549919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00FC5F7E-5E18-4FA6-9760-197AF4987A36}" type="slidenum">
              <a:rPr lang="en-US" altLang="ja-JP" smtClean="0"/>
              <a:pPr/>
              <a:t>43</a:t>
            </a:fld>
            <a:endParaRPr lang="en-US" altLang="ja-JP"/>
          </a:p>
        </p:txBody>
      </p:sp>
      <p:sp>
        <p:nvSpPr>
          <p:cNvPr id="6" name="Text Box 11"/>
          <p:cNvSpPr txBox="1">
            <a:spLocks noChangeArrowheads="1"/>
          </p:cNvSpPr>
          <p:nvPr/>
        </p:nvSpPr>
        <p:spPr bwMode="auto">
          <a:xfrm>
            <a:off x="815244" y="2675135"/>
            <a:ext cx="7560840" cy="851387"/>
          </a:xfrm>
          <a:prstGeom prst="rect">
            <a:avLst/>
          </a:prstGeom>
          <a:noFill/>
          <a:ln w="19050">
            <a:solidFill>
              <a:srgbClr val="CC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63538" indent="-363538">
              <a:defRPr sz="2700">
                <a:solidFill>
                  <a:schemeClr val="tx1"/>
                </a:solidFill>
                <a:latin typeface="Lucida Sans Unicode" pitchFamily="34" charset="0"/>
                <a:ea typeface="微軟正黑體" pitchFamily="34" charset="-120"/>
              </a:defRPr>
            </a:lvl1pPr>
            <a:lvl2pPr marL="742950" indent="-285750">
              <a:defRPr sz="2300">
                <a:solidFill>
                  <a:schemeClr val="tx1"/>
                </a:solidFill>
                <a:latin typeface="Lucida Sans Unicode" pitchFamily="34" charset="0"/>
                <a:ea typeface="微軟正黑體" pitchFamily="34" charset="-120"/>
              </a:defRPr>
            </a:lvl2pPr>
            <a:lvl3pPr marL="1143000">
              <a:defRPr sz="2100">
                <a:solidFill>
                  <a:schemeClr val="tx1"/>
                </a:solidFill>
                <a:latin typeface="Lucida Sans Unicode" pitchFamily="34" charset="0"/>
                <a:ea typeface="微軟正黑體" pitchFamily="34" charset="-120"/>
              </a:defRPr>
            </a:lvl3pPr>
            <a:lvl4pPr marL="1600200">
              <a:defRPr sz="1900">
                <a:solidFill>
                  <a:schemeClr val="tx1"/>
                </a:solidFill>
                <a:latin typeface="Lucida Sans Unicode" pitchFamily="34" charset="0"/>
                <a:ea typeface="微軟正黑體" pitchFamily="34" charset="-120"/>
              </a:defRPr>
            </a:lvl4pPr>
            <a:lvl5pPr marL="2057400">
              <a:defRPr>
                <a:solidFill>
                  <a:schemeClr val="tx1"/>
                </a:solidFill>
                <a:latin typeface="Lucida Sans Unicode" pitchFamily="34" charset="0"/>
                <a:ea typeface="微軟正黑體" pitchFamily="34" charset="-120"/>
              </a:defRPr>
            </a:lvl5pPr>
            <a:lvl6pPr marL="25146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6pPr>
            <a:lvl7pPr marL="29718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7pPr>
            <a:lvl8pPr marL="34290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8pPr>
            <a:lvl9pPr marL="38862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9pPr>
          </a:lstStyle>
          <a:p>
            <a:pPr marL="457200" indent="-457200" algn="just">
              <a:lnSpc>
                <a:spcPct val="130000"/>
              </a:lnSpc>
              <a:spcBef>
                <a:spcPct val="70000"/>
              </a:spcBef>
              <a:buClr>
                <a:srgbClr val="008000"/>
              </a:buClr>
              <a:buSzPct val="150000"/>
              <a:buBlip>
                <a:blip r:embed="rId3"/>
              </a:buBlip>
            </a:pPr>
            <a:r>
              <a:rPr kumimoji="0" lang="en-US" altLang="zh-TW" sz="2000" b="1" dirty="0">
                <a:solidFill>
                  <a:schemeClr val="tx1">
                    <a:lumMod val="75000"/>
                    <a:lumOff val="25000"/>
                  </a:schemeClr>
                </a:solidFill>
                <a:latin typeface="微軟正黑體" panose="020B0604030504040204" pitchFamily="34" charset="-120"/>
              </a:rPr>
              <a:t>5</a:t>
            </a:r>
            <a:r>
              <a:rPr kumimoji="0" lang="zh-TW" altLang="en-US" sz="2000" b="1" dirty="0">
                <a:solidFill>
                  <a:schemeClr val="tx1">
                    <a:lumMod val="75000"/>
                    <a:lumOff val="25000"/>
                  </a:schemeClr>
                </a:solidFill>
                <a:latin typeface="微軟正黑體" panose="020B0604030504040204" pitchFamily="34" charset="-120"/>
              </a:rPr>
              <a:t>年內</a:t>
            </a:r>
            <a:r>
              <a:rPr kumimoji="0" lang="zh-TW" altLang="en-US" sz="2000" b="1" dirty="0" smtClean="0">
                <a:solidFill>
                  <a:schemeClr val="tx1">
                    <a:lumMod val="75000"/>
                    <a:lumOff val="25000"/>
                  </a:schemeClr>
                </a:solidFill>
                <a:latin typeface="微軟正黑體" panose="020B0604030504040204" pitchFamily="34" charset="-120"/>
              </a:rPr>
              <a:t>之計算</a:t>
            </a:r>
            <a:r>
              <a:rPr kumimoji="0" lang="zh-TW" altLang="en-US" sz="2000" b="1" dirty="0">
                <a:solidFill>
                  <a:schemeClr val="tx1">
                    <a:lumMod val="75000"/>
                    <a:lumOff val="25000"/>
                  </a:schemeClr>
                </a:solidFill>
                <a:latin typeface="微軟正黑體" panose="020B0604030504040204" pitchFamily="34" charset="-120"/>
              </a:rPr>
              <a:t>：申報日為</a:t>
            </a:r>
            <a:r>
              <a:rPr kumimoji="0" lang="en-US" altLang="zh-TW" sz="2000" b="1" dirty="0" smtClean="0">
                <a:solidFill>
                  <a:schemeClr val="tx1">
                    <a:lumMod val="75000"/>
                    <a:lumOff val="25000"/>
                  </a:schemeClr>
                </a:solidFill>
                <a:latin typeface="微軟正黑體" panose="020B0604030504040204" pitchFamily="34" charset="-120"/>
              </a:rPr>
              <a:t>111</a:t>
            </a:r>
            <a:r>
              <a:rPr kumimoji="0" lang="zh-TW" altLang="en-US" sz="2000" b="1" dirty="0" smtClean="0">
                <a:solidFill>
                  <a:schemeClr val="tx1">
                    <a:lumMod val="75000"/>
                    <a:lumOff val="25000"/>
                  </a:schemeClr>
                </a:solidFill>
                <a:latin typeface="微軟正黑體" panose="020B0604030504040204" pitchFamily="34" charset="-120"/>
              </a:rPr>
              <a:t>年</a:t>
            </a:r>
            <a:r>
              <a:rPr kumimoji="0" lang="en-US" altLang="zh-TW" sz="2000" b="1" dirty="0">
                <a:solidFill>
                  <a:schemeClr val="tx1">
                    <a:lumMod val="75000"/>
                    <a:lumOff val="25000"/>
                  </a:schemeClr>
                </a:solidFill>
                <a:latin typeface="微軟正黑體" panose="020B0604030504040204" pitchFamily="34" charset="-120"/>
              </a:rPr>
              <a:t>11</a:t>
            </a:r>
            <a:r>
              <a:rPr kumimoji="0" lang="zh-TW" altLang="en-US" sz="2000" b="1" dirty="0">
                <a:solidFill>
                  <a:schemeClr val="tx1">
                    <a:lumMod val="75000"/>
                    <a:lumOff val="25000"/>
                  </a:schemeClr>
                </a:solidFill>
                <a:latin typeface="微軟正黑體" panose="020B0604030504040204" pitchFamily="34" charset="-120"/>
              </a:rPr>
              <a:t>月</a:t>
            </a:r>
            <a:r>
              <a:rPr kumimoji="0" lang="en-US" altLang="zh-TW" sz="2000" b="1" dirty="0">
                <a:solidFill>
                  <a:schemeClr val="tx1">
                    <a:lumMod val="75000"/>
                    <a:lumOff val="25000"/>
                  </a:schemeClr>
                </a:solidFill>
                <a:latin typeface="微軟正黑體" panose="020B0604030504040204" pitchFamily="34" charset="-120"/>
              </a:rPr>
              <a:t>1</a:t>
            </a:r>
            <a:r>
              <a:rPr kumimoji="0" lang="zh-TW" altLang="en-US" sz="2000" b="1" dirty="0">
                <a:solidFill>
                  <a:schemeClr val="tx1">
                    <a:lumMod val="75000"/>
                    <a:lumOff val="25000"/>
                  </a:schemeClr>
                </a:solidFill>
                <a:latin typeface="微軟正黑體" panose="020B0604030504040204" pitchFamily="34" charset="-120"/>
              </a:rPr>
              <a:t>日，則向前推至</a:t>
            </a:r>
            <a:r>
              <a:rPr kumimoji="0" lang="en-US" altLang="zh-TW" sz="2000" b="1" dirty="0" smtClean="0">
                <a:solidFill>
                  <a:schemeClr val="tx1">
                    <a:lumMod val="75000"/>
                    <a:lumOff val="25000"/>
                  </a:schemeClr>
                </a:solidFill>
                <a:latin typeface="微軟正黑體" panose="020B0604030504040204" pitchFamily="34" charset="-120"/>
              </a:rPr>
              <a:t>106</a:t>
            </a:r>
            <a:r>
              <a:rPr kumimoji="0" lang="zh-TW" altLang="en-US" sz="2000" b="1" dirty="0" smtClean="0">
                <a:solidFill>
                  <a:schemeClr val="tx1">
                    <a:lumMod val="75000"/>
                    <a:lumOff val="25000"/>
                  </a:schemeClr>
                </a:solidFill>
                <a:latin typeface="微軟正黑體" panose="020B0604030504040204" pitchFamily="34" charset="-120"/>
              </a:rPr>
              <a:t>年</a:t>
            </a:r>
            <a:r>
              <a:rPr kumimoji="0" lang="en-US" altLang="zh-TW" sz="2000" b="1" dirty="0">
                <a:solidFill>
                  <a:schemeClr val="tx1">
                    <a:lumMod val="75000"/>
                    <a:lumOff val="25000"/>
                  </a:schemeClr>
                </a:solidFill>
                <a:latin typeface="微軟正黑體" panose="020B0604030504040204" pitchFamily="34" charset="-120"/>
              </a:rPr>
              <a:t>11</a:t>
            </a:r>
            <a:r>
              <a:rPr kumimoji="0" lang="zh-TW" altLang="en-US" sz="2000" b="1" dirty="0">
                <a:solidFill>
                  <a:schemeClr val="tx1">
                    <a:lumMod val="75000"/>
                    <a:lumOff val="25000"/>
                  </a:schemeClr>
                </a:solidFill>
                <a:latin typeface="微軟正黑體" panose="020B0604030504040204" pitchFamily="34" charset="-120"/>
              </a:rPr>
              <a:t>月</a:t>
            </a:r>
            <a:r>
              <a:rPr kumimoji="0" lang="en-US" altLang="zh-TW" sz="2000" b="1" dirty="0">
                <a:solidFill>
                  <a:schemeClr val="tx1">
                    <a:lumMod val="75000"/>
                    <a:lumOff val="25000"/>
                  </a:schemeClr>
                </a:solidFill>
                <a:latin typeface="微軟正黑體" panose="020B0604030504040204" pitchFamily="34" charset="-120"/>
              </a:rPr>
              <a:t>1</a:t>
            </a:r>
            <a:r>
              <a:rPr kumimoji="0" lang="zh-TW" altLang="en-US" sz="2000" b="1" dirty="0">
                <a:solidFill>
                  <a:schemeClr val="tx1">
                    <a:lumMod val="75000"/>
                    <a:lumOff val="25000"/>
                  </a:schemeClr>
                </a:solidFill>
                <a:latin typeface="微軟正黑體" panose="020B0604030504040204" pitchFamily="34" charset="-120"/>
              </a:rPr>
              <a:t>日以後</a:t>
            </a:r>
            <a:r>
              <a:rPr kumimoji="0" lang="zh-TW" altLang="en-US" sz="2000" b="1" dirty="0">
                <a:solidFill>
                  <a:srgbClr val="00B0F0"/>
                </a:solidFill>
                <a:latin typeface="微軟正黑體" panose="020B0604030504040204" pitchFamily="34" charset="-120"/>
              </a:rPr>
              <a:t>（含</a:t>
            </a:r>
            <a:r>
              <a:rPr kumimoji="0" lang="en-US" altLang="zh-TW" sz="2000" b="1" dirty="0" smtClean="0">
                <a:solidFill>
                  <a:srgbClr val="00B0F0"/>
                </a:solidFill>
                <a:latin typeface="微軟正黑體" panose="020B0604030504040204" pitchFamily="34" charset="-120"/>
              </a:rPr>
              <a:t>106</a:t>
            </a:r>
            <a:r>
              <a:rPr kumimoji="0" lang="zh-TW" altLang="en-US" sz="2000" b="1" dirty="0" smtClean="0">
                <a:solidFill>
                  <a:srgbClr val="00B0F0"/>
                </a:solidFill>
                <a:latin typeface="微軟正黑體" panose="020B0604030504040204" pitchFamily="34" charset="-120"/>
              </a:rPr>
              <a:t>年</a:t>
            </a:r>
            <a:r>
              <a:rPr kumimoji="0" lang="en-US" altLang="zh-TW" sz="2000" b="1" dirty="0">
                <a:solidFill>
                  <a:srgbClr val="00B0F0"/>
                </a:solidFill>
                <a:latin typeface="微軟正黑體" panose="020B0604030504040204" pitchFamily="34" charset="-120"/>
              </a:rPr>
              <a:t>11</a:t>
            </a:r>
            <a:r>
              <a:rPr kumimoji="0" lang="zh-TW" altLang="en-US" sz="2000" b="1" dirty="0">
                <a:solidFill>
                  <a:srgbClr val="00B0F0"/>
                </a:solidFill>
                <a:latin typeface="微軟正黑體" panose="020B0604030504040204" pitchFamily="34" charset="-120"/>
              </a:rPr>
              <a:t>月</a:t>
            </a:r>
            <a:r>
              <a:rPr kumimoji="0" lang="en-US" altLang="zh-TW" sz="2000" b="1" dirty="0">
                <a:solidFill>
                  <a:srgbClr val="00B0F0"/>
                </a:solidFill>
                <a:latin typeface="微軟正黑體" panose="020B0604030504040204" pitchFamily="34" charset="-120"/>
              </a:rPr>
              <a:t>1</a:t>
            </a:r>
            <a:r>
              <a:rPr kumimoji="0" lang="zh-TW" altLang="en-US" sz="2000" b="1" dirty="0">
                <a:solidFill>
                  <a:srgbClr val="00B0F0"/>
                </a:solidFill>
                <a:latin typeface="微軟正黑體" panose="020B0604030504040204" pitchFamily="34" charset="-120"/>
              </a:rPr>
              <a:t>日）</a:t>
            </a:r>
            <a:r>
              <a:rPr kumimoji="0" lang="zh-TW" altLang="en-US" sz="2000" b="1" dirty="0">
                <a:solidFill>
                  <a:schemeClr val="tx1">
                    <a:lumMod val="75000"/>
                    <a:lumOff val="25000"/>
                  </a:schemeClr>
                </a:solidFill>
                <a:latin typeface="微軟正黑體" panose="020B0604030504040204" pitchFamily="34" charset="-120"/>
              </a:rPr>
              <a:t>購買之</a:t>
            </a:r>
            <a:r>
              <a:rPr kumimoji="0" lang="zh-TW" altLang="en-US" sz="2000" b="1" dirty="0" smtClean="0">
                <a:solidFill>
                  <a:schemeClr val="tx1">
                    <a:lumMod val="75000"/>
                    <a:lumOff val="25000"/>
                  </a:schemeClr>
                </a:solidFill>
                <a:latin typeface="微軟正黑體" panose="020B0604030504040204" pitchFamily="34" charset="-120"/>
              </a:rPr>
              <a:t>土地，應</a:t>
            </a:r>
            <a:r>
              <a:rPr kumimoji="0" lang="zh-TW" altLang="en-US" sz="2000" b="1" dirty="0">
                <a:solidFill>
                  <a:schemeClr val="tx1">
                    <a:lumMod val="75000"/>
                    <a:lumOff val="25000"/>
                  </a:schemeClr>
                </a:solidFill>
                <a:latin typeface="微軟正黑體" panose="020B0604030504040204" pitchFamily="34" charset="-120"/>
              </a:rPr>
              <a:t>申報取得價額</a:t>
            </a:r>
            <a:r>
              <a:rPr kumimoji="0" lang="zh-TW" altLang="en-US" sz="2000" b="1" dirty="0" smtClean="0">
                <a:solidFill>
                  <a:schemeClr val="tx1">
                    <a:lumMod val="75000"/>
                    <a:lumOff val="25000"/>
                  </a:schemeClr>
                </a:solidFill>
                <a:latin typeface="微軟正黑體" panose="020B0604030504040204" pitchFamily="34" charset="-120"/>
              </a:rPr>
              <a:t>。</a:t>
            </a:r>
            <a:endParaRPr kumimoji="0" lang="en-US" altLang="zh-TW" sz="2000" b="1" dirty="0">
              <a:solidFill>
                <a:schemeClr val="tx1">
                  <a:lumMod val="75000"/>
                  <a:lumOff val="25000"/>
                </a:schemeClr>
              </a:solidFill>
              <a:latin typeface="微軟正黑體" panose="020B0604030504040204" pitchFamily="34" charset="-120"/>
            </a:endParaRPr>
          </a:p>
        </p:txBody>
      </p:sp>
      <p:sp>
        <p:nvSpPr>
          <p:cNvPr id="9" name="Text Box 11"/>
          <p:cNvSpPr txBox="1">
            <a:spLocks noChangeArrowheads="1"/>
          </p:cNvSpPr>
          <p:nvPr/>
        </p:nvSpPr>
        <p:spPr bwMode="auto">
          <a:xfrm>
            <a:off x="815244" y="1056463"/>
            <a:ext cx="7560840" cy="451277"/>
          </a:xfrm>
          <a:prstGeom prst="rect">
            <a:avLst/>
          </a:prstGeom>
          <a:noFill/>
          <a:ln w="19050">
            <a:solidFill>
              <a:srgbClr val="CC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63538" indent="-363538">
              <a:defRPr sz="2700">
                <a:solidFill>
                  <a:schemeClr val="tx1"/>
                </a:solidFill>
                <a:latin typeface="Lucida Sans Unicode" pitchFamily="34" charset="0"/>
                <a:ea typeface="微軟正黑體" pitchFamily="34" charset="-120"/>
              </a:defRPr>
            </a:lvl1pPr>
            <a:lvl2pPr marL="742950" indent="-285750">
              <a:defRPr sz="2300">
                <a:solidFill>
                  <a:schemeClr val="tx1"/>
                </a:solidFill>
                <a:latin typeface="Lucida Sans Unicode" pitchFamily="34" charset="0"/>
                <a:ea typeface="微軟正黑體" pitchFamily="34" charset="-120"/>
              </a:defRPr>
            </a:lvl2pPr>
            <a:lvl3pPr marL="1143000">
              <a:defRPr sz="2100">
                <a:solidFill>
                  <a:schemeClr val="tx1"/>
                </a:solidFill>
                <a:latin typeface="Lucida Sans Unicode" pitchFamily="34" charset="0"/>
                <a:ea typeface="微軟正黑體" pitchFamily="34" charset="-120"/>
              </a:defRPr>
            </a:lvl3pPr>
            <a:lvl4pPr marL="1600200">
              <a:defRPr sz="1900">
                <a:solidFill>
                  <a:schemeClr val="tx1"/>
                </a:solidFill>
                <a:latin typeface="Lucida Sans Unicode" pitchFamily="34" charset="0"/>
                <a:ea typeface="微軟正黑體" pitchFamily="34" charset="-120"/>
              </a:defRPr>
            </a:lvl4pPr>
            <a:lvl5pPr marL="2057400">
              <a:defRPr>
                <a:solidFill>
                  <a:schemeClr val="tx1"/>
                </a:solidFill>
                <a:latin typeface="Lucida Sans Unicode" pitchFamily="34" charset="0"/>
                <a:ea typeface="微軟正黑體" pitchFamily="34" charset="-120"/>
              </a:defRPr>
            </a:lvl5pPr>
            <a:lvl6pPr marL="25146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6pPr>
            <a:lvl7pPr marL="29718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7pPr>
            <a:lvl8pPr marL="34290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8pPr>
            <a:lvl9pPr marL="38862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9pPr>
          </a:lstStyle>
          <a:p>
            <a:pPr marL="457200" indent="-457200" algn="just">
              <a:lnSpc>
                <a:spcPct val="130000"/>
              </a:lnSpc>
              <a:spcBef>
                <a:spcPct val="70000"/>
              </a:spcBef>
              <a:buClr>
                <a:srgbClr val="008000"/>
              </a:buClr>
              <a:buSzPct val="150000"/>
              <a:buBlip>
                <a:blip r:embed="rId3"/>
              </a:buBlip>
            </a:pPr>
            <a:r>
              <a:rPr kumimoji="0" lang="zh-TW" altLang="en-US" sz="2000" b="1" dirty="0">
                <a:solidFill>
                  <a:schemeClr val="tx1">
                    <a:lumMod val="75000"/>
                    <a:lumOff val="25000"/>
                  </a:schemeClr>
                </a:solidFill>
                <a:latin typeface="微軟正黑體" panose="020B0604030504040204" pitchFamily="34" charset="-120"/>
              </a:rPr>
              <a:t>不動產、船舶、汽車及航空器，</a:t>
            </a:r>
            <a:r>
              <a:rPr kumimoji="0" lang="zh-TW" altLang="en-US" sz="2000" b="1" dirty="0">
                <a:solidFill>
                  <a:srgbClr val="00B0F0"/>
                </a:solidFill>
                <a:latin typeface="微軟正黑體" panose="020B0604030504040204" pitchFamily="34" charset="-120"/>
              </a:rPr>
              <a:t>無論其價值多少</a:t>
            </a:r>
            <a:r>
              <a:rPr kumimoji="0" lang="zh-TW" altLang="en-US" sz="2000" b="1" dirty="0">
                <a:solidFill>
                  <a:schemeClr val="tx1">
                    <a:lumMod val="75000"/>
                    <a:lumOff val="25000"/>
                  </a:schemeClr>
                </a:solidFill>
                <a:latin typeface="微軟正黑體" panose="020B0604030504040204" pitchFamily="34" charset="-120"/>
              </a:rPr>
              <a:t>，</a:t>
            </a:r>
            <a:r>
              <a:rPr kumimoji="0" lang="zh-TW" altLang="en-US" sz="2000" b="1" dirty="0" smtClean="0">
                <a:solidFill>
                  <a:schemeClr val="tx1">
                    <a:lumMod val="75000"/>
                    <a:lumOff val="25000"/>
                  </a:schemeClr>
                </a:solidFill>
                <a:latin typeface="微軟正黑體" panose="020B0604030504040204" pitchFamily="34" charset="-120"/>
              </a:rPr>
              <a:t>均應申報</a:t>
            </a:r>
            <a:r>
              <a:rPr kumimoji="0" lang="zh-TW" altLang="en-US" sz="2000" b="1" dirty="0">
                <a:solidFill>
                  <a:schemeClr val="tx1">
                    <a:lumMod val="75000"/>
                    <a:lumOff val="25000"/>
                  </a:schemeClr>
                </a:solidFill>
                <a:latin typeface="微軟正黑體" panose="020B0604030504040204" pitchFamily="34" charset="-120"/>
              </a:rPr>
              <a:t>。</a:t>
            </a:r>
          </a:p>
        </p:txBody>
      </p:sp>
      <p:sp>
        <p:nvSpPr>
          <p:cNvPr id="8"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申報取得價</a:t>
            </a:r>
            <a:r>
              <a:rPr lang="zh-TW" altLang="en-US" dirty="0">
                <a:solidFill>
                  <a:srgbClr val="FF6600"/>
                </a:solidFill>
                <a:latin typeface="標楷體" pitchFamily="65" charset="-120"/>
                <a:ea typeface="標楷體" pitchFamily="65" charset="-120"/>
              </a:rPr>
              <a:t>額</a:t>
            </a:r>
            <a:endParaRPr lang="zh-TW" altLang="en-US" dirty="0"/>
          </a:p>
        </p:txBody>
      </p:sp>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8004" y="3806821"/>
            <a:ext cx="3768080" cy="2514016"/>
          </a:xfrm>
          <a:prstGeom prst="rect">
            <a:avLst/>
          </a:prstGeom>
        </p:spPr>
      </p:pic>
      <p:pic>
        <p:nvPicPr>
          <p:cNvPr id="4" name="圖片 3"/>
          <p:cNvPicPr>
            <a:picLocks noChangeAspect="1"/>
          </p:cNvPicPr>
          <p:nvPr/>
        </p:nvPicPr>
        <p:blipFill rotWithShape="1">
          <a:blip r:embed="rId5">
            <a:extLst>
              <a:ext uri="{28A0092B-C50C-407E-A947-70E740481C1C}">
                <a14:useLocalDpi xmlns:a14="http://schemas.microsoft.com/office/drawing/2010/main" val="0"/>
              </a:ext>
            </a:extLst>
          </a:blip>
          <a:srcRect t="2384" b="5870"/>
          <a:stretch/>
        </p:blipFill>
        <p:spPr>
          <a:xfrm>
            <a:off x="827584" y="3803689"/>
            <a:ext cx="3662683" cy="2520280"/>
          </a:xfrm>
          <a:prstGeom prst="rect">
            <a:avLst/>
          </a:prstGeom>
        </p:spPr>
      </p:pic>
      <p:sp>
        <p:nvSpPr>
          <p:cNvPr id="11" name="Text Box 11"/>
          <p:cNvSpPr txBox="1">
            <a:spLocks noChangeArrowheads="1"/>
          </p:cNvSpPr>
          <p:nvPr/>
        </p:nvSpPr>
        <p:spPr bwMode="auto">
          <a:xfrm>
            <a:off x="826393" y="1683598"/>
            <a:ext cx="7560840" cy="851387"/>
          </a:xfrm>
          <a:prstGeom prst="rect">
            <a:avLst/>
          </a:prstGeom>
          <a:noFill/>
          <a:ln w="19050">
            <a:solidFill>
              <a:srgbClr val="CC0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63538" indent="-363538">
              <a:defRPr sz="2700">
                <a:solidFill>
                  <a:schemeClr val="tx1"/>
                </a:solidFill>
                <a:latin typeface="Lucida Sans Unicode" pitchFamily="34" charset="0"/>
                <a:ea typeface="微軟正黑體" pitchFamily="34" charset="-120"/>
              </a:defRPr>
            </a:lvl1pPr>
            <a:lvl2pPr marL="742950" indent="-285750">
              <a:defRPr sz="2300">
                <a:solidFill>
                  <a:schemeClr val="tx1"/>
                </a:solidFill>
                <a:latin typeface="Lucida Sans Unicode" pitchFamily="34" charset="0"/>
                <a:ea typeface="微軟正黑體" pitchFamily="34" charset="-120"/>
              </a:defRPr>
            </a:lvl2pPr>
            <a:lvl3pPr marL="1143000">
              <a:defRPr sz="2100">
                <a:solidFill>
                  <a:schemeClr val="tx1"/>
                </a:solidFill>
                <a:latin typeface="Lucida Sans Unicode" pitchFamily="34" charset="0"/>
                <a:ea typeface="微軟正黑體" pitchFamily="34" charset="-120"/>
              </a:defRPr>
            </a:lvl3pPr>
            <a:lvl4pPr marL="1600200">
              <a:defRPr sz="1900">
                <a:solidFill>
                  <a:schemeClr val="tx1"/>
                </a:solidFill>
                <a:latin typeface="Lucida Sans Unicode" pitchFamily="34" charset="0"/>
                <a:ea typeface="微軟正黑體" pitchFamily="34" charset="-120"/>
              </a:defRPr>
            </a:lvl4pPr>
            <a:lvl5pPr marL="2057400">
              <a:defRPr>
                <a:solidFill>
                  <a:schemeClr val="tx1"/>
                </a:solidFill>
                <a:latin typeface="Lucida Sans Unicode" pitchFamily="34" charset="0"/>
                <a:ea typeface="微軟正黑體" pitchFamily="34" charset="-120"/>
              </a:defRPr>
            </a:lvl5pPr>
            <a:lvl6pPr marL="25146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6pPr>
            <a:lvl7pPr marL="29718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7pPr>
            <a:lvl8pPr marL="34290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8pPr>
            <a:lvl9pPr marL="38862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9pPr>
          </a:lstStyle>
          <a:p>
            <a:pPr marL="457200" indent="-457200" algn="just">
              <a:lnSpc>
                <a:spcPct val="130000"/>
              </a:lnSpc>
              <a:spcBef>
                <a:spcPct val="70000"/>
              </a:spcBef>
              <a:buClr>
                <a:srgbClr val="008000"/>
              </a:buClr>
              <a:buSzPct val="150000"/>
              <a:buBlip>
                <a:blip r:embed="rId3"/>
              </a:buBlip>
            </a:pPr>
            <a:r>
              <a:rPr kumimoji="0" lang="zh-TW" altLang="en-US" sz="2000" b="1" dirty="0">
                <a:latin typeface="微軟正黑體" panose="020B0604030504040204" pitchFamily="34" charset="-120"/>
              </a:rPr>
              <a:t>前項財產之申報，應一併申報其取得或發生之時間及原因，如係於申報日前</a:t>
            </a:r>
            <a:r>
              <a:rPr kumimoji="0" lang="en-US" altLang="zh-TW" sz="2000" b="1" dirty="0">
                <a:solidFill>
                  <a:srgbClr val="00B0F0"/>
                </a:solidFill>
                <a:latin typeface="微軟正黑體" panose="020B0604030504040204" pitchFamily="34" charset="-120"/>
              </a:rPr>
              <a:t>5</a:t>
            </a:r>
            <a:r>
              <a:rPr kumimoji="0" lang="zh-TW" altLang="en-US" sz="2000" b="1" dirty="0">
                <a:solidFill>
                  <a:srgbClr val="00B0F0"/>
                </a:solidFill>
                <a:latin typeface="微軟正黑體" panose="020B0604030504040204" pitchFamily="34" charset="-120"/>
              </a:rPr>
              <a:t>年內取得</a:t>
            </a:r>
            <a:r>
              <a:rPr kumimoji="0" lang="zh-TW" altLang="en-US" sz="2000" b="1" dirty="0">
                <a:latin typeface="微軟正黑體" panose="020B0604030504040204" pitchFamily="34" charset="-120"/>
              </a:rPr>
              <a:t>者，並應申報其</a:t>
            </a:r>
            <a:r>
              <a:rPr kumimoji="0" lang="zh-TW" altLang="en-US" sz="2000" b="1" dirty="0">
                <a:solidFill>
                  <a:srgbClr val="00B0F0"/>
                </a:solidFill>
                <a:latin typeface="微軟正黑體" panose="020B0604030504040204" pitchFamily="34" charset="-120"/>
              </a:rPr>
              <a:t>取得價額</a:t>
            </a:r>
            <a:r>
              <a:rPr kumimoji="0" lang="zh-TW" altLang="en-US" sz="2000" b="1" dirty="0">
                <a:latin typeface="微軟正黑體" panose="020B0604030504040204" pitchFamily="34" charset="-120"/>
              </a:rPr>
              <a:t>。</a:t>
            </a:r>
          </a:p>
        </p:txBody>
      </p:sp>
    </p:spTree>
    <p:extLst>
      <p:ext uri="{BB962C8B-B14F-4D97-AF65-F5344CB8AC3E}">
        <p14:creationId xmlns:p14="http://schemas.microsoft.com/office/powerpoint/2010/main" val="25373561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3"/>
          <a:stretch>
            <a:fillRect/>
          </a:stretch>
        </p:blipFill>
        <p:spPr>
          <a:xfrm>
            <a:off x="899592" y="777852"/>
            <a:ext cx="7813376" cy="2702815"/>
          </a:xfrm>
          <a:prstGeom prst="rect">
            <a:avLst/>
          </a:prstGeom>
        </p:spPr>
      </p:pic>
      <p:pic>
        <p:nvPicPr>
          <p:cNvPr id="5" name="圖片 4"/>
          <p:cNvPicPr>
            <a:picLocks noChangeAspect="1"/>
          </p:cNvPicPr>
          <p:nvPr/>
        </p:nvPicPr>
        <p:blipFill>
          <a:blip r:embed="rId4"/>
          <a:stretch>
            <a:fillRect/>
          </a:stretch>
        </p:blipFill>
        <p:spPr>
          <a:xfrm>
            <a:off x="899592" y="3489039"/>
            <a:ext cx="7734568" cy="3050293"/>
          </a:xfrm>
          <a:prstGeom prst="rect">
            <a:avLst/>
          </a:prstGeom>
        </p:spPr>
      </p:pic>
      <p:sp>
        <p:nvSpPr>
          <p:cNvPr id="6"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現金、存款</a:t>
            </a:r>
            <a:endParaRPr lang="zh-TW" altLang="en-US" dirty="0"/>
          </a:p>
        </p:txBody>
      </p:sp>
      <p:sp>
        <p:nvSpPr>
          <p:cNvPr id="7"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50611521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00FC5F7E-5E18-4FA6-9760-197AF4987A36}" type="slidenum">
              <a:rPr lang="en-US" altLang="ja-JP" smtClean="0"/>
              <a:pPr/>
              <a:t>45</a:t>
            </a:fld>
            <a:endParaRPr lang="en-US" altLang="ja-JP"/>
          </a:p>
        </p:txBody>
      </p:sp>
      <p:grpSp>
        <p:nvGrpSpPr>
          <p:cNvPr id="3" name="群組 2"/>
          <p:cNvGrpSpPr/>
          <p:nvPr/>
        </p:nvGrpSpPr>
        <p:grpSpPr>
          <a:xfrm>
            <a:off x="58914" y="877817"/>
            <a:ext cx="8760467" cy="4388211"/>
            <a:chOff x="92328" y="904034"/>
            <a:chExt cx="8760467" cy="4388211"/>
          </a:xfrm>
        </p:grpSpPr>
        <p:sp>
          <p:nvSpPr>
            <p:cNvPr id="6" name="Text Box 57"/>
            <p:cNvSpPr txBox="1">
              <a:spLocks noChangeArrowheads="1"/>
            </p:cNvSpPr>
            <p:nvPr/>
          </p:nvSpPr>
          <p:spPr bwMode="auto">
            <a:xfrm>
              <a:off x="500958" y="983373"/>
              <a:ext cx="8351837" cy="4308872"/>
            </a:xfrm>
            <a:prstGeom prst="rect">
              <a:avLst/>
            </a:prstGeom>
            <a:solidFill>
              <a:srgbClr val="FFFF99"/>
            </a:solidFill>
            <a:ln w="25400" cap="rnd">
              <a:solidFill>
                <a:srgbClr val="CC6600"/>
              </a:solidFill>
              <a:prstDash val="sysDot"/>
              <a:miter lim="800000"/>
              <a:headEnd/>
              <a:tailEnd/>
            </a:ln>
          </p:spPr>
          <p:txBody>
            <a:bodyPr>
              <a:spAutoFit/>
            </a:bodyPr>
            <a:lstStyle>
              <a:lvl1pPr marL="261938" indent="-261938">
                <a:defRPr sz="2700">
                  <a:solidFill>
                    <a:schemeClr val="tx1"/>
                  </a:solidFill>
                  <a:latin typeface="Lucida Sans Unicode" pitchFamily="34" charset="0"/>
                  <a:ea typeface="微軟正黑體" pitchFamily="34" charset="-120"/>
                </a:defRPr>
              </a:lvl1pPr>
              <a:lvl2pPr marL="742950" indent="-285750">
                <a:defRPr sz="2300">
                  <a:solidFill>
                    <a:schemeClr val="tx1"/>
                  </a:solidFill>
                  <a:latin typeface="Lucida Sans Unicode" pitchFamily="34" charset="0"/>
                  <a:ea typeface="微軟正黑體" pitchFamily="34" charset="-120"/>
                </a:defRPr>
              </a:lvl2pPr>
              <a:lvl3pPr marL="1143000">
                <a:defRPr sz="2100">
                  <a:solidFill>
                    <a:schemeClr val="tx1"/>
                  </a:solidFill>
                  <a:latin typeface="Lucida Sans Unicode" pitchFamily="34" charset="0"/>
                  <a:ea typeface="微軟正黑體" pitchFamily="34" charset="-120"/>
                </a:defRPr>
              </a:lvl3pPr>
              <a:lvl4pPr marL="1600200">
                <a:defRPr sz="1900">
                  <a:solidFill>
                    <a:schemeClr val="tx1"/>
                  </a:solidFill>
                  <a:latin typeface="Lucida Sans Unicode" pitchFamily="34" charset="0"/>
                  <a:ea typeface="微軟正黑體" pitchFamily="34" charset="-120"/>
                </a:defRPr>
              </a:lvl4pPr>
              <a:lvl5pPr marL="2057400">
                <a:defRPr>
                  <a:solidFill>
                    <a:schemeClr val="tx1"/>
                  </a:solidFill>
                  <a:latin typeface="Lucida Sans Unicode" pitchFamily="34" charset="0"/>
                  <a:ea typeface="微軟正黑體" pitchFamily="34" charset="-120"/>
                </a:defRPr>
              </a:lvl5pPr>
              <a:lvl6pPr marL="25146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6pPr>
              <a:lvl7pPr marL="29718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7pPr>
              <a:lvl8pPr marL="34290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8pPr>
              <a:lvl9pPr marL="38862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9pPr>
            </a:lstStyle>
            <a:p>
              <a:pPr indent="365125">
                <a:spcBef>
                  <a:spcPct val="30000"/>
                </a:spcBef>
              </a:pPr>
              <a:r>
                <a:rPr kumimoji="0" lang="zh-TW" altLang="en-US" sz="2400" b="1" dirty="0" smtClean="0">
                  <a:solidFill>
                    <a:srgbClr val="C00000"/>
                  </a:solidFill>
                  <a:latin typeface="微軟正黑體" panose="020B0604030504040204" pitchFamily="34" charset="-120"/>
                </a:rPr>
                <a:t>存款</a:t>
              </a:r>
              <a:r>
                <a:rPr kumimoji="0" lang="zh-TW" altLang="en-US" sz="2400" b="1" dirty="0">
                  <a:solidFill>
                    <a:srgbClr val="C00000"/>
                  </a:solidFill>
                  <a:latin typeface="微軟正黑體" panose="020B0604030504040204" pitchFamily="34" charset="-120"/>
                </a:rPr>
                <a:t>常見錯誤態樣：</a:t>
              </a:r>
            </a:p>
            <a:p>
              <a:pPr marL="342900" indent="-342900">
                <a:spcBef>
                  <a:spcPct val="30000"/>
                </a:spcBef>
                <a:spcAft>
                  <a:spcPts val="600"/>
                </a:spcAft>
                <a:buFont typeface="+mj-lt"/>
                <a:buAutoNum type="arabicPeriod"/>
              </a:pPr>
              <a:r>
                <a:rPr kumimoji="0" lang="zh-TW" altLang="en-US" sz="2000" b="1" dirty="0">
                  <a:solidFill>
                    <a:schemeClr val="tx1">
                      <a:lumMod val="75000"/>
                      <a:lumOff val="25000"/>
                    </a:schemeClr>
                  </a:solidFill>
                  <a:latin typeface="微軟正黑體" panose="020B0604030504040204" pitchFamily="34" charset="-120"/>
                </a:rPr>
                <a:t>誤以為</a:t>
              </a:r>
              <a:r>
                <a:rPr kumimoji="0" lang="zh-TW" altLang="en-US" sz="2000" b="1" dirty="0">
                  <a:solidFill>
                    <a:srgbClr val="FF0000"/>
                  </a:solidFill>
                  <a:latin typeface="微軟正黑體" panose="020B0604030504040204" pitchFamily="34" charset="-120"/>
                </a:rPr>
                <a:t>親友</a:t>
              </a:r>
              <a:r>
                <a:rPr kumimoji="0" lang="en-US" altLang="zh-TW" sz="2000" b="1" dirty="0">
                  <a:solidFill>
                    <a:srgbClr val="FF0000"/>
                  </a:solidFill>
                  <a:latin typeface="微軟正黑體" panose="020B0604030504040204" pitchFamily="34" charset="-120"/>
                </a:rPr>
                <a:t>(</a:t>
              </a:r>
              <a:r>
                <a:rPr kumimoji="0" lang="zh-TW" altLang="en-US" sz="2000" b="1" dirty="0">
                  <a:solidFill>
                    <a:srgbClr val="FF0000"/>
                  </a:solidFill>
                  <a:latin typeface="微軟正黑體" panose="020B0604030504040204" pitchFamily="34" charset="-120"/>
                </a:rPr>
                <a:t>他人</a:t>
              </a:r>
              <a:r>
                <a:rPr kumimoji="0" lang="en-US" altLang="zh-TW" sz="2000" b="1" dirty="0">
                  <a:solidFill>
                    <a:srgbClr val="FF0000"/>
                  </a:solidFill>
                  <a:latin typeface="微軟正黑體" panose="020B0604030504040204" pitchFamily="34" charset="-120"/>
                </a:rPr>
                <a:t>)</a:t>
              </a:r>
              <a:r>
                <a:rPr kumimoji="0" lang="zh-TW" altLang="en-US" sz="2000" b="1" dirty="0">
                  <a:solidFill>
                    <a:srgbClr val="FF0000"/>
                  </a:solidFill>
                  <a:latin typeface="微軟正黑體" panose="020B0604030504040204" pitchFamily="34" charset="-120"/>
                </a:rPr>
                <a:t>借用自己名義</a:t>
              </a:r>
              <a:r>
                <a:rPr kumimoji="0" lang="zh-TW" altLang="en-US" sz="2000" b="1" dirty="0">
                  <a:solidFill>
                    <a:schemeClr val="tx1">
                      <a:lumMod val="75000"/>
                      <a:lumOff val="25000"/>
                    </a:schemeClr>
                  </a:solidFill>
                  <a:latin typeface="微軟正黑體" panose="020B0604030504040204" pitchFamily="34" charset="-120"/>
                </a:rPr>
                <a:t>所設帳號之存款毋庸申報，凡使用其姓名所設帳號均應申報，而借用關係則另於第</a:t>
              </a:r>
              <a:r>
                <a:rPr kumimoji="0" lang="en-US" altLang="zh-TW" sz="2000" b="1" dirty="0">
                  <a:solidFill>
                    <a:schemeClr val="tx1">
                      <a:lumMod val="75000"/>
                      <a:lumOff val="25000"/>
                    </a:schemeClr>
                  </a:solidFill>
                  <a:latin typeface="微軟正黑體" panose="020B0604030504040204" pitchFamily="34" charset="-120"/>
                </a:rPr>
                <a:t>13</a:t>
              </a:r>
              <a:r>
                <a:rPr kumimoji="0" lang="zh-TW" altLang="en-US" sz="2000" b="1" dirty="0">
                  <a:solidFill>
                    <a:schemeClr val="tx1">
                      <a:lumMod val="75000"/>
                      <a:lumOff val="25000"/>
                    </a:schemeClr>
                  </a:solidFill>
                  <a:latin typeface="微軟正黑體" panose="020B0604030504040204" pitchFamily="34" charset="-120"/>
                </a:rPr>
                <a:t>項「備註」欄內註明。</a:t>
              </a:r>
              <a:endParaRPr kumimoji="0" lang="en-US" altLang="zh-TW" sz="2000" b="1" dirty="0">
                <a:solidFill>
                  <a:schemeClr val="tx1">
                    <a:lumMod val="75000"/>
                    <a:lumOff val="25000"/>
                  </a:schemeClr>
                </a:solidFill>
                <a:latin typeface="微軟正黑體" panose="020B0604030504040204" pitchFamily="34" charset="-120"/>
              </a:endParaRPr>
            </a:p>
            <a:p>
              <a:pPr marL="342900" indent="-342900">
                <a:spcBef>
                  <a:spcPct val="30000"/>
                </a:spcBef>
                <a:spcAft>
                  <a:spcPts val="600"/>
                </a:spcAft>
                <a:buFont typeface="+mj-lt"/>
                <a:buAutoNum type="arabicPeriod"/>
              </a:pPr>
              <a:r>
                <a:rPr kumimoji="0" lang="zh-TW" altLang="en-US" sz="2000" b="1" dirty="0" smtClean="0">
                  <a:solidFill>
                    <a:schemeClr val="tx1">
                      <a:lumMod val="75000"/>
                      <a:lumOff val="25000"/>
                    </a:schemeClr>
                  </a:solidFill>
                  <a:latin typeface="微軟正黑體" panose="020B0604030504040204" pitchFamily="34" charset="-120"/>
                </a:rPr>
                <a:t>誤以為</a:t>
              </a:r>
              <a:r>
                <a:rPr kumimoji="0" lang="zh-TW" altLang="en-US" sz="2000" b="1" dirty="0" smtClean="0">
                  <a:solidFill>
                    <a:srgbClr val="FF0000"/>
                  </a:solidFill>
                  <a:latin typeface="微軟正黑體" panose="020B0604030504040204" pitchFamily="34" charset="-120"/>
                </a:rPr>
                <a:t>公教人員優惠儲蓄存款（退休優惠存款）之本金</a:t>
              </a:r>
              <a:r>
                <a:rPr kumimoji="0" lang="zh-TW" altLang="en-US" sz="2000" b="1" dirty="0" smtClean="0">
                  <a:solidFill>
                    <a:schemeClr val="tx1">
                      <a:lumMod val="75000"/>
                      <a:lumOff val="25000"/>
                    </a:schemeClr>
                  </a:solidFill>
                  <a:latin typeface="微軟正黑體" panose="020B0604030504040204" pitchFamily="34" charset="-120"/>
                </a:rPr>
                <a:t>無庸申報而僅申報利息，實本金與利息均屬存款範圍均應依法申報。</a:t>
              </a:r>
              <a:endParaRPr kumimoji="0" lang="en-US" altLang="zh-TW" sz="2000" b="1" dirty="0" smtClean="0">
                <a:solidFill>
                  <a:schemeClr val="tx1">
                    <a:lumMod val="75000"/>
                    <a:lumOff val="25000"/>
                  </a:schemeClr>
                </a:solidFill>
                <a:latin typeface="微軟正黑體" panose="020B0604030504040204" pitchFamily="34" charset="-120"/>
              </a:endParaRPr>
            </a:p>
            <a:p>
              <a:pPr marL="342900" indent="-342900">
                <a:spcBef>
                  <a:spcPct val="30000"/>
                </a:spcBef>
                <a:spcAft>
                  <a:spcPts val="600"/>
                </a:spcAft>
                <a:buFont typeface="+mj-lt"/>
                <a:buAutoNum type="arabicPeriod"/>
              </a:pPr>
              <a:r>
                <a:rPr kumimoji="0" lang="zh-TW" altLang="en-US" sz="2000" b="1" dirty="0" smtClean="0">
                  <a:solidFill>
                    <a:schemeClr val="tx1">
                      <a:lumMod val="75000"/>
                      <a:lumOff val="25000"/>
                    </a:schemeClr>
                  </a:solidFill>
                  <a:latin typeface="微軟正黑體" panose="020B0604030504040204" pitchFamily="34" charset="-120"/>
                </a:rPr>
                <a:t>定期存款部份，僅依</a:t>
              </a:r>
              <a:r>
                <a:rPr kumimoji="0" lang="zh-TW" altLang="en-US" sz="2000" b="1" dirty="0">
                  <a:solidFill>
                    <a:schemeClr val="tx1">
                      <a:lumMod val="75000"/>
                      <a:lumOff val="25000"/>
                    </a:schemeClr>
                  </a:solidFill>
                  <a:latin typeface="微軟正黑體" panose="020B0604030504040204" pitchFamily="34" charset="-120"/>
                </a:rPr>
                <a:t>登摺資料</a:t>
              </a:r>
              <a:r>
                <a:rPr kumimoji="0" lang="zh-TW" altLang="en-US" sz="2000" b="1" dirty="0" smtClean="0">
                  <a:solidFill>
                    <a:schemeClr val="tx1">
                      <a:lumMod val="75000"/>
                      <a:lumOff val="25000"/>
                    </a:schemeClr>
                  </a:solidFill>
                  <a:latin typeface="微軟正黑體" panose="020B0604030504040204" pitchFamily="34" charset="-120"/>
                </a:rPr>
                <a:t>填報，致</a:t>
              </a:r>
              <a:r>
                <a:rPr kumimoji="0" lang="zh-TW" altLang="en-US" sz="2000" b="1" dirty="0" smtClean="0">
                  <a:solidFill>
                    <a:srgbClr val="FF0000"/>
                  </a:solidFill>
                  <a:latin typeface="微軟正黑體" panose="020B0604030504040204" pitchFamily="34" charset="-120"/>
                </a:rPr>
                <a:t>漏報</a:t>
              </a:r>
              <a:r>
                <a:rPr kumimoji="0" lang="zh-TW" altLang="en-US" sz="2000" b="1" dirty="0">
                  <a:solidFill>
                    <a:srgbClr val="FF0000"/>
                  </a:solidFill>
                  <a:latin typeface="微軟正黑體" panose="020B0604030504040204" pitchFamily="34" charset="-120"/>
                </a:rPr>
                <a:t>定存</a:t>
              </a:r>
              <a:r>
                <a:rPr kumimoji="0" lang="zh-TW" altLang="en-US" sz="2000" b="1" dirty="0" smtClean="0">
                  <a:solidFill>
                    <a:srgbClr val="FF0000"/>
                  </a:solidFill>
                  <a:latin typeface="微軟正黑體" panose="020B0604030504040204" pitchFamily="34" charset="-120"/>
                </a:rPr>
                <a:t>金額</a:t>
              </a:r>
              <a:r>
                <a:rPr kumimoji="0" lang="zh-TW" altLang="en-US" sz="2000" b="1" dirty="0">
                  <a:solidFill>
                    <a:srgbClr val="FF0000"/>
                  </a:solidFill>
                  <a:latin typeface="微軟正黑體" panose="020B0604030504040204" pitchFamily="34" charset="-120"/>
                </a:rPr>
                <a:t>（</a:t>
              </a:r>
              <a:r>
                <a:rPr kumimoji="0" lang="zh-TW" altLang="en-US" sz="2000" b="1" dirty="0" smtClean="0">
                  <a:solidFill>
                    <a:srgbClr val="FF0000"/>
                  </a:solidFill>
                  <a:latin typeface="微軟正黑體" panose="020B0604030504040204" pitchFamily="34" charset="-120"/>
                </a:rPr>
                <a:t>定存單）</a:t>
              </a:r>
              <a:r>
                <a:rPr kumimoji="0" lang="zh-TW" altLang="en-US" sz="2000" b="1" dirty="0" smtClean="0">
                  <a:solidFill>
                    <a:schemeClr val="tx1">
                      <a:lumMod val="75000"/>
                      <a:lumOff val="25000"/>
                    </a:schemeClr>
                  </a:solidFill>
                  <a:latin typeface="微軟正黑體" panose="020B0604030504040204" pitchFamily="34" charset="-120"/>
                </a:rPr>
                <a:t>；或</a:t>
              </a:r>
              <a:r>
                <a:rPr kumimoji="0" lang="zh-TW" altLang="en-US" sz="2000" b="1" dirty="0">
                  <a:solidFill>
                    <a:schemeClr val="tx1">
                      <a:lumMod val="75000"/>
                      <a:lumOff val="25000"/>
                    </a:schemeClr>
                  </a:solidFill>
                  <a:latin typeface="微軟正黑體" panose="020B0604030504040204" pitchFamily="34" charset="-120"/>
                </a:rPr>
                <a:t>依綜合存摺登摺資料填報</a:t>
              </a:r>
              <a:r>
                <a:rPr kumimoji="0" lang="zh-TW" altLang="en-US" sz="2000" b="1" dirty="0" smtClean="0">
                  <a:solidFill>
                    <a:schemeClr val="tx1">
                      <a:lumMod val="75000"/>
                      <a:lumOff val="25000"/>
                    </a:schemeClr>
                  </a:solidFill>
                  <a:latin typeface="微軟正黑體" panose="020B0604030504040204" pitchFamily="34" charset="-120"/>
                </a:rPr>
                <a:t>時，</a:t>
              </a:r>
              <a:r>
                <a:rPr kumimoji="0" lang="zh-TW" altLang="en-US" sz="2000" b="1" dirty="0" smtClean="0">
                  <a:solidFill>
                    <a:srgbClr val="FF0000"/>
                  </a:solidFill>
                  <a:latin typeface="微軟正黑體" panose="020B0604030504040204" pitchFamily="34" charset="-120"/>
                </a:rPr>
                <a:t>漏報</a:t>
              </a:r>
              <a:r>
                <a:rPr kumimoji="0" lang="zh-TW" altLang="en-US" sz="2000" b="1" dirty="0">
                  <a:solidFill>
                    <a:srgbClr val="FF0000"/>
                  </a:solidFill>
                  <a:latin typeface="微軟正黑體" panose="020B0604030504040204" pitchFamily="34" charset="-120"/>
                </a:rPr>
                <a:t>首頁定期存款金額</a:t>
              </a:r>
              <a:r>
                <a:rPr kumimoji="0" lang="zh-TW" altLang="en-US" sz="2000" b="1" dirty="0">
                  <a:solidFill>
                    <a:schemeClr val="tx1">
                      <a:lumMod val="75000"/>
                      <a:lumOff val="25000"/>
                    </a:schemeClr>
                  </a:solidFill>
                  <a:latin typeface="微軟正黑體" panose="020B0604030504040204" pitchFamily="34" charset="-120"/>
                </a:rPr>
                <a:t>。</a:t>
              </a:r>
              <a:endParaRPr kumimoji="0" lang="en-US" altLang="zh-TW" sz="2000" b="1" dirty="0">
                <a:solidFill>
                  <a:schemeClr val="tx1">
                    <a:lumMod val="75000"/>
                    <a:lumOff val="25000"/>
                  </a:schemeClr>
                </a:solidFill>
                <a:latin typeface="微軟正黑體" panose="020B0604030504040204" pitchFamily="34" charset="-120"/>
              </a:endParaRPr>
            </a:p>
            <a:p>
              <a:pPr marL="342900" indent="-342900">
                <a:spcBef>
                  <a:spcPct val="30000"/>
                </a:spcBef>
                <a:spcAft>
                  <a:spcPts val="600"/>
                </a:spcAft>
                <a:buFont typeface="+mj-lt"/>
                <a:buAutoNum type="arabicPeriod"/>
              </a:pPr>
              <a:r>
                <a:rPr kumimoji="0" lang="zh-TW" altLang="en-US" sz="2000" b="1" dirty="0">
                  <a:solidFill>
                    <a:schemeClr val="tx1">
                      <a:lumMod val="75000"/>
                      <a:lumOff val="25000"/>
                    </a:schemeClr>
                  </a:solidFill>
                  <a:latin typeface="微軟正黑體" panose="020B0604030504040204" pitchFamily="34" charset="-120"/>
                </a:rPr>
                <a:t>誤以為金額僅需</a:t>
              </a:r>
              <a:r>
                <a:rPr kumimoji="0" lang="zh-TW" altLang="en-US" sz="2000" b="1" dirty="0">
                  <a:solidFill>
                    <a:srgbClr val="FF0000"/>
                  </a:solidFill>
                  <a:latin typeface="微軟正黑體" panose="020B0604030504040204" pitchFamily="34" charset="-120"/>
                </a:rPr>
                <a:t>填報概數</a:t>
              </a:r>
              <a:r>
                <a:rPr kumimoji="0" lang="zh-TW" altLang="en-US" sz="2000" b="1" dirty="0">
                  <a:solidFill>
                    <a:schemeClr val="tx1">
                      <a:lumMod val="75000"/>
                      <a:lumOff val="25000"/>
                    </a:schemeClr>
                  </a:solidFill>
                  <a:latin typeface="微軟正黑體" panose="020B0604030504040204" pitchFamily="34" charset="-120"/>
                </a:rPr>
                <a:t>，實應依實際餘額據實填寫，若金額相差太大，則可能因未盡清查財產之義務而被認為申報不</a:t>
              </a:r>
              <a:r>
                <a:rPr kumimoji="0" lang="zh-TW" altLang="en-US" sz="2000" b="1" dirty="0" smtClean="0">
                  <a:solidFill>
                    <a:schemeClr val="tx1">
                      <a:lumMod val="75000"/>
                      <a:lumOff val="25000"/>
                    </a:schemeClr>
                  </a:solidFill>
                  <a:latin typeface="微軟正黑體" panose="020B0604030504040204" pitchFamily="34" charset="-120"/>
                </a:rPr>
                <a:t>實。</a:t>
              </a:r>
              <a:endParaRPr kumimoji="0" lang="en-US" altLang="zh-TW" sz="2000" b="1" dirty="0">
                <a:solidFill>
                  <a:schemeClr val="tx1">
                    <a:lumMod val="75000"/>
                    <a:lumOff val="25000"/>
                  </a:schemeClr>
                </a:solidFill>
                <a:latin typeface="微軟正黑體" panose="020B0604030504040204" pitchFamily="34" charset="-120"/>
              </a:endParaRPr>
            </a:p>
            <a:p>
              <a:pPr marL="342900" indent="-342900">
                <a:spcBef>
                  <a:spcPct val="30000"/>
                </a:spcBef>
                <a:spcAft>
                  <a:spcPts val="600"/>
                </a:spcAft>
                <a:buFont typeface="+mj-lt"/>
                <a:buAutoNum type="arabicPeriod"/>
              </a:pPr>
              <a:r>
                <a:rPr kumimoji="0" lang="zh-TW" altLang="en-US" sz="2000" b="1" dirty="0">
                  <a:solidFill>
                    <a:srgbClr val="FF0000"/>
                  </a:solidFill>
                  <a:latin typeface="微軟正黑體" panose="020B0604030504040204" pitchFamily="34" charset="-120"/>
                </a:rPr>
                <a:t>誤以為多報可以抵免少</a:t>
              </a:r>
              <a:r>
                <a:rPr kumimoji="0" lang="zh-TW" altLang="en-US" sz="2000" b="1" dirty="0" smtClean="0">
                  <a:solidFill>
                    <a:srgbClr val="FF0000"/>
                  </a:solidFill>
                  <a:latin typeface="微軟正黑體" panose="020B0604030504040204" pitchFamily="34" charset="-120"/>
                </a:rPr>
                <a:t>報</a:t>
              </a:r>
              <a:r>
                <a:rPr kumimoji="0" lang="zh-TW" altLang="en-US" sz="2000" b="1" dirty="0" smtClean="0">
                  <a:solidFill>
                    <a:schemeClr val="tx1">
                      <a:lumMod val="75000"/>
                      <a:lumOff val="25000"/>
                    </a:schemeClr>
                  </a:solidFill>
                  <a:latin typeface="微軟正黑體" panose="020B0604030504040204" pitchFamily="34" charset="-120"/>
                </a:rPr>
                <a:t>，惟溢</a:t>
              </a:r>
              <a:r>
                <a:rPr kumimoji="0" lang="zh-TW" altLang="en-US" sz="2000" b="1" dirty="0">
                  <a:solidFill>
                    <a:schemeClr val="tx1">
                      <a:lumMod val="75000"/>
                      <a:lumOff val="25000"/>
                    </a:schemeClr>
                  </a:solidFill>
                  <a:latin typeface="微軟正黑體" panose="020B0604030504040204" pitchFamily="34" charset="-120"/>
                </a:rPr>
                <a:t>報存款或金額亦屬不實態</a:t>
              </a:r>
              <a:r>
                <a:rPr kumimoji="0" lang="zh-TW" altLang="en-US" sz="2000" b="1" dirty="0" smtClean="0">
                  <a:solidFill>
                    <a:schemeClr val="tx1">
                      <a:lumMod val="75000"/>
                      <a:lumOff val="25000"/>
                    </a:schemeClr>
                  </a:solidFill>
                  <a:latin typeface="微軟正黑體" panose="020B0604030504040204" pitchFamily="34" charset="-120"/>
                </a:rPr>
                <a:t>樣，故不符</a:t>
              </a:r>
              <a:r>
                <a:rPr kumimoji="0" lang="zh-TW" altLang="en-US" sz="2000" b="1" dirty="0">
                  <a:solidFill>
                    <a:schemeClr val="tx1">
                      <a:lumMod val="75000"/>
                      <a:lumOff val="25000"/>
                    </a:schemeClr>
                  </a:solidFill>
                  <a:latin typeface="微軟正黑體" panose="020B0604030504040204" pitchFamily="34" charset="-120"/>
                </a:rPr>
                <a:t>金額計算為漏報金額＋溢報金額＋短報</a:t>
              </a:r>
              <a:r>
                <a:rPr kumimoji="0" lang="zh-TW" altLang="en-US" sz="2000" b="1" dirty="0" smtClean="0">
                  <a:solidFill>
                    <a:schemeClr val="tx1">
                      <a:lumMod val="75000"/>
                      <a:lumOff val="25000"/>
                    </a:schemeClr>
                  </a:solidFill>
                  <a:latin typeface="微軟正黑體" panose="020B0604030504040204" pitchFamily="34" charset="-120"/>
                </a:rPr>
                <a:t>金額。</a:t>
              </a:r>
            </a:p>
          </p:txBody>
        </p:sp>
        <p:pic>
          <p:nvPicPr>
            <p:cNvPr id="7" name="圖片 6"/>
            <p:cNvPicPr>
              <a:picLocks noChangeAspect="1"/>
            </p:cNvPicPr>
            <p:nvPr/>
          </p:nvPicPr>
          <p:blipFill>
            <a:blip r:embed="rId3" cstate="print">
              <a:extLst>
                <a:ext uri="{BEBA8EAE-BF5A-486C-A8C5-ECC9F3942E4B}">
                  <a14:imgProps xmlns:a14="http://schemas.microsoft.com/office/drawing/2010/main">
                    <a14:imgLayer r:embed="rId4">
                      <a14:imgEffect>
                        <a14:backgroundRemoval t="9804" b="89840" l="5567" r="92505">
                          <a14:foregroundMark x1="84690" y1="15686" x2="84690" y2="15686"/>
                          <a14:foregroundMark x1="92612" y1="69519" x2="92612" y2="69519"/>
                          <a14:foregroundMark x1="12099" y1="37255" x2="12099" y2="37255"/>
                          <a14:foregroundMark x1="5567" y1="34938" x2="5567" y2="34938"/>
                          <a14:foregroundMark x1="73126" y1="14439" x2="73126" y2="14439"/>
                        </a14:backgroundRemoval>
                      </a14:imgEffect>
                    </a14:imgLayer>
                  </a14:imgProps>
                </a:ext>
                <a:ext uri="{28A0092B-C50C-407E-A947-70E740481C1C}">
                  <a14:useLocalDpi xmlns:a14="http://schemas.microsoft.com/office/drawing/2010/main" val="0"/>
                </a:ext>
              </a:extLst>
            </a:blip>
            <a:stretch>
              <a:fillRect/>
            </a:stretch>
          </p:blipFill>
          <p:spPr>
            <a:xfrm>
              <a:off x="92328" y="904034"/>
              <a:ext cx="1135807" cy="576064"/>
            </a:xfrm>
            <a:prstGeom prst="rect">
              <a:avLst/>
            </a:prstGeom>
          </p:spPr>
        </p:pic>
      </p:grpSp>
      <p:sp>
        <p:nvSpPr>
          <p:cNvPr id="9"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現金、存款</a:t>
            </a:r>
            <a:endParaRPr lang="zh-TW" altLang="en-US" dirty="0"/>
          </a:p>
        </p:txBody>
      </p:sp>
    </p:spTree>
    <p:extLst>
      <p:ext uri="{BB962C8B-B14F-4D97-AF65-F5344CB8AC3E}">
        <p14:creationId xmlns:p14="http://schemas.microsoft.com/office/powerpoint/2010/main" val="21359603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00FC5F7E-5E18-4FA6-9760-197AF4987A36}" type="slidenum">
              <a:rPr lang="en-US" altLang="ja-JP" smtClean="0"/>
              <a:pPr/>
              <a:t>46</a:t>
            </a:fld>
            <a:endParaRPr lang="en-US" altLang="ja-JP"/>
          </a:p>
        </p:txBody>
      </p:sp>
      <p:grpSp>
        <p:nvGrpSpPr>
          <p:cNvPr id="3" name="群組 2"/>
          <p:cNvGrpSpPr/>
          <p:nvPr/>
        </p:nvGrpSpPr>
        <p:grpSpPr>
          <a:xfrm>
            <a:off x="0" y="908720"/>
            <a:ext cx="8819381" cy="4765601"/>
            <a:chOff x="33414" y="934937"/>
            <a:chExt cx="8819381" cy="4765601"/>
          </a:xfrm>
        </p:grpSpPr>
        <p:sp>
          <p:nvSpPr>
            <p:cNvPr id="6" name="Text Box 57"/>
            <p:cNvSpPr txBox="1">
              <a:spLocks noChangeArrowheads="1"/>
            </p:cNvSpPr>
            <p:nvPr/>
          </p:nvSpPr>
          <p:spPr bwMode="auto">
            <a:xfrm>
              <a:off x="500958" y="1006945"/>
              <a:ext cx="8351837" cy="4693593"/>
            </a:xfrm>
            <a:prstGeom prst="rect">
              <a:avLst/>
            </a:prstGeom>
            <a:solidFill>
              <a:srgbClr val="FFFF99"/>
            </a:solidFill>
            <a:ln w="25400" cap="rnd">
              <a:solidFill>
                <a:srgbClr val="CC6600"/>
              </a:solidFill>
              <a:prstDash val="sysDot"/>
              <a:miter lim="800000"/>
              <a:headEnd/>
              <a:tailEnd/>
            </a:ln>
          </p:spPr>
          <p:txBody>
            <a:bodyPr>
              <a:spAutoFit/>
            </a:bodyPr>
            <a:lstStyle>
              <a:lvl1pPr marL="261938" indent="-261938">
                <a:defRPr sz="2700">
                  <a:solidFill>
                    <a:schemeClr val="tx1"/>
                  </a:solidFill>
                  <a:latin typeface="Lucida Sans Unicode" pitchFamily="34" charset="0"/>
                  <a:ea typeface="微軟正黑體" pitchFamily="34" charset="-120"/>
                </a:defRPr>
              </a:lvl1pPr>
              <a:lvl2pPr marL="742950" indent="-285750">
                <a:defRPr sz="2300">
                  <a:solidFill>
                    <a:schemeClr val="tx1"/>
                  </a:solidFill>
                  <a:latin typeface="Lucida Sans Unicode" pitchFamily="34" charset="0"/>
                  <a:ea typeface="微軟正黑體" pitchFamily="34" charset="-120"/>
                </a:defRPr>
              </a:lvl2pPr>
              <a:lvl3pPr marL="1143000">
                <a:defRPr sz="2100">
                  <a:solidFill>
                    <a:schemeClr val="tx1"/>
                  </a:solidFill>
                  <a:latin typeface="Lucida Sans Unicode" pitchFamily="34" charset="0"/>
                  <a:ea typeface="微軟正黑體" pitchFamily="34" charset="-120"/>
                </a:defRPr>
              </a:lvl3pPr>
              <a:lvl4pPr marL="1600200">
                <a:defRPr sz="1900">
                  <a:solidFill>
                    <a:schemeClr val="tx1"/>
                  </a:solidFill>
                  <a:latin typeface="Lucida Sans Unicode" pitchFamily="34" charset="0"/>
                  <a:ea typeface="微軟正黑體" pitchFamily="34" charset="-120"/>
                </a:defRPr>
              </a:lvl4pPr>
              <a:lvl5pPr marL="2057400">
                <a:defRPr>
                  <a:solidFill>
                    <a:schemeClr val="tx1"/>
                  </a:solidFill>
                  <a:latin typeface="Lucida Sans Unicode" pitchFamily="34" charset="0"/>
                  <a:ea typeface="微軟正黑體" pitchFamily="34" charset="-120"/>
                </a:defRPr>
              </a:lvl5pPr>
              <a:lvl6pPr marL="25146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6pPr>
              <a:lvl7pPr marL="29718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7pPr>
              <a:lvl8pPr marL="34290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8pPr>
              <a:lvl9pPr marL="38862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9pPr>
            </a:lstStyle>
            <a:p>
              <a:pPr indent="280988">
                <a:spcBef>
                  <a:spcPct val="30000"/>
                </a:spcBef>
              </a:pPr>
              <a:r>
                <a:rPr kumimoji="0" lang="zh-TW" altLang="en-US" sz="2400" b="1" dirty="0" smtClean="0">
                  <a:solidFill>
                    <a:srgbClr val="C00000"/>
                  </a:solidFill>
                  <a:latin typeface="微軟正黑體" panose="020B0604030504040204" pitchFamily="34" charset="-120"/>
                </a:rPr>
                <a:t>存款</a:t>
              </a:r>
              <a:r>
                <a:rPr kumimoji="0" lang="zh-TW" altLang="en-US" sz="2400" b="1" dirty="0">
                  <a:solidFill>
                    <a:srgbClr val="C00000"/>
                  </a:solidFill>
                  <a:latin typeface="微軟正黑體" panose="020B0604030504040204" pitchFamily="34" charset="-120"/>
                </a:rPr>
                <a:t>常見錯誤態樣：</a:t>
              </a:r>
            </a:p>
            <a:p>
              <a:pPr marL="342900" indent="-342900">
                <a:spcBef>
                  <a:spcPts val="600"/>
                </a:spcBef>
                <a:spcAft>
                  <a:spcPts val="600"/>
                </a:spcAft>
                <a:buFont typeface="+mj-lt"/>
                <a:buAutoNum type="arabicPeriod"/>
              </a:pPr>
              <a:r>
                <a:rPr kumimoji="0" lang="zh-TW" altLang="en-US" sz="2400" b="1" dirty="0" smtClean="0">
                  <a:solidFill>
                    <a:srgbClr val="FF0000"/>
                  </a:solidFill>
                  <a:latin typeface="微軟正黑體" panose="020B0604030504040204" pitchFamily="34" charset="-120"/>
                </a:rPr>
                <a:t>僅</a:t>
              </a:r>
              <a:r>
                <a:rPr kumimoji="0" lang="zh-TW" altLang="en-US" sz="2400" b="1" dirty="0">
                  <a:solidFill>
                    <a:srgbClr val="FF0000"/>
                  </a:solidFill>
                  <a:latin typeface="微軟正黑體" panose="020B0604030504040204" pitchFamily="34" charset="-120"/>
                </a:rPr>
                <a:t>憑個人印象</a:t>
              </a:r>
              <a:r>
                <a:rPr kumimoji="0" lang="zh-TW" altLang="en-US" sz="2400" b="1" dirty="0">
                  <a:latin typeface="微軟正黑體" panose="020B0604030504040204" pitchFamily="34" charset="-120"/>
                </a:rPr>
                <a:t>填報存款致資料不符，應確實將存簿登摺，且登摺日應與申報日同一日或在後，以利於統計利息收入，並避免登摺後又有存款匯入或匯出。</a:t>
              </a:r>
              <a:endParaRPr kumimoji="0" lang="en-US" altLang="zh-TW" sz="2400" b="1" dirty="0">
                <a:latin typeface="微軟正黑體" panose="020B0604030504040204" pitchFamily="34" charset="-120"/>
              </a:endParaRPr>
            </a:p>
            <a:p>
              <a:pPr marL="342900" indent="-342900">
                <a:spcBef>
                  <a:spcPts val="600"/>
                </a:spcBef>
                <a:spcAft>
                  <a:spcPts val="600"/>
                </a:spcAft>
                <a:buFont typeface="+mj-lt"/>
                <a:buAutoNum type="arabicPeriod"/>
              </a:pPr>
              <a:r>
                <a:rPr kumimoji="0" lang="zh-TW" altLang="en-US" sz="2400" b="1" dirty="0">
                  <a:latin typeface="微軟正黑體" panose="020B0604030504040204" pitchFamily="34" charset="-120"/>
                </a:rPr>
                <a:t>遺忘久</a:t>
              </a:r>
              <a:r>
                <a:rPr kumimoji="0" lang="zh-TW" altLang="en-US" sz="2400" b="1" dirty="0">
                  <a:solidFill>
                    <a:srgbClr val="FF0000"/>
                  </a:solidFill>
                  <a:latin typeface="微軟正黑體" panose="020B0604030504040204" pitchFamily="34" charset="-120"/>
                </a:rPr>
                <a:t>未使用之帳戶</a:t>
              </a:r>
              <a:r>
                <a:rPr kumimoji="0" lang="zh-TW" altLang="en-US" sz="2400" b="1" dirty="0">
                  <a:latin typeface="微軟正黑體" panose="020B0604030504040204" pitchFamily="34" charset="-120"/>
                </a:rPr>
                <a:t>，申報前應作一清查。</a:t>
              </a:r>
              <a:endParaRPr kumimoji="0" lang="en-US" altLang="zh-TW" sz="2400" b="1" dirty="0">
                <a:latin typeface="微軟正黑體" panose="020B0604030504040204" pitchFamily="34" charset="-120"/>
              </a:endParaRPr>
            </a:p>
            <a:p>
              <a:pPr marL="342900" indent="-342900">
                <a:spcBef>
                  <a:spcPts val="600"/>
                </a:spcBef>
                <a:spcAft>
                  <a:spcPts val="600"/>
                </a:spcAft>
                <a:buFont typeface="+mj-lt"/>
                <a:buAutoNum type="arabicPeriod"/>
              </a:pPr>
              <a:r>
                <a:rPr kumimoji="0" lang="zh-TW" altLang="en-US" sz="2400" b="1" dirty="0">
                  <a:solidFill>
                    <a:srgbClr val="FF0000"/>
                  </a:solidFill>
                  <a:latin typeface="微軟正黑體" panose="020B0604030504040204" pitchFamily="34" charset="-120"/>
                </a:rPr>
                <a:t>誤以為同一銀行之存、放款應先自行</a:t>
              </a:r>
              <a:r>
                <a:rPr kumimoji="0" lang="zh-TW" altLang="en-US" sz="2400" b="1" dirty="0" smtClean="0">
                  <a:solidFill>
                    <a:srgbClr val="FF0000"/>
                  </a:solidFill>
                  <a:latin typeface="微軟正黑體" panose="020B0604030504040204" pitchFamily="34" charset="-120"/>
                </a:rPr>
                <a:t>加減，</a:t>
              </a:r>
              <a:r>
                <a:rPr kumimoji="0" lang="zh-TW" altLang="en-US" sz="2400" b="1" dirty="0" smtClean="0">
                  <a:latin typeface="微軟正黑體" panose="020B0604030504040204" pitchFamily="34" charset="-120"/>
                </a:rPr>
                <a:t>僅</a:t>
              </a:r>
              <a:r>
                <a:rPr kumimoji="0" lang="zh-TW" altLang="en-US" sz="2400" b="1" dirty="0">
                  <a:latin typeface="微軟正黑體" panose="020B0604030504040204" pitchFamily="34" charset="-120"/>
                </a:rPr>
                <a:t>申報所得餘數，實存款與貸款應分別於第</a:t>
              </a:r>
              <a:r>
                <a:rPr kumimoji="0" lang="en-US" altLang="zh-TW" sz="2400" b="1" dirty="0">
                  <a:latin typeface="微軟正黑體" panose="020B0604030504040204" pitchFamily="34" charset="-120"/>
                </a:rPr>
                <a:t>7</a:t>
              </a:r>
              <a:r>
                <a:rPr kumimoji="0" lang="zh-TW" altLang="en-US" sz="2400" b="1" dirty="0">
                  <a:latin typeface="微軟正黑體" panose="020B0604030504040204" pitchFamily="34" charset="-120"/>
                </a:rPr>
                <a:t>項「存款」欄及第</a:t>
              </a:r>
              <a:r>
                <a:rPr kumimoji="0" lang="en-US" altLang="zh-TW" sz="2400" b="1" dirty="0">
                  <a:latin typeface="微軟正黑體" panose="020B0604030504040204" pitchFamily="34" charset="-120"/>
                </a:rPr>
                <a:t>11</a:t>
              </a:r>
              <a:r>
                <a:rPr kumimoji="0" lang="zh-TW" altLang="en-US" sz="2400" b="1" dirty="0">
                  <a:latin typeface="微軟正黑體" panose="020B0604030504040204" pitchFamily="34" charset="-120"/>
                </a:rPr>
                <a:t>項「債務」欄內分別登載。</a:t>
              </a:r>
              <a:endParaRPr kumimoji="0" lang="en-US" altLang="zh-TW" sz="2400" b="1" dirty="0">
                <a:latin typeface="微軟正黑體" panose="020B0604030504040204" pitchFamily="34" charset="-120"/>
              </a:endParaRPr>
            </a:p>
            <a:p>
              <a:pPr marL="342900" indent="-342900">
                <a:spcBef>
                  <a:spcPts val="600"/>
                </a:spcBef>
                <a:spcAft>
                  <a:spcPts val="600"/>
                </a:spcAft>
                <a:buFont typeface="+mj-lt"/>
                <a:buAutoNum type="arabicPeriod"/>
              </a:pPr>
              <a:r>
                <a:rPr kumimoji="0" lang="zh-TW" altLang="en-US" sz="2400" b="1" dirty="0">
                  <a:solidFill>
                    <a:srgbClr val="FF0000"/>
                  </a:solidFill>
                  <a:latin typeface="微軟正黑體" panose="020B0604030504040204" pitchFamily="34" charset="-120"/>
                </a:rPr>
                <a:t>漏報配偶私房錢</a:t>
              </a:r>
              <a:r>
                <a:rPr kumimoji="0" lang="zh-TW" altLang="en-US" sz="2400" b="1" dirty="0">
                  <a:latin typeface="微軟正黑體" panose="020B0604030504040204" pitchFamily="34" charset="-120"/>
                </a:rPr>
                <a:t>（存款），申報前應向配偶分析申報之</a:t>
              </a:r>
              <a:r>
                <a:rPr kumimoji="0" lang="zh-TW" altLang="en-US" sz="2400" b="1" dirty="0" smtClean="0">
                  <a:latin typeface="微軟正黑體" panose="020B0604030504040204" pitchFamily="34" charset="-120"/>
                </a:rPr>
                <a:t>重要性及裁罰規定，</a:t>
              </a:r>
              <a:r>
                <a:rPr kumimoji="0" lang="zh-TW" altLang="en-US" sz="2400" b="1" dirty="0">
                  <a:latin typeface="微軟正黑體" panose="020B0604030504040204" pitchFamily="34" charset="-120"/>
                </a:rPr>
                <a:t>如仍不配合或有所懷疑，請於第</a:t>
              </a:r>
              <a:r>
                <a:rPr kumimoji="0" lang="en-US" altLang="zh-TW" sz="2400" b="1" dirty="0">
                  <a:latin typeface="微軟正黑體" panose="020B0604030504040204" pitchFamily="34" charset="-120"/>
                </a:rPr>
                <a:t>13</a:t>
              </a:r>
              <a:r>
                <a:rPr kumimoji="0" lang="zh-TW" altLang="en-US" sz="2400" b="1" dirty="0">
                  <a:latin typeface="微軟正黑體" panose="020B0604030504040204" pitchFamily="34" charset="-120"/>
                </a:rPr>
                <a:t>項「備註欄」內註明</a:t>
              </a:r>
              <a:r>
                <a:rPr kumimoji="0" lang="zh-TW" altLang="en-US" sz="2400" b="1" dirty="0" smtClean="0">
                  <a:latin typeface="微軟正黑體" panose="020B0604030504040204" pitchFamily="34" charset="-120"/>
                </a:rPr>
                <a:t>。</a:t>
              </a:r>
              <a:endParaRPr kumimoji="0" lang="zh-TW" altLang="en-US" sz="2000" b="1" dirty="0">
                <a:latin typeface="微軟正黑體" panose="020B0604030504040204" pitchFamily="34" charset="-120"/>
              </a:endParaRPr>
            </a:p>
          </p:txBody>
        </p:sp>
        <p:pic>
          <p:nvPicPr>
            <p:cNvPr id="7" name="圖片 6"/>
            <p:cNvPicPr>
              <a:picLocks noChangeAspect="1"/>
            </p:cNvPicPr>
            <p:nvPr/>
          </p:nvPicPr>
          <p:blipFill>
            <a:blip r:embed="rId3" cstate="print">
              <a:extLst>
                <a:ext uri="{BEBA8EAE-BF5A-486C-A8C5-ECC9F3942E4B}">
                  <a14:imgProps xmlns:a14="http://schemas.microsoft.com/office/drawing/2010/main">
                    <a14:imgLayer r:embed="rId4">
                      <a14:imgEffect>
                        <a14:backgroundRemoval t="9804" b="89840" l="5567" r="92505">
                          <a14:foregroundMark x1="84690" y1="15686" x2="84690" y2="15686"/>
                          <a14:foregroundMark x1="92612" y1="69519" x2="92612" y2="69519"/>
                          <a14:foregroundMark x1="12099" y1="37255" x2="12099" y2="37255"/>
                          <a14:foregroundMark x1="5567" y1="34938" x2="5567" y2="34938"/>
                          <a14:foregroundMark x1="73126" y1="14439" x2="73126" y2="14439"/>
                        </a14:backgroundRemoval>
                      </a14:imgEffect>
                    </a14:imgLayer>
                  </a14:imgProps>
                </a:ext>
                <a:ext uri="{28A0092B-C50C-407E-A947-70E740481C1C}">
                  <a14:useLocalDpi xmlns:a14="http://schemas.microsoft.com/office/drawing/2010/main" val="0"/>
                </a:ext>
              </a:extLst>
            </a:blip>
            <a:stretch>
              <a:fillRect/>
            </a:stretch>
          </p:blipFill>
          <p:spPr>
            <a:xfrm>
              <a:off x="33414" y="934937"/>
              <a:ext cx="1135807" cy="576064"/>
            </a:xfrm>
            <a:prstGeom prst="rect">
              <a:avLst/>
            </a:prstGeom>
          </p:spPr>
        </p:pic>
      </p:grpSp>
      <p:sp>
        <p:nvSpPr>
          <p:cNvPr id="9"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現金、存款</a:t>
            </a:r>
            <a:endParaRPr lang="zh-TW" altLang="en-US" dirty="0"/>
          </a:p>
        </p:txBody>
      </p:sp>
    </p:spTree>
    <p:extLst>
      <p:ext uri="{BB962C8B-B14F-4D97-AF65-F5344CB8AC3E}">
        <p14:creationId xmlns:p14="http://schemas.microsoft.com/office/powerpoint/2010/main" val="27395475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3862314637"/>
              </p:ext>
            </p:extLst>
          </p:nvPr>
        </p:nvGraphicFramePr>
        <p:xfrm>
          <a:off x="457200" y="1052736"/>
          <a:ext cx="822960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現金、存款</a:t>
            </a:r>
            <a:endParaRPr lang="zh-TW" altLang="en-US" dirty="0"/>
          </a:p>
        </p:txBody>
      </p:sp>
      <p:grpSp>
        <p:nvGrpSpPr>
          <p:cNvPr id="6" name="群組 5"/>
          <p:cNvGrpSpPr/>
          <p:nvPr/>
        </p:nvGrpSpPr>
        <p:grpSpPr>
          <a:xfrm>
            <a:off x="2051720" y="3212976"/>
            <a:ext cx="6460236" cy="2877998"/>
            <a:chOff x="1769364" y="2016232"/>
            <a:chExt cx="6460236" cy="2877998"/>
          </a:xfrm>
        </p:grpSpPr>
        <p:sp>
          <p:nvSpPr>
            <p:cNvPr id="7" name="矩形 6"/>
            <p:cNvSpPr/>
            <p:nvPr/>
          </p:nvSpPr>
          <p:spPr>
            <a:xfrm>
              <a:off x="1769364" y="2016232"/>
              <a:ext cx="6460236" cy="287799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8" name="文字方塊 7"/>
            <p:cNvSpPr txBox="1"/>
            <p:nvPr/>
          </p:nvSpPr>
          <p:spPr>
            <a:xfrm>
              <a:off x="1769364" y="2016232"/>
              <a:ext cx="6460236" cy="287799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440" tIns="91440" rIns="91440" bIns="91440" numCol="1" spcCol="1270" anchor="t" anchorCtr="0">
              <a:noAutofit/>
            </a:bodyPr>
            <a:lstStyle/>
            <a:p>
              <a:pPr marL="590550" lvl="0" indent="-590550" algn="just" defTabSz="1066800">
                <a:lnSpc>
                  <a:spcPts val="3200"/>
                </a:lnSpc>
                <a:spcAft>
                  <a:spcPts val="0"/>
                </a:spcAft>
              </a:pPr>
              <a:r>
                <a:rPr lang="zh-TW" altLang="en-US" sz="2400" b="1" dirty="0" smtClean="0">
                  <a:solidFill>
                    <a:schemeClr val="tx1">
                      <a:lumMod val="75000"/>
                      <a:lumOff val="25000"/>
                    </a:schemeClr>
                  </a:solidFill>
                  <a:latin typeface="+mj-ea"/>
                  <a:ea typeface="+mj-ea"/>
                </a:rPr>
                <a:t>一、透過網路進行金融交易及查詢</a:t>
              </a:r>
              <a:r>
                <a:rPr lang="zh-TW" altLang="en-US" sz="2400" b="1" dirty="0">
                  <a:solidFill>
                    <a:schemeClr val="tx1">
                      <a:lumMod val="75000"/>
                      <a:lumOff val="25000"/>
                    </a:schemeClr>
                  </a:solidFill>
                  <a:latin typeface="+mj-ea"/>
                  <a:ea typeface="+mj-ea"/>
                </a:rPr>
                <a:t>帳戶相關資料，已為趨勢，如</a:t>
              </a:r>
              <a:r>
                <a:rPr lang="zh-TW" altLang="en-US" sz="2400" b="1" dirty="0">
                  <a:solidFill>
                    <a:srgbClr val="00B0F0"/>
                  </a:solidFill>
                  <a:latin typeface="+mj-ea"/>
                  <a:ea typeface="+mj-ea"/>
                </a:rPr>
                <a:t>申報人未</a:t>
              </a:r>
              <a:r>
                <a:rPr lang="zh-TW" altLang="en-US" sz="2400" b="1" dirty="0" smtClean="0">
                  <a:solidFill>
                    <a:srgbClr val="00B0F0"/>
                  </a:solidFill>
                  <a:latin typeface="+mj-ea"/>
                  <a:ea typeface="+mj-ea"/>
                </a:rPr>
                <a:t>熟稔相關操作介面</a:t>
              </a:r>
              <a:r>
                <a:rPr lang="zh-TW" altLang="en-US" sz="2400" b="1" dirty="0" smtClean="0">
                  <a:solidFill>
                    <a:schemeClr val="tx1">
                      <a:lumMod val="75000"/>
                      <a:lumOff val="25000"/>
                    </a:schemeClr>
                  </a:solidFill>
                  <a:latin typeface="+mj-ea"/>
                  <a:ea typeface="+mj-ea"/>
                </a:rPr>
                <a:t>，易填寫申報錯誤金額。</a:t>
              </a:r>
              <a:endParaRPr lang="en-US" altLang="zh-TW" sz="2400" b="1" dirty="0" smtClean="0">
                <a:solidFill>
                  <a:schemeClr val="tx1">
                    <a:lumMod val="75000"/>
                    <a:lumOff val="25000"/>
                  </a:schemeClr>
                </a:solidFill>
                <a:latin typeface="+mj-ea"/>
                <a:ea typeface="+mj-ea"/>
              </a:endParaRPr>
            </a:p>
            <a:p>
              <a:pPr marL="590550" lvl="0" indent="-590550" algn="just" defTabSz="1066800">
                <a:lnSpc>
                  <a:spcPts val="3200"/>
                </a:lnSpc>
                <a:spcAft>
                  <a:spcPts val="0"/>
                </a:spcAft>
              </a:pPr>
              <a:r>
                <a:rPr lang="zh-TW" altLang="en-US" sz="2400" b="1" dirty="0" smtClean="0">
                  <a:solidFill>
                    <a:schemeClr val="tx1">
                      <a:lumMod val="75000"/>
                      <a:lumOff val="25000"/>
                    </a:schemeClr>
                  </a:solidFill>
                  <a:latin typeface="+mj-ea"/>
                  <a:ea typeface="+mj-ea"/>
                </a:rPr>
                <a:t>二、</a:t>
              </a:r>
              <a:r>
                <a:rPr lang="zh-TW" altLang="en-US" sz="2400" b="1" dirty="0">
                  <a:solidFill>
                    <a:schemeClr val="tx1">
                      <a:lumMod val="75000"/>
                      <a:lumOff val="25000"/>
                    </a:schemeClr>
                  </a:solidFill>
                  <a:latin typeface="+mj-ea"/>
                  <a:ea typeface="+mj-ea"/>
                </a:rPr>
                <a:t>是否涉有「間接故意</a:t>
              </a:r>
              <a:r>
                <a:rPr lang="zh-TW" altLang="en-US" sz="2400" b="1" dirty="0" smtClean="0">
                  <a:solidFill>
                    <a:schemeClr val="tx1">
                      <a:lumMod val="75000"/>
                      <a:lumOff val="25000"/>
                    </a:schemeClr>
                  </a:solidFill>
                  <a:latin typeface="+mj-ea"/>
                  <a:ea typeface="+mj-ea"/>
                </a:rPr>
                <a:t>」或</a:t>
              </a:r>
              <a:r>
                <a:rPr lang="zh-TW" altLang="en-US" sz="2400" b="1" dirty="0">
                  <a:solidFill>
                    <a:schemeClr val="tx1">
                      <a:lumMod val="75000"/>
                      <a:lumOff val="25000"/>
                    </a:schemeClr>
                  </a:solidFill>
                  <a:latin typeface="+mj-ea"/>
                </a:rPr>
                <a:t>「</a:t>
              </a:r>
              <a:r>
                <a:rPr lang="zh-TW" altLang="en-US" sz="2400" b="1" dirty="0" smtClean="0">
                  <a:solidFill>
                    <a:schemeClr val="tx1">
                      <a:lumMod val="75000"/>
                      <a:lumOff val="25000"/>
                    </a:schemeClr>
                  </a:solidFill>
                  <a:latin typeface="+mj-ea"/>
                  <a:ea typeface="+mj-ea"/>
                </a:rPr>
                <a:t>過失</a:t>
              </a:r>
              <a:r>
                <a:rPr lang="zh-TW" altLang="en-US" sz="2400" b="1" dirty="0" smtClean="0">
                  <a:solidFill>
                    <a:schemeClr val="tx1">
                      <a:lumMod val="75000"/>
                      <a:lumOff val="25000"/>
                    </a:schemeClr>
                  </a:solidFill>
                  <a:latin typeface="+mj-ea"/>
                </a:rPr>
                <a:t>」</a:t>
              </a:r>
              <a:r>
                <a:rPr lang="zh-TW" altLang="en-US" sz="2400" b="1" dirty="0" smtClean="0">
                  <a:solidFill>
                    <a:schemeClr val="tx1">
                      <a:lumMod val="75000"/>
                      <a:lumOff val="25000"/>
                    </a:schemeClr>
                  </a:solidFill>
                  <a:latin typeface="+mj-ea"/>
                  <a:ea typeface="+mj-ea"/>
                </a:rPr>
                <a:t>，</a:t>
              </a:r>
              <a:r>
                <a:rPr lang="zh-TW" altLang="en-US" sz="2400" b="1" dirty="0">
                  <a:solidFill>
                    <a:schemeClr val="tx1">
                      <a:lumMod val="75000"/>
                      <a:lumOff val="25000"/>
                    </a:schemeClr>
                  </a:solidFill>
                  <a:latin typeface="+mj-ea"/>
                  <a:ea typeface="+mj-ea"/>
                </a:rPr>
                <a:t>應以個案判斷。</a:t>
              </a:r>
              <a:endParaRPr lang="en-US" altLang="zh-TW" sz="2400" b="1" dirty="0">
                <a:solidFill>
                  <a:schemeClr val="tx1">
                    <a:lumMod val="75000"/>
                    <a:lumOff val="25000"/>
                  </a:schemeClr>
                </a:solidFill>
                <a:latin typeface="+mj-ea"/>
                <a:ea typeface="+mj-ea"/>
              </a:endParaRPr>
            </a:p>
          </p:txBody>
        </p:sp>
      </p:grpSp>
    </p:spTree>
    <p:extLst>
      <p:ext uri="{BB962C8B-B14F-4D97-AF65-F5344CB8AC3E}">
        <p14:creationId xmlns:p14="http://schemas.microsoft.com/office/powerpoint/2010/main" val="73889152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3"/>
          <a:stretch>
            <a:fillRect/>
          </a:stretch>
        </p:blipFill>
        <p:spPr>
          <a:xfrm>
            <a:off x="280088" y="980728"/>
            <a:ext cx="8852916" cy="5139977"/>
          </a:xfrm>
          <a:prstGeom prst="rect">
            <a:avLst/>
          </a:prstGeom>
        </p:spPr>
      </p:pic>
      <p:sp>
        <p:nvSpPr>
          <p:cNvPr id="5"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有價證</a:t>
            </a:r>
            <a:r>
              <a:rPr lang="zh-TW" altLang="en-US" dirty="0">
                <a:solidFill>
                  <a:srgbClr val="FF6600"/>
                </a:solidFill>
                <a:latin typeface="標楷體" pitchFamily="65" charset="-120"/>
                <a:ea typeface="標楷體" pitchFamily="65" charset="-120"/>
              </a:rPr>
              <a:t>券</a:t>
            </a:r>
            <a:endParaRPr lang="zh-TW" altLang="en-US" dirty="0"/>
          </a:p>
        </p:txBody>
      </p:sp>
      <p:sp>
        <p:nvSpPr>
          <p:cNvPr id="6"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41363013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3"/>
          <a:stretch>
            <a:fillRect/>
          </a:stretch>
        </p:blipFill>
        <p:spPr>
          <a:xfrm>
            <a:off x="323528" y="980728"/>
            <a:ext cx="8596808" cy="5112568"/>
          </a:xfrm>
          <a:prstGeom prst="rect">
            <a:avLst/>
          </a:prstGeom>
        </p:spPr>
      </p:pic>
      <p:sp>
        <p:nvSpPr>
          <p:cNvPr id="5"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有價證</a:t>
            </a:r>
            <a:r>
              <a:rPr lang="zh-TW" altLang="en-US" dirty="0">
                <a:solidFill>
                  <a:srgbClr val="FF6600"/>
                </a:solidFill>
                <a:latin typeface="標楷體" pitchFamily="65" charset="-120"/>
                <a:ea typeface="標楷體" pitchFamily="65" charset="-120"/>
              </a:rPr>
              <a:t>券</a:t>
            </a:r>
            <a:endParaRPr lang="zh-TW" altLang="en-US" dirty="0"/>
          </a:p>
        </p:txBody>
      </p:sp>
      <p:sp>
        <p:nvSpPr>
          <p:cNvPr id="6"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8619500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5409" y="0"/>
            <a:ext cx="8508066" cy="6853894"/>
          </a:xfrm>
        </p:spPr>
      </p:pic>
      <p:sp>
        <p:nvSpPr>
          <p:cNvPr id="4"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法規體</a:t>
            </a:r>
            <a:r>
              <a:rPr lang="zh-TW" altLang="en-US" dirty="0">
                <a:solidFill>
                  <a:srgbClr val="FF6600"/>
                </a:solidFill>
                <a:latin typeface="標楷體" pitchFamily="65" charset="-120"/>
                <a:ea typeface="標楷體" pitchFamily="65" charset="-120"/>
              </a:rPr>
              <a:t>系</a:t>
            </a:r>
            <a:endParaRPr lang="zh-TW" altLang="en-US" dirty="0"/>
          </a:p>
        </p:txBody>
      </p:sp>
      <p:sp>
        <p:nvSpPr>
          <p:cNvPr id="6" name="六角星形 5"/>
          <p:cNvSpPr/>
          <p:nvPr/>
        </p:nvSpPr>
        <p:spPr>
          <a:xfrm>
            <a:off x="317853" y="2092783"/>
            <a:ext cx="432048" cy="432048"/>
          </a:xfrm>
          <a:prstGeom prst="star6">
            <a:avLst/>
          </a:prstGeom>
          <a:solidFill>
            <a:srgbClr val="FFD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六角星形 6"/>
          <p:cNvSpPr/>
          <p:nvPr/>
        </p:nvSpPr>
        <p:spPr>
          <a:xfrm>
            <a:off x="1691680" y="2092783"/>
            <a:ext cx="432048" cy="432048"/>
          </a:xfrm>
          <a:prstGeom prst="star6">
            <a:avLst/>
          </a:prstGeom>
          <a:solidFill>
            <a:srgbClr val="FFD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六角星形 7"/>
          <p:cNvSpPr/>
          <p:nvPr/>
        </p:nvSpPr>
        <p:spPr>
          <a:xfrm>
            <a:off x="2915816" y="2094325"/>
            <a:ext cx="432048" cy="432048"/>
          </a:xfrm>
          <a:prstGeom prst="star6">
            <a:avLst/>
          </a:prstGeom>
          <a:solidFill>
            <a:srgbClr val="FFD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29738027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34615" y="836712"/>
            <a:ext cx="8497429" cy="5427320"/>
            <a:chOff x="68029" y="836712"/>
            <a:chExt cx="8497429" cy="5427320"/>
          </a:xfrm>
        </p:grpSpPr>
        <p:sp>
          <p:nvSpPr>
            <p:cNvPr id="6" name="Text Box 57"/>
            <p:cNvSpPr txBox="1">
              <a:spLocks noChangeArrowheads="1"/>
            </p:cNvSpPr>
            <p:nvPr/>
          </p:nvSpPr>
          <p:spPr bwMode="auto">
            <a:xfrm>
              <a:off x="500958" y="908720"/>
              <a:ext cx="8064500" cy="5355312"/>
            </a:xfrm>
            <a:prstGeom prst="rect">
              <a:avLst/>
            </a:prstGeom>
            <a:blipFill>
              <a:blip r:embed="rId3" cstate="print"/>
              <a:tile tx="0" ty="0" sx="100000" sy="100000" flip="none" algn="tl"/>
            </a:blipFill>
            <a:ln w="25400" cap="rnd">
              <a:solidFill>
                <a:srgbClr val="CC6600"/>
              </a:solidFill>
              <a:prstDash val="sysDot"/>
              <a:miter lim="800000"/>
              <a:headEnd/>
              <a:tailEnd/>
            </a:ln>
          </p:spPr>
          <p:txBody>
            <a:bodyPr>
              <a:spAutoFit/>
            </a:bodyPr>
            <a:lstStyle>
              <a:lvl1pPr marL="261938" indent="-261938">
                <a:defRPr sz="2700">
                  <a:solidFill>
                    <a:schemeClr val="tx1"/>
                  </a:solidFill>
                  <a:latin typeface="Lucida Sans Unicode" pitchFamily="34" charset="0"/>
                  <a:ea typeface="微軟正黑體" pitchFamily="34" charset="-120"/>
                </a:defRPr>
              </a:lvl1pPr>
              <a:lvl2pPr marL="742950" indent="-285750">
                <a:defRPr sz="2300">
                  <a:solidFill>
                    <a:schemeClr val="tx1"/>
                  </a:solidFill>
                  <a:latin typeface="Lucida Sans Unicode" pitchFamily="34" charset="0"/>
                  <a:ea typeface="微軟正黑體" pitchFamily="34" charset="-120"/>
                </a:defRPr>
              </a:lvl2pPr>
              <a:lvl3pPr marL="1143000">
                <a:defRPr sz="2100">
                  <a:solidFill>
                    <a:schemeClr val="tx1"/>
                  </a:solidFill>
                  <a:latin typeface="Lucida Sans Unicode" pitchFamily="34" charset="0"/>
                  <a:ea typeface="微軟正黑體" pitchFamily="34" charset="-120"/>
                </a:defRPr>
              </a:lvl3pPr>
              <a:lvl4pPr marL="1600200">
                <a:defRPr sz="1900">
                  <a:solidFill>
                    <a:schemeClr val="tx1"/>
                  </a:solidFill>
                  <a:latin typeface="Lucida Sans Unicode" pitchFamily="34" charset="0"/>
                  <a:ea typeface="微軟正黑體" pitchFamily="34" charset="-120"/>
                </a:defRPr>
              </a:lvl4pPr>
              <a:lvl5pPr marL="2057400">
                <a:defRPr>
                  <a:solidFill>
                    <a:schemeClr val="tx1"/>
                  </a:solidFill>
                  <a:latin typeface="Lucida Sans Unicode" pitchFamily="34" charset="0"/>
                  <a:ea typeface="微軟正黑體" pitchFamily="34" charset="-120"/>
                </a:defRPr>
              </a:lvl5pPr>
              <a:lvl6pPr marL="25146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6pPr>
              <a:lvl7pPr marL="29718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7pPr>
              <a:lvl8pPr marL="34290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8pPr>
              <a:lvl9pPr marL="38862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9pPr>
            </a:lstStyle>
            <a:p>
              <a:pPr indent="365125">
                <a:spcBef>
                  <a:spcPct val="50000"/>
                </a:spcBef>
              </a:pPr>
              <a:r>
                <a:rPr kumimoji="0" lang="zh-TW" altLang="en-US" sz="2400" b="1" dirty="0" smtClean="0">
                  <a:solidFill>
                    <a:srgbClr val="C00000"/>
                  </a:solidFill>
                  <a:latin typeface="微軟正黑體" panose="020B0604030504040204" pitchFamily="34" charset="-120"/>
                </a:rPr>
                <a:t>有價證券</a:t>
              </a:r>
              <a:r>
                <a:rPr kumimoji="0" lang="zh-TW" altLang="en-US" sz="2400" b="1" dirty="0">
                  <a:solidFill>
                    <a:srgbClr val="C00000"/>
                  </a:solidFill>
                  <a:latin typeface="微軟正黑體" panose="020B0604030504040204" pitchFamily="34" charset="-120"/>
                </a:rPr>
                <a:t>常見錯誤態樣：</a:t>
              </a:r>
            </a:p>
            <a:p>
              <a:pPr marL="342900" indent="-342900" algn="just">
                <a:lnSpc>
                  <a:spcPct val="120000"/>
                </a:lnSpc>
                <a:spcAft>
                  <a:spcPts val="600"/>
                </a:spcAft>
                <a:buFont typeface="+mj-lt"/>
                <a:buAutoNum type="arabicPeriod"/>
              </a:pPr>
              <a:r>
                <a:rPr kumimoji="0" lang="zh-TW" altLang="en-US" sz="2000" b="1" dirty="0" smtClean="0">
                  <a:solidFill>
                    <a:schemeClr val="tx1">
                      <a:lumMod val="75000"/>
                      <a:lumOff val="25000"/>
                    </a:schemeClr>
                  </a:solidFill>
                  <a:latin typeface="微軟正黑體" panose="020B0604030504040204" pitchFamily="34" charset="-120"/>
                </a:rPr>
                <a:t>融資、融券之申報方式：</a:t>
              </a:r>
              <a:endParaRPr kumimoji="0" lang="en-US" altLang="zh-TW" sz="2000" b="1" dirty="0">
                <a:solidFill>
                  <a:schemeClr val="tx1">
                    <a:lumMod val="75000"/>
                    <a:lumOff val="25000"/>
                  </a:schemeClr>
                </a:solidFill>
                <a:latin typeface="微軟正黑體" panose="020B0604030504040204" pitchFamily="34" charset="-120"/>
              </a:endParaRPr>
            </a:p>
            <a:p>
              <a:pPr marL="420688" indent="-241300" algn="just">
                <a:lnSpc>
                  <a:spcPct val="120000"/>
                </a:lnSpc>
                <a:spcAft>
                  <a:spcPts val="600"/>
                </a:spcAft>
                <a:buFont typeface="+mj-lt"/>
                <a:buAutoNum type="arabicParenR"/>
              </a:pPr>
              <a:r>
                <a:rPr kumimoji="0" lang="zh-TW" altLang="en-US" sz="2000" b="1" dirty="0" smtClean="0">
                  <a:solidFill>
                    <a:schemeClr val="tx1">
                      <a:lumMod val="75000"/>
                      <a:lumOff val="25000"/>
                    </a:schemeClr>
                  </a:solidFill>
                  <a:latin typeface="微軟正黑體" panose="020B0604030504040204" pitchFamily="34" charset="-120"/>
                </a:rPr>
                <a:t>以</a:t>
              </a:r>
              <a:r>
                <a:rPr kumimoji="0" lang="zh-TW" altLang="en-US" sz="2000" b="1" dirty="0">
                  <a:solidFill>
                    <a:srgbClr val="FF0000"/>
                  </a:solidFill>
                  <a:latin typeface="微軟正黑體" panose="020B0604030504040204" pitchFamily="34" charset="-120"/>
                </a:rPr>
                <a:t>融資</a:t>
              </a:r>
              <a:r>
                <a:rPr kumimoji="0" lang="zh-TW" altLang="en-US" sz="2000" b="1" dirty="0">
                  <a:solidFill>
                    <a:schemeClr val="tx1">
                      <a:lumMod val="75000"/>
                      <a:lumOff val="25000"/>
                    </a:schemeClr>
                  </a:solidFill>
                  <a:latin typeface="微軟正黑體" panose="020B0604030504040204" pitchFamily="34" charset="-120"/>
                </a:rPr>
                <a:t>方式買進有價證券者</a:t>
              </a:r>
              <a:r>
                <a:rPr kumimoji="0" lang="zh-TW" altLang="en-US" sz="2000" b="1" dirty="0" smtClean="0">
                  <a:solidFill>
                    <a:schemeClr val="tx1">
                      <a:lumMod val="75000"/>
                      <a:lumOff val="25000"/>
                    </a:schemeClr>
                  </a:solidFill>
                  <a:latin typeface="微軟正黑體" panose="020B0604030504040204" pitchFamily="34" charset="-120"/>
                </a:rPr>
                <a:t>，</a:t>
              </a:r>
              <a:r>
                <a:rPr kumimoji="0" lang="zh-TW" altLang="en-US" sz="2000" b="1" dirty="0" smtClean="0">
                  <a:solidFill>
                    <a:srgbClr val="00B0F0"/>
                  </a:solidFill>
                  <a:latin typeface="微軟正黑體" panose="020B0604030504040204" pitchFamily="34" charset="-120"/>
                </a:rPr>
                <a:t>有價證券</a:t>
              </a:r>
              <a:r>
                <a:rPr kumimoji="0" lang="zh-TW" altLang="en-US" sz="2000" b="1" dirty="0" smtClean="0">
                  <a:solidFill>
                    <a:schemeClr val="tx1">
                      <a:lumMod val="75000"/>
                      <a:lumOff val="25000"/>
                    </a:schemeClr>
                  </a:solidFill>
                  <a:latin typeface="微軟正黑體" panose="020B0604030504040204" pitchFamily="34" charset="-120"/>
                </a:rPr>
                <a:t>申報於</a:t>
              </a:r>
              <a:r>
                <a:rPr kumimoji="0" lang="zh-TW" altLang="en-US" sz="2000" b="1" dirty="0" smtClean="0">
                  <a:solidFill>
                    <a:srgbClr val="FF0000"/>
                  </a:solidFill>
                  <a:latin typeface="微軟正黑體" panose="020B0604030504040204" pitchFamily="34" charset="-120"/>
                </a:rPr>
                <a:t>「</a:t>
              </a:r>
              <a:r>
                <a:rPr kumimoji="0" lang="zh-TW" altLang="en-US" sz="2000" b="1" dirty="0">
                  <a:solidFill>
                    <a:srgbClr val="FF0000"/>
                  </a:solidFill>
                  <a:latin typeface="微軟正黑體" panose="020B0604030504040204" pitchFamily="34" charset="-120"/>
                </a:rPr>
                <a:t>有價證券欄</a:t>
              </a:r>
              <a:r>
                <a:rPr kumimoji="0" lang="zh-TW" altLang="en-US" sz="2000" b="1" dirty="0" smtClean="0">
                  <a:solidFill>
                    <a:srgbClr val="FF0000"/>
                  </a:solidFill>
                  <a:latin typeface="微軟正黑體" panose="020B0604030504040204" pitchFamily="34" charset="-120"/>
                </a:rPr>
                <a:t>」</a:t>
              </a:r>
              <a:r>
                <a:rPr kumimoji="0" lang="zh-TW" altLang="en-US" sz="2000" b="1" dirty="0" smtClean="0">
                  <a:solidFill>
                    <a:schemeClr val="tx1">
                      <a:lumMod val="75000"/>
                      <a:lumOff val="25000"/>
                    </a:schemeClr>
                  </a:solidFill>
                  <a:latin typeface="微軟正黑體" panose="020B0604030504040204" pitchFamily="34" charset="-120"/>
                </a:rPr>
                <a:t>，</a:t>
              </a:r>
              <a:r>
                <a:rPr kumimoji="0" lang="zh-TW" altLang="en-US" sz="2000" b="1" dirty="0">
                  <a:solidFill>
                    <a:srgbClr val="00B0F0"/>
                  </a:solidFill>
                  <a:latin typeface="微軟正黑體" panose="020B0604030504040204" pitchFamily="34" charset="-120"/>
                </a:rPr>
                <a:t>融資</a:t>
              </a:r>
              <a:r>
                <a:rPr kumimoji="0" lang="zh-TW" altLang="en-US" sz="2000" b="1" dirty="0" smtClean="0">
                  <a:solidFill>
                    <a:srgbClr val="00B0F0"/>
                  </a:solidFill>
                  <a:latin typeface="微軟正黑體" panose="020B0604030504040204" pitchFamily="34" charset="-120"/>
                </a:rPr>
                <a:t>金額</a:t>
              </a:r>
              <a:r>
                <a:rPr kumimoji="0" lang="zh-TW" altLang="en-US" sz="2000" b="1" dirty="0" smtClean="0">
                  <a:solidFill>
                    <a:schemeClr val="tx1">
                      <a:lumMod val="75000"/>
                      <a:lumOff val="25000"/>
                    </a:schemeClr>
                  </a:solidFill>
                  <a:latin typeface="微軟正黑體" panose="020B0604030504040204" pitchFamily="34" charset="-120"/>
                </a:rPr>
                <a:t>申報於</a:t>
              </a:r>
              <a:r>
                <a:rPr kumimoji="0" lang="zh-TW" altLang="en-US" sz="2000" b="1" dirty="0">
                  <a:solidFill>
                    <a:srgbClr val="FF0000"/>
                  </a:solidFill>
                  <a:latin typeface="微軟正黑體" panose="020B0604030504040204" pitchFamily="34" charset="-120"/>
                </a:rPr>
                <a:t>「債務</a:t>
              </a:r>
              <a:r>
                <a:rPr kumimoji="0" lang="zh-TW" altLang="en-US" sz="2000" b="1" dirty="0" smtClean="0">
                  <a:solidFill>
                    <a:srgbClr val="FF0000"/>
                  </a:solidFill>
                  <a:latin typeface="微軟正黑體" panose="020B0604030504040204" pitchFamily="34" charset="-120"/>
                </a:rPr>
                <a:t>欄」</a:t>
              </a:r>
              <a:r>
                <a:rPr kumimoji="0" lang="zh-TW" altLang="en-US" sz="2000" b="1" dirty="0" smtClean="0">
                  <a:solidFill>
                    <a:schemeClr val="tx1">
                      <a:lumMod val="75000"/>
                      <a:lumOff val="25000"/>
                    </a:schemeClr>
                  </a:solidFill>
                  <a:latin typeface="微軟正黑體" panose="020B0604030504040204" pitchFamily="34" charset="-120"/>
                </a:rPr>
                <a:t>。</a:t>
              </a:r>
              <a:endParaRPr kumimoji="0" lang="en-US" altLang="zh-TW" sz="2000" b="1" dirty="0" smtClean="0">
                <a:solidFill>
                  <a:schemeClr val="tx1">
                    <a:lumMod val="75000"/>
                    <a:lumOff val="25000"/>
                  </a:schemeClr>
                </a:solidFill>
                <a:latin typeface="微軟正黑體" panose="020B0604030504040204" pitchFamily="34" charset="-120"/>
              </a:endParaRPr>
            </a:p>
            <a:p>
              <a:pPr marL="420688" indent="-241300" algn="just">
                <a:lnSpc>
                  <a:spcPct val="120000"/>
                </a:lnSpc>
                <a:spcAft>
                  <a:spcPts val="600"/>
                </a:spcAft>
                <a:buFont typeface="+mj-lt"/>
                <a:buAutoNum type="arabicParenR"/>
              </a:pPr>
              <a:r>
                <a:rPr kumimoji="0" lang="zh-TW" altLang="en-US" sz="2000" b="1" dirty="0" smtClean="0">
                  <a:solidFill>
                    <a:schemeClr val="tx1">
                      <a:lumMod val="75000"/>
                      <a:lumOff val="25000"/>
                    </a:schemeClr>
                  </a:solidFill>
                  <a:latin typeface="微軟正黑體" panose="020B0604030504040204" pitchFamily="34" charset="-120"/>
                </a:rPr>
                <a:t>以</a:t>
              </a:r>
              <a:r>
                <a:rPr kumimoji="0" lang="zh-TW" altLang="en-US" sz="2000" b="1" dirty="0">
                  <a:solidFill>
                    <a:srgbClr val="FF0000"/>
                  </a:solidFill>
                  <a:latin typeface="微軟正黑體" panose="020B0604030504040204" pitchFamily="34" charset="-120"/>
                </a:rPr>
                <a:t>融券</a:t>
              </a:r>
              <a:r>
                <a:rPr kumimoji="0" lang="zh-TW" altLang="en-US" sz="2000" b="1" dirty="0">
                  <a:solidFill>
                    <a:schemeClr val="tx1">
                      <a:lumMod val="75000"/>
                      <a:lumOff val="25000"/>
                    </a:schemeClr>
                  </a:solidFill>
                  <a:latin typeface="微軟正黑體" panose="020B0604030504040204" pitchFamily="34" charset="-120"/>
                </a:rPr>
                <a:t>方式賣出有價證券者</a:t>
              </a:r>
              <a:r>
                <a:rPr kumimoji="0" lang="zh-TW" altLang="en-US" sz="2000" b="1" dirty="0" smtClean="0">
                  <a:solidFill>
                    <a:schemeClr val="tx1">
                      <a:lumMod val="75000"/>
                      <a:lumOff val="25000"/>
                    </a:schemeClr>
                  </a:solidFill>
                  <a:latin typeface="微軟正黑體" panose="020B0604030504040204" pitchFamily="34" charset="-120"/>
                </a:rPr>
                <a:t>，</a:t>
              </a:r>
              <a:r>
                <a:rPr kumimoji="0" lang="zh-TW" altLang="en-US" sz="2000" b="1" dirty="0" smtClean="0">
                  <a:solidFill>
                    <a:srgbClr val="00B0F0"/>
                  </a:solidFill>
                  <a:latin typeface="微軟正黑體" panose="020B0604030504040204" pitchFamily="34" charset="-120"/>
                </a:rPr>
                <a:t>有價證券</a:t>
              </a:r>
              <a:r>
                <a:rPr kumimoji="0" lang="zh-TW" altLang="en-US" sz="2000" b="1" dirty="0" smtClean="0">
                  <a:solidFill>
                    <a:schemeClr val="tx1">
                      <a:lumMod val="75000"/>
                      <a:lumOff val="25000"/>
                    </a:schemeClr>
                  </a:solidFill>
                  <a:latin typeface="微軟正黑體" panose="020B0604030504040204" pitchFamily="34" charset="-120"/>
                </a:rPr>
                <a:t>申報於</a:t>
              </a:r>
              <a:r>
                <a:rPr kumimoji="0" lang="zh-TW" altLang="en-US" sz="2000" b="1" dirty="0">
                  <a:solidFill>
                    <a:srgbClr val="FF0000"/>
                  </a:solidFill>
                  <a:latin typeface="微軟正黑體" panose="020B0604030504040204" pitchFamily="34" charset="-120"/>
                </a:rPr>
                <a:t>「</a:t>
              </a:r>
              <a:r>
                <a:rPr kumimoji="0" lang="zh-TW" altLang="en-US" sz="2000" b="1" dirty="0" smtClean="0">
                  <a:solidFill>
                    <a:srgbClr val="FF0000"/>
                  </a:solidFill>
                  <a:latin typeface="微軟正黑體" panose="020B0604030504040204" pitchFamily="34" charset="-120"/>
                </a:rPr>
                <a:t>備註欄」</a:t>
              </a:r>
              <a:r>
                <a:rPr kumimoji="0" lang="zh-TW" altLang="en-US" sz="2000" b="1" dirty="0" smtClean="0">
                  <a:solidFill>
                    <a:schemeClr val="tx1">
                      <a:lumMod val="75000"/>
                      <a:lumOff val="25000"/>
                    </a:schemeClr>
                  </a:solidFill>
                  <a:latin typeface="微軟正黑體" panose="020B0604030504040204" pitchFamily="34" charset="-120"/>
                </a:rPr>
                <a:t>；</a:t>
              </a:r>
              <a:r>
                <a:rPr kumimoji="0" lang="zh-TW" altLang="en-US" sz="2000" b="1" dirty="0">
                  <a:solidFill>
                    <a:schemeClr val="tx1">
                      <a:lumMod val="75000"/>
                      <a:lumOff val="25000"/>
                    </a:schemeClr>
                  </a:solidFill>
                  <a:latin typeface="微軟正黑體" panose="020B0604030504040204" pitchFamily="34" charset="-120"/>
                </a:rPr>
                <a:t>惟</a:t>
              </a:r>
              <a:r>
                <a:rPr kumimoji="0" lang="zh-TW" altLang="en-US" sz="2000" b="1" dirty="0">
                  <a:solidFill>
                    <a:srgbClr val="00B0F0"/>
                  </a:solidFill>
                  <a:latin typeface="微軟正黑體" panose="020B0604030504040204" pitchFamily="34" charset="-120"/>
                </a:rPr>
                <a:t>融券</a:t>
              </a:r>
              <a:r>
                <a:rPr kumimoji="0" lang="zh-TW" altLang="en-US" sz="2000" b="1" dirty="0">
                  <a:solidFill>
                    <a:schemeClr val="tx1">
                      <a:lumMod val="75000"/>
                      <a:lumOff val="25000"/>
                    </a:schemeClr>
                  </a:solidFill>
                  <a:latin typeface="微軟正黑體" panose="020B0604030504040204" pitchFamily="34" charset="-120"/>
                </a:rPr>
                <a:t>保證金及融券賣出價款扣減證券交易稅、融券手續費及證券商手續費之</a:t>
              </a:r>
              <a:r>
                <a:rPr kumimoji="0" lang="zh-TW" altLang="en-US" sz="2000" b="1" dirty="0">
                  <a:solidFill>
                    <a:srgbClr val="00B0F0"/>
                  </a:solidFill>
                  <a:latin typeface="微軟正黑體" panose="020B0604030504040204" pitchFamily="34" charset="-120"/>
                </a:rPr>
                <a:t>餘額</a:t>
              </a:r>
              <a:r>
                <a:rPr kumimoji="0" lang="zh-TW" altLang="en-US" sz="2000" b="1" dirty="0" smtClean="0">
                  <a:solidFill>
                    <a:schemeClr val="tx1">
                      <a:lumMod val="75000"/>
                      <a:lumOff val="25000"/>
                    </a:schemeClr>
                  </a:solidFill>
                  <a:latin typeface="微軟正黑體" panose="020B0604030504040204" pitchFamily="34" charset="-120"/>
                </a:rPr>
                <a:t>，應</a:t>
              </a:r>
              <a:r>
                <a:rPr kumimoji="0" lang="zh-TW" altLang="en-US" sz="2000" b="1" dirty="0">
                  <a:solidFill>
                    <a:schemeClr val="tx1">
                      <a:lumMod val="75000"/>
                      <a:lumOff val="25000"/>
                    </a:schemeClr>
                  </a:solidFill>
                  <a:latin typeface="微軟正黑體" panose="020B0604030504040204" pitchFamily="34" charset="-120"/>
                </a:rPr>
                <a:t>申報</a:t>
              </a:r>
              <a:r>
                <a:rPr kumimoji="0" lang="zh-TW" altLang="en-US" sz="2000" b="1" dirty="0" smtClean="0">
                  <a:solidFill>
                    <a:schemeClr val="tx1">
                      <a:lumMod val="75000"/>
                      <a:lumOff val="25000"/>
                    </a:schemeClr>
                  </a:solidFill>
                  <a:latin typeface="微軟正黑體" panose="020B0604030504040204" pitchFamily="34" charset="-120"/>
                </a:rPr>
                <a:t>於</a:t>
              </a:r>
              <a:r>
                <a:rPr kumimoji="0" lang="zh-TW" altLang="en-US" sz="2000" b="1" dirty="0">
                  <a:solidFill>
                    <a:srgbClr val="FF0000"/>
                  </a:solidFill>
                  <a:latin typeface="微軟正黑體" panose="020B0604030504040204" pitchFamily="34" charset="-120"/>
                </a:rPr>
                <a:t>「</a:t>
              </a:r>
              <a:r>
                <a:rPr kumimoji="0" lang="zh-TW" altLang="en-US" sz="2000" b="1" dirty="0" smtClean="0">
                  <a:solidFill>
                    <a:srgbClr val="FF0000"/>
                  </a:solidFill>
                  <a:latin typeface="微軟正黑體" panose="020B0604030504040204" pitchFamily="34" charset="-120"/>
                </a:rPr>
                <a:t>債權欄」</a:t>
              </a:r>
              <a:r>
                <a:rPr kumimoji="0" lang="zh-TW" altLang="en-US" sz="2000" b="1" dirty="0" smtClean="0">
                  <a:solidFill>
                    <a:schemeClr val="tx1">
                      <a:lumMod val="75000"/>
                      <a:lumOff val="25000"/>
                    </a:schemeClr>
                  </a:solidFill>
                  <a:latin typeface="微軟正黑體" panose="020B0604030504040204" pitchFamily="34" charset="-120"/>
                </a:rPr>
                <a:t>。</a:t>
              </a:r>
              <a:endParaRPr kumimoji="0" lang="en-US" altLang="zh-TW" sz="2000" b="1" dirty="0">
                <a:solidFill>
                  <a:schemeClr val="tx1">
                    <a:lumMod val="75000"/>
                    <a:lumOff val="25000"/>
                  </a:schemeClr>
                </a:solidFill>
                <a:latin typeface="微軟正黑體" panose="020B0604030504040204" pitchFamily="34" charset="-120"/>
              </a:endParaRPr>
            </a:p>
            <a:p>
              <a:pPr marL="342900" indent="-342900" algn="just">
                <a:lnSpc>
                  <a:spcPct val="120000"/>
                </a:lnSpc>
                <a:spcAft>
                  <a:spcPts val="600"/>
                </a:spcAft>
                <a:buFont typeface="+mj-lt"/>
                <a:buAutoNum type="arabicPeriod" startAt="2"/>
              </a:pPr>
              <a:r>
                <a:rPr lang="zh-TW" altLang="en-US" sz="2000" b="1" dirty="0">
                  <a:solidFill>
                    <a:schemeClr val="tx1">
                      <a:lumMod val="75000"/>
                      <a:lumOff val="25000"/>
                    </a:schemeClr>
                  </a:solidFill>
                  <a:latin typeface="微軟正黑體" panose="020B0604030504040204" pitchFamily="34" charset="-120"/>
                </a:rPr>
                <a:t>誤以為每筆有價證券須達</a:t>
              </a:r>
              <a:r>
                <a:rPr lang="en-US" altLang="zh-TW" sz="2000" b="1" dirty="0">
                  <a:solidFill>
                    <a:schemeClr val="tx1">
                      <a:lumMod val="75000"/>
                      <a:lumOff val="25000"/>
                    </a:schemeClr>
                  </a:solidFill>
                  <a:latin typeface="微軟正黑體" panose="020B0604030504040204" pitchFamily="34" charset="-120"/>
                </a:rPr>
                <a:t>100</a:t>
              </a:r>
              <a:r>
                <a:rPr lang="zh-TW" altLang="en-US" sz="2000" b="1" dirty="0">
                  <a:solidFill>
                    <a:schemeClr val="tx1">
                      <a:lumMod val="75000"/>
                      <a:lumOff val="25000"/>
                    </a:schemeClr>
                  </a:solidFill>
                  <a:latin typeface="微軟正黑體" panose="020B0604030504040204" pitchFamily="34" charset="-120"/>
                </a:rPr>
                <a:t>萬元</a:t>
              </a:r>
              <a:r>
                <a:rPr lang="zh-TW" altLang="en-US" sz="2000" b="1" dirty="0" smtClean="0">
                  <a:solidFill>
                    <a:schemeClr val="tx1">
                      <a:lumMod val="75000"/>
                      <a:lumOff val="25000"/>
                    </a:schemeClr>
                  </a:solidFill>
                  <a:latin typeface="微軟正黑體" panose="020B0604030504040204" pitchFamily="34" charset="-120"/>
                </a:rPr>
                <a:t>以上，始</a:t>
              </a:r>
              <a:r>
                <a:rPr lang="zh-TW" altLang="en-US" sz="2000" b="1" dirty="0">
                  <a:solidFill>
                    <a:schemeClr val="tx1">
                      <a:lumMod val="75000"/>
                      <a:lumOff val="25000"/>
                    </a:schemeClr>
                  </a:solidFill>
                  <a:latin typeface="微軟正黑體" panose="020B0604030504040204" pitchFamily="34" charset="-120"/>
                </a:rPr>
                <a:t>須</a:t>
              </a:r>
              <a:r>
                <a:rPr lang="zh-TW" altLang="en-US" sz="2000" b="1" dirty="0" smtClean="0">
                  <a:solidFill>
                    <a:schemeClr val="tx1">
                      <a:lumMod val="75000"/>
                      <a:lumOff val="25000"/>
                    </a:schemeClr>
                  </a:solidFill>
                  <a:latin typeface="微軟正黑體" panose="020B0604030504040204" pitchFamily="34" charset="-120"/>
                </a:rPr>
                <a:t>申報。</a:t>
              </a:r>
              <a:endParaRPr lang="en-US" altLang="zh-TW" sz="2000" b="1" dirty="0">
                <a:solidFill>
                  <a:schemeClr val="tx1">
                    <a:lumMod val="75000"/>
                    <a:lumOff val="25000"/>
                  </a:schemeClr>
                </a:solidFill>
                <a:latin typeface="微軟正黑體" panose="020B0604030504040204" pitchFamily="34" charset="-120"/>
              </a:endParaRPr>
            </a:p>
            <a:p>
              <a:pPr marL="342900" indent="-342900" algn="just">
                <a:lnSpc>
                  <a:spcPct val="120000"/>
                </a:lnSpc>
                <a:spcAft>
                  <a:spcPts val="600"/>
                </a:spcAft>
                <a:buFont typeface="+mj-lt"/>
                <a:buAutoNum type="arabicPeriod" startAt="2"/>
              </a:pPr>
              <a:r>
                <a:rPr kumimoji="0" lang="zh-TW" altLang="en-US" sz="2000" b="1" dirty="0">
                  <a:solidFill>
                    <a:schemeClr val="tx1">
                      <a:lumMod val="75000"/>
                      <a:lumOff val="25000"/>
                    </a:schemeClr>
                  </a:solidFill>
                  <a:latin typeface="微軟正黑體" panose="020B0604030504040204" pitchFamily="34" charset="-120"/>
                </a:rPr>
                <a:t>誤以為水餃股、雞蛋股等價值低於票面價額之股票毋庸申報，實凡達有價證券申報標準者，不論股票市價多寡，均應申報。</a:t>
              </a:r>
              <a:endParaRPr kumimoji="0" lang="en-US" altLang="zh-TW" sz="2000" b="1" dirty="0">
                <a:solidFill>
                  <a:schemeClr val="tx1">
                    <a:lumMod val="75000"/>
                    <a:lumOff val="25000"/>
                  </a:schemeClr>
                </a:solidFill>
                <a:latin typeface="微軟正黑體" panose="020B0604030504040204" pitchFamily="34" charset="-120"/>
              </a:endParaRPr>
            </a:p>
            <a:p>
              <a:pPr marL="342900" indent="-342900" algn="just">
                <a:lnSpc>
                  <a:spcPct val="120000"/>
                </a:lnSpc>
                <a:spcAft>
                  <a:spcPts val="600"/>
                </a:spcAft>
                <a:buFont typeface="+mj-lt"/>
                <a:buAutoNum type="arabicPeriod" startAt="2"/>
              </a:pPr>
              <a:r>
                <a:rPr kumimoji="0" lang="zh-TW" altLang="en-US" sz="2000" b="1" dirty="0">
                  <a:solidFill>
                    <a:schemeClr val="tx1">
                      <a:lumMod val="75000"/>
                      <a:lumOff val="25000"/>
                    </a:schemeClr>
                  </a:solidFill>
                  <a:latin typeface="微軟正黑體" panose="020B0604030504040204" pitchFamily="34" charset="-120"/>
                </a:rPr>
                <a:t>發行公司曾寄發增、減資或股票下市</a:t>
              </a:r>
              <a:r>
                <a:rPr kumimoji="0" lang="en-US" altLang="zh-TW" sz="2000" b="1" dirty="0">
                  <a:solidFill>
                    <a:schemeClr val="tx1">
                      <a:lumMod val="75000"/>
                      <a:lumOff val="25000"/>
                    </a:schemeClr>
                  </a:solidFill>
                  <a:latin typeface="微軟正黑體" panose="020B0604030504040204" pitchFamily="34" charset="-120"/>
                </a:rPr>
                <a:t>/</a:t>
              </a:r>
              <a:r>
                <a:rPr kumimoji="0" lang="zh-TW" altLang="en-US" sz="2000" b="1" dirty="0">
                  <a:solidFill>
                    <a:schemeClr val="tx1">
                      <a:lumMod val="75000"/>
                      <a:lumOff val="25000"/>
                    </a:schemeClr>
                  </a:solidFill>
                  <a:latin typeface="微軟正黑體" panose="020B0604030504040204" pitchFamily="34" charset="-120"/>
                </a:rPr>
                <a:t>下櫃通知</a:t>
              </a:r>
              <a:r>
                <a:rPr kumimoji="0" lang="zh-TW" altLang="en-US" sz="2000" b="1" dirty="0" smtClean="0">
                  <a:solidFill>
                    <a:schemeClr val="tx1">
                      <a:lumMod val="75000"/>
                      <a:lumOff val="25000"/>
                    </a:schemeClr>
                  </a:solidFill>
                  <a:latin typeface="微軟正黑體" panose="020B0604030504040204" pitchFamily="34" charset="-120"/>
                </a:rPr>
                <a:t>，而</a:t>
              </a:r>
              <a:r>
                <a:rPr kumimoji="0" lang="zh-TW" altLang="en-US" sz="2000" b="1" dirty="0">
                  <a:solidFill>
                    <a:schemeClr val="tx1">
                      <a:lumMod val="75000"/>
                      <a:lumOff val="25000"/>
                    </a:schemeClr>
                  </a:solidFill>
                  <a:latin typeface="微軟正黑體" panose="020B0604030504040204" pitchFamily="34" charset="-120"/>
                </a:rPr>
                <a:t>申報時未察致股數申報不符，</a:t>
              </a:r>
              <a:r>
                <a:rPr kumimoji="0" lang="zh-TW" altLang="en-US" sz="2000" b="1" dirty="0" smtClean="0">
                  <a:solidFill>
                    <a:schemeClr val="tx1">
                      <a:lumMod val="75000"/>
                      <a:lumOff val="25000"/>
                    </a:schemeClr>
                  </a:solidFill>
                  <a:latin typeface="微軟正黑體" panose="020B0604030504040204" pitchFamily="34" charset="-120"/>
                </a:rPr>
                <a:t>應留意</a:t>
              </a:r>
              <a:r>
                <a:rPr kumimoji="0" lang="zh-TW" altLang="en-US" sz="2000" b="1" dirty="0">
                  <a:solidFill>
                    <a:schemeClr val="tx1">
                      <a:lumMod val="75000"/>
                      <a:lumOff val="25000"/>
                    </a:schemeClr>
                  </a:solidFill>
                  <a:latin typeface="微軟正黑體" panose="020B0604030504040204" pitchFamily="34" charset="-120"/>
                </a:rPr>
                <a:t>股票之變動。</a:t>
              </a:r>
              <a:endParaRPr kumimoji="0" lang="en-US" altLang="zh-TW" sz="2000" b="1" dirty="0">
                <a:solidFill>
                  <a:schemeClr val="tx1">
                    <a:lumMod val="75000"/>
                    <a:lumOff val="25000"/>
                  </a:schemeClr>
                </a:solidFill>
                <a:latin typeface="微軟正黑體" panose="020B0604030504040204" pitchFamily="34" charset="-120"/>
              </a:endParaRPr>
            </a:p>
            <a:p>
              <a:pPr marL="342900" indent="-342900" algn="just">
                <a:lnSpc>
                  <a:spcPct val="120000"/>
                </a:lnSpc>
                <a:spcAft>
                  <a:spcPts val="600"/>
                </a:spcAft>
                <a:buFont typeface="+mj-lt"/>
                <a:buAutoNum type="arabicPeriod" startAt="2"/>
              </a:pPr>
              <a:r>
                <a:rPr kumimoji="0" lang="zh-TW" altLang="en-US" sz="2000" b="1" dirty="0" smtClean="0">
                  <a:solidFill>
                    <a:schemeClr val="tx1">
                      <a:lumMod val="75000"/>
                      <a:lumOff val="25000"/>
                    </a:schemeClr>
                  </a:solidFill>
                  <a:latin typeface="微軟正黑體" panose="020B0604030504040204" pitchFamily="34" charset="-120"/>
                </a:rPr>
                <a:t>漏報自動配發之股利，應以</a:t>
              </a:r>
              <a:r>
                <a:rPr kumimoji="0" lang="zh-TW" altLang="en-US" sz="2000" b="1" dirty="0">
                  <a:solidFill>
                    <a:srgbClr val="FF0000"/>
                  </a:solidFill>
                  <a:latin typeface="微軟正黑體" panose="020B0604030504040204" pitchFamily="34" charset="-120"/>
                </a:rPr>
                <a:t>申報</a:t>
              </a:r>
              <a:r>
                <a:rPr kumimoji="0" lang="zh-TW" altLang="en-US" sz="2000" b="1" dirty="0" smtClean="0">
                  <a:solidFill>
                    <a:srgbClr val="FF0000"/>
                  </a:solidFill>
                  <a:latin typeface="微軟正黑體" panose="020B0604030504040204" pitchFamily="34" charset="-120"/>
                </a:rPr>
                <a:t>日所</a:t>
              </a:r>
              <a:r>
                <a:rPr kumimoji="0" lang="zh-TW" altLang="en-US" sz="2000" b="1" dirty="0">
                  <a:solidFill>
                    <a:srgbClr val="FF0000"/>
                  </a:solidFill>
                  <a:latin typeface="微軟正黑體" panose="020B0604030504040204" pitchFamily="34" charset="-120"/>
                </a:rPr>
                <a:t>餘股數申報</a:t>
              </a:r>
              <a:r>
                <a:rPr kumimoji="0" lang="zh-TW" altLang="en-US" sz="2000" b="1" dirty="0">
                  <a:solidFill>
                    <a:schemeClr val="tx1">
                      <a:lumMod val="75000"/>
                      <a:lumOff val="25000"/>
                    </a:schemeClr>
                  </a:solidFill>
                  <a:latin typeface="微軟正黑體" panose="020B0604030504040204" pitchFamily="34" charset="-120"/>
                </a:rPr>
                <a:t>。</a:t>
              </a:r>
            </a:p>
          </p:txBody>
        </p:sp>
        <p:pic>
          <p:nvPicPr>
            <p:cNvPr id="7" name="圖片 6"/>
            <p:cNvPicPr>
              <a:picLocks noChangeAspect="1"/>
            </p:cNvPicPr>
            <p:nvPr/>
          </p:nvPicPr>
          <p:blipFill>
            <a:blip r:embed="rId4" cstate="print">
              <a:extLst>
                <a:ext uri="{BEBA8EAE-BF5A-486C-A8C5-ECC9F3942E4B}">
                  <a14:imgProps xmlns:a14="http://schemas.microsoft.com/office/drawing/2010/main">
                    <a14:imgLayer r:embed="rId5">
                      <a14:imgEffect>
                        <a14:backgroundRemoval t="9804" b="89840" l="5567" r="92505">
                          <a14:foregroundMark x1="84690" y1="15686" x2="84690" y2="15686"/>
                          <a14:foregroundMark x1="92612" y1="69519" x2="92612" y2="69519"/>
                          <a14:foregroundMark x1="12099" y1="37255" x2="12099" y2="37255"/>
                          <a14:foregroundMark x1="5567" y1="34938" x2="5567" y2="34938"/>
                          <a14:foregroundMark x1="73126" y1="14439" x2="73126" y2="14439"/>
                        </a14:backgroundRemoval>
                      </a14:imgEffect>
                    </a14:imgLayer>
                  </a14:imgProps>
                </a:ext>
                <a:ext uri="{28A0092B-C50C-407E-A947-70E740481C1C}">
                  <a14:useLocalDpi xmlns:a14="http://schemas.microsoft.com/office/drawing/2010/main" val="0"/>
                </a:ext>
              </a:extLst>
            </a:blip>
            <a:stretch>
              <a:fillRect/>
            </a:stretch>
          </p:blipFill>
          <p:spPr>
            <a:xfrm>
              <a:off x="68029" y="836712"/>
              <a:ext cx="1135807" cy="576064"/>
            </a:xfrm>
            <a:prstGeom prst="rect">
              <a:avLst/>
            </a:prstGeom>
          </p:spPr>
        </p:pic>
      </p:grpSp>
      <p:sp>
        <p:nvSpPr>
          <p:cNvPr id="8"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83022" y="836712"/>
            <a:ext cx="7849418" cy="954107"/>
          </a:xfrm>
          <a:prstGeom prst="rect">
            <a:avLst/>
          </a:prstGeom>
        </p:spPr>
        <p:txBody>
          <a:bodyPr wrap="square">
            <a:spAutoFit/>
          </a:bodyPr>
          <a:lstStyle/>
          <a:p>
            <a:pPr marL="336550" marR="0" lvl="0" indent="-336550" algn="just" defTabSz="914400" rtl="0" eaLnBrk="1" fontAlgn="base" latinLnBrk="0" hangingPunct="1">
              <a:lnSpc>
                <a:spcPct val="100000"/>
              </a:lnSpc>
              <a:spcBef>
                <a:spcPct val="0"/>
              </a:spcBef>
              <a:spcAft>
                <a:spcPct val="0"/>
              </a:spcAft>
              <a:buClrTx/>
              <a:buSzTx/>
              <a:buFontTx/>
              <a:buNone/>
              <a:tabLst/>
              <a:defRPr/>
            </a:pPr>
            <a:r>
              <a:rPr kumimoji="0" lang="en-US" altLang="zh-TW" sz="2800" b="1" i="0" u="none" strike="noStrike" kern="1200" cap="none" spc="0" normalizeH="0" baseline="0" noProof="0" dirty="0">
                <a:ln>
                  <a:noFill/>
                </a:ln>
                <a:solidFill>
                  <a:schemeClr val="tx1">
                    <a:lumMod val="75000"/>
                    <a:lumOff val="25000"/>
                  </a:schemeClr>
                </a:solidFill>
                <a:effectLst/>
                <a:uLnTx/>
                <a:uFillTx/>
                <a:latin typeface="標楷體" pitchFamily="65" charset="-120"/>
                <a:ea typeface="標楷體" pitchFamily="65" charset="-120"/>
                <a:cs typeface="+mn-cs"/>
              </a:rPr>
              <a:t>1.</a:t>
            </a:r>
            <a:r>
              <a:rPr kumimoji="0" lang="zh-TW" altLang="en-US" sz="2800" b="1"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珠寶、古董、字畫及其他具有相當價值之</a:t>
            </a:r>
            <a:r>
              <a:rPr kumimoji="0" lang="zh-TW" altLang="en-US" sz="2800" b="1" i="0" u="none" strike="noStrike" kern="120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財產</a:t>
            </a:r>
            <a:r>
              <a:rPr kumimoji="0" lang="zh-TW" altLang="en-US" sz="2800" b="1"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rPr>
              <a:t>每</a:t>
            </a:r>
            <a:r>
              <a:rPr kumimoji="0" lang="zh-TW" altLang="en-US" sz="28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項</a:t>
            </a:r>
            <a:r>
              <a:rPr kumimoji="0" lang="en-US" altLang="zh-TW" sz="28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a:t>
            </a:r>
            <a:r>
              <a:rPr kumimoji="0" lang="zh-TW" altLang="en-US" sz="28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件</a:t>
            </a:r>
            <a:r>
              <a:rPr kumimoji="0" lang="en-US" altLang="zh-TW" sz="28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a:t>
            </a:r>
            <a:r>
              <a:rPr kumimoji="0" lang="zh-TW" altLang="en-US" sz="2800" b="1"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價額達</a:t>
            </a:r>
            <a:r>
              <a:rPr kumimoji="0" lang="zh-TW" altLang="en-US" sz="28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新臺幣二十萬元</a:t>
            </a:r>
            <a:r>
              <a:rPr kumimoji="0" lang="zh-TW" altLang="en-US" sz="2800" b="1"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者，即應</a:t>
            </a:r>
            <a:r>
              <a:rPr kumimoji="0" lang="zh-TW" altLang="en-US" sz="2800" b="1" i="0" u="none" strike="noStrike" kern="120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申報。</a:t>
            </a:r>
            <a:endParaRPr kumimoji="0" lang="en-US" altLang="zh-TW" sz="3200" b="1"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endParaRPr>
          </a:p>
        </p:txBody>
      </p:sp>
      <p:sp>
        <p:nvSpPr>
          <p:cNvPr id="6" name="矩形 5"/>
          <p:cNvSpPr>
            <a:spLocks noChangeArrowheads="1"/>
          </p:cNvSpPr>
          <p:nvPr/>
        </p:nvSpPr>
        <p:spPr bwMode="auto">
          <a:xfrm>
            <a:off x="395536" y="1818037"/>
            <a:ext cx="8496944" cy="4324261"/>
          </a:xfrm>
          <a:prstGeom prst="rect">
            <a:avLst/>
          </a:prstGeom>
          <a:blipFill>
            <a:blip r:embed="rId3" cstate="print"/>
            <a:tile tx="0" ty="0" sx="100000" sy="100000" flip="none" algn="tl"/>
          </a:blipFill>
          <a:ln w="9525">
            <a:solidFill>
              <a:srgbClr val="FF3300"/>
            </a:solidFill>
            <a:prstDash val="sysDash"/>
            <a:miter lim="800000"/>
            <a:headEnd/>
            <a:tailEnd/>
          </a:ln>
        </p:spPr>
        <p:txBody>
          <a:bodyPr wrap="square">
            <a:spAutoFit/>
          </a:bodyPr>
          <a:lstStyle/>
          <a:p>
            <a:pPr marL="0" marR="0" lvl="0" indent="0" algn="l" defTabSz="914400" rtl="0" eaLnBrk="1" fontAlgn="auto" latinLnBrk="0" hangingPunct="1">
              <a:spcBef>
                <a:spcPts val="600"/>
              </a:spcBef>
              <a:spcAft>
                <a:spcPts val="600"/>
              </a:spcAft>
              <a:buClrTx/>
              <a:buSzTx/>
              <a:buFontTx/>
              <a:buNone/>
              <a:tabLst/>
              <a:defRPr/>
            </a:pPr>
            <a:r>
              <a:rPr kumimoji="0" lang="zh-TW" altLang="en-US" sz="2000" b="1" i="0" u="none" strike="noStrike" kern="0" cap="none" spc="0" normalizeH="0" baseline="0" noProof="0" dirty="0">
                <a:ln>
                  <a:noFill/>
                </a:ln>
                <a:solidFill>
                  <a:srgbClr val="FF0000"/>
                </a:solidFill>
                <a:effectLst/>
                <a:uLnTx/>
                <a:uFillTx/>
                <a:latin typeface="微軟正黑體" pitchFamily="34" charset="-120"/>
                <a:ea typeface="微軟正黑體" pitchFamily="34" charset="-120"/>
              </a:rPr>
              <a:t>注意事項：</a:t>
            </a:r>
            <a:endParaRPr kumimoji="0" lang="en-US" altLang="zh-TW" sz="2000" b="1" i="0" u="none" strike="noStrike" kern="0" cap="none" spc="0" normalizeH="0" baseline="0" noProof="0" dirty="0">
              <a:ln>
                <a:noFill/>
              </a:ln>
              <a:solidFill>
                <a:srgbClr val="800000"/>
              </a:solidFill>
              <a:effectLst/>
              <a:uLnTx/>
              <a:uFillTx/>
              <a:latin typeface="標楷體" pitchFamily="65" charset="-120"/>
              <a:ea typeface="標楷體" pitchFamily="65" charset="-120"/>
            </a:endParaRPr>
          </a:p>
          <a:p>
            <a:pPr marL="285750" marR="0" lvl="0" indent="-285750" algn="just" defTabSz="914400" rtl="0" eaLnBrk="1" fontAlgn="auto" latinLnBrk="0" hangingPunct="1">
              <a:spcBef>
                <a:spcPts val="0"/>
              </a:spcBef>
              <a:spcAft>
                <a:spcPts val="600"/>
              </a:spcAft>
              <a:buClrTx/>
              <a:buSzTx/>
              <a:buFont typeface="Wingdings" pitchFamily="2" charset="2"/>
              <a:buChar char="Ø"/>
              <a:tabLst/>
              <a:defRPr/>
            </a:pP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靈骨塔</a:t>
            </a:r>
            <a:r>
              <a:rPr kumimoji="1"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kumimoji="1"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無土地持分或非地上權者</a:t>
            </a:r>
            <a:r>
              <a:rPr kumimoji="1"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kumimoji="1"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價額達</a:t>
            </a:r>
            <a:r>
              <a:rPr kumimoji="1"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20</a:t>
            </a:r>
            <a:r>
              <a:rPr kumimoji="1"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萬元，即應申報。</a:t>
            </a:r>
            <a:endPar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endParaRPr>
          </a:p>
          <a:p>
            <a:pPr marL="285750" marR="0" lvl="0" indent="-285750" algn="just" defTabSz="914400" rtl="0" eaLnBrk="1" fontAlgn="auto" latinLnBrk="0" hangingPunct="1">
              <a:spcBef>
                <a:spcPts val="0"/>
              </a:spcBef>
              <a:spcAft>
                <a:spcPts val="600"/>
              </a:spcAft>
              <a:buClrTx/>
              <a:buSzTx/>
              <a:buFont typeface="Wingdings" pitchFamily="2" charset="2"/>
              <a:buChar char="Ø"/>
              <a:tabLst/>
              <a:defRPr/>
            </a:pP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黃金存摺、黃金條塊之計算方式？</a:t>
            </a:r>
            <a:endPar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endParaRPr>
          </a:p>
          <a:p>
            <a:pPr marL="273050" marR="0" lvl="0" algn="just" defTabSz="914400" rtl="0" eaLnBrk="1" fontAlgn="auto" latinLnBrk="0" hangingPunct="1">
              <a:spcBef>
                <a:spcPts val="0"/>
              </a:spcBef>
              <a:spcAft>
                <a:spcPts val="600"/>
              </a:spcAft>
              <a:buClrTx/>
              <a:buSzTx/>
              <a:tabLst/>
              <a:defRPr/>
            </a:pP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雖無實體黃金買賣，</a:t>
            </a:r>
            <a:r>
              <a:rPr kumimoji="0" lang="zh-TW" altLang="en-US" sz="2000" b="1" i="0" u="none" strike="noStrike" kern="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惟黃金存摺性質</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上仍屬黃金條塊之買賣，應於</a:t>
            </a:r>
            <a:r>
              <a:rPr kumimoji="0" lang="zh-TW" altLang="en-US" sz="2000" b="1" i="0" u="none" strike="noStrike" kern="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其他財產欄</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下申報</a:t>
            </a:r>
            <a:r>
              <a:rPr kumimoji="0" lang="zh-TW" altLang="en-US" sz="2000" b="1" i="0" u="none" strike="noStrike" kern="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endParaRPr kumimoji="0" lang="en-US" altLang="zh-TW" sz="2000" b="1" i="0" u="none" strike="noStrike" kern="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endParaRPr>
          </a:p>
          <a:p>
            <a:pPr marL="273050" marR="0" lvl="0" algn="just" defTabSz="914400" rtl="0" eaLnBrk="1" fontAlgn="auto" latinLnBrk="0" hangingPunct="1">
              <a:spcBef>
                <a:spcPts val="0"/>
              </a:spcBef>
              <a:spcAft>
                <a:spcPts val="600"/>
              </a:spcAft>
              <a:buClrTx/>
              <a:buSzTx/>
              <a:tabLst/>
              <a:defRPr/>
            </a:pPr>
            <a:r>
              <a:rPr kumimoji="0" lang="zh-TW" altLang="en-US" sz="2000" b="1" i="0" u="none" strike="noStrike" kern="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依</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市場交易習慣</a:t>
            </a:r>
            <a:r>
              <a:rPr kumimoji="0" lang="zh-TW" altLang="en-US" sz="2000" b="1" i="0" u="none" strike="noStrike" kern="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，以</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申報義務人、配偶及未成年子女名下</a:t>
            </a:r>
            <a:r>
              <a:rPr kumimoji="0" lang="zh-TW" altLang="en-US" sz="2000" b="1" i="0" u="none" strike="noStrike" kern="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個別所有之全部</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黃金條塊為一項計算其價值</a:t>
            </a:r>
            <a:r>
              <a:rPr kumimoji="0" lang="zh-TW" altLang="en-US" sz="2000" b="1" i="0" u="none" strike="noStrike" kern="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endPar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endParaRPr>
          </a:p>
          <a:p>
            <a:pPr marL="285750" marR="0" lvl="0" indent="-285750" algn="just" defTabSz="914400" rtl="0" eaLnBrk="1" fontAlgn="auto" latinLnBrk="0" hangingPunct="1">
              <a:spcBef>
                <a:spcPts val="0"/>
              </a:spcBef>
              <a:spcAft>
                <a:spcPts val="600"/>
              </a:spcAft>
              <a:buClrTx/>
              <a:buSzTx/>
              <a:buFont typeface="Wingdings" pitchFamily="2" charset="2"/>
              <a:buChar char="Ø"/>
              <a:tabLst/>
              <a:defRPr/>
            </a:pP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結構性</a:t>
            </a:r>
            <a:r>
              <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型</a:t>
            </a:r>
            <a:r>
              <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商品</a:t>
            </a:r>
            <a:r>
              <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包括連動債</a:t>
            </a:r>
            <a:r>
              <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之計算方式？</a:t>
            </a:r>
            <a:endPar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endParaRPr>
          </a:p>
          <a:p>
            <a:pPr marL="273050" lvl="0" algn="just" fontAlgn="auto">
              <a:spcBef>
                <a:spcPts val="0"/>
              </a:spcBef>
              <a:spcAft>
                <a:spcPts val="600"/>
              </a:spcAft>
              <a:defRPr/>
            </a:pP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結構性</a:t>
            </a:r>
            <a:r>
              <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型</a:t>
            </a:r>
            <a:r>
              <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商品</a:t>
            </a:r>
            <a:r>
              <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包括連動債</a:t>
            </a:r>
            <a:r>
              <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，具有一定經濟</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價值</a:t>
            </a:r>
            <a:r>
              <a:rPr kumimoji="0" lang="zh-TW" altLang="en-US" sz="2000" b="1" kern="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kumimoji="0" lang="zh-TW" altLang="en-US" sz="2000" b="1" i="0" u="none" strike="noStrike" kern="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每</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項</a:t>
            </a:r>
            <a:r>
              <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件</a:t>
            </a:r>
            <a:r>
              <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達</a:t>
            </a:r>
            <a:r>
              <a:rPr kumimoji="0" lang="en-US" altLang="zh-TW"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20</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萬元，</a:t>
            </a:r>
            <a:r>
              <a:rPr kumimoji="0" lang="zh-TW" altLang="en-US" sz="2000" b="1" i="0" u="none" strike="noStrike" kern="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即</a:t>
            </a:r>
            <a:r>
              <a:rPr kumimoji="0" lang="zh-TW" altLang="en-US" sz="2000" b="1" kern="0" dirty="0">
                <a:solidFill>
                  <a:schemeClr val="tx1">
                    <a:lumMod val="75000"/>
                    <a:lumOff val="25000"/>
                  </a:schemeClr>
                </a:solidFill>
                <a:latin typeface="微軟正黑體" panose="020B0604030504040204" pitchFamily="34" charset="-120"/>
                <a:ea typeface="微軟正黑體" panose="020B0604030504040204" pitchFamily="34" charset="-120"/>
              </a:rPr>
              <a:t>應於</a:t>
            </a:r>
            <a:r>
              <a:rPr kumimoji="0" lang="zh-TW" altLang="en-US" sz="2000" b="1" kern="0" dirty="0">
                <a:solidFill>
                  <a:srgbClr val="FF0000"/>
                </a:solidFill>
                <a:latin typeface="微軟正黑體" panose="020B0604030504040204" pitchFamily="34" charset="-120"/>
                <a:ea typeface="微軟正黑體" panose="020B0604030504040204" pitchFamily="34" charset="-120"/>
              </a:rPr>
              <a:t>其他財產欄</a:t>
            </a:r>
            <a:r>
              <a:rPr kumimoji="0" lang="zh-TW" altLang="en-US" sz="2000" b="1" kern="0" dirty="0">
                <a:solidFill>
                  <a:schemeClr val="tx1">
                    <a:lumMod val="75000"/>
                    <a:lumOff val="25000"/>
                  </a:schemeClr>
                </a:solidFill>
                <a:latin typeface="微軟正黑體" panose="020B0604030504040204" pitchFamily="34" charset="-120"/>
                <a:ea typeface="微軟正黑體" panose="020B0604030504040204" pitchFamily="34" charset="-120"/>
              </a:rPr>
              <a:t>下</a:t>
            </a:r>
            <a:r>
              <a:rPr kumimoji="0" lang="zh-TW" altLang="en-US" sz="2000" b="1" kern="0" dirty="0" smtClean="0">
                <a:solidFill>
                  <a:schemeClr val="tx1">
                    <a:lumMod val="75000"/>
                    <a:lumOff val="25000"/>
                  </a:schemeClr>
                </a:solidFill>
                <a:latin typeface="微軟正黑體" panose="020B0604030504040204" pitchFamily="34" charset="-120"/>
                <a:ea typeface="微軟正黑體" panose="020B0604030504040204" pitchFamily="34" charset="-120"/>
              </a:rPr>
              <a:t>申報</a:t>
            </a:r>
            <a:r>
              <a:rPr kumimoji="0" lang="zh-TW" altLang="en-US" sz="2000" b="1" i="0" u="none" strike="noStrike" kern="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endParaRPr kumimoji="0" lang="en-US" altLang="zh-TW" sz="2000" b="1" i="0" u="none" strike="noStrike" kern="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endParaRPr>
          </a:p>
          <a:p>
            <a:pPr marL="273050" lvl="0" algn="just" fontAlgn="auto">
              <a:spcBef>
                <a:spcPts val="0"/>
              </a:spcBef>
              <a:spcAft>
                <a:spcPts val="600"/>
              </a:spcAft>
              <a:defRPr/>
            </a:pPr>
            <a:r>
              <a:rPr kumimoji="0" lang="zh-TW" altLang="en-US" sz="2000" b="1" i="0" u="none" strike="noStrike" kern="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結構</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性商品無活絡之次級市場或公平市價，其價額計算方式以</a:t>
            </a:r>
            <a:r>
              <a:rPr kumimoji="0" lang="zh-TW" altLang="en-US" sz="2000" b="1" i="0" u="none" strike="noStrike" kern="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原始投資金額</a:t>
            </a:r>
            <a:r>
              <a:rPr kumimoji="0" lang="zh-TW" altLang="en-US" sz="2000" b="1" i="0" u="none" strike="noStrike" kern="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作為申報標準。</a:t>
            </a:r>
            <a:r>
              <a:rPr kumimoji="1" lang="zh-TW" altLang="en-US" sz="2000" b="1" i="0" u="none" strike="noStrike" kern="120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r>
              <a:rPr lang="zh-TW" altLang="en-US" sz="2000" b="1" dirty="0" smtClean="0">
                <a:solidFill>
                  <a:schemeClr val="tx1">
                    <a:lumMod val="75000"/>
                    <a:lumOff val="25000"/>
                  </a:schemeClr>
                </a:solidFill>
                <a:latin typeface="微軟正黑體" panose="020B0604030504040204" pitchFamily="34" charset="-120"/>
                <a:ea typeface="微軟正黑體" panose="020B0604030504040204" pitchFamily="34" charset="-120"/>
              </a:rPr>
              <a:t>法政字第</a:t>
            </a:r>
            <a:r>
              <a:rPr kumimoji="1" lang="en-US" altLang="zh-TW" sz="2000" b="1" i="0" u="none" strike="noStrike" kern="120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0981113261</a:t>
            </a:r>
            <a:r>
              <a:rPr kumimoji="1" lang="zh-TW" altLang="en-US" sz="2000" b="1" i="0" u="none" strike="noStrike" kern="120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號</a:t>
            </a:r>
            <a:r>
              <a:rPr kumimoji="1" lang="en-US" altLang="zh-TW" sz="2000" b="1" i="0" u="none" strike="noStrike" kern="1200" cap="none" spc="0" normalizeH="0" baseline="0" noProof="0" dirty="0" smtClean="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rPr>
              <a:t>)</a:t>
            </a:r>
            <a:endParaRPr kumimoji="1" lang="zh-TW" altLang="en-US" sz="1400" b="1" i="0" u="none" strike="noStrike" kern="1200" cap="none" spc="0" normalizeH="0" baseline="0" noProof="0" dirty="0">
              <a:ln>
                <a:noFill/>
              </a:ln>
              <a:solidFill>
                <a:schemeClr val="tx1">
                  <a:lumMod val="75000"/>
                  <a:lumOff val="25000"/>
                </a:schemeClr>
              </a:solidFill>
              <a:effectLst/>
              <a:uLnTx/>
              <a:uFillTx/>
              <a:latin typeface="微軟正黑體" panose="020B0604030504040204" pitchFamily="34" charset="-120"/>
              <a:ea typeface="微軟正黑體" panose="020B0604030504040204" pitchFamily="34" charset="-120"/>
            </a:endParaRPr>
          </a:p>
        </p:txBody>
      </p:sp>
      <p:sp>
        <p:nvSpPr>
          <p:cNvPr id="7"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其他</a:t>
            </a:r>
            <a:r>
              <a:rPr lang="zh-TW" altLang="en-US" dirty="0">
                <a:solidFill>
                  <a:srgbClr val="FF6600"/>
                </a:solidFill>
                <a:latin typeface="標楷體" pitchFamily="65" charset="-120"/>
                <a:ea typeface="標楷體" pitchFamily="65" charset="-120"/>
              </a:rPr>
              <a:t>具有相當價值之財產</a:t>
            </a:r>
          </a:p>
        </p:txBody>
      </p:sp>
      <p:sp>
        <p:nvSpPr>
          <p:cNvPr id="8"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29490219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9512" y="836712"/>
            <a:ext cx="1354858" cy="584775"/>
          </a:xfrm>
          <a:prstGeom prst="rect">
            <a:avLst/>
          </a:prstGeom>
        </p:spPr>
        <p:txBody>
          <a:bodyPr wrap="none">
            <a:spAutoFit/>
          </a:bodyPr>
          <a:lstStyle/>
          <a:p>
            <a:r>
              <a:rPr kumimoji="0"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cs typeface="+mj-cs"/>
              </a:rPr>
              <a:t>2.</a:t>
            </a:r>
            <a:r>
              <a:rPr kumimoji="0"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cs typeface="+mj-cs"/>
              </a:rPr>
              <a:t>保險</a:t>
            </a:r>
          </a:p>
        </p:txBody>
      </p:sp>
      <p:sp>
        <p:nvSpPr>
          <p:cNvPr id="7" name="矩形 6"/>
          <p:cNvSpPr/>
          <p:nvPr/>
        </p:nvSpPr>
        <p:spPr>
          <a:xfrm>
            <a:off x="611560" y="1340768"/>
            <a:ext cx="8009521" cy="5037276"/>
          </a:xfrm>
          <a:prstGeom prst="rect">
            <a:avLst/>
          </a:prstGeom>
        </p:spPr>
        <p:txBody>
          <a:bodyPr wrap="square">
            <a:spAutoFit/>
          </a:bodyPr>
          <a:lstStyle/>
          <a:p>
            <a:pPr marL="452438" lvl="0" indent="-344488" algn="just">
              <a:spcBef>
                <a:spcPts val="400"/>
              </a:spcBef>
              <a:buClr>
                <a:srgbClr val="2DA2BF"/>
              </a:buClr>
              <a:buSzPct val="68000"/>
            </a:pPr>
            <a:r>
              <a:rPr kumimoji="0" lang="zh-TW" altLang="en-US" sz="2400" dirty="0">
                <a:solidFill>
                  <a:srgbClr val="008000"/>
                </a:solidFill>
                <a:latin typeface="標楷體" pitchFamily="65" charset="-120"/>
                <a:ea typeface="標楷體" pitchFamily="65" charset="-120"/>
              </a:rPr>
              <a:t>★「保險」指「</a:t>
            </a:r>
            <a:r>
              <a:rPr kumimoji="0" lang="zh-TW" altLang="en-US" sz="2400" b="1" dirty="0">
                <a:solidFill>
                  <a:srgbClr val="FF3300"/>
                </a:solidFill>
                <a:latin typeface="標楷體" pitchFamily="65" charset="-120"/>
                <a:ea typeface="標楷體" pitchFamily="65" charset="-120"/>
              </a:rPr>
              <a:t>儲蓄型壽險</a:t>
            </a:r>
            <a:r>
              <a:rPr kumimoji="0" lang="zh-TW" altLang="en-US" sz="2400" dirty="0">
                <a:solidFill>
                  <a:srgbClr val="FF3300"/>
                </a:solidFill>
                <a:latin typeface="標楷體" pitchFamily="65" charset="-120"/>
                <a:ea typeface="標楷體" pitchFamily="65" charset="-120"/>
              </a:rPr>
              <a:t>」、「</a:t>
            </a:r>
            <a:r>
              <a:rPr kumimoji="0" lang="zh-TW" altLang="en-US" sz="2400" b="1" dirty="0">
                <a:solidFill>
                  <a:srgbClr val="FF3300"/>
                </a:solidFill>
                <a:latin typeface="標楷體" pitchFamily="65" charset="-120"/>
                <a:ea typeface="標楷體" pitchFamily="65" charset="-120"/>
              </a:rPr>
              <a:t>投資型壽險</a:t>
            </a:r>
            <a:r>
              <a:rPr kumimoji="0" lang="zh-TW" altLang="en-US" sz="2400" dirty="0">
                <a:solidFill>
                  <a:srgbClr val="FF3300"/>
                </a:solidFill>
                <a:latin typeface="標楷體" pitchFamily="65" charset="-120"/>
                <a:ea typeface="標楷體" pitchFamily="65" charset="-120"/>
              </a:rPr>
              <a:t>」及「</a:t>
            </a:r>
            <a:r>
              <a:rPr kumimoji="0" lang="zh-TW" altLang="en-US" sz="2400" b="1" dirty="0">
                <a:solidFill>
                  <a:srgbClr val="FF3300"/>
                </a:solidFill>
                <a:latin typeface="標楷體" pitchFamily="65" charset="-120"/>
                <a:ea typeface="標楷體" pitchFamily="65" charset="-120"/>
              </a:rPr>
              <a:t>年金型保險</a:t>
            </a:r>
            <a:r>
              <a:rPr kumimoji="0" lang="zh-TW" altLang="en-US" sz="2400" dirty="0">
                <a:solidFill>
                  <a:srgbClr val="FF3300"/>
                </a:solidFill>
                <a:latin typeface="標楷體" pitchFamily="65" charset="-120"/>
                <a:ea typeface="標楷體" pitchFamily="65" charset="-120"/>
              </a:rPr>
              <a:t>」</a:t>
            </a:r>
            <a:r>
              <a:rPr kumimoji="0" lang="zh-TW" altLang="en-US" sz="2400" dirty="0">
                <a:solidFill>
                  <a:srgbClr val="008000"/>
                </a:solidFill>
                <a:latin typeface="標楷體" pitchFamily="65" charset="-120"/>
                <a:ea typeface="標楷體" pitchFamily="65" charset="-120"/>
              </a:rPr>
              <a:t>之保險契約</a:t>
            </a:r>
            <a:r>
              <a:rPr kumimoji="0" lang="zh-TW" altLang="en-US" sz="2400" dirty="0" smtClean="0">
                <a:solidFill>
                  <a:srgbClr val="008000"/>
                </a:solidFill>
                <a:latin typeface="標楷體" pitchFamily="65" charset="-120"/>
                <a:ea typeface="標楷體" pitchFamily="65" charset="-120"/>
              </a:rPr>
              <a:t>類型，</a:t>
            </a:r>
            <a:r>
              <a:rPr kumimoji="0" lang="zh-TW" altLang="en-US" sz="2400" dirty="0" smtClean="0">
                <a:solidFill>
                  <a:srgbClr val="FF0000"/>
                </a:solidFill>
                <a:latin typeface="標楷體" pitchFamily="65" charset="-120"/>
                <a:ea typeface="標楷體" pitchFamily="65" charset="-120"/>
              </a:rPr>
              <a:t>不限金額</a:t>
            </a:r>
            <a:r>
              <a:rPr kumimoji="0" lang="zh-TW" altLang="en-US" sz="2400" dirty="0" smtClean="0">
                <a:solidFill>
                  <a:srgbClr val="008000"/>
                </a:solidFill>
                <a:latin typeface="標楷體" pitchFamily="65" charset="-120"/>
                <a:ea typeface="標楷體" pitchFamily="65" charset="-120"/>
              </a:rPr>
              <a:t>均須申報。</a:t>
            </a:r>
            <a:endParaRPr kumimoji="0" lang="en-US" altLang="zh-TW" sz="2400" dirty="0" smtClean="0">
              <a:solidFill>
                <a:srgbClr val="008000"/>
              </a:solidFill>
              <a:latin typeface="標楷體" pitchFamily="65" charset="-120"/>
              <a:ea typeface="標楷體" pitchFamily="65" charset="-120"/>
            </a:endParaRPr>
          </a:p>
          <a:p>
            <a:pPr marL="452438" lvl="0" indent="-344488" algn="just">
              <a:spcBef>
                <a:spcPts val="400"/>
              </a:spcBef>
              <a:buClr>
                <a:srgbClr val="2DA2BF"/>
              </a:buClr>
              <a:buSzPct val="68000"/>
            </a:pPr>
            <a:endParaRPr kumimoji="0" lang="en-US" altLang="zh-TW" sz="2400" u="sng" dirty="0">
              <a:solidFill>
                <a:srgbClr val="008000"/>
              </a:solidFill>
              <a:latin typeface="標楷體" pitchFamily="65" charset="-120"/>
              <a:ea typeface="標楷體" pitchFamily="65" charset="-120"/>
            </a:endParaRPr>
          </a:p>
          <a:p>
            <a:pPr marL="452438" lvl="0" indent="-344488" algn="just">
              <a:spcBef>
                <a:spcPts val="400"/>
              </a:spcBef>
              <a:buClr>
                <a:srgbClr val="2DA2BF"/>
              </a:buClr>
              <a:buSzPct val="68000"/>
            </a:pPr>
            <a:endParaRPr kumimoji="0" lang="en-US" altLang="zh-TW" sz="2400" u="sng" dirty="0" smtClean="0">
              <a:solidFill>
                <a:srgbClr val="008000"/>
              </a:solidFill>
              <a:latin typeface="標楷體" pitchFamily="65" charset="-120"/>
              <a:ea typeface="標楷體" pitchFamily="65" charset="-120"/>
            </a:endParaRPr>
          </a:p>
          <a:p>
            <a:pPr marL="452438" lvl="0" indent="-344488" algn="just">
              <a:spcBef>
                <a:spcPts val="400"/>
              </a:spcBef>
              <a:buClr>
                <a:srgbClr val="2DA2BF"/>
              </a:buClr>
              <a:buSzPct val="68000"/>
            </a:pPr>
            <a:endParaRPr kumimoji="0" lang="en-US" altLang="zh-TW" sz="2400" u="sng" dirty="0">
              <a:solidFill>
                <a:srgbClr val="008000"/>
              </a:solidFill>
              <a:latin typeface="標楷體" pitchFamily="65" charset="-120"/>
              <a:ea typeface="標楷體" pitchFamily="65" charset="-120"/>
            </a:endParaRPr>
          </a:p>
          <a:p>
            <a:pPr marL="452438" lvl="0" indent="-344488" algn="just">
              <a:spcBef>
                <a:spcPts val="400"/>
              </a:spcBef>
              <a:buClr>
                <a:srgbClr val="2DA2BF"/>
              </a:buClr>
              <a:buSzPct val="68000"/>
            </a:pPr>
            <a:endParaRPr kumimoji="0" lang="en-US" altLang="zh-TW" sz="2400" u="sng" dirty="0" smtClean="0">
              <a:solidFill>
                <a:srgbClr val="008000"/>
              </a:solidFill>
              <a:latin typeface="標楷體" pitchFamily="65" charset="-120"/>
              <a:ea typeface="標楷體" pitchFamily="65" charset="-120"/>
            </a:endParaRPr>
          </a:p>
          <a:p>
            <a:pPr marL="452438" lvl="0" indent="-344488" algn="just">
              <a:spcBef>
                <a:spcPts val="400"/>
              </a:spcBef>
              <a:buClr>
                <a:srgbClr val="2DA2BF"/>
              </a:buClr>
              <a:buSzPct val="68000"/>
            </a:pPr>
            <a:endParaRPr kumimoji="0" lang="en-US" altLang="zh-TW" sz="2400" u="sng" dirty="0">
              <a:solidFill>
                <a:srgbClr val="008000"/>
              </a:solidFill>
              <a:latin typeface="標楷體" pitchFamily="65" charset="-120"/>
              <a:ea typeface="標楷體" pitchFamily="65" charset="-120"/>
            </a:endParaRPr>
          </a:p>
          <a:p>
            <a:pPr marL="452438" lvl="0" indent="-344488" algn="just">
              <a:spcBef>
                <a:spcPts val="400"/>
              </a:spcBef>
              <a:buClr>
                <a:srgbClr val="2DA2BF"/>
              </a:buClr>
              <a:buSzPct val="68000"/>
            </a:pPr>
            <a:endParaRPr kumimoji="0" lang="en-US" altLang="zh-TW" sz="2400" u="sng" dirty="0" smtClean="0">
              <a:solidFill>
                <a:srgbClr val="008000"/>
              </a:solidFill>
              <a:latin typeface="標楷體" pitchFamily="65" charset="-120"/>
              <a:ea typeface="標楷體" pitchFamily="65" charset="-120"/>
            </a:endParaRPr>
          </a:p>
          <a:p>
            <a:pPr marL="452438" lvl="0" indent="-344488" algn="just">
              <a:spcBef>
                <a:spcPts val="400"/>
              </a:spcBef>
              <a:buClr>
                <a:srgbClr val="2DA2BF"/>
              </a:buClr>
              <a:buSzPct val="68000"/>
            </a:pPr>
            <a:endParaRPr kumimoji="0" lang="en-US" altLang="zh-TW" sz="2400" u="sng" dirty="0">
              <a:solidFill>
                <a:srgbClr val="008000"/>
              </a:solidFill>
              <a:latin typeface="標楷體" pitchFamily="65" charset="-120"/>
              <a:ea typeface="標楷體" pitchFamily="65" charset="-120"/>
            </a:endParaRPr>
          </a:p>
          <a:p>
            <a:pPr marL="452438" lvl="0" indent="-344488" algn="just">
              <a:spcBef>
                <a:spcPts val="400"/>
              </a:spcBef>
              <a:buClr>
                <a:srgbClr val="2DA2BF"/>
              </a:buClr>
              <a:buSzPct val="68000"/>
            </a:pPr>
            <a:endParaRPr kumimoji="0" lang="en-US" altLang="zh-TW" sz="2400" u="sng" dirty="0" smtClean="0">
              <a:solidFill>
                <a:srgbClr val="008000"/>
              </a:solidFill>
              <a:latin typeface="標楷體" pitchFamily="65" charset="-120"/>
              <a:ea typeface="標楷體" pitchFamily="65" charset="-120"/>
            </a:endParaRPr>
          </a:p>
          <a:p>
            <a:pPr marL="452438" lvl="0" indent="-344488" algn="just">
              <a:spcBef>
                <a:spcPts val="400"/>
              </a:spcBef>
              <a:buClr>
                <a:srgbClr val="2DA2BF"/>
              </a:buClr>
              <a:buSzPct val="68000"/>
            </a:pPr>
            <a:endParaRPr kumimoji="0" lang="en-US" altLang="zh-TW" sz="2400" u="sng" dirty="0">
              <a:solidFill>
                <a:srgbClr val="008000"/>
              </a:solidFill>
              <a:latin typeface="標楷體" pitchFamily="65" charset="-120"/>
              <a:ea typeface="標楷體" pitchFamily="65" charset="-120"/>
            </a:endParaRPr>
          </a:p>
          <a:p>
            <a:pPr marL="452438" lvl="0" indent="-344488" algn="just">
              <a:spcBef>
                <a:spcPts val="400"/>
              </a:spcBef>
              <a:buClr>
                <a:srgbClr val="2DA2BF"/>
              </a:buClr>
              <a:buSzPct val="68000"/>
            </a:pPr>
            <a:r>
              <a:rPr kumimoji="0" lang="zh-TW" altLang="en-US" sz="2400" dirty="0" smtClean="0">
                <a:solidFill>
                  <a:srgbClr val="008000"/>
                </a:solidFill>
                <a:latin typeface="標楷體" pitchFamily="65" charset="-120"/>
                <a:ea typeface="標楷體" pitchFamily="65" charset="-120"/>
              </a:rPr>
              <a:t>★非以保險契約名稱作為判斷，應以</a:t>
            </a:r>
            <a:r>
              <a:rPr kumimoji="0" lang="zh-TW" altLang="en-US" sz="2400" dirty="0" smtClean="0">
                <a:solidFill>
                  <a:srgbClr val="FF0000"/>
                </a:solidFill>
                <a:latin typeface="標楷體" pitchFamily="65" charset="-120"/>
                <a:ea typeface="標楷體" pitchFamily="65" charset="-120"/>
              </a:rPr>
              <a:t>商品內容</a:t>
            </a:r>
            <a:r>
              <a:rPr kumimoji="0" lang="zh-TW" altLang="en-US" sz="2400" dirty="0" smtClean="0">
                <a:solidFill>
                  <a:srgbClr val="008000"/>
                </a:solidFill>
                <a:latin typeface="標楷體" pitchFamily="65" charset="-120"/>
                <a:ea typeface="標楷體" pitchFamily="65" charset="-120"/>
              </a:rPr>
              <a:t>實質判斷。</a:t>
            </a:r>
            <a:endParaRPr kumimoji="0" lang="zh-TW" altLang="en-US" sz="2400" u="sng" dirty="0">
              <a:solidFill>
                <a:srgbClr val="008000"/>
              </a:solidFill>
              <a:latin typeface="標楷體" pitchFamily="65" charset="-120"/>
              <a:ea typeface="標楷體" pitchFamily="65" charset="-120"/>
            </a:endParaRPr>
          </a:p>
        </p:txBody>
      </p:sp>
      <p:sp>
        <p:nvSpPr>
          <p:cNvPr id="5"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其他</a:t>
            </a:r>
            <a:r>
              <a:rPr lang="zh-TW" altLang="en-US" dirty="0">
                <a:solidFill>
                  <a:srgbClr val="FF6600"/>
                </a:solidFill>
                <a:latin typeface="標楷體" pitchFamily="65" charset="-120"/>
                <a:ea typeface="標楷體" pitchFamily="65" charset="-120"/>
              </a:rPr>
              <a:t>具有相當價值之財產</a:t>
            </a:r>
          </a:p>
        </p:txBody>
      </p:sp>
      <p:pic>
        <p:nvPicPr>
          <p:cNvPr id="3" name="圖片 2"/>
          <p:cNvPicPr>
            <a:picLocks noChangeAspect="1"/>
          </p:cNvPicPr>
          <p:nvPr/>
        </p:nvPicPr>
        <p:blipFill>
          <a:blip r:embed="rId3"/>
          <a:stretch>
            <a:fillRect/>
          </a:stretch>
        </p:blipFill>
        <p:spPr>
          <a:xfrm>
            <a:off x="467544" y="2252484"/>
            <a:ext cx="7921689" cy="3631248"/>
          </a:xfrm>
          <a:prstGeom prst="rect">
            <a:avLst/>
          </a:prstGeom>
        </p:spPr>
      </p:pic>
      <p:sp>
        <p:nvSpPr>
          <p:cNvPr id="8"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9512" y="836712"/>
            <a:ext cx="1354858" cy="584775"/>
          </a:xfrm>
          <a:prstGeom prst="rect">
            <a:avLst/>
          </a:prstGeom>
        </p:spPr>
        <p:txBody>
          <a:bodyPr wrap="none">
            <a:spAutoFit/>
          </a:bodyPr>
          <a:lstStyle/>
          <a:p>
            <a:r>
              <a:rPr kumimoji="0"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cs typeface="+mj-cs"/>
              </a:rPr>
              <a:t>2.</a:t>
            </a:r>
            <a:r>
              <a:rPr kumimoji="0"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cs typeface="+mj-cs"/>
              </a:rPr>
              <a:t>保險</a:t>
            </a:r>
          </a:p>
        </p:txBody>
      </p:sp>
      <p:sp>
        <p:nvSpPr>
          <p:cNvPr id="5"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其他</a:t>
            </a:r>
            <a:r>
              <a:rPr lang="zh-TW" altLang="en-US" dirty="0">
                <a:solidFill>
                  <a:srgbClr val="FF6600"/>
                </a:solidFill>
                <a:latin typeface="標楷體" pitchFamily="65" charset="-120"/>
                <a:ea typeface="標楷體" pitchFamily="65" charset="-120"/>
              </a:rPr>
              <a:t>具有相當價值之財產</a:t>
            </a:r>
          </a:p>
        </p:txBody>
      </p:sp>
      <p:sp>
        <p:nvSpPr>
          <p:cNvPr id="8" name="文字方塊 7"/>
          <p:cNvSpPr txBox="1"/>
          <p:nvPr/>
        </p:nvSpPr>
        <p:spPr>
          <a:xfrm>
            <a:off x="-108520" y="6356067"/>
            <a:ext cx="3576620" cy="338554"/>
          </a:xfrm>
          <a:prstGeom prst="rect">
            <a:avLst/>
          </a:prstGeom>
          <a:noFill/>
        </p:spPr>
        <p:txBody>
          <a:bodyPr wrap="none" rtlCol="0">
            <a:spAutoFit/>
          </a:bodyPr>
          <a:lstStyle/>
          <a:p>
            <a:r>
              <a:rPr lang="zh-TW" altLang="en-US" sz="1600" b="1" dirty="0" smtClean="0">
                <a:latin typeface="+mj-ea"/>
                <a:ea typeface="+mj-ea"/>
              </a:rPr>
              <a:t>（</a:t>
            </a:r>
            <a:r>
              <a:rPr lang="zh-TW" altLang="zh-TW" sz="1600" b="1" dirty="0">
                <a:latin typeface="+mj-ea"/>
                <a:ea typeface="+mj-ea"/>
              </a:rPr>
              <a:t>法廉字第</a:t>
            </a:r>
            <a:r>
              <a:rPr lang="en-US" altLang="zh-TW" sz="1600" b="1" dirty="0">
                <a:latin typeface="+mj-ea"/>
                <a:ea typeface="+mj-ea"/>
              </a:rPr>
              <a:t>11205002470</a:t>
            </a:r>
            <a:r>
              <a:rPr lang="zh-TW" altLang="en-US" sz="1600" b="1" dirty="0">
                <a:latin typeface="+mj-ea"/>
                <a:ea typeface="+mj-ea"/>
              </a:rPr>
              <a:t>號函</a:t>
            </a:r>
            <a:r>
              <a:rPr lang="zh-TW" altLang="en-US" sz="1600" b="1" dirty="0" smtClean="0">
                <a:latin typeface="+mj-ea"/>
                <a:ea typeface="+mj-ea"/>
              </a:rPr>
              <a:t>參照）</a:t>
            </a:r>
            <a:endParaRPr lang="en-US" altLang="zh-TW" sz="1600" b="1" dirty="0">
              <a:latin typeface="+mj-ea"/>
              <a:ea typeface="+mj-ea"/>
            </a:endParaRPr>
          </a:p>
        </p:txBody>
      </p:sp>
      <p:sp>
        <p:nvSpPr>
          <p:cNvPr id="2" name="文字方塊 1"/>
          <p:cNvSpPr txBox="1"/>
          <p:nvPr/>
        </p:nvSpPr>
        <p:spPr>
          <a:xfrm>
            <a:off x="887398" y="1421487"/>
            <a:ext cx="7056784" cy="3785652"/>
          </a:xfrm>
          <a:prstGeom prst="rect">
            <a:avLst/>
          </a:prstGeom>
          <a:noFill/>
        </p:spPr>
        <p:txBody>
          <a:bodyPr wrap="square" rtlCol="0">
            <a:spAutoFit/>
          </a:bodyPr>
          <a:lstStyle/>
          <a:p>
            <a:pPr algn="just">
              <a:lnSpc>
                <a:spcPts val="4800"/>
              </a:lnSpc>
            </a:pPr>
            <a:r>
              <a:rPr lang="zh-TW" altLang="en-US" sz="2400" b="1" dirty="0">
                <a:solidFill>
                  <a:schemeClr val="tx1">
                    <a:lumMod val="75000"/>
                    <a:lumOff val="25000"/>
                  </a:schemeClr>
                </a:solidFill>
                <a:latin typeface="+mj-ea"/>
                <a:ea typeface="+mj-ea"/>
              </a:rPr>
              <a:t>考量保險金額及累積已繳保險費，或因實務上繳納方式多樣致計算甚為繁瑣，且為兼顧申報便利性，爰</a:t>
            </a:r>
            <a:r>
              <a:rPr lang="zh-TW" altLang="en-US" sz="2400" b="1" dirty="0">
                <a:solidFill>
                  <a:srgbClr val="00B0F0"/>
                </a:solidFill>
                <a:latin typeface="+mj-ea"/>
                <a:ea typeface="+mj-ea"/>
              </a:rPr>
              <a:t>刪除「保險金額」、「外幣幣別」、「累積已繳保險費外幣總額」、「累積已繳保險費折合新臺幣總額」欄位</a:t>
            </a:r>
            <a:r>
              <a:rPr lang="zh-TW" altLang="en-US" sz="2400" b="1" dirty="0" smtClean="0">
                <a:solidFill>
                  <a:schemeClr val="tx1">
                    <a:lumMod val="75000"/>
                    <a:lumOff val="25000"/>
                  </a:schemeClr>
                </a:solidFill>
                <a:latin typeface="+mj-ea"/>
                <a:ea typeface="+mj-ea"/>
              </a:rPr>
              <a:t>，</a:t>
            </a:r>
            <a:r>
              <a:rPr lang="zh-TW" altLang="en-US" sz="2400" b="1" dirty="0">
                <a:solidFill>
                  <a:schemeClr val="tx1">
                    <a:lumMod val="75000"/>
                    <a:lumOff val="25000"/>
                  </a:schemeClr>
                </a:solidFill>
                <a:latin typeface="+mj-ea"/>
                <a:ea typeface="+mj-ea"/>
              </a:rPr>
              <a:t>及</a:t>
            </a:r>
            <a:r>
              <a:rPr lang="zh-TW" altLang="en-US" sz="2400" b="1" u="sng" dirty="0" smtClean="0">
                <a:solidFill>
                  <a:schemeClr val="tx1">
                    <a:lumMod val="75000"/>
                    <a:lumOff val="25000"/>
                  </a:schemeClr>
                </a:solidFill>
                <a:latin typeface="+mj-ea"/>
                <a:ea typeface="+mj-ea"/>
              </a:rPr>
              <a:t>增加</a:t>
            </a:r>
            <a:r>
              <a:rPr lang="zh-TW" altLang="en-US" sz="2400" b="1" u="sng" dirty="0">
                <a:solidFill>
                  <a:schemeClr val="tx1">
                    <a:lumMod val="75000"/>
                    <a:lumOff val="25000"/>
                  </a:schemeClr>
                </a:solidFill>
                <a:latin typeface="+mj-ea"/>
                <a:ea typeface="+mj-ea"/>
              </a:rPr>
              <a:t>「備註」欄位</a:t>
            </a:r>
            <a:r>
              <a:rPr lang="zh-TW" altLang="en-US" sz="2400" b="1" dirty="0">
                <a:solidFill>
                  <a:schemeClr val="tx1">
                    <a:lumMod val="75000"/>
                    <a:lumOff val="25000"/>
                  </a:schemeClr>
                </a:solidFill>
                <a:latin typeface="+mj-ea"/>
                <a:ea typeface="+mj-ea"/>
              </a:rPr>
              <a:t>，並</a:t>
            </a:r>
            <a:r>
              <a:rPr lang="zh-TW" altLang="en-US" sz="2400" b="1" dirty="0">
                <a:solidFill>
                  <a:srgbClr val="FF0000"/>
                </a:solidFill>
                <a:latin typeface="+mj-ea"/>
                <a:ea typeface="+mj-ea"/>
              </a:rPr>
              <a:t>自</a:t>
            </a:r>
            <a:r>
              <a:rPr lang="en-US" altLang="zh-TW" sz="2400" b="1" dirty="0">
                <a:solidFill>
                  <a:srgbClr val="FF0000"/>
                </a:solidFill>
                <a:latin typeface="+mj-ea"/>
                <a:ea typeface="+mj-ea"/>
              </a:rPr>
              <a:t>112</a:t>
            </a:r>
            <a:r>
              <a:rPr lang="zh-TW" altLang="en-US" sz="2400" b="1" dirty="0">
                <a:solidFill>
                  <a:srgbClr val="FF0000"/>
                </a:solidFill>
                <a:latin typeface="+mj-ea"/>
                <a:ea typeface="+mj-ea"/>
              </a:rPr>
              <a:t>年</a:t>
            </a:r>
            <a:r>
              <a:rPr lang="en-US" altLang="zh-TW" sz="2400" b="1" dirty="0">
                <a:solidFill>
                  <a:srgbClr val="FF0000"/>
                </a:solidFill>
                <a:latin typeface="+mj-ea"/>
                <a:ea typeface="+mj-ea"/>
              </a:rPr>
              <a:t>9</a:t>
            </a:r>
            <a:r>
              <a:rPr lang="zh-TW" altLang="en-US" sz="2400" b="1" dirty="0">
                <a:solidFill>
                  <a:srgbClr val="FF0000"/>
                </a:solidFill>
                <a:latin typeface="+mj-ea"/>
                <a:ea typeface="+mj-ea"/>
              </a:rPr>
              <a:t>月</a:t>
            </a:r>
            <a:r>
              <a:rPr lang="en-US" altLang="zh-TW" sz="2400" b="1" dirty="0">
                <a:solidFill>
                  <a:srgbClr val="FF0000"/>
                </a:solidFill>
                <a:latin typeface="+mj-ea"/>
                <a:ea typeface="+mj-ea"/>
              </a:rPr>
              <a:t>1</a:t>
            </a:r>
            <a:r>
              <a:rPr lang="zh-TW" altLang="en-US" sz="2400" b="1" dirty="0">
                <a:solidFill>
                  <a:srgbClr val="FF0000"/>
                </a:solidFill>
                <a:latin typeface="+mj-ea"/>
                <a:ea typeface="+mj-ea"/>
              </a:rPr>
              <a:t>日生效</a:t>
            </a:r>
            <a:r>
              <a:rPr lang="zh-TW" altLang="en-US" sz="2400" b="1" dirty="0" smtClean="0">
                <a:solidFill>
                  <a:schemeClr val="tx1">
                    <a:lumMod val="75000"/>
                    <a:lumOff val="25000"/>
                  </a:schemeClr>
                </a:solidFill>
                <a:latin typeface="+mj-ea"/>
                <a:ea typeface="+mj-ea"/>
              </a:rPr>
              <a:t>。</a:t>
            </a:r>
            <a:endParaRPr lang="zh-TW" altLang="en-US" sz="2400" dirty="0">
              <a:solidFill>
                <a:schemeClr val="tx1">
                  <a:lumMod val="75000"/>
                  <a:lumOff val="25000"/>
                </a:schemeClr>
              </a:solidFill>
              <a:latin typeface="+mj-ea"/>
              <a:ea typeface="+mj-ea"/>
            </a:endParaRPr>
          </a:p>
        </p:txBody>
      </p:sp>
      <p:sp>
        <p:nvSpPr>
          <p:cNvPr id="7"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842423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a:srcRect b="39603"/>
          <a:stretch/>
        </p:blipFill>
        <p:spPr>
          <a:xfrm>
            <a:off x="107504" y="1592968"/>
            <a:ext cx="9036496" cy="4068280"/>
          </a:xfrm>
          <a:prstGeom prst="rect">
            <a:avLst/>
          </a:prstGeom>
        </p:spPr>
      </p:pic>
      <p:sp>
        <p:nvSpPr>
          <p:cNvPr id="5" name="矩形 4"/>
          <p:cNvSpPr/>
          <p:nvPr/>
        </p:nvSpPr>
        <p:spPr>
          <a:xfrm>
            <a:off x="331912" y="989112"/>
            <a:ext cx="1354858" cy="584775"/>
          </a:xfrm>
          <a:prstGeom prst="rect">
            <a:avLst/>
          </a:prstGeom>
        </p:spPr>
        <p:txBody>
          <a:bodyPr wrap="none">
            <a:spAutoFit/>
          </a:bodyPr>
          <a:lstStyle/>
          <a:p>
            <a:r>
              <a:rPr kumimoji="0"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cs typeface="+mj-cs"/>
              </a:rPr>
              <a:t>2.</a:t>
            </a:r>
            <a:r>
              <a:rPr kumimoji="0" lang="zh-TW" altLang="en-US" sz="3200" b="1" dirty="0" smtClean="0">
                <a:solidFill>
                  <a:schemeClr val="tx1">
                    <a:lumMod val="75000"/>
                    <a:lumOff val="25000"/>
                  </a:schemeClr>
                </a:solidFill>
                <a:latin typeface="微軟正黑體" panose="020B0604030504040204" pitchFamily="34" charset="-120"/>
                <a:ea typeface="微軟正黑體" panose="020B0604030504040204" pitchFamily="34" charset="-120"/>
                <a:cs typeface="+mj-cs"/>
              </a:rPr>
              <a:t>保險</a:t>
            </a:r>
            <a:endParaRPr kumimoji="0" lang="zh-TW" altLang="en-US" sz="3200" b="1" dirty="0">
              <a:solidFill>
                <a:srgbClr val="FF0000"/>
              </a:solidFill>
              <a:latin typeface="微軟正黑體" panose="020B0604030504040204" pitchFamily="34" charset="-120"/>
              <a:ea typeface="微軟正黑體" panose="020B0604030504040204" pitchFamily="34" charset="-120"/>
            </a:endParaRPr>
          </a:p>
        </p:txBody>
      </p:sp>
      <p:sp>
        <p:nvSpPr>
          <p:cNvPr id="6" name="標題 1"/>
          <p:cNvSpPr txBox="1">
            <a:spLocks/>
          </p:cNvSpPr>
          <p:nvPr/>
        </p:nvSpPr>
        <p:spPr bwMode="auto">
          <a:xfrm>
            <a:off x="1167755" y="274687"/>
            <a:ext cx="8128645" cy="4984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微軟正黑體" pitchFamily="34" charset="-120"/>
                <a:ea typeface="微軟正黑體" pitchFamily="34" charset="-120"/>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a:lstStyle>
          <a:p>
            <a:r>
              <a:rPr kumimoji="0" lang="zh-TW" altLang="en-US" dirty="0" smtClean="0">
                <a:solidFill>
                  <a:srgbClr val="FF6600"/>
                </a:solidFill>
                <a:latin typeface="標楷體" pitchFamily="65" charset="-120"/>
                <a:ea typeface="標楷體" pitchFamily="65" charset="-120"/>
              </a:rPr>
              <a:t>其他具有相當價值之財產</a:t>
            </a:r>
            <a:endParaRPr kumimoji="0" lang="zh-TW" altLang="en-US" dirty="0">
              <a:solidFill>
                <a:srgbClr val="FF6600"/>
              </a:solidFill>
              <a:latin typeface="標楷體" pitchFamily="65" charset="-120"/>
              <a:ea typeface="標楷體" pitchFamily="65" charset="-120"/>
            </a:endParaRPr>
          </a:p>
        </p:txBody>
      </p:sp>
      <p:sp>
        <p:nvSpPr>
          <p:cNvPr id="2" name="爆炸 1 1"/>
          <p:cNvSpPr/>
          <p:nvPr/>
        </p:nvSpPr>
        <p:spPr>
          <a:xfrm>
            <a:off x="6876256" y="274687"/>
            <a:ext cx="2808312" cy="2304256"/>
          </a:xfrm>
          <a:prstGeom prst="irregularSeal1">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0" lang="zh-TW" altLang="en-US" b="1" dirty="0">
                <a:solidFill>
                  <a:srgbClr val="FF0000"/>
                </a:solidFill>
                <a:latin typeface="微軟正黑體" panose="020B0604030504040204" pitchFamily="34" charset="-120"/>
                <a:ea typeface="微軟正黑體" panose="020B0604030504040204" pitchFamily="34" charset="-120"/>
              </a:rPr>
              <a:t>新</a:t>
            </a:r>
            <a:r>
              <a:rPr kumimoji="0" lang="zh-TW" altLang="en-US" b="1" dirty="0" smtClean="0">
                <a:solidFill>
                  <a:srgbClr val="FF0000"/>
                </a:solidFill>
                <a:latin typeface="微軟正黑體" panose="020B0604030504040204" pitchFamily="34" charset="-120"/>
                <a:ea typeface="微軟正黑體" panose="020B0604030504040204" pitchFamily="34" charset="-120"/>
              </a:rPr>
              <a:t>修正</a:t>
            </a:r>
            <a:r>
              <a:rPr kumimoji="0" lang="zh-TW" altLang="en-US" b="1" dirty="0">
                <a:solidFill>
                  <a:srgbClr val="FF0000"/>
                </a:solidFill>
                <a:latin typeface="微軟正黑體" panose="020B0604030504040204" pitchFamily="34" charset="-120"/>
                <a:ea typeface="微軟正黑體" panose="020B0604030504040204" pitchFamily="34" charset="-120"/>
              </a:rPr>
              <a:t>之</a:t>
            </a:r>
            <a:r>
              <a:rPr kumimoji="0" lang="zh-TW" altLang="en-US" b="1" dirty="0" smtClean="0">
                <a:solidFill>
                  <a:srgbClr val="FF0000"/>
                </a:solidFill>
                <a:latin typeface="微軟正黑體" panose="020B0604030504040204" pitchFamily="34" charset="-120"/>
                <a:ea typeface="微軟正黑體" panose="020B0604030504040204" pitchFamily="34" charset="-120"/>
              </a:rPr>
              <a:t>保險申報表</a:t>
            </a:r>
            <a:r>
              <a:rPr kumimoji="0" lang="en-US" altLang="zh-TW" b="1" dirty="0" smtClean="0">
                <a:solidFill>
                  <a:srgbClr val="FF0000"/>
                </a:solidFill>
                <a:latin typeface="微軟正黑體" panose="020B0604030504040204" pitchFamily="34" charset="-120"/>
                <a:ea typeface="微軟正黑體" panose="020B0604030504040204" pitchFamily="34" charset="-120"/>
              </a:rPr>
              <a:t>112.9.1</a:t>
            </a:r>
            <a:r>
              <a:rPr kumimoji="0" lang="zh-TW" altLang="en-US" b="1" dirty="0" smtClean="0">
                <a:solidFill>
                  <a:srgbClr val="FF0000"/>
                </a:solidFill>
                <a:latin typeface="微軟正黑體" panose="020B0604030504040204" pitchFamily="34" charset="-120"/>
                <a:ea typeface="微軟正黑體" panose="020B0604030504040204" pitchFamily="34" charset="-120"/>
              </a:rPr>
              <a:t>生效</a:t>
            </a:r>
            <a:endParaRPr lang="zh-TW" altLang="en-US" dirty="0"/>
          </a:p>
        </p:txBody>
      </p:sp>
      <p:sp>
        <p:nvSpPr>
          <p:cNvPr id="7"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pSp>
        <p:nvGrpSpPr>
          <p:cNvPr id="8" name="群組 7"/>
          <p:cNvGrpSpPr/>
          <p:nvPr/>
        </p:nvGrpSpPr>
        <p:grpSpPr>
          <a:xfrm>
            <a:off x="10836696" y="989112"/>
            <a:ext cx="12574749" cy="5468472"/>
            <a:chOff x="-3313455" y="887331"/>
            <a:chExt cx="12574749" cy="5468472"/>
          </a:xfrm>
        </p:grpSpPr>
        <p:grpSp>
          <p:nvGrpSpPr>
            <p:cNvPr id="9" name="群組 8"/>
            <p:cNvGrpSpPr/>
            <p:nvPr/>
          </p:nvGrpSpPr>
          <p:grpSpPr>
            <a:xfrm>
              <a:off x="-3313455" y="1213349"/>
              <a:ext cx="8657619" cy="3662558"/>
              <a:chOff x="-3313455" y="1213349"/>
              <a:chExt cx="8657619" cy="3662558"/>
            </a:xfrm>
          </p:grpSpPr>
          <p:grpSp>
            <p:nvGrpSpPr>
              <p:cNvPr id="16" name="群組 15"/>
              <p:cNvGrpSpPr/>
              <p:nvPr/>
            </p:nvGrpSpPr>
            <p:grpSpPr>
              <a:xfrm>
                <a:off x="-3313455" y="1213349"/>
                <a:ext cx="8657619" cy="3662558"/>
                <a:chOff x="12" y="781399"/>
                <a:chExt cx="6193332" cy="2620055"/>
              </a:xfrm>
            </p:grpSpPr>
            <p:pic>
              <p:nvPicPr>
                <p:cNvPr id="21" name="圖片 20"/>
                <p:cNvPicPr>
                  <a:picLocks noChangeAspect="1"/>
                </p:cNvPicPr>
                <p:nvPr/>
              </p:nvPicPr>
              <p:blipFill>
                <a:blip r:embed="rId3"/>
                <a:stretch>
                  <a:fillRect/>
                </a:stretch>
              </p:blipFill>
              <p:spPr>
                <a:xfrm>
                  <a:off x="12" y="781399"/>
                  <a:ext cx="6193331" cy="185961"/>
                </a:xfrm>
                <a:prstGeom prst="rect">
                  <a:avLst/>
                </a:prstGeom>
                <a:ln w="12700">
                  <a:noFill/>
                </a:ln>
              </p:spPr>
            </p:pic>
            <p:pic>
              <p:nvPicPr>
                <p:cNvPr id="22" name="圖片 21"/>
                <p:cNvPicPr>
                  <a:picLocks noChangeAspect="1"/>
                </p:cNvPicPr>
                <p:nvPr/>
              </p:nvPicPr>
              <p:blipFill rotWithShape="1">
                <a:blip r:embed="rId4"/>
                <a:srcRect l="345" t="1392" r="321"/>
                <a:stretch/>
              </p:blipFill>
              <p:spPr>
                <a:xfrm>
                  <a:off x="12" y="965846"/>
                  <a:ext cx="6193332" cy="2435608"/>
                </a:xfrm>
                <a:prstGeom prst="rect">
                  <a:avLst/>
                </a:prstGeom>
                <a:ln w="12700">
                  <a:noFill/>
                </a:ln>
              </p:spPr>
            </p:pic>
          </p:grpSp>
          <p:sp>
            <p:nvSpPr>
              <p:cNvPr id="17" name="文字方塊 16"/>
              <p:cNvSpPr txBox="1"/>
              <p:nvPr/>
            </p:nvSpPr>
            <p:spPr>
              <a:xfrm>
                <a:off x="612484" y="1976923"/>
                <a:ext cx="831796" cy="47326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
                    <a:srgbClr val="000000"/>
                  </a:buClr>
                  <a:buSzTx/>
                  <a:buFontTx/>
                  <a:buNone/>
                  <a:tabLst/>
                  <a:defRPr/>
                </a:pPr>
                <a:r>
                  <a:rPr kumimoji="0" lang="zh-TW" altLang="en-US" sz="1600" b="1" i="0" u="none" strike="noStrike" kern="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Arial"/>
                    <a:sym typeface="Arial"/>
                  </a:rPr>
                  <a:t>刪除</a:t>
                </a:r>
                <a:endParaRPr kumimoji="0" lang="zh-TW" altLang="en-US" sz="1400" b="1" i="0" u="none" strike="noStrike" kern="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Arial"/>
                  <a:sym typeface="Arial"/>
                </a:endParaRPr>
              </a:p>
            </p:txBody>
          </p:sp>
          <p:sp>
            <p:nvSpPr>
              <p:cNvPr id="18" name="文字方塊 17"/>
              <p:cNvSpPr txBox="1"/>
              <p:nvPr/>
            </p:nvSpPr>
            <p:spPr>
              <a:xfrm>
                <a:off x="2396696" y="1976923"/>
                <a:ext cx="2786328" cy="47326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
                    <a:srgbClr val="000000"/>
                  </a:buClr>
                  <a:buSzTx/>
                  <a:buFontTx/>
                  <a:buNone/>
                  <a:tabLst/>
                  <a:defRPr/>
                </a:pPr>
                <a:r>
                  <a:rPr kumimoji="0" lang="zh-TW" altLang="en-US" sz="1600" b="1" i="0" u="none" strike="noStrike" kern="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Arial"/>
                    <a:sym typeface="Arial"/>
                  </a:rPr>
                  <a:t>刪                      除</a:t>
                </a:r>
                <a:endParaRPr kumimoji="0" lang="zh-TW" altLang="en-US" sz="1400" b="1" i="0" u="none" strike="noStrike" kern="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Arial"/>
                  <a:sym typeface="Arial"/>
                </a:endParaRPr>
              </a:p>
            </p:txBody>
          </p:sp>
          <p:sp>
            <p:nvSpPr>
              <p:cNvPr id="19" name="流程圖: 替代程序 18"/>
              <p:cNvSpPr/>
              <p:nvPr/>
            </p:nvSpPr>
            <p:spPr>
              <a:xfrm>
                <a:off x="646552" y="1623919"/>
                <a:ext cx="658803" cy="301141"/>
              </a:xfrm>
              <a:prstGeom prst="flowChartAlternateProcess">
                <a:avLst/>
              </a:prstGeom>
              <a:no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Tx/>
                  <a:buNone/>
                  <a:tabLst/>
                  <a:defRPr/>
                </a:pPr>
                <a:endParaRPr kumimoji="0" lang="zh-TW" altLang="en-US" sz="1400" b="0" i="0" u="none" strike="noStrike" kern="0" cap="none" spc="0" normalizeH="0" baseline="0" noProof="0" smtClean="0">
                  <a:ln>
                    <a:noFill/>
                  </a:ln>
                  <a:solidFill>
                    <a:srgbClr val="F1F9F3"/>
                  </a:solidFill>
                  <a:effectLst/>
                  <a:uLnTx/>
                  <a:uFillTx/>
                  <a:latin typeface="Arial"/>
                  <a:ea typeface="新細明體" panose="02020500000000000000" pitchFamily="18" charset="-120"/>
                  <a:cs typeface="+mn-cs"/>
                  <a:sym typeface="Arial"/>
                </a:endParaRPr>
              </a:p>
            </p:txBody>
          </p:sp>
          <p:sp>
            <p:nvSpPr>
              <p:cNvPr id="20" name="流程圖: 替代程序 19"/>
              <p:cNvSpPr/>
              <p:nvPr/>
            </p:nvSpPr>
            <p:spPr>
              <a:xfrm>
                <a:off x="2257772" y="1623917"/>
                <a:ext cx="3086391" cy="409099"/>
              </a:xfrm>
              <a:prstGeom prst="flowChartAlternateProcess">
                <a:avLst/>
              </a:prstGeom>
              <a:no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Tx/>
                  <a:buNone/>
                  <a:tabLst/>
                  <a:defRPr/>
                </a:pPr>
                <a:endParaRPr kumimoji="0" lang="zh-TW" altLang="en-US" sz="1400" b="0" i="0" u="none" strike="noStrike" kern="0" cap="none" spc="0" normalizeH="0" baseline="0" noProof="0" smtClean="0">
                  <a:ln>
                    <a:noFill/>
                  </a:ln>
                  <a:solidFill>
                    <a:srgbClr val="F1F9F3"/>
                  </a:solidFill>
                  <a:effectLst/>
                  <a:uLnTx/>
                  <a:uFillTx/>
                  <a:latin typeface="Arial"/>
                  <a:ea typeface="新細明體" panose="02020500000000000000" pitchFamily="18" charset="-120"/>
                  <a:cs typeface="+mn-cs"/>
                  <a:sym typeface="Arial"/>
                </a:endParaRPr>
              </a:p>
            </p:txBody>
          </p:sp>
        </p:grpSp>
        <p:grpSp>
          <p:nvGrpSpPr>
            <p:cNvPr id="10" name="群組 9"/>
            <p:cNvGrpSpPr/>
            <p:nvPr/>
          </p:nvGrpSpPr>
          <p:grpSpPr>
            <a:xfrm>
              <a:off x="1015354" y="2726117"/>
              <a:ext cx="8245940" cy="3629686"/>
              <a:chOff x="1015354" y="2726117"/>
              <a:chExt cx="8245940" cy="3629686"/>
            </a:xfrm>
          </p:grpSpPr>
          <p:pic>
            <p:nvPicPr>
              <p:cNvPr id="13" name="圖片 12"/>
              <p:cNvPicPr>
                <a:picLocks noChangeAspect="1"/>
              </p:cNvPicPr>
              <p:nvPr/>
            </p:nvPicPr>
            <p:blipFill>
              <a:blip r:embed="rId5"/>
              <a:stretch>
                <a:fillRect/>
              </a:stretch>
            </p:blipFill>
            <p:spPr>
              <a:xfrm>
                <a:off x="1015354" y="2726117"/>
                <a:ext cx="8245940" cy="3629686"/>
              </a:xfrm>
              <a:prstGeom prst="rect">
                <a:avLst/>
              </a:prstGeom>
              <a:ln w="25400">
                <a:solidFill>
                  <a:srgbClr val="00B0F0"/>
                </a:solidFill>
              </a:ln>
            </p:spPr>
          </p:pic>
          <p:sp>
            <p:nvSpPr>
              <p:cNvPr id="14" name="流程圖: 替代程序 13"/>
              <p:cNvSpPr/>
              <p:nvPr/>
            </p:nvSpPr>
            <p:spPr>
              <a:xfrm>
                <a:off x="8133808" y="3212921"/>
                <a:ext cx="778152" cy="351391"/>
              </a:xfrm>
              <a:prstGeom prst="flowChartAlternateProcess">
                <a:avLst/>
              </a:prstGeom>
              <a:no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Tx/>
                  <a:buNone/>
                  <a:tabLst/>
                  <a:defRPr/>
                </a:pPr>
                <a:endParaRPr kumimoji="0" lang="zh-TW" altLang="en-US" sz="1400" b="0" i="0" u="none" strike="noStrike" kern="0" cap="none" spc="0" normalizeH="0" baseline="0" noProof="0" smtClean="0">
                  <a:ln>
                    <a:noFill/>
                  </a:ln>
                  <a:solidFill>
                    <a:srgbClr val="F1F9F3"/>
                  </a:solidFill>
                  <a:effectLst/>
                  <a:uLnTx/>
                  <a:uFillTx/>
                  <a:latin typeface="Arial"/>
                  <a:ea typeface="新細明體" panose="02020500000000000000" pitchFamily="18" charset="-120"/>
                  <a:cs typeface="+mn-cs"/>
                  <a:sym typeface="Arial"/>
                </a:endParaRPr>
              </a:p>
            </p:txBody>
          </p:sp>
          <p:sp>
            <p:nvSpPr>
              <p:cNvPr id="15" name="文字方塊 14"/>
              <p:cNvSpPr txBox="1"/>
              <p:nvPr/>
            </p:nvSpPr>
            <p:spPr>
              <a:xfrm>
                <a:off x="8139056" y="3547004"/>
                <a:ext cx="772904" cy="43975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
                    <a:srgbClr val="000000"/>
                  </a:buClr>
                  <a:buSzTx/>
                  <a:buFontTx/>
                  <a:buNone/>
                  <a:tabLst/>
                  <a:defRPr/>
                </a:pPr>
                <a:r>
                  <a:rPr kumimoji="0" lang="zh-TW" altLang="en-US" sz="1600" b="1" i="0" u="none" strike="noStrike" kern="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Arial"/>
                    <a:sym typeface="Arial"/>
                  </a:rPr>
                  <a:t>新增</a:t>
                </a:r>
                <a:endParaRPr kumimoji="0" lang="zh-TW" altLang="en-US" sz="1400" b="1" i="0" u="none" strike="noStrike" kern="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Arial"/>
                  <a:sym typeface="Arial"/>
                </a:endParaRPr>
              </a:p>
            </p:txBody>
          </p:sp>
        </p:grpSp>
        <p:sp>
          <p:nvSpPr>
            <p:cNvPr id="11" name="矩形 10"/>
            <p:cNvSpPr/>
            <p:nvPr/>
          </p:nvSpPr>
          <p:spPr>
            <a:xfrm>
              <a:off x="6444208" y="2157797"/>
              <a:ext cx="1415772" cy="584775"/>
            </a:xfrm>
            <a:prstGeom prst="rect">
              <a:avLst/>
            </a:prstGeom>
            <a:noFill/>
          </p:spPr>
          <p:txBody>
            <a:bodyPr wrap="none" lIns="91440" tIns="45720" rIns="91440" bIns="45720">
              <a:spAutoFit/>
            </a:bodyPr>
            <a:lstStyle/>
            <a:p>
              <a:pPr algn="ctr" fontAlgn="auto">
                <a:spcBef>
                  <a:spcPts val="0"/>
                </a:spcBef>
                <a:spcAft>
                  <a:spcPts val="0"/>
                </a:spcAft>
                <a:buClr>
                  <a:srgbClr val="000000"/>
                </a:buClr>
              </a:pPr>
              <a:r>
                <a:rPr kumimoji="0" lang="zh-TW" altLang="en-US" sz="3200" b="1" kern="0" dirty="0">
                  <a:ln w="13462">
                    <a:solidFill>
                      <a:srgbClr val="F1F9F3"/>
                    </a:solidFill>
                    <a:prstDash val="solid"/>
                  </a:ln>
                  <a:solidFill>
                    <a:srgbClr val="00B0F0"/>
                  </a:solidFill>
                  <a:effectLst>
                    <a:outerShdw dist="38100" dir="2700000" algn="bl" rotWithShape="0">
                      <a:srgbClr val="FFFFFF"/>
                    </a:outerShdw>
                  </a:effectLst>
                  <a:latin typeface="微軟正黑體" panose="020B0604030504040204" pitchFamily="34" charset="-120"/>
                  <a:ea typeface="微軟正黑體" panose="020B0604030504040204" pitchFamily="34" charset="-120"/>
                  <a:cs typeface="Arial"/>
                  <a:sym typeface="Arial"/>
                </a:rPr>
                <a:t>修正後</a:t>
              </a:r>
            </a:p>
          </p:txBody>
        </p:sp>
        <p:sp>
          <p:nvSpPr>
            <p:cNvPr id="12" name="矩形 11"/>
            <p:cNvSpPr/>
            <p:nvPr/>
          </p:nvSpPr>
          <p:spPr>
            <a:xfrm>
              <a:off x="2272367" y="887331"/>
              <a:ext cx="1415772" cy="584775"/>
            </a:xfrm>
            <a:prstGeom prst="rect">
              <a:avLst/>
            </a:prstGeom>
            <a:noFill/>
          </p:spPr>
          <p:txBody>
            <a:bodyPr wrap="none" lIns="91440" tIns="45720" rIns="91440" bIns="45720">
              <a:spAutoFit/>
            </a:bodyPr>
            <a:lstStyle/>
            <a:p>
              <a:pPr algn="ctr" fontAlgn="auto">
                <a:spcBef>
                  <a:spcPts val="0"/>
                </a:spcBef>
                <a:spcAft>
                  <a:spcPts val="0"/>
                </a:spcAft>
                <a:buClr>
                  <a:srgbClr val="000000"/>
                </a:buClr>
              </a:pPr>
              <a:r>
                <a:rPr kumimoji="0" lang="zh-TW" altLang="en-US" sz="3200" b="1" kern="0" dirty="0">
                  <a:ln w="13462">
                    <a:solidFill>
                      <a:srgbClr val="F1F9F3"/>
                    </a:solidFill>
                    <a:prstDash val="solid"/>
                  </a:ln>
                  <a:effectLst>
                    <a:outerShdw dist="38100" dir="2700000" algn="bl" rotWithShape="0">
                      <a:srgbClr val="FFFFFF"/>
                    </a:outerShdw>
                  </a:effectLst>
                  <a:latin typeface="微軟正黑體" panose="020B0604030504040204" pitchFamily="34" charset="-120"/>
                  <a:ea typeface="微軟正黑體" panose="020B0604030504040204" pitchFamily="34" charset="-120"/>
                  <a:cs typeface="Arial"/>
                  <a:sym typeface="Arial"/>
                </a:rPr>
                <a:t>修正前</a:t>
              </a:r>
            </a:p>
          </p:txBody>
        </p:sp>
      </p:grpSp>
    </p:spTree>
    <p:extLst>
      <p:ext uri="{BB962C8B-B14F-4D97-AF65-F5344CB8AC3E}">
        <p14:creationId xmlns:p14="http://schemas.microsoft.com/office/powerpoint/2010/main" val="366565803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5" name="標題 1"/>
          <p:cNvSpPr txBox="1">
            <a:spLocks/>
          </p:cNvSpPr>
          <p:nvPr/>
        </p:nvSpPr>
        <p:spPr>
          <a:xfrm>
            <a:off x="4255806" y="3755575"/>
            <a:ext cx="4174968" cy="53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15000"/>
              </a:lnSpc>
              <a:spcBef>
                <a:spcPts val="0"/>
              </a:spcBef>
              <a:spcAft>
                <a:spcPts val="0"/>
              </a:spcAft>
              <a:buClr>
                <a:schemeClr val="dk1"/>
              </a:buClr>
              <a:buSzPts val="3000"/>
              <a:buFont typeface="Albert Sans"/>
              <a:buNone/>
              <a:defRPr sz="2000" b="1" i="0" u="none" strike="noStrike" cap="none">
                <a:solidFill>
                  <a:schemeClr val="dk1"/>
                </a:solidFill>
                <a:latin typeface="Albert Sans"/>
                <a:ea typeface="Albert Sans"/>
                <a:cs typeface="Albert Sans"/>
                <a:sym typeface="Albert Sans"/>
              </a:defRPr>
            </a:lvl1pPr>
            <a:lvl2pPr marR="0" lvl="1" algn="ctr" rtl="0">
              <a:lnSpc>
                <a:spcPct val="100000"/>
              </a:lnSpc>
              <a:spcBef>
                <a:spcPts val="0"/>
              </a:spcBef>
              <a:spcAft>
                <a:spcPts val="0"/>
              </a:spcAft>
              <a:buClr>
                <a:schemeClr val="dk1"/>
              </a:buClr>
              <a:buSzPts val="3000"/>
              <a:buFont typeface="Albert Sans"/>
              <a:buNone/>
              <a:defRPr sz="3000" b="1" i="0" u="none" strike="noStrike" cap="none">
                <a:solidFill>
                  <a:schemeClr val="dk1"/>
                </a:solidFill>
                <a:latin typeface="Albert Sans"/>
                <a:ea typeface="Albert Sans"/>
                <a:cs typeface="Albert Sans"/>
                <a:sym typeface="Albert Sans"/>
              </a:defRPr>
            </a:lvl2pPr>
            <a:lvl3pPr marR="0" lvl="2" algn="ctr" rtl="0">
              <a:lnSpc>
                <a:spcPct val="100000"/>
              </a:lnSpc>
              <a:spcBef>
                <a:spcPts val="0"/>
              </a:spcBef>
              <a:spcAft>
                <a:spcPts val="0"/>
              </a:spcAft>
              <a:buClr>
                <a:schemeClr val="dk1"/>
              </a:buClr>
              <a:buSzPts val="3000"/>
              <a:buFont typeface="Albert Sans"/>
              <a:buNone/>
              <a:defRPr sz="3000" b="1" i="0" u="none" strike="noStrike" cap="none">
                <a:solidFill>
                  <a:schemeClr val="dk1"/>
                </a:solidFill>
                <a:latin typeface="Albert Sans"/>
                <a:ea typeface="Albert Sans"/>
                <a:cs typeface="Albert Sans"/>
                <a:sym typeface="Albert Sans"/>
              </a:defRPr>
            </a:lvl3pPr>
            <a:lvl4pPr marR="0" lvl="3" algn="ctr" rtl="0">
              <a:lnSpc>
                <a:spcPct val="100000"/>
              </a:lnSpc>
              <a:spcBef>
                <a:spcPts val="0"/>
              </a:spcBef>
              <a:spcAft>
                <a:spcPts val="0"/>
              </a:spcAft>
              <a:buClr>
                <a:schemeClr val="dk1"/>
              </a:buClr>
              <a:buSzPts val="3000"/>
              <a:buFont typeface="Albert Sans"/>
              <a:buNone/>
              <a:defRPr sz="3000" b="1" i="0" u="none" strike="noStrike" cap="none">
                <a:solidFill>
                  <a:schemeClr val="dk1"/>
                </a:solidFill>
                <a:latin typeface="Albert Sans"/>
                <a:ea typeface="Albert Sans"/>
                <a:cs typeface="Albert Sans"/>
                <a:sym typeface="Albert Sans"/>
              </a:defRPr>
            </a:lvl4pPr>
            <a:lvl5pPr marR="0" lvl="4" algn="ctr" rtl="0">
              <a:lnSpc>
                <a:spcPct val="100000"/>
              </a:lnSpc>
              <a:spcBef>
                <a:spcPts val="0"/>
              </a:spcBef>
              <a:spcAft>
                <a:spcPts val="0"/>
              </a:spcAft>
              <a:buClr>
                <a:schemeClr val="dk1"/>
              </a:buClr>
              <a:buSzPts val="3000"/>
              <a:buFont typeface="Albert Sans"/>
              <a:buNone/>
              <a:defRPr sz="3000" b="1" i="0" u="none" strike="noStrike" cap="none">
                <a:solidFill>
                  <a:schemeClr val="dk1"/>
                </a:solidFill>
                <a:latin typeface="Albert Sans"/>
                <a:ea typeface="Albert Sans"/>
                <a:cs typeface="Albert Sans"/>
                <a:sym typeface="Albert Sans"/>
              </a:defRPr>
            </a:lvl5pPr>
            <a:lvl6pPr marR="0" lvl="5" algn="ctr" rtl="0">
              <a:lnSpc>
                <a:spcPct val="100000"/>
              </a:lnSpc>
              <a:spcBef>
                <a:spcPts val="0"/>
              </a:spcBef>
              <a:spcAft>
                <a:spcPts val="0"/>
              </a:spcAft>
              <a:buClr>
                <a:schemeClr val="dk1"/>
              </a:buClr>
              <a:buSzPts val="3000"/>
              <a:buFont typeface="Albert Sans"/>
              <a:buNone/>
              <a:defRPr sz="3000" b="1" i="0" u="none" strike="noStrike" cap="none">
                <a:solidFill>
                  <a:schemeClr val="dk1"/>
                </a:solidFill>
                <a:latin typeface="Albert Sans"/>
                <a:ea typeface="Albert Sans"/>
                <a:cs typeface="Albert Sans"/>
                <a:sym typeface="Albert Sans"/>
              </a:defRPr>
            </a:lvl6pPr>
            <a:lvl7pPr marR="0" lvl="6" algn="ctr" rtl="0">
              <a:lnSpc>
                <a:spcPct val="100000"/>
              </a:lnSpc>
              <a:spcBef>
                <a:spcPts val="0"/>
              </a:spcBef>
              <a:spcAft>
                <a:spcPts val="0"/>
              </a:spcAft>
              <a:buClr>
                <a:schemeClr val="dk1"/>
              </a:buClr>
              <a:buSzPts val="3000"/>
              <a:buFont typeface="Albert Sans"/>
              <a:buNone/>
              <a:defRPr sz="3000" b="1" i="0" u="none" strike="noStrike" cap="none">
                <a:solidFill>
                  <a:schemeClr val="dk1"/>
                </a:solidFill>
                <a:latin typeface="Albert Sans"/>
                <a:ea typeface="Albert Sans"/>
                <a:cs typeface="Albert Sans"/>
                <a:sym typeface="Albert Sans"/>
              </a:defRPr>
            </a:lvl7pPr>
            <a:lvl8pPr marR="0" lvl="7" algn="ctr" rtl="0">
              <a:lnSpc>
                <a:spcPct val="100000"/>
              </a:lnSpc>
              <a:spcBef>
                <a:spcPts val="0"/>
              </a:spcBef>
              <a:spcAft>
                <a:spcPts val="0"/>
              </a:spcAft>
              <a:buClr>
                <a:schemeClr val="dk1"/>
              </a:buClr>
              <a:buSzPts val="3000"/>
              <a:buFont typeface="Albert Sans"/>
              <a:buNone/>
              <a:defRPr sz="3000" b="1" i="0" u="none" strike="noStrike" cap="none">
                <a:solidFill>
                  <a:schemeClr val="dk1"/>
                </a:solidFill>
                <a:latin typeface="Albert Sans"/>
                <a:ea typeface="Albert Sans"/>
                <a:cs typeface="Albert Sans"/>
                <a:sym typeface="Albert Sans"/>
              </a:defRPr>
            </a:lvl8pPr>
            <a:lvl9pPr marR="0" lvl="8" algn="ctr" rtl="0">
              <a:lnSpc>
                <a:spcPct val="100000"/>
              </a:lnSpc>
              <a:spcBef>
                <a:spcPts val="0"/>
              </a:spcBef>
              <a:spcAft>
                <a:spcPts val="0"/>
              </a:spcAft>
              <a:buClr>
                <a:schemeClr val="dk1"/>
              </a:buClr>
              <a:buSzPts val="3000"/>
              <a:buFont typeface="Albert Sans"/>
              <a:buNone/>
              <a:defRPr sz="3000" b="1" i="0" u="none" strike="noStrike" cap="none">
                <a:solidFill>
                  <a:schemeClr val="dk1"/>
                </a:solidFill>
                <a:latin typeface="Albert Sans"/>
                <a:ea typeface="Albert Sans"/>
                <a:cs typeface="Albert Sans"/>
                <a:sym typeface="Albert Sans"/>
              </a:defRPr>
            </a:lvl9pPr>
          </a:lstStyle>
          <a:p>
            <a:pPr algn="just" fontAlgn="auto"/>
            <a:r>
              <a:rPr kumimoji="0" lang="zh-TW" altLang="en-US" b="0" kern="0" dirty="0" smtClean="0">
                <a:solidFill>
                  <a:srgbClr val="000000"/>
                </a:solidFill>
                <a:latin typeface="微軟正黑體" panose="020B0604030504040204" pitchFamily="34" charset="-120"/>
                <a:ea typeface="微軟正黑體" panose="020B0604030504040204" pitchFamily="34" charset="-120"/>
                <a:cs typeface="Arial"/>
                <a:sym typeface="Arial"/>
              </a:rPr>
              <a:t>（法務部</a:t>
            </a:r>
            <a:r>
              <a:rPr kumimoji="0" lang="en-US" altLang="zh-TW" b="0" kern="0" dirty="0" smtClean="0">
                <a:solidFill>
                  <a:srgbClr val="000000"/>
                </a:solidFill>
                <a:latin typeface="微軟正黑體" panose="020B0604030504040204" pitchFamily="34" charset="-120"/>
                <a:ea typeface="微軟正黑體" panose="020B0604030504040204" pitchFamily="34" charset="-120"/>
                <a:cs typeface="Arial"/>
                <a:sym typeface="Arial"/>
              </a:rPr>
              <a:t>103</a:t>
            </a:r>
            <a:r>
              <a:rPr kumimoji="0" lang="zh-TW" altLang="en-US" b="0" kern="0" dirty="0" smtClean="0">
                <a:solidFill>
                  <a:srgbClr val="000000"/>
                </a:solidFill>
                <a:latin typeface="微軟正黑體" panose="020B0604030504040204" pitchFamily="34" charset="-120"/>
                <a:ea typeface="微軟正黑體" panose="020B0604030504040204" pitchFamily="34" charset="-120"/>
                <a:cs typeface="Arial"/>
                <a:sym typeface="Arial"/>
              </a:rPr>
              <a:t>年</a:t>
            </a:r>
            <a:r>
              <a:rPr kumimoji="0" lang="en-US" altLang="zh-TW" b="0" kern="0" dirty="0" smtClean="0">
                <a:solidFill>
                  <a:srgbClr val="000000"/>
                </a:solidFill>
                <a:latin typeface="微軟正黑體" panose="020B0604030504040204" pitchFamily="34" charset="-120"/>
                <a:ea typeface="微軟正黑體" panose="020B0604030504040204" pitchFamily="34" charset="-120"/>
                <a:cs typeface="Arial"/>
                <a:sym typeface="Arial"/>
              </a:rPr>
              <a:t>2</a:t>
            </a:r>
            <a:r>
              <a:rPr kumimoji="0" lang="zh-TW" altLang="en-US" b="0" kern="0" dirty="0" smtClean="0">
                <a:solidFill>
                  <a:srgbClr val="000000"/>
                </a:solidFill>
                <a:latin typeface="微軟正黑體" panose="020B0604030504040204" pitchFamily="34" charset="-120"/>
                <a:ea typeface="微軟正黑體" panose="020B0604030504040204" pitchFamily="34" charset="-120"/>
                <a:cs typeface="Arial"/>
                <a:sym typeface="Arial"/>
              </a:rPr>
              <a:t>月</a:t>
            </a:r>
            <a:r>
              <a:rPr kumimoji="0" lang="en-US" altLang="zh-TW" b="0" kern="0" dirty="0" smtClean="0">
                <a:solidFill>
                  <a:srgbClr val="000000"/>
                </a:solidFill>
                <a:latin typeface="微軟正黑體" panose="020B0604030504040204" pitchFamily="34" charset="-120"/>
                <a:ea typeface="微軟正黑體" panose="020B0604030504040204" pitchFamily="34" charset="-120"/>
                <a:cs typeface="Arial"/>
                <a:sym typeface="Arial"/>
              </a:rPr>
              <a:t>6</a:t>
            </a:r>
            <a:r>
              <a:rPr kumimoji="0" lang="zh-TW" altLang="en-US" b="0" kern="0" dirty="0" smtClean="0">
                <a:solidFill>
                  <a:srgbClr val="000000"/>
                </a:solidFill>
                <a:latin typeface="微軟正黑體" panose="020B0604030504040204" pitchFamily="34" charset="-120"/>
                <a:ea typeface="微軟正黑體" panose="020B0604030504040204" pitchFamily="34" charset="-120"/>
                <a:cs typeface="Arial"/>
                <a:sym typeface="Arial"/>
              </a:rPr>
              <a:t>日法授廉財字第</a:t>
            </a:r>
            <a:r>
              <a:rPr kumimoji="0" lang="en-US" altLang="zh-TW" b="0" kern="0" dirty="0" smtClean="0">
                <a:solidFill>
                  <a:srgbClr val="000000"/>
                </a:solidFill>
                <a:latin typeface="微軟正黑體" panose="020B0604030504040204" pitchFamily="34" charset="-120"/>
                <a:ea typeface="微軟正黑體" panose="020B0604030504040204" pitchFamily="34" charset="-120"/>
                <a:cs typeface="Arial"/>
                <a:sym typeface="Arial"/>
              </a:rPr>
              <a:t>10305001990</a:t>
            </a:r>
            <a:r>
              <a:rPr kumimoji="0" lang="zh-TW" altLang="en-US" b="0" kern="0" dirty="0" smtClean="0">
                <a:solidFill>
                  <a:srgbClr val="000000"/>
                </a:solidFill>
                <a:latin typeface="微軟正黑體" panose="020B0604030504040204" pitchFamily="34" charset="-120"/>
                <a:ea typeface="微軟正黑體" panose="020B0604030504040204" pitchFamily="34" charset="-120"/>
                <a:cs typeface="Arial"/>
                <a:sym typeface="Arial"/>
              </a:rPr>
              <a:t>號函）</a:t>
            </a:r>
            <a:endParaRPr kumimoji="0" lang="zh-TW" altLang="en-US" kern="0" dirty="0">
              <a:latin typeface="微軟正黑體" panose="020B0604030504040204" pitchFamily="34" charset="-120"/>
              <a:ea typeface="微軟正黑體" panose="020B0604030504040204" pitchFamily="34" charset="-120"/>
            </a:endParaRPr>
          </a:p>
        </p:txBody>
      </p:sp>
      <p:sp>
        <p:nvSpPr>
          <p:cNvPr id="6" name="副標題 2"/>
          <p:cNvSpPr txBox="1">
            <a:spLocks/>
          </p:cNvSpPr>
          <p:nvPr/>
        </p:nvSpPr>
        <p:spPr>
          <a:xfrm>
            <a:off x="2264636" y="1396750"/>
            <a:ext cx="6166140" cy="2054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r" rtl="0">
              <a:lnSpc>
                <a:spcPct val="115000"/>
              </a:lnSpc>
              <a:spcBef>
                <a:spcPts val="0"/>
              </a:spcBef>
              <a:spcAft>
                <a:spcPts val="0"/>
              </a:spcAft>
              <a:buClr>
                <a:schemeClr val="dk1"/>
              </a:buClr>
              <a:buSzPts val="3000"/>
              <a:buFont typeface="Albert Sans"/>
              <a:buNone/>
              <a:defRPr sz="3000" b="0" i="0" u="none" strike="noStrike" cap="none">
                <a:solidFill>
                  <a:schemeClr val="dk1"/>
                </a:solidFill>
                <a:latin typeface="Albert Sans"/>
                <a:ea typeface="Albert Sans"/>
                <a:cs typeface="Albert Sans"/>
                <a:sym typeface="Albert Sans"/>
              </a:defRPr>
            </a:lvl1pPr>
            <a:lvl2pPr marL="914400" marR="0" lvl="1" indent="-317500" algn="ctr" rtl="0">
              <a:lnSpc>
                <a:spcPct val="100000"/>
              </a:lnSpc>
              <a:spcBef>
                <a:spcPts val="0"/>
              </a:spcBef>
              <a:spcAft>
                <a:spcPts val="0"/>
              </a:spcAft>
              <a:buClr>
                <a:schemeClr val="dk1"/>
              </a:buClr>
              <a:buSzPts val="3000"/>
              <a:buFont typeface="Albert Sans"/>
              <a:buNone/>
              <a:defRPr sz="3000" b="0" i="0" u="none" strike="noStrike" cap="none">
                <a:solidFill>
                  <a:schemeClr val="dk1"/>
                </a:solidFill>
                <a:latin typeface="Albert Sans"/>
                <a:ea typeface="Albert Sans"/>
                <a:cs typeface="Albert Sans"/>
                <a:sym typeface="Albert Sans"/>
              </a:defRPr>
            </a:lvl2pPr>
            <a:lvl3pPr marL="1371600" marR="0" lvl="2" indent="-317500" algn="ctr" rtl="0">
              <a:lnSpc>
                <a:spcPct val="100000"/>
              </a:lnSpc>
              <a:spcBef>
                <a:spcPts val="0"/>
              </a:spcBef>
              <a:spcAft>
                <a:spcPts val="0"/>
              </a:spcAft>
              <a:buClr>
                <a:schemeClr val="dk1"/>
              </a:buClr>
              <a:buSzPts val="3000"/>
              <a:buFont typeface="Albert Sans"/>
              <a:buNone/>
              <a:defRPr sz="3000" b="0" i="0" u="none" strike="noStrike" cap="none">
                <a:solidFill>
                  <a:schemeClr val="dk1"/>
                </a:solidFill>
                <a:latin typeface="Albert Sans"/>
                <a:ea typeface="Albert Sans"/>
                <a:cs typeface="Albert Sans"/>
                <a:sym typeface="Albert Sans"/>
              </a:defRPr>
            </a:lvl3pPr>
            <a:lvl4pPr marL="1828800" marR="0" lvl="3" indent="-317500" algn="ctr" rtl="0">
              <a:lnSpc>
                <a:spcPct val="100000"/>
              </a:lnSpc>
              <a:spcBef>
                <a:spcPts val="0"/>
              </a:spcBef>
              <a:spcAft>
                <a:spcPts val="0"/>
              </a:spcAft>
              <a:buClr>
                <a:schemeClr val="dk1"/>
              </a:buClr>
              <a:buSzPts val="3000"/>
              <a:buFont typeface="Albert Sans"/>
              <a:buNone/>
              <a:defRPr sz="3000" b="0" i="0" u="none" strike="noStrike" cap="none">
                <a:solidFill>
                  <a:schemeClr val="dk1"/>
                </a:solidFill>
                <a:latin typeface="Albert Sans"/>
                <a:ea typeface="Albert Sans"/>
                <a:cs typeface="Albert Sans"/>
                <a:sym typeface="Albert Sans"/>
              </a:defRPr>
            </a:lvl4pPr>
            <a:lvl5pPr marL="2286000" marR="0" lvl="4" indent="-317500" algn="ctr" rtl="0">
              <a:lnSpc>
                <a:spcPct val="100000"/>
              </a:lnSpc>
              <a:spcBef>
                <a:spcPts val="0"/>
              </a:spcBef>
              <a:spcAft>
                <a:spcPts val="0"/>
              </a:spcAft>
              <a:buClr>
                <a:schemeClr val="dk1"/>
              </a:buClr>
              <a:buSzPts val="3000"/>
              <a:buFont typeface="Albert Sans"/>
              <a:buNone/>
              <a:defRPr sz="3000" b="0" i="0" u="none" strike="noStrike" cap="none">
                <a:solidFill>
                  <a:schemeClr val="dk1"/>
                </a:solidFill>
                <a:latin typeface="Albert Sans"/>
                <a:ea typeface="Albert Sans"/>
                <a:cs typeface="Albert Sans"/>
                <a:sym typeface="Albert Sans"/>
              </a:defRPr>
            </a:lvl5pPr>
            <a:lvl6pPr marL="2743200" marR="0" lvl="5" indent="-317500" algn="ctr" rtl="0">
              <a:lnSpc>
                <a:spcPct val="100000"/>
              </a:lnSpc>
              <a:spcBef>
                <a:spcPts val="0"/>
              </a:spcBef>
              <a:spcAft>
                <a:spcPts val="0"/>
              </a:spcAft>
              <a:buClr>
                <a:schemeClr val="dk1"/>
              </a:buClr>
              <a:buSzPts val="3000"/>
              <a:buFont typeface="Albert Sans"/>
              <a:buNone/>
              <a:defRPr sz="3000" b="0" i="0" u="none" strike="noStrike" cap="none">
                <a:solidFill>
                  <a:schemeClr val="dk1"/>
                </a:solidFill>
                <a:latin typeface="Albert Sans"/>
                <a:ea typeface="Albert Sans"/>
                <a:cs typeface="Albert Sans"/>
                <a:sym typeface="Albert Sans"/>
              </a:defRPr>
            </a:lvl6pPr>
            <a:lvl7pPr marL="3200400" marR="0" lvl="6" indent="-317500" algn="ctr" rtl="0">
              <a:lnSpc>
                <a:spcPct val="100000"/>
              </a:lnSpc>
              <a:spcBef>
                <a:spcPts val="0"/>
              </a:spcBef>
              <a:spcAft>
                <a:spcPts val="0"/>
              </a:spcAft>
              <a:buClr>
                <a:schemeClr val="dk1"/>
              </a:buClr>
              <a:buSzPts val="3000"/>
              <a:buFont typeface="Albert Sans"/>
              <a:buNone/>
              <a:defRPr sz="3000" b="0" i="0" u="none" strike="noStrike" cap="none">
                <a:solidFill>
                  <a:schemeClr val="dk1"/>
                </a:solidFill>
                <a:latin typeface="Albert Sans"/>
                <a:ea typeface="Albert Sans"/>
                <a:cs typeface="Albert Sans"/>
                <a:sym typeface="Albert Sans"/>
              </a:defRPr>
            </a:lvl7pPr>
            <a:lvl8pPr marL="3657600" marR="0" lvl="7" indent="-317500" algn="ctr" rtl="0">
              <a:lnSpc>
                <a:spcPct val="100000"/>
              </a:lnSpc>
              <a:spcBef>
                <a:spcPts val="0"/>
              </a:spcBef>
              <a:spcAft>
                <a:spcPts val="0"/>
              </a:spcAft>
              <a:buClr>
                <a:schemeClr val="dk1"/>
              </a:buClr>
              <a:buSzPts val="3000"/>
              <a:buFont typeface="Albert Sans"/>
              <a:buNone/>
              <a:defRPr sz="3000" b="0" i="0" u="none" strike="noStrike" cap="none">
                <a:solidFill>
                  <a:schemeClr val="dk1"/>
                </a:solidFill>
                <a:latin typeface="Albert Sans"/>
                <a:ea typeface="Albert Sans"/>
                <a:cs typeface="Albert Sans"/>
                <a:sym typeface="Albert Sans"/>
              </a:defRPr>
            </a:lvl8pPr>
            <a:lvl9pPr marL="4114800" marR="0" lvl="8" indent="-317500" algn="ctr" rtl="0">
              <a:lnSpc>
                <a:spcPct val="100000"/>
              </a:lnSpc>
              <a:spcBef>
                <a:spcPts val="0"/>
              </a:spcBef>
              <a:spcAft>
                <a:spcPts val="0"/>
              </a:spcAft>
              <a:buClr>
                <a:schemeClr val="dk1"/>
              </a:buClr>
              <a:buSzPts val="3000"/>
              <a:buFont typeface="Albert Sans"/>
              <a:buNone/>
              <a:defRPr sz="3000" b="0" i="0" u="none" strike="noStrike" cap="none">
                <a:solidFill>
                  <a:schemeClr val="dk1"/>
                </a:solidFill>
                <a:latin typeface="Albert Sans"/>
                <a:ea typeface="Albert Sans"/>
                <a:cs typeface="Albert Sans"/>
                <a:sym typeface="Albert Sans"/>
              </a:defRPr>
            </a:lvl9pPr>
          </a:lstStyle>
          <a:p>
            <a:pPr marL="136525" indent="3175" algn="just" fontAlgn="auto"/>
            <a:r>
              <a:rPr kumimoji="0" lang="zh-TW" altLang="en-US" sz="3200" kern="0" smtClean="0">
                <a:solidFill>
                  <a:srgbClr val="000000"/>
                </a:solidFill>
                <a:latin typeface="微軟正黑體" panose="020B0604030504040204" pitchFamily="34" charset="-120"/>
                <a:ea typeface="微軟正黑體" panose="020B0604030504040204" pitchFamily="34" charset="-120"/>
                <a:cs typeface="Arial"/>
                <a:sym typeface="Arial"/>
              </a:rPr>
              <a:t>申報人如有</a:t>
            </a:r>
            <a:r>
              <a:rPr kumimoji="0" lang="zh-TW" altLang="en-US" sz="3200" b="1" kern="0" smtClean="0">
                <a:solidFill>
                  <a:srgbClr val="00B0F0"/>
                </a:solidFill>
                <a:latin typeface="微軟正黑體" panose="020B0604030504040204" pitchFamily="34" charset="-120"/>
                <a:ea typeface="微軟正黑體" panose="020B0604030504040204" pitchFamily="34" charset="-120"/>
                <a:cs typeface="Arial"/>
                <a:sym typeface="Arial"/>
              </a:rPr>
              <a:t>漏（溢）報保險</a:t>
            </a:r>
            <a:r>
              <a:rPr kumimoji="0" lang="zh-TW" altLang="en-US" sz="3200" kern="0" smtClean="0">
                <a:solidFill>
                  <a:srgbClr val="000000"/>
                </a:solidFill>
                <a:latin typeface="微軟正黑體" panose="020B0604030504040204" pitchFamily="34" charset="-120"/>
                <a:ea typeface="微軟正黑體" panose="020B0604030504040204" pitchFamily="34" charset="-120"/>
                <a:cs typeface="Arial"/>
                <a:sym typeface="Arial"/>
              </a:rPr>
              <a:t>情事，係以「</a:t>
            </a:r>
            <a:r>
              <a:rPr kumimoji="0" lang="zh-TW" altLang="en-US" sz="3200" b="1" kern="0" smtClean="0">
                <a:solidFill>
                  <a:srgbClr val="00B0F0"/>
                </a:solidFill>
                <a:latin typeface="微軟正黑體" panose="020B0604030504040204" pitchFamily="34" charset="-120"/>
                <a:ea typeface="微軟正黑體" panose="020B0604030504040204" pitchFamily="34" charset="-120"/>
                <a:cs typeface="Arial"/>
                <a:sym typeface="Arial"/>
              </a:rPr>
              <a:t>要保人迄申報日累積已交保險費</a:t>
            </a:r>
            <a:r>
              <a:rPr kumimoji="0" lang="zh-TW" altLang="en-US" sz="3200" kern="0" smtClean="0">
                <a:solidFill>
                  <a:srgbClr val="000000"/>
                </a:solidFill>
                <a:latin typeface="微軟正黑體" panose="020B0604030504040204" pitchFamily="34" charset="-120"/>
                <a:ea typeface="微軟正黑體" panose="020B0604030504040204" pitchFamily="34" charset="-120"/>
                <a:cs typeface="Arial"/>
                <a:sym typeface="Arial"/>
              </a:rPr>
              <a:t>」為計算申報不實之金額。</a:t>
            </a:r>
            <a:endParaRPr kumimoji="0" lang="zh-TW" altLang="en-US" kern="0" dirty="0">
              <a:latin typeface="微軟正黑體" panose="020B0604030504040204" pitchFamily="34" charset="-120"/>
              <a:ea typeface="微軟正黑體" panose="020B0604030504040204" pitchFamily="34" charset="-120"/>
            </a:endParaRP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3409465"/>
            <a:ext cx="3528392" cy="2789635"/>
          </a:xfrm>
          <a:prstGeom prst="rect">
            <a:avLst/>
          </a:prstGeom>
        </p:spPr>
      </p:pic>
      <p:sp>
        <p:nvSpPr>
          <p:cNvPr id="11" name="矩形 10"/>
          <p:cNvSpPr/>
          <p:nvPr/>
        </p:nvSpPr>
        <p:spPr>
          <a:xfrm>
            <a:off x="331912" y="989112"/>
            <a:ext cx="1354858" cy="584775"/>
          </a:xfrm>
          <a:prstGeom prst="rect">
            <a:avLst/>
          </a:prstGeom>
        </p:spPr>
        <p:txBody>
          <a:bodyPr wrap="none">
            <a:spAutoFit/>
          </a:bodyPr>
          <a:lstStyle/>
          <a:p>
            <a:r>
              <a:rPr kumimoji="0"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cs typeface="+mj-cs"/>
              </a:rPr>
              <a:t>2.</a:t>
            </a:r>
            <a:r>
              <a:rPr kumimoji="0" lang="zh-TW" altLang="en-US" sz="3200" b="1" dirty="0" smtClean="0">
                <a:solidFill>
                  <a:schemeClr val="tx1">
                    <a:lumMod val="75000"/>
                    <a:lumOff val="25000"/>
                  </a:schemeClr>
                </a:solidFill>
                <a:latin typeface="微軟正黑體" panose="020B0604030504040204" pitchFamily="34" charset="-120"/>
                <a:ea typeface="微軟正黑體" panose="020B0604030504040204" pitchFamily="34" charset="-120"/>
                <a:cs typeface="+mj-cs"/>
              </a:rPr>
              <a:t>保險</a:t>
            </a:r>
            <a:endParaRPr kumimoji="0" lang="zh-TW" altLang="en-US" sz="3200" b="1" dirty="0">
              <a:solidFill>
                <a:srgbClr val="FF0000"/>
              </a:solidFill>
              <a:latin typeface="微軟正黑體" panose="020B0604030504040204" pitchFamily="34" charset="-120"/>
              <a:ea typeface="微軟正黑體" panose="020B0604030504040204" pitchFamily="34" charset="-120"/>
            </a:endParaRPr>
          </a:p>
        </p:txBody>
      </p:sp>
      <p:sp>
        <p:nvSpPr>
          <p:cNvPr id="12" name="標題 1"/>
          <p:cNvSpPr txBox="1">
            <a:spLocks/>
          </p:cNvSpPr>
          <p:nvPr/>
        </p:nvSpPr>
        <p:spPr bwMode="auto">
          <a:xfrm>
            <a:off x="1167755" y="274687"/>
            <a:ext cx="8128645" cy="4984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微軟正黑體" pitchFamily="34" charset="-120"/>
                <a:ea typeface="微軟正黑體" pitchFamily="34" charset="-120"/>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a:lstStyle>
          <a:p>
            <a:r>
              <a:rPr kumimoji="0" lang="zh-TW" altLang="en-US" dirty="0" smtClean="0">
                <a:solidFill>
                  <a:srgbClr val="FF6600"/>
                </a:solidFill>
                <a:latin typeface="標楷體" pitchFamily="65" charset="-120"/>
                <a:ea typeface="標楷體" pitchFamily="65" charset="-120"/>
              </a:rPr>
              <a:t>其他具有相當價值之財產</a:t>
            </a:r>
            <a:endParaRPr kumimoji="0" lang="zh-TW" altLang="en-US" dirty="0">
              <a:solidFill>
                <a:srgbClr val="FF6600"/>
              </a:solidFill>
              <a:latin typeface="標楷體" pitchFamily="65" charset="-120"/>
              <a:ea typeface="標楷體" pitchFamily="65" charset="-120"/>
            </a:endParaRPr>
          </a:p>
        </p:txBody>
      </p:sp>
    </p:spTree>
    <p:extLst>
      <p:ext uri="{BB962C8B-B14F-4D97-AF65-F5344CB8AC3E}">
        <p14:creationId xmlns:p14="http://schemas.microsoft.com/office/powerpoint/2010/main" val="78234652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3964291816"/>
              </p:ext>
            </p:extLst>
          </p:nvPr>
        </p:nvGraphicFramePr>
        <p:xfrm>
          <a:off x="467544" y="1573887"/>
          <a:ext cx="8229600" cy="4663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群組 4"/>
          <p:cNvGrpSpPr/>
          <p:nvPr/>
        </p:nvGrpSpPr>
        <p:grpSpPr>
          <a:xfrm>
            <a:off x="2236908" y="3140968"/>
            <a:ext cx="6460236" cy="2736304"/>
            <a:chOff x="1769364" y="2016232"/>
            <a:chExt cx="6460236" cy="2877998"/>
          </a:xfrm>
        </p:grpSpPr>
        <p:sp>
          <p:nvSpPr>
            <p:cNvPr id="6" name="矩形 5"/>
            <p:cNvSpPr/>
            <p:nvPr/>
          </p:nvSpPr>
          <p:spPr>
            <a:xfrm>
              <a:off x="1769364" y="2016232"/>
              <a:ext cx="6460236" cy="287799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7" name="文字方塊 6"/>
            <p:cNvSpPr txBox="1"/>
            <p:nvPr/>
          </p:nvSpPr>
          <p:spPr>
            <a:xfrm>
              <a:off x="1769364" y="2016232"/>
              <a:ext cx="6460236" cy="244827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440" tIns="91440" rIns="91440" bIns="91440" numCol="1" spcCol="1270" anchor="t" anchorCtr="0">
              <a:noAutofit/>
            </a:bodyPr>
            <a:lstStyle/>
            <a:p>
              <a:pPr marL="590550" lvl="0" indent="-590550" algn="just" defTabSz="1066800">
                <a:lnSpc>
                  <a:spcPts val="3200"/>
                </a:lnSpc>
                <a:spcAft>
                  <a:spcPts val="600"/>
                </a:spcAft>
              </a:pPr>
              <a:r>
                <a:rPr lang="zh-TW" altLang="en-US" sz="2400" b="1" dirty="0" smtClean="0">
                  <a:solidFill>
                    <a:schemeClr val="tx1">
                      <a:lumMod val="75000"/>
                      <a:lumOff val="25000"/>
                    </a:schemeClr>
                  </a:solidFill>
                  <a:latin typeface="+mj-ea"/>
                  <a:ea typeface="+mj-ea"/>
                </a:rPr>
                <a:t>一、保險申報義務人之認定，係以「</a:t>
              </a:r>
              <a:r>
                <a:rPr lang="zh-TW" altLang="en-US" sz="2400" b="1" dirty="0" smtClean="0">
                  <a:solidFill>
                    <a:srgbClr val="00B0F0"/>
                  </a:solidFill>
                  <a:latin typeface="+mj-ea"/>
                  <a:ea typeface="+mj-ea"/>
                </a:rPr>
                <a:t>要保人</a:t>
              </a:r>
              <a:r>
                <a:rPr lang="zh-TW" altLang="en-US" sz="2400" b="1" dirty="0" smtClean="0">
                  <a:solidFill>
                    <a:schemeClr val="tx1">
                      <a:lumMod val="75000"/>
                      <a:lumOff val="25000"/>
                    </a:schemeClr>
                  </a:solidFill>
                  <a:latin typeface="+mj-ea"/>
                  <a:ea typeface="+mj-ea"/>
                </a:rPr>
                <a:t>」為判斷標準</a:t>
              </a:r>
              <a:r>
                <a:rPr lang="zh-TW" altLang="en-US" sz="2400" b="1" dirty="0" smtClean="0">
                  <a:solidFill>
                    <a:schemeClr val="tx1">
                      <a:lumMod val="75000"/>
                      <a:lumOff val="25000"/>
                    </a:schemeClr>
                  </a:solidFill>
                  <a:latin typeface="+mj-ea"/>
                </a:rPr>
                <a:t> </a:t>
              </a:r>
              <a:r>
                <a:rPr lang="zh-TW" altLang="en-US" sz="2400" b="1" dirty="0" smtClean="0">
                  <a:solidFill>
                    <a:schemeClr val="tx1">
                      <a:lumMod val="75000"/>
                      <a:lumOff val="25000"/>
                    </a:schemeClr>
                  </a:solidFill>
                  <a:latin typeface="+mj-ea"/>
                  <a:ea typeface="+mj-ea"/>
                </a:rPr>
                <a:t>。</a:t>
              </a:r>
              <a:endParaRPr lang="en-US" altLang="zh-TW" sz="2400" b="1" dirty="0" smtClean="0">
                <a:solidFill>
                  <a:schemeClr val="tx1">
                    <a:lumMod val="75000"/>
                    <a:lumOff val="25000"/>
                  </a:schemeClr>
                </a:solidFill>
                <a:latin typeface="+mj-ea"/>
                <a:ea typeface="+mj-ea"/>
              </a:endParaRPr>
            </a:p>
            <a:p>
              <a:pPr marL="590550" lvl="0" indent="-590550" algn="just" defTabSz="1066800">
                <a:lnSpc>
                  <a:spcPts val="3200"/>
                </a:lnSpc>
                <a:spcAft>
                  <a:spcPts val="0"/>
                </a:spcAft>
              </a:pPr>
              <a:r>
                <a:rPr lang="zh-TW" altLang="en-US" sz="2400" b="1" dirty="0" smtClean="0">
                  <a:solidFill>
                    <a:schemeClr val="tx1">
                      <a:lumMod val="75000"/>
                      <a:lumOff val="25000"/>
                    </a:schemeClr>
                  </a:solidFill>
                  <a:latin typeface="+mj-ea"/>
                  <a:ea typeface="+mj-ea"/>
                </a:rPr>
                <a:t>二、凡要保人為</a:t>
              </a:r>
              <a:r>
                <a:rPr lang="zh-TW" altLang="en-US" sz="2400" b="1" dirty="0" smtClean="0">
                  <a:solidFill>
                    <a:srgbClr val="00B0F0"/>
                  </a:solidFill>
                  <a:latin typeface="+mj-ea"/>
                  <a:ea typeface="+mj-ea"/>
                </a:rPr>
                <a:t>申報人本人及其配偶、未成年子女</a:t>
              </a:r>
              <a:r>
                <a:rPr lang="zh-TW" altLang="en-US" sz="2400" b="1" dirty="0" smtClean="0">
                  <a:solidFill>
                    <a:schemeClr val="tx1">
                      <a:lumMod val="75000"/>
                      <a:lumOff val="25000"/>
                    </a:schemeClr>
                  </a:solidFill>
                  <a:latin typeface="+mj-ea"/>
                  <a:ea typeface="+mj-ea"/>
                </a:rPr>
                <a:t>，即應申報。</a:t>
              </a:r>
              <a:endParaRPr lang="en-US" altLang="zh-TW" sz="2400" b="1" dirty="0">
                <a:solidFill>
                  <a:schemeClr val="tx1">
                    <a:lumMod val="75000"/>
                    <a:lumOff val="25000"/>
                  </a:schemeClr>
                </a:solidFill>
                <a:latin typeface="+mj-ea"/>
                <a:ea typeface="+mj-ea"/>
              </a:endParaRPr>
            </a:p>
          </p:txBody>
        </p:sp>
      </p:grpSp>
      <p:sp>
        <p:nvSpPr>
          <p:cNvPr id="8" name="矩形 7"/>
          <p:cNvSpPr/>
          <p:nvPr/>
        </p:nvSpPr>
        <p:spPr>
          <a:xfrm>
            <a:off x="331912" y="989112"/>
            <a:ext cx="1354858" cy="584775"/>
          </a:xfrm>
          <a:prstGeom prst="rect">
            <a:avLst/>
          </a:prstGeom>
        </p:spPr>
        <p:txBody>
          <a:bodyPr wrap="none">
            <a:spAutoFit/>
          </a:bodyPr>
          <a:lstStyle/>
          <a:p>
            <a:r>
              <a:rPr kumimoji="0"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cs typeface="+mj-cs"/>
              </a:rPr>
              <a:t>2.</a:t>
            </a:r>
            <a:r>
              <a:rPr kumimoji="0" lang="zh-TW" altLang="en-US" sz="3200" b="1" dirty="0" smtClean="0">
                <a:solidFill>
                  <a:schemeClr val="tx1">
                    <a:lumMod val="75000"/>
                    <a:lumOff val="25000"/>
                  </a:schemeClr>
                </a:solidFill>
                <a:latin typeface="微軟正黑體" panose="020B0604030504040204" pitchFamily="34" charset="-120"/>
                <a:ea typeface="微軟正黑體" panose="020B0604030504040204" pitchFamily="34" charset="-120"/>
                <a:cs typeface="+mj-cs"/>
              </a:rPr>
              <a:t>保險</a:t>
            </a:r>
            <a:endParaRPr kumimoji="0" lang="zh-TW" altLang="en-US" sz="3200" b="1" dirty="0">
              <a:solidFill>
                <a:srgbClr val="FF0000"/>
              </a:solidFill>
              <a:latin typeface="微軟正黑體" panose="020B0604030504040204" pitchFamily="34" charset="-120"/>
              <a:ea typeface="微軟正黑體" panose="020B0604030504040204" pitchFamily="34" charset="-120"/>
            </a:endParaRPr>
          </a:p>
        </p:txBody>
      </p:sp>
      <p:sp>
        <p:nvSpPr>
          <p:cNvPr id="9" name="標題 1"/>
          <p:cNvSpPr txBox="1">
            <a:spLocks/>
          </p:cNvSpPr>
          <p:nvPr/>
        </p:nvSpPr>
        <p:spPr bwMode="auto">
          <a:xfrm>
            <a:off x="1167755" y="274687"/>
            <a:ext cx="8128645" cy="4984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微軟正黑體" pitchFamily="34" charset="-120"/>
                <a:ea typeface="微軟正黑體" pitchFamily="34" charset="-120"/>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a:lstStyle>
          <a:p>
            <a:r>
              <a:rPr kumimoji="0" lang="zh-TW" altLang="en-US" dirty="0" smtClean="0">
                <a:solidFill>
                  <a:srgbClr val="FF6600"/>
                </a:solidFill>
                <a:latin typeface="標楷體" pitchFamily="65" charset="-120"/>
                <a:ea typeface="標楷體" pitchFamily="65" charset="-120"/>
              </a:rPr>
              <a:t>其他具有相當價值之財產</a:t>
            </a:r>
            <a:endParaRPr kumimoji="0" lang="zh-TW" altLang="en-US" dirty="0">
              <a:solidFill>
                <a:srgbClr val="FF6600"/>
              </a:solidFill>
              <a:latin typeface="標楷體" pitchFamily="65" charset="-120"/>
              <a:ea typeface="標楷體" pitchFamily="65" charset="-120"/>
            </a:endParaRPr>
          </a:p>
        </p:txBody>
      </p:sp>
    </p:spTree>
    <p:extLst>
      <p:ext uri="{BB962C8B-B14F-4D97-AF65-F5344CB8AC3E}">
        <p14:creationId xmlns:p14="http://schemas.microsoft.com/office/powerpoint/2010/main" val="283674607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algn="just">
              <a:lnSpc>
                <a:spcPts val="3200"/>
              </a:lnSpc>
              <a:spcAft>
                <a:spcPts val="2400"/>
              </a:spcAft>
            </a:pP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鑑</a:t>
            </a:r>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於</a:t>
            </a:r>
            <a:r>
              <a:rPr lang="zh-TW" altLang="en-US" sz="2400" b="1" dirty="0">
                <a:solidFill>
                  <a:srgbClr val="00B0F0"/>
                </a:solidFill>
                <a:latin typeface="微軟正黑體" panose="020B0604030504040204" pitchFamily="34" charset="-120"/>
                <a:ea typeface="微軟正黑體" panose="020B0604030504040204" pitchFamily="34" charset="-120"/>
              </a:rPr>
              <a:t>虛擬資產</a:t>
            </a:r>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蓬勃發展，並具相當財產價值</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，爰將</a:t>
            </a:r>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虛擬資產明定為「其他具有相當價值之財產</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dirty="0" smtClean="0">
                <a:solidFill>
                  <a:srgbClr val="00B0F0"/>
                </a:solidFill>
                <a:latin typeface="微軟正黑體" panose="020B0604030504040204" pitchFamily="34" charset="-120"/>
                <a:ea typeface="微軟正黑體" panose="020B0604030504040204" pitchFamily="34" charset="-120"/>
              </a:rPr>
              <a:t>納入</a:t>
            </a:r>
            <a:r>
              <a:rPr lang="zh-TW" altLang="en-US" sz="2400" b="1" dirty="0">
                <a:solidFill>
                  <a:srgbClr val="00B0F0"/>
                </a:solidFill>
                <a:latin typeface="微軟正黑體" panose="020B0604030504040204" pitchFamily="34" charset="-120"/>
                <a:ea typeface="微軟正黑體" panose="020B0604030504040204" pitchFamily="34" charset="-120"/>
              </a:rPr>
              <a:t>財產申報</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項目，</a:t>
            </a:r>
            <a:r>
              <a:rPr lang="zh-TW" altLang="en-US" sz="2400" b="1" dirty="0" smtClean="0">
                <a:solidFill>
                  <a:srgbClr val="00B0F0"/>
                </a:solidFill>
                <a:latin typeface="微軟正黑體" panose="020B0604030504040204" pitchFamily="34" charset="-120"/>
                <a:ea typeface="微軟正黑體" panose="020B0604030504040204" pitchFamily="34" charset="-120"/>
              </a:rPr>
              <a:t>自</a:t>
            </a:r>
            <a:r>
              <a:rPr lang="en-US" altLang="zh-TW" sz="2400" b="1" dirty="0" smtClean="0">
                <a:solidFill>
                  <a:srgbClr val="00B0F0"/>
                </a:solidFill>
                <a:latin typeface="微軟正黑體" panose="020B0604030504040204" pitchFamily="34" charset="-120"/>
                <a:ea typeface="微軟正黑體" panose="020B0604030504040204" pitchFamily="34" charset="-120"/>
              </a:rPr>
              <a:t>112</a:t>
            </a:r>
            <a:r>
              <a:rPr lang="zh-TW" altLang="en-US" sz="2400" b="1" dirty="0" smtClean="0">
                <a:solidFill>
                  <a:srgbClr val="00B0F0"/>
                </a:solidFill>
                <a:latin typeface="微軟正黑體" panose="020B0604030504040204" pitchFamily="34" charset="-120"/>
                <a:ea typeface="微軟正黑體" panose="020B0604030504040204" pitchFamily="34" charset="-120"/>
              </a:rPr>
              <a:t>年</a:t>
            </a:r>
            <a:r>
              <a:rPr lang="en-US" altLang="zh-TW" sz="2400" b="1" dirty="0" smtClean="0">
                <a:solidFill>
                  <a:srgbClr val="00B0F0"/>
                </a:solidFill>
                <a:latin typeface="微軟正黑體" panose="020B0604030504040204" pitchFamily="34" charset="-120"/>
                <a:ea typeface="微軟正黑體" panose="020B0604030504040204" pitchFamily="34" charset="-120"/>
              </a:rPr>
              <a:t>9</a:t>
            </a:r>
            <a:r>
              <a:rPr lang="zh-TW" altLang="en-US" sz="2400" b="1" dirty="0" smtClean="0">
                <a:solidFill>
                  <a:srgbClr val="00B0F0"/>
                </a:solidFill>
                <a:latin typeface="微軟正黑體" panose="020B0604030504040204" pitchFamily="34" charset="-120"/>
                <a:ea typeface="微軟正黑體" panose="020B0604030504040204" pitchFamily="34" charset="-120"/>
              </a:rPr>
              <a:t>月</a:t>
            </a:r>
            <a:r>
              <a:rPr lang="en-US" altLang="zh-TW" sz="2400" b="1" dirty="0" smtClean="0">
                <a:solidFill>
                  <a:srgbClr val="00B0F0"/>
                </a:solidFill>
                <a:latin typeface="微軟正黑體" panose="020B0604030504040204" pitchFamily="34" charset="-120"/>
                <a:ea typeface="微軟正黑體" panose="020B0604030504040204" pitchFamily="34" charset="-120"/>
              </a:rPr>
              <a:t>1</a:t>
            </a:r>
            <a:r>
              <a:rPr lang="zh-TW" altLang="en-US" sz="2400" b="1" dirty="0" smtClean="0">
                <a:solidFill>
                  <a:srgbClr val="00B0F0"/>
                </a:solidFill>
                <a:latin typeface="微軟正黑體" panose="020B0604030504040204" pitchFamily="34" charset="-120"/>
                <a:ea typeface="微軟正黑體" panose="020B0604030504040204" pitchFamily="34" charset="-120"/>
              </a:rPr>
              <a:t>日起生效</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4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lgn="just">
              <a:lnSpc>
                <a:spcPts val="3200"/>
              </a:lnSpc>
              <a:spcAft>
                <a:spcPts val="2400"/>
              </a:spcAft>
            </a:pP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虛擬</a:t>
            </a:r>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資產應申報</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內容，包括</a:t>
            </a:r>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dirty="0" smtClean="0">
                <a:solidFill>
                  <a:srgbClr val="FF0000"/>
                </a:solidFill>
                <a:latin typeface="微軟正黑體" panose="020B0604030504040204" pitchFamily="34" charset="-120"/>
                <a:ea typeface="微軟正黑體" panose="020B0604030504040204" pitchFamily="34" charset="-120"/>
              </a:rPr>
              <a:t>名稱</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所有人</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單位數（顆</a:t>
            </a:r>
            <a:r>
              <a:rPr lang="en-US" altLang="zh-TW" sz="2400" b="1" dirty="0">
                <a:solidFill>
                  <a:srgbClr val="FF0000"/>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件）</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存放機構（錢包廠商</a:t>
            </a:r>
            <a:r>
              <a:rPr lang="zh-TW" altLang="en-US" sz="2400" b="1" dirty="0" smtClean="0">
                <a:solidFill>
                  <a:srgbClr val="FF0000"/>
                </a:solidFill>
                <a:latin typeface="微軟正黑體" panose="020B0604030504040204" pitchFamily="34" charset="-120"/>
                <a:ea typeface="微軟正黑體" panose="020B0604030504040204" pitchFamily="34" charset="-120"/>
              </a:rPr>
              <a:t>）</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帳戶名稱</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取得（投資）原因</a:t>
            </a:r>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及</a:t>
            </a:r>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新臺幣或折合新臺幣交易價額</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」等。</a:t>
            </a:r>
            <a:endParaRPr lang="en-US" altLang="zh-TW" sz="24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algn="just">
              <a:lnSpc>
                <a:spcPts val="3200"/>
              </a:lnSpc>
              <a:spcAft>
                <a:spcPts val="2400"/>
              </a:spcAft>
            </a:pP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因</a:t>
            </a:r>
            <a:r>
              <a:rPr lang="zh-TW" altLang="en-US" sz="2400" b="1" dirty="0" smtClean="0">
                <a:solidFill>
                  <a:srgbClr val="00B0F0"/>
                </a:solidFill>
                <a:latin typeface="微軟正黑體" panose="020B0604030504040204" pitchFamily="34" charset="-120"/>
                <a:ea typeface="微軟正黑體" panose="020B0604030504040204" pitchFamily="34" charset="-120"/>
              </a:rPr>
              <a:t>不在財產授權</a:t>
            </a:r>
            <a:r>
              <a:rPr lang="zh-TW" altLang="en-US" sz="2400" b="1" dirty="0">
                <a:solidFill>
                  <a:srgbClr val="00B0F0"/>
                </a:solidFill>
                <a:latin typeface="微軟正黑體" panose="020B0604030504040204" pitchFamily="34" charset="-120"/>
                <a:ea typeface="微軟正黑體" panose="020B0604030504040204" pitchFamily="34" charset="-120"/>
              </a:rPr>
              <a:t>介</a:t>
            </a:r>
            <a:r>
              <a:rPr lang="zh-TW" altLang="en-US" sz="2400" b="1" dirty="0" smtClean="0">
                <a:solidFill>
                  <a:srgbClr val="00B0F0"/>
                </a:solidFill>
                <a:latin typeface="微軟正黑體" panose="020B0604030504040204" pitchFamily="34" charset="-120"/>
                <a:ea typeface="微軟正黑體" panose="020B0604030504040204" pitchFamily="34" charset="-120"/>
              </a:rPr>
              <a:t>接範圍</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，申報人</a:t>
            </a:r>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須</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自行查詢及填報。</a:t>
            </a:r>
            <a:endPar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其他</a:t>
            </a:r>
            <a:r>
              <a:rPr lang="zh-TW" altLang="en-US" dirty="0">
                <a:solidFill>
                  <a:srgbClr val="FF6600"/>
                </a:solidFill>
                <a:latin typeface="標楷體" pitchFamily="65" charset="-120"/>
                <a:ea typeface="標楷體" pitchFamily="65" charset="-120"/>
              </a:rPr>
              <a:t>具有相當價值之財產</a:t>
            </a:r>
          </a:p>
        </p:txBody>
      </p:sp>
      <p:sp>
        <p:nvSpPr>
          <p:cNvPr id="5" name="矩形 4"/>
          <p:cNvSpPr/>
          <p:nvPr/>
        </p:nvSpPr>
        <p:spPr>
          <a:xfrm>
            <a:off x="179512" y="836712"/>
            <a:ext cx="6408712" cy="584775"/>
          </a:xfrm>
          <a:prstGeom prst="rect">
            <a:avLst/>
          </a:prstGeom>
        </p:spPr>
        <p:txBody>
          <a:bodyPr wrap="square">
            <a:spAutoFit/>
          </a:bodyPr>
          <a:lstStyle/>
          <a:p>
            <a:r>
              <a:rPr kumimoji="0" lang="en-US" altLang="zh-TW" sz="3200" b="1" dirty="0" smtClean="0">
                <a:solidFill>
                  <a:srgbClr val="FF0000"/>
                </a:solidFill>
                <a:latin typeface="微軟正黑體" panose="020B0604030504040204" pitchFamily="34" charset="-120"/>
                <a:ea typeface="微軟正黑體" panose="020B0604030504040204" pitchFamily="34" charset="-120"/>
                <a:cs typeface="+mj-cs"/>
              </a:rPr>
              <a:t>3.</a:t>
            </a:r>
            <a:r>
              <a:rPr kumimoji="0" lang="zh-TW" altLang="en-US" sz="3200" b="1" dirty="0" smtClean="0">
                <a:solidFill>
                  <a:srgbClr val="FF0000"/>
                </a:solidFill>
                <a:latin typeface="微軟正黑體" panose="020B0604030504040204" pitchFamily="34" charset="-120"/>
                <a:ea typeface="微軟正黑體" panose="020B0604030504040204" pitchFamily="34" charset="-120"/>
                <a:cs typeface="+mj-cs"/>
              </a:rPr>
              <a:t>新增虛擬資產（</a:t>
            </a:r>
            <a:r>
              <a:rPr kumimoji="0" lang="en-US" altLang="zh-TW" sz="3200" b="1" dirty="0" smtClean="0">
                <a:solidFill>
                  <a:srgbClr val="FF0000"/>
                </a:solidFill>
                <a:latin typeface="微軟正黑體" panose="020B0604030504040204" pitchFamily="34" charset="-120"/>
                <a:ea typeface="微軟正黑體" panose="020B0604030504040204" pitchFamily="34" charset="-120"/>
                <a:cs typeface="+mj-cs"/>
              </a:rPr>
              <a:t>112.9.1</a:t>
            </a:r>
            <a:r>
              <a:rPr kumimoji="0" lang="zh-TW" altLang="en-US" sz="3200" b="1" dirty="0" smtClean="0">
                <a:solidFill>
                  <a:srgbClr val="FF0000"/>
                </a:solidFill>
                <a:latin typeface="微軟正黑體" panose="020B0604030504040204" pitchFamily="34" charset="-120"/>
                <a:ea typeface="微軟正黑體" panose="020B0604030504040204" pitchFamily="34" charset="-120"/>
                <a:cs typeface="+mj-cs"/>
              </a:rPr>
              <a:t>生效）</a:t>
            </a:r>
            <a:endParaRPr kumimoji="0" lang="zh-TW" altLang="en-US" sz="3200" b="1" dirty="0">
              <a:solidFill>
                <a:srgbClr val="FF0000"/>
              </a:solidFill>
              <a:latin typeface="微軟正黑體" panose="020B0604030504040204" pitchFamily="34" charset="-120"/>
              <a:ea typeface="微軟正黑體" panose="020B0604030504040204" pitchFamily="34" charset="-120"/>
              <a:cs typeface="+mj-cs"/>
            </a:endParaRPr>
          </a:p>
        </p:txBody>
      </p:sp>
      <p:sp>
        <p:nvSpPr>
          <p:cNvPr id="6" name="文字方塊 5"/>
          <p:cNvSpPr txBox="1"/>
          <p:nvPr/>
        </p:nvSpPr>
        <p:spPr>
          <a:xfrm>
            <a:off x="-108520" y="6356067"/>
            <a:ext cx="3576620" cy="338554"/>
          </a:xfrm>
          <a:prstGeom prst="rect">
            <a:avLst/>
          </a:prstGeom>
          <a:noFill/>
        </p:spPr>
        <p:txBody>
          <a:bodyPr wrap="none" rtlCol="0">
            <a:spAutoFit/>
          </a:bodyPr>
          <a:lstStyle/>
          <a:p>
            <a:r>
              <a:rPr lang="zh-TW" altLang="en-US" sz="1600" b="1" dirty="0" smtClean="0">
                <a:latin typeface="+mj-ea"/>
                <a:ea typeface="+mj-ea"/>
              </a:rPr>
              <a:t>（</a:t>
            </a:r>
            <a:r>
              <a:rPr lang="zh-TW" altLang="zh-TW" sz="1600" b="1" dirty="0">
                <a:latin typeface="+mj-ea"/>
                <a:ea typeface="+mj-ea"/>
              </a:rPr>
              <a:t>法廉字第</a:t>
            </a:r>
            <a:r>
              <a:rPr lang="en-US" altLang="zh-TW" sz="1600" b="1" dirty="0">
                <a:latin typeface="+mj-ea"/>
                <a:ea typeface="+mj-ea"/>
              </a:rPr>
              <a:t>11205002470</a:t>
            </a:r>
            <a:r>
              <a:rPr lang="zh-TW" altLang="en-US" sz="1600" b="1" dirty="0">
                <a:latin typeface="+mj-ea"/>
                <a:ea typeface="+mj-ea"/>
              </a:rPr>
              <a:t>號函</a:t>
            </a:r>
            <a:r>
              <a:rPr lang="zh-TW" altLang="en-US" sz="1600" b="1" dirty="0" smtClean="0">
                <a:latin typeface="+mj-ea"/>
                <a:ea typeface="+mj-ea"/>
              </a:rPr>
              <a:t>參照）</a:t>
            </a:r>
            <a:endParaRPr lang="en-US" altLang="zh-TW" sz="1600" b="1" dirty="0">
              <a:latin typeface="+mj-ea"/>
              <a:ea typeface="+mj-ea"/>
            </a:endParaRPr>
          </a:p>
        </p:txBody>
      </p:sp>
      <p:sp>
        <p:nvSpPr>
          <p:cNvPr id="7"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293017224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5" name="文字方塊 4"/>
          <p:cNvSpPr txBox="1"/>
          <p:nvPr/>
        </p:nvSpPr>
        <p:spPr>
          <a:xfrm>
            <a:off x="542489" y="1412776"/>
            <a:ext cx="8061959" cy="810478"/>
          </a:xfrm>
          <a:prstGeom prst="rect">
            <a:avLst/>
          </a:prstGeom>
          <a:noFill/>
        </p:spPr>
        <p:txBody>
          <a:bodyPr wrap="square" rtlCol="0">
            <a:spAutoFit/>
          </a:bodyPr>
          <a:lstStyle/>
          <a:p>
            <a:pPr marL="404813" indent="-404813" algn="just" fontAlgn="auto">
              <a:lnSpc>
                <a:spcPts val="2800"/>
              </a:lnSpc>
              <a:spcBef>
                <a:spcPts val="0"/>
              </a:spcBef>
              <a:spcAft>
                <a:spcPts val="1200"/>
              </a:spcAft>
              <a:buClr>
                <a:srgbClr val="000000"/>
              </a:buClr>
              <a:tabLst>
                <a:tab pos="404813" algn="l"/>
              </a:tabLst>
            </a:pPr>
            <a:r>
              <a:rPr kumimoji="0" lang="zh-TW" altLang="en-US" sz="2400" kern="0" dirty="0">
                <a:solidFill>
                  <a:srgbClr val="FF0000"/>
                </a:solidFill>
                <a:latin typeface="微軟正黑體" panose="020B0604030504040204" pitchFamily="34" charset="-120"/>
                <a:ea typeface="微軟正黑體" panose="020B0604030504040204" pitchFamily="34" charset="-120"/>
                <a:cs typeface="Arial"/>
                <a:sym typeface="Arial"/>
              </a:rPr>
              <a:t>★</a:t>
            </a:r>
            <a:r>
              <a:rPr kumimoji="0" lang="zh-TW" altLang="en-US" sz="2400" kern="0" dirty="0">
                <a:solidFill>
                  <a:srgbClr val="542C6B">
                    <a:lumMod val="50000"/>
                  </a:srgbClr>
                </a:solidFill>
                <a:latin typeface="微軟正黑體" panose="020B0604030504040204" pitchFamily="34" charset="-120"/>
                <a:ea typeface="微軟正黑體" panose="020B0604030504040204" pitchFamily="34" charset="-120"/>
                <a:cs typeface="Arial"/>
                <a:sym typeface="Arial"/>
              </a:rPr>
              <a:t>「虛擬資產」指依</a:t>
            </a:r>
            <a:r>
              <a:rPr kumimoji="0" lang="zh-TW" altLang="en-US" sz="2400" u="sng" kern="0" dirty="0">
                <a:solidFill>
                  <a:srgbClr val="492F53"/>
                </a:solidFill>
                <a:latin typeface="微軟正黑體" panose="020B0604030504040204" pitchFamily="34" charset="-120"/>
                <a:ea typeface="微軟正黑體" panose="020B0604030504040204" pitchFamily="34" charset="-120"/>
                <a:cs typeface="Arial"/>
                <a:sym typeface="Arial"/>
              </a:rPr>
              <a:t>洗錢防制法</a:t>
            </a:r>
            <a:r>
              <a:rPr kumimoji="0" lang="zh-TW" altLang="en-US" sz="2400" kern="0" dirty="0">
                <a:solidFill>
                  <a:srgbClr val="542C6B">
                    <a:lumMod val="50000"/>
                  </a:srgbClr>
                </a:solidFill>
                <a:latin typeface="微軟正黑體" panose="020B0604030504040204" pitchFamily="34" charset="-120"/>
                <a:ea typeface="微軟正黑體" panose="020B0604030504040204" pitchFamily="34" charset="-120"/>
                <a:cs typeface="Arial"/>
                <a:sym typeface="Arial"/>
              </a:rPr>
              <a:t>、</a:t>
            </a:r>
            <a:r>
              <a:rPr kumimoji="0" lang="zh-TW" altLang="en-US" sz="2400" kern="0" dirty="0">
                <a:solidFill>
                  <a:srgbClr val="7030A0"/>
                </a:solidFill>
                <a:latin typeface="微軟正黑體" panose="020B0604030504040204" pitchFamily="34" charset="-120"/>
                <a:ea typeface="微軟正黑體" panose="020B0604030504040204" pitchFamily="34" charset="-120"/>
                <a:cs typeface="Arial"/>
                <a:sym typeface="Arial"/>
                <a:hlinkClick r:id="rId3" action="ppaction://hlinkfile"/>
              </a:rPr>
              <a:t>虛擬通貨平台及交易業務事業防制洗錢及打擊資恐辦法</a:t>
            </a:r>
            <a:r>
              <a:rPr kumimoji="0" lang="zh-TW" altLang="en-US" sz="2400" kern="0" dirty="0">
                <a:solidFill>
                  <a:srgbClr val="542C6B">
                    <a:lumMod val="50000"/>
                  </a:srgbClr>
                </a:solidFill>
                <a:latin typeface="微軟正黑體" panose="020B0604030504040204" pitchFamily="34" charset="-120"/>
                <a:ea typeface="微軟正黑體" panose="020B0604030504040204" pitchFamily="34" charset="-120"/>
                <a:cs typeface="Arial"/>
                <a:sym typeface="Arial"/>
              </a:rPr>
              <a:t>所稱之</a:t>
            </a:r>
            <a:r>
              <a:rPr kumimoji="0" lang="zh-TW" altLang="en-US" sz="2400" b="1" kern="0" dirty="0">
                <a:solidFill>
                  <a:srgbClr val="FF0000"/>
                </a:solidFill>
                <a:latin typeface="微軟正黑體" panose="020B0604030504040204" pitchFamily="34" charset="-120"/>
                <a:ea typeface="微軟正黑體" panose="020B0604030504040204" pitchFamily="34" charset="-120"/>
                <a:cs typeface="Arial"/>
                <a:sym typeface="Arial"/>
              </a:rPr>
              <a:t>虛擬通貨</a:t>
            </a:r>
            <a:r>
              <a:rPr kumimoji="0" lang="zh-TW" altLang="en-US" sz="2400" kern="0" dirty="0">
                <a:solidFill>
                  <a:srgbClr val="00B0F0"/>
                </a:solidFill>
                <a:latin typeface="微軟正黑體" panose="020B0604030504040204" pitchFamily="34" charset="-120"/>
                <a:ea typeface="微軟正黑體" panose="020B0604030504040204" pitchFamily="34" charset="-120"/>
                <a:cs typeface="Arial"/>
                <a:sym typeface="Arial"/>
              </a:rPr>
              <a:t>。</a:t>
            </a:r>
            <a:endParaRPr kumimoji="0" lang="en-US" altLang="zh-TW" sz="2400" kern="0" dirty="0">
              <a:solidFill>
                <a:srgbClr val="542C6B">
                  <a:lumMod val="50000"/>
                </a:srgbClr>
              </a:solidFill>
              <a:latin typeface="微軟正黑體" panose="020B0604030504040204" pitchFamily="34" charset="-120"/>
              <a:ea typeface="微軟正黑體" panose="020B0604030504040204" pitchFamily="34" charset="-120"/>
              <a:cs typeface="Arial"/>
              <a:sym typeface="Arial"/>
            </a:endParaRPr>
          </a:p>
        </p:txBody>
      </p:sp>
      <p:sp>
        <p:nvSpPr>
          <p:cNvPr id="6" name="Google Shape;14674;p38"/>
          <p:cNvSpPr txBox="1">
            <a:spLocks/>
          </p:cNvSpPr>
          <p:nvPr/>
        </p:nvSpPr>
        <p:spPr>
          <a:xfrm>
            <a:off x="720000" y="764704"/>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000"/>
              <a:buFont typeface="Albert Sans"/>
              <a:buNone/>
              <a:defRPr sz="4500" b="1" i="0" u="none" strike="noStrike" cap="none">
                <a:solidFill>
                  <a:schemeClr val="dk1"/>
                </a:solidFill>
                <a:latin typeface="Albert Sans"/>
                <a:ea typeface="Albert Sans"/>
                <a:cs typeface="Albert Sans"/>
                <a:sym typeface="Albert Sans"/>
              </a:defRPr>
            </a:lvl1pPr>
            <a:lvl2pPr marR="0" lvl="1" algn="ctr" rtl="0">
              <a:lnSpc>
                <a:spcPct val="100000"/>
              </a:lnSpc>
              <a:spcBef>
                <a:spcPts val="0"/>
              </a:spcBef>
              <a:spcAft>
                <a:spcPts val="0"/>
              </a:spcAft>
              <a:buClr>
                <a:schemeClr val="lt1"/>
              </a:buClr>
              <a:buSzPts val="6000"/>
              <a:buFont typeface="Albert Sans"/>
              <a:buNone/>
              <a:defRPr sz="6000" b="1" i="0" u="none" strike="noStrike" cap="none">
                <a:solidFill>
                  <a:schemeClr val="lt1"/>
                </a:solidFill>
                <a:latin typeface="Albert Sans"/>
                <a:ea typeface="Albert Sans"/>
                <a:cs typeface="Albert Sans"/>
                <a:sym typeface="Albert Sans"/>
              </a:defRPr>
            </a:lvl2pPr>
            <a:lvl3pPr marR="0" lvl="2" algn="ctr" rtl="0">
              <a:lnSpc>
                <a:spcPct val="100000"/>
              </a:lnSpc>
              <a:spcBef>
                <a:spcPts val="0"/>
              </a:spcBef>
              <a:spcAft>
                <a:spcPts val="0"/>
              </a:spcAft>
              <a:buClr>
                <a:schemeClr val="lt1"/>
              </a:buClr>
              <a:buSzPts val="6000"/>
              <a:buFont typeface="Albert Sans"/>
              <a:buNone/>
              <a:defRPr sz="6000" b="1" i="0" u="none" strike="noStrike" cap="none">
                <a:solidFill>
                  <a:schemeClr val="lt1"/>
                </a:solidFill>
                <a:latin typeface="Albert Sans"/>
                <a:ea typeface="Albert Sans"/>
                <a:cs typeface="Albert Sans"/>
                <a:sym typeface="Albert Sans"/>
              </a:defRPr>
            </a:lvl3pPr>
            <a:lvl4pPr marR="0" lvl="3" algn="ctr" rtl="0">
              <a:lnSpc>
                <a:spcPct val="100000"/>
              </a:lnSpc>
              <a:spcBef>
                <a:spcPts val="0"/>
              </a:spcBef>
              <a:spcAft>
                <a:spcPts val="0"/>
              </a:spcAft>
              <a:buClr>
                <a:schemeClr val="lt1"/>
              </a:buClr>
              <a:buSzPts val="6000"/>
              <a:buFont typeface="Albert Sans"/>
              <a:buNone/>
              <a:defRPr sz="6000" b="1" i="0" u="none" strike="noStrike" cap="none">
                <a:solidFill>
                  <a:schemeClr val="lt1"/>
                </a:solidFill>
                <a:latin typeface="Albert Sans"/>
                <a:ea typeface="Albert Sans"/>
                <a:cs typeface="Albert Sans"/>
                <a:sym typeface="Albert Sans"/>
              </a:defRPr>
            </a:lvl4pPr>
            <a:lvl5pPr marR="0" lvl="4" algn="ctr" rtl="0">
              <a:lnSpc>
                <a:spcPct val="100000"/>
              </a:lnSpc>
              <a:spcBef>
                <a:spcPts val="0"/>
              </a:spcBef>
              <a:spcAft>
                <a:spcPts val="0"/>
              </a:spcAft>
              <a:buClr>
                <a:schemeClr val="lt1"/>
              </a:buClr>
              <a:buSzPts val="6000"/>
              <a:buFont typeface="Albert Sans"/>
              <a:buNone/>
              <a:defRPr sz="6000" b="1" i="0" u="none" strike="noStrike" cap="none">
                <a:solidFill>
                  <a:schemeClr val="lt1"/>
                </a:solidFill>
                <a:latin typeface="Albert Sans"/>
                <a:ea typeface="Albert Sans"/>
                <a:cs typeface="Albert Sans"/>
                <a:sym typeface="Albert Sans"/>
              </a:defRPr>
            </a:lvl5pPr>
            <a:lvl6pPr marR="0" lvl="5" algn="ctr" rtl="0">
              <a:lnSpc>
                <a:spcPct val="100000"/>
              </a:lnSpc>
              <a:spcBef>
                <a:spcPts val="0"/>
              </a:spcBef>
              <a:spcAft>
                <a:spcPts val="0"/>
              </a:spcAft>
              <a:buClr>
                <a:schemeClr val="lt1"/>
              </a:buClr>
              <a:buSzPts val="6000"/>
              <a:buFont typeface="Albert Sans"/>
              <a:buNone/>
              <a:defRPr sz="6000" b="1" i="0" u="none" strike="noStrike" cap="none">
                <a:solidFill>
                  <a:schemeClr val="lt1"/>
                </a:solidFill>
                <a:latin typeface="Albert Sans"/>
                <a:ea typeface="Albert Sans"/>
                <a:cs typeface="Albert Sans"/>
                <a:sym typeface="Albert Sans"/>
              </a:defRPr>
            </a:lvl6pPr>
            <a:lvl7pPr marR="0" lvl="6" algn="ctr" rtl="0">
              <a:lnSpc>
                <a:spcPct val="100000"/>
              </a:lnSpc>
              <a:spcBef>
                <a:spcPts val="0"/>
              </a:spcBef>
              <a:spcAft>
                <a:spcPts val="0"/>
              </a:spcAft>
              <a:buClr>
                <a:schemeClr val="lt1"/>
              </a:buClr>
              <a:buSzPts val="6000"/>
              <a:buFont typeface="Albert Sans"/>
              <a:buNone/>
              <a:defRPr sz="6000" b="1" i="0" u="none" strike="noStrike" cap="none">
                <a:solidFill>
                  <a:schemeClr val="lt1"/>
                </a:solidFill>
                <a:latin typeface="Albert Sans"/>
                <a:ea typeface="Albert Sans"/>
                <a:cs typeface="Albert Sans"/>
                <a:sym typeface="Albert Sans"/>
              </a:defRPr>
            </a:lvl7pPr>
            <a:lvl8pPr marR="0" lvl="7" algn="ctr" rtl="0">
              <a:lnSpc>
                <a:spcPct val="100000"/>
              </a:lnSpc>
              <a:spcBef>
                <a:spcPts val="0"/>
              </a:spcBef>
              <a:spcAft>
                <a:spcPts val="0"/>
              </a:spcAft>
              <a:buClr>
                <a:schemeClr val="lt1"/>
              </a:buClr>
              <a:buSzPts val="6000"/>
              <a:buFont typeface="Albert Sans"/>
              <a:buNone/>
              <a:defRPr sz="6000" b="1" i="0" u="none" strike="noStrike" cap="none">
                <a:solidFill>
                  <a:schemeClr val="lt1"/>
                </a:solidFill>
                <a:latin typeface="Albert Sans"/>
                <a:ea typeface="Albert Sans"/>
                <a:cs typeface="Albert Sans"/>
                <a:sym typeface="Albert Sans"/>
              </a:defRPr>
            </a:lvl8pPr>
            <a:lvl9pPr marR="0" lvl="8" algn="ctr" rtl="0">
              <a:lnSpc>
                <a:spcPct val="100000"/>
              </a:lnSpc>
              <a:spcBef>
                <a:spcPts val="0"/>
              </a:spcBef>
              <a:spcAft>
                <a:spcPts val="0"/>
              </a:spcAft>
              <a:buClr>
                <a:schemeClr val="lt1"/>
              </a:buClr>
              <a:buSzPts val="6000"/>
              <a:buFont typeface="Albert Sans"/>
              <a:buNone/>
              <a:defRPr sz="6000" b="1" i="0" u="none" strike="noStrike" cap="none">
                <a:solidFill>
                  <a:schemeClr val="lt1"/>
                </a:solidFill>
                <a:latin typeface="Albert Sans"/>
                <a:ea typeface="Albert Sans"/>
                <a:cs typeface="Albert Sans"/>
                <a:sym typeface="Albert Sans"/>
              </a:defRPr>
            </a:lvl9pPr>
          </a:lstStyle>
          <a:p>
            <a:pPr fontAlgn="auto"/>
            <a:r>
              <a:rPr kumimoji="0" lang="zh-TW" altLang="en-US" sz="3200" kern="0" dirty="0" smtClean="0">
                <a:latin typeface="微軟正黑體" panose="020B0604030504040204" pitchFamily="34" charset="-120"/>
                <a:ea typeface="微軟正黑體" panose="020B0604030504040204" pitchFamily="34" charset="-120"/>
              </a:rPr>
              <a:t>「虛擬資產」定義</a:t>
            </a:r>
            <a:endParaRPr kumimoji="0" lang="zh-TW" altLang="en-US" sz="3200" kern="0" dirty="0">
              <a:latin typeface="微軟正黑體" panose="020B0604030504040204" pitchFamily="34" charset="-120"/>
              <a:ea typeface="微軟正黑體" panose="020B0604030504040204" pitchFamily="34" charset="-120"/>
            </a:endParaRPr>
          </a:p>
        </p:txBody>
      </p:sp>
      <p:graphicFrame>
        <p:nvGraphicFramePr>
          <p:cNvPr id="7" name="資料庫圖表 6"/>
          <p:cNvGraphicFramePr/>
          <p:nvPr>
            <p:extLst>
              <p:ext uri="{D42A27DB-BD31-4B8C-83A1-F6EECF244321}">
                <p14:modId xmlns:p14="http://schemas.microsoft.com/office/powerpoint/2010/main" val="3419041437"/>
              </p:ext>
            </p:extLst>
          </p:nvPr>
        </p:nvGraphicFramePr>
        <p:xfrm>
          <a:off x="-612576" y="2388946"/>
          <a:ext cx="6792811" cy="37763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直線圖說文字 1 7"/>
          <p:cNvSpPr/>
          <p:nvPr/>
        </p:nvSpPr>
        <p:spPr>
          <a:xfrm>
            <a:off x="5755343" y="2907858"/>
            <a:ext cx="3281153" cy="2067005"/>
          </a:xfrm>
          <a:prstGeom prst="borderCallout1">
            <a:avLst>
              <a:gd name="adj1" fmla="val 24391"/>
              <a:gd name="adj2" fmla="val -772"/>
              <a:gd name="adj3" fmla="val 20219"/>
              <a:gd name="adj4" fmla="val -8136"/>
            </a:avLst>
          </a:prstGeom>
          <a:gradFill rotWithShape="1">
            <a:gsLst>
              <a:gs pos="0">
                <a:srgbClr val="542C6B">
                  <a:tint val="50000"/>
                  <a:satMod val="300000"/>
                </a:srgbClr>
              </a:gs>
              <a:gs pos="35000">
                <a:srgbClr val="542C6B">
                  <a:tint val="37000"/>
                  <a:satMod val="300000"/>
                </a:srgbClr>
              </a:gs>
              <a:gs pos="100000">
                <a:srgbClr val="542C6B">
                  <a:tint val="15000"/>
                  <a:satMod val="350000"/>
                </a:srgbClr>
              </a:gs>
            </a:gsLst>
            <a:lin ang="16200000" scaled="1"/>
          </a:gradFill>
          <a:ln w="9525" cap="flat" cmpd="sng" algn="ctr">
            <a:solidFill>
              <a:srgbClr val="542C6B">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defTabSz="914400" eaLnBrk="1" fontAlgn="auto" latinLnBrk="0" hangingPunct="1">
              <a:lnSpc>
                <a:spcPct val="100000"/>
              </a:lnSpc>
              <a:spcBef>
                <a:spcPts val="0"/>
              </a:spcBef>
              <a:spcAft>
                <a:spcPts val="0"/>
              </a:spcAft>
              <a:buClr>
                <a:srgbClr val="000000"/>
              </a:buClr>
              <a:buSzTx/>
              <a:buFontTx/>
              <a:buNone/>
              <a:tabLst/>
              <a:defRPr/>
            </a:pPr>
            <a:r>
              <a:rPr kumimoji="0" lang="zh-TW" altLang="en-US" sz="1800" b="0" i="0" u="none" strike="noStrike" kern="0" cap="none" spc="0" normalizeH="0" baseline="0" noProof="0" dirty="0" smtClean="0">
                <a:ln>
                  <a:noFill/>
                </a:ln>
                <a:solidFill>
                  <a:srgbClr val="000000"/>
                </a:solidFill>
                <a:effectLst/>
                <a:uLnTx/>
                <a:uFillTx/>
                <a:latin typeface="Arial"/>
                <a:ea typeface="Arial"/>
                <a:cs typeface="Arial"/>
                <a:sym typeface="Arial"/>
              </a:rPr>
              <a:t>但</a:t>
            </a:r>
            <a:r>
              <a:rPr kumimoji="0" lang="zh-TW" altLang="en-US" sz="1800" b="1" i="0" u="none" strike="noStrike" kern="0" cap="none" spc="0" normalizeH="0" baseline="0" noProof="0" dirty="0" smtClean="0">
                <a:ln>
                  <a:noFill/>
                </a:ln>
                <a:solidFill>
                  <a:srgbClr val="FF0000"/>
                </a:solidFill>
                <a:effectLst/>
                <a:uLnTx/>
                <a:uFillTx/>
                <a:latin typeface="Arial"/>
                <a:ea typeface="Arial"/>
                <a:cs typeface="Arial"/>
                <a:sym typeface="Arial"/>
              </a:rPr>
              <a:t>不包括數位型式</a:t>
            </a:r>
            <a:r>
              <a:rPr kumimoji="0" lang="zh-TW" altLang="en-US" sz="1800" b="0" i="0" u="none" strike="noStrike" kern="0" cap="none" spc="0" normalizeH="0" baseline="0" noProof="0" dirty="0" smtClean="0">
                <a:ln>
                  <a:noFill/>
                </a:ln>
                <a:solidFill>
                  <a:srgbClr val="000000"/>
                </a:solidFill>
                <a:effectLst/>
                <a:uLnTx/>
                <a:uFillTx/>
                <a:latin typeface="Arial"/>
                <a:ea typeface="Arial"/>
                <a:cs typeface="Arial"/>
                <a:sym typeface="Arial"/>
              </a:rPr>
              <a:t>之下列財產：</a:t>
            </a:r>
            <a:endParaRPr kumimoji="0" lang="en-US" altLang="zh-TW" sz="1800" b="0" i="0" u="none" strike="noStrike" kern="0" cap="none" spc="0" normalizeH="0" baseline="0" noProof="0" dirty="0" smtClean="0">
              <a:ln>
                <a:noFill/>
              </a:ln>
              <a:solidFill>
                <a:srgbClr val="000000"/>
              </a:solidFill>
              <a:effectLst/>
              <a:uLnTx/>
              <a:uFillTx/>
              <a:latin typeface="Arial"/>
              <a:ea typeface="Arial"/>
              <a:cs typeface="Arial"/>
              <a:sym typeface="Arial"/>
            </a:endParaRPr>
          </a:p>
          <a:p>
            <a:pPr marL="200025" marR="0" lvl="0" indent="-200025" algn="just" defTabSz="91440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dirty="0" smtClean="0">
                <a:ln>
                  <a:noFill/>
                </a:ln>
                <a:solidFill>
                  <a:srgbClr val="7030A0"/>
                </a:solidFill>
                <a:effectLst/>
                <a:uLnTx/>
                <a:uFillTx/>
                <a:latin typeface="Arial"/>
                <a:ea typeface="Arial"/>
                <a:cs typeface="Arial"/>
                <a:sym typeface="Arial"/>
              </a:rPr>
              <a:t>1.</a:t>
            </a:r>
            <a:r>
              <a:rPr kumimoji="0" lang="zh-TW" altLang="en-US" sz="1800" b="1" i="0" u="none" strike="noStrike" kern="0" cap="none" spc="0" normalizeH="0" baseline="0" noProof="0" dirty="0" smtClean="0">
                <a:ln>
                  <a:noFill/>
                </a:ln>
                <a:solidFill>
                  <a:srgbClr val="7030A0"/>
                </a:solidFill>
                <a:effectLst/>
                <a:uLnTx/>
                <a:uFillTx/>
                <a:latin typeface="Arial"/>
                <a:ea typeface="Arial"/>
                <a:cs typeface="Arial"/>
                <a:sym typeface="Arial"/>
              </a:rPr>
              <a:t>新臺幣、外國貨幣及大陸地區、香港或澳門發行之貨幣（即</a:t>
            </a:r>
            <a:r>
              <a:rPr kumimoji="0" lang="zh-TW" altLang="en-US" sz="1800" b="1" i="0" u="none" strike="noStrike" kern="0" cap="none" spc="0" normalizeH="0" baseline="0" noProof="0" dirty="0" smtClean="0">
                <a:ln>
                  <a:noFill/>
                </a:ln>
                <a:solidFill>
                  <a:srgbClr val="0000FF"/>
                </a:solidFill>
                <a:effectLst/>
                <a:uLnTx/>
                <a:uFillTx/>
                <a:latin typeface="Arial"/>
                <a:ea typeface="Arial"/>
                <a:cs typeface="Arial"/>
                <a:sym typeface="Arial"/>
              </a:rPr>
              <a:t>法定</a:t>
            </a:r>
            <a:r>
              <a:rPr kumimoji="0" lang="zh-TW" altLang="en-US" sz="1800" b="1" i="0" u="none" strike="noStrike" kern="0" cap="none" spc="0" normalizeH="0" baseline="0" noProof="0" dirty="0" smtClean="0">
                <a:ln>
                  <a:noFill/>
                </a:ln>
                <a:solidFill>
                  <a:srgbClr val="7030A0"/>
                </a:solidFill>
                <a:effectLst/>
                <a:uLnTx/>
                <a:uFillTx/>
                <a:latin typeface="Arial"/>
                <a:ea typeface="Arial"/>
                <a:cs typeface="Arial"/>
                <a:sym typeface="Arial"/>
              </a:rPr>
              <a:t>貨幣）</a:t>
            </a:r>
            <a:endParaRPr kumimoji="0" lang="en-US" altLang="zh-TW" sz="1800" b="1" i="0" u="none" strike="noStrike" kern="0" cap="none" spc="0" normalizeH="0" baseline="0" noProof="0" dirty="0" smtClean="0">
              <a:ln>
                <a:noFill/>
              </a:ln>
              <a:solidFill>
                <a:srgbClr val="7030A0"/>
              </a:solidFill>
              <a:effectLst/>
              <a:uLnTx/>
              <a:uFillTx/>
              <a:latin typeface="Arial"/>
              <a:ea typeface="Arial"/>
              <a:cs typeface="Arial"/>
              <a:sym typeface="Arial"/>
            </a:endParaRPr>
          </a:p>
          <a:p>
            <a:pPr marL="200025" marR="0" lvl="0" indent="-200025" algn="just" defTabSz="91440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dirty="0" smtClean="0">
                <a:ln>
                  <a:noFill/>
                </a:ln>
                <a:solidFill>
                  <a:srgbClr val="7030A0"/>
                </a:solidFill>
                <a:effectLst/>
                <a:uLnTx/>
                <a:uFillTx/>
                <a:latin typeface="Arial"/>
                <a:ea typeface="Arial"/>
                <a:cs typeface="Arial"/>
                <a:sym typeface="Arial"/>
              </a:rPr>
              <a:t>2.</a:t>
            </a:r>
            <a:r>
              <a:rPr kumimoji="0" lang="zh-TW" altLang="en-US" sz="1800" b="1" i="0" u="none" strike="noStrike" kern="0" cap="none" spc="0" normalizeH="0" baseline="0" noProof="0" dirty="0" smtClean="0">
                <a:ln>
                  <a:noFill/>
                </a:ln>
                <a:solidFill>
                  <a:srgbClr val="7030A0"/>
                </a:solidFill>
                <a:effectLst/>
                <a:uLnTx/>
                <a:uFillTx/>
                <a:latin typeface="Arial"/>
                <a:ea typeface="Arial"/>
                <a:cs typeface="Arial"/>
                <a:sym typeface="Arial"/>
              </a:rPr>
              <a:t>有價證券及其他</a:t>
            </a:r>
            <a:r>
              <a:rPr kumimoji="0" lang="zh-TW" altLang="en-US" sz="1800" b="1" i="0" u="none" strike="noStrike" kern="0" cap="none" spc="0" normalizeH="0" baseline="0" noProof="0" dirty="0" smtClean="0">
                <a:ln>
                  <a:noFill/>
                </a:ln>
                <a:solidFill>
                  <a:srgbClr val="0000FF"/>
                </a:solidFill>
                <a:effectLst/>
                <a:uLnTx/>
                <a:uFillTx/>
                <a:latin typeface="Arial"/>
                <a:ea typeface="Arial"/>
                <a:cs typeface="Arial"/>
                <a:sym typeface="Arial"/>
              </a:rPr>
              <a:t>依法令</a:t>
            </a:r>
            <a:r>
              <a:rPr kumimoji="0" lang="zh-TW" altLang="en-US" sz="1800" b="1" i="0" u="none" strike="noStrike" kern="0" cap="none" spc="0" normalizeH="0" baseline="0" noProof="0" dirty="0" smtClean="0">
                <a:ln>
                  <a:noFill/>
                </a:ln>
                <a:solidFill>
                  <a:srgbClr val="7030A0"/>
                </a:solidFill>
                <a:effectLst/>
                <a:uLnTx/>
                <a:uFillTx/>
                <a:latin typeface="Arial"/>
                <a:ea typeface="Arial"/>
                <a:cs typeface="Arial"/>
                <a:sym typeface="Arial"/>
              </a:rPr>
              <a:t>發行之金融資產</a:t>
            </a:r>
            <a:endParaRPr kumimoji="0" lang="zh-TW" altLang="en-US" sz="1800" b="1" i="0" u="none" strike="noStrike" kern="0" cap="none" spc="0" normalizeH="0" baseline="0" noProof="0" dirty="0" smtClean="0">
              <a:ln>
                <a:noFill/>
              </a:ln>
              <a:solidFill>
                <a:srgbClr val="542C6B"/>
              </a:solidFill>
              <a:effectLst/>
              <a:uLnTx/>
              <a:uFillTx/>
              <a:latin typeface="Arial"/>
              <a:ea typeface="新細明體" panose="02020500000000000000" pitchFamily="18" charset="-120"/>
              <a:cs typeface="+mn-cs"/>
              <a:sym typeface="Arial"/>
            </a:endParaRPr>
          </a:p>
        </p:txBody>
      </p:sp>
      <p:sp>
        <p:nvSpPr>
          <p:cNvPr id="9"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其他</a:t>
            </a:r>
            <a:r>
              <a:rPr lang="zh-TW" altLang="en-US" dirty="0">
                <a:solidFill>
                  <a:srgbClr val="FF6600"/>
                </a:solidFill>
                <a:latin typeface="標楷體" pitchFamily="65" charset="-120"/>
                <a:ea typeface="標楷體" pitchFamily="65" charset="-120"/>
              </a:rPr>
              <a:t>具有相當價值之財產</a:t>
            </a:r>
          </a:p>
        </p:txBody>
      </p:sp>
    </p:spTree>
    <p:extLst>
      <p:ext uri="{BB962C8B-B14F-4D97-AF65-F5344CB8AC3E}">
        <p14:creationId xmlns:p14="http://schemas.microsoft.com/office/powerpoint/2010/main" val="280895499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5" name="文字方塊 4"/>
          <p:cNvSpPr txBox="1"/>
          <p:nvPr/>
        </p:nvSpPr>
        <p:spPr>
          <a:xfrm>
            <a:off x="539552" y="1196752"/>
            <a:ext cx="7889196" cy="810478"/>
          </a:xfrm>
          <a:prstGeom prst="rect">
            <a:avLst/>
          </a:prstGeom>
          <a:noFill/>
        </p:spPr>
        <p:txBody>
          <a:bodyPr wrap="square" rtlCol="0">
            <a:spAutoFit/>
          </a:bodyPr>
          <a:lstStyle/>
          <a:p>
            <a:pPr marL="207963" indent="-207963" algn="just" fontAlgn="auto">
              <a:lnSpc>
                <a:spcPts val="2800"/>
              </a:lnSpc>
              <a:spcBef>
                <a:spcPts val="0"/>
              </a:spcBef>
              <a:spcAft>
                <a:spcPts val="1200"/>
              </a:spcAft>
              <a:buClr>
                <a:srgbClr val="000000"/>
              </a:buClr>
            </a:pPr>
            <a:r>
              <a:rPr kumimoji="0" lang="zh-TW" altLang="en-US" sz="2000" kern="0" dirty="0">
                <a:solidFill>
                  <a:srgbClr val="FF0000"/>
                </a:solidFill>
                <a:latin typeface="微軟正黑體" panose="020B0604030504040204" pitchFamily="34" charset="-120"/>
                <a:ea typeface="微軟正黑體" panose="020B0604030504040204" pitchFamily="34" charset="-120"/>
                <a:cs typeface="Arial"/>
                <a:sym typeface="Arial"/>
              </a:rPr>
              <a:t>★</a:t>
            </a:r>
            <a:r>
              <a:rPr kumimoji="0" lang="zh-TW" altLang="en-US" sz="2400" kern="0" dirty="0">
                <a:solidFill>
                  <a:srgbClr val="542C6B">
                    <a:lumMod val="50000"/>
                  </a:srgbClr>
                </a:solidFill>
                <a:latin typeface="微軟正黑體" panose="020B0604030504040204" pitchFamily="34" charset="-120"/>
                <a:ea typeface="微軟正黑體" panose="020B0604030504040204" pitchFamily="34" charset="-120"/>
                <a:cs typeface="Arial"/>
                <a:sym typeface="Arial"/>
              </a:rPr>
              <a:t>將「虛擬資產」明定為</a:t>
            </a:r>
            <a:r>
              <a:rPr kumimoji="0" lang="zh-TW" altLang="en-US" sz="2400" kern="0" dirty="0">
                <a:solidFill>
                  <a:srgbClr val="00B0F0"/>
                </a:solidFill>
                <a:latin typeface="微軟正黑體" panose="020B0604030504040204" pitchFamily="34" charset="-120"/>
                <a:ea typeface="微軟正黑體" panose="020B0604030504040204" pitchFamily="34" charset="-120"/>
                <a:cs typeface="Arial"/>
                <a:sym typeface="Arial"/>
              </a:rPr>
              <a:t>「其他具有相當價值之財產」</a:t>
            </a:r>
            <a:r>
              <a:rPr kumimoji="0" lang="zh-TW" altLang="en-US" sz="2400" kern="0" dirty="0">
                <a:solidFill>
                  <a:srgbClr val="542C6B">
                    <a:lumMod val="50000"/>
                  </a:srgbClr>
                </a:solidFill>
                <a:latin typeface="微軟正黑體" panose="020B0604030504040204" pitchFamily="34" charset="-120"/>
                <a:ea typeface="微軟正黑體" panose="020B0604030504040204" pitchFamily="34" charset="-120"/>
                <a:cs typeface="Arial"/>
                <a:sym typeface="Arial"/>
              </a:rPr>
              <a:t>，並設計一</a:t>
            </a:r>
            <a:r>
              <a:rPr kumimoji="0" lang="zh-TW" altLang="en-US" sz="2400" kern="0" dirty="0">
                <a:solidFill>
                  <a:srgbClr val="00B0F0"/>
                </a:solidFill>
                <a:latin typeface="微軟正黑體" panose="020B0604030504040204" pitchFamily="34" charset="-120"/>
                <a:ea typeface="微軟正黑體" panose="020B0604030504040204" pitchFamily="34" charset="-120"/>
                <a:cs typeface="Arial"/>
                <a:sym typeface="Arial"/>
              </a:rPr>
              <a:t>獨立申報欄位</a:t>
            </a:r>
            <a:r>
              <a:rPr kumimoji="0" lang="zh-TW" altLang="en-US" sz="2400" kern="0" dirty="0">
                <a:solidFill>
                  <a:srgbClr val="542C6B">
                    <a:lumMod val="50000"/>
                  </a:srgbClr>
                </a:solidFill>
                <a:latin typeface="微軟正黑體" panose="020B0604030504040204" pitchFamily="34" charset="-120"/>
                <a:ea typeface="微軟正黑體" panose="020B0604030504040204" pitchFamily="34" charset="-120"/>
                <a:cs typeface="Arial"/>
                <a:sym typeface="Arial"/>
              </a:rPr>
              <a:t>，如下表：</a:t>
            </a:r>
            <a:endParaRPr kumimoji="0" lang="en-US" altLang="zh-TW" sz="2400" kern="0" dirty="0">
              <a:solidFill>
                <a:srgbClr val="542C6B">
                  <a:lumMod val="50000"/>
                </a:srgbClr>
              </a:solidFill>
              <a:latin typeface="微軟正黑體" panose="020B0604030504040204" pitchFamily="34" charset="-120"/>
              <a:ea typeface="微軟正黑體" panose="020B0604030504040204" pitchFamily="34" charset="-120"/>
              <a:cs typeface="Arial"/>
              <a:sym typeface="Arial"/>
            </a:endParaRPr>
          </a:p>
        </p:txBody>
      </p:sp>
      <p:grpSp>
        <p:nvGrpSpPr>
          <p:cNvPr id="3" name="群組 2"/>
          <p:cNvGrpSpPr/>
          <p:nvPr/>
        </p:nvGrpSpPr>
        <p:grpSpPr>
          <a:xfrm>
            <a:off x="323528" y="2492896"/>
            <a:ext cx="8712968" cy="3312368"/>
            <a:chOff x="323528" y="2492896"/>
            <a:chExt cx="8712968" cy="3312368"/>
          </a:xfrm>
        </p:grpSpPr>
        <p:grpSp>
          <p:nvGrpSpPr>
            <p:cNvPr id="8" name="群組 7"/>
            <p:cNvGrpSpPr/>
            <p:nvPr/>
          </p:nvGrpSpPr>
          <p:grpSpPr>
            <a:xfrm>
              <a:off x="323528" y="2492896"/>
              <a:ext cx="8712968" cy="3312368"/>
              <a:chOff x="534803" y="2383503"/>
              <a:chExt cx="8074390" cy="2560447"/>
            </a:xfrm>
          </p:grpSpPr>
          <p:grpSp>
            <p:nvGrpSpPr>
              <p:cNvPr id="10" name="群組 9"/>
              <p:cNvGrpSpPr/>
              <p:nvPr/>
            </p:nvGrpSpPr>
            <p:grpSpPr>
              <a:xfrm>
                <a:off x="534803" y="2383503"/>
                <a:ext cx="8074389" cy="2560447"/>
                <a:chOff x="534803" y="2383503"/>
                <a:chExt cx="8074389" cy="2560447"/>
              </a:xfrm>
            </p:grpSpPr>
            <p:sp>
              <p:nvSpPr>
                <p:cNvPr id="12" name="文字方塊 11"/>
                <p:cNvSpPr txBox="1"/>
                <p:nvPr/>
              </p:nvSpPr>
              <p:spPr>
                <a:xfrm>
                  <a:off x="534803" y="2383503"/>
                  <a:ext cx="8074389" cy="461665"/>
                </a:xfrm>
                <a:prstGeom prst="rect">
                  <a:avLst/>
                </a:prstGeom>
                <a:solidFill>
                  <a:srgbClr val="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Tx/>
                    <a:buNone/>
                    <a:tabLst/>
                    <a:defRPr/>
                  </a:pPr>
                  <a:r>
                    <a:rPr kumimoji="0" lang="zh-TW" altLang="en-US" sz="1200" b="1"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Arial"/>
                      <a:sym typeface="Arial"/>
                    </a:rPr>
                    <a:t>（九）珠寶、古董、字畫及其他具有相當價值之財產（總價額：新臺幣                 元）</a:t>
                  </a:r>
                  <a:endParaRPr kumimoji="0" lang="en-US" altLang="zh-TW" sz="1200" b="1"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Arial"/>
                    <a:sym typeface="Arial"/>
                  </a:endParaRPr>
                </a:p>
                <a:p>
                  <a:pPr marL="0" marR="0" lvl="0" indent="0" defTabSz="914400" eaLnBrk="1" fontAlgn="auto" latinLnBrk="0" hangingPunct="1">
                    <a:lnSpc>
                      <a:spcPct val="100000"/>
                    </a:lnSpc>
                    <a:spcBef>
                      <a:spcPts val="0"/>
                    </a:spcBef>
                    <a:spcAft>
                      <a:spcPts val="0"/>
                    </a:spcAft>
                    <a:buClr>
                      <a:srgbClr val="000000"/>
                    </a:buClr>
                    <a:buSzTx/>
                    <a:buFontTx/>
                    <a:buNone/>
                    <a:tabLst/>
                    <a:defRPr/>
                  </a:pPr>
                  <a:endParaRPr kumimoji="0" lang="zh-TW" altLang="en-US" sz="1200" b="1"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Arial"/>
                    <a:sym typeface="Arial"/>
                  </a:endParaRPr>
                </a:p>
              </p:txBody>
            </p:sp>
            <p:pic>
              <p:nvPicPr>
                <p:cNvPr id="13" name="圖片 12"/>
                <p:cNvPicPr>
                  <a:picLocks noChangeAspect="1"/>
                </p:cNvPicPr>
                <p:nvPr/>
              </p:nvPicPr>
              <p:blipFill rotWithShape="1">
                <a:blip r:embed="rId3"/>
                <a:srcRect b="30854"/>
                <a:stretch/>
              </p:blipFill>
              <p:spPr>
                <a:xfrm>
                  <a:off x="542490" y="2685892"/>
                  <a:ext cx="8059019" cy="2258058"/>
                </a:xfrm>
                <a:prstGeom prst="rect">
                  <a:avLst/>
                </a:prstGeom>
              </p:spPr>
            </p:pic>
          </p:grpSp>
          <p:pic>
            <p:nvPicPr>
              <p:cNvPr id="11" name="圖片 10"/>
              <p:cNvPicPr>
                <a:picLocks noChangeAspect="1"/>
              </p:cNvPicPr>
              <p:nvPr/>
            </p:nvPicPr>
            <p:blipFill>
              <a:blip r:embed="rId4"/>
              <a:stretch>
                <a:fillRect/>
              </a:stretch>
            </p:blipFill>
            <p:spPr>
              <a:xfrm>
                <a:off x="542488" y="2631466"/>
                <a:ext cx="8066705" cy="2312484"/>
              </a:xfrm>
              <a:prstGeom prst="rect">
                <a:avLst/>
              </a:prstGeom>
            </p:spPr>
          </p:pic>
        </p:grpSp>
        <p:cxnSp>
          <p:nvCxnSpPr>
            <p:cNvPr id="9" name="直線接點 8"/>
            <p:cNvCxnSpPr/>
            <p:nvPr/>
          </p:nvCxnSpPr>
          <p:spPr>
            <a:xfrm>
              <a:off x="2191817" y="2738976"/>
              <a:ext cx="1839384" cy="0"/>
            </a:xfrm>
            <a:prstGeom prst="line">
              <a:avLst/>
            </a:prstGeom>
            <a:noFill/>
            <a:ln w="12700" cap="flat" cmpd="sng" algn="ctr">
              <a:solidFill>
                <a:srgbClr val="FF0000"/>
              </a:solidFill>
              <a:prstDash val="solid"/>
            </a:ln>
            <a:effectLst/>
          </p:spPr>
        </p:cxnSp>
      </p:grpSp>
      <p:sp>
        <p:nvSpPr>
          <p:cNvPr id="14"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其他</a:t>
            </a:r>
            <a:r>
              <a:rPr lang="zh-TW" altLang="en-US" dirty="0">
                <a:solidFill>
                  <a:srgbClr val="FF6600"/>
                </a:solidFill>
                <a:latin typeface="標楷體" pitchFamily="65" charset="-120"/>
                <a:ea typeface="標楷體" pitchFamily="65" charset="-120"/>
              </a:rPr>
              <a:t>具有相當價值之財產</a:t>
            </a:r>
          </a:p>
        </p:txBody>
      </p:sp>
      <p:sp>
        <p:nvSpPr>
          <p:cNvPr id="6" name="圓角矩形圖說文字 5"/>
          <p:cNvSpPr/>
          <p:nvPr/>
        </p:nvSpPr>
        <p:spPr>
          <a:xfrm>
            <a:off x="6242542" y="1672290"/>
            <a:ext cx="2466542" cy="1108638"/>
          </a:xfrm>
          <a:prstGeom prst="wedgeRoundRectCallout">
            <a:avLst>
              <a:gd name="adj1" fmla="val -64239"/>
              <a:gd name="adj2" fmla="val -54760"/>
              <a:gd name="adj3" fmla="val 16667"/>
            </a:avLst>
          </a:prstGeom>
          <a:gradFill rotWithShape="1">
            <a:gsLst>
              <a:gs pos="0">
                <a:srgbClr val="542C6B">
                  <a:tint val="50000"/>
                  <a:satMod val="300000"/>
                </a:srgbClr>
              </a:gs>
              <a:gs pos="35000">
                <a:srgbClr val="542C6B">
                  <a:tint val="37000"/>
                  <a:satMod val="300000"/>
                </a:srgbClr>
              </a:gs>
              <a:gs pos="100000">
                <a:srgbClr val="542C6B">
                  <a:tint val="15000"/>
                  <a:satMod val="350000"/>
                </a:srgbClr>
              </a:gs>
            </a:gsLst>
            <a:lin ang="16200000" scaled="1"/>
          </a:gradFill>
          <a:ln w="9525" cap="flat" cmpd="sng" algn="ctr">
            <a:solidFill>
              <a:srgbClr val="542C6B">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Tx/>
              <a:buNone/>
              <a:tabLst/>
              <a:defRPr/>
            </a:pPr>
            <a:r>
              <a:rPr kumimoji="0" lang="zh-TW" altLang="en-US" sz="2000" b="0" i="0" u="none" strike="noStrike" kern="0" cap="none" spc="0" normalizeH="0" baseline="0" noProof="0" dirty="0" smtClean="0">
                <a:ln>
                  <a:noFill/>
                </a:ln>
                <a:solidFill>
                  <a:srgbClr val="542C6B"/>
                </a:solidFill>
                <a:effectLst/>
                <a:uLnTx/>
                <a:uFillTx/>
                <a:latin typeface="微軟正黑體" panose="020B0604030504040204" pitchFamily="34" charset="-120"/>
                <a:ea typeface="微軟正黑體" panose="020B0604030504040204" pitchFamily="34" charset="-120"/>
                <a:cs typeface="+mn-cs"/>
                <a:sym typeface="Arial"/>
              </a:rPr>
              <a:t>申報標準為新臺幣</a:t>
            </a:r>
            <a:r>
              <a:rPr kumimoji="0" lang="en-US" altLang="zh-TW" sz="2000" b="1" i="0" u="none" strike="noStrike" kern="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sym typeface="Arial"/>
              </a:rPr>
              <a:t>20</a:t>
            </a:r>
            <a:r>
              <a:rPr kumimoji="0" lang="zh-TW" altLang="en-US" sz="2000" b="1" i="0" u="none" strike="noStrike" kern="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sym typeface="Arial"/>
              </a:rPr>
              <a:t>萬元</a:t>
            </a:r>
            <a:r>
              <a:rPr kumimoji="0" lang="zh-TW" altLang="en-US" b="0" i="0" u="none" strike="noStrike" kern="0" cap="none" spc="0" normalizeH="0" baseline="0" noProof="0" dirty="0" smtClean="0">
                <a:ln>
                  <a:noFill/>
                </a:ln>
                <a:solidFill>
                  <a:srgbClr val="542C6B"/>
                </a:solidFill>
                <a:effectLst/>
                <a:uLnTx/>
                <a:uFillTx/>
                <a:latin typeface="微軟正黑體" panose="020B0604030504040204" pitchFamily="34" charset="-120"/>
                <a:ea typeface="微軟正黑體" panose="020B0604030504040204" pitchFamily="34" charset="-120"/>
                <a:cs typeface="+mn-cs"/>
                <a:sym typeface="Arial"/>
              </a:rPr>
              <a:t>（細則第</a:t>
            </a:r>
            <a:r>
              <a:rPr kumimoji="0" lang="en-US" altLang="zh-TW" b="0" i="0" u="none" strike="noStrike" kern="0" cap="none" spc="0" normalizeH="0" baseline="0" noProof="0" dirty="0" smtClean="0">
                <a:ln>
                  <a:noFill/>
                </a:ln>
                <a:solidFill>
                  <a:srgbClr val="542C6B"/>
                </a:solidFill>
                <a:effectLst/>
                <a:uLnTx/>
                <a:uFillTx/>
                <a:latin typeface="微軟正黑體" panose="020B0604030504040204" pitchFamily="34" charset="-120"/>
                <a:ea typeface="微軟正黑體" panose="020B0604030504040204" pitchFamily="34" charset="-120"/>
                <a:cs typeface="+mn-cs"/>
                <a:sym typeface="Arial"/>
              </a:rPr>
              <a:t>14</a:t>
            </a:r>
            <a:r>
              <a:rPr kumimoji="0" lang="zh-TW" altLang="en-US" b="0" i="0" u="none" strike="noStrike" kern="0" cap="none" spc="0" normalizeH="0" baseline="0" noProof="0" dirty="0" smtClean="0">
                <a:ln>
                  <a:noFill/>
                </a:ln>
                <a:solidFill>
                  <a:srgbClr val="542C6B"/>
                </a:solidFill>
                <a:effectLst/>
                <a:uLnTx/>
                <a:uFillTx/>
                <a:latin typeface="微軟正黑體" panose="020B0604030504040204" pitchFamily="34" charset="-120"/>
                <a:ea typeface="微軟正黑體" panose="020B0604030504040204" pitchFamily="34" charset="-120"/>
                <a:cs typeface="+mn-cs"/>
                <a:sym typeface="Arial"/>
              </a:rPr>
              <a:t>條第</a:t>
            </a:r>
            <a:r>
              <a:rPr kumimoji="0" lang="en-US" altLang="zh-TW" b="0" i="0" u="none" strike="noStrike" kern="0" cap="none" spc="0" normalizeH="0" baseline="0" noProof="0" dirty="0" smtClean="0">
                <a:ln>
                  <a:noFill/>
                </a:ln>
                <a:solidFill>
                  <a:srgbClr val="542C6B"/>
                </a:solidFill>
                <a:effectLst/>
                <a:uLnTx/>
                <a:uFillTx/>
                <a:latin typeface="微軟正黑體" panose="020B0604030504040204" pitchFamily="34" charset="-120"/>
                <a:ea typeface="微軟正黑體" panose="020B0604030504040204" pitchFamily="34" charset="-120"/>
                <a:cs typeface="+mn-cs"/>
                <a:sym typeface="Arial"/>
              </a:rPr>
              <a:t>1</a:t>
            </a:r>
            <a:r>
              <a:rPr kumimoji="0" lang="zh-TW" altLang="en-US" b="0" i="0" u="none" strike="noStrike" kern="0" cap="none" spc="0" normalizeH="0" baseline="0" noProof="0" dirty="0" smtClean="0">
                <a:ln>
                  <a:noFill/>
                </a:ln>
                <a:solidFill>
                  <a:srgbClr val="542C6B"/>
                </a:solidFill>
                <a:effectLst/>
                <a:uLnTx/>
                <a:uFillTx/>
                <a:latin typeface="微軟正黑體" panose="020B0604030504040204" pitchFamily="34" charset="-120"/>
                <a:ea typeface="微軟正黑體" panose="020B0604030504040204" pitchFamily="34" charset="-120"/>
                <a:cs typeface="+mn-cs"/>
                <a:sym typeface="Arial"/>
              </a:rPr>
              <a:t>項第</a:t>
            </a:r>
            <a:r>
              <a:rPr kumimoji="0" lang="en-US" altLang="zh-TW" b="0" i="0" u="none" strike="noStrike" kern="0" cap="none" spc="0" normalizeH="0" baseline="0" noProof="0" dirty="0" smtClean="0">
                <a:ln>
                  <a:noFill/>
                </a:ln>
                <a:solidFill>
                  <a:srgbClr val="542C6B"/>
                </a:solidFill>
                <a:effectLst/>
                <a:uLnTx/>
                <a:uFillTx/>
                <a:latin typeface="微軟正黑體" panose="020B0604030504040204" pitchFamily="34" charset="-120"/>
                <a:ea typeface="微軟正黑體" panose="020B0604030504040204" pitchFamily="34" charset="-120"/>
                <a:cs typeface="+mn-cs"/>
                <a:sym typeface="Arial"/>
              </a:rPr>
              <a:t>2</a:t>
            </a:r>
            <a:r>
              <a:rPr kumimoji="0" lang="zh-TW" altLang="en-US" b="0" i="0" u="none" strike="noStrike" kern="0" cap="none" spc="0" normalizeH="0" baseline="0" noProof="0" dirty="0" smtClean="0">
                <a:ln>
                  <a:noFill/>
                </a:ln>
                <a:solidFill>
                  <a:srgbClr val="542C6B"/>
                </a:solidFill>
                <a:effectLst/>
                <a:uLnTx/>
                <a:uFillTx/>
                <a:latin typeface="微軟正黑體" panose="020B0604030504040204" pitchFamily="34" charset="-120"/>
                <a:ea typeface="微軟正黑體" panose="020B0604030504040204" pitchFamily="34" charset="-120"/>
                <a:cs typeface="+mn-cs"/>
                <a:sym typeface="Arial"/>
              </a:rPr>
              <a:t>款）</a:t>
            </a:r>
            <a:endParaRPr kumimoji="0" lang="zh-TW" altLang="en-US" sz="2000" b="0" i="0" u="none" strike="noStrike" kern="0" cap="none" spc="0" normalizeH="0" baseline="0" noProof="0" dirty="0" smtClean="0">
              <a:ln>
                <a:noFill/>
              </a:ln>
              <a:solidFill>
                <a:srgbClr val="542C6B"/>
              </a:solidFill>
              <a:effectLst/>
              <a:uLnTx/>
              <a:uFillTx/>
              <a:latin typeface="微軟正黑體" panose="020B0604030504040204" pitchFamily="34" charset="-120"/>
              <a:ea typeface="微軟正黑體" panose="020B0604030504040204" pitchFamily="34" charset="-120"/>
              <a:cs typeface="+mn-cs"/>
              <a:sym typeface="Arial"/>
            </a:endParaRPr>
          </a:p>
        </p:txBody>
      </p:sp>
    </p:spTree>
    <p:extLst>
      <p:ext uri="{BB962C8B-B14F-4D97-AF65-F5344CB8AC3E}">
        <p14:creationId xmlns:p14="http://schemas.microsoft.com/office/powerpoint/2010/main" val="3800131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矩形 4"/>
          <p:cNvSpPr/>
          <p:nvPr/>
        </p:nvSpPr>
        <p:spPr>
          <a:xfrm>
            <a:off x="3094674" y="2967335"/>
            <a:ext cx="2954655" cy="92333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5400" b="1" i="0" u="none" strike="noStrike" kern="1200" cap="none" spc="0" normalizeH="0" baseline="0" noProof="0" dirty="0" smtClean="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rPr>
              <a:t>申報主體</a:t>
            </a:r>
            <a:endParaRPr kumimoji="1" lang="zh-TW" altLang="en-US" sz="5400" b="1" i="0" u="none" strike="noStrike" kern="1200" cap="none" spc="0" normalizeH="0" baseline="0" noProof="0" dirty="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250724557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其他</a:t>
            </a:r>
            <a:r>
              <a:rPr lang="zh-TW" altLang="en-US" dirty="0">
                <a:solidFill>
                  <a:srgbClr val="FF6600"/>
                </a:solidFill>
                <a:latin typeface="標楷體" pitchFamily="65" charset="-120"/>
                <a:ea typeface="標楷體" pitchFamily="65" charset="-120"/>
              </a:rPr>
              <a:t>具有相當價值之財產</a:t>
            </a:r>
          </a:p>
        </p:txBody>
      </p:sp>
      <p:sp>
        <p:nvSpPr>
          <p:cNvPr id="7"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pic>
        <p:nvPicPr>
          <p:cNvPr id="8" name="圖片版面配置區 2"/>
          <p:cNvPicPr>
            <a:picLocks noChangeAspect="1"/>
          </p:cNvPicPr>
          <p:nvPr/>
        </p:nvPicPr>
        <p:blipFill>
          <a:blip r:embed="rId3" cstate="print">
            <a:extLst>
              <a:ext uri="{28A0092B-C50C-407E-A947-70E740481C1C}">
                <a14:useLocalDpi xmlns:a14="http://schemas.microsoft.com/office/drawing/2010/main" val="0"/>
              </a:ext>
            </a:extLst>
          </a:blip>
          <a:srcRect l="16624" r="16624"/>
          <a:stretch>
            <a:fillRect/>
          </a:stretch>
        </p:blipFill>
        <p:spPr>
          <a:xfrm>
            <a:off x="5984365" y="1881351"/>
            <a:ext cx="2869324" cy="2807307"/>
          </a:xfrm>
          <a:prstGeom prst="ellipse">
            <a:avLst/>
          </a:prstGeom>
          <a:noFill/>
          <a:ln>
            <a:noFill/>
          </a:ln>
        </p:spPr>
      </p:pic>
      <p:pic>
        <p:nvPicPr>
          <p:cNvPr id="10" name="圖片 9"/>
          <p:cNvPicPr>
            <a:picLocks noChangeAspect="1"/>
          </p:cNvPicPr>
          <p:nvPr/>
        </p:nvPicPr>
        <p:blipFill>
          <a:blip r:embed="rId4"/>
          <a:stretch>
            <a:fillRect/>
          </a:stretch>
        </p:blipFill>
        <p:spPr>
          <a:xfrm>
            <a:off x="532766" y="1706813"/>
            <a:ext cx="5437098" cy="3304648"/>
          </a:xfrm>
          <a:prstGeom prst="rect">
            <a:avLst/>
          </a:prstGeom>
        </p:spPr>
      </p:pic>
      <p:sp>
        <p:nvSpPr>
          <p:cNvPr id="11" name="直線圖說文字 1 10"/>
          <p:cNvSpPr/>
          <p:nvPr/>
        </p:nvSpPr>
        <p:spPr>
          <a:xfrm>
            <a:off x="5093732" y="5021586"/>
            <a:ext cx="1459468" cy="565428"/>
          </a:xfrm>
          <a:prstGeom prst="borderCallout1">
            <a:avLst>
              <a:gd name="adj1" fmla="val -11695"/>
              <a:gd name="adj2" fmla="val 30290"/>
              <a:gd name="adj3" fmla="val -68326"/>
              <a:gd name="adj4" fmla="val 5087"/>
            </a:avLst>
          </a:prstGeom>
          <a:gradFill flip="none" rotWithShape="1">
            <a:gsLst>
              <a:gs pos="0">
                <a:srgbClr val="FF9900">
                  <a:tint val="66000"/>
                  <a:satMod val="160000"/>
                </a:srgbClr>
              </a:gs>
              <a:gs pos="50000">
                <a:srgbClr val="FF9900">
                  <a:tint val="44500"/>
                  <a:satMod val="160000"/>
                </a:srgbClr>
              </a:gs>
              <a:gs pos="100000">
                <a:srgbClr val="FF9900">
                  <a:tint val="23500"/>
                  <a:satMod val="160000"/>
                </a:srgbClr>
              </a:gs>
            </a:gsLst>
            <a:lin ang="5400000" scaled="1"/>
            <a:tileRect/>
          </a:gradFill>
          <a:ln w="25400" cap="flat" cmpd="sng" algn="ctr">
            <a:gradFill>
              <a:gsLst>
                <a:gs pos="0">
                  <a:srgbClr val="FFC000"/>
                </a:gs>
                <a:gs pos="74000">
                  <a:srgbClr val="99CCEE">
                    <a:lumMod val="45000"/>
                    <a:lumOff val="55000"/>
                  </a:srgbClr>
                </a:gs>
                <a:gs pos="83000">
                  <a:srgbClr val="99CCEE">
                    <a:lumMod val="45000"/>
                    <a:lumOff val="55000"/>
                  </a:srgbClr>
                </a:gs>
                <a:gs pos="100000">
                  <a:srgbClr val="99CCEE">
                    <a:lumMod val="30000"/>
                    <a:lumOff val="70000"/>
                  </a:srgbClr>
                </a:gs>
              </a:gsLst>
              <a:lin ang="5400000" scaled="1"/>
            </a:gra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Tx/>
              <a:buNone/>
              <a:tabLst/>
              <a:defRPr/>
            </a:pPr>
            <a:r>
              <a:rPr kumimoji="0" lang="zh-TW" altLang="en-US" sz="1600" b="1" i="0" u="none" strike="noStrike" kern="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Arial"/>
                <a:sym typeface="Arial"/>
              </a:rPr>
              <a:t>如電子郵件、行動電話等</a:t>
            </a:r>
          </a:p>
        </p:txBody>
      </p:sp>
    </p:spTree>
    <p:extLst>
      <p:ext uri="{BB962C8B-B14F-4D97-AF65-F5344CB8AC3E}">
        <p14:creationId xmlns:p14="http://schemas.microsoft.com/office/powerpoint/2010/main" val="95856743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5"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其他</a:t>
            </a:r>
            <a:r>
              <a:rPr lang="zh-TW" altLang="en-US" dirty="0">
                <a:solidFill>
                  <a:srgbClr val="FF6600"/>
                </a:solidFill>
                <a:latin typeface="標楷體" pitchFamily="65" charset="-120"/>
                <a:ea typeface="標楷體" pitchFamily="65" charset="-120"/>
              </a:rPr>
              <a:t>具有相當價值之財產</a:t>
            </a:r>
          </a:p>
        </p:txBody>
      </p:sp>
      <p:pic>
        <p:nvPicPr>
          <p:cNvPr id="6" name="圖片 5"/>
          <p:cNvPicPr>
            <a:picLocks noChangeAspect="1"/>
          </p:cNvPicPr>
          <p:nvPr/>
        </p:nvPicPr>
        <p:blipFill>
          <a:blip r:embed="rId3"/>
          <a:stretch>
            <a:fillRect/>
          </a:stretch>
        </p:blipFill>
        <p:spPr>
          <a:xfrm>
            <a:off x="1115616" y="1041979"/>
            <a:ext cx="7150377" cy="5322107"/>
          </a:xfrm>
          <a:prstGeom prst="rect">
            <a:avLst/>
          </a:prstGeom>
        </p:spPr>
      </p:pic>
    </p:spTree>
    <p:extLst>
      <p:ext uri="{BB962C8B-B14F-4D97-AF65-F5344CB8AC3E}">
        <p14:creationId xmlns:p14="http://schemas.microsoft.com/office/powerpoint/2010/main" val="1885647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債權、債務</a:t>
            </a:r>
            <a:endParaRPr lang="zh-TW" altLang="en-US" dirty="0">
              <a:solidFill>
                <a:srgbClr val="FF6600"/>
              </a:solidFill>
              <a:latin typeface="標楷體" pitchFamily="65" charset="-120"/>
              <a:ea typeface="標楷體" pitchFamily="65" charset="-120"/>
            </a:endParaRPr>
          </a:p>
        </p:txBody>
      </p:sp>
      <p:graphicFrame>
        <p:nvGraphicFramePr>
          <p:cNvPr id="2" name="資料庫圖表 1"/>
          <p:cNvGraphicFramePr/>
          <p:nvPr>
            <p:extLst>
              <p:ext uri="{D42A27DB-BD31-4B8C-83A1-F6EECF244321}">
                <p14:modId xmlns:p14="http://schemas.microsoft.com/office/powerpoint/2010/main" val="2368852048"/>
              </p:ext>
            </p:extLst>
          </p:nvPr>
        </p:nvGraphicFramePr>
        <p:xfrm>
          <a:off x="899593" y="980728"/>
          <a:ext cx="7704856"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文字方塊 2"/>
          <p:cNvSpPr txBox="1"/>
          <p:nvPr/>
        </p:nvSpPr>
        <p:spPr>
          <a:xfrm>
            <a:off x="2015717" y="5301208"/>
            <a:ext cx="5472608" cy="830997"/>
          </a:xfrm>
          <a:prstGeom prst="rect">
            <a:avLst/>
          </a:prstGeom>
          <a:noFill/>
        </p:spPr>
        <p:txBody>
          <a:bodyPr wrap="square" rtlCol="0">
            <a:spAutoFit/>
          </a:bodyPr>
          <a:lstStyle/>
          <a:p>
            <a:r>
              <a:rPr lang="zh-TW" altLang="en-US" sz="2400" dirty="0" smtClean="0">
                <a:solidFill>
                  <a:srgbClr val="00B0F0"/>
                </a:solidFill>
                <a:latin typeface="標楷體" panose="03000509000000000000" pitchFamily="65" charset="-120"/>
                <a:ea typeface="標楷體" panose="03000509000000000000" pitchFamily="65" charset="-120"/>
              </a:rPr>
              <a:t>所稱「各別」，係指</a:t>
            </a:r>
            <a:r>
              <a:rPr lang="zh-TW" altLang="en-US" sz="2400" dirty="0">
                <a:solidFill>
                  <a:srgbClr val="00B0F0"/>
                </a:solidFill>
                <a:latin typeface="標楷體" panose="03000509000000000000" pitchFamily="65" charset="-120"/>
                <a:ea typeface="標楷體" panose="03000509000000000000" pitchFamily="65" charset="-120"/>
              </a:rPr>
              <a:t>公職</a:t>
            </a:r>
            <a:r>
              <a:rPr lang="zh-TW" altLang="en-US" sz="2400" dirty="0" smtClean="0">
                <a:solidFill>
                  <a:srgbClr val="00B0F0"/>
                </a:solidFill>
                <a:latin typeface="標楷體" panose="03000509000000000000" pitchFamily="65" charset="-120"/>
                <a:ea typeface="標楷體" panose="03000509000000000000" pitchFamily="65" charset="-120"/>
              </a:rPr>
              <a:t>人員、配偶及未成年子女任一人之累計金額。</a:t>
            </a:r>
            <a:endParaRPr lang="zh-TW" altLang="en-US" sz="2400" dirty="0">
              <a:solidFill>
                <a:srgbClr val="00B0F0"/>
              </a:solidFill>
              <a:latin typeface="標楷體" panose="03000509000000000000" pitchFamily="65" charset="-120"/>
              <a:ea typeface="標楷體" panose="03000509000000000000" pitchFamily="65" charset="-120"/>
            </a:endParaRPr>
          </a:p>
        </p:txBody>
      </p:sp>
      <p:sp>
        <p:nvSpPr>
          <p:cNvPr id="5"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5"/>
          <p:cNvSpPr txBox="1">
            <a:spLocks noChangeArrowheads="1"/>
          </p:cNvSpPr>
          <p:nvPr/>
        </p:nvSpPr>
        <p:spPr bwMode="auto">
          <a:xfrm>
            <a:off x="467544" y="836712"/>
            <a:ext cx="8478838" cy="5463034"/>
          </a:xfrm>
          <a:prstGeom prst="rect">
            <a:avLst/>
          </a:prstGeom>
          <a:blipFill>
            <a:blip r:embed="rId3" cstate="print"/>
            <a:tile tx="0" ty="0" sx="100000" sy="100000" flip="none" algn="tl"/>
          </a:blipFill>
          <a:ln w="25400" cap="rnd">
            <a:solidFill>
              <a:srgbClr val="CC6600"/>
            </a:solidFill>
            <a:prstDash val="sysDot"/>
            <a:miter lim="800000"/>
            <a:headEnd/>
            <a:tailEnd/>
          </a:ln>
        </p:spPr>
        <p:txBody>
          <a:bodyPr wrap="square">
            <a:spAutoFit/>
          </a:bodyPr>
          <a:lstStyle>
            <a:lvl1pPr marL="261938" indent="-261938">
              <a:defRPr sz="2700">
                <a:solidFill>
                  <a:schemeClr val="tx1"/>
                </a:solidFill>
                <a:latin typeface="Lucida Sans Unicode" pitchFamily="34" charset="0"/>
                <a:ea typeface="微軟正黑體" pitchFamily="34" charset="-120"/>
              </a:defRPr>
            </a:lvl1pPr>
            <a:lvl2pPr marL="742950" indent="-285750">
              <a:defRPr sz="2300">
                <a:solidFill>
                  <a:schemeClr val="tx1"/>
                </a:solidFill>
                <a:latin typeface="Lucida Sans Unicode" pitchFamily="34" charset="0"/>
                <a:ea typeface="微軟正黑體" pitchFamily="34" charset="-120"/>
              </a:defRPr>
            </a:lvl2pPr>
            <a:lvl3pPr marL="1143000">
              <a:defRPr sz="2100">
                <a:solidFill>
                  <a:schemeClr val="tx1"/>
                </a:solidFill>
                <a:latin typeface="Lucida Sans Unicode" pitchFamily="34" charset="0"/>
                <a:ea typeface="微軟正黑體" pitchFamily="34" charset="-120"/>
              </a:defRPr>
            </a:lvl3pPr>
            <a:lvl4pPr marL="1600200">
              <a:defRPr sz="1900">
                <a:solidFill>
                  <a:schemeClr val="tx1"/>
                </a:solidFill>
                <a:latin typeface="Lucida Sans Unicode" pitchFamily="34" charset="0"/>
                <a:ea typeface="微軟正黑體" pitchFamily="34" charset="-120"/>
              </a:defRPr>
            </a:lvl4pPr>
            <a:lvl5pPr marL="2057400">
              <a:defRPr>
                <a:solidFill>
                  <a:schemeClr val="tx1"/>
                </a:solidFill>
                <a:latin typeface="Lucida Sans Unicode" pitchFamily="34" charset="0"/>
                <a:ea typeface="微軟正黑體" pitchFamily="34" charset="-120"/>
              </a:defRPr>
            </a:lvl5pPr>
            <a:lvl6pPr marL="25146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6pPr>
            <a:lvl7pPr marL="29718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7pPr>
            <a:lvl8pPr marL="34290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8pPr>
            <a:lvl9pPr marL="38862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9pPr>
          </a:lstStyle>
          <a:p>
            <a:pPr indent="280988">
              <a:spcBef>
                <a:spcPct val="50000"/>
              </a:spcBef>
            </a:pPr>
            <a:r>
              <a:rPr lang="zh-TW" altLang="en-US" sz="2400" b="1" dirty="0" smtClean="0">
                <a:solidFill>
                  <a:srgbClr val="CC0000"/>
                </a:solidFill>
                <a:latin typeface="標楷體" pitchFamily="65" charset="-120"/>
                <a:ea typeface="標楷體" pitchFamily="65" charset="-120"/>
              </a:rPr>
              <a:t>債權、債務常見</a:t>
            </a:r>
            <a:r>
              <a:rPr lang="zh-TW" altLang="en-US" sz="2400" b="1" dirty="0">
                <a:solidFill>
                  <a:srgbClr val="CC0000"/>
                </a:solidFill>
                <a:latin typeface="標楷體" pitchFamily="65" charset="-120"/>
                <a:ea typeface="標楷體" pitchFamily="65" charset="-120"/>
              </a:rPr>
              <a:t>錯誤態樣：</a:t>
            </a:r>
          </a:p>
          <a:p>
            <a:pPr marL="457200" indent="-457200" algn="just">
              <a:spcBef>
                <a:spcPts val="600"/>
              </a:spcBef>
              <a:buFont typeface="+mj-lt"/>
              <a:buAutoNum type="arabicPeriod"/>
            </a:pPr>
            <a:r>
              <a:rPr lang="zh-TW" altLang="en-US" sz="2400" b="1" dirty="0" smtClean="0">
                <a:solidFill>
                  <a:srgbClr val="FF0000"/>
                </a:solidFill>
                <a:latin typeface="標楷體" pitchFamily="65" charset="-120"/>
                <a:ea typeface="標楷體" pitchFamily="65" charset="-120"/>
              </a:rPr>
              <a:t>誤認債務</a:t>
            </a:r>
            <a:r>
              <a:rPr lang="zh-TW" altLang="en-US" sz="2400" b="1" dirty="0">
                <a:solidFill>
                  <a:srgbClr val="FF0000"/>
                </a:solidFill>
                <a:latin typeface="標楷體" pitchFamily="65" charset="-120"/>
                <a:ea typeface="標楷體" pitchFamily="65" charset="-120"/>
              </a:rPr>
              <a:t>非屬所得</a:t>
            </a:r>
            <a:r>
              <a:rPr lang="zh-TW" altLang="en-US" sz="2400" dirty="0" smtClean="0">
                <a:solidFill>
                  <a:schemeClr val="tx1">
                    <a:lumMod val="75000"/>
                    <a:lumOff val="25000"/>
                  </a:schemeClr>
                </a:solidFill>
                <a:latin typeface="標楷體" pitchFamily="65" charset="-120"/>
                <a:ea typeface="標楷體" pitchFamily="65" charset="-120"/>
              </a:rPr>
              <a:t>，不</a:t>
            </a:r>
            <a:r>
              <a:rPr lang="zh-TW" altLang="en-US" sz="2400" dirty="0">
                <a:solidFill>
                  <a:schemeClr val="tx1">
                    <a:lumMod val="75000"/>
                    <a:lumOff val="25000"/>
                  </a:schemeClr>
                </a:solidFill>
                <a:latin typeface="標楷體" pitchFamily="65" charset="-120"/>
                <a:ea typeface="標楷體" pitchFamily="65" charset="-120"/>
              </a:rPr>
              <a:t>需申報。實凡申報人本人、配偶及未成年子女於申報日各別所有債務累計達新臺幣</a:t>
            </a:r>
            <a:r>
              <a:rPr lang="en-US" altLang="zh-TW" sz="2400" dirty="0">
                <a:solidFill>
                  <a:schemeClr val="tx1">
                    <a:lumMod val="75000"/>
                    <a:lumOff val="25000"/>
                  </a:schemeClr>
                </a:solidFill>
                <a:latin typeface="標楷體" pitchFamily="65" charset="-120"/>
                <a:ea typeface="標楷體" pitchFamily="65" charset="-120"/>
              </a:rPr>
              <a:t>100</a:t>
            </a:r>
            <a:r>
              <a:rPr lang="zh-TW" altLang="en-US" sz="2400" dirty="0">
                <a:solidFill>
                  <a:schemeClr val="tx1">
                    <a:lumMod val="75000"/>
                    <a:lumOff val="25000"/>
                  </a:schemeClr>
                </a:solidFill>
                <a:latin typeface="標楷體" pitchFamily="65" charset="-120"/>
                <a:ea typeface="標楷體" pitchFamily="65" charset="-120"/>
              </a:rPr>
              <a:t>萬元以上者，均應逐筆申報。</a:t>
            </a:r>
            <a:endParaRPr lang="en-US" altLang="zh-TW" sz="2400" dirty="0">
              <a:solidFill>
                <a:schemeClr val="tx1">
                  <a:lumMod val="75000"/>
                  <a:lumOff val="25000"/>
                </a:schemeClr>
              </a:solidFill>
              <a:latin typeface="標楷體" pitchFamily="65" charset="-120"/>
              <a:ea typeface="標楷體" pitchFamily="65" charset="-120"/>
            </a:endParaRPr>
          </a:p>
          <a:p>
            <a:pPr marL="457200" indent="-457200" algn="just">
              <a:spcBef>
                <a:spcPts val="600"/>
              </a:spcBef>
              <a:buFont typeface="+mj-lt"/>
              <a:buAutoNum type="arabicPeriod"/>
            </a:pPr>
            <a:r>
              <a:rPr lang="zh-TW" altLang="en-US" sz="2400" b="1" dirty="0">
                <a:solidFill>
                  <a:srgbClr val="FF0000"/>
                </a:solidFill>
                <a:latin typeface="標楷體" pitchFamily="65" charset="-120"/>
                <a:ea typeface="標楷體" pitchFamily="65" charset="-120"/>
              </a:rPr>
              <a:t>誤以為每</a:t>
            </a:r>
            <a:r>
              <a:rPr lang="zh-TW" altLang="en-US" sz="2400" b="1" dirty="0" smtClean="0">
                <a:solidFill>
                  <a:srgbClr val="FF0000"/>
                </a:solidFill>
                <a:latin typeface="標楷體" pitchFamily="65" charset="-120"/>
                <a:ea typeface="標楷體" pitchFamily="65" charset="-120"/>
              </a:rPr>
              <a:t>筆須</a:t>
            </a:r>
            <a:r>
              <a:rPr lang="zh-TW" altLang="en-US" sz="2400" b="1" dirty="0">
                <a:solidFill>
                  <a:srgbClr val="FF0000"/>
                </a:solidFill>
                <a:latin typeface="標楷體" pitchFamily="65" charset="-120"/>
                <a:ea typeface="標楷體" pitchFamily="65" charset="-120"/>
              </a:rPr>
              <a:t>達</a:t>
            </a:r>
            <a:r>
              <a:rPr lang="en-US" altLang="zh-TW" sz="2400" b="1" dirty="0">
                <a:solidFill>
                  <a:srgbClr val="FF0000"/>
                </a:solidFill>
                <a:latin typeface="標楷體" pitchFamily="65" charset="-120"/>
                <a:ea typeface="標楷體" pitchFamily="65" charset="-120"/>
              </a:rPr>
              <a:t>100</a:t>
            </a:r>
            <a:r>
              <a:rPr lang="zh-TW" altLang="en-US" sz="2400" b="1" dirty="0">
                <a:solidFill>
                  <a:srgbClr val="FF0000"/>
                </a:solidFill>
                <a:latin typeface="標楷體" pitchFamily="65" charset="-120"/>
                <a:ea typeface="標楷體" pitchFamily="65" charset="-120"/>
              </a:rPr>
              <a:t>萬</a:t>
            </a:r>
            <a:r>
              <a:rPr lang="zh-TW" altLang="en-US" sz="2400" b="1" dirty="0" smtClean="0">
                <a:solidFill>
                  <a:srgbClr val="FF0000"/>
                </a:solidFill>
                <a:latin typeface="標楷體" pitchFamily="65" charset="-120"/>
                <a:ea typeface="標楷體" pitchFamily="65" charset="-120"/>
              </a:rPr>
              <a:t>元</a:t>
            </a:r>
            <a:r>
              <a:rPr lang="zh-TW" altLang="en-US" sz="2400" dirty="0" smtClean="0">
                <a:solidFill>
                  <a:schemeClr val="tx1">
                    <a:lumMod val="75000"/>
                    <a:lumOff val="25000"/>
                  </a:schemeClr>
                </a:solidFill>
                <a:latin typeface="標楷體" pitchFamily="65" charset="-120"/>
                <a:ea typeface="標楷體" pitchFamily="65" charset="-120"/>
              </a:rPr>
              <a:t>者，始</a:t>
            </a:r>
            <a:r>
              <a:rPr lang="zh-TW" altLang="en-US" sz="2400" dirty="0">
                <a:solidFill>
                  <a:schemeClr val="tx1">
                    <a:lumMod val="75000"/>
                    <a:lumOff val="25000"/>
                  </a:schemeClr>
                </a:solidFill>
                <a:latin typeface="標楷體" pitchFamily="65" charset="-120"/>
                <a:ea typeface="標楷體" pitchFamily="65" charset="-120"/>
              </a:rPr>
              <a:t>需申報。</a:t>
            </a:r>
            <a:endParaRPr lang="en-US" altLang="zh-TW" sz="2400" dirty="0">
              <a:solidFill>
                <a:schemeClr val="tx1">
                  <a:lumMod val="75000"/>
                  <a:lumOff val="25000"/>
                </a:schemeClr>
              </a:solidFill>
              <a:latin typeface="標楷體" pitchFamily="65" charset="-120"/>
              <a:ea typeface="標楷體" pitchFamily="65" charset="-120"/>
            </a:endParaRPr>
          </a:p>
          <a:p>
            <a:pPr marL="457200" indent="-457200" algn="just">
              <a:spcBef>
                <a:spcPts val="600"/>
              </a:spcBef>
              <a:buFont typeface="+mj-lt"/>
              <a:buAutoNum type="arabicPeriod"/>
            </a:pPr>
            <a:r>
              <a:rPr lang="zh-TW" altLang="en-US" sz="2400" dirty="0">
                <a:solidFill>
                  <a:schemeClr val="tx1">
                    <a:lumMod val="75000"/>
                    <a:lumOff val="25000"/>
                  </a:schemeClr>
                </a:solidFill>
                <a:latin typeface="標楷體" pitchFamily="65" charset="-120"/>
                <a:ea typeface="標楷體" pitchFamily="65" charset="-120"/>
              </a:rPr>
              <a:t>漏未申報</a:t>
            </a:r>
            <a:r>
              <a:rPr lang="zh-TW" altLang="en-US" sz="2400" b="1" dirty="0">
                <a:solidFill>
                  <a:srgbClr val="FF0000"/>
                </a:solidFill>
                <a:latin typeface="標楷體" pitchFamily="65" charset="-120"/>
                <a:ea typeface="標楷體" pitchFamily="65" charset="-120"/>
              </a:rPr>
              <a:t>保單</a:t>
            </a:r>
            <a:r>
              <a:rPr lang="zh-TW" altLang="en-US" sz="2400" b="1" dirty="0" smtClean="0">
                <a:solidFill>
                  <a:srgbClr val="FF0000"/>
                </a:solidFill>
                <a:latin typeface="標楷體" pitchFamily="65" charset="-120"/>
                <a:ea typeface="標楷體" pitchFamily="65" charset="-120"/>
              </a:rPr>
              <a:t>借款債務</a:t>
            </a:r>
            <a:r>
              <a:rPr lang="zh-TW" altLang="en-US" sz="2400" dirty="0">
                <a:solidFill>
                  <a:schemeClr val="tx1">
                    <a:lumMod val="75000"/>
                    <a:lumOff val="25000"/>
                  </a:schemeClr>
                </a:solidFill>
                <a:latin typeface="標楷體" pitchFamily="65" charset="-120"/>
                <a:ea typeface="標楷體" pitchFamily="65" charset="-120"/>
              </a:rPr>
              <a:t>。如曾向保險公司申辦保單借款，務需向該保險公司查詢申報日之實際借款餘額。</a:t>
            </a:r>
            <a:endParaRPr lang="en-US" altLang="zh-TW" sz="2400" dirty="0">
              <a:solidFill>
                <a:schemeClr val="tx1">
                  <a:lumMod val="75000"/>
                  <a:lumOff val="25000"/>
                </a:schemeClr>
              </a:solidFill>
              <a:latin typeface="標楷體" pitchFamily="65" charset="-120"/>
              <a:ea typeface="標楷體" pitchFamily="65" charset="-120"/>
            </a:endParaRPr>
          </a:p>
          <a:p>
            <a:pPr marL="457200" indent="-457200" algn="just">
              <a:spcBef>
                <a:spcPts val="600"/>
              </a:spcBef>
              <a:buFont typeface="+mj-lt"/>
              <a:buAutoNum type="arabicPeriod"/>
            </a:pPr>
            <a:r>
              <a:rPr lang="zh-TW" altLang="en-US" sz="2400" b="1" dirty="0" smtClean="0">
                <a:solidFill>
                  <a:srgbClr val="FF0000"/>
                </a:solidFill>
                <a:latin typeface="標楷體" pitchFamily="65" charset="-120"/>
                <a:ea typeface="標楷體" pitchFamily="65" charset="-120"/>
              </a:rPr>
              <a:t>清償</a:t>
            </a:r>
            <a:r>
              <a:rPr lang="zh-TW" altLang="en-US" sz="2400" b="1" dirty="0">
                <a:solidFill>
                  <a:srgbClr val="FF0000"/>
                </a:solidFill>
                <a:latin typeface="標楷體" pitchFamily="65" charset="-120"/>
                <a:ea typeface="標楷體" pitchFamily="65" charset="-120"/>
              </a:rPr>
              <a:t>部分未</a:t>
            </a:r>
            <a:r>
              <a:rPr lang="zh-TW" altLang="en-US" sz="2400" b="1" dirty="0" smtClean="0">
                <a:solidFill>
                  <a:srgbClr val="FF0000"/>
                </a:solidFill>
                <a:latin typeface="標楷體" pitchFamily="65" charset="-120"/>
                <a:ea typeface="標楷體" pitchFamily="65" charset="-120"/>
              </a:rPr>
              <a:t>扣除</a:t>
            </a:r>
            <a:r>
              <a:rPr lang="zh-TW" altLang="en-US" sz="2400" dirty="0" smtClean="0">
                <a:latin typeface="標楷體" pitchFamily="65" charset="-120"/>
                <a:ea typeface="標楷體" pitchFamily="65" charset="-120"/>
              </a:rPr>
              <a:t>，逕</a:t>
            </a:r>
            <a:r>
              <a:rPr lang="zh-TW" altLang="en-US" sz="2400" dirty="0">
                <a:latin typeface="標楷體" pitchFamily="65" charset="-120"/>
                <a:ea typeface="標楷體" pitchFamily="65" charset="-120"/>
              </a:rPr>
              <a:t>以</a:t>
            </a:r>
            <a:r>
              <a:rPr lang="zh-TW" altLang="en-US" sz="2400" dirty="0">
                <a:solidFill>
                  <a:schemeClr val="tx1">
                    <a:lumMod val="75000"/>
                    <a:lumOff val="25000"/>
                  </a:schemeClr>
                </a:solidFill>
                <a:latin typeface="標楷體" pitchFamily="65" charset="-120"/>
                <a:ea typeface="標楷體" pitchFamily="65" charset="-120"/>
              </a:rPr>
              <a:t>原始貸款金額填報，實應據實填載申報日當日之實際債務餘額。</a:t>
            </a:r>
            <a:endParaRPr lang="en-US" altLang="zh-TW" sz="2400" dirty="0">
              <a:solidFill>
                <a:schemeClr val="tx1">
                  <a:lumMod val="75000"/>
                  <a:lumOff val="25000"/>
                </a:schemeClr>
              </a:solidFill>
              <a:latin typeface="標楷體" pitchFamily="65" charset="-120"/>
              <a:ea typeface="標楷體" pitchFamily="65" charset="-120"/>
            </a:endParaRPr>
          </a:p>
          <a:p>
            <a:pPr marL="457200" indent="-457200" algn="just">
              <a:spcBef>
                <a:spcPts val="600"/>
              </a:spcBef>
              <a:buFont typeface="+mj-lt"/>
              <a:buAutoNum type="arabicPeriod"/>
            </a:pPr>
            <a:r>
              <a:rPr lang="zh-TW" altLang="en-US" sz="2400" dirty="0" smtClean="0">
                <a:solidFill>
                  <a:schemeClr val="tx1">
                    <a:lumMod val="75000"/>
                    <a:lumOff val="25000"/>
                  </a:schemeClr>
                </a:solidFill>
                <a:latin typeface="標楷體" pitchFamily="65" charset="-120"/>
                <a:ea typeface="標楷體" pitchFamily="65" charset="-120"/>
              </a:rPr>
              <a:t>土地</a:t>
            </a:r>
            <a:r>
              <a:rPr lang="zh-TW" altLang="en-US" sz="2400" dirty="0">
                <a:solidFill>
                  <a:schemeClr val="tx1">
                    <a:lumMod val="75000"/>
                    <a:lumOff val="25000"/>
                  </a:schemeClr>
                </a:solidFill>
                <a:latin typeface="標楷體" pitchFamily="65" charset="-120"/>
                <a:ea typeface="標楷體" pitchFamily="65" charset="-120"/>
              </a:rPr>
              <a:t>建物部分已申報，惟漏報</a:t>
            </a:r>
            <a:r>
              <a:rPr lang="zh-TW" altLang="en-US" sz="2400" b="1" dirty="0">
                <a:solidFill>
                  <a:srgbClr val="FF0000"/>
                </a:solidFill>
                <a:latin typeface="標楷體" pitchFamily="65" charset="-120"/>
                <a:ea typeface="標楷體" pitchFamily="65" charset="-120"/>
              </a:rPr>
              <a:t>該</a:t>
            </a:r>
            <a:r>
              <a:rPr lang="zh-TW" altLang="en-US" sz="2400" b="1" dirty="0" smtClean="0">
                <a:solidFill>
                  <a:srgbClr val="FF0000"/>
                </a:solidFill>
                <a:latin typeface="標楷體" pitchFamily="65" charset="-120"/>
                <a:ea typeface="標楷體" pitchFamily="65" charset="-120"/>
              </a:rPr>
              <a:t>房屋貸款</a:t>
            </a:r>
            <a:r>
              <a:rPr lang="en-US" altLang="zh-TW" sz="2400" dirty="0" smtClean="0">
                <a:solidFill>
                  <a:schemeClr val="tx1">
                    <a:lumMod val="75000"/>
                    <a:lumOff val="25000"/>
                  </a:schemeClr>
                </a:solidFill>
                <a:latin typeface="標楷體" pitchFamily="65" charset="-120"/>
                <a:ea typeface="標楷體" pitchFamily="65" charset="-120"/>
              </a:rPr>
              <a:t>(</a:t>
            </a:r>
            <a:r>
              <a:rPr lang="zh-TW" altLang="en-US" sz="2400" dirty="0">
                <a:solidFill>
                  <a:schemeClr val="tx1">
                    <a:lumMod val="75000"/>
                    <a:lumOff val="25000"/>
                  </a:schemeClr>
                </a:solidFill>
                <a:latin typeface="標楷體" pitchFamily="65" charset="-120"/>
                <a:ea typeface="標楷體" pitchFamily="65" charset="-120"/>
              </a:rPr>
              <a:t>填報</a:t>
            </a:r>
            <a:r>
              <a:rPr lang="zh-TW" altLang="en-US" sz="2400" u="sng" dirty="0" smtClean="0">
                <a:solidFill>
                  <a:schemeClr val="tx1">
                    <a:lumMod val="75000"/>
                    <a:lumOff val="25000"/>
                  </a:schemeClr>
                </a:solidFill>
                <a:latin typeface="標楷體" pitchFamily="65" charset="-120"/>
                <a:ea typeface="標楷體" pitchFamily="65" charset="-120"/>
              </a:rPr>
              <a:t>申報日實際餘額</a:t>
            </a:r>
            <a:r>
              <a:rPr lang="en-US" altLang="zh-TW" sz="2400" dirty="0" smtClean="0">
                <a:solidFill>
                  <a:schemeClr val="tx1">
                    <a:lumMod val="75000"/>
                    <a:lumOff val="25000"/>
                  </a:schemeClr>
                </a:solidFill>
                <a:latin typeface="標楷體" pitchFamily="65" charset="-120"/>
                <a:ea typeface="標楷體" pitchFamily="65" charset="-120"/>
              </a:rPr>
              <a:t>)</a:t>
            </a:r>
            <a:r>
              <a:rPr lang="zh-TW" altLang="en-US" sz="2400" dirty="0" smtClean="0">
                <a:solidFill>
                  <a:schemeClr val="tx1">
                    <a:lumMod val="75000"/>
                    <a:lumOff val="25000"/>
                  </a:schemeClr>
                </a:solidFill>
                <a:latin typeface="標楷體" pitchFamily="65" charset="-120"/>
                <a:ea typeface="標楷體" pitchFamily="65" charset="-120"/>
              </a:rPr>
              <a:t>。</a:t>
            </a:r>
            <a:endParaRPr lang="en-US" altLang="zh-TW" sz="2400" dirty="0">
              <a:solidFill>
                <a:schemeClr val="tx1">
                  <a:lumMod val="75000"/>
                  <a:lumOff val="25000"/>
                </a:schemeClr>
              </a:solidFill>
              <a:latin typeface="標楷體" pitchFamily="65" charset="-120"/>
              <a:ea typeface="標楷體" pitchFamily="65" charset="-120"/>
            </a:endParaRPr>
          </a:p>
          <a:p>
            <a:pPr marL="457200" indent="-457200" algn="just">
              <a:lnSpc>
                <a:spcPts val="2400"/>
              </a:lnSpc>
              <a:buFont typeface="+mj-lt"/>
              <a:buAutoNum type="arabicPeriod"/>
            </a:pPr>
            <a:r>
              <a:rPr lang="zh-TW" altLang="en-US" sz="2400" u="sng" dirty="0">
                <a:solidFill>
                  <a:schemeClr val="tx1">
                    <a:lumMod val="75000"/>
                    <a:lumOff val="25000"/>
                  </a:schemeClr>
                </a:solidFill>
                <a:latin typeface="標楷體" pitchFamily="65" charset="-120"/>
                <a:ea typeface="標楷體" pitchFamily="65" charset="-120"/>
              </a:rPr>
              <a:t>信用卡應付帳款</a:t>
            </a:r>
            <a:r>
              <a:rPr lang="zh-TW" altLang="en-US" sz="2400" dirty="0">
                <a:solidFill>
                  <a:schemeClr val="tx1">
                    <a:lumMod val="75000"/>
                    <a:lumOff val="25000"/>
                  </a:schemeClr>
                </a:solidFill>
                <a:latin typeface="標楷體" pitchFamily="65" charset="-120"/>
                <a:ea typeface="標楷體" pitchFamily="65" charset="-120"/>
              </a:rPr>
              <a:t>實務上具查詢不易之性質</a:t>
            </a:r>
            <a:r>
              <a:rPr lang="zh-TW" altLang="en-US" sz="2400" dirty="0" smtClean="0">
                <a:solidFill>
                  <a:schemeClr val="tx1">
                    <a:lumMod val="75000"/>
                    <a:lumOff val="25000"/>
                  </a:schemeClr>
                </a:solidFill>
                <a:latin typeface="標楷體" pitchFamily="65" charset="-120"/>
                <a:ea typeface="標楷體" pitchFamily="65" charset="-120"/>
              </a:rPr>
              <a:t>，爰</a:t>
            </a:r>
            <a:r>
              <a:rPr lang="zh-TW" altLang="en-US" sz="2400" dirty="0">
                <a:solidFill>
                  <a:schemeClr val="tx1">
                    <a:lumMod val="75000"/>
                    <a:lumOff val="25000"/>
                  </a:schemeClr>
                </a:solidFill>
                <a:latin typeface="標楷體" pitchFamily="65" charset="-120"/>
                <a:ea typeface="標楷體" pitchFamily="65" charset="-120"/>
              </a:rPr>
              <a:t>依法律規範意旨予以「目的性限縮」，故該類「債務」應</a:t>
            </a:r>
            <a:r>
              <a:rPr lang="zh-TW" altLang="en-US" sz="2400" u="sng" dirty="0">
                <a:solidFill>
                  <a:schemeClr val="tx1">
                    <a:lumMod val="75000"/>
                    <a:lumOff val="25000"/>
                  </a:schemeClr>
                </a:solidFill>
                <a:latin typeface="標楷體" pitchFamily="65" charset="-120"/>
                <a:ea typeface="標楷體" pitchFamily="65" charset="-120"/>
              </a:rPr>
              <a:t>無須申報</a:t>
            </a:r>
            <a:r>
              <a:rPr lang="zh-TW" altLang="en-US" sz="2400" dirty="0" smtClean="0">
                <a:solidFill>
                  <a:schemeClr val="tx1">
                    <a:lumMod val="75000"/>
                    <a:lumOff val="25000"/>
                  </a:schemeClr>
                </a:solidFill>
                <a:latin typeface="標楷體" pitchFamily="65" charset="-120"/>
                <a:ea typeface="標楷體" pitchFamily="65" charset="-120"/>
              </a:rPr>
              <a:t>。（</a:t>
            </a:r>
            <a:r>
              <a:rPr lang="zh-TW" altLang="en-US" sz="2400" dirty="0">
                <a:solidFill>
                  <a:schemeClr val="tx1">
                    <a:lumMod val="75000"/>
                    <a:lumOff val="25000"/>
                  </a:schemeClr>
                </a:solidFill>
                <a:latin typeface="標楷體" pitchFamily="65" charset="-120"/>
                <a:ea typeface="標楷體" pitchFamily="65" charset="-120"/>
              </a:rPr>
              <a:t>法廉字第</a:t>
            </a:r>
            <a:r>
              <a:rPr lang="en-US" altLang="zh-TW" sz="2400" dirty="0">
                <a:solidFill>
                  <a:schemeClr val="tx1">
                    <a:lumMod val="75000"/>
                    <a:lumOff val="25000"/>
                  </a:schemeClr>
                </a:solidFill>
                <a:latin typeface="標楷體" pitchFamily="65" charset="-120"/>
                <a:ea typeface="標楷體" pitchFamily="65" charset="-120"/>
              </a:rPr>
              <a:t>10405010870</a:t>
            </a:r>
            <a:r>
              <a:rPr lang="zh-TW" altLang="en-US" sz="2400" dirty="0">
                <a:solidFill>
                  <a:schemeClr val="tx1">
                    <a:lumMod val="75000"/>
                    <a:lumOff val="25000"/>
                  </a:schemeClr>
                </a:solidFill>
                <a:latin typeface="標楷體" pitchFamily="65" charset="-120"/>
                <a:ea typeface="標楷體" pitchFamily="65" charset="-120"/>
              </a:rPr>
              <a:t>號）</a:t>
            </a:r>
            <a:endParaRPr lang="en-US" altLang="zh-TW" sz="2400" dirty="0">
              <a:solidFill>
                <a:schemeClr val="tx1">
                  <a:lumMod val="75000"/>
                  <a:lumOff val="25000"/>
                </a:schemeClr>
              </a:solidFill>
              <a:latin typeface="標楷體" pitchFamily="65" charset="-120"/>
              <a:ea typeface="標楷體" pitchFamily="65" charset="-120"/>
            </a:endParaRPr>
          </a:p>
        </p:txBody>
      </p:sp>
      <p:sp>
        <p:nvSpPr>
          <p:cNvPr id="6"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債權、債務</a:t>
            </a:r>
            <a:endParaRPr lang="zh-TW" altLang="en-US" dirty="0">
              <a:solidFill>
                <a:srgbClr val="FF6600"/>
              </a:solidFill>
              <a:latin typeface="標楷體" pitchFamily="65" charset="-120"/>
              <a:ea typeface="標楷體" pitchFamily="65" charset="-120"/>
            </a:endParaRPr>
          </a:p>
        </p:txBody>
      </p:sp>
      <p:pic>
        <p:nvPicPr>
          <p:cNvPr id="7" name="圖片 6"/>
          <p:cNvPicPr>
            <a:picLocks noChangeAspect="1"/>
          </p:cNvPicPr>
          <p:nvPr/>
        </p:nvPicPr>
        <p:blipFill>
          <a:blip r:embed="rId4" cstate="print">
            <a:extLst>
              <a:ext uri="{BEBA8EAE-BF5A-486C-A8C5-ECC9F3942E4B}">
                <a14:imgProps xmlns:a14="http://schemas.microsoft.com/office/drawing/2010/main">
                  <a14:imgLayer r:embed="rId5">
                    <a14:imgEffect>
                      <a14:backgroundRemoval t="9804" b="89840" l="5567" r="92505">
                        <a14:foregroundMark x1="84690" y1="15686" x2="84690" y2="15686"/>
                        <a14:foregroundMark x1="92612" y1="69519" x2="92612" y2="69519"/>
                        <a14:foregroundMark x1="12099" y1="37255" x2="12099" y2="37255"/>
                        <a14:foregroundMark x1="5567" y1="34938" x2="5567" y2="34938"/>
                        <a14:foregroundMark x1="73126" y1="14439" x2="73126" y2="14439"/>
                      </a14:backgroundRemoval>
                    </a14:imgEffect>
                  </a14:imgLayer>
                </a14:imgProps>
              </a:ext>
              <a:ext uri="{28A0092B-C50C-407E-A947-70E740481C1C}">
                <a14:useLocalDpi xmlns:a14="http://schemas.microsoft.com/office/drawing/2010/main" val="0"/>
              </a:ext>
            </a:extLst>
          </a:blip>
          <a:stretch>
            <a:fillRect/>
          </a:stretch>
        </p:blipFill>
        <p:spPr>
          <a:xfrm>
            <a:off x="0" y="764704"/>
            <a:ext cx="1135807" cy="576064"/>
          </a:xfrm>
          <a:prstGeom prst="rect">
            <a:avLst/>
          </a:prstGeom>
        </p:spPr>
      </p:pic>
      <p:sp>
        <p:nvSpPr>
          <p:cNvPr id="8"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1316082729"/>
              </p:ext>
            </p:extLst>
          </p:nvPr>
        </p:nvGraphicFramePr>
        <p:xfrm>
          <a:off x="467544" y="1573887"/>
          <a:ext cx="8229600" cy="4663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債權、債務</a:t>
            </a:r>
            <a:endParaRPr lang="zh-TW" altLang="en-US" dirty="0">
              <a:solidFill>
                <a:srgbClr val="FF6600"/>
              </a:solidFill>
              <a:latin typeface="標楷體" pitchFamily="65" charset="-120"/>
              <a:ea typeface="標楷體" pitchFamily="65" charset="-120"/>
            </a:endParaRPr>
          </a:p>
        </p:txBody>
      </p:sp>
      <p:grpSp>
        <p:nvGrpSpPr>
          <p:cNvPr id="6" name="群組 5"/>
          <p:cNvGrpSpPr/>
          <p:nvPr/>
        </p:nvGrpSpPr>
        <p:grpSpPr>
          <a:xfrm>
            <a:off x="2236908" y="3140968"/>
            <a:ext cx="6460236" cy="2736304"/>
            <a:chOff x="1769364" y="2016232"/>
            <a:chExt cx="6460236" cy="2877998"/>
          </a:xfrm>
        </p:grpSpPr>
        <p:sp>
          <p:nvSpPr>
            <p:cNvPr id="7" name="矩形 6"/>
            <p:cNvSpPr/>
            <p:nvPr/>
          </p:nvSpPr>
          <p:spPr>
            <a:xfrm>
              <a:off x="1769364" y="2016232"/>
              <a:ext cx="6460236" cy="287799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8" name="文字方塊 7"/>
            <p:cNvSpPr txBox="1"/>
            <p:nvPr/>
          </p:nvSpPr>
          <p:spPr>
            <a:xfrm>
              <a:off x="1769364" y="2016232"/>
              <a:ext cx="6460236" cy="244827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440" tIns="91440" rIns="91440" bIns="91440" numCol="1" spcCol="1270" anchor="t" anchorCtr="0">
              <a:noAutofit/>
            </a:bodyPr>
            <a:lstStyle/>
            <a:p>
              <a:pPr marL="590550" lvl="0" indent="-590550" algn="just" defTabSz="1066800">
                <a:lnSpc>
                  <a:spcPts val="3200"/>
                </a:lnSpc>
                <a:spcAft>
                  <a:spcPts val="600"/>
                </a:spcAft>
              </a:pPr>
              <a:r>
                <a:rPr lang="zh-TW" altLang="en-US" sz="2400" b="1" dirty="0" smtClean="0">
                  <a:solidFill>
                    <a:schemeClr val="tx1">
                      <a:lumMod val="75000"/>
                      <a:lumOff val="25000"/>
                    </a:schemeClr>
                  </a:solidFill>
                  <a:latin typeface="+mj-ea"/>
                  <a:ea typeface="+mj-ea"/>
                </a:rPr>
                <a:t>一、常見</a:t>
              </a:r>
              <a:r>
                <a:rPr lang="zh-TW" altLang="en-US" sz="2400" b="1" dirty="0" smtClean="0">
                  <a:solidFill>
                    <a:srgbClr val="00B0F0"/>
                  </a:solidFill>
                  <a:latin typeface="+mj-ea"/>
                  <a:ea typeface="+mj-ea"/>
                </a:rPr>
                <a:t>金融帳戶存款不足</a:t>
              </a:r>
              <a:r>
                <a:rPr lang="zh-TW" altLang="en-US" sz="2400" b="1" dirty="0" smtClean="0">
                  <a:solidFill>
                    <a:schemeClr val="tx1">
                      <a:lumMod val="75000"/>
                      <a:lumOff val="25000"/>
                    </a:schemeClr>
                  </a:solidFill>
                  <a:latin typeface="+mj-ea"/>
                  <a:ea typeface="+mj-ea"/>
                </a:rPr>
                <a:t>，將定存保單轉為質借款，係屬債務。</a:t>
              </a:r>
              <a:endParaRPr lang="en-US" altLang="zh-TW" sz="2400" b="1" dirty="0" smtClean="0">
                <a:solidFill>
                  <a:schemeClr val="tx1">
                    <a:lumMod val="75000"/>
                    <a:lumOff val="25000"/>
                  </a:schemeClr>
                </a:solidFill>
                <a:latin typeface="+mj-ea"/>
                <a:ea typeface="+mj-ea"/>
              </a:endParaRPr>
            </a:p>
            <a:p>
              <a:pPr marL="590550" lvl="0" indent="-590550" algn="just" defTabSz="1066800">
                <a:lnSpc>
                  <a:spcPts val="3200"/>
                </a:lnSpc>
                <a:spcAft>
                  <a:spcPts val="0"/>
                </a:spcAft>
              </a:pPr>
              <a:r>
                <a:rPr lang="zh-TW" altLang="en-US" sz="2400" b="1" dirty="0" smtClean="0">
                  <a:solidFill>
                    <a:schemeClr val="tx1">
                      <a:lumMod val="75000"/>
                      <a:lumOff val="25000"/>
                    </a:schemeClr>
                  </a:solidFill>
                  <a:latin typeface="+mj-ea"/>
                  <a:ea typeface="+mj-ea"/>
                </a:rPr>
                <a:t>二、除</a:t>
              </a:r>
              <a:r>
                <a:rPr lang="zh-TW" altLang="en-US" sz="2400" b="1" dirty="0" smtClean="0">
                  <a:solidFill>
                    <a:srgbClr val="FF0000"/>
                  </a:solidFill>
                  <a:latin typeface="+mj-ea"/>
                  <a:ea typeface="+mj-ea"/>
                </a:rPr>
                <a:t>保單</a:t>
              </a:r>
              <a:r>
                <a:rPr lang="zh-TW" altLang="en-US" sz="2400" b="1" dirty="0" smtClean="0">
                  <a:solidFill>
                    <a:schemeClr val="tx1">
                      <a:lumMod val="75000"/>
                      <a:lumOff val="25000"/>
                    </a:schemeClr>
                  </a:solidFill>
                  <a:latin typeface="+mj-ea"/>
                  <a:ea typeface="+mj-ea"/>
                </a:rPr>
                <a:t>應申報為</a:t>
              </a:r>
              <a:r>
                <a:rPr lang="zh-TW" altLang="en-US" sz="2400" b="1" dirty="0" smtClean="0">
                  <a:solidFill>
                    <a:srgbClr val="FF0000"/>
                  </a:solidFill>
                  <a:latin typeface="+mj-ea"/>
                  <a:ea typeface="+mj-ea"/>
                </a:rPr>
                <a:t>保險</a:t>
              </a:r>
              <a:r>
                <a:rPr lang="zh-TW" altLang="en-US" sz="2400" b="1" dirty="0" smtClean="0">
                  <a:solidFill>
                    <a:schemeClr val="tx1">
                      <a:lumMod val="75000"/>
                      <a:lumOff val="25000"/>
                    </a:schemeClr>
                  </a:solidFill>
                  <a:latin typeface="+mj-ea"/>
                  <a:ea typeface="+mj-ea"/>
                </a:rPr>
                <a:t>外，該</a:t>
              </a:r>
              <a:r>
                <a:rPr lang="zh-TW" altLang="en-US" sz="2400" b="1" dirty="0" smtClean="0">
                  <a:solidFill>
                    <a:srgbClr val="FF0000"/>
                  </a:solidFill>
                  <a:latin typeface="+mj-ea"/>
                  <a:ea typeface="+mj-ea"/>
                </a:rPr>
                <a:t>質借款</a:t>
              </a:r>
              <a:r>
                <a:rPr lang="zh-TW" altLang="en-US" sz="2400" b="1" dirty="0" smtClean="0">
                  <a:solidFill>
                    <a:schemeClr val="tx1">
                      <a:lumMod val="75000"/>
                      <a:lumOff val="25000"/>
                    </a:schemeClr>
                  </a:solidFill>
                  <a:latin typeface="+mj-ea"/>
                  <a:ea typeface="+mj-ea"/>
                </a:rPr>
                <a:t>亦應申報為</a:t>
              </a:r>
              <a:r>
                <a:rPr lang="zh-TW" altLang="en-US" sz="2400" b="1" dirty="0" smtClean="0">
                  <a:solidFill>
                    <a:srgbClr val="FF0000"/>
                  </a:solidFill>
                  <a:latin typeface="+mj-ea"/>
                  <a:ea typeface="+mj-ea"/>
                </a:rPr>
                <a:t>債務</a:t>
              </a:r>
              <a:r>
                <a:rPr lang="zh-TW" altLang="en-US" sz="2400" b="1" dirty="0" smtClean="0">
                  <a:solidFill>
                    <a:schemeClr val="tx1">
                      <a:lumMod val="75000"/>
                      <a:lumOff val="25000"/>
                    </a:schemeClr>
                  </a:solidFill>
                  <a:latin typeface="+mj-ea"/>
                  <a:ea typeface="+mj-ea"/>
                </a:rPr>
                <a:t>。</a:t>
              </a:r>
              <a:endParaRPr lang="en-US" altLang="zh-TW" sz="2400" b="1" dirty="0">
                <a:solidFill>
                  <a:schemeClr val="tx1">
                    <a:lumMod val="75000"/>
                    <a:lumOff val="25000"/>
                  </a:schemeClr>
                </a:solidFill>
                <a:latin typeface="+mj-ea"/>
                <a:ea typeface="+mj-ea"/>
              </a:endParaRPr>
            </a:p>
          </p:txBody>
        </p:sp>
      </p:grpSp>
    </p:spTree>
    <p:extLst>
      <p:ext uri="{BB962C8B-B14F-4D97-AF65-F5344CB8AC3E}">
        <p14:creationId xmlns:p14="http://schemas.microsoft.com/office/powerpoint/2010/main" val="40690173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611560" y="1250918"/>
            <a:ext cx="7921625" cy="377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marL="261938" indent="-261938">
              <a:lnSpc>
                <a:spcPct val="120000"/>
              </a:lnSpc>
              <a:spcBef>
                <a:spcPts val="1200"/>
              </a:spcBef>
              <a:spcAft>
                <a:spcPts val="1200"/>
              </a:spcAft>
            </a:pPr>
            <a:r>
              <a:rPr kumimoji="0" lang="en-US" altLang="zh-TW" sz="2400" dirty="0">
                <a:solidFill>
                  <a:srgbClr val="009900"/>
                </a:solidFill>
                <a:latin typeface="標楷體" pitchFamily="65" charset="-120"/>
                <a:ea typeface="標楷體" pitchFamily="65" charset="-120"/>
              </a:rPr>
              <a:t>★</a:t>
            </a:r>
            <a:r>
              <a:rPr kumimoji="0" lang="zh-TW" altLang="en-US" sz="2400" dirty="0">
                <a:solidFill>
                  <a:srgbClr val="009900"/>
                </a:solidFill>
                <a:latin typeface="標楷體" pitchFamily="65" charset="-120"/>
                <a:ea typeface="標楷體" pitchFamily="65" charset="-120"/>
              </a:rPr>
              <a:t>「事業投資」指對於未發行股票或其他有價證券之各種公司、合夥、獨資等事業之投資，包括儲蓄互助社之社員股金</a:t>
            </a:r>
            <a:r>
              <a:rPr kumimoji="0" lang="zh-TW" altLang="en-US" sz="2400" dirty="0" smtClean="0">
                <a:solidFill>
                  <a:srgbClr val="009900"/>
                </a:solidFill>
                <a:latin typeface="標楷體" pitchFamily="65" charset="-120"/>
                <a:ea typeface="標楷體" pitchFamily="65" charset="-120"/>
              </a:rPr>
              <a:t>。</a:t>
            </a:r>
            <a:endParaRPr kumimoji="0" lang="en-US" altLang="zh-TW" sz="2400" dirty="0">
              <a:solidFill>
                <a:srgbClr val="009900"/>
              </a:solidFill>
              <a:latin typeface="標楷體" pitchFamily="65" charset="-120"/>
              <a:ea typeface="標楷體" pitchFamily="65" charset="-120"/>
            </a:endParaRPr>
          </a:p>
          <a:p>
            <a:pPr marL="261938" indent="-261938">
              <a:lnSpc>
                <a:spcPct val="120000"/>
              </a:lnSpc>
              <a:spcBef>
                <a:spcPts val="1200"/>
              </a:spcBef>
              <a:spcAft>
                <a:spcPts val="1200"/>
              </a:spcAft>
            </a:pPr>
            <a:r>
              <a:rPr kumimoji="0" lang="en-US" altLang="zh-TW" sz="2400" dirty="0">
                <a:solidFill>
                  <a:srgbClr val="009900"/>
                </a:solidFill>
                <a:latin typeface="標楷體" pitchFamily="65" charset="-120"/>
                <a:ea typeface="標楷體" pitchFamily="65" charset="-120"/>
              </a:rPr>
              <a:t>★</a:t>
            </a:r>
            <a:r>
              <a:rPr kumimoji="0" lang="zh-TW" altLang="en-US" sz="2400" dirty="0">
                <a:solidFill>
                  <a:srgbClr val="009900"/>
                </a:solidFill>
                <a:latin typeface="標楷體" pitchFamily="65" charset="-120"/>
                <a:ea typeface="標楷體" pitchFamily="65" charset="-120"/>
              </a:rPr>
              <a:t>申報人本人、配偶及未成年子女「</a:t>
            </a:r>
            <a:r>
              <a:rPr kumimoji="0" lang="zh-TW" altLang="en-US" sz="2400" b="1" dirty="0">
                <a:solidFill>
                  <a:srgbClr val="FF0000"/>
                </a:solidFill>
                <a:latin typeface="標楷體" pitchFamily="65" charset="-120"/>
                <a:ea typeface="標楷體" pitchFamily="65" charset="-120"/>
              </a:rPr>
              <a:t>各別</a:t>
            </a:r>
            <a:r>
              <a:rPr kumimoji="0" lang="zh-TW" altLang="en-US" sz="2400" dirty="0">
                <a:solidFill>
                  <a:srgbClr val="009900"/>
                </a:solidFill>
                <a:latin typeface="標楷體" pitchFamily="65" charset="-120"/>
                <a:ea typeface="標楷體" pitchFamily="65" charset="-120"/>
              </a:rPr>
              <a:t>」名下事業投資</a:t>
            </a:r>
            <a:r>
              <a:rPr kumimoji="0" lang="zh-TW" altLang="en-US" sz="2400" b="1" dirty="0">
                <a:solidFill>
                  <a:srgbClr val="FF0000"/>
                </a:solidFill>
                <a:latin typeface="標楷體" pitchFamily="65" charset="-120"/>
                <a:ea typeface="標楷體" pitchFamily="65" charset="-120"/>
              </a:rPr>
              <a:t>達新臺幣一百萬元</a:t>
            </a:r>
            <a:r>
              <a:rPr kumimoji="0" lang="zh-TW" altLang="en-US" sz="2400" dirty="0">
                <a:solidFill>
                  <a:srgbClr val="009900"/>
                </a:solidFill>
                <a:latin typeface="標楷體" pitchFamily="65" charset="-120"/>
                <a:ea typeface="標楷體" pitchFamily="65" charset="-120"/>
              </a:rPr>
              <a:t>以上者，即應申報</a:t>
            </a:r>
            <a:r>
              <a:rPr kumimoji="0" lang="zh-TW" altLang="en-US" sz="2400" dirty="0" smtClean="0">
                <a:solidFill>
                  <a:srgbClr val="009900"/>
                </a:solidFill>
                <a:latin typeface="標楷體" pitchFamily="65" charset="-120"/>
                <a:ea typeface="標楷體" pitchFamily="65" charset="-120"/>
              </a:rPr>
              <a:t>。</a:t>
            </a:r>
            <a:endParaRPr kumimoji="0" lang="zh-TW" altLang="en-US" sz="2400" dirty="0">
              <a:solidFill>
                <a:srgbClr val="009900"/>
              </a:solidFill>
              <a:latin typeface="標楷體" pitchFamily="65" charset="-120"/>
              <a:ea typeface="標楷體" pitchFamily="65" charset="-120"/>
            </a:endParaRPr>
          </a:p>
          <a:p>
            <a:pPr marL="261938" indent="-261938">
              <a:lnSpc>
                <a:spcPct val="120000"/>
              </a:lnSpc>
              <a:spcBef>
                <a:spcPts val="1200"/>
              </a:spcBef>
              <a:spcAft>
                <a:spcPts val="1200"/>
              </a:spcAft>
            </a:pPr>
            <a:r>
              <a:rPr kumimoji="0" lang="zh-TW" altLang="en-US" sz="2400" dirty="0">
                <a:solidFill>
                  <a:srgbClr val="009900"/>
                </a:solidFill>
                <a:latin typeface="標楷體" pitchFamily="65" charset="-120"/>
                <a:ea typeface="標楷體" pitchFamily="65" charset="-120"/>
              </a:rPr>
              <a:t>★事業投資金額以「申報日」當日實際投資金額申報，並應註明取得之時間及原因。</a:t>
            </a:r>
          </a:p>
        </p:txBody>
      </p:sp>
      <p:sp>
        <p:nvSpPr>
          <p:cNvPr id="6"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事業投資</a:t>
            </a:r>
            <a:endParaRPr lang="zh-TW" altLang="en-US" dirty="0">
              <a:solidFill>
                <a:srgbClr val="FF6600"/>
              </a:solidFill>
              <a:latin typeface="標楷體" pitchFamily="65" charset="-120"/>
              <a:ea typeface="標楷體" pitchFamily="65" charset="-120"/>
            </a:endParaRPr>
          </a:p>
        </p:txBody>
      </p:sp>
      <p:sp>
        <p:nvSpPr>
          <p:cNvPr id="4"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6600"/>
                </a:solidFill>
                <a:latin typeface="標楷體" pitchFamily="65" charset="-120"/>
                <a:ea typeface="標楷體" pitchFamily="65" charset="-120"/>
              </a:rPr>
              <a:t>事業投資</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917911285"/>
              </p:ext>
            </p:extLst>
          </p:nvPr>
        </p:nvGraphicFramePr>
        <p:xfrm>
          <a:off x="457200" y="1052736"/>
          <a:ext cx="822960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3" name="矩形 2"/>
          <p:cNvSpPr/>
          <p:nvPr/>
        </p:nvSpPr>
        <p:spPr>
          <a:xfrm>
            <a:off x="0" y="6356350"/>
            <a:ext cx="3576620" cy="338554"/>
          </a:xfrm>
          <a:prstGeom prst="rect">
            <a:avLst/>
          </a:prstGeom>
        </p:spPr>
        <p:txBody>
          <a:bodyPr wrap="none">
            <a:spAutoFit/>
          </a:bodyPr>
          <a:lstStyle/>
          <a:p>
            <a:pPr lvl="0"/>
            <a:r>
              <a:rPr lang="zh-TW" altLang="en-US" sz="1600" b="1" dirty="0">
                <a:solidFill>
                  <a:schemeClr val="tx1">
                    <a:lumMod val="75000"/>
                    <a:lumOff val="25000"/>
                  </a:schemeClr>
                </a:solidFill>
                <a:latin typeface="+mj-ea"/>
                <a:ea typeface="+mj-ea"/>
              </a:rPr>
              <a:t>（法廉字第</a:t>
            </a:r>
            <a:r>
              <a:rPr lang="en-US" altLang="zh-TW" sz="1600" b="1" dirty="0">
                <a:solidFill>
                  <a:schemeClr val="tx1">
                    <a:lumMod val="75000"/>
                    <a:lumOff val="25000"/>
                  </a:schemeClr>
                </a:solidFill>
                <a:latin typeface="+mj-ea"/>
                <a:ea typeface="+mj-ea"/>
              </a:rPr>
              <a:t>11105001030</a:t>
            </a:r>
            <a:r>
              <a:rPr lang="zh-TW" altLang="en-US" sz="1600" b="1" dirty="0" smtClean="0">
                <a:solidFill>
                  <a:schemeClr val="tx1">
                    <a:lumMod val="75000"/>
                    <a:lumOff val="25000"/>
                  </a:schemeClr>
                </a:solidFill>
                <a:latin typeface="+mj-ea"/>
                <a:ea typeface="+mj-ea"/>
              </a:rPr>
              <a:t>號函參照）</a:t>
            </a:r>
            <a:endParaRPr lang="zh-TW" altLang="en-US" sz="4000" b="1" dirty="0">
              <a:solidFill>
                <a:schemeClr val="tx1">
                  <a:lumMod val="75000"/>
                  <a:lumOff val="25000"/>
                </a:schemeClr>
              </a:solidFill>
              <a:latin typeface="+mj-ea"/>
              <a:ea typeface="+mj-ea"/>
            </a:endParaRPr>
          </a:p>
        </p:txBody>
      </p:sp>
    </p:spTree>
    <p:extLst>
      <p:ext uri="{BB962C8B-B14F-4D97-AF65-F5344CB8AC3E}">
        <p14:creationId xmlns:p14="http://schemas.microsoft.com/office/powerpoint/2010/main" val="113916793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4"/>
          <p:cNvSpPr>
            <a:spLocks noChangeArrowheads="1"/>
          </p:cNvSpPr>
          <p:nvPr/>
        </p:nvSpPr>
        <p:spPr bwMode="auto">
          <a:xfrm>
            <a:off x="395536" y="1124744"/>
            <a:ext cx="8424863" cy="3600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marL="392113" indent="-309563" algn="just">
              <a:lnSpc>
                <a:spcPct val="120000"/>
              </a:lnSpc>
            </a:pPr>
            <a:r>
              <a:rPr lang="en-US" altLang="zh-TW" sz="2400" dirty="0">
                <a:solidFill>
                  <a:srgbClr val="009900"/>
                </a:solidFill>
                <a:latin typeface="標楷體" pitchFamily="65" charset="-120"/>
                <a:ea typeface="標楷體" pitchFamily="65" charset="-120"/>
              </a:rPr>
              <a:t>★</a:t>
            </a:r>
            <a:r>
              <a:rPr lang="zh-TW" altLang="en-US" sz="2400" b="1" dirty="0">
                <a:solidFill>
                  <a:srgbClr val="009900"/>
                </a:solidFill>
                <a:latin typeface="微軟正黑體" panose="020B0604030504040204" pitchFamily="34" charset="-120"/>
                <a:ea typeface="微軟正黑體" panose="020B0604030504040204" pitchFamily="34" charset="-120"/>
              </a:rPr>
              <a:t>申報人於申報財產時，對申報表各欄應填寫之事項</a:t>
            </a:r>
            <a:r>
              <a:rPr lang="zh-TW" altLang="en-US" sz="2400" b="1" u="sng" dirty="0">
                <a:solidFill>
                  <a:srgbClr val="FF0000"/>
                </a:solidFill>
                <a:latin typeface="微軟正黑體" panose="020B0604030504040204" pitchFamily="34" charset="-120"/>
                <a:ea typeface="微軟正黑體" panose="020B0604030504040204" pitchFamily="34" charset="-120"/>
              </a:rPr>
              <a:t>有需補充說明者</a:t>
            </a:r>
            <a:r>
              <a:rPr lang="zh-TW" altLang="en-US" sz="2400" b="1" dirty="0">
                <a:solidFill>
                  <a:srgbClr val="009900"/>
                </a:solidFill>
                <a:latin typeface="微軟正黑體" panose="020B0604030504040204" pitchFamily="34" charset="-120"/>
                <a:ea typeface="微軟正黑體" panose="020B0604030504040204" pitchFamily="34" charset="-120"/>
              </a:rPr>
              <a:t>，如某項財產之取得時間及原因，係他人借用申報人本人、配偶、未成年子女名義購置或存放之財產等，應於「備註欄」內按填寫事項之先後順序逐一說明</a:t>
            </a:r>
            <a:r>
              <a:rPr lang="zh-TW" altLang="en-US" sz="2400" b="1" dirty="0" smtClean="0">
                <a:solidFill>
                  <a:srgbClr val="009900"/>
                </a:solidFill>
                <a:latin typeface="微軟正黑體" panose="020B0604030504040204" pitchFamily="34" charset="-120"/>
                <a:ea typeface="微軟正黑體" panose="020B0604030504040204" pitchFamily="34" charset="-120"/>
              </a:rPr>
              <a:t>。</a:t>
            </a:r>
            <a:endParaRPr lang="en-US" altLang="zh-TW" sz="2400" b="1" dirty="0" smtClean="0">
              <a:solidFill>
                <a:srgbClr val="009900"/>
              </a:solidFill>
              <a:latin typeface="微軟正黑體" panose="020B0604030504040204" pitchFamily="34" charset="-120"/>
              <a:ea typeface="微軟正黑體" panose="020B0604030504040204" pitchFamily="34" charset="-120"/>
            </a:endParaRPr>
          </a:p>
          <a:p>
            <a:pPr marL="392113" indent="-309563" algn="just">
              <a:lnSpc>
                <a:spcPct val="120000"/>
              </a:lnSpc>
            </a:pPr>
            <a:endParaRPr lang="en-US" altLang="zh-TW" sz="2400" b="1" dirty="0" smtClean="0">
              <a:solidFill>
                <a:srgbClr val="009900"/>
              </a:solidFill>
              <a:latin typeface="微軟正黑體" panose="020B0604030504040204" pitchFamily="34" charset="-120"/>
              <a:ea typeface="微軟正黑體" panose="020B0604030504040204" pitchFamily="34" charset="-120"/>
            </a:endParaRPr>
          </a:p>
          <a:p>
            <a:pPr marL="392113" indent="-309563" algn="just">
              <a:lnSpc>
                <a:spcPct val="120000"/>
              </a:lnSpc>
            </a:pPr>
            <a:r>
              <a:rPr lang="zh-TW" altLang="en-US" sz="2400" b="1" dirty="0" smtClean="0">
                <a:solidFill>
                  <a:srgbClr val="FF0000"/>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申報人確有無法申報配偶或未成年子女財產之正當理由者，應於備註欄中敘明其理由，並於受理申報機關（構）進行實質審核時，提出具體事證供審核。</a:t>
            </a:r>
          </a:p>
        </p:txBody>
      </p:sp>
      <p:sp>
        <p:nvSpPr>
          <p:cNvPr id="6"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備註</a:t>
            </a:r>
            <a:r>
              <a:rPr lang="zh-TW" altLang="en-US" dirty="0">
                <a:solidFill>
                  <a:srgbClr val="FF6600"/>
                </a:solidFill>
                <a:latin typeface="標楷體" pitchFamily="65" charset="-120"/>
                <a:ea typeface="標楷體" pitchFamily="65" charset="-120"/>
              </a:rPr>
              <a:t>欄</a:t>
            </a:r>
          </a:p>
        </p:txBody>
      </p:sp>
      <p:sp>
        <p:nvSpPr>
          <p:cNvPr id="4"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5"/>
          <p:cNvSpPr txBox="1">
            <a:spLocks noChangeArrowheads="1"/>
          </p:cNvSpPr>
          <p:nvPr/>
        </p:nvSpPr>
        <p:spPr bwMode="auto">
          <a:xfrm>
            <a:off x="395536" y="836712"/>
            <a:ext cx="8423275" cy="5078313"/>
          </a:xfrm>
          <a:prstGeom prst="rect">
            <a:avLst/>
          </a:prstGeom>
          <a:blipFill>
            <a:blip r:embed="rId3" cstate="print"/>
            <a:tile tx="0" ty="0" sx="100000" sy="100000" flip="none" algn="tl"/>
          </a:blipFill>
          <a:ln w="25400" cap="rnd">
            <a:solidFill>
              <a:srgbClr val="CC6600"/>
            </a:solidFill>
            <a:prstDash val="sysDot"/>
            <a:miter lim="800000"/>
            <a:headEnd/>
            <a:tailEnd/>
          </a:ln>
        </p:spPr>
        <p:txBody>
          <a:bodyPr>
            <a:spAutoFit/>
          </a:bodyPr>
          <a:lstStyle>
            <a:lvl1pPr marL="261938" indent="-261938">
              <a:defRPr sz="2700">
                <a:solidFill>
                  <a:schemeClr val="tx1"/>
                </a:solidFill>
                <a:latin typeface="Lucida Sans Unicode" pitchFamily="34" charset="0"/>
                <a:ea typeface="微軟正黑體" pitchFamily="34" charset="-120"/>
              </a:defRPr>
            </a:lvl1pPr>
            <a:lvl2pPr marL="742950" indent="-285750">
              <a:defRPr sz="2300">
                <a:solidFill>
                  <a:schemeClr val="tx1"/>
                </a:solidFill>
                <a:latin typeface="Lucida Sans Unicode" pitchFamily="34" charset="0"/>
                <a:ea typeface="微軟正黑體" pitchFamily="34" charset="-120"/>
              </a:defRPr>
            </a:lvl2pPr>
            <a:lvl3pPr marL="1143000">
              <a:defRPr sz="2100">
                <a:solidFill>
                  <a:schemeClr val="tx1"/>
                </a:solidFill>
                <a:latin typeface="Lucida Sans Unicode" pitchFamily="34" charset="0"/>
                <a:ea typeface="微軟正黑體" pitchFamily="34" charset="-120"/>
              </a:defRPr>
            </a:lvl3pPr>
            <a:lvl4pPr marL="1600200">
              <a:defRPr sz="1900">
                <a:solidFill>
                  <a:schemeClr val="tx1"/>
                </a:solidFill>
                <a:latin typeface="Lucida Sans Unicode" pitchFamily="34" charset="0"/>
                <a:ea typeface="微軟正黑體" pitchFamily="34" charset="-120"/>
              </a:defRPr>
            </a:lvl4pPr>
            <a:lvl5pPr marL="2057400">
              <a:defRPr>
                <a:solidFill>
                  <a:schemeClr val="tx1"/>
                </a:solidFill>
                <a:latin typeface="Lucida Sans Unicode" pitchFamily="34" charset="0"/>
                <a:ea typeface="微軟正黑體" pitchFamily="34" charset="-120"/>
              </a:defRPr>
            </a:lvl5pPr>
            <a:lvl6pPr marL="25146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6pPr>
            <a:lvl7pPr marL="29718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7pPr>
            <a:lvl8pPr marL="34290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8pPr>
            <a:lvl9pPr marL="3886200" eaLnBrk="0" fontAlgn="base" hangingPunct="0">
              <a:spcAft>
                <a:spcPct val="0"/>
              </a:spcAft>
              <a:buClr>
                <a:schemeClr val="accent2"/>
              </a:buClr>
              <a:buFont typeface="Wingdings 2" pitchFamily="18" charset="2"/>
              <a:buChar char=""/>
              <a:defRPr>
                <a:solidFill>
                  <a:schemeClr val="tx1"/>
                </a:solidFill>
                <a:latin typeface="Lucida Sans Unicode" pitchFamily="34" charset="0"/>
                <a:ea typeface="微軟正黑體" pitchFamily="34" charset="-120"/>
              </a:defRPr>
            </a:lvl9pPr>
          </a:lstStyle>
          <a:p>
            <a:pPr>
              <a:spcBef>
                <a:spcPct val="50000"/>
              </a:spcBef>
            </a:pPr>
            <a:r>
              <a:rPr kumimoji="0" lang="zh-TW" altLang="en-US" sz="1800" b="1" dirty="0">
                <a:solidFill>
                  <a:srgbClr val="CC0000"/>
                </a:solidFill>
                <a:latin typeface="微軟正黑體" panose="020B0604030504040204" pitchFamily="34" charset="-120"/>
              </a:rPr>
              <a:t>填寫備註欄注意事項：</a:t>
            </a:r>
            <a:endParaRPr kumimoji="0" lang="en-US" altLang="zh-TW" sz="1800" b="1" dirty="0">
              <a:solidFill>
                <a:srgbClr val="CC0000"/>
              </a:solidFill>
              <a:latin typeface="微軟正黑體" panose="020B0604030504040204" pitchFamily="34" charset="-120"/>
            </a:endParaRPr>
          </a:p>
          <a:p>
            <a:pPr marL="342900" indent="-342900">
              <a:spcBef>
                <a:spcPct val="50000"/>
              </a:spcBef>
              <a:buFont typeface="+mj-lt"/>
              <a:buAutoNum type="arabicPeriod"/>
            </a:pPr>
            <a:r>
              <a:rPr kumimoji="0" lang="zh-TW" altLang="en-US" sz="1800" b="1" dirty="0">
                <a:latin typeface="微軟正黑體" panose="020B0604030504040204" pitchFamily="34" charset="-120"/>
              </a:rPr>
              <a:t>預售屋：若已付款者，縱房屋尚未過戶，仍應填寫於「備註欄」內。</a:t>
            </a:r>
            <a:endParaRPr kumimoji="0" lang="en-US" altLang="zh-TW" sz="1800" b="1" dirty="0">
              <a:latin typeface="微軟正黑體" panose="020B0604030504040204" pitchFamily="34" charset="-120"/>
            </a:endParaRPr>
          </a:p>
          <a:p>
            <a:pPr marL="342900" indent="-342900">
              <a:spcBef>
                <a:spcPct val="50000"/>
              </a:spcBef>
              <a:buFont typeface="+mj-lt"/>
              <a:buAutoNum type="arabicPeriod"/>
            </a:pPr>
            <a:r>
              <a:rPr kumimoji="0" lang="zh-TW" altLang="en-US" sz="1800" b="1" dirty="0">
                <a:latin typeface="微軟正黑體" panose="020B0604030504040204" pitchFamily="34" charset="-120"/>
              </a:rPr>
              <a:t>已經繼承取得之土地，未辦理繼承登記及分割登記，但有分管事實，則仍應填寫於「備註欄」內。</a:t>
            </a:r>
            <a:endParaRPr kumimoji="0" lang="en-US" altLang="zh-TW" sz="1800" b="1" dirty="0">
              <a:latin typeface="微軟正黑體" panose="020B0604030504040204" pitchFamily="34" charset="-120"/>
            </a:endParaRPr>
          </a:p>
          <a:p>
            <a:pPr marL="342900" indent="-342900">
              <a:spcBef>
                <a:spcPct val="50000"/>
              </a:spcBef>
              <a:buFont typeface="+mj-lt"/>
              <a:buAutoNum type="arabicPeriod"/>
            </a:pPr>
            <a:r>
              <a:rPr lang="zh-TW" altLang="en-US" sz="1800" b="1" dirty="0">
                <a:latin typeface="微軟正黑體" panose="020B0604030504040204" pitchFamily="34" charset="-120"/>
              </a:rPr>
              <a:t>合會：如申報人本人、配偶或未成年子女友參與</a:t>
            </a:r>
            <a:r>
              <a:rPr lang="zh-TW" altLang="en-US" sz="1800" b="1" dirty="0">
                <a:solidFill>
                  <a:srgbClr val="FF3300"/>
                </a:solidFill>
                <a:latin typeface="微軟正黑體" panose="020B0604030504040204" pitchFamily="34" charset="-120"/>
              </a:rPr>
              <a:t>合會</a:t>
            </a:r>
            <a:r>
              <a:rPr lang="zh-TW" altLang="en-US" sz="1800" b="1" dirty="0">
                <a:latin typeface="微軟正黑體" panose="020B0604030504040204" pitchFamily="34" charset="-120"/>
              </a:rPr>
              <a:t>者，應將</a:t>
            </a:r>
            <a:r>
              <a:rPr lang="zh-TW" altLang="en-US" sz="1800" b="1" dirty="0">
                <a:solidFill>
                  <a:srgbClr val="FF3300"/>
                </a:solidFill>
                <a:latin typeface="微軟正黑體" panose="020B0604030504040204" pitchFamily="34" charset="-120"/>
              </a:rPr>
              <a:t>合會起始日、期數、每期繳交金額</a:t>
            </a:r>
            <a:r>
              <a:rPr lang="zh-TW" altLang="en-US" sz="1800" b="1" dirty="0">
                <a:latin typeface="微軟正黑體" panose="020B0604030504040204" pitchFamily="34" charset="-120"/>
              </a:rPr>
              <a:t>等事項，填寫於「</a:t>
            </a:r>
            <a:r>
              <a:rPr lang="zh-TW" altLang="en-US" sz="1800" b="1" dirty="0" smtClean="0">
                <a:latin typeface="微軟正黑體" panose="020B0604030504040204" pitchFamily="34" charset="-120"/>
              </a:rPr>
              <a:t>備註欄</a:t>
            </a:r>
            <a:r>
              <a:rPr lang="zh-TW" altLang="en-US" sz="1800" b="1" dirty="0">
                <a:latin typeface="微軟正黑體" panose="020B0604030504040204" pitchFamily="34" charset="-120"/>
              </a:rPr>
              <a:t>」</a:t>
            </a:r>
            <a:r>
              <a:rPr lang="zh-TW" altLang="en-US" sz="1800" b="1" dirty="0" smtClean="0">
                <a:latin typeface="微軟正黑體" panose="020B0604030504040204" pitchFamily="34" charset="-120"/>
              </a:rPr>
              <a:t>內；</a:t>
            </a:r>
            <a:r>
              <a:rPr lang="zh-TW" altLang="en-US" sz="1800" b="1" dirty="0">
                <a:latin typeface="微軟正黑體" panose="020B0604030504040204" pitchFamily="34" charset="-120"/>
              </a:rPr>
              <a:t>得標後屬小額信用貸款，將未來各期應支付金額加總，如債務已達</a:t>
            </a:r>
            <a:r>
              <a:rPr lang="en-US" altLang="zh-TW" sz="1800" b="1" dirty="0">
                <a:latin typeface="微軟正黑體" panose="020B0604030504040204" pitchFamily="34" charset="-120"/>
              </a:rPr>
              <a:t>100</a:t>
            </a:r>
            <a:r>
              <a:rPr lang="zh-TW" altLang="en-US" sz="1800" b="1" dirty="0">
                <a:latin typeface="微軟正黑體" panose="020B0604030504040204" pitchFamily="34" charset="-120"/>
              </a:rPr>
              <a:t>萬元，填列「債務欄</a:t>
            </a:r>
            <a:r>
              <a:rPr lang="zh-TW" altLang="en-US" sz="1800" b="1" dirty="0" smtClean="0">
                <a:latin typeface="微軟正黑體" panose="020B0604030504040204" pitchFamily="34" charset="-120"/>
              </a:rPr>
              <a:t>」。</a:t>
            </a:r>
            <a:endParaRPr lang="en-US" altLang="zh-TW" sz="1800" b="1" dirty="0">
              <a:latin typeface="微軟正黑體" panose="020B0604030504040204" pitchFamily="34" charset="-120"/>
            </a:endParaRPr>
          </a:p>
          <a:p>
            <a:pPr marL="342900" indent="-342900">
              <a:spcBef>
                <a:spcPct val="50000"/>
              </a:spcBef>
              <a:buFont typeface="+mj-lt"/>
              <a:buAutoNum type="arabicPeriod"/>
            </a:pPr>
            <a:r>
              <a:rPr kumimoji="0" lang="zh-TW" altLang="en-US" sz="1800" b="1" dirty="0">
                <a:solidFill>
                  <a:srgbClr val="FF0000"/>
                </a:solidFill>
                <a:latin typeface="微軟正黑體" panose="020B0604030504040204" pitchFamily="34" charset="-120"/>
              </a:rPr>
              <a:t>申報人如與配偶有（</a:t>
            </a:r>
            <a:r>
              <a:rPr kumimoji="0" lang="en-US" altLang="zh-TW" sz="1800" b="1" dirty="0">
                <a:solidFill>
                  <a:srgbClr val="FF0000"/>
                </a:solidFill>
                <a:latin typeface="微軟正黑體" panose="020B0604030504040204" pitchFamily="34" charset="-120"/>
              </a:rPr>
              <a:t>1</a:t>
            </a:r>
            <a:r>
              <a:rPr kumimoji="0" lang="zh-TW" altLang="en-US" sz="1800" b="1" dirty="0">
                <a:solidFill>
                  <a:srgbClr val="FF0000"/>
                </a:solidFill>
                <a:latin typeface="微軟正黑體" panose="020B0604030504040204" pitchFamily="34" charset="-120"/>
              </a:rPr>
              <a:t>）離婚訴訟；（</a:t>
            </a:r>
            <a:r>
              <a:rPr kumimoji="0" lang="en-US" altLang="zh-TW" sz="1800" b="1" dirty="0">
                <a:solidFill>
                  <a:srgbClr val="FF0000"/>
                </a:solidFill>
                <a:latin typeface="微軟正黑體" panose="020B0604030504040204" pitchFamily="34" charset="-120"/>
              </a:rPr>
              <a:t>2</a:t>
            </a:r>
            <a:r>
              <a:rPr kumimoji="0" lang="zh-TW" altLang="en-US" sz="1800" b="1" dirty="0">
                <a:solidFill>
                  <a:srgbClr val="FF0000"/>
                </a:solidFill>
                <a:latin typeface="微軟正黑體" panose="020B0604030504040204" pitchFamily="34" charset="-120"/>
              </a:rPr>
              <a:t>）分居；（</a:t>
            </a:r>
            <a:r>
              <a:rPr kumimoji="0" lang="en-US" altLang="zh-TW" sz="1800" b="1" dirty="0">
                <a:solidFill>
                  <a:srgbClr val="FF0000"/>
                </a:solidFill>
                <a:latin typeface="微軟正黑體" panose="020B0604030504040204" pitchFamily="34" charset="-120"/>
              </a:rPr>
              <a:t>3</a:t>
            </a:r>
            <a:r>
              <a:rPr kumimoji="0" lang="zh-TW" altLang="en-US" sz="1800" b="1" dirty="0">
                <a:solidFill>
                  <a:srgbClr val="FF0000"/>
                </a:solidFill>
                <a:latin typeface="微軟正黑體" panose="020B0604030504040204" pitchFamily="34" charset="-120"/>
              </a:rPr>
              <a:t>）感情不睦；（</a:t>
            </a:r>
            <a:r>
              <a:rPr kumimoji="0" lang="en-US" altLang="zh-TW" sz="1800" b="1" dirty="0">
                <a:solidFill>
                  <a:srgbClr val="FF0000"/>
                </a:solidFill>
                <a:latin typeface="微軟正黑體" panose="020B0604030504040204" pitchFamily="34" charset="-120"/>
              </a:rPr>
              <a:t>4</a:t>
            </a:r>
            <a:r>
              <a:rPr kumimoji="0" lang="zh-TW" altLang="en-US" sz="1800" b="1" dirty="0">
                <a:solidFill>
                  <a:srgbClr val="FF0000"/>
                </a:solidFill>
                <a:latin typeface="微軟正黑體" panose="020B0604030504040204" pitchFamily="34" charset="-120"/>
              </a:rPr>
              <a:t>）家暴令；（</a:t>
            </a:r>
            <a:r>
              <a:rPr kumimoji="0" lang="en-US" altLang="zh-TW" sz="1800" b="1" dirty="0">
                <a:solidFill>
                  <a:srgbClr val="FF0000"/>
                </a:solidFill>
                <a:latin typeface="微軟正黑體" panose="020B0604030504040204" pitchFamily="34" charset="-120"/>
              </a:rPr>
              <a:t>5</a:t>
            </a:r>
            <a:r>
              <a:rPr kumimoji="0" lang="zh-TW" altLang="en-US" sz="1800" b="1" dirty="0">
                <a:solidFill>
                  <a:srgbClr val="FF0000"/>
                </a:solidFill>
                <a:latin typeface="微軟正黑體" panose="020B0604030504040204" pitchFamily="34" charset="-120"/>
              </a:rPr>
              <a:t>）禁制令等事實上無法申報配偶財產之情形，於申報時即應在「備註」欄內予以註明，如抽到實質審查時，再行提出具體事證加以證明。</a:t>
            </a:r>
            <a:endParaRPr kumimoji="0" lang="en-US" altLang="zh-TW" sz="1800" b="1" dirty="0">
              <a:solidFill>
                <a:srgbClr val="FF0000"/>
              </a:solidFill>
              <a:latin typeface="微軟正黑體" panose="020B0604030504040204" pitchFamily="34" charset="-120"/>
            </a:endParaRPr>
          </a:p>
          <a:p>
            <a:pPr marL="342900" indent="-342900">
              <a:spcBef>
                <a:spcPct val="50000"/>
              </a:spcBef>
              <a:buFont typeface="+mj-lt"/>
              <a:buAutoNum type="arabicPeriod"/>
            </a:pPr>
            <a:r>
              <a:rPr kumimoji="0" lang="zh-TW" altLang="en-US" sz="1800" b="1" dirty="0">
                <a:latin typeface="微軟正黑體" panose="020B0604030504040204" pitchFamily="34" charset="-120"/>
              </a:rPr>
              <a:t>離婚後</a:t>
            </a:r>
            <a:r>
              <a:rPr kumimoji="0" lang="zh-TW" altLang="en-US" sz="1800" b="1" dirty="0">
                <a:solidFill>
                  <a:srgbClr val="FF0000"/>
                </a:solidFill>
                <a:latin typeface="微軟正黑體" panose="020B0604030504040204" pitchFamily="34" charset="-120"/>
              </a:rPr>
              <a:t>未取得子女監護權</a:t>
            </a:r>
            <a:r>
              <a:rPr kumimoji="0" lang="zh-TW" altLang="en-US" sz="1800" b="1" dirty="0">
                <a:latin typeface="微軟正黑體" panose="020B0604030504040204" pitchFamily="34" charset="-120"/>
              </a:rPr>
              <a:t>或</a:t>
            </a:r>
            <a:r>
              <a:rPr kumimoji="0" lang="zh-TW" altLang="en-US" sz="1800" b="1" dirty="0">
                <a:solidFill>
                  <a:srgbClr val="FF0000"/>
                </a:solidFill>
                <a:latin typeface="微軟正黑體" panose="020B0604030504040204" pitchFamily="34" charset="-120"/>
              </a:rPr>
              <a:t>未成年子女已結婚</a:t>
            </a:r>
            <a:r>
              <a:rPr kumimoji="0" lang="zh-TW" altLang="en-US" sz="1800" b="1" dirty="0">
                <a:latin typeface="微軟正黑體" panose="020B0604030504040204" pitchFamily="34" charset="-120"/>
              </a:rPr>
              <a:t>等，於申報時即應在「</a:t>
            </a:r>
            <a:r>
              <a:rPr kumimoji="0" lang="zh-TW" altLang="en-US" sz="1800" b="1" dirty="0" smtClean="0">
                <a:latin typeface="微軟正黑體" panose="020B0604030504040204" pitchFamily="34" charset="-120"/>
              </a:rPr>
              <a:t>備註欄</a:t>
            </a:r>
            <a:r>
              <a:rPr lang="zh-TW" altLang="en-US" sz="1800" b="1" dirty="0">
                <a:latin typeface="微軟正黑體" panose="020B0604030504040204" pitchFamily="34" charset="-120"/>
              </a:rPr>
              <a:t>」</a:t>
            </a:r>
            <a:r>
              <a:rPr kumimoji="0" lang="zh-TW" altLang="en-US" sz="1800" b="1" dirty="0" smtClean="0">
                <a:latin typeface="微軟正黑體" panose="020B0604030504040204" pitchFamily="34" charset="-120"/>
              </a:rPr>
              <a:t>內</a:t>
            </a:r>
            <a:r>
              <a:rPr kumimoji="0" lang="zh-TW" altLang="en-US" sz="1800" b="1" dirty="0">
                <a:latin typeface="微軟正黑體" panose="020B0604030504040204" pitchFamily="34" charset="-120"/>
              </a:rPr>
              <a:t>予以註明。</a:t>
            </a:r>
            <a:endParaRPr kumimoji="0" lang="en-US" altLang="zh-TW" sz="1800" b="1" dirty="0">
              <a:latin typeface="微軟正黑體" panose="020B0604030504040204" pitchFamily="34" charset="-120"/>
            </a:endParaRPr>
          </a:p>
          <a:p>
            <a:pPr marL="342900" indent="-342900">
              <a:spcBef>
                <a:spcPct val="50000"/>
              </a:spcBef>
              <a:buFont typeface="+mj-lt"/>
              <a:buAutoNum type="arabicPeriod"/>
            </a:pPr>
            <a:r>
              <a:rPr kumimoji="0" lang="zh-TW" altLang="en-US" sz="1800" b="1" dirty="0">
                <a:latin typeface="微軟正黑體" panose="020B0604030504040204" pitchFamily="34" charset="-120"/>
              </a:rPr>
              <a:t>倘係他人借用公職人員本人、配偶或未成年子女名義購置或存放之財產，應於各財產欄位申報（併入該財產項目之申報認定標準額度），並於「備註欄</a:t>
            </a:r>
            <a:r>
              <a:rPr lang="zh-TW" altLang="en-US" sz="1800" b="1" dirty="0">
                <a:latin typeface="微軟正黑體" panose="020B0604030504040204" pitchFamily="34" charset="-120"/>
              </a:rPr>
              <a:t>」</a:t>
            </a:r>
            <a:r>
              <a:rPr kumimoji="0" lang="zh-TW" altLang="en-US" sz="1800" b="1" dirty="0" smtClean="0">
                <a:latin typeface="微軟正黑體" panose="020B0604030504040204" pitchFamily="34" charset="-120"/>
              </a:rPr>
              <a:t>註明</a:t>
            </a:r>
            <a:r>
              <a:rPr kumimoji="0" lang="zh-TW" altLang="en-US" sz="1800" b="1" dirty="0">
                <a:latin typeface="微軟正黑體" panose="020B0604030504040204" pitchFamily="34" charset="-120"/>
              </a:rPr>
              <a:t>實際使用狀況。</a:t>
            </a:r>
          </a:p>
        </p:txBody>
      </p:sp>
      <p:sp>
        <p:nvSpPr>
          <p:cNvPr id="6" name="標題 1"/>
          <p:cNvSpPr>
            <a:spLocks noGrp="1"/>
          </p:cNvSpPr>
          <p:nvPr>
            <p:ph type="title"/>
          </p:nvPr>
        </p:nvSpPr>
        <p:spPr>
          <a:xfrm>
            <a:off x="1015355" y="122287"/>
            <a:ext cx="8128645" cy="498401"/>
          </a:xfrm>
        </p:spPr>
        <p:txBody>
          <a:bodyPr/>
          <a:lstStyle/>
          <a:p>
            <a:r>
              <a:rPr lang="zh-TW" altLang="en-US" dirty="0" smtClean="0">
                <a:solidFill>
                  <a:srgbClr val="FF6600"/>
                </a:solidFill>
                <a:latin typeface="標楷體" pitchFamily="65" charset="-120"/>
                <a:ea typeface="標楷體" pitchFamily="65" charset="-120"/>
              </a:rPr>
              <a:t>備註</a:t>
            </a:r>
            <a:r>
              <a:rPr lang="zh-TW" altLang="en-US" dirty="0">
                <a:solidFill>
                  <a:srgbClr val="FF6600"/>
                </a:solidFill>
                <a:latin typeface="標楷體" pitchFamily="65" charset="-120"/>
                <a:ea typeface="標楷體" pitchFamily="65" charset="-120"/>
              </a:rPr>
              <a:t>欄</a:t>
            </a:r>
          </a:p>
        </p:txBody>
      </p:sp>
      <p:sp>
        <p:nvSpPr>
          <p:cNvPr id="4"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內容版面配置區 3"/>
          <p:cNvGraphicFramePr>
            <a:graphicFrameLocks noGrp="1"/>
          </p:cNvGraphicFramePr>
          <p:nvPr>
            <p:ph idx="1"/>
            <p:extLst>
              <p:ext uri="{D42A27DB-BD31-4B8C-83A1-F6EECF244321}">
                <p14:modId xmlns:p14="http://schemas.microsoft.com/office/powerpoint/2010/main" val="768610228"/>
              </p:ext>
            </p:extLst>
          </p:nvPr>
        </p:nvGraphicFramePr>
        <p:xfrm>
          <a:off x="457200" y="1052736"/>
          <a:ext cx="8229600"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5328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p:txBody>
          <a:bodyPr/>
          <a:lstStyle/>
          <a:p>
            <a:r>
              <a:rPr lang="zh-TW" altLang="en-US" sz="3200" b="1" dirty="0" smtClean="0">
                <a:solidFill>
                  <a:srgbClr val="FF6600"/>
                </a:solidFill>
                <a:latin typeface="標楷體" pitchFamily="65" charset="-120"/>
                <a:ea typeface="標楷體" pitchFamily="65" charset="-120"/>
              </a:rPr>
              <a:t>主體</a:t>
            </a:r>
            <a:endParaRPr lang="zh-TW" altLang="en-US" sz="3200" b="1" dirty="0">
              <a:solidFill>
                <a:srgbClr val="FF6600"/>
              </a:solidFill>
              <a:latin typeface="標楷體" pitchFamily="65" charset="-120"/>
              <a:ea typeface="標楷體" pitchFamily="65" charset="-120"/>
            </a:endParaRPr>
          </a:p>
        </p:txBody>
      </p:sp>
      <p:sp>
        <p:nvSpPr>
          <p:cNvPr id="2" name="投影片編號版面配置區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C5F7E-5E18-4FA6-9760-197AF4987A36}" type="slidenum">
              <a:rPr kumimoji="0" lang="en-US" altLang="ja-JP"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ja-JP"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8" name="Rectangle 2"/>
          <p:cNvSpPr txBox="1">
            <a:spLocks noChangeArrowheads="1"/>
          </p:cNvSpPr>
          <p:nvPr/>
        </p:nvSpPr>
        <p:spPr bwMode="auto">
          <a:xfrm>
            <a:off x="467544" y="764704"/>
            <a:ext cx="8229600"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400" b="1">
                <a:solidFill>
                  <a:schemeClr val="tx1"/>
                </a:solidFill>
                <a:latin typeface="+mj-lt"/>
                <a:ea typeface="+mj-ea"/>
                <a:cs typeface="+mj-cs"/>
              </a:defRPr>
            </a:lvl1pPr>
            <a:lvl2pPr algn="l" rtl="0" eaLnBrk="0" fontAlgn="base" hangingPunct="0">
              <a:spcBef>
                <a:spcPct val="0"/>
              </a:spcBef>
              <a:spcAft>
                <a:spcPct val="0"/>
              </a:spcAft>
              <a:defRPr kumimoji="1" sz="4400" b="1">
                <a:solidFill>
                  <a:schemeClr val="tx1"/>
                </a:solidFill>
                <a:latin typeface="Arial" charset="0"/>
                <a:ea typeface="標楷體" pitchFamily="65" charset="-120"/>
              </a:defRPr>
            </a:lvl2pPr>
            <a:lvl3pPr algn="l" rtl="0" eaLnBrk="0" fontAlgn="base" hangingPunct="0">
              <a:spcBef>
                <a:spcPct val="0"/>
              </a:spcBef>
              <a:spcAft>
                <a:spcPct val="0"/>
              </a:spcAft>
              <a:defRPr kumimoji="1" sz="4400" b="1">
                <a:solidFill>
                  <a:schemeClr val="tx1"/>
                </a:solidFill>
                <a:latin typeface="Arial" charset="0"/>
                <a:ea typeface="標楷體" pitchFamily="65" charset="-120"/>
              </a:defRPr>
            </a:lvl3pPr>
            <a:lvl4pPr algn="l" rtl="0" eaLnBrk="0" fontAlgn="base" hangingPunct="0">
              <a:spcBef>
                <a:spcPct val="0"/>
              </a:spcBef>
              <a:spcAft>
                <a:spcPct val="0"/>
              </a:spcAft>
              <a:defRPr kumimoji="1" sz="4400" b="1">
                <a:solidFill>
                  <a:schemeClr val="tx1"/>
                </a:solidFill>
                <a:latin typeface="Arial" charset="0"/>
                <a:ea typeface="標楷體" pitchFamily="65" charset="-120"/>
              </a:defRPr>
            </a:lvl4pPr>
            <a:lvl5pPr algn="l" rtl="0" eaLnBrk="0" fontAlgn="base" hangingPunct="0">
              <a:spcBef>
                <a:spcPct val="0"/>
              </a:spcBef>
              <a:spcAft>
                <a:spcPct val="0"/>
              </a:spcAft>
              <a:defRPr kumimoji="1" sz="4400" b="1">
                <a:solidFill>
                  <a:schemeClr val="tx1"/>
                </a:solidFill>
                <a:latin typeface="Arial" charset="0"/>
                <a:ea typeface="標楷體" pitchFamily="65" charset="-120"/>
              </a:defRPr>
            </a:lvl5pPr>
            <a:lvl6pPr marL="457200" algn="l" rtl="0" fontAlgn="base">
              <a:spcBef>
                <a:spcPct val="0"/>
              </a:spcBef>
              <a:spcAft>
                <a:spcPct val="0"/>
              </a:spcAft>
              <a:defRPr kumimoji="1" sz="4400" b="1">
                <a:solidFill>
                  <a:schemeClr val="tx1"/>
                </a:solidFill>
                <a:latin typeface="Arial" charset="0"/>
                <a:ea typeface="標楷體" pitchFamily="65" charset="-120"/>
              </a:defRPr>
            </a:lvl6pPr>
            <a:lvl7pPr marL="914400" algn="l" rtl="0" fontAlgn="base">
              <a:spcBef>
                <a:spcPct val="0"/>
              </a:spcBef>
              <a:spcAft>
                <a:spcPct val="0"/>
              </a:spcAft>
              <a:defRPr kumimoji="1" sz="4400" b="1">
                <a:solidFill>
                  <a:schemeClr val="tx1"/>
                </a:solidFill>
                <a:latin typeface="Arial" charset="0"/>
                <a:ea typeface="標楷體" pitchFamily="65" charset="-120"/>
              </a:defRPr>
            </a:lvl7pPr>
            <a:lvl8pPr marL="1371600" algn="l" rtl="0" fontAlgn="base">
              <a:spcBef>
                <a:spcPct val="0"/>
              </a:spcBef>
              <a:spcAft>
                <a:spcPct val="0"/>
              </a:spcAft>
              <a:defRPr kumimoji="1" sz="4400" b="1">
                <a:solidFill>
                  <a:schemeClr val="tx1"/>
                </a:solidFill>
                <a:latin typeface="Arial" charset="0"/>
                <a:ea typeface="標楷體" pitchFamily="65" charset="-120"/>
              </a:defRPr>
            </a:lvl8pPr>
            <a:lvl9pPr marL="1828800" algn="l" rtl="0" fontAlgn="base">
              <a:spcBef>
                <a:spcPct val="0"/>
              </a:spcBef>
              <a:spcAft>
                <a:spcPct val="0"/>
              </a:spcAft>
              <a:defRPr kumimoji="1" sz="4400" b="1">
                <a:solidFill>
                  <a:schemeClr val="tx1"/>
                </a:solidFill>
                <a:latin typeface="Arial" charset="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3200" b="1" i="0" u="none" strike="noStrike" kern="0" cap="none" spc="0" normalizeH="0" baseline="0" noProof="0" dirty="0" smtClean="0">
                <a:ln>
                  <a:noFill/>
                </a:ln>
                <a:solidFill>
                  <a:srgbClr val="000000"/>
                </a:solidFill>
                <a:effectLst>
                  <a:outerShdw blurRad="38100" dist="38100" dir="2700000" algn="tl">
                    <a:srgbClr val="C0C0C0"/>
                  </a:outerShdw>
                </a:effectLst>
                <a:uLnTx/>
                <a:uFillTx/>
                <a:latin typeface="標楷體" pitchFamily="65" charset="-120"/>
                <a:ea typeface="標楷體" pitchFamily="65" charset="-120"/>
                <a:cs typeface="+mj-cs"/>
              </a:rPr>
              <a:t>申報主體</a:t>
            </a:r>
            <a:r>
              <a:rPr kumimoji="1" lang="en-US" altLang="zh-TW" sz="3200" b="1" i="0" u="none" strike="noStrike" kern="0" cap="none" spc="0" normalizeH="0" baseline="0" noProof="0" dirty="0" smtClean="0">
                <a:ln>
                  <a:noFill/>
                </a:ln>
                <a:solidFill>
                  <a:srgbClr val="000000"/>
                </a:solidFill>
                <a:effectLst>
                  <a:outerShdw blurRad="38100" dist="38100" dir="2700000" algn="tl">
                    <a:srgbClr val="C0C0C0"/>
                  </a:outerShdw>
                </a:effectLst>
                <a:uLnTx/>
                <a:uFillTx/>
                <a:latin typeface="標楷體" pitchFamily="65" charset="-120"/>
                <a:ea typeface="標楷體" pitchFamily="65" charset="-120"/>
                <a:cs typeface="+mj-cs"/>
              </a:rPr>
              <a:t>-</a:t>
            </a:r>
            <a:r>
              <a:rPr kumimoji="1" lang="zh-TW" altLang="en-US" sz="3200" b="1" i="0" u="none" strike="noStrike" kern="1200" cap="none" spc="0" normalizeH="0" baseline="0" noProof="0" dirty="0" smtClean="0">
                <a:ln>
                  <a:noFill/>
                </a:ln>
                <a:solidFill>
                  <a:srgbClr val="9BBB59">
                    <a:lumMod val="50000"/>
                  </a:srgbClr>
                </a:solidFill>
                <a:effectLst>
                  <a:outerShdw blurRad="50800" dist="38100" algn="tr" rotWithShape="0">
                    <a:prstClr val="black">
                      <a:alpha val="40000"/>
                    </a:prstClr>
                  </a:outerShdw>
                </a:effectLst>
                <a:uLnTx/>
                <a:uFillTx/>
                <a:latin typeface="標楷體" pitchFamily="65" charset="-120"/>
                <a:ea typeface="標楷體" pitchFamily="65" charset="-120"/>
                <a:cs typeface="+mj-cs"/>
              </a:rPr>
              <a:t>本法第</a:t>
            </a:r>
            <a:r>
              <a:rPr kumimoji="1" lang="en-US" altLang="zh-TW" sz="3200" b="1" i="0" u="none" strike="noStrike" kern="1200" cap="none" spc="0" normalizeH="0" baseline="0" noProof="0" dirty="0" smtClean="0">
                <a:ln>
                  <a:noFill/>
                </a:ln>
                <a:solidFill>
                  <a:srgbClr val="9BBB59">
                    <a:lumMod val="50000"/>
                  </a:srgbClr>
                </a:solidFill>
                <a:effectLst>
                  <a:outerShdw blurRad="50800" dist="38100" algn="tr" rotWithShape="0">
                    <a:prstClr val="black">
                      <a:alpha val="40000"/>
                    </a:prstClr>
                  </a:outerShdw>
                </a:effectLst>
                <a:uLnTx/>
                <a:uFillTx/>
                <a:latin typeface="標楷體" pitchFamily="65" charset="-120"/>
                <a:ea typeface="標楷體" pitchFamily="65" charset="-120"/>
                <a:cs typeface="+mj-cs"/>
              </a:rPr>
              <a:t>2</a:t>
            </a:r>
            <a:r>
              <a:rPr kumimoji="1" lang="zh-TW" altLang="en-US" sz="3200" b="1" i="0" u="none" strike="noStrike" kern="1200" cap="none" spc="0" normalizeH="0" baseline="0" noProof="0" dirty="0" smtClean="0">
                <a:ln>
                  <a:noFill/>
                </a:ln>
                <a:solidFill>
                  <a:srgbClr val="9BBB59">
                    <a:lumMod val="50000"/>
                  </a:srgbClr>
                </a:solidFill>
                <a:effectLst>
                  <a:outerShdw blurRad="50800" dist="38100" algn="tr" rotWithShape="0">
                    <a:prstClr val="black">
                      <a:alpha val="40000"/>
                    </a:prstClr>
                  </a:outerShdw>
                </a:effectLst>
                <a:uLnTx/>
                <a:uFillTx/>
                <a:latin typeface="標楷體" pitchFamily="65" charset="-120"/>
                <a:ea typeface="標楷體" pitchFamily="65" charset="-120"/>
                <a:cs typeface="+mj-cs"/>
              </a:rPr>
              <a:t>條第</a:t>
            </a:r>
            <a:r>
              <a:rPr kumimoji="1" lang="en-US" altLang="zh-TW" sz="3200" b="1" i="0" u="none" strike="noStrike" kern="1200" cap="none" spc="0" normalizeH="0" baseline="0" noProof="0" dirty="0" smtClean="0">
                <a:ln>
                  <a:noFill/>
                </a:ln>
                <a:solidFill>
                  <a:srgbClr val="9BBB59">
                    <a:lumMod val="50000"/>
                  </a:srgbClr>
                </a:solidFill>
                <a:effectLst>
                  <a:outerShdw blurRad="50800" dist="38100" algn="tr" rotWithShape="0">
                    <a:prstClr val="black">
                      <a:alpha val="40000"/>
                    </a:prstClr>
                  </a:outerShdw>
                </a:effectLst>
                <a:uLnTx/>
                <a:uFillTx/>
                <a:latin typeface="標楷體" pitchFamily="65" charset="-120"/>
                <a:ea typeface="標楷體" pitchFamily="65" charset="-120"/>
                <a:cs typeface="+mj-cs"/>
              </a:rPr>
              <a:t>1</a:t>
            </a:r>
            <a:r>
              <a:rPr kumimoji="1" lang="zh-TW" altLang="en-US" sz="3200" b="1" i="0" u="none" strike="noStrike" kern="1200" cap="none" spc="0" normalizeH="0" baseline="0" noProof="0" dirty="0" smtClean="0">
                <a:ln>
                  <a:noFill/>
                </a:ln>
                <a:solidFill>
                  <a:srgbClr val="9BBB59">
                    <a:lumMod val="50000"/>
                  </a:srgbClr>
                </a:solidFill>
                <a:effectLst>
                  <a:outerShdw blurRad="50800" dist="38100" algn="tr" rotWithShape="0">
                    <a:prstClr val="black">
                      <a:alpha val="40000"/>
                    </a:prstClr>
                  </a:outerShdw>
                </a:effectLst>
                <a:uLnTx/>
                <a:uFillTx/>
                <a:latin typeface="標楷體" pitchFamily="65" charset="-120"/>
                <a:ea typeface="標楷體" pitchFamily="65" charset="-120"/>
                <a:cs typeface="+mj-cs"/>
              </a:rPr>
              <a:t>項</a:t>
            </a:r>
            <a:endParaRPr kumimoji="1" lang="zh-TW" altLang="en-US" sz="3200" b="1" i="0" u="none" strike="noStrike" kern="0" cap="none" spc="0" normalizeH="0" baseline="0" noProof="0" dirty="0" smtClean="0">
              <a:ln>
                <a:noFill/>
              </a:ln>
              <a:solidFill>
                <a:srgbClr val="000000"/>
              </a:solidFill>
              <a:effectLst>
                <a:outerShdw blurRad="38100" dist="38100" dir="2700000" algn="tl">
                  <a:srgbClr val="C0C0C0"/>
                </a:outerShdw>
              </a:effectLst>
              <a:uLnTx/>
              <a:uFillTx/>
              <a:latin typeface="標楷體" pitchFamily="65" charset="-120"/>
              <a:ea typeface="標楷體" pitchFamily="65" charset="-120"/>
              <a:cs typeface="Arial Unicode MS" pitchFamily="34" charset="-120"/>
            </a:endParaRPr>
          </a:p>
        </p:txBody>
      </p:sp>
      <p:sp>
        <p:nvSpPr>
          <p:cNvPr id="10" name="內容版面配置區 2"/>
          <p:cNvSpPr>
            <a:spLocks noGrp="1"/>
          </p:cNvSpPr>
          <p:nvPr>
            <p:ph idx="1"/>
          </p:nvPr>
        </p:nvSpPr>
        <p:spPr>
          <a:xfrm>
            <a:off x="323528" y="1556792"/>
            <a:ext cx="8676456" cy="4896544"/>
          </a:xfrm>
          <a:ln w="19050">
            <a:prstDash val="sysDash"/>
          </a:ln>
        </p:spPr>
        <p:style>
          <a:lnRef idx="2">
            <a:schemeClr val="accent3"/>
          </a:lnRef>
          <a:fillRef idx="1">
            <a:schemeClr val="lt1"/>
          </a:fillRef>
          <a:effectRef idx="0">
            <a:schemeClr val="accent3"/>
          </a:effectRef>
          <a:fontRef idx="minor">
            <a:schemeClr val="dk1"/>
          </a:fontRef>
        </p:style>
        <p:txBody>
          <a:bodyPr anchor="ctr">
            <a:normAutofit fontScale="77500" lnSpcReduction="20000"/>
          </a:bodyPr>
          <a:lstStyle/>
          <a:p>
            <a:pPr marL="529200" indent="-457200">
              <a:spcBef>
                <a:spcPts val="600"/>
              </a:spcBef>
              <a:buFont typeface="+mj-ea"/>
              <a:buAutoNum type="ea1ChtPeriod"/>
            </a:pPr>
            <a:r>
              <a:rPr lang="zh-TW" altLang="zh-TW" dirty="0" smtClean="0">
                <a:solidFill>
                  <a:srgbClr val="00B0F0"/>
                </a:solidFill>
                <a:latin typeface="標楷體" pitchFamily="65" charset="-120"/>
                <a:ea typeface="標楷體" pitchFamily="65" charset="-120"/>
              </a:rPr>
              <a:t>總統、副總統。</a:t>
            </a:r>
            <a:endParaRPr lang="en-US" altLang="zh-TW" dirty="0" smtClean="0">
              <a:solidFill>
                <a:srgbClr val="00B0F0"/>
              </a:solidFill>
              <a:latin typeface="標楷體" pitchFamily="65" charset="-120"/>
              <a:ea typeface="標楷體" pitchFamily="65" charset="-120"/>
            </a:endParaRPr>
          </a:p>
          <a:p>
            <a:pPr marL="529200" indent="-457200">
              <a:spcBef>
                <a:spcPts val="600"/>
              </a:spcBef>
              <a:buFont typeface="+mj-ea"/>
              <a:buAutoNum type="ea1ChtPeriod"/>
            </a:pPr>
            <a:r>
              <a:rPr lang="zh-TW" altLang="en-US" dirty="0" smtClean="0">
                <a:solidFill>
                  <a:srgbClr val="00B0F0"/>
                </a:solidFill>
                <a:latin typeface="標楷體" pitchFamily="65" charset="-120"/>
                <a:ea typeface="標楷體" pitchFamily="65" charset="-120"/>
              </a:rPr>
              <a:t>五</a:t>
            </a:r>
            <a:r>
              <a:rPr lang="zh-TW" altLang="zh-TW" dirty="0" smtClean="0">
                <a:solidFill>
                  <a:srgbClr val="00B0F0"/>
                </a:solidFill>
                <a:latin typeface="標楷體" pitchFamily="65" charset="-120"/>
                <a:ea typeface="標楷體" pitchFamily="65" charset="-120"/>
              </a:rPr>
              <a:t>院院長、副院長。</a:t>
            </a:r>
            <a:endParaRPr lang="en-US" altLang="zh-TW" dirty="0" smtClean="0">
              <a:solidFill>
                <a:srgbClr val="00B0F0"/>
              </a:solidFill>
              <a:latin typeface="標楷體" pitchFamily="65" charset="-120"/>
              <a:ea typeface="標楷體" pitchFamily="65" charset="-120"/>
            </a:endParaRPr>
          </a:p>
          <a:p>
            <a:pPr marL="529200" indent="-457200">
              <a:spcBef>
                <a:spcPts val="600"/>
              </a:spcBef>
              <a:buFont typeface="+mj-ea"/>
              <a:buAutoNum type="ea1ChtPeriod"/>
            </a:pPr>
            <a:r>
              <a:rPr lang="zh-TW" altLang="zh-TW" dirty="0">
                <a:solidFill>
                  <a:srgbClr val="00B0F0"/>
                </a:solidFill>
                <a:latin typeface="標楷體" pitchFamily="65" charset="-120"/>
                <a:ea typeface="標楷體" pitchFamily="65" charset="-120"/>
              </a:rPr>
              <a:t>政務人員</a:t>
            </a:r>
            <a:r>
              <a:rPr lang="zh-TW" altLang="zh-TW" dirty="0" smtClean="0">
                <a:solidFill>
                  <a:srgbClr val="00B0F0"/>
                </a:solidFill>
                <a:latin typeface="標楷體" pitchFamily="65" charset="-120"/>
                <a:ea typeface="標楷體" pitchFamily="65" charset="-120"/>
              </a:rPr>
              <a:t>。</a:t>
            </a:r>
            <a:endParaRPr lang="en-US" altLang="zh-TW" dirty="0" smtClean="0">
              <a:solidFill>
                <a:srgbClr val="00B0F0"/>
              </a:solidFill>
              <a:latin typeface="標楷體" pitchFamily="65" charset="-120"/>
              <a:ea typeface="標楷體" pitchFamily="65" charset="-120"/>
            </a:endParaRPr>
          </a:p>
          <a:p>
            <a:pPr marL="529200" indent="-457200">
              <a:spcBef>
                <a:spcPts val="600"/>
              </a:spcBef>
              <a:buFont typeface="+mj-ea"/>
              <a:buAutoNum type="ea1ChtPeriod"/>
            </a:pPr>
            <a:r>
              <a:rPr lang="zh-TW" altLang="zh-TW" dirty="0" smtClean="0">
                <a:solidFill>
                  <a:srgbClr val="00B0F0"/>
                </a:solidFill>
                <a:latin typeface="標楷體" pitchFamily="65" charset="-120"/>
                <a:ea typeface="標楷體" pitchFamily="65" charset="-120"/>
              </a:rPr>
              <a:t>有給職之總統府資政、國策顧問及戰略顧問</a:t>
            </a:r>
            <a:r>
              <a:rPr lang="zh-TW" altLang="zh-TW"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529200" indent="-457200">
              <a:spcBef>
                <a:spcPts val="600"/>
              </a:spcBef>
              <a:buFont typeface="+mj-ea"/>
              <a:buAutoNum type="ea1ChtPeriod"/>
            </a:pPr>
            <a:r>
              <a:rPr lang="zh-TW" altLang="zh-TW" u="sng" dirty="0">
                <a:solidFill>
                  <a:srgbClr val="FF0000"/>
                </a:solidFill>
                <a:latin typeface="標楷體" pitchFamily="65" charset="-120"/>
                <a:ea typeface="標楷體" pitchFamily="65" charset="-120"/>
              </a:rPr>
              <a:t>各級政府機關之首長</a:t>
            </a:r>
            <a:r>
              <a:rPr lang="zh-TW" altLang="zh-TW" dirty="0">
                <a:solidFill>
                  <a:schemeClr val="tx1"/>
                </a:solidFill>
                <a:latin typeface="標楷體" pitchFamily="65" charset="-120"/>
                <a:ea typeface="標楷體" pitchFamily="65" charset="-120"/>
              </a:rPr>
              <a:t>、副首長及</a:t>
            </a:r>
            <a:r>
              <a:rPr lang="zh-TW" altLang="zh-TW" dirty="0">
                <a:solidFill>
                  <a:schemeClr val="tx1"/>
                </a:solidFill>
                <a:latin typeface="標楷體" pitchFamily="65" charset="-120"/>
                <a:ea typeface="標楷體" pitchFamily="65" charset="-120"/>
              </a:rPr>
              <a:t>職務列簡任第十職等以上之幕僚長、主管</a:t>
            </a:r>
            <a:r>
              <a:rPr lang="zh-TW" altLang="zh-TW" dirty="0">
                <a:solidFill>
                  <a:schemeClr val="tx1"/>
                </a:solidFill>
                <a:latin typeface="標楷體" pitchFamily="65" charset="-120"/>
                <a:ea typeface="標楷體" pitchFamily="65" charset="-120"/>
              </a:rPr>
              <a:t>；</a:t>
            </a:r>
            <a:r>
              <a:rPr lang="zh-TW" altLang="zh-TW" dirty="0" smtClean="0">
                <a:solidFill>
                  <a:srgbClr val="00B0F0"/>
                </a:solidFill>
                <a:latin typeface="標楷體" pitchFamily="65" charset="-120"/>
                <a:ea typeface="標楷體" pitchFamily="65" charset="-120"/>
              </a:rPr>
              <a:t>公營事業總、分支機構之首長、副首長</a:t>
            </a:r>
            <a:r>
              <a:rPr lang="zh-TW" altLang="zh-TW" dirty="0" smtClean="0">
                <a:solidFill>
                  <a:schemeClr val="tx1"/>
                </a:solidFill>
                <a:latin typeface="標楷體" pitchFamily="65" charset="-120"/>
                <a:ea typeface="標楷體" pitchFamily="65" charset="-120"/>
              </a:rPr>
              <a:t>及</a:t>
            </a:r>
            <a:r>
              <a:rPr lang="zh-TW" altLang="zh-TW" dirty="0">
                <a:solidFill>
                  <a:schemeClr val="tx1"/>
                </a:solidFill>
                <a:latin typeface="標楷體" pitchFamily="65" charset="-120"/>
                <a:ea typeface="標楷體" pitchFamily="65" charset="-120"/>
              </a:rPr>
              <a:t>相當簡任第十職等以上</a:t>
            </a:r>
            <a:r>
              <a:rPr lang="zh-TW" altLang="zh-TW" dirty="0" smtClean="0">
                <a:solidFill>
                  <a:schemeClr val="tx1"/>
                </a:solidFill>
                <a:latin typeface="標楷體" pitchFamily="65" charset="-120"/>
                <a:ea typeface="標楷體" pitchFamily="65" charset="-120"/>
              </a:rPr>
              <a:t>之主管</a:t>
            </a:r>
            <a:r>
              <a:rPr lang="zh-TW" altLang="zh-TW" dirty="0" smtClean="0">
                <a:latin typeface="標楷體" pitchFamily="65" charset="-120"/>
                <a:ea typeface="標楷體" pitchFamily="65" charset="-120"/>
              </a:rPr>
              <a:t>；</a:t>
            </a:r>
            <a:r>
              <a:rPr lang="zh-TW" altLang="zh-TW" dirty="0">
                <a:solidFill>
                  <a:srgbClr val="00B0F0"/>
                </a:solidFill>
                <a:latin typeface="標楷體" pitchFamily="65" charset="-120"/>
                <a:ea typeface="標楷體" pitchFamily="65" charset="-120"/>
              </a:rPr>
              <a:t>代表政府或公股出任私法人之董事及監察人</a:t>
            </a:r>
            <a:r>
              <a:rPr lang="zh-TW" altLang="zh-TW"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529200" indent="-457200">
              <a:spcBef>
                <a:spcPts val="600"/>
              </a:spcBef>
              <a:buFont typeface="+mj-ea"/>
              <a:buAutoNum type="ea1ChtPeriod"/>
            </a:pPr>
            <a:r>
              <a:rPr lang="zh-TW" altLang="zh-TW" u="sng" dirty="0" smtClean="0">
                <a:solidFill>
                  <a:srgbClr val="FF0000"/>
                </a:solidFill>
                <a:latin typeface="標楷體" pitchFamily="65" charset="-120"/>
                <a:ea typeface="標楷體" pitchFamily="65" charset="-120"/>
              </a:rPr>
              <a:t>各級公立學校之校長</a:t>
            </a:r>
            <a:r>
              <a:rPr lang="zh-TW" altLang="zh-TW" dirty="0" smtClean="0">
                <a:solidFill>
                  <a:schemeClr val="tx1"/>
                </a:solidFill>
                <a:latin typeface="標楷體" pitchFamily="65" charset="-120"/>
                <a:ea typeface="標楷體" pitchFamily="65" charset="-120"/>
              </a:rPr>
              <a:t>、副校長</a:t>
            </a:r>
            <a:r>
              <a:rPr lang="zh-TW" altLang="zh-TW" dirty="0" smtClean="0">
                <a:latin typeface="標楷體" pitchFamily="65" charset="-120"/>
                <a:ea typeface="標楷體" pitchFamily="65" charset="-120"/>
              </a:rPr>
              <a:t>；</a:t>
            </a:r>
            <a:r>
              <a:rPr lang="zh-TW" altLang="zh-TW" u="sng" dirty="0" smtClean="0">
                <a:solidFill>
                  <a:srgbClr val="FF0000"/>
                </a:solidFill>
                <a:latin typeface="標楷體" pitchFamily="65" charset="-120"/>
                <a:ea typeface="標楷體" pitchFamily="65" charset="-120"/>
              </a:rPr>
              <a:t>其設有附屬機構者，該機構之首長</a:t>
            </a:r>
            <a:r>
              <a:rPr lang="zh-TW" altLang="zh-TW" dirty="0" smtClean="0">
                <a:latin typeface="標楷體" pitchFamily="65" charset="-120"/>
                <a:ea typeface="標楷體" pitchFamily="65" charset="-120"/>
              </a:rPr>
              <a:t>、副首長。</a:t>
            </a:r>
            <a:endParaRPr lang="en-US" altLang="zh-TW" dirty="0" smtClean="0">
              <a:latin typeface="標楷體" pitchFamily="65" charset="-120"/>
              <a:ea typeface="標楷體" pitchFamily="65" charset="-120"/>
            </a:endParaRPr>
          </a:p>
          <a:p>
            <a:pPr marL="540000" indent="-514350">
              <a:spcBef>
                <a:spcPts val="600"/>
              </a:spcBef>
              <a:buFont typeface="+mj-ea"/>
              <a:buAutoNum type="ea1ChtPeriod" startAt="7"/>
            </a:pPr>
            <a:r>
              <a:rPr lang="zh-TW" altLang="zh-TW" u="sng" dirty="0" smtClean="0">
                <a:solidFill>
                  <a:srgbClr val="FF0000"/>
                </a:solidFill>
                <a:latin typeface="標楷體" pitchFamily="65" charset="-120"/>
                <a:ea typeface="標楷體" pitchFamily="65" charset="-120"/>
              </a:rPr>
              <a:t>軍事單位上校編階以上之各級主官</a:t>
            </a:r>
            <a:r>
              <a:rPr lang="zh-TW" altLang="zh-TW" dirty="0" smtClean="0">
                <a:latin typeface="標楷體" pitchFamily="65" charset="-120"/>
                <a:ea typeface="標楷體" pitchFamily="65" charset="-120"/>
              </a:rPr>
              <a:t>、副主</a:t>
            </a:r>
            <a:r>
              <a:rPr lang="zh-TW" altLang="zh-TW" dirty="0">
                <a:latin typeface="標楷體" pitchFamily="65" charset="-120"/>
                <a:ea typeface="標楷體" pitchFamily="65" charset="-120"/>
              </a:rPr>
              <a:t>官及主管</a:t>
            </a:r>
            <a:r>
              <a:rPr lang="zh-TW" altLang="zh-TW"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540000" indent="-514350">
              <a:spcBef>
                <a:spcPts val="600"/>
              </a:spcBef>
              <a:buFont typeface="+mj-ea"/>
              <a:buAutoNum type="ea1ChtPeriod" startAt="7"/>
            </a:pPr>
            <a:r>
              <a:rPr lang="zh-TW" altLang="zh-TW" dirty="0" smtClean="0">
                <a:solidFill>
                  <a:srgbClr val="00B0F0"/>
                </a:solidFill>
                <a:latin typeface="標楷體" pitchFamily="65" charset="-120"/>
                <a:ea typeface="標楷體" pitchFamily="65" charset="-120"/>
              </a:rPr>
              <a:t>依公職人員選舉罷免法選舉產生之鄉（鎮、市）級以上政府機關首長。</a:t>
            </a:r>
            <a:endParaRPr lang="en-US" altLang="zh-TW" dirty="0" smtClean="0">
              <a:solidFill>
                <a:srgbClr val="00B0F0"/>
              </a:solidFill>
              <a:latin typeface="標楷體" pitchFamily="65" charset="-120"/>
              <a:ea typeface="標楷體" pitchFamily="65" charset="-120"/>
            </a:endParaRPr>
          </a:p>
          <a:p>
            <a:pPr marL="540000" indent="-514350">
              <a:spcBef>
                <a:spcPts val="600"/>
              </a:spcBef>
              <a:buFont typeface="+mj-ea"/>
              <a:buAutoNum type="ea1ChtPeriod" startAt="9"/>
            </a:pPr>
            <a:r>
              <a:rPr lang="zh-TW" altLang="zh-TW" dirty="0" smtClean="0">
                <a:solidFill>
                  <a:srgbClr val="00B0F0"/>
                </a:solidFill>
                <a:latin typeface="標楷體" pitchFamily="65" charset="-120"/>
                <a:ea typeface="標楷體" pitchFamily="65" charset="-120"/>
              </a:rPr>
              <a:t>各級民意機關民意代表</a:t>
            </a:r>
            <a:r>
              <a:rPr lang="zh-TW" altLang="zh-TW"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540000" indent="-514350">
              <a:spcBef>
                <a:spcPts val="600"/>
              </a:spcBef>
              <a:buFont typeface="+mj-ea"/>
              <a:buAutoNum type="ea1ChtPeriod" startAt="9"/>
            </a:pPr>
            <a:r>
              <a:rPr lang="zh-TW" altLang="zh-TW" u="sng" dirty="0" smtClean="0">
                <a:solidFill>
                  <a:srgbClr val="FF0000"/>
                </a:solidFill>
                <a:latin typeface="標楷體" pitchFamily="65" charset="-120"/>
                <a:ea typeface="標楷體" pitchFamily="65" charset="-120"/>
              </a:rPr>
              <a:t>法官、檢察官</a:t>
            </a:r>
            <a:r>
              <a:rPr lang="zh-TW" altLang="zh-TW" dirty="0" smtClean="0">
                <a:latin typeface="標楷體" pitchFamily="65" charset="-120"/>
                <a:ea typeface="標楷體" pitchFamily="65" charset="-120"/>
              </a:rPr>
              <a:t>、行政執行官、軍法官。</a:t>
            </a:r>
            <a:endParaRPr lang="en-US" altLang="zh-TW" dirty="0" smtClean="0">
              <a:latin typeface="標楷體" pitchFamily="65" charset="-120"/>
              <a:ea typeface="標楷體" pitchFamily="65" charset="-120"/>
            </a:endParaRPr>
          </a:p>
          <a:p>
            <a:pPr marL="540000" indent="-514350">
              <a:spcBef>
                <a:spcPts val="600"/>
              </a:spcBef>
              <a:buFont typeface="+mj-ea"/>
              <a:buAutoNum type="ea1ChtPeriod" startAt="9"/>
            </a:pPr>
            <a:r>
              <a:rPr lang="zh-TW" altLang="zh-TW" dirty="0" smtClean="0">
                <a:solidFill>
                  <a:schemeClr val="tx1"/>
                </a:solidFill>
                <a:latin typeface="標楷體" pitchFamily="65" charset="-120"/>
                <a:ea typeface="標楷體" pitchFamily="65" charset="-120"/>
              </a:rPr>
              <a:t>政風及軍事監察主管人員</a:t>
            </a:r>
            <a:r>
              <a:rPr lang="zh-TW" altLang="zh-TW" dirty="0" smtClean="0">
                <a:latin typeface="標楷體" pitchFamily="65" charset="-120"/>
                <a:ea typeface="標楷體" pitchFamily="65" charset="-120"/>
              </a:rPr>
              <a:t>。</a:t>
            </a:r>
            <a:r>
              <a:rPr lang="zh-TW" altLang="en-US" sz="2300" u="sng" dirty="0">
                <a:solidFill>
                  <a:schemeClr val="tx1"/>
                </a:solidFill>
                <a:latin typeface="標楷體" pitchFamily="65" charset="-120"/>
                <a:ea typeface="標楷體" pitchFamily="65" charset="-120"/>
              </a:rPr>
              <a:t>（包含副主管）</a:t>
            </a:r>
            <a:endParaRPr lang="zh-TW" altLang="en-US" b="1" dirty="0">
              <a:solidFill>
                <a:schemeClr val="tx1"/>
              </a:solidFill>
              <a:latin typeface="標楷體" pitchFamily="65" charset="-120"/>
              <a:ea typeface="標楷體" pitchFamily="65" charset="-120"/>
            </a:endParaRPr>
          </a:p>
        </p:txBody>
      </p:sp>
      <p:pic>
        <p:nvPicPr>
          <p:cNvPr id="5" name="圖片 4"/>
          <p:cNvPicPr>
            <a:picLocks noChangeAspect="1"/>
          </p:cNvPicPr>
          <p:nvPr/>
        </p:nvPicPr>
        <p:blipFill rotWithShape="1">
          <a:blip r:embed="rId3" cstate="print">
            <a:extLst>
              <a:ext uri="{28A0092B-C50C-407E-A947-70E740481C1C}">
                <a14:useLocalDpi xmlns:a14="http://schemas.microsoft.com/office/drawing/2010/main" val="0"/>
              </a:ext>
            </a:extLst>
          </a:blip>
          <a:srcRect l="12159" t="9524" r="11667" b="16667"/>
          <a:stretch/>
        </p:blipFill>
        <p:spPr>
          <a:xfrm>
            <a:off x="5580112" y="122287"/>
            <a:ext cx="3723150" cy="2592288"/>
          </a:xfrm>
          <a:prstGeom prst="rect">
            <a:avLst/>
          </a:prstGeom>
        </p:spPr>
      </p:pic>
      <p:pic>
        <p:nvPicPr>
          <p:cNvPr id="12" name="圖片 11"/>
          <p:cNvPicPr>
            <a:picLocks noChangeAspect="1"/>
          </p:cNvPicPr>
          <p:nvPr/>
        </p:nvPicPr>
        <p:blipFill>
          <a:blip r:embed="rId4"/>
          <a:stretch>
            <a:fillRect/>
          </a:stretch>
        </p:blipFill>
        <p:spPr>
          <a:xfrm>
            <a:off x="5808005" y="565028"/>
            <a:ext cx="3267364" cy="1925040"/>
          </a:xfrm>
          <a:prstGeom prst="rect">
            <a:avLst/>
          </a:prstGeom>
        </p:spPr>
      </p:pic>
    </p:spTree>
    <p:extLst>
      <p:ext uri="{BB962C8B-B14F-4D97-AF65-F5344CB8AC3E}">
        <p14:creationId xmlns:p14="http://schemas.microsoft.com/office/powerpoint/2010/main" val="162073095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6600"/>
                </a:solidFill>
                <a:latin typeface="標楷體" pitchFamily="65" charset="-120"/>
                <a:ea typeface="標楷體" pitchFamily="65" charset="-120"/>
              </a:rPr>
              <a:t>實質審核提醒事項</a:t>
            </a:r>
          </a:p>
        </p:txBody>
      </p:sp>
      <p:graphicFrame>
        <p:nvGraphicFramePr>
          <p:cNvPr id="5" name="內容版面配置區 3"/>
          <p:cNvGraphicFramePr>
            <a:graphicFrameLocks/>
          </p:cNvGraphicFramePr>
          <p:nvPr>
            <p:extLst>
              <p:ext uri="{D42A27DB-BD31-4B8C-83A1-F6EECF244321}">
                <p14:modId xmlns:p14="http://schemas.microsoft.com/office/powerpoint/2010/main" val="3565560956"/>
              </p:ext>
            </p:extLst>
          </p:nvPr>
        </p:nvGraphicFramePr>
        <p:xfrm>
          <a:off x="11916816" y="8469560"/>
          <a:ext cx="11603632" cy="5976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矩形 17"/>
          <p:cNvSpPr/>
          <p:nvPr/>
        </p:nvSpPr>
        <p:spPr>
          <a:xfrm>
            <a:off x="4211960" y="282134"/>
            <a:ext cx="4572000" cy="338554"/>
          </a:xfrm>
          <a:prstGeom prst="rect">
            <a:avLst/>
          </a:prstGeom>
        </p:spPr>
        <p:txBody>
          <a:bodyPr>
            <a:spAutoFit/>
          </a:bodyPr>
          <a:lstStyle/>
          <a:p>
            <a:r>
              <a:rPr lang="zh-TW" altLang="en-US" sz="1600" b="1" dirty="0" smtClean="0">
                <a:latin typeface="微軟正黑體" panose="020B0604030504040204" pitchFamily="34" charset="-120"/>
                <a:ea typeface="微軟正黑體" panose="020B0604030504040204" pitchFamily="34" charset="-120"/>
              </a:rPr>
              <a:t>（法務部</a:t>
            </a:r>
            <a:r>
              <a:rPr lang="en-US" altLang="zh-TW" sz="1600" b="1" dirty="0">
                <a:latin typeface="微軟正黑體" panose="020B0604030504040204" pitchFamily="34" charset="-120"/>
                <a:ea typeface="微軟正黑體" panose="020B0604030504040204" pitchFamily="34" charset="-120"/>
              </a:rPr>
              <a:t>99</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3</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1</a:t>
            </a:r>
            <a:r>
              <a:rPr lang="zh-TW" altLang="en-US" sz="1600" b="1" dirty="0">
                <a:latin typeface="微軟正黑體" panose="020B0604030504040204" pitchFamily="34" charset="-120"/>
                <a:ea typeface="微軟正黑體" panose="020B0604030504040204" pitchFamily="34" charset="-120"/>
              </a:rPr>
              <a:t>日法政決字第</a:t>
            </a:r>
            <a:r>
              <a:rPr lang="en-US" altLang="zh-TW" sz="1600" b="1" dirty="0">
                <a:latin typeface="微軟正黑體" panose="020B0604030504040204" pitchFamily="34" charset="-120"/>
                <a:ea typeface="微軟正黑體" panose="020B0604030504040204" pitchFamily="34" charset="-120"/>
              </a:rPr>
              <a:t>0991101605</a:t>
            </a:r>
            <a:r>
              <a:rPr lang="zh-TW" altLang="en-US" sz="1600" b="1" dirty="0" smtClean="0">
                <a:latin typeface="微軟正黑體" panose="020B0604030504040204" pitchFamily="34" charset="-120"/>
                <a:ea typeface="微軟正黑體" panose="020B0604030504040204" pitchFamily="34" charset="-120"/>
              </a:rPr>
              <a:t>號）</a:t>
            </a:r>
            <a:endParaRPr lang="zh-TW" altLang="en-US" sz="1600" b="1" dirty="0">
              <a:latin typeface="微軟正黑體" panose="020B0604030504040204" pitchFamily="34" charset="-120"/>
              <a:ea typeface="微軟正黑體" panose="020B0604030504040204" pitchFamily="34" charset="-120"/>
            </a:endParaRPr>
          </a:p>
        </p:txBody>
      </p:sp>
      <p:sp>
        <p:nvSpPr>
          <p:cNvPr id="21" name="文字方塊 20"/>
          <p:cNvSpPr txBox="1"/>
          <p:nvPr/>
        </p:nvSpPr>
        <p:spPr>
          <a:xfrm>
            <a:off x="652645" y="869811"/>
            <a:ext cx="7920880" cy="830997"/>
          </a:xfrm>
          <a:prstGeom prst="rect">
            <a:avLst/>
          </a:prstGeom>
          <a:noFill/>
        </p:spPr>
        <p:txBody>
          <a:bodyPr wrap="square" rtlCol="0">
            <a:spAutoFit/>
          </a:bodyPr>
          <a:lstStyle/>
          <a:p>
            <a:pPr algn="just"/>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為避免</a:t>
            </a:r>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政風</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機關</a:t>
            </a:r>
            <a:r>
              <a:rPr lang="en-US" altLang="zh-TW"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構</a:t>
            </a:r>
            <a:r>
              <a:rPr lang="en-US" altLang="zh-TW"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查核</a:t>
            </a:r>
            <a:r>
              <a:rPr lang="zh-TW" altLang="en-US" sz="2400" b="1" dirty="0">
                <a:solidFill>
                  <a:srgbClr val="00B0F0"/>
                </a:solidFill>
                <a:latin typeface="微軟正黑體" panose="020B0604030504040204" pitchFamily="34" charset="-120"/>
                <a:ea typeface="微軟正黑體" panose="020B0604030504040204" pitchFamily="34" charset="-120"/>
              </a:rPr>
              <a:t>機關</a:t>
            </a:r>
            <a:r>
              <a:rPr lang="zh-TW" altLang="en-US" sz="2400" b="1" dirty="0" smtClean="0">
                <a:solidFill>
                  <a:srgbClr val="00B0F0"/>
                </a:solidFill>
                <a:latin typeface="微軟正黑體" panose="020B0604030504040204" pitchFamily="34" charset="-120"/>
                <a:ea typeface="微軟正黑體" panose="020B0604030504040204" pitchFamily="34" charset="-120"/>
              </a:rPr>
              <a:t>首長、副首長及政風主管、副主管</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之財產</a:t>
            </a:r>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申報</a:t>
            </a:r>
            <a:r>
              <a:rPr lang="zh-TW" altLang="en-US" sz="2400" b="1" dirty="0" smtClean="0">
                <a:solidFill>
                  <a:schemeClr val="tx1">
                    <a:lumMod val="75000"/>
                    <a:lumOff val="25000"/>
                  </a:schemeClr>
                </a:solidFill>
                <a:latin typeface="微軟正黑體" panose="020B0604030504040204" pitchFamily="34" charset="-120"/>
                <a:ea typeface="微軟正黑體" panose="020B0604030504040204" pitchFamily="34" charset="-120"/>
              </a:rPr>
              <a:t>資料時，有所顧忌。</a:t>
            </a:r>
            <a:endPar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nvGrpSpPr>
          <p:cNvPr id="37" name="群組 36"/>
          <p:cNvGrpSpPr/>
          <p:nvPr/>
        </p:nvGrpSpPr>
        <p:grpSpPr>
          <a:xfrm>
            <a:off x="1691680" y="1719689"/>
            <a:ext cx="5760640" cy="4827517"/>
            <a:chOff x="2574953" y="6453336"/>
            <a:chExt cx="6101503" cy="6005080"/>
          </a:xfrm>
        </p:grpSpPr>
        <p:pic>
          <p:nvPicPr>
            <p:cNvPr id="35" name="圖片 34"/>
            <p:cNvPicPr>
              <a:picLocks noChangeAspect="1"/>
            </p:cNvPicPr>
            <p:nvPr/>
          </p:nvPicPr>
          <p:blipFill rotWithShape="1">
            <a:blip r:embed="rId8"/>
            <a:srcRect l="38295" r="22603"/>
            <a:stretch/>
          </p:blipFill>
          <p:spPr>
            <a:xfrm>
              <a:off x="4139952" y="6453336"/>
              <a:ext cx="4536504" cy="6005080"/>
            </a:xfrm>
            <a:prstGeom prst="rect">
              <a:avLst/>
            </a:prstGeom>
          </p:spPr>
        </p:pic>
        <p:pic>
          <p:nvPicPr>
            <p:cNvPr id="36" name="圖片 35"/>
            <p:cNvPicPr>
              <a:picLocks noChangeAspect="1"/>
            </p:cNvPicPr>
            <p:nvPr/>
          </p:nvPicPr>
          <p:blipFill rotWithShape="1">
            <a:blip r:embed="rId9"/>
            <a:srcRect l="24827" r="37933"/>
            <a:stretch/>
          </p:blipFill>
          <p:spPr>
            <a:xfrm>
              <a:off x="2574953" y="6453336"/>
              <a:ext cx="4320480" cy="6005080"/>
            </a:xfrm>
            <a:prstGeom prst="rect">
              <a:avLst/>
            </a:prstGeom>
          </p:spPr>
        </p:pic>
      </p:grpSp>
      <p:sp>
        <p:nvSpPr>
          <p:cNvPr id="9"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88990406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Take a break</a:t>
            </a:r>
            <a:r>
              <a:rPr lang="zh-TW" altLang="en-US" dirty="0" smtClean="0"/>
              <a:t>！</a:t>
            </a:r>
            <a:endParaRPr lang="zh-TW" altLang="en-US" dirty="0"/>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1772816"/>
            <a:ext cx="5424264" cy="3619001"/>
          </a:xfrm>
          <a:prstGeom prst="rect">
            <a:avLst/>
          </a:prstGeom>
        </p:spPr>
      </p:pic>
    </p:spTree>
    <p:extLst>
      <p:ext uri="{BB962C8B-B14F-4D97-AF65-F5344CB8AC3E}">
        <p14:creationId xmlns:p14="http://schemas.microsoft.com/office/powerpoint/2010/main" val="332289045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6338" y="2132856"/>
            <a:ext cx="8802410" cy="830997"/>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4800" b="1" i="0" u="none" strike="noStrike" kern="1200" cap="none" spc="0" normalizeH="0" baseline="0" noProof="0" dirty="0">
                <a:ln>
                  <a:noFill/>
                </a:ln>
                <a:solidFill>
                  <a:srgbClr val="FF6600"/>
                </a:solidFill>
                <a:effectLst/>
                <a:uLnTx/>
                <a:uFillTx/>
                <a:latin typeface="標楷體" pitchFamily="65" charset="-120"/>
                <a:ea typeface="標楷體" pitchFamily="65" charset="-120"/>
                <a:cs typeface="+mn-cs"/>
              </a:rPr>
              <a:t>公職</a:t>
            </a:r>
            <a:r>
              <a:rPr kumimoji="1" lang="zh-TW" altLang="en-US" sz="4800" b="1" i="0" u="none" strike="noStrike" kern="1200" cap="none" spc="0" normalizeH="0" baseline="0" noProof="0" dirty="0" smtClean="0">
                <a:ln>
                  <a:noFill/>
                </a:ln>
                <a:solidFill>
                  <a:srgbClr val="FF6600"/>
                </a:solidFill>
                <a:effectLst/>
                <a:uLnTx/>
                <a:uFillTx/>
                <a:latin typeface="標楷體" pitchFamily="65" charset="-120"/>
                <a:ea typeface="標楷體" pitchFamily="65" charset="-120"/>
                <a:cs typeface="+mn-cs"/>
              </a:rPr>
              <a:t>人員利益衝突迴避法</a:t>
            </a:r>
            <a:r>
              <a:rPr kumimoji="1" lang="zh-TW" altLang="en-US" sz="4800" b="1" i="0" u="none" strike="noStrike" kern="1200" cap="none" spc="0" normalizeH="0" baseline="0" noProof="0" dirty="0">
                <a:ln>
                  <a:noFill/>
                </a:ln>
                <a:solidFill>
                  <a:srgbClr val="FF6600"/>
                </a:solidFill>
                <a:effectLst/>
                <a:uLnTx/>
                <a:uFillTx/>
                <a:latin typeface="標楷體" pitchFamily="65" charset="-120"/>
                <a:ea typeface="標楷體" pitchFamily="65" charset="-120"/>
                <a:cs typeface="+mn-cs"/>
              </a:rPr>
              <a:t>及實例</a:t>
            </a:r>
          </a:p>
        </p:txBody>
      </p:sp>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9752" y="3212976"/>
            <a:ext cx="4615582" cy="3073906"/>
          </a:xfrm>
          <a:prstGeom prst="rect">
            <a:avLst/>
          </a:prstGeom>
        </p:spPr>
      </p:pic>
    </p:spTree>
    <p:extLst>
      <p:ext uri="{BB962C8B-B14F-4D97-AF65-F5344CB8AC3E}">
        <p14:creationId xmlns:p14="http://schemas.microsoft.com/office/powerpoint/2010/main" val="25462207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643063"/>
            <a:ext cx="8291264" cy="4525962"/>
          </a:xfrm>
        </p:spPr>
        <p:txBody>
          <a:bodyPr/>
          <a:lstStyle/>
          <a:p>
            <a:r>
              <a:rPr lang="zh-TW" altLang="en-US" sz="3600" b="1" dirty="0" smtClean="0">
                <a:solidFill>
                  <a:schemeClr val="tx1">
                    <a:lumMod val="75000"/>
                    <a:lumOff val="25000"/>
                  </a:schemeClr>
                </a:solidFill>
                <a:latin typeface="微軟正黑體" panose="020B0604030504040204" pitchFamily="34" charset="-120"/>
                <a:ea typeface="微軟正黑體" panose="020B0604030504040204" pitchFamily="34" charset="-120"/>
              </a:rPr>
              <a:t>立法宗旨</a:t>
            </a:r>
            <a:endParaRPr lang="en-US" altLang="zh-TW" sz="36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a:p>
            <a:pPr marL="327025" indent="0">
              <a:lnSpc>
                <a:spcPts val="5600"/>
              </a:lnSpc>
              <a:spcAft>
                <a:spcPts val="600"/>
              </a:spcAft>
              <a:buNone/>
            </a:pPr>
            <a:r>
              <a:rPr lang="zh-TW" altLang="en-US" sz="3200" b="1" dirty="0" smtClean="0">
                <a:solidFill>
                  <a:schemeClr val="tx1">
                    <a:lumMod val="75000"/>
                    <a:lumOff val="25000"/>
                  </a:schemeClr>
                </a:solidFill>
                <a:latin typeface="微軟正黑體" panose="020B0604030504040204" pitchFamily="34" charset="-120"/>
                <a:ea typeface="微軟正黑體" panose="020B0604030504040204" pitchFamily="34" charset="-120"/>
              </a:rPr>
              <a:t>促進</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廉能政治、端正政治風氣，建立公職人員利益衝突迴避之規範，</a:t>
            </a:r>
            <a:r>
              <a:rPr lang="zh-TW" altLang="en-US" sz="3200" b="1" u="sng" dirty="0">
                <a:solidFill>
                  <a:srgbClr val="00B0F0"/>
                </a:solidFill>
                <a:latin typeface="微軟正黑體" panose="020B0604030504040204" pitchFamily="34" charset="-120"/>
                <a:ea typeface="微軟正黑體" panose="020B0604030504040204" pitchFamily="34" charset="-120"/>
              </a:rPr>
              <a:t>有效遏阻貪污腐化</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及</a:t>
            </a:r>
            <a:r>
              <a:rPr lang="zh-TW" altLang="en-US" sz="3200" b="1" u="sng" dirty="0">
                <a:solidFill>
                  <a:srgbClr val="00B0F0"/>
                </a:solidFill>
                <a:latin typeface="微軟正黑體" panose="020B0604030504040204" pitchFamily="34" charset="-120"/>
                <a:ea typeface="微軟正黑體" panose="020B0604030504040204" pitchFamily="34" charset="-120"/>
              </a:rPr>
              <a:t>不當利益</a:t>
            </a:r>
            <a:r>
              <a:rPr lang="zh-TW" altLang="en-US" sz="3200" b="1" u="sng" dirty="0" smtClean="0">
                <a:solidFill>
                  <a:srgbClr val="00B0F0"/>
                </a:solidFill>
                <a:latin typeface="微軟正黑體" panose="020B0604030504040204" pitchFamily="34" charset="-120"/>
                <a:ea typeface="微軟正黑體" panose="020B0604030504040204" pitchFamily="34" charset="-120"/>
              </a:rPr>
              <a:t>輸送</a:t>
            </a:r>
            <a:r>
              <a:rPr lang="zh-TW" altLang="en-US" sz="3200" b="1" dirty="0" smtClean="0">
                <a:solidFill>
                  <a:srgbClr val="00B0F0"/>
                </a:solidFill>
                <a:latin typeface="微軟正黑體" panose="020B0604030504040204" pitchFamily="34" charset="-120"/>
                <a:ea typeface="微軟正黑體" panose="020B0604030504040204" pitchFamily="34" charset="-120"/>
              </a:rPr>
              <a:t>。</a:t>
            </a:r>
            <a:endParaRPr lang="zh-TW" altLang="en-US" sz="4000" b="1" dirty="0">
              <a:solidFill>
                <a:srgbClr val="00B0F0"/>
              </a:solidFill>
              <a:latin typeface="微軟正黑體" panose="020B0604030504040204" pitchFamily="34" charset="-120"/>
              <a:ea typeface="微軟正黑體" panose="020B0604030504040204" pitchFamily="34" charset="-120"/>
            </a:endParaRPr>
          </a:p>
        </p:txBody>
      </p:sp>
      <p:sp>
        <p:nvSpPr>
          <p:cNvPr id="4" name="書卷 (水平) 3"/>
          <p:cNvSpPr/>
          <p:nvPr/>
        </p:nvSpPr>
        <p:spPr>
          <a:xfrm>
            <a:off x="2118556" y="4581128"/>
            <a:ext cx="4968552" cy="1371873"/>
          </a:xfrm>
          <a:prstGeom prst="horizontalScroll">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立法例係採「</a:t>
            </a:r>
            <a:r>
              <a:rPr kumimoji="1" lang="zh-TW" altLang="en-US" sz="2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避免</a:t>
            </a:r>
            <a:r>
              <a:rPr kumimoji="1" lang="zh-TW" altLang="en-US" sz="2400" b="0"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不法致富</a:t>
            </a:r>
            <a:r>
              <a:rPr kumimoji="1" lang="zh-TW" altLang="en-US"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」及「</a:t>
            </a:r>
            <a:r>
              <a:rPr kumimoji="1" lang="zh-TW" altLang="en-US" sz="2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避免</a:t>
            </a:r>
            <a:r>
              <a:rPr kumimoji="1" lang="zh-TW" altLang="en-US" sz="2400" b="0"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利益衝突</a:t>
            </a:r>
            <a:r>
              <a:rPr kumimoji="1" lang="zh-TW" altLang="en-US" sz="2400" b="0"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」之混合類型！</a:t>
            </a:r>
            <a:endParaRPr kumimoji="1" lang="zh-TW" altLang="en-US" sz="2400" b="0"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5" name="標題 1"/>
          <p:cNvSpPr>
            <a:spLocks noGrp="1"/>
          </p:cNvSpPr>
          <p:nvPr>
            <p:ph type="title"/>
          </p:nvPr>
        </p:nvSpPr>
        <p:spPr>
          <a:xfrm>
            <a:off x="683568" y="116632"/>
            <a:ext cx="7632848" cy="634082"/>
          </a:xfrm>
        </p:spPr>
        <p:txBody>
          <a:bodyPr/>
          <a:lstStyle/>
          <a:p>
            <a:pPr algn="ctr"/>
            <a:r>
              <a:rPr lang="zh-TW" altLang="en-US" dirty="0" smtClean="0">
                <a:solidFill>
                  <a:srgbClr val="C00000"/>
                </a:solidFill>
              </a:rPr>
              <a:t>為何制定利益衝突迴避法（下稱本法）</a:t>
            </a:r>
            <a:endParaRPr lang="zh-TW" altLang="en-US" b="1" dirty="0">
              <a:solidFill>
                <a:srgbClr val="C00000"/>
              </a:solidFill>
            </a:endParaRPr>
          </a:p>
        </p:txBody>
      </p:sp>
      <p:sp>
        <p:nvSpPr>
          <p:cNvPr id="6"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89211303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p:cNvGrpSpPr/>
          <p:nvPr/>
        </p:nvGrpSpPr>
        <p:grpSpPr>
          <a:xfrm>
            <a:off x="683567" y="2348880"/>
            <a:ext cx="7900811" cy="4017440"/>
            <a:chOff x="683567" y="2348880"/>
            <a:chExt cx="7900811" cy="4017440"/>
          </a:xfrm>
        </p:grpSpPr>
        <p:grpSp>
          <p:nvGrpSpPr>
            <p:cNvPr id="18" name="群組 17"/>
            <p:cNvGrpSpPr/>
            <p:nvPr/>
          </p:nvGrpSpPr>
          <p:grpSpPr>
            <a:xfrm>
              <a:off x="683567" y="2348880"/>
              <a:ext cx="7900811" cy="4017440"/>
              <a:chOff x="683567" y="2348880"/>
              <a:chExt cx="7900811" cy="4017440"/>
            </a:xfrm>
          </p:grpSpPr>
          <p:pic>
            <p:nvPicPr>
              <p:cNvPr id="5" name="圖片 4"/>
              <p:cNvPicPr>
                <a:picLocks noChangeAspect="1"/>
              </p:cNvPicPr>
              <p:nvPr/>
            </p:nvPicPr>
            <p:blipFill rotWithShape="1">
              <a:blip r:embed="rId3"/>
              <a:srcRect t="10130" r="86321" b="32558"/>
              <a:stretch/>
            </p:blipFill>
            <p:spPr>
              <a:xfrm>
                <a:off x="1453703" y="4602767"/>
                <a:ext cx="1560337" cy="1692188"/>
              </a:xfrm>
              <a:prstGeom prst="rect">
                <a:avLst/>
              </a:prstGeom>
            </p:spPr>
          </p:pic>
          <p:pic>
            <p:nvPicPr>
              <p:cNvPr id="7" name="圖片 6"/>
              <p:cNvPicPr>
                <a:picLocks noChangeAspect="1"/>
              </p:cNvPicPr>
              <p:nvPr/>
            </p:nvPicPr>
            <p:blipFill rotWithShape="1">
              <a:blip r:embed="rId3"/>
              <a:srcRect l="33587" t="10131" r="51263" b="30065"/>
              <a:stretch/>
            </p:blipFill>
            <p:spPr>
              <a:xfrm>
                <a:off x="3679550" y="4638128"/>
                <a:ext cx="1728192" cy="1728192"/>
              </a:xfrm>
              <a:prstGeom prst="rect">
                <a:avLst/>
              </a:prstGeom>
            </p:spPr>
          </p:pic>
          <p:grpSp>
            <p:nvGrpSpPr>
              <p:cNvPr id="17" name="群組 16"/>
              <p:cNvGrpSpPr/>
              <p:nvPr/>
            </p:nvGrpSpPr>
            <p:grpSpPr>
              <a:xfrm>
                <a:off x="683567" y="2348880"/>
                <a:ext cx="7900811" cy="3231787"/>
                <a:chOff x="683567" y="2348880"/>
                <a:chExt cx="7900811" cy="3231787"/>
              </a:xfrm>
            </p:grpSpPr>
            <p:pic>
              <p:nvPicPr>
                <p:cNvPr id="12" name="圖片 11"/>
                <p:cNvPicPr>
                  <a:picLocks noChangeAspect="1"/>
                </p:cNvPicPr>
                <p:nvPr/>
              </p:nvPicPr>
              <p:blipFill>
                <a:blip r:embed="rId4"/>
                <a:stretch>
                  <a:fillRect/>
                </a:stretch>
              </p:blipFill>
              <p:spPr>
                <a:xfrm>
                  <a:off x="683567" y="2348880"/>
                  <a:ext cx="7900811" cy="3228444"/>
                </a:xfrm>
                <a:prstGeom prst="rect">
                  <a:avLst/>
                </a:prstGeom>
              </p:spPr>
            </p:pic>
            <p:sp>
              <p:nvSpPr>
                <p:cNvPr id="10" name="文字方塊 9"/>
                <p:cNvSpPr txBox="1"/>
                <p:nvPr/>
              </p:nvSpPr>
              <p:spPr>
                <a:xfrm>
                  <a:off x="6631341" y="4164895"/>
                  <a:ext cx="1292377" cy="1415772"/>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3400" b="1" i="0" u="none" strike="noStrike" kern="1200" cap="none" spc="0" normalizeH="0" baseline="0" noProof="0" dirty="0" smtClean="0">
                      <a:ln>
                        <a:noFill/>
                      </a:ln>
                      <a:solidFill>
                        <a:srgbClr val="0070C0"/>
                      </a:solidFill>
                      <a:effectLst/>
                      <a:uLnTx/>
                      <a:uFillTx/>
                      <a:latin typeface="微軟正黑體" panose="020B0604030504040204" pitchFamily="34" charset="-120"/>
                      <a:ea typeface="微軟正黑體" panose="020B0604030504040204" pitchFamily="34" charset="-120"/>
                      <a:cs typeface="+mn-cs"/>
                    </a:rPr>
                    <a:t>義務</a:t>
                  </a:r>
                  <a:endParaRPr kumimoji="1" lang="en-US" altLang="zh-TW" sz="3400" b="1" i="0" u="none" strike="noStrike" kern="1200" cap="none" spc="0" normalizeH="0" baseline="0" noProof="0" dirty="0" smtClean="0">
                    <a:ln>
                      <a:noFill/>
                    </a:ln>
                    <a:solidFill>
                      <a:srgbClr val="0070C0"/>
                    </a:solidFill>
                    <a:effectLst/>
                    <a:uLnTx/>
                    <a:uFillTx/>
                    <a:latin typeface="微軟正黑體" panose="020B0604030504040204" pitchFamily="34" charset="-120"/>
                    <a:ea typeface="微軟正黑體" panose="020B0604030504040204" pitchFamily="34"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3200"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2000"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mn-cs"/>
                  </a:endParaRPr>
                </a:p>
              </p:txBody>
            </p:sp>
          </p:grpSp>
          <p:pic>
            <p:nvPicPr>
              <p:cNvPr id="9" name="圖片 8"/>
              <p:cNvPicPr>
                <a:picLocks noChangeAspect="1"/>
              </p:cNvPicPr>
              <p:nvPr/>
            </p:nvPicPr>
            <p:blipFill rotWithShape="1">
              <a:blip r:embed="rId5"/>
              <a:srcRect l="68307" t="10130" r="17804" b="32558"/>
              <a:stretch/>
            </p:blipFill>
            <p:spPr>
              <a:xfrm>
                <a:off x="6372200" y="4661491"/>
                <a:ext cx="1584176" cy="1656185"/>
              </a:xfrm>
              <a:prstGeom prst="rect">
                <a:avLst/>
              </a:prstGeom>
            </p:spPr>
          </p:pic>
          <p:cxnSp>
            <p:nvCxnSpPr>
              <p:cNvPr id="14" name="直線接點 13"/>
              <p:cNvCxnSpPr/>
              <p:nvPr/>
            </p:nvCxnSpPr>
            <p:spPr>
              <a:xfrm>
                <a:off x="3236506" y="2492896"/>
                <a:ext cx="0" cy="3744416"/>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6245762" y="2487709"/>
                <a:ext cx="0" cy="3744416"/>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grpSp>
        <p:sp>
          <p:nvSpPr>
            <p:cNvPr id="2" name="文字方塊 1"/>
            <p:cNvSpPr txBox="1"/>
            <p:nvPr/>
          </p:nvSpPr>
          <p:spPr>
            <a:xfrm>
              <a:off x="4143536" y="5243209"/>
              <a:ext cx="800219"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smtClean="0">
                  <a:ln>
                    <a:noFill/>
                  </a:ln>
                  <a:solidFill>
                    <a:prstClr val="white"/>
                  </a:solidFill>
                  <a:effectLst/>
                  <a:uLnTx/>
                  <a:uFillTx/>
                  <a:latin typeface="微軟正黑體" panose="020B0604030504040204" pitchFamily="34" charset="-120"/>
                  <a:ea typeface="微軟正黑體" panose="020B0604030504040204" pitchFamily="34" charset="-120"/>
                  <a:cs typeface="+mn-cs"/>
                </a:rPr>
                <a:t>客體</a:t>
              </a:r>
              <a:endParaRPr kumimoji="1" lang="zh-TW" altLang="en-US" sz="24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20" name="文字方塊 19"/>
            <p:cNvSpPr txBox="1"/>
            <p:nvPr/>
          </p:nvSpPr>
          <p:spPr>
            <a:xfrm>
              <a:off x="1846827" y="5226975"/>
              <a:ext cx="800219"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rPr>
                <a:t>主</a:t>
              </a:r>
              <a:r>
                <a:rPr kumimoji="1" lang="zh-TW" altLang="en-US" sz="2400" b="1" i="0" u="none" strike="noStrike" kern="1200" cap="none" spc="0" normalizeH="0" baseline="0" noProof="0" dirty="0" smtClean="0">
                  <a:ln>
                    <a:noFill/>
                  </a:ln>
                  <a:solidFill>
                    <a:prstClr val="white"/>
                  </a:solidFill>
                  <a:effectLst/>
                  <a:uLnTx/>
                  <a:uFillTx/>
                  <a:latin typeface="微軟正黑體" panose="020B0604030504040204" pitchFamily="34" charset="-120"/>
                  <a:ea typeface="微軟正黑體" panose="020B0604030504040204" pitchFamily="34" charset="-120"/>
                  <a:cs typeface="+mn-cs"/>
                </a:rPr>
                <a:t>體</a:t>
              </a:r>
              <a:endParaRPr kumimoji="1" lang="zh-TW" altLang="en-US" sz="24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grpSp>
      <p:sp>
        <p:nvSpPr>
          <p:cNvPr id="4" name="文字方塊 3"/>
          <p:cNvSpPr txBox="1"/>
          <p:nvPr/>
        </p:nvSpPr>
        <p:spPr>
          <a:xfrm>
            <a:off x="3156644" y="1035893"/>
            <a:ext cx="2954655" cy="92333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5400" b="1" i="0" u="none" strike="noStrike" kern="1200" cap="none" spc="0" normalizeH="0" baseline="0" noProof="0" dirty="0" smtClean="0">
                <a:ln>
                  <a:noFill/>
                </a:ln>
                <a:solidFill>
                  <a:prstClr val="black">
                    <a:lumMod val="75000"/>
                    <a:lumOff val="25000"/>
                  </a:prstClr>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cs"/>
              </a:rPr>
              <a:t>三大</a:t>
            </a:r>
            <a:r>
              <a:rPr kumimoji="1" lang="zh-TW" altLang="en-US" sz="5400" b="1" i="0" u="none" strike="noStrike" kern="1200" cap="none" spc="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cs"/>
              </a:rPr>
              <a:t>概念</a:t>
            </a:r>
          </a:p>
        </p:txBody>
      </p:sp>
      <p:sp>
        <p:nvSpPr>
          <p:cNvPr id="15"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99954752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63433" y="2967335"/>
            <a:ext cx="6417141" cy="92333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5400" b="1" i="0" u="none" strike="noStrike" kern="1200" cap="none" spc="0" normalizeH="0" baseline="0" noProof="0" dirty="0" smtClean="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rPr>
              <a:t>公職人員及其關係人</a:t>
            </a:r>
            <a:endParaRPr kumimoji="1" lang="zh-TW" altLang="en-US" sz="5400" b="1" i="0" u="none" strike="noStrike" kern="1200" cap="none" spc="0" normalizeH="0" baseline="0" noProof="0" dirty="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endParaRPr>
          </a:p>
        </p:txBody>
      </p:sp>
      <p:sp>
        <p:nvSpPr>
          <p:cNvPr id="6" name="標題 5"/>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179084670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683568" y="116632"/>
            <a:ext cx="7467600" cy="634082"/>
          </a:xfrm>
        </p:spPr>
        <p:txBody>
          <a:bodyPr/>
          <a:lstStyle/>
          <a:p>
            <a:pPr algn="ctr"/>
            <a:r>
              <a:rPr lang="zh-TW" altLang="en-US" b="1" dirty="0" smtClean="0">
                <a:solidFill>
                  <a:srgbClr val="C00000"/>
                </a:solidFill>
              </a:rPr>
              <a:t>適用對象－公職人員</a:t>
            </a:r>
            <a:r>
              <a:rPr lang="en-US" altLang="zh-TW" b="1" dirty="0" smtClean="0">
                <a:solidFill>
                  <a:srgbClr val="C00000"/>
                </a:solidFill>
              </a:rPr>
              <a:t>(</a:t>
            </a:r>
            <a:r>
              <a:rPr lang="zh-TW" altLang="en-US" b="1" dirty="0" smtClean="0">
                <a:solidFill>
                  <a:srgbClr val="C00000"/>
                </a:solidFill>
              </a:rPr>
              <a:t>本法第</a:t>
            </a:r>
            <a:r>
              <a:rPr lang="en-US" altLang="zh-TW" b="1" dirty="0" smtClean="0">
                <a:solidFill>
                  <a:srgbClr val="C00000"/>
                </a:solidFill>
              </a:rPr>
              <a:t>2</a:t>
            </a:r>
            <a:r>
              <a:rPr lang="zh-TW" altLang="en-US" b="1" dirty="0" smtClean="0">
                <a:solidFill>
                  <a:srgbClr val="C00000"/>
                </a:solidFill>
              </a:rPr>
              <a:t>條</a:t>
            </a:r>
            <a:r>
              <a:rPr lang="en-US" altLang="zh-TW" b="1" dirty="0" smtClean="0">
                <a:solidFill>
                  <a:srgbClr val="C00000"/>
                </a:solidFill>
              </a:rPr>
              <a:t>)</a:t>
            </a:r>
            <a:endParaRPr lang="zh-TW" altLang="en-US" b="1" dirty="0">
              <a:solidFill>
                <a:srgbClr val="C00000"/>
              </a:solidFill>
            </a:endParaRPr>
          </a:p>
        </p:txBody>
      </p:sp>
      <p:graphicFrame>
        <p:nvGraphicFramePr>
          <p:cNvPr id="5" name="表格 4"/>
          <p:cNvGraphicFramePr>
            <a:graphicFrameLocks noGrp="1"/>
          </p:cNvGraphicFramePr>
          <p:nvPr>
            <p:extLst/>
          </p:nvPr>
        </p:nvGraphicFramePr>
        <p:xfrm>
          <a:off x="683568" y="671754"/>
          <a:ext cx="8136904" cy="6109321"/>
        </p:xfrm>
        <a:graphic>
          <a:graphicData uri="http://schemas.openxmlformats.org/drawingml/2006/table">
            <a:tbl>
              <a:tblPr firstRow="1" bandRow="1">
                <a:tableStyleId>{0505E3EF-67EA-436B-97B2-0124C06EBD24}</a:tableStyleId>
              </a:tblPr>
              <a:tblGrid>
                <a:gridCol w="581207">
                  <a:extLst>
                    <a:ext uri="{9D8B030D-6E8A-4147-A177-3AD203B41FA5}">
                      <a16:colId xmlns:a16="http://schemas.microsoft.com/office/drawing/2014/main" val="20000"/>
                    </a:ext>
                  </a:extLst>
                </a:gridCol>
                <a:gridCol w="7555697">
                  <a:extLst>
                    <a:ext uri="{9D8B030D-6E8A-4147-A177-3AD203B41FA5}">
                      <a16:colId xmlns:a16="http://schemas.microsoft.com/office/drawing/2014/main" val="20001"/>
                    </a:ext>
                  </a:extLst>
                </a:gridCol>
              </a:tblGrid>
              <a:tr h="428623">
                <a:tc>
                  <a:txBody>
                    <a:bodyPr/>
                    <a:lstStyle/>
                    <a:p>
                      <a:r>
                        <a:rPr lang="en-US" altLang="zh-TW" b="0" dirty="0" smtClean="0">
                          <a:latin typeface="+mj-ea"/>
                          <a:ea typeface="+mj-ea"/>
                        </a:rPr>
                        <a:t>1</a:t>
                      </a:r>
                      <a:endParaRPr lang="zh-TW" altLang="en-US" b="0" dirty="0">
                        <a:latin typeface="+mj-ea"/>
                        <a:ea typeface="+mj-ea"/>
                      </a:endParaRPr>
                    </a:p>
                  </a:txBody>
                  <a:tcPr/>
                </a:tc>
                <a:tc>
                  <a:txBody>
                    <a:bodyPr/>
                    <a:lstStyle/>
                    <a:p>
                      <a:r>
                        <a:rPr kumimoji="0" lang="zh-TW" altLang="zh-TW" sz="1800" b="1" kern="1200" dirty="0" smtClean="0">
                          <a:solidFill>
                            <a:srgbClr val="9966FF"/>
                          </a:solidFill>
                          <a:latin typeface="+mj-ea"/>
                          <a:ea typeface="+mj-ea"/>
                          <a:cs typeface="+mn-cs"/>
                        </a:rPr>
                        <a:t>總統、副總統</a:t>
                      </a:r>
                      <a:endParaRPr kumimoji="0" lang="zh-TW" altLang="en-US" sz="1800" b="1" kern="1200" dirty="0">
                        <a:solidFill>
                          <a:srgbClr val="9966FF"/>
                        </a:solidFill>
                        <a:latin typeface="+mj-ea"/>
                        <a:ea typeface="+mj-ea"/>
                        <a:cs typeface="+mn-cs"/>
                      </a:endParaRPr>
                    </a:p>
                  </a:txBody>
                  <a:tcPr/>
                </a:tc>
                <a:extLst>
                  <a:ext uri="{0D108BD9-81ED-4DB2-BD59-A6C34878D82A}">
                    <a16:rowId xmlns:a16="http://schemas.microsoft.com/office/drawing/2014/main" val="10000"/>
                  </a:ext>
                </a:extLst>
              </a:tr>
              <a:tr h="611114">
                <a:tc>
                  <a:txBody>
                    <a:bodyPr/>
                    <a:lstStyle/>
                    <a:p>
                      <a:r>
                        <a:rPr lang="en-US" altLang="zh-TW" dirty="0" smtClean="0">
                          <a:latin typeface="+mj-ea"/>
                          <a:ea typeface="+mj-ea"/>
                        </a:rPr>
                        <a:t>2</a:t>
                      </a:r>
                      <a:endParaRPr lang="zh-TW" altLang="en-US" dirty="0">
                        <a:latin typeface="+mj-ea"/>
                        <a:ea typeface="+mj-ea"/>
                      </a:endParaRPr>
                    </a:p>
                  </a:txBody>
                  <a:tcPr/>
                </a:tc>
                <a:tc>
                  <a:txBody>
                    <a:bodyPr/>
                    <a:lstStyle/>
                    <a:p>
                      <a:r>
                        <a:rPr kumimoji="0" lang="zh-TW" altLang="zh-TW" sz="1800" kern="1200" dirty="0" smtClean="0">
                          <a:latin typeface="+mj-ea"/>
                          <a:ea typeface="+mj-ea"/>
                        </a:rPr>
                        <a:t>各級政府機關（構）、公營事業總、分支機構之首長、副首長、幕僚長、副幕僚長</a:t>
                      </a:r>
                      <a:r>
                        <a:rPr kumimoji="0" lang="en-US" altLang="zh-TW" sz="1800" kern="1200" dirty="0" smtClean="0">
                          <a:latin typeface="+mj-ea"/>
                          <a:ea typeface="+mj-ea"/>
                        </a:rPr>
                        <a:t>(</a:t>
                      </a:r>
                      <a:r>
                        <a:rPr kumimoji="0" lang="zh-TW" altLang="en-US" sz="1800" b="1" kern="1200" dirty="0" smtClean="0">
                          <a:solidFill>
                            <a:srgbClr val="9966FF"/>
                          </a:solidFill>
                          <a:latin typeface="+mj-ea"/>
                          <a:ea typeface="+mj-ea"/>
                          <a:cs typeface="+mn-cs"/>
                        </a:rPr>
                        <a:t>五院院長、</a:t>
                      </a:r>
                      <a:r>
                        <a:rPr kumimoji="0" lang="en-US" altLang="zh-TW" sz="1800" b="1" kern="1200" dirty="0" smtClean="0">
                          <a:solidFill>
                            <a:srgbClr val="9966FF"/>
                          </a:solidFill>
                          <a:latin typeface="+mj-ea"/>
                          <a:ea typeface="+mj-ea"/>
                          <a:cs typeface="+mn-cs"/>
                        </a:rPr>
                        <a:t>12</a:t>
                      </a:r>
                      <a:r>
                        <a:rPr kumimoji="0" lang="zh-TW" altLang="en-US" sz="1800" b="1" kern="1200" dirty="0" smtClean="0">
                          <a:solidFill>
                            <a:srgbClr val="9966FF"/>
                          </a:solidFill>
                          <a:latin typeface="+mj-ea"/>
                          <a:ea typeface="+mj-ea"/>
                          <a:cs typeface="+mn-cs"/>
                        </a:rPr>
                        <a:t>職等以上、選罷法選舉產生鄉</a:t>
                      </a:r>
                      <a:r>
                        <a:rPr kumimoji="0" lang="en-US" altLang="zh-TW" sz="1800" b="1" kern="1200" dirty="0" smtClean="0">
                          <a:solidFill>
                            <a:srgbClr val="9966FF"/>
                          </a:solidFill>
                          <a:latin typeface="+mj-ea"/>
                          <a:ea typeface="+mj-ea"/>
                          <a:cs typeface="+mn-cs"/>
                        </a:rPr>
                        <a:t>(</a:t>
                      </a:r>
                      <a:r>
                        <a:rPr kumimoji="0" lang="zh-TW" altLang="en-US" sz="1800" b="1" kern="1200" dirty="0" smtClean="0">
                          <a:solidFill>
                            <a:srgbClr val="9966FF"/>
                          </a:solidFill>
                          <a:latin typeface="+mj-ea"/>
                          <a:ea typeface="+mj-ea"/>
                          <a:cs typeface="+mn-cs"/>
                        </a:rPr>
                        <a:t>鎮、市</a:t>
                      </a:r>
                      <a:r>
                        <a:rPr kumimoji="0" lang="en-US" altLang="zh-TW" sz="1800" b="1" kern="1200" dirty="0" smtClean="0">
                          <a:solidFill>
                            <a:srgbClr val="9966FF"/>
                          </a:solidFill>
                          <a:latin typeface="+mj-ea"/>
                          <a:ea typeface="+mj-ea"/>
                          <a:cs typeface="+mn-cs"/>
                        </a:rPr>
                        <a:t>)</a:t>
                      </a:r>
                      <a:r>
                        <a:rPr kumimoji="0" lang="zh-TW" altLang="en-US" sz="1800" b="1" kern="1200" dirty="0" smtClean="0">
                          <a:solidFill>
                            <a:srgbClr val="9966FF"/>
                          </a:solidFill>
                          <a:latin typeface="+mj-ea"/>
                          <a:ea typeface="+mj-ea"/>
                          <a:cs typeface="+mn-cs"/>
                        </a:rPr>
                        <a:t>級以上各級政府機關首長</a:t>
                      </a:r>
                      <a:r>
                        <a:rPr kumimoji="0" lang="en-US" altLang="zh-TW" sz="1800" kern="1200" dirty="0" smtClean="0">
                          <a:latin typeface="+mj-ea"/>
                          <a:ea typeface="+mj-ea"/>
                        </a:rPr>
                        <a:t>)</a:t>
                      </a:r>
                      <a:endParaRPr lang="zh-TW" altLang="en-US" sz="1800" b="1" dirty="0">
                        <a:latin typeface="+mj-ea"/>
                        <a:ea typeface="+mj-ea"/>
                      </a:endParaRPr>
                    </a:p>
                  </a:txBody>
                  <a:tcPr/>
                </a:tc>
                <a:extLst>
                  <a:ext uri="{0D108BD9-81ED-4DB2-BD59-A6C34878D82A}">
                    <a16:rowId xmlns:a16="http://schemas.microsoft.com/office/drawing/2014/main" val="10001"/>
                  </a:ext>
                </a:extLst>
              </a:tr>
              <a:tr h="428623">
                <a:tc>
                  <a:txBody>
                    <a:bodyPr/>
                    <a:lstStyle/>
                    <a:p>
                      <a:r>
                        <a:rPr lang="en-US" altLang="zh-TW" dirty="0" smtClean="0">
                          <a:latin typeface="+mj-ea"/>
                          <a:ea typeface="+mj-ea"/>
                        </a:rPr>
                        <a:t>3</a:t>
                      </a:r>
                      <a:endParaRPr lang="zh-TW" altLang="en-US" dirty="0">
                        <a:latin typeface="+mj-ea"/>
                        <a:ea typeface="+mj-ea"/>
                      </a:endParaRPr>
                    </a:p>
                  </a:txBody>
                  <a:tcPr/>
                </a:tc>
                <a:tc>
                  <a:txBody>
                    <a:bodyPr/>
                    <a:lstStyle/>
                    <a:p>
                      <a:r>
                        <a:rPr kumimoji="0" lang="zh-TW" altLang="zh-TW" sz="1800" b="1" kern="1200" dirty="0" smtClean="0">
                          <a:solidFill>
                            <a:srgbClr val="9966FF"/>
                          </a:solidFill>
                          <a:latin typeface="+mj-ea"/>
                          <a:ea typeface="+mj-ea"/>
                          <a:cs typeface="+mn-cs"/>
                        </a:rPr>
                        <a:t>政務人員</a:t>
                      </a:r>
                      <a:endParaRPr kumimoji="0" lang="zh-TW" altLang="en-US" sz="1800" b="1" kern="1200" dirty="0">
                        <a:solidFill>
                          <a:srgbClr val="9966FF"/>
                        </a:solidFill>
                        <a:latin typeface="+mj-ea"/>
                        <a:ea typeface="+mj-ea"/>
                        <a:cs typeface="+mn-cs"/>
                      </a:endParaRPr>
                    </a:p>
                  </a:txBody>
                  <a:tcPr/>
                </a:tc>
                <a:extLst>
                  <a:ext uri="{0D108BD9-81ED-4DB2-BD59-A6C34878D82A}">
                    <a16:rowId xmlns:a16="http://schemas.microsoft.com/office/drawing/2014/main" val="10002"/>
                  </a:ext>
                </a:extLst>
              </a:tr>
              <a:tr h="611114">
                <a:tc>
                  <a:txBody>
                    <a:bodyPr/>
                    <a:lstStyle/>
                    <a:p>
                      <a:r>
                        <a:rPr lang="en-US" altLang="zh-TW" dirty="0" smtClean="0">
                          <a:latin typeface="+mj-ea"/>
                          <a:ea typeface="+mj-ea"/>
                        </a:rPr>
                        <a:t>4</a:t>
                      </a:r>
                      <a:endParaRPr lang="zh-TW" altLang="en-US" dirty="0">
                        <a:latin typeface="+mj-ea"/>
                        <a:ea typeface="+mj-ea"/>
                      </a:endParaRPr>
                    </a:p>
                  </a:txBody>
                  <a:tcPr/>
                </a:tc>
                <a:tc>
                  <a:txBody>
                    <a:bodyPr/>
                    <a:lstStyle/>
                    <a:p>
                      <a:r>
                        <a:rPr kumimoji="0" lang="zh-TW" altLang="zh-TW" sz="1800" kern="1200" dirty="0" smtClean="0">
                          <a:latin typeface="+mj-ea"/>
                          <a:ea typeface="+mj-ea"/>
                        </a:rPr>
                        <a:t>各級公立學校、軍警院校、矯正學校校長、副校長；其設有附屬機構者，該機構之首長、副首長</a:t>
                      </a:r>
                      <a:r>
                        <a:rPr kumimoji="0" lang="en-US" altLang="zh-TW" sz="1800" kern="1200" dirty="0" smtClean="0">
                          <a:latin typeface="+mj-ea"/>
                          <a:ea typeface="+mj-ea"/>
                        </a:rPr>
                        <a:t>(</a:t>
                      </a:r>
                      <a:r>
                        <a:rPr kumimoji="0" lang="zh-TW" altLang="en-US" sz="1800" b="1" kern="1200" dirty="0" smtClean="0">
                          <a:solidFill>
                            <a:srgbClr val="9966FF"/>
                          </a:solidFill>
                          <a:latin typeface="+mj-ea"/>
                          <a:ea typeface="+mj-ea"/>
                          <a:cs typeface="+mn-cs"/>
                        </a:rPr>
                        <a:t>專科學校以上校長、首長</a:t>
                      </a:r>
                      <a:r>
                        <a:rPr kumimoji="0" lang="en-US" altLang="zh-TW" sz="1800" kern="1200" dirty="0" smtClean="0">
                          <a:latin typeface="+mj-ea"/>
                          <a:ea typeface="+mj-ea"/>
                        </a:rPr>
                        <a:t>)</a:t>
                      </a:r>
                      <a:endParaRPr lang="zh-TW" altLang="en-US" sz="1800" b="1" dirty="0">
                        <a:latin typeface="+mj-ea"/>
                        <a:ea typeface="+mj-ea"/>
                      </a:endParaRPr>
                    </a:p>
                  </a:txBody>
                  <a:tcPr/>
                </a:tc>
                <a:extLst>
                  <a:ext uri="{0D108BD9-81ED-4DB2-BD59-A6C34878D82A}">
                    <a16:rowId xmlns:a16="http://schemas.microsoft.com/office/drawing/2014/main" val="10003"/>
                  </a:ext>
                </a:extLst>
              </a:tr>
              <a:tr h="428623">
                <a:tc>
                  <a:txBody>
                    <a:bodyPr/>
                    <a:lstStyle/>
                    <a:p>
                      <a:r>
                        <a:rPr lang="en-US" altLang="zh-TW" dirty="0" smtClean="0">
                          <a:latin typeface="+mj-ea"/>
                          <a:ea typeface="+mj-ea"/>
                        </a:rPr>
                        <a:t>5</a:t>
                      </a:r>
                      <a:endParaRPr lang="zh-TW" altLang="en-US" dirty="0">
                        <a:latin typeface="+mj-ea"/>
                        <a:ea typeface="+mj-ea"/>
                      </a:endParaRPr>
                    </a:p>
                  </a:txBody>
                  <a:tcPr/>
                </a:tc>
                <a:tc>
                  <a:txBody>
                    <a:bodyPr/>
                    <a:lstStyle/>
                    <a:p>
                      <a:r>
                        <a:rPr kumimoji="0" lang="zh-TW" altLang="zh-TW" sz="1800" b="1" kern="1200" dirty="0" smtClean="0">
                          <a:solidFill>
                            <a:srgbClr val="9966FF"/>
                          </a:solidFill>
                          <a:latin typeface="+mj-ea"/>
                          <a:ea typeface="+mj-ea"/>
                          <a:cs typeface="+mn-cs"/>
                        </a:rPr>
                        <a:t>各級民意機關之民意代表</a:t>
                      </a:r>
                      <a:endParaRPr kumimoji="0" lang="zh-TW" altLang="en-US" sz="1800" b="1" kern="1200" dirty="0">
                        <a:solidFill>
                          <a:srgbClr val="9966FF"/>
                        </a:solidFill>
                        <a:latin typeface="+mj-ea"/>
                        <a:ea typeface="+mj-ea"/>
                        <a:cs typeface="+mn-cs"/>
                      </a:endParaRPr>
                    </a:p>
                  </a:txBody>
                  <a:tcPr/>
                </a:tc>
                <a:extLst>
                  <a:ext uri="{0D108BD9-81ED-4DB2-BD59-A6C34878D82A}">
                    <a16:rowId xmlns:a16="http://schemas.microsoft.com/office/drawing/2014/main" val="10004"/>
                  </a:ext>
                </a:extLst>
              </a:tr>
              <a:tr h="428623">
                <a:tc>
                  <a:txBody>
                    <a:bodyPr/>
                    <a:lstStyle/>
                    <a:p>
                      <a:r>
                        <a:rPr lang="en-US" altLang="zh-TW" dirty="0" smtClean="0">
                          <a:latin typeface="+mj-ea"/>
                          <a:ea typeface="+mj-ea"/>
                        </a:rPr>
                        <a:t>6</a:t>
                      </a:r>
                      <a:endParaRPr lang="zh-TW" altLang="en-US" dirty="0">
                        <a:solidFill>
                          <a:schemeClr val="tx1"/>
                        </a:solidFill>
                        <a:latin typeface="+mj-ea"/>
                        <a:ea typeface="+mj-ea"/>
                      </a:endParaRPr>
                    </a:p>
                  </a:txBody>
                  <a:tcPr/>
                </a:tc>
                <a:tc>
                  <a:txBody>
                    <a:bodyPr/>
                    <a:lstStyle/>
                    <a:p>
                      <a:r>
                        <a:rPr kumimoji="0" lang="zh-TW" altLang="zh-TW" sz="1800" b="1" kern="1200" dirty="0" smtClean="0">
                          <a:solidFill>
                            <a:srgbClr val="9966FF"/>
                          </a:solidFill>
                          <a:latin typeface="+mj-ea"/>
                          <a:ea typeface="+mj-ea"/>
                          <a:cs typeface="+mn-cs"/>
                        </a:rPr>
                        <a:t>代表政府或公股出任其出資、捐助之私法人之董事、監察人</a:t>
                      </a:r>
                      <a:endParaRPr kumimoji="0" lang="zh-TW" altLang="en-US" sz="1800" b="1" kern="1200" dirty="0">
                        <a:solidFill>
                          <a:srgbClr val="9966FF"/>
                        </a:solidFill>
                        <a:latin typeface="+mj-ea"/>
                        <a:ea typeface="+mj-ea"/>
                        <a:cs typeface="+mn-cs"/>
                      </a:endParaRPr>
                    </a:p>
                  </a:txBody>
                  <a:tcPr/>
                </a:tc>
                <a:extLst>
                  <a:ext uri="{0D108BD9-81ED-4DB2-BD59-A6C34878D82A}">
                    <a16:rowId xmlns:a16="http://schemas.microsoft.com/office/drawing/2014/main" val="10005"/>
                  </a:ext>
                </a:extLst>
              </a:tr>
              <a:tr h="428623">
                <a:tc>
                  <a:txBody>
                    <a:bodyPr/>
                    <a:lstStyle/>
                    <a:p>
                      <a:r>
                        <a:rPr lang="en-US" altLang="zh-TW" dirty="0" smtClean="0">
                          <a:latin typeface="+mj-ea"/>
                          <a:ea typeface="+mj-ea"/>
                        </a:rPr>
                        <a:t>7</a:t>
                      </a:r>
                      <a:endParaRPr lang="zh-TW" altLang="en-US" dirty="0">
                        <a:solidFill>
                          <a:schemeClr val="tx1"/>
                        </a:solidFill>
                        <a:latin typeface="+mj-ea"/>
                        <a:ea typeface="+mj-ea"/>
                      </a:endParaRPr>
                    </a:p>
                  </a:txBody>
                  <a:tcPr/>
                </a:tc>
                <a:tc>
                  <a:txBody>
                    <a:bodyPr/>
                    <a:lstStyle/>
                    <a:p>
                      <a:r>
                        <a:rPr kumimoji="0" lang="zh-TW" altLang="zh-TW" sz="1800" b="1" kern="1200" dirty="0" smtClean="0">
                          <a:solidFill>
                            <a:srgbClr val="9966FF"/>
                          </a:solidFill>
                          <a:latin typeface="+mj-ea"/>
                          <a:ea typeface="+mj-ea"/>
                          <a:cs typeface="+mn-cs"/>
                        </a:rPr>
                        <a:t>公法人之董事、監察人、首長、執行長</a:t>
                      </a:r>
                      <a:endParaRPr kumimoji="0" lang="zh-TW" altLang="en-US" sz="1800" b="1" kern="1200" dirty="0">
                        <a:solidFill>
                          <a:srgbClr val="9966FF"/>
                        </a:solidFill>
                        <a:latin typeface="+mj-ea"/>
                        <a:ea typeface="+mj-ea"/>
                        <a:cs typeface="+mn-cs"/>
                      </a:endParaRPr>
                    </a:p>
                  </a:txBody>
                  <a:tcPr/>
                </a:tc>
                <a:extLst>
                  <a:ext uri="{0D108BD9-81ED-4DB2-BD59-A6C34878D82A}">
                    <a16:rowId xmlns:a16="http://schemas.microsoft.com/office/drawing/2014/main" val="10006"/>
                  </a:ext>
                </a:extLst>
              </a:tr>
              <a:tr h="428623">
                <a:tc>
                  <a:txBody>
                    <a:bodyPr/>
                    <a:lstStyle/>
                    <a:p>
                      <a:r>
                        <a:rPr lang="en-US" altLang="zh-TW" dirty="0" smtClean="0">
                          <a:latin typeface="+mj-ea"/>
                          <a:ea typeface="+mj-ea"/>
                        </a:rPr>
                        <a:t>8</a:t>
                      </a:r>
                      <a:endParaRPr lang="zh-TW" altLang="en-US" dirty="0">
                        <a:solidFill>
                          <a:schemeClr val="tx1"/>
                        </a:solidFill>
                        <a:latin typeface="+mj-ea"/>
                        <a:ea typeface="+mj-ea"/>
                      </a:endParaRPr>
                    </a:p>
                  </a:txBody>
                  <a:tcPr/>
                </a:tc>
                <a:tc>
                  <a:txBody>
                    <a:bodyPr/>
                    <a:lstStyle/>
                    <a:p>
                      <a:r>
                        <a:rPr kumimoji="0" lang="zh-TW" altLang="zh-TW" sz="1800" b="1" kern="1200" dirty="0" smtClean="0">
                          <a:solidFill>
                            <a:srgbClr val="9966FF"/>
                          </a:solidFill>
                          <a:latin typeface="+mj-ea"/>
                          <a:ea typeface="+mj-ea"/>
                          <a:cs typeface="+mn-cs"/>
                        </a:rPr>
                        <a:t>政府捐助之財團法人之董事長、執行長、秘書長</a:t>
                      </a:r>
                      <a:endParaRPr kumimoji="0" lang="zh-TW" altLang="en-US" sz="1800" b="1" kern="1200" dirty="0">
                        <a:solidFill>
                          <a:srgbClr val="9966FF"/>
                        </a:solidFill>
                        <a:latin typeface="+mj-ea"/>
                        <a:ea typeface="+mj-ea"/>
                        <a:cs typeface="+mn-cs"/>
                      </a:endParaRPr>
                    </a:p>
                  </a:txBody>
                  <a:tcPr/>
                </a:tc>
                <a:extLst>
                  <a:ext uri="{0D108BD9-81ED-4DB2-BD59-A6C34878D82A}">
                    <a16:rowId xmlns:a16="http://schemas.microsoft.com/office/drawing/2014/main" val="10007"/>
                  </a:ext>
                </a:extLst>
              </a:tr>
              <a:tr h="428623">
                <a:tc>
                  <a:txBody>
                    <a:bodyPr/>
                    <a:lstStyle/>
                    <a:p>
                      <a:r>
                        <a:rPr lang="en-US" altLang="zh-TW" dirty="0" smtClean="0">
                          <a:latin typeface="+mj-ea"/>
                          <a:ea typeface="+mj-ea"/>
                        </a:rPr>
                        <a:t>9</a:t>
                      </a:r>
                      <a:endParaRPr lang="zh-TW" altLang="en-US" dirty="0">
                        <a:latin typeface="+mj-ea"/>
                        <a:ea typeface="+mj-ea"/>
                      </a:endParaRPr>
                    </a:p>
                  </a:txBody>
                  <a:tcPr/>
                </a:tc>
                <a:tc>
                  <a:txBody>
                    <a:bodyPr/>
                    <a:lstStyle/>
                    <a:p>
                      <a:r>
                        <a:rPr kumimoji="0" lang="zh-TW" altLang="zh-TW" sz="1800" kern="1200" dirty="0" smtClean="0">
                          <a:latin typeface="+mj-ea"/>
                          <a:ea typeface="+mj-ea"/>
                        </a:rPr>
                        <a:t>法官、檢察官、戰時軍法官、行政執行官、</a:t>
                      </a:r>
                      <a:r>
                        <a:rPr kumimoji="0" lang="zh-TW" altLang="zh-TW" sz="1800" u="none" kern="1200" dirty="0" smtClean="0">
                          <a:latin typeface="+mj-ea"/>
                          <a:ea typeface="+mj-ea"/>
                        </a:rPr>
                        <a:t>司法事務官及檢察事務官</a:t>
                      </a:r>
                      <a:r>
                        <a:rPr kumimoji="0" lang="en-US" altLang="zh-TW" sz="1800" u="none" kern="1200" dirty="0" smtClean="0">
                          <a:latin typeface="+mj-ea"/>
                          <a:ea typeface="+mj-ea"/>
                        </a:rPr>
                        <a:t>(</a:t>
                      </a:r>
                      <a:r>
                        <a:rPr kumimoji="0" lang="zh-TW" altLang="en-US" sz="1800" b="1" kern="1200" dirty="0" smtClean="0">
                          <a:solidFill>
                            <a:srgbClr val="9966FF"/>
                          </a:solidFill>
                          <a:latin typeface="+mj-ea"/>
                          <a:ea typeface="+mj-ea"/>
                          <a:cs typeface="+mn-cs"/>
                        </a:rPr>
                        <a:t>本俸</a:t>
                      </a:r>
                      <a:r>
                        <a:rPr kumimoji="0" lang="en-US" altLang="zh-TW" sz="1800" b="1" kern="1200" dirty="0" smtClean="0">
                          <a:solidFill>
                            <a:srgbClr val="9966FF"/>
                          </a:solidFill>
                          <a:latin typeface="+mj-ea"/>
                          <a:ea typeface="+mj-ea"/>
                          <a:cs typeface="+mn-cs"/>
                        </a:rPr>
                        <a:t>6</a:t>
                      </a:r>
                      <a:r>
                        <a:rPr kumimoji="0" lang="zh-TW" altLang="en-US" sz="1800" b="1" kern="1200" dirty="0" smtClean="0">
                          <a:solidFill>
                            <a:srgbClr val="9966FF"/>
                          </a:solidFill>
                          <a:latin typeface="+mj-ea"/>
                          <a:ea typeface="+mj-ea"/>
                          <a:cs typeface="+mn-cs"/>
                        </a:rPr>
                        <a:t>級以上之法官、檢察官</a:t>
                      </a:r>
                      <a:r>
                        <a:rPr kumimoji="0" lang="en-US" altLang="zh-TW" sz="1800" u="none" kern="1200" dirty="0" smtClean="0">
                          <a:latin typeface="+mj-ea"/>
                          <a:ea typeface="+mj-ea"/>
                        </a:rPr>
                        <a:t>)</a:t>
                      </a:r>
                      <a:endParaRPr lang="zh-TW" altLang="en-US" sz="1800" b="1" u="none" dirty="0">
                        <a:latin typeface="+mj-ea"/>
                        <a:ea typeface="+mj-ea"/>
                      </a:endParaRPr>
                    </a:p>
                  </a:txBody>
                  <a:tcPr/>
                </a:tc>
                <a:extLst>
                  <a:ext uri="{0D108BD9-81ED-4DB2-BD59-A6C34878D82A}">
                    <a16:rowId xmlns:a16="http://schemas.microsoft.com/office/drawing/2014/main" val="10008"/>
                  </a:ext>
                </a:extLst>
              </a:tr>
              <a:tr h="428623">
                <a:tc>
                  <a:txBody>
                    <a:bodyPr/>
                    <a:lstStyle/>
                    <a:p>
                      <a:r>
                        <a:rPr lang="en-US" altLang="zh-TW" dirty="0" smtClean="0">
                          <a:latin typeface="+mj-ea"/>
                          <a:ea typeface="+mj-ea"/>
                        </a:rPr>
                        <a:t>10</a:t>
                      </a:r>
                      <a:endParaRPr lang="zh-TW" altLang="en-US" dirty="0">
                        <a:latin typeface="+mj-ea"/>
                        <a:ea typeface="+mj-ea"/>
                      </a:endParaRPr>
                    </a:p>
                  </a:txBody>
                  <a:tcPr/>
                </a:tc>
                <a:tc>
                  <a:txBody>
                    <a:bodyPr/>
                    <a:lstStyle/>
                    <a:p>
                      <a:r>
                        <a:rPr kumimoji="0" lang="zh-TW" altLang="zh-TW" sz="1800" kern="1200" dirty="0" smtClean="0">
                          <a:latin typeface="+mj-ea"/>
                          <a:ea typeface="+mj-ea"/>
                        </a:rPr>
                        <a:t>各級軍事機關（構）及部隊上校編階以上之主官、副主官</a:t>
                      </a:r>
                      <a:r>
                        <a:rPr kumimoji="0" lang="en-US" altLang="zh-TW" sz="1800" kern="1200" dirty="0" smtClean="0">
                          <a:latin typeface="+mj-ea"/>
                          <a:ea typeface="+mj-ea"/>
                        </a:rPr>
                        <a:t>(</a:t>
                      </a:r>
                      <a:r>
                        <a:rPr kumimoji="0" lang="zh-TW" altLang="en-US" sz="1800" b="1" kern="1200" dirty="0" smtClean="0">
                          <a:solidFill>
                            <a:srgbClr val="9966FF"/>
                          </a:solidFill>
                          <a:latin typeface="+mj-ea"/>
                          <a:ea typeface="+mj-ea"/>
                          <a:cs typeface="+mn-cs"/>
                        </a:rPr>
                        <a:t>少將以上</a:t>
                      </a:r>
                      <a:r>
                        <a:rPr kumimoji="0" lang="en-US" altLang="zh-TW" sz="1800" kern="1200" dirty="0" smtClean="0">
                          <a:latin typeface="+mj-ea"/>
                          <a:ea typeface="+mj-ea"/>
                        </a:rPr>
                        <a:t>)</a:t>
                      </a:r>
                      <a:endParaRPr lang="zh-TW" altLang="en-US" sz="1800" b="1" dirty="0">
                        <a:latin typeface="+mj-ea"/>
                        <a:ea typeface="+mj-ea"/>
                      </a:endParaRPr>
                    </a:p>
                  </a:txBody>
                  <a:tcPr/>
                </a:tc>
                <a:extLst>
                  <a:ext uri="{0D108BD9-81ED-4DB2-BD59-A6C34878D82A}">
                    <a16:rowId xmlns:a16="http://schemas.microsoft.com/office/drawing/2014/main" val="10009"/>
                  </a:ext>
                </a:extLst>
              </a:tr>
              <a:tr h="868425">
                <a:tc>
                  <a:txBody>
                    <a:bodyPr/>
                    <a:lstStyle/>
                    <a:p>
                      <a:r>
                        <a:rPr lang="en-US" altLang="zh-TW" dirty="0" smtClean="0">
                          <a:latin typeface="+mj-ea"/>
                          <a:ea typeface="+mj-ea"/>
                        </a:rPr>
                        <a:t>11</a:t>
                      </a:r>
                      <a:endParaRPr lang="zh-TW" altLang="en-US" b="0" dirty="0">
                        <a:solidFill>
                          <a:schemeClr val="tx1"/>
                        </a:solidFill>
                        <a:latin typeface="+mj-ea"/>
                        <a:ea typeface="+mj-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zh-TW" sz="1800" kern="1200" dirty="0" smtClean="0">
                          <a:latin typeface="+mj-ea"/>
                          <a:ea typeface="+mj-ea"/>
                        </a:rPr>
                        <a:t>其他各級政府機關（構）、公營事業機構、各級公立學校、軍警院校、矯正學校及附屬機構辦理</a:t>
                      </a:r>
                      <a:r>
                        <a:rPr kumimoji="0" lang="zh-TW" altLang="zh-TW" sz="1800" u="sng" kern="1200" dirty="0" smtClean="0">
                          <a:latin typeface="+mj-ea"/>
                          <a:ea typeface="+mj-ea"/>
                        </a:rPr>
                        <a:t>工務、建築管理、城鄉計畫、政風、會計、審計、採購業務</a:t>
                      </a:r>
                      <a:r>
                        <a:rPr kumimoji="0" lang="zh-TW" altLang="zh-TW" sz="1800" kern="1200" dirty="0" smtClean="0">
                          <a:latin typeface="+mj-ea"/>
                          <a:ea typeface="+mj-ea"/>
                        </a:rPr>
                        <a:t>之</a:t>
                      </a:r>
                      <a:r>
                        <a:rPr kumimoji="0" lang="zh-TW" altLang="zh-TW" sz="1800" u="sng" kern="1200" dirty="0" smtClean="0">
                          <a:latin typeface="+mj-ea"/>
                          <a:ea typeface="+mj-ea"/>
                        </a:rPr>
                        <a:t>主管</a:t>
                      </a:r>
                      <a:r>
                        <a:rPr kumimoji="0" lang="zh-TW" altLang="en-US" sz="1800" u="none" kern="1200" dirty="0" smtClean="0">
                          <a:latin typeface="+mj-ea"/>
                          <a:ea typeface="+mj-ea"/>
                        </a:rPr>
                        <a:t>及</a:t>
                      </a:r>
                      <a:r>
                        <a:rPr kumimoji="0" lang="zh-TW" altLang="en-US" sz="1800" b="1" u="sng" kern="1200" dirty="0" smtClean="0">
                          <a:solidFill>
                            <a:srgbClr val="FF0000"/>
                          </a:solidFill>
                          <a:latin typeface="+mj-ea"/>
                          <a:ea typeface="+mj-ea"/>
                        </a:rPr>
                        <a:t>副主管</a:t>
                      </a:r>
                      <a:r>
                        <a:rPr kumimoji="0" lang="en-US" altLang="zh-TW" sz="1600" b="1" u="sng" kern="1200" dirty="0" smtClean="0">
                          <a:solidFill>
                            <a:srgbClr val="FF0000"/>
                          </a:solidFill>
                          <a:latin typeface="+mj-ea"/>
                          <a:ea typeface="+mj-ea"/>
                        </a:rPr>
                        <a:t>(</a:t>
                      </a:r>
                      <a:r>
                        <a:rPr kumimoji="0" lang="zh-TW" altLang="en-US" sz="1600" b="1" u="sng" kern="1200" dirty="0" smtClean="0">
                          <a:solidFill>
                            <a:srgbClr val="FF0000"/>
                          </a:solidFill>
                          <a:latin typeface="+mj-ea"/>
                          <a:ea typeface="+mj-ea"/>
                        </a:rPr>
                        <a:t>院臺法字第</a:t>
                      </a:r>
                      <a:r>
                        <a:rPr kumimoji="0" lang="en-US" altLang="zh-TW" sz="1600" b="1" u="sng" kern="1200" dirty="0" smtClean="0">
                          <a:solidFill>
                            <a:srgbClr val="FF0000"/>
                          </a:solidFill>
                          <a:latin typeface="+mj-ea"/>
                          <a:ea typeface="+mj-ea"/>
                        </a:rPr>
                        <a:t>1080016406</a:t>
                      </a:r>
                      <a:r>
                        <a:rPr kumimoji="0" lang="zh-TW" altLang="en-US" sz="1600" b="1" u="sng" kern="1200" dirty="0" smtClean="0">
                          <a:solidFill>
                            <a:srgbClr val="FF0000"/>
                          </a:solidFill>
                          <a:latin typeface="+mj-ea"/>
                          <a:ea typeface="+mj-ea"/>
                        </a:rPr>
                        <a:t>號函</a:t>
                      </a:r>
                      <a:r>
                        <a:rPr kumimoji="0" lang="en-US" altLang="zh-TW" sz="1600" b="1" u="sng" kern="1200" dirty="0" smtClean="0">
                          <a:solidFill>
                            <a:srgbClr val="FF0000"/>
                          </a:solidFill>
                          <a:latin typeface="+mj-ea"/>
                          <a:ea typeface="+mj-ea"/>
                        </a:rPr>
                        <a:t>)</a:t>
                      </a:r>
                      <a:endParaRPr kumimoji="0" lang="zh-TW" altLang="en-US" sz="1800" b="1" u="sng" kern="1200" dirty="0" smtClean="0">
                        <a:solidFill>
                          <a:srgbClr val="FF0000"/>
                        </a:solidFill>
                        <a:latin typeface="+mj-ea"/>
                        <a:ea typeface="+mj-ea"/>
                        <a:cs typeface="+mn-cs"/>
                      </a:endParaRPr>
                    </a:p>
                  </a:txBody>
                  <a:tcPr/>
                </a:tc>
                <a:extLst>
                  <a:ext uri="{0D108BD9-81ED-4DB2-BD59-A6C34878D82A}">
                    <a16:rowId xmlns:a16="http://schemas.microsoft.com/office/drawing/2014/main" val="10010"/>
                  </a:ext>
                </a:extLst>
              </a:tr>
            </a:tbl>
          </a:graphicData>
        </a:graphic>
      </p:graphicFrame>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3" name="文字方塊 2"/>
          <p:cNvSpPr txBox="1"/>
          <p:nvPr/>
        </p:nvSpPr>
        <p:spPr>
          <a:xfrm>
            <a:off x="6753506" y="1700840"/>
            <a:ext cx="2031325" cy="288000"/>
          </a:xfrm>
          <a:prstGeom prst="rect">
            <a:avLst/>
          </a:prstGeom>
          <a:solidFill>
            <a:schemeClr val="accent5">
              <a:lumMod val="20000"/>
              <a:lumOff val="80000"/>
            </a:schemeClr>
          </a:solid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600" b="1"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包含與</a:t>
            </a:r>
            <a:r>
              <a:rPr kumimoji="0" lang="zh-TW" altLang="en-US" sz="16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rPr>
              <a:t>該等職務之人</a:t>
            </a:r>
          </a:p>
        </p:txBody>
      </p:sp>
      <p:sp>
        <p:nvSpPr>
          <p:cNvPr id="9" name="文字方塊 8"/>
          <p:cNvSpPr txBox="1"/>
          <p:nvPr/>
        </p:nvSpPr>
        <p:spPr>
          <a:xfrm>
            <a:off x="7887744" y="3651145"/>
            <a:ext cx="824716" cy="1077218"/>
          </a:xfrm>
          <a:prstGeom prst="rect">
            <a:avLst/>
          </a:prstGeom>
          <a:solidFill>
            <a:schemeClr val="accent5">
              <a:lumMod val="20000"/>
              <a:lumOff val="80000"/>
            </a:schemeClr>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600" b="1"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均包含與</a:t>
            </a:r>
            <a:r>
              <a:rPr kumimoji="0" lang="zh-TW" altLang="en-US" sz="16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rPr>
              <a:t>該等職務之人</a:t>
            </a:r>
          </a:p>
        </p:txBody>
      </p:sp>
      <p:sp>
        <p:nvSpPr>
          <p:cNvPr id="10" name="右大括弧 9"/>
          <p:cNvSpPr/>
          <p:nvPr/>
        </p:nvSpPr>
        <p:spPr>
          <a:xfrm>
            <a:off x="7380312" y="3682950"/>
            <a:ext cx="399420" cy="1009430"/>
          </a:xfrm>
          <a:prstGeom prst="rightBrace">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Times New Roman"/>
              <a:ea typeface="新細明體" panose="02020500000000000000" pitchFamily="18" charset="-120"/>
              <a:cs typeface="+mn-cs"/>
            </a:endParaRPr>
          </a:p>
        </p:txBody>
      </p:sp>
    </p:spTree>
    <p:extLst>
      <p:ext uri="{BB962C8B-B14F-4D97-AF65-F5344CB8AC3E}">
        <p14:creationId xmlns:p14="http://schemas.microsoft.com/office/powerpoint/2010/main" val="378860755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rotWithShape="1">
          <a:blip r:embed="rId3">
            <a:extLst>
              <a:ext uri="{28A0092B-C50C-407E-A947-70E740481C1C}">
                <a14:useLocalDpi xmlns:a14="http://schemas.microsoft.com/office/drawing/2010/main" val="0"/>
              </a:ext>
            </a:extLst>
          </a:blip>
          <a:srcRect l="25205" t="29010" r="22658" b="6448"/>
          <a:stretch/>
        </p:blipFill>
        <p:spPr>
          <a:xfrm>
            <a:off x="1101958" y="1330316"/>
            <a:ext cx="4392489" cy="4392488"/>
          </a:xfrm>
          <a:prstGeom prst="rect">
            <a:avLst/>
          </a:prstGeom>
        </p:spPr>
      </p:pic>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6" name="矩形 5"/>
          <p:cNvSpPr/>
          <p:nvPr/>
        </p:nvSpPr>
        <p:spPr>
          <a:xfrm>
            <a:off x="-35835" y="6388100"/>
            <a:ext cx="72176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授廉利字第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10800054540</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a:t>
            </a:r>
            <a:r>
              <a:rPr kumimoji="1" lang="zh-TW"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函</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參照）</a:t>
            </a:r>
            <a:endParaRPr kumimoji="1" lang="zh-TW" altLang="en-US" sz="1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pic>
        <p:nvPicPr>
          <p:cNvPr id="5" name="圖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6" y="2357355"/>
            <a:ext cx="2294078" cy="2294078"/>
          </a:xfrm>
          <a:prstGeom prst="rect">
            <a:avLst/>
          </a:prstGeom>
        </p:spPr>
      </p:pic>
      <p:sp>
        <p:nvSpPr>
          <p:cNvPr id="3" name="內容版面配置區 2"/>
          <p:cNvSpPr>
            <a:spLocks noGrp="1"/>
          </p:cNvSpPr>
          <p:nvPr>
            <p:ph idx="1"/>
          </p:nvPr>
        </p:nvSpPr>
        <p:spPr>
          <a:xfrm>
            <a:off x="1259632" y="2581353"/>
            <a:ext cx="3672408" cy="2592288"/>
          </a:xfrm>
        </p:spPr>
        <p:txBody>
          <a:bodyPr/>
          <a:lstStyle/>
          <a:p>
            <a:pPr algn="just">
              <a:lnSpc>
                <a:spcPts val="3200"/>
              </a:lnSpc>
            </a:pPr>
            <a:r>
              <a:rPr lang="zh-TW" altLang="en-US" sz="2000" b="1" dirty="0">
                <a:latin typeface="+mj-ea"/>
                <a:ea typeface="+mj-ea"/>
              </a:rPr>
              <a:t>本法第</a:t>
            </a:r>
            <a:r>
              <a:rPr lang="en-US" altLang="zh-TW" sz="2000" b="1" dirty="0">
                <a:latin typeface="+mj-ea"/>
                <a:ea typeface="+mj-ea"/>
              </a:rPr>
              <a:t>2</a:t>
            </a:r>
            <a:r>
              <a:rPr lang="zh-TW" altLang="en-US" sz="2000" b="1" dirty="0">
                <a:latin typeface="+mj-ea"/>
                <a:ea typeface="+mj-ea"/>
              </a:rPr>
              <a:t>條第</a:t>
            </a:r>
            <a:r>
              <a:rPr lang="en-US" altLang="zh-TW" sz="2000" b="1" dirty="0">
                <a:latin typeface="+mj-ea"/>
                <a:ea typeface="+mj-ea"/>
              </a:rPr>
              <a:t>1</a:t>
            </a:r>
            <a:r>
              <a:rPr lang="zh-TW" altLang="en-US" sz="2000" b="1" dirty="0">
                <a:latin typeface="+mj-ea"/>
                <a:ea typeface="+mj-ea"/>
              </a:rPr>
              <a:t>項</a:t>
            </a:r>
            <a:r>
              <a:rPr lang="zh-TW" altLang="en-US" sz="2000" b="1" dirty="0" smtClean="0">
                <a:latin typeface="+mj-ea"/>
                <a:ea typeface="+mj-ea"/>
              </a:rPr>
              <a:t>第</a:t>
            </a:r>
            <a:r>
              <a:rPr lang="en-US" altLang="zh-TW" sz="2000" b="1" dirty="0" smtClean="0">
                <a:latin typeface="+mj-ea"/>
                <a:ea typeface="+mj-ea"/>
              </a:rPr>
              <a:t>11</a:t>
            </a:r>
            <a:r>
              <a:rPr lang="zh-TW" altLang="en-US" sz="2000" b="1" dirty="0">
                <a:latin typeface="+mj-ea"/>
                <a:ea typeface="+mj-ea"/>
              </a:rPr>
              <a:t>款規定之主管人員</a:t>
            </a:r>
            <a:r>
              <a:rPr lang="zh-TW" altLang="en-US" sz="2000" b="1" dirty="0" smtClean="0">
                <a:latin typeface="+mj-ea"/>
                <a:ea typeface="+mj-ea"/>
              </a:rPr>
              <a:t>及副</a:t>
            </a:r>
            <a:r>
              <a:rPr lang="zh-TW" altLang="en-US" sz="2000" b="1" dirty="0">
                <a:latin typeface="+mj-ea"/>
                <a:ea typeface="+mj-ea"/>
              </a:rPr>
              <a:t>主管人員，均係指依其</a:t>
            </a:r>
            <a:r>
              <a:rPr lang="zh-TW" altLang="en-US" sz="2000" b="1" dirty="0" smtClean="0">
                <a:latin typeface="+mj-ea"/>
                <a:ea typeface="+mj-ea"/>
              </a:rPr>
              <a:t>組織編制</a:t>
            </a:r>
            <a:r>
              <a:rPr lang="zh-TW" altLang="en-US" sz="2000" b="1" dirty="0">
                <a:latin typeface="+mj-ea"/>
                <a:ea typeface="+mj-ea"/>
              </a:rPr>
              <a:t>所置並執行主管或副主管職務之公職人員，</a:t>
            </a:r>
            <a:r>
              <a:rPr lang="zh-TW" altLang="en-US" sz="2000" b="1" dirty="0">
                <a:solidFill>
                  <a:srgbClr val="00B0F0"/>
                </a:solidFill>
                <a:latin typeface="+mj-ea"/>
                <a:ea typeface="+mj-ea"/>
              </a:rPr>
              <a:t>是有無</a:t>
            </a:r>
            <a:r>
              <a:rPr lang="zh-TW" altLang="en-US" sz="2000" b="1" dirty="0" smtClean="0">
                <a:solidFill>
                  <a:srgbClr val="00B0F0"/>
                </a:solidFill>
                <a:latin typeface="+mj-ea"/>
                <a:ea typeface="+mj-ea"/>
              </a:rPr>
              <a:t>支領</a:t>
            </a:r>
            <a:r>
              <a:rPr lang="zh-TW" altLang="en-US" sz="2000" b="1" dirty="0">
                <a:solidFill>
                  <a:srgbClr val="00B0F0"/>
                </a:solidFill>
                <a:latin typeface="+mj-ea"/>
                <a:ea typeface="+mj-ea"/>
              </a:rPr>
              <a:t>主管職務加給在所不論</a:t>
            </a:r>
            <a:r>
              <a:rPr lang="zh-TW" altLang="en-US" sz="2000" b="1" dirty="0">
                <a:latin typeface="+mj-ea"/>
                <a:ea typeface="+mj-ea"/>
              </a:rPr>
              <a:t>。 </a:t>
            </a:r>
          </a:p>
        </p:txBody>
      </p:sp>
      <p:sp>
        <p:nvSpPr>
          <p:cNvPr id="10" name="標題 1"/>
          <p:cNvSpPr>
            <a:spLocks noGrp="1"/>
          </p:cNvSpPr>
          <p:nvPr>
            <p:ph type="title"/>
          </p:nvPr>
        </p:nvSpPr>
        <p:spPr>
          <a:xfrm>
            <a:off x="683568" y="116632"/>
            <a:ext cx="7467600" cy="634082"/>
          </a:xfrm>
        </p:spPr>
        <p:txBody>
          <a:bodyPr/>
          <a:lstStyle/>
          <a:p>
            <a:pPr algn="ctr"/>
            <a:r>
              <a:rPr lang="zh-TW" altLang="en-US" b="1" dirty="0" smtClean="0">
                <a:solidFill>
                  <a:srgbClr val="C00000"/>
                </a:solidFill>
              </a:rPr>
              <a:t>適用對象－公職人員</a:t>
            </a:r>
            <a:r>
              <a:rPr lang="en-US" altLang="zh-TW" b="1" dirty="0" smtClean="0">
                <a:solidFill>
                  <a:srgbClr val="C00000"/>
                </a:solidFill>
              </a:rPr>
              <a:t>(</a:t>
            </a:r>
            <a:r>
              <a:rPr lang="zh-TW" altLang="en-US" b="1" dirty="0" smtClean="0">
                <a:solidFill>
                  <a:srgbClr val="C00000"/>
                </a:solidFill>
              </a:rPr>
              <a:t>本法第</a:t>
            </a:r>
            <a:r>
              <a:rPr lang="en-US" altLang="zh-TW" b="1" dirty="0" smtClean="0">
                <a:solidFill>
                  <a:srgbClr val="C00000"/>
                </a:solidFill>
              </a:rPr>
              <a:t>2</a:t>
            </a:r>
            <a:r>
              <a:rPr lang="zh-TW" altLang="en-US" b="1" dirty="0" smtClean="0">
                <a:solidFill>
                  <a:srgbClr val="C00000"/>
                </a:solidFill>
              </a:rPr>
              <a:t>條</a:t>
            </a:r>
            <a:r>
              <a:rPr lang="en-US" altLang="zh-TW" b="1" dirty="0" smtClean="0">
                <a:solidFill>
                  <a:srgbClr val="C00000"/>
                </a:solidFill>
              </a:rPr>
              <a:t>)</a:t>
            </a:r>
            <a:endParaRPr lang="zh-TW" altLang="en-US" b="1" dirty="0">
              <a:solidFill>
                <a:srgbClr val="C00000"/>
              </a:solidFill>
            </a:endParaRPr>
          </a:p>
        </p:txBody>
      </p:sp>
    </p:spTree>
    <p:extLst>
      <p:ext uri="{BB962C8B-B14F-4D97-AF65-F5344CB8AC3E}">
        <p14:creationId xmlns:p14="http://schemas.microsoft.com/office/powerpoint/2010/main" val="5069758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pSp>
        <p:nvGrpSpPr>
          <p:cNvPr id="9" name="Group 39">
            <a:extLst>
              <a:ext uri="{FF2B5EF4-FFF2-40B4-BE49-F238E27FC236}">
                <a16:creationId xmlns:a16="http://schemas.microsoft.com/office/drawing/2014/main" id="{C621F62F-54ED-49C4-A53F-841B5C992FF9}"/>
              </a:ext>
            </a:extLst>
          </p:cNvPr>
          <p:cNvGrpSpPr/>
          <p:nvPr/>
        </p:nvGrpSpPr>
        <p:grpSpPr>
          <a:xfrm>
            <a:off x="3203848" y="1122671"/>
            <a:ext cx="4612018" cy="4378660"/>
            <a:chOff x="3146536" y="1122671"/>
            <a:chExt cx="4612018" cy="4378660"/>
          </a:xfrm>
        </p:grpSpPr>
        <p:sp>
          <p:nvSpPr>
            <p:cNvPr id="10" name="Shape">
              <a:extLst>
                <a:ext uri="{FF2B5EF4-FFF2-40B4-BE49-F238E27FC236}">
                  <a16:creationId xmlns:a16="http://schemas.microsoft.com/office/drawing/2014/main" id="{DE8F1F63-8A51-4DAA-B216-5D592B979C46}"/>
                </a:ext>
              </a:extLst>
            </p:cNvPr>
            <p:cNvSpPr/>
            <p:nvPr/>
          </p:nvSpPr>
          <p:spPr>
            <a:xfrm>
              <a:off x="3146536" y="1122671"/>
              <a:ext cx="2620025" cy="2533946"/>
            </a:xfrm>
            <a:custGeom>
              <a:avLst/>
              <a:gdLst/>
              <a:ahLst/>
              <a:cxnLst>
                <a:cxn ang="0">
                  <a:pos x="wd2" y="hd2"/>
                </a:cxn>
                <a:cxn ang="5400000">
                  <a:pos x="wd2" y="hd2"/>
                </a:cxn>
                <a:cxn ang="10800000">
                  <a:pos x="wd2" y="hd2"/>
                </a:cxn>
                <a:cxn ang="16200000">
                  <a:pos x="wd2" y="hd2"/>
                </a:cxn>
              </a:cxnLst>
              <a:rect l="0" t="0" r="r" b="b"/>
              <a:pathLst>
                <a:path w="20599" h="20734" extrusionOk="0">
                  <a:moveTo>
                    <a:pt x="19728" y="14171"/>
                  </a:moveTo>
                  <a:cubicBezTo>
                    <a:pt x="20467" y="12119"/>
                    <a:pt x="20643" y="9976"/>
                    <a:pt x="20590" y="7814"/>
                  </a:cubicBezTo>
                  <a:cubicBezTo>
                    <a:pt x="20555" y="5780"/>
                    <a:pt x="20643" y="3289"/>
                    <a:pt x="19182" y="1695"/>
                  </a:cubicBezTo>
                  <a:cubicBezTo>
                    <a:pt x="17210" y="-467"/>
                    <a:pt x="13461" y="-156"/>
                    <a:pt x="10873" y="431"/>
                  </a:cubicBezTo>
                  <a:cubicBezTo>
                    <a:pt x="8602" y="944"/>
                    <a:pt x="6419" y="1786"/>
                    <a:pt x="4342" y="2794"/>
                  </a:cubicBezTo>
                  <a:cubicBezTo>
                    <a:pt x="2969" y="3454"/>
                    <a:pt x="1296" y="4131"/>
                    <a:pt x="522" y="5506"/>
                  </a:cubicBezTo>
                  <a:cubicBezTo>
                    <a:pt x="-957" y="8089"/>
                    <a:pt x="1032" y="10360"/>
                    <a:pt x="2441" y="12412"/>
                  </a:cubicBezTo>
                  <a:cubicBezTo>
                    <a:pt x="3409" y="13841"/>
                    <a:pt x="4166" y="15399"/>
                    <a:pt x="5134" y="16809"/>
                  </a:cubicBezTo>
                  <a:cubicBezTo>
                    <a:pt x="6102" y="18238"/>
                    <a:pt x="7334" y="19557"/>
                    <a:pt x="8936" y="20235"/>
                  </a:cubicBezTo>
                  <a:cubicBezTo>
                    <a:pt x="11049" y="21133"/>
                    <a:pt x="13619" y="20767"/>
                    <a:pt x="15591" y="19539"/>
                  </a:cubicBezTo>
                  <a:cubicBezTo>
                    <a:pt x="17562" y="18312"/>
                    <a:pt x="18953" y="16333"/>
                    <a:pt x="19728" y="14171"/>
                  </a:cubicBezTo>
                  <a:close/>
                </a:path>
              </a:pathLst>
            </a:custGeom>
            <a:solidFill>
              <a:srgbClr val="F7931F"/>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2250" b="0" i="0" u="none" strike="noStrike" kern="0" cap="none" spc="0" normalizeH="0" baseline="0" noProof="0">
                <a:ln>
                  <a:noFill/>
                </a:ln>
                <a:solidFill>
                  <a:srgbClr val="FFFFFF"/>
                </a:solidFill>
                <a:effectLst/>
                <a:uLnTx/>
                <a:uFillTx/>
                <a:latin typeface="Calibri" panose="020F0502020204030204"/>
                <a:ea typeface="新細明體" pitchFamily="18" charset="-120"/>
                <a:cs typeface="+mn-cs"/>
              </a:endParaRPr>
            </a:p>
          </p:txBody>
        </p:sp>
        <p:sp>
          <p:nvSpPr>
            <p:cNvPr id="11" name="Shape">
              <a:extLst>
                <a:ext uri="{FF2B5EF4-FFF2-40B4-BE49-F238E27FC236}">
                  <a16:creationId xmlns:a16="http://schemas.microsoft.com/office/drawing/2014/main" id="{93681361-2945-4ECD-A601-3209CF594F51}"/>
                </a:ext>
              </a:extLst>
            </p:cNvPr>
            <p:cNvSpPr/>
            <p:nvPr/>
          </p:nvSpPr>
          <p:spPr>
            <a:xfrm>
              <a:off x="3303269" y="1189840"/>
              <a:ext cx="2635691" cy="2492403"/>
            </a:xfrm>
            <a:custGeom>
              <a:avLst/>
              <a:gdLst/>
              <a:ahLst/>
              <a:cxnLst>
                <a:cxn ang="0">
                  <a:pos x="wd2" y="hd2"/>
                </a:cxn>
                <a:cxn ang="5400000">
                  <a:pos x="wd2" y="hd2"/>
                </a:cxn>
                <a:cxn ang="10800000">
                  <a:pos x="wd2" y="hd2"/>
                </a:cxn>
                <a:cxn ang="16200000">
                  <a:pos x="wd2" y="hd2"/>
                </a:cxn>
              </a:cxnLst>
              <a:rect l="0" t="0" r="r" b="b"/>
              <a:pathLst>
                <a:path w="21153" h="21184" extrusionOk="0">
                  <a:moveTo>
                    <a:pt x="18922" y="15774"/>
                  </a:moveTo>
                  <a:cubicBezTo>
                    <a:pt x="19515" y="14670"/>
                    <a:pt x="19964" y="13471"/>
                    <a:pt x="20270" y="12234"/>
                  </a:cubicBezTo>
                  <a:cubicBezTo>
                    <a:pt x="20575" y="11054"/>
                    <a:pt x="20755" y="9836"/>
                    <a:pt x="20917" y="8618"/>
                  </a:cubicBezTo>
                  <a:cubicBezTo>
                    <a:pt x="21222" y="6506"/>
                    <a:pt x="21474" y="4108"/>
                    <a:pt x="20036" y="2376"/>
                  </a:cubicBezTo>
                  <a:cubicBezTo>
                    <a:pt x="18868" y="949"/>
                    <a:pt x="17035" y="378"/>
                    <a:pt x="15328" y="149"/>
                  </a:cubicBezTo>
                  <a:cubicBezTo>
                    <a:pt x="13280" y="-136"/>
                    <a:pt x="11159" y="16"/>
                    <a:pt x="9129" y="359"/>
                  </a:cubicBezTo>
                  <a:cubicBezTo>
                    <a:pt x="7853" y="568"/>
                    <a:pt x="6577" y="892"/>
                    <a:pt x="5337" y="1253"/>
                  </a:cubicBezTo>
                  <a:cubicBezTo>
                    <a:pt x="4367" y="1539"/>
                    <a:pt x="3360" y="1786"/>
                    <a:pt x="2444" y="2224"/>
                  </a:cubicBezTo>
                  <a:cubicBezTo>
                    <a:pt x="1509" y="2681"/>
                    <a:pt x="701" y="3385"/>
                    <a:pt x="287" y="4393"/>
                  </a:cubicBezTo>
                  <a:cubicBezTo>
                    <a:pt x="-126" y="5402"/>
                    <a:pt x="-54" y="6487"/>
                    <a:pt x="251" y="7514"/>
                  </a:cubicBezTo>
                  <a:cubicBezTo>
                    <a:pt x="575" y="8599"/>
                    <a:pt x="1096" y="9608"/>
                    <a:pt x="1581" y="10635"/>
                  </a:cubicBezTo>
                  <a:cubicBezTo>
                    <a:pt x="2156" y="11834"/>
                    <a:pt x="2587" y="13090"/>
                    <a:pt x="3073" y="14346"/>
                  </a:cubicBezTo>
                  <a:cubicBezTo>
                    <a:pt x="3917" y="16497"/>
                    <a:pt x="4978" y="18685"/>
                    <a:pt x="6864" y="19999"/>
                  </a:cubicBezTo>
                  <a:cubicBezTo>
                    <a:pt x="8679" y="21255"/>
                    <a:pt x="11015" y="21464"/>
                    <a:pt x="13064" y="20855"/>
                  </a:cubicBezTo>
                  <a:cubicBezTo>
                    <a:pt x="15095" y="20265"/>
                    <a:pt x="16820" y="18857"/>
                    <a:pt x="18096" y="17106"/>
                  </a:cubicBezTo>
                  <a:cubicBezTo>
                    <a:pt x="18401" y="16687"/>
                    <a:pt x="18671" y="16231"/>
                    <a:pt x="18922" y="15774"/>
                  </a:cubicBezTo>
                  <a:cubicBezTo>
                    <a:pt x="18958" y="15698"/>
                    <a:pt x="18850" y="15641"/>
                    <a:pt x="18814" y="15698"/>
                  </a:cubicBezTo>
                  <a:cubicBezTo>
                    <a:pt x="17790" y="17582"/>
                    <a:pt x="16299" y="19199"/>
                    <a:pt x="14448" y="20170"/>
                  </a:cubicBezTo>
                  <a:cubicBezTo>
                    <a:pt x="12543" y="21160"/>
                    <a:pt x="10243" y="21369"/>
                    <a:pt x="8248" y="20589"/>
                  </a:cubicBezTo>
                  <a:cubicBezTo>
                    <a:pt x="6199" y="19789"/>
                    <a:pt x="4816" y="17962"/>
                    <a:pt x="3881" y="15945"/>
                  </a:cubicBezTo>
                  <a:cubicBezTo>
                    <a:pt x="3324" y="14765"/>
                    <a:pt x="2893" y="13509"/>
                    <a:pt x="2426" y="12291"/>
                  </a:cubicBezTo>
                  <a:cubicBezTo>
                    <a:pt x="2192" y="11701"/>
                    <a:pt x="1958" y="11130"/>
                    <a:pt x="1689" y="10578"/>
                  </a:cubicBezTo>
                  <a:cubicBezTo>
                    <a:pt x="1455" y="10084"/>
                    <a:pt x="1204" y="9570"/>
                    <a:pt x="970" y="9075"/>
                  </a:cubicBezTo>
                  <a:cubicBezTo>
                    <a:pt x="521" y="8085"/>
                    <a:pt x="126" y="7039"/>
                    <a:pt x="126" y="5935"/>
                  </a:cubicBezTo>
                  <a:cubicBezTo>
                    <a:pt x="126" y="4812"/>
                    <a:pt x="629" y="3746"/>
                    <a:pt x="1437" y="3042"/>
                  </a:cubicBezTo>
                  <a:cubicBezTo>
                    <a:pt x="2210" y="2376"/>
                    <a:pt x="3180" y="2034"/>
                    <a:pt x="4115" y="1748"/>
                  </a:cubicBezTo>
                  <a:cubicBezTo>
                    <a:pt x="5211" y="1425"/>
                    <a:pt x="6307" y="1101"/>
                    <a:pt x="7421" y="835"/>
                  </a:cubicBezTo>
                  <a:cubicBezTo>
                    <a:pt x="9578" y="340"/>
                    <a:pt x="11788" y="35"/>
                    <a:pt x="13998" y="149"/>
                  </a:cubicBezTo>
                  <a:cubicBezTo>
                    <a:pt x="15724" y="226"/>
                    <a:pt x="17592" y="549"/>
                    <a:pt x="19048" y="1615"/>
                  </a:cubicBezTo>
                  <a:cubicBezTo>
                    <a:pt x="19803" y="2167"/>
                    <a:pt x="20414" y="2928"/>
                    <a:pt x="20719" y="3841"/>
                  </a:cubicBezTo>
                  <a:cubicBezTo>
                    <a:pt x="21079" y="4869"/>
                    <a:pt x="21079" y="6011"/>
                    <a:pt x="20971" y="7096"/>
                  </a:cubicBezTo>
                  <a:cubicBezTo>
                    <a:pt x="20917" y="7648"/>
                    <a:pt x="20845" y="8200"/>
                    <a:pt x="20773" y="8751"/>
                  </a:cubicBezTo>
                  <a:cubicBezTo>
                    <a:pt x="20701" y="9322"/>
                    <a:pt x="20611" y="9893"/>
                    <a:pt x="20521" y="10464"/>
                  </a:cubicBezTo>
                  <a:cubicBezTo>
                    <a:pt x="20306" y="11682"/>
                    <a:pt x="20018" y="12900"/>
                    <a:pt x="19569" y="14042"/>
                  </a:cubicBezTo>
                  <a:cubicBezTo>
                    <a:pt x="19353" y="14613"/>
                    <a:pt x="19102" y="15184"/>
                    <a:pt x="18796" y="15717"/>
                  </a:cubicBezTo>
                  <a:cubicBezTo>
                    <a:pt x="18778" y="15774"/>
                    <a:pt x="18886" y="15850"/>
                    <a:pt x="18922" y="15774"/>
                  </a:cubicBezTo>
                  <a:close/>
                </a:path>
              </a:pathLst>
            </a:custGeom>
            <a:solidFill>
              <a:srgbClr val="F7931F">
                <a:lumMod val="75000"/>
              </a:srgbClr>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2250" b="0" i="0" u="none" strike="noStrike" kern="0" cap="none" spc="0" normalizeH="0" baseline="0" noProof="0">
                <a:ln>
                  <a:noFill/>
                </a:ln>
                <a:solidFill>
                  <a:srgbClr val="FFFFFF"/>
                </a:solidFill>
                <a:effectLst/>
                <a:uLnTx/>
                <a:uFillTx/>
                <a:latin typeface="Calibri" panose="020F0502020204030204"/>
                <a:ea typeface="新細明體" pitchFamily="18" charset="-120"/>
                <a:cs typeface="+mn-cs"/>
              </a:endParaRPr>
            </a:p>
          </p:txBody>
        </p:sp>
        <p:sp>
          <p:nvSpPr>
            <p:cNvPr id="12" name="Shape">
              <a:extLst>
                <a:ext uri="{FF2B5EF4-FFF2-40B4-BE49-F238E27FC236}">
                  <a16:creationId xmlns:a16="http://schemas.microsoft.com/office/drawing/2014/main" id="{6D0432F7-8544-47A9-8159-D5BD83B713A5}"/>
                </a:ext>
              </a:extLst>
            </p:cNvPr>
            <p:cNvSpPr/>
            <p:nvPr/>
          </p:nvSpPr>
          <p:spPr>
            <a:xfrm>
              <a:off x="3594347" y="3048251"/>
              <a:ext cx="383431" cy="370349"/>
            </a:xfrm>
            <a:custGeom>
              <a:avLst/>
              <a:gdLst/>
              <a:ahLst/>
              <a:cxnLst>
                <a:cxn ang="0">
                  <a:pos x="wd2" y="hd2"/>
                </a:cxn>
                <a:cxn ang="5400000">
                  <a:pos x="wd2" y="hd2"/>
                </a:cxn>
                <a:cxn ang="10800000">
                  <a:pos x="wd2" y="hd2"/>
                </a:cxn>
                <a:cxn ang="16200000">
                  <a:pos x="wd2" y="hd2"/>
                </a:cxn>
              </a:cxnLst>
              <a:rect l="0" t="0" r="r" b="b"/>
              <a:pathLst>
                <a:path w="20665" h="20772" extrusionOk="0">
                  <a:moveTo>
                    <a:pt x="19820" y="14132"/>
                  </a:moveTo>
                  <a:cubicBezTo>
                    <a:pt x="20545" y="12123"/>
                    <a:pt x="20665" y="9988"/>
                    <a:pt x="20665" y="7853"/>
                  </a:cubicBezTo>
                  <a:cubicBezTo>
                    <a:pt x="20665" y="5844"/>
                    <a:pt x="20665" y="3332"/>
                    <a:pt x="19217" y="1700"/>
                  </a:cubicBezTo>
                  <a:cubicBezTo>
                    <a:pt x="17286" y="-435"/>
                    <a:pt x="13545" y="-184"/>
                    <a:pt x="10891" y="444"/>
                  </a:cubicBezTo>
                  <a:cubicBezTo>
                    <a:pt x="8598" y="946"/>
                    <a:pt x="6426" y="1825"/>
                    <a:pt x="4374" y="2830"/>
                  </a:cubicBezTo>
                  <a:cubicBezTo>
                    <a:pt x="3047" y="3458"/>
                    <a:pt x="1358" y="4212"/>
                    <a:pt x="513" y="5593"/>
                  </a:cubicBezTo>
                  <a:cubicBezTo>
                    <a:pt x="-935" y="8105"/>
                    <a:pt x="996" y="10365"/>
                    <a:pt x="2444" y="12500"/>
                  </a:cubicBezTo>
                  <a:cubicBezTo>
                    <a:pt x="3409" y="13881"/>
                    <a:pt x="4133" y="15514"/>
                    <a:pt x="5099" y="16895"/>
                  </a:cubicBezTo>
                  <a:cubicBezTo>
                    <a:pt x="6064" y="18277"/>
                    <a:pt x="7271" y="19658"/>
                    <a:pt x="8840" y="20286"/>
                  </a:cubicBezTo>
                  <a:cubicBezTo>
                    <a:pt x="10891" y="21165"/>
                    <a:pt x="13546" y="20788"/>
                    <a:pt x="15477" y="19658"/>
                  </a:cubicBezTo>
                  <a:cubicBezTo>
                    <a:pt x="17407" y="18528"/>
                    <a:pt x="18975" y="16267"/>
                    <a:pt x="19820" y="14132"/>
                  </a:cubicBezTo>
                  <a:close/>
                </a:path>
              </a:pathLst>
            </a:custGeom>
            <a:solidFill>
              <a:srgbClr val="F7931F">
                <a:lumMod val="60000"/>
                <a:lumOff val="40000"/>
              </a:srgbClr>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2250" b="0" i="0" u="none" strike="noStrike" kern="0" cap="none" spc="0" normalizeH="0" baseline="0" noProof="0">
                <a:ln>
                  <a:noFill/>
                </a:ln>
                <a:solidFill>
                  <a:srgbClr val="FFFFFF"/>
                </a:solidFill>
                <a:effectLst/>
                <a:uLnTx/>
                <a:uFillTx/>
                <a:latin typeface="Calibri" panose="020F0502020204030204"/>
                <a:ea typeface="新細明體" pitchFamily="18" charset="-120"/>
                <a:cs typeface="+mn-cs"/>
              </a:endParaRPr>
            </a:p>
          </p:txBody>
        </p:sp>
        <p:grpSp>
          <p:nvGrpSpPr>
            <p:cNvPr id="14" name="Group 20">
              <a:extLst>
                <a:ext uri="{FF2B5EF4-FFF2-40B4-BE49-F238E27FC236}">
                  <a16:creationId xmlns:a16="http://schemas.microsoft.com/office/drawing/2014/main" id="{0217DAFE-4EC2-4259-AEC1-664FD5AAD4BD}"/>
                </a:ext>
              </a:extLst>
            </p:cNvPr>
            <p:cNvGrpSpPr/>
            <p:nvPr/>
          </p:nvGrpSpPr>
          <p:grpSpPr>
            <a:xfrm>
              <a:off x="4067943" y="1794336"/>
              <a:ext cx="3690611" cy="3706995"/>
              <a:chOff x="8773662" y="1586343"/>
              <a:chExt cx="8251551" cy="4293286"/>
            </a:xfrm>
          </p:grpSpPr>
          <p:sp>
            <p:nvSpPr>
              <p:cNvPr id="15" name="TextBox 21">
                <a:extLst>
                  <a:ext uri="{FF2B5EF4-FFF2-40B4-BE49-F238E27FC236}">
                    <a16:creationId xmlns:a16="http://schemas.microsoft.com/office/drawing/2014/main" id="{F948E04E-267E-45A6-9351-886FF4062BF9}"/>
                  </a:ext>
                </a:extLst>
              </p:cNvPr>
              <p:cNvSpPr txBox="1"/>
              <p:nvPr/>
            </p:nvSpPr>
            <p:spPr>
              <a:xfrm>
                <a:off x="8773662" y="1586343"/>
                <a:ext cx="3357667" cy="962426"/>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kumimoji="0" lang="zh-TW" altLang="en-US" sz="2400" b="1" i="0" u="none" strike="noStrike" kern="0" cap="none" spc="0" normalizeH="0" baseline="0" noProof="1"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代理</a:t>
                </a:r>
                <a:r>
                  <a:rPr kumimoji="1" lang="en-US" altLang="zh-TW" sz="2400" b="0"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kumimoji="0" lang="zh-TW" altLang="en-US" sz="2400" b="1" i="0" u="none" strike="noStrike" kern="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職務</a:t>
                </a:r>
                <a:r>
                  <a:rPr kumimoji="0" lang="zh-TW" altLang="en-US" sz="2400" b="1"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之人</a:t>
                </a:r>
                <a:endParaRPr kumimoji="0" lang="en-US" sz="2400" b="1" i="0" u="none" strike="noStrike" kern="0" cap="none" spc="0" normalizeH="0" baseline="0" noProof="1">
                  <a:ln>
                    <a:noFill/>
                  </a:ln>
                  <a:solidFill>
                    <a:prstClr val="black"/>
                  </a:solidFill>
                  <a:effectLst/>
                  <a:uLnTx/>
                  <a:uFillTx/>
                  <a:latin typeface="Arial" charset="0"/>
                  <a:ea typeface="新細明體" pitchFamily="18" charset="-120"/>
                  <a:cs typeface="+mn-cs"/>
                </a:endParaRPr>
              </a:p>
            </p:txBody>
          </p:sp>
          <p:sp>
            <p:nvSpPr>
              <p:cNvPr id="16" name="TextBox 22">
                <a:extLst>
                  <a:ext uri="{FF2B5EF4-FFF2-40B4-BE49-F238E27FC236}">
                    <a16:creationId xmlns:a16="http://schemas.microsoft.com/office/drawing/2014/main" id="{FD5B2A91-3EBA-41BA-A51B-B4704A754E44}"/>
                  </a:ext>
                </a:extLst>
              </p:cNvPr>
              <p:cNvSpPr txBox="1"/>
              <p:nvPr/>
            </p:nvSpPr>
            <p:spPr>
              <a:xfrm>
                <a:off x="8831863" y="2553787"/>
                <a:ext cx="2926079" cy="534681"/>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0" cap="none" spc="0" normalizeH="0" baseline="0" noProof="1"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有適用</a:t>
                </a:r>
                <a:r>
                  <a:rPr kumimoji="0" lang="en-US" sz="1000" b="1" i="0" u="none" strike="noStrike" kern="0" cap="none" spc="0" normalizeH="0" baseline="0" noProof="1" smtClean="0">
                    <a:ln>
                      <a:noFill/>
                    </a:ln>
                    <a:solidFill>
                      <a:srgbClr val="00B0F0"/>
                    </a:solidFill>
                    <a:effectLst/>
                    <a:uLnTx/>
                    <a:uFillTx/>
                    <a:latin typeface="Calibri" panose="020F0502020204030204"/>
                    <a:ea typeface="新細明體" pitchFamily="18" charset="-120"/>
                    <a:cs typeface="+mn-cs"/>
                  </a:rPr>
                  <a:t>. </a:t>
                </a:r>
              </a:p>
            </p:txBody>
          </p:sp>
          <p:sp>
            <p:nvSpPr>
              <p:cNvPr id="44" name="TextBox 22">
                <a:extLst>
                  <a:ext uri="{FF2B5EF4-FFF2-40B4-BE49-F238E27FC236}">
                    <a16:creationId xmlns:a16="http://schemas.microsoft.com/office/drawing/2014/main" id="{FD5B2A91-3EBA-41BA-A51B-B4704A754E44}"/>
                  </a:ext>
                </a:extLst>
              </p:cNvPr>
              <p:cNvSpPr txBox="1"/>
              <p:nvPr/>
            </p:nvSpPr>
            <p:spPr>
              <a:xfrm>
                <a:off x="14099134" y="5344948"/>
                <a:ext cx="2926079" cy="534681"/>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1" smtClean="0">
                    <a:ln>
                      <a:noFill/>
                    </a:ln>
                    <a:solidFill>
                      <a:prstClr val="black">
                        <a:lumMod val="65000"/>
                        <a:lumOff val="35000"/>
                      </a:prstClr>
                    </a:solidFill>
                    <a:effectLst/>
                    <a:uLnTx/>
                    <a:uFillTx/>
                    <a:latin typeface="微軟正黑體" panose="020B0604030504040204" pitchFamily="34" charset="-120"/>
                    <a:ea typeface="微軟正黑體" panose="020B0604030504040204" pitchFamily="34" charset="-120"/>
                    <a:cs typeface="+mn-cs"/>
                  </a:rPr>
                  <a:t>有適用</a:t>
                </a:r>
                <a:r>
                  <a:rPr kumimoji="0" lang="en-US" sz="1000" b="0" i="0" u="none" strike="noStrike" kern="0" cap="none" spc="0" normalizeH="0" baseline="0" noProof="1" smtClean="0">
                    <a:ln>
                      <a:noFill/>
                    </a:ln>
                    <a:solidFill>
                      <a:prstClr val="black">
                        <a:lumMod val="65000"/>
                        <a:lumOff val="35000"/>
                      </a:prstClr>
                    </a:solidFill>
                    <a:effectLst/>
                    <a:uLnTx/>
                    <a:uFillTx/>
                    <a:latin typeface="Calibri" panose="020F0502020204030204"/>
                    <a:ea typeface="新細明體" pitchFamily="18" charset="-120"/>
                    <a:cs typeface="+mn-cs"/>
                  </a:rPr>
                  <a:t>. </a:t>
                </a:r>
              </a:p>
            </p:txBody>
          </p:sp>
        </p:grpSp>
      </p:grpSp>
      <p:grpSp>
        <p:nvGrpSpPr>
          <p:cNvPr id="17" name="Group 30">
            <a:extLst>
              <a:ext uri="{FF2B5EF4-FFF2-40B4-BE49-F238E27FC236}">
                <a16:creationId xmlns:a16="http://schemas.microsoft.com/office/drawing/2014/main" id="{3D47A645-7DD6-4EB6-9A37-BB2DF61B3DD5}"/>
              </a:ext>
            </a:extLst>
          </p:cNvPr>
          <p:cNvGrpSpPr/>
          <p:nvPr/>
        </p:nvGrpSpPr>
        <p:grpSpPr>
          <a:xfrm>
            <a:off x="5621345" y="3573016"/>
            <a:ext cx="3250828" cy="2298926"/>
            <a:chOff x="5419109" y="3805390"/>
            <a:chExt cx="3250828" cy="2298926"/>
          </a:xfrm>
        </p:grpSpPr>
        <p:sp>
          <p:nvSpPr>
            <p:cNvPr id="18" name="Shape">
              <a:extLst>
                <a:ext uri="{FF2B5EF4-FFF2-40B4-BE49-F238E27FC236}">
                  <a16:creationId xmlns:a16="http://schemas.microsoft.com/office/drawing/2014/main" id="{C2F07F8A-C791-41B4-A6EB-8E41E190794A}"/>
                </a:ext>
              </a:extLst>
            </p:cNvPr>
            <p:cNvSpPr/>
            <p:nvPr/>
          </p:nvSpPr>
          <p:spPr>
            <a:xfrm>
              <a:off x="5419109" y="3917342"/>
              <a:ext cx="3138261" cy="2186974"/>
            </a:xfrm>
            <a:custGeom>
              <a:avLst/>
              <a:gdLst/>
              <a:ahLst/>
              <a:cxnLst>
                <a:cxn ang="0">
                  <a:pos x="wd2" y="hd2"/>
                </a:cxn>
                <a:cxn ang="5400000">
                  <a:pos x="wd2" y="hd2"/>
                </a:cxn>
                <a:cxn ang="10800000">
                  <a:pos x="wd2" y="hd2"/>
                </a:cxn>
                <a:cxn ang="16200000">
                  <a:pos x="wd2" y="hd2"/>
                </a:cxn>
              </a:cxnLst>
              <a:rect l="0" t="0" r="r" b="b"/>
              <a:pathLst>
                <a:path w="21039" h="20345" extrusionOk="0">
                  <a:moveTo>
                    <a:pt x="14967" y="1408"/>
                  </a:moveTo>
                  <a:cubicBezTo>
                    <a:pt x="12925" y="533"/>
                    <a:pt x="10749" y="221"/>
                    <a:pt x="8542" y="96"/>
                  </a:cubicBezTo>
                  <a:cubicBezTo>
                    <a:pt x="6471" y="-8"/>
                    <a:pt x="3934" y="-279"/>
                    <a:pt x="2163" y="1033"/>
                  </a:cubicBezTo>
                  <a:cubicBezTo>
                    <a:pt x="-209" y="2804"/>
                    <a:pt x="-194" y="6532"/>
                    <a:pt x="196" y="9136"/>
                  </a:cubicBezTo>
                  <a:cubicBezTo>
                    <a:pt x="526" y="11406"/>
                    <a:pt x="1217" y="13614"/>
                    <a:pt x="2088" y="15739"/>
                  </a:cubicBezTo>
                  <a:cubicBezTo>
                    <a:pt x="2658" y="17134"/>
                    <a:pt x="3213" y="18821"/>
                    <a:pt x="4549" y="19696"/>
                  </a:cubicBezTo>
                  <a:cubicBezTo>
                    <a:pt x="7071" y="21321"/>
                    <a:pt x="9548" y="19530"/>
                    <a:pt x="11754" y="18301"/>
                  </a:cubicBezTo>
                  <a:cubicBezTo>
                    <a:pt x="13285" y="17447"/>
                    <a:pt x="14937" y="16822"/>
                    <a:pt x="16483" y="15968"/>
                  </a:cubicBezTo>
                  <a:cubicBezTo>
                    <a:pt x="18014" y="15114"/>
                    <a:pt x="19470" y="13989"/>
                    <a:pt x="20295" y="12469"/>
                  </a:cubicBezTo>
                  <a:cubicBezTo>
                    <a:pt x="21391" y="10448"/>
                    <a:pt x="21226" y="7886"/>
                    <a:pt x="20130" y="5866"/>
                  </a:cubicBezTo>
                  <a:cubicBezTo>
                    <a:pt x="19034" y="3824"/>
                    <a:pt x="17113" y="2325"/>
                    <a:pt x="14967" y="1408"/>
                  </a:cubicBezTo>
                  <a:close/>
                </a:path>
              </a:pathLst>
            </a:custGeom>
            <a:solidFill>
              <a:srgbClr val="FFCC4C"/>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2250" b="0" i="0" u="none" strike="noStrike" kern="0" cap="none" spc="0" normalizeH="0" baseline="0" noProof="0">
                <a:ln>
                  <a:noFill/>
                </a:ln>
                <a:solidFill>
                  <a:srgbClr val="FFFFFF"/>
                </a:solidFill>
                <a:effectLst/>
                <a:uLnTx/>
                <a:uFillTx/>
                <a:latin typeface="Calibri" panose="020F0502020204030204"/>
                <a:ea typeface="新細明體" pitchFamily="18" charset="-120"/>
                <a:cs typeface="+mn-cs"/>
              </a:endParaRPr>
            </a:p>
          </p:txBody>
        </p:sp>
        <p:sp>
          <p:nvSpPr>
            <p:cNvPr id="19" name="Shape">
              <a:extLst>
                <a:ext uri="{FF2B5EF4-FFF2-40B4-BE49-F238E27FC236}">
                  <a16:creationId xmlns:a16="http://schemas.microsoft.com/office/drawing/2014/main" id="{B12549CB-4A57-4B7B-AE5C-C23DFD6196E6}"/>
                </a:ext>
              </a:extLst>
            </p:cNvPr>
            <p:cNvSpPr/>
            <p:nvPr/>
          </p:nvSpPr>
          <p:spPr>
            <a:xfrm>
              <a:off x="5575843" y="3805390"/>
              <a:ext cx="3094094" cy="2228099"/>
            </a:xfrm>
            <a:custGeom>
              <a:avLst/>
              <a:gdLst/>
              <a:ahLst/>
              <a:cxnLst>
                <a:cxn ang="0">
                  <a:pos x="wd2" y="hd2"/>
                </a:cxn>
                <a:cxn ang="5400000">
                  <a:pos x="wd2" y="hd2"/>
                </a:cxn>
                <a:cxn ang="10800000">
                  <a:pos x="wd2" y="hd2"/>
                </a:cxn>
                <a:cxn ang="16200000">
                  <a:pos x="wd2" y="hd2"/>
                </a:cxn>
              </a:cxnLst>
              <a:rect l="0" t="0" r="r" b="b"/>
              <a:pathLst>
                <a:path w="21351" h="21451" extrusionOk="0">
                  <a:moveTo>
                    <a:pt x="15976" y="3565"/>
                  </a:moveTo>
                  <a:cubicBezTo>
                    <a:pt x="13968" y="2229"/>
                    <a:pt x="11789" y="1453"/>
                    <a:pt x="9611" y="871"/>
                  </a:cubicBezTo>
                  <a:cubicBezTo>
                    <a:pt x="8607" y="612"/>
                    <a:pt x="7587" y="310"/>
                    <a:pt x="6567" y="138"/>
                  </a:cubicBezTo>
                  <a:cubicBezTo>
                    <a:pt x="5578" y="-35"/>
                    <a:pt x="4574" y="-78"/>
                    <a:pt x="3601" y="202"/>
                  </a:cubicBezTo>
                  <a:cubicBezTo>
                    <a:pt x="2782" y="439"/>
                    <a:pt x="2025" y="957"/>
                    <a:pt x="1422" y="1797"/>
                  </a:cubicBezTo>
                  <a:cubicBezTo>
                    <a:pt x="912" y="2509"/>
                    <a:pt x="557" y="3414"/>
                    <a:pt x="340" y="4363"/>
                  </a:cubicBezTo>
                  <a:cubicBezTo>
                    <a:pt x="-154" y="6518"/>
                    <a:pt x="-46" y="8890"/>
                    <a:pt x="263" y="11067"/>
                  </a:cubicBezTo>
                  <a:cubicBezTo>
                    <a:pt x="479" y="12662"/>
                    <a:pt x="850" y="14193"/>
                    <a:pt x="1252" y="15702"/>
                  </a:cubicBezTo>
                  <a:cubicBezTo>
                    <a:pt x="1546" y="16779"/>
                    <a:pt x="1824" y="17900"/>
                    <a:pt x="2303" y="18849"/>
                  </a:cubicBezTo>
                  <a:cubicBezTo>
                    <a:pt x="2874" y="19948"/>
                    <a:pt x="3709" y="20681"/>
                    <a:pt x="4620" y="21091"/>
                  </a:cubicBezTo>
                  <a:cubicBezTo>
                    <a:pt x="5547" y="21500"/>
                    <a:pt x="6552" y="21522"/>
                    <a:pt x="7510" y="21350"/>
                  </a:cubicBezTo>
                  <a:cubicBezTo>
                    <a:pt x="8483" y="21177"/>
                    <a:pt x="9425" y="20832"/>
                    <a:pt x="10383" y="20487"/>
                  </a:cubicBezTo>
                  <a:cubicBezTo>
                    <a:pt x="11480" y="20099"/>
                    <a:pt x="12577" y="19841"/>
                    <a:pt x="13690" y="19560"/>
                  </a:cubicBezTo>
                  <a:cubicBezTo>
                    <a:pt x="14787" y="19280"/>
                    <a:pt x="15884" y="19000"/>
                    <a:pt x="16965" y="18547"/>
                  </a:cubicBezTo>
                  <a:cubicBezTo>
                    <a:pt x="17908" y="18159"/>
                    <a:pt x="18835" y="17620"/>
                    <a:pt x="19623" y="16823"/>
                  </a:cubicBezTo>
                  <a:cubicBezTo>
                    <a:pt x="20349" y="16090"/>
                    <a:pt x="20936" y="15076"/>
                    <a:pt x="21199" y="13869"/>
                  </a:cubicBezTo>
                  <a:cubicBezTo>
                    <a:pt x="21446" y="12662"/>
                    <a:pt x="21384" y="11369"/>
                    <a:pt x="21075" y="10205"/>
                  </a:cubicBezTo>
                  <a:cubicBezTo>
                    <a:pt x="20426" y="7769"/>
                    <a:pt x="18881" y="5915"/>
                    <a:pt x="17336" y="4600"/>
                  </a:cubicBezTo>
                  <a:cubicBezTo>
                    <a:pt x="16873" y="4212"/>
                    <a:pt x="16425" y="3867"/>
                    <a:pt x="15976" y="3565"/>
                  </a:cubicBezTo>
                  <a:cubicBezTo>
                    <a:pt x="15915" y="3522"/>
                    <a:pt x="15853" y="3651"/>
                    <a:pt x="15915" y="3694"/>
                  </a:cubicBezTo>
                  <a:cubicBezTo>
                    <a:pt x="17614" y="4837"/>
                    <a:pt x="19298" y="6389"/>
                    <a:pt x="20349" y="8609"/>
                  </a:cubicBezTo>
                  <a:cubicBezTo>
                    <a:pt x="20859" y="9666"/>
                    <a:pt x="21199" y="10873"/>
                    <a:pt x="21214" y="12123"/>
                  </a:cubicBezTo>
                  <a:cubicBezTo>
                    <a:pt x="21245" y="13373"/>
                    <a:pt x="20952" y="14602"/>
                    <a:pt x="20380" y="15572"/>
                  </a:cubicBezTo>
                  <a:cubicBezTo>
                    <a:pt x="19793" y="16564"/>
                    <a:pt x="18974" y="17254"/>
                    <a:pt x="18124" y="17750"/>
                  </a:cubicBezTo>
                  <a:cubicBezTo>
                    <a:pt x="17151" y="18332"/>
                    <a:pt x="16131" y="18698"/>
                    <a:pt x="15096" y="19000"/>
                  </a:cubicBezTo>
                  <a:cubicBezTo>
                    <a:pt x="13999" y="19323"/>
                    <a:pt x="12902" y="19560"/>
                    <a:pt x="11805" y="19862"/>
                  </a:cubicBezTo>
                  <a:cubicBezTo>
                    <a:pt x="10831" y="20142"/>
                    <a:pt x="9873" y="20509"/>
                    <a:pt x="8900" y="20811"/>
                  </a:cubicBezTo>
                  <a:cubicBezTo>
                    <a:pt x="7958" y="21112"/>
                    <a:pt x="7000" y="21328"/>
                    <a:pt x="6026" y="21263"/>
                  </a:cubicBezTo>
                  <a:cubicBezTo>
                    <a:pt x="5037" y="21199"/>
                    <a:pt x="4049" y="20768"/>
                    <a:pt x="3245" y="19948"/>
                  </a:cubicBezTo>
                  <a:cubicBezTo>
                    <a:pt x="2519" y="19215"/>
                    <a:pt x="2055" y="18138"/>
                    <a:pt x="1716" y="16995"/>
                  </a:cubicBezTo>
                  <a:cubicBezTo>
                    <a:pt x="1561" y="16478"/>
                    <a:pt x="1437" y="15960"/>
                    <a:pt x="1283" y="15443"/>
                  </a:cubicBezTo>
                  <a:cubicBezTo>
                    <a:pt x="1082" y="14710"/>
                    <a:pt x="897" y="13956"/>
                    <a:pt x="727" y="13201"/>
                  </a:cubicBezTo>
                  <a:cubicBezTo>
                    <a:pt x="217" y="10808"/>
                    <a:pt x="-92" y="8243"/>
                    <a:pt x="186" y="5742"/>
                  </a:cubicBezTo>
                  <a:cubicBezTo>
                    <a:pt x="294" y="4772"/>
                    <a:pt x="510" y="3845"/>
                    <a:pt x="866" y="3005"/>
                  </a:cubicBezTo>
                  <a:cubicBezTo>
                    <a:pt x="1252" y="2099"/>
                    <a:pt x="1808" y="1366"/>
                    <a:pt x="2488" y="892"/>
                  </a:cubicBezTo>
                  <a:cubicBezTo>
                    <a:pt x="3322" y="310"/>
                    <a:pt x="4280" y="138"/>
                    <a:pt x="5207" y="159"/>
                  </a:cubicBezTo>
                  <a:cubicBezTo>
                    <a:pt x="6243" y="181"/>
                    <a:pt x="7262" y="418"/>
                    <a:pt x="8267" y="676"/>
                  </a:cubicBezTo>
                  <a:cubicBezTo>
                    <a:pt x="10352" y="1215"/>
                    <a:pt x="12438" y="1776"/>
                    <a:pt x="14447" y="2832"/>
                  </a:cubicBezTo>
                  <a:cubicBezTo>
                    <a:pt x="14941" y="3091"/>
                    <a:pt x="15420" y="3371"/>
                    <a:pt x="15899" y="3694"/>
                  </a:cubicBezTo>
                  <a:cubicBezTo>
                    <a:pt x="15976" y="3738"/>
                    <a:pt x="16038" y="3608"/>
                    <a:pt x="15976" y="3565"/>
                  </a:cubicBezTo>
                  <a:close/>
                </a:path>
              </a:pathLst>
            </a:custGeom>
            <a:solidFill>
              <a:srgbClr val="FFCC4C">
                <a:lumMod val="75000"/>
              </a:srgbClr>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2250" b="0" i="0" u="none" strike="noStrike" kern="0" cap="none" spc="0" normalizeH="0" baseline="0" noProof="0">
                <a:ln>
                  <a:noFill/>
                </a:ln>
                <a:solidFill>
                  <a:srgbClr val="FFFFFF"/>
                </a:solidFill>
                <a:effectLst/>
                <a:uLnTx/>
                <a:uFillTx/>
                <a:latin typeface="Calibri" panose="020F0502020204030204"/>
                <a:ea typeface="新細明體" pitchFamily="18" charset="-120"/>
                <a:cs typeface="+mn-cs"/>
              </a:endParaRPr>
            </a:p>
          </p:txBody>
        </p:sp>
        <p:sp>
          <p:nvSpPr>
            <p:cNvPr id="20" name="Shape">
              <a:extLst>
                <a:ext uri="{FF2B5EF4-FFF2-40B4-BE49-F238E27FC236}">
                  <a16:creationId xmlns:a16="http://schemas.microsoft.com/office/drawing/2014/main" id="{1C6FF8BC-C569-4575-AB9D-89749A873732}"/>
                </a:ext>
              </a:extLst>
            </p:cNvPr>
            <p:cNvSpPr/>
            <p:nvPr/>
          </p:nvSpPr>
          <p:spPr>
            <a:xfrm>
              <a:off x="7120786" y="5753365"/>
              <a:ext cx="457502" cy="318539"/>
            </a:xfrm>
            <a:custGeom>
              <a:avLst/>
              <a:gdLst/>
              <a:ahLst/>
              <a:cxnLst>
                <a:cxn ang="0">
                  <a:pos x="wd2" y="hd2"/>
                </a:cxn>
                <a:cxn ang="5400000">
                  <a:pos x="wd2" y="hd2"/>
                </a:cxn>
                <a:cxn ang="10800000">
                  <a:pos x="wd2" y="hd2"/>
                </a:cxn>
                <a:cxn ang="16200000">
                  <a:pos x="wd2" y="hd2"/>
                </a:cxn>
              </a:cxnLst>
              <a:rect l="0" t="0" r="r" b="b"/>
              <a:pathLst>
                <a:path w="21016" h="20350" extrusionOk="0">
                  <a:moveTo>
                    <a:pt x="14915" y="1411"/>
                  </a:moveTo>
                  <a:cubicBezTo>
                    <a:pt x="12858" y="552"/>
                    <a:pt x="10698" y="266"/>
                    <a:pt x="8538" y="123"/>
                  </a:cubicBezTo>
                  <a:cubicBezTo>
                    <a:pt x="6481" y="-20"/>
                    <a:pt x="3909" y="-306"/>
                    <a:pt x="2161" y="1124"/>
                  </a:cubicBezTo>
                  <a:cubicBezTo>
                    <a:pt x="-205" y="2841"/>
                    <a:pt x="-205" y="6560"/>
                    <a:pt x="207" y="9135"/>
                  </a:cubicBezTo>
                  <a:cubicBezTo>
                    <a:pt x="515" y="11424"/>
                    <a:pt x="1235" y="13570"/>
                    <a:pt x="2058" y="15715"/>
                  </a:cubicBezTo>
                  <a:cubicBezTo>
                    <a:pt x="2675" y="17146"/>
                    <a:pt x="3190" y="18862"/>
                    <a:pt x="4526" y="19721"/>
                  </a:cubicBezTo>
                  <a:cubicBezTo>
                    <a:pt x="6995" y="21294"/>
                    <a:pt x="9464" y="19578"/>
                    <a:pt x="11726" y="18290"/>
                  </a:cubicBezTo>
                  <a:cubicBezTo>
                    <a:pt x="13269" y="17432"/>
                    <a:pt x="14915" y="16860"/>
                    <a:pt x="16458" y="16001"/>
                  </a:cubicBezTo>
                  <a:cubicBezTo>
                    <a:pt x="18001" y="15143"/>
                    <a:pt x="19441" y="13999"/>
                    <a:pt x="20263" y="12568"/>
                  </a:cubicBezTo>
                  <a:cubicBezTo>
                    <a:pt x="21395" y="10565"/>
                    <a:pt x="21189" y="7991"/>
                    <a:pt x="20058" y="5988"/>
                  </a:cubicBezTo>
                  <a:cubicBezTo>
                    <a:pt x="18926" y="3842"/>
                    <a:pt x="17075" y="2412"/>
                    <a:pt x="14915" y="1411"/>
                  </a:cubicBezTo>
                  <a:close/>
                </a:path>
              </a:pathLst>
            </a:custGeom>
            <a:solidFill>
              <a:srgbClr val="FFCC4C">
                <a:lumMod val="60000"/>
                <a:lumOff val="40000"/>
              </a:srgbClr>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2250" b="0" i="0" u="none" strike="noStrike" kern="0" cap="none" spc="0" normalizeH="0" baseline="0" noProof="0">
                <a:ln>
                  <a:noFill/>
                </a:ln>
                <a:solidFill>
                  <a:srgbClr val="FFFFFF"/>
                </a:solidFill>
                <a:effectLst/>
                <a:uLnTx/>
                <a:uFillTx/>
                <a:latin typeface="Calibri" panose="020F0502020204030204"/>
                <a:ea typeface="新細明體" pitchFamily="18" charset="-120"/>
                <a:cs typeface="+mn-cs"/>
              </a:endParaRPr>
            </a:p>
          </p:txBody>
        </p:sp>
        <p:sp>
          <p:nvSpPr>
            <p:cNvPr id="23" name="TextBox 24">
              <a:extLst>
                <a:ext uri="{FF2B5EF4-FFF2-40B4-BE49-F238E27FC236}">
                  <a16:creationId xmlns:a16="http://schemas.microsoft.com/office/drawing/2014/main" id="{631947AC-0EBA-4301-9EA2-89D4BB31C146}"/>
                </a:ext>
              </a:extLst>
            </p:cNvPr>
            <p:cNvSpPr txBox="1"/>
            <p:nvPr/>
          </p:nvSpPr>
          <p:spPr>
            <a:xfrm>
              <a:off x="5646379" y="4263329"/>
              <a:ext cx="2564450" cy="830997"/>
            </a:xfrm>
            <a:prstGeom prst="rect">
              <a:avLst/>
            </a:prstGeom>
            <a:noFill/>
          </p:spPr>
          <p:txBody>
            <a:bodyPr wrap="square" lIns="0" rIns="0" rtlCol="0" anchor="b">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第</a:t>
              </a:r>
              <a:r>
                <a:rPr kumimoji="0" lang="en-US" altLang="zh-TW" sz="2400" b="1"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2</a:t>
              </a:r>
              <a:r>
                <a:rPr kumimoji="0" lang="zh-TW" altLang="en-US" sz="2400" b="1"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條第</a:t>
              </a:r>
              <a:r>
                <a:rPr kumimoji="0" lang="en-US" altLang="zh-TW" sz="2400" b="1"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1</a:t>
              </a:r>
              <a:r>
                <a:rPr kumimoji="0" lang="zh-TW" altLang="en-US" sz="2400" b="1"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項第</a:t>
              </a:r>
              <a:r>
                <a:rPr kumimoji="0" lang="en-US" altLang="zh-TW" sz="2400" b="1"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11</a:t>
              </a:r>
              <a:r>
                <a:rPr kumimoji="0" lang="zh-TW" altLang="en-US" sz="2400" b="1"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款</a:t>
              </a:r>
              <a:r>
                <a:rPr kumimoji="0" lang="zh-TW" altLang="en-US" sz="2400" b="1" i="0" u="none" strike="noStrike" kern="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之</a:t>
              </a:r>
              <a:r>
                <a:rPr kumimoji="0" lang="en-US" altLang="zh-TW" sz="2400" b="1" i="0" u="none" strike="noStrike" kern="0" cap="none" spc="0" normalizeH="0" baseline="0" noProof="0" dirty="0">
                  <a:ln>
                    <a:noFill/>
                  </a:ln>
                  <a:solidFill>
                    <a:prstClr val="black"/>
                  </a:solidFill>
                  <a:effectLst/>
                  <a:uLnTx/>
                  <a:uFillTx/>
                  <a:latin typeface="微軟正黑體" panose="020B0604030504040204" pitchFamily="34" charset="-120"/>
                  <a:ea typeface="新細明體" pitchFamily="18" charset="-120"/>
                  <a:cs typeface="+mn-cs"/>
                </a:rPr>
                <a:t>〝</a:t>
              </a:r>
              <a:r>
                <a:rPr kumimoji="0" lang="zh-TW" altLang="en-US" sz="2400" b="1" i="0" u="none" strike="noStrike" kern="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任務</a:t>
              </a:r>
              <a:r>
                <a:rPr kumimoji="0" lang="zh-TW" altLang="en-US" sz="2400" b="1"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編組</a:t>
              </a:r>
              <a:r>
                <a:rPr kumimoji="0" lang="en-US" altLang="zh-TW" sz="2400" b="1"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endParaRPr kumimoji="0" lang="en-US" sz="2400" b="1" i="0" u="none" strike="noStrike" kern="0" cap="none" spc="0" normalizeH="0" baseline="0" noProof="1">
                <a:ln>
                  <a:noFill/>
                </a:ln>
                <a:solidFill>
                  <a:prstClr val="black"/>
                </a:solidFill>
                <a:effectLst/>
                <a:uLnTx/>
                <a:uFillTx/>
                <a:latin typeface="Arial" charset="0"/>
                <a:ea typeface="新細明體" pitchFamily="18" charset="-120"/>
                <a:cs typeface="+mn-cs"/>
              </a:endParaRPr>
            </a:p>
          </p:txBody>
        </p:sp>
      </p:grpSp>
      <p:grpSp>
        <p:nvGrpSpPr>
          <p:cNvPr id="25" name="Group 38">
            <a:extLst>
              <a:ext uri="{FF2B5EF4-FFF2-40B4-BE49-F238E27FC236}">
                <a16:creationId xmlns:a16="http://schemas.microsoft.com/office/drawing/2014/main" id="{208B0D22-094C-4A0D-9A2F-29C87A7A89EB}"/>
              </a:ext>
            </a:extLst>
          </p:cNvPr>
          <p:cNvGrpSpPr/>
          <p:nvPr/>
        </p:nvGrpSpPr>
        <p:grpSpPr>
          <a:xfrm>
            <a:off x="731212" y="3287482"/>
            <a:ext cx="3139347" cy="2746007"/>
            <a:chOff x="528976" y="3287482"/>
            <a:chExt cx="3139347" cy="2746007"/>
          </a:xfrm>
        </p:grpSpPr>
        <p:sp>
          <p:nvSpPr>
            <p:cNvPr id="26" name="Shape">
              <a:extLst>
                <a:ext uri="{FF2B5EF4-FFF2-40B4-BE49-F238E27FC236}">
                  <a16:creationId xmlns:a16="http://schemas.microsoft.com/office/drawing/2014/main" id="{2F88575B-6A0B-400E-8DC1-B6C60C99A6F0}"/>
                </a:ext>
              </a:extLst>
            </p:cNvPr>
            <p:cNvSpPr/>
            <p:nvPr/>
          </p:nvSpPr>
          <p:spPr>
            <a:xfrm>
              <a:off x="528976" y="3332263"/>
              <a:ext cx="3139347" cy="2638603"/>
            </a:xfrm>
            <a:custGeom>
              <a:avLst/>
              <a:gdLst/>
              <a:ahLst/>
              <a:cxnLst>
                <a:cxn ang="0">
                  <a:pos x="wd2" y="hd2"/>
                </a:cxn>
                <a:cxn ang="5400000">
                  <a:pos x="wd2" y="hd2"/>
                </a:cxn>
                <a:cxn ang="10800000">
                  <a:pos x="wd2" y="hd2"/>
                </a:cxn>
                <a:cxn ang="16200000">
                  <a:pos x="wd2" y="hd2"/>
                </a:cxn>
              </a:cxnLst>
              <a:rect l="0" t="0" r="r" b="b"/>
              <a:pathLst>
                <a:path w="19551" h="20594" extrusionOk="0">
                  <a:moveTo>
                    <a:pt x="17291" y="5825"/>
                  </a:moveTo>
                  <a:cubicBezTo>
                    <a:pt x="16775" y="4427"/>
                    <a:pt x="16203" y="3011"/>
                    <a:pt x="15255" y="2050"/>
                  </a:cubicBezTo>
                  <a:cubicBezTo>
                    <a:pt x="12731" y="-554"/>
                    <a:pt x="8227" y="-257"/>
                    <a:pt x="5229" y="652"/>
                  </a:cubicBezTo>
                  <a:cubicBezTo>
                    <a:pt x="2078" y="1613"/>
                    <a:pt x="0" y="4392"/>
                    <a:pt x="0" y="8586"/>
                  </a:cubicBezTo>
                  <a:cubicBezTo>
                    <a:pt x="0" y="10805"/>
                    <a:pt x="502" y="13129"/>
                    <a:pt x="1924" y="14580"/>
                  </a:cubicBezTo>
                  <a:cubicBezTo>
                    <a:pt x="3179" y="15838"/>
                    <a:pt x="4797" y="16293"/>
                    <a:pt x="6136" y="17394"/>
                  </a:cubicBezTo>
                  <a:cubicBezTo>
                    <a:pt x="7446" y="18477"/>
                    <a:pt x="8576" y="20120"/>
                    <a:pt x="10193" y="20487"/>
                  </a:cubicBezTo>
                  <a:cubicBezTo>
                    <a:pt x="12592" y="21046"/>
                    <a:pt x="14990" y="19298"/>
                    <a:pt x="17110" y="18128"/>
                  </a:cubicBezTo>
                  <a:cubicBezTo>
                    <a:pt x="21600" y="15611"/>
                    <a:pt x="18811" y="9966"/>
                    <a:pt x="17291" y="5825"/>
                  </a:cubicBezTo>
                  <a:close/>
                </a:path>
              </a:pathLst>
            </a:custGeom>
            <a:solidFill>
              <a:srgbClr val="A2B969"/>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2250" b="0" i="0" u="none" strike="noStrike" kern="0" cap="none" spc="0" normalizeH="0" baseline="0" noProof="0">
                <a:ln>
                  <a:noFill/>
                </a:ln>
                <a:solidFill>
                  <a:srgbClr val="FFFFFF"/>
                </a:solidFill>
                <a:effectLst/>
                <a:uLnTx/>
                <a:uFillTx/>
                <a:latin typeface="Calibri" panose="020F0502020204030204"/>
                <a:ea typeface="新細明體" pitchFamily="18" charset="-120"/>
                <a:cs typeface="+mn-cs"/>
              </a:endParaRPr>
            </a:p>
          </p:txBody>
        </p:sp>
        <p:sp>
          <p:nvSpPr>
            <p:cNvPr id="27" name="Shape">
              <a:extLst>
                <a:ext uri="{FF2B5EF4-FFF2-40B4-BE49-F238E27FC236}">
                  <a16:creationId xmlns:a16="http://schemas.microsoft.com/office/drawing/2014/main" id="{B8E0AD8F-1AB8-4DD8-878B-23A400C66907}"/>
                </a:ext>
              </a:extLst>
            </p:cNvPr>
            <p:cNvSpPr/>
            <p:nvPr/>
          </p:nvSpPr>
          <p:spPr>
            <a:xfrm>
              <a:off x="663318" y="3287482"/>
              <a:ext cx="2982753" cy="2746007"/>
            </a:xfrm>
            <a:custGeom>
              <a:avLst/>
              <a:gdLst/>
              <a:ahLst/>
              <a:cxnLst>
                <a:cxn ang="0">
                  <a:pos x="wd2" y="hd2"/>
                </a:cxn>
                <a:cxn ang="5400000">
                  <a:pos x="wd2" y="hd2"/>
                </a:cxn>
                <a:cxn ang="10800000">
                  <a:pos x="wd2" y="hd2"/>
                </a:cxn>
                <a:cxn ang="16200000">
                  <a:pos x="wd2" y="hd2"/>
                </a:cxn>
              </a:cxnLst>
              <a:rect l="0" t="0" r="r" b="b"/>
              <a:pathLst>
                <a:path w="21570" h="21520" extrusionOk="0">
                  <a:moveTo>
                    <a:pt x="20516" y="8520"/>
                  </a:moveTo>
                  <a:cubicBezTo>
                    <a:pt x="20241" y="7134"/>
                    <a:pt x="19933" y="5713"/>
                    <a:pt x="19189" y="4520"/>
                  </a:cubicBezTo>
                  <a:cubicBezTo>
                    <a:pt x="18606" y="3590"/>
                    <a:pt x="17796" y="2853"/>
                    <a:pt x="16922" y="2256"/>
                  </a:cubicBezTo>
                  <a:cubicBezTo>
                    <a:pt x="15999" y="1642"/>
                    <a:pt x="14995" y="1203"/>
                    <a:pt x="13959" y="870"/>
                  </a:cubicBezTo>
                  <a:cubicBezTo>
                    <a:pt x="12906" y="536"/>
                    <a:pt x="11821" y="308"/>
                    <a:pt x="10736" y="168"/>
                  </a:cubicBezTo>
                  <a:cubicBezTo>
                    <a:pt x="9716" y="28"/>
                    <a:pt x="8696" y="-25"/>
                    <a:pt x="7660" y="10"/>
                  </a:cubicBezTo>
                  <a:cubicBezTo>
                    <a:pt x="6624" y="45"/>
                    <a:pt x="5587" y="238"/>
                    <a:pt x="4632" y="659"/>
                  </a:cubicBezTo>
                  <a:cubicBezTo>
                    <a:pt x="3742" y="1045"/>
                    <a:pt x="2916" y="1607"/>
                    <a:pt x="2236" y="2344"/>
                  </a:cubicBezTo>
                  <a:cubicBezTo>
                    <a:pt x="1523" y="3098"/>
                    <a:pt x="989" y="4028"/>
                    <a:pt x="633" y="5028"/>
                  </a:cubicBezTo>
                  <a:cubicBezTo>
                    <a:pt x="196" y="6222"/>
                    <a:pt x="-15" y="7538"/>
                    <a:pt x="1" y="8801"/>
                  </a:cubicBezTo>
                  <a:cubicBezTo>
                    <a:pt x="17" y="10117"/>
                    <a:pt x="325" y="11451"/>
                    <a:pt x="1037" y="12556"/>
                  </a:cubicBezTo>
                  <a:cubicBezTo>
                    <a:pt x="1766" y="13679"/>
                    <a:pt x="2819" y="14469"/>
                    <a:pt x="3806" y="15276"/>
                  </a:cubicBezTo>
                  <a:cubicBezTo>
                    <a:pt x="4324" y="15697"/>
                    <a:pt x="4826" y="16136"/>
                    <a:pt x="5280" y="16627"/>
                  </a:cubicBezTo>
                  <a:cubicBezTo>
                    <a:pt x="5685" y="17083"/>
                    <a:pt x="6057" y="17574"/>
                    <a:pt x="6413" y="18066"/>
                  </a:cubicBezTo>
                  <a:cubicBezTo>
                    <a:pt x="7142" y="19048"/>
                    <a:pt x="7870" y="20066"/>
                    <a:pt x="8891" y="20698"/>
                  </a:cubicBezTo>
                  <a:cubicBezTo>
                    <a:pt x="10024" y="21400"/>
                    <a:pt x="11384" y="21575"/>
                    <a:pt x="12663" y="21505"/>
                  </a:cubicBezTo>
                  <a:cubicBezTo>
                    <a:pt x="14023" y="21435"/>
                    <a:pt x="15351" y="21119"/>
                    <a:pt x="16679" y="20803"/>
                  </a:cubicBezTo>
                  <a:cubicBezTo>
                    <a:pt x="17699" y="20575"/>
                    <a:pt x="18751" y="20399"/>
                    <a:pt x="19658" y="19785"/>
                  </a:cubicBezTo>
                  <a:cubicBezTo>
                    <a:pt x="20306" y="19347"/>
                    <a:pt x="20824" y="18697"/>
                    <a:pt x="21132" y="17943"/>
                  </a:cubicBezTo>
                  <a:cubicBezTo>
                    <a:pt x="21439" y="17171"/>
                    <a:pt x="21553" y="16329"/>
                    <a:pt x="21569" y="15486"/>
                  </a:cubicBezTo>
                  <a:cubicBezTo>
                    <a:pt x="21585" y="14556"/>
                    <a:pt x="21472" y="13609"/>
                    <a:pt x="21326" y="12679"/>
                  </a:cubicBezTo>
                  <a:cubicBezTo>
                    <a:pt x="21180" y="11714"/>
                    <a:pt x="20970" y="10766"/>
                    <a:pt x="20775" y="9819"/>
                  </a:cubicBezTo>
                  <a:cubicBezTo>
                    <a:pt x="20678" y="9380"/>
                    <a:pt x="20597" y="8941"/>
                    <a:pt x="20516" y="8520"/>
                  </a:cubicBezTo>
                  <a:cubicBezTo>
                    <a:pt x="20500" y="8450"/>
                    <a:pt x="20387" y="8468"/>
                    <a:pt x="20403" y="8555"/>
                  </a:cubicBezTo>
                  <a:cubicBezTo>
                    <a:pt x="20581" y="9450"/>
                    <a:pt x="20775" y="10363"/>
                    <a:pt x="20953" y="11258"/>
                  </a:cubicBezTo>
                  <a:cubicBezTo>
                    <a:pt x="21132" y="12188"/>
                    <a:pt x="21293" y="13117"/>
                    <a:pt x="21391" y="14065"/>
                  </a:cubicBezTo>
                  <a:cubicBezTo>
                    <a:pt x="21472" y="14942"/>
                    <a:pt x="21488" y="15837"/>
                    <a:pt x="21342" y="16715"/>
                  </a:cubicBezTo>
                  <a:cubicBezTo>
                    <a:pt x="21212" y="17504"/>
                    <a:pt x="20937" y="18259"/>
                    <a:pt x="20451" y="18873"/>
                  </a:cubicBezTo>
                  <a:cubicBezTo>
                    <a:pt x="19901" y="19575"/>
                    <a:pt x="19140" y="20013"/>
                    <a:pt x="18330" y="20277"/>
                  </a:cubicBezTo>
                  <a:cubicBezTo>
                    <a:pt x="17780" y="20452"/>
                    <a:pt x="17197" y="20557"/>
                    <a:pt x="16614" y="20680"/>
                  </a:cubicBezTo>
                  <a:cubicBezTo>
                    <a:pt x="15966" y="20838"/>
                    <a:pt x="15302" y="20978"/>
                    <a:pt x="14639" y="21119"/>
                  </a:cubicBezTo>
                  <a:cubicBezTo>
                    <a:pt x="13327" y="21364"/>
                    <a:pt x="11967" y="21522"/>
                    <a:pt x="10655" y="21242"/>
                  </a:cubicBezTo>
                  <a:cubicBezTo>
                    <a:pt x="10040" y="21119"/>
                    <a:pt x="9425" y="20891"/>
                    <a:pt x="8874" y="20540"/>
                  </a:cubicBezTo>
                  <a:cubicBezTo>
                    <a:pt x="8372" y="20224"/>
                    <a:pt x="7935" y="19803"/>
                    <a:pt x="7547" y="19347"/>
                  </a:cubicBezTo>
                  <a:cubicBezTo>
                    <a:pt x="6769" y="18452"/>
                    <a:pt x="6138" y="17399"/>
                    <a:pt x="5328" y="16522"/>
                  </a:cubicBezTo>
                  <a:cubicBezTo>
                    <a:pt x="4454" y="15556"/>
                    <a:pt x="3385" y="14837"/>
                    <a:pt x="2430" y="13977"/>
                  </a:cubicBezTo>
                  <a:cubicBezTo>
                    <a:pt x="1960" y="13539"/>
                    <a:pt x="1507" y="13065"/>
                    <a:pt x="1135" y="12521"/>
                  </a:cubicBezTo>
                  <a:cubicBezTo>
                    <a:pt x="778" y="11977"/>
                    <a:pt x="519" y="11380"/>
                    <a:pt x="341" y="10731"/>
                  </a:cubicBezTo>
                  <a:cubicBezTo>
                    <a:pt x="1" y="9450"/>
                    <a:pt x="34" y="8064"/>
                    <a:pt x="260" y="6766"/>
                  </a:cubicBezTo>
                  <a:cubicBezTo>
                    <a:pt x="471" y="5643"/>
                    <a:pt x="827" y="4537"/>
                    <a:pt x="1410" y="3572"/>
                  </a:cubicBezTo>
                  <a:cubicBezTo>
                    <a:pt x="1928" y="2712"/>
                    <a:pt x="2624" y="1975"/>
                    <a:pt x="3434" y="1414"/>
                  </a:cubicBezTo>
                  <a:cubicBezTo>
                    <a:pt x="4260" y="852"/>
                    <a:pt x="5199" y="484"/>
                    <a:pt x="6154" y="291"/>
                  </a:cubicBezTo>
                  <a:cubicBezTo>
                    <a:pt x="7142" y="98"/>
                    <a:pt x="8162" y="98"/>
                    <a:pt x="9182" y="150"/>
                  </a:cubicBezTo>
                  <a:cubicBezTo>
                    <a:pt x="10234" y="203"/>
                    <a:pt x="11303" y="343"/>
                    <a:pt x="12339" y="572"/>
                  </a:cubicBezTo>
                  <a:cubicBezTo>
                    <a:pt x="13408" y="800"/>
                    <a:pt x="14461" y="1133"/>
                    <a:pt x="15448" y="1589"/>
                  </a:cubicBezTo>
                  <a:cubicBezTo>
                    <a:pt x="16387" y="2028"/>
                    <a:pt x="17294" y="2589"/>
                    <a:pt x="18055" y="3344"/>
                  </a:cubicBezTo>
                  <a:cubicBezTo>
                    <a:pt x="18444" y="3730"/>
                    <a:pt x="18800" y="4151"/>
                    <a:pt x="19091" y="4625"/>
                  </a:cubicBezTo>
                  <a:cubicBezTo>
                    <a:pt x="19448" y="5221"/>
                    <a:pt x="19707" y="5888"/>
                    <a:pt x="19917" y="6555"/>
                  </a:cubicBezTo>
                  <a:cubicBezTo>
                    <a:pt x="20111" y="7204"/>
                    <a:pt x="20257" y="7871"/>
                    <a:pt x="20371" y="8538"/>
                  </a:cubicBezTo>
                  <a:cubicBezTo>
                    <a:pt x="20419" y="8626"/>
                    <a:pt x="20532" y="8590"/>
                    <a:pt x="20516" y="8520"/>
                  </a:cubicBezTo>
                  <a:close/>
                </a:path>
              </a:pathLst>
            </a:custGeom>
            <a:solidFill>
              <a:srgbClr val="A2B969">
                <a:lumMod val="75000"/>
              </a:srgbClr>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2250" b="0" i="0" u="none" strike="noStrike" kern="0" cap="none" spc="0" normalizeH="0" baseline="0" noProof="0" dirty="0">
                <a:ln>
                  <a:noFill/>
                </a:ln>
                <a:solidFill>
                  <a:srgbClr val="FFFFFF"/>
                </a:solidFill>
                <a:effectLst/>
                <a:uLnTx/>
                <a:uFillTx/>
                <a:latin typeface="Calibri" panose="020F0502020204030204"/>
                <a:ea typeface="新細明體" pitchFamily="18" charset="-120"/>
                <a:cs typeface="+mn-cs"/>
              </a:endParaRPr>
            </a:p>
          </p:txBody>
        </p:sp>
        <p:sp>
          <p:nvSpPr>
            <p:cNvPr id="28" name="Shape">
              <a:extLst>
                <a:ext uri="{FF2B5EF4-FFF2-40B4-BE49-F238E27FC236}">
                  <a16:creationId xmlns:a16="http://schemas.microsoft.com/office/drawing/2014/main" id="{34DBE6D1-0BE7-4721-B8A3-26B3016BB2FA}"/>
                </a:ext>
              </a:extLst>
            </p:cNvPr>
            <p:cNvSpPr/>
            <p:nvPr/>
          </p:nvSpPr>
          <p:spPr>
            <a:xfrm>
              <a:off x="1245471" y="5369797"/>
              <a:ext cx="454151" cy="383194"/>
            </a:xfrm>
            <a:custGeom>
              <a:avLst/>
              <a:gdLst/>
              <a:ahLst/>
              <a:cxnLst>
                <a:cxn ang="0">
                  <a:pos x="wd2" y="hd2"/>
                </a:cxn>
                <a:cxn ang="5400000">
                  <a:pos x="wd2" y="hd2"/>
                </a:cxn>
                <a:cxn ang="10800000">
                  <a:pos x="wd2" y="hd2"/>
                </a:cxn>
                <a:cxn ang="16200000">
                  <a:pos x="wd2" y="hd2"/>
                </a:cxn>
              </a:cxnLst>
              <a:rect l="0" t="0" r="r" b="b"/>
              <a:pathLst>
                <a:path w="19559" h="20537" extrusionOk="0">
                  <a:moveTo>
                    <a:pt x="17261" y="5778"/>
                  </a:moveTo>
                  <a:cubicBezTo>
                    <a:pt x="16779" y="4338"/>
                    <a:pt x="16200" y="3018"/>
                    <a:pt x="15236" y="2058"/>
                  </a:cubicBezTo>
                  <a:cubicBezTo>
                    <a:pt x="12728" y="-582"/>
                    <a:pt x="8196" y="-222"/>
                    <a:pt x="5207" y="618"/>
                  </a:cubicBezTo>
                  <a:cubicBezTo>
                    <a:pt x="2025" y="1578"/>
                    <a:pt x="0" y="4338"/>
                    <a:pt x="0" y="8538"/>
                  </a:cubicBezTo>
                  <a:cubicBezTo>
                    <a:pt x="0" y="10698"/>
                    <a:pt x="482" y="13098"/>
                    <a:pt x="1929" y="14538"/>
                  </a:cubicBezTo>
                  <a:cubicBezTo>
                    <a:pt x="3182" y="15738"/>
                    <a:pt x="4821" y="16218"/>
                    <a:pt x="6171" y="17298"/>
                  </a:cubicBezTo>
                  <a:cubicBezTo>
                    <a:pt x="7521" y="18378"/>
                    <a:pt x="8582" y="20058"/>
                    <a:pt x="10221" y="20418"/>
                  </a:cubicBezTo>
                  <a:cubicBezTo>
                    <a:pt x="12632" y="21018"/>
                    <a:pt x="15043" y="19218"/>
                    <a:pt x="17164" y="18018"/>
                  </a:cubicBezTo>
                  <a:cubicBezTo>
                    <a:pt x="21600" y="15618"/>
                    <a:pt x="18804" y="9978"/>
                    <a:pt x="17261" y="5778"/>
                  </a:cubicBezTo>
                  <a:close/>
                </a:path>
              </a:pathLst>
            </a:custGeom>
            <a:solidFill>
              <a:srgbClr val="A2B969">
                <a:lumMod val="60000"/>
                <a:lumOff val="40000"/>
              </a:srgbClr>
            </a:solidFill>
            <a:ln w="12700">
              <a:miter lim="400000"/>
            </a:ln>
          </p:spPr>
          <p:txBody>
            <a:bodyPr lIns="28575" tIns="28575" rIns="28575" bIns="28575"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2250" b="0" i="0" u="none" strike="noStrike" kern="0" cap="none" spc="0" normalizeH="0" baseline="0" noProof="0">
                <a:ln>
                  <a:noFill/>
                </a:ln>
                <a:solidFill>
                  <a:srgbClr val="FFFFFF"/>
                </a:solidFill>
                <a:effectLst/>
                <a:uLnTx/>
                <a:uFillTx/>
                <a:latin typeface="Calibri" panose="020F0502020204030204"/>
                <a:ea typeface="新細明體" pitchFamily="18" charset="-120"/>
                <a:cs typeface="+mn-cs"/>
              </a:endParaRPr>
            </a:p>
          </p:txBody>
        </p:sp>
        <p:sp>
          <p:nvSpPr>
            <p:cNvPr id="31" name="TextBox 18">
              <a:extLst>
                <a:ext uri="{FF2B5EF4-FFF2-40B4-BE49-F238E27FC236}">
                  <a16:creationId xmlns:a16="http://schemas.microsoft.com/office/drawing/2014/main" id="{0B010A23-B04B-4F67-8E46-CD9004DD0C1D}"/>
                </a:ext>
              </a:extLst>
            </p:cNvPr>
            <p:cNvSpPr txBox="1"/>
            <p:nvPr/>
          </p:nvSpPr>
          <p:spPr>
            <a:xfrm>
              <a:off x="1540796" y="3892778"/>
              <a:ext cx="1446459" cy="830997"/>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400" b="1" i="0" u="none" strike="noStrike" kern="0" cap="none" spc="0" normalizeH="0" baseline="0" noProof="0" dirty="0">
                  <a:ln>
                    <a:noFill/>
                  </a:ln>
                  <a:solidFill>
                    <a:prstClr val="black"/>
                  </a:solidFill>
                  <a:effectLst/>
                  <a:uLnTx/>
                  <a:uFillTx/>
                  <a:latin typeface="微軟正黑體" panose="020B0604030504040204" pitchFamily="34" charset="-120"/>
                  <a:ea typeface="新細明體" pitchFamily="18" charset="-120"/>
                  <a:cs typeface="+mn-cs"/>
                </a:rPr>
                <a:t>〝</a:t>
              </a:r>
              <a:r>
                <a:rPr kumimoji="0" lang="zh-TW" altLang="en-US" sz="2400" b="1" i="0" u="none" strike="noStrike" kern="0" cap="none" spc="0" normalizeH="0" baseline="0" noProof="0" dirty="0">
                  <a:ln>
                    <a:noFill/>
                  </a:ln>
                  <a:solidFill>
                    <a:prstClr val="black"/>
                  </a:solidFill>
                  <a:effectLst/>
                  <a:uLnTx/>
                  <a:uFillTx/>
                  <a:latin typeface="微軟正黑體" panose="020B0604030504040204" pitchFamily="34" charset="-120"/>
                  <a:ea typeface="新細明體" pitchFamily="18" charset="-120"/>
                  <a:cs typeface="+mn-cs"/>
                </a:rPr>
                <a:t>兼任</a:t>
              </a:r>
              <a:r>
                <a:rPr kumimoji="0" lang="en-US" altLang="zh-TW" sz="2400" b="1" i="0" u="none" strike="noStrike" kern="0" cap="none" spc="0" normalizeH="0" baseline="0" noProof="0" dirty="0" smtClean="0">
                  <a:ln>
                    <a:noFill/>
                  </a:ln>
                  <a:solidFill>
                    <a:prstClr val="black"/>
                  </a:solidFill>
                  <a:effectLst/>
                  <a:uLnTx/>
                  <a:uFillTx/>
                  <a:latin typeface="微軟正黑體" panose="020B0604030504040204" pitchFamily="34" charset="-120"/>
                  <a:ea typeface="新細明體" pitchFamily="18" charset="-120"/>
                  <a:cs typeface="+mn-cs"/>
                </a:rPr>
                <a:t>〞</a:t>
              </a:r>
              <a:r>
                <a:rPr kumimoji="0" lang="zh-TW" altLang="en-US" sz="2400" b="1" i="0" u="none" strike="noStrike" kern="0" cap="none" spc="0" normalizeH="0" baseline="0" noProof="0" dirty="0" smtClean="0">
                  <a:ln>
                    <a:noFill/>
                  </a:ln>
                  <a:solidFill>
                    <a:prstClr val="black"/>
                  </a:solidFill>
                  <a:effectLst/>
                  <a:uLnTx/>
                  <a:uFillTx/>
                  <a:latin typeface="微軟正黑體" panose="020B0604030504040204" pitchFamily="34" charset="-120"/>
                  <a:ea typeface="新細明體" pitchFamily="18" charset="-120"/>
                  <a:cs typeface="+mn-cs"/>
                </a:rPr>
                <a:t>職務</a:t>
              </a:r>
              <a:r>
                <a:rPr kumimoji="0" lang="zh-TW" altLang="en-US" sz="2400" b="1" i="0" u="none" strike="noStrike" kern="0" cap="none" spc="0" normalizeH="0" baseline="0" noProof="0" dirty="0">
                  <a:ln>
                    <a:noFill/>
                  </a:ln>
                  <a:solidFill>
                    <a:prstClr val="black"/>
                  </a:solidFill>
                  <a:effectLst/>
                  <a:uLnTx/>
                  <a:uFillTx/>
                  <a:latin typeface="微軟正黑體" panose="020B0604030504040204" pitchFamily="34" charset="-120"/>
                  <a:ea typeface="新細明體" pitchFamily="18" charset="-120"/>
                  <a:cs typeface="+mn-cs"/>
                </a:rPr>
                <a:t>之人</a:t>
              </a:r>
              <a:endParaRPr kumimoji="0" lang="en-US" sz="2400" b="1" i="0" u="none" strike="noStrike" kern="0" cap="none" spc="0" normalizeH="0" baseline="0" noProof="1" smtClean="0">
                <a:ln>
                  <a:noFill/>
                </a:ln>
                <a:solidFill>
                  <a:prstClr val="black"/>
                </a:solidFill>
                <a:effectLst/>
                <a:uLnTx/>
                <a:uFillTx/>
                <a:latin typeface="Calibri" panose="020F0502020204030204"/>
                <a:ea typeface="新細明體" pitchFamily="18" charset="-120"/>
                <a:cs typeface="+mn-cs"/>
              </a:endParaRPr>
            </a:p>
          </p:txBody>
        </p:sp>
      </p:grpSp>
      <p:sp>
        <p:nvSpPr>
          <p:cNvPr id="42" name="標題 1"/>
          <p:cNvSpPr>
            <a:spLocks noGrp="1"/>
          </p:cNvSpPr>
          <p:nvPr>
            <p:ph type="title"/>
          </p:nvPr>
        </p:nvSpPr>
        <p:spPr>
          <a:xfrm>
            <a:off x="683568" y="116632"/>
            <a:ext cx="7467600" cy="634082"/>
          </a:xfrm>
        </p:spPr>
        <p:txBody>
          <a:bodyPr/>
          <a:lstStyle/>
          <a:p>
            <a:pPr algn="ctr"/>
            <a:r>
              <a:rPr lang="zh-TW" altLang="en-US" b="1" dirty="0" smtClean="0">
                <a:solidFill>
                  <a:srgbClr val="C00000"/>
                </a:solidFill>
              </a:rPr>
              <a:t>適用對象－公職人員</a:t>
            </a:r>
            <a:r>
              <a:rPr lang="en-US" altLang="zh-TW" b="1" dirty="0" smtClean="0">
                <a:solidFill>
                  <a:srgbClr val="C00000"/>
                </a:solidFill>
              </a:rPr>
              <a:t>(</a:t>
            </a:r>
            <a:r>
              <a:rPr lang="zh-TW" altLang="en-US" b="1" dirty="0" smtClean="0">
                <a:solidFill>
                  <a:srgbClr val="C00000"/>
                </a:solidFill>
              </a:rPr>
              <a:t>本法第</a:t>
            </a:r>
            <a:r>
              <a:rPr lang="en-US" altLang="zh-TW" b="1" dirty="0" smtClean="0">
                <a:solidFill>
                  <a:srgbClr val="C00000"/>
                </a:solidFill>
              </a:rPr>
              <a:t>2</a:t>
            </a:r>
            <a:r>
              <a:rPr lang="zh-TW" altLang="en-US" b="1" dirty="0" smtClean="0">
                <a:solidFill>
                  <a:srgbClr val="C00000"/>
                </a:solidFill>
              </a:rPr>
              <a:t>條</a:t>
            </a:r>
            <a:r>
              <a:rPr lang="en-US" altLang="zh-TW" b="1" dirty="0" smtClean="0">
                <a:solidFill>
                  <a:srgbClr val="C00000"/>
                </a:solidFill>
              </a:rPr>
              <a:t>)</a:t>
            </a:r>
            <a:endParaRPr lang="zh-TW" altLang="en-US" b="1" dirty="0">
              <a:solidFill>
                <a:srgbClr val="C00000"/>
              </a:solidFill>
            </a:endParaRPr>
          </a:p>
        </p:txBody>
      </p:sp>
      <p:sp>
        <p:nvSpPr>
          <p:cNvPr id="43" name="TextBox 22">
            <a:extLst>
              <a:ext uri="{FF2B5EF4-FFF2-40B4-BE49-F238E27FC236}">
                <a16:creationId xmlns:a16="http://schemas.microsoft.com/office/drawing/2014/main" id="{FD5B2A91-3EBA-41BA-A51B-B4704A754E44}"/>
              </a:ext>
            </a:extLst>
          </p:cNvPr>
          <p:cNvSpPr txBox="1"/>
          <p:nvPr/>
        </p:nvSpPr>
        <p:spPr>
          <a:xfrm>
            <a:off x="1768773" y="4766126"/>
            <a:ext cx="1308726" cy="461665"/>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0" cap="none" spc="0" normalizeH="0" baseline="0" noProof="1"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有適用</a:t>
            </a:r>
            <a:r>
              <a:rPr kumimoji="0" lang="en-US" sz="1000" b="1" i="0" u="none" strike="noStrike" kern="0" cap="none" spc="0" normalizeH="0" baseline="0" noProof="1" smtClean="0">
                <a:ln>
                  <a:noFill/>
                </a:ln>
                <a:solidFill>
                  <a:srgbClr val="00B0F0"/>
                </a:solidFill>
                <a:effectLst/>
                <a:uLnTx/>
                <a:uFillTx/>
                <a:latin typeface="Calibri" panose="020F0502020204030204"/>
                <a:ea typeface="新細明體" pitchFamily="18" charset="-120"/>
                <a:cs typeface="+mn-cs"/>
              </a:rPr>
              <a:t>. </a:t>
            </a:r>
          </a:p>
        </p:txBody>
      </p:sp>
      <p:sp>
        <p:nvSpPr>
          <p:cNvPr id="46" name="TextBox 22">
            <a:extLst>
              <a:ext uri="{FF2B5EF4-FFF2-40B4-BE49-F238E27FC236}">
                <a16:creationId xmlns:a16="http://schemas.microsoft.com/office/drawing/2014/main" id="{FD5B2A91-3EBA-41BA-A51B-B4704A754E44}"/>
              </a:ext>
            </a:extLst>
          </p:cNvPr>
          <p:cNvSpPr txBox="1"/>
          <p:nvPr/>
        </p:nvSpPr>
        <p:spPr>
          <a:xfrm>
            <a:off x="6170897" y="4797152"/>
            <a:ext cx="1308726" cy="461665"/>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0" cap="none" spc="0" normalizeH="0" baseline="0" noProof="1"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有適用</a:t>
            </a:r>
            <a:r>
              <a:rPr kumimoji="0" lang="en-US" sz="1000" b="1" i="0" u="none" strike="noStrike" kern="0" cap="none" spc="0" normalizeH="0" baseline="0" noProof="1" smtClean="0">
                <a:ln>
                  <a:noFill/>
                </a:ln>
                <a:solidFill>
                  <a:srgbClr val="00B0F0"/>
                </a:solidFill>
                <a:effectLst/>
                <a:uLnTx/>
                <a:uFillTx/>
                <a:latin typeface="Calibri" panose="020F0502020204030204"/>
                <a:ea typeface="新細明體" pitchFamily="18" charset="-120"/>
                <a:cs typeface="+mn-cs"/>
              </a:rPr>
              <a:t>. </a:t>
            </a:r>
          </a:p>
        </p:txBody>
      </p:sp>
      <p:sp>
        <p:nvSpPr>
          <p:cNvPr id="48" name="圓角矩形圖說文字 47"/>
          <p:cNvSpPr/>
          <p:nvPr/>
        </p:nvSpPr>
        <p:spPr>
          <a:xfrm>
            <a:off x="395536" y="2146236"/>
            <a:ext cx="2557883" cy="1077648"/>
          </a:xfrm>
          <a:prstGeom prst="wedgeRoundRectCallout">
            <a:avLst>
              <a:gd name="adj1" fmla="val -465"/>
              <a:gd name="adj2" fmla="val 91112"/>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smtClean="0">
                <a:ln w="0"/>
                <a:solidFill>
                  <a:srgbClr val="4F81BD"/>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mn-cs"/>
              </a:rPr>
              <a:t>惟「</a:t>
            </a:r>
            <a:r>
              <a:rPr kumimoji="1" lang="zh-TW" altLang="en-US" sz="2400" b="1" i="0" u="none" strike="noStrike" kern="1200" cap="none" spc="0" normalizeH="0" baseline="0" noProof="0" dirty="0">
                <a:ln w="0"/>
                <a:solidFill>
                  <a:srgbClr val="4F81BD"/>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mn-cs"/>
              </a:rPr>
              <a:t>兼任或兼辦政風</a:t>
            </a:r>
            <a:r>
              <a:rPr kumimoji="1" lang="zh-TW" altLang="en-US" sz="2400" b="1" i="0" u="none" strike="noStrike" kern="1200" cap="none" spc="0" normalizeH="0" baseline="0" noProof="0" dirty="0" smtClean="0">
                <a:ln w="0"/>
                <a:solidFill>
                  <a:srgbClr val="4F81BD"/>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mn-cs"/>
              </a:rPr>
              <a:t>」</a:t>
            </a:r>
            <a:r>
              <a:rPr kumimoji="1" lang="zh-TW" altLang="en-US" sz="2400" b="1" i="0" u="none" strike="noStrike" kern="1200" cap="none" spc="0" normalizeH="0" baseline="0" noProof="0" dirty="0" smtClean="0">
                <a:ln w="0"/>
                <a:solidFill>
                  <a:srgbClr val="FF0000"/>
                </a:solidFill>
                <a:effectLst>
                  <a:outerShdw blurRad="38100" dist="25400" dir="5400000" algn="ctr" rotWithShape="0">
                    <a:srgbClr val="6E747A">
                      <a:alpha val="43000"/>
                    </a:srgbClr>
                  </a:outerShdw>
                </a:effectLst>
                <a:uLnTx/>
                <a:uFillTx/>
                <a:latin typeface="微軟正黑體" panose="020B0604030504040204" pitchFamily="34" charset="-120"/>
                <a:ea typeface="微軟正黑體" panose="020B0604030504040204" pitchFamily="34" charset="-120"/>
                <a:cs typeface="+mn-cs"/>
              </a:rPr>
              <a:t>不適用</a:t>
            </a:r>
            <a:endParaRPr kumimoji="1" lang="zh-TW" altLang="en-US" sz="24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endParaRPr>
          </a:p>
        </p:txBody>
      </p:sp>
      <p:sp>
        <p:nvSpPr>
          <p:cNvPr id="2" name="圓角矩形圖說文字 1"/>
          <p:cNvSpPr/>
          <p:nvPr/>
        </p:nvSpPr>
        <p:spPr>
          <a:xfrm>
            <a:off x="6097831" y="1332311"/>
            <a:ext cx="2793594" cy="1759020"/>
          </a:xfrm>
          <a:prstGeom prst="wedgeRoundRectCallout">
            <a:avLst>
              <a:gd name="adj1" fmla="val -65356"/>
              <a:gd name="adj2" fmla="val -11729"/>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依法</a:t>
            </a:r>
            <a:r>
              <a:rPr kumimoji="1"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代理</a:t>
            </a:r>
            <a:r>
              <a:rPr kumimoji="1" lang="zh-TW" altLang="en-US" sz="20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執行職務</a:t>
            </a:r>
            <a:r>
              <a:rPr kumimoji="1"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之人員，於執行該職務期間亦屬本法之公職</a:t>
            </a:r>
            <a:r>
              <a:rPr kumimoji="1" lang="zh-TW" altLang="en-US" sz="20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人員，該代理人之關係人，亦有本法適用</a:t>
            </a:r>
            <a:endParaRPr kumimoji="1"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3" name="圓角矩形圖說文字 2"/>
          <p:cNvSpPr/>
          <p:nvPr/>
        </p:nvSpPr>
        <p:spPr>
          <a:xfrm>
            <a:off x="5621345" y="5369797"/>
            <a:ext cx="3433015" cy="986553"/>
          </a:xfrm>
          <a:prstGeom prst="wedgeRoundRectCallout">
            <a:avLst>
              <a:gd name="adj1" fmla="val -14484"/>
              <a:gd name="adj2" fmla="val -60506"/>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sng"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如</a:t>
            </a:r>
            <a:r>
              <a:rPr kumimoji="1" lang="zh-TW" altLang="en-US" sz="2000" b="1" i="0" u="sng"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rPr>
              <a:t>其本係本法規範之</a:t>
            </a:r>
            <a:r>
              <a:rPr kumimoji="1" lang="zh-TW" altLang="en-US" sz="2000" b="1" i="0" u="sng"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對象者</a:t>
            </a:r>
            <a:r>
              <a:rPr kumimoji="1" lang="zh-TW" altLang="en-US" sz="2000" b="1"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，則擔任任務編組之職務遇有利益衝突，應予迴避</a:t>
            </a:r>
            <a:endParaRPr kumimoji="1" lang="zh-TW" altLang="en-US" sz="20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endParaRPr>
          </a:p>
        </p:txBody>
      </p:sp>
      <p:sp>
        <p:nvSpPr>
          <p:cNvPr id="29" name="矩形 28"/>
          <p:cNvSpPr/>
          <p:nvPr/>
        </p:nvSpPr>
        <p:spPr>
          <a:xfrm>
            <a:off x="-35835" y="6388100"/>
            <a:ext cx="72176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法政決字第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0921119675</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號及法廉字第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10805009010</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號等</a:t>
            </a:r>
            <a:r>
              <a:rPr kumimoji="1" lang="zh-TW"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函</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參照）</a:t>
            </a:r>
          </a:p>
        </p:txBody>
      </p:sp>
    </p:spTree>
    <p:extLst>
      <p:ext uri="{BB962C8B-B14F-4D97-AF65-F5344CB8AC3E}">
        <p14:creationId xmlns:p14="http://schemas.microsoft.com/office/powerpoint/2010/main" val="183294539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gradFill>
        <a:effectLst/>
      </p:bgPr>
    </p:bg>
    <p:spTree>
      <p:nvGrpSpPr>
        <p:cNvPr id="1" name=""/>
        <p:cNvGrpSpPr/>
        <p:nvPr/>
      </p:nvGrpSpPr>
      <p:grpSpPr>
        <a:xfrm>
          <a:off x="0" y="0"/>
          <a:ext cx="0" cy="0"/>
          <a:chOff x="0" y="0"/>
          <a:chExt cx="0" cy="0"/>
        </a:xfrm>
      </p:grpSpPr>
      <p:sp>
        <p:nvSpPr>
          <p:cNvPr id="5" name="矩形 4"/>
          <p:cNvSpPr/>
          <p:nvPr/>
        </p:nvSpPr>
        <p:spPr>
          <a:xfrm>
            <a:off x="1043609" y="136507"/>
            <a:ext cx="7115416"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適用主體</a:t>
            </a:r>
            <a:r>
              <a:rPr kumimoji="1" lang="en-US" altLang="zh-TW"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1" lang="zh-TW" altLang="en-US"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關係</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人</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本法第</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3</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條</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endPar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endParaRPr>
          </a:p>
        </p:txBody>
      </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l="9889" t="22482" r="9833" b="29703"/>
          <a:stretch/>
        </p:blipFill>
        <p:spPr>
          <a:xfrm>
            <a:off x="560153" y="794182"/>
            <a:ext cx="8148201" cy="596361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6" name="投影片編號版面配置區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4" name="圓角矩形圖說文字 3"/>
          <p:cNvSpPr/>
          <p:nvPr/>
        </p:nvSpPr>
        <p:spPr>
          <a:xfrm>
            <a:off x="6156176" y="1916832"/>
            <a:ext cx="2654414" cy="1008112"/>
          </a:xfrm>
          <a:prstGeom prst="wedgeRoundRectCallout">
            <a:avLst>
              <a:gd name="adj1" fmla="val -64958"/>
              <a:gd name="adj2" fmla="val 74946"/>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所稱共同生活之家屬，</a:t>
            </a:r>
            <a:r>
              <a:rPr kumimoji="1" lang="zh-TW" altLang="en-US" sz="1800" b="0"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指</a:t>
            </a:r>
            <a:r>
              <a:rPr kumimoji="1" lang="zh-TW" altLang="en-US" sz="1800" b="1" i="0" u="none" strike="noStrike" kern="1200" cap="none" spc="0" normalizeH="0" baseline="0" noProof="0" dirty="0">
                <a:ln>
                  <a:noFill/>
                </a:ln>
                <a:solidFill>
                  <a:srgbClr val="00B0F0"/>
                </a:solidFill>
                <a:effectLst/>
                <a:uLnTx/>
                <a:uFillTx/>
                <a:latin typeface="標楷體" panose="03000509000000000000" pitchFamily="65" charset="-120"/>
                <a:ea typeface="標楷體" panose="03000509000000000000" pitchFamily="65" charset="-120"/>
                <a:cs typeface="+mn-cs"/>
              </a:rPr>
              <a:t>永久共同生活為目的同居一家者</a:t>
            </a:r>
            <a:r>
              <a:rPr kumimoji="1" lang="zh-TW" altLang="en-US"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a:t>
            </a:r>
          </a:p>
        </p:txBody>
      </p:sp>
      <p:sp>
        <p:nvSpPr>
          <p:cNvPr id="7" name="圓角矩形圖說文字 6"/>
          <p:cNvSpPr/>
          <p:nvPr/>
        </p:nvSpPr>
        <p:spPr>
          <a:xfrm>
            <a:off x="0" y="1628800"/>
            <a:ext cx="2376264" cy="1152128"/>
          </a:xfrm>
          <a:prstGeom prst="wedgeRoundRectCallout">
            <a:avLst>
              <a:gd name="adj1" fmla="val 33984"/>
              <a:gd name="adj2" fmla="val 60848"/>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0"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t>指</a:t>
            </a:r>
            <a:r>
              <a:rPr kumimoji="1"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各級民意代表之</a:t>
            </a:r>
            <a:r>
              <a:rPr kumimoji="1" lang="zh-TW" altLang="en-US" sz="1800" b="0" i="0" u="none" strike="noStrike" kern="1200" cap="none" spc="0" normalizeH="0" baseline="0" noProof="0" dirty="0">
                <a:ln>
                  <a:noFill/>
                </a:ln>
                <a:solidFill>
                  <a:srgbClr val="00B0F0"/>
                </a:solidFill>
                <a:effectLst/>
                <a:uLnTx/>
                <a:uFillTx/>
                <a:latin typeface="標楷體" panose="03000509000000000000" pitchFamily="65" charset="-120"/>
                <a:ea typeface="標楷體" panose="03000509000000000000" pitchFamily="65" charset="-120"/>
                <a:cs typeface="+mn-cs"/>
              </a:rPr>
              <a:t>公費助理</a:t>
            </a:r>
            <a:r>
              <a:rPr kumimoji="1"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、其加入</a:t>
            </a:r>
            <a:r>
              <a:rPr kumimoji="1" lang="zh-TW" altLang="en-US" sz="1800" b="0" i="0" u="none" strike="noStrike" kern="1200" cap="none" spc="0" normalizeH="0" baseline="0" noProof="0" dirty="0">
                <a:ln>
                  <a:noFill/>
                </a:ln>
                <a:solidFill>
                  <a:srgbClr val="00B0F0"/>
                </a:solidFill>
                <a:effectLst/>
                <a:uLnTx/>
                <a:uFillTx/>
                <a:latin typeface="標楷體" panose="03000509000000000000" pitchFamily="65" charset="-120"/>
                <a:ea typeface="標楷體" panose="03000509000000000000" pitchFamily="65" charset="-120"/>
                <a:cs typeface="+mn-cs"/>
              </a:rPr>
              <a:t>助理工會之助理</a:t>
            </a:r>
            <a:r>
              <a:rPr kumimoji="1"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及其他</a:t>
            </a:r>
            <a:r>
              <a:rPr kumimoji="1" lang="zh-TW" altLang="en-US" sz="1800" b="0" i="0" u="none" strike="noStrike" kern="1200" cap="none" spc="0" normalizeH="0" baseline="0" noProof="0" dirty="0">
                <a:ln>
                  <a:noFill/>
                </a:ln>
                <a:solidFill>
                  <a:srgbClr val="00B0F0"/>
                </a:solidFill>
                <a:effectLst/>
                <a:uLnTx/>
                <a:uFillTx/>
                <a:latin typeface="標楷體" panose="03000509000000000000" pitchFamily="65" charset="-120"/>
                <a:ea typeface="標楷體" panose="03000509000000000000" pitchFamily="65" charset="-120"/>
                <a:cs typeface="+mn-cs"/>
              </a:rPr>
              <a:t>受其指揮監督之助理</a:t>
            </a:r>
            <a:r>
              <a:rPr kumimoji="1"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a:t>
            </a:r>
          </a:p>
        </p:txBody>
      </p:sp>
      <p:sp>
        <p:nvSpPr>
          <p:cNvPr id="8" name="圓角矩形圖說文字 7"/>
          <p:cNvSpPr/>
          <p:nvPr/>
        </p:nvSpPr>
        <p:spPr>
          <a:xfrm>
            <a:off x="0" y="4653136"/>
            <a:ext cx="1547664" cy="1152128"/>
          </a:xfrm>
          <a:prstGeom prst="wedgeRoundRectCallout">
            <a:avLst>
              <a:gd name="adj1" fmla="val 55425"/>
              <a:gd name="adj2" fmla="val -49670"/>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0"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t>依</a:t>
            </a:r>
            <a:r>
              <a:rPr kumimoji="1" lang="zh-TW" altLang="en-US" sz="1800" b="0" i="0" u="sng"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t>各</a:t>
            </a:r>
            <a:r>
              <a:rPr kumimoji="1" lang="zh-TW" altLang="en-US"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機關機要人員進用</a:t>
            </a:r>
            <a:r>
              <a:rPr kumimoji="1" lang="zh-TW" altLang="en-US" sz="1800" b="0" i="0" u="sng"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t>辦法</a:t>
            </a:r>
            <a:r>
              <a:rPr kumimoji="1" lang="zh-TW" altLang="en-US" sz="1800" b="0" i="0" u="none" strike="noStrike" kern="1200" cap="none" spc="0" normalizeH="0" baseline="0" noProof="0" dirty="0" smtClean="0">
                <a:ln>
                  <a:noFill/>
                </a:ln>
                <a:solidFill>
                  <a:prstClr val="black"/>
                </a:solidFill>
                <a:effectLst/>
                <a:uLnTx/>
                <a:uFillTx/>
                <a:latin typeface="標楷體" panose="03000509000000000000" pitchFamily="65" charset="-120"/>
                <a:ea typeface="標楷體" panose="03000509000000000000" pitchFamily="65" charset="-120"/>
                <a:cs typeface="+mn-cs"/>
              </a:rPr>
              <a:t>進用之人員</a:t>
            </a:r>
            <a:endParaRPr kumimoji="1"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Tree>
    <p:extLst>
      <p:ext uri="{BB962C8B-B14F-4D97-AF65-F5344CB8AC3E}">
        <p14:creationId xmlns:p14="http://schemas.microsoft.com/office/powerpoint/2010/main" val="42418292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p:txBody>
          <a:bodyPr/>
          <a:lstStyle/>
          <a:p>
            <a:r>
              <a:rPr lang="zh-TW" altLang="en-US" dirty="0" smtClean="0">
                <a:solidFill>
                  <a:srgbClr val="FF6600"/>
                </a:solidFill>
                <a:latin typeface="標楷體" pitchFamily="65" charset="-120"/>
                <a:ea typeface="標楷體" pitchFamily="65" charset="-120"/>
              </a:rPr>
              <a:t>主體</a:t>
            </a:r>
            <a:endParaRPr lang="zh-TW" altLang="en-US" sz="3200" b="1" dirty="0">
              <a:solidFill>
                <a:srgbClr val="FF6600"/>
              </a:solidFill>
              <a:latin typeface="標楷體" pitchFamily="65" charset="-120"/>
              <a:ea typeface="標楷體" pitchFamily="65" charset="-120"/>
            </a:endParaRPr>
          </a:p>
        </p:txBody>
      </p:sp>
      <p:sp>
        <p:nvSpPr>
          <p:cNvPr id="2" name="投影片編號版面配置區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FC5F7E-5E18-4FA6-9760-197AF4987A36}" type="slidenum">
              <a:rPr kumimoji="0" lang="en-US" altLang="ja-JP"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altLang="ja-JP"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8" name="Rectangle 2"/>
          <p:cNvSpPr txBox="1">
            <a:spLocks noChangeArrowheads="1"/>
          </p:cNvSpPr>
          <p:nvPr/>
        </p:nvSpPr>
        <p:spPr bwMode="auto">
          <a:xfrm>
            <a:off x="467544" y="980728"/>
            <a:ext cx="8229600"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400" b="1">
                <a:solidFill>
                  <a:schemeClr val="tx1"/>
                </a:solidFill>
                <a:latin typeface="+mj-lt"/>
                <a:ea typeface="+mj-ea"/>
                <a:cs typeface="+mj-cs"/>
              </a:defRPr>
            </a:lvl1pPr>
            <a:lvl2pPr algn="l" rtl="0" eaLnBrk="0" fontAlgn="base" hangingPunct="0">
              <a:spcBef>
                <a:spcPct val="0"/>
              </a:spcBef>
              <a:spcAft>
                <a:spcPct val="0"/>
              </a:spcAft>
              <a:defRPr kumimoji="1" sz="4400" b="1">
                <a:solidFill>
                  <a:schemeClr val="tx1"/>
                </a:solidFill>
                <a:latin typeface="Arial" charset="0"/>
                <a:ea typeface="標楷體" pitchFamily="65" charset="-120"/>
              </a:defRPr>
            </a:lvl2pPr>
            <a:lvl3pPr algn="l" rtl="0" eaLnBrk="0" fontAlgn="base" hangingPunct="0">
              <a:spcBef>
                <a:spcPct val="0"/>
              </a:spcBef>
              <a:spcAft>
                <a:spcPct val="0"/>
              </a:spcAft>
              <a:defRPr kumimoji="1" sz="4400" b="1">
                <a:solidFill>
                  <a:schemeClr val="tx1"/>
                </a:solidFill>
                <a:latin typeface="Arial" charset="0"/>
                <a:ea typeface="標楷體" pitchFamily="65" charset="-120"/>
              </a:defRPr>
            </a:lvl3pPr>
            <a:lvl4pPr algn="l" rtl="0" eaLnBrk="0" fontAlgn="base" hangingPunct="0">
              <a:spcBef>
                <a:spcPct val="0"/>
              </a:spcBef>
              <a:spcAft>
                <a:spcPct val="0"/>
              </a:spcAft>
              <a:defRPr kumimoji="1" sz="4400" b="1">
                <a:solidFill>
                  <a:schemeClr val="tx1"/>
                </a:solidFill>
                <a:latin typeface="Arial" charset="0"/>
                <a:ea typeface="標楷體" pitchFamily="65" charset="-120"/>
              </a:defRPr>
            </a:lvl4pPr>
            <a:lvl5pPr algn="l" rtl="0" eaLnBrk="0" fontAlgn="base" hangingPunct="0">
              <a:spcBef>
                <a:spcPct val="0"/>
              </a:spcBef>
              <a:spcAft>
                <a:spcPct val="0"/>
              </a:spcAft>
              <a:defRPr kumimoji="1" sz="4400" b="1">
                <a:solidFill>
                  <a:schemeClr val="tx1"/>
                </a:solidFill>
                <a:latin typeface="Arial" charset="0"/>
                <a:ea typeface="標楷體" pitchFamily="65" charset="-120"/>
              </a:defRPr>
            </a:lvl5pPr>
            <a:lvl6pPr marL="457200" algn="l" rtl="0" fontAlgn="base">
              <a:spcBef>
                <a:spcPct val="0"/>
              </a:spcBef>
              <a:spcAft>
                <a:spcPct val="0"/>
              </a:spcAft>
              <a:defRPr kumimoji="1" sz="4400" b="1">
                <a:solidFill>
                  <a:schemeClr val="tx1"/>
                </a:solidFill>
                <a:latin typeface="Arial" charset="0"/>
                <a:ea typeface="標楷體" pitchFamily="65" charset="-120"/>
              </a:defRPr>
            </a:lvl6pPr>
            <a:lvl7pPr marL="914400" algn="l" rtl="0" fontAlgn="base">
              <a:spcBef>
                <a:spcPct val="0"/>
              </a:spcBef>
              <a:spcAft>
                <a:spcPct val="0"/>
              </a:spcAft>
              <a:defRPr kumimoji="1" sz="4400" b="1">
                <a:solidFill>
                  <a:schemeClr val="tx1"/>
                </a:solidFill>
                <a:latin typeface="Arial" charset="0"/>
                <a:ea typeface="標楷體" pitchFamily="65" charset="-120"/>
              </a:defRPr>
            </a:lvl7pPr>
            <a:lvl8pPr marL="1371600" algn="l" rtl="0" fontAlgn="base">
              <a:spcBef>
                <a:spcPct val="0"/>
              </a:spcBef>
              <a:spcAft>
                <a:spcPct val="0"/>
              </a:spcAft>
              <a:defRPr kumimoji="1" sz="4400" b="1">
                <a:solidFill>
                  <a:schemeClr val="tx1"/>
                </a:solidFill>
                <a:latin typeface="Arial" charset="0"/>
                <a:ea typeface="標楷體" pitchFamily="65" charset="-120"/>
              </a:defRPr>
            </a:lvl8pPr>
            <a:lvl9pPr marL="1828800" algn="l" rtl="0" fontAlgn="base">
              <a:spcBef>
                <a:spcPct val="0"/>
              </a:spcBef>
              <a:spcAft>
                <a:spcPct val="0"/>
              </a:spcAft>
              <a:defRPr kumimoji="1" sz="4400" b="1">
                <a:solidFill>
                  <a:schemeClr val="tx1"/>
                </a:solidFill>
                <a:latin typeface="Arial" charset="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3200" b="1" i="0" u="none" strike="noStrike" kern="0" cap="none" spc="0" normalizeH="0" baseline="0" noProof="0" dirty="0" smtClean="0">
                <a:ln>
                  <a:noFill/>
                </a:ln>
                <a:solidFill>
                  <a:srgbClr val="000000"/>
                </a:solidFill>
                <a:effectLst>
                  <a:outerShdw blurRad="38100" dist="38100" dir="2700000" algn="tl">
                    <a:srgbClr val="C0C0C0"/>
                  </a:outerShdw>
                </a:effectLst>
                <a:uLnTx/>
                <a:uFillTx/>
                <a:latin typeface="標楷體" pitchFamily="65" charset="-120"/>
                <a:ea typeface="標楷體" pitchFamily="65" charset="-120"/>
                <a:cs typeface="+mj-cs"/>
              </a:rPr>
              <a:t>申報主</a:t>
            </a:r>
            <a:r>
              <a:rPr kumimoji="1" lang="zh-TW" altLang="en-US" sz="3200" b="1" i="0" u="none" strike="noStrike" kern="0" cap="none" spc="0" normalizeH="0" baseline="0" noProof="0" dirty="0">
                <a:ln>
                  <a:noFill/>
                </a:ln>
                <a:solidFill>
                  <a:srgbClr val="000000"/>
                </a:solidFill>
                <a:effectLst>
                  <a:outerShdw blurRad="38100" dist="38100" dir="2700000" algn="tl">
                    <a:srgbClr val="C0C0C0"/>
                  </a:outerShdw>
                </a:effectLst>
                <a:uLnTx/>
                <a:uFillTx/>
                <a:latin typeface="標楷體" pitchFamily="65" charset="-120"/>
                <a:ea typeface="標楷體" pitchFamily="65" charset="-120"/>
                <a:cs typeface="+mj-cs"/>
              </a:rPr>
              <a:t>體</a:t>
            </a:r>
            <a:r>
              <a:rPr kumimoji="1" lang="en-US" altLang="zh-TW" sz="3200" b="1" i="0" u="none" strike="noStrike" kern="0" cap="none" spc="0" normalizeH="0" baseline="0" noProof="0" dirty="0" smtClean="0">
                <a:ln>
                  <a:noFill/>
                </a:ln>
                <a:solidFill>
                  <a:srgbClr val="000000"/>
                </a:solidFill>
                <a:effectLst>
                  <a:outerShdw blurRad="38100" dist="38100" dir="2700000" algn="tl">
                    <a:srgbClr val="C0C0C0"/>
                  </a:outerShdw>
                </a:effectLst>
                <a:uLnTx/>
                <a:uFillTx/>
                <a:latin typeface="標楷體" pitchFamily="65" charset="-120"/>
                <a:ea typeface="標楷體" pitchFamily="65" charset="-120"/>
                <a:cs typeface="+mj-cs"/>
              </a:rPr>
              <a:t>-</a:t>
            </a:r>
            <a:r>
              <a:rPr kumimoji="1" lang="zh-TW" altLang="en-US" sz="3200" b="1" i="0" u="none" strike="noStrike" kern="1200" cap="none" spc="0" normalizeH="0" baseline="0" noProof="0" dirty="0" smtClean="0">
                <a:ln>
                  <a:noFill/>
                </a:ln>
                <a:solidFill>
                  <a:srgbClr val="9BBB59">
                    <a:lumMod val="50000"/>
                  </a:srgbClr>
                </a:solidFill>
                <a:effectLst>
                  <a:outerShdw blurRad="50800" dist="38100" algn="tr" rotWithShape="0">
                    <a:prstClr val="black">
                      <a:alpha val="40000"/>
                    </a:prstClr>
                  </a:outerShdw>
                </a:effectLst>
                <a:uLnTx/>
                <a:uFillTx/>
                <a:latin typeface="標楷體" pitchFamily="65" charset="-120"/>
                <a:ea typeface="標楷體" pitchFamily="65" charset="-120"/>
                <a:cs typeface="+mj-cs"/>
              </a:rPr>
              <a:t>本法第</a:t>
            </a:r>
            <a:r>
              <a:rPr kumimoji="1" lang="en-US" altLang="zh-TW" sz="3200" b="1" i="0" u="none" strike="noStrike" kern="1200" cap="none" spc="0" normalizeH="0" baseline="0" noProof="0" dirty="0" smtClean="0">
                <a:ln>
                  <a:noFill/>
                </a:ln>
                <a:solidFill>
                  <a:srgbClr val="9BBB59">
                    <a:lumMod val="50000"/>
                  </a:srgbClr>
                </a:solidFill>
                <a:effectLst>
                  <a:outerShdw blurRad="50800" dist="38100" algn="tr" rotWithShape="0">
                    <a:prstClr val="black">
                      <a:alpha val="40000"/>
                    </a:prstClr>
                  </a:outerShdw>
                </a:effectLst>
                <a:uLnTx/>
                <a:uFillTx/>
                <a:latin typeface="標楷體" pitchFamily="65" charset="-120"/>
                <a:ea typeface="標楷體" pitchFamily="65" charset="-120"/>
                <a:cs typeface="+mj-cs"/>
              </a:rPr>
              <a:t>2</a:t>
            </a:r>
            <a:r>
              <a:rPr kumimoji="1" lang="zh-TW" altLang="en-US" sz="3200" b="1" i="0" u="none" strike="noStrike" kern="1200" cap="none" spc="0" normalizeH="0" baseline="0" noProof="0" dirty="0" smtClean="0">
                <a:ln>
                  <a:noFill/>
                </a:ln>
                <a:solidFill>
                  <a:srgbClr val="9BBB59">
                    <a:lumMod val="50000"/>
                  </a:srgbClr>
                </a:solidFill>
                <a:effectLst>
                  <a:outerShdw blurRad="50800" dist="38100" algn="tr" rotWithShape="0">
                    <a:prstClr val="black">
                      <a:alpha val="40000"/>
                    </a:prstClr>
                  </a:outerShdw>
                </a:effectLst>
                <a:uLnTx/>
                <a:uFillTx/>
                <a:latin typeface="標楷體" pitchFamily="65" charset="-120"/>
                <a:ea typeface="標楷體" pitchFamily="65" charset="-120"/>
                <a:cs typeface="+mj-cs"/>
              </a:rPr>
              <a:t>條第</a:t>
            </a:r>
            <a:r>
              <a:rPr kumimoji="1" lang="en-US" altLang="zh-TW" sz="3200" b="1" i="0" u="none" strike="noStrike" kern="1200" cap="none" spc="0" normalizeH="0" baseline="0" noProof="0" dirty="0" smtClean="0">
                <a:ln>
                  <a:noFill/>
                </a:ln>
                <a:solidFill>
                  <a:srgbClr val="9BBB59">
                    <a:lumMod val="50000"/>
                  </a:srgbClr>
                </a:solidFill>
                <a:effectLst>
                  <a:outerShdw blurRad="50800" dist="38100" algn="tr" rotWithShape="0">
                    <a:prstClr val="black">
                      <a:alpha val="40000"/>
                    </a:prstClr>
                  </a:outerShdw>
                </a:effectLst>
                <a:uLnTx/>
                <a:uFillTx/>
                <a:latin typeface="標楷體" pitchFamily="65" charset="-120"/>
                <a:ea typeface="標楷體" pitchFamily="65" charset="-120"/>
                <a:cs typeface="+mj-cs"/>
              </a:rPr>
              <a:t>1</a:t>
            </a:r>
            <a:r>
              <a:rPr kumimoji="1" lang="zh-TW" altLang="en-US" sz="3200" b="1" i="0" u="none" strike="noStrike" kern="1200" cap="none" spc="0" normalizeH="0" baseline="0" noProof="0" dirty="0" smtClean="0">
                <a:ln>
                  <a:noFill/>
                </a:ln>
                <a:solidFill>
                  <a:srgbClr val="9BBB59">
                    <a:lumMod val="50000"/>
                  </a:srgbClr>
                </a:solidFill>
                <a:effectLst>
                  <a:outerShdw blurRad="50800" dist="38100" algn="tr" rotWithShape="0">
                    <a:prstClr val="black">
                      <a:alpha val="40000"/>
                    </a:prstClr>
                  </a:outerShdw>
                </a:effectLst>
                <a:uLnTx/>
                <a:uFillTx/>
                <a:latin typeface="標楷體" pitchFamily="65" charset="-120"/>
                <a:ea typeface="標楷體" pitchFamily="65" charset="-120"/>
                <a:cs typeface="+mj-cs"/>
              </a:rPr>
              <a:t>項</a:t>
            </a:r>
            <a:endParaRPr kumimoji="1" lang="zh-TW" altLang="en-US" sz="3200" b="1" i="0" u="none" strike="noStrike" kern="0" cap="none" spc="0" normalizeH="0" baseline="0" noProof="0" dirty="0" smtClean="0">
              <a:ln>
                <a:noFill/>
              </a:ln>
              <a:solidFill>
                <a:srgbClr val="000000"/>
              </a:solidFill>
              <a:effectLst>
                <a:outerShdw blurRad="38100" dist="38100" dir="2700000" algn="tl">
                  <a:srgbClr val="C0C0C0"/>
                </a:outerShdw>
              </a:effectLst>
              <a:uLnTx/>
              <a:uFillTx/>
              <a:latin typeface="標楷體" pitchFamily="65" charset="-120"/>
              <a:ea typeface="標楷體" pitchFamily="65" charset="-120"/>
              <a:cs typeface="Arial Unicode MS" pitchFamily="34" charset="-120"/>
            </a:endParaRPr>
          </a:p>
        </p:txBody>
      </p:sp>
      <p:sp>
        <p:nvSpPr>
          <p:cNvPr id="10" name="內容版面配置區 8"/>
          <p:cNvSpPr>
            <a:spLocks noGrp="1"/>
          </p:cNvSpPr>
          <p:nvPr>
            <p:ph idx="1"/>
          </p:nvPr>
        </p:nvSpPr>
        <p:spPr>
          <a:xfrm>
            <a:off x="395536" y="1844824"/>
            <a:ext cx="8280920" cy="2376264"/>
          </a:xfrm>
          <a:ln w="19050">
            <a:prstDash val="sysDash"/>
          </a:ln>
        </p:spPr>
        <p:style>
          <a:lnRef idx="2">
            <a:schemeClr val="accent3"/>
          </a:lnRef>
          <a:fillRef idx="1">
            <a:schemeClr val="lt1"/>
          </a:fillRef>
          <a:effectRef idx="0">
            <a:schemeClr val="accent3"/>
          </a:effectRef>
          <a:fontRef idx="minor">
            <a:schemeClr val="dk1"/>
          </a:fontRef>
        </p:style>
        <p:txBody>
          <a:bodyPr anchor="t">
            <a:noAutofit/>
          </a:bodyPr>
          <a:lstStyle/>
          <a:p>
            <a:pPr marL="776288" indent="-776288">
              <a:spcBef>
                <a:spcPts val="600"/>
              </a:spcBef>
              <a:buNone/>
            </a:pPr>
            <a:r>
              <a:rPr lang="zh-TW" altLang="en-US" sz="2400" dirty="0" smtClean="0">
                <a:latin typeface="標楷體" pitchFamily="65" charset="-120"/>
                <a:ea typeface="標楷體" pitchFamily="65" charset="-120"/>
              </a:rPr>
              <a:t>十二</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司法警察、稅務、關務、地政、會計、審計、建築管理、工商登記、都市計畫、金融監督暨管理、公產管理、金融授信、商品檢驗、商標、專利、公路監理、環保稽查、</a:t>
            </a:r>
            <a:r>
              <a:rPr lang="zh-TW" altLang="en-US" sz="2400" dirty="0" smtClean="0">
                <a:solidFill>
                  <a:schemeClr val="tx1"/>
                </a:solidFill>
                <a:latin typeface="標楷體" pitchFamily="65" charset="-120"/>
                <a:ea typeface="標楷體" pitchFamily="65" charset="-120"/>
              </a:rPr>
              <a:t>採購業務等之</a:t>
            </a:r>
            <a:r>
              <a:rPr lang="zh-TW" altLang="en-US" sz="2400" b="1" u="sng" dirty="0" smtClean="0">
                <a:solidFill>
                  <a:schemeClr val="tx1"/>
                </a:solidFill>
                <a:latin typeface="標楷體" pitchFamily="65" charset="-120"/>
                <a:ea typeface="標楷體" pitchFamily="65" charset="-120"/>
              </a:rPr>
              <a:t>主管人員</a:t>
            </a:r>
            <a:r>
              <a:rPr lang="zh-TW" altLang="en-US" sz="2400" dirty="0" smtClean="0">
                <a:solidFill>
                  <a:schemeClr val="tx1"/>
                </a:solidFill>
                <a:latin typeface="標楷體" pitchFamily="65" charset="-120"/>
                <a:ea typeface="標楷體" pitchFamily="65" charset="-120"/>
              </a:rPr>
              <a:t>；其範圍由法務部會商各該中</a:t>
            </a:r>
            <a:r>
              <a:rPr lang="zh-TW" altLang="en-US" sz="2400" dirty="0" smtClean="0">
                <a:latin typeface="標楷體" pitchFamily="65" charset="-120"/>
                <a:ea typeface="標楷體" pitchFamily="65" charset="-120"/>
              </a:rPr>
              <a:t>央主管機關定之；其屬國防及軍事單位之人員，由國防部定之。</a:t>
            </a:r>
          </a:p>
          <a:p>
            <a:pPr marL="514350" indent="-514350">
              <a:buNone/>
            </a:pPr>
            <a:endParaRPr lang="zh-TW" altLang="en-US" sz="2800" b="1" dirty="0">
              <a:latin typeface="標楷體" pitchFamily="65" charset="-120"/>
              <a:ea typeface="標楷體" pitchFamily="65" charset="-120"/>
            </a:endParaRPr>
          </a:p>
        </p:txBody>
      </p:sp>
      <p:sp>
        <p:nvSpPr>
          <p:cNvPr id="3" name="圓角矩形圖說文字 2"/>
          <p:cNvSpPr/>
          <p:nvPr/>
        </p:nvSpPr>
        <p:spPr>
          <a:xfrm>
            <a:off x="1115616" y="4869161"/>
            <a:ext cx="4392488" cy="936104"/>
          </a:xfrm>
          <a:prstGeom prst="wedgeRoundRectCallout">
            <a:avLst>
              <a:gd name="adj1" fmla="val -5189"/>
              <a:gd name="adj2" fmla="val -111125"/>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r>
              <a:rPr lang="zh-TW" altLang="en-US" sz="2000" b="1" dirty="0">
                <a:latin typeface="+mj-ea"/>
                <a:ea typeface="+mj-ea"/>
              </a:rPr>
              <a:t>所稱</a:t>
            </a:r>
            <a:r>
              <a:rPr lang="zh-TW" altLang="en-US" sz="2000" b="1" u="sng" dirty="0">
                <a:latin typeface="+mj-ea"/>
                <a:ea typeface="+mj-ea"/>
              </a:rPr>
              <a:t>主管</a:t>
            </a:r>
            <a:r>
              <a:rPr lang="zh-TW" altLang="en-US" sz="2000" b="1" u="sng" dirty="0" smtClean="0">
                <a:latin typeface="+mj-ea"/>
                <a:ea typeface="+mj-ea"/>
              </a:rPr>
              <a:t>人員</a:t>
            </a:r>
            <a:r>
              <a:rPr lang="zh-TW" altLang="en-US" sz="2000" b="1" dirty="0" smtClean="0">
                <a:latin typeface="+mj-ea"/>
                <a:ea typeface="+mj-ea"/>
              </a:rPr>
              <a:t>，指</a:t>
            </a:r>
            <a:r>
              <a:rPr lang="zh-TW" altLang="en-US" sz="2000" b="1" dirty="0">
                <a:latin typeface="+mj-ea"/>
                <a:ea typeface="+mj-ea"/>
              </a:rPr>
              <a:t>依機關編制所</a:t>
            </a:r>
            <a:r>
              <a:rPr lang="zh-TW" altLang="en-US" sz="2000" b="1" dirty="0" smtClean="0">
                <a:latin typeface="+mj-ea"/>
                <a:ea typeface="+mj-ea"/>
              </a:rPr>
              <a:t>置並</a:t>
            </a:r>
            <a:r>
              <a:rPr lang="zh-TW" altLang="en-US" sz="2000" b="1" dirty="0">
                <a:latin typeface="+mj-ea"/>
                <a:ea typeface="+mj-ea"/>
              </a:rPr>
              <a:t>執行主管職務之</a:t>
            </a:r>
            <a:r>
              <a:rPr lang="zh-TW" altLang="en-US" sz="2000" b="1" u="sng" dirty="0">
                <a:solidFill>
                  <a:srgbClr val="7030A0"/>
                </a:solidFill>
                <a:latin typeface="+mj-ea"/>
                <a:ea typeface="+mj-ea"/>
              </a:rPr>
              <a:t>主管及副主管</a:t>
            </a:r>
            <a:r>
              <a:rPr lang="zh-TW" altLang="en-US" sz="2000" b="1" u="sng" dirty="0" smtClean="0">
                <a:solidFill>
                  <a:srgbClr val="7030A0"/>
                </a:solidFill>
                <a:latin typeface="+mj-ea"/>
                <a:ea typeface="+mj-ea"/>
              </a:rPr>
              <a:t>人員</a:t>
            </a:r>
            <a:r>
              <a:rPr lang="zh-TW" altLang="en-US" sz="2000" b="1" dirty="0">
                <a:latin typeface="+mj-ea"/>
              </a:rPr>
              <a:t>。</a:t>
            </a:r>
            <a:endParaRPr lang="zh-TW" altLang="en-US" sz="2000" dirty="0">
              <a:latin typeface="+mj-ea"/>
              <a:ea typeface="+mj-ea"/>
            </a:endParaRPr>
          </a:p>
        </p:txBody>
      </p:sp>
    </p:spTree>
    <p:extLst>
      <p:ext uri="{BB962C8B-B14F-4D97-AF65-F5344CB8AC3E}">
        <p14:creationId xmlns:p14="http://schemas.microsoft.com/office/powerpoint/2010/main" val="34398187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2" name="資料庫圖表 1"/>
          <p:cNvGraphicFramePr/>
          <p:nvPr>
            <p:extLst>
              <p:ext uri="{D42A27DB-BD31-4B8C-83A1-F6EECF244321}">
                <p14:modId xmlns:p14="http://schemas.microsoft.com/office/powerpoint/2010/main" val="3376733937"/>
              </p:ext>
            </p:extLst>
          </p:nvPr>
        </p:nvGraphicFramePr>
        <p:xfrm>
          <a:off x="814264" y="1052736"/>
          <a:ext cx="7872536" cy="5200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矩形 4"/>
          <p:cNvSpPr/>
          <p:nvPr/>
        </p:nvSpPr>
        <p:spPr>
          <a:xfrm>
            <a:off x="-35835" y="6388100"/>
            <a:ext cx="72176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a:t>
            </a:r>
            <a:r>
              <a:rPr kumimoji="1" lang="zh-TW"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廉字第</a:t>
            </a:r>
            <a:r>
              <a:rPr kumimoji="1" lang="zh-TW"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10600318480號</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及</a:t>
            </a:r>
            <a:r>
              <a:rPr kumimoji="1" lang="zh-TW"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廉利字第</a:t>
            </a:r>
            <a:r>
              <a:rPr kumimoji="1" lang="zh-TW"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10800371400號</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等</a:t>
            </a:r>
            <a:r>
              <a:rPr kumimoji="1" lang="zh-TW"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函</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參照）</a:t>
            </a:r>
            <a:endParaRPr kumimoji="1" lang="zh-TW" altLang="en-US" sz="1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7" name="矩形 6"/>
          <p:cNvSpPr/>
          <p:nvPr/>
        </p:nvSpPr>
        <p:spPr>
          <a:xfrm>
            <a:off x="1043607" y="136507"/>
            <a:ext cx="7115417"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適用主體</a:t>
            </a:r>
            <a:r>
              <a:rPr kumimoji="1" lang="en-US" altLang="zh-TW"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1" lang="zh-TW" altLang="en-US"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關係</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人</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本法第</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3</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條</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endPar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16097941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93236" y="3068960"/>
            <a:ext cx="7993564" cy="2880320"/>
          </a:xfrm>
        </p:spPr>
        <p:txBody>
          <a:bodyPr/>
          <a:lstStyle/>
          <a:p>
            <a:pPr marL="0" indent="0" algn="just">
              <a:buNone/>
            </a:pPr>
            <a:r>
              <a:rPr lang="zh-TW" altLang="en-US" sz="2400" b="1" dirty="0" smtClean="0">
                <a:latin typeface="+mj-ea"/>
                <a:ea typeface="+mj-ea"/>
              </a:rPr>
              <a:t>案例：</a:t>
            </a:r>
            <a:endParaRPr lang="en-US" altLang="zh-TW" sz="2400" b="1" dirty="0" smtClean="0">
              <a:latin typeface="+mj-ea"/>
              <a:ea typeface="+mj-ea"/>
            </a:endParaRPr>
          </a:p>
          <a:p>
            <a:pPr algn="just"/>
            <a:r>
              <a:rPr lang="zh-TW" altLang="en-US" sz="2400" b="1" dirty="0" smtClean="0">
                <a:solidFill>
                  <a:srgbClr val="00B0F0"/>
                </a:solidFill>
                <a:latin typeface="+mj-ea"/>
                <a:ea typeface="+mj-ea"/>
              </a:rPr>
              <a:t>○○</a:t>
            </a:r>
            <a:r>
              <a:rPr lang="zh-TW" altLang="en-US" sz="2400" b="1" dirty="0">
                <a:solidFill>
                  <a:srgbClr val="00B0F0"/>
                </a:solidFill>
                <a:latin typeface="+mj-ea"/>
                <a:ea typeface="+mj-ea"/>
              </a:rPr>
              <a:t>國民中學校長</a:t>
            </a:r>
            <a:r>
              <a:rPr lang="zh-TW" altLang="en-US" sz="2400" b="1" dirty="0">
                <a:latin typeface="+mj-ea"/>
                <a:ea typeface="+mj-ea"/>
              </a:rPr>
              <a:t>，為公職人員利益衝突迴避法第</a:t>
            </a:r>
            <a:r>
              <a:rPr lang="en-US" altLang="zh-TW" sz="2400" b="1" dirty="0">
                <a:latin typeface="+mj-ea"/>
                <a:ea typeface="+mj-ea"/>
              </a:rPr>
              <a:t>2</a:t>
            </a:r>
            <a:r>
              <a:rPr lang="zh-TW" altLang="en-US" sz="2400" b="1" dirty="0">
                <a:latin typeface="+mj-ea"/>
                <a:ea typeface="+mj-ea"/>
              </a:rPr>
              <a:t>條所定之</a:t>
            </a:r>
            <a:r>
              <a:rPr lang="zh-TW" altLang="en-US" sz="2400" b="1" dirty="0">
                <a:solidFill>
                  <a:srgbClr val="00B0F0"/>
                </a:solidFill>
                <a:latin typeface="+mj-ea"/>
                <a:ea typeface="+mj-ea"/>
              </a:rPr>
              <a:t>公職人員</a:t>
            </a:r>
            <a:r>
              <a:rPr lang="zh-TW" altLang="en-US" sz="2400" b="1" dirty="0">
                <a:latin typeface="+mj-ea"/>
                <a:ea typeface="+mj-ea"/>
              </a:rPr>
              <a:t>，其與</a:t>
            </a:r>
            <a:r>
              <a:rPr lang="zh-TW" altLang="en-US" sz="2400" b="1" dirty="0">
                <a:solidFill>
                  <a:srgbClr val="00B0F0"/>
                </a:solidFill>
                <a:latin typeface="+mj-ea"/>
                <a:ea typeface="+mj-ea"/>
              </a:rPr>
              <a:t>訴外人王○○</a:t>
            </a:r>
            <a:r>
              <a:rPr lang="zh-TW" altLang="en-US" sz="2400" b="1" dirty="0">
                <a:latin typeface="+mj-ea"/>
                <a:ea typeface="+mj-ea"/>
              </a:rPr>
              <a:t>為</a:t>
            </a:r>
            <a:r>
              <a:rPr lang="zh-TW" altLang="en-US" sz="2400" b="1" dirty="0">
                <a:solidFill>
                  <a:srgbClr val="00B0F0"/>
                </a:solidFill>
                <a:latin typeface="+mj-ea"/>
                <a:ea typeface="+mj-ea"/>
              </a:rPr>
              <a:t>二親等</a:t>
            </a:r>
            <a:r>
              <a:rPr lang="zh-TW" altLang="en-US" sz="2400" b="1" dirty="0" smtClean="0">
                <a:solidFill>
                  <a:srgbClr val="00B0F0"/>
                </a:solidFill>
                <a:latin typeface="+mj-ea"/>
                <a:ea typeface="+mj-ea"/>
              </a:rPr>
              <a:t>姻親</a:t>
            </a:r>
            <a:r>
              <a:rPr lang="zh-TW" altLang="en-US" sz="2400" b="1" dirty="0" smtClean="0">
                <a:latin typeface="+mj-ea"/>
                <a:ea typeface="+mj-ea"/>
              </a:rPr>
              <a:t>。</a:t>
            </a:r>
            <a:endParaRPr lang="en-US" altLang="zh-TW" sz="2400" b="1" dirty="0" smtClean="0">
              <a:latin typeface="+mj-ea"/>
              <a:ea typeface="+mj-ea"/>
            </a:endParaRPr>
          </a:p>
          <a:p>
            <a:pPr algn="just"/>
            <a:r>
              <a:rPr lang="zh-TW" altLang="en-US" sz="2400" b="1" dirty="0" smtClean="0">
                <a:solidFill>
                  <a:srgbClr val="00B0F0"/>
                </a:solidFill>
                <a:latin typeface="+mj-ea"/>
                <a:ea typeface="+mj-ea"/>
              </a:rPr>
              <a:t>訴</a:t>
            </a:r>
            <a:r>
              <a:rPr lang="zh-TW" altLang="en-US" sz="2400" b="1" dirty="0">
                <a:solidFill>
                  <a:srgbClr val="00B0F0"/>
                </a:solidFill>
                <a:latin typeface="+mj-ea"/>
                <a:ea typeface="+mj-ea"/>
              </a:rPr>
              <a:t>外人</a:t>
            </a:r>
            <a:r>
              <a:rPr lang="zh-TW" altLang="en-US" sz="2400" b="1" dirty="0" smtClean="0">
                <a:solidFill>
                  <a:srgbClr val="00B0F0"/>
                </a:solidFill>
                <a:latin typeface="+mj-ea"/>
                <a:ea typeface="+mj-ea"/>
              </a:rPr>
              <a:t>王○○</a:t>
            </a:r>
            <a:r>
              <a:rPr lang="zh-TW" altLang="en-US" sz="2400" b="1" dirty="0" smtClean="0">
                <a:latin typeface="+mj-ea"/>
                <a:ea typeface="+mj-ea"/>
              </a:rPr>
              <a:t>係</a:t>
            </a:r>
            <a:r>
              <a:rPr lang="zh-TW" altLang="en-US" sz="2400" b="1" dirty="0">
                <a:latin typeface="+mj-ea"/>
                <a:ea typeface="+mj-ea"/>
              </a:rPr>
              <a:t>合夥商號</a:t>
            </a:r>
            <a:r>
              <a:rPr lang="zh-TW" altLang="en-US" sz="2400" b="1" dirty="0" smtClean="0">
                <a:latin typeface="+mj-ea"/>
                <a:ea typeface="+mj-ea"/>
              </a:rPr>
              <a:t>新</a:t>
            </a:r>
            <a:r>
              <a:rPr lang="zh-TW" altLang="en-US" sz="2400" b="1" dirty="0">
                <a:latin typeface="+mj-ea"/>
                <a:ea typeface="+mj-ea"/>
              </a:rPr>
              <a:t>○</a:t>
            </a:r>
            <a:r>
              <a:rPr lang="zh-TW" altLang="en-US" sz="2400" b="1" dirty="0" smtClean="0">
                <a:latin typeface="+mj-ea"/>
                <a:ea typeface="+mj-ea"/>
              </a:rPr>
              <a:t>源</a:t>
            </a:r>
            <a:r>
              <a:rPr lang="zh-TW" altLang="en-US" sz="2400" b="1" dirty="0">
                <a:latin typeface="+mj-ea"/>
                <a:ea typeface="+mj-ea"/>
              </a:rPr>
              <a:t>文具行及獨資商號</a:t>
            </a:r>
            <a:r>
              <a:rPr lang="zh-TW" altLang="en-US" sz="2400" b="1" dirty="0" smtClean="0">
                <a:latin typeface="+mj-ea"/>
                <a:ea typeface="+mj-ea"/>
              </a:rPr>
              <a:t>鴻</a:t>
            </a:r>
            <a:r>
              <a:rPr lang="zh-TW" altLang="en-US" sz="2400" b="1" dirty="0">
                <a:latin typeface="+mj-ea"/>
                <a:ea typeface="+mj-ea"/>
              </a:rPr>
              <a:t>○</a:t>
            </a:r>
            <a:r>
              <a:rPr lang="zh-TW" altLang="en-US" sz="2400" b="1" dirty="0" smtClean="0">
                <a:latin typeface="+mj-ea"/>
                <a:ea typeface="+mj-ea"/>
              </a:rPr>
              <a:t>商行</a:t>
            </a:r>
            <a:r>
              <a:rPr lang="zh-TW" altLang="en-US" sz="2400" b="1" dirty="0">
                <a:latin typeface="+mj-ea"/>
                <a:ea typeface="+mj-ea"/>
              </a:rPr>
              <a:t>之</a:t>
            </a:r>
            <a:r>
              <a:rPr lang="zh-TW" altLang="en-US" sz="2400" b="1" dirty="0">
                <a:solidFill>
                  <a:srgbClr val="00B0F0"/>
                </a:solidFill>
                <a:latin typeface="+mj-ea"/>
                <a:ea typeface="+mj-ea"/>
              </a:rPr>
              <a:t>實際</a:t>
            </a:r>
            <a:r>
              <a:rPr lang="zh-TW" altLang="en-US" sz="2400" b="1" dirty="0" smtClean="0">
                <a:solidFill>
                  <a:srgbClr val="00B0F0"/>
                </a:solidFill>
                <a:latin typeface="+mj-ea"/>
                <a:ea typeface="+mj-ea"/>
              </a:rPr>
              <a:t>負責人</a:t>
            </a:r>
            <a:r>
              <a:rPr lang="zh-TW" altLang="en-US" sz="2400" b="1" dirty="0" smtClean="0">
                <a:latin typeface="+mj-ea"/>
                <a:ea typeface="+mj-ea"/>
              </a:rPr>
              <a:t>。</a:t>
            </a:r>
            <a:endParaRPr lang="en-US" altLang="zh-TW" sz="2400" b="1" dirty="0" smtClean="0">
              <a:latin typeface="+mj-ea"/>
              <a:ea typeface="+mj-ea"/>
            </a:endParaRPr>
          </a:p>
          <a:p>
            <a:pPr algn="just"/>
            <a:r>
              <a:rPr lang="zh-TW" altLang="en-US" sz="2400" b="1" dirty="0" smtClean="0">
                <a:latin typeface="+mj-ea"/>
                <a:ea typeface="+mj-ea"/>
              </a:rPr>
              <a:t>爰新</a:t>
            </a:r>
            <a:r>
              <a:rPr lang="zh-TW" altLang="en-US" sz="2400" b="1" dirty="0">
                <a:latin typeface="+mj-ea"/>
                <a:ea typeface="+mj-ea"/>
              </a:rPr>
              <a:t>○</a:t>
            </a:r>
            <a:r>
              <a:rPr lang="zh-TW" altLang="en-US" sz="2400" b="1" dirty="0" smtClean="0">
                <a:latin typeface="+mj-ea"/>
                <a:ea typeface="+mj-ea"/>
              </a:rPr>
              <a:t>源</a:t>
            </a:r>
            <a:r>
              <a:rPr lang="zh-TW" altLang="en-US" sz="2400" b="1" dirty="0">
                <a:latin typeface="+mj-ea"/>
                <a:ea typeface="+mj-ea"/>
              </a:rPr>
              <a:t>文具行及</a:t>
            </a:r>
            <a:r>
              <a:rPr lang="zh-TW" altLang="en-US" sz="2400" b="1" dirty="0" smtClean="0">
                <a:latin typeface="+mj-ea"/>
                <a:ea typeface="+mj-ea"/>
              </a:rPr>
              <a:t>鴻</a:t>
            </a:r>
            <a:r>
              <a:rPr lang="zh-TW" altLang="en-US" sz="2400" b="1" dirty="0">
                <a:latin typeface="+mj-ea"/>
                <a:ea typeface="+mj-ea"/>
              </a:rPr>
              <a:t>○</a:t>
            </a:r>
            <a:r>
              <a:rPr lang="zh-TW" altLang="en-US" sz="2400" b="1" dirty="0" smtClean="0">
                <a:latin typeface="+mj-ea"/>
                <a:ea typeface="+mj-ea"/>
              </a:rPr>
              <a:t>商行</a:t>
            </a:r>
            <a:r>
              <a:rPr lang="zh-TW" altLang="en-US" sz="2400" b="1" dirty="0">
                <a:latin typeface="+mj-ea"/>
                <a:ea typeface="+mj-ea"/>
              </a:rPr>
              <a:t>係屬同法第</a:t>
            </a:r>
            <a:r>
              <a:rPr lang="en-US" altLang="zh-TW" sz="2400" b="1" dirty="0" smtClean="0">
                <a:latin typeface="+mj-ea"/>
                <a:ea typeface="+mj-ea"/>
              </a:rPr>
              <a:t>3</a:t>
            </a:r>
            <a:r>
              <a:rPr lang="zh-TW" altLang="en-US" sz="2400" b="1" dirty="0" smtClean="0">
                <a:latin typeface="+mj-ea"/>
                <a:ea typeface="+mj-ea"/>
              </a:rPr>
              <a:t>條</a:t>
            </a:r>
            <a:r>
              <a:rPr lang="zh-TW" altLang="en-US" sz="2400" b="1" dirty="0">
                <a:latin typeface="+mj-ea"/>
                <a:ea typeface="+mj-ea"/>
              </a:rPr>
              <a:t>第</a:t>
            </a:r>
            <a:r>
              <a:rPr lang="en-US" altLang="zh-TW" sz="2400" b="1" dirty="0" smtClean="0">
                <a:latin typeface="+mj-ea"/>
                <a:ea typeface="+mj-ea"/>
              </a:rPr>
              <a:t>4</a:t>
            </a:r>
            <a:r>
              <a:rPr lang="zh-TW" altLang="en-US" sz="2400" b="1" dirty="0" smtClean="0">
                <a:latin typeface="+mj-ea"/>
                <a:ea typeface="+mj-ea"/>
              </a:rPr>
              <a:t>款</a:t>
            </a:r>
            <a:r>
              <a:rPr lang="zh-TW" altLang="en-US" sz="2400" b="1" dirty="0">
                <a:latin typeface="+mj-ea"/>
                <a:ea typeface="+mj-ea"/>
              </a:rPr>
              <a:t>所</a:t>
            </a:r>
            <a:r>
              <a:rPr lang="zh-TW" altLang="en-US" sz="2400" b="1" dirty="0" smtClean="0">
                <a:latin typeface="+mj-ea"/>
                <a:ea typeface="+mj-ea"/>
              </a:rPr>
              <a:t>定之</a:t>
            </a:r>
            <a:r>
              <a:rPr lang="zh-TW" altLang="en-US" sz="2400" b="1" dirty="0">
                <a:solidFill>
                  <a:srgbClr val="00B0F0"/>
                </a:solidFill>
                <a:latin typeface="+mj-ea"/>
                <a:ea typeface="+mj-ea"/>
              </a:rPr>
              <a:t>關係人</a:t>
            </a:r>
            <a:r>
              <a:rPr lang="zh-TW" altLang="en-US" sz="2400" b="1" dirty="0">
                <a:latin typeface="+mj-ea"/>
                <a:ea typeface="+mj-ea"/>
              </a:rPr>
              <a:t>。</a:t>
            </a:r>
          </a:p>
        </p:txBody>
      </p:sp>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5" name="矩形 4"/>
          <p:cNvSpPr/>
          <p:nvPr/>
        </p:nvSpPr>
        <p:spPr>
          <a:xfrm>
            <a:off x="-35835" y="6388100"/>
            <a:ext cx="72176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法政字第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1000003155</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號函及臺北高等行政法院</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105</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年訴字 </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871</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號判決</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參照）</a:t>
            </a:r>
            <a:endParaRPr kumimoji="1" lang="zh-TW" altLang="en-US" sz="1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graphicFrame>
        <p:nvGraphicFramePr>
          <p:cNvPr id="6" name="資料庫圖表 5"/>
          <p:cNvGraphicFramePr/>
          <p:nvPr>
            <p:extLst/>
          </p:nvPr>
        </p:nvGraphicFramePr>
        <p:xfrm>
          <a:off x="548041" y="404664"/>
          <a:ext cx="8106548" cy="2734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矩形 6"/>
          <p:cNvSpPr/>
          <p:nvPr/>
        </p:nvSpPr>
        <p:spPr>
          <a:xfrm>
            <a:off x="1043607" y="136507"/>
            <a:ext cx="7115417"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適用主體</a:t>
            </a:r>
            <a:r>
              <a:rPr kumimoji="1" lang="en-US" altLang="zh-TW"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1" lang="zh-TW" altLang="en-US"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關係</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人</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本法第</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3</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條</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endPar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92726257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2" name="資料庫圖表 1"/>
          <p:cNvGraphicFramePr/>
          <p:nvPr>
            <p:extLst/>
          </p:nvPr>
        </p:nvGraphicFramePr>
        <p:xfrm>
          <a:off x="395534" y="701407"/>
          <a:ext cx="8136906" cy="5654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矩形 5"/>
          <p:cNvSpPr/>
          <p:nvPr/>
        </p:nvSpPr>
        <p:spPr>
          <a:xfrm>
            <a:off x="-35835" y="6388100"/>
            <a:ext cx="72176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法授廉利字第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10805002080</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號及</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廉利字第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10800338830</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號等</a:t>
            </a:r>
            <a:r>
              <a:rPr kumimoji="1" lang="zh-TW"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函</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參照）</a:t>
            </a:r>
            <a:endParaRPr kumimoji="1" lang="zh-TW" altLang="en-US" sz="1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8" name="矩形 7"/>
          <p:cNvSpPr/>
          <p:nvPr/>
        </p:nvSpPr>
        <p:spPr>
          <a:xfrm>
            <a:off x="395534" y="980728"/>
            <a:ext cx="2954655" cy="46166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具</a:t>
            </a:r>
            <a:r>
              <a:rPr kumimoji="1" lang="zh-TW" altLang="en-US" sz="2400" b="1" i="0" u="sng"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類似地位</a:t>
            </a:r>
            <a:r>
              <a:rPr kumimoji="1" lang="zh-TW" altLang="en-US" sz="24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之</a:t>
            </a:r>
            <a:r>
              <a:rPr kumimoji="1" lang="zh-TW" altLang="en-US" sz="24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職務：</a:t>
            </a:r>
            <a:endParaRPr kumimoji="1" lang="zh-TW" altLang="en-US" sz="24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3" name="文字方塊 2"/>
          <p:cNvSpPr txBox="1"/>
          <p:nvPr/>
        </p:nvSpPr>
        <p:spPr>
          <a:xfrm>
            <a:off x="225555" y="5710019"/>
            <a:ext cx="6002629"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800" b="0"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須</a:t>
            </a:r>
            <a:r>
              <a:rPr kumimoji="1" lang="zh-TW" altLang="en-US"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注意</a:t>
            </a:r>
            <a:r>
              <a:rPr kumimoji="1" lang="zh-TW" altLang="en-US" sz="1800" b="0"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法</a:t>
            </a:r>
            <a:r>
              <a:rPr kumimoji="1" lang="zh-TW" altLang="en-US"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授廉利字第</a:t>
            </a:r>
            <a:r>
              <a:rPr kumimoji="1" lang="en-US" altLang="zh-TW"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10805006600</a:t>
            </a:r>
            <a:r>
              <a:rPr kumimoji="1" lang="zh-TW" altLang="en-US"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號</a:t>
            </a:r>
            <a:r>
              <a:rPr kumimoji="1" lang="zh-TW" altLang="en-US" sz="1800" b="0"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函，</a:t>
            </a:r>
            <a:r>
              <a:rPr kumimoji="1" lang="zh-TW" altLang="en-US" sz="1800" b="0" i="0" u="none" strike="noStrike" kern="1200" cap="none" spc="0" normalizeH="0" baseline="0" noProof="0" dirty="0">
                <a:ln>
                  <a:noFill/>
                </a:ln>
                <a:solidFill>
                  <a:srgbClr val="FF0000"/>
                </a:solidFill>
                <a:effectLst/>
                <a:uLnTx/>
                <a:uFillTx/>
                <a:latin typeface="標楷體" panose="03000509000000000000" pitchFamily="65" charset="-120"/>
                <a:ea typeface="標楷體" panose="03000509000000000000" pitchFamily="65" charset="-120"/>
                <a:cs typeface="+mn-cs"/>
              </a:rPr>
              <a:t>義消總</a:t>
            </a:r>
            <a:r>
              <a:rPr kumimoji="1" lang="zh-TW" altLang="en-US" sz="1800" b="0"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mn-cs"/>
              </a:rPr>
              <a:t>隊總隊長</a:t>
            </a:r>
            <a:r>
              <a:rPr kumimoji="1" lang="zh-TW" altLang="en-US" sz="1800" b="0"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符合本</a:t>
            </a:r>
            <a:r>
              <a:rPr kumimoji="1" lang="zh-TW" altLang="en-US"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法第</a:t>
            </a:r>
            <a:r>
              <a:rPr kumimoji="1" lang="en-US" altLang="zh-TW"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3</a:t>
            </a:r>
            <a:r>
              <a:rPr kumimoji="1" lang="zh-TW" altLang="en-US"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條第</a:t>
            </a:r>
            <a:r>
              <a:rPr kumimoji="1" lang="en-US" altLang="zh-TW"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1</a:t>
            </a:r>
            <a:r>
              <a:rPr kumimoji="1" lang="zh-TW" altLang="en-US"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項第</a:t>
            </a:r>
            <a:r>
              <a:rPr kumimoji="1" lang="en-US" altLang="zh-TW"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4</a:t>
            </a:r>
            <a:r>
              <a:rPr kumimoji="1" lang="zh-TW" altLang="en-US"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款</a:t>
            </a:r>
            <a:r>
              <a:rPr kumimoji="1" lang="zh-TW" altLang="en-US" sz="1800" b="0" i="0" u="none" strike="noStrike" kern="1200" cap="none" spc="0" normalizeH="0" baseline="0" noProof="0" dirty="0" smtClean="0">
                <a:ln>
                  <a:noFill/>
                </a:ln>
                <a:solidFill>
                  <a:srgbClr val="FF0000"/>
                </a:solidFill>
                <a:effectLst/>
                <a:uLnTx/>
                <a:uFillTx/>
                <a:latin typeface="標楷體" panose="03000509000000000000" pitchFamily="65" charset="-120"/>
                <a:ea typeface="標楷體" panose="03000509000000000000" pitchFamily="65" charset="-120"/>
                <a:cs typeface="+mn-cs"/>
              </a:rPr>
              <a:t>但書例外情形</a:t>
            </a:r>
            <a:r>
              <a:rPr kumimoji="1" lang="zh-TW" altLang="en-US" sz="1800" b="0"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a:t>
            </a:r>
            <a:r>
              <a:rPr kumimoji="1" lang="en-US" altLang="zh-TW" sz="1600" b="0"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a:t>
            </a:r>
            <a:r>
              <a:rPr kumimoji="1" lang="zh-TW" altLang="en-US" sz="1600" b="0"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容後述</a:t>
            </a:r>
            <a:r>
              <a:rPr kumimoji="1" lang="en-US" altLang="zh-TW" sz="1600" b="0" i="0" u="none" strike="noStrike" kern="1200" cap="none" spc="0" normalizeH="0" baseline="0" noProof="0" dirty="0" smtClean="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rPr>
              <a:t>)</a:t>
            </a:r>
            <a:endParaRPr kumimoji="1" lang="zh-TW" altLang="en-US" sz="1800" b="0" i="0" u="none" strike="noStrike" kern="120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mn-cs"/>
            </a:endParaRPr>
          </a:p>
        </p:txBody>
      </p:sp>
      <p:sp>
        <p:nvSpPr>
          <p:cNvPr id="9" name="矩形 8"/>
          <p:cNvSpPr/>
          <p:nvPr/>
        </p:nvSpPr>
        <p:spPr>
          <a:xfrm>
            <a:off x="1043607" y="136507"/>
            <a:ext cx="7115417"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適用主體</a:t>
            </a:r>
            <a:r>
              <a:rPr kumimoji="1" lang="en-US" altLang="zh-TW"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1" lang="zh-TW" altLang="en-US"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關係</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人</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本法第</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3</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條</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endPar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endParaRPr>
          </a:p>
        </p:txBody>
      </p:sp>
      <p:sp>
        <p:nvSpPr>
          <p:cNvPr id="7" name="左右中括弧 6"/>
          <p:cNvSpPr/>
          <p:nvPr/>
        </p:nvSpPr>
        <p:spPr>
          <a:xfrm>
            <a:off x="225555" y="5777770"/>
            <a:ext cx="5771496" cy="510828"/>
          </a:xfrm>
          <a:prstGeom prst="bracketPair">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Times New Roman"/>
              <a:ea typeface="新細明體" panose="02020500000000000000" pitchFamily="18" charset="-120"/>
              <a:cs typeface="+mn-cs"/>
            </a:endParaRPr>
          </a:p>
        </p:txBody>
      </p:sp>
    </p:spTree>
    <p:extLst>
      <p:ext uri="{BB962C8B-B14F-4D97-AF65-F5344CB8AC3E}">
        <p14:creationId xmlns:p14="http://schemas.microsoft.com/office/powerpoint/2010/main" val="179123549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92032" y="1268760"/>
            <a:ext cx="8229600" cy="4525962"/>
          </a:xfrm>
        </p:spPr>
        <p:txBody>
          <a:bodyPr/>
          <a:lstStyle/>
          <a:p>
            <a:pPr algn="just"/>
            <a:r>
              <a:rPr lang="zh-TW" altLang="en-US" sz="2400" dirty="0" smtClean="0">
                <a:solidFill>
                  <a:schemeClr val="tx1">
                    <a:lumMod val="75000"/>
                    <a:lumOff val="25000"/>
                  </a:schemeClr>
                </a:solidFill>
                <a:latin typeface="+mj-ea"/>
                <a:ea typeface="+mj-ea"/>
              </a:rPr>
              <a:t>利衝法第</a:t>
            </a:r>
            <a:r>
              <a:rPr lang="en-US" altLang="zh-TW" sz="2400" dirty="0" smtClean="0">
                <a:solidFill>
                  <a:schemeClr val="tx1">
                    <a:lumMod val="75000"/>
                    <a:lumOff val="25000"/>
                  </a:schemeClr>
                </a:solidFill>
                <a:latin typeface="+mj-ea"/>
                <a:ea typeface="+mj-ea"/>
              </a:rPr>
              <a:t>3</a:t>
            </a:r>
            <a:r>
              <a:rPr lang="zh-TW" altLang="en-US" sz="2400" dirty="0" smtClean="0">
                <a:solidFill>
                  <a:schemeClr val="tx1">
                    <a:lumMod val="75000"/>
                    <a:lumOff val="25000"/>
                  </a:schemeClr>
                </a:solidFill>
                <a:latin typeface="+mj-ea"/>
                <a:ea typeface="+mj-ea"/>
              </a:rPr>
              <a:t>條第</a:t>
            </a:r>
            <a:r>
              <a:rPr lang="en-US" altLang="zh-TW" sz="2400" dirty="0" smtClean="0">
                <a:solidFill>
                  <a:schemeClr val="tx1">
                    <a:lumMod val="75000"/>
                    <a:lumOff val="25000"/>
                  </a:schemeClr>
                </a:solidFill>
                <a:latin typeface="+mj-ea"/>
                <a:ea typeface="+mj-ea"/>
              </a:rPr>
              <a:t>1</a:t>
            </a:r>
            <a:r>
              <a:rPr lang="zh-TW" altLang="en-US" sz="2400" dirty="0" smtClean="0">
                <a:solidFill>
                  <a:schemeClr val="tx1">
                    <a:lumMod val="75000"/>
                    <a:lumOff val="25000"/>
                  </a:schemeClr>
                </a:solidFill>
                <a:latin typeface="+mj-ea"/>
                <a:ea typeface="+mj-ea"/>
              </a:rPr>
              <a:t>項第</a:t>
            </a:r>
            <a:r>
              <a:rPr lang="en-US" altLang="zh-TW" sz="2400" dirty="0" smtClean="0">
                <a:solidFill>
                  <a:schemeClr val="tx1">
                    <a:lumMod val="75000"/>
                    <a:lumOff val="25000"/>
                  </a:schemeClr>
                </a:solidFill>
                <a:latin typeface="+mj-ea"/>
                <a:ea typeface="+mj-ea"/>
              </a:rPr>
              <a:t>4</a:t>
            </a:r>
            <a:r>
              <a:rPr lang="zh-TW" altLang="en-US" sz="2400" dirty="0" smtClean="0">
                <a:solidFill>
                  <a:schemeClr val="tx1">
                    <a:lumMod val="75000"/>
                    <a:lumOff val="25000"/>
                  </a:schemeClr>
                </a:solidFill>
                <a:latin typeface="+mj-ea"/>
                <a:ea typeface="+mj-ea"/>
              </a:rPr>
              <a:t>款但書規定：「</a:t>
            </a:r>
            <a:r>
              <a:rPr lang="zh-TW" altLang="en-US" sz="2400" b="1" dirty="0">
                <a:solidFill>
                  <a:srgbClr val="00B0F0"/>
                </a:solidFill>
                <a:latin typeface="+mj-ea"/>
                <a:ea typeface="+mj-ea"/>
              </a:rPr>
              <a:t>但屬政府或公股指派、遴聘代表或由政府聘任者，不包括之。</a:t>
            </a:r>
            <a:r>
              <a:rPr lang="zh-TW" altLang="en-US" sz="2400" dirty="0" smtClean="0">
                <a:solidFill>
                  <a:schemeClr val="tx1">
                    <a:lumMod val="75000"/>
                    <a:lumOff val="25000"/>
                  </a:schemeClr>
                </a:solidFill>
                <a:latin typeface="+mj-ea"/>
                <a:ea typeface="+mj-ea"/>
              </a:rPr>
              <a:t>」，意即非屬關係人；審查</a:t>
            </a:r>
            <a:r>
              <a:rPr lang="zh-TW" altLang="en-US" sz="2400" dirty="0">
                <a:solidFill>
                  <a:schemeClr val="tx1">
                    <a:lumMod val="75000"/>
                    <a:lumOff val="25000"/>
                  </a:schemeClr>
                </a:solidFill>
                <a:latin typeface="+mj-ea"/>
                <a:ea typeface="+mj-ea"/>
              </a:rPr>
              <a:t>要件有二</a:t>
            </a:r>
            <a:r>
              <a:rPr lang="zh-TW" altLang="en-US" sz="2400" dirty="0" smtClean="0">
                <a:solidFill>
                  <a:schemeClr val="tx1">
                    <a:lumMod val="75000"/>
                    <a:lumOff val="25000"/>
                  </a:schemeClr>
                </a:solidFill>
                <a:latin typeface="+mj-ea"/>
                <a:ea typeface="+mj-ea"/>
              </a:rPr>
              <a:t>：</a:t>
            </a:r>
            <a:endParaRPr lang="zh-TW" altLang="en-US" sz="2400" dirty="0">
              <a:solidFill>
                <a:schemeClr val="tx1">
                  <a:lumMod val="75000"/>
                  <a:lumOff val="25000"/>
                </a:schemeClr>
              </a:solidFill>
              <a:latin typeface="+mj-ea"/>
              <a:ea typeface="+mj-ea"/>
            </a:endParaRPr>
          </a:p>
        </p:txBody>
      </p:sp>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7" name="資料庫圖表 6"/>
          <p:cNvGraphicFramePr/>
          <p:nvPr>
            <p:extLst/>
          </p:nvPr>
        </p:nvGraphicFramePr>
        <p:xfrm>
          <a:off x="323528" y="2636912"/>
          <a:ext cx="9073008" cy="33377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矩形 7"/>
          <p:cNvSpPr/>
          <p:nvPr/>
        </p:nvSpPr>
        <p:spPr>
          <a:xfrm>
            <a:off x="1043607" y="136507"/>
            <a:ext cx="7115417"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適用主體</a:t>
            </a:r>
            <a:r>
              <a:rPr kumimoji="1" lang="en-US" altLang="zh-TW"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1" lang="zh-TW" altLang="en-US" sz="3200" b="1" i="0" u="none" strike="noStrike" kern="1200" cap="none" spc="0" normalizeH="0" baseline="0" noProof="0" dirty="0" smtClean="0">
                <a:ln>
                  <a:noFill/>
                </a:ln>
                <a:solidFill>
                  <a:srgbClr val="C00000"/>
                </a:solidFill>
                <a:effectLst/>
                <a:uLnTx/>
                <a:uFillTx/>
                <a:latin typeface="微軟正黑體" panose="020B0604030504040204" pitchFamily="34" charset="-120"/>
                <a:ea typeface="微軟正黑體" panose="020B0604030504040204" pitchFamily="34" charset="-120"/>
                <a:cs typeface="+mn-cs"/>
              </a:rPr>
              <a:t>關係</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人</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本法第</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3</a:t>
            </a:r>
            <a:r>
              <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條</a:t>
            </a:r>
            <a:r>
              <a:rPr kumimoji="1" lang="en-US" altLang="zh-TW"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endParaRPr kumimoji="1" lang="zh-TW" altLang="en-US" sz="3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endParaRPr>
          </a:p>
        </p:txBody>
      </p:sp>
      <p:sp>
        <p:nvSpPr>
          <p:cNvPr id="9" name="矩形 8"/>
          <p:cNvSpPr/>
          <p:nvPr/>
        </p:nvSpPr>
        <p:spPr>
          <a:xfrm>
            <a:off x="-35835" y="6388100"/>
            <a:ext cx="72176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（利衝法施行細則第</a:t>
            </a: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5</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條及</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廉利字第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10905008590</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號函參照</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endParaRPr kumimoji="1" lang="zh-TW" altLang="en-US" sz="16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2170481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矩形 4"/>
          <p:cNvSpPr/>
          <p:nvPr/>
        </p:nvSpPr>
        <p:spPr>
          <a:xfrm>
            <a:off x="670936" y="2967335"/>
            <a:ext cx="7802136" cy="92333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5400" b="1" i="0" u="none" strike="noStrike" kern="1200" cap="none" spc="0" normalizeH="0" baseline="0" noProof="0" dirty="0" smtClean="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rPr>
              <a:t>何謂「利益」？（客體）</a:t>
            </a:r>
            <a:endParaRPr kumimoji="1" lang="zh-TW" altLang="en-US" sz="5400" b="1" i="0" u="none" strike="noStrike" kern="1200" cap="none" spc="0" normalizeH="0" baseline="0" noProof="0" dirty="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193558638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12290" name="標題 1"/>
          <p:cNvSpPr>
            <a:spLocks noGrp="1"/>
          </p:cNvSpPr>
          <p:nvPr>
            <p:ph type="title"/>
          </p:nvPr>
        </p:nvSpPr>
        <p:spPr>
          <a:xfrm>
            <a:off x="1115616" y="93117"/>
            <a:ext cx="7467600" cy="706090"/>
          </a:xfrm>
        </p:spPr>
        <p:txBody>
          <a:bodyPr/>
          <a:lstStyle/>
          <a:p>
            <a:pPr algn="ctr"/>
            <a:r>
              <a:rPr lang="zh-TW" altLang="en-US" dirty="0" smtClean="0">
                <a:solidFill>
                  <a:srgbClr val="C00000"/>
                </a:solidFill>
              </a:rPr>
              <a:t>客體</a:t>
            </a:r>
            <a:r>
              <a:rPr lang="en-US" altLang="zh-TW" dirty="0" smtClean="0">
                <a:solidFill>
                  <a:srgbClr val="C00000"/>
                </a:solidFill>
              </a:rPr>
              <a:t>–</a:t>
            </a:r>
            <a:r>
              <a:rPr lang="zh-TW" altLang="en-US" b="1" dirty="0" smtClean="0">
                <a:solidFill>
                  <a:srgbClr val="C00000"/>
                </a:solidFill>
              </a:rPr>
              <a:t>利益</a:t>
            </a:r>
            <a:r>
              <a:rPr lang="en-US" altLang="zh-TW" dirty="0" smtClean="0">
                <a:solidFill>
                  <a:srgbClr val="C00000"/>
                </a:solidFill>
              </a:rPr>
              <a:t>(</a:t>
            </a:r>
            <a:r>
              <a:rPr lang="zh-TW" altLang="en-US" dirty="0">
                <a:solidFill>
                  <a:srgbClr val="C00000"/>
                </a:solidFill>
              </a:rPr>
              <a:t>本法</a:t>
            </a:r>
            <a:r>
              <a:rPr lang="zh-TW" altLang="en-US" dirty="0" smtClean="0">
                <a:solidFill>
                  <a:srgbClr val="C00000"/>
                </a:solidFill>
              </a:rPr>
              <a:t>第</a:t>
            </a:r>
            <a:r>
              <a:rPr lang="en-US" altLang="zh-TW" dirty="0" smtClean="0">
                <a:solidFill>
                  <a:srgbClr val="C00000"/>
                </a:solidFill>
              </a:rPr>
              <a:t>4</a:t>
            </a:r>
            <a:r>
              <a:rPr lang="zh-TW" altLang="en-US" dirty="0" smtClean="0">
                <a:solidFill>
                  <a:srgbClr val="C00000"/>
                </a:solidFill>
              </a:rPr>
              <a:t>條</a:t>
            </a:r>
            <a:r>
              <a:rPr lang="en-US" altLang="zh-TW" dirty="0" smtClean="0">
                <a:solidFill>
                  <a:srgbClr val="C00000"/>
                </a:solidFill>
              </a:rPr>
              <a:t>)</a:t>
            </a:r>
            <a:endParaRPr lang="zh-TW" altLang="en-US" b="1" dirty="0" smtClean="0">
              <a:solidFill>
                <a:srgbClr val="C00000"/>
              </a:solidFill>
            </a:endParaRPr>
          </a:p>
        </p:txBody>
      </p:sp>
      <p:sp>
        <p:nvSpPr>
          <p:cNvPr id="3" name="投影片編號版面配置區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8" name="文字方塊 7"/>
          <p:cNvSpPr txBox="1"/>
          <p:nvPr/>
        </p:nvSpPr>
        <p:spPr>
          <a:xfrm>
            <a:off x="30581" y="6356350"/>
            <a:ext cx="3443571"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廉字第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11105003630</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函</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參照）</a:t>
            </a:r>
            <a:endPar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pic>
        <p:nvPicPr>
          <p:cNvPr id="13" name="圖片 12"/>
          <p:cNvPicPr>
            <a:picLocks noChangeAspect="1"/>
          </p:cNvPicPr>
          <p:nvPr/>
        </p:nvPicPr>
        <p:blipFill>
          <a:blip r:embed="rId3"/>
          <a:stretch>
            <a:fillRect/>
          </a:stretch>
        </p:blipFill>
        <p:spPr>
          <a:xfrm>
            <a:off x="10404648" y="2204864"/>
            <a:ext cx="3747016" cy="1204243"/>
          </a:xfrm>
          <a:prstGeom prst="rect">
            <a:avLst/>
          </a:prstGeom>
        </p:spPr>
      </p:pic>
      <p:graphicFrame>
        <p:nvGraphicFramePr>
          <p:cNvPr id="2" name="資料庫圖表 1"/>
          <p:cNvGraphicFramePr/>
          <p:nvPr>
            <p:extLst/>
          </p:nvPr>
        </p:nvGraphicFramePr>
        <p:xfrm>
          <a:off x="1524000" y="836357"/>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文字方塊 3"/>
          <p:cNvSpPr txBox="1"/>
          <p:nvPr/>
        </p:nvSpPr>
        <p:spPr>
          <a:xfrm>
            <a:off x="323528" y="4602024"/>
            <a:ext cx="4024703" cy="1631216"/>
          </a:xfrm>
          <a:prstGeom prst="rect">
            <a:avLst/>
          </a:prstGeom>
          <a:noFill/>
        </p:spPr>
        <p:txBody>
          <a:bodyPr wrap="square" rtlCol="0">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l"/>
              <a:tabLst/>
              <a:defRPr/>
            </a:pPr>
            <a:r>
              <a:rPr kumimoji="1" lang="zh-TW" altLang="en-US" sz="2000" b="1" i="0" u="none" strike="noStrike" kern="1200" cap="none" spc="0" normalizeH="0" baseline="0" noProof="0" dirty="0" smtClean="0">
                <a:ln>
                  <a:noFill/>
                </a:ln>
                <a:solidFill>
                  <a:srgbClr val="7030A0"/>
                </a:solidFill>
                <a:effectLst/>
                <a:uLnTx/>
                <a:uFillTx/>
                <a:latin typeface="微軟正黑體" panose="020B0604030504040204" pitchFamily="34" charset="-120"/>
                <a:ea typeface="微軟正黑體" panose="020B0604030504040204" pitchFamily="34" charset="-120"/>
                <a:cs typeface="+mn-cs"/>
              </a:rPr>
              <a:t>動產、不動產</a:t>
            </a:r>
            <a:endParaRPr kumimoji="1" lang="en-US" altLang="zh-TW" sz="2000" b="1" i="0" u="none" strike="noStrike" kern="1200" cap="none" spc="0" normalizeH="0" baseline="0" noProof="0" dirty="0" smtClean="0">
              <a:ln>
                <a:noFill/>
              </a:ln>
              <a:solidFill>
                <a:srgbClr val="7030A0"/>
              </a:solidFill>
              <a:effectLst/>
              <a:uLnTx/>
              <a:uFillTx/>
              <a:latin typeface="微軟正黑體" panose="020B0604030504040204" pitchFamily="34" charset="-120"/>
              <a:ea typeface="微軟正黑體" panose="020B0604030504040204" pitchFamily="34" charset="-120"/>
              <a:cs typeface="+mn-cs"/>
            </a:endParaRPr>
          </a:p>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l"/>
              <a:tabLst/>
              <a:defRPr/>
            </a:pPr>
            <a:r>
              <a:rPr kumimoji="1" lang="zh-TW" altLang="en-US" sz="2000" b="1" i="0" u="none" strike="noStrike" kern="1200" cap="none" spc="0" normalizeH="0" baseline="0" noProof="0" dirty="0" smtClean="0">
                <a:ln>
                  <a:noFill/>
                </a:ln>
                <a:solidFill>
                  <a:srgbClr val="7030A0"/>
                </a:solidFill>
                <a:effectLst/>
                <a:uLnTx/>
                <a:uFillTx/>
                <a:latin typeface="微軟正黑體" panose="020B0604030504040204" pitchFamily="34" charset="-120"/>
                <a:ea typeface="微軟正黑體" panose="020B0604030504040204" pitchFamily="34" charset="-120"/>
                <a:cs typeface="+mn-cs"/>
              </a:rPr>
              <a:t>現金、存款、外幣、有價證券</a:t>
            </a:r>
            <a:endParaRPr kumimoji="1" lang="en-US" altLang="zh-TW" sz="2000" b="1" i="0" u="none" strike="noStrike" kern="1200" cap="none" spc="0" normalizeH="0" baseline="0" noProof="0" dirty="0" smtClean="0">
              <a:ln>
                <a:noFill/>
              </a:ln>
              <a:solidFill>
                <a:srgbClr val="7030A0"/>
              </a:solidFill>
              <a:effectLst/>
              <a:uLnTx/>
              <a:uFillTx/>
              <a:latin typeface="微軟正黑體" panose="020B0604030504040204" pitchFamily="34" charset="-120"/>
              <a:ea typeface="微軟正黑體" panose="020B0604030504040204" pitchFamily="34" charset="-120"/>
              <a:cs typeface="+mn-cs"/>
            </a:endParaRPr>
          </a:p>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l"/>
              <a:tabLst/>
              <a:defRPr/>
            </a:pPr>
            <a:r>
              <a:rPr kumimoji="1" lang="zh-TW" altLang="en-US" sz="2000" b="1" i="0" u="none" strike="noStrike" kern="1200" cap="none" spc="0" normalizeH="0" baseline="0" noProof="0" dirty="0" smtClean="0">
                <a:ln>
                  <a:noFill/>
                </a:ln>
                <a:solidFill>
                  <a:srgbClr val="7030A0"/>
                </a:solidFill>
                <a:effectLst/>
                <a:uLnTx/>
                <a:uFillTx/>
                <a:latin typeface="微軟正黑體" panose="020B0604030504040204" pitchFamily="34" charset="-120"/>
                <a:ea typeface="微軟正黑體" panose="020B0604030504040204" pitchFamily="34" charset="-120"/>
                <a:cs typeface="+mn-cs"/>
              </a:rPr>
              <a:t>債權或其他財產上權利</a:t>
            </a:r>
            <a:endParaRPr kumimoji="1" lang="en-US" altLang="zh-TW" sz="2000" b="1" i="0" u="none" strike="noStrike" kern="1200" cap="none" spc="0" normalizeH="0" baseline="0" noProof="0" dirty="0" smtClean="0">
              <a:ln>
                <a:noFill/>
              </a:ln>
              <a:solidFill>
                <a:srgbClr val="7030A0"/>
              </a:solidFill>
              <a:effectLst/>
              <a:uLnTx/>
              <a:uFillTx/>
              <a:latin typeface="微軟正黑體" panose="020B0604030504040204" pitchFamily="34" charset="-120"/>
              <a:ea typeface="微軟正黑體" panose="020B0604030504040204" pitchFamily="34" charset="-120"/>
              <a:cs typeface="+mn-cs"/>
            </a:endParaRPr>
          </a:p>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l"/>
              <a:tabLst/>
              <a:defRPr/>
            </a:pPr>
            <a:r>
              <a:rPr kumimoji="1" lang="zh-TW" altLang="en-US" sz="2000" b="1" i="0" u="none" strike="noStrike" kern="1200" cap="none" spc="0" normalizeH="0" baseline="0" noProof="0" dirty="0" smtClean="0">
                <a:ln>
                  <a:noFill/>
                </a:ln>
                <a:solidFill>
                  <a:srgbClr val="7030A0"/>
                </a:solidFill>
                <a:effectLst/>
                <a:uLnTx/>
                <a:uFillTx/>
                <a:latin typeface="微軟正黑體" panose="020B0604030504040204" pitchFamily="34" charset="-120"/>
                <a:ea typeface="微軟正黑體" panose="020B0604030504040204" pitchFamily="34" charset="-120"/>
                <a:cs typeface="+mn-cs"/>
              </a:rPr>
              <a:t>其他</a:t>
            </a:r>
            <a:r>
              <a:rPr kumimoji="1" lang="zh-TW" altLang="en-US" sz="2000" b="1"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具有經濟價值</a:t>
            </a:r>
            <a:r>
              <a:rPr kumimoji="1" lang="zh-TW" altLang="en-US" sz="2000" b="1" i="0" u="none" strike="noStrike" kern="1200" cap="none" spc="0" normalizeH="0" baseline="0" noProof="0" dirty="0" smtClean="0">
                <a:ln>
                  <a:noFill/>
                </a:ln>
                <a:solidFill>
                  <a:srgbClr val="7030A0"/>
                </a:solidFill>
                <a:effectLst/>
                <a:uLnTx/>
                <a:uFillTx/>
                <a:latin typeface="微軟正黑體" panose="020B0604030504040204" pitchFamily="34" charset="-120"/>
                <a:ea typeface="微軟正黑體" panose="020B0604030504040204" pitchFamily="34" charset="-120"/>
                <a:cs typeface="+mn-cs"/>
              </a:rPr>
              <a:t>或</a:t>
            </a:r>
            <a:r>
              <a:rPr kumimoji="1" lang="zh-TW" altLang="en-US" sz="2000" b="1"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得以金錢交易取得</a:t>
            </a:r>
            <a:r>
              <a:rPr kumimoji="1" lang="zh-TW" altLang="en-US" sz="2000" b="1" i="0" u="none" strike="noStrike" kern="1200" cap="none" spc="0" normalizeH="0" baseline="0" noProof="0" dirty="0" smtClean="0">
                <a:ln>
                  <a:noFill/>
                </a:ln>
                <a:solidFill>
                  <a:srgbClr val="7030A0"/>
                </a:solidFill>
                <a:effectLst/>
                <a:uLnTx/>
                <a:uFillTx/>
                <a:latin typeface="微軟正黑體" panose="020B0604030504040204" pitchFamily="34" charset="-120"/>
                <a:ea typeface="微軟正黑體" panose="020B0604030504040204" pitchFamily="34" charset="-120"/>
                <a:cs typeface="+mn-cs"/>
              </a:rPr>
              <a:t>之利</a:t>
            </a:r>
            <a:r>
              <a:rPr kumimoji="1" lang="zh-TW" altLang="en-US" sz="2000" b="1" i="0" u="none" strike="noStrike" kern="1200" cap="none" spc="0" normalizeH="0" baseline="0" noProof="0" dirty="0">
                <a:ln>
                  <a:noFill/>
                </a:ln>
                <a:solidFill>
                  <a:srgbClr val="7030A0"/>
                </a:solidFill>
                <a:effectLst/>
                <a:uLnTx/>
                <a:uFillTx/>
                <a:latin typeface="微軟正黑體" panose="020B0604030504040204" pitchFamily="34" charset="-120"/>
                <a:ea typeface="微軟正黑體" panose="020B0604030504040204" pitchFamily="34" charset="-120"/>
                <a:cs typeface="+mn-cs"/>
              </a:rPr>
              <a:t>益</a:t>
            </a:r>
          </a:p>
        </p:txBody>
      </p:sp>
      <p:sp>
        <p:nvSpPr>
          <p:cNvPr id="9" name="文字方塊 8"/>
          <p:cNvSpPr txBox="1"/>
          <p:nvPr/>
        </p:nvSpPr>
        <p:spPr>
          <a:xfrm>
            <a:off x="4948334" y="4602024"/>
            <a:ext cx="4024703" cy="1754326"/>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mn-cs"/>
              </a:rPr>
              <a:t>指有利公職人員或其關係人在第二條第一項所列之機關（構）團體、學校、法人、事業機構、</a:t>
            </a:r>
            <a:r>
              <a:rPr kumimoji="1" lang="zh-TW" altLang="en-US" sz="1800" b="1" i="0" u="none" strike="noStrike" kern="1200" cap="none" spc="0" normalizeH="0" baseline="0" noProof="0" dirty="0" smtClean="0">
                <a:ln>
                  <a:noFill/>
                </a:ln>
                <a:solidFill>
                  <a:srgbClr val="0070C0"/>
                </a:solidFill>
                <a:effectLst/>
                <a:uLnTx/>
                <a:uFillTx/>
                <a:latin typeface="微軟正黑體" panose="020B0604030504040204" pitchFamily="34" charset="-120"/>
                <a:ea typeface="微軟正黑體" panose="020B0604030504040204" pitchFamily="34" charset="-120"/>
                <a:cs typeface="+mn-cs"/>
              </a:rPr>
              <a:t>部隊之</a:t>
            </a:r>
            <a:r>
              <a:rPr kumimoji="1" lang="zh-TW" altLang="en-US" sz="18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rPr>
              <a:t>任用、聘任、聘用、約僱、臨時人員之進用、勞動派遣、陞遷、調動、考績</a:t>
            </a:r>
            <a:r>
              <a:rPr kumimoji="1" lang="zh-TW" altLang="en-US" sz="1800"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mn-cs"/>
              </a:rPr>
              <a:t>及</a:t>
            </a:r>
            <a:r>
              <a:rPr kumimoji="1" lang="zh-TW" altLang="en-US" sz="18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rPr>
              <a:t>其他相類似之人事措施</a:t>
            </a:r>
            <a:r>
              <a:rPr kumimoji="1" lang="zh-TW" altLang="en-US" sz="1800"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mn-cs"/>
              </a:rPr>
              <a:t>。</a:t>
            </a:r>
          </a:p>
        </p:txBody>
      </p:sp>
    </p:spTree>
    <p:extLst>
      <p:ext uri="{BB962C8B-B14F-4D97-AF65-F5344CB8AC3E}">
        <p14:creationId xmlns:p14="http://schemas.microsoft.com/office/powerpoint/2010/main" val="333371085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268760"/>
            <a:ext cx="8229600" cy="4525962"/>
          </a:xfrm>
        </p:spPr>
        <p:txBody>
          <a:bodyPr/>
          <a:lstStyle/>
          <a:p>
            <a:pPr algn="just">
              <a:spcAft>
                <a:spcPts val="1200"/>
              </a:spcAft>
            </a:pPr>
            <a:r>
              <a:rPr lang="zh-TW" altLang="en-US" sz="2400" b="1" dirty="0" smtClean="0">
                <a:solidFill>
                  <a:schemeClr val="tx1">
                    <a:lumMod val="75000"/>
                    <a:lumOff val="25000"/>
                  </a:schemeClr>
                </a:solidFill>
                <a:latin typeface="+mj-ea"/>
                <a:ea typeface="+mj-ea"/>
              </a:rPr>
              <a:t>所</a:t>
            </a:r>
            <a:r>
              <a:rPr lang="zh-TW" altLang="en-US" sz="2400" b="1" dirty="0">
                <a:solidFill>
                  <a:schemeClr val="tx1">
                    <a:lumMod val="75000"/>
                    <a:lumOff val="25000"/>
                  </a:schemeClr>
                </a:solidFill>
                <a:latin typeface="+mj-ea"/>
                <a:ea typeface="+mj-ea"/>
              </a:rPr>
              <a:t>稱</a:t>
            </a:r>
            <a:r>
              <a:rPr lang="zh-TW" altLang="en-US" sz="2400" b="1" dirty="0">
                <a:solidFill>
                  <a:srgbClr val="00B0F0"/>
                </a:solidFill>
                <a:latin typeface="+mj-ea"/>
                <a:ea typeface="+mj-ea"/>
              </a:rPr>
              <a:t>其他財產上權利</a:t>
            </a:r>
            <a:r>
              <a:rPr lang="zh-TW" altLang="en-US" sz="2400" b="1" dirty="0">
                <a:solidFill>
                  <a:schemeClr val="tx1">
                    <a:lumMod val="75000"/>
                    <a:lumOff val="25000"/>
                  </a:schemeClr>
                </a:solidFill>
                <a:latin typeface="+mj-ea"/>
                <a:ea typeface="+mj-ea"/>
              </a:rPr>
              <a:t>，如礦業權、漁業權、專利權、商標專用權或著作權等權利。</a:t>
            </a:r>
          </a:p>
          <a:p>
            <a:pPr algn="just">
              <a:spcAft>
                <a:spcPts val="1200"/>
              </a:spcAft>
            </a:pPr>
            <a:r>
              <a:rPr lang="zh-TW" altLang="en-US" sz="2400" b="1" dirty="0" smtClean="0">
                <a:solidFill>
                  <a:schemeClr val="tx1">
                    <a:lumMod val="75000"/>
                    <a:lumOff val="25000"/>
                  </a:schemeClr>
                </a:solidFill>
                <a:latin typeface="+mj-ea"/>
                <a:ea typeface="+mj-ea"/>
              </a:rPr>
              <a:t>所</a:t>
            </a:r>
            <a:r>
              <a:rPr lang="zh-TW" altLang="en-US" sz="2400" b="1" dirty="0">
                <a:solidFill>
                  <a:schemeClr val="tx1">
                    <a:lumMod val="75000"/>
                    <a:lumOff val="25000"/>
                  </a:schemeClr>
                </a:solidFill>
                <a:latin typeface="+mj-ea"/>
                <a:ea typeface="+mj-ea"/>
              </a:rPr>
              <a:t>稱</a:t>
            </a:r>
            <a:r>
              <a:rPr lang="zh-TW" altLang="en-US" sz="2400" b="1" dirty="0">
                <a:solidFill>
                  <a:srgbClr val="00B0F0"/>
                </a:solidFill>
                <a:latin typeface="+mj-ea"/>
                <a:ea typeface="+mj-ea"/>
              </a:rPr>
              <a:t>其他具有經濟價值或得以金錢交易取得之利益</a:t>
            </a:r>
            <a:r>
              <a:rPr lang="zh-TW" altLang="en-US" sz="2400" b="1" dirty="0">
                <a:solidFill>
                  <a:schemeClr val="tx1">
                    <a:lumMod val="75000"/>
                    <a:lumOff val="25000"/>
                  </a:schemeClr>
                </a:solidFill>
                <a:latin typeface="+mj-ea"/>
                <a:ea typeface="+mj-ea"/>
              </a:rPr>
              <a:t>，如貴賓卡、會員證、球員證、招待券或優待券等利益。</a:t>
            </a:r>
            <a:endParaRPr lang="en-US" altLang="zh-TW" sz="2400" b="1" dirty="0">
              <a:solidFill>
                <a:schemeClr val="tx1">
                  <a:lumMod val="75000"/>
                  <a:lumOff val="25000"/>
                </a:schemeClr>
              </a:solidFill>
              <a:latin typeface="+mj-ea"/>
              <a:ea typeface="+mj-ea"/>
            </a:endParaRPr>
          </a:p>
          <a:p>
            <a:pPr algn="just">
              <a:spcAft>
                <a:spcPts val="1200"/>
              </a:spcAft>
            </a:pPr>
            <a:r>
              <a:rPr lang="zh-TW" altLang="en-US" sz="2400" b="1" dirty="0" smtClean="0">
                <a:solidFill>
                  <a:schemeClr val="tx1">
                    <a:lumMod val="75000"/>
                    <a:lumOff val="25000"/>
                  </a:schemeClr>
                </a:solidFill>
                <a:latin typeface="+mj-ea"/>
                <a:ea typeface="+mj-ea"/>
              </a:rPr>
              <a:t>所稱</a:t>
            </a:r>
            <a:r>
              <a:rPr lang="zh-TW" altLang="en-US" sz="2400" b="1" dirty="0" smtClean="0">
                <a:solidFill>
                  <a:srgbClr val="00B0F0"/>
                </a:solidFill>
                <a:latin typeface="+mj-ea"/>
                <a:ea typeface="+mj-ea"/>
              </a:rPr>
              <a:t>勞動派遣</a:t>
            </a:r>
            <a:r>
              <a:rPr lang="zh-TW" altLang="en-US" sz="2400" b="1" dirty="0" smtClean="0">
                <a:solidFill>
                  <a:schemeClr val="tx1">
                    <a:lumMod val="75000"/>
                    <a:lumOff val="25000"/>
                  </a:schemeClr>
                </a:solidFill>
                <a:latin typeface="+mj-ea"/>
                <a:ea typeface="+mj-ea"/>
              </a:rPr>
              <a:t>，例如</a:t>
            </a:r>
            <a:r>
              <a:rPr lang="zh-TW" altLang="en-US" sz="2400" b="1" dirty="0">
                <a:solidFill>
                  <a:schemeClr val="tx1">
                    <a:lumMod val="75000"/>
                    <a:lumOff val="25000"/>
                  </a:schemeClr>
                </a:solidFill>
                <a:latin typeface="+mj-ea"/>
                <a:ea typeface="+mj-ea"/>
              </a:rPr>
              <a:t>人力派遣公司</a:t>
            </a:r>
            <a:r>
              <a:rPr lang="zh-TW" altLang="en-US" sz="2400" b="1" dirty="0" smtClean="0">
                <a:solidFill>
                  <a:schemeClr val="tx1">
                    <a:lumMod val="75000"/>
                    <a:lumOff val="25000"/>
                  </a:schemeClr>
                </a:solidFill>
                <a:latin typeface="+mj-ea"/>
                <a:ea typeface="+mj-ea"/>
              </a:rPr>
              <a:t>派遣本法</a:t>
            </a:r>
            <a:r>
              <a:rPr lang="zh-TW" altLang="en-US" sz="2400" b="1" dirty="0">
                <a:solidFill>
                  <a:schemeClr val="tx1">
                    <a:lumMod val="75000"/>
                    <a:lumOff val="25000"/>
                  </a:schemeClr>
                </a:solidFill>
                <a:latin typeface="+mj-ea"/>
                <a:ea typeface="+mj-ea"/>
              </a:rPr>
              <a:t>第</a:t>
            </a:r>
            <a:r>
              <a:rPr lang="en-US" altLang="zh-TW" sz="2400" b="1" dirty="0">
                <a:solidFill>
                  <a:schemeClr val="tx1">
                    <a:lumMod val="75000"/>
                    <a:lumOff val="25000"/>
                  </a:schemeClr>
                </a:solidFill>
                <a:latin typeface="+mj-ea"/>
                <a:ea typeface="+mj-ea"/>
              </a:rPr>
              <a:t>3</a:t>
            </a:r>
            <a:r>
              <a:rPr lang="zh-TW" altLang="en-US" sz="2400" b="1" dirty="0">
                <a:solidFill>
                  <a:schemeClr val="tx1">
                    <a:lumMod val="75000"/>
                    <a:lumOff val="25000"/>
                  </a:schemeClr>
                </a:solidFill>
                <a:latin typeface="+mj-ea"/>
                <a:ea typeface="+mj-ea"/>
              </a:rPr>
              <a:t>條所定關係</a:t>
            </a:r>
            <a:r>
              <a:rPr lang="zh-TW" altLang="en-US" sz="2400" b="1" dirty="0" smtClean="0">
                <a:solidFill>
                  <a:schemeClr val="tx1">
                    <a:lumMod val="75000"/>
                    <a:lumOff val="25000"/>
                  </a:schemeClr>
                </a:solidFill>
                <a:latin typeface="+mj-ea"/>
                <a:ea typeface="+mj-ea"/>
              </a:rPr>
              <a:t>人，至</a:t>
            </a:r>
            <a:r>
              <a:rPr lang="zh-TW" altLang="en-US" sz="2400" b="1" dirty="0">
                <a:solidFill>
                  <a:schemeClr val="tx1">
                    <a:lumMod val="75000"/>
                    <a:lumOff val="25000"/>
                  </a:schemeClr>
                </a:solidFill>
                <a:latin typeface="+mj-ea"/>
                <a:ea typeface="+mj-ea"/>
              </a:rPr>
              <a:t>公職人員服務之機關任職時，上開人員之</a:t>
            </a:r>
            <a:r>
              <a:rPr lang="zh-TW" altLang="en-US" sz="2400" b="1" dirty="0" smtClean="0">
                <a:solidFill>
                  <a:schemeClr val="tx1">
                    <a:lumMod val="75000"/>
                    <a:lumOff val="25000"/>
                  </a:schemeClr>
                </a:solidFill>
                <a:latin typeface="+mj-ea"/>
                <a:ea typeface="+mj-ea"/>
              </a:rPr>
              <a:t>聘僱即屬之。</a:t>
            </a:r>
            <a:endParaRPr lang="en-US" altLang="zh-TW" sz="2400" b="1" dirty="0" smtClean="0">
              <a:solidFill>
                <a:schemeClr val="tx1">
                  <a:lumMod val="75000"/>
                  <a:lumOff val="25000"/>
                </a:schemeClr>
              </a:solidFill>
              <a:latin typeface="+mj-ea"/>
              <a:ea typeface="+mj-ea"/>
            </a:endParaRPr>
          </a:p>
          <a:p>
            <a:pPr algn="just"/>
            <a:r>
              <a:rPr lang="zh-TW" altLang="en-US" sz="2400" b="1" dirty="0" smtClean="0">
                <a:solidFill>
                  <a:schemeClr val="tx1">
                    <a:lumMod val="75000"/>
                    <a:lumOff val="25000"/>
                  </a:schemeClr>
                </a:solidFill>
                <a:latin typeface="+mj-ea"/>
                <a:ea typeface="+mj-ea"/>
              </a:rPr>
              <a:t>獎懲亦屬利</a:t>
            </a:r>
            <a:r>
              <a:rPr lang="zh-TW" altLang="en-US" sz="2400" b="1" dirty="0">
                <a:solidFill>
                  <a:schemeClr val="tx1">
                    <a:lumMod val="75000"/>
                    <a:lumOff val="25000"/>
                  </a:schemeClr>
                </a:solidFill>
                <a:latin typeface="+mj-ea"/>
                <a:ea typeface="+mj-ea"/>
              </a:rPr>
              <a:t>衝</a:t>
            </a:r>
            <a:r>
              <a:rPr lang="zh-TW" altLang="en-US" sz="2400" b="1" dirty="0" smtClean="0">
                <a:solidFill>
                  <a:schemeClr val="tx1">
                    <a:lumMod val="75000"/>
                    <a:lumOff val="25000"/>
                  </a:schemeClr>
                </a:solidFill>
                <a:latin typeface="+mj-ea"/>
                <a:ea typeface="+mj-ea"/>
              </a:rPr>
              <a:t>法之非</a:t>
            </a:r>
            <a:r>
              <a:rPr lang="zh-TW" altLang="en-US" sz="2400" b="1" dirty="0">
                <a:solidFill>
                  <a:schemeClr val="tx1">
                    <a:lumMod val="75000"/>
                    <a:lumOff val="25000"/>
                  </a:schemeClr>
                </a:solidFill>
                <a:latin typeface="+mj-ea"/>
                <a:ea typeface="+mj-ea"/>
              </a:rPr>
              <a:t>財產上</a:t>
            </a:r>
            <a:r>
              <a:rPr lang="zh-TW" altLang="en-US" sz="2400" b="1" dirty="0" smtClean="0">
                <a:solidFill>
                  <a:schemeClr val="tx1">
                    <a:lumMod val="75000"/>
                    <a:lumOff val="25000"/>
                  </a:schemeClr>
                </a:solidFill>
                <a:latin typeface="+mj-ea"/>
                <a:ea typeface="+mj-ea"/>
              </a:rPr>
              <a:t>利益</a:t>
            </a:r>
            <a:r>
              <a:rPr lang="zh-TW" altLang="en-US" sz="2400" b="1" dirty="0">
                <a:solidFill>
                  <a:schemeClr val="tx1">
                    <a:lumMod val="75000"/>
                    <a:lumOff val="25000"/>
                  </a:schemeClr>
                </a:solidFill>
                <a:latin typeface="+mj-ea"/>
                <a:ea typeface="+mj-ea"/>
              </a:rPr>
              <a:t>（</a:t>
            </a:r>
            <a:r>
              <a:rPr lang="zh-TW" altLang="en-US" sz="2400" b="1" dirty="0">
                <a:solidFill>
                  <a:srgbClr val="00B0F0"/>
                </a:solidFill>
                <a:latin typeface="+mj-ea"/>
                <a:ea typeface="+mj-ea"/>
              </a:rPr>
              <a:t>其他相類似人事措施</a:t>
            </a:r>
            <a:r>
              <a:rPr lang="zh-TW" altLang="en-US" sz="2400" b="1" dirty="0">
                <a:solidFill>
                  <a:schemeClr val="tx1">
                    <a:lumMod val="75000"/>
                    <a:lumOff val="25000"/>
                  </a:schemeClr>
                </a:solidFill>
                <a:latin typeface="+mj-ea"/>
                <a:ea typeface="+mj-ea"/>
              </a:rPr>
              <a:t>），故</a:t>
            </a:r>
            <a:r>
              <a:rPr lang="zh-TW" altLang="en-US" sz="2400" b="1" dirty="0">
                <a:solidFill>
                  <a:srgbClr val="00B0F0"/>
                </a:solidFill>
                <a:latin typeface="+mj-ea"/>
                <a:ea typeface="+mj-ea"/>
              </a:rPr>
              <a:t>懲處案</a:t>
            </a:r>
            <a:r>
              <a:rPr lang="zh-TW" altLang="en-US" sz="2400" b="1" dirty="0">
                <a:solidFill>
                  <a:schemeClr val="tx1">
                    <a:lumMod val="75000"/>
                    <a:lumOff val="25000"/>
                  </a:schemeClr>
                </a:solidFill>
                <a:latin typeface="+mj-ea"/>
                <a:ea typeface="+mj-ea"/>
              </a:rPr>
              <a:t>之簽辦、審核及准駁或參與相關會議</a:t>
            </a:r>
            <a:r>
              <a:rPr lang="zh-TW" altLang="en-US" sz="2400" b="1" dirty="0" smtClean="0">
                <a:solidFill>
                  <a:schemeClr val="tx1">
                    <a:lumMod val="75000"/>
                    <a:lumOff val="25000"/>
                  </a:schemeClr>
                </a:solidFill>
                <a:latin typeface="+mj-ea"/>
                <a:ea typeface="+mj-ea"/>
              </a:rPr>
              <a:t>，</a:t>
            </a:r>
            <a:r>
              <a:rPr lang="zh-TW" altLang="en-US" sz="2400" b="1" dirty="0" smtClean="0">
                <a:solidFill>
                  <a:srgbClr val="00B0F0"/>
                </a:solidFill>
                <a:latin typeface="+mj-ea"/>
                <a:ea typeface="+mj-ea"/>
              </a:rPr>
              <a:t>亦應</a:t>
            </a:r>
            <a:r>
              <a:rPr lang="zh-TW" altLang="en-US" sz="2400" b="1" dirty="0">
                <a:solidFill>
                  <a:srgbClr val="00B0F0"/>
                </a:solidFill>
                <a:latin typeface="+mj-ea"/>
                <a:ea typeface="+mj-ea"/>
              </a:rPr>
              <a:t>迴避</a:t>
            </a:r>
            <a:r>
              <a:rPr lang="zh-TW" altLang="en-US" sz="2400" b="1" dirty="0">
                <a:solidFill>
                  <a:schemeClr val="tx1">
                    <a:lumMod val="75000"/>
                    <a:lumOff val="25000"/>
                  </a:schemeClr>
                </a:solidFill>
                <a:latin typeface="+mj-ea"/>
                <a:ea typeface="+mj-ea"/>
              </a:rPr>
              <a:t>。</a:t>
            </a:r>
            <a:r>
              <a:rPr lang="en-US" altLang="zh-TW" sz="2400" b="1" dirty="0">
                <a:solidFill>
                  <a:schemeClr val="tx1">
                    <a:lumMod val="75000"/>
                    <a:lumOff val="25000"/>
                  </a:schemeClr>
                </a:solidFill>
                <a:latin typeface="+mj-ea"/>
                <a:ea typeface="+mj-ea"/>
              </a:rPr>
              <a:t> </a:t>
            </a:r>
            <a:r>
              <a:rPr lang="zh-TW" altLang="en-US" sz="2400" b="1" dirty="0">
                <a:solidFill>
                  <a:schemeClr val="tx1">
                    <a:lumMod val="75000"/>
                    <a:lumOff val="25000"/>
                  </a:schemeClr>
                </a:solidFill>
                <a:latin typeface="+mj-ea"/>
                <a:ea typeface="+mj-ea"/>
              </a:rPr>
              <a:t>（法授廉利字第</a:t>
            </a:r>
            <a:r>
              <a:rPr lang="en-US" altLang="zh-TW" sz="2400" b="1" dirty="0">
                <a:solidFill>
                  <a:schemeClr val="tx1">
                    <a:lumMod val="75000"/>
                    <a:lumOff val="25000"/>
                  </a:schemeClr>
                </a:solidFill>
                <a:latin typeface="+mj-ea"/>
                <a:ea typeface="+mj-ea"/>
              </a:rPr>
              <a:t>10805008720</a:t>
            </a:r>
            <a:r>
              <a:rPr lang="zh-TW" altLang="en-US" sz="2400" b="1" dirty="0" smtClean="0">
                <a:solidFill>
                  <a:schemeClr val="tx1">
                    <a:lumMod val="75000"/>
                    <a:lumOff val="25000"/>
                  </a:schemeClr>
                </a:solidFill>
                <a:latin typeface="+mj-ea"/>
                <a:ea typeface="+mj-ea"/>
              </a:rPr>
              <a:t>號函參照</a:t>
            </a:r>
            <a:r>
              <a:rPr lang="zh-TW" altLang="en-US" sz="2400" b="1" dirty="0">
                <a:solidFill>
                  <a:schemeClr val="tx1">
                    <a:lumMod val="75000"/>
                    <a:lumOff val="25000"/>
                  </a:schemeClr>
                </a:solidFill>
                <a:latin typeface="+mj-ea"/>
                <a:ea typeface="+mj-ea"/>
              </a:rPr>
              <a:t>）</a:t>
            </a:r>
            <a:endParaRPr lang="en-US" altLang="zh-TW" sz="2400" b="1" dirty="0">
              <a:solidFill>
                <a:schemeClr val="tx1">
                  <a:lumMod val="75000"/>
                  <a:lumOff val="25000"/>
                </a:schemeClr>
              </a:solidFill>
              <a:latin typeface="+mj-ea"/>
              <a:ea typeface="+mj-ea"/>
            </a:endParaRPr>
          </a:p>
        </p:txBody>
      </p:sp>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6" name="標題 1"/>
          <p:cNvSpPr>
            <a:spLocks noGrp="1"/>
          </p:cNvSpPr>
          <p:nvPr>
            <p:ph type="title"/>
          </p:nvPr>
        </p:nvSpPr>
        <p:spPr>
          <a:xfrm>
            <a:off x="1115616" y="93117"/>
            <a:ext cx="7467600" cy="706090"/>
          </a:xfrm>
        </p:spPr>
        <p:txBody>
          <a:bodyPr/>
          <a:lstStyle/>
          <a:p>
            <a:pPr algn="ctr"/>
            <a:r>
              <a:rPr lang="zh-TW" altLang="en-US" dirty="0" smtClean="0">
                <a:solidFill>
                  <a:srgbClr val="C00000"/>
                </a:solidFill>
              </a:rPr>
              <a:t>客體</a:t>
            </a:r>
            <a:r>
              <a:rPr lang="en-US" altLang="zh-TW" dirty="0" smtClean="0">
                <a:solidFill>
                  <a:srgbClr val="C00000"/>
                </a:solidFill>
              </a:rPr>
              <a:t>–</a:t>
            </a:r>
            <a:r>
              <a:rPr lang="zh-TW" altLang="en-US" b="1" dirty="0" smtClean="0">
                <a:solidFill>
                  <a:srgbClr val="C00000"/>
                </a:solidFill>
              </a:rPr>
              <a:t>利益</a:t>
            </a:r>
            <a:r>
              <a:rPr lang="en-US" altLang="zh-TW" dirty="0" smtClean="0">
                <a:solidFill>
                  <a:srgbClr val="C00000"/>
                </a:solidFill>
              </a:rPr>
              <a:t>(</a:t>
            </a:r>
            <a:r>
              <a:rPr lang="zh-TW" altLang="en-US" dirty="0">
                <a:solidFill>
                  <a:srgbClr val="C00000"/>
                </a:solidFill>
              </a:rPr>
              <a:t>本法</a:t>
            </a:r>
            <a:r>
              <a:rPr lang="zh-TW" altLang="en-US" dirty="0" smtClean="0">
                <a:solidFill>
                  <a:srgbClr val="C00000"/>
                </a:solidFill>
              </a:rPr>
              <a:t>第</a:t>
            </a:r>
            <a:r>
              <a:rPr lang="en-US" altLang="zh-TW" dirty="0" smtClean="0">
                <a:solidFill>
                  <a:srgbClr val="C00000"/>
                </a:solidFill>
              </a:rPr>
              <a:t>4</a:t>
            </a:r>
            <a:r>
              <a:rPr lang="zh-TW" altLang="en-US" dirty="0" smtClean="0">
                <a:solidFill>
                  <a:srgbClr val="C00000"/>
                </a:solidFill>
              </a:rPr>
              <a:t>條</a:t>
            </a:r>
            <a:r>
              <a:rPr lang="en-US" altLang="zh-TW" dirty="0" smtClean="0">
                <a:solidFill>
                  <a:srgbClr val="C00000"/>
                </a:solidFill>
              </a:rPr>
              <a:t>)</a:t>
            </a:r>
            <a:endParaRPr lang="zh-TW" altLang="en-US" b="1" dirty="0" smtClean="0">
              <a:solidFill>
                <a:srgbClr val="C00000"/>
              </a:solidFill>
            </a:endParaRPr>
          </a:p>
        </p:txBody>
      </p:sp>
    </p:spTree>
    <p:extLst>
      <p:ext uri="{BB962C8B-B14F-4D97-AF65-F5344CB8AC3E}">
        <p14:creationId xmlns:p14="http://schemas.microsoft.com/office/powerpoint/2010/main" val="36000068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9" name="標題 1"/>
          <p:cNvSpPr>
            <a:spLocks noGrp="1"/>
          </p:cNvSpPr>
          <p:nvPr>
            <p:ph type="title"/>
          </p:nvPr>
        </p:nvSpPr>
        <p:spPr>
          <a:xfrm>
            <a:off x="1115616" y="93117"/>
            <a:ext cx="7467600" cy="706090"/>
          </a:xfrm>
        </p:spPr>
        <p:txBody>
          <a:bodyPr/>
          <a:lstStyle/>
          <a:p>
            <a:pPr algn="ctr"/>
            <a:r>
              <a:rPr lang="zh-TW" altLang="en-US" dirty="0" smtClean="0">
                <a:solidFill>
                  <a:srgbClr val="C00000"/>
                </a:solidFill>
              </a:rPr>
              <a:t>客體</a:t>
            </a:r>
            <a:r>
              <a:rPr lang="en-US" altLang="zh-TW" dirty="0" smtClean="0">
                <a:solidFill>
                  <a:srgbClr val="C00000"/>
                </a:solidFill>
              </a:rPr>
              <a:t>–</a:t>
            </a:r>
            <a:r>
              <a:rPr lang="zh-TW" altLang="en-US" b="1" dirty="0" smtClean="0">
                <a:solidFill>
                  <a:srgbClr val="C00000"/>
                </a:solidFill>
              </a:rPr>
              <a:t>利益</a:t>
            </a:r>
            <a:r>
              <a:rPr lang="en-US" altLang="zh-TW" dirty="0" smtClean="0">
                <a:solidFill>
                  <a:srgbClr val="C00000"/>
                </a:solidFill>
              </a:rPr>
              <a:t>(</a:t>
            </a:r>
            <a:r>
              <a:rPr lang="zh-TW" altLang="en-US" dirty="0">
                <a:solidFill>
                  <a:srgbClr val="C00000"/>
                </a:solidFill>
              </a:rPr>
              <a:t>本法</a:t>
            </a:r>
            <a:r>
              <a:rPr lang="zh-TW" altLang="en-US" dirty="0" smtClean="0">
                <a:solidFill>
                  <a:srgbClr val="C00000"/>
                </a:solidFill>
              </a:rPr>
              <a:t>第</a:t>
            </a:r>
            <a:r>
              <a:rPr lang="en-US" altLang="zh-TW" dirty="0" smtClean="0">
                <a:solidFill>
                  <a:srgbClr val="C00000"/>
                </a:solidFill>
              </a:rPr>
              <a:t>4</a:t>
            </a:r>
            <a:r>
              <a:rPr lang="zh-TW" altLang="en-US" dirty="0" smtClean="0">
                <a:solidFill>
                  <a:srgbClr val="C00000"/>
                </a:solidFill>
              </a:rPr>
              <a:t>條</a:t>
            </a:r>
            <a:r>
              <a:rPr lang="en-US" altLang="zh-TW" dirty="0" smtClean="0">
                <a:solidFill>
                  <a:srgbClr val="C00000"/>
                </a:solidFill>
              </a:rPr>
              <a:t>)</a:t>
            </a:r>
            <a:endParaRPr lang="zh-TW" altLang="en-US" b="1" dirty="0" smtClean="0">
              <a:solidFill>
                <a:srgbClr val="C00000"/>
              </a:solidFill>
            </a:endParaRPr>
          </a:p>
        </p:txBody>
      </p:sp>
      <p:pic>
        <p:nvPicPr>
          <p:cNvPr id="10" name="圖片 9"/>
          <p:cNvPicPr>
            <a:picLocks noChangeAspect="1"/>
          </p:cNvPicPr>
          <p:nvPr/>
        </p:nvPicPr>
        <p:blipFill rotWithShape="1">
          <a:blip r:embed="rId3"/>
          <a:srcRect b="79483"/>
          <a:stretch/>
        </p:blipFill>
        <p:spPr>
          <a:xfrm>
            <a:off x="395536" y="1258145"/>
            <a:ext cx="7985370" cy="1090735"/>
          </a:xfrm>
          <a:prstGeom prst="rect">
            <a:avLst/>
          </a:prstGeom>
        </p:spPr>
      </p:pic>
      <p:sp>
        <p:nvSpPr>
          <p:cNvPr id="11" name="矩形 10"/>
          <p:cNvSpPr/>
          <p:nvPr/>
        </p:nvSpPr>
        <p:spPr>
          <a:xfrm>
            <a:off x="539552" y="837453"/>
            <a:ext cx="2646879" cy="584775"/>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200" b="1" i="0" u="none" strike="noStrike" kern="1200" cap="none" spc="0" normalizeH="0" baseline="0" noProof="0" dirty="0" smtClean="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微軟正黑體" panose="020B0604030504040204" pitchFamily="34" charset="-120"/>
                <a:ea typeface="微軟正黑體" panose="020B0604030504040204" pitchFamily="34" charset="-120"/>
                <a:cs typeface="+mn-cs"/>
              </a:rPr>
              <a:t>例外情形一</a:t>
            </a:r>
            <a:r>
              <a:rPr kumimoji="1" lang="zh-TW" altLang="en-US" sz="3200" b="1" i="0" u="none" strike="noStrike" kern="1200" cap="none" spc="0" normalizeH="0" baseline="0" noProof="0"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微軟正黑體" panose="020B0604030504040204" pitchFamily="34" charset="-120"/>
                <a:ea typeface="微軟正黑體" panose="020B0604030504040204" pitchFamily="34" charset="-120"/>
                <a:cs typeface="+mn-cs"/>
              </a:rPr>
              <a:t>：</a:t>
            </a:r>
          </a:p>
        </p:txBody>
      </p:sp>
      <p:pic>
        <p:nvPicPr>
          <p:cNvPr id="3" name="圖片 2"/>
          <p:cNvPicPr>
            <a:picLocks noChangeAspect="1"/>
          </p:cNvPicPr>
          <p:nvPr/>
        </p:nvPicPr>
        <p:blipFill>
          <a:blip r:embed="rId4"/>
          <a:stretch>
            <a:fillRect/>
          </a:stretch>
        </p:blipFill>
        <p:spPr>
          <a:xfrm>
            <a:off x="432367" y="2348880"/>
            <a:ext cx="8010381" cy="4195913"/>
          </a:xfrm>
          <a:prstGeom prst="rect">
            <a:avLst/>
          </a:prstGeom>
        </p:spPr>
      </p:pic>
      <p:sp>
        <p:nvSpPr>
          <p:cNvPr id="7" name="文字方塊 6"/>
          <p:cNvSpPr txBox="1"/>
          <p:nvPr/>
        </p:nvSpPr>
        <p:spPr>
          <a:xfrm>
            <a:off x="30581" y="6356350"/>
            <a:ext cx="3648756"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法廉字第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10705005870</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號書函</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參照）</a:t>
            </a:r>
            <a:endPar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152652634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5" name="文字方塊 4"/>
          <p:cNvSpPr txBox="1"/>
          <p:nvPr/>
        </p:nvSpPr>
        <p:spPr>
          <a:xfrm>
            <a:off x="30581" y="6356350"/>
            <a:ext cx="3443571"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廉字</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10105012110</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號函參照）</a:t>
            </a:r>
            <a:endPar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6" name="標題 1"/>
          <p:cNvSpPr>
            <a:spLocks noGrp="1"/>
          </p:cNvSpPr>
          <p:nvPr>
            <p:ph type="title"/>
          </p:nvPr>
        </p:nvSpPr>
        <p:spPr>
          <a:xfrm>
            <a:off x="1115616" y="93117"/>
            <a:ext cx="7467600" cy="706090"/>
          </a:xfrm>
        </p:spPr>
        <p:txBody>
          <a:bodyPr/>
          <a:lstStyle/>
          <a:p>
            <a:pPr algn="ctr"/>
            <a:r>
              <a:rPr lang="zh-TW" altLang="en-US" dirty="0" smtClean="0">
                <a:solidFill>
                  <a:srgbClr val="C00000"/>
                </a:solidFill>
              </a:rPr>
              <a:t>客體</a:t>
            </a:r>
            <a:r>
              <a:rPr lang="en-US" altLang="zh-TW" dirty="0" smtClean="0">
                <a:solidFill>
                  <a:srgbClr val="C00000"/>
                </a:solidFill>
              </a:rPr>
              <a:t>–</a:t>
            </a:r>
            <a:r>
              <a:rPr lang="zh-TW" altLang="en-US" b="1" dirty="0" smtClean="0">
                <a:solidFill>
                  <a:srgbClr val="C00000"/>
                </a:solidFill>
              </a:rPr>
              <a:t>利益</a:t>
            </a:r>
            <a:r>
              <a:rPr lang="en-US" altLang="zh-TW" dirty="0" smtClean="0">
                <a:solidFill>
                  <a:srgbClr val="C00000"/>
                </a:solidFill>
              </a:rPr>
              <a:t>(</a:t>
            </a:r>
            <a:r>
              <a:rPr lang="zh-TW" altLang="en-US" dirty="0">
                <a:solidFill>
                  <a:srgbClr val="C00000"/>
                </a:solidFill>
              </a:rPr>
              <a:t>本法</a:t>
            </a:r>
            <a:r>
              <a:rPr lang="zh-TW" altLang="en-US" dirty="0" smtClean="0">
                <a:solidFill>
                  <a:srgbClr val="C00000"/>
                </a:solidFill>
              </a:rPr>
              <a:t>第</a:t>
            </a:r>
            <a:r>
              <a:rPr lang="en-US" altLang="zh-TW" dirty="0" smtClean="0">
                <a:solidFill>
                  <a:srgbClr val="C00000"/>
                </a:solidFill>
              </a:rPr>
              <a:t>4</a:t>
            </a:r>
            <a:r>
              <a:rPr lang="zh-TW" altLang="en-US" dirty="0" smtClean="0">
                <a:solidFill>
                  <a:srgbClr val="C00000"/>
                </a:solidFill>
              </a:rPr>
              <a:t>條</a:t>
            </a:r>
            <a:r>
              <a:rPr lang="en-US" altLang="zh-TW" dirty="0" smtClean="0">
                <a:solidFill>
                  <a:srgbClr val="C00000"/>
                </a:solidFill>
              </a:rPr>
              <a:t>)</a:t>
            </a:r>
            <a:endParaRPr lang="zh-TW" altLang="en-US" b="1" dirty="0" smtClean="0">
              <a:solidFill>
                <a:srgbClr val="C00000"/>
              </a:solidFill>
            </a:endParaRPr>
          </a:p>
        </p:txBody>
      </p:sp>
      <p:sp>
        <p:nvSpPr>
          <p:cNvPr id="8" name="矩形 7"/>
          <p:cNvSpPr/>
          <p:nvPr/>
        </p:nvSpPr>
        <p:spPr>
          <a:xfrm>
            <a:off x="539552" y="837453"/>
            <a:ext cx="2646879" cy="584775"/>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200" b="1" i="0" u="none" strike="noStrike" kern="1200" cap="none" spc="0" normalizeH="0" baseline="0" noProof="0" dirty="0" smtClean="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微軟正黑體" panose="020B0604030504040204" pitchFamily="34" charset="-120"/>
                <a:ea typeface="微軟正黑體" panose="020B0604030504040204" pitchFamily="34" charset="-120"/>
                <a:cs typeface="+mn-cs"/>
              </a:rPr>
              <a:t>例外情形二：</a:t>
            </a:r>
            <a:endParaRPr kumimoji="1" lang="zh-TW" altLang="en-US" sz="3200" b="1" i="0" u="none" strike="noStrike" kern="1200" cap="none" spc="0" normalizeH="0" baseline="0" noProof="0"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微軟正黑體" panose="020B0604030504040204" pitchFamily="34" charset="-120"/>
              <a:ea typeface="微軟正黑體" panose="020B0604030504040204" pitchFamily="34" charset="-120"/>
              <a:cs typeface="+mn-cs"/>
            </a:endParaRPr>
          </a:p>
        </p:txBody>
      </p:sp>
      <p:graphicFrame>
        <p:nvGraphicFramePr>
          <p:cNvPr id="9" name="內容版面配置區 4"/>
          <p:cNvGraphicFramePr>
            <a:graphicFrameLocks/>
          </p:cNvGraphicFramePr>
          <p:nvPr>
            <p:extLst/>
          </p:nvPr>
        </p:nvGraphicFramePr>
        <p:xfrm>
          <a:off x="539552" y="1460474"/>
          <a:ext cx="8147248" cy="43830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85515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5" name="文字方塊 4"/>
          <p:cNvSpPr txBox="1"/>
          <p:nvPr/>
        </p:nvSpPr>
        <p:spPr>
          <a:xfrm>
            <a:off x="30581" y="6356350"/>
            <a:ext cx="3321743"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法政字第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0991108044</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函參照）</a:t>
            </a:r>
            <a:endPar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6" name="標題 1"/>
          <p:cNvSpPr>
            <a:spLocks noGrp="1"/>
          </p:cNvSpPr>
          <p:nvPr>
            <p:ph type="title"/>
          </p:nvPr>
        </p:nvSpPr>
        <p:spPr>
          <a:xfrm>
            <a:off x="1115616" y="93117"/>
            <a:ext cx="7467600" cy="706090"/>
          </a:xfrm>
        </p:spPr>
        <p:txBody>
          <a:bodyPr/>
          <a:lstStyle/>
          <a:p>
            <a:pPr algn="ctr"/>
            <a:r>
              <a:rPr lang="zh-TW" altLang="en-US" dirty="0" smtClean="0">
                <a:solidFill>
                  <a:srgbClr val="C00000"/>
                </a:solidFill>
              </a:rPr>
              <a:t>客體</a:t>
            </a:r>
            <a:r>
              <a:rPr lang="en-US" altLang="zh-TW" dirty="0" smtClean="0">
                <a:solidFill>
                  <a:srgbClr val="C00000"/>
                </a:solidFill>
              </a:rPr>
              <a:t>–</a:t>
            </a:r>
            <a:r>
              <a:rPr lang="zh-TW" altLang="en-US" b="1" dirty="0" smtClean="0">
                <a:solidFill>
                  <a:srgbClr val="C00000"/>
                </a:solidFill>
              </a:rPr>
              <a:t>利益</a:t>
            </a:r>
            <a:r>
              <a:rPr lang="en-US" altLang="zh-TW" dirty="0" smtClean="0">
                <a:solidFill>
                  <a:srgbClr val="C00000"/>
                </a:solidFill>
              </a:rPr>
              <a:t>(</a:t>
            </a:r>
            <a:r>
              <a:rPr lang="zh-TW" altLang="en-US" dirty="0">
                <a:solidFill>
                  <a:srgbClr val="C00000"/>
                </a:solidFill>
              </a:rPr>
              <a:t>本法</a:t>
            </a:r>
            <a:r>
              <a:rPr lang="zh-TW" altLang="en-US" dirty="0" smtClean="0">
                <a:solidFill>
                  <a:srgbClr val="C00000"/>
                </a:solidFill>
              </a:rPr>
              <a:t>第</a:t>
            </a:r>
            <a:r>
              <a:rPr lang="en-US" altLang="zh-TW" dirty="0" smtClean="0">
                <a:solidFill>
                  <a:srgbClr val="C00000"/>
                </a:solidFill>
              </a:rPr>
              <a:t>4</a:t>
            </a:r>
            <a:r>
              <a:rPr lang="zh-TW" altLang="en-US" dirty="0" smtClean="0">
                <a:solidFill>
                  <a:srgbClr val="C00000"/>
                </a:solidFill>
              </a:rPr>
              <a:t>條</a:t>
            </a:r>
            <a:r>
              <a:rPr lang="en-US" altLang="zh-TW" dirty="0" smtClean="0">
                <a:solidFill>
                  <a:srgbClr val="C00000"/>
                </a:solidFill>
              </a:rPr>
              <a:t>)</a:t>
            </a:r>
            <a:endParaRPr lang="zh-TW" altLang="en-US" b="1" dirty="0" smtClean="0">
              <a:solidFill>
                <a:srgbClr val="C00000"/>
              </a:solidFill>
            </a:endParaRPr>
          </a:p>
        </p:txBody>
      </p:sp>
      <p:sp>
        <p:nvSpPr>
          <p:cNvPr id="8" name="矩形 7"/>
          <p:cNvSpPr/>
          <p:nvPr/>
        </p:nvSpPr>
        <p:spPr>
          <a:xfrm>
            <a:off x="539552" y="837453"/>
            <a:ext cx="2646878" cy="584775"/>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200" b="1" i="0" u="none" strike="noStrike" kern="1200" cap="none" spc="0" normalizeH="0" baseline="0" noProof="0" dirty="0" smtClean="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微軟正黑體" panose="020B0604030504040204" pitchFamily="34" charset="-120"/>
                <a:ea typeface="微軟正黑體" panose="020B0604030504040204" pitchFamily="34" charset="-120"/>
                <a:cs typeface="+mn-cs"/>
              </a:rPr>
              <a:t>例外情形三：</a:t>
            </a:r>
            <a:endParaRPr kumimoji="1" lang="zh-TW" altLang="en-US" sz="3200" b="1" i="0" u="none" strike="noStrike" kern="1200" cap="none" spc="0" normalizeH="0" baseline="0" noProof="0"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微軟正黑體" panose="020B0604030504040204" pitchFamily="34" charset="-120"/>
              <a:ea typeface="微軟正黑體" panose="020B0604030504040204" pitchFamily="34" charset="-120"/>
              <a:cs typeface="+mn-cs"/>
            </a:endParaRPr>
          </a:p>
        </p:txBody>
      </p:sp>
      <p:grpSp>
        <p:nvGrpSpPr>
          <p:cNvPr id="3" name="群組 2"/>
          <p:cNvGrpSpPr/>
          <p:nvPr/>
        </p:nvGrpSpPr>
        <p:grpSpPr>
          <a:xfrm>
            <a:off x="611560" y="1427908"/>
            <a:ext cx="8147248" cy="4968552"/>
            <a:chOff x="611560" y="1427908"/>
            <a:chExt cx="8147248" cy="4968552"/>
          </a:xfrm>
        </p:grpSpPr>
        <p:graphicFrame>
          <p:nvGraphicFramePr>
            <p:cNvPr id="9" name="內容版面配置區 4"/>
            <p:cNvGraphicFramePr>
              <a:graphicFrameLocks/>
            </p:cNvGraphicFramePr>
            <p:nvPr>
              <p:extLst/>
            </p:nvPr>
          </p:nvGraphicFramePr>
          <p:xfrm>
            <a:off x="611560" y="1427908"/>
            <a:ext cx="8147248"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文字方塊 1"/>
            <p:cNvSpPr txBox="1"/>
            <p:nvPr/>
          </p:nvSpPr>
          <p:spPr>
            <a:xfrm>
              <a:off x="3779912" y="3554212"/>
              <a:ext cx="2492990" cy="400110"/>
            </a:xfrm>
            <a:prstGeom prst="rect">
              <a:avLst/>
            </a:prstGeom>
            <a:solidFill>
              <a:schemeClr val="accent3">
                <a:lumMod val="20000"/>
                <a:lumOff val="80000"/>
              </a:schemeClr>
            </a:solidFill>
            <a:ln>
              <a:solidFill>
                <a:schemeClr val="accent1">
                  <a:lumMod val="50000"/>
                </a:schemeClr>
              </a:solid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0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（有</a:t>
              </a:r>
              <a:r>
                <a:rPr kumimoji="1" lang="zh-TW" altLang="en-US" sz="2000" b="0"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rPr>
                <a:t>裁量才有</a:t>
              </a:r>
              <a:r>
                <a:rPr kumimoji="1" lang="zh-TW" altLang="en-US" sz="2000" b="0"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衝突）</a:t>
              </a:r>
              <a:endParaRPr kumimoji="1" lang="zh-TW" altLang="en-US" sz="2000" b="0" i="0" u="none" strike="noStrike" kern="1200" cap="none" spc="0" normalizeH="0" baseline="0" noProof="0" dirty="0">
                <a:ln>
                  <a:noFill/>
                </a:ln>
                <a:solidFill>
                  <a:srgbClr val="FF0000"/>
                </a:solidFill>
                <a:effectLst/>
                <a:uLnTx/>
                <a:uFillTx/>
                <a:latin typeface="Arial" charset="0"/>
                <a:ea typeface="新細明體" pitchFamily="18" charset="-120"/>
                <a:cs typeface="+mn-cs"/>
              </a:endParaRPr>
            </a:p>
          </p:txBody>
        </p:sp>
      </p:grpSp>
    </p:spTree>
    <p:extLst>
      <p:ext uri="{BB962C8B-B14F-4D97-AF65-F5344CB8AC3E}">
        <p14:creationId xmlns:p14="http://schemas.microsoft.com/office/powerpoint/2010/main" val="25708240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內容版面配置區 11"/>
          <p:cNvSpPr>
            <a:spLocks noGrp="1"/>
          </p:cNvSpPr>
          <p:nvPr>
            <p:ph idx="1"/>
          </p:nvPr>
        </p:nvSpPr>
        <p:spPr>
          <a:xfrm>
            <a:off x="539552" y="1340768"/>
            <a:ext cx="7859216" cy="4656248"/>
          </a:xfrm>
        </p:spPr>
        <p:txBody>
          <a:bodyPr/>
          <a:lstStyle/>
          <a:p>
            <a:pPr algn="just">
              <a:lnSpc>
                <a:spcPts val="3600"/>
              </a:lnSpc>
              <a:spcAft>
                <a:spcPts val="600"/>
              </a:spcAft>
            </a:pPr>
            <a:r>
              <a:rPr lang="zh-TW" altLang="en-US" sz="2400" b="1" dirty="0">
                <a:solidFill>
                  <a:schemeClr val="tx1">
                    <a:lumMod val="75000"/>
                    <a:lumOff val="25000"/>
                  </a:schemeClr>
                </a:solidFill>
                <a:latin typeface="+mj-ea"/>
                <a:ea typeface="+mj-ea"/>
              </a:rPr>
              <a:t>所稱「</a:t>
            </a:r>
            <a:r>
              <a:rPr lang="zh-TW" altLang="zh-TW" sz="2400" b="1" dirty="0">
                <a:solidFill>
                  <a:schemeClr val="tx1">
                    <a:lumMod val="75000"/>
                    <a:lumOff val="25000"/>
                  </a:schemeClr>
                </a:solidFill>
                <a:latin typeface="+mj-ea"/>
                <a:ea typeface="+mj-ea"/>
              </a:rPr>
              <a:t>專責承辦採購業務</a:t>
            </a:r>
            <a:r>
              <a:rPr lang="zh-TW" altLang="en-US" sz="2400" b="1" dirty="0">
                <a:solidFill>
                  <a:schemeClr val="tx1">
                    <a:lumMod val="75000"/>
                    <a:lumOff val="25000"/>
                  </a:schemeClr>
                </a:solidFill>
                <a:latin typeface="+mj-ea"/>
                <a:ea typeface="+mj-ea"/>
              </a:rPr>
              <a:t>」</a:t>
            </a:r>
            <a:r>
              <a:rPr lang="zh-TW" altLang="zh-TW" sz="2400" b="1" dirty="0">
                <a:solidFill>
                  <a:schemeClr val="tx1">
                    <a:lumMod val="75000"/>
                    <a:lumOff val="25000"/>
                  </a:schemeClr>
                </a:solidFill>
                <a:latin typeface="+mj-ea"/>
                <a:ea typeface="+mj-ea"/>
              </a:rPr>
              <a:t>，</a:t>
            </a:r>
            <a:r>
              <a:rPr lang="zh-TW" altLang="en-US" sz="2400" b="1" dirty="0">
                <a:solidFill>
                  <a:schemeClr val="tx1">
                    <a:lumMod val="75000"/>
                    <a:lumOff val="25000"/>
                  </a:schemeClr>
                </a:solidFill>
                <a:latin typeface="+mj-ea"/>
                <a:ea typeface="+mj-ea"/>
              </a:rPr>
              <a:t>指</a:t>
            </a:r>
            <a:r>
              <a:rPr lang="zh-TW" altLang="zh-TW" sz="2400" b="1" dirty="0">
                <a:solidFill>
                  <a:schemeClr val="tx1">
                    <a:lumMod val="75000"/>
                    <a:lumOff val="25000"/>
                  </a:schemeClr>
                </a:solidFill>
                <a:latin typeface="+mj-ea"/>
                <a:ea typeface="+mj-ea"/>
              </a:rPr>
              <a:t>日常公務係以辦理政府採購法所定</a:t>
            </a:r>
            <a:r>
              <a:rPr lang="zh-TW" altLang="zh-TW" sz="2400" b="1" u="sng" dirty="0">
                <a:solidFill>
                  <a:schemeClr val="tx1">
                    <a:lumMod val="75000"/>
                    <a:lumOff val="25000"/>
                  </a:schemeClr>
                </a:solidFill>
                <a:latin typeface="+mj-ea"/>
                <a:ea typeface="+mj-ea"/>
              </a:rPr>
              <a:t>招標、審標、決標、訂約、履約管理、驗收或爭議處理</a:t>
            </a:r>
            <a:r>
              <a:rPr lang="zh-TW" altLang="zh-TW" sz="2400" b="1" dirty="0">
                <a:solidFill>
                  <a:schemeClr val="tx1">
                    <a:lumMod val="75000"/>
                    <a:lumOff val="25000"/>
                  </a:schemeClr>
                </a:solidFill>
                <a:latin typeface="+mj-ea"/>
                <a:ea typeface="+mj-ea"/>
              </a:rPr>
              <a:t>為其主要業務</a:t>
            </a:r>
            <a:r>
              <a:rPr lang="zh-TW" altLang="en-US" sz="2400" b="1" dirty="0">
                <a:solidFill>
                  <a:schemeClr val="tx1">
                    <a:lumMod val="75000"/>
                    <a:lumOff val="25000"/>
                  </a:schemeClr>
                </a:solidFill>
                <a:latin typeface="+mj-ea"/>
                <a:ea typeface="+mj-ea"/>
              </a:rPr>
              <a:t>，</a:t>
            </a:r>
            <a:r>
              <a:rPr lang="zh-TW" altLang="zh-TW" sz="2400" b="1" dirty="0">
                <a:solidFill>
                  <a:schemeClr val="tx1">
                    <a:lumMod val="75000"/>
                    <a:lumOff val="25000"/>
                  </a:schemeClr>
                </a:solidFill>
                <a:latin typeface="+mj-ea"/>
                <a:ea typeface="+mj-ea"/>
              </a:rPr>
              <a:t>此等</a:t>
            </a:r>
            <a:r>
              <a:rPr lang="zh-TW" altLang="zh-TW" sz="2400" b="1" dirty="0">
                <a:solidFill>
                  <a:srgbClr val="00B0F0"/>
                </a:solidFill>
                <a:latin typeface="+mj-ea"/>
                <a:ea typeface="+mj-ea"/>
              </a:rPr>
              <a:t>公務員之法定職掌中有承辦採購業務乙項即為已足</a:t>
            </a:r>
            <a:r>
              <a:rPr lang="zh-TW" altLang="en-US" sz="2400" b="1" dirty="0" smtClean="0">
                <a:solidFill>
                  <a:schemeClr val="bg2">
                    <a:lumMod val="10000"/>
                  </a:schemeClr>
                </a:solidFill>
                <a:latin typeface="+mj-ea"/>
                <a:ea typeface="+mj-ea"/>
              </a:rPr>
              <a:t>。</a:t>
            </a:r>
            <a:endParaRPr lang="en-US" altLang="zh-TW" sz="2400" b="1" dirty="0" smtClean="0">
              <a:solidFill>
                <a:schemeClr val="bg2">
                  <a:lumMod val="10000"/>
                </a:schemeClr>
              </a:solidFill>
              <a:latin typeface="+mj-ea"/>
              <a:ea typeface="+mj-ea"/>
            </a:endParaRPr>
          </a:p>
          <a:p>
            <a:pPr algn="just">
              <a:lnSpc>
                <a:spcPts val="3600"/>
              </a:lnSpc>
              <a:spcAft>
                <a:spcPts val="600"/>
              </a:spcAft>
            </a:pPr>
            <a:r>
              <a:rPr lang="zh-TW" altLang="en-US" sz="2400" b="1" dirty="0">
                <a:solidFill>
                  <a:schemeClr val="tx1">
                    <a:lumMod val="75000"/>
                    <a:lumOff val="25000"/>
                  </a:schemeClr>
                </a:solidFill>
                <a:latin typeface="+mj-ea"/>
                <a:ea typeface="+mj-ea"/>
              </a:rPr>
              <a:t>「</a:t>
            </a:r>
            <a:r>
              <a:rPr lang="zh-TW" altLang="zh-TW" sz="2400" b="1" dirty="0" smtClean="0">
                <a:solidFill>
                  <a:schemeClr val="tx1">
                    <a:lumMod val="75000"/>
                    <a:lumOff val="25000"/>
                  </a:schemeClr>
                </a:solidFill>
                <a:latin typeface="+mj-ea"/>
                <a:ea typeface="+mj-ea"/>
              </a:rPr>
              <a:t>採購</a:t>
            </a:r>
            <a:r>
              <a:rPr lang="zh-TW" altLang="zh-TW" sz="2400" b="1" dirty="0">
                <a:solidFill>
                  <a:schemeClr val="tx1">
                    <a:lumMod val="75000"/>
                    <a:lumOff val="25000"/>
                  </a:schemeClr>
                </a:solidFill>
                <a:latin typeface="+mj-ea"/>
                <a:ea typeface="+mj-ea"/>
              </a:rPr>
              <a:t>業務主管</a:t>
            </a:r>
            <a:r>
              <a:rPr lang="zh-TW" altLang="zh-TW" sz="2400" b="1" dirty="0" smtClean="0">
                <a:solidFill>
                  <a:schemeClr val="tx1">
                    <a:lumMod val="75000"/>
                    <a:lumOff val="25000"/>
                  </a:schemeClr>
                </a:solidFill>
                <a:latin typeface="+mj-ea"/>
                <a:ea typeface="+mj-ea"/>
              </a:rPr>
              <a:t>人員</a:t>
            </a:r>
            <a:r>
              <a:rPr lang="zh-TW" altLang="en-US" sz="2400" b="1" dirty="0">
                <a:solidFill>
                  <a:schemeClr val="tx1">
                    <a:lumMod val="75000"/>
                    <a:lumOff val="25000"/>
                  </a:schemeClr>
                </a:solidFill>
                <a:latin typeface="+mj-ea"/>
                <a:ea typeface="+mj-ea"/>
              </a:rPr>
              <a:t>」</a:t>
            </a:r>
            <a:r>
              <a:rPr lang="zh-TW" altLang="zh-TW" sz="2400" b="1" dirty="0" smtClean="0">
                <a:solidFill>
                  <a:schemeClr val="tx1">
                    <a:lumMod val="75000"/>
                    <a:lumOff val="25000"/>
                  </a:schemeClr>
                </a:solidFill>
                <a:latin typeface="+mj-ea"/>
                <a:ea typeface="+mj-ea"/>
              </a:rPr>
              <a:t>之</a:t>
            </a:r>
            <a:r>
              <a:rPr lang="zh-TW" altLang="zh-TW" sz="2400" b="1" dirty="0">
                <a:solidFill>
                  <a:schemeClr val="tx1">
                    <a:lumMod val="75000"/>
                    <a:lumOff val="25000"/>
                  </a:schemeClr>
                </a:solidFill>
                <a:latin typeface="+mj-ea"/>
                <a:ea typeface="+mj-ea"/>
              </a:rPr>
              <a:t>判斷</a:t>
            </a:r>
            <a:r>
              <a:rPr lang="zh-TW" altLang="zh-TW" sz="2400" b="1" dirty="0" smtClean="0">
                <a:solidFill>
                  <a:schemeClr val="tx1">
                    <a:lumMod val="75000"/>
                    <a:lumOff val="25000"/>
                  </a:schemeClr>
                </a:solidFill>
                <a:latin typeface="+mj-ea"/>
                <a:ea typeface="+mj-ea"/>
              </a:rPr>
              <a:t>標準</a:t>
            </a:r>
            <a:r>
              <a:rPr lang="zh-TW" altLang="en-US" sz="2400" b="1" dirty="0" smtClean="0">
                <a:solidFill>
                  <a:schemeClr val="tx1">
                    <a:lumMod val="75000"/>
                    <a:lumOff val="25000"/>
                  </a:schemeClr>
                </a:solidFill>
                <a:latin typeface="+mj-ea"/>
                <a:ea typeface="+mj-ea"/>
              </a:rPr>
              <a:t>，</a:t>
            </a:r>
            <a:r>
              <a:rPr lang="zh-TW" altLang="zh-TW" sz="2400" b="1" dirty="0" smtClean="0">
                <a:solidFill>
                  <a:schemeClr val="tx1">
                    <a:lumMod val="75000"/>
                    <a:lumOff val="25000"/>
                  </a:schemeClr>
                </a:solidFill>
                <a:latin typeface="+mj-ea"/>
                <a:ea typeface="+mj-ea"/>
              </a:rPr>
              <a:t>係採取</a:t>
            </a:r>
            <a:r>
              <a:rPr lang="zh-TW" altLang="zh-TW" sz="2400" b="1" dirty="0" smtClean="0">
                <a:solidFill>
                  <a:srgbClr val="39BBDD"/>
                </a:solidFill>
                <a:latin typeface="+mj-ea"/>
                <a:ea typeface="+mj-ea"/>
              </a:rPr>
              <a:t>實質</a:t>
            </a:r>
            <a:r>
              <a:rPr lang="zh-TW" altLang="zh-TW" sz="2400" b="1" dirty="0">
                <a:solidFill>
                  <a:srgbClr val="39BBDD"/>
                </a:solidFill>
                <a:latin typeface="+mj-ea"/>
                <a:ea typeface="+mj-ea"/>
              </a:rPr>
              <a:t>認定說</a:t>
            </a:r>
            <a:r>
              <a:rPr lang="zh-TW" altLang="zh-TW" sz="2400" b="1" dirty="0">
                <a:solidFill>
                  <a:schemeClr val="tx1">
                    <a:lumMod val="75000"/>
                    <a:lumOff val="25000"/>
                  </a:schemeClr>
                </a:solidFill>
                <a:latin typeface="+mj-ea"/>
                <a:ea typeface="+mj-ea"/>
              </a:rPr>
              <a:t>，即以</a:t>
            </a:r>
            <a:r>
              <a:rPr lang="zh-TW" altLang="zh-TW" sz="2400" b="1" u="sng" dirty="0">
                <a:solidFill>
                  <a:schemeClr val="tx1">
                    <a:lumMod val="75000"/>
                    <a:lumOff val="25000"/>
                  </a:schemeClr>
                </a:solidFill>
                <a:latin typeface="+mj-ea"/>
                <a:ea typeface="+mj-ea"/>
              </a:rPr>
              <a:t>實際承辦採購業務並執行主管職務者</a:t>
            </a:r>
            <a:r>
              <a:rPr lang="zh-TW" altLang="zh-TW" sz="2400" b="1" dirty="0">
                <a:solidFill>
                  <a:schemeClr val="tx1">
                    <a:lumMod val="75000"/>
                    <a:lumOff val="25000"/>
                  </a:schemeClr>
                </a:solidFill>
                <a:latin typeface="+mj-ea"/>
                <a:ea typeface="+mj-ea"/>
              </a:rPr>
              <a:t>為</a:t>
            </a:r>
            <a:r>
              <a:rPr lang="zh-TW" altLang="zh-TW" sz="2400" b="1" dirty="0" smtClean="0">
                <a:solidFill>
                  <a:schemeClr val="tx1">
                    <a:lumMod val="75000"/>
                    <a:lumOff val="25000"/>
                  </a:schemeClr>
                </a:solidFill>
                <a:latin typeface="+mj-ea"/>
                <a:ea typeface="+mj-ea"/>
              </a:rPr>
              <a:t>據</a:t>
            </a:r>
            <a:r>
              <a:rPr lang="zh-TW" altLang="en-US" sz="2400" b="1" dirty="0" smtClean="0">
                <a:solidFill>
                  <a:schemeClr val="tx1">
                    <a:lumMod val="75000"/>
                    <a:lumOff val="25000"/>
                  </a:schemeClr>
                </a:solidFill>
                <a:latin typeface="+mj-ea"/>
                <a:ea typeface="+mj-ea"/>
              </a:rPr>
              <a:t>。惟</a:t>
            </a:r>
            <a:r>
              <a:rPr lang="zh-TW" altLang="zh-TW" sz="2400" b="1" u="sng" dirty="0" smtClean="0">
                <a:solidFill>
                  <a:schemeClr val="tx1">
                    <a:lumMod val="75000"/>
                    <a:lumOff val="25000"/>
                  </a:schemeClr>
                </a:solidFill>
                <a:latin typeface="+mj-ea"/>
                <a:ea typeface="+mj-ea"/>
              </a:rPr>
              <a:t>法定</a:t>
            </a:r>
            <a:r>
              <a:rPr lang="zh-TW" altLang="zh-TW" sz="2400" b="1" u="sng" dirty="0">
                <a:solidFill>
                  <a:schemeClr val="tx1">
                    <a:lumMod val="75000"/>
                    <a:lumOff val="25000"/>
                  </a:schemeClr>
                </a:solidFill>
                <a:latin typeface="+mj-ea"/>
                <a:ea typeface="+mj-ea"/>
              </a:rPr>
              <a:t>職掌項目如非以採購為主，或承辦採購業務係偶一為之</a:t>
            </a:r>
            <a:r>
              <a:rPr lang="zh-TW" altLang="zh-TW" sz="2400" b="1" dirty="0">
                <a:solidFill>
                  <a:schemeClr val="tx1">
                    <a:lumMod val="75000"/>
                    <a:lumOff val="25000"/>
                  </a:schemeClr>
                </a:solidFill>
                <a:latin typeface="+mj-ea"/>
                <a:ea typeface="+mj-ea"/>
              </a:rPr>
              <a:t>，則非屬本</a:t>
            </a:r>
            <a:r>
              <a:rPr lang="zh-TW" altLang="zh-TW" sz="2400" b="1" dirty="0" smtClean="0">
                <a:solidFill>
                  <a:schemeClr val="tx1">
                    <a:lumMod val="75000"/>
                    <a:lumOff val="25000"/>
                  </a:schemeClr>
                </a:solidFill>
                <a:latin typeface="+mj-ea"/>
                <a:ea typeface="+mj-ea"/>
              </a:rPr>
              <a:t>法之</a:t>
            </a:r>
            <a:r>
              <a:rPr lang="zh-TW" altLang="zh-TW" sz="2400" b="1" dirty="0">
                <a:solidFill>
                  <a:schemeClr val="tx1">
                    <a:lumMod val="75000"/>
                    <a:lumOff val="25000"/>
                  </a:schemeClr>
                </a:solidFill>
                <a:latin typeface="+mj-ea"/>
                <a:ea typeface="+mj-ea"/>
              </a:rPr>
              <a:t>採購主管</a:t>
            </a:r>
            <a:r>
              <a:rPr lang="zh-TW" altLang="zh-TW" sz="2400" b="1" dirty="0" smtClean="0">
                <a:solidFill>
                  <a:schemeClr val="tx1">
                    <a:lumMod val="75000"/>
                    <a:lumOff val="25000"/>
                  </a:schemeClr>
                </a:solidFill>
                <a:latin typeface="+mj-ea"/>
                <a:ea typeface="+mj-ea"/>
              </a:rPr>
              <a:t>人員</a:t>
            </a:r>
            <a:r>
              <a:rPr lang="zh-TW" altLang="en-US" sz="2400" b="1" dirty="0" smtClean="0">
                <a:solidFill>
                  <a:schemeClr val="tx1">
                    <a:lumMod val="75000"/>
                    <a:lumOff val="25000"/>
                  </a:schemeClr>
                </a:solidFill>
                <a:latin typeface="+mj-ea"/>
                <a:ea typeface="+mj-ea"/>
              </a:rPr>
              <a:t>。</a:t>
            </a:r>
            <a:endParaRPr lang="zh-TW" altLang="en-US" sz="2400" b="1" dirty="0">
              <a:solidFill>
                <a:schemeClr val="tx1">
                  <a:lumMod val="75000"/>
                  <a:lumOff val="25000"/>
                </a:schemeClr>
              </a:solidFill>
              <a:latin typeface="+mj-ea"/>
              <a:ea typeface="+mj-ea"/>
            </a:endParaRPr>
          </a:p>
        </p:txBody>
      </p:sp>
      <p:sp>
        <p:nvSpPr>
          <p:cNvPr id="15" name="標題 1"/>
          <p:cNvSpPr txBox="1">
            <a:spLocks/>
          </p:cNvSpPr>
          <p:nvPr/>
        </p:nvSpPr>
        <p:spPr bwMode="auto">
          <a:xfrm>
            <a:off x="683568" y="914375"/>
            <a:ext cx="7992888" cy="4984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微軟正黑體" pitchFamily="34" charset="-120"/>
                <a:ea typeface="微軟正黑體" pitchFamily="34" charset="-120"/>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a:lstStyle>
          <a:p>
            <a:r>
              <a:rPr kumimoji="0" lang="en-US" altLang="zh-TW" sz="2400" dirty="0" err="1" smtClean="0">
                <a:solidFill>
                  <a:schemeClr val="tx1">
                    <a:lumMod val="95000"/>
                    <a:lumOff val="5000"/>
                  </a:schemeClr>
                </a:solidFill>
                <a:latin typeface="標楷體" pitchFamily="65" charset="-120"/>
                <a:ea typeface="標楷體" pitchFamily="65" charset="-120"/>
              </a:rPr>
              <a:t>Q1</a:t>
            </a:r>
            <a:r>
              <a:rPr kumimoji="0" lang="zh-TW" altLang="en-US" sz="2400" dirty="0" smtClean="0">
                <a:solidFill>
                  <a:schemeClr val="tx1">
                    <a:lumMod val="95000"/>
                    <a:lumOff val="5000"/>
                  </a:schemeClr>
                </a:solidFill>
                <a:latin typeface="標楷體" pitchFamily="65" charset="-120"/>
                <a:ea typeface="標楷體" pitchFamily="65" charset="-120"/>
              </a:rPr>
              <a:t>、採購</a:t>
            </a:r>
            <a:r>
              <a:rPr kumimoji="0" lang="zh-TW" altLang="en-US" sz="2400" dirty="0">
                <a:solidFill>
                  <a:schemeClr val="tx1">
                    <a:lumMod val="95000"/>
                    <a:lumOff val="5000"/>
                  </a:schemeClr>
                </a:solidFill>
                <a:latin typeface="標楷體" pitchFamily="65" charset="-120"/>
                <a:ea typeface="標楷體" pitchFamily="65" charset="-120"/>
              </a:rPr>
              <a:t>業務主管</a:t>
            </a:r>
            <a:r>
              <a:rPr kumimoji="0" lang="zh-TW" altLang="en-US" sz="2400" dirty="0" smtClean="0">
                <a:solidFill>
                  <a:schemeClr val="tx1">
                    <a:lumMod val="95000"/>
                    <a:lumOff val="5000"/>
                  </a:schemeClr>
                </a:solidFill>
                <a:latin typeface="標楷體" pitchFamily="65" charset="-120"/>
                <a:ea typeface="標楷體" pitchFamily="65" charset="-120"/>
              </a:rPr>
              <a:t>人員之判斷？</a:t>
            </a:r>
            <a:endParaRPr kumimoji="0" lang="zh-TW" altLang="en-US" sz="2400" dirty="0">
              <a:solidFill>
                <a:schemeClr val="tx1">
                  <a:lumMod val="95000"/>
                  <a:lumOff val="5000"/>
                </a:schemeClr>
              </a:solidFill>
              <a:latin typeface="標楷體" pitchFamily="65" charset="-120"/>
              <a:ea typeface="標楷體" pitchFamily="65" charset="-120"/>
            </a:endParaRPr>
          </a:p>
        </p:txBody>
      </p:sp>
      <p:sp>
        <p:nvSpPr>
          <p:cNvPr id="3" name="文字方塊 2"/>
          <p:cNvSpPr txBox="1"/>
          <p:nvPr/>
        </p:nvSpPr>
        <p:spPr>
          <a:xfrm>
            <a:off x="0" y="6363415"/>
            <a:ext cx="7739688" cy="307777"/>
          </a:xfrm>
          <a:prstGeom prst="rect">
            <a:avLst/>
          </a:prstGeom>
          <a:noFill/>
        </p:spPr>
        <p:txBody>
          <a:bodyPr wrap="square" rtlCol="0">
            <a:spAutoFit/>
          </a:bodyPr>
          <a:lstStyle/>
          <a:p>
            <a:r>
              <a:rPr lang="zh-TW" altLang="en-US" sz="1400" b="1" dirty="0" smtClean="0">
                <a:latin typeface="+mj-ea"/>
                <a:ea typeface="+mj-ea"/>
              </a:rPr>
              <a:t>（</a:t>
            </a:r>
            <a:r>
              <a:rPr lang="zh-TW" altLang="zh-TW" sz="1400" b="1" dirty="0" smtClean="0">
                <a:latin typeface="+mj-ea"/>
                <a:ea typeface="+mj-ea"/>
              </a:rPr>
              <a:t>法政字第</a:t>
            </a:r>
            <a:r>
              <a:rPr lang="en-US" altLang="zh-TW" sz="1400" b="1" dirty="0" smtClean="0">
                <a:latin typeface="+mj-ea"/>
                <a:ea typeface="+mj-ea"/>
              </a:rPr>
              <a:t>0980017649</a:t>
            </a:r>
            <a:r>
              <a:rPr lang="zh-TW" altLang="zh-TW" sz="1400" b="1" dirty="0" smtClean="0">
                <a:latin typeface="+mj-ea"/>
                <a:ea typeface="+mj-ea"/>
              </a:rPr>
              <a:t>號</a:t>
            </a:r>
            <a:r>
              <a:rPr lang="zh-TW" altLang="en-US" sz="1400" b="1" dirty="0" smtClean="0">
                <a:latin typeface="+mj-ea"/>
                <a:ea typeface="+mj-ea"/>
              </a:rPr>
              <a:t>、</a:t>
            </a:r>
            <a:r>
              <a:rPr lang="zh-TW" altLang="zh-TW" sz="1400" b="1" dirty="0" smtClean="0">
                <a:latin typeface="+mj-ea"/>
                <a:ea typeface="+mj-ea"/>
              </a:rPr>
              <a:t>法政決字第</a:t>
            </a:r>
            <a:r>
              <a:rPr lang="en-US" altLang="zh-TW" sz="1400" b="1" dirty="0" smtClean="0">
                <a:latin typeface="+mj-ea"/>
                <a:ea typeface="+mj-ea"/>
              </a:rPr>
              <a:t>0971116704</a:t>
            </a:r>
            <a:r>
              <a:rPr lang="zh-TW" altLang="zh-TW" sz="1400" b="1" dirty="0" smtClean="0">
                <a:latin typeface="+mj-ea"/>
                <a:ea typeface="+mj-ea"/>
              </a:rPr>
              <a:t>號</a:t>
            </a:r>
            <a:r>
              <a:rPr lang="zh-TW" altLang="en-US" sz="1400" b="1" dirty="0" smtClean="0">
                <a:latin typeface="+mj-ea"/>
                <a:ea typeface="+mj-ea"/>
              </a:rPr>
              <a:t>及</a:t>
            </a:r>
            <a:r>
              <a:rPr lang="zh-TW" altLang="zh-TW" sz="1400" b="1" dirty="0" smtClean="0">
                <a:latin typeface="+mj-ea"/>
                <a:ea typeface="+mj-ea"/>
              </a:rPr>
              <a:t>政財字第</a:t>
            </a:r>
            <a:r>
              <a:rPr lang="en-US" altLang="zh-TW" sz="1400" b="1" dirty="0" smtClean="0">
                <a:latin typeface="+mj-ea"/>
                <a:ea typeface="+mj-ea"/>
              </a:rPr>
              <a:t>0971116080</a:t>
            </a:r>
            <a:r>
              <a:rPr lang="zh-TW" altLang="zh-TW" sz="1400" b="1" dirty="0" smtClean="0">
                <a:latin typeface="+mj-ea"/>
                <a:ea typeface="+mj-ea"/>
              </a:rPr>
              <a:t>號</a:t>
            </a:r>
            <a:r>
              <a:rPr lang="zh-TW" altLang="en-US" sz="1400" b="1" dirty="0" smtClean="0">
                <a:latin typeface="+mj-ea"/>
                <a:ea typeface="+mj-ea"/>
              </a:rPr>
              <a:t>等函釋參照）</a:t>
            </a:r>
            <a:endParaRPr lang="zh-TW" altLang="en-US" sz="1400" b="1" dirty="0">
              <a:latin typeface="+mj-ea"/>
              <a:ea typeface="+mj-ea"/>
            </a:endParaRPr>
          </a:p>
        </p:txBody>
      </p:sp>
      <p:sp>
        <p:nvSpPr>
          <p:cNvPr id="7" name="Rectangle 2"/>
          <p:cNvSpPr txBox="1">
            <a:spLocks noChangeArrowheads="1"/>
          </p:cNvSpPr>
          <p:nvPr/>
        </p:nvSpPr>
        <p:spPr bwMode="auto">
          <a:xfrm>
            <a:off x="936768" y="-29506"/>
            <a:ext cx="8229600"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400" b="1">
                <a:solidFill>
                  <a:schemeClr val="tx1"/>
                </a:solidFill>
                <a:latin typeface="+mj-lt"/>
                <a:ea typeface="+mj-ea"/>
                <a:cs typeface="+mj-cs"/>
              </a:defRPr>
            </a:lvl1pPr>
            <a:lvl2pPr algn="l" rtl="0" eaLnBrk="0" fontAlgn="base" hangingPunct="0">
              <a:spcBef>
                <a:spcPct val="0"/>
              </a:spcBef>
              <a:spcAft>
                <a:spcPct val="0"/>
              </a:spcAft>
              <a:defRPr kumimoji="1" sz="4400" b="1">
                <a:solidFill>
                  <a:schemeClr val="tx1"/>
                </a:solidFill>
                <a:latin typeface="Arial" charset="0"/>
                <a:ea typeface="標楷體" pitchFamily="65" charset="-120"/>
              </a:defRPr>
            </a:lvl2pPr>
            <a:lvl3pPr algn="l" rtl="0" eaLnBrk="0" fontAlgn="base" hangingPunct="0">
              <a:spcBef>
                <a:spcPct val="0"/>
              </a:spcBef>
              <a:spcAft>
                <a:spcPct val="0"/>
              </a:spcAft>
              <a:defRPr kumimoji="1" sz="4400" b="1">
                <a:solidFill>
                  <a:schemeClr val="tx1"/>
                </a:solidFill>
                <a:latin typeface="Arial" charset="0"/>
                <a:ea typeface="標楷體" pitchFamily="65" charset="-120"/>
              </a:defRPr>
            </a:lvl3pPr>
            <a:lvl4pPr algn="l" rtl="0" eaLnBrk="0" fontAlgn="base" hangingPunct="0">
              <a:spcBef>
                <a:spcPct val="0"/>
              </a:spcBef>
              <a:spcAft>
                <a:spcPct val="0"/>
              </a:spcAft>
              <a:defRPr kumimoji="1" sz="4400" b="1">
                <a:solidFill>
                  <a:schemeClr val="tx1"/>
                </a:solidFill>
                <a:latin typeface="Arial" charset="0"/>
                <a:ea typeface="標楷體" pitchFamily="65" charset="-120"/>
              </a:defRPr>
            </a:lvl4pPr>
            <a:lvl5pPr algn="l" rtl="0" eaLnBrk="0" fontAlgn="base" hangingPunct="0">
              <a:spcBef>
                <a:spcPct val="0"/>
              </a:spcBef>
              <a:spcAft>
                <a:spcPct val="0"/>
              </a:spcAft>
              <a:defRPr kumimoji="1" sz="4400" b="1">
                <a:solidFill>
                  <a:schemeClr val="tx1"/>
                </a:solidFill>
                <a:latin typeface="Arial" charset="0"/>
                <a:ea typeface="標楷體" pitchFamily="65" charset="-120"/>
              </a:defRPr>
            </a:lvl5pPr>
            <a:lvl6pPr marL="457200" algn="l" rtl="0" fontAlgn="base">
              <a:spcBef>
                <a:spcPct val="0"/>
              </a:spcBef>
              <a:spcAft>
                <a:spcPct val="0"/>
              </a:spcAft>
              <a:defRPr kumimoji="1" sz="4400" b="1">
                <a:solidFill>
                  <a:schemeClr val="tx1"/>
                </a:solidFill>
                <a:latin typeface="Arial" charset="0"/>
                <a:ea typeface="標楷體" pitchFamily="65" charset="-120"/>
              </a:defRPr>
            </a:lvl6pPr>
            <a:lvl7pPr marL="914400" algn="l" rtl="0" fontAlgn="base">
              <a:spcBef>
                <a:spcPct val="0"/>
              </a:spcBef>
              <a:spcAft>
                <a:spcPct val="0"/>
              </a:spcAft>
              <a:defRPr kumimoji="1" sz="4400" b="1">
                <a:solidFill>
                  <a:schemeClr val="tx1"/>
                </a:solidFill>
                <a:latin typeface="Arial" charset="0"/>
                <a:ea typeface="標楷體" pitchFamily="65" charset="-120"/>
              </a:defRPr>
            </a:lvl7pPr>
            <a:lvl8pPr marL="1371600" algn="l" rtl="0" fontAlgn="base">
              <a:spcBef>
                <a:spcPct val="0"/>
              </a:spcBef>
              <a:spcAft>
                <a:spcPct val="0"/>
              </a:spcAft>
              <a:defRPr kumimoji="1" sz="4400" b="1">
                <a:solidFill>
                  <a:schemeClr val="tx1"/>
                </a:solidFill>
                <a:latin typeface="Arial" charset="0"/>
                <a:ea typeface="標楷體" pitchFamily="65" charset="-120"/>
              </a:defRPr>
            </a:lvl8pPr>
            <a:lvl9pPr marL="1828800" algn="l" rtl="0" fontAlgn="base">
              <a:spcBef>
                <a:spcPct val="0"/>
              </a:spcBef>
              <a:spcAft>
                <a:spcPct val="0"/>
              </a:spcAft>
              <a:defRPr kumimoji="1" sz="4400" b="1">
                <a:solidFill>
                  <a:schemeClr val="tx1"/>
                </a:solidFill>
                <a:latin typeface="Arial" charset="0"/>
                <a:ea typeface="標楷體" pitchFamily="65" charset="-120"/>
              </a:defRPr>
            </a:lvl9pPr>
          </a:lstStyle>
          <a:p>
            <a:pPr lvl="0" eaLnBrk="1" hangingPunct="1">
              <a:defRPr/>
            </a:pPr>
            <a:r>
              <a:rPr lang="zh-TW" altLang="en-US" sz="3200" dirty="0">
                <a:solidFill>
                  <a:srgbClr val="FF6600"/>
                </a:solidFill>
                <a:latin typeface="標楷體" pitchFamily="65" charset="-120"/>
                <a:ea typeface="標楷體" pitchFamily="65" charset="-120"/>
              </a:rPr>
              <a:t>申報主體</a:t>
            </a:r>
            <a:r>
              <a:rPr lang="en-US" altLang="zh-TW" sz="3200" dirty="0">
                <a:solidFill>
                  <a:srgbClr val="FF6600"/>
                </a:solidFill>
                <a:latin typeface="標楷體" pitchFamily="65" charset="-120"/>
                <a:ea typeface="標楷體" pitchFamily="65" charset="-120"/>
              </a:rPr>
              <a:t>-</a:t>
            </a:r>
            <a:r>
              <a:rPr lang="zh-TW" altLang="en-US" sz="3200" dirty="0">
                <a:solidFill>
                  <a:srgbClr val="FF6600"/>
                </a:solidFill>
                <a:latin typeface="標楷體" pitchFamily="65" charset="-120"/>
                <a:ea typeface="標楷體" pitchFamily="65" charset="-120"/>
              </a:rPr>
              <a:t>本法第</a:t>
            </a:r>
            <a:r>
              <a:rPr lang="en-US" altLang="zh-TW" sz="3200" dirty="0">
                <a:solidFill>
                  <a:srgbClr val="FF6600"/>
                </a:solidFill>
                <a:latin typeface="標楷體" pitchFamily="65" charset="-120"/>
                <a:ea typeface="標楷體" pitchFamily="65" charset="-120"/>
              </a:rPr>
              <a:t>2</a:t>
            </a:r>
            <a:r>
              <a:rPr lang="zh-TW" altLang="en-US" sz="3200" dirty="0">
                <a:solidFill>
                  <a:srgbClr val="FF6600"/>
                </a:solidFill>
                <a:latin typeface="標楷體" pitchFamily="65" charset="-120"/>
                <a:ea typeface="標楷體" pitchFamily="65" charset="-120"/>
              </a:rPr>
              <a:t>條第</a:t>
            </a:r>
            <a:r>
              <a:rPr lang="en-US" altLang="zh-TW" sz="3200" dirty="0">
                <a:solidFill>
                  <a:srgbClr val="FF6600"/>
                </a:solidFill>
                <a:latin typeface="標楷體" pitchFamily="65" charset="-120"/>
                <a:ea typeface="標楷體" pitchFamily="65" charset="-120"/>
              </a:rPr>
              <a:t>1</a:t>
            </a:r>
            <a:r>
              <a:rPr lang="zh-TW" altLang="en-US" sz="3200" dirty="0">
                <a:solidFill>
                  <a:srgbClr val="FF6600"/>
                </a:solidFill>
                <a:latin typeface="標楷體" pitchFamily="65" charset="-120"/>
                <a:ea typeface="標楷體" pitchFamily="65" charset="-120"/>
              </a:rPr>
              <a:t>項</a:t>
            </a:r>
          </a:p>
        </p:txBody>
      </p:sp>
      <p:sp>
        <p:nvSpPr>
          <p:cNvPr id="6" name="投影片編號版面配置區 3"/>
          <p:cNvSpPr>
            <a:spLocks noGrp="1"/>
          </p:cNvSpPr>
          <p:nvPr>
            <p:ph type="sldNum" sz="quarter" idx="12"/>
          </p:nvPr>
        </p:nvSpPr>
        <p:spPr>
          <a:xfrm>
            <a:off x="6553200" y="635635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9" name="資料庫圖表 8"/>
          <p:cNvGraphicFramePr/>
          <p:nvPr>
            <p:extLst>
              <p:ext uri="{D42A27DB-BD31-4B8C-83A1-F6EECF244321}">
                <p14:modId xmlns:p14="http://schemas.microsoft.com/office/powerpoint/2010/main" val="4117379210"/>
              </p:ext>
            </p:extLst>
          </p:nvPr>
        </p:nvGraphicFramePr>
        <p:xfrm>
          <a:off x="9612560" y="3205088"/>
          <a:ext cx="2831976" cy="15999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5268983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5" name="矩形 4"/>
          <p:cNvSpPr/>
          <p:nvPr/>
        </p:nvSpPr>
        <p:spPr>
          <a:xfrm>
            <a:off x="1709681" y="2967335"/>
            <a:ext cx="5724644" cy="92333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5400" b="1" i="0" u="none" strike="noStrike" kern="1200" cap="none" spc="0" normalizeH="0" baseline="0" noProof="0" dirty="0" smtClean="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rPr>
              <a:t>作為及不作為義務</a:t>
            </a:r>
            <a:endParaRPr kumimoji="1" lang="zh-TW" altLang="en-US" sz="5400" b="1" i="0" u="none" strike="noStrike" kern="1200" cap="none" spc="0" normalizeH="0" baseline="0" noProof="0" dirty="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101905302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9" name="矩形 8"/>
          <p:cNvSpPr/>
          <p:nvPr/>
        </p:nvSpPr>
        <p:spPr>
          <a:xfrm>
            <a:off x="755576" y="758927"/>
            <a:ext cx="8190420" cy="1554272"/>
          </a:xfrm>
          <a:prstGeom prst="rect">
            <a:avLst/>
          </a:prstGeom>
          <a:noFill/>
        </p:spPr>
        <p:txBody>
          <a:bodyPr wrap="square" lIns="91440" tIns="45720" rIns="91440" bIns="45720">
            <a:spAutoFit/>
          </a:bodyPr>
          <a:lstStyle/>
          <a:p>
            <a:pPr marL="0" marR="0" lvl="0" indent="0" algn="just" defTabSz="914400" rtl="0" eaLnBrk="1" fontAlgn="base" latinLnBrk="0" hangingPunct="1">
              <a:lnSpc>
                <a:spcPts val="3800"/>
              </a:lnSpc>
              <a:spcBef>
                <a:spcPct val="0"/>
              </a:spcBef>
              <a:spcAft>
                <a:spcPct val="0"/>
              </a:spcAft>
              <a:buClrTx/>
              <a:buSzTx/>
              <a:buFontTx/>
              <a:buNone/>
              <a:tabLst/>
              <a:defRPr/>
            </a:pPr>
            <a:r>
              <a:rPr kumimoji="1" lang="zh-TW" altLang="en-US" sz="2400" b="1" i="0" u="none" strike="noStrike" kern="1200" cap="none" spc="0" normalizeH="0" baseline="0" noProof="0" dirty="0" smtClean="0">
                <a:ln w="0"/>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本</a:t>
            </a:r>
            <a:r>
              <a:rPr kumimoji="1" lang="zh-TW" altLang="en-US" sz="2400" b="1" i="0" u="none" strike="noStrike" kern="1200" cap="none" spc="0" normalizeH="0" baseline="0" noProof="0" dirty="0">
                <a:ln w="0"/>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法所稱</a:t>
            </a:r>
            <a:r>
              <a:rPr kumimoji="1" lang="zh-TW" altLang="en-US" sz="2400" b="1" i="0" u="none" strike="noStrike" kern="1200" cap="none" spc="0" normalizeH="0" baseline="0" noProof="0" dirty="0">
                <a:ln w="0"/>
                <a:solidFill>
                  <a:srgbClr val="00B0F0"/>
                </a:solidFill>
                <a:effectLst/>
                <a:uLnTx/>
                <a:uFillTx/>
                <a:latin typeface="微軟正黑體" panose="020B0604030504040204" pitchFamily="34" charset="-120"/>
                <a:ea typeface="微軟正黑體" panose="020B0604030504040204" pitchFamily="34" charset="-120"/>
                <a:cs typeface="+mn-cs"/>
              </a:rPr>
              <a:t>利益衝突</a:t>
            </a:r>
            <a:r>
              <a:rPr kumimoji="1" lang="zh-TW" altLang="en-US" sz="2400" b="1" i="0" u="none" strike="noStrike" kern="1200" cap="none" spc="0" normalizeH="0" baseline="0" noProof="0" dirty="0">
                <a:ln w="0"/>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，指公職人員</a:t>
            </a:r>
            <a:r>
              <a:rPr kumimoji="1" lang="zh-TW" altLang="en-US" sz="2400" b="1" i="0" u="none" strike="noStrike" kern="1200" cap="none" spc="0" normalizeH="0" baseline="0" noProof="0" dirty="0">
                <a:ln w="0"/>
                <a:solidFill>
                  <a:srgbClr val="00B0F0"/>
                </a:solidFill>
                <a:effectLst/>
                <a:uLnTx/>
                <a:uFillTx/>
                <a:latin typeface="微軟正黑體" panose="020B0604030504040204" pitchFamily="34" charset="-120"/>
                <a:ea typeface="微軟正黑體" panose="020B0604030504040204" pitchFamily="34" charset="-120"/>
                <a:cs typeface="+mn-cs"/>
              </a:rPr>
              <a:t>執行職務</a:t>
            </a:r>
            <a:r>
              <a:rPr kumimoji="1" lang="zh-TW" altLang="en-US" sz="2400" b="1" i="0" u="none" strike="noStrike" kern="1200" cap="none" spc="0" normalizeH="0" baseline="0" noProof="0" dirty="0">
                <a:ln w="0"/>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時，得因其</a:t>
            </a:r>
            <a:r>
              <a:rPr kumimoji="1" lang="zh-TW" altLang="en-US" sz="2400" b="1" i="0" u="none" strike="noStrike" kern="1200" cap="none" spc="0" normalizeH="0" baseline="0" noProof="0" dirty="0">
                <a:ln w="0"/>
                <a:solidFill>
                  <a:srgbClr val="00B0F0"/>
                </a:solidFill>
                <a:effectLst/>
                <a:uLnTx/>
                <a:uFillTx/>
                <a:latin typeface="微軟正黑體" panose="020B0604030504040204" pitchFamily="34" charset="-120"/>
                <a:ea typeface="微軟正黑體" panose="020B0604030504040204" pitchFamily="34" charset="-120"/>
                <a:cs typeface="+mn-cs"/>
              </a:rPr>
              <a:t>作為或不作為</a:t>
            </a:r>
            <a:r>
              <a:rPr kumimoji="1" lang="zh-TW" altLang="en-US" sz="2400" b="1" i="0" u="none" strike="noStrike" kern="1200" cap="none" spc="0" normalizeH="0" baseline="0" noProof="0" dirty="0">
                <a:ln w="0"/>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2400" b="1" i="0" u="none" strike="noStrike" kern="1200" cap="none" spc="0" normalizeH="0" baseline="0" noProof="0" dirty="0">
                <a:ln w="0"/>
                <a:solidFill>
                  <a:srgbClr val="00B0F0"/>
                </a:solidFill>
                <a:effectLst/>
                <a:uLnTx/>
                <a:uFillTx/>
                <a:latin typeface="微軟正黑體" panose="020B0604030504040204" pitchFamily="34" charset="-120"/>
                <a:ea typeface="微軟正黑體" panose="020B0604030504040204" pitchFamily="34" charset="-120"/>
                <a:cs typeface="+mn-cs"/>
              </a:rPr>
              <a:t>直接或間接</a:t>
            </a:r>
            <a:r>
              <a:rPr kumimoji="1" lang="zh-TW" altLang="en-US" sz="2400" b="1" i="0" u="none" strike="noStrike" kern="1200" cap="none" spc="0" normalizeH="0" baseline="0" noProof="0" dirty="0">
                <a:ln w="0"/>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使</a:t>
            </a:r>
            <a:r>
              <a:rPr kumimoji="1" lang="zh-TW" altLang="en-US" sz="2400" b="1" i="0" u="none" strike="noStrike" kern="1200" cap="none" spc="0" normalizeH="0" baseline="0" noProof="0" dirty="0">
                <a:ln w="0"/>
                <a:solidFill>
                  <a:srgbClr val="00B0F0"/>
                </a:solidFill>
                <a:effectLst/>
                <a:uLnTx/>
                <a:uFillTx/>
                <a:latin typeface="微軟正黑體" panose="020B0604030504040204" pitchFamily="34" charset="-120"/>
                <a:ea typeface="微軟正黑體" panose="020B0604030504040204" pitchFamily="34" charset="-120"/>
                <a:cs typeface="+mn-cs"/>
              </a:rPr>
              <a:t>本人或其關係人獲取利益</a:t>
            </a:r>
            <a:r>
              <a:rPr kumimoji="1" lang="zh-TW" altLang="en-US" sz="2400" b="1" i="0" u="none" strike="noStrike" kern="1200" cap="none" spc="0" normalizeH="0" baseline="0" noProof="0" dirty="0">
                <a:ln w="0"/>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者</a:t>
            </a:r>
            <a:r>
              <a:rPr kumimoji="1" lang="zh-TW" altLang="en-US" sz="2400" b="1" i="0" u="none" strike="noStrike" kern="1200" cap="none" spc="0" normalizeH="0" baseline="0" noProof="0" dirty="0" smtClean="0">
                <a:ln w="0"/>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。其法規義務如下：</a:t>
            </a:r>
            <a:endParaRPr kumimoji="1" lang="zh-TW" altLang="en-US" sz="2400" b="1" i="0" u="none" strike="noStrike" kern="1200" cap="none" spc="0" normalizeH="0" baseline="0" noProof="0" dirty="0">
              <a:ln w="0"/>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10" name="左大括弧 9"/>
          <p:cNvSpPr/>
          <p:nvPr/>
        </p:nvSpPr>
        <p:spPr>
          <a:xfrm>
            <a:off x="2267744" y="2313199"/>
            <a:ext cx="648072" cy="3926519"/>
          </a:xfrm>
          <a:prstGeom prst="leftBrace">
            <a:avLst/>
          </a:prstGeom>
          <a:ln w="38100"/>
        </p:spPr>
        <p:style>
          <a:lnRef idx="1">
            <a:schemeClr val="accent3"/>
          </a:lnRef>
          <a:fillRef idx="0">
            <a:schemeClr val="accent3"/>
          </a:fillRef>
          <a:effectRef idx="0">
            <a:schemeClr val="accent3"/>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Times New Roman"/>
              <a:ea typeface="新細明體" panose="02020500000000000000" pitchFamily="18" charset="-120"/>
              <a:cs typeface="+mn-cs"/>
            </a:endParaRPr>
          </a:p>
        </p:txBody>
      </p:sp>
      <p:sp>
        <p:nvSpPr>
          <p:cNvPr id="11" name="流程圖: 替代程序 10"/>
          <p:cNvSpPr/>
          <p:nvPr/>
        </p:nvSpPr>
        <p:spPr>
          <a:xfrm>
            <a:off x="323528" y="3908091"/>
            <a:ext cx="1872207" cy="736735"/>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義務各自獨立、</a:t>
            </a:r>
            <a:endParaRPr kumimoji="1" lang="en-US" altLang="zh-TW" sz="20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各自判斷</a:t>
            </a:r>
            <a:endParaRPr kumimoji="1" lang="zh-TW" altLang="en-US" sz="2000" b="1"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endParaRPr>
          </a:p>
        </p:txBody>
      </p:sp>
      <p:pic>
        <p:nvPicPr>
          <p:cNvPr id="3" name="圖片 2"/>
          <p:cNvPicPr>
            <a:picLocks noChangeAspect="1"/>
          </p:cNvPicPr>
          <p:nvPr/>
        </p:nvPicPr>
        <p:blipFill>
          <a:blip r:embed="rId3"/>
          <a:stretch>
            <a:fillRect/>
          </a:stretch>
        </p:blipFill>
        <p:spPr>
          <a:xfrm>
            <a:off x="1307046" y="1914323"/>
            <a:ext cx="7638950" cy="4694327"/>
          </a:xfrm>
          <a:prstGeom prst="rect">
            <a:avLst/>
          </a:prstGeom>
        </p:spPr>
      </p:pic>
      <p:sp>
        <p:nvSpPr>
          <p:cNvPr id="8" name="橢圓形圖說文字 7"/>
          <p:cNvSpPr/>
          <p:nvPr/>
        </p:nvSpPr>
        <p:spPr>
          <a:xfrm>
            <a:off x="5220072" y="2650912"/>
            <a:ext cx="1584176" cy="919466"/>
          </a:xfrm>
          <a:prstGeom prst="wedgeEllipseCallout">
            <a:avLst>
              <a:gd name="adj1" fmla="val -58165"/>
              <a:gd name="adj2" fmla="val 341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1" i="0" u="none" strike="noStrike" kern="1200" cap="none" spc="0" normalizeH="0" baseline="0" noProof="0" dirty="0" smtClean="0">
                <a:ln>
                  <a:noFill/>
                </a:ln>
                <a:solidFill>
                  <a:prstClr val="white"/>
                </a:solidFill>
                <a:effectLst/>
                <a:uLnTx/>
                <a:uFillTx/>
                <a:latin typeface="微軟正黑體" panose="020B0604030504040204" pitchFamily="34" charset="-120"/>
                <a:ea typeface="微軟正黑體" panose="020B0604030504040204" pitchFamily="34" charset="-120"/>
                <a:cs typeface="+mn-cs"/>
              </a:rPr>
              <a:t>不需因此獲有</a:t>
            </a:r>
            <a:r>
              <a:rPr kumimoji="1" lang="zh-TW" altLang="en-US" sz="18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rPr>
              <a:t>利益</a:t>
            </a:r>
          </a:p>
        </p:txBody>
      </p:sp>
      <p:sp>
        <p:nvSpPr>
          <p:cNvPr id="6" name="左右中括弧 5"/>
          <p:cNvSpPr/>
          <p:nvPr/>
        </p:nvSpPr>
        <p:spPr>
          <a:xfrm>
            <a:off x="269522" y="4725144"/>
            <a:ext cx="1980218" cy="115717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例如即使非屬</a:t>
            </a:r>
            <a:r>
              <a:rPr kumimoji="1" lang="zh-TW" altLang="en-US" sz="2000" b="1" i="0" u="sng"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補助</a:t>
            </a:r>
            <a:r>
              <a:rPr kumimoji="1" lang="zh-TW" altLang="en-US" sz="2000" b="1" i="0" u="sng"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或</a:t>
            </a:r>
            <a:r>
              <a:rPr kumimoji="1" lang="zh-TW" altLang="en-US" sz="2000" b="1" i="0" u="sng"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交易行為</a:t>
            </a:r>
            <a:r>
              <a:rPr kumimoji="1"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，但未排除</a:t>
            </a:r>
            <a:r>
              <a:rPr kumimoji="1" lang="zh-TW" altLang="en-US" sz="2000" b="1" i="0" u="sng"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迴避</a:t>
            </a:r>
            <a:r>
              <a:rPr kumimoji="1" lang="zh-TW" altLang="en-US" sz="2000" b="1" i="0" u="sng"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義務</a:t>
            </a:r>
            <a:endParaRPr kumimoji="1" lang="zh-TW" altLang="en-US" sz="2000" b="0" i="0" u="sng" strike="noStrike" kern="1200" cap="none" spc="0" normalizeH="0" baseline="0" noProof="0" dirty="0">
              <a:ln>
                <a:noFill/>
              </a:ln>
              <a:solidFill>
                <a:prstClr val="black"/>
              </a:solidFill>
              <a:effectLst/>
              <a:uLnTx/>
              <a:uFillTx/>
              <a:latin typeface="Times New Roman"/>
              <a:ea typeface="新細明體" panose="02020500000000000000" pitchFamily="18" charset="-120"/>
              <a:cs typeface="+mn-cs"/>
            </a:endParaRPr>
          </a:p>
        </p:txBody>
      </p:sp>
      <p:sp>
        <p:nvSpPr>
          <p:cNvPr id="12" name="標題 1"/>
          <p:cNvSpPr>
            <a:spLocks noGrp="1"/>
          </p:cNvSpPr>
          <p:nvPr>
            <p:ph type="title"/>
          </p:nvPr>
        </p:nvSpPr>
        <p:spPr>
          <a:xfrm>
            <a:off x="1015355" y="194295"/>
            <a:ext cx="8128645" cy="498401"/>
          </a:xfrm>
        </p:spPr>
        <p:txBody>
          <a:bodyPr/>
          <a:lstStyle/>
          <a:p>
            <a:pPr algn="ctr"/>
            <a:r>
              <a:rPr lang="zh-TW" altLang="en-US" dirty="0" smtClean="0">
                <a:solidFill>
                  <a:srgbClr val="C00000"/>
                </a:solidFill>
              </a:rPr>
              <a:t>法規範義務</a:t>
            </a:r>
            <a:r>
              <a:rPr lang="en-US" altLang="zh-TW" dirty="0" smtClean="0">
                <a:solidFill>
                  <a:srgbClr val="C00000"/>
                </a:solidFill>
              </a:rPr>
              <a:t>–</a:t>
            </a:r>
            <a:r>
              <a:rPr lang="zh-TW" altLang="en-US" dirty="0" smtClean="0">
                <a:solidFill>
                  <a:srgbClr val="C00000"/>
                </a:solidFill>
              </a:rPr>
              <a:t>作為</a:t>
            </a:r>
            <a:r>
              <a:rPr lang="zh-TW" altLang="en-US" dirty="0">
                <a:solidFill>
                  <a:srgbClr val="C00000"/>
                </a:solidFill>
              </a:rPr>
              <a:t>及不</a:t>
            </a:r>
            <a:r>
              <a:rPr lang="zh-TW" altLang="en-US" dirty="0" smtClean="0">
                <a:solidFill>
                  <a:srgbClr val="C00000"/>
                </a:solidFill>
              </a:rPr>
              <a:t>作為</a:t>
            </a:r>
            <a:endParaRPr lang="zh-TW" altLang="en-US" dirty="0">
              <a:solidFill>
                <a:srgbClr val="C00000"/>
              </a:solidFill>
            </a:endParaRPr>
          </a:p>
        </p:txBody>
      </p:sp>
    </p:spTree>
    <p:extLst>
      <p:ext uri="{BB962C8B-B14F-4D97-AF65-F5344CB8AC3E}">
        <p14:creationId xmlns:p14="http://schemas.microsoft.com/office/powerpoint/2010/main" val="269920862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92680" y="717272"/>
            <a:ext cx="8229600" cy="4392488"/>
          </a:xfrm>
        </p:spPr>
        <p:txBody>
          <a:bodyPr/>
          <a:lstStyle/>
          <a:p>
            <a:pPr algn="just">
              <a:spcAft>
                <a:spcPts val="2400"/>
              </a:spcAft>
            </a:pPr>
            <a:r>
              <a:rPr lang="zh-TW" altLang="en-US" b="1" dirty="0" smtClean="0">
                <a:solidFill>
                  <a:schemeClr val="tx1">
                    <a:lumMod val="75000"/>
                    <a:lumOff val="25000"/>
                  </a:schemeClr>
                </a:solidFill>
                <a:latin typeface="+mj-ea"/>
                <a:ea typeface="+mj-ea"/>
              </a:rPr>
              <a:t>所稱「義務各自獨立判斷」，係指避免其職務外觀之廉潔性遭人質疑，即使</a:t>
            </a:r>
            <a:r>
              <a:rPr lang="zh-TW" altLang="en-US" b="1" dirty="0" smtClean="0">
                <a:solidFill>
                  <a:srgbClr val="00B0F0"/>
                </a:solidFill>
                <a:latin typeface="+mj-ea"/>
                <a:ea typeface="+mj-ea"/>
              </a:rPr>
              <a:t>未違反本法第</a:t>
            </a:r>
            <a:r>
              <a:rPr lang="en-US" altLang="zh-TW" b="1" dirty="0" smtClean="0">
                <a:solidFill>
                  <a:srgbClr val="00B0F0"/>
                </a:solidFill>
                <a:latin typeface="+mj-ea"/>
                <a:ea typeface="+mj-ea"/>
              </a:rPr>
              <a:t>14</a:t>
            </a:r>
            <a:r>
              <a:rPr lang="zh-TW" altLang="en-US" b="1" dirty="0" smtClean="0">
                <a:solidFill>
                  <a:srgbClr val="00B0F0"/>
                </a:solidFill>
                <a:latin typeface="+mj-ea"/>
                <a:ea typeface="+mj-ea"/>
              </a:rPr>
              <a:t>條禁止補助或交易之規定</a:t>
            </a:r>
            <a:r>
              <a:rPr lang="zh-TW" altLang="en-US" b="1" dirty="0" smtClean="0">
                <a:solidFill>
                  <a:schemeClr val="tx1">
                    <a:lumMod val="75000"/>
                    <a:lumOff val="25000"/>
                  </a:schemeClr>
                </a:solidFill>
                <a:latin typeface="+mj-ea"/>
                <a:ea typeface="+mj-ea"/>
              </a:rPr>
              <a:t>，惟</a:t>
            </a:r>
            <a:r>
              <a:rPr lang="zh-TW" altLang="en-US" b="1" dirty="0" smtClean="0">
                <a:solidFill>
                  <a:srgbClr val="00B0F0"/>
                </a:solidFill>
                <a:latin typeface="+mj-ea"/>
                <a:ea typeface="+mj-ea"/>
              </a:rPr>
              <a:t>仍應遵守</a:t>
            </a:r>
            <a:r>
              <a:rPr lang="zh-TW" altLang="en-US" b="1" dirty="0" smtClean="0">
                <a:solidFill>
                  <a:srgbClr val="FF0000"/>
                </a:solidFill>
                <a:latin typeface="+mj-ea"/>
                <a:ea typeface="+mj-ea"/>
              </a:rPr>
              <a:t>迴避、</a:t>
            </a:r>
            <a:r>
              <a:rPr lang="zh-TW" altLang="en-US" b="1" dirty="0">
                <a:solidFill>
                  <a:srgbClr val="FF0000"/>
                </a:solidFill>
                <a:latin typeface="+mj-ea"/>
                <a:ea typeface="+mj-ea"/>
              </a:rPr>
              <a:t>禁止</a:t>
            </a:r>
            <a:r>
              <a:rPr lang="zh-TW" altLang="en-US" b="1" dirty="0" smtClean="0">
                <a:solidFill>
                  <a:srgbClr val="FF0000"/>
                </a:solidFill>
                <a:latin typeface="+mj-ea"/>
                <a:ea typeface="+mj-ea"/>
              </a:rPr>
              <a:t>圖利、</a:t>
            </a:r>
            <a:r>
              <a:rPr lang="zh-TW" altLang="en-US" b="1" dirty="0">
                <a:solidFill>
                  <a:srgbClr val="FF0000"/>
                </a:solidFill>
                <a:latin typeface="+mj-ea"/>
                <a:ea typeface="+mj-ea"/>
              </a:rPr>
              <a:t>事</a:t>
            </a:r>
            <a:r>
              <a:rPr lang="zh-TW" altLang="en-US" b="1" dirty="0" smtClean="0">
                <a:solidFill>
                  <a:srgbClr val="FF0000"/>
                </a:solidFill>
                <a:latin typeface="+mj-ea"/>
                <a:ea typeface="+mj-ea"/>
              </a:rPr>
              <a:t>前揭露及事後公開</a:t>
            </a:r>
            <a:r>
              <a:rPr lang="zh-TW" altLang="en-US" b="1" dirty="0" smtClean="0">
                <a:solidFill>
                  <a:schemeClr val="tx1">
                    <a:lumMod val="75000"/>
                    <a:lumOff val="25000"/>
                  </a:schemeClr>
                </a:solidFill>
                <a:latin typeface="+mj-ea"/>
                <a:ea typeface="+mj-ea"/>
              </a:rPr>
              <a:t>等義務。</a:t>
            </a:r>
            <a:endParaRPr lang="en-US" altLang="zh-TW" b="1" dirty="0" smtClean="0">
              <a:solidFill>
                <a:schemeClr val="tx1">
                  <a:lumMod val="75000"/>
                  <a:lumOff val="25000"/>
                </a:schemeClr>
              </a:solidFill>
              <a:latin typeface="+mj-ea"/>
              <a:ea typeface="+mj-ea"/>
            </a:endParaRPr>
          </a:p>
          <a:p>
            <a:pPr algn="just"/>
            <a:r>
              <a:rPr lang="zh-TW" altLang="en-US" b="1" dirty="0" smtClean="0">
                <a:solidFill>
                  <a:schemeClr val="tx1">
                    <a:lumMod val="75000"/>
                    <a:lumOff val="25000"/>
                  </a:schemeClr>
                </a:solidFill>
                <a:latin typeface="+mj-ea"/>
                <a:ea typeface="+mj-ea"/>
              </a:rPr>
              <a:t>如</a:t>
            </a:r>
            <a:r>
              <a:rPr lang="zh-TW" altLang="en-US" b="1" u="sng" dirty="0">
                <a:solidFill>
                  <a:srgbClr val="00B0F0"/>
                </a:solidFill>
                <a:latin typeface="+mj-ea"/>
                <a:ea typeface="+mj-ea"/>
              </a:rPr>
              <a:t>鄉民代表</a:t>
            </a:r>
            <a:r>
              <a:rPr lang="zh-TW" altLang="en-US" b="1" dirty="0">
                <a:solidFill>
                  <a:srgbClr val="00B0F0"/>
                </a:solidFill>
                <a:latin typeface="+mj-ea"/>
                <a:ea typeface="+mj-ea"/>
              </a:rPr>
              <a:t>兼任非營利團體之負責人</a:t>
            </a:r>
            <a:r>
              <a:rPr lang="zh-TW" altLang="en-US" b="1" dirty="0">
                <a:solidFill>
                  <a:schemeClr val="tx1">
                    <a:lumMod val="75000"/>
                    <a:lumOff val="25000"/>
                  </a:schemeClr>
                </a:solidFill>
                <a:latin typeface="+mj-ea"/>
                <a:ea typeface="+mj-ea"/>
              </a:rPr>
              <a:t>，以</a:t>
            </a:r>
            <a:r>
              <a:rPr lang="zh-TW" altLang="en-US" b="1" dirty="0">
                <a:solidFill>
                  <a:srgbClr val="00B0F0"/>
                </a:solidFill>
                <a:latin typeface="+mj-ea"/>
                <a:ea typeface="+mj-ea"/>
              </a:rPr>
              <a:t>補助</a:t>
            </a:r>
            <a:r>
              <a:rPr lang="zh-TW" altLang="en-US" b="1" dirty="0" smtClean="0">
                <a:solidFill>
                  <a:srgbClr val="00B0F0"/>
                </a:solidFill>
                <a:latin typeface="+mj-ea"/>
                <a:ea typeface="+mj-ea"/>
              </a:rPr>
              <a:t>活動建議</a:t>
            </a:r>
            <a:r>
              <a:rPr lang="zh-TW" altLang="en-US" b="1" dirty="0">
                <a:solidFill>
                  <a:srgbClr val="00B0F0"/>
                </a:solidFill>
                <a:latin typeface="+mj-ea"/>
                <a:ea typeface="+mj-ea"/>
              </a:rPr>
              <a:t>款</a:t>
            </a:r>
            <a:r>
              <a:rPr lang="zh-TW" altLang="en-US" b="1" dirty="0">
                <a:solidFill>
                  <a:schemeClr val="tx1">
                    <a:lumMod val="75000"/>
                    <a:lumOff val="25000"/>
                  </a:schemeClr>
                </a:solidFill>
                <a:latin typeface="+mj-ea"/>
                <a:ea typeface="+mj-ea"/>
              </a:rPr>
              <a:t>方式，簽報代表會函請鄉公所補助該非營利團體，除該團體須依本法規定辦理</a:t>
            </a:r>
            <a:r>
              <a:rPr lang="zh-TW" altLang="en-US" b="1" dirty="0">
                <a:solidFill>
                  <a:srgbClr val="FF0000"/>
                </a:solidFill>
                <a:latin typeface="+mj-ea"/>
                <a:ea typeface="+mj-ea"/>
              </a:rPr>
              <a:t>事前揭露</a:t>
            </a:r>
            <a:r>
              <a:rPr lang="zh-TW" altLang="en-US" b="1" dirty="0">
                <a:solidFill>
                  <a:schemeClr val="tx1">
                    <a:lumMod val="75000"/>
                    <a:lumOff val="25000"/>
                  </a:schemeClr>
                </a:solidFill>
                <a:latin typeface="+mj-ea"/>
                <a:ea typeface="+mj-ea"/>
              </a:rPr>
              <a:t>外，鄉民代表亦應自行</a:t>
            </a:r>
            <a:r>
              <a:rPr lang="zh-TW" altLang="en-US" b="1" dirty="0" smtClean="0">
                <a:solidFill>
                  <a:srgbClr val="FF0000"/>
                </a:solidFill>
                <a:latin typeface="+mj-ea"/>
                <a:ea typeface="+mj-ea"/>
              </a:rPr>
              <a:t>迴避</a:t>
            </a:r>
            <a:r>
              <a:rPr lang="zh-TW" altLang="en-US" b="1" dirty="0" smtClean="0">
                <a:solidFill>
                  <a:schemeClr val="tx1">
                    <a:lumMod val="75000"/>
                    <a:lumOff val="25000"/>
                  </a:schemeClr>
                </a:solidFill>
                <a:latin typeface="+mj-ea"/>
                <a:ea typeface="+mj-ea"/>
              </a:rPr>
              <a:t>（</a:t>
            </a:r>
            <a:r>
              <a:rPr lang="zh-TW" altLang="en-US" b="1" dirty="0">
                <a:solidFill>
                  <a:schemeClr val="tx1">
                    <a:lumMod val="75000"/>
                    <a:lumOff val="25000"/>
                  </a:schemeClr>
                </a:solidFill>
                <a:latin typeface="+mj-ea"/>
                <a:ea typeface="+mj-ea"/>
              </a:rPr>
              <a:t>廉利字第</a:t>
            </a:r>
            <a:r>
              <a:rPr lang="en-US" altLang="zh-TW" b="1" dirty="0">
                <a:solidFill>
                  <a:schemeClr val="tx1">
                    <a:lumMod val="75000"/>
                    <a:lumOff val="25000"/>
                  </a:schemeClr>
                </a:solidFill>
                <a:latin typeface="+mj-ea"/>
                <a:ea typeface="+mj-ea"/>
              </a:rPr>
              <a:t>10800371400</a:t>
            </a:r>
            <a:r>
              <a:rPr lang="zh-TW" altLang="en-US" b="1" dirty="0">
                <a:solidFill>
                  <a:schemeClr val="tx1">
                    <a:lumMod val="75000"/>
                    <a:lumOff val="25000"/>
                  </a:schemeClr>
                </a:solidFill>
                <a:latin typeface="+mj-ea"/>
                <a:ea typeface="+mj-ea"/>
              </a:rPr>
              <a:t>號</a:t>
            </a:r>
            <a:r>
              <a:rPr lang="zh-TW" altLang="en-US" b="1" dirty="0" smtClean="0">
                <a:solidFill>
                  <a:schemeClr val="tx1">
                    <a:lumMod val="75000"/>
                    <a:lumOff val="25000"/>
                  </a:schemeClr>
                </a:solidFill>
                <a:latin typeface="+mj-ea"/>
                <a:ea typeface="+mj-ea"/>
              </a:rPr>
              <a:t>函參照）。</a:t>
            </a:r>
            <a:endParaRPr lang="zh-TW" altLang="en-US" b="1" dirty="0">
              <a:solidFill>
                <a:schemeClr val="tx1">
                  <a:lumMod val="75000"/>
                  <a:lumOff val="25000"/>
                </a:schemeClr>
              </a:solidFill>
              <a:latin typeface="+mj-ea"/>
              <a:ea typeface="+mj-ea"/>
            </a:endParaRPr>
          </a:p>
        </p:txBody>
      </p:sp>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2" name="資料庫圖表 1"/>
          <p:cNvGraphicFramePr/>
          <p:nvPr>
            <p:extLst/>
          </p:nvPr>
        </p:nvGraphicFramePr>
        <p:xfrm>
          <a:off x="467544" y="800507"/>
          <a:ext cx="8352928" cy="54480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5"/>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221990059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gra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7504" y="980728"/>
            <a:ext cx="9036496" cy="5112568"/>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zh-TW" altLang="en-US" dirty="0" smtClean="0">
                <a:solidFill>
                  <a:schemeClr val="tx1">
                    <a:lumMod val="75000"/>
                    <a:lumOff val="25000"/>
                  </a:schemeClr>
                </a:solidFill>
                <a:latin typeface="+mj-ea"/>
                <a:ea typeface="+mj-ea"/>
              </a:rPr>
              <a:t>法務</a:t>
            </a:r>
            <a:r>
              <a:rPr lang="zh-TW" altLang="zh-TW" dirty="0" smtClean="0">
                <a:solidFill>
                  <a:schemeClr val="tx1">
                    <a:lumMod val="75000"/>
                    <a:lumOff val="25000"/>
                  </a:schemeClr>
                </a:solidFill>
                <a:latin typeface="+mj-ea"/>
                <a:ea typeface="+mj-ea"/>
              </a:rPr>
              <a:t>部</a:t>
            </a:r>
            <a:r>
              <a:rPr lang="en-US" altLang="zh-TW" dirty="0" smtClean="0">
                <a:solidFill>
                  <a:schemeClr val="tx1">
                    <a:lumMod val="75000"/>
                    <a:lumOff val="25000"/>
                  </a:schemeClr>
                </a:solidFill>
                <a:latin typeface="+mj-ea"/>
                <a:ea typeface="+mj-ea"/>
              </a:rPr>
              <a:t>103.10.17.</a:t>
            </a:r>
            <a:r>
              <a:rPr lang="zh-TW" altLang="en-US" dirty="0" smtClean="0">
                <a:solidFill>
                  <a:schemeClr val="tx1">
                    <a:lumMod val="75000"/>
                    <a:lumOff val="25000"/>
                  </a:schemeClr>
                </a:solidFill>
                <a:latin typeface="+mj-ea"/>
                <a:ea typeface="+mj-ea"/>
              </a:rPr>
              <a:t>法廉</a:t>
            </a:r>
            <a:r>
              <a:rPr lang="zh-TW" altLang="zh-TW" dirty="0" smtClean="0">
                <a:solidFill>
                  <a:schemeClr val="tx1">
                    <a:lumMod val="75000"/>
                    <a:lumOff val="25000"/>
                  </a:schemeClr>
                </a:solidFill>
                <a:latin typeface="+mj-ea"/>
                <a:ea typeface="+mj-ea"/>
              </a:rPr>
              <a:t>字第</a:t>
            </a:r>
            <a:r>
              <a:rPr lang="en-US" altLang="zh-TW" dirty="0" smtClean="0">
                <a:solidFill>
                  <a:schemeClr val="tx1">
                    <a:lumMod val="75000"/>
                    <a:lumOff val="25000"/>
                  </a:schemeClr>
                </a:solidFill>
                <a:latin typeface="+mj-ea"/>
                <a:ea typeface="+mj-ea"/>
              </a:rPr>
              <a:t>10305037860</a:t>
            </a:r>
            <a:r>
              <a:rPr lang="zh-TW" altLang="zh-TW" dirty="0" smtClean="0">
                <a:solidFill>
                  <a:schemeClr val="tx1">
                    <a:lumMod val="75000"/>
                    <a:lumOff val="25000"/>
                  </a:schemeClr>
                </a:solidFill>
                <a:latin typeface="+mj-ea"/>
                <a:ea typeface="+mj-ea"/>
              </a:rPr>
              <a:t>號函</a:t>
            </a:r>
            <a:r>
              <a:rPr lang="en-US" altLang="zh-TW" dirty="0" smtClean="0">
                <a:solidFill>
                  <a:schemeClr val="tx1">
                    <a:lumMod val="75000"/>
                    <a:lumOff val="25000"/>
                  </a:schemeClr>
                </a:solidFill>
                <a:latin typeface="+mj-ea"/>
                <a:ea typeface="+mj-ea"/>
              </a:rPr>
              <a:t>:</a:t>
            </a:r>
          </a:p>
          <a:p>
            <a:pPr indent="19050">
              <a:buNone/>
            </a:pPr>
            <a:r>
              <a:rPr lang="zh-TW" altLang="en-US" dirty="0" smtClean="0">
                <a:solidFill>
                  <a:schemeClr val="tx1">
                    <a:lumMod val="75000"/>
                    <a:lumOff val="25000"/>
                  </a:schemeClr>
                </a:solidFill>
                <a:latin typeface="+mj-ea"/>
                <a:ea typeface="+mj-ea"/>
              </a:rPr>
              <a:t>公職人員於其職務權限內，</a:t>
            </a:r>
            <a:r>
              <a:rPr lang="zh-TW" altLang="en-US" b="1" u="sng" dirty="0" smtClean="0">
                <a:solidFill>
                  <a:srgbClr val="FF0000"/>
                </a:solidFill>
                <a:latin typeface="+mj-ea"/>
                <a:ea typeface="+mj-ea"/>
              </a:rPr>
              <a:t>有權對特定個案為退回、同意、修正或判斷後同意向上陳核等行為，均屬對該個案具有裁量權</a:t>
            </a:r>
            <a:r>
              <a:rPr lang="zh-TW" altLang="en-US" dirty="0" smtClean="0">
                <a:solidFill>
                  <a:schemeClr val="tx1">
                    <a:lumMod val="75000"/>
                    <a:lumOff val="25000"/>
                  </a:schemeClr>
                </a:solidFill>
                <a:latin typeface="+mj-ea"/>
                <a:ea typeface="+mj-ea"/>
              </a:rPr>
              <a:t>，其於執行職務遇有涉及本人或其關係人之利益衝突時，即應依法迴避。</a:t>
            </a:r>
            <a:endParaRPr lang="en-US" altLang="zh-TW" b="1" dirty="0" smtClean="0">
              <a:solidFill>
                <a:schemeClr val="tx1">
                  <a:lumMod val="75000"/>
                  <a:lumOff val="25000"/>
                </a:schemeClr>
              </a:solidFill>
              <a:latin typeface="+mj-ea"/>
              <a:ea typeface="+mj-ea"/>
            </a:endParaRPr>
          </a:p>
          <a:p>
            <a:pPr marL="357188" indent="0">
              <a:buNone/>
            </a:pPr>
            <a:endParaRPr lang="en-US" altLang="zh-TW" sz="2400" b="1" dirty="0" smtClean="0">
              <a:latin typeface="+mj-ea"/>
              <a:ea typeface="+mj-ea"/>
              <a:hlinkClick r:id="rId3"/>
            </a:endParaRPr>
          </a:p>
          <a:p>
            <a:pPr>
              <a:buNone/>
            </a:pPr>
            <a:endParaRPr lang="en-US" altLang="zh-TW" sz="2000" dirty="0" smtClean="0">
              <a:latin typeface="+mj-ea"/>
              <a:ea typeface="+mj-ea"/>
            </a:endParaRPr>
          </a:p>
          <a:p>
            <a:pPr indent="14288">
              <a:buNone/>
            </a:pPr>
            <a:endParaRPr lang="en-US" altLang="zh-TW" sz="2000" dirty="0">
              <a:latin typeface="+mj-ea"/>
            </a:endParaRPr>
          </a:p>
          <a:p>
            <a:pPr indent="14288">
              <a:buNone/>
            </a:pPr>
            <a:endParaRPr lang="en-US" altLang="zh-TW" sz="2000" dirty="0" smtClean="0">
              <a:latin typeface="+mj-ea"/>
            </a:endParaRPr>
          </a:p>
          <a:p>
            <a:pPr indent="14288">
              <a:buNone/>
            </a:pPr>
            <a:endParaRPr lang="en-US" altLang="zh-TW" sz="2000" dirty="0" smtClean="0">
              <a:latin typeface="+mj-ea"/>
            </a:endParaRPr>
          </a:p>
          <a:p>
            <a:pPr>
              <a:buNone/>
            </a:pPr>
            <a:endParaRPr lang="en-US" altLang="zh-TW" sz="2000" dirty="0">
              <a:latin typeface="+mj-ea"/>
            </a:endParaRPr>
          </a:p>
          <a:p>
            <a:pPr>
              <a:buFont typeface="Arial" charset="0"/>
              <a:buNone/>
            </a:pPr>
            <a:endParaRPr lang="zh-TW" altLang="en-US" sz="2000" dirty="0" smtClean="0">
              <a:latin typeface="+mj-ea"/>
              <a:ea typeface="+mj-ea"/>
            </a:endParaRPr>
          </a:p>
          <a:p>
            <a:pPr>
              <a:buNone/>
            </a:pPr>
            <a:endParaRPr lang="en-US" altLang="zh-TW" sz="1800" dirty="0" smtClean="0">
              <a:latin typeface="+mj-ea"/>
              <a:ea typeface="+mj-ea"/>
            </a:endParaRPr>
          </a:p>
          <a:p>
            <a:pPr>
              <a:buNone/>
            </a:pPr>
            <a:endParaRPr lang="zh-TW" altLang="en-US" sz="1800" dirty="0" smtClean="0">
              <a:latin typeface="+mj-ea"/>
              <a:ea typeface="+mj-ea"/>
            </a:endParaRPr>
          </a:p>
          <a:p>
            <a:pPr>
              <a:buNone/>
            </a:pPr>
            <a:endParaRPr lang="en-US" altLang="zh-TW" sz="1800" dirty="0" smtClean="0">
              <a:latin typeface="+mj-ea"/>
            </a:endParaRPr>
          </a:p>
          <a:p>
            <a:pPr>
              <a:buNone/>
            </a:pPr>
            <a:endParaRPr lang="en-US" altLang="zh-TW" sz="1800" dirty="0" smtClean="0">
              <a:latin typeface="+mj-ea"/>
              <a:ea typeface="+mj-ea"/>
            </a:endParaRPr>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4" name="爆炸 2 3"/>
          <p:cNvSpPr/>
          <p:nvPr/>
        </p:nvSpPr>
        <p:spPr>
          <a:xfrm>
            <a:off x="1979712" y="3212976"/>
            <a:ext cx="4896544" cy="2376264"/>
          </a:xfrm>
          <a:prstGeom prst="irregularSeal2">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rPr>
              <a:t>無須</a:t>
            </a:r>
            <a:r>
              <a:rPr kumimoji="1" lang="zh-TW" altLang="en-US" sz="2400" b="1"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有</a:t>
            </a:r>
            <a:endParaRPr kumimoji="1" lang="en-US" altLang="zh-TW" sz="2400" b="1"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最終</a:t>
            </a:r>
            <a:r>
              <a:rPr kumimoji="1" lang="zh-TW" altLang="en-US" sz="24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rPr>
              <a:t>決定權</a:t>
            </a:r>
            <a:endParaRPr kumimoji="1" lang="zh-TW" altLang="en-US" sz="24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7" name="標題 1"/>
          <p:cNvSpPr>
            <a:spLocks noGrp="1"/>
          </p:cNvSpPr>
          <p:nvPr>
            <p:ph type="title"/>
          </p:nvPr>
        </p:nvSpPr>
        <p:spPr>
          <a:xfrm>
            <a:off x="1015355" y="122287"/>
            <a:ext cx="8128645" cy="498401"/>
          </a:xfrm>
        </p:spPr>
        <p:txBody>
          <a:bodyPr/>
          <a:lstStyle/>
          <a:p>
            <a:pPr algn="ctr"/>
            <a:r>
              <a:rPr lang="zh-TW" altLang="en-US" dirty="0" smtClean="0">
                <a:solidFill>
                  <a:srgbClr val="C00000"/>
                </a:solidFill>
              </a:rPr>
              <a:t>違反迴避規定</a:t>
            </a:r>
            <a:r>
              <a:rPr lang="zh-TW" altLang="en-US" dirty="0">
                <a:solidFill>
                  <a:srgbClr val="C00000"/>
                </a:solidFill>
              </a:rPr>
              <a:t>（本法</a:t>
            </a:r>
            <a:r>
              <a:rPr lang="zh-TW" altLang="en-US" dirty="0" smtClean="0">
                <a:solidFill>
                  <a:srgbClr val="C00000"/>
                </a:solidFill>
              </a:rPr>
              <a:t>第</a:t>
            </a:r>
            <a:r>
              <a:rPr lang="en-US" altLang="zh-TW" dirty="0" smtClean="0">
                <a:solidFill>
                  <a:srgbClr val="C00000"/>
                </a:solidFill>
              </a:rPr>
              <a:t>6</a:t>
            </a:r>
            <a:r>
              <a:rPr lang="zh-TW" altLang="en-US" dirty="0" smtClean="0">
                <a:solidFill>
                  <a:srgbClr val="C00000"/>
                </a:solidFill>
              </a:rPr>
              <a:t>條</a:t>
            </a:r>
            <a:r>
              <a:rPr lang="zh-TW" altLang="en-US" dirty="0">
                <a:solidFill>
                  <a:srgbClr val="C00000"/>
                </a:solidFill>
              </a:rPr>
              <a:t>）</a:t>
            </a:r>
          </a:p>
        </p:txBody>
      </p:sp>
    </p:spTree>
    <p:extLst>
      <p:ext uri="{BB962C8B-B14F-4D97-AF65-F5344CB8AC3E}">
        <p14:creationId xmlns:p14="http://schemas.microsoft.com/office/powerpoint/2010/main" val="388398910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6E497CFF-BD72-4154-9D72-3BC8C76A4F2C}" type="slidenum">
              <a:rPr lang="zh-TW" altLang="en-US" smtClean="0">
                <a:solidFill>
                  <a:prstClr val="black">
                    <a:lumMod val="50000"/>
                    <a:lumOff val="50000"/>
                  </a:prstClr>
                </a:solidFill>
              </a:rPr>
              <a:pPr/>
              <a:t>94</a:t>
            </a:fld>
            <a:endParaRPr lang="zh-TW" altLang="en-US">
              <a:solidFill>
                <a:prstClr val="black">
                  <a:lumMod val="50000"/>
                  <a:lumOff val="50000"/>
                </a:prstClr>
              </a:solidFill>
            </a:endParaRPr>
          </a:p>
        </p:txBody>
      </p:sp>
      <p:graphicFrame>
        <p:nvGraphicFramePr>
          <p:cNvPr id="5" name="內容版面配置區 3"/>
          <p:cNvGraphicFramePr>
            <a:graphicFrameLocks noGrp="1"/>
          </p:cNvGraphicFramePr>
          <p:nvPr>
            <p:ph idx="1"/>
            <p:extLst>
              <p:ext uri="{D42A27DB-BD31-4B8C-83A1-F6EECF244321}">
                <p14:modId xmlns:p14="http://schemas.microsoft.com/office/powerpoint/2010/main" val="1197443469"/>
              </p:ext>
            </p:extLst>
          </p:nvPr>
        </p:nvGraphicFramePr>
        <p:xfrm>
          <a:off x="457200" y="1052736"/>
          <a:ext cx="8229600"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標題 1"/>
          <p:cNvSpPr>
            <a:spLocks noGrp="1"/>
          </p:cNvSpPr>
          <p:nvPr>
            <p:ph type="title"/>
          </p:nvPr>
        </p:nvSpPr>
        <p:spPr>
          <a:xfrm>
            <a:off x="1015355" y="122287"/>
            <a:ext cx="8128645" cy="498401"/>
          </a:xfrm>
        </p:spPr>
        <p:txBody>
          <a:bodyPr/>
          <a:lstStyle/>
          <a:p>
            <a:pPr algn="ctr"/>
            <a:r>
              <a:rPr lang="zh-TW" altLang="en-US" dirty="0" smtClean="0">
                <a:solidFill>
                  <a:srgbClr val="C00000"/>
                </a:solidFill>
              </a:rPr>
              <a:t>違反迴避規定</a:t>
            </a:r>
            <a:r>
              <a:rPr lang="zh-TW" altLang="en-US" dirty="0">
                <a:solidFill>
                  <a:srgbClr val="C00000"/>
                </a:solidFill>
              </a:rPr>
              <a:t>（本法</a:t>
            </a:r>
            <a:r>
              <a:rPr lang="zh-TW" altLang="en-US" dirty="0" smtClean="0">
                <a:solidFill>
                  <a:srgbClr val="C00000"/>
                </a:solidFill>
              </a:rPr>
              <a:t>第</a:t>
            </a:r>
            <a:r>
              <a:rPr lang="en-US" altLang="zh-TW" dirty="0" smtClean="0">
                <a:solidFill>
                  <a:srgbClr val="C00000"/>
                </a:solidFill>
              </a:rPr>
              <a:t>6</a:t>
            </a:r>
            <a:r>
              <a:rPr lang="zh-TW" altLang="en-US" dirty="0" smtClean="0">
                <a:solidFill>
                  <a:srgbClr val="C00000"/>
                </a:solidFill>
              </a:rPr>
              <a:t>條</a:t>
            </a:r>
            <a:r>
              <a:rPr lang="zh-TW" altLang="en-US" dirty="0">
                <a:solidFill>
                  <a:srgbClr val="C00000"/>
                </a:solidFill>
              </a:rPr>
              <a:t>）</a:t>
            </a:r>
          </a:p>
        </p:txBody>
      </p:sp>
    </p:spTree>
    <p:extLst>
      <p:ext uri="{BB962C8B-B14F-4D97-AF65-F5344CB8AC3E}">
        <p14:creationId xmlns:p14="http://schemas.microsoft.com/office/powerpoint/2010/main" val="159118253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6E497CFF-BD72-4154-9D72-3BC8C76A4F2C}" type="slidenum">
              <a:rPr lang="zh-TW" altLang="en-US" smtClean="0">
                <a:solidFill>
                  <a:prstClr val="black">
                    <a:lumMod val="50000"/>
                    <a:lumOff val="50000"/>
                  </a:prstClr>
                </a:solidFill>
              </a:rPr>
              <a:pPr/>
              <a:t>95</a:t>
            </a:fld>
            <a:endParaRPr lang="zh-TW" altLang="en-US">
              <a:solidFill>
                <a:prstClr val="black">
                  <a:lumMod val="50000"/>
                  <a:lumOff val="50000"/>
                </a:prstClr>
              </a:solidFill>
            </a:endParaRPr>
          </a:p>
        </p:txBody>
      </p:sp>
      <p:graphicFrame>
        <p:nvGraphicFramePr>
          <p:cNvPr id="5" name="內容版面配置區 3"/>
          <p:cNvGraphicFramePr>
            <a:graphicFrameLocks noGrp="1"/>
          </p:cNvGraphicFramePr>
          <p:nvPr>
            <p:ph idx="1"/>
            <p:extLst>
              <p:ext uri="{D42A27DB-BD31-4B8C-83A1-F6EECF244321}">
                <p14:modId xmlns:p14="http://schemas.microsoft.com/office/powerpoint/2010/main" val="2726411322"/>
              </p:ext>
            </p:extLst>
          </p:nvPr>
        </p:nvGraphicFramePr>
        <p:xfrm>
          <a:off x="457200" y="1052736"/>
          <a:ext cx="8229600"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標題 1"/>
          <p:cNvSpPr>
            <a:spLocks noGrp="1"/>
          </p:cNvSpPr>
          <p:nvPr>
            <p:ph type="title"/>
          </p:nvPr>
        </p:nvSpPr>
        <p:spPr>
          <a:xfrm>
            <a:off x="1015355" y="122287"/>
            <a:ext cx="8128645" cy="498401"/>
          </a:xfrm>
        </p:spPr>
        <p:txBody>
          <a:bodyPr/>
          <a:lstStyle/>
          <a:p>
            <a:pPr algn="ctr"/>
            <a:r>
              <a:rPr lang="zh-TW" altLang="en-US" dirty="0">
                <a:solidFill>
                  <a:srgbClr val="C00000"/>
                </a:solidFill>
              </a:rPr>
              <a:t>違反禁止圖利規定（本法第</a:t>
            </a:r>
            <a:r>
              <a:rPr lang="en-US" altLang="zh-TW" dirty="0">
                <a:solidFill>
                  <a:srgbClr val="C00000"/>
                </a:solidFill>
              </a:rPr>
              <a:t>12</a:t>
            </a:r>
            <a:r>
              <a:rPr lang="zh-TW" altLang="en-US" dirty="0">
                <a:solidFill>
                  <a:srgbClr val="C00000"/>
                </a:solidFill>
              </a:rPr>
              <a:t>條）</a:t>
            </a:r>
          </a:p>
        </p:txBody>
      </p:sp>
    </p:spTree>
    <p:extLst>
      <p:ext uri="{BB962C8B-B14F-4D97-AF65-F5344CB8AC3E}">
        <p14:creationId xmlns:p14="http://schemas.microsoft.com/office/powerpoint/2010/main" val="58808056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bg1"/>
            </a:gs>
            <a:gs pos="83000">
              <a:schemeClr val="bg1"/>
            </a:gs>
            <a:gs pos="100000">
              <a:schemeClr val="bg1"/>
            </a:gs>
          </a:gsLst>
          <a:lin ang="5400000" scaled="1"/>
        </a:gradFill>
        <a:effectLst/>
      </p:bgPr>
    </p:bg>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79580" y="2873992"/>
            <a:ext cx="8400864" cy="3555776"/>
          </a:xfrm>
        </p:spPr>
        <p:txBody>
          <a:bodyPr>
            <a:noAutofit/>
          </a:bodyPr>
          <a:lstStyle/>
          <a:p>
            <a:pPr algn="just">
              <a:buNone/>
            </a:pPr>
            <a:r>
              <a:rPr lang="zh-TW" altLang="zh-TW" sz="2000" b="1" dirty="0" smtClean="0">
                <a:solidFill>
                  <a:schemeClr val="tx1">
                    <a:lumMod val="75000"/>
                    <a:lumOff val="25000"/>
                  </a:schemeClr>
                </a:solidFill>
                <a:latin typeface="+mj-ea"/>
                <a:ea typeface="+mj-ea"/>
              </a:rPr>
              <a:t>一、依政府採購法以</a:t>
            </a:r>
            <a:r>
              <a:rPr lang="zh-TW" altLang="zh-TW" sz="2000" b="1" dirty="0" smtClean="0">
                <a:solidFill>
                  <a:srgbClr val="FF0000"/>
                </a:solidFill>
                <a:latin typeface="+mj-ea"/>
                <a:ea typeface="+mj-ea"/>
              </a:rPr>
              <a:t>公告程序</a:t>
            </a:r>
            <a:r>
              <a:rPr lang="zh-TW" altLang="zh-TW" sz="2000" b="1" dirty="0" smtClean="0">
                <a:solidFill>
                  <a:schemeClr val="tx1">
                    <a:lumMod val="75000"/>
                    <a:lumOff val="25000"/>
                  </a:schemeClr>
                </a:solidFill>
                <a:latin typeface="+mj-ea"/>
                <a:ea typeface="+mj-ea"/>
              </a:rPr>
              <a:t>或同法</a:t>
            </a:r>
            <a:r>
              <a:rPr lang="zh-TW" altLang="zh-TW" sz="2000" b="1" dirty="0" smtClean="0">
                <a:solidFill>
                  <a:srgbClr val="FF0000"/>
                </a:solidFill>
                <a:latin typeface="+mj-ea"/>
                <a:ea typeface="+mj-ea"/>
              </a:rPr>
              <a:t>第</a:t>
            </a:r>
            <a:r>
              <a:rPr lang="en-US" altLang="zh-TW" sz="2000" b="1" dirty="0" smtClean="0">
                <a:solidFill>
                  <a:srgbClr val="FF0000"/>
                </a:solidFill>
                <a:latin typeface="+mj-ea"/>
                <a:ea typeface="+mj-ea"/>
              </a:rPr>
              <a:t>105</a:t>
            </a:r>
            <a:r>
              <a:rPr lang="zh-TW" altLang="zh-TW" sz="2000" b="1" dirty="0" smtClean="0">
                <a:solidFill>
                  <a:srgbClr val="FF0000"/>
                </a:solidFill>
                <a:latin typeface="+mj-ea"/>
                <a:ea typeface="+mj-ea"/>
              </a:rPr>
              <a:t>條</a:t>
            </a:r>
            <a:r>
              <a:rPr lang="zh-TW" altLang="zh-TW" sz="2000" b="1" dirty="0" smtClean="0">
                <a:solidFill>
                  <a:schemeClr val="tx1">
                    <a:lumMod val="75000"/>
                    <a:lumOff val="25000"/>
                  </a:schemeClr>
                </a:solidFill>
                <a:latin typeface="+mj-ea"/>
                <a:ea typeface="+mj-ea"/>
              </a:rPr>
              <a:t>辦理之採購。</a:t>
            </a:r>
          </a:p>
          <a:p>
            <a:pPr marL="493713" indent="-493713" algn="just">
              <a:buNone/>
            </a:pPr>
            <a:r>
              <a:rPr lang="zh-TW" altLang="zh-TW" sz="2000" b="1" dirty="0" smtClean="0">
                <a:solidFill>
                  <a:schemeClr val="tx1">
                    <a:lumMod val="75000"/>
                    <a:lumOff val="25000"/>
                  </a:schemeClr>
                </a:solidFill>
                <a:latin typeface="+mj-ea"/>
                <a:ea typeface="+mj-ea"/>
              </a:rPr>
              <a:t>二、依法令規定經由公平競爭方式，以</a:t>
            </a:r>
            <a:r>
              <a:rPr lang="zh-TW" altLang="zh-TW" sz="2000" b="1" dirty="0" smtClean="0">
                <a:solidFill>
                  <a:srgbClr val="FF0000"/>
                </a:solidFill>
                <a:latin typeface="+mj-ea"/>
                <a:ea typeface="+mj-ea"/>
              </a:rPr>
              <a:t>公告程序</a:t>
            </a:r>
            <a:r>
              <a:rPr lang="zh-TW" altLang="zh-TW" sz="2000" b="1" dirty="0" smtClean="0">
                <a:solidFill>
                  <a:schemeClr val="tx1">
                    <a:lumMod val="75000"/>
                    <a:lumOff val="25000"/>
                  </a:schemeClr>
                </a:solidFill>
                <a:latin typeface="+mj-ea"/>
                <a:ea typeface="+mj-ea"/>
              </a:rPr>
              <a:t>辦理之採購、標售、標租或招標設定用益物權。</a:t>
            </a:r>
            <a:endParaRPr lang="en-US" altLang="zh-TW" sz="2000" b="1" dirty="0" smtClean="0">
              <a:solidFill>
                <a:schemeClr val="tx1">
                  <a:lumMod val="75000"/>
                  <a:lumOff val="25000"/>
                </a:schemeClr>
              </a:solidFill>
              <a:latin typeface="+mj-ea"/>
              <a:ea typeface="+mj-ea"/>
            </a:endParaRPr>
          </a:p>
          <a:p>
            <a:pPr marL="493713" indent="-493713" algn="just">
              <a:buNone/>
            </a:pPr>
            <a:r>
              <a:rPr lang="zh-TW" altLang="zh-TW" sz="2000" b="1" dirty="0" smtClean="0">
                <a:solidFill>
                  <a:schemeClr val="tx1">
                    <a:lumMod val="75000"/>
                    <a:lumOff val="25000"/>
                  </a:schemeClr>
                </a:solidFill>
                <a:latin typeface="+mj-ea"/>
                <a:ea typeface="+mj-ea"/>
              </a:rPr>
              <a:t>三、基於</a:t>
            </a:r>
            <a:r>
              <a:rPr lang="zh-TW" altLang="zh-TW" sz="2000" b="1" dirty="0" smtClean="0">
                <a:solidFill>
                  <a:srgbClr val="FF0000"/>
                </a:solidFill>
                <a:latin typeface="+mj-ea"/>
                <a:ea typeface="+mj-ea"/>
              </a:rPr>
              <a:t>法定身分依法令規定</a:t>
            </a:r>
            <a:r>
              <a:rPr lang="zh-TW" altLang="zh-TW" sz="2000" b="1" dirty="0" smtClean="0">
                <a:solidFill>
                  <a:schemeClr val="tx1">
                    <a:lumMod val="75000"/>
                    <a:lumOff val="25000"/>
                  </a:schemeClr>
                </a:solidFill>
                <a:latin typeface="+mj-ea"/>
                <a:ea typeface="+mj-ea"/>
              </a:rPr>
              <a:t>申請之補助；或對公職人員之關係人</a:t>
            </a:r>
            <a:r>
              <a:rPr lang="zh-TW" altLang="zh-TW" sz="2000" b="1" dirty="0" smtClean="0">
                <a:solidFill>
                  <a:srgbClr val="FF0000"/>
                </a:solidFill>
                <a:latin typeface="+mj-ea"/>
                <a:ea typeface="+mj-ea"/>
              </a:rPr>
              <a:t>依法令規定以公開公平方式</a:t>
            </a:r>
            <a:r>
              <a:rPr lang="zh-TW" altLang="zh-TW" sz="2000" b="1" dirty="0" smtClean="0">
                <a:solidFill>
                  <a:schemeClr val="tx1">
                    <a:lumMod val="75000"/>
                    <a:lumOff val="25000"/>
                  </a:schemeClr>
                </a:solidFill>
                <a:latin typeface="+mj-ea"/>
                <a:ea typeface="+mj-ea"/>
              </a:rPr>
              <a:t>辦理之補助，或禁止其補助反不利於公共利益且經補助法令主管機關核定同意之補助。</a:t>
            </a:r>
            <a:endParaRPr lang="en-US" altLang="zh-TW" sz="2000" b="1" dirty="0" smtClean="0">
              <a:solidFill>
                <a:schemeClr val="tx1">
                  <a:lumMod val="75000"/>
                  <a:lumOff val="25000"/>
                </a:schemeClr>
              </a:solidFill>
              <a:latin typeface="+mj-ea"/>
              <a:ea typeface="+mj-ea"/>
            </a:endParaRPr>
          </a:p>
          <a:p>
            <a:pPr marL="493713" indent="-493713" algn="just">
              <a:buNone/>
            </a:pPr>
            <a:r>
              <a:rPr lang="zh-TW" altLang="zh-TW" sz="2000" b="1" dirty="0" smtClean="0">
                <a:solidFill>
                  <a:schemeClr val="tx1">
                    <a:lumMod val="75000"/>
                    <a:lumOff val="25000"/>
                  </a:schemeClr>
                </a:solidFill>
                <a:latin typeface="+mj-ea"/>
                <a:ea typeface="+mj-ea"/>
              </a:rPr>
              <a:t>四、交易標的為公職人員服務或受其監督之</a:t>
            </a:r>
            <a:r>
              <a:rPr lang="zh-TW" altLang="zh-TW" sz="2000" b="1" dirty="0" smtClean="0">
                <a:solidFill>
                  <a:srgbClr val="FF0000"/>
                </a:solidFill>
                <a:latin typeface="+mj-ea"/>
                <a:ea typeface="+mj-ea"/>
              </a:rPr>
              <a:t>機關團體所提供</a:t>
            </a:r>
            <a:r>
              <a:rPr lang="zh-TW" altLang="zh-TW" sz="2000" b="1" dirty="0" smtClean="0">
                <a:solidFill>
                  <a:schemeClr val="tx1">
                    <a:lumMod val="75000"/>
                    <a:lumOff val="25000"/>
                  </a:schemeClr>
                </a:solidFill>
                <a:latin typeface="+mj-ea"/>
                <a:ea typeface="+mj-ea"/>
              </a:rPr>
              <a:t>，並以</a:t>
            </a:r>
            <a:r>
              <a:rPr lang="zh-TW" altLang="zh-TW" sz="2000" b="1" dirty="0" smtClean="0">
                <a:solidFill>
                  <a:srgbClr val="FF0000"/>
                </a:solidFill>
                <a:latin typeface="+mj-ea"/>
                <a:ea typeface="+mj-ea"/>
              </a:rPr>
              <a:t>公定價格</a:t>
            </a:r>
            <a:r>
              <a:rPr lang="zh-TW" altLang="zh-TW" sz="2000" b="1" dirty="0" smtClean="0">
                <a:solidFill>
                  <a:schemeClr val="tx1">
                    <a:lumMod val="75000"/>
                    <a:lumOff val="25000"/>
                  </a:schemeClr>
                </a:solidFill>
                <a:latin typeface="+mj-ea"/>
                <a:ea typeface="+mj-ea"/>
              </a:rPr>
              <a:t>交易。</a:t>
            </a:r>
            <a:endParaRPr lang="en-US" altLang="zh-TW" sz="2000" b="1" dirty="0" smtClean="0">
              <a:solidFill>
                <a:schemeClr val="tx1">
                  <a:lumMod val="75000"/>
                  <a:lumOff val="25000"/>
                </a:schemeClr>
              </a:solidFill>
              <a:latin typeface="+mj-ea"/>
              <a:ea typeface="+mj-ea"/>
            </a:endParaRPr>
          </a:p>
          <a:p>
            <a:pPr marL="493713" indent="-493713" algn="just">
              <a:buNone/>
            </a:pPr>
            <a:r>
              <a:rPr lang="zh-TW" altLang="zh-TW" sz="2000" b="1" dirty="0" smtClean="0">
                <a:solidFill>
                  <a:schemeClr val="tx1">
                    <a:lumMod val="75000"/>
                    <a:lumOff val="25000"/>
                  </a:schemeClr>
                </a:solidFill>
                <a:latin typeface="+mj-ea"/>
                <a:ea typeface="+mj-ea"/>
              </a:rPr>
              <a:t>五、公營事業機構</a:t>
            </a:r>
            <a:r>
              <a:rPr lang="zh-TW" altLang="zh-TW" sz="2000" b="1" dirty="0" smtClean="0">
                <a:solidFill>
                  <a:srgbClr val="FF0000"/>
                </a:solidFill>
                <a:latin typeface="+mj-ea"/>
                <a:ea typeface="+mj-ea"/>
              </a:rPr>
              <a:t>執行國家建設、公共政策或為公益用途</a:t>
            </a:r>
            <a:r>
              <a:rPr lang="zh-TW" altLang="zh-TW" sz="2000" b="1" dirty="0" smtClean="0">
                <a:solidFill>
                  <a:schemeClr val="tx1">
                    <a:lumMod val="75000"/>
                    <a:lumOff val="25000"/>
                  </a:schemeClr>
                </a:solidFill>
                <a:latin typeface="+mj-ea"/>
                <a:ea typeface="+mj-ea"/>
              </a:rPr>
              <a:t>申請承租、承購、委託經營、改良利用國有非公用不動產。</a:t>
            </a:r>
            <a:endParaRPr lang="en-US" altLang="zh-TW" sz="2000" b="1" dirty="0" smtClean="0">
              <a:solidFill>
                <a:schemeClr val="tx1">
                  <a:lumMod val="75000"/>
                  <a:lumOff val="25000"/>
                </a:schemeClr>
              </a:solidFill>
              <a:latin typeface="+mj-ea"/>
              <a:ea typeface="+mj-ea"/>
            </a:endParaRPr>
          </a:p>
          <a:p>
            <a:pPr marL="493713" indent="-493713" algn="just">
              <a:buNone/>
            </a:pPr>
            <a:r>
              <a:rPr lang="zh-TW" altLang="zh-TW" sz="2000" b="1" dirty="0" smtClean="0">
                <a:solidFill>
                  <a:schemeClr val="tx1">
                    <a:lumMod val="75000"/>
                    <a:lumOff val="25000"/>
                  </a:schemeClr>
                </a:solidFill>
                <a:latin typeface="+mj-ea"/>
                <a:ea typeface="+mj-ea"/>
              </a:rPr>
              <a:t>六、</a:t>
            </a:r>
            <a:r>
              <a:rPr lang="zh-TW" altLang="zh-TW" sz="2000" b="1" dirty="0" smtClean="0">
                <a:solidFill>
                  <a:srgbClr val="FF0000"/>
                </a:solidFill>
                <a:latin typeface="+mj-ea"/>
                <a:ea typeface="+mj-ea"/>
              </a:rPr>
              <a:t>一定金額</a:t>
            </a:r>
            <a:r>
              <a:rPr lang="zh-TW" altLang="zh-TW" sz="2000" b="1" dirty="0" smtClean="0">
                <a:solidFill>
                  <a:schemeClr val="tx1">
                    <a:lumMod val="75000"/>
                    <a:lumOff val="25000"/>
                  </a:schemeClr>
                </a:solidFill>
                <a:latin typeface="+mj-ea"/>
                <a:ea typeface="+mj-ea"/>
              </a:rPr>
              <a:t>以下之補助及交易。</a:t>
            </a:r>
          </a:p>
          <a:p>
            <a:endParaRPr lang="zh-TW" altLang="en-US" sz="1800" dirty="0">
              <a:latin typeface="+mj-ea"/>
              <a:ea typeface="+mj-ea"/>
            </a:endParaRPr>
          </a:p>
        </p:txBody>
      </p:sp>
      <p:sp>
        <p:nvSpPr>
          <p:cNvPr id="5" name="矩形 4"/>
          <p:cNvSpPr/>
          <p:nvPr/>
        </p:nvSpPr>
        <p:spPr>
          <a:xfrm>
            <a:off x="1043608" y="836712"/>
            <a:ext cx="2045060" cy="7062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公職人員或其關係人</a:t>
            </a:r>
            <a:endParaRPr kumimoji="1"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6" name="矩形 5"/>
          <p:cNvSpPr/>
          <p:nvPr/>
        </p:nvSpPr>
        <p:spPr>
          <a:xfrm>
            <a:off x="6188460" y="825108"/>
            <a:ext cx="2088232" cy="7062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公職人員服務或受其監督機關</a:t>
            </a:r>
            <a:endParaRPr kumimoji="1"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7" name="左-右雙向箭號 6"/>
          <p:cNvSpPr/>
          <p:nvPr/>
        </p:nvSpPr>
        <p:spPr>
          <a:xfrm>
            <a:off x="3207296" y="865932"/>
            <a:ext cx="2808312" cy="504056"/>
          </a:xfrm>
          <a:prstGeom prst="left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Times New Roman"/>
              <a:ea typeface="新細明體" panose="02020500000000000000" pitchFamily="18" charset="-120"/>
              <a:cs typeface="+mn-cs"/>
            </a:endParaRPr>
          </a:p>
        </p:txBody>
      </p:sp>
      <p:sp>
        <p:nvSpPr>
          <p:cNvPr id="8" name="矩形 7"/>
          <p:cNvSpPr/>
          <p:nvPr/>
        </p:nvSpPr>
        <p:spPr>
          <a:xfrm>
            <a:off x="2699792" y="1471216"/>
            <a:ext cx="3960440"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zh-TW"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補助、買賣、租賃、承攬或其他具有對價之交易行為</a:t>
            </a:r>
            <a:endParaRPr kumimoji="1"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11" name="禁止標誌 10"/>
          <p:cNvSpPr/>
          <p:nvPr/>
        </p:nvSpPr>
        <p:spPr>
          <a:xfrm>
            <a:off x="4215408" y="782196"/>
            <a:ext cx="792088" cy="792088"/>
          </a:xfrm>
          <a:prstGeom prst="noSmoking">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Times New Roman"/>
              <a:ea typeface="新細明體" panose="02020500000000000000" pitchFamily="18" charset="-120"/>
              <a:cs typeface="+mn-cs"/>
            </a:endParaRPr>
          </a:p>
        </p:txBody>
      </p:sp>
      <p:pic>
        <p:nvPicPr>
          <p:cNvPr id="10" name="Picture 2" descr="C:\Users\aac2077.MOJ\Desktop\未命名.png"/>
          <p:cNvPicPr>
            <a:picLocks noChangeAspect="1" noChangeArrowheads="1"/>
          </p:cNvPicPr>
          <p:nvPr/>
        </p:nvPicPr>
        <p:blipFill>
          <a:blip r:embed="rId3" cstate="print"/>
          <a:srcRect/>
          <a:stretch>
            <a:fillRect/>
          </a:stretch>
        </p:blipFill>
        <p:spPr bwMode="auto">
          <a:xfrm>
            <a:off x="618816" y="2175929"/>
            <a:ext cx="576064" cy="639818"/>
          </a:xfrm>
          <a:prstGeom prst="rect">
            <a:avLst/>
          </a:prstGeom>
          <a:noFill/>
        </p:spPr>
      </p:pic>
      <p:sp>
        <p:nvSpPr>
          <p:cNvPr id="12" name="圓角矩形圖說文字 11"/>
          <p:cNvSpPr/>
          <p:nvPr/>
        </p:nvSpPr>
        <p:spPr>
          <a:xfrm>
            <a:off x="1403648" y="2239683"/>
            <a:ext cx="5688632" cy="576064"/>
          </a:xfrm>
          <a:prstGeom prst="wedgeRoundRectCallout">
            <a:avLst>
              <a:gd name="adj1" fmla="val -55815"/>
              <a:gd name="adj2" fmla="val 31349"/>
              <a:gd name="adj3" fmla="val 16667"/>
            </a:avLst>
          </a:prstGeom>
          <a:solidFill>
            <a:srgbClr val="E9F5DB"/>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4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但若符合例外規定，是可以補助或交易</a:t>
            </a:r>
            <a:endParaRPr kumimoji="1" lang="zh-TW" altLang="en-US" sz="2400" b="1"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endParaRPr>
          </a:p>
        </p:txBody>
      </p:sp>
      <p:sp>
        <p:nvSpPr>
          <p:cNvPr id="9" name="投影片編號版面配置區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13" name="標題 1"/>
          <p:cNvSpPr>
            <a:spLocks noGrp="1"/>
          </p:cNvSpPr>
          <p:nvPr>
            <p:ph type="title"/>
          </p:nvPr>
        </p:nvSpPr>
        <p:spPr>
          <a:xfrm>
            <a:off x="1015355" y="188640"/>
            <a:ext cx="7157045" cy="498401"/>
          </a:xfrm>
        </p:spPr>
        <p:txBody>
          <a:bodyPr/>
          <a:lstStyle/>
          <a:p>
            <a:pPr algn="ctr"/>
            <a:r>
              <a:rPr lang="zh-TW" altLang="en-US" dirty="0" smtClean="0">
                <a:solidFill>
                  <a:srgbClr val="C00000"/>
                </a:solidFill>
              </a:rPr>
              <a:t>交易或補助行為</a:t>
            </a:r>
            <a:r>
              <a:rPr lang="zh-TW" altLang="en-US" dirty="0">
                <a:solidFill>
                  <a:srgbClr val="C00000"/>
                </a:solidFill>
              </a:rPr>
              <a:t>禁止（本</a:t>
            </a:r>
            <a:r>
              <a:rPr lang="zh-TW" altLang="en-US" dirty="0" smtClean="0">
                <a:solidFill>
                  <a:srgbClr val="C00000"/>
                </a:solidFill>
              </a:rPr>
              <a:t>法第</a:t>
            </a:r>
            <a:r>
              <a:rPr lang="en-US" altLang="zh-TW" dirty="0" smtClean="0">
                <a:solidFill>
                  <a:srgbClr val="C00000"/>
                </a:solidFill>
              </a:rPr>
              <a:t>14</a:t>
            </a:r>
            <a:r>
              <a:rPr lang="zh-TW" altLang="en-US" dirty="0">
                <a:solidFill>
                  <a:srgbClr val="C00000"/>
                </a:solidFill>
              </a:rPr>
              <a:t>條）</a:t>
            </a:r>
            <a:endParaRPr lang="zh-TW" altLang="en-US" dirty="0"/>
          </a:p>
        </p:txBody>
      </p:sp>
    </p:spTree>
    <p:extLst>
      <p:ext uri="{BB962C8B-B14F-4D97-AF65-F5344CB8AC3E}">
        <p14:creationId xmlns:p14="http://schemas.microsoft.com/office/powerpoint/2010/main" val="133924861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內容版面配置區 2"/>
          <p:cNvSpPr txBox="1">
            <a:spLocks/>
          </p:cNvSpPr>
          <p:nvPr/>
        </p:nvSpPr>
        <p:spPr bwMode="auto">
          <a:xfrm>
            <a:off x="323528" y="4293096"/>
            <a:ext cx="8640960" cy="206325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just" defTabSz="914400" rtl="0" eaLnBrk="1" fontAlgn="base" latinLnBrk="0" hangingPunct="1">
              <a:lnSpc>
                <a:spcPts val="3200"/>
              </a:lnSpc>
              <a:spcBef>
                <a:spcPts val="0"/>
              </a:spcBef>
              <a:spcAft>
                <a:spcPts val="0"/>
              </a:spcAft>
              <a:buClrTx/>
              <a:buSzTx/>
              <a:buFont typeface="Arial" charset="0"/>
              <a:buChar char="•"/>
              <a:tabLst/>
              <a:defRPr/>
            </a:pP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地方制度法第</a:t>
            </a:r>
            <a:r>
              <a:rPr kumimoji="0" lang="en-US" altLang="zh-TW"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2</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條第</a:t>
            </a:r>
            <a:r>
              <a:rPr kumimoji="0" lang="en-US" altLang="zh-TW"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a:t>
            </a:r>
            <a:r>
              <a:rPr kumimoji="0"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款明</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定</a:t>
            </a:r>
            <a:r>
              <a:rPr kumimoji="0" lang="zh-TW" altLang="en-US" sz="2000" b="1"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地方自治團體為獨立之公法人</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復司法</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院釋字第</a:t>
            </a:r>
            <a:r>
              <a:rPr kumimoji="0" lang="en-US" altLang="zh-TW"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553</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號解釋，</a:t>
            </a:r>
            <a:r>
              <a:rPr kumimoji="0" lang="zh-TW" altLang="en-US" sz="20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任職</a:t>
            </a:r>
            <a:r>
              <a:rPr kumimoji="0" lang="zh-TW" altLang="en-US" sz="2000" b="1"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中央機關之公職</a:t>
            </a:r>
            <a:r>
              <a:rPr kumimoji="0" lang="zh-TW" altLang="en-US" sz="20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人員</a:t>
            </a:r>
            <a:r>
              <a:rPr kumimoji="0"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對地方自治事項為適法性監督，而不能作適當性監督</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，故應認其</a:t>
            </a:r>
            <a:r>
              <a:rPr kumimoji="0" lang="zh-TW" altLang="en-US" sz="2000" b="1"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監督權限並不及於地方縣（市）政府</a:t>
            </a:r>
            <a:r>
              <a:rPr kumimoji="0"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endParaRPr kumimoji="0" lang="en-US" altLang="zh-TW"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endParaRPr>
          </a:p>
          <a:p>
            <a:pPr marL="342900" marR="0" lvl="0" indent="-342900" algn="just" defTabSz="914400" rtl="0" eaLnBrk="1" fontAlgn="base" latinLnBrk="0" hangingPunct="1">
              <a:lnSpc>
                <a:spcPts val="3200"/>
              </a:lnSpc>
              <a:spcBef>
                <a:spcPts val="0"/>
              </a:spcBef>
              <a:spcAft>
                <a:spcPts val="1200"/>
              </a:spcAft>
              <a:buClrTx/>
              <a:buSzTx/>
              <a:buFont typeface="Arial" charset="0"/>
              <a:buChar char="•"/>
              <a:tabLst/>
              <a:defRPr/>
            </a:pP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所</a:t>
            </a:r>
            <a:r>
              <a:rPr kumimoji="0"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稱「</a:t>
            </a:r>
            <a:r>
              <a:rPr kumimoji="0" lang="zh-TW" altLang="en-US" sz="2000" b="1" i="0" u="sng"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服務機關</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，包含</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公職人員</a:t>
            </a:r>
            <a:r>
              <a:rPr kumimoji="0" lang="zh-TW" altLang="en-US" sz="2000" b="1"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兼職之</a:t>
            </a:r>
            <a:r>
              <a:rPr kumimoji="0" lang="zh-TW" altLang="en-US" sz="20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機關</a:t>
            </a:r>
            <a:r>
              <a:rPr kumimoji="0"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。另是否受公職</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人員「</a:t>
            </a:r>
            <a:r>
              <a:rPr kumimoji="0" lang="zh-TW" altLang="en-US" sz="2000" b="1" i="0" u="sng"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職權所及</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0"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應</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個案</a:t>
            </a:r>
            <a:r>
              <a:rPr kumimoji="0" lang="zh-TW" altLang="en-US" sz="20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衡酌</a:t>
            </a:r>
            <a:r>
              <a:rPr kumimoji="0" lang="zh-TW" altLang="en-US" sz="2000" b="1" i="0" u="none" strike="noStrike" kern="1200" cap="none" spc="0" normalizeH="0" baseline="0" noProof="0" dirty="0" smtClean="0">
                <a:ln>
                  <a:noFill/>
                </a:ln>
                <a:solidFill>
                  <a:srgbClr val="00B0F0"/>
                </a:solidFill>
                <a:effectLst/>
                <a:uLnTx/>
                <a:uFillTx/>
                <a:latin typeface="微軟正黑體" panose="020B0604030504040204" pitchFamily="34" charset="-120"/>
                <a:ea typeface="微軟正黑體" panose="020B0604030504040204" pitchFamily="34" charset="-120"/>
                <a:cs typeface="+mn-cs"/>
              </a:rPr>
              <a:t>職務</a:t>
            </a:r>
            <a:r>
              <a:rPr kumimoji="0" lang="zh-TW" altLang="en-US" sz="2000" b="1"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性質、實際執行職務內容</a:t>
            </a:r>
            <a:r>
              <a:rPr kumimoji="0" lang="zh-TW" altLang="en-US" sz="20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所斷。</a:t>
            </a:r>
          </a:p>
        </p:txBody>
      </p:sp>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zh-TW" altLang="en-US" sz="1400" b="0" i="0" u="none" strike="noStrike" kern="1200" cap="none" spc="0" normalizeH="0" baseline="0" noProof="0" dirty="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5" name="標題 1"/>
          <p:cNvSpPr>
            <a:spLocks noGrp="1"/>
          </p:cNvSpPr>
          <p:nvPr>
            <p:ph type="title"/>
          </p:nvPr>
        </p:nvSpPr>
        <p:spPr>
          <a:xfrm>
            <a:off x="1015355" y="188640"/>
            <a:ext cx="7157045" cy="498401"/>
          </a:xfrm>
        </p:spPr>
        <p:txBody>
          <a:bodyPr/>
          <a:lstStyle/>
          <a:p>
            <a:pPr algn="ctr"/>
            <a:r>
              <a:rPr lang="zh-TW" altLang="en-US" dirty="0" smtClean="0">
                <a:solidFill>
                  <a:srgbClr val="C00000"/>
                </a:solidFill>
              </a:rPr>
              <a:t>交易或補助行為禁止</a:t>
            </a:r>
            <a:endParaRPr lang="zh-TW" altLang="en-US" dirty="0"/>
          </a:p>
        </p:txBody>
      </p:sp>
      <p:cxnSp>
        <p:nvCxnSpPr>
          <p:cNvPr id="3" name="直線接點 2"/>
          <p:cNvCxnSpPr/>
          <p:nvPr/>
        </p:nvCxnSpPr>
        <p:spPr>
          <a:xfrm>
            <a:off x="971600" y="4221088"/>
            <a:ext cx="7499176"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sp>
        <p:nvSpPr>
          <p:cNvPr id="6" name="圓角矩形圖說文字 5"/>
          <p:cNvSpPr/>
          <p:nvPr/>
        </p:nvSpPr>
        <p:spPr>
          <a:xfrm>
            <a:off x="1243859" y="3124945"/>
            <a:ext cx="1872208" cy="907453"/>
          </a:xfrm>
          <a:prstGeom prst="wedgeRoundRectCallout">
            <a:avLst>
              <a:gd name="adj1" fmla="val 12389"/>
              <a:gd name="adj2" fmla="val -73824"/>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指</a:t>
            </a:r>
            <a:r>
              <a:rPr kumimoji="1"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受</a:t>
            </a:r>
            <a:r>
              <a:rPr kumimoji="1" lang="zh-TW" altLang="en-US" sz="20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公職</a:t>
            </a:r>
            <a:r>
              <a:rPr kumimoji="1"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人員</a:t>
            </a:r>
            <a:r>
              <a:rPr kumimoji="1" lang="zh-TW" altLang="en-US" sz="20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mn-cs"/>
              </a:rPr>
              <a:t>職權所</a:t>
            </a:r>
            <a:r>
              <a:rPr kumimoji="1" lang="zh-TW" altLang="en-US" sz="2000" b="1" i="0" u="none" strike="noStrike" kern="12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及</a:t>
            </a:r>
            <a:r>
              <a:rPr kumimoji="1" lang="zh-TW" altLang="en-US" sz="20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之監督範圍</a:t>
            </a:r>
            <a:endParaRPr kumimoji="1"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grpSp>
        <p:nvGrpSpPr>
          <p:cNvPr id="9" name="群組 8"/>
          <p:cNvGrpSpPr/>
          <p:nvPr/>
        </p:nvGrpSpPr>
        <p:grpSpPr>
          <a:xfrm>
            <a:off x="623538" y="1147740"/>
            <a:ext cx="7928971" cy="2972689"/>
            <a:chOff x="623538" y="1147740"/>
            <a:chExt cx="7928971" cy="2972689"/>
          </a:xfrm>
        </p:grpSpPr>
        <p:pic>
          <p:nvPicPr>
            <p:cNvPr id="2" name="圖片 1"/>
            <p:cNvPicPr>
              <a:picLocks noChangeAspect="1"/>
            </p:cNvPicPr>
            <p:nvPr/>
          </p:nvPicPr>
          <p:blipFill>
            <a:blip r:embed="rId3"/>
            <a:stretch>
              <a:fillRect/>
            </a:stretch>
          </p:blipFill>
          <p:spPr>
            <a:xfrm>
              <a:off x="623538" y="1147740"/>
              <a:ext cx="7928971" cy="2972689"/>
            </a:xfrm>
            <a:prstGeom prst="rect">
              <a:avLst/>
            </a:prstGeom>
          </p:spPr>
        </p:pic>
        <p:sp>
          <p:nvSpPr>
            <p:cNvPr id="8" name="流程圖: 替代程序 7"/>
            <p:cNvSpPr/>
            <p:nvPr/>
          </p:nvSpPr>
          <p:spPr>
            <a:xfrm>
              <a:off x="755576" y="1873476"/>
              <a:ext cx="2376264" cy="979460"/>
            </a:xfrm>
            <a:prstGeom prst="flowChartAlternateProcess">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rPr>
                <a:t>受</a:t>
              </a:r>
              <a:r>
                <a:rPr kumimoji="1" lang="zh-TW" altLang="en-US" sz="2000" b="1" i="0" u="none" strike="noStrike" kern="1200" cap="none" spc="0" normalizeH="0" baseline="0" noProof="0" dirty="0" smtClean="0">
                  <a:ln>
                    <a:noFill/>
                  </a:ln>
                  <a:solidFill>
                    <a:prstClr val="white"/>
                  </a:solidFill>
                  <a:effectLst/>
                  <a:uLnTx/>
                  <a:uFillTx/>
                  <a:latin typeface="微軟正黑體" panose="020B0604030504040204" pitchFamily="34" charset="-120"/>
                  <a:ea typeface="微軟正黑體" panose="020B0604030504040204" pitchFamily="34" charset="-120"/>
                  <a:cs typeface="+mn-cs"/>
                </a:rPr>
                <a:t>其（該</a:t>
              </a:r>
              <a:r>
                <a:rPr kumimoji="1" lang="zh-TW" altLang="en-US"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rPr>
                <a:t>公職</a:t>
              </a:r>
              <a:r>
                <a:rPr kumimoji="1" lang="zh-TW" altLang="en-US" sz="2000" b="1" i="0" u="none" strike="noStrike" kern="1200" cap="none" spc="0" normalizeH="0" baseline="0" noProof="0" dirty="0" smtClean="0">
                  <a:ln>
                    <a:noFill/>
                  </a:ln>
                  <a:solidFill>
                    <a:prstClr val="white"/>
                  </a:solidFill>
                  <a:effectLst/>
                  <a:uLnTx/>
                  <a:uFillTx/>
                  <a:latin typeface="微軟正黑體" panose="020B0604030504040204" pitchFamily="34" charset="-120"/>
                  <a:ea typeface="微軟正黑體" panose="020B0604030504040204" pitchFamily="34" charset="-120"/>
                  <a:cs typeface="+mn-cs"/>
                </a:rPr>
                <a:t>人員）監督</a:t>
              </a:r>
              <a:r>
                <a:rPr kumimoji="1" lang="zh-TW" altLang="en-US" sz="20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rPr>
                <a:t>之機關</a:t>
              </a:r>
            </a:p>
          </p:txBody>
        </p:sp>
      </p:grpSp>
    </p:spTree>
    <p:extLst>
      <p:ext uri="{BB962C8B-B14F-4D97-AF65-F5344CB8AC3E}">
        <p14:creationId xmlns:p14="http://schemas.microsoft.com/office/powerpoint/2010/main" val="224709864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內容版面配置區 5"/>
          <p:cNvGraphicFramePr>
            <a:graphicFrameLocks noGrp="1"/>
          </p:cNvGraphicFramePr>
          <p:nvPr>
            <p:ph idx="1"/>
            <p:extLst/>
          </p:nvPr>
        </p:nvGraphicFramePr>
        <p:xfrm>
          <a:off x="611560" y="62068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sp>
        <p:nvSpPr>
          <p:cNvPr id="5" name="矩形 4"/>
          <p:cNvSpPr/>
          <p:nvPr/>
        </p:nvSpPr>
        <p:spPr>
          <a:xfrm>
            <a:off x="10238" y="6356350"/>
            <a:ext cx="3443571"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廉</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利字第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10905004200</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號函</a:t>
            </a:r>
            <a:r>
              <a:rPr kumimoji="0"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參照）</a:t>
            </a:r>
          </a:p>
        </p:txBody>
      </p:sp>
      <p:sp>
        <p:nvSpPr>
          <p:cNvPr id="7" name="弧形向右箭號 6"/>
          <p:cNvSpPr/>
          <p:nvPr/>
        </p:nvSpPr>
        <p:spPr>
          <a:xfrm rot="16200000">
            <a:off x="4437500" y="1475268"/>
            <a:ext cx="917070" cy="583264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Times New Roman"/>
              <a:ea typeface="新細明體" panose="02020500000000000000" pitchFamily="18" charset="-120"/>
              <a:cs typeface="+mn-cs"/>
            </a:endParaRPr>
          </a:p>
        </p:txBody>
      </p:sp>
      <p:sp>
        <p:nvSpPr>
          <p:cNvPr id="8" name="文字方塊 7"/>
          <p:cNvSpPr txBox="1"/>
          <p:nvPr/>
        </p:nvSpPr>
        <p:spPr>
          <a:xfrm>
            <a:off x="4188149" y="4885798"/>
            <a:ext cx="1415772"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400" b="0" i="0" u="none" strike="noStrike" kern="1200" cap="none" spc="0" normalizeH="0" baseline="0" noProof="0" dirty="0" smtClean="0">
                <a:ln>
                  <a:noFill/>
                </a:ln>
                <a:solidFill>
                  <a:prstClr val="black">
                    <a:lumMod val="75000"/>
                    <a:lumOff val="25000"/>
                  </a:prstClr>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cs"/>
              </a:rPr>
              <a:t>間接監督</a:t>
            </a:r>
            <a:endParaRPr kumimoji="1" lang="zh-TW" altLang="en-US" sz="2400" b="0" i="0" u="none" strike="noStrike" kern="1200" cap="none" spc="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cs"/>
            </a:endParaRPr>
          </a:p>
        </p:txBody>
      </p:sp>
      <p:sp>
        <p:nvSpPr>
          <p:cNvPr id="9" name="標題 1"/>
          <p:cNvSpPr>
            <a:spLocks noGrp="1"/>
          </p:cNvSpPr>
          <p:nvPr>
            <p:ph type="title"/>
          </p:nvPr>
        </p:nvSpPr>
        <p:spPr>
          <a:xfrm>
            <a:off x="1015355" y="188640"/>
            <a:ext cx="7157045" cy="498401"/>
          </a:xfrm>
        </p:spPr>
        <p:txBody>
          <a:bodyPr/>
          <a:lstStyle/>
          <a:p>
            <a:pPr algn="ctr"/>
            <a:r>
              <a:rPr lang="zh-TW" altLang="en-US" dirty="0" smtClean="0">
                <a:solidFill>
                  <a:srgbClr val="C00000"/>
                </a:solidFill>
              </a:rPr>
              <a:t>交易或補助行為禁止</a:t>
            </a:r>
            <a:endParaRPr lang="zh-TW" altLang="en-US" dirty="0"/>
          </a:p>
        </p:txBody>
      </p:sp>
    </p:spTree>
    <p:extLst>
      <p:ext uri="{BB962C8B-B14F-4D97-AF65-F5344CB8AC3E}">
        <p14:creationId xmlns:p14="http://schemas.microsoft.com/office/powerpoint/2010/main" val="274857948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45050" y="837545"/>
            <a:ext cx="8128645" cy="498401"/>
          </a:xfrm>
        </p:spPr>
        <p:txBody>
          <a:bodyPr/>
          <a:lstStyle/>
          <a:p>
            <a:r>
              <a:rPr lang="en-US" altLang="zh-TW" sz="2800" dirty="0" smtClean="0">
                <a:solidFill>
                  <a:srgbClr val="9966FF"/>
                </a:solidFill>
              </a:rPr>
              <a:t>Q</a:t>
            </a:r>
            <a:r>
              <a:rPr lang="zh-TW" altLang="en-US" sz="2800" dirty="0" smtClean="0">
                <a:solidFill>
                  <a:srgbClr val="9966FF"/>
                </a:solidFill>
              </a:rPr>
              <a:t>：服務機關之</a:t>
            </a:r>
            <a:r>
              <a:rPr lang="zh-TW" altLang="en-US" sz="2800" dirty="0">
                <a:solidFill>
                  <a:srgbClr val="9966FF"/>
                </a:solidFill>
              </a:rPr>
              <a:t>認定</a:t>
            </a:r>
            <a:endParaRPr lang="zh-TW" altLang="en-US" sz="2800" dirty="0"/>
          </a:p>
        </p:txBody>
      </p:sp>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497CFF-BD72-4154-9D72-3BC8C76A4F2C}" type="slidenum">
              <a:rPr kumimoji="0" lang="zh-TW" altLang="en-US" sz="1400" b="0" i="0" u="none" strike="noStrike" kern="1200" cap="none" spc="0" normalizeH="0" baseline="0" noProof="0" smtClean="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zh-TW" altLang="en-US" sz="1400" b="0" i="0" u="none" strike="noStrike" kern="1200" cap="none" spc="0" normalizeH="0" baseline="0" noProof="0">
              <a:ln>
                <a:noFill/>
              </a:ln>
              <a:solidFill>
                <a:prstClr val="black">
                  <a:lumMod val="50000"/>
                  <a:lumOff val="50000"/>
                </a:prstClr>
              </a:solidFill>
              <a:effectLst/>
              <a:uLnTx/>
              <a:uFillTx/>
              <a:latin typeface="Times New Roman" pitchFamily="18" charset="0"/>
              <a:ea typeface="標楷體" pitchFamily="65" charset="-120"/>
              <a:cs typeface="Times New Roman" pitchFamily="18" charset="0"/>
            </a:endParaRPr>
          </a:p>
        </p:txBody>
      </p:sp>
      <p:graphicFrame>
        <p:nvGraphicFramePr>
          <p:cNvPr id="5" name="內容版面配置區 5"/>
          <p:cNvGraphicFramePr>
            <a:graphicFrameLocks noGrp="1"/>
          </p:cNvGraphicFramePr>
          <p:nvPr>
            <p:ph idx="1"/>
            <p:extLst>
              <p:ext uri="{D42A27DB-BD31-4B8C-83A1-F6EECF244321}">
                <p14:modId xmlns:p14="http://schemas.microsoft.com/office/powerpoint/2010/main" val="868483231"/>
              </p:ext>
            </p:extLst>
          </p:nvPr>
        </p:nvGraphicFramePr>
        <p:xfrm>
          <a:off x="9612560" y="4149080"/>
          <a:ext cx="3456384" cy="1296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8" name="群組 37"/>
          <p:cNvGrpSpPr/>
          <p:nvPr/>
        </p:nvGrpSpPr>
        <p:grpSpPr>
          <a:xfrm>
            <a:off x="1617408" y="1086746"/>
            <a:ext cx="6183931" cy="4464496"/>
            <a:chOff x="369269" y="1412776"/>
            <a:chExt cx="5210843" cy="4061998"/>
          </a:xfrm>
        </p:grpSpPr>
        <p:pic>
          <p:nvPicPr>
            <p:cNvPr id="19" name="圖片 18"/>
            <p:cNvPicPr>
              <a:picLocks noChangeAspect="1"/>
            </p:cNvPicPr>
            <p:nvPr/>
          </p:nvPicPr>
          <p:blipFill>
            <a:blip r:embed="rId8"/>
            <a:stretch>
              <a:fillRect/>
            </a:stretch>
          </p:blipFill>
          <p:spPr>
            <a:xfrm>
              <a:off x="369269" y="1412776"/>
              <a:ext cx="5210843" cy="3908132"/>
            </a:xfrm>
            <a:prstGeom prst="rect">
              <a:avLst/>
            </a:prstGeom>
          </p:spPr>
        </p:pic>
        <p:cxnSp>
          <p:nvCxnSpPr>
            <p:cNvPr id="21" name="肘形接點 20"/>
            <p:cNvCxnSpPr/>
            <p:nvPr/>
          </p:nvCxnSpPr>
          <p:spPr>
            <a:xfrm>
              <a:off x="2463017" y="2108624"/>
              <a:ext cx="1800200" cy="895881"/>
            </a:xfrm>
            <a:prstGeom prst="bentConnector3">
              <a:avLst>
                <a:gd name="adj1" fmla="val 99613"/>
              </a:avLst>
            </a:prstGeom>
            <a:ln w="22225">
              <a:solidFill>
                <a:srgbClr val="D4413E"/>
              </a:solidFill>
              <a:tailEnd type="triangle"/>
            </a:ln>
          </p:spPr>
          <p:style>
            <a:lnRef idx="1">
              <a:schemeClr val="accent1"/>
            </a:lnRef>
            <a:fillRef idx="0">
              <a:schemeClr val="accent1"/>
            </a:fillRef>
            <a:effectRef idx="0">
              <a:schemeClr val="accent1"/>
            </a:effectRef>
            <a:fontRef idx="minor">
              <a:schemeClr val="tx1"/>
            </a:fontRef>
          </p:style>
        </p:cxnSp>
        <p:cxnSp>
          <p:nvCxnSpPr>
            <p:cNvPr id="27" name="肘形接點 26"/>
            <p:cNvCxnSpPr/>
            <p:nvPr/>
          </p:nvCxnSpPr>
          <p:spPr>
            <a:xfrm flipV="1">
              <a:off x="2627784" y="4221088"/>
              <a:ext cx="1656184" cy="792088"/>
            </a:xfrm>
            <a:prstGeom prst="bentConnector3">
              <a:avLst>
                <a:gd name="adj1" fmla="val 100075"/>
              </a:avLst>
            </a:prstGeom>
            <a:ln w="25400">
              <a:solidFill>
                <a:srgbClr val="2D95B0"/>
              </a:solidFill>
              <a:tailEnd type="triangle"/>
            </a:ln>
          </p:spPr>
          <p:style>
            <a:lnRef idx="1">
              <a:schemeClr val="accent1"/>
            </a:lnRef>
            <a:fillRef idx="0">
              <a:schemeClr val="accent1"/>
            </a:fillRef>
            <a:effectRef idx="0">
              <a:schemeClr val="accent1"/>
            </a:effectRef>
            <a:fontRef idx="minor">
              <a:schemeClr val="tx1"/>
            </a:fontRef>
          </p:style>
        </p:cxnSp>
        <p:sp>
          <p:nvSpPr>
            <p:cNvPr id="36" name="文字方塊 35"/>
            <p:cNvSpPr txBox="1"/>
            <p:nvPr/>
          </p:nvSpPr>
          <p:spPr>
            <a:xfrm>
              <a:off x="3087122" y="1677770"/>
              <a:ext cx="2492990"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公職人員之服務機關</a:t>
              </a:r>
              <a:endParaRPr kumimoji="1"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37" name="文字方塊 36"/>
            <p:cNvSpPr txBox="1"/>
            <p:nvPr/>
          </p:nvSpPr>
          <p:spPr>
            <a:xfrm>
              <a:off x="3087122" y="5074664"/>
              <a:ext cx="2492990"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spc="0" normalizeH="0" baseline="0" noProof="0" dirty="0" smtClean="0">
                  <a:ln>
                    <a:noFill/>
                  </a:ln>
                  <a:solidFill>
                    <a:prstClr val="black"/>
                  </a:solidFill>
                  <a:effectLst/>
                  <a:uLnTx/>
                  <a:uFillTx/>
                  <a:latin typeface="微軟正黑體" panose="020B0604030504040204" pitchFamily="34" charset="-120"/>
                  <a:ea typeface="微軟正黑體" panose="020B0604030504040204" pitchFamily="34" charset="-120"/>
                  <a:cs typeface="+mn-cs"/>
                </a:rPr>
                <a:t>公職人員之服務團體</a:t>
              </a:r>
              <a:endParaRPr kumimoji="1" lang="zh-TW" altLang="en-US" sz="20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grpSp>
      <p:sp>
        <p:nvSpPr>
          <p:cNvPr id="22" name="標題 1"/>
          <p:cNvSpPr txBox="1">
            <a:spLocks/>
          </p:cNvSpPr>
          <p:nvPr/>
        </p:nvSpPr>
        <p:spPr bwMode="auto">
          <a:xfrm>
            <a:off x="1015355" y="188640"/>
            <a:ext cx="7157045" cy="4984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微軟正黑體" pitchFamily="34" charset="-120"/>
                <a:ea typeface="微軟正黑體" pitchFamily="34" charset="-120"/>
                <a:cs typeface="+mj-cs"/>
              </a:defRPr>
            </a:lvl1pPr>
            <a:lvl2pPr algn="l" rtl="0" eaLnBrk="1" fontAlgn="base" hangingPunct="1">
              <a:spcBef>
                <a:spcPct val="0"/>
              </a:spcBef>
              <a:spcAft>
                <a:spcPct val="0"/>
              </a:spcAft>
              <a:defRPr sz="3600">
                <a:solidFill>
                  <a:schemeClr val="tx1"/>
                </a:solidFill>
                <a:latin typeface="Times New Roman" pitchFamily="18" charset="0"/>
                <a:ea typeface="標楷體" pitchFamily="65" charset="-120"/>
              </a:defRPr>
            </a:lvl2pPr>
            <a:lvl3pPr algn="l" rtl="0" eaLnBrk="1" fontAlgn="base" hangingPunct="1">
              <a:spcBef>
                <a:spcPct val="0"/>
              </a:spcBef>
              <a:spcAft>
                <a:spcPct val="0"/>
              </a:spcAft>
              <a:defRPr sz="3600">
                <a:solidFill>
                  <a:schemeClr val="tx1"/>
                </a:solidFill>
                <a:latin typeface="Times New Roman" pitchFamily="18" charset="0"/>
                <a:ea typeface="標楷體" pitchFamily="65" charset="-120"/>
              </a:defRPr>
            </a:lvl3pPr>
            <a:lvl4pPr algn="l" rtl="0" eaLnBrk="1" fontAlgn="base" hangingPunct="1">
              <a:spcBef>
                <a:spcPct val="0"/>
              </a:spcBef>
              <a:spcAft>
                <a:spcPct val="0"/>
              </a:spcAft>
              <a:defRPr sz="3600">
                <a:solidFill>
                  <a:schemeClr val="tx1"/>
                </a:solidFill>
                <a:latin typeface="Times New Roman" pitchFamily="18" charset="0"/>
                <a:ea typeface="標楷體" pitchFamily="65" charset="-120"/>
              </a:defRPr>
            </a:lvl4pPr>
            <a:lvl5pPr algn="l" rtl="0" eaLnBrk="1" fontAlgn="base" hangingPunct="1">
              <a:spcBef>
                <a:spcPct val="0"/>
              </a:spcBef>
              <a:spcAft>
                <a:spcPct val="0"/>
              </a:spcAft>
              <a:defRPr sz="3600">
                <a:solidFill>
                  <a:schemeClr val="tx1"/>
                </a:solidFill>
                <a:latin typeface="Times New Roman" pitchFamily="18" charset="0"/>
                <a:ea typeface="標楷體" pitchFamily="65" charset="-120"/>
              </a:defRPr>
            </a:lvl5pPr>
            <a:lvl6pPr marL="457200" algn="l" rtl="0" eaLnBrk="1" fontAlgn="base" hangingPunct="1">
              <a:spcBef>
                <a:spcPct val="0"/>
              </a:spcBef>
              <a:spcAft>
                <a:spcPct val="0"/>
              </a:spcAft>
              <a:defRPr sz="3600">
                <a:solidFill>
                  <a:schemeClr val="tx1"/>
                </a:solidFill>
                <a:latin typeface="Times New Roman" pitchFamily="18" charset="0"/>
                <a:ea typeface="標楷體" pitchFamily="65" charset="-120"/>
              </a:defRPr>
            </a:lvl6pPr>
            <a:lvl7pPr marL="914400" algn="l" rtl="0" eaLnBrk="1" fontAlgn="base" hangingPunct="1">
              <a:spcBef>
                <a:spcPct val="0"/>
              </a:spcBef>
              <a:spcAft>
                <a:spcPct val="0"/>
              </a:spcAft>
              <a:defRPr sz="3600">
                <a:solidFill>
                  <a:schemeClr val="tx1"/>
                </a:solidFill>
                <a:latin typeface="Times New Roman" pitchFamily="18" charset="0"/>
                <a:ea typeface="標楷體" pitchFamily="65" charset="-120"/>
              </a:defRPr>
            </a:lvl7pPr>
            <a:lvl8pPr marL="1371600" algn="l" rtl="0" eaLnBrk="1" fontAlgn="base" hangingPunct="1">
              <a:spcBef>
                <a:spcPct val="0"/>
              </a:spcBef>
              <a:spcAft>
                <a:spcPct val="0"/>
              </a:spcAft>
              <a:defRPr sz="3600">
                <a:solidFill>
                  <a:schemeClr val="tx1"/>
                </a:solidFill>
                <a:latin typeface="Times New Roman" pitchFamily="18" charset="0"/>
                <a:ea typeface="標楷體" pitchFamily="65" charset="-120"/>
              </a:defRPr>
            </a:lvl8pPr>
            <a:lvl9pPr marL="1828800" algn="l" rtl="0" eaLnBrk="1" fontAlgn="base" hangingPunct="1">
              <a:spcBef>
                <a:spcPct val="0"/>
              </a:spcBef>
              <a:spcAft>
                <a:spcPct val="0"/>
              </a:spcAft>
              <a:defRPr sz="3600">
                <a:solidFill>
                  <a:schemeClr val="tx1"/>
                </a:solidFill>
                <a:latin typeface="Times New Roman" pitchFamily="18" charset="0"/>
                <a:ea typeface="標楷體" pitchFamily="65"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kern="1200" cap="none" spc="0" normalizeH="0" baseline="0" noProof="0" smtClean="0">
                <a:ln>
                  <a:noFill/>
                </a:ln>
                <a:solidFill>
                  <a:srgbClr val="C00000"/>
                </a:solidFill>
                <a:effectLst/>
                <a:uLnTx/>
                <a:uFillTx/>
                <a:latin typeface="微軟正黑體" pitchFamily="34" charset="-120"/>
                <a:ea typeface="微軟正黑體" pitchFamily="34" charset="-120"/>
                <a:cs typeface="+mj-cs"/>
              </a:rPr>
              <a:t>交易或補助行為禁止</a:t>
            </a:r>
            <a:endParaRPr kumimoji="0" lang="zh-TW" altLang="en-US" sz="3200" b="1" i="0" u="none" strike="noStrike" kern="1200" cap="none" spc="0" normalizeH="0" baseline="0" noProof="0" dirty="0">
              <a:ln>
                <a:noFill/>
              </a:ln>
              <a:solidFill>
                <a:prstClr val="black"/>
              </a:solidFill>
              <a:effectLst/>
              <a:uLnTx/>
              <a:uFillTx/>
              <a:latin typeface="微軟正黑體" pitchFamily="34" charset="-120"/>
              <a:ea typeface="微軟正黑體" pitchFamily="34" charset="-120"/>
              <a:cs typeface="+mj-cs"/>
            </a:endParaRPr>
          </a:p>
        </p:txBody>
      </p:sp>
      <p:sp>
        <p:nvSpPr>
          <p:cNvPr id="23" name="矩形 22"/>
          <p:cNvSpPr/>
          <p:nvPr/>
        </p:nvSpPr>
        <p:spPr>
          <a:xfrm>
            <a:off x="10238" y="6356350"/>
            <a:ext cx="3443571"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r>
              <a:rPr kumimoji="1" lang="zh-TW" altLang="en-US" sz="1600" b="1" i="0" u="none" strike="noStrike" kern="1200" cap="none" spc="0" normalizeH="0" baseline="0" noProof="0" dirty="0" smtClean="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法</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廉字第</a:t>
            </a:r>
            <a:r>
              <a:rPr kumimoji="1" lang="en-US" altLang="zh-TW"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10805010340</a:t>
            </a:r>
            <a:r>
              <a:rPr kumimoji="1"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號函參照</a:t>
            </a:r>
            <a:r>
              <a:rPr kumimoji="0" lang="zh-TW" altLang="en-US" sz="1600" b="1" i="0" u="none" strike="noStrike" kern="1200" cap="none" spc="0" normalizeH="0" baseline="0" noProof="0" dirty="0">
                <a:ln>
                  <a:noFill/>
                </a:ln>
                <a:solidFill>
                  <a:prstClr val="black">
                    <a:lumMod val="75000"/>
                    <a:lumOff val="25000"/>
                  </a:prstClr>
                </a:solidFill>
                <a:effectLst/>
                <a:uLnTx/>
                <a:uFillTx/>
                <a:latin typeface="微軟正黑體" panose="020B0604030504040204" pitchFamily="34" charset="-120"/>
                <a:ea typeface="微軟正黑體" panose="020B0604030504040204" pitchFamily="34" charset="-120"/>
                <a:cs typeface="+mn-cs"/>
              </a:rPr>
              <a:t>）</a:t>
            </a:r>
          </a:p>
        </p:txBody>
      </p:sp>
    </p:spTree>
    <p:extLst>
      <p:ext uri="{BB962C8B-B14F-4D97-AF65-F5344CB8AC3E}">
        <p14:creationId xmlns:p14="http://schemas.microsoft.com/office/powerpoint/2010/main" val="4232836070"/>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佈景主題">
  <a:themeElements>
    <a:clrScheme name="3_Office 佈景主題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佈景主題">
      <a:majorFont>
        <a:latin typeface="標楷體"/>
        <a:ea typeface="標楷體"/>
        <a:cs typeface=""/>
      </a:majorFont>
      <a:minorFont>
        <a:latin typeface="標楷體"/>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佈景主題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04年財產申報說明會簡報（廉政署）">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古典">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104年財產申報說明會簡報（廉政署）">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古典">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22184</TotalTime>
  <Words>11555</Words>
  <Application>Microsoft Office PowerPoint</Application>
  <PresentationFormat>如螢幕大小 (4:3)</PresentationFormat>
  <Paragraphs>967</Paragraphs>
  <Slides>122</Slides>
  <Notes>109</Notes>
  <HiddenSlides>0</HiddenSlides>
  <MMClips>0</MMClips>
  <ScaleCrop>false</ScaleCrop>
  <HeadingPairs>
    <vt:vector size="6" baseType="variant">
      <vt:variant>
        <vt:lpstr>使用字型</vt:lpstr>
      </vt:variant>
      <vt:variant>
        <vt:i4>12</vt:i4>
      </vt:variant>
      <vt:variant>
        <vt:lpstr>佈景主題</vt:lpstr>
      </vt:variant>
      <vt:variant>
        <vt:i4>3</vt:i4>
      </vt:variant>
      <vt:variant>
        <vt:lpstr>投影片標題</vt:lpstr>
      </vt:variant>
      <vt:variant>
        <vt:i4>122</vt:i4>
      </vt:variant>
    </vt:vector>
  </HeadingPairs>
  <TitlesOfParts>
    <vt:vector size="137" baseType="lpstr">
      <vt:lpstr>Aharoni</vt:lpstr>
      <vt:lpstr>Albert Sans</vt:lpstr>
      <vt:lpstr>Arial Unicode MS</vt:lpstr>
      <vt:lpstr>ＭＳ Ｐゴシック</vt:lpstr>
      <vt:lpstr>Roboto</vt:lpstr>
      <vt:lpstr>微軟正黑體</vt:lpstr>
      <vt:lpstr>新細明體</vt:lpstr>
      <vt:lpstr>標楷體</vt:lpstr>
      <vt:lpstr>Arial</vt:lpstr>
      <vt:lpstr>Calibri</vt:lpstr>
      <vt:lpstr>Times New Roman</vt:lpstr>
      <vt:lpstr>Wingdings</vt:lpstr>
      <vt:lpstr>3_Office 佈景主題</vt:lpstr>
      <vt:lpstr>104年財產申報說明會簡報（廉政署）</vt:lpstr>
      <vt:lpstr>1_104年財產申報說明會簡報（廉政署）</vt:lpstr>
      <vt:lpstr>PowerPoint 簡報</vt:lpstr>
      <vt:lpstr>個人簡介</vt:lpstr>
      <vt:lpstr>簡報大綱</vt:lpstr>
      <vt:lpstr>PowerPoint 簡報</vt:lpstr>
      <vt:lpstr>法規體系</vt:lpstr>
      <vt:lpstr>PowerPoint 簡報</vt:lpstr>
      <vt:lpstr>主體</vt:lpstr>
      <vt:lpstr>主體</vt:lpstr>
      <vt:lpstr>PowerPoint 簡報</vt:lpstr>
      <vt:lpstr>PowerPoint 簡報</vt:lpstr>
      <vt:lpstr>PowerPoint 簡報</vt:lpstr>
      <vt:lpstr>PowerPoint 簡報</vt:lpstr>
      <vt:lpstr>PowerPoint 簡報</vt:lpstr>
      <vt:lpstr>PowerPoint 簡報</vt:lpstr>
      <vt:lpstr>申報種類與法定不變期間</vt:lpstr>
      <vt:lpstr>法定不變期間</vt:lpstr>
      <vt:lpstr>法定不變期間</vt:lpstr>
      <vt:lpstr>法定不變期間</vt:lpstr>
      <vt:lpstr>法定不變期間</vt:lpstr>
      <vt:lpstr>申報競合（單一申報身分）</vt:lpstr>
      <vt:lpstr>申報競合（單一申報身分）</vt:lpstr>
      <vt:lpstr>申報競合（單一申報身分）</vt:lpstr>
      <vt:lpstr>PowerPoint 簡報</vt:lpstr>
      <vt:lpstr>晉敘—非屬職務異動</vt:lpstr>
      <vt:lpstr>改制、調整、裁撤—非屬職務異動</vt:lpstr>
      <vt:lpstr>整理回顧</vt:lpstr>
      <vt:lpstr>申報競合（多重申報身分）</vt:lpstr>
      <vt:lpstr>申報競合（多重申報身分）</vt:lpstr>
      <vt:lpstr>申報競合（多重申報身分）</vt:lpstr>
      <vt:lpstr>申報競合（多重申報身分）</vt:lpstr>
      <vt:lpstr>PowerPoint 簡報</vt:lpstr>
      <vt:lpstr>112年9月16日起擴大授權</vt:lpstr>
      <vt:lpstr>PowerPoint 簡報</vt:lpstr>
      <vt:lpstr>PowerPoint 簡報</vt:lpstr>
      <vt:lpstr>PowerPoint 簡報</vt:lpstr>
      <vt:lpstr>客體</vt:lpstr>
      <vt:lpstr>客體</vt:lpstr>
      <vt:lpstr>不動產</vt:lpstr>
      <vt:lpstr> </vt:lpstr>
      <vt:lpstr>不動產</vt:lpstr>
      <vt:lpstr>動產</vt:lpstr>
      <vt:lpstr>動產</vt:lpstr>
      <vt:lpstr>申報取得價額</vt:lpstr>
      <vt:lpstr>現金、存款</vt:lpstr>
      <vt:lpstr>現金、存款</vt:lpstr>
      <vt:lpstr>現金、存款</vt:lpstr>
      <vt:lpstr>現金、存款</vt:lpstr>
      <vt:lpstr>有價證券</vt:lpstr>
      <vt:lpstr>有價證券</vt:lpstr>
      <vt:lpstr>PowerPoint 簡報</vt:lpstr>
      <vt:lpstr>其他具有相當價值之財產</vt:lpstr>
      <vt:lpstr>其他具有相當價值之財產</vt:lpstr>
      <vt:lpstr>其他具有相當價值之財產</vt:lpstr>
      <vt:lpstr>PowerPoint 簡報</vt:lpstr>
      <vt:lpstr>PowerPoint 簡報</vt:lpstr>
      <vt:lpstr>PowerPoint 簡報</vt:lpstr>
      <vt:lpstr>其他具有相當價值之財產</vt:lpstr>
      <vt:lpstr>其他具有相當價值之財產</vt:lpstr>
      <vt:lpstr>其他具有相當價值之財產</vt:lpstr>
      <vt:lpstr>其他具有相當價值之財產</vt:lpstr>
      <vt:lpstr>其他具有相當價值之財產</vt:lpstr>
      <vt:lpstr>債權、債務</vt:lpstr>
      <vt:lpstr>債權、債務</vt:lpstr>
      <vt:lpstr>債權、債務</vt:lpstr>
      <vt:lpstr>事業投資</vt:lpstr>
      <vt:lpstr>事業投資</vt:lpstr>
      <vt:lpstr>備註欄</vt:lpstr>
      <vt:lpstr>備註欄</vt:lpstr>
      <vt:lpstr>PowerPoint 簡報</vt:lpstr>
      <vt:lpstr>實質審核提醒事項</vt:lpstr>
      <vt:lpstr>Take a break！</vt:lpstr>
      <vt:lpstr>PowerPoint 簡報</vt:lpstr>
      <vt:lpstr>為何制定利益衝突迴避法（下稱本法）</vt:lpstr>
      <vt:lpstr>PowerPoint 簡報</vt:lpstr>
      <vt:lpstr>PowerPoint 簡報</vt:lpstr>
      <vt:lpstr>適用對象－公職人員(本法第2條)</vt:lpstr>
      <vt:lpstr>適用對象－公職人員(本法第2條)</vt:lpstr>
      <vt:lpstr>適用對象－公職人員(本法第2條)</vt:lpstr>
      <vt:lpstr>PowerPoint 簡報</vt:lpstr>
      <vt:lpstr>PowerPoint 簡報</vt:lpstr>
      <vt:lpstr>PowerPoint 簡報</vt:lpstr>
      <vt:lpstr>PowerPoint 簡報</vt:lpstr>
      <vt:lpstr>PowerPoint 簡報</vt:lpstr>
      <vt:lpstr>PowerPoint 簡報</vt:lpstr>
      <vt:lpstr>客體–利益(本法第4條)</vt:lpstr>
      <vt:lpstr>客體–利益(本法第4條)</vt:lpstr>
      <vt:lpstr>客體–利益(本法第4條)</vt:lpstr>
      <vt:lpstr>客體–利益(本法第4條)</vt:lpstr>
      <vt:lpstr>客體–利益(本法第4條)</vt:lpstr>
      <vt:lpstr>PowerPoint 簡報</vt:lpstr>
      <vt:lpstr>法規範義務–作為及不作為</vt:lpstr>
      <vt:lpstr>PowerPoint 簡報</vt:lpstr>
      <vt:lpstr>違反迴避規定（本法第6條）</vt:lpstr>
      <vt:lpstr>違反迴避規定（本法第6條）</vt:lpstr>
      <vt:lpstr>違反禁止圖利規定（本法第12條）</vt:lpstr>
      <vt:lpstr>交易或補助行為禁止（本法第14條）</vt:lpstr>
      <vt:lpstr>交易或補助行為禁止</vt:lpstr>
      <vt:lpstr>交易或補助行為禁止</vt:lpstr>
      <vt:lpstr>Q：服務機關之認定</vt:lpstr>
      <vt:lpstr>交易或補助行為禁止</vt:lpstr>
      <vt:lpstr>交易或補助行為禁止</vt:lpstr>
      <vt:lpstr>交易或補助行為禁止之例外</vt:lpstr>
      <vt:lpstr>交易或補助行為禁止之例外</vt:lpstr>
      <vt:lpstr>交易或補助行為禁止之例外</vt:lpstr>
      <vt:lpstr>交易或補助行為禁止之例外</vt:lpstr>
      <vt:lpstr> 法定身分依法令規定申請之補助案例</vt:lpstr>
      <vt:lpstr>交易或補助行為禁止之重要函釋</vt:lpstr>
      <vt:lpstr>交易或補助行為禁止之重要函釋</vt:lpstr>
      <vt:lpstr>交易或補助行為禁止</vt:lpstr>
      <vt:lpstr>事前揭露與事後公開</vt:lpstr>
      <vt:lpstr>事前揭露時點之認定</vt:lpstr>
      <vt:lpstr>事後公開時點之起算</vt:lpstr>
      <vt:lpstr>事前揭露</vt:lpstr>
      <vt:lpstr>事後公開</vt:lpstr>
      <vt:lpstr>交易及補助行為時點之認定</vt:lpstr>
      <vt:lpstr>違反本法第14條案例討論</vt:lpstr>
      <vt:lpstr>違反本法第14條案例討論</vt:lpstr>
      <vt:lpstr>違反本法第14條案例討論</vt:lpstr>
      <vt:lpstr>違反本法第14條案例討論</vt:lpstr>
      <vt:lpstr>PowerPoint 簡報</vt:lpstr>
      <vt:lpstr>裁罰機關及裁罰規定</vt:lpstr>
      <vt:lpstr>感謝您的聆聽！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廉政署李易臻</dc:creator>
  <cp:lastModifiedBy>侯彥伸</cp:lastModifiedBy>
  <cp:revision>5014</cp:revision>
  <cp:lastPrinted>2023-04-10T08:19:58Z</cp:lastPrinted>
  <dcterms:modified xsi:type="dcterms:W3CDTF">2023-10-06T00:03:22Z</dcterms:modified>
</cp:coreProperties>
</file>