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8" r:id="rId2"/>
    <p:sldMasterId id="2147483694" r:id="rId3"/>
  </p:sldMasterIdLst>
  <p:notesMasterIdLst>
    <p:notesMasterId r:id="rId48"/>
  </p:notesMasterIdLst>
  <p:sldIdLst>
    <p:sldId id="726" r:id="rId4"/>
    <p:sldId id="740" r:id="rId5"/>
    <p:sldId id="646" r:id="rId6"/>
    <p:sldId id="859" r:id="rId7"/>
    <p:sldId id="850" r:id="rId8"/>
    <p:sldId id="750" r:id="rId9"/>
    <p:sldId id="760" r:id="rId10"/>
    <p:sldId id="888" r:id="rId11"/>
    <p:sldId id="889" r:id="rId12"/>
    <p:sldId id="845" r:id="rId13"/>
    <p:sldId id="799" r:id="rId14"/>
    <p:sldId id="857" r:id="rId15"/>
    <p:sldId id="802" r:id="rId16"/>
    <p:sldId id="768" r:id="rId17"/>
    <p:sldId id="887" r:id="rId18"/>
    <p:sldId id="868" r:id="rId19"/>
    <p:sldId id="893" r:id="rId20"/>
    <p:sldId id="894" r:id="rId21"/>
    <p:sldId id="879" r:id="rId22"/>
    <p:sldId id="748" r:id="rId23"/>
    <p:sldId id="704" r:id="rId24"/>
    <p:sldId id="306" r:id="rId25"/>
    <p:sldId id="773" r:id="rId26"/>
    <p:sldId id="877" r:id="rId27"/>
    <p:sldId id="878" r:id="rId28"/>
    <p:sldId id="807" r:id="rId29"/>
    <p:sldId id="860" r:id="rId30"/>
    <p:sldId id="805" r:id="rId31"/>
    <p:sldId id="885" r:id="rId32"/>
    <p:sldId id="917" r:id="rId33"/>
    <p:sldId id="706" r:id="rId34"/>
    <p:sldId id="672" r:id="rId35"/>
    <p:sldId id="691" r:id="rId36"/>
    <p:sldId id="908" r:id="rId37"/>
    <p:sldId id="910" r:id="rId38"/>
    <p:sldId id="911" r:id="rId39"/>
    <p:sldId id="912" r:id="rId40"/>
    <p:sldId id="913" r:id="rId41"/>
    <p:sldId id="914" r:id="rId42"/>
    <p:sldId id="915" r:id="rId43"/>
    <p:sldId id="916" r:id="rId44"/>
    <p:sldId id="746" r:id="rId45"/>
    <p:sldId id="605" r:id="rId46"/>
    <p:sldId id="282" r:id="rId4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6A856327-FF8F-49D0-A080-EA711D23A04B}">
          <p14:sldIdLst>
            <p14:sldId id="726"/>
          </p14:sldIdLst>
        </p14:section>
        <p14:section name="基本概念" id="{529DD5DE-633A-425C-800C-AEA517C2E5FF}">
          <p14:sldIdLst>
            <p14:sldId id="740"/>
            <p14:sldId id="646"/>
            <p14:sldId id="859"/>
            <p14:sldId id="850"/>
          </p14:sldIdLst>
        </p14:section>
        <p14:section name="補助與交易之限制" id="{D111D354-C641-4188-B0FD-954E9A8BF63F}">
          <p14:sldIdLst>
            <p14:sldId id="750"/>
            <p14:sldId id="760"/>
            <p14:sldId id="888"/>
            <p14:sldId id="889"/>
            <p14:sldId id="845"/>
            <p14:sldId id="799"/>
            <p14:sldId id="857"/>
            <p14:sldId id="802"/>
            <p14:sldId id="768"/>
            <p14:sldId id="887"/>
            <p14:sldId id="868"/>
            <p14:sldId id="893"/>
            <p14:sldId id="894"/>
            <p14:sldId id="879"/>
            <p14:sldId id="748"/>
            <p14:sldId id="704"/>
            <p14:sldId id="306"/>
            <p14:sldId id="773"/>
            <p14:sldId id="877"/>
            <p14:sldId id="878"/>
            <p14:sldId id="807"/>
            <p14:sldId id="860"/>
            <p14:sldId id="805"/>
            <p14:sldId id="885"/>
            <p14:sldId id="917"/>
            <p14:sldId id="706"/>
            <p14:sldId id="672"/>
            <p14:sldId id="691"/>
            <p14:sldId id="908"/>
            <p14:sldId id="910"/>
            <p14:sldId id="911"/>
            <p14:sldId id="912"/>
            <p14:sldId id="913"/>
            <p14:sldId id="914"/>
            <p14:sldId id="915"/>
            <p14:sldId id="916"/>
          </p14:sldIdLst>
        </p14:section>
        <p14:section name="裁罰" id="{005F2183-0C91-4A2F-8C1B-0E901567A577}">
          <p14:sldIdLst>
            <p14:sldId id="746"/>
            <p14:sldId id="605"/>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5C9"/>
    <a:srgbClr val="6A40F0"/>
    <a:srgbClr val="FA5873"/>
    <a:srgbClr val="F7ACAB"/>
    <a:srgbClr val="D49C2C"/>
    <a:srgbClr val="4C3832"/>
    <a:srgbClr val="5F4D3B"/>
    <a:srgbClr val="896F54"/>
    <a:srgbClr val="DFB663"/>
    <a:srgbClr val="B4B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98" autoAdjust="0"/>
    <p:restoredTop sz="95256" autoAdjust="0"/>
  </p:normalViewPr>
  <p:slideViewPr>
    <p:cSldViewPr snapToGrid="0">
      <p:cViewPr varScale="1">
        <p:scale>
          <a:sx n="75" d="100"/>
          <a:sy n="75" d="100"/>
        </p:scale>
        <p:origin x="701" y="5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5" d="100"/>
          <a:sy n="85" d="100"/>
        </p:scale>
        <p:origin x="380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CD538-3AD6-4C5B-895A-9D56E1C204D3}" type="datetimeFigureOut">
              <a:rPr lang="zh-TW" altLang="en-US" smtClean="0"/>
              <a:t>2026/7/13</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C49AF-E79B-40C4-A77B-263E66F381C7}" type="slidenum">
              <a:rPr lang="zh-TW" altLang="en-US" smtClean="0"/>
              <a:t>‹#›</a:t>
            </a:fld>
            <a:endParaRPr lang="zh-TW" altLang="en-US"/>
          </a:p>
        </p:txBody>
      </p:sp>
    </p:spTree>
    <p:extLst>
      <p:ext uri="{BB962C8B-B14F-4D97-AF65-F5344CB8AC3E}">
        <p14:creationId xmlns:p14="http://schemas.microsoft.com/office/powerpoint/2010/main" val="2975694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5</a:t>
            </a:fld>
            <a:endParaRPr lang="zh-TW" altLang="en-US"/>
          </a:p>
        </p:txBody>
      </p:sp>
    </p:spTree>
    <p:extLst>
      <p:ext uri="{BB962C8B-B14F-4D97-AF65-F5344CB8AC3E}">
        <p14:creationId xmlns:p14="http://schemas.microsoft.com/office/powerpoint/2010/main" val="76387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7</a:t>
            </a:fld>
            <a:endParaRPr lang="zh-TW" altLang="en-US"/>
          </a:p>
        </p:txBody>
      </p:sp>
    </p:spTree>
    <p:extLst>
      <p:ext uri="{BB962C8B-B14F-4D97-AF65-F5344CB8AC3E}">
        <p14:creationId xmlns:p14="http://schemas.microsoft.com/office/powerpoint/2010/main" val="2704586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8</a:t>
            </a:fld>
            <a:endParaRPr lang="zh-TW" altLang="en-US"/>
          </a:p>
        </p:txBody>
      </p:sp>
    </p:spTree>
    <p:extLst>
      <p:ext uri="{BB962C8B-B14F-4D97-AF65-F5344CB8AC3E}">
        <p14:creationId xmlns:p14="http://schemas.microsoft.com/office/powerpoint/2010/main" val="1161483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9</a:t>
            </a:fld>
            <a:endParaRPr lang="zh-TW" altLang="en-US"/>
          </a:p>
        </p:txBody>
      </p:sp>
    </p:spTree>
    <p:extLst>
      <p:ext uri="{BB962C8B-B14F-4D97-AF65-F5344CB8AC3E}">
        <p14:creationId xmlns:p14="http://schemas.microsoft.com/office/powerpoint/2010/main" val="2532512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10</a:t>
            </a:fld>
            <a:endParaRPr lang="zh-TW" altLang="en-US"/>
          </a:p>
        </p:txBody>
      </p:sp>
    </p:spTree>
    <p:extLst>
      <p:ext uri="{BB962C8B-B14F-4D97-AF65-F5344CB8AC3E}">
        <p14:creationId xmlns:p14="http://schemas.microsoft.com/office/powerpoint/2010/main" val="1784340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21</a:t>
            </a:fld>
            <a:endParaRPr lang="zh-TW" altLang="en-US"/>
          </a:p>
        </p:txBody>
      </p:sp>
    </p:spTree>
    <p:extLst>
      <p:ext uri="{BB962C8B-B14F-4D97-AF65-F5344CB8AC3E}">
        <p14:creationId xmlns:p14="http://schemas.microsoft.com/office/powerpoint/2010/main" val="1798847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25</a:t>
            </a:fld>
            <a:endParaRPr lang="zh-TW" altLang="en-US"/>
          </a:p>
        </p:txBody>
      </p:sp>
    </p:spTree>
    <p:extLst>
      <p:ext uri="{BB962C8B-B14F-4D97-AF65-F5344CB8AC3E}">
        <p14:creationId xmlns:p14="http://schemas.microsoft.com/office/powerpoint/2010/main" val="3756037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4BC2951-45CD-4806-BDC9-0949918657A0}" type="slidenum">
              <a:rPr lang="zh-TW" altLang="en-US" smtClean="0"/>
              <a:t>44</a:t>
            </a:fld>
            <a:endParaRPr lang="zh-TW" altLang="en-US"/>
          </a:p>
        </p:txBody>
      </p:sp>
    </p:spTree>
    <p:extLst>
      <p:ext uri="{BB962C8B-B14F-4D97-AF65-F5344CB8AC3E}">
        <p14:creationId xmlns:p14="http://schemas.microsoft.com/office/powerpoint/2010/main" val="3923209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自訂版面配置">
    <p:bg>
      <p:bgPr>
        <a:solidFill>
          <a:srgbClr val="E3E8E6">
            <a:alpha val="39000"/>
          </a:srgbClr>
        </a:solidFill>
        <a:effectLst/>
      </p:bgPr>
    </p:bg>
    <p:spTree>
      <p:nvGrpSpPr>
        <p:cNvPr id="1" name=""/>
        <p:cNvGrpSpPr/>
        <p:nvPr/>
      </p:nvGrpSpPr>
      <p:grpSpPr>
        <a:xfrm>
          <a:off x="0" y="0"/>
          <a:ext cx="0" cy="0"/>
          <a:chOff x="0" y="0"/>
          <a:chExt cx="0" cy="0"/>
        </a:xfrm>
      </p:grpSpPr>
      <p:pic>
        <p:nvPicPr>
          <p:cNvPr id="4" name="圖片 3" descr="一張含有 建築, 天空, 戶外, 水 的圖片&#10;&#10;AI 產生的內容可能不正確。">
            <a:extLst>
              <a:ext uri="{FF2B5EF4-FFF2-40B4-BE49-F238E27FC236}">
                <a16:creationId xmlns:a16="http://schemas.microsoft.com/office/drawing/2014/main" id="{98EDED6E-3196-5E54-95A6-9C7BF2ABC6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70857"/>
            <a:ext cx="1161143" cy="870857"/>
          </a:xfrm>
          <a:prstGeom prst="rect">
            <a:avLst/>
          </a:prstGeom>
        </p:spPr>
      </p:pic>
      <p:pic>
        <p:nvPicPr>
          <p:cNvPr id="3" name="圖片 2">
            <a:extLst>
              <a:ext uri="{FF2B5EF4-FFF2-40B4-BE49-F238E27FC236}">
                <a16:creationId xmlns:a16="http://schemas.microsoft.com/office/drawing/2014/main" id="{47A7395E-FAAD-8112-69BA-4B79769E5E6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72655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自訂版面配置">
    <p:bg>
      <p:bgPr>
        <a:blipFill dpi="0" rotWithShape="1">
          <a:blip r:embed="rId2">
            <a:alphaModFix amt="9000"/>
            <a:lum/>
          </a:blip>
          <a:srcRect/>
          <a:stretch>
            <a:fillRect t="-17000" b="-17000"/>
          </a:stretch>
        </a:blipFill>
        <a:effectLst/>
      </p:bgPr>
    </p:bg>
    <p:spTree>
      <p:nvGrpSpPr>
        <p:cNvPr id="1" name=""/>
        <p:cNvGrpSpPr/>
        <p:nvPr/>
      </p:nvGrpSpPr>
      <p:grpSpPr>
        <a:xfrm>
          <a:off x="0" y="0"/>
          <a:ext cx="0" cy="0"/>
          <a:chOff x="0" y="0"/>
          <a:chExt cx="0" cy="0"/>
        </a:xfrm>
      </p:grpSpPr>
      <p:pic>
        <p:nvPicPr>
          <p:cNvPr id="3" name="圖片 2" descr="一張含有 建築, 天空, 戶外, 水 的圖片&#10;&#10;AI 產生的內容可能不正確。">
            <a:extLst>
              <a:ext uri="{FF2B5EF4-FFF2-40B4-BE49-F238E27FC236}">
                <a16:creationId xmlns:a16="http://schemas.microsoft.com/office/drawing/2014/main" id="{9814CD02-B433-DBC1-4F10-4AC80C97BD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943429"/>
            <a:ext cx="1257905" cy="943429"/>
          </a:xfrm>
          <a:prstGeom prst="rect">
            <a:avLst/>
          </a:prstGeom>
        </p:spPr>
      </p:pic>
      <p:pic>
        <p:nvPicPr>
          <p:cNvPr id="2" name="圖片 1">
            <a:extLst>
              <a:ext uri="{FF2B5EF4-FFF2-40B4-BE49-F238E27FC236}">
                <a16:creationId xmlns:a16="http://schemas.microsoft.com/office/drawing/2014/main" id="{96C174B5-60AD-F801-96BD-E55C7D30BCB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657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自訂版面配置">
    <p:bg>
      <p:bgPr>
        <a:blipFill dpi="0" rotWithShape="1">
          <a:blip r:embed="rId2">
            <a:alphaModFix amt="19000"/>
            <a:lum/>
          </a:blip>
          <a:srcRect/>
          <a:stretch>
            <a:fillRect t="-17000" b="-17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54238C2-5F5D-69DA-66CE-9DBFEF6EA545}"/>
              </a:ext>
            </a:extLst>
          </p:cNvPr>
          <p:cNvSpPr/>
          <p:nvPr userDrawn="1"/>
        </p:nvSpPr>
        <p:spPr>
          <a:xfrm>
            <a:off x="0" y="0"/>
            <a:ext cx="12192000" cy="6858000"/>
          </a:xfrm>
          <a:prstGeom prst="rect">
            <a:avLst/>
          </a:prstGeom>
          <a:gradFill flip="none" rotWithShape="1">
            <a:gsLst>
              <a:gs pos="33000">
                <a:srgbClr val="FAFBFA">
                  <a:alpha val="9000"/>
                </a:srgbClr>
              </a:gs>
              <a:gs pos="29000">
                <a:srgbClr val="FAFBFA">
                  <a:alpha val="69000"/>
                </a:srgbClr>
              </a:gs>
              <a:gs pos="0">
                <a:srgbClr val="FAFBFA">
                  <a:alpha val="69000"/>
                </a:srgbClr>
              </a:gs>
              <a:gs pos="100000">
                <a:srgbClr val="FAFBFA">
                  <a:alpha val="9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7F3FC66C-5425-FA83-CF5D-C671C2D7EDB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58597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訂版面配置">
    <p:bg>
      <p:bgPr>
        <a:blipFill dpi="0" rotWithShape="1">
          <a:blip r:embed="rId2">
            <a:alphaModFix amt="9000"/>
            <a:lum/>
          </a:blip>
          <a:srcRect/>
          <a:stretch>
            <a:fillRect t="-16000" b="-1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2" y="0"/>
            <a:ext cx="12172951" cy="982766"/>
          </a:xfrm>
          <a:prstGeom prst="rect">
            <a:avLst/>
          </a:prstGeom>
          <a:solidFill>
            <a:srgbClr val="DAD7D5">
              <a:alpha val="69000"/>
            </a:srgbClr>
          </a:solidFill>
        </p:spPr>
        <p:txBody>
          <a:bodyPr anchor="ctr"/>
          <a:lstStyle>
            <a:lvl1pPr>
              <a:defRPr sz="3600" b="1">
                <a:solidFill>
                  <a:schemeClr val="accent2">
                    <a:lumMod val="50000"/>
                  </a:schemeClr>
                </a:solidFill>
                <a:latin typeface="Microsoft YaHei" panose="020B0503020204020204" pitchFamily="34" charset="-122"/>
                <a:ea typeface="Microsoft YaHei" panose="020B0503020204020204" pitchFamily="34" charset="-122"/>
              </a:defRPr>
            </a:lvl1pPr>
          </a:lstStyle>
          <a:p>
            <a:r>
              <a:rPr lang="zh-TW" altLang="en-US" dirty="0"/>
              <a:t>編輯母片標題</a:t>
            </a:r>
          </a:p>
        </p:txBody>
      </p:sp>
      <p:sp>
        <p:nvSpPr>
          <p:cNvPr id="3" name="文字方塊 2"/>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Tree>
    <p:extLst>
      <p:ext uri="{BB962C8B-B14F-4D97-AF65-F5344CB8AC3E}">
        <p14:creationId xmlns:p14="http://schemas.microsoft.com/office/powerpoint/2010/main" val="2686789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EEEF1382-9526-37DB-EBCC-ABE400341D0B}"/>
              </a:ext>
            </a:extLst>
          </p:cNvPr>
          <p:cNvSpPr>
            <a:spLocks noGrp="1"/>
          </p:cNvSpPr>
          <p:nvPr>
            <p:ph type="dt" sz="half" idx="10"/>
          </p:nvPr>
        </p:nvSpPr>
        <p:spPr/>
        <p:txBody>
          <a:bodyPr/>
          <a:lstStyle/>
          <a:p>
            <a:fld id="{FC98F64B-A805-4976-BCBA-607FA4D33702}" type="datetimeFigureOut">
              <a:rPr lang="zh-TW" altLang="en-US" smtClean="0"/>
              <a:t>2026/7/13</a:t>
            </a:fld>
            <a:endParaRPr lang="zh-TW" altLang="en-US"/>
          </a:p>
        </p:txBody>
      </p:sp>
      <p:sp>
        <p:nvSpPr>
          <p:cNvPr id="3" name="頁尾版面配置區 2">
            <a:extLst>
              <a:ext uri="{FF2B5EF4-FFF2-40B4-BE49-F238E27FC236}">
                <a16:creationId xmlns:a16="http://schemas.microsoft.com/office/drawing/2014/main" id="{328D82A4-AF23-19A9-958C-88C51918F4C9}"/>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32D22D86-1B5D-FBDF-F574-5D6336C74C88}"/>
              </a:ext>
            </a:extLst>
          </p:cNvPr>
          <p:cNvSpPr>
            <a:spLocks noGrp="1"/>
          </p:cNvSpPr>
          <p:nvPr>
            <p:ph type="sldNum" sz="quarter" idx="12"/>
          </p:nvPr>
        </p:nvSpPr>
        <p:spPr/>
        <p:txBody>
          <a:bodyPr/>
          <a:lstStyle/>
          <a:p>
            <a:fld id="{1B0B4B84-8335-42D4-8AAD-F34B181BCA9B}" type="slidenum">
              <a:rPr lang="zh-TW" altLang="en-US" smtClean="0"/>
              <a:t>‹#›</a:t>
            </a:fld>
            <a:endParaRPr lang="zh-TW" altLang="en-US"/>
          </a:p>
        </p:txBody>
      </p:sp>
    </p:spTree>
    <p:extLst>
      <p:ext uri="{BB962C8B-B14F-4D97-AF65-F5344CB8AC3E}">
        <p14:creationId xmlns:p14="http://schemas.microsoft.com/office/powerpoint/2010/main" val="168615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自訂版面配置">
    <p:bg>
      <p:bgPr>
        <a:blipFill dpi="0" rotWithShape="1">
          <a:blip r:embed="rId2">
            <a:alphaModFix amt="19000"/>
            <a:lum/>
          </a:blip>
          <a:srcRect/>
          <a:stretch>
            <a:fillRect t="-17000" b="-17000"/>
          </a:stretch>
        </a:blipFill>
        <a:effectLst/>
      </p:bgPr>
    </p:bg>
    <p:spTree>
      <p:nvGrpSpPr>
        <p:cNvPr id="1" name=""/>
        <p:cNvGrpSpPr/>
        <p:nvPr/>
      </p:nvGrpSpPr>
      <p:grpSpPr>
        <a:xfrm>
          <a:off x="0" y="0"/>
          <a:ext cx="0" cy="0"/>
          <a:chOff x="0" y="0"/>
          <a:chExt cx="0" cy="0"/>
        </a:xfrm>
      </p:grpSpPr>
      <p:pic>
        <p:nvPicPr>
          <p:cNvPr id="3" name="圖片 2" descr="一張含有 建築, 天空, 戶外, 水 的圖片&#10;&#10;AI 產生的內容可能不正確。">
            <a:extLst>
              <a:ext uri="{FF2B5EF4-FFF2-40B4-BE49-F238E27FC236}">
                <a16:creationId xmlns:a16="http://schemas.microsoft.com/office/drawing/2014/main" id="{9814CD02-B433-DBC1-4F10-4AC80C97BD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943429"/>
            <a:ext cx="1257905" cy="943429"/>
          </a:xfrm>
          <a:prstGeom prst="rect">
            <a:avLst/>
          </a:prstGeom>
        </p:spPr>
      </p:pic>
      <p:pic>
        <p:nvPicPr>
          <p:cNvPr id="2" name="圖片 1">
            <a:extLst>
              <a:ext uri="{FF2B5EF4-FFF2-40B4-BE49-F238E27FC236}">
                <a16:creationId xmlns:a16="http://schemas.microsoft.com/office/drawing/2014/main" id="{96C174B5-60AD-F801-96BD-E55C7D30BCB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8958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自訂版面配置">
    <p:bg>
      <p:bgPr>
        <a:blipFill dpi="0" rotWithShape="1">
          <a:blip r:embed="rId2">
            <a:alphaModFix amt="19000"/>
            <a:lum/>
          </a:blip>
          <a:srcRect/>
          <a:stretch>
            <a:fillRect t="-17000" b="-17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54238C2-5F5D-69DA-66CE-9DBFEF6EA545}"/>
              </a:ext>
            </a:extLst>
          </p:cNvPr>
          <p:cNvSpPr/>
          <p:nvPr userDrawn="1"/>
        </p:nvSpPr>
        <p:spPr>
          <a:xfrm>
            <a:off x="0" y="0"/>
            <a:ext cx="12192000" cy="6858000"/>
          </a:xfrm>
          <a:prstGeom prst="rect">
            <a:avLst/>
          </a:prstGeom>
          <a:gradFill flip="none" rotWithShape="1">
            <a:gsLst>
              <a:gs pos="33000">
                <a:srgbClr val="FAFBFA">
                  <a:alpha val="9000"/>
                </a:srgbClr>
              </a:gs>
              <a:gs pos="29000">
                <a:srgbClr val="FAFBFA">
                  <a:alpha val="69000"/>
                </a:srgbClr>
              </a:gs>
              <a:gs pos="0">
                <a:srgbClr val="FAFBFA">
                  <a:alpha val="69000"/>
                </a:srgbClr>
              </a:gs>
              <a:gs pos="100000">
                <a:srgbClr val="FAFBFA">
                  <a:alpha val="9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7F3FC66C-5425-FA83-CF5D-C671C2D7EDB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03411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自訂版面配置">
    <p:bg>
      <p:bgPr>
        <a:blipFill dpi="0" rotWithShape="1">
          <a:blip r:embed="rId2">
            <a:alphaModFix amt="10000"/>
            <a:lum/>
          </a:blip>
          <a:srcRect/>
          <a:stretch>
            <a:fillRect t="-16000" b="-1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2" y="0"/>
            <a:ext cx="12172951" cy="982766"/>
          </a:xfrm>
          <a:prstGeom prst="rect">
            <a:avLst/>
          </a:prstGeom>
          <a:solidFill>
            <a:srgbClr val="DAD7D5">
              <a:alpha val="69000"/>
            </a:srgbClr>
          </a:solidFill>
        </p:spPr>
        <p:txBody>
          <a:bodyPr anchor="ctr"/>
          <a:lstStyle>
            <a:lvl1pPr>
              <a:defRPr sz="3600" b="1">
                <a:solidFill>
                  <a:schemeClr val="accent2">
                    <a:lumMod val="50000"/>
                  </a:schemeClr>
                </a:solidFill>
                <a:latin typeface="Microsoft YaHei" panose="020B0503020204020204" pitchFamily="34" charset="-122"/>
                <a:ea typeface="Microsoft YaHei" panose="020B0503020204020204" pitchFamily="34" charset="-122"/>
              </a:defRPr>
            </a:lvl1pPr>
          </a:lstStyle>
          <a:p>
            <a:r>
              <a:rPr lang="zh-TW" altLang="en-US" dirty="0"/>
              <a:t>編輯母片標題</a:t>
            </a:r>
          </a:p>
        </p:txBody>
      </p:sp>
      <p:sp>
        <p:nvSpPr>
          <p:cNvPr id="3" name="文字方塊 2"/>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Tree>
    <p:extLst>
      <p:ext uri="{BB962C8B-B14F-4D97-AF65-F5344CB8AC3E}">
        <p14:creationId xmlns:p14="http://schemas.microsoft.com/office/powerpoint/2010/main" val="2665486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訂版面配置">
    <p:bg>
      <p:bgPr>
        <a:solidFill>
          <a:srgbClr val="E3E8E6">
            <a:alpha val="39000"/>
          </a:srgbClr>
        </a:solidFill>
        <a:effectLst/>
      </p:bgPr>
    </p:bg>
    <p:spTree>
      <p:nvGrpSpPr>
        <p:cNvPr id="1" name=""/>
        <p:cNvGrpSpPr/>
        <p:nvPr/>
      </p:nvGrpSpPr>
      <p:grpSpPr>
        <a:xfrm>
          <a:off x="0" y="0"/>
          <a:ext cx="0" cy="0"/>
          <a:chOff x="0" y="0"/>
          <a:chExt cx="0" cy="0"/>
        </a:xfrm>
      </p:grpSpPr>
      <p:pic>
        <p:nvPicPr>
          <p:cNvPr id="4" name="圖片 3" descr="一張含有 建築, 天空, 戶外, 水 的圖片&#10;&#10;AI 產生的內容可能不正確。">
            <a:extLst>
              <a:ext uri="{FF2B5EF4-FFF2-40B4-BE49-F238E27FC236}">
                <a16:creationId xmlns:a16="http://schemas.microsoft.com/office/drawing/2014/main" id="{98EDED6E-3196-5E54-95A6-9C7BF2ABC6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70857"/>
            <a:ext cx="1161143" cy="870857"/>
          </a:xfrm>
          <a:prstGeom prst="rect">
            <a:avLst/>
          </a:prstGeom>
        </p:spPr>
      </p:pic>
      <p:pic>
        <p:nvPicPr>
          <p:cNvPr id="3" name="圖片 2">
            <a:extLst>
              <a:ext uri="{FF2B5EF4-FFF2-40B4-BE49-F238E27FC236}">
                <a16:creationId xmlns:a16="http://schemas.microsoft.com/office/drawing/2014/main" id="{47A7395E-FAAD-8112-69BA-4B79769E5E6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481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自訂版面配置">
    <p:bg>
      <p:bgPr>
        <a:blipFill dpi="0" rotWithShape="1">
          <a:blip r:embed="rId2">
            <a:alphaModFix amt="19000"/>
            <a:lum/>
          </a:blip>
          <a:srcRect/>
          <a:stretch>
            <a:fillRect t="-17000" b="-17000"/>
          </a:stretch>
        </a:blipFill>
        <a:effectLst/>
      </p:bgPr>
    </p:bg>
    <p:spTree>
      <p:nvGrpSpPr>
        <p:cNvPr id="1" name=""/>
        <p:cNvGrpSpPr/>
        <p:nvPr/>
      </p:nvGrpSpPr>
      <p:grpSpPr>
        <a:xfrm>
          <a:off x="0" y="0"/>
          <a:ext cx="0" cy="0"/>
          <a:chOff x="0" y="0"/>
          <a:chExt cx="0" cy="0"/>
        </a:xfrm>
      </p:grpSpPr>
      <p:pic>
        <p:nvPicPr>
          <p:cNvPr id="3" name="圖片 2" descr="一張含有 建築, 天空, 戶外, 水 的圖片&#10;&#10;AI 產生的內容可能不正確。">
            <a:extLst>
              <a:ext uri="{FF2B5EF4-FFF2-40B4-BE49-F238E27FC236}">
                <a16:creationId xmlns:a16="http://schemas.microsoft.com/office/drawing/2014/main" id="{9814CD02-B433-DBC1-4F10-4AC80C97BD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943429"/>
            <a:ext cx="1257905" cy="943429"/>
          </a:xfrm>
          <a:prstGeom prst="rect">
            <a:avLst/>
          </a:prstGeom>
        </p:spPr>
      </p:pic>
      <p:pic>
        <p:nvPicPr>
          <p:cNvPr id="2" name="圖片 1">
            <a:extLst>
              <a:ext uri="{FF2B5EF4-FFF2-40B4-BE49-F238E27FC236}">
                <a16:creationId xmlns:a16="http://schemas.microsoft.com/office/drawing/2014/main" id="{96C174B5-60AD-F801-96BD-E55C7D30BCB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6404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自訂版面配置">
    <p:bg>
      <p:bgPr>
        <a:blipFill dpi="0" rotWithShape="1">
          <a:blip r:embed="rId2">
            <a:alphaModFix amt="19000"/>
            <a:lum/>
          </a:blip>
          <a:srcRect/>
          <a:stretch>
            <a:fillRect t="-17000" b="-17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54238C2-5F5D-69DA-66CE-9DBFEF6EA545}"/>
              </a:ext>
            </a:extLst>
          </p:cNvPr>
          <p:cNvSpPr/>
          <p:nvPr userDrawn="1"/>
        </p:nvSpPr>
        <p:spPr>
          <a:xfrm>
            <a:off x="0" y="0"/>
            <a:ext cx="12192000" cy="6858000"/>
          </a:xfrm>
          <a:prstGeom prst="rect">
            <a:avLst/>
          </a:prstGeom>
          <a:gradFill flip="none" rotWithShape="1">
            <a:gsLst>
              <a:gs pos="33000">
                <a:srgbClr val="FAFBFA">
                  <a:alpha val="9000"/>
                </a:srgbClr>
              </a:gs>
              <a:gs pos="29000">
                <a:srgbClr val="FAFBFA">
                  <a:alpha val="69000"/>
                </a:srgbClr>
              </a:gs>
              <a:gs pos="0">
                <a:srgbClr val="FAFBFA">
                  <a:alpha val="69000"/>
                </a:srgbClr>
              </a:gs>
              <a:gs pos="100000">
                <a:srgbClr val="FAFBFA">
                  <a:alpha val="9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7F3FC66C-5425-FA83-CF5D-C671C2D7EDB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5946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自訂版面配置">
    <p:bg>
      <p:bgPr>
        <a:blipFill dpi="0" rotWithShape="1">
          <a:blip r:embed="rId2">
            <a:alphaModFix amt="10000"/>
            <a:lum/>
          </a:blip>
          <a:srcRect/>
          <a:stretch>
            <a:fillRect t="-16000" b="-1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2" y="0"/>
            <a:ext cx="12172951" cy="982766"/>
          </a:xfrm>
          <a:prstGeom prst="rect">
            <a:avLst/>
          </a:prstGeom>
          <a:solidFill>
            <a:srgbClr val="DAD7D5">
              <a:alpha val="69000"/>
            </a:srgbClr>
          </a:solidFill>
        </p:spPr>
        <p:txBody>
          <a:bodyPr anchor="ctr"/>
          <a:lstStyle>
            <a:lvl1pPr>
              <a:defRPr sz="3600" b="1">
                <a:solidFill>
                  <a:schemeClr val="accent2">
                    <a:lumMod val="50000"/>
                  </a:schemeClr>
                </a:solidFill>
                <a:latin typeface="Microsoft YaHei" panose="020B0503020204020204" pitchFamily="34" charset="-122"/>
                <a:ea typeface="Microsoft YaHei" panose="020B0503020204020204" pitchFamily="34" charset="-122"/>
              </a:defRPr>
            </a:lvl1pPr>
          </a:lstStyle>
          <a:p>
            <a:r>
              <a:rPr lang="zh-TW" altLang="en-US" dirty="0"/>
              <a:t>編輯母片標題</a:t>
            </a:r>
          </a:p>
        </p:txBody>
      </p:sp>
      <p:sp>
        <p:nvSpPr>
          <p:cNvPr id="3" name="文字方塊 2"/>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Tree>
    <p:extLst>
      <p:ext uri="{BB962C8B-B14F-4D97-AF65-F5344CB8AC3E}">
        <p14:creationId xmlns:p14="http://schemas.microsoft.com/office/powerpoint/2010/main" val="479338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訂版面配置">
    <p:bg>
      <p:bgPr>
        <a:solidFill>
          <a:srgbClr val="E3E8E6">
            <a:alpha val="39000"/>
          </a:srgbClr>
        </a:solidFill>
        <a:effectLst/>
      </p:bgPr>
    </p:bg>
    <p:spTree>
      <p:nvGrpSpPr>
        <p:cNvPr id="1" name=""/>
        <p:cNvGrpSpPr/>
        <p:nvPr/>
      </p:nvGrpSpPr>
      <p:grpSpPr>
        <a:xfrm>
          <a:off x="0" y="0"/>
          <a:ext cx="0" cy="0"/>
          <a:chOff x="0" y="0"/>
          <a:chExt cx="0" cy="0"/>
        </a:xfrm>
      </p:grpSpPr>
      <p:pic>
        <p:nvPicPr>
          <p:cNvPr id="4" name="圖片 3" descr="一張含有 建築, 天空, 戶外, 水 的圖片&#10;&#10;AI 產生的內容可能不正確。">
            <a:extLst>
              <a:ext uri="{FF2B5EF4-FFF2-40B4-BE49-F238E27FC236}">
                <a16:creationId xmlns:a16="http://schemas.microsoft.com/office/drawing/2014/main" id="{98EDED6E-3196-5E54-95A6-9C7BF2ABC6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70857"/>
            <a:ext cx="1161143" cy="870857"/>
          </a:xfrm>
          <a:prstGeom prst="rect">
            <a:avLst/>
          </a:prstGeom>
        </p:spPr>
      </p:pic>
      <p:pic>
        <p:nvPicPr>
          <p:cNvPr id="3" name="圖片 2">
            <a:extLst>
              <a:ext uri="{FF2B5EF4-FFF2-40B4-BE49-F238E27FC236}">
                <a16:creationId xmlns:a16="http://schemas.microsoft.com/office/drawing/2014/main" id="{47A7395E-FAAD-8112-69BA-4B79769E5E6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49988" r="66915" b="25018"/>
          <a:stretch/>
        </p:blipFill>
        <p:spPr bwMode="auto">
          <a:xfrm>
            <a:off x="152887" y="6367429"/>
            <a:ext cx="487680" cy="3683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12072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3.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632380"/>
      </p:ext>
    </p:extLst>
  </p:cSld>
  <p:clrMap bg1="lt1" tx1="dk1" bg2="lt2" tx2="dk2" accent1="accent1" accent2="accent2" accent3="accent3" accent4="accent4" accent5="accent5" accent6="accent6" hlink="hlink" folHlink="folHlink"/>
  <p:sldLayoutIdLst>
    <p:sldLayoutId id="2147483686" r:id="rId1"/>
    <p:sldLayoutId id="2147483685" r:id="rId2"/>
    <p:sldLayoutId id="2147483684" r:id="rId3"/>
    <p:sldLayoutId id="2147483687"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29189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2972721"/>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emf"/></Relationships>
</file>

<file path=ppt/slides/_rels/slide1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44.sv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009101" y="1833721"/>
            <a:ext cx="7790573" cy="3035446"/>
          </a:xfrm>
          <a:prstGeom prst="rect">
            <a:avLst/>
          </a:prstGeom>
        </p:spPr>
        <p:txBody>
          <a:bodyPr wrap="square">
            <a:spAutoFit/>
          </a:bodyPr>
          <a:lstStyle/>
          <a:p>
            <a:pPr algn="ctr"/>
            <a:r>
              <a:rPr lang="zh-TW" altLang="en-US" sz="5400" b="1" dirty="0">
                <a:ln w="0"/>
                <a:solidFill>
                  <a:srgbClr val="4C3832"/>
                </a:solidFill>
                <a:latin typeface="Microsoft YaHei" panose="020B0503020204020204" pitchFamily="34" charset="-122"/>
                <a:ea typeface="Microsoft YaHei" panose="020B0503020204020204" pitchFamily="34" charset="-122"/>
              </a:rPr>
              <a:t>公職人員利益衝突迴避法</a:t>
            </a:r>
          </a:p>
          <a:p>
            <a:pPr algn="ctr"/>
            <a:r>
              <a:rPr lang="zh-TW" altLang="en-US" sz="5400" b="1" dirty="0">
                <a:ln w="0"/>
                <a:solidFill>
                  <a:srgbClr val="4C3832"/>
                </a:solidFill>
                <a:latin typeface="Microsoft YaHei" panose="020B0503020204020204" pitchFamily="34" charset="-122"/>
                <a:ea typeface="Microsoft YaHei" panose="020B0503020204020204" pitchFamily="34" charset="-122"/>
              </a:rPr>
              <a:t>補助交易實務解析</a:t>
            </a:r>
            <a:endParaRPr lang="en-US" altLang="zh-TW" sz="5400" b="1" dirty="0">
              <a:ln w="0"/>
              <a:solidFill>
                <a:srgbClr val="4C3832"/>
              </a:solidFill>
              <a:latin typeface="Microsoft YaHei" panose="020B0503020204020204" pitchFamily="34" charset="-122"/>
              <a:ea typeface="Microsoft YaHei" panose="020B0503020204020204" pitchFamily="34" charset="-122"/>
            </a:endParaRPr>
          </a:p>
          <a:p>
            <a:pPr algn="ctr"/>
            <a:endParaRPr lang="en-US" altLang="zh-TW" sz="5400" b="1" dirty="0">
              <a:ln w="0"/>
              <a:solidFill>
                <a:srgbClr val="4C3832"/>
              </a:solidFill>
              <a:latin typeface="Microsoft YaHei" panose="020B0503020204020204" pitchFamily="34" charset="-122"/>
              <a:ea typeface="Microsoft YaHei" panose="020B0503020204020204" pitchFamily="34" charset="-122"/>
            </a:endParaRPr>
          </a:p>
          <a:p>
            <a:pPr algn="ctr"/>
            <a:r>
              <a:rPr lang="zh-TW" altLang="en-US" sz="2925" b="1" dirty="0">
                <a:ln w="0"/>
                <a:solidFill>
                  <a:srgbClr val="D49C2C"/>
                </a:solidFill>
                <a:latin typeface="Microsoft YaHei" panose="020B0503020204020204" pitchFamily="34" charset="-122"/>
                <a:ea typeface="Microsoft YaHei" panose="020B0503020204020204" pitchFamily="34" charset="-122"/>
              </a:rPr>
              <a:t>公職人員財產申報處  劉維倫</a:t>
            </a:r>
          </a:p>
        </p:txBody>
      </p:sp>
    </p:spTree>
    <p:extLst>
      <p:ext uri="{BB962C8B-B14F-4D97-AF65-F5344CB8AC3E}">
        <p14:creationId xmlns:p14="http://schemas.microsoft.com/office/powerpoint/2010/main" val="177494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200" t="24793" r="27909" b="53372"/>
          <a:stretch/>
        </p:blipFill>
        <p:spPr>
          <a:xfrm>
            <a:off x="791287" y="854867"/>
            <a:ext cx="10673881" cy="2489480"/>
          </a:xfrm>
          <a:prstGeom prst="rect">
            <a:avLst/>
          </a:prstGeom>
        </p:spPr>
      </p:pic>
      <p:pic>
        <p:nvPicPr>
          <p:cNvPr id="12" name="圖片 11">
            <a:extLst>
              <a:ext uri="{FF2B5EF4-FFF2-40B4-BE49-F238E27FC236}">
                <a16:creationId xmlns:a16="http://schemas.microsoft.com/office/drawing/2014/main" id="{2AFC8D89-B1B1-471E-8663-57D187947276}"/>
              </a:ext>
            </a:extLst>
          </p:cNvPr>
          <p:cNvPicPr>
            <a:picLocks noChangeAspect="1"/>
          </p:cNvPicPr>
          <p:nvPr/>
        </p:nvPicPr>
        <p:blipFill>
          <a:blip r:embed="rId4"/>
          <a:stretch>
            <a:fillRect/>
          </a:stretch>
        </p:blipFill>
        <p:spPr>
          <a:xfrm rot="9267872">
            <a:off x="20316093" y="5322277"/>
            <a:ext cx="1413810" cy="971648"/>
          </a:xfrm>
          <a:prstGeom prst="rect">
            <a:avLst/>
          </a:prstGeom>
        </p:spPr>
      </p:pic>
      <p:sp>
        <p:nvSpPr>
          <p:cNvPr id="6" name="手繪多邊形: 圖案 5">
            <a:extLst>
              <a:ext uri="{FF2B5EF4-FFF2-40B4-BE49-F238E27FC236}">
                <a16:creationId xmlns:a16="http://schemas.microsoft.com/office/drawing/2014/main" id="{E92465B7-C1FC-47CB-9D4C-1C974266466E}"/>
              </a:ext>
            </a:extLst>
          </p:cNvPr>
          <p:cNvSpPr/>
          <p:nvPr/>
        </p:nvSpPr>
        <p:spPr>
          <a:xfrm>
            <a:off x="-1437381" y="3525520"/>
            <a:ext cx="370581"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7" name="手繪多邊形: 圖案 6">
            <a:extLst>
              <a:ext uri="{FF2B5EF4-FFF2-40B4-BE49-F238E27FC236}">
                <a16:creationId xmlns:a16="http://schemas.microsoft.com/office/drawing/2014/main" id="{48A17C2A-9A9B-4593-88C7-D15777C0B4F8}"/>
              </a:ext>
            </a:extLst>
          </p:cNvPr>
          <p:cNvSpPr/>
          <p:nvPr/>
        </p:nvSpPr>
        <p:spPr>
          <a:xfrm>
            <a:off x="-1473459" y="4530468"/>
            <a:ext cx="406660"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3" name="圖片 2">
            <a:extLst>
              <a:ext uri="{FF2B5EF4-FFF2-40B4-BE49-F238E27FC236}">
                <a16:creationId xmlns:a16="http://schemas.microsoft.com/office/drawing/2014/main" id="{6A3EE42A-90A4-4DE2-B99C-5866F3668D05}"/>
              </a:ext>
            </a:extLst>
          </p:cNvPr>
          <p:cNvPicPr>
            <a:picLocks noChangeAspect="1"/>
          </p:cNvPicPr>
          <p:nvPr/>
        </p:nvPicPr>
        <p:blipFill>
          <a:blip r:embed="rId5"/>
          <a:stretch>
            <a:fillRect/>
          </a:stretch>
        </p:blipFill>
        <p:spPr>
          <a:xfrm>
            <a:off x="791287" y="3525633"/>
            <a:ext cx="10626249" cy="3078747"/>
          </a:xfrm>
          <a:prstGeom prst="rect">
            <a:avLst/>
          </a:prstGeom>
        </p:spPr>
      </p:pic>
    </p:spTree>
    <p:extLst>
      <p:ext uri="{BB962C8B-B14F-4D97-AF65-F5344CB8AC3E}">
        <p14:creationId xmlns:p14="http://schemas.microsoft.com/office/powerpoint/2010/main" val="1403783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30" t="46290" r="36536" b="42074"/>
          <a:stretch/>
        </p:blipFill>
        <p:spPr>
          <a:xfrm>
            <a:off x="603920" y="954638"/>
            <a:ext cx="10123491" cy="1699215"/>
          </a:xfrm>
          <a:prstGeom prst="rect">
            <a:avLst/>
          </a:prstGeom>
        </p:spPr>
      </p:pic>
      <p:sp>
        <p:nvSpPr>
          <p:cNvPr id="16" name="手繪多邊形: 圖案 15">
            <a:extLst>
              <a:ext uri="{FF2B5EF4-FFF2-40B4-BE49-F238E27FC236}">
                <a16:creationId xmlns:a16="http://schemas.microsoft.com/office/drawing/2014/main" id="{81AEEAE8-BC8C-4DD9-8FA2-BB62A597FC40}"/>
              </a:ext>
            </a:extLst>
          </p:cNvPr>
          <p:cNvSpPr/>
          <p:nvPr/>
        </p:nvSpPr>
        <p:spPr>
          <a:xfrm>
            <a:off x="7499408" y="2775512"/>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9" name="矩形 18">
            <a:extLst>
              <a:ext uri="{FF2B5EF4-FFF2-40B4-BE49-F238E27FC236}">
                <a16:creationId xmlns:a16="http://schemas.microsoft.com/office/drawing/2014/main" id="{258C9F91-BD19-48C1-8B68-46FC2EED4078}"/>
              </a:ext>
            </a:extLst>
          </p:cNvPr>
          <p:cNvSpPr/>
          <p:nvPr/>
        </p:nvSpPr>
        <p:spPr>
          <a:xfrm>
            <a:off x="7919459" y="2684110"/>
            <a:ext cx="1005403" cy="584775"/>
          </a:xfrm>
          <a:prstGeom prst="rect">
            <a:avLst/>
          </a:prstGeom>
        </p:spPr>
        <p:txBody>
          <a:bodyPr wrap="none">
            <a:spAutoFit/>
          </a:bodyPr>
          <a:lstStyle/>
          <a:p>
            <a:r>
              <a:rPr lang="zh-TW" altLang="en-US" sz="3200" b="1" dirty="0">
                <a:solidFill>
                  <a:srgbClr val="6D6052"/>
                </a:solidFill>
                <a:latin typeface="Microsoft YaHei" panose="020B0503020204020204" pitchFamily="34" charset="-122"/>
                <a:ea typeface="Microsoft YaHei" panose="020B0503020204020204" pitchFamily="34" charset="-122"/>
              </a:rPr>
              <a:t>例如</a:t>
            </a:r>
          </a:p>
        </p:txBody>
      </p:sp>
      <p:sp>
        <p:nvSpPr>
          <p:cNvPr id="21" name="矩形 20">
            <a:extLst>
              <a:ext uri="{FF2B5EF4-FFF2-40B4-BE49-F238E27FC236}">
                <a16:creationId xmlns:a16="http://schemas.microsoft.com/office/drawing/2014/main" id="{A2AA381A-982D-43CE-9BFE-51975880B527}"/>
              </a:ext>
            </a:extLst>
          </p:cNvPr>
          <p:cNvSpPr/>
          <p:nvPr/>
        </p:nvSpPr>
        <p:spPr>
          <a:xfrm>
            <a:off x="2168064" y="2684109"/>
            <a:ext cx="1005403" cy="584775"/>
          </a:xfrm>
          <a:prstGeom prst="rect">
            <a:avLst/>
          </a:prstGeom>
        </p:spPr>
        <p:txBody>
          <a:bodyPr wrap="square">
            <a:spAutoFit/>
          </a:bodyPr>
          <a:lstStyle/>
          <a:p>
            <a:r>
              <a:rPr lang="zh-TW" altLang="en-US" sz="3200" b="1" dirty="0">
                <a:solidFill>
                  <a:srgbClr val="675A4D"/>
                </a:solidFill>
                <a:latin typeface="Microsoft YaHei" panose="020B0503020204020204" pitchFamily="34" charset="-122"/>
                <a:ea typeface="Microsoft YaHei" panose="020B0503020204020204" pitchFamily="34" charset="-122"/>
              </a:rPr>
              <a:t>定義</a:t>
            </a:r>
          </a:p>
        </p:txBody>
      </p:sp>
      <p:sp>
        <p:nvSpPr>
          <p:cNvPr id="27" name="手繪多邊形: 圖案 26">
            <a:extLst>
              <a:ext uri="{FF2B5EF4-FFF2-40B4-BE49-F238E27FC236}">
                <a16:creationId xmlns:a16="http://schemas.microsoft.com/office/drawing/2014/main" id="{76BE98B2-66A2-492F-818F-0748A06BBA94}"/>
              </a:ext>
            </a:extLst>
          </p:cNvPr>
          <p:cNvSpPr/>
          <p:nvPr/>
        </p:nvSpPr>
        <p:spPr>
          <a:xfrm>
            <a:off x="1870665" y="2751731"/>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4B340C67-7878-4292-B6D4-40D03639028B}"/>
              </a:ext>
            </a:extLst>
          </p:cNvPr>
          <p:cNvPicPr>
            <a:picLocks noChangeAspect="1"/>
          </p:cNvPicPr>
          <p:nvPr/>
        </p:nvPicPr>
        <p:blipFill>
          <a:blip r:embed="rId3"/>
          <a:stretch>
            <a:fillRect/>
          </a:stretch>
        </p:blipFill>
        <p:spPr>
          <a:xfrm>
            <a:off x="7291360" y="3405219"/>
            <a:ext cx="3029975" cy="3316511"/>
          </a:xfrm>
          <a:prstGeom prst="rect">
            <a:avLst/>
          </a:prstGeom>
        </p:spPr>
      </p:pic>
      <p:pic>
        <p:nvPicPr>
          <p:cNvPr id="3" name="圖片 2">
            <a:extLst>
              <a:ext uri="{FF2B5EF4-FFF2-40B4-BE49-F238E27FC236}">
                <a16:creationId xmlns:a16="http://schemas.microsoft.com/office/drawing/2014/main" id="{A2B5E471-CF93-4129-A303-7687BB9380D7}"/>
              </a:ext>
            </a:extLst>
          </p:cNvPr>
          <p:cNvPicPr>
            <a:picLocks noChangeAspect="1"/>
          </p:cNvPicPr>
          <p:nvPr/>
        </p:nvPicPr>
        <p:blipFill>
          <a:blip r:embed="rId4"/>
          <a:stretch>
            <a:fillRect/>
          </a:stretch>
        </p:blipFill>
        <p:spPr>
          <a:xfrm>
            <a:off x="1752199" y="3405219"/>
            <a:ext cx="5188146" cy="3389670"/>
          </a:xfrm>
          <a:prstGeom prst="rect">
            <a:avLst/>
          </a:prstGeom>
        </p:spPr>
      </p:pic>
      <p:sp>
        <p:nvSpPr>
          <p:cNvPr id="12" name="標題 1">
            <a:extLst>
              <a:ext uri="{FF2B5EF4-FFF2-40B4-BE49-F238E27FC236}">
                <a16:creationId xmlns:a16="http://schemas.microsoft.com/office/drawing/2014/main" id="{AE60F8D9-77DD-4093-8EB6-B3833651A11B}"/>
              </a:ext>
            </a:extLst>
          </p:cNvPr>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10" name="圖片 9">
            <a:extLst>
              <a:ext uri="{FF2B5EF4-FFF2-40B4-BE49-F238E27FC236}">
                <a16:creationId xmlns:a16="http://schemas.microsoft.com/office/drawing/2014/main" id="{F70754CD-5423-4B33-AE68-3D6845802A20}"/>
              </a:ext>
            </a:extLst>
          </p:cNvPr>
          <p:cNvPicPr>
            <a:picLocks noChangeAspect="1"/>
          </p:cNvPicPr>
          <p:nvPr/>
        </p:nvPicPr>
        <p:blipFill>
          <a:blip r:embed="rId5"/>
          <a:stretch>
            <a:fillRect/>
          </a:stretch>
        </p:blipFill>
        <p:spPr>
          <a:xfrm>
            <a:off x="-10469652" y="-246211"/>
            <a:ext cx="1370725" cy="180632"/>
          </a:xfrm>
          <a:prstGeom prst="rect">
            <a:avLst/>
          </a:prstGeom>
        </p:spPr>
      </p:pic>
      <p:pic>
        <p:nvPicPr>
          <p:cNvPr id="11" name="圖片 10">
            <a:extLst>
              <a:ext uri="{FF2B5EF4-FFF2-40B4-BE49-F238E27FC236}">
                <a16:creationId xmlns:a16="http://schemas.microsoft.com/office/drawing/2014/main" id="{13A57CDB-3C5A-4901-9002-5E7DDF1A1E11}"/>
              </a:ext>
            </a:extLst>
          </p:cNvPr>
          <p:cNvPicPr>
            <a:picLocks noChangeAspect="1"/>
          </p:cNvPicPr>
          <p:nvPr/>
        </p:nvPicPr>
        <p:blipFill>
          <a:blip r:embed="rId6"/>
          <a:stretch>
            <a:fillRect/>
          </a:stretch>
        </p:blipFill>
        <p:spPr>
          <a:xfrm>
            <a:off x="-7327867" y="8530492"/>
            <a:ext cx="1880312" cy="180632"/>
          </a:xfrm>
          <a:prstGeom prst="rect">
            <a:avLst/>
          </a:prstGeom>
        </p:spPr>
      </p:pic>
    </p:spTree>
    <p:extLst>
      <p:ext uri="{BB962C8B-B14F-4D97-AF65-F5344CB8AC3E}">
        <p14:creationId xmlns:p14="http://schemas.microsoft.com/office/powerpoint/2010/main" val="3062491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320" t="52688" r="36536" b="42074"/>
          <a:stretch/>
        </p:blipFill>
        <p:spPr>
          <a:xfrm>
            <a:off x="491249" y="982663"/>
            <a:ext cx="7224692" cy="584775"/>
          </a:xfrm>
          <a:prstGeom prst="rect">
            <a:avLst/>
          </a:prstGeom>
        </p:spPr>
      </p:pic>
      <p:sp>
        <p:nvSpPr>
          <p:cNvPr id="11" name="文字方塊 4">
            <a:extLst>
              <a:ext uri="{FF2B5EF4-FFF2-40B4-BE49-F238E27FC236}">
                <a16:creationId xmlns:a16="http://schemas.microsoft.com/office/drawing/2014/main" id="{E2281178-2663-4D7A-9647-C440F0569B91}"/>
              </a:ext>
            </a:extLst>
          </p:cNvPr>
          <p:cNvSpPr txBox="1">
            <a:spLocks noChangeArrowheads="1"/>
          </p:cNvSpPr>
          <p:nvPr/>
        </p:nvSpPr>
        <p:spPr bwMode="auto">
          <a:xfrm>
            <a:off x="2251580" y="1649272"/>
            <a:ext cx="9493380" cy="2677656"/>
          </a:xfrm>
          <a:prstGeom prst="rect">
            <a:avLst/>
          </a:prstGeom>
          <a:noFill/>
          <a:ln w="9525">
            <a:noFill/>
            <a:miter lim="800000"/>
            <a:headEnd/>
            <a:tailEnd/>
          </a:ln>
        </p:spPr>
        <p:txBody>
          <a:bodyPr wrap="square">
            <a:spAutoFit/>
          </a:bodyPr>
          <a:lstStyle/>
          <a:p>
            <a:pPr algn="just"/>
            <a:r>
              <a:rPr lang="zh-TW" altLang="en-US" sz="2800" dirty="0">
                <a:solidFill>
                  <a:schemeClr val="accent3">
                    <a:lumMod val="50000"/>
                  </a:schemeClr>
                </a:solidFill>
                <a:latin typeface="標楷體" pitchFamily="65" charset="-120"/>
                <a:ea typeface="標楷體" pitchFamily="65" charset="-120"/>
              </a:rPr>
              <a:t>實務上常見補助原住民、客語族群、學生、農民、身心障礙者、老人、兒童及少年、幼兒、中低收入戶、特定區域之居民、運動選手等自然人，其補助項目、條件、方式及金額於補助法令均有明定，程序上僅需申請人提出申請，補助機關於確認資格條件符合後，依補助法令於預算用罄前均須核予補助，通常屬於「法定身分」。</a:t>
            </a:r>
          </a:p>
        </p:txBody>
      </p:sp>
      <p:sp>
        <p:nvSpPr>
          <p:cNvPr id="12" name="內容版面配置區 2">
            <a:extLst>
              <a:ext uri="{FF2B5EF4-FFF2-40B4-BE49-F238E27FC236}">
                <a16:creationId xmlns:a16="http://schemas.microsoft.com/office/drawing/2014/main" id="{EE620BF6-E26D-44B2-8A90-D1C38C4A313E}"/>
              </a:ext>
            </a:extLst>
          </p:cNvPr>
          <p:cNvSpPr txBox="1">
            <a:spLocks/>
          </p:cNvSpPr>
          <p:nvPr/>
        </p:nvSpPr>
        <p:spPr>
          <a:xfrm>
            <a:off x="2251580" y="4142816"/>
            <a:ext cx="9493380" cy="2387599"/>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None/>
            </a:pPr>
            <a:r>
              <a:rPr lang="zh-TW" altLang="en-US" sz="2800" dirty="0">
                <a:solidFill>
                  <a:schemeClr val="accent4">
                    <a:lumMod val="50000"/>
                  </a:schemeClr>
                </a:solidFill>
                <a:latin typeface="標楷體" pitchFamily="65" charset="-120"/>
                <a:ea typeface="標楷體" pitchFamily="65" charset="-120"/>
              </a:rPr>
              <a:t>如申請者為團體，且依補助法令尚須提出計畫書送補助機關審查，以決定是否補助、範圍及金額，縱其申請補助者之目的與服務前開特定自然人攸關，然機關既尚須進行實質審查程序，對是否補助即補助金額多寡仍有裁量空間，即有利益輸送予關係人而生不平等之可能性，洵非立法設計上「法定身分」所涵蓋範圍。</a:t>
            </a:r>
            <a:endParaRPr lang="en-US" altLang="zh-TW" sz="2800" dirty="0">
              <a:solidFill>
                <a:schemeClr val="accent4">
                  <a:lumMod val="50000"/>
                </a:schemeClr>
              </a:solidFill>
              <a:latin typeface="標楷體" pitchFamily="65" charset="-120"/>
              <a:ea typeface="標楷體" pitchFamily="65" charset="-120"/>
            </a:endParaRPr>
          </a:p>
        </p:txBody>
      </p:sp>
      <p:sp>
        <p:nvSpPr>
          <p:cNvPr id="9" name="標題 1">
            <a:extLst>
              <a:ext uri="{FF2B5EF4-FFF2-40B4-BE49-F238E27FC236}">
                <a16:creationId xmlns:a16="http://schemas.microsoft.com/office/drawing/2014/main" id="{45323B1D-2C04-452E-B58D-A300693231C6}"/>
              </a:ext>
            </a:extLst>
          </p:cNvPr>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  補助與交易之限制</a:t>
            </a:r>
            <a:endParaRPr lang="zh-TW" altLang="en-US" dirty="0">
              <a:solidFill>
                <a:srgbClr val="7B9899"/>
              </a:solidFill>
            </a:endParaRPr>
          </a:p>
        </p:txBody>
      </p:sp>
      <p:sp>
        <p:nvSpPr>
          <p:cNvPr id="3" name="橢圓 2">
            <a:extLst>
              <a:ext uri="{FF2B5EF4-FFF2-40B4-BE49-F238E27FC236}">
                <a16:creationId xmlns:a16="http://schemas.microsoft.com/office/drawing/2014/main" id="{5F896316-61F5-4BEC-B70C-2C82BEF017A9}"/>
              </a:ext>
            </a:extLst>
          </p:cNvPr>
          <p:cNvSpPr/>
          <p:nvPr/>
        </p:nvSpPr>
        <p:spPr>
          <a:xfrm>
            <a:off x="267513" y="1697217"/>
            <a:ext cx="1780488" cy="1117103"/>
          </a:xfrm>
          <a:prstGeom prst="ellipse">
            <a:avLst/>
          </a:prstGeom>
          <a:solidFill>
            <a:schemeClr val="accent6">
              <a:lumMod val="75000"/>
            </a:schemeClr>
          </a:solidFill>
          <a:ln>
            <a:noFill/>
          </a:ln>
          <a:effectLst>
            <a:glow rad="63500">
              <a:schemeClr val="accent4">
                <a:satMod val="175000"/>
                <a:alpha val="40000"/>
              </a:schemeClr>
            </a:glow>
            <a:outerShdw blurRad="50800" dist="38100" dir="2700000" algn="tl" rotWithShape="0">
              <a:prstClr val="black">
                <a:alpha val="40000"/>
              </a:prstClr>
            </a:outerShdw>
          </a:effectLst>
          <a:scene3d>
            <a:camera prst="orthographicFront">
              <a:rot lat="0" lon="0" rev="1500000"/>
            </a:camera>
            <a:lightRig rig="twoPt" dir="t"/>
          </a:scene3d>
          <a:sp3d prstMaterial="softEdge">
            <a:bevelT/>
            <a:bevelB/>
          </a:sp3d>
        </p:spPr>
        <p:style>
          <a:lnRef idx="2">
            <a:schemeClr val="accent4">
              <a:shade val="50000"/>
            </a:schemeClr>
          </a:lnRef>
          <a:fillRef idx="1">
            <a:schemeClr val="accent4"/>
          </a:fillRef>
          <a:effectRef idx="0">
            <a:schemeClr val="accent4"/>
          </a:effectRef>
          <a:fontRef idx="minor">
            <a:schemeClr val="lt1"/>
          </a:fontRef>
        </p:style>
        <p:txBody>
          <a:bodyPr rtlCol="0" anchor="ctr">
            <a:flatTx/>
          </a:bodyPr>
          <a:lstStyle/>
          <a:p>
            <a:pPr algn="ctr"/>
            <a:r>
              <a:rPr lang="zh-TW" altLang="en-US" sz="3200" dirty="0">
                <a:solidFill>
                  <a:schemeClr val="bg1"/>
                </a:solidFill>
                <a:latin typeface="華康行楷體W5(P)" panose="03000500000000000000" pitchFamily="66" charset="-120"/>
                <a:ea typeface="華康行楷體W5(P)" panose="03000500000000000000" pitchFamily="66" charset="-120"/>
              </a:rPr>
              <a:t>進階說明</a:t>
            </a:r>
            <a:endParaRPr lang="zh-TW" altLang="en-US" sz="2400" dirty="0">
              <a:solidFill>
                <a:schemeClr val="bg1"/>
              </a:solidFill>
              <a:latin typeface="華康行楷體W5(P)" panose="03000500000000000000" pitchFamily="66" charset="-120"/>
              <a:ea typeface="華康行楷體W5(P)" panose="03000500000000000000" pitchFamily="66" charset="-120"/>
            </a:endParaRPr>
          </a:p>
        </p:txBody>
      </p:sp>
    </p:spTree>
    <p:extLst>
      <p:ext uri="{BB962C8B-B14F-4D97-AF65-F5344CB8AC3E}">
        <p14:creationId xmlns:p14="http://schemas.microsoft.com/office/powerpoint/2010/main" val="1275749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p:tgtEl>
                                          <p:spTgt spid="11"/>
                                        </p:tgtEl>
                                        <p:attrNameLst>
                                          <p:attrName>ppt_y</p:attrName>
                                        </p:attrNameLst>
                                      </p:cBhvr>
                                      <p:tavLst>
                                        <p:tav tm="0">
                                          <p:val>
                                            <p:strVal val="#ppt_y+#ppt_h*1.125000"/>
                                          </p:val>
                                        </p:tav>
                                        <p:tav tm="100000">
                                          <p:val>
                                            <p:strVal val="#ppt_y"/>
                                          </p:val>
                                        </p:tav>
                                      </p:tavLst>
                                    </p:anim>
                                    <p:animEffect transition="in" filter="wipe(up)">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p:tgtEl>
                                          <p:spTgt spid="12"/>
                                        </p:tgtEl>
                                        <p:attrNameLst>
                                          <p:attrName>ppt_y</p:attrName>
                                        </p:attrNameLst>
                                      </p:cBhvr>
                                      <p:tavLst>
                                        <p:tav tm="0">
                                          <p:val>
                                            <p:strVal val="#ppt_y+#ppt_h*1.125000"/>
                                          </p:val>
                                        </p:tav>
                                        <p:tav tm="100000">
                                          <p:val>
                                            <p:strVal val="#ppt_y"/>
                                          </p:val>
                                        </p:tav>
                                      </p:tavLst>
                                    </p:anim>
                                    <p:animEffect transition="in" filter="wipe(up)">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320" t="52688" r="36536" b="42074"/>
          <a:stretch/>
        </p:blipFill>
        <p:spPr>
          <a:xfrm>
            <a:off x="267513" y="975721"/>
            <a:ext cx="7224692" cy="584775"/>
          </a:xfrm>
          <a:prstGeom prst="rect">
            <a:avLst/>
          </a:prstGeom>
        </p:spPr>
      </p:pic>
      <p:sp>
        <p:nvSpPr>
          <p:cNvPr id="10" name="矩形 9">
            <a:extLst>
              <a:ext uri="{FF2B5EF4-FFF2-40B4-BE49-F238E27FC236}">
                <a16:creationId xmlns:a16="http://schemas.microsoft.com/office/drawing/2014/main" id="{8A28A402-B5A9-4FA0-BD42-8901052D5425}"/>
              </a:ext>
            </a:extLst>
          </p:cNvPr>
          <p:cNvSpPr/>
          <p:nvPr/>
        </p:nvSpPr>
        <p:spPr>
          <a:xfrm>
            <a:off x="682113" y="1686830"/>
            <a:ext cx="1427585" cy="728938"/>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50800" dist="50800" dir="5400000" algn="ctr" rotWithShape="0">
              <a:srgbClr val="000000"/>
            </a:outerShdw>
          </a:effectLst>
          <a:scene3d>
            <a:camera prst="perspectiveContrastingRightFacing" fov="2700000">
              <a:rot lat="0" lon="21000000" rev="600000"/>
            </a:camera>
            <a:lightRig rig="sunrise" dir="t">
              <a:rot lat="0" lon="0" rev="0"/>
            </a:lightRig>
          </a:scene3d>
          <a:sp3d>
            <a:bevelT/>
            <a:bevelB prst="angle"/>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a:defRPr/>
            </a:pPr>
            <a:r>
              <a:rPr lang="zh-TW" altLang="en-US" sz="2400" dirty="0">
                <a:solidFill>
                  <a:prstClr val="white"/>
                </a:solidFill>
              </a:rPr>
              <a:t>爭議釐清</a:t>
            </a:r>
          </a:p>
        </p:txBody>
      </p:sp>
      <p:sp>
        <p:nvSpPr>
          <p:cNvPr id="11" name="文字方塊 4">
            <a:extLst>
              <a:ext uri="{FF2B5EF4-FFF2-40B4-BE49-F238E27FC236}">
                <a16:creationId xmlns:a16="http://schemas.microsoft.com/office/drawing/2014/main" id="{E2281178-2663-4D7A-9647-C440F0569B91}"/>
              </a:ext>
            </a:extLst>
          </p:cNvPr>
          <p:cNvSpPr txBox="1">
            <a:spLocks noChangeArrowheads="1"/>
          </p:cNvSpPr>
          <p:nvPr/>
        </p:nvSpPr>
        <p:spPr bwMode="auto">
          <a:xfrm>
            <a:off x="2444620" y="1694073"/>
            <a:ext cx="8556172" cy="1077218"/>
          </a:xfrm>
          <a:prstGeom prst="rect">
            <a:avLst/>
          </a:prstGeom>
          <a:noFill/>
          <a:ln w="9525">
            <a:noFill/>
            <a:miter lim="800000"/>
            <a:headEnd/>
            <a:tailEnd/>
          </a:ln>
        </p:spPr>
        <p:txBody>
          <a:bodyPr wrap="square">
            <a:spAutoFit/>
          </a:bodyPr>
          <a:lstStyle/>
          <a:p>
            <a:pPr algn="just"/>
            <a:r>
              <a:rPr lang="zh-TW" altLang="en-US" sz="3200" dirty="0">
                <a:solidFill>
                  <a:srgbClr val="3333CC"/>
                </a:solidFill>
                <a:latin typeface="標楷體" pitchFamily="65" charset="-120"/>
                <a:ea typeface="標楷體" pitchFamily="65" charset="-120"/>
              </a:rPr>
              <a:t>如機關補助法規明定或經民意機關通過之預算指明補助特定團體，是否屬本法之法定身分？</a:t>
            </a:r>
          </a:p>
        </p:txBody>
      </p:sp>
      <p:sp>
        <p:nvSpPr>
          <p:cNvPr id="12" name="內容版面配置區 2">
            <a:extLst>
              <a:ext uri="{FF2B5EF4-FFF2-40B4-BE49-F238E27FC236}">
                <a16:creationId xmlns:a16="http://schemas.microsoft.com/office/drawing/2014/main" id="{EE620BF6-E26D-44B2-8A90-D1C38C4A313E}"/>
              </a:ext>
            </a:extLst>
          </p:cNvPr>
          <p:cNvSpPr txBox="1">
            <a:spLocks/>
          </p:cNvSpPr>
          <p:nvPr/>
        </p:nvSpPr>
        <p:spPr>
          <a:xfrm>
            <a:off x="2444620" y="3036949"/>
            <a:ext cx="8763689" cy="304889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None/>
            </a:pPr>
            <a:r>
              <a:rPr lang="zh-TW" altLang="en-US" sz="2800" dirty="0">
                <a:latin typeface="標楷體" pitchFamily="65" charset="-120"/>
                <a:ea typeface="標楷體" pitchFamily="65" charset="-120"/>
              </a:rPr>
              <a:t>如依補助法規機關受理申請後尚需進行實質審查者，即非屬法定身分之範疇。</a:t>
            </a:r>
            <a:r>
              <a:rPr lang="zh-TW" altLang="en-US" sz="2800" dirty="0">
                <a:solidFill>
                  <a:srgbClr val="FF0000"/>
                </a:solidFill>
                <a:latin typeface="標楷體" pitchFamily="65" charset="-120"/>
                <a:ea typeface="標楷體" pitchFamily="65" charset="-120"/>
              </a:rPr>
              <a:t>縱機關補助法規或經民意機關通過之預算已明確指定得補助特定對象（例如：特定農會、公務人員協會、體育總會、守望相助隊等），惟如個別團體申請補助仍須提出計畫並經機關審查始決定是否補助，及金額多寡，洵非「基於法定身分依法令規定申請之補助」</a:t>
            </a:r>
            <a:r>
              <a:rPr lang="zh-TW" altLang="en-US" sz="2800" dirty="0">
                <a:latin typeface="標楷體" pitchFamily="65" charset="-120"/>
                <a:ea typeface="標楷體" pitchFamily="65" charset="-120"/>
              </a:rPr>
              <a:t>。</a:t>
            </a:r>
            <a:r>
              <a:rPr lang="zh-TW" altLang="en-US" sz="2000" dirty="0">
                <a:latin typeface="標楷體" pitchFamily="65" charset="-120"/>
                <a:ea typeface="標楷體" pitchFamily="65" charset="-120"/>
              </a:rPr>
              <a:t>（相同意旨，法務部</a:t>
            </a:r>
            <a:r>
              <a:rPr lang="en-US" altLang="zh-TW" sz="2000" dirty="0">
                <a:latin typeface="標楷體" pitchFamily="65" charset="-120"/>
                <a:ea typeface="標楷體" pitchFamily="65" charset="-120"/>
              </a:rPr>
              <a:t>1141201</a:t>
            </a:r>
            <a:r>
              <a:rPr lang="zh-TW" altLang="en-US" sz="2000" dirty="0">
                <a:latin typeface="標楷體" pitchFamily="65" charset="-120"/>
                <a:ea typeface="標楷體" pitchFamily="65" charset="-120"/>
              </a:rPr>
              <a:t>法廉字第</a:t>
            </a:r>
            <a:r>
              <a:rPr lang="en-US" altLang="zh-TW" sz="2000" dirty="0">
                <a:latin typeface="標楷體" pitchFamily="65" charset="-120"/>
                <a:ea typeface="標楷體" pitchFamily="65" charset="-120"/>
              </a:rPr>
              <a:t>11405004480</a:t>
            </a:r>
            <a:r>
              <a:rPr lang="zh-TW" altLang="en-US" sz="2000" dirty="0">
                <a:latin typeface="標楷體" pitchFamily="65" charset="-120"/>
                <a:ea typeface="標楷體" pitchFamily="65" charset="-120"/>
              </a:rPr>
              <a:t>號函釋）</a:t>
            </a:r>
            <a:endParaRPr lang="en-US" altLang="zh-TW" sz="1600" dirty="0">
              <a:latin typeface="標楷體" pitchFamily="65" charset="-120"/>
              <a:ea typeface="標楷體" pitchFamily="65" charset="-120"/>
            </a:endParaRPr>
          </a:p>
        </p:txBody>
      </p:sp>
      <p:sp>
        <p:nvSpPr>
          <p:cNvPr id="9" name="標題 1">
            <a:extLst>
              <a:ext uri="{FF2B5EF4-FFF2-40B4-BE49-F238E27FC236}">
                <a16:creationId xmlns:a16="http://schemas.microsoft.com/office/drawing/2014/main" id="{45323B1D-2C04-452E-B58D-A300693231C6}"/>
              </a:ext>
            </a:extLst>
          </p:cNvPr>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  補助與交易之限制</a:t>
            </a:r>
            <a:endParaRPr lang="zh-TW" altLang="en-US" dirty="0">
              <a:solidFill>
                <a:srgbClr val="7B9899"/>
              </a:solidFill>
            </a:endParaRPr>
          </a:p>
        </p:txBody>
      </p:sp>
    </p:spTree>
    <p:extLst>
      <p:ext uri="{BB962C8B-B14F-4D97-AF65-F5344CB8AC3E}">
        <p14:creationId xmlns:p14="http://schemas.microsoft.com/office/powerpoint/2010/main" val="3037814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
                                        </p:tgtEl>
                                        <p:attrNameLst>
                                          <p:attrName>ppt_y</p:attrName>
                                        </p:attrNameLst>
                                      </p:cBhvr>
                                      <p:tavLst>
                                        <p:tav tm="0">
                                          <p:val>
                                            <p:strVal val="#ppt_y"/>
                                          </p:val>
                                        </p:tav>
                                        <p:tav tm="100000">
                                          <p:val>
                                            <p:strVal val="#ppt_y"/>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additive="base">
                                        <p:cTn id="22"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612" t="58066" r="32729" b="31567"/>
          <a:stretch/>
        </p:blipFill>
        <p:spPr>
          <a:xfrm>
            <a:off x="762756" y="749582"/>
            <a:ext cx="10052727" cy="1412006"/>
          </a:xfrm>
          <a:prstGeom prst="rect">
            <a:avLst/>
          </a:prstGeom>
        </p:spPr>
      </p:pic>
      <p:sp>
        <p:nvSpPr>
          <p:cNvPr id="15" name="手繪多邊形: 圖案 14">
            <a:extLst>
              <a:ext uri="{FF2B5EF4-FFF2-40B4-BE49-F238E27FC236}">
                <a16:creationId xmlns:a16="http://schemas.microsoft.com/office/drawing/2014/main" id="{256AB54A-6E7A-4DCE-A610-1A977CFF0EE0}"/>
              </a:ext>
            </a:extLst>
          </p:cNvPr>
          <p:cNvSpPr/>
          <p:nvPr/>
        </p:nvSpPr>
        <p:spPr>
          <a:xfrm>
            <a:off x="929418" y="3216256"/>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ln/>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22" name="手繪多邊形: 圖案 21">
            <a:extLst>
              <a:ext uri="{FF2B5EF4-FFF2-40B4-BE49-F238E27FC236}">
                <a16:creationId xmlns:a16="http://schemas.microsoft.com/office/drawing/2014/main" id="{A31C34B3-E909-4CDF-A9FF-1E4FAE23B4A2}"/>
              </a:ext>
            </a:extLst>
          </p:cNvPr>
          <p:cNvSpPr/>
          <p:nvPr/>
        </p:nvSpPr>
        <p:spPr>
          <a:xfrm>
            <a:off x="929418" y="5177406"/>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ln/>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9DCE7A00-9AD3-4B82-B7A4-EA52FFA76156}"/>
              </a:ext>
            </a:extLst>
          </p:cNvPr>
          <p:cNvPicPr>
            <a:picLocks noChangeAspect="1"/>
          </p:cNvPicPr>
          <p:nvPr/>
        </p:nvPicPr>
        <p:blipFill>
          <a:blip r:embed="rId3"/>
          <a:stretch>
            <a:fillRect/>
          </a:stretch>
        </p:blipFill>
        <p:spPr>
          <a:xfrm>
            <a:off x="1000296" y="1936482"/>
            <a:ext cx="9577646" cy="1012024"/>
          </a:xfrm>
          <a:prstGeom prst="rect">
            <a:avLst/>
          </a:prstGeom>
        </p:spPr>
      </p:pic>
      <p:pic>
        <p:nvPicPr>
          <p:cNvPr id="6" name="圖片 5">
            <a:extLst>
              <a:ext uri="{FF2B5EF4-FFF2-40B4-BE49-F238E27FC236}">
                <a16:creationId xmlns:a16="http://schemas.microsoft.com/office/drawing/2014/main" id="{4139609F-4405-47D2-9F7B-4476143A7BD2}"/>
              </a:ext>
            </a:extLst>
          </p:cNvPr>
          <p:cNvPicPr>
            <a:picLocks noChangeAspect="1"/>
          </p:cNvPicPr>
          <p:nvPr/>
        </p:nvPicPr>
        <p:blipFill>
          <a:blip r:embed="rId4"/>
          <a:stretch>
            <a:fillRect/>
          </a:stretch>
        </p:blipFill>
        <p:spPr>
          <a:xfrm>
            <a:off x="1106885" y="3915252"/>
            <a:ext cx="10455546" cy="1377815"/>
          </a:xfrm>
          <a:prstGeom prst="rect">
            <a:avLst/>
          </a:prstGeom>
        </p:spPr>
      </p:pic>
      <p:pic>
        <p:nvPicPr>
          <p:cNvPr id="7" name="圖片 6">
            <a:extLst>
              <a:ext uri="{FF2B5EF4-FFF2-40B4-BE49-F238E27FC236}">
                <a16:creationId xmlns:a16="http://schemas.microsoft.com/office/drawing/2014/main" id="{F67BAB66-3496-4D7A-AC86-90BC7FB1B2AC}"/>
              </a:ext>
            </a:extLst>
          </p:cNvPr>
          <p:cNvPicPr>
            <a:picLocks noChangeAspect="1"/>
          </p:cNvPicPr>
          <p:nvPr/>
        </p:nvPicPr>
        <p:blipFill>
          <a:blip r:embed="rId5"/>
          <a:stretch>
            <a:fillRect/>
          </a:stretch>
        </p:blipFill>
        <p:spPr>
          <a:xfrm>
            <a:off x="1000296" y="3107238"/>
            <a:ext cx="9455716" cy="755970"/>
          </a:xfrm>
          <a:prstGeom prst="rect">
            <a:avLst/>
          </a:prstGeom>
        </p:spPr>
      </p:pic>
      <p:pic>
        <p:nvPicPr>
          <p:cNvPr id="8" name="圖片 7">
            <a:extLst>
              <a:ext uri="{FF2B5EF4-FFF2-40B4-BE49-F238E27FC236}">
                <a16:creationId xmlns:a16="http://schemas.microsoft.com/office/drawing/2014/main" id="{BFE0AED4-AA23-409F-B4B4-25AC08E617C6}"/>
              </a:ext>
            </a:extLst>
          </p:cNvPr>
          <p:cNvPicPr>
            <a:picLocks noChangeAspect="1"/>
          </p:cNvPicPr>
          <p:nvPr/>
        </p:nvPicPr>
        <p:blipFill>
          <a:blip r:embed="rId6"/>
          <a:stretch>
            <a:fillRect/>
          </a:stretch>
        </p:blipFill>
        <p:spPr>
          <a:xfrm>
            <a:off x="1000296" y="5080214"/>
            <a:ext cx="9291109" cy="749873"/>
          </a:xfrm>
          <a:prstGeom prst="rect">
            <a:avLst/>
          </a:prstGeom>
        </p:spPr>
      </p:pic>
      <p:pic>
        <p:nvPicPr>
          <p:cNvPr id="10" name="圖片 9">
            <a:extLst>
              <a:ext uri="{FF2B5EF4-FFF2-40B4-BE49-F238E27FC236}">
                <a16:creationId xmlns:a16="http://schemas.microsoft.com/office/drawing/2014/main" id="{0F4AFA37-ECF9-4167-95DC-10222F35E2E3}"/>
              </a:ext>
            </a:extLst>
          </p:cNvPr>
          <p:cNvPicPr>
            <a:picLocks noChangeAspect="1"/>
          </p:cNvPicPr>
          <p:nvPr/>
        </p:nvPicPr>
        <p:blipFill>
          <a:blip r:embed="rId7"/>
          <a:stretch>
            <a:fillRect/>
          </a:stretch>
        </p:blipFill>
        <p:spPr>
          <a:xfrm>
            <a:off x="1106885" y="2765242"/>
            <a:ext cx="6657409" cy="536494"/>
          </a:xfrm>
          <a:prstGeom prst="rect">
            <a:avLst/>
          </a:prstGeom>
        </p:spPr>
      </p:pic>
      <p:pic>
        <p:nvPicPr>
          <p:cNvPr id="12" name="圖片 11">
            <a:extLst>
              <a:ext uri="{FF2B5EF4-FFF2-40B4-BE49-F238E27FC236}">
                <a16:creationId xmlns:a16="http://schemas.microsoft.com/office/drawing/2014/main" id="{BC36E0DE-DF7A-4E8A-BCE9-CBE0F9B0895A}"/>
              </a:ext>
            </a:extLst>
          </p:cNvPr>
          <p:cNvPicPr>
            <a:picLocks noChangeAspect="1"/>
          </p:cNvPicPr>
          <p:nvPr/>
        </p:nvPicPr>
        <p:blipFill>
          <a:blip r:embed="rId8"/>
          <a:stretch>
            <a:fillRect/>
          </a:stretch>
        </p:blipFill>
        <p:spPr>
          <a:xfrm>
            <a:off x="1106885" y="5839180"/>
            <a:ext cx="10534801" cy="1012024"/>
          </a:xfrm>
          <a:prstGeom prst="rect">
            <a:avLst/>
          </a:prstGeom>
        </p:spPr>
      </p:pic>
    </p:spTree>
    <p:extLst>
      <p:ext uri="{BB962C8B-B14F-4D97-AF65-F5344CB8AC3E}">
        <p14:creationId xmlns:p14="http://schemas.microsoft.com/office/powerpoint/2010/main" val="1682503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1905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612" t="63265" r="47125" b="31567"/>
          <a:stretch/>
        </p:blipFill>
        <p:spPr>
          <a:xfrm>
            <a:off x="19049" y="982766"/>
            <a:ext cx="4642742" cy="535387"/>
          </a:xfrm>
          <a:prstGeom prst="rect">
            <a:avLst/>
          </a:prstGeom>
        </p:spPr>
      </p:pic>
      <p:sp>
        <p:nvSpPr>
          <p:cNvPr id="3" name="文字方塊 2">
            <a:extLst>
              <a:ext uri="{FF2B5EF4-FFF2-40B4-BE49-F238E27FC236}">
                <a16:creationId xmlns:a16="http://schemas.microsoft.com/office/drawing/2014/main" id="{066465E5-2C41-42ED-955B-8C3D5A0AE7C5}"/>
              </a:ext>
            </a:extLst>
          </p:cNvPr>
          <p:cNvSpPr txBox="1"/>
          <p:nvPr/>
        </p:nvSpPr>
        <p:spPr>
          <a:xfrm>
            <a:off x="1200304" y="1696591"/>
            <a:ext cx="10068127" cy="1077218"/>
          </a:xfrm>
          <a:prstGeom prst="rect">
            <a:avLst/>
          </a:prstGeom>
          <a:noFill/>
        </p:spPr>
        <p:txBody>
          <a:bodyPr wrap="square" rtlCol="0">
            <a:spAutoFit/>
          </a:bodyPr>
          <a:lstStyle/>
          <a:p>
            <a:r>
              <a:rPr lang="zh-TW" altLang="en-US" sz="3200" dirty="0">
                <a:solidFill>
                  <a:srgbClr val="3F4F78"/>
                </a:solidFill>
                <a:latin typeface="華康楷書體W7(P)" panose="03000700000000000000" pitchFamily="66" charset="-120"/>
                <a:ea typeface="華康楷書體W7(P)" panose="03000700000000000000" pitchFamily="66" charset="-120"/>
              </a:rPr>
              <a:t>補助機關若掌握所有符合資格之受補助者，並均個別以公文通知，是否符合「以公開公平方式辦理」之要件？</a:t>
            </a:r>
          </a:p>
        </p:txBody>
      </p:sp>
      <p:sp>
        <p:nvSpPr>
          <p:cNvPr id="11" name="文字方塊 10">
            <a:extLst>
              <a:ext uri="{FF2B5EF4-FFF2-40B4-BE49-F238E27FC236}">
                <a16:creationId xmlns:a16="http://schemas.microsoft.com/office/drawing/2014/main" id="{86077ABB-7651-45E8-94D3-244801D169A0}"/>
              </a:ext>
            </a:extLst>
          </p:cNvPr>
          <p:cNvSpPr txBox="1"/>
          <p:nvPr/>
        </p:nvSpPr>
        <p:spPr>
          <a:xfrm>
            <a:off x="1200303" y="3106392"/>
            <a:ext cx="10068128" cy="2554545"/>
          </a:xfrm>
          <a:prstGeom prst="rect">
            <a:avLst/>
          </a:prstGeom>
          <a:noFill/>
        </p:spPr>
        <p:txBody>
          <a:bodyPr wrap="square" rtlCol="0">
            <a:spAutoFit/>
          </a:bodyPr>
          <a:lstStyle/>
          <a:p>
            <a:r>
              <a:rPr lang="zh-TW" altLang="en-US" sz="3200" dirty="0">
                <a:solidFill>
                  <a:srgbClr val="534B46"/>
                </a:solidFill>
                <a:latin typeface="Microsoft YaHei Light" panose="020B0502040204020203" pitchFamily="34" charset="-122"/>
                <a:ea typeface="Microsoft YaHei Light" panose="020B0502040204020203" pitchFamily="34" charset="-122"/>
              </a:rPr>
              <a:t>按本法施行細則第</a:t>
            </a:r>
            <a:r>
              <a:rPr lang="en-US" altLang="zh-TW" sz="3200" dirty="0">
                <a:solidFill>
                  <a:srgbClr val="534B46"/>
                </a:solidFill>
                <a:latin typeface="Microsoft YaHei Light" panose="020B0502040204020203" pitchFamily="34" charset="-122"/>
                <a:ea typeface="Microsoft YaHei Light" panose="020B0502040204020203" pitchFamily="34" charset="-122"/>
              </a:rPr>
              <a:t>25</a:t>
            </a:r>
            <a:r>
              <a:rPr lang="zh-TW" altLang="en-US" sz="3200" dirty="0">
                <a:solidFill>
                  <a:srgbClr val="534B46"/>
                </a:solidFill>
                <a:latin typeface="Microsoft YaHei Light" panose="020B0502040204020203" pitchFamily="34" charset="-122"/>
                <a:ea typeface="Microsoft YaHei Light" panose="020B0502040204020203" pitchFamily="34" charset="-122"/>
              </a:rPr>
              <a:t>條第</a:t>
            </a:r>
            <a:r>
              <a:rPr lang="en-US" altLang="zh-TW" sz="3200" dirty="0">
                <a:solidFill>
                  <a:srgbClr val="534B46"/>
                </a:solidFill>
                <a:latin typeface="Microsoft YaHei Light" panose="020B0502040204020203" pitchFamily="34" charset="-122"/>
                <a:ea typeface="Microsoft YaHei Light" panose="020B0502040204020203" pitchFamily="34" charset="-122"/>
              </a:rPr>
              <a:t>2</a:t>
            </a:r>
            <a:r>
              <a:rPr lang="zh-TW" altLang="en-US" sz="3200" dirty="0">
                <a:solidFill>
                  <a:srgbClr val="534B46"/>
                </a:solidFill>
                <a:latin typeface="Microsoft YaHei Light" panose="020B0502040204020203" pitchFamily="34" charset="-122"/>
                <a:ea typeface="Microsoft YaHei Light" panose="020B0502040204020203" pitchFamily="34" charset="-122"/>
              </a:rPr>
              <a:t>項規定，所謂「以公開公平之方式辦理」之補助，係指以</a:t>
            </a:r>
            <a:r>
              <a:rPr lang="zh-TW" altLang="en-US" sz="3200" b="1" dirty="0">
                <a:solidFill>
                  <a:srgbClr val="FF0000"/>
                </a:solidFill>
                <a:latin typeface="Microsoft YaHei Light" panose="020B0502040204020203" pitchFamily="34" charset="-122"/>
                <a:ea typeface="Microsoft YaHei Light" panose="020B0502040204020203" pitchFamily="34" charset="-122"/>
              </a:rPr>
              <a:t>電信網路</a:t>
            </a:r>
            <a:r>
              <a:rPr lang="zh-TW" altLang="en-US" sz="3200" dirty="0">
                <a:solidFill>
                  <a:srgbClr val="534B46"/>
                </a:solidFill>
                <a:latin typeface="Microsoft YaHei Light" panose="020B0502040204020203" pitchFamily="34" charset="-122"/>
                <a:ea typeface="Microsoft YaHei Light" panose="020B0502040204020203" pitchFamily="34" charset="-122"/>
              </a:rPr>
              <a:t>或其他</a:t>
            </a:r>
            <a:r>
              <a:rPr lang="zh-TW" altLang="en-US" sz="3200" b="1" dirty="0">
                <a:solidFill>
                  <a:srgbClr val="FF0000"/>
                </a:solidFill>
                <a:latin typeface="Microsoft YaHei Light" panose="020B0502040204020203" pitchFamily="34" charset="-122"/>
                <a:ea typeface="Microsoft YaHei Light" panose="020B0502040204020203" pitchFamily="34" charset="-122"/>
              </a:rPr>
              <a:t>足以使公眾得知之方式</a:t>
            </a:r>
            <a:r>
              <a:rPr lang="zh-TW" altLang="en-US" sz="3200" dirty="0">
                <a:solidFill>
                  <a:srgbClr val="534B46"/>
                </a:solidFill>
                <a:latin typeface="Microsoft YaHei Light" panose="020B0502040204020203" pitchFamily="34" charset="-122"/>
                <a:ea typeface="Microsoft YaHei Light" panose="020B0502040204020203" pitchFamily="34" charset="-122"/>
              </a:rPr>
              <a:t>，使符合資格之不特定對象得以提出申請之補助。是以如機關係以公文函知「特定對象」，仍與本法所要求之「以公開公平方式辦理」要件不符。</a:t>
            </a:r>
            <a:endParaRPr lang="en-US" altLang="zh-TW" sz="3200" dirty="0">
              <a:solidFill>
                <a:srgbClr val="534B46"/>
              </a:solidFill>
              <a:latin typeface="Microsoft YaHei Light" panose="020B0502040204020203" pitchFamily="34" charset="-122"/>
              <a:ea typeface="Microsoft YaHei Light" panose="020B0502040204020203" pitchFamily="34" charset="-122"/>
            </a:endParaRPr>
          </a:p>
        </p:txBody>
      </p:sp>
    </p:spTree>
    <p:extLst>
      <p:ext uri="{BB962C8B-B14F-4D97-AF65-F5344CB8AC3E}">
        <p14:creationId xmlns:p14="http://schemas.microsoft.com/office/powerpoint/2010/main" val="4022266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p:cTn id="14"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 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819" t="67876" r="33167" b="21717"/>
          <a:stretch/>
        </p:blipFill>
        <p:spPr>
          <a:xfrm>
            <a:off x="670560" y="838200"/>
            <a:ext cx="9875520" cy="1417320"/>
          </a:xfrm>
          <a:prstGeom prst="rect">
            <a:avLst/>
          </a:prstGeom>
        </p:spPr>
      </p:pic>
      <p:sp>
        <p:nvSpPr>
          <p:cNvPr id="11" name="手繪多邊形: 圖案 10">
            <a:extLst>
              <a:ext uri="{FF2B5EF4-FFF2-40B4-BE49-F238E27FC236}">
                <a16:creationId xmlns:a16="http://schemas.microsoft.com/office/drawing/2014/main" id="{9C27F54A-4036-4DDD-80F3-675A9279C685}"/>
              </a:ext>
            </a:extLst>
          </p:cNvPr>
          <p:cNvSpPr/>
          <p:nvPr/>
        </p:nvSpPr>
        <p:spPr>
          <a:xfrm>
            <a:off x="850092" y="2868904"/>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3" name="手繪多邊形: 圖案 12">
            <a:extLst>
              <a:ext uri="{FF2B5EF4-FFF2-40B4-BE49-F238E27FC236}">
                <a16:creationId xmlns:a16="http://schemas.microsoft.com/office/drawing/2014/main" id="{EB057050-E38C-4777-90EF-BDFC42C98D41}"/>
              </a:ext>
            </a:extLst>
          </p:cNvPr>
          <p:cNvSpPr/>
          <p:nvPr/>
        </p:nvSpPr>
        <p:spPr>
          <a:xfrm>
            <a:off x="850092" y="4289714"/>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4" name="矩形 13">
            <a:extLst>
              <a:ext uri="{FF2B5EF4-FFF2-40B4-BE49-F238E27FC236}">
                <a16:creationId xmlns:a16="http://schemas.microsoft.com/office/drawing/2014/main" id="{6EB882FE-7AB3-4FFF-9AF1-6121E3C4D2BF}"/>
              </a:ext>
            </a:extLst>
          </p:cNvPr>
          <p:cNvSpPr/>
          <p:nvPr/>
        </p:nvSpPr>
        <p:spPr>
          <a:xfrm>
            <a:off x="1161316" y="4089334"/>
            <a:ext cx="1005403" cy="584775"/>
          </a:xfrm>
          <a:prstGeom prst="rect">
            <a:avLst/>
          </a:prstGeom>
        </p:spPr>
        <p:txBody>
          <a:bodyPr wrap="none">
            <a:spAutoFit/>
          </a:bodyPr>
          <a:lstStyle/>
          <a:p>
            <a:r>
              <a:rPr lang="zh-TW" altLang="en-US" sz="3200" b="1" dirty="0">
                <a:solidFill>
                  <a:schemeClr val="accent5">
                    <a:lumMod val="75000"/>
                  </a:schemeClr>
                </a:solidFill>
                <a:latin typeface="Microsoft YaHei" panose="020B0503020204020204" pitchFamily="34" charset="-122"/>
                <a:ea typeface="Microsoft YaHei" panose="020B0503020204020204" pitchFamily="34" charset="-122"/>
              </a:rPr>
              <a:t>案例</a:t>
            </a:r>
          </a:p>
        </p:txBody>
      </p:sp>
      <p:sp>
        <p:nvSpPr>
          <p:cNvPr id="15" name="手繪多邊形: 圖案 14">
            <a:extLst>
              <a:ext uri="{FF2B5EF4-FFF2-40B4-BE49-F238E27FC236}">
                <a16:creationId xmlns:a16="http://schemas.microsoft.com/office/drawing/2014/main" id="{BC08A12A-BD8A-47D8-93AF-034DC6024A0E}"/>
              </a:ext>
            </a:extLst>
          </p:cNvPr>
          <p:cNvSpPr/>
          <p:nvPr/>
        </p:nvSpPr>
        <p:spPr>
          <a:xfrm>
            <a:off x="850092" y="5849117"/>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E431D943-EB61-4888-B662-E36D08519B9A}"/>
              </a:ext>
            </a:extLst>
          </p:cNvPr>
          <p:cNvPicPr>
            <a:picLocks noChangeAspect="1"/>
          </p:cNvPicPr>
          <p:nvPr/>
        </p:nvPicPr>
        <p:blipFill>
          <a:blip r:embed="rId3"/>
          <a:stretch>
            <a:fillRect/>
          </a:stretch>
        </p:blipFill>
        <p:spPr>
          <a:xfrm>
            <a:off x="2815622" y="1943354"/>
            <a:ext cx="8401016" cy="2152075"/>
          </a:xfrm>
          <a:prstGeom prst="rect">
            <a:avLst/>
          </a:prstGeom>
        </p:spPr>
      </p:pic>
      <p:pic>
        <p:nvPicPr>
          <p:cNvPr id="4" name="圖片 3">
            <a:extLst>
              <a:ext uri="{FF2B5EF4-FFF2-40B4-BE49-F238E27FC236}">
                <a16:creationId xmlns:a16="http://schemas.microsoft.com/office/drawing/2014/main" id="{5832A368-AF77-4B01-946D-6C6B5183AAE3}"/>
              </a:ext>
            </a:extLst>
          </p:cNvPr>
          <p:cNvPicPr>
            <a:picLocks noChangeAspect="1"/>
          </p:cNvPicPr>
          <p:nvPr/>
        </p:nvPicPr>
        <p:blipFill>
          <a:blip r:embed="rId4"/>
          <a:stretch>
            <a:fillRect/>
          </a:stretch>
        </p:blipFill>
        <p:spPr>
          <a:xfrm>
            <a:off x="2800380" y="5067791"/>
            <a:ext cx="8486368" cy="1908213"/>
          </a:xfrm>
          <a:prstGeom prst="rect">
            <a:avLst/>
          </a:prstGeom>
        </p:spPr>
      </p:pic>
      <p:pic>
        <p:nvPicPr>
          <p:cNvPr id="6" name="圖片 5">
            <a:extLst>
              <a:ext uri="{FF2B5EF4-FFF2-40B4-BE49-F238E27FC236}">
                <a16:creationId xmlns:a16="http://schemas.microsoft.com/office/drawing/2014/main" id="{DF55E919-2875-4C74-87CE-CC6B7A7CFABB}"/>
              </a:ext>
            </a:extLst>
          </p:cNvPr>
          <p:cNvPicPr>
            <a:picLocks noChangeAspect="1"/>
          </p:cNvPicPr>
          <p:nvPr/>
        </p:nvPicPr>
        <p:blipFill>
          <a:blip r:embed="rId5"/>
          <a:stretch>
            <a:fillRect/>
          </a:stretch>
        </p:blipFill>
        <p:spPr>
          <a:xfrm>
            <a:off x="917012" y="2393301"/>
            <a:ext cx="1652159" cy="1054699"/>
          </a:xfrm>
          <a:prstGeom prst="rect">
            <a:avLst/>
          </a:prstGeom>
        </p:spPr>
      </p:pic>
      <p:pic>
        <p:nvPicPr>
          <p:cNvPr id="7" name="圖片 6">
            <a:extLst>
              <a:ext uri="{FF2B5EF4-FFF2-40B4-BE49-F238E27FC236}">
                <a16:creationId xmlns:a16="http://schemas.microsoft.com/office/drawing/2014/main" id="{0E9A7FD8-49D7-4F66-9341-867E6FBADC20}"/>
              </a:ext>
            </a:extLst>
          </p:cNvPr>
          <p:cNvPicPr>
            <a:picLocks noChangeAspect="1"/>
          </p:cNvPicPr>
          <p:nvPr/>
        </p:nvPicPr>
        <p:blipFill>
          <a:blip r:embed="rId6"/>
          <a:stretch>
            <a:fillRect/>
          </a:stretch>
        </p:blipFill>
        <p:spPr>
          <a:xfrm>
            <a:off x="850092" y="5527830"/>
            <a:ext cx="2127688" cy="859611"/>
          </a:xfrm>
          <a:prstGeom prst="rect">
            <a:avLst/>
          </a:prstGeom>
        </p:spPr>
      </p:pic>
      <p:pic>
        <p:nvPicPr>
          <p:cNvPr id="8" name="圖片 7">
            <a:extLst>
              <a:ext uri="{FF2B5EF4-FFF2-40B4-BE49-F238E27FC236}">
                <a16:creationId xmlns:a16="http://schemas.microsoft.com/office/drawing/2014/main" id="{82DF2830-477A-434E-AB0C-0438E5FEAEA6}"/>
              </a:ext>
            </a:extLst>
          </p:cNvPr>
          <p:cNvPicPr>
            <a:picLocks noChangeAspect="1"/>
          </p:cNvPicPr>
          <p:nvPr/>
        </p:nvPicPr>
        <p:blipFill>
          <a:blip r:embed="rId7"/>
          <a:stretch>
            <a:fillRect/>
          </a:stretch>
        </p:blipFill>
        <p:spPr>
          <a:xfrm>
            <a:off x="2815621" y="3653206"/>
            <a:ext cx="8455885" cy="1926503"/>
          </a:xfrm>
          <a:prstGeom prst="rect">
            <a:avLst/>
          </a:prstGeom>
        </p:spPr>
      </p:pic>
      <p:pic>
        <p:nvPicPr>
          <p:cNvPr id="3" name="圖片 2">
            <a:extLst>
              <a:ext uri="{FF2B5EF4-FFF2-40B4-BE49-F238E27FC236}">
                <a16:creationId xmlns:a16="http://schemas.microsoft.com/office/drawing/2014/main" id="{47761D89-981C-BE22-88C1-5F5481C06A0C}"/>
              </a:ext>
            </a:extLst>
          </p:cNvPr>
          <p:cNvPicPr>
            <a:picLocks noChangeAspect="1"/>
          </p:cNvPicPr>
          <p:nvPr/>
        </p:nvPicPr>
        <p:blipFill>
          <a:blip r:embed="rId8"/>
          <a:stretch>
            <a:fillRect/>
          </a:stretch>
        </p:blipFill>
        <p:spPr>
          <a:xfrm rot="18209526">
            <a:off x="-3196794" y="-2303522"/>
            <a:ext cx="2985780" cy="329451"/>
          </a:xfrm>
          <a:prstGeom prst="rect">
            <a:avLst/>
          </a:prstGeom>
        </p:spPr>
      </p:pic>
      <p:pic>
        <p:nvPicPr>
          <p:cNvPr id="9" name="圖片 8">
            <a:extLst>
              <a:ext uri="{FF2B5EF4-FFF2-40B4-BE49-F238E27FC236}">
                <a16:creationId xmlns:a16="http://schemas.microsoft.com/office/drawing/2014/main" id="{C96AEC53-8316-FA40-90BB-1A8ACB33C955}"/>
              </a:ext>
            </a:extLst>
          </p:cNvPr>
          <p:cNvPicPr>
            <a:picLocks noChangeAspect="1"/>
          </p:cNvPicPr>
          <p:nvPr/>
        </p:nvPicPr>
        <p:blipFill>
          <a:blip r:embed="rId9"/>
          <a:stretch>
            <a:fillRect/>
          </a:stretch>
        </p:blipFill>
        <p:spPr>
          <a:xfrm rot="4118335">
            <a:off x="13237037" y="8088923"/>
            <a:ext cx="1604378" cy="683401"/>
          </a:xfrm>
          <a:prstGeom prst="rect">
            <a:avLst/>
          </a:prstGeom>
        </p:spPr>
      </p:pic>
    </p:spTree>
    <p:extLst>
      <p:ext uri="{BB962C8B-B14F-4D97-AF65-F5344CB8AC3E}">
        <p14:creationId xmlns:p14="http://schemas.microsoft.com/office/powerpoint/2010/main" val="2584517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7C7E95-9075-0996-AD1E-0FCA220C7312}"/>
              </a:ext>
            </a:extLst>
          </p:cNvPr>
          <p:cNvSpPr txBox="1">
            <a:spLocks/>
          </p:cNvSpPr>
          <p:nvPr/>
        </p:nvSpPr>
        <p:spPr>
          <a:xfrm>
            <a:off x="0" y="0"/>
            <a:ext cx="12172950" cy="9826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b="1" dirty="0">
                <a:solidFill>
                  <a:srgbClr val="7B9899"/>
                </a:solidFill>
              </a:rPr>
              <a:t> 補助與交易之限制</a:t>
            </a:r>
            <a:endParaRPr lang="zh-TW" altLang="en-US" dirty="0">
              <a:solidFill>
                <a:srgbClr val="7B9899"/>
              </a:solidFill>
            </a:endParaRPr>
          </a:p>
        </p:txBody>
      </p:sp>
      <p:pic>
        <p:nvPicPr>
          <p:cNvPr id="5" name="圖片 4">
            <a:extLst>
              <a:ext uri="{FF2B5EF4-FFF2-40B4-BE49-F238E27FC236}">
                <a16:creationId xmlns:a16="http://schemas.microsoft.com/office/drawing/2014/main" id="{05EED2E0-9A26-9A53-342F-8ED8CB8C1D93}"/>
              </a:ext>
            </a:extLst>
          </p:cNvPr>
          <p:cNvPicPr>
            <a:picLocks noChangeAspect="1"/>
          </p:cNvPicPr>
          <p:nvPr/>
        </p:nvPicPr>
        <p:blipFill>
          <a:blip r:embed="rId2"/>
          <a:stretch>
            <a:fillRect/>
          </a:stretch>
        </p:blipFill>
        <p:spPr>
          <a:xfrm>
            <a:off x="1779651" y="887829"/>
            <a:ext cx="8785097" cy="969348"/>
          </a:xfrm>
          <a:prstGeom prst="rect">
            <a:avLst/>
          </a:prstGeom>
        </p:spPr>
      </p:pic>
      <p:pic>
        <p:nvPicPr>
          <p:cNvPr id="6" name="圖片 5">
            <a:extLst>
              <a:ext uri="{FF2B5EF4-FFF2-40B4-BE49-F238E27FC236}">
                <a16:creationId xmlns:a16="http://schemas.microsoft.com/office/drawing/2014/main" id="{A9F87EE6-2059-FCEF-75A1-F653B89CBE35}"/>
              </a:ext>
            </a:extLst>
          </p:cNvPr>
          <p:cNvPicPr>
            <a:picLocks noChangeAspect="1"/>
          </p:cNvPicPr>
          <p:nvPr/>
        </p:nvPicPr>
        <p:blipFill>
          <a:blip r:embed="rId3"/>
          <a:stretch>
            <a:fillRect/>
          </a:stretch>
        </p:blipFill>
        <p:spPr>
          <a:xfrm>
            <a:off x="1201894" y="1708698"/>
            <a:ext cx="10004403" cy="4261473"/>
          </a:xfrm>
          <a:prstGeom prst="rect">
            <a:avLst/>
          </a:prstGeom>
        </p:spPr>
      </p:pic>
      <p:pic>
        <p:nvPicPr>
          <p:cNvPr id="3" name="圖片 2">
            <a:extLst>
              <a:ext uri="{FF2B5EF4-FFF2-40B4-BE49-F238E27FC236}">
                <a16:creationId xmlns:a16="http://schemas.microsoft.com/office/drawing/2014/main" id="{0B5F62DF-6520-3248-49DF-1F0521305BC9}"/>
              </a:ext>
            </a:extLst>
          </p:cNvPr>
          <p:cNvPicPr>
            <a:picLocks noChangeAspect="1"/>
          </p:cNvPicPr>
          <p:nvPr/>
        </p:nvPicPr>
        <p:blipFill>
          <a:blip r:embed="rId4"/>
          <a:srcRect b="14552"/>
          <a:stretch/>
        </p:blipFill>
        <p:spPr>
          <a:xfrm rot="1781539">
            <a:off x="-4299965" y="7757160"/>
            <a:ext cx="1038075" cy="413298"/>
          </a:xfrm>
          <a:prstGeom prst="rect">
            <a:avLst/>
          </a:prstGeom>
        </p:spPr>
      </p:pic>
      <p:pic>
        <p:nvPicPr>
          <p:cNvPr id="4" name="!!pp1">
            <a:extLst>
              <a:ext uri="{FF2B5EF4-FFF2-40B4-BE49-F238E27FC236}">
                <a16:creationId xmlns:a16="http://schemas.microsoft.com/office/drawing/2014/main" id="{0172187D-43CF-0047-9F4B-F4F8818399C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649" t="46071" r="57752" b="47707"/>
          <a:stretch/>
        </p:blipFill>
        <p:spPr>
          <a:xfrm rot="3559870">
            <a:off x="13472161" y="-1429993"/>
            <a:ext cx="746760" cy="169718"/>
          </a:xfrm>
          <a:prstGeom prst="rect">
            <a:avLst/>
          </a:prstGeom>
        </p:spPr>
      </p:pic>
    </p:spTree>
    <p:extLst>
      <p:ext uri="{BB962C8B-B14F-4D97-AF65-F5344CB8AC3E}">
        <p14:creationId xmlns:p14="http://schemas.microsoft.com/office/powerpoint/2010/main" val="1716192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p1">
            <a:extLst>
              <a:ext uri="{FF2B5EF4-FFF2-40B4-BE49-F238E27FC236}">
                <a16:creationId xmlns:a16="http://schemas.microsoft.com/office/drawing/2014/main" id="{C8F236E5-73CA-53B8-DEAC-62E122C452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649" t="46071" r="57752" b="47707"/>
          <a:stretch/>
        </p:blipFill>
        <p:spPr>
          <a:xfrm>
            <a:off x="785133" y="491331"/>
            <a:ext cx="3998099" cy="908659"/>
          </a:xfrm>
          <a:prstGeom prst="rect">
            <a:avLst/>
          </a:prstGeom>
        </p:spPr>
      </p:pic>
      <p:pic>
        <p:nvPicPr>
          <p:cNvPr id="12" name="圖片 11">
            <a:extLst>
              <a:ext uri="{FF2B5EF4-FFF2-40B4-BE49-F238E27FC236}">
                <a16:creationId xmlns:a16="http://schemas.microsoft.com/office/drawing/2014/main" id="{CEAED484-F4FE-7787-9B7F-990E1BD34FF2}"/>
              </a:ext>
            </a:extLst>
          </p:cNvPr>
          <p:cNvPicPr>
            <a:picLocks noChangeAspect="1"/>
          </p:cNvPicPr>
          <p:nvPr/>
        </p:nvPicPr>
        <p:blipFill>
          <a:blip r:embed="rId3"/>
          <a:srcRect b="14552"/>
          <a:stretch/>
        </p:blipFill>
        <p:spPr>
          <a:xfrm>
            <a:off x="1034034" y="2364994"/>
            <a:ext cx="10672572" cy="4249166"/>
          </a:xfrm>
          <a:prstGeom prst="rect">
            <a:avLst/>
          </a:prstGeom>
        </p:spPr>
      </p:pic>
      <p:sp>
        <p:nvSpPr>
          <p:cNvPr id="14" name="文字方塊 13">
            <a:extLst>
              <a:ext uri="{FF2B5EF4-FFF2-40B4-BE49-F238E27FC236}">
                <a16:creationId xmlns:a16="http://schemas.microsoft.com/office/drawing/2014/main" id="{EB720072-A32E-0D97-127D-D9B094CE275B}"/>
              </a:ext>
            </a:extLst>
          </p:cNvPr>
          <p:cNvSpPr txBox="1"/>
          <p:nvPr/>
        </p:nvSpPr>
        <p:spPr>
          <a:xfrm>
            <a:off x="1392263" y="1537509"/>
            <a:ext cx="1391920" cy="584775"/>
          </a:xfrm>
          <a:prstGeom prst="rect">
            <a:avLst/>
          </a:prstGeom>
          <a:solidFill>
            <a:srgbClr val="DED5C9"/>
          </a:solidFill>
          <a:ln>
            <a:solidFill>
              <a:schemeClr val="accent1"/>
            </a:solidFill>
          </a:ln>
          <a:scene3d>
            <a:camera prst="orthographicFront">
              <a:rot lat="600000" lon="600000" rev="600000"/>
            </a:camera>
            <a:lightRig rig="threePt" dir="t"/>
          </a:scene3d>
          <a:sp3d prstMaterial="softEdge">
            <a:bevelT/>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prstClr val="black"/>
                </a:solidFill>
                <a:effectLst/>
                <a:uLnTx/>
                <a:uFillTx/>
                <a:latin typeface="Adobe 繁黑體 Std B" panose="020B0700000000000000" pitchFamily="34" charset="-120"/>
                <a:ea typeface="Adobe 繁黑體 Std B" panose="020B0700000000000000" pitchFamily="34" charset="-120"/>
                <a:cs typeface="+mn-cs"/>
              </a:rPr>
              <a:t>小結</a:t>
            </a:r>
          </a:p>
        </p:txBody>
      </p:sp>
      <p:sp>
        <p:nvSpPr>
          <p:cNvPr id="15" name="標題 1">
            <a:extLst>
              <a:ext uri="{FF2B5EF4-FFF2-40B4-BE49-F238E27FC236}">
                <a16:creationId xmlns:a16="http://schemas.microsoft.com/office/drawing/2014/main" id="{3CFCD9E4-9A53-B146-1C28-8206491D8651}"/>
              </a:ext>
            </a:extLst>
          </p:cNvPr>
          <p:cNvSpPr txBox="1">
            <a:spLocks/>
          </p:cNvSpPr>
          <p:nvPr/>
        </p:nvSpPr>
        <p:spPr>
          <a:xfrm>
            <a:off x="0" y="0"/>
            <a:ext cx="12172950" cy="9826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zh-TW" altLang="en-US" sz="3300" b="1" i="0" u="none" strike="noStrike" kern="1200" cap="none" spc="0" normalizeH="0" baseline="0" noProof="0" dirty="0">
                <a:ln>
                  <a:noFill/>
                </a:ln>
                <a:solidFill>
                  <a:srgbClr val="7B9899"/>
                </a:solidFill>
                <a:effectLst/>
                <a:uLnTx/>
                <a:uFillTx/>
                <a:latin typeface="Calibri Light" panose="020F0302020204030204"/>
                <a:ea typeface="新細明體" panose="02020500000000000000" pitchFamily="18" charset="-120"/>
                <a:cs typeface="+mj-cs"/>
              </a:rPr>
              <a:t> 補助與交易之限制</a:t>
            </a:r>
            <a:endParaRPr kumimoji="0" lang="zh-TW" altLang="en-US" sz="3300" b="0" i="0" u="none" strike="noStrike" kern="1200" cap="none" spc="0" normalizeH="0" baseline="0" noProof="0" dirty="0">
              <a:ln>
                <a:noFill/>
              </a:ln>
              <a:solidFill>
                <a:srgbClr val="7B9899"/>
              </a:solidFill>
              <a:effectLst/>
              <a:uLnTx/>
              <a:uFillTx/>
              <a:latin typeface="Calibri Light" panose="020F0302020204030204"/>
              <a:ea typeface="新細明體" panose="02020500000000000000" pitchFamily="18" charset="-120"/>
              <a:cs typeface="+mj-cs"/>
            </a:endParaRPr>
          </a:p>
        </p:txBody>
      </p:sp>
    </p:spTree>
    <p:extLst>
      <p:ext uri="{BB962C8B-B14F-4D97-AF65-F5344CB8AC3E}">
        <p14:creationId xmlns:p14="http://schemas.microsoft.com/office/powerpoint/2010/main" val="2049756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399" t="78075" r="29474" b="1305"/>
          <a:stretch/>
        </p:blipFill>
        <p:spPr>
          <a:xfrm>
            <a:off x="336688" y="798733"/>
            <a:ext cx="11277600" cy="2808067"/>
          </a:xfrm>
          <a:prstGeom prst="rect">
            <a:avLst/>
          </a:prstGeom>
        </p:spPr>
      </p:pic>
      <p:sp>
        <p:nvSpPr>
          <p:cNvPr id="19" name="文字方塊 18">
            <a:extLst>
              <a:ext uri="{FF2B5EF4-FFF2-40B4-BE49-F238E27FC236}">
                <a16:creationId xmlns:a16="http://schemas.microsoft.com/office/drawing/2014/main" id="{999F8BCA-3F85-42A1-A004-7ED6B6673B52}"/>
              </a:ext>
            </a:extLst>
          </p:cNvPr>
          <p:cNvSpPr txBox="1"/>
          <p:nvPr/>
        </p:nvSpPr>
        <p:spPr>
          <a:xfrm>
            <a:off x="531137" y="3606800"/>
            <a:ext cx="10482303" cy="2959977"/>
          </a:xfrm>
          <a:prstGeom prst="rect">
            <a:avLst/>
          </a:prstGeom>
        </p:spPr>
        <p:txBody>
          <a:bodyPr wrap="square">
            <a:spAutoFit/>
          </a:bodyPr>
          <a:lstStyle>
            <a:defPPr>
              <a:defRPr lang="zh-TW"/>
            </a:defPPr>
            <a:lvl1pPr>
              <a:lnSpc>
                <a:spcPct val="120000"/>
              </a:lnSpc>
              <a:defRPr sz="4100">
                <a:solidFill>
                  <a:schemeClr val="accent5">
                    <a:lumMod val="50000"/>
                  </a:schemeClr>
                </a:solidFill>
                <a:latin typeface="Microsoft YaHei" panose="020B0503020204020204" pitchFamily="34" charset="-122"/>
                <a:ea typeface="Microsoft YaHei" panose="020B0503020204020204" pitchFamily="34" charset="-122"/>
              </a:defRPr>
            </a:lvl1pPr>
          </a:lstStyle>
          <a:p>
            <a:pPr marL="571500" indent="-571500">
              <a:lnSpc>
                <a:spcPct val="150000"/>
              </a:lnSpc>
              <a:buFont typeface="Wingdings 2" panose="05020102010507070707" pitchFamily="18" charset="2"/>
              <a:buChar char="?"/>
            </a:pPr>
            <a:r>
              <a:rPr lang="zh-TW" altLang="en-US" sz="3200" dirty="0">
                <a:solidFill>
                  <a:srgbClr val="7A6E60"/>
                </a:solidFill>
              </a:rPr>
              <a:t>指每筆新臺幣</a:t>
            </a:r>
            <a:r>
              <a:rPr lang="en-US" altLang="zh-TW" sz="3200" b="1" dirty="0">
                <a:solidFill>
                  <a:srgbClr val="7A6E60"/>
                </a:solidFill>
              </a:rPr>
              <a:t>1</a:t>
            </a:r>
            <a:r>
              <a:rPr lang="zh-TW" altLang="en-US" sz="3200" dirty="0">
                <a:solidFill>
                  <a:srgbClr val="7A6E60"/>
                </a:solidFill>
              </a:rPr>
              <a:t>萬元     </a:t>
            </a:r>
            <a:endParaRPr lang="en-US" altLang="zh-TW" sz="3200" dirty="0">
              <a:solidFill>
                <a:srgbClr val="7A6E60"/>
              </a:solidFill>
            </a:endParaRPr>
          </a:p>
          <a:p>
            <a:pPr marL="571500" indent="-571500">
              <a:lnSpc>
                <a:spcPct val="150000"/>
              </a:lnSpc>
              <a:buFont typeface="Wingdings 2" panose="05020102010507070707" pitchFamily="18" charset="2"/>
              <a:buChar char="?"/>
            </a:pPr>
            <a:r>
              <a:rPr lang="zh-TW" altLang="en-US" sz="3200" dirty="0">
                <a:solidFill>
                  <a:srgbClr val="7A6E60"/>
                </a:solidFill>
              </a:rPr>
              <a:t>及同一年度</a:t>
            </a:r>
            <a:r>
              <a:rPr lang="en-US" altLang="zh-TW" sz="3200" dirty="0">
                <a:solidFill>
                  <a:srgbClr val="7A6E60"/>
                </a:solidFill>
              </a:rPr>
              <a:t>(</a:t>
            </a:r>
            <a:r>
              <a:rPr lang="zh-TW" altLang="en-US" sz="3200" dirty="0">
                <a:solidFill>
                  <a:srgbClr val="7A6E60"/>
                </a:solidFill>
              </a:rPr>
              <a:t>每年</a:t>
            </a:r>
            <a:r>
              <a:rPr lang="en-US" altLang="zh-TW" sz="3200" dirty="0">
                <a:solidFill>
                  <a:srgbClr val="7A6E60"/>
                </a:solidFill>
              </a:rPr>
              <a:t>1/1</a:t>
            </a:r>
            <a:r>
              <a:rPr lang="zh-TW" altLang="en-US" sz="3200" dirty="0">
                <a:solidFill>
                  <a:srgbClr val="7A6E60"/>
                </a:solidFill>
              </a:rPr>
              <a:t>至</a:t>
            </a:r>
            <a:r>
              <a:rPr lang="en-US" altLang="zh-TW" sz="3200" dirty="0">
                <a:solidFill>
                  <a:srgbClr val="7A6E60"/>
                </a:solidFill>
              </a:rPr>
              <a:t>12/31)</a:t>
            </a:r>
            <a:r>
              <a:rPr lang="zh-TW" altLang="en-US" sz="3200" dirty="0">
                <a:solidFill>
                  <a:srgbClr val="7A6E60"/>
                </a:solidFill>
              </a:rPr>
              <a:t>同一補助或交易對象合計不超過新臺幣</a:t>
            </a:r>
            <a:r>
              <a:rPr lang="en-US" altLang="zh-TW" sz="3200" b="1" dirty="0">
                <a:solidFill>
                  <a:srgbClr val="7A6E60"/>
                </a:solidFill>
              </a:rPr>
              <a:t>10</a:t>
            </a:r>
            <a:r>
              <a:rPr lang="zh-TW" altLang="en-US" sz="3200" dirty="0">
                <a:solidFill>
                  <a:srgbClr val="7A6E60"/>
                </a:solidFill>
              </a:rPr>
              <a:t>萬元</a:t>
            </a:r>
            <a:r>
              <a:rPr lang="en-US" altLang="zh-TW" sz="3200" dirty="0">
                <a:solidFill>
                  <a:srgbClr val="7A6E60"/>
                </a:solidFill>
              </a:rPr>
              <a:t>(</a:t>
            </a:r>
            <a:r>
              <a:rPr lang="zh-TW" altLang="en-US" sz="3200" dirty="0">
                <a:solidFill>
                  <a:srgbClr val="7A6E60"/>
                </a:solidFill>
              </a:rPr>
              <a:t>補助與交易金額分開計算</a:t>
            </a:r>
            <a:r>
              <a:rPr lang="en-US" altLang="zh-TW" sz="3200" dirty="0">
                <a:solidFill>
                  <a:srgbClr val="7A6E60"/>
                </a:solidFill>
              </a:rPr>
              <a:t>)</a:t>
            </a:r>
          </a:p>
          <a:p>
            <a:pPr marL="571500" indent="-571500">
              <a:lnSpc>
                <a:spcPct val="150000"/>
              </a:lnSpc>
              <a:buFont typeface="Wingdings 2" panose="05020102010507070707" pitchFamily="18" charset="2"/>
              <a:buChar char="?"/>
            </a:pPr>
            <a:r>
              <a:rPr lang="zh-TW" altLang="en-US" sz="3200" dirty="0">
                <a:solidFill>
                  <a:srgbClr val="7A6E60"/>
                </a:solidFill>
              </a:rPr>
              <a:t>超過一定金額，</a:t>
            </a:r>
            <a:r>
              <a:rPr lang="zh-TW" altLang="en-US" sz="3200" b="1" dirty="0">
                <a:solidFill>
                  <a:srgbClr val="7A6E60"/>
                </a:solidFill>
              </a:rPr>
              <a:t>全部補助或交易</a:t>
            </a:r>
            <a:r>
              <a:rPr lang="zh-TW" altLang="en-US" sz="3200" dirty="0">
                <a:solidFill>
                  <a:srgbClr val="7A6E60"/>
                </a:solidFill>
              </a:rPr>
              <a:t>均為違法</a:t>
            </a:r>
          </a:p>
        </p:txBody>
      </p:sp>
      <p:pic>
        <p:nvPicPr>
          <p:cNvPr id="7" name="圖片 6">
            <a:extLst>
              <a:ext uri="{FF2B5EF4-FFF2-40B4-BE49-F238E27FC236}">
                <a16:creationId xmlns:a16="http://schemas.microsoft.com/office/drawing/2014/main" id="{18625E87-0D51-4BB1-B6C7-AD2916A9DF82}"/>
              </a:ext>
            </a:extLst>
          </p:cNvPr>
          <p:cNvPicPr>
            <a:picLocks noChangeAspect="1"/>
          </p:cNvPicPr>
          <p:nvPr/>
        </p:nvPicPr>
        <p:blipFill>
          <a:blip r:embed="rId3"/>
          <a:stretch>
            <a:fillRect/>
          </a:stretch>
        </p:blipFill>
        <p:spPr>
          <a:xfrm rot="7441879">
            <a:off x="13183657" y="1778832"/>
            <a:ext cx="798729" cy="151566"/>
          </a:xfrm>
          <a:prstGeom prst="rect">
            <a:avLst/>
          </a:prstGeom>
        </p:spPr>
      </p:pic>
      <p:pic>
        <p:nvPicPr>
          <p:cNvPr id="8" name="圖片 7">
            <a:extLst>
              <a:ext uri="{FF2B5EF4-FFF2-40B4-BE49-F238E27FC236}">
                <a16:creationId xmlns:a16="http://schemas.microsoft.com/office/drawing/2014/main" id="{00E07FE1-905D-4D5E-832C-5F24BF9DFBC3}"/>
              </a:ext>
            </a:extLst>
          </p:cNvPr>
          <p:cNvPicPr>
            <a:picLocks noChangeAspect="1"/>
          </p:cNvPicPr>
          <p:nvPr/>
        </p:nvPicPr>
        <p:blipFill>
          <a:blip r:embed="rId4"/>
          <a:stretch>
            <a:fillRect/>
          </a:stretch>
        </p:blipFill>
        <p:spPr>
          <a:xfrm rot="7441879">
            <a:off x="13202651" y="5267867"/>
            <a:ext cx="798730" cy="381923"/>
          </a:xfrm>
          <a:prstGeom prst="rect">
            <a:avLst/>
          </a:prstGeom>
        </p:spPr>
      </p:pic>
    </p:spTree>
    <p:extLst>
      <p:ext uri="{BB962C8B-B14F-4D97-AF65-F5344CB8AC3E}">
        <p14:creationId xmlns:p14="http://schemas.microsoft.com/office/powerpoint/2010/main" val="282580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2464236" y="1939734"/>
            <a:ext cx="7263527" cy="2215991"/>
          </a:xfrm>
          <a:prstGeom prst="rect">
            <a:avLst/>
          </a:prstGeom>
          <a:noFill/>
        </p:spPr>
        <p:txBody>
          <a:bodyPr wrap="none" rtlCol="0">
            <a:spAutoFit/>
          </a:bodyPr>
          <a:lstStyle/>
          <a:p>
            <a:r>
              <a:rPr lang="zh-TW" altLang="en-US" sz="13800" b="1" dirty="0">
                <a:solidFill>
                  <a:srgbClr val="4C3832"/>
                </a:solidFill>
                <a:latin typeface="Microsoft YaHei" panose="020B0503020204020204" pitchFamily="34" charset="-122"/>
                <a:ea typeface="Microsoft YaHei" panose="020B0503020204020204" pitchFamily="34" charset="-122"/>
              </a:rPr>
              <a:t>適用對象</a:t>
            </a:r>
          </a:p>
        </p:txBody>
      </p:sp>
    </p:spTree>
    <p:extLst>
      <p:ext uri="{BB962C8B-B14F-4D97-AF65-F5344CB8AC3E}">
        <p14:creationId xmlns:p14="http://schemas.microsoft.com/office/powerpoint/2010/main" val="1834269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8B9B496-B033-4639-84E4-03F1D16F0C20}"/>
              </a:ext>
            </a:extLst>
          </p:cNvPr>
          <p:cNvSpPr>
            <a:spLocks noGrp="1"/>
          </p:cNvSpPr>
          <p:nvPr>
            <p:ph type="title" idx="4294967295"/>
          </p:nvPr>
        </p:nvSpPr>
        <p:spPr>
          <a:xfrm>
            <a:off x="0" y="0"/>
            <a:ext cx="12172950" cy="982663"/>
          </a:xfrm>
          <a:prstGeom prst="rect">
            <a:avLst/>
          </a:prstGeom>
        </p:spPr>
        <p:txBody>
          <a:bodyPr/>
          <a:lstStyle/>
          <a:p>
            <a:r>
              <a:rPr lang="zh-TW" altLang="en-US" dirty="0"/>
              <a:t>裁罰案例</a:t>
            </a:r>
          </a:p>
        </p:txBody>
      </p:sp>
      <p:pic>
        <p:nvPicPr>
          <p:cNvPr id="6" name="圖片 5">
            <a:extLst>
              <a:ext uri="{FF2B5EF4-FFF2-40B4-BE49-F238E27FC236}">
                <a16:creationId xmlns:a16="http://schemas.microsoft.com/office/drawing/2014/main" id="{0362D3B1-8124-4786-A2AD-CCA0E6A5C9EB}"/>
              </a:ext>
            </a:extLst>
          </p:cNvPr>
          <p:cNvPicPr>
            <a:picLocks noChangeAspect="1"/>
          </p:cNvPicPr>
          <p:nvPr/>
        </p:nvPicPr>
        <p:blipFill rotWithShape="1">
          <a:blip r:embed="rId2">
            <a:extLst>
              <a:ext uri="{28A0092B-C50C-407E-A947-70E740481C1C}">
                <a14:useLocalDpi xmlns:a14="http://schemas.microsoft.com/office/drawing/2010/main" val="0"/>
              </a:ext>
            </a:extLst>
          </a:blip>
          <a:srcRect l="6810" t="26045" r="74718" b="47614"/>
          <a:stretch/>
        </p:blipFill>
        <p:spPr>
          <a:xfrm>
            <a:off x="0" y="982767"/>
            <a:ext cx="4161322" cy="2947208"/>
          </a:xfrm>
          <a:prstGeom prst="rect">
            <a:avLst/>
          </a:prstGeom>
        </p:spPr>
      </p:pic>
      <p:sp>
        <p:nvSpPr>
          <p:cNvPr id="12" name="圓角矩形圖說文字 4">
            <a:extLst>
              <a:ext uri="{FF2B5EF4-FFF2-40B4-BE49-F238E27FC236}">
                <a16:creationId xmlns:a16="http://schemas.microsoft.com/office/drawing/2014/main" id="{F13BF782-56AA-4515-9B7B-227D529AE7EE}"/>
              </a:ext>
            </a:extLst>
          </p:cNvPr>
          <p:cNvSpPr/>
          <p:nvPr/>
        </p:nvSpPr>
        <p:spPr>
          <a:xfrm>
            <a:off x="5669737" y="6275585"/>
            <a:ext cx="4865318" cy="380130"/>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4" indent="0" algn="just" defTabSz="6858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資料來源：監察院公報廉政專刊第</a:t>
            </a:r>
            <a:r>
              <a:rPr kumimoji="0" lang="en-US" altLang="zh-TW" sz="20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253</a:t>
            </a:r>
            <a:r>
              <a:rPr kumimoji="0" lang="zh-TW" altLang="en-US" sz="20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期</a:t>
            </a:r>
          </a:p>
        </p:txBody>
      </p:sp>
      <p:pic>
        <p:nvPicPr>
          <p:cNvPr id="3" name="圖片 2">
            <a:extLst>
              <a:ext uri="{FF2B5EF4-FFF2-40B4-BE49-F238E27FC236}">
                <a16:creationId xmlns:a16="http://schemas.microsoft.com/office/drawing/2014/main" id="{90177447-4A5E-4322-847A-E34D84FF9A5B}"/>
              </a:ext>
            </a:extLst>
          </p:cNvPr>
          <p:cNvPicPr>
            <a:picLocks noChangeAspect="1"/>
          </p:cNvPicPr>
          <p:nvPr/>
        </p:nvPicPr>
        <p:blipFill>
          <a:blip r:embed="rId3"/>
          <a:stretch>
            <a:fillRect/>
          </a:stretch>
        </p:blipFill>
        <p:spPr>
          <a:xfrm>
            <a:off x="4076763" y="1127715"/>
            <a:ext cx="8096190" cy="1536325"/>
          </a:xfrm>
          <a:prstGeom prst="rect">
            <a:avLst/>
          </a:prstGeom>
        </p:spPr>
      </p:pic>
      <p:pic>
        <p:nvPicPr>
          <p:cNvPr id="4" name="圖片 3">
            <a:extLst>
              <a:ext uri="{FF2B5EF4-FFF2-40B4-BE49-F238E27FC236}">
                <a16:creationId xmlns:a16="http://schemas.microsoft.com/office/drawing/2014/main" id="{4909C5B2-1715-404B-B317-BFA2F17A9C1F}"/>
              </a:ext>
            </a:extLst>
          </p:cNvPr>
          <p:cNvPicPr>
            <a:picLocks noChangeAspect="1"/>
          </p:cNvPicPr>
          <p:nvPr/>
        </p:nvPicPr>
        <p:blipFill>
          <a:blip r:embed="rId4"/>
          <a:stretch>
            <a:fillRect/>
          </a:stretch>
        </p:blipFill>
        <p:spPr>
          <a:xfrm>
            <a:off x="4054301" y="2534165"/>
            <a:ext cx="8096190" cy="3871296"/>
          </a:xfrm>
          <a:prstGeom prst="rect">
            <a:avLst/>
          </a:prstGeom>
        </p:spPr>
      </p:pic>
    </p:spTree>
    <p:extLst>
      <p:ext uri="{BB962C8B-B14F-4D97-AF65-F5344CB8AC3E}">
        <p14:creationId xmlns:p14="http://schemas.microsoft.com/office/powerpoint/2010/main" val="3197183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pic>
        <p:nvPicPr>
          <p:cNvPr id="7" name="!!pp1">
            <a:extLst>
              <a:ext uri="{FF2B5EF4-FFF2-40B4-BE49-F238E27FC236}">
                <a16:creationId xmlns:a16="http://schemas.microsoft.com/office/drawing/2014/main" id="{5108CA04-9EAE-4543-91A1-C4C8105FDE85}"/>
              </a:ext>
            </a:extLst>
          </p:cNvPr>
          <p:cNvPicPr>
            <a:picLocks noChangeAspect="1"/>
          </p:cNvPicPr>
          <p:nvPr/>
        </p:nvPicPr>
        <p:blipFill rotWithShape="1">
          <a:blip r:embed="rId3">
            <a:extLst>
              <a:ext uri="{28A0092B-C50C-407E-A947-70E740481C1C}">
                <a14:useLocalDpi xmlns:a14="http://schemas.microsoft.com/office/drawing/2010/main" val="0"/>
              </a:ext>
            </a:extLst>
          </a:blip>
          <a:srcRect l="72276" t="16029" r="8397" b="66356"/>
          <a:stretch/>
        </p:blipFill>
        <p:spPr>
          <a:xfrm>
            <a:off x="182880" y="694875"/>
            <a:ext cx="4592320" cy="2078805"/>
          </a:xfrm>
          <a:prstGeom prst="rect">
            <a:avLst/>
          </a:prstGeom>
        </p:spPr>
      </p:pic>
      <p:pic>
        <p:nvPicPr>
          <p:cNvPr id="8" name="!!pic1">
            <a:extLst>
              <a:ext uri="{FF2B5EF4-FFF2-40B4-BE49-F238E27FC236}">
                <a16:creationId xmlns:a16="http://schemas.microsoft.com/office/drawing/2014/main" id="{1856F751-CC2E-4BDB-BEAD-5F35D82269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542" y="90856"/>
            <a:ext cx="5058542" cy="6676288"/>
          </a:xfrm>
          <a:prstGeom prst="rect">
            <a:avLst/>
          </a:prstGeom>
        </p:spPr>
      </p:pic>
      <p:pic>
        <p:nvPicPr>
          <p:cNvPr id="9" name="圖形 8" descr="關閉">
            <a:extLst>
              <a:ext uri="{FF2B5EF4-FFF2-40B4-BE49-F238E27FC236}">
                <a16:creationId xmlns:a16="http://schemas.microsoft.com/office/drawing/2014/main" id="{9DD82499-4EF1-4D76-A542-7919E68710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87925" y="7331008"/>
            <a:ext cx="555522" cy="555522"/>
          </a:xfrm>
          <a:prstGeom prst="rect">
            <a:avLst/>
          </a:prstGeom>
        </p:spPr>
      </p:pic>
      <p:pic>
        <p:nvPicPr>
          <p:cNvPr id="3" name="圖片 2">
            <a:extLst>
              <a:ext uri="{FF2B5EF4-FFF2-40B4-BE49-F238E27FC236}">
                <a16:creationId xmlns:a16="http://schemas.microsoft.com/office/drawing/2014/main" id="{8D052EB1-BE6C-4AA4-92AC-B0C6552B8FCC}"/>
              </a:ext>
            </a:extLst>
          </p:cNvPr>
          <p:cNvPicPr>
            <a:picLocks noChangeAspect="1"/>
          </p:cNvPicPr>
          <p:nvPr/>
        </p:nvPicPr>
        <p:blipFill>
          <a:blip r:embed="rId7"/>
          <a:stretch>
            <a:fillRect/>
          </a:stretch>
        </p:blipFill>
        <p:spPr>
          <a:xfrm>
            <a:off x="422279" y="3090475"/>
            <a:ext cx="4352921" cy="3072650"/>
          </a:xfrm>
          <a:prstGeom prst="rect">
            <a:avLst/>
          </a:prstGeom>
        </p:spPr>
      </p:pic>
    </p:spTree>
    <p:extLst>
      <p:ext uri="{BB962C8B-B14F-4D97-AF65-F5344CB8AC3E}">
        <p14:creationId xmlns:p14="http://schemas.microsoft.com/office/powerpoint/2010/main" val="3566679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1"/>
          <p:cNvPicPr>
            <a:picLocks noChangeAspect="1"/>
          </p:cNvPicPr>
          <p:nvPr/>
        </p:nvPicPr>
        <p:blipFill rotWithShape="1">
          <a:blip r:embed="rId2" cstate="print"/>
          <a:srcRect l="719" b="17006"/>
          <a:stretch/>
        </p:blipFill>
        <p:spPr>
          <a:xfrm>
            <a:off x="6421528" y="1148081"/>
            <a:ext cx="5506782" cy="4182812"/>
          </a:xfrm>
          <a:prstGeom prst="roundRect">
            <a:avLst/>
          </a:prstGeom>
        </p:spPr>
      </p:pic>
      <p:sp>
        <p:nvSpPr>
          <p:cNvPr id="3" name="標題 2">
            <a:extLst>
              <a:ext uri="{FF2B5EF4-FFF2-40B4-BE49-F238E27FC236}">
                <a16:creationId xmlns:a16="http://schemas.microsoft.com/office/drawing/2014/main" id="{24881830-266A-4181-8CDC-8081F4FC0575}"/>
              </a:ext>
            </a:extLst>
          </p:cNvPr>
          <p:cNvSpPr>
            <a:spLocks noGrp="1"/>
          </p:cNvSpPr>
          <p:nvPr>
            <p:ph type="title" idx="4294967295"/>
          </p:nvPr>
        </p:nvSpPr>
        <p:spPr>
          <a:xfrm>
            <a:off x="0" y="-4763"/>
            <a:ext cx="9129713" cy="982663"/>
          </a:xfrm>
          <a:prstGeom prst="rect">
            <a:avLst/>
          </a:prstGeom>
        </p:spPr>
        <p:txBody>
          <a:bodyPr/>
          <a:lstStyle/>
          <a:p>
            <a:r>
              <a:rPr lang="zh-TW" altLang="en-US" dirty="0">
                <a:solidFill>
                  <a:srgbClr val="7B9899"/>
                </a:solidFill>
              </a:rPr>
              <a:t>補助與交易之限制</a:t>
            </a:r>
            <a:endParaRPr lang="zh-TW" altLang="en-US" dirty="0"/>
          </a:p>
        </p:txBody>
      </p:sp>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3">
            <a:extLst>
              <a:ext uri="{28A0092B-C50C-407E-A947-70E740481C1C}">
                <a14:useLocalDpi xmlns:a14="http://schemas.microsoft.com/office/drawing/2010/main" val="0"/>
              </a:ext>
            </a:extLst>
          </a:blip>
          <a:srcRect l="72192" t="16199" r="3951" b="45748"/>
          <a:stretch/>
        </p:blipFill>
        <p:spPr>
          <a:xfrm>
            <a:off x="427409" y="1046480"/>
            <a:ext cx="5668591" cy="4490720"/>
          </a:xfrm>
          <a:prstGeom prst="rect">
            <a:avLst/>
          </a:prstGeom>
        </p:spPr>
      </p:pic>
      <p:pic>
        <p:nvPicPr>
          <p:cNvPr id="6" name="圖形 5" descr="關閉">
            <a:extLst>
              <a:ext uri="{FF2B5EF4-FFF2-40B4-BE49-F238E27FC236}">
                <a16:creationId xmlns:a16="http://schemas.microsoft.com/office/drawing/2014/main" id="{80F130E7-3E79-4CBA-8819-1DDC94094E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88478" y="2923130"/>
            <a:ext cx="1469922" cy="1469922"/>
          </a:xfrm>
          <a:prstGeom prst="rect">
            <a:avLst/>
          </a:prstGeom>
        </p:spPr>
      </p:pic>
    </p:spTree>
    <p:extLst>
      <p:ext uri="{BB962C8B-B14F-4D97-AF65-F5344CB8AC3E}">
        <p14:creationId xmlns:p14="http://schemas.microsoft.com/office/powerpoint/2010/main" val="25367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942" t="43749" r="4806" b="45663"/>
          <a:stretch/>
        </p:blipFill>
        <p:spPr>
          <a:xfrm>
            <a:off x="76742" y="0"/>
            <a:ext cx="3489505" cy="863600"/>
          </a:xfrm>
          <a:prstGeom prst="rect">
            <a:avLst/>
          </a:prstGeom>
        </p:spPr>
      </p:pic>
      <p:pic>
        <p:nvPicPr>
          <p:cNvPr id="8" name="!!pic1">
            <a:extLst>
              <a:ext uri="{FF2B5EF4-FFF2-40B4-BE49-F238E27FC236}">
                <a16:creationId xmlns:a16="http://schemas.microsoft.com/office/drawing/2014/main" id="{C67E6968-870C-46D6-8DB8-1FD5113A972C}"/>
              </a:ext>
            </a:extLst>
          </p:cNvPr>
          <p:cNvPicPr/>
          <p:nvPr/>
        </p:nvPicPr>
        <p:blipFill rotWithShape="1">
          <a:blip r:embed="rId3"/>
          <a:srcRect l="1485" t="14911" r="2004" b="25971"/>
          <a:stretch/>
        </p:blipFill>
        <p:spPr bwMode="auto">
          <a:xfrm>
            <a:off x="1656081" y="863600"/>
            <a:ext cx="8734744" cy="5156551"/>
          </a:xfrm>
          <a:prstGeom prst="rect">
            <a:avLst/>
          </a:prstGeom>
          <a:ln>
            <a:noFill/>
          </a:ln>
          <a:extLst>
            <a:ext uri="{53640926-AAD7-44D8-BBD7-CCE9431645EC}">
              <a14:shadowObscured xmlns:a14="http://schemas.microsoft.com/office/drawing/2010/main"/>
            </a:ext>
          </a:extLst>
        </p:spPr>
      </p:pic>
      <p:sp>
        <p:nvSpPr>
          <p:cNvPr id="9" name="文字方塊 8">
            <a:extLst>
              <a:ext uri="{FF2B5EF4-FFF2-40B4-BE49-F238E27FC236}">
                <a16:creationId xmlns:a16="http://schemas.microsoft.com/office/drawing/2014/main" id="{E931301F-7915-4D7C-9905-033495B7B226}"/>
              </a:ext>
            </a:extLst>
          </p:cNvPr>
          <p:cNvSpPr txBox="1"/>
          <p:nvPr/>
        </p:nvSpPr>
        <p:spPr>
          <a:xfrm>
            <a:off x="3198519" y="6126480"/>
            <a:ext cx="6526480" cy="523220"/>
          </a:xfrm>
          <a:prstGeom prst="rect">
            <a:avLst/>
          </a:prstGeom>
          <a:noFill/>
        </p:spPr>
        <p:txBody>
          <a:bodyPr wrap="square" rtlCol="0">
            <a:spAutoFit/>
          </a:bodyPr>
          <a:lstStyle/>
          <a:p>
            <a:pPr>
              <a:defRPr/>
            </a:pPr>
            <a:r>
              <a:rPr lang="zh-TW" altLang="en-US" sz="2800" dirty="0">
                <a:solidFill>
                  <a:srgbClr val="FF0000"/>
                </a:solidFill>
                <a:latin typeface="標楷體" panose="03000509000000000000" pitchFamily="65" charset="-120"/>
                <a:ea typeface="標楷體" panose="03000509000000000000" pitchFamily="65" charset="-120"/>
              </a:rPr>
              <a:t>請詳閱「監察院陽光法令主題網」</a:t>
            </a:r>
          </a:p>
        </p:txBody>
      </p:sp>
      <p:sp>
        <p:nvSpPr>
          <p:cNvPr id="10" name="文字方塊 9">
            <a:extLst>
              <a:ext uri="{FF2B5EF4-FFF2-40B4-BE49-F238E27FC236}">
                <a16:creationId xmlns:a16="http://schemas.microsoft.com/office/drawing/2014/main" id="{F73E181D-B732-4625-98D1-9F15153ADC3B}"/>
              </a:ext>
            </a:extLst>
          </p:cNvPr>
          <p:cNvSpPr txBox="1"/>
          <p:nvPr/>
        </p:nvSpPr>
        <p:spPr>
          <a:xfrm>
            <a:off x="9201669" y="-1173480"/>
            <a:ext cx="1046659" cy="258954"/>
          </a:xfrm>
          <a:prstGeom prst="rect">
            <a:avLst/>
          </a:prstGeom>
          <a:noFill/>
          <a:ln w="38100" cmpd="sng">
            <a:solidFill>
              <a:srgbClr val="00B0F0"/>
            </a:solidFill>
          </a:ln>
        </p:spPr>
        <p:txBody>
          <a:bodyPr wrap="square" rtlCol="0">
            <a:spAutoFit/>
          </a:bodyPr>
          <a:lstStyle/>
          <a:p>
            <a:endParaRPr lang="zh-TW" altLang="en-US" dirty="0"/>
          </a:p>
        </p:txBody>
      </p:sp>
      <p:sp>
        <p:nvSpPr>
          <p:cNvPr id="11" name="文字方塊 10">
            <a:extLst>
              <a:ext uri="{FF2B5EF4-FFF2-40B4-BE49-F238E27FC236}">
                <a16:creationId xmlns:a16="http://schemas.microsoft.com/office/drawing/2014/main" id="{C2794281-ED23-4468-9F8D-3B1227FFB8B6}"/>
              </a:ext>
            </a:extLst>
          </p:cNvPr>
          <p:cNvSpPr txBox="1"/>
          <p:nvPr/>
        </p:nvSpPr>
        <p:spPr>
          <a:xfrm>
            <a:off x="-1244779" y="7589520"/>
            <a:ext cx="1244779" cy="269022"/>
          </a:xfrm>
          <a:prstGeom prst="rect">
            <a:avLst/>
          </a:prstGeom>
          <a:noFill/>
          <a:ln w="38100" cmpd="sng">
            <a:solidFill>
              <a:srgbClr val="FFC000"/>
            </a:solidFill>
          </a:ln>
        </p:spPr>
        <p:txBody>
          <a:bodyPr wrap="square" rtlCol="0">
            <a:spAutoFit/>
          </a:bodyPr>
          <a:lstStyle/>
          <a:p>
            <a:endParaRPr lang="zh-TW" altLang="en-US" dirty="0"/>
          </a:p>
        </p:txBody>
      </p:sp>
    </p:spTree>
    <p:extLst>
      <p:ext uri="{BB962C8B-B14F-4D97-AF65-F5344CB8AC3E}">
        <p14:creationId xmlns:p14="http://schemas.microsoft.com/office/powerpoint/2010/main" val="27669522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 fill="hold"/>
                                        <p:tgtEl>
                                          <p:spTgt spid="9"/>
                                        </p:tgtEl>
                                        <p:attrNameLst>
                                          <p:attrName>ppt_w</p:attrName>
                                        </p:attrNameLst>
                                      </p:cBhvr>
                                      <p:tavLst>
                                        <p:tav tm="0">
                                          <p:val>
                                            <p:fltVal val="0"/>
                                          </p:val>
                                        </p:tav>
                                        <p:tav tm="100000">
                                          <p:val>
                                            <p:strVal val="#ppt_w"/>
                                          </p:val>
                                        </p:tav>
                                      </p:tavLst>
                                    </p:anim>
                                    <p:anim calcmode="lin" valueType="num">
                                      <p:cBhvr>
                                        <p:cTn id="8" dur="10" fill="hold"/>
                                        <p:tgtEl>
                                          <p:spTgt spid="9"/>
                                        </p:tgtEl>
                                        <p:attrNameLst>
                                          <p:attrName>ppt_h</p:attrName>
                                        </p:attrNameLst>
                                      </p:cBhvr>
                                      <p:tavLst>
                                        <p:tav tm="0">
                                          <p:val>
                                            <p:fltVal val="0"/>
                                          </p:val>
                                        </p:tav>
                                        <p:tav tm="100000">
                                          <p:val>
                                            <p:strVal val="#ppt_h"/>
                                          </p:val>
                                        </p:tav>
                                      </p:tavLst>
                                    </p:anim>
                                    <p:anim calcmode="lin" valueType="num">
                                      <p:cBhvr>
                                        <p:cTn id="9" dur="10" fill="hold"/>
                                        <p:tgtEl>
                                          <p:spTgt spid="9"/>
                                        </p:tgtEl>
                                        <p:attrNameLst>
                                          <p:attrName>style.rotation</p:attrName>
                                        </p:attrNameLst>
                                      </p:cBhvr>
                                      <p:tavLst>
                                        <p:tav tm="0">
                                          <p:val>
                                            <p:fltVal val="90"/>
                                          </p:val>
                                        </p:tav>
                                        <p:tav tm="100000">
                                          <p:val>
                                            <p:fltVal val="0"/>
                                          </p:val>
                                        </p:tav>
                                      </p:tavLst>
                                    </p:anim>
                                    <p:animEffect transition="in" filter="fade">
                                      <p:cBhvr>
                                        <p:cTn id="10" dur="1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1">
            <a:extLst>
              <a:ext uri="{FF2B5EF4-FFF2-40B4-BE49-F238E27FC236}">
                <a16:creationId xmlns:a16="http://schemas.microsoft.com/office/drawing/2014/main" id="{4E1695E6-54E9-4745-8F21-B9A7AF0E1A50}"/>
              </a:ext>
            </a:extLst>
          </p:cNvPr>
          <p:cNvPicPr/>
          <p:nvPr/>
        </p:nvPicPr>
        <p:blipFill>
          <a:blip r:embed="rId2"/>
          <a:stretch>
            <a:fillRect/>
          </a:stretch>
        </p:blipFill>
        <p:spPr>
          <a:xfrm>
            <a:off x="1571466" y="791845"/>
            <a:ext cx="9049067" cy="6066155"/>
          </a:xfrm>
          <a:prstGeom prst="rect">
            <a:avLst/>
          </a:prstGeom>
        </p:spPr>
      </p:pic>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942" t="43749" r="4806" b="45663"/>
          <a:stretch/>
        </p:blipFill>
        <p:spPr>
          <a:xfrm>
            <a:off x="381542" y="0"/>
            <a:ext cx="3489505" cy="863600"/>
          </a:xfrm>
          <a:prstGeom prst="rect">
            <a:avLst/>
          </a:prstGeom>
        </p:spPr>
      </p:pic>
      <p:sp>
        <p:nvSpPr>
          <p:cNvPr id="12" name="文字方塊 11">
            <a:extLst>
              <a:ext uri="{FF2B5EF4-FFF2-40B4-BE49-F238E27FC236}">
                <a16:creationId xmlns:a16="http://schemas.microsoft.com/office/drawing/2014/main" id="{0673CE2D-41AD-43D6-BF36-D4AF2CAA0FB1}"/>
              </a:ext>
            </a:extLst>
          </p:cNvPr>
          <p:cNvSpPr txBox="1"/>
          <p:nvPr/>
        </p:nvSpPr>
        <p:spPr>
          <a:xfrm>
            <a:off x="-3740700" y="2833888"/>
            <a:ext cx="690664" cy="369332"/>
          </a:xfrm>
          <a:prstGeom prst="rect">
            <a:avLst/>
          </a:prstGeom>
          <a:noFill/>
          <a:ln w="38100" cmpd="sng">
            <a:solidFill>
              <a:srgbClr val="FF0000">
                <a:alpha val="99000"/>
              </a:srgbClr>
            </a:solidFill>
          </a:ln>
        </p:spPr>
        <p:txBody>
          <a:bodyPr wrap="square" rtlCol="0">
            <a:spAutoFit/>
          </a:bodyPr>
          <a:lstStyle/>
          <a:p>
            <a:endParaRPr lang="zh-TW" altLang="en-US" dirty="0"/>
          </a:p>
        </p:txBody>
      </p:sp>
      <p:sp>
        <p:nvSpPr>
          <p:cNvPr id="13" name="矩形 12">
            <a:extLst>
              <a:ext uri="{FF2B5EF4-FFF2-40B4-BE49-F238E27FC236}">
                <a16:creationId xmlns:a16="http://schemas.microsoft.com/office/drawing/2014/main" id="{36D1A924-806F-4DFA-A88B-3FAFC99BA63D}"/>
              </a:ext>
            </a:extLst>
          </p:cNvPr>
          <p:cNvSpPr/>
          <p:nvPr/>
        </p:nvSpPr>
        <p:spPr>
          <a:xfrm>
            <a:off x="14172162" y="4736123"/>
            <a:ext cx="594029" cy="401304"/>
          </a:xfrm>
          <a:prstGeom prst="rect">
            <a:avLst/>
          </a:prstGeom>
          <a:noFill/>
          <a:ln w="34925" cmpd="sng">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50CB9F21-F58A-4C30-8828-935D6C1EE757}"/>
              </a:ext>
            </a:extLst>
          </p:cNvPr>
          <p:cNvSpPr txBox="1"/>
          <p:nvPr/>
        </p:nvSpPr>
        <p:spPr>
          <a:xfrm>
            <a:off x="4600874" y="3486425"/>
            <a:ext cx="1718645" cy="338497"/>
          </a:xfrm>
          <a:prstGeom prst="rect">
            <a:avLst/>
          </a:prstGeom>
          <a:noFill/>
          <a:ln w="38100" cmpd="sng">
            <a:solidFill>
              <a:srgbClr val="00B0F0"/>
            </a:solidFill>
          </a:ln>
        </p:spPr>
        <p:txBody>
          <a:bodyPr wrap="square" rtlCol="0">
            <a:spAutoFit/>
          </a:bodyPr>
          <a:lstStyle/>
          <a:p>
            <a:endParaRPr lang="zh-TW" altLang="en-US" dirty="0"/>
          </a:p>
        </p:txBody>
      </p:sp>
      <p:sp>
        <p:nvSpPr>
          <p:cNvPr id="11" name="文字方塊 10">
            <a:extLst>
              <a:ext uri="{FF2B5EF4-FFF2-40B4-BE49-F238E27FC236}">
                <a16:creationId xmlns:a16="http://schemas.microsoft.com/office/drawing/2014/main" id="{4FA082FE-289F-4590-926F-0E4276FBA7F6}"/>
              </a:ext>
            </a:extLst>
          </p:cNvPr>
          <p:cNvSpPr txBox="1"/>
          <p:nvPr/>
        </p:nvSpPr>
        <p:spPr>
          <a:xfrm>
            <a:off x="4600874" y="4777625"/>
            <a:ext cx="2511126" cy="338497"/>
          </a:xfrm>
          <a:prstGeom prst="rect">
            <a:avLst/>
          </a:prstGeom>
          <a:noFill/>
          <a:ln w="38100" cmpd="sng">
            <a:solidFill>
              <a:srgbClr val="FFC000"/>
            </a:solidFill>
          </a:ln>
        </p:spPr>
        <p:txBody>
          <a:bodyPr wrap="square" rtlCol="0">
            <a:spAutoFit/>
          </a:bodyPr>
          <a:lstStyle/>
          <a:p>
            <a:endParaRPr lang="zh-TW" altLang="en-US" dirty="0"/>
          </a:p>
        </p:txBody>
      </p:sp>
    </p:spTree>
    <p:extLst>
      <p:ext uri="{BB962C8B-B14F-4D97-AF65-F5344CB8AC3E}">
        <p14:creationId xmlns:p14="http://schemas.microsoft.com/office/powerpoint/2010/main" val="3610205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750"/>
                                        <p:tgtEl>
                                          <p:spTgt spid="13"/>
                                        </p:tgtEl>
                                      </p:cBhvr>
                                    </p:animEffect>
                                    <p:anim calcmode="lin" valueType="num">
                                      <p:cBhvr>
                                        <p:cTn id="15" dur="750" fill="hold"/>
                                        <p:tgtEl>
                                          <p:spTgt spid="13"/>
                                        </p:tgtEl>
                                        <p:attrNameLst>
                                          <p:attrName>ppt_w</p:attrName>
                                        </p:attrNameLst>
                                      </p:cBhvr>
                                      <p:tavLst>
                                        <p:tav tm="0" fmla="#ppt_w*sin(2.5*pi*$)">
                                          <p:val>
                                            <p:fltVal val="0"/>
                                          </p:val>
                                        </p:tav>
                                        <p:tav tm="100000">
                                          <p:val>
                                            <p:fltVal val="1"/>
                                          </p:val>
                                        </p:tav>
                                      </p:tavLst>
                                    </p:anim>
                                    <p:anim calcmode="lin" valueType="num">
                                      <p:cBhvr>
                                        <p:cTn id="16" dur="75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1">
            <a:extLst>
              <a:ext uri="{FF2B5EF4-FFF2-40B4-BE49-F238E27FC236}">
                <a16:creationId xmlns:a16="http://schemas.microsoft.com/office/drawing/2014/main" id="{AFDE50CC-C298-4C4E-8790-CF2ED03A3925}"/>
              </a:ext>
            </a:extLst>
          </p:cNvPr>
          <p:cNvPicPr/>
          <p:nvPr/>
        </p:nvPicPr>
        <p:blipFill>
          <a:blip r:embed="rId3"/>
          <a:stretch>
            <a:fillRect/>
          </a:stretch>
        </p:blipFill>
        <p:spPr>
          <a:xfrm>
            <a:off x="1639165" y="908102"/>
            <a:ext cx="8913669" cy="5805600"/>
          </a:xfrm>
          <a:prstGeom prst="rect">
            <a:avLst/>
          </a:prstGeom>
        </p:spPr>
      </p:pic>
      <p:pic>
        <p:nvPicPr>
          <p:cNvPr id="6" name="!!pp1">
            <a:extLst>
              <a:ext uri="{FF2B5EF4-FFF2-40B4-BE49-F238E27FC236}">
                <a16:creationId xmlns:a16="http://schemas.microsoft.com/office/drawing/2014/main" id="{15B89AD8-5D98-4BA2-ACDA-4E0460B662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3942" t="43749" r="4806" b="45663"/>
          <a:stretch/>
        </p:blipFill>
        <p:spPr>
          <a:xfrm>
            <a:off x="186813" y="-56470"/>
            <a:ext cx="3489505" cy="863600"/>
          </a:xfrm>
          <a:prstGeom prst="rect">
            <a:avLst/>
          </a:prstGeom>
        </p:spPr>
      </p:pic>
      <p:sp>
        <p:nvSpPr>
          <p:cNvPr id="2" name="文字方塊 1">
            <a:extLst>
              <a:ext uri="{FF2B5EF4-FFF2-40B4-BE49-F238E27FC236}">
                <a16:creationId xmlns:a16="http://schemas.microsoft.com/office/drawing/2014/main" id="{D993F1AD-22A5-43FF-80D5-9A15ECD02769}"/>
              </a:ext>
            </a:extLst>
          </p:cNvPr>
          <p:cNvSpPr txBox="1"/>
          <p:nvPr/>
        </p:nvSpPr>
        <p:spPr>
          <a:xfrm>
            <a:off x="4644456" y="2226680"/>
            <a:ext cx="704291" cy="340490"/>
          </a:xfrm>
          <a:prstGeom prst="rect">
            <a:avLst/>
          </a:prstGeom>
          <a:noFill/>
          <a:ln w="38100" cmpd="sng">
            <a:solidFill>
              <a:srgbClr val="FF0000">
                <a:alpha val="99000"/>
              </a:srgbClr>
            </a:solidFill>
          </a:ln>
        </p:spPr>
        <p:txBody>
          <a:bodyPr wrap="square" rtlCol="0">
            <a:spAutoFit/>
          </a:bodyPr>
          <a:lstStyle/>
          <a:p>
            <a:endParaRPr lang="zh-TW" altLang="en-US" dirty="0"/>
          </a:p>
        </p:txBody>
      </p:sp>
      <p:sp>
        <p:nvSpPr>
          <p:cNvPr id="4" name="矩形 3">
            <a:extLst>
              <a:ext uri="{FF2B5EF4-FFF2-40B4-BE49-F238E27FC236}">
                <a16:creationId xmlns:a16="http://schemas.microsoft.com/office/drawing/2014/main" id="{04010063-9E7D-4685-B029-6FBDEEE632E7}"/>
              </a:ext>
            </a:extLst>
          </p:cNvPr>
          <p:cNvSpPr/>
          <p:nvPr/>
        </p:nvSpPr>
        <p:spPr>
          <a:xfrm>
            <a:off x="4644456" y="4944646"/>
            <a:ext cx="2163858" cy="788942"/>
          </a:xfrm>
          <a:prstGeom prst="rect">
            <a:avLst/>
          </a:prstGeom>
          <a:noFill/>
          <a:ln w="34925" cmpd="sng">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21832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B4D919F4-3893-69C5-A3EB-B388AA11440C}"/>
              </a:ext>
            </a:extLst>
          </p:cNvPr>
          <p:cNvPicPr>
            <a:picLocks noChangeAspect="1"/>
          </p:cNvPicPr>
          <p:nvPr/>
        </p:nvPicPr>
        <p:blipFill>
          <a:blip r:embed="rId2"/>
          <a:stretch>
            <a:fillRect/>
          </a:stretch>
        </p:blipFill>
        <p:spPr>
          <a:xfrm>
            <a:off x="3766546" y="0"/>
            <a:ext cx="4931500" cy="6858000"/>
          </a:xfrm>
          <a:prstGeom prst="rect">
            <a:avLst/>
          </a:prstGeom>
        </p:spPr>
      </p:pic>
      <p:pic>
        <p:nvPicPr>
          <p:cNvPr id="6" name="!!pp1">
            <a:extLst>
              <a:ext uri="{FF2B5EF4-FFF2-40B4-BE49-F238E27FC236}">
                <a16:creationId xmlns:a16="http://schemas.microsoft.com/office/drawing/2014/main" id="{15B89AD8-5D98-4BA2-ACDA-4E0460B662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942" t="43749" r="4806" b="45663"/>
          <a:stretch/>
        </p:blipFill>
        <p:spPr>
          <a:xfrm>
            <a:off x="169858" y="307323"/>
            <a:ext cx="3489505" cy="863600"/>
          </a:xfrm>
          <a:prstGeom prst="rect">
            <a:avLst/>
          </a:prstGeom>
        </p:spPr>
      </p:pic>
      <p:sp>
        <p:nvSpPr>
          <p:cNvPr id="7" name="文字方塊 6">
            <a:extLst>
              <a:ext uri="{FF2B5EF4-FFF2-40B4-BE49-F238E27FC236}">
                <a16:creationId xmlns:a16="http://schemas.microsoft.com/office/drawing/2014/main" id="{9AF0748A-430B-454D-B604-ED36968D5D90}"/>
              </a:ext>
            </a:extLst>
          </p:cNvPr>
          <p:cNvSpPr txBox="1"/>
          <p:nvPr/>
        </p:nvSpPr>
        <p:spPr>
          <a:xfrm>
            <a:off x="525294" y="1332689"/>
            <a:ext cx="2918297" cy="1200329"/>
          </a:xfrm>
          <a:prstGeom prst="rect">
            <a:avLst/>
          </a:prstGeom>
          <a:noFill/>
          <a:ln w="28575">
            <a:solidFill>
              <a:srgbClr val="7030A0"/>
            </a:solidFill>
          </a:ln>
        </p:spPr>
        <p:txBody>
          <a:bodyPr wrap="square" rtlCol="0">
            <a:spAutoFit/>
          </a:bodyPr>
          <a:lstStyle/>
          <a:p>
            <a:r>
              <a:rPr lang="zh-TW" altLang="en-US" sz="2400" dirty="0">
                <a:latin typeface="標楷體" panose="03000509000000000000" pitchFamily="65" charset="-120"/>
                <a:ea typeface="標楷體" panose="03000509000000000000" pitchFamily="65" charset="-120"/>
              </a:rPr>
              <a:t>不使用監察院平臺，機關自建揭露專區有問題嗎？</a:t>
            </a:r>
          </a:p>
        </p:txBody>
      </p:sp>
      <p:sp>
        <p:nvSpPr>
          <p:cNvPr id="11" name="文字方塊 10">
            <a:extLst>
              <a:ext uri="{FF2B5EF4-FFF2-40B4-BE49-F238E27FC236}">
                <a16:creationId xmlns:a16="http://schemas.microsoft.com/office/drawing/2014/main" id="{541B0790-BA3E-4805-957F-BC5B31D1DE26}"/>
              </a:ext>
            </a:extLst>
          </p:cNvPr>
          <p:cNvSpPr txBox="1"/>
          <p:nvPr/>
        </p:nvSpPr>
        <p:spPr>
          <a:xfrm>
            <a:off x="9021002" y="441014"/>
            <a:ext cx="3001139" cy="3416320"/>
          </a:xfrm>
          <a:prstGeom prst="rect">
            <a:avLst/>
          </a:prstGeom>
          <a:noFill/>
        </p:spPr>
        <p:txBody>
          <a:bodyPr wrap="square" rtlCol="0">
            <a:spAutoFit/>
          </a:bodyPr>
          <a:lstStyle/>
          <a:p>
            <a:r>
              <a:rPr lang="zh-TW" altLang="en-US" sz="2400" dirty="0">
                <a:solidFill>
                  <a:schemeClr val="tx2">
                    <a:lumMod val="75000"/>
                  </a:schemeClr>
                </a:solidFill>
                <a:latin typeface="標楷體" panose="03000509000000000000" pitchFamily="65" charset="-120"/>
                <a:ea typeface="標楷體" panose="03000509000000000000" pitchFamily="65" charset="-120"/>
              </a:rPr>
              <a:t>若機關揭露專區具有線上查詢功能，內容完全符合本法及施行細則要求，且能合乎比例原則，自無任何不當。</a:t>
            </a:r>
            <a:endParaRPr lang="en-US" altLang="zh-TW" sz="2400" dirty="0">
              <a:solidFill>
                <a:schemeClr val="tx2">
                  <a:lumMod val="75000"/>
                </a:schemeClr>
              </a:solidFill>
              <a:latin typeface="標楷體" panose="03000509000000000000" pitchFamily="65" charset="-120"/>
              <a:ea typeface="標楷體" panose="03000509000000000000" pitchFamily="65" charset="-120"/>
            </a:endParaRPr>
          </a:p>
          <a:p>
            <a:r>
              <a:rPr lang="zh-TW" altLang="en-US" sz="2400" dirty="0">
                <a:solidFill>
                  <a:schemeClr val="tx2">
                    <a:lumMod val="75000"/>
                  </a:schemeClr>
                </a:solidFill>
                <a:latin typeface="標楷體" panose="03000509000000000000" pitchFamily="65" charset="-120"/>
                <a:ea typeface="標楷體" panose="03000509000000000000" pitchFamily="65" charset="-120"/>
              </a:rPr>
              <a:t>然若逕行將揭露表掃描上網，需評估有無違反個資法。</a:t>
            </a:r>
          </a:p>
        </p:txBody>
      </p:sp>
      <p:sp>
        <p:nvSpPr>
          <p:cNvPr id="12" name="語音泡泡: 矩形 11">
            <a:extLst>
              <a:ext uri="{FF2B5EF4-FFF2-40B4-BE49-F238E27FC236}">
                <a16:creationId xmlns:a16="http://schemas.microsoft.com/office/drawing/2014/main" id="{C4F88895-5854-4043-926B-0C05D35BC2D9}"/>
              </a:ext>
            </a:extLst>
          </p:cNvPr>
          <p:cNvSpPr/>
          <p:nvPr/>
        </p:nvSpPr>
        <p:spPr>
          <a:xfrm flipH="1">
            <a:off x="6767011" y="5771535"/>
            <a:ext cx="487228" cy="558145"/>
          </a:xfrm>
          <a:prstGeom prst="wedgeRectCallout">
            <a:avLst>
              <a:gd name="adj1" fmla="val -417465"/>
              <a:gd name="adj2" fmla="val -143090"/>
            </a:avLst>
          </a:prstGeom>
          <a:noFill/>
          <a:ln w="666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31727E58-5BA7-438A-A534-ACD9EA8BB9E2}"/>
              </a:ext>
            </a:extLst>
          </p:cNvPr>
          <p:cNvSpPr txBox="1"/>
          <p:nvPr/>
        </p:nvSpPr>
        <p:spPr>
          <a:xfrm>
            <a:off x="9162473" y="4787543"/>
            <a:ext cx="2184461" cy="1785104"/>
          </a:xfrm>
          <a:prstGeom prst="rect">
            <a:avLst/>
          </a:prstGeom>
          <a:noFill/>
        </p:spPr>
        <p:txBody>
          <a:bodyPr wrap="square" rtlCol="0">
            <a:spAutoFit/>
          </a:bodyPr>
          <a:lstStyle/>
          <a:p>
            <a:r>
              <a:rPr lang="zh-TW" altLang="en-US" sz="2200" dirty="0">
                <a:solidFill>
                  <a:srgbClr val="FF0000"/>
                </a:solidFill>
                <a:latin typeface="華康文徵明體W4(P)" panose="03000400000000000000" pitchFamily="66" charset="-120"/>
                <a:ea typeface="華康文徵明體W4(P)" panose="03000400000000000000" pitchFamily="66" charset="-120"/>
              </a:rPr>
              <a:t>個資遭重製的風險，應由機關承擔</a:t>
            </a:r>
          </a:p>
        </p:txBody>
      </p:sp>
    </p:spTree>
    <p:extLst>
      <p:ext uri="{BB962C8B-B14F-4D97-AF65-F5344CB8AC3E}">
        <p14:creationId xmlns:p14="http://schemas.microsoft.com/office/powerpoint/2010/main" val="1446235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randombar(horizontal)">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內容版面配置區 2"/>
          <p:cNvSpPr>
            <a:spLocks noGrp="1"/>
          </p:cNvSpPr>
          <p:nvPr>
            <p:ph idx="4294967295"/>
          </p:nvPr>
        </p:nvSpPr>
        <p:spPr>
          <a:xfrm>
            <a:off x="1259841" y="1974013"/>
            <a:ext cx="10007600" cy="1330325"/>
          </a:xfrm>
          <a:prstGeom prst="rect">
            <a:avLst/>
          </a:prstGeom>
        </p:spPr>
        <p:txBody>
          <a:bodyPr>
            <a:noAutofit/>
          </a:bodyPr>
          <a:lstStyle/>
          <a:p>
            <a:pPr marL="0" indent="0" algn="just">
              <a:buClr>
                <a:srgbClr val="477AB1"/>
              </a:buClr>
              <a:buNone/>
            </a:pPr>
            <a:r>
              <a:rPr lang="zh-TW" altLang="en-US" sz="3000" dirty="0">
                <a:solidFill>
                  <a:prstClr val="black"/>
                </a:solidFill>
                <a:latin typeface="標楷體" pitchFamily="65" charset="-120"/>
                <a:ea typeface="標楷體" pitchFamily="65" charset="-120"/>
              </a:rPr>
              <a:t>機關團體於補助或交易行為成立後，應於</a:t>
            </a:r>
            <a:r>
              <a:rPr lang="en-US" altLang="zh-TW" sz="3000" b="1" dirty="0">
                <a:solidFill>
                  <a:srgbClr val="FF0000"/>
                </a:solidFill>
                <a:latin typeface="標楷體" pitchFamily="65" charset="-120"/>
                <a:ea typeface="標楷體" pitchFamily="65" charset="-120"/>
              </a:rPr>
              <a:t>30</a:t>
            </a:r>
            <a:r>
              <a:rPr lang="zh-TW" altLang="en-US" sz="3000" b="1" dirty="0">
                <a:solidFill>
                  <a:srgbClr val="FF0000"/>
                </a:solidFill>
                <a:latin typeface="標楷體" pitchFamily="65" charset="-120"/>
                <a:ea typeface="標楷體" pitchFamily="65" charset="-120"/>
              </a:rPr>
              <a:t>日</a:t>
            </a:r>
            <a:r>
              <a:rPr lang="zh-TW" altLang="en-US" sz="3000" dirty="0">
                <a:solidFill>
                  <a:prstClr val="black"/>
                </a:solidFill>
                <a:latin typeface="標楷體" pitchFamily="65" charset="-120"/>
                <a:ea typeface="標楷體" pitchFamily="65" charset="-120"/>
              </a:rPr>
              <a:t>內利用電信網路或其他方式供公眾線上查詢方式，主動公開公職人員或其關係人之身分關係</a:t>
            </a:r>
            <a:r>
              <a:rPr lang="en-US" altLang="zh-TW" sz="3000" dirty="0">
                <a:solidFill>
                  <a:prstClr val="black"/>
                </a:solidFill>
                <a:latin typeface="標楷體" pitchFamily="65" charset="-120"/>
                <a:ea typeface="標楷體" pitchFamily="65" charset="-120"/>
              </a:rPr>
              <a:t>(</a:t>
            </a:r>
            <a:r>
              <a:rPr lang="zh-TW" altLang="en-US" sz="3000" dirty="0">
                <a:solidFill>
                  <a:prstClr val="black"/>
                </a:solidFill>
                <a:latin typeface="標楷體" pitchFamily="65" charset="-120"/>
                <a:ea typeface="標楷體" pitchFamily="65" charset="-120"/>
              </a:rPr>
              <a:t>細則</a:t>
            </a:r>
            <a:r>
              <a:rPr lang="en-US" altLang="zh-TW" sz="3000" dirty="0">
                <a:solidFill>
                  <a:prstClr val="black"/>
                </a:solidFill>
                <a:latin typeface="標楷體" pitchFamily="65" charset="-120"/>
                <a:ea typeface="標楷體" pitchFamily="65" charset="-120"/>
              </a:rPr>
              <a:t>§27)</a:t>
            </a:r>
            <a:r>
              <a:rPr lang="zh-TW" altLang="en-US" sz="3000" dirty="0">
                <a:solidFill>
                  <a:prstClr val="black"/>
                </a:solidFill>
                <a:latin typeface="標楷體" pitchFamily="65" charset="-120"/>
                <a:ea typeface="標楷體" pitchFamily="65" charset="-120"/>
              </a:rPr>
              <a:t>。</a:t>
            </a:r>
          </a:p>
          <a:p>
            <a:pPr marL="0" indent="0" algn="just">
              <a:buNone/>
            </a:pPr>
            <a:endParaRPr lang="en-US" altLang="zh-TW" sz="1600" dirty="0">
              <a:latin typeface="標楷體" pitchFamily="65" charset="-120"/>
              <a:ea typeface="標楷體" pitchFamily="65" charset="-120"/>
            </a:endParaRPr>
          </a:p>
        </p:txBody>
      </p:sp>
      <p:sp>
        <p:nvSpPr>
          <p:cNvPr id="10" name="標題 1">
            <a:extLst>
              <a:ext uri="{FF2B5EF4-FFF2-40B4-BE49-F238E27FC236}">
                <a16:creationId xmlns:a16="http://schemas.microsoft.com/office/drawing/2014/main" id="{9FA2356D-B736-4BAD-B4B5-995FFEABBCF5}"/>
              </a:ext>
            </a:extLst>
          </p:cNvPr>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p>
        </p:txBody>
      </p:sp>
      <p:sp>
        <p:nvSpPr>
          <p:cNvPr id="40966" name="文字方塊 4"/>
          <p:cNvSpPr txBox="1">
            <a:spLocks noChangeArrowheads="1"/>
          </p:cNvSpPr>
          <p:nvPr/>
        </p:nvSpPr>
        <p:spPr bwMode="auto">
          <a:xfrm>
            <a:off x="3720232" y="1201845"/>
            <a:ext cx="6175608" cy="646331"/>
          </a:xfrm>
          <a:prstGeom prst="rect">
            <a:avLst/>
          </a:prstGeom>
          <a:noFill/>
          <a:ln w="9525">
            <a:noFill/>
            <a:miter lim="800000"/>
            <a:headEnd/>
            <a:tailEnd/>
          </a:ln>
        </p:spPr>
        <p:txBody>
          <a:bodyPr wrap="square">
            <a:spAutoFit/>
          </a:bodyPr>
          <a:lstStyle/>
          <a:p>
            <a:pPr algn="ctr"/>
            <a:r>
              <a:rPr lang="zh-TW" altLang="en-US" sz="3600" b="1" dirty="0">
                <a:ln w="1905"/>
                <a:gradFill>
                  <a:gsLst>
                    <a:gs pos="0">
                      <a:srgbClr val="E89A53">
                        <a:shade val="20000"/>
                        <a:satMod val="200000"/>
                      </a:srgbClr>
                    </a:gs>
                    <a:gs pos="78000">
                      <a:srgbClr val="E89A53">
                        <a:tint val="90000"/>
                        <a:shade val="89000"/>
                        <a:satMod val="220000"/>
                      </a:srgbClr>
                    </a:gs>
                    <a:gs pos="100000">
                      <a:srgbClr val="E89A53">
                        <a:tint val="12000"/>
                        <a:satMod val="255000"/>
                      </a:srgbClr>
                    </a:gs>
                  </a:gsLst>
                  <a:lin ang="5400000"/>
                </a:gradFill>
                <a:effectLst>
                  <a:innerShdw blurRad="69850" dist="43180" dir="5400000">
                    <a:srgbClr val="000000">
                      <a:alpha val="65000"/>
                    </a:srgbClr>
                  </a:innerShdw>
                </a:effectLst>
                <a:latin typeface="標楷體" pitchFamily="65" charset="-120"/>
                <a:ea typeface="標楷體" pitchFamily="65" charset="-120"/>
              </a:rPr>
              <a:t>多久時間內需上網？公開多久？</a:t>
            </a:r>
            <a:endParaRPr lang="en-US" altLang="zh-TW" sz="3600" b="1" dirty="0">
              <a:ln w="1905"/>
              <a:gradFill>
                <a:gsLst>
                  <a:gs pos="0">
                    <a:srgbClr val="E89A53">
                      <a:shade val="20000"/>
                      <a:satMod val="200000"/>
                    </a:srgbClr>
                  </a:gs>
                  <a:gs pos="78000">
                    <a:srgbClr val="E89A53">
                      <a:tint val="90000"/>
                      <a:shade val="89000"/>
                      <a:satMod val="220000"/>
                    </a:srgbClr>
                  </a:gs>
                  <a:gs pos="100000">
                    <a:srgbClr val="E89A53">
                      <a:tint val="12000"/>
                      <a:satMod val="255000"/>
                    </a:srgbClr>
                  </a:gs>
                </a:gsLst>
                <a:lin ang="5400000"/>
              </a:gradFill>
              <a:effectLst>
                <a:innerShdw blurRad="69850" dist="43180" dir="5400000">
                  <a:srgbClr val="000000">
                    <a:alpha val="65000"/>
                  </a:srgbClr>
                </a:innerShdw>
              </a:effectLst>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5" name="文字方塊 4"/>
          <p:cNvSpPr txBox="1"/>
          <p:nvPr/>
        </p:nvSpPr>
        <p:spPr>
          <a:xfrm>
            <a:off x="1259842" y="3726017"/>
            <a:ext cx="10007599" cy="2332946"/>
          </a:xfrm>
          <a:prstGeom prst="rect">
            <a:avLst/>
          </a:prstGeom>
          <a:noFill/>
        </p:spPr>
        <p:txBody>
          <a:bodyPr wrap="square" rtlCol="0">
            <a:spAutoFit/>
          </a:bodyPr>
          <a:lstStyle/>
          <a:p>
            <a:pPr marL="271463" indent="-271463" algn="just">
              <a:spcBef>
                <a:spcPct val="20000"/>
              </a:spcBef>
              <a:buClr>
                <a:srgbClr val="477AB1"/>
              </a:buClr>
              <a:buSzPct val="50000"/>
              <a:tabLst>
                <a:tab pos="271463" algn="l"/>
              </a:tabLst>
            </a:pPr>
            <a:r>
              <a:rPr lang="en-US" altLang="zh-TW" sz="2800" dirty="0">
                <a:solidFill>
                  <a:prstClr val="black"/>
                </a:solidFill>
                <a:latin typeface="標楷體" pitchFamily="65" charset="-120"/>
                <a:ea typeface="標楷體" pitchFamily="65" charset="-120"/>
              </a:rPr>
              <a:t>1.</a:t>
            </a:r>
            <a:r>
              <a:rPr lang="zh-TW" altLang="en-US" sz="2800" dirty="0">
                <a:solidFill>
                  <a:prstClr val="black"/>
                </a:solidFill>
                <a:latin typeface="標楷體" pitchFamily="65" charset="-120"/>
                <a:ea typeface="標楷體" pitchFamily="65" charset="-120"/>
              </a:rPr>
              <a:t>機關團體</a:t>
            </a:r>
            <a:r>
              <a:rPr lang="en-US" altLang="zh-TW" sz="2800" dirty="0">
                <a:solidFill>
                  <a:prstClr val="black"/>
                </a:solidFill>
                <a:latin typeface="標楷體" pitchFamily="65" charset="-120"/>
                <a:ea typeface="標楷體" pitchFamily="65" charset="-120"/>
              </a:rPr>
              <a:t>30</a:t>
            </a:r>
            <a:r>
              <a:rPr lang="zh-TW" altLang="en-US" sz="2800" dirty="0">
                <a:solidFill>
                  <a:prstClr val="black"/>
                </a:solidFill>
                <a:latin typeface="標楷體" pitchFamily="65" charset="-120"/>
                <a:ea typeface="標楷體" pitchFamily="65" charset="-120"/>
              </a:rPr>
              <a:t>日內主動公告義務時間之起算點，以</a:t>
            </a:r>
            <a:r>
              <a:rPr lang="zh-TW" altLang="en-US" sz="2800" dirty="0">
                <a:solidFill>
                  <a:srgbClr val="FF0000"/>
                </a:solidFill>
                <a:latin typeface="標楷體" pitchFamily="65" charset="-120"/>
                <a:ea typeface="標楷體" pitchFamily="65" charset="-120"/>
              </a:rPr>
              <a:t>交易行為決標</a:t>
            </a:r>
            <a:r>
              <a:rPr lang="en-US" altLang="zh-TW" sz="2800" dirty="0">
                <a:solidFill>
                  <a:prstClr val="black"/>
                </a:solidFill>
                <a:latin typeface="標楷體" pitchFamily="65" charset="-120"/>
                <a:ea typeface="標楷體" pitchFamily="65" charset="-120"/>
              </a:rPr>
              <a:t>(</a:t>
            </a:r>
            <a:r>
              <a:rPr lang="zh-TW" altLang="en-US" sz="2800" dirty="0">
                <a:solidFill>
                  <a:prstClr val="black"/>
                </a:solidFill>
                <a:latin typeface="標楷體" pitchFamily="65" charset="-120"/>
                <a:ea typeface="標楷體" pitchFamily="65" charset="-120"/>
              </a:rPr>
              <a:t>經公告程序辦理之限制性招標為議價完成</a:t>
            </a:r>
            <a:r>
              <a:rPr lang="en-US" altLang="zh-TW" sz="2800" dirty="0">
                <a:solidFill>
                  <a:prstClr val="black"/>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時</a:t>
            </a:r>
            <a:r>
              <a:rPr lang="zh-TW" altLang="en-US" sz="2800" dirty="0">
                <a:solidFill>
                  <a:prstClr val="black"/>
                </a:solidFill>
                <a:latin typeface="標楷體" pitchFamily="65" charset="-120"/>
                <a:ea typeface="標楷體" pitchFamily="65" charset="-120"/>
              </a:rPr>
              <a:t>起算；於補助行為係機關團體</a:t>
            </a:r>
            <a:r>
              <a:rPr lang="zh-TW" altLang="en-US" sz="2800" dirty="0">
                <a:solidFill>
                  <a:srgbClr val="FF0000"/>
                </a:solidFill>
                <a:latin typeface="標楷體" pitchFamily="65" charset="-120"/>
                <a:ea typeface="標楷體" pitchFamily="65" charset="-120"/>
              </a:rPr>
              <a:t>補助核定時</a:t>
            </a:r>
            <a:r>
              <a:rPr lang="zh-TW" altLang="en-US" sz="2800" dirty="0">
                <a:solidFill>
                  <a:prstClr val="black"/>
                </a:solidFill>
                <a:latin typeface="標楷體" pitchFamily="65" charset="-120"/>
                <a:ea typeface="標楷體" pitchFamily="65" charset="-120"/>
              </a:rPr>
              <a:t>起算。</a:t>
            </a:r>
            <a:endParaRPr lang="en-US" altLang="zh-TW" sz="2800" dirty="0">
              <a:solidFill>
                <a:prstClr val="black"/>
              </a:solidFill>
              <a:latin typeface="標楷體" pitchFamily="65" charset="-120"/>
              <a:ea typeface="標楷體" pitchFamily="65" charset="-120"/>
            </a:endParaRPr>
          </a:p>
          <a:p>
            <a:pPr marL="271463" indent="-271463" algn="just">
              <a:spcBef>
                <a:spcPct val="20000"/>
              </a:spcBef>
              <a:buClr>
                <a:srgbClr val="477AB1"/>
              </a:buClr>
              <a:buSzPct val="50000"/>
              <a:tabLst>
                <a:tab pos="271463" algn="l"/>
              </a:tabLst>
            </a:pPr>
            <a:r>
              <a:rPr lang="en-US" altLang="zh-TW" sz="2800" dirty="0">
                <a:solidFill>
                  <a:prstClr val="black"/>
                </a:solidFill>
                <a:latin typeface="標楷體" pitchFamily="65" charset="-120"/>
                <a:ea typeface="標楷體" pitchFamily="65" charset="-120"/>
              </a:rPr>
              <a:t>2.</a:t>
            </a:r>
            <a:r>
              <a:rPr lang="zh-TW" altLang="en-US" sz="2800" dirty="0">
                <a:solidFill>
                  <a:prstClr val="black"/>
                </a:solidFill>
                <a:latin typeface="標楷體" pitchFamily="65" charset="-120"/>
                <a:ea typeface="標楷體" pitchFamily="65" charset="-120"/>
              </a:rPr>
              <a:t>主動公告期間參照行政罰法第</a:t>
            </a:r>
            <a:r>
              <a:rPr lang="en-US" altLang="zh-TW" sz="2800" dirty="0">
                <a:solidFill>
                  <a:prstClr val="black"/>
                </a:solidFill>
                <a:latin typeface="標楷體" pitchFamily="65" charset="-120"/>
                <a:ea typeface="標楷體" pitchFamily="65" charset="-120"/>
              </a:rPr>
              <a:t>27</a:t>
            </a:r>
            <a:r>
              <a:rPr lang="zh-TW" altLang="en-US" sz="2800" dirty="0">
                <a:solidFill>
                  <a:prstClr val="black"/>
                </a:solidFill>
                <a:latin typeface="標楷體" pitchFamily="65" charset="-120"/>
                <a:ea typeface="標楷體" pitchFamily="65" charset="-120"/>
              </a:rPr>
              <a:t>條裁處權時效三年規定，機關團體上網公告期間應自公告日起</a:t>
            </a:r>
            <a:r>
              <a:rPr lang="zh-TW" altLang="en-US" sz="2800" dirty="0">
                <a:solidFill>
                  <a:srgbClr val="001B36">
                    <a:lumMod val="50000"/>
                    <a:lumOff val="50000"/>
                  </a:srgbClr>
                </a:solidFill>
                <a:latin typeface="標楷體" pitchFamily="65" charset="-120"/>
                <a:ea typeface="標楷體" pitchFamily="65" charset="-120"/>
              </a:rPr>
              <a:t>公告三年</a:t>
            </a:r>
            <a:r>
              <a:rPr lang="zh-TW" altLang="en-US" sz="2800" dirty="0">
                <a:solidFill>
                  <a:prstClr val="black"/>
                </a:solidFill>
                <a:latin typeface="標楷體" pitchFamily="65" charset="-120"/>
                <a:ea typeface="標楷體" pitchFamily="65" charset="-120"/>
              </a:rPr>
              <a:t>。</a:t>
            </a:r>
            <a:endParaRPr lang="en-US" altLang="zh-TW" sz="2800" dirty="0">
              <a:solidFill>
                <a:prstClr val="black"/>
              </a:solidFill>
              <a:latin typeface="標楷體" pitchFamily="65" charset="-120"/>
              <a:ea typeface="標楷體" pitchFamily="65" charset="-120"/>
            </a:endParaRPr>
          </a:p>
        </p:txBody>
      </p:sp>
      <p:pic>
        <p:nvPicPr>
          <p:cNvPr id="8" name="!!pp1">
            <a:extLst>
              <a:ext uri="{FF2B5EF4-FFF2-40B4-BE49-F238E27FC236}">
                <a16:creationId xmlns:a16="http://schemas.microsoft.com/office/drawing/2014/main" id="{733BA7B0-98BD-4750-A394-C35B32A96E9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942" t="43749" r="4806" b="45663"/>
          <a:stretch/>
        </p:blipFill>
        <p:spPr>
          <a:xfrm>
            <a:off x="19050" y="922483"/>
            <a:ext cx="3489505" cy="863600"/>
          </a:xfrm>
          <a:prstGeom prst="rect">
            <a:avLst/>
          </a:prstGeom>
        </p:spPr>
      </p:pic>
      <p:pic>
        <p:nvPicPr>
          <p:cNvPr id="6" name="圖片 5">
            <a:extLst>
              <a:ext uri="{FF2B5EF4-FFF2-40B4-BE49-F238E27FC236}">
                <a16:creationId xmlns:a16="http://schemas.microsoft.com/office/drawing/2014/main" id="{3031E50D-50C7-4806-8324-0D13656005B0}"/>
              </a:ext>
            </a:extLst>
          </p:cNvPr>
          <p:cNvPicPr>
            <a:picLocks noChangeAspect="1"/>
          </p:cNvPicPr>
          <p:nvPr/>
        </p:nvPicPr>
        <p:blipFill>
          <a:blip r:embed="rId3"/>
          <a:stretch>
            <a:fillRect/>
          </a:stretch>
        </p:blipFill>
        <p:spPr>
          <a:xfrm>
            <a:off x="7408339" y="4569374"/>
            <a:ext cx="3859102" cy="646232"/>
          </a:xfrm>
          <a:prstGeom prst="rect">
            <a:avLst/>
          </a:prstGeom>
        </p:spPr>
      </p:pic>
    </p:spTree>
    <p:extLst>
      <p:ext uri="{BB962C8B-B14F-4D97-AF65-F5344CB8AC3E}">
        <p14:creationId xmlns:p14="http://schemas.microsoft.com/office/powerpoint/2010/main" val="12091088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p:cTn id="7" dur="500" fill="hold"/>
                                        <p:tgtEl>
                                          <p:spTgt spid="4096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0962">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096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4096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24338133-E74F-4DA2-9609-F83DD8986825}"/>
              </a:ext>
            </a:extLst>
          </p:cNvPr>
          <p:cNvSpPr>
            <a:spLocks noGrp="1"/>
          </p:cNvSpPr>
          <p:nvPr>
            <p:ph type="title" idx="4294967295"/>
          </p:nvPr>
        </p:nvSpPr>
        <p:spPr>
          <a:xfrm>
            <a:off x="0" y="52388"/>
            <a:ext cx="12172950" cy="982662"/>
          </a:xfrm>
          <a:prstGeom prst="rect">
            <a:avLst/>
          </a:prstGeom>
        </p:spPr>
        <p:txBody>
          <a:bodyPr/>
          <a:lstStyle/>
          <a:p>
            <a:r>
              <a:rPr lang="zh-TW" altLang="en-US" dirty="0"/>
              <a:t>裁罰案例</a:t>
            </a:r>
          </a:p>
        </p:txBody>
      </p:sp>
      <p:pic>
        <p:nvPicPr>
          <p:cNvPr id="7" name="!!pp1">
            <a:extLst>
              <a:ext uri="{FF2B5EF4-FFF2-40B4-BE49-F238E27FC236}">
                <a16:creationId xmlns:a16="http://schemas.microsoft.com/office/drawing/2014/main" id="{98DF128A-9BBC-4AF2-BA78-F45573E31783}"/>
              </a:ext>
            </a:extLst>
          </p:cNvPr>
          <p:cNvPicPr>
            <a:picLocks noChangeAspect="1"/>
          </p:cNvPicPr>
          <p:nvPr/>
        </p:nvPicPr>
        <p:blipFill rotWithShape="1">
          <a:blip r:embed="rId2">
            <a:extLst>
              <a:ext uri="{28A0092B-C50C-407E-A947-70E740481C1C}">
                <a14:useLocalDpi xmlns:a14="http://schemas.microsoft.com/office/drawing/2010/main" val="0"/>
              </a:ext>
            </a:extLst>
          </a:blip>
          <a:srcRect l="72276" t="16029" r="8397" b="66356"/>
          <a:stretch/>
        </p:blipFill>
        <p:spPr>
          <a:xfrm>
            <a:off x="201926" y="948137"/>
            <a:ext cx="3831594" cy="1734447"/>
          </a:xfrm>
          <a:prstGeom prst="rect">
            <a:avLst/>
          </a:prstGeom>
        </p:spPr>
      </p:pic>
      <p:pic>
        <p:nvPicPr>
          <p:cNvPr id="8" name="圖片 7">
            <a:extLst>
              <a:ext uri="{FF2B5EF4-FFF2-40B4-BE49-F238E27FC236}">
                <a16:creationId xmlns:a16="http://schemas.microsoft.com/office/drawing/2014/main" id="{8C09862A-DABB-43B5-BFB9-454444DB9101}"/>
              </a:ext>
            </a:extLst>
          </p:cNvPr>
          <p:cNvPicPr>
            <a:picLocks noChangeAspect="1"/>
          </p:cNvPicPr>
          <p:nvPr/>
        </p:nvPicPr>
        <p:blipFill>
          <a:blip r:embed="rId3"/>
          <a:stretch>
            <a:fillRect/>
          </a:stretch>
        </p:blipFill>
        <p:spPr>
          <a:xfrm>
            <a:off x="5615228" y="5822333"/>
            <a:ext cx="4669941" cy="597460"/>
          </a:xfrm>
          <a:prstGeom prst="rect">
            <a:avLst/>
          </a:prstGeom>
        </p:spPr>
      </p:pic>
      <p:pic>
        <p:nvPicPr>
          <p:cNvPr id="2" name="圖片 1">
            <a:extLst>
              <a:ext uri="{FF2B5EF4-FFF2-40B4-BE49-F238E27FC236}">
                <a16:creationId xmlns:a16="http://schemas.microsoft.com/office/drawing/2014/main" id="{0738B742-28EE-4ACA-A4B2-6162583A4FEE}"/>
              </a:ext>
            </a:extLst>
          </p:cNvPr>
          <p:cNvPicPr>
            <a:picLocks noChangeAspect="1"/>
          </p:cNvPicPr>
          <p:nvPr/>
        </p:nvPicPr>
        <p:blipFill>
          <a:blip r:embed="rId4"/>
          <a:stretch>
            <a:fillRect/>
          </a:stretch>
        </p:blipFill>
        <p:spPr>
          <a:xfrm>
            <a:off x="4458279" y="1930903"/>
            <a:ext cx="6834208" cy="4121253"/>
          </a:xfrm>
          <a:prstGeom prst="rect">
            <a:avLst/>
          </a:prstGeom>
        </p:spPr>
      </p:pic>
      <p:pic>
        <p:nvPicPr>
          <p:cNvPr id="9" name="圖片 8">
            <a:extLst>
              <a:ext uri="{FF2B5EF4-FFF2-40B4-BE49-F238E27FC236}">
                <a16:creationId xmlns:a16="http://schemas.microsoft.com/office/drawing/2014/main" id="{207C9285-676C-4A25-9199-B0D7378648F8}"/>
              </a:ext>
            </a:extLst>
          </p:cNvPr>
          <p:cNvPicPr>
            <a:picLocks noChangeAspect="1"/>
          </p:cNvPicPr>
          <p:nvPr/>
        </p:nvPicPr>
        <p:blipFill>
          <a:blip r:embed="rId5"/>
          <a:stretch>
            <a:fillRect/>
          </a:stretch>
        </p:blipFill>
        <p:spPr>
          <a:xfrm rot="8600959" flipH="1">
            <a:off x="12591097" y="-235253"/>
            <a:ext cx="469666" cy="164207"/>
          </a:xfrm>
          <a:prstGeom prst="rect">
            <a:avLst/>
          </a:prstGeom>
        </p:spPr>
      </p:pic>
      <p:pic>
        <p:nvPicPr>
          <p:cNvPr id="5" name="圖片 4">
            <a:extLst>
              <a:ext uri="{FF2B5EF4-FFF2-40B4-BE49-F238E27FC236}">
                <a16:creationId xmlns:a16="http://schemas.microsoft.com/office/drawing/2014/main" id="{F3C86D1C-C8FB-4BC5-B4DB-F11BC28BF4DE}"/>
              </a:ext>
            </a:extLst>
          </p:cNvPr>
          <p:cNvPicPr>
            <a:picLocks noChangeAspect="1"/>
          </p:cNvPicPr>
          <p:nvPr/>
        </p:nvPicPr>
        <p:blipFill>
          <a:blip r:embed="rId6"/>
          <a:stretch>
            <a:fillRect/>
          </a:stretch>
        </p:blipFill>
        <p:spPr>
          <a:xfrm>
            <a:off x="4458279" y="1221194"/>
            <a:ext cx="5425910" cy="859611"/>
          </a:xfrm>
          <a:prstGeom prst="rect">
            <a:avLst/>
          </a:prstGeom>
        </p:spPr>
      </p:pic>
    </p:spTree>
    <p:extLst>
      <p:ext uri="{BB962C8B-B14F-4D97-AF65-F5344CB8AC3E}">
        <p14:creationId xmlns:p14="http://schemas.microsoft.com/office/powerpoint/2010/main" val="545763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24338133-E74F-4DA2-9609-F83DD8986825}"/>
              </a:ext>
            </a:extLst>
          </p:cNvPr>
          <p:cNvSpPr>
            <a:spLocks noGrp="1"/>
          </p:cNvSpPr>
          <p:nvPr>
            <p:ph type="title" idx="4294967295"/>
          </p:nvPr>
        </p:nvSpPr>
        <p:spPr>
          <a:xfrm>
            <a:off x="0" y="0"/>
            <a:ext cx="12172950" cy="982663"/>
          </a:xfrm>
          <a:prstGeom prst="rect">
            <a:avLst/>
          </a:prstGeom>
        </p:spPr>
        <p:txBody>
          <a:bodyPr/>
          <a:lstStyle/>
          <a:p>
            <a:r>
              <a:rPr lang="zh-TW" altLang="en-US" dirty="0"/>
              <a:t>裁罰案例</a:t>
            </a:r>
          </a:p>
        </p:txBody>
      </p:sp>
      <p:pic>
        <p:nvPicPr>
          <p:cNvPr id="7" name="!!pp1">
            <a:extLst>
              <a:ext uri="{FF2B5EF4-FFF2-40B4-BE49-F238E27FC236}">
                <a16:creationId xmlns:a16="http://schemas.microsoft.com/office/drawing/2014/main" id="{98DF128A-9BBC-4AF2-BA78-F45573E317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223520" y="1176547"/>
            <a:ext cx="3494585" cy="1581893"/>
          </a:xfrm>
          <a:prstGeom prst="rect">
            <a:avLst/>
          </a:prstGeom>
        </p:spPr>
      </p:pic>
      <p:sp>
        <p:nvSpPr>
          <p:cNvPr id="9" name="圓角矩形圖說文字 4">
            <a:extLst>
              <a:ext uri="{FF2B5EF4-FFF2-40B4-BE49-F238E27FC236}">
                <a16:creationId xmlns:a16="http://schemas.microsoft.com/office/drawing/2014/main" id="{FBC7B89A-E3EF-4267-AEE1-2515F5CE06ED}"/>
              </a:ext>
            </a:extLst>
          </p:cNvPr>
          <p:cNvSpPr/>
          <p:nvPr/>
        </p:nvSpPr>
        <p:spPr>
          <a:xfrm>
            <a:off x="5924785" y="5877912"/>
            <a:ext cx="4389257" cy="525411"/>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4" algn="just" defTabSz="685800"/>
            <a:r>
              <a:rPr lang="zh-TW" altLang="en-US" b="1" dirty="0">
                <a:solidFill>
                  <a:srgbClr val="ED7D31">
                    <a:lumMod val="50000"/>
                  </a:srgbClr>
                </a:solidFill>
                <a:latin typeface="金梅新中楷全字體" panose="02010509060101010101" pitchFamily="49" charset="-120"/>
                <a:ea typeface="金梅新中楷全字體" panose="02010509060101010101" pitchFamily="49" charset="-120"/>
              </a:rPr>
              <a:t>資料來源：監察院公報廉政專刊第</a:t>
            </a:r>
            <a:r>
              <a:rPr lang="en-US" altLang="zh-TW" b="1" dirty="0">
                <a:solidFill>
                  <a:srgbClr val="ED7D31">
                    <a:lumMod val="50000"/>
                  </a:srgbClr>
                </a:solidFill>
                <a:latin typeface="金梅新中楷全字體" panose="02010509060101010101" pitchFamily="49" charset="-120"/>
                <a:ea typeface="金梅新中楷全字體" panose="02010509060101010101" pitchFamily="49" charset="-120"/>
              </a:rPr>
              <a:t>185</a:t>
            </a:r>
            <a:r>
              <a:rPr lang="zh-TW" altLang="en-US" b="1" dirty="0">
                <a:solidFill>
                  <a:srgbClr val="ED7D31">
                    <a:lumMod val="50000"/>
                  </a:srgbClr>
                </a:solidFill>
                <a:latin typeface="金梅新中楷全字體" panose="02010509060101010101" pitchFamily="49" charset="-120"/>
                <a:ea typeface="金梅新中楷全字體" panose="02010509060101010101" pitchFamily="49" charset="-120"/>
              </a:rPr>
              <a:t>期。</a:t>
            </a:r>
          </a:p>
        </p:txBody>
      </p:sp>
      <p:pic>
        <p:nvPicPr>
          <p:cNvPr id="3" name="圖片 2">
            <a:extLst>
              <a:ext uri="{FF2B5EF4-FFF2-40B4-BE49-F238E27FC236}">
                <a16:creationId xmlns:a16="http://schemas.microsoft.com/office/drawing/2014/main" id="{A93FF88D-03E1-4414-8154-DCB2C03A93D1}"/>
              </a:ext>
            </a:extLst>
          </p:cNvPr>
          <p:cNvPicPr>
            <a:picLocks noChangeAspect="1"/>
          </p:cNvPicPr>
          <p:nvPr/>
        </p:nvPicPr>
        <p:blipFill>
          <a:blip r:embed="rId3"/>
          <a:stretch>
            <a:fillRect/>
          </a:stretch>
        </p:blipFill>
        <p:spPr>
          <a:xfrm>
            <a:off x="4224816" y="2086054"/>
            <a:ext cx="6657409" cy="3548180"/>
          </a:xfrm>
          <a:prstGeom prst="rect">
            <a:avLst/>
          </a:prstGeom>
        </p:spPr>
      </p:pic>
      <p:pic>
        <p:nvPicPr>
          <p:cNvPr id="4" name="圖片 3">
            <a:extLst>
              <a:ext uri="{FF2B5EF4-FFF2-40B4-BE49-F238E27FC236}">
                <a16:creationId xmlns:a16="http://schemas.microsoft.com/office/drawing/2014/main" id="{427C4BBC-6C79-4CF9-AA55-6BD607D7AA06}"/>
              </a:ext>
            </a:extLst>
          </p:cNvPr>
          <p:cNvPicPr>
            <a:picLocks noChangeAspect="1"/>
          </p:cNvPicPr>
          <p:nvPr/>
        </p:nvPicPr>
        <p:blipFill>
          <a:blip r:embed="rId4"/>
          <a:stretch>
            <a:fillRect/>
          </a:stretch>
        </p:blipFill>
        <p:spPr>
          <a:xfrm>
            <a:off x="4224816" y="1226443"/>
            <a:ext cx="5425910" cy="859611"/>
          </a:xfrm>
          <a:prstGeom prst="rect">
            <a:avLst/>
          </a:prstGeom>
        </p:spPr>
      </p:pic>
      <p:pic>
        <p:nvPicPr>
          <p:cNvPr id="8" name="圖片 7">
            <a:extLst>
              <a:ext uri="{FF2B5EF4-FFF2-40B4-BE49-F238E27FC236}">
                <a16:creationId xmlns:a16="http://schemas.microsoft.com/office/drawing/2014/main" id="{6FF196D5-E560-42D3-AF4A-DE17B212631A}"/>
              </a:ext>
            </a:extLst>
          </p:cNvPr>
          <p:cNvPicPr>
            <a:picLocks noChangeAspect="1"/>
          </p:cNvPicPr>
          <p:nvPr/>
        </p:nvPicPr>
        <p:blipFill>
          <a:blip r:embed="rId5"/>
          <a:stretch>
            <a:fillRect/>
          </a:stretch>
        </p:blipFill>
        <p:spPr>
          <a:xfrm rot="17813301">
            <a:off x="-2839205" y="7879608"/>
            <a:ext cx="869728" cy="502444"/>
          </a:xfrm>
          <a:prstGeom prst="rect">
            <a:avLst/>
          </a:prstGeom>
        </p:spPr>
      </p:pic>
    </p:spTree>
    <p:extLst>
      <p:ext uri="{BB962C8B-B14F-4D97-AF65-F5344CB8AC3E}">
        <p14:creationId xmlns:p14="http://schemas.microsoft.com/office/powerpoint/2010/main" val="1568304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A479D0A-8346-4AF0-A7B7-0C2AFF8C32BA}"/>
              </a:ext>
            </a:extLst>
          </p:cNvPr>
          <p:cNvSpPr/>
          <p:nvPr/>
        </p:nvSpPr>
        <p:spPr>
          <a:xfrm>
            <a:off x="383894" y="1583071"/>
            <a:ext cx="11424212" cy="4333302"/>
          </a:xfrm>
          <a:prstGeom prst="rect">
            <a:avLst/>
          </a:prstGeom>
        </p:spPr>
        <p:txBody>
          <a:bodyPr wrap="square">
            <a:spAutoFit/>
          </a:bodyPr>
          <a:lstStyle/>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一、總統、副總統。</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二、政府機關</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構</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、公營事業總、分支機構之首長、副首長、幕僚長、副幕僚長與該等職務之人。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三、政務人員。</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四、公立學校、軍警院校、矯正學校校長、副校長；其設有附屬機構者，該機構之首長、副首長。</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五、民意機關之民意代表。</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六、代表政府或公股出任其出資、捐助之私法人之董事、監察人與該等職務之人。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七、公法人之董事、監察人、首長、執行長與該等職務之人。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八、政府捐助之財團法人之董事長、執行長、秘書長與該等職務之人。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九、法官、檢察官、戰時軍法官、行政執行官、司法事務官及檢察事務官。</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十、各級軍事機關</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構</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及部隊上校編階以上之主官、副主官。</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十一、辦理工務、建築管理、城鄉計畫、政風、會計、審計、採購業務之主管人員。</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十二、其他職務性質特殊，經行政院會同主管府、院核定適用本法之人員。</a:t>
            </a:r>
            <a:endParaRPr lang="zh-TW" altLang="en-US" sz="2100" dirty="0">
              <a:latin typeface="Microsoft YaHei" panose="020B0503020204020204" pitchFamily="34" charset="-122"/>
              <a:ea typeface="Microsoft YaHei" panose="020B0503020204020204" pitchFamily="34" charset="-122"/>
            </a:endParaRPr>
          </a:p>
        </p:txBody>
      </p:sp>
      <p:pic>
        <p:nvPicPr>
          <p:cNvPr id="6" name="!!k1">
            <a:extLst>
              <a:ext uri="{FF2B5EF4-FFF2-40B4-BE49-F238E27FC236}">
                <a16:creationId xmlns:a16="http://schemas.microsoft.com/office/drawing/2014/main" id="{6EE28370-C761-4B2D-930C-234372B687E1}"/>
              </a:ext>
            </a:extLst>
          </p:cNvPr>
          <p:cNvPicPr>
            <a:picLocks noChangeAspect="1"/>
          </p:cNvPicPr>
          <p:nvPr/>
        </p:nvPicPr>
        <p:blipFill rotWithShape="1">
          <a:blip r:embed="rId2">
            <a:extLst>
              <a:ext uri="{28A0092B-C50C-407E-A947-70E740481C1C}">
                <a14:useLocalDpi xmlns:a14="http://schemas.microsoft.com/office/drawing/2010/main" val="0"/>
              </a:ext>
            </a:extLst>
          </a:blip>
          <a:srcRect l="17492" t="25113" r="26380" b="63582"/>
          <a:stretch/>
        </p:blipFill>
        <p:spPr>
          <a:xfrm>
            <a:off x="2141315" y="741671"/>
            <a:ext cx="7044267" cy="958745"/>
          </a:xfrm>
          <a:prstGeom prst="rect">
            <a:avLst/>
          </a:prstGeom>
        </p:spPr>
      </p:pic>
      <p:sp>
        <p:nvSpPr>
          <p:cNvPr id="3" name="標題 1">
            <a:extLst>
              <a:ext uri="{FF2B5EF4-FFF2-40B4-BE49-F238E27FC236}">
                <a16:creationId xmlns:a16="http://schemas.microsoft.com/office/drawing/2014/main" id="{F339DACA-F482-00AB-0253-E3D21DBD9F37}"/>
              </a:ext>
            </a:extLst>
          </p:cNvPr>
          <p:cNvSpPr txBox="1">
            <a:spLocks/>
          </p:cNvSpPr>
          <p:nvPr/>
        </p:nvSpPr>
        <p:spPr>
          <a:xfrm>
            <a:off x="123084" y="179708"/>
            <a:ext cx="2627086" cy="9826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sz="4000" b="1" dirty="0">
                <a:solidFill>
                  <a:srgbClr val="D49C2C"/>
                </a:solidFill>
                <a:latin typeface="Microsoft YaHei" panose="020B0503020204020204" pitchFamily="34" charset="-122"/>
                <a:ea typeface="Microsoft YaHei" panose="020B0503020204020204" pitchFamily="34" charset="-122"/>
              </a:rPr>
              <a:t>基本概念</a:t>
            </a:r>
          </a:p>
        </p:txBody>
      </p:sp>
    </p:spTree>
    <p:extLst>
      <p:ext uri="{BB962C8B-B14F-4D97-AF65-F5344CB8AC3E}">
        <p14:creationId xmlns:p14="http://schemas.microsoft.com/office/powerpoint/2010/main" val="1705351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Georgia" pitchFamily="18" charset="0"/>
              <a:ea typeface="新細明體" panose="02020500000000000000" pitchFamily="18" charset="-120"/>
              <a:cs typeface="+mn-cs"/>
            </a:endParaRPr>
          </a:p>
        </p:txBody>
      </p:sp>
      <p:pic>
        <p:nvPicPr>
          <p:cNvPr id="8" name="!!pp1">
            <a:extLst>
              <a:ext uri="{FF2B5EF4-FFF2-40B4-BE49-F238E27FC236}">
                <a16:creationId xmlns:a16="http://schemas.microsoft.com/office/drawing/2014/main" id="{5471D55A-4D0B-43D5-ABEC-E33C588F42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239404" y="1772989"/>
            <a:ext cx="3347076" cy="1515120"/>
          </a:xfrm>
          <a:prstGeom prst="rect">
            <a:avLst/>
          </a:prstGeom>
        </p:spPr>
      </p:pic>
      <p:pic>
        <p:nvPicPr>
          <p:cNvPr id="4" name="圖片 3">
            <a:extLst>
              <a:ext uri="{FF2B5EF4-FFF2-40B4-BE49-F238E27FC236}">
                <a16:creationId xmlns:a16="http://schemas.microsoft.com/office/drawing/2014/main" id="{9A698DDF-C1DE-4D5D-ABD7-0E20D2B06BF6}"/>
              </a:ext>
            </a:extLst>
          </p:cNvPr>
          <p:cNvPicPr>
            <a:picLocks noChangeAspect="1"/>
          </p:cNvPicPr>
          <p:nvPr/>
        </p:nvPicPr>
        <p:blipFill>
          <a:blip r:embed="rId3"/>
          <a:stretch>
            <a:fillRect/>
          </a:stretch>
        </p:blipFill>
        <p:spPr>
          <a:xfrm>
            <a:off x="4049472" y="1273712"/>
            <a:ext cx="6998815" cy="859611"/>
          </a:xfrm>
          <a:prstGeom prst="rect">
            <a:avLst/>
          </a:prstGeom>
        </p:spPr>
      </p:pic>
      <p:sp>
        <p:nvSpPr>
          <p:cNvPr id="3" name="圓角矩形圖說文字 4">
            <a:extLst>
              <a:ext uri="{FF2B5EF4-FFF2-40B4-BE49-F238E27FC236}">
                <a16:creationId xmlns:a16="http://schemas.microsoft.com/office/drawing/2014/main" id="{C7602008-47D7-E8AE-22F1-E9C8ADBF84D4}"/>
              </a:ext>
            </a:extLst>
          </p:cNvPr>
          <p:cNvSpPr/>
          <p:nvPr/>
        </p:nvSpPr>
        <p:spPr>
          <a:xfrm>
            <a:off x="5255148" y="5965034"/>
            <a:ext cx="4389257" cy="525411"/>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4" indent="0" algn="just" defTabSz="6858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資料來源：監察院公報廉政專刊第</a:t>
            </a:r>
            <a:r>
              <a:rPr kumimoji="0" lang="en-US" altLang="zh-TW" sz="18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292</a:t>
            </a:r>
            <a:r>
              <a:rPr kumimoji="0" lang="zh-TW" altLang="en-US" sz="1800" b="1" i="0" u="none" strike="noStrike" kern="1200" cap="none" spc="0" normalizeH="0" baseline="0" noProof="0" dirty="0">
                <a:ln>
                  <a:noFill/>
                </a:ln>
                <a:solidFill>
                  <a:srgbClr val="ED7D31">
                    <a:lumMod val="50000"/>
                  </a:srgbClr>
                </a:solidFill>
                <a:effectLst/>
                <a:uLnTx/>
                <a:uFillTx/>
                <a:latin typeface="金梅新中楷全字體" panose="02010509060101010101" pitchFamily="49" charset="-120"/>
                <a:ea typeface="金梅新中楷全字體" panose="02010509060101010101" pitchFamily="49" charset="-120"/>
                <a:cs typeface="+mn-cs"/>
              </a:rPr>
              <a:t>期。</a:t>
            </a:r>
          </a:p>
        </p:txBody>
      </p:sp>
      <p:pic>
        <p:nvPicPr>
          <p:cNvPr id="5" name="圖片 4">
            <a:extLst>
              <a:ext uri="{FF2B5EF4-FFF2-40B4-BE49-F238E27FC236}">
                <a16:creationId xmlns:a16="http://schemas.microsoft.com/office/drawing/2014/main" id="{3D1E9656-6415-159D-D3C6-A062BA3362B8}"/>
              </a:ext>
            </a:extLst>
          </p:cNvPr>
          <p:cNvPicPr>
            <a:picLocks noChangeAspect="1"/>
          </p:cNvPicPr>
          <p:nvPr/>
        </p:nvPicPr>
        <p:blipFill>
          <a:blip r:embed="rId4"/>
          <a:stretch>
            <a:fillRect/>
          </a:stretch>
        </p:blipFill>
        <p:spPr>
          <a:xfrm>
            <a:off x="4049472" y="2013550"/>
            <a:ext cx="7248772" cy="3737172"/>
          </a:xfrm>
          <a:prstGeom prst="rect">
            <a:avLst/>
          </a:prstGeom>
        </p:spPr>
      </p:pic>
    </p:spTree>
    <p:extLst>
      <p:ext uri="{BB962C8B-B14F-4D97-AF65-F5344CB8AC3E}">
        <p14:creationId xmlns:p14="http://schemas.microsoft.com/office/powerpoint/2010/main" val="570170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p>
        </p:txBody>
      </p:sp>
      <p:sp>
        <p:nvSpPr>
          <p:cNvPr id="40962" name="內容版面配置區 2"/>
          <p:cNvSpPr>
            <a:spLocks noGrp="1"/>
          </p:cNvSpPr>
          <p:nvPr>
            <p:ph idx="4294967295"/>
          </p:nvPr>
        </p:nvSpPr>
        <p:spPr>
          <a:xfrm>
            <a:off x="3474720" y="2422939"/>
            <a:ext cx="7715250" cy="1296988"/>
          </a:xfrm>
          <a:prstGeom prst="rect">
            <a:avLst/>
          </a:prstGeom>
        </p:spPr>
        <p:txBody>
          <a:bodyPr>
            <a:noAutofit/>
          </a:bodyPr>
          <a:lstStyle/>
          <a:p>
            <a:pPr marL="269875" indent="1588" algn="just">
              <a:buNone/>
            </a:pPr>
            <a:r>
              <a:rPr lang="zh-TW" altLang="en-US" sz="2800" dirty="0">
                <a:solidFill>
                  <a:srgbClr val="0070C0"/>
                </a:solidFill>
                <a:latin typeface="標楷體" pitchFamily="65" charset="-120"/>
                <a:ea typeface="標楷體" pitchFamily="65" charset="-120"/>
              </a:rPr>
              <a:t>於機關團體決標前</a:t>
            </a:r>
            <a:r>
              <a:rPr lang="en-US" altLang="zh-TW" sz="2800" dirty="0">
                <a:solidFill>
                  <a:srgbClr val="0070C0"/>
                </a:solidFill>
                <a:latin typeface="標楷體" pitchFamily="65" charset="-120"/>
                <a:ea typeface="標楷體" pitchFamily="65" charset="-120"/>
              </a:rPr>
              <a:t>(</a:t>
            </a:r>
            <a:r>
              <a:rPr lang="zh-TW" altLang="en-US" sz="2800" dirty="0">
                <a:solidFill>
                  <a:srgbClr val="0070C0"/>
                </a:solidFill>
                <a:latin typeface="標楷體" pitchFamily="65" charset="-120"/>
                <a:ea typeface="標楷體" pitchFamily="65" charset="-120"/>
              </a:rPr>
              <a:t>經公告程序辦理之限制性招標為議價完成前</a:t>
            </a:r>
            <a:r>
              <a:rPr lang="en-US" altLang="zh-TW" sz="2800" dirty="0">
                <a:solidFill>
                  <a:srgbClr val="0070C0"/>
                </a:solidFill>
                <a:latin typeface="標楷體" pitchFamily="65" charset="-120"/>
                <a:ea typeface="標楷體" pitchFamily="65" charset="-120"/>
              </a:rPr>
              <a:t>)</a:t>
            </a:r>
            <a:r>
              <a:rPr lang="zh-TW" altLang="en-US" sz="2800" dirty="0">
                <a:solidFill>
                  <a:srgbClr val="0070C0"/>
                </a:solidFill>
                <a:latin typeface="標楷體" pitchFamily="65" charset="-120"/>
                <a:ea typeface="標楷體" pitchFamily="65" charset="-120"/>
              </a:rPr>
              <a:t>或補助核定前，仍允許採購廠商或補助申請人補正身分揭露表。</a:t>
            </a:r>
            <a:endParaRPr lang="en-US" altLang="zh-TW" sz="2400" dirty="0">
              <a:solidFill>
                <a:srgbClr val="0070C0"/>
              </a:solidFill>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12" name="文字方塊 11"/>
          <p:cNvSpPr txBox="1"/>
          <p:nvPr/>
        </p:nvSpPr>
        <p:spPr>
          <a:xfrm>
            <a:off x="3763304" y="3789707"/>
            <a:ext cx="7426666" cy="2092881"/>
          </a:xfrm>
          <a:prstGeom prst="rect">
            <a:avLst/>
          </a:prstGeom>
          <a:noFill/>
        </p:spPr>
        <p:txBody>
          <a:bodyPr wrap="square" rtlCol="0">
            <a:spAutoFit/>
          </a:bodyPr>
          <a:lstStyle/>
          <a:p>
            <a:pPr algn="just"/>
            <a:r>
              <a:rPr lang="zh-TW" altLang="en-US" sz="2600" dirty="0">
                <a:solidFill>
                  <a:schemeClr val="accent6">
                    <a:lumMod val="50000"/>
                  </a:schemeClr>
                </a:solidFill>
                <a:latin typeface="標楷體" panose="03000509000000000000" pitchFamily="65" charset="-120"/>
                <a:ea typeface="標楷體" panose="03000509000000000000" pitchFamily="65" charset="-120"/>
              </a:rPr>
              <a:t>於決標後或補助案核定後始表示上開情事者，因屬未能於投標或申請文件內據實表明，已違反本法第</a:t>
            </a:r>
            <a:r>
              <a:rPr lang="en-US" altLang="zh-TW" sz="2600" dirty="0">
                <a:solidFill>
                  <a:schemeClr val="accent6">
                    <a:lumMod val="50000"/>
                  </a:schemeClr>
                </a:solidFill>
                <a:latin typeface="標楷體" panose="03000509000000000000" pitchFamily="65" charset="-120"/>
                <a:ea typeface="標楷體" panose="03000509000000000000" pitchFamily="65" charset="-120"/>
              </a:rPr>
              <a:t>14</a:t>
            </a:r>
            <a:r>
              <a:rPr lang="zh-TW" altLang="en-US" sz="2600" dirty="0">
                <a:solidFill>
                  <a:schemeClr val="accent6">
                    <a:lumMod val="50000"/>
                  </a:schemeClr>
                </a:solidFill>
                <a:latin typeface="標楷體" panose="03000509000000000000" pitchFamily="65" charset="-120"/>
                <a:ea typeface="標楷體" panose="03000509000000000000" pitchFamily="65" charset="-120"/>
              </a:rPr>
              <a:t>條第</a:t>
            </a:r>
            <a:r>
              <a:rPr lang="en-US" altLang="zh-TW" sz="2600" dirty="0">
                <a:solidFill>
                  <a:schemeClr val="accent6">
                    <a:lumMod val="50000"/>
                  </a:schemeClr>
                </a:solidFill>
                <a:latin typeface="標楷體" panose="03000509000000000000" pitchFamily="65" charset="-120"/>
                <a:ea typeface="標楷體" panose="03000509000000000000" pitchFamily="65" charset="-120"/>
              </a:rPr>
              <a:t>2</a:t>
            </a:r>
            <a:r>
              <a:rPr lang="zh-TW" altLang="en-US" sz="2600" dirty="0">
                <a:solidFill>
                  <a:schemeClr val="accent6">
                    <a:lumMod val="50000"/>
                  </a:schemeClr>
                </a:solidFill>
                <a:latin typeface="標楷體" panose="03000509000000000000" pitchFamily="65" charset="-120"/>
                <a:ea typeface="標楷體" panose="03000509000000000000" pitchFamily="65" charset="-120"/>
              </a:rPr>
              <a:t>項規定而有依本法裁罰可能。此時該對象仍需補行揭露其身分關係，不得因此免除揭露義務，機關仍應依其揭露事項併同公開。</a:t>
            </a:r>
            <a:endParaRPr lang="en-US" altLang="zh-TW" sz="2600" dirty="0">
              <a:solidFill>
                <a:schemeClr val="accent6">
                  <a:lumMod val="50000"/>
                </a:schemeClr>
              </a:solidFill>
              <a:latin typeface="標楷體" panose="03000509000000000000" pitchFamily="65" charset="-120"/>
              <a:ea typeface="標楷體" panose="03000509000000000000" pitchFamily="65" charset="-120"/>
            </a:endParaRPr>
          </a:p>
        </p:txBody>
      </p:sp>
      <p:pic>
        <p:nvPicPr>
          <p:cNvPr id="8" name="!!pp1">
            <a:extLst>
              <a:ext uri="{FF2B5EF4-FFF2-40B4-BE49-F238E27FC236}">
                <a16:creationId xmlns:a16="http://schemas.microsoft.com/office/drawing/2014/main" id="{5471D55A-4D0B-43D5-ABEC-E33C588F42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212086" y="1286700"/>
            <a:ext cx="2745123" cy="1242634"/>
          </a:xfrm>
          <a:prstGeom prst="rect">
            <a:avLst/>
          </a:prstGeom>
        </p:spPr>
      </p:pic>
      <p:pic>
        <p:nvPicPr>
          <p:cNvPr id="2" name="圖片 1">
            <a:extLst>
              <a:ext uri="{FF2B5EF4-FFF2-40B4-BE49-F238E27FC236}">
                <a16:creationId xmlns:a16="http://schemas.microsoft.com/office/drawing/2014/main" id="{D2C2E6BC-E2FD-4CE4-9190-B01D1C784AE2}"/>
              </a:ext>
            </a:extLst>
          </p:cNvPr>
          <p:cNvPicPr>
            <a:picLocks noChangeAspect="1"/>
          </p:cNvPicPr>
          <p:nvPr/>
        </p:nvPicPr>
        <p:blipFill>
          <a:blip r:embed="rId3"/>
          <a:stretch>
            <a:fillRect/>
          </a:stretch>
        </p:blipFill>
        <p:spPr>
          <a:xfrm>
            <a:off x="3600744" y="1220486"/>
            <a:ext cx="7962066" cy="1182727"/>
          </a:xfrm>
          <a:prstGeom prst="rect">
            <a:avLst/>
          </a:prstGeom>
        </p:spPr>
      </p:pic>
    </p:spTree>
    <p:extLst>
      <p:ext uri="{BB962C8B-B14F-4D97-AF65-F5344CB8AC3E}">
        <p14:creationId xmlns:p14="http://schemas.microsoft.com/office/powerpoint/2010/main" val="3169504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circle(in)">
                                      <p:cBhvr>
                                        <p:cTn id="7" dur="1000"/>
                                        <p:tgtEl>
                                          <p:spTgt spid="409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內容版面配置區 2"/>
          <p:cNvSpPr>
            <a:spLocks noGrp="1"/>
          </p:cNvSpPr>
          <p:nvPr>
            <p:ph idx="4294967295"/>
          </p:nvPr>
        </p:nvSpPr>
        <p:spPr>
          <a:xfrm>
            <a:off x="3393440" y="1987406"/>
            <a:ext cx="8353425" cy="4333875"/>
          </a:xfrm>
          <a:prstGeom prst="rect">
            <a:avLst/>
          </a:prstGeom>
        </p:spPr>
        <p:txBody>
          <a:bodyPr>
            <a:noAutofit/>
          </a:bodyPr>
          <a:lstStyle/>
          <a:p>
            <a:pPr marL="0" indent="0" algn="just">
              <a:buNone/>
            </a:pPr>
            <a:r>
              <a:rPr lang="zh-TW" altLang="en-US" sz="2800" dirty="0">
                <a:latin typeface="標楷體" pitchFamily="65" charset="-120"/>
                <a:ea typeface="標楷體" pitchFamily="65" charset="-120"/>
              </a:rPr>
              <a:t>若該採購案係依政府採購法第</a:t>
            </a:r>
            <a:r>
              <a:rPr lang="en-US" altLang="zh-TW" sz="2800" dirty="0">
                <a:latin typeface="標楷體" pitchFamily="65" charset="-120"/>
                <a:ea typeface="標楷體" pitchFamily="65" charset="-120"/>
              </a:rPr>
              <a:t>22</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項第</a:t>
            </a:r>
            <a:r>
              <a:rPr lang="en-US" altLang="zh-TW" sz="2800" dirty="0">
                <a:latin typeface="標楷體" pitchFamily="65" charset="-120"/>
                <a:ea typeface="標楷體" pitchFamily="65" charset="-120"/>
              </a:rPr>
              <a:t>7</a:t>
            </a:r>
            <a:r>
              <a:rPr lang="zh-TW" altLang="en-US" sz="2800" dirty="0">
                <a:latin typeface="標楷體" pitchFamily="65" charset="-120"/>
                <a:ea typeface="標楷體" pitchFamily="65" charset="-120"/>
              </a:rPr>
              <a:t>款辦理後續擴充，其後續擴充仍屬另一獨立採購行為，是以</a:t>
            </a:r>
            <a:r>
              <a:rPr lang="zh-TW" altLang="en-US" sz="2800" b="1" dirty="0">
                <a:solidFill>
                  <a:srgbClr val="FF0000"/>
                </a:solidFill>
                <a:latin typeface="標楷體" pitchFamily="65" charset="-120"/>
                <a:ea typeface="標楷體" pitchFamily="65" charset="-120"/>
              </a:rPr>
              <a:t>公職人員或其關係人仍應依第</a:t>
            </a:r>
            <a:r>
              <a:rPr lang="en-US" altLang="zh-TW" sz="2800" b="1" dirty="0">
                <a:solidFill>
                  <a:srgbClr val="FF0000"/>
                </a:solidFill>
                <a:latin typeface="標楷體" pitchFamily="65" charset="-120"/>
                <a:ea typeface="標楷體" pitchFamily="65" charset="-120"/>
              </a:rPr>
              <a:t>14</a:t>
            </a:r>
            <a:r>
              <a:rPr lang="zh-TW" altLang="en-US" sz="2800" b="1" dirty="0">
                <a:solidFill>
                  <a:srgbClr val="FF0000"/>
                </a:solidFill>
                <a:latin typeface="標楷體" pitchFamily="65" charset="-120"/>
                <a:ea typeface="標楷體" pitchFamily="65" charset="-120"/>
              </a:rPr>
              <a:t>條第</a:t>
            </a:r>
            <a:r>
              <a:rPr lang="en-US" altLang="zh-TW" sz="2800" b="1" dirty="0">
                <a:solidFill>
                  <a:srgbClr val="FF0000"/>
                </a:solidFill>
                <a:latin typeface="標楷體" pitchFamily="65" charset="-120"/>
                <a:ea typeface="標楷體" pitchFamily="65" charset="-120"/>
              </a:rPr>
              <a:t>2</a:t>
            </a:r>
            <a:r>
              <a:rPr lang="zh-TW" altLang="en-US" sz="2800" b="1" dirty="0">
                <a:solidFill>
                  <a:srgbClr val="FF0000"/>
                </a:solidFill>
                <a:latin typeface="標楷體" pitchFamily="65" charset="-120"/>
                <a:ea typeface="標楷體" pitchFamily="65" charset="-120"/>
              </a:rPr>
              <a:t>項規定主動揭露，機關團體亦應於交易後主動公開該身分關係</a:t>
            </a:r>
            <a:r>
              <a:rPr lang="zh-TW" altLang="en-US" sz="2800" dirty="0">
                <a:latin typeface="標楷體" pitchFamily="65" charset="-120"/>
                <a:ea typeface="標楷體" pitchFamily="65" charset="-120"/>
              </a:rPr>
              <a:t>。</a:t>
            </a:r>
            <a:endParaRPr lang="en-US" altLang="zh-TW" sz="2800" dirty="0">
              <a:latin typeface="標楷體" pitchFamily="65" charset="-120"/>
              <a:ea typeface="標楷體" pitchFamily="65" charset="-120"/>
            </a:endParaRPr>
          </a:p>
          <a:p>
            <a:pPr marL="0" indent="0" algn="just">
              <a:buNone/>
            </a:pPr>
            <a:endParaRPr lang="en-US" altLang="zh-TW" sz="800" dirty="0">
              <a:latin typeface="標楷體" pitchFamily="65" charset="-120"/>
              <a:ea typeface="標楷體" pitchFamily="65" charset="-120"/>
            </a:endParaRPr>
          </a:p>
          <a:p>
            <a:pPr marL="0" indent="0" algn="just">
              <a:buNone/>
            </a:pPr>
            <a:r>
              <a:rPr lang="zh-TW" altLang="en-US" sz="2800" dirty="0">
                <a:latin typeface="標楷體" pitchFamily="65" charset="-120"/>
                <a:ea typeface="標楷體" pitchFamily="65" charset="-120"/>
              </a:rPr>
              <a:t>同理，依據促參法辦理之</a:t>
            </a:r>
            <a:r>
              <a:rPr lang="en-US" altLang="zh-TW" sz="2800" dirty="0">
                <a:latin typeface="標楷體" pitchFamily="65" charset="-120"/>
                <a:ea typeface="標楷體" pitchFamily="65" charset="-120"/>
              </a:rPr>
              <a:t>BOT</a:t>
            </a:r>
            <a:r>
              <a:rPr lang="zh-TW" altLang="en-US" sz="2800" dirty="0">
                <a:latin typeface="標楷體" pitchFamily="65" charset="-120"/>
                <a:ea typeface="標楷體" pitchFamily="65" charset="-120"/>
              </a:rPr>
              <a:t>、</a:t>
            </a:r>
            <a:r>
              <a:rPr lang="en-US" altLang="zh-TW" sz="2800" dirty="0">
                <a:latin typeface="標楷體" pitchFamily="65" charset="-120"/>
                <a:ea typeface="標楷體" pitchFamily="65" charset="-120"/>
              </a:rPr>
              <a:t>BTO</a:t>
            </a:r>
            <a:r>
              <a:rPr lang="zh-TW" altLang="en-US" sz="2800" dirty="0">
                <a:latin typeface="標楷體" pitchFamily="65" charset="-120"/>
                <a:ea typeface="標楷體" pitchFamily="65" charset="-120"/>
              </a:rPr>
              <a:t>、</a:t>
            </a:r>
            <a:r>
              <a:rPr lang="en-US" altLang="zh-TW" sz="2800" dirty="0">
                <a:latin typeface="標楷體" pitchFamily="65" charset="-120"/>
                <a:ea typeface="標楷體" pitchFamily="65" charset="-120"/>
              </a:rPr>
              <a:t>BOO</a:t>
            </a:r>
            <a:r>
              <a:rPr lang="zh-TW" altLang="en-US" sz="2800" dirty="0">
                <a:latin typeface="標楷體" pitchFamily="65" charset="-120"/>
                <a:ea typeface="標楷體" pitchFamily="65" charset="-120"/>
              </a:rPr>
              <a:t>、</a:t>
            </a:r>
            <a:r>
              <a:rPr lang="en-US" altLang="zh-TW" sz="2800" dirty="0">
                <a:latin typeface="標楷體" pitchFamily="65" charset="-120"/>
                <a:ea typeface="標楷體" pitchFamily="65" charset="-120"/>
              </a:rPr>
              <a:t>ROT</a:t>
            </a:r>
            <a:r>
              <a:rPr lang="zh-TW" altLang="en-US" sz="2800" dirty="0">
                <a:latin typeface="標楷體" pitchFamily="65" charset="-120"/>
                <a:ea typeface="標楷體" pitchFamily="65" charset="-120"/>
              </a:rPr>
              <a:t>、</a:t>
            </a:r>
            <a:r>
              <a:rPr lang="en-US" altLang="zh-TW" sz="2800" dirty="0">
                <a:latin typeface="標楷體" pitchFamily="65" charset="-120"/>
                <a:ea typeface="標楷體" pitchFamily="65" charset="-120"/>
              </a:rPr>
              <a:t>OT</a:t>
            </a:r>
            <a:r>
              <a:rPr lang="zh-TW" altLang="en-US" sz="2800" dirty="0">
                <a:latin typeface="標楷體" pitchFamily="65" charset="-120"/>
                <a:ea typeface="標楷體" pitchFamily="65" charset="-120"/>
              </a:rPr>
              <a:t>等交易，若原投資契約係以公告程序辦理，後續與該民間機構優先以一次為限之訂約，視同本法第</a:t>
            </a:r>
            <a:r>
              <a:rPr lang="en-US" altLang="zh-TW" sz="2800" dirty="0">
                <a:latin typeface="標楷體" pitchFamily="65" charset="-120"/>
                <a:ea typeface="標楷體" pitchFamily="65" charset="-120"/>
              </a:rPr>
              <a:t>14</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項但書第</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款經公告程序辦理者，雖不另辦理公告程序，惟仍需踐行第</a:t>
            </a:r>
            <a:r>
              <a:rPr lang="en-US" altLang="zh-TW" sz="2800" dirty="0">
                <a:latin typeface="標楷體" pitchFamily="65" charset="-120"/>
                <a:ea typeface="標楷體" pitchFamily="65" charset="-120"/>
              </a:rPr>
              <a:t>14</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2</a:t>
            </a:r>
            <a:r>
              <a:rPr lang="zh-TW" altLang="en-US" sz="2800" dirty="0">
                <a:latin typeface="標楷體" pitchFamily="65" charset="-120"/>
                <a:ea typeface="標楷體" pitchFamily="65" charset="-120"/>
              </a:rPr>
              <a:t>項事前揭露及事後公開義務。</a:t>
            </a:r>
            <a:endParaRPr lang="en-US" altLang="zh-TW" sz="2800" dirty="0">
              <a:latin typeface="標楷體" pitchFamily="65" charset="-120"/>
              <a:ea typeface="標楷體" pitchFamily="65" charset="-120"/>
            </a:endParaRPr>
          </a:p>
          <a:p>
            <a:pPr marL="0" indent="0" algn="just">
              <a:buNone/>
            </a:pPr>
            <a:endParaRPr lang="zh-TW" altLang="en-US" sz="2400" dirty="0">
              <a:latin typeface="標楷體" pitchFamily="65" charset="-120"/>
              <a:ea typeface="標楷體" pitchFamily="65" charset="-120"/>
            </a:endParaRPr>
          </a:p>
        </p:txBody>
      </p:sp>
      <p:sp>
        <p:nvSpPr>
          <p:cNvPr id="10" name="標題 1">
            <a:extLst>
              <a:ext uri="{FF2B5EF4-FFF2-40B4-BE49-F238E27FC236}">
                <a16:creationId xmlns:a16="http://schemas.microsoft.com/office/drawing/2014/main" id="{5A3FE706-E34B-419C-9DD9-DEC7DC19CA1F}"/>
              </a:ext>
            </a:extLst>
          </p:cNvPr>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pic>
        <p:nvPicPr>
          <p:cNvPr id="11" name="!!pp1">
            <a:extLst>
              <a:ext uri="{FF2B5EF4-FFF2-40B4-BE49-F238E27FC236}">
                <a16:creationId xmlns:a16="http://schemas.microsoft.com/office/drawing/2014/main" id="{5624E0BB-96F0-423B-83A9-C253DF7BC0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130806" y="2136493"/>
            <a:ext cx="3262634" cy="1476896"/>
          </a:xfrm>
          <a:prstGeom prst="rect">
            <a:avLst/>
          </a:prstGeom>
        </p:spPr>
      </p:pic>
      <p:pic>
        <p:nvPicPr>
          <p:cNvPr id="2" name="圖片 1">
            <a:extLst>
              <a:ext uri="{FF2B5EF4-FFF2-40B4-BE49-F238E27FC236}">
                <a16:creationId xmlns:a16="http://schemas.microsoft.com/office/drawing/2014/main" id="{AA42F66F-B08C-4F12-BF46-30A48FA54843}"/>
              </a:ext>
            </a:extLst>
          </p:cNvPr>
          <p:cNvPicPr>
            <a:picLocks noChangeAspect="1"/>
          </p:cNvPicPr>
          <p:nvPr/>
        </p:nvPicPr>
        <p:blipFill>
          <a:blip r:embed="rId3"/>
          <a:stretch>
            <a:fillRect/>
          </a:stretch>
        </p:blipFill>
        <p:spPr>
          <a:xfrm>
            <a:off x="3259906" y="1129772"/>
            <a:ext cx="8620491" cy="859611"/>
          </a:xfrm>
          <a:prstGeom prst="rect">
            <a:avLst/>
          </a:prstGeom>
        </p:spPr>
      </p:pic>
    </p:spTree>
    <p:extLst>
      <p:ext uri="{BB962C8B-B14F-4D97-AF65-F5344CB8AC3E}">
        <p14:creationId xmlns:p14="http://schemas.microsoft.com/office/powerpoint/2010/main" val="2822517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randombar(horizontal)">
                                      <p:cBhvr>
                                        <p:cTn id="7" dur="500"/>
                                        <p:tgtEl>
                                          <p:spTgt spid="409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0962">
                                            <p:txEl>
                                              <p:pRg st="2" end="2"/>
                                            </p:txEl>
                                          </p:spTgt>
                                        </p:tgtEl>
                                        <p:attrNameLst>
                                          <p:attrName>style.visibility</p:attrName>
                                        </p:attrNameLst>
                                      </p:cBhvr>
                                      <p:to>
                                        <p:strVal val="visible"/>
                                      </p:to>
                                    </p:set>
                                    <p:animEffect transition="in" filter="randombar(horizontal)">
                                      <p:cBhvr>
                                        <p:cTn id="12" dur="500"/>
                                        <p:tgtEl>
                                          <p:spTgt spid="409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0" y="0"/>
            <a:ext cx="12172950" cy="982663"/>
          </a:xfrm>
          <a:prstGeom prst="rect">
            <a:avLst/>
          </a:prstGeom>
        </p:spPr>
        <p:txBody>
          <a:bodyPr/>
          <a:lstStyle/>
          <a:p>
            <a:r>
              <a:rPr lang="zh-TW" altLang="en-US" dirty="0">
                <a:solidFill>
                  <a:srgbClr val="7B9899"/>
                </a:solidFill>
              </a:rPr>
              <a:t>補助與交易之限制</a:t>
            </a:r>
            <a:endParaRPr lang="zh-TW" altLang="en-US" dirty="0"/>
          </a:p>
        </p:txBody>
      </p:sp>
      <p:sp>
        <p:nvSpPr>
          <p:cNvPr id="6" name="內容版面配置區 2"/>
          <p:cNvSpPr>
            <a:spLocks noGrp="1"/>
          </p:cNvSpPr>
          <p:nvPr>
            <p:ph idx="4294967295"/>
          </p:nvPr>
        </p:nvSpPr>
        <p:spPr>
          <a:xfrm>
            <a:off x="3619104" y="2503225"/>
            <a:ext cx="8064500" cy="2009775"/>
          </a:xfrm>
          <a:prstGeom prst="rect">
            <a:avLst/>
          </a:prstGeom>
        </p:spPr>
        <p:txBody>
          <a:bodyPr>
            <a:noAutofit/>
          </a:bodyPr>
          <a:lstStyle/>
          <a:p>
            <a:pPr marL="0" indent="1588" algn="just">
              <a:buNone/>
            </a:pPr>
            <a:r>
              <a:rPr lang="zh-TW" altLang="en-US" sz="2800" dirty="0">
                <a:latin typeface="標楷體" pitchFamily="65" charset="-120"/>
                <a:ea typeface="標楷體" pitchFamily="65" charset="-120"/>
              </a:rPr>
              <a:t>第</a:t>
            </a:r>
            <a:r>
              <a:rPr lang="en-US" altLang="zh-TW" sz="2800" dirty="0">
                <a:latin typeface="標楷體" pitchFamily="65" charset="-120"/>
                <a:ea typeface="標楷體" pitchFamily="65" charset="-120"/>
              </a:rPr>
              <a:t>14</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2</a:t>
            </a:r>
            <a:r>
              <a:rPr lang="zh-TW" altLang="en-US" sz="2800" dirty="0">
                <a:latin typeface="標楷體" pitchFamily="65" charset="-120"/>
                <a:ea typeface="標楷體" pitchFamily="65" charset="-120"/>
              </a:rPr>
              <a:t>項「主動據實表明身分關係」規定，係針對依同條第</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項但書以公告、公開方式辦理之補助或交易所定之配套措施，</a:t>
            </a:r>
            <a:r>
              <a:rPr lang="zh-TW" altLang="en-US" sz="2800" dirty="0">
                <a:solidFill>
                  <a:srgbClr val="FF0000"/>
                </a:solidFill>
                <a:latin typeface="標楷體" pitchFamily="65" charset="-120"/>
                <a:ea typeface="標楷體" pitchFamily="65" charset="-120"/>
              </a:rPr>
              <a:t>如屬違法之關係人補助，自無表明身分關係之義務，亦不能因表明身分關係而使違法補助性質變更為合法</a:t>
            </a:r>
            <a:r>
              <a:rPr lang="zh-TW" altLang="en-US" sz="2800" dirty="0">
                <a:latin typeface="標楷體" pitchFamily="65" charset="-120"/>
                <a:ea typeface="標楷體" pitchFamily="65" charset="-120"/>
              </a:rPr>
              <a:t>。</a:t>
            </a:r>
            <a:endParaRPr lang="en-US" altLang="zh-TW" sz="2800" dirty="0">
              <a:latin typeface="標楷體" pitchFamily="65" charset="-120"/>
              <a:ea typeface="標楷體" pitchFamily="65" charset="-120"/>
            </a:endParaRPr>
          </a:p>
        </p:txBody>
      </p:sp>
      <p:sp>
        <p:nvSpPr>
          <p:cNvPr id="8" name="文字方塊 7"/>
          <p:cNvSpPr txBox="1"/>
          <p:nvPr/>
        </p:nvSpPr>
        <p:spPr>
          <a:xfrm>
            <a:off x="3619104" y="4513000"/>
            <a:ext cx="8064896" cy="2123658"/>
          </a:xfrm>
          <a:prstGeom prst="rect">
            <a:avLst/>
          </a:prstGeom>
          <a:noFill/>
        </p:spPr>
        <p:txBody>
          <a:bodyPr wrap="square" rtlCol="0">
            <a:spAutoFit/>
          </a:bodyPr>
          <a:lstStyle/>
          <a:p>
            <a:pPr algn="just"/>
            <a:r>
              <a:rPr lang="zh-TW" altLang="en-US" sz="2800" dirty="0">
                <a:solidFill>
                  <a:schemeClr val="accent1">
                    <a:lumMod val="75000"/>
                  </a:schemeClr>
                </a:solidFill>
                <a:latin typeface="標楷體" panose="03000509000000000000" pitchFamily="65" charset="-120"/>
                <a:ea typeface="標楷體" panose="03000509000000000000" pitchFamily="65" charset="-120"/>
              </a:rPr>
              <a:t>違法補助之行為認定基準時點，應以補助機關團體核定同意時為準</a:t>
            </a:r>
            <a:r>
              <a:rPr lang="zh-TW" altLang="en-US" sz="2400" dirty="0">
                <a:solidFill>
                  <a:srgbClr val="000000"/>
                </a:solidFill>
                <a:latin typeface="標楷體" panose="03000509000000000000" pitchFamily="65" charset="-120"/>
                <a:ea typeface="標楷體" panose="03000509000000000000" pitchFamily="65" charset="-120"/>
              </a:rPr>
              <a:t>，</a:t>
            </a:r>
            <a:r>
              <a:rPr lang="zh-TW" altLang="en-US" sz="2800" dirty="0">
                <a:solidFill>
                  <a:srgbClr val="000000"/>
                </a:solidFill>
                <a:latin typeface="標楷體" panose="03000509000000000000" pitchFamily="65" charset="-120"/>
                <a:ea typeface="標楷體" panose="03000509000000000000" pitchFamily="65" charset="-120"/>
              </a:rPr>
              <a:t>故於機關團體核定同意補助後，縱關係人未辦理核銷程序或退回補助金，亦不能當然免責。</a:t>
            </a:r>
            <a:endParaRPr lang="en-US" altLang="zh-TW" sz="2800" dirty="0">
              <a:solidFill>
                <a:srgbClr val="000000"/>
              </a:solidFill>
              <a:latin typeface="標楷體" panose="03000509000000000000" pitchFamily="65" charset="-120"/>
              <a:ea typeface="標楷體" panose="03000509000000000000" pitchFamily="65" charset="-120"/>
            </a:endParaRPr>
          </a:p>
          <a:p>
            <a:pPr algn="just"/>
            <a:r>
              <a:rPr lang="en-US" altLang="zh-TW" sz="2000" dirty="0">
                <a:solidFill>
                  <a:srgbClr val="000000"/>
                </a:solidFill>
                <a:latin typeface="標楷體" panose="03000509000000000000" pitchFamily="65" charset="-120"/>
                <a:ea typeface="標楷體" panose="03000509000000000000" pitchFamily="65" charset="-120"/>
              </a:rPr>
              <a:t>(</a:t>
            </a:r>
            <a:r>
              <a:rPr lang="zh-TW" altLang="en-US" sz="2000" dirty="0">
                <a:solidFill>
                  <a:srgbClr val="000000"/>
                </a:solidFill>
                <a:latin typeface="標楷體" panose="03000509000000000000" pitchFamily="65" charset="-120"/>
                <a:ea typeface="標楷體" panose="03000509000000000000" pitchFamily="65" charset="-120"/>
              </a:rPr>
              <a:t>法務部</a:t>
            </a:r>
            <a:r>
              <a:rPr lang="en-US" altLang="zh-TW" sz="2000" dirty="0">
                <a:solidFill>
                  <a:srgbClr val="000000"/>
                </a:solidFill>
                <a:latin typeface="標楷體" panose="03000509000000000000" pitchFamily="65" charset="-120"/>
                <a:ea typeface="標楷體" panose="03000509000000000000" pitchFamily="65" charset="-120"/>
              </a:rPr>
              <a:t>109</a:t>
            </a:r>
            <a:r>
              <a:rPr lang="zh-TW" altLang="en-US" sz="2000" dirty="0">
                <a:solidFill>
                  <a:srgbClr val="000000"/>
                </a:solidFill>
                <a:latin typeface="標楷體" panose="03000509000000000000" pitchFamily="65" charset="-120"/>
                <a:ea typeface="標楷體" panose="03000509000000000000" pitchFamily="65" charset="-120"/>
              </a:rPr>
              <a:t>年</a:t>
            </a:r>
            <a:r>
              <a:rPr lang="en-US" altLang="zh-TW" sz="2000" dirty="0">
                <a:solidFill>
                  <a:srgbClr val="000000"/>
                </a:solidFill>
                <a:latin typeface="標楷體" panose="03000509000000000000" pitchFamily="65" charset="-120"/>
                <a:ea typeface="標楷體" panose="03000509000000000000" pitchFamily="65" charset="-120"/>
              </a:rPr>
              <a:t>3</a:t>
            </a:r>
            <a:r>
              <a:rPr lang="zh-TW" altLang="en-US" sz="2000" dirty="0">
                <a:solidFill>
                  <a:srgbClr val="000000"/>
                </a:solidFill>
                <a:latin typeface="標楷體" panose="03000509000000000000" pitchFamily="65" charset="-120"/>
                <a:ea typeface="標楷體" panose="03000509000000000000" pitchFamily="65" charset="-120"/>
              </a:rPr>
              <a:t>月</a:t>
            </a:r>
            <a:r>
              <a:rPr lang="en-US" altLang="zh-TW" sz="2000" dirty="0">
                <a:solidFill>
                  <a:srgbClr val="000000"/>
                </a:solidFill>
                <a:latin typeface="標楷體" panose="03000509000000000000" pitchFamily="65" charset="-120"/>
                <a:ea typeface="標楷體" panose="03000509000000000000" pitchFamily="65" charset="-120"/>
              </a:rPr>
              <a:t>20</a:t>
            </a:r>
            <a:r>
              <a:rPr lang="zh-TW" altLang="en-US" sz="2000" dirty="0">
                <a:solidFill>
                  <a:srgbClr val="000000"/>
                </a:solidFill>
                <a:latin typeface="標楷體" panose="03000509000000000000" pitchFamily="65" charset="-120"/>
                <a:ea typeface="標楷體" panose="03000509000000000000" pitchFamily="65" charset="-120"/>
              </a:rPr>
              <a:t>日法廉字第</a:t>
            </a:r>
            <a:r>
              <a:rPr lang="en-US" altLang="zh-TW" sz="2000" dirty="0">
                <a:solidFill>
                  <a:srgbClr val="000000"/>
                </a:solidFill>
                <a:latin typeface="標楷體" panose="03000509000000000000" pitchFamily="65" charset="-120"/>
                <a:ea typeface="標楷體" panose="03000509000000000000" pitchFamily="65" charset="-120"/>
              </a:rPr>
              <a:t>10905002080</a:t>
            </a:r>
            <a:r>
              <a:rPr lang="zh-TW" altLang="en-US" sz="2000" dirty="0">
                <a:solidFill>
                  <a:srgbClr val="000000"/>
                </a:solidFill>
                <a:latin typeface="標楷體" panose="03000509000000000000" pitchFamily="65" charset="-120"/>
                <a:ea typeface="標楷體" panose="03000509000000000000" pitchFamily="65" charset="-120"/>
              </a:rPr>
              <a:t>號函釋參照</a:t>
            </a:r>
            <a:r>
              <a:rPr lang="en-US" altLang="zh-TW" sz="2000" dirty="0">
                <a:solidFill>
                  <a:srgbClr val="000000"/>
                </a:solidFill>
                <a:latin typeface="標楷體" panose="03000509000000000000" pitchFamily="65" charset="-120"/>
                <a:ea typeface="標楷體" panose="03000509000000000000" pitchFamily="65" charset="-120"/>
              </a:rPr>
              <a:t>)</a:t>
            </a:r>
            <a:endParaRPr lang="en-US" altLang="zh-TW" sz="2400" dirty="0">
              <a:solidFill>
                <a:srgbClr val="000000"/>
              </a:solidFill>
              <a:latin typeface="標楷體" panose="03000509000000000000" pitchFamily="65" charset="-120"/>
              <a:ea typeface="標楷體" panose="03000509000000000000" pitchFamily="65" charset="-120"/>
            </a:endParaRPr>
          </a:p>
        </p:txBody>
      </p:sp>
      <p:pic>
        <p:nvPicPr>
          <p:cNvPr id="9" name="!!pp1">
            <a:extLst>
              <a:ext uri="{FF2B5EF4-FFF2-40B4-BE49-F238E27FC236}">
                <a16:creationId xmlns:a16="http://schemas.microsoft.com/office/drawing/2014/main" id="{5A48DE70-8B7D-40E5-BE8D-542E8FF8059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38038" y="1933590"/>
            <a:ext cx="3262634" cy="1476896"/>
          </a:xfrm>
          <a:prstGeom prst="rect">
            <a:avLst/>
          </a:prstGeom>
        </p:spPr>
      </p:pic>
      <p:pic>
        <p:nvPicPr>
          <p:cNvPr id="3" name="圖片 2">
            <a:extLst>
              <a:ext uri="{FF2B5EF4-FFF2-40B4-BE49-F238E27FC236}">
                <a16:creationId xmlns:a16="http://schemas.microsoft.com/office/drawing/2014/main" id="{6BF6ED8D-D07E-46D4-A343-5B83DAF367CB}"/>
              </a:ext>
            </a:extLst>
          </p:cNvPr>
          <p:cNvPicPr>
            <a:picLocks noChangeAspect="1"/>
          </p:cNvPicPr>
          <p:nvPr/>
        </p:nvPicPr>
        <p:blipFill>
          <a:blip r:embed="rId3"/>
          <a:stretch>
            <a:fillRect/>
          </a:stretch>
        </p:blipFill>
        <p:spPr>
          <a:xfrm>
            <a:off x="3429728" y="836983"/>
            <a:ext cx="8620491" cy="1835055"/>
          </a:xfrm>
          <a:prstGeom prst="rect">
            <a:avLst/>
          </a:prstGeom>
        </p:spPr>
      </p:pic>
      <p:pic>
        <p:nvPicPr>
          <p:cNvPr id="4" name="圖片 3">
            <a:extLst>
              <a:ext uri="{FF2B5EF4-FFF2-40B4-BE49-F238E27FC236}">
                <a16:creationId xmlns:a16="http://schemas.microsoft.com/office/drawing/2014/main" id="{3B426D94-A923-2EC8-A436-56E2EAC32567}"/>
              </a:ext>
            </a:extLst>
          </p:cNvPr>
          <p:cNvPicPr>
            <a:picLocks noChangeAspect="1"/>
          </p:cNvPicPr>
          <p:nvPr/>
        </p:nvPicPr>
        <p:blipFill>
          <a:blip r:embed="rId4"/>
          <a:srcRect l="2514" r="1372" b="18673"/>
          <a:stretch/>
        </p:blipFill>
        <p:spPr>
          <a:xfrm>
            <a:off x="16812771" y="8440615"/>
            <a:ext cx="2065297" cy="855296"/>
          </a:xfrm>
          <a:prstGeom prst="rect">
            <a:avLst/>
          </a:prstGeom>
        </p:spPr>
      </p:pic>
      <p:sp>
        <p:nvSpPr>
          <p:cNvPr id="5" name="文字方塊 4">
            <a:extLst>
              <a:ext uri="{FF2B5EF4-FFF2-40B4-BE49-F238E27FC236}">
                <a16:creationId xmlns:a16="http://schemas.microsoft.com/office/drawing/2014/main" id="{65983730-7E35-1F85-43E2-38E6E021F523}"/>
              </a:ext>
            </a:extLst>
          </p:cNvPr>
          <p:cNvSpPr txBox="1">
            <a:spLocks noChangeArrowheads="1"/>
          </p:cNvSpPr>
          <p:nvPr/>
        </p:nvSpPr>
        <p:spPr bwMode="auto">
          <a:xfrm>
            <a:off x="-10210800" y="-2655390"/>
            <a:ext cx="3083169" cy="461665"/>
          </a:xfrm>
          <a:prstGeom prst="rect">
            <a:avLst/>
          </a:prstGeom>
          <a:noFill/>
          <a:ln w="9525">
            <a:noFill/>
            <a:miter lim="800000"/>
            <a:headEnd/>
            <a:tailEnd/>
          </a:ln>
        </p:spPr>
        <p:txBody>
          <a:bodyPr wrap="square">
            <a:spAutoFit/>
          </a:bodyPr>
          <a:lstStyle/>
          <a:p>
            <a:r>
              <a:rPr lang="zh-TW" altLang="en-US" sz="800" dirty="0">
                <a:solidFill>
                  <a:schemeClr val="accent3">
                    <a:lumMod val="75000"/>
                  </a:schemeClr>
                </a:solidFill>
                <a:latin typeface="標楷體" pitchFamily="65" charset="-120"/>
                <a:ea typeface="標楷體" pitchFamily="65" charset="-120"/>
              </a:rPr>
              <a:t>地方政府執行經費來自中央之補助，其</a:t>
            </a:r>
            <a:r>
              <a:rPr lang="zh-TW" altLang="en-US" sz="800" dirty="0">
                <a:solidFill>
                  <a:srgbClr val="FF0000"/>
                </a:solidFill>
                <a:latin typeface="標楷體" pitchFamily="65" charset="-120"/>
                <a:ea typeface="標楷體" pitchFamily="65" charset="-120"/>
              </a:rPr>
              <a:t>補助機關</a:t>
            </a:r>
            <a:r>
              <a:rPr lang="zh-TW" altLang="en-US" sz="800" dirty="0">
                <a:solidFill>
                  <a:schemeClr val="accent3">
                    <a:lumMod val="75000"/>
                  </a:schemeClr>
                </a:solidFill>
                <a:latin typeface="標楷體" pitchFamily="65" charset="-120"/>
                <a:ea typeface="標楷體" pitchFamily="65" charset="-120"/>
              </a:rPr>
              <a:t>非以經費來源為準，應</a:t>
            </a:r>
            <a:r>
              <a:rPr lang="zh-TW" altLang="en-US" sz="800" dirty="0">
                <a:solidFill>
                  <a:srgbClr val="FF0000"/>
                </a:solidFill>
                <a:latin typeface="標楷體" pitchFamily="65" charset="-120"/>
                <a:ea typeface="標楷體" pitchFamily="65" charset="-120"/>
              </a:rPr>
              <a:t>以何一機關對補助之核定具有裁量權限</a:t>
            </a:r>
            <a:r>
              <a:rPr lang="zh-TW" altLang="en-US" sz="800" dirty="0">
                <a:solidFill>
                  <a:schemeClr val="accent3">
                    <a:lumMod val="75000"/>
                  </a:schemeClr>
                </a:solidFill>
                <a:latin typeface="標楷體" pitchFamily="65" charset="-120"/>
                <a:ea typeface="標楷體" pitchFamily="65" charset="-120"/>
              </a:rPr>
              <a:t>（補助與否、補助對象、內容或金額多寡）</a:t>
            </a:r>
            <a:r>
              <a:rPr lang="zh-TW" altLang="en-US" sz="800" dirty="0">
                <a:solidFill>
                  <a:srgbClr val="FF0000"/>
                </a:solidFill>
                <a:latin typeface="標楷體" pitchFamily="65" charset="-120"/>
                <a:ea typeface="標楷體" pitchFamily="65" charset="-120"/>
              </a:rPr>
              <a:t>而定</a:t>
            </a:r>
            <a:r>
              <a:rPr lang="zh-TW" altLang="en-US" sz="800" dirty="0">
                <a:solidFill>
                  <a:schemeClr val="accent3">
                    <a:lumMod val="75000"/>
                  </a:schemeClr>
                </a:solidFill>
                <a:latin typeface="標楷體" pitchFamily="65" charset="-120"/>
                <a:ea typeface="標楷體" pitchFamily="65" charset="-120"/>
              </a:rPr>
              <a:t>。</a:t>
            </a:r>
            <a:r>
              <a:rPr lang="zh-TW" altLang="en-US" sz="200" dirty="0">
                <a:latin typeface="標楷體" pitchFamily="65" charset="-120"/>
                <a:ea typeface="標楷體" pitchFamily="65" charset="-120"/>
              </a:rPr>
              <a:t>法務部</a:t>
            </a:r>
            <a:r>
              <a:rPr lang="en-US" altLang="zh-TW" sz="200" dirty="0">
                <a:latin typeface="標楷體" pitchFamily="65" charset="-120"/>
                <a:ea typeface="標楷體" pitchFamily="65" charset="-120"/>
              </a:rPr>
              <a:t>113.11.9</a:t>
            </a:r>
            <a:r>
              <a:rPr lang="zh-TW" altLang="en-US" sz="200" dirty="0">
                <a:latin typeface="標楷體" pitchFamily="65" charset="-120"/>
                <a:ea typeface="標楷體" pitchFamily="65" charset="-120"/>
              </a:rPr>
              <a:t>法廉字第</a:t>
            </a:r>
            <a:r>
              <a:rPr lang="en-US" altLang="zh-TW" sz="200" dirty="0">
                <a:latin typeface="標楷體" pitchFamily="65" charset="-120"/>
                <a:ea typeface="標楷體" pitchFamily="65" charset="-120"/>
              </a:rPr>
              <a:t>11305005070</a:t>
            </a:r>
            <a:r>
              <a:rPr lang="zh-TW" altLang="en-US" sz="200" dirty="0">
                <a:latin typeface="標楷體" pitchFamily="65" charset="-120"/>
                <a:ea typeface="標楷體" pitchFamily="65" charset="-120"/>
              </a:rPr>
              <a:t>號函釋</a:t>
            </a:r>
            <a:endParaRPr lang="zh-TW" altLang="en-US" sz="800" dirty="0">
              <a:latin typeface="標楷體" pitchFamily="65" charset="-120"/>
              <a:ea typeface="標楷體" pitchFamily="65" charset="-120"/>
            </a:endParaRPr>
          </a:p>
        </p:txBody>
      </p:sp>
    </p:spTree>
    <p:extLst>
      <p:ext uri="{BB962C8B-B14F-4D97-AF65-F5344CB8AC3E}">
        <p14:creationId xmlns:p14="http://schemas.microsoft.com/office/powerpoint/2010/main" val="3795327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style.rotation</p:attrName>
                                        </p:attrNameLst>
                                      </p:cBhvr>
                                      <p:tavLst>
                                        <p:tav tm="0">
                                          <p:val>
                                            <p:fltVal val="720"/>
                                          </p:val>
                                        </p:tav>
                                        <p:tav tm="100000">
                                          <p:val>
                                            <p:fltVal val="0"/>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852935" y="434932"/>
            <a:ext cx="10513848"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補助助機關之認定：有無「</a:t>
            </a:r>
            <a:r>
              <a:rPr kumimoji="0" lang="zh-TW" altLang="en-US" sz="4500" b="1" i="0" u="none" strike="noStrike" kern="1200" cap="none" spc="-210" normalizeH="0" baseline="0" noProof="0" dirty="0">
                <a:ln>
                  <a:noFill/>
                </a:ln>
                <a:solidFill>
                  <a:srgbClr val="696155"/>
                </a:solidFill>
                <a:effectLst/>
                <a:uLnTx/>
                <a:uFillTx/>
                <a:latin typeface="Arial"/>
                <a:ea typeface="Microsoft JhengHei"/>
                <a:cs typeface="+mn-cs"/>
              </a:rPr>
              <a:t>裁量空間</a:t>
            </a: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820542908"/>
              </p:ext>
            </p:extLst>
          </p:nvPr>
        </p:nvGraphicFramePr>
        <p:xfrm>
          <a:off x="622300" y="1238812"/>
          <a:ext cx="11292335" cy="4495039"/>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2819400">
                  <a:extLst>
                    <a:ext uri="{9D8B030D-6E8A-4147-A177-3AD203B41FA5}">
                      <a16:colId xmlns:a16="http://schemas.microsoft.com/office/drawing/2014/main" val="2889507713"/>
                    </a:ext>
                  </a:extLst>
                </a:gridCol>
                <a:gridCol w="782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lnSpc>
                          <a:spcPct val="120000"/>
                        </a:lnSpc>
                        <a:buClr>
                          <a:schemeClr val="accent2">
                            <a:lumMod val="50000"/>
                          </a:schemeClr>
                        </a:buClr>
                        <a:buFont typeface="Wingdings" panose="05000000000000000000" pitchFamily="2" charset="2"/>
                        <a:buChar char=""/>
                      </a:pPr>
                      <a:r>
                        <a:rPr lang="zh-TW" altLang="zh-TW" sz="3100" b="1" spc="-210" baseline="0" dirty="0">
                          <a:solidFill>
                            <a:schemeClr val="accent2">
                              <a:lumMod val="50000"/>
                            </a:schemeClr>
                          </a:solidFill>
                          <a:latin typeface="DengXian" panose="02010600030101010101" pitchFamily="2" charset="-122"/>
                          <a:ea typeface="DengXian" panose="02010600030101010101" pitchFamily="2" charset="-122"/>
                        </a:rPr>
                        <a:t>認定基準</a:t>
                      </a:r>
                      <a:endParaRPr lang="zh-TW" altLang="en-US" sz="3100" b="1" spc="-210" baseline="0" dirty="0">
                        <a:solidFill>
                          <a:schemeClr val="accent2">
                            <a:lumMod val="50000"/>
                          </a:schemeClr>
                        </a:solidFill>
                        <a:latin typeface="DengXian" panose="02010600030101010101" pitchFamily="2" charset="-122"/>
                        <a:ea typeface="DengXian" panose="02010600030101010101" pitchFamily="2" charset="-122"/>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en-US" sz="1400" dirty="0">
                          <a:solidFill>
                            <a:srgbClr val="A36640"/>
                          </a:solidFill>
                          <a:latin typeface="標楷體" panose="03000509000000000000" pitchFamily="65" charset="-120"/>
                          <a:ea typeface="標楷體" panose="03000509000000000000" pitchFamily="65" charset="-120"/>
                        </a:rPr>
                        <a:t>以對補助核定具有裁量權限之機關為準。如同時有數機關具有裁量權限，所涉公職人員及關係人均應遵循本法。</a:t>
                      </a:r>
                    </a:p>
                    <a:p>
                      <a:pPr>
                        <a:lnSpc>
                          <a:spcPct val="120000"/>
                        </a:lnSpc>
                      </a:pPr>
                      <a:endParaRPr lang="zh-TW" altLang="en-US" sz="600" dirty="0">
                        <a:solidFill>
                          <a:srgbClr val="A3664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3100" b="1" kern="1200" spc="-210" baseline="0" dirty="0">
                          <a:solidFill>
                            <a:schemeClr val="accent2">
                              <a:lumMod val="50000"/>
                            </a:schemeClr>
                          </a:solidFill>
                          <a:latin typeface="DengXian" panose="02010600030101010101" pitchFamily="2" charset="-122"/>
                          <a:ea typeface="DengXian" panose="02010600030101010101" pitchFamily="2" charset="-122"/>
                          <a:cs typeface="+mn-cs"/>
                        </a:rPr>
                        <a:t>形式審查 vs 實質審查</a:t>
                      </a:r>
                      <a:endParaRPr lang="zh-TW" altLang="en-US" sz="3100" b="1" kern="1200" spc="-21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457200" indent="-457200">
                        <a:lnSpc>
                          <a:spcPct val="120000"/>
                        </a:lnSpc>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形式審查：文件格式、程序、申請要件核對</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實質審查：計畫評分、可行性、金額建議、優先順序</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lnSpc>
                          <a:spcPct val="120000"/>
                        </a:lnSpc>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裁量空間</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有</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lnSpc>
                          <a:spcPct val="120000"/>
                        </a:lnSpc>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補助機關</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有</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3906919286"/>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3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合目的性審查之</a:t>
                      </a:r>
                      <a:r>
                        <a:rPr lang="zh-TW" altLang="en-US" sz="3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重要</a:t>
                      </a:r>
                      <a:r>
                        <a:rPr lang="zh-TW" altLang="zh-TW" sz="3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內涵</a:t>
                      </a:r>
                      <a:endParaRPr lang="en-US" altLang="zh-TW" sz="3100" b="1" kern="1200" spc="-31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457200" marR="0" lvl="0" indent="-457200" algn="l" defTabSz="685800" rtl="0" eaLnBrk="1" fontAlgn="auto" latinLnBrk="0" hangingPunct="1">
                        <a:lnSpc>
                          <a:spcPct val="12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評估申請計畫之優劣及可行性</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2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審查內容之真實性及驗證計畫</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是否與現狀相符</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2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評估是否符合補助政策目的</a:t>
                      </a:r>
                    </a:p>
                    <a:p>
                      <a:pPr marL="457200" marR="0" lvl="0" indent="-457200" algn="l" defTabSz="685800" rtl="0" eaLnBrk="1" fontAlgn="auto" latinLnBrk="0" hangingPunct="1">
                        <a:lnSpc>
                          <a:spcPct val="12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對申請單位執行能力進行評價</a:t>
                      </a:r>
                    </a:p>
                    <a:p>
                      <a:pPr marL="457200" marR="0" lvl="0" indent="-457200" algn="l" defTabSz="685800" rtl="0" eaLnBrk="1" fontAlgn="auto" latinLnBrk="0" hangingPunct="1">
                        <a:lnSpc>
                          <a:spcPct val="12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決定建議補助金額或排列優先補助順</a:t>
                      </a: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181600265"/>
      </p:ext>
    </p:extLst>
  </p:cSld>
  <p:clrMapOvr>
    <a:masterClrMapping/>
  </p:clrMapOvr>
  <mc:AlternateContent xmlns:mc="http://schemas.openxmlformats.org/markup-compatibility/2006" xmlns:p159="http://schemas.microsoft.com/office/powerpoint/2015/09/main">
    <mc:Choice Requires="p159">
      <p:transition spd="slow">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852935" y="434932"/>
            <a:ext cx="10513848"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補助助機關之認定：有無「</a:t>
            </a:r>
            <a:r>
              <a:rPr kumimoji="0" lang="zh-TW" altLang="en-US" sz="4500" b="1" i="0" u="none" strike="noStrike" kern="1200" cap="none" spc="-210" normalizeH="0" baseline="0" noProof="0" dirty="0">
                <a:ln>
                  <a:noFill/>
                </a:ln>
                <a:solidFill>
                  <a:srgbClr val="696155"/>
                </a:solidFill>
                <a:effectLst/>
                <a:uLnTx/>
                <a:uFillTx/>
                <a:latin typeface="Arial"/>
                <a:ea typeface="Microsoft JhengHei"/>
                <a:cs typeface="+mn-cs"/>
              </a:rPr>
              <a:t>裁量空間</a:t>
            </a: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4137558952"/>
              </p:ext>
            </p:extLst>
          </p:nvPr>
        </p:nvGraphicFramePr>
        <p:xfrm>
          <a:off x="622300" y="1238812"/>
          <a:ext cx="11292335" cy="4922520"/>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2819400">
                  <a:extLst>
                    <a:ext uri="{9D8B030D-6E8A-4147-A177-3AD203B41FA5}">
                      <a16:colId xmlns:a16="http://schemas.microsoft.com/office/drawing/2014/main" val="2889507713"/>
                    </a:ext>
                  </a:extLst>
                </a:gridCol>
                <a:gridCol w="782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buClr>
                          <a:schemeClr val="accent2">
                            <a:lumMod val="50000"/>
                          </a:schemeClr>
                        </a:buClr>
                        <a:buFont typeface="Wingdings" panose="05000000000000000000" pitchFamily="2" charset="2"/>
                        <a:buChar char=""/>
                      </a:pPr>
                      <a:r>
                        <a:rPr lang="zh-TW" altLang="zh-TW" sz="4100" b="1" spc="-210" baseline="0" dirty="0">
                          <a:solidFill>
                            <a:schemeClr val="accent2">
                              <a:lumMod val="50000"/>
                            </a:schemeClr>
                          </a:solidFill>
                          <a:latin typeface="DengXian" panose="02010600030101010101" pitchFamily="2" charset="-122"/>
                          <a:ea typeface="DengXian" panose="02010600030101010101" pitchFamily="2" charset="-122"/>
                        </a:rPr>
                        <a:t>認定基準</a:t>
                      </a:r>
                      <a:endParaRPr lang="zh-TW" altLang="en-US" sz="4100" b="1" spc="-210" baseline="0" dirty="0">
                        <a:solidFill>
                          <a:schemeClr val="accent2">
                            <a:lumMod val="50000"/>
                          </a:schemeClr>
                        </a:solidFill>
                        <a:latin typeface="DengXian" panose="02010600030101010101" pitchFamily="2" charset="-122"/>
                        <a:ea typeface="DengXian" panose="02010600030101010101" pitchFamily="2" charset="-122"/>
                      </a:endParaRP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3100" b="1" dirty="0">
                          <a:solidFill>
                            <a:srgbClr val="A36640"/>
                          </a:solidFill>
                          <a:latin typeface="標楷體" panose="03000509000000000000" pitchFamily="65" charset="-120"/>
                          <a:ea typeface="標楷體" panose="03000509000000000000" pitchFamily="65" charset="-120"/>
                        </a:rPr>
                        <a:t>以對補助核定具有裁量權限之機關為準。如同時有數機關具有裁量權限，所涉公職人員及關係人均應遵循本法。</a:t>
                      </a:r>
                    </a:p>
                    <a:p>
                      <a:endParaRPr lang="zh-TW" altLang="en-US" sz="600" dirty="0">
                        <a:solidFill>
                          <a:srgbClr val="A3664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500" b="1" kern="1200" spc="-210" baseline="0" dirty="0">
                          <a:solidFill>
                            <a:schemeClr val="accent2">
                              <a:lumMod val="50000"/>
                            </a:schemeClr>
                          </a:solidFill>
                          <a:latin typeface="DengXian Light" panose="02010600030101010101" pitchFamily="2" charset="-122"/>
                          <a:ea typeface="DengXian Light" panose="02010600030101010101" pitchFamily="2" charset="-122"/>
                          <a:cs typeface="+mn-cs"/>
                        </a:rPr>
                        <a:t>形式審查 vs 實質審查</a:t>
                      </a:r>
                      <a:endParaRPr lang="zh-TW" altLang="en-US" sz="2500" b="1" kern="1200" spc="-210" baseline="0" dirty="0">
                        <a:solidFill>
                          <a:schemeClr val="accent2">
                            <a:lumMod val="50000"/>
                          </a:schemeClr>
                        </a:solidFill>
                        <a:latin typeface="DengXian Light" panose="02010600030101010101" pitchFamily="2" charset="-122"/>
                        <a:ea typeface="DengXian Light" panose="02010600030101010101" pitchFamily="2" charset="-122"/>
                        <a:cs typeface="+mn-cs"/>
                      </a:endParaRPr>
                    </a:p>
                  </a:txBody>
                  <a:tcPr anchor="ctr"/>
                </a:tc>
                <a:tc>
                  <a:txBody>
                    <a:bodyPr/>
                    <a:lstStyle/>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形式審查：文件格式、程序、申請要件核對</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實質審查：計畫評分、可行性、金額建議、優先順序</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裁量空間</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有</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補助機關</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有</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3906919286"/>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合目的性審查之</a:t>
                      </a:r>
                      <a:r>
                        <a:rPr lang="zh-TW" altLang="en-US"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重要</a:t>
                      </a:r>
                      <a:r>
                        <a:rPr lang="zh-TW"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內涵</a:t>
                      </a:r>
                      <a:endParaRPr lang="en-US"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endParaRPr>
                    </a:p>
                  </a:txBody>
                  <a:tcPr anchor="ctr"/>
                </a:tc>
                <a:tc>
                  <a:txBody>
                    <a:bodyPr/>
                    <a:lstStyle/>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評估申請計畫之優劣及可行性</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審查內容之真實性及驗證計畫</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是否與現狀相符</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評估是否符合補助政策目的</a:t>
                      </a: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對申請單位執行能力進行評價</a:t>
                      </a: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決定建議補助金額或排列優先補助順</a:t>
                      </a: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737119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852935" y="434932"/>
            <a:ext cx="10513848"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補助助機關之認定：有無「</a:t>
            </a:r>
            <a:r>
              <a:rPr kumimoji="0" lang="zh-TW" altLang="en-US" sz="4500" b="1" i="0" u="none" strike="noStrike" kern="1200" cap="none" spc="-210" normalizeH="0" baseline="0" noProof="0" dirty="0">
                <a:ln>
                  <a:noFill/>
                </a:ln>
                <a:solidFill>
                  <a:srgbClr val="696155"/>
                </a:solidFill>
                <a:effectLst/>
                <a:uLnTx/>
                <a:uFillTx/>
                <a:latin typeface="Arial"/>
                <a:ea typeface="Microsoft JhengHei"/>
                <a:cs typeface="+mn-cs"/>
              </a:rPr>
              <a:t>裁量空間</a:t>
            </a: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440793670"/>
              </p:ext>
            </p:extLst>
          </p:nvPr>
        </p:nvGraphicFramePr>
        <p:xfrm>
          <a:off x="622300" y="1238812"/>
          <a:ext cx="11292335" cy="5273040"/>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2819400">
                  <a:extLst>
                    <a:ext uri="{9D8B030D-6E8A-4147-A177-3AD203B41FA5}">
                      <a16:colId xmlns:a16="http://schemas.microsoft.com/office/drawing/2014/main" val="2889507713"/>
                    </a:ext>
                  </a:extLst>
                </a:gridCol>
                <a:gridCol w="782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buClr>
                          <a:schemeClr val="accent2">
                            <a:lumMod val="50000"/>
                          </a:schemeClr>
                        </a:buClr>
                        <a:buFont typeface="Wingdings" panose="05000000000000000000" pitchFamily="2" charset="2"/>
                        <a:buChar char=""/>
                      </a:pPr>
                      <a:r>
                        <a:rPr lang="zh-TW" altLang="zh-TW" sz="2500" b="1" spc="-210" baseline="0" dirty="0">
                          <a:solidFill>
                            <a:schemeClr val="accent2">
                              <a:lumMod val="50000"/>
                            </a:schemeClr>
                          </a:solidFill>
                          <a:latin typeface="DengXian Light" panose="02010600030101010101" pitchFamily="2" charset="-122"/>
                          <a:ea typeface="DengXian Light" panose="02010600030101010101" pitchFamily="2" charset="-122"/>
                        </a:rPr>
                        <a:t>認定基準</a:t>
                      </a:r>
                      <a:endParaRPr lang="zh-TW" altLang="en-US" sz="2500" b="1" spc="-210" baseline="0"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1400" dirty="0">
                          <a:solidFill>
                            <a:srgbClr val="A36640"/>
                          </a:solidFill>
                          <a:latin typeface="標楷體" panose="03000509000000000000" pitchFamily="65" charset="-120"/>
                          <a:ea typeface="標楷體" panose="03000509000000000000" pitchFamily="65" charset="-120"/>
                        </a:rPr>
                        <a:t>以對補助核定具有裁量權限之機關為準。如同時有數機關具有裁量權限，所涉公職人員及關係人均應遵循本法。</a:t>
                      </a:r>
                    </a:p>
                    <a:p>
                      <a:endParaRPr lang="zh-TW" altLang="en-US" sz="600" dirty="0">
                        <a:solidFill>
                          <a:srgbClr val="A3664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533400" marR="0" lvl="0" indent="-5334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4100" b="1" kern="1200" spc="-210" baseline="0" dirty="0">
                          <a:solidFill>
                            <a:schemeClr val="accent2">
                              <a:lumMod val="50000"/>
                            </a:schemeClr>
                          </a:solidFill>
                          <a:latin typeface="DengXian" panose="02010600030101010101" pitchFamily="2" charset="-122"/>
                          <a:ea typeface="DengXian" panose="02010600030101010101" pitchFamily="2" charset="-122"/>
                          <a:cs typeface="+mn-cs"/>
                        </a:rPr>
                        <a:t>形式審查 vs 實質審查</a:t>
                      </a:r>
                      <a:endParaRPr lang="zh-TW" altLang="en-US" sz="4100" b="1" kern="1200" spc="-21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457200" indent="-457200">
                        <a:buFont typeface="+mj-lt"/>
                        <a:buAutoNum type="alphaUcPeriod"/>
                      </a:pPr>
                      <a:r>
                        <a:rPr lang="zh-TW"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審查內容</a:t>
                      </a:r>
                      <a:r>
                        <a:rPr lang="en-US"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 </a:t>
                      </a:r>
                      <a:br>
                        <a:rPr lang="en-US"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br>
                      <a:r>
                        <a:rPr lang="zh-TW"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形式審查：文件格式、程序、申請要件核對</a:t>
                      </a:r>
                      <a:br>
                        <a:rPr lang="en-US"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br>
                      <a:r>
                        <a:rPr lang="zh-TW"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實質審查：計畫評分、可行性、金額建議、優先順序</a:t>
                      </a:r>
                      <a:endParaRPr lang="en-US" altLang="zh-TW" sz="3100" b="1" kern="1200" spc="-150" baseline="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裁量空間</a:t>
                      </a:r>
                      <a:r>
                        <a:rPr lang="zh-TW" altLang="en-US" sz="3100" b="1" kern="1200" spc="-150" baseline="0" dirty="0">
                          <a:solidFill>
                            <a:srgbClr val="A36640"/>
                          </a:solidFill>
                          <a:effectLst/>
                          <a:latin typeface="標楷體" panose="03000509000000000000" pitchFamily="65" charset="-120"/>
                          <a:ea typeface="標楷體" panose="03000509000000000000" pitchFamily="65" charset="-120"/>
                          <a:cs typeface="+mn-cs"/>
                        </a:rPr>
                        <a:t>：</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無</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有</a:t>
                      </a:r>
                      <a:endParaRPr lang="en-US" altLang="zh-TW" sz="3100" b="1" kern="1200" spc="-150" baseline="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3100" b="1" kern="1200" spc="-150" baseline="0" dirty="0">
                          <a:solidFill>
                            <a:srgbClr val="A36640"/>
                          </a:solidFill>
                          <a:effectLst/>
                          <a:latin typeface="標楷體" panose="03000509000000000000" pitchFamily="65" charset="-120"/>
                          <a:ea typeface="標楷體" panose="03000509000000000000" pitchFamily="65" charset="-120"/>
                          <a:cs typeface="+mn-cs"/>
                        </a:rPr>
                        <a:t>補助機關</a:t>
                      </a:r>
                      <a:r>
                        <a:rPr lang="zh-TW" altLang="en-US" sz="3100" b="1" kern="1200" spc="-150" baseline="0" dirty="0">
                          <a:solidFill>
                            <a:srgbClr val="A36640"/>
                          </a:solidFill>
                          <a:effectLst/>
                          <a:latin typeface="標楷體" panose="03000509000000000000" pitchFamily="65" charset="-120"/>
                          <a:ea typeface="標楷體" panose="03000509000000000000" pitchFamily="65" charset="-120"/>
                          <a:cs typeface="+mn-cs"/>
                        </a:rPr>
                        <a:t>：</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en-US" sz="2400" b="1" kern="1200" spc="-150" baseline="0" dirty="0">
                          <a:solidFill>
                            <a:srgbClr val="A36640"/>
                          </a:solidFill>
                          <a:effectLst/>
                          <a:latin typeface="標楷體" panose="03000509000000000000" pitchFamily="65" charset="-120"/>
                          <a:ea typeface="標楷體" panose="03000509000000000000" pitchFamily="65" charset="-120"/>
                          <a:cs typeface="+mn-cs"/>
                        </a:rPr>
                        <a:t>無</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2400" b="1" kern="1200" spc="-150" baseline="0" dirty="0">
                          <a:solidFill>
                            <a:srgbClr val="A36640"/>
                          </a:solidFill>
                          <a:effectLst/>
                          <a:latin typeface="標楷體" panose="03000509000000000000" pitchFamily="65" charset="-120"/>
                          <a:ea typeface="標楷體" panose="03000509000000000000" pitchFamily="65" charset="-120"/>
                          <a:cs typeface="+mn-cs"/>
                        </a:rPr>
                        <a:t>✅ </a:t>
                      </a:r>
                      <a:r>
                        <a:rPr lang="zh-TW" altLang="en-US" sz="2400" b="1" kern="1200" spc="-150" baseline="0" dirty="0">
                          <a:solidFill>
                            <a:srgbClr val="A36640"/>
                          </a:solidFill>
                          <a:effectLst/>
                          <a:latin typeface="標楷體" panose="03000509000000000000" pitchFamily="65" charset="-120"/>
                          <a:ea typeface="標楷體" panose="03000509000000000000" pitchFamily="65" charset="-120"/>
                          <a:cs typeface="+mn-cs"/>
                        </a:rPr>
                        <a:t>有</a:t>
                      </a:r>
                      <a:endParaRPr lang="zh-TW" altLang="zh-TW" sz="2400" b="1" kern="1200" spc="-150" baseline="0" dirty="0">
                        <a:solidFill>
                          <a:srgbClr val="A36640"/>
                        </a:solidFill>
                        <a:effectLst/>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3906919286"/>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合目的性審查之</a:t>
                      </a:r>
                      <a:r>
                        <a:rPr lang="zh-TW" altLang="en-US"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重要</a:t>
                      </a:r>
                      <a:r>
                        <a:rPr lang="zh-TW"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rPr>
                        <a:t>內涵</a:t>
                      </a:r>
                      <a:endParaRPr lang="en-US" altLang="zh-TW" sz="2500" b="1" kern="1200" spc="-310" baseline="0" dirty="0">
                        <a:solidFill>
                          <a:schemeClr val="accent2">
                            <a:lumMod val="50000"/>
                          </a:schemeClr>
                        </a:solidFill>
                        <a:latin typeface="DengXian Light" panose="02010600030101010101" pitchFamily="2" charset="-122"/>
                        <a:ea typeface="DengXian Light" panose="02010600030101010101" pitchFamily="2" charset="-122"/>
                        <a:cs typeface="+mn-cs"/>
                      </a:endParaRPr>
                    </a:p>
                  </a:txBody>
                  <a:tcPr anchor="ctr"/>
                </a:tc>
                <a:tc>
                  <a:txBody>
                    <a:bodyPr/>
                    <a:lstStyle/>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評估申請計畫之優劣及可行性</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審查內容之真實性及驗證計畫</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是否與現狀相符</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評估是否符合補助政策目的</a:t>
                      </a: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對申請單位執行能力進行評價</a:t>
                      </a:r>
                    </a:p>
                    <a:p>
                      <a:pPr marL="457200" marR="0" lvl="0" indent="-457200" algn="l" defTabSz="685800" rtl="0" eaLnBrk="1" fontAlgn="auto" latinLnBrk="0" hangingPunct="1">
                        <a:lnSpc>
                          <a:spcPct val="100000"/>
                        </a:lnSpc>
                        <a:spcBef>
                          <a:spcPts val="0"/>
                        </a:spcBef>
                        <a:spcAft>
                          <a:spcPts val="0"/>
                        </a:spcAft>
                        <a:buClrTx/>
                        <a:buSzTx/>
                        <a:buFont typeface="Wingdings" panose="05000000000000000000" pitchFamily="2" charset="2"/>
                        <a:buAutoNum type="circleNumWdWhitePlain"/>
                        <a:tabLst/>
                        <a:defRPr/>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決定建議補助金額或排列優先補助順</a:t>
                      </a: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957920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852935" y="434932"/>
            <a:ext cx="10513848"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補助助機關之認定：有無「</a:t>
            </a:r>
            <a:r>
              <a:rPr kumimoji="0" lang="zh-TW" altLang="en-US" sz="4500" b="1" i="0" u="none" strike="noStrike" kern="1200" cap="none" spc="-210" normalizeH="0" baseline="0" noProof="0" dirty="0">
                <a:ln>
                  <a:noFill/>
                </a:ln>
                <a:solidFill>
                  <a:srgbClr val="696155"/>
                </a:solidFill>
                <a:effectLst/>
                <a:uLnTx/>
                <a:uFillTx/>
                <a:latin typeface="Arial"/>
                <a:ea typeface="Microsoft JhengHei"/>
                <a:cs typeface="+mn-cs"/>
              </a:rPr>
              <a:t>裁量空間</a:t>
            </a:r>
            <a:r>
              <a:rPr kumimoji="0" lang="zh-TW" altLang="en-US" sz="4500" b="0" i="0" u="none" strike="noStrike" kern="1200" cap="none" spc="-210" normalizeH="0" baseline="0" noProof="0" dirty="0">
                <a:ln>
                  <a:noFill/>
                </a:ln>
                <a:solidFill>
                  <a:srgbClr val="696155"/>
                </a:solidFill>
                <a:effectLst/>
                <a:uLnTx/>
                <a:uFillTx/>
                <a:latin typeface="Arial"/>
                <a:ea typeface="Microsoft JhengHei"/>
                <a:cs typeface="+mn-cs"/>
              </a:rPr>
              <a:t>」</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80926211"/>
              </p:ext>
            </p:extLst>
          </p:nvPr>
        </p:nvGraphicFramePr>
        <p:xfrm>
          <a:off x="622300" y="1238812"/>
          <a:ext cx="11292335" cy="5427726"/>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2819400">
                  <a:extLst>
                    <a:ext uri="{9D8B030D-6E8A-4147-A177-3AD203B41FA5}">
                      <a16:colId xmlns:a16="http://schemas.microsoft.com/office/drawing/2014/main" val="2889507713"/>
                    </a:ext>
                  </a:extLst>
                </a:gridCol>
                <a:gridCol w="782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buClr>
                          <a:schemeClr val="accent2">
                            <a:lumMod val="50000"/>
                          </a:schemeClr>
                        </a:buClr>
                        <a:buFont typeface="Wingdings" panose="05000000000000000000" pitchFamily="2" charset="2"/>
                        <a:buChar char=""/>
                      </a:pPr>
                      <a:r>
                        <a:rPr lang="zh-TW" altLang="zh-TW" sz="2500" b="1" spc="-210" baseline="0" dirty="0">
                          <a:solidFill>
                            <a:schemeClr val="accent2">
                              <a:lumMod val="50000"/>
                            </a:schemeClr>
                          </a:solidFill>
                          <a:latin typeface="DengXian Light" panose="02010600030101010101" pitchFamily="2" charset="-122"/>
                          <a:ea typeface="DengXian Light" panose="02010600030101010101" pitchFamily="2" charset="-122"/>
                        </a:rPr>
                        <a:t>認定基準</a:t>
                      </a:r>
                      <a:endParaRPr lang="zh-TW" altLang="en-US" sz="2500" b="1" spc="-210" baseline="0"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1400" dirty="0">
                          <a:solidFill>
                            <a:srgbClr val="A36640"/>
                          </a:solidFill>
                          <a:latin typeface="標楷體" panose="03000509000000000000" pitchFamily="65" charset="-120"/>
                          <a:ea typeface="標楷體" panose="03000509000000000000" pitchFamily="65" charset="-120"/>
                        </a:rPr>
                        <a:t>以對補助核定具有裁量權限之機關為準。如同時有數機關具有裁量權限，所涉公職人員及關係人均應遵循本法。</a:t>
                      </a:r>
                    </a:p>
                    <a:p>
                      <a:endParaRPr lang="zh-TW" altLang="en-US" sz="600" dirty="0">
                        <a:solidFill>
                          <a:srgbClr val="A36640"/>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500" b="1" kern="1200" spc="-210" baseline="0" dirty="0">
                          <a:solidFill>
                            <a:schemeClr val="accent2">
                              <a:lumMod val="50000"/>
                            </a:schemeClr>
                          </a:solidFill>
                          <a:latin typeface="DengXian Light" panose="02010600030101010101" pitchFamily="2" charset="-122"/>
                          <a:ea typeface="DengXian Light" panose="02010600030101010101" pitchFamily="2" charset="-122"/>
                          <a:cs typeface="+mn-cs"/>
                        </a:rPr>
                        <a:t>形式審查 vs 實質審查</a:t>
                      </a:r>
                      <a:endParaRPr lang="zh-TW" altLang="en-US" sz="2500" b="1" kern="1200" spc="-210" baseline="0" dirty="0">
                        <a:solidFill>
                          <a:schemeClr val="accent2">
                            <a:lumMod val="50000"/>
                          </a:schemeClr>
                        </a:solidFill>
                        <a:latin typeface="DengXian Light" panose="02010600030101010101" pitchFamily="2" charset="-122"/>
                        <a:ea typeface="DengXian Light" panose="02010600030101010101" pitchFamily="2" charset="-122"/>
                        <a:cs typeface="+mn-cs"/>
                      </a:endParaRPr>
                    </a:p>
                  </a:txBody>
                  <a:tcPr anchor="ctr"/>
                </a:tc>
                <a:tc>
                  <a:txBody>
                    <a:bodyPr/>
                    <a:lstStyle/>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審查內容</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形式審查：文件格式、程序、申請要件核對</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實質審查：計畫評分、可行性、金額建議、優先順序</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裁量空間</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有</a:t>
                      </a:r>
                      <a:endParaRPr lang="en-US" altLang="zh-TW" sz="1400" b="0" kern="1200" dirty="0">
                        <a:solidFill>
                          <a:srgbClr val="A36640"/>
                        </a:solidFill>
                        <a:effectLst/>
                        <a:latin typeface="標楷體" panose="03000509000000000000" pitchFamily="65" charset="-120"/>
                        <a:ea typeface="標楷體" panose="03000509000000000000" pitchFamily="65" charset="-120"/>
                        <a:cs typeface="+mn-cs"/>
                      </a:endParaRPr>
                    </a:p>
                    <a:p>
                      <a:pPr marL="457200" indent="-457200">
                        <a:buFont typeface="+mj-lt"/>
                        <a:buAutoNum type="alphaUcPeriod"/>
                      </a:pP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補助機關</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a:t>
                      </a:r>
                      <a:b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b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形式審查：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無</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zh-TW" sz="1400" b="0" kern="1200" dirty="0">
                          <a:solidFill>
                            <a:srgbClr val="A36640"/>
                          </a:solidFill>
                          <a:effectLst/>
                          <a:latin typeface="標楷體" panose="03000509000000000000" pitchFamily="65" charset="-120"/>
                          <a:ea typeface="標楷體" panose="03000509000000000000" pitchFamily="65" charset="-120"/>
                          <a:cs typeface="+mn-cs"/>
                        </a:rPr>
                        <a:t>實質審查：</a:t>
                      </a:r>
                      <a:r>
                        <a:rPr lang="en-US" altLang="zh-TW" sz="1400" b="0" kern="1200" dirty="0">
                          <a:solidFill>
                            <a:srgbClr val="A36640"/>
                          </a:solidFill>
                          <a:effectLst/>
                          <a:latin typeface="標楷體" panose="03000509000000000000" pitchFamily="65" charset="-120"/>
                          <a:ea typeface="標楷體" panose="03000509000000000000" pitchFamily="65" charset="-120"/>
                          <a:cs typeface="+mn-cs"/>
                        </a:rPr>
                        <a:t>✅ </a:t>
                      </a:r>
                      <a:r>
                        <a:rPr lang="zh-TW" altLang="en-US" sz="1400" b="0" kern="1200" dirty="0">
                          <a:solidFill>
                            <a:srgbClr val="A36640"/>
                          </a:solidFill>
                          <a:effectLst/>
                          <a:latin typeface="標楷體" panose="03000509000000000000" pitchFamily="65" charset="-120"/>
                          <a:ea typeface="標楷體" panose="03000509000000000000" pitchFamily="65" charset="-120"/>
                          <a:cs typeface="+mn-cs"/>
                        </a:rPr>
                        <a:t>有</a:t>
                      </a:r>
                      <a:endParaRPr lang="zh-TW" altLang="zh-TW" sz="1400" b="0" kern="1200" dirty="0">
                        <a:solidFill>
                          <a:srgbClr val="A36640"/>
                        </a:solidFill>
                        <a:effectLst/>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3906919286"/>
                  </a:ext>
                </a:extLst>
              </a:tr>
              <a:tr h="370840">
                <a:tc>
                  <a:txBody>
                    <a:bodyPr/>
                    <a:lstStyle/>
                    <a:p>
                      <a:pPr algn="ct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533400" marR="0" lvl="0" indent="-533400" algn="l" defTabSz="685800" rtl="0" eaLnBrk="1" fontAlgn="auto" latinLnBrk="0" hangingPunct="1">
                        <a:lnSpc>
                          <a:spcPct val="10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4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合目的性審查之</a:t>
                      </a:r>
                      <a:r>
                        <a:rPr lang="zh-TW" altLang="en-US" sz="4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重要</a:t>
                      </a:r>
                      <a:r>
                        <a:rPr lang="zh-TW" altLang="zh-TW" sz="4100" b="1" kern="1200" spc="-310" baseline="0" dirty="0">
                          <a:solidFill>
                            <a:schemeClr val="accent2">
                              <a:lumMod val="50000"/>
                            </a:schemeClr>
                          </a:solidFill>
                          <a:latin typeface="DengXian" panose="02010600030101010101" pitchFamily="2" charset="-122"/>
                          <a:ea typeface="DengXian" panose="02010600030101010101" pitchFamily="2" charset="-122"/>
                          <a:cs typeface="+mn-cs"/>
                        </a:rPr>
                        <a:t>內涵</a:t>
                      </a:r>
                      <a:endParaRPr lang="en-US" altLang="zh-TW" sz="4100" b="1" kern="1200" spc="-31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457200" marR="0" lvl="0" indent="-457200" algn="l" defTabSz="685800" rtl="0" eaLnBrk="1" fontAlgn="auto" latinLnBrk="0" hangingPunct="1">
                        <a:lnSpc>
                          <a:spcPct val="110000"/>
                        </a:lnSpc>
                        <a:spcBef>
                          <a:spcPts val="0"/>
                        </a:spcBef>
                        <a:spcAft>
                          <a:spcPts val="0"/>
                        </a:spcAft>
                        <a:buClrTx/>
                        <a:buSzTx/>
                        <a:buFont typeface="Wingdings" panose="05000000000000000000" pitchFamily="2" charset="2"/>
                        <a:buAutoNum type="circleNumWdWhitePlain"/>
                        <a:tabLst/>
                        <a:defRPr/>
                      </a:pPr>
                      <a:r>
                        <a:rPr lang="zh-TW" altLang="zh-TW" sz="3100" b="1" kern="1200" dirty="0">
                          <a:solidFill>
                            <a:srgbClr val="A36640"/>
                          </a:solidFill>
                          <a:effectLst/>
                          <a:latin typeface="標楷體" panose="03000509000000000000" pitchFamily="65" charset="-120"/>
                          <a:ea typeface="標楷體" panose="03000509000000000000" pitchFamily="65" charset="-120"/>
                          <a:cs typeface="+mn-cs"/>
                        </a:rPr>
                        <a:t>評估申請計畫之優劣及可行性</a:t>
                      </a:r>
                      <a:endParaRPr lang="en-US" altLang="zh-TW" sz="3100" b="1"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10000"/>
                        </a:lnSpc>
                        <a:spcBef>
                          <a:spcPts val="0"/>
                        </a:spcBef>
                        <a:spcAft>
                          <a:spcPts val="0"/>
                        </a:spcAft>
                        <a:buClrTx/>
                        <a:buSzTx/>
                        <a:buFont typeface="Wingdings" panose="05000000000000000000" pitchFamily="2" charset="2"/>
                        <a:buAutoNum type="circleNumWdWhitePlain"/>
                        <a:tabLst/>
                        <a:defRPr/>
                      </a:pPr>
                      <a:r>
                        <a:rPr lang="zh-TW" altLang="zh-TW" sz="3100" b="1" kern="1200" dirty="0">
                          <a:solidFill>
                            <a:srgbClr val="A36640"/>
                          </a:solidFill>
                          <a:effectLst/>
                          <a:latin typeface="標楷體" panose="03000509000000000000" pitchFamily="65" charset="-120"/>
                          <a:ea typeface="標楷體" panose="03000509000000000000" pitchFamily="65" charset="-120"/>
                          <a:cs typeface="+mn-cs"/>
                        </a:rPr>
                        <a:t>審查內容之真實性及驗證</a:t>
                      </a:r>
                      <a:r>
                        <a:rPr lang="zh-TW" altLang="en-US" sz="3100" b="1" kern="1200" dirty="0">
                          <a:solidFill>
                            <a:srgbClr val="A36640"/>
                          </a:solidFill>
                          <a:effectLst/>
                          <a:latin typeface="標楷體" panose="03000509000000000000" pitchFamily="65" charset="-120"/>
                          <a:ea typeface="標楷體" panose="03000509000000000000" pitchFamily="65" charset="-120"/>
                          <a:cs typeface="+mn-cs"/>
                        </a:rPr>
                        <a:t>是否與現狀相符</a:t>
                      </a:r>
                      <a:endParaRPr lang="zh-TW" altLang="zh-TW" sz="3100" b="1" kern="1200" dirty="0">
                        <a:solidFill>
                          <a:srgbClr val="A36640"/>
                        </a:solidFill>
                        <a:effectLst/>
                        <a:latin typeface="標楷體" panose="03000509000000000000" pitchFamily="65" charset="-120"/>
                        <a:ea typeface="標楷體" panose="03000509000000000000" pitchFamily="65" charset="-120"/>
                        <a:cs typeface="+mn-cs"/>
                      </a:endParaRPr>
                    </a:p>
                    <a:p>
                      <a:pPr marL="457200" marR="0" lvl="0" indent="-457200" algn="l" defTabSz="685800" rtl="0" eaLnBrk="1" fontAlgn="auto" latinLnBrk="0" hangingPunct="1">
                        <a:lnSpc>
                          <a:spcPct val="110000"/>
                        </a:lnSpc>
                        <a:spcBef>
                          <a:spcPts val="0"/>
                        </a:spcBef>
                        <a:spcAft>
                          <a:spcPts val="0"/>
                        </a:spcAft>
                        <a:buClrTx/>
                        <a:buSzTx/>
                        <a:buFont typeface="Wingdings" panose="05000000000000000000" pitchFamily="2" charset="2"/>
                        <a:buAutoNum type="circleNumWdWhitePlain"/>
                        <a:tabLst/>
                        <a:defRPr/>
                      </a:pPr>
                      <a:r>
                        <a:rPr lang="zh-TW" altLang="zh-TW" sz="3100" b="1" kern="1200" dirty="0">
                          <a:solidFill>
                            <a:srgbClr val="A36640"/>
                          </a:solidFill>
                          <a:effectLst/>
                          <a:latin typeface="標楷體" panose="03000509000000000000" pitchFamily="65" charset="-120"/>
                          <a:ea typeface="標楷體" panose="03000509000000000000" pitchFamily="65" charset="-120"/>
                          <a:cs typeface="+mn-cs"/>
                        </a:rPr>
                        <a:t>評估是否符合補助政策目的</a:t>
                      </a:r>
                    </a:p>
                    <a:p>
                      <a:pPr marL="457200" marR="0" lvl="0" indent="-457200" algn="l" defTabSz="685800" rtl="0" eaLnBrk="1" fontAlgn="auto" latinLnBrk="0" hangingPunct="1">
                        <a:lnSpc>
                          <a:spcPct val="110000"/>
                        </a:lnSpc>
                        <a:spcBef>
                          <a:spcPts val="0"/>
                        </a:spcBef>
                        <a:spcAft>
                          <a:spcPts val="0"/>
                        </a:spcAft>
                        <a:buClrTx/>
                        <a:buSzTx/>
                        <a:buFont typeface="Wingdings" panose="05000000000000000000" pitchFamily="2" charset="2"/>
                        <a:buAutoNum type="circleNumWdWhitePlain"/>
                        <a:tabLst/>
                        <a:defRPr/>
                      </a:pPr>
                      <a:r>
                        <a:rPr lang="zh-TW" altLang="zh-TW" sz="3100" b="1" kern="1200" dirty="0">
                          <a:solidFill>
                            <a:srgbClr val="A36640"/>
                          </a:solidFill>
                          <a:effectLst/>
                          <a:latin typeface="標楷體" panose="03000509000000000000" pitchFamily="65" charset="-120"/>
                          <a:ea typeface="標楷體" panose="03000509000000000000" pitchFamily="65" charset="-120"/>
                          <a:cs typeface="+mn-cs"/>
                        </a:rPr>
                        <a:t>對申請單位執行能力進行評價</a:t>
                      </a:r>
                    </a:p>
                    <a:p>
                      <a:pPr marL="457200" marR="0" lvl="0" indent="-457200" algn="l" defTabSz="685800" rtl="0" eaLnBrk="1" fontAlgn="auto" latinLnBrk="0" hangingPunct="1">
                        <a:lnSpc>
                          <a:spcPct val="110000"/>
                        </a:lnSpc>
                        <a:spcBef>
                          <a:spcPts val="0"/>
                        </a:spcBef>
                        <a:spcAft>
                          <a:spcPts val="0"/>
                        </a:spcAft>
                        <a:buClrTx/>
                        <a:buSzTx/>
                        <a:buFont typeface="Wingdings" panose="05000000000000000000" pitchFamily="2" charset="2"/>
                        <a:buAutoNum type="circleNumWdWhitePlain"/>
                        <a:tabLst/>
                        <a:defRPr/>
                      </a:pPr>
                      <a:r>
                        <a:rPr lang="zh-TW" altLang="zh-TW" sz="3100" b="1" kern="1200" dirty="0">
                          <a:solidFill>
                            <a:srgbClr val="A36640"/>
                          </a:solidFill>
                          <a:effectLst/>
                          <a:latin typeface="標楷體" panose="03000509000000000000" pitchFamily="65" charset="-120"/>
                          <a:ea typeface="標楷體" panose="03000509000000000000" pitchFamily="65" charset="-120"/>
                          <a:cs typeface="+mn-cs"/>
                        </a:rPr>
                        <a:t>決定建議補助金額或排列優先補助順</a:t>
                      </a:r>
                      <a:r>
                        <a:rPr lang="zh-TW" altLang="en-US" sz="3100" b="1" kern="1200" dirty="0">
                          <a:solidFill>
                            <a:srgbClr val="A36640"/>
                          </a:solidFill>
                          <a:effectLst/>
                          <a:latin typeface="標楷體" panose="03000509000000000000" pitchFamily="65" charset="-120"/>
                          <a:ea typeface="標楷體" panose="03000509000000000000" pitchFamily="65" charset="-120"/>
                          <a:cs typeface="+mn-cs"/>
                        </a:rPr>
                        <a:t>序</a:t>
                      </a:r>
                      <a:endParaRPr lang="zh-TW" altLang="zh-TW" sz="3100" b="1" kern="1200" dirty="0">
                        <a:solidFill>
                          <a:srgbClr val="A36640"/>
                        </a:solidFill>
                        <a:effectLst/>
                        <a:latin typeface="標楷體" panose="03000509000000000000" pitchFamily="65" charset="-120"/>
                        <a:ea typeface="標楷體" panose="03000509000000000000" pitchFamily="65" charset="-120"/>
                        <a:cs typeface="+mn-cs"/>
                      </a:endParaRP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20527878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457200" y="307932"/>
            <a:ext cx="11292335" cy="7232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100" b="0" i="0" u="none" strike="noStrike" kern="1200" cap="none" spc="-210" normalizeH="0" baseline="0" noProof="0" dirty="0">
                <a:ln>
                  <a:noFill/>
                </a:ln>
                <a:solidFill>
                  <a:srgbClr val="696155"/>
                </a:solidFill>
                <a:effectLst/>
                <a:uLnTx/>
                <a:uFillTx/>
                <a:latin typeface="Arial"/>
                <a:ea typeface="Microsoft JhengHei"/>
                <a:cs typeface="+mn-cs"/>
              </a:rPr>
              <a:t>認定補助機關之標準（二）：中央地方多階段補助</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nvGraphicFramePr>
        <p:xfrm>
          <a:off x="444500" y="1238812"/>
          <a:ext cx="11292335" cy="3626549"/>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4089400">
                  <a:extLst>
                    <a:ext uri="{9D8B030D-6E8A-4147-A177-3AD203B41FA5}">
                      <a16:colId xmlns:a16="http://schemas.microsoft.com/office/drawing/2014/main" val="2889507713"/>
                    </a:ext>
                  </a:extLst>
                </a:gridCol>
                <a:gridCol w="655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lnSpc>
                          <a:spcPct val="120000"/>
                        </a:lnSpc>
                        <a:buClr>
                          <a:schemeClr val="accent2">
                            <a:lumMod val="50000"/>
                          </a:schemeClr>
                        </a:buClr>
                        <a:buFont typeface="Wingdings" panose="05000000000000000000" pitchFamily="2" charset="2"/>
                        <a:buChar char=""/>
                      </a:pPr>
                      <a:r>
                        <a:rPr lang="zh-TW" altLang="en-US" sz="3100" b="1" spc="0" baseline="0" dirty="0">
                          <a:solidFill>
                            <a:schemeClr val="accent2">
                              <a:lumMod val="50000"/>
                            </a:schemeClr>
                          </a:solidFill>
                          <a:latin typeface="DengXian" panose="02010600030101010101" pitchFamily="2" charset="-122"/>
                          <a:ea typeface="DengXian" panose="02010600030101010101" pitchFamily="2" charset="-122"/>
                        </a:rPr>
                        <a:t>補助資訊公告責任</a:t>
                      </a: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一件補助案可能中央地方機關同時具有合目的性之實質審查權。如中央補助資訊公告無法涵蓋地方政府執行細節（補助項目、申請期間、資格條件、審查方式、個別補助金額上限、全案預算概估等），應由</a:t>
                      </a:r>
                      <a:r>
                        <a:rPr lang="zh-TW" altLang="zh-TW" sz="1600" b="1" dirty="0">
                          <a:solidFill>
                            <a:schemeClr val="accent2">
                              <a:lumMod val="50000"/>
                            </a:schemeClr>
                          </a:solidFill>
                          <a:latin typeface="Arial"/>
                          <a:ea typeface="Microsoft JhengHei"/>
                        </a:rPr>
                        <a:t>地方政府</a:t>
                      </a:r>
                      <a:r>
                        <a:rPr lang="zh-TW" altLang="zh-TW" sz="1600" b="0" dirty="0">
                          <a:solidFill>
                            <a:schemeClr val="accent2">
                              <a:lumMod val="50000"/>
                            </a:schemeClr>
                          </a:solidFill>
                          <a:latin typeface="Arial"/>
                          <a:ea typeface="Microsoft JhengHei"/>
                        </a:rPr>
                        <a:t>辦理補助資訊公告。</a:t>
                      </a:r>
                      <a:endParaRPr lang="zh-TW" altLang="en-US" sz="1600" dirty="0">
                        <a:solidFill>
                          <a:schemeClr val="accent2">
                            <a:lumMod val="50000"/>
                          </a:schemeClr>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身分關係揭露義務</a:t>
                      </a:r>
                      <a:endPar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中央及地方公職人員之關係人均應向受理申請機關揭露身分關係。</a:t>
                      </a:r>
                    </a:p>
                  </a:txBody>
                  <a:tcPr anchor="ctr"/>
                </a:tc>
                <a:extLst>
                  <a:ext uri="{0D108BD9-81ED-4DB2-BD59-A6C34878D82A}">
                    <a16:rowId xmlns:a16="http://schemas.microsoft.com/office/drawing/2014/main" val="3906919286"/>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轉呈義務 </a:t>
                      </a:r>
                      <a:br>
                        <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br>
                      <a:r>
                        <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(30</a:t>
                      </a:r>
                      <a:r>
                        <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日完成公開）</a:t>
                      </a:r>
                      <a:endPar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如係中央公職人員之關係人揭露身分，地方政府收到揭露表後應從速轉呈中央部會，俾使中央機關在法定</a:t>
                      </a:r>
                      <a:r>
                        <a:rPr lang="zh-TW" altLang="zh-TW" sz="1600" b="1" dirty="0">
                          <a:solidFill>
                            <a:schemeClr val="accent2">
                              <a:lumMod val="50000"/>
                            </a:schemeClr>
                          </a:solidFill>
                          <a:latin typeface="Arial"/>
                          <a:ea typeface="Microsoft JhengHei"/>
                        </a:rPr>
                        <a:t> 30日內 </a:t>
                      </a:r>
                      <a:r>
                        <a:rPr lang="zh-TW" altLang="zh-TW" sz="1600" b="0" dirty="0">
                          <a:solidFill>
                            <a:schemeClr val="accent2">
                              <a:lumMod val="50000"/>
                            </a:schemeClr>
                          </a:solidFill>
                          <a:latin typeface="Arial"/>
                          <a:ea typeface="Microsoft JhengHei"/>
                        </a:rPr>
                        <a:t>完成公開。</a:t>
                      </a:r>
                    </a:p>
                  </a:txBody>
                  <a:tcPr anchor="ctr"/>
                </a:tc>
                <a:extLst>
                  <a:ext uri="{0D108BD9-81ED-4DB2-BD59-A6C34878D82A}">
                    <a16:rowId xmlns:a16="http://schemas.microsoft.com/office/drawing/2014/main" val="144630621"/>
                  </a:ext>
                </a:extLst>
              </a:tr>
            </a:tbl>
          </a:graphicData>
        </a:graphic>
      </p:graphicFrame>
      <p:sp>
        <p:nvSpPr>
          <p:cNvPr id="3" name="Source">
            <a:extLst>
              <a:ext uri="{FF2B5EF4-FFF2-40B4-BE49-F238E27FC236}">
                <a16:creationId xmlns:a16="http://schemas.microsoft.com/office/drawing/2014/main" id="{6743EEE2-BFB5-7176-A279-1E181E577479}"/>
              </a:ext>
            </a:extLst>
          </p:cNvPr>
          <p:cNvSpPr>
            <a:spLocks noGrp="1"/>
          </p:cNvSpPr>
          <p:nvPr/>
        </p:nvSpPr>
        <p:spPr>
          <a:xfrm>
            <a:off x="584200" y="5174600"/>
            <a:ext cx="11277600" cy="460000"/>
          </a:xfrm>
          <a:prstGeom prst="rect">
            <a:avLst/>
          </a:prstGeom>
          <a:noFill/>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44546A"/>
                </a:solidFill>
                <a:effectLst/>
                <a:uLnTx/>
                <a:uFillTx/>
                <a:latin typeface="Arial"/>
                <a:ea typeface="Microsoft JhengHei"/>
                <a:cs typeface="+mn-cs"/>
              </a:rPr>
              <a:t>📌 依據：</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法務部</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113</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年</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月</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19</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日法廉字第</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11305005070</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號函釋意旨</a:t>
            </a:r>
          </a:p>
        </p:txBody>
      </p:sp>
    </p:spTree>
    <p:extLst>
      <p:ext uri="{BB962C8B-B14F-4D97-AF65-F5344CB8AC3E}">
        <p14:creationId xmlns:p14="http://schemas.microsoft.com/office/powerpoint/2010/main" val="4025841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250"/>
                                        <p:tgtEl>
                                          <p:spTgt spid="7"/>
                                        </p:tgtEl>
                                      </p:cBhvr>
                                    </p:animEffect>
                                  </p:childTnLst>
                                </p:cTn>
                              </p:par>
                            </p:childTnLst>
                          </p:cTn>
                        </p:par>
                        <p:par>
                          <p:cTn id="8" fill="hold">
                            <p:stCondLst>
                              <p:cond delay="525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457200" y="307932"/>
            <a:ext cx="11292335" cy="7232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100" b="0" i="0" u="none" strike="noStrike" kern="1200" cap="none" spc="-210" normalizeH="0" baseline="0" noProof="0" dirty="0">
                <a:ln>
                  <a:noFill/>
                </a:ln>
                <a:solidFill>
                  <a:srgbClr val="696155"/>
                </a:solidFill>
                <a:effectLst/>
                <a:uLnTx/>
                <a:uFillTx/>
                <a:latin typeface="Arial"/>
                <a:ea typeface="Microsoft JhengHei"/>
                <a:cs typeface="+mn-cs"/>
              </a:rPr>
              <a:t>認定補助機關之標準（二）：中央地方多階段補助</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3836322293"/>
              </p:ext>
            </p:extLst>
          </p:nvPr>
        </p:nvGraphicFramePr>
        <p:xfrm>
          <a:off x="444500" y="1137212"/>
          <a:ext cx="11292335" cy="5421630"/>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2374900">
                  <a:extLst>
                    <a:ext uri="{9D8B030D-6E8A-4147-A177-3AD203B41FA5}">
                      <a16:colId xmlns:a16="http://schemas.microsoft.com/office/drawing/2014/main" val="2889507713"/>
                    </a:ext>
                  </a:extLst>
                </a:gridCol>
                <a:gridCol w="82697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indent="-444500" algn="l">
                        <a:lnSpc>
                          <a:spcPct val="120000"/>
                        </a:lnSpc>
                        <a:buClr>
                          <a:schemeClr val="accent2">
                            <a:lumMod val="50000"/>
                          </a:schemeClr>
                        </a:buClr>
                        <a:buFont typeface="Wingdings" panose="05000000000000000000" pitchFamily="2" charset="2"/>
                        <a:buChar char=""/>
                      </a:pPr>
                      <a:r>
                        <a:rPr lang="zh-TW" altLang="en-US" sz="3100" b="1" spc="0" baseline="0" dirty="0">
                          <a:solidFill>
                            <a:schemeClr val="accent2">
                              <a:lumMod val="50000"/>
                            </a:schemeClr>
                          </a:solidFill>
                          <a:latin typeface="DengXian" panose="02010600030101010101" pitchFamily="2" charset="-122"/>
                          <a:ea typeface="DengXian" panose="02010600030101010101" pitchFamily="2" charset="-122"/>
                        </a:rPr>
                        <a:t>補助資訊公告責任</a:t>
                      </a:r>
                    </a:p>
                  </a:txBody>
                  <a:tcPr anchor="ct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zh-TW" altLang="zh-TW" sz="3100" b="1" dirty="0">
                          <a:solidFill>
                            <a:schemeClr val="accent2">
                              <a:lumMod val="50000"/>
                            </a:schemeClr>
                          </a:solidFill>
                          <a:latin typeface="Arial"/>
                          <a:ea typeface="Microsoft JhengHei"/>
                        </a:rPr>
                        <a:t>一件補助案可能中央地方機關同時具有合目的性之實質審查權。如中央補助資訊公告無法涵蓋地方政府執行細節（補助項目、申請期間、資格條件、審查方式、個別補助金額上限、全案預算概估等），應由</a:t>
                      </a:r>
                      <a:r>
                        <a:rPr lang="zh-TW" altLang="zh-TW" sz="3100" b="1" u="sng" dirty="0">
                          <a:solidFill>
                            <a:srgbClr val="FF0000"/>
                          </a:solidFill>
                          <a:latin typeface="Arial"/>
                          <a:ea typeface="Microsoft JhengHei"/>
                        </a:rPr>
                        <a:t>地方政府</a:t>
                      </a:r>
                      <a:r>
                        <a:rPr lang="zh-TW" altLang="zh-TW" sz="3100" b="1" dirty="0">
                          <a:solidFill>
                            <a:schemeClr val="accent2">
                              <a:lumMod val="50000"/>
                            </a:schemeClr>
                          </a:solidFill>
                          <a:latin typeface="Arial"/>
                          <a:ea typeface="Microsoft JhengHei"/>
                        </a:rPr>
                        <a:t>辦理補助資訊公告。</a:t>
                      </a:r>
                      <a:endParaRPr lang="zh-TW" altLang="en-US" sz="3100" b="1" dirty="0">
                        <a:solidFill>
                          <a:schemeClr val="accent2">
                            <a:lumMod val="50000"/>
                          </a:schemeClr>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身分關係揭露義務</a:t>
                      </a:r>
                      <a:endPar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中央及地方公職人員之關係人均應向受理申請機關揭露身分關係。</a:t>
                      </a:r>
                    </a:p>
                  </a:txBody>
                  <a:tcPr anchor="ctr"/>
                </a:tc>
                <a:extLst>
                  <a:ext uri="{0D108BD9-81ED-4DB2-BD59-A6C34878D82A}">
                    <a16:rowId xmlns:a16="http://schemas.microsoft.com/office/drawing/2014/main" val="3906919286"/>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轉呈義務 </a:t>
                      </a:r>
                      <a:br>
                        <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br>
                      <a:r>
                        <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(30</a:t>
                      </a: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日完成公開）</a:t>
                      </a:r>
                      <a:endPar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如係中央公職人員之關係人揭露身分，地方政府收到揭露表後應從速轉呈中央部會，俾使中央機關在法定</a:t>
                      </a:r>
                      <a:r>
                        <a:rPr lang="zh-TW" altLang="zh-TW" sz="1600" b="1" dirty="0">
                          <a:solidFill>
                            <a:schemeClr val="accent2">
                              <a:lumMod val="50000"/>
                            </a:schemeClr>
                          </a:solidFill>
                          <a:latin typeface="Arial"/>
                          <a:ea typeface="Microsoft JhengHei"/>
                        </a:rPr>
                        <a:t>30日內</a:t>
                      </a:r>
                      <a:r>
                        <a:rPr lang="zh-TW" altLang="zh-TW" sz="1600" b="0" dirty="0">
                          <a:solidFill>
                            <a:schemeClr val="accent2">
                              <a:lumMod val="50000"/>
                            </a:schemeClr>
                          </a:solidFill>
                          <a:latin typeface="Arial"/>
                          <a:ea typeface="Microsoft JhengHei"/>
                        </a:rPr>
                        <a:t>完成公開。</a:t>
                      </a: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617103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Cha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1">
            <a:extLst>
              <a:ext uri="{FF2B5EF4-FFF2-40B4-BE49-F238E27FC236}">
                <a16:creationId xmlns:a16="http://schemas.microsoft.com/office/drawing/2014/main" id="{B28E6F75-3894-4DCF-9F42-536A7C6407CB}"/>
              </a:ext>
            </a:extLst>
          </p:cNvPr>
          <p:cNvPicPr>
            <a:picLocks noChangeAspect="1"/>
          </p:cNvPicPr>
          <p:nvPr/>
        </p:nvPicPr>
        <p:blipFill rotWithShape="1">
          <a:blip r:embed="rId2">
            <a:extLst>
              <a:ext uri="{28A0092B-C50C-407E-A947-70E740481C1C}">
                <a14:useLocalDpi xmlns:a14="http://schemas.microsoft.com/office/drawing/2010/main" val="0"/>
              </a:ext>
            </a:extLst>
          </a:blip>
          <a:srcRect l="45002" t="34678" r="26380" b="53218"/>
          <a:stretch/>
        </p:blipFill>
        <p:spPr>
          <a:xfrm>
            <a:off x="941889" y="653327"/>
            <a:ext cx="3486941" cy="982766"/>
          </a:xfrm>
          <a:prstGeom prst="rect">
            <a:avLst/>
          </a:prstGeom>
        </p:spPr>
      </p:pic>
      <p:pic>
        <p:nvPicPr>
          <p:cNvPr id="11" name="!!G3">
            <a:extLst>
              <a:ext uri="{FF2B5EF4-FFF2-40B4-BE49-F238E27FC236}">
                <a16:creationId xmlns:a16="http://schemas.microsoft.com/office/drawing/2014/main" id="{51D69690-CB1F-4D4F-A030-D7E263FF7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02" y="1487350"/>
            <a:ext cx="11083489" cy="5249111"/>
          </a:xfrm>
          <a:prstGeom prst="rect">
            <a:avLst/>
          </a:prstGeom>
        </p:spPr>
      </p:pic>
      <p:sp>
        <p:nvSpPr>
          <p:cNvPr id="2" name="文字方塊 1">
            <a:extLst>
              <a:ext uri="{FF2B5EF4-FFF2-40B4-BE49-F238E27FC236}">
                <a16:creationId xmlns:a16="http://schemas.microsoft.com/office/drawing/2014/main" id="{FDA888E7-8352-4585-B187-5BD2E1CEAD3A}"/>
              </a:ext>
            </a:extLst>
          </p:cNvPr>
          <p:cNvSpPr txBox="1"/>
          <p:nvPr/>
        </p:nvSpPr>
        <p:spPr>
          <a:xfrm>
            <a:off x="5525308" y="2052537"/>
            <a:ext cx="5894963" cy="400110"/>
          </a:xfrm>
          <a:prstGeom prst="rect">
            <a:avLst/>
          </a:prstGeom>
          <a:noFill/>
          <a:ln>
            <a:noFill/>
          </a:ln>
        </p:spPr>
        <p:txBody>
          <a:bodyPr wrap="square" rtlCol="0">
            <a:spAutoFit/>
          </a:bodyPr>
          <a:lstStyle/>
          <a:p>
            <a:r>
              <a:rPr lang="zh-TW" altLang="en-US" sz="2000" dirty="0">
                <a:solidFill>
                  <a:srgbClr val="5F5346"/>
                </a:solidFill>
                <a:latin typeface="Microsoft YaHei UI" panose="020B0503020204020204" pitchFamily="34" charset="-122"/>
                <a:ea typeface="Microsoft YaHei UI" panose="020B0503020204020204" pitchFamily="34" charset="-122"/>
              </a:rPr>
              <a:t>例如：兒媳、女婿、兄嫂、弟媳、連襟、妯娌</a:t>
            </a:r>
          </a:p>
        </p:txBody>
      </p:sp>
      <p:sp>
        <p:nvSpPr>
          <p:cNvPr id="3" name="標題 1">
            <a:extLst>
              <a:ext uri="{FF2B5EF4-FFF2-40B4-BE49-F238E27FC236}">
                <a16:creationId xmlns:a16="http://schemas.microsoft.com/office/drawing/2014/main" id="{102BF43E-8394-E060-9CA8-04D41D451E28}"/>
              </a:ext>
            </a:extLst>
          </p:cNvPr>
          <p:cNvSpPr txBox="1">
            <a:spLocks/>
          </p:cNvSpPr>
          <p:nvPr/>
        </p:nvSpPr>
        <p:spPr>
          <a:xfrm>
            <a:off x="21486" y="4"/>
            <a:ext cx="2627086" cy="65332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sz="4000" b="1">
                <a:solidFill>
                  <a:srgbClr val="D49C2C"/>
                </a:solidFill>
                <a:latin typeface="Microsoft YaHei" panose="020B0503020204020204" pitchFamily="34" charset="-122"/>
                <a:ea typeface="Microsoft YaHei" panose="020B0503020204020204" pitchFamily="34" charset="-122"/>
              </a:rPr>
              <a:t>基本概念</a:t>
            </a:r>
            <a:endParaRPr lang="zh-TW" altLang="en-US" sz="4000" b="1" dirty="0">
              <a:solidFill>
                <a:srgbClr val="D49C2C"/>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80558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5" presetClass="emph" presetSubtype="0" grpId="0" nodeType="afterEffect">
                                  <p:stCondLst>
                                    <p:cond delay="500"/>
                                  </p:stCondLst>
                                  <p:iterate type="lt">
                                    <p:tmAbs val="0"/>
                                  </p:iterate>
                                  <p:childTnLst>
                                    <p:set>
                                      <p:cBhvr override="childStyle">
                                        <p:cTn id="10"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457200" y="307932"/>
            <a:ext cx="11292335" cy="7232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100" b="0" i="0" u="none" strike="noStrike" kern="1200" cap="none" spc="-210" normalizeH="0" baseline="0" noProof="0" dirty="0">
                <a:ln>
                  <a:noFill/>
                </a:ln>
                <a:solidFill>
                  <a:srgbClr val="696155"/>
                </a:solidFill>
                <a:effectLst/>
                <a:uLnTx/>
                <a:uFillTx/>
                <a:latin typeface="Arial"/>
                <a:ea typeface="Microsoft JhengHei"/>
                <a:cs typeface="+mn-cs"/>
              </a:rPr>
              <a:t>認定補助機關之標準（二）：中央地方多階段補助</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15527676"/>
              </p:ext>
            </p:extLst>
          </p:nvPr>
        </p:nvGraphicFramePr>
        <p:xfrm>
          <a:off x="444500" y="1200712"/>
          <a:ext cx="11292335" cy="3824606"/>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4089400">
                  <a:extLst>
                    <a:ext uri="{9D8B030D-6E8A-4147-A177-3AD203B41FA5}">
                      <a16:colId xmlns:a16="http://schemas.microsoft.com/office/drawing/2014/main" val="2889507713"/>
                    </a:ext>
                  </a:extLst>
                </a:gridCol>
                <a:gridCol w="655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補助資訊公告責任</a:t>
                      </a: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一件補助案可能中央地方機關同時具有合目的性之實質審查權。如中央補助資訊公告無法涵蓋地方政府執行細節（補助項目、申請期間、資格條件、審查方式、個別補助金額上限、全案預算概估等），應由</a:t>
                      </a:r>
                      <a:r>
                        <a:rPr lang="zh-TW" altLang="zh-TW" sz="1600" b="1" dirty="0">
                          <a:solidFill>
                            <a:schemeClr val="accent2">
                              <a:lumMod val="50000"/>
                            </a:schemeClr>
                          </a:solidFill>
                          <a:latin typeface="Arial"/>
                          <a:ea typeface="Microsoft JhengHei"/>
                        </a:rPr>
                        <a:t>地方政府</a:t>
                      </a:r>
                      <a:r>
                        <a:rPr lang="zh-TW" altLang="zh-TW" sz="1600" b="0" dirty="0">
                          <a:solidFill>
                            <a:schemeClr val="accent2">
                              <a:lumMod val="50000"/>
                            </a:schemeClr>
                          </a:solidFill>
                          <a:latin typeface="Arial"/>
                          <a:ea typeface="Microsoft JhengHei"/>
                        </a:rPr>
                        <a:t>辦理補助資訊公告。</a:t>
                      </a:r>
                      <a:endParaRPr lang="zh-TW" altLang="en-US" sz="1600" dirty="0">
                        <a:solidFill>
                          <a:schemeClr val="accent2">
                            <a:lumMod val="50000"/>
                          </a:schemeClr>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身分關係揭露義務</a:t>
                      </a:r>
                      <a:endPar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3100" b="1" dirty="0">
                          <a:solidFill>
                            <a:schemeClr val="accent2">
                              <a:lumMod val="50000"/>
                            </a:schemeClr>
                          </a:solidFill>
                          <a:latin typeface="Arial"/>
                          <a:ea typeface="Microsoft JhengHei"/>
                        </a:rPr>
                        <a:t>中央及地方公職人員之關係人均應向受理申請機關揭露身分關係。</a:t>
                      </a:r>
                    </a:p>
                  </a:txBody>
                  <a:tcPr anchor="ctr"/>
                </a:tc>
                <a:extLst>
                  <a:ext uri="{0D108BD9-81ED-4DB2-BD59-A6C34878D82A}">
                    <a16:rowId xmlns:a16="http://schemas.microsoft.com/office/drawing/2014/main" val="3906919286"/>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轉呈義務 </a:t>
                      </a:r>
                      <a:br>
                        <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br>
                      <a:r>
                        <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(30</a:t>
                      </a: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日完成公開）</a:t>
                      </a:r>
                      <a:endParaRPr lang="en-US"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如係中央公職人員之關係人揭露身分，地方政府收到揭露表後應從速轉呈中央部會，俾使中央機關在法定</a:t>
                      </a:r>
                      <a:r>
                        <a:rPr lang="zh-TW" altLang="zh-TW" sz="1600" b="1" dirty="0">
                          <a:solidFill>
                            <a:schemeClr val="accent2">
                              <a:lumMod val="50000"/>
                            </a:schemeClr>
                          </a:solidFill>
                          <a:latin typeface="Arial"/>
                          <a:ea typeface="Microsoft JhengHei"/>
                        </a:rPr>
                        <a:t>30日內</a:t>
                      </a:r>
                      <a:r>
                        <a:rPr lang="zh-TW" altLang="zh-TW" sz="1600" b="0" dirty="0">
                          <a:solidFill>
                            <a:schemeClr val="accent2">
                              <a:lumMod val="50000"/>
                            </a:schemeClr>
                          </a:solidFill>
                          <a:latin typeface="Arial"/>
                          <a:ea typeface="Microsoft JhengHei"/>
                        </a:rPr>
                        <a:t>完成公開。</a:t>
                      </a:r>
                    </a:p>
                  </a:txBody>
                  <a:tcPr anchor="ctr"/>
                </a:tc>
                <a:extLst>
                  <a:ext uri="{0D108BD9-81ED-4DB2-BD59-A6C34878D82A}">
                    <a16:rowId xmlns:a16="http://schemas.microsoft.com/office/drawing/2014/main" val="144630621"/>
                  </a:ext>
                </a:extLst>
              </a:tr>
            </a:tbl>
          </a:graphicData>
        </a:graphic>
      </p:graphicFrame>
      <p:sp>
        <p:nvSpPr>
          <p:cNvPr id="3" name="Source">
            <a:extLst>
              <a:ext uri="{FF2B5EF4-FFF2-40B4-BE49-F238E27FC236}">
                <a16:creationId xmlns:a16="http://schemas.microsoft.com/office/drawing/2014/main" id="{6743EEE2-BFB5-7176-A279-1E181E577479}"/>
              </a:ext>
            </a:extLst>
          </p:cNvPr>
          <p:cNvSpPr>
            <a:spLocks noGrp="1"/>
          </p:cNvSpPr>
          <p:nvPr/>
        </p:nvSpPr>
        <p:spPr>
          <a:xfrm>
            <a:off x="584200" y="5504800"/>
            <a:ext cx="11277600" cy="460000"/>
          </a:xfrm>
          <a:prstGeom prst="rect">
            <a:avLst/>
          </a:prstGeom>
          <a:noFill/>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44546A"/>
                </a:solidFill>
                <a:effectLst/>
                <a:uLnTx/>
                <a:uFillTx/>
                <a:latin typeface="Arial"/>
                <a:ea typeface="Microsoft JhengHei"/>
                <a:cs typeface="+mn-cs"/>
              </a:rPr>
              <a:t>📌 依據：</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法務部</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113</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年</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月</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19</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日法廉字第</a:t>
            </a:r>
            <a:r>
              <a:rPr kumimoji="0" lang="en-US" altLang="zh-TW" sz="2800" b="0" i="0" u="none" strike="noStrike" kern="1200" cap="none" spc="0" normalizeH="0" baseline="0" noProof="0" dirty="0">
                <a:ln>
                  <a:noFill/>
                </a:ln>
                <a:solidFill>
                  <a:srgbClr val="44546A"/>
                </a:solidFill>
                <a:effectLst/>
                <a:uLnTx/>
                <a:uFillTx/>
                <a:latin typeface="Arial"/>
                <a:ea typeface="Microsoft JhengHei"/>
                <a:cs typeface="+mn-cs"/>
              </a:rPr>
              <a:t>11305005070</a:t>
            </a:r>
            <a:r>
              <a:rPr kumimoji="0" lang="zh-TW" altLang="en-US" sz="2800" b="0" i="0" u="none" strike="noStrike" kern="1200" cap="none" spc="0" normalizeH="0" baseline="0" noProof="0" dirty="0">
                <a:ln>
                  <a:noFill/>
                </a:ln>
                <a:solidFill>
                  <a:srgbClr val="44546A"/>
                </a:solidFill>
                <a:effectLst/>
                <a:uLnTx/>
                <a:uFillTx/>
                <a:latin typeface="Arial"/>
                <a:ea typeface="Microsoft JhengHei"/>
                <a:cs typeface="+mn-cs"/>
              </a:rPr>
              <a:t>號函釋意旨</a:t>
            </a:r>
          </a:p>
        </p:txBody>
      </p:sp>
    </p:spTree>
    <p:extLst>
      <p:ext uri="{BB962C8B-B14F-4D97-AF65-F5344CB8AC3E}">
        <p14:creationId xmlns:p14="http://schemas.microsoft.com/office/powerpoint/2010/main" val="1826802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Cha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BT">
            <a:extLst>
              <a:ext uri="{FF2B5EF4-FFF2-40B4-BE49-F238E27FC236}">
                <a16:creationId xmlns:a16="http://schemas.microsoft.com/office/drawing/2014/main" id="{A0E64C1E-E1B6-0BD7-D4FD-0EC737648784}"/>
              </a:ext>
            </a:extLst>
          </p:cNvPr>
          <p:cNvSpPr>
            <a:spLocks noGrp="1"/>
          </p:cNvSpPr>
          <p:nvPr/>
        </p:nvSpPr>
        <p:spPr>
          <a:xfrm>
            <a:off x="457200" y="307932"/>
            <a:ext cx="11292335" cy="7232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100" b="0" i="0" u="none" strike="noStrike" kern="1200" cap="none" spc="-210" normalizeH="0" baseline="0" noProof="0" dirty="0">
                <a:ln>
                  <a:noFill/>
                </a:ln>
                <a:solidFill>
                  <a:srgbClr val="696155"/>
                </a:solidFill>
                <a:effectLst/>
                <a:uLnTx/>
                <a:uFillTx/>
                <a:latin typeface="Arial"/>
                <a:ea typeface="Microsoft JhengHei"/>
                <a:cs typeface="+mn-cs"/>
              </a:rPr>
              <a:t>認定補助機關之標準（二）：中央地方多階段補助</a:t>
            </a:r>
          </a:p>
        </p:txBody>
      </p:sp>
      <p:graphicFrame>
        <p:nvGraphicFramePr>
          <p:cNvPr id="7" name="表格 6">
            <a:extLst>
              <a:ext uri="{FF2B5EF4-FFF2-40B4-BE49-F238E27FC236}">
                <a16:creationId xmlns:a16="http://schemas.microsoft.com/office/drawing/2014/main" id="{B120EF1A-5ECD-8B26-5A71-3F876C978A83}"/>
              </a:ext>
            </a:extLst>
          </p:cNvPr>
          <p:cNvGraphicFramePr>
            <a:graphicFrameLocks noGrp="1"/>
          </p:cNvGraphicFramePr>
          <p:nvPr>
            <p:extLst>
              <p:ext uri="{D42A27DB-BD31-4B8C-83A1-F6EECF244321}">
                <p14:modId xmlns:p14="http://schemas.microsoft.com/office/powerpoint/2010/main" val="1661430989"/>
              </p:ext>
            </p:extLst>
          </p:nvPr>
        </p:nvGraphicFramePr>
        <p:xfrm>
          <a:off x="457200" y="1124512"/>
          <a:ext cx="11292335" cy="4745483"/>
        </p:xfrm>
        <a:graphic>
          <a:graphicData uri="http://schemas.openxmlformats.org/drawingml/2006/table">
            <a:tbl>
              <a:tblPr firstRow="1" bandRow="1">
                <a:tableStyleId>{21E4AEA4-8DFA-4A89-87EB-49C32662AFE0}</a:tableStyleId>
              </a:tblPr>
              <a:tblGrid>
                <a:gridCol w="647700">
                  <a:extLst>
                    <a:ext uri="{9D8B030D-6E8A-4147-A177-3AD203B41FA5}">
                      <a16:colId xmlns:a16="http://schemas.microsoft.com/office/drawing/2014/main" val="2438943846"/>
                    </a:ext>
                  </a:extLst>
                </a:gridCol>
                <a:gridCol w="4089400">
                  <a:extLst>
                    <a:ext uri="{9D8B030D-6E8A-4147-A177-3AD203B41FA5}">
                      <a16:colId xmlns:a16="http://schemas.microsoft.com/office/drawing/2014/main" val="2889507713"/>
                    </a:ext>
                  </a:extLst>
                </a:gridCol>
                <a:gridCol w="6555235">
                  <a:extLst>
                    <a:ext uri="{9D8B030D-6E8A-4147-A177-3AD203B41FA5}">
                      <a16:colId xmlns:a16="http://schemas.microsoft.com/office/drawing/2014/main" val="2961598151"/>
                    </a:ext>
                  </a:extLst>
                </a:gridCol>
              </a:tblGrid>
              <a:tr h="370840">
                <a:tc>
                  <a:txBody>
                    <a:bodyPr/>
                    <a:lstStyle/>
                    <a:p>
                      <a:pPr algn="ctr"/>
                      <a:r>
                        <a:rPr lang="zh-TW" altLang="en-US" sz="1600" dirty="0">
                          <a:latin typeface="DengXian Light" panose="02010600030101010101" pitchFamily="2" charset="-122"/>
                          <a:ea typeface="DengXian Light" panose="02010600030101010101" pitchFamily="2" charset="-122"/>
                        </a:rPr>
                        <a:t>序號</a:t>
                      </a:r>
                    </a:p>
                  </a:txBody>
                  <a:tcPr anchor="ctr"/>
                </a:tc>
                <a:tc>
                  <a:txBody>
                    <a:bodyPr/>
                    <a:lstStyle/>
                    <a:p>
                      <a:pPr algn="ctr"/>
                      <a:r>
                        <a:rPr lang="zh-TW" altLang="en-US" sz="3200" dirty="0">
                          <a:latin typeface="DengXian Light" panose="02010600030101010101" pitchFamily="2" charset="-122"/>
                          <a:ea typeface="DengXian Light" panose="02010600030101010101" pitchFamily="2" charset="-122"/>
                        </a:rPr>
                        <a:t>項目</a:t>
                      </a:r>
                    </a:p>
                  </a:txBody>
                  <a:tcPr anchor="ctr"/>
                </a:tc>
                <a:tc>
                  <a:txBody>
                    <a:bodyPr/>
                    <a:lstStyle/>
                    <a:p>
                      <a:pPr marL="0" algn="ctr" defTabSz="685800" rtl="0" eaLnBrk="1" latinLnBrk="0" hangingPunct="1"/>
                      <a:r>
                        <a:rPr lang="zh-TW" altLang="en-US" sz="3200" b="1" kern="1200" dirty="0">
                          <a:solidFill>
                            <a:schemeClr val="lt1"/>
                          </a:solidFill>
                          <a:latin typeface="DengXian Light" panose="02010600030101010101" pitchFamily="2" charset="-122"/>
                          <a:ea typeface="DengXian Light" panose="02010600030101010101" pitchFamily="2" charset="-122"/>
                          <a:cs typeface="+mn-cs"/>
                        </a:rPr>
                        <a:t>說明</a:t>
                      </a:r>
                    </a:p>
                  </a:txBody>
                  <a:tcPr anchor="ctr"/>
                </a:tc>
                <a:extLst>
                  <a:ext uri="{0D108BD9-81ED-4DB2-BD59-A6C34878D82A}">
                    <a16:rowId xmlns:a16="http://schemas.microsoft.com/office/drawing/2014/main" val="4121933332"/>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1</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補助資訊公告責任</a:t>
                      </a: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一件補助案可能中央地方機關同時具有合目的性之實質審查權。如中央補助資訊公告無法涵蓋地方政府執行細節（補助項目、申請期間、資格條件、審查方式、個別補助金額上限、全案預算概估等），應由</a:t>
                      </a:r>
                      <a:r>
                        <a:rPr lang="zh-TW" altLang="zh-TW" sz="1600" b="1" dirty="0">
                          <a:solidFill>
                            <a:schemeClr val="accent2">
                              <a:lumMod val="50000"/>
                            </a:schemeClr>
                          </a:solidFill>
                          <a:latin typeface="Arial"/>
                          <a:ea typeface="Microsoft JhengHei"/>
                        </a:rPr>
                        <a:t>地方政府</a:t>
                      </a:r>
                      <a:r>
                        <a:rPr lang="zh-TW" altLang="zh-TW" sz="1600" b="0" dirty="0">
                          <a:solidFill>
                            <a:schemeClr val="accent2">
                              <a:lumMod val="50000"/>
                            </a:schemeClr>
                          </a:solidFill>
                          <a:latin typeface="Arial"/>
                          <a:ea typeface="Microsoft JhengHei"/>
                        </a:rPr>
                        <a:t>辦理補助資訊公告。</a:t>
                      </a:r>
                      <a:endParaRPr lang="zh-TW" altLang="en-US" sz="1600" dirty="0">
                        <a:solidFill>
                          <a:schemeClr val="accent2">
                            <a:lumMod val="50000"/>
                          </a:schemeClr>
                        </a:solidFill>
                        <a:latin typeface="標楷體" panose="03000509000000000000" pitchFamily="65" charset="-120"/>
                        <a:ea typeface="標楷體" panose="03000509000000000000" pitchFamily="65" charset="-120"/>
                      </a:endParaRPr>
                    </a:p>
                  </a:txBody>
                  <a:tcPr anchor="ctr"/>
                </a:tc>
                <a:extLst>
                  <a:ext uri="{0D108BD9-81ED-4DB2-BD59-A6C34878D82A}">
                    <a16:rowId xmlns:a16="http://schemas.microsoft.com/office/drawing/2014/main" val="1516776017"/>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2</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zh-TW" sz="2100" b="0" kern="1200" spc="0" baseline="0" dirty="0">
                          <a:solidFill>
                            <a:schemeClr val="accent2">
                              <a:lumMod val="50000"/>
                            </a:schemeClr>
                          </a:solidFill>
                          <a:latin typeface="DengXian" panose="02010600030101010101" pitchFamily="2" charset="-122"/>
                          <a:ea typeface="DengXian" panose="02010600030101010101" pitchFamily="2" charset="-122"/>
                          <a:cs typeface="+mn-cs"/>
                        </a:rPr>
                        <a:t>身分關係揭露義務</a:t>
                      </a:r>
                      <a:endParaRPr lang="zh-TW" altLang="en-US" sz="2100" b="0"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1600" b="0" dirty="0">
                          <a:solidFill>
                            <a:schemeClr val="accent2">
                              <a:lumMod val="50000"/>
                            </a:schemeClr>
                          </a:solidFill>
                          <a:latin typeface="Arial"/>
                          <a:ea typeface="Microsoft JhengHei"/>
                        </a:rPr>
                        <a:t>中央及地方公職人員之關係人均應向受理申請機關揭露身分關係。</a:t>
                      </a:r>
                    </a:p>
                  </a:txBody>
                  <a:tcPr anchor="ctr"/>
                </a:tc>
                <a:extLst>
                  <a:ext uri="{0D108BD9-81ED-4DB2-BD59-A6C34878D82A}">
                    <a16:rowId xmlns:a16="http://schemas.microsoft.com/office/drawing/2014/main" val="3906919286"/>
                  </a:ext>
                </a:extLst>
              </a:tr>
              <a:tr h="370840">
                <a:tc>
                  <a:txBody>
                    <a:bodyPr/>
                    <a:lstStyle/>
                    <a:p>
                      <a:pPr algn="ctr">
                        <a:lnSpc>
                          <a:spcPct val="120000"/>
                        </a:lnSpc>
                      </a:pPr>
                      <a:r>
                        <a:rPr lang="en-US" altLang="zh-TW" sz="3100" b="1" dirty="0">
                          <a:solidFill>
                            <a:schemeClr val="accent2">
                              <a:lumMod val="50000"/>
                            </a:schemeClr>
                          </a:solidFill>
                          <a:latin typeface="DengXian Light" panose="02010600030101010101" pitchFamily="2" charset="-122"/>
                          <a:ea typeface="DengXian Light" panose="02010600030101010101" pitchFamily="2" charset="-122"/>
                        </a:rPr>
                        <a:t>3</a:t>
                      </a:r>
                      <a:endParaRPr lang="zh-TW" altLang="en-US" sz="3100" b="1" dirty="0">
                        <a:solidFill>
                          <a:schemeClr val="accent2">
                            <a:lumMod val="50000"/>
                          </a:schemeClr>
                        </a:solidFill>
                        <a:latin typeface="DengXian Light" panose="02010600030101010101" pitchFamily="2" charset="-122"/>
                        <a:ea typeface="DengXian Light" panose="02010600030101010101" pitchFamily="2" charset="-122"/>
                      </a:endParaRPr>
                    </a:p>
                  </a:txBody>
                  <a:tcPr anchor="ctr"/>
                </a:tc>
                <a:tc>
                  <a:txBody>
                    <a:bodyPr/>
                    <a:lstStyle/>
                    <a:p>
                      <a:pPr marL="444500" marR="0" lvl="0" indent="-444500" algn="l" defTabSz="685800" rtl="0" eaLnBrk="1" fontAlgn="auto" latinLnBrk="0" hangingPunct="1">
                        <a:lnSpc>
                          <a:spcPct val="120000"/>
                        </a:lnSpc>
                        <a:spcBef>
                          <a:spcPts val="0"/>
                        </a:spcBef>
                        <a:spcAft>
                          <a:spcPts val="0"/>
                        </a:spcAft>
                        <a:buClr>
                          <a:schemeClr val="accent2">
                            <a:lumMod val="50000"/>
                          </a:schemeClr>
                        </a:buClr>
                        <a:buSzTx/>
                        <a:buFont typeface="Wingdings" panose="05000000000000000000" pitchFamily="2" charset="2"/>
                        <a:buChar char=""/>
                        <a:tabLst/>
                        <a:defRPr/>
                      </a:pPr>
                      <a:r>
                        <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轉呈義務 </a:t>
                      </a:r>
                      <a:br>
                        <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br>
                      <a:r>
                        <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(30</a:t>
                      </a:r>
                      <a:r>
                        <a:rPr lang="zh-TW" altLang="en-US" sz="3100" b="1" kern="1200" spc="0" baseline="0" dirty="0">
                          <a:solidFill>
                            <a:schemeClr val="accent2">
                              <a:lumMod val="50000"/>
                            </a:schemeClr>
                          </a:solidFill>
                          <a:latin typeface="DengXian" panose="02010600030101010101" pitchFamily="2" charset="-122"/>
                          <a:ea typeface="DengXian" panose="02010600030101010101" pitchFamily="2" charset="-122"/>
                          <a:cs typeface="+mn-cs"/>
                        </a:rPr>
                        <a:t>日完成公開）</a:t>
                      </a:r>
                      <a:endParaRPr lang="en-US" altLang="zh-TW" sz="3100" b="1" kern="1200" spc="0" baseline="0" dirty="0">
                        <a:solidFill>
                          <a:schemeClr val="accent2">
                            <a:lumMod val="50000"/>
                          </a:schemeClr>
                        </a:solidFill>
                        <a:latin typeface="DengXian" panose="02010600030101010101" pitchFamily="2" charset="-122"/>
                        <a:ea typeface="DengXian" panose="02010600030101010101" pitchFamily="2" charset="-122"/>
                        <a:cs typeface="+mn-cs"/>
                      </a:endParaRPr>
                    </a:p>
                  </a:txBody>
                  <a:tcPr anchor="ctr"/>
                </a:tc>
                <a:tc>
                  <a:txBody>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zh-TW" altLang="zh-TW" sz="3100" b="1" kern="1200" dirty="0">
                          <a:solidFill>
                            <a:schemeClr val="accent2">
                              <a:lumMod val="50000"/>
                            </a:schemeClr>
                          </a:solidFill>
                          <a:latin typeface="Arial"/>
                          <a:ea typeface="Microsoft JhengHei"/>
                          <a:cs typeface="+mn-cs"/>
                        </a:rPr>
                        <a:t>如係中央公職人員之關係人揭露身分，地方政府收到揭露表後應從速轉呈中央部會，俾使中央機關在法定30日內完成公開。</a:t>
                      </a:r>
                    </a:p>
                  </a:txBody>
                  <a:tcPr anchor="ctr"/>
                </a:tc>
                <a:extLst>
                  <a:ext uri="{0D108BD9-81ED-4DB2-BD59-A6C34878D82A}">
                    <a16:rowId xmlns:a16="http://schemas.microsoft.com/office/drawing/2014/main" val="144630621"/>
                  </a:ext>
                </a:extLst>
              </a:tr>
            </a:tbl>
          </a:graphicData>
        </a:graphic>
      </p:graphicFrame>
    </p:spTree>
    <p:extLst>
      <p:ext uri="{BB962C8B-B14F-4D97-AF65-F5344CB8AC3E}">
        <p14:creationId xmlns:p14="http://schemas.microsoft.com/office/powerpoint/2010/main" val="378801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Cha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2473351" y="2321005"/>
            <a:ext cx="7263527" cy="2215991"/>
          </a:xfrm>
          <a:prstGeom prst="rect">
            <a:avLst/>
          </a:prstGeom>
          <a:noFill/>
        </p:spPr>
        <p:txBody>
          <a:bodyPr wrap="none" rtlCol="0">
            <a:spAutoFit/>
          </a:bodyPr>
          <a:lstStyle/>
          <a:p>
            <a:r>
              <a:rPr lang="zh-TW" altLang="en-US" sz="13800" b="1" dirty="0">
                <a:solidFill>
                  <a:srgbClr val="4C3832"/>
                </a:solidFill>
                <a:latin typeface="Microsoft YaHei" panose="020B0503020204020204" pitchFamily="34" charset="-122"/>
                <a:ea typeface="Microsoft YaHei" panose="020B0503020204020204" pitchFamily="34" charset="-122"/>
              </a:rPr>
              <a:t>裁罰規定</a:t>
            </a:r>
          </a:p>
        </p:txBody>
      </p:sp>
    </p:spTree>
    <p:extLst>
      <p:ext uri="{BB962C8B-B14F-4D97-AF65-F5344CB8AC3E}">
        <p14:creationId xmlns:p14="http://schemas.microsoft.com/office/powerpoint/2010/main" val="317023425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標題 1"/>
          <p:cNvSpPr>
            <a:spLocks noGrp="1"/>
          </p:cNvSpPr>
          <p:nvPr>
            <p:ph type="title" idx="4294967295"/>
          </p:nvPr>
        </p:nvSpPr>
        <p:spPr>
          <a:xfrm>
            <a:off x="0" y="261938"/>
            <a:ext cx="2555875" cy="711200"/>
          </a:xfrm>
          <a:prstGeom prst="rect">
            <a:avLst/>
          </a:prstGeom>
        </p:spPr>
        <p:txBody>
          <a:bodyPr/>
          <a:lstStyle/>
          <a:p>
            <a:pPr algn="ctr"/>
            <a:r>
              <a:rPr lang="zh-TW" altLang="en-US" sz="4000" b="1" dirty="0">
                <a:solidFill>
                  <a:srgbClr val="D49C2C"/>
                </a:solidFill>
                <a:latin typeface="Microsoft YaHei" panose="020B0503020204020204" pitchFamily="34" charset="-122"/>
                <a:ea typeface="Microsoft YaHei" panose="020B0503020204020204" pitchFamily="34" charset="-122"/>
              </a:rPr>
              <a:t>裁罰規定</a:t>
            </a:r>
          </a:p>
        </p:txBody>
      </p:sp>
      <p:graphicFrame>
        <p:nvGraphicFramePr>
          <p:cNvPr id="6" name="內容版面配置區 5"/>
          <p:cNvGraphicFramePr>
            <a:graphicFrameLocks noGrp="1"/>
          </p:cNvGraphicFramePr>
          <p:nvPr>
            <p:ph idx="4294967295"/>
            <p:extLst>
              <p:ext uri="{D42A27DB-BD31-4B8C-83A1-F6EECF244321}">
                <p14:modId xmlns:p14="http://schemas.microsoft.com/office/powerpoint/2010/main" val="3784019688"/>
              </p:ext>
            </p:extLst>
          </p:nvPr>
        </p:nvGraphicFramePr>
        <p:xfrm>
          <a:off x="700726" y="1991360"/>
          <a:ext cx="11186474" cy="3696018"/>
        </p:xfrm>
        <a:graphic>
          <a:graphicData uri="http://schemas.openxmlformats.org/drawingml/2006/table">
            <a:tbl>
              <a:tblPr firstRow="1" bandRow="1">
                <a:tableStyleId>{17292A2E-F333-43FB-9621-5CBBE7FDCDCB}</a:tableStyleId>
              </a:tblPr>
              <a:tblGrid>
                <a:gridCol w="1531998">
                  <a:extLst>
                    <a:ext uri="{9D8B030D-6E8A-4147-A177-3AD203B41FA5}">
                      <a16:colId xmlns:a16="http://schemas.microsoft.com/office/drawing/2014/main" val="2000431163"/>
                    </a:ext>
                  </a:extLst>
                </a:gridCol>
                <a:gridCol w="3522666">
                  <a:extLst>
                    <a:ext uri="{9D8B030D-6E8A-4147-A177-3AD203B41FA5}">
                      <a16:colId xmlns:a16="http://schemas.microsoft.com/office/drawing/2014/main" val="20000"/>
                    </a:ext>
                  </a:extLst>
                </a:gridCol>
                <a:gridCol w="6131810">
                  <a:extLst>
                    <a:ext uri="{9D8B030D-6E8A-4147-A177-3AD203B41FA5}">
                      <a16:colId xmlns:a16="http://schemas.microsoft.com/office/drawing/2014/main" val="20001"/>
                    </a:ext>
                  </a:extLst>
                </a:gridCol>
              </a:tblGrid>
              <a:tr h="396002">
                <a:tc>
                  <a:txBody>
                    <a:bodyPr/>
                    <a:lstStyle/>
                    <a:p>
                      <a:pPr algn="ctr"/>
                      <a:r>
                        <a:rPr lang="zh-TW" altLang="en-US" sz="1800" dirty="0">
                          <a:latin typeface="Microsoft YaHei" panose="020B0503020204020204" pitchFamily="34" charset="-122"/>
                          <a:ea typeface="Microsoft YaHei" panose="020B0503020204020204" pitchFamily="34" charset="-122"/>
                        </a:rPr>
                        <a:t>裁罰程度</a:t>
                      </a:r>
                    </a:p>
                  </a:txBody>
                  <a:tcPr/>
                </a:tc>
                <a:tc>
                  <a:txBody>
                    <a:bodyPr/>
                    <a:lstStyle/>
                    <a:p>
                      <a:pPr algn="ctr"/>
                      <a:r>
                        <a:rPr lang="zh-TW" altLang="en-US" sz="1800" dirty="0">
                          <a:latin typeface="Microsoft YaHei" panose="020B0503020204020204" pitchFamily="34" charset="-122"/>
                          <a:ea typeface="Microsoft YaHei" panose="020B0503020204020204" pitchFamily="34" charset="-122"/>
                        </a:rPr>
                        <a:t>違反情形</a:t>
                      </a:r>
                    </a:p>
                  </a:txBody>
                  <a:tcPr/>
                </a:tc>
                <a:tc>
                  <a:txBody>
                    <a:bodyPr/>
                    <a:lstStyle/>
                    <a:p>
                      <a:pPr algn="ctr"/>
                      <a:r>
                        <a:rPr lang="zh-TW" altLang="en-US" sz="1800" dirty="0">
                          <a:latin typeface="Microsoft YaHei" panose="020B0503020204020204" pitchFamily="34" charset="-122"/>
                          <a:ea typeface="Microsoft YaHei" panose="020B0503020204020204" pitchFamily="34" charset="-122"/>
                        </a:rPr>
                        <a:t>罰鍰</a:t>
                      </a:r>
                    </a:p>
                  </a:txBody>
                  <a:tcPr/>
                </a:tc>
                <a:extLst>
                  <a:ext uri="{0D108BD9-81ED-4DB2-BD59-A6C34878D82A}">
                    <a16:rowId xmlns:a16="http://schemas.microsoft.com/office/drawing/2014/main" val="10000"/>
                  </a:ext>
                </a:extLst>
              </a:tr>
              <a:tr h="891004">
                <a:tc>
                  <a:txBody>
                    <a:bodyPr/>
                    <a:lstStyle/>
                    <a:p>
                      <a:pPr algn="ctr"/>
                      <a:r>
                        <a:rPr lang="en-US" altLang="zh-TW" sz="4000" dirty="0"/>
                        <a:t>⚪</a:t>
                      </a:r>
                      <a:endParaRPr lang="zh-TW" altLang="en-US" sz="4000" dirty="0">
                        <a:latin typeface="Microsoft YaHei" panose="020B0503020204020204" pitchFamily="34" charset="-122"/>
                        <a:ea typeface="Microsoft YaHei" panose="020B0503020204020204" pitchFamily="34" charset="-122"/>
                      </a:endParaRPr>
                    </a:p>
                  </a:txBody>
                  <a:tcPr anchor="ctr"/>
                </a:tc>
                <a:tc>
                  <a:txBody>
                    <a:bodyPr/>
                    <a:lstStyle/>
                    <a:p>
                      <a:r>
                        <a:rPr lang="zh-TW" altLang="en-US" sz="2800" dirty="0">
                          <a:latin typeface="Microsoft YaHei" panose="020B0503020204020204" pitchFamily="34" charset="-122"/>
                          <a:ea typeface="Microsoft YaHei" panose="020B0503020204020204" pitchFamily="34" charset="-122"/>
                        </a:rPr>
                        <a:t>未依規定揭露或公開</a:t>
                      </a:r>
                    </a:p>
                  </a:txBody>
                  <a:tcPr anchor="ctr"/>
                </a:tc>
                <a:tc>
                  <a:txBody>
                    <a:bodyPr/>
                    <a:lstStyle/>
                    <a:p>
                      <a:r>
                        <a:rPr lang="zh-TW" altLang="en-US" sz="2400" dirty="0">
                          <a:latin typeface="Microsoft YaHei" panose="020B0503020204020204" pitchFamily="34" charset="-122"/>
                          <a:ea typeface="Microsoft YaHei" panose="020B0503020204020204" pitchFamily="34" charset="-122"/>
                        </a:rPr>
                        <a:t>處</a:t>
                      </a:r>
                      <a:r>
                        <a:rPr lang="en-US" altLang="zh-TW" sz="2400" dirty="0">
                          <a:latin typeface="Microsoft YaHei" panose="020B0503020204020204" pitchFamily="34" charset="-122"/>
                          <a:ea typeface="Microsoft YaHei" panose="020B0503020204020204" pitchFamily="34" charset="-122"/>
                        </a:rPr>
                        <a:t>5</a:t>
                      </a:r>
                      <a:r>
                        <a:rPr lang="zh-TW" altLang="en-US" sz="2400" dirty="0">
                          <a:latin typeface="Microsoft YaHei" panose="020B0503020204020204" pitchFamily="34" charset="-122"/>
                          <a:ea typeface="Microsoft YaHei" panose="020B0503020204020204" pitchFamily="34" charset="-122"/>
                        </a:rPr>
                        <a:t>萬元以上</a:t>
                      </a:r>
                      <a:r>
                        <a:rPr lang="en-US" altLang="zh-TW" sz="2400" dirty="0">
                          <a:latin typeface="Microsoft YaHei" panose="020B0503020204020204" pitchFamily="34" charset="-122"/>
                          <a:ea typeface="Microsoft YaHei" panose="020B0503020204020204" pitchFamily="34" charset="-122"/>
                        </a:rPr>
                        <a:t>50</a:t>
                      </a:r>
                      <a:r>
                        <a:rPr lang="zh-TW" altLang="en-US" sz="2400" dirty="0">
                          <a:latin typeface="Microsoft YaHei" panose="020B0503020204020204" pitchFamily="34" charset="-122"/>
                          <a:ea typeface="Microsoft YaHei" panose="020B0503020204020204" pitchFamily="34" charset="-122"/>
                        </a:rPr>
                        <a:t>萬元以下罰鍰並得按次處罰</a:t>
                      </a:r>
                      <a:r>
                        <a:rPr lang="en-US" altLang="zh-TW" sz="2400" dirty="0">
                          <a:latin typeface="Microsoft YaHei" panose="020B0503020204020204" pitchFamily="34" charset="-122"/>
                          <a:ea typeface="Microsoft YaHei" panose="020B0503020204020204" pitchFamily="34" charset="-122"/>
                        </a:rPr>
                        <a:t>(</a:t>
                      </a:r>
                      <a:r>
                        <a:rPr lang="zh-TW" altLang="en-US" sz="2400" dirty="0">
                          <a:latin typeface="Microsoft YaHei" panose="020B0503020204020204" pitchFamily="34" charset="-122"/>
                          <a:ea typeface="Microsoft YaHei" panose="020B0503020204020204" pitchFamily="34" charset="-122"/>
                        </a:rPr>
                        <a:t>本法第</a:t>
                      </a:r>
                      <a:r>
                        <a:rPr lang="en-US" altLang="zh-TW" sz="2400" dirty="0">
                          <a:latin typeface="Microsoft YaHei" panose="020B0503020204020204" pitchFamily="34" charset="-122"/>
                          <a:ea typeface="Microsoft YaHei" panose="020B0503020204020204" pitchFamily="34" charset="-122"/>
                        </a:rPr>
                        <a:t>18</a:t>
                      </a:r>
                      <a:r>
                        <a:rPr lang="zh-TW" altLang="en-US" sz="2400" dirty="0">
                          <a:latin typeface="Microsoft YaHei" panose="020B0503020204020204" pitchFamily="34" charset="-122"/>
                          <a:ea typeface="Microsoft YaHei" panose="020B0503020204020204" pitchFamily="34" charset="-122"/>
                        </a:rPr>
                        <a:t>條第</a:t>
                      </a:r>
                      <a:r>
                        <a:rPr lang="en-US" altLang="zh-TW" sz="2400" dirty="0">
                          <a:latin typeface="Microsoft YaHei" panose="020B0503020204020204" pitchFamily="34" charset="-122"/>
                          <a:ea typeface="Microsoft YaHei" panose="020B0503020204020204" pitchFamily="34" charset="-122"/>
                        </a:rPr>
                        <a:t>3</a:t>
                      </a:r>
                      <a:r>
                        <a:rPr lang="zh-TW" altLang="en-US" sz="2400" dirty="0">
                          <a:latin typeface="Microsoft YaHei" panose="020B0503020204020204" pitchFamily="34" charset="-122"/>
                          <a:ea typeface="Microsoft YaHei" panose="020B0503020204020204" pitchFamily="34" charset="-122"/>
                        </a:rPr>
                        <a:t>項</a:t>
                      </a:r>
                      <a:r>
                        <a:rPr lang="en-US" altLang="zh-TW" sz="2400" dirty="0">
                          <a:latin typeface="Microsoft YaHei" panose="020B0503020204020204" pitchFamily="34" charset="-122"/>
                          <a:ea typeface="Microsoft YaHei" panose="020B0503020204020204" pitchFamily="34" charset="-122"/>
                        </a:rPr>
                        <a:t>)</a:t>
                      </a:r>
                      <a:endParaRPr lang="zh-TW" altLang="en-US" sz="2400" dirty="0">
                        <a:latin typeface="Microsoft YaHei" panose="020B0503020204020204" pitchFamily="34" charset="-122"/>
                        <a:ea typeface="Microsoft YaHei" panose="020B0503020204020204" pitchFamily="34" charset="-122"/>
                      </a:endParaRPr>
                    </a:p>
                  </a:txBody>
                  <a:tcPr anchor="ctr"/>
                </a:tc>
                <a:extLst>
                  <a:ext uri="{0D108BD9-81ED-4DB2-BD59-A6C34878D82A}">
                    <a16:rowId xmlns:a16="http://schemas.microsoft.com/office/drawing/2014/main" val="2060742053"/>
                  </a:ext>
                </a:extLst>
              </a:tr>
              <a:tr h="2409012">
                <a:tc>
                  <a:txBody>
                    <a:bodyPr/>
                    <a:lstStyle/>
                    <a:p>
                      <a:pPr algn="ctr"/>
                      <a:r>
                        <a:rPr lang="zh-TW" altLang="en-US" sz="4000" dirty="0"/>
                        <a:t>🟡</a:t>
                      </a:r>
                      <a:endParaRPr lang="zh-TW" altLang="en-US" sz="4000" dirty="0">
                        <a:latin typeface="Microsoft YaHei" panose="020B0503020204020204" pitchFamily="34" charset="-122"/>
                        <a:ea typeface="Microsoft YaHei" panose="020B0503020204020204" pitchFamily="34" charset="-122"/>
                      </a:endParaRPr>
                    </a:p>
                  </a:txBody>
                  <a:tcPr anchor="ctr"/>
                </a:tc>
                <a:tc>
                  <a:txBody>
                    <a:bodyPr/>
                    <a:lstStyle/>
                    <a:p>
                      <a:r>
                        <a:rPr lang="zh-TW" altLang="en-US" sz="2800" dirty="0">
                          <a:latin typeface="Microsoft YaHei" panose="020B0503020204020204" pitchFamily="34" charset="-122"/>
                          <a:ea typeface="Microsoft YaHei" panose="020B0503020204020204" pitchFamily="34" charset="-122"/>
                        </a:rPr>
                        <a:t>違法交易或補助行為</a:t>
                      </a:r>
                    </a:p>
                    <a:p>
                      <a:endParaRPr lang="zh-TW" altLang="en-US" sz="2800" dirty="0">
                        <a:latin typeface="Microsoft YaHei" panose="020B0503020204020204" pitchFamily="34" charset="-122"/>
                        <a:ea typeface="Microsoft YaHei" panose="020B0503020204020204" pitchFamily="34" charset="-122"/>
                      </a:endParaRP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zh-TW"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金額未</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達</a:t>
                      </a:r>
                      <a:r>
                        <a:rPr kumimoji="0" lang="en-US"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10</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萬元者，處</a:t>
                      </a:r>
                      <a:r>
                        <a:rPr kumimoji="0" lang="en-US"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1</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萬元以上</a:t>
                      </a:r>
                      <a:r>
                        <a:rPr kumimoji="0" lang="en-US"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5</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萬元以下罰鍰</a:t>
                      </a:r>
                      <a:endParaRPr kumimoji="0" lang="en-US"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萬以上未達</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100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萬元者，處</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6</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萬元以上</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50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萬元以下罰鍰</a:t>
                      </a:r>
                      <a:endPar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100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萬元以上未達</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千萬元者，處</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60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萬元以上</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500</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萬元以下罰鍰</a:t>
                      </a:r>
                      <a:endPar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金額</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千萬元以上者，</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處</a:t>
                      </a:r>
                      <a:r>
                        <a:rPr kumimoji="0" lang="en-US" altLang="zh-TW"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600</a:t>
                      </a:r>
                      <a:r>
                        <a:rPr kumimoji="0" lang="zh-TW" altLang="en-US" sz="2000" b="1" i="0" u="none" strike="noStrike" kern="1200" cap="none" spc="0" normalizeH="0" baseline="0" noProof="0" dirty="0">
                          <a:ln>
                            <a:noFill/>
                          </a:ln>
                          <a:solidFill>
                            <a:srgbClr val="FA5873"/>
                          </a:solidFill>
                          <a:effectLst/>
                          <a:uLnTx/>
                          <a:uFillTx/>
                          <a:latin typeface="Microsoft YaHei" panose="020B0503020204020204" pitchFamily="34" charset="-122"/>
                          <a:ea typeface="Microsoft YaHei" panose="020B0503020204020204" pitchFamily="34" charset="-122"/>
                          <a:cs typeface="+mn-cs"/>
                        </a:rPr>
                        <a:t>萬元以上該金額以下</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罰鍰 </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本法第</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18</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條第</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1</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項</a:t>
                      </a:r>
                      <a:r>
                        <a:rPr kumimoji="0" lang="en-US" altLang="zh-TW"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r>
                        <a:rPr kumimoji="0" lang="zh-TW" altLang="en-US"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cs typeface="+mn-cs"/>
                        </a:rPr>
                        <a:t>。</a:t>
                      </a:r>
                    </a:p>
                  </a:txBody>
                  <a:tcPr anchor="ctr"/>
                </a:tc>
                <a:extLst>
                  <a:ext uri="{0D108BD9-81ED-4DB2-BD59-A6C34878D82A}">
                    <a16:rowId xmlns:a16="http://schemas.microsoft.com/office/drawing/2014/main" val="10001"/>
                  </a:ext>
                </a:extLst>
              </a:tr>
            </a:tbl>
          </a:graphicData>
        </a:graphic>
      </p:graphicFrame>
      <p:sp>
        <p:nvSpPr>
          <p:cNvPr id="5" name="矩形 4">
            <a:extLst>
              <a:ext uri="{FF2B5EF4-FFF2-40B4-BE49-F238E27FC236}">
                <a16:creationId xmlns:a16="http://schemas.microsoft.com/office/drawing/2014/main" id="{155C953B-2ABF-460C-8E52-195F425450DD}"/>
              </a:ext>
            </a:extLst>
          </p:cNvPr>
          <p:cNvSpPr/>
          <p:nvPr/>
        </p:nvSpPr>
        <p:spPr>
          <a:xfrm>
            <a:off x="4956030" y="7592599"/>
            <a:ext cx="1937139" cy="523220"/>
          </a:xfrm>
          <a:prstGeom prst="rect">
            <a:avLst/>
          </a:prstGeom>
        </p:spPr>
        <p:txBody>
          <a:bodyPr wrap="square">
            <a:spAutoFit/>
          </a:bodyPr>
          <a:lstStyle/>
          <a:p>
            <a:pPr algn="ctr"/>
            <a:r>
              <a:rPr lang="zh-TW" altLang="en-US" sz="1400" dirty="0">
                <a:solidFill>
                  <a:schemeClr val="accent4">
                    <a:lumMod val="20000"/>
                    <a:lumOff val="80000"/>
                  </a:schemeClr>
                </a:solidFill>
                <a:latin typeface="標楷體" pitchFamily="65" charset="-120"/>
                <a:ea typeface="標楷體" pitchFamily="65" charset="-120"/>
              </a:rPr>
              <a:t>聯絡電話：</a:t>
            </a:r>
            <a:r>
              <a:rPr lang="en-US" altLang="zh-TW" sz="1400" dirty="0">
                <a:solidFill>
                  <a:schemeClr val="accent4">
                    <a:lumMod val="20000"/>
                    <a:lumOff val="80000"/>
                  </a:schemeClr>
                </a:solidFill>
                <a:latin typeface="標楷體" pitchFamily="65" charset="-120"/>
                <a:ea typeface="標楷體" pitchFamily="65" charset="-120"/>
              </a:rPr>
              <a:t>02-23413183</a:t>
            </a:r>
            <a:r>
              <a:rPr lang="zh-TW" altLang="en-US" sz="1400" dirty="0">
                <a:solidFill>
                  <a:schemeClr val="accent4">
                    <a:lumMod val="20000"/>
                    <a:lumOff val="80000"/>
                  </a:schemeClr>
                </a:solidFill>
                <a:latin typeface="標楷體" pitchFamily="65" charset="-120"/>
                <a:ea typeface="標楷體" pitchFamily="65" charset="-120"/>
              </a:rPr>
              <a:t> 分機：</a:t>
            </a:r>
            <a:r>
              <a:rPr lang="en-US" altLang="zh-TW" sz="1400" dirty="0">
                <a:solidFill>
                  <a:schemeClr val="accent4">
                    <a:lumMod val="20000"/>
                    <a:lumOff val="80000"/>
                  </a:schemeClr>
                </a:solidFill>
                <a:latin typeface="標楷體" pitchFamily="65" charset="-120"/>
                <a:ea typeface="標楷體" pitchFamily="65" charset="-120"/>
              </a:rPr>
              <a:t>178</a:t>
            </a:r>
            <a:endParaRPr lang="zh-TW" altLang="en-US" sz="1400" dirty="0">
              <a:solidFill>
                <a:schemeClr val="accent4">
                  <a:lumMod val="20000"/>
                  <a:lumOff val="80000"/>
                </a:schemeClr>
              </a:solidFill>
              <a:latin typeface="標楷體" pitchFamily="65" charset="-120"/>
              <a:ea typeface="標楷體" pitchFamily="65" charset="-120"/>
            </a:endParaRPr>
          </a:p>
        </p:txBody>
      </p:sp>
      <p:sp>
        <p:nvSpPr>
          <p:cNvPr id="7" name="矩形 6">
            <a:extLst>
              <a:ext uri="{FF2B5EF4-FFF2-40B4-BE49-F238E27FC236}">
                <a16:creationId xmlns:a16="http://schemas.microsoft.com/office/drawing/2014/main" id="{4C31BC69-D0F5-4C8B-A60D-E60688C06B3F}"/>
              </a:ext>
            </a:extLst>
          </p:cNvPr>
          <p:cNvSpPr/>
          <p:nvPr/>
        </p:nvSpPr>
        <p:spPr>
          <a:xfrm rot="18924561">
            <a:off x="-2140085" y="2318626"/>
            <a:ext cx="943583" cy="523220"/>
          </a:xfrm>
          <a:prstGeom prst="rect">
            <a:avLst/>
          </a:prstGeom>
        </p:spPr>
        <p:txBody>
          <a:bodyPr wrap="square">
            <a:spAutoFit/>
          </a:bodyPr>
          <a:lstStyle/>
          <a:p>
            <a:pPr algn="ctr"/>
            <a:r>
              <a:rPr lang="zh-TW" altLang="en-US" sz="1400" b="1" i="1" dirty="0">
                <a:solidFill>
                  <a:schemeClr val="accent4">
                    <a:lumMod val="50000"/>
                  </a:schemeClr>
                </a:solidFill>
                <a:effectLst>
                  <a:outerShdw blurRad="38100" dist="38100" dir="2700000" algn="tl">
                    <a:srgbClr val="000000">
                      <a:alpha val="43137"/>
                    </a:srgbClr>
                  </a:outerShdw>
                </a:effectLst>
                <a:latin typeface="標楷體" pitchFamily="65" charset="-120"/>
                <a:ea typeface="標楷體" pitchFamily="65" charset="-120"/>
              </a:rPr>
              <a:t>說明結束，感謝參與</a:t>
            </a:r>
          </a:p>
        </p:txBody>
      </p:sp>
    </p:spTree>
    <p:extLst>
      <p:ext uri="{BB962C8B-B14F-4D97-AF65-F5344CB8AC3E}">
        <p14:creationId xmlns:p14="http://schemas.microsoft.com/office/powerpoint/2010/main" val="3528791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4363" y="4357991"/>
            <a:ext cx="2761614" cy="2203518"/>
          </a:xfrm>
          <a:prstGeom prst="rect">
            <a:avLst/>
          </a:prstGeom>
        </p:spPr>
      </p:pic>
      <p:sp>
        <p:nvSpPr>
          <p:cNvPr id="7" name="流程圖: 接點 6"/>
          <p:cNvSpPr/>
          <p:nvPr/>
        </p:nvSpPr>
        <p:spPr>
          <a:xfrm>
            <a:off x="8592000" y="1532032"/>
            <a:ext cx="3600000" cy="3600000"/>
          </a:xfrm>
          <a:prstGeom prst="flowChartConnector">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p:cNvPicPr>
            <a:picLocks noChangeAspect="1"/>
          </p:cNvPicPr>
          <p:nvPr/>
        </p:nvPicPr>
        <p:blipFill rotWithShape="1">
          <a:blip r:embed="rId4" cstate="print">
            <a:graysc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p:blipFill>
        <p:spPr>
          <a:xfrm>
            <a:off x="987812" y="2648039"/>
            <a:ext cx="3708000" cy="3716967"/>
          </a:xfrm>
          <a:prstGeom prst="flowChartConnector">
            <a:avLst/>
          </a:prstGeom>
        </p:spPr>
      </p:pic>
      <p:sp>
        <p:nvSpPr>
          <p:cNvPr id="11" name="矩形 10">
            <a:extLst>
              <a:ext uri="{FF2B5EF4-FFF2-40B4-BE49-F238E27FC236}">
                <a16:creationId xmlns:a16="http://schemas.microsoft.com/office/drawing/2014/main" id="{FCF8A50B-37B8-42D9-BEED-BB6E19521AB9}"/>
              </a:ext>
            </a:extLst>
          </p:cNvPr>
          <p:cNvSpPr/>
          <p:nvPr/>
        </p:nvSpPr>
        <p:spPr>
          <a:xfrm>
            <a:off x="4695812" y="3182778"/>
            <a:ext cx="5544616" cy="492443"/>
          </a:xfrm>
          <a:prstGeom prst="rect">
            <a:avLst/>
          </a:prstGeom>
        </p:spPr>
        <p:txBody>
          <a:bodyPr wrap="square">
            <a:spAutoFit/>
          </a:bodyPr>
          <a:lstStyle/>
          <a:p>
            <a:pPr algn="ctr"/>
            <a:r>
              <a:rPr lang="zh-TW" altLang="en-US" sz="2600" dirty="0">
                <a:solidFill>
                  <a:prstClr val="black"/>
                </a:solidFill>
                <a:latin typeface="標楷體" pitchFamily="65" charset="-120"/>
                <a:ea typeface="標楷體" pitchFamily="65" charset="-120"/>
              </a:rPr>
              <a:t>聯絡電話：</a:t>
            </a:r>
            <a:r>
              <a:rPr lang="en-US" altLang="zh-TW" sz="2600" dirty="0">
                <a:solidFill>
                  <a:prstClr val="black"/>
                </a:solidFill>
                <a:latin typeface="標楷體" pitchFamily="65" charset="-120"/>
                <a:ea typeface="標楷體" pitchFamily="65" charset="-120"/>
              </a:rPr>
              <a:t>02-23413183</a:t>
            </a:r>
            <a:r>
              <a:rPr lang="zh-TW" altLang="en-US" sz="2600" dirty="0">
                <a:solidFill>
                  <a:prstClr val="black"/>
                </a:solidFill>
                <a:latin typeface="標楷體" pitchFamily="65" charset="-120"/>
                <a:ea typeface="標楷體" pitchFamily="65" charset="-120"/>
              </a:rPr>
              <a:t> 分機：</a:t>
            </a:r>
            <a:r>
              <a:rPr lang="en-US" altLang="zh-TW" sz="2600" dirty="0">
                <a:solidFill>
                  <a:prstClr val="black"/>
                </a:solidFill>
                <a:latin typeface="標楷體" pitchFamily="65" charset="-120"/>
                <a:ea typeface="標楷體" pitchFamily="65" charset="-120"/>
              </a:rPr>
              <a:t>178</a:t>
            </a:r>
            <a:endParaRPr lang="zh-TW" altLang="en-US" sz="2600" dirty="0">
              <a:solidFill>
                <a:prstClr val="black"/>
              </a:solidFill>
              <a:latin typeface="標楷體" pitchFamily="65" charset="-120"/>
              <a:ea typeface="標楷體" pitchFamily="65" charset="-120"/>
            </a:endParaRPr>
          </a:p>
        </p:txBody>
      </p:sp>
      <p:sp>
        <p:nvSpPr>
          <p:cNvPr id="14" name="矩形 13">
            <a:extLst>
              <a:ext uri="{FF2B5EF4-FFF2-40B4-BE49-F238E27FC236}">
                <a16:creationId xmlns:a16="http://schemas.microsoft.com/office/drawing/2014/main" id="{350FA36A-6EA7-48BC-905C-C5C618A1C268}"/>
              </a:ext>
            </a:extLst>
          </p:cNvPr>
          <p:cNvSpPr/>
          <p:nvPr/>
        </p:nvSpPr>
        <p:spPr>
          <a:xfrm>
            <a:off x="681091" y="1126689"/>
            <a:ext cx="5544616" cy="707886"/>
          </a:xfrm>
          <a:prstGeom prst="rect">
            <a:avLst/>
          </a:prstGeom>
        </p:spPr>
        <p:txBody>
          <a:bodyPr wrap="square">
            <a:spAutoFit/>
          </a:bodyPr>
          <a:lstStyle/>
          <a:p>
            <a:pPr algn="ctr"/>
            <a:r>
              <a:rPr lang="zh-TW" altLang="en-US" sz="4000" b="1" i="1" dirty="0">
                <a:solidFill>
                  <a:schemeClr val="accent4">
                    <a:lumMod val="50000"/>
                  </a:schemeClr>
                </a:solidFill>
                <a:effectLst>
                  <a:outerShdw blurRad="38100" dist="38100" dir="2700000" algn="tl">
                    <a:srgbClr val="000000">
                      <a:alpha val="43137"/>
                    </a:srgbClr>
                  </a:outerShdw>
                </a:effectLst>
                <a:latin typeface="標楷體" pitchFamily="65" charset="-120"/>
                <a:ea typeface="標楷體" pitchFamily="65" charset="-120"/>
              </a:rPr>
              <a:t>說明結束，感謝參與</a:t>
            </a:r>
          </a:p>
        </p:txBody>
      </p:sp>
    </p:spTree>
    <p:extLst>
      <p:ext uri="{BB962C8B-B14F-4D97-AF65-F5344CB8AC3E}">
        <p14:creationId xmlns:p14="http://schemas.microsoft.com/office/powerpoint/2010/main" val="2419059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1">
            <a:extLst>
              <a:ext uri="{FF2B5EF4-FFF2-40B4-BE49-F238E27FC236}">
                <a16:creationId xmlns:a16="http://schemas.microsoft.com/office/drawing/2014/main" id="{FED5073A-47F3-46E6-8D13-3AAC5D956D01}"/>
              </a:ext>
            </a:extLst>
          </p:cNvPr>
          <p:cNvPicPr>
            <a:picLocks noChangeAspect="1"/>
          </p:cNvPicPr>
          <p:nvPr/>
        </p:nvPicPr>
        <p:blipFill rotWithShape="1">
          <a:blip r:embed="rId3">
            <a:extLst>
              <a:ext uri="{28A0092B-C50C-407E-A947-70E740481C1C}">
                <a14:useLocalDpi xmlns:a14="http://schemas.microsoft.com/office/drawing/2010/main" val="0"/>
              </a:ext>
            </a:extLst>
          </a:blip>
          <a:srcRect l="45002" t="34678" r="26380" b="53218"/>
          <a:stretch/>
        </p:blipFill>
        <p:spPr>
          <a:xfrm>
            <a:off x="2959374" y="0"/>
            <a:ext cx="3486941" cy="982766"/>
          </a:xfrm>
          <a:prstGeom prst="rect">
            <a:avLst/>
          </a:prstGeom>
        </p:spPr>
      </p:pic>
      <p:pic>
        <p:nvPicPr>
          <p:cNvPr id="5" name="圖片 4">
            <a:extLst>
              <a:ext uri="{FF2B5EF4-FFF2-40B4-BE49-F238E27FC236}">
                <a16:creationId xmlns:a16="http://schemas.microsoft.com/office/drawing/2014/main" id="{45748ED2-A140-42E7-9957-41BCD0C7B5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 y="1260353"/>
            <a:ext cx="12192000" cy="5414254"/>
          </a:xfrm>
          <a:prstGeom prst="rect">
            <a:avLst/>
          </a:prstGeom>
        </p:spPr>
      </p:pic>
      <p:sp>
        <p:nvSpPr>
          <p:cNvPr id="2" name="標題 1">
            <a:extLst>
              <a:ext uri="{FF2B5EF4-FFF2-40B4-BE49-F238E27FC236}">
                <a16:creationId xmlns:a16="http://schemas.microsoft.com/office/drawing/2014/main" id="{CEE8467B-0335-6C38-8944-FCB550EBF3D5}"/>
              </a:ext>
            </a:extLst>
          </p:cNvPr>
          <p:cNvSpPr txBox="1">
            <a:spLocks/>
          </p:cNvSpPr>
          <p:nvPr/>
        </p:nvSpPr>
        <p:spPr>
          <a:xfrm>
            <a:off x="21487" y="14515"/>
            <a:ext cx="2627086" cy="9826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sz="4000" b="1">
                <a:solidFill>
                  <a:srgbClr val="D49C2C"/>
                </a:solidFill>
                <a:latin typeface="Microsoft YaHei" panose="020B0503020204020204" pitchFamily="34" charset="-122"/>
                <a:ea typeface="Microsoft YaHei" panose="020B0503020204020204" pitchFamily="34" charset="-122"/>
              </a:rPr>
              <a:t>基本概念</a:t>
            </a:r>
            <a:endParaRPr lang="zh-TW" altLang="en-US" sz="4000" b="1" dirty="0">
              <a:solidFill>
                <a:srgbClr val="D49C2C"/>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869302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130629" y="1813173"/>
            <a:ext cx="11930743" cy="3231654"/>
          </a:xfrm>
          <a:prstGeom prst="rect">
            <a:avLst/>
          </a:prstGeom>
          <a:noFill/>
        </p:spPr>
        <p:txBody>
          <a:bodyPr wrap="square" rtlCol="0">
            <a:spAutoFit/>
          </a:bodyPr>
          <a:lstStyle/>
          <a:p>
            <a:pPr algn="ctr">
              <a:defRPr/>
            </a:pPr>
            <a:r>
              <a:rPr lang="zh-TW" altLang="en-US" sz="13800" b="1" dirty="0">
                <a:solidFill>
                  <a:srgbClr val="4C3832"/>
                </a:solidFill>
                <a:latin typeface="Microsoft YaHei" panose="020B0503020204020204" pitchFamily="34" charset="-122"/>
                <a:ea typeface="Microsoft YaHei" panose="020B0503020204020204" pitchFamily="34" charset="-122"/>
              </a:rPr>
              <a:t>補助與交易</a:t>
            </a:r>
            <a:br>
              <a:rPr lang="en-US" altLang="zh-TW" sz="13800" b="1" dirty="0">
                <a:solidFill>
                  <a:srgbClr val="4C3832"/>
                </a:solidFill>
                <a:latin typeface="Microsoft YaHei" panose="020B0503020204020204" pitchFamily="34" charset="-122"/>
                <a:ea typeface="Microsoft YaHei" panose="020B0503020204020204" pitchFamily="34" charset="-122"/>
              </a:rPr>
            </a:br>
            <a:r>
              <a:rPr lang="zh-TW" altLang="en-US" sz="6600" b="1" dirty="0">
                <a:solidFill>
                  <a:srgbClr val="D49C2C"/>
                </a:solidFill>
                <a:latin typeface="Microsoft YaHei" panose="020B0503020204020204" pitchFamily="34" charset="-122"/>
                <a:ea typeface="Microsoft YaHei" panose="020B0503020204020204" pitchFamily="34" charset="-122"/>
              </a:rPr>
              <a:t>之限制</a:t>
            </a:r>
            <a:endParaRPr lang="zh-TW" altLang="en-US" sz="6400" b="1" dirty="0">
              <a:solidFill>
                <a:srgbClr val="D49C2C"/>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06508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962642"/>
            <a:ext cx="11767574" cy="5844298"/>
          </a:xfrm>
          <a:prstGeom prst="rect">
            <a:avLst/>
          </a:prstGeom>
        </p:spPr>
      </p:pic>
      <p:pic>
        <p:nvPicPr>
          <p:cNvPr id="12" name="圖片 11">
            <a:extLst>
              <a:ext uri="{FF2B5EF4-FFF2-40B4-BE49-F238E27FC236}">
                <a16:creationId xmlns:a16="http://schemas.microsoft.com/office/drawing/2014/main" id="{2AFC8D89-B1B1-471E-8663-57D187947276}"/>
              </a:ext>
            </a:extLst>
          </p:cNvPr>
          <p:cNvPicPr>
            <a:picLocks noChangeAspect="1"/>
          </p:cNvPicPr>
          <p:nvPr/>
        </p:nvPicPr>
        <p:blipFill>
          <a:blip r:embed="rId4"/>
          <a:stretch>
            <a:fillRect/>
          </a:stretch>
        </p:blipFill>
        <p:spPr>
          <a:xfrm rot="9267872">
            <a:off x="20316093" y="5322277"/>
            <a:ext cx="1413810" cy="971648"/>
          </a:xfrm>
          <a:prstGeom prst="rect">
            <a:avLst/>
          </a:prstGeom>
        </p:spPr>
      </p:pic>
    </p:spTree>
    <p:extLst>
      <p:ext uri="{BB962C8B-B14F-4D97-AF65-F5344CB8AC3E}">
        <p14:creationId xmlns:p14="http://schemas.microsoft.com/office/powerpoint/2010/main" val="38550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a:extLst>
              <a:ext uri="{28A0092B-C50C-407E-A947-70E740481C1C}">
                <a14:useLocalDpi xmlns:a14="http://schemas.microsoft.com/office/drawing/2010/main" val="0"/>
              </a:ext>
            </a:extLst>
          </a:blip>
          <a:srcRect l="4416" t="14594" r="74167" b="46646"/>
          <a:stretch/>
        </p:blipFill>
        <p:spPr>
          <a:xfrm>
            <a:off x="233680" y="1473200"/>
            <a:ext cx="5100320" cy="4584334"/>
          </a:xfrm>
          <a:prstGeom prst="rect">
            <a:avLst/>
          </a:prstGeom>
        </p:spPr>
      </p:pic>
      <p:pic>
        <p:nvPicPr>
          <p:cNvPr id="3" name="圖片 2">
            <a:extLst>
              <a:ext uri="{FF2B5EF4-FFF2-40B4-BE49-F238E27FC236}">
                <a16:creationId xmlns:a16="http://schemas.microsoft.com/office/drawing/2014/main" id="{9D34E361-B61D-40AA-8E8F-5F90F56BBA81}"/>
              </a:ext>
            </a:extLst>
          </p:cNvPr>
          <p:cNvPicPr>
            <a:picLocks noChangeAspect="1"/>
          </p:cNvPicPr>
          <p:nvPr/>
        </p:nvPicPr>
        <p:blipFill>
          <a:blip r:embed="rId4"/>
          <a:stretch>
            <a:fillRect/>
          </a:stretch>
        </p:blipFill>
        <p:spPr>
          <a:xfrm>
            <a:off x="5334000" y="1678247"/>
            <a:ext cx="6218459" cy="4273666"/>
          </a:xfrm>
          <a:prstGeom prst="rect">
            <a:avLst/>
          </a:prstGeom>
        </p:spPr>
      </p:pic>
      <p:pic>
        <p:nvPicPr>
          <p:cNvPr id="6" name="圖片 5">
            <a:extLst>
              <a:ext uri="{FF2B5EF4-FFF2-40B4-BE49-F238E27FC236}">
                <a16:creationId xmlns:a16="http://schemas.microsoft.com/office/drawing/2014/main" id="{0580097C-5EE2-4A3D-9813-1E6B08B8B7EB}"/>
              </a:ext>
            </a:extLst>
          </p:cNvPr>
          <p:cNvPicPr>
            <a:picLocks noChangeAspect="1"/>
          </p:cNvPicPr>
          <p:nvPr/>
        </p:nvPicPr>
        <p:blipFill>
          <a:blip r:embed="rId5"/>
          <a:stretch>
            <a:fillRect/>
          </a:stretch>
        </p:blipFill>
        <p:spPr>
          <a:xfrm rot="18975961">
            <a:off x="3730019" y="9744010"/>
            <a:ext cx="2975581" cy="413752"/>
          </a:xfrm>
          <a:prstGeom prst="rect">
            <a:avLst/>
          </a:prstGeom>
        </p:spPr>
      </p:pic>
      <p:pic>
        <p:nvPicPr>
          <p:cNvPr id="7" name="圖片 6">
            <a:extLst>
              <a:ext uri="{FF2B5EF4-FFF2-40B4-BE49-F238E27FC236}">
                <a16:creationId xmlns:a16="http://schemas.microsoft.com/office/drawing/2014/main" id="{EF8FEEA0-6A0C-436F-9195-A70838C18EA8}"/>
              </a:ext>
            </a:extLst>
          </p:cNvPr>
          <p:cNvPicPr>
            <a:picLocks noChangeAspect="1"/>
          </p:cNvPicPr>
          <p:nvPr/>
        </p:nvPicPr>
        <p:blipFill>
          <a:blip r:embed="rId6"/>
          <a:stretch>
            <a:fillRect/>
          </a:stretch>
        </p:blipFill>
        <p:spPr>
          <a:xfrm rot="18975961">
            <a:off x="2398402" y="-1359984"/>
            <a:ext cx="766829" cy="370118"/>
          </a:xfrm>
          <a:prstGeom prst="rect">
            <a:avLst/>
          </a:prstGeom>
        </p:spPr>
      </p:pic>
    </p:spTree>
    <p:extLst>
      <p:ext uri="{BB962C8B-B14F-4D97-AF65-F5344CB8AC3E}">
        <p14:creationId xmlns:p14="http://schemas.microsoft.com/office/powerpoint/2010/main" val="6177848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idx="4294967295"/>
          </p:nvPr>
        </p:nvSpPr>
        <p:spPr>
          <a:xfrm>
            <a:off x="0" y="0"/>
            <a:ext cx="12172950" cy="982663"/>
          </a:xfrm>
          <a:prstGeom prst="rect">
            <a:avLst/>
          </a:prstGeo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16" t="14594" r="74167" b="46646"/>
          <a:stretch/>
        </p:blipFill>
        <p:spPr>
          <a:xfrm>
            <a:off x="155859" y="982766"/>
            <a:ext cx="2587341" cy="2325586"/>
          </a:xfrm>
          <a:prstGeom prst="rect">
            <a:avLst/>
          </a:prstGeom>
        </p:spPr>
      </p:pic>
      <p:pic>
        <p:nvPicPr>
          <p:cNvPr id="3" name="圖片 2">
            <a:extLst>
              <a:ext uri="{FF2B5EF4-FFF2-40B4-BE49-F238E27FC236}">
                <a16:creationId xmlns:a16="http://schemas.microsoft.com/office/drawing/2014/main" id="{C8DE1605-E525-44ED-A2F2-C9FFAEC6FC02}"/>
              </a:ext>
            </a:extLst>
          </p:cNvPr>
          <p:cNvPicPr>
            <a:picLocks noChangeAspect="1"/>
          </p:cNvPicPr>
          <p:nvPr/>
        </p:nvPicPr>
        <p:blipFill>
          <a:blip r:embed="rId4"/>
          <a:stretch>
            <a:fillRect/>
          </a:stretch>
        </p:blipFill>
        <p:spPr>
          <a:xfrm>
            <a:off x="3112850" y="1086812"/>
            <a:ext cx="8461981" cy="1176630"/>
          </a:xfrm>
          <a:prstGeom prst="rect">
            <a:avLst/>
          </a:prstGeom>
        </p:spPr>
      </p:pic>
      <p:pic>
        <p:nvPicPr>
          <p:cNvPr id="4" name="圖片 3">
            <a:extLst>
              <a:ext uri="{FF2B5EF4-FFF2-40B4-BE49-F238E27FC236}">
                <a16:creationId xmlns:a16="http://schemas.microsoft.com/office/drawing/2014/main" id="{36F959AB-6CC7-40C4-A898-209D247D4E7B}"/>
              </a:ext>
            </a:extLst>
          </p:cNvPr>
          <p:cNvPicPr>
            <a:picLocks noChangeAspect="1"/>
          </p:cNvPicPr>
          <p:nvPr/>
        </p:nvPicPr>
        <p:blipFill>
          <a:blip r:embed="rId5"/>
          <a:stretch>
            <a:fillRect/>
          </a:stretch>
        </p:blipFill>
        <p:spPr>
          <a:xfrm>
            <a:off x="2992369" y="2367488"/>
            <a:ext cx="8931414" cy="3901778"/>
          </a:xfrm>
          <a:prstGeom prst="rect">
            <a:avLst/>
          </a:prstGeom>
        </p:spPr>
      </p:pic>
      <p:pic>
        <p:nvPicPr>
          <p:cNvPr id="12" name="圖片 11">
            <a:extLst>
              <a:ext uri="{FF2B5EF4-FFF2-40B4-BE49-F238E27FC236}">
                <a16:creationId xmlns:a16="http://schemas.microsoft.com/office/drawing/2014/main" id="{B4E9A23A-E69F-4897-90A5-41B1178DF322}"/>
              </a:ext>
            </a:extLst>
          </p:cNvPr>
          <p:cNvPicPr>
            <a:picLocks noChangeAspect="1"/>
          </p:cNvPicPr>
          <p:nvPr/>
        </p:nvPicPr>
        <p:blipFill>
          <a:blip r:embed="rId6"/>
          <a:stretch>
            <a:fillRect/>
          </a:stretch>
        </p:blipFill>
        <p:spPr>
          <a:xfrm>
            <a:off x="-11037554" y="1086812"/>
            <a:ext cx="2486519" cy="345748"/>
          </a:xfrm>
          <a:prstGeom prst="rect">
            <a:avLst/>
          </a:prstGeom>
        </p:spPr>
      </p:pic>
      <p:pic>
        <p:nvPicPr>
          <p:cNvPr id="13" name="圖片 12">
            <a:extLst>
              <a:ext uri="{FF2B5EF4-FFF2-40B4-BE49-F238E27FC236}">
                <a16:creationId xmlns:a16="http://schemas.microsoft.com/office/drawing/2014/main" id="{266A7A1B-E013-468F-B8ED-C86E6359E385}"/>
              </a:ext>
            </a:extLst>
          </p:cNvPr>
          <p:cNvPicPr>
            <a:picLocks noChangeAspect="1"/>
          </p:cNvPicPr>
          <p:nvPr/>
        </p:nvPicPr>
        <p:blipFill>
          <a:blip r:embed="rId7"/>
          <a:stretch>
            <a:fillRect/>
          </a:stretch>
        </p:blipFill>
        <p:spPr>
          <a:xfrm>
            <a:off x="2465087" y="13289279"/>
            <a:ext cx="1347348" cy="599565"/>
          </a:xfrm>
          <a:prstGeom prst="rect">
            <a:avLst/>
          </a:prstGeom>
        </p:spPr>
      </p:pic>
    </p:spTree>
    <p:extLst>
      <p:ext uri="{BB962C8B-B14F-4D97-AF65-F5344CB8AC3E}">
        <p14:creationId xmlns:p14="http://schemas.microsoft.com/office/powerpoint/2010/main" val="21045805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8915</TotalTime>
  <Words>3054</Words>
  <Application>Microsoft Office PowerPoint</Application>
  <PresentationFormat>寬螢幕</PresentationFormat>
  <Paragraphs>237</Paragraphs>
  <Slides>44</Slides>
  <Notes>8</Notes>
  <HiddenSlides>0</HiddenSlides>
  <MMClips>0</MMClips>
  <ScaleCrop>false</ScaleCrop>
  <HeadingPairs>
    <vt:vector size="6" baseType="variant">
      <vt:variant>
        <vt:lpstr>使用字型</vt:lpstr>
      </vt:variant>
      <vt:variant>
        <vt:i4>17</vt:i4>
      </vt:variant>
      <vt:variant>
        <vt:lpstr>佈景主題</vt:lpstr>
      </vt:variant>
      <vt:variant>
        <vt:i4>3</vt:i4>
      </vt:variant>
      <vt:variant>
        <vt:lpstr>投影片標題</vt:lpstr>
      </vt:variant>
      <vt:variant>
        <vt:i4>44</vt:i4>
      </vt:variant>
    </vt:vector>
  </HeadingPairs>
  <TitlesOfParts>
    <vt:vector size="64" baseType="lpstr">
      <vt:lpstr>Adobe 繁黑體 Std B</vt:lpstr>
      <vt:lpstr>DengXian</vt:lpstr>
      <vt:lpstr>DengXian Light</vt:lpstr>
      <vt:lpstr>Microsoft YaHei</vt:lpstr>
      <vt:lpstr>Microsoft YaHei Light</vt:lpstr>
      <vt:lpstr>Microsoft YaHei UI</vt:lpstr>
      <vt:lpstr>金梅新中楷全字體</vt:lpstr>
      <vt:lpstr>華康文徵明體W4(P)</vt:lpstr>
      <vt:lpstr>華康行楷體W5(P)</vt:lpstr>
      <vt:lpstr>華康楷書體W7(P)</vt:lpstr>
      <vt:lpstr>標楷體</vt:lpstr>
      <vt:lpstr>Arial</vt:lpstr>
      <vt:lpstr>Calibri</vt:lpstr>
      <vt:lpstr>Calibri Light</vt:lpstr>
      <vt:lpstr>Georgia</vt:lpstr>
      <vt:lpstr>Wingdings</vt:lpstr>
      <vt:lpstr>Wingdings 2</vt:lpstr>
      <vt:lpstr>自訂設計</vt:lpstr>
      <vt:lpstr>1_自訂設計</vt:lpstr>
      <vt:lpstr>2_自訂設計</vt:lpstr>
      <vt:lpstr>PowerPoint 簡報</vt:lpstr>
      <vt:lpstr>PowerPoint 簡報</vt:lpstr>
      <vt:lpstr>PowerPoint 簡報</vt:lpstr>
      <vt:lpstr>PowerPoint 簡報</vt:lpstr>
      <vt:lpstr>PowerPoint 簡報</vt:lpstr>
      <vt:lpstr>PowerPoint 簡報</vt:lpstr>
      <vt:lpstr>補助與交易之限制</vt:lpstr>
      <vt:lpstr>補助與交易之限制</vt:lpstr>
      <vt:lpstr>補助與交易之限制</vt:lpstr>
      <vt:lpstr>補助與交易之限制</vt:lpstr>
      <vt:lpstr>補助與交易之限制</vt:lpstr>
      <vt:lpstr>  補助與交易之限制</vt:lpstr>
      <vt:lpstr>  補助與交易之限制</vt:lpstr>
      <vt:lpstr>補助與交易之限制</vt:lpstr>
      <vt:lpstr>補助與交易之限制</vt:lpstr>
      <vt:lpstr> 補助與交易之限制</vt:lpstr>
      <vt:lpstr>PowerPoint 簡報</vt:lpstr>
      <vt:lpstr>PowerPoint 簡報</vt:lpstr>
      <vt:lpstr>補助與交易之限制</vt:lpstr>
      <vt:lpstr>裁罰案例</vt:lpstr>
      <vt:lpstr>補助與交易之限制</vt:lpstr>
      <vt:lpstr>補助與交易之限制</vt:lpstr>
      <vt:lpstr>PowerPoint 簡報</vt:lpstr>
      <vt:lpstr>PowerPoint 簡報</vt:lpstr>
      <vt:lpstr>PowerPoint 簡報</vt:lpstr>
      <vt:lpstr>PowerPoint 簡報</vt:lpstr>
      <vt:lpstr>補助與交易之限制</vt:lpstr>
      <vt:lpstr>裁罰案例</vt:lpstr>
      <vt:lpstr>裁罰案例</vt:lpstr>
      <vt:lpstr>補助與交易之限制</vt:lpstr>
      <vt:lpstr>補助與交易之限制</vt:lpstr>
      <vt:lpstr>補助與交易之限制</vt:lpstr>
      <vt:lpstr>補助與交易之限制</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裁罰規定</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劉維倫</dc:creator>
  <cp:lastModifiedBy>劉維倫</cp:lastModifiedBy>
  <cp:revision>643</cp:revision>
  <dcterms:created xsi:type="dcterms:W3CDTF">2020-12-25T06:47:33Z</dcterms:created>
  <dcterms:modified xsi:type="dcterms:W3CDTF">2026-07-13T08:49:33Z</dcterms:modified>
</cp:coreProperties>
</file>