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 id="2147483674" r:id="rId2"/>
    <p:sldMasterId id="2147483692" r:id="rId3"/>
  </p:sldMasterIdLst>
  <p:notesMasterIdLst>
    <p:notesMasterId r:id="rId51"/>
  </p:notesMasterIdLst>
  <p:handoutMasterIdLst>
    <p:handoutMasterId r:id="rId52"/>
  </p:handoutMasterIdLst>
  <p:sldIdLst>
    <p:sldId id="256" r:id="rId4"/>
    <p:sldId id="257" r:id="rId5"/>
    <p:sldId id="309" r:id="rId6"/>
    <p:sldId id="355" r:id="rId7"/>
    <p:sldId id="356" r:id="rId8"/>
    <p:sldId id="258" r:id="rId9"/>
    <p:sldId id="260" r:id="rId10"/>
    <p:sldId id="310" r:id="rId11"/>
    <p:sldId id="357" r:id="rId12"/>
    <p:sldId id="296" r:id="rId13"/>
    <p:sldId id="649" r:id="rId14"/>
    <p:sldId id="650" r:id="rId15"/>
    <p:sldId id="651" r:id="rId16"/>
    <p:sldId id="652" r:id="rId17"/>
    <p:sldId id="653" r:id="rId18"/>
    <p:sldId id="300" r:id="rId19"/>
    <p:sldId id="297" r:id="rId20"/>
    <p:sldId id="654" r:id="rId21"/>
    <p:sldId id="655" r:id="rId22"/>
    <p:sldId id="656" r:id="rId23"/>
    <p:sldId id="657" r:id="rId24"/>
    <p:sldId id="658" r:id="rId25"/>
    <p:sldId id="660" r:id="rId26"/>
    <p:sldId id="661" r:id="rId27"/>
    <p:sldId id="662" r:id="rId28"/>
    <p:sldId id="663" r:id="rId29"/>
    <p:sldId id="668" r:id="rId30"/>
    <p:sldId id="669" r:id="rId31"/>
    <p:sldId id="305" r:id="rId32"/>
    <p:sldId id="671" r:id="rId33"/>
    <p:sldId id="672" r:id="rId34"/>
    <p:sldId id="320" r:id="rId35"/>
    <p:sldId id="673" r:id="rId36"/>
    <p:sldId id="674" r:id="rId37"/>
    <p:sldId id="675" r:id="rId38"/>
    <p:sldId id="676" r:id="rId39"/>
    <p:sldId id="665" r:id="rId40"/>
    <p:sldId id="666" r:id="rId41"/>
    <p:sldId id="664" r:id="rId42"/>
    <p:sldId id="677" r:id="rId43"/>
    <p:sldId id="678" r:id="rId44"/>
    <p:sldId id="667" r:id="rId45"/>
    <p:sldId id="679" r:id="rId46"/>
    <p:sldId id="680" r:id="rId47"/>
    <p:sldId id="681" r:id="rId48"/>
    <p:sldId id="682" r:id="rId49"/>
    <p:sldId id="345" r:id="rId50"/>
  </p:sldIdLst>
  <p:sldSz cx="9144000" cy="5143500" type="screen16x9"/>
  <p:notesSz cx="6797675" cy="99298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2F6BF1"/>
    <a:srgbClr val="EDED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0A30465-8FB2-4D31-BB19-6E84CC96C93C}">
  <a:tblStyle styleId="{80A30465-8FB2-4D31-BB19-6E84CC96C93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12CB3A6-D928-4F2B-910F-B94906544471}" styleName="Table_1">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894" y="12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2D6D64FD-7AAF-4DFB-B315-64BD736F9C37}"/>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2017477-1D4C-4D2D-AB66-34950D8592E9}"/>
              </a:ext>
            </a:extLst>
          </p:cNvPr>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8B626EB6-2AF1-40CA-8AD9-82FC6CAB676E}" type="datetimeFigureOut">
              <a:rPr lang="zh-TW" altLang="en-US" smtClean="0"/>
              <a:t>2024/6/17</a:t>
            </a:fld>
            <a:endParaRPr lang="zh-TW" altLang="en-US"/>
          </a:p>
        </p:txBody>
      </p:sp>
      <p:sp>
        <p:nvSpPr>
          <p:cNvPr id="4" name="頁尾版面配置區 3">
            <a:extLst>
              <a:ext uri="{FF2B5EF4-FFF2-40B4-BE49-F238E27FC236}">
                <a16:creationId xmlns:a16="http://schemas.microsoft.com/office/drawing/2014/main" id="{4514EE90-643F-40A5-86F3-FAE6189862F4}"/>
              </a:ext>
            </a:extLst>
          </p:cNvPr>
          <p:cNvSpPr>
            <a:spLocks noGrp="1"/>
          </p:cNvSpPr>
          <p:nvPr>
            <p:ph type="ftr" sz="quarter" idx="2"/>
          </p:nvPr>
        </p:nvSpPr>
        <p:spPr>
          <a:xfrm>
            <a:off x="0" y="9431338"/>
            <a:ext cx="2946400" cy="498475"/>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572C47F8-E413-4B05-8140-D9B1EB6E6E68}"/>
              </a:ext>
            </a:extLst>
          </p:cNvPr>
          <p:cNvSpPr>
            <a:spLocks noGrp="1"/>
          </p:cNvSpPr>
          <p:nvPr>
            <p:ph type="sldNum" sz="quarter" idx="3"/>
          </p:nvPr>
        </p:nvSpPr>
        <p:spPr>
          <a:xfrm>
            <a:off x="3849688" y="9431338"/>
            <a:ext cx="2946400" cy="498475"/>
          </a:xfrm>
          <a:prstGeom prst="rect">
            <a:avLst/>
          </a:prstGeom>
        </p:spPr>
        <p:txBody>
          <a:bodyPr vert="horz" lIns="91440" tIns="45720" rIns="91440" bIns="45720" rtlCol="0" anchor="b"/>
          <a:lstStyle>
            <a:lvl1pPr algn="r">
              <a:defRPr sz="1200"/>
            </a:lvl1pPr>
          </a:lstStyle>
          <a:p>
            <a:fld id="{9F0B81D3-6A20-4CDE-8EF9-0ABF0C36E65A}" type="slidenum">
              <a:rPr lang="zh-TW" altLang="en-US" smtClean="0"/>
              <a:t>‹#›</a:t>
            </a:fld>
            <a:endParaRPr lang="zh-TW" altLang="en-US"/>
          </a:p>
        </p:txBody>
      </p:sp>
    </p:spTree>
    <p:extLst>
      <p:ext uri="{BB962C8B-B14F-4D97-AF65-F5344CB8AC3E}">
        <p14:creationId xmlns:p14="http://schemas.microsoft.com/office/powerpoint/2010/main" val="3955708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6661"/>
            <a:ext cx="5438140" cy="4468416"/>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77a62897eb_1_7: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77a62897eb_1_7: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4dda1946d_6_308: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4dda1946d_6_308: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44587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47411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80255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4949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4dda1946d_6_308: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4dda1946d_6_308: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9147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70806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8210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22874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23609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38218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4dda1946d_6_308: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4dda1946d_6_308: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00756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04001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76052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4dda1946d_6_308: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4dda1946d_6_308: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22413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126382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99490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278dfac31ac_0_358: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278dfac31ac_0_358: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5990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15755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54999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1736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77a62897eb_1_14: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77a62897eb_1_14: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i="1">
              <a:solidFill>
                <a:srgbClr val="595959"/>
              </a:solidFill>
              <a:latin typeface="Anaheim"/>
              <a:ea typeface="Anaheim"/>
              <a:cs typeface="Anaheim"/>
              <a:sym typeface="Anaheim"/>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54dda1946d_6_308: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54dda1946d_6_308: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2674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78dfac31ac_0_3:notes"/>
          <p:cNvSpPr>
            <a:spLocks noGrp="1" noRot="1" noChangeAspect="1"/>
          </p:cNvSpPr>
          <p:nvPr>
            <p:ph type="sldImg" idx="2"/>
          </p:nvPr>
        </p:nvSpPr>
        <p:spPr>
          <a:xfrm>
            <a:off x="88900" y="744538"/>
            <a:ext cx="6619875" cy="37242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78dfac31ac_0_3:notes"/>
          <p:cNvSpPr txBox="1">
            <a:spLocks noGrp="1"/>
          </p:cNvSpPr>
          <p:nvPr>
            <p:ph type="body" idx="1"/>
          </p:nvPr>
        </p:nvSpPr>
        <p:spPr>
          <a:xfrm>
            <a:off x="679768" y="4716661"/>
            <a:ext cx="5438140" cy="4468416"/>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4970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8"/>
        <p:cNvGrpSpPr/>
        <p:nvPr/>
      </p:nvGrpSpPr>
      <p:grpSpPr>
        <a:xfrm>
          <a:off x="0" y="0"/>
          <a:ext cx="0" cy="0"/>
          <a:chOff x="0" y="0"/>
          <a:chExt cx="0" cy="0"/>
        </a:xfrm>
      </p:grpSpPr>
      <p:sp>
        <p:nvSpPr>
          <p:cNvPr id="9" name="Google Shape;9;p2"/>
          <p:cNvSpPr/>
          <p:nvPr/>
        </p:nvSpPr>
        <p:spPr>
          <a:xfrm>
            <a:off x="5658650" y="75"/>
            <a:ext cx="3485400" cy="4228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0" name="Google Shape;10;p2"/>
          <p:cNvSpPr txBox="1">
            <a:spLocks noGrp="1"/>
          </p:cNvSpPr>
          <p:nvPr>
            <p:ph type="ctrTitle"/>
          </p:nvPr>
        </p:nvSpPr>
        <p:spPr>
          <a:xfrm>
            <a:off x="0" y="906650"/>
            <a:ext cx="7084800" cy="2066700"/>
          </a:xfrm>
          <a:prstGeom prst="rect">
            <a:avLst/>
          </a:prstGeom>
          <a:solidFill>
            <a:srgbClr val="D6CCC2"/>
          </a:solidFill>
        </p:spPr>
        <p:txBody>
          <a:bodyPr spcFirstLastPara="1" wrap="square" lIns="91425" tIns="91425" rIns="91425" bIns="91425" anchor="ctr" anchorCtr="0">
            <a:noAutofit/>
          </a:bodyPr>
          <a:lstStyle>
            <a:lvl1pPr lvl="0">
              <a:spcBef>
                <a:spcPts val="0"/>
              </a:spcBef>
              <a:spcAft>
                <a:spcPts val="0"/>
              </a:spcAft>
              <a:buClr>
                <a:srgbClr val="191919"/>
              </a:buClr>
              <a:buSzPts val="5200"/>
              <a:buNone/>
              <a:defRPr sz="4000" b="1">
                <a:latin typeface="Archivo"/>
                <a:ea typeface="Archivo"/>
                <a:cs typeface="Archivo"/>
                <a:sym typeface="Archivo"/>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1" name="Google Shape;11;p2"/>
          <p:cNvSpPr txBox="1">
            <a:spLocks noGrp="1"/>
          </p:cNvSpPr>
          <p:nvPr>
            <p:ph type="subTitle" idx="1"/>
          </p:nvPr>
        </p:nvSpPr>
        <p:spPr>
          <a:xfrm>
            <a:off x="713225" y="3495675"/>
            <a:ext cx="2721300" cy="732900"/>
          </a:xfrm>
          <a:prstGeom prst="rect">
            <a:avLst/>
          </a:prstGeom>
          <a:noFill/>
        </p:spPr>
        <p:txBody>
          <a:bodyPr spcFirstLastPara="1" wrap="square" lIns="91425" tIns="91425" rIns="91425" bIns="91425" anchor="t" anchorCtr="0">
            <a:noAutofit/>
          </a:bodyPr>
          <a:lstStyle>
            <a:lvl1pPr lvl="0">
              <a:lnSpc>
                <a:spcPct val="100000"/>
              </a:lnSpc>
              <a:spcBef>
                <a:spcPts val="0"/>
              </a:spcBef>
              <a:spcAft>
                <a:spcPts val="0"/>
              </a:spcAft>
              <a:buSzPts val="1200"/>
              <a:buNone/>
              <a:defRPr sz="1600">
                <a:solidFill>
                  <a:schemeClr val="dk1"/>
                </a:solidFill>
                <a:latin typeface="Archivo"/>
                <a:ea typeface="Archivo"/>
                <a:cs typeface="Archivo"/>
                <a:sym typeface="Archivo"/>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129"/>
        <p:cNvGrpSpPr/>
        <p:nvPr/>
      </p:nvGrpSpPr>
      <p:grpSpPr>
        <a:xfrm>
          <a:off x="0" y="0"/>
          <a:ext cx="0" cy="0"/>
          <a:chOff x="0" y="0"/>
          <a:chExt cx="0" cy="0"/>
        </a:xfrm>
      </p:grpSpPr>
      <p:sp>
        <p:nvSpPr>
          <p:cNvPr id="130" name="Google Shape;130;p23"/>
          <p:cNvSpPr/>
          <p:nvPr/>
        </p:nvSpPr>
        <p:spPr>
          <a:xfrm>
            <a:off x="0" y="75"/>
            <a:ext cx="5003100" cy="4604100"/>
          </a:xfrm>
          <a:prstGeom prst="rect">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9_1">
    <p:bg>
      <p:bgPr>
        <a:solidFill>
          <a:schemeClr val="dk2"/>
        </a:solidFill>
        <a:effectLst/>
      </p:bgPr>
    </p:bg>
    <p:spTree>
      <p:nvGrpSpPr>
        <p:cNvPr id="1" name="Shape 131"/>
        <p:cNvGrpSpPr/>
        <p:nvPr/>
      </p:nvGrpSpPr>
      <p:grpSpPr>
        <a:xfrm>
          <a:off x="0" y="0"/>
          <a:ext cx="0" cy="0"/>
          <a:chOff x="0" y="0"/>
          <a:chExt cx="0" cy="0"/>
        </a:xfrm>
      </p:grpSpPr>
      <p:sp>
        <p:nvSpPr>
          <p:cNvPr id="132" name="Google Shape;132;p24"/>
          <p:cNvSpPr/>
          <p:nvPr/>
        </p:nvSpPr>
        <p:spPr>
          <a:xfrm>
            <a:off x="0" y="915000"/>
            <a:ext cx="3485400" cy="4228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77798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02162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713768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051720" y="123478"/>
            <a:ext cx="7092280" cy="576064"/>
          </a:xfrm>
          <a:prstGeom prst="rect">
            <a:avLst/>
          </a:prstGeom>
        </p:spPr>
        <p:txBody>
          <a:bodyPr anchor="ctr"/>
          <a:lstStyle>
            <a:lvl1pPr marL="0" indent="0" algn="l">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2051720" y="699542"/>
            <a:ext cx="7092280" cy="288032"/>
          </a:xfrm>
          <a:prstGeom prst="rect">
            <a:avLst/>
          </a:prstGeom>
        </p:spPr>
        <p:txBody>
          <a:bodyPr anchor="ctr"/>
          <a:lstStyle>
            <a:lvl1pPr marL="0" indent="0" algn="l">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85184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8682864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Basic Layout">
    <p:bg>
      <p:bgPr>
        <a:solidFill>
          <a:schemeClr val="accent2"/>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6432284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Welcom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915520" y="2113414"/>
            <a:ext cx="3312368" cy="576063"/>
          </a:xfrm>
          <a:prstGeom prst="rect">
            <a:avLst/>
          </a:prstGeom>
        </p:spPr>
        <p:txBody>
          <a:bodyPr anchor="ctr"/>
          <a:lstStyle>
            <a:lvl1pPr marL="0" indent="0" algn="ctr">
              <a:buNone/>
              <a:defRPr sz="3600" b="0" baseline="0">
                <a:solidFill>
                  <a:schemeClr val="accent2">
                    <a:lumMod val="50000"/>
                  </a:schemeClr>
                </a:solidFill>
                <a:latin typeface="+mn-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915520" y="2689478"/>
            <a:ext cx="3312664"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3187172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Picture Placeholder 2"/>
          <p:cNvSpPr>
            <a:spLocks noGrp="1"/>
          </p:cNvSpPr>
          <p:nvPr>
            <p:ph type="pic" idx="14" hasCustomPrompt="1"/>
          </p:nvPr>
        </p:nvSpPr>
        <p:spPr>
          <a:xfrm>
            <a:off x="6840432" y="1455606"/>
            <a:ext cx="1620000" cy="1620000"/>
          </a:xfrm>
          <a:prstGeom prst="ellipse">
            <a:avLst/>
          </a:prstGeom>
          <a:solidFill>
            <a:schemeClr val="bg1">
              <a:lumMod val="95000"/>
            </a:schemeClr>
          </a:solidFill>
          <a:ln w="31750">
            <a:solidFill>
              <a:schemeClr val="accent4"/>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p:cNvSpPr>
            <a:spLocks noGrp="1"/>
          </p:cNvSpPr>
          <p:nvPr>
            <p:ph type="pic" idx="15" hasCustomPrompt="1"/>
          </p:nvPr>
        </p:nvSpPr>
        <p:spPr>
          <a:xfrm>
            <a:off x="683568" y="1455606"/>
            <a:ext cx="1620000" cy="1620000"/>
          </a:xfrm>
          <a:prstGeom prst="ellipse">
            <a:avLst/>
          </a:prstGeom>
          <a:solidFill>
            <a:schemeClr val="bg1">
              <a:lumMod val="95000"/>
            </a:schemeClr>
          </a:solidFill>
          <a:ln w="31750">
            <a:solidFill>
              <a:schemeClr val="accent4"/>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2" hasCustomPrompt="1"/>
          </p:nvPr>
        </p:nvSpPr>
        <p:spPr>
          <a:xfrm>
            <a:off x="2042784" y="1365606"/>
            <a:ext cx="1800000" cy="1800000"/>
          </a:xfrm>
          <a:prstGeom prst="ellipse">
            <a:avLst/>
          </a:prstGeom>
          <a:solidFill>
            <a:schemeClr val="bg1">
              <a:lumMod val="95000"/>
            </a:schemeClr>
          </a:solidFill>
          <a:ln w="31750">
            <a:solidFill>
              <a:schemeClr val="accent2"/>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3" hasCustomPrompt="1"/>
          </p:nvPr>
        </p:nvSpPr>
        <p:spPr>
          <a:xfrm>
            <a:off x="5301216" y="1365606"/>
            <a:ext cx="1800000" cy="1800000"/>
          </a:xfrm>
          <a:prstGeom prst="ellipse">
            <a:avLst/>
          </a:prstGeom>
          <a:solidFill>
            <a:schemeClr val="bg1">
              <a:lumMod val="95000"/>
            </a:schemeClr>
          </a:solidFill>
          <a:ln w="31750">
            <a:solidFill>
              <a:schemeClr val="accent2"/>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
        <p:nvSpPr>
          <p:cNvPr id="7" name="Picture Placeholder 2"/>
          <p:cNvSpPr>
            <a:spLocks noGrp="1"/>
          </p:cNvSpPr>
          <p:nvPr>
            <p:ph type="pic" idx="1" hasCustomPrompt="1"/>
          </p:nvPr>
        </p:nvSpPr>
        <p:spPr>
          <a:xfrm>
            <a:off x="3582000" y="1275606"/>
            <a:ext cx="1980000" cy="1980000"/>
          </a:xfrm>
          <a:prstGeom prst="ellipse">
            <a:avLst/>
          </a:prstGeom>
          <a:solidFill>
            <a:schemeClr val="bg1">
              <a:lumMod val="95000"/>
            </a:schemeClr>
          </a:solidFill>
          <a:ln w="31750">
            <a:solidFill>
              <a:schemeClr val="accent1"/>
            </a:solidFill>
          </a:ln>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358713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2"/>
        </a:solidFill>
        <a:effectLst/>
      </p:bgPr>
    </p:bg>
    <p:spTree>
      <p:nvGrpSpPr>
        <p:cNvPr id="1" name="Shape 12"/>
        <p:cNvGrpSpPr/>
        <p:nvPr/>
      </p:nvGrpSpPr>
      <p:grpSpPr>
        <a:xfrm>
          <a:off x="0" y="0"/>
          <a:ext cx="0" cy="0"/>
          <a:chOff x="0" y="0"/>
          <a:chExt cx="0" cy="0"/>
        </a:xfrm>
      </p:grpSpPr>
      <p:sp>
        <p:nvSpPr>
          <p:cNvPr id="13" name="Google Shape;13;p3"/>
          <p:cNvSpPr/>
          <p:nvPr/>
        </p:nvSpPr>
        <p:spPr>
          <a:xfrm>
            <a:off x="0" y="75"/>
            <a:ext cx="5003100" cy="28767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4" name="Google Shape;14;p3"/>
          <p:cNvSpPr txBox="1">
            <a:spLocks noGrp="1"/>
          </p:cNvSpPr>
          <p:nvPr>
            <p:ph type="title"/>
          </p:nvPr>
        </p:nvSpPr>
        <p:spPr>
          <a:xfrm>
            <a:off x="3360875" y="2232350"/>
            <a:ext cx="5783100" cy="1912500"/>
          </a:xfrm>
          <a:prstGeom prst="rect">
            <a:avLst/>
          </a:prstGeom>
          <a:solidFill>
            <a:schemeClr val="lt2"/>
          </a:solidFill>
        </p:spPr>
        <p:txBody>
          <a:bodyPr spcFirstLastPara="1" wrap="square" lIns="91425" tIns="91425" rIns="91425" bIns="91425" anchor="ctr" anchorCtr="0">
            <a:noAutofit/>
          </a:bodyPr>
          <a:lstStyle>
            <a:lvl1pPr lvl="0">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title" idx="2" hasCustomPrompt="1"/>
          </p:nvPr>
        </p:nvSpPr>
        <p:spPr>
          <a:xfrm>
            <a:off x="3360875" y="1052400"/>
            <a:ext cx="1642200" cy="9759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chemeClr val="lt1"/>
              </a:buClr>
              <a:buSzPts val="6000"/>
              <a:buNone/>
              <a:defRPr sz="6000"/>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rPr dirty="0"/>
              <a:t>xx%</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pic>
        <p:nvPicPr>
          <p:cNvPr id="5" name="Picture 3" descr="D:\Fullppt\005-PNG이미지\노트북.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57041" y="1313860"/>
            <a:ext cx="6438182" cy="3274563"/>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981898" y="1731279"/>
            <a:ext cx="3085597" cy="22818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40920174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Donut 6"/>
          <p:cNvSpPr/>
          <p:nvPr userDrawn="1"/>
        </p:nvSpPr>
        <p:spPr>
          <a:xfrm>
            <a:off x="2847111" y="1179745"/>
            <a:ext cx="3401564" cy="3401564"/>
          </a:xfrm>
          <a:prstGeom prst="donut">
            <a:avLst>
              <a:gd name="adj" fmla="val 135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pic>
        <p:nvPicPr>
          <p:cNvPr id="5" name="Picture 2" descr="D:\Fullppt\PNG이미지\핸드폰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35225" y="1079005"/>
            <a:ext cx="3373328" cy="4085033"/>
          </a:xfrm>
          <a:prstGeom prst="rect">
            <a:avLst/>
          </a:prstGeom>
          <a:noFill/>
          <a:extLst>
            <a:ext uri="{909E8E84-426E-40DD-AFC4-6F175D3DCCD1}">
              <a14:hiddenFill xmlns:a14="http://schemas.microsoft.com/office/drawing/2010/main">
                <a:solidFill>
                  <a:srgbClr val="FFFFFF"/>
                </a:solidFill>
              </a14:hiddenFill>
            </a:ext>
          </a:extLst>
        </p:spPr>
      </p:pic>
      <p:sp>
        <p:nvSpPr>
          <p:cNvPr id="6" name="Picture Placeholder 2"/>
          <p:cNvSpPr>
            <a:spLocks noGrp="1"/>
          </p:cNvSpPr>
          <p:nvPr>
            <p:ph type="pic" idx="1" hasCustomPrompt="1"/>
          </p:nvPr>
        </p:nvSpPr>
        <p:spPr>
          <a:xfrm>
            <a:off x="3566328"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8206455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Images and Contents Layout">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5143501"/>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9274291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683568" y="427547"/>
            <a:ext cx="3528311" cy="428840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4448534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0" y="1435524"/>
            <a:ext cx="3042000" cy="22802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3042000" y="1435524"/>
            <a:ext cx="3051000" cy="22802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6093000" y="1435524"/>
            <a:ext cx="3051000" cy="228027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5796207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Images and Conten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Picture Placeholder 2"/>
          <p:cNvSpPr>
            <a:spLocks noGrp="1"/>
          </p:cNvSpPr>
          <p:nvPr>
            <p:ph type="pic" idx="12" hasCustomPrompt="1"/>
          </p:nvPr>
        </p:nvSpPr>
        <p:spPr>
          <a:xfrm>
            <a:off x="1190452" y="0"/>
            <a:ext cx="2160000"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3" hasCustomPrompt="1"/>
          </p:nvPr>
        </p:nvSpPr>
        <p:spPr>
          <a:xfrm>
            <a:off x="3348104" y="2571750"/>
            <a:ext cx="2160000" cy="257175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512002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Images and Conten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3203848" y="181632"/>
            <a:ext cx="5940152" cy="576064"/>
          </a:xfrm>
          <a:prstGeom prst="rect">
            <a:avLst/>
          </a:prstGeom>
        </p:spPr>
        <p:txBody>
          <a:bodyPr anchor="ctr"/>
          <a:lstStyle>
            <a:lvl1pPr marL="0" indent="0" algn="l">
              <a:buNone/>
              <a:defRPr sz="3600" b="0" baseline="0">
                <a:solidFill>
                  <a:schemeClr val="accent2">
                    <a:lumMod val="50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3203848" y="757696"/>
            <a:ext cx="5940152" cy="288032"/>
          </a:xfrm>
          <a:prstGeom prst="rect">
            <a:avLst/>
          </a:prstGeom>
        </p:spPr>
        <p:txBody>
          <a:bodyPr anchor="ctr"/>
          <a:lstStyle>
            <a:lvl1pPr marL="0" indent="0" algn="l">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 hasCustomPrompt="1"/>
          </p:nvPr>
        </p:nvSpPr>
        <p:spPr>
          <a:xfrm>
            <a:off x="0" y="-1"/>
            <a:ext cx="2988000"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2" hasCustomPrompt="1"/>
          </p:nvPr>
        </p:nvSpPr>
        <p:spPr>
          <a:xfrm>
            <a:off x="3078000" y="3507854"/>
            <a:ext cx="2988000" cy="163564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6156000" y="3507854"/>
            <a:ext cx="2988000" cy="163564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4" hasCustomPrompt="1"/>
          </p:nvPr>
        </p:nvSpPr>
        <p:spPr>
          <a:xfrm>
            <a:off x="3078000" y="1791800"/>
            <a:ext cx="2988000" cy="163564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5" hasCustomPrompt="1"/>
          </p:nvPr>
        </p:nvSpPr>
        <p:spPr>
          <a:xfrm>
            <a:off x="6156000" y="1791800"/>
            <a:ext cx="2988000" cy="163564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34887925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ICON SETS LAYOUT</a:t>
            </a:r>
          </a:p>
        </p:txBody>
      </p:sp>
      <p:grpSp>
        <p:nvGrpSpPr>
          <p:cNvPr id="5" name="Group 4"/>
          <p:cNvGrpSpPr/>
          <p:nvPr userDrawn="1"/>
        </p:nvGrpSpPr>
        <p:grpSpPr>
          <a:xfrm>
            <a:off x="354008" y="1131589"/>
            <a:ext cx="2849840" cy="3649171"/>
            <a:chOff x="354008" y="1131589"/>
            <a:chExt cx="2849840" cy="3649171"/>
          </a:xfrm>
        </p:grpSpPr>
        <p:sp>
          <p:nvSpPr>
            <p:cNvPr id="6" name="Rounded Rectangle 5"/>
            <p:cNvSpPr/>
            <p:nvPr/>
          </p:nvSpPr>
          <p:spPr>
            <a:xfrm>
              <a:off x="354008" y="1131589"/>
              <a:ext cx="2849840" cy="3649171"/>
            </a:xfrm>
            <a:prstGeom prst="roundRect">
              <a:avLst>
                <a:gd name="adj" fmla="val 39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Rounded Rectangle 8"/>
            <p:cNvSpPr/>
            <p:nvPr/>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2" name="Half Frame 11"/>
            <p:cNvSpPr/>
            <p:nvPr/>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grpSp>
    </p:spTree>
    <p:extLst>
      <p:ext uri="{BB962C8B-B14F-4D97-AF65-F5344CB8AC3E}">
        <p14:creationId xmlns:p14="http://schemas.microsoft.com/office/powerpoint/2010/main" val="10132091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Section Break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176464" y="2181230"/>
            <a:ext cx="4967536" cy="576064"/>
          </a:xfrm>
          <a:prstGeom prst="rect">
            <a:avLst/>
          </a:prstGeom>
        </p:spPr>
        <p:txBody>
          <a:bodyPr anchor="ctr"/>
          <a:lstStyle>
            <a:lvl1pPr marL="0" indent="0" algn="l">
              <a:buNone/>
              <a:defRPr sz="3600" b="0" baseline="0">
                <a:solidFill>
                  <a:schemeClr val="accent2">
                    <a:lumMod val="50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176464" y="2734434"/>
            <a:ext cx="4967536" cy="288032"/>
          </a:xfrm>
          <a:prstGeom prst="rect">
            <a:avLst/>
          </a:prstGeom>
        </p:spPr>
        <p:txBody>
          <a:bodyPr anchor="ctr"/>
          <a:lstStyle>
            <a:lvl1pPr marL="0" indent="0" algn="l">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grpSp>
        <p:nvGrpSpPr>
          <p:cNvPr id="4" name="Group 3"/>
          <p:cNvGrpSpPr/>
          <p:nvPr userDrawn="1"/>
        </p:nvGrpSpPr>
        <p:grpSpPr>
          <a:xfrm>
            <a:off x="1901760" y="1673746"/>
            <a:ext cx="1878152" cy="1872208"/>
            <a:chOff x="1547664" y="1563638"/>
            <a:chExt cx="1878152" cy="1872208"/>
          </a:xfrm>
        </p:grpSpPr>
        <p:pic>
          <p:nvPicPr>
            <p:cNvPr id="5" name="Picture 3" descr="E:\002-KIMS BUSINESS\007-02-Fullslidesppt-Contents\20161228\01-abs\section-item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563638"/>
              <a:ext cx="1878152" cy="1872208"/>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1858556" y="1793198"/>
              <a:ext cx="1385096" cy="1385096"/>
            </a:xfrm>
            <a:prstGeom prst="ellipse">
              <a:avLst/>
            </a:prstGeom>
            <a:solidFill>
              <a:srgbClr val="EFE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41595440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015079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2"/>
        </a:solidFill>
        <a:effectLst/>
      </p:bgPr>
    </p:bg>
    <p:spTree>
      <p:nvGrpSpPr>
        <p:cNvPr id="1" name="Shape 35"/>
        <p:cNvGrpSpPr/>
        <p:nvPr/>
      </p:nvGrpSpPr>
      <p:grpSpPr>
        <a:xfrm>
          <a:off x="0" y="0"/>
          <a:ext cx="0" cy="0"/>
          <a:chOff x="0" y="0"/>
          <a:chExt cx="0" cy="0"/>
        </a:xfrm>
      </p:grpSpPr>
      <p:sp>
        <p:nvSpPr>
          <p:cNvPr id="36" name="Google Shape;36;p8"/>
          <p:cNvSpPr/>
          <p:nvPr/>
        </p:nvSpPr>
        <p:spPr>
          <a:xfrm>
            <a:off x="7088800" y="539500"/>
            <a:ext cx="2055300" cy="46041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37" name="Google Shape;37;p8"/>
          <p:cNvSpPr txBox="1">
            <a:spLocks noGrp="1"/>
          </p:cNvSpPr>
          <p:nvPr>
            <p:ph type="title"/>
          </p:nvPr>
        </p:nvSpPr>
        <p:spPr>
          <a:xfrm>
            <a:off x="2217300" y="1838150"/>
            <a:ext cx="6926700" cy="1467300"/>
          </a:xfrm>
          <a:prstGeom prst="rect">
            <a:avLst/>
          </a:prstGeom>
          <a:solidFill>
            <a:schemeClr val="lt2"/>
          </a:solidFill>
        </p:spPr>
        <p:txBody>
          <a:bodyPr spcFirstLastPara="1" wrap="square" lIns="91425" tIns="91425" rIns="91425" bIns="91425" anchor="ctr" anchorCtr="0">
            <a:noAutofit/>
          </a:bodyPr>
          <a:lstStyle>
            <a:lvl1pPr lvl="0">
              <a:lnSpc>
                <a:spcPct val="80000"/>
              </a:lnSpc>
              <a:spcBef>
                <a:spcPts val="0"/>
              </a:spcBef>
              <a:spcAft>
                <a:spcPts val="0"/>
              </a:spcAft>
              <a:buSzPts val="6000"/>
              <a:buNone/>
              <a:defRPr sz="6000"/>
            </a:lvl1pPr>
            <a:lvl2pPr lvl="1">
              <a:spcBef>
                <a:spcPts val="0"/>
              </a:spcBef>
              <a:spcAft>
                <a:spcPts val="0"/>
              </a:spcAft>
              <a:buSzPts val="6000"/>
              <a:buNone/>
              <a:defRPr sz="6000"/>
            </a:lvl2pPr>
            <a:lvl3pPr lvl="2">
              <a:spcBef>
                <a:spcPts val="0"/>
              </a:spcBef>
              <a:spcAft>
                <a:spcPts val="0"/>
              </a:spcAft>
              <a:buSzPts val="6000"/>
              <a:buNone/>
              <a:defRPr sz="6000"/>
            </a:lvl3pPr>
            <a:lvl4pPr lvl="3">
              <a:spcBef>
                <a:spcPts val="0"/>
              </a:spcBef>
              <a:spcAft>
                <a:spcPts val="0"/>
              </a:spcAft>
              <a:buSzPts val="6000"/>
              <a:buNone/>
              <a:defRPr sz="6000"/>
            </a:lvl4pPr>
            <a:lvl5pPr lvl="4">
              <a:spcBef>
                <a:spcPts val="0"/>
              </a:spcBef>
              <a:spcAft>
                <a:spcPts val="0"/>
              </a:spcAft>
              <a:buSzPts val="6000"/>
              <a:buNone/>
              <a:defRPr sz="6000"/>
            </a:lvl5pPr>
            <a:lvl6pPr lvl="5">
              <a:spcBef>
                <a:spcPts val="0"/>
              </a:spcBef>
              <a:spcAft>
                <a:spcPts val="0"/>
              </a:spcAft>
              <a:buSzPts val="6000"/>
              <a:buNone/>
              <a:defRPr sz="6000"/>
            </a:lvl6pPr>
            <a:lvl7pPr lvl="6">
              <a:spcBef>
                <a:spcPts val="0"/>
              </a:spcBef>
              <a:spcAft>
                <a:spcPts val="0"/>
              </a:spcAft>
              <a:buSzPts val="6000"/>
              <a:buNone/>
              <a:defRPr sz="6000"/>
            </a:lvl7pPr>
            <a:lvl8pPr lvl="7">
              <a:spcBef>
                <a:spcPts val="0"/>
              </a:spcBef>
              <a:spcAft>
                <a:spcPts val="0"/>
              </a:spcAft>
              <a:buSzPts val="6000"/>
              <a:buNone/>
              <a:defRPr sz="6000"/>
            </a:lvl8pPr>
            <a:lvl9pPr lvl="8">
              <a:spcBef>
                <a:spcPts val="0"/>
              </a:spcBef>
              <a:spcAft>
                <a:spcPts val="0"/>
              </a:spcAft>
              <a:buSzPts val="6000"/>
              <a:buNone/>
              <a:defRPr sz="60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tion Break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4176464" y="2181230"/>
            <a:ext cx="4967536" cy="576064"/>
          </a:xfrm>
          <a:prstGeom prst="rect">
            <a:avLst/>
          </a:prstGeom>
        </p:spPr>
        <p:txBody>
          <a:bodyPr anchor="ctr"/>
          <a:lstStyle>
            <a:lvl1pPr marL="0" indent="0" algn="l">
              <a:buNone/>
              <a:defRPr sz="3600" b="0" baseline="0">
                <a:solidFill>
                  <a:schemeClr val="accent2">
                    <a:lumMod val="50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176464" y="2734434"/>
            <a:ext cx="4967536" cy="288032"/>
          </a:xfrm>
          <a:prstGeom prst="rect">
            <a:avLst/>
          </a:prstGeom>
        </p:spPr>
        <p:txBody>
          <a:bodyPr anchor="ctr"/>
          <a:lstStyle>
            <a:lvl1pPr marL="0" indent="0" algn="l">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grpSp>
        <p:nvGrpSpPr>
          <p:cNvPr id="4" name="Group 3"/>
          <p:cNvGrpSpPr/>
          <p:nvPr userDrawn="1"/>
        </p:nvGrpSpPr>
        <p:grpSpPr>
          <a:xfrm>
            <a:off x="1901760" y="1673746"/>
            <a:ext cx="1878152" cy="1872208"/>
            <a:chOff x="1547664" y="1563638"/>
            <a:chExt cx="1878152" cy="1872208"/>
          </a:xfrm>
        </p:grpSpPr>
        <p:pic>
          <p:nvPicPr>
            <p:cNvPr id="5" name="Picture 3" descr="E:\002-KIMS BUSINESS\007-02-Fullslidesppt-Contents\20161228\01-abs\section-item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563638"/>
              <a:ext cx="1878152" cy="1872208"/>
            </a:xfrm>
            <a:prstGeom prst="rect">
              <a:avLst/>
            </a:prstGeom>
            <a:noFill/>
            <a:extLst>
              <a:ext uri="{909E8E84-426E-40DD-AFC4-6F175D3DCCD1}">
                <a14:hiddenFill xmlns:a14="http://schemas.microsoft.com/office/drawing/2010/main">
                  <a:solidFill>
                    <a:srgbClr val="FFFFFF"/>
                  </a:solidFill>
                </a14:hiddenFill>
              </a:ext>
            </a:extLst>
          </p:spPr>
        </p:pic>
        <p:sp>
          <p:nvSpPr>
            <p:cNvPr id="6" name="Oval 5"/>
            <p:cNvSpPr/>
            <p:nvPr/>
          </p:nvSpPr>
          <p:spPr>
            <a:xfrm>
              <a:off x="1858556" y="1793198"/>
              <a:ext cx="1385096" cy="1385096"/>
            </a:xfrm>
            <a:prstGeom prst="ellipse">
              <a:avLst/>
            </a:prstGeom>
            <a:solidFill>
              <a:srgbClr val="EFE0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33782401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738614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0_Contents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74937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Welcome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2915520" y="2113414"/>
            <a:ext cx="3312368" cy="576063"/>
          </a:xfrm>
          <a:prstGeom prst="rect">
            <a:avLst/>
          </a:prstGeom>
        </p:spPr>
        <p:txBody>
          <a:bodyPr anchor="ctr"/>
          <a:lstStyle>
            <a:lvl1pPr marL="0" indent="0" algn="ctr">
              <a:buNone/>
              <a:defRPr sz="3600" b="0" baseline="0">
                <a:solidFill>
                  <a:schemeClr val="accent2">
                    <a:lumMod val="50000"/>
                  </a:schemeClr>
                </a:solidFill>
                <a:latin typeface="+mn-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915520" y="2689478"/>
            <a:ext cx="3312664"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2069213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66161C-B9B0-4B6B-9758-AF909AA8FD4F}" type="datetimeFigureOut">
              <a:rPr lang="zh-TW" altLang="en-US" smtClean="0">
                <a:solidFill>
                  <a:srgbClr val="DBE5F1"/>
                </a:solidFill>
              </a:rPr>
              <a:pPr/>
              <a:t>2024/6/17</a:t>
            </a:fld>
            <a:endParaRPr lang="zh-TW" altLang="en-US">
              <a:solidFill>
                <a:srgbClr val="DBE5F1"/>
              </a:solidFill>
            </a:endParaRPr>
          </a:p>
        </p:txBody>
      </p:sp>
      <p:sp>
        <p:nvSpPr>
          <p:cNvPr id="3" name="Footer Placeholder 2"/>
          <p:cNvSpPr>
            <a:spLocks noGrp="1"/>
          </p:cNvSpPr>
          <p:nvPr>
            <p:ph type="ftr" sz="quarter" idx="11"/>
          </p:nvPr>
        </p:nvSpPr>
        <p:spPr/>
        <p:txBody>
          <a:bodyPr/>
          <a:lstStyle/>
          <a:p>
            <a:endParaRPr lang="zh-TW" altLang="en-US">
              <a:solidFill>
                <a:srgbClr val="DBE5F1"/>
              </a:solidFill>
            </a:endParaRPr>
          </a:p>
        </p:txBody>
      </p:sp>
      <p:sp>
        <p:nvSpPr>
          <p:cNvPr id="4" name="Slide Number Placeholder 3"/>
          <p:cNvSpPr>
            <a:spLocks noGrp="1"/>
          </p:cNvSpPr>
          <p:nvPr>
            <p:ph type="sldNum" sz="quarter" idx="12"/>
          </p:nvPr>
        </p:nvSpPr>
        <p:spPr/>
        <p:txBody>
          <a:bodyPr/>
          <a:lstStyle/>
          <a:p>
            <a:fld id="{328F2C84-3587-4DD3-88F0-8D451C38DB37}" type="slidenum">
              <a:rPr lang="zh-TW" altLang="en-US" smtClean="0">
                <a:solidFill>
                  <a:srgbClr val="DBE5F1"/>
                </a:solidFill>
              </a:rPr>
              <a:pPr/>
              <a:t>‹#›</a:t>
            </a:fld>
            <a:endParaRPr lang="zh-TW" altLang="en-US">
              <a:solidFill>
                <a:srgbClr val="DBE5F1"/>
              </a:solidFill>
            </a:endParaRPr>
          </a:p>
        </p:txBody>
      </p:sp>
    </p:spTree>
    <p:extLst>
      <p:ext uri="{BB962C8B-B14F-4D97-AF65-F5344CB8AC3E}">
        <p14:creationId xmlns:p14="http://schemas.microsoft.com/office/powerpoint/2010/main" val="640124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val 1"/>
          <p:cNvSpPr/>
          <p:nvPr userDrawn="1"/>
        </p:nvSpPr>
        <p:spPr>
          <a:xfrm>
            <a:off x="2915816" y="915566"/>
            <a:ext cx="3312368" cy="3312368"/>
          </a:xfrm>
          <a:prstGeom prst="ellipse">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2915816" y="2113414"/>
            <a:ext cx="3312368" cy="576063"/>
          </a:xfrm>
          <a:prstGeom prst="rect">
            <a:avLst/>
          </a:prstGeom>
        </p:spPr>
        <p:txBody>
          <a:bodyPr anchor="ctr"/>
          <a:lstStyle>
            <a:lvl1pPr marL="0" indent="0" algn="ctr">
              <a:buNone/>
              <a:defRPr sz="3600" b="0" baseline="0">
                <a:solidFill>
                  <a:schemeClr val="accent2">
                    <a:lumMod val="50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915668" y="2689478"/>
            <a:ext cx="3312368" cy="288032"/>
          </a:xfrm>
          <a:prstGeom prst="rect">
            <a:avLst/>
          </a:prstGeom>
        </p:spPr>
        <p:txBody>
          <a:bodyPr anchor="ctr"/>
          <a:lstStyle>
            <a:lvl1pPr marL="0" indent="0" algn="ctr">
              <a:buNone/>
              <a:defRPr sz="1400" b="0" baseline="0">
                <a:solidFill>
                  <a:schemeClr val="accent2">
                    <a:lumMod val="50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216415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2473500" y="1189100"/>
            <a:ext cx="6670500" cy="19644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40" name="Google Shape;40;p9"/>
          <p:cNvSpPr txBox="1">
            <a:spLocks noGrp="1"/>
          </p:cNvSpPr>
          <p:nvPr>
            <p:ph type="subTitle" idx="1"/>
          </p:nvPr>
        </p:nvSpPr>
        <p:spPr>
          <a:xfrm>
            <a:off x="2473500" y="3153500"/>
            <a:ext cx="3675600" cy="671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600"/>
            </a:lvl1pPr>
            <a:lvl2pPr lvl="1" rtl="0">
              <a:lnSpc>
                <a:spcPct val="100000"/>
              </a:lnSpc>
              <a:spcBef>
                <a:spcPts val="0"/>
              </a:spcBef>
              <a:spcAft>
                <a:spcPts val="0"/>
              </a:spcAft>
              <a:buSzPts val="1200"/>
              <a:buNone/>
              <a:defRPr/>
            </a:lvl2pPr>
            <a:lvl3pPr lvl="2" rtl="0">
              <a:lnSpc>
                <a:spcPct val="100000"/>
              </a:lnSpc>
              <a:spcBef>
                <a:spcPts val="0"/>
              </a:spcBef>
              <a:spcAft>
                <a:spcPts val="0"/>
              </a:spcAft>
              <a:buSzPts val="1200"/>
              <a:buNone/>
              <a:defRPr/>
            </a:lvl3pPr>
            <a:lvl4pPr lvl="3" rtl="0">
              <a:lnSpc>
                <a:spcPct val="100000"/>
              </a:lnSpc>
              <a:spcBef>
                <a:spcPts val="0"/>
              </a:spcBef>
              <a:spcAft>
                <a:spcPts val="0"/>
              </a:spcAft>
              <a:buSzPts val="12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41" name="Google Shape;41;p9"/>
          <p:cNvSpPr/>
          <p:nvPr/>
        </p:nvSpPr>
        <p:spPr>
          <a:xfrm>
            <a:off x="0" y="100"/>
            <a:ext cx="20553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10"/>
          <p:cNvSpPr>
            <a:spLocks noGrp="1"/>
          </p:cNvSpPr>
          <p:nvPr>
            <p:ph type="pic" idx="2"/>
          </p:nvPr>
        </p:nvSpPr>
        <p:spPr>
          <a:xfrm>
            <a:off x="0" y="0"/>
            <a:ext cx="9144000" cy="5143500"/>
          </a:xfrm>
          <a:prstGeom prst="rect">
            <a:avLst/>
          </a:prstGeom>
          <a:noFill/>
          <a:ln>
            <a:noFill/>
          </a:ln>
        </p:spPr>
      </p:sp>
      <p:sp>
        <p:nvSpPr>
          <p:cNvPr id="44" name="Google Shape;44;p10"/>
          <p:cNvSpPr txBox="1">
            <a:spLocks noGrp="1"/>
          </p:cNvSpPr>
          <p:nvPr>
            <p:ph type="title"/>
          </p:nvPr>
        </p:nvSpPr>
        <p:spPr>
          <a:xfrm>
            <a:off x="720000" y="4014450"/>
            <a:ext cx="7704000" cy="572700"/>
          </a:xfrm>
          <a:prstGeom prst="rect">
            <a:avLst/>
          </a:prstGeom>
          <a:solidFill>
            <a:schemeClr val="lt2"/>
          </a:solidFill>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49"/>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50"/>
        <p:cNvGrpSpPr/>
        <p:nvPr/>
      </p:nvGrpSpPr>
      <p:grpSpPr>
        <a:xfrm>
          <a:off x="0" y="0"/>
          <a:ext cx="0" cy="0"/>
          <a:chOff x="0" y="0"/>
          <a:chExt cx="0" cy="0"/>
        </a:xfrm>
      </p:grpSpPr>
      <p:sp>
        <p:nvSpPr>
          <p:cNvPr id="51" name="Google Shape;51;p13"/>
          <p:cNvSpPr/>
          <p:nvPr/>
        </p:nvSpPr>
        <p:spPr>
          <a:xfrm>
            <a:off x="6951825" y="-150"/>
            <a:ext cx="2192100" cy="5143500"/>
          </a:xfrm>
          <a:prstGeom prst="rect">
            <a:avLst/>
          </a:prstGeom>
          <a:solidFill>
            <a:srgbClr val="EDEDE9"/>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52" name="Google Shape;52;p13"/>
          <p:cNvSpPr txBox="1">
            <a:spLocks noGrp="1"/>
          </p:cNvSpPr>
          <p:nvPr>
            <p:ph type="title"/>
          </p:nvPr>
        </p:nvSpPr>
        <p:spPr>
          <a:xfrm>
            <a:off x="720000" y="398050"/>
            <a:ext cx="7704000" cy="702000"/>
          </a:xfrm>
          <a:prstGeom prst="rect">
            <a:avLst/>
          </a:prstGeom>
          <a:solidFill>
            <a:srgbClr val="D6CCC2"/>
          </a:solidFill>
        </p:spPr>
        <p:txBody>
          <a:bodyPr spcFirstLastPara="1" wrap="square" lIns="91425" tIns="91425" rIns="91425" bIns="91425" anchor="t" anchorCtr="0">
            <a:noAutofit/>
          </a:bodyPr>
          <a:lstStyle>
            <a:lvl1pPr lvl="0" rtl="0">
              <a:spcBef>
                <a:spcPts val="0"/>
              </a:spcBef>
              <a:spcAft>
                <a:spcPts val="0"/>
              </a:spcAft>
              <a:buSzPts val="3000"/>
              <a:buNone/>
              <a:defRPr sz="2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53" name="Google Shape;53;p13"/>
          <p:cNvSpPr txBox="1">
            <a:spLocks noGrp="1"/>
          </p:cNvSpPr>
          <p:nvPr>
            <p:ph type="title" idx="2" hasCustomPrompt="1"/>
          </p:nvPr>
        </p:nvSpPr>
        <p:spPr>
          <a:xfrm>
            <a:off x="720000" y="1468682"/>
            <a:ext cx="734700" cy="344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1800" b="1">
                <a:latin typeface="Archivo"/>
                <a:ea typeface="Archivo"/>
                <a:cs typeface="Archivo"/>
                <a:sym typeface="Archivo"/>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4" name="Google Shape;54;p13"/>
          <p:cNvSpPr txBox="1">
            <a:spLocks noGrp="1"/>
          </p:cNvSpPr>
          <p:nvPr>
            <p:ph type="subTitle" idx="1"/>
          </p:nvPr>
        </p:nvSpPr>
        <p:spPr>
          <a:xfrm>
            <a:off x="1454700" y="1468672"/>
            <a:ext cx="3035100" cy="344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Archivo"/>
                <a:ea typeface="Archivo"/>
                <a:cs typeface="Archivo"/>
                <a:sym typeface="Archivo"/>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55" name="Google Shape;55;p13"/>
          <p:cNvSpPr txBox="1">
            <a:spLocks noGrp="1"/>
          </p:cNvSpPr>
          <p:nvPr>
            <p:ph type="title" idx="3" hasCustomPrompt="1"/>
          </p:nvPr>
        </p:nvSpPr>
        <p:spPr>
          <a:xfrm>
            <a:off x="720000" y="2026804"/>
            <a:ext cx="734700" cy="344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1800" b="1">
                <a:latin typeface="Archivo"/>
                <a:ea typeface="Archivo"/>
                <a:cs typeface="Archivo"/>
                <a:sym typeface="Archivo"/>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6" name="Google Shape;56;p13"/>
          <p:cNvSpPr txBox="1">
            <a:spLocks noGrp="1"/>
          </p:cNvSpPr>
          <p:nvPr>
            <p:ph type="subTitle" idx="4"/>
          </p:nvPr>
        </p:nvSpPr>
        <p:spPr>
          <a:xfrm>
            <a:off x="1454700" y="2026797"/>
            <a:ext cx="3035100" cy="344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Archivo"/>
                <a:ea typeface="Archivo"/>
                <a:cs typeface="Archivo"/>
                <a:sym typeface="Archivo"/>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57" name="Google Shape;57;p13"/>
          <p:cNvSpPr txBox="1">
            <a:spLocks noGrp="1"/>
          </p:cNvSpPr>
          <p:nvPr>
            <p:ph type="title" idx="5" hasCustomPrompt="1"/>
          </p:nvPr>
        </p:nvSpPr>
        <p:spPr>
          <a:xfrm>
            <a:off x="720000" y="2584927"/>
            <a:ext cx="734700" cy="344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1800" b="1">
                <a:latin typeface="Archivo"/>
                <a:ea typeface="Archivo"/>
                <a:cs typeface="Archivo"/>
                <a:sym typeface="Archivo"/>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58" name="Google Shape;58;p13"/>
          <p:cNvSpPr txBox="1">
            <a:spLocks noGrp="1"/>
          </p:cNvSpPr>
          <p:nvPr>
            <p:ph type="subTitle" idx="6"/>
          </p:nvPr>
        </p:nvSpPr>
        <p:spPr>
          <a:xfrm>
            <a:off x="1454700" y="2584922"/>
            <a:ext cx="3035100" cy="344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Archivo"/>
                <a:ea typeface="Archivo"/>
                <a:cs typeface="Archivo"/>
                <a:sym typeface="Archivo"/>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59" name="Google Shape;59;p13"/>
          <p:cNvSpPr txBox="1">
            <a:spLocks noGrp="1"/>
          </p:cNvSpPr>
          <p:nvPr>
            <p:ph type="title" idx="7" hasCustomPrompt="1"/>
          </p:nvPr>
        </p:nvSpPr>
        <p:spPr>
          <a:xfrm>
            <a:off x="720000" y="3143052"/>
            <a:ext cx="734700" cy="344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1800" b="1">
                <a:latin typeface="Archivo"/>
                <a:ea typeface="Archivo"/>
                <a:cs typeface="Archivo"/>
                <a:sym typeface="Archivo"/>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0" name="Google Shape;60;p13"/>
          <p:cNvSpPr txBox="1">
            <a:spLocks noGrp="1"/>
          </p:cNvSpPr>
          <p:nvPr>
            <p:ph type="subTitle" idx="8"/>
          </p:nvPr>
        </p:nvSpPr>
        <p:spPr>
          <a:xfrm>
            <a:off x="1454700" y="3143047"/>
            <a:ext cx="3035100" cy="344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Archivo"/>
                <a:ea typeface="Archivo"/>
                <a:cs typeface="Archivo"/>
                <a:sym typeface="Archivo"/>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61" name="Google Shape;61;p13"/>
          <p:cNvSpPr txBox="1">
            <a:spLocks noGrp="1"/>
          </p:cNvSpPr>
          <p:nvPr>
            <p:ph type="title" idx="9" hasCustomPrompt="1"/>
          </p:nvPr>
        </p:nvSpPr>
        <p:spPr>
          <a:xfrm>
            <a:off x="720000" y="3701177"/>
            <a:ext cx="734700" cy="344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1800" b="1">
                <a:latin typeface="Archivo"/>
                <a:ea typeface="Archivo"/>
                <a:cs typeface="Archivo"/>
                <a:sym typeface="Archivo"/>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2" name="Google Shape;62;p13"/>
          <p:cNvSpPr txBox="1">
            <a:spLocks noGrp="1"/>
          </p:cNvSpPr>
          <p:nvPr>
            <p:ph type="subTitle" idx="13"/>
          </p:nvPr>
        </p:nvSpPr>
        <p:spPr>
          <a:xfrm>
            <a:off x="1454700" y="3701172"/>
            <a:ext cx="3035100" cy="344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Archivo"/>
                <a:ea typeface="Archivo"/>
                <a:cs typeface="Archivo"/>
                <a:sym typeface="Archivo"/>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
        <p:nvSpPr>
          <p:cNvPr id="63" name="Google Shape;63;p13"/>
          <p:cNvSpPr txBox="1">
            <a:spLocks noGrp="1"/>
          </p:cNvSpPr>
          <p:nvPr>
            <p:ph type="title" idx="14" hasCustomPrompt="1"/>
          </p:nvPr>
        </p:nvSpPr>
        <p:spPr>
          <a:xfrm>
            <a:off x="720000" y="4259302"/>
            <a:ext cx="734700" cy="344700"/>
          </a:xfrm>
          <a:prstGeom prst="rect">
            <a:avLst/>
          </a:prstGeom>
          <a:noFill/>
        </p:spPr>
        <p:txBody>
          <a:bodyPr spcFirstLastPara="1" wrap="square" lIns="91425" tIns="91425" rIns="91425" bIns="91425" anchor="b" anchorCtr="0">
            <a:noAutofit/>
          </a:bodyPr>
          <a:lstStyle>
            <a:lvl1pPr lvl="0" rtl="0">
              <a:spcBef>
                <a:spcPts val="0"/>
              </a:spcBef>
              <a:spcAft>
                <a:spcPts val="0"/>
              </a:spcAft>
              <a:buSzPts val="3000"/>
              <a:buNone/>
              <a:defRPr sz="1800" b="1">
                <a:latin typeface="Archivo"/>
                <a:ea typeface="Archivo"/>
                <a:cs typeface="Archivo"/>
                <a:sym typeface="Archivo"/>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64" name="Google Shape;64;p13"/>
          <p:cNvSpPr txBox="1">
            <a:spLocks noGrp="1"/>
          </p:cNvSpPr>
          <p:nvPr>
            <p:ph type="subTitle" idx="15"/>
          </p:nvPr>
        </p:nvSpPr>
        <p:spPr>
          <a:xfrm>
            <a:off x="1454700" y="4259297"/>
            <a:ext cx="3035100" cy="344700"/>
          </a:xfrm>
          <a:prstGeom prst="rect">
            <a:avLst/>
          </a:prstGeom>
        </p:spPr>
        <p:txBody>
          <a:bodyPr spcFirstLastPara="1" wrap="square" lIns="91425" tIns="91425" rIns="91425" bIns="91425" anchor="b" anchorCtr="0">
            <a:noAutofit/>
          </a:bodyPr>
          <a:lstStyle>
            <a:lvl1pPr lvl="0" rtl="0">
              <a:lnSpc>
                <a:spcPct val="100000"/>
              </a:lnSpc>
              <a:spcBef>
                <a:spcPts val="0"/>
              </a:spcBef>
              <a:spcAft>
                <a:spcPts val="0"/>
              </a:spcAft>
              <a:buSzPts val="2400"/>
              <a:buFont typeface="Raleway"/>
              <a:buNone/>
              <a:defRPr sz="1800" b="1">
                <a:solidFill>
                  <a:schemeClr val="dk1"/>
                </a:solidFill>
                <a:latin typeface="Archivo"/>
                <a:ea typeface="Archivo"/>
                <a:cs typeface="Archivo"/>
                <a:sym typeface="Archivo"/>
              </a:defRPr>
            </a:lvl1pPr>
            <a:lvl2pPr lvl="1" rtl="0">
              <a:lnSpc>
                <a:spcPct val="100000"/>
              </a:lnSpc>
              <a:spcBef>
                <a:spcPts val="0"/>
              </a:spcBef>
              <a:spcAft>
                <a:spcPts val="0"/>
              </a:spcAft>
              <a:buSzPts val="2400"/>
              <a:buFont typeface="Raleway"/>
              <a:buNone/>
              <a:defRPr sz="2400" b="1">
                <a:latin typeface="Raleway"/>
                <a:ea typeface="Raleway"/>
                <a:cs typeface="Raleway"/>
                <a:sym typeface="Raleway"/>
              </a:defRPr>
            </a:lvl2pPr>
            <a:lvl3pPr lvl="2" rtl="0">
              <a:lnSpc>
                <a:spcPct val="100000"/>
              </a:lnSpc>
              <a:spcBef>
                <a:spcPts val="0"/>
              </a:spcBef>
              <a:spcAft>
                <a:spcPts val="0"/>
              </a:spcAft>
              <a:buSzPts val="2400"/>
              <a:buFont typeface="Raleway"/>
              <a:buNone/>
              <a:defRPr sz="2400" b="1">
                <a:latin typeface="Raleway"/>
                <a:ea typeface="Raleway"/>
                <a:cs typeface="Raleway"/>
                <a:sym typeface="Raleway"/>
              </a:defRPr>
            </a:lvl3pPr>
            <a:lvl4pPr lvl="3" rtl="0">
              <a:lnSpc>
                <a:spcPct val="100000"/>
              </a:lnSpc>
              <a:spcBef>
                <a:spcPts val="0"/>
              </a:spcBef>
              <a:spcAft>
                <a:spcPts val="0"/>
              </a:spcAft>
              <a:buSzPts val="2400"/>
              <a:buFont typeface="Raleway"/>
              <a:buNone/>
              <a:defRPr sz="2400" b="1">
                <a:latin typeface="Raleway"/>
                <a:ea typeface="Raleway"/>
                <a:cs typeface="Raleway"/>
                <a:sym typeface="Raleway"/>
              </a:defRPr>
            </a:lvl4pPr>
            <a:lvl5pPr lvl="4" rtl="0">
              <a:lnSpc>
                <a:spcPct val="100000"/>
              </a:lnSpc>
              <a:spcBef>
                <a:spcPts val="0"/>
              </a:spcBef>
              <a:spcAft>
                <a:spcPts val="0"/>
              </a:spcAft>
              <a:buSzPts val="2400"/>
              <a:buFont typeface="Raleway"/>
              <a:buNone/>
              <a:defRPr sz="2400" b="1">
                <a:latin typeface="Raleway"/>
                <a:ea typeface="Raleway"/>
                <a:cs typeface="Raleway"/>
                <a:sym typeface="Raleway"/>
              </a:defRPr>
            </a:lvl5pPr>
            <a:lvl6pPr lvl="5" rtl="0">
              <a:lnSpc>
                <a:spcPct val="100000"/>
              </a:lnSpc>
              <a:spcBef>
                <a:spcPts val="0"/>
              </a:spcBef>
              <a:spcAft>
                <a:spcPts val="0"/>
              </a:spcAft>
              <a:buSzPts val="2400"/>
              <a:buFont typeface="Raleway"/>
              <a:buNone/>
              <a:defRPr sz="2400" b="1">
                <a:latin typeface="Raleway"/>
                <a:ea typeface="Raleway"/>
                <a:cs typeface="Raleway"/>
                <a:sym typeface="Raleway"/>
              </a:defRPr>
            </a:lvl6pPr>
            <a:lvl7pPr lvl="6" rtl="0">
              <a:lnSpc>
                <a:spcPct val="100000"/>
              </a:lnSpc>
              <a:spcBef>
                <a:spcPts val="0"/>
              </a:spcBef>
              <a:spcAft>
                <a:spcPts val="0"/>
              </a:spcAft>
              <a:buSzPts val="2400"/>
              <a:buFont typeface="Raleway"/>
              <a:buNone/>
              <a:defRPr sz="2400" b="1">
                <a:latin typeface="Raleway"/>
                <a:ea typeface="Raleway"/>
                <a:cs typeface="Raleway"/>
                <a:sym typeface="Raleway"/>
              </a:defRPr>
            </a:lvl7pPr>
            <a:lvl8pPr lvl="7" rtl="0">
              <a:lnSpc>
                <a:spcPct val="100000"/>
              </a:lnSpc>
              <a:spcBef>
                <a:spcPts val="0"/>
              </a:spcBef>
              <a:spcAft>
                <a:spcPts val="0"/>
              </a:spcAft>
              <a:buSzPts val="2400"/>
              <a:buFont typeface="Raleway"/>
              <a:buNone/>
              <a:defRPr sz="2400" b="1">
                <a:latin typeface="Raleway"/>
                <a:ea typeface="Raleway"/>
                <a:cs typeface="Raleway"/>
                <a:sym typeface="Raleway"/>
              </a:defRPr>
            </a:lvl8pPr>
            <a:lvl9pPr lvl="8" rtl="0">
              <a:lnSpc>
                <a:spcPct val="100000"/>
              </a:lnSpc>
              <a:spcBef>
                <a:spcPts val="0"/>
              </a:spcBef>
              <a:spcAft>
                <a:spcPts val="0"/>
              </a:spcAft>
              <a:buSzPts val="2400"/>
              <a:buFont typeface="Raleway"/>
              <a:buNone/>
              <a:defRPr sz="2400" b="1">
                <a:latin typeface="Raleway"/>
                <a:ea typeface="Raleway"/>
                <a:cs typeface="Raleway"/>
                <a:sym typeface="Raleway"/>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CUSTOM_10">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720000" y="398050"/>
            <a:ext cx="7704000" cy="702000"/>
          </a:xfrm>
          <a:prstGeom prst="rect">
            <a:avLst/>
          </a:prstGeom>
          <a:solidFill>
            <a:srgbClr val="D6CCC2"/>
          </a:solidFill>
        </p:spPr>
        <p:txBody>
          <a:bodyPr spcFirstLastPara="1" wrap="square" lIns="91425" tIns="91425" rIns="91425" bIns="91425" anchor="t" anchorCtr="0">
            <a:noAutofit/>
          </a:bodyPr>
          <a:lstStyle>
            <a:lvl1pPr lvl="0" rtl="0">
              <a:spcBef>
                <a:spcPts val="0"/>
              </a:spcBef>
              <a:spcAft>
                <a:spcPts val="0"/>
              </a:spcAft>
              <a:buSzPts val="3000"/>
              <a:buNone/>
              <a:defRPr sz="25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nks">
  <p:cSld name="CUSTOM_3_1">
    <p:bg>
      <p:bgPr>
        <a:solidFill>
          <a:schemeClr val="dk2"/>
        </a:solidFill>
        <a:effectLst/>
      </p:bgPr>
    </p:bg>
    <p:spTree>
      <p:nvGrpSpPr>
        <p:cNvPr id="1" name="Shape 124"/>
        <p:cNvGrpSpPr/>
        <p:nvPr/>
      </p:nvGrpSpPr>
      <p:grpSpPr>
        <a:xfrm>
          <a:off x="0" y="0"/>
          <a:ext cx="0" cy="0"/>
          <a:chOff x="0" y="0"/>
          <a:chExt cx="0" cy="0"/>
        </a:xfrm>
      </p:grpSpPr>
      <p:sp>
        <p:nvSpPr>
          <p:cNvPr id="125" name="Google Shape;125;p22"/>
          <p:cNvSpPr txBox="1"/>
          <p:nvPr/>
        </p:nvSpPr>
        <p:spPr>
          <a:xfrm>
            <a:off x="713225" y="3678562"/>
            <a:ext cx="3257700" cy="63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b="1">
                <a:solidFill>
                  <a:schemeClr val="dk1"/>
                </a:solidFill>
                <a:latin typeface="Archivo"/>
                <a:ea typeface="Archivo"/>
                <a:cs typeface="Archivo"/>
                <a:sym typeface="Archivo"/>
              </a:rPr>
              <a:t>CREDITS:</a:t>
            </a:r>
            <a:r>
              <a:rPr lang="en" sz="1000">
                <a:solidFill>
                  <a:schemeClr val="dk1"/>
                </a:solidFill>
                <a:latin typeface="Archivo"/>
                <a:ea typeface="Archivo"/>
                <a:cs typeface="Archivo"/>
                <a:sym typeface="Archivo"/>
              </a:rPr>
              <a:t> This presentation template was created by </a:t>
            </a:r>
            <a:r>
              <a:rPr lang="en" sz="1000" b="1" u="sng">
                <a:solidFill>
                  <a:schemeClr val="dk1"/>
                </a:solidFill>
                <a:latin typeface="Archivo"/>
                <a:ea typeface="Archivo"/>
                <a:cs typeface="Archivo"/>
                <a:sym typeface="Archivo"/>
                <a:hlinkClick r:id="rId2">
                  <a:extLst>
                    <a:ext uri="{A12FA001-AC4F-418D-AE19-62706E023703}">
                      <ahyp:hlinkClr xmlns:ahyp="http://schemas.microsoft.com/office/drawing/2018/hyperlinkcolor" val="tx"/>
                    </a:ext>
                  </a:extLst>
                </a:hlinkClick>
              </a:rPr>
              <a:t>Slidesgo</a:t>
            </a:r>
            <a:r>
              <a:rPr lang="en" sz="1000">
                <a:solidFill>
                  <a:schemeClr val="dk1"/>
                </a:solidFill>
                <a:latin typeface="Archivo"/>
                <a:ea typeface="Archivo"/>
                <a:cs typeface="Archivo"/>
                <a:sym typeface="Archivo"/>
              </a:rPr>
              <a:t>, and includes icons by </a:t>
            </a:r>
            <a:r>
              <a:rPr lang="en" sz="1000" b="1" u="sng">
                <a:solidFill>
                  <a:schemeClr val="dk1"/>
                </a:solidFill>
                <a:latin typeface="Archivo"/>
                <a:ea typeface="Archivo"/>
                <a:cs typeface="Archivo"/>
                <a:sym typeface="Archivo"/>
                <a:hlinkClick r:id="rId3">
                  <a:extLst>
                    <a:ext uri="{A12FA001-AC4F-418D-AE19-62706E023703}">
                      <ahyp:hlinkClr xmlns:ahyp="http://schemas.microsoft.com/office/drawing/2018/hyperlinkcolor" val="tx"/>
                    </a:ext>
                  </a:extLst>
                </a:hlinkClick>
              </a:rPr>
              <a:t>Flaticon</a:t>
            </a:r>
            <a:r>
              <a:rPr lang="en" sz="1000">
                <a:solidFill>
                  <a:schemeClr val="dk1"/>
                </a:solidFill>
                <a:latin typeface="Archivo"/>
                <a:ea typeface="Archivo"/>
                <a:cs typeface="Archivo"/>
                <a:sym typeface="Archivo"/>
              </a:rPr>
              <a:t>, and infographics &amp; images by </a:t>
            </a:r>
            <a:r>
              <a:rPr lang="en" sz="1000" b="1" u="sng">
                <a:solidFill>
                  <a:schemeClr val="dk1"/>
                </a:solidFill>
                <a:latin typeface="Archivo"/>
                <a:ea typeface="Archivo"/>
                <a:cs typeface="Archivo"/>
                <a:sym typeface="Archivo"/>
                <a:hlinkClick r:id="rId4">
                  <a:extLst>
                    <a:ext uri="{A12FA001-AC4F-418D-AE19-62706E023703}">
                      <ahyp:hlinkClr xmlns:ahyp="http://schemas.microsoft.com/office/drawing/2018/hyperlinkcolor" val="tx"/>
                    </a:ext>
                  </a:extLst>
                </a:hlinkClick>
              </a:rPr>
              <a:t>Freepik</a:t>
            </a:r>
            <a:r>
              <a:rPr lang="en" sz="1000" u="sng">
                <a:solidFill>
                  <a:schemeClr val="dk1"/>
                </a:solidFill>
                <a:latin typeface="Archivo"/>
                <a:ea typeface="Archivo"/>
                <a:cs typeface="Archivo"/>
                <a:sym typeface="Archivo"/>
              </a:rPr>
              <a:t> </a:t>
            </a:r>
            <a:endParaRPr sz="1000" b="1" u="sng">
              <a:solidFill>
                <a:schemeClr val="dk1"/>
              </a:solidFill>
              <a:latin typeface="Archivo"/>
              <a:ea typeface="Archivo"/>
              <a:cs typeface="Archivo"/>
              <a:sym typeface="Archivo"/>
            </a:endParaRPr>
          </a:p>
        </p:txBody>
      </p:sp>
      <p:sp>
        <p:nvSpPr>
          <p:cNvPr id="126" name="Google Shape;126;p22"/>
          <p:cNvSpPr/>
          <p:nvPr/>
        </p:nvSpPr>
        <p:spPr>
          <a:xfrm>
            <a:off x="5209450" y="75"/>
            <a:ext cx="3934500" cy="3899400"/>
          </a:xfrm>
          <a:prstGeom prst="rect">
            <a:avLst/>
          </a:prstGeom>
          <a:solidFill>
            <a:schemeClr val="lt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Open Sans"/>
              <a:ea typeface="Open Sans"/>
              <a:cs typeface="Open Sans"/>
              <a:sym typeface="Open Sans"/>
            </a:endParaRPr>
          </a:p>
        </p:txBody>
      </p:sp>
      <p:sp>
        <p:nvSpPr>
          <p:cNvPr id="127" name="Google Shape;127;p22"/>
          <p:cNvSpPr txBox="1">
            <a:spLocks noGrp="1"/>
          </p:cNvSpPr>
          <p:nvPr>
            <p:ph type="subTitle" idx="1"/>
          </p:nvPr>
        </p:nvSpPr>
        <p:spPr>
          <a:xfrm>
            <a:off x="713225" y="2360475"/>
            <a:ext cx="3257700" cy="1137600"/>
          </a:xfrm>
          <a:prstGeom prst="rect">
            <a:avLst/>
          </a:prstGeom>
          <a:noFill/>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600"/>
            </a:lvl1pPr>
            <a:lvl2pPr lvl="1" algn="ctr" rtl="0">
              <a:lnSpc>
                <a:spcPct val="100000"/>
              </a:lnSpc>
              <a:spcBef>
                <a:spcPts val="0"/>
              </a:spcBef>
              <a:spcAft>
                <a:spcPts val="0"/>
              </a:spcAft>
              <a:buSzPts val="1200"/>
              <a:buNone/>
              <a:defRPr/>
            </a:lvl2pPr>
            <a:lvl3pPr lvl="2" algn="ctr" rtl="0">
              <a:lnSpc>
                <a:spcPct val="100000"/>
              </a:lnSpc>
              <a:spcBef>
                <a:spcPts val="0"/>
              </a:spcBef>
              <a:spcAft>
                <a:spcPts val="0"/>
              </a:spcAft>
              <a:buSzPts val="1200"/>
              <a:buNone/>
              <a:defRPr/>
            </a:lvl3pPr>
            <a:lvl4pPr lvl="3" algn="ctr" rtl="0">
              <a:lnSpc>
                <a:spcPct val="100000"/>
              </a:lnSpc>
              <a:spcBef>
                <a:spcPts val="0"/>
              </a:spcBef>
              <a:spcAft>
                <a:spcPts val="0"/>
              </a:spcAft>
              <a:buSzPts val="1200"/>
              <a:buNone/>
              <a:defRPr/>
            </a:lvl4pPr>
            <a:lvl5pPr lvl="4" algn="ctr" rtl="0">
              <a:lnSpc>
                <a:spcPct val="100000"/>
              </a:lnSpc>
              <a:spcBef>
                <a:spcPts val="0"/>
              </a:spcBef>
              <a:spcAft>
                <a:spcPts val="0"/>
              </a:spcAft>
              <a:buSzPts val="1200"/>
              <a:buNone/>
              <a:defRPr/>
            </a:lvl5pPr>
            <a:lvl6pPr lvl="5" algn="ctr" rtl="0">
              <a:lnSpc>
                <a:spcPct val="100000"/>
              </a:lnSpc>
              <a:spcBef>
                <a:spcPts val="0"/>
              </a:spcBef>
              <a:spcAft>
                <a:spcPts val="0"/>
              </a:spcAft>
              <a:buSzPts val="1200"/>
              <a:buNone/>
              <a:defRPr/>
            </a:lvl6pPr>
            <a:lvl7pPr lvl="6" algn="ctr" rtl="0">
              <a:lnSpc>
                <a:spcPct val="100000"/>
              </a:lnSpc>
              <a:spcBef>
                <a:spcPts val="0"/>
              </a:spcBef>
              <a:spcAft>
                <a:spcPts val="0"/>
              </a:spcAft>
              <a:buSzPts val="1200"/>
              <a:buNone/>
              <a:defRPr/>
            </a:lvl7pPr>
            <a:lvl8pPr lvl="7" algn="ctr" rtl="0">
              <a:lnSpc>
                <a:spcPct val="100000"/>
              </a:lnSpc>
              <a:spcBef>
                <a:spcPts val="0"/>
              </a:spcBef>
              <a:spcAft>
                <a:spcPts val="0"/>
              </a:spcAft>
              <a:buSzPts val="1200"/>
              <a:buNone/>
              <a:defRPr/>
            </a:lvl8pPr>
            <a:lvl9pPr lvl="8" algn="ctr" rtl="0">
              <a:lnSpc>
                <a:spcPct val="100000"/>
              </a:lnSpc>
              <a:spcBef>
                <a:spcPts val="0"/>
              </a:spcBef>
              <a:spcAft>
                <a:spcPts val="0"/>
              </a:spcAft>
              <a:buSzPts val="1200"/>
              <a:buNone/>
              <a:defRPr/>
            </a:lvl9pPr>
          </a:lstStyle>
          <a:p>
            <a:endParaRPr/>
          </a:p>
        </p:txBody>
      </p:sp>
      <p:sp>
        <p:nvSpPr>
          <p:cNvPr id="128" name="Google Shape;128;p22"/>
          <p:cNvSpPr txBox="1">
            <a:spLocks noGrp="1"/>
          </p:cNvSpPr>
          <p:nvPr>
            <p:ph type="title"/>
          </p:nvPr>
        </p:nvSpPr>
        <p:spPr>
          <a:xfrm>
            <a:off x="713225" y="863650"/>
            <a:ext cx="8430900" cy="1347600"/>
          </a:xfrm>
          <a:prstGeom prst="rect">
            <a:avLst/>
          </a:prstGeom>
          <a:solidFill>
            <a:schemeClr val="lt2"/>
          </a:solidFill>
        </p:spPr>
        <p:txBody>
          <a:bodyPr spcFirstLastPara="1" wrap="square" lIns="91425" tIns="91425" rIns="91425" bIns="91425" anchor="t" anchorCtr="0">
            <a:noAutofit/>
          </a:bodyPr>
          <a:lstStyle>
            <a:lvl1pPr lvl="0" rtl="0">
              <a:spcBef>
                <a:spcPts val="0"/>
              </a:spcBef>
              <a:spcAft>
                <a:spcPts val="0"/>
              </a:spcAft>
              <a:buSzPts val="3000"/>
              <a:buNone/>
              <a:defRPr sz="60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2.xml"/><Relationship Id="rId7" Type="http://schemas.openxmlformats.org/officeDocument/2006/relationships/theme" Target="../theme/theme3.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Archivo"/>
              <a:buNone/>
              <a:defRPr sz="3000" b="1">
                <a:solidFill>
                  <a:schemeClr val="dk1"/>
                </a:solidFill>
                <a:latin typeface="Archivo"/>
                <a:ea typeface="Archivo"/>
                <a:cs typeface="Archivo"/>
                <a:sym typeface="Archivo"/>
              </a:defRPr>
            </a:lvl1pPr>
            <a:lvl2pPr lvl="1" rtl="0">
              <a:spcBef>
                <a:spcPts val="0"/>
              </a:spcBef>
              <a:spcAft>
                <a:spcPts val="0"/>
              </a:spcAft>
              <a:buClr>
                <a:schemeClr val="dk1"/>
              </a:buClr>
              <a:buSzPts val="3000"/>
              <a:buFont typeface="Archivo"/>
              <a:buNone/>
              <a:defRPr sz="3000" b="1">
                <a:solidFill>
                  <a:schemeClr val="dk1"/>
                </a:solidFill>
                <a:latin typeface="Archivo"/>
                <a:ea typeface="Archivo"/>
                <a:cs typeface="Archivo"/>
                <a:sym typeface="Archivo"/>
              </a:defRPr>
            </a:lvl2pPr>
            <a:lvl3pPr lvl="2" rtl="0">
              <a:spcBef>
                <a:spcPts val="0"/>
              </a:spcBef>
              <a:spcAft>
                <a:spcPts val="0"/>
              </a:spcAft>
              <a:buClr>
                <a:schemeClr val="dk1"/>
              </a:buClr>
              <a:buSzPts val="3000"/>
              <a:buFont typeface="Archivo"/>
              <a:buNone/>
              <a:defRPr sz="3000" b="1">
                <a:solidFill>
                  <a:schemeClr val="dk1"/>
                </a:solidFill>
                <a:latin typeface="Archivo"/>
                <a:ea typeface="Archivo"/>
                <a:cs typeface="Archivo"/>
                <a:sym typeface="Archivo"/>
              </a:defRPr>
            </a:lvl3pPr>
            <a:lvl4pPr lvl="3" rtl="0">
              <a:spcBef>
                <a:spcPts val="0"/>
              </a:spcBef>
              <a:spcAft>
                <a:spcPts val="0"/>
              </a:spcAft>
              <a:buClr>
                <a:schemeClr val="dk1"/>
              </a:buClr>
              <a:buSzPts val="3000"/>
              <a:buFont typeface="Archivo"/>
              <a:buNone/>
              <a:defRPr sz="3000" b="1">
                <a:solidFill>
                  <a:schemeClr val="dk1"/>
                </a:solidFill>
                <a:latin typeface="Archivo"/>
                <a:ea typeface="Archivo"/>
                <a:cs typeface="Archivo"/>
                <a:sym typeface="Archivo"/>
              </a:defRPr>
            </a:lvl4pPr>
            <a:lvl5pPr lvl="4" rtl="0">
              <a:spcBef>
                <a:spcPts val="0"/>
              </a:spcBef>
              <a:spcAft>
                <a:spcPts val="0"/>
              </a:spcAft>
              <a:buClr>
                <a:schemeClr val="dk1"/>
              </a:buClr>
              <a:buSzPts val="3000"/>
              <a:buFont typeface="Archivo"/>
              <a:buNone/>
              <a:defRPr sz="3000" b="1">
                <a:solidFill>
                  <a:schemeClr val="dk1"/>
                </a:solidFill>
                <a:latin typeface="Archivo"/>
                <a:ea typeface="Archivo"/>
                <a:cs typeface="Archivo"/>
                <a:sym typeface="Archivo"/>
              </a:defRPr>
            </a:lvl5pPr>
            <a:lvl6pPr lvl="5" rtl="0">
              <a:spcBef>
                <a:spcPts val="0"/>
              </a:spcBef>
              <a:spcAft>
                <a:spcPts val="0"/>
              </a:spcAft>
              <a:buClr>
                <a:schemeClr val="dk1"/>
              </a:buClr>
              <a:buSzPts val="3000"/>
              <a:buFont typeface="Archivo"/>
              <a:buNone/>
              <a:defRPr sz="3000" b="1">
                <a:solidFill>
                  <a:schemeClr val="dk1"/>
                </a:solidFill>
                <a:latin typeface="Archivo"/>
                <a:ea typeface="Archivo"/>
                <a:cs typeface="Archivo"/>
                <a:sym typeface="Archivo"/>
              </a:defRPr>
            </a:lvl6pPr>
            <a:lvl7pPr lvl="6" rtl="0">
              <a:spcBef>
                <a:spcPts val="0"/>
              </a:spcBef>
              <a:spcAft>
                <a:spcPts val="0"/>
              </a:spcAft>
              <a:buClr>
                <a:schemeClr val="dk1"/>
              </a:buClr>
              <a:buSzPts val="3000"/>
              <a:buFont typeface="Archivo"/>
              <a:buNone/>
              <a:defRPr sz="3000" b="1">
                <a:solidFill>
                  <a:schemeClr val="dk1"/>
                </a:solidFill>
                <a:latin typeface="Archivo"/>
                <a:ea typeface="Archivo"/>
                <a:cs typeface="Archivo"/>
                <a:sym typeface="Archivo"/>
              </a:defRPr>
            </a:lvl7pPr>
            <a:lvl8pPr lvl="7" rtl="0">
              <a:spcBef>
                <a:spcPts val="0"/>
              </a:spcBef>
              <a:spcAft>
                <a:spcPts val="0"/>
              </a:spcAft>
              <a:buClr>
                <a:schemeClr val="dk1"/>
              </a:buClr>
              <a:buSzPts val="3000"/>
              <a:buFont typeface="Archivo"/>
              <a:buNone/>
              <a:defRPr sz="3000" b="1">
                <a:solidFill>
                  <a:schemeClr val="dk1"/>
                </a:solidFill>
                <a:latin typeface="Archivo"/>
                <a:ea typeface="Archivo"/>
                <a:cs typeface="Archivo"/>
                <a:sym typeface="Archivo"/>
              </a:defRPr>
            </a:lvl8pPr>
            <a:lvl9pPr lvl="8" rtl="0">
              <a:spcBef>
                <a:spcPts val="0"/>
              </a:spcBef>
              <a:spcAft>
                <a:spcPts val="0"/>
              </a:spcAft>
              <a:buClr>
                <a:schemeClr val="dk1"/>
              </a:buClr>
              <a:buSzPts val="3000"/>
              <a:buFont typeface="Archivo"/>
              <a:buNone/>
              <a:defRPr sz="3000" b="1">
                <a:solidFill>
                  <a:schemeClr val="dk1"/>
                </a:solidFill>
                <a:latin typeface="Archivo"/>
                <a:ea typeface="Archivo"/>
                <a:cs typeface="Archivo"/>
                <a:sym typeface="Archivo"/>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04800">
              <a:lnSpc>
                <a:spcPct val="100000"/>
              </a:lnSpc>
              <a:spcBef>
                <a:spcPts val="0"/>
              </a:spcBef>
              <a:spcAft>
                <a:spcPts val="0"/>
              </a:spcAft>
              <a:buClr>
                <a:schemeClr val="dk1"/>
              </a:buClr>
              <a:buSzPts val="1200"/>
              <a:buFont typeface="Archivo"/>
              <a:buChar char="●"/>
              <a:defRPr sz="1200">
                <a:solidFill>
                  <a:schemeClr val="dk1"/>
                </a:solidFill>
                <a:latin typeface="Archivo"/>
                <a:ea typeface="Archivo"/>
                <a:cs typeface="Archivo"/>
                <a:sym typeface="Archivo"/>
              </a:defRPr>
            </a:lvl1pPr>
            <a:lvl2pPr marL="914400" lvl="1" indent="-304800">
              <a:lnSpc>
                <a:spcPct val="100000"/>
              </a:lnSpc>
              <a:spcBef>
                <a:spcPts val="0"/>
              </a:spcBef>
              <a:spcAft>
                <a:spcPts val="0"/>
              </a:spcAft>
              <a:buClr>
                <a:schemeClr val="dk1"/>
              </a:buClr>
              <a:buSzPts val="1200"/>
              <a:buFont typeface="Archivo"/>
              <a:buChar char="○"/>
              <a:defRPr sz="1200">
                <a:solidFill>
                  <a:schemeClr val="dk1"/>
                </a:solidFill>
                <a:latin typeface="Archivo"/>
                <a:ea typeface="Archivo"/>
                <a:cs typeface="Archivo"/>
                <a:sym typeface="Archivo"/>
              </a:defRPr>
            </a:lvl2pPr>
            <a:lvl3pPr marL="1371600" lvl="2" indent="-304800">
              <a:lnSpc>
                <a:spcPct val="100000"/>
              </a:lnSpc>
              <a:spcBef>
                <a:spcPts val="0"/>
              </a:spcBef>
              <a:spcAft>
                <a:spcPts val="0"/>
              </a:spcAft>
              <a:buClr>
                <a:schemeClr val="dk1"/>
              </a:buClr>
              <a:buSzPts val="1200"/>
              <a:buFont typeface="Archivo"/>
              <a:buChar char="■"/>
              <a:defRPr sz="1200">
                <a:solidFill>
                  <a:schemeClr val="dk1"/>
                </a:solidFill>
                <a:latin typeface="Archivo"/>
                <a:ea typeface="Archivo"/>
                <a:cs typeface="Archivo"/>
                <a:sym typeface="Archivo"/>
              </a:defRPr>
            </a:lvl3pPr>
            <a:lvl4pPr marL="1828800" lvl="3" indent="-304800">
              <a:lnSpc>
                <a:spcPct val="100000"/>
              </a:lnSpc>
              <a:spcBef>
                <a:spcPts val="0"/>
              </a:spcBef>
              <a:spcAft>
                <a:spcPts val="0"/>
              </a:spcAft>
              <a:buClr>
                <a:schemeClr val="dk1"/>
              </a:buClr>
              <a:buSzPts val="1200"/>
              <a:buFont typeface="Archivo"/>
              <a:buChar char="●"/>
              <a:defRPr sz="1200">
                <a:solidFill>
                  <a:schemeClr val="dk1"/>
                </a:solidFill>
                <a:latin typeface="Archivo"/>
                <a:ea typeface="Archivo"/>
                <a:cs typeface="Archivo"/>
                <a:sym typeface="Archivo"/>
              </a:defRPr>
            </a:lvl4pPr>
            <a:lvl5pPr marL="2286000" lvl="4" indent="-304800">
              <a:lnSpc>
                <a:spcPct val="100000"/>
              </a:lnSpc>
              <a:spcBef>
                <a:spcPts val="0"/>
              </a:spcBef>
              <a:spcAft>
                <a:spcPts val="0"/>
              </a:spcAft>
              <a:buClr>
                <a:schemeClr val="dk1"/>
              </a:buClr>
              <a:buSzPts val="1200"/>
              <a:buFont typeface="Archivo"/>
              <a:buChar char="○"/>
              <a:defRPr sz="1200">
                <a:solidFill>
                  <a:schemeClr val="dk1"/>
                </a:solidFill>
                <a:latin typeface="Archivo"/>
                <a:ea typeface="Archivo"/>
                <a:cs typeface="Archivo"/>
                <a:sym typeface="Archivo"/>
              </a:defRPr>
            </a:lvl5pPr>
            <a:lvl6pPr marL="2743200" lvl="5" indent="-304800">
              <a:lnSpc>
                <a:spcPct val="100000"/>
              </a:lnSpc>
              <a:spcBef>
                <a:spcPts val="0"/>
              </a:spcBef>
              <a:spcAft>
                <a:spcPts val="0"/>
              </a:spcAft>
              <a:buClr>
                <a:schemeClr val="dk1"/>
              </a:buClr>
              <a:buSzPts val="1200"/>
              <a:buFont typeface="Archivo"/>
              <a:buChar char="■"/>
              <a:defRPr sz="1200">
                <a:solidFill>
                  <a:schemeClr val="dk1"/>
                </a:solidFill>
                <a:latin typeface="Archivo"/>
                <a:ea typeface="Archivo"/>
                <a:cs typeface="Archivo"/>
                <a:sym typeface="Archivo"/>
              </a:defRPr>
            </a:lvl6pPr>
            <a:lvl7pPr marL="3200400" lvl="6" indent="-304800">
              <a:lnSpc>
                <a:spcPct val="100000"/>
              </a:lnSpc>
              <a:spcBef>
                <a:spcPts val="0"/>
              </a:spcBef>
              <a:spcAft>
                <a:spcPts val="0"/>
              </a:spcAft>
              <a:buClr>
                <a:schemeClr val="dk1"/>
              </a:buClr>
              <a:buSzPts val="1200"/>
              <a:buFont typeface="Archivo"/>
              <a:buChar char="●"/>
              <a:defRPr sz="1200">
                <a:solidFill>
                  <a:schemeClr val="dk1"/>
                </a:solidFill>
                <a:latin typeface="Archivo"/>
                <a:ea typeface="Archivo"/>
                <a:cs typeface="Archivo"/>
                <a:sym typeface="Archivo"/>
              </a:defRPr>
            </a:lvl7pPr>
            <a:lvl8pPr marL="3657600" lvl="7" indent="-304800">
              <a:lnSpc>
                <a:spcPct val="100000"/>
              </a:lnSpc>
              <a:spcBef>
                <a:spcPts val="0"/>
              </a:spcBef>
              <a:spcAft>
                <a:spcPts val="0"/>
              </a:spcAft>
              <a:buClr>
                <a:schemeClr val="dk1"/>
              </a:buClr>
              <a:buSzPts val="1200"/>
              <a:buFont typeface="Archivo"/>
              <a:buChar char="○"/>
              <a:defRPr sz="1200">
                <a:solidFill>
                  <a:schemeClr val="dk1"/>
                </a:solidFill>
                <a:latin typeface="Archivo"/>
                <a:ea typeface="Archivo"/>
                <a:cs typeface="Archivo"/>
                <a:sym typeface="Archivo"/>
              </a:defRPr>
            </a:lvl8pPr>
            <a:lvl9pPr marL="4114800" lvl="8" indent="-304800">
              <a:lnSpc>
                <a:spcPct val="100000"/>
              </a:lnSpc>
              <a:spcBef>
                <a:spcPts val="0"/>
              </a:spcBef>
              <a:spcAft>
                <a:spcPts val="0"/>
              </a:spcAft>
              <a:buClr>
                <a:schemeClr val="dk1"/>
              </a:buClr>
              <a:buSzPts val="1200"/>
              <a:buFont typeface="Archivo"/>
              <a:buChar char="■"/>
              <a:defRPr sz="1200">
                <a:solidFill>
                  <a:schemeClr val="dk1"/>
                </a:solidFill>
                <a:latin typeface="Archivo"/>
                <a:ea typeface="Archivo"/>
                <a:cs typeface="Archivo"/>
                <a:sym typeface="Archiv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5" r:id="rId4"/>
    <p:sldLayoutId id="2147483656" r:id="rId5"/>
    <p:sldLayoutId id="2147483658" r:id="rId6"/>
    <p:sldLayoutId id="2147483659" r:id="rId7"/>
    <p:sldLayoutId id="2147483660" r:id="rId8"/>
    <p:sldLayoutId id="2147483668" r:id="rId9"/>
    <p:sldLayoutId id="2147483669" r:id="rId10"/>
    <p:sldLayoutId id="2147483670" r:id="rId11"/>
    <p:sldLayoutId id="2147483699" r:id="rId12"/>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218967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4368815"/>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8"/>
          <p:cNvSpPr txBox="1">
            <a:spLocks noGrp="1"/>
          </p:cNvSpPr>
          <p:nvPr>
            <p:ph type="ctrTitle"/>
          </p:nvPr>
        </p:nvSpPr>
        <p:spPr>
          <a:xfrm>
            <a:off x="0" y="980069"/>
            <a:ext cx="8323042" cy="2066700"/>
          </a:xfrm>
          <a:prstGeom prst="rect">
            <a:avLst/>
          </a:prstGeom>
          <a:solidFill>
            <a:schemeClr val="lt2"/>
          </a:solidFill>
        </p:spPr>
        <p:txBody>
          <a:bodyPr spcFirstLastPara="1" wrap="square" lIns="822950" tIns="91425" rIns="91425" bIns="91425" anchor="ctr" anchorCtr="0">
            <a:noAutofit/>
          </a:bodyPr>
          <a:lstStyle/>
          <a:p>
            <a:pPr lvl="0"/>
            <a:r>
              <a:rPr lang="zh-TW" altLang="en-US" dirty="0"/>
              <a:t>公職人員利益衝突迴避法</a:t>
            </a:r>
            <a:br>
              <a:rPr lang="en-US" altLang="zh-TW" dirty="0"/>
            </a:br>
            <a:r>
              <a:rPr lang="en-US" altLang="zh-TW" b="0" dirty="0"/>
              <a:t>-</a:t>
            </a:r>
            <a:r>
              <a:rPr lang="zh-TW" altLang="en-US" b="0" dirty="0"/>
              <a:t>實務案例解析</a:t>
            </a:r>
            <a:endParaRPr b="0" dirty="0"/>
          </a:p>
        </p:txBody>
      </p:sp>
      <p:sp>
        <p:nvSpPr>
          <p:cNvPr id="144" name="Google Shape;144;p28"/>
          <p:cNvSpPr txBox="1">
            <a:spLocks noGrp="1"/>
          </p:cNvSpPr>
          <p:nvPr>
            <p:ph type="subTitle" idx="1"/>
          </p:nvPr>
        </p:nvSpPr>
        <p:spPr>
          <a:xfrm>
            <a:off x="733249" y="3675886"/>
            <a:ext cx="2721300" cy="732900"/>
          </a:xfrm>
          <a:prstGeom prst="rect">
            <a:avLst/>
          </a:prstGeom>
        </p:spPr>
        <p:txBody>
          <a:bodyPr spcFirstLastPara="1" wrap="square" lIns="91425" tIns="91425" rIns="91425" bIns="91425" anchor="t" anchorCtr="0">
            <a:noAutofit/>
          </a:bodyPr>
          <a:lstStyle/>
          <a:p>
            <a:pPr marL="0" lvl="0" indent="0">
              <a:spcBef>
                <a:spcPts val="600"/>
              </a:spcBef>
            </a:pPr>
            <a:r>
              <a:rPr lang="zh-TW" altLang="en-US" dirty="0"/>
              <a:t>監察院公職人員財產申報處</a:t>
            </a:r>
            <a:endParaRPr lang="en-US" altLang="zh-TW" dirty="0"/>
          </a:p>
          <a:p>
            <a:pPr marL="0" lvl="0" indent="0">
              <a:spcBef>
                <a:spcPts val="600"/>
              </a:spcBef>
            </a:pPr>
            <a:r>
              <a:rPr lang="zh-TW" altLang="en-US" dirty="0"/>
              <a:t>吳志鵬</a:t>
            </a:r>
          </a:p>
          <a:p>
            <a:pPr marL="0" lvl="0" indent="0">
              <a:spcBef>
                <a:spcPts val="600"/>
              </a:spcBef>
            </a:pP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2"/>
          <p:cNvSpPr txBox="1">
            <a:spLocks noGrp="1"/>
          </p:cNvSpPr>
          <p:nvPr>
            <p:ph type="title"/>
          </p:nvPr>
        </p:nvSpPr>
        <p:spPr>
          <a:xfrm>
            <a:off x="3360875" y="2232350"/>
            <a:ext cx="5783100" cy="1912500"/>
          </a:xfrm>
          <a:prstGeom prst="rect">
            <a:avLst/>
          </a:prstGeom>
        </p:spPr>
        <p:txBody>
          <a:bodyPr spcFirstLastPara="1" wrap="square" lIns="91425" tIns="91425" rIns="731500" bIns="91425" anchor="ctr" anchorCtr="0">
            <a:noAutofit/>
          </a:bodyPr>
          <a:lstStyle/>
          <a:p>
            <a:pPr lvl="0" algn="ctr"/>
            <a:r>
              <a:rPr lang="zh-TW" altLang="en-US" dirty="0"/>
              <a:t>   關係人</a:t>
            </a:r>
          </a:p>
        </p:txBody>
      </p:sp>
      <p:sp>
        <p:nvSpPr>
          <p:cNvPr id="183" name="Google Shape;183;p32"/>
          <p:cNvSpPr txBox="1">
            <a:spLocks noGrp="1"/>
          </p:cNvSpPr>
          <p:nvPr>
            <p:ph type="title" idx="2"/>
          </p:nvPr>
        </p:nvSpPr>
        <p:spPr>
          <a:xfrm>
            <a:off x="3360875" y="1052400"/>
            <a:ext cx="1642200" cy="97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02</a:t>
            </a:r>
            <a:endParaRPr dirty="0"/>
          </a:p>
        </p:txBody>
      </p:sp>
    </p:spTree>
    <p:extLst>
      <p:ext uri="{BB962C8B-B14F-4D97-AF65-F5344CB8AC3E}">
        <p14:creationId xmlns:p14="http://schemas.microsoft.com/office/powerpoint/2010/main" val="4050753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직선 연결선 12">
            <a:extLst>
              <a:ext uri="{FF2B5EF4-FFF2-40B4-BE49-F238E27FC236}">
                <a16:creationId xmlns:a16="http://schemas.microsoft.com/office/drawing/2014/main" id="{AD323FD0-BD43-4077-91FC-F096CBA49085}"/>
              </a:ext>
            </a:extLst>
          </p:cNvPr>
          <p:cNvCxnSpPr>
            <a:cxnSpLocks/>
          </p:cNvCxnSpPr>
          <p:nvPr/>
        </p:nvCxnSpPr>
        <p:spPr>
          <a:xfrm flipV="1">
            <a:off x="2800350" y="2183119"/>
            <a:ext cx="3552930" cy="1530446"/>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직선 연결선 14">
            <a:extLst>
              <a:ext uri="{FF2B5EF4-FFF2-40B4-BE49-F238E27FC236}">
                <a16:creationId xmlns:a16="http://schemas.microsoft.com/office/drawing/2014/main" id="{40511173-FF1A-4B9B-882E-C114D1F276A1}"/>
              </a:ext>
            </a:extLst>
          </p:cNvPr>
          <p:cNvCxnSpPr>
            <a:cxnSpLocks/>
          </p:cNvCxnSpPr>
          <p:nvPr/>
        </p:nvCxnSpPr>
        <p:spPr>
          <a:xfrm flipH="1" flipV="1">
            <a:off x="2658771" y="2522380"/>
            <a:ext cx="3776977" cy="923324"/>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직선 연결선 16">
            <a:extLst>
              <a:ext uri="{FF2B5EF4-FFF2-40B4-BE49-F238E27FC236}">
                <a16:creationId xmlns:a16="http://schemas.microsoft.com/office/drawing/2014/main" id="{9265132F-CC09-454A-B81F-7AB75E2BC7D1}"/>
              </a:ext>
            </a:extLst>
          </p:cNvPr>
          <p:cNvCxnSpPr>
            <a:cxnSpLocks/>
          </p:cNvCxnSpPr>
          <p:nvPr/>
        </p:nvCxnSpPr>
        <p:spPr>
          <a:xfrm flipV="1">
            <a:off x="4336257" y="1473377"/>
            <a:ext cx="482083" cy="2870727"/>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
            <a:extLst>
              <a:ext uri="{FF2B5EF4-FFF2-40B4-BE49-F238E27FC236}">
                <a16:creationId xmlns:a16="http://schemas.microsoft.com/office/drawing/2014/main" id="{D735F7F3-C1B5-4B60-A00A-4EB618DDFB5A}"/>
              </a:ext>
            </a:extLst>
          </p:cNvPr>
          <p:cNvSpPr>
            <a:spLocks noGrp="1"/>
          </p:cNvSpPr>
          <p:nvPr>
            <p:ph type="body" sz="quarter" idx="10"/>
          </p:nvPr>
        </p:nvSpPr>
        <p:spPr/>
        <p:txBody>
          <a:bodyPr/>
          <a:lstStyle/>
          <a:p>
            <a:r>
              <a:rPr lang="zh-TW" altLang="en-US" dirty="0"/>
              <a:t>關係人概念圖</a:t>
            </a:r>
            <a:endParaRPr lang="en-US" dirty="0"/>
          </a:p>
        </p:txBody>
      </p:sp>
      <p:sp>
        <p:nvSpPr>
          <p:cNvPr id="5" name="타원 4">
            <a:extLst>
              <a:ext uri="{FF2B5EF4-FFF2-40B4-BE49-F238E27FC236}">
                <a16:creationId xmlns:a16="http://schemas.microsoft.com/office/drawing/2014/main" id="{4251A4DF-FF60-4945-AA52-DEAB8ED08A1E}"/>
              </a:ext>
            </a:extLst>
          </p:cNvPr>
          <p:cNvSpPr/>
          <p:nvPr/>
        </p:nvSpPr>
        <p:spPr>
          <a:xfrm rot="16200000">
            <a:off x="3854053" y="2183119"/>
            <a:ext cx="1435894" cy="1435894"/>
          </a:xfrm>
          <a:prstGeom prst="ellipse">
            <a:avLst/>
          </a:prstGeom>
          <a:solidFill>
            <a:schemeClr val="accent4"/>
          </a:solidFill>
          <a:ln>
            <a:noFill/>
          </a:ln>
          <a:scene3d>
            <a:camera prst="orthographicFront">
              <a:rot lat="0" lon="17400000" rev="0"/>
            </a:camera>
            <a:lightRig rig="threePt" dir="t">
              <a:rot lat="0" lon="0" rev="1800000"/>
            </a:lightRig>
          </a:scene3d>
          <a:sp3d extrusionH="393700">
            <a:extrusionClr>
              <a:schemeClr val="accent4"/>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6" name="타원 5">
            <a:extLst>
              <a:ext uri="{FF2B5EF4-FFF2-40B4-BE49-F238E27FC236}">
                <a16:creationId xmlns:a16="http://schemas.microsoft.com/office/drawing/2014/main" id="{0039F23D-7207-4921-847F-63F252CA344E}"/>
              </a:ext>
            </a:extLst>
          </p:cNvPr>
          <p:cNvSpPr/>
          <p:nvPr/>
        </p:nvSpPr>
        <p:spPr>
          <a:xfrm rot="16200000">
            <a:off x="2103835" y="3134377"/>
            <a:ext cx="1158374" cy="1158374"/>
          </a:xfrm>
          <a:prstGeom prst="ellipse">
            <a:avLst/>
          </a:prstGeom>
          <a:solidFill>
            <a:schemeClr val="accent1"/>
          </a:solidFill>
          <a:ln>
            <a:noFill/>
          </a:ln>
          <a:scene3d>
            <a:camera prst="orthographicFront">
              <a:rot lat="0" lon="17400000" rev="0"/>
            </a:camera>
            <a:lightRig rig="threePt" dir="t">
              <a:rot lat="0" lon="0" rev="1800000"/>
            </a:lightRig>
          </a:scene3d>
          <a:sp3d extrusionH="393700">
            <a:extrusionClr>
              <a:schemeClr val="accent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7" name="타원 6">
            <a:extLst>
              <a:ext uri="{FF2B5EF4-FFF2-40B4-BE49-F238E27FC236}">
                <a16:creationId xmlns:a16="http://schemas.microsoft.com/office/drawing/2014/main" id="{5CA57073-BBAD-4935-9923-9A9135F5AA80}"/>
              </a:ext>
            </a:extLst>
          </p:cNvPr>
          <p:cNvSpPr/>
          <p:nvPr/>
        </p:nvSpPr>
        <p:spPr>
          <a:xfrm rot="16200000">
            <a:off x="5880811" y="1603931"/>
            <a:ext cx="1158374" cy="1158374"/>
          </a:xfrm>
          <a:prstGeom prst="ellipse">
            <a:avLst/>
          </a:prstGeom>
          <a:solidFill>
            <a:schemeClr val="accent1"/>
          </a:solidFill>
          <a:ln>
            <a:noFill/>
          </a:ln>
          <a:scene3d>
            <a:camera prst="orthographicFront">
              <a:rot lat="0" lon="17400000" rev="0"/>
            </a:camera>
            <a:lightRig rig="threePt" dir="t">
              <a:rot lat="0" lon="0" rev="1800000"/>
            </a:lightRig>
          </a:scene3d>
          <a:sp3d extrusionH="393700">
            <a:extrusionClr>
              <a:schemeClr val="accent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8" name="타원 7">
            <a:extLst>
              <a:ext uri="{FF2B5EF4-FFF2-40B4-BE49-F238E27FC236}">
                <a16:creationId xmlns:a16="http://schemas.microsoft.com/office/drawing/2014/main" id="{8EE4AE7E-4314-46B0-B202-0F3D4BA8A1ED}"/>
              </a:ext>
            </a:extLst>
          </p:cNvPr>
          <p:cNvSpPr/>
          <p:nvPr/>
        </p:nvSpPr>
        <p:spPr>
          <a:xfrm rot="16200000">
            <a:off x="3757069" y="3713565"/>
            <a:ext cx="1158374" cy="1158374"/>
          </a:xfrm>
          <a:prstGeom prst="ellipse">
            <a:avLst/>
          </a:prstGeom>
          <a:solidFill>
            <a:schemeClr val="accent3"/>
          </a:solidFill>
          <a:ln>
            <a:noFill/>
          </a:ln>
          <a:scene3d>
            <a:camera prst="orthographicFront">
              <a:rot lat="0" lon="17400000" rev="0"/>
            </a:camera>
            <a:lightRig rig="threePt" dir="t">
              <a:rot lat="0" lon="0" rev="1800000"/>
            </a:lightRig>
          </a:scene3d>
          <a:sp3d extrusionH="393700">
            <a:extrusionClr>
              <a:schemeClr val="accent3"/>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9" name="타원 8">
            <a:extLst>
              <a:ext uri="{FF2B5EF4-FFF2-40B4-BE49-F238E27FC236}">
                <a16:creationId xmlns:a16="http://schemas.microsoft.com/office/drawing/2014/main" id="{54E5A166-0209-402B-A55D-B4F8DB58DA0D}"/>
              </a:ext>
            </a:extLst>
          </p:cNvPr>
          <p:cNvSpPr/>
          <p:nvPr/>
        </p:nvSpPr>
        <p:spPr>
          <a:xfrm rot="16200000">
            <a:off x="4143615" y="1278390"/>
            <a:ext cx="1158374" cy="1158374"/>
          </a:xfrm>
          <a:prstGeom prst="ellipse">
            <a:avLst/>
          </a:prstGeom>
          <a:solidFill>
            <a:schemeClr val="accent3"/>
          </a:solidFill>
          <a:ln>
            <a:noFill/>
          </a:ln>
          <a:scene3d>
            <a:camera prst="orthographicFront">
              <a:rot lat="0" lon="17400000" rev="0"/>
            </a:camera>
            <a:lightRig rig="threePt" dir="t">
              <a:rot lat="0" lon="0" rev="1800000"/>
            </a:lightRig>
          </a:scene3d>
          <a:sp3d extrusionH="393700">
            <a:extrusionClr>
              <a:schemeClr val="accent3"/>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10" name="타원 9">
            <a:extLst>
              <a:ext uri="{FF2B5EF4-FFF2-40B4-BE49-F238E27FC236}">
                <a16:creationId xmlns:a16="http://schemas.microsoft.com/office/drawing/2014/main" id="{8F6045B9-C7AE-4AB7-86B0-5B2FF04116D7}"/>
              </a:ext>
            </a:extLst>
          </p:cNvPr>
          <p:cNvSpPr/>
          <p:nvPr/>
        </p:nvSpPr>
        <p:spPr>
          <a:xfrm rot="16200000">
            <a:off x="5880811" y="2808197"/>
            <a:ext cx="1158374" cy="1158374"/>
          </a:xfrm>
          <a:prstGeom prst="ellipse">
            <a:avLst/>
          </a:prstGeom>
          <a:solidFill>
            <a:schemeClr val="accent2"/>
          </a:solidFill>
          <a:ln>
            <a:noFill/>
          </a:ln>
          <a:scene3d>
            <a:camera prst="orthographicFront">
              <a:rot lat="0" lon="17400000" rev="0"/>
            </a:camera>
            <a:lightRig rig="threePt" dir="t">
              <a:rot lat="0" lon="0" rev="1800000"/>
            </a:lightRig>
          </a:scene3d>
          <a:sp3d extrusionH="393700">
            <a:extrusionClr>
              <a:schemeClr val="accent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11" name="타원 10">
            <a:extLst>
              <a:ext uri="{FF2B5EF4-FFF2-40B4-BE49-F238E27FC236}">
                <a16:creationId xmlns:a16="http://schemas.microsoft.com/office/drawing/2014/main" id="{BF026808-2176-4D9C-B5C2-6FA5064570B3}"/>
              </a:ext>
            </a:extLst>
          </p:cNvPr>
          <p:cNvSpPr/>
          <p:nvPr/>
        </p:nvSpPr>
        <p:spPr>
          <a:xfrm rot="16200000">
            <a:off x="2103835" y="1857577"/>
            <a:ext cx="1158374" cy="1158374"/>
          </a:xfrm>
          <a:prstGeom prst="ellipse">
            <a:avLst/>
          </a:prstGeom>
          <a:solidFill>
            <a:schemeClr val="accent2"/>
          </a:solidFill>
          <a:ln>
            <a:noFill/>
          </a:ln>
          <a:scene3d>
            <a:camera prst="orthographicFront">
              <a:rot lat="0" lon="17400000" rev="0"/>
            </a:camera>
            <a:lightRig rig="threePt" dir="t">
              <a:rot lat="0" lon="0" rev="1800000"/>
            </a:lightRig>
          </a:scene3d>
          <a:sp3d extrusionH="393700">
            <a:extrusionClr>
              <a:schemeClr val="accent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grpSp>
        <p:nvGrpSpPr>
          <p:cNvPr id="20" name="Group 87">
            <a:extLst>
              <a:ext uri="{FF2B5EF4-FFF2-40B4-BE49-F238E27FC236}">
                <a16:creationId xmlns:a16="http://schemas.microsoft.com/office/drawing/2014/main" id="{0915218C-E9A2-4C6E-A007-B00A6923251D}"/>
              </a:ext>
            </a:extLst>
          </p:cNvPr>
          <p:cNvGrpSpPr/>
          <p:nvPr/>
        </p:nvGrpSpPr>
        <p:grpSpPr>
          <a:xfrm>
            <a:off x="2274309" y="1530007"/>
            <a:ext cx="849074" cy="927217"/>
            <a:chOff x="5108273" y="2376799"/>
            <a:chExt cx="1602571" cy="1750059"/>
          </a:xfrm>
        </p:grpSpPr>
        <p:sp>
          <p:nvSpPr>
            <p:cNvPr id="21" name="Graphic 57">
              <a:extLst>
                <a:ext uri="{FF2B5EF4-FFF2-40B4-BE49-F238E27FC236}">
                  <a16:creationId xmlns:a16="http://schemas.microsoft.com/office/drawing/2014/main" id="{3CF30D34-8BFD-4DC6-B340-5621355ED3BB}"/>
                </a:ext>
              </a:extLst>
            </p:cNvPr>
            <p:cNvSpPr/>
            <p:nvPr/>
          </p:nvSpPr>
          <p:spPr>
            <a:xfrm>
              <a:off x="5440455" y="2790270"/>
              <a:ext cx="934763" cy="982430"/>
            </a:xfrm>
            <a:custGeom>
              <a:avLst/>
              <a:gdLst>
                <a:gd name="connsiteX0" fmla="*/ 357753 w 1617910"/>
                <a:gd name="connsiteY0" fmla="*/ 1607900 h 1700414"/>
                <a:gd name="connsiteX1" fmla="*/ 429453 w 1617910"/>
                <a:gd name="connsiteY1" fmla="*/ 1582684 h 1700414"/>
                <a:gd name="connsiteX2" fmla="*/ 497014 w 1617910"/>
                <a:gd name="connsiteY2" fmla="*/ 1505571 h 1700414"/>
                <a:gd name="connsiteX3" fmla="*/ 511214 w 1617910"/>
                <a:gd name="connsiteY3" fmla="*/ 1300532 h 1700414"/>
                <a:gd name="connsiteX4" fmla="*/ 495104 w 1617910"/>
                <a:gd name="connsiteY4" fmla="*/ 1271813 h 1700414"/>
                <a:gd name="connsiteX5" fmla="*/ 317382 w 1617910"/>
                <a:gd name="connsiteY5" fmla="*/ 1129177 h 1700414"/>
                <a:gd name="connsiteX6" fmla="*/ 232373 w 1617910"/>
                <a:gd name="connsiteY6" fmla="*/ 989916 h 1700414"/>
                <a:gd name="connsiteX7" fmla="*/ 191429 w 1617910"/>
                <a:gd name="connsiteY7" fmla="*/ 856895 h 1700414"/>
                <a:gd name="connsiteX8" fmla="*/ 179394 w 1617910"/>
                <a:gd name="connsiteY8" fmla="*/ 832379 h 1700414"/>
                <a:gd name="connsiteX9" fmla="*/ 19756 w 1617910"/>
                <a:gd name="connsiteY9" fmla="*/ 629059 h 1700414"/>
                <a:gd name="connsiteX10" fmla="*/ 31727 w 1617910"/>
                <a:gd name="connsiteY10" fmla="*/ 415486 h 1700414"/>
                <a:gd name="connsiteX11" fmla="*/ 85789 w 1617910"/>
                <a:gd name="connsiteY11" fmla="*/ 375243 h 1700414"/>
                <a:gd name="connsiteX12" fmla="*/ 123804 w 1617910"/>
                <a:gd name="connsiteY12" fmla="*/ 327867 h 1700414"/>
                <a:gd name="connsiteX13" fmla="*/ 138259 w 1617910"/>
                <a:gd name="connsiteY13" fmla="*/ 349645 h 1700414"/>
                <a:gd name="connsiteX14" fmla="*/ 221675 w 1617910"/>
                <a:gd name="connsiteY14" fmla="*/ 678472 h 1700414"/>
                <a:gd name="connsiteX15" fmla="*/ 225050 w 1617910"/>
                <a:gd name="connsiteY15" fmla="*/ 692099 h 1700414"/>
                <a:gd name="connsiteX16" fmla="*/ 219574 w 1617910"/>
                <a:gd name="connsiteY16" fmla="*/ 405935 h 1700414"/>
                <a:gd name="connsiteX17" fmla="*/ 299170 w 1617910"/>
                <a:gd name="connsiteY17" fmla="*/ 59533 h 1700414"/>
                <a:gd name="connsiteX18" fmla="*/ 352913 w 1617910"/>
                <a:gd name="connsiteY18" fmla="*/ 20053 h 1700414"/>
                <a:gd name="connsiteX19" fmla="*/ 1236494 w 1617910"/>
                <a:gd name="connsiteY19" fmla="*/ 886 h 1700414"/>
                <a:gd name="connsiteX20" fmla="*/ 1372826 w 1617910"/>
                <a:gd name="connsiteY20" fmla="*/ 66155 h 1700414"/>
                <a:gd name="connsiteX21" fmla="*/ 1430135 w 1617910"/>
                <a:gd name="connsiteY21" fmla="*/ 229168 h 1700414"/>
                <a:gd name="connsiteX22" fmla="*/ 1435166 w 1617910"/>
                <a:gd name="connsiteY22" fmla="*/ 593845 h 1700414"/>
                <a:gd name="connsiteX23" fmla="*/ 1445290 w 1617910"/>
                <a:gd name="connsiteY23" fmla="*/ 685413 h 1700414"/>
                <a:gd name="connsiteX24" fmla="*/ 1483178 w 1617910"/>
                <a:gd name="connsiteY24" fmla="*/ 434844 h 1700414"/>
                <a:gd name="connsiteX25" fmla="*/ 1499034 w 1617910"/>
                <a:gd name="connsiteY25" fmla="*/ 398421 h 1700414"/>
                <a:gd name="connsiteX26" fmla="*/ 1551185 w 1617910"/>
                <a:gd name="connsiteY26" fmla="*/ 380719 h 1700414"/>
                <a:gd name="connsiteX27" fmla="*/ 1617664 w 1617910"/>
                <a:gd name="connsiteY27" fmla="*/ 506799 h 1700414"/>
                <a:gd name="connsiteX28" fmla="*/ 1470634 w 1617910"/>
                <a:gd name="connsiteY28" fmla="*/ 817861 h 1700414"/>
                <a:gd name="connsiteX29" fmla="*/ 1402691 w 1617910"/>
                <a:gd name="connsiteY29" fmla="*/ 908728 h 1700414"/>
                <a:gd name="connsiteX30" fmla="*/ 1326215 w 1617910"/>
                <a:gd name="connsiteY30" fmla="*/ 1088679 h 1700414"/>
                <a:gd name="connsiteX31" fmla="*/ 1201599 w 1617910"/>
                <a:gd name="connsiteY31" fmla="*/ 1205080 h 1700414"/>
                <a:gd name="connsiteX32" fmla="*/ 1181541 w 1617910"/>
                <a:gd name="connsiteY32" fmla="*/ 1220362 h 1700414"/>
                <a:gd name="connsiteX33" fmla="*/ 1112133 w 1617910"/>
                <a:gd name="connsiteY33" fmla="*/ 1414704 h 1700414"/>
                <a:gd name="connsiteX34" fmla="*/ 1121239 w 1617910"/>
                <a:gd name="connsiteY34" fmla="*/ 1492963 h 1700414"/>
                <a:gd name="connsiteX35" fmla="*/ 1205929 w 1617910"/>
                <a:gd name="connsiteY35" fmla="*/ 1589052 h 1700414"/>
                <a:gd name="connsiteX36" fmla="*/ 1262983 w 1617910"/>
                <a:gd name="connsiteY36" fmla="*/ 1607900 h 1700414"/>
                <a:gd name="connsiteX37" fmla="*/ 1237704 w 1617910"/>
                <a:gd name="connsiteY37" fmla="*/ 1628340 h 1700414"/>
                <a:gd name="connsiteX38" fmla="*/ 858126 w 1617910"/>
                <a:gd name="connsiteY38" fmla="*/ 1699531 h 1700414"/>
                <a:gd name="connsiteX39" fmla="*/ 392266 w 1617910"/>
                <a:gd name="connsiteY39" fmla="*/ 1631333 h 1700414"/>
                <a:gd name="connsiteX40" fmla="*/ 357753 w 1617910"/>
                <a:gd name="connsiteY40" fmla="*/ 1607900 h 170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617910" h="1700414">
                  <a:moveTo>
                    <a:pt x="357753" y="1607900"/>
                  </a:moveTo>
                  <a:cubicBezTo>
                    <a:pt x="381632" y="1599431"/>
                    <a:pt x="405447" y="1590644"/>
                    <a:pt x="429453" y="1582684"/>
                  </a:cubicBezTo>
                  <a:cubicBezTo>
                    <a:pt x="467277" y="1570139"/>
                    <a:pt x="490837" y="1543077"/>
                    <a:pt x="497014" y="1505571"/>
                  </a:cubicBezTo>
                  <a:cubicBezTo>
                    <a:pt x="508094" y="1437882"/>
                    <a:pt x="511532" y="1369239"/>
                    <a:pt x="511214" y="1300532"/>
                  </a:cubicBezTo>
                  <a:cubicBezTo>
                    <a:pt x="511150" y="1287223"/>
                    <a:pt x="505483" y="1278945"/>
                    <a:pt x="495104" y="1271813"/>
                  </a:cubicBezTo>
                  <a:cubicBezTo>
                    <a:pt x="432446" y="1228577"/>
                    <a:pt x="373990" y="1179928"/>
                    <a:pt x="317382" y="1129177"/>
                  </a:cubicBezTo>
                  <a:cubicBezTo>
                    <a:pt x="275355" y="1091480"/>
                    <a:pt x="250203" y="1042385"/>
                    <a:pt x="232373" y="989916"/>
                  </a:cubicBezTo>
                  <a:cubicBezTo>
                    <a:pt x="217473" y="946042"/>
                    <a:pt x="199325" y="903124"/>
                    <a:pt x="191429" y="856895"/>
                  </a:cubicBezTo>
                  <a:cubicBezTo>
                    <a:pt x="190028" y="848553"/>
                    <a:pt x="189773" y="836900"/>
                    <a:pt x="179394" y="832379"/>
                  </a:cubicBezTo>
                  <a:cubicBezTo>
                    <a:pt x="89546" y="793345"/>
                    <a:pt x="51531" y="712603"/>
                    <a:pt x="19756" y="629059"/>
                  </a:cubicBezTo>
                  <a:cubicBezTo>
                    <a:pt x="-7498" y="557422"/>
                    <a:pt x="-9281" y="484894"/>
                    <a:pt x="31727" y="415486"/>
                  </a:cubicBezTo>
                  <a:cubicBezTo>
                    <a:pt x="44526" y="393773"/>
                    <a:pt x="63120" y="376771"/>
                    <a:pt x="85789" y="375243"/>
                  </a:cubicBezTo>
                  <a:cubicBezTo>
                    <a:pt x="119983" y="372950"/>
                    <a:pt x="125523" y="355121"/>
                    <a:pt x="123804" y="327867"/>
                  </a:cubicBezTo>
                  <a:cubicBezTo>
                    <a:pt x="136285" y="330032"/>
                    <a:pt x="137049" y="340539"/>
                    <a:pt x="138259" y="349645"/>
                  </a:cubicBezTo>
                  <a:cubicBezTo>
                    <a:pt x="153223" y="462480"/>
                    <a:pt x="178821" y="572641"/>
                    <a:pt x="221675" y="678472"/>
                  </a:cubicBezTo>
                  <a:cubicBezTo>
                    <a:pt x="224031" y="684330"/>
                    <a:pt x="225114" y="690698"/>
                    <a:pt x="225050" y="692099"/>
                  </a:cubicBezTo>
                  <a:cubicBezTo>
                    <a:pt x="213588" y="650391"/>
                    <a:pt x="212570" y="455666"/>
                    <a:pt x="219574" y="405935"/>
                  </a:cubicBezTo>
                  <a:cubicBezTo>
                    <a:pt x="226387" y="357668"/>
                    <a:pt x="293312" y="79846"/>
                    <a:pt x="299170" y="59533"/>
                  </a:cubicBezTo>
                  <a:cubicBezTo>
                    <a:pt x="307066" y="32152"/>
                    <a:pt x="324450" y="19926"/>
                    <a:pt x="352913" y="20053"/>
                  </a:cubicBezTo>
                  <a:cubicBezTo>
                    <a:pt x="409140" y="20308"/>
                    <a:pt x="1085580" y="14386"/>
                    <a:pt x="1236494" y="886"/>
                  </a:cubicBezTo>
                  <a:cubicBezTo>
                    <a:pt x="1297751" y="-4590"/>
                    <a:pt x="1339778" y="15086"/>
                    <a:pt x="1372826" y="66155"/>
                  </a:cubicBezTo>
                  <a:cubicBezTo>
                    <a:pt x="1405365" y="116460"/>
                    <a:pt x="1426315" y="169885"/>
                    <a:pt x="1430135" y="229168"/>
                  </a:cubicBezTo>
                  <a:cubicBezTo>
                    <a:pt x="1433765" y="285204"/>
                    <a:pt x="1432937" y="528450"/>
                    <a:pt x="1435166" y="593845"/>
                  </a:cubicBezTo>
                  <a:cubicBezTo>
                    <a:pt x="1436184" y="624410"/>
                    <a:pt x="1439878" y="655039"/>
                    <a:pt x="1445290" y="685413"/>
                  </a:cubicBezTo>
                  <a:cubicBezTo>
                    <a:pt x="1463184" y="602760"/>
                    <a:pt x="1477702" y="519535"/>
                    <a:pt x="1483178" y="434844"/>
                  </a:cubicBezTo>
                  <a:cubicBezTo>
                    <a:pt x="1484070" y="421154"/>
                    <a:pt x="1486044" y="407208"/>
                    <a:pt x="1499034" y="398421"/>
                  </a:cubicBezTo>
                  <a:cubicBezTo>
                    <a:pt x="1509986" y="370594"/>
                    <a:pt x="1523868" y="365946"/>
                    <a:pt x="1551185" y="380719"/>
                  </a:cubicBezTo>
                  <a:cubicBezTo>
                    <a:pt x="1601362" y="407909"/>
                    <a:pt x="1616008" y="457640"/>
                    <a:pt x="1617664" y="506799"/>
                  </a:cubicBezTo>
                  <a:cubicBezTo>
                    <a:pt x="1621930" y="634026"/>
                    <a:pt x="1570861" y="738328"/>
                    <a:pt x="1470634" y="817861"/>
                  </a:cubicBezTo>
                  <a:cubicBezTo>
                    <a:pt x="1416763" y="824992"/>
                    <a:pt x="1414725" y="869694"/>
                    <a:pt x="1402691" y="908728"/>
                  </a:cubicBezTo>
                  <a:cubicBezTo>
                    <a:pt x="1383460" y="971258"/>
                    <a:pt x="1365694" y="1034808"/>
                    <a:pt x="1326215" y="1088679"/>
                  </a:cubicBezTo>
                  <a:cubicBezTo>
                    <a:pt x="1292084" y="1135226"/>
                    <a:pt x="1243944" y="1167129"/>
                    <a:pt x="1201599" y="1205080"/>
                  </a:cubicBezTo>
                  <a:cubicBezTo>
                    <a:pt x="1195359" y="1210683"/>
                    <a:pt x="1189054" y="1217115"/>
                    <a:pt x="1181541" y="1220362"/>
                  </a:cubicBezTo>
                  <a:cubicBezTo>
                    <a:pt x="1088700" y="1260224"/>
                    <a:pt x="1108057" y="1341412"/>
                    <a:pt x="1112133" y="1414704"/>
                  </a:cubicBezTo>
                  <a:cubicBezTo>
                    <a:pt x="1113534" y="1440366"/>
                    <a:pt x="1116590" y="1466919"/>
                    <a:pt x="1121239" y="1492963"/>
                  </a:cubicBezTo>
                  <a:cubicBezTo>
                    <a:pt x="1130217" y="1543777"/>
                    <a:pt x="1157917" y="1574279"/>
                    <a:pt x="1205929" y="1589052"/>
                  </a:cubicBezTo>
                  <a:cubicBezTo>
                    <a:pt x="1225032" y="1594910"/>
                    <a:pt x="1243944" y="1601596"/>
                    <a:pt x="1262983" y="1607900"/>
                  </a:cubicBezTo>
                  <a:cubicBezTo>
                    <a:pt x="1261200" y="1622864"/>
                    <a:pt x="1248083" y="1624583"/>
                    <a:pt x="1237704" y="1628340"/>
                  </a:cubicBezTo>
                  <a:cubicBezTo>
                    <a:pt x="1115062" y="1672723"/>
                    <a:pt x="988281" y="1695010"/>
                    <a:pt x="858126" y="1699531"/>
                  </a:cubicBezTo>
                  <a:cubicBezTo>
                    <a:pt x="698679" y="1705071"/>
                    <a:pt x="542989" y="1684822"/>
                    <a:pt x="392266" y="1631333"/>
                  </a:cubicBezTo>
                  <a:cubicBezTo>
                    <a:pt x="379212" y="1626685"/>
                    <a:pt x="362147" y="1626175"/>
                    <a:pt x="357753" y="1607900"/>
                  </a:cubicBezTo>
                  <a:close/>
                </a:path>
              </a:pathLst>
            </a:custGeom>
            <a:solidFill>
              <a:srgbClr val="F8D4B4"/>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22" name="Graphic 57">
              <a:extLst>
                <a:ext uri="{FF2B5EF4-FFF2-40B4-BE49-F238E27FC236}">
                  <a16:creationId xmlns:a16="http://schemas.microsoft.com/office/drawing/2014/main" id="{6CA58801-55A6-40AD-9764-9031A67E78B6}"/>
                </a:ext>
              </a:extLst>
            </p:cNvPr>
            <p:cNvSpPr/>
            <p:nvPr/>
          </p:nvSpPr>
          <p:spPr>
            <a:xfrm>
              <a:off x="5108273" y="3719212"/>
              <a:ext cx="1602571" cy="407646"/>
            </a:xfrm>
            <a:custGeom>
              <a:avLst/>
              <a:gdLst>
                <a:gd name="connsiteX0" fmla="*/ 932701 w 2773770"/>
                <a:gd name="connsiteY0" fmla="*/ 64 h 705563"/>
                <a:gd name="connsiteX1" fmla="*/ 1181614 w 2773770"/>
                <a:gd name="connsiteY1" fmla="*/ 68134 h 705563"/>
                <a:gd name="connsiteX2" fmla="*/ 1830354 w 2773770"/>
                <a:gd name="connsiteY2" fmla="*/ 5158 h 705563"/>
                <a:gd name="connsiteX3" fmla="*/ 1838059 w 2773770"/>
                <a:gd name="connsiteY3" fmla="*/ 0 h 705563"/>
                <a:gd name="connsiteX4" fmla="*/ 2283797 w 2773770"/>
                <a:gd name="connsiteY4" fmla="*/ 143273 h 705563"/>
                <a:gd name="connsiteX5" fmla="*/ 2440697 w 2773770"/>
                <a:gd name="connsiteY5" fmla="*/ 192623 h 705563"/>
                <a:gd name="connsiteX6" fmla="*/ 2760737 w 2773770"/>
                <a:gd name="connsiteY6" fmla="*/ 603148 h 705563"/>
                <a:gd name="connsiteX7" fmla="*/ 2772453 w 2773770"/>
                <a:gd name="connsiteY7" fmla="*/ 671792 h 705563"/>
                <a:gd name="connsiteX8" fmla="*/ 2742652 w 2773770"/>
                <a:gd name="connsiteY8" fmla="*/ 705094 h 705563"/>
                <a:gd name="connsiteX9" fmla="*/ 2717182 w 2773770"/>
                <a:gd name="connsiteY9" fmla="*/ 704967 h 705563"/>
                <a:gd name="connsiteX10" fmla="*/ 53514 w 2773770"/>
                <a:gd name="connsiteY10" fmla="*/ 704967 h 705563"/>
                <a:gd name="connsiteX11" fmla="*/ 3464 w 2773770"/>
                <a:gd name="connsiteY11" fmla="*/ 646957 h 705563"/>
                <a:gd name="connsiteX12" fmla="*/ 95541 w 2773770"/>
                <a:gd name="connsiteY12" fmla="*/ 390021 h 705563"/>
                <a:gd name="connsiteX13" fmla="*/ 386608 w 2773770"/>
                <a:gd name="connsiteY13" fmla="*/ 171928 h 705563"/>
                <a:gd name="connsiteX14" fmla="*/ 875201 w 2773770"/>
                <a:gd name="connsiteY14" fmla="*/ 17002 h 705563"/>
                <a:gd name="connsiteX15" fmla="*/ 932701 w 2773770"/>
                <a:gd name="connsiteY15" fmla="*/ 64 h 70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770" h="705563">
                  <a:moveTo>
                    <a:pt x="932701" y="64"/>
                  </a:moveTo>
                  <a:cubicBezTo>
                    <a:pt x="1012170" y="35404"/>
                    <a:pt x="1096350" y="55399"/>
                    <a:pt x="1181614" y="68134"/>
                  </a:cubicBezTo>
                  <a:cubicBezTo>
                    <a:pt x="1402764" y="101183"/>
                    <a:pt x="1619583" y="82462"/>
                    <a:pt x="1830354" y="5158"/>
                  </a:cubicBezTo>
                  <a:cubicBezTo>
                    <a:pt x="1833156" y="4139"/>
                    <a:pt x="1835512" y="1783"/>
                    <a:pt x="1838059" y="0"/>
                  </a:cubicBezTo>
                  <a:cubicBezTo>
                    <a:pt x="1986617" y="47758"/>
                    <a:pt x="2135239" y="95324"/>
                    <a:pt x="2283797" y="143273"/>
                  </a:cubicBezTo>
                  <a:cubicBezTo>
                    <a:pt x="2335948" y="160084"/>
                    <a:pt x="2390392" y="169827"/>
                    <a:pt x="2440697" y="192623"/>
                  </a:cubicBezTo>
                  <a:cubicBezTo>
                    <a:pt x="2619119" y="273620"/>
                    <a:pt x="2722594" y="413072"/>
                    <a:pt x="2760737" y="603148"/>
                  </a:cubicBezTo>
                  <a:cubicBezTo>
                    <a:pt x="2765321" y="625880"/>
                    <a:pt x="2767932" y="649058"/>
                    <a:pt x="2772453" y="671792"/>
                  </a:cubicBezTo>
                  <a:cubicBezTo>
                    <a:pt x="2777356" y="696752"/>
                    <a:pt x="2768824" y="708087"/>
                    <a:pt x="2742652" y="705094"/>
                  </a:cubicBezTo>
                  <a:cubicBezTo>
                    <a:pt x="2734247" y="704139"/>
                    <a:pt x="2725714" y="704967"/>
                    <a:pt x="2717182" y="704967"/>
                  </a:cubicBezTo>
                  <a:cubicBezTo>
                    <a:pt x="1829271" y="704967"/>
                    <a:pt x="941425" y="704967"/>
                    <a:pt x="53514" y="704967"/>
                  </a:cubicBezTo>
                  <a:cubicBezTo>
                    <a:pt x="-4432" y="704967"/>
                    <a:pt x="-3922" y="705031"/>
                    <a:pt x="3464" y="646957"/>
                  </a:cubicBezTo>
                  <a:cubicBezTo>
                    <a:pt x="15181" y="554435"/>
                    <a:pt x="43963" y="467707"/>
                    <a:pt x="95541" y="390021"/>
                  </a:cubicBezTo>
                  <a:cubicBezTo>
                    <a:pt x="166413" y="283235"/>
                    <a:pt x="262311" y="207269"/>
                    <a:pt x="386608" y="171928"/>
                  </a:cubicBezTo>
                  <a:cubicBezTo>
                    <a:pt x="551085" y="125189"/>
                    <a:pt x="711933" y="67498"/>
                    <a:pt x="875201" y="17002"/>
                  </a:cubicBezTo>
                  <a:cubicBezTo>
                    <a:pt x="894304" y="11143"/>
                    <a:pt x="913534" y="5731"/>
                    <a:pt x="932701" y="64"/>
                  </a:cubicBezTo>
                  <a:close/>
                </a:path>
              </a:pathLst>
            </a:custGeom>
            <a:solidFill>
              <a:srgbClr val="01A3D2"/>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23" name="Graphic 57">
              <a:extLst>
                <a:ext uri="{FF2B5EF4-FFF2-40B4-BE49-F238E27FC236}">
                  <a16:creationId xmlns:a16="http://schemas.microsoft.com/office/drawing/2014/main" id="{4B49B183-A2AD-4053-ACDC-867299CBAC4A}"/>
                </a:ext>
              </a:extLst>
            </p:cNvPr>
            <p:cNvSpPr/>
            <p:nvPr/>
          </p:nvSpPr>
          <p:spPr>
            <a:xfrm>
              <a:off x="5510531" y="2376799"/>
              <a:ext cx="796637" cy="837067"/>
            </a:xfrm>
            <a:custGeom>
              <a:avLst/>
              <a:gdLst>
                <a:gd name="connsiteX0" fmla="*/ 1377934 w 1378839"/>
                <a:gd name="connsiteY0" fmla="*/ 1114004 h 1448817"/>
                <a:gd name="connsiteX1" fmla="*/ 1332214 w 1378839"/>
                <a:gd name="connsiteY1" fmla="*/ 1408001 h 1448817"/>
                <a:gd name="connsiteX2" fmla="*/ 1322090 w 1378839"/>
                <a:gd name="connsiteY2" fmla="*/ 1442641 h 1448817"/>
                <a:gd name="connsiteX3" fmla="*/ 1299166 w 1378839"/>
                <a:gd name="connsiteY3" fmla="*/ 1076308 h 1448817"/>
                <a:gd name="connsiteX4" fmla="*/ 1295664 w 1378839"/>
                <a:gd name="connsiteY4" fmla="*/ 914760 h 1448817"/>
                <a:gd name="connsiteX5" fmla="*/ 1253701 w 1378839"/>
                <a:gd name="connsiteY5" fmla="*/ 802943 h 1448817"/>
                <a:gd name="connsiteX6" fmla="*/ 1097883 w 1378839"/>
                <a:gd name="connsiteY6" fmla="*/ 727677 h 1448817"/>
                <a:gd name="connsiteX7" fmla="*/ 939583 w 1378839"/>
                <a:gd name="connsiteY7" fmla="*/ 738629 h 1448817"/>
                <a:gd name="connsiteX8" fmla="*/ 227484 w 1378839"/>
                <a:gd name="connsiteY8" fmla="*/ 743342 h 1448817"/>
                <a:gd name="connsiteX9" fmla="*/ 189787 w 1378839"/>
                <a:gd name="connsiteY9" fmla="*/ 770977 h 1448817"/>
                <a:gd name="connsiteX10" fmla="*/ 103505 w 1378839"/>
                <a:gd name="connsiteY10" fmla="*/ 1343241 h 1448817"/>
                <a:gd name="connsiteX11" fmla="*/ 115540 w 1378839"/>
                <a:gd name="connsiteY11" fmla="*/ 1448818 h 1448817"/>
                <a:gd name="connsiteX12" fmla="*/ 39828 w 1378839"/>
                <a:gd name="connsiteY12" fmla="*/ 1238620 h 1448817"/>
                <a:gd name="connsiteX13" fmla="*/ 2577 w 1378839"/>
                <a:gd name="connsiteY13" fmla="*/ 1043514 h 1448817"/>
                <a:gd name="connsiteX14" fmla="*/ 48871 w 1378839"/>
                <a:gd name="connsiteY14" fmla="*/ 557087 h 1448817"/>
                <a:gd name="connsiteX15" fmla="*/ 148015 w 1378839"/>
                <a:gd name="connsiteY15" fmla="*/ 416552 h 1448817"/>
                <a:gd name="connsiteX16" fmla="*/ 515813 w 1378839"/>
                <a:gd name="connsiteY16" fmla="*/ 243987 h 1448817"/>
                <a:gd name="connsiteX17" fmla="*/ 649980 w 1378839"/>
                <a:gd name="connsiteY17" fmla="*/ 219090 h 1448817"/>
                <a:gd name="connsiteX18" fmla="*/ 665199 w 1378839"/>
                <a:gd name="connsiteY18" fmla="*/ 176808 h 1448817"/>
                <a:gd name="connsiteX19" fmla="*/ 495755 w 1378839"/>
                <a:gd name="connsiteY19" fmla="*/ 78045 h 1448817"/>
                <a:gd name="connsiteX20" fmla="*/ 394509 w 1378839"/>
                <a:gd name="connsiteY20" fmla="*/ 71550 h 1448817"/>
                <a:gd name="connsiteX21" fmla="*/ 372604 w 1378839"/>
                <a:gd name="connsiteY21" fmla="*/ 65692 h 1448817"/>
                <a:gd name="connsiteX22" fmla="*/ 388396 w 1378839"/>
                <a:gd name="connsiteY22" fmla="*/ 48499 h 1448817"/>
                <a:gd name="connsiteX23" fmla="*/ 552300 w 1378839"/>
                <a:gd name="connsiteY23" fmla="*/ 2206 h 1448817"/>
                <a:gd name="connsiteX24" fmla="*/ 708627 w 1378839"/>
                <a:gd name="connsiteY24" fmla="*/ 20354 h 1448817"/>
                <a:gd name="connsiteX25" fmla="*/ 1011283 w 1378839"/>
                <a:gd name="connsiteY25" fmla="*/ 71805 h 1448817"/>
                <a:gd name="connsiteX26" fmla="*/ 1190661 w 1378839"/>
                <a:gd name="connsiteY26" fmla="*/ 186551 h 1448817"/>
                <a:gd name="connsiteX27" fmla="*/ 1187540 w 1378839"/>
                <a:gd name="connsiteY27" fmla="*/ 349818 h 1448817"/>
                <a:gd name="connsiteX28" fmla="*/ 1193972 w 1378839"/>
                <a:gd name="connsiteY28" fmla="*/ 383376 h 1448817"/>
                <a:gd name="connsiteX29" fmla="*/ 1259877 w 1378839"/>
                <a:gd name="connsiteY29" fmla="*/ 442914 h 1448817"/>
                <a:gd name="connsiteX30" fmla="*/ 1352209 w 1378839"/>
                <a:gd name="connsiteY30" fmla="*/ 655595 h 1448817"/>
                <a:gd name="connsiteX31" fmla="*/ 1377934 w 1378839"/>
                <a:gd name="connsiteY31" fmla="*/ 1114004 h 1448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378839" h="1448817">
                  <a:moveTo>
                    <a:pt x="1377934" y="1114004"/>
                  </a:moveTo>
                  <a:cubicBezTo>
                    <a:pt x="1365454" y="1212449"/>
                    <a:pt x="1356348" y="1311403"/>
                    <a:pt x="1332214" y="1408001"/>
                  </a:cubicBezTo>
                  <a:cubicBezTo>
                    <a:pt x="1329986" y="1416979"/>
                    <a:pt x="1327056" y="1425830"/>
                    <a:pt x="1322090" y="1442641"/>
                  </a:cubicBezTo>
                  <a:cubicBezTo>
                    <a:pt x="1300376" y="1315860"/>
                    <a:pt x="1291716" y="1196784"/>
                    <a:pt x="1299166" y="1076308"/>
                  </a:cubicBezTo>
                  <a:cubicBezTo>
                    <a:pt x="1302477" y="1022692"/>
                    <a:pt x="1304515" y="968694"/>
                    <a:pt x="1295664" y="914760"/>
                  </a:cubicBezTo>
                  <a:cubicBezTo>
                    <a:pt x="1288978" y="874261"/>
                    <a:pt x="1272931" y="838539"/>
                    <a:pt x="1253701" y="802943"/>
                  </a:cubicBezTo>
                  <a:cubicBezTo>
                    <a:pt x="1219443" y="739648"/>
                    <a:pt x="1170985" y="714305"/>
                    <a:pt x="1097883" y="727677"/>
                  </a:cubicBezTo>
                  <a:cubicBezTo>
                    <a:pt x="1046178" y="737101"/>
                    <a:pt x="992498" y="736337"/>
                    <a:pt x="939583" y="738629"/>
                  </a:cubicBezTo>
                  <a:cubicBezTo>
                    <a:pt x="702259" y="748818"/>
                    <a:pt x="464872" y="749009"/>
                    <a:pt x="227484" y="743342"/>
                  </a:cubicBezTo>
                  <a:cubicBezTo>
                    <a:pt x="205261" y="742832"/>
                    <a:pt x="196665" y="750473"/>
                    <a:pt x="189787" y="770977"/>
                  </a:cubicBezTo>
                  <a:cubicBezTo>
                    <a:pt x="127639" y="956786"/>
                    <a:pt x="89178" y="1146034"/>
                    <a:pt x="103505" y="1343241"/>
                  </a:cubicBezTo>
                  <a:cubicBezTo>
                    <a:pt x="105861" y="1375780"/>
                    <a:pt x="110828" y="1408065"/>
                    <a:pt x="115540" y="1448818"/>
                  </a:cubicBezTo>
                  <a:cubicBezTo>
                    <a:pt x="80518" y="1376608"/>
                    <a:pt x="58868" y="1308156"/>
                    <a:pt x="39828" y="1238620"/>
                  </a:cubicBezTo>
                  <a:cubicBezTo>
                    <a:pt x="22317" y="1174497"/>
                    <a:pt x="14994" y="1108528"/>
                    <a:pt x="2577" y="1043514"/>
                  </a:cubicBezTo>
                  <a:cubicBezTo>
                    <a:pt x="-4745" y="879228"/>
                    <a:pt x="1431" y="716343"/>
                    <a:pt x="48871" y="557087"/>
                  </a:cubicBezTo>
                  <a:cubicBezTo>
                    <a:pt x="66318" y="498568"/>
                    <a:pt x="106307" y="456668"/>
                    <a:pt x="148015" y="416552"/>
                  </a:cubicBezTo>
                  <a:cubicBezTo>
                    <a:pt x="250790" y="317661"/>
                    <a:pt x="377443" y="268121"/>
                    <a:pt x="515813" y="243987"/>
                  </a:cubicBezTo>
                  <a:cubicBezTo>
                    <a:pt x="560642" y="236155"/>
                    <a:pt x="605343" y="227941"/>
                    <a:pt x="649980" y="219090"/>
                  </a:cubicBezTo>
                  <a:cubicBezTo>
                    <a:pt x="681118" y="212913"/>
                    <a:pt x="685512" y="202279"/>
                    <a:pt x="665199" y="176808"/>
                  </a:cubicBezTo>
                  <a:cubicBezTo>
                    <a:pt x="621644" y="122364"/>
                    <a:pt x="562616" y="93137"/>
                    <a:pt x="495755" y="78045"/>
                  </a:cubicBezTo>
                  <a:cubicBezTo>
                    <a:pt x="462388" y="70531"/>
                    <a:pt x="428512" y="70659"/>
                    <a:pt x="394509" y="71550"/>
                  </a:cubicBezTo>
                  <a:cubicBezTo>
                    <a:pt x="386867" y="71741"/>
                    <a:pt x="375406" y="76517"/>
                    <a:pt x="372604" y="65692"/>
                  </a:cubicBezTo>
                  <a:cubicBezTo>
                    <a:pt x="370057" y="55758"/>
                    <a:pt x="381646" y="52129"/>
                    <a:pt x="388396" y="48499"/>
                  </a:cubicBezTo>
                  <a:cubicBezTo>
                    <a:pt x="439465" y="20800"/>
                    <a:pt x="495054" y="7937"/>
                    <a:pt x="552300" y="2206"/>
                  </a:cubicBezTo>
                  <a:cubicBezTo>
                    <a:pt x="605597" y="-3143"/>
                    <a:pt x="658067" y="614"/>
                    <a:pt x="708627" y="20354"/>
                  </a:cubicBezTo>
                  <a:cubicBezTo>
                    <a:pt x="805989" y="58369"/>
                    <a:pt x="909527" y="59770"/>
                    <a:pt x="1011283" y="71805"/>
                  </a:cubicBezTo>
                  <a:cubicBezTo>
                    <a:pt x="1089096" y="81038"/>
                    <a:pt x="1153537" y="114469"/>
                    <a:pt x="1190661" y="186551"/>
                  </a:cubicBezTo>
                  <a:cubicBezTo>
                    <a:pt x="1218487" y="240549"/>
                    <a:pt x="1218997" y="296457"/>
                    <a:pt x="1187540" y="349818"/>
                  </a:cubicBezTo>
                  <a:cubicBezTo>
                    <a:pt x="1178626" y="364973"/>
                    <a:pt x="1180727" y="372678"/>
                    <a:pt x="1193972" y="383376"/>
                  </a:cubicBezTo>
                  <a:cubicBezTo>
                    <a:pt x="1217023" y="401906"/>
                    <a:pt x="1237973" y="422983"/>
                    <a:pt x="1259877" y="442914"/>
                  </a:cubicBezTo>
                  <a:cubicBezTo>
                    <a:pt x="1322599" y="500032"/>
                    <a:pt x="1338009" y="576763"/>
                    <a:pt x="1352209" y="655595"/>
                  </a:cubicBezTo>
                  <a:cubicBezTo>
                    <a:pt x="1379526" y="807655"/>
                    <a:pt x="1380418" y="960671"/>
                    <a:pt x="1377934" y="1114004"/>
                  </a:cubicBezTo>
                  <a:close/>
                </a:path>
              </a:pathLst>
            </a:custGeom>
            <a:solidFill>
              <a:srgbClr val="E08B27"/>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grpSp>
      <p:grpSp>
        <p:nvGrpSpPr>
          <p:cNvPr id="24" name="Group 86">
            <a:extLst>
              <a:ext uri="{FF2B5EF4-FFF2-40B4-BE49-F238E27FC236}">
                <a16:creationId xmlns:a16="http://schemas.microsoft.com/office/drawing/2014/main" id="{DB611494-6222-438C-B18E-0E9842E53944}"/>
              </a:ext>
            </a:extLst>
          </p:cNvPr>
          <p:cNvGrpSpPr/>
          <p:nvPr/>
        </p:nvGrpSpPr>
        <p:grpSpPr>
          <a:xfrm flipH="1">
            <a:off x="6114230" y="2562442"/>
            <a:ext cx="765092" cy="878847"/>
            <a:chOff x="2029552" y="2435520"/>
            <a:chExt cx="1154935" cy="1326652"/>
          </a:xfrm>
        </p:grpSpPr>
        <p:sp>
          <p:nvSpPr>
            <p:cNvPr id="25" name="Freeform: Shape 92">
              <a:extLst>
                <a:ext uri="{FF2B5EF4-FFF2-40B4-BE49-F238E27FC236}">
                  <a16:creationId xmlns:a16="http://schemas.microsoft.com/office/drawing/2014/main" id="{74174DD6-540D-4F9F-B903-B756CBCE8301}"/>
                </a:ext>
              </a:extLst>
            </p:cNvPr>
            <p:cNvSpPr/>
            <p:nvPr/>
          </p:nvSpPr>
          <p:spPr>
            <a:xfrm>
              <a:off x="2301063" y="2643003"/>
              <a:ext cx="680743" cy="1095356"/>
            </a:xfrm>
            <a:custGeom>
              <a:avLst/>
              <a:gdLst>
                <a:gd name="connsiteX0" fmla="*/ 1429877 w 1445447"/>
                <a:gd name="connsiteY0" fmla="*/ 765996 h 2325810"/>
                <a:gd name="connsiteX1" fmla="*/ 1428388 w 1445447"/>
                <a:gd name="connsiteY1" fmla="*/ 764432 h 2325810"/>
                <a:gd name="connsiteX2" fmla="*/ 1428612 w 1445447"/>
                <a:gd name="connsiteY2" fmla="*/ 759295 h 2325810"/>
                <a:gd name="connsiteX3" fmla="*/ 1426750 w 1445447"/>
                <a:gd name="connsiteY3" fmla="*/ 734722 h 2325810"/>
                <a:gd name="connsiteX4" fmla="*/ 1428612 w 1445447"/>
                <a:gd name="connsiteY4" fmla="*/ 734424 h 2325810"/>
                <a:gd name="connsiteX5" fmla="*/ 1410815 w 1445447"/>
                <a:gd name="connsiteY5" fmla="*/ 563979 h 2325810"/>
                <a:gd name="connsiteX6" fmla="*/ 1404635 w 1445447"/>
                <a:gd name="connsiteY6" fmla="*/ 526003 h 2325810"/>
                <a:gd name="connsiteX7" fmla="*/ 1394210 w 1445447"/>
                <a:gd name="connsiteY7" fmla="*/ 446403 h 2325810"/>
                <a:gd name="connsiteX8" fmla="*/ 1394433 w 1445447"/>
                <a:gd name="connsiteY8" fmla="*/ 436872 h 2325810"/>
                <a:gd name="connsiteX9" fmla="*/ 1361670 w 1445447"/>
                <a:gd name="connsiteY9" fmla="*/ 196507 h 2325810"/>
                <a:gd name="connsiteX10" fmla="*/ 1277378 w 1445447"/>
                <a:gd name="connsiteY10" fmla="*/ 0 h 2325810"/>
                <a:gd name="connsiteX11" fmla="*/ 964710 w 1445447"/>
                <a:gd name="connsiteY11" fmla="*/ 175657 h 2325810"/>
                <a:gd name="connsiteX12" fmla="*/ 432675 w 1445447"/>
                <a:gd name="connsiteY12" fmla="*/ 270820 h 2325810"/>
                <a:gd name="connsiteX13" fmla="*/ 413240 w 1445447"/>
                <a:gd name="connsiteY13" fmla="*/ 295765 h 2325810"/>
                <a:gd name="connsiteX14" fmla="*/ 423665 w 1445447"/>
                <a:gd name="connsiteY14" fmla="*/ 385046 h 2325810"/>
                <a:gd name="connsiteX15" fmla="*/ 385689 w 1445447"/>
                <a:gd name="connsiteY15" fmla="*/ 691683 h 2325810"/>
                <a:gd name="connsiteX16" fmla="*/ 363499 w 1445447"/>
                <a:gd name="connsiteY16" fmla="*/ 728616 h 2325810"/>
                <a:gd name="connsiteX17" fmla="*/ 350394 w 1445447"/>
                <a:gd name="connsiteY17" fmla="*/ 738147 h 2325810"/>
                <a:gd name="connsiteX18" fmla="*/ 319417 w 1445447"/>
                <a:gd name="connsiteY18" fmla="*/ 771209 h 2325810"/>
                <a:gd name="connsiteX19" fmla="*/ 285909 w 1445447"/>
                <a:gd name="connsiteY19" fmla="*/ 734871 h 2325810"/>
                <a:gd name="connsiteX20" fmla="*/ 284122 w 1445447"/>
                <a:gd name="connsiteY20" fmla="*/ 732414 h 2325810"/>
                <a:gd name="connsiteX21" fmla="*/ 102657 w 1445447"/>
                <a:gd name="connsiteY21" fmla="*/ 682896 h 2325810"/>
                <a:gd name="connsiteX22" fmla="*/ 2356 w 1445447"/>
                <a:gd name="connsiteY22" fmla="*/ 861308 h 2325810"/>
                <a:gd name="connsiteX23" fmla="*/ 8983 w 1445447"/>
                <a:gd name="connsiteY23" fmla="*/ 926761 h 2325810"/>
                <a:gd name="connsiteX24" fmla="*/ 181215 w 1445447"/>
                <a:gd name="connsiteY24" fmla="*/ 1102120 h 2325810"/>
                <a:gd name="connsiteX25" fmla="*/ 198416 w 1445447"/>
                <a:gd name="connsiteY25" fmla="*/ 1111502 h 2325810"/>
                <a:gd name="connsiteX26" fmla="*/ 319492 w 1445447"/>
                <a:gd name="connsiteY26" fmla="*/ 1231089 h 2325810"/>
                <a:gd name="connsiteX27" fmla="*/ 330661 w 1445447"/>
                <a:gd name="connsiteY27" fmla="*/ 1253056 h 2325810"/>
                <a:gd name="connsiteX28" fmla="*/ 302663 w 1445447"/>
                <a:gd name="connsiteY28" fmla="*/ 1439212 h 2325810"/>
                <a:gd name="connsiteX29" fmla="*/ 229318 w 1445447"/>
                <a:gd name="connsiteY29" fmla="*/ 1974598 h 2325810"/>
                <a:gd name="connsiteX30" fmla="*/ 367148 w 1445447"/>
                <a:gd name="connsiteY30" fmla="*/ 2231642 h 2325810"/>
                <a:gd name="connsiteX31" fmla="*/ 729408 w 1445447"/>
                <a:gd name="connsiteY31" fmla="*/ 2316679 h 2325810"/>
                <a:gd name="connsiteX32" fmla="*/ 974092 w 1445447"/>
                <a:gd name="connsiteY32" fmla="*/ 2161499 h 2325810"/>
                <a:gd name="connsiteX33" fmla="*/ 1030684 w 1445447"/>
                <a:gd name="connsiteY33" fmla="*/ 1869159 h 2325810"/>
                <a:gd name="connsiteX34" fmla="*/ 1025322 w 1445447"/>
                <a:gd name="connsiteY34" fmla="*/ 1605785 h 2325810"/>
                <a:gd name="connsiteX35" fmla="*/ 1019291 w 1445447"/>
                <a:gd name="connsiteY35" fmla="*/ 1429383 h 2325810"/>
                <a:gd name="connsiteX36" fmla="*/ 1017057 w 1445447"/>
                <a:gd name="connsiteY36" fmla="*/ 1429457 h 2325810"/>
                <a:gd name="connsiteX37" fmla="*/ 1019291 w 1445447"/>
                <a:gd name="connsiteY37" fmla="*/ 1426926 h 2325810"/>
                <a:gd name="connsiteX38" fmla="*/ 1039545 w 1445447"/>
                <a:gd name="connsiteY38" fmla="*/ 1421490 h 2325810"/>
                <a:gd name="connsiteX39" fmla="*/ 1400018 w 1445447"/>
                <a:gd name="connsiteY39" fmla="*/ 1140692 h 2325810"/>
                <a:gd name="connsiteX40" fmla="*/ 1429877 w 1445447"/>
                <a:gd name="connsiteY40" fmla="*/ 765996 h 2325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445447" h="2325810">
                  <a:moveTo>
                    <a:pt x="1429877" y="765996"/>
                  </a:moveTo>
                  <a:cubicBezTo>
                    <a:pt x="1429356" y="765400"/>
                    <a:pt x="1428909" y="764954"/>
                    <a:pt x="1428388" y="764432"/>
                  </a:cubicBezTo>
                  <a:cubicBezTo>
                    <a:pt x="1428463" y="762720"/>
                    <a:pt x="1428612" y="761007"/>
                    <a:pt x="1428612" y="759295"/>
                  </a:cubicBezTo>
                  <a:cubicBezTo>
                    <a:pt x="1428612" y="751029"/>
                    <a:pt x="1427867" y="742838"/>
                    <a:pt x="1426750" y="734722"/>
                  </a:cubicBezTo>
                  <a:cubicBezTo>
                    <a:pt x="1427346" y="734647"/>
                    <a:pt x="1427941" y="734499"/>
                    <a:pt x="1428612" y="734424"/>
                  </a:cubicBezTo>
                  <a:cubicBezTo>
                    <a:pt x="1422580" y="692651"/>
                    <a:pt x="1420644" y="644175"/>
                    <a:pt x="1410815" y="563979"/>
                  </a:cubicBezTo>
                  <a:cubicBezTo>
                    <a:pt x="1405975" y="551693"/>
                    <a:pt x="1405305" y="538885"/>
                    <a:pt x="1404635" y="526003"/>
                  </a:cubicBezTo>
                  <a:cubicBezTo>
                    <a:pt x="1405901" y="498154"/>
                    <a:pt x="1402624" y="471348"/>
                    <a:pt x="1394210" y="446403"/>
                  </a:cubicBezTo>
                  <a:cubicBezTo>
                    <a:pt x="1394806" y="443946"/>
                    <a:pt x="1394955" y="440818"/>
                    <a:pt x="1394433" y="436872"/>
                  </a:cubicBezTo>
                  <a:cubicBezTo>
                    <a:pt x="1384232" y="356676"/>
                    <a:pt x="1380956" y="275437"/>
                    <a:pt x="1361670" y="196507"/>
                  </a:cubicBezTo>
                  <a:cubicBezTo>
                    <a:pt x="1344618" y="126735"/>
                    <a:pt x="1318035" y="60761"/>
                    <a:pt x="1277378" y="0"/>
                  </a:cubicBezTo>
                  <a:cubicBezTo>
                    <a:pt x="1187576" y="87791"/>
                    <a:pt x="1079084" y="137160"/>
                    <a:pt x="964710" y="175657"/>
                  </a:cubicBezTo>
                  <a:cubicBezTo>
                    <a:pt x="792106" y="233663"/>
                    <a:pt x="613172" y="257417"/>
                    <a:pt x="432675" y="270820"/>
                  </a:cubicBezTo>
                  <a:cubicBezTo>
                    <a:pt x="412272" y="272309"/>
                    <a:pt x="410485" y="278713"/>
                    <a:pt x="413240" y="295765"/>
                  </a:cubicBezTo>
                  <a:cubicBezTo>
                    <a:pt x="417932" y="325327"/>
                    <a:pt x="422250" y="355186"/>
                    <a:pt x="423665" y="385046"/>
                  </a:cubicBezTo>
                  <a:cubicBezTo>
                    <a:pt x="428728" y="489368"/>
                    <a:pt x="424410" y="592647"/>
                    <a:pt x="385689" y="691683"/>
                  </a:cubicBezTo>
                  <a:cubicBezTo>
                    <a:pt x="377647" y="703969"/>
                    <a:pt x="370201" y="716255"/>
                    <a:pt x="363499" y="728616"/>
                  </a:cubicBezTo>
                  <a:cubicBezTo>
                    <a:pt x="358957" y="731073"/>
                    <a:pt x="354564" y="734126"/>
                    <a:pt x="350394" y="738147"/>
                  </a:cubicBezTo>
                  <a:cubicBezTo>
                    <a:pt x="339075" y="748944"/>
                    <a:pt x="337735" y="773293"/>
                    <a:pt x="319417" y="771209"/>
                  </a:cubicBezTo>
                  <a:cubicBezTo>
                    <a:pt x="302291" y="769347"/>
                    <a:pt x="297823" y="746710"/>
                    <a:pt x="285909" y="734871"/>
                  </a:cubicBezTo>
                  <a:cubicBezTo>
                    <a:pt x="283080" y="732041"/>
                    <a:pt x="286728" y="735466"/>
                    <a:pt x="284122" y="732414"/>
                  </a:cubicBezTo>
                  <a:cubicBezTo>
                    <a:pt x="235052" y="675301"/>
                    <a:pt x="168259" y="657653"/>
                    <a:pt x="102657" y="682896"/>
                  </a:cubicBezTo>
                  <a:cubicBezTo>
                    <a:pt x="31396" y="710373"/>
                    <a:pt x="-10675" y="790420"/>
                    <a:pt x="2356" y="861308"/>
                  </a:cubicBezTo>
                  <a:cubicBezTo>
                    <a:pt x="4515" y="883126"/>
                    <a:pt x="5409" y="905167"/>
                    <a:pt x="8983" y="926761"/>
                  </a:cubicBezTo>
                  <a:cubicBezTo>
                    <a:pt x="23205" y="1012542"/>
                    <a:pt x="85382" y="1099737"/>
                    <a:pt x="181215" y="1102120"/>
                  </a:cubicBezTo>
                  <a:cubicBezTo>
                    <a:pt x="188959" y="1102343"/>
                    <a:pt x="193874" y="1105099"/>
                    <a:pt x="198416" y="1111502"/>
                  </a:cubicBezTo>
                  <a:cubicBezTo>
                    <a:pt x="231701" y="1158488"/>
                    <a:pt x="272804" y="1197655"/>
                    <a:pt x="319492" y="1231089"/>
                  </a:cubicBezTo>
                  <a:cubicBezTo>
                    <a:pt x="327013" y="1236451"/>
                    <a:pt x="332523" y="1241589"/>
                    <a:pt x="330661" y="1253056"/>
                  </a:cubicBezTo>
                  <a:cubicBezTo>
                    <a:pt x="320758" y="1315008"/>
                    <a:pt x="311897" y="1377110"/>
                    <a:pt x="302663" y="1439212"/>
                  </a:cubicBezTo>
                  <a:cubicBezTo>
                    <a:pt x="293504" y="1556639"/>
                    <a:pt x="221499" y="1898646"/>
                    <a:pt x="229318" y="1974598"/>
                  </a:cubicBezTo>
                  <a:cubicBezTo>
                    <a:pt x="240189" y="2079962"/>
                    <a:pt x="284867" y="2166637"/>
                    <a:pt x="367148" y="2231642"/>
                  </a:cubicBezTo>
                  <a:cubicBezTo>
                    <a:pt x="473853" y="2315934"/>
                    <a:pt x="596939" y="2341698"/>
                    <a:pt x="729408" y="2316679"/>
                  </a:cubicBezTo>
                  <a:cubicBezTo>
                    <a:pt x="830603" y="2297616"/>
                    <a:pt x="913926" y="2246833"/>
                    <a:pt x="974092" y="2161499"/>
                  </a:cubicBezTo>
                  <a:cubicBezTo>
                    <a:pt x="1044757" y="2061272"/>
                    <a:pt x="1041704" y="1986214"/>
                    <a:pt x="1030684" y="1869159"/>
                  </a:cubicBezTo>
                  <a:cubicBezTo>
                    <a:pt x="1028226" y="1843320"/>
                    <a:pt x="1026216" y="1606678"/>
                    <a:pt x="1025322" y="1605785"/>
                  </a:cubicBezTo>
                  <a:cubicBezTo>
                    <a:pt x="1025844" y="1604966"/>
                    <a:pt x="1019365" y="1445095"/>
                    <a:pt x="1019291" y="1429383"/>
                  </a:cubicBezTo>
                  <a:cubicBezTo>
                    <a:pt x="1018546" y="1429383"/>
                    <a:pt x="1017802" y="1429383"/>
                    <a:pt x="1017057" y="1429457"/>
                  </a:cubicBezTo>
                  <a:cubicBezTo>
                    <a:pt x="1017802" y="1428638"/>
                    <a:pt x="1018621" y="1427894"/>
                    <a:pt x="1019291" y="1426926"/>
                  </a:cubicBezTo>
                  <a:cubicBezTo>
                    <a:pt x="1026067" y="1425064"/>
                    <a:pt x="1032694" y="1422830"/>
                    <a:pt x="1039545" y="1421490"/>
                  </a:cubicBezTo>
                  <a:cubicBezTo>
                    <a:pt x="1206788" y="1388354"/>
                    <a:pt x="1325630" y="1293340"/>
                    <a:pt x="1400018" y="1140692"/>
                  </a:cubicBezTo>
                  <a:cubicBezTo>
                    <a:pt x="1458992" y="1019616"/>
                    <a:pt x="1450727" y="893402"/>
                    <a:pt x="1429877" y="765996"/>
                  </a:cubicBezTo>
                  <a:close/>
                </a:path>
              </a:pathLst>
            </a:custGeom>
            <a:solidFill>
              <a:srgbClr val="F4B8B1"/>
            </a:solidFill>
            <a:ln w="743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26" name="Freeform: Shape 93">
              <a:extLst>
                <a:ext uri="{FF2B5EF4-FFF2-40B4-BE49-F238E27FC236}">
                  <a16:creationId xmlns:a16="http://schemas.microsoft.com/office/drawing/2014/main" id="{F4163C7C-A6F7-400F-9E18-C043379262D2}"/>
                </a:ext>
              </a:extLst>
            </p:cNvPr>
            <p:cNvSpPr/>
            <p:nvPr/>
          </p:nvSpPr>
          <p:spPr>
            <a:xfrm>
              <a:off x="2212515" y="2435520"/>
              <a:ext cx="839138" cy="615457"/>
            </a:xfrm>
            <a:custGeom>
              <a:avLst/>
              <a:gdLst>
                <a:gd name="connsiteX0" fmla="*/ 1682603 w 1781773"/>
                <a:gd name="connsiteY0" fmla="*/ 905723 h 1306821"/>
                <a:gd name="connsiteX1" fmla="*/ 1669945 w 1781773"/>
                <a:gd name="connsiteY1" fmla="*/ 871619 h 1306821"/>
                <a:gd name="connsiteX2" fmla="*/ 1707846 w 1781773"/>
                <a:gd name="connsiteY2" fmla="*/ 676676 h 1306821"/>
                <a:gd name="connsiteX3" fmla="*/ 1566963 w 1781773"/>
                <a:gd name="connsiteY3" fmla="*/ 402505 h 1306821"/>
                <a:gd name="connsiteX4" fmla="*/ 1534646 w 1781773"/>
                <a:gd name="connsiteY4" fmla="*/ 316724 h 1306821"/>
                <a:gd name="connsiteX5" fmla="*/ 1535689 w 1781773"/>
                <a:gd name="connsiteY5" fmla="*/ 301906 h 1306821"/>
                <a:gd name="connsiteX6" fmla="*/ 1425633 w 1781773"/>
                <a:gd name="connsiteY6" fmla="*/ 105176 h 1306821"/>
                <a:gd name="connsiteX7" fmla="*/ 925543 w 1781773"/>
                <a:gd name="connsiteY7" fmla="*/ 19544 h 1306821"/>
                <a:gd name="connsiteX8" fmla="*/ 139739 w 1781773"/>
                <a:gd name="connsiteY8" fmla="*/ 461852 h 1306821"/>
                <a:gd name="connsiteX9" fmla="*/ 8090 w 1781773"/>
                <a:gd name="connsiteY9" fmla="*/ 896341 h 1306821"/>
                <a:gd name="connsiteX10" fmla="*/ 191714 w 1781773"/>
                <a:gd name="connsiteY10" fmla="*/ 1305959 h 1306821"/>
                <a:gd name="connsiteX11" fmla="*/ 198118 w 1781773"/>
                <a:gd name="connsiteY11" fmla="*/ 1273717 h 1306821"/>
                <a:gd name="connsiteX12" fmla="*/ 319269 w 1781773"/>
                <a:gd name="connsiteY12" fmla="*/ 1132312 h 1306821"/>
                <a:gd name="connsiteX13" fmla="*/ 487926 w 1781773"/>
                <a:gd name="connsiteY13" fmla="*/ 1221444 h 1306821"/>
                <a:gd name="connsiteX14" fmla="*/ 507733 w 1781773"/>
                <a:gd name="connsiteY14" fmla="*/ 1251825 h 1306821"/>
                <a:gd name="connsiteX15" fmla="*/ 542805 w 1781773"/>
                <a:gd name="connsiteY15" fmla="*/ 1199552 h 1306821"/>
                <a:gd name="connsiteX16" fmla="*/ 577877 w 1781773"/>
                <a:gd name="connsiteY16" fmla="*/ 1180266 h 1306821"/>
                <a:gd name="connsiteX17" fmla="*/ 765895 w 1781773"/>
                <a:gd name="connsiteY17" fmla="*/ 1194042 h 1306821"/>
                <a:gd name="connsiteX18" fmla="*/ 805137 w 1781773"/>
                <a:gd name="connsiteY18" fmla="*/ 1221593 h 1306821"/>
                <a:gd name="connsiteX19" fmla="*/ 962774 w 1781773"/>
                <a:gd name="connsiteY19" fmla="*/ 1304842 h 1306821"/>
                <a:gd name="connsiteX20" fmla="*/ 1127411 w 1781773"/>
                <a:gd name="connsiteY20" fmla="*/ 1276174 h 1306821"/>
                <a:gd name="connsiteX21" fmla="*/ 1247891 w 1781773"/>
                <a:gd name="connsiteY21" fmla="*/ 1142216 h 1306821"/>
                <a:gd name="connsiteX22" fmla="*/ 1249678 w 1781773"/>
                <a:gd name="connsiteY22" fmla="*/ 1098581 h 1306821"/>
                <a:gd name="connsiteX23" fmla="*/ 1296292 w 1781773"/>
                <a:gd name="connsiteY23" fmla="*/ 1090911 h 1306821"/>
                <a:gd name="connsiteX24" fmla="*/ 1302249 w 1781773"/>
                <a:gd name="connsiteY24" fmla="*/ 1090316 h 1306821"/>
                <a:gd name="connsiteX25" fmla="*/ 1327119 w 1781773"/>
                <a:gd name="connsiteY25" fmla="*/ 1109155 h 1306821"/>
                <a:gd name="connsiteX26" fmla="*/ 1499872 w 1781773"/>
                <a:gd name="connsiteY26" fmla="*/ 1228816 h 1306821"/>
                <a:gd name="connsiteX27" fmla="*/ 1614694 w 1781773"/>
                <a:gd name="connsiteY27" fmla="*/ 1210870 h 1306821"/>
                <a:gd name="connsiteX28" fmla="*/ 1643883 w 1781773"/>
                <a:gd name="connsiteY28" fmla="*/ 1204392 h 1306821"/>
                <a:gd name="connsiteX29" fmla="*/ 1780820 w 1781773"/>
                <a:gd name="connsiteY29" fmla="*/ 1079891 h 1306821"/>
                <a:gd name="connsiteX30" fmla="*/ 1682603 w 1781773"/>
                <a:gd name="connsiteY30" fmla="*/ 905723 h 1306821"/>
                <a:gd name="connsiteX31" fmla="*/ 1211553 w 1781773"/>
                <a:gd name="connsiteY31" fmla="*/ 1171927 h 1306821"/>
                <a:gd name="connsiteX32" fmla="*/ 1140442 w 1781773"/>
                <a:gd name="connsiteY32" fmla="*/ 1242666 h 1306821"/>
                <a:gd name="connsiteX33" fmla="*/ 959423 w 1781773"/>
                <a:gd name="connsiteY33" fmla="*/ 1276472 h 1306821"/>
                <a:gd name="connsiteX34" fmla="*/ 811615 w 1781773"/>
                <a:gd name="connsiteY34" fmla="*/ 1143407 h 1306821"/>
                <a:gd name="connsiteX35" fmla="*/ 919139 w 1781773"/>
                <a:gd name="connsiteY35" fmla="*/ 1024714 h 1306821"/>
                <a:gd name="connsiteX36" fmla="*/ 1054363 w 1781773"/>
                <a:gd name="connsiteY36" fmla="*/ 1001631 h 1306821"/>
                <a:gd name="connsiteX37" fmla="*/ 1211553 w 1781773"/>
                <a:gd name="connsiteY37" fmla="*/ 1171927 h 1306821"/>
                <a:gd name="connsiteX38" fmla="*/ 1323173 w 1781773"/>
                <a:gd name="connsiteY38" fmla="*/ 1040351 h 1306821"/>
                <a:gd name="connsiteX39" fmla="*/ 1294058 w 1781773"/>
                <a:gd name="connsiteY39" fmla="*/ 1067158 h 1306821"/>
                <a:gd name="connsiteX40" fmla="*/ 1249678 w 1781773"/>
                <a:gd name="connsiteY40" fmla="*/ 1072519 h 1306821"/>
                <a:gd name="connsiteX41" fmla="*/ 1232701 w 1781773"/>
                <a:gd name="connsiteY41" fmla="*/ 1064328 h 1306821"/>
                <a:gd name="connsiteX42" fmla="*/ 1027556 w 1781773"/>
                <a:gd name="connsiteY42" fmla="*/ 976388 h 1306821"/>
                <a:gd name="connsiteX43" fmla="*/ 901342 w 1781773"/>
                <a:gd name="connsiteY43" fmla="*/ 999620 h 1306821"/>
                <a:gd name="connsiteX44" fmla="*/ 786447 w 1781773"/>
                <a:gd name="connsiteY44" fmla="*/ 1142142 h 1306821"/>
                <a:gd name="connsiteX45" fmla="*/ 760459 w 1781773"/>
                <a:gd name="connsiteY45" fmla="*/ 1166267 h 1306821"/>
                <a:gd name="connsiteX46" fmla="*/ 665147 w 1781773"/>
                <a:gd name="connsiteY46" fmla="*/ 1157481 h 1306821"/>
                <a:gd name="connsiteX47" fmla="*/ 570207 w 1781773"/>
                <a:gd name="connsiteY47" fmla="*/ 1149439 h 1306821"/>
                <a:gd name="connsiteX48" fmla="*/ 608034 w 1781773"/>
                <a:gd name="connsiteY48" fmla="*/ 994482 h 1306821"/>
                <a:gd name="connsiteX49" fmla="*/ 602301 w 1781773"/>
                <a:gd name="connsiteY49" fmla="*/ 746894 h 1306821"/>
                <a:gd name="connsiteX50" fmla="*/ 624863 w 1781773"/>
                <a:gd name="connsiteY50" fmla="*/ 717035 h 1306821"/>
                <a:gd name="connsiteX51" fmla="*/ 1197033 w 1781773"/>
                <a:gd name="connsiteY51" fmla="*/ 606086 h 1306821"/>
                <a:gd name="connsiteX52" fmla="*/ 1463013 w 1781773"/>
                <a:gd name="connsiteY52" fmla="*/ 447183 h 1306821"/>
                <a:gd name="connsiteX53" fmla="*/ 1558623 w 1781773"/>
                <a:gd name="connsiteY53" fmla="*/ 703036 h 1306821"/>
                <a:gd name="connsiteX54" fmla="*/ 1578877 w 1781773"/>
                <a:gd name="connsiteY54" fmla="*/ 878246 h 1306821"/>
                <a:gd name="connsiteX55" fmla="*/ 1560038 w 1781773"/>
                <a:gd name="connsiteY55" fmla="*/ 903489 h 1306821"/>
                <a:gd name="connsiteX56" fmla="*/ 1448121 w 1781773"/>
                <a:gd name="connsiteY56" fmla="*/ 922105 h 1306821"/>
                <a:gd name="connsiteX57" fmla="*/ 1323173 w 1781773"/>
                <a:gd name="connsiteY57" fmla="*/ 1040351 h 1306821"/>
                <a:gd name="connsiteX58" fmla="*/ 1751481 w 1781773"/>
                <a:gd name="connsiteY58" fmla="*/ 1074157 h 1306821"/>
                <a:gd name="connsiteX59" fmla="*/ 1651776 w 1781773"/>
                <a:gd name="connsiteY59" fmla="*/ 1174160 h 1306821"/>
                <a:gd name="connsiteX60" fmla="*/ 1613502 w 1781773"/>
                <a:gd name="connsiteY60" fmla="*/ 1179447 h 1306821"/>
                <a:gd name="connsiteX61" fmla="*/ 1448865 w 1781773"/>
                <a:gd name="connsiteY61" fmla="*/ 1198212 h 1306821"/>
                <a:gd name="connsiteX62" fmla="*/ 1347671 w 1781773"/>
                <a:gd name="connsiteY62" fmla="*/ 1061350 h 1306821"/>
                <a:gd name="connsiteX63" fmla="*/ 1452961 w 1781773"/>
                <a:gd name="connsiteY63" fmla="*/ 951294 h 1306821"/>
                <a:gd name="connsiteX64" fmla="*/ 1564580 w 1781773"/>
                <a:gd name="connsiteY64" fmla="*/ 930891 h 1306821"/>
                <a:gd name="connsiteX65" fmla="*/ 1587440 w 1781773"/>
                <a:gd name="connsiteY65" fmla="*/ 947199 h 1306821"/>
                <a:gd name="connsiteX66" fmla="*/ 1595706 w 1781773"/>
                <a:gd name="connsiteY66" fmla="*/ 1009375 h 1306821"/>
                <a:gd name="connsiteX67" fmla="*/ 1636288 w 1781773"/>
                <a:gd name="connsiteY67" fmla="*/ 943550 h 1306821"/>
                <a:gd name="connsiteX68" fmla="*/ 1666892 w 1781773"/>
                <a:gd name="connsiteY68" fmla="*/ 930370 h 1306821"/>
                <a:gd name="connsiteX69" fmla="*/ 1751481 w 1781773"/>
                <a:gd name="connsiteY69" fmla="*/ 1074157 h 1306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1781773" h="1306821">
                  <a:moveTo>
                    <a:pt x="1682603" y="905723"/>
                  </a:moveTo>
                  <a:cubicBezTo>
                    <a:pt x="1659669" y="896787"/>
                    <a:pt x="1663094" y="888001"/>
                    <a:pt x="1669945" y="871619"/>
                  </a:cubicBezTo>
                  <a:cubicBezTo>
                    <a:pt x="1696007" y="809294"/>
                    <a:pt x="1711644" y="744288"/>
                    <a:pt x="1707846" y="676676"/>
                  </a:cubicBezTo>
                  <a:cubicBezTo>
                    <a:pt x="1701591" y="565057"/>
                    <a:pt x="1650436" y="474808"/>
                    <a:pt x="1566963" y="402505"/>
                  </a:cubicBezTo>
                  <a:cubicBezTo>
                    <a:pt x="1539859" y="379049"/>
                    <a:pt x="1508063" y="359764"/>
                    <a:pt x="1534646" y="316724"/>
                  </a:cubicBezTo>
                  <a:cubicBezTo>
                    <a:pt x="1536955" y="313001"/>
                    <a:pt x="1535391" y="306895"/>
                    <a:pt x="1535689" y="301906"/>
                  </a:cubicBezTo>
                  <a:cubicBezTo>
                    <a:pt x="1541348" y="212700"/>
                    <a:pt x="1492054" y="153577"/>
                    <a:pt x="1425633" y="105176"/>
                  </a:cubicBezTo>
                  <a:cubicBezTo>
                    <a:pt x="1273357" y="-5773"/>
                    <a:pt x="1101572" y="-18878"/>
                    <a:pt x="925543" y="19544"/>
                  </a:cubicBezTo>
                  <a:cubicBezTo>
                    <a:pt x="619353" y="86337"/>
                    <a:pt x="359478" y="239358"/>
                    <a:pt x="139739" y="461852"/>
                  </a:cubicBezTo>
                  <a:cubicBezTo>
                    <a:pt x="19482" y="583524"/>
                    <a:pt x="-18568" y="730959"/>
                    <a:pt x="8090" y="896341"/>
                  </a:cubicBezTo>
                  <a:cubicBezTo>
                    <a:pt x="32662" y="1048766"/>
                    <a:pt x="99604" y="1183245"/>
                    <a:pt x="191714" y="1305959"/>
                  </a:cubicBezTo>
                  <a:cubicBezTo>
                    <a:pt x="193874" y="1295236"/>
                    <a:pt x="196182" y="1284514"/>
                    <a:pt x="198118" y="1273717"/>
                  </a:cubicBezTo>
                  <a:cubicBezTo>
                    <a:pt x="210553" y="1203350"/>
                    <a:pt x="263496" y="1141471"/>
                    <a:pt x="319269" y="1132312"/>
                  </a:cubicBezTo>
                  <a:cubicBezTo>
                    <a:pt x="385913" y="1121366"/>
                    <a:pt x="448014" y="1154577"/>
                    <a:pt x="487926" y="1221444"/>
                  </a:cubicBezTo>
                  <a:cubicBezTo>
                    <a:pt x="493809" y="1231273"/>
                    <a:pt x="495224" y="1244155"/>
                    <a:pt x="507733" y="1251825"/>
                  </a:cubicBezTo>
                  <a:cubicBezTo>
                    <a:pt x="519722" y="1234252"/>
                    <a:pt x="533051" y="1217870"/>
                    <a:pt x="542805" y="1199552"/>
                  </a:cubicBezTo>
                  <a:cubicBezTo>
                    <a:pt x="550996" y="1184213"/>
                    <a:pt x="560676" y="1178852"/>
                    <a:pt x="577877" y="1180266"/>
                  </a:cubicBezTo>
                  <a:cubicBezTo>
                    <a:pt x="640500" y="1185553"/>
                    <a:pt x="703198" y="1189649"/>
                    <a:pt x="765895" y="1194042"/>
                  </a:cubicBezTo>
                  <a:cubicBezTo>
                    <a:pt x="784660" y="1195382"/>
                    <a:pt x="796276" y="1201414"/>
                    <a:pt x="805137" y="1221593"/>
                  </a:cubicBezTo>
                  <a:cubicBezTo>
                    <a:pt x="831124" y="1280940"/>
                    <a:pt x="900821" y="1315714"/>
                    <a:pt x="962774" y="1304842"/>
                  </a:cubicBezTo>
                  <a:cubicBezTo>
                    <a:pt x="1017653" y="1295236"/>
                    <a:pt x="1072532" y="1285705"/>
                    <a:pt x="1127411" y="1276174"/>
                  </a:cubicBezTo>
                  <a:cubicBezTo>
                    <a:pt x="1193831" y="1264632"/>
                    <a:pt x="1242902" y="1208934"/>
                    <a:pt x="1247891" y="1142216"/>
                  </a:cubicBezTo>
                  <a:cubicBezTo>
                    <a:pt x="1249008" y="1127175"/>
                    <a:pt x="1234711" y="1108261"/>
                    <a:pt x="1249678" y="1098581"/>
                  </a:cubicBezTo>
                  <a:cubicBezTo>
                    <a:pt x="1261816" y="1090688"/>
                    <a:pt x="1280506" y="1093071"/>
                    <a:pt x="1296292" y="1090911"/>
                  </a:cubicBezTo>
                  <a:cubicBezTo>
                    <a:pt x="1298302" y="1090613"/>
                    <a:pt x="1300313" y="1090688"/>
                    <a:pt x="1302249" y="1090316"/>
                  </a:cubicBezTo>
                  <a:cubicBezTo>
                    <a:pt x="1317588" y="1087486"/>
                    <a:pt x="1323768" y="1091730"/>
                    <a:pt x="1327119" y="1109155"/>
                  </a:cubicBezTo>
                  <a:cubicBezTo>
                    <a:pt x="1343948" y="1197616"/>
                    <a:pt x="1430473" y="1242964"/>
                    <a:pt x="1499872" y="1228816"/>
                  </a:cubicBezTo>
                  <a:cubicBezTo>
                    <a:pt x="1537774" y="1221072"/>
                    <a:pt x="1576345" y="1216753"/>
                    <a:pt x="1614694" y="1210870"/>
                  </a:cubicBezTo>
                  <a:cubicBezTo>
                    <a:pt x="1624374" y="1208637"/>
                    <a:pt x="1634054" y="1205733"/>
                    <a:pt x="1643883" y="1204392"/>
                  </a:cubicBezTo>
                  <a:cubicBezTo>
                    <a:pt x="1719313" y="1194191"/>
                    <a:pt x="1774639" y="1146163"/>
                    <a:pt x="1780820" y="1079891"/>
                  </a:cubicBezTo>
                  <a:cubicBezTo>
                    <a:pt x="1787447" y="1008332"/>
                    <a:pt x="1760044" y="935955"/>
                    <a:pt x="1682603" y="905723"/>
                  </a:cubicBezTo>
                  <a:close/>
                  <a:moveTo>
                    <a:pt x="1211553" y="1171927"/>
                  </a:moveTo>
                  <a:cubicBezTo>
                    <a:pt x="1199863" y="1207669"/>
                    <a:pt x="1176035" y="1234475"/>
                    <a:pt x="1140442" y="1242666"/>
                  </a:cubicBezTo>
                  <a:cubicBezTo>
                    <a:pt x="1074766" y="1257856"/>
                    <a:pt x="1007749" y="1267685"/>
                    <a:pt x="959423" y="1276472"/>
                  </a:cubicBezTo>
                  <a:cubicBezTo>
                    <a:pt x="868653" y="1276174"/>
                    <a:pt x="817274" y="1223157"/>
                    <a:pt x="811615" y="1143407"/>
                  </a:cubicBezTo>
                  <a:cubicBezTo>
                    <a:pt x="807445" y="1084582"/>
                    <a:pt x="852346" y="1035437"/>
                    <a:pt x="919139" y="1024714"/>
                  </a:cubicBezTo>
                  <a:cubicBezTo>
                    <a:pt x="964263" y="1017491"/>
                    <a:pt x="1009313" y="1009673"/>
                    <a:pt x="1054363" y="1001631"/>
                  </a:cubicBezTo>
                  <a:cubicBezTo>
                    <a:pt x="1159727" y="982717"/>
                    <a:pt x="1243647" y="1073487"/>
                    <a:pt x="1211553" y="1171927"/>
                  </a:cubicBezTo>
                  <a:close/>
                  <a:moveTo>
                    <a:pt x="1323173" y="1040351"/>
                  </a:moveTo>
                  <a:cubicBezTo>
                    <a:pt x="1319375" y="1057776"/>
                    <a:pt x="1315205" y="1068647"/>
                    <a:pt x="1294058" y="1067158"/>
                  </a:cubicBezTo>
                  <a:cubicBezTo>
                    <a:pt x="1279463" y="1066190"/>
                    <a:pt x="1264422" y="1070360"/>
                    <a:pt x="1249678" y="1072519"/>
                  </a:cubicBezTo>
                  <a:cubicBezTo>
                    <a:pt x="1242008" y="1073636"/>
                    <a:pt x="1236349" y="1071998"/>
                    <a:pt x="1232701" y="1064328"/>
                  </a:cubicBezTo>
                  <a:cubicBezTo>
                    <a:pt x="1190183" y="974750"/>
                    <a:pt x="1116614" y="958070"/>
                    <a:pt x="1027556" y="976388"/>
                  </a:cubicBezTo>
                  <a:cubicBezTo>
                    <a:pt x="985634" y="985026"/>
                    <a:pt x="943265" y="991131"/>
                    <a:pt x="901342" y="999620"/>
                  </a:cubicBezTo>
                  <a:cubicBezTo>
                    <a:pt x="830603" y="1013917"/>
                    <a:pt x="785330" y="1069392"/>
                    <a:pt x="786447" y="1142142"/>
                  </a:cubicBezTo>
                  <a:cubicBezTo>
                    <a:pt x="786745" y="1163289"/>
                    <a:pt x="782649" y="1169767"/>
                    <a:pt x="760459" y="1166267"/>
                  </a:cubicBezTo>
                  <a:cubicBezTo>
                    <a:pt x="729036" y="1161278"/>
                    <a:pt x="696943" y="1160162"/>
                    <a:pt x="665147" y="1157481"/>
                  </a:cubicBezTo>
                  <a:cubicBezTo>
                    <a:pt x="634469" y="1154875"/>
                    <a:pt x="603269" y="1157630"/>
                    <a:pt x="570207" y="1149439"/>
                  </a:cubicBezTo>
                  <a:cubicBezTo>
                    <a:pt x="587706" y="1098581"/>
                    <a:pt x="602673" y="1047723"/>
                    <a:pt x="608034" y="994482"/>
                  </a:cubicBezTo>
                  <a:cubicBezTo>
                    <a:pt x="616449" y="911680"/>
                    <a:pt x="616076" y="828952"/>
                    <a:pt x="602301" y="746894"/>
                  </a:cubicBezTo>
                  <a:cubicBezTo>
                    <a:pt x="598652" y="725226"/>
                    <a:pt x="600663" y="718896"/>
                    <a:pt x="624863" y="717035"/>
                  </a:cubicBezTo>
                  <a:cubicBezTo>
                    <a:pt x="819806" y="702142"/>
                    <a:pt x="1012589" y="675559"/>
                    <a:pt x="1197033" y="606086"/>
                  </a:cubicBezTo>
                  <a:cubicBezTo>
                    <a:pt x="1294579" y="569376"/>
                    <a:pt x="1386094" y="522613"/>
                    <a:pt x="1463013" y="447183"/>
                  </a:cubicBezTo>
                  <a:cubicBezTo>
                    <a:pt x="1514169" y="526485"/>
                    <a:pt x="1544997" y="611819"/>
                    <a:pt x="1558623" y="703036"/>
                  </a:cubicBezTo>
                  <a:cubicBezTo>
                    <a:pt x="1567261" y="761117"/>
                    <a:pt x="1570984" y="819942"/>
                    <a:pt x="1578877" y="878246"/>
                  </a:cubicBezTo>
                  <a:cubicBezTo>
                    <a:pt x="1581260" y="895968"/>
                    <a:pt x="1575452" y="901106"/>
                    <a:pt x="1560038" y="903489"/>
                  </a:cubicBezTo>
                  <a:cubicBezTo>
                    <a:pt x="1522658" y="909223"/>
                    <a:pt x="1485427" y="915999"/>
                    <a:pt x="1448121" y="922105"/>
                  </a:cubicBezTo>
                  <a:cubicBezTo>
                    <a:pt x="1378945" y="933498"/>
                    <a:pt x="1338438" y="970952"/>
                    <a:pt x="1323173" y="1040351"/>
                  </a:cubicBezTo>
                  <a:close/>
                  <a:moveTo>
                    <a:pt x="1751481" y="1074157"/>
                  </a:moveTo>
                  <a:cubicBezTo>
                    <a:pt x="1747535" y="1124494"/>
                    <a:pt x="1707772" y="1164555"/>
                    <a:pt x="1651776" y="1174160"/>
                  </a:cubicBezTo>
                  <a:cubicBezTo>
                    <a:pt x="1639117" y="1176320"/>
                    <a:pt x="1626235" y="1177735"/>
                    <a:pt x="1613502" y="1179447"/>
                  </a:cubicBezTo>
                  <a:cubicBezTo>
                    <a:pt x="1558772" y="1187489"/>
                    <a:pt x="1505382" y="1210200"/>
                    <a:pt x="1448865" y="1198212"/>
                  </a:cubicBezTo>
                  <a:cubicBezTo>
                    <a:pt x="1385200" y="1184734"/>
                    <a:pt x="1346554" y="1131047"/>
                    <a:pt x="1347671" y="1061350"/>
                  </a:cubicBezTo>
                  <a:cubicBezTo>
                    <a:pt x="1348564" y="1003045"/>
                    <a:pt x="1386838" y="963134"/>
                    <a:pt x="1452961" y="951294"/>
                  </a:cubicBezTo>
                  <a:cubicBezTo>
                    <a:pt x="1490192" y="944667"/>
                    <a:pt x="1527796" y="939529"/>
                    <a:pt x="1564580" y="930891"/>
                  </a:cubicBezTo>
                  <a:cubicBezTo>
                    <a:pt x="1582004" y="926796"/>
                    <a:pt x="1585057" y="933423"/>
                    <a:pt x="1587440" y="947199"/>
                  </a:cubicBezTo>
                  <a:cubicBezTo>
                    <a:pt x="1591014" y="967825"/>
                    <a:pt x="1587887" y="989344"/>
                    <a:pt x="1595706" y="1009375"/>
                  </a:cubicBezTo>
                  <a:cubicBezTo>
                    <a:pt x="1609407" y="987483"/>
                    <a:pt x="1624225" y="966261"/>
                    <a:pt x="1636288" y="943550"/>
                  </a:cubicBezTo>
                  <a:cubicBezTo>
                    <a:pt x="1643808" y="929402"/>
                    <a:pt x="1651478" y="925158"/>
                    <a:pt x="1666892" y="930370"/>
                  </a:cubicBezTo>
                  <a:cubicBezTo>
                    <a:pt x="1720952" y="948613"/>
                    <a:pt x="1756619" y="1008407"/>
                    <a:pt x="1751481" y="1074157"/>
                  </a:cubicBezTo>
                  <a:close/>
                </a:path>
              </a:pathLst>
            </a:custGeom>
            <a:solidFill>
              <a:srgbClr val="2C347F"/>
            </a:solidFill>
            <a:ln w="7435"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27" name="Graphic 57">
              <a:extLst>
                <a:ext uri="{FF2B5EF4-FFF2-40B4-BE49-F238E27FC236}">
                  <a16:creationId xmlns:a16="http://schemas.microsoft.com/office/drawing/2014/main" id="{CC9F31CE-B9B9-44ED-82C6-BF9668E0AB36}"/>
                </a:ext>
              </a:extLst>
            </p:cNvPr>
            <p:cNvSpPr/>
            <p:nvPr/>
          </p:nvSpPr>
          <p:spPr>
            <a:xfrm>
              <a:off x="2029552" y="3468391"/>
              <a:ext cx="1154935" cy="293781"/>
            </a:xfrm>
            <a:custGeom>
              <a:avLst/>
              <a:gdLst>
                <a:gd name="connsiteX0" fmla="*/ 932701 w 2773770"/>
                <a:gd name="connsiteY0" fmla="*/ 64 h 705563"/>
                <a:gd name="connsiteX1" fmla="*/ 1181614 w 2773770"/>
                <a:gd name="connsiteY1" fmla="*/ 68134 h 705563"/>
                <a:gd name="connsiteX2" fmla="*/ 1830354 w 2773770"/>
                <a:gd name="connsiteY2" fmla="*/ 5158 h 705563"/>
                <a:gd name="connsiteX3" fmla="*/ 1838059 w 2773770"/>
                <a:gd name="connsiteY3" fmla="*/ 0 h 705563"/>
                <a:gd name="connsiteX4" fmla="*/ 2283797 w 2773770"/>
                <a:gd name="connsiteY4" fmla="*/ 143273 h 705563"/>
                <a:gd name="connsiteX5" fmla="*/ 2440697 w 2773770"/>
                <a:gd name="connsiteY5" fmla="*/ 192623 h 705563"/>
                <a:gd name="connsiteX6" fmla="*/ 2760737 w 2773770"/>
                <a:gd name="connsiteY6" fmla="*/ 603148 h 705563"/>
                <a:gd name="connsiteX7" fmla="*/ 2772453 w 2773770"/>
                <a:gd name="connsiteY7" fmla="*/ 671792 h 705563"/>
                <a:gd name="connsiteX8" fmla="*/ 2742652 w 2773770"/>
                <a:gd name="connsiteY8" fmla="*/ 705094 h 705563"/>
                <a:gd name="connsiteX9" fmla="*/ 2717182 w 2773770"/>
                <a:gd name="connsiteY9" fmla="*/ 704967 h 705563"/>
                <a:gd name="connsiteX10" fmla="*/ 53514 w 2773770"/>
                <a:gd name="connsiteY10" fmla="*/ 704967 h 705563"/>
                <a:gd name="connsiteX11" fmla="*/ 3464 w 2773770"/>
                <a:gd name="connsiteY11" fmla="*/ 646957 h 705563"/>
                <a:gd name="connsiteX12" fmla="*/ 95541 w 2773770"/>
                <a:gd name="connsiteY12" fmla="*/ 390021 h 705563"/>
                <a:gd name="connsiteX13" fmla="*/ 386608 w 2773770"/>
                <a:gd name="connsiteY13" fmla="*/ 171928 h 705563"/>
                <a:gd name="connsiteX14" fmla="*/ 875201 w 2773770"/>
                <a:gd name="connsiteY14" fmla="*/ 17002 h 705563"/>
                <a:gd name="connsiteX15" fmla="*/ 932701 w 2773770"/>
                <a:gd name="connsiteY15" fmla="*/ 64 h 705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73770" h="705563">
                  <a:moveTo>
                    <a:pt x="932701" y="64"/>
                  </a:moveTo>
                  <a:cubicBezTo>
                    <a:pt x="1012170" y="35404"/>
                    <a:pt x="1096350" y="55399"/>
                    <a:pt x="1181614" y="68134"/>
                  </a:cubicBezTo>
                  <a:cubicBezTo>
                    <a:pt x="1402764" y="101183"/>
                    <a:pt x="1619583" y="82462"/>
                    <a:pt x="1830354" y="5158"/>
                  </a:cubicBezTo>
                  <a:cubicBezTo>
                    <a:pt x="1833156" y="4139"/>
                    <a:pt x="1835512" y="1783"/>
                    <a:pt x="1838059" y="0"/>
                  </a:cubicBezTo>
                  <a:cubicBezTo>
                    <a:pt x="1986617" y="47758"/>
                    <a:pt x="2135239" y="95324"/>
                    <a:pt x="2283797" y="143273"/>
                  </a:cubicBezTo>
                  <a:cubicBezTo>
                    <a:pt x="2335948" y="160084"/>
                    <a:pt x="2390392" y="169827"/>
                    <a:pt x="2440697" y="192623"/>
                  </a:cubicBezTo>
                  <a:cubicBezTo>
                    <a:pt x="2619119" y="273620"/>
                    <a:pt x="2722594" y="413072"/>
                    <a:pt x="2760737" y="603148"/>
                  </a:cubicBezTo>
                  <a:cubicBezTo>
                    <a:pt x="2765321" y="625880"/>
                    <a:pt x="2767932" y="649058"/>
                    <a:pt x="2772453" y="671792"/>
                  </a:cubicBezTo>
                  <a:cubicBezTo>
                    <a:pt x="2777356" y="696752"/>
                    <a:pt x="2768824" y="708087"/>
                    <a:pt x="2742652" y="705094"/>
                  </a:cubicBezTo>
                  <a:cubicBezTo>
                    <a:pt x="2734247" y="704139"/>
                    <a:pt x="2725714" y="704967"/>
                    <a:pt x="2717182" y="704967"/>
                  </a:cubicBezTo>
                  <a:cubicBezTo>
                    <a:pt x="1829271" y="704967"/>
                    <a:pt x="941425" y="704967"/>
                    <a:pt x="53514" y="704967"/>
                  </a:cubicBezTo>
                  <a:cubicBezTo>
                    <a:pt x="-4432" y="704967"/>
                    <a:pt x="-3922" y="705031"/>
                    <a:pt x="3464" y="646957"/>
                  </a:cubicBezTo>
                  <a:cubicBezTo>
                    <a:pt x="15181" y="554435"/>
                    <a:pt x="43963" y="467707"/>
                    <a:pt x="95541" y="390021"/>
                  </a:cubicBezTo>
                  <a:cubicBezTo>
                    <a:pt x="166413" y="283235"/>
                    <a:pt x="262311" y="207269"/>
                    <a:pt x="386608" y="171928"/>
                  </a:cubicBezTo>
                  <a:cubicBezTo>
                    <a:pt x="551085" y="125189"/>
                    <a:pt x="711933" y="67498"/>
                    <a:pt x="875201" y="17002"/>
                  </a:cubicBezTo>
                  <a:cubicBezTo>
                    <a:pt x="894304" y="11143"/>
                    <a:pt x="913534" y="5731"/>
                    <a:pt x="932701" y="64"/>
                  </a:cubicBezTo>
                  <a:close/>
                </a:path>
              </a:pathLst>
            </a:custGeom>
            <a:solidFill>
              <a:schemeClr val="accent1">
                <a:lumMod val="50000"/>
              </a:schemeClr>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grpSp>
      <p:grpSp>
        <p:nvGrpSpPr>
          <p:cNvPr id="28" name="Group 43">
            <a:extLst>
              <a:ext uri="{FF2B5EF4-FFF2-40B4-BE49-F238E27FC236}">
                <a16:creationId xmlns:a16="http://schemas.microsoft.com/office/drawing/2014/main" id="{4545DBBA-9B56-4BC5-A138-D95F719CEFB8}"/>
              </a:ext>
            </a:extLst>
          </p:cNvPr>
          <p:cNvGrpSpPr/>
          <p:nvPr/>
        </p:nvGrpSpPr>
        <p:grpSpPr>
          <a:xfrm>
            <a:off x="2320949" y="2874403"/>
            <a:ext cx="791345" cy="933608"/>
            <a:chOff x="5466309" y="4387710"/>
            <a:chExt cx="1891355" cy="2231371"/>
          </a:xfrm>
        </p:grpSpPr>
        <p:sp>
          <p:nvSpPr>
            <p:cNvPr id="29" name="Freeform: Shape 44">
              <a:extLst>
                <a:ext uri="{FF2B5EF4-FFF2-40B4-BE49-F238E27FC236}">
                  <a16:creationId xmlns:a16="http://schemas.microsoft.com/office/drawing/2014/main" id="{1AB3B2CD-48D5-488B-8259-7D2A23F3A053}"/>
                </a:ext>
              </a:extLst>
            </p:cNvPr>
            <p:cNvSpPr/>
            <p:nvPr/>
          </p:nvSpPr>
          <p:spPr>
            <a:xfrm>
              <a:off x="5466309" y="4853337"/>
              <a:ext cx="1891355" cy="1762532"/>
            </a:xfrm>
            <a:custGeom>
              <a:avLst/>
              <a:gdLst>
                <a:gd name="connsiteX0" fmla="*/ 1606188 w 1891355"/>
                <a:gd name="connsiteY0" fmla="*/ 1318422 h 1762532"/>
                <a:gd name="connsiteX1" fmla="*/ 1514841 w 1891355"/>
                <a:gd name="connsiteY1" fmla="*/ 1295585 h 1762532"/>
                <a:gd name="connsiteX2" fmla="*/ 1140669 w 1891355"/>
                <a:gd name="connsiteY2" fmla="*/ 1112891 h 1762532"/>
                <a:gd name="connsiteX3" fmla="*/ 1135984 w 1891355"/>
                <a:gd name="connsiteY3" fmla="*/ 942493 h 1762532"/>
                <a:gd name="connsiteX4" fmla="*/ 1302283 w 1891355"/>
                <a:gd name="connsiteY4" fmla="*/ 845876 h 1762532"/>
                <a:gd name="connsiteX5" fmla="*/ 1391874 w 1891355"/>
                <a:gd name="connsiteY5" fmla="*/ 748673 h 1762532"/>
                <a:gd name="connsiteX6" fmla="*/ 1408269 w 1891355"/>
                <a:gd name="connsiteY6" fmla="*/ 715882 h 1762532"/>
                <a:gd name="connsiteX7" fmla="*/ 1444574 w 1891355"/>
                <a:gd name="connsiteY7" fmla="*/ 596428 h 1762532"/>
                <a:gd name="connsiteX8" fmla="*/ 1474437 w 1891355"/>
                <a:gd name="connsiteY8" fmla="*/ 563051 h 1762532"/>
                <a:gd name="connsiteX9" fmla="*/ 1534165 w 1891355"/>
                <a:gd name="connsiteY9" fmla="*/ 515621 h 1762532"/>
                <a:gd name="connsiteX10" fmla="*/ 1567541 w 1891355"/>
                <a:gd name="connsiteY10" fmla="*/ 467019 h 1762532"/>
                <a:gd name="connsiteX11" fmla="*/ 1588621 w 1891355"/>
                <a:gd name="connsiteY11" fmla="*/ 424859 h 1762532"/>
                <a:gd name="connsiteX12" fmla="*/ 1605017 w 1891355"/>
                <a:gd name="connsiteY12" fmla="*/ 355177 h 1762532"/>
                <a:gd name="connsiteX13" fmla="*/ 1605017 w 1891355"/>
                <a:gd name="connsiteY13" fmla="*/ 332926 h 1762532"/>
                <a:gd name="connsiteX14" fmla="*/ 1572811 w 1891355"/>
                <a:gd name="connsiteY14" fmla="*/ 326485 h 1762532"/>
                <a:gd name="connsiteX15" fmla="*/ 1497860 w 1891355"/>
                <a:gd name="connsiteY15" fmla="*/ 385626 h 1762532"/>
                <a:gd name="connsiteX16" fmla="*/ 1439890 w 1891355"/>
                <a:gd name="connsiteY16" fmla="*/ 409049 h 1762532"/>
                <a:gd name="connsiteX17" fmla="*/ 1412368 w 1891355"/>
                <a:gd name="connsiteY17" fmla="*/ 387383 h 1762532"/>
                <a:gd name="connsiteX18" fmla="*/ 1387189 w 1891355"/>
                <a:gd name="connsiteY18" fmla="*/ 270271 h 1762532"/>
                <a:gd name="connsiteX19" fmla="*/ 1241970 w 1891355"/>
                <a:gd name="connsiteY19" fmla="*/ 125638 h 1762532"/>
                <a:gd name="connsiteX20" fmla="*/ 1078600 w 1891355"/>
                <a:gd name="connsiteY20" fmla="*/ 104558 h 1762532"/>
                <a:gd name="connsiteX21" fmla="*/ 929868 w 1891355"/>
                <a:gd name="connsiteY21" fmla="*/ 94604 h 1762532"/>
                <a:gd name="connsiteX22" fmla="*/ 692716 w 1891355"/>
                <a:gd name="connsiteY22" fmla="*/ 6770 h 1762532"/>
                <a:gd name="connsiteX23" fmla="*/ 640016 w 1891355"/>
                <a:gd name="connsiteY23" fmla="*/ 11454 h 1762532"/>
                <a:gd name="connsiteX24" fmla="*/ 512950 w 1891355"/>
                <a:gd name="connsiteY24" fmla="*/ 155502 h 1762532"/>
                <a:gd name="connsiteX25" fmla="*/ 391153 w 1891355"/>
                <a:gd name="connsiteY25" fmla="*/ 270271 h 1762532"/>
                <a:gd name="connsiteX26" fmla="*/ 327328 w 1891355"/>
                <a:gd name="connsiteY26" fmla="*/ 270271 h 1762532"/>
                <a:gd name="connsiteX27" fmla="*/ 302734 w 1891355"/>
                <a:gd name="connsiteY27" fmla="*/ 277298 h 1762532"/>
                <a:gd name="connsiteX28" fmla="*/ 291023 w 1891355"/>
                <a:gd name="connsiteY28" fmla="*/ 307161 h 1762532"/>
                <a:gd name="connsiteX29" fmla="*/ 303319 w 1891355"/>
                <a:gd name="connsiteY29" fmla="*/ 424273 h 1762532"/>
                <a:gd name="connsiteX30" fmla="*/ 426873 w 1891355"/>
                <a:gd name="connsiteY30" fmla="*/ 566564 h 1762532"/>
                <a:gd name="connsiteX31" fmla="*/ 443268 w 1891355"/>
                <a:gd name="connsiteY31" fmla="*/ 589987 h 1762532"/>
                <a:gd name="connsiteX32" fmla="*/ 465519 w 1891355"/>
                <a:gd name="connsiteY32" fmla="*/ 669622 h 1762532"/>
                <a:gd name="connsiteX33" fmla="*/ 520562 w 1891355"/>
                <a:gd name="connsiteY33" fmla="*/ 780293 h 1762532"/>
                <a:gd name="connsiteX34" fmla="*/ 720238 w 1891355"/>
                <a:gd name="connsiteY34" fmla="*/ 925512 h 1762532"/>
                <a:gd name="connsiteX35" fmla="*/ 751272 w 1891355"/>
                <a:gd name="connsiteY35" fmla="*/ 972357 h 1762532"/>
                <a:gd name="connsiteX36" fmla="*/ 743074 w 1891355"/>
                <a:gd name="connsiteY36" fmla="*/ 1156222 h 1762532"/>
                <a:gd name="connsiteX37" fmla="*/ 679248 w 1891355"/>
                <a:gd name="connsiteY37" fmla="*/ 1222390 h 1762532"/>
                <a:gd name="connsiteX38" fmla="*/ 415161 w 1891355"/>
                <a:gd name="connsiteY38" fmla="*/ 1305539 h 1762532"/>
                <a:gd name="connsiteX39" fmla="*/ 348408 w 1891355"/>
                <a:gd name="connsiteY39" fmla="*/ 1324863 h 1762532"/>
                <a:gd name="connsiteX40" fmla="*/ 330841 w 1891355"/>
                <a:gd name="connsiteY40" fmla="*/ 1328376 h 1762532"/>
                <a:gd name="connsiteX41" fmla="*/ 0 w 1891355"/>
                <a:gd name="connsiteY41" fmla="*/ 1692008 h 1762532"/>
                <a:gd name="connsiteX42" fmla="*/ 0 w 1891355"/>
                <a:gd name="connsiteY42" fmla="*/ 1767546 h 1762532"/>
                <a:gd name="connsiteX43" fmla="*/ 1891355 w 1891355"/>
                <a:gd name="connsiteY43" fmla="*/ 1767546 h 1762532"/>
                <a:gd name="connsiteX44" fmla="*/ 1891355 w 1891355"/>
                <a:gd name="connsiteY44" fmla="*/ 1634038 h 1762532"/>
                <a:gd name="connsiteX45" fmla="*/ 1606188 w 1891355"/>
                <a:gd name="connsiteY45" fmla="*/ 1318422 h 1762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891355" h="1762532">
                  <a:moveTo>
                    <a:pt x="1606188" y="1318422"/>
                  </a:moveTo>
                  <a:cubicBezTo>
                    <a:pt x="1606188" y="1318422"/>
                    <a:pt x="1540606" y="1303783"/>
                    <a:pt x="1514841" y="1295585"/>
                  </a:cubicBezTo>
                  <a:cubicBezTo>
                    <a:pt x="1489662" y="1287973"/>
                    <a:pt x="1144182" y="1258109"/>
                    <a:pt x="1140669" y="1112891"/>
                  </a:cubicBezTo>
                  <a:cubicBezTo>
                    <a:pt x="1140669" y="1095909"/>
                    <a:pt x="1135984" y="962987"/>
                    <a:pt x="1135984" y="942493"/>
                  </a:cubicBezTo>
                  <a:cubicBezTo>
                    <a:pt x="1196297" y="918485"/>
                    <a:pt x="1247826" y="879253"/>
                    <a:pt x="1302283" y="845876"/>
                  </a:cubicBezTo>
                  <a:cubicBezTo>
                    <a:pt x="1316922" y="834164"/>
                    <a:pt x="1378991" y="771510"/>
                    <a:pt x="1391874" y="748673"/>
                  </a:cubicBezTo>
                  <a:cubicBezTo>
                    <a:pt x="1397144" y="737547"/>
                    <a:pt x="1402414" y="727007"/>
                    <a:pt x="1408269" y="715882"/>
                  </a:cubicBezTo>
                  <a:cubicBezTo>
                    <a:pt x="1424665" y="677235"/>
                    <a:pt x="1435791" y="636831"/>
                    <a:pt x="1444574" y="596428"/>
                  </a:cubicBezTo>
                  <a:cubicBezTo>
                    <a:pt x="1448673" y="579446"/>
                    <a:pt x="1456871" y="567150"/>
                    <a:pt x="1474437" y="563051"/>
                  </a:cubicBezTo>
                  <a:cubicBezTo>
                    <a:pt x="1496689" y="550168"/>
                    <a:pt x="1516598" y="534359"/>
                    <a:pt x="1534165" y="515621"/>
                  </a:cubicBezTo>
                  <a:cubicBezTo>
                    <a:pt x="1547047" y="500396"/>
                    <a:pt x="1558758" y="485171"/>
                    <a:pt x="1567541" y="467019"/>
                  </a:cubicBezTo>
                  <a:cubicBezTo>
                    <a:pt x="1574568" y="452966"/>
                    <a:pt x="1581595" y="438912"/>
                    <a:pt x="1588621" y="424859"/>
                  </a:cubicBezTo>
                  <a:cubicBezTo>
                    <a:pt x="1600918" y="403193"/>
                    <a:pt x="1599747" y="378600"/>
                    <a:pt x="1605017" y="355177"/>
                  </a:cubicBezTo>
                  <a:cubicBezTo>
                    <a:pt x="1606774" y="347565"/>
                    <a:pt x="1606774" y="340538"/>
                    <a:pt x="1605017" y="332926"/>
                  </a:cubicBezTo>
                  <a:cubicBezTo>
                    <a:pt x="1595648" y="307747"/>
                    <a:pt x="1592135" y="307161"/>
                    <a:pt x="1572811" y="326485"/>
                  </a:cubicBezTo>
                  <a:cubicBezTo>
                    <a:pt x="1549975" y="348736"/>
                    <a:pt x="1524796" y="368645"/>
                    <a:pt x="1497860" y="385626"/>
                  </a:cubicBezTo>
                  <a:cubicBezTo>
                    <a:pt x="1479708" y="396752"/>
                    <a:pt x="1461555" y="406121"/>
                    <a:pt x="1439890" y="409049"/>
                  </a:cubicBezTo>
                  <a:cubicBezTo>
                    <a:pt x="1423494" y="410805"/>
                    <a:pt x="1414125" y="406121"/>
                    <a:pt x="1412368" y="387383"/>
                  </a:cubicBezTo>
                  <a:cubicBezTo>
                    <a:pt x="1408855" y="347565"/>
                    <a:pt x="1400657" y="308333"/>
                    <a:pt x="1387189" y="270271"/>
                  </a:cubicBezTo>
                  <a:cubicBezTo>
                    <a:pt x="1362010" y="198833"/>
                    <a:pt x="1312238" y="151988"/>
                    <a:pt x="1241970" y="125638"/>
                  </a:cubicBezTo>
                  <a:cubicBezTo>
                    <a:pt x="1189270" y="105729"/>
                    <a:pt x="1134228" y="103973"/>
                    <a:pt x="1078600" y="104558"/>
                  </a:cubicBezTo>
                  <a:cubicBezTo>
                    <a:pt x="1028827" y="105143"/>
                    <a:pt x="979055" y="106900"/>
                    <a:pt x="929868" y="94604"/>
                  </a:cubicBezTo>
                  <a:cubicBezTo>
                    <a:pt x="847304" y="74109"/>
                    <a:pt x="767668" y="46588"/>
                    <a:pt x="692716" y="6770"/>
                  </a:cubicBezTo>
                  <a:cubicBezTo>
                    <a:pt x="673393" y="-3185"/>
                    <a:pt x="657583" y="-2599"/>
                    <a:pt x="640016" y="11454"/>
                  </a:cubicBezTo>
                  <a:cubicBezTo>
                    <a:pt x="588487" y="51858"/>
                    <a:pt x="544570" y="98117"/>
                    <a:pt x="512950" y="155502"/>
                  </a:cubicBezTo>
                  <a:cubicBezTo>
                    <a:pt x="484843" y="207031"/>
                    <a:pt x="444439" y="245678"/>
                    <a:pt x="391153" y="270271"/>
                  </a:cubicBezTo>
                  <a:cubicBezTo>
                    <a:pt x="370073" y="280226"/>
                    <a:pt x="348993" y="284910"/>
                    <a:pt x="327328" y="270271"/>
                  </a:cubicBezTo>
                  <a:cubicBezTo>
                    <a:pt x="316202" y="262659"/>
                    <a:pt x="308590" y="267343"/>
                    <a:pt x="302734" y="277298"/>
                  </a:cubicBezTo>
                  <a:cubicBezTo>
                    <a:pt x="297464" y="286667"/>
                    <a:pt x="293951" y="296621"/>
                    <a:pt x="291023" y="307161"/>
                  </a:cubicBezTo>
                  <a:cubicBezTo>
                    <a:pt x="279312" y="347565"/>
                    <a:pt x="286924" y="386798"/>
                    <a:pt x="303319" y="424273"/>
                  </a:cubicBezTo>
                  <a:cubicBezTo>
                    <a:pt x="329670" y="484000"/>
                    <a:pt x="362461" y="539043"/>
                    <a:pt x="426873" y="566564"/>
                  </a:cubicBezTo>
                  <a:cubicBezTo>
                    <a:pt x="437413" y="571249"/>
                    <a:pt x="440926" y="580032"/>
                    <a:pt x="443268" y="589987"/>
                  </a:cubicBezTo>
                  <a:cubicBezTo>
                    <a:pt x="450295" y="616922"/>
                    <a:pt x="457907" y="643272"/>
                    <a:pt x="465519" y="669622"/>
                  </a:cubicBezTo>
                  <a:cubicBezTo>
                    <a:pt x="477231" y="710026"/>
                    <a:pt x="494797" y="747502"/>
                    <a:pt x="520562" y="780293"/>
                  </a:cubicBezTo>
                  <a:cubicBezTo>
                    <a:pt x="573262" y="847047"/>
                    <a:pt x="644700" y="889793"/>
                    <a:pt x="720238" y="925512"/>
                  </a:cubicBezTo>
                  <a:cubicBezTo>
                    <a:pt x="742489" y="936052"/>
                    <a:pt x="750101" y="947763"/>
                    <a:pt x="751272" y="972357"/>
                  </a:cubicBezTo>
                  <a:cubicBezTo>
                    <a:pt x="752443" y="1008661"/>
                    <a:pt x="747173" y="1131043"/>
                    <a:pt x="743074" y="1156222"/>
                  </a:cubicBezTo>
                  <a:cubicBezTo>
                    <a:pt x="737804" y="1193112"/>
                    <a:pt x="713797" y="1211850"/>
                    <a:pt x="679248" y="1222390"/>
                  </a:cubicBezTo>
                  <a:cubicBezTo>
                    <a:pt x="590829" y="1248740"/>
                    <a:pt x="502995" y="1277433"/>
                    <a:pt x="415161" y="1305539"/>
                  </a:cubicBezTo>
                  <a:cubicBezTo>
                    <a:pt x="410477" y="1311395"/>
                    <a:pt x="363047" y="1318422"/>
                    <a:pt x="348408" y="1324863"/>
                  </a:cubicBezTo>
                  <a:cubicBezTo>
                    <a:pt x="342552" y="1327205"/>
                    <a:pt x="336696" y="1327205"/>
                    <a:pt x="330841" y="1328376"/>
                  </a:cubicBezTo>
                  <a:cubicBezTo>
                    <a:pt x="133507" y="1364681"/>
                    <a:pt x="0" y="1497017"/>
                    <a:pt x="0" y="1692008"/>
                  </a:cubicBezTo>
                  <a:lnTo>
                    <a:pt x="0" y="1767546"/>
                  </a:lnTo>
                  <a:lnTo>
                    <a:pt x="1891355" y="1767546"/>
                  </a:lnTo>
                  <a:lnTo>
                    <a:pt x="1891355" y="1634038"/>
                  </a:lnTo>
                  <a:cubicBezTo>
                    <a:pt x="1891355" y="1468325"/>
                    <a:pt x="1777757" y="1370537"/>
                    <a:pt x="1606188" y="1318422"/>
                  </a:cubicBezTo>
                  <a:close/>
                </a:path>
              </a:pathLst>
            </a:custGeom>
            <a:solidFill>
              <a:srgbClr val="F1BB9D"/>
            </a:solidFill>
            <a:ln w="5853"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30" name="Freeform: Shape 45">
              <a:extLst>
                <a:ext uri="{FF2B5EF4-FFF2-40B4-BE49-F238E27FC236}">
                  <a16:creationId xmlns:a16="http://schemas.microsoft.com/office/drawing/2014/main" id="{461D87D5-8285-4052-B573-CE1B1A6B1280}"/>
                </a:ext>
              </a:extLst>
            </p:cNvPr>
            <p:cNvSpPr/>
            <p:nvPr/>
          </p:nvSpPr>
          <p:spPr>
            <a:xfrm>
              <a:off x="5560012" y="6133067"/>
              <a:ext cx="1709832" cy="486014"/>
            </a:xfrm>
            <a:custGeom>
              <a:avLst/>
              <a:gdLst>
                <a:gd name="connsiteX0" fmla="*/ 320872 w 1709832"/>
                <a:gd name="connsiteY0" fmla="*/ 26395 h 486013"/>
                <a:gd name="connsiteX1" fmla="*/ 443840 w 1709832"/>
                <a:gd name="connsiteY1" fmla="*/ 196207 h 486013"/>
                <a:gd name="connsiteX2" fmla="*/ 685675 w 1709832"/>
                <a:gd name="connsiteY2" fmla="*/ 291068 h 486013"/>
                <a:gd name="connsiteX3" fmla="*/ 1091468 w 1709832"/>
                <a:gd name="connsiteY3" fmla="*/ 296338 h 486013"/>
                <a:gd name="connsiteX4" fmla="*/ 1346186 w 1709832"/>
                <a:gd name="connsiteY4" fmla="*/ 157560 h 486013"/>
                <a:gd name="connsiteX5" fmla="*/ 1430506 w 1709832"/>
                <a:gd name="connsiteY5" fmla="*/ 45 h 486013"/>
                <a:gd name="connsiteX6" fmla="*/ 1710404 w 1709832"/>
                <a:gd name="connsiteY6" fmla="*/ 127111 h 486013"/>
                <a:gd name="connsiteX7" fmla="*/ 1685810 w 1709832"/>
                <a:gd name="connsiteY7" fmla="*/ 250079 h 486013"/>
                <a:gd name="connsiteX8" fmla="*/ 1582166 w 1709832"/>
                <a:gd name="connsiteY8" fmla="*/ 487816 h 486013"/>
                <a:gd name="connsiteX9" fmla="*/ 357762 w 1709832"/>
                <a:gd name="connsiteY9" fmla="*/ 486645 h 486013"/>
                <a:gd name="connsiteX10" fmla="*/ 96018 w 1709832"/>
                <a:gd name="connsiteY10" fmla="*/ 487816 h 486013"/>
                <a:gd name="connsiteX11" fmla="*/ 37462 w 1709832"/>
                <a:gd name="connsiteY11" fmla="*/ 299266 h 486013"/>
                <a:gd name="connsiteX12" fmla="*/ 571 w 1709832"/>
                <a:gd name="connsiteY12" fmla="*/ 134724 h 486013"/>
                <a:gd name="connsiteX13" fmla="*/ 276370 w 1709832"/>
                <a:gd name="connsiteY13" fmla="*/ 8243 h 486013"/>
                <a:gd name="connsiteX14" fmla="*/ 320872 w 1709832"/>
                <a:gd name="connsiteY14" fmla="*/ 26395 h 486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09832" h="486013">
                  <a:moveTo>
                    <a:pt x="320872" y="26395"/>
                  </a:moveTo>
                  <a:cubicBezTo>
                    <a:pt x="341367" y="97833"/>
                    <a:pt x="385284" y="152876"/>
                    <a:pt x="443840" y="196207"/>
                  </a:cubicBezTo>
                  <a:cubicBezTo>
                    <a:pt x="515863" y="248908"/>
                    <a:pt x="599598" y="273501"/>
                    <a:pt x="685675" y="291068"/>
                  </a:cubicBezTo>
                  <a:cubicBezTo>
                    <a:pt x="817426" y="318589"/>
                    <a:pt x="960303" y="327958"/>
                    <a:pt x="1091468" y="296338"/>
                  </a:cubicBezTo>
                  <a:cubicBezTo>
                    <a:pt x="1196869" y="260033"/>
                    <a:pt x="1285873" y="231926"/>
                    <a:pt x="1346186" y="157560"/>
                  </a:cubicBezTo>
                  <a:cubicBezTo>
                    <a:pt x="1352042" y="150534"/>
                    <a:pt x="1418210" y="2387"/>
                    <a:pt x="1430506" y="45"/>
                  </a:cubicBezTo>
                  <a:cubicBezTo>
                    <a:pt x="1443389" y="-2297"/>
                    <a:pt x="1694008" y="87293"/>
                    <a:pt x="1710404" y="127111"/>
                  </a:cubicBezTo>
                  <a:cubicBezTo>
                    <a:pt x="1726799" y="149948"/>
                    <a:pt x="1693423" y="224314"/>
                    <a:pt x="1685810" y="250079"/>
                  </a:cubicBezTo>
                  <a:cubicBezTo>
                    <a:pt x="1661217" y="335570"/>
                    <a:pt x="1592706" y="484302"/>
                    <a:pt x="1582166" y="487816"/>
                  </a:cubicBezTo>
                  <a:cubicBezTo>
                    <a:pt x="1572797" y="487816"/>
                    <a:pt x="752429" y="486645"/>
                    <a:pt x="357762" y="486645"/>
                  </a:cubicBezTo>
                  <a:cubicBezTo>
                    <a:pt x="279298" y="486645"/>
                    <a:pt x="174482" y="487816"/>
                    <a:pt x="96018" y="487816"/>
                  </a:cubicBezTo>
                  <a:cubicBezTo>
                    <a:pt x="87234" y="484302"/>
                    <a:pt x="67325" y="371289"/>
                    <a:pt x="37462" y="299266"/>
                  </a:cubicBezTo>
                  <a:cubicBezTo>
                    <a:pt x="21066" y="250664"/>
                    <a:pt x="-4113" y="188009"/>
                    <a:pt x="571" y="134724"/>
                  </a:cubicBezTo>
                  <a:cubicBezTo>
                    <a:pt x="1743" y="123012"/>
                    <a:pt x="268758" y="11170"/>
                    <a:pt x="276370" y="8243"/>
                  </a:cubicBezTo>
                  <a:cubicBezTo>
                    <a:pt x="309161" y="-2883"/>
                    <a:pt x="309161" y="-2883"/>
                    <a:pt x="320872" y="26395"/>
                  </a:cubicBezTo>
                  <a:close/>
                </a:path>
              </a:pathLst>
            </a:custGeom>
            <a:solidFill>
              <a:srgbClr val="983398"/>
            </a:solidFill>
            <a:ln w="5853"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31" name="Freeform: Shape 46">
              <a:extLst>
                <a:ext uri="{FF2B5EF4-FFF2-40B4-BE49-F238E27FC236}">
                  <a16:creationId xmlns:a16="http://schemas.microsoft.com/office/drawing/2014/main" id="{4ABEFB81-4BCE-4D93-9BF8-C578BF98DE81}"/>
                </a:ext>
              </a:extLst>
            </p:cNvPr>
            <p:cNvSpPr/>
            <p:nvPr/>
          </p:nvSpPr>
          <p:spPr>
            <a:xfrm>
              <a:off x="5729457" y="4387710"/>
              <a:ext cx="1399486" cy="2020178"/>
            </a:xfrm>
            <a:custGeom>
              <a:avLst/>
              <a:gdLst>
                <a:gd name="connsiteX0" fmla="*/ 1269844 w 1399485"/>
                <a:gd name="connsiteY0" fmla="*/ 256325 h 2020178"/>
                <a:gd name="connsiteX1" fmla="*/ 998145 w 1399485"/>
                <a:gd name="connsiteY1" fmla="*/ 65433 h 2020178"/>
                <a:gd name="connsiteX2" fmla="*/ 550778 w 1399485"/>
                <a:gd name="connsiteY2" fmla="*/ 9804 h 2020178"/>
                <a:gd name="connsiteX3" fmla="*/ 44855 w 1399485"/>
                <a:gd name="connsiteY3" fmla="*/ 463027 h 2020178"/>
                <a:gd name="connsiteX4" fmla="*/ 22604 w 1399485"/>
                <a:gd name="connsiteY4" fmla="*/ 989445 h 2020178"/>
                <a:gd name="connsiteX5" fmla="*/ 488123 w 1399485"/>
                <a:gd name="connsiteY5" fmla="*/ 1539285 h 2020178"/>
                <a:gd name="connsiteX6" fmla="*/ 492807 w 1399485"/>
                <a:gd name="connsiteY6" fmla="*/ 1417488 h 2020178"/>
                <a:gd name="connsiteX7" fmla="*/ 478168 w 1399485"/>
                <a:gd name="connsiteY7" fmla="*/ 1395237 h 2020178"/>
                <a:gd name="connsiteX8" fmla="*/ 368669 w 1399485"/>
                <a:gd name="connsiteY8" fmla="*/ 1337267 h 2020178"/>
                <a:gd name="connsiteX9" fmla="*/ 214082 w 1399485"/>
                <a:gd name="connsiteY9" fmla="*/ 1155158 h 2020178"/>
                <a:gd name="connsiteX10" fmla="*/ 189488 w 1399485"/>
                <a:gd name="connsiteY10" fmla="*/ 1071423 h 2020178"/>
                <a:gd name="connsiteX11" fmla="*/ 147913 w 1399485"/>
                <a:gd name="connsiteY11" fmla="*/ 1019308 h 2020178"/>
                <a:gd name="connsiteX12" fmla="*/ 116293 w 1399485"/>
                <a:gd name="connsiteY12" fmla="*/ 997057 h 2020178"/>
                <a:gd name="connsiteX13" fmla="*/ 32558 w 1399485"/>
                <a:gd name="connsiteY13" fmla="*/ 854181 h 2020178"/>
                <a:gd name="connsiteX14" fmla="*/ 50125 w 1399485"/>
                <a:gd name="connsiteY14" fmla="*/ 734141 h 2020178"/>
                <a:gd name="connsiteX15" fmla="*/ 144400 w 1399485"/>
                <a:gd name="connsiteY15" fmla="*/ 759320 h 2020178"/>
                <a:gd name="connsiteX16" fmla="*/ 252143 w 1399485"/>
                <a:gd name="connsiteY16" fmla="*/ 626984 h 2020178"/>
                <a:gd name="connsiteX17" fmla="*/ 388578 w 1399485"/>
                <a:gd name="connsiteY17" fmla="*/ 475910 h 2020178"/>
                <a:gd name="connsiteX18" fmla="*/ 413172 w 1399485"/>
                <a:gd name="connsiteY18" fmla="*/ 473567 h 2020178"/>
                <a:gd name="connsiteX19" fmla="*/ 481682 w 1399485"/>
                <a:gd name="connsiteY19" fmla="*/ 505773 h 2020178"/>
                <a:gd name="connsiteX20" fmla="*/ 792614 w 1399485"/>
                <a:gd name="connsiteY20" fmla="*/ 578968 h 2020178"/>
                <a:gd name="connsiteX21" fmla="*/ 893915 w 1399485"/>
                <a:gd name="connsiteY21" fmla="*/ 587166 h 2020178"/>
                <a:gd name="connsiteX22" fmla="*/ 1094177 w 1399485"/>
                <a:gd name="connsiteY22" fmla="*/ 729457 h 2020178"/>
                <a:gd name="connsiteX23" fmla="*/ 1141021 w 1399485"/>
                <a:gd name="connsiteY23" fmla="*/ 850667 h 2020178"/>
                <a:gd name="connsiteX24" fmla="*/ 1176155 w 1399485"/>
                <a:gd name="connsiteY24" fmla="*/ 894584 h 2020178"/>
                <a:gd name="connsiteX25" fmla="*/ 1240566 w 1399485"/>
                <a:gd name="connsiteY25" fmla="*/ 862379 h 2020178"/>
                <a:gd name="connsiteX26" fmla="*/ 1318446 w 1399485"/>
                <a:gd name="connsiteY26" fmla="*/ 782157 h 2020178"/>
                <a:gd name="connsiteX27" fmla="*/ 1210703 w 1399485"/>
                <a:gd name="connsiteY27" fmla="*/ 1022236 h 2020178"/>
                <a:gd name="connsiteX28" fmla="*/ 1174398 w 1399485"/>
                <a:gd name="connsiteY28" fmla="*/ 1059712 h 2020178"/>
                <a:gd name="connsiteX29" fmla="*/ 1138094 w 1399485"/>
                <a:gd name="connsiteY29" fmla="*/ 1180337 h 2020178"/>
                <a:gd name="connsiteX30" fmla="*/ 869322 w 1399485"/>
                <a:gd name="connsiteY30" fmla="*/ 1402264 h 2020178"/>
                <a:gd name="connsiteX31" fmla="*/ 865223 w 1399485"/>
                <a:gd name="connsiteY31" fmla="*/ 1606624 h 2020178"/>
                <a:gd name="connsiteX32" fmla="*/ 944274 w 1399485"/>
                <a:gd name="connsiteY32" fmla="*/ 1689773 h 2020178"/>
                <a:gd name="connsiteX33" fmla="*/ 958913 w 1399485"/>
                <a:gd name="connsiteY33" fmla="*/ 1764139 h 2020178"/>
                <a:gd name="connsiteX34" fmla="*/ 917923 w 1399485"/>
                <a:gd name="connsiteY34" fmla="*/ 1826208 h 2020178"/>
                <a:gd name="connsiteX35" fmla="*/ 934319 w 1399485"/>
                <a:gd name="connsiteY35" fmla="*/ 1898232 h 2020178"/>
                <a:gd name="connsiteX36" fmla="*/ 905627 w 1399485"/>
                <a:gd name="connsiteY36" fmla="*/ 1993093 h 2020178"/>
                <a:gd name="connsiteX37" fmla="*/ 878106 w 1399485"/>
                <a:gd name="connsiteY37" fmla="*/ 2015930 h 2020178"/>
                <a:gd name="connsiteX38" fmla="*/ 917338 w 1399485"/>
                <a:gd name="connsiteY38" fmla="*/ 2021785 h 2020178"/>
                <a:gd name="connsiteX39" fmla="*/ 1035621 w 1399485"/>
                <a:gd name="connsiteY39" fmla="*/ 2015344 h 2020178"/>
                <a:gd name="connsiteX40" fmla="*/ 1172642 w 1399485"/>
                <a:gd name="connsiteY40" fmla="*/ 1892377 h 2020178"/>
                <a:gd name="connsiteX41" fmla="*/ 1183182 w 1399485"/>
                <a:gd name="connsiteY41" fmla="*/ 1806299 h 2020178"/>
                <a:gd name="connsiteX42" fmla="*/ 1167957 w 1399485"/>
                <a:gd name="connsiteY42" fmla="*/ 1757113 h 2020178"/>
                <a:gd name="connsiteX43" fmla="*/ 1169714 w 1399485"/>
                <a:gd name="connsiteY43" fmla="*/ 1560950 h 2020178"/>
                <a:gd name="connsiteX44" fmla="*/ 1162687 w 1399485"/>
                <a:gd name="connsiteY44" fmla="*/ 1529330 h 2020178"/>
                <a:gd name="connsiteX45" fmla="*/ 1218315 w 1399485"/>
                <a:gd name="connsiteY45" fmla="*/ 1480143 h 2020178"/>
                <a:gd name="connsiteX46" fmla="*/ 1232954 w 1399485"/>
                <a:gd name="connsiteY46" fmla="*/ 1343708 h 2020178"/>
                <a:gd name="connsiteX47" fmla="*/ 1222414 w 1399485"/>
                <a:gd name="connsiteY47" fmla="*/ 1261729 h 2020178"/>
                <a:gd name="connsiteX48" fmla="*/ 1338940 w 1399485"/>
                <a:gd name="connsiteY48" fmla="*/ 1036875 h 2020178"/>
                <a:gd name="connsiteX49" fmla="*/ 1386371 w 1399485"/>
                <a:gd name="connsiteY49" fmla="*/ 767518 h 2020178"/>
                <a:gd name="connsiteX50" fmla="*/ 1384028 w 1399485"/>
                <a:gd name="connsiteY50" fmla="*/ 683197 h 2020178"/>
                <a:gd name="connsiteX51" fmla="*/ 1399838 w 1399485"/>
                <a:gd name="connsiteY51" fmla="*/ 607075 h 2020178"/>
                <a:gd name="connsiteX52" fmla="*/ 1269844 w 1399485"/>
                <a:gd name="connsiteY52" fmla="*/ 256325 h 202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399485" h="2020178">
                  <a:moveTo>
                    <a:pt x="1269844" y="256325"/>
                  </a:moveTo>
                  <a:cubicBezTo>
                    <a:pt x="1194307" y="170248"/>
                    <a:pt x="1095933" y="118719"/>
                    <a:pt x="998145" y="65433"/>
                  </a:cubicBezTo>
                  <a:cubicBezTo>
                    <a:pt x="856440" y="-11861"/>
                    <a:pt x="703023" y="-6006"/>
                    <a:pt x="550778" y="9804"/>
                  </a:cubicBezTo>
                  <a:cubicBezTo>
                    <a:pt x="358129" y="29714"/>
                    <a:pt x="103997" y="215921"/>
                    <a:pt x="44855" y="463027"/>
                  </a:cubicBezTo>
                  <a:cubicBezTo>
                    <a:pt x="2695" y="639280"/>
                    <a:pt x="-19557" y="812606"/>
                    <a:pt x="22604" y="989445"/>
                  </a:cubicBezTo>
                  <a:cubicBezTo>
                    <a:pt x="84673" y="1250018"/>
                    <a:pt x="487538" y="1542798"/>
                    <a:pt x="488123" y="1539285"/>
                  </a:cubicBezTo>
                  <a:cubicBezTo>
                    <a:pt x="492222" y="1498881"/>
                    <a:pt x="492807" y="1458478"/>
                    <a:pt x="492807" y="1417488"/>
                  </a:cubicBezTo>
                  <a:cubicBezTo>
                    <a:pt x="492807" y="1405777"/>
                    <a:pt x="489880" y="1399922"/>
                    <a:pt x="478168" y="1395237"/>
                  </a:cubicBezTo>
                  <a:cubicBezTo>
                    <a:pt x="440107" y="1379427"/>
                    <a:pt x="403217" y="1359518"/>
                    <a:pt x="368669" y="1337267"/>
                  </a:cubicBezTo>
                  <a:cubicBezTo>
                    <a:pt x="298988" y="1292179"/>
                    <a:pt x="241017" y="1236551"/>
                    <a:pt x="214082" y="1155158"/>
                  </a:cubicBezTo>
                  <a:cubicBezTo>
                    <a:pt x="205298" y="1127637"/>
                    <a:pt x="195344" y="1100115"/>
                    <a:pt x="189488" y="1071423"/>
                  </a:cubicBezTo>
                  <a:cubicBezTo>
                    <a:pt x="184218" y="1046244"/>
                    <a:pt x="177191" y="1025749"/>
                    <a:pt x="147913" y="1019308"/>
                  </a:cubicBezTo>
                  <a:cubicBezTo>
                    <a:pt x="135031" y="1016380"/>
                    <a:pt x="125662" y="1005840"/>
                    <a:pt x="116293" y="997057"/>
                  </a:cubicBezTo>
                  <a:cubicBezTo>
                    <a:pt x="75304" y="957239"/>
                    <a:pt x="46026" y="909809"/>
                    <a:pt x="32558" y="854181"/>
                  </a:cubicBezTo>
                  <a:cubicBezTo>
                    <a:pt x="22604" y="813191"/>
                    <a:pt x="24946" y="772202"/>
                    <a:pt x="50125" y="734141"/>
                  </a:cubicBezTo>
                  <a:cubicBezTo>
                    <a:pt x="72376" y="758735"/>
                    <a:pt x="118050" y="771031"/>
                    <a:pt x="144400" y="759320"/>
                  </a:cubicBezTo>
                  <a:cubicBezTo>
                    <a:pt x="200028" y="734141"/>
                    <a:pt x="222865" y="680855"/>
                    <a:pt x="252143" y="626984"/>
                  </a:cubicBezTo>
                  <a:cubicBezTo>
                    <a:pt x="285520" y="566085"/>
                    <a:pt x="332950" y="517484"/>
                    <a:pt x="388578" y="475910"/>
                  </a:cubicBezTo>
                  <a:cubicBezTo>
                    <a:pt x="396776" y="469468"/>
                    <a:pt x="403217" y="468297"/>
                    <a:pt x="413172" y="473567"/>
                  </a:cubicBezTo>
                  <a:cubicBezTo>
                    <a:pt x="435423" y="485278"/>
                    <a:pt x="458845" y="495818"/>
                    <a:pt x="481682" y="505773"/>
                  </a:cubicBezTo>
                  <a:cubicBezTo>
                    <a:pt x="581227" y="547933"/>
                    <a:pt x="682529" y="583067"/>
                    <a:pt x="792614" y="578968"/>
                  </a:cubicBezTo>
                  <a:cubicBezTo>
                    <a:pt x="834189" y="577797"/>
                    <a:pt x="852926" y="579553"/>
                    <a:pt x="893915" y="587166"/>
                  </a:cubicBezTo>
                  <a:cubicBezTo>
                    <a:pt x="994046" y="605318"/>
                    <a:pt x="1060214" y="660946"/>
                    <a:pt x="1094177" y="729457"/>
                  </a:cubicBezTo>
                  <a:cubicBezTo>
                    <a:pt x="1109987" y="761077"/>
                    <a:pt x="1140436" y="814948"/>
                    <a:pt x="1141021" y="850667"/>
                  </a:cubicBezTo>
                  <a:cubicBezTo>
                    <a:pt x="1141021" y="872333"/>
                    <a:pt x="1156831" y="899854"/>
                    <a:pt x="1176155" y="894584"/>
                  </a:cubicBezTo>
                  <a:cubicBezTo>
                    <a:pt x="1212460" y="884630"/>
                    <a:pt x="1220072" y="874675"/>
                    <a:pt x="1240566" y="862379"/>
                  </a:cubicBezTo>
                  <a:cubicBezTo>
                    <a:pt x="1275114" y="841884"/>
                    <a:pt x="1290339" y="812020"/>
                    <a:pt x="1318446" y="782157"/>
                  </a:cubicBezTo>
                  <a:cubicBezTo>
                    <a:pt x="1340697" y="923862"/>
                    <a:pt x="1248179" y="1019308"/>
                    <a:pt x="1210703" y="1022236"/>
                  </a:cubicBezTo>
                  <a:cubicBezTo>
                    <a:pt x="1187866" y="1023993"/>
                    <a:pt x="1178497" y="1038046"/>
                    <a:pt x="1174398" y="1059712"/>
                  </a:cubicBezTo>
                  <a:cubicBezTo>
                    <a:pt x="1166786" y="1101287"/>
                    <a:pt x="1153318" y="1141104"/>
                    <a:pt x="1138094" y="1180337"/>
                  </a:cubicBezTo>
                  <a:cubicBezTo>
                    <a:pt x="1097690" y="1240650"/>
                    <a:pt x="981749" y="1363031"/>
                    <a:pt x="869322" y="1402264"/>
                  </a:cubicBezTo>
                  <a:cubicBezTo>
                    <a:pt x="869322" y="1403435"/>
                    <a:pt x="868736" y="1587886"/>
                    <a:pt x="865223" y="1606624"/>
                  </a:cubicBezTo>
                  <a:cubicBezTo>
                    <a:pt x="871664" y="1656982"/>
                    <a:pt x="944274" y="1689773"/>
                    <a:pt x="944274" y="1689773"/>
                  </a:cubicBezTo>
                  <a:cubicBezTo>
                    <a:pt x="962426" y="1707340"/>
                    <a:pt x="961840" y="1758284"/>
                    <a:pt x="958913" y="1764139"/>
                  </a:cubicBezTo>
                  <a:cubicBezTo>
                    <a:pt x="947787" y="1789318"/>
                    <a:pt x="923779" y="1793417"/>
                    <a:pt x="917923" y="1826208"/>
                  </a:cubicBezTo>
                  <a:cubicBezTo>
                    <a:pt x="912653" y="1854315"/>
                    <a:pt x="926707" y="1870711"/>
                    <a:pt x="934319" y="1898232"/>
                  </a:cubicBezTo>
                  <a:cubicBezTo>
                    <a:pt x="945445" y="1936879"/>
                    <a:pt x="933148" y="1967328"/>
                    <a:pt x="905627" y="1993093"/>
                  </a:cubicBezTo>
                  <a:cubicBezTo>
                    <a:pt x="898014" y="2000705"/>
                    <a:pt x="888646" y="2007146"/>
                    <a:pt x="878106" y="2015930"/>
                  </a:cubicBezTo>
                  <a:cubicBezTo>
                    <a:pt x="893330" y="2018272"/>
                    <a:pt x="905041" y="2020028"/>
                    <a:pt x="917338" y="2021785"/>
                  </a:cubicBezTo>
                  <a:cubicBezTo>
                    <a:pt x="957156" y="2028226"/>
                    <a:pt x="996974" y="2025884"/>
                    <a:pt x="1035621" y="2015344"/>
                  </a:cubicBezTo>
                  <a:cubicBezTo>
                    <a:pt x="1107644" y="1995435"/>
                    <a:pt x="1135752" y="1980796"/>
                    <a:pt x="1172642" y="1892377"/>
                  </a:cubicBezTo>
                  <a:cubicBezTo>
                    <a:pt x="1183182" y="1866026"/>
                    <a:pt x="1188452" y="1822109"/>
                    <a:pt x="1183182" y="1806299"/>
                  </a:cubicBezTo>
                  <a:cubicBezTo>
                    <a:pt x="1176741" y="1786976"/>
                    <a:pt x="1165029" y="1772923"/>
                    <a:pt x="1167957" y="1757113"/>
                  </a:cubicBezTo>
                  <a:cubicBezTo>
                    <a:pt x="1209532" y="1686260"/>
                    <a:pt x="1211288" y="1628875"/>
                    <a:pt x="1169714" y="1560950"/>
                  </a:cubicBezTo>
                  <a:cubicBezTo>
                    <a:pt x="1163858" y="1550996"/>
                    <a:pt x="1157417" y="1534014"/>
                    <a:pt x="1162687" y="1529330"/>
                  </a:cubicBezTo>
                  <a:cubicBezTo>
                    <a:pt x="1182596" y="1510592"/>
                    <a:pt x="1206604" y="1505908"/>
                    <a:pt x="1218315" y="1480143"/>
                  </a:cubicBezTo>
                  <a:cubicBezTo>
                    <a:pt x="1235882" y="1451451"/>
                    <a:pt x="1261061" y="1399922"/>
                    <a:pt x="1232954" y="1343708"/>
                  </a:cubicBezTo>
                  <a:cubicBezTo>
                    <a:pt x="1208361" y="1306818"/>
                    <a:pt x="1213045" y="1269342"/>
                    <a:pt x="1222414" y="1261729"/>
                  </a:cubicBezTo>
                  <a:cubicBezTo>
                    <a:pt x="1239981" y="1247091"/>
                    <a:pt x="1332499" y="1052685"/>
                    <a:pt x="1338940" y="1036875"/>
                  </a:cubicBezTo>
                  <a:cubicBezTo>
                    <a:pt x="1377587" y="942600"/>
                    <a:pt x="1391055" y="869405"/>
                    <a:pt x="1386371" y="767518"/>
                  </a:cubicBezTo>
                  <a:cubicBezTo>
                    <a:pt x="1385785" y="748780"/>
                    <a:pt x="1377002" y="700764"/>
                    <a:pt x="1384028" y="683197"/>
                  </a:cubicBezTo>
                  <a:cubicBezTo>
                    <a:pt x="1393397" y="659190"/>
                    <a:pt x="1398082" y="633425"/>
                    <a:pt x="1399838" y="607075"/>
                  </a:cubicBezTo>
                  <a:cubicBezTo>
                    <a:pt x="1410378" y="471225"/>
                    <a:pt x="1358849" y="357041"/>
                    <a:pt x="1269844" y="256325"/>
                  </a:cubicBezTo>
                  <a:close/>
                </a:path>
              </a:pathLst>
            </a:custGeom>
            <a:solidFill>
              <a:srgbClr val="262020"/>
            </a:solidFill>
            <a:ln w="5853"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grpSp>
      <p:grpSp>
        <p:nvGrpSpPr>
          <p:cNvPr id="32" name="Group 52">
            <a:extLst>
              <a:ext uri="{FF2B5EF4-FFF2-40B4-BE49-F238E27FC236}">
                <a16:creationId xmlns:a16="http://schemas.microsoft.com/office/drawing/2014/main" id="{0BCB1D56-FE42-4751-A82D-EB2339674ED7}"/>
              </a:ext>
            </a:extLst>
          </p:cNvPr>
          <p:cNvGrpSpPr/>
          <p:nvPr/>
        </p:nvGrpSpPr>
        <p:grpSpPr>
          <a:xfrm>
            <a:off x="3882807" y="3394136"/>
            <a:ext cx="906899" cy="933608"/>
            <a:chOff x="2736685" y="4481687"/>
            <a:chExt cx="1741367" cy="1792653"/>
          </a:xfrm>
        </p:grpSpPr>
        <p:sp>
          <p:nvSpPr>
            <p:cNvPr id="33" name="Freeform: Shape 53">
              <a:extLst>
                <a:ext uri="{FF2B5EF4-FFF2-40B4-BE49-F238E27FC236}">
                  <a16:creationId xmlns:a16="http://schemas.microsoft.com/office/drawing/2014/main" id="{EF36CF40-0AB1-4FD6-846B-ADE0C8577C75}"/>
                </a:ext>
              </a:extLst>
            </p:cNvPr>
            <p:cNvSpPr/>
            <p:nvPr/>
          </p:nvSpPr>
          <p:spPr>
            <a:xfrm>
              <a:off x="3172072" y="4481687"/>
              <a:ext cx="883757" cy="1511276"/>
            </a:xfrm>
            <a:custGeom>
              <a:avLst/>
              <a:gdLst>
                <a:gd name="connsiteX0" fmla="*/ 216364 w 989594"/>
                <a:gd name="connsiteY0" fmla="*/ 1501182 h 1692265"/>
                <a:gd name="connsiteX1" fmla="*/ 128530 w 989594"/>
                <a:gd name="connsiteY1" fmla="*/ 1386412 h 1692265"/>
                <a:gd name="connsiteX2" fmla="*/ 36597 w 989594"/>
                <a:gd name="connsiteY2" fmla="*/ 1159215 h 1692265"/>
                <a:gd name="connsiteX3" fmla="*/ 35426 w 989594"/>
                <a:gd name="connsiteY3" fmla="*/ 1145162 h 1692265"/>
                <a:gd name="connsiteX4" fmla="*/ 13175 w 989594"/>
                <a:gd name="connsiteY4" fmla="*/ 938460 h 1692265"/>
                <a:gd name="connsiteX5" fmla="*/ 2635 w 989594"/>
                <a:gd name="connsiteY5" fmla="*/ 839500 h 1692265"/>
                <a:gd name="connsiteX6" fmla="*/ 6734 w 989594"/>
                <a:gd name="connsiteY6" fmla="*/ 783872 h 1692265"/>
                <a:gd name="connsiteX7" fmla="*/ 1464 w 989594"/>
                <a:gd name="connsiteY7" fmla="*/ 670274 h 1692265"/>
                <a:gd name="connsiteX8" fmla="*/ 3806 w 989594"/>
                <a:gd name="connsiteY8" fmla="*/ 643338 h 1692265"/>
                <a:gd name="connsiteX9" fmla="*/ 1464 w 989594"/>
                <a:gd name="connsiteY9" fmla="*/ 458301 h 1692265"/>
                <a:gd name="connsiteX10" fmla="*/ 43624 w 989594"/>
                <a:gd name="connsiteY10" fmla="*/ 223492 h 1692265"/>
                <a:gd name="connsiteX11" fmla="*/ 50065 w 989594"/>
                <a:gd name="connsiteY11" fmla="*/ 206511 h 1692265"/>
                <a:gd name="connsiteX12" fmla="*/ 65875 w 989594"/>
                <a:gd name="connsiteY12" fmla="*/ 169035 h 1692265"/>
                <a:gd name="connsiteX13" fmla="*/ 139656 w 989594"/>
                <a:gd name="connsiteY13" fmla="*/ 101110 h 1692265"/>
                <a:gd name="connsiteX14" fmla="*/ 165420 w 989594"/>
                <a:gd name="connsiteY14" fmla="*/ 85300 h 1692265"/>
                <a:gd name="connsiteX15" fmla="*/ 296000 w 989594"/>
                <a:gd name="connsiteY15" fmla="*/ 27915 h 1692265"/>
                <a:gd name="connsiteX16" fmla="*/ 481037 w 989594"/>
                <a:gd name="connsiteY16" fmla="*/ 2151 h 1692265"/>
                <a:gd name="connsiteX17" fmla="*/ 776158 w 989594"/>
                <a:gd name="connsiteY17" fmla="*/ 57193 h 1692265"/>
                <a:gd name="connsiteX18" fmla="*/ 900297 w 989594"/>
                <a:gd name="connsiteY18" fmla="*/ 173720 h 1692265"/>
                <a:gd name="connsiteX19" fmla="*/ 993401 w 989594"/>
                <a:gd name="connsiteY19" fmla="*/ 525641 h 1692265"/>
                <a:gd name="connsiteX20" fmla="*/ 988716 w 989594"/>
                <a:gd name="connsiteY20" fmla="*/ 647437 h 1692265"/>
                <a:gd name="connsiteX21" fmla="*/ 991059 w 989594"/>
                <a:gd name="connsiteY21" fmla="*/ 674958 h 1692265"/>
                <a:gd name="connsiteX22" fmla="*/ 981690 w 989594"/>
                <a:gd name="connsiteY22" fmla="*/ 874634 h 1692265"/>
                <a:gd name="connsiteX23" fmla="*/ 965880 w 989594"/>
                <a:gd name="connsiteY23" fmla="*/ 953099 h 1692265"/>
                <a:gd name="connsiteX24" fmla="*/ 955339 w 989594"/>
                <a:gd name="connsiteY24" fmla="*/ 1105344 h 1692265"/>
                <a:gd name="connsiteX25" fmla="*/ 911423 w 989594"/>
                <a:gd name="connsiteY25" fmla="*/ 1322001 h 1692265"/>
                <a:gd name="connsiteX26" fmla="*/ 832372 w 989594"/>
                <a:gd name="connsiteY26" fmla="*/ 1481273 h 1692265"/>
                <a:gd name="connsiteX27" fmla="*/ 810121 w 989594"/>
                <a:gd name="connsiteY27" fmla="*/ 1511136 h 1692265"/>
                <a:gd name="connsiteX28" fmla="*/ 777330 w 989594"/>
                <a:gd name="connsiteY28" fmla="*/ 1555639 h 1692265"/>
                <a:gd name="connsiteX29" fmla="*/ 644993 w 989594"/>
                <a:gd name="connsiteY29" fmla="*/ 1663382 h 1692265"/>
                <a:gd name="connsiteX30" fmla="*/ 517341 w 989594"/>
                <a:gd name="connsiteY30" fmla="*/ 1692660 h 1692265"/>
                <a:gd name="connsiteX31" fmla="*/ 304783 w 989594"/>
                <a:gd name="connsiteY31" fmla="*/ 1592529 h 1692265"/>
                <a:gd name="connsiteX32" fmla="*/ 231003 w 989594"/>
                <a:gd name="connsiteY32" fmla="*/ 1524019 h 1692265"/>
                <a:gd name="connsiteX33" fmla="*/ 216364 w 989594"/>
                <a:gd name="connsiteY33" fmla="*/ 1501182 h 1692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989594" h="1692265">
                  <a:moveTo>
                    <a:pt x="216364" y="1501182"/>
                  </a:moveTo>
                  <a:cubicBezTo>
                    <a:pt x="186501" y="1463120"/>
                    <a:pt x="153709" y="1427987"/>
                    <a:pt x="128530" y="1386412"/>
                  </a:cubicBezTo>
                  <a:cubicBezTo>
                    <a:pt x="85784" y="1316731"/>
                    <a:pt x="59434" y="1272814"/>
                    <a:pt x="36597" y="1159215"/>
                  </a:cubicBezTo>
                  <a:cubicBezTo>
                    <a:pt x="36597" y="1154531"/>
                    <a:pt x="37183" y="1149261"/>
                    <a:pt x="35426" y="1145162"/>
                  </a:cubicBezTo>
                  <a:cubicBezTo>
                    <a:pt x="16103" y="1065526"/>
                    <a:pt x="23130" y="1008141"/>
                    <a:pt x="13175" y="938460"/>
                  </a:cubicBezTo>
                  <a:cubicBezTo>
                    <a:pt x="2635" y="906254"/>
                    <a:pt x="878" y="872877"/>
                    <a:pt x="2635" y="839500"/>
                  </a:cubicBezTo>
                  <a:cubicBezTo>
                    <a:pt x="3806" y="820762"/>
                    <a:pt x="3806" y="802024"/>
                    <a:pt x="6734" y="783872"/>
                  </a:cubicBezTo>
                  <a:cubicBezTo>
                    <a:pt x="12590" y="745225"/>
                    <a:pt x="7319" y="707749"/>
                    <a:pt x="1464" y="670274"/>
                  </a:cubicBezTo>
                  <a:cubicBezTo>
                    <a:pt x="293" y="661490"/>
                    <a:pt x="-2049" y="651536"/>
                    <a:pt x="3806" y="643338"/>
                  </a:cubicBezTo>
                  <a:cubicBezTo>
                    <a:pt x="-878" y="581854"/>
                    <a:pt x="-293" y="520371"/>
                    <a:pt x="1464" y="458301"/>
                  </a:cubicBezTo>
                  <a:cubicBezTo>
                    <a:pt x="4392" y="373981"/>
                    <a:pt x="10247" y="298444"/>
                    <a:pt x="43624" y="223492"/>
                  </a:cubicBezTo>
                  <a:cubicBezTo>
                    <a:pt x="45966" y="218222"/>
                    <a:pt x="51236" y="212952"/>
                    <a:pt x="50065" y="206511"/>
                  </a:cubicBezTo>
                  <a:cubicBezTo>
                    <a:pt x="49480" y="191286"/>
                    <a:pt x="57678" y="179575"/>
                    <a:pt x="65875" y="169035"/>
                  </a:cubicBezTo>
                  <a:cubicBezTo>
                    <a:pt x="81685" y="149712"/>
                    <a:pt x="116233" y="113993"/>
                    <a:pt x="139656" y="101110"/>
                  </a:cubicBezTo>
                  <a:cubicBezTo>
                    <a:pt x="147854" y="94669"/>
                    <a:pt x="156051" y="89399"/>
                    <a:pt x="165420" y="85300"/>
                  </a:cubicBezTo>
                  <a:cubicBezTo>
                    <a:pt x="209337" y="66562"/>
                    <a:pt x="253254" y="48410"/>
                    <a:pt x="296000" y="27915"/>
                  </a:cubicBezTo>
                  <a:cubicBezTo>
                    <a:pt x="355142" y="-191"/>
                    <a:pt x="416625" y="-3119"/>
                    <a:pt x="481037" y="2151"/>
                  </a:cubicBezTo>
                  <a:cubicBezTo>
                    <a:pt x="581753" y="10349"/>
                    <a:pt x="680712" y="22060"/>
                    <a:pt x="776158" y="57193"/>
                  </a:cubicBezTo>
                  <a:cubicBezTo>
                    <a:pt x="830615" y="77688"/>
                    <a:pt x="872776" y="122776"/>
                    <a:pt x="900297" y="173720"/>
                  </a:cubicBezTo>
                  <a:cubicBezTo>
                    <a:pt x="960024" y="283219"/>
                    <a:pt x="998671" y="398574"/>
                    <a:pt x="993401" y="525641"/>
                  </a:cubicBezTo>
                  <a:cubicBezTo>
                    <a:pt x="991644" y="566044"/>
                    <a:pt x="991059" y="606448"/>
                    <a:pt x="988716" y="647437"/>
                  </a:cubicBezTo>
                  <a:cubicBezTo>
                    <a:pt x="993401" y="656220"/>
                    <a:pt x="992815" y="665589"/>
                    <a:pt x="991059" y="674958"/>
                  </a:cubicBezTo>
                  <a:cubicBezTo>
                    <a:pt x="978762" y="741126"/>
                    <a:pt x="983446" y="807880"/>
                    <a:pt x="981690" y="874634"/>
                  </a:cubicBezTo>
                  <a:cubicBezTo>
                    <a:pt x="981104" y="901569"/>
                    <a:pt x="982275" y="929091"/>
                    <a:pt x="965880" y="953099"/>
                  </a:cubicBezTo>
                  <a:cubicBezTo>
                    <a:pt x="951241" y="1002871"/>
                    <a:pt x="955339" y="1053815"/>
                    <a:pt x="955339" y="1105344"/>
                  </a:cubicBezTo>
                  <a:cubicBezTo>
                    <a:pt x="954754" y="1179710"/>
                    <a:pt x="923719" y="1249977"/>
                    <a:pt x="911423" y="1322001"/>
                  </a:cubicBezTo>
                  <a:cubicBezTo>
                    <a:pt x="900882" y="1383484"/>
                    <a:pt x="867506" y="1432671"/>
                    <a:pt x="832372" y="1481273"/>
                  </a:cubicBezTo>
                  <a:cubicBezTo>
                    <a:pt x="825345" y="1491227"/>
                    <a:pt x="817148" y="1501182"/>
                    <a:pt x="810121" y="1511136"/>
                  </a:cubicBezTo>
                  <a:cubicBezTo>
                    <a:pt x="805436" y="1530460"/>
                    <a:pt x="790797" y="1543342"/>
                    <a:pt x="777330" y="1555639"/>
                  </a:cubicBezTo>
                  <a:cubicBezTo>
                    <a:pt x="734584" y="1593700"/>
                    <a:pt x="691838" y="1631176"/>
                    <a:pt x="644993" y="1663382"/>
                  </a:cubicBezTo>
                  <a:cubicBezTo>
                    <a:pt x="606346" y="1689732"/>
                    <a:pt x="561844" y="1693245"/>
                    <a:pt x="517341" y="1692660"/>
                  </a:cubicBezTo>
                  <a:cubicBezTo>
                    <a:pt x="431850" y="1691488"/>
                    <a:pt x="363339" y="1651670"/>
                    <a:pt x="304783" y="1592529"/>
                  </a:cubicBezTo>
                  <a:cubicBezTo>
                    <a:pt x="280776" y="1568521"/>
                    <a:pt x="253840" y="1548612"/>
                    <a:pt x="231003" y="1524019"/>
                  </a:cubicBezTo>
                  <a:cubicBezTo>
                    <a:pt x="224562" y="1517578"/>
                    <a:pt x="216364" y="1511722"/>
                    <a:pt x="216364" y="1501182"/>
                  </a:cubicBezTo>
                  <a:close/>
                </a:path>
              </a:pathLst>
            </a:custGeom>
            <a:solidFill>
              <a:srgbClr val="714B25"/>
            </a:solidFill>
            <a:ln w="5853"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Arial"/>
                <a:cs typeface="+mn-cs"/>
              </a:endParaRPr>
            </a:p>
          </p:txBody>
        </p:sp>
        <p:sp>
          <p:nvSpPr>
            <p:cNvPr id="34" name="Freeform: Shape 54">
              <a:extLst>
                <a:ext uri="{FF2B5EF4-FFF2-40B4-BE49-F238E27FC236}">
                  <a16:creationId xmlns:a16="http://schemas.microsoft.com/office/drawing/2014/main" id="{E4012112-CB40-4F75-9497-64CD6F1AA1FC}"/>
                </a:ext>
              </a:extLst>
            </p:cNvPr>
            <p:cNvSpPr/>
            <p:nvPr/>
          </p:nvSpPr>
          <p:spPr>
            <a:xfrm>
              <a:off x="2736685" y="5855994"/>
              <a:ext cx="1741367" cy="418346"/>
            </a:xfrm>
            <a:custGeom>
              <a:avLst/>
              <a:gdLst>
                <a:gd name="connsiteX0" fmla="*/ 1948526 w 1949911"/>
                <a:gd name="connsiteY0" fmla="*/ 469970 h 468447"/>
                <a:gd name="connsiteX1" fmla="*/ 1143968 w 1949911"/>
                <a:gd name="connsiteY1" fmla="*/ 469970 h 468447"/>
                <a:gd name="connsiteX2" fmla="*/ 27307 w 1949911"/>
                <a:gd name="connsiteY2" fmla="*/ 469970 h 468447"/>
                <a:gd name="connsiteX3" fmla="*/ 2128 w 1949911"/>
                <a:gd name="connsiteY3" fmla="*/ 440107 h 468447"/>
                <a:gd name="connsiteX4" fmla="*/ 53071 w 1949911"/>
                <a:gd name="connsiteY4" fmla="*/ 275565 h 468447"/>
                <a:gd name="connsiteX5" fmla="*/ 278511 w 1949911"/>
                <a:gd name="connsiteY5" fmla="*/ 94041 h 468447"/>
                <a:gd name="connsiteX6" fmla="*/ 557238 w 1949911"/>
                <a:gd name="connsiteY6" fmla="*/ 6208 h 468447"/>
                <a:gd name="connsiteX7" fmla="*/ 581831 w 1949911"/>
                <a:gd name="connsiteY7" fmla="*/ 352 h 468447"/>
                <a:gd name="connsiteX8" fmla="*/ 596470 w 1949911"/>
                <a:gd name="connsiteY8" fmla="*/ 29044 h 468447"/>
                <a:gd name="connsiteX9" fmla="*/ 885151 w 1949911"/>
                <a:gd name="connsiteY9" fmla="*/ 335877 h 468447"/>
                <a:gd name="connsiteX10" fmla="*/ 1067259 w 1949911"/>
                <a:gd name="connsiteY10" fmla="*/ 331193 h 468447"/>
                <a:gd name="connsiteX11" fmla="*/ 1354769 w 1949911"/>
                <a:gd name="connsiteY11" fmla="*/ 36071 h 468447"/>
                <a:gd name="connsiteX12" fmla="*/ 1375849 w 1949911"/>
                <a:gd name="connsiteY12" fmla="*/ 938 h 468447"/>
                <a:gd name="connsiteX13" fmla="*/ 1677997 w 1949911"/>
                <a:gd name="connsiteY13" fmla="*/ 96384 h 468447"/>
                <a:gd name="connsiteX14" fmla="*/ 1947940 w 1949911"/>
                <a:gd name="connsiteY14" fmla="*/ 423126 h 468447"/>
                <a:gd name="connsiteX15" fmla="*/ 1948526 w 1949911"/>
                <a:gd name="connsiteY15" fmla="*/ 469970 h 46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49911" h="468447">
                  <a:moveTo>
                    <a:pt x="1948526" y="469970"/>
                  </a:moveTo>
                  <a:cubicBezTo>
                    <a:pt x="1680340" y="469970"/>
                    <a:pt x="1412154" y="469970"/>
                    <a:pt x="1143968" y="469970"/>
                  </a:cubicBezTo>
                  <a:cubicBezTo>
                    <a:pt x="771552" y="469970"/>
                    <a:pt x="399722" y="469970"/>
                    <a:pt x="27307" y="469970"/>
                  </a:cubicBezTo>
                  <a:cubicBezTo>
                    <a:pt x="-3142" y="469970"/>
                    <a:pt x="-1971" y="469970"/>
                    <a:pt x="2128" y="440107"/>
                  </a:cubicBezTo>
                  <a:cubicBezTo>
                    <a:pt x="10325" y="382722"/>
                    <a:pt x="24964" y="327094"/>
                    <a:pt x="53071" y="275565"/>
                  </a:cubicBezTo>
                  <a:cubicBezTo>
                    <a:pt x="103429" y="184803"/>
                    <a:pt x="178381" y="122734"/>
                    <a:pt x="278511" y="94041"/>
                  </a:cubicBezTo>
                  <a:cubicBezTo>
                    <a:pt x="372201" y="67691"/>
                    <a:pt x="464134" y="34900"/>
                    <a:pt x="557238" y="6208"/>
                  </a:cubicBezTo>
                  <a:cubicBezTo>
                    <a:pt x="565435" y="3865"/>
                    <a:pt x="573048" y="-1405"/>
                    <a:pt x="581831" y="352"/>
                  </a:cubicBezTo>
                  <a:cubicBezTo>
                    <a:pt x="591786" y="7379"/>
                    <a:pt x="592371" y="19090"/>
                    <a:pt x="596470" y="29044"/>
                  </a:cubicBezTo>
                  <a:cubicBezTo>
                    <a:pt x="650341" y="171335"/>
                    <a:pt x="744031" y="274394"/>
                    <a:pt x="885151" y="335877"/>
                  </a:cubicBezTo>
                  <a:cubicBezTo>
                    <a:pt x="948391" y="363399"/>
                    <a:pt x="1005776" y="359885"/>
                    <a:pt x="1067259" y="331193"/>
                  </a:cubicBezTo>
                  <a:cubicBezTo>
                    <a:pt x="1200181" y="267952"/>
                    <a:pt x="1296213" y="170750"/>
                    <a:pt x="1354769" y="36071"/>
                  </a:cubicBezTo>
                  <a:cubicBezTo>
                    <a:pt x="1360039" y="23774"/>
                    <a:pt x="1362381" y="8550"/>
                    <a:pt x="1375849" y="938"/>
                  </a:cubicBezTo>
                  <a:cubicBezTo>
                    <a:pt x="1477151" y="31972"/>
                    <a:pt x="1577281" y="64763"/>
                    <a:pt x="1677997" y="96384"/>
                  </a:cubicBezTo>
                  <a:cubicBezTo>
                    <a:pt x="1836684" y="146742"/>
                    <a:pt x="1922761" y="260926"/>
                    <a:pt x="1947940" y="423126"/>
                  </a:cubicBezTo>
                  <a:cubicBezTo>
                    <a:pt x="1950282" y="438350"/>
                    <a:pt x="1958480" y="454160"/>
                    <a:pt x="1948526" y="469970"/>
                  </a:cubicBezTo>
                  <a:close/>
                </a:path>
              </a:pathLst>
            </a:custGeom>
            <a:solidFill>
              <a:schemeClr val="accent2"/>
            </a:solidFill>
            <a:ln w="5853"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35" name="Freeform: Shape 55">
              <a:extLst>
                <a:ext uri="{FF2B5EF4-FFF2-40B4-BE49-F238E27FC236}">
                  <a16:creationId xmlns:a16="http://schemas.microsoft.com/office/drawing/2014/main" id="{99DD9FAC-06C8-4B66-95F9-89BE6024B74E}"/>
                </a:ext>
              </a:extLst>
            </p:cNvPr>
            <p:cNvSpPr/>
            <p:nvPr/>
          </p:nvSpPr>
          <p:spPr>
            <a:xfrm>
              <a:off x="3101616" y="4708800"/>
              <a:ext cx="1016287" cy="1475493"/>
            </a:xfrm>
            <a:custGeom>
              <a:avLst/>
              <a:gdLst>
                <a:gd name="connsiteX0" fmla="*/ 252462 w 1016287"/>
                <a:gd name="connsiteY0" fmla="*/ 1114041 h 1475493"/>
                <a:gd name="connsiteX1" fmla="*/ 373260 w 1016287"/>
                <a:gd name="connsiteY1" fmla="*/ 1223335 h 1475493"/>
                <a:gd name="connsiteX2" fmla="*/ 608580 w 1016287"/>
                <a:gd name="connsiteY2" fmla="*/ 1265692 h 1475493"/>
                <a:gd name="connsiteX3" fmla="*/ 689111 w 1016287"/>
                <a:gd name="connsiteY3" fmla="*/ 1210261 h 1475493"/>
                <a:gd name="connsiteX4" fmla="*/ 782716 w 1016287"/>
                <a:gd name="connsiteY4" fmla="*/ 1121885 h 1475493"/>
                <a:gd name="connsiteX5" fmla="*/ 862726 w 1016287"/>
                <a:gd name="connsiteY5" fmla="*/ 1147509 h 1475493"/>
                <a:gd name="connsiteX6" fmla="*/ 687543 w 1016287"/>
                <a:gd name="connsiteY6" fmla="*/ 1389628 h 1475493"/>
                <a:gd name="connsiteX7" fmla="*/ 520727 w 1016287"/>
                <a:gd name="connsiteY7" fmla="*/ 1472774 h 1475493"/>
                <a:gd name="connsiteX8" fmla="*/ 491966 w 1016287"/>
                <a:gd name="connsiteY8" fmla="*/ 1473819 h 1475493"/>
                <a:gd name="connsiteX9" fmla="*/ 154673 w 1016287"/>
                <a:gd name="connsiteY9" fmla="*/ 1148555 h 1475493"/>
                <a:gd name="connsiteX10" fmla="*/ 252462 w 1016287"/>
                <a:gd name="connsiteY10" fmla="*/ 1114041 h 1475493"/>
                <a:gd name="connsiteX11" fmla="*/ 943780 w 1016287"/>
                <a:gd name="connsiteY11" fmla="*/ 350558 h 1475493"/>
                <a:gd name="connsiteX12" fmla="*/ 999211 w 1016287"/>
                <a:gd name="connsiteY12" fmla="*/ 378797 h 1475493"/>
                <a:gd name="connsiteX13" fmla="*/ 1002348 w 1016287"/>
                <a:gd name="connsiteY13" fmla="*/ 515806 h 1475493"/>
                <a:gd name="connsiteX14" fmla="*/ 945871 w 1016287"/>
                <a:gd name="connsiteY14" fmla="*/ 609934 h 1475493"/>
                <a:gd name="connsiteX15" fmla="*/ 923385 w 1016287"/>
                <a:gd name="connsiteY15" fmla="*/ 623531 h 1475493"/>
                <a:gd name="connsiteX16" fmla="*/ 930707 w 1016287"/>
                <a:gd name="connsiteY16" fmla="*/ 447301 h 1475493"/>
                <a:gd name="connsiteX17" fmla="*/ 943780 w 1016287"/>
                <a:gd name="connsiteY17" fmla="*/ 350558 h 1475493"/>
                <a:gd name="connsiteX18" fmla="*/ 63159 w 1016287"/>
                <a:gd name="connsiteY18" fmla="*/ 346899 h 1475493"/>
                <a:gd name="connsiteX19" fmla="*/ 70480 w 1016287"/>
                <a:gd name="connsiteY19" fmla="*/ 509008 h 1475493"/>
                <a:gd name="connsiteX20" fmla="*/ 71526 w 1016287"/>
                <a:gd name="connsiteY20" fmla="*/ 610980 h 1475493"/>
                <a:gd name="connsiteX21" fmla="*/ 408 w 1016287"/>
                <a:gd name="connsiteY21" fmla="*/ 428476 h 1475493"/>
                <a:gd name="connsiteX22" fmla="*/ 63159 w 1016287"/>
                <a:gd name="connsiteY22" fmla="*/ 346899 h 1475493"/>
                <a:gd name="connsiteX23" fmla="*/ 537330 w 1016287"/>
                <a:gd name="connsiteY23" fmla="*/ 781 h 1475493"/>
                <a:gd name="connsiteX24" fmla="*/ 739313 w 1016287"/>
                <a:gd name="connsiteY24" fmla="*/ 33138 h 1475493"/>
                <a:gd name="connsiteX25" fmla="*/ 745589 w 1016287"/>
                <a:gd name="connsiteY25" fmla="*/ 34707 h 1475493"/>
                <a:gd name="connsiteX26" fmla="*/ 861157 w 1016287"/>
                <a:gd name="connsiteY26" fmla="*/ 147660 h 1475493"/>
                <a:gd name="connsiteX27" fmla="*/ 898285 w 1016287"/>
                <a:gd name="connsiteY27" fmla="*/ 393962 h 1475493"/>
                <a:gd name="connsiteX28" fmla="*/ 848083 w 1016287"/>
                <a:gd name="connsiteY28" fmla="*/ 644970 h 1475493"/>
                <a:gd name="connsiteX29" fmla="*/ 811478 w 1016287"/>
                <a:gd name="connsiteY29" fmla="*/ 744850 h 1475493"/>
                <a:gd name="connsiteX30" fmla="*/ 787423 w 1016287"/>
                <a:gd name="connsiteY30" fmla="*/ 767859 h 1475493"/>
                <a:gd name="connsiteX31" fmla="*/ 758661 w 1016287"/>
                <a:gd name="connsiteY31" fmla="*/ 747987 h 1475493"/>
                <a:gd name="connsiteX32" fmla="*/ 553149 w 1016287"/>
                <a:gd name="connsiteY32" fmla="*/ 653859 h 1475493"/>
                <a:gd name="connsiteX33" fmla="*/ 505038 w 1016287"/>
                <a:gd name="connsiteY33" fmla="*/ 677914 h 1475493"/>
                <a:gd name="connsiteX34" fmla="*/ 566222 w 1016287"/>
                <a:gd name="connsiteY34" fmla="*/ 687327 h 1475493"/>
                <a:gd name="connsiteX35" fmla="*/ 636295 w 1016287"/>
                <a:gd name="connsiteY35" fmla="*/ 775180 h 1475493"/>
                <a:gd name="connsiteX36" fmla="*/ 605965 w 1016287"/>
                <a:gd name="connsiteY36" fmla="*/ 844207 h 1475493"/>
                <a:gd name="connsiteX37" fmla="*/ 403066 w 1016287"/>
                <a:gd name="connsiteY37" fmla="*/ 846822 h 1475493"/>
                <a:gd name="connsiteX38" fmla="*/ 421369 w 1016287"/>
                <a:gd name="connsiteY38" fmla="*/ 694648 h 1475493"/>
                <a:gd name="connsiteX39" fmla="*/ 500332 w 1016287"/>
                <a:gd name="connsiteY39" fmla="*/ 678437 h 1475493"/>
                <a:gd name="connsiteX40" fmla="*/ 278086 w 1016287"/>
                <a:gd name="connsiteY40" fmla="*/ 704061 h 1475493"/>
                <a:gd name="connsiteX41" fmla="*/ 245663 w 1016287"/>
                <a:gd name="connsiteY41" fmla="*/ 750079 h 1475493"/>
                <a:gd name="connsiteX42" fmla="*/ 220040 w 1016287"/>
                <a:gd name="connsiteY42" fmla="*/ 767859 h 1475493"/>
                <a:gd name="connsiteX43" fmla="*/ 195985 w 1016287"/>
                <a:gd name="connsiteY43" fmla="*/ 747987 h 1475493"/>
                <a:gd name="connsiteX44" fmla="*/ 106563 w 1016287"/>
                <a:gd name="connsiteY44" fmla="*/ 493841 h 1475493"/>
                <a:gd name="connsiteX45" fmla="*/ 104995 w 1016287"/>
                <a:gd name="connsiteY45" fmla="*/ 481291 h 1475493"/>
                <a:gd name="connsiteX46" fmla="*/ 121729 w 1016287"/>
                <a:gd name="connsiteY46" fmla="*/ 239173 h 1475493"/>
                <a:gd name="connsiteX47" fmla="*/ 168269 w 1016287"/>
                <a:gd name="connsiteY47" fmla="*/ 90138 h 1475493"/>
                <a:gd name="connsiteX48" fmla="*/ 197554 w 1016287"/>
                <a:gd name="connsiteY48" fmla="*/ 61376 h 1475493"/>
                <a:gd name="connsiteX49" fmla="*/ 332993 w 1016287"/>
                <a:gd name="connsiteY49" fmla="*/ 14312 h 1475493"/>
                <a:gd name="connsiteX50" fmla="*/ 537330 w 1016287"/>
                <a:gd name="connsiteY50" fmla="*/ 781 h 1475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16287" h="1475493">
                  <a:moveTo>
                    <a:pt x="252462" y="1114041"/>
                  </a:moveTo>
                  <a:cubicBezTo>
                    <a:pt x="292728" y="1150647"/>
                    <a:pt x="331425" y="1188821"/>
                    <a:pt x="373260" y="1223335"/>
                  </a:cubicBezTo>
                  <a:cubicBezTo>
                    <a:pt x="443333" y="1280857"/>
                    <a:pt x="522818" y="1293408"/>
                    <a:pt x="608580" y="1265692"/>
                  </a:cubicBezTo>
                  <a:cubicBezTo>
                    <a:pt x="640478" y="1255234"/>
                    <a:pt x="663488" y="1230133"/>
                    <a:pt x="689111" y="1210261"/>
                  </a:cubicBezTo>
                  <a:cubicBezTo>
                    <a:pt x="723103" y="1183591"/>
                    <a:pt x="754478" y="1153785"/>
                    <a:pt x="782716" y="1121885"/>
                  </a:cubicBezTo>
                  <a:cubicBezTo>
                    <a:pt x="809386" y="1130252"/>
                    <a:pt x="836056" y="1139142"/>
                    <a:pt x="862726" y="1147509"/>
                  </a:cubicBezTo>
                  <a:cubicBezTo>
                    <a:pt x="827166" y="1244775"/>
                    <a:pt x="770689" y="1326876"/>
                    <a:pt x="687543" y="1389628"/>
                  </a:cubicBezTo>
                  <a:cubicBezTo>
                    <a:pt x="637341" y="1427801"/>
                    <a:pt x="581387" y="1454995"/>
                    <a:pt x="520727" y="1472774"/>
                  </a:cubicBezTo>
                  <a:cubicBezTo>
                    <a:pt x="510791" y="1475912"/>
                    <a:pt x="501379" y="1476434"/>
                    <a:pt x="491966" y="1473819"/>
                  </a:cubicBezTo>
                  <a:cubicBezTo>
                    <a:pt x="318352" y="1429371"/>
                    <a:pt x="206443" y="1319555"/>
                    <a:pt x="154673" y="1148555"/>
                  </a:cubicBezTo>
                  <a:cubicBezTo>
                    <a:pt x="185526" y="1131298"/>
                    <a:pt x="221086" y="1128160"/>
                    <a:pt x="252462" y="1114041"/>
                  </a:cubicBezTo>
                  <a:close/>
                  <a:moveTo>
                    <a:pt x="943780" y="350558"/>
                  </a:moveTo>
                  <a:cubicBezTo>
                    <a:pt x="964697" y="344283"/>
                    <a:pt x="985615" y="354742"/>
                    <a:pt x="999211" y="378797"/>
                  </a:cubicBezTo>
                  <a:cubicBezTo>
                    <a:pt x="1024312" y="424292"/>
                    <a:pt x="1018560" y="470311"/>
                    <a:pt x="1002348" y="515806"/>
                  </a:cubicBezTo>
                  <a:cubicBezTo>
                    <a:pt x="989798" y="550843"/>
                    <a:pt x="970972" y="582219"/>
                    <a:pt x="945871" y="609934"/>
                  </a:cubicBezTo>
                  <a:cubicBezTo>
                    <a:pt x="940119" y="616733"/>
                    <a:pt x="932798" y="621962"/>
                    <a:pt x="923385" y="623531"/>
                  </a:cubicBezTo>
                  <a:cubicBezTo>
                    <a:pt x="932275" y="565485"/>
                    <a:pt x="932275" y="506394"/>
                    <a:pt x="930707" y="447301"/>
                  </a:cubicBezTo>
                  <a:cubicBezTo>
                    <a:pt x="930183" y="414880"/>
                    <a:pt x="937504" y="382457"/>
                    <a:pt x="943780" y="350558"/>
                  </a:cubicBezTo>
                  <a:close/>
                  <a:moveTo>
                    <a:pt x="63159" y="346899"/>
                  </a:moveTo>
                  <a:cubicBezTo>
                    <a:pt x="76755" y="400238"/>
                    <a:pt x="75709" y="454623"/>
                    <a:pt x="70480" y="509008"/>
                  </a:cubicBezTo>
                  <a:cubicBezTo>
                    <a:pt x="66819" y="542998"/>
                    <a:pt x="73094" y="576989"/>
                    <a:pt x="71526" y="610980"/>
                  </a:cubicBezTo>
                  <a:cubicBezTo>
                    <a:pt x="24462" y="559210"/>
                    <a:pt x="-3776" y="500118"/>
                    <a:pt x="408" y="428476"/>
                  </a:cubicBezTo>
                  <a:cubicBezTo>
                    <a:pt x="2499" y="393440"/>
                    <a:pt x="26031" y="346375"/>
                    <a:pt x="63159" y="346899"/>
                  </a:cubicBezTo>
                  <a:close/>
                  <a:moveTo>
                    <a:pt x="537330" y="781"/>
                  </a:moveTo>
                  <a:cubicBezTo>
                    <a:pt x="605050" y="3592"/>
                    <a:pt x="672378" y="14051"/>
                    <a:pt x="739313" y="33138"/>
                  </a:cubicBezTo>
                  <a:cubicBezTo>
                    <a:pt x="741405" y="33661"/>
                    <a:pt x="743496" y="34184"/>
                    <a:pt x="745589" y="34707"/>
                  </a:cubicBezTo>
                  <a:cubicBezTo>
                    <a:pt x="804680" y="51441"/>
                    <a:pt x="842331" y="84908"/>
                    <a:pt x="861157" y="147660"/>
                  </a:cubicBezTo>
                  <a:cubicBezTo>
                    <a:pt x="885212" y="228715"/>
                    <a:pt x="888873" y="310815"/>
                    <a:pt x="898285" y="393962"/>
                  </a:cubicBezTo>
                  <a:cubicBezTo>
                    <a:pt x="908744" y="484952"/>
                    <a:pt x="874753" y="563392"/>
                    <a:pt x="848083" y="644970"/>
                  </a:cubicBezTo>
                  <a:cubicBezTo>
                    <a:pt x="837102" y="678437"/>
                    <a:pt x="824028" y="711382"/>
                    <a:pt x="811478" y="744850"/>
                  </a:cubicBezTo>
                  <a:cubicBezTo>
                    <a:pt x="807294" y="756354"/>
                    <a:pt x="801542" y="766290"/>
                    <a:pt x="787423" y="767859"/>
                  </a:cubicBezTo>
                  <a:cubicBezTo>
                    <a:pt x="771735" y="769428"/>
                    <a:pt x="765460" y="758969"/>
                    <a:pt x="758661" y="747987"/>
                  </a:cubicBezTo>
                  <a:cubicBezTo>
                    <a:pt x="710552" y="666410"/>
                    <a:pt x="633157" y="630850"/>
                    <a:pt x="553149" y="653859"/>
                  </a:cubicBezTo>
                  <a:cubicBezTo>
                    <a:pt x="536937" y="658565"/>
                    <a:pt x="521250" y="664318"/>
                    <a:pt x="505038" y="677914"/>
                  </a:cubicBezTo>
                  <a:cubicBezTo>
                    <a:pt x="528048" y="678960"/>
                    <a:pt x="547397" y="681575"/>
                    <a:pt x="566222" y="687327"/>
                  </a:cubicBezTo>
                  <a:cubicBezTo>
                    <a:pt x="609625" y="700924"/>
                    <a:pt x="629497" y="733345"/>
                    <a:pt x="636295" y="775180"/>
                  </a:cubicBezTo>
                  <a:cubicBezTo>
                    <a:pt x="641002" y="803941"/>
                    <a:pt x="628974" y="826950"/>
                    <a:pt x="605965" y="844207"/>
                  </a:cubicBezTo>
                  <a:cubicBezTo>
                    <a:pt x="551580" y="884995"/>
                    <a:pt x="459020" y="886564"/>
                    <a:pt x="403066" y="846822"/>
                  </a:cubicBezTo>
                  <a:cubicBezTo>
                    <a:pt x="350250" y="809170"/>
                    <a:pt x="360187" y="726025"/>
                    <a:pt x="421369" y="694648"/>
                  </a:cubicBezTo>
                  <a:cubicBezTo>
                    <a:pt x="444901" y="682621"/>
                    <a:pt x="470002" y="678437"/>
                    <a:pt x="500332" y="678437"/>
                  </a:cubicBezTo>
                  <a:cubicBezTo>
                    <a:pt x="432874" y="628759"/>
                    <a:pt x="335608" y="641309"/>
                    <a:pt x="278086" y="704061"/>
                  </a:cubicBezTo>
                  <a:cubicBezTo>
                    <a:pt x="265535" y="718180"/>
                    <a:pt x="254554" y="733345"/>
                    <a:pt x="245663" y="750079"/>
                  </a:cubicBezTo>
                  <a:cubicBezTo>
                    <a:pt x="240435" y="760537"/>
                    <a:pt x="233113" y="768382"/>
                    <a:pt x="220040" y="767859"/>
                  </a:cubicBezTo>
                  <a:cubicBezTo>
                    <a:pt x="206967" y="767336"/>
                    <a:pt x="200691" y="759492"/>
                    <a:pt x="195985" y="747987"/>
                  </a:cubicBezTo>
                  <a:cubicBezTo>
                    <a:pt x="161994" y="664841"/>
                    <a:pt x="132710" y="579603"/>
                    <a:pt x="106563" y="493841"/>
                  </a:cubicBezTo>
                  <a:cubicBezTo>
                    <a:pt x="105517" y="489658"/>
                    <a:pt x="104471" y="485474"/>
                    <a:pt x="104995" y="481291"/>
                  </a:cubicBezTo>
                  <a:cubicBezTo>
                    <a:pt x="110747" y="400236"/>
                    <a:pt x="107609" y="319182"/>
                    <a:pt x="121729" y="239173"/>
                  </a:cubicBezTo>
                  <a:cubicBezTo>
                    <a:pt x="130618" y="187926"/>
                    <a:pt x="148921" y="138770"/>
                    <a:pt x="168269" y="90138"/>
                  </a:cubicBezTo>
                  <a:cubicBezTo>
                    <a:pt x="173499" y="76018"/>
                    <a:pt x="186049" y="68697"/>
                    <a:pt x="197554" y="61376"/>
                  </a:cubicBezTo>
                  <a:cubicBezTo>
                    <a:pt x="238866" y="34707"/>
                    <a:pt x="285407" y="22156"/>
                    <a:pt x="332993" y="14312"/>
                  </a:cubicBezTo>
                  <a:cubicBezTo>
                    <a:pt x="401498" y="2808"/>
                    <a:pt x="469610" y="-2030"/>
                    <a:pt x="537330" y="781"/>
                  </a:cubicBezTo>
                  <a:close/>
                </a:path>
              </a:pathLst>
            </a:custGeom>
            <a:solidFill>
              <a:srgbClr val="F8DFC9"/>
            </a:solidFill>
            <a:ln w="5853"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black"/>
                </a:solidFill>
                <a:effectLst/>
                <a:uLnTx/>
                <a:uFillTx/>
                <a:latin typeface="Arial"/>
                <a:cs typeface="+mn-cs"/>
              </a:endParaRPr>
            </a:p>
          </p:txBody>
        </p:sp>
      </p:grpSp>
      <p:grpSp>
        <p:nvGrpSpPr>
          <p:cNvPr id="36" name="Group 89">
            <a:extLst>
              <a:ext uri="{FF2B5EF4-FFF2-40B4-BE49-F238E27FC236}">
                <a16:creationId xmlns:a16="http://schemas.microsoft.com/office/drawing/2014/main" id="{3596BF5C-7E3C-485E-9117-0091E1657CF2}"/>
              </a:ext>
            </a:extLst>
          </p:cNvPr>
          <p:cNvGrpSpPr/>
          <p:nvPr/>
        </p:nvGrpSpPr>
        <p:grpSpPr>
          <a:xfrm>
            <a:off x="6033313" y="1288812"/>
            <a:ext cx="893718" cy="938790"/>
            <a:chOff x="8529977" y="2354573"/>
            <a:chExt cx="1686834" cy="1771904"/>
          </a:xfrm>
        </p:grpSpPr>
        <p:sp>
          <p:nvSpPr>
            <p:cNvPr id="37" name="Graphic 57">
              <a:extLst>
                <a:ext uri="{FF2B5EF4-FFF2-40B4-BE49-F238E27FC236}">
                  <a16:creationId xmlns:a16="http://schemas.microsoft.com/office/drawing/2014/main" id="{F93A5749-5221-4E87-A8D3-444791F23D19}"/>
                </a:ext>
              </a:extLst>
            </p:cNvPr>
            <p:cNvSpPr/>
            <p:nvPr/>
          </p:nvSpPr>
          <p:spPr>
            <a:xfrm>
              <a:off x="8529977" y="3693238"/>
              <a:ext cx="1686834" cy="433096"/>
            </a:xfrm>
            <a:custGeom>
              <a:avLst/>
              <a:gdLst>
                <a:gd name="connsiteX0" fmla="*/ 2918363 w 2919613"/>
                <a:gd name="connsiteY0" fmla="*/ 714582 h 749613"/>
                <a:gd name="connsiteX1" fmla="*/ 2906392 w 2919613"/>
                <a:gd name="connsiteY1" fmla="*/ 642691 h 749613"/>
                <a:gd name="connsiteX2" fmla="*/ 2487525 w 2919613"/>
                <a:gd name="connsiteY2" fmla="*/ 179697 h 749613"/>
                <a:gd name="connsiteX3" fmla="*/ 1925895 w 2919613"/>
                <a:gd name="connsiteY3" fmla="*/ 128 h 749613"/>
                <a:gd name="connsiteX4" fmla="*/ 1448127 w 2919613"/>
                <a:gd name="connsiteY4" fmla="*/ 205550 h 749613"/>
                <a:gd name="connsiteX5" fmla="*/ 989972 w 2919613"/>
                <a:gd name="connsiteY5" fmla="*/ 0 h 749613"/>
                <a:gd name="connsiteX6" fmla="*/ 444262 w 2919613"/>
                <a:gd name="connsiteY6" fmla="*/ 175558 h 749613"/>
                <a:gd name="connsiteX7" fmla="*/ 189809 w 2919613"/>
                <a:gd name="connsiteY7" fmla="*/ 311763 h 749613"/>
                <a:gd name="connsiteX8" fmla="*/ 2662 w 2919613"/>
                <a:gd name="connsiteY8" fmla="*/ 700765 h 749613"/>
                <a:gd name="connsiteX9" fmla="*/ 45007 w 2919613"/>
                <a:gd name="connsiteY9" fmla="*/ 749223 h 749613"/>
                <a:gd name="connsiteX10" fmla="*/ 2889135 w 2919613"/>
                <a:gd name="connsiteY10" fmla="*/ 749604 h 749613"/>
                <a:gd name="connsiteX11" fmla="*/ 2918363 w 2919613"/>
                <a:gd name="connsiteY11" fmla="*/ 714582 h 74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19613" h="749613">
                  <a:moveTo>
                    <a:pt x="2918363" y="714582"/>
                  </a:moveTo>
                  <a:cubicBezTo>
                    <a:pt x="2913906" y="690703"/>
                    <a:pt x="2911295" y="666507"/>
                    <a:pt x="2906392" y="642691"/>
                  </a:cubicBezTo>
                  <a:cubicBezTo>
                    <a:pt x="2858189" y="405877"/>
                    <a:pt x="2721474" y="248022"/>
                    <a:pt x="2487525" y="179697"/>
                  </a:cubicBezTo>
                  <a:cubicBezTo>
                    <a:pt x="2298724" y="124616"/>
                    <a:pt x="2113105" y="59984"/>
                    <a:pt x="1925895" y="128"/>
                  </a:cubicBezTo>
                  <a:cubicBezTo>
                    <a:pt x="1916725" y="2293"/>
                    <a:pt x="1452776" y="198927"/>
                    <a:pt x="1448127" y="205550"/>
                  </a:cubicBezTo>
                  <a:cubicBezTo>
                    <a:pt x="1448127" y="205550"/>
                    <a:pt x="1001753" y="-318"/>
                    <a:pt x="989972" y="0"/>
                  </a:cubicBezTo>
                  <a:cubicBezTo>
                    <a:pt x="969023" y="7260"/>
                    <a:pt x="606192" y="127482"/>
                    <a:pt x="444262" y="175558"/>
                  </a:cubicBezTo>
                  <a:cubicBezTo>
                    <a:pt x="349128" y="203766"/>
                    <a:pt x="262846" y="243819"/>
                    <a:pt x="189809" y="311763"/>
                  </a:cubicBezTo>
                  <a:cubicBezTo>
                    <a:pt x="76528" y="417211"/>
                    <a:pt x="21447" y="550233"/>
                    <a:pt x="2662" y="700765"/>
                  </a:cubicBezTo>
                  <a:cubicBezTo>
                    <a:pt x="-3387" y="749159"/>
                    <a:pt x="-2814" y="749223"/>
                    <a:pt x="45007" y="749223"/>
                  </a:cubicBezTo>
                  <a:cubicBezTo>
                    <a:pt x="439358" y="749287"/>
                    <a:pt x="2814888" y="748522"/>
                    <a:pt x="2889135" y="749604"/>
                  </a:cubicBezTo>
                  <a:cubicBezTo>
                    <a:pt x="2915879" y="749987"/>
                    <a:pt x="2922820" y="738588"/>
                    <a:pt x="2918363" y="714582"/>
                  </a:cubicBezTo>
                  <a:close/>
                </a:path>
              </a:pathLst>
            </a:custGeom>
            <a:solidFill>
              <a:srgbClr val="9D9ACC"/>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38" name="Graphic 57">
              <a:extLst>
                <a:ext uri="{FF2B5EF4-FFF2-40B4-BE49-F238E27FC236}">
                  <a16:creationId xmlns:a16="http://schemas.microsoft.com/office/drawing/2014/main" id="{B9C6DDC2-29A3-478B-88C8-34E2B9A83B74}"/>
                </a:ext>
              </a:extLst>
            </p:cNvPr>
            <p:cNvSpPr/>
            <p:nvPr/>
          </p:nvSpPr>
          <p:spPr>
            <a:xfrm>
              <a:off x="8877235" y="2678682"/>
              <a:ext cx="983852" cy="1055510"/>
            </a:xfrm>
            <a:custGeom>
              <a:avLst/>
              <a:gdLst>
                <a:gd name="connsiteX0" fmla="*/ 510616 w 1702876"/>
                <a:gd name="connsiteY0" fmla="*/ 1679990 h 1826902"/>
                <a:gd name="connsiteX1" fmla="*/ 533476 w 1702876"/>
                <a:gd name="connsiteY1" fmla="*/ 1547415 h 1826902"/>
                <a:gd name="connsiteX2" fmla="*/ 526917 w 1702876"/>
                <a:gd name="connsiteY2" fmla="*/ 1420825 h 1826902"/>
                <a:gd name="connsiteX3" fmla="*/ 426308 w 1702876"/>
                <a:gd name="connsiteY3" fmla="*/ 1340083 h 1826902"/>
                <a:gd name="connsiteX4" fmla="*/ 198600 w 1702876"/>
                <a:gd name="connsiteY4" fmla="*/ 973177 h 1826902"/>
                <a:gd name="connsiteX5" fmla="*/ 181152 w 1702876"/>
                <a:gd name="connsiteY5" fmla="*/ 945796 h 1826902"/>
                <a:gd name="connsiteX6" fmla="*/ 63796 w 1702876"/>
                <a:gd name="connsiteY6" fmla="*/ 829713 h 1826902"/>
                <a:gd name="connsiteX7" fmla="*/ 6678 w 1702876"/>
                <a:gd name="connsiteY7" fmla="*/ 567109 h 1826902"/>
                <a:gd name="connsiteX8" fmla="*/ 109770 w 1702876"/>
                <a:gd name="connsiteY8" fmla="*/ 464080 h 1826902"/>
                <a:gd name="connsiteX9" fmla="*/ 132312 w 1702876"/>
                <a:gd name="connsiteY9" fmla="*/ 491652 h 1826902"/>
                <a:gd name="connsiteX10" fmla="*/ 239162 w 1702876"/>
                <a:gd name="connsiteY10" fmla="*/ 696501 h 1826902"/>
                <a:gd name="connsiteX11" fmla="*/ 259921 w 1702876"/>
                <a:gd name="connsiteY11" fmla="*/ 486813 h 1826902"/>
                <a:gd name="connsiteX12" fmla="*/ 459420 w 1702876"/>
                <a:gd name="connsiteY12" fmla="*/ 31396 h 1826902"/>
                <a:gd name="connsiteX13" fmla="*/ 495334 w 1702876"/>
                <a:gd name="connsiteY13" fmla="*/ 3250 h 1826902"/>
                <a:gd name="connsiteX14" fmla="*/ 487757 w 1702876"/>
                <a:gd name="connsiteY14" fmla="*/ 48652 h 1826902"/>
                <a:gd name="connsiteX15" fmla="*/ 428282 w 1702876"/>
                <a:gd name="connsiteY15" fmla="*/ 313866 h 1826902"/>
                <a:gd name="connsiteX16" fmla="*/ 619695 w 1702876"/>
                <a:gd name="connsiteY16" fmla="*/ 182246 h 1826902"/>
                <a:gd name="connsiteX17" fmla="*/ 803211 w 1702876"/>
                <a:gd name="connsiteY17" fmla="*/ 21335 h 1826902"/>
                <a:gd name="connsiteX18" fmla="*/ 815947 w 1702876"/>
                <a:gd name="connsiteY18" fmla="*/ 7135 h 1826902"/>
                <a:gd name="connsiteX19" fmla="*/ 832694 w 1702876"/>
                <a:gd name="connsiteY19" fmla="*/ 1086 h 1826902"/>
                <a:gd name="connsiteX20" fmla="*/ 835305 w 1702876"/>
                <a:gd name="connsiteY20" fmla="*/ 20698 h 1826902"/>
                <a:gd name="connsiteX21" fmla="*/ 816966 w 1702876"/>
                <a:gd name="connsiteY21" fmla="*/ 54065 h 1826902"/>
                <a:gd name="connsiteX22" fmla="*/ 737688 w 1702876"/>
                <a:gd name="connsiteY22" fmla="*/ 271521 h 1826902"/>
                <a:gd name="connsiteX23" fmla="*/ 706614 w 1702876"/>
                <a:gd name="connsiteY23" fmla="*/ 360542 h 1826902"/>
                <a:gd name="connsiteX24" fmla="*/ 953744 w 1702876"/>
                <a:gd name="connsiteY24" fmla="*/ 232678 h 1826902"/>
                <a:gd name="connsiteX25" fmla="*/ 1212208 w 1702876"/>
                <a:gd name="connsiteY25" fmla="*/ 53683 h 1826902"/>
                <a:gd name="connsiteX26" fmla="*/ 1252325 w 1702876"/>
                <a:gd name="connsiteY26" fmla="*/ 53046 h 1826902"/>
                <a:gd name="connsiteX27" fmla="*/ 1418394 w 1702876"/>
                <a:gd name="connsiteY27" fmla="*/ 288587 h 1826902"/>
                <a:gd name="connsiteX28" fmla="*/ 1535368 w 1702876"/>
                <a:gd name="connsiteY28" fmla="*/ 667591 h 1826902"/>
                <a:gd name="connsiteX29" fmla="*/ 1542691 w 1702876"/>
                <a:gd name="connsiteY29" fmla="*/ 688414 h 1826902"/>
                <a:gd name="connsiteX30" fmla="*/ 1579942 w 1702876"/>
                <a:gd name="connsiteY30" fmla="*/ 608626 h 1826902"/>
                <a:gd name="connsiteX31" fmla="*/ 1620632 w 1702876"/>
                <a:gd name="connsiteY31" fmla="*/ 501713 h 1826902"/>
                <a:gd name="connsiteX32" fmla="*/ 1637697 w 1702876"/>
                <a:gd name="connsiteY32" fmla="*/ 477006 h 1826902"/>
                <a:gd name="connsiteX33" fmla="*/ 1698063 w 1702876"/>
                <a:gd name="connsiteY33" fmla="*/ 672749 h 1826902"/>
                <a:gd name="connsiteX34" fmla="*/ 1577395 w 1702876"/>
                <a:gd name="connsiteY34" fmla="*/ 909181 h 1826902"/>
                <a:gd name="connsiteX35" fmla="*/ 1512445 w 1702876"/>
                <a:gd name="connsiteY35" fmla="*/ 947069 h 1826902"/>
                <a:gd name="connsiteX36" fmla="*/ 1489712 w 1702876"/>
                <a:gd name="connsiteY36" fmla="*/ 972094 h 1826902"/>
                <a:gd name="connsiteX37" fmla="*/ 1432848 w 1702876"/>
                <a:gd name="connsiteY37" fmla="*/ 1146633 h 1826902"/>
                <a:gd name="connsiteX38" fmla="*/ 1270536 w 1702876"/>
                <a:gd name="connsiteY38" fmla="*/ 1334097 h 1826902"/>
                <a:gd name="connsiteX39" fmla="*/ 1220422 w 1702876"/>
                <a:gd name="connsiteY39" fmla="*/ 1372622 h 1826902"/>
                <a:gd name="connsiteX40" fmla="*/ 1165088 w 1702876"/>
                <a:gd name="connsiteY40" fmla="*/ 1486985 h 1826902"/>
                <a:gd name="connsiteX41" fmla="*/ 1201702 w 1702876"/>
                <a:gd name="connsiteY41" fmla="*/ 1704697 h 1826902"/>
                <a:gd name="connsiteX42" fmla="*/ 1182599 w 1702876"/>
                <a:gd name="connsiteY42" fmla="*/ 1729531 h 1826902"/>
                <a:gd name="connsiteX43" fmla="*/ 900064 w 1702876"/>
                <a:gd name="connsiteY43" fmla="*/ 1823709 h 1826902"/>
                <a:gd name="connsiteX44" fmla="*/ 836005 w 1702876"/>
                <a:gd name="connsiteY44" fmla="*/ 1823709 h 1826902"/>
                <a:gd name="connsiteX45" fmla="*/ 534240 w 1702876"/>
                <a:gd name="connsiteY45" fmla="*/ 1709727 h 1826902"/>
                <a:gd name="connsiteX46" fmla="*/ 510616 w 1702876"/>
                <a:gd name="connsiteY46" fmla="*/ 1679990 h 1826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702876" h="1826902">
                  <a:moveTo>
                    <a:pt x="510616" y="1679990"/>
                  </a:moveTo>
                  <a:cubicBezTo>
                    <a:pt x="532648" y="1638345"/>
                    <a:pt x="531375" y="1591925"/>
                    <a:pt x="533476" y="1547415"/>
                  </a:cubicBezTo>
                  <a:cubicBezTo>
                    <a:pt x="535514" y="1505070"/>
                    <a:pt x="551560" y="1455911"/>
                    <a:pt x="526917" y="1420825"/>
                  </a:cubicBezTo>
                  <a:cubicBezTo>
                    <a:pt x="503102" y="1386949"/>
                    <a:pt x="462476" y="1363580"/>
                    <a:pt x="426308" y="1340083"/>
                  </a:cubicBezTo>
                  <a:cubicBezTo>
                    <a:pt x="292587" y="1253100"/>
                    <a:pt x="231966" y="1121671"/>
                    <a:pt x="198600" y="973177"/>
                  </a:cubicBezTo>
                  <a:cubicBezTo>
                    <a:pt x="195861" y="961015"/>
                    <a:pt x="193888" y="950826"/>
                    <a:pt x="181152" y="945796"/>
                  </a:cubicBezTo>
                  <a:cubicBezTo>
                    <a:pt x="125563" y="923764"/>
                    <a:pt x="93087" y="878171"/>
                    <a:pt x="63796" y="829713"/>
                  </a:cubicBezTo>
                  <a:cubicBezTo>
                    <a:pt x="14828" y="748779"/>
                    <a:pt x="-13763" y="663516"/>
                    <a:pt x="6678" y="567109"/>
                  </a:cubicBezTo>
                  <a:cubicBezTo>
                    <a:pt x="19349" y="507380"/>
                    <a:pt x="58766" y="466500"/>
                    <a:pt x="109770" y="464080"/>
                  </a:cubicBezTo>
                  <a:cubicBezTo>
                    <a:pt x="126199" y="465990"/>
                    <a:pt x="127027" y="480827"/>
                    <a:pt x="132312" y="491652"/>
                  </a:cubicBezTo>
                  <a:cubicBezTo>
                    <a:pt x="165106" y="559341"/>
                    <a:pt x="197836" y="627093"/>
                    <a:pt x="239162" y="696501"/>
                  </a:cubicBezTo>
                  <a:cubicBezTo>
                    <a:pt x="242027" y="623081"/>
                    <a:pt x="247949" y="554565"/>
                    <a:pt x="259921" y="486813"/>
                  </a:cubicBezTo>
                  <a:cubicBezTo>
                    <a:pt x="289531" y="318897"/>
                    <a:pt x="354990" y="166518"/>
                    <a:pt x="459420" y="31396"/>
                  </a:cubicBezTo>
                  <a:cubicBezTo>
                    <a:pt x="468972" y="19042"/>
                    <a:pt x="479670" y="-6110"/>
                    <a:pt x="495334" y="3250"/>
                  </a:cubicBezTo>
                  <a:cubicBezTo>
                    <a:pt x="510616" y="12420"/>
                    <a:pt x="493678" y="33879"/>
                    <a:pt x="487757" y="48652"/>
                  </a:cubicBezTo>
                  <a:cubicBezTo>
                    <a:pt x="453562" y="133661"/>
                    <a:pt x="428728" y="220643"/>
                    <a:pt x="428282" y="313866"/>
                  </a:cubicBezTo>
                  <a:cubicBezTo>
                    <a:pt x="488011" y="262734"/>
                    <a:pt x="554935" y="224082"/>
                    <a:pt x="619695" y="182246"/>
                  </a:cubicBezTo>
                  <a:cubicBezTo>
                    <a:pt x="688848" y="137609"/>
                    <a:pt x="747367" y="81064"/>
                    <a:pt x="803211" y="21335"/>
                  </a:cubicBezTo>
                  <a:cubicBezTo>
                    <a:pt x="807542" y="16686"/>
                    <a:pt x="811044" y="11210"/>
                    <a:pt x="815947" y="7135"/>
                  </a:cubicBezTo>
                  <a:cubicBezTo>
                    <a:pt x="820786" y="3123"/>
                    <a:pt x="826199" y="-2353"/>
                    <a:pt x="832694" y="1086"/>
                  </a:cubicBezTo>
                  <a:cubicBezTo>
                    <a:pt x="841418" y="5734"/>
                    <a:pt x="837852" y="13948"/>
                    <a:pt x="835305" y="20698"/>
                  </a:cubicBezTo>
                  <a:cubicBezTo>
                    <a:pt x="830784" y="32606"/>
                    <a:pt x="823334" y="43112"/>
                    <a:pt x="816966" y="54065"/>
                  </a:cubicBezTo>
                  <a:cubicBezTo>
                    <a:pt x="777423" y="121817"/>
                    <a:pt x="760230" y="197656"/>
                    <a:pt x="737688" y="271521"/>
                  </a:cubicBezTo>
                  <a:cubicBezTo>
                    <a:pt x="729028" y="299921"/>
                    <a:pt x="720686" y="328321"/>
                    <a:pt x="706614" y="360542"/>
                  </a:cubicBezTo>
                  <a:cubicBezTo>
                    <a:pt x="791623" y="316541"/>
                    <a:pt x="875103" y="279417"/>
                    <a:pt x="953744" y="232678"/>
                  </a:cubicBezTo>
                  <a:cubicBezTo>
                    <a:pt x="1044038" y="178999"/>
                    <a:pt x="1132867" y="123154"/>
                    <a:pt x="1212208" y="53683"/>
                  </a:cubicBezTo>
                  <a:cubicBezTo>
                    <a:pt x="1225581" y="41966"/>
                    <a:pt x="1239462" y="34452"/>
                    <a:pt x="1252325" y="53046"/>
                  </a:cubicBezTo>
                  <a:cubicBezTo>
                    <a:pt x="1307023" y="131941"/>
                    <a:pt x="1379870" y="197656"/>
                    <a:pt x="1418394" y="288587"/>
                  </a:cubicBezTo>
                  <a:cubicBezTo>
                    <a:pt x="1470291" y="411101"/>
                    <a:pt x="1507605" y="537818"/>
                    <a:pt x="1535368" y="667591"/>
                  </a:cubicBezTo>
                  <a:cubicBezTo>
                    <a:pt x="1536706" y="673704"/>
                    <a:pt x="1536578" y="680327"/>
                    <a:pt x="1542691" y="688414"/>
                  </a:cubicBezTo>
                  <a:cubicBezTo>
                    <a:pt x="1560075" y="663198"/>
                    <a:pt x="1568544" y="635053"/>
                    <a:pt x="1579942" y="608626"/>
                  </a:cubicBezTo>
                  <a:cubicBezTo>
                    <a:pt x="1595033" y="573668"/>
                    <a:pt x="1609807" y="538391"/>
                    <a:pt x="1620632" y="501713"/>
                  </a:cubicBezTo>
                  <a:cubicBezTo>
                    <a:pt x="1623561" y="491780"/>
                    <a:pt x="1625026" y="480445"/>
                    <a:pt x="1637697" y="477006"/>
                  </a:cubicBezTo>
                  <a:cubicBezTo>
                    <a:pt x="1705131" y="527566"/>
                    <a:pt x="1709334" y="600858"/>
                    <a:pt x="1698063" y="672749"/>
                  </a:cubicBezTo>
                  <a:cubicBezTo>
                    <a:pt x="1683863" y="762980"/>
                    <a:pt x="1642282" y="842767"/>
                    <a:pt x="1577395" y="909181"/>
                  </a:cubicBezTo>
                  <a:cubicBezTo>
                    <a:pt x="1558993" y="927966"/>
                    <a:pt x="1537279" y="941084"/>
                    <a:pt x="1512445" y="947069"/>
                  </a:cubicBezTo>
                  <a:cubicBezTo>
                    <a:pt x="1497099" y="950763"/>
                    <a:pt x="1493087" y="957831"/>
                    <a:pt x="1489712" y="972094"/>
                  </a:cubicBezTo>
                  <a:cubicBezTo>
                    <a:pt x="1475639" y="1031759"/>
                    <a:pt x="1455072" y="1089451"/>
                    <a:pt x="1432848" y="1146633"/>
                  </a:cubicBezTo>
                  <a:cubicBezTo>
                    <a:pt x="1400883" y="1228712"/>
                    <a:pt x="1333321" y="1279208"/>
                    <a:pt x="1270536" y="1334097"/>
                  </a:cubicBezTo>
                  <a:cubicBezTo>
                    <a:pt x="1254617" y="1347979"/>
                    <a:pt x="1238953" y="1363516"/>
                    <a:pt x="1220422" y="1372622"/>
                  </a:cubicBezTo>
                  <a:cubicBezTo>
                    <a:pt x="1171009" y="1396947"/>
                    <a:pt x="1161140" y="1435789"/>
                    <a:pt x="1165088" y="1486985"/>
                  </a:cubicBezTo>
                  <a:cubicBezTo>
                    <a:pt x="1170054" y="1551936"/>
                    <a:pt x="1176931" y="1642485"/>
                    <a:pt x="1201702" y="1704697"/>
                  </a:cubicBezTo>
                  <a:cubicBezTo>
                    <a:pt x="1205076" y="1720425"/>
                    <a:pt x="1192150" y="1724564"/>
                    <a:pt x="1182599" y="1729531"/>
                  </a:cubicBezTo>
                  <a:cubicBezTo>
                    <a:pt x="1118667" y="1762643"/>
                    <a:pt x="929674" y="1814476"/>
                    <a:pt x="900064" y="1823709"/>
                  </a:cubicBezTo>
                  <a:cubicBezTo>
                    <a:pt x="882744" y="1832496"/>
                    <a:pt x="853962" y="1819952"/>
                    <a:pt x="836005" y="1823709"/>
                  </a:cubicBezTo>
                  <a:cubicBezTo>
                    <a:pt x="731130" y="1797092"/>
                    <a:pt x="628036" y="1765572"/>
                    <a:pt x="534240" y="1709727"/>
                  </a:cubicBezTo>
                  <a:cubicBezTo>
                    <a:pt x="523288" y="1703232"/>
                    <a:pt x="508388" y="1697820"/>
                    <a:pt x="510616" y="1679990"/>
                  </a:cubicBezTo>
                  <a:close/>
                </a:path>
              </a:pathLst>
            </a:custGeom>
            <a:solidFill>
              <a:srgbClr val="F6D9B5"/>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39" name="Graphic 57">
              <a:extLst>
                <a:ext uri="{FF2B5EF4-FFF2-40B4-BE49-F238E27FC236}">
                  <a16:creationId xmlns:a16="http://schemas.microsoft.com/office/drawing/2014/main" id="{C44531B1-1A88-4631-AC28-C7874CA26FF0}"/>
                </a:ext>
              </a:extLst>
            </p:cNvPr>
            <p:cNvSpPr/>
            <p:nvPr/>
          </p:nvSpPr>
          <p:spPr>
            <a:xfrm>
              <a:off x="8900140" y="2354573"/>
              <a:ext cx="941670" cy="741381"/>
            </a:xfrm>
            <a:custGeom>
              <a:avLst/>
              <a:gdLst>
                <a:gd name="connsiteX0" fmla="*/ 1598115 w 1629865"/>
                <a:gd name="connsiteY0" fmla="*/ 1037982 h 1283201"/>
                <a:gd name="connsiteX1" fmla="*/ 1499608 w 1629865"/>
                <a:gd name="connsiteY1" fmla="*/ 1275306 h 1283201"/>
                <a:gd name="connsiteX2" fmla="*/ 1444527 w 1629865"/>
                <a:gd name="connsiteY2" fmla="*/ 1059759 h 1283201"/>
                <a:gd name="connsiteX3" fmla="*/ 1333538 w 1629865"/>
                <a:gd name="connsiteY3" fmla="*/ 783656 h 1283201"/>
                <a:gd name="connsiteX4" fmla="*/ 1203764 w 1629865"/>
                <a:gd name="connsiteY4" fmla="*/ 615358 h 1283201"/>
                <a:gd name="connsiteX5" fmla="*/ 1181605 w 1629865"/>
                <a:gd name="connsiteY5" fmla="*/ 618542 h 1283201"/>
                <a:gd name="connsiteX6" fmla="*/ 660537 w 1629865"/>
                <a:gd name="connsiteY6" fmla="*/ 932597 h 1283201"/>
                <a:gd name="connsiteX7" fmla="*/ 653851 w 1629865"/>
                <a:gd name="connsiteY7" fmla="*/ 932660 h 1283201"/>
                <a:gd name="connsiteX8" fmla="*/ 793048 w 1629865"/>
                <a:gd name="connsiteY8" fmla="*/ 565372 h 1283201"/>
                <a:gd name="connsiteX9" fmla="*/ 380741 w 1629865"/>
                <a:gd name="connsiteY9" fmla="*/ 888023 h 1283201"/>
                <a:gd name="connsiteX10" fmla="*/ 454861 w 1629865"/>
                <a:gd name="connsiteY10" fmla="*/ 565817 h 1283201"/>
                <a:gd name="connsiteX11" fmla="*/ 209259 w 1629865"/>
                <a:gd name="connsiteY11" fmla="*/ 1283201 h 1283201"/>
                <a:gd name="connsiteX12" fmla="*/ 70062 w 1629865"/>
                <a:gd name="connsiteY12" fmla="*/ 1024992 h 1283201"/>
                <a:gd name="connsiteX13" fmla="*/ 23705 w 1629865"/>
                <a:gd name="connsiteY13" fmla="*/ 883502 h 1283201"/>
                <a:gd name="connsiteX14" fmla="*/ 20966 w 1629865"/>
                <a:gd name="connsiteY14" fmla="*/ 619688 h 1283201"/>
                <a:gd name="connsiteX15" fmla="*/ 749302 w 1629865"/>
                <a:gd name="connsiteY15" fmla="*/ 7817 h 1283201"/>
                <a:gd name="connsiteX16" fmla="*/ 1112643 w 1629865"/>
                <a:gd name="connsiteY16" fmla="*/ 40993 h 1283201"/>
                <a:gd name="connsiteX17" fmla="*/ 1320484 w 1629865"/>
                <a:gd name="connsiteY17" fmla="*/ 234889 h 1283201"/>
                <a:gd name="connsiteX18" fmla="*/ 1339141 w 1629865"/>
                <a:gd name="connsiteY18" fmla="*/ 254565 h 1283201"/>
                <a:gd name="connsiteX19" fmla="*/ 1475410 w 1629865"/>
                <a:gd name="connsiteY19" fmla="*/ 364153 h 1283201"/>
                <a:gd name="connsiteX20" fmla="*/ 1604865 w 1629865"/>
                <a:gd name="connsiteY20" fmla="*/ 1003915 h 1283201"/>
                <a:gd name="connsiteX21" fmla="*/ 1598115 w 1629865"/>
                <a:gd name="connsiteY21" fmla="*/ 1037982 h 128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629865" h="1283201">
                  <a:moveTo>
                    <a:pt x="1598115" y="1037982"/>
                  </a:moveTo>
                  <a:cubicBezTo>
                    <a:pt x="1572326" y="1118278"/>
                    <a:pt x="1542462" y="1196856"/>
                    <a:pt x="1499608" y="1275306"/>
                  </a:cubicBezTo>
                  <a:cubicBezTo>
                    <a:pt x="1480504" y="1199912"/>
                    <a:pt x="1464139" y="1129422"/>
                    <a:pt x="1444527" y="1059759"/>
                  </a:cubicBezTo>
                  <a:cubicBezTo>
                    <a:pt x="1417592" y="963862"/>
                    <a:pt x="1383715" y="870639"/>
                    <a:pt x="1333538" y="783656"/>
                  </a:cubicBezTo>
                  <a:cubicBezTo>
                    <a:pt x="1297688" y="721508"/>
                    <a:pt x="1239423" y="677316"/>
                    <a:pt x="1203764" y="615358"/>
                  </a:cubicBezTo>
                  <a:cubicBezTo>
                    <a:pt x="1195041" y="600203"/>
                    <a:pt x="1187845" y="613257"/>
                    <a:pt x="1181605" y="618542"/>
                  </a:cubicBezTo>
                  <a:cubicBezTo>
                    <a:pt x="1024960" y="751499"/>
                    <a:pt x="845518" y="846696"/>
                    <a:pt x="660537" y="932597"/>
                  </a:cubicBezTo>
                  <a:cubicBezTo>
                    <a:pt x="658945" y="933297"/>
                    <a:pt x="656780" y="932660"/>
                    <a:pt x="653851" y="932660"/>
                  </a:cubicBezTo>
                  <a:cubicBezTo>
                    <a:pt x="705939" y="812629"/>
                    <a:pt x="717146" y="677698"/>
                    <a:pt x="793048" y="565372"/>
                  </a:cubicBezTo>
                  <a:cubicBezTo>
                    <a:pt x="682569" y="708008"/>
                    <a:pt x="520257" y="782701"/>
                    <a:pt x="380741" y="888023"/>
                  </a:cubicBezTo>
                  <a:cubicBezTo>
                    <a:pt x="377812" y="774550"/>
                    <a:pt x="412070" y="669356"/>
                    <a:pt x="454861" y="565817"/>
                  </a:cubicBezTo>
                  <a:cubicBezTo>
                    <a:pt x="281214" y="770348"/>
                    <a:pt x="209768" y="1010091"/>
                    <a:pt x="209259" y="1283201"/>
                  </a:cubicBezTo>
                  <a:cubicBezTo>
                    <a:pt x="148894" y="1198511"/>
                    <a:pt x="112470" y="1110128"/>
                    <a:pt x="70062" y="1024992"/>
                  </a:cubicBezTo>
                  <a:cubicBezTo>
                    <a:pt x="54779" y="977743"/>
                    <a:pt x="41407" y="929795"/>
                    <a:pt x="23705" y="883502"/>
                  </a:cubicBezTo>
                  <a:cubicBezTo>
                    <a:pt x="-9981" y="795437"/>
                    <a:pt x="-4886" y="708836"/>
                    <a:pt x="20966" y="619688"/>
                  </a:cubicBezTo>
                  <a:cubicBezTo>
                    <a:pt x="119602" y="279972"/>
                    <a:pt x="396596" y="46724"/>
                    <a:pt x="749302" y="7817"/>
                  </a:cubicBezTo>
                  <a:cubicBezTo>
                    <a:pt x="872899" y="-5810"/>
                    <a:pt x="994777" y="-5555"/>
                    <a:pt x="1112643" y="40993"/>
                  </a:cubicBezTo>
                  <a:cubicBezTo>
                    <a:pt x="1207331" y="78371"/>
                    <a:pt x="1279795" y="139692"/>
                    <a:pt x="1320484" y="234889"/>
                  </a:cubicBezTo>
                  <a:cubicBezTo>
                    <a:pt x="1324369" y="243931"/>
                    <a:pt x="1328508" y="251445"/>
                    <a:pt x="1339141" y="254565"/>
                  </a:cubicBezTo>
                  <a:cubicBezTo>
                    <a:pt x="1399571" y="272331"/>
                    <a:pt x="1440005" y="316204"/>
                    <a:pt x="1475410" y="364153"/>
                  </a:cubicBezTo>
                  <a:cubicBezTo>
                    <a:pt x="1617791" y="557030"/>
                    <a:pt x="1663766" y="770029"/>
                    <a:pt x="1604865" y="1003915"/>
                  </a:cubicBezTo>
                  <a:cubicBezTo>
                    <a:pt x="1602063" y="1015058"/>
                    <a:pt x="1600344" y="1026584"/>
                    <a:pt x="1598115" y="1037982"/>
                  </a:cubicBezTo>
                  <a:close/>
                </a:path>
              </a:pathLst>
            </a:custGeom>
            <a:solidFill>
              <a:srgbClr val="828889"/>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40" name="Graphic 57">
              <a:extLst>
                <a:ext uri="{FF2B5EF4-FFF2-40B4-BE49-F238E27FC236}">
                  <a16:creationId xmlns:a16="http://schemas.microsoft.com/office/drawing/2014/main" id="{0CD6E55F-C8CD-41AB-85E5-3A2FDE025EAF}"/>
                </a:ext>
              </a:extLst>
            </p:cNvPr>
            <p:cNvSpPr/>
            <p:nvPr/>
          </p:nvSpPr>
          <p:spPr>
            <a:xfrm>
              <a:off x="9239538" y="3732189"/>
              <a:ext cx="258927" cy="394288"/>
            </a:xfrm>
            <a:custGeom>
              <a:avLst/>
              <a:gdLst>
                <a:gd name="connsiteX0" fmla="*/ 0 w 448157"/>
                <a:gd name="connsiteY0" fmla="*/ 681998 h 682443"/>
                <a:gd name="connsiteX1" fmla="*/ 104175 w 448157"/>
                <a:gd name="connsiteY1" fmla="*/ 341262 h 682443"/>
                <a:gd name="connsiteX2" fmla="*/ 131811 w 448157"/>
                <a:gd name="connsiteY2" fmla="*/ 282361 h 682443"/>
                <a:gd name="connsiteX3" fmla="*/ 100609 w 448157"/>
                <a:gd name="connsiteY3" fmla="*/ 202192 h 682443"/>
                <a:gd name="connsiteX4" fmla="*/ 81888 w 448157"/>
                <a:gd name="connsiteY4" fmla="*/ 158956 h 682443"/>
                <a:gd name="connsiteX5" fmla="*/ 208923 w 448157"/>
                <a:gd name="connsiteY5" fmla="*/ 209 h 682443"/>
                <a:gd name="connsiteX6" fmla="*/ 249040 w 448157"/>
                <a:gd name="connsiteY6" fmla="*/ 2947 h 682443"/>
                <a:gd name="connsiteX7" fmla="*/ 379259 w 448157"/>
                <a:gd name="connsiteY7" fmla="*/ 161885 h 682443"/>
                <a:gd name="connsiteX8" fmla="*/ 324561 w 448157"/>
                <a:gd name="connsiteY8" fmla="*/ 264978 h 682443"/>
                <a:gd name="connsiteX9" fmla="*/ 320867 w 448157"/>
                <a:gd name="connsiteY9" fmla="*/ 280706 h 682443"/>
                <a:gd name="connsiteX10" fmla="*/ 448158 w 448157"/>
                <a:gd name="connsiteY10" fmla="*/ 682443 h 682443"/>
                <a:gd name="connsiteX11" fmla="*/ 0 w 448157"/>
                <a:gd name="connsiteY11" fmla="*/ 681998 h 682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8157" h="682443">
                  <a:moveTo>
                    <a:pt x="0" y="681998"/>
                  </a:moveTo>
                  <a:cubicBezTo>
                    <a:pt x="10634" y="619467"/>
                    <a:pt x="86664" y="398762"/>
                    <a:pt x="104175" y="341262"/>
                  </a:cubicBezTo>
                  <a:cubicBezTo>
                    <a:pt x="105385" y="337251"/>
                    <a:pt x="129200" y="284781"/>
                    <a:pt x="131811" y="282361"/>
                  </a:cubicBezTo>
                  <a:cubicBezTo>
                    <a:pt x="155690" y="261666"/>
                    <a:pt x="118503" y="239061"/>
                    <a:pt x="100609" y="202192"/>
                  </a:cubicBezTo>
                  <a:cubicBezTo>
                    <a:pt x="95133" y="190858"/>
                    <a:pt x="86600" y="170672"/>
                    <a:pt x="81888" y="158956"/>
                  </a:cubicBezTo>
                  <a:cubicBezTo>
                    <a:pt x="110543" y="123933"/>
                    <a:pt x="188993" y="24088"/>
                    <a:pt x="208923" y="209"/>
                  </a:cubicBezTo>
                  <a:cubicBezTo>
                    <a:pt x="234458" y="-1192"/>
                    <a:pt x="229682" y="4985"/>
                    <a:pt x="249040" y="2947"/>
                  </a:cubicBezTo>
                  <a:cubicBezTo>
                    <a:pt x="258337" y="3711"/>
                    <a:pt x="356144" y="126353"/>
                    <a:pt x="379259" y="161885"/>
                  </a:cubicBezTo>
                  <a:cubicBezTo>
                    <a:pt x="361175" y="204484"/>
                    <a:pt x="355826" y="229191"/>
                    <a:pt x="324561" y="264978"/>
                  </a:cubicBezTo>
                  <a:cubicBezTo>
                    <a:pt x="320422" y="269753"/>
                    <a:pt x="315073" y="273319"/>
                    <a:pt x="320867" y="280706"/>
                  </a:cubicBezTo>
                  <a:cubicBezTo>
                    <a:pt x="355062" y="323688"/>
                    <a:pt x="448094" y="676267"/>
                    <a:pt x="448158" y="682443"/>
                  </a:cubicBezTo>
                  <a:cubicBezTo>
                    <a:pt x="298835" y="682316"/>
                    <a:pt x="149449" y="682188"/>
                    <a:pt x="0" y="681998"/>
                  </a:cubicBezTo>
                  <a:close/>
                </a:path>
              </a:pathLst>
            </a:custGeom>
            <a:solidFill>
              <a:srgbClr val="200C43"/>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41" name="Graphic 57">
              <a:extLst>
                <a:ext uri="{FF2B5EF4-FFF2-40B4-BE49-F238E27FC236}">
                  <a16:creationId xmlns:a16="http://schemas.microsoft.com/office/drawing/2014/main" id="{29997EE8-3B96-4940-9A3E-33731215CD00}"/>
                </a:ext>
              </a:extLst>
            </p:cNvPr>
            <p:cNvSpPr/>
            <p:nvPr/>
          </p:nvSpPr>
          <p:spPr>
            <a:xfrm>
              <a:off x="9100099" y="3641568"/>
              <a:ext cx="266549" cy="247573"/>
            </a:xfrm>
            <a:custGeom>
              <a:avLst/>
              <a:gdLst>
                <a:gd name="connsiteX0" fmla="*/ 447402 w 461350"/>
                <a:gd name="connsiteY0" fmla="*/ 150945 h 428505"/>
                <a:gd name="connsiteX1" fmla="*/ 451478 w 461350"/>
                <a:gd name="connsiteY1" fmla="*/ 171831 h 428505"/>
                <a:gd name="connsiteX2" fmla="*/ 254142 w 461350"/>
                <a:gd name="connsiteY2" fmla="*/ 415458 h 428505"/>
                <a:gd name="connsiteX3" fmla="*/ 221349 w 461350"/>
                <a:gd name="connsiteY3" fmla="*/ 413294 h 428505"/>
                <a:gd name="connsiteX4" fmla="*/ 3192 w 461350"/>
                <a:gd name="connsiteY4" fmla="*/ 89433 h 428505"/>
                <a:gd name="connsiteX5" fmla="*/ 15036 w 461350"/>
                <a:gd name="connsiteY5" fmla="*/ 53392 h 428505"/>
                <a:gd name="connsiteX6" fmla="*/ 74129 w 461350"/>
                <a:gd name="connsiteY6" fmla="*/ 11938 h 428505"/>
                <a:gd name="connsiteX7" fmla="*/ 124879 w 461350"/>
                <a:gd name="connsiteY7" fmla="*/ 13402 h 428505"/>
                <a:gd name="connsiteX8" fmla="*/ 279804 w 461350"/>
                <a:gd name="connsiteY8" fmla="*/ 95100 h 428505"/>
                <a:gd name="connsiteX9" fmla="*/ 447402 w 461350"/>
                <a:gd name="connsiteY9" fmla="*/ 150945 h 42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1350" h="428505">
                  <a:moveTo>
                    <a:pt x="447402" y="150945"/>
                  </a:moveTo>
                  <a:cubicBezTo>
                    <a:pt x="471982" y="153301"/>
                    <a:pt x="457908" y="163871"/>
                    <a:pt x="451478" y="171831"/>
                  </a:cubicBezTo>
                  <a:cubicBezTo>
                    <a:pt x="410406" y="222708"/>
                    <a:pt x="277321" y="383938"/>
                    <a:pt x="254142" y="415458"/>
                  </a:cubicBezTo>
                  <a:cubicBezTo>
                    <a:pt x="239752" y="435007"/>
                    <a:pt x="233130" y="431187"/>
                    <a:pt x="221349" y="413294"/>
                  </a:cubicBezTo>
                  <a:cubicBezTo>
                    <a:pt x="153851" y="310646"/>
                    <a:pt x="7841" y="95164"/>
                    <a:pt x="3192" y="89433"/>
                  </a:cubicBezTo>
                  <a:cubicBezTo>
                    <a:pt x="-1711" y="74596"/>
                    <a:pt x="-3112" y="62943"/>
                    <a:pt x="15036" y="53392"/>
                  </a:cubicBezTo>
                  <a:cubicBezTo>
                    <a:pt x="36240" y="42248"/>
                    <a:pt x="56171" y="27793"/>
                    <a:pt x="74129" y="11938"/>
                  </a:cubicBezTo>
                  <a:cubicBezTo>
                    <a:pt x="92977" y="-4618"/>
                    <a:pt x="108450" y="-3790"/>
                    <a:pt x="124879" y="13402"/>
                  </a:cubicBezTo>
                  <a:cubicBezTo>
                    <a:pt x="167733" y="57212"/>
                    <a:pt x="224979" y="74469"/>
                    <a:pt x="279804" y="95100"/>
                  </a:cubicBezTo>
                  <a:cubicBezTo>
                    <a:pt x="334821" y="115795"/>
                    <a:pt x="391430" y="132478"/>
                    <a:pt x="447402" y="150945"/>
                  </a:cubicBezTo>
                  <a:close/>
                </a:path>
              </a:pathLst>
            </a:custGeom>
            <a:solidFill>
              <a:srgbClr val="EAEAEA"/>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42" name="Graphic 57">
              <a:extLst>
                <a:ext uri="{FF2B5EF4-FFF2-40B4-BE49-F238E27FC236}">
                  <a16:creationId xmlns:a16="http://schemas.microsoft.com/office/drawing/2014/main" id="{709F79C8-F687-4A30-BFE1-90765ED0BED2}"/>
                </a:ext>
              </a:extLst>
            </p:cNvPr>
            <p:cNvSpPr/>
            <p:nvPr/>
          </p:nvSpPr>
          <p:spPr>
            <a:xfrm>
              <a:off x="9378969" y="3641568"/>
              <a:ext cx="266549" cy="247573"/>
            </a:xfrm>
            <a:custGeom>
              <a:avLst/>
              <a:gdLst>
                <a:gd name="connsiteX0" fmla="*/ 13948 w 461350"/>
                <a:gd name="connsiteY0" fmla="*/ 150945 h 428505"/>
                <a:gd name="connsiteX1" fmla="*/ 9873 w 461350"/>
                <a:gd name="connsiteY1" fmla="*/ 171831 h 428505"/>
                <a:gd name="connsiteX2" fmla="*/ 207207 w 461350"/>
                <a:gd name="connsiteY2" fmla="*/ 415458 h 428505"/>
                <a:gd name="connsiteX3" fmla="*/ 240001 w 461350"/>
                <a:gd name="connsiteY3" fmla="*/ 413294 h 428505"/>
                <a:gd name="connsiteX4" fmla="*/ 458158 w 461350"/>
                <a:gd name="connsiteY4" fmla="*/ 89433 h 428505"/>
                <a:gd name="connsiteX5" fmla="*/ 446314 w 461350"/>
                <a:gd name="connsiteY5" fmla="*/ 53392 h 428505"/>
                <a:gd name="connsiteX6" fmla="*/ 387222 w 461350"/>
                <a:gd name="connsiteY6" fmla="*/ 11938 h 428505"/>
                <a:gd name="connsiteX7" fmla="*/ 336472 w 461350"/>
                <a:gd name="connsiteY7" fmla="*/ 13402 h 428505"/>
                <a:gd name="connsiteX8" fmla="*/ 181545 w 461350"/>
                <a:gd name="connsiteY8" fmla="*/ 95100 h 428505"/>
                <a:gd name="connsiteX9" fmla="*/ 13948 w 461350"/>
                <a:gd name="connsiteY9" fmla="*/ 150945 h 42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1350" h="428505">
                  <a:moveTo>
                    <a:pt x="13948" y="150945"/>
                  </a:moveTo>
                  <a:cubicBezTo>
                    <a:pt x="-10631" y="153301"/>
                    <a:pt x="3441" y="163871"/>
                    <a:pt x="9873" y="171831"/>
                  </a:cubicBezTo>
                  <a:cubicBezTo>
                    <a:pt x="50944" y="222708"/>
                    <a:pt x="184029" y="383938"/>
                    <a:pt x="207207" y="415458"/>
                  </a:cubicBezTo>
                  <a:cubicBezTo>
                    <a:pt x="221598" y="435007"/>
                    <a:pt x="228221" y="431187"/>
                    <a:pt x="240001" y="413294"/>
                  </a:cubicBezTo>
                  <a:cubicBezTo>
                    <a:pt x="307498" y="310646"/>
                    <a:pt x="453510" y="95164"/>
                    <a:pt x="458158" y="89433"/>
                  </a:cubicBezTo>
                  <a:cubicBezTo>
                    <a:pt x="463061" y="74596"/>
                    <a:pt x="464462" y="62943"/>
                    <a:pt x="446314" y="53392"/>
                  </a:cubicBezTo>
                  <a:cubicBezTo>
                    <a:pt x="425109" y="42248"/>
                    <a:pt x="405179" y="27793"/>
                    <a:pt x="387222" y="11938"/>
                  </a:cubicBezTo>
                  <a:cubicBezTo>
                    <a:pt x="368374" y="-4618"/>
                    <a:pt x="352900" y="-3790"/>
                    <a:pt x="336472" y="13402"/>
                  </a:cubicBezTo>
                  <a:cubicBezTo>
                    <a:pt x="293617" y="57212"/>
                    <a:pt x="236371" y="74469"/>
                    <a:pt x="181545" y="95100"/>
                  </a:cubicBezTo>
                  <a:cubicBezTo>
                    <a:pt x="126465" y="115795"/>
                    <a:pt x="69920" y="132478"/>
                    <a:pt x="13948" y="150945"/>
                  </a:cubicBezTo>
                  <a:close/>
                </a:path>
              </a:pathLst>
            </a:custGeom>
            <a:solidFill>
              <a:srgbClr val="EAEAEA"/>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grpSp>
      <p:grpSp>
        <p:nvGrpSpPr>
          <p:cNvPr id="43" name="Group 88">
            <a:extLst>
              <a:ext uri="{FF2B5EF4-FFF2-40B4-BE49-F238E27FC236}">
                <a16:creationId xmlns:a16="http://schemas.microsoft.com/office/drawing/2014/main" id="{17BD1A9F-E8F3-4A4F-9DCB-2E389A1B2D55}"/>
              </a:ext>
            </a:extLst>
          </p:cNvPr>
          <p:cNvGrpSpPr/>
          <p:nvPr/>
        </p:nvGrpSpPr>
        <p:grpSpPr>
          <a:xfrm>
            <a:off x="4351681" y="960276"/>
            <a:ext cx="763432" cy="930354"/>
            <a:chOff x="6897268" y="2370124"/>
            <a:chExt cx="1440927" cy="1755981"/>
          </a:xfrm>
        </p:grpSpPr>
        <p:sp>
          <p:nvSpPr>
            <p:cNvPr id="44" name="Graphic 57">
              <a:extLst>
                <a:ext uri="{FF2B5EF4-FFF2-40B4-BE49-F238E27FC236}">
                  <a16:creationId xmlns:a16="http://schemas.microsoft.com/office/drawing/2014/main" id="{7138EF41-1B26-4FF3-80FA-82254F89E030}"/>
                </a:ext>
              </a:extLst>
            </p:cNvPr>
            <p:cNvSpPr/>
            <p:nvPr/>
          </p:nvSpPr>
          <p:spPr>
            <a:xfrm>
              <a:off x="7015881" y="2370124"/>
              <a:ext cx="1206139" cy="1486510"/>
            </a:xfrm>
            <a:custGeom>
              <a:avLst/>
              <a:gdLst>
                <a:gd name="connsiteX0" fmla="*/ 2086373 w 2087615"/>
                <a:gd name="connsiteY0" fmla="*/ 1611793 h 2572889"/>
                <a:gd name="connsiteX1" fmla="*/ 2050523 w 2087615"/>
                <a:gd name="connsiteY1" fmla="*/ 952610 h 2572889"/>
                <a:gd name="connsiteX2" fmla="*/ 1974938 w 2087615"/>
                <a:gd name="connsiteY2" fmla="*/ 545141 h 2572889"/>
                <a:gd name="connsiteX3" fmla="*/ 1235968 w 2087615"/>
                <a:gd name="connsiteY3" fmla="*/ 768 h 2572889"/>
                <a:gd name="connsiteX4" fmla="*/ 937642 w 2087615"/>
                <a:gd name="connsiteY4" fmla="*/ 13376 h 2572889"/>
                <a:gd name="connsiteX5" fmla="*/ 524124 w 2087615"/>
                <a:gd name="connsiteY5" fmla="*/ 130605 h 2572889"/>
                <a:gd name="connsiteX6" fmla="*/ 155881 w 2087615"/>
                <a:gd name="connsiteY6" fmla="*/ 589142 h 2572889"/>
                <a:gd name="connsiteX7" fmla="*/ 123852 w 2087615"/>
                <a:gd name="connsiteY7" fmla="*/ 866264 h 2572889"/>
                <a:gd name="connsiteX8" fmla="*/ 123151 w 2087615"/>
                <a:gd name="connsiteY8" fmla="*/ 1272204 h 2572889"/>
                <a:gd name="connsiteX9" fmla="*/ 194660 w 2087615"/>
                <a:gd name="connsiteY9" fmla="*/ 1693936 h 2572889"/>
                <a:gd name="connsiteX10" fmla="*/ 199882 w 2087615"/>
                <a:gd name="connsiteY10" fmla="*/ 2053201 h 2572889"/>
                <a:gd name="connsiteX11" fmla="*/ 53488 w 2087615"/>
                <a:gd name="connsiteY11" fmla="*/ 2447615 h 2572889"/>
                <a:gd name="connsiteX12" fmla="*/ 0 w 2087615"/>
                <a:gd name="connsiteY12" fmla="*/ 2572104 h 2572889"/>
                <a:gd name="connsiteX13" fmla="*/ 26299 w 2087615"/>
                <a:gd name="connsiteY13" fmla="*/ 2564081 h 2572889"/>
                <a:gd name="connsiteX14" fmla="*/ 1914318 w 2087615"/>
                <a:gd name="connsiteY14" fmla="*/ 2480600 h 2572889"/>
                <a:gd name="connsiteX15" fmla="*/ 2021741 w 2087615"/>
                <a:gd name="connsiteY15" fmla="*/ 2158713 h 2572889"/>
                <a:gd name="connsiteX16" fmla="*/ 2086373 w 2087615"/>
                <a:gd name="connsiteY16" fmla="*/ 1611793 h 2572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87615" h="2572889">
                  <a:moveTo>
                    <a:pt x="2086373" y="1611793"/>
                  </a:moveTo>
                  <a:cubicBezTo>
                    <a:pt x="2077458" y="1391916"/>
                    <a:pt x="2061412" y="1172359"/>
                    <a:pt x="2050523" y="952610"/>
                  </a:cubicBezTo>
                  <a:cubicBezTo>
                    <a:pt x="2043582" y="813157"/>
                    <a:pt x="2019894" y="677462"/>
                    <a:pt x="1974938" y="545141"/>
                  </a:cubicBezTo>
                  <a:cubicBezTo>
                    <a:pt x="1857837" y="200267"/>
                    <a:pt x="1600136" y="10192"/>
                    <a:pt x="1235968" y="768"/>
                  </a:cubicBezTo>
                  <a:cubicBezTo>
                    <a:pt x="1136187" y="-1843"/>
                    <a:pt x="1036723" y="2168"/>
                    <a:pt x="937642" y="13376"/>
                  </a:cubicBezTo>
                  <a:cubicBezTo>
                    <a:pt x="793414" y="29677"/>
                    <a:pt x="653770" y="63680"/>
                    <a:pt x="524124" y="130605"/>
                  </a:cubicBezTo>
                  <a:cubicBezTo>
                    <a:pt x="333858" y="228795"/>
                    <a:pt x="199500" y="373214"/>
                    <a:pt x="155881" y="589142"/>
                  </a:cubicBezTo>
                  <a:cubicBezTo>
                    <a:pt x="137415" y="680518"/>
                    <a:pt x="131938" y="773614"/>
                    <a:pt x="123852" y="866264"/>
                  </a:cubicBezTo>
                  <a:cubicBezTo>
                    <a:pt x="112071" y="1001577"/>
                    <a:pt x="110861" y="1136954"/>
                    <a:pt x="123151" y="1272204"/>
                  </a:cubicBezTo>
                  <a:cubicBezTo>
                    <a:pt x="136077" y="1414585"/>
                    <a:pt x="168553" y="1553720"/>
                    <a:pt x="194660" y="1693936"/>
                  </a:cubicBezTo>
                  <a:cubicBezTo>
                    <a:pt x="216883" y="1813266"/>
                    <a:pt x="224143" y="1932597"/>
                    <a:pt x="199882" y="2053201"/>
                  </a:cubicBezTo>
                  <a:cubicBezTo>
                    <a:pt x="171864" y="2192717"/>
                    <a:pt x="114809" y="2320644"/>
                    <a:pt x="53488" y="2447615"/>
                  </a:cubicBezTo>
                  <a:cubicBezTo>
                    <a:pt x="33876" y="2488178"/>
                    <a:pt x="8150" y="2526511"/>
                    <a:pt x="0" y="2572104"/>
                  </a:cubicBezTo>
                  <a:cubicBezTo>
                    <a:pt x="10443" y="2574842"/>
                    <a:pt x="18912" y="2570002"/>
                    <a:pt x="26299" y="2564081"/>
                  </a:cubicBezTo>
                  <a:cubicBezTo>
                    <a:pt x="92650" y="2511038"/>
                    <a:pt x="1903620" y="2490279"/>
                    <a:pt x="1914318" y="2480600"/>
                  </a:cubicBezTo>
                  <a:cubicBezTo>
                    <a:pt x="1962076" y="2377316"/>
                    <a:pt x="1994233" y="2268811"/>
                    <a:pt x="2021741" y="2158713"/>
                  </a:cubicBezTo>
                  <a:cubicBezTo>
                    <a:pt x="2066697" y="1979017"/>
                    <a:pt x="2093887" y="1796965"/>
                    <a:pt x="2086373" y="1611793"/>
                  </a:cubicBezTo>
                  <a:close/>
                </a:path>
              </a:pathLst>
            </a:custGeom>
            <a:solidFill>
              <a:srgbClr val="FBD770"/>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45" name="Graphic 57">
              <a:extLst>
                <a:ext uri="{FF2B5EF4-FFF2-40B4-BE49-F238E27FC236}">
                  <a16:creationId xmlns:a16="http://schemas.microsoft.com/office/drawing/2014/main" id="{08EA8399-62A0-4DB1-9855-957E57872C9F}"/>
                </a:ext>
              </a:extLst>
            </p:cNvPr>
            <p:cNvSpPr/>
            <p:nvPr/>
          </p:nvSpPr>
          <p:spPr>
            <a:xfrm>
              <a:off x="7537195" y="3861222"/>
              <a:ext cx="24281" cy="27519"/>
            </a:xfrm>
            <a:custGeom>
              <a:avLst/>
              <a:gdLst>
                <a:gd name="connsiteX0" fmla="*/ 38906 w 42026"/>
                <a:gd name="connsiteY0" fmla="*/ 47630 h 47630"/>
                <a:gd name="connsiteX1" fmla="*/ 0 w 42026"/>
                <a:gd name="connsiteY1" fmla="*/ 0 h 47630"/>
                <a:gd name="connsiteX2" fmla="*/ 42027 w 42026"/>
                <a:gd name="connsiteY2" fmla="*/ 44765 h 47630"/>
                <a:gd name="connsiteX3" fmla="*/ 38906 w 42026"/>
                <a:gd name="connsiteY3" fmla="*/ 47630 h 47630"/>
              </a:gdLst>
              <a:ahLst/>
              <a:cxnLst>
                <a:cxn ang="0">
                  <a:pos x="connsiteX0" y="connsiteY0"/>
                </a:cxn>
                <a:cxn ang="0">
                  <a:pos x="connsiteX1" y="connsiteY1"/>
                </a:cxn>
                <a:cxn ang="0">
                  <a:pos x="connsiteX2" y="connsiteY2"/>
                </a:cxn>
                <a:cxn ang="0">
                  <a:pos x="connsiteX3" y="connsiteY3"/>
                </a:cxn>
              </a:cxnLst>
              <a:rect l="l" t="t" r="r" b="b"/>
              <a:pathLst>
                <a:path w="42026" h="47630">
                  <a:moveTo>
                    <a:pt x="38906" y="47630"/>
                  </a:moveTo>
                  <a:cubicBezTo>
                    <a:pt x="25917" y="31775"/>
                    <a:pt x="12926" y="15919"/>
                    <a:pt x="0" y="0"/>
                  </a:cubicBezTo>
                  <a:cubicBezTo>
                    <a:pt x="21204" y="9042"/>
                    <a:pt x="32730" y="25917"/>
                    <a:pt x="42027" y="44765"/>
                  </a:cubicBezTo>
                  <a:cubicBezTo>
                    <a:pt x="40944" y="45720"/>
                    <a:pt x="39925" y="46675"/>
                    <a:pt x="38906" y="47630"/>
                  </a:cubicBezTo>
                  <a:close/>
                </a:path>
              </a:pathLst>
            </a:custGeom>
            <a:solidFill>
              <a:srgbClr val="49122C"/>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46" name="Graphic 57">
              <a:extLst>
                <a:ext uri="{FF2B5EF4-FFF2-40B4-BE49-F238E27FC236}">
                  <a16:creationId xmlns:a16="http://schemas.microsoft.com/office/drawing/2014/main" id="{1441F0B5-6C91-4C2A-B02F-98787051528B}"/>
                </a:ext>
              </a:extLst>
            </p:cNvPr>
            <p:cNvSpPr/>
            <p:nvPr/>
          </p:nvSpPr>
          <p:spPr>
            <a:xfrm>
              <a:off x="6897268" y="3651174"/>
              <a:ext cx="1440927" cy="474931"/>
            </a:xfrm>
            <a:custGeom>
              <a:avLst/>
              <a:gdLst>
                <a:gd name="connsiteX0" fmla="*/ 2493783 w 2493991"/>
                <a:gd name="connsiteY0" fmla="*/ 798978 h 822022"/>
                <a:gd name="connsiteX1" fmla="*/ 2378400 w 2493991"/>
                <a:gd name="connsiteY1" fmla="*/ 453786 h 822022"/>
                <a:gd name="connsiteX2" fmla="*/ 2119745 w 2493991"/>
                <a:gd name="connsiteY2" fmla="*/ 263265 h 822022"/>
                <a:gd name="connsiteX3" fmla="*/ 1818744 w 2493991"/>
                <a:gd name="connsiteY3" fmla="*/ 170488 h 822022"/>
                <a:gd name="connsiteX4" fmla="*/ 1573715 w 2493991"/>
                <a:gd name="connsiteY4" fmla="*/ 91656 h 822022"/>
                <a:gd name="connsiteX5" fmla="*/ 1559325 w 2493991"/>
                <a:gd name="connsiteY5" fmla="*/ 83314 h 822022"/>
                <a:gd name="connsiteX6" fmla="*/ 1521182 w 2493991"/>
                <a:gd name="connsiteY6" fmla="*/ 19828 h 822022"/>
                <a:gd name="connsiteX7" fmla="*/ 1500933 w 2493991"/>
                <a:gd name="connsiteY7" fmla="*/ 1298 h 822022"/>
                <a:gd name="connsiteX8" fmla="*/ 989544 w 2493991"/>
                <a:gd name="connsiteY8" fmla="*/ 2572 h 822022"/>
                <a:gd name="connsiteX9" fmla="*/ 972351 w 2493991"/>
                <a:gd name="connsiteY9" fmla="*/ 23903 h 822022"/>
                <a:gd name="connsiteX10" fmla="*/ 906637 w 2493991"/>
                <a:gd name="connsiteY10" fmla="*/ 95285 h 822022"/>
                <a:gd name="connsiteX11" fmla="*/ 881802 w 2493991"/>
                <a:gd name="connsiteY11" fmla="*/ 104263 h 822022"/>
                <a:gd name="connsiteX12" fmla="*/ 502925 w 2493991"/>
                <a:gd name="connsiteY12" fmla="*/ 225186 h 822022"/>
                <a:gd name="connsiteX13" fmla="*/ 205490 w 2493991"/>
                <a:gd name="connsiteY13" fmla="*/ 354705 h 822022"/>
                <a:gd name="connsiteX14" fmla="*/ 198995 w 2493991"/>
                <a:gd name="connsiteY14" fmla="*/ 364256 h 822022"/>
                <a:gd name="connsiteX15" fmla="*/ 198995 w 2493991"/>
                <a:gd name="connsiteY15" fmla="*/ 364256 h 822022"/>
                <a:gd name="connsiteX16" fmla="*/ 8792 w 2493991"/>
                <a:gd name="connsiteY16" fmla="*/ 741542 h 822022"/>
                <a:gd name="connsiteX17" fmla="*/ 7455 w 2493991"/>
                <a:gd name="connsiteY17" fmla="*/ 817126 h 822022"/>
                <a:gd name="connsiteX18" fmla="*/ 7455 w 2493991"/>
                <a:gd name="connsiteY18" fmla="*/ 817126 h 822022"/>
                <a:gd name="connsiteX19" fmla="*/ 44642 w 2493991"/>
                <a:gd name="connsiteY19" fmla="*/ 821138 h 822022"/>
                <a:gd name="connsiteX20" fmla="*/ 1498386 w 2493991"/>
                <a:gd name="connsiteY20" fmla="*/ 821329 h 822022"/>
                <a:gd name="connsiteX21" fmla="*/ 2449591 w 2493991"/>
                <a:gd name="connsiteY21" fmla="*/ 821329 h 822022"/>
                <a:gd name="connsiteX22" fmla="*/ 2475062 w 2493991"/>
                <a:gd name="connsiteY22" fmla="*/ 821138 h 822022"/>
                <a:gd name="connsiteX23" fmla="*/ 2493783 w 2493991"/>
                <a:gd name="connsiteY23" fmla="*/ 798978 h 822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93991" h="822022">
                  <a:moveTo>
                    <a:pt x="2493783" y="798978"/>
                  </a:moveTo>
                  <a:cubicBezTo>
                    <a:pt x="2482321" y="674809"/>
                    <a:pt x="2451756" y="557324"/>
                    <a:pt x="2378400" y="453786"/>
                  </a:cubicBezTo>
                  <a:cubicBezTo>
                    <a:pt x="2313132" y="361709"/>
                    <a:pt x="2224939" y="301025"/>
                    <a:pt x="2119745" y="263265"/>
                  </a:cubicBezTo>
                  <a:cubicBezTo>
                    <a:pt x="2019390" y="232381"/>
                    <a:pt x="1918908" y="202008"/>
                    <a:pt x="1818744" y="170488"/>
                  </a:cubicBezTo>
                  <a:cubicBezTo>
                    <a:pt x="1736919" y="144698"/>
                    <a:pt x="1653566" y="123494"/>
                    <a:pt x="1573715" y="91656"/>
                  </a:cubicBezTo>
                  <a:cubicBezTo>
                    <a:pt x="1567539" y="88854"/>
                    <a:pt x="1563081" y="88026"/>
                    <a:pt x="1559325" y="83314"/>
                  </a:cubicBezTo>
                  <a:cubicBezTo>
                    <a:pt x="1544679" y="61473"/>
                    <a:pt x="1529460" y="45681"/>
                    <a:pt x="1521182" y="19828"/>
                  </a:cubicBezTo>
                  <a:cubicBezTo>
                    <a:pt x="1518189" y="10468"/>
                    <a:pt x="1510930" y="3845"/>
                    <a:pt x="1500933" y="1298"/>
                  </a:cubicBezTo>
                  <a:cubicBezTo>
                    <a:pt x="1424839" y="88"/>
                    <a:pt x="1001961" y="-1376"/>
                    <a:pt x="989544" y="2572"/>
                  </a:cubicBezTo>
                  <a:cubicBezTo>
                    <a:pt x="979355" y="6138"/>
                    <a:pt x="974962" y="14734"/>
                    <a:pt x="972351" y="23903"/>
                  </a:cubicBezTo>
                  <a:cubicBezTo>
                    <a:pt x="961972" y="59626"/>
                    <a:pt x="939494" y="80576"/>
                    <a:pt x="906637" y="95285"/>
                  </a:cubicBezTo>
                  <a:cubicBezTo>
                    <a:pt x="898995" y="98724"/>
                    <a:pt x="892882" y="100443"/>
                    <a:pt x="881802" y="104263"/>
                  </a:cubicBezTo>
                  <a:cubicBezTo>
                    <a:pt x="755531" y="144571"/>
                    <a:pt x="629323" y="185197"/>
                    <a:pt x="502925" y="225186"/>
                  </a:cubicBezTo>
                  <a:cubicBezTo>
                    <a:pt x="399196" y="257980"/>
                    <a:pt x="291518" y="281540"/>
                    <a:pt x="205490" y="354705"/>
                  </a:cubicBezTo>
                  <a:cubicBezTo>
                    <a:pt x="203325" y="357889"/>
                    <a:pt x="201160" y="361072"/>
                    <a:pt x="198995" y="364256"/>
                  </a:cubicBezTo>
                  <a:lnTo>
                    <a:pt x="198995" y="364256"/>
                  </a:lnTo>
                  <a:cubicBezTo>
                    <a:pt x="83358" y="463720"/>
                    <a:pt x="30952" y="595340"/>
                    <a:pt x="8792" y="741542"/>
                  </a:cubicBezTo>
                  <a:cubicBezTo>
                    <a:pt x="5099" y="766121"/>
                    <a:pt x="-8209" y="791783"/>
                    <a:pt x="7455" y="817126"/>
                  </a:cubicBezTo>
                  <a:cubicBezTo>
                    <a:pt x="7455" y="817126"/>
                    <a:pt x="7455" y="817126"/>
                    <a:pt x="7455" y="817126"/>
                  </a:cubicBezTo>
                  <a:cubicBezTo>
                    <a:pt x="19108" y="824831"/>
                    <a:pt x="32225" y="821138"/>
                    <a:pt x="44642" y="821138"/>
                  </a:cubicBezTo>
                  <a:cubicBezTo>
                    <a:pt x="529224" y="821329"/>
                    <a:pt x="1013804" y="821329"/>
                    <a:pt x="1498386" y="821329"/>
                  </a:cubicBezTo>
                  <a:cubicBezTo>
                    <a:pt x="1815433" y="821329"/>
                    <a:pt x="2132544" y="821329"/>
                    <a:pt x="2449591" y="821329"/>
                  </a:cubicBezTo>
                  <a:cubicBezTo>
                    <a:pt x="2458060" y="821329"/>
                    <a:pt x="2466593" y="821520"/>
                    <a:pt x="2475062" y="821138"/>
                  </a:cubicBezTo>
                  <a:cubicBezTo>
                    <a:pt x="2489007" y="820565"/>
                    <a:pt x="2495247" y="814643"/>
                    <a:pt x="2493783" y="798978"/>
                  </a:cubicBezTo>
                  <a:close/>
                </a:path>
              </a:pathLst>
            </a:custGeom>
            <a:solidFill>
              <a:srgbClr val="D6529E"/>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47" name="Graphic 57">
              <a:extLst>
                <a:ext uri="{FF2B5EF4-FFF2-40B4-BE49-F238E27FC236}">
                  <a16:creationId xmlns:a16="http://schemas.microsoft.com/office/drawing/2014/main" id="{DF2AD138-2C79-4EFA-99B3-9147EF803A7E}"/>
                </a:ext>
              </a:extLst>
            </p:cNvPr>
            <p:cNvSpPr/>
            <p:nvPr/>
          </p:nvSpPr>
          <p:spPr>
            <a:xfrm>
              <a:off x="7463284" y="3623632"/>
              <a:ext cx="309918" cy="502157"/>
            </a:xfrm>
            <a:custGeom>
              <a:avLst/>
              <a:gdLst>
                <a:gd name="connsiteX0" fmla="*/ 536414 w 536413"/>
                <a:gd name="connsiteY0" fmla="*/ 58201 h 869146"/>
                <a:gd name="connsiteX1" fmla="*/ 295142 w 536413"/>
                <a:gd name="connsiteY1" fmla="*/ 62594 h 869146"/>
                <a:gd name="connsiteX2" fmla="*/ 272028 w 536413"/>
                <a:gd name="connsiteY2" fmla="*/ 86028 h 869146"/>
                <a:gd name="connsiteX3" fmla="*/ 271455 w 536413"/>
                <a:gd name="connsiteY3" fmla="*/ 869062 h 869146"/>
                <a:gd name="connsiteX4" fmla="*/ 265278 w 536413"/>
                <a:gd name="connsiteY4" fmla="*/ 869062 h 869146"/>
                <a:gd name="connsiteX5" fmla="*/ 264387 w 536413"/>
                <a:gd name="connsiteY5" fmla="*/ 90421 h 869146"/>
                <a:gd name="connsiteX6" fmla="*/ 236369 w 536413"/>
                <a:gd name="connsiteY6" fmla="*/ 62467 h 869146"/>
                <a:gd name="connsiteX7" fmla="*/ 0 w 536413"/>
                <a:gd name="connsiteY7" fmla="*/ 56991 h 869146"/>
                <a:gd name="connsiteX8" fmla="*/ 10825 w 536413"/>
                <a:gd name="connsiteY8" fmla="*/ 0 h 869146"/>
                <a:gd name="connsiteX9" fmla="*/ 523297 w 536413"/>
                <a:gd name="connsiteY9" fmla="*/ 0 h 869146"/>
                <a:gd name="connsiteX10" fmla="*/ 536414 w 536413"/>
                <a:gd name="connsiteY10" fmla="*/ 58201 h 869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6413" h="869146">
                  <a:moveTo>
                    <a:pt x="536414" y="58201"/>
                  </a:moveTo>
                  <a:cubicBezTo>
                    <a:pt x="458219" y="60366"/>
                    <a:pt x="373338" y="61512"/>
                    <a:pt x="295142" y="62594"/>
                  </a:cubicBezTo>
                  <a:cubicBezTo>
                    <a:pt x="277058" y="62849"/>
                    <a:pt x="271900" y="68071"/>
                    <a:pt x="272028" y="86028"/>
                  </a:cubicBezTo>
                  <a:cubicBezTo>
                    <a:pt x="272664" y="212999"/>
                    <a:pt x="271773" y="776858"/>
                    <a:pt x="271455" y="869062"/>
                  </a:cubicBezTo>
                  <a:cubicBezTo>
                    <a:pt x="269481" y="869253"/>
                    <a:pt x="266551" y="869062"/>
                    <a:pt x="265278" y="869062"/>
                  </a:cubicBezTo>
                  <a:cubicBezTo>
                    <a:pt x="265278" y="756163"/>
                    <a:pt x="263113" y="191031"/>
                    <a:pt x="264387" y="90421"/>
                  </a:cubicBezTo>
                  <a:cubicBezTo>
                    <a:pt x="264705" y="67943"/>
                    <a:pt x="258528" y="62658"/>
                    <a:pt x="236369" y="62467"/>
                  </a:cubicBezTo>
                  <a:cubicBezTo>
                    <a:pt x="159128" y="61894"/>
                    <a:pt x="77176" y="59156"/>
                    <a:pt x="0" y="56991"/>
                  </a:cubicBezTo>
                  <a:cubicBezTo>
                    <a:pt x="2038" y="38142"/>
                    <a:pt x="8787" y="18848"/>
                    <a:pt x="10825" y="0"/>
                  </a:cubicBezTo>
                  <a:cubicBezTo>
                    <a:pt x="181670" y="15283"/>
                    <a:pt x="352515" y="15346"/>
                    <a:pt x="523297" y="0"/>
                  </a:cubicBezTo>
                  <a:cubicBezTo>
                    <a:pt x="529601" y="22414"/>
                    <a:pt x="534376" y="39671"/>
                    <a:pt x="536414" y="58201"/>
                  </a:cubicBezTo>
                  <a:close/>
                </a:path>
              </a:pathLst>
            </a:custGeom>
            <a:solidFill>
              <a:srgbClr val="1E1E11"/>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48" name="Graphic 57">
              <a:extLst>
                <a:ext uri="{FF2B5EF4-FFF2-40B4-BE49-F238E27FC236}">
                  <a16:creationId xmlns:a16="http://schemas.microsoft.com/office/drawing/2014/main" id="{EDFDBC19-A44A-48D6-847D-C34242384E7B}"/>
                </a:ext>
              </a:extLst>
            </p:cNvPr>
            <p:cNvSpPr/>
            <p:nvPr/>
          </p:nvSpPr>
          <p:spPr>
            <a:xfrm>
              <a:off x="7119420" y="2692687"/>
              <a:ext cx="996163" cy="943904"/>
            </a:xfrm>
            <a:custGeom>
              <a:avLst/>
              <a:gdLst>
                <a:gd name="connsiteX0" fmla="*/ 1724095 w 1724184"/>
                <a:gd name="connsiteY0" fmla="*/ 585914 h 1633733"/>
                <a:gd name="connsiteX1" fmla="*/ 1631254 w 1724184"/>
                <a:gd name="connsiteY1" fmla="*/ 461107 h 1633733"/>
                <a:gd name="connsiteX2" fmla="*/ 1597378 w 1724184"/>
                <a:gd name="connsiteY2" fmla="*/ 420481 h 1633733"/>
                <a:gd name="connsiteX3" fmla="*/ 1587381 w 1724184"/>
                <a:gd name="connsiteY3" fmla="*/ 364382 h 1633733"/>
                <a:gd name="connsiteX4" fmla="*/ 1268232 w 1724184"/>
                <a:gd name="connsiteY4" fmla="*/ 71086 h 1633733"/>
                <a:gd name="connsiteX5" fmla="*/ 787726 w 1724184"/>
                <a:gd name="connsiteY5" fmla="*/ 3716 h 1633733"/>
                <a:gd name="connsiteX6" fmla="*/ 384015 w 1724184"/>
                <a:gd name="connsiteY6" fmla="*/ 117952 h 1633733"/>
                <a:gd name="connsiteX7" fmla="*/ 129944 w 1724184"/>
                <a:gd name="connsiteY7" fmla="*/ 407300 h 1633733"/>
                <a:gd name="connsiteX8" fmla="*/ 125933 w 1724184"/>
                <a:gd name="connsiteY8" fmla="*/ 453084 h 1633733"/>
                <a:gd name="connsiteX9" fmla="*/ 50794 w 1724184"/>
                <a:gd name="connsiteY9" fmla="*/ 480656 h 1633733"/>
                <a:gd name="connsiteX10" fmla="*/ 1635 w 1724184"/>
                <a:gd name="connsiteY10" fmla="*/ 624884 h 1633733"/>
                <a:gd name="connsiteX11" fmla="*/ 215717 w 1724184"/>
                <a:gd name="connsiteY11" fmla="*/ 917925 h 1633733"/>
                <a:gd name="connsiteX12" fmla="*/ 479785 w 1724184"/>
                <a:gd name="connsiteY12" fmla="*/ 1300496 h 1633733"/>
                <a:gd name="connsiteX13" fmla="*/ 592939 w 1724184"/>
                <a:gd name="connsiteY13" fmla="*/ 1357677 h 1633733"/>
                <a:gd name="connsiteX14" fmla="*/ 610641 w 1724184"/>
                <a:gd name="connsiteY14" fmla="*/ 1380410 h 1633733"/>
                <a:gd name="connsiteX15" fmla="*/ 611214 w 1724184"/>
                <a:gd name="connsiteY15" fmla="*/ 1617479 h 1633733"/>
                <a:gd name="connsiteX16" fmla="*/ 654451 w 1724184"/>
                <a:gd name="connsiteY16" fmla="*/ 1626458 h 1633733"/>
                <a:gd name="connsiteX17" fmla="*/ 1068924 w 1724184"/>
                <a:gd name="connsiteY17" fmla="*/ 1626585 h 1633733"/>
                <a:gd name="connsiteX18" fmla="*/ 1113052 w 1724184"/>
                <a:gd name="connsiteY18" fmla="*/ 1617607 h 1633733"/>
                <a:gd name="connsiteX19" fmla="*/ 1118719 w 1724184"/>
                <a:gd name="connsiteY19" fmla="*/ 1611303 h 1633733"/>
                <a:gd name="connsiteX20" fmla="*/ 1111014 w 1724184"/>
                <a:gd name="connsiteY20" fmla="*/ 1376908 h 1633733"/>
                <a:gd name="connsiteX21" fmla="*/ 1128971 w 1724184"/>
                <a:gd name="connsiteY21" fmla="*/ 1353348 h 1633733"/>
                <a:gd name="connsiteX22" fmla="*/ 1318218 w 1724184"/>
                <a:gd name="connsiteY22" fmla="*/ 1244142 h 1633733"/>
                <a:gd name="connsiteX23" fmla="*/ 1501162 w 1724184"/>
                <a:gd name="connsiteY23" fmla="*/ 996439 h 1633733"/>
                <a:gd name="connsiteX24" fmla="*/ 1514598 w 1724184"/>
                <a:gd name="connsiteY24" fmla="*/ 889716 h 1633733"/>
                <a:gd name="connsiteX25" fmla="*/ 1514598 w 1724184"/>
                <a:gd name="connsiteY25" fmla="*/ 889716 h 1633733"/>
                <a:gd name="connsiteX26" fmla="*/ 1519246 w 1724184"/>
                <a:gd name="connsiteY26" fmla="*/ 889334 h 1633733"/>
                <a:gd name="connsiteX27" fmla="*/ 1521030 w 1724184"/>
                <a:gd name="connsiteY27" fmla="*/ 892900 h 1633733"/>
                <a:gd name="connsiteX28" fmla="*/ 1571334 w 1724184"/>
                <a:gd name="connsiteY28" fmla="*/ 875771 h 1633733"/>
                <a:gd name="connsiteX29" fmla="*/ 1724095 w 1724184"/>
                <a:gd name="connsiteY29" fmla="*/ 585914 h 1633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724184" h="1633733">
                  <a:moveTo>
                    <a:pt x="1724095" y="585914"/>
                  </a:moveTo>
                  <a:cubicBezTo>
                    <a:pt x="1722758" y="524975"/>
                    <a:pt x="1678884" y="464227"/>
                    <a:pt x="1631254" y="461107"/>
                  </a:cubicBezTo>
                  <a:cubicBezTo>
                    <a:pt x="1599607" y="459006"/>
                    <a:pt x="1593175" y="446971"/>
                    <a:pt x="1597378" y="420481"/>
                  </a:cubicBezTo>
                  <a:cubicBezTo>
                    <a:pt x="1610559" y="398958"/>
                    <a:pt x="1594895" y="381575"/>
                    <a:pt x="1587381" y="364382"/>
                  </a:cubicBezTo>
                  <a:cubicBezTo>
                    <a:pt x="1524150" y="220090"/>
                    <a:pt x="1411696" y="127249"/>
                    <a:pt x="1268232" y="71086"/>
                  </a:cubicBezTo>
                  <a:cubicBezTo>
                    <a:pt x="1113943" y="10657"/>
                    <a:pt x="953286" y="-9083"/>
                    <a:pt x="787726" y="3716"/>
                  </a:cubicBezTo>
                  <a:cubicBezTo>
                    <a:pt x="645027" y="14732"/>
                    <a:pt x="509586" y="48608"/>
                    <a:pt x="384015" y="117952"/>
                  </a:cubicBezTo>
                  <a:cubicBezTo>
                    <a:pt x="264812" y="183794"/>
                    <a:pt x="175728" y="276826"/>
                    <a:pt x="129944" y="407300"/>
                  </a:cubicBezTo>
                  <a:cubicBezTo>
                    <a:pt x="124786" y="422009"/>
                    <a:pt x="116763" y="436910"/>
                    <a:pt x="125933" y="453084"/>
                  </a:cubicBezTo>
                  <a:cubicBezTo>
                    <a:pt x="101290" y="463145"/>
                    <a:pt x="72699" y="460407"/>
                    <a:pt x="50794" y="480656"/>
                  </a:cubicBezTo>
                  <a:cubicBezTo>
                    <a:pt x="7940" y="520326"/>
                    <a:pt x="-4987" y="571141"/>
                    <a:pt x="1635" y="624884"/>
                  </a:cubicBezTo>
                  <a:cubicBezTo>
                    <a:pt x="13734" y="722946"/>
                    <a:pt x="152422" y="939448"/>
                    <a:pt x="215717" y="917925"/>
                  </a:cubicBezTo>
                  <a:cubicBezTo>
                    <a:pt x="253923" y="1134044"/>
                    <a:pt x="345300" y="1226503"/>
                    <a:pt x="479785" y="1300496"/>
                  </a:cubicBezTo>
                  <a:cubicBezTo>
                    <a:pt x="516845" y="1320872"/>
                    <a:pt x="553459" y="1342140"/>
                    <a:pt x="592939" y="1357677"/>
                  </a:cubicBezTo>
                  <a:cubicBezTo>
                    <a:pt x="603318" y="1361753"/>
                    <a:pt x="610705" y="1366974"/>
                    <a:pt x="610641" y="1380410"/>
                  </a:cubicBezTo>
                  <a:cubicBezTo>
                    <a:pt x="610195" y="1450073"/>
                    <a:pt x="598224" y="1611112"/>
                    <a:pt x="611214" y="1617479"/>
                  </a:cubicBezTo>
                  <a:cubicBezTo>
                    <a:pt x="625032" y="1623146"/>
                    <a:pt x="639678" y="1625439"/>
                    <a:pt x="654451" y="1626458"/>
                  </a:cubicBezTo>
                  <a:cubicBezTo>
                    <a:pt x="792630" y="1636009"/>
                    <a:pt x="930809" y="1636264"/>
                    <a:pt x="1068924" y="1626585"/>
                  </a:cubicBezTo>
                  <a:cubicBezTo>
                    <a:pt x="1083951" y="1625502"/>
                    <a:pt x="1098915" y="1623338"/>
                    <a:pt x="1113052" y="1617607"/>
                  </a:cubicBezTo>
                  <a:cubicBezTo>
                    <a:pt x="1112797" y="1615505"/>
                    <a:pt x="1118974" y="1613404"/>
                    <a:pt x="1118719" y="1611303"/>
                  </a:cubicBezTo>
                  <a:cubicBezTo>
                    <a:pt x="1108658" y="1533426"/>
                    <a:pt x="1117700" y="1454848"/>
                    <a:pt x="1111014" y="1376908"/>
                  </a:cubicBezTo>
                  <a:cubicBezTo>
                    <a:pt x="1109358" y="1357487"/>
                    <a:pt x="1118974" y="1357550"/>
                    <a:pt x="1128971" y="1353348"/>
                  </a:cubicBezTo>
                  <a:cubicBezTo>
                    <a:pt x="1196660" y="1324820"/>
                    <a:pt x="1258744" y="1286996"/>
                    <a:pt x="1318218" y="1244142"/>
                  </a:cubicBezTo>
                  <a:cubicBezTo>
                    <a:pt x="1415071" y="1174288"/>
                    <a:pt x="1454296" y="1137738"/>
                    <a:pt x="1501162" y="996439"/>
                  </a:cubicBezTo>
                  <a:cubicBezTo>
                    <a:pt x="1513516" y="968039"/>
                    <a:pt x="1514916" y="919135"/>
                    <a:pt x="1514598" y="889716"/>
                  </a:cubicBezTo>
                  <a:cubicBezTo>
                    <a:pt x="1514598" y="889716"/>
                    <a:pt x="1514598" y="889716"/>
                    <a:pt x="1514598" y="889716"/>
                  </a:cubicBezTo>
                  <a:cubicBezTo>
                    <a:pt x="1516190" y="889716"/>
                    <a:pt x="1517718" y="889525"/>
                    <a:pt x="1519246" y="889334"/>
                  </a:cubicBezTo>
                  <a:cubicBezTo>
                    <a:pt x="1519820" y="890544"/>
                    <a:pt x="1520393" y="891690"/>
                    <a:pt x="1521030" y="892900"/>
                  </a:cubicBezTo>
                  <a:cubicBezTo>
                    <a:pt x="1539241" y="891308"/>
                    <a:pt x="1557070" y="886660"/>
                    <a:pt x="1571334" y="875771"/>
                  </a:cubicBezTo>
                  <a:cubicBezTo>
                    <a:pt x="1666849" y="802670"/>
                    <a:pt x="1726833" y="710084"/>
                    <a:pt x="1724095" y="585914"/>
                  </a:cubicBezTo>
                  <a:close/>
                </a:path>
              </a:pathLst>
            </a:custGeom>
            <a:solidFill>
              <a:srgbClr val="FCD4B4"/>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sp>
          <p:nvSpPr>
            <p:cNvPr id="49" name="Graphic 57">
              <a:extLst>
                <a:ext uri="{FF2B5EF4-FFF2-40B4-BE49-F238E27FC236}">
                  <a16:creationId xmlns:a16="http://schemas.microsoft.com/office/drawing/2014/main" id="{4BE9243E-79B8-417D-BC79-A9B516B9422E}"/>
                </a:ext>
              </a:extLst>
            </p:cNvPr>
            <p:cNvSpPr/>
            <p:nvPr/>
          </p:nvSpPr>
          <p:spPr>
            <a:xfrm>
              <a:off x="7174539" y="2457776"/>
              <a:ext cx="891339" cy="496648"/>
            </a:xfrm>
            <a:custGeom>
              <a:avLst/>
              <a:gdLst>
                <a:gd name="connsiteX0" fmla="*/ 1502040 w 1542752"/>
                <a:gd name="connsiteY0" fmla="*/ 827072 h 859610"/>
                <a:gd name="connsiteX1" fmla="*/ 1281654 w 1542752"/>
                <a:gd name="connsiteY1" fmla="*/ 542373 h 859610"/>
                <a:gd name="connsiteX2" fmla="*/ 913475 w 1542752"/>
                <a:gd name="connsiteY2" fmla="*/ 422978 h 859610"/>
                <a:gd name="connsiteX3" fmla="*/ 374322 w 1542752"/>
                <a:gd name="connsiteY3" fmla="*/ 492259 h 859610"/>
                <a:gd name="connsiteX4" fmla="*/ 41229 w 1542752"/>
                <a:gd name="connsiteY4" fmla="*/ 820004 h 859610"/>
                <a:gd name="connsiteX5" fmla="*/ 30658 w 1542752"/>
                <a:gd name="connsiteY5" fmla="*/ 859611 h 859610"/>
                <a:gd name="connsiteX6" fmla="*/ 30 w 1542752"/>
                <a:gd name="connsiteY6" fmla="*/ 747985 h 859610"/>
                <a:gd name="connsiteX7" fmla="*/ 325864 w 1542752"/>
                <a:gd name="connsiteY7" fmla="*/ 138215 h 859610"/>
                <a:gd name="connsiteX8" fmla="*/ 1460141 w 1542752"/>
                <a:gd name="connsiteY8" fmla="*/ 411262 h 859610"/>
                <a:gd name="connsiteX9" fmla="*/ 1542729 w 1542752"/>
                <a:gd name="connsiteY9" fmla="*/ 737478 h 859610"/>
                <a:gd name="connsiteX10" fmla="*/ 1518596 w 1542752"/>
                <a:gd name="connsiteY10" fmla="*/ 858910 h 859610"/>
                <a:gd name="connsiteX11" fmla="*/ 1502040 w 1542752"/>
                <a:gd name="connsiteY11" fmla="*/ 827072 h 859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42752" h="859610">
                  <a:moveTo>
                    <a:pt x="1502040" y="827072"/>
                  </a:moveTo>
                  <a:cubicBezTo>
                    <a:pt x="1466381" y="702966"/>
                    <a:pt x="1388695" y="610952"/>
                    <a:pt x="1281654" y="542373"/>
                  </a:cubicBezTo>
                  <a:cubicBezTo>
                    <a:pt x="1169519" y="470609"/>
                    <a:pt x="1043757" y="438133"/>
                    <a:pt x="913475" y="422978"/>
                  </a:cubicBezTo>
                  <a:cubicBezTo>
                    <a:pt x="728366" y="401392"/>
                    <a:pt x="547333" y="420941"/>
                    <a:pt x="374322" y="492259"/>
                  </a:cubicBezTo>
                  <a:cubicBezTo>
                    <a:pt x="219588" y="556063"/>
                    <a:pt x="98601" y="656418"/>
                    <a:pt x="41229" y="820004"/>
                  </a:cubicBezTo>
                  <a:cubicBezTo>
                    <a:pt x="36708" y="832867"/>
                    <a:pt x="34160" y="846366"/>
                    <a:pt x="30658" y="859611"/>
                  </a:cubicBezTo>
                  <a:cubicBezTo>
                    <a:pt x="2577" y="827327"/>
                    <a:pt x="-352" y="786382"/>
                    <a:pt x="30" y="747985"/>
                  </a:cubicBezTo>
                  <a:cubicBezTo>
                    <a:pt x="2832" y="488884"/>
                    <a:pt x="114839" y="285500"/>
                    <a:pt x="325864" y="138215"/>
                  </a:cubicBezTo>
                  <a:cubicBezTo>
                    <a:pt x="705760" y="-126935"/>
                    <a:pt x="1242238" y="3093"/>
                    <a:pt x="1460141" y="411262"/>
                  </a:cubicBezTo>
                  <a:cubicBezTo>
                    <a:pt x="1514457" y="513017"/>
                    <a:pt x="1541074" y="622223"/>
                    <a:pt x="1542729" y="737478"/>
                  </a:cubicBezTo>
                  <a:cubicBezTo>
                    <a:pt x="1543303" y="779378"/>
                    <a:pt x="1533114" y="819176"/>
                    <a:pt x="1518596" y="858910"/>
                  </a:cubicBezTo>
                  <a:cubicBezTo>
                    <a:pt x="1503313" y="852797"/>
                    <a:pt x="1503313" y="852797"/>
                    <a:pt x="1502040" y="827072"/>
                  </a:cubicBezTo>
                  <a:close/>
                </a:path>
              </a:pathLst>
            </a:custGeom>
            <a:solidFill>
              <a:srgbClr val="17110C"/>
            </a:solidFill>
            <a:ln w="6366" cap="flat">
              <a:noFill/>
              <a:prstDash val="solid"/>
              <a:miter/>
            </a:ln>
          </p:spPr>
          <p:txBody>
            <a:bodyPr rtlCol="0" anchor="ct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Arial"/>
                <a:cs typeface="+mn-cs"/>
              </a:endParaRPr>
            </a:p>
          </p:txBody>
        </p:sp>
      </p:grpSp>
      <p:sp>
        <p:nvSpPr>
          <p:cNvPr id="66" name="TextBox 65">
            <a:extLst>
              <a:ext uri="{FF2B5EF4-FFF2-40B4-BE49-F238E27FC236}">
                <a16:creationId xmlns:a16="http://schemas.microsoft.com/office/drawing/2014/main" id="{71E14CF0-8E69-46BE-B79E-A09A5B63104C}"/>
              </a:ext>
            </a:extLst>
          </p:cNvPr>
          <p:cNvSpPr txBox="1"/>
          <p:nvPr/>
        </p:nvSpPr>
        <p:spPr>
          <a:xfrm flipH="1">
            <a:off x="4940419" y="753108"/>
            <a:ext cx="1683930" cy="646331"/>
          </a:xfrm>
          <a:prstGeom prst="rect">
            <a:avLst/>
          </a:prstGeom>
          <a:noFill/>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配偶、</a:t>
            </a:r>
            <a:endParaRPr kumimoji="0" lang="en-US" altLang="zh-TW"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共同生活家屬</a:t>
            </a:r>
            <a:endParaRPr kumimoji="0" lang="ko-KR"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68" name="TextBox 65">
            <a:extLst>
              <a:ext uri="{FF2B5EF4-FFF2-40B4-BE49-F238E27FC236}">
                <a16:creationId xmlns:a16="http://schemas.microsoft.com/office/drawing/2014/main" id="{D6628D05-3E09-4ADF-8302-DA489825F6E3}"/>
              </a:ext>
            </a:extLst>
          </p:cNvPr>
          <p:cNvSpPr txBox="1"/>
          <p:nvPr/>
        </p:nvSpPr>
        <p:spPr>
          <a:xfrm flipH="1">
            <a:off x="6827879" y="1851606"/>
            <a:ext cx="1683930" cy="369332"/>
          </a:xfrm>
          <a:prstGeom prst="rect">
            <a:avLst/>
          </a:prstGeom>
          <a:noFill/>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二親等親屬</a:t>
            </a:r>
            <a:endParaRPr kumimoji="0" lang="ko-KR"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69" name="TextBox 65">
            <a:extLst>
              <a:ext uri="{FF2B5EF4-FFF2-40B4-BE49-F238E27FC236}">
                <a16:creationId xmlns:a16="http://schemas.microsoft.com/office/drawing/2014/main" id="{DD0F7A8B-9528-4CFD-8D4E-ACCCC06538C4}"/>
              </a:ext>
            </a:extLst>
          </p:cNvPr>
          <p:cNvSpPr txBox="1"/>
          <p:nvPr/>
        </p:nvSpPr>
        <p:spPr>
          <a:xfrm flipH="1">
            <a:off x="6914934" y="3374526"/>
            <a:ext cx="1683930" cy="369332"/>
          </a:xfrm>
          <a:prstGeom prst="rect">
            <a:avLst/>
          </a:prstGeom>
          <a:noFill/>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信託業者</a:t>
            </a:r>
            <a:endParaRPr kumimoji="0" lang="en-US" altLang="zh-TW"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70" name="TextBox 65">
            <a:extLst>
              <a:ext uri="{FF2B5EF4-FFF2-40B4-BE49-F238E27FC236}">
                <a16:creationId xmlns:a16="http://schemas.microsoft.com/office/drawing/2014/main" id="{3F196646-BC88-40DC-AF67-8C64B8EC509B}"/>
              </a:ext>
            </a:extLst>
          </p:cNvPr>
          <p:cNvSpPr txBox="1"/>
          <p:nvPr/>
        </p:nvSpPr>
        <p:spPr>
          <a:xfrm flipH="1">
            <a:off x="662844" y="1107871"/>
            <a:ext cx="1683930" cy="923330"/>
          </a:xfrm>
          <a:prstGeom prst="rect">
            <a:avLst/>
          </a:prstGeom>
          <a:noFill/>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FF0000"/>
                </a:solidFill>
                <a:effectLst/>
                <a:uLnTx/>
                <a:uFillTx/>
                <a:latin typeface="Arial"/>
                <a:cs typeface="Arial" pitchFamily="34" charset="0"/>
              </a:rPr>
              <a:t>營利事業</a:t>
            </a:r>
            <a:endParaRPr kumimoji="0" lang="en-US" altLang="zh-TW" sz="1800" b="1" i="0" u="none" strike="noStrike" kern="1200" cap="none" spc="0" normalizeH="0" baseline="0" noProof="0" dirty="0">
              <a:ln>
                <a:noFill/>
              </a:ln>
              <a:solidFill>
                <a:srgbClr val="FF0000"/>
              </a:solidFill>
              <a:effectLst/>
              <a:uLnTx/>
              <a:uFillTx/>
              <a:latin typeface="Arial"/>
              <a:cs typeface="Arial" pitchFamily="34" charset="0"/>
            </a:endParaRP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FF0000"/>
                </a:solidFill>
                <a:effectLst/>
                <a:uLnTx/>
                <a:uFillTx/>
                <a:latin typeface="Arial"/>
                <a:cs typeface="Arial" pitchFamily="34" charset="0"/>
              </a:rPr>
              <a:t>非營利法人</a:t>
            </a:r>
            <a:endParaRPr kumimoji="0" lang="en-US" altLang="zh-TW" sz="1800" b="1" i="0" u="none" strike="noStrike" kern="1200" cap="none" spc="0" normalizeH="0" baseline="0" noProof="0" dirty="0">
              <a:ln>
                <a:noFill/>
              </a:ln>
              <a:solidFill>
                <a:srgbClr val="FF0000"/>
              </a:solidFill>
              <a:effectLst/>
              <a:uLnTx/>
              <a:uFillTx/>
              <a:latin typeface="Arial"/>
              <a:cs typeface="Arial" pitchFamily="34" charset="0"/>
            </a:endParaRPr>
          </a:p>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srgbClr val="FF0000"/>
                </a:solidFill>
                <a:effectLst/>
                <a:uLnTx/>
                <a:uFillTx/>
                <a:latin typeface="Arial"/>
                <a:cs typeface="Arial" pitchFamily="34" charset="0"/>
              </a:rPr>
              <a:t>非法人團體</a:t>
            </a:r>
            <a:endParaRPr kumimoji="0" lang="ko-KR" altLang="en-US" sz="1800" b="1" i="0" u="none" strike="noStrike" kern="1200" cap="none" spc="0" normalizeH="0" baseline="0" noProof="0" dirty="0">
              <a:ln>
                <a:noFill/>
              </a:ln>
              <a:solidFill>
                <a:srgbClr val="FF0000"/>
              </a:solidFill>
              <a:effectLst/>
              <a:uLnTx/>
              <a:uFillTx/>
              <a:latin typeface="Arial"/>
              <a:cs typeface="Arial" pitchFamily="34" charset="0"/>
            </a:endParaRPr>
          </a:p>
        </p:txBody>
      </p:sp>
      <p:sp>
        <p:nvSpPr>
          <p:cNvPr id="71" name="TextBox 65">
            <a:extLst>
              <a:ext uri="{FF2B5EF4-FFF2-40B4-BE49-F238E27FC236}">
                <a16:creationId xmlns:a16="http://schemas.microsoft.com/office/drawing/2014/main" id="{CC4BC1E3-3155-40CE-BDC5-A2FBCD42E94C}"/>
              </a:ext>
            </a:extLst>
          </p:cNvPr>
          <p:cNvSpPr txBox="1"/>
          <p:nvPr/>
        </p:nvSpPr>
        <p:spPr>
          <a:xfrm flipH="1">
            <a:off x="419905" y="3787670"/>
            <a:ext cx="1683930" cy="369332"/>
          </a:xfrm>
          <a:prstGeom prst="rect">
            <a:avLst/>
          </a:prstGeom>
          <a:noFill/>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機要人員</a:t>
            </a:r>
            <a:endParaRPr kumimoji="0" lang="en-US" altLang="zh-TW"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72" name="TextBox 65">
            <a:extLst>
              <a:ext uri="{FF2B5EF4-FFF2-40B4-BE49-F238E27FC236}">
                <a16:creationId xmlns:a16="http://schemas.microsoft.com/office/drawing/2014/main" id="{722F32F4-0BF8-4F1E-8460-2588CFC4F241}"/>
              </a:ext>
            </a:extLst>
          </p:cNvPr>
          <p:cNvSpPr txBox="1"/>
          <p:nvPr/>
        </p:nvSpPr>
        <p:spPr>
          <a:xfrm flipH="1">
            <a:off x="4651568" y="4392717"/>
            <a:ext cx="1683930" cy="369332"/>
          </a:xfrm>
          <a:prstGeom prst="rect">
            <a:avLst/>
          </a:prstGeom>
          <a:noFill/>
        </p:spPr>
        <p:txBody>
          <a:bodyPr wrap="square" rtlCol="0" anchor="ctr">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zh-TW"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民代助理</a:t>
            </a:r>
            <a:endParaRPr kumimoji="0" lang="en-US" altLang="zh-TW"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Tree>
    <p:extLst>
      <p:ext uri="{BB962C8B-B14F-4D97-AF65-F5344CB8AC3E}">
        <p14:creationId xmlns:p14="http://schemas.microsoft.com/office/powerpoint/2010/main" val="27379425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1" name="Google Shape;151;p29"/>
          <p:cNvSpPr txBox="1"/>
          <p:nvPr/>
        </p:nvSpPr>
        <p:spPr>
          <a:xfrm>
            <a:off x="533425" y="884732"/>
            <a:ext cx="7540865" cy="3836118"/>
          </a:xfrm>
          <a:prstGeom prst="rect">
            <a:avLst/>
          </a:prstGeom>
          <a:noFill/>
          <a:ln>
            <a:noFill/>
          </a:ln>
        </p:spPr>
        <p:txBody>
          <a:bodyPr spcFirstLastPara="1" wrap="square" lIns="91425" tIns="91425" rIns="91425" bIns="91425" anchor="t" anchorCtr="0">
            <a:noAutofit/>
          </a:bodyPr>
          <a:lstStyle/>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公職人員之</a:t>
            </a:r>
            <a:r>
              <a:rPr lang="zh-TW" altLang="en-US" sz="2000" dirty="0">
                <a:solidFill>
                  <a:srgbClr val="C00000"/>
                </a:solidFill>
                <a:latin typeface="Archivo"/>
                <a:ea typeface="Archivo"/>
                <a:cs typeface="Archivo"/>
                <a:sym typeface="Archivo"/>
              </a:rPr>
              <a:t>配偶或共同生活之家屬</a:t>
            </a:r>
            <a:r>
              <a:rPr lang="zh-TW" altLang="en-US" sz="2000" dirty="0">
                <a:solidFill>
                  <a:schemeClr val="dk1"/>
                </a:solidFill>
                <a:latin typeface="Archivo"/>
                <a:ea typeface="Archivo"/>
                <a:cs typeface="Archivo"/>
                <a:sym typeface="Archivo"/>
              </a:rPr>
              <a:t>。</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公職人員之</a:t>
            </a:r>
            <a:r>
              <a:rPr lang="zh-TW" altLang="en-US" sz="2000" dirty="0">
                <a:solidFill>
                  <a:srgbClr val="C00000"/>
                </a:solidFill>
                <a:latin typeface="Archivo"/>
                <a:ea typeface="Archivo"/>
                <a:cs typeface="Archivo"/>
                <a:sym typeface="Archivo"/>
              </a:rPr>
              <a:t>二親等</a:t>
            </a:r>
            <a:r>
              <a:rPr lang="zh-TW" altLang="en-US" sz="2000" dirty="0">
                <a:solidFill>
                  <a:schemeClr val="dk1"/>
                </a:solidFill>
                <a:latin typeface="Archivo"/>
                <a:ea typeface="Archivo"/>
                <a:cs typeface="Archivo"/>
                <a:sym typeface="Archivo"/>
              </a:rPr>
              <a:t>以內親屬。</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公職人員或其配偶信託財產之受託人。但依法辦理強制信託時，不在此限。</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公職人員、第一款與第二款所列人員擔任負責人、董事、獨立董事、監察人、經理人或相類似職務之</a:t>
            </a:r>
            <a:r>
              <a:rPr lang="zh-TW" altLang="en-US" sz="2000" dirty="0">
                <a:solidFill>
                  <a:srgbClr val="C00000"/>
                </a:solidFill>
                <a:latin typeface="Archivo"/>
                <a:ea typeface="Archivo"/>
                <a:cs typeface="Archivo"/>
                <a:sym typeface="Archivo"/>
              </a:rPr>
              <a:t>營利事業、非營利之法人及非法人團體。</a:t>
            </a:r>
            <a:r>
              <a:rPr lang="zh-TW" altLang="en-US" sz="2000" dirty="0">
                <a:solidFill>
                  <a:schemeClr val="dk1"/>
                </a:solidFill>
                <a:latin typeface="Archivo"/>
                <a:ea typeface="Archivo"/>
                <a:cs typeface="Archivo"/>
                <a:sym typeface="Archivo"/>
              </a:rPr>
              <a:t>但屬政府或公股指派、遴聘代表或由政府聘任者，不包括之。</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經公職人員進用之機要人員。</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各級民意代表之助理。</a:t>
            </a:r>
          </a:p>
          <a:p>
            <a:pPr marL="342900" lvl="0" indent="-342900">
              <a:spcBef>
                <a:spcPts val="1200"/>
              </a:spcBef>
              <a:buFont typeface="Arial" panose="020B0604020202020204" pitchFamily="34" charset="0"/>
              <a:buChar char="•"/>
            </a:pPr>
            <a:endParaRPr lang="zh-TW" altLang="en-US" sz="2000" dirty="0">
              <a:solidFill>
                <a:schemeClr val="dk1"/>
              </a:solidFill>
              <a:latin typeface="Archivo"/>
              <a:ea typeface="Archivo"/>
              <a:cs typeface="Archivo"/>
              <a:sym typeface="Archivo"/>
            </a:endParaRPr>
          </a:p>
        </p:txBody>
      </p:sp>
      <p:sp>
        <p:nvSpPr>
          <p:cNvPr id="7" name="Google Shape;149;p29">
            <a:extLst>
              <a:ext uri="{FF2B5EF4-FFF2-40B4-BE49-F238E27FC236}">
                <a16:creationId xmlns:a16="http://schemas.microsoft.com/office/drawing/2014/main" id="{EBB67213-D3BD-43CA-9D21-479FBD665CC4}"/>
              </a:ext>
            </a:extLst>
          </p:cNvPr>
          <p:cNvSpPr txBox="1">
            <a:spLocks noGrp="1"/>
          </p:cNvSpPr>
          <p:nvPr>
            <p:ph type="title"/>
          </p:nvPr>
        </p:nvSpPr>
        <p:spPr>
          <a:xfrm>
            <a:off x="533425" y="78960"/>
            <a:ext cx="8338766" cy="702000"/>
          </a:xfrm>
          <a:prstGeom prst="rect">
            <a:avLst/>
          </a:prstGeom>
        </p:spPr>
        <p:txBody>
          <a:bodyPr spcFirstLastPara="1" wrap="square" lIns="91425" tIns="91425" rIns="91425" bIns="91425" anchor="ctr" anchorCtr="0">
            <a:noAutofit/>
          </a:bodyPr>
          <a:lstStyle/>
          <a:p>
            <a:pPr lvl="0"/>
            <a:r>
              <a:rPr lang="zh-TW" altLang="en-US" sz="3200" dirty="0"/>
              <a:t>關係人</a:t>
            </a:r>
            <a:r>
              <a:rPr lang="en-US" altLang="zh-TW" sz="3200" dirty="0"/>
              <a:t>/</a:t>
            </a:r>
            <a:endParaRPr sz="2400" dirty="0"/>
          </a:p>
        </p:txBody>
      </p:sp>
      <p:sp>
        <p:nvSpPr>
          <p:cNvPr id="5" name="Google Shape;249;p31">
            <a:extLst>
              <a:ext uri="{FF2B5EF4-FFF2-40B4-BE49-F238E27FC236}">
                <a16:creationId xmlns:a16="http://schemas.microsoft.com/office/drawing/2014/main" id="{C82B1DAA-93F0-4A1F-A8E4-CECA15E2F3DA}"/>
              </a:ext>
            </a:extLst>
          </p:cNvPr>
          <p:cNvSpPr/>
          <p:nvPr/>
        </p:nvSpPr>
        <p:spPr>
          <a:xfrm>
            <a:off x="5669115" y="18327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C0353502-6BF7-43F0-9422-E8709D442524}"/>
              </a:ext>
            </a:extLst>
          </p:cNvPr>
          <p:cNvSpPr/>
          <p:nvPr/>
        </p:nvSpPr>
        <p:spPr>
          <a:xfrm>
            <a:off x="4067577" y="182732"/>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
        <p:nvSpPr>
          <p:cNvPr id="8" name="Google Shape;249;p31">
            <a:extLst>
              <a:ext uri="{FF2B5EF4-FFF2-40B4-BE49-F238E27FC236}">
                <a16:creationId xmlns:a16="http://schemas.microsoft.com/office/drawing/2014/main" id="{B3A3444B-7919-4E32-BF4D-E98A5CC788C9}"/>
              </a:ext>
            </a:extLst>
          </p:cNvPr>
          <p:cNvSpPr/>
          <p:nvPr/>
        </p:nvSpPr>
        <p:spPr>
          <a:xfrm>
            <a:off x="7270653" y="172255"/>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1677148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B707DE82-AC91-403B-955F-6681CA5BDD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241759"/>
            <a:ext cx="6832818" cy="4659982"/>
          </a:xfrm>
          <a:prstGeom prst="rect">
            <a:avLst/>
          </a:prstGeom>
        </p:spPr>
      </p:pic>
      <p:sp>
        <p:nvSpPr>
          <p:cNvPr id="4" name="矩形 3">
            <a:extLst>
              <a:ext uri="{FF2B5EF4-FFF2-40B4-BE49-F238E27FC236}">
                <a16:creationId xmlns:a16="http://schemas.microsoft.com/office/drawing/2014/main" id="{288523AF-434F-4BBC-BE8C-EF03FFC765ED}"/>
              </a:ext>
            </a:extLst>
          </p:cNvPr>
          <p:cNvSpPr/>
          <p:nvPr/>
        </p:nvSpPr>
        <p:spPr>
          <a:xfrm>
            <a:off x="3131840" y="2931790"/>
            <a:ext cx="1512168" cy="792088"/>
          </a:xfrm>
          <a:prstGeom prst="rect">
            <a:avLst/>
          </a:prstGeom>
          <a:noFill/>
          <a:ln w="41275" cap="flat" cmpd="sng" algn="ctr">
            <a:solidFill>
              <a:srgbClr val="FF0000"/>
            </a:solidFill>
            <a:prstDash val="solid"/>
          </a:ln>
          <a:effectLst/>
        </p:spPr>
        <p:txBody>
          <a:bodyPr rtlCol="0" anchor="ctr"/>
          <a:lstStyle/>
          <a:p>
            <a:pPr marL="0" marR="0" lvl="0" indent="0" algn="ctr" defTabSz="914400" eaLnBrk="1" fontAlgn="auto" latinLnBrk="1"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white"/>
              </a:solidFill>
              <a:effectLst/>
              <a:uLnTx/>
              <a:uFillTx/>
              <a:latin typeface="Arial"/>
              <a:cs typeface="+mn-cs"/>
            </a:endParaRPr>
          </a:p>
        </p:txBody>
      </p:sp>
    </p:spTree>
    <p:extLst>
      <p:ext uri="{BB962C8B-B14F-4D97-AF65-F5344CB8AC3E}">
        <p14:creationId xmlns:p14="http://schemas.microsoft.com/office/powerpoint/2010/main" val="4122411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1" name="Google Shape;151;p29"/>
          <p:cNvSpPr txBox="1"/>
          <p:nvPr/>
        </p:nvSpPr>
        <p:spPr>
          <a:xfrm>
            <a:off x="533425" y="884732"/>
            <a:ext cx="7540865" cy="3836118"/>
          </a:xfrm>
          <a:prstGeom prst="rect">
            <a:avLst/>
          </a:prstGeom>
          <a:noFill/>
          <a:ln>
            <a:noFill/>
          </a:ln>
        </p:spPr>
        <p:txBody>
          <a:bodyPr spcFirstLastPara="1" wrap="square" lIns="91425" tIns="91425" rIns="91425" bIns="91425" anchor="t" anchorCtr="0">
            <a:noAutofit/>
          </a:bodyPr>
          <a:lstStyle/>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公職人員之</a:t>
            </a:r>
            <a:r>
              <a:rPr lang="zh-TW" altLang="en-US" sz="2000" dirty="0">
                <a:solidFill>
                  <a:srgbClr val="C00000"/>
                </a:solidFill>
                <a:latin typeface="Archivo"/>
                <a:ea typeface="Archivo"/>
                <a:cs typeface="Archivo"/>
                <a:sym typeface="Archivo"/>
              </a:rPr>
              <a:t>配偶或共同生活之家屬</a:t>
            </a:r>
            <a:r>
              <a:rPr lang="zh-TW" altLang="en-US" sz="2000" dirty="0">
                <a:solidFill>
                  <a:schemeClr val="dk1"/>
                </a:solidFill>
                <a:latin typeface="Archivo"/>
                <a:ea typeface="Archivo"/>
                <a:cs typeface="Archivo"/>
                <a:sym typeface="Archivo"/>
              </a:rPr>
              <a:t>。</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公職人員之</a:t>
            </a:r>
            <a:r>
              <a:rPr lang="zh-TW" altLang="en-US" sz="2000" dirty="0">
                <a:solidFill>
                  <a:srgbClr val="C00000"/>
                </a:solidFill>
                <a:latin typeface="Archivo"/>
                <a:ea typeface="Archivo"/>
                <a:cs typeface="Archivo"/>
                <a:sym typeface="Archivo"/>
              </a:rPr>
              <a:t>二親等</a:t>
            </a:r>
            <a:r>
              <a:rPr lang="zh-TW" altLang="en-US" sz="2000" dirty="0">
                <a:solidFill>
                  <a:schemeClr val="dk1"/>
                </a:solidFill>
                <a:latin typeface="Archivo"/>
                <a:ea typeface="Archivo"/>
                <a:cs typeface="Archivo"/>
                <a:sym typeface="Archivo"/>
              </a:rPr>
              <a:t>以內親屬。</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公職人員或其配偶信託財產之受託人。但依法辦理強制信託時，不在此限。</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公職人員、第一款與第二款所列人員擔任負責人、董事、獨立董事、監察人、經理人或相類似職務之</a:t>
            </a:r>
            <a:r>
              <a:rPr lang="zh-TW" altLang="en-US" sz="2000" dirty="0">
                <a:solidFill>
                  <a:srgbClr val="C00000"/>
                </a:solidFill>
                <a:latin typeface="Archivo"/>
                <a:ea typeface="Archivo"/>
                <a:cs typeface="Archivo"/>
                <a:sym typeface="Archivo"/>
              </a:rPr>
              <a:t>營利事業、非營利之法人及非法人團體。</a:t>
            </a:r>
            <a:r>
              <a:rPr lang="zh-TW" altLang="en-US" sz="2000" dirty="0">
                <a:solidFill>
                  <a:schemeClr val="dk1"/>
                </a:solidFill>
                <a:latin typeface="Archivo"/>
                <a:ea typeface="Archivo"/>
                <a:cs typeface="Archivo"/>
                <a:sym typeface="Archivo"/>
              </a:rPr>
              <a:t>但屬政府或公股指派、遴聘代表或由政府聘任者，不包括之。</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經公職人員進用之機要人員。</a:t>
            </a:r>
          </a:p>
          <a:p>
            <a:pPr marL="457200" lvl="0" indent="-457200">
              <a:spcBef>
                <a:spcPts val="1200"/>
              </a:spcBef>
              <a:buFont typeface="+mj-lt"/>
              <a:buAutoNum type="arabicPeriod"/>
            </a:pPr>
            <a:r>
              <a:rPr lang="zh-TW" altLang="en-US" sz="2000" dirty="0">
                <a:solidFill>
                  <a:schemeClr val="dk1"/>
                </a:solidFill>
                <a:latin typeface="Archivo"/>
                <a:ea typeface="Archivo"/>
                <a:cs typeface="Archivo"/>
                <a:sym typeface="Archivo"/>
              </a:rPr>
              <a:t>各級民意代表之助理。</a:t>
            </a:r>
          </a:p>
          <a:p>
            <a:pPr marL="342900" lvl="0" indent="-342900">
              <a:spcBef>
                <a:spcPts val="1200"/>
              </a:spcBef>
              <a:buFont typeface="Arial" panose="020B0604020202020204" pitchFamily="34" charset="0"/>
              <a:buChar char="•"/>
            </a:pPr>
            <a:endParaRPr lang="zh-TW" altLang="en-US" sz="2000" dirty="0">
              <a:solidFill>
                <a:schemeClr val="dk1"/>
              </a:solidFill>
              <a:latin typeface="Archivo"/>
              <a:ea typeface="Archivo"/>
              <a:cs typeface="Archivo"/>
              <a:sym typeface="Archivo"/>
            </a:endParaRPr>
          </a:p>
        </p:txBody>
      </p:sp>
      <p:sp>
        <p:nvSpPr>
          <p:cNvPr id="7" name="Google Shape;149;p29">
            <a:extLst>
              <a:ext uri="{FF2B5EF4-FFF2-40B4-BE49-F238E27FC236}">
                <a16:creationId xmlns:a16="http://schemas.microsoft.com/office/drawing/2014/main" id="{EBB67213-D3BD-43CA-9D21-479FBD665CC4}"/>
              </a:ext>
            </a:extLst>
          </p:cNvPr>
          <p:cNvSpPr txBox="1">
            <a:spLocks noGrp="1"/>
          </p:cNvSpPr>
          <p:nvPr>
            <p:ph type="title"/>
          </p:nvPr>
        </p:nvSpPr>
        <p:spPr>
          <a:xfrm>
            <a:off x="533425" y="78960"/>
            <a:ext cx="8338766" cy="702000"/>
          </a:xfrm>
          <a:prstGeom prst="rect">
            <a:avLst/>
          </a:prstGeom>
        </p:spPr>
        <p:txBody>
          <a:bodyPr spcFirstLastPara="1" wrap="square" lIns="91425" tIns="91425" rIns="91425" bIns="91425" anchor="ctr" anchorCtr="0">
            <a:noAutofit/>
          </a:bodyPr>
          <a:lstStyle/>
          <a:p>
            <a:pPr lvl="0"/>
            <a:r>
              <a:rPr lang="zh-TW" altLang="en-US" sz="3200" dirty="0"/>
              <a:t>關係人</a:t>
            </a:r>
            <a:r>
              <a:rPr lang="en-US" altLang="zh-TW" sz="3200" dirty="0"/>
              <a:t>/</a:t>
            </a:r>
            <a:endParaRPr sz="2400" dirty="0"/>
          </a:p>
        </p:txBody>
      </p:sp>
      <p:sp>
        <p:nvSpPr>
          <p:cNvPr id="5" name="Google Shape;249;p31">
            <a:extLst>
              <a:ext uri="{FF2B5EF4-FFF2-40B4-BE49-F238E27FC236}">
                <a16:creationId xmlns:a16="http://schemas.microsoft.com/office/drawing/2014/main" id="{C82B1DAA-93F0-4A1F-A8E4-CECA15E2F3DA}"/>
              </a:ext>
            </a:extLst>
          </p:cNvPr>
          <p:cNvSpPr/>
          <p:nvPr/>
        </p:nvSpPr>
        <p:spPr>
          <a:xfrm>
            <a:off x="5669115" y="18327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C0353502-6BF7-43F0-9422-E8709D442524}"/>
              </a:ext>
            </a:extLst>
          </p:cNvPr>
          <p:cNvSpPr/>
          <p:nvPr/>
        </p:nvSpPr>
        <p:spPr>
          <a:xfrm>
            <a:off x="4067577" y="182732"/>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
        <p:nvSpPr>
          <p:cNvPr id="8" name="Google Shape;249;p31">
            <a:extLst>
              <a:ext uri="{FF2B5EF4-FFF2-40B4-BE49-F238E27FC236}">
                <a16:creationId xmlns:a16="http://schemas.microsoft.com/office/drawing/2014/main" id="{B3A3444B-7919-4E32-BF4D-E98A5CC788C9}"/>
              </a:ext>
            </a:extLst>
          </p:cNvPr>
          <p:cNvSpPr/>
          <p:nvPr/>
        </p:nvSpPr>
        <p:spPr>
          <a:xfrm>
            <a:off x="7270653" y="172255"/>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2354785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2" name="立方體 1">
            <a:extLst>
              <a:ext uri="{FF2B5EF4-FFF2-40B4-BE49-F238E27FC236}">
                <a16:creationId xmlns:a16="http://schemas.microsoft.com/office/drawing/2014/main" id="{208C4009-FC74-4C9D-BAB9-C2C22CE7AC5D}"/>
              </a:ext>
            </a:extLst>
          </p:cNvPr>
          <p:cNvSpPr/>
          <p:nvPr/>
        </p:nvSpPr>
        <p:spPr>
          <a:xfrm>
            <a:off x="949962" y="1044826"/>
            <a:ext cx="7357010" cy="1417096"/>
          </a:xfrm>
          <a:prstGeom prst="cube">
            <a:avLst/>
          </a:prstGeom>
          <a:solidFill>
            <a:schemeClr val="tx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Google Shape;151;p29">
            <a:extLst>
              <a:ext uri="{FF2B5EF4-FFF2-40B4-BE49-F238E27FC236}">
                <a16:creationId xmlns:a16="http://schemas.microsoft.com/office/drawing/2014/main" id="{6FD86F17-9255-4F45-9C27-BE18D93EBFE4}"/>
              </a:ext>
            </a:extLst>
          </p:cNvPr>
          <p:cNvSpPr txBox="1"/>
          <p:nvPr/>
        </p:nvSpPr>
        <p:spPr>
          <a:xfrm>
            <a:off x="1336155" y="1421999"/>
            <a:ext cx="6313251" cy="1080335"/>
          </a:xfrm>
          <a:prstGeom prst="rect">
            <a:avLst/>
          </a:prstGeom>
          <a:noFill/>
          <a:ln>
            <a:noFill/>
          </a:ln>
        </p:spPr>
        <p:txBody>
          <a:bodyPr spcFirstLastPara="1" wrap="square" lIns="91425" tIns="91425" rIns="91425" bIns="91425" anchor="t" anchorCtr="0">
            <a:noAutofit/>
          </a:bodyPr>
          <a:lstStyle/>
          <a:p>
            <a:pPr lvl="0"/>
            <a:r>
              <a:rPr lang="zh-TW" altLang="en-US" sz="2000" b="1" dirty="0">
                <a:solidFill>
                  <a:schemeClr val="dk1"/>
                </a:solidFill>
                <a:latin typeface="Archivo"/>
                <a:ea typeface="Archivo"/>
                <a:cs typeface="Archivo"/>
                <a:sym typeface="Archivo"/>
              </a:rPr>
              <a:t>公職人員、第一款與第二款所列人員擔任負責人、董事、獨立董事、監察人、經理人或相類似職務之</a:t>
            </a:r>
            <a:r>
              <a:rPr lang="zh-TW" altLang="en-US" sz="2000" b="1" dirty="0">
                <a:solidFill>
                  <a:srgbClr val="C00000"/>
                </a:solidFill>
                <a:latin typeface="Archivo"/>
                <a:ea typeface="Archivo"/>
                <a:cs typeface="Archivo"/>
                <a:sym typeface="Archivo"/>
              </a:rPr>
              <a:t>營利事業</a:t>
            </a:r>
            <a:r>
              <a:rPr lang="zh-TW" altLang="en-US" sz="2000" b="1" dirty="0">
                <a:solidFill>
                  <a:schemeClr val="dk1"/>
                </a:solidFill>
                <a:latin typeface="Archivo"/>
                <a:ea typeface="Archivo"/>
                <a:cs typeface="Archivo"/>
                <a:sym typeface="Archivo"/>
              </a:rPr>
              <a:t>、</a:t>
            </a:r>
            <a:r>
              <a:rPr lang="zh-TW" altLang="en-US" sz="2000" b="1" dirty="0">
                <a:solidFill>
                  <a:srgbClr val="C00000"/>
                </a:solidFill>
                <a:latin typeface="Archivo"/>
                <a:ea typeface="Archivo"/>
                <a:cs typeface="Archivo"/>
                <a:sym typeface="Archivo"/>
              </a:rPr>
              <a:t>非營利之法人</a:t>
            </a:r>
            <a:r>
              <a:rPr lang="zh-TW" altLang="en-US" sz="2000" b="1" dirty="0">
                <a:solidFill>
                  <a:schemeClr val="dk1"/>
                </a:solidFill>
                <a:latin typeface="Archivo"/>
                <a:ea typeface="Archivo"/>
                <a:cs typeface="Archivo"/>
                <a:sym typeface="Archivo"/>
              </a:rPr>
              <a:t>及</a:t>
            </a:r>
            <a:r>
              <a:rPr lang="zh-TW" altLang="en-US" sz="2000" b="1" dirty="0">
                <a:solidFill>
                  <a:srgbClr val="C00000"/>
                </a:solidFill>
                <a:latin typeface="Archivo"/>
                <a:ea typeface="Archivo"/>
                <a:cs typeface="Archivo"/>
                <a:sym typeface="Archivo"/>
              </a:rPr>
              <a:t>非法人團體</a:t>
            </a:r>
            <a:r>
              <a:rPr lang="zh-TW" altLang="en-US" sz="2000" b="1" dirty="0">
                <a:solidFill>
                  <a:schemeClr val="dk1"/>
                </a:solidFill>
                <a:latin typeface="Archivo"/>
                <a:ea typeface="Archivo"/>
                <a:cs typeface="Archivo"/>
                <a:sym typeface="Archivo"/>
              </a:rPr>
              <a:t>。</a:t>
            </a:r>
            <a:endParaRPr lang="en-US" altLang="zh-TW" sz="2000" b="1" dirty="0">
              <a:solidFill>
                <a:schemeClr val="dk1"/>
              </a:solidFill>
              <a:latin typeface="Archivo"/>
              <a:ea typeface="Archivo"/>
              <a:cs typeface="Archivo"/>
              <a:sym typeface="Archivo"/>
            </a:endParaRPr>
          </a:p>
        </p:txBody>
      </p:sp>
      <p:sp>
        <p:nvSpPr>
          <p:cNvPr id="13" name="立方體 12">
            <a:extLst>
              <a:ext uri="{FF2B5EF4-FFF2-40B4-BE49-F238E27FC236}">
                <a16:creationId xmlns:a16="http://schemas.microsoft.com/office/drawing/2014/main" id="{01031DAE-66A1-4D61-A5D2-E1D9E8203DCD}"/>
              </a:ext>
            </a:extLst>
          </p:cNvPr>
          <p:cNvSpPr/>
          <p:nvPr/>
        </p:nvSpPr>
        <p:spPr>
          <a:xfrm>
            <a:off x="870975" y="3060384"/>
            <a:ext cx="2288784" cy="1417095"/>
          </a:xfrm>
          <a:prstGeom prst="cub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立方體 13">
            <a:extLst>
              <a:ext uri="{FF2B5EF4-FFF2-40B4-BE49-F238E27FC236}">
                <a16:creationId xmlns:a16="http://schemas.microsoft.com/office/drawing/2014/main" id="{410EC2FD-5BF3-4632-BBE8-19138C791177}"/>
              </a:ext>
            </a:extLst>
          </p:cNvPr>
          <p:cNvSpPr/>
          <p:nvPr/>
        </p:nvSpPr>
        <p:spPr>
          <a:xfrm>
            <a:off x="3324448" y="3067466"/>
            <a:ext cx="2451927" cy="1335721"/>
          </a:xfrm>
          <a:prstGeom prst="cube">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立方體 14">
            <a:extLst>
              <a:ext uri="{FF2B5EF4-FFF2-40B4-BE49-F238E27FC236}">
                <a16:creationId xmlns:a16="http://schemas.microsoft.com/office/drawing/2014/main" id="{090CEAEE-754A-4275-94D3-4FE1B2BD2386}"/>
              </a:ext>
            </a:extLst>
          </p:cNvPr>
          <p:cNvSpPr/>
          <p:nvPr/>
        </p:nvSpPr>
        <p:spPr>
          <a:xfrm>
            <a:off x="5932473" y="3077014"/>
            <a:ext cx="2340552" cy="1273706"/>
          </a:xfrm>
          <a:prstGeom prst="cube">
            <a:avLst/>
          </a:prstGeom>
          <a:solidFill>
            <a:schemeClr val="accent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8" name="Google Shape;151;p29">
            <a:extLst>
              <a:ext uri="{FF2B5EF4-FFF2-40B4-BE49-F238E27FC236}">
                <a16:creationId xmlns:a16="http://schemas.microsoft.com/office/drawing/2014/main" id="{38A4EFF8-2487-476B-A31C-F6C3FA32BA66}"/>
              </a:ext>
            </a:extLst>
          </p:cNvPr>
          <p:cNvSpPr txBox="1"/>
          <p:nvPr/>
        </p:nvSpPr>
        <p:spPr>
          <a:xfrm>
            <a:off x="988246" y="3460613"/>
            <a:ext cx="1963646" cy="822580"/>
          </a:xfrm>
          <a:prstGeom prst="rect">
            <a:avLst/>
          </a:prstGeom>
          <a:noFill/>
          <a:ln>
            <a:noFill/>
          </a:ln>
        </p:spPr>
        <p:txBody>
          <a:bodyPr spcFirstLastPara="1" wrap="square" lIns="91425" tIns="91425" rIns="91425" bIns="91425" anchor="t" anchorCtr="0">
            <a:noAutofit/>
          </a:bodyPr>
          <a:lstStyle/>
          <a:p>
            <a:pPr lvl="0"/>
            <a:r>
              <a:rPr lang="zh-TW" altLang="en-US" sz="1800" b="1" dirty="0">
                <a:solidFill>
                  <a:schemeClr val="bg1"/>
                </a:solidFill>
                <a:latin typeface="Archivo"/>
                <a:ea typeface="Archivo"/>
                <a:cs typeface="Archivo"/>
                <a:sym typeface="Archivo"/>
              </a:rPr>
              <a:t>公司</a:t>
            </a:r>
            <a:r>
              <a:rPr lang="en-US" altLang="zh-TW" sz="1800" b="1" dirty="0">
                <a:solidFill>
                  <a:schemeClr val="bg1"/>
                </a:solidFill>
                <a:latin typeface="Archivo"/>
                <a:ea typeface="Archivo"/>
                <a:cs typeface="Archivo"/>
                <a:sym typeface="Archivo"/>
              </a:rPr>
              <a:t>/</a:t>
            </a:r>
            <a:r>
              <a:rPr lang="zh-TW" altLang="en-US" sz="1800" b="1" dirty="0">
                <a:solidFill>
                  <a:schemeClr val="bg1"/>
                </a:solidFill>
                <a:latin typeface="Archivo"/>
                <a:ea typeface="Archivo"/>
                <a:cs typeface="Archivo"/>
                <a:sym typeface="Archivo"/>
              </a:rPr>
              <a:t>事務所</a:t>
            </a:r>
            <a:endParaRPr lang="en-US" altLang="zh-TW" sz="1800" b="1" dirty="0">
              <a:solidFill>
                <a:schemeClr val="bg1"/>
              </a:solidFill>
              <a:latin typeface="Archivo"/>
              <a:ea typeface="Archivo"/>
              <a:cs typeface="Archivo"/>
              <a:sym typeface="Archivo"/>
            </a:endParaRPr>
          </a:p>
          <a:p>
            <a:pPr lvl="0"/>
            <a:r>
              <a:rPr lang="zh-TW" altLang="en-US" sz="1800" b="1" dirty="0">
                <a:solidFill>
                  <a:schemeClr val="bg1"/>
                </a:solidFill>
                <a:latin typeface="Archivo"/>
                <a:ea typeface="Archivo"/>
                <a:cs typeface="Archivo"/>
                <a:sym typeface="Archivo"/>
              </a:rPr>
              <a:t>商行</a:t>
            </a:r>
            <a:r>
              <a:rPr lang="en-US" altLang="zh-TW" sz="1800" b="1" dirty="0">
                <a:solidFill>
                  <a:schemeClr val="bg1"/>
                </a:solidFill>
                <a:latin typeface="Archivo"/>
                <a:ea typeface="Archivo"/>
                <a:cs typeface="Archivo"/>
                <a:sym typeface="Archivo"/>
              </a:rPr>
              <a:t>/</a:t>
            </a:r>
            <a:r>
              <a:rPr lang="zh-TW" altLang="en-US" sz="1800" b="1" dirty="0">
                <a:solidFill>
                  <a:schemeClr val="bg1"/>
                </a:solidFill>
                <a:latin typeface="Archivo"/>
                <a:ea typeface="Archivo"/>
                <a:cs typeface="Archivo"/>
                <a:sym typeface="Archivo"/>
              </a:rPr>
              <a:t>包工業</a:t>
            </a:r>
            <a:endParaRPr lang="en-US" altLang="zh-TW" sz="1800" b="1" dirty="0">
              <a:solidFill>
                <a:schemeClr val="bg1"/>
              </a:solidFill>
              <a:latin typeface="Archivo"/>
              <a:ea typeface="Archivo"/>
              <a:cs typeface="Archivo"/>
              <a:sym typeface="Archivo"/>
            </a:endParaRPr>
          </a:p>
          <a:p>
            <a:pPr lvl="0"/>
            <a:r>
              <a:rPr lang="zh-TW" altLang="en-US" sz="1800" b="1" dirty="0">
                <a:solidFill>
                  <a:schemeClr val="bg1"/>
                </a:solidFill>
                <a:latin typeface="Archivo"/>
                <a:ea typeface="Archivo"/>
                <a:cs typeface="Archivo"/>
                <a:sym typeface="Archivo"/>
              </a:rPr>
              <a:t>農漁會</a:t>
            </a:r>
            <a:endParaRPr lang="en-US" altLang="zh-TW" sz="1800" b="1" dirty="0">
              <a:solidFill>
                <a:schemeClr val="bg1"/>
              </a:solidFill>
              <a:latin typeface="Archivo"/>
              <a:ea typeface="Archivo"/>
              <a:cs typeface="Archivo"/>
              <a:sym typeface="Archivo"/>
            </a:endParaRPr>
          </a:p>
        </p:txBody>
      </p:sp>
      <p:grpSp>
        <p:nvGrpSpPr>
          <p:cNvPr id="3" name="群組 2">
            <a:extLst>
              <a:ext uri="{FF2B5EF4-FFF2-40B4-BE49-F238E27FC236}">
                <a16:creationId xmlns:a16="http://schemas.microsoft.com/office/drawing/2014/main" id="{162D1406-BC9B-4F34-8D3F-EB3553AAFD64}"/>
              </a:ext>
            </a:extLst>
          </p:cNvPr>
          <p:cNvGrpSpPr/>
          <p:nvPr/>
        </p:nvGrpSpPr>
        <p:grpSpPr>
          <a:xfrm>
            <a:off x="2063877" y="2461922"/>
            <a:ext cx="4567471" cy="601716"/>
            <a:chOff x="2112677" y="1928967"/>
            <a:chExt cx="4567471" cy="601716"/>
          </a:xfrm>
        </p:grpSpPr>
        <p:sp>
          <p:nvSpPr>
            <p:cNvPr id="11" name="箭號: 向下 10">
              <a:extLst>
                <a:ext uri="{FF2B5EF4-FFF2-40B4-BE49-F238E27FC236}">
                  <a16:creationId xmlns:a16="http://schemas.microsoft.com/office/drawing/2014/main" id="{4FEF0A18-D851-4130-8642-203D22CD44D7}"/>
                </a:ext>
              </a:extLst>
            </p:cNvPr>
            <p:cNvSpPr/>
            <p:nvPr/>
          </p:nvSpPr>
          <p:spPr>
            <a:xfrm>
              <a:off x="4305450" y="1928967"/>
              <a:ext cx="261246" cy="591461"/>
            </a:xfrm>
            <a:prstGeom prst="down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箭號: 向下 23">
              <a:extLst>
                <a:ext uri="{FF2B5EF4-FFF2-40B4-BE49-F238E27FC236}">
                  <a16:creationId xmlns:a16="http://schemas.microsoft.com/office/drawing/2014/main" id="{A16CB9B9-33D8-4D3B-B53C-51F1B2416C65}"/>
                </a:ext>
              </a:extLst>
            </p:cNvPr>
            <p:cNvSpPr/>
            <p:nvPr/>
          </p:nvSpPr>
          <p:spPr>
            <a:xfrm>
              <a:off x="6418902" y="2203397"/>
              <a:ext cx="261246" cy="327286"/>
            </a:xfrm>
            <a:prstGeom prst="down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箭號: 向下 24">
              <a:extLst>
                <a:ext uri="{FF2B5EF4-FFF2-40B4-BE49-F238E27FC236}">
                  <a16:creationId xmlns:a16="http://schemas.microsoft.com/office/drawing/2014/main" id="{818C493D-B1D2-4860-936C-0CDCE5930448}"/>
                </a:ext>
              </a:extLst>
            </p:cNvPr>
            <p:cNvSpPr/>
            <p:nvPr/>
          </p:nvSpPr>
          <p:spPr>
            <a:xfrm>
              <a:off x="2112677" y="2203397"/>
              <a:ext cx="261246" cy="327286"/>
            </a:xfrm>
            <a:prstGeom prst="down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矩形 21">
              <a:extLst>
                <a:ext uri="{FF2B5EF4-FFF2-40B4-BE49-F238E27FC236}">
                  <a16:creationId xmlns:a16="http://schemas.microsoft.com/office/drawing/2014/main" id="{5C3BA7D9-BE70-449A-92F7-E47ECD23016B}"/>
                </a:ext>
              </a:extLst>
            </p:cNvPr>
            <p:cNvSpPr/>
            <p:nvPr/>
          </p:nvSpPr>
          <p:spPr>
            <a:xfrm>
              <a:off x="2183691" y="2174932"/>
              <a:ext cx="4419600" cy="45719"/>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21" name="Google Shape;149;p29">
            <a:extLst>
              <a:ext uri="{FF2B5EF4-FFF2-40B4-BE49-F238E27FC236}">
                <a16:creationId xmlns:a16="http://schemas.microsoft.com/office/drawing/2014/main" id="{7841712B-D10B-457A-BCD1-B954C9EB8448}"/>
              </a:ext>
            </a:extLst>
          </p:cNvPr>
          <p:cNvSpPr txBox="1">
            <a:spLocks noGrp="1"/>
          </p:cNvSpPr>
          <p:nvPr>
            <p:ph type="title"/>
          </p:nvPr>
        </p:nvSpPr>
        <p:spPr>
          <a:xfrm>
            <a:off x="533425" y="78960"/>
            <a:ext cx="8338766" cy="702000"/>
          </a:xfrm>
          <a:prstGeom prst="rect">
            <a:avLst/>
          </a:prstGeom>
        </p:spPr>
        <p:txBody>
          <a:bodyPr spcFirstLastPara="1" wrap="square" lIns="91425" tIns="91425" rIns="91425" bIns="91425" anchor="ctr" anchorCtr="0">
            <a:noAutofit/>
          </a:bodyPr>
          <a:lstStyle/>
          <a:p>
            <a:pPr lvl="0"/>
            <a:r>
              <a:rPr lang="zh-TW" altLang="en-US" sz="3200" dirty="0"/>
              <a:t>關係人</a:t>
            </a:r>
            <a:r>
              <a:rPr lang="en-US" altLang="zh-TW" sz="3200" dirty="0"/>
              <a:t>/</a:t>
            </a:r>
            <a:endParaRPr sz="2400" dirty="0"/>
          </a:p>
        </p:txBody>
      </p:sp>
      <p:sp>
        <p:nvSpPr>
          <p:cNvPr id="23" name="Google Shape;249;p31">
            <a:extLst>
              <a:ext uri="{FF2B5EF4-FFF2-40B4-BE49-F238E27FC236}">
                <a16:creationId xmlns:a16="http://schemas.microsoft.com/office/drawing/2014/main" id="{BBDA775C-4931-4B8E-8F11-701183236F27}"/>
              </a:ext>
            </a:extLst>
          </p:cNvPr>
          <p:cNvSpPr/>
          <p:nvPr/>
        </p:nvSpPr>
        <p:spPr>
          <a:xfrm>
            <a:off x="5669115" y="18327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28" name="Google Shape;249;p31">
            <a:extLst>
              <a:ext uri="{FF2B5EF4-FFF2-40B4-BE49-F238E27FC236}">
                <a16:creationId xmlns:a16="http://schemas.microsoft.com/office/drawing/2014/main" id="{9111B68C-3BA9-4782-B614-A29168A73ACC}"/>
              </a:ext>
            </a:extLst>
          </p:cNvPr>
          <p:cNvSpPr/>
          <p:nvPr/>
        </p:nvSpPr>
        <p:spPr>
          <a:xfrm>
            <a:off x="4067577" y="182732"/>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
        <p:nvSpPr>
          <p:cNvPr id="29" name="Google Shape;249;p31">
            <a:extLst>
              <a:ext uri="{FF2B5EF4-FFF2-40B4-BE49-F238E27FC236}">
                <a16:creationId xmlns:a16="http://schemas.microsoft.com/office/drawing/2014/main" id="{E89F452C-18E3-442D-8A01-C2CC8A6CAD7B}"/>
              </a:ext>
            </a:extLst>
          </p:cNvPr>
          <p:cNvSpPr/>
          <p:nvPr/>
        </p:nvSpPr>
        <p:spPr>
          <a:xfrm>
            <a:off x="7270653" y="172255"/>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30" name="Google Shape;151;p29">
            <a:extLst>
              <a:ext uri="{FF2B5EF4-FFF2-40B4-BE49-F238E27FC236}">
                <a16:creationId xmlns:a16="http://schemas.microsoft.com/office/drawing/2014/main" id="{3A7B0696-EDE1-40C1-A50A-93DACD7A093E}"/>
              </a:ext>
            </a:extLst>
          </p:cNvPr>
          <p:cNvSpPr txBox="1"/>
          <p:nvPr/>
        </p:nvSpPr>
        <p:spPr>
          <a:xfrm>
            <a:off x="1530084" y="3029851"/>
            <a:ext cx="1461544" cy="472952"/>
          </a:xfrm>
          <a:prstGeom prst="rect">
            <a:avLst/>
          </a:prstGeom>
          <a:noFill/>
          <a:ln>
            <a:noFill/>
          </a:ln>
        </p:spPr>
        <p:txBody>
          <a:bodyPr spcFirstLastPara="1" wrap="square" lIns="91425" tIns="91425" rIns="91425" bIns="91425" anchor="t" anchorCtr="0">
            <a:noAutofit/>
          </a:bodyPr>
          <a:lstStyle/>
          <a:p>
            <a:pPr lvl="0"/>
            <a:r>
              <a:rPr lang="zh-TW" altLang="en-US" sz="1600" b="1" dirty="0">
                <a:solidFill>
                  <a:srgbClr val="C00000"/>
                </a:solidFill>
                <a:latin typeface="Archivo"/>
                <a:ea typeface="Archivo"/>
                <a:cs typeface="Archivo"/>
                <a:sym typeface="Archivo"/>
              </a:rPr>
              <a:t>營利事業</a:t>
            </a:r>
            <a:endParaRPr lang="en-US" altLang="zh-TW" sz="1600" b="1" dirty="0">
              <a:solidFill>
                <a:schemeClr val="dk1"/>
              </a:solidFill>
              <a:latin typeface="Archivo"/>
              <a:ea typeface="Archivo"/>
              <a:cs typeface="Archivo"/>
              <a:sym typeface="Archivo"/>
            </a:endParaRPr>
          </a:p>
        </p:txBody>
      </p:sp>
      <p:sp>
        <p:nvSpPr>
          <p:cNvPr id="31" name="Google Shape;151;p29">
            <a:extLst>
              <a:ext uri="{FF2B5EF4-FFF2-40B4-BE49-F238E27FC236}">
                <a16:creationId xmlns:a16="http://schemas.microsoft.com/office/drawing/2014/main" id="{87165667-32E3-452A-951E-824A8D17F948}"/>
              </a:ext>
            </a:extLst>
          </p:cNvPr>
          <p:cNvSpPr txBox="1"/>
          <p:nvPr/>
        </p:nvSpPr>
        <p:spPr>
          <a:xfrm>
            <a:off x="3831683" y="3053383"/>
            <a:ext cx="1461544" cy="472952"/>
          </a:xfrm>
          <a:prstGeom prst="rect">
            <a:avLst/>
          </a:prstGeom>
          <a:noFill/>
          <a:ln>
            <a:noFill/>
          </a:ln>
        </p:spPr>
        <p:txBody>
          <a:bodyPr spcFirstLastPara="1" wrap="square" lIns="91425" tIns="91425" rIns="91425" bIns="91425" anchor="t" anchorCtr="0">
            <a:noAutofit/>
          </a:bodyPr>
          <a:lstStyle/>
          <a:p>
            <a:pPr lvl="0"/>
            <a:r>
              <a:rPr lang="zh-TW" altLang="en-US" sz="1600" b="1" dirty="0">
                <a:solidFill>
                  <a:srgbClr val="C00000"/>
                </a:solidFill>
                <a:latin typeface="Archivo"/>
                <a:ea typeface="Archivo"/>
                <a:cs typeface="Archivo"/>
                <a:sym typeface="Archivo"/>
              </a:rPr>
              <a:t>非營利法人</a:t>
            </a:r>
            <a:endParaRPr lang="en-US" altLang="zh-TW" sz="1600" b="1" dirty="0">
              <a:solidFill>
                <a:schemeClr val="dk1"/>
              </a:solidFill>
              <a:latin typeface="Archivo"/>
              <a:ea typeface="Archivo"/>
              <a:cs typeface="Archivo"/>
              <a:sym typeface="Archivo"/>
            </a:endParaRPr>
          </a:p>
        </p:txBody>
      </p:sp>
      <p:sp>
        <p:nvSpPr>
          <p:cNvPr id="32" name="Google Shape;151;p29">
            <a:extLst>
              <a:ext uri="{FF2B5EF4-FFF2-40B4-BE49-F238E27FC236}">
                <a16:creationId xmlns:a16="http://schemas.microsoft.com/office/drawing/2014/main" id="{7429E4C5-2ADC-41CB-B5E9-C6AC925BFC17}"/>
              </a:ext>
            </a:extLst>
          </p:cNvPr>
          <p:cNvSpPr txBox="1"/>
          <p:nvPr/>
        </p:nvSpPr>
        <p:spPr>
          <a:xfrm>
            <a:off x="3405449" y="3414645"/>
            <a:ext cx="2140335" cy="822580"/>
          </a:xfrm>
          <a:prstGeom prst="rect">
            <a:avLst/>
          </a:prstGeom>
          <a:noFill/>
          <a:ln>
            <a:noFill/>
          </a:ln>
        </p:spPr>
        <p:txBody>
          <a:bodyPr spcFirstLastPara="1" wrap="square" lIns="91425" tIns="91425" rIns="91425" bIns="91425" anchor="t" anchorCtr="0">
            <a:noAutofit/>
          </a:bodyPr>
          <a:lstStyle/>
          <a:p>
            <a:pPr lvl="0"/>
            <a:r>
              <a:rPr lang="zh-TW" altLang="en-US" sz="1800" b="1" dirty="0">
                <a:solidFill>
                  <a:schemeClr val="bg1"/>
                </a:solidFill>
                <a:latin typeface="Archivo"/>
                <a:ea typeface="Archivo"/>
                <a:cs typeface="Archivo"/>
                <a:sym typeface="Archivo"/>
              </a:rPr>
              <a:t>基金會</a:t>
            </a:r>
            <a:r>
              <a:rPr lang="en-US" altLang="zh-TW" sz="1800" b="1" dirty="0">
                <a:solidFill>
                  <a:schemeClr val="bg1"/>
                </a:solidFill>
                <a:latin typeface="Archivo"/>
                <a:ea typeface="Archivo"/>
                <a:cs typeface="Archivo"/>
                <a:sym typeface="Archivo"/>
              </a:rPr>
              <a:t>/</a:t>
            </a:r>
            <a:r>
              <a:rPr lang="zh-TW" altLang="en-US" sz="1800" b="1" dirty="0">
                <a:solidFill>
                  <a:schemeClr val="bg1"/>
                </a:solidFill>
                <a:latin typeface="Archivo"/>
                <a:ea typeface="Archivo"/>
                <a:cs typeface="Archivo"/>
                <a:sym typeface="Archivo"/>
              </a:rPr>
              <a:t>體育協會</a:t>
            </a:r>
            <a:endParaRPr lang="en-US" altLang="zh-TW" sz="1800" b="1" dirty="0">
              <a:solidFill>
                <a:schemeClr val="bg1"/>
              </a:solidFill>
              <a:latin typeface="Archivo"/>
              <a:ea typeface="Archivo"/>
              <a:cs typeface="Archivo"/>
              <a:sym typeface="Archivo"/>
            </a:endParaRPr>
          </a:p>
          <a:p>
            <a:pPr lvl="0"/>
            <a:r>
              <a:rPr lang="zh-TW" altLang="en-US" sz="1800" b="1" dirty="0">
                <a:solidFill>
                  <a:schemeClr val="bg1"/>
                </a:solidFill>
                <a:latin typeface="Archivo"/>
                <a:ea typeface="Archivo"/>
                <a:cs typeface="Archivo"/>
                <a:sym typeface="Archivo"/>
              </a:rPr>
              <a:t>職業工會</a:t>
            </a:r>
            <a:r>
              <a:rPr lang="en-US" altLang="zh-TW" sz="1800" b="1" dirty="0">
                <a:solidFill>
                  <a:schemeClr val="bg1"/>
                </a:solidFill>
                <a:latin typeface="Archivo"/>
                <a:ea typeface="Archivo"/>
                <a:cs typeface="Archivo"/>
                <a:sym typeface="Archivo"/>
              </a:rPr>
              <a:t>/</a:t>
            </a:r>
            <a:r>
              <a:rPr lang="zh-TW" altLang="en-US" sz="1800" b="1" dirty="0">
                <a:solidFill>
                  <a:schemeClr val="bg1"/>
                </a:solidFill>
                <a:latin typeface="Archivo"/>
                <a:ea typeface="Archivo"/>
                <a:cs typeface="Archivo"/>
                <a:sym typeface="Archivo"/>
              </a:rPr>
              <a:t>氣象學會</a:t>
            </a:r>
            <a:endParaRPr lang="en-US" altLang="zh-TW" sz="1800" b="1" dirty="0">
              <a:solidFill>
                <a:schemeClr val="bg1"/>
              </a:solidFill>
              <a:latin typeface="Archivo"/>
              <a:ea typeface="Archivo"/>
              <a:cs typeface="Archivo"/>
              <a:sym typeface="Archivo"/>
            </a:endParaRPr>
          </a:p>
          <a:p>
            <a:pPr lvl="0"/>
            <a:r>
              <a:rPr lang="zh-TW" altLang="en-US" sz="1800" b="1" dirty="0">
                <a:solidFill>
                  <a:schemeClr val="bg1"/>
                </a:solidFill>
                <a:latin typeface="Archivo"/>
                <a:ea typeface="Archivo"/>
                <a:cs typeface="Archivo"/>
                <a:sym typeface="Archivo"/>
              </a:rPr>
              <a:t>私立學校</a:t>
            </a:r>
            <a:endParaRPr lang="en-US" altLang="zh-TW" sz="1800" b="1" dirty="0">
              <a:solidFill>
                <a:schemeClr val="bg1"/>
              </a:solidFill>
              <a:latin typeface="Archivo"/>
              <a:ea typeface="Archivo"/>
              <a:cs typeface="Archivo"/>
              <a:sym typeface="Archivo"/>
            </a:endParaRPr>
          </a:p>
        </p:txBody>
      </p:sp>
      <p:sp>
        <p:nvSpPr>
          <p:cNvPr id="33" name="Google Shape;151;p29">
            <a:extLst>
              <a:ext uri="{FF2B5EF4-FFF2-40B4-BE49-F238E27FC236}">
                <a16:creationId xmlns:a16="http://schemas.microsoft.com/office/drawing/2014/main" id="{BB5D065B-D9F5-489E-88BF-3951D57367BA}"/>
              </a:ext>
            </a:extLst>
          </p:cNvPr>
          <p:cNvSpPr txBox="1"/>
          <p:nvPr/>
        </p:nvSpPr>
        <p:spPr>
          <a:xfrm>
            <a:off x="6310625" y="3029851"/>
            <a:ext cx="1461544" cy="472952"/>
          </a:xfrm>
          <a:prstGeom prst="rect">
            <a:avLst/>
          </a:prstGeom>
          <a:noFill/>
          <a:ln>
            <a:noFill/>
          </a:ln>
        </p:spPr>
        <p:txBody>
          <a:bodyPr spcFirstLastPara="1" wrap="square" lIns="91425" tIns="91425" rIns="91425" bIns="91425" anchor="t" anchorCtr="0">
            <a:noAutofit/>
          </a:bodyPr>
          <a:lstStyle/>
          <a:p>
            <a:pPr lvl="0"/>
            <a:r>
              <a:rPr lang="zh-TW" altLang="en-US" sz="1600" b="1" dirty="0">
                <a:solidFill>
                  <a:srgbClr val="C00000"/>
                </a:solidFill>
                <a:latin typeface="Archivo"/>
                <a:ea typeface="Archivo"/>
                <a:cs typeface="Archivo"/>
                <a:sym typeface="Archivo"/>
              </a:rPr>
              <a:t>非法人團體</a:t>
            </a:r>
            <a:endParaRPr lang="en-US" altLang="zh-TW" sz="1600" b="1" dirty="0">
              <a:solidFill>
                <a:schemeClr val="dk1"/>
              </a:solidFill>
              <a:latin typeface="Archivo"/>
              <a:ea typeface="Archivo"/>
              <a:cs typeface="Archivo"/>
              <a:sym typeface="Archivo"/>
            </a:endParaRPr>
          </a:p>
        </p:txBody>
      </p:sp>
      <p:sp>
        <p:nvSpPr>
          <p:cNvPr id="34" name="Google Shape;151;p29">
            <a:extLst>
              <a:ext uri="{FF2B5EF4-FFF2-40B4-BE49-F238E27FC236}">
                <a16:creationId xmlns:a16="http://schemas.microsoft.com/office/drawing/2014/main" id="{668280C4-F3F1-4BD1-BC43-0BB1076DA43A}"/>
              </a:ext>
            </a:extLst>
          </p:cNvPr>
          <p:cNvSpPr txBox="1"/>
          <p:nvPr/>
        </p:nvSpPr>
        <p:spPr>
          <a:xfrm>
            <a:off x="5932473" y="3397502"/>
            <a:ext cx="1963646" cy="822580"/>
          </a:xfrm>
          <a:prstGeom prst="rect">
            <a:avLst/>
          </a:prstGeom>
          <a:noFill/>
          <a:ln>
            <a:noFill/>
          </a:ln>
        </p:spPr>
        <p:txBody>
          <a:bodyPr spcFirstLastPara="1" wrap="square" lIns="91425" tIns="91425" rIns="91425" bIns="91425" anchor="t" anchorCtr="0">
            <a:noAutofit/>
          </a:bodyPr>
          <a:lstStyle/>
          <a:p>
            <a:pPr lvl="0"/>
            <a:r>
              <a:rPr lang="zh-TW" altLang="en-US" sz="1800" b="1" dirty="0">
                <a:solidFill>
                  <a:schemeClr val="tx2">
                    <a:lumMod val="50000"/>
                  </a:schemeClr>
                </a:solidFill>
                <a:latin typeface="Archivo"/>
                <a:ea typeface="Archivo"/>
                <a:cs typeface="Archivo"/>
                <a:sym typeface="Archivo"/>
              </a:rPr>
              <a:t>宮廟</a:t>
            </a:r>
            <a:r>
              <a:rPr lang="en-US" altLang="zh-TW" sz="1800" b="1" dirty="0">
                <a:solidFill>
                  <a:schemeClr val="tx2">
                    <a:lumMod val="50000"/>
                  </a:schemeClr>
                </a:solidFill>
                <a:latin typeface="Archivo"/>
                <a:ea typeface="Archivo"/>
                <a:cs typeface="Archivo"/>
                <a:sym typeface="Archivo"/>
              </a:rPr>
              <a:t>/</a:t>
            </a:r>
            <a:r>
              <a:rPr lang="zh-TW" altLang="en-US" sz="1800" b="1" dirty="0">
                <a:solidFill>
                  <a:schemeClr val="tx2">
                    <a:lumMod val="50000"/>
                  </a:schemeClr>
                </a:solidFill>
                <a:latin typeface="Archivo"/>
                <a:ea typeface="Archivo"/>
                <a:cs typeface="Archivo"/>
                <a:sym typeface="Archivo"/>
              </a:rPr>
              <a:t>宗親會</a:t>
            </a:r>
            <a:endParaRPr lang="en-US" altLang="zh-TW" sz="1800" b="1" dirty="0">
              <a:solidFill>
                <a:schemeClr val="tx2">
                  <a:lumMod val="50000"/>
                </a:schemeClr>
              </a:solidFill>
              <a:latin typeface="Archivo"/>
              <a:ea typeface="Archivo"/>
              <a:cs typeface="Archivo"/>
              <a:sym typeface="Archivo"/>
            </a:endParaRPr>
          </a:p>
          <a:p>
            <a:pPr lvl="0"/>
            <a:r>
              <a:rPr lang="zh-TW" altLang="en-US" sz="1800" b="1" dirty="0">
                <a:solidFill>
                  <a:schemeClr val="tx2">
                    <a:lumMod val="50000"/>
                  </a:schemeClr>
                </a:solidFill>
                <a:latin typeface="Archivo"/>
                <a:ea typeface="Archivo"/>
                <a:cs typeface="Archivo"/>
                <a:sym typeface="Archivo"/>
              </a:rPr>
              <a:t>婦女會</a:t>
            </a:r>
            <a:r>
              <a:rPr lang="en-US" altLang="zh-TW" sz="1800" b="1" dirty="0">
                <a:solidFill>
                  <a:schemeClr val="tx2">
                    <a:lumMod val="50000"/>
                  </a:schemeClr>
                </a:solidFill>
                <a:latin typeface="Archivo"/>
                <a:ea typeface="Archivo"/>
                <a:cs typeface="Archivo"/>
                <a:sym typeface="Archivo"/>
              </a:rPr>
              <a:t>/</a:t>
            </a:r>
            <a:r>
              <a:rPr lang="zh-TW" altLang="en-US" sz="1800" b="1" dirty="0">
                <a:solidFill>
                  <a:schemeClr val="tx2">
                    <a:lumMod val="50000"/>
                  </a:schemeClr>
                </a:solidFill>
                <a:latin typeface="Archivo"/>
                <a:ea typeface="Archivo"/>
                <a:cs typeface="Archivo"/>
                <a:sym typeface="Archivo"/>
              </a:rPr>
              <a:t>家長會</a:t>
            </a:r>
            <a:endParaRPr lang="en-US" altLang="zh-TW" sz="1800" b="1" dirty="0">
              <a:solidFill>
                <a:schemeClr val="tx2">
                  <a:lumMod val="50000"/>
                </a:schemeClr>
              </a:solidFill>
              <a:latin typeface="Archivo"/>
              <a:ea typeface="Archivo"/>
              <a:cs typeface="Archivo"/>
              <a:sym typeface="Archivo"/>
            </a:endParaRPr>
          </a:p>
          <a:p>
            <a:pPr lvl="0"/>
            <a:r>
              <a:rPr lang="zh-TW" altLang="en-US" sz="1800" b="1" dirty="0">
                <a:solidFill>
                  <a:schemeClr val="tx2">
                    <a:lumMod val="50000"/>
                  </a:schemeClr>
                </a:solidFill>
                <a:latin typeface="Archivo"/>
                <a:ea typeface="Archivo"/>
                <a:cs typeface="Archivo"/>
                <a:sym typeface="Archivo"/>
              </a:rPr>
              <a:t>社區管理委員會</a:t>
            </a:r>
            <a:endParaRPr lang="en-US" altLang="zh-TW" sz="1800" b="1" dirty="0">
              <a:solidFill>
                <a:schemeClr val="tx2">
                  <a:lumMod val="50000"/>
                </a:schemeClr>
              </a:solidFill>
              <a:latin typeface="Archivo"/>
              <a:ea typeface="Archivo"/>
              <a:cs typeface="Archivo"/>
              <a:sym typeface="Archivo"/>
            </a:endParaRPr>
          </a:p>
        </p:txBody>
      </p:sp>
    </p:spTree>
    <p:extLst>
      <p:ext uri="{BB962C8B-B14F-4D97-AF65-F5344CB8AC3E}">
        <p14:creationId xmlns:p14="http://schemas.microsoft.com/office/powerpoint/2010/main" val="19951509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2"/>
          <p:cNvSpPr txBox="1">
            <a:spLocks noGrp="1"/>
          </p:cNvSpPr>
          <p:nvPr>
            <p:ph type="title"/>
          </p:nvPr>
        </p:nvSpPr>
        <p:spPr>
          <a:xfrm>
            <a:off x="3360875" y="2232350"/>
            <a:ext cx="5783100" cy="1912500"/>
          </a:xfrm>
          <a:prstGeom prst="rect">
            <a:avLst/>
          </a:prstGeom>
        </p:spPr>
        <p:txBody>
          <a:bodyPr spcFirstLastPara="1" wrap="square" lIns="91425" tIns="91425" rIns="731500" bIns="91425" anchor="ctr" anchorCtr="0">
            <a:noAutofit/>
          </a:bodyPr>
          <a:lstStyle/>
          <a:p>
            <a:pPr lvl="0" algn="ctr"/>
            <a:r>
              <a:rPr lang="zh-TW" altLang="en-US" dirty="0"/>
              <a:t>   利益衝突迴避</a:t>
            </a:r>
          </a:p>
        </p:txBody>
      </p:sp>
      <p:sp>
        <p:nvSpPr>
          <p:cNvPr id="183" name="Google Shape;183;p32"/>
          <p:cNvSpPr txBox="1">
            <a:spLocks noGrp="1"/>
          </p:cNvSpPr>
          <p:nvPr>
            <p:ph type="title" idx="2"/>
          </p:nvPr>
        </p:nvSpPr>
        <p:spPr>
          <a:xfrm>
            <a:off x="3360875" y="1052400"/>
            <a:ext cx="1642200" cy="97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03</a:t>
            </a:r>
            <a:endParaRPr dirty="0"/>
          </a:p>
        </p:txBody>
      </p:sp>
    </p:spTree>
    <p:extLst>
      <p:ext uri="{BB962C8B-B14F-4D97-AF65-F5344CB8AC3E}">
        <p14:creationId xmlns:p14="http://schemas.microsoft.com/office/powerpoint/2010/main" val="938489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利益衝突之定義</a:t>
            </a:r>
            <a:r>
              <a:rPr lang="en-US" altLang="zh-TW" sz="3200" dirty="0"/>
              <a:t>/</a:t>
            </a:r>
            <a:endParaRPr sz="2400" dirty="0"/>
          </a:p>
        </p:txBody>
      </p:sp>
      <p:sp>
        <p:nvSpPr>
          <p:cNvPr id="151" name="Google Shape;151;p29"/>
          <p:cNvSpPr txBox="1"/>
          <p:nvPr/>
        </p:nvSpPr>
        <p:spPr>
          <a:xfrm>
            <a:off x="619883" y="939864"/>
            <a:ext cx="7704000" cy="1261730"/>
          </a:xfrm>
          <a:prstGeom prst="rect">
            <a:avLst/>
          </a:prstGeom>
          <a:noFill/>
          <a:ln>
            <a:noFill/>
          </a:ln>
        </p:spPr>
        <p:txBody>
          <a:bodyPr spcFirstLastPara="1" wrap="square" lIns="91425" tIns="91425" rIns="91425" bIns="91425" anchor="t" anchorCtr="0">
            <a:noAutofit/>
          </a:bodyPr>
          <a:lstStyle/>
          <a:p>
            <a:pPr marL="342900" lvl="0" indent="-342900">
              <a:lnSpc>
                <a:spcPct val="150000"/>
              </a:lnSpc>
              <a:spcBef>
                <a:spcPts val="1200"/>
              </a:spcBef>
              <a:buFont typeface="Arial" panose="020B0604020202020204" pitchFamily="34" charset="0"/>
              <a:buChar char="•"/>
            </a:pPr>
            <a:r>
              <a:rPr lang="zh-TW" altLang="en-US" sz="2000" dirty="0">
                <a:solidFill>
                  <a:schemeClr val="dk1"/>
                </a:solidFill>
                <a:latin typeface="Archivo"/>
                <a:ea typeface="Archivo"/>
                <a:cs typeface="Archivo"/>
                <a:sym typeface="Archivo"/>
              </a:rPr>
              <a:t>指公職人員執行職務時，得因其作為或不作為，直接或間接使本人或其關係人獲取利益者。</a:t>
            </a:r>
          </a:p>
          <a:p>
            <a:pPr marL="342900" lvl="0" indent="-342900">
              <a:spcBef>
                <a:spcPts val="1200"/>
              </a:spcBef>
              <a:buFont typeface="Arial" panose="020B0604020202020204" pitchFamily="34" charset="0"/>
              <a:buChar char="•"/>
            </a:pPr>
            <a:endParaRPr lang="en-US" altLang="zh-TW" sz="2000" dirty="0">
              <a:solidFill>
                <a:schemeClr val="dk1"/>
              </a:solidFill>
              <a:latin typeface="Archivo"/>
              <a:ea typeface="Archivo"/>
              <a:cs typeface="Archivo"/>
              <a:sym typeface="Archivo"/>
            </a:endParaRPr>
          </a:p>
          <a:p>
            <a:pPr lvl="0">
              <a:spcBef>
                <a:spcPts val="600"/>
              </a:spcBef>
            </a:pPr>
            <a:endParaRPr lang="en-US" altLang="zh-TW" sz="2000" dirty="0">
              <a:solidFill>
                <a:schemeClr val="dk1"/>
              </a:solidFill>
              <a:latin typeface="Archivo"/>
              <a:ea typeface="Archivo"/>
              <a:cs typeface="Archivo"/>
              <a:sym typeface="Archivo"/>
            </a:endParaRPr>
          </a:p>
          <a:p>
            <a:pPr lvl="0"/>
            <a:endParaRPr lang="en-US" altLang="zh-TW" sz="12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5" name="Google Shape;249;p31">
            <a:extLst>
              <a:ext uri="{FF2B5EF4-FFF2-40B4-BE49-F238E27FC236}">
                <a16:creationId xmlns:a16="http://schemas.microsoft.com/office/drawing/2014/main" id="{D1A576E1-30B4-4108-B5A2-1FBD56160024}"/>
              </a:ext>
            </a:extLst>
          </p:cNvPr>
          <p:cNvSpPr/>
          <p:nvPr/>
        </p:nvSpPr>
        <p:spPr>
          <a:xfrm>
            <a:off x="7174358" y="281747"/>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11E9C1CB-94CA-4C1E-8FF1-D33D1570AB8A}"/>
              </a:ext>
            </a:extLst>
          </p:cNvPr>
          <p:cNvSpPr/>
          <p:nvPr/>
        </p:nvSpPr>
        <p:spPr>
          <a:xfrm>
            <a:off x="5572820" y="281206"/>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pic>
        <p:nvPicPr>
          <p:cNvPr id="3" name="圖片 2">
            <a:extLst>
              <a:ext uri="{FF2B5EF4-FFF2-40B4-BE49-F238E27FC236}">
                <a16:creationId xmlns:a16="http://schemas.microsoft.com/office/drawing/2014/main" id="{79A0DB48-2216-4541-8E67-792B904D410A}"/>
              </a:ext>
            </a:extLst>
          </p:cNvPr>
          <p:cNvPicPr>
            <a:picLocks noChangeAspect="1"/>
          </p:cNvPicPr>
          <p:nvPr/>
        </p:nvPicPr>
        <p:blipFill>
          <a:blip r:embed="rId3"/>
          <a:stretch>
            <a:fillRect/>
          </a:stretch>
        </p:blipFill>
        <p:spPr>
          <a:xfrm>
            <a:off x="1664759" y="2144645"/>
            <a:ext cx="5614247" cy="2624302"/>
          </a:xfrm>
          <a:prstGeom prst="rect">
            <a:avLst/>
          </a:prstGeom>
        </p:spPr>
      </p:pic>
    </p:spTree>
    <p:extLst>
      <p:ext uri="{BB962C8B-B14F-4D97-AF65-F5344CB8AC3E}">
        <p14:creationId xmlns:p14="http://schemas.microsoft.com/office/powerpoint/2010/main" val="2711497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利益衝突之定義</a:t>
            </a:r>
            <a:r>
              <a:rPr lang="en-US" altLang="zh-TW" sz="3200" dirty="0"/>
              <a:t>/</a:t>
            </a:r>
            <a:endParaRPr sz="2400" dirty="0"/>
          </a:p>
        </p:txBody>
      </p:sp>
      <p:sp>
        <p:nvSpPr>
          <p:cNvPr id="5" name="Google Shape;249;p31">
            <a:extLst>
              <a:ext uri="{FF2B5EF4-FFF2-40B4-BE49-F238E27FC236}">
                <a16:creationId xmlns:a16="http://schemas.microsoft.com/office/drawing/2014/main" id="{D1A576E1-30B4-4108-B5A2-1FBD56160024}"/>
              </a:ext>
            </a:extLst>
          </p:cNvPr>
          <p:cNvSpPr/>
          <p:nvPr/>
        </p:nvSpPr>
        <p:spPr>
          <a:xfrm>
            <a:off x="7174358" y="281747"/>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11E9C1CB-94CA-4C1E-8FF1-D33D1570AB8A}"/>
              </a:ext>
            </a:extLst>
          </p:cNvPr>
          <p:cNvSpPr/>
          <p:nvPr/>
        </p:nvSpPr>
        <p:spPr>
          <a:xfrm>
            <a:off x="5572820" y="281206"/>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
        <p:nvSpPr>
          <p:cNvPr id="8" name="Google Shape;247;p31">
            <a:extLst>
              <a:ext uri="{FF2B5EF4-FFF2-40B4-BE49-F238E27FC236}">
                <a16:creationId xmlns:a16="http://schemas.microsoft.com/office/drawing/2014/main" id="{4B424DAE-D82B-4376-BE38-73C40D859B3C}"/>
              </a:ext>
            </a:extLst>
          </p:cNvPr>
          <p:cNvSpPr/>
          <p:nvPr/>
        </p:nvSpPr>
        <p:spPr>
          <a:xfrm>
            <a:off x="1040450" y="948441"/>
            <a:ext cx="3257230" cy="509073"/>
          </a:xfrm>
          <a:prstGeom prst="rect">
            <a:avLst/>
          </a:prstGeom>
          <a:solidFill>
            <a:schemeClr val="lt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財產上利益</a:t>
            </a:r>
            <a:endParaRPr sz="1600" dirty="0">
              <a:solidFill>
                <a:schemeClr val="dk1"/>
              </a:solidFill>
              <a:latin typeface="Poppins SemiBold"/>
              <a:ea typeface="Poppins SemiBold"/>
              <a:cs typeface="Poppins SemiBold"/>
              <a:sym typeface="Poppins SemiBold"/>
            </a:endParaRPr>
          </a:p>
        </p:txBody>
      </p:sp>
      <p:sp>
        <p:nvSpPr>
          <p:cNvPr id="9" name="Google Shape;249;p31">
            <a:extLst>
              <a:ext uri="{FF2B5EF4-FFF2-40B4-BE49-F238E27FC236}">
                <a16:creationId xmlns:a16="http://schemas.microsoft.com/office/drawing/2014/main" id="{2DFBF664-6B2B-45BA-82B9-0056D0AEBFA1}"/>
              </a:ext>
            </a:extLst>
          </p:cNvPr>
          <p:cNvSpPr/>
          <p:nvPr/>
        </p:nvSpPr>
        <p:spPr>
          <a:xfrm>
            <a:off x="5152012" y="951422"/>
            <a:ext cx="3257230" cy="509073"/>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非財產上利益</a:t>
            </a:r>
            <a:endParaRPr sz="2000" dirty="0">
              <a:solidFill>
                <a:schemeClr val="dk1"/>
              </a:solidFill>
              <a:latin typeface="Poppins SemiBold"/>
              <a:ea typeface="Poppins SemiBold"/>
              <a:cs typeface="Poppins SemiBold"/>
              <a:sym typeface="Poppins SemiBold"/>
            </a:endParaRPr>
          </a:p>
        </p:txBody>
      </p:sp>
      <p:sp>
        <p:nvSpPr>
          <p:cNvPr id="10" name="立方體 9">
            <a:extLst>
              <a:ext uri="{FF2B5EF4-FFF2-40B4-BE49-F238E27FC236}">
                <a16:creationId xmlns:a16="http://schemas.microsoft.com/office/drawing/2014/main" id="{F5A6AAA4-C8CD-4373-B6B3-A501417CD9CA}"/>
              </a:ext>
            </a:extLst>
          </p:cNvPr>
          <p:cNvSpPr/>
          <p:nvPr/>
        </p:nvSpPr>
        <p:spPr>
          <a:xfrm>
            <a:off x="482258" y="2442996"/>
            <a:ext cx="3866456" cy="2355804"/>
          </a:xfrm>
          <a:prstGeom prst="cube">
            <a:avLst/>
          </a:prstGeom>
          <a:solidFill>
            <a:schemeClr val="tx1">
              <a:lumMod val="50000"/>
              <a:lumOff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Google Shape;151;p29">
            <a:extLst>
              <a:ext uri="{FF2B5EF4-FFF2-40B4-BE49-F238E27FC236}">
                <a16:creationId xmlns:a16="http://schemas.microsoft.com/office/drawing/2014/main" id="{61393A96-E65D-4D6E-8A48-987BCA7CD34D}"/>
              </a:ext>
            </a:extLst>
          </p:cNvPr>
          <p:cNvSpPr txBox="1"/>
          <p:nvPr/>
        </p:nvSpPr>
        <p:spPr>
          <a:xfrm>
            <a:off x="542511" y="3133352"/>
            <a:ext cx="3174161" cy="1220010"/>
          </a:xfrm>
          <a:prstGeom prst="rect">
            <a:avLst/>
          </a:prstGeom>
          <a:noFill/>
          <a:ln>
            <a:noFill/>
          </a:ln>
        </p:spPr>
        <p:txBody>
          <a:bodyPr spcFirstLastPara="1" wrap="square" lIns="91425" tIns="91425" rIns="91425" bIns="91425" anchor="t" anchorCtr="0">
            <a:noAutofit/>
          </a:bodyPr>
          <a:lstStyle/>
          <a:p>
            <a:pPr lvl="0"/>
            <a:r>
              <a:rPr lang="zh-TW" altLang="en-US" sz="1800" b="1" dirty="0">
                <a:solidFill>
                  <a:schemeClr val="bg1"/>
                </a:solidFill>
                <a:latin typeface="Archivo"/>
                <a:ea typeface="Archivo"/>
                <a:cs typeface="Archivo"/>
                <a:sym typeface="Archivo"/>
              </a:rPr>
              <a:t>◎獎金之決定與發放</a:t>
            </a:r>
          </a:p>
          <a:p>
            <a:pPr lvl="0"/>
            <a:r>
              <a:rPr lang="zh-TW" altLang="en-US" sz="1800" b="1" dirty="0">
                <a:solidFill>
                  <a:schemeClr val="bg1"/>
                </a:solidFill>
                <a:latin typeface="Archivo"/>
                <a:ea typeface="Archivo"/>
                <a:cs typeface="Archivo"/>
                <a:sym typeface="Archivo"/>
              </a:rPr>
              <a:t>◎工程、財物、勞務採購</a:t>
            </a:r>
          </a:p>
          <a:p>
            <a:pPr lvl="0"/>
            <a:r>
              <a:rPr lang="zh-TW" altLang="en-US" sz="1800" b="1" dirty="0">
                <a:solidFill>
                  <a:schemeClr val="bg1"/>
                </a:solidFill>
                <a:latin typeface="Archivo"/>
                <a:ea typeface="Archivo"/>
                <a:cs typeface="Archivo"/>
                <a:sym typeface="Archivo"/>
              </a:rPr>
              <a:t>◎都市計畫、土地開發</a:t>
            </a:r>
          </a:p>
          <a:p>
            <a:pPr lvl="0"/>
            <a:r>
              <a:rPr lang="zh-TW" altLang="en-US" sz="1800" b="1" dirty="0">
                <a:solidFill>
                  <a:schemeClr val="bg1"/>
                </a:solidFill>
                <a:latin typeface="Archivo"/>
                <a:ea typeface="Archivo"/>
                <a:cs typeface="Archivo"/>
                <a:sym typeface="Archivo"/>
              </a:rPr>
              <a:t>◎違章建築之緩拆或免拆</a:t>
            </a:r>
          </a:p>
          <a:p>
            <a:pPr lvl="0"/>
            <a:r>
              <a:rPr lang="zh-TW" altLang="en-US" sz="1800" b="1" dirty="0">
                <a:solidFill>
                  <a:schemeClr val="bg1"/>
                </a:solidFill>
                <a:latin typeface="Archivo"/>
                <a:ea typeface="Archivo"/>
                <a:cs typeface="Archivo"/>
                <a:sym typeface="Archivo"/>
              </a:rPr>
              <a:t>◎租金、報酬、車資等之減免</a:t>
            </a:r>
          </a:p>
        </p:txBody>
      </p:sp>
      <p:sp>
        <p:nvSpPr>
          <p:cNvPr id="12" name="立方體 11">
            <a:extLst>
              <a:ext uri="{FF2B5EF4-FFF2-40B4-BE49-F238E27FC236}">
                <a16:creationId xmlns:a16="http://schemas.microsoft.com/office/drawing/2014/main" id="{0C41B6B2-CFAC-4627-AC6C-1846E681BD6A}"/>
              </a:ext>
            </a:extLst>
          </p:cNvPr>
          <p:cNvSpPr/>
          <p:nvPr/>
        </p:nvSpPr>
        <p:spPr>
          <a:xfrm>
            <a:off x="4386648" y="2615346"/>
            <a:ext cx="4757352" cy="2355804"/>
          </a:xfrm>
          <a:prstGeom prst="cube">
            <a:avLst/>
          </a:prstGeom>
          <a:solidFill>
            <a:schemeClr val="accent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13" name="Google Shape;151;p29">
            <a:extLst>
              <a:ext uri="{FF2B5EF4-FFF2-40B4-BE49-F238E27FC236}">
                <a16:creationId xmlns:a16="http://schemas.microsoft.com/office/drawing/2014/main" id="{21A64F5D-83BD-4D4E-8AC6-D7AF2E23FEFD}"/>
              </a:ext>
            </a:extLst>
          </p:cNvPr>
          <p:cNvSpPr txBox="1"/>
          <p:nvPr/>
        </p:nvSpPr>
        <p:spPr>
          <a:xfrm>
            <a:off x="4469471" y="3277383"/>
            <a:ext cx="4247125" cy="1521417"/>
          </a:xfrm>
          <a:prstGeom prst="rect">
            <a:avLst/>
          </a:prstGeom>
          <a:noFill/>
          <a:ln>
            <a:noFill/>
          </a:ln>
        </p:spPr>
        <p:txBody>
          <a:bodyPr spcFirstLastPara="1" wrap="square" lIns="91425" tIns="91425" rIns="91425" bIns="91425" anchor="t" anchorCtr="0">
            <a:noAutofit/>
          </a:bodyPr>
          <a:lstStyle/>
          <a:p>
            <a:pPr lvl="0"/>
            <a:r>
              <a:rPr lang="zh-TW" altLang="en-US" sz="1800" b="1" dirty="0">
                <a:solidFill>
                  <a:schemeClr val="tx2">
                    <a:lumMod val="50000"/>
                  </a:schemeClr>
                </a:solidFill>
                <a:latin typeface="Archivo"/>
                <a:ea typeface="Archivo"/>
                <a:cs typeface="Archivo"/>
                <a:sym typeface="Archivo"/>
              </a:rPr>
              <a:t>◎技工、工友、雇員、清潔隊員、測量助理、約聘僱人員、臨時人員、代課教師、增置教師、臨時助教、派遣人員等職務之進用（聘用、僱用、約僱</a:t>
            </a:r>
            <a:r>
              <a:rPr lang="en-US" altLang="zh-TW" sz="1800" b="1" dirty="0">
                <a:solidFill>
                  <a:schemeClr val="tx2">
                    <a:lumMod val="50000"/>
                  </a:schemeClr>
                </a:solidFill>
                <a:latin typeface="Archivo"/>
                <a:ea typeface="Archivo"/>
                <a:cs typeface="Archivo"/>
                <a:sym typeface="Archivo"/>
              </a:rPr>
              <a:t>……</a:t>
            </a:r>
            <a:r>
              <a:rPr lang="zh-TW" altLang="en-US" sz="1800" b="1" dirty="0">
                <a:solidFill>
                  <a:schemeClr val="tx2">
                    <a:lumMod val="50000"/>
                  </a:schemeClr>
                </a:solidFill>
                <a:latin typeface="Archivo"/>
                <a:ea typeface="Archivo"/>
                <a:cs typeface="Archivo"/>
                <a:sym typeface="Archivo"/>
              </a:rPr>
              <a:t>）</a:t>
            </a:r>
          </a:p>
          <a:p>
            <a:pPr lvl="0"/>
            <a:r>
              <a:rPr lang="zh-TW" altLang="en-US" sz="1800" b="1" dirty="0">
                <a:solidFill>
                  <a:schemeClr val="tx2">
                    <a:lumMod val="50000"/>
                  </a:schemeClr>
                </a:solidFill>
                <a:latin typeface="Archivo"/>
                <a:ea typeface="Archivo"/>
                <a:cs typeface="Archivo"/>
                <a:sym typeface="Archivo"/>
              </a:rPr>
              <a:t>◎考績（成、評）之評定</a:t>
            </a:r>
          </a:p>
          <a:p>
            <a:pPr lvl="0"/>
            <a:endParaRPr lang="en-US" altLang="zh-TW" sz="1800" b="1" dirty="0">
              <a:solidFill>
                <a:schemeClr val="tx2">
                  <a:lumMod val="50000"/>
                </a:schemeClr>
              </a:solidFill>
              <a:latin typeface="Archivo"/>
              <a:ea typeface="Archivo"/>
              <a:cs typeface="Archivo"/>
              <a:sym typeface="Archivo"/>
            </a:endParaRPr>
          </a:p>
        </p:txBody>
      </p:sp>
      <p:sp>
        <p:nvSpPr>
          <p:cNvPr id="14" name="Google Shape;249;p31">
            <a:extLst>
              <a:ext uri="{FF2B5EF4-FFF2-40B4-BE49-F238E27FC236}">
                <a16:creationId xmlns:a16="http://schemas.microsoft.com/office/drawing/2014/main" id="{C3D364E8-A0F1-4BDA-9118-E7576C9C4615}"/>
              </a:ext>
            </a:extLst>
          </p:cNvPr>
          <p:cNvSpPr/>
          <p:nvPr/>
        </p:nvSpPr>
        <p:spPr>
          <a:xfrm>
            <a:off x="735837" y="1981242"/>
            <a:ext cx="3866456" cy="317723"/>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zh-TW" altLang="en-US" sz="1600" b="1" dirty="0">
                <a:solidFill>
                  <a:schemeClr val="dk1"/>
                </a:solidFill>
                <a:latin typeface="Poppins SemiBold"/>
                <a:ea typeface="Poppins SemiBold"/>
                <a:cs typeface="Poppins SemiBold"/>
                <a:sym typeface="Poppins SemiBold"/>
              </a:rPr>
              <a:t>動產、不動產</a:t>
            </a:r>
            <a:r>
              <a:rPr lang="en-US" altLang="zh-TW" sz="1600" b="1" dirty="0">
                <a:solidFill>
                  <a:schemeClr val="dk1"/>
                </a:solidFill>
                <a:latin typeface="Poppins SemiBold"/>
                <a:ea typeface="Poppins SemiBold"/>
                <a:cs typeface="Poppins SemiBold"/>
                <a:sym typeface="Poppins SemiBold"/>
              </a:rPr>
              <a:t>…</a:t>
            </a:r>
            <a:r>
              <a:rPr lang="zh-TW" altLang="en-US" sz="1600" b="1" dirty="0">
                <a:solidFill>
                  <a:schemeClr val="dk1"/>
                </a:solidFill>
                <a:latin typeface="Poppins SemiBold"/>
                <a:ea typeface="Poppins SemiBold"/>
                <a:cs typeface="Poppins SemiBold"/>
                <a:sym typeface="Poppins SemiBold"/>
              </a:rPr>
              <a:t>其他具有經濟價值或得</a:t>
            </a:r>
          </a:p>
          <a:p>
            <a:pPr lvl="0" algn="ctr"/>
            <a:r>
              <a:rPr lang="zh-TW" altLang="en-US" sz="1600" b="1" dirty="0">
                <a:solidFill>
                  <a:schemeClr val="dk1"/>
                </a:solidFill>
                <a:latin typeface="Poppins SemiBold"/>
                <a:ea typeface="Poppins SemiBold"/>
                <a:cs typeface="Poppins SemiBold"/>
                <a:sym typeface="Poppins SemiBold"/>
              </a:rPr>
              <a:t>   以金錢交易取得之利益</a:t>
            </a:r>
          </a:p>
          <a:p>
            <a:pPr lvl="0" algn="ctr"/>
            <a:endParaRPr lang="zh-TW" altLang="en-US" sz="2000" b="1" dirty="0">
              <a:solidFill>
                <a:schemeClr val="dk1"/>
              </a:solidFill>
              <a:latin typeface="Poppins SemiBold"/>
              <a:ea typeface="Poppins SemiBold"/>
              <a:cs typeface="Poppins SemiBold"/>
              <a:sym typeface="Poppins SemiBold"/>
            </a:endParaRPr>
          </a:p>
        </p:txBody>
      </p:sp>
      <p:sp>
        <p:nvSpPr>
          <p:cNvPr id="15" name="Google Shape;249;p31">
            <a:extLst>
              <a:ext uri="{FF2B5EF4-FFF2-40B4-BE49-F238E27FC236}">
                <a16:creationId xmlns:a16="http://schemas.microsoft.com/office/drawing/2014/main" id="{89E80387-F5AD-45E3-8F66-DEBE204C305B}"/>
              </a:ext>
            </a:extLst>
          </p:cNvPr>
          <p:cNvSpPr/>
          <p:nvPr/>
        </p:nvSpPr>
        <p:spPr>
          <a:xfrm>
            <a:off x="4707838" y="2041318"/>
            <a:ext cx="4358789" cy="317723"/>
          </a:xfrm>
          <a:prstGeom prst="rect">
            <a:avLst/>
          </a:prstGeom>
          <a:noFill/>
          <a:ln w="9525" cap="flat" cmpd="sng">
            <a:noFill/>
            <a:prstDash val="solid"/>
            <a:round/>
            <a:headEnd type="none" w="sm" len="sm"/>
            <a:tailEnd type="none" w="sm" len="sm"/>
          </a:ln>
        </p:spPr>
        <p:txBody>
          <a:bodyPr spcFirstLastPara="1" wrap="square" lIns="91425" tIns="91425" rIns="91425" bIns="91425" anchor="ctr" anchorCtr="0">
            <a:noAutofit/>
          </a:bodyPr>
          <a:lstStyle/>
          <a:p>
            <a:pPr lvl="0" algn="ctr"/>
            <a:r>
              <a:rPr lang="zh-TW" altLang="en-US" sz="1600" b="1" dirty="0">
                <a:solidFill>
                  <a:schemeClr val="dk1"/>
                </a:solidFill>
                <a:latin typeface="Poppins SemiBold"/>
                <a:ea typeface="Poppins SemiBold"/>
                <a:cs typeface="Poppins SemiBold"/>
                <a:sym typeface="Poppins SemiBold"/>
              </a:rPr>
              <a:t>指有利公職人員或其關係人在機關（構）團體、學校、法人、事業機構、部隊之任用、聘任、聘用、約僱、臨時人員之進用、勞動派遣、陞遷、調動、考績及其他相類似之人事措施</a:t>
            </a:r>
          </a:p>
          <a:p>
            <a:pPr lvl="0" algn="ctr"/>
            <a:endParaRPr lang="zh-TW" altLang="en-US" sz="2000" b="1"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15846160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補充說明</a:t>
            </a:r>
            <a:r>
              <a:rPr lang="en-US" altLang="zh-TW" sz="3200" dirty="0"/>
              <a:t>/</a:t>
            </a:r>
            <a:endParaRPr sz="2400" dirty="0"/>
          </a:p>
        </p:txBody>
      </p:sp>
      <p:sp>
        <p:nvSpPr>
          <p:cNvPr id="151" name="Google Shape;151;p29"/>
          <p:cNvSpPr txBox="1"/>
          <p:nvPr/>
        </p:nvSpPr>
        <p:spPr>
          <a:xfrm>
            <a:off x="619883" y="939864"/>
            <a:ext cx="7704000" cy="1261730"/>
          </a:xfrm>
          <a:prstGeom prst="rect">
            <a:avLst/>
          </a:prstGeom>
          <a:noFill/>
          <a:ln>
            <a:noFill/>
          </a:ln>
        </p:spPr>
        <p:txBody>
          <a:bodyPr spcFirstLastPara="1" wrap="square" lIns="91425" tIns="91425" rIns="91425" bIns="91425" anchor="t" anchorCtr="0">
            <a:noAutofit/>
          </a:bodyPr>
          <a:lstStyle/>
          <a:p>
            <a:pPr marL="342900" lvl="0" indent="-342900">
              <a:lnSpc>
                <a:spcPct val="150000"/>
              </a:lnSpc>
              <a:spcBef>
                <a:spcPts val="1200"/>
              </a:spcBef>
              <a:buFont typeface="Arial" panose="020B0604020202020204" pitchFamily="34" charset="0"/>
              <a:buChar char="•"/>
            </a:pPr>
            <a:r>
              <a:rPr lang="en-US" altLang="zh-TW" sz="2000" dirty="0">
                <a:solidFill>
                  <a:schemeClr val="dk1"/>
                </a:solidFill>
                <a:latin typeface="Archivo"/>
                <a:ea typeface="Archivo"/>
                <a:cs typeface="Archivo"/>
                <a:sym typeface="Archivo"/>
              </a:rPr>
              <a:t>【</a:t>
            </a:r>
            <a:r>
              <a:rPr lang="zh-TW" altLang="en-US" sz="2000" dirty="0">
                <a:solidFill>
                  <a:schemeClr val="dk1"/>
                </a:solidFill>
                <a:latin typeface="Archivo"/>
                <a:ea typeface="Archivo"/>
                <a:cs typeface="Archivo"/>
                <a:sym typeface="Archivo"/>
              </a:rPr>
              <a:t>法務部</a:t>
            </a:r>
            <a:r>
              <a:rPr lang="en-US" altLang="zh-TW" sz="2000" dirty="0">
                <a:solidFill>
                  <a:schemeClr val="dk1"/>
                </a:solidFill>
                <a:latin typeface="Archivo"/>
                <a:ea typeface="Archivo"/>
                <a:cs typeface="Archivo"/>
                <a:sym typeface="Archivo"/>
              </a:rPr>
              <a:t>97</a:t>
            </a:r>
            <a:r>
              <a:rPr lang="zh-TW" altLang="en-US" sz="2000" dirty="0">
                <a:solidFill>
                  <a:schemeClr val="dk1"/>
                </a:solidFill>
                <a:latin typeface="Archivo"/>
                <a:ea typeface="Archivo"/>
                <a:cs typeface="Archivo"/>
                <a:sym typeface="Archivo"/>
              </a:rPr>
              <a:t>年</a:t>
            </a:r>
            <a:r>
              <a:rPr lang="en-US" altLang="zh-TW" sz="2000" dirty="0">
                <a:solidFill>
                  <a:schemeClr val="dk1"/>
                </a:solidFill>
                <a:latin typeface="Archivo"/>
                <a:ea typeface="Archivo"/>
                <a:cs typeface="Archivo"/>
                <a:sym typeface="Archivo"/>
              </a:rPr>
              <a:t>3</a:t>
            </a:r>
            <a:r>
              <a:rPr lang="zh-TW" altLang="en-US" sz="2000" dirty="0">
                <a:solidFill>
                  <a:schemeClr val="dk1"/>
                </a:solidFill>
                <a:latin typeface="Archivo"/>
                <a:ea typeface="Archivo"/>
                <a:cs typeface="Archivo"/>
                <a:sym typeface="Archivo"/>
              </a:rPr>
              <a:t>月</a:t>
            </a:r>
            <a:r>
              <a:rPr lang="en-US" altLang="zh-TW" sz="2000" dirty="0">
                <a:solidFill>
                  <a:schemeClr val="dk1"/>
                </a:solidFill>
                <a:latin typeface="Archivo"/>
                <a:ea typeface="Archivo"/>
                <a:cs typeface="Archivo"/>
                <a:sym typeface="Archivo"/>
              </a:rPr>
              <a:t>5</a:t>
            </a:r>
            <a:r>
              <a:rPr lang="zh-TW" altLang="en-US" sz="2000" dirty="0">
                <a:solidFill>
                  <a:schemeClr val="dk1"/>
                </a:solidFill>
                <a:latin typeface="Archivo"/>
                <a:ea typeface="Archivo"/>
                <a:cs typeface="Archivo"/>
                <a:sym typeface="Archivo"/>
              </a:rPr>
              <a:t>日法政決字</a:t>
            </a:r>
            <a:r>
              <a:rPr lang="en-US" altLang="zh-TW" sz="2000" dirty="0">
                <a:solidFill>
                  <a:schemeClr val="dk1"/>
                </a:solidFill>
                <a:latin typeface="Archivo"/>
                <a:ea typeface="Archivo"/>
                <a:cs typeface="Archivo"/>
                <a:sym typeface="Archivo"/>
              </a:rPr>
              <a:t>0970003714</a:t>
            </a:r>
            <a:r>
              <a:rPr lang="zh-TW" altLang="en-US" sz="2000" dirty="0">
                <a:solidFill>
                  <a:schemeClr val="dk1"/>
                </a:solidFill>
                <a:latin typeface="Archivo"/>
                <a:ea typeface="Archivo"/>
                <a:cs typeface="Archivo"/>
                <a:sym typeface="Archivo"/>
              </a:rPr>
              <a:t>號</a:t>
            </a:r>
            <a:r>
              <a:rPr lang="en-US" altLang="zh-TW" sz="2000" dirty="0">
                <a:solidFill>
                  <a:schemeClr val="dk1"/>
                </a:solidFill>
                <a:latin typeface="Archivo"/>
                <a:ea typeface="Archivo"/>
                <a:cs typeface="Archivo"/>
                <a:sym typeface="Archivo"/>
              </a:rPr>
              <a:t>】</a:t>
            </a:r>
          </a:p>
          <a:p>
            <a:pPr marL="342900" lvl="0" indent="-342900">
              <a:lnSpc>
                <a:spcPct val="150000"/>
              </a:lnSpc>
              <a:spcBef>
                <a:spcPts val="1200"/>
              </a:spcBef>
              <a:buFont typeface="Arial" panose="020B0604020202020204" pitchFamily="34" charset="0"/>
              <a:buChar char="•"/>
            </a:pPr>
            <a:r>
              <a:rPr lang="zh-TW" altLang="en-US" sz="2000" dirty="0">
                <a:solidFill>
                  <a:schemeClr val="dk1"/>
                </a:solidFill>
                <a:latin typeface="Archivo"/>
                <a:ea typeface="Archivo"/>
                <a:cs typeface="Archivo"/>
                <a:sym typeface="Archivo"/>
              </a:rPr>
              <a:t>人力派遣要派機關雖與被派遣人員間並無直接聘僱關係，然</a:t>
            </a:r>
            <a:r>
              <a:rPr lang="zh-TW" altLang="en-US" sz="2000" dirty="0">
                <a:solidFill>
                  <a:srgbClr val="C00000"/>
                </a:solidFill>
                <a:latin typeface="Archivo"/>
                <a:ea typeface="Archivo"/>
                <a:cs typeface="Archivo"/>
                <a:sym typeface="Archivo"/>
              </a:rPr>
              <a:t>要派機關對人力派遣公司所派遣之人員具最後准否錄用權</a:t>
            </a:r>
            <a:r>
              <a:rPr lang="zh-TW" altLang="en-US" sz="2000" dirty="0">
                <a:solidFill>
                  <a:schemeClr val="dk1"/>
                </a:solidFill>
                <a:latin typeface="Archivo"/>
                <a:ea typeface="Archivo"/>
                <a:cs typeface="Archivo"/>
                <a:sym typeface="Archivo"/>
              </a:rPr>
              <a:t>，且被派遣人員如表現不符需求，要派機關尚得</a:t>
            </a:r>
            <a:r>
              <a:rPr lang="zh-TW" altLang="en-US" sz="2000" dirty="0">
                <a:solidFill>
                  <a:srgbClr val="C00000"/>
                </a:solidFill>
                <a:latin typeface="Archivo"/>
                <a:ea typeface="Archivo"/>
                <a:cs typeface="Archivo"/>
                <a:sym typeface="Archivo"/>
              </a:rPr>
              <a:t>隨時要求人力派遣公司更換之，</a:t>
            </a:r>
            <a:r>
              <a:rPr lang="zh-TW" altLang="en-US" sz="2000" dirty="0">
                <a:solidFill>
                  <a:schemeClr val="dk1"/>
                </a:solidFill>
                <a:latin typeface="Archivo"/>
                <a:ea typeface="Archivo"/>
                <a:cs typeface="Archivo"/>
                <a:sym typeface="Archivo"/>
              </a:rPr>
              <a:t>足見此乃相類任用、陞遷、調動等人事權運用範圍，揆諸前開法律及函釋，被派遣人員至機關任職，亦屬本法所稱「其他人事措施」。</a:t>
            </a:r>
          </a:p>
          <a:p>
            <a:pPr lvl="0">
              <a:lnSpc>
                <a:spcPct val="150000"/>
              </a:lnSpc>
              <a:spcBef>
                <a:spcPts val="1200"/>
              </a:spcBef>
            </a:pPr>
            <a:endParaRPr lang="zh-TW" altLang="en-US" sz="2000" dirty="0">
              <a:solidFill>
                <a:schemeClr val="dk1"/>
              </a:solidFill>
              <a:latin typeface="Archivo"/>
              <a:ea typeface="Archivo"/>
              <a:cs typeface="Archivo"/>
              <a:sym typeface="Archivo"/>
            </a:endParaRPr>
          </a:p>
          <a:p>
            <a:pPr marL="342900" lvl="0" indent="-342900">
              <a:spcBef>
                <a:spcPts val="1200"/>
              </a:spcBef>
              <a:buFont typeface="Arial" panose="020B0604020202020204" pitchFamily="34" charset="0"/>
              <a:buChar char="•"/>
            </a:pPr>
            <a:endParaRPr lang="en-US" altLang="zh-TW" sz="2000" dirty="0">
              <a:solidFill>
                <a:schemeClr val="dk1"/>
              </a:solidFill>
              <a:latin typeface="Archivo"/>
              <a:ea typeface="Archivo"/>
              <a:cs typeface="Archivo"/>
              <a:sym typeface="Archivo"/>
            </a:endParaRPr>
          </a:p>
          <a:p>
            <a:pPr lvl="0">
              <a:spcBef>
                <a:spcPts val="600"/>
              </a:spcBef>
            </a:pPr>
            <a:endParaRPr lang="en-US" altLang="zh-TW" sz="2000" dirty="0">
              <a:solidFill>
                <a:schemeClr val="dk1"/>
              </a:solidFill>
              <a:latin typeface="Archivo"/>
              <a:ea typeface="Archivo"/>
              <a:cs typeface="Archivo"/>
              <a:sym typeface="Archivo"/>
            </a:endParaRPr>
          </a:p>
          <a:p>
            <a:pPr lvl="0"/>
            <a:endParaRPr lang="en-US" altLang="zh-TW" sz="12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5" name="Google Shape;249;p31">
            <a:extLst>
              <a:ext uri="{FF2B5EF4-FFF2-40B4-BE49-F238E27FC236}">
                <a16:creationId xmlns:a16="http://schemas.microsoft.com/office/drawing/2014/main" id="{D1A576E1-30B4-4108-B5A2-1FBD56160024}"/>
              </a:ext>
            </a:extLst>
          </p:cNvPr>
          <p:cNvSpPr/>
          <p:nvPr/>
        </p:nvSpPr>
        <p:spPr>
          <a:xfrm>
            <a:off x="7174358" y="281747"/>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11E9C1CB-94CA-4C1E-8FF1-D33D1570AB8A}"/>
              </a:ext>
            </a:extLst>
          </p:cNvPr>
          <p:cNvSpPr/>
          <p:nvPr/>
        </p:nvSpPr>
        <p:spPr>
          <a:xfrm>
            <a:off x="5572820" y="281206"/>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4136921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7704000" cy="702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zh-TW" altLang="en-US" sz="3200" dirty="0"/>
              <a:t>今日課程參與者</a:t>
            </a:r>
            <a:endParaRPr sz="3200" dirty="0"/>
          </a:p>
        </p:txBody>
      </p:sp>
      <p:sp>
        <p:nvSpPr>
          <p:cNvPr id="151" name="Google Shape;151;p29"/>
          <p:cNvSpPr txBox="1"/>
          <p:nvPr/>
        </p:nvSpPr>
        <p:spPr>
          <a:xfrm>
            <a:off x="619884" y="959459"/>
            <a:ext cx="5914560" cy="3603705"/>
          </a:xfrm>
          <a:prstGeom prst="rect">
            <a:avLst/>
          </a:prstGeom>
          <a:noFill/>
          <a:ln>
            <a:noFill/>
          </a:ln>
        </p:spPr>
        <p:txBody>
          <a:bodyPr spcFirstLastPara="1" wrap="square" lIns="91425" tIns="91425" rIns="91425" bIns="91425" anchor="t" anchorCtr="0">
            <a:noAutofit/>
          </a:bodyPr>
          <a:lstStyle/>
          <a:p>
            <a:pPr marL="0" lvl="0" indent="0" algn="l" rtl="0">
              <a:spcBef>
                <a:spcPts val="600"/>
              </a:spcBef>
              <a:spcAft>
                <a:spcPts val="0"/>
              </a:spcAft>
              <a:buNone/>
            </a:pPr>
            <a:r>
              <a:rPr lang="zh-TW" altLang="en-US" sz="2000" b="1" dirty="0">
                <a:solidFill>
                  <a:schemeClr val="dk1"/>
                </a:solidFill>
                <a:effectLst>
                  <a:outerShdw blurRad="38100" dist="38100" dir="2700000" algn="tl">
                    <a:srgbClr val="000000">
                      <a:alpha val="43137"/>
                    </a:srgbClr>
                  </a:outerShdw>
                </a:effectLst>
                <a:latin typeface="Archivo"/>
                <a:ea typeface="Archivo"/>
                <a:cs typeface="Archivo"/>
                <a:sym typeface="Archivo"/>
              </a:rPr>
              <a:t>今日課程參與者</a:t>
            </a:r>
            <a:r>
              <a:rPr lang="zh-TW" altLang="en-US" sz="2400" b="1" dirty="0">
                <a:solidFill>
                  <a:schemeClr val="dk1"/>
                </a:solidFill>
                <a:effectLst>
                  <a:outerShdw blurRad="38100" dist="38100" dir="2700000" algn="tl">
                    <a:srgbClr val="000000">
                      <a:alpha val="43137"/>
                    </a:srgbClr>
                  </a:outerShdw>
                </a:effectLst>
                <a:latin typeface="Archivo"/>
                <a:ea typeface="Archivo"/>
                <a:cs typeface="Archivo"/>
                <a:sym typeface="Archivo"/>
              </a:rPr>
              <a:t>：</a:t>
            </a:r>
            <a:endParaRPr lang="en-US" altLang="zh-TW" sz="2400" b="1" dirty="0">
              <a:solidFill>
                <a:schemeClr val="dk1"/>
              </a:solidFill>
              <a:effectLst>
                <a:outerShdw blurRad="38100" dist="38100" dir="2700000" algn="tl">
                  <a:srgbClr val="000000">
                    <a:alpha val="43137"/>
                  </a:srgbClr>
                </a:outerShdw>
              </a:effectLst>
              <a:latin typeface="Archivo"/>
              <a:ea typeface="Archivo"/>
              <a:cs typeface="Archivo"/>
              <a:sym typeface="Archivo"/>
            </a:endParaRPr>
          </a:p>
          <a:p>
            <a:pPr marL="171450" lvl="0" indent="-171450">
              <a:lnSpc>
                <a:spcPct val="200000"/>
              </a:lnSpc>
              <a:spcBef>
                <a:spcPts val="600"/>
              </a:spcBef>
              <a:buFont typeface="Arial" panose="020B0604020202020204" pitchFamily="34" charset="0"/>
              <a:buChar char="•"/>
            </a:pPr>
            <a:r>
              <a:rPr lang="zh-TW" altLang="en-US" sz="2000" dirty="0">
                <a:solidFill>
                  <a:schemeClr val="dk1"/>
                </a:solidFill>
                <a:latin typeface="Archivo"/>
                <a:ea typeface="Archivo"/>
                <a:cs typeface="Archivo"/>
                <a:sym typeface="Archivo"/>
              </a:rPr>
              <a:t>公職人員利益衝突迴避法規範人員。</a:t>
            </a:r>
            <a:endParaRPr lang="en-US" altLang="zh-TW" sz="2000" dirty="0">
              <a:solidFill>
                <a:schemeClr val="dk1"/>
              </a:solidFill>
              <a:latin typeface="Archivo"/>
              <a:ea typeface="Archivo"/>
              <a:cs typeface="Archivo"/>
              <a:sym typeface="Archivo"/>
            </a:endParaRPr>
          </a:p>
          <a:p>
            <a:pPr marL="171450" lvl="0" indent="-171450">
              <a:lnSpc>
                <a:spcPct val="150000"/>
              </a:lnSpc>
              <a:spcBef>
                <a:spcPts val="600"/>
              </a:spcBef>
              <a:buFont typeface="Arial" panose="020B0604020202020204" pitchFamily="34" charset="0"/>
              <a:buChar char="•"/>
            </a:pPr>
            <a:r>
              <a:rPr lang="zh-TW" altLang="en-US" sz="2000" dirty="0">
                <a:solidFill>
                  <a:schemeClr val="dk1"/>
                </a:solidFill>
                <a:latin typeface="Archivo"/>
                <a:ea typeface="Archivo"/>
                <a:cs typeface="Archivo"/>
                <a:sym typeface="Archivo"/>
              </a:rPr>
              <a:t>辦理採購及補助業務之同仁。</a:t>
            </a:r>
            <a:endParaRPr lang="en-US" altLang="zh-TW" sz="2000" dirty="0">
              <a:solidFill>
                <a:schemeClr val="dk1"/>
              </a:solidFill>
              <a:latin typeface="Archivo"/>
              <a:ea typeface="Archivo"/>
              <a:cs typeface="Archivo"/>
              <a:sym typeface="Archivo"/>
            </a:endParaRPr>
          </a:p>
          <a:p>
            <a:pPr marL="171450" lvl="0" indent="-171450">
              <a:lnSpc>
                <a:spcPct val="200000"/>
              </a:lnSpc>
              <a:spcBef>
                <a:spcPts val="600"/>
              </a:spcBef>
              <a:buFont typeface="Arial" panose="020B0604020202020204" pitchFamily="34" charset="0"/>
              <a:buChar char="•"/>
            </a:pPr>
            <a:r>
              <a:rPr lang="zh-TW" altLang="en-US" sz="2000" dirty="0">
                <a:solidFill>
                  <a:schemeClr val="dk1"/>
                </a:solidFill>
                <a:latin typeface="Archivo"/>
                <a:ea typeface="Archivo"/>
                <a:cs typeface="Archivo"/>
                <a:sym typeface="Archivo"/>
              </a:rPr>
              <a:t>辦理公職人員利益衝突迴避法業務之政風人員。</a:t>
            </a:r>
            <a:endParaRPr lang="en-US" altLang="zh-TW" sz="2000" dirty="0">
              <a:solidFill>
                <a:schemeClr val="dk1"/>
              </a:solidFill>
              <a:latin typeface="Archivo"/>
              <a:ea typeface="Archivo"/>
              <a:cs typeface="Archivo"/>
              <a:sym typeface="Archivo"/>
            </a:endParaRPr>
          </a:p>
          <a:p>
            <a:pPr marL="171450" lvl="0" indent="-171450">
              <a:lnSpc>
                <a:spcPct val="200000"/>
              </a:lnSpc>
              <a:spcBef>
                <a:spcPts val="600"/>
              </a:spcBef>
              <a:buFont typeface="Arial" panose="020B0604020202020204" pitchFamily="34" charset="0"/>
              <a:buChar char="•"/>
            </a:pPr>
            <a:r>
              <a:rPr lang="zh-TW" altLang="en-US" sz="2000" dirty="0">
                <a:solidFill>
                  <a:schemeClr val="dk1"/>
                </a:solidFill>
                <a:latin typeface="Archivo"/>
                <a:ea typeface="Archivo"/>
                <a:cs typeface="Archivo"/>
                <a:sym typeface="Archivo"/>
              </a:rPr>
              <a:t>經濟部暨所屬機關（構）監管之財團法人。</a:t>
            </a:r>
            <a:endParaRPr lang="en-US" altLang="zh-TW" sz="2000" dirty="0">
              <a:solidFill>
                <a:schemeClr val="dk1"/>
              </a:solidFill>
              <a:latin typeface="Archivo"/>
              <a:ea typeface="Archivo"/>
              <a:cs typeface="Archivo"/>
              <a:sym typeface="Archivo"/>
            </a:endParaRPr>
          </a:p>
          <a:p>
            <a:pPr marL="171450" lvl="0" indent="-171450">
              <a:lnSpc>
                <a:spcPct val="200000"/>
              </a:lnSpc>
              <a:spcBef>
                <a:spcPts val="600"/>
              </a:spcBef>
              <a:buFont typeface="Arial" panose="020B0604020202020204" pitchFamily="34" charset="0"/>
              <a:buChar char="•"/>
            </a:pPr>
            <a:r>
              <a:rPr lang="zh-TW" altLang="en-US" sz="2000" dirty="0">
                <a:solidFill>
                  <a:schemeClr val="dk1"/>
                </a:solidFill>
                <a:latin typeface="Archivo"/>
                <a:ea typeface="Archivo"/>
                <a:cs typeface="Archivo"/>
                <a:sym typeface="Archivo"/>
              </a:rPr>
              <a:t>交易或補助之非營利法人社團法人或非法人團體。</a:t>
            </a:r>
            <a:endParaRPr lang="en-US" altLang="zh-TW" sz="2000" dirty="0">
              <a:solidFill>
                <a:schemeClr val="dk1"/>
              </a:solidFill>
              <a:latin typeface="Archivo"/>
              <a:ea typeface="Archivo"/>
              <a:cs typeface="Archivo"/>
              <a:sym typeface="Archivo"/>
            </a:endParaRPr>
          </a:p>
          <a:p>
            <a:pPr lvl="0">
              <a:spcBef>
                <a:spcPts val="600"/>
              </a:spcBef>
            </a:pPr>
            <a:endParaRPr lang="en-US" altLang="zh-TW" sz="1800" dirty="0">
              <a:solidFill>
                <a:schemeClr val="dk1"/>
              </a:solidFill>
              <a:latin typeface="Archivo"/>
              <a:ea typeface="Archivo"/>
              <a:cs typeface="Archivo"/>
              <a:sym typeface="Archivo"/>
            </a:endParaRPr>
          </a:p>
          <a:p>
            <a:pPr lvl="0"/>
            <a:endParaRPr lang="en-US" altLang="zh-TW" sz="12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9" name="Google Shape;247;p31">
            <a:extLst>
              <a:ext uri="{FF2B5EF4-FFF2-40B4-BE49-F238E27FC236}">
                <a16:creationId xmlns:a16="http://schemas.microsoft.com/office/drawing/2014/main" id="{40A3CB22-C3B3-4E00-A156-D83D3CD04B32}"/>
              </a:ext>
            </a:extLst>
          </p:cNvPr>
          <p:cNvSpPr/>
          <p:nvPr/>
        </p:nvSpPr>
        <p:spPr>
          <a:xfrm>
            <a:off x="5095005" y="1559892"/>
            <a:ext cx="3163139" cy="514327"/>
          </a:xfrm>
          <a:prstGeom prst="rect">
            <a:avLst/>
          </a:prstGeom>
          <a:solidFill>
            <a:schemeClr val="lt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1600" dirty="0">
              <a:solidFill>
                <a:schemeClr val="dk1"/>
              </a:solidFill>
              <a:latin typeface="Poppins SemiBold"/>
              <a:ea typeface="Poppins SemiBold"/>
              <a:cs typeface="Poppins SemiBold"/>
              <a:sym typeface="Poppins SemiBold"/>
            </a:endParaRPr>
          </a:p>
        </p:txBody>
      </p:sp>
      <p:sp>
        <p:nvSpPr>
          <p:cNvPr id="10" name="Google Shape;247;p31">
            <a:extLst>
              <a:ext uri="{FF2B5EF4-FFF2-40B4-BE49-F238E27FC236}">
                <a16:creationId xmlns:a16="http://schemas.microsoft.com/office/drawing/2014/main" id="{F9FE7306-FBDD-4142-BC4F-2120B8DAF770}"/>
              </a:ext>
            </a:extLst>
          </p:cNvPr>
          <p:cNvSpPr/>
          <p:nvPr/>
        </p:nvSpPr>
        <p:spPr>
          <a:xfrm>
            <a:off x="5740409" y="3567390"/>
            <a:ext cx="2517735" cy="514327"/>
          </a:xfrm>
          <a:prstGeom prst="rect">
            <a:avLst/>
          </a:prstGeom>
          <a:solidFill>
            <a:schemeClr val="lt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1600" dirty="0">
              <a:solidFill>
                <a:schemeClr val="dk1"/>
              </a:solidFill>
              <a:latin typeface="Poppins SemiBold"/>
              <a:ea typeface="Poppins SemiBold"/>
              <a:cs typeface="Poppins SemiBold"/>
              <a:sym typeface="Poppins SemiBold"/>
            </a:endParaRPr>
          </a:p>
        </p:txBody>
      </p:sp>
      <p:sp>
        <p:nvSpPr>
          <p:cNvPr id="11" name="Google Shape;249;p31">
            <a:extLst>
              <a:ext uri="{FF2B5EF4-FFF2-40B4-BE49-F238E27FC236}">
                <a16:creationId xmlns:a16="http://schemas.microsoft.com/office/drawing/2014/main" id="{FAF75509-9D1B-4D1A-AD48-EEFBB1856C18}"/>
              </a:ext>
            </a:extLst>
          </p:cNvPr>
          <p:cNvSpPr/>
          <p:nvPr/>
        </p:nvSpPr>
        <p:spPr>
          <a:xfrm>
            <a:off x="4256552" y="2246984"/>
            <a:ext cx="4001592"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12" name="Google Shape;249;p31">
            <a:extLst>
              <a:ext uri="{FF2B5EF4-FFF2-40B4-BE49-F238E27FC236}">
                <a16:creationId xmlns:a16="http://schemas.microsoft.com/office/drawing/2014/main" id="{409DEFF9-4DA0-43E9-9A99-A953AED0C236}"/>
              </a:ext>
            </a:extLst>
          </p:cNvPr>
          <p:cNvSpPr/>
          <p:nvPr/>
        </p:nvSpPr>
        <p:spPr>
          <a:xfrm>
            <a:off x="6237182" y="2891508"/>
            <a:ext cx="2020962"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13" name="Google Shape;247;p31">
            <a:extLst>
              <a:ext uri="{FF2B5EF4-FFF2-40B4-BE49-F238E27FC236}">
                <a16:creationId xmlns:a16="http://schemas.microsoft.com/office/drawing/2014/main" id="{D87210BC-98B1-42B4-AA93-9F077C86199A}"/>
              </a:ext>
            </a:extLst>
          </p:cNvPr>
          <p:cNvSpPr/>
          <p:nvPr/>
        </p:nvSpPr>
        <p:spPr>
          <a:xfrm>
            <a:off x="6534444" y="4221602"/>
            <a:ext cx="1723700" cy="514327"/>
          </a:xfrm>
          <a:prstGeom prst="rect">
            <a:avLst/>
          </a:prstGeom>
          <a:solidFill>
            <a:schemeClr val="tx1">
              <a:lumMod val="25000"/>
              <a:lumOff val="75000"/>
            </a:schemeClr>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rgbClr val="FF0000"/>
                </a:solidFill>
                <a:latin typeface="Poppins SemiBold"/>
                <a:ea typeface="Poppins SemiBold"/>
                <a:cs typeface="Poppins SemiBold"/>
                <a:sym typeface="Poppins SemiBold"/>
              </a:rPr>
              <a:t>關係人</a:t>
            </a:r>
            <a:endParaRPr sz="1600" dirty="0">
              <a:solidFill>
                <a:srgbClr val="FF0000"/>
              </a:solidFill>
              <a:latin typeface="Poppins SemiBold"/>
              <a:ea typeface="Poppins SemiBold"/>
              <a:cs typeface="Poppins SemiBold"/>
              <a:sym typeface="Poppins SemiBo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47E7EEA6-C40F-4DB9-9A42-3C38DDDC2C69}"/>
              </a:ext>
            </a:extLst>
          </p:cNvPr>
          <p:cNvPicPr>
            <a:picLocks noChangeAspect="1"/>
          </p:cNvPicPr>
          <p:nvPr/>
        </p:nvPicPr>
        <p:blipFill>
          <a:blip r:embed="rId2"/>
          <a:stretch>
            <a:fillRect/>
          </a:stretch>
        </p:blipFill>
        <p:spPr>
          <a:xfrm>
            <a:off x="1319021" y="156540"/>
            <a:ext cx="6773243" cy="4986960"/>
          </a:xfrm>
          <a:prstGeom prst="rect">
            <a:avLst/>
          </a:prstGeom>
        </p:spPr>
      </p:pic>
    </p:spTree>
    <p:extLst>
      <p:ext uri="{BB962C8B-B14F-4D97-AF65-F5344CB8AC3E}">
        <p14:creationId xmlns:p14="http://schemas.microsoft.com/office/powerpoint/2010/main" val="16169650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AFE5C148-7461-4D0B-99CF-7A5EF2AEE472}"/>
              </a:ext>
            </a:extLst>
          </p:cNvPr>
          <p:cNvPicPr>
            <a:picLocks noChangeAspect="1" noChangeArrowheads="1"/>
          </p:cNvPicPr>
          <p:nvPr/>
        </p:nvPicPr>
        <p:blipFill>
          <a:blip r:embed="rId2" cstate="print"/>
          <a:srcRect/>
          <a:stretch>
            <a:fillRect/>
          </a:stretch>
        </p:blipFill>
        <p:spPr bwMode="auto">
          <a:xfrm>
            <a:off x="1556723" y="195486"/>
            <a:ext cx="6336704" cy="4752527"/>
          </a:xfrm>
          <a:prstGeom prst="rect">
            <a:avLst/>
          </a:prstGeom>
          <a:noFill/>
          <a:ln w="9525">
            <a:noFill/>
            <a:miter lim="800000"/>
            <a:headEnd/>
            <a:tailEnd/>
          </a:ln>
        </p:spPr>
      </p:pic>
    </p:spTree>
    <p:extLst>
      <p:ext uri="{BB962C8B-B14F-4D97-AF65-F5344CB8AC3E}">
        <p14:creationId xmlns:p14="http://schemas.microsoft.com/office/powerpoint/2010/main" val="1490101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7C134709-07C7-44D7-8050-987FF7C8CDD1}"/>
              </a:ext>
            </a:extLst>
          </p:cNvPr>
          <p:cNvPicPr/>
          <p:nvPr/>
        </p:nvPicPr>
        <p:blipFill>
          <a:blip r:embed="rId2" cstate="print"/>
          <a:srcRect l="49487" t="43392" r="12037" b="4024"/>
          <a:stretch>
            <a:fillRect/>
          </a:stretch>
        </p:blipFill>
        <p:spPr bwMode="auto">
          <a:xfrm>
            <a:off x="1138743" y="264071"/>
            <a:ext cx="6984776" cy="4615358"/>
          </a:xfrm>
          <a:prstGeom prst="rect">
            <a:avLst/>
          </a:prstGeom>
          <a:noFill/>
          <a:ln w="9525">
            <a:noFill/>
            <a:miter lim="800000"/>
            <a:headEnd/>
            <a:tailEnd/>
          </a:ln>
        </p:spPr>
      </p:pic>
    </p:spTree>
    <p:extLst>
      <p:ext uri="{BB962C8B-B14F-4D97-AF65-F5344CB8AC3E}">
        <p14:creationId xmlns:p14="http://schemas.microsoft.com/office/powerpoint/2010/main" val="2723071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補充說明</a:t>
            </a:r>
            <a:r>
              <a:rPr lang="en-US" altLang="zh-TW" sz="3200" dirty="0"/>
              <a:t>/</a:t>
            </a:r>
            <a:endParaRPr sz="2400" dirty="0"/>
          </a:p>
        </p:txBody>
      </p:sp>
      <p:sp>
        <p:nvSpPr>
          <p:cNvPr id="151" name="Google Shape;151;p29"/>
          <p:cNvSpPr txBox="1"/>
          <p:nvPr/>
        </p:nvSpPr>
        <p:spPr>
          <a:xfrm>
            <a:off x="527498" y="742916"/>
            <a:ext cx="8338766" cy="1261730"/>
          </a:xfrm>
          <a:prstGeom prst="rect">
            <a:avLst/>
          </a:prstGeom>
          <a:noFill/>
          <a:ln>
            <a:noFill/>
          </a:ln>
        </p:spPr>
        <p:txBody>
          <a:bodyPr spcFirstLastPara="1" wrap="square" lIns="91425" tIns="91425" rIns="91425" bIns="91425" anchor="t" anchorCtr="0">
            <a:noAutofit/>
          </a:bodyPr>
          <a:lstStyle/>
          <a:p>
            <a:pPr marL="342900" lvl="0" indent="-342900">
              <a:lnSpc>
                <a:spcPct val="150000"/>
              </a:lnSpc>
              <a:spcBef>
                <a:spcPts val="1200"/>
              </a:spcBef>
              <a:buFont typeface="Arial" panose="020B0604020202020204" pitchFamily="34" charset="0"/>
              <a:buChar char="•"/>
            </a:pPr>
            <a:r>
              <a:rPr lang="en-US" altLang="zh-TW" sz="2000" dirty="0">
                <a:solidFill>
                  <a:schemeClr val="dk1"/>
                </a:solidFill>
                <a:latin typeface="Archivo"/>
                <a:ea typeface="Archivo"/>
                <a:cs typeface="Archivo"/>
                <a:sym typeface="Archivo"/>
              </a:rPr>
              <a:t>【</a:t>
            </a:r>
            <a:r>
              <a:rPr lang="zh-TW" altLang="en-US" sz="2000" dirty="0">
                <a:solidFill>
                  <a:schemeClr val="dk1"/>
                </a:solidFill>
                <a:latin typeface="Archivo"/>
                <a:ea typeface="Archivo"/>
                <a:cs typeface="Archivo"/>
                <a:sym typeface="Archivo"/>
              </a:rPr>
              <a:t>法務部民國</a:t>
            </a:r>
            <a:r>
              <a:rPr lang="en-US" altLang="zh-TW" sz="2000" dirty="0">
                <a:solidFill>
                  <a:schemeClr val="dk1"/>
                </a:solidFill>
                <a:latin typeface="Archivo"/>
                <a:ea typeface="Archivo"/>
                <a:cs typeface="Archivo"/>
                <a:sym typeface="Archivo"/>
              </a:rPr>
              <a:t>99</a:t>
            </a:r>
            <a:r>
              <a:rPr lang="zh-TW" altLang="en-US" sz="2000" dirty="0">
                <a:solidFill>
                  <a:schemeClr val="dk1"/>
                </a:solidFill>
                <a:latin typeface="Archivo"/>
                <a:ea typeface="Archivo"/>
                <a:cs typeface="Archivo"/>
                <a:sym typeface="Archivo"/>
              </a:rPr>
              <a:t>年</a:t>
            </a:r>
            <a:r>
              <a:rPr lang="en-US" altLang="zh-TW" sz="2000" dirty="0">
                <a:solidFill>
                  <a:schemeClr val="dk1"/>
                </a:solidFill>
                <a:latin typeface="Archivo"/>
                <a:ea typeface="Archivo"/>
                <a:cs typeface="Archivo"/>
                <a:sym typeface="Archivo"/>
              </a:rPr>
              <a:t>7</a:t>
            </a:r>
            <a:r>
              <a:rPr lang="zh-TW" altLang="en-US" sz="2000" dirty="0">
                <a:solidFill>
                  <a:schemeClr val="dk1"/>
                </a:solidFill>
                <a:latin typeface="Archivo"/>
                <a:ea typeface="Archivo"/>
                <a:cs typeface="Archivo"/>
                <a:sym typeface="Archivo"/>
              </a:rPr>
              <a:t>月</a:t>
            </a:r>
            <a:r>
              <a:rPr lang="en-US" altLang="zh-TW" sz="2000" dirty="0">
                <a:solidFill>
                  <a:schemeClr val="dk1"/>
                </a:solidFill>
                <a:latin typeface="Archivo"/>
                <a:ea typeface="Archivo"/>
                <a:cs typeface="Archivo"/>
                <a:sym typeface="Archivo"/>
              </a:rPr>
              <a:t>29 </a:t>
            </a:r>
            <a:r>
              <a:rPr lang="zh-TW" altLang="en-US" sz="2000" dirty="0">
                <a:solidFill>
                  <a:schemeClr val="dk1"/>
                </a:solidFill>
                <a:latin typeface="Archivo"/>
                <a:ea typeface="Archivo"/>
                <a:cs typeface="Archivo"/>
                <a:sym typeface="Archivo"/>
              </a:rPr>
              <a:t>日法政字第 </a:t>
            </a:r>
            <a:r>
              <a:rPr lang="en-US" altLang="zh-TW" sz="2000" dirty="0">
                <a:solidFill>
                  <a:schemeClr val="dk1"/>
                </a:solidFill>
                <a:latin typeface="Archivo"/>
                <a:ea typeface="Archivo"/>
                <a:cs typeface="Archivo"/>
                <a:sym typeface="Archivo"/>
              </a:rPr>
              <a:t>0991108044</a:t>
            </a:r>
            <a:r>
              <a:rPr lang="zh-TW" altLang="en-US" sz="2000" dirty="0">
                <a:solidFill>
                  <a:schemeClr val="dk1"/>
                </a:solidFill>
                <a:latin typeface="Archivo"/>
                <a:ea typeface="Archivo"/>
                <a:cs typeface="Archivo"/>
                <a:sym typeface="Archivo"/>
              </a:rPr>
              <a:t>號</a:t>
            </a:r>
            <a:r>
              <a:rPr lang="en-US" altLang="zh-TW" sz="2000" dirty="0">
                <a:solidFill>
                  <a:schemeClr val="dk1"/>
                </a:solidFill>
                <a:latin typeface="Archivo"/>
                <a:ea typeface="Archivo"/>
                <a:cs typeface="Archivo"/>
                <a:sym typeface="Archivo"/>
              </a:rPr>
              <a:t>】</a:t>
            </a:r>
          </a:p>
          <a:p>
            <a:pPr marL="342900" lvl="0" indent="-342900">
              <a:lnSpc>
                <a:spcPct val="150000"/>
              </a:lnSpc>
              <a:buFont typeface="Arial" panose="020B0604020202020204" pitchFamily="34" charset="0"/>
              <a:buChar char="•"/>
            </a:pPr>
            <a:r>
              <a:rPr lang="zh-TW" altLang="en-US" sz="2000" dirty="0">
                <a:solidFill>
                  <a:schemeClr val="dk1"/>
                </a:solidFill>
                <a:latin typeface="Archivo"/>
                <a:ea typeface="Archivo"/>
                <a:cs typeface="Archivo"/>
                <a:sym typeface="Archivo"/>
              </a:rPr>
              <a:t>依國內（外）出差旅費報支要點、各機關員工待遇給與相關事項預算執行之權責分工表及支出憑證處理要點第</a:t>
            </a:r>
            <a:r>
              <a:rPr lang="en-US" altLang="zh-TW" sz="2000" dirty="0">
                <a:solidFill>
                  <a:schemeClr val="dk1"/>
                </a:solidFill>
                <a:latin typeface="Archivo"/>
                <a:ea typeface="Archivo"/>
                <a:cs typeface="Archivo"/>
                <a:sym typeface="Archivo"/>
              </a:rPr>
              <a:t>3</a:t>
            </a:r>
            <a:r>
              <a:rPr lang="zh-TW" altLang="en-US" sz="2000" dirty="0">
                <a:solidFill>
                  <a:schemeClr val="dk1"/>
                </a:solidFill>
                <a:latin typeface="Archivo"/>
                <a:ea typeface="Archivo"/>
                <a:cs typeface="Archivo"/>
                <a:sym typeface="Archivo"/>
              </a:rPr>
              <a:t>點等規定，出差人員應於出差前簽報機關首長核准，出差事畢向機關申請款項時，應本誠信原則對所提出之原始書據真實性負責，經相關權責單位（例如人事、主計單位），審核無誤後，始得辦理出差旅費報支事宜。</a:t>
            </a:r>
            <a:r>
              <a:rPr lang="zh-TW" altLang="en-US" sz="2000" dirty="0">
                <a:solidFill>
                  <a:srgbClr val="C00000"/>
                </a:solidFill>
                <a:latin typeface="Archivo"/>
                <a:ea typeface="Archivo"/>
                <a:cs typeface="Archivo"/>
                <a:sym typeface="Archivo"/>
              </a:rPr>
              <a:t>機關首長或授權人涉及自身待遇及相關事項之報支，如與上述核銷規定程序相符，核准人對於核准與否、金額多寡，並無裁量空間實難謂有不法利益輸送之情形，</a:t>
            </a:r>
            <a:r>
              <a:rPr lang="zh-TW" altLang="en-US" sz="2000" dirty="0">
                <a:solidFill>
                  <a:schemeClr val="dk1"/>
                </a:solidFill>
                <a:latin typeface="Archivo"/>
                <a:ea typeface="Archivo"/>
                <a:cs typeface="Archivo"/>
                <a:sym typeface="Archivo"/>
              </a:rPr>
              <a:t>尚與本法所稱利益衝突之要件有別。</a:t>
            </a:r>
          </a:p>
          <a:p>
            <a:pPr lvl="0">
              <a:lnSpc>
                <a:spcPct val="150000"/>
              </a:lnSpc>
              <a:spcBef>
                <a:spcPts val="1200"/>
              </a:spcBef>
            </a:pPr>
            <a:endParaRPr lang="zh-TW" altLang="en-US" sz="2000" dirty="0">
              <a:solidFill>
                <a:schemeClr val="dk1"/>
              </a:solidFill>
              <a:latin typeface="Archivo"/>
              <a:ea typeface="Archivo"/>
              <a:cs typeface="Archivo"/>
              <a:sym typeface="Archivo"/>
            </a:endParaRPr>
          </a:p>
          <a:p>
            <a:pPr lvl="0">
              <a:lnSpc>
                <a:spcPct val="150000"/>
              </a:lnSpc>
              <a:spcBef>
                <a:spcPts val="1200"/>
              </a:spcBef>
            </a:pPr>
            <a:endParaRPr lang="zh-TW" altLang="en-US" sz="2000" dirty="0">
              <a:solidFill>
                <a:schemeClr val="dk1"/>
              </a:solidFill>
              <a:latin typeface="Archivo"/>
              <a:ea typeface="Archivo"/>
              <a:cs typeface="Archivo"/>
              <a:sym typeface="Archivo"/>
            </a:endParaRPr>
          </a:p>
          <a:p>
            <a:pPr marL="342900" lvl="0" indent="-342900">
              <a:spcBef>
                <a:spcPts val="1200"/>
              </a:spcBef>
              <a:buFont typeface="Arial" panose="020B0604020202020204" pitchFamily="34" charset="0"/>
              <a:buChar char="•"/>
            </a:pPr>
            <a:endParaRPr lang="en-US" altLang="zh-TW" sz="2000" dirty="0">
              <a:solidFill>
                <a:schemeClr val="dk1"/>
              </a:solidFill>
              <a:latin typeface="Archivo"/>
              <a:ea typeface="Archivo"/>
              <a:cs typeface="Archivo"/>
              <a:sym typeface="Archivo"/>
            </a:endParaRPr>
          </a:p>
          <a:p>
            <a:pPr lvl="0">
              <a:spcBef>
                <a:spcPts val="600"/>
              </a:spcBef>
            </a:pPr>
            <a:endParaRPr lang="en-US" altLang="zh-TW" sz="2000" dirty="0">
              <a:solidFill>
                <a:schemeClr val="dk1"/>
              </a:solidFill>
              <a:latin typeface="Archivo"/>
              <a:ea typeface="Archivo"/>
              <a:cs typeface="Archivo"/>
              <a:sym typeface="Archivo"/>
            </a:endParaRPr>
          </a:p>
          <a:p>
            <a:pPr lvl="0"/>
            <a:endParaRPr lang="en-US" altLang="zh-TW" sz="12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5" name="Google Shape;249;p31">
            <a:extLst>
              <a:ext uri="{FF2B5EF4-FFF2-40B4-BE49-F238E27FC236}">
                <a16:creationId xmlns:a16="http://schemas.microsoft.com/office/drawing/2014/main" id="{D1A576E1-30B4-4108-B5A2-1FBD56160024}"/>
              </a:ext>
            </a:extLst>
          </p:cNvPr>
          <p:cNvSpPr/>
          <p:nvPr/>
        </p:nvSpPr>
        <p:spPr>
          <a:xfrm>
            <a:off x="7174358" y="281747"/>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11E9C1CB-94CA-4C1E-8FF1-D33D1570AB8A}"/>
              </a:ext>
            </a:extLst>
          </p:cNvPr>
          <p:cNvSpPr/>
          <p:nvPr/>
        </p:nvSpPr>
        <p:spPr>
          <a:xfrm>
            <a:off x="5572820" y="281206"/>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2049159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9">
            <a:extLst>
              <a:ext uri="{FF2B5EF4-FFF2-40B4-BE49-F238E27FC236}">
                <a16:creationId xmlns:a16="http://schemas.microsoft.com/office/drawing/2014/main" id="{23C6208D-7EBD-4235-BD46-5E2074B204ED}"/>
              </a:ext>
            </a:extLst>
          </p:cNvPr>
          <p:cNvSpPr txBox="1"/>
          <p:nvPr/>
        </p:nvSpPr>
        <p:spPr>
          <a:xfrm>
            <a:off x="402617" y="595205"/>
            <a:ext cx="8338766" cy="1261730"/>
          </a:xfrm>
          <a:prstGeom prst="rect">
            <a:avLst/>
          </a:prstGeom>
          <a:noFill/>
          <a:ln>
            <a:noFill/>
          </a:ln>
        </p:spPr>
        <p:txBody>
          <a:bodyPr spcFirstLastPara="1" wrap="square" lIns="91425" tIns="91425" rIns="91425" bIns="91425" anchor="t" anchorCtr="0">
            <a:noAutofit/>
          </a:bodyPr>
          <a:lstStyle/>
          <a:p>
            <a:pPr marL="342900" lvl="0" indent="-342900">
              <a:lnSpc>
                <a:spcPct val="150000"/>
              </a:lnSpc>
              <a:spcBef>
                <a:spcPts val="1200"/>
              </a:spcBef>
              <a:buFont typeface="Arial" panose="020B0604020202020204" pitchFamily="34" charset="0"/>
              <a:buChar char="•"/>
            </a:pPr>
            <a:r>
              <a:rPr lang="zh-TW" altLang="en-US" sz="2000" dirty="0">
                <a:solidFill>
                  <a:schemeClr val="dk1"/>
                </a:solidFill>
                <a:latin typeface="Archivo"/>
                <a:ea typeface="Archivo"/>
                <a:cs typeface="Archivo"/>
                <a:sym typeface="Archivo"/>
              </a:rPr>
              <a:t>法務部</a:t>
            </a:r>
            <a:r>
              <a:rPr lang="en-US" altLang="zh-TW" sz="2000" dirty="0">
                <a:solidFill>
                  <a:schemeClr val="dk1"/>
                </a:solidFill>
                <a:latin typeface="Archivo"/>
                <a:ea typeface="Archivo"/>
                <a:cs typeface="Archivo"/>
                <a:sym typeface="Archivo"/>
              </a:rPr>
              <a:t>103</a:t>
            </a:r>
            <a:r>
              <a:rPr lang="zh-TW" altLang="en-US" sz="2000" dirty="0">
                <a:solidFill>
                  <a:schemeClr val="dk1"/>
                </a:solidFill>
                <a:latin typeface="Archivo"/>
                <a:ea typeface="Archivo"/>
                <a:cs typeface="Archivo"/>
                <a:sym typeface="Archivo"/>
              </a:rPr>
              <a:t>年</a:t>
            </a:r>
            <a:r>
              <a:rPr lang="en-US" altLang="zh-TW" sz="2000" dirty="0">
                <a:solidFill>
                  <a:schemeClr val="dk1"/>
                </a:solidFill>
                <a:latin typeface="Archivo"/>
                <a:ea typeface="Archivo"/>
                <a:cs typeface="Archivo"/>
                <a:sym typeface="Archivo"/>
              </a:rPr>
              <a:t>10</a:t>
            </a:r>
            <a:r>
              <a:rPr lang="zh-TW" altLang="en-US" sz="2000" dirty="0">
                <a:solidFill>
                  <a:schemeClr val="dk1"/>
                </a:solidFill>
                <a:latin typeface="Archivo"/>
                <a:ea typeface="Archivo"/>
                <a:cs typeface="Archivo"/>
                <a:sym typeface="Archivo"/>
              </a:rPr>
              <a:t>月</a:t>
            </a:r>
            <a:r>
              <a:rPr lang="en-US" altLang="zh-TW" sz="2000" dirty="0">
                <a:solidFill>
                  <a:schemeClr val="dk1"/>
                </a:solidFill>
                <a:latin typeface="Archivo"/>
                <a:ea typeface="Archivo"/>
                <a:cs typeface="Archivo"/>
                <a:sym typeface="Archivo"/>
              </a:rPr>
              <a:t>17</a:t>
            </a:r>
            <a:r>
              <a:rPr lang="zh-TW" altLang="en-US" sz="2000" dirty="0">
                <a:solidFill>
                  <a:schemeClr val="dk1"/>
                </a:solidFill>
                <a:latin typeface="Archivo"/>
                <a:ea typeface="Archivo"/>
                <a:cs typeface="Archivo"/>
                <a:sym typeface="Archivo"/>
              </a:rPr>
              <a:t>日法廉字第</a:t>
            </a:r>
            <a:r>
              <a:rPr lang="en-US" altLang="zh-TW" sz="2000" dirty="0">
                <a:solidFill>
                  <a:schemeClr val="dk1"/>
                </a:solidFill>
                <a:latin typeface="Archivo"/>
                <a:ea typeface="Archivo"/>
                <a:cs typeface="Archivo"/>
                <a:sym typeface="Archivo"/>
              </a:rPr>
              <a:t>10305037860</a:t>
            </a:r>
            <a:r>
              <a:rPr lang="zh-TW" altLang="en-US" sz="2000" dirty="0">
                <a:solidFill>
                  <a:schemeClr val="dk1"/>
                </a:solidFill>
                <a:latin typeface="Archivo"/>
                <a:ea typeface="Archivo"/>
                <a:cs typeface="Archivo"/>
                <a:sym typeface="Archivo"/>
              </a:rPr>
              <a:t>號函。</a:t>
            </a:r>
            <a:endParaRPr lang="en-US" altLang="zh-TW" sz="2000" dirty="0">
              <a:solidFill>
                <a:schemeClr val="dk1"/>
              </a:solidFill>
              <a:latin typeface="Archivo"/>
              <a:ea typeface="Archivo"/>
              <a:cs typeface="Archivo"/>
              <a:sym typeface="Archivo"/>
            </a:endParaRPr>
          </a:p>
          <a:p>
            <a:pPr marL="342900" lvl="0" indent="-342900">
              <a:lnSpc>
                <a:spcPct val="150000"/>
              </a:lnSpc>
              <a:buFont typeface="Arial" panose="020B0604020202020204" pitchFamily="34" charset="0"/>
              <a:buChar char="•"/>
            </a:pPr>
            <a:r>
              <a:rPr lang="zh-TW" altLang="en-US" sz="2000" dirty="0">
                <a:solidFill>
                  <a:schemeClr val="dk1"/>
                </a:solidFill>
                <a:latin typeface="Archivo"/>
                <a:ea typeface="Archivo"/>
                <a:cs typeface="Archivo"/>
                <a:sym typeface="Archivo"/>
              </a:rPr>
              <a:t>所謂裁量權，係指相關行政流程參與者，對於該流程之全部或部分環節有權加以准否而言，並不以具有最後決定權為必要；易言之，</a:t>
            </a:r>
            <a:r>
              <a:rPr lang="zh-TW" altLang="en-US" sz="2000" dirty="0">
                <a:solidFill>
                  <a:srgbClr val="C00000"/>
                </a:solidFill>
                <a:latin typeface="Archivo"/>
                <a:ea typeface="Archivo"/>
                <a:cs typeface="Archivo"/>
                <a:sym typeface="Archivo"/>
              </a:rPr>
              <a:t>如公職人員於其職務權限內，有權對特定個案為退回、同意、修正或判斷後同意向上陳核等行為對該個案具有裁量權</a:t>
            </a:r>
            <a:r>
              <a:rPr lang="zh-TW" altLang="en-US" sz="2000" dirty="0">
                <a:solidFill>
                  <a:schemeClr val="dk1"/>
                </a:solidFill>
                <a:latin typeface="Archivo"/>
                <a:ea typeface="Archivo"/>
                <a:cs typeface="Archivo"/>
                <a:sym typeface="Archivo"/>
              </a:rPr>
              <a:t>，其於執行職務遇有涉及本人或其關係人之利益衝突時，即應依法迴避。</a:t>
            </a:r>
          </a:p>
          <a:p>
            <a:pPr lvl="0">
              <a:lnSpc>
                <a:spcPct val="150000"/>
              </a:lnSpc>
              <a:spcBef>
                <a:spcPts val="1200"/>
              </a:spcBef>
            </a:pPr>
            <a:endParaRPr lang="zh-TW" altLang="en-US" sz="2000" dirty="0">
              <a:solidFill>
                <a:schemeClr val="dk1"/>
              </a:solidFill>
              <a:latin typeface="Archivo"/>
              <a:ea typeface="Archivo"/>
              <a:cs typeface="Archivo"/>
              <a:sym typeface="Archivo"/>
            </a:endParaRPr>
          </a:p>
          <a:p>
            <a:pPr marL="342900" lvl="0" indent="-342900">
              <a:spcBef>
                <a:spcPts val="1200"/>
              </a:spcBef>
              <a:buFont typeface="Arial" panose="020B0604020202020204" pitchFamily="34" charset="0"/>
              <a:buChar char="•"/>
            </a:pPr>
            <a:endParaRPr lang="en-US" altLang="zh-TW" sz="2000" dirty="0">
              <a:solidFill>
                <a:schemeClr val="dk1"/>
              </a:solidFill>
              <a:latin typeface="Archivo"/>
              <a:ea typeface="Archivo"/>
              <a:cs typeface="Archivo"/>
              <a:sym typeface="Archivo"/>
            </a:endParaRPr>
          </a:p>
          <a:p>
            <a:pPr lvl="0">
              <a:spcBef>
                <a:spcPts val="600"/>
              </a:spcBef>
            </a:pPr>
            <a:endParaRPr lang="en-US" altLang="zh-TW" sz="2000" dirty="0">
              <a:solidFill>
                <a:schemeClr val="dk1"/>
              </a:solidFill>
              <a:latin typeface="Archivo"/>
              <a:ea typeface="Archivo"/>
              <a:cs typeface="Archivo"/>
              <a:sym typeface="Archivo"/>
            </a:endParaRPr>
          </a:p>
          <a:p>
            <a:pPr lvl="0"/>
            <a:endParaRPr lang="en-US" altLang="zh-TW" sz="12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4" name="Google Shape;149;p29">
            <a:extLst>
              <a:ext uri="{FF2B5EF4-FFF2-40B4-BE49-F238E27FC236}">
                <a16:creationId xmlns:a16="http://schemas.microsoft.com/office/drawing/2014/main" id="{C7C71CEB-2537-462A-BB03-4159D29E40FB}"/>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補充說明</a:t>
            </a:r>
            <a:r>
              <a:rPr lang="en-US" altLang="zh-TW" sz="3200" dirty="0"/>
              <a:t>/</a:t>
            </a:r>
            <a:endParaRPr sz="2400" dirty="0"/>
          </a:p>
        </p:txBody>
      </p:sp>
      <p:sp>
        <p:nvSpPr>
          <p:cNvPr id="5" name="Google Shape;249;p31">
            <a:extLst>
              <a:ext uri="{FF2B5EF4-FFF2-40B4-BE49-F238E27FC236}">
                <a16:creationId xmlns:a16="http://schemas.microsoft.com/office/drawing/2014/main" id="{CEF3786E-8489-4DEC-82C0-D245C5D7B878}"/>
              </a:ext>
            </a:extLst>
          </p:cNvPr>
          <p:cNvSpPr/>
          <p:nvPr/>
        </p:nvSpPr>
        <p:spPr>
          <a:xfrm>
            <a:off x="7174358" y="281747"/>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915ECAAA-26BB-476B-9CAE-C5DDF051A0B9}"/>
              </a:ext>
            </a:extLst>
          </p:cNvPr>
          <p:cNvSpPr/>
          <p:nvPr/>
        </p:nvSpPr>
        <p:spPr>
          <a:xfrm>
            <a:off x="5572820" y="281206"/>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
        <p:nvSpPr>
          <p:cNvPr id="7" name="不等於 6">
            <a:extLst>
              <a:ext uri="{FF2B5EF4-FFF2-40B4-BE49-F238E27FC236}">
                <a16:creationId xmlns:a16="http://schemas.microsoft.com/office/drawing/2014/main" id="{BCE75D83-4CAB-4414-8621-23254107E25C}"/>
              </a:ext>
            </a:extLst>
          </p:cNvPr>
          <p:cNvSpPr/>
          <p:nvPr/>
        </p:nvSpPr>
        <p:spPr>
          <a:xfrm>
            <a:off x="3422194" y="3915599"/>
            <a:ext cx="2299611" cy="847122"/>
          </a:xfrm>
          <a:prstGeom prst="mathNotEqual">
            <a:avLst/>
          </a:prstGeom>
          <a:solidFill>
            <a:schemeClr val="tx2">
              <a:lumMod val="75000"/>
            </a:schemeClr>
          </a:solidFill>
          <a:ln w="25400" cap="flat" cmpd="sng" algn="ctr">
            <a:solidFill>
              <a:srgbClr val="477AB1">
                <a:shade val="50000"/>
              </a:srgbClr>
            </a:solidFill>
            <a:prstDash val="solid"/>
          </a:ln>
          <a:effectLst/>
        </p:spPr>
        <p:txBody>
          <a:bodyPr rtlCol="0" anchor="ctr"/>
          <a:lstStyle/>
          <a:p>
            <a:pPr algn="ctr">
              <a:defRPr/>
            </a:pPr>
            <a:endParaRPr lang="zh-TW" altLang="en-US" kern="0">
              <a:solidFill>
                <a:prstClr val="black"/>
              </a:solidFill>
              <a:latin typeface="Cambria"/>
              <a:ea typeface="新細明體"/>
            </a:endParaRPr>
          </a:p>
        </p:txBody>
      </p:sp>
      <p:sp>
        <p:nvSpPr>
          <p:cNvPr id="8" name="Google Shape;247;p31">
            <a:extLst>
              <a:ext uri="{FF2B5EF4-FFF2-40B4-BE49-F238E27FC236}">
                <a16:creationId xmlns:a16="http://schemas.microsoft.com/office/drawing/2014/main" id="{0666607B-FAE1-44E7-B698-2AB213A0E168}"/>
              </a:ext>
            </a:extLst>
          </p:cNvPr>
          <p:cNvSpPr/>
          <p:nvPr/>
        </p:nvSpPr>
        <p:spPr>
          <a:xfrm>
            <a:off x="743013" y="3890608"/>
            <a:ext cx="2476475" cy="971143"/>
          </a:xfrm>
          <a:prstGeom prst="rect">
            <a:avLst/>
          </a:prstGeom>
          <a:solidFill>
            <a:schemeClr val="lt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3200" dirty="0">
                <a:solidFill>
                  <a:schemeClr val="dk1"/>
                </a:solidFill>
                <a:latin typeface="Poppins SemiBold"/>
                <a:ea typeface="Poppins SemiBold"/>
                <a:cs typeface="Poppins SemiBold"/>
                <a:sym typeface="Poppins SemiBold"/>
              </a:rPr>
              <a:t>裁量權</a:t>
            </a:r>
            <a:endParaRPr sz="2400" dirty="0">
              <a:solidFill>
                <a:schemeClr val="dk1"/>
              </a:solidFill>
              <a:latin typeface="Poppins SemiBold"/>
              <a:ea typeface="Poppins SemiBold"/>
              <a:cs typeface="Poppins SemiBold"/>
              <a:sym typeface="Poppins SemiBold"/>
            </a:endParaRPr>
          </a:p>
        </p:txBody>
      </p:sp>
      <p:sp>
        <p:nvSpPr>
          <p:cNvPr id="9" name="Google Shape;249;p31">
            <a:extLst>
              <a:ext uri="{FF2B5EF4-FFF2-40B4-BE49-F238E27FC236}">
                <a16:creationId xmlns:a16="http://schemas.microsoft.com/office/drawing/2014/main" id="{ABDBDA6D-642C-4C15-9AE3-15376A42360C}"/>
              </a:ext>
            </a:extLst>
          </p:cNvPr>
          <p:cNvSpPr/>
          <p:nvPr/>
        </p:nvSpPr>
        <p:spPr>
          <a:xfrm>
            <a:off x="6011363" y="3890608"/>
            <a:ext cx="2476475" cy="971143"/>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3200" dirty="0">
                <a:solidFill>
                  <a:schemeClr val="dk1"/>
                </a:solidFill>
                <a:latin typeface="Poppins SemiBold"/>
                <a:ea typeface="Poppins SemiBold"/>
                <a:cs typeface="Poppins SemiBold"/>
                <a:sym typeface="Poppins SemiBold"/>
              </a:rPr>
              <a:t>最後決定權</a:t>
            </a:r>
            <a:endParaRPr sz="32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22891631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276982" cy="702000"/>
          </a:xfrm>
          <a:prstGeom prst="rect">
            <a:avLst/>
          </a:prstGeom>
        </p:spPr>
        <p:txBody>
          <a:bodyPr spcFirstLastPara="1" wrap="square" lIns="91425" tIns="91425" rIns="91425" bIns="91425" anchor="ctr" anchorCtr="0">
            <a:noAutofit/>
          </a:bodyPr>
          <a:lstStyle/>
          <a:p>
            <a:pPr lvl="0"/>
            <a:r>
              <a:rPr lang="zh-TW" altLang="en-US" sz="3200" dirty="0"/>
              <a:t>裁罰實例</a:t>
            </a:r>
            <a:r>
              <a:rPr lang="en-US" altLang="zh-TW" sz="3200" dirty="0"/>
              <a:t>/</a:t>
            </a:r>
            <a:r>
              <a:rPr lang="zh-TW" altLang="en-US" sz="2400" dirty="0"/>
              <a:t>公職人員</a:t>
            </a:r>
            <a:endParaRPr sz="2400" dirty="0"/>
          </a:p>
        </p:txBody>
      </p:sp>
      <p:graphicFrame>
        <p:nvGraphicFramePr>
          <p:cNvPr id="2" name="表格 1">
            <a:extLst>
              <a:ext uri="{FF2B5EF4-FFF2-40B4-BE49-F238E27FC236}">
                <a16:creationId xmlns:a16="http://schemas.microsoft.com/office/drawing/2014/main" id="{9721384B-C793-45F0-9262-3AFF0BB5B62B}"/>
              </a:ext>
            </a:extLst>
          </p:cNvPr>
          <p:cNvGraphicFramePr>
            <a:graphicFrameLocks noGrp="1"/>
          </p:cNvGraphicFramePr>
          <p:nvPr>
            <p:extLst>
              <p:ext uri="{D42A27DB-BD31-4B8C-83A1-F6EECF244321}">
                <p14:modId xmlns:p14="http://schemas.microsoft.com/office/powerpoint/2010/main" val="904809250"/>
              </p:ext>
            </p:extLst>
          </p:nvPr>
        </p:nvGraphicFramePr>
        <p:xfrm>
          <a:off x="808298" y="1495942"/>
          <a:ext cx="7371985" cy="3164475"/>
        </p:xfrm>
        <a:graphic>
          <a:graphicData uri="http://schemas.openxmlformats.org/drawingml/2006/table">
            <a:tbl>
              <a:tblPr>
                <a:tableStyleId>{80A30465-8FB2-4D31-BB19-6E84CC96C93C}</a:tableStyleId>
              </a:tblPr>
              <a:tblGrid>
                <a:gridCol w="321643">
                  <a:extLst>
                    <a:ext uri="{9D8B030D-6E8A-4147-A177-3AD203B41FA5}">
                      <a16:colId xmlns:a16="http://schemas.microsoft.com/office/drawing/2014/main" val="1084231129"/>
                    </a:ext>
                  </a:extLst>
                </a:gridCol>
                <a:gridCol w="997547">
                  <a:extLst>
                    <a:ext uri="{9D8B030D-6E8A-4147-A177-3AD203B41FA5}">
                      <a16:colId xmlns:a16="http://schemas.microsoft.com/office/drawing/2014/main" val="2121744636"/>
                    </a:ext>
                  </a:extLst>
                </a:gridCol>
                <a:gridCol w="970996">
                  <a:extLst>
                    <a:ext uri="{9D8B030D-6E8A-4147-A177-3AD203B41FA5}">
                      <a16:colId xmlns:a16="http://schemas.microsoft.com/office/drawing/2014/main" val="356987853"/>
                    </a:ext>
                  </a:extLst>
                </a:gridCol>
                <a:gridCol w="534806">
                  <a:extLst>
                    <a:ext uri="{9D8B030D-6E8A-4147-A177-3AD203B41FA5}">
                      <a16:colId xmlns:a16="http://schemas.microsoft.com/office/drawing/2014/main" val="2844439579"/>
                    </a:ext>
                  </a:extLst>
                </a:gridCol>
                <a:gridCol w="2499556">
                  <a:extLst>
                    <a:ext uri="{9D8B030D-6E8A-4147-A177-3AD203B41FA5}">
                      <a16:colId xmlns:a16="http://schemas.microsoft.com/office/drawing/2014/main" val="4255378342"/>
                    </a:ext>
                  </a:extLst>
                </a:gridCol>
                <a:gridCol w="1182643">
                  <a:extLst>
                    <a:ext uri="{9D8B030D-6E8A-4147-A177-3AD203B41FA5}">
                      <a16:colId xmlns:a16="http://schemas.microsoft.com/office/drawing/2014/main" val="2178690018"/>
                    </a:ext>
                  </a:extLst>
                </a:gridCol>
                <a:gridCol w="432397">
                  <a:extLst>
                    <a:ext uri="{9D8B030D-6E8A-4147-A177-3AD203B41FA5}">
                      <a16:colId xmlns:a16="http://schemas.microsoft.com/office/drawing/2014/main" val="1761454933"/>
                    </a:ext>
                  </a:extLst>
                </a:gridCol>
                <a:gridCol w="432397">
                  <a:extLst>
                    <a:ext uri="{9D8B030D-6E8A-4147-A177-3AD203B41FA5}">
                      <a16:colId xmlns:a16="http://schemas.microsoft.com/office/drawing/2014/main" val="2283605176"/>
                    </a:ext>
                  </a:extLst>
                </a:gridCol>
              </a:tblGrid>
              <a:tr h="803114">
                <a:tc>
                  <a:txBody>
                    <a:bodyPr/>
                    <a:lstStyle/>
                    <a:p>
                      <a:pPr algn="ctr">
                        <a:lnSpc>
                          <a:spcPts val="1600"/>
                        </a:lnSpc>
                        <a:spcAft>
                          <a:spcPts val="0"/>
                        </a:spcAft>
                      </a:pPr>
                      <a:r>
                        <a:rPr lang="zh-TW" sz="1200" kern="100" dirty="0">
                          <a:effectLst/>
                        </a:rPr>
                        <a:t>項次</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受處分人</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服務機關</a:t>
                      </a:r>
                    </a:p>
                    <a:p>
                      <a:pPr algn="ctr">
                        <a:lnSpc>
                          <a:spcPts val="1600"/>
                        </a:lnSpc>
                        <a:spcAft>
                          <a:spcPts val="0"/>
                        </a:spcAft>
                      </a:pPr>
                      <a:r>
                        <a:rPr lang="zh-TW" sz="1200" kern="100" dirty="0">
                          <a:effectLst/>
                        </a:rPr>
                        <a:t>團體</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職稱</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主旨及事實</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HK" sz="1200" kern="100">
                          <a:effectLst/>
                        </a:rPr>
                        <a:t>處分確定金額</a:t>
                      </a:r>
                      <a:endParaRPr lang="zh-TW" sz="1200" kern="100">
                        <a:effectLst/>
                      </a:endParaRPr>
                    </a:p>
                    <a:p>
                      <a:pPr algn="ctr">
                        <a:lnSpc>
                          <a:spcPts val="1600"/>
                        </a:lnSpc>
                        <a:spcAft>
                          <a:spcPts val="0"/>
                        </a:spcAft>
                      </a:pPr>
                      <a:r>
                        <a:rPr lang="en-US" sz="1200" kern="100">
                          <a:effectLst/>
                        </a:rPr>
                        <a:t>(</a:t>
                      </a:r>
                      <a:r>
                        <a:rPr lang="zh-TW" sz="1200" kern="100">
                          <a:effectLst/>
                        </a:rPr>
                        <a:t>新臺幣</a:t>
                      </a:r>
                      <a:r>
                        <a:rPr lang="en-US" sz="1200" kern="100">
                          <a:effectLst/>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處分日期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確定日期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979391987"/>
                  </a:ext>
                </a:extLst>
              </a:tr>
              <a:tr h="2361361">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林</a:t>
                      </a:r>
                      <a:r>
                        <a:rPr lang="zh-TW" altLang="en-US" sz="1200" kern="100" dirty="0">
                          <a:effectLst/>
                          <a:latin typeface="標楷體" panose="03000509000000000000" pitchFamily="65" charset="-120"/>
                          <a:ea typeface="標楷體" panose="03000509000000000000" pitchFamily="65" charset="-120"/>
                          <a:cs typeface="Times New Roman" panose="02020603050405020304" pitchFamily="18" charset="0"/>
                        </a:rPr>
                        <a: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財團法人</a:t>
                      </a:r>
                    </a:p>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金屬工業研究發展中心</a:t>
                      </a:r>
                    </a:p>
                  </a:txBody>
                  <a:tcPr marL="17780" marR="17780" marT="0" marB="0" anchor="ctr"/>
                </a:tc>
                <a:tc>
                  <a:txBody>
                    <a:bodyPr/>
                    <a:lstStyle/>
                    <a:p>
                      <a:pPr algn="ctr">
                        <a:lnSpc>
                          <a:spcPts val="1600"/>
                        </a:lnSpc>
                        <a:spcAft>
                          <a:spcPts val="0"/>
                        </a:spcAft>
                      </a:pPr>
                      <a:r>
                        <a:rPr lang="zh-TW" sz="1200" kern="100" dirty="0">
                          <a:solidFill>
                            <a:srgbClr val="C00000"/>
                          </a:solidFill>
                          <a:effectLst/>
                          <a:latin typeface="Calibri" panose="020F0502020204030204" pitchFamily="34" charset="0"/>
                          <a:ea typeface="新細明體" panose="02020500000000000000" pitchFamily="18" charset="-120"/>
                          <a:cs typeface="Times New Roman" panose="02020603050405020304" pitchFamily="18" charset="0"/>
                        </a:rPr>
                        <a:t>執行長</a:t>
                      </a:r>
                    </a:p>
                  </a:txBody>
                  <a:tcPr marL="17780" marR="17780" marT="0" marB="0" anchor="ctr"/>
                </a:tc>
                <a:tc>
                  <a:txBody>
                    <a:bodyPr/>
                    <a:lstStyle/>
                    <a:p>
                      <a:pPr algn="just">
                        <a:lnSpc>
                          <a:spcPct val="150000"/>
                        </a:lnSpc>
                        <a:spcBef>
                          <a:spcPts val="600"/>
                        </a:spcBef>
                        <a:spcAft>
                          <a:spcPts val="600"/>
                        </a:spcAft>
                      </a:pP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受處分人於該中心</a:t>
                      </a:r>
                      <a:r>
                        <a:rPr lang="zh-TW" sz="1400" kern="100" dirty="0">
                          <a:solidFill>
                            <a:srgbClr val="C00000"/>
                          </a:solidFill>
                          <a:effectLst/>
                          <a:latin typeface="Calibri" panose="020F0502020204030204" pitchFamily="34" charset="0"/>
                          <a:ea typeface="新細明體" panose="02020500000000000000" pitchFamily="18" charset="-120"/>
                          <a:cs typeface="Times New Roman" panose="02020603050405020304" pitchFamily="18" charset="0"/>
                        </a:rPr>
                        <a:t>「</a:t>
                      </a:r>
                      <a:r>
                        <a:rPr lang="en-US" sz="1400" kern="100" dirty="0">
                          <a:solidFill>
                            <a:srgbClr val="C00000"/>
                          </a:solidFill>
                          <a:effectLst/>
                          <a:latin typeface="Calibri" panose="020F0502020204030204" pitchFamily="34" charset="0"/>
                          <a:ea typeface="新細明體" panose="02020500000000000000" pitchFamily="18" charset="-120"/>
                          <a:cs typeface="Times New Roman" panose="02020603050405020304" pitchFamily="18" charset="0"/>
                        </a:rPr>
                        <a:t>108</a:t>
                      </a:r>
                      <a:r>
                        <a:rPr lang="zh-TW" sz="1400" kern="100" dirty="0">
                          <a:solidFill>
                            <a:srgbClr val="C00000"/>
                          </a:solidFill>
                          <a:effectLst/>
                          <a:latin typeface="Calibri" panose="020F0502020204030204" pitchFamily="34" charset="0"/>
                          <a:ea typeface="新細明體" panose="02020500000000000000" pitchFamily="18" charset="-120"/>
                          <a:cs typeface="Times New Roman" panose="02020603050405020304" pitchFamily="18" charset="0"/>
                        </a:rPr>
                        <a:t>年營運獎金一級主管以上分配建議」表勾選「同意」並簽名</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，使其本人獲得營運獎金之財產上利益，顯係知有利益衝突情事未自行迴避，違反公職人員利益衝突迴避法第</a:t>
                      </a:r>
                      <a:r>
                        <a:rPr lang="en-US" sz="1400" kern="100" dirty="0">
                          <a:effectLst/>
                          <a:latin typeface="Calibri" panose="020F0502020204030204" pitchFamily="34" charset="0"/>
                          <a:ea typeface="新細明體" panose="02020500000000000000" pitchFamily="18" charset="-120"/>
                          <a:cs typeface="Times New Roman" panose="02020603050405020304" pitchFamily="18" charset="0"/>
                        </a:rPr>
                        <a:t>6</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條第</a:t>
                      </a:r>
                      <a:r>
                        <a:rPr lang="en-US" sz="1400" kern="100" dirty="0">
                          <a:effectLst/>
                          <a:latin typeface="Calibri" panose="020F0502020204030204" pitchFamily="34" charset="0"/>
                          <a:ea typeface="新細明體" panose="02020500000000000000" pitchFamily="18" charset="-120"/>
                          <a:cs typeface="Times New Roman" panose="02020603050405020304" pitchFamily="18" charset="0"/>
                        </a:rPr>
                        <a:t>1</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項規定。</a:t>
                      </a:r>
                    </a:p>
                  </a:txBody>
                  <a:tcPr marL="17780" marR="17780" marT="0" marB="0" anchor="ctr"/>
                </a:tc>
                <a:tc>
                  <a:txBody>
                    <a:bodyPr/>
                    <a:lstStyle/>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10</a:t>
                      </a: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萬元</a:t>
                      </a:r>
                    </a:p>
                  </a:txBody>
                  <a:tcPr marL="17780" marR="17780" marT="0" marB="0" anchor="ctr"/>
                </a:tc>
                <a:tc>
                  <a:txBody>
                    <a:bodyPr/>
                    <a:lstStyle/>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112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tc>
                  <a:txBody>
                    <a:bodyPr/>
                    <a:lstStyle/>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112</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4</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extLst>
                  <a:ext uri="{0D108BD9-81ED-4DB2-BD59-A6C34878D82A}">
                    <a16:rowId xmlns:a16="http://schemas.microsoft.com/office/drawing/2014/main" val="3002881077"/>
                  </a:ext>
                </a:extLst>
              </a:tr>
            </a:tbl>
          </a:graphicData>
        </a:graphic>
      </p:graphicFrame>
      <p:sp>
        <p:nvSpPr>
          <p:cNvPr id="6" name="Google Shape;257;p31">
            <a:extLst>
              <a:ext uri="{FF2B5EF4-FFF2-40B4-BE49-F238E27FC236}">
                <a16:creationId xmlns:a16="http://schemas.microsoft.com/office/drawing/2014/main" id="{1FF0B331-C0A4-4A6A-A5F6-10D16DC9D13F}"/>
              </a:ext>
            </a:extLst>
          </p:cNvPr>
          <p:cNvSpPr txBox="1"/>
          <p:nvPr/>
        </p:nvSpPr>
        <p:spPr>
          <a:xfrm>
            <a:off x="688377" y="1085604"/>
            <a:ext cx="7900152" cy="211200"/>
          </a:xfrm>
          <a:prstGeom prst="rect">
            <a:avLst/>
          </a:prstGeom>
          <a:noFill/>
          <a:ln>
            <a:noFill/>
          </a:ln>
        </p:spPr>
        <p:txBody>
          <a:bodyPr spcFirstLastPara="1" wrap="square" lIns="91425" tIns="91425" rIns="91425" bIns="91425" anchor="ctr" anchorCtr="0">
            <a:noAutofit/>
          </a:bodyPr>
          <a:lstStyle/>
          <a:p>
            <a:pPr lvl="0">
              <a:buClr>
                <a:schemeClr val="dk1"/>
              </a:buClr>
            </a:pPr>
            <a:r>
              <a:rPr lang="zh-TW" altLang="en-US" sz="2000" b="1" dirty="0">
                <a:solidFill>
                  <a:schemeClr val="dk1"/>
                </a:solidFill>
                <a:latin typeface="Livvic"/>
                <a:ea typeface="Livvic"/>
                <a:cs typeface="Livvic"/>
                <a:sym typeface="Livvic"/>
              </a:rPr>
              <a:t>監察院辦理公職人員利益衝突迴避罰鍰處分案件確定名單</a:t>
            </a:r>
            <a:endParaRPr sz="2000" b="1" dirty="0">
              <a:solidFill>
                <a:schemeClr val="dk1"/>
              </a:solidFill>
              <a:latin typeface="Livvic"/>
              <a:ea typeface="Livvic"/>
              <a:cs typeface="Livvic"/>
              <a:sym typeface="Livvic"/>
            </a:endParaRPr>
          </a:p>
        </p:txBody>
      </p:sp>
    </p:spTree>
    <p:extLst>
      <p:ext uri="{BB962C8B-B14F-4D97-AF65-F5344CB8AC3E}">
        <p14:creationId xmlns:p14="http://schemas.microsoft.com/office/powerpoint/2010/main" val="1205519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群組 2">
            <a:extLst>
              <a:ext uri="{FF2B5EF4-FFF2-40B4-BE49-F238E27FC236}">
                <a16:creationId xmlns:a16="http://schemas.microsoft.com/office/drawing/2014/main" id="{E1C4FB27-5441-49F4-9E3D-3D7984941BA5}"/>
              </a:ext>
            </a:extLst>
          </p:cNvPr>
          <p:cNvGrpSpPr/>
          <p:nvPr/>
        </p:nvGrpSpPr>
        <p:grpSpPr>
          <a:xfrm>
            <a:off x="1358643" y="216321"/>
            <a:ext cx="6426714" cy="4710857"/>
            <a:chOff x="383928" y="496320"/>
            <a:chExt cx="4548413" cy="4637141"/>
          </a:xfrm>
        </p:grpSpPr>
        <p:pic>
          <p:nvPicPr>
            <p:cNvPr id="4" name="圖片 3">
              <a:extLst>
                <a:ext uri="{FF2B5EF4-FFF2-40B4-BE49-F238E27FC236}">
                  <a16:creationId xmlns:a16="http://schemas.microsoft.com/office/drawing/2014/main" id="{DDFCD79D-13EF-433B-A937-AAF5A485DA91}"/>
                </a:ext>
              </a:extLst>
            </p:cNvPr>
            <p:cNvPicPr>
              <a:picLocks noChangeAspect="1"/>
            </p:cNvPicPr>
            <p:nvPr/>
          </p:nvPicPr>
          <p:blipFill>
            <a:blip r:embed="rId2"/>
            <a:stretch>
              <a:fillRect/>
            </a:stretch>
          </p:blipFill>
          <p:spPr>
            <a:xfrm>
              <a:off x="383928" y="496320"/>
              <a:ext cx="4548411" cy="1639860"/>
            </a:xfrm>
            <a:prstGeom prst="rect">
              <a:avLst/>
            </a:prstGeom>
          </p:spPr>
        </p:pic>
        <p:pic>
          <p:nvPicPr>
            <p:cNvPr id="5" name="圖片 4">
              <a:extLst>
                <a:ext uri="{FF2B5EF4-FFF2-40B4-BE49-F238E27FC236}">
                  <a16:creationId xmlns:a16="http://schemas.microsoft.com/office/drawing/2014/main" id="{B4ED5D15-79D2-46B5-82AC-661F20EEC488}"/>
                </a:ext>
              </a:extLst>
            </p:cNvPr>
            <p:cNvPicPr>
              <a:picLocks noChangeAspect="1"/>
            </p:cNvPicPr>
            <p:nvPr/>
          </p:nvPicPr>
          <p:blipFill>
            <a:blip r:embed="rId3"/>
            <a:stretch>
              <a:fillRect/>
            </a:stretch>
          </p:blipFill>
          <p:spPr>
            <a:xfrm>
              <a:off x="383931" y="2200548"/>
              <a:ext cx="4548410" cy="2932913"/>
            </a:xfrm>
            <a:prstGeom prst="rect">
              <a:avLst/>
            </a:prstGeom>
          </p:spPr>
        </p:pic>
      </p:grpSp>
    </p:spTree>
    <p:extLst>
      <p:ext uri="{BB962C8B-B14F-4D97-AF65-F5344CB8AC3E}">
        <p14:creationId xmlns:p14="http://schemas.microsoft.com/office/powerpoint/2010/main" val="38147920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9">
            <a:extLst>
              <a:ext uri="{FF2B5EF4-FFF2-40B4-BE49-F238E27FC236}">
                <a16:creationId xmlns:a16="http://schemas.microsoft.com/office/drawing/2014/main" id="{23C6208D-7EBD-4235-BD46-5E2074B204ED}"/>
              </a:ext>
            </a:extLst>
          </p:cNvPr>
          <p:cNvSpPr txBox="1"/>
          <p:nvPr/>
        </p:nvSpPr>
        <p:spPr>
          <a:xfrm>
            <a:off x="402617" y="709324"/>
            <a:ext cx="8338766" cy="1261730"/>
          </a:xfrm>
          <a:prstGeom prst="rect">
            <a:avLst/>
          </a:prstGeom>
          <a:noFill/>
          <a:ln>
            <a:noFill/>
          </a:ln>
        </p:spPr>
        <p:txBody>
          <a:bodyPr spcFirstLastPara="1" wrap="square" lIns="91425" tIns="91425" rIns="91425" bIns="91425" anchor="t" anchorCtr="0">
            <a:noAutofit/>
          </a:bodyPr>
          <a:lstStyle/>
          <a:p>
            <a:pPr marL="342900" lvl="0" indent="-342900">
              <a:lnSpc>
                <a:spcPct val="150000"/>
              </a:lnSpc>
              <a:spcBef>
                <a:spcPts val="1200"/>
              </a:spcBef>
              <a:buFont typeface="Arial" panose="020B0604020202020204" pitchFamily="34" charset="0"/>
              <a:buChar char="•"/>
            </a:pPr>
            <a:r>
              <a:rPr lang="zh-TW" altLang="en-US" sz="2000" dirty="0">
                <a:solidFill>
                  <a:schemeClr val="dk1"/>
                </a:solidFill>
                <a:latin typeface="Archivo"/>
                <a:ea typeface="Archivo"/>
                <a:cs typeface="Archivo"/>
                <a:sym typeface="Archivo"/>
              </a:rPr>
              <a:t>公職人員知有利益衝突之情事者，應即自行迴避。</a:t>
            </a:r>
            <a:endParaRPr lang="en-US" altLang="zh-TW" sz="2000" dirty="0">
              <a:solidFill>
                <a:schemeClr val="dk1"/>
              </a:solidFill>
              <a:latin typeface="Archivo"/>
              <a:ea typeface="Archivo"/>
              <a:cs typeface="Archivo"/>
              <a:sym typeface="Archivo"/>
            </a:endParaRPr>
          </a:p>
          <a:p>
            <a:pPr lvl="0">
              <a:lnSpc>
                <a:spcPct val="150000"/>
              </a:lnSpc>
              <a:spcBef>
                <a:spcPts val="1200"/>
              </a:spcBef>
            </a:pPr>
            <a:endParaRPr lang="zh-TW" altLang="en-US" sz="2000" dirty="0">
              <a:solidFill>
                <a:schemeClr val="dk1"/>
              </a:solidFill>
              <a:latin typeface="Archivo"/>
              <a:ea typeface="Archivo"/>
              <a:cs typeface="Archivo"/>
              <a:sym typeface="Archivo"/>
            </a:endParaRPr>
          </a:p>
          <a:p>
            <a:pPr marL="342900" lvl="0" indent="-342900">
              <a:spcBef>
                <a:spcPts val="1200"/>
              </a:spcBef>
              <a:buFont typeface="Arial" panose="020B0604020202020204" pitchFamily="34" charset="0"/>
              <a:buChar char="•"/>
            </a:pPr>
            <a:endParaRPr lang="en-US" altLang="zh-TW" sz="2000" dirty="0">
              <a:solidFill>
                <a:schemeClr val="dk1"/>
              </a:solidFill>
              <a:latin typeface="Archivo"/>
              <a:ea typeface="Archivo"/>
              <a:cs typeface="Archivo"/>
              <a:sym typeface="Archivo"/>
            </a:endParaRPr>
          </a:p>
          <a:p>
            <a:pPr lvl="0">
              <a:spcBef>
                <a:spcPts val="600"/>
              </a:spcBef>
            </a:pPr>
            <a:endParaRPr lang="en-US" altLang="zh-TW" sz="2000" dirty="0">
              <a:solidFill>
                <a:schemeClr val="dk1"/>
              </a:solidFill>
              <a:latin typeface="Archivo"/>
              <a:ea typeface="Archivo"/>
              <a:cs typeface="Archivo"/>
              <a:sym typeface="Archivo"/>
            </a:endParaRPr>
          </a:p>
          <a:p>
            <a:pPr lvl="0"/>
            <a:endParaRPr lang="en-US" altLang="zh-TW" sz="12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4" name="Google Shape;149;p29">
            <a:extLst>
              <a:ext uri="{FF2B5EF4-FFF2-40B4-BE49-F238E27FC236}">
                <a16:creationId xmlns:a16="http://schemas.microsoft.com/office/drawing/2014/main" id="{C7C71CEB-2537-462A-BB03-4159D29E40FB}"/>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自行迴避</a:t>
            </a:r>
            <a:r>
              <a:rPr lang="en-US" altLang="zh-TW" sz="3200" dirty="0"/>
              <a:t>/</a:t>
            </a:r>
            <a:endParaRPr sz="2400" dirty="0"/>
          </a:p>
        </p:txBody>
      </p:sp>
      <p:sp>
        <p:nvSpPr>
          <p:cNvPr id="5" name="Google Shape;249;p31">
            <a:extLst>
              <a:ext uri="{FF2B5EF4-FFF2-40B4-BE49-F238E27FC236}">
                <a16:creationId xmlns:a16="http://schemas.microsoft.com/office/drawing/2014/main" id="{CEF3786E-8489-4DEC-82C0-D245C5D7B878}"/>
              </a:ext>
            </a:extLst>
          </p:cNvPr>
          <p:cNvSpPr/>
          <p:nvPr/>
        </p:nvSpPr>
        <p:spPr>
          <a:xfrm>
            <a:off x="7174358" y="281747"/>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915ECAAA-26BB-476B-9CAE-C5DDF051A0B9}"/>
              </a:ext>
            </a:extLst>
          </p:cNvPr>
          <p:cNvSpPr/>
          <p:nvPr/>
        </p:nvSpPr>
        <p:spPr>
          <a:xfrm>
            <a:off x="5572820" y="281206"/>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
        <p:nvSpPr>
          <p:cNvPr id="8" name="Google Shape;247;p31">
            <a:extLst>
              <a:ext uri="{FF2B5EF4-FFF2-40B4-BE49-F238E27FC236}">
                <a16:creationId xmlns:a16="http://schemas.microsoft.com/office/drawing/2014/main" id="{0666607B-FAE1-44E7-B698-2AB213A0E168}"/>
              </a:ext>
            </a:extLst>
          </p:cNvPr>
          <p:cNvSpPr/>
          <p:nvPr/>
        </p:nvSpPr>
        <p:spPr>
          <a:xfrm>
            <a:off x="402617" y="1610760"/>
            <a:ext cx="5714056" cy="1119266"/>
          </a:xfrm>
          <a:prstGeom prst="rect">
            <a:avLst/>
          </a:prstGeom>
          <a:solidFill>
            <a:schemeClr val="lt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r>
              <a:rPr lang="zh-TW" altLang="en-US" sz="2800" dirty="0">
                <a:solidFill>
                  <a:schemeClr val="dk1"/>
                </a:solidFill>
                <a:latin typeface="Poppins SemiBold"/>
                <a:ea typeface="Poppins SemiBold"/>
                <a:cs typeface="Poppins SemiBold"/>
                <a:sym typeface="Poppins SemiBold"/>
              </a:rPr>
              <a:t>民意代表，不得參與個人利益相關議案之</a:t>
            </a:r>
            <a:r>
              <a:rPr lang="zh-TW" altLang="en-US" sz="2800" dirty="0">
                <a:solidFill>
                  <a:srgbClr val="C00000"/>
                </a:solidFill>
                <a:latin typeface="Poppins SemiBold"/>
                <a:ea typeface="Poppins SemiBold"/>
                <a:cs typeface="Poppins SemiBold"/>
                <a:sym typeface="Poppins SemiBold"/>
              </a:rPr>
              <a:t>審議及表決</a:t>
            </a:r>
            <a:r>
              <a:rPr lang="zh-TW" altLang="en-US" sz="2800" dirty="0">
                <a:solidFill>
                  <a:schemeClr val="dk1"/>
                </a:solidFill>
                <a:latin typeface="Poppins SemiBold"/>
                <a:ea typeface="Poppins SemiBold"/>
                <a:cs typeface="Poppins SemiBold"/>
                <a:sym typeface="Poppins SemiBold"/>
              </a:rPr>
              <a:t>。</a:t>
            </a:r>
          </a:p>
        </p:txBody>
      </p:sp>
      <p:sp>
        <p:nvSpPr>
          <p:cNvPr id="9" name="Google Shape;249;p31">
            <a:extLst>
              <a:ext uri="{FF2B5EF4-FFF2-40B4-BE49-F238E27FC236}">
                <a16:creationId xmlns:a16="http://schemas.microsoft.com/office/drawing/2014/main" id="{ABDBDA6D-642C-4C15-9AE3-15376A42360C}"/>
              </a:ext>
            </a:extLst>
          </p:cNvPr>
          <p:cNvSpPr/>
          <p:nvPr/>
        </p:nvSpPr>
        <p:spPr>
          <a:xfrm>
            <a:off x="1500982" y="3055642"/>
            <a:ext cx="7240401" cy="1570026"/>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r>
              <a:rPr lang="zh-TW" altLang="en-US" sz="2800" dirty="0">
                <a:solidFill>
                  <a:schemeClr val="dk1"/>
                </a:solidFill>
                <a:latin typeface="Poppins SemiBold"/>
                <a:ea typeface="Poppins SemiBold"/>
                <a:cs typeface="Poppins SemiBold"/>
                <a:sym typeface="Poppins SemiBold"/>
              </a:rPr>
              <a:t>其他公職人員應停止執行該項職務，並由該</a:t>
            </a:r>
            <a:r>
              <a:rPr lang="zh-TW" altLang="en-US" sz="2800" dirty="0">
                <a:solidFill>
                  <a:srgbClr val="C00000"/>
                </a:solidFill>
                <a:latin typeface="Poppins SemiBold"/>
                <a:ea typeface="Poppins SemiBold"/>
                <a:cs typeface="Poppins SemiBold"/>
                <a:sym typeface="Poppins SemiBold"/>
              </a:rPr>
              <a:t>職務之代理人</a:t>
            </a:r>
            <a:r>
              <a:rPr lang="zh-TW" altLang="en-US" sz="2800" dirty="0">
                <a:solidFill>
                  <a:schemeClr val="dk1"/>
                </a:solidFill>
                <a:latin typeface="Poppins SemiBold"/>
                <a:ea typeface="Poppins SemiBold"/>
                <a:cs typeface="Poppins SemiBold"/>
                <a:sym typeface="Poppins SemiBold"/>
              </a:rPr>
              <a:t>執行。必要時，由各該機關團體指定代理執行該職務之人。</a:t>
            </a:r>
          </a:p>
        </p:txBody>
      </p:sp>
    </p:spTree>
    <p:extLst>
      <p:ext uri="{BB962C8B-B14F-4D97-AF65-F5344CB8AC3E}">
        <p14:creationId xmlns:p14="http://schemas.microsoft.com/office/powerpoint/2010/main" val="32456122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9">
            <a:extLst>
              <a:ext uri="{FF2B5EF4-FFF2-40B4-BE49-F238E27FC236}">
                <a16:creationId xmlns:a16="http://schemas.microsoft.com/office/drawing/2014/main" id="{23C6208D-7EBD-4235-BD46-5E2074B204ED}"/>
              </a:ext>
            </a:extLst>
          </p:cNvPr>
          <p:cNvSpPr txBox="1"/>
          <p:nvPr/>
        </p:nvSpPr>
        <p:spPr>
          <a:xfrm>
            <a:off x="402617" y="736344"/>
            <a:ext cx="8338766" cy="1261730"/>
          </a:xfrm>
          <a:prstGeom prst="rect">
            <a:avLst/>
          </a:prstGeom>
          <a:noFill/>
          <a:ln>
            <a:noFill/>
          </a:ln>
        </p:spPr>
        <p:txBody>
          <a:bodyPr spcFirstLastPara="1" wrap="square" lIns="91425" tIns="91425" rIns="91425" bIns="91425" anchor="t" anchorCtr="0">
            <a:noAutofit/>
          </a:bodyPr>
          <a:lstStyle/>
          <a:p>
            <a:pPr lvl="0">
              <a:spcBef>
                <a:spcPts val="1200"/>
              </a:spcBef>
            </a:pPr>
            <a:r>
              <a:rPr lang="zh-TW" altLang="en-US" sz="1600" dirty="0">
                <a:solidFill>
                  <a:schemeClr val="dk1"/>
                </a:solidFill>
                <a:latin typeface="Archivo"/>
                <a:ea typeface="Archivo"/>
                <a:cs typeface="Archivo"/>
                <a:sym typeface="Archivo"/>
              </a:rPr>
              <a:t>前項情形，公職人員應以書面依下列規定辦理：</a:t>
            </a:r>
          </a:p>
          <a:p>
            <a:pPr marL="342900" lvl="0" indent="-342900">
              <a:spcBef>
                <a:spcPts val="1200"/>
              </a:spcBef>
              <a:buFont typeface="+mj-lt"/>
              <a:buAutoNum type="arabicPeriod"/>
            </a:pPr>
            <a:r>
              <a:rPr lang="zh-TW" altLang="en-US" sz="1600" dirty="0">
                <a:solidFill>
                  <a:schemeClr val="dk1"/>
                </a:solidFill>
                <a:latin typeface="Archivo"/>
                <a:ea typeface="Archivo"/>
                <a:cs typeface="Archivo"/>
                <a:sym typeface="Archivo"/>
              </a:rPr>
              <a:t>民意代表應</a:t>
            </a:r>
            <a:r>
              <a:rPr lang="zh-TW" altLang="en-US" sz="1600" dirty="0">
                <a:solidFill>
                  <a:srgbClr val="C00000"/>
                </a:solidFill>
                <a:latin typeface="Archivo"/>
                <a:ea typeface="Archivo"/>
                <a:cs typeface="Archivo"/>
                <a:sym typeface="Archivo"/>
              </a:rPr>
              <a:t>通知</a:t>
            </a:r>
            <a:r>
              <a:rPr lang="zh-TW" altLang="en-US" sz="1600" dirty="0">
                <a:solidFill>
                  <a:schemeClr val="dk1"/>
                </a:solidFill>
                <a:latin typeface="Archivo"/>
                <a:ea typeface="Archivo"/>
                <a:cs typeface="Archivo"/>
                <a:sym typeface="Archivo"/>
              </a:rPr>
              <a:t>各該</a:t>
            </a:r>
            <a:r>
              <a:rPr lang="zh-TW" altLang="en-US" sz="1600" dirty="0">
                <a:solidFill>
                  <a:srgbClr val="C00000"/>
                </a:solidFill>
                <a:latin typeface="Archivo"/>
                <a:ea typeface="Archivo"/>
                <a:cs typeface="Archivo"/>
                <a:sym typeface="Archivo"/>
              </a:rPr>
              <a:t>民意機關</a:t>
            </a:r>
            <a:r>
              <a:rPr lang="zh-TW" altLang="en-US" sz="1600" dirty="0">
                <a:solidFill>
                  <a:schemeClr val="dk1"/>
                </a:solidFill>
                <a:latin typeface="Archivo"/>
                <a:ea typeface="Archivo"/>
                <a:cs typeface="Archivo"/>
                <a:sym typeface="Archivo"/>
              </a:rPr>
              <a:t>。</a:t>
            </a:r>
          </a:p>
          <a:p>
            <a:pPr marL="342900" lvl="0" indent="-342900">
              <a:spcBef>
                <a:spcPts val="1200"/>
              </a:spcBef>
              <a:buFont typeface="+mj-lt"/>
              <a:buAutoNum type="arabicPeriod"/>
            </a:pPr>
            <a:r>
              <a:rPr lang="zh-TW" altLang="en-US" sz="1600" dirty="0">
                <a:solidFill>
                  <a:schemeClr val="dk1"/>
                </a:solidFill>
                <a:latin typeface="Archivo"/>
                <a:ea typeface="Archivo"/>
                <a:cs typeface="Archivo"/>
                <a:sym typeface="Archivo"/>
              </a:rPr>
              <a:t>第二條第一項第六款、第七款之公職人員，應</a:t>
            </a:r>
            <a:r>
              <a:rPr lang="zh-TW" altLang="en-US" sz="1600" dirty="0">
                <a:solidFill>
                  <a:srgbClr val="C00000"/>
                </a:solidFill>
                <a:latin typeface="Archivo"/>
                <a:ea typeface="Archivo"/>
                <a:cs typeface="Archivo"/>
                <a:sym typeface="Archivo"/>
              </a:rPr>
              <a:t>通知指派、遴聘或聘任機關</a:t>
            </a:r>
            <a:r>
              <a:rPr lang="zh-TW" altLang="en-US" sz="1600" dirty="0">
                <a:solidFill>
                  <a:schemeClr val="dk1"/>
                </a:solidFill>
                <a:latin typeface="Archivo"/>
                <a:ea typeface="Archivo"/>
                <a:cs typeface="Archivo"/>
                <a:sym typeface="Archivo"/>
              </a:rPr>
              <a:t>。</a:t>
            </a:r>
          </a:p>
          <a:p>
            <a:pPr marL="342900" lvl="0" indent="-342900">
              <a:spcBef>
                <a:spcPts val="1200"/>
              </a:spcBef>
              <a:buFont typeface="+mj-lt"/>
              <a:buAutoNum type="arabicPeriod"/>
            </a:pPr>
            <a:r>
              <a:rPr lang="zh-TW" altLang="en-US" sz="1600" dirty="0">
                <a:solidFill>
                  <a:schemeClr val="dk1"/>
                </a:solidFill>
                <a:latin typeface="Archivo"/>
                <a:ea typeface="Archivo"/>
                <a:cs typeface="Archivo"/>
                <a:sym typeface="Archivo"/>
              </a:rPr>
              <a:t>其他</a:t>
            </a:r>
            <a:r>
              <a:rPr lang="zh-TW" altLang="en-US" sz="1600" dirty="0">
                <a:solidFill>
                  <a:srgbClr val="C00000"/>
                </a:solidFill>
                <a:latin typeface="Archivo"/>
                <a:ea typeface="Archivo"/>
                <a:cs typeface="Archivo"/>
                <a:sym typeface="Archivo"/>
              </a:rPr>
              <a:t>公職人員</a:t>
            </a:r>
            <a:r>
              <a:rPr lang="zh-TW" altLang="en-US" sz="1600" dirty="0">
                <a:solidFill>
                  <a:schemeClr val="dk1"/>
                </a:solidFill>
                <a:latin typeface="Archivo"/>
                <a:ea typeface="Archivo"/>
                <a:cs typeface="Archivo"/>
                <a:sym typeface="Archivo"/>
              </a:rPr>
              <a:t>，應</a:t>
            </a:r>
            <a:r>
              <a:rPr lang="zh-TW" altLang="en-US" sz="1600" dirty="0">
                <a:solidFill>
                  <a:srgbClr val="C00000"/>
                </a:solidFill>
                <a:latin typeface="Archivo"/>
                <a:ea typeface="Archivo"/>
                <a:cs typeface="Archivo"/>
                <a:sym typeface="Archivo"/>
              </a:rPr>
              <a:t>通知其服務之機關團體</a:t>
            </a:r>
            <a:r>
              <a:rPr lang="zh-TW" altLang="en-US" sz="1600" dirty="0">
                <a:solidFill>
                  <a:schemeClr val="dk1"/>
                </a:solidFill>
                <a:latin typeface="Archivo"/>
                <a:ea typeface="Archivo"/>
                <a:cs typeface="Archivo"/>
                <a:sym typeface="Archivo"/>
              </a:rPr>
              <a:t>。</a:t>
            </a:r>
          </a:p>
          <a:p>
            <a:pPr lvl="0">
              <a:spcBef>
                <a:spcPts val="1200"/>
              </a:spcBef>
            </a:pPr>
            <a:r>
              <a:rPr lang="zh-TW" altLang="en-US" sz="1600" dirty="0">
                <a:solidFill>
                  <a:schemeClr val="dk1"/>
                </a:solidFill>
                <a:latin typeface="Archivo"/>
                <a:ea typeface="Archivo"/>
                <a:cs typeface="Archivo"/>
                <a:sym typeface="Archivo"/>
              </a:rPr>
              <a:t>前項之公職人員為首長者，應通知其服務機關團體及上級機關團體；無上級機關者，通知其服務之機關團體。</a:t>
            </a:r>
          </a:p>
          <a:p>
            <a:pPr marL="342900" lvl="0" indent="-342900">
              <a:spcBef>
                <a:spcPts val="1200"/>
              </a:spcBef>
              <a:buFont typeface="Arial" panose="020B0604020202020204" pitchFamily="34" charset="0"/>
              <a:buChar char="•"/>
            </a:pPr>
            <a:endParaRPr lang="en-US" altLang="zh-TW" sz="1600" dirty="0">
              <a:solidFill>
                <a:schemeClr val="dk1"/>
              </a:solidFill>
              <a:latin typeface="Archivo"/>
              <a:ea typeface="Archivo"/>
              <a:cs typeface="Archivo"/>
              <a:sym typeface="Archivo"/>
            </a:endParaRPr>
          </a:p>
          <a:p>
            <a:pPr lvl="0">
              <a:spcBef>
                <a:spcPts val="600"/>
              </a:spcBef>
            </a:pPr>
            <a:endParaRPr lang="en-US" altLang="zh-TW" sz="1600" dirty="0">
              <a:solidFill>
                <a:schemeClr val="dk1"/>
              </a:solidFill>
              <a:latin typeface="Archivo"/>
              <a:ea typeface="Archivo"/>
              <a:cs typeface="Archivo"/>
              <a:sym typeface="Archivo"/>
            </a:endParaRPr>
          </a:p>
          <a:p>
            <a:pPr lvl="0"/>
            <a:endParaRPr lang="en-US" altLang="zh-TW" sz="16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4" name="Google Shape;149;p29">
            <a:extLst>
              <a:ext uri="{FF2B5EF4-FFF2-40B4-BE49-F238E27FC236}">
                <a16:creationId xmlns:a16="http://schemas.microsoft.com/office/drawing/2014/main" id="{C7C71CEB-2537-462A-BB03-4159D29E40FB}"/>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自行迴避</a:t>
            </a:r>
            <a:r>
              <a:rPr lang="en-US" altLang="zh-TW" sz="3200" dirty="0"/>
              <a:t>/</a:t>
            </a:r>
            <a:endParaRPr sz="2400" dirty="0"/>
          </a:p>
        </p:txBody>
      </p:sp>
      <p:sp>
        <p:nvSpPr>
          <p:cNvPr id="5" name="Google Shape;249;p31">
            <a:extLst>
              <a:ext uri="{FF2B5EF4-FFF2-40B4-BE49-F238E27FC236}">
                <a16:creationId xmlns:a16="http://schemas.microsoft.com/office/drawing/2014/main" id="{CEF3786E-8489-4DEC-82C0-D245C5D7B878}"/>
              </a:ext>
            </a:extLst>
          </p:cNvPr>
          <p:cNvSpPr/>
          <p:nvPr/>
        </p:nvSpPr>
        <p:spPr>
          <a:xfrm>
            <a:off x="7174358" y="281747"/>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915ECAAA-26BB-476B-9CAE-C5DDF051A0B9}"/>
              </a:ext>
            </a:extLst>
          </p:cNvPr>
          <p:cNvSpPr/>
          <p:nvPr/>
        </p:nvSpPr>
        <p:spPr>
          <a:xfrm>
            <a:off x="5572820" y="281206"/>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
        <p:nvSpPr>
          <p:cNvPr id="9" name="Google Shape;249;p31">
            <a:extLst>
              <a:ext uri="{FF2B5EF4-FFF2-40B4-BE49-F238E27FC236}">
                <a16:creationId xmlns:a16="http://schemas.microsoft.com/office/drawing/2014/main" id="{ABDBDA6D-642C-4C15-9AE3-15376A42360C}"/>
              </a:ext>
            </a:extLst>
          </p:cNvPr>
          <p:cNvSpPr/>
          <p:nvPr/>
        </p:nvSpPr>
        <p:spPr>
          <a:xfrm>
            <a:off x="524006" y="3242707"/>
            <a:ext cx="8095987" cy="1716326"/>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r>
              <a:rPr lang="zh-TW" altLang="en-US" sz="2000" dirty="0">
                <a:solidFill>
                  <a:schemeClr val="dk1"/>
                </a:solidFill>
                <a:latin typeface="Poppins SemiBold"/>
                <a:ea typeface="Poppins SemiBold"/>
                <a:cs typeface="Poppins SemiBold"/>
                <a:sym typeface="Poppins SemiBold"/>
              </a:rPr>
              <a:t>公職人員服務之機關團體、上級機關、指派、遴聘或聘任機關應於每年度結束後三十日內，將前一年度公職人員自行迴避、申請迴避、職權迴避情形，依第二十條所定裁罰管轄機關，</a:t>
            </a:r>
            <a:r>
              <a:rPr lang="zh-TW" altLang="en-US" sz="2000" dirty="0">
                <a:solidFill>
                  <a:srgbClr val="C00000"/>
                </a:solidFill>
                <a:latin typeface="Poppins SemiBold"/>
                <a:ea typeface="Poppins SemiBold"/>
                <a:cs typeface="Poppins SemiBold"/>
                <a:sym typeface="Poppins SemiBold"/>
              </a:rPr>
              <a:t>彙報予監察院</a:t>
            </a:r>
            <a:r>
              <a:rPr lang="zh-TW" altLang="en-US" sz="2000" dirty="0">
                <a:solidFill>
                  <a:schemeClr val="dk1"/>
                </a:solidFill>
                <a:latin typeface="Poppins SemiBold"/>
                <a:ea typeface="Poppins SemiBold"/>
                <a:cs typeface="Poppins SemiBold"/>
                <a:sym typeface="Poppins SemiBold"/>
              </a:rPr>
              <a:t>或法務部指定之機關（構）或單位。</a:t>
            </a:r>
          </a:p>
        </p:txBody>
      </p:sp>
    </p:spTree>
    <p:extLst>
      <p:ext uri="{BB962C8B-B14F-4D97-AF65-F5344CB8AC3E}">
        <p14:creationId xmlns:p14="http://schemas.microsoft.com/office/powerpoint/2010/main" val="33066099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2"/>
          <p:cNvSpPr txBox="1">
            <a:spLocks noGrp="1"/>
          </p:cNvSpPr>
          <p:nvPr>
            <p:ph type="title"/>
          </p:nvPr>
        </p:nvSpPr>
        <p:spPr>
          <a:xfrm>
            <a:off x="2243797" y="2232350"/>
            <a:ext cx="6900178" cy="1912500"/>
          </a:xfrm>
          <a:prstGeom prst="rect">
            <a:avLst/>
          </a:prstGeom>
        </p:spPr>
        <p:txBody>
          <a:bodyPr spcFirstLastPara="1" wrap="square" lIns="91425" tIns="91425" rIns="731500" bIns="91425" anchor="ctr" anchorCtr="0">
            <a:noAutofit/>
          </a:bodyPr>
          <a:lstStyle/>
          <a:p>
            <a:pPr lvl="0" algn="r"/>
            <a:r>
              <a:rPr lang="zh-TW" altLang="en-US" sz="3200" dirty="0"/>
              <a:t>假借職權與關說請託</a:t>
            </a:r>
          </a:p>
        </p:txBody>
      </p:sp>
      <p:sp>
        <p:nvSpPr>
          <p:cNvPr id="183" name="Google Shape;183;p32"/>
          <p:cNvSpPr txBox="1">
            <a:spLocks noGrp="1"/>
          </p:cNvSpPr>
          <p:nvPr>
            <p:ph type="title" idx="2"/>
          </p:nvPr>
        </p:nvSpPr>
        <p:spPr>
          <a:xfrm>
            <a:off x="3360875" y="1052400"/>
            <a:ext cx="1642200" cy="97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04</a:t>
            </a:r>
            <a:endParaRPr dirty="0"/>
          </a:p>
        </p:txBody>
      </p:sp>
    </p:spTree>
    <p:extLst>
      <p:ext uri="{BB962C8B-B14F-4D97-AF65-F5344CB8AC3E}">
        <p14:creationId xmlns:p14="http://schemas.microsoft.com/office/powerpoint/2010/main" val="3515706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276982" cy="702000"/>
          </a:xfrm>
          <a:prstGeom prst="rect">
            <a:avLst/>
          </a:prstGeom>
        </p:spPr>
        <p:txBody>
          <a:bodyPr spcFirstLastPara="1" wrap="square" lIns="91425" tIns="91425" rIns="91425" bIns="91425" anchor="ctr" anchorCtr="0">
            <a:noAutofit/>
          </a:bodyPr>
          <a:lstStyle/>
          <a:p>
            <a:pPr lvl="0"/>
            <a:r>
              <a:rPr lang="zh-TW" altLang="en-US" sz="3200" dirty="0"/>
              <a:t>裁罰實例</a:t>
            </a:r>
            <a:r>
              <a:rPr lang="en-US" altLang="zh-TW" sz="3200" dirty="0"/>
              <a:t>/</a:t>
            </a:r>
            <a:r>
              <a:rPr lang="zh-TW" altLang="en-US" sz="2400" dirty="0"/>
              <a:t>公職人員</a:t>
            </a:r>
            <a:endParaRPr sz="2400" dirty="0"/>
          </a:p>
        </p:txBody>
      </p:sp>
      <p:graphicFrame>
        <p:nvGraphicFramePr>
          <p:cNvPr id="2" name="表格 1">
            <a:extLst>
              <a:ext uri="{FF2B5EF4-FFF2-40B4-BE49-F238E27FC236}">
                <a16:creationId xmlns:a16="http://schemas.microsoft.com/office/drawing/2014/main" id="{9721384B-C793-45F0-9262-3AFF0BB5B62B}"/>
              </a:ext>
            </a:extLst>
          </p:cNvPr>
          <p:cNvGraphicFramePr>
            <a:graphicFrameLocks noGrp="1"/>
          </p:cNvGraphicFramePr>
          <p:nvPr>
            <p:extLst>
              <p:ext uri="{D42A27DB-BD31-4B8C-83A1-F6EECF244321}">
                <p14:modId xmlns:p14="http://schemas.microsoft.com/office/powerpoint/2010/main" val="4143627608"/>
              </p:ext>
            </p:extLst>
          </p:nvPr>
        </p:nvGraphicFramePr>
        <p:xfrm>
          <a:off x="808298" y="1495942"/>
          <a:ext cx="7371985" cy="3324001"/>
        </p:xfrm>
        <a:graphic>
          <a:graphicData uri="http://schemas.openxmlformats.org/drawingml/2006/table">
            <a:tbl>
              <a:tblPr>
                <a:tableStyleId>{80A30465-8FB2-4D31-BB19-6E84CC96C93C}</a:tableStyleId>
              </a:tblPr>
              <a:tblGrid>
                <a:gridCol w="321643">
                  <a:extLst>
                    <a:ext uri="{9D8B030D-6E8A-4147-A177-3AD203B41FA5}">
                      <a16:colId xmlns:a16="http://schemas.microsoft.com/office/drawing/2014/main" val="1084231129"/>
                    </a:ext>
                  </a:extLst>
                </a:gridCol>
                <a:gridCol w="997547">
                  <a:extLst>
                    <a:ext uri="{9D8B030D-6E8A-4147-A177-3AD203B41FA5}">
                      <a16:colId xmlns:a16="http://schemas.microsoft.com/office/drawing/2014/main" val="2121744636"/>
                    </a:ext>
                  </a:extLst>
                </a:gridCol>
                <a:gridCol w="970996">
                  <a:extLst>
                    <a:ext uri="{9D8B030D-6E8A-4147-A177-3AD203B41FA5}">
                      <a16:colId xmlns:a16="http://schemas.microsoft.com/office/drawing/2014/main" val="356987853"/>
                    </a:ext>
                  </a:extLst>
                </a:gridCol>
                <a:gridCol w="534806">
                  <a:extLst>
                    <a:ext uri="{9D8B030D-6E8A-4147-A177-3AD203B41FA5}">
                      <a16:colId xmlns:a16="http://schemas.microsoft.com/office/drawing/2014/main" val="2844439579"/>
                    </a:ext>
                  </a:extLst>
                </a:gridCol>
                <a:gridCol w="2499556">
                  <a:extLst>
                    <a:ext uri="{9D8B030D-6E8A-4147-A177-3AD203B41FA5}">
                      <a16:colId xmlns:a16="http://schemas.microsoft.com/office/drawing/2014/main" val="4255378342"/>
                    </a:ext>
                  </a:extLst>
                </a:gridCol>
                <a:gridCol w="1182643">
                  <a:extLst>
                    <a:ext uri="{9D8B030D-6E8A-4147-A177-3AD203B41FA5}">
                      <a16:colId xmlns:a16="http://schemas.microsoft.com/office/drawing/2014/main" val="2178690018"/>
                    </a:ext>
                  </a:extLst>
                </a:gridCol>
                <a:gridCol w="432397">
                  <a:extLst>
                    <a:ext uri="{9D8B030D-6E8A-4147-A177-3AD203B41FA5}">
                      <a16:colId xmlns:a16="http://schemas.microsoft.com/office/drawing/2014/main" val="1761454933"/>
                    </a:ext>
                  </a:extLst>
                </a:gridCol>
                <a:gridCol w="432397">
                  <a:extLst>
                    <a:ext uri="{9D8B030D-6E8A-4147-A177-3AD203B41FA5}">
                      <a16:colId xmlns:a16="http://schemas.microsoft.com/office/drawing/2014/main" val="2283605176"/>
                    </a:ext>
                  </a:extLst>
                </a:gridCol>
              </a:tblGrid>
              <a:tr h="803114">
                <a:tc>
                  <a:txBody>
                    <a:bodyPr/>
                    <a:lstStyle/>
                    <a:p>
                      <a:pPr algn="ctr">
                        <a:lnSpc>
                          <a:spcPts val="1600"/>
                        </a:lnSpc>
                        <a:spcAft>
                          <a:spcPts val="0"/>
                        </a:spcAft>
                      </a:pPr>
                      <a:r>
                        <a:rPr lang="zh-TW" sz="1200" kern="100">
                          <a:effectLst/>
                        </a:rPr>
                        <a:t>項次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受處分人</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服務機關</a:t>
                      </a:r>
                    </a:p>
                    <a:p>
                      <a:pPr algn="ctr">
                        <a:lnSpc>
                          <a:spcPts val="1600"/>
                        </a:lnSpc>
                        <a:spcAft>
                          <a:spcPts val="0"/>
                        </a:spcAft>
                      </a:pPr>
                      <a:r>
                        <a:rPr lang="zh-TW" sz="1200" kern="100" dirty="0">
                          <a:effectLst/>
                        </a:rPr>
                        <a:t>團體</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職稱</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主旨及事實</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HK" sz="1200" kern="100">
                          <a:effectLst/>
                        </a:rPr>
                        <a:t>處分確定金額</a:t>
                      </a:r>
                      <a:endParaRPr lang="zh-TW" sz="1200" kern="100">
                        <a:effectLst/>
                      </a:endParaRPr>
                    </a:p>
                    <a:p>
                      <a:pPr algn="ctr">
                        <a:lnSpc>
                          <a:spcPts val="1600"/>
                        </a:lnSpc>
                        <a:spcAft>
                          <a:spcPts val="0"/>
                        </a:spcAft>
                      </a:pPr>
                      <a:r>
                        <a:rPr lang="en-US" sz="1200" kern="100">
                          <a:effectLst/>
                        </a:rPr>
                        <a:t>(</a:t>
                      </a:r>
                      <a:r>
                        <a:rPr lang="zh-TW" sz="1200" kern="100">
                          <a:effectLst/>
                        </a:rPr>
                        <a:t>新臺幣</a:t>
                      </a:r>
                      <a:r>
                        <a:rPr lang="en-US" sz="1200" kern="100">
                          <a:effectLst/>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處分日期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確定日期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979391987"/>
                  </a:ext>
                </a:extLst>
              </a:tr>
              <a:tr h="2361361">
                <a:tc>
                  <a:txBody>
                    <a:bodyPr/>
                    <a:lstStyle/>
                    <a:p>
                      <a:pPr algn="ctr">
                        <a:lnSpc>
                          <a:spcPts val="1600"/>
                        </a:lnSpc>
                        <a:spcAft>
                          <a:spcPts val="0"/>
                        </a:spcAft>
                      </a:pPr>
                      <a:r>
                        <a:rPr lang="en-US" sz="1200" kern="100">
                          <a:effectLst/>
                        </a:rPr>
                        <a:t>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altLang="en-US" sz="2000" kern="100" dirty="0">
                          <a:effectLst/>
                          <a:latin typeface="標楷體" panose="03000509000000000000" pitchFamily="65" charset="-120"/>
                          <a:ea typeface="標楷體" panose="03000509000000000000" pitchFamily="65" charset="-120"/>
                        </a:rPr>
                        <a:t>○○○</a:t>
                      </a:r>
                      <a:endParaRPr lang="zh-TW" sz="20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台灣電力股份有限公司</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總經理</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just">
                        <a:lnSpc>
                          <a:spcPct val="150000"/>
                        </a:lnSpc>
                        <a:spcBef>
                          <a:spcPts val="600"/>
                        </a:spcBef>
                        <a:spcAft>
                          <a:spcPts val="600"/>
                        </a:spcAft>
                      </a:pPr>
                      <a:r>
                        <a:rPr lang="zh-TW" sz="1600" kern="100" dirty="0">
                          <a:effectLst/>
                        </a:rPr>
                        <a:t>受處分人就其關係人台灣照明學會申請之補助，於</a:t>
                      </a:r>
                      <a:r>
                        <a:rPr lang="en-US" sz="1600" kern="100" dirty="0">
                          <a:effectLst/>
                        </a:rPr>
                        <a:t>109</a:t>
                      </a:r>
                      <a:r>
                        <a:rPr lang="zh-TW" sz="1600" kern="100" dirty="0">
                          <a:effectLst/>
                        </a:rPr>
                        <a:t>年</a:t>
                      </a:r>
                      <a:r>
                        <a:rPr lang="en-US" sz="1600" kern="100" dirty="0">
                          <a:effectLst/>
                        </a:rPr>
                        <a:t>2</a:t>
                      </a:r>
                      <a:r>
                        <a:rPr lang="zh-TW" sz="1600" kern="100" dirty="0">
                          <a:effectLst/>
                        </a:rPr>
                        <a:t>月</a:t>
                      </a:r>
                      <a:r>
                        <a:rPr lang="en-US" sz="1600" kern="100" dirty="0">
                          <a:effectLst/>
                        </a:rPr>
                        <a:t>4</a:t>
                      </a:r>
                      <a:r>
                        <a:rPr lang="zh-TW" sz="1600" kern="100" dirty="0">
                          <a:effectLst/>
                        </a:rPr>
                        <a:t>日就台灣電力股份有限公司</a:t>
                      </a:r>
                      <a:r>
                        <a:rPr lang="zh-TW" sz="1600" kern="100" dirty="0">
                          <a:solidFill>
                            <a:srgbClr val="FF0000"/>
                          </a:solidFill>
                          <a:effectLst/>
                        </a:rPr>
                        <a:t>相關簽陳核定同意補助，未依法自行迴避，</a:t>
                      </a:r>
                      <a:r>
                        <a:rPr lang="zh-TW" sz="1600" kern="100" dirty="0">
                          <a:effectLst/>
                        </a:rPr>
                        <a:t>違反公職人員利益衝突迴避法第</a:t>
                      </a:r>
                      <a:r>
                        <a:rPr lang="en-US" sz="1600" kern="100" dirty="0">
                          <a:effectLst/>
                        </a:rPr>
                        <a:t>6</a:t>
                      </a:r>
                      <a:r>
                        <a:rPr lang="zh-TW" sz="1600" kern="100" dirty="0">
                          <a:effectLst/>
                        </a:rPr>
                        <a:t>條第</a:t>
                      </a:r>
                      <a:r>
                        <a:rPr lang="en-US" sz="1600" kern="100" dirty="0">
                          <a:effectLst/>
                        </a:rPr>
                        <a:t>1</a:t>
                      </a:r>
                      <a:r>
                        <a:rPr lang="zh-TW" sz="1600" kern="100" dirty="0">
                          <a:effectLst/>
                        </a:rPr>
                        <a:t>項規定。</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en-US" sz="1200" kern="100" dirty="0">
                          <a:effectLst/>
                        </a:rPr>
                        <a:t>3</a:t>
                      </a:r>
                      <a:r>
                        <a:rPr lang="zh-TW" sz="1200" kern="100" dirty="0">
                          <a:effectLst/>
                        </a:rPr>
                        <a:t>萬</a:t>
                      </a:r>
                      <a:r>
                        <a:rPr lang="en-US" sz="1200" kern="100" dirty="0">
                          <a:effectLst/>
                        </a:rPr>
                        <a:t>4</a:t>
                      </a:r>
                      <a:r>
                        <a:rPr lang="zh-TW" sz="1200" kern="100" dirty="0">
                          <a:effectLst/>
                        </a:rPr>
                        <a:t>千元</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en-US" sz="1200" kern="100">
                          <a:effectLst/>
                        </a:rPr>
                        <a:t>111</a:t>
                      </a:r>
                      <a:endParaRPr lang="zh-TW" sz="1200" kern="100">
                        <a:effectLst/>
                      </a:endParaRPr>
                    </a:p>
                    <a:p>
                      <a:pPr algn="ctr">
                        <a:lnSpc>
                          <a:spcPts val="1600"/>
                        </a:lnSpc>
                        <a:spcAft>
                          <a:spcPts val="0"/>
                        </a:spcAft>
                      </a:pPr>
                      <a:r>
                        <a:rPr lang="zh-TW" sz="1200" kern="100">
                          <a:effectLst/>
                        </a:rPr>
                        <a:t>年</a:t>
                      </a:r>
                    </a:p>
                    <a:p>
                      <a:pPr algn="ctr">
                        <a:lnSpc>
                          <a:spcPts val="1600"/>
                        </a:lnSpc>
                        <a:spcAft>
                          <a:spcPts val="0"/>
                        </a:spcAft>
                      </a:pPr>
                      <a:r>
                        <a:rPr lang="en-US" sz="1200" kern="100">
                          <a:effectLst/>
                        </a:rPr>
                        <a:t>1</a:t>
                      </a:r>
                      <a:endParaRPr lang="zh-TW" sz="1200" kern="100">
                        <a:effectLst/>
                      </a:endParaRPr>
                    </a:p>
                    <a:p>
                      <a:pPr algn="ctr">
                        <a:lnSpc>
                          <a:spcPts val="1600"/>
                        </a:lnSpc>
                        <a:spcAft>
                          <a:spcPts val="0"/>
                        </a:spcAft>
                      </a:pPr>
                      <a:r>
                        <a:rPr lang="zh-TW" sz="1200" kern="100">
                          <a:effectLst/>
                        </a:rPr>
                        <a:t>月</a:t>
                      </a:r>
                    </a:p>
                    <a:p>
                      <a:pPr algn="ctr">
                        <a:lnSpc>
                          <a:spcPts val="1600"/>
                        </a:lnSpc>
                        <a:spcAft>
                          <a:spcPts val="0"/>
                        </a:spcAft>
                      </a:pPr>
                      <a:r>
                        <a:rPr lang="en-US" sz="1200" kern="100">
                          <a:effectLst/>
                        </a:rPr>
                        <a:t>7</a:t>
                      </a:r>
                      <a:endParaRPr lang="zh-TW" sz="1200" kern="100">
                        <a:effectLst/>
                      </a:endParaRPr>
                    </a:p>
                    <a:p>
                      <a:pPr algn="ctr">
                        <a:lnSpc>
                          <a:spcPts val="1600"/>
                        </a:lnSpc>
                        <a:spcAft>
                          <a:spcPts val="0"/>
                        </a:spcAft>
                      </a:pPr>
                      <a:r>
                        <a:rPr lang="zh-TW" sz="1200" kern="100">
                          <a:effectLst/>
                        </a:rPr>
                        <a:t>日</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en-US" sz="1200" kern="100" dirty="0">
                          <a:effectLst/>
                        </a:rPr>
                        <a:t>111</a:t>
                      </a:r>
                      <a:endParaRPr lang="zh-TW" sz="1200" kern="100" dirty="0">
                        <a:effectLst/>
                      </a:endParaRPr>
                    </a:p>
                    <a:p>
                      <a:pPr algn="ctr">
                        <a:lnSpc>
                          <a:spcPts val="1600"/>
                        </a:lnSpc>
                        <a:spcAft>
                          <a:spcPts val="0"/>
                        </a:spcAft>
                      </a:pPr>
                      <a:r>
                        <a:rPr lang="zh-TW" sz="1200" kern="100" dirty="0">
                          <a:effectLst/>
                        </a:rPr>
                        <a:t>年</a:t>
                      </a:r>
                    </a:p>
                    <a:p>
                      <a:pPr algn="ctr">
                        <a:lnSpc>
                          <a:spcPts val="1600"/>
                        </a:lnSpc>
                        <a:spcAft>
                          <a:spcPts val="0"/>
                        </a:spcAft>
                      </a:pPr>
                      <a:r>
                        <a:rPr lang="en-US" sz="1200" kern="100" dirty="0">
                          <a:effectLst/>
                        </a:rPr>
                        <a:t>2</a:t>
                      </a:r>
                      <a:endParaRPr lang="zh-TW" sz="1200" kern="100" dirty="0">
                        <a:effectLst/>
                      </a:endParaRPr>
                    </a:p>
                    <a:p>
                      <a:pPr algn="ctr">
                        <a:lnSpc>
                          <a:spcPts val="1600"/>
                        </a:lnSpc>
                        <a:spcAft>
                          <a:spcPts val="0"/>
                        </a:spcAft>
                      </a:pPr>
                      <a:r>
                        <a:rPr lang="zh-TW" sz="1200" kern="100" dirty="0">
                          <a:effectLst/>
                        </a:rPr>
                        <a:t>月</a:t>
                      </a:r>
                    </a:p>
                    <a:p>
                      <a:pPr algn="ctr">
                        <a:lnSpc>
                          <a:spcPts val="1600"/>
                        </a:lnSpc>
                        <a:spcAft>
                          <a:spcPts val="0"/>
                        </a:spcAft>
                      </a:pPr>
                      <a:r>
                        <a:rPr lang="en-US" sz="1200" kern="100" dirty="0">
                          <a:effectLst/>
                        </a:rPr>
                        <a:t>9</a:t>
                      </a:r>
                      <a:endParaRPr lang="zh-TW" sz="1200" kern="100" dirty="0">
                        <a:effectLst/>
                      </a:endParaRPr>
                    </a:p>
                    <a:p>
                      <a:pPr algn="ctr">
                        <a:lnSpc>
                          <a:spcPts val="1600"/>
                        </a:lnSpc>
                        <a:spcAft>
                          <a:spcPts val="0"/>
                        </a:spcAft>
                      </a:pPr>
                      <a:r>
                        <a:rPr lang="zh-TW" sz="1200" kern="100" dirty="0">
                          <a:effectLst/>
                        </a:rPr>
                        <a:t>日</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002881077"/>
                  </a:ext>
                </a:extLst>
              </a:tr>
            </a:tbl>
          </a:graphicData>
        </a:graphic>
      </p:graphicFrame>
      <p:sp>
        <p:nvSpPr>
          <p:cNvPr id="6" name="Google Shape;257;p31">
            <a:extLst>
              <a:ext uri="{FF2B5EF4-FFF2-40B4-BE49-F238E27FC236}">
                <a16:creationId xmlns:a16="http://schemas.microsoft.com/office/drawing/2014/main" id="{1FF0B331-C0A4-4A6A-A5F6-10D16DC9D13F}"/>
              </a:ext>
            </a:extLst>
          </p:cNvPr>
          <p:cNvSpPr txBox="1"/>
          <p:nvPr/>
        </p:nvSpPr>
        <p:spPr>
          <a:xfrm>
            <a:off x="688377" y="1085604"/>
            <a:ext cx="7900152" cy="211200"/>
          </a:xfrm>
          <a:prstGeom prst="rect">
            <a:avLst/>
          </a:prstGeom>
          <a:noFill/>
          <a:ln>
            <a:noFill/>
          </a:ln>
        </p:spPr>
        <p:txBody>
          <a:bodyPr spcFirstLastPara="1" wrap="square" lIns="91425" tIns="91425" rIns="91425" bIns="91425" anchor="ctr" anchorCtr="0">
            <a:noAutofit/>
          </a:bodyPr>
          <a:lstStyle/>
          <a:p>
            <a:pPr lvl="0">
              <a:buClr>
                <a:schemeClr val="dk1"/>
              </a:buClr>
            </a:pPr>
            <a:r>
              <a:rPr lang="zh-TW" altLang="en-US" sz="2000" b="1" dirty="0">
                <a:solidFill>
                  <a:schemeClr val="dk1"/>
                </a:solidFill>
                <a:latin typeface="Livvic"/>
                <a:ea typeface="Livvic"/>
                <a:cs typeface="Livvic"/>
                <a:sym typeface="Livvic"/>
              </a:rPr>
              <a:t>監察院辦理公職人員利益衝突迴避罰鍰處分案件確定名單</a:t>
            </a:r>
            <a:endParaRPr sz="2000" b="1" dirty="0">
              <a:solidFill>
                <a:schemeClr val="dk1"/>
              </a:solidFill>
              <a:latin typeface="Livvic"/>
              <a:ea typeface="Livvic"/>
              <a:cs typeface="Livvic"/>
              <a:sym typeface="Livvic"/>
            </a:endParaRPr>
          </a:p>
        </p:txBody>
      </p:sp>
      <p:sp>
        <p:nvSpPr>
          <p:cNvPr id="5" name="Google Shape;249;p31">
            <a:extLst>
              <a:ext uri="{FF2B5EF4-FFF2-40B4-BE49-F238E27FC236}">
                <a16:creationId xmlns:a16="http://schemas.microsoft.com/office/drawing/2014/main" id="{9D90594D-7668-4CF8-9A2F-E67CE50448A5}"/>
              </a:ext>
            </a:extLst>
          </p:cNvPr>
          <p:cNvSpPr/>
          <p:nvPr/>
        </p:nvSpPr>
        <p:spPr>
          <a:xfrm>
            <a:off x="7282045" y="27830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926870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aphicFrame>
        <p:nvGraphicFramePr>
          <p:cNvPr id="2" name="表格 1">
            <a:extLst>
              <a:ext uri="{FF2B5EF4-FFF2-40B4-BE49-F238E27FC236}">
                <a16:creationId xmlns:a16="http://schemas.microsoft.com/office/drawing/2014/main" id="{9721384B-C793-45F0-9262-3AFF0BB5B62B}"/>
              </a:ext>
            </a:extLst>
          </p:cNvPr>
          <p:cNvGraphicFramePr>
            <a:graphicFrameLocks noGrp="1"/>
          </p:cNvGraphicFramePr>
          <p:nvPr>
            <p:extLst>
              <p:ext uri="{D42A27DB-BD31-4B8C-83A1-F6EECF244321}">
                <p14:modId xmlns:p14="http://schemas.microsoft.com/office/powerpoint/2010/main" val="3652155146"/>
              </p:ext>
            </p:extLst>
          </p:nvPr>
        </p:nvGraphicFramePr>
        <p:xfrm>
          <a:off x="808298" y="1806112"/>
          <a:ext cx="7371985" cy="2993395"/>
        </p:xfrm>
        <a:graphic>
          <a:graphicData uri="http://schemas.openxmlformats.org/drawingml/2006/table">
            <a:tbl>
              <a:tblPr>
                <a:tableStyleId>{80A30465-8FB2-4D31-BB19-6E84CC96C93C}</a:tableStyleId>
              </a:tblPr>
              <a:tblGrid>
                <a:gridCol w="321643">
                  <a:extLst>
                    <a:ext uri="{9D8B030D-6E8A-4147-A177-3AD203B41FA5}">
                      <a16:colId xmlns:a16="http://schemas.microsoft.com/office/drawing/2014/main" val="1084231129"/>
                    </a:ext>
                  </a:extLst>
                </a:gridCol>
                <a:gridCol w="997547">
                  <a:extLst>
                    <a:ext uri="{9D8B030D-6E8A-4147-A177-3AD203B41FA5}">
                      <a16:colId xmlns:a16="http://schemas.microsoft.com/office/drawing/2014/main" val="2121744636"/>
                    </a:ext>
                  </a:extLst>
                </a:gridCol>
                <a:gridCol w="970996">
                  <a:extLst>
                    <a:ext uri="{9D8B030D-6E8A-4147-A177-3AD203B41FA5}">
                      <a16:colId xmlns:a16="http://schemas.microsoft.com/office/drawing/2014/main" val="356987853"/>
                    </a:ext>
                  </a:extLst>
                </a:gridCol>
                <a:gridCol w="534806">
                  <a:extLst>
                    <a:ext uri="{9D8B030D-6E8A-4147-A177-3AD203B41FA5}">
                      <a16:colId xmlns:a16="http://schemas.microsoft.com/office/drawing/2014/main" val="2844439579"/>
                    </a:ext>
                  </a:extLst>
                </a:gridCol>
                <a:gridCol w="2499556">
                  <a:extLst>
                    <a:ext uri="{9D8B030D-6E8A-4147-A177-3AD203B41FA5}">
                      <a16:colId xmlns:a16="http://schemas.microsoft.com/office/drawing/2014/main" val="4255378342"/>
                    </a:ext>
                  </a:extLst>
                </a:gridCol>
                <a:gridCol w="1182643">
                  <a:extLst>
                    <a:ext uri="{9D8B030D-6E8A-4147-A177-3AD203B41FA5}">
                      <a16:colId xmlns:a16="http://schemas.microsoft.com/office/drawing/2014/main" val="2178690018"/>
                    </a:ext>
                  </a:extLst>
                </a:gridCol>
                <a:gridCol w="432397">
                  <a:extLst>
                    <a:ext uri="{9D8B030D-6E8A-4147-A177-3AD203B41FA5}">
                      <a16:colId xmlns:a16="http://schemas.microsoft.com/office/drawing/2014/main" val="1761454933"/>
                    </a:ext>
                  </a:extLst>
                </a:gridCol>
                <a:gridCol w="432397">
                  <a:extLst>
                    <a:ext uri="{9D8B030D-6E8A-4147-A177-3AD203B41FA5}">
                      <a16:colId xmlns:a16="http://schemas.microsoft.com/office/drawing/2014/main" val="2283605176"/>
                    </a:ext>
                  </a:extLst>
                </a:gridCol>
              </a:tblGrid>
              <a:tr h="632034">
                <a:tc>
                  <a:txBody>
                    <a:bodyPr/>
                    <a:lstStyle/>
                    <a:p>
                      <a:pPr algn="ctr">
                        <a:lnSpc>
                          <a:spcPts val="1600"/>
                        </a:lnSpc>
                        <a:spcAft>
                          <a:spcPts val="0"/>
                        </a:spcAft>
                      </a:pPr>
                      <a:r>
                        <a:rPr lang="zh-TW" sz="1200" kern="100">
                          <a:effectLst/>
                        </a:rPr>
                        <a:t>項次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受處分人</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服務機關</a:t>
                      </a:r>
                    </a:p>
                    <a:p>
                      <a:pPr algn="ctr">
                        <a:lnSpc>
                          <a:spcPts val="1600"/>
                        </a:lnSpc>
                        <a:spcAft>
                          <a:spcPts val="0"/>
                        </a:spcAft>
                      </a:pPr>
                      <a:r>
                        <a:rPr lang="zh-TW" sz="1200" kern="100" dirty="0">
                          <a:effectLst/>
                        </a:rPr>
                        <a:t>團體</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職稱</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主旨及事實</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HK" sz="1200" kern="100">
                          <a:effectLst/>
                        </a:rPr>
                        <a:t>處分確定金額</a:t>
                      </a:r>
                      <a:endParaRPr lang="zh-TW" sz="1200" kern="100">
                        <a:effectLst/>
                      </a:endParaRPr>
                    </a:p>
                    <a:p>
                      <a:pPr algn="ctr">
                        <a:lnSpc>
                          <a:spcPts val="1600"/>
                        </a:lnSpc>
                        <a:spcAft>
                          <a:spcPts val="0"/>
                        </a:spcAft>
                      </a:pPr>
                      <a:r>
                        <a:rPr lang="en-US" sz="1200" kern="100">
                          <a:effectLst/>
                        </a:rPr>
                        <a:t>(</a:t>
                      </a:r>
                      <a:r>
                        <a:rPr lang="zh-TW" sz="1200" kern="100">
                          <a:effectLst/>
                        </a:rPr>
                        <a:t>新臺幣</a:t>
                      </a:r>
                      <a:r>
                        <a:rPr lang="en-US" sz="1200" kern="100">
                          <a:effectLst/>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處分日期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確定日期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979391987"/>
                  </a:ext>
                </a:extLst>
              </a:tr>
              <a:tr h="2361361">
                <a:tc>
                  <a:txBody>
                    <a:bodyPr/>
                    <a:lstStyle/>
                    <a:p>
                      <a:pPr algn="ctr">
                        <a:lnSpc>
                          <a:spcPts val="1600"/>
                        </a:lnSpc>
                        <a:spcAft>
                          <a:spcPts val="0"/>
                        </a:spcAft>
                      </a:pPr>
                      <a:r>
                        <a:rPr lang="en-US" sz="1200" kern="100">
                          <a:effectLst/>
                        </a:rPr>
                        <a:t>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altLang="en-US" sz="1400" kern="100" dirty="0">
                          <a:effectLst/>
                        </a:rPr>
                        <a:t>周</a:t>
                      </a:r>
                      <a:r>
                        <a:rPr lang="zh-TW" altLang="en-US" sz="1400" kern="100" dirty="0">
                          <a:effectLst/>
                          <a:latin typeface="標楷體" panose="03000509000000000000" pitchFamily="65" charset="-120"/>
                          <a:ea typeface="標楷體" panose="03000509000000000000" pitchFamily="65" charset="-120"/>
                        </a:rPr>
                        <a:t>○○</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altLang="en-US" sz="1200" kern="100" dirty="0">
                          <a:effectLst/>
                        </a:rPr>
                        <a:t>屏東縣議會</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altLang="en-US" sz="1200" kern="100" dirty="0">
                          <a:effectLst/>
                          <a:latin typeface="Calibri" panose="020F0502020204030204" pitchFamily="34" charset="0"/>
                          <a:ea typeface="新細明體" panose="02020500000000000000" pitchFamily="18" charset="-120"/>
                          <a:cs typeface="Times New Roman" panose="02020603050405020304" pitchFamily="18" charset="0"/>
                        </a:rPr>
                        <a:t>議員</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just">
                        <a:lnSpc>
                          <a:spcPct val="150000"/>
                        </a:lnSpc>
                        <a:spcBef>
                          <a:spcPts val="600"/>
                        </a:spcBef>
                        <a:spcAft>
                          <a:spcPts val="600"/>
                        </a:spcAft>
                      </a:pPr>
                      <a:r>
                        <a:rPr lang="zh-TW" altLang="en-US" sz="1200" kern="100" dirty="0">
                          <a:effectLst/>
                        </a:rPr>
                        <a:t>受處分人明知</a:t>
                      </a:r>
                      <a:r>
                        <a:rPr lang="en-US" altLang="zh-TW" sz="1200" kern="100" dirty="0">
                          <a:effectLst/>
                        </a:rPr>
                        <a:t>OO</a:t>
                      </a:r>
                      <a:r>
                        <a:rPr lang="zh-TW" altLang="en-US" sz="1200" kern="100" dirty="0">
                          <a:effectLst/>
                        </a:rPr>
                        <a:t>縣</a:t>
                      </a:r>
                      <a:r>
                        <a:rPr lang="en-US" altLang="zh-TW" sz="1200" kern="100" dirty="0">
                          <a:effectLst/>
                        </a:rPr>
                        <a:t>OO</a:t>
                      </a:r>
                      <a:r>
                        <a:rPr lang="zh-TW" altLang="en-US" sz="1200" kern="100" dirty="0">
                          <a:effectLst/>
                        </a:rPr>
                        <a:t>鄉</a:t>
                      </a:r>
                      <a:r>
                        <a:rPr lang="en-US" altLang="zh-TW" sz="1200" kern="100" dirty="0">
                          <a:effectLst/>
                        </a:rPr>
                        <a:t>OO</a:t>
                      </a:r>
                      <a:r>
                        <a:rPr lang="zh-TW" altLang="en-US" sz="1200" kern="100" dirty="0">
                          <a:effectLst/>
                        </a:rPr>
                        <a:t>協會為其關係人，卻於</a:t>
                      </a:r>
                      <a:r>
                        <a:rPr lang="en-US" altLang="zh-TW" sz="1200" kern="100" dirty="0">
                          <a:effectLst/>
                        </a:rPr>
                        <a:t>108</a:t>
                      </a:r>
                      <a:r>
                        <a:rPr lang="zh-TW" altLang="en-US" sz="1200" kern="100" dirty="0">
                          <a:effectLst/>
                        </a:rPr>
                        <a:t>年、</a:t>
                      </a:r>
                      <a:r>
                        <a:rPr lang="en-US" altLang="zh-TW" sz="1200" kern="100" dirty="0">
                          <a:effectLst/>
                        </a:rPr>
                        <a:t>109</a:t>
                      </a:r>
                      <a:r>
                        <a:rPr lang="zh-TW" altLang="en-US" sz="1200" kern="100" dirty="0">
                          <a:effectLst/>
                        </a:rPr>
                        <a:t>年間</a:t>
                      </a:r>
                      <a:r>
                        <a:rPr lang="zh-TW" altLang="en-US" sz="1200" kern="100" dirty="0">
                          <a:solidFill>
                            <a:srgbClr val="C00000"/>
                          </a:solidFill>
                          <a:effectLst/>
                        </a:rPr>
                        <a:t>建議</a:t>
                      </a:r>
                      <a:r>
                        <a:rPr lang="en-US" altLang="zh-TW" sz="1200" kern="100" dirty="0">
                          <a:solidFill>
                            <a:srgbClr val="C00000"/>
                          </a:solidFill>
                          <a:effectLst/>
                        </a:rPr>
                        <a:t>OO</a:t>
                      </a:r>
                      <a:r>
                        <a:rPr lang="zh-TW" altLang="en-US" sz="1200" kern="100" dirty="0">
                          <a:solidFill>
                            <a:srgbClr val="C00000"/>
                          </a:solidFill>
                          <a:effectLst/>
                        </a:rPr>
                        <a:t>縣政府補助該協會</a:t>
                      </a:r>
                      <a:r>
                        <a:rPr lang="zh-TW" altLang="en-US" sz="1200" kern="100" dirty="0">
                          <a:effectLst/>
                        </a:rPr>
                        <a:t>「參訪澎湖列島文化」及「參訪馬祖風情文化活動」經費共</a:t>
                      </a:r>
                      <a:r>
                        <a:rPr lang="en-US" altLang="zh-TW" sz="1200" kern="100" dirty="0">
                          <a:effectLst/>
                        </a:rPr>
                        <a:t>2</a:t>
                      </a:r>
                      <a:r>
                        <a:rPr lang="zh-TW" altLang="en-US" sz="1200" kern="100" dirty="0">
                          <a:effectLst/>
                        </a:rPr>
                        <a:t>筆，</a:t>
                      </a:r>
                      <a:r>
                        <a:rPr lang="zh-TW" altLang="en-US" sz="1200" kern="100" dirty="0">
                          <a:solidFill>
                            <a:srgbClr val="C00000"/>
                          </a:solidFill>
                          <a:effectLst/>
                        </a:rPr>
                        <a:t>顯係假借議員職務上之權力、機會或方法，圖關係人財產上利益</a:t>
                      </a:r>
                      <a:r>
                        <a:rPr lang="zh-TW" altLang="en-US" sz="1200" kern="100" dirty="0">
                          <a:effectLst/>
                        </a:rPr>
                        <a:t>，違反公職人員利益衝突迴避法第</a:t>
                      </a:r>
                      <a:r>
                        <a:rPr lang="en-US" altLang="zh-TW" sz="1200" kern="100" dirty="0">
                          <a:effectLst/>
                        </a:rPr>
                        <a:t>12</a:t>
                      </a:r>
                      <a:r>
                        <a:rPr lang="zh-TW" altLang="en-US" sz="1200" kern="100" dirty="0">
                          <a:effectLst/>
                        </a:rPr>
                        <a:t>條規定。</a:t>
                      </a:r>
                    </a:p>
                  </a:txBody>
                  <a:tcPr marL="17780" marR="17780" marT="0" marB="0" anchor="ctr"/>
                </a:tc>
                <a:tc>
                  <a:txBody>
                    <a:bodyPr/>
                    <a:lstStyle/>
                    <a:p>
                      <a:pPr algn="ctr">
                        <a:lnSpc>
                          <a:spcPts val="1600"/>
                        </a:lnSpc>
                        <a:spcAft>
                          <a:spcPts val="0"/>
                        </a:spcAft>
                      </a:pPr>
                      <a:r>
                        <a:rPr lang="en-US" sz="1200" kern="100" dirty="0">
                          <a:effectLst/>
                        </a:rPr>
                        <a:t>20</a:t>
                      </a:r>
                      <a:r>
                        <a:rPr lang="zh-TW" sz="1200" kern="100" dirty="0">
                          <a:effectLst/>
                        </a:rPr>
                        <a:t>萬元</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en-US" sz="1200" kern="100" dirty="0">
                          <a:effectLst/>
                        </a:rPr>
                        <a:t>110</a:t>
                      </a:r>
                      <a:endParaRPr lang="zh-TW" sz="1200" kern="100" dirty="0">
                        <a:effectLst/>
                      </a:endParaRPr>
                    </a:p>
                    <a:p>
                      <a:pPr algn="ctr">
                        <a:lnSpc>
                          <a:spcPts val="1600"/>
                        </a:lnSpc>
                        <a:spcAft>
                          <a:spcPts val="0"/>
                        </a:spcAft>
                      </a:pPr>
                      <a:r>
                        <a:rPr lang="zh-TW" sz="1200" kern="100" dirty="0">
                          <a:effectLst/>
                        </a:rPr>
                        <a:t>年</a:t>
                      </a:r>
                    </a:p>
                    <a:p>
                      <a:pPr algn="ctr">
                        <a:lnSpc>
                          <a:spcPts val="1600"/>
                        </a:lnSpc>
                        <a:spcAft>
                          <a:spcPts val="0"/>
                        </a:spcAft>
                      </a:pPr>
                      <a:r>
                        <a:rPr lang="en-US" altLang="zh-TW" sz="1200" kern="100" dirty="0">
                          <a:effectLst/>
                        </a:rPr>
                        <a:t>3</a:t>
                      </a:r>
                      <a:endParaRPr lang="zh-TW" sz="1200" kern="100" dirty="0">
                        <a:effectLst/>
                      </a:endParaRPr>
                    </a:p>
                    <a:p>
                      <a:pPr algn="ctr">
                        <a:lnSpc>
                          <a:spcPts val="1600"/>
                        </a:lnSpc>
                        <a:spcAft>
                          <a:spcPts val="0"/>
                        </a:spcAft>
                      </a:pPr>
                      <a:r>
                        <a:rPr lang="zh-TW" sz="1200" kern="100" dirty="0">
                          <a:effectLst/>
                        </a:rPr>
                        <a:t>月</a:t>
                      </a:r>
                    </a:p>
                    <a:p>
                      <a:pPr algn="ctr">
                        <a:lnSpc>
                          <a:spcPts val="1600"/>
                        </a:lnSpc>
                        <a:spcAft>
                          <a:spcPts val="0"/>
                        </a:spcAft>
                      </a:pPr>
                      <a:r>
                        <a:rPr lang="en-US" altLang="zh-TW" sz="1200" kern="100" dirty="0">
                          <a:effectLst/>
                        </a:rPr>
                        <a:t>25</a:t>
                      </a:r>
                      <a:endParaRPr lang="zh-TW" sz="1200" kern="100" dirty="0">
                        <a:effectLst/>
                      </a:endParaRPr>
                    </a:p>
                    <a:p>
                      <a:pPr algn="ctr">
                        <a:lnSpc>
                          <a:spcPts val="1600"/>
                        </a:lnSpc>
                        <a:spcAft>
                          <a:spcPts val="0"/>
                        </a:spcAft>
                      </a:pPr>
                      <a:r>
                        <a:rPr lang="zh-TW" sz="1200" kern="100" dirty="0">
                          <a:effectLst/>
                        </a:rPr>
                        <a:t>日</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en-US" sz="1200" kern="100" dirty="0">
                          <a:effectLst/>
                        </a:rPr>
                        <a:t>110</a:t>
                      </a:r>
                      <a:endParaRPr lang="zh-TW" sz="1200" kern="100" dirty="0">
                        <a:effectLst/>
                      </a:endParaRPr>
                    </a:p>
                    <a:p>
                      <a:pPr algn="ctr">
                        <a:lnSpc>
                          <a:spcPts val="1600"/>
                        </a:lnSpc>
                        <a:spcAft>
                          <a:spcPts val="0"/>
                        </a:spcAft>
                      </a:pPr>
                      <a:r>
                        <a:rPr lang="zh-TW" sz="1200" kern="100" dirty="0">
                          <a:effectLst/>
                        </a:rPr>
                        <a:t>年</a:t>
                      </a:r>
                    </a:p>
                    <a:p>
                      <a:pPr algn="ctr">
                        <a:lnSpc>
                          <a:spcPts val="1600"/>
                        </a:lnSpc>
                        <a:spcAft>
                          <a:spcPts val="0"/>
                        </a:spcAft>
                      </a:pPr>
                      <a:r>
                        <a:rPr lang="en-US" altLang="zh-TW" sz="1200" kern="100" dirty="0">
                          <a:effectLst/>
                        </a:rPr>
                        <a:t>9</a:t>
                      </a:r>
                      <a:endParaRPr lang="zh-TW" sz="1200" kern="100" dirty="0">
                        <a:effectLst/>
                      </a:endParaRPr>
                    </a:p>
                    <a:p>
                      <a:pPr algn="ctr">
                        <a:lnSpc>
                          <a:spcPts val="1600"/>
                        </a:lnSpc>
                        <a:spcAft>
                          <a:spcPts val="0"/>
                        </a:spcAft>
                      </a:pPr>
                      <a:r>
                        <a:rPr lang="zh-TW" sz="1200" kern="100" dirty="0">
                          <a:effectLst/>
                        </a:rPr>
                        <a:t>月</a:t>
                      </a:r>
                    </a:p>
                    <a:p>
                      <a:pPr algn="ctr">
                        <a:lnSpc>
                          <a:spcPts val="1600"/>
                        </a:lnSpc>
                        <a:spcAft>
                          <a:spcPts val="0"/>
                        </a:spcAft>
                      </a:pPr>
                      <a:r>
                        <a:rPr lang="en-US" altLang="zh-TW" sz="1200" kern="100" dirty="0">
                          <a:effectLst/>
                        </a:rPr>
                        <a:t>13</a:t>
                      </a:r>
                      <a:endParaRPr lang="zh-TW" sz="1200" kern="100" dirty="0">
                        <a:effectLst/>
                      </a:endParaRPr>
                    </a:p>
                    <a:p>
                      <a:pPr algn="ctr">
                        <a:lnSpc>
                          <a:spcPts val="1600"/>
                        </a:lnSpc>
                        <a:spcAft>
                          <a:spcPts val="0"/>
                        </a:spcAft>
                      </a:pPr>
                      <a:r>
                        <a:rPr lang="zh-TW" sz="1200" kern="100" dirty="0">
                          <a:effectLst/>
                        </a:rPr>
                        <a:t>日</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002881077"/>
                  </a:ext>
                </a:extLst>
              </a:tr>
            </a:tbl>
          </a:graphicData>
        </a:graphic>
      </p:graphicFrame>
      <p:sp>
        <p:nvSpPr>
          <p:cNvPr id="6" name="Google Shape;257;p31">
            <a:extLst>
              <a:ext uri="{FF2B5EF4-FFF2-40B4-BE49-F238E27FC236}">
                <a16:creationId xmlns:a16="http://schemas.microsoft.com/office/drawing/2014/main" id="{1FF0B331-C0A4-4A6A-A5F6-10D16DC9D13F}"/>
              </a:ext>
            </a:extLst>
          </p:cNvPr>
          <p:cNvSpPr txBox="1"/>
          <p:nvPr/>
        </p:nvSpPr>
        <p:spPr>
          <a:xfrm>
            <a:off x="688377" y="1240689"/>
            <a:ext cx="7900152" cy="211200"/>
          </a:xfrm>
          <a:prstGeom prst="rect">
            <a:avLst/>
          </a:prstGeom>
          <a:noFill/>
          <a:ln>
            <a:noFill/>
          </a:ln>
        </p:spPr>
        <p:txBody>
          <a:bodyPr spcFirstLastPara="1" wrap="square" lIns="91425" tIns="91425" rIns="91425" bIns="91425" anchor="ctr" anchorCtr="0">
            <a:noAutofit/>
          </a:bodyPr>
          <a:lstStyle/>
          <a:p>
            <a:pPr lvl="0">
              <a:buClr>
                <a:schemeClr val="dk1"/>
              </a:buClr>
            </a:pPr>
            <a:r>
              <a:rPr lang="zh-TW" altLang="en-US" sz="2000" b="1" dirty="0">
                <a:solidFill>
                  <a:schemeClr val="dk1"/>
                </a:solidFill>
                <a:latin typeface="Livvic"/>
                <a:ea typeface="Livvic"/>
                <a:cs typeface="Livvic"/>
                <a:sym typeface="Livvic"/>
              </a:rPr>
              <a:t>公職人員不得假借職務上之權力、機會或方法，圖其本人或關係人之利益。（本法第</a:t>
            </a:r>
            <a:r>
              <a:rPr lang="en-US" altLang="zh-TW" sz="2000" b="1" dirty="0">
                <a:solidFill>
                  <a:schemeClr val="dk1"/>
                </a:solidFill>
                <a:latin typeface="Livvic"/>
                <a:ea typeface="Livvic"/>
                <a:cs typeface="Livvic"/>
                <a:sym typeface="Livvic"/>
              </a:rPr>
              <a:t>12</a:t>
            </a:r>
            <a:r>
              <a:rPr lang="zh-TW" altLang="en-US" sz="2000" b="1" dirty="0">
                <a:solidFill>
                  <a:schemeClr val="dk1"/>
                </a:solidFill>
                <a:latin typeface="Livvic"/>
                <a:ea typeface="Livvic"/>
                <a:cs typeface="Livvic"/>
                <a:sym typeface="Livvic"/>
              </a:rPr>
              <a:t>條）</a:t>
            </a:r>
          </a:p>
        </p:txBody>
      </p:sp>
      <p:sp>
        <p:nvSpPr>
          <p:cNvPr id="8" name="Google Shape;149;p29">
            <a:extLst>
              <a:ext uri="{FF2B5EF4-FFF2-40B4-BE49-F238E27FC236}">
                <a16:creationId xmlns:a16="http://schemas.microsoft.com/office/drawing/2014/main" id="{0838C6B1-8226-4B7F-9525-45D0D1F34009}"/>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假借職權</a:t>
            </a:r>
            <a:r>
              <a:rPr lang="en-US" altLang="zh-TW" sz="3200" dirty="0"/>
              <a:t>/</a:t>
            </a:r>
            <a:endParaRPr sz="2400" dirty="0"/>
          </a:p>
        </p:txBody>
      </p:sp>
      <p:sp>
        <p:nvSpPr>
          <p:cNvPr id="9" name="Google Shape;249;p31">
            <a:extLst>
              <a:ext uri="{FF2B5EF4-FFF2-40B4-BE49-F238E27FC236}">
                <a16:creationId xmlns:a16="http://schemas.microsoft.com/office/drawing/2014/main" id="{52B70F2E-FB6A-452E-9048-27222E19437E}"/>
              </a:ext>
            </a:extLst>
          </p:cNvPr>
          <p:cNvSpPr/>
          <p:nvPr/>
        </p:nvSpPr>
        <p:spPr>
          <a:xfrm>
            <a:off x="7263175" y="28935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871942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aphicFrame>
        <p:nvGraphicFramePr>
          <p:cNvPr id="2" name="表格 1">
            <a:extLst>
              <a:ext uri="{FF2B5EF4-FFF2-40B4-BE49-F238E27FC236}">
                <a16:creationId xmlns:a16="http://schemas.microsoft.com/office/drawing/2014/main" id="{9721384B-C793-45F0-9262-3AFF0BB5B62B}"/>
              </a:ext>
            </a:extLst>
          </p:cNvPr>
          <p:cNvGraphicFramePr>
            <a:graphicFrameLocks noGrp="1"/>
          </p:cNvGraphicFramePr>
          <p:nvPr>
            <p:extLst>
              <p:ext uri="{D42A27DB-BD31-4B8C-83A1-F6EECF244321}">
                <p14:modId xmlns:p14="http://schemas.microsoft.com/office/powerpoint/2010/main" val="3493113863"/>
              </p:ext>
            </p:extLst>
          </p:nvPr>
        </p:nvGraphicFramePr>
        <p:xfrm>
          <a:off x="808298" y="1806112"/>
          <a:ext cx="7371985" cy="2993395"/>
        </p:xfrm>
        <a:graphic>
          <a:graphicData uri="http://schemas.openxmlformats.org/drawingml/2006/table">
            <a:tbl>
              <a:tblPr>
                <a:tableStyleId>{80A30465-8FB2-4D31-BB19-6E84CC96C93C}</a:tableStyleId>
              </a:tblPr>
              <a:tblGrid>
                <a:gridCol w="321643">
                  <a:extLst>
                    <a:ext uri="{9D8B030D-6E8A-4147-A177-3AD203B41FA5}">
                      <a16:colId xmlns:a16="http://schemas.microsoft.com/office/drawing/2014/main" val="1084231129"/>
                    </a:ext>
                  </a:extLst>
                </a:gridCol>
                <a:gridCol w="997547">
                  <a:extLst>
                    <a:ext uri="{9D8B030D-6E8A-4147-A177-3AD203B41FA5}">
                      <a16:colId xmlns:a16="http://schemas.microsoft.com/office/drawing/2014/main" val="2121744636"/>
                    </a:ext>
                  </a:extLst>
                </a:gridCol>
                <a:gridCol w="970996">
                  <a:extLst>
                    <a:ext uri="{9D8B030D-6E8A-4147-A177-3AD203B41FA5}">
                      <a16:colId xmlns:a16="http://schemas.microsoft.com/office/drawing/2014/main" val="356987853"/>
                    </a:ext>
                  </a:extLst>
                </a:gridCol>
                <a:gridCol w="534806">
                  <a:extLst>
                    <a:ext uri="{9D8B030D-6E8A-4147-A177-3AD203B41FA5}">
                      <a16:colId xmlns:a16="http://schemas.microsoft.com/office/drawing/2014/main" val="2844439579"/>
                    </a:ext>
                  </a:extLst>
                </a:gridCol>
                <a:gridCol w="2499556">
                  <a:extLst>
                    <a:ext uri="{9D8B030D-6E8A-4147-A177-3AD203B41FA5}">
                      <a16:colId xmlns:a16="http://schemas.microsoft.com/office/drawing/2014/main" val="4255378342"/>
                    </a:ext>
                  </a:extLst>
                </a:gridCol>
                <a:gridCol w="1182643">
                  <a:extLst>
                    <a:ext uri="{9D8B030D-6E8A-4147-A177-3AD203B41FA5}">
                      <a16:colId xmlns:a16="http://schemas.microsoft.com/office/drawing/2014/main" val="2178690018"/>
                    </a:ext>
                  </a:extLst>
                </a:gridCol>
                <a:gridCol w="432397">
                  <a:extLst>
                    <a:ext uri="{9D8B030D-6E8A-4147-A177-3AD203B41FA5}">
                      <a16:colId xmlns:a16="http://schemas.microsoft.com/office/drawing/2014/main" val="1761454933"/>
                    </a:ext>
                  </a:extLst>
                </a:gridCol>
                <a:gridCol w="432397">
                  <a:extLst>
                    <a:ext uri="{9D8B030D-6E8A-4147-A177-3AD203B41FA5}">
                      <a16:colId xmlns:a16="http://schemas.microsoft.com/office/drawing/2014/main" val="2283605176"/>
                    </a:ext>
                  </a:extLst>
                </a:gridCol>
              </a:tblGrid>
              <a:tr h="632034">
                <a:tc>
                  <a:txBody>
                    <a:bodyPr/>
                    <a:lstStyle/>
                    <a:p>
                      <a:pPr algn="ctr">
                        <a:lnSpc>
                          <a:spcPts val="1600"/>
                        </a:lnSpc>
                        <a:spcAft>
                          <a:spcPts val="0"/>
                        </a:spcAft>
                      </a:pPr>
                      <a:r>
                        <a:rPr lang="zh-TW" sz="1200" kern="100">
                          <a:effectLst/>
                        </a:rPr>
                        <a:t>項次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受處分人</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服務機關</a:t>
                      </a:r>
                    </a:p>
                    <a:p>
                      <a:pPr algn="ctr">
                        <a:lnSpc>
                          <a:spcPts val="1600"/>
                        </a:lnSpc>
                        <a:spcAft>
                          <a:spcPts val="0"/>
                        </a:spcAft>
                      </a:pPr>
                      <a:r>
                        <a:rPr lang="zh-TW" sz="1200" kern="100" dirty="0">
                          <a:effectLst/>
                        </a:rPr>
                        <a:t>團體</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職稱</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主旨及事實</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HK" sz="1200" kern="100">
                          <a:effectLst/>
                        </a:rPr>
                        <a:t>處分確定金額</a:t>
                      </a:r>
                      <a:endParaRPr lang="zh-TW" sz="1200" kern="100">
                        <a:effectLst/>
                      </a:endParaRPr>
                    </a:p>
                    <a:p>
                      <a:pPr algn="ctr">
                        <a:lnSpc>
                          <a:spcPts val="1600"/>
                        </a:lnSpc>
                        <a:spcAft>
                          <a:spcPts val="0"/>
                        </a:spcAft>
                      </a:pPr>
                      <a:r>
                        <a:rPr lang="en-US" sz="1200" kern="100">
                          <a:effectLst/>
                        </a:rPr>
                        <a:t>(</a:t>
                      </a:r>
                      <a:r>
                        <a:rPr lang="zh-TW" sz="1200" kern="100">
                          <a:effectLst/>
                        </a:rPr>
                        <a:t>新臺幣</a:t>
                      </a:r>
                      <a:r>
                        <a:rPr lang="en-US" sz="1200" kern="100">
                          <a:effectLst/>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處分日期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確定日期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979391987"/>
                  </a:ext>
                </a:extLst>
              </a:tr>
              <a:tr h="2361361">
                <a:tc>
                  <a:txBody>
                    <a:bodyPr/>
                    <a:lstStyle/>
                    <a:p>
                      <a:pPr algn="ctr">
                        <a:lnSpc>
                          <a:spcPts val="1600"/>
                        </a:lnSpc>
                        <a:spcAft>
                          <a:spcPts val="0"/>
                        </a:spcAft>
                      </a:pP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just">
                        <a:lnSpc>
                          <a:spcPct val="150000"/>
                        </a:lnSpc>
                        <a:spcBef>
                          <a:spcPts val="600"/>
                        </a:spcBef>
                        <a:spcAft>
                          <a:spcPts val="600"/>
                        </a:spcAft>
                      </a:pPr>
                      <a:endParaRPr lang="zh-TW" altLang="en-US" sz="1200" kern="100" dirty="0">
                        <a:effectLst/>
                      </a:endParaRPr>
                    </a:p>
                  </a:txBody>
                  <a:tcPr marL="17780" marR="17780" marT="0" marB="0" anchor="ctr"/>
                </a:tc>
                <a:tc>
                  <a:txBody>
                    <a:bodyPr/>
                    <a:lstStyle/>
                    <a:p>
                      <a:pPr algn="ctr">
                        <a:lnSpc>
                          <a:spcPts val="1600"/>
                        </a:lnSpc>
                        <a:spcAft>
                          <a:spcPts val="0"/>
                        </a:spcAft>
                      </a:pP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3002881077"/>
                  </a:ext>
                </a:extLst>
              </a:tr>
            </a:tbl>
          </a:graphicData>
        </a:graphic>
      </p:graphicFrame>
      <p:sp>
        <p:nvSpPr>
          <p:cNvPr id="6" name="Google Shape;257;p31">
            <a:extLst>
              <a:ext uri="{FF2B5EF4-FFF2-40B4-BE49-F238E27FC236}">
                <a16:creationId xmlns:a16="http://schemas.microsoft.com/office/drawing/2014/main" id="{1FF0B331-C0A4-4A6A-A5F6-10D16DC9D13F}"/>
              </a:ext>
            </a:extLst>
          </p:cNvPr>
          <p:cNvSpPr txBox="1"/>
          <p:nvPr/>
        </p:nvSpPr>
        <p:spPr>
          <a:xfrm>
            <a:off x="688377" y="1240689"/>
            <a:ext cx="8338766" cy="211200"/>
          </a:xfrm>
          <a:prstGeom prst="rect">
            <a:avLst/>
          </a:prstGeom>
          <a:noFill/>
          <a:ln>
            <a:noFill/>
          </a:ln>
        </p:spPr>
        <p:txBody>
          <a:bodyPr spcFirstLastPara="1" wrap="square" lIns="91425" tIns="91425" rIns="91425" bIns="91425" anchor="ctr" anchorCtr="0">
            <a:noAutofit/>
          </a:bodyPr>
          <a:lstStyle/>
          <a:p>
            <a:pPr lvl="0">
              <a:buClr>
                <a:schemeClr val="dk1"/>
              </a:buClr>
            </a:pPr>
            <a:r>
              <a:rPr lang="zh-TW" altLang="en-US" sz="2000" b="1" dirty="0">
                <a:solidFill>
                  <a:schemeClr val="dk1"/>
                </a:solidFill>
                <a:latin typeface="Livvic"/>
                <a:ea typeface="Livvic"/>
                <a:cs typeface="Livvic"/>
                <a:sym typeface="Livvic"/>
              </a:rPr>
              <a:t>公職人員之關係人不得向公職人員服務或受其監督之機關團體人員，以請託關說或其他不當方法，圖其本人或公職人員之利益。（本法第</a:t>
            </a:r>
            <a:r>
              <a:rPr lang="en-US" altLang="zh-TW" sz="2000" b="1" dirty="0">
                <a:solidFill>
                  <a:schemeClr val="dk1"/>
                </a:solidFill>
                <a:latin typeface="Livvic"/>
                <a:ea typeface="Livvic"/>
                <a:cs typeface="Livvic"/>
                <a:sym typeface="Livvic"/>
              </a:rPr>
              <a:t>13</a:t>
            </a:r>
            <a:r>
              <a:rPr lang="zh-TW" altLang="en-US" sz="2000" b="1" dirty="0">
                <a:solidFill>
                  <a:schemeClr val="dk1"/>
                </a:solidFill>
                <a:latin typeface="Livvic"/>
                <a:ea typeface="Livvic"/>
                <a:cs typeface="Livvic"/>
                <a:sym typeface="Livvic"/>
              </a:rPr>
              <a:t>條）</a:t>
            </a:r>
          </a:p>
        </p:txBody>
      </p:sp>
      <p:sp>
        <p:nvSpPr>
          <p:cNvPr id="8" name="Google Shape;149;p29">
            <a:extLst>
              <a:ext uri="{FF2B5EF4-FFF2-40B4-BE49-F238E27FC236}">
                <a16:creationId xmlns:a16="http://schemas.microsoft.com/office/drawing/2014/main" id="{0838C6B1-8226-4B7F-9525-45D0D1F34009}"/>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關說請託</a:t>
            </a:r>
            <a:r>
              <a:rPr lang="en-US" altLang="zh-TW" sz="3200" dirty="0"/>
              <a:t>/</a:t>
            </a:r>
            <a:endParaRPr sz="2400" dirty="0"/>
          </a:p>
        </p:txBody>
      </p:sp>
      <p:sp>
        <p:nvSpPr>
          <p:cNvPr id="9" name="Google Shape;249;p31">
            <a:extLst>
              <a:ext uri="{FF2B5EF4-FFF2-40B4-BE49-F238E27FC236}">
                <a16:creationId xmlns:a16="http://schemas.microsoft.com/office/drawing/2014/main" id="{52B70F2E-FB6A-452E-9048-27222E19437E}"/>
              </a:ext>
            </a:extLst>
          </p:cNvPr>
          <p:cNvSpPr/>
          <p:nvPr/>
        </p:nvSpPr>
        <p:spPr>
          <a:xfrm>
            <a:off x="7263175" y="28935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公職人員</a:t>
            </a:r>
            <a:endParaRPr sz="2000" dirty="0">
              <a:solidFill>
                <a:schemeClr val="dk1"/>
              </a:solidFill>
              <a:latin typeface="Poppins SemiBold"/>
              <a:ea typeface="Poppins SemiBold"/>
              <a:cs typeface="Poppins SemiBold"/>
              <a:sym typeface="Poppins SemiBold"/>
            </a:endParaRPr>
          </a:p>
        </p:txBody>
      </p:sp>
      <p:sp>
        <p:nvSpPr>
          <p:cNvPr id="7" name="Google Shape;249;p31">
            <a:extLst>
              <a:ext uri="{FF2B5EF4-FFF2-40B4-BE49-F238E27FC236}">
                <a16:creationId xmlns:a16="http://schemas.microsoft.com/office/drawing/2014/main" id="{883BA2D6-83C6-4EB1-80B6-9F6228ADE740}"/>
              </a:ext>
            </a:extLst>
          </p:cNvPr>
          <p:cNvSpPr/>
          <p:nvPr/>
        </p:nvSpPr>
        <p:spPr>
          <a:xfrm rot="20596030">
            <a:off x="3147546" y="3029870"/>
            <a:ext cx="2843783" cy="971143"/>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3200" b="1" dirty="0">
                <a:solidFill>
                  <a:schemeClr val="dk1"/>
                </a:solidFill>
                <a:latin typeface="Poppins SemiBold"/>
                <a:ea typeface="Poppins SemiBold"/>
                <a:cs typeface="Poppins SemiBold"/>
                <a:sym typeface="Poppins SemiBold"/>
              </a:rPr>
              <a:t>尚無裁罰案例</a:t>
            </a:r>
            <a:endParaRPr sz="3200" b="1"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632312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2"/>
          <p:cNvSpPr txBox="1">
            <a:spLocks noGrp="1"/>
          </p:cNvSpPr>
          <p:nvPr>
            <p:ph type="title"/>
          </p:nvPr>
        </p:nvSpPr>
        <p:spPr>
          <a:xfrm>
            <a:off x="2243797" y="2232350"/>
            <a:ext cx="6900178" cy="1912500"/>
          </a:xfrm>
          <a:prstGeom prst="rect">
            <a:avLst/>
          </a:prstGeom>
        </p:spPr>
        <p:txBody>
          <a:bodyPr spcFirstLastPara="1" wrap="square" lIns="91425" tIns="91425" rIns="731500" bIns="91425" anchor="ctr" anchorCtr="0">
            <a:noAutofit/>
          </a:bodyPr>
          <a:lstStyle/>
          <a:p>
            <a:pPr lvl="0" algn="r"/>
            <a:r>
              <a:rPr lang="zh-TW" altLang="en-US" sz="3200" dirty="0"/>
              <a:t>交易補助之禁止與例外</a:t>
            </a:r>
          </a:p>
        </p:txBody>
      </p:sp>
      <p:sp>
        <p:nvSpPr>
          <p:cNvPr id="183" name="Google Shape;183;p32"/>
          <p:cNvSpPr txBox="1">
            <a:spLocks noGrp="1"/>
          </p:cNvSpPr>
          <p:nvPr>
            <p:ph type="title" idx="2"/>
          </p:nvPr>
        </p:nvSpPr>
        <p:spPr>
          <a:xfrm>
            <a:off x="3360875" y="1052400"/>
            <a:ext cx="1642200" cy="97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05</a:t>
            </a:r>
            <a:endParaRPr dirty="0"/>
          </a:p>
        </p:txBody>
      </p:sp>
    </p:spTree>
    <p:extLst>
      <p:ext uri="{BB962C8B-B14F-4D97-AF65-F5344CB8AC3E}">
        <p14:creationId xmlns:p14="http://schemas.microsoft.com/office/powerpoint/2010/main" val="1670883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Pentagon 10">
            <a:extLst>
              <a:ext uri="{FF2B5EF4-FFF2-40B4-BE49-F238E27FC236}">
                <a16:creationId xmlns:a16="http://schemas.microsoft.com/office/drawing/2014/main" id="{98C63782-2EFB-4AB2-9E8F-F41B2EDDE55A}"/>
              </a:ext>
            </a:extLst>
          </p:cNvPr>
          <p:cNvSpPr/>
          <p:nvPr/>
        </p:nvSpPr>
        <p:spPr>
          <a:xfrm>
            <a:off x="4729847" y="1053195"/>
            <a:ext cx="1120961" cy="286146"/>
          </a:xfrm>
          <a:prstGeom prst="homePlate">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59" name="TextBox 58">
            <a:extLst>
              <a:ext uri="{FF2B5EF4-FFF2-40B4-BE49-F238E27FC236}">
                <a16:creationId xmlns:a16="http://schemas.microsoft.com/office/drawing/2014/main" id="{415C29A5-65C0-42F5-9A9C-6D8239138BB3}"/>
              </a:ext>
            </a:extLst>
          </p:cNvPr>
          <p:cNvSpPr txBox="1"/>
          <p:nvPr/>
        </p:nvSpPr>
        <p:spPr>
          <a:xfrm>
            <a:off x="4778815" y="1034827"/>
            <a:ext cx="948204" cy="369332"/>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5</a:t>
            </a:r>
            <a:endParaRPr kumimoji="0" lang="ko-KR"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61" name="Pentagon 14">
            <a:extLst>
              <a:ext uri="{FF2B5EF4-FFF2-40B4-BE49-F238E27FC236}">
                <a16:creationId xmlns:a16="http://schemas.microsoft.com/office/drawing/2014/main" id="{8355E60A-39EB-4633-92DA-6DF0F2793071}"/>
              </a:ext>
            </a:extLst>
          </p:cNvPr>
          <p:cNvSpPr/>
          <p:nvPr/>
        </p:nvSpPr>
        <p:spPr>
          <a:xfrm>
            <a:off x="4729847" y="1690495"/>
            <a:ext cx="1120961" cy="286146"/>
          </a:xfrm>
          <a:prstGeom prst="homePlat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64" name="TextBox 63">
            <a:extLst>
              <a:ext uri="{FF2B5EF4-FFF2-40B4-BE49-F238E27FC236}">
                <a16:creationId xmlns:a16="http://schemas.microsoft.com/office/drawing/2014/main" id="{2AE5BFFE-B4CF-46E9-9CFE-8BC148628176}"/>
              </a:ext>
            </a:extLst>
          </p:cNvPr>
          <p:cNvSpPr txBox="1"/>
          <p:nvPr/>
        </p:nvSpPr>
        <p:spPr>
          <a:xfrm>
            <a:off x="4621787" y="1676559"/>
            <a:ext cx="1301334" cy="323165"/>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6</a:t>
            </a:r>
            <a:r>
              <a:rPr kumimoji="0" lang="zh-TW" altLang="en-US"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交易</a:t>
            </a:r>
            <a:r>
              <a:rPr kumimoji="0" lang="en-US" altLang="zh-TW"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a:t>
            </a:r>
            <a:r>
              <a:rPr kumimoji="0" lang="zh-TW" altLang="en-US"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補助</a:t>
            </a:r>
            <a:endParaRPr kumimoji="0" lang="ko-KR" altLang="en-US"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67" name="Pentagon 16">
            <a:extLst>
              <a:ext uri="{FF2B5EF4-FFF2-40B4-BE49-F238E27FC236}">
                <a16:creationId xmlns:a16="http://schemas.microsoft.com/office/drawing/2014/main" id="{330B732E-B9BA-45D0-9F1C-E9574018A1A7}"/>
              </a:ext>
            </a:extLst>
          </p:cNvPr>
          <p:cNvSpPr/>
          <p:nvPr/>
        </p:nvSpPr>
        <p:spPr>
          <a:xfrm>
            <a:off x="4729847" y="418718"/>
            <a:ext cx="1120961" cy="286146"/>
          </a:xfrm>
          <a:prstGeom prst="homePlat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68" name="TextBox 67">
            <a:extLst>
              <a:ext uri="{FF2B5EF4-FFF2-40B4-BE49-F238E27FC236}">
                <a16:creationId xmlns:a16="http://schemas.microsoft.com/office/drawing/2014/main" id="{5A2211E3-89B6-4E07-B107-835CFB908213}"/>
              </a:ext>
            </a:extLst>
          </p:cNvPr>
          <p:cNvSpPr txBox="1"/>
          <p:nvPr/>
        </p:nvSpPr>
        <p:spPr>
          <a:xfrm flipH="1">
            <a:off x="4779683" y="393064"/>
            <a:ext cx="872437" cy="369332"/>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4</a:t>
            </a:r>
            <a:endParaRPr kumimoji="0" lang="ko-KR" altLang="en-US" sz="18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70" name="직사각형 1">
            <a:extLst>
              <a:ext uri="{FF2B5EF4-FFF2-40B4-BE49-F238E27FC236}">
                <a16:creationId xmlns:a16="http://schemas.microsoft.com/office/drawing/2014/main" id="{1CC49622-20D0-4A50-9A75-188F4804A1D4}"/>
              </a:ext>
            </a:extLst>
          </p:cNvPr>
          <p:cNvSpPr/>
          <p:nvPr/>
        </p:nvSpPr>
        <p:spPr>
          <a:xfrm>
            <a:off x="5942681" y="319417"/>
            <a:ext cx="1891266" cy="507831"/>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zh-TW" altLang="en-US" sz="900" b="0" i="0" u="none" strike="noStrike" kern="1200" cap="none" spc="0" normalizeH="0" baseline="0" noProof="0" dirty="0">
                <a:ln>
                  <a:noFill/>
                </a:ln>
                <a:solidFill>
                  <a:prstClr val="black"/>
                </a:solidFill>
                <a:effectLst/>
                <a:uLnTx/>
                <a:uFillTx/>
                <a:latin typeface="Arial"/>
                <a:cs typeface="+mn-cs"/>
              </a:rPr>
              <a:t>交易標的為公職人員服務或受其監督之機關團體所提供，並以公定價格交易。</a:t>
            </a:r>
            <a:endParaRPr kumimoji="0" lang="en-US" altLang="ko-KR" sz="900" b="0" i="0" u="none" strike="noStrike" kern="1200" cap="none" spc="0" normalizeH="0" baseline="0" noProof="0" dirty="0">
              <a:ln>
                <a:noFill/>
              </a:ln>
              <a:solidFill>
                <a:prstClr val="black"/>
              </a:solidFill>
              <a:effectLst/>
              <a:uLnTx/>
              <a:uFillTx/>
              <a:latin typeface="Arial"/>
              <a:cs typeface="+mn-cs"/>
            </a:endParaRPr>
          </a:p>
        </p:txBody>
      </p:sp>
      <p:sp>
        <p:nvSpPr>
          <p:cNvPr id="71" name="직사각형 1">
            <a:extLst>
              <a:ext uri="{FF2B5EF4-FFF2-40B4-BE49-F238E27FC236}">
                <a16:creationId xmlns:a16="http://schemas.microsoft.com/office/drawing/2014/main" id="{7B902CC8-BA3A-41FA-8D12-87E176422870}"/>
              </a:ext>
            </a:extLst>
          </p:cNvPr>
          <p:cNvSpPr/>
          <p:nvPr/>
        </p:nvSpPr>
        <p:spPr>
          <a:xfrm>
            <a:off x="5942681" y="953895"/>
            <a:ext cx="1970396" cy="646331"/>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zh-TW" altLang="en-US" sz="900" b="0" i="0" u="none" strike="noStrike" kern="1200" cap="none" spc="0" normalizeH="0" baseline="0" noProof="0" dirty="0">
                <a:ln>
                  <a:noFill/>
                </a:ln>
                <a:solidFill>
                  <a:prstClr val="black"/>
                </a:solidFill>
                <a:effectLst/>
                <a:uLnTx/>
                <a:uFillTx/>
                <a:latin typeface="Arial"/>
                <a:cs typeface="+mn-cs"/>
              </a:rPr>
              <a:t>公營事業機構執行國家建設、公共政策或為公益用途申請承租、承購、委託經營、改良利用國有非公用不動產。</a:t>
            </a:r>
            <a:endParaRPr kumimoji="0" lang="en-US" altLang="ko-KR" sz="900" b="0" i="0" u="none" strike="noStrike" kern="1200" cap="none" spc="0" normalizeH="0" baseline="0" noProof="0" dirty="0">
              <a:ln>
                <a:noFill/>
              </a:ln>
              <a:solidFill>
                <a:prstClr val="black"/>
              </a:solidFill>
              <a:effectLst/>
              <a:uLnTx/>
              <a:uFillTx/>
              <a:latin typeface="Arial"/>
              <a:cs typeface="+mn-cs"/>
            </a:endParaRPr>
          </a:p>
        </p:txBody>
      </p:sp>
      <p:sp>
        <p:nvSpPr>
          <p:cNvPr id="72" name="직사각형 1">
            <a:extLst>
              <a:ext uri="{FF2B5EF4-FFF2-40B4-BE49-F238E27FC236}">
                <a16:creationId xmlns:a16="http://schemas.microsoft.com/office/drawing/2014/main" id="{D6F3C70A-2133-4FEE-81F9-CF9C157B7A87}"/>
              </a:ext>
            </a:extLst>
          </p:cNvPr>
          <p:cNvSpPr/>
          <p:nvPr/>
        </p:nvSpPr>
        <p:spPr>
          <a:xfrm>
            <a:off x="5995434" y="1729693"/>
            <a:ext cx="1450705" cy="230832"/>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zh-TW" altLang="en-US" sz="900" b="0" i="0" u="none" strike="noStrike" kern="1200" cap="none" spc="0" normalizeH="0" baseline="0" noProof="0" dirty="0">
                <a:ln>
                  <a:noFill/>
                </a:ln>
                <a:solidFill>
                  <a:prstClr val="black"/>
                </a:solidFill>
                <a:effectLst/>
                <a:uLnTx/>
                <a:uFillTx/>
                <a:latin typeface="Arial"/>
                <a:cs typeface="+mn-cs"/>
              </a:rPr>
              <a:t>一定金額以下。</a:t>
            </a:r>
            <a:endParaRPr kumimoji="0" lang="en-US" altLang="ko-KR" sz="900" b="0" i="0" u="none" strike="noStrike" kern="1200" cap="none" spc="0" normalizeH="0" baseline="0" noProof="0" dirty="0">
              <a:ln>
                <a:noFill/>
              </a:ln>
              <a:solidFill>
                <a:prstClr val="black"/>
              </a:solidFill>
              <a:effectLst/>
              <a:uLnTx/>
              <a:uFillTx/>
              <a:latin typeface="Arial"/>
              <a:cs typeface="+mn-cs"/>
            </a:endParaRPr>
          </a:p>
        </p:txBody>
      </p:sp>
      <p:sp>
        <p:nvSpPr>
          <p:cNvPr id="66" name="Pentagon 14">
            <a:extLst>
              <a:ext uri="{FF2B5EF4-FFF2-40B4-BE49-F238E27FC236}">
                <a16:creationId xmlns:a16="http://schemas.microsoft.com/office/drawing/2014/main" id="{E63C9E04-923F-424A-A885-1611233ACE9B}"/>
              </a:ext>
            </a:extLst>
          </p:cNvPr>
          <p:cNvSpPr/>
          <p:nvPr/>
        </p:nvSpPr>
        <p:spPr>
          <a:xfrm flipH="1">
            <a:off x="3306913" y="418718"/>
            <a:ext cx="1120961" cy="286146"/>
          </a:xfrm>
          <a:prstGeom prst="homePlate">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69" name="TextBox 68">
            <a:extLst>
              <a:ext uri="{FF2B5EF4-FFF2-40B4-BE49-F238E27FC236}">
                <a16:creationId xmlns:a16="http://schemas.microsoft.com/office/drawing/2014/main" id="{20EEE6AE-8859-4665-8A97-1CF3CB2C34C1}"/>
              </a:ext>
            </a:extLst>
          </p:cNvPr>
          <p:cNvSpPr txBox="1"/>
          <p:nvPr/>
        </p:nvSpPr>
        <p:spPr>
          <a:xfrm flipH="1">
            <a:off x="3443923" y="401959"/>
            <a:ext cx="948204" cy="323165"/>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1</a:t>
            </a:r>
            <a:r>
              <a:rPr kumimoji="0" lang="zh-TW" altLang="en-US"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交易</a:t>
            </a:r>
            <a:endParaRPr kumimoji="0" lang="ko-KR" altLang="en-US"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73" name="직사각형 1">
            <a:extLst>
              <a:ext uri="{FF2B5EF4-FFF2-40B4-BE49-F238E27FC236}">
                <a16:creationId xmlns:a16="http://schemas.microsoft.com/office/drawing/2014/main" id="{B96E6A8A-A67A-43D0-B4DD-BF40C2CF9581}"/>
              </a:ext>
            </a:extLst>
          </p:cNvPr>
          <p:cNvSpPr/>
          <p:nvPr/>
        </p:nvSpPr>
        <p:spPr>
          <a:xfrm>
            <a:off x="1472909" y="408423"/>
            <a:ext cx="1757184" cy="369332"/>
          </a:xfrm>
          <a:prstGeom prst="rect">
            <a:avLst/>
          </a:prstGeom>
        </p:spPr>
        <p:txBody>
          <a:bodyPr wrap="square">
            <a:spAutoFit/>
          </a:bodyPr>
          <a:lstStyle/>
          <a:p>
            <a:pPr marL="0" marR="0" lvl="0" indent="0" algn="just" defTabSz="914400" rtl="0" eaLnBrk="1" fontAlgn="auto" latinLnBrk="1" hangingPunct="1">
              <a:lnSpc>
                <a:spcPct val="100000"/>
              </a:lnSpc>
              <a:spcBef>
                <a:spcPts val="0"/>
              </a:spcBef>
              <a:spcAft>
                <a:spcPts val="0"/>
              </a:spcAft>
              <a:buClrTx/>
              <a:buSzTx/>
              <a:buFontTx/>
              <a:buNone/>
              <a:tabLst/>
              <a:defRPr/>
            </a:pPr>
            <a:r>
              <a:rPr kumimoji="0" lang="zh-TW" altLang="en-US" sz="900" b="0" i="0" u="none" strike="noStrike" kern="1200" cap="none" spc="0" normalizeH="0" baseline="0" noProof="0" dirty="0">
                <a:ln>
                  <a:noFill/>
                </a:ln>
                <a:solidFill>
                  <a:prstClr val="black"/>
                </a:solidFill>
                <a:effectLst/>
                <a:uLnTx/>
                <a:uFillTx/>
                <a:latin typeface="Arial"/>
                <a:cs typeface="+mn-cs"/>
              </a:rPr>
              <a:t>依政府採購法以公告程序或同法第一百零五條辦理之採購。</a:t>
            </a:r>
            <a:endParaRPr kumimoji="0" lang="en-US" altLang="ko-KR" sz="900" b="0" i="0" u="none" strike="noStrike" kern="1200" cap="none" spc="0" normalizeH="0" baseline="0" noProof="0" dirty="0">
              <a:ln>
                <a:noFill/>
              </a:ln>
              <a:solidFill>
                <a:prstClr val="black"/>
              </a:solidFill>
              <a:effectLst/>
              <a:uLnTx/>
              <a:uFillTx/>
              <a:latin typeface="Arial"/>
              <a:cs typeface="+mn-cs"/>
            </a:endParaRPr>
          </a:p>
        </p:txBody>
      </p:sp>
      <p:sp>
        <p:nvSpPr>
          <p:cNvPr id="57" name="Pentagon 15">
            <a:extLst>
              <a:ext uri="{FF2B5EF4-FFF2-40B4-BE49-F238E27FC236}">
                <a16:creationId xmlns:a16="http://schemas.microsoft.com/office/drawing/2014/main" id="{19787AF8-E319-43AC-B2C9-C7486F1F53AE}"/>
              </a:ext>
            </a:extLst>
          </p:cNvPr>
          <p:cNvSpPr/>
          <p:nvPr/>
        </p:nvSpPr>
        <p:spPr>
          <a:xfrm flipH="1">
            <a:off x="3306913" y="1053195"/>
            <a:ext cx="1120961" cy="286146"/>
          </a:xfrm>
          <a:prstGeom prst="homePlate">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dirty="0">
              <a:ln>
                <a:noFill/>
              </a:ln>
              <a:solidFill>
                <a:prstClr val="white"/>
              </a:solidFill>
              <a:effectLst/>
              <a:uLnTx/>
              <a:uFillTx/>
              <a:latin typeface="Arial"/>
              <a:cs typeface="+mn-cs"/>
            </a:endParaRPr>
          </a:p>
        </p:txBody>
      </p:sp>
      <p:sp>
        <p:nvSpPr>
          <p:cNvPr id="58" name="TextBox 57">
            <a:extLst>
              <a:ext uri="{FF2B5EF4-FFF2-40B4-BE49-F238E27FC236}">
                <a16:creationId xmlns:a16="http://schemas.microsoft.com/office/drawing/2014/main" id="{B4F05183-A1F5-43E9-B468-2B030CD7E167}"/>
              </a:ext>
            </a:extLst>
          </p:cNvPr>
          <p:cNvSpPr txBox="1"/>
          <p:nvPr/>
        </p:nvSpPr>
        <p:spPr>
          <a:xfrm>
            <a:off x="3465950" y="1046227"/>
            <a:ext cx="948204" cy="323165"/>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2</a:t>
            </a:r>
            <a:r>
              <a:rPr kumimoji="0" lang="zh-TW" altLang="en-US"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交易</a:t>
            </a:r>
            <a:endParaRPr kumimoji="0" lang="ko-KR" altLang="en-US"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74" name="직사각형 1">
            <a:extLst>
              <a:ext uri="{FF2B5EF4-FFF2-40B4-BE49-F238E27FC236}">
                <a16:creationId xmlns:a16="http://schemas.microsoft.com/office/drawing/2014/main" id="{E8D06CFF-A57F-4930-B3EC-F8F2A7B7282D}"/>
              </a:ext>
            </a:extLst>
          </p:cNvPr>
          <p:cNvSpPr/>
          <p:nvPr/>
        </p:nvSpPr>
        <p:spPr>
          <a:xfrm>
            <a:off x="1472910" y="953895"/>
            <a:ext cx="1728411" cy="507831"/>
          </a:xfrm>
          <a:prstGeom prst="rect">
            <a:avLst/>
          </a:prstGeom>
        </p:spPr>
        <p:txBody>
          <a:bodyPr wrap="square">
            <a:spAutoFit/>
          </a:bodyPr>
          <a:lstStyle/>
          <a:p>
            <a:pPr marL="0" marR="0" lvl="0" indent="0" algn="r" defTabSz="914400" rtl="0" eaLnBrk="1" fontAlgn="auto" latinLnBrk="1" hangingPunct="1">
              <a:lnSpc>
                <a:spcPct val="100000"/>
              </a:lnSpc>
              <a:spcBef>
                <a:spcPts val="0"/>
              </a:spcBef>
              <a:spcAft>
                <a:spcPts val="0"/>
              </a:spcAft>
              <a:buClrTx/>
              <a:buSzTx/>
              <a:buFontTx/>
              <a:buNone/>
              <a:tabLst/>
              <a:defRPr/>
            </a:pPr>
            <a:r>
              <a:rPr kumimoji="0" lang="zh-TW" altLang="en-US" sz="900" b="0" i="0" u="none" strike="noStrike" kern="1200" cap="none" spc="0" normalizeH="0" baseline="0" noProof="0" dirty="0">
                <a:ln>
                  <a:noFill/>
                </a:ln>
                <a:solidFill>
                  <a:prstClr val="black"/>
                </a:solidFill>
                <a:effectLst/>
                <a:uLnTx/>
                <a:uFillTx/>
                <a:latin typeface="Arial"/>
                <a:cs typeface="+mn-cs"/>
              </a:rPr>
              <a:t>依法令規定經由公平競爭方式，以公告程序辦理之採購、標售、標租或招標設定用益物權。</a:t>
            </a:r>
            <a:endParaRPr kumimoji="0" lang="en-US" altLang="ko-KR" sz="900" b="0" i="0" u="none" strike="noStrike" kern="1200" cap="none" spc="0" normalizeH="0" baseline="0" noProof="0" dirty="0">
              <a:ln>
                <a:noFill/>
              </a:ln>
              <a:solidFill>
                <a:prstClr val="black"/>
              </a:solidFill>
              <a:effectLst/>
              <a:uLnTx/>
              <a:uFillTx/>
              <a:latin typeface="Arial"/>
              <a:cs typeface="+mn-cs"/>
            </a:endParaRPr>
          </a:p>
        </p:txBody>
      </p:sp>
      <p:sp>
        <p:nvSpPr>
          <p:cNvPr id="62" name="Pentagon 16">
            <a:extLst>
              <a:ext uri="{FF2B5EF4-FFF2-40B4-BE49-F238E27FC236}">
                <a16:creationId xmlns:a16="http://schemas.microsoft.com/office/drawing/2014/main" id="{3CADBA80-2F1E-4B0B-8097-C82FA28D3089}"/>
              </a:ext>
            </a:extLst>
          </p:cNvPr>
          <p:cNvSpPr/>
          <p:nvPr/>
        </p:nvSpPr>
        <p:spPr>
          <a:xfrm flipH="1">
            <a:off x="3306913" y="1690495"/>
            <a:ext cx="1120961" cy="286146"/>
          </a:xfrm>
          <a:prstGeom prst="homePlat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Arial"/>
              <a:cs typeface="+mn-cs"/>
            </a:endParaRPr>
          </a:p>
        </p:txBody>
      </p:sp>
      <p:sp>
        <p:nvSpPr>
          <p:cNvPr id="63" name="TextBox 62">
            <a:extLst>
              <a:ext uri="{FF2B5EF4-FFF2-40B4-BE49-F238E27FC236}">
                <a16:creationId xmlns:a16="http://schemas.microsoft.com/office/drawing/2014/main" id="{36B4CF14-11A7-4230-9BD2-88A968401CAD}"/>
              </a:ext>
            </a:extLst>
          </p:cNvPr>
          <p:cNvSpPr txBox="1"/>
          <p:nvPr/>
        </p:nvSpPr>
        <p:spPr>
          <a:xfrm>
            <a:off x="3443923" y="1676559"/>
            <a:ext cx="948204" cy="323165"/>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3</a:t>
            </a:r>
            <a:r>
              <a:rPr kumimoji="0" lang="zh-TW" altLang="en-US"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rPr>
              <a:t>補助</a:t>
            </a:r>
            <a:endParaRPr kumimoji="0" lang="ko-KR" altLang="en-US" sz="1500" b="1" i="0" u="none" strike="noStrike" kern="1200" cap="none" spc="0" normalizeH="0" baseline="0" noProof="0" dirty="0">
              <a:ln>
                <a:noFill/>
              </a:ln>
              <a:solidFill>
                <a:prstClr val="black">
                  <a:lumMod val="75000"/>
                  <a:lumOff val="25000"/>
                </a:prstClr>
              </a:solidFill>
              <a:effectLst/>
              <a:uLnTx/>
              <a:uFillTx/>
              <a:latin typeface="Arial"/>
              <a:cs typeface="Arial" pitchFamily="34" charset="0"/>
            </a:endParaRPr>
          </a:p>
        </p:txBody>
      </p:sp>
      <p:sp>
        <p:nvSpPr>
          <p:cNvPr id="75" name="직사각형 1">
            <a:extLst>
              <a:ext uri="{FF2B5EF4-FFF2-40B4-BE49-F238E27FC236}">
                <a16:creationId xmlns:a16="http://schemas.microsoft.com/office/drawing/2014/main" id="{EB5EAD6E-D22D-4091-BF70-4E45E645BFD9}"/>
              </a:ext>
            </a:extLst>
          </p:cNvPr>
          <p:cNvSpPr/>
          <p:nvPr/>
        </p:nvSpPr>
        <p:spPr>
          <a:xfrm>
            <a:off x="1041889" y="1591195"/>
            <a:ext cx="2159432" cy="646331"/>
          </a:xfrm>
          <a:prstGeom prst="rect">
            <a:avLst/>
          </a:prstGeom>
        </p:spPr>
        <p:txBody>
          <a:bodyPr wrap="square">
            <a:spAutoFit/>
          </a:bodyPr>
          <a:lstStyle/>
          <a:p>
            <a:pPr marL="0" marR="0" lvl="0" indent="0" algn="r" defTabSz="914400" rtl="0" eaLnBrk="1" fontAlgn="auto" latinLnBrk="1" hangingPunct="1">
              <a:lnSpc>
                <a:spcPct val="100000"/>
              </a:lnSpc>
              <a:spcBef>
                <a:spcPts val="0"/>
              </a:spcBef>
              <a:spcAft>
                <a:spcPts val="0"/>
              </a:spcAft>
              <a:buClrTx/>
              <a:buSzTx/>
              <a:buFontTx/>
              <a:buNone/>
              <a:tabLst/>
              <a:defRPr/>
            </a:pPr>
            <a:r>
              <a:rPr kumimoji="0" lang="zh-TW" altLang="en-US" sz="900" b="0" i="0" u="none" strike="noStrike" kern="1200" cap="none" spc="0" normalizeH="0" baseline="0" noProof="0" dirty="0">
                <a:ln>
                  <a:noFill/>
                </a:ln>
                <a:solidFill>
                  <a:prstClr val="black"/>
                </a:solidFill>
                <a:effectLst/>
                <a:uLnTx/>
                <a:uFillTx/>
                <a:latin typeface="Arial"/>
                <a:cs typeface="+mn-cs"/>
              </a:rPr>
              <a:t>法定身分依法令規定申請之補助</a:t>
            </a:r>
          </a:p>
          <a:p>
            <a:pPr marL="0" marR="0" lvl="0" indent="0" algn="r" defTabSz="914400" rtl="0" eaLnBrk="1" fontAlgn="auto" latinLnBrk="1" hangingPunct="1">
              <a:lnSpc>
                <a:spcPct val="100000"/>
              </a:lnSpc>
              <a:spcBef>
                <a:spcPts val="0"/>
              </a:spcBef>
              <a:spcAft>
                <a:spcPts val="0"/>
              </a:spcAft>
              <a:buClrTx/>
              <a:buSzTx/>
              <a:buFontTx/>
              <a:buNone/>
              <a:tabLst/>
              <a:defRPr/>
            </a:pPr>
            <a:r>
              <a:rPr kumimoji="0" lang="zh-TW" altLang="en-US" sz="900" b="0" i="0" u="none" strike="noStrike" kern="1200" cap="none" spc="0" normalizeH="0" baseline="0" noProof="0" dirty="0">
                <a:ln>
                  <a:noFill/>
                </a:ln>
                <a:solidFill>
                  <a:prstClr val="black"/>
                </a:solidFill>
                <a:effectLst/>
                <a:uLnTx/>
                <a:uFillTx/>
                <a:latin typeface="Arial"/>
                <a:cs typeface="+mn-cs"/>
              </a:rPr>
              <a:t>依法令以公開公平方式辦理之補助</a:t>
            </a:r>
          </a:p>
          <a:p>
            <a:pPr marL="0" marR="0" lvl="0" indent="0" algn="r" defTabSz="914400" rtl="0" eaLnBrk="1" fontAlgn="auto" latinLnBrk="1" hangingPunct="1">
              <a:lnSpc>
                <a:spcPct val="100000"/>
              </a:lnSpc>
              <a:spcBef>
                <a:spcPts val="0"/>
              </a:spcBef>
              <a:spcAft>
                <a:spcPts val="0"/>
              </a:spcAft>
              <a:buClrTx/>
              <a:buSzTx/>
              <a:buFontTx/>
              <a:buNone/>
              <a:tabLst/>
              <a:defRPr/>
            </a:pPr>
            <a:r>
              <a:rPr kumimoji="0" lang="zh-TW" altLang="en-US" sz="900" b="0" i="0" u="none" strike="noStrike" kern="1200" cap="none" spc="0" normalizeH="0" baseline="0" noProof="0" dirty="0">
                <a:ln>
                  <a:noFill/>
                </a:ln>
                <a:solidFill>
                  <a:prstClr val="black"/>
                </a:solidFill>
                <a:effectLst/>
                <a:uLnTx/>
                <a:uFillTx/>
                <a:latin typeface="Arial"/>
                <a:cs typeface="+mn-cs"/>
              </a:rPr>
              <a:t>禁止其補助反不利於公共利益</a:t>
            </a:r>
          </a:p>
          <a:p>
            <a:pPr marL="0" marR="0" lvl="0" indent="0" algn="r" defTabSz="914400" rtl="0" eaLnBrk="1" fontAlgn="auto" latinLnBrk="1" hangingPunct="1">
              <a:lnSpc>
                <a:spcPct val="100000"/>
              </a:lnSpc>
              <a:spcBef>
                <a:spcPts val="0"/>
              </a:spcBef>
              <a:spcAft>
                <a:spcPts val="0"/>
              </a:spcAft>
              <a:buClrTx/>
              <a:buSzTx/>
              <a:buFontTx/>
              <a:buNone/>
              <a:tabLst/>
              <a:defRPr/>
            </a:pPr>
            <a:endParaRPr kumimoji="0" lang="en-US" altLang="ko-KR" sz="900" b="0" i="0" u="none" strike="noStrike" kern="1200" cap="none" spc="0" normalizeH="0" baseline="0" noProof="0" dirty="0">
              <a:ln>
                <a:noFill/>
              </a:ln>
              <a:solidFill>
                <a:prstClr val="black"/>
              </a:solidFill>
              <a:effectLst/>
              <a:uLnTx/>
              <a:uFillTx/>
              <a:latin typeface="Arial"/>
              <a:cs typeface="+mn-cs"/>
            </a:endParaRPr>
          </a:p>
        </p:txBody>
      </p:sp>
      <p:sp>
        <p:nvSpPr>
          <p:cNvPr id="81" name="TextBox 80">
            <a:extLst>
              <a:ext uri="{FF2B5EF4-FFF2-40B4-BE49-F238E27FC236}">
                <a16:creationId xmlns:a16="http://schemas.microsoft.com/office/drawing/2014/main" id="{1D6F6495-BF0E-4BB1-9804-6FC3529271EE}"/>
              </a:ext>
            </a:extLst>
          </p:cNvPr>
          <p:cNvSpPr txBox="1"/>
          <p:nvPr/>
        </p:nvSpPr>
        <p:spPr>
          <a:xfrm>
            <a:off x="2103120" y="3664021"/>
            <a:ext cx="5050302" cy="1287917"/>
          </a:xfrm>
          <a:prstGeom prst="rect">
            <a:avLst/>
          </a:prstGeom>
          <a:solidFill>
            <a:schemeClr val="bg2"/>
          </a:solidFill>
          <a:ln w="28575">
            <a:solidFill>
              <a:schemeClr val="accent2">
                <a:lumMod val="75000"/>
              </a:schemeClr>
            </a:solidFill>
          </a:ln>
        </p:spPr>
        <p:txBody>
          <a:bodyPr wrap="square" rtlCol="0" anchor="ctr">
            <a:spAutoFit/>
          </a:bodyPr>
          <a:lstStyle/>
          <a:p>
            <a:pPr marL="0" marR="0" lvl="0" indent="0" algn="l" defTabSz="914400" rtl="0" eaLnBrk="1" fontAlgn="auto" latinLnBrk="1" hangingPunct="1">
              <a:lnSpc>
                <a:spcPct val="150000"/>
              </a:lnSpc>
              <a:spcBef>
                <a:spcPts val="0"/>
              </a:spcBef>
              <a:spcAft>
                <a:spcPts val="0"/>
              </a:spcAft>
              <a:buClrTx/>
              <a:buSzTx/>
              <a:buFontTx/>
              <a:buNone/>
              <a:tabLst/>
              <a:defRPr/>
            </a:pPr>
            <a:r>
              <a:rPr kumimoji="0" lang="zh-TW" altLang="en-US" sz="1800" b="0" i="0" u="none" strike="noStrike" kern="1200" cap="none" spc="0" normalizeH="0" baseline="0" noProof="0" dirty="0">
                <a:ln>
                  <a:noFill/>
                </a:ln>
                <a:solidFill>
                  <a:prstClr val="black"/>
                </a:solidFill>
                <a:effectLst/>
                <a:uLnTx/>
                <a:uFillTx/>
                <a:latin typeface="Arial"/>
                <a:cs typeface="+mn-cs"/>
              </a:rPr>
              <a:t>公職人員或其</a:t>
            </a:r>
            <a:r>
              <a:rPr kumimoji="0" lang="zh-TW" altLang="en-US" sz="1800" b="0" i="0" u="none" strike="noStrike" kern="1200" cap="none" spc="0" normalizeH="0" baseline="0" noProof="0" dirty="0">
                <a:ln>
                  <a:noFill/>
                </a:ln>
                <a:solidFill>
                  <a:srgbClr val="FF0000"/>
                </a:solidFill>
                <a:effectLst/>
                <a:uLnTx/>
                <a:uFillTx/>
                <a:latin typeface="Arial"/>
                <a:cs typeface="+mn-cs"/>
              </a:rPr>
              <a:t>關係人</a:t>
            </a:r>
            <a:r>
              <a:rPr kumimoji="0" lang="zh-TW" altLang="en-US" sz="1800" b="0" i="0" u="none" strike="noStrike" kern="1200" cap="none" spc="0" normalizeH="0" baseline="0" noProof="0" dirty="0">
                <a:ln>
                  <a:noFill/>
                </a:ln>
                <a:solidFill>
                  <a:prstClr val="black"/>
                </a:solidFill>
                <a:effectLst/>
                <a:uLnTx/>
                <a:uFillTx/>
                <a:latin typeface="Arial"/>
                <a:cs typeface="+mn-cs"/>
              </a:rPr>
              <a:t>，不得與公職人員</a:t>
            </a:r>
            <a:r>
              <a:rPr kumimoji="0" lang="zh-TW" altLang="en-US" sz="1800" b="1" i="0" u="none" strike="noStrike" kern="1200" cap="none" spc="0" normalizeH="0" baseline="0" noProof="0" dirty="0">
                <a:ln>
                  <a:noFill/>
                </a:ln>
                <a:solidFill>
                  <a:prstClr val="black"/>
                </a:solidFill>
                <a:effectLst/>
                <a:uLnTx/>
                <a:uFillTx/>
                <a:latin typeface="Arial"/>
                <a:cs typeface="+mn-cs"/>
              </a:rPr>
              <a:t>服務或受其監督之機關團體</a:t>
            </a:r>
            <a:r>
              <a:rPr kumimoji="0" lang="zh-TW" altLang="en-US" sz="1800" b="0" i="0" u="none" strike="noStrike" kern="1200" cap="none" spc="0" normalizeH="0" baseline="0" noProof="0" dirty="0">
                <a:ln>
                  <a:noFill/>
                </a:ln>
                <a:solidFill>
                  <a:prstClr val="black"/>
                </a:solidFill>
                <a:effectLst/>
                <a:uLnTx/>
                <a:uFillTx/>
                <a:latin typeface="Arial"/>
                <a:cs typeface="+mn-cs"/>
              </a:rPr>
              <a:t>為</a:t>
            </a:r>
            <a:r>
              <a:rPr kumimoji="0" lang="zh-TW" altLang="en-US" sz="1800" b="0" i="0" u="none" strike="noStrike" kern="1200" cap="none" spc="0" normalizeH="0" baseline="0" noProof="0" dirty="0">
                <a:ln>
                  <a:noFill/>
                </a:ln>
                <a:solidFill>
                  <a:srgbClr val="FF0000"/>
                </a:solidFill>
                <a:effectLst/>
                <a:uLnTx/>
                <a:uFillTx/>
                <a:latin typeface="Arial"/>
                <a:cs typeface="+mn-cs"/>
              </a:rPr>
              <a:t>補助</a:t>
            </a:r>
            <a:r>
              <a:rPr kumimoji="0" lang="zh-TW" altLang="en-US" sz="1800" b="0" i="0" u="none" strike="noStrike" kern="1200" cap="none" spc="0" normalizeH="0" baseline="0" noProof="0" dirty="0">
                <a:ln>
                  <a:noFill/>
                </a:ln>
                <a:solidFill>
                  <a:prstClr val="black"/>
                </a:solidFill>
                <a:effectLst/>
                <a:uLnTx/>
                <a:uFillTx/>
                <a:latin typeface="Arial"/>
                <a:cs typeface="+mn-cs"/>
              </a:rPr>
              <a:t>、</a:t>
            </a:r>
            <a:r>
              <a:rPr kumimoji="0" lang="zh-TW" altLang="en-US" sz="1800" b="0" i="0" u="none" strike="noStrike" kern="1200" cap="none" spc="0" normalizeH="0" baseline="0" noProof="0" dirty="0">
                <a:ln>
                  <a:noFill/>
                </a:ln>
                <a:solidFill>
                  <a:srgbClr val="FF0000"/>
                </a:solidFill>
                <a:effectLst/>
                <a:uLnTx/>
                <a:uFillTx/>
                <a:latin typeface="Arial"/>
                <a:cs typeface="+mn-cs"/>
              </a:rPr>
              <a:t>買賣</a:t>
            </a:r>
            <a:r>
              <a:rPr kumimoji="0" lang="zh-TW" altLang="en-US" sz="1800" b="0" i="0" u="none" strike="noStrike" kern="1200" cap="none" spc="0" normalizeH="0" baseline="0" noProof="0" dirty="0">
                <a:ln>
                  <a:noFill/>
                </a:ln>
                <a:solidFill>
                  <a:prstClr val="black"/>
                </a:solidFill>
                <a:effectLst/>
                <a:uLnTx/>
                <a:uFillTx/>
                <a:latin typeface="Arial"/>
                <a:cs typeface="+mn-cs"/>
              </a:rPr>
              <a:t>、租賃、承攬或其他具有對價之交易行為。</a:t>
            </a:r>
            <a:endParaRPr kumimoji="0" lang="ko-KR" altLang="en-US" sz="1800" b="0" i="0" u="none" strike="noStrike" kern="1200" cap="none" spc="0" normalizeH="0" baseline="0" noProof="0" dirty="0">
              <a:ln>
                <a:noFill/>
              </a:ln>
              <a:solidFill>
                <a:prstClr val="white"/>
              </a:solidFill>
              <a:effectLst/>
              <a:uLnTx/>
              <a:uFillTx/>
              <a:latin typeface="微軟正黑體" panose="020B0604030504040204" pitchFamily="34" charset="-120"/>
              <a:cs typeface="Arial" pitchFamily="34" charset="0"/>
            </a:endParaRPr>
          </a:p>
        </p:txBody>
      </p:sp>
    </p:spTree>
    <p:extLst>
      <p:ext uri="{BB962C8B-B14F-4D97-AF65-F5344CB8AC3E}">
        <p14:creationId xmlns:p14="http://schemas.microsoft.com/office/powerpoint/2010/main" val="21821575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9">
            <a:extLst>
              <a:ext uri="{FF2B5EF4-FFF2-40B4-BE49-F238E27FC236}">
                <a16:creationId xmlns:a16="http://schemas.microsoft.com/office/drawing/2014/main" id="{23C6208D-7EBD-4235-BD46-5E2074B204ED}"/>
              </a:ext>
            </a:extLst>
          </p:cNvPr>
          <p:cNvSpPr txBox="1"/>
          <p:nvPr/>
        </p:nvSpPr>
        <p:spPr>
          <a:xfrm>
            <a:off x="402616" y="980303"/>
            <a:ext cx="8556033" cy="1001016"/>
          </a:xfrm>
          <a:prstGeom prst="rect">
            <a:avLst/>
          </a:prstGeom>
          <a:noFill/>
          <a:ln>
            <a:noFill/>
          </a:ln>
        </p:spPr>
        <p:txBody>
          <a:bodyPr spcFirstLastPara="1" wrap="square" lIns="91425" tIns="91425" rIns="91425" bIns="91425" anchor="t" anchorCtr="0">
            <a:noAutofit/>
          </a:bodyPr>
          <a:lstStyle/>
          <a:p>
            <a:pPr marL="342900" lvl="0" indent="-342900">
              <a:spcBef>
                <a:spcPts val="1200"/>
              </a:spcBef>
              <a:buFont typeface="+mj-lt"/>
              <a:buAutoNum type="arabicPeriod"/>
            </a:pPr>
            <a:r>
              <a:rPr lang="zh-TW" altLang="en-US" sz="1600" dirty="0">
                <a:solidFill>
                  <a:schemeClr val="dk1"/>
                </a:solidFill>
                <a:latin typeface="Archivo"/>
                <a:ea typeface="Archivo"/>
                <a:cs typeface="Archivo"/>
                <a:sym typeface="Archivo"/>
              </a:rPr>
              <a:t>依</a:t>
            </a:r>
            <a:r>
              <a:rPr lang="zh-TW" altLang="en-US" sz="1600" dirty="0">
                <a:solidFill>
                  <a:srgbClr val="C00000"/>
                </a:solidFill>
                <a:latin typeface="Archivo"/>
                <a:ea typeface="Archivo"/>
                <a:cs typeface="Archivo"/>
                <a:sym typeface="Archivo"/>
              </a:rPr>
              <a:t>政府採購法</a:t>
            </a:r>
            <a:r>
              <a:rPr lang="zh-TW" altLang="en-US" sz="1600" dirty="0">
                <a:solidFill>
                  <a:schemeClr val="dk1"/>
                </a:solidFill>
                <a:latin typeface="Archivo"/>
                <a:ea typeface="Archivo"/>
                <a:cs typeface="Archivo"/>
                <a:sym typeface="Archivo"/>
              </a:rPr>
              <a:t>以</a:t>
            </a:r>
            <a:r>
              <a:rPr lang="zh-TW" altLang="en-US" sz="1600" dirty="0">
                <a:solidFill>
                  <a:srgbClr val="C00000"/>
                </a:solidFill>
                <a:latin typeface="Archivo"/>
                <a:ea typeface="Archivo"/>
                <a:cs typeface="Archivo"/>
                <a:sym typeface="Archivo"/>
              </a:rPr>
              <a:t>公告程序</a:t>
            </a:r>
            <a:r>
              <a:rPr lang="zh-TW" altLang="en-US" sz="1600" dirty="0">
                <a:solidFill>
                  <a:schemeClr val="dk1"/>
                </a:solidFill>
                <a:latin typeface="Archivo"/>
                <a:ea typeface="Archivo"/>
                <a:cs typeface="Archivo"/>
                <a:sym typeface="Archivo"/>
              </a:rPr>
              <a:t>或同法第一百零五條辦理之採購。</a:t>
            </a:r>
          </a:p>
          <a:p>
            <a:pPr marL="342900" lvl="0" indent="-342900">
              <a:spcBef>
                <a:spcPts val="1200"/>
              </a:spcBef>
              <a:buFont typeface="+mj-lt"/>
              <a:buAutoNum type="arabicPeriod"/>
            </a:pPr>
            <a:r>
              <a:rPr lang="zh-TW" altLang="en-US" sz="1600" dirty="0">
                <a:solidFill>
                  <a:srgbClr val="C00000"/>
                </a:solidFill>
                <a:latin typeface="Archivo"/>
                <a:ea typeface="Archivo"/>
                <a:cs typeface="Archivo"/>
                <a:sym typeface="Archivo"/>
              </a:rPr>
              <a:t>依法令規定</a:t>
            </a:r>
            <a:r>
              <a:rPr lang="zh-TW" altLang="en-US" sz="1600" dirty="0">
                <a:solidFill>
                  <a:schemeClr val="dk1"/>
                </a:solidFill>
                <a:latin typeface="Archivo"/>
                <a:ea typeface="Archivo"/>
                <a:cs typeface="Archivo"/>
                <a:sym typeface="Archivo"/>
              </a:rPr>
              <a:t>經由</a:t>
            </a:r>
            <a:r>
              <a:rPr lang="zh-TW" altLang="en-US" sz="1600" dirty="0">
                <a:solidFill>
                  <a:srgbClr val="C00000"/>
                </a:solidFill>
                <a:latin typeface="Archivo"/>
                <a:ea typeface="Archivo"/>
                <a:cs typeface="Archivo"/>
                <a:sym typeface="Archivo"/>
              </a:rPr>
              <a:t>公平競爭</a:t>
            </a:r>
            <a:r>
              <a:rPr lang="zh-TW" altLang="en-US" sz="1600" dirty="0">
                <a:solidFill>
                  <a:schemeClr val="dk1"/>
                </a:solidFill>
                <a:latin typeface="Archivo"/>
                <a:ea typeface="Archivo"/>
                <a:cs typeface="Archivo"/>
                <a:sym typeface="Archivo"/>
              </a:rPr>
              <a:t>方式，以</a:t>
            </a:r>
            <a:r>
              <a:rPr lang="zh-TW" altLang="en-US" sz="1600" dirty="0">
                <a:solidFill>
                  <a:srgbClr val="C00000"/>
                </a:solidFill>
                <a:latin typeface="Archivo"/>
                <a:ea typeface="Archivo"/>
                <a:cs typeface="Archivo"/>
                <a:sym typeface="Archivo"/>
              </a:rPr>
              <a:t>公告程序</a:t>
            </a:r>
            <a:r>
              <a:rPr lang="zh-TW" altLang="en-US" sz="1600" dirty="0">
                <a:solidFill>
                  <a:schemeClr val="dk1"/>
                </a:solidFill>
                <a:latin typeface="Archivo"/>
                <a:ea typeface="Archivo"/>
                <a:cs typeface="Archivo"/>
                <a:sym typeface="Archivo"/>
              </a:rPr>
              <a:t>辦理之採購、標售、標租或招標設定用益物權。</a:t>
            </a:r>
            <a:endParaRPr lang="en-US" altLang="zh-TW" sz="1600" dirty="0">
              <a:solidFill>
                <a:schemeClr val="dk1"/>
              </a:solidFill>
              <a:latin typeface="Archivo"/>
              <a:ea typeface="Archivo"/>
              <a:cs typeface="Archivo"/>
              <a:sym typeface="Archivo"/>
            </a:endParaRPr>
          </a:p>
          <a:p>
            <a:pPr lvl="0">
              <a:spcBef>
                <a:spcPts val="600"/>
              </a:spcBef>
            </a:pPr>
            <a:endParaRPr lang="en-US" altLang="zh-TW" sz="1600" dirty="0">
              <a:solidFill>
                <a:schemeClr val="dk1"/>
              </a:solidFill>
              <a:latin typeface="Archivo"/>
              <a:ea typeface="Archivo"/>
              <a:cs typeface="Archivo"/>
              <a:sym typeface="Archivo"/>
            </a:endParaRPr>
          </a:p>
          <a:p>
            <a:pPr lvl="0"/>
            <a:endParaRPr lang="en-US" altLang="zh-TW" sz="16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4" name="Google Shape;149;p29">
            <a:extLst>
              <a:ext uri="{FF2B5EF4-FFF2-40B4-BE49-F238E27FC236}">
                <a16:creationId xmlns:a16="http://schemas.microsoft.com/office/drawing/2014/main" id="{C7C71CEB-2537-462A-BB03-4159D29E40FB}"/>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交易補助之禁止</a:t>
            </a:r>
            <a:r>
              <a:rPr lang="en-US" altLang="zh-TW" sz="3200" dirty="0"/>
              <a:t>/</a:t>
            </a:r>
            <a:endParaRPr sz="2400" dirty="0"/>
          </a:p>
        </p:txBody>
      </p:sp>
      <p:sp>
        <p:nvSpPr>
          <p:cNvPr id="5" name="Google Shape;249;p31">
            <a:extLst>
              <a:ext uri="{FF2B5EF4-FFF2-40B4-BE49-F238E27FC236}">
                <a16:creationId xmlns:a16="http://schemas.microsoft.com/office/drawing/2014/main" id="{CEF3786E-8489-4DEC-82C0-D245C5D7B878}"/>
              </a:ext>
            </a:extLst>
          </p:cNvPr>
          <p:cNvSpPr/>
          <p:nvPr/>
        </p:nvSpPr>
        <p:spPr>
          <a:xfrm>
            <a:off x="3985979" y="27830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915ECAAA-26BB-476B-9CAE-C5DDF051A0B9}"/>
              </a:ext>
            </a:extLst>
          </p:cNvPr>
          <p:cNvSpPr/>
          <p:nvPr/>
        </p:nvSpPr>
        <p:spPr>
          <a:xfrm>
            <a:off x="5628312" y="278303"/>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7" name="Google Shape;249;p31">
            <a:extLst>
              <a:ext uri="{FF2B5EF4-FFF2-40B4-BE49-F238E27FC236}">
                <a16:creationId xmlns:a16="http://schemas.microsoft.com/office/drawing/2014/main" id="{8FFABCED-2835-4FF1-8DA1-6FD0BFED9690}"/>
              </a:ext>
            </a:extLst>
          </p:cNvPr>
          <p:cNvSpPr/>
          <p:nvPr/>
        </p:nvSpPr>
        <p:spPr>
          <a:xfrm>
            <a:off x="6734516" y="282286"/>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8" name="Google Shape;249;p31">
            <a:extLst>
              <a:ext uri="{FF2B5EF4-FFF2-40B4-BE49-F238E27FC236}">
                <a16:creationId xmlns:a16="http://schemas.microsoft.com/office/drawing/2014/main" id="{3E658DC5-CE89-4EE1-8C5A-19346F9206EA}"/>
              </a:ext>
            </a:extLst>
          </p:cNvPr>
          <p:cNvSpPr/>
          <p:nvPr/>
        </p:nvSpPr>
        <p:spPr>
          <a:xfrm>
            <a:off x="7840720" y="280500"/>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pic>
        <p:nvPicPr>
          <p:cNvPr id="10" name="圖片 9">
            <a:extLst>
              <a:ext uri="{FF2B5EF4-FFF2-40B4-BE49-F238E27FC236}">
                <a16:creationId xmlns:a16="http://schemas.microsoft.com/office/drawing/2014/main" id="{103A864B-810C-4138-8E1F-9DC95A8C7AE9}"/>
              </a:ext>
            </a:extLst>
          </p:cNvPr>
          <p:cNvPicPr>
            <a:picLocks noChangeAspect="1"/>
          </p:cNvPicPr>
          <p:nvPr/>
        </p:nvPicPr>
        <p:blipFill>
          <a:blip r:embed="rId2"/>
          <a:stretch>
            <a:fillRect/>
          </a:stretch>
        </p:blipFill>
        <p:spPr>
          <a:xfrm>
            <a:off x="674486" y="2164198"/>
            <a:ext cx="8101193" cy="2347162"/>
          </a:xfrm>
          <a:prstGeom prst="rect">
            <a:avLst/>
          </a:prstGeom>
          <a:solidFill>
            <a:schemeClr val="accent5">
              <a:lumMod val="95000"/>
            </a:schemeClr>
          </a:solidFill>
          <a:ln w="41275">
            <a:solidFill>
              <a:schemeClr val="bg2">
                <a:lumMod val="50000"/>
              </a:schemeClr>
            </a:solidFill>
          </a:ln>
        </p:spPr>
      </p:pic>
    </p:spTree>
    <p:extLst>
      <p:ext uri="{BB962C8B-B14F-4D97-AF65-F5344CB8AC3E}">
        <p14:creationId xmlns:p14="http://schemas.microsoft.com/office/powerpoint/2010/main" val="2622204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9">
            <a:extLst>
              <a:ext uri="{FF2B5EF4-FFF2-40B4-BE49-F238E27FC236}">
                <a16:creationId xmlns:a16="http://schemas.microsoft.com/office/drawing/2014/main" id="{23C6208D-7EBD-4235-BD46-5E2074B204ED}"/>
              </a:ext>
            </a:extLst>
          </p:cNvPr>
          <p:cNvSpPr txBox="1"/>
          <p:nvPr/>
        </p:nvSpPr>
        <p:spPr>
          <a:xfrm>
            <a:off x="705072" y="724885"/>
            <a:ext cx="8556033" cy="660048"/>
          </a:xfrm>
          <a:prstGeom prst="rect">
            <a:avLst/>
          </a:prstGeom>
          <a:noFill/>
          <a:ln>
            <a:noFill/>
          </a:ln>
        </p:spPr>
        <p:txBody>
          <a:bodyPr spcFirstLastPara="1" wrap="square" lIns="91425" tIns="91425" rIns="91425" bIns="91425" anchor="t" anchorCtr="0">
            <a:noAutofit/>
          </a:bodyPr>
          <a:lstStyle/>
          <a:p>
            <a:pPr lvl="0">
              <a:spcBef>
                <a:spcPts val="1200"/>
              </a:spcBef>
            </a:pPr>
            <a:r>
              <a:rPr lang="zh-TW" altLang="en-US" sz="2400" dirty="0">
                <a:solidFill>
                  <a:schemeClr val="dk1"/>
                </a:solidFill>
                <a:latin typeface="Archivo"/>
                <a:ea typeface="Archivo"/>
                <a:cs typeface="Archivo"/>
                <a:sym typeface="Archivo"/>
              </a:rPr>
              <a:t>第</a:t>
            </a:r>
            <a:r>
              <a:rPr lang="en-US" altLang="zh-TW" sz="2400" dirty="0">
                <a:solidFill>
                  <a:schemeClr val="dk1"/>
                </a:solidFill>
                <a:latin typeface="Archivo"/>
                <a:ea typeface="Archivo"/>
                <a:cs typeface="Archivo"/>
                <a:sym typeface="Archivo"/>
              </a:rPr>
              <a:t>3</a:t>
            </a:r>
            <a:r>
              <a:rPr lang="zh-TW" altLang="en-US" sz="2400" dirty="0">
                <a:solidFill>
                  <a:schemeClr val="dk1"/>
                </a:solidFill>
                <a:latin typeface="Archivo"/>
                <a:ea typeface="Archivo"/>
                <a:cs typeface="Archivo"/>
                <a:sym typeface="Archivo"/>
              </a:rPr>
              <a:t>款</a:t>
            </a:r>
            <a:r>
              <a:rPr lang="zh-TW" altLang="en-US" sz="2400" dirty="0">
                <a:solidFill>
                  <a:srgbClr val="C00000"/>
                </a:solidFill>
                <a:latin typeface="Archivo"/>
                <a:ea typeface="Archivo"/>
                <a:cs typeface="Archivo"/>
                <a:sym typeface="Archivo"/>
              </a:rPr>
              <a:t>前段</a:t>
            </a:r>
            <a:r>
              <a:rPr lang="zh-TW" altLang="en-US" sz="2400" dirty="0">
                <a:solidFill>
                  <a:schemeClr val="dk1"/>
                </a:solidFill>
                <a:latin typeface="Archivo"/>
                <a:ea typeface="Archivo"/>
                <a:cs typeface="Archivo"/>
                <a:sym typeface="Archivo"/>
              </a:rPr>
              <a:t>：基於</a:t>
            </a:r>
            <a:r>
              <a:rPr lang="zh-TW" altLang="en-US" sz="2400" dirty="0">
                <a:solidFill>
                  <a:srgbClr val="C00000"/>
                </a:solidFill>
                <a:latin typeface="Archivo"/>
                <a:ea typeface="Archivo"/>
                <a:cs typeface="Archivo"/>
                <a:sym typeface="Archivo"/>
              </a:rPr>
              <a:t>法定身分</a:t>
            </a:r>
            <a:r>
              <a:rPr lang="zh-TW" altLang="en-US" sz="2400" dirty="0">
                <a:solidFill>
                  <a:schemeClr val="dk1"/>
                </a:solidFill>
                <a:latin typeface="Archivo"/>
                <a:ea typeface="Archivo"/>
                <a:cs typeface="Archivo"/>
                <a:sym typeface="Archivo"/>
              </a:rPr>
              <a:t>依法令規定申請之補助；</a:t>
            </a:r>
            <a:endParaRPr lang="en-US" altLang="zh-TW" sz="2400" dirty="0">
              <a:solidFill>
                <a:schemeClr val="dk1"/>
              </a:solidFill>
              <a:latin typeface="Archivo"/>
              <a:ea typeface="Archivo"/>
              <a:cs typeface="Archivo"/>
              <a:sym typeface="Archivo"/>
            </a:endParaRPr>
          </a:p>
          <a:p>
            <a:pPr lvl="0">
              <a:spcBef>
                <a:spcPts val="600"/>
              </a:spcBef>
            </a:pPr>
            <a:endParaRPr lang="en-US" altLang="zh-TW" sz="1600" dirty="0">
              <a:solidFill>
                <a:schemeClr val="dk1"/>
              </a:solidFill>
              <a:latin typeface="Archivo"/>
              <a:ea typeface="Archivo"/>
              <a:cs typeface="Archivo"/>
              <a:sym typeface="Archivo"/>
            </a:endParaRPr>
          </a:p>
          <a:p>
            <a:pPr lvl="0"/>
            <a:endParaRPr lang="en-US" altLang="zh-TW" sz="16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4" name="Google Shape;149;p29">
            <a:extLst>
              <a:ext uri="{FF2B5EF4-FFF2-40B4-BE49-F238E27FC236}">
                <a16:creationId xmlns:a16="http://schemas.microsoft.com/office/drawing/2014/main" id="{C7C71CEB-2537-462A-BB03-4159D29E40FB}"/>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交易補助之禁止</a:t>
            </a:r>
            <a:r>
              <a:rPr lang="en-US" altLang="zh-TW" sz="3200" dirty="0"/>
              <a:t>/</a:t>
            </a:r>
            <a:endParaRPr sz="2400" dirty="0"/>
          </a:p>
        </p:txBody>
      </p:sp>
      <p:sp>
        <p:nvSpPr>
          <p:cNvPr id="5" name="Google Shape;249;p31">
            <a:extLst>
              <a:ext uri="{FF2B5EF4-FFF2-40B4-BE49-F238E27FC236}">
                <a16:creationId xmlns:a16="http://schemas.microsoft.com/office/drawing/2014/main" id="{CEF3786E-8489-4DEC-82C0-D245C5D7B878}"/>
              </a:ext>
            </a:extLst>
          </p:cNvPr>
          <p:cNvSpPr/>
          <p:nvPr/>
        </p:nvSpPr>
        <p:spPr>
          <a:xfrm>
            <a:off x="3985979" y="27830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915ECAAA-26BB-476B-9CAE-C5DDF051A0B9}"/>
              </a:ext>
            </a:extLst>
          </p:cNvPr>
          <p:cNvSpPr/>
          <p:nvPr/>
        </p:nvSpPr>
        <p:spPr>
          <a:xfrm>
            <a:off x="5628312" y="278303"/>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7" name="Google Shape;249;p31">
            <a:extLst>
              <a:ext uri="{FF2B5EF4-FFF2-40B4-BE49-F238E27FC236}">
                <a16:creationId xmlns:a16="http://schemas.microsoft.com/office/drawing/2014/main" id="{8FFABCED-2835-4FF1-8DA1-6FD0BFED9690}"/>
              </a:ext>
            </a:extLst>
          </p:cNvPr>
          <p:cNvSpPr/>
          <p:nvPr/>
        </p:nvSpPr>
        <p:spPr>
          <a:xfrm>
            <a:off x="6734516" y="282286"/>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8" name="Google Shape;249;p31">
            <a:extLst>
              <a:ext uri="{FF2B5EF4-FFF2-40B4-BE49-F238E27FC236}">
                <a16:creationId xmlns:a16="http://schemas.microsoft.com/office/drawing/2014/main" id="{3E658DC5-CE89-4EE1-8C5A-19346F9206EA}"/>
              </a:ext>
            </a:extLst>
          </p:cNvPr>
          <p:cNvSpPr/>
          <p:nvPr/>
        </p:nvSpPr>
        <p:spPr>
          <a:xfrm>
            <a:off x="7840720" y="280500"/>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9" name="Google Shape;151;p29">
            <a:extLst>
              <a:ext uri="{FF2B5EF4-FFF2-40B4-BE49-F238E27FC236}">
                <a16:creationId xmlns:a16="http://schemas.microsoft.com/office/drawing/2014/main" id="{0293AEEA-4D8C-4A51-9249-F938D6326380}"/>
              </a:ext>
            </a:extLst>
          </p:cNvPr>
          <p:cNvSpPr txBox="1"/>
          <p:nvPr/>
        </p:nvSpPr>
        <p:spPr>
          <a:xfrm>
            <a:off x="301495" y="1293623"/>
            <a:ext cx="8722929" cy="1104736"/>
          </a:xfrm>
          <a:prstGeom prst="rect">
            <a:avLst/>
          </a:prstGeom>
          <a:noFill/>
          <a:ln>
            <a:noFill/>
          </a:ln>
        </p:spPr>
        <p:txBody>
          <a:bodyPr spcFirstLastPara="1" wrap="square" lIns="91425" tIns="91425" rIns="91425" bIns="91425" anchor="t" anchorCtr="0">
            <a:noAutofit/>
          </a:bodyPr>
          <a:lstStyle/>
          <a:p>
            <a:pPr marL="342900" lvl="0" indent="-342900">
              <a:spcBef>
                <a:spcPts val="600"/>
              </a:spcBef>
              <a:buFont typeface="Arial" panose="020B0604020202020204" pitchFamily="34" charset="0"/>
              <a:buChar char="•"/>
            </a:pPr>
            <a:r>
              <a:rPr lang="zh-TW" altLang="en-US" sz="1800" dirty="0">
                <a:solidFill>
                  <a:schemeClr val="dk1"/>
                </a:solidFill>
                <a:latin typeface="Archivo"/>
                <a:ea typeface="Archivo"/>
                <a:cs typeface="Archivo"/>
                <a:sym typeface="Archivo"/>
              </a:rPr>
              <a:t>所稱基於法定身分依法令規定申請之補助，指公職人員或其關係人基於法定之身分關係，依法令規定機關團體對符合資格條件者受理其申請應予發給之補助：</a:t>
            </a:r>
            <a:endParaRPr lang="en-US" altLang="zh-TW" sz="1800" dirty="0">
              <a:solidFill>
                <a:schemeClr val="dk1"/>
              </a:solidFill>
              <a:latin typeface="Archivo"/>
              <a:ea typeface="Archivo"/>
              <a:cs typeface="Archivo"/>
              <a:sym typeface="Archivo"/>
            </a:endParaRPr>
          </a:p>
        </p:txBody>
      </p:sp>
      <p:sp>
        <p:nvSpPr>
          <p:cNvPr id="11" name="Google Shape;247;p31">
            <a:extLst>
              <a:ext uri="{FF2B5EF4-FFF2-40B4-BE49-F238E27FC236}">
                <a16:creationId xmlns:a16="http://schemas.microsoft.com/office/drawing/2014/main" id="{7B47274F-9AD2-4918-A5BB-A4D880718A42}"/>
              </a:ext>
            </a:extLst>
          </p:cNvPr>
          <p:cNvSpPr/>
          <p:nvPr/>
        </p:nvSpPr>
        <p:spPr>
          <a:xfrm>
            <a:off x="927518" y="2239451"/>
            <a:ext cx="3311614" cy="523396"/>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800" b="1" dirty="0">
                <a:solidFill>
                  <a:schemeClr val="dk1"/>
                </a:solidFill>
                <a:latin typeface="Poppins SemiBold"/>
                <a:ea typeface="Poppins SemiBold"/>
                <a:cs typeface="Poppins SemiBold"/>
                <a:sym typeface="Poppins SemiBold"/>
              </a:rPr>
              <a:t>結婚補助</a:t>
            </a:r>
          </a:p>
        </p:txBody>
      </p:sp>
      <p:sp>
        <p:nvSpPr>
          <p:cNvPr id="12" name="Google Shape;249;p31">
            <a:extLst>
              <a:ext uri="{FF2B5EF4-FFF2-40B4-BE49-F238E27FC236}">
                <a16:creationId xmlns:a16="http://schemas.microsoft.com/office/drawing/2014/main" id="{9EFC2217-7736-420F-BE92-3586673F7050}"/>
              </a:ext>
            </a:extLst>
          </p:cNvPr>
          <p:cNvSpPr/>
          <p:nvPr/>
        </p:nvSpPr>
        <p:spPr>
          <a:xfrm>
            <a:off x="4375052" y="2230088"/>
            <a:ext cx="4250722" cy="507450"/>
          </a:xfrm>
          <a:prstGeom prst="rect">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800" b="1" dirty="0">
                <a:solidFill>
                  <a:schemeClr val="dk1"/>
                </a:solidFill>
                <a:latin typeface="Poppins SemiBold"/>
                <a:ea typeface="Poppins SemiBold"/>
                <a:cs typeface="Poppins SemiBold"/>
                <a:sym typeface="Poppins SemiBold"/>
              </a:rPr>
              <a:t>生育補助</a:t>
            </a:r>
          </a:p>
        </p:txBody>
      </p:sp>
      <p:sp>
        <p:nvSpPr>
          <p:cNvPr id="13" name="Google Shape;247;p31">
            <a:extLst>
              <a:ext uri="{FF2B5EF4-FFF2-40B4-BE49-F238E27FC236}">
                <a16:creationId xmlns:a16="http://schemas.microsoft.com/office/drawing/2014/main" id="{36D624C6-6C42-40FC-A7D2-4E2E493D5549}"/>
              </a:ext>
            </a:extLst>
          </p:cNvPr>
          <p:cNvSpPr/>
          <p:nvPr/>
        </p:nvSpPr>
        <p:spPr>
          <a:xfrm>
            <a:off x="927518" y="2809260"/>
            <a:ext cx="7685902" cy="523396"/>
          </a:xfrm>
          <a:prstGeom prst="rect">
            <a:avLst/>
          </a:prstGeom>
          <a:solidFill>
            <a:schemeClr val="bg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800" b="1" dirty="0">
                <a:solidFill>
                  <a:schemeClr val="dk1"/>
                </a:solidFill>
                <a:latin typeface="Poppins SemiBold"/>
                <a:ea typeface="Poppins SemiBold"/>
                <a:cs typeface="Poppins SemiBold"/>
                <a:sym typeface="Poppins SemiBold"/>
              </a:rPr>
              <a:t>子女教育補助</a:t>
            </a:r>
          </a:p>
        </p:txBody>
      </p:sp>
      <p:sp>
        <p:nvSpPr>
          <p:cNvPr id="14" name="Google Shape;249;p31">
            <a:extLst>
              <a:ext uri="{FF2B5EF4-FFF2-40B4-BE49-F238E27FC236}">
                <a16:creationId xmlns:a16="http://schemas.microsoft.com/office/drawing/2014/main" id="{0F19D7D9-799E-4D48-9BED-085FA8547E08}"/>
              </a:ext>
            </a:extLst>
          </p:cNvPr>
          <p:cNvSpPr/>
          <p:nvPr/>
        </p:nvSpPr>
        <p:spPr>
          <a:xfrm>
            <a:off x="927518" y="3414139"/>
            <a:ext cx="3189008" cy="790438"/>
          </a:xfrm>
          <a:prstGeom prst="rect">
            <a:avLst/>
          </a:prstGeom>
          <a:solidFill>
            <a:schemeClr val="dk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r>
              <a:rPr lang="zh-TW" altLang="en-US" sz="2800" b="1" dirty="0">
                <a:solidFill>
                  <a:schemeClr val="dk1"/>
                </a:solidFill>
                <a:latin typeface="Poppins SemiBold"/>
                <a:ea typeface="Poppins SemiBold"/>
                <a:cs typeface="Poppins SemiBold"/>
                <a:sym typeface="Poppins SemiBold"/>
              </a:rPr>
              <a:t>死亡喪葬補助</a:t>
            </a:r>
          </a:p>
        </p:txBody>
      </p:sp>
      <p:sp>
        <p:nvSpPr>
          <p:cNvPr id="15" name="Google Shape;247;p31">
            <a:extLst>
              <a:ext uri="{FF2B5EF4-FFF2-40B4-BE49-F238E27FC236}">
                <a16:creationId xmlns:a16="http://schemas.microsoft.com/office/drawing/2014/main" id="{8FEB1C04-4ECC-487C-84E6-F57A56993934}"/>
              </a:ext>
            </a:extLst>
          </p:cNvPr>
          <p:cNvSpPr/>
          <p:nvPr/>
        </p:nvSpPr>
        <p:spPr>
          <a:xfrm>
            <a:off x="4239130" y="3404378"/>
            <a:ext cx="4374289" cy="790438"/>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r>
              <a:rPr lang="zh-TW" altLang="en-US" sz="2800" b="1" dirty="0">
                <a:solidFill>
                  <a:schemeClr val="dk1"/>
                </a:solidFill>
                <a:latin typeface="Poppins SemiBold"/>
                <a:ea typeface="Poppins SemiBold"/>
                <a:cs typeface="Poppins SemiBold"/>
                <a:sym typeface="Poppins SemiBold"/>
              </a:rPr>
              <a:t>健康檢查補助</a:t>
            </a:r>
          </a:p>
        </p:txBody>
      </p:sp>
      <p:sp>
        <p:nvSpPr>
          <p:cNvPr id="16" name="Google Shape;247;p31">
            <a:extLst>
              <a:ext uri="{FF2B5EF4-FFF2-40B4-BE49-F238E27FC236}">
                <a16:creationId xmlns:a16="http://schemas.microsoft.com/office/drawing/2014/main" id="{56E1D259-0CA2-4919-B9D7-F0313F838982}"/>
              </a:ext>
            </a:extLst>
          </p:cNvPr>
          <p:cNvSpPr/>
          <p:nvPr/>
        </p:nvSpPr>
        <p:spPr>
          <a:xfrm>
            <a:off x="927518" y="4263749"/>
            <a:ext cx="4374289" cy="790438"/>
          </a:xfrm>
          <a:prstGeom prst="rect">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r>
              <a:rPr lang="zh-TW" altLang="en-US" sz="2800" b="1" dirty="0">
                <a:solidFill>
                  <a:schemeClr val="dk1"/>
                </a:solidFill>
                <a:latin typeface="Poppins SemiBold"/>
                <a:ea typeface="Poppins SemiBold"/>
                <a:cs typeface="Poppins SemiBold"/>
                <a:sym typeface="Poppins SemiBold"/>
              </a:rPr>
              <a:t>農損補助</a:t>
            </a:r>
          </a:p>
        </p:txBody>
      </p:sp>
      <p:sp>
        <p:nvSpPr>
          <p:cNvPr id="17" name="Google Shape;249;p31">
            <a:extLst>
              <a:ext uri="{FF2B5EF4-FFF2-40B4-BE49-F238E27FC236}">
                <a16:creationId xmlns:a16="http://schemas.microsoft.com/office/drawing/2014/main" id="{A7D0A3B6-CA82-4CC4-A91E-6FC588B6BB62}"/>
              </a:ext>
            </a:extLst>
          </p:cNvPr>
          <p:cNvSpPr/>
          <p:nvPr/>
        </p:nvSpPr>
        <p:spPr>
          <a:xfrm>
            <a:off x="5424411" y="4269121"/>
            <a:ext cx="3189008" cy="790438"/>
          </a:xfrm>
          <a:prstGeom prst="rect">
            <a:avLst/>
          </a:prstGeom>
          <a:solidFill>
            <a:schemeClr val="tx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r>
              <a:rPr lang="zh-TW" altLang="en-US" sz="2800" b="1" dirty="0">
                <a:solidFill>
                  <a:schemeClr val="dk1"/>
                </a:solidFill>
                <a:latin typeface="Poppins SemiBold"/>
                <a:ea typeface="Poppins SemiBold"/>
                <a:cs typeface="Poppins SemiBold"/>
                <a:sym typeface="Poppins SemiBold"/>
              </a:rPr>
              <a:t>災害救助</a:t>
            </a:r>
          </a:p>
        </p:txBody>
      </p:sp>
    </p:spTree>
    <p:extLst>
      <p:ext uri="{BB962C8B-B14F-4D97-AF65-F5344CB8AC3E}">
        <p14:creationId xmlns:p14="http://schemas.microsoft.com/office/powerpoint/2010/main" val="3280048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9">
            <a:extLst>
              <a:ext uri="{FF2B5EF4-FFF2-40B4-BE49-F238E27FC236}">
                <a16:creationId xmlns:a16="http://schemas.microsoft.com/office/drawing/2014/main" id="{23C6208D-7EBD-4235-BD46-5E2074B204ED}"/>
              </a:ext>
            </a:extLst>
          </p:cNvPr>
          <p:cNvSpPr txBox="1"/>
          <p:nvPr/>
        </p:nvSpPr>
        <p:spPr>
          <a:xfrm>
            <a:off x="619883" y="886466"/>
            <a:ext cx="8556033" cy="660048"/>
          </a:xfrm>
          <a:prstGeom prst="rect">
            <a:avLst/>
          </a:prstGeom>
          <a:noFill/>
          <a:ln>
            <a:noFill/>
          </a:ln>
        </p:spPr>
        <p:txBody>
          <a:bodyPr spcFirstLastPara="1" wrap="square" lIns="91425" tIns="91425" rIns="91425" bIns="91425" anchor="t" anchorCtr="0">
            <a:noAutofit/>
          </a:bodyPr>
          <a:lstStyle/>
          <a:p>
            <a:pPr lvl="0">
              <a:spcBef>
                <a:spcPts val="1200"/>
              </a:spcBef>
            </a:pPr>
            <a:r>
              <a:rPr lang="zh-TW" altLang="en-US" sz="2400" dirty="0">
                <a:solidFill>
                  <a:schemeClr val="dk1"/>
                </a:solidFill>
                <a:latin typeface="Archivo"/>
                <a:ea typeface="Archivo"/>
                <a:cs typeface="Archivo"/>
                <a:sym typeface="Archivo"/>
              </a:rPr>
              <a:t>第</a:t>
            </a:r>
            <a:r>
              <a:rPr lang="en-US" altLang="zh-TW" sz="2400" dirty="0">
                <a:solidFill>
                  <a:schemeClr val="dk1"/>
                </a:solidFill>
                <a:latin typeface="Archivo"/>
                <a:ea typeface="Archivo"/>
                <a:cs typeface="Archivo"/>
                <a:sym typeface="Archivo"/>
              </a:rPr>
              <a:t>3</a:t>
            </a:r>
            <a:r>
              <a:rPr lang="zh-TW" altLang="en-US" sz="2400" dirty="0">
                <a:solidFill>
                  <a:schemeClr val="dk1"/>
                </a:solidFill>
                <a:latin typeface="Archivo"/>
                <a:ea typeface="Archivo"/>
                <a:cs typeface="Archivo"/>
                <a:sym typeface="Archivo"/>
              </a:rPr>
              <a:t>款</a:t>
            </a:r>
            <a:r>
              <a:rPr lang="zh-TW" altLang="en-US" sz="2400" dirty="0">
                <a:solidFill>
                  <a:srgbClr val="C00000"/>
                </a:solidFill>
                <a:latin typeface="Archivo"/>
                <a:ea typeface="Archivo"/>
                <a:cs typeface="Archivo"/>
                <a:sym typeface="Archivo"/>
              </a:rPr>
              <a:t>中段</a:t>
            </a:r>
            <a:r>
              <a:rPr lang="zh-TW" altLang="en-US" sz="2400" dirty="0">
                <a:solidFill>
                  <a:schemeClr val="dk1"/>
                </a:solidFill>
                <a:latin typeface="Archivo"/>
                <a:ea typeface="Archivo"/>
                <a:cs typeface="Archivo"/>
                <a:sym typeface="Archivo"/>
              </a:rPr>
              <a:t>：對公職人員之關係人</a:t>
            </a:r>
            <a:r>
              <a:rPr lang="zh-TW" altLang="en-US" sz="2400" dirty="0">
                <a:solidFill>
                  <a:srgbClr val="C00000"/>
                </a:solidFill>
                <a:latin typeface="Archivo"/>
                <a:ea typeface="Archivo"/>
                <a:cs typeface="Archivo"/>
                <a:sym typeface="Archivo"/>
              </a:rPr>
              <a:t>依法令規定</a:t>
            </a:r>
            <a:r>
              <a:rPr lang="zh-TW" altLang="en-US" sz="2400" dirty="0">
                <a:solidFill>
                  <a:schemeClr val="dk1"/>
                </a:solidFill>
                <a:latin typeface="Archivo"/>
                <a:ea typeface="Archivo"/>
                <a:cs typeface="Archivo"/>
                <a:sym typeface="Archivo"/>
              </a:rPr>
              <a:t>以</a:t>
            </a:r>
            <a:r>
              <a:rPr lang="zh-TW" altLang="en-US" sz="2400" dirty="0">
                <a:solidFill>
                  <a:srgbClr val="C00000"/>
                </a:solidFill>
                <a:latin typeface="Archivo"/>
                <a:ea typeface="Archivo"/>
                <a:cs typeface="Archivo"/>
                <a:sym typeface="Archivo"/>
              </a:rPr>
              <a:t>公開公平</a:t>
            </a:r>
            <a:r>
              <a:rPr lang="zh-TW" altLang="en-US" sz="2400" dirty="0">
                <a:solidFill>
                  <a:schemeClr val="dk1"/>
                </a:solidFill>
                <a:latin typeface="Archivo"/>
                <a:ea typeface="Archivo"/>
                <a:cs typeface="Archivo"/>
                <a:sym typeface="Archivo"/>
              </a:rPr>
              <a:t>方式辦理之補助；</a:t>
            </a:r>
            <a:endParaRPr lang="en-US" altLang="zh-TW" sz="2400" dirty="0">
              <a:solidFill>
                <a:schemeClr val="dk1"/>
              </a:solidFill>
              <a:latin typeface="Archivo"/>
              <a:ea typeface="Archivo"/>
              <a:cs typeface="Archivo"/>
              <a:sym typeface="Archivo"/>
            </a:endParaRPr>
          </a:p>
          <a:p>
            <a:pPr lvl="0">
              <a:spcBef>
                <a:spcPts val="600"/>
              </a:spcBef>
            </a:pPr>
            <a:endParaRPr lang="en-US" altLang="zh-TW" sz="1600" dirty="0">
              <a:solidFill>
                <a:schemeClr val="dk1"/>
              </a:solidFill>
              <a:latin typeface="Archivo"/>
              <a:ea typeface="Archivo"/>
              <a:cs typeface="Archivo"/>
              <a:sym typeface="Archivo"/>
            </a:endParaRPr>
          </a:p>
          <a:p>
            <a:pPr lvl="0"/>
            <a:endParaRPr lang="en-US" altLang="zh-TW" sz="16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4" name="Google Shape;149;p29">
            <a:extLst>
              <a:ext uri="{FF2B5EF4-FFF2-40B4-BE49-F238E27FC236}">
                <a16:creationId xmlns:a16="http://schemas.microsoft.com/office/drawing/2014/main" id="{C7C71CEB-2537-462A-BB03-4159D29E40FB}"/>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交易補助之禁止</a:t>
            </a:r>
            <a:r>
              <a:rPr lang="en-US" altLang="zh-TW" sz="3200" dirty="0"/>
              <a:t>/</a:t>
            </a:r>
            <a:endParaRPr sz="2400" dirty="0"/>
          </a:p>
        </p:txBody>
      </p:sp>
      <p:sp>
        <p:nvSpPr>
          <p:cNvPr id="5" name="Google Shape;249;p31">
            <a:extLst>
              <a:ext uri="{FF2B5EF4-FFF2-40B4-BE49-F238E27FC236}">
                <a16:creationId xmlns:a16="http://schemas.microsoft.com/office/drawing/2014/main" id="{CEF3786E-8489-4DEC-82C0-D245C5D7B878}"/>
              </a:ext>
            </a:extLst>
          </p:cNvPr>
          <p:cNvSpPr/>
          <p:nvPr/>
        </p:nvSpPr>
        <p:spPr>
          <a:xfrm>
            <a:off x="3985979" y="27830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915ECAAA-26BB-476B-9CAE-C5DDF051A0B9}"/>
              </a:ext>
            </a:extLst>
          </p:cNvPr>
          <p:cNvSpPr/>
          <p:nvPr/>
        </p:nvSpPr>
        <p:spPr>
          <a:xfrm>
            <a:off x="5628312" y="278303"/>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7" name="Google Shape;249;p31">
            <a:extLst>
              <a:ext uri="{FF2B5EF4-FFF2-40B4-BE49-F238E27FC236}">
                <a16:creationId xmlns:a16="http://schemas.microsoft.com/office/drawing/2014/main" id="{8FFABCED-2835-4FF1-8DA1-6FD0BFED9690}"/>
              </a:ext>
            </a:extLst>
          </p:cNvPr>
          <p:cNvSpPr/>
          <p:nvPr/>
        </p:nvSpPr>
        <p:spPr>
          <a:xfrm>
            <a:off x="6734516" y="282286"/>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8" name="Google Shape;249;p31">
            <a:extLst>
              <a:ext uri="{FF2B5EF4-FFF2-40B4-BE49-F238E27FC236}">
                <a16:creationId xmlns:a16="http://schemas.microsoft.com/office/drawing/2014/main" id="{3E658DC5-CE89-4EE1-8C5A-19346F9206EA}"/>
              </a:ext>
            </a:extLst>
          </p:cNvPr>
          <p:cNvSpPr/>
          <p:nvPr/>
        </p:nvSpPr>
        <p:spPr>
          <a:xfrm>
            <a:off x="7840720" y="280500"/>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9" name="Google Shape;151;p29">
            <a:extLst>
              <a:ext uri="{FF2B5EF4-FFF2-40B4-BE49-F238E27FC236}">
                <a16:creationId xmlns:a16="http://schemas.microsoft.com/office/drawing/2014/main" id="{0293AEEA-4D8C-4A51-9249-F938D6326380}"/>
              </a:ext>
            </a:extLst>
          </p:cNvPr>
          <p:cNvSpPr txBox="1"/>
          <p:nvPr/>
        </p:nvSpPr>
        <p:spPr>
          <a:xfrm>
            <a:off x="349551" y="1761988"/>
            <a:ext cx="8722929" cy="809762"/>
          </a:xfrm>
          <a:prstGeom prst="rect">
            <a:avLst/>
          </a:prstGeom>
          <a:noFill/>
          <a:ln>
            <a:noFill/>
          </a:ln>
        </p:spPr>
        <p:txBody>
          <a:bodyPr spcFirstLastPara="1" wrap="square" lIns="91425" tIns="91425" rIns="91425" bIns="91425" anchor="t" anchorCtr="0">
            <a:noAutofit/>
          </a:bodyPr>
          <a:lstStyle/>
          <a:p>
            <a:pPr marL="342900" lvl="0" indent="-342900">
              <a:spcBef>
                <a:spcPts val="600"/>
              </a:spcBef>
              <a:buFont typeface="Arial" panose="020B0604020202020204" pitchFamily="34" charset="0"/>
              <a:buChar char="•"/>
            </a:pPr>
            <a:r>
              <a:rPr lang="zh-TW" altLang="en-US" sz="1800" dirty="0">
                <a:solidFill>
                  <a:schemeClr val="dk1"/>
                </a:solidFill>
                <a:latin typeface="Archivo"/>
                <a:ea typeface="Archivo"/>
                <a:cs typeface="Archivo"/>
                <a:sym typeface="Archivo"/>
              </a:rPr>
              <a:t>所稱依法令規定以公開公平方式辦理之補助，指以</a:t>
            </a:r>
            <a:r>
              <a:rPr lang="zh-TW" altLang="en-US" sz="1800" dirty="0">
                <a:solidFill>
                  <a:srgbClr val="C00000"/>
                </a:solidFill>
                <a:latin typeface="Archivo"/>
                <a:ea typeface="Archivo"/>
                <a:cs typeface="Archivo"/>
                <a:sym typeface="Archivo"/>
              </a:rPr>
              <a:t>電信網路</a:t>
            </a:r>
            <a:r>
              <a:rPr lang="zh-TW" altLang="en-US" sz="1800" dirty="0">
                <a:solidFill>
                  <a:schemeClr val="dk1"/>
                </a:solidFill>
                <a:latin typeface="Archivo"/>
                <a:ea typeface="Archivo"/>
                <a:cs typeface="Archivo"/>
                <a:sym typeface="Archivo"/>
              </a:rPr>
              <a:t>或</a:t>
            </a:r>
            <a:r>
              <a:rPr lang="zh-TW" altLang="en-US" sz="1800" dirty="0">
                <a:solidFill>
                  <a:srgbClr val="C00000"/>
                </a:solidFill>
                <a:latin typeface="Archivo"/>
                <a:ea typeface="Archivo"/>
                <a:cs typeface="Archivo"/>
                <a:sym typeface="Archivo"/>
              </a:rPr>
              <a:t>其他足以使公眾得知</a:t>
            </a:r>
            <a:r>
              <a:rPr lang="zh-TW" altLang="en-US" sz="1800" dirty="0">
                <a:solidFill>
                  <a:schemeClr val="dk1"/>
                </a:solidFill>
                <a:latin typeface="Archivo"/>
                <a:ea typeface="Archivo"/>
                <a:cs typeface="Archivo"/>
                <a:sym typeface="Archivo"/>
              </a:rPr>
              <a:t>之方式，使符合資格之不特定對象得以提出申請之補助。</a:t>
            </a:r>
            <a:endParaRPr lang="en-US" altLang="zh-TW" sz="1800" dirty="0">
              <a:solidFill>
                <a:schemeClr val="dk1"/>
              </a:solidFill>
              <a:latin typeface="Archivo"/>
              <a:ea typeface="Archivo"/>
              <a:cs typeface="Archivo"/>
              <a:sym typeface="Archivo"/>
            </a:endParaRPr>
          </a:p>
          <a:p>
            <a:pPr marL="342900" lvl="0" indent="-342900">
              <a:spcBef>
                <a:spcPts val="600"/>
              </a:spcBef>
              <a:buFont typeface="Arial" panose="020B0604020202020204" pitchFamily="34" charset="0"/>
              <a:buChar char="•"/>
            </a:pPr>
            <a:r>
              <a:rPr lang="zh-TW" altLang="en-US" sz="2400" dirty="0">
                <a:solidFill>
                  <a:schemeClr val="dk1"/>
                </a:solidFill>
                <a:latin typeface="Archivo"/>
                <a:ea typeface="Archivo"/>
                <a:cs typeface="Archivo"/>
                <a:sym typeface="Archivo"/>
              </a:rPr>
              <a:t>法務部</a:t>
            </a:r>
            <a:r>
              <a:rPr lang="en-US" altLang="zh-TW" sz="2400" b="1" dirty="0">
                <a:solidFill>
                  <a:srgbClr val="C00000"/>
                </a:solidFill>
                <a:latin typeface="Archivo"/>
                <a:ea typeface="Archivo"/>
                <a:cs typeface="Archivo"/>
                <a:sym typeface="Archivo"/>
              </a:rPr>
              <a:t>108</a:t>
            </a:r>
            <a:r>
              <a:rPr lang="zh-TW" altLang="en-US" sz="2400" b="1" dirty="0">
                <a:solidFill>
                  <a:srgbClr val="C00000"/>
                </a:solidFill>
                <a:latin typeface="Archivo"/>
                <a:ea typeface="Archivo"/>
                <a:cs typeface="Archivo"/>
                <a:sym typeface="Archivo"/>
              </a:rPr>
              <a:t>年</a:t>
            </a:r>
            <a:r>
              <a:rPr lang="en-US" altLang="zh-TW" sz="2400" b="1" dirty="0">
                <a:solidFill>
                  <a:srgbClr val="C00000"/>
                </a:solidFill>
                <a:latin typeface="Archivo"/>
                <a:ea typeface="Archivo"/>
                <a:cs typeface="Archivo"/>
                <a:sym typeface="Archivo"/>
              </a:rPr>
              <a:t>11</a:t>
            </a:r>
            <a:r>
              <a:rPr lang="zh-TW" altLang="en-US" sz="2400" b="1" dirty="0">
                <a:solidFill>
                  <a:srgbClr val="C00000"/>
                </a:solidFill>
                <a:latin typeface="Archivo"/>
                <a:ea typeface="Archivo"/>
                <a:cs typeface="Archivo"/>
                <a:sym typeface="Archivo"/>
              </a:rPr>
              <a:t>月</a:t>
            </a:r>
            <a:r>
              <a:rPr lang="en-US" altLang="zh-TW" sz="2400" b="1" dirty="0">
                <a:solidFill>
                  <a:srgbClr val="C00000"/>
                </a:solidFill>
                <a:latin typeface="Archivo"/>
                <a:ea typeface="Archivo"/>
                <a:cs typeface="Archivo"/>
                <a:sym typeface="Archivo"/>
              </a:rPr>
              <a:t>14</a:t>
            </a:r>
            <a:r>
              <a:rPr lang="zh-TW" altLang="en-US" sz="2400" b="1" dirty="0">
                <a:solidFill>
                  <a:srgbClr val="C00000"/>
                </a:solidFill>
                <a:latin typeface="Archivo"/>
                <a:ea typeface="Archivo"/>
                <a:cs typeface="Archivo"/>
                <a:sym typeface="Archivo"/>
              </a:rPr>
              <a:t>日法廉字第</a:t>
            </a:r>
            <a:r>
              <a:rPr lang="en-US" altLang="zh-TW" sz="2400" b="1" dirty="0">
                <a:solidFill>
                  <a:srgbClr val="C00000"/>
                </a:solidFill>
                <a:latin typeface="Archivo"/>
                <a:ea typeface="Archivo"/>
                <a:cs typeface="Archivo"/>
                <a:sym typeface="Archivo"/>
              </a:rPr>
              <a:t>10800074540</a:t>
            </a:r>
            <a:r>
              <a:rPr lang="zh-TW" altLang="en-US" sz="2400" b="1" dirty="0">
                <a:solidFill>
                  <a:srgbClr val="C00000"/>
                </a:solidFill>
                <a:latin typeface="Archivo"/>
                <a:ea typeface="Archivo"/>
                <a:cs typeface="Archivo"/>
                <a:sym typeface="Archivo"/>
              </a:rPr>
              <a:t>號函釋</a:t>
            </a:r>
            <a:endParaRPr lang="en-US" altLang="zh-TW" sz="2400" b="1" dirty="0">
              <a:solidFill>
                <a:srgbClr val="C00000"/>
              </a:solidFill>
              <a:latin typeface="Archivo"/>
              <a:ea typeface="Archivo"/>
              <a:cs typeface="Archivo"/>
              <a:sym typeface="Archivo"/>
            </a:endParaRPr>
          </a:p>
          <a:p>
            <a:pPr marL="342900" lvl="0" indent="-342900">
              <a:lnSpc>
                <a:spcPct val="150000"/>
              </a:lnSpc>
              <a:spcBef>
                <a:spcPts val="600"/>
              </a:spcBef>
              <a:buFont typeface="Arial" panose="020B0604020202020204" pitchFamily="34" charset="0"/>
              <a:buChar char="•"/>
            </a:pPr>
            <a:r>
              <a:rPr lang="zh-TW" altLang="en-US" sz="1800" dirty="0">
                <a:solidFill>
                  <a:schemeClr val="dk1"/>
                </a:solidFill>
                <a:latin typeface="Archivo"/>
                <a:ea typeface="Archivo"/>
                <a:cs typeface="Archivo"/>
                <a:sym typeface="Archivo"/>
              </a:rPr>
              <a:t>「</a:t>
            </a:r>
            <a:r>
              <a:rPr lang="en-US" altLang="zh-TW" sz="1800" dirty="0">
                <a:solidFill>
                  <a:schemeClr val="dk1"/>
                </a:solidFill>
                <a:latin typeface="Archivo"/>
                <a:ea typeface="Archivo"/>
                <a:cs typeface="Archivo"/>
                <a:sym typeface="Archivo"/>
              </a:rPr>
              <a:t>……</a:t>
            </a:r>
            <a:r>
              <a:rPr lang="zh-TW" altLang="en-US" sz="1800" dirty="0">
                <a:solidFill>
                  <a:schemeClr val="dk1"/>
                </a:solidFill>
                <a:latin typeface="Archivo"/>
                <a:ea typeface="Archivo"/>
                <a:cs typeface="Archivo"/>
                <a:sym typeface="Archivo"/>
              </a:rPr>
              <a:t>除須有補助法令依據外，並須於辦理補助前將相關資訊充分公開，亦即機關團體於開始受理補助案申請前，個案應將</a:t>
            </a:r>
            <a:r>
              <a:rPr lang="zh-TW" altLang="en-US" sz="1800" dirty="0">
                <a:solidFill>
                  <a:srgbClr val="C00000"/>
                </a:solidFill>
                <a:latin typeface="Archivo"/>
                <a:ea typeface="Archivo"/>
                <a:cs typeface="Archivo"/>
                <a:sym typeface="Archivo"/>
              </a:rPr>
              <a:t>補助之項目</a:t>
            </a:r>
            <a:r>
              <a:rPr lang="zh-TW" altLang="en-US" sz="1800" dirty="0">
                <a:solidFill>
                  <a:schemeClr val="dk1"/>
                </a:solidFill>
                <a:latin typeface="Archivo"/>
                <a:ea typeface="Archivo"/>
                <a:cs typeface="Archivo"/>
                <a:sym typeface="Archivo"/>
              </a:rPr>
              <a:t>、</a:t>
            </a:r>
            <a:r>
              <a:rPr lang="zh-TW" altLang="en-US" sz="1800" dirty="0">
                <a:solidFill>
                  <a:srgbClr val="C00000"/>
                </a:solidFill>
                <a:latin typeface="Archivo"/>
                <a:ea typeface="Archivo"/>
                <a:cs typeface="Archivo"/>
                <a:sym typeface="Archivo"/>
              </a:rPr>
              <a:t>申請期間</a:t>
            </a:r>
            <a:r>
              <a:rPr lang="zh-TW" altLang="en-US" sz="1800" dirty="0">
                <a:solidFill>
                  <a:schemeClr val="dk1"/>
                </a:solidFill>
                <a:latin typeface="Archivo"/>
                <a:ea typeface="Archivo"/>
                <a:cs typeface="Archivo"/>
                <a:sym typeface="Archivo"/>
              </a:rPr>
              <a:t>、</a:t>
            </a:r>
            <a:r>
              <a:rPr lang="zh-TW" altLang="en-US" sz="1800" dirty="0">
                <a:solidFill>
                  <a:srgbClr val="C00000"/>
                </a:solidFill>
                <a:latin typeface="Archivo"/>
                <a:ea typeface="Archivo"/>
                <a:cs typeface="Archivo"/>
                <a:sym typeface="Archivo"/>
              </a:rPr>
              <a:t>資格條件</a:t>
            </a:r>
            <a:r>
              <a:rPr lang="zh-TW" altLang="en-US" sz="1800" dirty="0">
                <a:solidFill>
                  <a:schemeClr val="dk1"/>
                </a:solidFill>
                <a:latin typeface="Archivo"/>
                <a:ea typeface="Archivo"/>
                <a:cs typeface="Archivo"/>
                <a:sym typeface="Archivo"/>
              </a:rPr>
              <a:t>、</a:t>
            </a:r>
            <a:r>
              <a:rPr lang="zh-TW" altLang="en-US" sz="1800" dirty="0">
                <a:solidFill>
                  <a:srgbClr val="C00000"/>
                </a:solidFill>
                <a:latin typeface="Archivo"/>
                <a:ea typeface="Archivo"/>
                <a:cs typeface="Archivo"/>
                <a:sym typeface="Archivo"/>
              </a:rPr>
              <a:t>審查方式</a:t>
            </a:r>
            <a:r>
              <a:rPr lang="zh-TW" altLang="en-US" sz="1800" dirty="0">
                <a:solidFill>
                  <a:schemeClr val="dk1"/>
                </a:solidFill>
                <a:latin typeface="Archivo"/>
                <a:ea typeface="Archivo"/>
                <a:cs typeface="Archivo"/>
                <a:sym typeface="Archivo"/>
              </a:rPr>
              <a:t>、</a:t>
            </a:r>
            <a:r>
              <a:rPr lang="zh-TW" altLang="en-US" sz="1800" dirty="0">
                <a:solidFill>
                  <a:srgbClr val="C00000"/>
                </a:solidFill>
                <a:latin typeface="Archivo"/>
                <a:ea typeface="Archivo"/>
                <a:cs typeface="Archivo"/>
                <a:sym typeface="Archivo"/>
              </a:rPr>
              <a:t>個別受補助者之補助金額上限</a:t>
            </a:r>
            <a:r>
              <a:rPr lang="zh-TW" altLang="en-US" sz="1800" dirty="0">
                <a:solidFill>
                  <a:schemeClr val="dk1"/>
                </a:solidFill>
                <a:latin typeface="Archivo"/>
                <a:ea typeface="Archivo"/>
                <a:cs typeface="Archivo"/>
                <a:sym typeface="Archivo"/>
              </a:rPr>
              <a:t>、</a:t>
            </a:r>
            <a:r>
              <a:rPr lang="zh-TW" altLang="en-US" sz="1800" dirty="0">
                <a:solidFill>
                  <a:srgbClr val="C00000"/>
                </a:solidFill>
                <a:latin typeface="Archivo"/>
                <a:ea typeface="Archivo"/>
                <a:cs typeface="Archivo"/>
                <a:sym typeface="Archivo"/>
              </a:rPr>
              <a:t>全案預算金額概估</a:t>
            </a:r>
            <a:r>
              <a:rPr lang="zh-TW" altLang="en-US" sz="1800" dirty="0">
                <a:solidFill>
                  <a:schemeClr val="dk1"/>
                </a:solidFill>
                <a:latin typeface="Archivo"/>
                <a:ea typeface="Archivo"/>
                <a:cs typeface="Archivo"/>
                <a:sym typeface="Archivo"/>
              </a:rPr>
              <a:t>等，以電信網路或其他足以使公眾得知之方式公開，</a:t>
            </a:r>
            <a:r>
              <a:rPr lang="en-US" altLang="zh-TW" sz="1800" dirty="0">
                <a:solidFill>
                  <a:schemeClr val="dk1"/>
                </a:solidFill>
                <a:latin typeface="Archivo"/>
                <a:ea typeface="Archivo"/>
                <a:cs typeface="Archivo"/>
                <a:sym typeface="Archivo"/>
              </a:rPr>
              <a:t>…..</a:t>
            </a:r>
            <a:r>
              <a:rPr lang="zh-TW" altLang="en-US" sz="1800" dirty="0">
                <a:solidFill>
                  <a:schemeClr val="dk1"/>
                </a:solidFill>
                <a:latin typeface="Archivo"/>
                <a:ea typeface="Archivo"/>
                <a:cs typeface="Archivo"/>
                <a:sym typeface="Archivo"/>
              </a:rPr>
              <a:t>」</a:t>
            </a:r>
            <a:endParaRPr lang="en-US" altLang="zh-TW" sz="1800" dirty="0">
              <a:solidFill>
                <a:schemeClr val="dk1"/>
              </a:solidFill>
              <a:latin typeface="Archivo"/>
              <a:ea typeface="Archivo"/>
              <a:cs typeface="Archivo"/>
              <a:sym typeface="Archivo"/>
            </a:endParaRPr>
          </a:p>
        </p:txBody>
      </p:sp>
    </p:spTree>
    <p:extLst>
      <p:ext uri="{BB962C8B-B14F-4D97-AF65-F5344CB8AC3E}">
        <p14:creationId xmlns:p14="http://schemas.microsoft.com/office/powerpoint/2010/main" val="22521272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B866999B-DFA4-4E30-B1F0-2146F55625D6}"/>
              </a:ext>
            </a:extLst>
          </p:cNvPr>
          <p:cNvPicPr>
            <a:picLocks noChangeAspect="1"/>
          </p:cNvPicPr>
          <p:nvPr/>
        </p:nvPicPr>
        <p:blipFill>
          <a:blip r:embed="rId2"/>
          <a:stretch>
            <a:fillRect/>
          </a:stretch>
        </p:blipFill>
        <p:spPr>
          <a:xfrm>
            <a:off x="935596" y="355500"/>
            <a:ext cx="7272808" cy="4432500"/>
          </a:xfrm>
          <a:prstGeom prst="rect">
            <a:avLst/>
          </a:prstGeom>
        </p:spPr>
      </p:pic>
      <p:sp>
        <p:nvSpPr>
          <p:cNvPr id="3" name="矩形 2">
            <a:extLst>
              <a:ext uri="{FF2B5EF4-FFF2-40B4-BE49-F238E27FC236}">
                <a16:creationId xmlns:a16="http://schemas.microsoft.com/office/drawing/2014/main" id="{F8278545-E549-4103-A745-82E39D9DDA63}"/>
              </a:ext>
            </a:extLst>
          </p:cNvPr>
          <p:cNvSpPr/>
          <p:nvPr/>
        </p:nvSpPr>
        <p:spPr>
          <a:xfrm>
            <a:off x="1215760" y="2961239"/>
            <a:ext cx="2664296" cy="10081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1690009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E7244C31-72E9-4840-BCE0-FA472ACA3AD0}"/>
              </a:ext>
            </a:extLst>
          </p:cNvPr>
          <p:cNvPicPr>
            <a:picLocks noChangeAspect="1"/>
          </p:cNvPicPr>
          <p:nvPr/>
        </p:nvPicPr>
        <p:blipFill>
          <a:blip r:embed="rId2"/>
          <a:stretch>
            <a:fillRect/>
          </a:stretch>
        </p:blipFill>
        <p:spPr>
          <a:xfrm>
            <a:off x="2215684" y="0"/>
            <a:ext cx="4712631" cy="5143500"/>
          </a:xfrm>
          <a:prstGeom prst="rect">
            <a:avLst/>
          </a:prstGeom>
        </p:spPr>
      </p:pic>
      <p:sp>
        <p:nvSpPr>
          <p:cNvPr id="3" name="矩形 2">
            <a:extLst>
              <a:ext uri="{FF2B5EF4-FFF2-40B4-BE49-F238E27FC236}">
                <a16:creationId xmlns:a16="http://schemas.microsoft.com/office/drawing/2014/main" id="{9BABCC48-BD4F-4673-A045-2A1CA44F0DEB}"/>
              </a:ext>
            </a:extLst>
          </p:cNvPr>
          <p:cNvSpPr/>
          <p:nvPr/>
        </p:nvSpPr>
        <p:spPr>
          <a:xfrm>
            <a:off x="2502954" y="1906162"/>
            <a:ext cx="767785" cy="2180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2FBE29F8-1C1A-40F5-B478-03246CB2F12A}"/>
              </a:ext>
            </a:extLst>
          </p:cNvPr>
          <p:cNvSpPr/>
          <p:nvPr/>
        </p:nvSpPr>
        <p:spPr>
          <a:xfrm>
            <a:off x="2500609" y="2178434"/>
            <a:ext cx="767785" cy="2180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2BB52B24-1433-4AE1-A14F-78800F4AD840}"/>
              </a:ext>
            </a:extLst>
          </p:cNvPr>
          <p:cNvSpPr/>
          <p:nvPr/>
        </p:nvSpPr>
        <p:spPr>
          <a:xfrm>
            <a:off x="2502954" y="3533605"/>
            <a:ext cx="767785" cy="2180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B1060E37-0341-4A09-BDFD-520B74CA23A8}"/>
              </a:ext>
            </a:extLst>
          </p:cNvPr>
          <p:cNvSpPr/>
          <p:nvPr/>
        </p:nvSpPr>
        <p:spPr>
          <a:xfrm>
            <a:off x="2502955" y="4078149"/>
            <a:ext cx="767785" cy="2180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37A1E011-9F89-4C7C-9B1F-83F25B336992}"/>
              </a:ext>
            </a:extLst>
          </p:cNvPr>
          <p:cNvSpPr/>
          <p:nvPr/>
        </p:nvSpPr>
        <p:spPr>
          <a:xfrm>
            <a:off x="2500609" y="4378553"/>
            <a:ext cx="1074930" cy="2180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a:extLst>
              <a:ext uri="{FF2B5EF4-FFF2-40B4-BE49-F238E27FC236}">
                <a16:creationId xmlns:a16="http://schemas.microsoft.com/office/drawing/2014/main" id="{B70705CE-97EC-47D6-8ECD-4C4475A7CFC6}"/>
              </a:ext>
            </a:extLst>
          </p:cNvPr>
          <p:cNvSpPr/>
          <p:nvPr/>
        </p:nvSpPr>
        <p:spPr>
          <a:xfrm>
            <a:off x="2502953" y="4925441"/>
            <a:ext cx="1302358" cy="2180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3397789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C8C819C-D977-4BFD-84F3-BD31E8DA51BA}"/>
              </a:ext>
            </a:extLst>
          </p:cNvPr>
          <p:cNvSpPr>
            <a:spLocks noChangeArrowheads="1"/>
          </p:cNvSpPr>
          <p:nvPr/>
        </p:nvSpPr>
        <p:spPr bwMode="auto">
          <a:xfrm>
            <a:off x="2195736" y="123478"/>
            <a:ext cx="467307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zh-TW" altLang="zh-TW" sz="1400" b="1" i="0" u="none" strike="noStrike" cap="none" normalizeH="0" baseline="0" dirty="0">
                <a:ln>
                  <a:noFill/>
                </a:ln>
                <a:solidFill>
                  <a:schemeClr val="tx1"/>
                </a:solidFill>
                <a:effectLst/>
                <a:latin typeface="標楷體" panose="03000509000000000000" pitchFamily="65" charset="-120"/>
                <a:ea typeface="標楷體" panose="03000509000000000000" pitchFamily="65" charset="-120"/>
                <a:cs typeface="Calibri" panose="020F0502020204030204" pitchFamily="34" charset="0"/>
              </a:rPr>
              <a:t>監察院辦理公職人員利益衝突迴避罰鍰處分案件確定名單</a:t>
            </a:r>
            <a:endParaRPr kumimoji="0" lang="en-US" altLang="zh-TW" sz="1800" b="0" i="0" u="none" strike="noStrike" cap="none" normalizeH="0" baseline="0" dirty="0">
              <a:ln>
                <a:noFill/>
              </a:ln>
              <a:solidFill>
                <a:schemeClr val="tx1"/>
              </a:solidFill>
              <a:effectLst/>
              <a:latin typeface="Arial" panose="020B0604020202020204" pitchFamily="34" charset="0"/>
            </a:endParaRPr>
          </a:p>
        </p:txBody>
      </p:sp>
      <p:graphicFrame>
        <p:nvGraphicFramePr>
          <p:cNvPr id="4" name="表格 3">
            <a:extLst>
              <a:ext uri="{FF2B5EF4-FFF2-40B4-BE49-F238E27FC236}">
                <a16:creationId xmlns:a16="http://schemas.microsoft.com/office/drawing/2014/main" id="{9EEA0C94-C1AD-4D1B-88CC-462B42244FB5}"/>
              </a:ext>
            </a:extLst>
          </p:cNvPr>
          <p:cNvGraphicFramePr>
            <a:graphicFrameLocks noGrp="1"/>
          </p:cNvGraphicFramePr>
          <p:nvPr>
            <p:extLst>
              <p:ext uri="{D42A27DB-BD31-4B8C-83A1-F6EECF244321}">
                <p14:modId xmlns:p14="http://schemas.microsoft.com/office/powerpoint/2010/main" val="584129809"/>
              </p:ext>
            </p:extLst>
          </p:nvPr>
        </p:nvGraphicFramePr>
        <p:xfrm>
          <a:off x="535828" y="451000"/>
          <a:ext cx="7992889" cy="4065119"/>
        </p:xfrm>
        <a:graphic>
          <a:graphicData uri="http://schemas.openxmlformats.org/drawingml/2006/table">
            <a:tbl>
              <a:tblPr/>
              <a:tblGrid>
                <a:gridCol w="1800200">
                  <a:extLst>
                    <a:ext uri="{9D8B030D-6E8A-4147-A177-3AD203B41FA5}">
                      <a16:colId xmlns:a16="http://schemas.microsoft.com/office/drawing/2014/main" val="4022503179"/>
                    </a:ext>
                  </a:extLst>
                </a:gridCol>
                <a:gridCol w="4176464">
                  <a:extLst>
                    <a:ext uri="{9D8B030D-6E8A-4147-A177-3AD203B41FA5}">
                      <a16:colId xmlns:a16="http://schemas.microsoft.com/office/drawing/2014/main" val="3258768584"/>
                    </a:ext>
                  </a:extLst>
                </a:gridCol>
                <a:gridCol w="924674">
                  <a:extLst>
                    <a:ext uri="{9D8B030D-6E8A-4147-A177-3AD203B41FA5}">
                      <a16:colId xmlns:a16="http://schemas.microsoft.com/office/drawing/2014/main" val="3035871814"/>
                    </a:ext>
                  </a:extLst>
                </a:gridCol>
                <a:gridCol w="545390">
                  <a:extLst>
                    <a:ext uri="{9D8B030D-6E8A-4147-A177-3AD203B41FA5}">
                      <a16:colId xmlns:a16="http://schemas.microsoft.com/office/drawing/2014/main" val="2997600329"/>
                    </a:ext>
                  </a:extLst>
                </a:gridCol>
                <a:gridCol w="546161">
                  <a:extLst>
                    <a:ext uri="{9D8B030D-6E8A-4147-A177-3AD203B41FA5}">
                      <a16:colId xmlns:a16="http://schemas.microsoft.com/office/drawing/2014/main" val="4209967755"/>
                    </a:ext>
                  </a:extLst>
                </a:gridCol>
              </a:tblGrid>
              <a:tr h="471908">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zh-TW" sz="900" kern="100" dirty="0">
                          <a:effectLst/>
                        </a:rPr>
                        <a:t>受處分人</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zh-TW" sz="900" kern="100" dirty="0">
                          <a:effectLst/>
                        </a:rPr>
                        <a:t>主旨及事實</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zh-HK" sz="900" kern="100">
                          <a:effectLst/>
                        </a:rPr>
                        <a:t>處分確定金額</a:t>
                      </a:r>
                      <a:endParaRPr lang="zh-TW" sz="900" kern="100">
                        <a:effectLst/>
                      </a:endParaRPr>
                    </a:p>
                    <a:p>
                      <a:pPr algn="ctr">
                        <a:lnSpc>
                          <a:spcPts val="1600"/>
                        </a:lnSpc>
                        <a:spcAft>
                          <a:spcPts val="0"/>
                        </a:spcAft>
                      </a:pPr>
                      <a:r>
                        <a:rPr lang="en-US" sz="900" kern="100">
                          <a:effectLst/>
                        </a:rPr>
                        <a:t>(</a:t>
                      </a:r>
                      <a:r>
                        <a:rPr lang="zh-TW" sz="900" kern="100">
                          <a:effectLst/>
                        </a:rPr>
                        <a:t>新臺幣</a:t>
                      </a:r>
                      <a:r>
                        <a:rPr lang="en-US" sz="900" kern="100">
                          <a:effectLst/>
                        </a:rPr>
                        <a:t>)</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zh-TW" sz="900" kern="100">
                          <a:effectLst/>
                        </a:rPr>
                        <a:t>處分日期</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zh-TW" sz="900" kern="100">
                          <a:effectLst/>
                        </a:rPr>
                        <a:t>確定日期</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extLst>
                  <a:ext uri="{0D108BD9-81ED-4DB2-BD59-A6C34878D82A}">
                    <a16:rowId xmlns:a16="http://schemas.microsoft.com/office/drawing/2014/main" val="3209173135"/>
                  </a:ext>
                </a:extLst>
              </a:tr>
              <a:tr h="884192">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zh-TW" sz="1400" kern="100" dirty="0">
                          <a:effectLst/>
                        </a:rPr>
                        <a:t>社團法人中華民國</a:t>
                      </a:r>
                      <a:endParaRPr lang="en-US" altLang="zh-TW" sz="1400" kern="100" dirty="0">
                        <a:effectLst/>
                      </a:endParaRPr>
                    </a:p>
                    <a:p>
                      <a:pPr algn="ctr">
                        <a:lnSpc>
                          <a:spcPts val="1600"/>
                        </a:lnSpc>
                        <a:spcAft>
                          <a:spcPts val="0"/>
                        </a:spcAft>
                      </a:pPr>
                      <a:r>
                        <a:rPr lang="zh-TW" altLang="en-US" sz="1400" kern="100" dirty="0">
                          <a:effectLst/>
                          <a:latin typeface="標楷體" panose="03000509000000000000" pitchFamily="65" charset="-120"/>
                          <a:ea typeface="標楷體" panose="03000509000000000000" pitchFamily="65" charset="-120"/>
                        </a:rPr>
                        <a:t>○○</a:t>
                      </a:r>
                      <a:r>
                        <a:rPr lang="zh-TW" sz="1400" kern="100" dirty="0">
                          <a:effectLst/>
                        </a:rPr>
                        <a:t>協會</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just">
                        <a:lnSpc>
                          <a:spcPts val="2200"/>
                        </a:lnSpc>
                        <a:spcBef>
                          <a:spcPts val="600"/>
                        </a:spcBef>
                        <a:spcAft>
                          <a:spcPts val="600"/>
                        </a:spcAft>
                      </a:pPr>
                      <a:r>
                        <a:rPr lang="zh-TW" sz="1400" kern="100" dirty="0">
                          <a:effectLst/>
                        </a:rPr>
                        <a:t>受處分人為經濟部</a:t>
                      </a:r>
                      <a:r>
                        <a:rPr lang="zh-TW" altLang="en-US" sz="1400" kern="100" dirty="0">
                          <a:effectLst/>
                          <a:latin typeface="標楷體" panose="03000509000000000000" pitchFamily="65" charset="-120"/>
                          <a:ea typeface="標楷體" panose="03000509000000000000" pitchFamily="65" charset="-120"/>
                        </a:rPr>
                        <a:t>○○○</a:t>
                      </a:r>
                      <a:r>
                        <a:rPr lang="zh-TW" sz="1400" kern="100" dirty="0">
                          <a:effectLst/>
                        </a:rPr>
                        <a:t>之</a:t>
                      </a:r>
                      <a:r>
                        <a:rPr lang="zh-TW" sz="1400" kern="100" dirty="0">
                          <a:solidFill>
                            <a:srgbClr val="FF0000"/>
                          </a:solidFill>
                          <a:effectLst/>
                        </a:rPr>
                        <a:t>關係人</a:t>
                      </a:r>
                      <a:r>
                        <a:rPr lang="zh-TW" sz="1400" kern="100" dirty="0">
                          <a:effectLst/>
                        </a:rPr>
                        <a:t>，其於</a:t>
                      </a:r>
                      <a:r>
                        <a:rPr lang="en-US" sz="1400" kern="100" dirty="0">
                          <a:effectLst/>
                        </a:rPr>
                        <a:t>108</a:t>
                      </a:r>
                      <a:r>
                        <a:rPr lang="zh-TW" sz="1400" kern="100" dirty="0">
                          <a:effectLst/>
                        </a:rPr>
                        <a:t>年及</a:t>
                      </a:r>
                      <a:r>
                        <a:rPr lang="en-US" sz="1400" kern="100" dirty="0">
                          <a:effectLst/>
                        </a:rPr>
                        <a:t>109</a:t>
                      </a:r>
                      <a:r>
                        <a:rPr lang="zh-TW" sz="1400" kern="100" dirty="0">
                          <a:effectLst/>
                        </a:rPr>
                        <a:t>年間，分別與該署及所屬機關為</a:t>
                      </a:r>
                      <a:r>
                        <a:rPr lang="en-US" sz="1400" kern="100" dirty="0">
                          <a:solidFill>
                            <a:srgbClr val="FF0000"/>
                          </a:solidFill>
                          <a:effectLst/>
                        </a:rPr>
                        <a:t>4</a:t>
                      </a:r>
                      <a:r>
                        <a:rPr lang="zh-TW" sz="1400" kern="100" dirty="0">
                          <a:solidFill>
                            <a:srgbClr val="FF0000"/>
                          </a:solidFill>
                          <a:effectLst/>
                        </a:rPr>
                        <a:t>筆刊登廣告交易行為</a:t>
                      </a:r>
                      <a:r>
                        <a:rPr lang="zh-TW" sz="1400" kern="100" dirty="0">
                          <a:effectLst/>
                        </a:rPr>
                        <a:t>，違反公職人員利益衝突迴避法第</a:t>
                      </a:r>
                      <a:r>
                        <a:rPr lang="en-US" sz="1400" kern="100" dirty="0">
                          <a:effectLst/>
                        </a:rPr>
                        <a:t>14</a:t>
                      </a:r>
                      <a:r>
                        <a:rPr lang="zh-TW" sz="1400" kern="100" dirty="0">
                          <a:effectLst/>
                        </a:rPr>
                        <a:t>條第</a:t>
                      </a:r>
                      <a:r>
                        <a:rPr lang="en-US" sz="1400" kern="100" dirty="0">
                          <a:effectLst/>
                        </a:rPr>
                        <a:t>1</a:t>
                      </a:r>
                      <a:r>
                        <a:rPr lang="zh-TW" sz="1400" kern="100" dirty="0">
                          <a:effectLst/>
                        </a:rPr>
                        <a:t>項規定。</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en-US" sz="1400" kern="100" dirty="0">
                          <a:effectLst/>
                        </a:rPr>
                        <a:t>6</a:t>
                      </a:r>
                      <a:r>
                        <a:rPr lang="zh-TW" sz="1400" kern="100" dirty="0">
                          <a:effectLst/>
                        </a:rPr>
                        <a:t>千</a:t>
                      </a:r>
                      <a:r>
                        <a:rPr lang="en-US" sz="1400" kern="100" dirty="0">
                          <a:effectLst/>
                        </a:rPr>
                        <a:t>7</a:t>
                      </a:r>
                      <a:r>
                        <a:rPr lang="zh-TW" sz="1400" kern="100" dirty="0">
                          <a:effectLst/>
                        </a:rPr>
                        <a:t>百元</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en-US" sz="900" kern="100">
                          <a:effectLst/>
                        </a:rPr>
                        <a:t>111</a:t>
                      </a:r>
                      <a:endParaRPr lang="zh-TW" sz="900" kern="100">
                        <a:effectLst/>
                      </a:endParaRPr>
                    </a:p>
                    <a:p>
                      <a:pPr algn="ctr">
                        <a:lnSpc>
                          <a:spcPts val="1600"/>
                        </a:lnSpc>
                        <a:spcAft>
                          <a:spcPts val="0"/>
                        </a:spcAft>
                      </a:pPr>
                      <a:r>
                        <a:rPr lang="zh-TW" sz="900" kern="100">
                          <a:effectLst/>
                        </a:rPr>
                        <a:t>年</a:t>
                      </a:r>
                    </a:p>
                    <a:p>
                      <a:pPr algn="ctr">
                        <a:lnSpc>
                          <a:spcPts val="1600"/>
                        </a:lnSpc>
                        <a:spcAft>
                          <a:spcPts val="0"/>
                        </a:spcAft>
                      </a:pPr>
                      <a:r>
                        <a:rPr lang="en-US" sz="900" kern="100">
                          <a:effectLst/>
                        </a:rPr>
                        <a:t>3</a:t>
                      </a:r>
                      <a:endParaRPr lang="zh-TW" sz="900" kern="100">
                        <a:effectLst/>
                      </a:endParaRPr>
                    </a:p>
                    <a:p>
                      <a:pPr algn="ctr">
                        <a:lnSpc>
                          <a:spcPts val="1600"/>
                        </a:lnSpc>
                        <a:spcAft>
                          <a:spcPts val="0"/>
                        </a:spcAft>
                      </a:pPr>
                      <a:r>
                        <a:rPr lang="zh-TW" sz="900" kern="100">
                          <a:effectLst/>
                        </a:rPr>
                        <a:t>月</a:t>
                      </a:r>
                    </a:p>
                    <a:p>
                      <a:pPr algn="ctr">
                        <a:lnSpc>
                          <a:spcPts val="1600"/>
                        </a:lnSpc>
                        <a:spcAft>
                          <a:spcPts val="0"/>
                        </a:spcAft>
                      </a:pPr>
                      <a:r>
                        <a:rPr lang="en-US" sz="900" kern="100">
                          <a:effectLst/>
                        </a:rPr>
                        <a:t>10</a:t>
                      </a:r>
                      <a:endParaRPr lang="zh-TW" sz="900" kern="100">
                        <a:effectLst/>
                      </a:endParaRPr>
                    </a:p>
                    <a:p>
                      <a:pPr algn="ctr">
                        <a:lnSpc>
                          <a:spcPts val="1600"/>
                        </a:lnSpc>
                        <a:spcAft>
                          <a:spcPts val="0"/>
                        </a:spcAft>
                      </a:pPr>
                      <a:r>
                        <a:rPr lang="zh-TW" sz="900" kern="100">
                          <a:effectLst/>
                        </a:rPr>
                        <a:t>日</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en-US" sz="900" kern="100">
                          <a:effectLst/>
                        </a:rPr>
                        <a:t>111</a:t>
                      </a:r>
                      <a:endParaRPr lang="zh-TW" sz="900" kern="100">
                        <a:effectLst/>
                      </a:endParaRPr>
                    </a:p>
                    <a:p>
                      <a:pPr algn="ctr">
                        <a:lnSpc>
                          <a:spcPts val="1600"/>
                        </a:lnSpc>
                        <a:spcAft>
                          <a:spcPts val="0"/>
                        </a:spcAft>
                      </a:pPr>
                      <a:r>
                        <a:rPr lang="zh-TW" sz="900" kern="100">
                          <a:effectLst/>
                        </a:rPr>
                        <a:t>年</a:t>
                      </a:r>
                    </a:p>
                    <a:p>
                      <a:pPr algn="ctr">
                        <a:lnSpc>
                          <a:spcPts val="1600"/>
                        </a:lnSpc>
                        <a:spcAft>
                          <a:spcPts val="0"/>
                        </a:spcAft>
                      </a:pPr>
                      <a:r>
                        <a:rPr lang="en-US" sz="900" kern="100">
                          <a:effectLst/>
                        </a:rPr>
                        <a:t>4</a:t>
                      </a:r>
                      <a:endParaRPr lang="zh-TW" sz="900" kern="100">
                        <a:effectLst/>
                      </a:endParaRPr>
                    </a:p>
                    <a:p>
                      <a:pPr algn="ctr">
                        <a:lnSpc>
                          <a:spcPts val="1600"/>
                        </a:lnSpc>
                        <a:spcAft>
                          <a:spcPts val="0"/>
                        </a:spcAft>
                      </a:pPr>
                      <a:r>
                        <a:rPr lang="zh-TW" sz="900" kern="100">
                          <a:effectLst/>
                        </a:rPr>
                        <a:t>月</a:t>
                      </a:r>
                    </a:p>
                    <a:p>
                      <a:pPr algn="ctr">
                        <a:lnSpc>
                          <a:spcPts val="1600"/>
                        </a:lnSpc>
                        <a:spcAft>
                          <a:spcPts val="0"/>
                        </a:spcAft>
                      </a:pPr>
                      <a:r>
                        <a:rPr lang="en-US" sz="900" kern="100">
                          <a:effectLst/>
                        </a:rPr>
                        <a:t>12</a:t>
                      </a:r>
                      <a:endParaRPr lang="zh-TW" sz="900" kern="100">
                        <a:effectLst/>
                      </a:endParaRPr>
                    </a:p>
                    <a:p>
                      <a:pPr algn="ctr">
                        <a:lnSpc>
                          <a:spcPts val="1600"/>
                        </a:lnSpc>
                        <a:spcAft>
                          <a:spcPts val="0"/>
                        </a:spcAft>
                      </a:pPr>
                      <a:r>
                        <a:rPr lang="zh-TW" sz="900" kern="100">
                          <a:effectLst/>
                        </a:rPr>
                        <a:t>日</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extLst>
                  <a:ext uri="{0D108BD9-81ED-4DB2-BD59-A6C34878D82A}">
                    <a16:rowId xmlns:a16="http://schemas.microsoft.com/office/drawing/2014/main" val="4263165374"/>
                  </a:ext>
                </a:extLst>
              </a:tr>
              <a:tr h="1027058">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zh-TW" sz="1400" kern="100" dirty="0">
                          <a:effectLst/>
                        </a:rPr>
                        <a:t>中國</a:t>
                      </a:r>
                      <a:r>
                        <a:rPr lang="zh-TW" altLang="en-US" sz="1400" kern="100" dirty="0">
                          <a:effectLst/>
                          <a:latin typeface="標楷體" panose="03000509000000000000" pitchFamily="65" charset="-120"/>
                          <a:ea typeface="標楷體" panose="03000509000000000000" pitchFamily="65" charset="-120"/>
                        </a:rPr>
                        <a:t>○○</a:t>
                      </a:r>
                      <a:r>
                        <a:rPr lang="zh-TW" sz="1400" kern="100" dirty="0">
                          <a:effectLst/>
                        </a:rPr>
                        <a:t>工程學會</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just">
                        <a:lnSpc>
                          <a:spcPts val="2200"/>
                        </a:lnSpc>
                        <a:spcBef>
                          <a:spcPts val="600"/>
                        </a:spcBef>
                        <a:spcAft>
                          <a:spcPts val="600"/>
                        </a:spcAft>
                      </a:pPr>
                      <a:r>
                        <a:rPr lang="zh-TW" sz="1400" kern="100" dirty="0">
                          <a:effectLst/>
                        </a:rPr>
                        <a:t>受處分人為台灣中油股份有限公司探採事業部執行長</a:t>
                      </a:r>
                      <a:r>
                        <a:rPr lang="zh-TW" altLang="en-US" sz="1400" kern="100" dirty="0">
                          <a:effectLst/>
                          <a:latin typeface="標楷體" panose="03000509000000000000" pitchFamily="65" charset="-120"/>
                          <a:ea typeface="標楷體" panose="03000509000000000000" pitchFamily="65" charset="-120"/>
                        </a:rPr>
                        <a:t>○○</a:t>
                      </a:r>
                      <a:r>
                        <a:rPr lang="zh-TW" sz="1400" kern="100" dirty="0">
                          <a:effectLst/>
                        </a:rPr>
                        <a:t>之</a:t>
                      </a:r>
                      <a:r>
                        <a:rPr lang="zh-TW" sz="1400" kern="100" dirty="0">
                          <a:solidFill>
                            <a:srgbClr val="FF0000"/>
                          </a:solidFill>
                          <a:effectLst/>
                        </a:rPr>
                        <a:t>關係人</a:t>
                      </a:r>
                      <a:r>
                        <a:rPr lang="zh-TW" sz="1400" kern="100" dirty="0">
                          <a:effectLst/>
                        </a:rPr>
                        <a:t>，其於</a:t>
                      </a:r>
                      <a:r>
                        <a:rPr lang="en-US" sz="1400" kern="100" dirty="0">
                          <a:effectLst/>
                        </a:rPr>
                        <a:t>108</a:t>
                      </a:r>
                      <a:r>
                        <a:rPr lang="zh-TW" sz="1400" kern="100" dirty="0">
                          <a:effectLst/>
                        </a:rPr>
                        <a:t>年間至</a:t>
                      </a:r>
                      <a:r>
                        <a:rPr lang="en-US" sz="1400" kern="100" dirty="0">
                          <a:effectLst/>
                        </a:rPr>
                        <a:t>110</a:t>
                      </a:r>
                      <a:r>
                        <a:rPr lang="zh-TW" sz="1400" kern="100" dirty="0">
                          <a:effectLst/>
                        </a:rPr>
                        <a:t>年間所為</a:t>
                      </a:r>
                      <a:r>
                        <a:rPr lang="en-US" sz="1400" kern="100" dirty="0">
                          <a:effectLst/>
                        </a:rPr>
                        <a:t>3</a:t>
                      </a:r>
                      <a:r>
                        <a:rPr lang="zh-TW" sz="1400" kern="100" dirty="0">
                          <a:effectLst/>
                        </a:rPr>
                        <a:t>筆補助行為，及與該公司為</a:t>
                      </a:r>
                      <a:r>
                        <a:rPr lang="en-US" sz="1400" kern="100" dirty="0">
                          <a:solidFill>
                            <a:srgbClr val="FF0000"/>
                          </a:solidFill>
                          <a:effectLst/>
                        </a:rPr>
                        <a:t>3</a:t>
                      </a:r>
                      <a:r>
                        <a:rPr lang="zh-TW" sz="1400" kern="100" dirty="0">
                          <a:solidFill>
                            <a:srgbClr val="FF0000"/>
                          </a:solidFill>
                          <a:effectLst/>
                        </a:rPr>
                        <a:t>筆補助行為、</a:t>
                      </a:r>
                      <a:r>
                        <a:rPr lang="en-US" sz="1400" kern="100" dirty="0">
                          <a:solidFill>
                            <a:srgbClr val="FF0000"/>
                          </a:solidFill>
                          <a:effectLst/>
                        </a:rPr>
                        <a:t>1</a:t>
                      </a:r>
                      <a:r>
                        <a:rPr lang="zh-TW" sz="1400" kern="100" dirty="0">
                          <a:solidFill>
                            <a:srgbClr val="FF0000"/>
                          </a:solidFill>
                          <a:effectLst/>
                        </a:rPr>
                        <a:t>筆交易行為</a:t>
                      </a:r>
                      <a:r>
                        <a:rPr lang="zh-TW" sz="1400" kern="100" dirty="0">
                          <a:effectLst/>
                        </a:rPr>
                        <a:t>，均違反公職人員利益衝突迴避法第</a:t>
                      </a:r>
                      <a:r>
                        <a:rPr lang="en-US" sz="1400" kern="100" dirty="0">
                          <a:effectLst/>
                        </a:rPr>
                        <a:t>14</a:t>
                      </a:r>
                      <a:r>
                        <a:rPr lang="zh-TW" sz="1400" kern="100" dirty="0">
                          <a:effectLst/>
                        </a:rPr>
                        <a:t>條第</a:t>
                      </a:r>
                      <a:r>
                        <a:rPr lang="en-US" sz="1400" kern="100" dirty="0">
                          <a:effectLst/>
                        </a:rPr>
                        <a:t>1</a:t>
                      </a:r>
                      <a:r>
                        <a:rPr lang="zh-TW" sz="1400" kern="100" dirty="0">
                          <a:effectLst/>
                        </a:rPr>
                        <a:t>項規定。</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en-US" sz="1400" kern="100" dirty="0">
                          <a:effectLst/>
                        </a:rPr>
                        <a:t>5</a:t>
                      </a:r>
                      <a:r>
                        <a:rPr lang="zh-TW" sz="1400" kern="100" dirty="0">
                          <a:effectLst/>
                        </a:rPr>
                        <a:t>萬元</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en-US" sz="900" kern="100">
                          <a:effectLst/>
                        </a:rPr>
                        <a:t>111</a:t>
                      </a:r>
                      <a:endParaRPr lang="zh-TW" sz="900" kern="100">
                        <a:effectLst/>
                      </a:endParaRPr>
                    </a:p>
                    <a:p>
                      <a:pPr algn="ctr">
                        <a:lnSpc>
                          <a:spcPts val="1600"/>
                        </a:lnSpc>
                        <a:spcAft>
                          <a:spcPts val="0"/>
                        </a:spcAft>
                      </a:pPr>
                      <a:r>
                        <a:rPr lang="zh-TW" sz="900" kern="100">
                          <a:effectLst/>
                        </a:rPr>
                        <a:t>年</a:t>
                      </a:r>
                    </a:p>
                    <a:p>
                      <a:pPr algn="ctr">
                        <a:lnSpc>
                          <a:spcPts val="1600"/>
                        </a:lnSpc>
                        <a:spcAft>
                          <a:spcPts val="0"/>
                        </a:spcAft>
                      </a:pPr>
                      <a:r>
                        <a:rPr lang="en-US" sz="900" kern="100">
                          <a:effectLst/>
                        </a:rPr>
                        <a:t>3</a:t>
                      </a:r>
                      <a:endParaRPr lang="zh-TW" sz="900" kern="100">
                        <a:effectLst/>
                      </a:endParaRPr>
                    </a:p>
                    <a:p>
                      <a:pPr algn="ctr">
                        <a:lnSpc>
                          <a:spcPts val="1600"/>
                        </a:lnSpc>
                        <a:spcAft>
                          <a:spcPts val="0"/>
                        </a:spcAft>
                      </a:pPr>
                      <a:r>
                        <a:rPr lang="zh-TW" sz="900" kern="100">
                          <a:effectLst/>
                        </a:rPr>
                        <a:t>月</a:t>
                      </a:r>
                    </a:p>
                    <a:p>
                      <a:pPr algn="ctr">
                        <a:lnSpc>
                          <a:spcPts val="1600"/>
                        </a:lnSpc>
                        <a:spcAft>
                          <a:spcPts val="0"/>
                        </a:spcAft>
                      </a:pPr>
                      <a:r>
                        <a:rPr lang="en-US" sz="900" kern="100">
                          <a:effectLst/>
                        </a:rPr>
                        <a:t>22</a:t>
                      </a:r>
                      <a:endParaRPr lang="zh-TW" sz="900" kern="100">
                        <a:effectLst/>
                      </a:endParaRPr>
                    </a:p>
                    <a:p>
                      <a:pPr algn="ctr">
                        <a:lnSpc>
                          <a:spcPts val="1600"/>
                        </a:lnSpc>
                        <a:spcAft>
                          <a:spcPts val="0"/>
                        </a:spcAft>
                      </a:pPr>
                      <a:r>
                        <a:rPr lang="zh-TW" sz="900" kern="100">
                          <a:effectLst/>
                        </a:rPr>
                        <a:t>日</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en-US" sz="900" kern="100">
                          <a:effectLst/>
                        </a:rPr>
                        <a:t>111</a:t>
                      </a:r>
                      <a:endParaRPr lang="zh-TW" sz="900" kern="100">
                        <a:effectLst/>
                      </a:endParaRPr>
                    </a:p>
                    <a:p>
                      <a:pPr algn="ctr">
                        <a:lnSpc>
                          <a:spcPts val="1600"/>
                        </a:lnSpc>
                        <a:spcAft>
                          <a:spcPts val="0"/>
                        </a:spcAft>
                      </a:pPr>
                      <a:r>
                        <a:rPr lang="zh-TW" sz="900" kern="100">
                          <a:effectLst/>
                        </a:rPr>
                        <a:t>年</a:t>
                      </a:r>
                    </a:p>
                    <a:p>
                      <a:pPr algn="ctr">
                        <a:lnSpc>
                          <a:spcPts val="1600"/>
                        </a:lnSpc>
                        <a:spcAft>
                          <a:spcPts val="0"/>
                        </a:spcAft>
                      </a:pPr>
                      <a:r>
                        <a:rPr lang="en-US" sz="900" kern="100">
                          <a:effectLst/>
                        </a:rPr>
                        <a:t>4</a:t>
                      </a:r>
                      <a:endParaRPr lang="zh-TW" sz="900" kern="100">
                        <a:effectLst/>
                      </a:endParaRPr>
                    </a:p>
                    <a:p>
                      <a:pPr algn="ctr">
                        <a:lnSpc>
                          <a:spcPts val="1600"/>
                        </a:lnSpc>
                        <a:spcAft>
                          <a:spcPts val="0"/>
                        </a:spcAft>
                      </a:pPr>
                      <a:r>
                        <a:rPr lang="zh-TW" sz="900" kern="100">
                          <a:effectLst/>
                        </a:rPr>
                        <a:t>月</a:t>
                      </a:r>
                    </a:p>
                    <a:p>
                      <a:pPr algn="ctr">
                        <a:lnSpc>
                          <a:spcPts val="1600"/>
                        </a:lnSpc>
                        <a:spcAft>
                          <a:spcPts val="0"/>
                        </a:spcAft>
                      </a:pPr>
                      <a:r>
                        <a:rPr lang="en-US" sz="900" kern="100">
                          <a:effectLst/>
                        </a:rPr>
                        <a:t>25</a:t>
                      </a:r>
                      <a:endParaRPr lang="zh-TW" sz="900" kern="100">
                        <a:effectLst/>
                      </a:endParaRPr>
                    </a:p>
                    <a:p>
                      <a:pPr algn="ctr">
                        <a:lnSpc>
                          <a:spcPts val="1600"/>
                        </a:lnSpc>
                        <a:spcAft>
                          <a:spcPts val="0"/>
                        </a:spcAft>
                      </a:pPr>
                      <a:r>
                        <a:rPr lang="zh-TW" sz="900" kern="100">
                          <a:effectLst/>
                        </a:rPr>
                        <a:t>日</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extLst>
                  <a:ext uri="{0D108BD9-81ED-4DB2-BD59-A6C34878D82A}">
                    <a16:rowId xmlns:a16="http://schemas.microsoft.com/office/drawing/2014/main" val="3616944360"/>
                  </a:ext>
                </a:extLst>
              </a:tr>
              <a:tr h="879154">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zh-TW" sz="1400" kern="100" dirty="0">
                          <a:effectLst/>
                        </a:rPr>
                        <a:t>社團法人中國</a:t>
                      </a:r>
                      <a:r>
                        <a:rPr lang="zh-TW" altLang="en-US" sz="1400" kern="100" dirty="0">
                          <a:effectLst/>
                          <a:latin typeface="標楷體" panose="03000509000000000000" pitchFamily="65" charset="-120"/>
                          <a:ea typeface="標楷體" panose="03000509000000000000" pitchFamily="65" charset="-120"/>
                        </a:rPr>
                        <a:t>○○○</a:t>
                      </a:r>
                      <a:r>
                        <a:rPr lang="zh-TW" sz="1400" kern="100" dirty="0">
                          <a:effectLst/>
                        </a:rPr>
                        <a:t>學會</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just">
                        <a:lnSpc>
                          <a:spcPts val="2200"/>
                        </a:lnSpc>
                        <a:spcBef>
                          <a:spcPts val="600"/>
                        </a:spcBef>
                        <a:spcAft>
                          <a:spcPts val="600"/>
                        </a:spcAft>
                      </a:pPr>
                      <a:r>
                        <a:rPr lang="zh-TW" sz="1400" kern="100" dirty="0">
                          <a:effectLst/>
                        </a:rPr>
                        <a:t>受處分人為經濟部</a:t>
                      </a:r>
                      <a:r>
                        <a:rPr lang="zh-TW" altLang="en-US" sz="1400" kern="100" dirty="0">
                          <a:effectLst/>
                          <a:latin typeface="標楷體" panose="03000509000000000000" pitchFamily="65" charset="-120"/>
                          <a:ea typeface="標楷體" panose="03000509000000000000" pitchFamily="65" charset="-120"/>
                        </a:rPr>
                        <a:t>○○○○○○</a:t>
                      </a:r>
                      <a:r>
                        <a:rPr lang="zh-TW" sz="1400" kern="100" dirty="0">
                          <a:effectLst/>
                        </a:rPr>
                        <a:t>之</a:t>
                      </a:r>
                      <a:r>
                        <a:rPr lang="zh-TW" sz="1400" kern="100" dirty="0">
                          <a:solidFill>
                            <a:srgbClr val="FF0000"/>
                          </a:solidFill>
                          <a:effectLst/>
                        </a:rPr>
                        <a:t>關係人</a:t>
                      </a:r>
                      <a:r>
                        <a:rPr lang="zh-TW" sz="1400" kern="100" dirty="0">
                          <a:effectLst/>
                        </a:rPr>
                        <a:t>，其於</a:t>
                      </a:r>
                      <a:r>
                        <a:rPr lang="en-US" sz="1400" kern="100" dirty="0">
                          <a:effectLst/>
                        </a:rPr>
                        <a:t>108</a:t>
                      </a:r>
                      <a:r>
                        <a:rPr lang="zh-TW" sz="1400" kern="100" dirty="0">
                          <a:effectLst/>
                        </a:rPr>
                        <a:t>年</a:t>
                      </a:r>
                      <a:r>
                        <a:rPr lang="en-US" sz="1400" kern="100" dirty="0">
                          <a:effectLst/>
                        </a:rPr>
                        <a:t>4</a:t>
                      </a:r>
                      <a:r>
                        <a:rPr lang="zh-TW" sz="1400" kern="100" dirty="0">
                          <a:effectLst/>
                        </a:rPr>
                        <a:t>月</a:t>
                      </a:r>
                      <a:r>
                        <a:rPr lang="en-US" sz="1400" kern="100" dirty="0">
                          <a:effectLst/>
                        </a:rPr>
                        <a:t>17</a:t>
                      </a:r>
                      <a:r>
                        <a:rPr lang="zh-TW" sz="1400" kern="100" dirty="0">
                          <a:effectLst/>
                        </a:rPr>
                        <a:t>日與該署所為</a:t>
                      </a:r>
                      <a:r>
                        <a:rPr lang="zh-TW" sz="1400" kern="100" dirty="0">
                          <a:solidFill>
                            <a:srgbClr val="FF0000"/>
                          </a:solidFill>
                          <a:effectLst/>
                        </a:rPr>
                        <a:t>刊登廣告交易行為</a:t>
                      </a:r>
                      <a:r>
                        <a:rPr lang="zh-TW" sz="1400" kern="100" dirty="0">
                          <a:effectLst/>
                        </a:rPr>
                        <a:t>，違反公職人員利益衝突迴避法第</a:t>
                      </a:r>
                      <a:r>
                        <a:rPr lang="en-US" sz="1400" kern="100" dirty="0">
                          <a:effectLst/>
                        </a:rPr>
                        <a:t>14</a:t>
                      </a:r>
                      <a:r>
                        <a:rPr lang="zh-TW" sz="1400" kern="100" dirty="0">
                          <a:effectLst/>
                        </a:rPr>
                        <a:t>條第</a:t>
                      </a:r>
                      <a:r>
                        <a:rPr lang="en-US" sz="1400" kern="100" dirty="0">
                          <a:effectLst/>
                        </a:rPr>
                        <a:t>1</a:t>
                      </a:r>
                      <a:r>
                        <a:rPr lang="zh-TW" sz="1400" kern="100" dirty="0">
                          <a:effectLst/>
                        </a:rPr>
                        <a:t>項規定。</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en-US" sz="1400" kern="100" dirty="0">
                          <a:effectLst/>
                        </a:rPr>
                        <a:t>1</a:t>
                      </a:r>
                      <a:r>
                        <a:rPr lang="zh-TW" sz="1400" kern="100" dirty="0">
                          <a:effectLst/>
                        </a:rPr>
                        <a:t>萬元</a:t>
                      </a:r>
                      <a:endParaRPr lang="zh-TW" sz="14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en-US" sz="900" kern="100">
                          <a:effectLst/>
                        </a:rPr>
                        <a:t>111</a:t>
                      </a:r>
                      <a:endParaRPr lang="zh-TW" sz="900" kern="100">
                        <a:effectLst/>
                      </a:endParaRPr>
                    </a:p>
                    <a:p>
                      <a:pPr algn="ctr">
                        <a:lnSpc>
                          <a:spcPts val="1600"/>
                        </a:lnSpc>
                        <a:spcAft>
                          <a:spcPts val="0"/>
                        </a:spcAft>
                      </a:pPr>
                      <a:r>
                        <a:rPr lang="zh-TW" sz="900" kern="100">
                          <a:effectLst/>
                        </a:rPr>
                        <a:t>年</a:t>
                      </a:r>
                    </a:p>
                    <a:p>
                      <a:pPr algn="ctr">
                        <a:lnSpc>
                          <a:spcPts val="1600"/>
                        </a:lnSpc>
                        <a:spcAft>
                          <a:spcPts val="0"/>
                        </a:spcAft>
                      </a:pPr>
                      <a:r>
                        <a:rPr lang="en-US" sz="900" kern="100">
                          <a:effectLst/>
                        </a:rPr>
                        <a:t>3</a:t>
                      </a:r>
                      <a:endParaRPr lang="zh-TW" sz="900" kern="100">
                        <a:effectLst/>
                      </a:endParaRPr>
                    </a:p>
                    <a:p>
                      <a:pPr algn="ctr">
                        <a:lnSpc>
                          <a:spcPts val="1600"/>
                        </a:lnSpc>
                        <a:spcAft>
                          <a:spcPts val="0"/>
                        </a:spcAft>
                      </a:pPr>
                      <a:r>
                        <a:rPr lang="zh-TW" sz="900" kern="100">
                          <a:effectLst/>
                        </a:rPr>
                        <a:t>月</a:t>
                      </a:r>
                    </a:p>
                    <a:p>
                      <a:pPr algn="ctr">
                        <a:lnSpc>
                          <a:spcPts val="1600"/>
                        </a:lnSpc>
                        <a:spcAft>
                          <a:spcPts val="0"/>
                        </a:spcAft>
                      </a:pPr>
                      <a:r>
                        <a:rPr lang="en-US" sz="900" kern="100">
                          <a:effectLst/>
                        </a:rPr>
                        <a:t>24</a:t>
                      </a:r>
                      <a:endParaRPr lang="zh-TW" sz="900" kern="100">
                        <a:effectLst/>
                      </a:endParaRPr>
                    </a:p>
                    <a:p>
                      <a:pPr algn="ctr">
                        <a:lnSpc>
                          <a:spcPts val="1600"/>
                        </a:lnSpc>
                        <a:spcAft>
                          <a:spcPts val="0"/>
                        </a:spcAft>
                      </a:pPr>
                      <a:r>
                        <a:rPr lang="zh-TW" sz="900" kern="100">
                          <a:effectLst/>
                        </a:rPr>
                        <a:t>日</a:t>
                      </a:r>
                      <a:endParaRPr lang="zh-TW" sz="9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algn="ctr">
                        <a:lnSpc>
                          <a:spcPts val="1600"/>
                        </a:lnSpc>
                        <a:spcAft>
                          <a:spcPts val="0"/>
                        </a:spcAft>
                      </a:pPr>
                      <a:r>
                        <a:rPr lang="en-US" sz="900" kern="100" dirty="0">
                          <a:effectLst/>
                        </a:rPr>
                        <a:t>111</a:t>
                      </a:r>
                      <a:endParaRPr lang="zh-TW" sz="900" kern="100" dirty="0">
                        <a:effectLst/>
                      </a:endParaRPr>
                    </a:p>
                    <a:p>
                      <a:pPr algn="ctr">
                        <a:lnSpc>
                          <a:spcPts val="1600"/>
                        </a:lnSpc>
                        <a:spcAft>
                          <a:spcPts val="0"/>
                        </a:spcAft>
                      </a:pPr>
                      <a:r>
                        <a:rPr lang="zh-TW" sz="900" kern="100" dirty="0">
                          <a:effectLst/>
                        </a:rPr>
                        <a:t>年</a:t>
                      </a:r>
                    </a:p>
                    <a:p>
                      <a:pPr algn="ctr">
                        <a:lnSpc>
                          <a:spcPts val="1600"/>
                        </a:lnSpc>
                        <a:spcAft>
                          <a:spcPts val="0"/>
                        </a:spcAft>
                      </a:pPr>
                      <a:r>
                        <a:rPr lang="en-US" sz="900" kern="100" dirty="0">
                          <a:effectLst/>
                        </a:rPr>
                        <a:t>4</a:t>
                      </a:r>
                      <a:endParaRPr lang="zh-TW" sz="900" kern="100" dirty="0">
                        <a:effectLst/>
                      </a:endParaRPr>
                    </a:p>
                    <a:p>
                      <a:pPr algn="ctr">
                        <a:lnSpc>
                          <a:spcPts val="1600"/>
                        </a:lnSpc>
                        <a:spcAft>
                          <a:spcPts val="0"/>
                        </a:spcAft>
                      </a:pPr>
                      <a:r>
                        <a:rPr lang="zh-TW" sz="900" kern="100" dirty="0">
                          <a:effectLst/>
                        </a:rPr>
                        <a:t>月</a:t>
                      </a:r>
                    </a:p>
                    <a:p>
                      <a:pPr algn="ctr">
                        <a:lnSpc>
                          <a:spcPts val="1600"/>
                        </a:lnSpc>
                        <a:spcAft>
                          <a:spcPts val="0"/>
                        </a:spcAft>
                      </a:pPr>
                      <a:r>
                        <a:rPr lang="en-US" sz="900" kern="100" dirty="0">
                          <a:effectLst/>
                        </a:rPr>
                        <a:t>27</a:t>
                      </a:r>
                      <a:endParaRPr lang="zh-TW" sz="900" kern="100" dirty="0">
                        <a:effectLst/>
                      </a:endParaRPr>
                    </a:p>
                    <a:p>
                      <a:pPr algn="ctr">
                        <a:lnSpc>
                          <a:spcPts val="1600"/>
                        </a:lnSpc>
                        <a:spcAft>
                          <a:spcPts val="0"/>
                        </a:spcAft>
                      </a:pPr>
                      <a:r>
                        <a:rPr lang="zh-TW" sz="900" kern="100" dirty="0">
                          <a:effectLst/>
                        </a:rPr>
                        <a:t>日</a:t>
                      </a:r>
                      <a:endParaRPr lang="zh-TW" sz="9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2942" marR="12942"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984807">
                        <a:tint val="20000"/>
                      </a:srgbClr>
                    </a:solidFill>
                  </a:tcPr>
                </a:tc>
                <a:extLst>
                  <a:ext uri="{0D108BD9-81ED-4DB2-BD59-A6C34878D82A}">
                    <a16:rowId xmlns:a16="http://schemas.microsoft.com/office/drawing/2014/main" val="2496469528"/>
                  </a:ext>
                </a:extLst>
              </a:tr>
            </a:tbl>
          </a:graphicData>
        </a:graphic>
      </p:graphicFrame>
    </p:spTree>
    <p:extLst>
      <p:ext uri="{BB962C8B-B14F-4D97-AF65-F5344CB8AC3E}">
        <p14:creationId xmlns:p14="http://schemas.microsoft.com/office/powerpoint/2010/main" val="423059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276982" cy="702000"/>
          </a:xfrm>
          <a:prstGeom prst="rect">
            <a:avLst/>
          </a:prstGeom>
        </p:spPr>
        <p:txBody>
          <a:bodyPr spcFirstLastPara="1" wrap="square" lIns="91425" tIns="91425" rIns="91425" bIns="91425" anchor="ctr" anchorCtr="0">
            <a:noAutofit/>
          </a:bodyPr>
          <a:lstStyle/>
          <a:p>
            <a:pPr lvl="0"/>
            <a:r>
              <a:rPr lang="zh-TW" altLang="en-US" sz="3200" dirty="0"/>
              <a:t>裁罰實例</a:t>
            </a:r>
            <a:r>
              <a:rPr lang="en-US" altLang="zh-TW" sz="3200" dirty="0"/>
              <a:t>/</a:t>
            </a:r>
            <a:r>
              <a:rPr lang="zh-TW" altLang="en-US" sz="2400" dirty="0"/>
              <a:t>關係人</a:t>
            </a:r>
            <a:endParaRPr sz="2400" dirty="0"/>
          </a:p>
        </p:txBody>
      </p:sp>
      <p:graphicFrame>
        <p:nvGraphicFramePr>
          <p:cNvPr id="2" name="表格 1">
            <a:extLst>
              <a:ext uri="{FF2B5EF4-FFF2-40B4-BE49-F238E27FC236}">
                <a16:creationId xmlns:a16="http://schemas.microsoft.com/office/drawing/2014/main" id="{9721384B-C793-45F0-9262-3AFF0BB5B62B}"/>
              </a:ext>
            </a:extLst>
          </p:cNvPr>
          <p:cNvGraphicFramePr>
            <a:graphicFrameLocks noGrp="1"/>
          </p:cNvGraphicFramePr>
          <p:nvPr>
            <p:extLst>
              <p:ext uri="{D42A27DB-BD31-4B8C-83A1-F6EECF244321}">
                <p14:modId xmlns:p14="http://schemas.microsoft.com/office/powerpoint/2010/main" val="3276634736"/>
              </p:ext>
            </p:extLst>
          </p:nvPr>
        </p:nvGraphicFramePr>
        <p:xfrm>
          <a:off x="808298" y="1495942"/>
          <a:ext cx="7371985" cy="3164475"/>
        </p:xfrm>
        <a:graphic>
          <a:graphicData uri="http://schemas.openxmlformats.org/drawingml/2006/table">
            <a:tbl>
              <a:tblPr>
                <a:tableStyleId>{80A30465-8FB2-4D31-BB19-6E84CC96C93C}</a:tableStyleId>
              </a:tblPr>
              <a:tblGrid>
                <a:gridCol w="321643">
                  <a:extLst>
                    <a:ext uri="{9D8B030D-6E8A-4147-A177-3AD203B41FA5}">
                      <a16:colId xmlns:a16="http://schemas.microsoft.com/office/drawing/2014/main" val="1084231129"/>
                    </a:ext>
                  </a:extLst>
                </a:gridCol>
                <a:gridCol w="997547">
                  <a:extLst>
                    <a:ext uri="{9D8B030D-6E8A-4147-A177-3AD203B41FA5}">
                      <a16:colId xmlns:a16="http://schemas.microsoft.com/office/drawing/2014/main" val="2121744636"/>
                    </a:ext>
                  </a:extLst>
                </a:gridCol>
                <a:gridCol w="970996">
                  <a:extLst>
                    <a:ext uri="{9D8B030D-6E8A-4147-A177-3AD203B41FA5}">
                      <a16:colId xmlns:a16="http://schemas.microsoft.com/office/drawing/2014/main" val="356987853"/>
                    </a:ext>
                  </a:extLst>
                </a:gridCol>
                <a:gridCol w="534806">
                  <a:extLst>
                    <a:ext uri="{9D8B030D-6E8A-4147-A177-3AD203B41FA5}">
                      <a16:colId xmlns:a16="http://schemas.microsoft.com/office/drawing/2014/main" val="2844439579"/>
                    </a:ext>
                  </a:extLst>
                </a:gridCol>
                <a:gridCol w="2499556">
                  <a:extLst>
                    <a:ext uri="{9D8B030D-6E8A-4147-A177-3AD203B41FA5}">
                      <a16:colId xmlns:a16="http://schemas.microsoft.com/office/drawing/2014/main" val="4255378342"/>
                    </a:ext>
                  </a:extLst>
                </a:gridCol>
                <a:gridCol w="1182643">
                  <a:extLst>
                    <a:ext uri="{9D8B030D-6E8A-4147-A177-3AD203B41FA5}">
                      <a16:colId xmlns:a16="http://schemas.microsoft.com/office/drawing/2014/main" val="2178690018"/>
                    </a:ext>
                  </a:extLst>
                </a:gridCol>
                <a:gridCol w="432397">
                  <a:extLst>
                    <a:ext uri="{9D8B030D-6E8A-4147-A177-3AD203B41FA5}">
                      <a16:colId xmlns:a16="http://schemas.microsoft.com/office/drawing/2014/main" val="1761454933"/>
                    </a:ext>
                  </a:extLst>
                </a:gridCol>
                <a:gridCol w="432397">
                  <a:extLst>
                    <a:ext uri="{9D8B030D-6E8A-4147-A177-3AD203B41FA5}">
                      <a16:colId xmlns:a16="http://schemas.microsoft.com/office/drawing/2014/main" val="2283605176"/>
                    </a:ext>
                  </a:extLst>
                </a:gridCol>
              </a:tblGrid>
              <a:tr h="803114">
                <a:tc>
                  <a:txBody>
                    <a:bodyPr/>
                    <a:lstStyle/>
                    <a:p>
                      <a:pPr algn="ctr">
                        <a:lnSpc>
                          <a:spcPts val="1600"/>
                        </a:lnSpc>
                        <a:spcAft>
                          <a:spcPts val="0"/>
                        </a:spcAft>
                      </a:pPr>
                      <a:r>
                        <a:rPr lang="zh-TW" sz="1200" kern="100">
                          <a:effectLst/>
                        </a:rPr>
                        <a:t>項次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受處分人</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服務機關</a:t>
                      </a:r>
                    </a:p>
                    <a:p>
                      <a:pPr algn="ctr">
                        <a:lnSpc>
                          <a:spcPts val="1600"/>
                        </a:lnSpc>
                        <a:spcAft>
                          <a:spcPts val="0"/>
                        </a:spcAft>
                      </a:pPr>
                      <a:r>
                        <a:rPr lang="zh-TW" sz="1200" kern="100" dirty="0">
                          <a:effectLst/>
                        </a:rPr>
                        <a:t>團體</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職稱</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主旨及事實</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HK" sz="1200" kern="100">
                          <a:effectLst/>
                        </a:rPr>
                        <a:t>處分確定金額</a:t>
                      </a:r>
                      <a:endParaRPr lang="zh-TW" sz="1200" kern="100">
                        <a:effectLst/>
                      </a:endParaRPr>
                    </a:p>
                    <a:p>
                      <a:pPr algn="ctr">
                        <a:lnSpc>
                          <a:spcPts val="1600"/>
                        </a:lnSpc>
                        <a:spcAft>
                          <a:spcPts val="0"/>
                        </a:spcAft>
                      </a:pPr>
                      <a:r>
                        <a:rPr lang="en-US" sz="1200" kern="100">
                          <a:effectLst/>
                        </a:rPr>
                        <a:t>(</a:t>
                      </a:r>
                      <a:r>
                        <a:rPr lang="zh-TW" sz="1200" kern="100">
                          <a:effectLst/>
                        </a:rPr>
                        <a:t>新臺幣</a:t>
                      </a:r>
                      <a:r>
                        <a:rPr lang="en-US" sz="1200" kern="100">
                          <a:effectLst/>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處分日期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確定日期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979391987"/>
                  </a:ext>
                </a:extLst>
              </a:tr>
              <a:tr h="2361361">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社團法人中華</a:t>
                      </a:r>
                      <a:r>
                        <a:rPr lang="zh-TW" altLang="en-US" sz="12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管理學會</a:t>
                      </a: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just">
                        <a:lnSpc>
                          <a:spcPct val="150000"/>
                        </a:lnSpc>
                        <a:spcBef>
                          <a:spcPts val="600"/>
                        </a:spcBef>
                        <a:spcAft>
                          <a:spcPts val="600"/>
                        </a:spcAft>
                      </a:pP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受處分人為經濟部</a:t>
                      </a:r>
                      <a:r>
                        <a:rPr lang="zh-TW" altLang="en-US" sz="14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署副署長</a:t>
                      </a:r>
                      <a:r>
                        <a:rPr lang="zh-TW" altLang="en-US" sz="14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altLang="en-US" sz="14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之關係人，該學會於</a:t>
                      </a:r>
                      <a:r>
                        <a:rPr lang="en-US" sz="1400" kern="100" dirty="0">
                          <a:effectLst/>
                          <a:latin typeface="Calibri" panose="020F0502020204030204" pitchFamily="34" charset="0"/>
                          <a:ea typeface="新細明體" panose="02020500000000000000" pitchFamily="18" charset="-120"/>
                          <a:cs typeface="Times New Roman" panose="02020603050405020304" pitchFamily="18" charset="0"/>
                        </a:rPr>
                        <a:t>108</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年間與經濟部</a:t>
                      </a:r>
                      <a:r>
                        <a:rPr lang="zh-TW" altLang="en-US" sz="14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署</a:t>
                      </a:r>
                      <a:r>
                        <a:rPr lang="zh-TW" altLang="en-US" sz="14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局所為</a:t>
                      </a:r>
                      <a:r>
                        <a:rPr lang="en-US"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2</a:t>
                      </a:r>
                      <a:r>
                        <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筆交易行為</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違反公職人員利益衝突迴避法第</a:t>
                      </a:r>
                      <a:r>
                        <a:rPr lang="en-US"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14</a:t>
                      </a:r>
                      <a:r>
                        <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條第</a:t>
                      </a:r>
                      <a:r>
                        <a:rPr lang="en-US"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1</a:t>
                      </a:r>
                      <a:r>
                        <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項規定</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a:t>
                      </a:r>
                    </a:p>
                  </a:txBody>
                  <a:tcPr marL="17780" marR="17780" marT="0" marB="0" anchor="ctr"/>
                </a:tc>
                <a:tc>
                  <a:txBody>
                    <a:bodyPr/>
                    <a:lstStyle/>
                    <a:p>
                      <a:pPr algn="ctr">
                        <a:lnSpc>
                          <a:spcPts val="1600"/>
                        </a:lnSpc>
                        <a:spcAft>
                          <a:spcPts val="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a:t>
                      </a: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萬</a:t>
                      </a:r>
                      <a:r>
                        <a:rPr lang="en-US" sz="1200" kern="100" dirty="0">
                          <a:effectLst/>
                          <a:latin typeface="Calibri" panose="020F0502020204030204" pitchFamily="34" charset="0"/>
                          <a:ea typeface="新細明體" panose="02020500000000000000" pitchFamily="18" charset="-120"/>
                          <a:cs typeface="Times New Roman" panose="02020603050405020304" pitchFamily="18" charset="0"/>
                        </a:rPr>
                        <a:t>4</a:t>
                      </a: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千元</a:t>
                      </a: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110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25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tc>
                  <a:txBody>
                    <a:bodyPr/>
                    <a:lstStyle/>
                    <a:p>
                      <a:pPr algn="ctr">
                        <a:lnSpc>
                          <a:spcPts val="1600"/>
                        </a:lnSpc>
                        <a:spcAft>
                          <a:spcPts val="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110</a:t>
                      </a:r>
                    </a:p>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Aft>
                          <a:spcPts val="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12</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Aft>
                          <a:spcPts val="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30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extLst>
                  <a:ext uri="{0D108BD9-81ED-4DB2-BD59-A6C34878D82A}">
                    <a16:rowId xmlns:a16="http://schemas.microsoft.com/office/drawing/2014/main" val="3002881077"/>
                  </a:ext>
                </a:extLst>
              </a:tr>
            </a:tbl>
          </a:graphicData>
        </a:graphic>
      </p:graphicFrame>
      <p:sp>
        <p:nvSpPr>
          <p:cNvPr id="6" name="Google Shape;257;p31">
            <a:extLst>
              <a:ext uri="{FF2B5EF4-FFF2-40B4-BE49-F238E27FC236}">
                <a16:creationId xmlns:a16="http://schemas.microsoft.com/office/drawing/2014/main" id="{1FF0B331-C0A4-4A6A-A5F6-10D16DC9D13F}"/>
              </a:ext>
            </a:extLst>
          </p:cNvPr>
          <p:cNvSpPr txBox="1"/>
          <p:nvPr/>
        </p:nvSpPr>
        <p:spPr>
          <a:xfrm>
            <a:off x="688377" y="1085604"/>
            <a:ext cx="7900152" cy="211200"/>
          </a:xfrm>
          <a:prstGeom prst="rect">
            <a:avLst/>
          </a:prstGeom>
          <a:noFill/>
          <a:ln>
            <a:noFill/>
          </a:ln>
        </p:spPr>
        <p:txBody>
          <a:bodyPr spcFirstLastPara="1" wrap="square" lIns="91425" tIns="91425" rIns="91425" bIns="91425" anchor="ctr" anchorCtr="0">
            <a:noAutofit/>
          </a:bodyPr>
          <a:lstStyle/>
          <a:p>
            <a:pPr lvl="0">
              <a:buClr>
                <a:schemeClr val="dk1"/>
              </a:buClr>
            </a:pPr>
            <a:r>
              <a:rPr lang="zh-TW" altLang="en-US" sz="2000" b="1" dirty="0">
                <a:solidFill>
                  <a:schemeClr val="dk1"/>
                </a:solidFill>
                <a:latin typeface="Livvic"/>
                <a:ea typeface="Livvic"/>
                <a:cs typeface="Livvic"/>
                <a:sym typeface="Livvic"/>
              </a:rPr>
              <a:t>監察院辦理公職人員利益衝突迴避罰鍰處分案件確定名單</a:t>
            </a:r>
            <a:endParaRPr sz="2000" b="1" dirty="0">
              <a:solidFill>
                <a:schemeClr val="dk1"/>
              </a:solidFill>
              <a:latin typeface="Livvic"/>
              <a:ea typeface="Livvic"/>
              <a:cs typeface="Livvic"/>
              <a:sym typeface="Livvic"/>
            </a:endParaRPr>
          </a:p>
        </p:txBody>
      </p:sp>
      <p:sp>
        <p:nvSpPr>
          <p:cNvPr id="5" name="Google Shape;249;p31">
            <a:extLst>
              <a:ext uri="{FF2B5EF4-FFF2-40B4-BE49-F238E27FC236}">
                <a16:creationId xmlns:a16="http://schemas.microsoft.com/office/drawing/2014/main" id="{8BEB7A83-2687-4291-B80D-252593DD3A9E}"/>
              </a:ext>
            </a:extLst>
          </p:cNvPr>
          <p:cNvSpPr/>
          <p:nvPr/>
        </p:nvSpPr>
        <p:spPr>
          <a:xfrm>
            <a:off x="7317214" y="27830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23129548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51;p29">
            <a:extLst>
              <a:ext uri="{FF2B5EF4-FFF2-40B4-BE49-F238E27FC236}">
                <a16:creationId xmlns:a16="http://schemas.microsoft.com/office/drawing/2014/main" id="{23C6208D-7EBD-4235-BD46-5E2074B204ED}"/>
              </a:ext>
            </a:extLst>
          </p:cNvPr>
          <p:cNvSpPr txBox="1"/>
          <p:nvPr/>
        </p:nvSpPr>
        <p:spPr>
          <a:xfrm>
            <a:off x="587967" y="1083414"/>
            <a:ext cx="8556033" cy="660048"/>
          </a:xfrm>
          <a:prstGeom prst="rect">
            <a:avLst/>
          </a:prstGeom>
          <a:noFill/>
          <a:ln>
            <a:noFill/>
          </a:ln>
        </p:spPr>
        <p:txBody>
          <a:bodyPr spcFirstLastPara="1" wrap="square" lIns="91425" tIns="91425" rIns="91425" bIns="91425" anchor="t" anchorCtr="0">
            <a:noAutofit/>
          </a:bodyPr>
          <a:lstStyle/>
          <a:p>
            <a:pPr lvl="0">
              <a:spcBef>
                <a:spcPts val="1800"/>
              </a:spcBef>
            </a:pPr>
            <a:r>
              <a:rPr lang="zh-TW" altLang="en-US" sz="2400" b="1" dirty="0">
                <a:solidFill>
                  <a:schemeClr val="dk1"/>
                </a:solidFill>
                <a:latin typeface="Archivo"/>
                <a:ea typeface="Archivo"/>
                <a:cs typeface="Archivo"/>
                <a:sym typeface="Archivo"/>
              </a:rPr>
              <a:t>第</a:t>
            </a:r>
            <a:r>
              <a:rPr lang="en-US" altLang="zh-TW" sz="2400" b="1" dirty="0">
                <a:solidFill>
                  <a:schemeClr val="dk1"/>
                </a:solidFill>
                <a:latin typeface="Archivo"/>
                <a:ea typeface="Archivo"/>
                <a:cs typeface="Archivo"/>
                <a:sym typeface="Archivo"/>
              </a:rPr>
              <a:t>3</a:t>
            </a:r>
            <a:r>
              <a:rPr lang="zh-TW" altLang="en-US" sz="2400" b="1" dirty="0">
                <a:solidFill>
                  <a:schemeClr val="dk1"/>
                </a:solidFill>
                <a:latin typeface="Archivo"/>
                <a:ea typeface="Archivo"/>
                <a:cs typeface="Archivo"/>
                <a:sym typeface="Archivo"/>
              </a:rPr>
              <a:t>款</a:t>
            </a:r>
            <a:r>
              <a:rPr lang="zh-TW" altLang="en-US" sz="2400" dirty="0">
                <a:solidFill>
                  <a:srgbClr val="C00000"/>
                </a:solidFill>
                <a:latin typeface="Archivo"/>
                <a:ea typeface="Archivo"/>
                <a:cs typeface="Archivo"/>
                <a:sym typeface="Archivo"/>
              </a:rPr>
              <a:t>後段</a:t>
            </a:r>
            <a:r>
              <a:rPr lang="zh-TW" altLang="en-US" sz="2400" dirty="0">
                <a:solidFill>
                  <a:schemeClr val="dk1"/>
                </a:solidFill>
                <a:latin typeface="Archivo"/>
                <a:ea typeface="Archivo"/>
                <a:cs typeface="Archivo"/>
                <a:sym typeface="Archivo"/>
              </a:rPr>
              <a:t>：禁止其補助</a:t>
            </a:r>
            <a:r>
              <a:rPr lang="zh-TW" altLang="en-US" sz="2400" dirty="0">
                <a:solidFill>
                  <a:srgbClr val="C00000"/>
                </a:solidFill>
                <a:latin typeface="Archivo"/>
                <a:ea typeface="Archivo"/>
                <a:cs typeface="Archivo"/>
                <a:sym typeface="Archivo"/>
              </a:rPr>
              <a:t>反不利於公共利益</a:t>
            </a:r>
            <a:r>
              <a:rPr lang="zh-TW" altLang="en-US" sz="2400" dirty="0">
                <a:solidFill>
                  <a:schemeClr val="dk1"/>
                </a:solidFill>
                <a:latin typeface="Archivo"/>
                <a:ea typeface="Archivo"/>
                <a:cs typeface="Archivo"/>
                <a:sym typeface="Archivo"/>
              </a:rPr>
              <a:t>且經補助法令主管機關核定同意之補助。</a:t>
            </a:r>
            <a:endParaRPr lang="en-US" altLang="zh-TW" sz="2400" dirty="0">
              <a:solidFill>
                <a:schemeClr val="dk1"/>
              </a:solidFill>
              <a:latin typeface="Archivo"/>
              <a:ea typeface="Archivo"/>
              <a:cs typeface="Archivo"/>
              <a:sym typeface="Archivo"/>
            </a:endParaRPr>
          </a:p>
          <a:p>
            <a:pPr lvl="0">
              <a:spcBef>
                <a:spcPts val="1800"/>
              </a:spcBef>
            </a:pPr>
            <a:r>
              <a:rPr lang="zh-TW" altLang="en-US" sz="2400" b="1" dirty="0">
                <a:solidFill>
                  <a:schemeClr val="dk1"/>
                </a:solidFill>
                <a:latin typeface="Archivo"/>
                <a:ea typeface="Archivo"/>
                <a:cs typeface="Archivo"/>
                <a:sym typeface="Archivo"/>
              </a:rPr>
              <a:t>第</a:t>
            </a:r>
            <a:r>
              <a:rPr lang="en-US" altLang="zh-TW" sz="2400" b="1" dirty="0">
                <a:solidFill>
                  <a:schemeClr val="dk1"/>
                </a:solidFill>
                <a:latin typeface="Archivo"/>
                <a:ea typeface="Archivo"/>
                <a:cs typeface="Archivo"/>
                <a:sym typeface="Archivo"/>
              </a:rPr>
              <a:t>4</a:t>
            </a:r>
            <a:r>
              <a:rPr lang="zh-TW" altLang="en-US" sz="2400" b="1" dirty="0">
                <a:solidFill>
                  <a:schemeClr val="dk1"/>
                </a:solidFill>
                <a:latin typeface="Archivo"/>
                <a:ea typeface="Archivo"/>
                <a:cs typeface="Archivo"/>
                <a:sym typeface="Archivo"/>
              </a:rPr>
              <a:t>款</a:t>
            </a:r>
            <a:r>
              <a:rPr lang="zh-TW" altLang="en-US" sz="2400" dirty="0">
                <a:solidFill>
                  <a:schemeClr val="dk1"/>
                </a:solidFill>
                <a:latin typeface="Archivo"/>
                <a:ea typeface="Archivo"/>
                <a:cs typeface="Archivo"/>
                <a:sym typeface="Archivo"/>
              </a:rPr>
              <a:t>：交易標的為</a:t>
            </a:r>
            <a:r>
              <a:rPr lang="zh-TW" altLang="en-US" sz="2400" dirty="0">
                <a:solidFill>
                  <a:srgbClr val="C00000"/>
                </a:solidFill>
                <a:latin typeface="Archivo"/>
                <a:ea typeface="Archivo"/>
                <a:cs typeface="Archivo"/>
                <a:sym typeface="Archivo"/>
              </a:rPr>
              <a:t>公職人員服務</a:t>
            </a:r>
            <a:r>
              <a:rPr lang="zh-TW" altLang="en-US" sz="2400" dirty="0">
                <a:solidFill>
                  <a:schemeClr val="dk1"/>
                </a:solidFill>
                <a:latin typeface="Archivo"/>
                <a:ea typeface="Archivo"/>
                <a:cs typeface="Archivo"/>
                <a:sym typeface="Archivo"/>
              </a:rPr>
              <a:t>或受其監督</a:t>
            </a:r>
            <a:r>
              <a:rPr lang="zh-TW" altLang="en-US" sz="2400" dirty="0">
                <a:solidFill>
                  <a:srgbClr val="C00000"/>
                </a:solidFill>
                <a:latin typeface="Archivo"/>
                <a:ea typeface="Archivo"/>
                <a:cs typeface="Archivo"/>
                <a:sym typeface="Archivo"/>
              </a:rPr>
              <a:t>之機關團體所提供</a:t>
            </a:r>
            <a:r>
              <a:rPr lang="zh-TW" altLang="en-US" sz="2400" dirty="0">
                <a:solidFill>
                  <a:schemeClr val="dk1"/>
                </a:solidFill>
                <a:latin typeface="Archivo"/>
                <a:ea typeface="Archivo"/>
                <a:cs typeface="Archivo"/>
                <a:sym typeface="Archivo"/>
              </a:rPr>
              <a:t>，</a:t>
            </a:r>
            <a:r>
              <a:rPr lang="zh-TW" altLang="en-US" sz="2400" dirty="0">
                <a:solidFill>
                  <a:srgbClr val="C00000"/>
                </a:solidFill>
                <a:latin typeface="Archivo"/>
                <a:ea typeface="Archivo"/>
                <a:cs typeface="Archivo"/>
                <a:sym typeface="Archivo"/>
              </a:rPr>
              <a:t>並以公定價格交易</a:t>
            </a:r>
            <a:r>
              <a:rPr lang="zh-TW" altLang="en-US" sz="2400" dirty="0">
                <a:solidFill>
                  <a:schemeClr val="dk1"/>
                </a:solidFill>
                <a:latin typeface="Archivo"/>
                <a:ea typeface="Archivo"/>
                <a:cs typeface="Archivo"/>
                <a:sym typeface="Archivo"/>
              </a:rPr>
              <a:t>。</a:t>
            </a:r>
            <a:endParaRPr lang="en-US" altLang="zh-TW" sz="2400" dirty="0">
              <a:solidFill>
                <a:schemeClr val="dk1"/>
              </a:solidFill>
              <a:latin typeface="Archivo"/>
              <a:ea typeface="Archivo"/>
              <a:cs typeface="Archivo"/>
              <a:sym typeface="Archivo"/>
            </a:endParaRPr>
          </a:p>
          <a:p>
            <a:pPr lvl="0">
              <a:spcBef>
                <a:spcPts val="1800"/>
              </a:spcBef>
            </a:pPr>
            <a:r>
              <a:rPr lang="zh-TW" altLang="en-US" sz="2400" b="1" dirty="0">
                <a:solidFill>
                  <a:schemeClr val="dk1"/>
                </a:solidFill>
                <a:latin typeface="Archivo"/>
                <a:ea typeface="Archivo"/>
                <a:cs typeface="Archivo"/>
                <a:sym typeface="Archivo"/>
              </a:rPr>
              <a:t>第</a:t>
            </a:r>
            <a:r>
              <a:rPr lang="en-US" altLang="zh-TW" sz="2400" b="1" dirty="0">
                <a:solidFill>
                  <a:schemeClr val="dk1"/>
                </a:solidFill>
                <a:latin typeface="Archivo"/>
                <a:ea typeface="Archivo"/>
                <a:cs typeface="Archivo"/>
                <a:sym typeface="Archivo"/>
              </a:rPr>
              <a:t>5</a:t>
            </a:r>
            <a:r>
              <a:rPr lang="zh-TW" altLang="en-US" sz="2400" b="1" dirty="0">
                <a:solidFill>
                  <a:schemeClr val="dk1"/>
                </a:solidFill>
                <a:latin typeface="Archivo"/>
                <a:ea typeface="Archivo"/>
                <a:cs typeface="Archivo"/>
                <a:sym typeface="Archivo"/>
              </a:rPr>
              <a:t>款</a:t>
            </a:r>
            <a:r>
              <a:rPr lang="zh-TW" altLang="en-US" sz="2400" dirty="0">
                <a:solidFill>
                  <a:schemeClr val="dk1"/>
                </a:solidFill>
                <a:latin typeface="Archivo"/>
                <a:ea typeface="Archivo"/>
                <a:cs typeface="Archivo"/>
                <a:sym typeface="Archivo"/>
              </a:rPr>
              <a:t>：公營事業機構執行國家建設、公共政策或為公益用途申請承租、承購、委託經營、改良利用國有非公用不動產。</a:t>
            </a:r>
            <a:endParaRPr lang="en-US" altLang="zh-TW" sz="2400" dirty="0">
              <a:solidFill>
                <a:schemeClr val="dk1"/>
              </a:solidFill>
              <a:latin typeface="Archivo"/>
              <a:ea typeface="Archivo"/>
              <a:cs typeface="Archivo"/>
              <a:sym typeface="Archivo"/>
            </a:endParaRPr>
          </a:p>
          <a:p>
            <a:pPr lvl="0">
              <a:spcBef>
                <a:spcPts val="1800"/>
              </a:spcBef>
            </a:pPr>
            <a:r>
              <a:rPr lang="zh-TW" altLang="en-US" sz="2400" b="1" dirty="0">
                <a:solidFill>
                  <a:schemeClr val="dk1"/>
                </a:solidFill>
                <a:latin typeface="Archivo"/>
                <a:ea typeface="Archivo"/>
                <a:cs typeface="Archivo"/>
                <a:sym typeface="Archivo"/>
              </a:rPr>
              <a:t>第</a:t>
            </a:r>
            <a:r>
              <a:rPr lang="en-US" altLang="zh-TW" sz="2400" b="1" dirty="0">
                <a:solidFill>
                  <a:schemeClr val="dk1"/>
                </a:solidFill>
                <a:latin typeface="Archivo"/>
                <a:ea typeface="Archivo"/>
                <a:cs typeface="Archivo"/>
                <a:sym typeface="Archivo"/>
              </a:rPr>
              <a:t>6</a:t>
            </a:r>
            <a:r>
              <a:rPr lang="zh-TW" altLang="en-US" sz="2400" b="1" dirty="0">
                <a:solidFill>
                  <a:schemeClr val="dk1"/>
                </a:solidFill>
                <a:latin typeface="Archivo"/>
                <a:ea typeface="Archivo"/>
                <a:cs typeface="Archivo"/>
                <a:sym typeface="Archivo"/>
              </a:rPr>
              <a:t>款</a:t>
            </a:r>
            <a:r>
              <a:rPr lang="zh-TW" altLang="en-US" sz="2400" dirty="0">
                <a:solidFill>
                  <a:schemeClr val="dk1"/>
                </a:solidFill>
                <a:latin typeface="Archivo"/>
                <a:ea typeface="Archivo"/>
                <a:cs typeface="Archivo"/>
                <a:sym typeface="Archivo"/>
              </a:rPr>
              <a:t>：</a:t>
            </a:r>
            <a:r>
              <a:rPr lang="zh-TW" altLang="en-US" sz="2400" dirty="0">
                <a:solidFill>
                  <a:srgbClr val="C00000"/>
                </a:solidFill>
                <a:latin typeface="Archivo"/>
                <a:ea typeface="Archivo"/>
                <a:cs typeface="Archivo"/>
                <a:sym typeface="Archivo"/>
              </a:rPr>
              <a:t>一定金額以下</a:t>
            </a:r>
            <a:r>
              <a:rPr lang="zh-TW" altLang="en-US" sz="2400" dirty="0">
                <a:solidFill>
                  <a:schemeClr val="dk1"/>
                </a:solidFill>
                <a:latin typeface="Archivo"/>
                <a:ea typeface="Archivo"/>
                <a:cs typeface="Archivo"/>
                <a:sym typeface="Archivo"/>
              </a:rPr>
              <a:t>之補助及交易。</a:t>
            </a:r>
            <a:endParaRPr lang="en-US" altLang="zh-TW" sz="2400" dirty="0">
              <a:solidFill>
                <a:schemeClr val="dk1"/>
              </a:solidFill>
              <a:latin typeface="Archivo"/>
              <a:ea typeface="Archivo"/>
              <a:cs typeface="Archivo"/>
              <a:sym typeface="Archivo"/>
            </a:endParaRPr>
          </a:p>
          <a:p>
            <a:pPr lvl="0">
              <a:spcBef>
                <a:spcPts val="600"/>
              </a:spcBef>
            </a:pPr>
            <a:endParaRPr lang="en-US" altLang="zh-TW" sz="1600" dirty="0">
              <a:solidFill>
                <a:schemeClr val="dk1"/>
              </a:solidFill>
              <a:latin typeface="Archivo"/>
              <a:ea typeface="Archivo"/>
              <a:cs typeface="Archivo"/>
              <a:sym typeface="Archivo"/>
            </a:endParaRPr>
          </a:p>
          <a:p>
            <a:pPr lvl="0"/>
            <a:endParaRPr lang="en-US" altLang="zh-TW" sz="1600" dirty="0">
              <a:solidFill>
                <a:schemeClr val="dk1"/>
              </a:solidFill>
              <a:latin typeface="Archivo"/>
              <a:ea typeface="Archivo"/>
              <a:cs typeface="Archivo"/>
              <a:sym typeface="Archivo"/>
            </a:endParaRPr>
          </a:p>
          <a:p>
            <a:pPr marL="0" lvl="0" indent="0" algn="l" rtl="0">
              <a:spcBef>
                <a:spcPts val="0"/>
              </a:spcBef>
              <a:spcAft>
                <a:spcPts val="0"/>
              </a:spcAft>
              <a:buNone/>
            </a:pPr>
            <a:endParaRPr sz="1200" dirty="0">
              <a:solidFill>
                <a:schemeClr val="dk1"/>
              </a:solidFill>
              <a:latin typeface="Archivo"/>
              <a:ea typeface="Archivo"/>
              <a:cs typeface="Archivo"/>
              <a:sym typeface="Archivo"/>
            </a:endParaRPr>
          </a:p>
        </p:txBody>
      </p:sp>
      <p:sp>
        <p:nvSpPr>
          <p:cNvPr id="4" name="Google Shape;149;p29">
            <a:extLst>
              <a:ext uri="{FF2B5EF4-FFF2-40B4-BE49-F238E27FC236}">
                <a16:creationId xmlns:a16="http://schemas.microsoft.com/office/drawing/2014/main" id="{C7C71CEB-2537-462A-BB03-4159D29E40FB}"/>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交易補助之禁止</a:t>
            </a:r>
            <a:r>
              <a:rPr lang="en-US" altLang="zh-TW" sz="3200" dirty="0"/>
              <a:t>/</a:t>
            </a:r>
            <a:endParaRPr sz="2400" dirty="0"/>
          </a:p>
        </p:txBody>
      </p:sp>
      <p:sp>
        <p:nvSpPr>
          <p:cNvPr id="5" name="Google Shape;249;p31">
            <a:extLst>
              <a:ext uri="{FF2B5EF4-FFF2-40B4-BE49-F238E27FC236}">
                <a16:creationId xmlns:a16="http://schemas.microsoft.com/office/drawing/2014/main" id="{CEF3786E-8489-4DEC-82C0-D245C5D7B878}"/>
              </a:ext>
            </a:extLst>
          </p:cNvPr>
          <p:cNvSpPr/>
          <p:nvPr/>
        </p:nvSpPr>
        <p:spPr>
          <a:xfrm>
            <a:off x="3985979" y="27830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6" name="Google Shape;249;p31">
            <a:extLst>
              <a:ext uri="{FF2B5EF4-FFF2-40B4-BE49-F238E27FC236}">
                <a16:creationId xmlns:a16="http://schemas.microsoft.com/office/drawing/2014/main" id="{915ECAAA-26BB-476B-9CAE-C5DDF051A0B9}"/>
              </a:ext>
            </a:extLst>
          </p:cNvPr>
          <p:cNvSpPr/>
          <p:nvPr/>
        </p:nvSpPr>
        <p:spPr>
          <a:xfrm>
            <a:off x="5628312" y="278303"/>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7" name="Google Shape;249;p31">
            <a:extLst>
              <a:ext uri="{FF2B5EF4-FFF2-40B4-BE49-F238E27FC236}">
                <a16:creationId xmlns:a16="http://schemas.microsoft.com/office/drawing/2014/main" id="{8FFABCED-2835-4FF1-8DA1-6FD0BFED9690}"/>
              </a:ext>
            </a:extLst>
          </p:cNvPr>
          <p:cNvSpPr/>
          <p:nvPr/>
        </p:nvSpPr>
        <p:spPr>
          <a:xfrm>
            <a:off x="6734516" y="282286"/>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8" name="Google Shape;249;p31">
            <a:extLst>
              <a:ext uri="{FF2B5EF4-FFF2-40B4-BE49-F238E27FC236}">
                <a16:creationId xmlns:a16="http://schemas.microsoft.com/office/drawing/2014/main" id="{3E658DC5-CE89-4EE1-8C5A-19346F9206EA}"/>
              </a:ext>
            </a:extLst>
          </p:cNvPr>
          <p:cNvSpPr/>
          <p:nvPr/>
        </p:nvSpPr>
        <p:spPr>
          <a:xfrm>
            <a:off x="7840720" y="280500"/>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22205205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
            <a:extLst>
              <a:ext uri="{FF2B5EF4-FFF2-40B4-BE49-F238E27FC236}">
                <a16:creationId xmlns:a16="http://schemas.microsoft.com/office/drawing/2014/main" id="{420D41E5-2654-40AB-AF05-0AE7A51A4DCE}"/>
              </a:ext>
            </a:extLst>
          </p:cNvPr>
          <p:cNvSpPr>
            <a:spLocks noChangeArrowheads="1"/>
          </p:cNvSpPr>
          <p:nvPr/>
        </p:nvSpPr>
        <p:spPr bwMode="auto">
          <a:xfrm>
            <a:off x="2555776" y="339502"/>
            <a:ext cx="6276997" cy="1128665"/>
          </a:xfrm>
          <a:prstGeom prst="roundRect">
            <a:avLst>
              <a:gd name="adj" fmla="val 13745"/>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TW" altLang="en-US">
              <a:ea typeface="新細明體" charset="-120"/>
            </a:endParaRPr>
          </a:p>
        </p:txBody>
      </p:sp>
      <p:sp>
        <p:nvSpPr>
          <p:cNvPr id="3" name="Rectangle 10">
            <a:extLst>
              <a:ext uri="{FF2B5EF4-FFF2-40B4-BE49-F238E27FC236}">
                <a16:creationId xmlns:a16="http://schemas.microsoft.com/office/drawing/2014/main" id="{6266B38D-4784-4CB7-8A07-AD41463662DA}"/>
              </a:ext>
            </a:extLst>
          </p:cNvPr>
          <p:cNvSpPr>
            <a:spLocks noChangeArrowheads="1"/>
          </p:cNvSpPr>
          <p:nvPr/>
        </p:nvSpPr>
        <p:spPr bwMode="gray">
          <a:xfrm rot="3419336">
            <a:off x="288157" y="267865"/>
            <a:ext cx="966114" cy="1091714"/>
          </a:xfrm>
          <a:prstGeom prst="rect">
            <a:avLst/>
          </a:prstGeom>
          <a:gradFill>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pPr>
              <a:defRPr/>
            </a:pPr>
            <a:endParaRPr lang="zh-TW" altLang="en-US" dirty="0">
              <a:ea typeface="新細明體" pitchFamily="18" charset="-120"/>
            </a:endParaRPr>
          </a:p>
        </p:txBody>
      </p:sp>
      <p:grpSp>
        <p:nvGrpSpPr>
          <p:cNvPr id="4" name="Group 11">
            <a:extLst>
              <a:ext uri="{FF2B5EF4-FFF2-40B4-BE49-F238E27FC236}">
                <a16:creationId xmlns:a16="http://schemas.microsoft.com/office/drawing/2014/main" id="{FCE507E6-2812-4AF5-A09B-0B71FEFF3778}"/>
              </a:ext>
            </a:extLst>
          </p:cNvPr>
          <p:cNvGrpSpPr>
            <a:grpSpLocks/>
          </p:cNvGrpSpPr>
          <p:nvPr/>
        </p:nvGrpSpPr>
        <p:grpSpPr bwMode="auto">
          <a:xfrm>
            <a:off x="1794993" y="818015"/>
            <a:ext cx="683995" cy="135188"/>
            <a:chOff x="2003" y="3439"/>
            <a:chExt cx="468" cy="244"/>
          </a:xfrm>
        </p:grpSpPr>
        <p:sp>
          <p:nvSpPr>
            <p:cNvPr id="5" name="Oval 12">
              <a:extLst>
                <a:ext uri="{FF2B5EF4-FFF2-40B4-BE49-F238E27FC236}">
                  <a16:creationId xmlns:a16="http://schemas.microsoft.com/office/drawing/2014/main" id="{0AD8A9A9-BE9C-4D75-953A-F42695E8B69E}"/>
                </a:ext>
              </a:extLst>
            </p:cNvPr>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TW" altLang="en-US">
                <a:ea typeface="新細明體" charset="-120"/>
              </a:endParaRPr>
            </a:p>
          </p:txBody>
        </p:sp>
        <p:sp>
          <p:nvSpPr>
            <p:cNvPr id="6" name="Rectangle 13">
              <a:extLst>
                <a:ext uri="{FF2B5EF4-FFF2-40B4-BE49-F238E27FC236}">
                  <a16:creationId xmlns:a16="http://schemas.microsoft.com/office/drawing/2014/main" id="{862FEF74-7D0A-4983-8C51-68D93C26C5DA}"/>
                </a:ext>
              </a:extLst>
            </p:cNvPr>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TW" altLang="en-US">
                <a:ea typeface="新細明體" charset="-120"/>
              </a:endParaRPr>
            </a:p>
          </p:txBody>
        </p:sp>
        <p:sp>
          <p:nvSpPr>
            <p:cNvPr id="7" name="Oval 14">
              <a:extLst>
                <a:ext uri="{FF2B5EF4-FFF2-40B4-BE49-F238E27FC236}">
                  <a16:creationId xmlns:a16="http://schemas.microsoft.com/office/drawing/2014/main" id="{F65D141A-D863-44EE-9833-4B0F67C33101}"/>
                </a:ext>
              </a:extLst>
            </p:cNvPr>
            <p:cNvSpPr>
              <a:spLocks noChangeArrowheads="1"/>
            </p:cNvSpPr>
            <p:nvPr/>
          </p:nvSpPr>
          <p:spPr bwMode="gray">
            <a:xfrm>
              <a:off x="2400" y="3443"/>
              <a:ext cx="71" cy="235"/>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zh-TW" altLang="en-US">
                <a:ea typeface="新細明體" pitchFamily="18" charset="-120"/>
              </a:endParaRPr>
            </a:p>
          </p:txBody>
        </p:sp>
        <p:sp>
          <p:nvSpPr>
            <p:cNvPr id="8" name="Oval 15">
              <a:extLst>
                <a:ext uri="{FF2B5EF4-FFF2-40B4-BE49-F238E27FC236}">
                  <a16:creationId xmlns:a16="http://schemas.microsoft.com/office/drawing/2014/main" id="{6D69F3DB-C29B-4E4C-8547-FF4A08543FEC}"/>
                </a:ext>
              </a:extLst>
            </p:cNvPr>
            <p:cNvSpPr>
              <a:spLocks noChangeArrowheads="1"/>
            </p:cNvSpPr>
            <p:nvPr/>
          </p:nvSpPr>
          <p:spPr bwMode="gray">
            <a:xfrm>
              <a:off x="2439" y="3519"/>
              <a:ext cx="20" cy="70"/>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zh-TW" altLang="en-US">
                <a:ea typeface="新細明體" pitchFamily="18" charset="-120"/>
              </a:endParaRPr>
            </a:p>
          </p:txBody>
        </p:sp>
      </p:grpSp>
      <p:sp>
        <p:nvSpPr>
          <p:cNvPr id="9" name="Rectangle 16">
            <a:extLst>
              <a:ext uri="{FF2B5EF4-FFF2-40B4-BE49-F238E27FC236}">
                <a16:creationId xmlns:a16="http://schemas.microsoft.com/office/drawing/2014/main" id="{A00421E7-D837-4C7C-97C4-ED70E8421D5D}"/>
              </a:ext>
            </a:extLst>
          </p:cNvPr>
          <p:cNvSpPr>
            <a:spLocks noChangeArrowheads="1"/>
          </p:cNvSpPr>
          <p:nvPr/>
        </p:nvSpPr>
        <p:spPr bwMode="gray">
          <a:xfrm rot="3419336">
            <a:off x="288373" y="1948274"/>
            <a:ext cx="966115" cy="1098213"/>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2"/>
            </a:extrusionClr>
          </a:sp3d>
        </p:spPr>
        <p:txBody>
          <a:bodyPr wrap="none" anchor="ctr">
            <a:flatTx/>
          </a:bodyPr>
          <a:lstStyle/>
          <a:p>
            <a:pPr>
              <a:defRPr/>
            </a:pPr>
            <a:endParaRPr lang="zh-TW" altLang="en-US">
              <a:ea typeface="新細明體" pitchFamily="18" charset="-120"/>
            </a:endParaRPr>
          </a:p>
        </p:txBody>
      </p:sp>
      <p:grpSp>
        <p:nvGrpSpPr>
          <p:cNvPr id="10" name="Group 17">
            <a:extLst>
              <a:ext uri="{FF2B5EF4-FFF2-40B4-BE49-F238E27FC236}">
                <a16:creationId xmlns:a16="http://schemas.microsoft.com/office/drawing/2014/main" id="{A35BB4DD-1D15-4371-88AE-68A967F96136}"/>
              </a:ext>
            </a:extLst>
          </p:cNvPr>
          <p:cNvGrpSpPr>
            <a:grpSpLocks/>
          </p:cNvGrpSpPr>
          <p:nvPr/>
        </p:nvGrpSpPr>
        <p:grpSpPr bwMode="auto">
          <a:xfrm>
            <a:off x="1764891" y="2503981"/>
            <a:ext cx="716725" cy="138016"/>
            <a:chOff x="2003" y="3439"/>
            <a:chExt cx="468" cy="244"/>
          </a:xfrm>
        </p:grpSpPr>
        <p:sp>
          <p:nvSpPr>
            <p:cNvPr id="11" name="Oval 18">
              <a:extLst>
                <a:ext uri="{FF2B5EF4-FFF2-40B4-BE49-F238E27FC236}">
                  <a16:creationId xmlns:a16="http://schemas.microsoft.com/office/drawing/2014/main" id="{3FA11FB8-F435-4ED3-8EEC-A85193F9CB2C}"/>
                </a:ext>
              </a:extLst>
            </p:cNvPr>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TW" altLang="en-US">
                <a:ea typeface="新細明體" charset="-120"/>
              </a:endParaRPr>
            </a:p>
          </p:txBody>
        </p:sp>
        <p:sp>
          <p:nvSpPr>
            <p:cNvPr id="12" name="Rectangle 19">
              <a:extLst>
                <a:ext uri="{FF2B5EF4-FFF2-40B4-BE49-F238E27FC236}">
                  <a16:creationId xmlns:a16="http://schemas.microsoft.com/office/drawing/2014/main" id="{7CC35354-40EB-42EA-BBC7-B17F20A99E9A}"/>
                </a:ext>
              </a:extLst>
            </p:cNvPr>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TW" altLang="en-US">
                <a:ea typeface="新細明體" charset="-120"/>
              </a:endParaRPr>
            </a:p>
          </p:txBody>
        </p:sp>
        <p:sp>
          <p:nvSpPr>
            <p:cNvPr id="13" name="Oval 20">
              <a:extLst>
                <a:ext uri="{FF2B5EF4-FFF2-40B4-BE49-F238E27FC236}">
                  <a16:creationId xmlns:a16="http://schemas.microsoft.com/office/drawing/2014/main" id="{758669D9-2924-407A-9734-312C985A7974}"/>
                </a:ext>
              </a:extLst>
            </p:cNvPr>
            <p:cNvSpPr>
              <a:spLocks noChangeArrowheads="1"/>
            </p:cNvSpPr>
            <p:nvPr/>
          </p:nvSpPr>
          <p:spPr bwMode="gray">
            <a:xfrm>
              <a:off x="2400" y="3443"/>
              <a:ext cx="71" cy="235"/>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zh-TW" altLang="en-US">
                <a:ea typeface="新細明體" pitchFamily="18" charset="-120"/>
              </a:endParaRPr>
            </a:p>
          </p:txBody>
        </p:sp>
        <p:sp>
          <p:nvSpPr>
            <p:cNvPr id="14" name="Oval 21">
              <a:extLst>
                <a:ext uri="{FF2B5EF4-FFF2-40B4-BE49-F238E27FC236}">
                  <a16:creationId xmlns:a16="http://schemas.microsoft.com/office/drawing/2014/main" id="{B4DD688C-DDED-4921-9067-5ED3CA6780CC}"/>
                </a:ext>
              </a:extLst>
            </p:cNvPr>
            <p:cNvSpPr>
              <a:spLocks noChangeArrowheads="1"/>
            </p:cNvSpPr>
            <p:nvPr/>
          </p:nvSpPr>
          <p:spPr bwMode="gray">
            <a:xfrm>
              <a:off x="2438" y="3519"/>
              <a:ext cx="20" cy="70"/>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zh-TW" altLang="en-US">
                <a:ea typeface="新細明體" pitchFamily="18" charset="-120"/>
              </a:endParaRPr>
            </a:p>
          </p:txBody>
        </p:sp>
      </p:grpSp>
      <p:sp>
        <p:nvSpPr>
          <p:cNvPr id="15" name="Rectangle 22">
            <a:extLst>
              <a:ext uri="{FF2B5EF4-FFF2-40B4-BE49-F238E27FC236}">
                <a16:creationId xmlns:a16="http://schemas.microsoft.com/office/drawing/2014/main" id="{7316A95C-B976-47E1-9A8B-6DF05690B2DC}"/>
              </a:ext>
            </a:extLst>
          </p:cNvPr>
          <p:cNvSpPr>
            <a:spLocks noChangeArrowheads="1"/>
          </p:cNvSpPr>
          <p:nvPr/>
        </p:nvSpPr>
        <p:spPr bwMode="gray">
          <a:xfrm rot="3419336">
            <a:off x="288371" y="3686939"/>
            <a:ext cx="966115" cy="1098213"/>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hlink"/>
            </a:extrusionClr>
          </a:sp3d>
        </p:spPr>
        <p:txBody>
          <a:bodyPr wrap="none" anchor="ctr">
            <a:flatTx/>
          </a:bodyPr>
          <a:lstStyle/>
          <a:p>
            <a:pPr>
              <a:defRPr/>
            </a:pPr>
            <a:endParaRPr lang="zh-TW" altLang="en-US">
              <a:ea typeface="新細明體" pitchFamily="18" charset="-120"/>
            </a:endParaRPr>
          </a:p>
        </p:txBody>
      </p:sp>
      <p:sp>
        <p:nvSpPr>
          <p:cNvPr id="16" name="文字方塊 15">
            <a:extLst>
              <a:ext uri="{FF2B5EF4-FFF2-40B4-BE49-F238E27FC236}">
                <a16:creationId xmlns:a16="http://schemas.microsoft.com/office/drawing/2014/main" id="{5E530E8F-C64B-426C-8978-B99B36D787FB}"/>
              </a:ext>
            </a:extLst>
          </p:cNvPr>
          <p:cNvSpPr txBox="1"/>
          <p:nvPr/>
        </p:nvSpPr>
        <p:spPr>
          <a:xfrm>
            <a:off x="2612080" y="401935"/>
            <a:ext cx="6067665" cy="830997"/>
          </a:xfrm>
          <a:prstGeom prst="rect">
            <a:avLst/>
          </a:prstGeom>
          <a:noFill/>
        </p:spPr>
        <p:txBody>
          <a:bodyPr wrap="square" rtlCol="0">
            <a:spAutoFit/>
          </a:bodyPr>
          <a:lstStyle/>
          <a:p>
            <a:r>
              <a:rPr lang="zh-TW" altLang="en-US" sz="2400" dirty="0">
                <a:solidFill>
                  <a:srgbClr val="000000"/>
                </a:solidFill>
                <a:latin typeface="Times New Roman" panose="02020603050405020304" pitchFamily="18" charset="0"/>
                <a:ea typeface="標楷體" panose="03000509000000000000" pitchFamily="65" charset="-120"/>
              </a:rPr>
              <a:t>依政府採購法以公告程序或同法第一百零五條辦理之採購</a:t>
            </a:r>
            <a:r>
              <a:rPr lang="zh-TW" altLang="en-US" sz="2400" dirty="0"/>
              <a:t>。</a:t>
            </a:r>
            <a:endParaRPr lang="zh-TW" altLang="en-US" sz="2400" dirty="0">
              <a:solidFill>
                <a:srgbClr val="000000"/>
              </a:solidFill>
            </a:endParaRPr>
          </a:p>
        </p:txBody>
      </p:sp>
      <p:sp>
        <p:nvSpPr>
          <p:cNvPr id="17" name="AutoShape 5">
            <a:extLst>
              <a:ext uri="{FF2B5EF4-FFF2-40B4-BE49-F238E27FC236}">
                <a16:creationId xmlns:a16="http://schemas.microsoft.com/office/drawing/2014/main" id="{F516BD06-CFAD-427C-B31A-4EBA02104EDB}"/>
              </a:ext>
            </a:extLst>
          </p:cNvPr>
          <p:cNvSpPr>
            <a:spLocks noChangeArrowheads="1"/>
          </p:cNvSpPr>
          <p:nvPr/>
        </p:nvSpPr>
        <p:spPr bwMode="auto">
          <a:xfrm>
            <a:off x="2555776" y="1702310"/>
            <a:ext cx="6276997" cy="1530273"/>
          </a:xfrm>
          <a:prstGeom prst="roundRect">
            <a:avLst>
              <a:gd name="adj" fmla="val 13745"/>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TW" altLang="en-US">
              <a:ea typeface="新細明體" charset="-120"/>
            </a:endParaRPr>
          </a:p>
        </p:txBody>
      </p:sp>
      <p:sp>
        <p:nvSpPr>
          <p:cNvPr id="18" name="文字方塊 17">
            <a:extLst>
              <a:ext uri="{FF2B5EF4-FFF2-40B4-BE49-F238E27FC236}">
                <a16:creationId xmlns:a16="http://schemas.microsoft.com/office/drawing/2014/main" id="{A494B824-B604-4FAA-BC8C-E28D739F894F}"/>
              </a:ext>
            </a:extLst>
          </p:cNvPr>
          <p:cNvSpPr txBox="1"/>
          <p:nvPr/>
        </p:nvSpPr>
        <p:spPr>
          <a:xfrm>
            <a:off x="2652036" y="1781770"/>
            <a:ext cx="6067665" cy="1200329"/>
          </a:xfrm>
          <a:prstGeom prst="rect">
            <a:avLst/>
          </a:prstGeom>
          <a:noFill/>
        </p:spPr>
        <p:txBody>
          <a:bodyPr wrap="square" rtlCol="0">
            <a:spAutoFit/>
          </a:bodyPr>
          <a:lstStyle/>
          <a:p>
            <a:r>
              <a:rPr lang="zh-TW" altLang="en-US" sz="2400" dirty="0">
                <a:solidFill>
                  <a:srgbClr val="000000"/>
                </a:solidFill>
                <a:latin typeface="Times New Roman" panose="02020603050405020304" pitchFamily="18" charset="0"/>
                <a:ea typeface="標楷體" panose="03000509000000000000" pitchFamily="65" charset="-120"/>
                <a:cs typeface="Arial Unicode MS" pitchFamily="34" charset="-120"/>
              </a:rPr>
              <a:t>依法令規定經由公平競爭方式，以公告程序辦理之採購、標售、標租或招標設定用益物權。</a:t>
            </a:r>
            <a:endParaRPr lang="zh-TW" altLang="en-US" sz="2400" dirty="0">
              <a:solidFill>
                <a:srgbClr val="000000"/>
              </a:solidFill>
              <a:latin typeface="Times New Roman" panose="02020603050405020304" pitchFamily="18" charset="0"/>
              <a:ea typeface="標楷體" panose="03000509000000000000" pitchFamily="65" charset="-120"/>
            </a:endParaRPr>
          </a:p>
        </p:txBody>
      </p:sp>
      <p:sp>
        <p:nvSpPr>
          <p:cNvPr id="19" name="AutoShape 5">
            <a:extLst>
              <a:ext uri="{FF2B5EF4-FFF2-40B4-BE49-F238E27FC236}">
                <a16:creationId xmlns:a16="http://schemas.microsoft.com/office/drawing/2014/main" id="{27D124EA-E8A1-47A1-A46B-E708B0944573}"/>
              </a:ext>
            </a:extLst>
          </p:cNvPr>
          <p:cNvSpPr>
            <a:spLocks noChangeArrowheads="1"/>
          </p:cNvSpPr>
          <p:nvPr/>
        </p:nvSpPr>
        <p:spPr bwMode="auto">
          <a:xfrm>
            <a:off x="2530235" y="3363839"/>
            <a:ext cx="6276997" cy="1530273"/>
          </a:xfrm>
          <a:prstGeom prst="roundRect">
            <a:avLst>
              <a:gd name="adj" fmla="val 13745"/>
            </a:avLst>
          </a:prstGeom>
          <a:noFill/>
          <a:ln w="38100">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TW" altLang="en-US">
              <a:ea typeface="新細明體" charset="-120"/>
            </a:endParaRPr>
          </a:p>
        </p:txBody>
      </p:sp>
      <p:sp>
        <p:nvSpPr>
          <p:cNvPr id="20" name="文字方塊 19">
            <a:extLst>
              <a:ext uri="{FF2B5EF4-FFF2-40B4-BE49-F238E27FC236}">
                <a16:creationId xmlns:a16="http://schemas.microsoft.com/office/drawing/2014/main" id="{C21CF89A-1B1B-404D-8DFF-F00AF1D023ED}"/>
              </a:ext>
            </a:extLst>
          </p:cNvPr>
          <p:cNvSpPr txBox="1"/>
          <p:nvPr/>
        </p:nvSpPr>
        <p:spPr>
          <a:xfrm>
            <a:off x="2652037" y="3429812"/>
            <a:ext cx="6067665" cy="1323439"/>
          </a:xfrm>
          <a:prstGeom prst="rect">
            <a:avLst/>
          </a:prstGeom>
          <a:noFill/>
        </p:spPr>
        <p:txBody>
          <a:bodyPr wrap="square" rtlCol="0">
            <a:spAutoFit/>
          </a:bodyPr>
          <a:lstStyle/>
          <a:p>
            <a:pPr fontAlgn="auto">
              <a:spcBef>
                <a:spcPts val="0"/>
              </a:spcBef>
              <a:spcAft>
                <a:spcPts val="0"/>
              </a:spcAft>
            </a:pPr>
            <a:r>
              <a:rPr lang="zh-TW" altLang="en-US" sz="2000" dirty="0">
                <a:solidFill>
                  <a:srgbClr val="000000"/>
                </a:solidFill>
                <a:latin typeface="Times New Roman" panose="02020603050405020304" pitchFamily="18" charset="0"/>
                <a:ea typeface="標楷體" panose="03000509000000000000" pitchFamily="65" charset="-120"/>
                <a:cs typeface="Arial Unicode MS" pitchFamily="34" charset="-120"/>
              </a:rPr>
              <a:t>基於法定身分依法令規定申請之補助</a:t>
            </a:r>
            <a:r>
              <a:rPr lang="en-US" altLang="zh-TW" sz="2000" b="1" dirty="0">
                <a:solidFill>
                  <a:srgbClr val="FF0000"/>
                </a:solidFill>
                <a:latin typeface="Times New Roman" panose="02020603050405020304" pitchFamily="18" charset="0"/>
                <a:ea typeface="標楷體" panose="03000509000000000000" pitchFamily="65" charset="-120"/>
                <a:cs typeface="Arial Unicode MS" pitchFamily="34" charset="-120"/>
              </a:rPr>
              <a:t>//</a:t>
            </a:r>
            <a:r>
              <a:rPr lang="zh-TW" altLang="en-US" sz="2000" dirty="0">
                <a:solidFill>
                  <a:srgbClr val="000000"/>
                </a:solidFill>
                <a:latin typeface="Times New Roman" panose="02020603050405020304" pitchFamily="18" charset="0"/>
                <a:ea typeface="標楷體" panose="03000509000000000000" pitchFamily="65" charset="-120"/>
                <a:cs typeface="Arial Unicode MS" pitchFamily="34" charset="-120"/>
              </a:rPr>
              <a:t>；或對公職人員之關係人依法令規定以公開公平方式辦理之補助</a:t>
            </a:r>
            <a:r>
              <a:rPr lang="en-US" altLang="zh-TW" sz="2000" b="1" dirty="0">
                <a:solidFill>
                  <a:srgbClr val="FF0000"/>
                </a:solidFill>
                <a:latin typeface="Times New Roman" panose="02020603050405020304" pitchFamily="18" charset="0"/>
                <a:ea typeface="標楷體" panose="03000509000000000000" pitchFamily="65" charset="-120"/>
                <a:cs typeface="Arial Unicode MS" pitchFamily="34" charset="-120"/>
              </a:rPr>
              <a:t>// </a:t>
            </a:r>
            <a:r>
              <a:rPr lang="zh-TW" altLang="en-US" sz="2000" dirty="0">
                <a:solidFill>
                  <a:srgbClr val="000000"/>
                </a:solidFill>
                <a:latin typeface="Times New Roman" panose="02020603050405020304" pitchFamily="18" charset="0"/>
                <a:ea typeface="標楷體" panose="03000509000000000000" pitchFamily="65" charset="-120"/>
                <a:cs typeface="Arial Unicode MS" pitchFamily="34" charset="-120"/>
              </a:rPr>
              <a:t>，或禁止其補助反不利於公共利益且經補助法令主管機關核定同意之補助。</a:t>
            </a:r>
            <a:endParaRPr kumimoji="0" lang="zh-TW" altLang="zh-TW" sz="2000" dirty="0">
              <a:solidFill>
                <a:srgbClr val="000000"/>
              </a:solidFill>
              <a:latin typeface="Times New Roman" panose="02020603050405020304" pitchFamily="18" charset="0"/>
              <a:ea typeface="標楷體" panose="03000509000000000000" pitchFamily="65" charset="-120"/>
            </a:endParaRPr>
          </a:p>
        </p:txBody>
      </p:sp>
      <p:sp>
        <p:nvSpPr>
          <p:cNvPr id="21" name="矩形 20">
            <a:extLst>
              <a:ext uri="{FF2B5EF4-FFF2-40B4-BE49-F238E27FC236}">
                <a16:creationId xmlns:a16="http://schemas.microsoft.com/office/drawing/2014/main" id="{2F33CA42-FC0B-43CD-B3C5-8DF424474062}"/>
              </a:ext>
            </a:extLst>
          </p:cNvPr>
          <p:cNvSpPr/>
          <p:nvPr/>
        </p:nvSpPr>
        <p:spPr>
          <a:xfrm>
            <a:off x="551854" y="339502"/>
            <a:ext cx="619102" cy="923330"/>
          </a:xfrm>
          <a:prstGeom prst="rect">
            <a:avLst/>
          </a:prstGeom>
          <a:noFill/>
        </p:spPr>
        <p:txBody>
          <a:bodyPr wrap="square" lIns="91440" tIns="45720" rIns="91440" bIns="45720">
            <a:spAutoFit/>
          </a:bodyPr>
          <a:lstStyle/>
          <a:p>
            <a:pPr algn="ctr"/>
            <a:r>
              <a:rPr lang="en-US" altLang="zh-TW"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1</a:t>
            </a:r>
            <a:endParaRPr lang="zh-TW" alt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2" name="矩形 21">
            <a:extLst>
              <a:ext uri="{FF2B5EF4-FFF2-40B4-BE49-F238E27FC236}">
                <a16:creationId xmlns:a16="http://schemas.microsoft.com/office/drawing/2014/main" id="{F0EC211C-6AC8-4653-BDA0-6E5E715DD936}"/>
              </a:ext>
            </a:extLst>
          </p:cNvPr>
          <p:cNvSpPr/>
          <p:nvPr/>
        </p:nvSpPr>
        <p:spPr>
          <a:xfrm>
            <a:off x="526155" y="3781646"/>
            <a:ext cx="619102" cy="923330"/>
          </a:xfrm>
          <a:prstGeom prst="rect">
            <a:avLst/>
          </a:prstGeom>
          <a:noFill/>
        </p:spPr>
        <p:txBody>
          <a:bodyPr wrap="square" lIns="91440" tIns="45720" rIns="91440" bIns="45720">
            <a:spAutoFit/>
          </a:bodyPr>
          <a:lstStyle/>
          <a:p>
            <a:pPr algn="ctr"/>
            <a:r>
              <a:rPr lang="en-US" altLang="zh-TW"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3</a:t>
            </a:r>
            <a:endParaRPr lang="zh-TW" alt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23" name="矩形 22">
            <a:extLst>
              <a:ext uri="{FF2B5EF4-FFF2-40B4-BE49-F238E27FC236}">
                <a16:creationId xmlns:a16="http://schemas.microsoft.com/office/drawing/2014/main" id="{2CDC476E-128E-402F-8499-D4AB2F858A16}"/>
              </a:ext>
            </a:extLst>
          </p:cNvPr>
          <p:cNvSpPr/>
          <p:nvPr/>
        </p:nvSpPr>
        <p:spPr>
          <a:xfrm>
            <a:off x="526156" y="2044480"/>
            <a:ext cx="619102" cy="923330"/>
          </a:xfrm>
          <a:prstGeom prst="rect">
            <a:avLst/>
          </a:prstGeom>
          <a:noFill/>
        </p:spPr>
        <p:txBody>
          <a:bodyPr wrap="square" lIns="91440" tIns="45720" rIns="91440" bIns="45720">
            <a:spAutoFit/>
          </a:bodyPr>
          <a:lstStyle/>
          <a:p>
            <a:pPr algn="ctr"/>
            <a:r>
              <a:rPr lang="en-US" altLang="zh-TW"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2</a:t>
            </a:r>
            <a:endParaRPr lang="zh-TW" altLang="en-U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grpSp>
        <p:nvGrpSpPr>
          <p:cNvPr id="24" name="Group 17">
            <a:extLst>
              <a:ext uri="{FF2B5EF4-FFF2-40B4-BE49-F238E27FC236}">
                <a16:creationId xmlns:a16="http://schemas.microsoft.com/office/drawing/2014/main" id="{EDD55EF3-13C0-4349-8EAE-889F07776DAE}"/>
              </a:ext>
            </a:extLst>
          </p:cNvPr>
          <p:cNvGrpSpPr>
            <a:grpSpLocks/>
          </p:cNvGrpSpPr>
          <p:nvPr/>
        </p:nvGrpSpPr>
        <p:grpSpPr bwMode="auto">
          <a:xfrm>
            <a:off x="1794993" y="4318112"/>
            <a:ext cx="716725" cy="138016"/>
            <a:chOff x="2003" y="3439"/>
            <a:chExt cx="468" cy="244"/>
          </a:xfrm>
        </p:grpSpPr>
        <p:sp>
          <p:nvSpPr>
            <p:cNvPr id="25" name="Oval 18">
              <a:extLst>
                <a:ext uri="{FF2B5EF4-FFF2-40B4-BE49-F238E27FC236}">
                  <a16:creationId xmlns:a16="http://schemas.microsoft.com/office/drawing/2014/main" id="{2856A3DD-6E84-40A5-AF3A-FF073B00CDD8}"/>
                </a:ext>
              </a:extLst>
            </p:cNvPr>
            <p:cNvSpPr>
              <a:spLocks noChangeArrowheads="1"/>
            </p:cNvSpPr>
            <p:nvPr/>
          </p:nvSpPr>
          <p:spPr bwMode="gray">
            <a:xfrm>
              <a:off x="2003" y="3439"/>
              <a:ext cx="79" cy="242"/>
            </a:xfrm>
            <a:prstGeom prst="ellipse">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TW" altLang="en-US">
                <a:ea typeface="新細明體" charset="-120"/>
              </a:endParaRPr>
            </a:p>
          </p:txBody>
        </p:sp>
        <p:sp>
          <p:nvSpPr>
            <p:cNvPr id="26" name="Rectangle 19">
              <a:extLst>
                <a:ext uri="{FF2B5EF4-FFF2-40B4-BE49-F238E27FC236}">
                  <a16:creationId xmlns:a16="http://schemas.microsoft.com/office/drawing/2014/main" id="{BA2A564D-9B7F-4130-8D0B-E0544CF23C7D}"/>
                </a:ext>
              </a:extLst>
            </p:cNvPr>
            <p:cNvSpPr>
              <a:spLocks noChangeArrowheads="1"/>
            </p:cNvSpPr>
            <p:nvPr/>
          </p:nvSpPr>
          <p:spPr bwMode="gray">
            <a:xfrm>
              <a:off x="2048" y="3441"/>
              <a:ext cx="388" cy="242"/>
            </a:xfrm>
            <a:prstGeom prst="rect">
              <a:avLst/>
            </a:prstGeom>
            <a:gradFill rotWithShape="0">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TW" altLang="en-US">
                <a:ea typeface="新細明體" charset="-120"/>
              </a:endParaRPr>
            </a:p>
          </p:txBody>
        </p:sp>
        <p:sp>
          <p:nvSpPr>
            <p:cNvPr id="27" name="Oval 20">
              <a:extLst>
                <a:ext uri="{FF2B5EF4-FFF2-40B4-BE49-F238E27FC236}">
                  <a16:creationId xmlns:a16="http://schemas.microsoft.com/office/drawing/2014/main" id="{5BA3FEC7-7F6B-40B2-976F-8C3F9DB56F3D}"/>
                </a:ext>
              </a:extLst>
            </p:cNvPr>
            <p:cNvSpPr>
              <a:spLocks noChangeArrowheads="1"/>
            </p:cNvSpPr>
            <p:nvPr/>
          </p:nvSpPr>
          <p:spPr bwMode="gray">
            <a:xfrm>
              <a:off x="2400" y="3443"/>
              <a:ext cx="71" cy="235"/>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round/>
              <a:headEnd/>
              <a:tailEnd/>
            </a:ln>
            <a:effectLst/>
          </p:spPr>
          <p:txBody>
            <a:bodyPr wrap="none" anchor="ctr"/>
            <a:lstStyle/>
            <a:p>
              <a:pPr>
                <a:defRPr/>
              </a:pPr>
              <a:endParaRPr lang="zh-TW" altLang="en-US">
                <a:ea typeface="新細明體" pitchFamily="18" charset="-120"/>
              </a:endParaRPr>
            </a:p>
          </p:txBody>
        </p:sp>
        <p:sp>
          <p:nvSpPr>
            <p:cNvPr id="28" name="Oval 21">
              <a:extLst>
                <a:ext uri="{FF2B5EF4-FFF2-40B4-BE49-F238E27FC236}">
                  <a16:creationId xmlns:a16="http://schemas.microsoft.com/office/drawing/2014/main" id="{B575B5BC-94EA-4F4E-BB10-6FA86A4BAEE7}"/>
                </a:ext>
              </a:extLst>
            </p:cNvPr>
            <p:cNvSpPr>
              <a:spLocks noChangeArrowheads="1"/>
            </p:cNvSpPr>
            <p:nvPr/>
          </p:nvSpPr>
          <p:spPr bwMode="gray">
            <a:xfrm>
              <a:off x="2438" y="3519"/>
              <a:ext cx="20" cy="70"/>
            </a:xfrm>
            <a:prstGeom prst="ellipse">
              <a:avLst/>
            </a:prstGeom>
            <a:gradFill rotWithShape="0">
              <a:gsLst>
                <a:gs pos="0">
                  <a:schemeClr val="bg1">
                    <a:gamma/>
                    <a:shade val="46275"/>
                    <a:invGamma/>
                  </a:schemeClr>
                </a:gs>
                <a:gs pos="50000">
                  <a:schemeClr val="bg1"/>
                </a:gs>
                <a:gs pos="100000">
                  <a:schemeClr val="bg1">
                    <a:gamma/>
                    <a:shade val="46275"/>
                    <a:invGamma/>
                  </a:schemeClr>
                </a:gs>
              </a:gsLst>
              <a:lin ang="5400000" scaled="1"/>
            </a:gradFill>
            <a:ln w="9525">
              <a:noFill/>
              <a:round/>
              <a:headEnd/>
              <a:tailEnd/>
            </a:ln>
            <a:effectLst/>
          </p:spPr>
          <p:txBody>
            <a:bodyPr wrap="none" anchor="ctr"/>
            <a:lstStyle/>
            <a:p>
              <a:pPr>
                <a:defRPr/>
              </a:pPr>
              <a:endParaRPr lang="zh-TW" altLang="en-US">
                <a:ea typeface="新細明體" pitchFamily="18" charset="-120"/>
              </a:endParaRPr>
            </a:p>
          </p:txBody>
        </p:sp>
      </p:grpSp>
      <p:cxnSp>
        <p:nvCxnSpPr>
          <p:cNvPr id="29" name="直線接點 28">
            <a:extLst>
              <a:ext uri="{FF2B5EF4-FFF2-40B4-BE49-F238E27FC236}">
                <a16:creationId xmlns:a16="http://schemas.microsoft.com/office/drawing/2014/main" id="{EB3FEA03-BD35-450A-A2E6-402963892704}"/>
              </a:ext>
            </a:extLst>
          </p:cNvPr>
          <p:cNvCxnSpPr>
            <a:cxnSpLocks/>
          </p:cNvCxnSpPr>
          <p:nvPr/>
        </p:nvCxnSpPr>
        <p:spPr bwMode="auto">
          <a:xfrm>
            <a:off x="2652036" y="3651870"/>
            <a:ext cx="4368236" cy="0"/>
          </a:xfrm>
          <a:prstGeom prst="line">
            <a:avLst/>
          </a:prstGeom>
          <a:solidFill>
            <a:schemeClr val="accent1"/>
          </a:solidFill>
          <a:ln w="47625" cap="flat" cmpd="sng" algn="ctr">
            <a:solidFill>
              <a:srgbClr val="FF0000"/>
            </a:solidFill>
            <a:prstDash val="solid"/>
            <a:round/>
            <a:headEnd type="none" w="med" len="med"/>
            <a:tailEnd type="none" w="med" len="med"/>
          </a:ln>
          <a:effectLst/>
        </p:spPr>
      </p:cxnSp>
      <p:grpSp>
        <p:nvGrpSpPr>
          <p:cNvPr id="33" name="群組 32">
            <a:extLst>
              <a:ext uri="{FF2B5EF4-FFF2-40B4-BE49-F238E27FC236}">
                <a16:creationId xmlns:a16="http://schemas.microsoft.com/office/drawing/2014/main" id="{A788E7AA-6EDB-4E9F-B3B0-006B9131A22A}"/>
              </a:ext>
            </a:extLst>
          </p:cNvPr>
          <p:cNvGrpSpPr/>
          <p:nvPr/>
        </p:nvGrpSpPr>
        <p:grpSpPr>
          <a:xfrm>
            <a:off x="1751800" y="1331624"/>
            <a:ext cx="6336704" cy="2235275"/>
            <a:chOff x="1644682" y="2308693"/>
            <a:chExt cx="6336704" cy="2235275"/>
          </a:xfrm>
        </p:grpSpPr>
        <p:sp>
          <p:nvSpPr>
            <p:cNvPr id="31" name="流程圖: 打孔紙帶 30">
              <a:extLst>
                <a:ext uri="{FF2B5EF4-FFF2-40B4-BE49-F238E27FC236}">
                  <a16:creationId xmlns:a16="http://schemas.microsoft.com/office/drawing/2014/main" id="{502FBA92-B573-49E0-BAC4-36FD9882117E}"/>
                </a:ext>
              </a:extLst>
            </p:cNvPr>
            <p:cNvSpPr/>
            <p:nvPr/>
          </p:nvSpPr>
          <p:spPr bwMode="auto">
            <a:xfrm>
              <a:off x="1644682" y="2308693"/>
              <a:ext cx="6336704" cy="2235275"/>
            </a:xfrm>
            <a:prstGeom prst="flowChartPunchedTape">
              <a:avLst/>
            </a:prstGeom>
            <a:solidFill>
              <a:schemeClr val="accent2">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zh-TW" altLang="en-US" sz="1800" b="0" i="0" u="none" strike="noStrike" cap="none" normalizeH="0" baseline="0">
                <a:ln>
                  <a:noFill/>
                </a:ln>
                <a:solidFill>
                  <a:schemeClr val="tx1"/>
                </a:solidFill>
                <a:effectLst/>
                <a:latin typeface="Arial" charset="0"/>
              </a:endParaRPr>
            </a:p>
          </p:txBody>
        </p:sp>
        <p:sp>
          <p:nvSpPr>
            <p:cNvPr id="32" name="文字方塊 31">
              <a:extLst>
                <a:ext uri="{FF2B5EF4-FFF2-40B4-BE49-F238E27FC236}">
                  <a16:creationId xmlns:a16="http://schemas.microsoft.com/office/drawing/2014/main" id="{6105F10E-5F1D-4DDD-A1A6-4F094B428CB9}"/>
                </a:ext>
              </a:extLst>
            </p:cNvPr>
            <p:cNvSpPr txBox="1"/>
            <p:nvPr/>
          </p:nvSpPr>
          <p:spPr>
            <a:xfrm>
              <a:off x="2056351" y="3093920"/>
              <a:ext cx="5562092" cy="769441"/>
            </a:xfrm>
            <a:prstGeom prst="rect">
              <a:avLst/>
            </a:prstGeom>
            <a:noFill/>
          </p:spPr>
          <p:txBody>
            <a:bodyPr wrap="square" rtlCol="0">
              <a:spAutoFit/>
            </a:bodyPr>
            <a:lstStyle/>
            <a:p>
              <a:r>
                <a:rPr lang="zh-TW" altLang="en-US" sz="4400" dirty="0">
                  <a:solidFill>
                    <a:srgbClr val="000000"/>
                  </a:solidFill>
                  <a:latin typeface="標楷體" panose="03000509000000000000" pitchFamily="65" charset="-120"/>
                  <a:ea typeface="標楷體" panose="03000509000000000000" pitchFamily="65" charset="-120"/>
                </a:rPr>
                <a:t>事前揭露、事後公開</a:t>
              </a:r>
            </a:p>
          </p:txBody>
        </p:sp>
      </p:grpSp>
    </p:spTree>
    <p:extLst>
      <p:ext uri="{BB962C8B-B14F-4D97-AF65-F5344CB8AC3E}">
        <p14:creationId xmlns:p14="http://schemas.microsoft.com/office/powerpoint/2010/main" val="354986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fill="hold"/>
                                        <p:tgtEl>
                                          <p:spTgt spid="29"/>
                                        </p:tgtEl>
                                        <p:attrNameLst>
                                          <p:attrName>ppt_x</p:attrName>
                                        </p:attrNameLst>
                                      </p:cBhvr>
                                      <p:tavLst>
                                        <p:tav tm="0">
                                          <p:val>
                                            <p:strVal val="#ppt_x"/>
                                          </p:val>
                                        </p:tav>
                                        <p:tav tm="100000">
                                          <p:val>
                                            <p:strVal val="#ppt_x"/>
                                          </p:val>
                                        </p:tav>
                                      </p:tavLst>
                                    </p:anim>
                                    <p:anim calcmode="lin" valueType="num">
                                      <p:cBhvr additive="base">
                                        <p:cTn id="8"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1000"/>
                                        <p:tgtEl>
                                          <p:spTgt spid="33"/>
                                        </p:tgtEl>
                                      </p:cBhvr>
                                    </p:animEffect>
                                    <p:anim calcmode="lin" valueType="num">
                                      <p:cBhvr>
                                        <p:cTn id="14" dur="1000" fill="hold"/>
                                        <p:tgtEl>
                                          <p:spTgt spid="33"/>
                                        </p:tgtEl>
                                        <p:attrNameLst>
                                          <p:attrName>ppt_x</p:attrName>
                                        </p:attrNameLst>
                                      </p:cBhvr>
                                      <p:tavLst>
                                        <p:tav tm="0">
                                          <p:val>
                                            <p:strVal val="#ppt_x"/>
                                          </p:val>
                                        </p:tav>
                                        <p:tav tm="100000">
                                          <p:val>
                                            <p:strVal val="#ppt_x"/>
                                          </p:val>
                                        </p:tav>
                                      </p:tavLst>
                                    </p:anim>
                                    <p:anim calcmode="lin" valueType="num">
                                      <p:cBhvr>
                                        <p:cTn id="15"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Google Shape;149;p29">
            <a:extLst>
              <a:ext uri="{FF2B5EF4-FFF2-40B4-BE49-F238E27FC236}">
                <a16:creationId xmlns:a16="http://schemas.microsoft.com/office/drawing/2014/main" id="{19480852-3E12-410D-90A6-CCB10A8FB334}"/>
              </a:ext>
            </a:extLst>
          </p:cNvPr>
          <p:cNvSpPr txBox="1">
            <a:spLocks noGrp="1"/>
          </p:cNvSpPr>
          <p:nvPr>
            <p:ph type="title"/>
          </p:nvPr>
        </p:nvSpPr>
        <p:spPr>
          <a:xfrm>
            <a:off x="619883" y="184467"/>
            <a:ext cx="8338766" cy="702000"/>
          </a:xfrm>
          <a:prstGeom prst="rect">
            <a:avLst/>
          </a:prstGeom>
        </p:spPr>
        <p:txBody>
          <a:bodyPr spcFirstLastPara="1" wrap="square" lIns="91425" tIns="91425" rIns="91425" bIns="91425" anchor="ctr" anchorCtr="0">
            <a:noAutofit/>
          </a:bodyPr>
          <a:lstStyle/>
          <a:p>
            <a:pPr lvl="0"/>
            <a:r>
              <a:rPr lang="zh-TW" altLang="en-US" sz="3200" dirty="0"/>
              <a:t>交易補助之禁止</a:t>
            </a:r>
            <a:r>
              <a:rPr lang="en-US" altLang="zh-TW" sz="3200" dirty="0"/>
              <a:t>/</a:t>
            </a:r>
            <a:endParaRPr sz="2400" dirty="0"/>
          </a:p>
        </p:txBody>
      </p:sp>
      <p:sp>
        <p:nvSpPr>
          <p:cNvPr id="31" name="Google Shape;249;p31">
            <a:extLst>
              <a:ext uri="{FF2B5EF4-FFF2-40B4-BE49-F238E27FC236}">
                <a16:creationId xmlns:a16="http://schemas.microsoft.com/office/drawing/2014/main" id="{9EB06301-A1FF-4E1B-A57F-DA294204501E}"/>
              </a:ext>
            </a:extLst>
          </p:cNvPr>
          <p:cNvSpPr/>
          <p:nvPr/>
        </p:nvSpPr>
        <p:spPr>
          <a:xfrm>
            <a:off x="3985979" y="27830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32" name="Google Shape;249;p31">
            <a:extLst>
              <a:ext uri="{FF2B5EF4-FFF2-40B4-BE49-F238E27FC236}">
                <a16:creationId xmlns:a16="http://schemas.microsoft.com/office/drawing/2014/main" id="{DFEFA80D-152B-443B-A3B9-318F1DDF832A}"/>
              </a:ext>
            </a:extLst>
          </p:cNvPr>
          <p:cNvSpPr/>
          <p:nvPr/>
        </p:nvSpPr>
        <p:spPr>
          <a:xfrm>
            <a:off x="5628312" y="278303"/>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33" name="Google Shape;249;p31">
            <a:extLst>
              <a:ext uri="{FF2B5EF4-FFF2-40B4-BE49-F238E27FC236}">
                <a16:creationId xmlns:a16="http://schemas.microsoft.com/office/drawing/2014/main" id="{865166C1-E462-481D-8226-F7A8AEDDEA67}"/>
              </a:ext>
            </a:extLst>
          </p:cNvPr>
          <p:cNvSpPr/>
          <p:nvPr/>
        </p:nvSpPr>
        <p:spPr>
          <a:xfrm>
            <a:off x="6734516" y="282286"/>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
        <p:nvSpPr>
          <p:cNvPr id="34" name="Google Shape;249;p31">
            <a:extLst>
              <a:ext uri="{FF2B5EF4-FFF2-40B4-BE49-F238E27FC236}">
                <a16:creationId xmlns:a16="http://schemas.microsoft.com/office/drawing/2014/main" id="{520BC277-8845-4107-8950-13266D585381}"/>
              </a:ext>
            </a:extLst>
          </p:cNvPr>
          <p:cNvSpPr/>
          <p:nvPr/>
        </p:nvSpPr>
        <p:spPr>
          <a:xfrm>
            <a:off x="7840720" y="280500"/>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pic>
        <p:nvPicPr>
          <p:cNvPr id="35" name="!!pic1">
            <a:extLst>
              <a:ext uri="{FF2B5EF4-FFF2-40B4-BE49-F238E27FC236}">
                <a16:creationId xmlns:a16="http://schemas.microsoft.com/office/drawing/2014/main" id="{2A3AA33B-0003-4564-B59C-EB86C92ED6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611" y="886467"/>
            <a:ext cx="3162368" cy="4173709"/>
          </a:xfrm>
          <a:prstGeom prst="rect">
            <a:avLst/>
          </a:prstGeom>
        </p:spPr>
      </p:pic>
      <p:pic>
        <p:nvPicPr>
          <p:cNvPr id="36" name="圖片 35">
            <a:extLst>
              <a:ext uri="{FF2B5EF4-FFF2-40B4-BE49-F238E27FC236}">
                <a16:creationId xmlns:a16="http://schemas.microsoft.com/office/drawing/2014/main" id="{33FD004C-CA9E-4048-B366-290A3551AD27}"/>
              </a:ext>
            </a:extLst>
          </p:cNvPr>
          <p:cNvPicPr>
            <a:picLocks noChangeAspect="1"/>
          </p:cNvPicPr>
          <p:nvPr/>
        </p:nvPicPr>
        <p:blipFill>
          <a:blip r:embed="rId3"/>
          <a:stretch>
            <a:fillRect/>
          </a:stretch>
        </p:blipFill>
        <p:spPr>
          <a:xfrm>
            <a:off x="5371684" y="894432"/>
            <a:ext cx="3349113" cy="3902891"/>
          </a:xfrm>
          <a:prstGeom prst="rect">
            <a:avLst/>
          </a:prstGeom>
        </p:spPr>
      </p:pic>
      <p:sp>
        <p:nvSpPr>
          <p:cNvPr id="37" name="Google Shape;249;p31">
            <a:extLst>
              <a:ext uri="{FF2B5EF4-FFF2-40B4-BE49-F238E27FC236}">
                <a16:creationId xmlns:a16="http://schemas.microsoft.com/office/drawing/2014/main" id="{0FA3884A-CAE9-492B-A178-C28F772D07A7}"/>
              </a:ext>
            </a:extLst>
          </p:cNvPr>
          <p:cNvSpPr/>
          <p:nvPr/>
        </p:nvSpPr>
        <p:spPr>
          <a:xfrm rot="20596030">
            <a:off x="123565" y="1234098"/>
            <a:ext cx="1846966" cy="570844"/>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400" b="1" dirty="0">
                <a:solidFill>
                  <a:schemeClr val="dk1"/>
                </a:solidFill>
                <a:latin typeface="Poppins SemiBold"/>
                <a:ea typeface="Poppins SemiBold"/>
                <a:cs typeface="Poppins SemiBold"/>
                <a:sym typeface="Poppins SemiBold"/>
              </a:rPr>
              <a:t>事前揭露表</a:t>
            </a:r>
            <a:endParaRPr sz="2400" b="1" dirty="0">
              <a:solidFill>
                <a:schemeClr val="dk1"/>
              </a:solidFill>
              <a:latin typeface="Poppins SemiBold"/>
              <a:ea typeface="Poppins SemiBold"/>
              <a:cs typeface="Poppins SemiBold"/>
              <a:sym typeface="Poppins SemiBold"/>
            </a:endParaRPr>
          </a:p>
        </p:txBody>
      </p:sp>
      <p:sp>
        <p:nvSpPr>
          <p:cNvPr id="38" name="Google Shape;249;p31">
            <a:extLst>
              <a:ext uri="{FF2B5EF4-FFF2-40B4-BE49-F238E27FC236}">
                <a16:creationId xmlns:a16="http://schemas.microsoft.com/office/drawing/2014/main" id="{1998E66B-35F6-46F4-A1A8-6ECB3EBA829B}"/>
              </a:ext>
            </a:extLst>
          </p:cNvPr>
          <p:cNvSpPr/>
          <p:nvPr/>
        </p:nvSpPr>
        <p:spPr>
          <a:xfrm rot="20596030">
            <a:off x="4264804" y="985568"/>
            <a:ext cx="1846966" cy="570844"/>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400" b="1" dirty="0">
                <a:solidFill>
                  <a:schemeClr val="dk1"/>
                </a:solidFill>
                <a:latin typeface="Poppins SemiBold"/>
                <a:ea typeface="Poppins SemiBold"/>
                <a:cs typeface="Poppins SemiBold"/>
                <a:sym typeface="Poppins SemiBold"/>
              </a:rPr>
              <a:t>事後公開表</a:t>
            </a:r>
            <a:endParaRPr sz="2400" b="1"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1799166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276982" cy="702000"/>
          </a:xfrm>
          <a:prstGeom prst="rect">
            <a:avLst/>
          </a:prstGeom>
        </p:spPr>
        <p:txBody>
          <a:bodyPr spcFirstLastPara="1" wrap="square" lIns="91425" tIns="91425" rIns="91425" bIns="91425" anchor="ctr" anchorCtr="0">
            <a:noAutofit/>
          </a:bodyPr>
          <a:lstStyle/>
          <a:p>
            <a:pPr lvl="0"/>
            <a:r>
              <a:rPr lang="zh-TW" altLang="en-US" sz="3200" dirty="0"/>
              <a:t>裁罰實例</a:t>
            </a:r>
            <a:r>
              <a:rPr lang="en-US" altLang="zh-TW" sz="3200" dirty="0"/>
              <a:t>/</a:t>
            </a:r>
            <a:r>
              <a:rPr lang="zh-TW" altLang="en-US" sz="2400" dirty="0"/>
              <a:t>關係人</a:t>
            </a:r>
            <a:endParaRPr sz="2400" dirty="0"/>
          </a:p>
        </p:txBody>
      </p:sp>
      <p:graphicFrame>
        <p:nvGraphicFramePr>
          <p:cNvPr id="2" name="表格 1">
            <a:extLst>
              <a:ext uri="{FF2B5EF4-FFF2-40B4-BE49-F238E27FC236}">
                <a16:creationId xmlns:a16="http://schemas.microsoft.com/office/drawing/2014/main" id="{9721384B-C793-45F0-9262-3AFF0BB5B62B}"/>
              </a:ext>
            </a:extLst>
          </p:cNvPr>
          <p:cNvGraphicFramePr>
            <a:graphicFrameLocks noGrp="1"/>
          </p:cNvGraphicFramePr>
          <p:nvPr>
            <p:extLst>
              <p:ext uri="{D42A27DB-BD31-4B8C-83A1-F6EECF244321}">
                <p14:modId xmlns:p14="http://schemas.microsoft.com/office/powerpoint/2010/main" val="2488793362"/>
              </p:ext>
            </p:extLst>
          </p:nvPr>
        </p:nvGraphicFramePr>
        <p:xfrm>
          <a:off x="808298" y="1495942"/>
          <a:ext cx="7371985" cy="3164475"/>
        </p:xfrm>
        <a:graphic>
          <a:graphicData uri="http://schemas.openxmlformats.org/drawingml/2006/table">
            <a:tbl>
              <a:tblPr>
                <a:tableStyleId>{80A30465-8FB2-4D31-BB19-6E84CC96C93C}</a:tableStyleId>
              </a:tblPr>
              <a:tblGrid>
                <a:gridCol w="321643">
                  <a:extLst>
                    <a:ext uri="{9D8B030D-6E8A-4147-A177-3AD203B41FA5}">
                      <a16:colId xmlns:a16="http://schemas.microsoft.com/office/drawing/2014/main" val="1084231129"/>
                    </a:ext>
                  </a:extLst>
                </a:gridCol>
                <a:gridCol w="997547">
                  <a:extLst>
                    <a:ext uri="{9D8B030D-6E8A-4147-A177-3AD203B41FA5}">
                      <a16:colId xmlns:a16="http://schemas.microsoft.com/office/drawing/2014/main" val="2121744636"/>
                    </a:ext>
                  </a:extLst>
                </a:gridCol>
                <a:gridCol w="970996">
                  <a:extLst>
                    <a:ext uri="{9D8B030D-6E8A-4147-A177-3AD203B41FA5}">
                      <a16:colId xmlns:a16="http://schemas.microsoft.com/office/drawing/2014/main" val="356987853"/>
                    </a:ext>
                  </a:extLst>
                </a:gridCol>
                <a:gridCol w="534806">
                  <a:extLst>
                    <a:ext uri="{9D8B030D-6E8A-4147-A177-3AD203B41FA5}">
                      <a16:colId xmlns:a16="http://schemas.microsoft.com/office/drawing/2014/main" val="2844439579"/>
                    </a:ext>
                  </a:extLst>
                </a:gridCol>
                <a:gridCol w="2499556">
                  <a:extLst>
                    <a:ext uri="{9D8B030D-6E8A-4147-A177-3AD203B41FA5}">
                      <a16:colId xmlns:a16="http://schemas.microsoft.com/office/drawing/2014/main" val="4255378342"/>
                    </a:ext>
                  </a:extLst>
                </a:gridCol>
                <a:gridCol w="1182643">
                  <a:extLst>
                    <a:ext uri="{9D8B030D-6E8A-4147-A177-3AD203B41FA5}">
                      <a16:colId xmlns:a16="http://schemas.microsoft.com/office/drawing/2014/main" val="2178690018"/>
                    </a:ext>
                  </a:extLst>
                </a:gridCol>
                <a:gridCol w="432397">
                  <a:extLst>
                    <a:ext uri="{9D8B030D-6E8A-4147-A177-3AD203B41FA5}">
                      <a16:colId xmlns:a16="http://schemas.microsoft.com/office/drawing/2014/main" val="1761454933"/>
                    </a:ext>
                  </a:extLst>
                </a:gridCol>
                <a:gridCol w="432397">
                  <a:extLst>
                    <a:ext uri="{9D8B030D-6E8A-4147-A177-3AD203B41FA5}">
                      <a16:colId xmlns:a16="http://schemas.microsoft.com/office/drawing/2014/main" val="2283605176"/>
                    </a:ext>
                  </a:extLst>
                </a:gridCol>
              </a:tblGrid>
              <a:tr h="803114">
                <a:tc>
                  <a:txBody>
                    <a:bodyPr/>
                    <a:lstStyle/>
                    <a:p>
                      <a:pPr algn="ctr">
                        <a:lnSpc>
                          <a:spcPts val="1600"/>
                        </a:lnSpc>
                        <a:spcAft>
                          <a:spcPts val="0"/>
                        </a:spcAft>
                      </a:pPr>
                      <a:r>
                        <a:rPr lang="zh-TW" sz="1200" kern="100">
                          <a:effectLst/>
                        </a:rPr>
                        <a:t>項次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受處分人</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服務機關</a:t>
                      </a:r>
                    </a:p>
                    <a:p>
                      <a:pPr algn="ctr">
                        <a:lnSpc>
                          <a:spcPts val="1600"/>
                        </a:lnSpc>
                        <a:spcAft>
                          <a:spcPts val="0"/>
                        </a:spcAft>
                      </a:pPr>
                      <a:r>
                        <a:rPr lang="zh-TW" sz="1200" kern="100" dirty="0">
                          <a:effectLst/>
                        </a:rPr>
                        <a:t>團體</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職稱</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主旨及事實</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HK" sz="1200" kern="100">
                          <a:effectLst/>
                        </a:rPr>
                        <a:t>處分確定金額</a:t>
                      </a:r>
                      <a:endParaRPr lang="zh-TW" sz="1200" kern="100">
                        <a:effectLst/>
                      </a:endParaRPr>
                    </a:p>
                    <a:p>
                      <a:pPr algn="ctr">
                        <a:lnSpc>
                          <a:spcPts val="1600"/>
                        </a:lnSpc>
                        <a:spcAft>
                          <a:spcPts val="0"/>
                        </a:spcAft>
                      </a:pPr>
                      <a:r>
                        <a:rPr lang="en-US" sz="1200" kern="100">
                          <a:effectLst/>
                        </a:rPr>
                        <a:t>(</a:t>
                      </a:r>
                      <a:r>
                        <a:rPr lang="zh-TW" sz="1200" kern="100">
                          <a:effectLst/>
                        </a:rPr>
                        <a:t>新臺幣</a:t>
                      </a:r>
                      <a:r>
                        <a:rPr lang="en-US" sz="1200" kern="100">
                          <a:effectLst/>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處分日期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確定日期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979391987"/>
                  </a:ext>
                </a:extLst>
              </a:tr>
              <a:tr h="2361361">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財團法人陳</a:t>
                      </a:r>
                      <a:r>
                        <a:rPr lang="zh-TW" altLang="en-US" sz="1200" kern="100" dirty="0">
                          <a:effectLst/>
                          <a:latin typeface="標楷體" panose="03000509000000000000" pitchFamily="65" charset="-120"/>
                          <a:ea typeface="標楷體" panose="03000509000000000000" pitchFamily="65" charset="-120"/>
                          <a:cs typeface="Times New Roman" panose="02020603050405020304" pitchFamily="18" charset="0"/>
                        </a:rPr>
                        <a:t>○○</a:t>
                      </a: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文教基金會</a:t>
                      </a: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just">
                        <a:lnSpc>
                          <a:spcPct val="150000"/>
                        </a:lnSpc>
                        <a:spcBef>
                          <a:spcPts val="600"/>
                        </a:spcBef>
                        <a:spcAft>
                          <a:spcPts val="600"/>
                        </a:spcAft>
                      </a:pP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受處分人為</a:t>
                      </a:r>
                      <a:r>
                        <a:rPr lang="zh-TW" sz="1400" b="1" kern="100" dirty="0">
                          <a:solidFill>
                            <a:srgbClr val="C00000"/>
                          </a:solidFill>
                          <a:effectLst/>
                          <a:latin typeface="Calibri" panose="020F0502020204030204" pitchFamily="34" charset="0"/>
                          <a:ea typeface="新細明體" panose="02020500000000000000" pitchFamily="18" charset="-120"/>
                          <a:cs typeface="Times New Roman" panose="02020603050405020304" pitchFamily="18" charset="0"/>
                        </a:rPr>
                        <a:t>臺北市議會議員陳</a:t>
                      </a:r>
                      <a:r>
                        <a:rPr lang="zh-TW" altLang="en-US" sz="1400" b="1" kern="100" dirty="0">
                          <a:solidFill>
                            <a:srgbClr val="C00000"/>
                          </a:solidFill>
                          <a:effectLst/>
                          <a:latin typeface="標楷體" panose="03000509000000000000" pitchFamily="65" charset="-120"/>
                          <a:ea typeface="標楷體" panose="03000509000000000000" pitchFamily="65" charset="-120"/>
                          <a:cs typeface="Times New Roman" panose="02020603050405020304" pitchFamily="18" charset="0"/>
                        </a:rPr>
                        <a:t>○○</a:t>
                      </a:r>
                      <a:r>
                        <a:rPr lang="zh-TW" sz="1400" b="1" kern="100" dirty="0">
                          <a:solidFill>
                            <a:srgbClr val="C00000"/>
                          </a:solidFill>
                          <a:effectLst/>
                          <a:latin typeface="Calibri" panose="020F0502020204030204" pitchFamily="34" charset="0"/>
                          <a:ea typeface="新細明體" panose="02020500000000000000" pitchFamily="18" charset="-120"/>
                          <a:cs typeface="Times New Roman" panose="02020603050405020304" pitchFamily="18" charset="0"/>
                        </a:rPr>
                        <a:t>之關係人</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，其於</a:t>
                      </a:r>
                      <a:r>
                        <a:rPr lang="en-US" sz="1400" b="1" kern="100" dirty="0">
                          <a:effectLst/>
                          <a:latin typeface="Calibri" panose="020F0502020204030204" pitchFamily="34" charset="0"/>
                          <a:ea typeface="新細明體" panose="02020500000000000000" pitchFamily="18" charset="-120"/>
                          <a:cs typeface="Times New Roman" panose="02020603050405020304" pitchFamily="18" charset="0"/>
                        </a:rPr>
                        <a:t>109</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年間投標臺北市政府</a:t>
                      </a:r>
                      <a:r>
                        <a:rPr lang="zh-TW" sz="1400" b="1" kern="100" dirty="0">
                          <a:solidFill>
                            <a:srgbClr val="C00000"/>
                          </a:solidFill>
                          <a:effectLst/>
                          <a:latin typeface="Calibri" panose="020F0502020204030204" pitchFamily="34" charset="0"/>
                          <a:ea typeface="新細明體" panose="02020500000000000000" pitchFamily="18" charset="-120"/>
                          <a:cs typeface="Times New Roman" panose="02020603050405020304" pitchFamily="18" charset="0"/>
                        </a:rPr>
                        <a:t>以公告方式辦理之採購案</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a:t>
                      </a:r>
                      <a:r>
                        <a:rPr lang="zh-TW" sz="1400" b="1" kern="100" dirty="0">
                          <a:solidFill>
                            <a:srgbClr val="C00000"/>
                          </a:solidFill>
                          <a:effectLst/>
                          <a:latin typeface="Calibri" panose="020F0502020204030204" pitchFamily="34" charset="0"/>
                          <a:ea typeface="新細明體" panose="02020500000000000000" pitchFamily="18" charset="-120"/>
                          <a:cs typeface="Times New Roman" panose="02020603050405020304" pitchFamily="18" charset="0"/>
                        </a:rPr>
                        <a:t>未主動於投標文件內據實表明其身分關係</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，違反公職人員利益衝突迴避法第</a:t>
                      </a:r>
                      <a:r>
                        <a:rPr lang="en-US" sz="1400" b="1" kern="100" dirty="0">
                          <a:effectLst/>
                          <a:latin typeface="Calibri" panose="020F0502020204030204" pitchFamily="34" charset="0"/>
                          <a:ea typeface="新細明體" panose="02020500000000000000" pitchFamily="18" charset="-120"/>
                          <a:cs typeface="Times New Roman" panose="02020603050405020304" pitchFamily="18" charset="0"/>
                        </a:rPr>
                        <a:t>14</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條第</a:t>
                      </a:r>
                      <a:r>
                        <a:rPr lang="en-US" sz="1400" b="1" kern="100" dirty="0">
                          <a:effectLst/>
                          <a:latin typeface="Calibri" panose="020F0502020204030204" pitchFamily="34" charset="0"/>
                          <a:ea typeface="新細明體" panose="02020500000000000000" pitchFamily="18" charset="-120"/>
                          <a:cs typeface="Times New Roman" panose="02020603050405020304" pitchFamily="18" charset="0"/>
                        </a:rPr>
                        <a:t>2</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項規定。</a:t>
                      </a: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8</a:t>
                      </a: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萬元</a:t>
                      </a: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110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tc>
                  <a:txBody>
                    <a:bodyPr/>
                    <a:lstStyle/>
                    <a:p>
                      <a:pPr algn="ctr">
                        <a:lnSpc>
                          <a:spcPts val="1600"/>
                        </a:lnSpc>
                        <a:spcAft>
                          <a:spcPts val="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110</a:t>
                      </a:r>
                    </a:p>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Aft>
                          <a:spcPts val="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Aft>
                          <a:spcPts val="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Aft>
                          <a:spcPts val="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extLst>
                  <a:ext uri="{0D108BD9-81ED-4DB2-BD59-A6C34878D82A}">
                    <a16:rowId xmlns:a16="http://schemas.microsoft.com/office/drawing/2014/main" val="3002881077"/>
                  </a:ext>
                </a:extLst>
              </a:tr>
            </a:tbl>
          </a:graphicData>
        </a:graphic>
      </p:graphicFrame>
      <p:sp>
        <p:nvSpPr>
          <p:cNvPr id="6" name="Google Shape;257;p31">
            <a:extLst>
              <a:ext uri="{FF2B5EF4-FFF2-40B4-BE49-F238E27FC236}">
                <a16:creationId xmlns:a16="http://schemas.microsoft.com/office/drawing/2014/main" id="{1FF0B331-C0A4-4A6A-A5F6-10D16DC9D13F}"/>
              </a:ext>
            </a:extLst>
          </p:cNvPr>
          <p:cNvSpPr txBox="1"/>
          <p:nvPr/>
        </p:nvSpPr>
        <p:spPr>
          <a:xfrm>
            <a:off x="688377" y="1085604"/>
            <a:ext cx="7900152" cy="211200"/>
          </a:xfrm>
          <a:prstGeom prst="rect">
            <a:avLst/>
          </a:prstGeom>
          <a:noFill/>
          <a:ln>
            <a:noFill/>
          </a:ln>
        </p:spPr>
        <p:txBody>
          <a:bodyPr spcFirstLastPara="1" wrap="square" lIns="91425" tIns="91425" rIns="91425" bIns="91425" anchor="ctr" anchorCtr="0">
            <a:noAutofit/>
          </a:bodyPr>
          <a:lstStyle/>
          <a:p>
            <a:pPr lvl="0">
              <a:buClr>
                <a:schemeClr val="dk1"/>
              </a:buClr>
            </a:pPr>
            <a:r>
              <a:rPr lang="zh-TW" altLang="en-US" sz="2000" b="1" dirty="0">
                <a:solidFill>
                  <a:schemeClr val="dk1"/>
                </a:solidFill>
                <a:latin typeface="Livvic"/>
                <a:ea typeface="Livvic"/>
                <a:cs typeface="Livvic"/>
                <a:sym typeface="Livvic"/>
              </a:rPr>
              <a:t>監察院辦理公職人員利益衝突迴避罰鍰處分案件確定名單</a:t>
            </a:r>
            <a:endParaRPr sz="2000" b="1" dirty="0">
              <a:solidFill>
                <a:schemeClr val="dk1"/>
              </a:solidFill>
              <a:latin typeface="Livvic"/>
              <a:ea typeface="Livvic"/>
              <a:cs typeface="Livvic"/>
              <a:sym typeface="Livvic"/>
            </a:endParaRPr>
          </a:p>
        </p:txBody>
      </p:sp>
      <p:sp>
        <p:nvSpPr>
          <p:cNvPr id="7" name="Google Shape;249;p31">
            <a:extLst>
              <a:ext uri="{FF2B5EF4-FFF2-40B4-BE49-F238E27FC236}">
                <a16:creationId xmlns:a16="http://schemas.microsoft.com/office/drawing/2014/main" id="{F577B835-7D31-45CE-B7C7-9160DEC8EC26}"/>
              </a:ext>
            </a:extLst>
          </p:cNvPr>
          <p:cNvSpPr/>
          <p:nvPr/>
        </p:nvSpPr>
        <p:spPr>
          <a:xfrm>
            <a:off x="7653751" y="278303"/>
            <a:ext cx="1053063"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關係人</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32430425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276982" cy="702000"/>
          </a:xfrm>
          <a:prstGeom prst="rect">
            <a:avLst/>
          </a:prstGeom>
        </p:spPr>
        <p:txBody>
          <a:bodyPr spcFirstLastPara="1" wrap="square" lIns="91425" tIns="91425" rIns="91425" bIns="91425" anchor="ctr" anchorCtr="0">
            <a:noAutofit/>
          </a:bodyPr>
          <a:lstStyle/>
          <a:p>
            <a:pPr lvl="0"/>
            <a:r>
              <a:rPr lang="zh-TW" altLang="en-US" sz="3200" dirty="0"/>
              <a:t>裁罰實例</a:t>
            </a:r>
            <a:r>
              <a:rPr lang="en-US" altLang="zh-TW" sz="3200" dirty="0"/>
              <a:t>/</a:t>
            </a:r>
            <a:r>
              <a:rPr lang="zh-TW" altLang="en-US" sz="2400" dirty="0"/>
              <a:t>政府機關</a:t>
            </a:r>
            <a:endParaRPr sz="2400" dirty="0"/>
          </a:p>
        </p:txBody>
      </p:sp>
      <p:graphicFrame>
        <p:nvGraphicFramePr>
          <p:cNvPr id="2" name="表格 1">
            <a:extLst>
              <a:ext uri="{FF2B5EF4-FFF2-40B4-BE49-F238E27FC236}">
                <a16:creationId xmlns:a16="http://schemas.microsoft.com/office/drawing/2014/main" id="{9721384B-C793-45F0-9262-3AFF0BB5B62B}"/>
              </a:ext>
            </a:extLst>
          </p:cNvPr>
          <p:cNvGraphicFramePr>
            <a:graphicFrameLocks noGrp="1"/>
          </p:cNvGraphicFramePr>
          <p:nvPr>
            <p:extLst>
              <p:ext uri="{D42A27DB-BD31-4B8C-83A1-F6EECF244321}">
                <p14:modId xmlns:p14="http://schemas.microsoft.com/office/powerpoint/2010/main" val="1090788956"/>
              </p:ext>
            </p:extLst>
          </p:nvPr>
        </p:nvGraphicFramePr>
        <p:xfrm>
          <a:off x="808298" y="1495942"/>
          <a:ext cx="7371985" cy="3329398"/>
        </p:xfrm>
        <a:graphic>
          <a:graphicData uri="http://schemas.openxmlformats.org/drawingml/2006/table">
            <a:tbl>
              <a:tblPr>
                <a:tableStyleId>{80A30465-8FB2-4D31-BB19-6E84CC96C93C}</a:tableStyleId>
              </a:tblPr>
              <a:tblGrid>
                <a:gridCol w="321643">
                  <a:extLst>
                    <a:ext uri="{9D8B030D-6E8A-4147-A177-3AD203B41FA5}">
                      <a16:colId xmlns:a16="http://schemas.microsoft.com/office/drawing/2014/main" val="1084231129"/>
                    </a:ext>
                  </a:extLst>
                </a:gridCol>
                <a:gridCol w="997547">
                  <a:extLst>
                    <a:ext uri="{9D8B030D-6E8A-4147-A177-3AD203B41FA5}">
                      <a16:colId xmlns:a16="http://schemas.microsoft.com/office/drawing/2014/main" val="2121744636"/>
                    </a:ext>
                  </a:extLst>
                </a:gridCol>
                <a:gridCol w="970996">
                  <a:extLst>
                    <a:ext uri="{9D8B030D-6E8A-4147-A177-3AD203B41FA5}">
                      <a16:colId xmlns:a16="http://schemas.microsoft.com/office/drawing/2014/main" val="356987853"/>
                    </a:ext>
                  </a:extLst>
                </a:gridCol>
                <a:gridCol w="534806">
                  <a:extLst>
                    <a:ext uri="{9D8B030D-6E8A-4147-A177-3AD203B41FA5}">
                      <a16:colId xmlns:a16="http://schemas.microsoft.com/office/drawing/2014/main" val="2844439579"/>
                    </a:ext>
                  </a:extLst>
                </a:gridCol>
                <a:gridCol w="2499556">
                  <a:extLst>
                    <a:ext uri="{9D8B030D-6E8A-4147-A177-3AD203B41FA5}">
                      <a16:colId xmlns:a16="http://schemas.microsoft.com/office/drawing/2014/main" val="4255378342"/>
                    </a:ext>
                  </a:extLst>
                </a:gridCol>
                <a:gridCol w="1182643">
                  <a:extLst>
                    <a:ext uri="{9D8B030D-6E8A-4147-A177-3AD203B41FA5}">
                      <a16:colId xmlns:a16="http://schemas.microsoft.com/office/drawing/2014/main" val="2178690018"/>
                    </a:ext>
                  </a:extLst>
                </a:gridCol>
                <a:gridCol w="432397">
                  <a:extLst>
                    <a:ext uri="{9D8B030D-6E8A-4147-A177-3AD203B41FA5}">
                      <a16:colId xmlns:a16="http://schemas.microsoft.com/office/drawing/2014/main" val="1761454933"/>
                    </a:ext>
                  </a:extLst>
                </a:gridCol>
                <a:gridCol w="432397">
                  <a:extLst>
                    <a:ext uri="{9D8B030D-6E8A-4147-A177-3AD203B41FA5}">
                      <a16:colId xmlns:a16="http://schemas.microsoft.com/office/drawing/2014/main" val="2283605176"/>
                    </a:ext>
                  </a:extLst>
                </a:gridCol>
              </a:tblGrid>
              <a:tr h="803114">
                <a:tc>
                  <a:txBody>
                    <a:bodyPr/>
                    <a:lstStyle/>
                    <a:p>
                      <a:pPr algn="ctr">
                        <a:lnSpc>
                          <a:spcPts val="1600"/>
                        </a:lnSpc>
                        <a:spcAft>
                          <a:spcPts val="0"/>
                        </a:spcAft>
                      </a:pPr>
                      <a:r>
                        <a:rPr lang="zh-TW" sz="1200" kern="100">
                          <a:effectLst/>
                        </a:rPr>
                        <a:t>項次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受處分人</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服務機關</a:t>
                      </a:r>
                    </a:p>
                    <a:p>
                      <a:pPr algn="ctr">
                        <a:lnSpc>
                          <a:spcPts val="1600"/>
                        </a:lnSpc>
                        <a:spcAft>
                          <a:spcPts val="0"/>
                        </a:spcAft>
                      </a:pPr>
                      <a:r>
                        <a:rPr lang="zh-TW" sz="1200" kern="100" dirty="0">
                          <a:effectLst/>
                        </a:rPr>
                        <a:t>團體</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職稱</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主旨及事實</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HK" sz="1200" kern="100">
                          <a:effectLst/>
                        </a:rPr>
                        <a:t>處分確定金額</a:t>
                      </a:r>
                      <a:endParaRPr lang="zh-TW" sz="1200" kern="100">
                        <a:effectLst/>
                      </a:endParaRPr>
                    </a:p>
                    <a:p>
                      <a:pPr algn="ctr">
                        <a:lnSpc>
                          <a:spcPts val="1600"/>
                        </a:lnSpc>
                        <a:spcAft>
                          <a:spcPts val="0"/>
                        </a:spcAft>
                      </a:pPr>
                      <a:r>
                        <a:rPr lang="en-US" sz="1200" kern="100">
                          <a:effectLst/>
                        </a:rPr>
                        <a:t>(</a:t>
                      </a:r>
                      <a:r>
                        <a:rPr lang="zh-TW" sz="1200" kern="100">
                          <a:effectLst/>
                        </a:rPr>
                        <a:t>新臺幣</a:t>
                      </a:r>
                      <a:r>
                        <a:rPr lang="en-US" sz="1200" kern="100">
                          <a:effectLst/>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處分日期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確定日期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979391987"/>
                  </a:ext>
                </a:extLst>
              </a:tr>
              <a:tr h="2361361">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花蓮縣吉安鄉公所</a:t>
                      </a: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just">
                        <a:lnSpc>
                          <a:spcPct val="150000"/>
                        </a:lnSpc>
                        <a:spcBef>
                          <a:spcPts val="600"/>
                        </a:spcBef>
                        <a:spcAft>
                          <a:spcPts val="600"/>
                        </a:spcAft>
                      </a:pP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受處分人與花蓮縣吉安鄉民代表會代表之關係人花蓮縣吉安鄉仁里社區發展協會於</a:t>
                      </a:r>
                      <a:r>
                        <a:rPr lang="en-US" sz="1400" b="1" kern="100" dirty="0">
                          <a:effectLst/>
                          <a:latin typeface="Calibri" panose="020F0502020204030204" pitchFamily="34" charset="0"/>
                          <a:ea typeface="新細明體" panose="02020500000000000000" pitchFamily="18" charset="-120"/>
                          <a:cs typeface="Times New Roman" panose="02020603050405020304" pitchFamily="18" charset="0"/>
                        </a:rPr>
                        <a:t>112</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年</a:t>
                      </a:r>
                      <a:r>
                        <a:rPr lang="en-US" sz="1400" b="1" kern="100" dirty="0">
                          <a:effectLst/>
                          <a:latin typeface="Calibri" panose="020F0502020204030204" pitchFamily="34" charset="0"/>
                          <a:ea typeface="新細明體" panose="02020500000000000000" pitchFamily="18" charset="-120"/>
                          <a:cs typeface="Times New Roman" panose="02020603050405020304" pitchFamily="18" charset="0"/>
                        </a:rPr>
                        <a:t>2</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月</a:t>
                      </a:r>
                      <a:r>
                        <a:rPr lang="en-US" sz="1400" b="1" kern="100" dirty="0">
                          <a:effectLst/>
                          <a:latin typeface="Calibri" panose="020F0502020204030204" pitchFamily="34" charset="0"/>
                          <a:ea typeface="新細明體" panose="02020500000000000000" pitchFamily="18" charset="-120"/>
                          <a:cs typeface="Times New Roman" panose="02020603050405020304" pitchFamily="18" charset="0"/>
                        </a:rPr>
                        <a:t>23</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日為補助行為，</a:t>
                      </a:r>
                      <a:r>
                        <a:rPr lang="zh-TW" sz="1400" b="1"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未於補助行為成立後</a:t>
                      </a:r>
                      <a:r>
                        <a:rPr lang="en-US" sz="1400" b="1"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30</a:t>
                      </a:r>
                      <a:r>
                        <a:rPr lang="zh-TW" sz="1400" b="1"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日內主動公開</a:t>
                      </a:r>
                      <a:r>
                        <a:rPr lang="zh-TW" sz="1400" b="1" kern="100" dirty="0">
                          <a:effectLst/>
                          <a:latin typeface="Calibri" panose="020F0502020204030204" pitchFamily="34" charset="0"/>
                          <a:ea typeface="新細明體" panose="02020500000000000000" pitchFamily="18" charset="-120"/>
                          <a:cs typeface="Times New Roman" panose="02020603050405020304" pitchFamily="18" charset="0"/>
                        </a:rPr>
                        <a:t>關係人之身分關係，違反公職人員利益衝突迴避法</a:t>
                      </a:r>
                      <a:r>
                        <a:rPr lang="zh-TW" sz="1400" b="1"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第</a:t>
                      </a:r>
                      <a:r>
                        <a:rPr lang="en-US" sz="1400" b="1"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14</a:t>
                      </a:r>
                      <a:r>
                        <a:rPr lang="zh-TW" sz="1400" b="1"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條第</a:t>
                      </a:r>
                      <a:r>
                        <a:rPr lang="en-US" sz="1400" b="1"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2</a:t>
                      </a:r>
                      <a:r>
                        <a:rPr lang="zh-TW" sz="1400" b="1"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項規定。</a:t>
                      </a:r>
                    </a:p>
                  </a:txBody>
                  <a:tcPr marL="17780" marR="17780" marT="0" marB="0" anchor="ctr"/>
                </a:tc>
                <a:tc>
                  <a:txBody>
                    <a:bodyPr/>
                    <a:lstStyle/>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5</a:t>
                      </a: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萬元</a:t>
                      </a:r>
                    </a:p>
                  </a:txBody>
                  <a:tcPr marL="17780" marR="17780" marT="0" marB="0" anchor="ctr"/>
                </a:tc>
                <a:tc>
                  <a:txBody>
                    <a:bodyPr/>
                    <a:lstStyle/>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112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tc>
                  <a:txBody>
                    <a:bodyPr/>
                    <a:lstStyle/>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113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extLst>
                  <a:ext uri="{0D108BD9-81ED-4DB2-BD59-A6C34878D82A}">
                    <a16:rowId xmlns:a16="http://schemas.microsoft.com/office/drawing/2014/main" val="3002881077"/>
                  </a:ext>
                </a:extLst>
              </a:tr>
            </a:tbl>
          </a:graphicData>
        </a:graphic>
      </p:graphicFrame>
      <p:sp>
        <p:nvSpPr>
          <p:cNvPr id="6" name="Google Shape;257;p31">
            <a:extLst>
              <a:ext uri="{FF2B5EF4-FFF2-40B4-BE49-F238E27FC236}">
                <a16:creationId xmlns:a16="http://schemas.microsoft.com/office/drawing/2014/main" id="{1FF0B331-C0A4-4A6A-A5F6-10D16DC9D13F}"/>
              </a:ext>
            </a:extLst>
          </p:cNvPr>
          <p:cNvSpPr txBox="1"/>
          <p:nvPr/>
        </p:nvSpPr>
        <p:spPr>
          <a:xfrm>
            <a:off x="688377" y="1085604"/>
            <a:ext cx="7900152" cy="211200"/>
          </a:xfrm>
          <a:prstGeom prst="rect">
            <a:avLst/>
          </a:prstGeom>
          <a:noFill/>
          <a:ln>
            <a:noFill/>
          </a:ln>
        </p:spPr>
        <p:txBody>
          <a:bodyPr spcFirstLastPara="1" wrap="square" lIns="91425" tIns="91425" rIns="91425" bIns="91425" anchor="ctr" anchorCtr="0">
            <a:noAutofit/>
          </a:bodyPr>
          <a:lstStyle/>
          <a:p>
            <a:pPr lvl="0">
              <a:buClr>
                <a:schemeClr val="dk1"/>
              </a:buClr>
            </a:pPr>
            <a:r>
              <a:rPr lang="zh-TW" altLang="en-US" sz="2000" b="1" dirty="0">
                <a:solidFill>
                  <a:schemeClr val="dk1"/>
                </a:solidFill>
                <a:latin typeface="Livvic"/>
                <a:ea typeface="Livvic"/>
                <a:cs typeface="Livvic"/>
                <a:sym typeface="Livvic"/>
              </a:rPr>
              <a:t>監察院辦理公職人員利益衝突迴避罰鍰處分案件確定名單</a:t>
            </a:r>
            <a:endParaRPr sz="2000" b="1" dirty="0">
              <a:solidFill>
                <a:schemeClr val="dk1"/>
              </a:solidFill>
              <a:latin typeface="Livvic"/>
              <a:ea typeface="Livvic"/>
              <a:cs typeface="Livvic"/>
              <a:sym typeface="Livvic"/>
            </a:endParaRPr>
          </a:p>
        </p:txBody>
      </p:sp>
      <p:sp>
        <p:nvSpPr>
          <p:cNvPr id="7" name="Google Shape;249;p31">
            <a:extLst>
              <a:ext uri="{FF2B5EF4-FFF2-40B4-BE49-F238E27FC236}">
                <a16:creationId xmlns:a16="http://schemas.microsoft.com/office/drawing/2014/main" id="{F17C6C7C-746F-4F0E-AACB-7D799C28E993}"/>
              </a:ext>
            </a:extLst>
          </p:cNvPr>
          <p:cNvSpPr/>
          <p:nvPr/>
        </p:nvSpPr>
        <p:spPr>
          <a:xfrm>
            <a:off x="7305954" y="27830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2165534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內容版面配置區 5">
            <a:extLst>
              <a:ext uri="{FF2B5EF4-FFF2-40B4-BE49-F238E27FC236}">
                <a16:creationId xmlns:a16="http://schemas.microsoft.com/office/drawing/2014/main" id="{D10ACCAE-A7F2-4CBD-8532-BA54AAD6FB0C}"/>
              </a:ext>
            </a:extLst>
          </p:cNvPr>
          <p:cNvGraphicFramePr>
            <a:graphicFrameLocks/>
          </p:cNvGraphicFramePr>
          <p:nvPr>
            <p:extLst>
              <p:ext uri="{D42A27DB-BD31-4B8C-83A1-F6EECF244321}">
                <p14:modId xmlns:p14="http://schemas.microsoft.com/office/powerpoint/2010/main" val="498273459"/>
              </p:ext>
            </p:extLst>
          </p:nvPr>
        </p:nvGraphicFramePr>
        <p:xfrm>
          <a:off x="323528" y="700708"/>
          <a:ext cx="8712968" cy="4051557"/>
        </p:xfrm>
        <a:graphic>
          <a:graphicData uri="http://schemas.openxmlformats.org/drawingml/2006/table">
            <a:tbl>
              <a:tblPr firstRow="1" bandRow="1"/>
              <a:tblGrid>
                <a:gridCol w="2016224">
                  <a:extLst>
                    <a:ext uri="{9D8B030D-6E8A-4147-A177-3AD203B41FA5}">
                      <a16:colId xmlns:a16="http://schemas.microsoft.com/office/drawing/2014/main" val="20000"/>
                    </a:ext>
                  </a:extLst>
                </a:gridCol>
                <a:gridCol w="6696744">
                  <a:extLst>
                    <a:ext uri="{9D8B030D-6E8A-4147-A177-3AD203B41FA5}">
                      <a16:colId xmlns:a16="http://schemas.microsoft.com/office/drawing/2014/main" val="20001"/>
                    </a:ext>
                  </a:extLst>
                </a:gridCol>
              </a:tblGrid>
              <a:tr h="287434">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9pPr>
                    </a:lstStyle>
                    <a:p>
                      <a:pPr algn="ctr"/>
                      <a:r>
                        <a:rPr lang="zh-TW" altLang="en-US" sz="1800" dirty="0">
                          <a:latin typeface="Microsoft JhengHei UI" panose="020B0604030504040204" pitchFamily="34" charset="-120"/>
                          <a:ea typeface="Microsoft JhengHei UI" panose="020B0604030504040204" pitchFamily="34" charset="-120"/>
                        </a:rPr>
                        <a:t>違反本法規定</a:t>
                      </a:r>
                      <a:endParaRPr lang="en-US" altLang="zh-TW" sz="1800" dirty="0">
                        <a:latin typeface="Microsoft JhengHei UI" panose="020B0604030504040204" pitchFamily="34" charset="-120"/>
                        <a:ea typeface="Microsoft JhengHei UI" panose="020B0604030504040204" pitchFamily="34" charset="-120"/>
                      </a:endParaRPr>
                    </a:p>
                    <a:p>
                      <a:pPr algn="ctr"/>
                      <a:r>
                        <a:rPr lang="zh-TW" altLang="en-US" sz="1800" dirty="0">
                          <a:latin typeface="Microsoft JhengHei UI" panose="020B0604030504040204" pitchFamily="34" charset="-120"/>
                          <a:ea typeface="Microsoft JhengHei UI" panose="020B0604030504040204" pitchFamily="34" charset="-120"/>
                        </a:rPr>
                        <a:t>之情形</a:t>
                      </a:r>
                    </a:p>
                  </a:txBody>
                  <a:tcPr>
                    <a:lnL w="12700" cmpd="sng">
                      <a:solidFill>
                        <a:srgbClr val="984807"/>
                      </a:solidFill>
                    </a:lnL>
                    <a:lnR>
                      <a:noFill/>
                    </a:lnR>
                    <a:lnT w="12700" cmpd="sng">
                      <a:solidFill>
                        <a:srgbClr val="984807"/>
                      </a:solidFill>
                    </a:lnT>
                    <a:lnB w="12700" cmpd="sng">
                      <a:solidFill>
                        <a:srgbClr val="984807"/>
                      </a:solidFill>
                    </a:lnB>
                    <a:lnTlToBr w="12700" cmpd="sng">
                      <a:noFill/>
                      <a:prstDash val="solid"/>
                    </a:lnTlToBr>
                    <a:lnBlToTr w="12700" cmpd="sng">
                      <a:noFill/>
                      <a:prstDash val="solid"/>
                    </a:lnBlToTr>
                    <a:solidFill>
                      <a:schemeClr val="tx2">
                        <a:lumMod val="75000"/>
                      </a:schemeClr>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Arial"/>
                          <a:ea typeface="Arial Unicode MS"/>
                          <a:sym typeface="Arial"/>
                        </a:defRPr>
                      </a:lvl9pPr>
                    </a:lstStyle>
                    <a:p>
                      <a:pPr algn="ctr"/>
                      <a:r>
                        <a:rPr lang="zh-TW" altLang="en-US" sz="1800" dirty="0">
                          <a:latin typeface="Microsoft JhengHei UI" panose="020B0604030504040204" pitchFamily="34" charset="-120"/>
                          <a:ea typeface="Microsoft JhengHei UI" panose="020B0604030504040204" pitchFamily="34" charset="-120"/>
                        </a:rPr>
                        <a:t>罰鍰</a:t>
                      </a:r>
                    </a:p>
                  </a:txBody>
                  <a:tcPr>
                    <a:lnL>
                      <a:noFill/>
                    </a:lnL>
                    <a:lnR w="12700" cmpd="sng">
                      <a:solidFill>
                        <a:srgbClr val="984807"/>
                      </a:solidFill>
                    </a:lnR>
                    <a:lnT w="12700" cmpd="sng">
                      <a:solidFill>
                        <a:srgbClr val="984807"/>
                      </a:solidFill>
                    </a:lnT>
                    <a:lnB w="12700" cmpd="sng">
                      <a:solidFill>
                        <a:srgbClr val="984807"/>
                      </a:solidFill>
                    </a:lnB>
                    <a:lnTlToBr w="12700" cmpd="sng">
                      <a:noFill/>
                      <a:prstDash val="solid"/>
                    </a:lnTlToBr>
                    <a:lnBlToTr w="12700" cmpd="sng">
                      <a:noFill/>
                      <a:prstDash val="solid"/>
                    </a:lnBlToTr>
                    <a:solidFill>
                      <a:schemeClr val="tx2">
                        <a:lumMod val="75000"/>
                      </a:schemeClr>
                    </a:solidFill>
                  </a:tcPr>
                </a:tc>
                <a:extLst>
                  <a:ext uri="{0D108BD9-81ED-4DB2-BD59-A6C34878D82A}">
                    <a16:rowId xmlns:a16="http://schemas.microsoft.com/office/drawing/2014/main" val="10000"/>
                  </a:ext>
                </a:extLst>
              </a:tr>
              <a:tr h="282312">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一</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未自行迴避</a:t>
                      </a:r>
                    </a:p>
                  </a:txBody>
                  <a:tcPr anchor="ctr">
                    <a:lnL w="12700" cmpd="sng">
                      <a:solidFill>
                        <a:srgbClr val="984807"/>
                      </a:solidFill>
                    </a:lnL>
                    <a:lnR>
                      <a:noFill/>
                    </a:lnR>
                    <a:lnT w="12700" cmpd="sng">
                      <a:solidFill>
                        <a:srgbClr val="984807"/>
                      </a:solidFill>
                    </a:lnT>
                    <a:lnB w="12700" cmpd="sng">
                      <a:solidFill>
                        <a:srgbClr val="984807"/>
                      </a:solidFill>
                    </a:lnB>
                    <a:lnTlToBr w="12700" cmpd="sng">
                      <a:noFill/>
                      <a:prstDash val="solid"/>
                    </a:lnTlToBr>
                    <a:lnBlToTr w="12700" cmpd="sng">
                      <a:noFill/>
                      <a:prstDash val="solid"/>
                    </a:lnBlToTr>
                    <a:solidFill>
                      <a:srgbClr val="984807">
                        <a:lumMod val="20000"/>
                        <a:lumOff val="8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zh-TW" altLang="en-US" sz="1200" dirty="0">
                          <a:latin typeface="Microsoft JhengHei UI" panose="020B0604030504040204" pitchFamily="34" charset="-120"/>
                          <a:ea typeface="Microsoft JhengHei UI" panose="020B0604030504040204" pitchFamily="34" charset="-120"/>
                        </a:rPr>
                        <a:t>違反者，處新臺幣</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下同</a:t>
                      </a:r>
                      <a:r>
                        <a:rPr lang="en-US" altLang="zh-TW" sz="1200" dirty="0">
                          <a:latin typeface="Microsoft JhengHei UI" panose="020B0604030504040204" pitchFamily="34" charset="-120"/>
                          <a:ea typeface="Microsoft JhengHei UI" panose="020B0604030504040204" pitchFamily="34" charset="-120"/>
                        </a:rPr>
                        <a:t>)10</a:t>
                      </a:r>
                      <a:r>
                        <a:rPr lang="zh-TW" altLang="en-US" sz="1200" dirty="0">
                          <a:latin typeface="Microsoft JhengHei UI" panose="020B0604030504040204" pitchFamily="34" charset="-120"/>
                          <a:ea typeface="Microsoft JhengHei UI" panose="020B0604030504040204" pitchFamily="34" charset="-120"/>
                        </a:rPr>
                        <a:t>萬元以上</a:t>
                      </a:r>
                      <a:r>
                        <a:rPr lang="en-US" altLang="zh-TW" sz="1200" dirty="0">
                          <a:latin typeface="Microsoft JhengHei UI" panose="020B0604030504040204" pitchFamily="34" charset="-120"/>
                          <a:ea typeface="Microsoft JhengHei UI" panose="020B0604030504040204" pitchFamily="34" charset="-120"/>
                        </a:rPr>
                        <a:t>200</a:t>
                      </a:r>
                      <a:r>
                        <a:rPr lang="zh-TW" altLang="en-US" sz="1200" dirty="0">
                          <a:latin typeface="Microsoft JhengHei UI" panose="020B0604030504040204" pitchFamily="34" charset="-120"/>
                          <a:ea typeface="Microsoft JhengHei UI" panose="020B0604030504040204" pitchFamily="34" charset="-120"/>
                        </a:rPr>
                        <a:t>萬元以下罰鍰</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本法第</a:t>
                      </a:r>
                      <a:r>
                        <a:rPr lang="en-US" altLang="zh-TW" sz="1200" dirty="0">
                          <a:latin typeface="Microsoft JhengHei UI" panose="020B0604030504040204" pitchFamily="34" charset="-120"/>
                          <a:ea typeface="Microsoft JhengHei UI" panose="020B0604030504040204" pitchFamily="34" charset="-120"/>
                        </a:rPr>
                        <a:t>16</a:t>
                      </a:r>
                      <a:r>
                        <a:rPr lang="zh-TW" altLang="en-US" sz="1200" dirty="0">
                          <a:latin typeface="Microsoft JhengHei UI" panose="020B0604030504040204" pitchFamily="34" charset="-120"/>
                          <a:ea typeface="Microsoft JhengHei UI" panose="020B0604030504040204" pitchFamily="34" charset="-120"/>
                        </a:rPr>
                        <a:t>條第</a:t>
                      </a:r>
                      <a:r>
                        <a:rPr lang="en-US" altLang="zh-TW" sz="1200" dirty="0">
                          <a:latin typeface="Microsoft JhengHei UI" panose="020B0604030504040204" pitchFamily="34" charset="-120"/>
                          <a:ea typeface="Microsoft JhengHei UI" panose="020B0604030504040204" pitchFamily="34" charset="-120"/>
                        </a:rPr>
                        <a:t>1</a:t>
                      </a:r>
                      <a:r>
                        <a:rPr lang="zh-TW" altLang="en-US" sz="1200" dirty="0">
                          <a:latin typeface="Microsoft JhengHei UI" panose="020B0604030504040204" pitchFamily="34" charset="-120"/>
                          <a:ea typeface="Microsoft JhengHei UI" panose="020B0604030504040204" pitchFamily="34" charset="-120"/>
                        </a:rPr>
                        <a:t>項</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a:t>
                      </a:r>
                    </a:p>
                  </a:txBody>
                  <a:tcPr>
                    <a:lnL>
                      <a:noFill/>
                    </a:lnL>
                    <a:lnR w="12700" cmpd="sng">
                      <a:solidFill>
                        <a:srgbClr val="984807"/>
                      </a:solidFill>
                    </a:lnR>
                    <a:lnT w="12700" cmpd="sng">
                      <a:solidFill>
                        <a:srgbClr val="984807"/>
                      </a:solidFill>
                    </a:lnT>
                    <a:lnB w="12700" cmpd="sng">
                      <a:solidFill>
                        <a:srgbClr val="984807"/>
                      </a:solidFill>
                    </a:lnB>
                    <a:lnTlToBr w="12700" cmpd="sng">
                      <a:noFill/>
                      <a:prstDash val="solid"/>
                    </a:lnTlToBr>
                    <a:lnBlToTr w="12700" cmpd="sng">
                      <a:noFill/>
                      <a:prstDash val="solid"/>
                    </a:lnBlToTr>
                    <a:solidFill>
                      <a:srgbClr val="984807">
                        <a:lumMod val="20000"/>
                        <a:lumOff val="80000"/>
                      </a:srgbClr>
                    </a:solidFill>
                  </a:tcPr>
                </a:tc>
                <a:extLst>
                  <a:ext uri="{0D108BD9-81ED-4DB2-BD59-A6C34878D82A}">
                    <a16:rowId xmlns:a16="http://schemas.microsoft.com/office/drawing/2014/main" val="10001"/>
                  </a:ext>
                </a:extLst>
              </a:tr>
              <a:tr h="307461">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二</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經命迴避拒絕迴避</a:t>
                      </a:r>
                    </a:p>
                  </a:txBody>
                  <a:tcPr anchor="ctr">
                    <a:lnL w="12700" cmpd="sng">
                      <a:solidFill>
                        <a:srgbClr val="984807"/>
                      </a:solidFill>
                    </a:lnL>
                    <a:lnR>
                      <a:noFill/>
                    </a:lnR>
                    <a:lnT w="12700" cmpd="sng">
                      <a:solidFill>
                        <a:srgbClr val="984807"/>
                      </a:solidFill>
                    </a:lnT>
                    <a:lnB w="12700" cmpd="sng">
                      <a:solidFill>
                        <a:srgbClr val="984807"/>
                      </a:solidFill>
                    </a:lnB>
                    <a:lnTlToBr w="12700" cmpd="sng">
                      <a:noFill/>
                      <a:prstDash val="solid"/>
                    </a:lnTlToBr>
                    <a:lnBlToTr w="12700" cmpd="sng">
                      <a:noFill/>
                      <a:prstDash val="solid"/>
                    </a:lnBlToTr>
                    <a:solidFill>
                      <a:sysClr val="window" lastClr="FFFFF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zh-TW" altLang="en-US" sz="1200" dirty="0">
                          <a:latin typeface="Microsoft JhengHei UI" panose="020B0604030504040204" pitchFamily="34" charset="-120"/>
                          <a:ea typeface="Microsoft JhengHei UI" panose="020B0604030504040204" pitchFamily="34" charset="-120"/>
                        </a:rPr>
                        <a:t>違反者，處</a:t>
                      </a:r>
                      <a:r>
                        <a:rPr lang="en-US" altLang="zh-TW" sz="1200" dirty="0">
                          <a:latin typeface="Microsoft JhengHei UI" panose="020B0604030504040204" pitchFamily="34" charset="-120"/>
                          <a:ea typeface="Microsoft JhengHei UI" panose="020B0604030504040204" pitchFamily="34" charset="-120"/>
                        </a:rPr>
                        <a:t>15</a:t>
                      </a:r>
                      <a:r>
                        <a:rPr lang="zh-TW" altLang="en-US" sz="1200" dirty="0">
                          <a:latin typeface="Microsoft JhengHei UI" panose="020B0604030504040204" pitchFamily="34" charset="-120"/>
                          <a:ea typeface="Microsoft JhengHei UI" panose="020B0604030504040204" pitchFamily="34" charset="-120"/>
                        </a:rPr>
                        <a:t>萬元以上</a:t>
                      </a:r>
                      <a:r>
                        <a:rPr lang="en-US" altLang="zh-TW" sz="1200" dirty="0">
                          <a:latin typeface="Microsoft JhengHei UI" panose="020B0604030504040204" pitchFamily="34" charset="-120"/>
                          <a:ea typeface="Microsoft JhengHei UI" panose="020B0604030504040204" pitchFamily="34" charset="-120"/>
                        </a:rPr>
                        <a:t>300</a:t>
                      </a:r>
                      <a:r>
                        <a:rPr lang="zh-TW" altLang="en-US" sz="1200" dirty="0">
                          <a:latin typeface="Microsoft JhengHei UI" panose="020B0604030504040204" pitchFamily="34" charset="-120"/>
                          <a:ea typeface="Microsoft JhengHei UI" panose="020B0604030504040204" pitchFamily="34" charset="-120"/>
                        </a:rPr>
                        <a:t>萬元以下罰鍰。</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第</a:t>
                      </a:r>
                      <a:r>
                        <a:rPr lang="en-US" altLang="zh-TW" sz="1200" dirty="0">
                          <a:latin typeface="Microsoft JhengHei UI" panose="020B0604030504040204" pitchFamily="34" charset="-120"/>
                          <a:ea typeface="Microsoft JhengHei UI" panose="020B0604030504040204" pitchFamily="34" charset="-120"/>
                        </a:rPr>
                        <a:t>16</a:t>
                      </a:r>
                      <a:r>
                        <a:rPr lang="zh-TW" altLang="en-US" sz="1200" dirty="0">
                          <a:latin typeface="Microsoft JhengHei UI" panose="020B0604030504040204" pitchFamily="34" charset="-120"/>
                          <a:ea typeface="Microsoft JhengHei UI" panose="020B0604030504040204" pitchFamily="34" charset="-120"/>
                        </a:rPr>
                        <a:t>條第</a:t>
                      </a:r>
                      <a:r>
                        <a:rPr lang="en-US" altLang="zh-TW" sz="1200" dirty="0">
                          <a:latin typeface="Microsoft JhengHei UI" panose="020B0604030504040204" pitchFamily="34" charset="-120"/>
                          <a:ea typeface="Microsoft JhengHei UI" panose="020B0604030504040204" pitchFamily="34" charset="-120"/>
                        </a:rPr>
                        <a:t>2</a:t>
                      </a:r>
                      <a:r>
                        <a:rPr lang="zh-TW" altLang="en-US" sz="1200" dirty="0">
                          <a:latin typeface="Microsoft JhengHei UI" panose="020B0604030504040204" pitchFamily="34" charset="-120"/>
                          <a:ea typeface="Microsoft JhengHei UI" panose="020B0604030504040204" pitchFamily="34" charset="-120"/>
                        </a:rPr>
                        <a:t>項</a:t>
                      </a:r>
                      <a:r>
                        <a:rPr lang="en-US" altLang="zh-TW" sz="1200" dirty="0">
                          <a:latin typeface="Microsoft JhengHei UI" panose="020B0604030504040204" pitchFamily="34" charset="-120"/>
                          <a:ea typeface="Microsoft JhengHei UI" panose="020B0604030504040204" pitchFamily="34" charset="-120"/>
                        </a:rPr>
                        <a:t>)</a:t>
                      </a:r>
                      <a:endParaRPr lang="zh-TW" altLang="en-US" sz="1200" dirty="0">
                        <a:latin typeface="Microsoft JhengHei UI" panose="020B0604030504040204" pitchFamily="34" charset="-120"/>
                        <a:ea typeface="Microsoft JhengHei UI" panose="020B0604030504040204" pitchFamily="34" charset="-120"/>
                      </a:endParaRPr>
                    </a:p>
                  </a:txBody>
                  <a:tcPr>
                    <a:lnL>
                      <a:noFill/>
                    </a:lnL>
                    <a:lnR w="12700" cmpd="sng">
                      <a:solidFill>
                        <a:srgbClr val="984807"/>
                      </a:solidFill>
                    </a:lnR>
                    <a:lnT w="12700" cmpd="sng">
                      <a:solidFill>
                        <a:srgbClr val="984807"/>
                      </a:solidFill>
                    </a:lnT>
                    <a:lnB w="12700" cmpd="sng">
                      <a:solidFill>
                        <a:srgbClr val="98480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2"/>
                  </a:ext>
                </a:extLst>
              </a:tr>
              <a:tr h="359292">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pPr marL="715963" indent="-715963"/>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三</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公職人員假借權力圖利</a:t>
                      </a:r>
                    </a:p>
                  </a:txBody>
                  <a:tcPr anchor="ctr">
                    <a:lnL w="12700" cmpd="sng">
                      <a:solidFill>
                        <a:srgbClr val="984807"/>
                      </a:solidFill>
                    </a:lnL>
                    <a:lnR>
                      <a:noFill/>
                    </a:lnR>
                    <a:lnT w="12700" cmpd="sng">
                      <a:solidFill>
                        <a:srgbClr val="984807"/>
                      </a:solidFill>
                    </a:lnT>
                    <a:lnB w="12700" cmpd="sng">
                      <a:solidFill>
                        <a:srgbClr val="984807"/>
                      </a:solidFill>
                    </a:lnB>
                    <a:lnTlToBr w="12700" cmpd="sng">
                      <a:noFill/>
                      <a:prstDash val="solid"/>
                    </a:lnTlToBr>
                    <a:lnBlToTr w="12700" cmpd="sng">
                      <a:noFill/>
                      <a:prstDash val="solid"/>
                    </a:lnBlToTr>
                    <a:solidFill>
                      <a:srgbClr val="984807">
                        <a:lumMod val="20000"/>
                        <a:lumOff val="80000"/>
                      </a:srgbClr>
                    </a:solidFill>
                  </a:tcPr>
                </a:tc>
                <a:tc rowSpan="2">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zh-TW" altLang="en-US" sz="1200" dirty="0">
                          <a:latin typeface="Microsoft JhengHei UI" panose="020B0604030504040204" pitchFamily="34" charset="-120"/>
                          <a:ea typeface="Microsoft JhengHei UI" panose="020B0604030504040204" pitchFamily="34" charset="-120"/>
                        </a:rPr>
                        <a:t>違反者，處</a:t>
                      </a:r>
                      <a:r>
                        <a:rPr lang="en-US" altLang="zh-TW" sz="1200" dirty="0">
                          <a:latin typeface="Microsoft JhengHei UI" panose="020B0604030504040204" pitchFamily="34" charset="-120"/>
                          <a:ea typeface="Microsoft JhengHei UI" panose="020B0604030504040204" pitchFamily="34" charset="-120"/>
                        </a:rPr>
                        <a:t>30</a:t>
                      </a:r>
                      <a:r>
                        <a:rPr lang="zh-TW" altLang="en-US" sz="1200" dirty="0">
                          <a:latin typeface="Microsoft JhengHei UI" panose="020B0604030504040204" pitchFamily="34" charset="-120"/>
                          <a:ea typeface="Microsoft JhengHei UI" panose="020B0604030504040204" pitchFamily="34" charset="-120"/>
                        </a:rPr>
                        <a:t>萬元以上</a:t>
                      </a:r>
                      <a:r>
                        <a:rPr lang="en-US" altLang="zh-TW" sz="1200" dirty="0">
                          <a:latin typeface="Microsoft JhengHei UI" panose="020B0604030504040204" pitchFamily="34" charset="-120"/>
                          <a:ea typeface="Microsoft JhengHei UI" panose="020B0604030504040204" pitchFamily="34" charset="-120"/>
                        </a:rPr>
                        <a:t>600</a:t>
                      </a:r>
                      <a:r>
                        <a:rPr lang="zh-TW" altLang="en-US" sz="1200" dirty="0">
                          <a:latin typeface="Microsoft JhengHei UI" panose="020B0604030504040204" pitchFamily="34" charset="-120"/>
                          <a:ea typeface="Microsoft JhengHei UI" panose="020B0604030504040204" pitchFamily="34" charset="-120"/>
                        </a:rPr>
                        <a:t>萬元以下罰鍰 </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本法第</a:t>
                      </a:r>
                      <a:r>
                        <a:rPr lang="en-US" altLang="zh-TW" sz="1200" dirty="0">
                          <a:latin typeface="Microsoft JhengHei UI" panose="020B0604030504040204" pitchFamily="34" charset="-120"/>
                          <a:ea typeface="Microsoft JhengHei UI" panose="020B0604030504040204" pitchFamily="34" charset="-120"/>
                        </a:rPr>
                        <a:t>14</a:t>
                      </a:r>
                      <a:r>
                        <a:rPr lang="zh-TW" altLang="en-US" sz="1200" dirty="0">
                          <a:latin typeface="Microsoft JhengHei UI" panose="020B0604030504040204" pitchFamily="34" charset="-120"/>
                          <a:ea typeface="Microsoft JhengHei UI" panose="020B0604030504040204" pitchFamily="34" charset="-120"/>
                        </a:rPr>
                        <a:t>條</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a:t>
                      </a:r>
                    </a:p>
                  </a:txBody>
                  <a:tcPr anchor="ctr">
                    <a:lnL>
                      <a:noFill/>
                    </a:lnL>
                    <a:lnR w="12700" cmpd="sng">
                      <a:solidFill>
                        <a:srgbClr val="984807"/>
                      </a:solidFill>
                    </a:lnR>
                    <a:lnT w="12700" cmpd="sng">
                      <a:solidFill>
                        <a:srgbClr val="984807"/>
                      </a:solidFill>
                    </a:lnT>
                    <a:lnB w="12700" cmpd="sng">
                      <a:solidFill>
                        <a:srgbClr val="984807"/>
                      </a:solidFill>
                    </a:lnB>
                    <a:lnTlToBr w="12700" cmpd="sng">
                      <a:noFill/>
                      <a:prstDash val="solid"/>
                    </a:lnTlToBr>
                    <a:lnBlToTr w="12700" cmpd="sng">
                      <a:noFill/>
                      <a:prstDash val="solid"/>
                    </a:lnBlToTr>
                    <a:solidFill>
                      <a:srgbClr val="984807">
                        <a:lumMod val="20000"/>
                        <a:lumOff val="80000"/>
                      </a:srgbClr>
                    </a:solidFill>
                  </a:tcPr>
                </a:tc>
                <a:extLst>
                  <a:ext uri="{0D108BD9-81ED-4DB2-BD59-A6C34878D82A}">
                    <a16:rowId xmlns:a16="http://schemas.microsoft.com/office/drawing/2014/main" val="10003"/>
                  </a:ext>
                </a:extLst>
              </a:tr>
              <a:tr h="359292">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四</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關係人請託關說圖利</a:t>
                      </a:r>
                    </a:p>
                  </a:txBody>
                  <a:tcPr anchor="ctr">
                    <a:lnL w="12700" cmpd="sng">
                      <a:solidFill>
                        <a:srgbClr val="984807"/>
                      </a:solidFill>
                    </a:lnL>
                    <a:lnR>
                      <a:noFill/>
                    </a:lnR>
                    <a:lnT w="12700" cmpd="sng">
                      <a:solidFill>
                        <a:srgbClr val="984807"/>
                      </a:solidFill>
                    </a:lnT>
                    <a:lnB w="12700" cmpd="sng">
                      <a:solidFill>
                        <a:srgbClr val="984807"/>
                      </a:solidFill>
                    </a:lnB>
                    <a:lnTlToBr w="12700" cmpd="sng">
                      <a:noFill/>
                      <a:prstDash val="solid"/>
                    </a:lnTlToBr>
                    <a:lnBlToTr w="12700" cmpd="sng">
                      <a:noFill/>
                      <a:prstDash val="solid"/>
                    </a:lnBlToTr>
                    <a:solidFill>
                      <a:srgbClr val="984807">
                        <a:lumMod val="20000"/>
                        <a:lumOff val="80000"/>
                      </a:srgbClr>
                    </a:solidFill>
                  </a:tcPr>
                </a:tc>
                <a:tc vMerge="1">
                  <a:txBody>
                    <a:bodyPr/>
                    <a:lstStyle/>
                    <a:p>
                      <a:endParaRPr lang="zh-TW" altLang="en-US" sz="2000" dirty="0">
                        <a:latin typeface="+mj-ea"/>
                        <a:ea typeface="+mj-ea"/>
                      </a:endParaRPr>
                    </a:p>
                  </a:txBody>
                  <a:tcPr/>
                </a:tc>
                <a:extLst>
                  <a:ext uri="{0D108BD9-81ED-4DB2-BD59-A6C34878D82A}">
                    <a16:rowId xmlns:a16="http://schemas.microsoft.com/office/drawing/2014/main" val="10004"/>
                  </a:ext>
                </a:extLst>
              </a:tr>
              <a:tr h="766154">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五</a:t>
                      </a:r>
                      <a:r>
                        <a:rPr lang="en-US" altLang="zh-TW" sz="1200" dirty="0">
                          <a:latin typeface="Microsoft JhengHei UI" panose="020B0604030504040204" pitchFamily="34" charset="-120"/>
                          <a:ea typeface="Microsoft JhengHei UI" panose="020B0604030504040204" pitchFamily="34" charset="-120"/>
                        </a:rPr>
                        <a:t>)</a:t>
                      </a:r>
                      <a:r>
                        <a:rPr lang="zh-TW" altLang="en-US" sz="2000" dirty="0">
                          <a:latin typeface="Microsoft JhengHei UI" panose="020B0604030504040204" pitchFamily="34" charset="-120"/>
                          <a:ea typeface="Microsoft JhengHei UI" panose="020B0604030504040204" pitchFamily="34" charset="-120"/>
                        </a:rPr>
                        <a:t>違法交易或補助行為</a:t>
                      </a:r>
                    </a:p>
                  </a:txBody>
                  <a:tcPr anchor="ctr">
                    <a:lnL w="12700" cmpd="sng">
                      <a:solidFill>
                        <a:srgbClr val="984807"/>
                      </a:solidFill>
                    </a:lnL>
                    <a:lnR>
                      <a:noFill/>
                    </a:lnR>
                    <a:lnT w="12700" cmpd="sng">
                      <a:solidFill>
                        <a:srgbClr val="984807"/>
                      </a:solidFill>
                    </a:lnT>
                    <a:lnB w="12700" cmpd="sng">
                      <a:solidFill>
                        <a:srgbClr val="984807"/>
                      </a:solidFill>
                    </a:lnB>
                    <a:lnTlToBr w="12700" cmpd="sng">
                      <a:noFill/>
                      <a:prstDash val="solid"/>
                    </a:lnTlToBr>
                    <a:lnBlToTr w="12700" cmpd="sng">
                      <a:noFill/>
                      <a:prstDash val="solid"/>
                    </a:lnBlToTr>
                    <a:solidFill>
                      <a:sysClr val="window" lastClr="FFFFFF"/>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zh-TW" altLang="zh-TW" sz="1800" b="0" u="none" dirty="0">
                          <a:solidFill>
                            <a:srgbClr val="FF0000"/>
                          </a:solidFill>
                          <a:latin typeface="Microsoft JhengHei UI" panose="020B0604030504040204" pitchFamily="34" charset="-120"/>
                          <a:ea typeface="Microsoft JhengHei UI" panose="020B0604030504040204" pitchFamily="34" charset="-120"/>
                        </a:rPr>
                        <a:t>未</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達</a:t>
                      </a:r>
                      <a:r>
                        <a:rPr lang="en-US" altLang="zh-TW" sz="1800" b="0" u="none" dirty="0">
                          <a:solidFill>
                            <a:srgbClr val="FF0000"/>
                          </a:solidFill>
                          <a:latin typeface="Microsoft JhengHei UI" panose="020B0604030504040204" pitchFamily="34" charset="-120"/>
                          <a:ea typeface="Microsoft JhengHei UI" panose="020B0604030504040204" pitchFamily="34" charset="-120"/>
                        </a:rPr>
                        <a:t>10</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萬元者</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，處</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1</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萬元以上</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5</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萬元以下罰鍰</a:t>
                      </a:r>
                      <a:endParaRPr lang="en-US" altLang="zh-TW" sz="1800" b="0" u="none" dirty="0">
                        <a:solidFill>
                          <a:schemeClr val="tx1"/>
                        </a:solidFill>
                        <a:latin typeface="Microsoft JhengHei UI" panose="020B0604030504040204" pitchFamily="34" charset="-120"/>
                        <a:ea typeface="Microsoft JhengHei UI" panose="020B0604030504040204" pitchFamily="34" charset="-120"/>
                      </a:endParaRPr>
                    </a:p>
                    <a:p>
                      <a:r>
                        <a:rPr lang="en-US" altLang="zh-TW" sz="1800" b="0" u="none" dirty="0">
                          <a:solidFill>
                            <a:srgbClr val="FF0000"/>
                          </a:solidFill>
                          <a:latin typeface="Microsoft JhengHei UI" panose="020B0604030504040204" pitchFamily="34" charset="-120"/>
                          <a:ea typeface="Microsoft JhengHei UI" panose="020B0604030504040204" pitchFamily="34" charset="-120"/>
                        </a:rPr>
                        <a:t>10</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萬以上未達</a:t>
                      </a:r>
                      <a:r>
                        <a:rPr lang="en-US" altLang="zh-TW" sz="1800" b="0" u="none" dirty="0">
                          <a:solidFill>
                            <a:srgbClr val="FF0000"/>
                          </a:solidFill>
                          <a:latin typeface="Microsoft JhengHei UI" panose="020B0604030504040204" pitchFamily="34" charset="-120"/>
                          <a:ea typeface="Microsoft JhengHei UI" panose="020B0604030504040204" pitchFamily="34" charset="-120"/>
                        </a:rPr>
                        <a:t>100</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萬元者</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，處</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6</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萬元以上</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50</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萬元以下罰鍰</a:t>
                      </a:r>
                      <a:endParaRPr lang="en-US" altLang="zh-TW" sz="1800" b="0" u="none" dirty="0">
                        <a:solidFill>
                          <a:schemeClr val="tx1"/>
                        </a:solidFill>
                        <a:latin typeface="Microsoft JhengHei UI" panose="020B0604030504040204" pitchFamily="34" charset="-120"/>
                        <a:ea typeface="Microsoft JhengHei UI" panose="020B0604030504040204" pitchFamily="34" charset="-120"/>
                      </a:endParaRPr>
                    </a:p>
                    <a:p>
                      <a:r>
                        <a:rPr lang="en-US" altLang="zh-TW" sz="1800" b="0" u="none" dirty="0">
                          <a:solidFill>
                            <a:srgbClr val="FF0000"/>
                          </a:solidFill>
                          <a:latin typeface="Microsoft JhengHei UI" panose="020B0604030504040204" pitchFamily="34" charset="-120"/>
                          <a:ea typeface="Microsoft JhengHei UI" panose="020B0604030504040204" pitchFamily="34" charset="-120"/>
                        </a:rPr>
                        <a:t>100</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萬元以上未達</a:t>
                      </a:r>
                      <a:r>
                        <a:rPr lang="en-US" altLang="zh-TW" sz="1800" b="0" u="none" dirty="0">
                          <a:solidFill>
                            <a:srgbClr val="FF0000"/>
                          </a:solidFill>
                          <a:latin typeface="Microsoft JhengHei UI" panose="020B0604030504040204" pitchFamily="34" charset="-120"/>
                          <a:ea typeface="Microsoft JhengHei UI" panose="020B0604030504040204" pitchFamily="34" charset="-120"/>
                        </a:rPr>
                        <a:t>1</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千萬元者</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，處</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60</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萬元以上</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500</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萬元以下罰鍰</a:t>
                      </a:r>
                      <a:endParaRPr lang="en-US" altLang="zh-TW" sz="1800" b="0" u="none" dirty="0">
                        <a:solidFill>
                          <a:schemeClr val="tx1"/>
                        </a:solidFill>
                        <a:latin typeface="Microsoft JhengHei UI" panose="020B0604030504040204" pitchFamily="34" charset="-120"/>
                        <a:ea typeface="Microsoft JhengHei UI" panose="020B0604030504040204" pitchFamily="34" charset="-120"/>
                      </a:endParaRPr>
                    </a:p>
                    <a:p>
                      <a:r>
                        <a:rPr lang="zh-TW" altLang="en-US" sz="1800" b="0" u="none" dirty="0">
                          <a:solidFill>
                            <a:srgbClr val="FF0000"/>
                          </a:solidFill>
                          <a:latin typeface="Microsoft JhengHei UI" panose="020B0604030504040204" pitchFamily="34" charset="-120"/>
                          <a:ea typeface="Microsoft JhengHei UI" panose="020B0604030504040204" pitchFamily="34" charset="-120"/>
                        </a:rPr>
                        <a:t>金額</a:t>
                      </a:r>
                      <a:r>
                        <a:rPr lang="en-US" altLang="zh-TW" sz="1800" b="0" u="none" dirty="0">
                          <a:solidFill>
                            <a:srgbClr val="FF0000"/>
                          </a:solidFill>
                          <a:latin typeface="Microsoft JhengHei UI" panose="020B0604030504040204" pitchFamily="34" charset="-120"/>
                          <a:ea typeface="Microsoft JhengHei UI" panose="020B0604030504040204" pitchFamily="34" charset="-120"/>
                        </a:rPr>
                        <a:t>1</a:t>
                      </a:r>
                      <a:r>
                        <a:rPr lang="zh-TW" altLang="en-US" sz="1800" b="0" u="none" dirty="0">
                          <a:solidFill>
                            <a:srgbClr val="FF0000"/>
                          </a:solidFill>
                          <a:latin typeface="Microsoft JhengHei UI" panose="020B0604030504040204" pitchFamily="34" charset="-120"/>
                          <a:ea typeface="Microsoft JhengHei UI" panose="020B0604030504040204" pitchFamily="34" charset="-120"/>
                        </a:rPr>
                        <a:t>千萬元以上者</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，處</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600</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萬元以上該金額以下罰鍰 </a:t>
                      </a:r>
                      <a:endParaRPr lang="en-US" altLang="zh-TW" sz="1800" b="0" u="none" dirty="0">
                        <a:solidFill>
                          <a:schemeClr val="tx1"/>
                        </a:solidFill>
                        <a:latin typeface="Microsoft JhengHei UI" panose="020B0604030504040204" pitchFamily="34" charset="-120"/>
                        <a:ea typeface="Microsoft JhengHei UI" panose="020B0604030504040204" pitchFamily="34" charset="-120"/>
                      </a:endParaRPr>
                    </a:p>
                    <a:p>
                      <a:r>
                        <a:rPr lang="en-US" altLang="zh-TW" sz="1800" b="0" u="none" dirty="0">
                          <a:solidFill>
                            <a:schemeClr val="tx1"/>
                          </a:solidFill>
                          <a:latin typeface="Microsoft JhengHei UI" panose="020B0604030504040204" pitchFamily="34" charset="-120"/>
                          <a:ea typeface="Microsoft JhengHei UI" panose="020B0604030504040204" pitchFamily="34" charset="-120"/>
                        </a:rPr>
                        <a:t>(</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本法第</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18</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條第</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1</a:t>
                      </a:r>
                      <a:r>
                        <a:rPr lang="zh-TW" altLang="en-US" sz="1800" b="0" u="none" dirty="0">
                          <a:solidFill>
                            <a:schemeClr val="tx1"/>
                          </a:solidFill>
                          <a:latin typeface="Microsoft JhengHei UI" panose="020B0604030504040204" pitchFamily="34" charset="-120"/>
                          <a:ea typeface="Microsoft JhengHei UI" panose="020B0604030504040204" pitchFamily="34" charset="-120"/>
                        </a:rPr>
                        <a:t>項</a:t>
                      </a:r>
                      <a:r>
                        <a:rPr lang="en-US" altLang="zh-TW" sz="1800" b="0" u="none" dirty="0">
                          <a:solidFill>
                            <a:schemeClr val="tx1"/>
                          </a:solidFill>
                          <a:latin typeface="Microsoft JhengHei UI" panose="020B0604030504040204" pitchFamily="34" charset="-120"/>
                          <a:ea typeface="Microsoft JhengHei UI" panose="020B0604030504040204" pitchFamily="34" charset="-120"/>
                        </a:rPr>
                        <a:t>)</a:t>
                      </a:r>
                      <a:r>
                        <a:rPr lang="zh-TW" altLang="en-US" sz="1800" b="0" u="none" dirty="0">
                          <a:latin typeface="Microsoft JhengHei UI" panose="020B0604030504040204" pitchFamily="34" charset="-120"/>
                          <a:ea typeface="Microsoft JhengHei UI" panose="020B0604030504040204" pitchFamily="34" charset="-120"/>
                        </a:rPr>
                        <a:t>。</a:t>
                      </a:r>
                    </a:p>
                  </a:txBody>
                  <a:tcPr>
                    <a:lnL>
                      <a:noFill/>
                    </a:lnL>
                    <a:lnR w="12700" cmpd="sng">
                      <a:solidFill>
                        <a:srgbClr val="984807"/>
                      </a:solidFill>
                    </a:lnR>
                    <a:lnT w="12700" cmpd="sng">
                      <a:solidFill>
                        <a:srgbClr val="984807"/>
                      </a:solidFill>
                    </a:lnT>
                    <a:lnB w="12700" cmpd="sng">
                      <a:solidFill>
                        <a:srgbClr val="98480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550915">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六</a:t>
                      </a:r>
                      <a:r>
                        <a:rPr lang="en-US" altLang="zh-TW" sz="1200" dirty="0">
                          <a:latin typeface="Microsoft JhengHei UI" panose="020B0604030504040204" pitchFamily="34" charset="-120"/>
                          <a:ea typeface="Microsoft JhengHei UI" panose="020B0604030504040204" pitchFamily="34" charset="-120"/>
                        </a:rPr>
                        <a:t>)</a:t>
                      </a:r>
                      <a:r>
                        <a:rPr lang="zh-TW" altLang="en-US" sz="1800" dirty="0">
                          <a:latin typeface="Microsoft JhengHei UI" panose="020B0604030504040204" pitchFamily="34" charset="-120"/>
                          <a:ea typeface="Microsoft JhengHei UI" panose="020B0604030504040204" pitchFamily="34" charset="-120"/>
                        </a:rPr>
                        <a:t>未依規定揭露或公開</a:t>
                      </a:r>
                    </a:p>
                  </a:txBody>
                  <a:tcPr anchor="ctr">
                    <a:lnL w="12700" cmpd="sng">
                      <a:solidFill>
                        <a:srgbClr val="984807"/>
                      </a:solidFill>
                    </a:lnL>
                    <a:lnR>
                      <a:noFill/>
                    </a:lnR>
                    <a:lnT w="12700" cmpd="sng">
                      <a:solidFill>
                        <a:srgbClr val="984807"/>
                      </a:solidFill>
                    </a:lnT>
                    <a:lnB w="12700" cmpd="sng">
                      <a:solidFill>
                        <a:srgbClr val="984807"/>
                      </a:solidFill>
                    </a:lnB>
                    <a:lnTlToBr w="12700" cmpd="sng">
                      <a:noFill/>
                      <a:prstDash val="solid"/>
                    </a:lnTlToBr>
                    <a:lnBlToTr w="12700" cmpd="sng">
                      <a:noFill/>
                      <a:prstDash val="solid"/>
                    </a:lnBlToTr>
                    <a:solidFill>
                      <a:srgbClr val="984807">
                        <a:lumMod val="20000"/>
                        <a:lumOff val="80000"/>
                      </a:srgbClr>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ea typeface="Arial Unicode MS"/>
                          <a:sym typeface="Arial"/>
                        </a:defRPr>
                      </a:lvl9pPr>
                    </a:lstStyle>
                    <a:p>
                      <a:r>
                        <a:rPr lang="zh-TW" altLang="en-US" sz="1200" dirty="0">
                          <a:latin typeface="Microsoft JhengHei UI" panose="020B0604030504040204" pitchFamily="34" charset="-120"/>
                          <a:ea typeface="Microsoft JhengHei UI" panose="020B0604030504040204" pitchFamily="34" charset="-120"/>
                        </a:rPr>
                        <a:t>違反者，處</a:t>
                      </a:r>
                      <a:r>
                        <a:rPr lang="en-US" altLang="zh-TW" sz="1800" dirty="0">
                          <a:solidFill>
                            <a:srgbClr val="C00000"/>
                          </a:solidFill>
                          <a:latin typeface="Microsoft JhengHei UI" panose="020B0604030504040204" pitchFamily="34" charset="-120"/>
                          <a:ea typeface="Microsoft JhengHei UI" panose="020B0604030504040204" pitchFamily="34" charset="-120"/>
                        </a:rPr>
                        <a:t>5</a:t>
                      </a:r>
                      <a:r>
                        <a:rPr lang="zh-TW" altLang="en-US" sz="1800" dirty="0">
                          <a:solidFill>
                            <a:srgbClr val="C00000"/>
                          </a:solidFill>
                          <a:latin typeface="Microsoft JhengHei UI" panose="020B0604030504040204" pitchFamily="34" charset="-120"/>
                          <a:ea typeface="Microsoft JhengHei UI" panose="020B0604030504040204" pitchFamily="34" charset="-120"/>
                        </a:rPr>
                        <a:t>萬元以上</a:t>
                      </a:r>
                      <a:r>
                        <a:rPr lang="en-US" altLang="zh-TW" sz="1800" dirty="0">
                          <a:solidFill>
                            <a:srgbClr val="C00000"/>
                          </a:solidFill>
                          <a:latin typeface="Microsoft JhengHei UI" panose="020B0604030504040204" pitchFamily="34" charset="-120"/>
                          <a:ea typeface="Microsoft JhengHei UI" panose="020B0604030504040204" pitchFamily="34" charset="-120"/>
                        </a:rPr>
                        <a:t>50</a:t>
                      </a:r>
                      <a:r>
                        <a:rPr lang="zh-TW" altLang="en-US" sz="1800" dirty="0">
                          <a:solidFill>
                            <a:srgbClr val="C00000"/>
                          </a:solidFill>
                          <a:latin typeface="Microsoft JhengHei UI" panose="020B0604030504040204" pitchFamily="34" charset="-120"/>
                          <a:ea typeface="Microsoft JhengHei UI" panose="020B0604030504040204" pitchFamily="34" charset="-120"/>
                        </a:rPr>
                        <a:t>萬元以下</a:t>
                      </a:r>
                      <a:r>
                        <a:rPr lang="zh-TW" altLang="en-US" sz="1200" dirty="0">
                          <a:latin typeface="Microsoft JhengHei UI" panose="020B0604030504040204" pitchFamily="34" charset="-120"/>
                          <a:ea typeface="Microsoft JhengHei UI" panose="020B0604030504040204" pitchFamily="34" charset="-120"/>
                        </a:rPr>
                        <a:t>罰鍰並得按次處罰</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本法第</a:t>
                      </a:r>
                      <a:r>
                        <a:rPr lang="en-US" altLang="zh-TW" sz="1200" dirty="0">
                          <a:latin typeface="Microsoft JhengHei UI" panose="020B0604030504040204" pitchFamily="34" charset="-120"/>
                          <a:ea typeface="Microsoft JhengHei UI" panose="020B0604030504040204" pitchFamily="34" charset="-120"/>
                        </a:rPr>
                        <a:t>18</a:t>
                      </a:r>
                      <a:r>
                        <a:rPr lang="zh-TW" altLang="en-US" sz="1200" dirty="0">
                          <a:latin typeface="Microsoft JhengHei UI" panose="020B0604030504040204" pitchFamily="34" charset="-120"/>
                          <a:ea typeface="Microsoft JhengHei UI" panose="020B0604030504040204" pitchFamily="34" charset="-120"/>
                        </a:rPr>
                        <a:t>條第</a:t>
                      </a:r>
                      <a:r>
                        <a:rPr lang="en-US" altLang="zh-TW" sz="1200" dirty="0">
                          <a:latin typeface="Microsoft JhengHei UI" panose="020B0604030504040204" pitchFamily="34" charset="-120"/>
                          <a:ea typeface="Microsoft JhengHei UI" panose="020B0604030504040204" pitchFamily="34" charset="-120"/>
                        </a:rPr>
                        <a:t>3</a:t>
                      </a:r>
                      <a:r>
                        <a:rPr lang="zh-TW" altLang="en-US" sz="1200" dirty="0">
                          <a:latin typeface="Microsoft JhengHei UI" panose="020B0604030504040204" pitchFamily="34" charset="-120"/>
                          <a:ea typeface="Microsoft JhengHei UI" panose="020B0604030504040204" pitchFamily="34" charset="-120"/>
                        </a:rPr>
                        <a:t>項</a:t>
                      </a:r>
                      <a:r>
                        <a:rPr lang="en-US" altLang="zh-TW" sz="1200" dirty="0">
                          <a:latin typeface="Microsoft JhengHei UI" panose="020B0604030504040204" pitchFamily="34" charset="-120"/>
                          <a:ea typeface="Microsoft JhengHei UI" panose="020B0604030504040204" pitchFamily="34" charset="-120"/>
                        </a:rPr>
                        <a:t>)</a:t>
                      </a:r>
                      <a:r>
                        <a:rPr lang="zh-TW" altLang="en-US" sz="1200" dirty="0">
                          <a:latin typeface="Microsoft JhengHei UI" panose="020B0604030504040204" pitchFamily="34" charset="-120"/>
                          <a:ea typeface="Microsoft JhengHei UI" panose="020B0604030504040204" pitchFamily="34" charset="-120"/>
                        </a:rPr>
                        <a:t>。</a:t>
                      </a:r>
                    </a:p>
                  </a:txBody>
                  <a:tcPr anchor="ctr">
                    <a:lnL>
                      <a:noFill/>
                    </a:lnL>
                    <a:lnR w="12700" cmpd="sng">
                      <a:solidFill>
                        <a:srgbClr val="984807"/>
                      </a:solidFill>
                    </a:lnR>
                    <a:lnT w="12700" cmpd="sng">
                      <a:solidFill>
                        <a:srgbClr val="984807"/>
                      </a:solidFill>
                    </a:lnT>
                    <a:lnB w="12700" cmpd="sng">
                      <a:solidFill>
                        <a:srgbClr val="984807"/>
                      </a:solidFill>
                    </a:lnB>
                    <a:lnTlToBr w="12700" cmpd="sng">
                      <a:noFill/>
                      <a:prstDash val="solid"/>
                    </a:lnTlToBr>
                    <a:lnBlToTr w="12700" cmpd="sng">
                      <a:noFill/>
                      <a:prstDash val="solid"/>
                    </a:lnBlToTr>
                    <a:solidFill>
                      <a:srgbClr val="984807">
                        <a:lumMod val="20000"/>
                        <a:lumOff val="80000"/>
                      </a:srgbClr>
                    </a:solidFill>
                  </a:tcPr>
                </a:tc>
                <a:extLst>
                  <a:ext uri="{0D108BD9-81ED-4DB2-BD59-A6C34878D82A}">
                    <a16:rowId xmlns:a16="http://schemas.microsoft.com/office/drawing/2014/main" val="10006"/>
                  </a:ext>
                </a:extLst>
              </a:tr>
            </a:tbl>
          </a:graphicData>
        </a:graphic>
      </p:graphicFrame>
      <p:sp>
        <p:nvSpPr>
          <p:cNvPr id="4" name="Google Shape;149;p29">
            <a:extLst>
              <a:ext uri="{FF2B5EF4-FFF2-40B4-BE49-F238E27FC236}">
                <a16:creationId xmlns:a16="http://schemas.microsoft.com/office/drawing/2014/main" id="{1B13B8DF-9F16-4B05-89FD-579E9E42FBAB}"/>
              </a:ext>
            </a:extLst>
          </p:cNvPr>
          <p:cNvSpPr txBox="1">
            <a:spLocks noGrp="1"/>
          </p:cNvSpPr>
          <p:nvPr>
            <p:ph type="title"/>
          </p:nvPr>
        </p:nvSpPr>
        <p:spPr>
          <a:xfrm>
            <a:off x="528443" y="85993"/>
            <a:ext cx="8276982" cy="490781"/>
          </a:xfrm>
          <a:prstGeom prst="rect">
            <a:avLst/>
          </a:prstGeom>
        </p:spPr>
        <p:txBody>
          <a:bodyPr spcFirstLastPara="1" wrap="square" lIns="91425" tIns="91425" rIns="91425" bIns="91425" anchor="ctr" anchorCtr="0">
            <a:noAutofit/>
          </a:bodyPr>
          <a:lstStyle/>
          <a:p>
            <a:pPr lvl="0"/>
            <a:r>
              <a:rPr lang="zh-TW" altLang="en-US" sz="2400" dirty="0"/>
              <a:t>裁罰規定</a:t>
            </a:r>
            <a:endParaRPr sz="2400" dirty="0"/>
          </a:p>
        </p:txBody>
      </p:sp>
    </p:spTree>
    <p:extLst>
      <p:ext uri="{BB962C8B-B14F-4D97-AF65-F5344CB8AC3E}">
        <p14:creationId xmlns:p14="http://schemas.microsoft.com/office/powerpoint/2010/main" val="1981142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2E124796-6320-450C-8653-08548BA57C37}"/>
              </a:ext>
            </a:extLst>
          </p:cNvPr>
          <p:cNvPicPr>
            <a:picLocks noChangeAspect="1"/>
          </p:cNvPicPr>
          <p:nvPr/>
        </p:nvPicPr>
        <p:blipFill>
          <a:blip r:embed="rId2"/>
          <a:stretch>
            <a:fillRect/>
          </a:stretch>
        </p:blipFill>
        <p:spPr>
          <a:xfrm>
            <a:off x="147711" y="91769"/>
            <a:ext cx="7106971" cy="1861063"/>
          </a:xfrm>
          <a:prstGeom prst="rect">
            <a:avLst/>
          </a:prstGeom>
        </p:spPr>
      </p:pic>
      <p:sp>
        <p:nvSpPr>
          <p:cNvPr id="3" name="矩形 2">
            <a:extLst>
              <a:ext uri="{FF2B5EF4-FFF2-40B4-BE49-F238E27FC236}">
                <a16:creationId xmlns:a16="http://schemas.microsoft.com/office/drawing/2014/main" id="{BC2BF783-B4B9-4281-92CF-60B67B519789}"/>
              </a:ext>
            </a:extLst>
          </p:cNvPr>
          <p:cNvSpPr/>
          <p:nvPr/>
        </p:nvSpPr>
        <p:spPr>
          <a:xfrm>
            <a:off x="2679899" y="1769321"/>
            <a:ext cx="464230" cy="21805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圖片 3">
            <a:extLst>
              <a:ext uri="{FF2B5EF4-FFF2-40B4-BE49-F238E27FC236}">
                <a16:creationId xmlns:a16="http://schemas.microsoft.com/office/drawing/2014/main" id="{A2230812-80EA-4823-9E8A-2A152784980A}"/>
              </a:ext>
            </a:extLst>
          </p:cNvPr>
          <p:cNvPicPr>
            <a:picLocks noChangeAspect="1"/>
          </p:cNvPicPr>
          <p:nvPr/>
        </p:nvPicPr>
        <p:blipFill>
          <a:blip r:embed="rId3"/>
          <a:stretch>
            <a:fillRect/>
          </a:stretch>
        </p:blipFill>
        <p:spPr>
          <a:xfrm>
            <a:off x="154414" y="1501433"/>
            <a:ext cx="2337141" cy="1938117"/>
          </a:xfrm>
          <a:prstGeom prst="rect">
            <a:avLst/>
          </a:prstGeom>
          <a:ln w="31750">
            <a:solidFill>
              <a:srgbClr val="008000"/>
            </a:solidFill>
          </a:ln>
        </p:spPr>
      </p:pic>
      <p:pic>
        <p:nvPicPr>
          <p:cNvPr id="5" name="圖片 4">
            <a:extLst>
              <a:ext uri="{FF2B5EF4-FFF2-40B4-BE49-F238E27FC236}">
                <a16:creationId xmlns:a16="http://schemas.microsoft.com/office/drawing/2014/main" id="{649D2C22-5D99-4A9A-BDD4-C9C932D6495D}"/>
              </a:ext>
            </a:extLst>
          </p:cNvPr>
          <p:cNvPicPr>
            <a:picLocks noChangeAspect="1"/>
          </p:cNvPicPr>
          <p:nvPr/>
        </p:nvPicPr>
        <p:blipFill>
          <a:blip r:embed="rId4"/>
          <a:stretch>
            <a:fillRect/>
          </a:stretch>
        </p:blipFill>
        <p:spPr>
          <a:xfrm>
            <a:off x="1675728" y="2917549"/>
            <a:ext cx="2544528" cy="2153676"/>
          </a:xfrm>
          <a:prstGeom prst="rect">
            <a:avLst/>
          </a:prstGeom>
          <a:ln w="38100">
            <a:solidFill>
              <a:srgbClr val="008000"/>
            </a:solidFill>
          </a:ln>
        </p:spPr>
      </p:pic>
      <p:pic>
        <p:nvPicPr>
          <p:cNvPr id="6" name="圖片 5">
            <a:extLst>
              <a:ext uri="{FF2B5EF4-FFF2-40B4-BE49-F238E27FC236}">
                <a16:creationId xmlns:a16="http://schemas.microsoft.com/office/drawing/2014/main" id="{CF6F796A-CCA2-448A-8A17-358211BFFBC6}"/>
              </a:ext>
            </a:extLst>
          </p:cNvPr>
          <p:cNvPicPr>
            <a:picLocks noChangeAspect="1"/>
          </p:cNvPicPr>
          <p:nvPr/>
        </p:nvPicPr>
        <p:blipFill>
          <a:blip r:embed="rId5"/>
          <a:stretch>
            <a:fillRect/>
          </a:stretch>
        </p:blipFill>
        <p:spPr>
          <a:xfrm>
            <a:off x="4220256" y="1348236"/>
            <a:ext cx="2780045" cy="2153677"/>
          </a:xfrm>
          <a:prstGeom prst="rect">
            <a:avLst/>
          </a:prstGeom>
          <a:ln w="28575">
            <a:solidFill>
              <a:srgbClr val="008000"/>
            </a:solidFill>
          </a:ln>
        </p:spPr>
      </p:pic>
      <p:pic>
        <p:nvPicPr>
          <p:cNvPr id="7" name="圖片 6">
            <a:extLst>
              <a:ext uri="{FF2B5EF4-FFF2-40B4-BE49-F238E27FC236}">
                <a16:creationId xmlns:a16="http://schemas.microsoft.com/office/drawing/2014/main" id="{0CD6AEBC-54C1-41E9-BB12-9961381D3F77}"/>
              </a:ext>
            </a:extLst>
          </p:cNvPr>
          <p:cNvPicPr>
            <a:picLocks noChangeAspect="1"/>
          </p:cNvPicPr>
          <p:nvPr/>
        </p:nvPicPr>
        <p:blipFill>
          <a:blip r:embed="rId6"/>
          <a:stretch>
            <a:fillRect/>
          </a:stretch>
        </p:blipFill>
        <p:spPr>
          <a:xfrm>
            <a:off x="6152940" y="2676130"/>
            <a:ext cx="2780045" cy="2343792"/>
          </a:xfrm>
          <a:prstGeom prst="rect">
            <a:avLst/>
          </a:prstGeom>
          <a:ln w="34925">
            <a:solidFill>
              <a:srgbClr val="008000"/>
            </a:solidFill>
          </a:ln>
        </p:spPr>
      </p:pic>
    </p:spTree>
    <p:extLst>
      <p:ext uri="{BB962C8B-B14F-4D97-AF65-F5344CB8AC3E}">
        <p14:creationId xmlns:p14="http://schemas.microsoft.com/office/powerpoint/2010/main" val="22785275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47"/>
          <p:cNvSpPr txBox="1">
            <a:spLocks noGrp="1"/>
          </p:cNvSpPr>
          <p:nvPr>
            <p:ph type="title"/>
          </p:nvPr>
        </p:nvSpPr>
        <p:spPr>
          <a:xfrm>
            <a:off x="713225" y="863650"/>
            <a:ext cx="8430900" cy="1347600"/>
          </a:xfrm>
          <a:prstGeom prst="rect">
            <a:avLst/>
          </a:prstGeom>
        </p:spPr>
        <p:txBody>
          <a:bodyPr spcFirstLastPara="1" wrap="square" lIns="91425" tIns="91425" rIns="731500" bIns="91425" anchor="ctr" anchorCtr="0">
            <a:noAutofit/>
          </a:bodyPr>
          <a:lstStyle/>
          <a:p>
            <a:pPr marL="0" lvl="0" indent="0" algn="l" rtl="0">
              <a:spcBef>
                <a:spcPts val="0"/>
              </a:spcBef>
              <a:spcAft>
                <a:spcPts val="0"/>
              </a:spcAft>
              <a:buNone/>
            </a:pPr>
            <a:r>
              <a:rPr lang="en" dirty="0"/>
              <a:t>THANKS</a:t>
            </a:r>
            <a:endParaRPr dirty="0"/>
          </a:p>
        </p:txBody>
      </p:sp>
      <p:sp>
        <p:nvSpPr>
          <p:cNvPr id="3" name="副標題 2">
            <a:extLst>
              <a:ext uri="{FF2B5EF4-FFF2-40B4-BE49-F238E27FC236}">
                <a16:creationId xmlns:a16="http://schemas.microsoft.com/office/drawing/2014/main" id="{3AD1B89B-9809-4AD1-B889-E92EEDB3D33A}"/>
              </a:ext>
            </a:extLst>
          </p:cNvPr>
          <p:cNvSpPr>
            <a:spLocks noGrp="1"/>
          </p:cNvSpPr>
          <p:nvPr>
            <p:ph type="subTitle" idx="1"/>
          </p:nvPr>
        </p:nvSpPr>
        <p:spPr>
          <a:xfrm>
            <a:off x="5243021" y="2524985"/>
            <a:ext cx="3636499" cy="1137600"/>
          </a:xfrm>
        </p:spPr>
        <p:txBody>
          <a:bodyPr/>
          <a:lstStyle/>
          <a:p>
            <a:r>
              <a:rPr lang="zh-TW" altLang="en-US" sz="2000" dirty="0"/>
              <a:t>聯絡電話</a:t>
            </a:r>
            <a:endParaRPr lang="en-US" altLang="zh-TW" sz="2000" dirty="0"/>
          </a:p>
          <a:p>
            <a:endParaRPr lang="en-US" altLang="zh-TW" sz="2000" dirty="0"/>
          </a:p>
          <a:p>
            <a:r>
              <a:rPr lang="en-US" altLang="zh-TW" sz="2000" dirty="0"/>
              <a:t>02-23413183</a:t>
            </a:r>
            <a:r>
              <a:rPr lang="zh-TW" altLang="en-US" sz="2000" dirty="0"/>
              <a:t>   分機：</a:t>
            </a:r>
            <a:r>
              <a:rPr lang="en-US" altLang="zh-TW" sz="2000" dirty="0"/>
              <a:t>174</a:t>
            </a:r>
            <a:endParaRPr lang="zh-TW" altLang="en-US" sz="2000" dirty="0"/>
          </a:p>
        </p:txBody>
      </p:sp>
      <p:sp>
        <p:nvSpPr>
          <p:cNvPr id="4" name="矩形 3">
            <a:extLst>
              <a:ext uri="{FF2B5EF4-FFF2-40B4-BE49-F238E27FC236}">
                <a16:creationId xmlns:a16="http://schemas.microsoft.com/office/drawing/2014/main" id="{C58C124B-ACAB-4FD0-BBB0-7601F6DCBC2E}"/>
              </a:ext>
            </a:extLst>
          </p:cNvPr>
          <p:cNvSpPr/>
          <p:nvPr/>
        </p:nvSpPr>
        <p:spPr>
          <a:xfrm>
            <a:off x="573063" y="3699558"/>
            <a:ext cx="3636498" cy="1160584"/>
          </a:xfrm>
          <a:prstGeom prst="rect">
            <a:avLst/>
          </a:prstGeom>
          <a:solidFill>
            <a:srgbClr val="EDED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598727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9"/>
          <p:cNvSpPr txBox="1">
            <a:spLocks noGrp="1"/>
          </p:cNvSpPr>
          <p:nvPr>
            <p:ph type="title"/>
          </p:nvPr>
        </p:nvSpPr>
        <p:spPr>
          <a:xfrm>
            <a:off x="619883" y="184467"/>
            <a:ext cx="8276982" cy="702000"/>
          </a:xfrm>
          <a:prstGeom prst="rect">
            <a:avLst/>
          </a:prstGeom>
        </p:spPr>
        <p:txBody>
          <a:bodyPr spcFirstLastPara="1" wrap="square" lIns="91425" tIns="91425" rIns="91425" bIns="91425" anchor="ctr" anchorCtr="0">
            <a:noAutofit/>
          </a:bodyPr>
          <a:lstStyle/>
          <a:p>
            <a:pPr lvl="0"/>
            <a:r>
              <a:rPr lang="zh-TW" altLang="en-US" sz="3200" dirty="0"/>
              <a:t>裁罰實例</a:t>
            </a:r>
            <a:r>
              <a:rPr lang="en-US" altLang="zh-TW" sz="3200" dirty="0"/>
              <a:t>/</a:t>
            </a:r>
            <a:r>
              <a:rPr lang="zh-TW" altLang="en-US" sz="2400" dirty="0"/>
              <a:t>政府機關</a:t>
            </a:r>
            <a:endParaRPr sz="2400" dirty="0"/>
          </a:p>
        </p:txBody>
      </p:sp>
      <p:graphicFrame>
        <p:nvGraphicFramePr>
          <p:cNvPr id="2" name="表格 1">
            <a:extLst>
              <a:ext uri="{FF2B5EF4-FFF2-40B4-BE49-F238E27FC236}">
                <a16:creationId xmlns:a16="http://schemas.microsoft.com/office/drawing/2014/main" id="{9721384B-C793-45F0-9262-3AFF0BB5B62B}"/>
              </a:ext>
            </a:extLst>
          </p:cNvPr>
          <p:cNvGraphicFramePr>
            <a:graphicFrameLocks noGrp="1"/>
          </p:cNvGraphicFramePr>
          <p:nvPr>
            <p:extLst>
              <p:ext uri="{D42A27DB-BD31-4B8C-83A1-F6EECF244321}">
                <p14:modId xmlns:p14="http://schemas.microsoft.com/office/powerpoint/2010/main" val="2380368502"/>
              </p:ext>
            </p:extLst>
          </p:nvPr>
        </p:nvGraphicFramePr>
        <p:xfrm>
          <a:off x="808298" y="1495942"/>
          <a:ext cx="7371985" cy="3329398"/>
        </p:xfrm>
        <a:graphic>
          <a:graphicData uri="http://schemas.openxmlformats.org/drawingml/2006/table">
            <a:tbl>
              <a:tblPr>
                <a:tableStyleId>{80A30465-8FB2-4D31-BB19-6E84CC96C93C}</a:tableStyleId>
              </a:tblPr>
              <a:tblGrid>
                <a:gridCol w="321643">
                  <a:extLst>
                    <a:ext uri="{9D8B030D-6E8A-4147-A177-3AD203B41FA5}">
                      <a16:colId xmlns:a16="http://schemas.microsoft.com/office/drawing/2014/main" val="1084231129"/>
                    </a:ext>
                  </a:extLst>
                </a:gridCol>
                <a:gridCol w="997547">
                  <a:extLst>
                    <a:ext uri="{9D8B030D-6E8A-4147-A177-3AD203B41FA5}">
                      <a16:colId xmlns:a16="http://schemas.microsoft.com/office/drawing/2014/main" val="2121744636"/>
                    </a:ext>
                  </a:extLst>
                </a:gridCol>
                <a:gridCol w="970996">
                  <a:extLst>
                    <a:ext uri="{9D8B030D-6E8A-4147-A177-3AD203B41FA5}">
                      <a16:colId xmlns:a16="http://schemas.microsoft.com/office/drawing/2014/main" val="356987853"/>
                    </a:ext>
                  </a:extLst>
                </a:gridCol>
                <a:gridCol w="534806">
                  <a:extLst>
                    <a:ext uri="{9D8B030D-6E8A-4147-A177-3AD203B41FA5}">
                      <a16:colId xmlns:a16="http://schemas.microsoft.com/office/drawing/2014/main" val="2844439579"/>
                    </a:ext>
                  </a:extLst>
                </a:gridCol>
                <a:gridCol w="2499556">
                  <a:extLst>
                    <a:ext uri="{9D8B030D-6E8A-4147-A177-3AD203B41FA5}">
                      <a16:colId xmlns:a16="http://schemas.microsoft.com/office/drawing/2014/main" val="4255378342"/>
                    </a:ext>
                  </a:extLst>
                </a:gridCol>
                <a:gridCol w="1182643">
                  <a:extLst>
                    <a:ext uri="{9D8B030D-6E8A-4147-A177-3AD203B41FA5}">
                      <a16:colId xmlns:a16="http://schemas.microsoft.com/office/drawing/2014/main" val="2178690018"/>
                    </a:ext>
                  </a:extLst>
                </a:gridCol>
                <a:gridCol w="432397">
                  <a:extLst>
                    <a:ext uri="{9D8B030D-6E8A-4147-A177-3AD203B41FA5}">
                      <a16:colId xmlns:a16="http://schemas.microsoft.com/office/drawing/2014/main" val="1761454933"/>
                    </a:ext>
                  </a:extLst>
                </a:gridCol>
                <a:gridCol w="432397">
                  <a:extLst>
                    <a:ext uri="{9D8B030D-6E8A-4147-A177-3AD203B41FA5}">
                      <a16:colId xmlns:a16="http://schemas.microsoft.com/office/drawing/2014/main" val="2283605176"/>
                    </a:ext>
                  </a:extLst>
                </a:gridCol>
              </a:tblGrid>
              <a:tr h="803114">
                <a:tc>
                  <a:txBody>
                    <a:bodyPr/>
                    <a:lstStyle/>
                    <a:p>
                      <a:pPr algn="ctr">
                        <a:lnSpc>
                          <a:spcPts val="1600"/>
                        </a:lnSpc>
                        <a:spcAft>
                          <a:spcPts val="0"/>
                        </a:spcAft>
                      </a:pPr>
                      <a:r>
                        <a:rPr lang="zh-TW" sz="1200" kern="100">
                          <a:effectLst/>
                        </a:rPr>
                        <a:t>項次</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受處分人</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服務機關</a:t>
                      </a:r>
                    </a:p>
                    <a:p>
                      <a:pPr algn="ctr">
                        <a:lnSpc>
                          <a:spcPts val="1600"/>
                        </a:lnSpc>
                        <a:spcAft>
                          <a:spcPts val="0"/>
                        </a:spcAft>
                      </a:pPr>
                      <a:r>
                        <a:rPr lang="zh-TW" sz="1200" kern="100" dirty="0">
                          <a:effectLst/>
                        </a:rPr>
                        <a:t>團體</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職稱</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dirty="0">
                          <a:effectLst/>
                        </a:rPr>
                        <a:t>主旨及事實</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HK" sz="1200" kern="100">
                          <a:effectLst/>
                        </a:rPr>
                        <a:t>處分確定金額</a:t>
                      </a:r>
                      <a:endParaRPr lang="zh-TW" sz="1200" kern="100">
                        <a:effectLst/>
                      </a:endParaRPr>
                    </a:p>
                    <a:p>
                      <a:pPr algn="ctr">
                        <a:lnSpc>
                          <a:spcPts val="1600"/>
                        </a:lnSpc>
                        <a:spcAft>
                          <a:spcPts val="0"/>
                        </a:spcAft>
                      </a:pPr>
                      <a:r>
                        <a:rPr lang="en-US" sz="1200" kern="100">
                          <a:effectLst/>
                        </a:rPr>
                        <a:t>(</a:t>
                      </a:r>
                      <a:r>
                        <a:rPr lang="zh-TW" sz="1200" kern="100">
                          <a:effectLst/>
                        </a:rPr>
                        <a:t>新臺幣</a:t>
                      </a:r>
                      <a:r>
                        <a:rPr lang="en-US" sz="1200" kern="100">
                          <a:effectLst/>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處分日期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rPr>
                        <a:t>確定日期</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extLst>
                  <a:ext uri="{0D108BD9-81ED-4DB2-BD59-A6C34878D82A}">
                    <a16:rowId xmlns:a16="http://schemas.microsoft.com/office/drawing/2014/main" val="979391987"/>
                  </a:ext>
                </a:extLst>
              </a:tr>
              <a:tr h="2361361">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花蓮縣吉安鄉公所</a:t>
                      </a: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ctr">
                        <a:lnSpc>
                          <a:spcPts val="1600"/>
                        </a:lnSpc>
                        <a:spcAft>
                          <a:spcPts val="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17780" marR="17780" marT="0" marB="0" anchor="ctr"/>
                </a:tc>
                <a:tc>
                  <a:txBody>
                    <a:bodyPr/>
                    <a:lstStyle/>
                    <a:p>
                      <a:pPr algn="just">
                        <a:lnSpc>
                          <a:spcPct val="150000"/>
                        </a:lnSpc>
                        <a:spcBef>
                          <a:spcPts val="600"/>
                        </a:spcBef>
                        <a:spcAft>
                          <a:spcPts val="600"/>
                        </a:spcAft>
                      </a:pP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受處分人與花蓮縣吉安鄉民代表會代表之關係人花蓮縣吉安鄉仁里社區發展協會於</a:t>
                      </a:r>
                      <a:r>
                        <a:rPr lang="en-US" sz="1400" kern="100" dirty="0">
                          <a:effectLst/>
                          <a:latin typeface="Calibri" panose="020F0502020204030204" pitchFamily="34" charset="0"/>
                          <a:ea typeface="新細明體" panose="02020500000000000000" pitchFamily="18" charset="-120"/>
                          <a:cs typeface="Times New Roman" panose="02020603050405020304" pitchFamily="18" charset="0"/>
                        </a:rPr>
                        <a:t>112</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年</a:t>
                      </a:r>
                      <a:r>
                        <a:rPr lang="en-US" sz="1400" kern="100" dirty="0">
                          <a:effectLst/>
                          <a:latin typeface="Calibri" panose="020F0502020204030204" pitchFamily="34" charset="0"/>
                          <a:ea typeface="新細明體" panose="02020500000000000000" pitchFamily="18" charset="-120"/>
                          <a:cs typeface="Times New Roman" panose="02020603050405020304" pitchFamily="18" charset="0"/>
                        </a:rPr>
                        <a:t>2</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月</a:t>
                      </a:r>
                      <a:r>
                        <a:rPr lang="en-US" sz="1400" kern="100" dirty="0">
                          <a:effectLst/>
                          <a:latin typeface="Calibri" panose="020F0502020204030204" pitchFamily="34" charset="0"/>
                          <a:ea typeface="新細明體" panose="02020500000000000000" pitchFamily="18" charset="-120"/>
                          <a:cs typeface="Times New Roman" panose="02020603050405020304" pitchFamily="18" charset="0"/>
                        </a:rPr>
                        <a:t>23</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日為補助行為，</a:t>
                      </a:r>
                      <a:r>
                        <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未於補助行為成立後</a:t>
                      </a:r>
                      <a:r>
                        <a:rPr lang="en-US"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30</a:t>
                      </a:r>
                      <a:r>
                        <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日內主動公開</a:t>
                      </a:r>
                      <a:r>
                        <a:rPr lang="zh-TW" sz="1400" kern="100" dirty="0">
                          <a:effectLst/>
                          <a:latin typeface="Calibri" panose="020F0502020204030204" pitchFamily="34" charset="0"/>
                          <a:ea typeface="新細明體" panose="02020500000000000000" pitchFamily="18" charset="-120"/>
                          <a:cs typeface="Times New Roman" panose="02020603050405020304" pitchFamily="18" charset="0"/>
                        </a:rPr>
                        <a:t>關係人之身分關係，違反公職人員利益衝突迴避法</a:t>
                      </a:r>
                      <a:r>
                        <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第</a:t>
                      </a:r>
                      <a:r>
                        <a:rPr lang="en-US"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14</a:t>
                      </a:r>
                      <a:r>
                        <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條第</a:t>
                      </a:r>
                      <a:r>
                        <a:rPr lang="en-US"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2</a:t>
                      </a:r>
                      <a:r>
                        <a:rPr lang="zh-TW" sz="1400" kern="100" dirty="0">
                          <a:solidFill>
                            <a:srgbClr val="FF0000"/>
                          </a:solidFill>
                          <a:effectLst/>
                          <a:latin typeface="Calibri" panose="020F0502020204030204" pitchFamily="34" charset="0"/>
                          <a:ea typeface="新細明體" panose="02020500000000000000" pitchFamily="18" charset="-120"/>
                          <a:cs typeface="Times New Roman" panose="02020603050405020304" pitchFamily="18" charset="0"/>
                        </a:rPr>
                        <a:t>項規定。</a:t>
                      </a:r>
                    </a:p>
                  </a:txBody>
                  <a:tcPr marL="17780" marR="17780" marT="0" marB="0" anchor="ctr"/>
                </a:tc>
                <a:tc>
                  <a:txBody>
                    <a:bodyPr/>
                    <a:lstStyle/>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5</a:t>
                      </a: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萬元</a:t>
                      </a:r>
                    </a:p>
                  </a:txBody>
                  <a:tcPr marL="17780" marR="17780" marT="0" marB="0" anchor="ctr"/>
                </a:tc>
                <a:tc>
                  <a:txBody>
                    <a:bodyPr/>
                    <a:lstStyle/>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112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12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Bef>
                          <a:spcPts val="600"/>
                        </a:spcBef>
                        <a:spcAft>
                          <a:spcPts val="600"/>
                        </a:spcAft>
                      </a:pPr>
                      <a:r>
                        <a:rPr lang="en-US" sz="1200" kern="100">
                          <a:effectLst/>
                          <a:latin typeface="新細明體" panose="02020500000000000000" pitchFamily="18" charset="-120"/>
                          <a:ea typeface="新細明體" panose="02020500000000000000" pitchFamily="18" charset="-120"/>
                          <a:cs typeface="Times New Roman" panose="02020603050405020304" pitchFamily="18" charset="0"/>
                        </a:rPr>
                        <a:t>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tc>
                  <a:txBody>
                    <a:bodyPr/>
                    <a:lstStyle/>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113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年</a:t>
                      </a:r>
                    </a:p>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月</a:t>
                      </a:r>
                    </a:p>
                    <a:p>
                      <a:pPr algn="ctr">
                        <a:lnSpc>
                          <a:spcPts val="1600"/>
                        </a:lnSpc>
                        <a:spcBef>
                          <a:spcPts val="600"/>
                        </a:spcBef>
                        <a:spcAft>
                          <a:spcPts val="600"/>
                        </a:spcAft>
                      </a:pPr>
                      <a:r>
                        <a:rPr lang="en-US" sz="1200" kern="100" dirty="0">
                          <a:effectLst/>
                          <a:latin typeface="新細明體" panose="02020500000000000000" pitchFamily="18" charset="-120"/>
                          <a:ea typeface="新細明體" panose="02020500000000000000" pitchFamily="18" charset="-120"/>
                          <a:cs typeface="Times New Roman" panose="02020603050405020304" pitchFamily="18" charset="0"/>
                        </a:rPr>
                        <a:t>11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p>
                      <a:pPr algn="ctr">
                        <a:lnSpc>
                          <a:spcPts val="1600"/>
                        </a:lnSpc>
                        <a:spcBef>
                          <a:spcPts val="600"/>
                        </a:spcBef>
                        <a:spcAft>
                          <a:spcPts val="600"/>
                        </a:spcAft>
                      </a:pPr>
                      <a:r>
                        <a:rPr lang="zh-TW" sz="1200" kern="100" dirty="0">
                          <a:effectLst/>
                          <a:latin typeface="Calibri" panose="020F0502020204030204" pitchFamily="34" charset="0"/>
                          <a:ea typeface="新細明體" panose="02020500000000000000" pitchFamily="18" charset="-120"/>
                          <a:cs typeface="Times New Roman" panose="02020603050405020304" pitchFamily="18" charset="0"/>
                        </a:rPr>
                        <a:t>日</a:t>
                      </a:r>
                    </a:p>
                  </a:txBody>
                  <a:tcPr marL="17780" marR="17780" marT="0" marB="0" anchor="ctr"/>
                </a:tc>
                <a:extLst>
                  <a:ext uri="{0D108BD9-81ED-4DB2-BD59-A6C34878D82A}">
                    <a16:rowId xmlns:a16="http://schemas.microsoft.com/office/drawing/2014/main" val="3002881077"/>
                  </a:ext>
                </a:extLst>
              </a:tr>
            </a:tbl>
          </a:graphicData>
        </a:graphic>
      </p:graphicFrame>
      <p:sp>
        <p:nvSpPr>
          <p:cNvPr id="6" name="Google Shape;257;p31">
            <a:extLst>
              <a:ext uri="{FF2B5EF4-FFF2-40B4-BE49-F238E27FC236}">
                <a16:creationId xmlns:a16="http://schemas.microsoft.com/office/drawing/2014/main" id="{1FF0B331-C0A4-4A6A-A5F6-10D16DC9D13F}"/>
              </a:ext>
            </a:extLst>
          </p:cNvPr>
          <p:cNvSpPr txBox="1"/>
          <p:nvPr/>
        </p:nvSpPr>
        <p:spPr>
          <a:xfrm>
            <a:off x="688377" y="1085604"/>
            <a:ext cx="7900152" cy="211200"/>
          </a:xfrm>
          <a:prstGeom prst="rect">
            <a:avLst/>
          </a:prstGeom>
          <a:noFill/>
          <a:ln>
            <a:noFill/>
          </a:ln>
        </p:spPr>
        <p:txBody>
          <a:bodyPr spcFirstLastPara="1" wrap="square" lIns="91425" tIns="91425" rIns="91425" bIns="91425" anchor="ctr" anchorCtr="0">
            <a:noAutofit/>
          </a:bodyPr>
          <a:lstStyle/>
          <a:p>
            <a:pPr lvl="0">
              <a:buClr>
                <a:schemeClr val="dk1"/>
              </a:buClr>
            </a:pPr>
            <a:r>
              <a:rPr lang="zh-TW" altLang="en-US" sz="2000" b="1" dirty="0">
                <a:solidFill>
                  <a:schemeClr val="dk1"/>
                </a:solidFill>
                <a:latin typeface="Livvic"/>
                <a:ea typeface="Livvic"/>
                <a:cs typeface="Livvic"/>
                <a:sym typeface="Livvic"/>
              </a:rPr>
              <a:t>監察院辦理公職人員利益衝突迴避罰鍰處分案件確定名單</a:t>
            </a:r>
            <a:endParaRPr sz="2000" b="1" dirty="0">
              <a:solidFill>
                <a:schemeClr val="dk1"/>
              </a:solidFill>
              <a:latin typeface="Livvic"/>
              <a:ea typeface="Livvic"/>
              <a:cs typeface="Livvic"/>
              <a:sym typeface="Livvic"/>
            </a:endParaRPr>
          </a:p>
        </p:txBody>
      </p:sp>
      <p:sp>
        <p:nvSpPr>
          <p:cNvPr id="5" name="Google Shape;249;p31">
            <a:extLst>
              <a:ext uri="{FF2B5EF4-FFF2-40B4-BE49-F238E27FC236}">
                <a16:creationId xmlns:a16="http://schemas.microsoft.com/office/drawing/2014/main" id="{2717C121-3662-4E37-BC26-DC6236A5B4AE}"/>
              </a:ext>
            </a:extLst>
          </p:cNvPr>
          <p:cNvSpPr/>
          <p:nvPr/>
        </p:nvSpPr>
        <p:spPr>
          <a:xfrm>
            <a:off x="7296112" y="278303"/>
            <a:ext cx="1478208"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Tree>
    <p:extLst>
      <p:ext uri="{BB962C8B-B14F-4D97-AF65-F5344CB8AC3E}">
        <p14:creationId xmlns:p14="http://schemas.microsoft.com/office/powerpoint/2010/main" val="2038354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7"/>
        <p:cNvGrpSpPr/>
        <p:nvPr/>
      </p:nvGrpSpPr>
      <p:grpSpPr>
        <a:xfrm>
          <a:off x="0" y="0"/>
          <a:ext cx="0" cy="0"/>
          <a:chOff x="0" y="0"/>
          <a:chExt cx="0" cy="0"/>
        </a:xfrm>
      </p:grpSpPr>
      <p:sp>
        <p:nvSpPr>
          <p:cNvPr id="158" name="Google Shape;158;p30"/>
          <p:cNvSpPr txBox="1">
            <a:spLocks noGrp="1"/>
          </p:cNvSpPr>
          <p:nvPr>
            <p:ph type="title"/>
          </p:nvPr>
        </p:nvSpPr>
        <p:spPr>
          <a:xfrm>
            <a:off x="720000" y="398050"/>
            <a:ext cx="7704000" cy="7020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zh-TW" altLang="en-US" dirty="0"/>
              <a:t>課程架構</a:t>
            </a:r>
            <a:endParaRPr dirty="0"/>
          </a:p>
        </p:txBody>
      </p:sp>
      <p:sp>
        <p:nvSpPr>
          <p:cNvPr id="159" name="Google Shape;159;p30"/>
          <p:cNvSpPr txBox="1">
            <a:spLocks noGrp="1"/>
          </p:cNvSpPr>
          <p:nvPr>
            <p:ph type="title" idx="2"/>
          </p:nvPr>
        </p:nvSpPr>
        <p:spPr>
          <a:xfrm>
            <a:off x="719999" y="1468682"/>
            <a:ext cx="913869" cy="3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dirty="0"/>
              <a:t>01</a:t>
            </a:r>
            <a:endParaRPr sz="2400" dirty="0"/>
          </a:p>
        </p:txBody>
      </p:sp>
      <p:sp>
        <p:nvSpPr>
          <p:cNvPr id="160" name="Google Shape;160;p30"/>
          <p:cNvSpPr txBox="1">
            <a:spLocks noGrp="1"/>
          </p:cNvSpPr>
          <p:nvPr>
            <p:ph type="subTitle" idx="1"/>
          </p:nvPr>
        </p:nvSpPr>
        <p:spPr>
          <a:xfrm>
            <a:off x="1454700" y="1468672"/>
            <a:ext cx="3775260" cy="344700"/>
          </a:xfrm>
          <a:prstGeom prst="rect">
            <a:avLst/>
          </a:prstGeom>
        </p:spPr>
        <p:txBody>
          <a:bodyPr spcFirstLastPara="1" wrap="square" lIns="91425" tIns="91425" rIns="91425" bIns="91425" anchor="b" anchorCtr="0">
            <a:noAutofit/>
          </a:bodyPr>
          <a:lstStyle/>
          <a:p>
            <a:pPr marL="0" lvl="0" indent="0"/>
            <a:r>
              <a:rPr lang="zh-TW" altLang="en-US" sz="2400" dirty="0"/>
              <a:t>公職人員</a:t>
            </a:r>
            <a:endParaRPr sz="2400" dirty="0"/>
          </a:p>
        </p:txBody>
      </p:sp>
      <p:sp>
        <p:nvSpPr>
          <p:cNvPr id="161" name="Google Shape;161;p30"/>
          <p:cNvSpPr txBox="1">
            <a:spLocks noGrp="1"/>
          </p:cNvSpPr>
          <p:nvPr>
            <p:ph type="title" idx="3"/>
          </p:nvPr>
        </p:nvSpPr>
        <p:spPr>
          <a:xfrm>
            <a:off x="719999" y="1859385"/>
            <a:ext cx="913869" cy="3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dirty="0"/>
              <a:t>02</a:t>
            </a:r>
            <a:endParaRPr sz="2400" dirty="0"/>
          </a:p>
        </p:txBody>
      </p:sp>
      <p:sp>
        <p:nvSpPr>
          <p:cNvPr id="162" name="Google Shape;162;p30"/>
          <p:cNvSpPr txBox="1">
            <a:spLocks noGrp="1"/>
          </p:cNvSpPr>
          <p:nvPr>
            <p:ph type="subTitle" idx="4"/>
          </p:nvPr>
        </p:nvSpPr>
        <p:spPr>
          <a:xfrm>
            <a:off x="1454700" y="1859385"/>
            <a:ext cx="3775260" cy="344700"/>
          </a:xfrm>
          <a:prstGeom prst="rect">
            <a:avLst/>
          </a:prstGeom>
        </p:spPr>
        <p:txBody>
          <a:bodyPr spcFirstLastPara="1" wrap="square" lIns="91425" tIns="91425" rIns="91425" bIns="91425" anchor="b" anchorCtr="0">
            <a:noAutofit/>
          </a:bodyPr>
          <a:lstStyle/>
          <a:p>
            <a:pPr marL="0" lvl="0" indent="0"/>
            <a:r>
              <a:rPr lang="zh-TW" altLang="en-US" sz="2400" dirty="0"/>
              <a:t>關係人</a:t>
            </a:r>
          </a:p>
        </p:txBody>
      </p:sp>
      <p:sp>
        <p:nvSpPr>
          <p:cNvPr id="163" name="Google Shape;163;p30"/>
          <p:cNvSpPr txBox="1">
            <a:spLocks noGrp="1"/>
          </p:cNvSpPr>
          <p:nvPr>
            <p:ph type="title" idx="5"/>
          </p:nvPr>
        </p:nvSpPr>
        <p:spPr>
          <a:xfrm>
            <a:off x="719999" y="2267781"/>
            <a:ext cx="913869" cy="3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dirty="0"/>
              <a:t>03</a:t>
            </a:r>
            <a:endParaRPr sz="2400" dirty="0"/>
          </a:p>
        </p:txBody>
      </p:sp>
      <p:sp>
        <p:nvSpPr>
          <p:cNvPr id="164" name="Google Shape;164;p30"/>
          <p:cNvSpPr txBox="1">
            <a:spLocks noGrp="1"/>
          </p:cNvSpPr>
          <p:nvPr>
            <p:ph type="subTitle" idx="6"/>
          </p:nvPr>
        </p:nvSpPr>
        <p:spPr>
          <a:xfrm>
            <a:off x="1454700" y="2274455"/>
            <a:ext cx="3775260" cy="344700"/>
          </a:xfrm>
          <a:prstGeom prst="rect">
            <a:avLst/>
          </a:prstGeom>
        </p:spPr>
        <p:txBody>
          <a:bodyPr spcFirstLastPara="1" wrap="square" lIns="91425" tIns="91425" rIns="91425" bIns="91425" anchor="b" anchorCtr="0">
            <a:noAutofit/>
          </a:bodyPr>
          <a:lstStyle/>
          <a:p>
            <a:pPr marL="0" lvl="0" indent="0"/>
            <a:r>
              <a:rPr lang="zh-TW" altLang="en-US" sz="2400" dirty="0"/>
              <a:t>利益衝突迴避</a:t>
            </a:r>
            <a:endParaRPr sz="2400" dirty="0"/>
          </a:p>
        </p:txBody>
      </p:sp>
      <p:sp>
        <p:nvSpPr>
          <p:cNvPr id="165" name="Google Shape;165;p30"/>
          <p:cNvSpPr txBox="1">
            <a:spLocks noGrp="1"/>
          </p:cNvSpPr>
          <p:nvPr>
            <p:ph type="title" idx="7"/>
          </p:nvPr>
        </p:nvSpPr>
        <p:spPr>
          <a:xfrm>
            <a:off x="719999" y="2708751"/>
            <a:ext cx="913869" cy="3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dirty="0"/>
              <a:t>04</a:t>
            </a:r>
            <a:endParaRPr sz="2400" dirty="0"/>
          </a:p>
        </p:txBody>
      </p:sp>
      <p:sp>
        <p:nvSpPr>
          <p:cNvPr id="166" name="Google Shape;166;p30"/>
          <p:cNvSpPr txBox="1">
            <a:spLocks noGrp="1"/>
          </p:cNvSpPr>
          <p:nvPr>
            <p:ph type="subTitle" idx="8"/>
          </p:nvPr>
        </p:nvSpPr>
        <p:spPr>
          <a:xfrm>
            <a:off x="1454699" y="2715425"/>
            <a:ext cx="5058643" cy="344700"/>
          </a:xfrm>
          <a:prstGeom prst="rect">
            <a:avLst/>
          </a:prstGeom>
        </p:spPr>
        <p:txBody>
          <a:bodyPr spcFirstLastPara="1" wrap="square" lIns="91425" tIns="91425" rIns="91425" bIns="91425" anchor="b" anchorCtr="0">
            <a:noAutofit/>
          </a:bodyPr>
          <a:lstStyle/>
          <a:p>
            <a:pPr marL="0" lvl="0" indent="0"/>
            <a:r>
              <a:rPr lang="zh-TW" altLang="en-US" sz="2400" dirty="0"/>
              <a:t>假借職權與關說請託</a:t>
            </a:r>
            <a:endParaRPr sz="2400" dirty="0"/>
          </a:p>
        </p:txBody>
      </p:sp>
      <p:sp>
        <p:nvSpPr>
          <p:cNvPr id="167" name="Google Shape;167;p30"/>
          <p:cNvSpPr txBox="1">
            <a:spLocks noGrp="1"/>
          </p:cNvSpPr>
          <p:nvPr>
            <p:ph type="title" idx="9"/>
          </p:nvPr>
        </p:nvSpPr>
        <p:spPr>
          <a:xfrm>
            <a:off x="719999" y="3153246"/>
            <a:ext cx="913869" cy="3447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2400" dirty="0"/>
              <a:t>05</a:t>
            </a:r>
            <a:endParaRPr sz="2400" dirty="0"/>
          </a:p>
        </p:txBody>
      </p:sp>
      <p:sp>
        <p:nvSpPr>
          <p:cNvPr id="168" name="Google Shape;168;p30"/>
          <p:cNvSpPr txBox="1">
            <a:spLocks noGrp="1"/>
          </p:cNvSpPr>
          <p:nvPr>
            <p:ph type="subTitle" idx="13"/>
          </p:nvPr>
        </p:nvSpPr>
        <p:spPr>
          <a:xfrm>
            <a:off x="1454699" y="3137803"/>
            <a:ext cx="3775260" cy="344700"/>
          </a:xfrm>
          <a:prstGeom prst="rect">
            <a:avLst/>
          </a:prstGeom>
        </p:spPr>
        <p:txBody>
          <a:bodyPr spcFirstLastPara="1" wrap="square" lIns="91425" tIns="91425" rIns="91425" bIns="91425" anchor="b" anchorCtr="0">
            <a:noAutofit/>
          </a:bodyPr>
          <a:lstStyle/>
          <a:p>
            <a:pPr marL="0" lvl="0" indent="0"/>
            <a:r>
              <a:rPr lang="zh-TW" altLang="en-US" sz="2400" dirty="0"/>
              <a:t>交易補助之禁止與例外</a:t>
            </a:r>
            <a:endParaRPr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2"/>
          <p:cNvSpPr txBox="1">
            <a:spLocks noGrp="1"/>
          </p:cNvSpPr>
          <p:nvPr>
            <p:ph type="title"/>
          </p:nvPr>
        </p:nvSpPr>
        <p:spPr>
          <a:xfrm>
            <a:off x="3360875" y="2232350"/>
            <a:ext cx="5783100" cy="1912500"/>
          </a:xfrm>
          <a:prstGeom prst="rect">
            <a:avLst/>
          </a:prstGeom>
        </p:spPr>
        <p:txBody>
          <a:bodyPr spcFirstLastPara="1" wrap="square" lIns="91425" tIns="91425" rIns="731500" bIns="91425" anchor="ctr" anchorCtr="0">
            <a:noAutofit/>
          </a:bodyPr>
          <a:lstStyle/>
          <a:p>
            <a:pPr lvl="0"/>
            <a:r>
              <a:rPr lang="zh-TW" altLang="en-US" dirty="0"/>
              <a:t>                 公職人員</a:t>
            </a:r>
          </a:p>
        </p:txBody>
      </p:sp>
      <p:sp>
        <p:nvSpPr>
          <p:cNvPr id="183" name="Google Shape;183;p32"/>
          <p:cNvSpPr txBox="1">
            <a:spLocks noGrp="1"/>
          </p:cNvSpPr>
          <p:nvPr>
            <p:ph type="title" idx="2"/>
          </p:nvPr>
        </p:nvSpPr>
        <p:spPr>
          <a:xfrm>
            <a:off x="3360875" y="1052400"/>
            <a:ext cx="1642200" cy="9759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01</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51" name="Google Shape;151;p29"/>
          <p:cNvSpPr txBox="1"/>
          <p:nvPr/>
        </p:nvSpPr>
        <p:spPr>
          <a:xfrm>
            <a:off x="177058" y="780960"/>
            <a:ext cx="8966942" cy="3836118"/>
          </a:xfrm>
          <a:prstGeom prst="rect">
            <a:avLst/>
          </a:prstGeom>
          <a:noFill/>
          <a:ln>
            <a:noFill/>
          </a:ln>
        </p:spPr>
        <p:txBody>
          <a:bodyPr spcFirstLastPara="1" wrap="square" lIns="91425" tIns="91425" rIns="91425" bIns="91425" anchor="t" anchorCtr="0">
            <a:noAutofit/>
          </a:bodyPr>
          <a:lstStyle/>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一、總統、副總統。</a:t>
            </a:r>
            <a:endParaRPr lang="en-US" altLang="zh-TW" sz="1575" kern="1200" dirty="0">
              <a:solidFill>
                <a:schemeClr val="tx1"/>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二、</a:t>
            </a:r>
            <a:r>
              <a:rPr lang="zh-TW" altLang="en-US" sz="1575" kern="1200" dirty="0">
                <a:solidFill>
                  <a:srgbClr val="FF0000"/>
                </a:solidFill>
                <a:latin typeface="Microsoft YaHei" panose="020B0503020204020204" pitchFamily="34" charset="-122"/>
                <a:ea typeface="Microsoft YaHei" panose="020B0503020204020204" pitchFamily="34" charset="-122"/>
                <a:cs typeface="+mn-cs"/>
              </a:rPr>
              <a:t>政府機關</a:t>
            </a:r>
            <a:r>
              <a:rPr lang="en-US" altLang="zh-TW" sz="1575" kern="1200" dirty="0">
                <a:solidFill>
                  <a:srgbClr val="FF0000"/>
                </a:solidFill>
                <a:latin typeface="Microsoft YaHei" panose="020B0503020204020204" pitchFamily="34" charset="-122"/>
                <a:ea typeface="Microsoft YaHei" panose="020B0503020204020204" pitchFamily="34" charset="-122"/>
                <a:cs typeface="+mn-cs"/>
              </a:rPr>
              <a:t>(</a:t>
            </a:r>
            <a:r>
              <a:rPr lang="zh-TW" altLang="en-US" sz="1575" kern="1200" dirty="0">
                <a:solidFill>
                  <a:srgbClr val="FF0000"/>
                </a:solidFill>
                <a:latin typeface="Microsoft YaHei" panose="020B0503020204020204" pitchFamily="34" charset="-122"/>
                <a:ea typeface="Microsoft YaHei" panose="020B0503020204020204" pitchFamily="34" charset="-122"/>
                <a:cs typeface="+mn-cs"/>
              </a:rPr>
              <a:t>構</a:t>
            </a:r>
            <a:r>
              <a:rPr lang="en-US" altLang="zh-TW" sz="1575" kern="1200" dirty="0">
                <a:solidFill>
                  <a:srgbClr val="FF0000"/>
                </a:solidFill>
                <a:latin typeface="Microsoft YaHei" panose="020B0503020204020204" pitchFamily="34" charset="-122"/>
                <a:ea typeface="Microsoft YaHei" panose="020B0503020204020204" pitchFamily="34" charset="-122"/>
                <a:cs typeface="+mn-cs"/>
              </a:rPr>
              <a:t>)</a:t>
            </a:r>
            <a:r>
              <a:rPr lang="zh-TW" altLang="en-US" sz="1575" kern="1200" dirty="0">
                <a:solidFill>
                  <a:srgbClr val="FF0000"/>
                </a:solidFill>
                <a:latin typeface="Microsoft YaHei" panose="020B0503020204020204" pitchFamily="34" charset="-122"/>
                <a:ea typeface="Microsoft YaHei" panose="020B0503020204020204" pitchFamily="34" charset="-122"/>
                <a:cs typeface="+mn-cs"/>
              </a:rPr>
              <a:t>、公營事業總、分支機構之首長、副首長、幕僚長、副幕僚長</a:t>
            </a: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與該等職務之人。</a:t>
            </a:r>
            <a:endParaRPr lang="en-US" altLang="zh-TW" sz="1575" kern="1200" dirty="0">
              <a:solidFill>
                <a:schemeClr val="tx1"/>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三、政務人員。</a:t>
            </a:r>
            <a:endParaRPr lang="en-US" altLang="zh-TW" sz="1575" kern="1200" dirty="0">
              <a:solidFill>
                <a:schemeClr val="tx1"/>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四、公立學校、軍警院校、矯正學校校長、副校長；其設有附屬機構者，該機構之首長、副首長。</a:t>
            </a:r>
            <a:endParaRPr lang="en-US" altLang="zh-TW" sz="1575" kern="1200" dirty="0">
              <a:solidFill>
                <a:schemeClr val="tx1"/>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五、民意機關之民意代表。</a:t>
            </a:r>
            <a:endParaRPr lang="en-US" altLang="zh-TW" sz="1575" kern="1200" dirty="0">
              <a:solidFill>
                <a:schemeClr val="tx1"/>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六、</a:t>
            </a:r>
            <a:r>
              <a:rPr lang="zh-TW" altLang="en-US" sz="1575" kern="1200" dirty="0">
                <a:solidFill>
                  <a:srgbClr val="FF0000"/>
                </a:solidFill>
                <a:latin typeface="Microsoft YaHei" panose="020B0503020204020204" pitchFamily="34" charset="-122"/>
                <a:ea typeface="Microsoft YaHei" panose="020B0503020204020204" pitchFamily="34" charset="-122"/>
                <a:cs typeface="+mn-cs"/>
              </a:rPr>
              <a:t>代表政府或公股出任其出資、捐助之私法人之董事、監察人與該等職務之人。</a:t>
            </a:r>
            <a:endParaRPr lang="en-US" altLang="zh-TW" sz="1575" kern="1200" dirty="0">
              <a:solidFill>
                <a:srgbClr val="FF0000"/>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七、公法人之董事、監察人、首長、執行長與該等職務之人。</a:t>
            </a:r>
            <a:endParaRPr lang="en-US" altLang="zh-TW" sz="1575" kern="1200" dirty="0">
              <a:solidFill>
                <a:schemeClr val="tx1"/>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八、</a:t>
            </a:r>
            <a:r>
              <a:rPr lang="zh-TW" altLang="en-US" sz="1575" kern="1200" dirty="0">
                <a:solidFill>
                  <a:srgbClr val="FF0000"/>
                </a:solidFill>
                <a:latin typeface="Microsoft YaHei" panose="020B0503020204020204" pitchFamily="34" charset="-122"/>
                <a:ea typeface="Microsoft YaHei" panose="020B0503020204020204" pitchFamily="34" charset="-122"/>
                <a:cs typeface="+mn-cs"/>
              </a:rPr>
              <a:t>政府捐助之財團法人之董事長、執行長、秘書長與該等職務之人。</a:t>
            </a:r>
            <a:endParaRPr lang="en-US" altLang="zh-TW" sz="1575" kern="1200" dirty="0">
              <a:solidFill>
                <a:srgbClr val="FF0000"/>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九、法官、檢察官、戰時軍法官、行政執行官、司法事務官及檢察事務官。</a:t>
            </a:r>
            <a:endParaRPr lang="en-US" altLang="zh-TW" sz="1575" kern="1200" dirty="0">
              <a:solidFill>
                <a:schemeClr val="tx1"/>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十、各級軍事機關</a:t>
            </a:r>
            <a:r>
              <a:rPr lang="en-US" altLang="zh-TW" sz="1575" kern="1200" dirty="0">
                <a:solidFill>
                  <a:schemeClr val="tx1"/>
                </a:solidFill>
                <a:latin typeface="Microsoft YaHei" panose="020B0503020204020204" pitchFamily="34" charset="-122"/>
                <a:ea typeface="Microsoft YaHei" panose="020B0503020204020204" pitchFamily="34" charset="-122"/>
                <a:cs typeface="+mn-cs"/>
              </a:rPr>
              <a:t>(</a:t>
            </a: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構</a:t>
            </a:r>
            <a:r>
              <a:rPr lang="en-US" altLang="zh-TW" sz="1575" kern="1200" dirty="0">
                <a:solidFill>
                  <a:schemeClr val="tx1"/>
                </a:solidFill>
                <a:latin typeface="Microsoft YaHei" panose="020B0503020204020204" pitchFamily="34" charset="-122"/>
                <a:ea typeface="Microsoft YaHei" panose="020B0503020204020204" pitchFamily="34" charset="-122"/>
                <a:cs typeface="+mn-cs"/>
              </a:rPr>
              <a:t>)</a:t>
            </a: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及部隊上校編階以上之主官、副主官。</a:t>
            </a:r>
            <a:endParaRPr lang="en-US" altLang="zh-TW" sz="1575" kern="1200" dirty="0">
              <a:solidFill>
                <a:schemeClr val="tx1"/>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十一、辦理工務、建築管理、城鄉計畫、政風、會計、審計、採購業務之主管人員。</a:t>
            </a:r>
            <a:endParaRPr lang="en-US" altLang="zh-TW" sz="1575" kern="1200" dirty="0">
              <a:solidFill>
                <a:schemeClr val="tx1"/>
              </a:solidFill>
              <a:latin typeface="Microsoft YaHei" panose="020B0503020204020204" pitchFamily="34" charset="-122"/>
              <a:ea typeface="Microsoft YaHei" panose="020B0503020204020204" pitchFamily="34" charset="-122"/>
              <a:cs typeface="+mn-cs"/>
            </a:endParaRPr>
          </a:p>
          <a:p>
            <a:pPr marL="333375" lvl="0" indent="-333375" latinLnBrk="1">
              <a:lnSpc>
                <a:spcPct val="110000"/>
              </a:lnSpc>
              <a:spcBef>
                <a:spcPts val="600"/>
              </a:spcBef>
              <a:buClrTx/>
              <a:buFont typeface="Wingdings" panose="05000000000000000000" pitchFamily="2" charset="2"/>
              <a:buChar char="Ø"/>
            </a:pPr>
            <a:r>
              <a:rPr lang="zh-TW" altLang="en-US" sz="1575" kern="1200" dirty="0">
                <a:solidFill>
                  <a:schemeClr val="tx1"/>
                </a:solidFill>
                <a:latin typeface="Microsoft YaHei" panose="020B0503020204020204" pitchFamily="34" charset="-122"/>
                <a:ea typeface="Microsoft YaHei" panose="020B0503020204020204" pitchFamily="34" charset="-122"/>
                <a:cs typeface="+mn-cs"/>
              </a:rPr>
              <a:t>十二、其他職務性質特殊，經行政院會同主管府、院核定適用本法之人員。</a:t>
            </a:r>
          </a:p>
          <a:p>
            <a:pPr marL="342900" lvl="0" indent="-342900">
              <a:spcBef>
                <a:spcPts val="1200"/>
              </a:spcBef>
              <a:buFont typeface="Arial" panose="020B0604020202020204" pitchFamily="34" charset="0"/>
              <a:buChar char="•"/>
            </a:pPr>
            <a:endParaRPr lang="zh-TW" altLang="en-US" sz="2000" dirty="0">
              <a:solidFill>
                <a:schemeClr val="dk1"/>
              </a:solidFill>
              <a:latin typeface="Archivo"/>
              <a:ea typeface="Archivo"/>
              <a:cs typeface="Archivo"/>
              <a:sym typeface="Archivo"/>
            </a:endParaRPr>
          </a:p>
        </p:txBody>
      </p:sp>
      <p:sp>
        <p:nvSpPr>
          <p:cNvPr id="7" name="Google Shape;149;p29">
            <a:extLst>
              <a:ext uri="{FF2B5EF4-FFF2-40B4-BE49-F238E27FC236}">
                <a16:creationId xmlns:a16="http://schemas.microsoft.com/office/drawing/2014/main" id="{EBB67213-D3BD-43CA-9D21-479FBD665CC4}"/>
              </a:ext>
            </a:extLst>
          </p:cNvPr>
          <p:cNvSpPr txBox="1">
            <a:spLocks noGrp="1"/>
          </p:cNvSpPr>
          <p:nvPr>
            <p:ph type="title"/>
          </p:nvPr>
        </p:nvSpPr>
        <p:spPr>
          <a:xfrm>
            <a:off x="533425" y="78960"/>
            <a:ext cx="8338766" cy="702000"/>
          </a:xfrm>
          <a:prstGeom prst="rect">
            <a:avLst/>
          </a:prstGeom>
        </p:spPr>
        <p:txBody>
          <a:bodyPr spcFirstLastPara="1" wrap="square" lIns="91425" tIns="91425" rIns="91425" bIns="91425" anchor="ctr" anchorCtr="0">
            <a:noAutofit/>
          </a:bodyPr>
          <a:lstStyle/>
          <a:p>
            <a:pPr lvl="0"/>
            <a:r>
              <a:rPr lang="zh-TW" altLang="en-US" sz="3200" dirty="0"/>
              <a:t>公職人員</a:t>
            </a:r>
            <a:r>
              <a:rPr lang="en-US" altLang="zh-TW" sz="3200" dirty="0"/>
              <a:t>/</a:t>
            </a:r>
            <a:endParaRPr sz="2400" dirty="0"/>
          </a:p>
        </p:txBody>
      </p:sp>
    </p:spTree>
    <p:extLst>
      <p:ext uri="{BB962C8B-B14F-4D97-AF65-F5344CB8AC3E}">
        <p14:creationId xmlns:p14="http://schemas.microsoft.com/office/powerpoint/2010/main" val="927243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7" name="Google Shape;149;p29">
            <a:extLst>
              <a:ext uri="{FF2B5EF4-FFF2-40B4-BE49-F238E27FC236}">
                <a16:creationId xmlns:a16="http://schemas.microsoft.com/office/drawing/2014/main" id="{EBB67213-D3BD-43CA-9D21-479FBD665CC4}"/>
              </a:ext>
            </a:extLst>
          </p:cNvPr>
          <p:cNvSpPr txBox="1">
            <a:spLocks noGrp="1"/>
          </p:cNvSpPr>
          <p:nvPr>
            <p:ph type="title"/>
          </p:nvPr>
        </p:nvSpPr>
        <p:spPr>
          <a:xfrm>
            <a:off x="533425" y="78960"/>
            <a:ext cx="8338766" cy="702000"/>
          </a:xfrm>
          <a:prstGeom prst="rect">
            <a:avLst/>
          </a:prstGeom>
        </p:spPr>
        <p:txBody>
          <a:bodyPr spcFirstLastPara="1" wrap="square" lIns="91425" tIns="91425" rIns="91425" bIns="91425" anchor="ctr" anchorCtr="0">
            <a:noAutofit/>
          </a:bodyPr>
          <a:lstStyle/>
          <a:p>
            <a:pPr lvl="0"/>
            <a:r>
              <a:rPr lang="zh-TW" altLang="en-US" sz="3200" dirty="0"/>
              <a:t>公職人員</a:t>
            </a:r>
            <a:r>
              <a:rPr lang="en-US" altLang="zh-TW" sz="3200" dirty="0"/>
              <a:t>/</a:t>
            </a:r>
            <a:r>
              <a:rPr lang="zh-TW" altLang="en-US" sz="2000" dirty="0"/>
              <a:t>補充說明</a:t>
            </a:r>
            <a:endParaRPr sz="2000" dirty="0"/>
          </a:p>
        </p:txBody>
      </p:sp>
      <p:sp>
        <p:nvSpPr>
          <p:cNvPr id="5" name="Google Shape;247;p31">
            <a:extLst>
              <a:ext uri="{FF2B5EF4-FFF2-40B4-BE49-F238E27FC236}">
                <a16:creationId xmlns:a16="http://schemas.microsoft.com/office/drawing/2014/main" id="{7AE9ADD8-2E83-4B85-829F-50FB01B84AAB}"/>
              </a:ext>
            </a:extLst>
          </p:cNvPr>
          <p:cNvSpPr/>
          <p:nvPr/>
        </p:nvSpPr>
        <p:spPr>
          <a:xfrm>
            <a:off x="765542" y="1130828"/>
            <a:ext cx="7481512" cy="1851523"/>
          </a:xfrm>
          <a:prstGeom prst="rect">
            <a:avLst/>
          </a:prstGeom>
          <a:solidFill>
            <a:schemeClr val="lt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各機關團體於</a:t>
            </a:r>
            <a:r>
              <a:rPr lang="zh-TW" altLang="en-US" sz="2000" dirty="0">
                <a:solidFill>
                  <a:srgbClr val="FF0000"/>
                </a:solidFill>
                <a:latin typeface="Poppins SemiBold"/>
                <a:ea typeface="Poppins SemiBold"/>
                <a:cs typeface="Poppins SemiBold"/>
                <a:sym typeface="Poppins SemiBold"/>
              </a:rPr>
              <a:t>公職人員就</a:t>
            </a:r>
            <a:r>
              <a:rPr lang="en-US" altLang="zh-TW" sz="2000" dirty="0">
                <a:solidFill>
                  <a:srgbClr val="FF0000"/>
                </a:solidFill>
                <a:latin typeface="Poppins SemiBold"/>
                <a:ea typeface="Poppins SemiBold"/>
                <a:cs typeface="Poppins SemiBold"/>
                <a:sym typeface="Poppins SemiBold"/>
              </a:rPr>
              <a:t>(</a:t>
            </a:r>
            <a:r>
              <a:rPr lang="zh-TW" altLang="en-US" sz="2000" dirty="0">
                <a:solidFill>
                  <a:srgbClr val="FF0000"/>
                </a:solidFill>
                <a:latin typeface="Poppins SemiBold"/>
                <a:ea typeface="Poppins SemiBold"/>
                <a:cs typeface="Poppins SemiBold"/>
                <a:sym typeface="Poppins SemiBold"/>
              </a:rPr>
              <a:t>到</a:t>
            </a:r>
            <a:r>
              <a:rPr lang="en-US" altLang="zh-TW" sz="2000" dirty="0">
                <a:solidFill>
                  <a:srgbClr val="FF0000"/>
                </a:solidFill>
                <a:latin typeface="Poppins SemiBold"/>
                <a:ea typeface="Poppins SemiBold"/>
                <a:cs typeface="Poppins SemiBold"/>
                <a:sym typeface="Poppins SemiBold"/>
              </a:rPr>
              <a:t>)</a:t>
            </a:r>
            <a:r>
              <a:rPr lang="zh-TW" altLang="en-US" sz="2000" dirty="0">
                <a:solidFill>
                  <a:srgbClr val="FF0000"/>
                </a:solidFill>
                <a:latin typeface="Poppins SemiBold"/>
                <a:ea typeface="Poppins SemiBold"/>
                <a:cs typeface="Poppins SemiBold"/>
                <a:sym typeface="Poppins SemiBold"/>
              </a:rPr>
              <a:t>職、代理、兼任、卸離職或解除代理後，應於十日內</a:t>
            </a:r>
            <a:r>
              <a:rPr lang="zh-TW" altLang="en-US" sz="2000" dirty="0">
                <a:solidFill>
                  <a:schemeClr val="dk1"/>
                </a:solidFill>
                <a:latin typeface="Poppins SemiBold"/>
                <a:ea typeface="Poppins SemiBold"/>
                <a:cs typeface="Poppins SemiBold"/>
                <a:sym typeface="Poppins SemiBold"/>
              </a:rPr>
              <a:t>將其原因及時間，依第二十條所定裁處機關</a:t>
            </a:r>
            <a:r>
              <a:rPr lang="zh-TW" altLang="en-US" sz="2000" dirty="0">
                <a:solidFill>
                  <a:srgbClr val="FF0000"/>
                </a:solidFill>
                <a:latin typeface="Poppins SemiBold"/>
                <a:ea typeface="Poppins SemiBold"/>
                <a:cs typeface="Poppins SemiBold"/>
                <a:sym typeface="Poppins SemiBold"/>
              </a:rPr>
              <a:t>通知監察院</a:t>
            </a:r>
            <a:r>
              <a:rPr lang="zh-TW" altLang="en-US" sz="2000" dirty="0">
                <a:solidFill>
                  <a:schemeClr val="dk1"/>
                </a:solidFill>
                <a:latin typeface="Poppins SemiBold"/>
                <a:ea typeface="Poppins SemiBold"/>
                <a:cs typeface="Poppins SemiBold"/>
                <a:sym typeface="Poppins SemiBold"/>
              </a:rPr>
              <a:t>或公職人員所屬機關團體之政風單位</a:t>
            </a:r>
            <a:r>
              <a:rPr lang="en-US" altLang="zh-TW" sz="2000" dirty="0">
                <a:solidFill>
                  <a:schemeClr val="dk1"/>
                </a:solidFill>
                <a:latin typeface="Poppins SemiBold"/>
                <a:ea typeface="Poppins SemiBold"/>
                <a:cs typeface="Poppins SemiBold"/>
                <a:sym typeface="Poppins SemiBold"/>
              </a:rPr>
              <a:t>(</a:t>
            </a:r>
            <a:r>
              <a:rPr lang="zh-TW" altLang="en-US" sz="2000" dirty="0">
                <a:solidFill>
                  <a:schemeClr val="dk1"/>
                </a:solidFill>
                <a:latin typeface="Poppins SemiBold"/>
                <a:ea typeface="Poppins SemiBold"/>
                <a:cs typeface="Poppins SemiBold"/>
                <a:sym typeface="Poppins SemiBold"/>
              </a:rPr>
              <a:t>施行細則第</a:t>
            </a:r>
            <a:r>
              <a:rPr lang="en-US" altLang="zh-TW" sz="2000" dirty="0">
                <a:solidFill>
                  <a:schemeClr val="dk1"/>
                </a:solidFill>
                <a:latin typeface="Poppins SemiBold"/>
                <a:ea typeface="Poppins SemiBold"/>
                <a:cs typeface="Poppins SemiBold"/>
                <a:sym typeface="Poppins SemiBold"/>
              </a:rPr>
              <a:t>29</a:t>
            </a:r>
            <a:r>
              <a:rPr lang="zh-TW" altLang="en-US" sz="2000" dirty="0">
                <a:solidFill>
                  <a:schemeClr val="dk1"/>
                </a:solidFill>
                <a:latin typeface="Poppins SemiBold"/>
                <a:ea typeface="Poppins SemiBold"/>
                <a:cs typeface="Poppins SemiBold"/>
                <a:sym typeface="Poppins SemiBold"/>
              </a:rPr>
              <a:t>條</a:t>
            </a:r>
            <a:r>
              <a:rPr lang="en-US" altLang="zh-TW" sz="2000" dirty="0">
                <a:solidFill>
                  <a:schemeClr val="dk1"/>
                </a:solidFill>
                <a:latin typeface="Poppins SemiBold"/>
                <a:ea typeface="Poppins SemiBold"/>
                <a:cs typeface="Poppins SemiBold"/>
                <a:sym typeface="Poppins SemiBold"/>
              </a:rPr>
              <a:t>)</a:t>
            </a:r>
          </a:p>
        </p:txBody>
      </p:sp>
      <p:sp>
        <p:nvSpPr>
          <p:cNvPr id="6" name="Google Shape;249;p31">
            <a:extLst>
              <a:ext uri="{FF2B5EF4-FFF2-40B4-BE49-F238E27FC236}">
                <a16:creationId xmlns:a16="http://schemas.microsoft.com/office/drawing/2014/main" id="{902926DF-6474-4402-836F-099F8B666DC3}"/>
              </a:ext>
            </a:extLst>
          </p:cNvPr>
          <p:cNvSpPr/>
          <p:nvPr/>
        </p:nvSpPr>
        <p:spPr>
          <a:xfrm>
            <a:off x="4134754" y="172796"/>
            <a:ext cx="2020962" cy="514327"/>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chemeClr val="dk1"/>
                </a:solidFill>
                <a:latin typeface="Poppins SemiBold"/>
                <a:ea typeface="Poppins SemiBold"/>
                <a:cs typeface="Poppins SemiBold"/>
                <a:sym typeface="Poppins SemiBold"/>
              </a:rPr>
              <a:t>專責人員</a:t>
            </a:r>
            <a:endParaRPr sz="2000" dirty="0">
              <a:solidFill>
                <a:schemeClr val="dk1"/>
              </a:solidFill>
              <a:latin typeface="Poppins SemiBold"/>
              <a:ea typeface="Poppins SemiBold"/>
              <a:cs typeface="Poppins SemiBold"/>
              <a:sym typeface="Poppins SemiBold"/>
            </a:endParaRPr>
          </a:p>
        </p:txBody>
      </p:sp>
      <p:sp>
        <p:nvSpPr>
          <p:cNvPr id="8" name="Google Shape;249;p31">
            <a:extLst>
              <a:ext uri="{FF2B5EF4-FFF2-40B4-BE49-F238E27FC236}">
                <a16:creationId xmlns:a16="http://schemas.microsoft.com/office/drawing/2014/main" id="{9790A4D4-2C5C-4A6D-A6AC-418FC1A855B7}"/>
              </a:ext>
            </a:extLst>
          </p:cNvPr>
          <p:cNvSpPr/>
          <p:nvPr/>
        </p:nvSpPr>
        <p:spPr>
          <a:xfrm>
            <a:off x="1823612" y="3332219"/>
            <a:ext cx="5365372" cy="1143330"/>
          </a:xfrm>
          <a:prstGeom prst="rect">
            <a:avLst/>
          </a:prstGeom>
          <a:solidFill>
            <a:schemeClr val="dk2"/>
          </a:solidFill>
          <a:ln w="44450" cap="flat" cmpd="sng">
            <a:solidFill>
              <a:schemeClr val="bg2">
                <a:lumMod val="50000"/>
              </a:schemeClr>
            </a:solidFill>
            <a:prstDash val="solid"/>
            <a:round/>
            <a:headEnd type="none" w="sm" len="sm"/>
            <a:tailEnd type="none" w="sm" len="sm"/>
          </a:ln>
        </p:spPr>
        <p:txBody>
          <a:bodyPr spcFirstLastPara="1" wrap="square" lIns="91425" tIns="91425" rIns="91425" bIns="91425" anchor="ctr" anchorCtr="0">
            <a:noAutofit/>
          </a:bodyPr>
          <a:lstStyle/>
          <a:p>
            <a:pPr lvl="0" algn="ctr">
              <a:lnSpc>
                <a:spcPct val="150000"/>
              </a:lnSpc>
            </a:pPr>
            <a:r>
              <a:rPr lang="zh-TW" altLang="en-US" sz="2000" dirty="0">
                <a:solidFill>
                  <a:srgbClr val="FF0000"/>
                </a:solidFill>
                <a:latin typeface="Poppins SemiBold"/>
                <a:ea typeface="Poppins SemiBold"/>
                <a:cs typeface="Poppins SemiBold"/>
                <a:sym typeface="Poppins SemiBold"/>
              </a:rPr>
              <a:t>依法代理</a:t>
            </a:r>
            <a:r>
              <a:rPr lang="zh-TW" altLang="en-US" sz="2000" dirty="0">
                <a:solidFill>
                  <a:schemeClr val="dk1"/>
                </a:solidFill>
                <a:latin typeface="Poppins SemiBold"/>
                <a:ea typeface="Poppins SemiBold"/>
                <a:cs typeface="Poppins SemiBold"/>
                <a:sym typeface="Poppins SemiBold"/>
              </a:rPr>
              <a:t>執行前項公職人員職務之人員，</a:t>
            </a:r>
          </a:p>
          <a:p>
            <a:pPr lvl="0" algn="ctr">
              <a:lnSpc>
                <a:spcPct val="150000"/>
              </a:lnSpc>
            </a:pPr>
            <a:r>
              <a:rPr lang="zh-TW" altLang="en-US" sz="2000" dirty="0">
                <a:solidFill>
                  <a:srgbClr val="FF0000"/>
                </a:solidFill>
                <a:latin typeface="Poppins SemiBold"/>
                <a:ea typeface="Poppins SemiBold"/>
                <a:cs typeface="Poppins SemiBold"/>
                <a:sym typeface="Poppins SemiBold"/>
              </a:rPr>
              <a:t>於執行該職務期間</a:t>
            </a:r>
            <a:r>
              <a:rPr lang="zh-TW" altLang="en-US" sz="2000" dirty="0">
                <a:solidFill>
                  <a:schemeClr val="dk1"/>
                </a:solidFill>
                <a:latin typeface="Poppins SemiBold"/>
                <a:ea typeface="Poppins SemiBold"/>
                <a:cs typeface="Poppins SemiBold"/>
                <a:sym typeface="Poppins SemiBold"/>
              </a:rPr>
              <a:t>亦屬本法之公職人員。</a:t>
            </a:r>
          </a:p>
        </p:txBody>
      </p:sp>
    </p:spTree>
    <p:extLst>
      <p:ext uri="{BB962C8B-B14F-4D97-AF65-F5344CB8AC3E}">
        <p14:creationId xmlns:p14="http://schemas.microsoft.com/office/powerpoint/2010/main" val="1645670083"/>
      </p:ext>
    </p:extLst>
  </p:cSld>
  <p:clrMapOvr>
    <a:masterClrMapping/>
  </p:clrMapOvr>
</p:sld>
</file>

<file path=ppt/theme/theme1.xml><?xml version="1.0" encoding="utf-8"?>
<a:theme xmlns:a="http://schemas.openxmlformats.org/drawingml/2006/main" name="Social Market Economy Proposal by Slidesgo">
  <a:themeElements>
    <a:clrScheme name="Simple Light">
      <a:dk1>
        <a:srgbClr val="191919"/>
      </a:dk1>
      <a:lt1>
        <a:srgbClr val="FFFFFF"/>
      </a:lt1>
      <a:dk2>
        <a:srgbClr val="EDEDE9"/>
      </a:dk2>
      <a:lt2>
        <a:srgbClr val="D6CCC2"/>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18">
      <a:dk1>
        <a:sysClr val="windowText" lastClr="000000"/>
      </a:dk1>
      <a:lt1>
        <a:sysClr val="window" lastClr="FFFFFF"/>
      </a:lt1>
      <a:dk2>
        <a:srgbClr val="1F497D"/>
      </a:dk2>
      <a:lt2>
        <a:srgbClr val="EEECE1"/>
      </a:lt2>
      <a:accent1>
        <a:srgbClr val="984807"/>
      </a:accent1>
      <a:accent2>
        <a:srgbClr val="EFE0CA"/>
      </a:accent2>
      <a:accent3>
        <a:srgbClr val="984807"/>
      </a:accent3>
      <a:accent4>
        <a:srgbClr val="EFE0CA"/>
      </a:accent4>
      <a:accent5>
        <a:srgbClr val="984807"/>
      </a:accent5>
      <a:accent6>
        <a:srgbClr val="EFE0CA"/>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984807"/>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18">
      <a:dk1>
        <a:sysClr val="windowText" lastClr="000000"/>
      </a:dk1>
      <a:lt1>
        <a:sysClr val="window" lastClr="FFFFFF"/>
      </a:lt1>
      <a:dk2>
        <a:srgbClr val="1F497D"/>
      </a:dk2>
      <a:lt2>
        <a:srgbClr val="EEECE1"/>
      </a:lt2>
      <a:accent1>
        <a:srgbClr val="984807"/>
      </a:accent1>
      <a:accent2>
        <a:srgbClr val="EFE0CA"/>
      </a:accent2>
      <a:accent3>
        <a:srgbClr val="984807"/>
      </a:accent3>
      <a:accent4>
        <a:srgbClr val="EFE0CA"/>
      </a:accent4>
      <a:accent5>
        <a:srgbClr val="984807"/>
      </a:accent5>
      <a:accent6>
        <a:srgbClr val="EFE0CA"/>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2445</TotalTime>
  <Words>3854</Words>
  <Application>Microsoft Office PowerPoint</Application>
  <PresentationFormat>如螢幕大小 (16:9)</PresentationFormat>
  <Paragraphs>549</Paragraphs>
  <Slides>47</Slides>
  <Notes>26</Notes>
  <HiddenSlides>0</HiddenSlides>
  <MMClips>0</MMClips>
  <ScaleCrop>false</ScaleCrop>
  <HeadingPairs>
    <vt:vector size="6" baseType="variant">
      <vt:variant>
        <vt:lpstr>使用字型</vt:lpstr>
      </vt:variant>
      <vt:variant>
        <vt:i4>17</vt:i4>
      </vt:variant>
      <vt:variant>
        <vt:lpstr>佈景主題</vt:lpstr>
      </vt:variant>
      <vt:variant>
        <vt:i4>3</vt:i4>
      </vt:variant>
      <vt:variant>
        <vt:lpstr>投影片標題</vt:lpstr>
      </vt:variant>
      <vt:variant>
        <vt:i4>47</vt:i4>
      </vt:variant>
    </vt:vector>
  </HeadingPairs>
  <TitlesOfParts>
    <vt:vector size="67" baseType="lpstr">
      <vt:lpstr>Anaheim</vt:lpstr>
      <vt:lpstr>Archivo</vt:lpstr>
      <vt:lpstr>Arial Unicode MS</vt:lpstr>
      <vt:lpstr>Livvic</vt:lpstr>
      <vt:lpstr>Microsoft JhengHei UI</vt:lpstr>
      <vt:lpstr>Microsoft YaHei</vt:lpstr>
      <vt:lpstr>Open Sans</vt:lpstr>
      <vt:lpstr>Poppins SemiBold</vt:lpstr>
      <vt:lpstr>Raleway</vt:lpstr>
      <vt:lpstr>微軟正黑體</vt:lpstr>
      <vt:lpstr>新細明體</vt:lpstr>
      <vt:lpstr>標楷體</vt:lpstr>
      <vt:lpstr>Arial</vt:lpstr>
      <vt:lpstr>Calibri</vt:lpstr>
      <vt:lpstr>Cambria</vt:lpstr>
      <vt:lpstr>Times New Roman</vt:lpstr>
      <vt:lpstr>Wingdings</vt:lpstr>
      <vt:lpstr>Social Market Economy Proposal by Slidesgo</vt:lpstr>
      <vt:lpstr>Contents Slide Master</vt:lpstr>
      <vt:lpstr>Section Break Slide Master</vt:lpstr>
      <vt:lpstr>公職人員利益衝突迴避法 -實務案例解析</vt:lpstr>
      <vt:lpstr>今日課程參與者</vt:lpstr>
      <vt:lpstr>裁罰實例/公職人員</vt:lpstr>
      <vt:lpstr>裁罰實例/關係人</vt:lpstr>
      <vt:lpstr>裁罰實例/政府機關</vt:lpstr>
      <vt:lpstr>課程架構</vt:lpstr>
      <vt:lpstr>                 公職人員</vt:lpstr>
      <vt:lpstr>公職人員/</vt:lpstr>
      <vt:lpstr>公職人員/補充說明</vt:lpstr>
      <vt:lpstr>   關係人</vt:lpstr>
      <vt:lpstr>PowerPoint 簡報</vt:lpstr>
      <vt:lpstr>關係人/</vt:lpstr>
      <vt:lpstr>PowerPoint 簡報</vt:lpstr>
      <vt:lpstr>關係人/</vt:lpstr>
      <vt:lpstr>關係人/</vt:lpstr>
      <vt:lpstr>   利益衝突迴避</vt:lpstr>
      <vt:lpstr>利益衝突之定義/</vt:lpstr>
      <vt:lpstr>利益衝突之定義/</vt:lpstr>
      <vt:lpstr>補充說明/</vt:lpstr>
      <vt:lpstr>PowerPoint 簡報</vt:lpstr>
      <vt:lpstr>PowerPoint 簡報</vt:lpstr>
      <vt:lpstr>PowerPoint 簡報</vt:lpstr>
      <vt:lpstr>補充說明/</vt:lpstr>
      <vt:lpstr>補充說明/</vt:lpstr>
      <vt:lpstr>裁罰實例/公職人員</vt:lpstr>
      <vt:lpstr>PowerPoint 簡報</vt:lpstr>
      <vt:lpstr>自行迴避/</vt:lpstr>
      <vt:lpstr>自行迴避/</vt:lpstr>
      <vt:lpstr>假借職權與關說請託</vt:lpstr>
      <vt:lpstr>假借職權/</vt:lpstr>
      <vt:lpstr>關說請託/</vt:lpstr>
      <vt:lpstr>交易補助之禁止與例外</vt:lpstr>
      <vt:lpstr>PowerPoint 簡報</vt:lpstr>
      <vt:lpstr>交易補助之禁止/</vt:lpstr>
      <vt:lpstr>交易補助之禁止/</vt:lpstr>
      <vt:lpstr>交易補助之禁止/</vt:lpstr>
      <vt:lpstr>PowerPoint 簡報</vt:lpstr>
      <vt:lpstr>PowerPoint 簡報</vt:lpstr>
      <vt:lpstr>PowerPoint 簡報</vt:lpstr>
      <vt:lpstr>交易補助之禁止/</vt:lpstr>
      <vt:lpstr>PowerPoint 簡報</vt:lpstr>
      <vt:lpstr>交易補助之禁止/</vt:lpstr>
      <vt:lpstr>裁罰實例/關係人</vt:lpstr>
      <vt:lpstr>裁罰實例/政府機關</vt:lpstr>
      <vt:lpstr>裁罰規定</vt:lpstr>
      <vt:lpstr>PowerPoint 簡報</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論法官彈劾制度的司法問責實踐 -以美、日、台比較法為中心</dc:title>
  <dc:creator>吳志鵬</dc:creator>
  <cp:lastModifiedBy>吳志鵬</cp:lastModifiedBy>
  <cp:revision>214</cp:revision>
  <cp:lastPrinted>2024-06-06T07:51:40Z</cp:lastPrinted>
  <dcterms:modified xsi:type="dcterms:W3CDTF">2024-06-17T03:28:15Z</dcterms:modified>
</cp:coreProperties>
</file>