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Lst>
  <p:notesMasterIdLst>
    <p:notesMasterId r:id="rId60"/>
  </p:notesMasterIdLst>
  <p:sldIdLst>
    <p:sldId id="870" r:id="rId2"/>
    <p:sldId id="751" r:id="rId3"/>
    <p:sldId id="777" r:id="rId4"/>
    <p:sldId id="758" r:id="rId5"/>
    <p:sldId id="740" r:id="rId6"/>
    <p:sldId id="788" r:id="rId7"/>
    <p:sldId id="646" r:id="rId8"/>
    <p:sldId id="747" r:id="rId9"/>
    <p:sldId id="859" r:id="rId10"/>
    <p:sldId id="850" r:id="rId11"/>
    <p:sldId id="781" r:id="rId12"/>
    <p:sldId id="780" r:id="rId13"/>
    <p:sldId id="784" r:id="rId14"/>
    <p:sldId id="674" r:id="rId15"/>
    <p:sldId id="744" r:id="rId16"/>
    <p:sldId id="603" r:id="rId17"/>
    <p:sldId id="339" r:id="rId18"/>
    <p:sldId id="418" r:id="rId19"/>
    <p:sldId id="621" r:id="rId20"/>
    <p:sldId id="875" r:id="rId21"/>
    <p:sldId id="641" r:id="rId22"/>
    <p:sldId id="679" r:id="rId23"/>
    <p:sldId id="745" r:id="rId24"/>
    <p:sldId id="274" r:id="rId25"/>
    <p:sldId id="643" r:id="rId26"/>
    <p:sldId id="376" r:id="rId27"/>
    <p:sldId id="594" r:id="rId28"/>
    <p:sldId id="642" r:id="rId29"/>
    <p:sldId id="750" r:id="rId30"/>
    <p:sldId id="629" r:id="rId31"/>
    <p:sldId id="760" r:id="rId32"/>
    <p:sldId id="765" r:id="rId33"/>
    <p:sldId id="871" r:id="rId34"/>
    <p:sldId id="845" r:id="rId35"/>
    <p:sldId id="872" r:id="rId36"/>
    <p:sldId id="799" r:id="rId37"/>
    <p:sldId id="802" r:id="rId38"/>
    <p:sldId id="768" r:id="rId39"/>
    <p:sldId id="769" r:id="rId40"/>
    <p:sldId id="868" r:id="rId41"/>
    <p:sldId id="841" r:id="rId42"/>
    <p:sldId id="803" r:id="rId43"/>
    <p:sldId id="704" r:id="rId44"/>
    <p:sldId id="306" r:id="rId45"/>
    <p:sldId id="773" r:id="rId46"/>
    <p:sldId id="873" r:id="rId47"/>
    <p:sldId id="874" r:id="rId48"/>
    <p:sldId id="860" r:id="rId49"/>
    <p:sldId id="805" r:id="rId50"/>
    <p:sldId id="869" r:id="rId51"/>
    <p:sldId id="706" r:id="rId52"/>
    <p:sldId id="787" r:id="rId53"/>
    <p:sldId id="691" r:id="rId54"/>
    <p:sldId id="792" r:id="rId55"/>
    <p:sldId id="673" r:id="rId56"/>
    <p:sldId id="746" r:id="rId57"/>
    <p:sldId id="605" r:id="rId58"/>
    <p:sldId id="282" r:id="rId59"/>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預設章節" id="{6A856327-FF8F-49D0-A080-EA711D23A04B}">
          <p14:sldIdLst>
            <p14:sldId id="870"/>
          </p14:sldIdLst>
        </p14:section>
        <p14:section name="摘要節" id="{38E1C6B1-EFD8-42EA-B176-C235A3B7D7C2}">
          <p14:sldIdLst>
            <p14:sldId id="751"/>
          </p14:sldIdLst>
        </p14:section>
        <p14:section name="前言" id="{6F1220F6-B696-444A-A838-8B0922E1DA5C}">
          <p14:sldIdLst>
            <p14:sldId id="777"/>
            <p14:sldId id="758"/>
          </p14:sldIdLst>
        </p14:section>
        <p14:section name="基本概念" id="{529DD5DE-633A-425C-800C-AEA517C2E5FF}">
          <p14:sldIdLst>
            <p14:sldId id="740"/>
            <p14:sldId id="788"/>
            <p14:sldId id="646"/>
            <p14:sldId id="747"/>
            <p14:sldId id="859"/>
            <p14:sldId id="850"/>
            <p14:sldId id="781"/>
            <p14:sldId id="780"/>
            <p14:sldId id="784"/>
            <p14:sldId id="674"/>
          </p14:sldIdLst>
        </p14:section>
        <p14:section name="核心規範" id="{A156F24E-3A4C-4962-8C9A-E503D9DBD8E4}">
          <p14:sldIdLst>
            <p14:sldId id="744"/>
            <p14:sldId id="603"/>
            <p14:sldId id="339"/>
            <p14:sldId id="418"/>
            <p14:sldId id="621"/>
            <p14:sldId id="875"/>
            <p14:sldId id="641"/>
            <p14:sldId id="679"/>
          </p14:sldIdLst>
        </p14:section>
        <p14:section name="不當利益之禁止" id="{C12A7D91-734B-4F4E-A76D-7A0B854EE8E3}">
          <p14:sldIdLst>
            <p14:sldId id="745"/>
            <p14:sldId id="274"/>
            <p14:sldId id="643"/>
            <p14:sldId id="376"/>
            <p14:sldId id="594"/>
            <p14:sldId id="642"/>
          </p14:sldIdLst>
        </p14:section>
        <p14:section name="補助與交易之限制" id="{D111D354-C641-4188-B0FD-954E9A8BF63F}">
          <p14:sldIdLst>
            <p14:sldId id="750"/>
            <p14:sldId id="629"/>
            <p14:sldId id="760"/>
            <p14:sldId id="765"/>
            <p14:sldId id="871"/>
            <p14:sldId id="845"/>
            <p14:sldId id="872"/>
            <p14:sldId id="799"/>
            <p14:sldId id="802"/>
            <p14:sldId id="768"/>
            <p14:sldId id="769"/>
            <p14:sldId id="868"/>
            <p14:sldId id="841"/>
            <p14:sldId id="803"/>
            <p14:sldId id="704"/>
            <p14:sldId id="306"/>
            <p14:sldId id="773"/>
            <p14:sldId id="873"/>
            <p14:sldId id="874"/>
            <p14:sldId id="860"/>
            <p14:sldId id="805"/>
            <p14:sldId id="869"/>
            <p14:sldId id="706"/>
            <p14:sldId id="787"/>
            <p14:sldId id="691"/>
            <p14:sldId id="792"/>
            <p14:sldId id="673"/>
          </p14:sldIdLst>
        </p14:section>
        <p14:section name="裁罰" id="{005F2183-0C91-4A2F-8C1B-0E901567A577}">
          <p14:sldIdLst>
            <p14:sldId id="746"/>
            <p14:sldId id="605"/>
            <p14:sldId id="28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35D97"/>
    <a:srgbClr val="D12FD1"/>
    <a:srgbClr val="8C7E77"/>
    <a:srgbClr val="4D5873"/>
    <a:srgbClr val="974329"/>
    <a:srgbClr val="000000"/>
    <a:srgbClr val="86473A"/>
    <a:srgbClr val="433C36"/>
    <a:srgbClr val="7C6F67"/>
    <a:srgbClr val="3528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淺色樣式 1 - 輔色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577" autoAdjust="0"/>
    <p:restoredTop sz="95256" autoAdjust="0"/>
  </p:normalViewPr>
  <p:slideViewPr>
    <p:cSldViewPr snapToGrid="0">
      <p:cViewPr varScale="1">
        <p:scale>
          <a:sx n="83" d="100"/>
          <a:sy n="83" d="100"/>
        </p:scale>
        <p:origin x="634" y="67"/>
      </p:cViewPr>
      <p:guideLst/>
    </p:cSldViewPr>
  </p:slideViewPr>
  <p:outlineViewPr>
    <p:cViewPr>
      <p:scale>
        <a:sx n="33" d="100"/>
        <a:sy n="33" d="100"/>
      </p:scale>
      <p:origin x="0" y="0"/>
    </p:cViewPr>
  </p:outlineViewPr>
  <p:notesTextViewPr>
    <p:cViewPr>
      <p:scale>
        <a:sx n="200" d="100"/>
        <a:sy n="200" d="100"/>
      </p:scale>
      <p:origin x="0" y="0"/>
    </p:cViewPr>
  </p:notesTextViewPr>
  <p:sorterViewPr>
    <p:cViewPr>
      <p:scale>
        <a:sx n="100" d="100"/>
        <a:sy n="100" d="100"/>
      </p:scale>
      <p:origin x="0" y="0"/>
    </p:cViewPr>
  </p:sorterViewPr>
  <p:notesViewPr>
    <p:cSldViewPr snapToGrid="0">
      <p:cViewPr varScale="1">
        <p:scale>
          <a:sx n="85" d="100"/>
          <a:sy n="85" d="100"/>
        </p:scale>
        <p:origin x="3804"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DCD538-3AD6-4C5B-895A-9D56E1C204D3}" type="datetimeFigureOut">
              <a:rPr lang="zh-TW" altLang="en-US" smtClean="0"/>
              <a:t>2024/5/15</a:t>
            </a:fld>
            <a:endParaRPr lang="zh-TW" altLang="en-US"/>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CC49AF-E79B-40C4-A77B-263E66F381C7}" type="slidenum">
              <a:rPr lang="zh-TW" altLang="en-US" smtClean="0"/>
              <a:t>‹#›</a:t>
            </a:fld>
            <a:endParaRPr lang="zh-TW" altLang="en-US"/>
          </a:p>
        </p:txBody>
      </p:sp>
    </p:spTree>
    <p:extLst>
      <p:ext uri="{BB962C8B-B14F-4D97-AF65-F5344CB8AC3E}">
        <p14:creationId xmlns:p14="http://schemas.microsoft.com/office/powerpoint/2010/main" val="29756947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685800" y="1143000"/>
            <a:ext cx="5486400" cy="3086100"/>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pPr>
              <a:defRPr/>
            </a:pPr>
            <a:fld id="{4294469E-107B-4205-8AE9-B64AC7960FF8}" type="slidenum">
              <a:rPr lang="zh-TW" altLang="en-US" smtClean="0"/>
              <a:pPr>
                <a:defRPr/>
              </a:pPr>
              <a:t>4</a:t>
            </a:fld>
            <a:endParaRPr lang="zh-TW" altLang="en-US"/>
          </a:p>
        </p:txBody>
      </p:sp>
    </p:spTree>
    <p:extLst>
      <p:ext uri="{BB962C8B-B14F-4D97-AF65-F5344CB8AC3E}">
        <p14:creationId xmlns:p14="http://schemas.microsoft.com/office/powerpoint/2010/main" val="18487845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05CC49AF-E79B-40C4-A77B-263E66F381C7}" type="slidenum">
              <a:rPr lang="zh-TW" altLang="en-US" smtClean="0"/>
              <a:t>39</a:t>
            </a:fld>
            <a:endParaRPr lang="zh-TW" altLang="en-US"/>
          </a:p>
        </p:txBody>
      </p:sp>
    </p:spTree>
    <p:extLst>
      <p:ext uri="{BB962C8B-B14F-4D97-AF65-F5344CB8AC3E}">
        <p14:creationId xmlns:p14="http://schemas.microsoft.com/office/powerpoint/2010/main" val="34357539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05CC49AF-E79B-40C4-A77B-263E66F381C7}" type="slidenum">
              <a:rPr lang="zh-TW" altLang="en-US" smtClean="0"/>
              <a:t>43</a:t>
            </a:fld>
            <a:endParaRPr lang="zh-TW" altLang="en-US"/>
          </a:p>
        </p:txBody>
      </p:sp>
    </p:spTree>
    <p:extLst>
      <p:ext uri="{BB962C8B-B14F-4D97-AF65-F5344CB8AC3E}">
        <p14:creationId xmlns:p14="http://schemas.microsoft.com/office/powerpoint/2010/main" val="17988478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84BC2951-45CD-4806-BDC9-0949918657A0}" type="slidenum">
              <a:rPr lang="zh-TW" altLang="en-US" smtClean="0"/>
              <a:t>58</a:t>
            </a:fld>
            <a:endParaRPr lang="zh-TW" altLang="en-US"/>
          </a:p>
        </p:txBody>
      </p:sp>
    </p:spTree>
    <p:extLst>
      <p:ext uri="{BB962C8B-B14F-4D97-AF65-F5344CB8AC3E}">
        <p14:creationId xmlns:p14="http://schemas.microsoft.com/office/powerpoint/2010/main" val="39232095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685800" y="1143000"/>
            <a:ext cx="5486400" cy="3086100"/>
          </a:xfrm>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4294469E-107B-4205-8AE9-B64AC7960FF8}" type="slidenum">
              <a:rPr lang="zh-TW" altLang="en-US" smtClean="0"/>
              <a:pPr>
                <a:defRPr/>
              </a:pPr>
              <a:t>6</a:t>
            </a:fld>
            <a:endParaRPr lang="zh-TW" altLang="en-US"/>
          </a:p>
        </p:txBody>
      </p:sp>
    </p:spTree>
    <p:extLst>
      <p:ext uri="{BB962C8B-B14F-4D97-AF65-F5344CB8AC3E}">
        <p14:creationId xmlns:p14="http://schemas.microsoft.com/office/powerpoint/2010/main" val="3014812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05CC49AF-E79B-40C4-A77B-263E66F381C7}" type="slidenum">
              <a:rPr lang="zh-TW" altLang="en-US" smtClean="0"/>
              <a:t>10</a:t>
            </a:fld>
            <a:endParaRPr lang="zh-TW" altLang="en-US"/>
          </a:p>
        </p:txBody>
      </p:sp>
    </p:spTree>
    <p:extLst>
      <p:ext uri="{BB962C8B-B14F-4D97-AF65-F5344CB8AC3E}">
        <p14:creationId xmlns:p14="http://schemas.microsoft.com/office/powerpoint/2010/main" val="763875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05CC49AF-E79B-40C4-A77B-263E66F381C7}" type="slidenum">
              <a:rPr lang="zh-TW" altLang="en-US" smtClean="0"/>
              <a:t>20</a:t>
            </a:fld>
            <a:endParaRPr lang="zh-TW" altLang="en-US"/>
          </a:p>
        </p:txBody>
      </p:sp>
    </p:spTree>
    <p:extLst>
      <p:ext uri="{BB962C8B-B14F-4D97-AF65-F5344CB8AC3E}">
        <p14:creationId xmlns:p14="http://schemas.microsoft.com/office/powerpoint/2010/main" val="14034963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05CC49AF-E79B-40C4-A77B-263E66F381C7}" type="slidenum">
              <a:rPr lang="zh-TW" altLang="en-US" smtClean="0"/>
              <a:t>25</a:t>
            </a:fld>
            <a:endParaRPr lang="zh-TW" altLang="en-US"/>
          </a:p>
        </p:txBody>
      </p:sp>
    </p:spTree>
    <p:extLst>
      <p:ext uri="{BB962C8B-B14F-4D97-AF65-F5344CB8AC3E}">
        <p14:creationId xmlns:p14="http://schemas.microsoft.com/office/powerpoint/2010/main" val="6381456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05CC49AF-E79B-40C4-A77B-263E66F381C7}" type="slidenum">
              <a:rPr lang="zh-TW" altLang="en-US" smtClean="0"/>
              <a:t>31</a:t>
            </a:fld>
            <a:endParaRPr lang="zh-TW" altLang="en-US"/>
          </a:p>
        </p:txBody>
      </p:sp>
    </p:spTree>
    <p:extLst>
      <p:ext uri="{BB962C8B-B14F-4D97-AF65-F5344CB8AC3E}">
        <p14:creationId xmlns:p14="http://schemas.microsoft.com/office/powerpoint/2010/main" val="27045867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05CC49AF-E79B-40C4-A77B-263E66F381C7}" type="slidenum">
              <a:rPr lang="zh-TW" altLang="en-US" smtClean="0"/>
              <a:t>32</a:t>
            </a:fld>
            <a:endParaRPr lang="zh-TW" altLang="en-US"/>
          </a:p>
        </p:txBody>
      </p:sp>
    </p:spTree>
    <p:extLst>
      <p:ext uri="{BB962C8B-B14F-4D97-AF65-F5344CB8AC3E}">
        <p14:creationId xmlns:p14="http://schemas.microsoft.com/office/powerpoint/2010/main" val="11614832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05CC49AF-E79B-40C4-A77B-263E66F381C7}" type="slidenum">
              <a:rPr lang="zh-TW" altLang="en-US" smtClean="0"/>
              <a:t>33</a:t>
            </a:fld>
            <a:endParaRPr lang="zh-TW" altLang="en-US"/>
          </a:p>
        </p:txBody>
      </p:sp>
    </p:spTree>
    <p:extLst>
      <p:ext uri="{BB962C8B-B14F-4D97-AF65-F5344CB8AC3E}">
        <p14:creationId xmlns:p14="http://schemas.microsoft.com/office/powerpoint/2010/main" val="6001420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05CC49AF-E79B-40C4-A77B-263E66F381C7}" type="slidenum">
              <a:rPr lang="zh-TW" altLang="en-US" smtClean="0"/>
              <a:t>34</a:t>
            </a:fld>
            <a:endParaRPr lang="zh-TW" altLang="en-US"/>
          </a:p>
        </p:txBody>
      </p:sp>
    </p:spTree>
    <p:extLst>
      <p:ext uri="{BB962C8B-B14F-4D97-AF65-F5344CB8AC3E}">
        <p14:creationId xmlns:p14="http://schemas.microsoft.com/office/powerpoint/2010/main" val="17843402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5_自訂版面配置">
    <p:bg>
      <p:bgPr>
        <a:solidFill>
          <a:srgbClr val="DFDBDC"/>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034112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6_自訂版面配置">
    <p:bg>
      <p:bgPr>
        <a:solidFill>
          <a:srgbClr val="DFDBDC"/>
        </a:solidFill>
        <a:effectLst/>
      </p:bgPr>
    </p:bg>
    <p:spTree>
      <p:nvGrpSpPr>
        <p:cNvPr id="1" name=""/>
        <p:cNvGrpSpPr/>
        <p:nvPr/>
      </p:nvGrpSpPr>
      <p:grpSpPr>
        <a:xfrm>
          <a:off x="0" y="0"/>
          <a:ext cx="0" cy="0"/>
          <a:chOff x="0" y="0"/>
          <a:chExt cx="0" cy="0"/>
        </a:xfrm>
      </p:grpSpPr>
      <p:pic>
        <p:nvPicPr>
          <p:cNvPr id="2" name="圖片 1">
            <a:extLst>
              <a:ext uri="{FF2B5EF4-FFF2-40B4-BE49-F238E27FC236}">
                <a16:creationId xmlns:a16="http://schemas.microsoft.com/office/drawing/2014/main" id="{CD2E1F6A-BAD5-48CA-9934-9C913D3DBC0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1410" t="-149" r="32697" b="76"/>
          <a:stretch/>
        </p:blipFill>
        <p:spPr>
          <a:xfrm>
            <a:off x="0" y="-10274"/>
            <a:ext cx="3912244" cy="6868274"/>
          </a:xfrm>
          <a:prstGeom prst="rect">
            <a:avLst/>
          </a:prstGeom>
        </p:spPr>
      </p:pic>
    </p:spTree>
    <p:extLst>
      <p:ext uri="{BB962C8B-B14F-4D97-AF65-F5344CB8AC3E}">
        <p14:creationId xmlns:p14="http://schemas.microsoft.com/office/powerpoint/2010/main" val="36946549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自訂版面配置">
    <p:bg>
      <p:bgPr>
        <a:solidFill>
          <a:srgbClr val="E6E3E7"/>
        </a:solidFill>
        <a:effectLst/>
      </p:bgPr>
    </p:bg>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972F3A1F-823C-4809-870D-9349870209AC}"/>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35000"/>
                    </a14:imgEffect>
                  </a14:imgLayer>
                </a14:imgProps>
              </a:ext>
              <a:ext uri="{28A0092B-C50C-407E-A947-70E740481C1C}">
                <a14:useLocalDpi xmlns:a14="http://schemas.microsoft.com/office/drawing/2010/main" val="0"/>
              </a:ext>
            </a:extLst>
          </a:blip>
          <a:stretch>
            <a:fillRect/>
          </a:stretch>
        </p:blipFill>
        <p:spPr>
          <a:xfrm>
            <a:off x="2" y="-1"/>
            <a:ext cx="12199295" cy="6858001"/>
          </a:xfrm>
          <a:prstGeom prst="rect">
            <a:avLst/>
          </a:prstGeom>
        </p:spPr>
      </p:pic>
    </p:spTree>
    <p:extLst>
      <p:ext uri="{BB962C8B-B14F-4D97-AF65-F5344CB8AC3E}">
        <p14:creationId xmlns:p14="http://schemas.microsoft.com/office/powerpoint/2010/main" val="16692820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自訂版面配置">
    <p:bg>
      <p:bgPr>
        <a:blipFill dpi="0" rotWithShape="1">
          <a:blip r:embed="rId2">
            <a:alphaModFix amt="10000"/>
            <a:lum/>
          </a:blip>
          <a:srcRect/>
          <a:stretch>
            <a:fillRect t="-16000" b="-16000"/>
          </a:stretch>
        </a:blipFill>
        <a:effectLst/>
      </p:bgPr>
    </p:bg>
    <p:spTree>
      <p:nvGrpSpPr>
        <p:cNvPr id="1" name=""/>
        <p:cNvGrpSpPr/>
        <p:nvPr/>
      </p:nvGrpSpPr>
      <p:grpSpPr>
        <a:xfrm>
          <a:off x="0" y="0"/>
          <a:ext cx="0" cy="0"/>
          <a:chOff x="0" y="0"/>
          <a:chExt cx="0" cy="0"/>
        </a:xfrm>
      </p:grpSpPr>
      <p:sp>
        <p:nvSpPr>
          <p:cNvPr id="2" name="標題 1"/>
          <p:cNvSpPr>
            <a:spLocks noGrp="1"/>
          </p:cNvSpPr>
          <p:nvPr>
            <p:ph type="title" hasCustomPrompt="1"/>
          </p:nvPr>
        </p:nvSpPr>
        <p:spPr>
          <a:xfrm>
            <a:off x="2" y="0"/>
            <a:ext cx="12172951" cy="982766"/>
          </a:xfrm>
          <a:prstGeom prst="rect">
            <a:avLst/>
          </a:prstGeom>
          <a:solidFill>
            <a:srgbClr val="DAD7D5">
              <a:alpha val="69000"/>
            </a:srgbClr>
          </a:solidFill>
        </p:spPr>
        <p:txBody>
          <a:bodyPr anchor="ctr"/>
          <a:lstStyle>
            <a:lvl1pPr>
              <a:defRPr sz="3600" b="1">
                <a:solidFill>
                  <a:schemeClr val="accent2">
                    <a:lumMod val="50000"/>
                  </a:schemeClr>
                </a:solidFill>
                <a:latin typeface="Microsoft YaHei" panose="020B0503020204020204" pitchFamily="34" charset="-122"/>
                <a:ea typeface="Microsoft YaHei" panose="020B0503020204020204" pitchFamily="34" charset="-122"/>
              </a:defRPr>
            </a:lvl1pPr>
          </a:lstStyle>
          <a:p>
            <a:r>
              <a:rPr lang="zh-TW" altLang="en-US" dirty="0"/>
              <a:t>編輯母片標題</a:t>
            </a:r>
          </a:p>
        </p:txBody>
      </p:sp>
      <p:sp>
        <p:nvSpPr>
          <p:cNvPr id="3" name="文字方塊 2"/>
          <p:cNvSpPr txBox="1"/>
          <p:nvPr userDrawn="1"/>
        </p:nvSpPr>
        <p:spPr>
          <a:xfrm>
            <a:off x="10540229" y="6581004"/>
            <a:ext cx="1651771" cy="276999"/>
          </a:xfrm>
          <a:prstGeom prst="rect">
            <a:avLst/>
          </a:prstGeom>
          <a:noFill/>
        </p:spPr>
        <p:txBody>
          <a:bodyPr wrap="square" rtlCol="0">
            <a:spAutoFit/>
          </a:bodyPr>
          <a:lstStyle/>
          <a:p>
            <a:pPr algn="ctr"/>
            <a:r>
              <a:rPr lang="zh-TW" altLang="en-US" sz="1200" b="1" i="1" spc="225" dirty="0">
                <a:solidFill>
                  <a:schemeClr val="accent4">
                    <a:lumMod val="50000"/>
                    <a:alpha val="49000"/>
                  </a:schemeClr>
                </a:solidFill>
                <a:latin typeface="Microsoft YaHei Light" panose="020B0502040204020203" pitchFamily="34" charset="-122"/>
                <a:ea typeface="Microsoft YaHei Light" panose="020B0502040204020203" pitchFamily="34" charset="-122"/>
              </a:rPr>
              <a:t>利衝法</a:t>
            </a:r>
            <a:r>
              <a:rPr lang="en-US" altLang="zh-TW" sz="1200" b="1" i="1" spc="225" dirty="0">
                <a:solidFill>
                  <a:schemeClr val="accent4">
                    <a:lumMod val="50000"/>
                    <a:alpha val="49000"/>
                  </a:schemeClr>
                </a:solidFill>
                <a:latin typeface="Microsoft YaHei Light" panose="020B0502040204020203" pitchFamily="34" charset="-122"/>
                <a:ea typeface="Microsoft YaHei Light" panose="020B0502040204020203" pitchFamily="34" charset="-122"/>
              </a:rPr>
              <a:t> </a:t>
            </a:r>
            <a:fld id="{E748CBAD-7C02-4581-AF4F-5DF6E3F6E2FC}" type="slidenum">
              <a:rPr lang="zh-TW" altLang="en-US" sz="1200" b="1" i="1" spc="225" smtClean="0">
                <a:solidFill>
                  <a:schemeClr val="accent4">
                    <a:lumMod val="50000"/>
                    <a:alpha val="49000"/>
                  </a:schemeClr>
                </a:solidFill>
                <a:latin typeface="Microsoft YaHei Light" panose="020B0502040204020203" pitchFamily="34" charset="-122"/>
                <a:ea typeface="Microsoft YaHei Light" panose="020B0502040204020203" pitchFamily="34" charset="-122"/>
              </a:rPr>
              <a:t>‹#›</a:t>
            </a:fld>
            <a:endParaRPr lang="zh-TW" altLang="en-US" sz="1200" b="1" i="1" spc="225" dirty="0">
              <a:solidFill>
                <a:schemeClr val="accent4">
                  <a:lumMod val="50000"/>
                  <a:alpha val="49000"/>
                </a:schemeClr>
              </a:solidFill>
              <a:latin typeface="Microsoft YaHei Light" panose="020B0502040204020203" pitchFamily="34" charset="-122"/>
              <a:ea typeface="Microsoft YaHei Light" panose="020B0502040204020203" pitchFamily="34" charset="-122"/>
            </a:endParaRPr>
          </a:p>
        </p:txBody>
      </p:sp>
      <p:pic>
        <p:nvPicPr>
          <p:cNvPr id="4" name="圖片 3">
            <a:extLst>
              <a:ext uri="{FF2B5EF4-FFF2-40B4-BE49-F238E27FC236}">
                <a16:creationId xmlns:a16="http://schemas.microsoft.com/office/drawing/2014/main" id="{BD814886-BF3E-4354-B1D8-A0C265B830E8}"/>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rightnessContrast bright="-35000"/>
                    </a14:imgEffect>
                  </a14:imgLayer>
                </a14:imgProps>
              </a:ext>
              <a:ext uri="{28A0092B-C50C-407E-A947-70E740481C1C}">
                <a14:useLocalDpi xmlns:a14="http://schemas.microsoft.com/office/drawing/2010/main" val="0"/>
              </a:ext>
            </a:extLst>
          </a:blip>
          <a:stretch>
            <a:fillRect/>
          </a:stretch>
        </p:blipFill>
        <p:spPr>
          <a:xfrm>
            <a:off x="2" y="-1277259"/>
            <a:ext cx="2272041" cy="1277259"/>
          </a:xfrm>
          <a:prstGeom prst="rect">
            <a:avLst/>
          </a:prstGeom>
        </p:spPr>
      </p:pic>
    </p:spTree>
    <p:extLst>
      <p:ext uri="{BB962C8B-B14F-4D97-AF65-F5344CB8AC3E}">
        <p14:creationId xmlns:p14="http://schemas.microsoft.com/office/powerpoint/2010/main" val="29055738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自訂版面配置">
    <p:bg>
      <p:bgPr>
        <a:blipFill dpi="0" rotWithShape="1">
          <a:blip r:embed="rId2">
            <a:alphaModFix amt="10000"/>
            <a:lum/>
          </a:blip>
          <a:srcRect/>
          <a:stretch>
            <a:fillRect t="-16000" b="-16000"/>
          </a:stretch>
        </a:blipFill>
        <a:effectLst/>
      </p:bgPr>
    </p:bg>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BD814886-BF3E-4354-B1D8-A0C265B830E8}"/>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rightnessContrast bright="-35000"/>
                    </a14:imgEffect>
                  </a14:imgLayer>
                </a14:imgProps>
              </a:ext>
              <a:ext uri="{28A0092B-C50C-407E-A947-70E740481C1C}">
                <a14:useLocalDpi xmlns:a14="http://schemas.microsoft.com/office/drawing/2010/main" val="0"/>
              </a:ext>
            </a:extLst>
          </a:blip>
          <a:stretch>
            <a:fillRect/>
          </a:stretch>
        </p:blipFill>
        <p:spPr>
          <a:xfrm>
            <a:off x="2" y="-1277259"/>
            <a:ext cx="2272041" cy="1277259"/>
          </a:xfrm>
          <a:prstGeom prst="rect">
            <a:avLst/>
          </a:prstGeom>
        </p:spPr>
      </p:pic>
      <p:sp>
        <p:nvSpPr>
          <p:cNvPr id="5" name="文字方塊 4">
            <a:extLst>
              <a:ext uri="{FF2B5EF4-FFF2-40B4-BE49-F238E27FC236}">
                <a16:creationId xmlns:a16="http://schemas.microsoft.com/office/drawing/2014/main" id="{DDFAC9E2-0B2B-4C8A-B4C0-CB7C1353CF09}"/>
              </a:ext>
            </a:extLst>
          </p:cNvPr>
          <p:cNvSpPr txBox="1"/>
          <p:nvPr userDrawn="1"/>
        </p:nvSpPr>
        <p:spPr>
          <a:xfrm>
            <a:off x="10540229" y="6581004"/>
            <a:ext cx="1651771" cy="276999"/>
          </a:xfrm>
          <a:prstGeom prst="rect">
            <a:avLst/>
          </a:prstGeom>
          <a:noFill/>
        </p:spPr>
        <p:txBody>
          <a:bodyPr wrap="square" rtlCol="0">
            <a:spAutoFit/>
          </a:bodyPr>
          <a:lstStyle/>
          <a:p>
            <a:pPr algn="ctr"/>
            <a:r>
              <a:rPr lang="zh-TW" altLang="en-US" sz="1200" b="1" i="1" spc="225" dirty="0">
                <a:solidFill>
                  <a:schemeClr val="accent4">
                    <a:lumMod val="50000"/>
                    <a:alpha val="49000"/>
                  </a:schemeClr>
                </a:solidFill>
                <a:latin typeface="Microsoft YaHei Light" panose="020B0502040204020203" pitchFamily="34" charset="-122"/>
                <a:ea typeface="Microsoft YaHei Light" panose="020B0502040204020203" pitchFamily="34" charset="-122"/>
              </a:rPr>
              <a:t>利衝法</a:t>
            </a:r>
            <a:r>
              <a:rPr lang="en-US" altLang="zh-TW" sz="1200" b="1" i="1" spc="225" dirty="0">
                <a:solidFill>
                  <a:schemeClr val="accent4">
                    <a:lumMod val="50000"/>
                    <a:alpha val="49000"/>
                  </a:schemeClr>
                </a:solidFill>
                <a:latin typeface="Microsoft YaHei Light" panose="020B0502040204020203" pitchFamily="34" charset="-122"/>
                <a:ea typeface="Microsoft YaHei Light" panose="020B0502040204020203" pitchFamily="34" charset="-122"/>
              </a:rPr>
              <a:t> </a:t>
            </a:r>
            <a:fld id="{E748CBAD-7C02-4581-AF4F-5DF6E3F6E2FC}" type="slidenum">
              <a:rPr lang="zh-TW" altLang="en-US" sz="1200" b="1" i="1" spc="225" smtClean="0">
                <a:solidFill>
                  <a:schemeClr val="accent4">
                    <a:lumMod val="50000"/>
                    <a:alpha val="49000"/>
                  </a:schemeClr>
                </a:solidFill>
                <a:latin typeface="Microsoft YaHei Light" panose="020B0502040204020203" pitchFamily="34" charset="-122"/>
                <a:ea typeface="Microsoft YaHei Light" panose="020B0502040204020203" pitchFamily="34" charset="-122"/>
              </a:rPr>
              <a:t>‹#›</a:t>
            </a:fld>
            <a:endParaRPr lang="zh-TW" altLang="en-US" sz="1200" b="1" i="1" spc="225" dirty="0">
              <a:solidFill>
                <a:schemeClr val="accent4">
                  <a:lumMod val="50000"/>
                  <a:alpha val="49000"/>
                </a:schemeClr>
              </a:solidFill>
              <a:latin typeface="Microsoft YaHei Light" panose="020B0502040204020203" pitchFamily="34" charset="-122"/>
              <a:ea typeface="Microsoft YaHei Light" panose="020B0502040204020203" pitchFamily="34" charset="-122"/>
            </a:endParaRPr>
          </a:p>
        </p:txBody>
      </p:sp>
    </p:spTree>
    <p:extLst>
      <p:ext uri="{BB962C8B-B14F-4D97-AF65-F5344CB8AC3E}">
        <p14:creationId xmlns:p14="http://schemas.microsoft.com/office/powerpoint/2010/main" val="24924692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標題及物件">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pPr lvl="0" eaLnBrk="1" latinLnBrk="0" hangingPunct="1"/>
            <a:r>
              <a:rPr lang="zh-TW" altLang="en-US" dirty="0"/>
              <a:t>按一下以編輯母片文字樣式</a:t>
            </a:r>
          </a:p>
          <a:p>
            <a:pPr lvl="1" eaLnBrk="1" latinLnBrk="0" hangingPunct="1"/>
            <a:r>
              <a:rPr lang="zh-TW" altLang="en-US" dirty="0"/>
              <a:t>第二層</a:t>
            </a:r>
          </a:p>
          <a:p>
            <a:pPr lvl="2" eaLnBrk="1" latinLnBrk="0" hangingPunct="1"/>
            <a:r>
              <a:rPr lang="zh-TW" altLang="en-US" dirty="0"/>
              <a:t>第三層</a:t>
            </a:r>
          </a:p>
          <a:p>
            <a:pPr lvl="3" eaLnBrk="1" latinLnBrk="0" hangingPunct="1"/>
            <a:r>
              <a:rPr lang="zh-TW" altLang="en-US" dirty="0"/>
              <a:t>第四層</a:t>
            </a:r>
          </a:p>
          <a:p>
            <a:pPr lvl="4" eaLnBrk="1" latinLnBrk="0" hangingPunct="1"/>
            <a:r>
              <a:rPr lang="zh-TW" altLang="en-US" dirty="0"/>
              <a:t>第五層</a:t>
            </a:r>
            <a:endParaRPr kumimoji="0" lang="en-US" dirty="0"/>
          </a:p>
        </p:txBody>
      </p:sp>
      <p:sp>
        <p:nvSpPr>
          <p:cNvPr id="4" name="日期版面配置區 3"/>
          <p:cNvSpPr>
            <a:spLocks noGrp="1"/>
          </p:cNvSpPr>
          <p:nvPr>
            <p:ph type="dt" sz="half" idx="10"/>
          </p:nvPr>
        </p:nvSpPr>
        <p:spPr/>
        <p:txBody>
          <a:bodyPr/>
          <a:lstStyle/>
          <a:p>
            <a:pPr>
              <a:defRPr/>
            </a:pPr>
            <a:fld id="{349206F7-9BFA-4CBD-8776-88E935F0C87A}" type="datetime1">
              <a:rPr lang="zh-TW" altLang="en-US" smtClean="0"/>
              <a:t>2024/5/15</a:t>
            </a:fld>
            <a:endParaRPr lang="zh-TW" altLang="en-US"/>
          </a:p>
        </p:txBody>
      </p:sp>
      <p:sp>
        <p:nvSpPr>
          <p:cNvPr id="5" name="頁尾版面配置區 4"/>
          <p:cNvSpPr>
            <a:spLocks noGrp="1"/>
          </p:cNvSpPr>
          <p:nvPr>
            <p:ph type="ftr" sz="quarter" idx="11"/>
          </p:nvPr>
        </p:nvSpPr>
        <p:spPr/>
        <p:txBody>
          <a:bodyPr/>
          <a:lstStyle/>
          <a:p>
            <a:pPr>
              <a:defRPr/>
            </a:pPr>
            <a:endParaRPr lang="zh-TW" altLang="en-US"/>
          </a:p>
        </p:txBody>
      </p:sp>
      <p:sp>
        <p:nvSpPr>
          <p:cNvPr id="6" name="投影片編號版面配置區 5"/>
          <p:cNvSpPr>
            <a:spLocks noGrp="1"/>
          </p:cNvSpPr>
          <p:nvPr>
            <p:ph type="sldNum" sz="quarter" idx="12"/>
          </p:nvPr>
        </p:nvSpPr>
        <p:spPr/>
        <p:txBody>
          <a:bodyPr/>
          <a:lstStyle/>
          <a:p>
            <a:pPr>
              <a:defRPr/>
            </a:pPr>
            <a:fld id="{C4F82BD8-7C05-4AF1-97CE-E193CBD56D39}" type="slidenum">
              <a:rPr lang="zh-TW" altLang="en-US" smtClean="0"/>
              <a:pPr>
                <a:defRPr/>
              </a:pPr>
              <a:t>‹#›</a:t>
            </a:fld>
            <a:endParaRPr lang="zh-TW" altLang="en-US"/>
          </a:p>
        </p:txBody>
      </p:sp>
      <p:sp>
        <p:nvSpPr>
          <p:cNvPr id="8" name="文字方塊 7">
            <a:extLst>
              <a:ext uri="{FF2B5EF4-FFF2-40B4-BE49-F238E27FC236}">
                <a16:creationId xmlns:a16="http://schemas.microsoft.com/office/drawing/2014/main" id="{6E79F50A-EE86-4750-8A8C-F810FB123B47}"/>
              </a:ext>
            </a:extLst>
          </p:cNvPr>
          <p:cNvSpPr txBox="1"/>
          <p:nvPr userDrawn="1"/>
        </p:nvSpPr>
        <p:spPr>
          <a:xfrm>
            <a:off x="10540229" y="6581004"/>
            <a:ext cx="1651771" cy="276999"/>
          </a:xfrm>
          <a:prstGeom prst="rect">
            <a:avLst/>
          </a:prstGeom>
          <a:noFill/>
        </p:spPr>
        <p:txBody>
          <a:bodyPr wrap="square" rtlCol="0">
            <a:spAutoFit/>
          </a:bodyPr>
          <a:lstStyle/>
          <a:p>
            <a:pPr algn="ctr"/>
            <a:r>
              <a:rPr lang="zh-TW" altLang="en-US" sz="1200" b="1" i="1" spc="225" dirty="0">
                <a:solidFill>
                  <a:schemeClr val="accent4">
                    <a:lumMod val="50000"/>
                    <a:alpha val="49000"/>
                  </a:schemeClr>
                </a:solidFill>
                <a:latin typeface="Microsoft YaHei Light" panose="020B0502040204020203" pitchFamily="34" charset="-122"/>
                <a:ea typeface="Microsoft YaHei Light" panose="020B0502040204020203" pitchFamily="34" charset="-122"/>
              </a:rPr>
              <a:t>利衝法</a:t>
            </a:r>
            <a:r>
              <a:rPr lang="en-US" altLang="zh-TW" sz="1200" b="1" i="1" spc="225" dirty="0">
                <a:solidFill>
                  <a:schemeClr val="accent4">
                    <a:lumMod val="50000"/>
                    <a:alpha val="49000"/>
                  </a:schemeClr>
                </a:solidFill>
                <a:latin typeface="Microsoft YaHei Light" panose="020B0502040204020203" pitchFamily="34" charset="-122"/>
                <a:ea typeface="Microsoft YaHei Light" panose="020B0502040204020203" pitchFamily="34" charset="-122"/>
              </a:rPr>
              <a:t> </a:t>
            </a:r>
            <a:fld id="{E748CBAD-7C02-4581-AF4F-5DF6E3F6E2FC}" type="slidenum">
              <a:rPr lang="zh-TW" altLang="en-US" sz="1200" b="1" i="1" spc="225" smtClean="0">
                <a:solidFill>
                  <a:schemeClr val="accent4">
                    <a:lumMod val="50000"/>
                    <a:alpha val="49000"/>
                  </a:schemeClr>
                </a:solidFill>
                <a:latin typeface="Microsoft YaHei Light" panose="020B0502040204020203" pitchFamily="34" charset="-122"/>
                <a:ea typeface="Microsoft YaHei Light" panose="020B0502040204020203" pitchFamily="34" charset="-122"/>
              </a:rPr>
              <a:t>‹#›</a:t>
            </a:fld>
            <a:endParaRPr lang="zh-TW" altLang="en-US" sz="1200" b="1" i="1" spc="225" dirty="0">
              <a:solidFill>
                <a:schemeClr val="accent4">
                  <a:lumMod val="50000"/>
                  <a:alpha val="49000"/>
                </a:schemeClr>
              </a:solidFill>
              <a:latin typeface="Microsoft YaHei Light" panose="020B0502040204020203" pitchFamily="34" charset="-122"/>
              <a:ea typeface="Microsoft YaHei Light" panose="020B0502040204020203" pitchFamily="34" charset="-122"/>
            </a:endParaRPr>
          </a:p>
        </p:txBody>
      </p:sp>
      <p:sp>
        <p:nvSpPr>
          <p:cNvPr id="11" name="標題 10">
            <a:extLst>
              <a:ext uri="{FF2B5EF4-FFF2-40B4-BE49-F238E27FC236}">
                <a16:creationId xmlns:a16="http://schemas.microsoft.com/office/drawing/2014/main" id="{C28B0732-E39F-4ED4-95AC-C414ACC4D975}"/>
              </a:ext>
            </a:extLst>
          </p:cNvPr>
          <p:cNvSpPr>
            <a:spLocks noGrp="1"/>
          </p:cNvSpPr>
          <p:nvPr>
            <p:ph type="title"/>
          </p:nvPr>
        </p:nvSpPr>
        <p:spPr>
          <a:xfrm>
            <a:off x="838200" y="365125"/>
            <a:ext cx="10515600" cy="1325563"/>
          </a:xfrm>
          <a:prstGeom prst="rect">
            <a:avLst/>
          </a:prstGeom>
        </p:spPr>
        <p:txBody>
          <a:bodyPr/>
          <a:lstStyle/>
          <a:p>
            <a:r>
              <a:rPr lang="zh-TW" altLang="en-US"/>
              <a:t>按一下以編輯母片標題樣式</a:t>
            </a:r>
          </a:p>
        </p:txBody>
      </p:sp>
    </p:spTree>
    <p:extLst>
      <p:ext uri="{BB962C8B-B14F-4D97-AF65-F5344CB8AC3E}">
        <p14:creationId xmlns:p14="http://schemas.microsoft.com/office/powerpoint/2010/main" val="13312190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7_自訂版面配置">
    <p:bg>
      <p:bgPr>
        <a:solidFill>
          <a:srgbClr val="DFDBDC"/>
        </a:solidFill>
        <a:effectLst/>
      </p:bgPr>
    </p:bg>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B02CD5F9-2314-496C-92AF-0AED2F0C7E7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974" r="29890" b="-74"/>
          <a:stretch/>
        </p:blipFill>
        <p:spPr>
          <a:xfrm>
            <a:off x="-157316" y="0"/>
            <a:ext cx="4198374" cy="6868274"/>
          </a:xfrm>
          <a:prstGeom prst="rect">
            <a:avLst/>
          </a:prstGeom>
        </p:spPr>
      </p:pic>
    </p:spTree>
    <p:extLst>
      <p:ext uri="{BB962C8B-B14F-4D97-AF65-F5344CB8AC3E}">
        <p14:creationId xmlns:p14="http://schemas.microsoft.com/office/powerpoint/2010/main" val="39386880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_自訂版面配置">
    <p:bg>
      <p:bgPr>
        <a:blipFill dpi="0" rotWithShape="1">
          <a:blip r:embed="rId2">
            <a:alphaModFix amt="10000"/>
            <a:lum/>
          </a:blip>
          <a:srcRect/>
          <a:stretch>
            <a:fillRect t="-16000" b="-16000"/>
          </a:stretch>
        </a:blipFill>
        <a:effectLst/>
      </p:bgPr>
    </p:bg>
    <p:spTree>
      <p:nvGrpSpPr>
        <p:cNvPr id="1" name=""/>
        <p:cNvGrpSpPr/>
        <p:nvPr/>
      </p:nvGrpSpPr>
      <p:grpSpPr>
        <a:xfrm>
          <a:off x="0" y="0"/>
          <a:ext cx="0" cy="0"/>
          <a:chOff x="0" y="0"/>
          <a:chExt cx="0" cy="0"/>
        </a:xfrm>
      </p:grpSpPr>
      <p:sp>
        <p:nvSpPr>
          <p:cNvPr id="2" name="標題 1"/>
          <p:cNvSpPr>
            <a:spLocks noGrp="1"/>
          </p:cNvSpPr>
          <p:nvPr>
            <p:ph type="title" hasCustomPrompt="1"/>
          </p:nvPr>
        </p:nvSpPr>
        <p:spPr>
          <a:xfrm>
            <a:off x="2" y="0"/>
            <a:ext cx="12172951" cy="982766"/>
          </a:xfrm>
          <a:prstGeom prst="rect">
            <a:avLst/>
          </a:prstGeom>
          <a:solidFill>
            <a:srgbClr val="DAD7D5">
              <a:alpha val="69000"/>
            </a:srgbClr>
          </a:solidFill>
        </p:spPr>
        <p:txBody>
          <a:bodyPr anchor="ctr"/>
          <a:lstStyle>
            <a:lvl1pPr>
              <a:defRPr sz="3600" b="1">
                <a:solidFill>
                  <a:schemeClr val="accent2">
                    <a:lumMod val="50000"/>
                  </a:schemeClr>
                </a:solidFill>
                <a:latin typeface="Microsoft YaHei" panose="020B0503020204020204" pitchFamily="34" charset="-122"/>
                <a:ea typeface="Microsoft YaHei" panose="020B0503020204020204" pitchFamily="34" charset="-122"/>
              </a:defRPr>
            </a:lvl1pPr>
          </a:lstStyle>
          <a:p>
            <a:r>
              <a:rPr lang="zh-TW" altLang="en-US" dirty="0"/>
              <a:t>編輯母片標題</a:t>
            </a:r>
          </a:p>
        </p:txBody>
      </p:sp>
      <p:sp>
        <p:nvSpPr>
          <p:cNvPr id="3" name="文字方塊 2"/>
          <p:cNvSpPr txBox="1"/>
          <p:nvPr userDrawn="1"/>
        </p:nvSpPr>
        <p:spPr>
          <a:xfrm>
            <a:off x="10540229" y="6581004"/>
            <a:ext cx="1651771" cy="276999"/>
          </a:xfrm>
          <a:prstGeom prst="rect">
            <a:avLst/>
          </a:prstGeom>
          <a:noFill/>
        </p:spPr>
        <p:txBody>
          <a:bodyPr wrap="square" rtlCol="0">
            <a:spAutoFit/>
          </a:bodyPr>
          <a:lstStyle/>
          <a:p>
            <a:pPr algn="ctr"/>
            <a:r>
              <a:rPr lang="zh-TW" altLang="en-US" sz="1200" b="1" i="1" spc="225" dirty="0">
                <a:solidFill>
                  <a:schemeClr val="accent4">
                    <a:lumMod val="50000"/>
                    <a:alpha val="49000"/>
                  </a:schemeClr>
                </a:solidFill>
                <a:latin typeface="Microsoft YaHei Light" panose="020B0502040204020203" pitchFamily="34" charset="-122"/>
                <a:ea typeface="Microsoft YaHei Light" panose="020B0502040204020203" pitchFamily="34" charset="-122"/>
              </a:rPr>
              <a:t>利衝法</a:t>
            </a:r>
            <a:r>
              <a:rPr lang="en-US" altLang="zh-TW" sz="1200" b="1" i="1" spc="225" dirty="0">
                <a:solidFill>
                  <a:schemeClr val="accent4">
                    <a:lumMod val="50000"/>
                    <a:alpha val="49000"/>
                  </a:schemeClr>
                </a:solidFill>
                <a:latin typeface="Microsoft YaHei Light" panose="020B0502040204020203" pitchFamily="34" charset="-122"/>
                <a:ea typeface="Microsoft YaHei Light" panose="020B0502040204020203" pitchFamily="34" charset="-122"/>
              </a:rPr>
              <a:t> </a:t>
            </a:r>
            <a:fld id="{E748CBAD-7C02-4581-AF4F-5DF6E3F6E2FC}" type="slidenum">
              <a:rPr lang="zh-TW" altLang="en-US" sz="1200" b="1" i="1" spc="225" smtClean="0">
                <a:solidFill>
                  <a:schemeClr val="accent4">
                    <a:lumMod val="50000"/>
                    <a:alpha val="49000"/>
                  </a:schemeClr>
                </a:solidFill>
                <a:latin typeface="Microsoft YaHei Light" panose="020B0502040204020203" pitchFamily="34" charset="-122"/>
                <a:ea typeface="Microsoft YaHei Light" panose="020B0502040204020203" pitchFamily="34" charset="-122"/>
              </a:rPr>
              <a:t>‹#›</a:t>
            </a:fld>
            <a:endParaRPr lang="zh-TW" altLang="en-US" sz="1200" b="1" i="1" spc="225" dirty="0">
              <a:solidFill>
                <a:schemeClr val="accent4">
                  <a:lumMod val="50000"/>
                  <a:alpha val="49000"/>
                </a:schemeClr>
              </a:solidFill>
              <a:latin typeface="Microsoft YaHei Light" panose="020B0502040204020203" pitchFamily="34" charset="-122"/>
              <a:ea typeface="Microsoft YaHei Light" panose="020B0502040204020203" pitchFamily="34" charset="-122"/>
            </a:endParaRPr>
          </a:p>
        </p:txBody>
      </p:sp>
      <p:pic>
        <p:nvPicPr>
          <p:cNvPr id="4" name="圖片 3">
            <a:extLst>
              <a:ext uri="{FF2B5EF4-FFF2-40B4-BE49-F238E27FC236}">
                <a16:creationId xmlns:a16="http://schemas.microsoft.com/office/drawing/2014/main" id="{BD814886-BF3E-4354-B1D8-A0C265B830E8}"/>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rightnessContrast bright="-35000"/>
                    </a14:imgEffect>
                  </a14:imgLayer>
                </a14:imgProps>
              </a:ext>
              <a:ext uri="{28A0092B-C50C-407E-A947-70E740481C1C}">
                <a14:useLocalDpi xmlns:a14="http://schemas.microsoft.com/office/drawing/2010/main" val="0"/>
              </a:ext>
            </a:extLst>
          </a:blip>
          <a:stretch>
            <a:fillRect/>
          </a:stretch>
        </p:blipFill>
        <p:spPr>
          <a:xfrm>
            <a:off x="2" y="-1277259"/>
            <a:ext cx="2272041" cy="1277259"/>
          </a:xfrm>
          <a:prstGeom prst="rect">
            <a:avLst/>
          </a:prstGeom>
        </p:spPr>
      </p:pic>
    </p:spTree>
    <p:extLst>
      <p:ext uri="{BB962C8B-B14F-4D97-AF65-F5344CB8AC3E}">
        <p14:creationId xmlns:p14="http://schemas.microsoft.com/office/powerpoint/2010/main" val="32750568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按一下以編輯母片副標題樣式</a:t>
            </a:r>
          </a:p>
        </p:txBody>
      </p:sp>
      <p:sp>
        <p:nvSpPr>
          <p:cNvPr id="4" name="日期版面配置區 3"/>
          <p:cNvSpPr>
            <a:spLocks noGrp="1"/>
          </p:cNvSpPr>
          <p:nvPr>
            <p:ph type="dt" sz="half" idx="10"/>
          </p:nvPr>
        </p:nvSpPr>
        <p:spPr/>
        <p:txBody>
          <a:bodyPr/>
          <a:lstStyle/>
          <a:p>
            <a:fld id="{F0CB1CC3-3B7D-42BF-A21C-7334C5604DF3}" type="datetime1">
              <a:rPr lang="zh-TW" altLang="en-US" smtClean="0"/>
              <a:t>2024/5/15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4B47E09-E049-4F16-AB72-EBA04DC9B175}" type="slidenum">
              <a:rPr lang="zh-TW" altLang="en-US" smtClean="0"/>
              <a:t>‹#›</a:t>
            </a:fld>
            <a:endParaRPr lang="zh-TW" altLang="en-US"/>
          </a:p>
        </p:txBody>
      </p:sp>
    </p:spTree>
    <p:extLst>
      <p:ext uri="{BB962C8B-B14F-4D97-AF65-F5344CB8AC3E}">
        <p14:creationId xmlns:p14="http://schemas.microsoft.com/office/powerpoint/2010/main" val="1252702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alphaModFix amt="9000"/>
            <a:lum/>
          </a:blip>
          <a:srcRect/>
          <a:stretch>
            <a:fillRect t="-16000" b="-16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13632380"/>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68" r:id="rId3"/>
    <p:sldLayoutId id="2147483666" r:id="rId4"/>
    <p:sldLayoutId id="2147483686" r:id="rId5"/>
    <p:sldLayoutId id="2147483687" r:id="rId6"/>
    <p:sldLayoutId id="2147483700" r:id="rId7"/>
    <p:sldLayoutId id="2147483701" r:id="rId8"/>
    <p:sldLayoutId id="2147483702" r:id="rId9"/>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TW"/>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7.png"/><Relationship Id="rId18" Type="http://schemas.openxmlformats.org/officeDocument/2006/relationships/slide" Target="slide56.xml"/><Relationship Id="rId3" Type="http://schemas.openxmlformats.org/officeDocument/2006/relationships/slide" Target="slide3.xml"/><Relationship Id="rId7" Type="http://schemas.openxmlformats.org/officeDocument/2006/relationships/image" Target="../media/image5.png"/><Relationship Id="rId12" Type="http://schemas.openxmlformats.org/officeDocument/2006/relationships/slide" Target="slide23.xml"/><Relationship Id="rId17" Type="http://schemas.openxmlformats.org/officeDocument/2006/relationships/image" Target="../media/image9.png"/><Relationship Id="rId2" Type="http://schemas.openxmlformats.org/officeDocument/2006/relationships/image" Target="../media/image4.png"/><Relationship Id="rId16" Type="http://schemas.openxmlformats.org/officeDocument/2006/relationships/image" Target="../media/image80.png"/><Relationship Id="rId1" Type="http://schemas.openxmlformats.org/officeDocument/2006/relationships/slideLayout" Target="../slideLayouts/slideLayout6.xml"/><Relationship Id="rId6" Type="http://schemas.openxmlformats.org/officeDocument/2006/relationships/slide" Target="slide5.xml"/><Relationship Id="rId11" Type="http://schemas.openxmlformats.org/officeDocument/2006/relationships/image" Target="../media/image7.png"/><Relationship Id="rId5" Type="http://schemas.openxmlformats.org/officeDocument/2006/relationships/image" Target="../media/image5.png"/><Relationship Id="rId15" Type="http://schemas.openxmlformats.org/officeDocument/2006/relationships/slide" Target="slide29.xml"/><Relationship Id="rId10" Type="http://schemas.openxmlformats.org/officeDocument/2006/relationships/image" Target="../media/image6.png"/><Relationship Id="rId19" Type="http://schemas.openxmlformats.org/officeDocument/2006/relationships/image" Target="../media/image9.png"/><Relationship Id="rId4" Type="http://schemas.openxmlformats.org/officeDocument/2006/relationships/image" Target="../media/image4.png"/><Relationship Id="rId9" Type="http://schemas.openxmlformats.org/officeDocument/2006/relationships/slide" Target="slide15.xml"/><Relationship Id="rId1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4.xml"/><Relationship Id="rId4" Type="http://schemas.openxmlformats.org/officeDocument/2006/relationships/image" Target="../media/image3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3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39.png"/></Relationships>
</file>

<file path=ppt/slides/_rels/slide3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39.png"/></Relationships>
</file>

<file path=ppt/slides/_rels/slide3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42.png"/><Relationship Id="rId4" Type="http://schemas.openxmlformats.org/officeDocument/2006/relationships/image" Target="../media/image39.png"/></Relationships>
</file>

<file path=ppt/slides/_rels/slide3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4.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3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3.png"/><Relationship Id="rId1" Type="http://schemas.openxmlformats.org/officeDocument/2006/relationships/slideLayout" Target="../slideLayouts/slideLayout4.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9.png"/></Relationships>
</file>

<file path=ppt/slides/_rels/slide3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50.png"/><Relationship Id="rId7" Type="http://schemas.openxmlformats.org/officeDocument/2006/relationships/image" Target="../media/image53.png"/><Relationship Id="rId2" Type="http://schemas.openxmlformats.org/officeDocument/2006/relationships/image" Target="../media/image43.png"/><Relationship Id="rId1" Type="http://schemas.openxmlformats.org/officeDocument/2006/relationships/slideLayout" Target="../slideLayouts/slideLayout4.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44.png"/></Relationships>
</file>

<file path=ppt/slides/_rels/slide3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3.png"/><Relationship Id="rId4" Type="http://schemas.openxmlformats.org/officeDocument/2006/relationships/image" Target="../media/image10.png"/></Relationships>
</file>

<file path=ppt/slides/_rels/slide40.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56.png"/><Relationship Id="rId2" Type="http://schemas.openxmlformats.org/officeDocument/2006/relationships/image" Target="../media/image43.png"/><Relationship Id="rId1" Type="http://schemas.openxmlformats.org/officeDocument/2006/relationships/slideLayout" Target="../slideLayouts/slideLayout4.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5.png"/></Relationships>
</file>

<file path=ppt/slides/_rels/slide4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43.png"/><Relationship Id="rId1" Type="http://schemas.openxmlformats.org/officeDocument/2006/relationships/slideLayout" Target="../slideLayouts/slideLayout4.xml"/><Relationship Id="rId4" Type="http://schemas.openxmlformats.org/officeDocument/2006/relationships/image" Target="../media/image60.png"/></Relationships>
</file>

<file path=ppt/slides/_rels/slide4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40.png"/><Relationship Id="rId1" Type="http://schemas.openxmlformats.org/officeDocument/2006/relationships/slideLayout" Target="../slideLayouts/slideLayout4.xml"/><Relationship Id="rId5" Type="http://schemas.openxmlformats.org/officeDocument/2006/relationships/image" Target="../media/image62.png"/><Relationship Id="rId4" Type="http://schemas.openxmlformats.org/officeDocument/2006/relationships/image" Target="../media/image60.png"/></Relationships>
</file>

<file path=ppt/slides/_rels/slide43.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66.pn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65.svg"/><Relationship Id="rId5" Type="http://schemas.openxmlformats.org/officeDocument/2006/relationships/image" Target="../media/image64.png"/><Relationship Id="rId4" Type="http://schemas.openxmlformats.org/officeDocument/2006/relationships/image" Target="../media/image63.png"/></Relationships>
</file>

<file path=ppt/slides/_rels/slide4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67.png"/><Relationship Id="rId1" Type="http://schemas.openxmlformats.org/officeDocument/2006/relationships/slideLayout" Target="../slideLayouts/slideLayout4.xml"/><Relationship Id="rId5" Type="http://schemas.openxmlformats.org/officeDocument/2006/relationships/image" Target="../media/image65.svg"/><Relationship Id="rId4" Type="http://schemas.openxmlformats.org/officeDocument/2006/relationships/image" Target="../media/image64.png"/></Relationships>
</file>

<file path=ppt/slides/_rels/slide4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70.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71.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68.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40.png"/><Relationship Id="rId1" Type="http://schemas.openxmlformats.org/officeDocument/2006/relationships/slideLayout" Target="../slideLayouts/slideLayout4.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4.xml"/><Relationship Id="rId4" Type="http://schemas.openxmlformats.org/officeDocument/2006/relationships/image" Target="../media/image79.png"/></Relationships>
</file>

<file path=ppt/slides/_rels/slide51.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16.png"/><Relationship Id="rId1" Type="http://schemas.openxmlformats.org/officeDocument/2006/relationships/slideLayout" Target="../slideLayouts/slideLayout4.xml"/><Relationship Id="rId4" Type="http://schemas.openxmlformats.org/officeDocument/2006/relationships/image" Target="../media/image84.png"/></Relationships>
</file>

<file path=ppt/slides/_rels/slide53.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1.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12.xml"/><Relationship Id="rId1" Type="http://schemas.openxmlformats.org/officeDocument/2006/relationships/slideLayout" Target="../slideLayouts/slideLayout9.xml"/><Relationship Id="rId5" Type="http://schemas.microsoft.com/office/2007/relationships/hdphoto" Target="../media/hdphoto3.wdp"/><Relationship Id="rId4" Type="http://schemas.openxmlformats.org/officeDocument/2006/relationships/image" Target="../media/image90.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545159" y="1873188"/>
            <a:ext cx="6040199" cy="282769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5400" b="1" i="0" u="none" strike="noStrike" kern="1200" cap="none" spc="0" normalizeH="0" baseline="0" noProof="0" dirty="0">
                <a:ln w="0"/>
                <a:solidFill>
                  <a:srgbClr val="654D43"/>
                </a:solidFill>
                <a:effectLst/>
                <a:uLnTx/>
                <a:uFillTx/>
                <a:latin typeface="Microsoft YaHei" panose="020B0503020204020204" pitchFamily="34" charset="-122"/>
                <a:ea typeface="Microsoft YaHei" panose="020B0503020204020204" pitchFamily="34" charset="-122"/>
                <a:cs typeface="+mn-cs"/>
              </a:rPr>
              <a:t>公職人員利益衝突迴避法</a:t>
            </a:r>
            <a:br>
              <a:rPr kumimoji="0" lang="zh-TW" altLang="en-US" sz="4950" b="1" i="0" u="none" strike="noStrike" kern="1200" cap="none" spc="0" normalizeH="0" baseline="0" noProof="0" dirty="0">
                <a:ln w="0"/>
                <a:solidFill>
                  <a:srgbClr val="654D43"/>
                </a:solidFill>
                <a:effectLst/>
                <a:uLnTx/>
                <a:uFillTx/>
                <a:latin typeface="Microsoft YaHei" panose="020B0503020204020204" pitchFamily="34" charset="-122"/>
                <a:ea typeface="Microsoft YaHei" panose="020B0503020204020204" pitchFamily="34" charset="-122"/>
                <a:cs typeface="+mn-cs"/>
              </a:rPr>
            </a:br>
            <a:endParaRPr kumimoji="0" lang="en-US" altLang="zh-TW" sz="4050" b="1" i="0" u="none" strike="noStrike" kern="1200" cap="none" spc="0" normalizeH="0" baseline="0" noProof="0" dirty="0">
              <a:ln w="0"/>
              <a:solidFill>
                <a:srgbClr val="654D43"/>
              </a:solidFill>
              <a:effectLst/>
              <a:uLnTx/>
              <a:uFillTx/>
              <a:latin typeface="Microsoft YaHei" panose="020B0503020204020204" pitchFamily="34" charset="-122"/>
              <a:ea typeface="Microsoft YaHei" panose="020B0503020204020204" pitchFamily="3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2925" b="0" i="0" u="none" strike="noStrike" kern="1200" cap="none" spc="0" normalizeH="0" baseline="0" noProof="0" dirty="0">
                <a:ln w="0"/>
                <a:solidFill>
                  <a:srgbClr val="63493F"/>
                </a:solidFill>
                <a:effectLst/>
                <a:uLnTx/>
                <a:uFillTx/>
                <a:latin typeface="Microsoft YaHei" panose="020B0503020204020204" pitchFamily="34" charset="-122"/>
                <a:ea typeface="Microsoft YaHei" panose="020B0503020204020204" pitchFamily="34" charset="-122"/>
                <a:cs typeface="+mn-cs"/>
              </a:rPr>
              <a:t>公職人員財產申報處  劉維倫</a:t>
            </a:r>
          </a:p>
        </p:txBody>
      </p:sp>
    </p:spTree>
    <p:extLst>
      <p:ext uri="{BB962C8B-B14F-4D97-AF65-F5344CB8AC3E}">
        <p14:creationId xmlns:p14="http://schemas.microsoft.com/office/powerpoint/2010/main" val="18327380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標題 1"/>
          <p:cNvSpPr>
            <a:spLocks noGrp="1"/>
          </p:cNvSpPr>
          <p:nvPr>
            <p:ph type="title"/>
          </p:nvPr>
        </p:nvSpPr>
        <p:spPr/>
        <p:txBody>
          <a:bodyPr>
            <a:normAutofit/>
          </a:bodyPr>
          <a:lstStyle/>
          <a:p>
            <a:r>
              <a:rPr lang="zh-TW" altLang="en-US" sz="4000" dirty="0">
                <a:latin typeface="+mj-ea"/>
              </a:rPr>
              <a:t>基本概念</a:t>
            </a:r>
            <a:endParaRPr lang="zh-TW" altLang="en-US" sz="4000" dirty="0">
              <a:solidFill>
                <a:srgbClr val="7B9899"/>
              </a:solidFill>
            </a:endParaRPr>
          </a:p>
        </p:txBody>
      </p:sp>
      <p:pic>
        <p:nvPicPr>
          <p:cNvPr id="13" name="!!k1">
            <a:extLst>
              <a:ext uri="{FF2B5EF4-FFF2-40B4-BE49-F238E27FC236}">
                <a16:creationId xmlns:a16="http://schemas.microsoft.com/office/drawing/2014/main" id="{FED5073A-47F3-46E6-8D13-3AAC5D956D01}"/>
              </a:ext>
            </a:extLst>
          </p:cNvPr>
          <p:cNvPicPr>
            <a:picLocks noChangeAspect="1"/>
          </p:cNvPicPr>
          <p:nvPr/>
        </p:nvPicPr>
        <p:blipFill rotWithShape="1">
          <a:blip r:embed="rId3">
            <a:extLst>
              <a:ext uri="{28A0092B-C50C-407E-A947-70E740481C1C}">
                <a14:useLocalDpi xmlns:a14="http://schemas.microsoft.com/office/drawing/2010/main" val="0"/>
              </a:ext>
            </a:extLst>
          </a:blip>
          <a:srcRect l="45002" t="34678" r="26380" b="53218"/>
          <a:stretch/>
        </p:blipFill>
        <p:spPr>
          <a:xfrm>
            <a:off x="2959374" y="0"/>
            <a:ext cx="3486941" cy="982766"/>
          </a:xfrm>
          <a:prstGeom prst="rect">
            <a:avLst/>
          </a:prstGeom>
        </p:spPr>
      </p:pic>
      <p:pic>
        <p:nvPicPr>
          <p:cNvPr id="5" name="圖片 4">
            <a:extLst>
              <a:ext uri="{FF2B5EF4-FFF2-40B4-BE49-F238E27FC236}">
                <a16:creationId xmlns:a16="http://schemas.microsoft.com/office/drawing/2014/main" id="{45748ED2-A140-42E7-9957-41BCD0C7B5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23" y="1260353"/>
            <a:ext cx="12192000" cy="5414254"/>
          </a:xfrm>
          <a:prstGeom prst="rect">
            <a:avLst/>
          </a:prstGeom>
        </p:spPr>
      </p:pic>
    </p:spTree>
    <p:extLst>
      <p:ext uri="{BB962C8B-B14F-4D97-AF65-F5344CB8AC3E}">
        <p14:creationId xmlns:p14="http://schemas.microsoft.com/office/powerpoint/2010/main" val="28693020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5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標題 1"/>
          <p:cNvSpPr>
            <a:spLocks noGrp="1"/>
          </p:cNvSpPr>
          <p:nvPr>
            <p:ph type="title"/>
          </p:nvPr>
        </p:nvSpPr>
        <p:spPr/>
        <p:txBody>
          <a:bodyPr>
            <a:normAutofit/>
          </a:bodyPr>
          <a:lstStyle/>
          <a:p>
            <a:r>
              <a:rPr lang="zh-TW" altLang="en-US" sz="4000" dirty="0">
                <a:solidFill>
                  <a:srgbClr val="ED7D31">
                    <a:lumMod val="50000"/>
                  </a:srgbClr>
                </a:solidFill>
                <a:latin typeface="新細明體" panose="02020500000000000000" pitchFamily="18" charset="-120"/>
              </a:rPr>
              <a:t>基本概念</a:t>
            </a:r>
            <a:endParaRPr lang="zh-TW" altLang="en-US" dirty="0">
              <a:solidFill>
                <a:srgbClr val="7B9899"/>
              </a:solidFill>
            </a:endParaRPr>
          </a:p>
        </p:txBody>
      </p:sp>
      <p:grpSp>
        <p:nvGrpSpPr>
          <p:cNvPr id="10" name="群組 9"/>
          <p:cNvGrpSpPr>
            <a:grpSpLocks noChangeAspect="1"/>
          </p:cNvGrpSpPr>
          <p:nvPr/>
        </p:nvGrpSpPr>
        <p:grpSpPr bwMode="auto">
          <a:xfrm>
            <a:off x="2024313" y="4044609"/>
            <a:ext cx="5859346" cy="2038033"/>
            <a:chOff x="3071802" y="3786190"/>
            <a:chExt cx="2259227" cy="1714512"/>
          </a:xfrm>
        </p:grpSpPr>
        <p:sp>
          <p:nvSpPr>
            <p:cNvPr id="29" name="圓角矩形 28"/>
            <p:cNvSpPr/>
            <p:nvPr/>
          </p:nvSpPr>
          <p:spPr>
            <a:xfrm>
              <a:off x="3071802" y="3786190"/>
              <a:ext cx="753075" cy="1714512"/>
            </a:xfrm>
            <a:prstGeom prst="roundRect">
              <a:avLst/>
            </a:prstGeom>
            <a:solidFill>
              <a:srgbClr val="33CCFF"/>
            </a:solidFill>
            <a:scene3d>
              <a:camera prst="orthographicFront"/>
              <a:lightRig rig="threePt" dir="t">
                <a:rot lat="0" lon="0" rev="6000000"/>
              </a:lightRig>
            </a:scene3d>
            <a:sp3d extrusionH="50800">
              <a:bevelT w="101600"/>
              <a:bevelB/>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2800" b="1" dirty="0">
                  <a:solidFill>
                    <a:schemeClr val="tx1"/>
                  </a:solidFill>
                  <a:latin typeface="+mj-ea"/>
                  <a:ea typeface="+mj-ea"/>
                </a:rPr>
                <a:t>執行</a:t>
              </a:r>
              <a:endParaRPr lang="en-US" altLang="zh-TW" sz="2800" b="1" dirty="0">
                <a:solidFill>
                  <a:schemeClr val="tx1"/>
                </a:solidFill>
                <a:latin typeface="+mj-ea"/>
                <a:ea typeface="+mj-ea"/>
              </a:endParaRPr>
            </a:p>
            <a:p>
              <a:pPr algn="ctr">
                <a:defRPr/>
              </a:pPr>
              <a:r>
                <a:rPr lang="zh-TW" altLang="en-US" sz="2800" b="1" dirty="0">
                  <a:solidFill>
                    <a:schemeClr val="tx1"/>
                  </a:solidFill>
                  <a:latin typeface="+mj-ea"/>
                  <a:ea typeface="+mj-ea"/>
                </a:rPr>
                <a:t>職務</a:t>
              </a:r>
            </a:p>
          </p:txBody>
        </p:sp>
        <p:sp>
          <p:nvSpPr>
            <p:cNvPr id="30" name="向右箭號 29"/>
            <p:cNvSpPr/>
            <p:nvPr/>
          </p:nvSpPr>
          <p:spPr>
            <a:xfrm>
              <a:off x="3955847" y="4714883"/>
              <a:ext cx="1375182" cy="714380"/>
            </a:xfrm>
            <a:prstGeom prst="rightArrow">
              <a:avLst/>
            </a:prstGeom>
            <a:solidFill>
              <a:srgbClr val="FF6600"/>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2200" b="1" dirty="0">
                  <a:latin typeface="+mj-ea"/>
                  <a:ea typeface="+mj-ea"/>
                </a:rPr>
                <a:t>合法利益</a:t>
              </a:r>
            </a:p>
          </p:txBody>
        </p:sp>
        <p:sp>
          <p:nvSpPr>
            <p:cNvPr id="31" name="向右箭號 30"/>
            <p:cNvSpPr/>
            <p:nvPr/>
          </p:nvSpPr>
          <p:spPr>
            <a:xfrm>
              <a:off x="3955847" y="3857627"/>
              <a:ext cx="1375182" cy="714380"/>
            </a:xfrm>
            <a:prstGeom prst="rightArrow">
              <a:avLst/>
            </a:prstGeom>
            <a:solidFill>
              <a:srgbClr val="FF6600"/>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2200" b="1" dirty="0">
                  <a:latin typeface="+mj-ea"/>
                  <a:ea typeface="+mj-ea"/>
                </a:rPr>
                <a:t>不法利益</a:t>
              </a:r>
            </a:p>
          </p:txBody>
        </p:sp>
      </p:grpSp>
      <p:pic>
        <p:nvPicPr>
          <p:cNvPr id="3" name="!!gr1">
            <a:extLst>
              <a:ext uri="{FF2B5EF4-FFF2-40B4-BE49-F238E27FC236}">
                <a16:creationId xmlns:a16="http://schemas.microsoft.com/office/drawing/2014/main" id="{703C69A7-7280-456C-A697-C8D2B1B4A340}"/>
              </a:ext>
            </a:extLst>
          </p:cNvPr>
          <p:cNvPicPr>
            <a:picLocks noChangeAspect="1"/>
          </p:cNvPicPr>
          <p:nvPr/>
        </p:nvPicPr>
        <p:blipFill>
          <a:blip r:embed="rId2"/>
          <a:stretch>
            <a:fillRect/>
          </a:stretch>
        </p:blipFill>
        <p:spPr>
          <a:xfrm>
            <a:off x="8223332" y="4024167"/>
            <a:ext cx="1999661" cy="2078916"/>
          </a:xfrm>
          <a:prstGeom prst="rect">
            <a:avLst/>
          </a:prstGeom>
        </p:spPr>
      </p:pic>
      <p:pic>
        <p:nvPicPr>
          <p:cNvPr id="4" name="圖片 3">
            <a:extLst>
              <a:ext uri="{FF2B5EF4-FFF2-40B4-BE49-F238E27FC236}">
                <a16:creationId xmlns:a16="http://schemas.microsoft.com/office/drawing/2014/main" id="{7E35C15A-38E9-40F1-AF58-BC251F077481}"/>
              </a:ext>
            </a:extLst>
          </p:cNvPr>
          <p:cNvPicPr>
            <a:picLocks noChangeAspect="1"/>
          </p:cNvPicPr>
          <p:nvPr/>
        </p:nvPicPr>
        <p:blipFill>
          <a:blip r:embed="rId3"/>
          <a:stretch>
            <a:fillRect/>
          </a:stretch>
        </p:blipFill>
        <p:spPr>
          <a:xfrm>
            <a:off x="1108661" y="1072972"/>
            <a:ext cx="9955631" cy="2755631"/>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5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heckerboard(across)">
                                      <p:cBhvr>
                                        <p:cTn id="7" dur="500"/>
                                        <p:tgtEl>
                                          <p:spTgt spid="10"/>
                                        </p:tgtEl>
                                      </p:cBhvr>
                                    </p:animEffect>
                                  </p:childTnLst>
                                </p:cTn>
                              </p:par>
                              <p:par>
                                <p:cTn id="8" presetID="5" presetClass="entr" presetSubtype="1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checkerboard(across)">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標題 1"/>
          <p:cNvSpPr>
            <a:spLocks noGrp="1"/>
          </p:cNvSpPr>
          <p:nvPr>
            <p:ph type="title"/>
          </p:nvPr>
        </p:nvSpPr>
        <p:spPr>
          <a:xfrm>
            <a:off x="2" y="0"/>
            <a:ext cx="12172951" cy="982766"/>
          </a:xfrm>
        </p:spPr>
        <p:txBody>
          <a:bodyPr>
            <a:normAutofit/>
          </a:bodyPr>
          <a:lstStyle/>
          <a:p>
            <a:r>
              <a:rPr lang="zh-TW" altLang="en-US" sz="4000" dirty="0">
                <a:solidFill>
                  <a:srgbClr val="ED7D31">
                    <a:lumMod val="50000"/>
                  </a:srgbClr>
                </a:solidFill>
                <a:latin typeface="新細明體" panose="02020500000000000000" pitchFamily="18" charset="-120"/>
              </a:rPr>
              <a:t>基本概念</a:t>
            </a:r>
            <a:endParaRPr lang="zh-TW" altLang="en-US" dirty="0">
              <a:solidFill>
                <a:srgbClr val="7B9899"/>
              </a:solidFill>
            </a:endParaRPr>
          </a:p>
        </p:txBody>
      </p:sp>
      <p:sp>
        <p:nvSpPr>
          <p:cNvPr id="28674" name="內容版面配置區 2"/>
          <p:cNvSpPr>
            <a:spLocks noGrp="1"/>
          </p:cNvSpPr>
          <p:nvPr>
            <p:ph idx="4294967295"/>
          </p:nvPr>
        </p:nvSpPr>
        <p:spPr>
          <a:xfrm>
            <a:off x="1981200" y="1050860"/>
            <a:ext cx="8229600" cy="4525963"/>
          </a:xfrm>
          <a:prstGeom prst="rect">
            <a:avLst/>
          </a:prstGeom>
        </p:spPr>
        <p:txBody>
          <a:bodyPr/>
          <a:lstStyle/>
          <a:p>
            <a:pPr marL="0" indent="0">
              <a:buNone/>
            </a:pPr>
            <a:r>
              <a:rPr lang="zh-TW" altLang="en-US" sz="3200" b="1" dirty="0">
                <a:latin typeface="標楷體" pitchFamily="65" charset="-120"/>
                <a:ea typeface="標楷體" pitchFamily="65" charset="-120"/>
              </a:rPr>
              <a:t>「利益」之概念：</a:t>
            </a:r>
            <a:r>
              <a:rPr lang="zh-TW" altLang="en-US" sz="3200" dirty="0">
                <a:latin typeface="標楷體" pitchFamily="65" charset="-120"/>
                <a:ea typeface="標楷體" pitchFamily="65" charset="-120"/>
              </a:rPr>
              <a:t>包括「財產上利益」及「非財產上利益」</a:t>
            </a:r>
          </a:p>
        </p:txBody>
      </p:sp>
      <p:pic>
        <p:nvPicPr>
          <p:cNvPr id="2" name="!!gr1">
            <a:extLst>
              <a:ext uri="{FF2B5EF4-FFF2-40B4-BE49-F238E27FC236}">
                <a16:creationId xmlns:a16="http://schemas.microsoft.com/office/drawing/2014/main" id="{AF36DCB1-F81E-4B74-96C0-B74949D4FEE8}"/>
              </a:ext>
            </a:extLst>
          </p:cNvPr>
          <p:cNvPicPr>
            <a:picLocks noChangeAspect="1"/>
          </p:cNvPicPr>
          <p:nvPr/>
        </p:nvPicPr>
        <p:blipFill rotWithShape="1">
          <a:blip r:embed="rId2"/>
          <a:srcRect b="69725"/>
          <a:stretch/>
        </p:blipFill>
        <p:spPr>
          <a:xfrm>
            <a:off x="2994010" y="2135144"/>
            <a:ext cx="6413548" cy="1293856"/>
          </a:xfrm>
          <a:prstGeom prst="rect">
            <a:avLst/>
          </a:prstGeom>
        </p:spPr>
      </p:pic>
      <p:pic>
        <p:nvPicPr>
          <p:cNvPr id="10" name="圖片 9">
            <a:extLst>
              <a:ext uri="{FF2B5EF4-FFF2-40B4-BE49-F238E27FC236}">
                <a16:creationId xmlns:a16="http://schemas.microsoft.com/office/drawing/2014/main" id="{A8F867C3-74F4-4A4F-BBE3-1897AF9438A0}"/>
              </a:ext>
            </a:extLst>
          </p:cNvPr>
          <p:cNvPicPr>
            <a:picLocks noChangeAspect="1"/>
          </p:cNvPicPr>
          <p:nvPr/>
        </p:nvPicPr>
        <p:blipFill rotWithShape="1">
          <a:blip r:embed="rId2"/>
          <a:srcRect t="30886" b="-316"/>
          <a:stretch/>
        </p:blipFill>
        <p:spPr>
          <a:xfrm>
            <a:off x="2994010" y="3429000"/>
            <a:ext cx="6413548" cy="2966936"/>
          </a:xfrm>
          <a:prstGeom prst="rect">
            <a:avLst/>
          </a:prstGeom>
        </p:spPr>
      </p:pic>
      <p:sp>
        <p:nvSpPr>
          <p:cNvPr id="5" name="矩形 4"/>
          <p:cNvSpPr/>
          <p:nvPr/>
        </p:nvSpPr>
        <p:spPr>
          <a:xfrm>
            <a:off x="3550801" y="4474878"/>
            <a:ext cx="2071372" cy="523220"/>
          </a:xfrm>
          <a:prstGeom prst="rect">
            <a:avLst/>
          </a:prstGeom>
        </p:spPr>
        <p:txBody>
          <a:bodyPr wrap="square">
            <a:spAutoFit/>
          </a:bodyPr>
          <a:lstStyle/>
          <a:p>
            <a:pPr>
              <a:defRPr/>
            </a:pPr>
            <a:r>
              <a:rPr lang="zh-TW" altLang="en-US" sz="2800" dirty="0">
                <a:solidFill>
                  <a:srgbClr val="54504A"/>
                </a:solidFill>
                <a:latin typeface="Microsoft JhengHei UI" panose="020B0604030504040204" pitchFamily="34" charset="-120"/>
                <a:ea typeface="Microsoft JhengHei UI" panose="020B0604030504040204" pitchFamily="34" charset="-120"/>
              </a:rPr>
              <a:t>財產上利益</a:t>
            </a:r>
          </a:p>
        </p:txBody>
      </p:sp>
      <p:sp>
        <p:nvSpPr>
          <p:cNvPr id="6" name="矩形 5"/>
          <p:cNvSpPr/>
          <p:nvPr/>
        </p:nvSpPr>
        <p:spPr>
          <a:xfrm>
            <a:off x="6495509" y="4492414"/>
            <a:ext cx="2539997" cy="523220"/>
          </a:xfrm>
          <a:prstGeom prst="rect">
            <a:avLst/>
          </a:prstGeom>
        </p:spPr>
        <p:txBody>
          <a:bodyPr wrap="square">
            <a:spAutoFit/>
          </a:bodyPr>
          <a:lstStyle/>
          <a:p>
            <a:pPr>
              <a:defRPr/>
            </a:pPr>
            <a:r>
              <a:rPr lang="zh-TW" altLang="en-US" sz="2800" dirty="0">
                <a:solidFill>
                  <a:srgbClr val="A09387"/>
                </a:solidFill>
                <a:latin typeface="Microsoft JhengHei UI" panose="020B0604030504040204" pitchFamily="34" charset="-120"/>
                <a:ea typeface="Microsoft JhengHei UI" panose="020B0604030504040204" pitchFamily="34" charset="-120"/>
              </a:rPr>
              <a:t>非財產上利益</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標題 1"/>
          <p:cNvSpPr>
            <a:spLocks noGrp="1"/>
          </p:cNvSpPr>
          <p:nvPr>
            <p:ph type="title"/>
          </p:nvPr>
        </p:nvSpPr>
        <p:spPr/>
        <p:txBody>
          <a:bodyPr>
            <a:normAutofit/>
          </a:bodyPr>
          <a:lstStyle/>
          <a:p>
            <a:r>
              <a:rPr lang="zh-TW" altLang="en-US" sz="4000" dirty="0">
                <a:solidFill>
                  <a:srgbClr val="ED7D31">
                    <a:lumMod val="50000"/>
                  </a:srgbClr>
                </a:solidFill>
                <a:latin typeface="新細明體" panose="02020500000000000000" pitchFamily="18" charset="-120"/>
              </a:rPr>
              <a:t>基本概念</a:t>
            </a:r>
            <a:endParaRPr lang="zh-TW" altLang="en-US" b="1" dirty="0">
              <a:solidFill>
                <a:srgbClr val="7B9899"/>
              </a:solidFill>
            </a:endParaRPr>
          </a:p>
        </p:txBody>
      </p:sp>
      <p:graphicFrame>
        <p:nvGraphicFramePr>
          <p:cNvPr id="38" name="內容版面配置區 3"/>
          <p:cNvGraphicFramePr>
            <a:graphicFrameLocks noGrp="1"/>
          </p:cNvGraphicFramePr>
          <p:nvPr>
            <p:ph idx="4294967295"/>
          </p:nvPr>
        </p:nvGraphicFramePr>
        <p:xfrm>
          <a:off x="2230862" y="1965530"/>
          <a:ext cx="8701300" cy="4533333"/>
        </p:xfrm>
        <a:graphic>
          <a:graphicData uri="http://schemas.openxmlformats.org/drawingml/2006/table">
            <a:tbl>
              <a:tblPr firstRow="1" bandRow="1">
                <a:tableStyleId>{5C22544A-7EE6-4342-B048-85BDC9FD1C3A}</a:tableStyleId>
              </a:tblPr>
              <a:tblGrid>
                <a:gridCol w="2175325">
                  <a:extLst>
                    <a:ext uri="{9D8B030D-6E8A-4147-A177-3AD203B41FA5}">
                      <a16:colId xmlns:a16="http://schemas.microsoft.com/office/drawing/2014/main" val="20000"/>
                    </a:ext>
                  </a:extLst>
                </a:gridCol>
                <a:gridCol w="2175325">
                  <a:extLst>
                    <a:ext uri="{9D8B030D-6E8A-4147-A177-3AD203B41FA5}">
                      <a16:colId xmlns:a16="http://schemas.microsoft.com/office/drawing/2014/main" val="20001"/>
                    </a:ext>
                  </a:extLst>
                </a:gridCol>
                <a:gridCol w="2175325">
                  <a:extLst>
                    <a:ext uri="{9D8B030D-6E8A-4147-A177-3AD203B41FA5}">
                      <a16:colId xmlns:a16="http://schemas.microsoft.com/office/drawing/2014/main" val="20002"/>
                    </a:ext>
                  </a:extLst>
                </a:gridCol>
                <a:gridCol w="2175325">
                  <a:extLst>
                    <a:ext uri="{9D8B030D-6E8A-4147-A177-3AD203B41FA5}">
                      <a16:colId xmlns:a16="http://schemas.microsoft.com/office/drawing/2014/main" val="20003"/>
                    </a:ext>
                  </a:extLst>
                </a:gridCol>
              </a:tblGrid>
              <a:tr h="138572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zh-TW" altLang="en-US" sz="2000" b="1" kern="1200" dirty="0">
                          <a:solidFill>
                            <a:schemeClr val="lt1"/>
                          </a:solidFill>
                          <a:latin typeface="+mj-ea"/>
                          <a:ea typeface="+mj-ea"/>
                          <a:cs typeface="+mn-cs"/>
                        </a:rPr>
                        <a:t>１、</a:t>
                      </a:r>
                      <a:r>
                        <a:rPr kumimoji="0" lang="zh-TW" altLang="en-US" sz="2400" b="1" kern="1200" dirty="0">
                          <a:solidFill>
                            <a:schemeClr val="lt1"/>
                          </a:solidFill>
                          <a:latin typeface="+mj-ea"/>
                          <a:ea typeface="+mj-ea"/>
                          <a:cs typeface="+mn-cs"/>
                        </a:rPr>
                        <a:t>動產、不動產。</a:t>
                      </a:r>
                      <a:endParaRPr kumimoji="0" lang="zh-TW" altLang="en-US" sz="2000" b="1" kern="1200" dirty="0">
                        <a:solidFill>
                          <a:schemeClr val="lt1"/>
                        </a:solidFill>
                        <a:latin typeface="+mj-ea"/>
                        <a:ea typeface="+mj-ea"/>
                        <a:cs typeface="+mn-cs"/>
                      </a:endParaRPr>
                    </a:p>
                    <a:p>
                      <a:endParaRPr lang="zh-TW" altLang="en-US" sz="2000" dirty="0">
                        <a:latin typeface="+mj-ea"/>
                        <a:ea typeface="+mj-ea"/>
                      </a:endParaRPr>
                    </a:p>
                  </a:txBody>
                  <a:tcPr/>
                </a:tc>
                <a:tc>
                  <a:txBody>
                    <a:bodyPr/>
                    <a:lstStyle/>
                    <a:p>
                      <a:pPr marL="452438" marR="0" indent="-452438" algn="l" defTabSz="914400" rtl="0" eaLnBrk="1" fontAlgn="auto" latinLnBrk="0" hangingPunct="1">
                        <a:lnSpc>
                          <a:spcPct val="100000"/>
                        </a:lnSpc>
                        <a:spcBef>
                          <a:spcPts val="0"/>
                        </a:spcBef>
                        <a:spcAft>
                          <a:spcPts val="0"/>
                        </a:spcAft>
                        <a:buClrTx/>
                        <a:buSzTx/>
                        <a:buFontTx/>
                        <a:buNone/>
                        <a:tabLst/>
                        <a:defRPr/>
                      </a:pPr>
                      <a:r>
                        <a:rPr kumimoji="0" lang="zh-TW" altLang="en-US" sz="2000" b="1" kern="1200" dirty="0">
                          <a:solidFill>
                            <a:schemeClr val="lt1"/>
                          </a:solidFill>
                          <a:latin typeface="+mj-ea"/>
                          <a:ea typeface="+mj-ea"/>
                          <a:cs typeface="+mn-cs"/>
                        </a:rPr>
                        <a:t>２、</a:t>
                      </a:r>
                      <a:r>
                        <a:rPr kumimoji="0" lang="zh-TW" altLang="en-US" sz="2400" b="1" kern="1200" dirty="0">
                          <a:solidFill>
                            <a:schemeClr val="lt1"/>
                          </a:solidFill>
                          <a:latin typeface="+mj-ea"/>
                          <a:ea typeface="+mj-ea"/>
                          <a:cs typeface="+mn-cs"/>
                        </a:rPr>
                        <a:t>現金、存款、外幣、有價證券。</a:t>
                      </a:r>
                    </a:p>
                    <a:p>
                      <a:endParaRPr lang="zh-TW" altLang="en-US" sz="2000" dirty="0">
                        <a:latin typeface="+mj-ea"/>
                        <a:ea typeface="+mj-ea"/>
                      </a:endParaRPr>
                    </a:p>
                  </a:txBody>
                  <a:tcPr/>
                </a:tc>
                <a:tc>
                  <a:txBody>
                    <a:bodyPr/>
                    <a:lstStyle/>
                    <a:p>
                      <a:pPr marL="452438" marR="0" indent="-452438" algn="l" defTabSz="914400" rtl="0" eaLnBrk="1" fontAlgn="auto" latinLnBrk="0" hangingPunct="1">
                        <a:lnSpc>
                          <a:spcPct val="100000"/>
                        </a:lnSpc>
                        <a:spcBef>
                          <a:spcPts val="0"/>
                        </a:spcBef>
                        <a:spcAft>
                          <a:spcPts val="0"/>
                        </a:spcAft>
                        <a:buClrTx/>
                        <a:buSzTx/>
                        <a:buFontTx/>
                        <a:buNone/>
                        <a:tabLst>
                          <a:tab pos="452438" algn="l"/>
                        </a:tabLst>
                        <a:defRPr/>
                      </a:pPr>
                      <a:r>
                        <a:rPr kumimoji="0" lang="zh-TW" altLang="en-US" sz="2000" b="1" kern="1200" dirty="0">
                          <a:solidFill>
                            <a:schemeClr val="lt1"/>
                          </a:solidFill>
                          <a:latin typeface="+mj-ea"/>
                          <a:ea typeface="+mj-ea"/>
                          <a:cs typeface="+mn-cs"/>
                        </a:rPr>
                        <a:t>３、</a:t>
                      </a:r>
                      <a:r>
                        <a:rPr kumimoji="0" lang="zh-TW" altLang="en-US" sz="2400" b="1" kern="1200" dirty="0">
                          <a:solidFill>
                            <a:schemeClr val="lt1"/>
                          </a:solidFill>
                          <a:latin typeface="+mj-ea"/>
                          <a:ea typeface="+mj-ea"/>
                          <a:cs typeface="+mn-cs"/>
                        </a:rPr>
                        <a:t>債權或其他財產上權利。</a:t>
                      </a:r>
                    </a:p>
                    <a:p>
                      <a:endParaRPr lang="zh-TW" altLang="en-US" sz="2000" dirty="0">
                        <a:latin typeface="+mj-ea"/>
                        <a:ea typeface="+mj-ea"/>
                      </a:endParaRPr>
                    </a:p>
                  </a:txBody>
                  <a:tcPr/>
                </a:tc>
                <a:tc>
                  <a:txBody>
                    <a:bodyPr/>
                    <a:lstStyle/>
                    <a:p>
                      <a:pPr marL="452438" marR="0" indent="-452438" algn="l" defTabSz="914400" rtl="0" eaLnBrk="1" fontAlgn="auto" latinLnBrk="0" hangingPunct="1">
                        <a:lnSpc>
                          <a:spcPct val="100000"/>
                        </a:lnSpc>
                        <a:spcBef>
                          <a:spcPts val="0"/>
                        </a:spcBef>
                        <a:spcAft>
                          <a:spcPts val="0"/>
                        </a:spcAft>
                        <a:buClrTx/>
                        <a:buSzTx/>
                        <a:buFontTx/>
                        <a:buNone/>
                        <a:tabLst/>
                        <a:defRPr/>
                      </a:pPr>
                      <a:r>
                        <a:rPr kumimoji="0" lang="zh-TW" altLang="en-US" sz="2000" b="1" kern="1200" dirty="0">
                          <a:solidFill>
                            <a:schemeClr val="lt1"/>
                          </a:solidFill>
                          <a:latin typeface="+mj-ea"/>
                          <a:ea typeface="+mj-ea"/>
                          <a:cs typeface="+mn-cs"/>
                        </a:rPr>
                        <a:t>４、</a:t>
                      </a:r>
                      <a:r>
                        <a:rPr kumimoji="0" lang="zh-TW" altLang="en-US" sz="2200" b="1" kern="1200" dirty="0">
                          <a:solidFill>
                            <a:schemeClr val="lt1"/>
                          </a:solidFill>
                          <a:latin typeface="+mj-ea"/>
                          <a:ea typeface="+mj-ea"/>
                          <a:cs typeface="+mn-cs"/>
                        </a:rPr>
                        <a:t>其他具有經濟價值或得以金錢交易取得之利益。</a:t>
                      </a:r>
                      <a:endParaRPr lang="zh-TW" altLang="en-US" sz="2200" dirty="0">
                        <a:latin typeface="+mj-ea"/>
                        <a:ea typeface="+mj-ea"/>
                      </a:endParaRPr>
                    </a:p>
                  </a:txBody>
                  <a:tcPr/>
                </a:tc>
                <a:extLst>
                  <a:ext uri="{0D108BD9-81ED-4DB2-BD59-A6C34878D82A}">
                    <a16:rowId xmlns:a16="http://schemas.microsoft.com/office/drawing/2014/main" val="10000"/>
                  </a:ext>
                </a:extLst>
              </a:tr>
              <a:tr h="3039813">
                <a:tc>
                  <a:txBody>
                    <a:bodyPr/>
                    <a:lstStyle/>
                    <a:p>
                      <a:r>
                        <a:rPr lang="zh-TW" altLang="en-US" sz="2800" dirty="0">
                          <a:latin typeface="+mj-ea"/>
                          <a:ea typeface="+mj-ea"/>
                        </a:rPr>
                        <a:t>實務上常見之情形</a:t>
                      </a:r>
                    </a:p>
                  </a:txBody>
                  <a:tcPr anchor="ctr"/>
                </a:tc>
                <a:tc gridSpan="3">
                  <a:txBody>
                    <a:bodyPr/>
                    <a:lstStyle/>
                    <a:p>
                      <a:pPr marL="0" marR="0" indent="0" algn="l" defTabSz="914400" rtl="0" eaLnBrk="1" fontAlgn="auto" latinLnBrk="0" hangingPunct="1">
                        <a:lnSpc>
                          <a:spcPts val="2500"/>
                        </a:lnSpc>
                        <a:spcBef>
                          <a:spcPts val="0"/>
                        </a:spcBef>
                        <a:spcAft>
                          <a:spcPts val="0"/>
                        </a:spcAft>
                        <a:buClrTx/>
                        <a:buSzTx/>
                        <a:buFontTx/>
                        <a:buNone/>
                        <a:tabLst/>
                        <a:defRPr/>
                      </a:pPr>
                      <a:r>
                        <a:rPr kumimoji="0" lang="zh-TW" altLang="en-US" sz="2000" kern="1200" dirty="0">
                          <a:solidFill>
                            <a:schemeClr val="dk1"/>
                          </a:solidFill>
                          <a:latin typeface="+mj-ea"/>
                          <a:ea typeface="+mj-ea"/>
                          <a:cs typeface="+mn-cs"/>
                        </a:rPr>
                        <a:t>例如：</a:t>
                      </a:r>
                      <a:endParaRPr kumimoji="0" lang="en-US" altLang="zh-TW" sz="2000" kern="1200" dirty="0">
                        <a:solidFill>
                          <a:schemeClr val="dk1"/>
                        </a:solidFill>
                        <a:latin typeface="+mj-ea"/>
                        <a:ea typeface="+mj-ea"/>
                        <a:cs typeface="+mn-cs"/>
                      </a:endParaRPr>
                    </a:p>
                    <a:p>
                      <a:pPr marL="273050" marR="0" indent="-273050" algn="l" defTabSz="914400" rtl="0" eaLnBrk="1" fontAlgn="auto" latinLnBrk="0" hangingPunct="1">
                        <a:lnSpc>
                          <a:spcPts val="2500"/>
                        </a:lnSpc>
                        <a:spcBef>
                          <a:spcPts val="0"/>
                        </a:spcBef>
                        <a:spcAft>
                          <a:spcPts val="0"/>
                        </a:spcAft>
                        <a:buClrTx/>
                        <a:buSzTx/>
                        <a:buFontTx/>
                        <a:buNone/>
                        <a:tabLst/>
                        <a:defRPr/>
                      </a:pPr>
                      <a:r>
                        <a:rPr kumimoji="0" lang="zh-TW" altLang="en-US" sz="2200" kern="1200" dirty="0">
                          <a:solidFill>
                            <a:schemeClr val="dk1"/>
                          </a:solidFill>
                          <a:latin typeface="+mj-ea"/>
                          <a:ea typeface="+mj-ea"/>
                          <a:cs typeface="+mn-cs"/>
                        </a:rPr>
                        <a:t>①獎勵金、績效獎金或其他特別獎金之決定與發放。</a:t>
                      </a:r>
                    </a:p>
                    <a:p>
                      <a:pPr marL="273050" marR="0" indent="-273050" algn="l" defTabSz="914400" rtl="0" eaLnBrk="1" fontAlgn="auto" latinLnBrk="0" hangingPunct="1">
                        <a:lnSpc>
                          <a:spcPts val="2500"/>
                        </a:lnSpc>
                        <a:spcBef>
                          <a:spcPts val="0"/>
                        </a:spcBef>
                        <a:spcAft>
                          <a:spcPts val="0"/>
                        </a:spcAft>
                        <a:buClrTx/>
                        <a:buSzTx/>
                        <a:buFontTx/>
                        <a:buNone/>
                        <a:tabLst/>
                        <a:defRPr/>
                      </a:pPr>
                      <a:r>
                        <a:rPr kumimoji="0" lang="zh-TW" altLang="en-US" sz="2200" kern="1200" dirty="0">
                          <a:solidFill>
                            <a:schemeClr val="dk1"/>
                          </a:solidFill>
                          <a:latin typeface="+mj-ea"/>
                          <a:ea typeface="+mj-ea"/>
                          <a:cs typeface="+mn-cs"/>
                        </a:rPr>
                        <a:t>②都市計畫變更或道路規劃、拓寬等工程施作所造成之不動產價值提升。</a:t>
                      </a:r>
                    </a:p>
                    <a:p>
                      <a:pPr marL="0" marR="0" indent="0" algn="l" defTabSz="914400" rtl="0" eaLnBrk="1" fontAlgn="auto" latinLnBrk="0" hangingPunct="1">
                        <a:lnSpc>
                          <a:spcPts val="2500"/>
                        </a:lnSpc>
                        <a:spcBef>
                          <a:spcPts val="0"/>
                        </a:spcBef>
                        <a:spcAft>
                          <a:spcPts val="0"/>
                        </a:spcAft>
                        <a:buClrTx/>
                        <a:buSzTx/>
                        <a:buFontTx/>
                        <a:buNone/>
                        <a:tabLst/>
                        <a:defRPr/>
                      </a:pPr>
                      <a:r>
                        <a:rPr kumimoji="0" lang="zh-TW" altLang="en-US" sz="2200" kern="1200" dirty="0">
                          <a:solidFill>
                            <a:schemeClr val="dk1"/>
                          </a:solidFill>
                          <a:latin typeface="+mj-ea"/>
                          <a:ea typeface="+mj-ea"/>
                          <a:cs typeface="+mn-cs"/>
                        </a:rPr>
                        <a:t>③原應自費支付之租金、報酬、車資等減少或免除。</a:t>
                      </a:r>
                      <a:endParaRPr kumimoji="0" lang="en-US" altLang="zh-TW" sz="2200" kern="1200" dirty="0">
                        <a:solidFill>
                          <a:schemeClr val="dk1"/>
                        </a:solidFill>
                        <a:latin typeface="+mj-ea"/>
                        <a:ea typeface="+mj-ea"/>
                        <a:cs typeface="+mn-cs"/>
                      </a:endParaRPr>
                    </a:p>
                    <a:p>
                      <a:pPr marL="0" marR="0" indent="0" algn="l" defTabSz="914400" rtl="0" eaLnBrk="1" fontAlgn="auto" latinLnBrk="0" hangingPunct="1">
                        <a:lnSpc>
                          <a:spcPts val="2500"/>
                        </a:lnSpc>
                        <a:spcBef>
                          <a:spcPts val="0"/>
                        </a:spcBef>
                        <a:spcAft>
                          <a:spcPts val="0"/>
                        </a:spcAft>
                        <a:buClrTx/>
                        <a:buSzTx/>
                        <a:buFontTx/>
                        <a:buNone/>
                        <a:tabLst/>
                        <a:defRPr/>
                      </a:pPr>
                      <a:r>
                        <a:rPr kumimoji="0" lang="zh-TW" altLang="en-US" sz="2200" kern="1200" dirty="0">
                          <a:solidFill>
                            <a:schemeClr val="dk1"/>
                          </a:solidFill>
                          <a:latin typeface="+mj-ea"/>
                          <a:ea typeface="+mj-ea"/>
                          <a:cs typeface="+mn-cs"/>
                        </a:rPr>
                        <a:t>④土地之放領或權利設定</a:t>
                      </a:r>
                      <a:endParaRPr kumimoji="0" lang="en-US" altLang="zh-TW" sz="2200" kern="1200" dirty="0">
                        <a:solidFill>
                          <a:schemeClr val="dk1"/>
                        </a:solidFill>
                        <a:latin typeface="+mj-ea"/>
                        <a:ea typeface="+mj-ea"/>
                        <a:cs typeface="+mn-cs"/>
                      </a:endParaRPr>
                    </a:p>
                    <a:p>
                      <a:pPr marL="0" marR="0" indent="0" algn="l" defTabSz="914400" rtl="0" eaLnBrk="1" fontAlgn="auto" latinLnBrk="0" hangingPunct="1">
                        <a:lnSpc>
                          <a:spcPts val="2500"/>
                        </a:lnSpc>
                        <a:spcBef>
                          <a:spcPts val="0"/>
                        </a:spcBef>
                        <a:spcAft>
                          <a:spcPts val="0"/>
                        </a:spcAft>
                        <a:buClrTx/>
                        <a:buSzTx/>
                        <a:buFontTx/>
                        <a:buNone/>
                        <a:tabLst/>
                        <a:defRPr/>
                      </a:pPr>
                      <a:r>
                        <a:rPr kumimoji="0" lang="zh-TW" altLang="en-US" sz="2200" kern="1200" dirty="0">
                          <a:solidFill>
                            <a:schemeClr val="dk1"/>
                          </a:solidFill>
                          <a:latin typeface="+mj-ea"/>
                          <a:ea typeface="+mj-ea"/>
                          <a:cs typeface="+mn-cs"/>
                        </a:rPr>
                        <a:t>⑤違章建築之緩拆或免拆</a:t>
                      </a:r>
                      <a:endParaRPr kumimoji="0" lang="en-US" altLang="zh-TW" sz="2200" kern="1200" dirty="0">
                        <a:solidFill>
                          <a:schemeClr val="dk1"/>
                        </a:solidFill>
                        <a:latin typeface="+mj-ea"/>
                        <a:ea typeface="+mj-ea"/>
                        <a:cs typeface="+mn-cs"/>
                      </a:endParaRPr>
                    </a:p>
                    <a:p>
                      <a:pPr marL="0" marR="0" indent="0" algn="l" defTabSz="914400" rtl="0" eaLnBrk="1" fontAlgn="auto" latinLnBrk="0" hangingPunct="1">
                        <a:lnSpc>
                          <a:spcPts val="2500"/>
                        </a:lnSpc>
                        <a:spcBef>
                          <a:spcPts val="0"/>
                        </a:spcBef>
                        <a:spcAft>
                          <a:spcPts val="0"/>
                        </a:spcAft>
                        <a:buClrTx/>
                        <a:buSzTx/>
                        <a:buFontTx/>
                        <a:buNone/>
                        <a:tabLst/>
                        <a:defRPr/>
                      </a:pPr>
                      <a:r>
                        <a:rPr kumimoji="0" lang="zh-TW" altLang="en-US" sz="2200" kern="1200" dirty="0">
                          <a:solidFill>
                            <a:schemeClr val="dk1"/>
                          </a:solidFill>
                          <a:latin typeface="+mj-ea"/>
                          <a:ea typeface="+mj-ea"/>
                          <a:cs typeface="+mn-cs"/>
                        </a:rPr>
                        <a:t>⑥以公務經費（如特別費）核銷支出</a:t>
                      </a:r>
                      <a:endParaRPr kumimoji="0" lang="en-US" altLang="zh-TW" sz="2200" kern="1200" dirty="0">
                        <a:solidFill>
                          <a:schemeClr val="dk1"/>
                        </a:solidFill>
                        <a:latin typeface="+mj-ea"/>
                        <a:ea typeface="+mj-ea"/>
                        <a:cs typeface="+mn-cs"/>
                      </a:endParaRPr>
                    </a:p>
                    <a:p>
                      <a:pPr marL="0" marR="0" indent="0" algn="l" defTabSz="914400" rtl="0" eaLnBrk="1" fontAlgn="auto" latinLnBrk="0" hangingPunct="1">
                        <a:lnSpc>
                          <a:spcPts val="2500"/>
                        </a:lnSpc>
                        <a:spcBef>
                          <a:spcPts val="0"/>
                        </a:spcBef>
                        <a:spcAft>
                          <a:spcPts val="0"/>
                        </a:spcAft>
                        <a:buClrTx/>
                        <a:buSzTx/>
                        <a:buFontTx/>
                        <a:buNone/>
                        <a:tabLst/>
                        <a:defRPr/>
                      </a:pPr>
                      <a:r>
                        <a:rPr kumimoji="0" lang="zh-TW" altLang="en-US" sz="2200" kern="1200" dirty="0">
                          <a:solidFill>
                            <a:schemeClr val="dk1"/>
                          </a:solidFill>
                          <a:latin typeface="+mj-ea"/>
                          <a:ea typeface="+mj-ea"/>
                          <a:cs typeface="+mn-cs"/>
                        </a:rPr>
                        <a:t>⑦採購案或補助案之核定</a:t>
                      </a:r>
                    </a:p>
                  </a:txBody>
                  <a:tcPr/>
                </a:tc>
                <a:tc hMerge="1">
                  <a:txBody>
                    <a:bodyPr/>
                    <a:lstStyle/>
                    <a:p>
                      <a:endParaRPr lang="zh-TW" altLang="en-US" dirty="0">
                        <a:latin typeface="+mj-ea"/>
                        <a:ea typeface="+mj-ea"/>
                      </a:endParaRPr>
                    </a:p>
                  </a:txBody>
                  <a:tcPr/>
                </a:tc>
                <a:tc hMerge="1">
                  <a:txBody>
                    <a:bodyPr/>
                    <a:lstStyle/>
                    <a:p>
                      <a:endParaRPr lang="zh-TW" altLang="en-US" dirty="0">
                        <a:latin typeface="+mj-ea"/>
                        <a:ea typeface="+mj-ea"/>
                      </a:endParaRPr>
                    </a:p>
                  </a:txBody>
                  <a:tcPr/>
                </a:tc>
                <a:extLst>
                  <a:ext uri="{0D108BD9-81ED-4DB2-BD59-A6C34878D82A}">
                    <a16:rowId xmlns:a16="http://schemas.microsoft.com/office/drawing/2014/main" val="10001"/>
                  </a:ext>
                </a:extLst>
              </a:tr>
            </a:tbl>
          </a:graphicData>
        </a:graphic>
      </p:graphicFrame>
      <p:sp>
        <p:nvSpPr>
          <p:cNvPr id="71" name="圓角矩形 70"/>
          <p:cNvSpPr/>
          <p:nvPr/>
        </p:nvSpPr>
        <p:spPr>
          <a:xfrm>
            <a:off x="2230862" y="982766"/>
            <a:ext cx="8701300" cy="982766"/>
          </a:xfrm>
          <a:prstGeom prst="roundRect">
            <a:avLst/>
          </a:prstGeom>
          <a:solidFill>
            <a:schemeClr val="accent4">
              <a:lumMod val="75000"/>
            </a:schemeClr>
          </a:solidFill>
          <a:scene3d>
            <a:camera prst="orthographicFront"/>
            <a:lightRig rig="threePt" dir="t">
              <a:rot lat="0" lon="0" rev="6000000"/>
            </a:lightRig>
          </a:scene3d>
          <a:sp3d extrusionH="50800">
            <a:bevelT w="101600" h="82550"/>
            <a:bevelB w="82550" h="8255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zh-TW" altLang="en-US" sz="2800" dirty="0">
                <a:latin typeface="+mj-ea"/>
                <a:ea typeface="+mj-ea"/>
              </a:rPr>
              <a:t>             </a:t>
            </a:r>
            <a:r>
              <a:rPr lang="en-US" altLang="zh-TW" sz="2800" dirty="0">
                <a:latin typeface="+mj-ea"/>
                <a:ea typeface="+mj-ea"/>
              </a:rPr>
              <a:t>(</a:t>
            </a:r>
            <a:r>
              <a:rPr lang="zh-TW" altLang="en-US" sz="2800" dirty="0">
                <a:latin typeface="+mj-ea"/>
                <a:ea typeface="+mj-ea"/>
              </a:rPr>
              <a:t>一</a:t>
            </a:r>
            <a:r>
              <a:rPr lang="en-US" altLang="zh-TW" sz="2800" dirty="0">
                <a:latin typeface="+mj-ea"/>
                <a:ea typeface="+mj-ea"/>
              </a:rPr>
              <a:t>)</a:t>
            </a:r>
            <a:r>
              <a:rPr lang="zh-TW" altLang="en-US" sz="2800" dirty="0">
                <a:latin typeface="+mj-ea"/>
                <a:ea typeface="+mj-ea"/>
              </a:rPr>
              <a:t>財產上利益：</a:t>
            </a:r>
            <a:r>
              <a:rPr lang="en-US" altLang="zh-TW" sz="2400" dirty="0">
                <a:latin typeface="+mj-ea"/>
                <a:ea typeface="+mj-ea"/>
              </a:rPr>
              <a:t>(</a:t>
            </a:r>
            <a:r>
              <a:rPr lang="zh-TW" altLang="en-US" sz="2400" dirty="0">
                <a:latin typeface="+mj-ea"/>
                <a:ea typeface="+mj-ea"/>
              </a:rPr>
              <a:t>本法第</a:t>
            </a:r>
            <a:r>
              <a:rPr lang="en-US" altLang="zh-TW" sz="2400" dirty="0">
                <a:latin typeface="+mj-ea"/>
                <a:ea typeface="+mj-ea"/>
              </a:rPr>
              <a:t>4</a:t>
            </a:r>
            <a:r>
              <a:rPr lang="zh-TW" altLang="en-US" sz="2400" dirty="0">
                <a:latin typeface="+mj-ea"/>
                <a:ea typeface="+mj-ea"/>
              </a:rPr>
              <a:t>條第</a:t>
            </a:r>
            <a:r>
              <a:rPr lang="en-US" altLang="zh-TW" sz="2400" dirty="0">
                <a:latin typeface="+mj-ea"/>
                <a:ea typeface="+mj-ea"/>
              </a:rPr>
              <a:t>2</a:t>
            </a:r>
            <a:r>
              <a:rPr lang="zh-TW" altLang="en-US" sz="2400" dirty="0">
                <a:latin typeface="+mj-ea"/>
                <a:ea typeface="+mj-ea"/>
              </a:rPr>
              <a:t>項</a:t>
            </a:r>
            <a:r>
              <a:rPr lang="en-US" altLang="zh-TW" sz="2400" dirty="0">
                <a:latin typeface="+mj-ea"/>
                <a:ea typeface="+mj-ea"/>
              </a:rPr>
              <a:t>)</a:t>
            </a:r>
            <a:endParaRPr lang="zh-TW" altLang="en-US" sz="2400" dirty="0">
              <a:latin typeface="+mj-ea"/>
              <a:ea typeface="+mj-ea"/>
            </a:endParaRPr>
          </a:p>
        </p:txBody>
      </p:sp>
      <p:pic>
        <p:nvPicPr>
          <p:cNvPr id="13" name="!!gr1">
            <a:extLst>
              <a:ext uri="{FF2B5EF4-FFF2-40B4-BE49-F238E27FC236}">
                <a16:creationId xmlns:a16="http://schemas.microsoft.com/office/drawing/2014/main" id="{0C35D35E-C0CD-4F46-BCC9-64DCF7FFA456}"/>
              </a:ext>
            </a:extLst>
          </p:cNvPr>
          <p:cNvPicPr>
            <a:picLocks noChangeAspect="1"/>
          </p:cNvPicPr>
          <p:nvPr/>
        </p:nvPicPr>
        <p:blipFill>
          <a:blip r:embed="rId2"/>
          <a:stretch>
            <a:fillRect/>
          </a:stretch>
        </p:blipFill>
        <p:spPr>
          <a:xfrm>
            <a:off x="343512" y="681811"/>
            <a:ext cx="1622940" cy="1283719"/>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additive="base">
                                        <p:cTn id="7" dur="500" fill="hold"/>
                                        <p:tgtEl>
                                          <p:spTgt spid="38"/>
                                        </p:tgtEl>
                                        <p:attrNameLst>
                                          <p:attrName>ppt_x</p:attrName>
                                        </p:attrNameLst>
                                      </p:cBhvr>
                                      <p:tavLst>
                                        <p:tav tm="0">
                                          <p:val>
                                            <p:strVal val="#ppt_x"/>
                                          </p:val>
                                        </p:tav>
                                        <p:tav tm="100000">
                                          <p:val>
                                            <p:strVal val="#ppt_x"/>
                                          </p:val>
                                        </p:tav>
                                      </p:tavLst>
                                    </p:anim>
                                    <p:anim calcmode="lin" valueType="num">
                                      <p:cBhvr additive="base">
                                        <p:cTn id="8"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圓角矩形 70"/>
          <p:cNvSpPr/>
          <p:nvPr/>
        </p:nvSpPr>
        <p:spPr>
          <a:xfrm>
            <a:off x="2236408" y="944128"/>
            <a:ext cx="8109664" cy="972491"/>
          </a:xfrm>
          <a:prstGeom prst="roundRect">
            <a:avLst/>
          </a:prstGeom>
          <a:solidFill>
            <a:schemeClr val="accent5">
              <a:lumMod val="75000"/>
            </a:schemeClr>
          </a:solidFill>
          <a:scene3d>
            <a:camera prst="orthographicFront"/>
            <a:lightRig rig="threePt" dir="t">
              <a:rot lat="0" lon="0" rev="6000000"/>
            </a:lightRig>
          </a:scene3d>
          <a:sp3d extrusionH="50800">
            <a:bevelT w="101600" h="82550"/>
            <a:bevelB w="82550" h="82550"/>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1077913" indent="-1077913" algn="ctr">
              <a:tabLst>
                <a:tab pos="452438" algn="l"/>
              </a:tabLst>
              <a:defRPr/>
            </a:pPr>
            <a:r>
              <a:rPr lang="zh-TW" altLang="en-US" sz="2400" dirty="0">
                <a:solidFill>
                  <a:prstClr val="white"/>
                </a:solidFill>
                <a:latin typeface="微軟正黑體"/>
                <a:ea typeface="微軟正黑體"/>
              </a:rPr>
              <a:t>  </a:t>
            </a:r>
            <a:r>
              <a:rPr lang="en-US" altLang="zh-TW" sz="2800" dirty="0">
                <a:solidFill>
                  <a:prstClr val="white"/>
                </a:solidFill>
                <a:latin typeface="微軟正黑體"/>
                <a:ea typeface="微軟正黑體"/>
              </a:rPr>
              <a:t>(</a:t>
            </a:r>
            <a:r>
              <a:rPr lang="zh-TW" altLang="en-US" sz="2800" dirty="0">
                <a:solidFill>
                  <a:prstClr val="white"/>
                </a:solidFill>
                <a:latin typeface="微軟正黑體"/>
                <a:ea typeface="微軟正黑體"/>
              </a:rPr>
              <a:t>二</a:t>
            </a:r>
            <a:r>
              <a:rPr lang="en-US" altLang="zh-TW" sz="2800" dirty="0">
                <a:solidFill>
                  <a:prstClr val="white"/>
                </a:solidFill>
                <a:latin typeface="微軟正黑體"/>
                <a:ea typeface="微軟正黑體"/>
              </a:rPr>
              <a:t>)</a:t>
            </a:r>
            <a:r>
              <a:rPr lang="zh-TW" altLang="en-US" sz="2800" dirty="0">
                <a:solidFill>
                  <a:prstClr val="white"/>
                </a:solidFill>
                <a:latin typeface="微軟正黑體"/>
                <a:ea typeface="微軟正黑體"/>
              </a:rPr>
              <a:t>非財產上利益：</a:t>
            </a:r>
            <a:r>
              <a:rPr lang="en-US" altLang="zh-TW" sz="2400" dirty="0">
                <a:solidFill>
                  <a:prstClr val="white"/>
                </a:solidFill>
                <a:latin typeface="微軟正黑體"/>
                <a:ea typeface="微軟正黑體"/>
              </a:rPr>
              <a:t>(</a:t>
            </a:r>
            <a:r>
              <a:rPr lang="zh-TW" altLang="en-US" sz="2400" dirty="0">
                <a:solidFill>
                  <a:prstClr val="white"/>
                </a:solidFill>
                <a:latin typeface="微軟正黑體"/>
                <a:ea typeface="微軟正黑體"/>
              </a:rPr>
              <a:t>本法第</a:t>
            </a:r>
            <a:r>
              <a:rPr lang="en-US" altLang="zh-TW" sz="2400" dirty="0">
                <a:solidFill>
                  <a:prstClr val="white"/>
                </a:solidFill>
                <a:latin typeface="微軟正黑體"/>
                <a:ea typeface="微軟正黑體"/>
              </a:rPr>
              <a:t>4</a:t>
            </a:r>
            <a:r>
              <a:rPr lang="zh-TW" altLang="en-US" sz="2400" dirty="0">
                <a:solidFill>
                  <a:prstClr val="white"/>
                </a:solidFill>
                <a:latin typeface="微軟正黑體"/>
                <a:ea typeface="微軟正黑體"/>
              </a:rPr>
              <a:t>條第</a:t>
            </a:r>
            <a:r>
              <a:rPr lang="en-US" altLang="zh-TW" sz="2400" dirty="0">
                <a:solidFill>
                  <a:prstClr val="white"/>
                </a:solidFill>
                <a:latin typeface="微軟正黑體"/>
                <a:ea typeface="微軟正黑體"/>
              </a:rPr>
              <a:t>3</a:t>
            </a:r>
            <a:r>
              <a:rPr lang="zh-TW" altLang="en-US" sz="2400" dirty="0">
                <a:solidFill>
                  <a:prstClr val="white"/>
                </a:solidFill>
                <a:latin typeface="微軟正黑體"/>
                <a:ea typeface="微軟正黑體"/>
              </a:rPr>
              <a:t>項</a:t>
            </a:r>
            <a:r>
              <a:rPr lang="en-US" altLang="zh-TW" sz="2400" dirty="0">
                <a:solidFill>
                  <a:prstClr val="white"/>
                </a:solidFill>
                <a:latin typeface="微軟正黑體"/>
                <a:ea typeface="微軟正黑體"/>
              </a:rPr>
              <a:t>)</a:t>
            </a:r>
            <a:endParaRPr lang="zh-TW" altLang="en-US" sz="2000" dirty="0">
              <a:solidFill>
                <a:prstClr val="white"/>
              </a:solidFill>
              <a:latin typeface="微軟正黑體"/>
              <a:ea typeface="微軟正黑體"/>
            </a:endParaRPr>
          </a:p>
        </p:txBody>
      </p:sp>
      <p:graphicFrame>
        <p:nvGraphicFramePr>
          <p:cNvPr id="10" name="表格 9"/>
          <p:cNvGraphicFramePr>
            <a:graphicFrameLocks noGrp="1"/>
          </p:cNvGraphicFramePr>
          <p:nvPr>
            <p:extLst>
              <p:ext uri="{D42A27DB-BD31-4B8C-83A1-F6EECF244321}">
                <p14:modId xmlns:p14="http://schemas.microsoft.com/office/powerpoint/2010/main" val="593583853"/>
              </p:ext>
            </p:extLst>
          </p:nvPr>
        </p:nvGraphicFramePr>
        <p:xfrm>
          <a:off x="2236406" y="4445540"/>
          <a:ext cx="8109665" cy="2356669"/>
        </p:xfrm>
        <a:graphic>
          <a:graphicData uri="http://schemas.openxmlformats.org/drawingml/2006/table">
            <a:tbl>
              <a:tblPr firstRow="1" bandRow="1">
                <a:tableStyleId>{5C22544A-7EE6-4342-B048-85BDC9FD1C3A}</a:tableStyleId>
              </a:tblPr>
              <a:tblGrid>
                <a:gridCol w="8109665">
                  <a:extLst>
                    <a:ext uri="{9D8B030D-6E8A-4147-A177-3AD203B41FA5}">
                      <a16:colId xmlns:a16="http://schemas.microsoft.com/office/drawing/2014/main" val="20000"/>
                    </a:ext>
                  </a:extLst>
                </a:gridCol>
              </a:tblGrid>
              <a:tr h="802189">
                <a:tc>
                  <a:txBody>
                    <a:bodyPr/>
                    <a:lstStyle/>
                    <a:p>
                      <a:pPr algn="ctr"/>
                      <a:r>
                        <a:rPr kumimoji="0" lang="zh-TW" altLang="en-US" sz="3200" b="1" u="sng" kern="1200" dirty="0">
                          <a:solidFill>
                            <a:schemeClr val="lt1"/>
                          </a:solidFill>
                          <a:latin typeface="+mj-ea"/>
                          <a:ea typeface="+mj-ea"/>
                          <a:cs typeface="+mn-cs"/>
                        </a:rPr>
                        <a:t>各級機關、學校常見之人事措施案例</a:t>
                      </a:r>
                      <a:r>
                        <a:rPr kumimoji="0" lang="zh-TW" altLang="en-US" sz="3200" b="1" u="none" kern="1200" dirty="0">
                          <a:solidFill>
                            <a:schemeClr val="lt1"/>
                          </a:solidFill>
                          <a:latin typeface="+mj-ea"/>
                          <a:ea typeface="+mj-ea"/>
                          <a:cs typeface="+mn-cs"/>
                        </a:rPr>
                        <a:t>：</a:t>
                      </a:r>
                      <a:endParaRPr lang="zh-TW" altLang="en-US" sz="3200" u="none" dirty="0">
                        <a:latin typeface="+mj-ea"/>
                        <a:ea typeface="+mj-ea"/>
                      </a:endParaRPr>
                    </a:p>
                  </a:txBody>
                  <a:tcPr anchor="ctr"/>
                </a:tc>
                <a:extLst>
                  <a:ext uri="{0D108BD9-81ED-4DB2-BD59-A6C34878D82A}">
                    <a16:rowId xmlns:a16="http://schemas.microsoft.com/office/drawing/2014/main" val="10000"/>
                  </a:ext>
                </a:extLst>
              </a:tr>
              <a:tr h="1269803">
                <a:tc>
                  <a:txBody>
                    <a:bodyPr/>
                    <a:lstStyle/>
                    <a:p>
                      <a:pPr marL="179388" marR="0" indent="0" algn="l" defTabSz="914400" rtl="0" eaLnBrk="1" fontAlgn="auto" latinLnBrk="0" hangingPunct="1">
                        <a:lnSpc>
                          <a:spcPct val="100000"/>
                        </a:lnSpc>
                        <a:spcBef>
                          <a:spcPts val="0"/>
                        </a:spcBef>
                        <a:spcAft>
                          <a:spcPts val="0"/>
                        </a:spcAft>
                        <a:buClrTx/>
                        <a:buSzTx/>
                        <a:buFontTx/>
                        <a:buNone/>
                        <a:tabLst/>
                        <a:defRPr/>
                      </a:pPr>
                      <a:r>
                        <a:rPr kumimoji="0" lang="zh-TW" altLang="en-US" sz="2400" kern="1200" dirty="0">
                          <a:solidFill>
                            <a:schemeClr val="dk1"/>
                          </a:solidFill>
                          <a:latin typeface="+mj-ea"/>
                          <a:ea typeface="+mj-ea"/>
                          <a:cs typeface="+mn-cs"/>
                        </a:rPr>
                        <a:t>獎勵、懲處、僱用臨時助教、兼任行政職務、進用代課教師、兼任教師、教學支援工作人員、代理幹事、圖書館助理編輯、試務委員會行政組組員、</a:t>
                      </a:r>
                      <a:r>
                        <a:rPr kumimoji="0" lang="zh-TW" altLang="en-US" sz="2400" kern="1200" dirty="0">
                          <a:solidFill>
                            <a:srgbClr val="FF00FF"/>
                          </a:solidFill>
                          <a:latin typeface="+mj-ea"/>
                          <a:ea typeface="+mj-ea"/>
                          <a:cs typeface="+mn-cs"/>
                        </a:rPr>
                        <a:t>人事甄審及考績委員會委員、採購評選委員會委員</a:t>
                      </a:r>
                      <a:endParaRPr kumimoji="0" lang="zh-TW" altLang="en-US" sz="2400" kern="1200" dirty="0">
                        <a:solidFill>
                          <a:schemeClr val="tx1"/>
                        </a:solidFill>
                        <a:latin typeface="+mj-ea"/>
                        <a:ea typeface="+mj-ea"/>
                        <a:cs typeface="+mn-cs"/>
                      </a:endParaRPr>
                    </a:p>
                  </a:txBody>
                  <a:tcPr/>
                </a:tc>
                <a:extLst>
                  <a:ext uri="{0D108BD9-81ED-4DB2-BD59-A6C34878D82A}">
                    <a16:rowId xmlns:a16="http://schemas.microsoft.com/office/drawing/2014/main" val="10001"/>
                  </a:ext>
                </a:extLst>
              </a:tr>
            </a:tbl>
          </a:graphicData>
        </a:graphic>
      </p:graphicFrame>
      <p:sp>
        <p:nvSpPr>
          <p:cNvPr id="18" name="標題 1">
            <a:extLst>
              <a:ext uri="{FF2B5EF4-FFF2-40B4-BE49-F238E27FC236}">
                <a16:creationId xmlns:a16="http://schemas.microsoft.com/office/drawing/2014/main" id="{0103229B-DFDD-4157-B2EA-C0A82D467489}"/>
              </a:ext>
            </a:extLst>
          </p:cNvPr>
          <p:cNvSpPr>
            <a:spLocks noGrp="1"/>
          </p:cNvSpPr>
          <p:nvPr>
            <p:ph type="title"/>
          </p:nvPr>
        </p:nvSpPr>
        <p:spPr>
          <a:xfrm>
            <a:off x="2" y="0"/>
            <a:ext cx="12172951" cy="982766"/>
          </a:xfrm>
        </p:spPr>
        <p:txBody>
          <a:bodyPr>
            <a:normAutofit/>
          </a:bodyPr>
          <a:lstStyle/>
          <a:p>
            <a:r>
              <a:rPr lang="zh-TW" altLang="en-US" sz="4000" dirty="0">
                <a:solidFill>
                  <a:srgbClr val="ED7D31">
                    <a:lumMod val="50000"/>
                  </a:srgbClr>
                </a:solidFill>
                <a:latin typeface="新細明體" panose="02020500000000000000" pitchFamily="18" charset="-120"/>
              </a:rPr>
              <a:t>基本概念</a:t>
            </a:r>
            <a:endParaRPr lang="zh-TW" altLang="en-US" b="1" dirty="0">
              <a:solidFill>
                <a:srgbClr val="7B9899"/>
              </a:solidFill>
            </a:endParaRPr>
          </a:p>
        </p:txBody>
      </p:sp>
      <p:grpSp>
        <p:nvGrpSpPr>
          <p:cNvPr id="12" name="iibe1">
            <a:extLst>
              <a:ext uri="{FF2B5EF4-FFF2-40B4-BE49-F238E27FC236}">
                <a16:creationId xmlns:a16="http://schemas.microsoft.com/office/drawing/2014/main" id="{FA8C82A4-7C32-4F16-881A-561B0C3885AE}"/>
              </a:ext>
            </a:extLst>
          </p:cNvPr>
          <p:cNvGrpSpPr/>
          <p:nvPr/>
        </p:nvGrpSpPr>
        <p:grpSpPr>
          <a:xfrm rot="-900000">
            <a:off x="436880" y="903569"/>
            <a:ext cx="1604800" cy="689420"/>
            <a:chOff x="-1" y="-160657"/>
            <a:chExt cx="6410961" cy="1605478"/>
          </a:xfrm>
          <a:scene3d>
            <a:camera prst="orthographicFront"/>
            <a:lightRig rig="threePt" dir="t">
              <a:rot lat="0" lon="0" rev="6000000"/>
            </a:lightRig>
          </a:scene3d>
        </p:grpSpPr>
        <p:grpSp>
          <p:nvGrpSpPr>
            <p:cNvPr id="15" name="群組 14">
              <a:extLst>
                <a:ext uri="{FF2B5EF4-FFF2-40B4-BE49-F238E27FC236}">
                  <a16:creationId xmlns:a16="http://schemas.microsoft.com/office/drawing/2014/main" id="{2185A3C9-8B72-46B9-938D-4C98A431B871}"/>
                </a:ext>
              </a:extLst>
            </p:cNvPr>
            <p:cNvGrpSpPr/>
            <p:nvPr/>
          </p:nvGrpSpPr>
          <p:grpSpPr>
            <a:xfrm>
              <a:off x="-1" y="-160657"/>
              <a:ext cx="6410961" cy="1605478"/>
              <a:chOff x="-1" y="-160657"/>
              <a:chExt cx="6410961" cy="1605478"/>
            </a:xfrm>
            <a:scene3d>
              <a:camera prst="orthographicFront"/>
              <a:lightRig rig="threePt" dir="t">
                <a:rot lat="0" lon="0" rev="6000000"/>
              </a:lightRig>
            </a:scene3d>
          </p:grpSpPr>
          <p:sp>
            <p:nvSpPr>
              <p:cNvPr id="16" name="iibe1">
                <a:extLst>
                  <a:ext uri="{FF2B5EF4-FFF2-40B4-BE49-F238E27FC236}">
                    <a16:creationId xmlns:a16="http://schemas.microsoft.com/office/drawing/2014/main" id="{AE307982-B0AE-43CB-8060-625ABF1DCBF6}"/>
                  </a:ext>
                </a:extLst>
              </p:cNvPr>
              <p:cNvSpPr/>
              <p:nvPr/>
            </p:nvSpPr>
            <p:spPr>
              <a:xfrm>
                <a:off x="0" y="0"/>
                <a:ext cx="6410960" cy="1284161"/>
              </a:xfrm>
              <a:prstGeom prst="rect">
                <a:avLst/>
              </a:prstGeom>
              <a:solidFill>
                <a:srgbClr val="99CC00"/>
              </a:solidFill>
              <a:sp3d extrusionH="50800">
                <a:bevelT w="101600" h="82550"/>
                <a:bevelB w="82550" h="82550"/>
              </a:sp3d>
            </p:spPr>
            <p:style>
              <a:lnRef idx="0">
                <a:schemeClr val="accent1">
                  <a:hueOff val="0"/>
                  <a:satOff val="0"/>
                  <a:lumOff val="0"/>
                  <a:alphaOff val="0"/>
                </a:schemeClr>
              </a:lnRef>
              <a:fillRef idx="1">
                <a:scrgbClr r="0" g="0" b="0"/>
              </a:fillRef>
              <a:effectRef idx="0">
                <a:schemeClr val="accent1">
                  <a:shade val="80000"/>
                  <a:hueOff val="0"/>
                  <a:satOff val="0"/>
                  <a:lumOff val="0"/>
                  <a:alphaOff val="0"/>
                </a:schemeClr>
              </a:effectRef>
              <a:fontRef idx="minor">
                <a:schemeClr val="lt1">
                  <a:hueOff val="0"/>
                  <a:satOff val="0"/>
                  <a:lumOff val="0"/>
                  <a:alphaOff val="0"/>
                </a:schemeClr>
              </a:fontRef>
            </p:style>
          </p:sp>
          <p:sp>
            <p:nvSpPr>
              <p:cNvPr id="17" name="iibe1">
                <a:extLst>
                  <a:ext uri="{FF2B5EF4-FFF2-40B4-BE49-F238E27FC236}">
                    <a16:creationId xmlns:a16="http://schemas.microsoft.com/office/drawing/2014/main" id="{9411A581-8FAA-410B-AE66-2753F4DC219B}"/>
                  </a:ext>
                </a:extLst>
              </p:cNvPr>
              <p:cNvSpPr txBox="1"/>
              <p:nvPr/>
            </p:nvSpPr>
            <p:spPr>
              <a:xfrm>
                <a:off x="-1" y="-160657"/>
                <a:ext cx="6410960" cy="1605478"/>
              </a:xfrm>
              <a:prstGeom prst="rect">
                <a:avLst/>
              </a:prstGeom>
              <a:sp3d/>
            </p:spPr>
            <p:style>
              <a:lnRef idx="0">
                <a:scrgbClr r="0" g="0" b="0"/>
              </a:lnRef>
              <a:fillRef idx="0">
                <a:scrgbClr r="0" g="0" b="0"/>
              </a:fillRef>
              <a:effectRef idx="0">
                <a:scrgbClr r="0" g="0" b="0"/>
              </a:effectRef>
              <a:fontRef idx="minor">
                <a:schemeClr val="lt1">
                  <a:hueOff val="0"/>
                  <a:satOff val="0"/>
                  <a:lumOff val="0"/>
                  <a:alphaOff val="0"/>
                </a:schemeClr>
              </a:fontRef>
            </p:style>
            <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zh-TW" altLang="en-US" sz="3200" b="1" kern="1200" dirty="0">
                    <a:solidFill>
                      <a:schemeClr val="tx1"/>
                    </a:solidFill>
                    <a:latin typeface="Microsoft JhengHei UI" panose="020B0604030504040204" pitchFamily="34" charset="-120"/>
                    <a:ea typeface="Microsoft JhengHei UI" panose="020B0604030504040204" pitchFamily="34" charset="-120"/>
                  </a:rPr>
                  <a:t>利益</a:t>
                </a:r>
              </a:p>
            </p:txBody>
          </p:sp>
        </p:grpSp>
      </p:grpSp>
      <p:pic>
        <p:nvPicPr>
          <p:cNvPr id="19" name="圖片 18">
            <a:extLst>
              <a:ext uri="{FF2B5EF4-FFF2-40B4-BE49-F238E27FC236}">
                <a16:creationId xmlns:a16="http://schemas.microsoft.com/office/drawing/2014/main" id="{3E5ECEE5-C00F-4637-B19C-A031D6A74C6F}"/>
              </a:ext>
            </a:extLst>
          </p:cNvPr>
          <p:cNvPicPr/>
          <p:nvPr/>
        </p:nvPicPr>
        <p:blipFill>
          <a:blip r:embed="rId2" cstate="print"/>
          <a:srcRect l="49487" t="43392" r="12037" b="4024"/>
          <a:stretch>
            <a:fillRect/>
          </a:stretch>
        </p:blipFill>
        <p:spPr bwMode="auto">
          <a:xfrm rot="2360692" flipV="1">
            <a:off x="3347083" y="8734930"/>
            <a:ext cx="4624609" cy="1192400"/>
          </a:xfrm>
          <a:prstGeom prst="rect">
            <a:avLst/>
          </a:prstGeom>
          <a:noFill/>
          <a:ln w="9525">
            <a:noFill/>
            <a:miter lim="800000"/>
            <a:headEnd/>
            <a:tailEnd/>
          </a:ln>
        </p:spPr>
      </p:pic>
      <p:pic>
        <p:nvPicPr>
          <p:cNvPr id="2" name="圖片 1">
            <a:extLst>
              <a:ext uri="{FF2B5EF4-FFF2-40B4-BE49-F238E27FC236}">
                <a16:creationId xmlns:a16="http://schemas.microsoft.com/office/drawing/2014/main" id="{01EBDB9B-6C39-41E6-B8DD-FF79461DA0F5}"/>
              </a:ext>
            </a:extLst>
          </p:cNvPr>
          <p:cNvPicPr>
            <a:picLocks noChangeAspect="1"/>
          </p:cNvPicPr>
          <p:nvPr/>
        </p:nvPicPr>
        <p:blipFill>
          <a:blip r:embed="rId3"/>
          <a:stretch>
            <a:fillRect/>
          </a:stretch>
        </p:blipFill>
        <p:spPr>
          <a:xfrm>
            <a:off x="2069392" y="1945667"/>
            <a:ext cx="8443692" cy="2651990"/>
          </a:xfrm>
          <a:prstGeom prst="rect">
            <a:avLst/>
          </a:prstGeom>
        </p:spPr>
      </p:pic>
    </p:spTree>
    <p:extLst>
      <p:ext uri="{BB962C8B-B14F-4D97-AF65-F5344CB8AC3E}">
        <p14:creationId xmlns:p14="http://schemas.microsoft.com/office/powerpoint/2010/main" val="17736097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56A76BDF-CB01-421D-A602-C827AB9999A8}"/>
              </a:ext>
            </a:extLst>
          </p:cNvPr>
          <p:cNvSpPr txBox="1"/>
          <p:nvPr/>
        </p:nvSpPr>
        <p:spPr>
          <a:xfrm>
            <a:off x="5486401" y="1997931"/>
            <a:ext cx="5169158" cy="2308324"/>
          </a:xfrm>
          <a:prstGeom prst="rect">
            <a:avLst/>
          </a:prstGeom>
          <a:noFill/>
        </p:spPr>
        <p:txBody>
          <a:bodyPr wrap="square" rtlCol="0">
            <a:spAutoFit/>
          </a:bodyPr>
          <a:lstStyle/>
          <a:p>
            <a:pPr>
              <a:defRPr/>
            </a:pPr>
            <a:r>
              <a:rPr lang="zh-TW" altLang="en-US" sz="8000" b="1" dirty="0">
                <a:solidFill>
                  <a:srgbClr val="4C3832"/>
                </a:solidFill>
                <a:latin typeface="Microsoft YaHei" panose="020B0503020204020204" pitchFamily="34" charset="-122"/>
                <a:ea typeface="Microsoft YaHei" panose="020B0503020204020204" pitchFamily="34" charset="-122"/>
              </a:rPr>
              <a:t>核心規範：</a:t>
            </a:r>
            <a:r>
              <a:rPr lang="zh-TW" altLang="en-US" sz="6400" b="1" dirty="0">
                <a:solidFill>
                  <a:srgbClr val="4C3832"/>
                </a:solidFill>
                <a:latin typeface="Microsoft YaHei" panose="020B0503020204020204" pitchFamily="34" charset="-122"/>
                <a:ea typeface="Microsoft YaHei" panose="020B0503020204020204" pitchFamily="34" charset="-122"/>
              </a:rPr>
              <a:t>迴避利益衝突</a:t>
            </a:r>
          </a:p>
        </p:txBody>
      </p:sp>
    </p:spTree>
    <p:extLst>
      <p:ext uri="{BB962C8B-B14F-4D97-AF65-F5344CB8AC3E}">
        <p14:creationId xmlns:p14="http://schemas.microsoft.com/office/powerpoint/2010/main" val="17791067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0">
        <p159:morph option="byChar"/>
      </p:transition>
    </mc:Choice>
    <mc:Fallback xmlns="">
      <p:transition spd="slow" advClick="0" advTm="0">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標題 1"/>
          <p:cNvSpPr>
            <a:spLocks noGrp="1"/>
          </p:cNvSpPr>
          <p:nvPr>
            <p:ph type="title"/>
          </p:nvPr>
        </p:nvSpPr>
        <p:spPr/>
        <p:txBody>
          <a:bodyPr/>
          <a:lstStyle/>
          <a:p>
            <a:r>
              <a:rPr lang="zh-TW" altLang="en-US" b="1" dirty="0">
                <a:solidFill>
                  <a:srgbClr val="7B9899"/>
                </a:solidFill>
              </a:rPr>
              <a:t>核心規範：迴避利益衝突</a:t>
            </a:r>
            <a:endParaRPr lang="zh-TW" altLang="en-US" dirty="0">
              <a:solidFill>
                <a:srgbClr val="7B9899"/>
              </a:solidFill>
            </a:endParaRPr>
          </a:p>
        </p:txBody>
      </p:sp>
      <p:grpSp>
        <p:nvGrpSpPr>
          <p:cNvPr id="29" name="群組 28"/>
          <p:cNvGrpSpPr>
            <a:grpSpLocks/>
          </p:cNvGrpSpPr>
          <p:nvPr/>
        </p:nvGrpSpPr>
        <p:grpSpPr bwMode="auto">
          <a:xfrm>
            <a:off x="921935" y="1818529"/>
            <a:ext cx="9280967" cy="3706301"/>
            <a:chOff x="675913" y="3500438"/>
            <a:chExt cx="7039359" cy="2357455"/>
          </a:xfrm>
        </p:grpSpPr>
        <p:sp>
          <p:nvSpPr>
            <p:cNvPr id="30" name="圓角矩形 29"/>
            <p:cNvSpPr/>
            <p:nvPr/>
          </p:nvSpPr>
          <p:spPr>
            <a:xfrm>
              <a:off x="3143240" y="3857628"/>
              <a:ext cx="1428760" cy="1714512"/>
            </a:xfrm>
            <a:prstGeom prst="roundRect">
              <a:avLst/>
            </a:prstGeom>
            <a:solidFill>
              <a:srgbClr val="33CCFF"/>
            </a:solidFill>
            <a:scene3d>
              <a:camera prst="orthographicFront"/>
              <a:lightRig rig="threePt" dir="t">
                <a:rot lat="0" lon="0" rev="6000000"/>
              </a:lightRig>
            </a:scene3d>
            <a:sp3d extrusionH="50800">
              <a:bevelT w="101600"/>
              <a:bevelB/>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2400" b="1" dirty="0">
                  <a:solidFill>
                    <a:prstClr val="black"/>
                  </a:solidFill>
                  <a:latin typeface="微軟正黑體"/>
                  <a:ea typeface="微軟正黑體"/>
                </a:rPr>
                <a:t>執行</a:t>
              </a:r>
              <a:endParaRPr lang="en-US" altLang="zh-TW" sz="2400" b="1" dirty="0">
                <a:solidFill>
                  <a:prstClr val="black"/>
                </a:solidFill>
                <a:latin typeface="微軟正黑體"/>
                <a:ea typeface="微軟正黑體"/>
              </a:endParaRPr>
            </a:p>
            <a:p>
              <a:pPr algn="ctr">
                <a:defRPr/>
              </a:pPr>
              <a:r>
                <a:rPr lang="zh-TW" altLang="en-US" sz="2400" b="1" dirty="0">
                  <a:solidFill>
                    <a:prstClr val="black"/>
                  </a:solidFill>
                  <a:latin typeface="微軟正黑體"/>
                  <a:ea typeface="微軟正黑體"/>
                </a:rPr>
                <a:t>職務</a:t>
              </a:r>
              <a:endParaRPr lang="zh-TW" altLang="en-US" sz="2200" b="1" dirty="0">
                <a:solidFill>
                  <a:prstClr val="black"/>
                </a:solidFill>
                <a:latin typeface="微軟正黑體"/>
                <a:ea typeface="微軟正黑體"/>
              </a:endParaRPr>
            </a:p>
          </p:txBody>
        </p:sp>
        <p:sp>
          <p:nvSpPr>
            <p:cNvPr id="31" name="向右箭號 30"/>
            <p:cNvSpPr/>
            <p:nvPr/>
          </p:nvSpPr>
          <p:spPr>
            <a:xfrm>
              <a:off x="4643438" y="5000636"/>
              <a:ext cx="1500198" cy="571504"/>
            </a:xfrm>
            <a:prstGeom prst="rightArrow">
              <a:avLst/>
            </a:prstGeom>
            <a:solidFill>
              <a:srgbClr val="FF6600"/>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2400" b="1" dirty="0">
                  <a:solidFill>
                    <a:prstClr val="white"/>
                  </a:solidFill>
                  <a:latin typeface="微軟正黑體"/>
                  <a:ea typeface="微軟正黑體"/>
                </a:rPr>
                <a:t>利益</a:t>
              </a:r>
            </a:p>
          </p:txBody>
        </p:sp>
        <p:sp>
          <p:nvSpPr>
            <p:cNvPr id="32" name="向右箭號 31"/>
            <p:cNvSpPr/>
            <p:nvPr/>
          </p:nvSpPr>
          <p:spPr>
            <a:xfrm>
              <a:off x="4643438" y="3857628"/>
              <a:ext cx="1500198" cy="571504"/>
            </a:xfrm>
            <a:prstGeom prst="rightArrow">
              <a:avLst/>
            </a:prstGeom>
            <a:solidFill>
              <a:srgbClr val="FF6600"/>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2400" b="1" dirty="0">
                  <a:solidFill>
                    <a:prstClr val="white"/>
                  </a:solidFill>
                  <a:latin typeface="微軟正黑體"/>
                  <a:ea typeface="微軟正黑體"/>
                </a:rPr>
                <a:t>利益</a:t>
              </a:r>
            </a:p>
          </p:txBody>
        </p:sp>
        <p:sp>
          <p:nvSpPr>
            <p:cNvPr id="33" name="橢圓 32"/>
            <p:cNvSpPr/>
            <p:nvPr/>
          </p:nvSpPr>
          <p:spPr>
            <a:xfrm>
              <a:off x="6215074" y="3500438"/>
              <a:ext cx="1500198" cy="1143008"/>
            </a:xfrm>
            <a:prstGeom prst="ellipse">
              <a:avLst/>
            </a:prstGeom>
            <a:solidFill>
              <a:srgbClr val="FFCC00"/>
            </a:solidFill>
            <a:scene3d>
              <a:camera prst="orthographicFront"/>
              <a:lightRig rig="threePt" dir="t">
                <a:rot lat="0" lon="0" rev="6000000"/>
              </a:lightRig>
            </a:scene3d>
            <a:sp3d extrusionH="50800">
              <a:bevelT w="101600"/>
              <a:bevelB/>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2400" b="1" dirty="0">
                  <a:solidFill>
                    <a:prstClr val="black"/>
                  </a:solidFill>
                  <a:latin typeface="微軟正黑體"/>
                  <a:ea typeface="微軟正黑體"/>
                </a:rPr>
                <a:t>公職</a:t>
              </a:r>
              <a:endParaRPr lang="en-US" altLang="zh-TW" sz="2400" b="1" dirty="0">
                <a:solidFill>
                  <a:prstClr val="black"/>
                </a:solidFill>
                <a:latin typeface="微軟正黑體"/>
                <a:ea typeface="微軟正黑體"/>
              </a:endParaRPr>
            </a:p>
            <a:p>
              <a:pPr algn="ctr">
                <a:defRPr/>
              </a:pPr>
              <a:r>
                <a:rPr lang="zh-TW" altLang="en-US" sz="2400" b="1" dirty="0">
                  <a:solidFill>
                    <a:prstClr val="black"/>
                  </a:solidFill>
                  <a:latin typeface="微軟正黑體"/>
                  <a:ea typeface="微軟正黑體"/>
                </a:rPr>
                <a:t>人員</a:t>
              </a:r>
              <a:endParaRPr lang="zh-TW" altLang="en-US" sz="2200" b="1" dirty="0">
                <a:solidFill>
                  <a:prstClr val="black"/>
                </a:solidFill>
                <a:latin typeface="微軟正黑體"/>
                <a:ea typeface="微軟正黑體"/>
              </a:endParaRPr>
            </a:p>
          </p:txBody>
        </p:sp>
        <p:sp>
          <p:nvSpPr>
            <p:cNvPr id="34" name="橢圓 33"/>
            <p:cNvSpPr/>
            <p:nvPr/>
          </p:nvSpPr>
          <p:spPr>
            <a:xfrm>
              <a:off x="6215074" y="4714885"/>
              <a:ext cx="1500198" cy="1143008"/>
            </a:xfrm>
            <a:prstGeom prst="ellipse">
              <a:avLst/>
            </a:prstGeom>
            <a:solidFill>
              <a:srgbClr val="FF9900"/>
            </a:solidFill>
            <a:scene3d>
              <a:camera prst="orthographicFront"/>
              <a:lightRig rig="threePt" dir="t">
                <a:rot lat="0" lon="0" rev="6000000"/>
              </a:lightRig>
            </a:scene3d>
            <a:sp3d extrusionH="50800">
              <a:bevelT w="101600"/>
              <a:bevelB/>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2400" b="1" dirty="0">
                  <a:solidFill>
                    <a:prstClr val="black"/>
                  </a:solidFill>
                  <a:latin typeface="微軟正黑體"/>
                  <a:ea typeface="微軟正黑體"/>
                </a:rPr>
                <a:t>關係人</a:t>
              </a:r>
            </a:p>
          </p:txBody>
        </p:sp>
        <p:sp>
          <p:nvSpPr>
            <p:cNvPr id="35" name="向右箭號 34"/>
            <p:cNvSpPr/>
            <p:nvPr/>
          </p:nvSpPr>
          <p:spPr>
            <a:xfrm>
              <a:off x="2333002" y="4429132"/>
              <a:ext cx="738801" cy="500067"/>
            </a:xfrm>
            <a:prstGeom prst="rightArrow">
              <a:avLst/>
            </a:prstGeom>
            <a:solidFill>
              <a:srgbClr val="FF6600"/>
            </a:solidFill>
            <a:ln w="31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solidFill>
                  <a:prstClr val="white"/>
                </a:solidFill>
              </a:endParaRPr>
            </a:p>
          </p:txBody>
        </p:sp>
        <p:sp>
          <p:nvSpPr>
            <p:cNvPr id="36" name="橢圓 35"/>
            <p:cNvSpPr/>
            <p:nvPr/>
          </p:nvSpPr>
          <p:spPr>
            <a:xfrm>
              <a:off x="675913" y="4143379"/>
              <a:ext cx="1500198" cy="1143008"/>
            </a:xfrm>
            <a:prstGeom prst="ellipse">
              <a:avLst/>
            </a:prstGeom>
            <a:solidFill>
              <a:srgbClr val="FFCC00"/>
            </a:solidFill>
            <a:scene3d>
              <a:camera prst="orthographicFront"/>
              <a:lightRig rig="threePt" dir="t">
                <a:rot lat="0" lon="0" rev="6000000"/>
              </a:lightRig>
            </a:scene3d>
            <a:sp3d extrusionH="50800">
              <a:bevelT w="101600"/>
              <a:bevelB/>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2400" b="1" dirty="0">
                  <a:solidFill>
                    <a:prstClr val="black"/>
                  </a:solidFill>
                  <a:latin typeface="微軟正黑體"/>
                  <a:ea typeface="微軟正黑體"/>
                </a:rPr>
                <a:t>公職</a:t>
              </a:r>
              <a:endParaRPr lang="en-US" altLang="zh-TW" sz="2400" b="1" dirty="0">
                <a:solidFill>
                  <a:prstClr val="black"/>
                </a:solidFill>
                <a:latin typeface="微軟正黑體"/>
                <a:ea typeface="微軟正黑體"/>
              </a:endParaRPr>
            </a:p>
            <a:p>
              <a:pPr algn="ctr">
                <a:defRPr/>
              </a:pPr>
              <a:r>
                <a:rPr lang="zh-TW" altLang="en-US" sz="2400" b="1" dirty="0">
                  <a:solidFill>
                    <a:prstClr val="black"/>
                  </a:solidFill>
                  <a:latin typeface="微軟正黑體"/>
                  <a:ea typeface="微軟正黑體"/>
                </a:rPr>
                <a:t>人員</a:t>
              </a:r>
              <a:endParaRPr lang="zh-TW" altLang="en-US" sz="2200" b="1" dirty="0">
                <a:solidFill>
                  <a:prstClr val="black"/>
                </a:solidFill>
                <a:latin typeface="微軟正黑體"/>
                <a:ea typeface="微軟正黑體"/>
              </a:endParaRPr>
            </a:p>
          </p:txBody>
        </p:sp>
      </p:grpSp>
      <p:sp>
        <p:nvSpPr>
          <p:cNvPr id="37" name="文字方塊 36"/>
          <p:cNvSpPr txBox="1"/>
          <p:nvPr/>
        </p:nvSpPr>
        <p:spPr>
          <a:xfrm rot="20867215">
            <a:off x="649467" y="2953803"/>
            <a:ext cx="2679260" cy="1323439"/>
          </a:xfrm>
          <a:prstGeom prst="rect">
            <a:avLst/>
          </a:prstGeom>
          <a:noFill/>
          <a:effectLst>
            <a:outerShdw blurRad="50800" dist="38100" dir="18900000" algn="bl" rotWithShape="0">
              <a:prstClr val="black">
                <a:alpha val="40000"/>
              </a:prstClr>
            </a:outerShdw>
          </a:effectLst>
          <a:scene3d>
            <a:camera prst="orthographicFront"/>
            <a:lightRig rig="threePt" dir="t">
              <a:rot lat="0" lon="0" rev="6000000"/>
            </a:lightRig>
          </a:scene3d>
          <a:sp3d extrusionH="50800">
            <a:bevelT w="101600"/>
            <a:bevelB/>
          </a:sp3d>
        </p:spPr>
        <p:txBody>
          <a:bodyPr wrap="square">
            <a:spAutoFit/>
          </a:bodyPr>
          <a:lstStyle/>
          <a:p>
            <a:pPr>
              <a:defRPr/>
            </a:pPr>
            <a:r>
              <a:rPr lang="zh-TW" altLang="en-US" sz="8000" b="1" dirty="0">
                <a:solidFill>
                  <a:srgbClr val="FF3300"/>
                </a:solidFill>
                <a:latin typeface="微軟正黑體"/>
                <a:ea typeface="微軟正黑體"/>
              </a:rPr>
              <a:t>迴 避</a:t>
            </a:r>
          </a:p>
        </p:txBody>
      </p:sp>
      <p:sp>
        <p:nvSpPr>
          <p:cNvPr id="13" name="橢圓 12"/>
          <p:cNvSpPr/>
          <p:nvPr/>
        </p:nvSpPr>
        <p:spPr>
          <a:xfrm>
            <a:off x="921935" y="2824671"/>
            <a:ext cx="2046843" cy="1796994"/>
          </a:xfrm>
          <a:prstGeom prst="ellipse">
            <a:avLst/>
          </a:prstGeom>
          <a:solidFill>
            <a:srgbClr val="336600"/>
          </a:solidFill>
          <a:ln>
            <a:solidFill>
              <a:srgbClr val="336600"/>
            </a:solidFill>
          </a:ln>
          <a:scene3d>
            <a:camera prst="orthographicFront"/>
            <a:lightRig rig="threePt" dir="t">
              <a:rot lat="0" lon="0" rev="6000000"/>
            </a:lightRig>
          </a:scene3d>
          <a:sp3d extrusionH="50800">
            <a:bevelT w="101600"/>
            <a:bevelB/>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2400" b="1" dirty="0">
                <a:solidFill>
                  <a:prstClr val="white"/>
                </a:solidFill>
                <a:latin typeface="微軟正黑體"/>
                <a:ea typeface="微軟正黑體"/>
              </a:rPr>
              <a:t>職務代理人</a:t>
            </a:r>
          </a:p>
        </p:txBody>
      </p:sp>
      <p:sp>
        <p:nvSpPr>
          <p:cNvPr id="15" name="文字方塊 4"/>
          <p:cNvSpPr txBox="1">
            <a:spLocks noChangeArrowheads="1"/>
          </p:cNvSpPr>
          <p:nvPr/>
        </p:nvSpPr>
        <p:spPr bwMode="auto">
          <a:xfrm>
            <a:off x="1446245" y="5613047"/>
            <a:ext cx="8630815" cy="1077218"/>
          </a:xfrm>
          <a:prstGeom prst="rect">
            <a:avLst/>
          </a:prstGeom>
          <a:noFill/>
          <a:ln w="9525">
            <a:noFill/>
            <a:miter lim="800000"/>
            <a:headEnd/>
            <a:tailEnd/>
          </a:ln>
        </p:spPr>
        <p:txBody>
          <a:bodyPr wrap="square">
            <a:spAutoFit/>
          </a:bodyPr>
          <a:lstStyle/>
          <a:p>
            <a:pPr algn="just"/>
            <a:r>
              <a:rPr lang="zh-TW" altLang="en-US" sz="3200" dirty="0">
                <a:solidFill>
                  <a:srgbClr val="002060"/>
                </a:solidFill>
                <a:latin typeface="標楷體" pitchFamily="65" charset="-120"/>
                <a:ea typeface="標楷體" pitchFamily="65" charset="-120"/>
              </a:rPr>
              <a:t>如為合議行為而無職務代理人時，應就個案聲明迴避，並載明於會議紀錄。</a:t>
            </a:r>
          </a:p>
        </p:txBody>
      </p:sp>
      <p:sp>
        <p:nvSpPr>
          <p:cNvPr id="16" name="矩形 37">
            <a:extLst>
              <a:ext uri="{FF2B5EF4-FFF2-40B4-BE49-F238E27FC236}">
                <a16:creationId xmlns:a16="http://schemas.microsoft.com/office/drawing/2014/main" id="{4CB499B4-2B9D-4C66-8FF8-E4CF2FD8A5F2}"/>
              </a:ext>
            </a:extLst>
          </p:cNvPr>
          <p:cNvSpPr>
            <a:spLocks noChangeArrowheads="1"/>
          </p:cNvSpPr>
          <p:nvPr/>
        </p:nvSpPr>
        <p:spPr bwMode="auto">
          <a:xfrm>
            <a:off x="942393" y="1079126"/>
            <a:ext cx="10165580" cy="584775"/>
          </a:xfrm>
          <a:prstGeom prst="rect">
            <a:avLst/>
          </a:prstGeom>
          <a:noFill/>
          <a:ln w="9525">
            <a:noFill/>
            <a:miter lim="800000"/>
            <a:headEnd/>
            <a:tailEnd/>
          </a:ln>
        </p:spPr>
        <p:txBody>
          <a:bodyPr wrap="square">
            <a:spAutoFit/>
          </a:bodyPr>
          <a:lstStyle/>
          <a:p>
            <a:r>
              <a:rPr lang="zh-TW" altLang="en-US" sz="3200" dirty="0">
                <a:solidFill>
                  <a:prstClr val="black"/>
                </a:solidFill>
                <a:latin typeface="標楷體" pitchFamily="65" charset="-120"/>
                <a:ea typeface="標楷體" pitchFamily="65" charset="-120"/>
              </a:rPr>
              <a:t>公職人員知有利益衝突者，應即自行迴避。</a:t>
            </a:r>
            <a:r>
              <a:rPr lang="en-US" altLang="zh-TW" sz="3200" dirty="0">
                <a:solidFill>
                  <a:prstClr val="black"/>
                </a:solidFill>
                <a:latin typeface="標楷體" pitchFamily="65" charset="-120"/>
                <a:ea typeface="標楷體" pitchFamily="65" charset="-120"/>
              </a:rPr>
              <a:t>(</a:t>
            </a:r>
            <a:r>
              <a:rPr lang="zh-TW" altLang="en-US" sz="3200" dirty="0">
                <a:solidFill>
                  <a:prstClr val="black"/>
                </a:solidFill>
                <a:latin typeface="標楷體" pitchFamily="65" charset="-120"/>
                <a:ea typeface="標楷體" pitchFamily="65" charset="-120"/>
              </a:rPr>
              <a:t>本法第</a:t>
            </a:r>
            <a:r>
              <a:rPr lang="en-US" altLang="zh-TW" sz="3200" dirty="0">
                <a:solidFill>
                  <a:prstClr val="black"/>
                </a:solidFill>
                <a:latin typeface="標楷體" pitchFamily="65" charset="-120"/>
                <a:ea typeface="標楷體" pitchFamily="65" charset="-120"/>
              </a:rPr>
              <a:t>6</a:t>
            </a:r>
            <a:r>
              <a:rPr lang="zh-TW" altLang="en-US" sz="3200" dirty="0">
                <a:solidFill>
                  <a:prstClr val="black"/>
                </a:solidFill>
                <a:latin typeface="標楷體" pitchFamily="65" charset="-120"/>
                <a:ea typeface="標楷體" pitchFamily="65" charset="-120"/>
              </a:rPr>
              <a:t>條</a:t>
            </a:r>
            <a:r>
              <a:rPr lang="en-US" altLang="zh-TW" sz="3200" dirty="0">
                <a:solidFill>
                  <a:prstClr val="black"/>
                </a:solidFill>
                <a:latin typeface="標楷體" pitchFamily="65" charset="-120"/>
                <a:ea typeface="標楷體" pitchFamily="65" charset="-120"/>
              </a:rPr>
              <a:t>)</a:t>
            </a:r>
            <a:endParaRPr lang="zh-TW" altLang="en-US" sz="3200" dirty="0">
              <a:solidFill>
                <a:prstClr val="black"/>
              </a:solidFill>
              <a:latin typeface="標楷體" pitchFamily="65" charset="-120"/>
              <a:ea typeface="標楷體" pitchFamily="65" charset="-120"/>
            </a:endParaRPr>
          </a:p>
        </p:txBody>
      </p:sp>
    </p:spTree>
    <p:extLst>
      <p:ext uri="{BB962C8B-B14F-4D97-AF65-F5344CB8AC3E}">
        <p14:creationId xmlns:p14="http://schemas.microsoft.com/office/powerpoint/2010/main" val="36510451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blinds(horizontal)">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blinds(horizontal)">
                                      <p:cBhvr>
                                        <p:cTn id="12" dur="500"/>
                                        <p:tgtEl>
                                          <p:spTgt spid="37"/>
                                        </p:tgtEl>
                                      </p:cBhvr>
                                    </p:animEffect>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nodeType="clickEffect">
                                  <p:stCondLst>
                                    <p:cond delay="0"/>
                                  </p:stCondLst>
                                  <p:childTnLst>
                                    <p:animEffect transition="out" filter="fade">
                                      <p:cBhvr>
                                        <p:cTn id="16" dur="500" tmFilter="0, 0; .2, .5; .8, .5; 1, 0"/>
                                        <p:tgtEl>
                                          <p:spTgt spid="37"/>
                                        </p:tgtEl>
                                      </p:cBhvr>
                                    </p:animEffect>
                                    <p:animScale>
                                      <p:cBhvr>
                                        <p:cTn id="17" dur="250" autoRev="1" fill="hold"/>
                                        <p:tgtEl>
                                          <p:spTgt spid="37"/>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5" presetClass="exit" presetSubtype="10" fill="hold" nodeType="clickEffect">
                                  <p:stCondLst>
                                    <p:cond delay="0"/>
                                  </p:stCondLst>
                                  <p:childTnLst>
                                    <p:animEffect transition="out" filter="checkerboard(across)">
                                      <p:cBhvr>
                                        <p:cTn id="21" dur="500"/>
                                        <p:tgtEl>
                                          <p:spTgt spid="37"/>
                                        </p:tgtEl>
                                      </p:cBhvr>
                                    </p:animEffect>
                                    <p:set>
                                      <p:cBhvr>
                                        <p:cTn id="22" dur="1" fill="hold">
                                          <p:stCondLst>
                                            <p:cond delay="499"/>
                                          </p:stCondLst>
                                        </p:cTn>
                                        <p:tgtEl>
                                          <p:spTgt spid="37"/>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additive="base">
                                        <p:cTn id="27" dur="500" fill="hold"/>
                                        <p:tgtEl>
                                          <p:spTgt spid="13"/>
                                        </p:tgtEl>
                                        <p:attrNameLst>
                                          <p:attrName>ppt_x</p:attrName>
                                        </p:attrNameLst>
                                      </p:cBhvr>
                                      <p:tavLst>
                                        <p:tav tm="0">
                                          <p:val>
                                            <p:strVal val="#ppt_x"/>
                                          </p:val>
                                        </p:tav>
                                        <p:tav tm="100000">
                                          <p:val>
                                            <p:strVal val="#ppt_x"/>
                                          </p:val>
                                        </p:tav>
                                      </p:tavLst>
                                    </p:anim>
                                    <p:anim calcmode="lin" valueType="num">
                                      <p:cBhvr additive="base">
                                        <p:cTn id="2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55" presetClass="entr" presetSubtype="0"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p:cTn id="33" dur="1000" fill="hold"/>
                                        <p:tgtEl>
                                          <p:spTgt spid="15"/>
                                        </p:tgtEl>
                                        <p:attrNameLst>
                                          <p:attrName>ppt_w</p:attrName>
                                        </p:attrNameLst>
                                      </p:cBhvr>
                                      <p:tavLst>
                                        <p:tav tm="0">
                                          <p:val>
                                            <p:strVal val="#ppt_w*0.70"/>
                                          </p:val>
                                        </p:tav>
                                        <p:tav tm="100000">
                                          <p:val>
                                            <p:strVal val="#ppt_w"/>
                                          </p:val>
                                        </p:tav>
                                      </p:tavLst>
                                    </p:anim>
                                    <p:anim calcmode="lin" valueType="num">
                                      <p:cBhvr>
                                        <p:cTn id="34" dur="1000" fill="hold"/>
                                        <p:tgtEl>
                                          <p:spTgt spid="15"/>
                                        </p:tgtEl>
                                        <p:attrNameLst>
                                          <p:attrName>ppt_h</p:attrName>
                                        </p:attrNameLst>
                                      </p:cBhvr>
                                      <p:tavLst>
                                        <p:tav tm="0">
                                          <p:val>
                                            <p:strVal val="#ppt_h"/>
                                          </p:val>
                                        </p:tav>
                                        <p:tav tm="100000">
                                          <p:val>
                                            <p:strVal val="#ppt_h"/>
                                          </p:val>
                                        </p:tav>
                                      </p:tavLst>
                                    </p:anim>
                                    <p:animEffect transition="in" filter="fade">
                                      <p:cBhvr>
                                        <p:cTn id="35"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標題 1"/>
          <p:cNvSpPr>
            <a:spLocks noGrp="1"/>
          </p:cNvSpPr>
          <p:nvPr>
            <p:ph type="title"/>
          </p:nvPr>
        </p:nvSpPr>
        <p:spPr/>
        <p:txBody>
          <a:bodyPr/>
          <a:lstStyle/>
          <a:p>
            <a:r>
              <a:rPr lang="zh-TW" altLang="en-US" b="1" dirty="0">
                <a:solidFill>
                  <a:srgbClr val="7B9899"/>
                </a:solidFill>
              </a:rPr>
              <a:t>  核心規範：迴避利益衝突</a:t>
            </a:r>
            <a:endParaRPr lang="zh-TW" altLang="en-US" dirty="0">
              <a:solidFill>
                <a:srgbClr val="7B9899"/>
              </a:solidFill>
            </a:endParaRPr>
          </a:p>
        </p:txBody>
      </p:sp>
      <p:sp>
        <p:nvSpPr>
          <p:cNvPr id="40962" name="內容版面配置區 2"/>
          <p:cNvSpPr>
            <a:spLocks noGrp="1"/>
          </p:cNvSpPr>
          <p:nvPr>
            <p:ph idx="4294967295"/>
          </p:nvPr>
        </p:nvSpPr>
        <p:spPr>
          <a:xfrm>
            <a:off x="2200807" y="2902047"/>
            <a:ext cx="8426760" cy="2808288"/>
          </a:xfrm>
          <a:prstGeom prst="rect">
            <a:avLst/>
          </a:prstGeom>
        </p:spPr>
        <p:txBody>
          <a:bodyPr>
            <a:noAutofit/>
          </a:bodyPr>
          <a:lstStyle/>
          <a:p>
            <a:pPr marL="271463" indent="-7938" algn="just">
              <a:buNone/>
            </a:pPr>
            <a:r>
              <a:rPr lang="zh-TW" altLang="zh-TW" sz="3200" dirty="0">
                <a:solidFill>
                  <a:srgbClr val="372A29"/>
                </a:solidFill>
                <a:latin typeface="標楷體" pitchFamily="65" charset="-120"/>
                <a:ea typeface="標楷體" pitchFamily="65" charset="-120"/>
              </a:rPr>
              <a:t>機關首長或授權人涉及自身待遇及相關事項之報支，如與</a:t>
            </a:r>
            <a:r>
              <a:rPr lang="zh-TW" altLang="en-US" sz="3200" dirty="0">
                <a:solidFill>
                  <a:srgbClr val="372A29"/>
                </a:solidFill>
                <a:latin typeface="標楷體" pitchFamily="65" charset="-120"/>
                <a:ea typeface="標楷體" pitchFamily="65" charset="-120"/>
              </a:rPr>
              <a:t>相關</a:t>
            </a:r>
            <a:r>
              <a:rPr lang="zh-TW" altLang="zh-TW" sz="3200" dirty="0">
                <a:solidFill>
                  <a:srgbClr val="372A29"/>
                </a:solidFill>
                <a:latin typeface="標楷體" pitchFamily="65" charset="-120"/>
                <a:ea typeface="標楷體" pitchFamily="65" charset="-120"/>
              </a:rPr>
              <a:t>核銷規定程序相符，核准人對於核准與否、金額多寡，並無裁量空間，實難謂有不法利益輸送之情形，尚與本法所稱利益衝突之要件有別</a:t>
            </a:r>
            <a:r>
              <a:rPr lang="zh-TW" altLang="zh-TW" sz="2800" dirty="0">
                <a:solidFill>
                  <a:srgbClr val="372A29"/>
                </a:solidFill>
                <a:latin typeface="標楷體" pitchFamily="65" charset="-120"/>
                <a:ea typeface="標楷體" pitchFamily="65" charset="-120"/>
              </a:rPr>
              <a:t>。</a:t>
            </a:r>
            <a:r>
              <a:rPr lang="en-US" altLang="zh-TW" sz="2000" dirty="0">
                <a:solidFill>
                  <a:srgbClr val="372A29"/>
                </a:solidFill>
                <a:latin typeface="標楷體" pitchFamily="65" charset="-120"/>
                <a:ea typeface="標楷體" pitchFamily="65" charset="-120"/>
              </a:rPr>
              <a:t>(</a:t>
            </a:r>
            <a:r>
              <a:rPr lang="zh-TW" altLang="zh-TW" sz="2000" dirty="0">
                <a:solidFill>
                  <a:srgbClr val="372A29"/>
                </a:solidFill>
                <a:latin typeface="標楷體" pitchFamily="65" charset="-120"/>
                <a:ea typeface="標楷體" pitchFamily="65" charset="-120"/>
              </a:rPr>
              <a:t>法務部</a:t>
            </a:r>
            <a:r>
              <a:rPr lang="en-US" altLang="zh-TW" sz="2000" dirty="0">
                <a:solidFill>
                  <a:srgbClr val="372A29"/>
                </a:solidFill>
                <a:latin typeface="標楷體" pitchFamily="65" charset="-120"/>
                <a:ea typeface="標楷體" pitchFamily="65" charset="-120"/>
              </a:rPr>
              <a:t>99.7.29</a:t>
            </a:r>
            <a:r>
              <a:rPr lang="zh-TW" altLang="zh-TW" sz="2000" dirty="0">
                <a:solidFill>
                  <a:srgbClr val="372A29"/>
                </a:solidFill>
                <a:latin typeface="標楷體" pitchFamily="65" charset="-120"/>
                <a:ea typeface="標楷體" pitchFamily="65" charset="-120"/>
              </a:rPr>
              <a:t>法政字第</a:t>
            </a:r>
            <a:r>
              <a:rPr lang="en-US" altLang="zh-TW" sz="2000" dirty="0">
                <a:solidFill>
                  <a:srgbClr val="372A29"/>
                </a:solidFill>
                <a:latin typeface="標楷體" pitchFamily="65" charset="-120"/>
                <a:ea typeface="標楷體" pitchFamily="65" charset="-120"/>
              </a:rPr>
              <a:t>00991108044</a:t>
            </a:r>
            <a:r>
              <a:rPr lang="zh-TW" altLang="zh-TW" sz="2000" dirty="0">
                <a:solidFill>
                  <a:srgbClr val="372A29"/>
                </a:solidFill>
                <a:latin typeface="標楷體" pitchFamily="65" charset="-120"/>
                <a:ea typeface="標楷體" pitchFamily="65" charset="-120"/>
              </a:rPr>
              <a:t>號函釋</a:t>
            </a:r>
            <a:r>
              <a:rPr lang="en-US" altLang="zh-TW" sz="2000" dirty="0">
                <a:solidFill>
                  <a:srgbClr val="372A29"/>
                </a:solidFill>
                <a:latin typeface="標楷體" pitchFamily="65" charset="-120"/>
                <a:ea typeface="標楷體" pitchFamily="65" charset="-120"/>
              </a:rPr>
              <a:t>)</a:t>
            </a:r>
            <a:r>
              <a:rPr lang="zh-TW" altLang="zh-TW" sz="2000" dirty="0">
                <a:solidFill>
                  <a:srgbClr val="372A29"/>
                </a:solidFill>
                <a:latin typeface="標楷體" pitchFamily="65" charset="-120"/>
                <a:ea typeface="標楷體" pitchFamily="65" charset="-120"/>
              </a:rPr>
              <a:t>。</a:t>
            </a:r>
            <a:endParaRPr lang="zh-TW" altLang="zh-TW" sz="1800" dirty="0">
              <a:solidFill>
                <a:srgbClr val="372A29"/>
              </a:solidFill>
              <a:latin typeface="標楷體" pitchFamily="65" charset="-120"/>
              <a:ea typeface="標楷體" pitchFamily="65" charset="-120"/>
            </a:endParaRPr>
          </a:p>
        </p:txBody>
      </p:sp>
      <p:sp>
        <p:nvSpPr>
          <p:cNvPr id="4" name="矩形 3"/>
          <p:cNvSpPr/>
          <p:nvPr/>
        </p:nvSpPr>
        <p:spPr>
          <a:xfrm>
            <a:off x="760105" y="1147665"/>
            <a:ext cx="1440702" cy="541175"/>
          </a:xfrm>
          <a:prstGeom prst="rect">
            <a:avLst/>
          </a:prstGeom>
          <a:solidFill>
            <a:schemeClr val="accent6"/>
          </a:solidFill>
          <a:effectLst>
            <a:outerShdw blurRad="50800" dist="50800" dir="5400000" algn="ctr" rotWithShape="0">
              <a:srgbClr val="000000"/>
            </a:outerShdw>
          </a:effectLst>
          <a:scene3d>
            <a:camera prst="perspectiveContrastingRightFacing" fov="2700000">
              <a:rot lat="0" lon="21000000" rev="600000"/>
            </a:camera>
            <a:lightRig rig="sunrise" dir="t">
              <a:rot lat="0" lon="0" rev="0"/>
            </a:lightRig>
          </a:scene3d>
          <a:sp3d>
            <a:bevelT/>
            <a:bevelB prst="angle"/>
          </a:sp3d>
        </p:spPr>
        <p:style>
          <a:lnRef idx="2">
            <a:schemeClr val="accent1">
              <a:shade val="50000"/>
            </a:schemeClr>
          </a:lnRef>
          <a:fillRef idx="1">
            <a:schemeClr val="accent1"/>
          </a:fillRef>
          <a:effectRef idx="0">
            <a:schemeClr val="accent1"/>
          </a:effectRef>
          <a:fontRef idx="minor">
            <a:schemeClr val="lt1"/>
          </a:fontRef>
        </p:style>
        <p:txBody>
          <a:bodyPr anchor="ctr">
            <a:flatTx/>
          </a:bodyPr>
          <a:lstStyle/>
          <a:p>
            <a:pPr algn="ctr">
              <a:defRPr/>
            </a:pPr>
            <a:r>
              <a:rPr lang="zh-TW" altLang="en-US" sz="2400" b="1" dirty="0">
                <a:solidFill>
                  <a:schemeClr val="tx1"/>
                </a:solidFill>
              </a:rPr>
              <a:t>觀念平台</a:t>
            </a:r>
          </a:p>
        </p:txBody>
      </p:sp>
      <p:sp>
        <p:nvSpPr>
          <p:cNvPr id="40966" name="文字方塊 4"/>
          <p:cNvSpPr txBox="1">
            <a:spLocks noChangeArrowheads="1"/>
          </p:cNvSpPr>
          <p:nvPr/>
        </p:nvSpPr>
        <p:spPr bwMode="auto">
          <a:xfrm>
            <a:off x="2472071" y="1404874"/>
            <a:ext cx="8258134" cy="1077218"/>
          </a:xfrm>
          <a:prstGeom prst="rect">
            <a:avLst/>
          </a:prstGeom>
          <a:noFill/>
          <a:ln w="9525">
            <a:noFill/>
            <a:miter lim="800000"/>
            <a:headEnd/>
            <a:tailEnd/>
          </a:ln>
        </p:spPr>
        <p:txBody>
          <a:bodyPr wrap="square">
            <a:spAutoFit/>
          </a:bodyPr>
          <a:lstStyle/>
          <a:p>
            <a:pPr algn="just"/>
            <a:r>
              <a:rPr lang="zh-TW" altLang="en-US" sz="3200" dirty="0">
                <a:solidFill>
                  <a:srgbClr val="002060"/>
                </a:solidFill>
                <a:latin typeface="標楷體" pitchFamily="65" charset="-120"/>
                <a:ea typeface="標楷體" pitchFamily="65" charset="-120"/>
              </a:rPr>
              <a:t>機關首長對依法規應執行之職務，已無裁量權時，無庸迴避本人或關係人之利益</a:t>
            </a:r>
            <a:endParaRPr lang="zh-TW" altLang="zh-TW" sz="3200" dirty="0">
              <a:solidFill>
                <a:srgbClr val="002060"/>
              </a:solidFill>
              <a:latin typeface="標楷體" pitchFamily="65" charset="-120"/>
              <a:ea typeface="標楷體" pitchFamily="65" charset="-120"/>
            </a:endParaRPr>
          </a:p>
        </p:txBody>
      </p:sp>
      <p:sp>
        <p:nvSpPr>
          <p:cNvPr id="40967" name="文字方塊 5"/>
          <p:cNvSpPr txBox="1">
            <a:spLocks noChangeArrowheads="1"/>
          </p:cNvSpPr>
          <p:nvPr/>
        </p:nvSpPr>
        <p:spPr bwMode="auto">
          <a:xfrm>
            <a:off x="5991526" y="5857878"/>
            <a:ext cx="461665" cy="214313"/>
          </a:xfrm>
          <a:prstGeom prst="rect">
            <a:avLst/>
          </a:prstGeom>
          <a:noFill/>
          <a:ln w="9525">
            <a:noFill/>
            <a:miter lim="800000"/>
            <a:headEnd/>
            <a:tailEnd/>
          </a:ln>
        </p:spPr>
        <p:txBody>
          <a:bodyPr vert="eaVert">
            <a:spAutoFit/>
          </a:bodyPr>
          <a:lstStyle/>
          <a:p>
            <a:endParaRPr lang="zh-TW" altLang="en-US">
              <a:latin typeface="Georgia" pitchFamily="18"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grpId="0" nodeType="clickEffect">
                                  <p:stCondLst>
                                    <p:cond delay="0"/>
                                  </p:stCondLst>
                                  <p:childTnLst>
                                    <p:animRot by="21600000">
                                      <p:cBhvr>
                                        <p:cTn id="6" dur="500" fill="hold"/>
                                        <p:tgtEl>
                                          <p:spTgt spid="4"/>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2" presetClass="entr" presetSubtype="2" fill="hold" grpId="0" nodeType="clickEffect">
                                  <p:stCondLst>
                                    <p:cond delay="0"/>
                                  </p:stCondLst>
                                  <p:childTnLst>
                                    <p:set>
                                      <p:cBhvr>
                                        <p:cTn id="10" dur="1" fill="hold">
                                          <p:stCondLst>
                                            <p:cond delay="0"/>
                                          </p:stCondLst>
                                        </p:cTn>
                                        <p:tgtEl>
                                          <p:spTgt spid="40966"/>
                                        </p:tgtEl>
                                        <p:attrNameLst>
                                          <p:attrName>style.visibility</p:attrName>
                                        </p:attrNameLst>
                                      </p:cBhvr>
                                      <p:to>
                                        <p:strVal val="visible"/>
                                      </p:to>
                                    </p:set>
                                    <p:anim calcmode="lin" valueType="num">
                                      <p:cBhvr additive="base">
                                        <p:cTn id="11" dur="500" fill="hold"/>
                                        <p:tgtEl>
                                          <p:spTgt spid="40966"/>
                                        </p:tgtEl>
                                        <p:attrNameLst>
                                          <p:attrName>ppt_x</p:attrName>
                                        </p:attrNameLst>
                                      </p:cBhvr>
                                      <p:tavLst>
                                        <p:tav tm="0">
                                          <p:val>
                                            <p:strVal val="1+#ppt_w/2"/>
                                          </p:val>
                                        </p:tav>
                                        <p:tav tm="100000">
                                          <p:val>
                                            <p:strVal val="#ppt_x"/>
                                          </p:val>
                                        </p:tav>
                                      </p:tavLst>
                                    </p:anim>
                                    <p:anim calcmode="lin" valueType="num">
                                      <p:cBhvr additive="base">
                                        <p:cTn id="12" dur="500" fill="hold"/>
                                        <p:tgtEl>
                                          <p:spTgt spid="40966"/>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40962">
                                            <p:txEl>
                                              <p:pRg st="0" end="0"/>
                                            </p:txEl>
                                          </p:spTgt>
                                        </p:tgtEl>
                                        <p:attrNameLst>
                                          <p:attrName>style.visibility</p:attrName>
                                        </p:attrNameLst>
                                      </p:cBhvr>
                                      <p:to>
                                        <p:strVal val="visible"/>
                                      </p:to>
                                    </p:set>
                                    <p:anim calcmode="lin" valueType="num">
                                      <p:cBhvr additive="base">
                                        <p:cTn id="17" dur="500" fill="hold"/>
                                        <p:tgtEl>
                                          <p:spTgt spid="40962">
                                            <p:txEl>
                                              <p:pRg st="0" end="0"/>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40962">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2" grpId="0" uiExpand="1" build="p"/>
      <p:bldP spid="4" grpId="0" animBg="1"/>
      <p:bldP spid="4096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1" dirty="0">
                <a:solidFill>
                  <a:srgbClr val="7B9899"/>
                </a:solidFill>
              </a:rPr>
              <a:t>核心規範：迴避利益衝突</a:t>
            </a:r>
            <a:endParaRPr lang="zh-TW" altLang="en-US" dirty="0"/>
          </a:p>
        </p:txBody>
      </p:sp>
      <p:sp>
        <p:nvSpPr>
          <p:cNvPr id="3" name="內容版面配置區 2"/>
          <p:cNvSpPr>
            <a:spLocks noGrp="1"/>
          </p:cNvSpPr>
          <p:nvPr>
            <p:ph idx="4294967295"/>
          </p:nvPr>
        </p:nvSpPr>
        <p:spPr>
          <a:xfrm>
            <a:off x="2106592" y="3159889"/>
            <a:ext cx="8669437" cy="3557527"/>
          </a:xfrm>
          <a:prstGeom prst="rect">
            <a:avLst/>
          </a:prstGeom>
        </p:spPr>
        <p:txBody>
          <a:bodyPr>
            <a:normAutofit fontScale="92500"/>
          </a:bodyPr>
          <a:lstStyle/>
          <a:p>
            <a:pPr marL="0" indent="0">
              <a:buNone/>
            </a:pPr>
            <a:r>
              <a:rPr lang="zh-TW" altLang="en-US" sz="3600" dirty="0">
                <a:solidFill>
                  <a:schemeClr val="accent6">
                    <a:lumMod val="75000"/>
                  </a:schemeClr>
                </a:solidFill>
                <a:latin typeface="標楷體" pitchFamily="65" charset="-120"/>
                <a:ea typeface="標楷體" pitchFamily="65" charset="-120"/>
              </a:rPr>
              <a:t>所謂裁量權，</a:t>
            </a:r>
            <a:r>
              <a:rPr lang="zh-TW" altLang="zh-TW" sz="3600" dirty="0">
                <a:solidFill>
                  <a:schemeClr val="accent6">
                    <a:lumMod val="75000"/>
                  </a:schemeClr>
                </a:solidFill>
                <a:latin typeface="標楷體" pitchFamily="65" charset="-120"/>
                <a:ea typeface="標楷體" pitchFamily="65" charset="-120"/>
              </a:rPr>
              <a:t>係指相關行政流程參與者，對於該流程之全部或部分環節有權加以准否而言，</a:t>
            </a:r>
            <a:r>
              <a:rPr lang="zh-TW" altLang="zh-TW" sz="3600" b="1" dirty="0">
                <a:solidFill>
                  <a:schemeClr val="accent6">
                    <a:lumMod val="75000"/>
                  </a:schemeClr>
                </a:solidFill>
                <a:latin typeface="標楷體" pitchFamily="65" charset="-120"/>
                <a:ea typeface="標楷體" pitchFamily="65" charset="-120"/>
              </a:rPr>
              <a:t>並不以具有最後決定權為必要</a:t>
            </a:r>
            <a:r>
              <a:rPr lang="zh-TW" altLang="zh-TW" sz="3600" dirty="0">
                <a:solidFill>
                  <a:schemeClr val="accent6">
                    <a:lumMod val="75000"/>
                  </a:schemeClr>
                </a:solidFill>
                <a:latin typeface="標楷體" pitchFamily="65" charset="-120"/>
                <a:ea typeface="標楷體" pitchFamily="65" charset="-120"/>
              </a:rPr>
              <a:t>；易言之，如公職人員於其職務權限內，</a:t>
            </a:r>
            <a:r>
              <a:rPr lang="zh-TW" altLang="zh-TW" sz="3600" u="sng" dirty="0">
                <a:solidFill>
                  <a:schemeClr val="accent6">
                    <a:lumMod val="75000"/>
                  </a:schemeClr>
                </a:solidFill>
                <a:latin typeface="標楷體" pitchFamily="65" charset="-120"/>
                <a:ea typeface="標楷體" pitchFamily="65" charset="-120"/>
              </a:rPr>
              <a:t>有權對特定個案為退回、同意、修正或判斷後同意向上陳核等行為對該個案具有裁量權</a:t>
            </a:r>
            <a:r>
              <a:rPr lang="zh-TW" altLang="zh-TW" sz="3600" dirty="0">
                <a:solidFill>
                  <a:schemeClr val="accent6">
                    <a:lumMod val="75000"/>
                  </a:schemeClr>
                </a:solidFill>
                <a:latin typeface="標楷體" pitchFamily="65" charset="-120"/>
                <a:ea typeface="標楷體" pitchFamily="65" charset="-120"/>
              </a:rPr>
              <a:t>，其於執行職務遇有涉及本人或其關係人之利益衝突時，即應依法迴避</a:t>
            </a:r>
            <a:r>
              <a:rPr lang="en-US" altLang="zh-TW" sz="1900" dirty="0">
                <a:latin typeface="標楷體" pitchFamily="65" charset="-120"/>
                <a:ea typeface="標楷體" pitchFamily="65" charset="-120"/>
              </a:rPr>
              <a:t>(</a:t>
            </a:r>
            <a:r>
              <a:rPr lang="zh-TW" altLang="zh-TW" sz="1900" dirty="0">
                <a:latin typeface="標楷體" pitchFamily="65" charset="-120"/>
                <a:ea typeface="標楷體" pitchFamily="65" charset="-120"/>
              </a:rPr>
              <a:t>法務部</a:t>
            </a:r>
            <a:r>
              <a:rPr lang="en-US" altLang="zh-TW" sz="1900" dirty="0">
                <a:latin typeface="標楷體" pitchFamily="65" charset="-120"/>
                <a:ea typeface="標楷體" pitchFamily="65" charset="-120"/>
              </a:rPr>
              <a:t>103</a:t>
            </a:r>
            <a:r>
              <a:rPr lang="zh-TW" altLang="zh-TW" sz="1900" dirty="0">
                <a:latin typeface="標楷體" pitchFamily="65" charset="-120"/>
                <a:ea typeface="標楷體" pitchFamily="65" charset="-120"/>
              </a:rPr>
              <a:t>年</a:t>
            </a:r>
            <a:r>
              <a:rPr lang="en-US" altLang="zh-TW" sz="1900" dirty="0">
                <a:latin typeface="標楷體" pitchFamily="65" charset="-120"/>
                <a:ea typeface="標楷體" pitchFamily="65" charset="-120"/>
              </a:rPr>
              <a:t>10</a:t>
            </a:r>
            <a:r>
              <a:rPr lang="zh-TW" altLang="zh-TW" sz="1900" dirty="0">
                <a:latin typeface="標楷體" pitchFamily="65" charset="-120"/>
                <a:ea typeface="標楷體" pitchFamily="65" charset="-120"/>
              </a:rPr>
              <a:t>月</a:t>
            </a:r>
            <a:r>
              <a:rPr lang="en-US" altLang="zh-TW" sz="1900" dirty="0">
                <a:latin typeface="標楷體" pitchFamily="65" charset="-120"/>
                <a:ea typeface="標楷體" pitchFamily="65" charset="-120"/>
              </a:rPr>
              <a:t>17</a:t>
            </a:r>
            <a:r>
              <a:rPr lang="zh-TW" altLang="zh-TW" sz="1900" dirty="0">
                <a:latin typeface="標楷體" pitchFamily="65" charset="-120"/>
                <a:ea typeface="標楷體" pitchFamily="65" charset="-120"/>
              </a:rPr>
              <a:t>日法廉字第10305037860號函</a:t>
            </a:r>
            <a:r>
              <a:rPr lang="en-US" altLang="zh-TW" sz="1900" dirty="0">
                <a:latin typeface="標楷體" pitchFamily="65" charset="-120"/>
                <a:ea typeface="標楷體" pitchFamily="65" charset="-120"/>
              </a:rPr>
              <a:t>)</a:t>
            </a:r>
          </a:p>
        </p:txBody>
      </p:sp>
      <p:grpSp>
        <p:nvGrpSpPr>
          <p:cNvPr id="5" name="群組 4"/>
          <p:cNvGrpSpPr>
            <a:grpSpLocks/>
          </p:cNvGrpSpPr>
          <p:nvPr/>
        </p:nvGrpSpPr>
        <p:grpSpPr bwMode="auto">
          <a:xfrm>
            <a:off x="2338085" y="982766"/>
            <a:ext cx="7292051" cy="2119690"/>
            <a:chOff x="3207272" y="3786190"/>
            <a:chExt cx="2908792" cy="1714512"/>
          </a:xfrm>
        </p:grpSpPr>
        <p:sp>
          <p:nvSpPr>
            <p:cNvPr id="6" name="圓角矩形 5"/>
            <p:cNvSpPr/>
            <p:nvPr/>
          </p:nvSpPr>
          <p:spPr>
            <a:xfrm>
              <a:off x="5316069" y="3786190"/>
              <a:ext cx="799995" cy="1714512"/>
            </a:xfrm>
            <a:prstGeom prst="roundRect">
              <a:avLst/>
            </a:prstGeom>
            <a:solidFill>
              <a:schemeClr val="accent1">
                <a:lumMod val="60000"/>
                <a:lumOff val="40000"/>
              </a:schemeClr>
            </a:solidFill>
            <a:ln>
              <a:solidFill>
                <a:srgbClr val="0070C0"/>
              </a:solidFill>
            </a:ln>
            <a:scene3d>
              <a:camera prst="orthographicFront"/>
              <a:lightRig rig="threePt" dir="t">
                <a:rot lat="0" lon="0" rev="6000000"/>
              </a:lightRig>
            </a:scene3d>
            <a:sp3d extrusionH="50800">
              <a:bevelT w="101600"/>
              <a:bevelB/>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tLang="zh-TW" sz="2200" b="1" dirty="0">
                <a:solidFill>
                  <a:schemeClr val="tx1"/>
                </a:solidFill>
                <a:latin typeface="+mj-ea"/>
                <a:ea typeface="+mj-ea"/>
              </a:endParaRPr>
            </a:p>
            <a:p>
              <a:pPr algn="ctr">
                <a:defRPr/>
              </a:pPr>
              <a:r>
                <a:rPr lang="zh-TW" altLang="en-US" sz="4000" b="1" dirty="0">
                  <a:solidFill>
                    <a:schemeClr val="tx1"/>
                  </a:solidFill>
                  <a:latin typeface="+mj-ea"/>
                  <a:ea typeface="+mj-ea"/>
                </a:rPr>
                <a:t>最後決定權</a:t>
              </a:r>
            </a:p>
          </p:txBody>
        </p:sp>
        <p:sp>
          <p:nvSpPr>
            <p:cNvPr id="7" name="圓角矩形 6"/>
            <p:cNvSpPr/>
            <p:nvPr/>
          </p:nvSpPr>
          <p:spPr>
            <a:xfrm>
              <a:off x="3207272" y="3786190"/>
              <a:ext cx="815629" cy="1714512"/>
            </a:xfrm>
            <a:prstGeom prst="roundRect">
              <a:avLst/>
            </a:prstGeom>
            <a:solidFill>
              <a:schemeClr val="accent5">
                <a:lumMod val="60000"/>
                <a:lumOff val="40000"/>
              </a:schemeClr>
            </a:solidFill>
            <a:scene3d>
              <a:camera prst="orthographicFront"/>
              <a:lightRig rig="threePt" dir="t">
                <a:rot lat="0" lon="0" rev="6000000"/>
              </a:lightRig>
            </a:scene3d>
            <a:sp3d extrusionH="50800">
              <a:bevelT w="101600"/>
              <a:bevelB/>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4000" b="1" dirty="0">
                  <a:solidFill>
                    <a:schemeClr val="tx1"/>
                  </a:solidFill>
                  <a:latin typeface="+mj-ea"/>
                  <a:ea typeface="+mj-ea"/>
                </a:rPr>
                <a:t>裁量權</a:t>
              </a:r>
            </a:p>
          </p:txBody>
        </p:sp>
      </p:grpSp>
      <p:sp>
        <p:nvSpPr>
          <p:cNvPr id="10" name="不等於 9"/>
          <p:cNvSpPr/>
          <p:nvPr/>
        </p:nvSpPr>
        <p:spPr>
          <a:xfrm>
            <a:off x="4679002" y="1261638"/>
            <a:ext cx="2557312" cy="1392855"/>
          </a:xfrm>
          <a:prstGeom prst="mathNotEqual">
            <a:avLst/>
          </a:prstGeom>
          <a:gradFill>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solidFill>
                <a:schemeClr val="tx1"/>
              </a:solidFill>
            </a:endParaRPr>
          </a:p>
        </p:txBody>
      </p:sp>
      <p:pic>
        <p:nvPicPr>
          <p:cNvPr id="8" name="Picture 2">
            <a:extLst>
              <a:ext uri="{FF2B5EF4-FFF2-40B4-BE49-F238E27FC236}">
                <a16:creationId xmlns:a16="http://schemas.microsoft.com/office/drawing/2014/main" id="{B4FD6CD5-8627-49A3-8AC5-ABE8BFF3CCD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342691" flipH="1">
            <a:off x="15305748" y="8892432"/>
            <a:ext cx="1005543" cy="9961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2">
            <a:extLst>
              <a:ext uri="{FF2B5EF4-FFF2-40B4-BE49-F238E27FC236}">
                <a16:creationId xmlns:a16="http://schemas.microsoft.com/office/drawing/2014/main" id="{3B6DC27E-33D9-479A-9C7D-6836EB72ED5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9115083" flipH="1">
            <a:off x="-4151119" y="5835410"/>
            <a:ext cx="979403" cy="9650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800" decel="100000"/>
                                        <p:tgtEl>
                                          <p:spTgt spid="5"/>
                                        </p:tgtEl>
                                      </p:cBhvr>
                                    </p:animEffect>
                                    <p:anim calcmode="lin" valueType="num">
                                      <p:cBhvr>
                                        <p:cTn id="8" dur="800" decel="100000" fill="hold"/>
                                        <p:tgtEl>
                                          <p:spTgt spid="5"/>
                                        </p:tgtEl>
                                        <p:attrNameLst>
                                          <p:attrName>style.rotation</p:attrName>
                                        </p:attrNameLst>
                                      </p:cBhvr>
                                      <p:tavLst>
                                        <p:tav tm="0">
                                          <p:val>
                                            <p:fltVal val="-90"/>
                                          </p:val>
                                        </p:tav>
                                        <p:tav tm="100000">
                                          <p:val>
                                            <p:fltVal val="0"/>
                                          </p:val>
                                        </p:tav>
                                      </p:tavLst>
                                    </p:anim>
                                    <p:anim calcmode="lin" valueType="num">
                                      <p:cBhvr>
                                        <p:cTn id="9" dur="800" decel="100000" fill="hold"/>
                                        <p:tgtEl>
                                          <p:spTgt spid="5"/>
                                        </p:tgtEl>
                                        <p:attrNameLst>
                                          <p:attrName>ppt_x</p:attrName>
                                        </p:attrNameLst>
                                      </p:cBhvr>
                                      <p:tavLst>
                                        <p:tav tm="0">
                                          <p:val>
                                            <p:strVal val="#ppt_x+0.4"/>
                                          </p:val>
                                        </p:tav>
                                        <p:tav tm="100000">
                                          <p:val>
                                            <p:strVal val="#ppt_x-0.05"/>
                                          </p:val>
                                        </p:tav>
                                      </p:tavLst>
                                    </p:anim>
                                    <p:anim calcmode="lin" valueType="num">
                                      <p:cBhvr>
                                        <p:cTn id="10" dur="800" decel="100000" fill="hold"/>
                                        <p:tgtEl>
                                          <p:spTgt spid="5"/>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slide(fromBottom)">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7" presetClass="entr" presetSubtype="10" fill="hold" grpId="0" nodeType="click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 calcmode="lin" valueType="num">
                                      <p:cBhvr>
                                        <p:cTn id="22"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23" dur="5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1624" y="188640"/>
            <a:ext cx="6624736" cy="6527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矩形 4"/>
          <p:cNvSpPr/>
          <p:nvPr/>
        </p:nvSpPr>
        <p:spPr>
          <a:xfrm>
            <a:off x="2711624" y="5085184"/>
            <a:ext cx="6624736" cy="1008112"/>
          </a:xfrm>
          <a:prstGeom prst="rect">
            <a:avLst/>
          </a:prstGeom>
          <a:solidFill>
            <a:srgbClr val="3333CC">
              <a:alpha val="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endParaRPr>
          </a:p>
        </p:txBody>
      </p:sp>
    </p:spTree>
    <p:extLst>
      <p:ext uri="{BB962C8B-B14F-4D97-AF65-F5344CB8AC3E}">
        <p14:creationId xmlns:p14="http://schemas.microsoft.com/office/powerpoint/2010/main" val="17436282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sez="http://schemas.microsoft.com/office/powerpoint/2016/sectionzoom">
        <mc:Choice Requires="psez">
          <p:graphicFrame>
            <p:nvGraphicFramePr>
              <p:cNvPr id="3" name="節縮放 2">
                <a:extLst>
                  <a:ext uri="{FF2B5EF4-FFF2-40B4-BE49-F238E27FC236}">
                    <a16:creationId xmlns:a16="http://schemas.microsoft.com/office/drawing/2014/main" id="{BE486E68-8C1D-4652-BE62-C28CFD2D9B8F}"/>
                  </a:ext>
                </a:extLst>
              </p:cNvPr>
              <p:cNvGraphicFramePr>
                <a:graphicFrameLocks noChangeAspect="1"/>
              </p:cNvGraphicFramePr>
              <p:nvPr>
                <p:extLst>
                  <p:ext uri="{D42A27DB-BD31-4B8C-83A1-F6EECF244321}">
                    <p14:modId xmlns:p14="http://schemas.microsoft.com/office/powerpoint/2010/main" val="2001654154"/>
                  </p:ext>
                </p:extLst>
              </p:nvPr>
            </p:nvGraphicFramePr>
            <p:xfrm>
              <a:off x="572311" y="1449827"/>
              <a:ext cx="3048000" cy="1714500"/>
            </p:xfrm>
            <a:graphic>
              <a:graphicData uri="http://schemas.microsoft.com/office/powerpoint/2016/sectionzoom">
                <psez:sectionZm>
                  <psez:sectionZmObj sectionId="{6F1220F6-B696-444A-A838-8B0922E1DA5C}">
                    <psez:zmPr id="{1FF3187C-F199-46C3-9C2F-E8B31AF1BBD4}" transitionDur="1000">
                      <p166:blipFill xmlns:p166="http://schemas.microsoft.com/office/powerpoint/2016/6/main">
                        <a:blip r:embed="rId2"/>
                        <a:stretch>
                          <a:fillRect/>
                        </a:stretch>
                      </p166:blipFill>
                      <p166:spPr xmlns:p166="http://schemas.microsoft.com/office/powerpoint/2016/6/main">
                        <a:xfrm>
                          <a:off x="0" y="0"/>
                          <a:ext cx="3048000" cy="1714500"/>
                        </a:xfrm>
                        <a:prstGeom prst="rect">
                          <a:avLst/>
                        </a:prstGeom>
                        <a:ln w="3175">
                          <a:solidFill>
                            <a:prstClr val="ltGray"/>
                          </a:solidFill>
                        </a:ln>
                      </p166:spPr>
                    </psez:zmPr>
                  </psez:sectionZmObj>
                </psez:sectionZm>
              </a:graphicData>
            </a:graphic>
          </p:graphicFrame>
        </mc:Choice>
        <mc:Fallback xmlns="">
          <p:pic>
            <p:nvPicPr>
              <p:cNvPr id="3" name="節縮放 2">
                <a:hlinkClick r:id="rId3" action="ppaction://hlinksldjump"/>
                <a:extLst>
                  <a:ext uri="{FF2B5EF4-FFF2-40B4-BE49-F238E27FC236}">
                    <a16:creationId xmlns:a16="http://schemas.microsoft.com/office/drawing/2014/main" id="{BE486E68-8C1D-4652-BE62-C28CFD2D9B8F}"/>
                  </a:ext>
                </a:extLst>
              </p:cNvPr>
              <p:cNvPicPr>
                <a:picLocks noGrp="1" noRot="1" noChangeAspect="1" noMove="1" noResize="1" noEditPoints="1" noAdjustHandles="1" noChangeArrowheads="1" noChangeShapeType="1"/>
              </p:cNvPicPr>
              <p:nvPr/>
            </p:nvPicPr>
            <p:blipFill>
              <a:blip r:embed="rId4"/>
              <a:stretch>
                <a:fillRect/>
              </a:stretch>
            </p:blipFill>
            <p:spPr>
              <a:xfrm>
                <a:off x="572311" y="1449827"/>
                <a:ext cx="3048000" cy="1714500"/>
              </a:xfrm>
              <a:prstGeom prst="rect">
                <a:avLst/>
              </a:prstGeom>
              <a:ln w="3175">
                <a:solidFill>
                  <a:prstClr val="ltGray"/>
                </a:solidFill>
              </a:ln>
            </p:spPr>
          </p:pic>
        </mc:Fallback>
      </mc:AlternateContent>
      <mc:AlternateContent xmlns:mc="http://schemas.openxmlformats.org/markup-compatibility/2006" xmlns:psez="http://schemas.microsoft.com/office/powerpoint/2016/sectionzoom">
        <mc:Choice Requires="psez">
          <p:graphicFrame>
            <p:nvGraphicFramePr>
              <p:cNvPr id="6" name="節縮放 5">
                <a:extLst>
                  <a:ext uri="{FF2B5EF4-FFF2-40B4-BE49-F238E27FC236}">
                    <a16:creationId xmlns:a16="http://schemas.microsoft.com/office/drawing/2014/main" id="{F5B22909-A005-44E1-A6F9-531EE4148F7C}"/>
                  </a:ext>
                </a:extLst>
              </p:cNvPr>
              <p:cNvGraphicFramePr>
                <a:graphicFrameLocks noChangeAspect="1"/>
              </p:cNvGraphicFramePr>
              <p:nvPr>
                <p:extLst>
                  <p:ext uri="{D42A27DB-BD31-4B8C-83A1-F6EECF244321}">
                    <p14:modId xmlns:p14="http://schemas.microsoft.com/office/powerpoint/2010/main" val="485776353"/>
                  </p:ext>
                </p:extLst>
              </p:nvPr>
            </p:nvGraphicFramePr>
            <p:xfrm>
              <a:off x="4387175" y="1449827"/>
              <a:ext cx="3048000" cy="1714500"/>
            </p:xfrm>
            <a:graphic>
              <a:graphicData uri="http://schemas.microsoft.com/office/powerpoint/2016/sectionzoom">
                <psez:sectionZm>
                  <psez:sectionZmObj sectionId="{529DD5DE-633A-425C-800C-AEA517C2E5FF}">
                    <psez:zmPr id="{9FCFEF14-AEBE-4A92-85E2-DFD0C0F04FAF}" transitionDur="1000">
                      <p166:blipFill xmlns:p166="http://schemas.microsoft.com/office/powerpoint/2016/6/main">
                        <a:blip r:embed="rId5"/>
                        <a:stretch>
                          <a:fillRect/>
                        </a:stretch>
                      </p166:blipFill>
                      <p166:spPr xmlns:p166="http://schemas.microsoft.com/office/powerpoint/2016/6/main">
                        <a:xfrm>
                          <a:off x="0" y="0"/>
                          <a:ext cx="3048000" cy="1714500"/>
                        </a:xfrm>
                        <a:prstGeom prst="rect">
                          <a:avLst/>
                        </a:prstGeom>
                        <a:ln w="3175">
                          <a:solidFill>
                            <a:prstClr val="ltGray"/>
                          </a:solidFill>
                        </a:ln>
                      </p166:spPr>
                    </psez:zmPr>
                  </psez:sectionZmObj>
                </psez:sectionZm>
              </a:graphicData>
            </a:graphic>
          </p:graphicFrame>
        </mc:Choice>
        <mc:Fallback xmlns="">
          <p:pic>
            <p:nvPicPr>
              <p:cNvPr id="6" name="節縮放 5">
                <a:hlinkClick r:id="rId6" action="ppaction://hlinksldjump"/>
                <a:extLst>
                  <a:ext uri="{FF2B5EF4-FFF2-40B4-BE49-F238E27FC236}">
                    <a16:creationId xmlns:a16="http://schemas.microsoft.com/office/drawing/2014/main" id="{F5B22909-A005-44E1-A6F9-531EE4148F7C}"/>
                  </a:ext>
                </a:extLst>
              </p:cNvPr>
              <p:cNvPicPr>
                <a:picLocks noGrp="1" noRot="1" noChangeAspect="1" noMove="1" noResize="1" noEditPoints="1" noAdjustHandles="1" noChangeArrowheads="1" noChangeShapeType="1"/>
              </p:cNvPicPr>
              <p:nvPr/>
            </p:nvPicPr>
            <p:blipFill>
              <a:blip r:embed="rId7"/>
              <a:stretch>
                <a:fillRect/>
              </a:stretch>
            </p:blipFill>
            <p:spPr>
              <a:xfrm>
                <a:off x="4387175" y="1449827"/>
                <a:ext cx="3048000" cy="1714500"/>
              </a:xfrm>
              <a:prstGeom prst="rect">
                <a:avLst/>
              </a:prstGeom>
              <a:ln w="3175">
                <a:solidFill>
                  <a:prstClr val="ltGray"/>
                </a:solidFill>
              </a:ln>
            </p:spPr>
          </p:pic>
        </mc:Fallback>
      </mc:AlternateContent>
      <mc:AlternateContent xmlns:mc="http://schemas.openxmlformats.org/markup-compatibility/2006" xmlns:psez="http://schemas.microsoft.com/office/powerpoint/2016/sectionzoom">
        <mc:Choice Requires="psez">
          <p:graphicFrame>
            <p:nvGraphicFramePr>
              <p:cNvPr id="8" name="節縮放 7">
                <a:extLst>
                  <a:ext uri="{FF2B5EF4-FFF2-40B4-BE49-F238E27FC236}">
                    <a16:creationId xmlns:a16="http://schemas.microsoft.com/office/drawing/2014/main" id="{CE355F8D-B98E-4131-9B76-CAE852EE9783}"/>
                  </a:ext>
                </a:extLst>
              </p:cNvPr>
              <p:cNvGraphicFramePr>
                <a:graphicFrameLocks noChangeAspect="1"/>
              </p:cNvGraphicFramePr>
              <p:nvPr>
                <p:extLst>
                  <p:ext uri="{D42A27DB-BD31-4B8C-83A1-F6EECF244321}">
                    <p14:modId xmlns:p14="http://schemas.microsoft.com/office/powerpoint/2010/main" val="4246184217"/>
                  </p:ext>
                </p:extLst>
              </p:nvPr>
            </p:nvGraphicFramePr>
            <p:xfrm>
              <a:off x="8202039" y="1449827"/>
              <a:ext cx="3048000" cy="1714500"/>
            </p:xfrm>
            <a:graphic>
              <a:graphicData uri="http://schemas.microsoft.com/office/powerpoint/2016/sectionzoom">
                <psez:sectionZm>
                  <psez:sectionZmObj sectionId="{A156F24E-3A4C-4962-8C9A-E503D9DBD8E4}">
                    <psez:zmPr id="{A172837F-26B1-45E8-AC6E-CA610BE8B578}" transitionDur="1000">
                      <p166:blipFill xmlns:p166="http://schemas.microsoft.com/office/powerpoint/2016/6/main">
                        <a:blip r:embed="rId8"/>
                        <a:stretch>
                          <a:fillRect/>
                        </a:stretch>
                      </p166:blipFill>
                      <p166:spPr xmlns:p166="http://schemas.microsoft.com/office/powerpoint/2016/6/main">
                        <a:xfrm>
                          <a:off x="0" y="0"/>
                          <a:ext cx="3048000" cy="1714500"/>
                        </a:xfrm>
                        <a:prstGeom prst="rect">
                          <a:avLst/>
                        </a:prstGeom>
                        <a:ln w="3175">
                          <a:solidFill>
                            <a:prstClr val="ltGray"/>
                          </a:solidFill>
                        </a:ln>
                      </p166:spPr>
                    </psez:zmPr>
                  </psez:sectionZmObj>
                </psez:sectionZm>
              </a:graphicData>
            </a:graphic>
          </p:graphicFrame>
        </mc:Choice>
        <mc:Fallback xmlns="">
          <p:pic>
            <p:nvPicPr>
              <p:cNvPr id="8" name="節縮放 7">
                <a:hlinkClick r:id="rId9" action="ppaction://hlinksldjump"/>
                <a:extLst>
                  <a:ext uri="{FF2B5EF4-FFF2-40B4-BE49-F238E27FC236}">
                    <a16:creationId xmlns:a16="http://schemas.microsoft.com/office/drawing/2014/main" id="{CE355F8D-B98E-4131-9B76-CAE852EE9783}"/>
                  </a:ext>
                </a:extLst>
              </p:cNvPr>
              <p:cNvPicPr>
                <a:picLocks noGrp="1" noRot="1" noChangeAspect="1" noMove="1" noResize="1" noEditPoints="1" noAdjustHandles="1" noChangeArrowheads="1" noChangeShapeType="1"/>
              </p:cNvPicPr>
              <p:nvPr/>
            </p:nvPicPr>
            <p:blipFill>
              <a:blip r:embed="rId10"/>
              <a:stretch>
                <a:fillRect/>
              </a:stretch>
            </p:blipFill>
            <p:spPr>
              <a:xfrm>
                <a:off x="8202039" y="1449827"/>
                <a:ext cx="3048000" cy="1714500"/>
              </a:xfrm>
              <a:prstGeom prst="rect">
                <a:avLst/>
              </a:prstGeom>
              <a:ln w="3175">
                <a:solidFill>
                  <a:prstClr val="ltGray"/>
                </a:solidFill>
              </a:ln>
            </p:spPr>
          </p:pic>
        </mc:Fallback>
      </mc:AlternateContent>
      <mc:AlternateContent xmlns:mc="http://schemas.openxmlformats.org/markup-compatibility/2006" xmlns:psez="http://schemas.microsoft.com/office/powerpoint/2016/sectionzoom">
        <mc:Choice Requires="psez">
          <p:graphicFrame>
            <p:nvGraphicFramePr>
              <p:cNvPr id="11" name="節縮放 10">
                <a:extLst>
                  <a:ext uri="{FF2B5EF4-FFF2-40B4-BE49-F238E27FC236}">
                    <a16:creationId xmlns:a16="http://schemas.microsoft.com/office/drawing/2014/main" id="{10D4D835-48BE-4F81-ABD8-710C456CE8E7}"/>
                  </a:ext>
                </a:extLst>
              </p:cNvPr>
              <p:cNvGraphicFramePr>
                <a:graphicFrameLocks noChangeAspect="1"/>
              </p:cNvGraphicFramePr>
              <p:nvPr>
                <p:extLst>
                  <p:ext uri="{D42A27DB-BD31-4B8C-83A1-F6EECF244321}">
                    <p14:modId xmlns:p14="http://schemas.microsoft.com/office/powerpoint/2010/main" val="1071068209"/>
                  </p:ext>
                </p:extLst>
              </p:nvPr>
            </p:nvGraphicFramePr>
            <p:xfrm>
              <a:off x="572311" y="4295573"/>
              <a:ext cx="3048000" cy="1714500"/>
            </p:xfrm>
            <a:graphic>
              <a:graphicData uri="http://schemas.microsoft.com/office/powerpoint/2016/sectionzoom">
                <psez:sectionZm>
                  <psez:sectionZmObj sectionId="{C12A7D91-734B-4F4E-A76D-7A0B854EE8E3}">
                    <psez:zmPr id="{6B389BCC-AE8E-42B3-8B3D-5FF8DC90C39C}" transitionDur="1000">
                      <p166:blipFill xmlns:p166="http://schemas.microsoft.com/office/powerpoint/2016/6/main">
                        <a:blip r:embed="rId11"/>
                        <a:stretch>
                          <a:fillRect/>
                        </a:stretch>
                      </p166:blipFill>
                      <p166:spPr xmlns:p166="http://schemas.microsoft.com/office/powerpoint/2016/6/main">
                        <a:xfrm>
                          <a:off x="0" y="0"/>
                          <a:ext cx="3048000" cy="1714500"/>
                        </a:xfrm>
                        <a:prstGeom prst="rect">
                          <a:avLst/>
                        </a:prstGeom>
                        <a:ln w="3175">
                          <a:solidFill>
                            <a:prstClr val="ltGray"/>
                          </a:solidFill>
                        </a:ln>
                      </p166:spPr>
                    </psez:zmPr>
                  </psez:sectionZmObj>
                </psez:sectionZm>
              </a:graphicData>
            </a:graphic>
          </p:graphicFrame>
        </mc:Choice>
        <mc:Fallback xmlns="">
          <p:pic>
            <p:nvPicPr>
              <p:cNvPr id="11" name="節縮放 10">
                <a:hlinkClick r:id="rId12" action="ppaction://hlinksldjump"/>
                <a:extLst>
                  <a:ext uri="{FF2B5EF4-FFF2-40B4-BE49-F238E27FC236}">
                    <a16:creationId xmlns:a16="http://schemas.microsoft.com/office/drawing/2014/main" id="{10D4D835-48BE-4F81-ABD8-710C456CE8E7}"/>
                  </a:ext>
                </a:extLst>
              </p:cNvPr>
              <p:cNvPicPr>
                <a:picLocks noGrp="1" noRot="1" noChangeAspect="1" noMove="1" noResize="1" noEditPoints="1" noAdjustHandles="1" noChangeArrowheads="1" noChangeShapeType="1"/>
              </p:cNvPicPr>
              <p:nvPr/>
            </p:nvPicPr>
            <p:blipFill>
              <a:blip r:embed="rId13"/>
              <a:stretch>
                <a:fillRect/>
              </a:stretch>
            </p:blipFill>
            <p:spPr>
              <a:xfrm>
                <a:off x="572311" y="4295573"/>
                <a:ext cx="3048000" cy="1714500"/>
              </a:xfrm>
              <a:prstGeom prst="rect">
                <a:avLst/>
              </a:prstGeom>
              <a:ln w="3175">
                <a:solidFill>
                  <a:prstClr val="ltGray"/>
                </a:solidFill>
              </a:ln>
            </p:spPr>
          </p:pic>
        </mc:Fallback>
      </mc:AlternateContent>
      <mc:AlternateContent xmlns:mc="http://schemas.openxmlformats.org/markup-compatibility/2006" xmlns:psez="http://schemas.microsoft.com/office/powerpoint/2016/sectionzoom">
        <mc:Choice Requires="psez">
          <p:graphicFrame>
            <p:nvGraphicFramePr>
              <p:cNvPr id="15" name="節縮放 14">
                <a:extLst>
                  <a:ext uri="{FF2B5EF4-FFF2-40B4-BE49-F238E27FC236}">
                    <a16:creationId xmlns:a16="http://schemas.microsoft.com/office/drawing/2014/main" id="{17DD6B18-7C5A-4C86-BE55-4E91CA1A9C6B}"/>
                  </a:ext>
                </a:extLst>
              </p:cNvPr>
              <p:cNvGraphicFramePr>
                <a:graphicFrameLocks noChangeAspect="1"/>
              </p:cNvGraphicFramePr>
              <p:nvPr>
                <p:extLst>
                  <p:ext uri="{D42A27DB-BD31-4B8C-83A1-F6EECF244321}">
                    <p14:modId xmlns:p14="http://schemas.microsoft.com/office/powerpoint/2010/main" val="3837251822"/>
                  </p:ext>
                </p:extLst>
              </p:nvPr>
            </p:nvGraphicFramePr>
            <p:xfrm>
              <a:off x="4572000" y="4295573"/>
              <a:ext cx="3048000" cy="1714500"/>
            </p:xfrm>
            <a:graphic>
              <a:graphicData uri="http://schemas.microsoft.com/office/powerpoint/2016/sectionzoom">
                <psez:sectionZm>
                  <psez:sectionZmObj sectionId="{D111D354-C641-4188-B0FD-954E9A8BF63F}">
                    <psez:zmPr id="{E22A1A5D-06E3-4B8F-BF53-8FDE4A7A9DE1}" transitionDur="1000">
                      <p166:blipFill xmlns:p166="http://schemas.microsoft.com/office/powerpoint/2016/6/main">
                        <a:blip r:embed="rId14"/>
                        <a:stretch>
                          <a:fillRect/>
                        </a:stretch>
                      </p166:blipFill>
                      <p166:spPr xmlns:p166="http://schemas.microsoft.com/office/powerpoint/2016/6/main">
                        <a:xfrm>
                          <a:off x="0" y="0"/>
                          <a:ext cx="3048000" cy="1714500"/>
                        </a:xfrm>
                        <a:prstGeom prst="rect">
                          <a:avLst/>
                        </a:prstGeom>
                        <a:ln w="3175">
                          <a:solidFill>
                            <a:prstClr val="ltGray"/>
                          </a:solidFill>
                        </a:ln>
                      </p166:spPr>
                    </psez:zmPr>
                  </psez:sectionZmObj>
                </psez:sectionZm>
              </a:graphicData>
            </a:graphic>
          </p:graphicFrame>
        </mc:Choice>
        <mc:Fallback xmlns="">
          <p:pic>
            <p:nvPicPr>
              <p:cNvPr id="15" name="節縮放 14">
                <a:hlinkClick r:id="rId15" action="ppaction://hlinksldjump"/>
                <a:extLst>
                  <a:ext uri="{FF2B5EF4-FFF2-40B4-BE49-F238E27FC236}">
                    <a16:creationId xmlns:a16="http://schemas.microsoft.com/office/drawing/2014/main" id="{17DD6B18-7C5A-4C86-BE55-4E91CA1A9C6B}"/>
                  </a:ext>
                </a:extLst>
              </p:cNvPr>
              <p:cNvPicPr>
                <a:picLocks noGrp="1" noRot="1" noChangeAspect="1" noMove="1" noResize="1" noEditPoints="1" noAdjustHandles="1" noChangeArrowheads="1" noChangeShapeType="1"/>
              </p:cNvPicPr>
              <p:nvPr/>
            </p:nvPicPr>
            <p:blipFill>
              <a:blip r:embed="rId16"/>
              <a:stretch>
                <a:fillRect/>
              </a:stretch>
            </p:blipFill>
            <p:spPr>
              <a:xfrm>
                <a:off x="4572000" y="4295573"/>
                <a:ext cx="3048000" cy="1714500"/>
              </a:xfrm>
              <a:prstGeom prst="rect">
                <a:avLst/>
              </a:prstGeom>
              <a:ln w="3175">
                <a:solidFill>
                  <a:prstClr val="ltGray"/>
                </a:solidFill>
              </a:ln>
            </p:spPr>
          </p:pic>
        </mc:Fallback>
      </mc:AlternateContent>
      <mc:AlternateContent xmlns:mc="http://schemas.openxmlformats.org/markup-compatibility/2006" xmlns:psez="http://schemas.microsoft.com/office/powerpoint/2016/sectionzoom">
        <mc:Choice Requires="psez">
          <p:graphicFrame>
            <p:nvGraphicFramePr>
              <p:cNvPr id="19" name="節縮放 18">
                <a:extLst>
                  <a:ext uri="{FF2B5EF4-FFF2-40B4-BE49-F238E27FC236}">
                    <a16:creationId xmlns:a16="http://schemas.microsoft.com/office/drawing/2014/main" id="{CDBC1435-790A-430C-93EA-012EDEE3991F}"/>
                  </a:ext>
                </a:extLst>
              </p:cNvPr>
              <p:cNvGraphicFramePr>
                <a:graphicFrameLocks noChangeAspect="1"/>
              </p:cNvGraphicFramePr>
              <p:nvPr>
                <p:extLst>
                  <p:ext uri="{D42A27DB-BD31-4B8C-83A1-F6EECF244321}">
                    <p14:modId xmlns:p14="http://schemas.microsoft.com/office/powerpoint/2010/main" val="3909673020"/>
                  </p:ext>
                </p:extLst>
              </p:nvPr>
            </p:nvGraphicFramePr>
            <p:xfrm>
              <a:off x="8202039" y="4295573"/>
              <a:ext cx="3048000" cy="1714500"/>
            </p:xfrm>
            <a:graphic>
              <a:graphicData uri="http://schemas.microsoft.com/office/powerpoint/2016/sectionzoom">
                <psez:sectionZm>
                  <psez:sectionZmObj sectionId="{005F2183-0C91-4A2F-8C1B-0E901567A577}">
                    <psez:zmPr id="{BC987594-2F26-4A8F-9400-0E3E8F78A075}" transitionDur="1000">
                      <p166:blipFill xmlns:p166="http://schemas.microsoft.com/office/powerpoint/2016/6/main">
                        <a:blip r:embed="rId17"/>
                        <a:stretch>
                          <a:fillRect/>
                        </a:stretch>
                      </p166:blipFill>
                      <p166:spPr xmlns:p166="http://schemas.microsoft.com/office/powerpoint/2016/6/main">
                        <a:xfrm>
                          <a:off x="0" y="0"/>
                          <a:ext cx="3048000" cy="1714500"/>
                        </a:xfrm>
                        <a:prstGeom prst="rect">
                          <a:avLst/>
                        </a:prstGeom>
                        <a:ln w="3175">
                          <a:solidFill>
                            <a:prstClr val="ltGray"/>
                          </a:solidFill>
                        </a:ln>
                      </p166:spPr>
                    </psez:zmPr>
                  </psez:sectionZmObj>
                </psez:sectionZm>
              </a:graphicData>
            </a:graphic>
          </p:graphicFrame>
        </mc:Choice>
        <mc:Fallback xmlns="">
          <p:pic>
            <p:nvPicPr>
              <p:cNvPr id="19" name="節縮放 18">
                <a:hlinkClick r:id="rId18" action="ppaction://hlinksldjump"/>
                <a:extLst>
                  <a:ext uri="{FF2B5EF4-FFF2-40B4-BE49-F238E27FC236}">
                    <a16:creationId xmlns:a16="http://schemas.microsoft.com/office/drawing/2014/main" id="{CDBC1435-790A-430C-93EA-012EDEE3991F}"/>
                  </a:ext>
                </a:extLst>
              </p:cNvPr>
              <p:cNvPicPr>
                <a:picLocks noGrp="1" noRot="1" noChangeAspect="1" noMove="1" noResize="1" noEditPoints="1" noAdjustHandles="1" noChangeArrowheads="1" noChangeShapeType="1"/>
              </p:cNvPicPr>
              <p:nvPr/>
            </p:nvPicPr>
            <p:blipFill>
              <a:blip r:embed="rId19"/>
              <a:stretch>
                <a:fillRect/>
              </a:stretch>
            </p:blipFill>
            <p:spPr>
              <a:xfrm>
                <a:off x="8202039" y="4295573"/>
                <a:ext cx="3048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11958489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標題 1"/>
          <p:cNvSpPr>
            <a:spLocks noGrp="1"/>
          </p:cNvSpPr>
          <p:nvPr>
            <p:ph type="title"/>
          </p:nvPr>
        </p:nvSpPr>
        <p:spPr/>
        <p:txBody>
          <a:bodyPr/>
          <a:lstStyle/>
          <a:p>
            <a:r>
              <a:rPr lang="zh-TW" altLang="en-US" b="1" dirty="0">
                <a:solidFill>
                  <a:srgbClr val="7B9899"/>
                </a:solidFill>
              </a:rPr>
              <a:t>核心規範：迴避利益衝突</a:t>
            </a:r>
            <a:endParaRPr lang="zh-TW" altLang="en-US" dirty="0">
              <a:solidFill>
                <a:srgbClr val="7B9899"/>
              </a:solidFill>
            </a:endParaRPr>
          </a:p>
        </p:txBody>
      </p:sp>
      <p:sp>
        <p:nvSpPr>
          <p:cNvPr id="40962" name="內容版面配置區 2"/>
          <p:cNvSpPr>
            <a:spLocks noGrp="1"/>
          </p:cNvSpPr>
          <p:nvPr>
            <p:ph idx="4294967295"/>
          </p:nvPr>
        </p:nvSpPr>
        <p:spPr>
          <a:xfrm>
            <a:off x="3347672" y="3275763"/>
            <a:ext cx="7323677" cy="1499437"/>
          </a:xfrm>
          <a:prstGeom prst="rect">
            <a:avLst/>
          </a:prstGeom>
        </p:spPr>
        <p:txBody>
          <a:bodyPr>
            <a:noAutofit/>
          </a:bodyPr>
          <a:lstStyle/>
          <a:p>
            <a:pPr marL="0" indent="0" algn="just">
              <a:lnSpc>
                <a:spcPct val="100000"/>
              </a:lnSpc>
              <a:buNone/>
            </a:pPr>
            <a:r>
              <a:rPr lang="zh-TW" altLang="en-US" sz="2800" dirty="0">
                <a:latin typeface="標楷體" pitchFamily="65" charset="-120"/>
                <a:ea typeface="標楷體" pitchFamily="65" charset="-120"/>
              </a:rPr>
              <a:t>某甲係知有利益衝突情事未自行迴避，違反公職人員利益衝突迴避法第</a:t>
            </a:r>
            <a:r>
              <a:rPr lang="en-US" altLang="zh-TW" sz="2800" dirty="0">
                <a:latin typeface="標楷體" pitchFamily="65" charset="-120"/>
                <a:ea typeface="標楷體" pitchFamily="65" charset="-120"/>
              </a:rPr>
              <a:t>6 </a:t>
            </a:r>
            <a:r>
              <a:rPr lang="zh-TW" altLang="en-US" sz="2800" dirty="0">
                <a:latin typeface="標楷體" pitchFamily="65" charset="-120"/>
                <a:ea typeface="標楷體" pitchFamily="65" charset="-120"/>
              </a:rPr>
              <a:t>條第</a:t>
            </a:r>
            <a:r>
              <a:rPr lang="en-US" altLang="zh-TW" sz="2800" dirty="0">
                <a:latin typeface="標楷體" pitchFamily="65" charset="-120"/>
                <a:ea typeface="標楷體" pitchFamily="65" charset="-120"/>
              </a:rPr>
              <a:t>1 </a:t>
            </a:r>
            <a:r>
              <a:rPr lang="zh-TW" altLang="en-US" sz="2800" dirty="0">
                <a:latin typeface="標楷體" pitchFamily="65" charset="-120"/>
                <a:ea typeface="標楷體" pitchFamily="65" charset="-120"/>
              </a:rPr>
              <a:t>項規定，遭監察院處罰鍰新臺幣</a:t>
            </a:r>
            <a:r>
              <a:rPr lang="en-US" altLang="zh-TW" sz="2800" dirty="0">
                <a:latin typeface="標楷體" pitchFamily="65" charset="-120"/>
                <a:ea typeface="標楷體" pitchFamily="65" charset="-120"/>
              </a:rPr>
              <a:t>10</a:t>
            </a:r>
            <a:r>
              <a:rPr lang="zh-TW" altLang="en-US" sz="2800" dirty="0">
                <a:latin typeface="標楷體" pitchFamily="65" charset="-120"/>
                <a:ea typeface="標楷體" pitchFamily="65" charset="-120"/>
              </a:rPr>
              <a:t>萬元確定。</a:t>
            </a:r>
            <a:endParaRPr lang="en-US" altLang="zh-TW" sz="1600" dirty="0">
              <a:latin typeface="標楷體" pitchFamily="65" charset="-120"/>
              <a:ea typeface="標楷體" pitchFamily="65" charset="-120"/>
            </a:endParaRPr>
          </a:p>
        </p:txBody>
      </p:sp>
      <p:sp>
        <p:nvSpPr>
          <p:cNvPr id="40967" name="文字方塊 5"/>
          <p:cNvSpPr txBox="1">
            <a:spLocks noChangeArrowheads="1"/>
          </p:cNvSpPr>
          <p:nvPr/>
        </p:nvSpPr>
        <p:spPr bwMode="auto">
          <a:xfrm>
            <a:off x="5991526" y="5857878"/>
            <a:ext cx="461665" cy="214313"/>
          </a:xfrm>
          <a:prstGeom prst="rect">
            <a:avLst/>
          </a:prstGeom>
          <a:noFill/>
          <a:ln w="9525">
            <a:noFill/>
            <a:miter lim="800000"/>
            <a:headEnd/>
            <a:tailEnd/>
          </a:ln>
        </p:spPr>
        <p:txBody>
          <a:bodyPr vert="eaVert">
            <a:spAutoFit/>
          </a:bodyPr>
          <a:lstStyle/>
          <a:p>
            <a:endParaRPr lang="zh-TW" altLang="en-US">
              <a:solidFill>
                <a:prstClr val="black"/>
              </a:solidFill>
              <a:latin typeface="Georgia" pitchFamily="18" charset="0"/>
            </a:endParaRPr>
          </a:p>
        </p:txBody>
      </p:sp>
      <p:sp>
        <p:nvSpPr>
          <p:cNvPr id="8" name="文字方塊 4"/>
          <p:cNvSpPr txBox="1">
            <a:spLocks noChangeArrowheads="1"/>
          </p:cNvSpPr>
          <p:nvPr/>
        </p:nvSpPr>
        <p:spPr bwMode="auto">
          <a:xfrm>
            <a:off x="3347672" y="1213660"/>
            <a:ext cx="7323677" cy="1815882"/>
          </a:xfrm>
          <a:prstGeom prst="rect">
            <a:avLst/>
          </a:prstGeom>
          <a:noFill/>
          <a:ln w="9525">
            <a:noFill/>
            <a:miter lim="800000"/>
            <a:headEnd/>
            <a:tailEnd/>
          </a:ln>
        </p:spPr>
        <p:txBody>
          <a:bodyPr wrap="square">
            <a:spAutoFit/>
          </a:bodyPr>
          <a:lstStyle/>
          <a:p>
            <a:pPr algn="just"/>
            <a:r>
              <a:rPr lang="zh-TW" altLang="en-US" sz="2800" dirty="0">
                <a:solidFill>
                  <a:srgbClr val="FF0000"/>
                </a:solidFill>
                <a:latin typeface="標楷體" pitchFamily="65" charset="-120"/>
                <a:ea typeface="標楷體" pitchFamily="65" charset="-120"/>
              </a:rPr>
              <a:t>財團法人○○中心執行長某甲於該中心承辦單位所簽「</a:t>
            </a:r>
            <a:r>
              <a:rPr lang="en-US" altLang="zh-TW" sz="2800" dirty="0">
                <a:solidFill>
                  <a:srgbClr val="FF0000"/>
                </a:solidFill>
                <a:latin typeface="標楷體" pitchFamily="65" charset="-120"/>
                <a:ea typeface="標楷體" pitchFamily="65" charset="-120"/>
              </a:rPr>
              <a:t>108 </a:t>
            </a:r>
            <a:r>
              <a:rPr lang="zh-TW" altLang="en-US" sz="2800" dirty="0">
                <a:solidFill>
                  <a:srgbClr val="FF0000"/>
                </a:solidFill>
                <a:latin typeface="標楷體" pitchFamily="65" charset="-120"/>
                <a:ea typeface="標楷體" pitchFamily="65" charset="-120"/>
              </a:rPr>
              <a:t>年營運獎金一級主管以上分配建議」表勾選「同意」並於其上簽名後上陳董事長，使其本人獲得營運獎金</a:t>
            </a:r>
          </a:p>
        </p:txBody>
      </p:sp>
      <p:pic>
        <p:nvPicPr>
          <p:cNvPr id="7" name="Picture 2">
            <a:extLst>
              <a:ext uri="{FF2B5EF4-FFF2-40B4-BE49-F238E27FC236}">
                <a16:creationId xmlns:a16="http://schemas.microsoft.com/office/drawing/2014/main" id="{697C7C94-CEFD-4325-A6EB-F13455AEDCF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429315" flipH="1">
            <a:off x="16198073" y="8750830"/>
            <a:ext cx="1133643" cy="2454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橢圓 1">
            <a:extLst>
              <a:ext uri="{FF2B5EF4-FFF2-40B4-BE49-F238E27FC236}">
                <a16:creationId xmlns:a16="http://schemas.microsoft.com/office/drawing/2014/main" id="{380736DA-D218-485F-9C7E-18E3ECBE4CE3}"/>
              </a:ext>
            </a:extLst>
          </p:cNvPr>
          <p:cNvSpPr>
            <a:spLocks noChangeAspect="1"/>
          </p:cNvSpPr>
          <p:nvPr/>
        </p:nvSpPr>
        <p:spPr>
          <a:xfrm>
            <a:off x="460430" y="1584960"/>
            <a:ext cx="2340000" cy="734600"/>
          </a:xfrm>
          <a:prstGeom prst="ellipse">
            <a:avLst/>
          </a:prstGeom>
          <a:solidFill>
            <a:srgbClr val="8C7E77"/>
          </a:solidFill>
          <a:ln w="19050" cmpd="thickThin">
            <a:solidFill>
              <a:schemeClr val="accent1">
                <a:shade val="50000"/>
                <a:alpha val="97000"/>
              </a:schemeClr>
            </a:solidFill>
          </a:ln>
          <a:effectLst>
            <a:innerShdw blurRad="63500" dist="50800" dir="13500000">
              <a:prstClr val="black">
                <a:alpha val="50000"/>
              </a:prstClr>
            </a:innerShdw>
            <a:reflection blurRad="6350" stA="52000" endA="300" endPos="28000" dir="5400000" sy="-100000" algn="bl" rotWithShape="0"/>
            <a:softEdge rad="0"/>
          </a:effectLst>
          <a:scene3d>
            <a:camera prst="orthographicFront">
              <a:rot lat="495480" lon="284830" rev="1245220"/>
            </a:camera>
            <a:lightRig rig="chilly" dir="t"/>
          </a:scene3d>
          <a:sp3d prstMaterial="dkEdge">
            <a:bevelT prst="convex"/>
            <a:bevelB prst="angle"/>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flatTx/>
          </a:bodyPr>
          <a:lstStyle/>
          <a:p>
            <a:pPr algn="ctr"/>
            <a:r>
              <a:rPr lang="zh-TW" altLang="en-US" sz="2000" b="1" dirty="0">
                <a:latin typeface="Microsoft YaHei UI" panose="020B0503020204020204" pitchFamily="34" charset="-122"/>
                <a:ea typeface="Microsoft YaHei UI" panose="020B0503020204020204" pitchFamily="34" charset="-122"/>
              </a:rPr>
              <a:t>裁罰案例</a:t>
            </a:r>
          </a:p>
        </p:txBody>
      </p:sp>
      <p:sp>
        <p:nvSpPr>
          <p:cNvPr id="11" name="圓角矩形圖說文字 4">
            <a:extLst>
              <a:ext uri="{FF2B5EF4-FFF2-40B4-BE49-F238E27FC236}">
                <a16:creationId xmlns:a16="http://schemas.microsoft.com/office/drawing/2014/main" id="{51D66968-B8B0-46C3-B488-D2379CBE27E0}"/>
              </a:ext>
            </a:extLst>
          </p:cNvPr>
          <p:cNvSpPr/>
          <p:nvPr/>
        </p:nvSpPr>
        <p:spPr>
          <a:xfrm>
            <a:off x="4795520" y="5644340"/>
            <a:ext cx="4988128" cy="593668"/>
          </a:xfrm>
          <a:prstGeom prst="wedgeRoundRectCallout">
            <a:avLst>
              <a:gd name="adj1" fmla="val -20825"/>
              <a:gd name="adj2" fmla="val 63826"/>
              <a:gd name="adj3" fmla="val 16667"/>
            </a:avLst>
          </a:prstGeom>
          <a:solidFill>
            <a:srgbClr val="FFC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4" algn="just" defTabSz="685800"/>
            <a:r>
              <a:rPr lang="zh-TW" altLang="en-US" sz="2000" b="1" dirty="0">
                <a:solidFill>
                  <a:srgbClr val="ED7D31">
                    <a:lumMod val="50000"/>
                  </a:srgbClr>
                </a:solidFill>
                <a:latin typeface="金梅新中楷全字體" panose="02010509060101010101" pitchFamily="49" charset="-120"/>
                <a:ea typeface="金梅新中楷全字體" panose="02010509060101010101" pitchFamily="49" charset="-120"/>
              </a:rPr>
              <a:t>資料來源：監察院公報廉政專刊第</a:t>
            </a:r>
            <a:r>
              <a:rPr lang="en-US" altLang="zh-TW" sz="2000" b="1" dirty="0">
                <a:solidFill>
                  <a:srgbClr val="ED7D31">
                    <a:lumMod val="50000"/>
                  </a:srgbClr>
                </a:solidFill>
                <a:latin typeface="金梅新中楷全字體" panose="02010509060101010101" pitchFamily="49" charset="-120"/>
                <a:ea typeface="金梅新中楷全字體" panose="02010509060101010101" pitchFamily="49" charset="-120"/>
              </a:rPr>
              <a:t>231</a:t>
            </a:r>
            <a:r>
              <a:rPr lang="zh-TW" altLang="en-US" sz="2000" b="1" dirty="0">
                <a:solidFill>
                  <a:srgbClr val="ED7D31">
                    <a:lumMod val="50000"/>
                  </a:srgbClr>
                </a:solidFill>
                <a:latin typeface="金梅新中楷全字體" panose="02010509060101010101" pitchFamily="49" charset="-120"/>
                <a:ea typeface="金梅新中楷全字體" panose="02010509060101010101" pitchFamily="49" charset="-120"/>
              </a:rPr>
              <a:t>期</a:t>
            </a:r>
          </a:p>
        </p:txBody>
      </p:sp>
    </p:spTree>
    <p:extLst>
      <p:ext uri="{BB962C8B-B14F-4D97-AF65-F5344CB8AC3E}">
        <p14:creationId xmlns:p14="http://schemas.microsoft.com/office/powerpoint/2010/main" val="12123002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anim calcmode="lin" valueType="num">
                                      <p:cBhvr>
                                        <p:cTn id="8" dur="500" fill="hold"/>
                                        <p:tgtEl>
                                          <p:spTgt spid="8"/>
                                        </p:tgtEl>
                                        <p:attrNameLst>
                                          <p:attrName>ppt_x</p:attrName>
                                        </p:attrNameLst>
                                      </p:cBhvr>
                                      <p:tavLst>
                                        <p:tav tm="0">
                                          <p:val>
                                            <p:strVal val="#ppt_x"/>
                                          </p:val>
                                        </p:tav>
                                        <p:tav tm="100000">
                                          <p:val>
                                            <p:strVal val="#ppt_x"/>
                                          </p:val>
                                        </p:tav>
                                      </p:tavLst>
                                    </p:anim>
                                    <p:anim calcmode="lin" valueType="num">
                                      <p:cBhvr>
                                        <p:cTn id="9"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40962">
                                            <p:txEl>
                                              <p:pRg st="0" end="0"/>
                                            </p:txEl>
                                          </p:spTgt>
                                        </p:tgtEl>
                                        <p:attrNameLst>
                                          <p:attrName>style.visibility</p:attrName>
                                        </p:attrNameLst>
                                      </p:cBhvr>
                                      <p:to>
                                        <p:strVal val="visible"/>
                                      </p:to>
                                    </p:set>
                                    <p:anim calcmode="lin" valueType="num">
                                      <p:cBhvr additive="base">
                                        <p:cTn id="14" dur="500" fill="hold"/>
                                        <p:tgtEl>
                                          <p:spTgt spid="40962">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4096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checkerboard(across)">
                                      <p:cBhvr>
                                        <p:cTn id="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2" grpId="0" build="p"/>
      <p:bldP spid="8" grpId="0"/>
      <p:bldP spid="1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標題 1"/>
          <p:cNvSpPr>
            <a:spLocks noGrp="1"/>
          </p:cNvSpPr>
          <p:nvPr>
            <p:ph type="title"/>
          </p:nvPr>
        </p:nvSpPr>
        <p:spPr/>
        <p:txBody>
          <a:bodyPr/>
          <a:lstStyle/>
          <a:p>
            <a:r>
              <a:rPr lang="zh-TW" altLang="en-US" b="1" dirty="0">
                <a:solidFill>
                  <a:srgbClr val="7B9899"/>
                </a:solidFill>
              </a:rPr>
              <a:t>核心規範：迴避利益衝突</a:t>
            </a:r>
            <a:endParaRPr lang="zh-TW" altLang="en-US" dirty="0">
              <a:solidFill>
                <a:srgbClr val="7B9899"/>
              </a:solidFill>
            </a:endParaRPr>
          </a:p>
        </p:txBody>
      </p:sp>
      <p:sp>
        <p:nvSpPr>
          <p:cNvPr id="40962" name="內容版面配置區 2"/>
          <p:cNvSpPr>
            <a:spLocks noGrp="1"/>
          </p:cNvSpPr>
          <p:nvPr>
            <p:ph idx="4294967295"/>
          </p:nvPr>
        </p:nvSpPr>
        <p:spPr>
          <a:xfrm>
            <a:off x="2513659" y="2449667"/>
            <a:ext cx="8487133" cy="4105275"/>
          </a:xfrm>
          <a:prstGeom prst="rect">
            <a:avLst/>
          </a:prstGeom>
        </p:spPr>
        <p:txBody>
          <a:bodyPr>
            <a:noAutofit/>
          </a:bodyPr>
          <a:lstStyle/>
          <a:p>
            <a:pPr marL="0" indent="0" algn="just">
              <a:lnSpc>
                <a:spcPct val="100000"/>
              </a:lnSpc>
              <a:buNone/>
            </a:pPr>
            <a:r>
              <a:rPr lang="zh-TW" altLang="en-US" sz="2800" dirty="0">
                <a:latin typeface="標楷體" pitchFamily="65" charset="-120"/>
                <a:ea typeface="標楷體" pitchFamily="65" charset="-120"/>
              </a:rPr>
              <a:t>公職人員就具體個案完全迴避由職務代理人代理執行，固充分符合本法迴避義務要求，惟</a:t>
            </a:r>
            <a:r>
              <a:rPr lang="zh-TW" altLang="en-US" sz="2800" dirty="0">
                <a:solidFill>
                  <a:srgbClr val="FF0000"/>
                </a:solidFill>
                <a:latin typeface="標楷體" pitchFamily="65" charset="-120"/>
                <a:ea typeface="標楷體" pitchFamily="65" charset="-120"/>
              </a:rPr>
              <a:t>實務運作上容有個案較為複雜，或陳核及會簽人員眾多，不易操作之情事，如個別公職人員已於相關公文上具體敘明就其本人或關係人部分迴避之意思表示，並踐行通知義務，亦尚難謂與本法迴避規定意旨有違</a:t>
            </a:r>
            <a:r>
              <a:rPr lang="zh-TW" altLang="en-US" sz="2800" dirty="0">
                <a:latin typeface="標楷體" pitchFamily="65" charset="-120"/>
                <a:ea typeface="標楷體" pitchFamily="65" charset="-120"/>
              </a:rPr>
              <a:t>。然相關公文之最後核定者</a:t>
            </a:r>
            <a:r>
              <a:rPr lang="en-US" altLang="zh-TW" sz="2800" dirty="0">
                <a:latin typeface="標楷體" pitchFamily="65" charset="-120"/>
                <a:ea typeface="標楷體" pitchFamily="65" charset="-120"/>
              </a:rPr>
              <a:t>(</a:t>
            </a:r>
            <a:r>
              <a:rPr lang="zh-TW" altLang="en-US" sz="2800" dirty="0">
                <a:latin typeface="標楷體" pitchFamily="65" charset="-120"/>
                <a:ea typeface="標楷體" pitchFamily="65" charset="-120"/>
              </a:rPr>
              <a:t>通常即為首長</a:t>
            </a:r>
            <a:r>
              <a:rPr lang="en-US" altLang="zh-TW" sz="2800" dirty="0">
                <a:latin typeface="標楷體" pitchFamily="65" charset="-120"/>
                <a:ea typeface="標楷體" pitchFamily="65" charset="-120"/>
              </a:rPr>
              <a:t>)</a:t>
            </a:r>
            <a:r>
              <a:rPr lang="zh-TW" altLang="en-US" sz="2800" dirty="0">
                <a:latin typeface="標楷體" pitchFamily="65" charset="-120"/>
                <a:ea typeface="標楷體" pitchFamily="65" charset="-120"/>
              </a:rPr>
              <a:t>，就涉及其本人或關係人利益部分既已迴避未予核定，此時仍應由其職務代理人就其迴避部分代為核定。</a:t>
            </a:r>
            <a:r>
              <a:rPr lang="en-US" altLang="zh-TW" sz="1600" dirty="0">
                <a:latin typeface="標楷體" pitchFamily="65" charset="-120"/>
                <a:ea typeface="標楷體" pitchFamily="65" charset="-120"/>
              </a:rPr>
              <a:t>(</a:t>
            </a:r>
            <a:r>
              <a:rPr lang="zh-TW" altLang="en-US" sz="1600" dirty="0">
                <a:latin typeface="標楷體" pitchFamily="65" charset="-120"/>
                <a:ea typeface="標楷體" pitchFamily="65" charset="-120"/>
              </a:rPr>
              <a:t>法務部</a:t>
            </a:r>
            <a:r>
              <a:rPr lang="en-US" altLang="zh-TW" sz="1600" dirty="0">
                <a:latin typeface="標楷體" pitchFamily="65" charset="-120"/>
                <a:ea typeface="標楷體" pitchFamily="65" charset="-120"/>
              </a:rPr>
              <a:t>108</a:t>
            </a:r>
            <a:r>
              <a:rPr lang="zh-TW" altLang="en-US" sz="1600" dirty="0">
                <a:latin typeface="標楷體" pitchFamily="65" charset="-120"/>
                <a:ea typeface="標楷體" pitchFamily="65" charset="-120"/>
              </a:rPr>
              <a:t>年</a:t>
            </a:r>
            <a:r>
              <a:rPr lang="en-US" altLang="zh-TW" sz="1600" dirty="0">
                <a:latin typeface="標楷體" pitchFamily="65" charset="-120"/>
                <a:ea typeface="標楷體" pitchFamily="65" charset="-120"/>
              </a:rPr>
              <a:t>11</a:t>
            </a:r>
            <a:r>
              <a:rPr lang="zh-TW" altLang="en-US" sz="1600" dirty="0">
                <a:latin typeface="標楷體" pitchFamily="65" charset="-120"/>
                <a:ea typeface="標楷體" pitchFamily="65" charset="-120"/>
              </a:rPr>
              <a:t>月</a:t>
            </a:r>
            <a:r>
              <a:rPr lang="en-US" altLang="zh-TW" sz="1600" dirty="0">
                <a:latin typeface="標楷體" pitchFamily="65" charset="-120"/>
                <a:ea typeface="標楷體" pitchFamily="65" charset="-120"/>
              </a:rPr>
              <a:t>13</a:t>
            </a:r>
            <a:r>
              <a:rPr lang="zh-TW" altLang="en-US" sz="1600" dirty="0">
                <a:latin typeface="標楷體" pitchFamily="65" charset="-120"/>
                <a:ea typeface="標楷體" pitchFamily="65" charset="-120"/>
              </a:rPr>
              <a:t>日法授廉利字第</a:t>
            </a:r>
            <a:r>
              <a:rPr lang="en-US" altLang="zh-TW" sz="1600" dirty="0">
                <a:latin typeface="標楷體" pitchFamily="65" charset="-120"/>
                <a:ea typeface="標楷體" pitchFamily="65" charset="-120"/>
              </a:rPr>
              <a:t>10805008720</a:t>
            </a:r>
            <a:r>
              <a:rPr lang="zh-TW" altLang="en-US" sz="1600" dirty="0">
                <a:latin typeface="標楷體" pitchFamily="65" charset="-120"/>
                <a:ea typeface="標楷體" pitchFamily="65" charset="-120"/>
              </a:rPr>
              <a:t>號函</a:t>
            </a:r>
            <a:r>
              <a:rPr lang="en-US" altLang="zh-TW" sz="1600" dirty="0">
                <a:latin typeface="標楷體" pitchFamily="65" charset="-120"/>
                <a:ea typeface="標楷體" pitchFamily="65" charset="-120"/>
              </a:rPr>
              <a:t>)</a:t>
            </a:r>
          </a:p>
        </p:txBody>
      </p:sp>
      <p:sp>
        <p:nvSpPr>
          <p:cNvPr id="4" name="矩形 3"/>
          <p:cNvSpPr/>
          <p:nvPr/>
        </p:nvSpPr>
        <p:spPr>
          <a:xfrm>
            <a:off x="746448" y="1418253"/>
            <a:ext cx="1427585" cy="728938"/>
          </a:xfrm>
          <a:prstGeom prst="rect">
            <a:avLst/>
          </a:prstGeom>
          <a:solidFill>
            <a:schemeClr val="accent5">
              <a:lumMod val="75000"/>
              <a:alpha val="99000"/>
            </a:schemeClr>
          </a:solidFill>
          <a:effectLst>
            <a:outerShdw blurRad="50800" dist="50800" dir="5400000" algn="ctr" rotWithShape="0">
              <a:srgbClr val="000000"/>
            </a:outerShdw>
          </a:effectLst>
          <a:scene3d>
            <a:camera prst="perspectiveContrastingRightFacing" fov="2700000">
              <a:rot lat="0" lon="21000000" rev="600000"/>
            </a:camera>
            <a:lightRig rig="sunrise" dir="t">
              <a:rot lat="0" lon="0" rev="0"/>
            </a:lightRig>
          </a:scene3d>
          <a:sp3d>
            <a:bevelT/>
            <a:bevelB prst="angle"/>
          </a:sp3d>
        </p:spPr>
        <p:style>
          <a:lnRef idx="2">
            <a:schemeClr val="accent1">
              <a:shade val="50000"/>
            </a:schemeClr>
          </a:lnRef>
          <a:fillRef idx="1">
            <a:schemeClr val="accent1"/>
          </a:fillRef>
          <a:effectRef idx="0">
            <a:schemeClr val="accent1"/>
          </a:effectRef>
          <a:fontRef idx="minor">
            <a:schemeClr val="lt1"/>
          </a:fontRef>
        </p:style>
        <p:txBody>
          <a:bodyPr anchor="ctr">
            <a:flatTx/>
          </a:bodyPr>
          <a:lstStyle/>
          <a:p>
            <a:pPr algn="ctr">
              <a:defRPr/>
            </a:pPr>
            <a:r>
              <a:rPr lang="zh-TW" altLang="en-US" sz="2400" dirty="0">
                <a:solidFill>
                  <a:prstClr val="white"/>
                </a:solidFill>
              </a:rPr>
              <a:t>爭議釐清</a:t>
            </a:r>
          </a:p>
        </p:txBody>
      </p:sp>
      <p:sp>
        <p:nvSpPr>
          <p:cNvPr id="40967" name="文字方塊 5"/>
          <p:cNvSpPr txBox="1">
            <a:spLocks noChangeArrowheads="1"/>
          </p:cNvSpPr>
          <p:nvPr/>
        </p:nvSpPr>
        <p:spPr bwMode="auto">
          <a:xfrm>
            <a:off x="5991526" y="5857878"/>
            <a:ext cx="461665" cy="214313"/>
          </a:xfrm>
          <a:prstGeom prst="rect">
            <a:avLst/>
          </a:prstGeom>
          <a:noFill/>
          <a:ln w="9525">
            <a:noFill/>
            <a:miter lim="800000"/>
            <a:headEnd/>
            <a:tailEnd/>
          </a:ln>
        </p:spPr>
        <p:txBody>
          <a:bodyPr vert="eaVert">
            <a:spAutoFit/>
          </a:bodyPr>
          <a:lstStyle/>
          <a:p>
            <a:endParaRPr lang="zh-TW" altLang="en-US">
              <a:solidFill>
                <a:prstClr val="black"/>
              </a:solidFill>
              <a:latin typeface="Georgia" pitchFamily="18" charset="0"/>
            </a:endParaRPr>
          </a:p>
        </p:txBody>
      </p:sp>
      <p:sp>
        <p:nvSpPr>
          <p:cNvPr id="8" name="文字方塊 4"/>
          <p:cNvSpPr txBox="1">
            <a:spLocks noChangeArrowheads="1"/>
          </p:cNvSpPr>
          <p:nvPr/>
        </p:nvSpPr>
        <p:spPr bwMode="auto">
          <a:xfrm>
            <a:off x="2444620" y="1278478"/>
            <a:ext cx="8556172" cy="1077218"/>
          </a:xfrm>
          <a:prstGeom prst="rect">
            <a:avLst/>
          </a:prstGeom>
          <a:noFill/>
          <a:ln w="9525">
            <a:noFill/>
            <a:miter lim="800000"/>
            <a:headEnd/>
            <a:tailEnd/>
          </a:ln>
        </p:spPr>
        <p:txBody>
          <a:bodyPr wrap="square">
            <a:spAutoFit/>
          </a:bodyPr>
          <a:lstStyle/>
          <a:p>
            <a:pPr algn="just"/>
            <a:r>
              <a:rPr lang="zh-TW" altLang="en-US" sz="3200" dirty="0">
                <a:solidFill>
                  <a:srgbClr val="3333CC"/>
                </a:solidFill>
                <a:latin typeface="標楷體" pitchFamily="65" charset="-120"/>
                <a:ea typeface="標楷體" pitchFamily="65" charset="-120"/>
              </a:rPr>
              <a:t>如所涉事務不宜全部交由代理人行使，或相關事務具包裹性，公職人員應如何迴避？</a:t>
            </a:r>
          </a:p>
        </p:txBody>
      </p:sp>
      <p:pic>
        <p:nvPicPr>
          <p:cNvPr id="7" name="Picture 2">
            <a:extLst>
              <a:ext uri="{FF2B5EF4-FFF2-40B4-BE49-F238E27FC236}">
                <a16:creationId xmlns:a16="http://schemas.microsoft.com/office/drawing/2014/main" id="{697C7C94-CEFD-4325-A6EB-F13455AEDCF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429315" flipH="1">
            <a:off x="16198073" y="8750830"/>
            <a:ext cx="1133643" cy="2454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912694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8" presetClass="entr" presetSubtype="0" accel="5000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4"/>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4"/>
                                        </p:tgtEl>
                                        <p:attrNameLst>
                                          <p:attrName>ppt_y</p:attrName>
                                        </p:attrNameLst>
                                      </p:cBhvr>
                                      <p:tavLst>
                                        <p:tav tm="0">
                                          <p:val>
                                            <p:strVal val="#ppt_y"/>
                                          </p:val>
                                        </p:tav>
                                        <p:tav tm="100000">
                                          <p:val>
                                            <p:strVal val="#ppt_y"/>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47"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anim calcmode="lin" valueType="num">
                                      <p:cBhvr>
                                        <p:cTn id="16" dur="500" fill="hold"/>
                                        <p:tgtEl>
                                          <p:spTgt spid="8"/>
                                        </p:tgtEl>
                                        <p:attrNameLst>
                                          <p:attrName>ppt_x</p:attrName>
                                        </p:attrNameLst>
                                      </p:cBhvr>
                                      <p:tavLst>
                                        <p:tav tm="0">
                                          <p:val>
                                            <p:strVal val="#ppt_x"/>
                                          </p:val>
                                        </p:tav>
                                        <p:tav tm="100000">
                                          <p:val>
                                            <p:strVal val="#ppt_x"/>
                                          </p:val>
                                        </p:tav>
                                      </p:tavLst>
                                    </p:anim>
                                    <p:anim calcmode="lin" valueType="num">
                                      <p:cBhvr>
                                        <p:cTn id="17"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40962">
                                            <p:txEl>
                                              <p:pRg st="0" end="0"/>
                                            </p:txEl>
                                          </p:spTgt>
                                        </p:tgtEl>
                                        <p:attrNameLst>
                                          <p:attrName>style.visibility</p:attrName>
                                        </p:attrNameLst>
                                      </p:cBhvr>
                                      <p:to>
                                        <p:strVal val="visible"/>
                                      </p:to>
                                    </p:set>
                                    <p:anim calcmode="lin" valueType="num">
                                      <p:cBhvr additive="base">
                                        <p:cTn id="22" dur="500" fill="hold"/>
                                        <p:tgtEl>
                                          <p:spTgt spid="40962">
                                            <p:txEl>
                                              <p:pRg st="0" end="0"/>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4096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2" grpId="0" build="p"/>
      <p:bldP spid="4" grpId="0" animBg="1"/>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標題 1"/>
          <p:cNvSpPr>
            <a:spLocks noGrp="1"/>
          </p:cNvSpPr>
          <p:nvPr>
            <p:ph type="title"/>
          </p:nvPr>
        </p:nvSpPr>
        <p:spPr/>
        <p:txBody>
          <a:bodyPr>
            <a:normAutofit/>
          </a:bodyPr>
          <a:lstStyle/>
          <a:p>
            <a:r>
              <a:rPr lang="zh-TW" altLang="en-US" b="1" dirty="0">
                <a:solidFill>
                  <a:srgbClr val="7B9899"/>
                </a:solidFill>
              </a:rPr>
              <a:t>具體迴避範例</a:t>
            </a:r>
            <a:endParaRPr lang="zh-TW" altLang="en-US" dirty="0">
              <a:solidFill>
                <a:srgbClr val="7B9899"/>
              </a:solidFill>
            </a:endParaRPr>
          </a:p>
        </p:txBody>
      </p:sp>
      <p:pic>
        <p:nvPicPr>
          <p:cNvPr id="2050" name="Picture 2"/>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bwMode="auto">
          <a:xfrm>
            <a:off x="2053383" y="369949"/>
            <a:ext cx="8014348" cy="6587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圖片 3">
            <a:extLst>
              <a:ext uri="{FF2B5EF4-FFF2-40B4-BE49-F238E27FC236}">
                <a16:creationId xmlns:a16="http://schemas.microsoft.com/office/drawing/2014/main" id="{8974973A-8210-47A0-BABC-BFE9C057BC7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83103" y="23735234"/>
            <a:ext cx="3160297" cy="1867965"/>
          </a:xfrm>
          <a:prstGeom prst="rect">
            <a:avLst/>
          </a:prstGeom>
        </p:spPr>
      </p:pic>
    </p:spTree>
    <p:extLst>
      <p:ext uri="{BB962C8B-B14F-4D97-AF65-F5344CB8AC3E}">
        <p14:creationId xmlns:p14="http://schemas.microsoft.com/office/powerpoint/2010/main" val="25501246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1">
            <a:extLst>
              <a:ext uri="{FF2B5EF4-FFF2-40B4-BE49-F238E27FC236}">
                <a16:creationId xmlns:a16="http://schemas.microsoft.com/office/drawing/2014/main" id="{56A76BDF-CB01-421D-A602-C827AB9999A8}"/>
              </a:ext>
            </a:extLst>
          </p:cNvPr>
          <p:cNvSpPr txBox="1"/>
          <p:nvPr/>
        </p:nvSpPr>
        <p:spPr>
          <a:xfrm>
            <a:off x="5974225" y="1848121"/>
            <a:ext cx="4518287" cy="2554545"/>
          </a:xfrm>
          <a:prstGeom prst="rect">
            <a:avLst/>
          </a:prstGeom>
          <a:noFill/>
        </p:spPr>
        <p:txBody>
          <a:bodyPr wrap="square" rtlCol="0">
            <a:spAutoFit/>
          </a:bodyPr>
          <a:lstStyle/>
          <a:p>
            <a:r>
              <a:rPr lang="zh-TW" altLang="en-US" sz="8000" b="1" dirty="0">
                <a:solidFill>
                  <a:srgbClr val="4C3832"/>
                </a:solidFill>
                <a:latin typeface="Microsoft YaHei" panose="020B0503020204020204" pitchFamily="34" charset="-122"/>
                <a:ea typeface="Microsoft YaHei" panose="020B0503020204020204" pitchFamily="34" charset="-122"/>
              </a:rPr>
              <a:t>不當利益之禁止</a:t>
            </a:r>
          </a:p>
        </p:txBody>
      </p:sp>
    </p:spTree>
    <p:extLst>
      <p:ext uri="{BB962C8B-B14F-4D97-AF65-F5344CB8AC3E}">
        <p14:creationId xmlns:p14="http://schemas.microsoft.com/office/powerpoint/2010/main" val="5032847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0">
        <p159:morph option="byChar"/>
      </p:transition>
    </mc:Choice>
    <mc:Fallback xmlns="">
      <p:transition spd="slow" advClick="0" advTm="0">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K1"/>
          <p:cNvSpPr>
            <a:spLocks noGrp="1"/>
          </p:cNvSpPr>
          <p:nvPr>
            <p:ph type="title"/>
          </p:nvPr>
        </p:nvSpPr>
        <p:spPr/>
        <p:txBody>
          <a:bodyPr/>
          <a:lstStyle/>
          <a:p>
            <a:r>
              <a:rPr lang="zh-TW" altLang="en-US" b="1" dirty="0">
                <a:solidFill>
                  <a:srgbClr val="7B9899"/>
                </a:solidFill>
              </a:rPr>
              <a:t>不當利益之禁止</a:t>
            </a:r>
            <a:endParaRPr lang="zh-TW" altLang="en-US" dirty="0">
              <a:solidFill>
                <a:srgbClr val="7B9899"/>
              </a:solidFill>
            </a:endParaRPr>
          </a:p>
        </p:txBody>
      </p:sp>
      <p:sp>
        <p:nvSpPr>
          <p:cNvPr id="36866" name="內容版面配置區 2"/>
          <p:cNvSpPr>
            <a:spLocks noGrp="1"/>
          </p:cNvSpPr>
          <p:nvPr>
            <p:ph idx="4294967295"/>
          </p:nvPr>
        </p:nvSpPr>
        <p:spPr>
          <a:xfrm>
            <a:off x="1208872" y="982766"/>
            <a:ext cx="9916327" cy="4830763"/>
          </a:xfrm>
          <a:prstGeom prst="rect">
            <a:avLst/>
          </a:prstGeom>
        </p:spPr>
        <p:txBody>
          <a:bodyPr/>
          <a:lstStyle/>
          <a:p>
            <a:pPr algn="just"/>
            <a:r>
              <a:rPr lang="zh-TW" altLang="en-US" sz="3200" dirty="0">
                <a:latin typeface="標楷體" pitchFamily="65" charset="-120"/>
                <a:ea typeface="標楷體" pitchFamily="65" charset="-120"/>
              </a:rPr>
              <a:t>公職人員執行職務時，其本人或其關係人會因該公職人員作為或不作為，直接或間接獲取利益時，公職人員即有迴避之義務。惟行為人若</a:t>
            </a:r>
            <a:r>
              <a:rPr lang="zh-TW" altLang="en-US" sz="3200" b="1" dirty="0">
                <a:latin typeface="標楷體" pitchFamily="65" charset="-120"/>
                <a:ea typeface="標楷體" pitchFamily="65" charset="-120"/>
              </a:rPr>
              <a:t>形式上迴避</a:t>
            </a:r>
            <a:r>
              <a:rPr lang="zh-TW" altLang="en-US" sz="3200" dirty="0">
                <a:latin typeface="標楷體" pitchFamily="65" charset="-120"/>
                <a:ea typeface="標楷體" pitchFamily="65" charset="-120"/>
              </a:rPr>
              <a:t>，實則仍利用各種方法謀取本人或關係人利益，如不予禁止，將使本法之規範目的落空。</a:t>
            </a:r>
            <a:endParaRPr lang="en-US" altLang="zh-TW" sz="3200" dirty="0">
              <a:latin typeface="標楷體" pitchFamily="65" charset="-120"/>
              <a:ea typeface="標楷體" pitchFamily="65" charset="-120"/>
            </a:endParaRPr>
          </a:p>
          <a:p>
            <a:pPr algn="just"/>
            <a:r>
              <a:rPr lang="zh-TW" altLang="en-US" sz="3200" dirty="0">
                <a:latin typeface="標楷體" pitchFamily="65" charset="-120"/>
                <a:ea typeface="標楷體" pitchFamily="65" charset="-120"/>
              </a:rPr>
              <a:t>故本法另規定</a:t>
            </a:r>
            <a:r>
              <a:rPr lang="zh-TW" altLang="en-US" sz="3200" b="1" dirty="0">
                <a:latin typeface="標楷體" pitchFamily="65" charset="-120"/>
                <a:ea typeface="標楷體" pitchFamily="65" charset="-120"/>
              </a:rPr>
              <a:t>不當利益禁止條款</a:t>
            </a:r>
            <a:r>
              <a:rPr lang="zh-TW" altLang="en-US" sz="3200" dirty="0">
                <a:latin typeface="標楷體" pitchFamily="65" charset="-120"/>
                <a:ea typeface="標楷體" pitchFamily="65" charset="-120"/>
              </a:rPr>
              <a:t>，以防止公職人員或關係人鑽法律漏洞，其態樣有二：</a:t>
            </a:r>
          </a:p>
          <a:p>
            <a:endParaRPr lang="zh-TW" altLang="en-US" sz="2400" dirty="0">
              <a:latin typeface="標楷體" pitchFamily="65" charset="-120"/>
              <a:ea typeface="標楷體" pitchFamily="65" charset="-120"/>
            </a:endParaRPr>
          </a:p>
        </p:txBody>
      </p:sp>
      <p:sp>
        <p:nvSpPr>
          <p:cNvPr id="6" name="圓角矩形 5"/>
          <p:cNvSpPr/>
          <p:nvPr/>
        </p:nvSpPr>
        <p:spPr>
          <a:xfrm>
            <a:off x="3626786" y="5633872"/>
            <a:ext cx="4755214" cy="642942"/>
          </a:xfrm>
          <a:prstGeom prst="roundRect">
            <a:avLst/>
          </a:prstGeom>
          <a:solidFill>
            <a:srgbClr val="FF8409"/>
          </a:solidFill>
          <a:scene3d>
            <a:camera prst="orthographicFront"/>
            <a:lightRig rig="threePt" dir="t">
              <a:rot lat="0" lon="0" rev="6000000"/>
            </a:lightRig>
          </a:scene3d>
          <a:sp3d extrusionH="50800">
            <a:bevelT w="101600"/>
            <a:bevelB/>
          </a:sp3d>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zh-TW" altLang="en-US" sz="2400" b="1" dirty="0">
                <a:latin typeface="+mj-ea"/>
                <a:ea typeface="+mj-ea"/>
              </a:rPr>
              <a:t>    </a:t>
            </a:r>
            <a:r>
              <a:rPr lang="en-US" altLang="zh-TW" sz="2800" b="1" dirty="0">
                <a:latin typeface="+mj-ea"/>
                <a:ea typeface="+mj-ea"/>
              </a:rPr>
              <a:t>(</a:t>
            </a:r>
            <a:r>
              <a:rPr lang="zh-TW" altLang="en-US" sz="2800" b="1" dirty="0">
                <a:latin typeface="+mj-ea"/>
                <a:ea typeface="+mj-ea"/>
              </a:rPr>
              <a:t>二</a:t>
            </a:r>
            <a:r>
              <a:rPr lang="en-US" altLang="zh-TW" sz="2800" b="1" dirty="0">
                <a:latin typeface="+mj-ea"/>
                <a:ea typeface="+mj-ea"/>
              </a:rPr>
              <a:t>)</a:t>
            </a:r>
            <a:r>
              <a:rPr lang="zh-TW" altLang="en-US" sz="2800" b="1" dirty="0">
                <a:latin typeface="+mj-ea"/>
                <a:ea typeface="+mj-ea"/>
              </a:rPr>
              <a:t>請託關說之禁止</a:t>
            </a:r>
            <a:endParaRPr lang="zh-TW" altLang="en-US" sz="2400" b="1" dirty="0">
              <a:latin typeface="+mj-ea"/>
              <a:ea typeface="+mj-ea"/>
            </a:endParaRPr>
          </a:p>
        </p:txBody>
      </p:sp>
      <p:sp>
        <p:nvSpPr>
          <p:cNvPr id="7" name="圓角矩形 6"/>
          <p:cNvSpPr/>
          <p:nvPr/>
        </p:nvSpPr>
        <p:spPr>
          <a:xfrm>
            <a:off x="3626786" y="4527645"/>
            <a:ext cx="4755214" cy="642942"/>
          </a:xfrm>
          <a:prstGeom prst="roundRect">
            <a:avLst/>
          </a:prstGeom>
          <a:solidFill>
            <a:srgbClr val="FF3300"/>
          </a:solidFill>
          <a:scene3d>
            <a:camera prst="orthographicFront"/>
            <a:lightRig rig="threePt" dir="t">
              <a:rot lat="0" lon="0" rev="6000000"/>
            </a:lightRig>
          </a:scene3d>
          <a:sp3d extrusionH="50800">
            <a:bevelT w="101600"/>
            <a:bevelB/>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TW" sz="2800" b="1" dirty="0">
                <a:latin typeface="+mj-ea"/>
                <a:ea typeface="+mj-ea"/>
              </a:rPr>
              <a:t>(</a:t>
            </a:r>
            <a:r>
              <a:rPr lang="zh-TW" altLang="en-US" sz="2800" b="1" dirty="0">
                <a:latin typeface="+mj-ea"/>
                <a:ea typeface="+mj-ea"/>
              </a:rPr>
              <a:t>一</a:t>
            </a:r>
            <a:r>
              <a:rPr lang="en-US" altLang="zh-TW" sz="2800" b="1" dirty="0">
                <a:latin typeface="+mj-ea"/>
                <a:ea typeface="+mj-ea"/>
              </a:rPr>
              <a:t>)</a:t>
            </a:r>
            <a:r>
              <a:rPr lang="zh-TW" altLang="en-US" sz="2800" b="1" dirty="0">
                <a:latin typeface="+mj-ea"/>
                <a:ea typeface="+mj-ea"/>
              </a:rPr>
              <a:t>假借權力圖利之禁止</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0-#ppt_w/2"/>
                                          </p:val>
                                        </p:tav>
                                        <p:tav tm="100000">
                                          <p:val>
                                            <p:strVal val="#ppt_x"/>
                                          </p:val>
                                        </p:tav>
                                      </p:tavLst>
                                    </p:anim>
                                    <p:anim calcmode="lin" valueType="num">
                                      <p:cBhvr additive="base">
                                        <p:cTn id="14"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標題 1"/>
          <p:cNvSpPr>
            <a:spLocks noGrp="1"/>
          </p:cNvSpPr>
          <p:nvPr>
            <p:ph type="title"/>
          </p:nvPr>
        </p:nvSpPr>
        <p:spPr/>
        <p:txBody>
          <a:bodyPr/>
          <a:lstStyle/>
          <a:p>
            <a:r>
              <a:rPr lang="zh-TW" altLang="en-US" b="1" dirty="0">
                <a:solidFill>
                  <a:srgbClr val="7B9899"/>
                </a:solidFill>
              </a:rPr>
              <a:t>不當利益之禁止</a:t>
            </a:r>
            <a:endParaRPr lang="zh-TW" altLang="en-US" dirty="0">
              <a:solidFill>
                <a:srgbClr val="7B9899"/>
              </a:solidFill>
            </a:endParaRPr>
          </a:p>
        </p:txBody>
      </p:sp>
      <p:sp>
        <p:nvSpPr>
          <p:cNvPr id="7" name="圓角矩形 6"/>
          <p:cNvSpPr/>
          <p:nvPr/>
        </p:nvSpPr>
        <p:spPr>
          <a:xfrm>
            <a:off x="1922106" y="1056317"/>
            <a:ext cx="4718598" cy="999401"/>
          </a:xfrm>
          <a:prstGeom prst="roundRect">
            <a:avLst/>
          </a:prstGeom>
          <a:solidFill>
            <a:srgbClr val="FF3300"/>
          </a:solidFill>
          <a:scene3d>
            <a:camera prst="orthographicFront"/>
            <a:lightRig rig="threePt" dir="t">
              <a:rot lat="0" lon="0" rev="6000000"/>
            </a:lightRig>
          </a:scene3d>
          <a:sp3d extrusionH="50800">
            <a:bevelT w="101600"/>
            <a:bevelB/>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TW" sz="2800" b="1" dirty="0">
                <a:solidFill>
                  <a:prstClr val="white"/>
                </a:solidFill>
                <a:latin typeface="微軟正黑體"/>
                <a:ea typeface="微軟正黑體"/>
              </a:rPr>
              <a:t>(</a:t>
            </a:r>
            <a:r>
              <a:rPr lang="zh-TW" altLang="en-US" sz="2800" b="1" dirty="0">
                <a:solidFill>
                  <a:prstClr val="white"/>
                </a:solidFill>
                <a:latin typeface="微軟正黑體"/>
                <a:ea typeface="微軟正黑體"/>
              </a:rPr>
              <a:t>一</a:t>
            </a:r>
            <a:r>
              <a:rPr lang="en-US" altLang="zh-TW" sz="2800" b="1" dirty="0">
                <a:solidFill>
                  <a:prstClr val="white"/>
                </a:solidFill>
                <a:latin typeface="微軟正黑體"/>
                <a:ea typeface="微軟正黑體"/>
              </a:rPr>
              <a:t>)</a:t>
            </a:r>
            <a:r>
              <a:rPr lang="zh-TW" altLang="en-US" sz="2800" b="1" dirty="0">
                <a:solidFill>
                  <a:prstClr val="white"/>
                </a:solidFill>
                <a:latin typeface="微軟正黑體"/>
                <a:ea typeface="微軟正黑體"/>
              </a:rPr>
              <a:t>假借權力圖利之禁止</a:t>
            </a:r>
          </a:p>
        </p:txBody>
      </p:sp>
      <p:sp>
        <p:nvSpPr>
          <p:cNvPr id="8" name="矩形 7"/>
          <p:cNvSpPr>
            <a:spLocks noChangeArrowheads="1"/>
          </p:cNvSpPr>
          <p:nvPr/>
        </p:nvSpPr>
        <p:spPr bwMode="auto">
          <a:xfrm>
            <a:off x="2021729" y="2099572"/>
            <a:ext cx="8229600" cy="1077218"/>
          </a:xfrm>
          <a:prstGeom prst="rect">
            <a:avLst/>
          </a:prstGeom>
          <a:noFill/>
          <a:ln w="9525">
            <a:noFill/>
            <a:miter lim="800000"/>
            <a:headEnd/>
            <a:tailEnd/>
          </a:ln>
        </p:spPr>
        <p:txBody>
          <a:bodyPr wrap="square">
            <a:spAutoFit/>
          </a:bodyPr>
          <a:lstStyle/>
          <a:p>
            <a:pPr algn="just"/>
            <a:r>
              <a:rPr lang="zh-TW" altLang="zh-TW" sz="3200" b="1" u="sng" dirty="0">
                <a:solidFill>
                  <a:prstClr val="black"/>
                </a:solidFill>
                <a:latin typeface="標楷體" pitchFamily="65" charset="-120"/>
                <a:ea typeface="標楷體" pitchFamily="65" charset="-120"/>
              </a:rPr>
              <a:t>公職人員</a:t>
            </a:r>
            <a:r>
              <a:rPr lang="zh-TW" altLang="zh-TW" sz="3200" dirty="0">
                <a:solidFill>
                  <a:prstClr val="black"/>
                </a:solidFill>
                <a:latin typeface="標楷體" pitchFamily="65" charset="-120"/>
                <a:ea typeface="標楷體" pitchFamily="65" charset="-120"/>
              </a:rPr>
              <a:t>不得假借職務上之權力、機會或方法，圖其本人或關係人之利益。</a:t>
            </a:r>
            <a:r>
              <a:rPr lang="en-US" altLang="zh-TW" sz="2800" dirty="0">
                <a:solidFill>
                  <a:prstClr val="black"/>
                </a:solidFill>
                <a:latin typeface="標楷體" pitchFamily="65" charset="-120"/>
                <a:ea typeface="標楷體" pitchFamily="65" charset="-120"/>
              </a:rPr>
              <a:t>(</a:t>
            </a:r>
            <a:r>
              <a:rPr lang="zh-TW" altLang="zh-TW" sz="2800" dirty="0">
                <a:solidFill>
                  <a:prstClr val="black"/>
                </a:solidFill>
                <a:latin typeface="標楷體" pitchFamily="65" charset="-120"/>
                <a:ea typeface="標楷體" pitchFamily="65" charset="-120"/>
              </a:rPr>
              <a:t>本法第</a:t>
            </a:r>
            <a:r>
              <a:rPr lang="en-US" altLang="zh-TW" sz="2800" dirty="0">
                <a:solidFill>
                  <a:prstClr val="black"/>
                </a:solidFill>
                <a:latin typeface="標楷體" pitchFamily="65" charset="-120"/>
                <a:ea typeface="標楷體" pitchFamily="65" charset="-120"/>
              </a:rPr>
              <a:t>12</a:t>
            </a:r>
            <a:r>
              <a:rPr lang="zh-TW" altLang="zh-TW" sz="2800" dirty="0">
                <a:solidFill>
                  <a:prstClr val="black"/>
                </a:solidFill>
                <a:latin typeface="標楷體" pitchFamily="65" charset="-120"/>
                <a:ea typeface="標楷體" pitchFamily="65" charset="-120"/>
              </a:rPr>
              <a:t>條</a:t>
            </a:r>
            <a:r>
              <a:rPr lang="en-US" altLang="zh-TW" sz="2800" dirty="0">
                <a:solidFill>
                  <a:prstClr val="black"/>
                </a:solidFill>
                <a:latin typeface="標楷體" pitchFamily="65" charset="-120"/>
                <a:ea typeface="標楷體" pitchFamily="65" charset="-120"/>
              </a:rPr>
              <a:t>)</a:t>
            </a:r>
            <a:endParaRPr lang="zh-TW" altLang="en-US" sz="3200" dirty="0">
              <a:solidFill>
                <a:prstClr val="black"/>
              </a:solidFill>
              <a:latin typeface="標楷體" pitchFamily="65" charset="-120"/>
              <a:ea typeface="標楷體" pitchFamily="65" charset="-120"/>
            </a:endParaRPr>
          </a:p>
        </p:txBody>
      </p:sp>
      <p:sp>
        <p:nvSpPr>
          <p:cNvPr id="9" name="矩形 8"/>
          <p:cNvSpPr>
            <a:spLocks noChangeArrowheads="1"/>
          </p:cNvSpPr>
          <p:nvPr/>
        </p:nvSpPr>
        <p:spPr bwMode="auto">
          <a:xfrm>
            <a:off x="2021729" y="3881129"/>
            <a:ext cx="8397551" cy="2893100"/>
          </a:xfrm>
          <a:prstGeom prst="rect">
            <a:avLst/>
          </a:prstGeom>
          <a:noFill/>
          <a:ln w="9525">
            <a:noFill/>
            <a:miter lim="800000"/>
            <a:headEnd/>
            <a:tailEnd/>
          </a:ln>
        </p:spPr>
        <p:txBody>
          <a:bodyPr wrap="square">
            <a:spAutoFit/>
          </a:bodyPr>
          <a:lstStyle/>
          <a:p>
            <a:pPr algn="just">
              <a:buFont typeface="Wingdings" pitchFamily="2" charset="2"/>
              <a:buNone/>
            </a:pPr>
            <a:r>
              <a:rPr lang="zh-TW" altLang="zh-TW" sz="2800" dirty="0">
                <a:solidFill>
                  <a:srgbClr val="796B65"/>
                </a:solidFill>
                <a:latin typeface="標楷體" pitchFamily="65" charset="-120"/>
                <a:ea typeface="標楷體" pitchFamily="65" charset="-120"/>
              </a:rPr>
              <a:t>本法第</a:t>
            </a:r>
            <a:r>
              <a:rPr lang="en-US" altLang="zh-TW" sz="2800" dirty="0">
                <a:solidFill>
                  <a:srgbClr val="796B65"/>
                </a:solidFill>
                <a:latin typeface="標楷體" pitchFamily="65" charset="-120"/>
                <a:ea typeface="標楷體" pitchFamily="65" charset="-120"/>
              </a:rPr>
              <a:t>12</a:t>
            </a:r>
            <a:r>
              <a:rPr lang="zh-TW" altLang="zh-TW" sz="2800" dirty="0">
                <a:solidFill>
                  <a:srgbClr val="796B65"/>
                </a:solidFill>
                <a:latin typeface="標楷體" pitchFamily="65" charset="-120"/>
                <a:ea typeface="標楷體" pitchFamily="65" charset="-120"/>
              </a:rPr>
              <a:t>條法條文字並未如貪污治罪條例第</a:t>
            </a:r>
            <a:r>
              <a:rPr lang="en-US" altLang="zh-TW" sz="2800" dirty="0">
                <a:solidFill>
                  <a:srgbClr val="796B65"/>
                </a:solidFill>
                <a:latin typeface="標楷體" pitchFamily="65" charset="-120"/>
                <a:ea typeface="標楷體" pitchFamily="65" charset="-120"/>
              </a:rPr>
              <a:t>6</a:t>
            </a:r>
            <a:r>
              <a:rPr lang="zh-TW" altLang="zh-TW" sz="2800" dirty="0">
                <a:solidFill>
                  <a:srgbClr val="796B65"/>
                </a:solidFill>
                <a:latin typeface="標楷體" pitchFamily="65" charset="-120"/>
                <a:ea typeface="標楷體" pitchFamily="65" charset="-120"/>
              </a:rPr>
              <a:t>條第</a:t>
            </a:r>
            <a:r>
              <a:rPr lang="en-US" altLang="zh-TW" sz="2800" dirty="0">
                <a:solidFill>
                  <a:srgbClr val="796B65"/>
                </a:solidFill>
                <a:latin typeface="標楷體" pitchFamily="65" charset="-120"/>
                <a:ea typeface="標楷體" pitchFamily="65" charset="-120"/>
              </a:rPr>
              <a:t>1</a:t>
            </a:r>
            <a:r>
              <a:rPr lang="zh-TW" altLang="zh-TW" sz="2800" dirty="0">
                <a:solidFill>
                  <a:srgbClr val="796B65"/>
                </a:solidFill>
                <a:latin typeface="標楷體" pitchFamily="65" charset="-120"/>
                <a:ea typeface="標楷體" pitchFamily="65" charset="-120"/>
              </a:rPr>
              <a:t>項第</a:t>
            </a:r>
            <a:r>
              <a:rPr lang="en-US" altLang="zh-TW" sz="2800" dirty="0">
                <a:solidFill>
                  <a:srgbClr val="796B65"/>
                </a:solidFill>
                <a:latin typeface="標楷體" pitchFamily="65" charset="-120"/>
                <a:ea typeface="標楷體" pitchFamily="65" charset="-120"/>
              </a:rPr>
              <a:t>4</a:t>
            </a:r>
            <a:r>
              <a:rPr lang="zh-TW" altLang="zh-TW" sz="2800" dirty="0">
                <a:solidFill>
                  <a:srgbClr val="796B65"/>
                </a:solidFill>
                <a:latin typeface="標楷體" pitchFamily="65" charset="-120"/>
                <a:ea typeface="標楷體" pitchFamily="65" charset="-120"/>
              </a:rPr>
              <a:t>款</a:t>
            </a:r>
            <a:r>
              <a:rPr lang="zh-TW" altLang="en-US" sz="2800" dirty="0">
                <a:solidFill>
                  <a:srgbClr val="796B65"/>
                </a:solidFill>
                <a:latin typeface="標楷體" pitchFamily="65" charset="-120"/>
                <a:ea typeface="標楷體" pitchFamily="65" charset="-120"/>
              </a:rPr>
              <a:t>及</a:t>
            </a:r>
            <a:r>
              <a:rPr lang="zh-TW" altLang="zh-TW" sz="2800" dirty="0">
                <a:solidFill>
                  <a:srgbClr val="796B65"/>
                </a:solidFill>
                <a:latin typeface="標楷體" pitchFamily="65" charset="-120"/>
                <a:ea typeface="標楷體" pitchFamily="65" charset="-120"/>
              </a:rPr>
              <a:t>刑法第</a:t>
            </a:r>
            <a:r>
              <a:rPr lang="en-US" altLang="zh-TW" sz="2800" dirty="0">
                <a:solidFill>
                  <a:srgbClr val="796B65"/>
                </a:solidFill>
                <a:latin typeface="標楷體" pitchFamily="65" charset="-120"/>
                <a:ea typeface="標楷體" pitchFamily="65" charset="-120"/>
              </a:rPr>
              <a:t>131</a:t>
            </a:r>
            <a:r>
              <a:rPr lang="zh-TW" altLang="zh-TW" sz="2800" dirty="0">
                <a:solidFill>
                  <a:srgbClr val="796B65"/>
                </a:solidFill>
                <a:latin typeface="標楷體" pitchFamily="65" charset="-120"/>
                <a:ea typeface="標楷體" pitchFamily="65" charset="-120"/>
              </a:rPr>
              <a:t>條第</a:t>
            </a:r>
            <a:r>
              <a:rPr lang="en-US" altLang="zh-TW" sz="2800" dirty="0">
                <a:solidFill>
                  <a:srgbClr val="796B65"/>
                </a:solidFill>
                <a:latin typeface="標楷體" pitchFamily="65" charset="-120"/>
                <a:ea typeface="標楷體" pitchFamily="65" charset="-120"/>
              </a:rPr>
              <a:t>1</a:t>
            </a:r>
            <a:r>
              <a:rPr lang="zh-TW" altLang="zh-TW" sz="2800" dirty="0">
                <a:solidFill>
                  <a:srgbClr val="796B65"/>
                </a:solidFill>
                <a:latin typeface="標楷體" pitchFamily="65" charset="-120"/>
                <a:ea typeface="標楷體" pitchFamily="65" charset="-120"/>
              </a:rPr>
              <a:t>項規定</a:t>
            </a:r>
            <a:r>
              <a:rPr lang="zh-TW" altLang="en-US" sz="2800" dirty="0">
                <a:solidFill>
                  <a:srgbClr val="796B65"/>
                </a:solidFill>
                <a:latin typeface="標楷體" pitchFamily="65" charset="-120"/>
                <a:ea typeface="標楷體" pitchFamily="65" charset="-120"/>
              </a:rPr>
              <a:t>有「</a:t>
            </a:r>
            <a:r>
              <a:rPr lang="zh-TW" altLang="zh-TW" sz="2800" dirty="0">
                <a:solidFill>
                  <a:srgbClr val="796B65"/>
                </a:solidFill>
                <a:latin typeface="標楷體" pitchFamily="65" charset="-120"/>
                <a:ea typeface="標楷體" pitchFamily="65" charset="-120"/>
              </a:rPr>
              <a:t>因而獲得利益者」等結果犯文字之明文，是應認</a:t>
            </a:r>
            <a:r>
              <a:rPr lang="zh-TW" altLang="zh-TW" sz="2800" b="1" dirty="0">
                <a:solidFill>
                  <a:srgbClr val="796B65"/>
                </a:solidFill>
                <a:latin typeface="標楷體" pitchFamily="65" charset="-120"/>
                <a:ea typeface="標楷體" pitchFamily="65" charset="-120"/>
              </a:rPr>
              <a:t>只要公職人員利用其職務上之權力、機會或方法，圖本人或關係人之利益，不以發生圖利之結果為必要，即屬違犯本法第</a:t>
            </a:r>
            <a:r>
              <a:rPr lang="en-US" altLang="zh-TW" sz="2800" b="1" dirty="0">
                <a:solidFill>
                  <a:srgbClr val="796B65"/>
                </a:solidFill>
                <a:latin typeface="標楷體" pitchFamily="65" charset="-120"/>
                <a:ea typeface="標楷體" pitchFamily="65" charset="-120"/>
              </a:rPr>
              <a:t>12</a:t>
            </a:r>
            <a:r>
              <a:rPr lang="zh-TW" altLang="zh-TW" sz="2800" b="1" dirty="0">
                <a:solidFill>
                  <a:srgbClr val="796B65"/>
                </a:solidFill>
                <a:latin typeface="標楷體" pitchFamily="65" charset="-120"/>
                <a:ea typeface="標楷體" pitchFamily="65" charset="-120"/>
              </a:rPr>
              <a:t>條規定。</a:t>
            </a:r>
            <a:endParaRPr lang="en-US" altLang="zh-TW" sz="2800" b="1" dirty="0">
              <a:solidFill>
                <a:srgbClr val="796B65"/>
              </a:solidFill>
              <a:latin typeface="標楷體" pitchFamily="65" charset="-120"/>
              <a:ea typeface="標楷體" pitchFamily="65" charset="-120"/>
            </a:endParaRPr>
          </a:p>
          <a:p>
            <a:pPr algn="just">
              <a:buFont typeface="Wingdings" pitchFamily="2" charset="2"/>
              <a:buNone/>
            </a:pPr>
            <a:r>
              <a:rPr lang="en-US" altLang="zh-TW" sz="1400" dirty="0">
                <a:solidFill>
                  <a:srgbClr val="796B65"/>
                </a:solidFill>
                <a:latin typeface="標楷體" pitchFamily="65" charset="-120"/>
                <a:ea typeface="標楷體" pitchFamily="65" charset="-120"/>
              </a:rPr>
              <a:t>(</a:t>
            </a:r>
            <a:r>
              <a:rPr lang="zh-TW" altLang="zh-TW" sz="1400" dirty="0">
                <a:solidFill>
                  <a:srgbClr val="796B65"/>
                </a:solidFill>
                <a:latin typeface="標楷體" pitchFamily="65" charset="-120"/>
                <a:ea typeface="標楷體" pitchFamily="65" charset="-120"/>
              </a:rPr>
              <a:t>法務部</a:t>
            </a:r>
            <a:r>
              <a:rPr lang="en-US" altLang="zh-TW" sz="1400" dirty="0">
                <a:solidFill>
                  <a:srgbClr val="796B65"/>
                </a:solidFill>
                <a:latin typeface="標楷體" pitchFamily="65" charset="-120"/>
                <a:ea typeface="標楷體" pitchFamily="65" charset="-120"/>
              </a:rPr>
              <a:t>98.9.14</a:t>
            </a:r>
            <a:r>
              <a:rPr lang="zh-TW" altLang="zh-TW" sz="1400" dirty="0">
                <a:solidFill>
                  <a:srgbClr val="796B65"/>
                </a:solidFill>
                <a:latin typeface="標楷體" pitchFamily="65" charset="-120"/>
                <a:ea typeface="標楷體" pitchFamily="65" charset="-120"/>
              </a:rPr>
              <a:t>法政字第</a:t>
            </a:r>
            <a:r>
              <a:rPr lang="en-US" altLang="zh-TW" sz="1400" dirty="0">
                <a:solidFill>
                  <a:srgbClr val="796B65"/>
                </a:solidFill>
                <a:latin typeface="標楷體" pitchFamily="65" charset="-120"/>
                <a:ea typeface="標楷體" pitchFamily="65" charset="-120"/>
              </a:rPr>
              <a:t>0980033195</a:t>
            </a:r>
            <a:r>
              <a:rPr lang="zh-TW" altLang="zh-TW" sz="1400" dirty="0">
                <a:solidFill>
                  <a:srgbClr val="796B65"/>
                </a:solidFill>
                <a:latin typeface="標楷體" pitchFamily="65" charset="-120"/>
                <a:ea typeface="標楷體" pitchFamily="65" charset="-120"/>
              </a:rPr>
              <a:t>號</a:t>
            </a:r>
            <a:r>
              <a:rPr lang="zh-TW" altLang="en-US" sz="1400" dirty="0">
                <a:solidFill>
                  <a:srgbClr val="796B65"/>
                </a:solidFill>
                <a:latin typeface="標楷體" pitchFamily="65" charset="-120"/>
                <a:ea typeface="標楷體" pitchFamily="65" charset="-120"/>
              </a:rPr>
              <a:t>函釋、臺北高等行政法院</a:t>
            </a:r>
            <a:r>
              <a:rPr lang="en-US" altLang="zh-TW" sz="1400" dirty="0">
                <a:solidFill>
                  <a:srgbClr val="796B65"/>
                </a:solidFill>
                <a:latin typeface="標楷體" pitchFamily="65" charset="-120"/>
                <a:ea typeface="標楷體" pitchFamily="65" charset="-120"/>
              </a:rPr>
              <a:t>99</a:t>
            </a:r>
            <a:r>
              <a:rPr lang="zh-TW" altLang="en-US" sz="1400" dirty="0">
                <a:solidFill>
                  <a:srgbClr val="796B65"/>
                </a:solidFill>
                <a:latin typeface="標楷體" pitchFamily="65" charset="-120"/>
                <a:ea typeface="標楷體" pitchFamily="65" charset="-120"/>
              </a:rPr>
              <a:t>年度訴字第</a:t>
            </a:r>
            <a:r>
              <a:rPr lang="en-US" altLang="zh-TW" sz="1400" dirty="0">
                <a:solidFill>
                  <a:srgbClr val="796B65"/>
                </a:solidFill>
                <a:latin typeface="標楷體" pitchFamily="65" charset="-120"/>
                <a:ea typeface="標楷體" pitchFamily="65" charset="-120"/>
              </a:rPr>
              <a:t>2165</a:t>
            </a:r>
            <a:r>
              <a:rPr lang="zh-TW" altLang="en-US" sz="1400" dirty="0">
                <a:solidFill>
                  <a:srgbClr val="796B65"/>
                </a:solidFill>
                <a:latin typeface="標楷體" pitchFamily="65" charset="-120"/>
                <a:ea typeface="標楷體" pitchFamily="65" charset="-120"/>
              </a:rPr>
              <a:t>號確定判決參照</a:t>
            </a:r>
            <a:r>
              <a:rPr lang="en-US" altLang="zh-TW" sz="1400" dirty="0">
                <a:solidFill>
                  <a:srgbClr val="796B65"/>
                </a:solidFill>
                <a:latin typeface="標楷體" pitchFamily="65" charset="-120"/>
                <a:ea typeface="標楷體" pitchFamily="65" charset="-120"/>
              </a:rPr>
              <a:t>)</a:t>
            </a:r>
            <a:endParaRPr lang="zh-TW" altLang="en-US" sz="1400" dirty="0">
              <a:solidFill>
                <a:srgbClr val="796B65"/>
              </a:solidFill>
              <a:latin typeface="標楷體" pitchFamily="65" charset="-120"/>
              <a:ea typeface="標楷體" pitchFamily="65" charset="-120"/>
            </a:endParaRPr>
          </a:p>
        </p:txBody>
      </p:sp>
      <p:sp>
        <p:nvSpPr>
          <p:cNvPr id="10" name="矩形 9"/>
          <p:cNvSpPr>
            <a:spLocks noChangeArrowheads="1"/>
          </p:cNvSpPr>
          <p:nvPr/>
        </p:nvSpPr>
        <p:spPr bwMode="auto">
          <a:xfrm>
            <a:off x="2021729" y="3041896"/>
            <a:ext cx="8148542" cy="954107"/>
          </a:xfrm>
          <a:prstGeom prst="rect">
            <a:avLst/>
          </a:prstGeom>
          <a:noFill/>
          <a:ln w="9525">
            <a:noFill/>
            <a:miter lim="800000"/>
            <a:headEnd/>
            <a:tailEnd/>
          </a:ln>
        </p:spPr>
        <p:txBody>
          <a:bodyPr wrap="square">
            <a:spAutoFit/>
          </a:bodyPr>
          <a:lstStyle/>
          <a:p>
            <a:pPr algn="just"/>
            <a:r>
              <a:rPr lang="zh-TW" altLang="en-US" sz="2800" dirty="0">
                <a:solidFill>
                  <a:srgbClr val="40466E"/>
                </a:solidFill>
                <a:latin typeface="標楷體" pitchFamily="65" charset="-120"/>
                <a:ea typeface="標楷體" pitchFamily="65" charset="-120"/>
              </a:rPr>
              <a:t>指利用職務上所掌之職權、一切與職務有關之事機或機緣及手段，</a:t>
            </a:r>
            <a:r>
              <a:rPr lang="zh-TW" altLang="zh-TW" sz="2800" dirty="0">
                <a:solidFill>
                  <a:srgbClr val="40466E"/>
                </a:solidFill>
                <a:latin typeface="標楷體" pitchFamily="65" charset="-120"/>
                <a:ea typeface="標楷體" pitchFamily="65" charset="-120"/>
              </a:rPr>
              <a:t>不以職務上有決定權者為限。</a:t>
            </a:r>
            <a:endParaRPr lang="zh-TW" altLang="en-US" sz="2800" dirty="0">
              <a:solidFill>
                <a:srgbClr val="40466E"/>
              </a:solidFill>
              <a:latin typeface="標楷體" pitchFamily="65" charset="-120"/>
              <a:ea typeface="標楷體" pitchFamily="65" charset="-120"/>
            </a:endParaRPr>
          </a:p>
        </p:txBody>
      </p:sp>
      <p:pic>
        <p:nvPicPr>
          <p:cNvPr id="11" name="圖片 10" descr="未命名.jpg">
            <a:extLst>
              <a:ext uri="{FF2B5EF4-FFF2-40B4-BE49-F238E27FC236}">
                <a16:creationId xmlns:a16="http://schemas.microsoft.com/office/drawing/2014/main" id="{2AACB32B-B1DB-40F6-A980-42B6125198B8}"/>
              </a:ext>
            </a:extLst>
          </p:cNvPr>
          <p:cNvPicPr>
            <a:picLocks noChangeAspect="1"/>
          </p:cNvPicPr>
          <p:nvPr/>
        </p:nvPicPr>
        <p:blipFill>
          <a:blip r:embed="rId3" cstate="print"/>
          <a:stretch>
            <a:fillRect/>
          </a:stretch>
        </p:blipFill>
        <p:spPr>
          <a:xfrm rot="6263833" flipH="1">
            <a:off x="-2621369" y="6102576"/>
            <a:ext cx="1062966" cy="651018"/>
          </a:xfrm>
          <a:prstGeom prst="rect">
            <a:avLst/>
          </a:prstGeom>
        </p:spPr>
      </p:pic>
    </p:spTree>
    <p:extLst>
      <p:ext uri="{BB962C8B-B14F-4D97-AF65-F5344CB8AC3E}">
        <p14:creationId xmlns:p14="http://schemas.microsoft.com/office/powerpoint/2010/main" val="4773838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 calcmode="lin" valueType="num">
                                      <p:cBhvr additive="base">
                                        <p:cTn id="12" dur="500" fill="hold"/>
                                        <p:tgtEl>
                                          <p:spTgt spid="10">
                                            <p:txEl>
                                              <p:pRg st="0" end="0"/>
                                            </p:txEl>
                                          </p:spTgt>
                                        </p:tgtEl>
                                        <p:attrNameLst>
                                          <p:attrName>ppt_x</p:attrName>
                                        </p:attrNameLst>
                                      </p:cBhvr>
                                      <p:tavLst>
                                        <p:tav tm="0">
                                          <p:val>
                                            <p:strVal val="1+#ppt_w/2"/>
                                          </p:val>
                                        </p:tav>
                                        <p:tav tm="100000">
                                          <p:val>
                                            <p:strVal val="#ppt_x"/>
                                          </p:val>
                                        </p:tav>
                                      </p:tavLst>
                                    </p:anim>
                                    <p:anim calcmode="lin" valueType="num">
                                      <p:cBhvr additive="base">
                                        <p:cTn id="13" dur="500" fill="hold"/>
                                        <p:tgtEl>
                                          <p:spTgt spid="10">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3" presetClass="entr" presetSubtype="5"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linds(vertical)">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20"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edge">
                                      <p:cBhvr>
                                        <p:cTn id="23"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1">
            <a:extLst>
              <a:ext uri="{FF2B5EF4-FFF2-40B4-BE49-F238E27FC236}">
                <a16:creationId xmlns:a16="http://schemas.microsoft.com/office/drawing/2014/main" id="{23283FB9-ABC6-4237-85BF-8B900965163C}"/>
              </a:ext>
            </a:extLst>
          </p:cNvPr>
          <p:cNvSpPr>
            <a:spLocks noGrp="1"/>
          </p:cNvSpPr>
          <p:nvPr>
            <p:ph type="title"/>
          </p:nvPr>
        </p:nvSpPr>
        <p:spPr>
          <a:xfrm>
            <a:off x="1164291" y="50469"/>
            <a:ext cx="9485044" cy="982766"/>
          </a:xfrm>
        </p:spPr>
        <p:txBody>
          <a:bodyPr/>
          <a:lstStyle/>
          <a:p>
            <a:r>
              <a:rPr lang="zh-TW" altLang="en-US" dirty="0"/>
              <a:t>裁罰案例</a:t>
            </a:r>
          </a:p>
        </p:txBody>
      </p:sp>
      <p:pic>
        <p:nvPicPr>
          <p:cNvPr id="2" name="圖片 1" descr="未命名.jpg"/>
          <p:cNvPicPr>
            <a:picLocks noChangeAspect="1"/>
          </p:cNvPicPr>
          <p:nvPr/>
        </p:nvPicPr>
        <p:blipFill>
          <a:blip r:embed="rId2" cstate="print"/>
          <a:stretch>
            <a:fillRect/>
          </a:stretch>
        </p:blipFill>
        <p:spPr>
          <a:xfrm>
            <a:off x="1164291" y="1033235"/>
            <a:ext cx="9485044" cy="5809156"/>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1">
            <a:extLst>
              <a:ext uri="{FF2B5EF4-FFF2-40B4-BE49-F238E27FC236}">
                <a16:creationId xmlns:a16="http://schemas.microsoft.com/office/drawing/2014/main" id="{6FDF2AF1-161F-467A-B5B2-75CB79739338}"/>
              </a:ext>
            </a:extLst>
          </p:cNvPr>
          <p:cNvSpPr>
            <a:spLocks noGrp="1"/>
          </p:cNvSpPr>
          <p:nvPr>
            <p:ph type="title"/>
          </p:nvPr>
        </p:nvSpPr>
        <p:spPr>
          <a:xfrm>
            <a:off x="1524003" y="0"/>
            <a:ext cx="9129713" cy="982766"/>
          </a:xfrm>
        </p:spPr>
        <p:txBody>
          <a:bodyPr/>
          <a:lstStyle/>
          <a:p>
            <a:r>
              <a:rPr lang="zh-TW" altLang="en-US" dirty="0"/>
              <a:t>裁罰案例</a:t>
            </a:r>
          </a:p>
        </p:txBody>
      </p:sp>
      <p:pic>
        <p:nvPicPr>
          <p:cNvPr id="1026" name="Picture 2"/>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bwMode="auto">
          <a:xfrm>
            <a:off x="1524003" y="827384"/>
            <a:ext cx="9129713" cy="59559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圖片 4">
            <a:extLst>
              <a:ext uri="{FF2B5EF4-FFF2-40B4-BE49-F238E27FC236}">
                <a16:creationId xmlns:a16="http://schemas.microsoft.com/office/drawing/2014/main" id="{AB13166E-7EF2-4222-B603-529BE243D36C}"/>
              </a:ext>
            </a:extLst>
          </p:cNvPr>
          <p:cNvPicPr>
            <a:picLocks noChangeAspect="1"/>
          </p:cNvPicPr>
          <p:nvPr/>
        </p:nvPicPr>
        <p:blipFill>
          <a:blip r:embed="rId3"/>
          <a:stretch>
            <a:fillRect/>
          </a:stretch>
        </p:blipFill>
        <p:spPr>
          <a:xfrm flipV="1">
            <a:off x="3958129" y="8179836"/>
            <a:ext cx="2747471" cy="823486"/>
          </a:xfrm>
          <a:prstGeom prst="rect">
            <a:avLst/>
          </a:prstGeom>
        </p:spPr>
      </p:pic>
    </p:spTree>
    <p:extLst>
      <p:ext uri="{BB962C8B-B14F-4D97-AF65-F5344CB8AC3E}">
        <p14:creationId xmlns:p14="http://schemas.microsoft.com/office/powerpoint/2010/main" val="39786004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after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750" fill="hold"/>
                                        <p:tgtEl>
                                          <p:spTgt spid="1026"/>
                                        </p:tgtEl>
                                        <p:attrNameLst>
                                          <p:attrName>ppt_w</p:attrName>
                                        </p:attrNameLst>
                                      </p:cBhvr>
                                      <p:tavLst>
                                        <p:tav tm="0">
                                          <p:val>
                                            <p:fltVal val="0"/>
                                          </p:val>
                                        </p:tav>
                                        <p:tav tm="100000">
                                          <p:val>
                                            <p:strVal val="#ppt_w"/>
                                          </p:val>
                                        </p:tav>
                                      </p:tavLst>
                                    </p:anim>
                                    <p:anim calcmode="lin" valueType="num">
                                      <p:cBhvr>
                                        <p:cTn id="8" dur="750" fill="hold"/>
                                        <p:tgtEl>
                                          <p:spTgt spid="1026"/>
                                        </p:tgtEl>
                                        <p:attrNameLst>
                                          <p:attrName>ppt_h</p:attrName>
                                        </p:attrNameLst>
                                      </p:cBhvr>
                                      <p:tavLst>
                                        <p:tav tm="0">
                                          <p:val>
                                            <p:fltVal val="0"/>
                                          </p:val>
                                        </p:tav>
                                        <p:tav tm="100000">
                                          <p:val>
                                            <p:strVal val="#ppt_h"/>
                                          </p:val>
                                        </p:tav>
                                      </p:tavLst>
                                    </p:anim>
                                    <p:anim calcmode="lin" valueType="num">
                                      <p:cBhvr>
                                        <p:cTn id="9" dur="750" fill="hold"/>
                                        <p:tgtEl>
                                          <p:spTgt spid="1026"/>
                                        </p:tgtEl>
                                        <p:attrNameLst>
                                          <p:attrName>ppt_x</p:attrName>
                                        </p:attrNameLst>
                                      </p:cBhvr>
                                      <p:tavLst>
                                        <p:tav tm="0" fmla="#ppt_x+(cos(-2*pi*(1-$))*-#ppt_x-sin(-2*pi*(1-$))*(1-#ppt_y))*(1-$)">
                                          <p:val>
                                            <p:fltVal val="0"/>
                                          </p:val>
                                        </p:tav>
                                        <p:tav tm="100000">
                                          <p:val>
                                            <p:fltVal val="1"/>
                                          </p:val>
                                        </p:tav>
                                      </p:tavLst>
                                    </p:anim>
                                    <p:anim calcmode="lin" valueType="num">
                                      <p:cBhvr>
                                        <p:cTn id="10" dur="750" fill="hold"/>
                                        <p:tgtEl>
                                          <p:spTgt spid="102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圓角矩形 3"/>
          <p:cNvSpPr/>
          <p:nvPr/>
        </p:nvSpPr>
        <p:spPr>
          <a:xfrm>
            <a:off x="1804172" y="1029377"/>
            <a:ext cx="4719600" cy="1000800"/>
          </a:xfrm>
          <a:prstGeom prst="roundRect">
            <a:avLst/>
          </a:prstGeom>
          <a:solidFill>
            <a:srgbClr val="FF8409"/>
          </a:solidFill>
          <a:scene3d>
            <a:camera prst="orthographicFront"/>
            <a:lightRig rig="threePt" dir="t">
              <a:rot lat="0" lon="0" rev="6000000"/>
            </a:lightRig>
          </a:scene3d>
          <a:sp3d extrusionH="50800">
            <a:bevelT w="101600"/>
            <a:bevelB/>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TW" altLang="en-US" sz="2800" b="1" dirty="0">
                <a:solidFill>
                  <a:prstClr val="white"/>
                </a:solidFill>
                <a:latin typeface="微軟正黑體"/>
                <a:ea typeface="微軟正黑體"/>
              </a:rPr>
              <a:t>   </a:t>
            </a:r>
            <a:r>
              <a:rPr lang="en-US" altLang="zh-TW" sz="2800" b="1" dirty="0">
                <a:solidFill>
                  <a:prstClr val="white"/>
                </a:solidFill>
                <a:latin typeface="微軟正黑體"/>
                <a:ea typeface="微軟正黑體"/>
              </a:rPr>
              <a:t>(</a:t>
            </a:r>
            <a:r>
              <a:rPr lang="zh-TW" altLang="en-US" sz="2800" b="1" dirty="0">
                <a:solidFill>
                  <a:prstClr val="white"/>
                </a:solidFill>
                <a:latin typeface="微軟正黑體"/>
                <a:ea typeface="微軟正黑體"/>
              </a:rPr>
              <a:t>二</a:t>
            </a:r>
            <a:r>
              <a:rPr lang="en-US" altLang="zh-TW" sz="2800" b="1" dirty="0">
                <a:solidFill>
                  <a:prstClr val="white"/>
                </a:solidFill>
                <a:latin typeface="微軟正黑體"/>
                <a:ea typeface="微軟正黑體"/>
              </a:rPr>
              <a:t>)</a:t>
            </a:r>
            <a:r>
              <a:rPr lang="zh-TW" altLang="en-US" sz="2800" b="1" dirty="0">
                <a:solidFill>
                  <a:prstClr val="white"/>
                </a:solidFill>
                <a:latin typeface="微軟正黑體"/>
                <a:ea typeface="微軟正黑體"/>
              </a:rPr>
              <a:t>請託關說之禁止</a:t>
            </a:r>
          </a:p>
        </p:txBody>
      </p:sp>
      <p:pic>
        <p:nvPicPr>
          <p:cNvPr id="2" name="圖片 1">
            <a:extLst>
              <a:ext uri="{FF2B5EF4-FFF2-40B4-BE49-F238E27FC236}">
                <a16:creationId xmlns:a16="http://schemas.microsoft.com/office/drawing/2014/main" id="{DED5090A-B848-4C0E-9A7F-78E1D3D9689F}"/>
              </a:ext>
            </a:extLst>
          </p:cNvPr>
          <p:cNvPicPr>
            <a:picLocks noChangeAspect="1"/>
          </p:cNvPicPr>
          <p:nvPr/>
        </p:nvPicPr>
        <p:blipFill>
          <a:blip r:embed="rId2"/>
          <a:stretch>
            <a:fillRect/>
          </a:stretch>
        </p:blipFill>
        <p:spPr>
          <a:xfrm>
            <a:off x="1910731" y="2030177"/>
            <a:ext cx="8370533" cy="2231329"/>
          </a:xfrm>
          <a:prstGeom prst="rect">
            <a:avLst/>
          </a:prstGeom>
        </p:spPr>
      </p:pic>
      <p:pic>
        <p:nvPicPr>
          <p:cNvPr id="3" name="圖片 2">
            <a:extLst>
              <a:ext uri="{FF2B5EF4-FFF2-40B4-BE49-F238E27FC236}">
                <a16:creationId xmlns:a16="http://schemas.microsoft.com/office/drawing/2014/main" id="{B4034A27-44E0-45F0-B0E7-96BEE28D6FA4}"/>
              </a:ext>
            </a:extLst>
          </p:cNvPr>
          <p:cNvPicPr>
            <a:picLocks noChangeAspect="1"/>
          </p:cNvPicPr>
          <p:nvPr/>
        </p:nvPicPr>
        <p:blipFill>
          <a:blip r:embed="rId3"/>
          <a:stretch>
            <a:fillRect/>
          </a:stretch>
        </p:blipFill>
        <p:spPr>
          <a:xfrm>
            <a:off x="2024366" y="4280765"/>
            <a:ext cx="8124221" cy="1963082"/>
          </a:xfrm>
          <a:prstGeom prst="rect">
            <a:avLst/>
          </a:prstGeom>
        </p:spPr>
      </p:pic>
      <p:pic>
        <p:nvPicPr>
          <p:cNvPr id="6" name="圖片 5">
            <a:extLst>
              <a:ext uri="{FF2B5EF4-FFF2-40B4-BE49-F238E27FC236}">
                <a16:creationId xmlns:a16="http://schemas.microsoft.com/office/drawing/2014/main" id="{6F710E01-D54C-4EAE-884D-65ED257003D9}"/>
              </a:ext>
            </a:extLst>
          </p:cNvPr>
          <p:cNvPicPr>
            <a:picLocks noChangeAspect="1"/>
          </p:cNvPicPr>
          <p:nvPr/>
        </p:nvPicPr>
        <p:blipFill>
          <a:blip r:embed="rId4"/>
          <a:stretch>
            <a:fillRect/>
          </a:stretch>
        </p:blipFill>
        <p:spPr>
          <a:xfrm>
            <a:off x="-155643" y="0"/>
            <a:ext cx="12192000" cy="1004471"/>
          </a:xfrm>
          <a:prstGeom prst="rect">
            <a:avLst/>
          </a:prstGeom>
        </p:spPr>
      </p:pic>
    </p:spTree>
    <p:extLst>
      <p:ext uri="{BB962C8B-B14F-4D97-AF65-F5344CB8AC3E}">
        <p14:creationId xmlns:p14="http://schemas.microsoft.com/office/powerpoint/2010/main" val="41280188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56A76BDF-CB01-421D-A602-C827AB9999A8}"/>
              </a:ext>
            </a:extLst>
          </p:cNvPr>
          <p:cNvSpPr txBox="1"/>
          <p:nvPr/>
        </p:nvSpPr>
        <p:spPr>
          <a:xfrm>
            <a:off x="5974225" y="2165362"/>
            <a:ext cx="4518287" cy="2554545"/>
          </a:xfrm>
          <a:prstGeom prst="rect">
            <a:avLst/>
          </a:prstGeom>
          <a:noFill/>
        </p:spPr>
        <p:txBody>
          <a:bodyPr wrap="square" rtlCol="0">
            <a:spAutoFit/>
          </a:bodyPr>
          <a:lstStyle/>
          <a:p>
            <a:pPr>
              <a:defRPr/>
            </a:pPr>
            <a:r>
              <a:rPr lang="zh-TW" altLang="en-US" sz="8000" b="1" dirty="0">
                <a:solidFill>
                  <a:srgbClr val="4C3832"/>
                </a:solidFill>
                <a:latin typeface="Microsoft YaHei" panose="020B0503020204020204" pitchFamily="34" charset="-122"/>
                <a:ea typeface="Microsoft YaHei" panose="020B0503020204020204" pitchFamily="34" charset="-122"/>
              </a:rPr>
              <a:t>補助與交易之限制</a:t>
            </a:r>
          </a:p>
        </p:txBody>
      </p:sp>
    </p:spTree>
    <p:extLst>
      <p:ext uri="{BB962C8B-B14F-4D97-AF65-F5344CB8AC3E}">
        <p14:creationId xmlns:p14="http://schemas.microsoft.com/office/powerpoint/2010/main" val="41065088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0">
        <p159:morph option="byChar"/>
      </p:transition>
    </mc:Choice>
    <mc:Fallback xmlns="">
      <p:transition spd="slow" advClick="0" advTm="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56A76BDF-CB01-421D-A602-C827AB9999A8}"/>
              </a:ext>
            </a:extLst>
          </p:cNvPr>
          <p:cNvSpPr txBox="1"/>
          <p:nvPr/>
        </p:nvSpPr>
        <p:spPr>
          <a:xfrm>
            <a:off x="5835960" y="1772819"/>
            <a:ext cx="3724096" cy="2215991"/>
          </a:xfrm>
          <a:prstGeom prst="rect">
            <a:avLst/>
          </a:prstGeom>
          <a:noFill/>
        </p:spPr>
        <p:txBody>
          <a:bodyPr wrap="none" rtlCol="0">
            <a:spAutoFit/>
          </a:bodyPr>
          <a:lstStyle/>
          <a:p>
            <a:r>
              <a:rPr lang="zh-TW" altLang="en-US" sz="13800" b="1" dirty="0">
                <a:solidFill>
                  <a:srgbClr val="4C3832"/>
                </a:solidFill>
                <a:latin typeface="Microsoft YaHei" panose="020B0503020204020204" pitchFamily="34" charset="-122"/>
                <a:ea typeface="Microsoft YaHei" panose="020B0503020204020204" pitchFamily="34" charset="-122"/>
              </a:rPr>
              <a:t>前言</a:t>
            </a:r>
          </a:p>
        </p:txBody>
      </p:sp>
      <p:pic>
        <p:nvPicPr>
          <p:cNvPr id="4" name="圖片 3">
            <a:extLst>
              <a:ext uri="{FF2B5EF4-FFF2-40B4-BE49-F238E27FC236}">
                <a16:creationId xmlns:a16="http://schemas.microsoft.com/office/drawing/2014/main" id="{8B45B7BF-9CD2-4876-810B-383B4AECD50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731600">
            <a:off x="12432739" y="1321611"/>
            <a:ext cx="1268958" cy="265252"/>
          </a:xfrm>
          <a:prstGeom prst="rect">
            <a:avLst/>
          </a:prstGeom>
        </p:spPr>
      </p:pic>
      <p:pic>
        <p:nvPicPr>
          <p:cNvPr id="5" name="圖片 4">
            <a:extLst>
              <a:ext uri="{FF2B5EF4-FFF2-40B4-BE49-F238E27FC236}">
                <a16:creationId xmlns:a16="http://schemas.microsoft.com/office/drawing/2014/main" id="{66F28426-8275-436D-8A69-7213B06CDC7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440334">
            <a:off x="12447524" y="2386315"/>
            <a:ext cx="819704" cy="422626"/>
          </a:xfrm>
          <a:prstGeom prst="rect">
            <a:avLst/>
          </a:prstGeom>
        </p:spPr>
      </p:pic>
      <p:pic>
        <p:nvPicPr>
          <p:cNvPr id="6" name="圖片 5">
            <a:extLst>
              <a:ext uri="{FF2B5EF4-FFF2-40B4-BE49-F238E27FC236}">
                <a16:creationId xmlns:a16="http://schemas.microsoft.com/office/drawing/2014/main" id="{76632EA1-A6DF-49B3-BC99-3E31D11DE46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495591">
            <a:off x="12576481" y="1672203"/>
            <a:ext cx="322692" cy="389161"/>
          </a:xfrm>
          <a:prstGeom prst="rect">
            <a:avLst/>
          </a:prstGeom>
        </p:spPr>
      </p:pic>
    </p:spTree>
    <p:extLst>
      <p:ext uri="{BB962C8B-B14F-4D97-AF65-F5344CB8AC3E}">
        <p14:creationId xmlns:p14="http://schemas.microsoft.com/office/powerpoint/2010/main" val="22586637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0">
        <p159:morph option="byChar"/>
      </p:transition>
    </mc:Choice>
    <mc:Fallback xmlns="">
      <p:transition spd="slow" advClick="0" advTm="0">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標題 1"/>
          <p:cNvSpPr>
            <a:spLocks noGrp="1"/>
          </p:cNvSpPr>
          <p:nvPr>
            <p:ph type="title"/>
          </p:nvPr>
        </p:nvSpPr>
        <p:spPr/>
        <p:txBody>
          <a:bodyPr/>
          <a:lstStyle/>
          <a:p>
            <a:r>
              <a:rPr lang="zh-TW" altLang="en-US" b="1" dirty="0">
                <a:solidFill>
                  <a:srgbClr val="7B9899"/>
                </a:solidFill>
              </a:rPr>
              <a:t>補助與交易之限制</a:t>
            </a:r>
            <a:endParaRPr lang="zh-TW" altLang="en-US" dirty="0">
              <a:solidFill>
                <a:srgbClr val="7B9899"/>
              </a:solidFill>
            </a:endParaRPr>
          </a:p>
        </p:txBody>
      </p:sp>
      <p:pic>
        <p:nvPicPr>
          <p:cNvPr id="5" name="!!pp1">
            <a:extLst>
              <a:ext uri="{FF2B5EF4-FFF2-40B4-BE49-F238E27FC236}">
                <a16:creationId xmlns:a16="http://schemas.microsoft.com/office/drawing/2014/main" id="{750A3A24-BFFF-474C-AC7B-8C8A94D9AE7D}"/>
              </a:ext>
            </a:extLst>
          </p:cNvPr>
          <p:cNvPicPr>
            <a:picLocks noChangeAspect="1"/>
          </p:cNvPicPr>
          <p:nvPr/>
        </p:nvPicPr>
        <p:blipFill>
          <a:blip r:embed="rId2"/>
          <a:stretch>
            <a:fillRect/>
          </a:stretch>
        </p:blipFill>
        <p:spPr>
          <a:xfrm>
            <a:off x="514628" y="993140"/>
            <a:ext cx="11162743" cy="5864860"/>
          </a:xfrm>
          <a:prstGeom prst="rect">
            <a:avLst/>
          </a:prstGeom>
        </p:spPr>
      </p:pic>
    </p:spTree>
    <p:extLst>
      <p:ext uri="{BB962C8B-B14F-4D97-AF65-F5344CB8AC3E}">
        <p14:creationId xmlns:p14="http://schemas.microsoft.com/office/powerpoint/2010/main" val="26539964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標題 1"/>
          <p:cNvSpPr>
            <a:spLocks noGrp="1"/>
          </p:cNvSpPr>
          <p:nvPr>
            <p:ph type="title"/>
          </p:nvPr>
        </p:nvSpPr>
        <p:spPr/>
        <p:txBody>
          <a:bodyPr/>
          <a:lstStyle/>
          <a:p>
            <a:r>
              <a:rPr lang="zh-TW" altLang="en-US" b="1" dirty="0">
                <a:solidFill>
                  <a:srgbClr val="7B9899"/>
                </a:solidFill>
              </a:rPr>
              <a:t>補助與交易之限制</a:t>
            </a:r>
            <a:endParaRPr lang="zh-TW" altLang="en-US" dirty="0">
              <a:solidFill>
                <a:srgbClr val="7B9899"/>
              </a:solidFill>
            </a:endParaRPr>
          </a:p>
        </p:txBody>
      </p:sp>
      <p:pic>
        <p:nvPicPr>
          <p:cNvPr id="5" name="!!pp1">
            <a:extLst>
              <a:ext uri="{FF2B5EF4-FFF2-40B4-BE49-F238E27FC236}">
                <a16:creationId xmlns:a16="http://schemas.microsoft.com/office/drawing/2014/main" id="{4A42A7F5-4783-46E0-88B5-86D962E9592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873" y="962642"/>
            <a:ext cx="11767574" cy="5844298"/>
          </a:xfrm>
          <a:prstGeom prst="rect">
            <a:avLst/>
          </a:prstGeom>
        </p:spPr>
      </p:pic>
      <p:pic>
        <p:nvPicPr>
          <p:cNvPr id="12" name="圖片 11">
            <a:extLst>
              <a:ext uri="{FF2B5EF4-FFF2-40B4-BE49-F238E27FC236}">
                <a16:creationId xmlns:a16="http://schemas.microsoft.com/office/drawing/2014/main" id="{2AFC8D89-B1B1-471E-8663-57D187947276}"/>
              </a:ext>
            </a:extLst>
          </p:cNvPr>
          <p:cNvPicPr>
            <a:picLocks noChangeAspect="1"/>
          </p:cNvPicPr>
          <p:nvPr/>
        </p:nvPicPr>
        <p:blipFill>
          <a:blip r:embed="rId4"/>
          <a:stretch>
            <a:fillRect/>
          </a:stretch>
        </p:blipFill>
        <p:spPr>
          <a:xfrm rot="9267872">
            <a:off x="20316093" y="5322277"/>
            <a:ext cx="1413810" cy="971648"/>
          </a:xfrm>
          <a:prstGeom prst="rect">
            <a:avLst/>
          </a:prstGeom>
        </p:spPr>
      </p:pic>
    </p:spTree>
    <p:extLst>
      <p:ext uri="{BB962C8B-B14F-4D97-AF65-F5344CB8AC3E}">
        <p14:creationId xmlns:p14="http://schemas.microsoft.com/office/powerpoint/2010/main" val="385502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標題 1"/>
          <p:cNvSpPr>
            <a:spLocks noGrp="1"/>
          </p:cNvSpPr>
          <p:nvPr>
            <p:ph type="title"/>
          </p:nvPr>
        </p:nvSpPr>
        <p:spPr/>
        <p:txBody>
          <a:bodyPr/>
          <a:lstStyle/>
          <a:p>
            <a:r>
              <a:rPr lang="zh-TW" altLang="en-US" b="1" dirty="0">
                <a:solidFill>
                  <a:srgbClr val="7B9899"/>
                </a:solidFill>
              </a:rPr>
              <a:t>補助與交易之限制</a:t>
            </a:r>
            <a:endParaRPr lang="zh-TW" altLang="en-US" dirty="0">
              <a:solidFill>
                <a:srgbClr val="7B9899"/>
              </a:solidFill>
            </a:endParaRPr>
          </a:p>
        </p:txBody>
      </p:sp>
      <p:pic>
        <p:nvPicPr>
          <p:cNvPr id="5" name="!!pp1">
            <a:extLst>
              <a:ext uri="{FF2B5EF4-FFF2-40B4-BE49-F238E27FC236}">
                <a16:creationId xmlns:a16="http://schemas.microsoft.com/office/drawing/2014/main" id="{4A42A7F5-4783-46E0-88B5-86D962E95923}"/>
              </a:ext>
            </a:extLst>
          </p:cNvPr>
          <p:cNvPicPr>
            <a:picLocks noChangeAspect="1"/>
          </p:cNvPicPr>
          <p:nvPr/>
        </p:nvPicPr>
        <p:blipFill rotWithShape="1">
          <a:blip r:embed="rId3">
            <a:extLst>
              <a:ext uri="{28A0092B-C50C-407E-A947-70E740481C1C}">
                <a14:useLocalDpi xmlns:a14="http://schemas.microsoft.com/office/drawing/2010/main" val="0"/>
              </a:ext>
            </a:extLst>
          </a:blip>
          <a:srcRect l="4416" t="14594" r="74167" b="46646"/>
          <a:stretch/>
        </p:blipFill>
        <p:spPr>
          <a:xfrm>
            <a:off x="233680" y="1473200"/>
            <a:ext cx="5100320" cy="4584334"/>
          </a:xfrm>
          <a:prstGeom prst="rect">
            <a:avLst/>
          </a:prstGeom>
        </p:spPr>
      </p:pic>
      <p:pic>
        <p:nvPicPr>
          <p:cNvPr id="3" name="圖片 2">
            <a:extLst>
              <a:ext uri="{FF2B5EF4-FFF2-40B4-BE49-F238E27FC236}">
                <a16:creationId xmlns:a16="http://schemas.microsoft.com/office/drawing/2014/main" id="{9D34E361-B61D-40AA-8E8F-5F90F56BBA81}"/>
              </a:ext>
            </a:extLst>
          </p:cNvPr>
          <p:cNvPicPr>
            <a:picLocks noChangeAspect="1"/>
          </p:cNvPicPr>
          <p:nvPr/>
        </p:nvPicPr>
        <p:blipFill>
          <a:blip r:embed="rId4"/>
          <a:stretch>
            <a:fillRect/>
          </a:stretch>
        </p:blipFill>
        <p:spPr>
          <a:xfrm>
            <a:off x="5334000" y="1678247"/>
            <a:ext cx="6218459" cy="4273666"/>
          </a:xfrm>
          <a:prstGeom prst="rect">
            <a:avLst/>
          </a:prstGeom>
        </p:spPr>
      </p:pic>
    </p:spTree>
    <p:extLst>
      <p:ext uri="{BB962C8B-B14F-4D97-AF65-F5344CB8AC3E}">
        <p14:creationId xmlns:p14="http://schemas.microsoft.com/office/powerpoint/2010/main" val="29836511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標題 1"/>
          <p:cNvSpPr>
            <a:spLocks noGrp="1"/>
          </p:cNvSpPr>
          <p:nvPr>
            <p:ph type="title"/>
          </p:nvPr>
        </p:nvSpPr>
        <p:spPr/>
        <p:txBody>
          <a:bodyPr/>
          <a:lstStyle/>
          <a:p>
            <a:r>
              <a:rPr lang="zh-TW" altLang="en-US" b="1" dirty="0">
                <a:solidFill>
                  <a:srgbClr val="7B9899"/>
                </a:solidFill>
              </a:rPr>
              <a:t>補助與交易之限制</a:t>
            </a:r>
            <a:endParaRPr lang="zh-TW" altLang="en-US" dirty="0">
              <a:solidFill>
                <a:srgbClr val="7B9899"/>
              </a:solidFill>
            </a:endParaRPr>
          </a:p>
        </p:txBody>
      </p:sp>
      <p:pic>
        <p:nvPicPr>
          <p:cNvPr id="5" name="!!pp1">
            <a:extLst>
              <a:ext uri="{FF2B5EF4-FFF2-40B4-BE49-F238E27FC236}">
                <a16:creationId xmlns:a16="http://schemas.microsoft.com/office/drawing/2014/main" id="{4A42A7F5-4783-46E0-88B5-86D962E9592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416" t="14594" r="74167" b="46646"/>
          <a:stretch/>
        </p:blipFill>
        <p:spPr>
          <a:xfrm>
            <a:off x="155859" y="982766"/>
            <a:ext cx="2587341" cy="2325586"/>
          </a:xfrm>
          <a:prstGeom prst="rect">
            <a:avLst/>
          </a:prstGeom>
        </p:spPr>
      </p:pic>
      <p:sp>
        <p:nvSpPr>
          <p:cNvPr id="2" name="文字方塊 1">
            <a:extLst>
              <a:ext uri="{FF2B5EF4-FFF2-40B4-BE49-F238E27FC236}">
                <a16:creationId xmlns:a16="http://schemas.microsoft.com/office/drawing/2014/main" id="{504FA0C9-458D-452A-8C90-346A141F0534}"/>
              </a:ext>
            </a:extLst>
          </p:cNvPr>
          <p:cNvSpPr txBox="1"/>
          <p:nvPr/>
        </p:nvSpPr>
        <p:spPr>
          <a:xfrm>
            <a:off x="3112850" y="1191452"/>
            <a:ext cx="8336603" cy="954107"/>
          </a:xfrm>
          <a:prstGeom prst="rect">
            <a:avLst/>
          </a:prstGeom>
          <a:noFill/>
        </p:spPr>
        <p:txBody>
          <a:bodyPr wrap="square" rtlCol="0">
            <a:spAutoFit/>
          </a:bodyPr>
          <a:lstStyle/>
          <a:p>
            <a:r>
              <a:rPr lang="zh-TW" altLang="en-US" sz="2800" dirty="0">
                <a:solidFill>
                  <a:schemeClr val="accent5">
                    <a:lumMod val="75000"/>
                  </a:schemeClr>
                </a:solidFill>
                <a:latin typeface="標楷體" panose="03000509000000000000" pitchFamily="65" charset="-120"/>
                <a:ea typeface="標楷體" panose="03000509000000000000" pitchFamily="65" charset="-120"/>
              </a:rPr>
              <a:t>機關為某公益團體之團體會員，依該團體章程，每年應繳納團體會員會費，是否受利衝法限制？</a:t>
            </a:r>
          </a:p>
        </p:txBody>
      </p:sp>
      <p:sp>
        <p:nvSpPr>
          <p:cNvPr id="7" name="文字方塊 6">
            <a:extLst>
              <a:ext uri="{FF2B5EF4-FFF2-40B4-BE49-F238E27FC236}">
                <a16:creationId xmlns:a16="http://schemas.microsoft.com/office/drawing/2014/main" id="{D7E3D454-BE9B-4025-8A08-FB4A70981EC6}"/>
              </a:ext>
            </a:extLst>
          </p:cNvPr>
          <p:cNvSpPr txBox="1"/>
          <p:nvPr/>
        </p:nvSpPr>
        <p:spPr>
          <a:xfrm>
            <a:off x="3112850" y="2367488"/>
            <a:ext cx="8336604" cy="3970318"/>
          </a:xfrm>
          <a:prstGeom prst="rect">
            <a:avLst/>
          </a:prstGeom>
          <a:noFill/>
        </p:spPr>
        <p:txBody>
          <a:bodyPr wrap="square" rtlCol="0">
            <a:spAutoFit/>
          </a:bodyPr>
          <a:lstStyle/>
          <a:p>
            <a:r>
              <a:rPr lang="zh-TW" altLang="en-US" sz="2800" dirty="0">
                <a:latin typeface="標楷體" panose="03000509000000000000" pitchFamily="65" charset="-120"/>
                <a:ea typeface="標楷體" panose="03000509000000000000" pitchFamily="65" charset="-120"/>
              </a:rPr>
              <a:t>機關團體如因從事公共事務或達成政策目的之需要，由該機關團體加入特定公益團體成為團體會員，並據以達成產、官、學、研合作交流，徇屬常見，對促進公益目的確有助益。既為會員，自應遵守各該公益團體之章程所規範之權利及義務，包括繳納會員會費等。爰此，機關依公益團體章程，</a:t>
            </a:r>
            <a:r>
              <a:rPr lang="zh-TW" altLang="en-US" sz="2800" dirty="0">
                <a:solidFill>
                  <a:schemeClr val="accent4">
                    <a:lumMod val="75000"/>
                  </a:schemeClr>
                </a:solidFill>
                <a:latin typeface="標楷體" panose="03000509000000000000" pitchFamily="65" charset="-120"/>
                <a:ea typeface="標楷體" panose="03000509000000000000" pitchFamily="65" charset="-120"/>
              </a:rPr>
              <a:t>以團體會員身分所繳納會費之行為，應可認係該機關基於公務運作或參與公共事務需要所衍生之必要費用</a:t>
            </a:r>
            <a:r>
              <a:rPr lang="zh-TW" altLang="en-US" sz="2800" dirty="0">
                <a:latin typeface="標楷體" panose="03000509000000000000" pitchFamily="65" charset="-120"/>
                <a:ea typeface="標楷體" panose="03000509000000000000" pitchFamily="65" charset="-120"/>
              </a:rPr>
              <a:t>，非屬本法遏阻不當利益輸送所欲規範之範疇。</a:t>
            </a:r>
            <a:endParaRPr lang="zh-TW" altLang="en-US" sz="2000" dirty="0"/>
          </a:p>
        </p:txBody>
      </p:sp>
    </p:spTree>
    <p:extLst>
      <p:ext uri="{BB962C8B-B14F-4D97-AF65-F5344CB8AC3E}">
        <p14:creationId xmlns:p14="http://schemas.microsoft.com/office/powerpoint/2010/main" val="22146017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標題 1"/>
          <p:cNvSpPr>
            <a:spLocks noGrp="1"/>
          </p:cNvSpPr>
          <p:nvPr>
            <p:ph type="title"/>
          </p:nvPr>
        </p:nvSpPr>
        <p:spPr/>
        <p:txBody>
          <a:bodyPr/>
          <a:lstStyle/>
          <a:p>
            <a:r>
              <a:rPr lang="zh-TW" altLang="en-US" b="1" dirty="0">
                <a:solidFill>
                  <a:srgbClr val="7B9899"/>
                </a:solidFill>
              </a:rPr>
              <a:t>補助與交易之限制</a:t>
            </a:r>
            <a:endParaRPr lang="zh-TW" altLang="en-US" dirty="0">
              <a:solidFill>
                <a:srgbClr val="7B9899"/>
              </a:solidFill>
            </a:endParaRPr>
          </a:p>
        </p:txBody>
      </p:sp>
      <p:pic>
        <p:nvPicPr>
          <p:cNvPr id="5" name="!!pp1">
            <a:extLst>
              <a:ext uri="{FF2B5EF4-FFF2-40B4-BE49-F238E27FC236}">
                <a16:creationId xmlns:a16="http://schemas.microsoft.com/office/drawing/2014/main" id="{4A42A7F5-4783-46E0-88B5-86D962E9592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8200" t="24793" r="27909" b="53372"/>
          <a:stretch/>
        </p:blipFill>
        <p:spPr>
          <a:xfrm>
            <a:off x="791287" y="854867"/>
            <a:ext cx="10673881" cy="2489480"/>
          </a:xfrm>
          <a:prstGeom prst="rect">
            <a:avLst/>
          </a:prstGeom>
        </p:spPr>
      </p:pic>
      <p:pic>
        <p:nvPicPr>
          <p:cNvPr id="12" name="圖片 11">
            <a:extLst>
              <a:ext uri="{FF2B5EF4-FFF2-40B4-BE49-F238E27FC236}">
                <a16:creationId xmlns:a16="http://schemas.microsoft.com/office/drawing/2014/main" id="{2AFC8D89-B1B1-471E-8663-57D187947276}"/>
              </a:ext>
            </a:extLst>
          </p:cNvPr>
          <p:cNvPicPr>
            <a:picLocks noChangeAspect="1"/>
          </p:cNvPicPr>
          <p:nvPr/>
        </p:nvPicPr>
        <p:blipFill>
          <a:blip r:embed="rId4"/>
          <a:stretch>
            <a:fillRect/>
          </a:stretch>
        </p:blipFill>
        <p:spPr>
          <a:xfrm rot="9267872">
            <a:off x="20316093" y="5322277"/>
            <a:ext cx="1413810" cy="971648"/>
          </a:xfrm>
          <a:prstGeom prst="rect">
            <a:avLst/>
          </a:prstGeom>
        </p:spPr>
      </p:pic>
      <p:sp>
        <p:nvSpPr>
          <p:cNvPr id="6" name="手繪多邊形: 圖案 5">
            <a:extLst>
              <a:ext uri="{FF2B5EF4-FFF2-40B4-BE49-F238E27FC236}">
                <a16:creationId xmlns:a16="http://schemas.microsoft.com/office/drawing/2014/main" id="{E92465B7-C1FC-47CB-9D4C-1C974266466E}"/>
              </a:ext>
            </a:extLst>
          </p:cNvPr>
          <p:cNvSpPr/>
          <p:nvPr/>
        </p:nvSpPr>
        <p:spPr>
          <a:xfrm>
            <a:off x="-1437381" y="3525520"/>
            <a:ext cx="370581" cy="295554"/>
          </a:xfrm>
          <a:custGeom>
            <a:avLst/>
            <a:gdLst>
              <a:gd name="connsiteX0" fmla="*/ 161928 w 2305050"/>
              <a:gd name="connsiteY0" fmla="*/ 0 h 971550"/>
              <a:gd name="connsiteX1" fmla="*/ 190500 w 2305050"/>
              <a:gd name="connsiteY1" fmla="*/ 0 h 971550"/>
              <a:gd name="connsiteX2" fmla="*/ 190500 w 2305050"/>
              <a:gd name="connsiteY2" fmla="*/ 600072 h 971550"/>
              <a:gd name="connsiteX3" fmla="*/ 352428 w 2305050"/>
              <a:gd name="connsiteY3" fmla="*/ 762000 h 971550"/>
              <a:gd name="connsiteX4" fmla="*/ 2305050 w 2305050"/>
              <a:gd name="connsiteY4" fmla="*/ 762000 h 971550"/>
              <a:gd name="connsiteX5" fmla="*/ 2305050 w 2305050"/>
              <a:gd name="connsiteY5" fmla="*/ 809622 h 971550"/>
              <a:gd name="connsiteX6" fmla="*/ 2143122 w 2305050"/>
              <a:gd name="connsiteY6" fmla="*/ 971550 h 971550"/>
              <a:gd name="connsiteX7" fmla="*/ 161928 w 2305050"/>
              <a:gd name="connsiteY7" fmla="*/ 971550 h 971550"/>
              <a:gd name="connsiteX8" fmla="*/ 0 w 2305050"/>
              <a:gd name="connsiteY8" fmla="*/ 809622 h 971550"/>
              <a:gd name="connsiteX9" fmla="*/ 0 w 2305050"/>
              <a:gd name="connsiteY9" fmla="*/ 161928 h 971550"/>
              <a:gd name="connsiteX10" fmla="*/ 161928 w 2305050"/>
              <a:gd name="connsiteY10" fmla="*/ 0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05050" h="971550">
                <a:moveTo>
                  <a:pt x="161928" y="0"/>
                </a:moveTo>
                <a:lnTo>
                  <a:pt x="190500" y="0"/>
                </a:lnTo>
                <a:lnTo>
                  <a:pt x="190500" y="600072"/>
                </a:lnTo>
                <a:cubicBezTo>
                  <a:pt x="190500" y="689502"/>
                  <a:pt x="262998" y="762000"/>
                  <a:pt x="352428" y="762000"/>
                </a:cubicBezTo>
                <a:lnTo>
                  <a:pt x="2305050" y="762000"/>
                </a:lnTo>
                <a:lnTo>
                  <a:pt x="2305050" y="809622"/>
                </a:lnTo>
                <a:cubicBezTo>
                  <a:pt x="2305050" y="899052"/>
                  <a:pt x="2232552" y="971550"/>
                  <a:pt x="2143122" y="971550"/>
                </a:cubicBezTo>
                <a:lnTo>
                  <a:pt x="161928" y="971550"/>
                </a:lnTo>
                <a:cubicBezTo>
                  <a:pt x="72498" y="971550"/>
                  <a:pt x="0" y="899052"/>
                  <a:pt x="0" y="809622"/>
                </a:cubicBezTo>
                <a:lnTo>
                  <a:pt x="0" y="161928"/>
                </a:lnTo>
                <a:cubicBezTo>
                  <a:pt x="0" y="72498"/>
                  <a:pt x="72498" y="0"/>
                  <a:pt x="161928" y="0"/>
                </a:cubicBezTo>
                <a:close/>
              </a:path>
            </a:pathLst>
          </a:cu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sz="4000" b="1" dirty="0">
              <a:solidFill>
                <a:srgbClr val="0B0200"/>
              </a:solidFill>
              <a:latin typeface="Microsoft YaHei" panose="020B0503020204020204" pitchFamily="34" charset="-122"/>
              <a:ea typeface="Microsoft YaHei" panose="020B0503020204020204" pitchFamily="34" charset="-122"/>
            </a:endParaRPr>
          </a:p>
        </p:txBody>
      </p:sp>
      <p:sp>
        <p:nvSpPr>
          <p:cNvPr id="7" name="手繪多邊形: 圖案 6">
            <a:extLst>
              <a:ext uri="{FF2B5EF4-FFF2-40B4-BE49-F238E27FC236}">
                <a16:creationId xmlns:a16="http://schemas.microsoft.com/office/drawing/2014/main" id="{48A17C2A-9A9B-4593-88C7-D15777C0B4F8}"/>
              </a:ext>
            </a:extLst>
          </p:cNvPr>
          <p:cNvSpPr/>
          <p:nvPr/>
        </p:nvSpPr>
        <p:spPr>
          <a:xfrm>
            <a:off x="-1473459" y="4530468"/>
            <a:ext cx="406660" cy="295554"/>
          </a:xfrm>
          <a:custGeom>
            <a:avLst/>
            <a:gdLst>
              <a:gd name="connsiteX0" fmla="*/ 161928 w 2305050"/>
              <a:gd name="connsiteY0" fmla="*/ 0 h 971550"/>
              <a:gd name="connsiteX1" fmla="*/ 190500 w 2305050"/>
              <a:gd name="connsiteY1" fmla="*/ 0 h 971550"/>
              <a:gd name="connsiteX2" fmla="*/ 190500 w 2305050"/>
              <a:gd name="connsiteY2" fmla="*/ 600072 h 971550"/>
              <a:gd name="connsiteX3" fmla="*/ 352428 w 2305050"/>
              <a:gd name="connsiteY3" fmla="*/ 762000 h 971550"/>
              <a:gd name="connsiteX4" fmla="*/ 2305050 w 2305050"/>
              <a:gd name="connsiteY4" fmla="*/ 762000 h 971550"/>
              <a:gd name="connsiteX5" fmla="*/ 2305050 w 2305050"/>
              <a:gd name="connsiteY5" fmla="*/ 809622 h 971550"/>
              <a:gd name="connsiteX6" fmla="*/ 2143122 w 2305050"/>
              <a:gd name="connsiteY6" fmla="*/ 971550 h 971550"/>
              <a:gd name="connsiteX7" fmla="*/ 161928 w 2305050"/>
              <a:gd name="connsiteY7" fmla="*/ 971550 h 971550"/>
              <a:gd name="connsiteX8" fmla="*/ 0 w 2305050"/>
              <a:gd name="connsiteY8" fmla="*/ 809622 h 971550"/>
              <a:gd name="connsiteX9" fmla="*/ 0 w 2305050"/>
              <a:gd name="connsiteY9" fmla="*/ 161928 h 971550"/>
              <a:gd name="connsiteX10" fmla="*/ 161928 w 2305050"/>
              <a:gd name="connsiteY10" fmla="*/ 0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05050" h="971550">
                <a:moveTo>
                  <a:pt x="161928" y="0"/>
                </a:moveTo>
                <a:lnTo>
                  <a:pt x="190500" y="0"/>
                </a:lnTo>
                <a:lnTo>
                  <a:pt x="190500" y="600072"/>
                </a:lnTo>
                <a:cubicBezTo>
                  <a:pt x="190500" y="689502"/>
                  <a:pt x="262998" y="762000"/>
                  <a:pt x="352428" y="762000"/>
                </a:cubicBezTo>
                <a:lnTo>
                  <a:pt x="2305050" y="762000"/>
                </a:lnTo>
                <a:lnTo>
                  <a:pt x="2305050" y="809622"/>
                </a:lnTo>
                <a:cubicBezTo>
                  <a:pt x="2305050" y="899052"/>
                  <a:pt x="2232552" y="971550"/>
                  <a:pt x="2143122" y="971550"/>
                </a:cubicBezTo>
                <a:lnTo>
                  <a:pt x="161928" y="971550"/>
                </a:lnTo>
                <a:cubicBezTo>
                  <a:pt x="72498" y="971550"/>
                  <a:pt x="0" y="899052"/>
                  <a:pt x="0" y="809622"/>
                </a:cubicBezTo>
                <a:lnTo>
                  <a:pt x="0" y="161928"/>
                </a:lnTo>
                <a:cubicBezTo>
                  <a:pt x="0" y="72498"/>
                  <a:pt x="72498" y="0"/>
                  <a:pt x="161928" y="0"/>
                </a:cubicBezTo>
                <a:close/>
              </a:path>
            </a:pathLst>
          </a:cu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sz="4000" b="1" dirty="0">
              <a:solidFill>
                <a:srgbClr val="0B0200"/>
              </a:solidFill>
              <a:latin typeface="Microsoft YaHei" panose="020B0503020204020204" pitchFamily="34" charset="-122"/>
              <a:ea typeface="Microsoft YaHei" panose="020B0503020204020204" pitchFamily="34" charset="-122"/>
            </a:endParaRPr>
          </a:p>
        </p:txBody>
      </p:sp>
      <p:pic>
        <p:nvPicPr>
          <p:cNvPr id="3" name="圖片 2">
            <a:extLst>
              <a:ext uri="{FF2B5EF4-FFF2-40B4-BE49-F238E27FC236}">
                <a16:creationId xmlns:a16="http://schemas.microsoft.com/office/drawing/2014/main" id="{6A3EE42A-90A4-4DE2-B99C-5866F3668D05}"/>
              </a:ext>
            </a:extLst>
          </p:cNvPr>
          <p:cNvPicPr>
            <a:picLocks noChangeAspect="1"/>
          </p:cNvPicPr>
          <p:nvPr/>
        </p:nvPicPr>
        <p:blipFill>
          <a:blip r:embed="rId5"/>
          <a:stretch>
            <a:fillRect/>
          </a:stretch>
        </p:blipFill>
        <p:spPr>
          <a:xfrm>
            <a:off x="791287" y="3525633"/>
            <a:ext cx="10626249" cy="3078747"/>
          </a:xfrm>
          <a:prstGeom prst="rect">
            <a:avLst/>
          </a:prstGeom>
        </p:spPr>
      </p:pic>
    </p:spTree>
    <p:extLst>
      <p:ext uri="{BB962C8B-B14F-4D97-AF65-F5344CB8AC3E}">
        <p14:creationId xmlns:p14="http://schemas.microsoft.com/office/powerpoint/2010/main" val="14037831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p1">
            <a:extLst>
              <a:ext uri="{FF2B5EF4-FFF2-40B4-BE49-F238E27FC236}">
                <a16:creationId xmlns:a16="http://schemas.microsoft.com/office/drawing/2014/main" id="{4A42A7F5-4783-46E0-88B5-86D962E9592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9030" t="46290" r="57917" b="47792"/>
          <a:stretch/>
        </p:blipFill>
        <p:spPr>
          <a:xfrm>
            <a:off x="238933" y="878932"/>
            <a:ext cx="3026532" cy="681512"/>
          </a:xfrm>
          <a:prstGeom prst="rect">
            <a:avLst/>
          </a:prstGeom>
        </p:spPr>
      </p:pic>
      <p:sp>
        <p:nvSpPr>
          <p:cNvPr id="12" name="標題 1">
            <a:extLst>
              <a:ext uri="{FF2B5EF4-FFF2-40B4-BE49-F238E27FC236}">
                <a16:creationId xmlns:a16="http://schemas.microsoft.com/office/drawing/2014/main" id="{AE60F8D9-77DD-4093-8EB6-B3833651A11B}"/>
              </a:ext>
            </a:extLst>
          </p:cNvPr>
          <p:cNvSpPr>
            <a:spLocks noGrp="1"/>
          </p:cNvSpPr>
          <p:nvPr>
            <p:ph type="title"/>
          </p:nvPr>
        </p:nvSpPr>
        <p:spPr>
          <a:xfrm>
            <a:off x="0" y="0"/>
            <a:ext cx="12172950" cy="982663"/>
          </a:xfrm>
        </p:spPr>
        <p:txBody>
          <a:bodyPr/>
          <a:lstStyle/>
          <a:p>
            <a:r>
              <a:rPr lang="zh-TW" altLang="en-US" b="1" dirty="0">
                <a:solidFill>
                  <a:srgbClr val="7B9899"/>
                </a:solidFill>
              </a:rPr>
              <a:t>補助與交易之限制</a:t>
            </a:r>
            <a:endParaRPr lang="zh-TW" altLang="en-US" dirty="0">
              <a:solidFill>
                <a:srgbClr val="7B9899"/>
              </a:solidFill>
            </a:endParaRPr>
          </a:p>
        </p:txBody>
      </p:sp>
      <p:pic>
        <p:nvPicPr>
          <p:cNvPr id="10" name="圖片 9">
            <a:extLst>
              <a:ext uri="{FF2B5EF4-FFF2-40B4-BE49-F238E27FC236}">
                <a16:creationId xmlns:a16="http://schemas.microsoft.com/office/drawing/2014/main" id="{F70754CD-5423-4B33-AE68-3D6845802A20}"/>
              </a:ext>
            </a:extLst>
          </p:cNvPr>
          <p:cNvPicPr>
            <a:picLocks noChangeAspect="1"/>
          </p:cNvPicPr>
          <p:nvPr/>
        </p:nvPicPr>
        <p:blipFill>
          <a:blip r:embed="rId3"/>
          <a:stretch>
            <a:fillRect/>
          </a:stretch>
        </p:blipFill>
        <p:spPr>
          <a:xfrm>
            <a:off x="-10469652" y="-246211"/>
            <a:ext cx="1370725" cy="180632"/>
          </a:xfrm>
          <a:prstGeom prst="rect">
            <a:avLst/>
          </a:prstGeom>
        </p:spPr>
      </p:pic>
      <p:pic>
        <p:nvPicPr>
          <p:cNvPr id="11" name="圖片 10">
            <a:extLst>
              <a:ext uri="{FF2B5EF4-FFF2-40B4-BE49-F238E27FC236}">
                <a16:creationId xmlns:a16="http://schemas.microsoft.com/office/drawing/2014/main" id="{13A57CDB-3C5A-4901-9002-5E7DDF1A1E11}"/>
              </a:ext>
            </a:extLst>
          </p:cNvPr>
          <p:cNvPicPr>
            <a:picLocks noChangeAspect="1"/>
          </p:cNvPicPr>
          <p:nvPr/>
        </p:nvPicPr>
        <p:blipFill>
          <a:blip r:embed="rId4"/>
          <a:stretch>
            <a:fillRect/>
          </a:stretch>
        </p:blipFill>
        <p:spPr>
          <a:xfrm>
            <a:off x="-7327867" y="8530492"/>
            <a:ext cx="1880312" cy="180632"/>
          </a:xfrm>
          <a:prstGeom prst="rect">
            <a:avLst/>
          </a:prstGeom>
        </p:spPr>
      </p:pic>
      <p:pic>
        <p:nvPicPr>
          <p:cNvPr id="7" name="圖片 6">
            <a:extLst>
              <a:ext uri="{FF2B5EF4-FFF2-40B4-BE49-F238E27FC236}">
                <a16:creationId xmlns:a16="http://schemas.microsoft.com/office/drawing/2014/main" id="{305D9CE7-F258-4376-96C7-E75AD01659C7}"/>
              </a:ext>
            </a:extLst>
          </p:cNvPr>
          <p:cNvPicPr>
            <a:picLocks noChangeAspect="1"/>
          </p:cNvPicPr>
          <p:nvPr/>
        </p:nvPicPr>
        <p:blipFill>
          <a:blip r:embed="rId5"/>
          <a:stretch>
            <a:fillRect/>
          </a:stretch>
        </p:blipFill>
        <p:spPr>
          <a:xfrm>
            <a:off x="1505314" y="1488795"/>
            <a:ext cx="9181372" cy="1609483"/>
          </a:xfrm>
          <a:prstGeom prst="rect">
            <a:avLst/>
          </a:prstGeom>
        </p:spPr>
      </p:pic>
      <p:pic>
        <p:nvPicPr>
          <p:cNvPr id="8" name="圖片 7">
            <a:extLst>
              <a:ext uri="{FF2B5EF4-FFF2-40B4-BE49-F238E27FC236}">
                <a16:creationId xmlns:a16="http://schemas.microsoft.com/office/drawing/2014/main" id="{729AC5F9-460C-4CCD-AAD1-4EA8BFA6DDBA}"/>
              </a:ext>
            </a:extLst>
          </p:cNvPr>
          <p:cNvPicPr>
            <a:picLocks noChangeAspect="1"/>
          </p:cNvPicPr>
          <p:nvPr/>
        </p:nvPicPr>
        <p:blipFill>
          <a:blip r:embed="rId6"/>
          <a:stretch>
            <a:fillRect/>
          </a:stretch>
        </p:blipFill>
        <p:spPr>
          <a:xfrm>
            <a:off x="1505314" y="2822445"/>
            <a:ext cx="9205758" cy="3926164"/>
          </a:xfrm>
          <a:prstGeom prst="rect">
            <a:avLst/>
          </a:prstGeom>
        </p:spPr>
      </p:pic>
      <p:sp>
        <p:nvSpPr>
          <p:cNvPr id="17" name="手繪多邊形: 圖案 16">
            <a:extLst>
              <a:ext uri="{FF2B5EF4-FFF2-40B4-BE49-F238E27FC236}">
                <a16:creationId xmlns:a16="http://schemas.microsoft.com/office/drawing/2014/main" id="{677B52C3-1920-4B4F-9D5E-431C1604782B}"/>
              </a:ext>
            </a:extLst>
          </p:cNvPr>
          <p:cNvSpPr/>
          <p:nvPr/>
        </p:nvSpPr>
        <p:spPr>
          <a:xfrm>
            <a:off x="-1437381" y="3525520"/>
            <a:ext cx="370581" cy="295554"/>
          </a:xfrm>
          <a:custGeom>
            <a:avLst/>
            <a:gdLst>
              <a:gd name="connsiteX0" fmla="*/ 161928 w 2305050"/>
              <a:gd name="connsiteY0" fmla="*/ 0 h 971550"/>
              <a:gd name="connsiteX1" fmla="*/ 190500 w 2305050"/>
              <a:gd name="connsiteY1" fmla="*/ 0 h 971550"/>
              <a:gd name="connsiteX2" fmla="*/ 190500 w 2305050"/>
              <a:gd name="connsiteY2" fmla="*/ 600072 h 971550"/>
              <a:gd name="connsiteX3" fmla="*/ 352428 w 2305050"/>
              <a:gd name="connsiteY3" fmla="*/ 762000 h 971550"/>
              <a:gd name="connsiteX4" fmla="*/ 2305050 w 2305050"/>
              <a:gd name="connsiteY4" fmla="*/ 762000 h 971550"/>
              <a:gd name="connsiteX5" fmla="*/ 2305050 w 2305050"/>
              <a:gd name="connsiteY5" fmla="*/ 809622 h 971550"/>
              <a:gd name="connsiteX6" fmla="*/ 2143122 w 2305050"/>
              <a:gd name="connsiteY6" fmla="*/ 971550 h 971550"/>
              <a:gd name="connsiteX7" fmla="*/ 161928 w 2305050"/>
              <a:gd name="connsiteY7" fmla="*/ 971550 h 971550"/>
              <a:gd name="connsiteX8" fmla="*/ 0 w 2305050"/>
              <a:gd name="connsiteY8" fmla="*/ 809622 h 971550"/>
              <a:gd name="connsiteX9" fmla="*/ 0 w 2305050"/>
              <a:gd name="connsiteY9" fmla="*/ 161928 h 971550"/>
              <a:gd name="connsiteX10" fmla="*/ 161928 w 2305050"/>
              <a:gd name="connsiteY10" fmla="*/ 0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05050" h="971550">
                <a:moveTo>
                  <a:pt x="161928" y="0"/>
                </a:moveTo>
                <a:lnTo>
                  <a:pt x="190500" y="0"/>
                </a:lnTo>
                <a:lnTo>
                  <a:pt x="190500" y="600072"/>
                </a:lnTo>
                <a:cubicBezTo>
                  <a:pt x="190500" y="689502"/>
                  <a:pt x="262998" y="762000"/>
                  <a:pt x="352428" y="762000"/>
                </a:cubicBezTo>
                <a:lnTo>
                  <a:pt x="2305050" y="762000"/>
                </a:lnTo>
                <a:lnTo>
                  <a:pt x="2305050" y="809622"/>
                </a:lnTo>
                <a:cubicBezTo>
                  <a:pt x="2305050" y="899052"/>
                  <a:pt x="2232552" y="971550"/>
                  <a:pt x="2143122" y="971550"/>
                </a:cubicBezTo>
                <a:lnTo>
                  <a:pt x="161928" y="971550"/>
                </a:lnTo>
                <a:cubicBezTo>
                  <a:pt x="72498" y="971550"/>
                  <a:pt x="0" y="899052"/>
                  <a:pt x="0" y="809622"/>
                </a:cubicBezTo>
                <a:lnTo>
                  <a:pt x="0" y="161928"/>
                </a:lnTo>
                <a:cubicBezTo>
                  <a:pt x="0" y="72498"/>
                  <a:pt x="72498" y="0"/>
                  <a:pt x="161928" y="0"/>
                </a:cubicBezTo>
                <a:close/>
              </a:path>
            </a:pathLst>
          </a:cu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sz="4000" b="1" dirty="0">
              <a:solidFill>
                <a:srgbClr val="0B0200"/>
              </a:solidFill>
              <a:latin typeface="Microsoft YaHei" panose="020B0503020204020204" pitchFamily="34" charset="-122"/>
              <a:ea typeface="Microsoft YaHei" panose="020B0503020204020204" pitchFamily="34" charset="-122"/>
            </a:endParaRPr>
          </a:p>
        </p:txBody>
      </p:sp>
      <p:sp>
        <p:nvSpPr>
          <p:cNvPr id="18" name="手繪多邊形: 圖案 17">
            <a:extLst>
              <a:ext uri="{FF2B5EF4-FFF2-40B4-BE49-F238E27FC236}">
                <a16:creationId xmlns:a16="http://schemas.microsoft.com/office/drawing/2014/main" id="{B4A39C0E-B64F-4376-BA44-4907911D6EC0}"/>
              </a:ext>
            </a:extLst>
          </p:cNvPr>
          <p:cNvSpPr/>
          <p:nvPr/>
        </p:nvSpPr>
        <p:spPr>
          <a:xfrm>
            <a:off x="-1473459" y="4530468"/>
            <a:ext cx="406660" cy="295554"/>
          </a:xfrm>
          <a:custGeom>
            <a:avLst/>
            <a:gdLst>
              <a:gd name="connsiteX0" fmla="*/ 161928 w 2305050"/>
              <a:gd name="connsiteY0" fmla="*/ 0 h 971550"/>
              <a:gd name="connsiteX1" fmla="*/ 190500 w 2305050"/>
              <a:gd name="connsiteY1" fmla="*/ 0 h 971550"/>
              <a:gd name="connsiteX2" fmla="*/ 190500 w 2305050"/>
              <a:gd name="connsiteY2" fmla="*/ 600072 h 971550"/>
              <a:gd name="connsiteX3" fmla="*/ 352428 w 2305050"/>
              <a:gd name="connsiteY3" fmla="*/ 762000 h 971550"/>
              <a:gd name="connsiteX4" fmla="*/ 2305050 w 2305050"/>
              <a:gd name="connsiteY4" fmla="*/ 762000 h 971550"/>
              <a:gd name="connsiteX5" fmla="*/ 2305050 w 2305050"/>
              <a:gd name="connsiteY5" fmla="*/ 809622 h 971550"/>
              <a:gd name="connsiteX6" fmla="*/ 2143122 w 2305050"/>
              <a:gd name="connsiteY6" fmla="*/ 971550 h 971550"/>
              <a:gd name="connsiteX7" fmla="*/ 161928 w 2305050"/>
              <a:gd name="connsiteY7" fmla="*/ 971550 h 971550"/>
              <a:gd name="connsiteX8" fmla="*/ 0 w 2305050"/>
              <a:gd name="connsiteY8" fmla="*/ 809622 h 971550"/>
              <a:gd name="connsiteX9" fmla="*/ 0 w 2305050"/>
              <a:gd name="connsiteY9" fmla="*/ 161928 h 971550"/>
              <a:gd name="connsiteX10" fmla="*/ 161928 w 2305050"/>
              <a:gd name="connsiteY10" fmla="*/ 0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05050" h="971550">
                <a:moveTo>
                  <a:pt x="161928" y="0"/>
                </a:moveTo>
                <a:lnTo>
                  <a:pt x="190500" y="0"/>
                </a:lnTo>
                <a:lnTo>
                  <a:pt x="190500" y="600072"/>
                </a:lnTo>
                <a:cubicBezTo>
                  <a:pt x="190500" y="689502"/>
                  <a:pt x="262998" y="762000"/>
                  <a:pt x="352428" y="762000"/>
                </a:cubicBezTo>
                <a:lnTo>
                  <a:pt x="2305050" y="762000"/>
                </a:lnTo>
                <a:lnTo>
                  <a:pt x="2305050" y="809622"/>
                </a:lnTo>
                <a:cubicBezTo>
                  <a:pt x="2305050" y="899052"/>
                  <a:pt x="2232552" y="971550"/>
                  <a:pt x="2143122" y="971550"/>
                </a:cubicBezTo>
                <a:lnTo>
                  <a:pt x="161928" y="971550"/>
                </a:lnTo>
                <a:cubicBezTo>
                  <a:pt x="72498" y="971550"/>
                  <a:pt x="0" y="899052"/>
                  <a:pt x="0" y="809622"/>
                </a:cubicBezTo>
                <a:lnTo>
                  <a:pt x="0" y="161928"/>
                </a:lnTo>
                <a:cubicBezTo>
                  <a:pt x="0" y="72498"/>
                  <a:pt x="72498" y="0"/>
                  <a:pt x="161928" y="0"/>
                </a:cubicBezTo>
                <a:close/>
              </a:path>
            </a:pathLst>
          </a:cu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sz="4000" b="1" dirty="0">
              <a:solidFill>
                <a:srgbClr val="0B0200"/>
              </a:solidFill>
              <a:latin typeface="Microsoft YaHei" panose="020B0503020204020204" pitchFamily="34" charset="-122"/>
              <a:ea typeface="Microsoft YaHei" panose="020B0503020204020204" pitchFamily="34" charset="-122"/>
            </a:endParaRPr>
          </a:p>
        </p:txBody>
      </p:sp>
    </p:spTree>
    <p:extLst>
      <p:ext uri="{BB962C8B-B14F-4D97-AF65-F5344CB8AC3E}">
        <p14:creationId xmlns:p14="http://schemas.microsoft.com/office/powerpoint/2010/main" val="13043353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p1">
            <a:extLst>
              <a:ext uri="{FF2B5EF4-FFF2-40B4-BE49-F238E27FC236}">
                <a16:creationId xmlns:a16="http://schemas.microsoft.com/office/drawing/2014/main" id="{4A42A7F5-4783-46E0-88B5-86D962E9592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9030" t="46290" r="36536" b="42074"/>
          <a:stretch/>
        </p:blipFill>
        <p:spPr>
          <a:xfrm>
            <a:off x="603920" y="954638"/>
            <a:ext cx="10123491" cy="1699215"/>
          </a:xfrm>
          <a:prstGeom prst="rect">
            <a:avLst/>
          </a:prstGeom>
        </p:spPr>
      </p:pic>
      <p:sp>
        <p:nvSpPr>
          <p:cNvPr id="16" name="手繪多邊形: 圖案 15">
            <a:extLst>
              <a:ext uri="{FF2B5EF4-FFF2-40B4-BE49-F238E27FC236}">
                <a16:creationId xmlns:a16="http://schemas.microsoft.com/office/drawing/2014/main" id="{81AEEAE8-BC8C-4DD9-8FA2-BB62A597FC40}"/>
              </a:ext>
            </a:extLst>
          </p:cNvPr>
          <p:cNvSpPr/>
          <p:nvPr/>
        </p:nvSpPr>
        <p:spPr>
          <a:xfrm>
            <a:off x="7499408" y="2775512"/>
            <a:ext cx="1600200" cy="653488"/>
          </a:xfrm>
          <a:custGeom>
            <a:avLst/>
            <a:gdLst>
              <a:gd name="connsiteX0" fmla="*/ 161928 w 2305050"/>
              <a:gd name="connsiteY0" fmla="*/ 0 h 971550"/>
              <a:gd name="connsiteX1" fmla="*/ 190500 w 2305050"/>
              <a:gd name="connsiteY1" fmla="*/ 0 h 971550"/>
              <a:gd name="connsiteX2" fmla="*/ 190500 w 2305050"/>
              <a:gd name="connsiteY2" fmla="*/ 600072 h 971550"/>
              <a:gd name="connsiteX3" fmla="*/ 352428 w 2305050"/>
              <a:gd name="connsiteY3" fmla="*/ 762000 h 971550"/>
              <a:gd name="connsiteX4" fmla="*/ 2305050 w 2305050"/>
              <a:gd name="connsiteY4" fmla="*/ 762000 h 971550"/>
              <a:gd name="connsiteX5" fmla="*/ 2305050 w 2305050"/>
              <a:gd name="connsiteY5" fmla="*/ 809622 h 971550"/>
              <a:gd name="connsiteX6" fmla="*/ 2143122 w 2305050"/>
              <a:gd name="connsiteY6" fmla="*/ 971550 h 971550"/>
              <a:gd name="connsiteX7" fmla="*/ 161928 w 2305050"/>
              <a:gd name="connsiteY7" fmla="*/ 971550 h 971550"/>
              <a:gd name="connsiteX8" fmla="*/ 0 w 2305050"/>
              <a:gd name="connsiteY8" fmla="*/ 809622 h 971550"/>
              <a:gd name="connsiteX9" fmla="*/ 0 w 2305050"/>
              <a:gd name="connsiteY9" fmla="*/ 161928 h 971550"/>
              <a:gd name="connsiteX10" fmla="*/ 161928 w 2305050"/>
              <a:gd name="connsiteY10" fmla="*/ 0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05050" h="971550">
                <a:moveTo>
                  <a:pt x="161928" y="0"/>
                </a:moveTo>
                <a:lnTo>
                  <a:pt x="190500" y="0"/>
                </a:lnTo>
                <a:lnTo>
                  <a:pt x="190500" y="600072"/>
                </a:lnTo>
                <a:cubicBezTo>
                  <a:pt x="190500" y="689502"/>
                  <a:pt x="262998" y="762000"/>
                  <a:pt x="352428" y="762000"/>
                </a:cubicBezTo>
                <a:lnTo>
                  <a:pt x="2305050" y="762000"/>
                </a:lnTo>
                <a:lnTo>
                  <a:pt x="2305050" y="809622"/>
                </a:lnTo>
                <a:cubicBezTo>
                  <a:pt x="2305050" y="899052"/>
                  <a:pt x="2232552" y="971550"/>
                  <a:pt x="2143122" y="971550"/>
                </a:cubicBezTo>
                <a:lnTo>
                  <a:pt x="161928" y="971550"/>
                </a:lnTo>
                <a:cubicBezTo>
                  <a:pt x="72498" y="971550"/>
                  <a:pt x="0" y="899052"/>
                  <a:pt x="0" y="809622"/>
                </a:cubicBezTo>
                <a:lnTo>
                  <a:pt x="0" y="161928"/>
                </a:lnTo>
                <a:cubicBezTo>
                  <a:pt x="0" y="72498"/>
                  <a:pt x="72498" y="0"/>
                  <a:pt x="161928" y="0"/>
                </a:cubicBezTo>
                <a:close/>
              </a:path>
            </a:pathLst>
          </a:cu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sz="4000" b="1" dirty="0">
              <a:solidFill>
                <a:srgbClr val="0B0200"/>
              </a:solidFill>
              <a:latin typeface="Microsoft YaHei" panose="020B0503020204020204" pitchFamily="34" charset="-122"/>
              <a:ea typeface="Microsoft YaHei" panose="020B0503020204020204" pitchFamily="34" charset="-122"/>
            </a:endParaRPr>
          </a:p>
        </p:txBody>
      </p:sp>
      <p:sp>
        <p:nvSpPr>
          <p:cNvPr id="19" name="矩形 18">
            <a:extLst>
              <a:ext uri="{FF2B5EF4-FFF2-40B4-BE49-F238E27FC236}">
                <a16:creationId xmlns:a16="http://schemas.microsoft.com/office/drawing/2014/main" id="{258C9F91-BD19-48C1-8B68-46FC2EED4078}"/>
              </a:ext>
            </a:extLst>
          </p:cNvPr>
          <p:cNvSpPr/>
          <p:nvPr/>
        </p:nvSpPr>
        <p:spPr>
          <a:xfrm>
            <a:off x="7919459" y="2684110"/>
            <a:ext cx="1005403" cy="584775"/>
          </a:xfrm>
          <a:prstGeom prst="rect">
            <a:avLst/>
          </a:prstGeom>
        </p:spPr>
        <p:txBody>
          <a:bodyPr wrap="none">
            <a:spAutoFit/>
          </a:bodyPr>
          <a:lstStyle/>
          <a:p>
            <a:r>
              <a:rPr lang="zh-TW" altLang="en-US" sz="3200" b="1" dirty="0">
                <a:solidFill>
                  <a:srgbClr val="6D6052"/>
                </a:solidFill>
                <a:latin typeface="Microsoft YaHei" panose="020B0503020204020204" pitchFamily="34" charset="-122"/>
                <a:ea typeface="Microsoft YaHei" panose="020B0503020204020204" pitchFamily="34" charset="-122"/>
              </a:rPr>
              <a:t>例如</a:t>
            </a:r>
          </a:p>
        </p:txBody>
      </p:sp>
      <p:sp>
        <p:nvSpPr>
          <p:cNvPr id="21" name="矩形 20">
            <a:extLst>
              <a:ext uri="{FF2B5EF4-FFF2-40B4-BE49-F238E27FC236}">
                <a16:creationId xmlns:a16="http://schemas.microsoft.com/office/drawing/2014/main" id="{A2AA381A-982D-43CE-9BFE-51975880B527}"/>
              </a:ext>
            </a:extLst>
          </p:cNvPr>
          <p:cNvSpPr/>
          <p:nvPr/>
        </p:nvSpPr>
        <p:spPr>
          <a:xfrm>
            <a:off x="2168064" y="2684109"/>
            <a:ext cx="1005403" cy="584775"/>
          </a:xfrm>
          <a:prstGeom prst="rect">
            <a:avLst/>
          </a:prstGeom>
        </p:spPr>
        <p:txBody>
          <a:bodyPr wrap="square">
            <a:spAutoFit/>
          </a:bodyPr>
          <a:lstStyle/>
          <a:p>
            <a:r>
              <a:rPr lang="zh-TW" altLang="en-US" sz="3200" b="1" dirty="0">
                <a:solidFill>
                  <a:srgbClr val="675A4D"/>
                </a:solidFill>
                <a:latin typeface="Microsoft YaHei" panose="020B0503020204020204" pitchFamily="34" charset="-122"/>
                <a:ea typeface="Microsoft YaHei" panose="020B0503020204020204" pitchFamily="34" charset="-122"/>
              </a:rPr>
              <a:t>定義</a:t>
            </a:r>
          </a:p>
        </p:txBody>
      </p:sp>
      <p:sp>
        <p:nvSpPr>
          <p:cNvPr id="27" name="手繪多邊形: 圖案 26">
            <a:extLst>
              <a:ext uri="{FF2B5EF4-FFF2-40B4-BE49-F238E27FC236}">
                <a16:creationId xmlns:a16="http://schemas.microsoft.com/office/drawing/2014/main" id="{76BE98B2-66A2-492F-818F-0748A06BBA94}"/>
              </a:ext>
            </a:extLst>
          </p:cNvPr>
          <p:cNvSpPr/>
          <p:nvPr/>
        </p:nvSpPr>
        <p:spPr>
          <a:xfrm>
            <a:off x="1870665" y="2751731"/>
            <a:ext cx="1600200" cy="653488"/>
          </a:xfrm>
          <a:custGeom>
            <a:avLst/>
            <a:gdLst>
              <a:gd name="connsiteX0" fmla="*/ 161928 w 2305050"/>
              <a:gd name="connsiteY0" fmla="*/ 0 h 971550"/>
              <a:gd name="connsiteX1" fmla="*/ 190500 w 2305050"/>
              <a:gd name="connsiteY1" fmla="*/ 0 h 971550"/>
              <a:gd name="connsiteX2" fmla="*/ 190500 w 2305050"/>
              <a:gd name="connsiteY2" fmla="*/ 600072 h 971550"/>
              <a:gd name="connsiteX3" fmla="*/ 352428 w 2305050"/>
              <a:gd name="connsiteY3" fmla="*/ 762000 h 971550"/>
              <a:gd name="connsiteX4" fmla="*/ 2305050 w 2305050"/>
              <a:gd name="connsiteY4" fmla="*/ 762000 h 971550"/>
              <a:gd name="connsiteX5" fmla="*/ 2305050 w 2305050"/>
              <a:gd name="connsiteY5" fmla="*/ 809622 h 971550"/>
              <a:gd name="connsiteX6" fmla="*/ 2143122 w 2305050"/>
              <a:gd name="connsiteY6" fmla="*/ 971550 h 971550"/>
              <a:gd name="connsiteX7" fmla="*/ 161928 w 2305050"/>
              <a:gd name="connsiteY7" fmla="*/ 971550 h 971550"/>
              <a:gd name="connsiteX8" fmla="*/ 0 w 2305050"/>
              <a:gd name="connsiteY8" fmla="*/ 809622 h 971550"/>
              <a:gd name="connsiteX9" fmla="*/ 0 w 2305050"/>
              <a:gd name="connsiteY9" fmla="*/ 161928 h 971550"/>
              <a:gd name="connsiteX10" fmla="*/ 161928 w 2305050"/>
              <a:gd name="connsiteY10" fmla="*/ 0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05050" h="971550">
                <a:moveTo>
                  <a:pt x="161928" y="0"/>
                </a:moveTo>
                <a:lnTo>
                  <a:pt x="190500" y="0"/>
                </a:lnTo>
                <a:lnTo>
                  <a:pt x="190500" y="600072"/>
                </a:lnTo>
                <a:cubicBezTo>
                  <a:pt x="190500" y="689502"/>
                  <a:pt x="262998" y="762000"/>
                  <a:pt x="352428" y="762000"/>
                </a:cubicBezTo>
                <a:lnTo>
                  <a:pt x="2305050" y="762000"/>
                </a:lnTo>
                <a:lnTo>
                  <a:pt x="2305050" y="809622"/>
                </a:lnTo>
                <a:cubicBezTo>
                  <a:pt x="2305050" y="899052"/>
                  <a:pt x="2232552" y="971550"/>
                  <a:pt x="2143122" y="971550"/>
                </a:cubicBezTo>
                <a:lnTo>
                  <a:pt x="161928" y="971550"/>
                </a:lnTo>
                <a:cubicBezTo>
                  <a:pt x="72498" y="971550"/>
                  <a:pt x="0" y="899052"/>
                  <a:pt x="0" y="809622"/>
                </a:cubicBezTo>
                <a:lnTo>
                  <a:pt x="0" y="161928"/>
                </a:lnTo>
                <a:cubicBezTo>
                  <a:pt x="0" y="72498"/>
                  <a:pt x="72498" y="0"/>
                  <a:pt x="161928" y="0"/>
                </a:cubicBezTo>
                <a:close/>
              </a:path>
            </a:pathLst>
          </a:cu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sz="4000" b="1" dirty="0">
              <a:solidFill>
                <a:srgbClr val="0B0200"/>
              </a:solidFill>
              <a:latin typeface="Microsoft YaHei" panose="020B0503020204020204" pitchFamily="34" charset="-122"/>
              <a:ea typeface="Microsoft YaHei" panose="020B0503020204020204" pitchFamily="34" charset="-122"/>
            </a:endParaRPr>
          </a:p>
        </p:txBody>
      </p:sp>
      <p:pic>
        <p:nvPicPr>
          <p:cNvPr id="2" name="圖片 1">
            <a:extLst>
              <a:ext uri="{FF2B5EF4-FFF2-40B4-BE49-F238E27FC236}">
                <a16:creationId xmlns:a16="http://schemas.microsoft.com/office/drawing/2014/main" id="{4B340C67-7878-4292-B6D4-40D03639028B}"/>
              </a:ext>
            </a:extLst>
          </p:cNvPr>
          <p:cNvPicPr>
            <a:picLocks noChangeAspect="1"/>
          </p:cNvPicPr>
          <p:nvPr/>
        </p:nvPicPr>
        <p:blipFill>
          <a:blip r:embed="rId3"/>
          <a:stretch>
            <a:fillRect/>
          </a:stretch>
        </p:blipFill>
        <p:spPr>
          <a:xfrm>
            <a:off x="7291360" y="3405219"/>
            <a:ext cx="3029975" cy="3316511"/>
          </a:xfrm>
          <a:prstGeom prst="rect">
            <a:avLst/>
          </a:prstGeom>
        </p:spPr>
      </p:pic>
      <p:pic>
        <p:nvPicPr>
          <p:cNvPr id="3" name="圖片 2">
            <a:extLst>
              <a:ext uri="{FF2B5EF4-FFF2-40B4-BE49-F238E27FC236}">
                <a16:creationId xmlns:a16="http://schemas.microsoft.com/office/drawing/2014/main" id="{A2B5E471-CF93-4129-A303-7687BB9380D7}"/>
              </a:ext>
            </a:extLst>
          </p:cNvPr>
          <p:cNvPicPr>
            <a:picLocks noChangeAspect="1"/>
          </p:cNvPicPr>
          <p:nvPr/>
        </p:nvPicPr>
        <p:blipFill>
          <a:blip r:embed="rId4"/>
          <a:stretch>
            <a:fillRect/>
          </a:stretch>
        </p:blipFill>
        <p:spPr>
          <a:xfrm>
            <a:off x="1752199" y="3405219"/>
            <a:ext cx="5188146" cy="3389670"/>
          </a:xfrm>
          <a:prstGeom prst="rect">
            <a:avLst/>
          </a:prstGeom>
        </p:spPr>
      </p:pic>
      <p:sp>
        <p:nvSpPr>
          <p:cNvPr id="12" name="標題 1">
            <a:extLst>
              <a:ext uri="{FF2B5EF4-FFF2-40B4-BE49-F238E27FC236}">
                <a16:creationId xmlns:a16="http://schemas.microsoft.com/office/drawing/2014/main" id="{AE60F8D9-77DD-4093-8EB6-B3833651A11B}"/>
              </a:ext>
            </a:extLst>
          </p:cNvPr>
          <p:cNvSpPr>
            <a:spLocks noGrp="1"/>
          </p:cNvSpPr>
          <p:nvPr>
            <p:ph type="title"/>
          </p:nvPr>
        </p:nvSpPr>
        <p:spPr>
          <a:xfrm>
            <a:off x="0" y="0"/>
            <a:ext cx="12172950" cy="982663"/>
          </a:xfrm>
        </p:spPr>
        <p:txBody>
          <a:bodyPr/>
          <a:lstStyle/>
          <a:p>
            <a:r>
              <a:rPr lang="zh-TW" altLang="en-US" b="1" dirty="0">
                <a:solidFill>
                  <a:srgbClr val="7B9899"/>
                </a:solidFill>
              </a:rPr>
              <a:t>補助與交易之限制</a:t>
            </a:r>
            <a:endParaRPr lang="zh-TW" altLang="en-US" dirty="0">
              <a:solidFill>
                <a:srgbClr val="7B9899"/>
              </a:solidFill>
            </a:endParaRPr>
          </a:p>
        </p:txBody>
      </p:sp>
      <p:pic>
        <p:nvPicPr>
          <p:cNvPr id="10" name="圖片 9">
            <a:extLst>
              <a:ext uri="{FF2B5EF4-FFF2-40B4-BE49-F238E27FC236}">
                <a16:creationId xmlns:a16="http://schemas.microsoft.com/office/drawing/2014/main" id="{F70754CD-5423-4B33-AE68-3D6845802A20}"/>
              </a:ext>
            </a:extLst>
          </p:cNvPr>
          <p:cNvPicPr>
            <a:picLocks noChangeAspect="1"/>
          </p:cNvPicPr>
          <p:nvPr/>
        </p:nvPicPr>
        <p:blipFill>
          <a:blip r:embed="rId5"/>
          <a:stretch>
            <a:fillRect/>
          </a:stretch>
        </p:blipFill>
        <p:spPr>
          <a:xfrm>
            <a:off x="-10469652" y="-246211"/>
            <a:ext cx="1370725" cy="180632"/>
          </a:xfrm>
          <a:prstGeom prst="rect">
            <a:avLst/>
          </a:prstGeom>
        </p:spPr>
      </p:pic>
      <p:pic>
        <p:nvPicPr>
          <p:cNvPr id="11" name="圖片 10">
            <a:extLst>
              <a:ext uri="{FF2B5EF4-FFF2-40B4-BE49-F238E27FC236}">
                <a16:creationId xmlns:a16="http://schemas.microsoft.com/office/drawing/2014/main" id="{13A57CDB-3C5A-4901-9002-5E7DDF1A1E11}"/>
              </a:ext>
            </a:extLst>
          </p:cNvPr>
          <p:cNvPicPr>
            <a:picLocks noChangeAspect="1"/>
          </p:cNvPicPr>
          <p:nvPr/>
        </p:nvPicPr>
        <p:blipFill>
          <a:blip r:embed="rId6"/>
          <a:stretch>
            <a:fillRect/>
          </a:stretch>
        </p:blipFill>
        <p:spPr>
          <a:xfrm>
            <a:off x="-7327867" y="8530492"/>
            <a:ext cx="1880312" cy="180632"/>
          </a:xfrm>
          <a:prstGeom prst="rect">
            <a:avLst/>
          </a:prstGeom>
        </p:spPr>
      </p:pic>
    </p:spTree>
    <p:extLst>
      <p:ext uri="{BB962C8B-B14F-4D97-AF65-F5344CB8AC3E}">
        <p14:creationId xmlns:p14="http://schemas.microsoft.com/office/powerpoint/2010/main" val="30624919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p1">
            <a:extLst>
              <a:ext uri="{FF2B5EF4-FFF2-40B4-BE49-F238E27FC236}">
                <a16:creationId xmlns:a16="http://schemas.microsoft.com/office/drawing/2014/main" id="{4A42A7F5-4783-46E0-88B5-86D962E9592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1320" t="52688" r="36536" b="42074"/>
          <a:stretch/>
        </p:blipFill>
        <p:spPr>
          <a:xfrm>
            <a:off x="267513" y="975721"/>
            <a:ext cx="7224692" cy="584775"/>
          </a:xfrm>
          <a:prstGeom prst="rect">
            <a:avLst/>
          </a:prstGeom>
        </p:spPr>
      </p:pic>
      <p:sp>
        <p:nvSpPr>
          <p:cNvPr id="10" name="矩形 9">
            <a:extLst>
              <a:ext uri="{FF2B5EF4-FFF2-40B4-BE49-F238E27FC236}">
                <a16:creationId xmlns:a16="http://schemas.microsoft.com/office/drawing/2014/main" id="{8A28A402-B5A9-4FA0-BD42-8901052D5425}"/>
              </a:ext>
            </a:extLst>
          </p:cNvPr>
          <p:cNvSpPr/>
          <p:nvPr/>
        </p:nvSpPr>
        <p:spPr>
          <a:xfrm>
            <a:off x="682113" y="1686830"/>
            <a:ext cx="1427585" cy="728938"/>
          </a:xfrm>
          <a:prstGeom prst="rect">
            <a:avLst/>
          </a:prstGeom>
          <a:gradFill flip="none" rotWithShape="1">
            <a:gsLst>
              <a:gs pos="0">
                <a:schemeClr val="accent3">
                  <a:lumMod val="40000"/>
                  <a:lumOff val="60000"/>
                </a:schemeClr>
              </a:gs>
              <a:gs pos="46000">
                <a:schemeClr val="accent3">
                  <a:lumMod val="95000"/>
                  <a:lumOff val="5000"/>
                </a:schemeClr>
              </a:gs>
              <a:gs pos="100000">
                <a:schemeClr val="accent3">
                  <a:lumMod val="60000"/>
                </a:schemeClr>
              </a:gs>
            </a:gsLst>
            <a:path path="circle">
              <a:fillToRect l="50000" t="130000" r="50000" b="-30000"/>
            </a:path>
            <a:tileRect/>
          </a:gradFill>
          <a:effectLst>
            <a:outerShdw blurRad="50800" dist="50800" dir="5400000" algn="ctr" rotWithShape="0">
              <a:srgbClr val="000000"/>
            </a:outerShdw>
          </a:effectLst>
          <a:scene3d>
            <a:camera prst="perspectiveContrastingRightFacing" fov="2700000">
              <a:rot lat="0" lon="21000000" rev="600000"/>
            </a:camera>
            <a:lightRig rig="sunrise" dir="t">
              <a:rot lat="0" lon="0" rev="0"/>
            </a:lightRig>
          </a:scene3d>
          <a:sp3d>
            <a:bevelT/>
            <a:bevelB prst="angle"/>
          </a:sp3d>
        </p:spPr>
        <p:style>
          <a:lnRef idx="2">
            <a:schemeClr val="accent1">
              <a:shade val="50000"/>
            </a:schemeClr>
          </a:lnRef>
          <a:fillRef idx="1">
            <a:schemeClr val="accent1"/>
          </a:fillRef>
          <a:effectRef idx="0">
            <a:schemeClr val="accent1"/>
          </a:effectRef>
          <a:fontRef idx="minor">
            <a:schemeClr val="lt1"/>
          </a:fontRef>
        </p:style>
        <p:txBody>
          <a:bodyPr anchor="ctr">
            <a:flatTx/>
          </a:bodyPr>
          <a:lstStyle/>
          <a:p>
            <a:pPr algn="ctr">
              <a:defRPr/>
            </a:pPr>
            <a:r>
              <a:rPr lang="zh-TW" altLang="en-US" sz="2400" dirty="0">
                <a:solidFill>
                  <a:prstClr val="white"/>
                </a:solidFill>
              </a:rPr>
              <a:t>爭議釐清</a:t>
            </a:r>
          </a:p>
        </p:txBody>
      </p:sp>
      <p:sp>
        <p:nvSpPr>
          <p:cNvPr id="11" name="文字方塊 4">
            <a:extLst>
              <a:ext uri="{FF2B5EF4-FFF2-40B4-BE49-F238E27FC236}">
                <a16:creationId xmlns:a16="http://schemas.microsoft.com/office/drawing/2014/main" id="{E2281178-2663-4D7A-9647-C440F0569B91}"/>
              </a:ext>
            </a:extLst>
          </p:cNvPr>
          <p:cNvSpPr txBox="1">
            <a:spLocks noChangeArrowheads="1"/>
          </p:cNvSpPr>
          <p:nvPr/>
        </p:nvSpPr>
        <p:spPr bwMode="auto">
          <a:xfrm>
            <a:off x="2444620" y="1694073"/>
            <a:ext cx="8556172" cy="1077218"/>
          </a:xfrm>
          <a:prstGeom prst="rect">
            <a:avLst/>
          </a:prstGeom>
          <a:noFill/>
          <a:ln w="9525">
            <a:noFill/>
            <a:miter lim="800000"/>
            <a:headEnd/>
            <a:tailEnd/>
          </a:ln>
        </p:spPr>
        <p:txBody>
          <a:bodyPr wrap="square">
            <a:spAutoFit/>
          </a:bodyPr>
          <a:lstStyle/>
          <a:p>
            <a:pPr algn="just"/>
            <a:r>
              <a:rPr lang="zh-TW" altLang="en-US" sz="3200" dirty="0">
                <a:solidFill>
                  <a:srgbClr val="3333CC"/>
                </a:solidFill>
                <a:latin typeface="標楷體" pitchFamily="65" charset="-120"/>
                <a:ea typeface="標楷體" pitchFamily="65" charset="-120"/>
              </a:rPr>
              <a:t>如機關補助法規明定或經議會通過之預算指明補助特定團體，是否屬本法之法定身分？</a:t>
            </a:r>
          </a:p>
        </p:txBody>
      </p:sp>
      <p:sp>
        <p:nvSpPr>
          <p:cNvPr id="12" name="內容版面配置區 2">
            <a:extLst>
              <a:ext uri="{FF2B5EF4-FFF2-40B4-BE49-F238E27FC236}">
                <a16:creationId xmlns:a16="http://schemas.microsoft.com/office/drawing/2014/main" id="{EE620BF6-E26D-44B2-8A90-D1C38C4A313E}"/>
              </a:ext>
            </a:extLst>
          </p:cNvPr>
          <p:cNvSpPr txBox="1">
            <a:spLocks/>
          </p:cNvSpPr>
          <p:nvPr/>
        </p:nvSpPr>
        <p:spPr>
          <a:xfrm>
            <a:off x="2444620" y="3036949"/>
            <a:ext cx="8763689" cy="3048892"/>
          </a:xfrm>
          <a:prstGeom prst="rect">
            <a:avLst/>
          </a:prstGeom>
        </p:spPr>
        <p:txBody>
          <a:bodyP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lnSpc>
                <a:spcPct val="100000"/>
              </a:lnSpc>
              <a:buNone/>
            </a:pPr>
            <a:r>
              <a:rPr lang="zh-TW" altLang="en-US" sz="2800" dirty="0">
                <a:latin typeface="標楷體" pitchFamily="65" charset="-120"/>
                <a:ea typeface="標楷體" pitchFamily="65" charset="-120"/>
              </a:rPr>
              <a:t>如依補助法規機關受理申請後尚需進行實質審查者，即非屬法定身分之範疇。</a:t>
            </a:r>
            <a:r>
              <a:rPr lang="zh-TW" altLang="en-US" sz="2800" dirty="0">
                <a:solidFill>
                  <a:srgbClr val="FF0000"/>
                </a:solidFill>
                <a:latin typeface="標楷體" pitchFamily="65" charset="-120"/>
                <a:ea typeface="標楷體" pitchFamily="65" charset="-120"/>
              </a:rPr>
              <a:t>縱機關補助法規或經議會通過之預算已明確指定得補助特定對象（例如：特定農會、公務人員協會、體育總會、守望相助隊等），惟如個別團體申請補助仍須提出計畫並經機關審查始決定是否補助，及金額多寡，徇非「基於法定身分依法令規定申請之補助」</a:t>
            </a:r>
            <a:r>
              <a:rPr lang="zh-TW" altLang="en-US" sz="2800" dirty="0">
                <a:latin typeface="標楷體" pitchFamily="65" charset="-120"/>
                <a:ea typeface="標楷體" pitchFamily="65" charset="-120"/>
              </a:rPr>
              <a:t>。</a:t>
            </a:r>
            <a:endParaRPr lang="en-US" altLang="zh-TW" sz="1600" dirty="0">
              <a:latin typeface="標楷體" pitchFamily="65" charset="-120"/>
              <a:ea typeface="標楷體" pitchFamily="65" charset="-120"/>
            </a:endParaRPr>
          </a:p>
        </p:txBody>
      </p:sp>
      <p:sp>
        <p:nvSpPr>
          <p:cNvPr id="9" name="標題 1">
            <a:extLst>
              <a:ext uri="{FF2B5EF4-FFF2-40B4-BE49-F238E27FC236}">
                <a16:creationId xmlns:a16="http://schemas.microsoft.com/office/drawing/2014/main" id="{45323B1D-2C04-452E-B58D-A300693231C6}"/>
              </a:ext>
            </a:extLst>
          </p:cNvPr>
          <p:cNvSpPr>
            <a:spLocks noGrp="1"/>
          </p:cNvSpPr>
          <p:nvPr>
            <p:ph type="title"/>
          </p:nvPr>
        </p:nvSpPr>
        <p:spPr>
          <a:xfrm>
            <a:off x="0" y="0"/>
            <a:ext cx="12172950" cy="982663"/>
          </a:xfrm>
        </p:spPr>
        <p:txBody>
          <a:bodyPr/>
          <a:lstStyle/>
          <a:p>
            <a:r>
              <a:rPr lang="zh-TW" altLang="en-US" b="1" dirty="0">
                <a:solidFill>
                  <a:srgbClr val="7B9899"/>
                </a:solidFill>
              </a:rPr>
              <a:t>  補助與交易之限制</a:t>
            </a:r>
            <a:endParaRPr lang="zh-TW" altLang="en-US" dirty="0">
              <a:solidFill>
                <a:srgbClr val="7B9899"/>
              </a:solidFill>
            </a:endParaRPr>
          </a:p>
        </p:txBody>
      </p:sp>
    </p:spTree>
    <p:extLst>
      <p:ext uri="{BB962C8B-B14F-4D97-AF65-F5344CB8AC3E}">
        <p14:creationId xmlns:p14="http://schemas.microsoft.com/office/powerpoint/2010/main" val="30378140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8" presetClass="entr" presetSubtype="0" accel="5000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10"/>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10"/>
                                        </p:tgtEl>
                                        <p:attrNameLst>
                                          <p:attrName>ppt_y</p:attrName>
                                        </p:attrNameLst>
                                      </p:cBhvr>
                                      <p:tavLst>
                                        <p:tav tm="0">
                                          <p:val>
                                            <p:strVal val="#ppt_y"/>
                                          </p:val>
                                        </p:tav>
                                        <p:tav tm="100000">
                                          <p:val>
                                            <p:strVal val="#ppt_y"/>
                                          </p:val>
                                        </p:tav>
                                      </p:tavLst>
                                    </p:anim>
                                    <p:animEffect transition="in" filter="fade">
                                      <p:cBhvr>
                                        <p:cTn id="10" dur="10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47"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anim calcmode="lin" valueType="num">
                                      <p:cBhvr>
                                        <p:cTn id="16" dur="500" fill="hold"/>
                                        <p:tgtEl>
                                          <p:spTgt spid="11"/>
                                        </p:tgtEl>
                                        <p:attrNameLst>
                                          <p:attrName>ppt_x</p:attrName>
                                        </p:attrNameLst>
                                      </p:cBhvr>
                                      <p:tavLst>
                                        <p:tav tm="0">
                                          <p:val>
                                            <p:strVal val="#ppt_x"/>
                                          </p:val>
                                        </p:tav>
                                        <p:tav tm="100000">
                                          <p:val>
                                            <p:strVal val="#ppt_x"/>
                                          </p:val>
                                        </p:tav>
                                      </p:tavLst>
                                    </p:anim>
                                    <p:anim calcmode="lin" valueType="num">
                                      <p:cBhvr>
                                        <p:cTn id="17" dur="5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12">
                                            <p:txEl>
                                              <p:pRg st="0" end="0"/>
                                            </p:txEl>
                                          </p:spTgt>
                                        </p:tgtEl>
                                        <p:attrNameLst>
                                          <p:attrName>style.visibility</p:attrName>
                                        </p:attrNameLst>
                                      </p:cBhvr>
                                      <p:to>
                                        <p:strVal val="visible"/>
                                      </p:to>
                                    </p:set>
                                    <p:anim calcmode="lin" valueType="num">
                                      <p:cBhvr additive="base">
                                        <p:cTn id="22"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12"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標題 1"/>
          <p:cNvSpPr>
            <a:spLocks noGrp="1"/>
          </p:cNvSpPr>
          <p:nvPr>
            <p:ph type="title"/>
          </p:nvPr>
        </p:nvSpPr>
        <p:spPr>
          <a:xfrm>
            <a:off x="2" y="0"/>
            <a:ext cx="12172951" cy="982766"/>
          </a:xfrm>
        </p:spPr>
        <p:txBody>
          <a:bodyPr/>
          <a:lstStyle/>
          <a:p>
            <a:r>
              <a:rPr lang="zh-TW" altLang="en-US" b="1" dirty="0">
                <a:solidFill>
                  <a:srgbClr val="7B9899"/>
                </a:solidFill>
              </a:rPr>
              <a:t>補助與交易之限制</a:t>
            </a:r>
            <a:endParaRPr lang="zh-TW" altLang="en-US" dirty="0">
              <a:solidFill>
                <a:srgbClr val="7B9899"/>
              </a:solidFill>
            </a:endParaRPr>
          </a:p>
        </p:txBody>
      </p:sp>
      <p:pic>
        <p:nvPicPr>
          <p:cNvPr id="5" name="!!pp1">
            <a:extLst>
              <a:ext uri="{FF2B5EF4-FFF2-40B4-BE49-F238E27FC236}">
                <a16:creationId xmlns:a16="http://schemas.microsoft.com/office/drawing/2014/main" id="{4A42A7F5-4783-46E0-88B5-86D962E9592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0612" t="58066" r="32729" b="31567"/>
          <a:stretch/>
        </p:blipFill>
        <p:spPr>
          <a:xfrm>
            <a:off x="762756" y="749582"/>
            <a:ext cx="10052727" cy="1412006"/>
          </a:xfrm>
          <a:prstGeom prst="rect">
            <a:avLst/>
          </a:prstGeom>
        </p:spPr>
      </p:pic>
      <p:sp>
        <p:nvSpPr>
          <p:cNvPr id="15" name="手繪多邊形: 圖案 14">
            <a:extLst>
              <a:ext uri="{FF2B5EF4-FFF2-40B4-BE49-F238E27FC236}">
                <a16:creationId xmlns:a16="http://schemas.microsoft.com/office/drawing/2014/main" id="{256AB54A-6E7A-4DCE-A610-1A977CFF0EE0}"/>
              </a:ext>
            </a:extLst>
          </p:cNvPr>
          <p:cNvSpPr/>
          <p:nvPr/>
        </p:nvSpPr>
        <p:spPr>
          <a:xfrm>
            <a:off x="929418" y="3216256"/>
            <a:ext cx="1600200" cy="653488"/>
          </a:xfrm>
          <a:custGeom>
            <a:avLst/>
            <a:gdLst>
              <a:gd name="connsiteX0" fmla="*/ 161928 w 2305050"/>
              <a:gd name="connsiteY0" fmla="*/ 0 h 971550"/>
              <a:gd name="connsiteX1" fmla="*/ 190500 w 2305050"/>
              <a:gd name="connsiteY1" fmla="*/ 0 h 971550"/>
              <a:gd name="connsiteX2" fmla="*/ 190500 w 2305050"/>
              <a:gd name="connsiteY2" fmla="*/ 600072 h 971550"/>
              <a:gd name="connsiteX3" fmla="*/ 352428 w 2305050"/>
              <a:gd name="connsiteY3" fmla="*/ 762000 h 971550"/>
              <a:gd name="connsiteX4" fmla="*/ 2305050 w 2305050"/>
              <a:gd name="connsiteY4" fmla="*/ 762000 h 971550"/>
              <a:gd name="connsiteX5" fmla="*/ 2305050 w 2305050"/>
              <a:gd name="connsiteY5" fmla="*/ 809622 h 971550"/>
              <a:gd name="connsiteX6" fmla="*/ 2143122 w 2305050"/>
              <a:gd name="connsiteY6" fmla="*/ 971550 h 971550"/>
              <a:gd name="connsiteX7" fmla="*/ 161928 w 2305050"/>
              <a:gd name="connsiteY7" fmla="*/ 971550 h 971550"/>
              <a:gd name="connsiteX8" fmla="*/ 0 w 2305050"/>
              <a:gd name="connsiteY8" fmla="*/ 809622 h 971550"/>
              <a:gd name="connsiteX9" fmla="*/ 0 w 2305050"/>
              <a:gd name="connsiteY9" fmla="*/ 161928 h 971550"/>
              <a:gd name="connsiteX10" fmla="*/ 161928 w 2305050"/>
              <a:gd name="connsiteY10" fmla="*/ 0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05050" h="971550">
                <a:moveTo>
                  <a:pt x="161928" y="0"/>
                </a:moveTo>
                <a:lnTo>
                  <a:pt x="190500" y="0"/>
                </a:lnTo>
                <a:lnTo>
                  <a:pt x="190500" y="600072"/>
                </a:lnTo>
                <a:cubicBezTo>
                  <a:pt x="190500" y="689502"/>
                  <a:pt x="262998" y="762000"/>
                  <a:pt x="352428" y="762000"/>
                </a:cubicBezTo>
                <a:lnTo>
                  <a:pt x="2305050" y="762000"/>
                </a:lnTo>
                <a:lnTo>
                  <a:pt x="2305050" y="809622"/>
                </a:lnTo>
                <a:cubicBezTo>
                  <a:pt x="2305050" y="899052"/>
                  <a:pt x="2232552" y="971550"/>
                  <a:pt x="2143122" y="971550"/>
                </a:cubicBezTo>
                <a:lnTo>
                  <a:pt x="161928" y="971550"/>
                </a:lnTo>
                <a:cubicBezTo>
                  <a:pt x="72498" y="971550"/>
                  <a:pt x="0" y="899052"/>
                  <a:pt x="0" y="809622"/>
                </a:cubicBezTo>
                <a:lnTo>
                  <a:pt x="0" y="161928"/>
                </a:lnTo>
                <a:cubicBezTo>
                  <a:pt x="0" y="72498"/>
                  <a:pt x="72498" y="0"/>
                  <a:pt x="161928" y="0"/>
                </a:cubicBezTo>
                <a:close/>
              </a:path>
            </a:pathLst>
          </a:custGeom>
          <a:ln/>
        </p:spPr>
        <p:style>
          <a:lnRef idx="1">
            <a:schemeClr val="dk1"/>
          </a:lnRef>
          <a:fillRef idx="2">
            <a:schemeClr val="dk1"/>
          </a:fillRef>
          <a:effectRef idx="1">
            <a:schemeClr val="dk1"/>
          </a:effectRef>
          <a:fontRef idx="minor">
            <a:schemeClr val="dk1"/>
          </a:fontRef>
        </p:style>
        <p:txBody>
          <a:bodyPr rtlCol="0" anchor="ctr"/>
          <a:lstStyle/>
          <a:p>
            <a:pPr algn="ctr"/>
            <a:endParaRPr lang="zh-TW" altLang="en-US" sz="4000" b="1" dirty="0">
              <a:solidFill>
                <a:srgbClr val="0B0200"/>
              </a:solidFill>
              <a:latin typeface="Microsoft YaHei" panose="020B0503020204020204" pitchFamily="34" charset="-122"/>
              <a:ea typeface="Microsoft YaHei" panose="020B0503020204020204" pitchFamily="34" charset="-122"/>
            </a:endParaRPr>
          </a:p>
        </p:txBody>
      </p:sp>
      <p:sp>
        <p:nvSpPr>
          <p:cNvPr id="22" name="手繪多邊形: 圖案 21">
            <a:extLst>
              <a:ext uri="{FF2B5EF4-FFF2-40B4-BE49-F238E27FC236}">
                <a16:creationId xmlns:a16="http://schemas.microsoft.com/office/drawing/2014/main" id="{A31C34B3-E909-4CDF-A9FF-1E4FAE23B4A2}"/>
              </a:ext>
            </a:extLst>
          </p:cNvPr>
          <p:cNvSpPr/>
          <p:nvPr/>
        </p:nvSpPr>
        <p:spPr>
          <a:xfrm>
            <a:off x="929418" y="5177406"/>
            <a:ext cx="1600200" cy="653488"/>
          </a:xfrm>
          <a:custGeom>
            <a:avLst/>
            <a:gdLst>
              <a:gd name="connsiteX0" fmla="*/ 161928 w 2305050"/>
              <a:gd name="connsiteY0" fmla="*/ 0 h 971550"/>
              <a:gd name="connsiteX1" fmla="*/ 190500 w 2305050"/>
              <a:gd name="connsiteY1" fmla="*/ 0 h 971550"/>
              <a:gd name="connsiteX2" fmla="*/ 190500 w 2305050"/>
              <a:gd name="connsiteY2" fmla="*/ 600072 h 971550"/>
              <a:gd name="connsiteX3" fmla="*/ 352428 w 2305050"/>
              <a:gd name="connsiteY3" fmla="*/ 762000 h 971550"/>
              <a:gd name="connsiteX4" fmla="*/ 2305050 w 2305050"/>
              <a:gd name="connsiteY4" fmla="*/ 762000 h 971550"/>
              <a:gd name="connsiteX5" fmla="*/ 2305050 w 2305050"/>
              <a:gd name="connsiteY5" fmla="*/ 809622 h 971550"/>
              <a:gd name="connsiteX6" fmla="*/ 2143122 w 2305050"/>
              <a:gd name="connsiteY6" fmla="*/ 971550 h 971550"/>
              <a:gd name="connsiteX7" fmla="*/ 161928 w 2305050"/>
              <a:gd name="connsiteY7" fmla="*/ 971550 h 971550"/>
              <a:gd name="connsiteX8" fmla="*/ 0 w 2305050"/>
              <a:gd name="connsiteY8" fmla="*/ 809622 h 971550"/>
              <a:gd name="connsiteX9" fmla="*/ 0 w 2305050"/>
              <a:gd name="connsiteY9" fmla="*/ 161928 h 971550"/>
              <a:gd name="connsiteX10" fmla="*/ 161928 w 2305050"/>
              <a:gd name="connsiteY10" fmla="*/ 0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05050" h="971550">
                <a:moveTo>
                  <a:pt x="161928" y="0"/>
                </a:moveTo>
                <a:lnTo>
                  <a:pt x="190500" y="0"/>
                </a:lnTo>
                <a:lnTo>
                  <a:pt x="190500" y="600072"/>
                </a:lnTo>
                <a:cubicBezTo>
                  <a:pt x="190500" y="689502"/>
                  <a:pt x="262998" y="762000"/>
                  <a:pt x="352428" y="762000"/>
                </a:cubicBezTo>
                <a:lnTo>
                  <a:pt x="2305050" y="762000"/>
                </a:lnTo>
                <a:lnTo>
                  <a:pt x="2305050" y="809622"/>
                </a:lnTo>
                <a:cubicBezTo>
                  <a:pt x="2305050" y="899052"/>
                  <a:pt x="2232552" y="971550"/>
                  <a:pt x="2143122" y="971550"/>
                </a:cubicBezTo>
                <a:lnTo>
                  <a:pt x="161928" y="971550"/>
                </a:lnTo>
                <a:cubicBezTo>
                  <a:pt x="72498" y="971550"/>
                  <a:pt x="0" y="899052"/>
                  <a:pt x="0" y="809622"/>
                </a:cubicBezTo>
                <a:lnTo>
                  <a:pt x="0" y="161928"/>
                </a:lnTo>
                <a:cubicBezTo>
                  <a:pt x="0" y="72498"/>
                  <a:pt x="72498" y="0"/>
                  <a:pt x="161928" y="0"/>
                </a:cubicBezTo>
                <a:close/>
              </a:path>
            </a:pathLst>
          </a:custGeom>
          <a:ln/>
        </p:spPr>
        <p:style>
          <a:lnRef idx="1">
            <a:schemeClr val="dk1"/>
          </a:lnRef>
          <a:fillRef idx="2">
            <a:schemeClr val="dk1"/>
          </a:fillRef>
          <a:effectRef idx="1">
            <a:schemeClr val="dk1"/>
          </a:effectRef>
          <a:fontRef idx="minor">
            <a:schemeClr val="dk1"/>
          </a:fontRef>
        </p:style>
        <p:txBody>
          <a:bodyPr rtlCol="0" anchor="ctr"/>
          <a:lstStyle/>
          <a:p>
            <a:pPr algn="ctr"/>
            <a:endParaRPr lang="zh-TW" altLang="en-US" sz="4000" b="1" dirty="0">
              <a:solidFill>
                <a:srgbClr val="0B0200"/>
              </a:solidFill>
              <a:latin typeface="Microsoft YaHei" panose="020B0503020204020204" pitchFamily="34" charset="-122"/>
              <a:ea typeface="Microsoft YaHei" panose="020B0503020204020204" pitchFamily="34" charset="-122"/>
            </a:endParaRPr>
          </a:p>
        </p:txBody>
      </p:sp>
      <p:pic>
        <p:nvPicPr>
          <p:cNvPr id="2" name="圖片 1">
            <a:extLst>
              <a:ext uri="{FF2B5EF4-FFF2-40B4-BE49-F238E27FC236}">
                <a16:creationId xmlns:a16="http://schemas.microsoft.com/office/drawing/2014/main" id="{9DCE7A00-9AD3-4B82-B7A4-EA52FFA76156}"/>
              </a:ext>
            </a:extLst>
          </p:cNvPr>
          <p:cNvPicPr>
            <a:picLocks noChangeAspect="1"/>
          </p:cNvPicPr>
          <p:nvPr/>
        </p:nvPicPr>
        <p:blipFill>
          <a:blip r:embed="rId3"/>
          <a:stretch>
            <a:fillRect/>
          </a:stretch>
        </p:blipFill>
        <p:spPr>
          <a:xfrm>
            <a:off x="1000296" y="1936482"/>
            <a:ext cx="9577646" cy="1012024"/>
          </a:xfrm>
          <a:prstGeom prst="rect">
            <a:avLst/>
          </a:prstGeom>
        </p:spPr>
      </p:pic>
      <p:pic>
        <p:nvPicPr>
          <p:cNvPr id="6" name="圖片 5">
            <a:extLst>
              <a:ext uri="{FF2B5EF4-FFF2-40B4-BE49-F238E27FC236}">
                <a16:creationId xmlns:a16="http://schemas.microsoft.com/office/drawing/2014/main" id="{4139609F-4405-47D2-9F7B-4476143A7BD2}"/>
              </a:ext>
            </a:extLst>
          </p:cNvPr>
          <p:cNvPicPr>
            <a:picLocks noChangeAspect="1"/>
          </p:cNvPicPr>
          <p:nvPr/>
        </p:nvPicPr>
        <p:blipFill>
          <a:blip r:embed="rId4"/>
          <a:stretch>
            <a:fillRect/>
          </a:stretch>
        </p:blipFill>
        <p:spPr>
          <a:xfrm>
            <a:off x="1106885" y="3915252"/>
            <a:ext cx="10455546" cy="1377815"/>
          </a:xfrm>
          <a:prstGeom prst="rect">
            <a:avLst/>
          </a:prstGeom>
        </p:spPr>
      </p:pic>
      <p:pic>
        <p:nvPicPr>
          <p:cNvPr id="7" name="圖片 6">
            <a:extLst>
              <a:ext uri="{FF2B5EF4-FFF2-40B4-BE49-F238E27FC236}">
                <a16:creationId xmlns:a16="http://schemas.microsoft.com/office/drawing/2014/main" id="{F67BAB66-3496-4D7A-AC86-90BC7FB1B2AC}"/>
              </a:ext>
            </a:extLst>
          </p:cNvPr>
          <p:cNvPicPr>
            <a:picLocks noChangeAspect="1"/>
          </p:cNvPicPr>
          <p:nvPr/>
        </p:nvPicPr>
        <p:blipFill>
          <a:blip r:embed="rId5"/>
          <a:stretch>
            <a:fillRect/>
          </a:stretch>
        </p:blipFill>
        <p:spPr>
          <a:xfrm>
            <a:off x="1000296" y="3107238"/>
            <a:ext cx="9455716" cy="755970"/>
          </a:xfrm>
          <a:prstGeom prst="rect">
            <a:avLst/>
          </a:prstGeom>
        </p:spPr>
      </p:pic>
      <p:pic>
        <p:nvPicPr>
          <p:cNvPr id="8" name="圖片 7">
            <a:extLst>
              <a:ext uri="{FF2B5EF4-FFF2-40B4-BE49-F238E27FC236}">
                <a16:creationId xmlns:a16="http://schemas.microsoft.com/office/drawing/2014/main" id="{BFE0AED4-AA23-409F-B4B4-25AC08E617C6}"/>
              </a:ext>
            </a:extLst>
          </p:cNvPr>
          <p:cNvPicPr>
            <a:picLocks noChangeAspect="1"/>
          </p:cNvPicPr>
          <p:nvPr/>
        </p:nvPicPr>
        <p:blipFill>
          <a:blip r:embed="rId6"/>
          <a:stretch>
            <a:fillRect/>
          </a:stretch>
        </p:blipFill>
        <p:spPr>
          <a:xfrm>
            <a:off x="1000296" y="5080214"/>
            <a:ext cx="9291109" cy="749873"/>
          </a:xfrm>
          <a:prstGeom prst="rect">
            <a:avLst/>
          </a:prstGeom>
        </p:spPr>
      </p:pic>
      <p:pic>
        <p:nvPicPr>
          <p:cNvPr id="10" name="圖片 9">
            <a:extLst>
              <a:ext uri="{FF2B5EF4-FFF2-40B4-BE49-F238E27FC236}">
                <a16:creationId xmlns:a16="http://schemas.microsoft.com/office/drawing/2014/main" id="{0F4AFA37-ECF9-4167-95DC-10222F35E2E3}"/>
              </a:ext>
            </a:extLst>
          </p:cNvPr>
          <p:cNvPicPr>
            <a:picLocks noChangeAspect="1"/>
          </p:cNvPicPr>
          <p:nvPr/>
        </p:nvPicPr>
        <p:blipFill>
          <a:blip r:embed="rId7"/>
          <a:stretch>
            <a:fillRect/>
          </a:stretch>
        </p:blipFill>
        <p:spPr>
          <a:xfrm>
            <a:off x="1106885" y="2765242"/>
            <a:ext cx="6657409" cy="536494"/>
          </a:xfrm>
          <a:prstGeom prst="rect">
            <a:avLst/>
          </a:prstGeom>
        </p:spPr>
      </p:pic>
      <p:pic>
        <p:nvPicPr>
          <p:cNvPr id="12" name="圖片 11">
            <a:extLst>
              <a:ext uri="{FF2B5EF4-FFF2-40B4-BE49-F238E27FC236}">
                <a16:creationId xmlns:a16="http://schemas.microsoft.com/office/drawing/2014/main" id="{BC36E0DE-DF7A-4E8A-BCE9-CBE0F9B0895A}"/>
              </a:ext>
            </a:extLst>
          </p:cNvPr>
          <p:cNvPicPr>
            <a:picLocks noChangeAspect="1"/>
          </p:cNvPicPr>
          <p:nvPr/>
        </p:nvPicPr>
        <p:blipFill>
          <a:blip r:embed="rId8"/>
          <a:stretch>
            <a:fillRect/>
          </a:stretch>
        </p:blipFill>
        <p:spPr>
          <a:xfrm>
            <a:off x="1106885" y="5839180"/>
            <a:ext cx="10534801" cy="1012024"/>
          </a:xfrm>
          <a:prstGeom prst="rect">
            <a:avLst/>
          </a:prstGeom>
        </p:spPr>
      </p:pic>
    </p:spTree>
    <p:extLst>
      <p:ext uri="{BB962C8B-B14F-4D97-AF65-F5344CB8AC3E}">
        <p14:creationId xmlns:p14="http://schemas.microsoft.com/office/powerpoint/2010/main" val="16825033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p1">
            <a:extLst>
              <a:ext uri="{FF2B5EF4-FFF2-40B4-BE49-F238E27FC236}">
                <a16:creationId xmlns:a16="http://schemas.microsoft.com/office/drawing/2014/main" id="{4A42A7F5-4783-46E0-88B5-86D962E9592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7349" t="58361" r="34261" b="36314"/>
          <a:stretch/>
        </p:blipFill>
        <p:spPr>
          <a:xfrm>
            <a:off x="404743" y="1071130"/>
            <a:ext cx="2300748" cy="725258"/>
          </a:xfrm>
          <a:prstGeom prst="rect">
            <a:avLst/>
          </a:prstGeom>
        </p:spPr>
      </p:pic>
      <p:sp>
        <p:nvSpPr>
          <p:cNvPr id="16" name="文字方塊 4">
            <a:extLst>
              <a:ext uri="{FF2B5EF4-FFF2-40B4-BE49-F238E27FC236}">
                <a16:creationId xmlns:a16="http://schemas.microsoft.com/office/drawing/2014/main" id="{31DA986E-B71D-4DAA-8A76-443E1504DC88}"/>
              </a:ext>
            </a:extLst>
          </p:cNvPr>
          <p:cNvSpPr txBox="1">
            <a:spLocks noChangeArrowheads="1"/>
          </p:cNvSpPr>
          <p:nvPr/>
        </p:nvSpPr>
        <p:spPr bwMode="auto">
          <a:xfrm>
            <a:off x="3112132" y="1172149"/>
            <a:ext cx="6984776" cy="584775"/>
          </a:xfrm>
          <a:prstGeom prst="rect">
            <a:avLst/>
          </a:prstGeom>
          <a:noFill/>
          <a:ln w="9525">
            <a:noFill/>
            <a:miter lim="800000"/>
            <a:headEnd/>
            <a:tailEnd/>
          </a:ln>
        </p:spPr>
        <p:txBody>
          <a:bodyPr wrap="square">
            <a:spAutoFit/>
          </a:bodyPr>
          <a:lstStyle/>
          <a:p>
            <a:pPr algn="just">
              <a:defRPr/>
            </a:pPr>
            <a:r>
              <a:rPr lang="zh-TW" altLang="en-US" sz="3200" dirty="0">
                <a:solidFill>
                  <a:srgbClr val="3C4A6E"/>
                </a:solidFill>
                <a:latin typeface="標楷體" pitchFamily="65" charset="-120"/>
                <a:ea typeface="標楷體" pitchFamily="65" charset="-120"/>
              </a:rPr>
              <a:t>所謂「依法令規定」範圍有多大？</a:t>
            </a:r>
          </a:p>
        </p:txBody>
      </p:sp>
      <p:sp>
        <p:nvSpPr>
          <p:cNvPr id="19" name="內容版面配置區 2">
            <a:extLst>
              <a:ext uri="{FF2B5EF4-FFF2-40B4-BE49-F238E27FC236}">
                <a16:creationId xmlns:a16="http://schemas.microsoft.com/office/drawing/2014/main" id="{B997B892-1097-47BD-BD96-DF808E6F8C95}"/>
              </a:ext>
            </a:extLst>
          </p:cNvPr>
          <p:cNvSpPr txBox="1">
            <a:spLocks/>
          </p:cNvSpPr>
          <p:nvPr/>
        </p:nvSpPr>
        <p:spPr>
          <a:xfrm>
            <a:off x="1406769" y="2080009"/>
            <a:ext cx="9880879" cy="4316029"/>
          </a:xfrm>
          <a:prstGeom prst="rect">
            <a:avLst/>
          </a:prstGeom>
        </p:spPr>
        <p:txBody>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lvl="0" indent="0" defTabSz="914400">
              <a:lnSpc>
                <a:spcPct val="100000"/>
              </a:lnSpc>
              <a:spcBef>
                <a:spcPts val="0"/>
              </a:spcBef>
              <a:buNone/>
            </a:pPr>
            <a:r>
              <a:rPr lang="zh-TW" altLang="en-US" sz="2400" dirty="0">
                <a:solidFill>
                  <a:prstClr val="black"/>
                </a:solidFill>
                <a:latin typeface="Microsoft JhengHei UI" panose="020B0604030504040204" pitchFamily="34" charset="-120"/>
                <a:ea typeface="Microsoft JhengHei UI" panose="020B0604030504040204" pitchFamily="34" charset="-120"/>
              </a:rPr>
              <a:t>法務部</a:t>
            </a:r>
            <a:r>
              <a:rPr lang="en-US" altLang="zh-TW" sz="2400" dirty="0">
                <a:solidFill>
                  <a:prstClr val="black"/>
                </a:solidFill>
                <a:latin typeface="Microsoft JhengHei UI" panose="020B0604030504040204" pitchFamily="34" charset="-120"/>
                <a:ea typeface="Microsoft JhengHei UI" panose="020B0604030504040204" pitchFamily="34" charset="-120"/>
              </a:rPr>
              <a:t>108</a:t>
            </a:r>
            <a:r>
              <a:rPr lang="zh-TW" altLang="en-US" sz="2400" dirty="0">
                <a:solidFill>
                  <a:prstClr val="black"/>
                </a:solidFill>
                <a:latin typeface="Microsoft JhengHei UI" panose="020B0604030504040204" pitchFamily="34" charset="-120"/>
                <a:ea typeface="Microsoft JhengHei UI" panose="020B0604030504040204" pitchFamily="34" charset="-120"/>
              </a:rPr>
              <a:t>年</a:t>
            </a:r>
            <a:r>
              <a:rPr lang="en-US" altLang="zh-TW" sz="2400" dirty="0">
                <a:solidFill>
                  <a:prstClr val="black"/>
                </a:solidFill>
                <a:latin typeface="Microsoft JhengHei UI" panose="020B0604030504040204" pitchFamily="34" charset="-120"/>
                <a:ea typeface="Microsoft JhengHei UI" panose="020B0604030504040204" pitchFamily="34" charset="-120"/>
              </a:rPr>
              <a:t>3</a:t>
            </a:r>
            <a:r>
              <a:rPr lang="zh-TW" altLang="en-US" sz="2400" dirty="0">
                <a:solidFill>
                  <a:prstClr val="black"/>
                </a:solidFill>
                <a:latin typeface="Microsoft JhengHei UI" panose="020B0604030504040204" pitchFamily="34" charset="-120"/>
                <a:ea typeface="Microsoft JhengHei UI" panose="020B0604030504040204" pitchFamily="34" charset="-120"/>
              </a:rPr>
              <a:t>月</a:t>
            </a:r>
            <a:r>
              <a:rPr lang="en-US" altLang="zh-TW" sz="2400" dirty="0">
                <a:solidFill>
                  <a:prstClr val="black"/>
                </a:solidFill>
                <a:latin typeface="Microsoft JhengHei UI" panose="020B0604030504040204" pitchFamily="34" charset="-120"/>
                <a:ea typeface="Microsoft JhengHei UI" panose="020B0604030504040204" pitchFamily="34" charset="-120"/>
              </a:rPr>
              <a:t>22</a:t>
            </a:r>
            <a:r>
              <a:rPr lang="zh-TW" altLang="en-US" sz="2400" dirty="0">
                <a:solidFill>
                  <a:prstClr val="black"/>
                </a:solidFill>
                <a:latin typeface="Microsoft JhengHei UI" panose="020B0604030504040204" pitchFamily="34" charset="-120"/>
                <a:ea typeface="Microsoft JhengHei UI" panose="020B0604030504040204" pitchFamily="34" charset="-120"/>
              </a:rPr>
              <a:t>日法廉字</a:t>
            </a:r>
            <a:r>
              <a:rPr lang="en-US" altLang="zh-TW" sz="2400" dirty="0">
                <a:solidFill>
                  <a:prstClr val="black"/>
                </a:solidFill>
                <a:latin typeface="Microsoft JhengHei UI" panose="020B0604030504040204" pitchFamily="34" charset="-120"/>
                <a:ea typeface="Microsoft JhengHei UI" panose="020B0604030504040204" pitchFamily="34" charset="-120"/>
              </a:rPr>
              <a:t>10805002150</a:t>
            </a:r>
            <a:r>
              <a:rPr lang="zh-TW" altLang="en-US" sz="2400" dirty="0">
                <a:solidFill>
                  <a:prstClr val="black"/>
                </a:solidFill>
                <a:latin typeface="Microsoft JhengHei UI" panose="020B0604030504040204" pitchFamily="34" charset="-120"/>
                <a:ea typeface="Microsoft JhengHei UI" panose="020B0604030504040204" pitchFamily="34" charset="-120"/>
              </a:rPr>
              <a:t>號、</a:t>
            </a:r>
            <a:r>
              <a:rPr lang="en-US" altLang="zh-TW" sz="2400" dirty="0">
                <a:solidFill>
                  <a:prstClr val="black"/>
                </a:solidFill>
                <a:latin typeface="Microsoft JhengHei UI" panose="020B0604030504040204" pitchFamily="34" charset="-120"/>
                <a:ea typeface="Microsoft JhengHei UI" panose="020B0604030504040204" pitchFamily="34" charset="-120"/>
              </a:rPr>
              <a:t>108</a:t>
            </a:r>
            <a:r>
              <a:rPr lang="zh-TW" altLang="en-US" sz="2400" dirty="0">
                <a:solidFill>
                  <a:prstClr val="black"/>
                </a:solidFill>
                <a:latin typeface="Microsoft JhengHei UI" panose="020B0604030504040204" pitchFamily="34" charset="-120"/>
                <a:ea typeface="Microsoft JhengHei UI" panose="020B0604030504040204" pitchFamily="34" charset="-120"/>
              </a:rPr>
              <a:t>年</a:t>
            </a:r>
            <a:r>
              <a:rPr lang="en-US" altLang="zh-TW" sz="2400" dirty="0">
                <a:solidFill>
                  <a:prstClr val="black"/>
                </a:solidFill>
                <a:latin typeface="Microsoft JhengHei UI" panose="020B0604030504040204" pitchFamily="34" charset="-120"/>
                <a:ea typeface="Microsoft JhengHei UI" panose="020B0604030504040204" pitchFamily="34" charset="-120"/>
              </a:rPr>
              <a:t>7</a:t>
            </a:r>
            <a:r>
              <a:rPr lang="zh-TW" altLang="en-US" sz="2400" dirty="0">
                <a:solidFill>
                  <a:prstClr val="black"/>
                </a:solidFill>
                <a:latin typeface="Microsoft JhengHei UI" panose="020B0604030504040204" pitchFamily="34" charset="-120"/>
                <a:ea typeface="Microsoft JhengHei UI" panose="020B0604030504040204" pitchFamily="34" charset="-120"/>
              </a:rPr>
              <a:t>月</a:t>
            </a:r>
            <a:r>
              <a:rPr lang="en-US" altLang="zh-TW" sz="2400" dirty="0">
                <a:solidFill>
                  <a:prstClr val="black"/>
                </a:solidFill>
                <a:latin typeface="Microsoft JhengHei UI" panose="020B0604030504040204" pitchFamily="34" charset="-120"/>
                <a:ea typeface="Microsoft JhengHei UI" panose="020B0604030504040204" pitchFamily="34" charset="-120"/>
              </a:rPr>
              <a:t>25</a:t>
            </a:r>
            <a:r>
              <a:rPr lang="zh-TW" altLang="en-US" sz="2400" dirty="0">
                <a:solidFill>
                  <a:prstClr val="black"/>
                </a:solidFill>
                <a:latin typeface="Microsoft JhengHei UI" panose="020B0604030504040204" pitchFamily="34" charset="-120"/>
                <a:ea typeface="Microsoft JhengHei UI" panose="020B0604030504040204" pitchFamily="34" charset="-120"/>
              </a:rPr>
              <a:t>日法廉字第</a:t>
            </a:r>
            <a:r>
              <a:rPr lang="en-US" altLang="zh-TW" sz="2400" dirty="0">
                <a:solidFill>
                  <a:prstClr val="black"/>
                </a:solidFill>
                <a:latin typeface="Microsoft JhengHei UI" panose="020B0604030504040204" pitchFamily="34" charset="-120"/>
                <a:ea typeface="Microsoft JhengHei UI" panose="020B0604030504040204" pitchFamily="34" charset="-120"/>
              </a:rPr>
              <a:t>10805005450</a:t>
            </a:r>
            <a:r>
              <a:rPr lang="zh-TW" altLang="en-US" sz="2400" dirty="0">
                <a:solidFill>
                  <a:prstClr val="black"/>
                </a:solidFill>
                <a:latin typeface="Microsoft JhengHei UI" panose="020B0604030504040204" pitchFamily="34" charset="-120"/>
                <a:ea typeface="Microsoft JhengHei UI" panose="020B0604030504040204" pitchFamily="34" charset="-120"/>
              </a:rPr>
              <a:t>號函釋</a:t>
            </a:r>
            <a:endParaRPr lang="en-US" altLang="zh-TW" sz="2400" dirty="0">
              <a:solidFill>
                <a:prstClr val="black"/>
              </a:solidFill>
              <a:latin typeface="Microsoft JhengHei UI" panose="020B0604030504040204" pitchFamily="34" charset="-120"/>
              <a:ea typeface="Microsoft JhengHei UI" panose="020B0604030504040204" pitchFamily="34" charset="-120"/>
            </a:endParaRPr>
          </a:p>
          <a:p>
            <a:pPr marL="0" indent="0">
              <a:buFont typeface="Arial" panose="020B0604020202020204" pitchFamily="34" charset="0"/>
              <a:buNone/>
            </a:pPr>
            <a:r>
              <a:rPr lang="zh-TW" altLang="en-US" sz="3600" dirty="0">
                <a:latin typeface="Microsoft JhengHei UI" panose="020B0604030504040204" pitchFamily="34" charset="-120"/>
                <a:ea typeface="Microsoft JhengHei UI" panose="020B0604030504040204" pitchFamily="34" charset="-120"/>
              </a:rPr>
              <a:t>於政府機關係指依</a:t>
            </a:r>
            <a:r>
              <a:rPr lang="zh-TW" altLang="en-US" sz="3600" dirty="0">
                <a:solidFill>
                  <a:schemeClr val="accent4">
                    <a:lumMod val="75000"/>
                  </a:schemeClr>
                </a:solidFill>
                <a:latin typeface="Microsoft JhengHei UI" panose="020B0604030504040204" pitchFamily="34" charset="-120"/>
                <a:ea typeface="Microsoft JhengHei UI" panose="020B0604030504040204" pitchFamily="34" charset="-120"/>
              </a:rPr>
              <a:t>法律、法規命令、行政規則、地方自治條例、自治規則</a:t>
            </a:r>
            <a:r>
              <a:rPr lang="zh-TW" altLang="en-US" sz="3600" dirty="0">
                <a:latin typeface="Microsoft JhengHei UI" panose="020B0604030504040204" pitchFamily="34" charset="-120"/>
                <a:ea typeface="Microsoft JhengHei UI" panose="020B0604030504040204" pitchFamily="34" charset="-120"/>
              </a:rPr>
              <a:t>。</a:t>
            </a:r>
            <a:endParaRPr lang="en-US" altLang="zh-TW" sz="3600" dirty="0">
              <a:latin typeface="Microsoft JhengHei UI" panose="020B0604030504040204" pitchFamily="34" charset="-120"/>
              <a:ea typeface="Microsoft JhengHei UI" panose="020B0604030504040204" pitchFamily="34" charset="-120"/>
            </a:endParaRPr>
          </a:p>
          <a:p>
            <a:pPr marL="0" indent="0">
              <a:buFont typeface="Arial" panose="020B0604020202020204" pitchFamily="34" charset="0"/>
              <a:buNone/>
            </a:pPr>
            <a:r>
              <a:rPr lang="zh-TW" altLang="en-US" sz="3600" dirty="0">
                <a:latin typeface="Microsoft JhengHei UI" panose="020B0604030504040204" pitchFamily="34" charset="-120"/>
                <a:ea typeface="Microsoft JhengHei UI" panose="020B0604030504040204" pitchFamily="34" charset="-120"/>
              </a:rPr>
              <a:t>於行政法人、公營事業、政府捐助之財團法人，指該法人已</a:t>
            </a:r>
            <a:r>
              <a:rPr lang="zh-TW" altLang="en-US" sz="3600" dirty="0">
                <a:solidFill>
                  <a:schemeClr val="accent5">
                    <a:lumMod val="75000"/>
                  </a:schemeClr>
                </a:solidFill>
                <a:latin typeface="Microsoft JhengHei UI" panose="020B0604030504040204" pitchFamily="34" charset="-120"/>
                <a:ea typeface="Microsoft JhengHei UI" panose="020B0604030504040204" pitchFamily="34" charset="-120"/>
              </a:rPr>
              <a:t>於設置法規、設立或捐助章程所明定；或另訂有關於補助或交易之規定，該規定並經報請目的事業主管機關核定或備查者</a:t>
            </a:r>
            <a:r>
              <a:rPr lang="zh-TW" altLang="en-US" sz="3600" dirty="0">
                <a:latin typeface="Microsoft JhengHei UI" panose="020B0604030504040204" pitchFamily="34" charset="-120"/>
                <a:ea typeface="Microsoft JhengHei UI" panose="020B0604030504040204" pitchFamily="34" charset="-120"/>
              </a:rPr>
              <a:t>。</a:t>
            </a:r>
            <a:endParaRPr lang="en-US" altLang="zh-TW" sz="3600" dirty="0">
              <a:latin typeface="Microsoft JhengHei UI" panose="020B0604030504040204" pitchFamily="34" charset="-120"/>
              <a:ea typeface="Microsoft JhengHei UI" panose="020B0604030504040204" pitchFamily="34" charset="-120"/>
            </a:endParaRPr>
          </a:p>
          <a:p>
            <a:pPr marL="0" indent="0">
              <a:buFont typeface="Arial" panose="020B0604020202020204" pitchFamily="34" charset="0"/>
              <a:buNone/>
            </a:pPr>
            <a:endParaRPr lang="zh-TW" altLang="en-US" dirty="0"/>
          </a:p>
        </p:txBody>
      </p:sp>
      <p:sp>
        <p:nvSpPr>
          <p:cNvPr id="8" name="手繪多邊形: 圖案 7">
            <a:extLst>
              <a:ext uri="{FF2B5EF4-FFF2-40B4-BE49-F238E27FC236}">
                <a16:creationId xmlns:a16="http://schemas.microsoft.com/office/drawing/2014/main" id="{BB9375AA-30F9-4C65-960B-A5FE38DEA5AF}"/>
              </a:ext>
            </a:extLst>
          </p:cNvPr>
          <p:cNvSpPr/>
          <p:nvPr/>
        </p:nvSpPr>
        <p:spPr>
          <a:xfrm rot="1390682">
            <a:off x="-3857478" y="6554422"/>
            <a:ext cx="510080" cy="450915"/>
          </a:xfrm>
          <a:custGeom>
            <a:avLst/>
            <a:gdLst>
              <a:gd name="connsiteX0" fmla="*/ 161928 w 2305050"/>
              <a:gd name="connsiteY0" fmla="*/ 0 h 971550"/>
              <a:gd name="connsiteX1" fmla="*/ 190500 w 2305050"/>
              <a:gd name="connsiteY1" fmla="*/ 0 h 971550"/>
              <a:gd name="connsiteX2" fmla="*/ 190500 w 2305050"/>
              <a:gd name="connsiteY2" fmla="*/ 600072 h 971550"/>
              <a:gd name="connsiteX3" fmla="*/ 352428 w 2305050"/>
              <a:gd name="connsiteY3" fmla="*/ 762000 h 971550"/>
              <a:gd name="connsiteX4" fmla="*/ 2305050 w 2305050"/>
              <a:gd name="connsiteY4" fmla="*/ 762000 h 971550"/>
              <a:gd name="connsiteX5" fmla="*/ 2305050 w 2305050"/>
              <a:gd name="connsiteY5" fmla="*/ 809622 h 971550"/>
              <a:gd name="connsiteX6" fmla="*/ 2143122 w 2305050"/>
              <a:gd name="connsiteY6" fmla="*/ 971550 h 971550"/>
              <a:gd name="connsiteX7" fmla="*/ 161928 w 2305050"/>
              <a:gd name="connsiteY7" fmla="*/ 971550 h 971550"/>
              <a:gd name="connsiteX8" fmla="*/ 0 w 2305050"/>
              <a:gd name="connsiteY8" fmla="*/ 809622 h 971550"/>
              <a:gd name="connsiteX9" fmla="*/ 0 w 2305050"/>
              <a:gd name="connsiteY9" fmla="*/ 161928 h 971550"/>
              <a:gd name="connsiteX10" fmla="*/ 161928 w 2305050"/>
              <a:gd name="connsiteY10" fmla="*/ 0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05050" h="971550">
                <a:moveTo>
                  <a:pt x="161928" y="0"/>
                </a:moveTo>
                <a:lnTo>
                  <a:pt x="190500" y="0"/>
                </a:lnTo>
                <a:lnTo>
                  <a:pt x="190500" y="600072"/>
                </a:lnTo>
                <a:cubicBezTo>
                  <a:pt x="190500" y="689502"/>
                  <a:pt x="262998" y="762000"/>
                  <a:pt x="352428" y="762000"/>
                </a:cubicBezTo>
                <a:lnTo>
                  <a:pt x="2305050" y="762000"/>
                </a:lnTo>
                <a:lnTo>
                  <a:pt x="2305050" y="809622"/>
                </a:lnTo>
                <a:cubicBezTo>
                  <a:pt x="2305050" y="899052"/>
                  <a:pt x="2232552" y="971550"/>
                  <a:pt x="2143122" y="971550"/>
                </a:cubicBezTo>
                <a:lnTo>
                  <a:pt x="161928" y="971550"/>
                </a:lnTo>
                <a:cubicBezTo>
                  <a:pt x="72498" y="971550"/>
                  <a:pt x="0" y="899052"/>
                  <a:pt x="0" y="809622"/>
                </a:cubicBezTo>
                <a:lnTo>
                  <a:pt x="0" y="161928"/>
                </a:lnTo>
                <a:cubicBezTo>
                  <a:pt x="0" y="72498"/>
                  <a:pt x="72498" y="0"/>
                  <a:pt x="161928" y="0"/>
                </a:cubicBezTo>
                <a:close/>
              </a:path>
            </a:pathLst>
          </a:custGeom>
          <a:solidFill>
            <a:srgbClr val="1746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4000" b="1" dirty="0">
              <a:solidFill>
                <a:srgbClr val="0B0200"/>
              </a:solidFill>
              <a:latin typeface="Microsoft YaHei" panose="020B0503020204020204" pitchFamily="34" charset="-122"/>
              <a:ea typeface="Microsoft YaHei" panose="020B0503020204020204" pitchFamily="34" charset="-122"/>
            </a:endParaRPr>
          </a:p>
        </p:txBody>
      </p:sp>
      <p:sp>
        <p:nvSpPr>
          <p:cNvPr id="7" name="手繪多邊形: 圖案 6">
            <a:extLst>
              <a:ext uri="{FF2B5EF4-FFF2-40B4-BE49-F238E27FC236}">
                <a16:creationId xmlns:a16="http://schemas.microsoft.com/office/drawing/2014/main" id="{645A9723-4FEA-4620-85BD-E57AA230B928}"/>
              </a:ext>
            </a:extLst>
          </p:cNvPr>
          <p:cNvSpPr/>
          <p:nvPr/>
        </p:nvSpPr>
        <p:spPr>
          <a:xfrm rot="1390682">
            <a:off x="-4343021" y="7339958"/>
            <a:ext cx="695540" cy="371513"/>
          </a:xfrm>
          <a:custGeom>
            <a:avLst/>
            <a:gdLst>
              <a:gd name="connsiteX0" fmla="*/ 161928 w 2305050"/>
              <a:gd name="connsiteY0" fmla="*/ 0 h 971550"/>
              <a:gd name="connsiteX1" fmla="*/ 190500 w 2305050"/>
              <a:gd name="connsiteY1" fmla="*/ 0 h 971550"/>
              <a:gd name="connsiteX2" fmla="*/ 190500 w 2305050"/>
              <a:gd name="connsiteY2" fmla="*/ 600072 h 971550"/>
              <a:gd name="connsiteX3" fmla="*/ 352428 w 2305050"/>
              <a:gd name="connsiteY3" fmla="*/ 762000 h 971550"/>
              <a:gd name="connsiteX4" fmla="*/ 2305050 w 2305050"/>
              <a:gd name="connsiteY4" fmla="*/ 762000 h 971550"/>
              <a:gd name="connsiteX5" fmla="*/ 2305050 w 2305050"/>
              <a:gd name="connsiteY5" fmla="*/ 809622 h 971550"/>
              <a:gd name="connsiteX6" fmla="*/ 2143122 w 2305050"/>
              <a:gd name="connsiteY6" fmla="*/ 971550 h 971550"/>
              <a:gd name="connsiteX7" fmla="*/ 161928 w 2305050"/>
              <a:gd name="connsiteY7" fmla="*/ 971550 h 971550"/>
              <a:gd name="connsiteX8" fmla="*/ 0 w 2305050"/>
              <a:gd name="connsiteY8" fmla="*/ 809622 h 971550"/>
              <a:gd name="connsiteX9" fmla="*/ 0 w 2305050"/>
              <a:gd name="connsiteY9" fmla="*/ 161928 h 971550"/>
              <a:gd name="connsiteX10" fmla="*/ 161928 w 2305050"/>
              <a:gd name="connsiteY10" fmla="*/ 0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05050" h="971550">
                <a:moveTo>
                  <a:pt x="161928" y="0"/>
                </a:moveTo>
                <a:lnTo>
                  <a:pt x="190500" y="0"/>
                </a:lnTo>
                <a:lnTo>
                  <a:pt x="190500" y="600072"/>
                </a:lnTo>
                <a:cubicBezTo>
                  <a:pt x="190500" y="689502"/>
                  <a:pt x="262998" y="762000"/>
                  <a:pt x="352428" y="762000"/>
                </a:cubicBezTo>
                <a:lnTo>
                  <a:pt x="2305050" y="762000"/>
                </a:lnTo>
                <a:lnTo>
                  <a:pt x="2305050" y="809622"/>
                </a:lnTo>
                <a:cubicBezTo>
                  <a:pt x="2305050" y="899052"/>
                  <a:pt x="2232552" y="971550"/>
                  <a:pt x="2143122" y="971550"/>
                </a:cubicBezTo>
                <a:lnTo>
                  <a:pt x="161928" y="971550"/>
                </a:lnTo>
                <a:cubicBezTo>
                  <a:pt x="72498" y="971550"/>
                  <a:pt x="0" y="899052"/>
                  <a:pt x="0" y="809622"/>
                </a:cubicBezTo>
                <a:lnTo>
                  <a:pt x="0" y="161928"/>
                </a:lnTo>
                <a:cubicBezTo>
                  <a:pt x="0" y="72498"/>
                  <a:pt x="72498" y="0"/>
                  <a:pt x="161928" y="0"/>
                </a:cubicBezTo>
                <a:close/>
              </a:path>
            </a:pathLst>
          </a:custGeom>
          <a:solidFill>
            <a:srgbClr val="1746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4000" b="1" dirty="0">
              <a:solidFill>
                <a:srgbClr val="0B0200"/>
              </a:solidFill>
              <a:latin typeface="Microsoft YaHei" panose="020B0503020204020204" pitchFamily="34" charset="-122"/>
              <a:ea typeface="Microsoft YaHei" panose="020B0503020204020204" pitchFamily="34" charset="-122"/>
            </a:endParaRPr>
          </a:p>
        </p:txBody>
      </p:sp>
      <p:sp>
        <p:nvSpPr>
          <p:cNvPr id="11" name="標題 1">
            <a:extLst>
              <a:ext uri="{FF2B5EF4-FFF2-40B4-BE49-F238E27FC236}">
                <a16:creationId xmlns:a16="http://schemas.microsoft.com/office/drawing/2014/main" id="{87167176-F8D4-460E-804E-301FED67DF3A}"/>
              </a:ext>
            </a:extLst>
          </p:cNvPr>
          <p:cNvSpPr>
            <a:spLocks noGrp="1"/>
          </p:cNvSpPr>
          <p:nvPr>
            <p:ph type="title"/>
          </p:nvPr>
        </p:nvSpPr>
        <p:spPr>
          <a:xfrm>
            <a:off x="0" y="0"/>
            <a:ext cx="12172950" cy="982663"/>
          </a:xfrm>
        </p:spPr>
        <p:txBody>
          <a:bodyPr/>
          <a:lstStyle/>
          <a:p>
            <a:r>
              <a:rPr lang="zh-TW" altLang="en-US" b="1" dirty="0">
                <a:solidFill>
                  <a:srgbClr val="7B9899"/>
                </a:solidFill>
              </a:rPr>
              <a:t>  補助與交易之限制</a:t>
            </a:r>
            <a:endParaRPr lang="zh-TW" altLang="en-US" dirty="0">
              <a:solidFill>
                <a:srgbClr val="7B9899"/>
              </a:solidFill>
            </a:endParaRPr>
          </a:p>
        </p:txBody>
      </p:sp>
      <p:pic>
        <p:nvPicPr>
          <p:cNvPr id="10" name="圖片 9">
            <a:extLst>
              <a:ext uri="{FF2B5EF4-FFF2-40B4-BE49-F238E27FC236}">
                <a16:creationId xmlns:a16="http://schemas.microsoft.com/office/drawing/2014/main" id="{4F160986-1973-4E3B-AAE8-5FB63F57F84F}"/>
              </a:ext>
            </a:extLst>
          </p:cNvPr>
          <p:cNvPicPr>
            <a:picLocks noChangeAspect="1"/>
          </p:cNvPicPr>
          <p:nvPr/>
        </p:nvPicPr>
        <p:blipFill>
          <a:blip r:embed="rId4"/>
          <a:stretch>
            <a:fillRect/>
          </a:stretch>
        </p:blipFill>
        <p:spPr>
          <a:xfrm flipV="1">
            <a:off x="12796476" y="2773809"/>
            <a:ext cx="953262" cy="244196"/>
          </a:xfrm>
          <a:prstGeom prst="rect">
            <a:avLst/>
          </a:prstGeom>
        </p:spPr>
      </p:pic>
      <p:pic>
        <p:nvPicPr>
          <p:cNvPr id="13" name="圖片 12">
            <a:extLst>
              <a:ext uri="{FF2B5EF4-FFF2-40B4-BE49-F238E27FC236}">
                <a16:creationId xmlns:a16="http://schemas.microsoft.com/office/drawing/2014/main" id="{CF4A249B-71B0-403F-BDF5-B57A0C593EFC}"/>
              </a:ext>
            </a:extLst>
          </p:cNvPr>
          <p:cNvPicPr>
            <a:picLocks noChangeAspect="1"/>
          </p:cNvPicPr>
          <p:nvPr/>
        </p:nvPicPr>
        <p:blipFill>
          <a:blip r:embed="rId5"/>
          <a:stretch>
            <a:fillRect/>
          </a:stretch>
        </p:blipFill>
        <p:spPr>
          <a:xfrm>
            <a:off x="13579338" y="3839996"/>
            <a:ext cx="1304720" cy="293374"/>
          </a:xfrm>
          <a:prstGeom prst="rect">
            <a:avLst/>
          </a:prstGeom>
        </p:spPr>
      </p:pic>
      <p:sp>
        <p:nvSpPr>
          <p:cNvPr id="14" name="手繪多邊形: 圖案 13">
            <a:extLst>
              <a:ext uri="{FF2B5EF4-FFF2-40B4-BE49-F238E27FC236}">
                <a16:creationId xmlns:a16="http://schemas.microsoft.com/office/drawing/2014/main" id="{FE6C84EC-4225-414A-B070-D50F1A9ED57A}"/>
              </a:ext>
            </a:extLst>
          </p:cNvPr>
          <p:cNvSpPr/>
          <p:nvPr/>
        </p:nvSpPr>
        <p:spPr>
          <a:xfrm rot="1390682">
            <a:off x="-3534286" y="5879100"/>
            <a:ext cx="510080" cy="450915"/>
          </a:xfrm>
          <a:custGeom>
            <a:avLst/>
            <a:gdLst>
              <a:gd name="connsiteX0" fmla="*/ 161928 w 2305050"/>
              <a:gd name="connsiteY0" fmla="*/ 0 h 971550"/>
              <a:gd name="connsiteX1" fmla="*/ 190500 w 2305050"/>
              <a:gd name="connsiteY1" fmla="*/ 0 h 971550"/>
              <a:gd name="connsiteX2" fmla="*/ 190500 w 2305050"/>
              <a:gd name="connsiteY2" fmla="*/ 600072 h 971550"/>
              <a:gd name="connsiteX3" fmla="*/ 352428 w 2305050"/>
              <a:gd name="connsiteY3" fmla="*/ 762000 h 971550"/>
              <a:gd name="connsiteX4" fmla="*/ 2305050 w 2305050"/>
              <a:gd name="connsiteY4" fmla="*/ 762000 h 971550"/>
              <a:gd name="connsiteX5" fmla="*/ 2305050 w 2305050"/>
              <a:gd name="connsiteY5" fmla="*/ 809622 h 971550"/>
              <a:gd name="connsiteX6" fmla="*/ 2143122 w 2305050"/>
              <a:gd name="connsiteY6" fmla="*/ 971550 h 971550"/>
              <a:gd name="connsiteX7" fmla="*/ 161928 w 2305050"/>
              <a:gd name="connsiteY7" fmla="*/ 971550 h 971550"/>
              <a:gd name="connsiteX8" fmla="*/ 0 w 2305050"/>
              <a:gd name="connsiteY8" fmla="*/ 809622 h 971550"/>
              <a:gd name="connsiteX9" fmla="*/ 0 w 2305050"/>
              <a:gd name="connsiteY9" fmla="*/ 161928 h 971550"/>
              <a:gd name="connsiteX10" fmla="*/ 161928 w 2305050"/>
              <a:gd name="connsiteY10" fmla="*/ 0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05050" h="971550">
                <a:moveTo>
                  <a:pt x="161928" y="0"/>
                </a:moveTo>
                <a:lnTo>
                  <a:pt x="190500" y="0"/>
                </a:lnTo>
                <a:lnTo>
                  <a:pt x="190500" y="600072"/>
                </a:lnTo>
                <a:cubicBezTo>
                  <a:pt x="190500" y="689502"/>
                  <a:pt x="262998" y="762000"/>
                  <a:pt x="352428" y="762000"/>
                </a:cubicBezTo>
                <a:lnTo>
                  <a:pt x="2305050" y="762000"/>
                </a:lnTo>
                <a:lnTo>
                  <a:pt x="2305050" y="809622"/>
                </a:lnTo>
                <a:cubicBezTo>
                  <a:pt x="2305050" y="899052"/>
                  <a:pt x="2232552" y="971550"/>
                  <a:pt x="2143122" y="971550"/>
                </a:cubicBezTo>
                <a:lnTo>
                  <a:pt x="161928" y="971550"/>
                </a:lnTo>
                <a:cubicBezTo>
                  <a:pt x="72498" y="971550"/>
                  <a:pt x="0" y="899052"/>
                  <a:pt x="0" y="809622"/>
                </a:cubicBezTo>
                <a:lnTo>
                  <a:pt x="0" y="161928"/>
                </a:lnTo>
                <a:cubicBezTo>
                  <a:pt x="0" y="72498"/>
                  <a:pt x="72498" y="0"/>
                  <a:pt x="161928" y="0"/>
                </a:cubicBezTo>
                <a:close/>
              </a:path>
            </a:pathLst>
          </a:custGeom>
          <a:solidFill>
            <a:srgbClr val="1746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4000" b="1" dirty="0">
              <a:solidFill>
                <a:srgbClr val="0B0200"/>
              </a:solidFill>
              <a:latin typeface="Microsoft YaHei" panose="020B0503020204020204" pitchFamily="34" charset="-122"/>
              <a:ea typeface="Microsoft YaHei" panose="020B0503020204020204" pitchFamily="34" charset="-122"/>
            </a:endParaRPr>
          </a:p>
        </p:txBody>
      </p:sp>
      <p:pic>
        <p:nvPicPr>
          <p:cNvPr id="15" name="圖片 14">
            <a:extLst>
              <a:ext uri="{FF2B5EF4-FFF2-40B4-BE49-F238E27FC236}">
                <a16:creationId xmlns:a16="http://schemas.microsoft.com/office/drawing/2014/main" id="{AAEA1E7C-7049-4740-896C-D8F865F1B422}"/>
              </a:ext>
            </a:extLst>
          </p:cNvPr>
          <p:cNvPicPr>
            <a:picLocks noChangeAspect="1"/>
          </p:cNvPicPr>
          <p:nvPr/>
        </p:nvPicPr>
        <p:blipFill>
          <a:blip r:embed="rId6"/>
          <a:stretch>
            <a:fillRect/>
          </a:stretch>
        </p:blipFill>
        <p:spPr>
          <a:xfrm>
            <a:off x="13257176" y="3320952"/>
            <a:ext cx="1626882" cy="370652"/>
          </a:xfrm>
          <a:prstGeom prst="rect">
            <a:avLst/>
          </a:prstGeom>
        </p:spPr>
      </p:pic>
    </p:spTree>
    <p:extLst>
      <p:ext uri="{BB962C8B-B14F-4D97-AF65-F5344CB8AC3E}">
        <p14:creationId xmlns:p14="http://schemas.microsoft.com/office/powerpoint/2010/main" val="20739524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標題 1"/>
          <p:cNvSpPr>
            <a:spLocks noGrp="1"/>
          </p:cNvSpPr>
          <p:nvPr>
            <p:ph type="title"/>
          </p:nvPr>
        </p:nvSpPr>
        <p:spPr>
          <a:xfrm>
            <a:off x="1514331" y="13452"/>
            <a:ext cx="9153671" cy="982766"/>
          </a:xfrm>
        </p:spPr>
        <p:txBody>
          <a:bodyPr/>
          <a:lstStyle/>
          <a:p>
            <a:r>
              <a:rPr lang="zh-TW" altLang="en-US" sz="4000" b="1" dirty="0">
                <a:solidFill>
                  <a:srgbClr val="372824"/>
                </a:solidFill>
              </a:rPr>
              <a:t>前言</a:t>
            </a:r>
          </a:p>
        </p:txBody>
      </p:sp>
      <p:pic>
        <p:nvPicPr>
          <p:cNvPr id="13" name="圖片 12">
            <a:extLst>
              <a:ext uri="{FF2B5EF4-FFF2-40B4-BE49-F238E27FC236}">
                <a16:creationId xmlns:a16="http://schemas.microsoft.com/office/drawing/2014/main" id="{B47E5E91-DE79-4D90-A33B-AE6199196007}"/>
              </a:ext>
            </a:extLst>
          </p:cNvPr>
          <p:cNvPicPr>
            <a:picLocks noChangeAspect="1"/>
          </p:cNvPicPr>
          <p:nvPr/>
        </p:nvPicPr>
        <p:blipFill rotWithShape="1">
          <a:blip r:embed="rId3">
            <a:extLst>
              <a:ext uri="{28A0092B-C50C-407E-A947-70E740481C1C}">
                <a14:useLocalDpi xmlns:a14="http://schemas.microsoft.com/office/drawing/2010/main" val="0"/>
              </a:ext>
            </a:extLst>
          </a:blip>
          <a:srcRect l="20323" t="-149" r="28315" b="76"/>
          <a:stretch/>
        </p:blipFill>
        <p:spPr>
          <a:xfrm>
            <a:off x="-152400" y="0"/>
            <a:ext cx="116013" cy="6868274"/>
          </a:xfrm>
          <a:prstGeom prst="rect">
            <a:avLst/>
          </a:prstGeom>
        </p:spPr>
      </p:pic>
      <p:pic>
        <p:nvPicPr>
          <p:cNvPr id="14" name="圖片 13">
            <a:extLst>
              <a:ext uri="{FF2B5EF4-FFF2-40B4-BE49-F238E27FC236}">
                <a16:creationId xmlns:a16="http://schemas.microsoft.com/office/drawing/2014/main" id="{A2CFB10A-3306-46FC-9E92-3F8D1A9CCD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25036" y="877748"/>
            <a:ext cx="8370533" cy="1749704"/>
          </a:xfrm>
          <a:prstGeom prst="rect">
            <a:avLst/>
          </a:prstGeom>
        </p:spPr>
      </p:pic>
      <p:pic>
        <p:nvPicPr>
          <p:cNvPr id="16" name="圖片 15">
            <a:extLst>
              <a:ext uri="{FF2B5EF4-FFF2-40B4-BE49-F238E27FC236}">
                <a16:creationId xmlns:a16="http://schemas.microsoft.com/office/drawing/2014/main" id="{705F63E4-CA92-4A0E-B47A-65C3EC204DB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15523" y="2639110"/>
            <a:ext cx="8333954" cy="2133785"/>
          </a:xfrm>
          <a:prstGeom prst="rect">
            <a:avLst/>
          </a:prstGeom>
        </p:spPr>
      </p:pic>
      <p:pic>
        <p:nvPicPr>
          <p:cNvPr id="7" name="圖片 6">
            <a:extLst>
              <a:ext uri="{FF2B5EF4-FFF2-40B4-BE49-F238E27FC236}">
                <a16:creationId xmlns:a16="http://schemas.microsoft.com/office/drawing/2014/main" id="{DE61ABCF-4FD7-4FCE-A58B-16B2CD1A61D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76116" y="4779979"/>
            <a:ext cx="8309568" cy="1682642"/>
          </a:xfrm>
          <a:prstGeom prst="rect">
            <a:avLst/>
          </a:prstGeom>
        </p:spPr>
      </p:pic>
      <p:pic>
        <p:nvPicPr>
          <p:cNvPr id="9" name="圖片 8">
            <a:extLst>
              <a:ext uri="{FF2B5EF4-FFF2-40B4-BE49-F238E27FC236}">
                <a16:creationId xmlns:a16="http://schemas.microsoft.com/office/drawing/2014/main" id="{D4FCCAA6-125C-4466-9718-7D12B7F7D821}"/>
              </a:ext>
            </a:extLst>
          </p:cNvPr>
          <p:cNvPicPr>
            <a:picLocks noChangeAspect="1"/>
          </p:cNvPicPr>
          <p:nvPr/>
        </p:nvPicPr>
        <p:blipFill rotWithShape="1">
          <a:blip r:embed="rId7">
            <a:extLst>
              <a:ext uri="{28A0092B-C50C-407E-A947-70E740481C1C}">
                <a14:useLocalDpi xmlns:a14="http://schemas.microsoft.com/office/drawing/2010/main" val="0"/>
              </a:ext>
            </a:extLst>
          </a:blip>
          <a:srcRect l="24592" t="23816" r="28686" b="21788"/>
          <a:stretch/>
        </p:blipFill>
        <p:spPr>
          <a:xfrm>
            <a:off x="3188970" y="-1723614"/>
            <a:ext cx="831122" cy="928935"/>
          </a:xfrm>
          <a:prstGeom prst="rect">
            <a:avLst/>
          </a:prstGeom>
        </p:spPr>
      </p:pic>
    </p:spTree>
    <p:extLst>
      <p:ext uri="{BB962C8B-B14F-4D97-AF65-F5344CB8AC3E}">
        <p14:creationId xmlns:p14="http://schemas.microsoft.com/office/powerpoint/2010/main" val="25854969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標題 1"/>
          <p:cNvSpPr>
            <a:spLocks noGrp="1"/>
          </p:cNvSpPr>
          <p:nvPr>
            <p:ph type="title"/>
          </p:nvPr>
        </p:nvSpPr>
        <p:spPr>
          <a:xfrm>
            <a:off x="2" y="0"/>
            <a:ext cx="12172951" cy="982766"/>
          </a:xfrm>
        </p:spPr>
        <p:txBody>
          <a:bodyPr/>
          <a:lstStyle/>
          <a:p>
            <a:r>
              <a:rPr lang="zh-TW" altLang="en-US" b="1" dirty="0">
                <a:solidFill>
                  <a:srgbClr val="7B9899"/>
                </a:solidFill>
              </a:rPr>
              <a:t> 補助與交易之限制</a:t>
            </a:r>
            <a:endParaRPr lang="zh-TW" altLang="en-US" dirty="0">
              <a:solidFill>
                <a:srgbClr val="7B9899"/>
              </a:solidFill>
            </a:endParaRPr>
          </a:p>
        </p:txBody>
      </p:sp>
      <p:pic>
        <p:nvPicPr>
          <p:cNvPr id="5" name="!!pp1">
            <a:extLst>
              <a:ext uri="{FF2B5EF4-FFF2-40B4-BE49-F238E27FC236}">
                <a16:creationId xmlns:a16="http://schemas.microsoft.com/office/drawing/2014/main" id="{4A42A7F5-4783-46E0-88B5-86D962E9592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0819" t="67876" r="33167" b="21717"/>
          <a:stretch/>
        </p:blipFill>
        <p:spPr>
          <a:xfrm>
            <a:off x="670560" y="838200"/>
            <a:ext cx="9875520" cy="1417320"/>
          </a:xfrm>
          <a:prstGeom prst="rect">
            <a:avLst/>
          </a:prstGeom>
        </p:spPr>
      </p:pic>
      <p:sp>
        <p:nvSpPr>
          <p:cNvPr id="11" name="手繪多邊形: 圖案 10">
            <a:extLst>
              <a:ext uri="{FF2B5EF4-FFF2-40B4-BE49-F238E27FC236}">
                <a16:creationId xmlns:a16="http://schemas.microsoft.com/office/drawing/2014/main" id="{9C27F54A-4036-4DDD-80F3-675A9279C685}"/>
              </a:ext>
            </a:extLst>
          </p:cNvPr>
          <p:cNvSpPr/>
          <p:nvPr/>
        </p:nvSpPr>
        <p:spPr>
          <a:xfrm>
            <a:off x="850092" y="2868904"/>
            <a:ext cx="1600200" cy="653488"/>
          </a:xfrm>
          <a:custGeom>
            <a:avLst/>
            <a:gdLst>
              <a:gd name="connsiteX0" fmla="*/ 161928 w 2305050"/>
              <a:gd name="connsiteY0" fmla="*/ 0 h 971550"/>
              <a:gd name="connsiteX1" fmla="*/ 190500 w 2305050"/>
              <a:gd name="connsiteY1" fmla="*/ 0 h 971550"/>
              <a:gd name="connsiteX2" fmla="*/ 190500 w 2305050"/>
              <a:gd name="connsiteY2" fmla="*/ 600072 h 971550"/>
              <a:gd name="connsiteX3" fmla="*/ 352428 w 2305050"/>
              <a:gd name="connsiteY3" fmla="*/ 762000 h 971550"/>
              <a:gd name="connsiteX4" fmla="*/ 2305050 w 2305050"/>
              <a:gd name="connsiteY4" fmla="*/ 762000 h 971550"/>
              <a:gd name="connsiteX5" fmla="*/ 2305050 w 2305050"/>
              <a:gd name="connsiteY5" fmla="*/ 809622 h 971550"/>
              <a:gd name="connsiteX6" fmla="*/ 2143122 w 2305050"/>
              <a:gd name="connsiteY6" fmla="*/ 971550 h 971550"/>
              <a:gd name="connsiteX7" fmla="*/ 161928 w 2305050"/>
              <a:gd name="connsiteY7" fmla="*/ 971550 h 971550"/>
              <a:gd name="connsiteX8" fmla="*/ 0 w 2305050"/>
              <a:gd name="connsiteY8" fmla="*/ 809622 h 971550"/>
              <a:gd name="connsiteX9" fmla="*/ 0 w 2305050"/>
              <a:gd name="connsiteY9" fmla="*/ 161928 h 971550"/>
              <a:gd name="connsiteX10" fmla="*/ 161928 w 2305050"/>
              <a:gd name="connsiteY10" fmla="*/ 0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05050" h="971550">
                <a:moveTo>
                  <a:pt x="161928" y="0"/>
                </a:moveTo>
                <a:lnTo>
                  <a:pt x="190500" y="0"/>
                </a:lnTo>
                <a:lnTo>
                  <a:pt x="190500" y="600072"/>
                </a:lnTo>
                <a:cubicBezTo>
                  <a:pt x="190500" y="689502"/>
                  <a:pt x="262998" y="762000"/>
                  <a:pt x="352428" y="762000"/>
                </a:cubicBezTo>
                <a:lnTo>
                  <a:pt x="2305050" y="762000"/>
                </a:lnTo>
                <a:lnTo>
                  <a:pt x="2305050" y="809622"/>
                </a:lnTo>
                <a:cubicBezTo>
                  <a:pt x="2305050" y="899052"/>
                  <a:pt x="2232552" y="971550"/>
                  <a:pt x="2143122" y="971550"/>
                </a:cubicBezTo>
                <a:lnTo>
                  <a:pt x="161928" y="971550"/>
                </a:lnTo>
                <a:cubicBezTo>
                  <a:pt x="72498" y="971550"/>
                  <a:pt x="0" y="899052"/>
                  <a:pt x="0" y="809622"/>
                </a:cubicBezTo>
                <a:lnTo>
                  <a:pt x="0" y="161928"/>
                </a:lnTo>
                <a:cubicBezTo>
                  <a:pt x="0" y="72498"/>
                  <a:pt x="72498" y="0"/>
                  <a:pt x="161928" y="0"/>
                </a:cubicBezTo>
                <a:close/>
              </a:path>
            </a:pathLst>
          </a:custGeom>
          <a:solidFill>
            <a:srgbClr val="1746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4000" b="1" dirty="0">
              <a:solidFill>
                <a:srgbClr val="0B0200"/>
              </a:solidFill>
              <a:latin typeface="Microsoft YaHei" panose="020B0503020204020204" pitchFamily="34" charset="-122"/>
              <a:ea typeface="Microsoft YaHei" panose="020B0503020204020204" pitchFamily="34" charset="-122"/>
            </a:endParaRPr>
          </a:p>
        </p:txBody>
      </p:sp>
      <p:sp>
        <p:nvSpPr>
          <p:cNvPr id="13" name="手繪多邊形: 圖案 12">
            <a:extLst>
              <a:ext uri="{FF2B5EF4-FFF2-40B4-BE49-F238E27FC236}">
                <a16:creationId xmlns:a16="http://schemas.microsoft.com/office/drawing/2014/main" id="{EB057050-E38C-4777-90EF-BDFC42C98D41}"/>
              </a:ext>
            </a:extLst>
          </p:cNvPr>
          <p:cNvSpPr/>
          <p:nvPr/>
        </p:nvSpPr>
        <p:spPr>
          <a:xfrm>
            <a:off x="850092" y="4289714"/>
            <a:ext cx="1600200" cy="653488"/>
          </a:xfrm>
          <a:custGeom>
            <a:avLst/>
            <a:gdLst>
              <a:gd name="connsiteX0" fmla="*/ 161928 w 2305050"/>
              <a:gd name="connsiteY0" fmla="*/ 0 h 971550"/>
              <a:gd name="connsiteX1" fmla="*/ 190500 w 2305050"/>
              <a:gd name="connsiteY1" fmla="*/ 0 h 971550"/>
              <a:gd name="connsiteX2" fmla="*/ 190500 w 2305050"/>
              <a:gd name="connsiteY2" fmla="*/ 600072 h 971550"/>
              <a:gd name="connsiteX3" fmla="*/ 352428 w 2305050"/>
              <a:gd name="connsiteY3" fmla="*/ 762000 h 971550"/>
              <a:gd name="connsiteX4" fmla="*/ 2305050 w 2305050"/>
              <a:gd name="connsiteY4" fmla="*/ 762000 h 971550"/>
              <a:gd name="connsiteX5" fmla="*/ 2305050 w 2305050"/>
              <a:gd name="connsiteY5" fmla="*/ 809622 h 971550"/>
              <a:gd name="connsiteX6" fmla="*/ 2143122 w 2305050"/>
              <a:gd name="connsiteY6" fmla="*/ 971550 h 971550"/>
              <a:gd name="connsiteX7" fmla="*/ 161928 w 2305050"/>
              <a:gd name="connsiteY7" fmla="*/ 971550 h 971550"/>
              <a:gd name="connsiteX8" fmla="*/ 0 w 2305050"/>
              <a:gd name="connsiteY8" fmla="*/ 809622 h 971550"/>
              <a:gd name="connsiteX9" fmla="*/ 0 w 2305050"/>
              <a:gd name="connsiteY9" fmla="*/ 161928 h 971550"/>
              <a:gd name="connsiteX10" fmla="*/ 161928 w 2305050"/>
              <a:gd name="connsiteY10" fmla="*/ 0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05050" h="971550">
                <a:moveTo>
                  <a:pt x="161928" y="0"/>
                </a:moveTo>
                <a:lnTo>
                  <a:pt x="190500" y="0"/>
                </a:lnTo>
                <a:lnTo>
                  <a:pt x="190500" y="600072"/>
                </a:lnTo>
                <a:cubicBezTo>
                  <a:pt x="190500" y="689502"/>
                  <a:pt x="262998" y="762000"/>
                  <a:pt x="352428" y="762000"/>
                </a:cubicBezTo>
                <a:lnTo>
                  <a:pt x="2305050" y="762000"/>
                </a:lnTo>
                <a:lnTo>
                  <a:pt x="2305050" y="809622"/>
                </a:lnTo>
                <a:cubicBezTo>
                  <a:pt x="2305050" y="899052"/>
                  <a:pt x="2232552" y="971550"/>
                  <a:pt x="2143122" y="971550"/>
                </a:cubicBezTo>
                <a:lnTo>
                  <a:pt x="161928" y="971550"/>
                </a:lnTo>
                <a:cubicBezTo>
                  <a:pt x="72498" y="971550"/>
                  <a:pt x="0" y="899052"/>
                  <a:pt x="0" y="809622"/>
                </a:cubicBezTo>
                <a:lnTo>
                  <a:pt x="0" y="161928"/>
                </a:lnTo>
                <a:cubicBezTo>
                  <a:pt x="0" y="72498"/>
                  <a:pt x="72498" y="0"/>
                  <a:pt x="161928" y="0"/>
                </a:cubicBezTo>
                <a:close/>
              </a:path>
            </a:pathLst>
          </a:custGeom>
          <a:solidFill>
            <a:srgbClr val="1746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4000" b="1" dirty="0">
              <a:solidFill>
                <a:srgbClr val="0B0200"/>
              </a:solidFill>
              <a:latin typeface="Microsoft YaHei" panose="020B0503020204020204" pitchFamily="34" charset="-122"/>
              <a:ea typeface="Microsoft YaHei" panose="020B0503020204020204" pitchFamily="34" charset="-122"/>
            </a:endParaRPr>
          </a:p>
        </p:txBody>
      </p:sp>
      <p:sp>
        <p:nvSpPr>
          <p:cNvPr id="14" name="矩形 13">
            <a:extLst>
              <a:ext uri="{FF2B5EF4-FFF2-40B4-BE49-F238E27FC236}">
                <a16:creationId xmlns:a16="http://schemas.microsoft.com/office/drawing/2014/main" id="{6EB882FE-7AB3-4FFF-9AF1-6121E3C4D2BF}"/>
              </a:ext>
            </a:extLst>
          </p:cNvPr>
          <p:cNvSpPr/>
          <p:nvPr/>
        </p:nvSpPr>
        <p:spPr>
          <a:xfrm>
            <a:off x="1161316" y="4089334"/>
            <a:ext cx="1005403" cy="584775"/>
          </a:xfrm>
          <a:prstGeom prst="rect">
            <a:avLst/>
          </a:prstGeom>
        </p:spPr>
        <p:txBody>
          <a:bodyPr wrap="none">
            <a:spAutoFit/>
          </a:bodyPr>
          <a:lstStyle/>
          <a:p>
            <a:r>
              <a:rPr lang="zh-TW" altLang="en-US" sz="3200" b="1" dirty="0">
                <a:solidFill>
                  <a:schemeClr val="accent5">
                    <a:lumMod val="75000"/>
                  </a:schemeClr>
                </a:solidFill>
                <a:latin typeface="Microsoft YaHei" panose="020B0503020204020204" pitchFamily="34" charset="-122"/>
                <a:ea typeface="Microsoft YaHei" panose="020B0503020204020204" pitchFamily="34" charset="-122"/>
              </a:rPr>
              <a:t>案例</a:t>
            </a:r>
          </a:p>
        </p:txBody>
      </p:sp>
      <p:sp>
        <p:nvSpPr>
          <p:cNvPr id="15" name="手繪多邊形: 圖案 14">
            <a:extLst>
              <a:ext uri="{FF2B5EF4-FFF2-40B4-BE49-F238E27FC236}">
                <a16:creationId xmlns:a16="http://schemas.microsoft.com/office/drawing/2014/main" id="{BC08A12A-BD8A-47D8-93AF-034DC6024A0E}"/>
              </a:ext>
            </a:extLst>
          </p:cNvPr>
          <p:cNvSpPr/>
          <p:nvPr/>
        </p:nvSpPr>
        <p:spPr>
          <a:xfrm>
            <a:off x="850092" y="5849117"/>
            <a:ext cx="1600200" cy="653488"/>
          </a:xfrm>
          <a:custGeom>
            <a:avLst/>
            <a:gdLst>
              <a:gd name="connsiteX0" fmla="*/ 161928 w 2305050"/>
              <a:gd name="connsiteY0" fmla="*/ 0 h 971550"/>
              <a:gd name="connsiteX1" fmla="*/ 190500 w 2305050"/>
              <a:gd name="connsiteY1" fmla="*/ 0 h 971550"/>
              <a:gd name="connsiteX2" fmla="*/ 190500 w 2305050"/>
              <a:gd name="connsiteY2" fmla="*/ 600072 h 971550"/>
              <a:gd name="connsiteX3" fmla="*/ 352428 w 2305050"/>
              <a:gd name="connsiteY3" fmla="*/ 762000 h 971550"/>
              <a:gd name="connsiteX4" fmla="*/ 2305050 w 2305050"/>
              <a:gd name="connsiteY4" fmla="*/ 762000 h 971550"/>
              <a:gd name="connsiteX5" fmla="*/ 2305050 w 2305050"/>
              <a:gd name="connsiteY5" fmla="*/ 809622 h 971550"/>
              <a:gd name="connsiteX6" fmla="*/ 2143122 w 2305050"/>
              <a:gd name="connsiteY6" fmla="*/ 971550 h 971550"/>
              <a:gd name="connsiteX7" fmla="*/ 161928 w 2305050"/>
              <a:gd name="connsiteY7" fmla="*/ 971550 h 971550"/>
              <a:gd name="connsiteX8" fmla="*/ 0 w 2305050"/>
              <a:gd name="connsiteY8" fmla="*/ 809622 h 971550"/>
              <a:gd name="connsiteX9" fmla="*/ 0 w 2305050"/>
              <a:gd name="connsiteY9" fmla="*/ 161928 h 971550"/>
              <a:gd name="connsiteX10" fmla="*/ 161928 w 2305050"/>
              <a:gd name="connsiteY10" fmla="*/ 0 h 97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05050" h="971550">
                <a:moveTo>
                  <a:pt x="161928" y="0"/>
                </a:moveTo>
                <a:lnTo>
                  <a:pt x="190500" y="0"/>
                </a:lnTo>
                <a:lnTo>
                  <a:pt x="190500" y="600072"/>
                </a:lnTo>
                <a:cubicBezTo>
                  <a:pt x="190500" y="689502"/>
                  <a:pt x="262998" y="762000"/>
                  <a:pt x="352428" y="762000"/>
                </a:cubicBezTo>
                <a:lnTo>
                  <a:pt x="2305050" y="762000"/>
                </a:lnTo>
                <a:lnTo>
                  <a:pt x="2305050" y="809622"/>
                </a:lnTo>
                <a:cubicBezTo>
                  <a:pt x="2305050" y="899052"/>
                  <a:pt x="2232552" y="971550"/>
                  <a:pt x="2143122" y="971550"/>
                </a:cubicBezTo>
                <a:lnTo>
                  <a:pt x="161928" y="971550"/>
                </a:lnTo>
                <a:cubicBezTo>
                  <a:pt x="72498" y="971550"/>
                  <a:pt x="0" y="899052"/>
                  <a:pt x="0" y="809622"/>
                </a:cubicBezTo>
                <a:lnTo>
                  <a:pt x="0" y="161928"/>
                </a:lnTo>
                <a:cubicBezTo>
                  <a:pt x="0" y="72498"/>
                  <a:pt x="72498" y="0"/>
                  <a:pt x="161928" y="0"/>
                </a:cubicBezTo>
                <a:close/>
              </a:path>
            </a:pathLst>
          </a:custGeom>
          <a:solidFill>
            <a:srgbClr val="1746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4000" b="1" dirty="0">
              <a:solidFill>
                <a:srgbClr val="0B0200"/>
              </a:solidFill>
              <a:latin typeface="Microsoft YaHei" panose="020B0503020204020204" pitchFamily="34" charset="-122"/>
              <a:ea typeface="Microsoft YaHei" panose="020B0503020204020204" pitchFamily="34" charset="-122"/>
            </a:endParaRPr>
          </a:p>
        </p:txBody>
      </p:sp>
      <p:pic>
        <p:nvPicPr>
          <p:cNvPr id="2" name="圖片 1">
            <a:extLst>
              <a:ext uri="{FF2B5EF4-FFF2-40B4-BE49-F238E27FC236}">
                <a16:creationId xmlns:a16="http://schemas.microsoft.com/office/drawing/2014/main" id="{E431D943-EB61-4888-B662-E36D08519B9A}"/>
              </a:ext>
            </a:extLst>
          </p:cNvPr>
          <p:cNvPicPr>
            <a:picLocks noChangeAspect="1"/>
          </p:cNvPicPr>
          <p:nvPr/>
        </p:nvPicPr>
        <p:blipFill>
          <a:blip r:embed="rId3"/>
          <a:stretch>
            <a:fillRect/>
          </a:stretch>
        </p:blipFill>
        <p:spPr>
          <a:xfrm>
            <a:off x="2815622" y="1943354"/>
            <a:ext cx="8401016" cy="2152075"/>
          </a:xfrm>
          <a:prstGeom prst="rect">
            <a:avLst/>
          </a:prstGeom>
        </p:spPr>
      </p:pic>
      <p:pic>
        <p:nvPicPr>
          <p:cNvPr id="4" name="圖片 3">
            <a:extLst>
              <a:ext uri="{FF2B5EF4-FFF2-40B4-BE49-F238E27FC236}">
                <a16:creationId xmlns:a16="http://schemas.microsoft.com/office/drawing/2014/main" id="{5832A368-AF77-4B01-946D-6C6B5183AAE3}"/>
              </a:ext>
            </a:extLst>
          </p:cNvPr>
          <p:cNvPicPr>
            <a:picLocks noChangeAspect="1"/>
          </p:cNvPicPr>
          <p:nvPr/>
        </p:nvPicPr>
        <p:blipFill>
          <a:blip r:embed="rId4"/>
          <a:stretch>
            <a:fillRect/>
          </a:stretch>
        </p:blipFill>
        <p:spPr>
          <a:xfrm>
            <a:off x="2800380" y="5067791"/>
            <a:ext cx="8486368" cy="1908213"/>
          </a:xfrm>
          <a:prstGeom prst="rect">
            <a:avLst/>
          </a:prstGeom>
        </p:spPr>
      </p:pic>
      <p:pic>
        <p:nvPicPr>
          <p:cNvPr id="6" name="圖片 5">
            <a:extLst>
              <a:ext uri="{FF2B5EF4-FFF2-40B4-BE49-F238E27FC236}">
                <a16:creationId xmlns:a16="http://schemas.microsoft.com/office/drawing/2014/main" id="{DF55E919-2875-4C74-87CE-CC6B7A7CFABB}"/>
              </a:ext>
            </a:extLst>
          </p:cNvPr>
          <p:cNvPicPr>
            <a:picLocks noChangeAspect="1"/>
          </p:cNvPicPr>
          <p:nvPr/>
        </p:nvPicPr>
        <p:blipFill>
          <a:blip r:embed="rId5"/>
          <a:stretch>
            <a:fillRect/>
          </a:stretch>
        </p:blipFill>
        <p:spPr>
          <a:xfrm>
            <a:off x="917012" y="2393301"/>
            <a:ext cx="1652159" cy="1054699"/>
          </a:xfrm>
          <a:prstGeom prst="rect">
            <a:avLst/>
          </a:prstGeom>
        </p:spPr>
      </p:pic>
      <p:pic>
        <p:nvPicPr>
          <p:cNvPr id="7" name="圖片 6">
            <a:extLst>
              <a:ext uri="{FF2B5EF4-FFF2-40B4-BE49-F238E27FC236}">
                <a16:creationId xmlns:a16="http://schemas.microsoft.com/office/drawing/2014/main" id="{0E9A7FD8-49D7-4F66-9341-867E6FBADC20}"/>
              </a:ext>
            </a:extLst>
          </p:cNvPr>
          <p:cNvPicPr>
            <a:picLocks noChangeAspect="1"/>
          </p:cNvPicPr>
          <p:nvPr/>
        </p:nvPicPr>
        <p:blipFill>
          <a:blip r:embed="rId6"/>
          <a:stretch>
            <a:fillRect/>
          </a:stretch>
        </p:blipFill>
        <p:spPr>
          <a:xfrm>
            <a:off x="850092" y="5527830"/>
            <a:ext cx="2127688" cy="859611"/>
          </a:xfrm>
          <a:prstGeom prst="rect">
            <a:avLst/>
          </a:prstGeom>
        </p:spPr>
      </p:pic>
      <p:pic>
        <p:nvPicPr>
          <p:cNvPr id="8" name="圖片 7">
            <a:extLst>
              <a:ext uri="{FF2B5EF4-FFF2-40B4-BE49-F238E27FC236}">
                <a16:creationId xmlns:a16="http://schemas.microsoft.com/office/drawing/2014/main" id="{82DF2830-477A-434E-AB0C-0438E5FEAEA6}"/>
              </a:ext>
            </a:extLst>
          </p:cNvPr>
          <p:cNvPicPr>
            <a:picLocks noChangeAspect="1"/>
          </p:cNvPicPr>
          <p:nvPr/>
        </p:nvPicPr>
        <p:blipFill>
          <a:blip r:embed="rId7"/>
          <a:stretch>
            <a:fillRect/>
          </a:stretch>
        </p:blipFill>
        <p:spPr>
          <a:xfrm>
            <a:off x="2815621" y="3653206"/>
            <a:ext cx="8455885" cy="1926503"/>
          </a:xfrm>
          <a:prstGeom prst="rect">
            <a:avLst/>
          </a:prstGeom>
        </p:spPr>
      </p:pic>
    </p:spTree>
    <p:extLst>
      <p:ext uri="{BB962C8B-B14F-4D97-AF65-F5344CB8AC3E}">
        <p14:creationId xmlns:p14="http://schemas.microsoft.com/office/powerpoint/2010/main" val="25845171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標題 1"/>
          <p:cNvSpPr>
            <a:spLocks noGrp="1"/>
          </p:cNvSpPr>
          <p:nvPr>
            <p:ph type="title"/>
          </p:nvPr>
        </p:nvSpPr>
        <p:spPr>
          <a:xfrm>
            <a:off x="2" y="0"/>
            <a:ext cx="12172951" cy="982766"/>
          </a:xfrm>
        </p:spPr>
        <p:txBody>
          <a:bodyPr/>
          <a:lstStyle/>
          <a:p>
            <a:r>
              <a:rPr lang="zh-TW" altLang="en-US" b="1" dirty="0">
                <a:solidFill>
                  <a:srgbClr val="7B9899"/>
                </a:solidFill>
              </a:rPr>
              <a:t>補助與交易之限制</a:t>
            </a:r>
            <a:endParaRPr lang="zh-TW" altLang="en-US" dirty="0">
              <a:solidFill>
                <a:srgbClr val="7B9899"/>
              </a:solidFill>
            </a:endParaRPr>
          </a:p>
        </p:txBody>
      </p:sp>
      <p:pic>
        <p:nvPicPr>
          <p:cNvPr id="5" name="!!pp1">
            <a:extLst>
              <a:ext uri="{FF2B5EF4-FFF2-40B4-BE49-F238E27FC236}">
                <a16:creationId xmlns:a16="http://schemas.microsoft.com/office/drawing/2014/main" id="{4A42A7F5-4783-46E0-88B5-86D962E9592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9399" t="78075" r="29474" b="1305"/>
          <a:stretch/>
        </p:blipFill>
        <p:spPr>
          <a:xfrm>
            <a:off x="336688" y="798733"/>
            <a:ext cx="11277600" cy="2808067"/>
          </a:xfrm>
          <a:prstGeom prst="rect">
            <a:avLst/>
          </a:prstGeom>
        </p:spPr>
      </p:pic>
      <p:sp>
        <p:nvSpPr>
          <p:cNvPr id="19" name="文字方塊 18">
            <a:extLst>
              <a:ext uri="{FF2B5EF4-FFF2-40B4-BE49-F238E27FC236}">
                <a16:creationId xmlns:a16="http://schemas.microsoft.com/office/drawing/2014/main" id="{999F8BCA-3F85-42A1-A004-7ED6B6673B52}"/>
              </a:ext>
            </a:extLst>
          </p:cNvPr>
          <p:cNvSpPr txBox="1"/>
          <p:nvPr/>
        </p:nvSpPr>
        <p:spPr>
          <a:xfrm>
            <a:off x="531137" y="3606800"/>
            <a:ext cx="10482303" cy="2959977"/>
          </a:xfrm>
          <a:prstGeom prst="rect">
            <a:avLst/>
          </a:prstGeom>
        </p:spPr>
        <p:txBody>
          <a:bodyPr wrap="square">
            <a:spAutoFit/>
          </a:bodyPr>
          <a:lstStyle>
            <a:defPPr>
              <a:defRPr lang="zh-TW"/>
            </a:defPPr>
            <a:lvl1pPr>
              <a:lnSpc>
                <a:spcPct val="120000"/>
              </a:lnSpc>
              <a:defRPr sz="4100">
                <a:solidFill>
                  <a:schemeClr val="accent5">
                    <a:lumMod val="50000"/>
                  </a:schemeClr>
                </a:solidFill>
                <a:latin typeface="Microsoft YaHei" panose="020B0503020204020204" pitchFamily="34" charset="-122"/>
                <a:ea typeface="Microsoft YaHei" panose="020B0503020204020204" pitchFamily="34" charset="-122"/>
              </a:defRPr>
            </a:lvl1pPr>
          </a:lstStyle>
          <a:p>
            <a:pPr marL="571500" indent="-571500">
              <a:lnSpc>
                <a:spcPct val="150000"/>
              </a:lnSpc>
              <a:buFont typeface="Wingdings 2" panose="05020102010507070707" pitchFamily="18" charset="2"/>
              <a:buChar char="?"/>
            </a:pPr>
            <a:r>
              <a:rPr lang="zh-TW" altLang="en-US" sz="3200" dirty="0">
                <a:solidFill>
                  <a:srgbClr val="7A6E60"/>
                </a:solidFill>
              </a:rPr>
              <a:t>指每筆新臺幣</a:t>
            </a:r>
            <a:r>
              <a:rPr lang="en-US" altLang="zh-TW" sz="3200" b="1" dirty="0">
                <a:solidFill>
                  <a:srgbClr val="7A6E60"/>
                </a:solidFill>
              </a:rPr>
              <a:t>1</a:t>
            </a:r>
            <a:r>
              <a:rPr lang="zh-TW" altLang="en-US" sz="3200" dirty="0">
                <a:solidFill>
                  <a:srgbClr val="7A6E60"/>
                </a:solidFill>
              </a:rPr>
              <a:t>萬元     </a:t>
            </a:r>
            <a:endParaRPr lang="en-US" altLang="zh-TW" sz="3200" dirty="0">
              <a:solidFill>
                <a:srgbClr val="7A6E60"/>
              </a:solidFill>
            </a:endParaRPr>
          </a:p>
          <a:p>
            <a:pPr marL="571500" indent="-571500">
              <a:lnSpc>
                <a:spcPct val="150000"/>
              </a:lnSpc>
              <a:buFont typeface="Wingdings 2" panose="05020102010507070707" pitchFamily="18" charset="2"/>
              <a:buChar char="?"/>
            </a:pPr>
            <a:r>
              <a:rPr lang="zh-TW" altLang="en-US" sz="3200" dirty="0">
                <a:solidFill>
                  <a:srgbClr val="7A6E60"/>
                </a:solidFill>
              </a:rPr>
              <a:t>及同一年度</a:t>
            </a:r>
            <a:r>
              <a:rPr lang="en-US" altLang="zh-TW" sz="3200" dirty="0">
                <a:solidFill>
                  <a:srgbClr val="7A6E60"/>
                </a:solidFill>
              </a:rPr>
              <a:t>(</a:t>
            </a:r>
            <a:r>
              <a:rPr lang="zh-TW" altLang="en-US" sz="3200" dirty="0">
                <a:solidFill>
                  <a:srgbClr val="7A6E60"/>
                </a:solidFill>
              </a:rPr>
              <a:t>每年</a:t>
            </a:r>
            <a:r>
              <a:rPr lang="en-US" altLang="zh-TW" sz="3200" dirty="0">
                <a:solidFill>
                  <a:srgbClr val="7A6E60"/>
                </a:solidFill>
              </a:rPr>
              <a:t>1/1</a:t>
            </a:r>
            <a:r>
              <a:rPr lang="zh-TW" altLang="en-US" sz="3200" dirty="0">
                <a:solidFill>
                  <a:srgbClr val="7A6E60"/>
                </a:solidFill>
              </a:rPr>
              <a:t>至</a:t>
            </a:r>
            <a:r>
              <a:rPr lang="en-US" altLang="zh-TW" sz="3200" dirty="0">
                <a:solidFill>
                  <a:srgbClr val="7A6E60"/>
                </a:solidFill>
              </a:rPr>
              <a:t>12/31)</a:t>
            </a:r>
            <a:r>
              <a:rPr lang="zh-TW" altLang="en-US" sz="3200" dirty="0">
                <a:solidFill>
                  <a:srgbClr val="7A6E60"/>
                </a:solidFill>
              </a:rPr>
              <a:t>同一補助或交易對象合計不超過新臺幣</a:t>
            </a:r>
            <a:r>
              <a:rPr lang="en-US" altLang="zh-TW" sz="3200" b="1" dirty="0">
                <a:solidFill>
                  <a:srgbClr val="7A6E60"/>
                </a:solidFill>
              </a:rPr>
              <a:t>10</a:t>
            </a:r>
            <a:r>
              <a:rPr lang="zh-TW" altLang="en-US" sz="3200" dirty="0">
                <a:solidFill>
                  <a:srgbClr val="7A6E60"/>
                </a:solidFill>
              </a:rPr>
              <a:t>萬元</a:t>
            </a:r>
            <a:r>
              <a:rPr lang="en-US" altLang="zh-TW" sz="3200" dirty="0">
                <a:solidFill>
                  <a:srgbClr val="7A6E60"/>
                </a:solidFill>
              </a:rPr>
              <a:t>(</a:t>
            </a:r>
            <a:r>
              <a:rPr lang="zh-TW" altLang="en-US" sz="3200" dirty="0">
                <a:solidFill>
                  <a:srgbClr val="7A6E60"/>
                </a:solidFill>
              </a:rPr>
              <a:t>補助與交易金額分開計算</a:t>
            </a:r>
            <a:r>
              <a:rPr lang="en-US" altLang="zh-TW" sz="3200" dirty="0">
                <a:solidFill>
                  <a:srgbClr val="7A6E60"/>
                </a:solidFill>
              </a:rPr>
              <a:t>)</a:t>
            </a:r>
          </a:p>
          <a:p>
            <a:pPr marL="571500" indent="-571500">
              <a:lnSpc>
                <a:spcPct val="150000"/>
              </a:lnSpc>
              <a:buFont typeface="Wingdings 2" panose="05020102010507070707" pitchFamily="18" charset="2"/>
              <a:buChar char="?"/>
            </a:pPr>
            <a:r>
              <a:rPr lang="zh-TW" altLang="en-US" sz="3200" dirty="0">
                <a:solidFill>
                  <a:srgbClr val="7A6E60"/>
                </a:solidFill>
              </a:rPr>
              <a:t>超過一定金額，</a:t>
            </a:r>
            <a:r>
              <a:rPr lang="zh-TW" altLang="en-US" sz="3200" b="1" dirty="0">
                <a:solidFill>
                  <a:srgbClr val="7A6E60"/>
                </a:solidFill>
              </a:rPr>
              <a:t>全部補助或交易</a:t>
            </a:r>
            <a:r>
              <a:rPr lang="zh-TW" altLang="en-US" sz="3200" dirty="0">
                <a:solidFill>
                  <a:srgbClr val="7A6E60"/>
                </a:solidFill>
              </a:rPr>
              <a:t>均為違法</a:t>
            </a:r>
          </a:p>
        </p:txBody>
      </p:sp>
      <p:pic>
        <p:nvPicPr>
          <p:cNvPr id="9" name="圖片 8">
            <a:extLst>
              <a:ext uri="{FF2B5EF4-FFF2-40B4-BE49-F238E27FC236}">
                <a16:creationId xmlns:a16="http://schemas.microsoft.com/office/drawing/2014/main" id="{E06F97EC-1E43-44A2-91A4-623F23E012F4}"/>
              </a:ext>
            </a:extLst>
          </p:cNvPr>
          <p:cNvPicPr>
            <a:picLocks noChangeAspect="1"/>
          </p:cNvPicPr>
          <p:nvPr/>
        </p:nvPicPr>
        <p:blipFill>
          <a:blip r:embed="rId3"/>
          <a:stretch>
            <a:fillRect/>
          </a:stretch>
        </p:blipFill>
        <p:spPr>
          <a:xfrm rot="8516516">
            <a:off x="13849087" y="381490"/>
            <a:ext cx="754726" cy="147549"/>
          </a:xfrm>
          <a:prstGeom prst="rect">
            <a:avLst/>
          </a:prstGeom>
        </p:spPr>
      </p:pic>
      <p:pic>
        <p:nvPicPr>
          <p:cNvPr id="10" name="圖片 9">
            <a:extLst>
              <a:ext uri="{FF2B5EF4-FFF2-40B4-BE49-F238E27FC236}">
                <a16:creationId xmlns:a16="http://schemas.microsoft.com/office/drawing/2014/main" id="{3DD2A3A5-BCC9-4FDF-BAED-D64FCC30D03C}"/>
              </a:ext>
            </a:extLst>
          </p:cNvPr>
          <p:cNvPicPr>
            <a:picLocks noChangeAspect="1"/>
          </p:cNvPicPr>
          <p:nvPr/>
        </p:nvPicPr>
        <p:blipFill>
          <a:blip r:embed="rId4"/>
          <a:stretch>
            <a:fillRect/>
          </a:stretch>
        </p:blipFill>
        <p:spPr>
          <a:xfrm rot="8516516">
            <a:off x="13704456" y="3013418"/>
            <a:ext cx="754726" cy="333742"/>
          </a:xfrm>
          <a:prstGeom prst="rect">
            <a:avLst/>
          </a:prstGeom>
        </p:spPr>
      </p:pic>
    </p:spTree>
    <p:extLst>
      <p:ext uri="{BB962C8B-B14F-4D97-AF65-F5344CB8AC3E}">
        <p14:creationId xmlns:p14="http://schemas.microsoft.com/office/powerpoint/2010/main" val="8053298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8B9B496-B033-4639-84E4-03F1D16F0C20}"/>
              </a:ext>
            </a:extLst>
          </p:cNvPr>
          <p:cNvSpPr>
            <a:spLocks noGrp="1"/>
          </p:cNvSpPr>
          <p:nvPr>
            <p:ph type="title"/>
          </p:nvPr>
        </p:nvSpPr>
        <p:spPr/>
        <p:txBody>
          <a:bodyPr/>
          <a:lstStyle/>
          <a:p>
            <a:r>
              <a:rPr lang="zh-TW" altLang="en-US" dirty="0"/>
              <a:t>裁罰案例</a:t>
            </a:r>
          </a:p>
        </p:txBody>
      </p:sp>
      <p:pic>
        <p:nvPicPr>
          <p:cNvPr id="6" name="!!pp1">
            <a:extLst>
              <a:ext uri="{FF2B5EF4-FFF2-40B4-BE49-F238E27FC236}">
                <a16:creationId xmlns:a16="http://schemas.microsoft.com/office/drawing/2014/main" id="{0362D3B1-8124-4786-A2AD-CCA0E6A5C9EB}"/>
              </a:ext>
            </a:extLst>
          </p:cNvPr>
          <p:cNvPicPr>
            <a:picLocks noChangeAspect="1"/>
          </p:cNvPicPr>
          <p:nvPr/>
        </p:nvPicPr>
        <p:blipFill rotWithShape="1">
          <a:blip r:embed="rId2">
            <a:extLst>
              <a:ext uri="{28A0092B-C50C-407E-A947-70E740481C1C}">
                <a14:useLocalDpi xmlns:a14="http://schemas.microsoft.com/office/drawing/2010/main" val="0"/>
              </a:ext>
            </a:extLst>
          </a:blip>
          <a:srcRect l="6810" t="26045" r="74718" b="47614"/>
          <a:stretch/>
        </p:blipFill>
        <p:spPr>
          <a:xfrm>
            <a:off x="0" y="1375343"/>
            <a:ext cx="3834819" cy="2715966"/>
          </a:xfrm>
          <a:prstGeom prst="rect">
            <a:avLst/>
          </a:prstGeom>
        </p:spPr>
      </p:pic>
      <p:sp>
        <p:nvSpPr>
          <p:cNvPr id="13" name="圓角矩形圖說文字 4">
            <a:extLst>
              <a:ext uri="{FF2B5EF4-FFF2-40B4-BE49-F238E27FC236}">
                <a16:creationId xmlns:a16="http://schemas.microsoft.com/office/drawing/2014/main" id="{B68D103F-69C6-4741-9F79-163A2429E70E}"/>
              </a:ext>
            </a:extLst>
          </p:cNvPr>
          <p:cNvSpPr/>
          <p:nvPr/>
        </p:nvSpPr>
        <p:spPr>
          <a:xfrm>
            <a:off x="5660010" y="6055615"/>
            <a:ext cx="4865318" cy="380130"/>
          </a:xfrm>
          <a:prstGeom prst="wedgeRoundRectCallout">
            <a:avLst>
              <a:gd name="adj1" fmla="val -20825"/>
              <a:gd name="adj2" fmla="val 63826"/>
              <a:gd name="adj3" fmla="val 16667"/>
            </a:avLst>
          </a:prstGeom>
          <a:solidFill>
            <a:srgbClr val="FFC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4" algn="just" defTabSz="685800"/>
            <a:r>
              <a:rPr lang="zh-TW" altLang="en-US" sz="2000" b="1" dirty="0">
                <a:solidFill>
                  <a:srgbClr val="ED7D31">
                    <a:lumMod val="50000"/>
                  </a:srgbClr>
                </a:solidFill>
                <a:latin typeface="金梅新中楷全字體" panose="02010509060101010101" pitchFamily="49" charset="-120"/>
                <a:ea typeface="金梅新中楷全字體" panose="02010509060101010101" pitchFamily="49" charset="-120"/>
              </a:rPr>
              <a:t>資料來源：監察院公報廉政專刊第</a:t>
            </a:r>
            <a:r>
              <a:rPr lang="en-US" altLang="zh-TW" sz="2000" b="1" dirty="0">
                <a:solidFill>
                  <a:srgbClr val="ED7D31">
                    <a:lumMod val="50000"/>
                  </a:srgbClr>
                </a:solidFill>
                <a:latin typeface="金梅新中楷全字體" panose="02010509060101010101" pitchFamily="49" charset="-120"/>
                <a:ea typeface="金梅新中楷全字體" panose="02010509060101010101" pitchFamily="49" charset="-120"/>
              </a:rPr>
              <a:t>231</a:t>
            </a:r>
            <a:r>
              <a:rPr lang="zh-TW" altLang="en-US" sz="2000" b="1" dirty="0">
                <a:solidFill>
                  <a:srgbClr val="ED7D31">
                    <a:lumMod val="50000"/>
                  </a:srgbClr>
                </a:solidFill>
                <a:latin typeface="金梅新中楷全字體" panose="02010509060101010101" pitchFamily="49" charset="-120"/>
                <a:ea typeface="金梅新中楷全字體" panose="02010509060101010101" pitchFamily="49" charset="-120"/>
              </a:rPr>
              <a:t>期</a:t>
            </a:r>
          </a:p>
        </p:txBody>
      </p:sp>
      <p:pic>
        <p:nvPicPr>
          <p:cNvPr id="9" name="圖片 8">
            <a:extLst>
              <a:ext uri="{FF2B5EF4-FFF2-40B4-BE49-F238E27FC236}">
                <a16:creationId xmlns:a16="http://schemas.microsoft.com/office/drawing/2014/main" id="{6D3A52C0-D569-409D-815E-7A50D15BB126}"/>
              </a:ext>
            </a:extLst>
          </p:cNvPr>
          <p:cNvPicPr>
            <a:picLocks noChangeAspect="1"/>
          </p:cNvPicPr>
          <p:nvPr/>
        </p:nvPicPr>
        <p:blipFill>
          <a:blip r:embed="rId3"/>
          <a:stretch>
            <a:fillRect/>
          </a:stretch>
        </p:blipFill>
        <p:spPr>
          <a:xfrm rot="4923448">
            <a:off x="4455018" y="8862646"/>
            <a:ext cx="1384274" cy="599076"/>
          </a:xfrm>
          <a:prstGeom prst="rect">
            <a:avLst/>
          </a:prstGeom>
        </p:spPr>
      </p:pic>
      <p:pic>
        <p:nvPicPr>
          <p:cNvPr id="7" name="圖片 6">
            <a:extLst>
              <a:ext uri="{FF2B5EF4-FFF2-40B4-BE49-F238E27FC236}">
                <a16:creationId xmlns:a16="http://schemas.microsoft.com/office/drawing/2014/main" id="{36A15E55-41EC-431C-AAA8-9F665A355341}"/>
              </a:ext>
            </a:extLst>
          </p:cNvPr>
          <p:cNvPicPr>
            <a:picLocks noChangeAspect="1"/>
          </p:cNvPicPr>
          <p:nvPr/>
        </p:nvPicPr>
        <p:blipFill>
          <a:blip r:embed="rId4"/>
          <a:stretch>
            <a:fillRect/>
          </a:stretch>
        </p:blipFill>
        <p:spPr>
          <a:xfrm>
            <a:off x="4154714" y="2386921"/>
            <a:ext cx="7858425" cy="3475021"/>
          </a:xfrm>
          <a:prstGeom prst="rect">
            <a:avLst/>
          </a:prstGeom>
        </p:spPr>
      </p:pic>
      <p:pic>
        <p:nvPicPr>
          <p:cNvPr id="3" name="圖片 2">
            <a:extLst>
              <a:ext uri="{FF2B5EF4-FFF2-40B4-BE49-F238E27FC236}">
                <a16:creationId xmlns:a16="http://schemas.microsoft.com/office/drawing/2014/main" id="{6C8C4713-54BD-4908-B7C1-2F4C55DB9050}"/>
              </a:ext>
            </a:extLst>
          </p:cNvPr>
          <p:cNvPicPr>
            <a:picLocks noChangeAspect="1"/>
          </p:cNvPicPr>
          <p:nvPr/>
        </p:nvPicPr>
        <p:blipFill>
          <a:blip r:embed="rId5"/>
          <a:stretch>
            <a:fillRect/>
          </a:stretch>
        </p:blipFill>
        <p:spPr>
          <a:xfrm>
            <a:off x="4154713" y="998436"/>
            <a:ext cx="7858425" cy="1536325"/>
          </a:xfrm>
          <a:prstGeom prst="rect">
            <a:avLst/>
          </a:prstGeom>
        </p:spPr>
      </p:pic>
    </p:spTree>
    <p:extLst>
      <p:ext uri="{BB962C8B-B14F-4D97-AF65-F5344CB8AC3E}">
        <p14:creationId xmlns:p14="http://schemas.microsoft.com/office/powerpoint/2010/main" val="8286488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heckerboard(across)">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標題 1"/>
          <p:cNvSpPr>
            <a:spLocks noGrp="1"/>
          </p:cNvSpPr>
          <p:nvPr>
            <p:ph type="title"/>
          </p:nvPr>
        </p:nvSpPr>
        <p:spPr/>
        <p:txBody>
          <a:bodyPr/>
          <a:lstStyle/>
          <a:p>
            <a:r>
              <a:rPr lang="zh-TW" altLang="en-US" dirty="0">
                <a:solidFill>
                  <a:srgbClr val="7B9899"/>
                </a:solidFill>
              </a:rPr>
              <a:t>補助與交易之限制</a:t>
            </a:r>
          </a:p>
        </p:txBody>
      </p:sp>
      <p:sp>
        <p:nvSpPr>
          <p:cNvPr id="40967" name="文字方塊 5"/>
          <p:cNvSpPr txBox="1">
            <a:spLocks noChangeArrowheads="1"/>
          </p:cNvSpPr>
          <p:nvPr/>
        </p:nvSpPr>
        <p:spPr bwMode="auto">
          <a:xfrm>
            <a:off x="5991526" y="5857878"/>
            <a:ext cx="461665" cy="214313"/>
          </a:xfrm>
          <a:prstGeom prst="rect">
            <a:avLst/>
          </a:prstGeom>
          <a:noFill/>
          <a:ln w="9525">
            <a:noFill/>
            <a:miter lim="800000"/>
            <a:headEnd/>
            <a:tailEnd/>
          </a:ln>
        </p:spPr>
        <p:txBody>
          <a:bodyPr vert="eaVert">
            <a:spAutoFit/>
          </a:bodyPr>
          <a:lstStyle/>
          <a:p>
            <a:endParaRPr lang="zh-TW" altLang="en-US">
              <a:solidFill>
                <a:prstClr val="black"/>
              </a:solidFill>
              <a:latin typeface="Georgia" pitchFamily="18" charset="0"/>
            </a:endParaRPr>
          </a:p>
        </p:txBody>
      </p:sp>
      <p:pic>
        <p:nvPicPr>
          <p:cNvPr id="7" name="!!pp1">
            <a:extLst>
              <a:ext uri="{FF2B5EF4-FFF2-40B4-BE49-F238E27FC236}">
                <a16:creationId xmlns:a16="http://schemas.microsoft.com/office/drawing/2014/main" id="{5108CA04-9EAE-4543-91A1-C4C8105FDE85}"/>
              </a:ext>
            </a:extLst>
          </p:cNvPr>
          <p:cNvPicPr>
            <a:picLocks noChangeAspect="1"/>
          </p:cNvPicPr>
          <p:nvPr/>
        </p:nvPicPr>
        <p:blipFill rotWithShape="1">
          <a:blip r:embed="rId3">
            <a:extLst>
              <a:ext uri="{28A0092B-C50C-407E-A947-70E740481C1C}">
                <a14:useLocalDpi xmlns:a14="http://schemas.microsoft.com/office/drawing/2010/main" val="0"/>
              </a:ext>
            </a:extLst>
          </a:blip>
          <a:srcRect l="72276" t="16029" r="8397" b="66356"/>
          <a:stretch/>
        </p:blipFill>
        <p:spPr>
          <a:xfrm>
            <a:off x="182880" y="694875"/>
            <a:ext cx="4592320" cy="2078805"/>
          </a:xfrm>
          <a:prstGeom prst="rect">
            <a:avLst/>
          </a:prstGeom>
        </p:spPr>
      </p:pic>
      <p:pic>
        <p:nvPicPr>
          <p:cNvPr id="8" name="!!pic1">
            <a:extLst>
              <a:ext uri="{FF2B5EF4-FFF2-40B4-BE49-F238E27FC236}">
                <a16:creationId xmlns:a16="http://schemas.microsoft.com/office/drawing/2014/main" id="{1856F751-CC2E-4BDB-BEAD-5F35D82269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60542" y="90856"/>
            <a:ext cx="5058542" cy="6676288"/>
          </a:xfrm>
          <a:prstGeom prst="rect">
            <a:avLst/>
          </a:prstGeom>
        </p:spPr>
      </p:pic>
      <p:pic>
        <p:nvPicPr>
          <p:cNvPr id="9" name="圖形 8" descr="關閉">
            <a:extLst>
              <a:ext uri="{FF2B5EF4-FFF2-40B4-BE49-F238E27FC236}">
                <a16:creationId xmlns:a16="http://schemas.microsoft.com/office/drawing/2014/main" id="{9DD82499-4EF1-4D76-A542-7919E68710F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087925" y="7331008"/>
            <a:ext cx="555522" cy="555522"/>
          </a:xfrm>
          <a:prstGeom prst="rect">
            <a:avLst/>
          </a:prstGeom>
        </p:spPr>
      </p:pic>
      <p:pic>
        <p:nvPicPr>
          <p:cNvPr id="3" name="圖片 2">
            <a:extLst>
              <a:ext uri="{FF2B5EF4-FFF2-40B4-BE49-F238E27FC236}">
                <a16:creationId xmlns:a16="http://schemas.microsoft.com/office/drawing/2014/main" id="{8D052EB1-BE6C-4AA4-92AC-B0C6552B8FCC}"/>
              </a:ext>
            </a:extLst>
          </p:cNvPr>
          <p:cNvPicPr>
            <a:picLocks noChangeAspect="1"/>
          </p:cNvPicPr>
          <p:nvPr/>
        </p:nvPicPr>
        <p:blipFill>
          <a:blip r:embed="rId7"/>
          <a:stretch>
            <a:fillRect/>
          </a:stretch>
        </p:blipFill>
        <p:spPr>
          <a:xfrm>
            <a:off x="422279" y="3090475"/>
            <a:ext cx="4352921" cy="3072650"/>
          </a:xfrm>
          <a:prstGeom prst="rect">
            <a:avLst/>
          </a:prstGeom>
        </p:spPr>
      </p:pic>
    </p:spTree>
    <p:extLst>
      <p:ext uri="{BB962C8B-B14F-4D97-AF65-F5344CB8AC3E}">
        <p14:creationId xmlns:p14="http://schemas.microsoft.com/office/powerpoint/2010/main" val="35666795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1"/>
          <p:cNvPicPr>
            <a:picLocks noChangeAspect="1"/>
          </p:cNvPicPr>
          <p:nvPr/>
        </p:nvPicPr>
        <p:blipFill rotWithShape="1">
          <a:blip r:embed="rId2" cstate="print"/>
          <a:srcRect l="719" b="17006"/>
          <a:stretch/>
        </p:blipFill>
        <p:spPr>
          <a:xfrm>
            <a:off x="6421528" y="1148081"/>
            <a:ext cx="5506782" cy="4182812"/>
          </a:xfrm>
          <a:prstGeom prst="roundRect">
            <a:avLst/>
          </a:prstGeom>
        </p:spPr>
      </p:pic>
      <p:sp>
        <p:nvSpPr>
          <p:cNvPr id="3" name="標題 2">
            <a:extLst>
              <a:ext uri="{FF2B5EF4-FFF2-40B4-BE49-F238E27FC236}">
                <a16:creationId xmlns:a16="http://schemas.microsoft.com/office/drawing/2014/main" id="{24881830-266A-4181-8CDC-8081F4FC0575}"/>
              </a:ext>
            </a:extLst>
          </p:cNvPr>
          <p:cNvSpPr>
            <a:spLocks noGrp="1"/>
          </p:cNvSpPr>
          <p:nvPr>
            <p:ph type="title"/>
          </p:nvPr>
        </p:nvSpPr>
        <p:spPr>
          <a:xfrm>
            <a:off x="1524001" y="-5525"/>
            <a:ext cx="9129713" cy="982766"/>
          </a:xfrm>
        </p:spPr>
        <p:txBody>
          <a:bodyPr/>
          <a:lstStyle/>
          <a:p>
            <a:r>
              <a:rPr lang="zh-TW" altLang="en-US" dirty="0">
                <a:solidFill>
                  <a:srgbClr val="7B9899"/>
                </a:solidFill>
              </a:rPr>
              <a:t>補助與交易之限制</a:t>
            </a:r>
            <a:endParaRPr lang="zh-TW" altLang="en-US" dirty="0"/>
          </a:p>
        </p:txBody>
      </p:sp>
      <p:pic>
        <p:nvPicPr>
          <p:cNvPr id="7" name="!!pp1">
            <a:extLst>
              <a:ext uri="{FF2B5EF4-FFF2-40B4-BE49-F238E27FC236}">
                <a16:creationId xmlns:a16="http://schemas.microsoft.com/office/drawing/2014/main" id="{C2087F89-DB2F-4E1A-8ED1-13FCA6B1B81B}"/>
              </a:ext>
            </a:extLst>
          </p:cNvPr>
          <p:cNvPicPr>
            <a:picLocks noChangeAspect="1"/>
          </p:cNvPicPr>
          <p:nvPr/>
        </p:nvPicPr>
        <p:blipFill rotWithShape="1">
          <a:blip r:embed="rId3">
            <a:extLst>
              <a:ext uri="{28A0092B-C50C-407E-A947-70E740481C1C}">
                <a14:useLocalDpi xmlns:a14="http://schemas.microsoft.com/office/drawing/2010/main" val="0"/>
              </a:ext>
            </a:extLst>
          </a:blip>
          <a:srcRect l="72192" t="16199" r="3951" b="45748"/>
          <a:stretch/>
        </p:blipFill>
        <p:spPr>
          <a:xfrm>
            <a:off x="427409" y="1046480"/>
            <a:ext cx="5668591" cy="4490720"/>
          </a:xfrm>
          <a:prstGeom prst="rect">
            <a:avLst/>
          </a:prstGeom>
        </p:spPr>
      </p:pic>
      <p:pic>
        <p:nvPicPr>
          <p:cNvPr id="6" name="圖形 5" descr="關閉">
            <a:extLst>
              <a:ext uri="{FF2B5EF4-FFF2-40B4-BE49-F238E27FC236}">
                <a16:creationId xmlns:a16="http://schemas.microsoft.com/office/drawing/2014/main" id="{80F130E7-3E79-4CBA-8819-1DDC94094E0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88478" y="2923130"/>
            <a:ext cx="1469922" cy="1469922"/>
          </a:xfrm>
          <a:prstGeom prst="rect">
            <a:avLst/>
          </a:prstGeom>
        </p:spPr>
      </p:pic>
    </p:spTree>
    <p:extLst>
      <p:ext uri="{BB962C8B-B14F-4D97-AF65-F5344CB8AC3E}">
        <p14:creationId xmlns:p14="http://schemas.microsoft.com/office/powerpoint/2010/main" val="253671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P1">
            <a:extLst>
              <a:ext uri="{FF2B5EF4-FFF2-40B4-BE49-F238E27FC236}">
                <a16:creationId xmlns:a16="http://schemas.microsoft.com/office/drawing/2014/main" id="{C2087F89-DB2F-4E1A-8ED1-13FCA6B1B81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73942" t="43749" r="4806" b="45663"/>
          <a:stretch/>
        </p:blipFill>
        <p:spPr>
          <a:xfrm>
            <a:off x="76742" y="0"/>
            <a:ext cx="3489505" cy="863600"/>
          </a:xfrm>
          <a:prstGeom prst="rect">
            <a:avLst/>
          </a:prstGeom>
        </p:spPr>
      </p:pic>
      <p:pic>
        <p:nvPicPr>
          <p:cNvPr id="8" name="!!pic1">
            <a:extLst>
              <a:ext uri="{FF2B5EF4-FFF2-40B4-BE49-F238E27FC236}">
                <a16:creationId xmlns:a16="http://schemas.microsoft.com/office/drawing/2014/main" id="{C67E6968-870C-46D6-8DB8-1FD5113A972C}"/>
              </a:ext>
            </a:extLst>
          </p:cNvPr>
          <p:cNvPicPr/>
          <p:nvPr/>
        </p:nvPicPr>
        <p:blipFill rotWithShape="1">
          <a:blip r:embed="rId3"/>
          <a:srcRect l="1485" t="14911" r="2004" b="25971"/>
          <a:stretch/>
        </p:blipFill>
        <p:spPr bwMode="auto">
          <a:xfrm>
            <a:off x="1656081" y="863600"/>
            <a:ext cx="8734744" cy="5156551"/>
          </a:xfrm>
          <a:prstGeom prst="rect">
            <a:avLst/>
          </a:prstGeom>
          <a:ln>
            <a:noFill/>
          </a:ln>
          <a:extLst>
            <a:ext uri="{53640926-AAD7-44D8-BBD7-CCE9431645EC}">
              <a14:shadowObscured xmlns:a14="http://schemas.microsoft.com/office/drawing/2010/main"/>
            </a:ext>
          </a:extLst>
        </p:spPr>
      </p:pic>
      <p:sp>
        <p:nvSpPr>
          <p:cNvPr id="9" name="文字方塊 8">
            <a:extLst>
              <a:ext uri="{FF2B5EF4-FFF2-40B4-BE49-F238E27FC236}">
                <a16:creationId xmlns:a16="http://schemas.microsoft.com/office/drawing/2014/main" id="{E931301F-7915-4D7C-9905-033495B7B226}"/>
              </a:ext>
            </a:extLst>
          </p:cNvPr>
          <p:cNvSpPr txBox="1"/>
          <p:nvPr/>
        </p:nvSpPr>
        <p:spPr>
          <a:xfrm>
            <a:off x="3198519" y="6126480"/>
            <a:ext cx="6526480" cy="523220"/>
          </a:xfrm>
          <a:prstGeom prst="rect">
            <a:avLst/>
          </a:prstGeom>
          <a:noFill/>
        </p:spPr>
        <p:txBody>
          <a:bodyPr wrap="square" rtlCol="0">
            <a:spAutoFit/>
          </a:bodyPr>
          <a:lstStyle/>
          <a:p>
            <a:pPr>
              <a:defRPr/>
            </a:pPr>
            <a:r>
              <a:rPr lang="zh-TW" altLang="en-US" sz="2800" dirty="0">
                <a:solidFill>
                  <a:srgbClr val="FF0000"/>
                </a:solidFill>
                <a:latin typeface="標楷體" panose="03000509000000000000" pitchFamily="65" charset="-120"/>
                <a:ea typeface="標楷體" panose="03000509000000000000" pitchFamily="65" charset="-120"/>
              </a:rPr>
              <a:t>請詳閱「監察院陽光法令主題網」</a:t>
            </a:r>
          </a:p>
        </p:txBody>
      </p:sp>
      <p:sp>
        <p:nvSpPr>
          <p:cNvPr id="10" name="文字方塊 9">
            <a:extLst>
              <a:ext uri="{FF2B5EF4-FFF2-40B4-BE49-F238E27FC236}">
                <a16:creationId xmlns:a16="http://schemas.microsoft.com/office/drawing/2014/main" id="{F73E181D-B732-4625-98D1-9F15153ADC3B}"/>
              </a:ext>
            </a:extLst>
          </p:cNvPr>
          <p:cNvSpPr txBox="1"/>
          <p:nvPr/>
        </p:nvSpPr>
        <p:spPr>
          <a:xfrm>
            <a:off x="9201669" y="-1173480"/>
            <a:ext cx="1046659" cy="258954"/>
          </a:xfrm>
          <a:prstGeom prst="rect">
            <a:avLst/>
          </a:prstGeom>
          <a:noFill/>
          <a:ln w="38100" cmpd="sng">
            <a:solidFill>
              <a:srgbClr val="00B0F0"/>
            </a:solidFill>
          </a:ln>
        </p:spPr>
        <p:txBody>
          <a:bodyPr wrap="square" rtlCol="0">
            <a:spAutoFit/>
          </a:bodyPr>
          <a:lstStyle/>
          <a:p>
            <a:endParaRPr lang="zh-TW" altLang="en-US" dirty="0"/>
          </a:p>
        </p:txBody>
      </p:sp>
      <p:sp>
        <p:nvSpPr>
          <p:cNvPr id="11" name="文字方塊 10">
            <a:extLst>
              <a:ext uri="{FF2B5EF4-FFF2-40B4-BE49-F238E27FC236}">
                <a16:creationId xmlns:a16="http://schemas.microsoft.com/office/drawing/2014/main" id="{C2794281-ED23-4468-9F8D-3B1227FFB8B6}"/>
              </a:ext>
            </a:extLst>
          </p:cNvPr>
          <p:cNvSpPr txBox="1"/>
          <p:nvPr/>
        </p:nvSpPr>
        <p:spPr>
          <a:xfrm>
            <a:off x="-1244779" y="7589520"/>
            <a:ext cx="1244779" cy="269022"/>
          </a:xfrm>
          <a:prstGeom prst="rect">
            <a:avLst/>
          </a:prstGeom>
          <a:noFill/>
          <a:ln w="38100" cmpd="sng">
            <a:solidFill>
              <a:srgbClr val="FFC000"/>
            </a:solidFill>
          </a:ln>
        </p:spPr>
        <p:txBody>
          <a:bodyPr wrap="square" rtlCol="0">
            <a:spAutoFit/>
          </a:bodyPr>
          <a:lstStyle/>
          <a:p>
            <a:endParaRPr lang="zh-TW" altLang="en-US" dirty="0"/>
          </a:p>
        </p:txBody>
      </p:sp>
    </p:spTree>
    <p:extLst>
      <p:ext uri="{BB962C8B-B14F-4D97-AF65-F5344CB8AC3E}">
        <p14:creationId xmlns:p14="http://schemas.microsoft.com/office/powerpoint/2010/main" val="27669522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 fill="hold"/>
                                        <p:tgtEl>
                                          <p:spTgt spid="9"/>
                                        </p:tgtEl>
                                        <p:attrNameLst>
                                          <p:attrName>ppt_w</p:attrName>
                                        </p:attrNameLst>
                                      </p:cBhvr>
                                      <p:tavLst>
                                        <p:tav tm="0">
                                          <p:val>
                                            <p:fltVal val="0"/>
                                          </p:val>
                                        </p:tav>
                                        <p:tav tm="100000">
                                          <p:val>
                                            <p:strVal val="#ppt_w"/>
                                          </p:val>
                                        </p:tav>
                                      </p:tavLst>
                                    </p:anim>
                                    <p:anim calcmode="lin" valueType="num">
                                      <p:cBhvr>
                                        <p:cTn id="8" dur="10" fill="hold"/>
                                        <p:tgtEl>
                                          <p:spTgt spid="9"/>
                                        </p:tgtEl>
                                        <p:attrNameLst>
                                          <p:attrName>ppt_h</p:attrName>
                                        </p:attrNameLst>
                                      </p:cBhvr>
                                      <p:tavLst>
                                        <p:tav tm="0">
                                          <p:val>
                                            <p:fltVal val="0"/>
                                          </p:val>
                                        </p:tav>
                                        <p:tav tm="100000">
                                          <p:val>
                                            <p:strVal val="#ppt_h"/>
                                          </p:val>
                                        </p:tav>
                                      </p:tavLst>
                                    </p:anim>
                                    <p:anim calcmode="lin" valueType="num">
                                      <p:cBhvr>
                                        <p:cTn id="9" dur="10" fill="hold"/>
                                        <p:tgtEl>
                                          <p:spTgt spid="9"/>
                                        </p:tgtEl>
                                        <p:attrNameLst>
                                          <p:attrName>style.rotation</p:attrName>
                                        </p:attrNameLst>
                                      </p:cBhvr>
                                      <p:tavLst>
                                        <p:tav tm="0">
                                          <p:val>
                                            <p:fltVal val="90"/>
                                          </p:val>
                                        </p:tav>
                                        <p:tav tm="100000">
                                          <p:val>
                                            <p:fltVal val="0"/>
                                          </p:val>
                                        </p:tav>
                                      </p:tavLst>
                                    </p:anim>
                                    <p:animEffect transition="in" filter="fade">
                                      <p:cBhvr>
                                        <p:cTn id="10" dur="1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heel(1)">
                                      <p:cBhvr>
                                        <p:cTn id="15" dur="10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checkerboard(across)">
                                      <p:cBhvr>
                                        <p:cTn id="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P spid="11"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圖片 13">
            <a:extLst>
              <a:ext uri="{FF2B5EF4-FFF2-40B4-BE49-F238E27FC236}">
                <a16:creationId xmlns:a16="http://schemas.microsoft.com/office/drawing/2014/main" id="{30973787-659B-4604-804A-921809D3ABF5}"/>
              </a:ext>
            </a:extLst>
          </p:cNvPr>
          <p:cNvPicPr/>
          <p:nvPr/>
        </p:nvPicPr>
        <p:blipFill rotWithShape="1">
          <a:blip r:embed="rId2"/>
          <a:srcRect l="22524" t="21398" r="22883" b="25564"/>
          <a:stretch/>
        </p:blipFill>
        <p:spPr bwMode="auto">
          <a:xfrm>
            <a:off x="1406165" y="988321"/>
            <a:ext cx="9379670" cy="5740923"/>
          </a:xfrm>
          <a:prstGeom prst="rect">
            <a:avLst/>
          </a:prstGeom>
          <a:ln>
            <a:noFill/>
          </a:ln>
          <a:extLst>
            <a:ext uri="{53640926-AAD7-44D8-BBD7-CCE9431645EC}">
              <a14:shadowObscured xmlns:a14="http://schemas.microsoft.com/office/drawing/2010/main"/>
            </a:ext>
          </a:extLst>
        </p:spPr>
      </p:pic>
      <p:pic>
        <p:nvPicPr>
          <p:cNvPr id="7" name="!!pp1">
            <a:extLst>
              <a:ext uri="{FF2B5EF4-FFF2-40B4-BE49-F238E27FC236}">
                <a16:creationId xmlns:a16="http://schemas.microsoft.com/office/drawing/2014/main" id="{C2087F89-DB2F-4E1A-8ED1-13FCA6B1B81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3942" t="43749" r="4806" b="45663"/>
          <a:stretch/>
        </p:blipFill>
        <p:spPr>
          <a:xfrm>
            <a:off x="381542" y="0"/>
            <a:ext cx="3489505" cy="863600"/>
          </a:xfrm>
          <a:prstGeom prst="rect">
            <a:avLst/>
          </a:prstGeom>
        </p:spPr>
      </p:pic>
      <p:sp>
        <p:nvSpPr>
          <p:cNvPr id="12" name="文字方塊 11">
            <a:extLst>
              <a:ext uri="{FF2B5EF4-FFF2-40B4-BE49-F238E27FC236}">
                <a16:creationId xmlns:a16="http://schemas.microsoft.com/office/drawing/2014/main" id="{0673CE2D-41AD-43D6-BF36-D4AF2CAA0FB1}"/>
              </a:ext>
            </a:extLst>
          </p:cNvPr>
          <p:cNvSpPr txBox="1"/>
          <p:nvPr/>
        </p:nvSpPr>
        <p:spPr>
          <a:xfrm>
            <a:off x="-3740700" y="2833888"/>
            <a:ext cx="690664" cy="369332"/>
          </a:xfrm>
          <a:prstGeom prst="rect">
            <a:avLst/>
          </a:prstGeom>
          <a:noFill/>
          <a:ln w="38100" cmpd="sng">
            <a:solidFill>
              <a:srgbClr val="FF0000">
                <a:alpha val="99000"/>
              </a:srgbClr>
            </a:solidFill>
          </a:ln>
        </p:spPr>
        <p:txBody>
          <a:bodyPr wrap="square" rtlCol="0">
            <a:spAutoFit/>
          </a:bodyPr>
          <a:lstStyle/>
          <a:p>
            <a:endParaRPr lang="zh-TW" altLang="en-US" dirty="0"/>
          </a:p>
        </p:txBody>
      </p:sp>
      <p:sp>
        <p:nvSpPr>
          <p:cNvPr id="13" name="矩形 12">
            <a:extLst>
              <a:ext uri="{FF2B5EF4-FFF2-40B4-BE49-F238E27FC236}">
                <a16:creationId xmlns:a16="http://schemas.microsoft.com/office/drawing/2014/main" id="{36D1A924-806F-4DFA-A88B-3FAFC99BA63D}"/>
              </a:ext>
            </a:extLst>
          </p:cNvPr>
          <p:cNvSpPr/>
          <p:nvPr/>
        </p:nvSpPr>
        <p:spPr>
          <a:xfrm>
            <a:off x="14172162" y="4736123"/>
            <a:ext cx="594029" cy="401304"/>
          </a:xfrm>
          <a:prstGeom prst="rect">
            <a:avLst/>
          </a:prstGeom>
          <a:noFill/>
          <a:ln w="34925" cmpd="sng">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文字方塊 9">
            <a:extLst>
              <a:ext uri="{FF2B5EF4-FFF2-40B4-BE49-F238E27FC236}">
                <a16:creationId xmlns:a16="http://schemas.microsoft.com/office/drawing/2014/main" id="{50CB9F21-F58A-4C30-8828-935D6C1EE757}"/>
              </a:ext>
            </a:extLst>
          </p:cNvPr>
          <p:cNvSpPr txBox="1"/>
          <p:nvPr/>
        </p:nvSpPr>
        <p:spPr>
          <a:xfrm>
            <a:off x="4621591" y="3033971"/>
            <a:ext cx="2278830" cy="338497"/>
          </a:xfrm>
          <a:prstGeom prst="rect">
            <a:avLst/>
          </a:prstGeom>
          <a:noFill/>
          <a:ln w="38100" cmpd="sng">
            <a:solidFill>
              <a:srgbClr val="00B0F0"/>
            </a:solidFill>
          </a:ln>
        </p:spPr>
        <p:txBody>
          <a:bodyPr wrap="square" rtlCol="0">
            <a:spAutoFit/>
          </a:bodyPr>
          <a:lstStyle/>
          <a:p>
            <a:endParaRPr lang="zh-TW" altLang="en-US" dirty="0"/>
          </a:p>
        </p:txBody>
      </p:sp>
      <p:sp>
        <p:nvSpPr>
          <p:cNvPr id="11" name="文字方塊 10">
            <a:extLst>
              <a:ext uri="{FF2B5EF4-FFF2-40B4-BE49-F238E27FC236}">
                <a16:creationId xmlns:a16="http://schemas.microsoft.com/office/drawing/2014/main" id="{4FA082FE-289F-4590-926F-0E4276FBA7F6}"/>
              </a:ext>
            </a:extLst>
          </p:cNvPr>
          <p:cNvSpPr txBox="1"/>
          <p:nvPr/>
        </p:nvSpPr>
        <p:spPr>
          <a:xfrm>
            <a:off x="4621591" y="4397626"/>
            <a:ext cx="2090294" cy="338497"/>
          </a:xfrm>
          <a:prstGeom prst="rect">
            <a:avLst/>
          </a:prstGeom>
          <a:noFill/>
          <a:ln w="38100" cmpd="sng">
            <a:solidFill>
              <a:srgbClr val="FFC000"/>
            </a:solidFill>
          </a:ln>
        </p:spPr>
        <p:txBody>
          <a:bodyPr wrap="square" rtlCol="0">
            <a:spAutoFit/>
          </a:bodyPr>
          <a:lstStyle/>
          <a:p>
            <a:endParaRPr lang="zh-TW" altLang="en-US" dirty="0"/>
          </a:p>
        </p:txBody>
      </p:sp>
    </p:spTree>
    <p:extLst>
      <p:ext uri="{BB962C8B-B14F-4D97-AF65-F5344CB8AC3E}">
        <p14:creationId xmlns:p14="http://schemas.microsoft.com/office/powerpoint/2010/main" val="32899951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750"/>
                                        <p:tgtEl>
                                          <p:spTgt spid="13"/>
                                        </p:tgtEl>
                                      </p:cBhvr>
                                    </p:animEffect>
                                    <p:anim calcmode="lin" valueType="num">
                                      <p:cBhvr>
                                        <p:cTn id="15" dur="750" fill="hold"/>
                                        <p:tgtEl>
                                          <p:spTgt spid="13"/>
                                        </p:tgtEl>
                                        <p:attrNameLst>
                                          <p:attrName>ppt_w</p:attrName>
                                        </p:attrNameLst>
                                      </p:cBhvr>
                                      <p:tavLst>
                                        <p:tav tm="0" fmla="#ppt_w*sin(2.5*pi*$)">
                                          <p:val>
                                            <p:fltVal val="0"/>
                                          </p:val>
                                        </p:tav>
                                        <p:tav tm="100000">
                                          <p:val>
                                            <p:fltVal val="1"/>
                                          </p:val>
                                        </p:tav>
                                      </p:tavLst>
                                    </p:anim>
                                    <p:anim calcmode="lin" valueType="num">
                                      <p:cBhvr>
                                        <p:cTn id="16" dur="750" fill="hold"/>
                                        <p:tgtEl>
                                          <p:spTgt spid="1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2F9B65C4-F114-48D2-A3EA-D80B0F5A5658}"/>
              </a:ext>
            </a:extLst>
          </p:cNvPr>
          <p:cNvPicPr/>
          <p:nvPr/>
        </p:nvPicPr>
        <p:blipFill rotWithShape="1">
          <a:blip r:embed="rId2"/>
          <a:srcRect l="22009" t="18189" r="23141" b="20213"/>
          <a:stretch/>
        </p:blipFill>
        <p:spPr bwMode="auto">
          <a:xfrm>
            <a:off x="1431636" y="1062182"/>
            <a:ext cx="9328727" cy="5578763"/>
          </a:xfrm>
          <a:prstGeom prst="rect">
            <a:avLst/>
          </a:prstGeom>
          <a:ln>
            <a:noFill/>
          </a:ln>
          <a:extLst>
            <a:ext uri="{53640926-AAD7-44D8-BBD7-CCE9431645EC}">
              <a14:shadowObscured xmlns:a14="http://schemas.microsoft.com/office/drawing/2010/main"/>
            </a:ext>
          </a:extLst>
        </p:spPr>
      </p:pic>
      <p:pic>
        <p:nvPicPr>
          <p:cNvPr id="6" name="!!pp1">
            <a:extLst>
              <a:ext uri="{FF2B5EF4-FFF2-40B4-BE49-F238E27FC236}">
                <a16:creationId xmlns:a16="http://schemas.microsoft.com/office/drawing/2014/main" id="{15B89AD8-5D98-4BA2-ACDA-4E0460B6623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3942" t="43749" r="4806" b="45663"/>
          <a:stretch/>
        </p:blipFill>
        <p:spPr>
          <a:xfrm>
            <a:off x="186813" y="-56470"/>
            <a:ext cx="3489505" cy="863600"/>
          </a:xfrm>
          <a:prstGeom prst="rect">
            <a:avLst/>
          </a:prstGeom>
        </p:spPr>
      </p:pic>
      <p:sp>
        <p:nvSpPr>
          <p:cNvPr id="2" name="文字方塊 1">
            <a:extLst>
              <a:ext uri="{FF2B5EF4-FFF2-40B4-BE49-F238E27FC236}">
                <a16:creationId xmlns:a16="http://schemas.microsoft.com/office/drawing/2014/main" id="{D993F1AD-22A5-43FF-80D5-9A15ECD02769}"/>
              </a:ext>
            </a:extLst>
          </p:cNvPr>
          <p:cNvSpPr txBox="1"/>
          <p:nvPr/>
        </p:nvSpPr>
        <p:spPr>
          <a:xfrm>
            <a:off x="4696303" y="2513618"/>
            <a:ext cx="716206" cy="294237"/>
          </a:xfrm>
          <a:prstGeom prst="rect">
            <a:avLst/>
          </a:prstGeom>
          <a:noFill/>
          <a:ln w="38100" cmpd="sng">
            <a:solidFill>
              <a:srgbClr val="FF0000">
                <a:alpha val="99000"/>
              </a:srgbClr>
            </a:solidFill>
          </a:ln>
        </p:spPr>
        <p:txBody>
          <a:bodyPr wrap="square" rtlCol="0">
            <a:spAutoFit/>
          </a:bodyPr>
          <a:lstStyle/>
          <a:p>
            <a:endParaRPr lang="zh-TW" altLang="en-US" dirty="0"/>
          </a:p>
        </p:txBody>
      </p:sp>
      <p:sp>
        <p:nvSpPr>
          <p:cNvPr id="4" name="矩形 3">
            <a:extLst>
              <a:ext uri="{FF2B5EF4-FFF2-40B4-BE49-F238E27FC236}">
                <a16:creationId xmlns:a16="http://schemas.microsoft.com/office/drawing/2014/main" id="{04010063-9E7D-4685-B029-6FBDEEE632E7}"/>
              </a:ext>
            </a:extLst>
          </p:cNvPr>
          <p:cNvSpPr/>
          <p:nvPr/>
        </p:nvSpPr>
        <p:spPr>
          <a:xfrm>
            <a:off x="4696303" y="4944975"/>
            <a:ext cx="3496352" cy="687359"/>
          </a:xfrm>
          <a:prstGeom prst="rect">
            <a:avLst/>
          </a:prstGeom>
          <a:noFill/>
          <a:ln w="34925" cmpd="sng">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6342220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內容版面配置區 2"/>
          <p:cNvSpPr>
            <a:spLocks noGrp="1"/>
          </p:cNvSpPr>
          <p:nvPr>
            <p:ph idx="4294967295"/>
          </p:nvPr>
        </p:nvSpPr>
        <p:spPr>
          <a:xfrm>
            <a:off x="1259841" y="1989138"/>
            <a:ext cx="10007600" cy="1330769"/>
          </a:xfrm>
          <a:prstGeom prst="rect">
            <a:avLst/>
          </a:prstGeom>
        </p:spPr>
        <p:txBody>
          <a:bodyPr>
            <a:noAutofit/>
          </a:bodyPr>
          <a:lstStyle/>
          <a:p>
            <a:pPr marL="0" indent="0" algn="just">
              <a:buClr>
                <a:srgbClr val="477AB1"/>
              </a:buClr>
              <a:buNone/>
            </a:pPr>
            <a:r>
              <a:rPr lang="zh-TW" altLang="en-US" sz="3000" dirty="0">
                <a:solidFill>
                  <a:prstClr val="black"/>
                </a:solidFill>
                <a:latin typeface="標楷體" pitchFamily="65" charset="-120"/>
                <a:ea typeface="標楷體" pitchFamily="65" charset="-120"/>
              </a:rPr>
              <a:t>機關團體於補助或交易行為成立後，應於</a:t>
            </a:r>
            <a:r>
              <a:rPr lang="en-US" altLang="zh-TW" sz="3000" b="1" dirty="0">
                <a:solidFill>
                  <a:srgbClr val="FF0000"/>
                </a:solidFill>
                <a:latin typeface="標楷體" pitchFamily="65" charset="-120"/>
                <a:ea typeface="標楷體" pitchFamily="65" charset="-120"/>
              </a:rPr>
              <a:t>30</a:t>
            </a:r>
            <a:r>
              <a:rPr lang="zh-TW" altLang="en-US" sz="3000" b="1" dirty="0">
                <a:solidFill>
                  <a:srgbClr val="FF0000"/>
                </a:solidFill>
                <a:latin typeface="標楷體" pitchFamily="65" charset="-120"/>
                <a:ea typeface="標楷體" pitchFamily="65" charset="-120"/>
              </a:rPr>
              <a:t>日</a:t>
            </a:r>
            <a:r>
              <a:rPr lang="zh-TW" altLang="en-US" sz="3000" dirty="0">
                <a:solidFill>
                  <a:prstClr val="black"/>
                </a:solidFill>
                <a:latin typeface="標楷體" pitchFamily="65" charset="-120"/>
                <a:ea typeface="標楷體" pitchFamily="65" charset="-120"/>
              </a:rPr>
              <a:t>內利用電信網路或其他方式供公眾線上查詢方式，主動公開公職人員或其關係人之身分關係</a:t>
            </a:r>
            <a:r>
              <a:rPr lang="en-US" altLang="zh-TW" sz="3000" dirty="0">
                <a:solidFill>
                  <a:prstClr val="black"/>
                </a:solidFill>
                <a:latin typeface="標楷體" pitchFamily="65" charset="-120"/>
                <a:ea typeface="標楷體" pitchFamily="65" charset="-120"/>
              </a:rPr>
              <a:t>(</a:t>
            </a:r>
            <a:r>
              <a:rPr lang="zh-TW" altLang="en-US" sz="3000" dirty="0">
                <a:solidFill>
                  <a:prstClr val="black"/>
                </a:solidFill>
                <a:latin typeface="標楷體" pitchFamily="65" charset="-120"/>
                <a:ea typeface="標楷體" pitchFamily="65" charset="-120"/>
              </a:rPr>
              <a:t>細則</a:t>
            </a:r>
            <a:r>
              <a:rPr lang="en-US" altLang="zh-TW" sz="3000" dirty="0">
                <a:solidFill>
                  <a:prstClr val="black"/>
                </a:solidFill>
                <a:latin typeface="標楷體" pitchFamily="65" charset="-120"/>
                <a:ea typeface="標楷體" pitchFamily="65" charset="-120"/>
              </a:rPr>
              <a:t>§27)</a:t>
            </a:r>
            <a:r>
              <a:rPr lang="zh-TW" altLang="en-US" sz="3000" dirty="0">
                <a:solidFill>
                  <a:prstClr val="black"/>
                </a:solidFill>
                <a:latin typeface="標楷體" pitchFamily="65" charset="-120"/>
                <a:ea typeface="標楷體" pitchFamily="65" charset="-120"/>
              </a:rPr>
              <a:t>。</a:t>
            </a:r>
          </a:p>
          <a:p>
            <a:pPr marL="0" indent="0" algn="just">
              <a:buNone/>
            </a:pPr>
            <a:endParaRPr lang="en-US" altLang="zh-TW" sz="1600" dirty="0">
              <a:latin typeface="標楷體" pitchFamily="65" charset="-120"/>
              <a:ea typeface="標楷體" pitchFamily="65" charset="-120"/>
            </a:endParaRPr>
          </a:p>
        </p:txBody>
      </p:sp>
      <p:sp>
        <p:nvSpPr>
          <p:cNvPr id="40966" name="文字方塊 4"/>
          <p:cNvSpPr txBox="1">
            <a:spLocks noChangeArrowheads="1"/>
          </p:cNvSpPr>
          <p:nvPr/>
        </p:nvSpPr>
        <p:spPr bwMode="auto">
          <a:xfrm>
            <a:off x="3720232" y="1201845"/>
            <a:ext cx="6175608" cy="646331"/>
          </a:xfrm>
          <a:prstGeom prst="rect">
            <a:avLst/>
          </a:prstGeom>
          <a:noFill/>
          <a:ln w="9525">
            <a:noFill/>
            <a:miter lim="800000"/>
            <a:headEnd/>
            <a:tailEnd/>
          </a:ln>
        </p:spPr>
        <p:txBody>
          <a:bodyPr wrap="square">
            <a:spAutoFit/>
          </a:bodyPr>
          <a:lstStyle/>
          <a:p>
            <a:pPr algn="ctr"/>
            <a:r>
              <a:rPr lang="zh-TW" altLang="en-US" sz="3600" b="1" dirty="0">
                <a:ln w="1905"/>
                <a:gradFill>
                  <a:gsLst>
                    <a:gs pos="0">
                      <a:srgbClr val="E89A53">
                        <a:shade val="20000"/>
                        <a:satMod val="200000"/>
                      </a:srgbClr>
                    </a:gs>
                    <a:gs pos="78000">
                      <a:srgbClr val="E89A53">
                        <a:tint val="90000"/>
                        <a:shade val="89000"/>
                        <a:satMod val="220000"/>
                      </a:srgbClr>
                    </a:gs>
                    <a:gs pos="100000">
                      <a:srgbClr val="E89A53">
                        <a:tint val="12000"/>
                        <a:satMod val="255000"/>
                      </a:srgbClr>
                    </a:gs>
                  </a:gsLst>
                  <a:lin ang="5400000"/>
                </a:gradFill>
                <a:effectLst>
                  <a:innerShdw blurRad="69850" dist="43180" dir="5400000">
                    <a:srgbClr val="000000">
                      <a:alpha val="65000"/>
                    </a:srgbClr>
                  </a:innerShdw>
                </a:effectLst>
                <a:latin typeface="標楷體" pitchFamily="65" charset="-120"/>
                <a:ea typeface="標楷體" pitchFamily="65" charset="-120"/>
              </a:rPr>
              <a:t>多久時間內需上網？公開多久？</a:t>
            </a:r>
            <a:endParaRPr lang="en-US" altLang="zh-TW" sz="3600" b="1" dirty="0">
              <a:ln w="1905"/>
              <a:gradFill>
                <a:gsLst>
                  <a:gs pos="0">
                    <a:srgbClr val="E89A53">
                      <a:shade val="20000"/>
                      <a:satMod val="200000"/>
                    </a:srgbClr>
                  </a:gs>
                  <a:gs pos="78000">
                    <a:srgbClr val="E89A53">
                      <a:tint val="90000"/>
                      <a:shade val="89000"/>
                      <a:satMod val="220000"/>
                    </a:srgbClr>
                  </a:gs>
                  <a:gs pos="100000">
                    <a:srgbClr val="E89A53">
                      <a:tint val="12000"/>
                      <a:satMod val="255000"/>
                    </a:srgbClr>
                  </a:gs>
                </a:gsLst>
                <a:lin ang="5400000"/>
              </a:gradFill>
              <a:effectLst>
                <a:innerShdw blurRad="69850" dist="43180" dir="5400000">
                  <a:srgbClr val="000000">
                    <a:alpha val="65000"/>
                  </a:srgbClr>
                </a:innerShdw>
              </a:effectLst>
              <a:latin typeface="標楷體" pitchFamily="65" charset="-120"/>
              <a:ea typeface="標楷體" pitchFamily="65" charset="-120"/>
            </a:endParaRPr>
          </a:p>
        </p:txBody>
      </p:sp>
      <p:sp>
        <p:nvSpPr>
          <p:cNvPr id="40967" name="文字方塊 5"/>
          <p:cNvSpPr txBox="1">
            <a:spLocks noChangeArrowheads="1"/>
          </p:cNvSpPr>
          <p:nvPr/>
        </p:nvSpPr>
        <p:spPr bwMode="auto">
          <a:xfrm>
            <a:off x="5991526" y="5857878"/>
            <a:ext cx="461665" cy="214313"/>
          </a:xfrm>
          <a:prstGeom prst="rect">
            <a:avLst/>
          </a:prstGeom>
          <a:noFill/>
          <a:ln w="9525">
            <a:noFill/>
            <a:miter lim="800000"/>
            <a:headEnd/>
            <a:tailEnd/>
          </a:ln>
        </p:spPr>
        <p:txBody>
          <a:bodyPr vert="eaVert">
            <a:spAutoFit/>
          </a:bodyPr>
          <a:lstStyle/>
          <a:p>
            <a:endParaRPr lang="zh-TW" altLang="en-US">
              <a:solidFill>
                <a:prstClr val="black"/>
              </a:solidFill>
              <a:latin typeface="Georgia" pitchFamily="18" charset="0"/>
            </a:endParaRPr>
          </a:p>
        </p:txBody>
      </p:sp>
      <p:sp>
        <p:nvSpPr>
          <p:cNvPr id="5" name="文字方塊 4"/>
          <p:cNvSpPr txBox="1"/>
          <p:nvPr/>
        </p:nvSpPr>
        <p:spPr>
          <a:xfrm>
            <a:off x="1259842" y="3726017"/>
            <a:ext cx="10007599" cy="2332946"/>
          </a:xfrm>
          <a:prstGeom prst="rect">
            <a:avLst/>
          </a:prstGeom>
          <a:noFill/>
        </p:spPr>
        <p:txBody>
          <a:bodyPr wrap="square" rtlCol="0">
            <a:spAutoFit/>
          </a:bodyPr>
          <a:lstStyle/>
          <a:p>
            <a:pPr marL="271463" indent="-271463" algn="just">
              <a:spcBef>
                <a:spcPct val="20000"/>
              </a:spcBef>
              <a:buClr>
                <a:srgbClr val="477AB1"/>
              </a:buClr>
              <a:buSzPct val="50000"/>
              <a:tabLst>
                <a:tab pos="271463" algn="l"/>
              </a:tabLst>
            </a:pPr>
            <a:r>
              <a:rPr lang="en-US" altLang="zh-TW" sz="2800" dirty="0">
                <a:solidFill>
                  <a:prstClr val="black"/>
                </a:solidFill>
                <a:latin typeface="標楷體" pitchFamily="65" charset="-120"/>
                <a:ea typeface="標楷體" pitchFamily="65" charset="-120"/>
              </a:rPr>
              <a:t>1.</a:t>
            </a:r>
            <a:r>
              <a:rPr lang="zh-TW" altLang="en-US" sz="2800" dirty="0">
                <a:solidFill>
                  <a:prstClr val="black"/>
                </a:solidFill>
                <a:latin typeface="標楷體" pitchFamily="65" charset="-120"/>
                <a:ea typeface="標楷體" pitchFamily="65" charset="-120"/>
              </a:rPr>
              <a:t>機關團體</a:t>
            </a:r>
            <a:r>
              <a:rPr lang="en-US" altLang="zh-TW" sz="2800" dirty="0">
                <a:solidFill>
                  <a:prstClr val="black"/>
                </a:solidFill>
                <a:latin typeface="標楷體" pitchFamily="65" charset="-120"/>
                <a:ea typeface="標楷體" pitchFamily="65" charset="-120"/>
              </a:rPr>
              <a:t>30</a:t>
            </a:r>
            <a:r>
              <a:rPr lang="zh-TW" altLang="en-US" sz="2800" dirty="0">
                <a:solidFill>
                  <a:prstClr val="black"/>
                </a:solidFill>
                <a:latin typeface="標楷體" pitchFamily="65" charset="-120"/>
                <a:ea typeface="標楷體" pitchFamily="65" charset="-120"/>
              </a:rPr>
              <a:t>日內主動公告義務時間之起算點，以</a:t>
            </a:r>
            <a:r>
              <a:rPr lang="zh-TW" altLang="en-US" sz="2800" dirty="0">
                <a:solidFill>
                  <a:srgbClr val="FF0000"/>
                </a:solidFill>
                <a:latin typeface="標楷體" pitchFamily="65" charset="-120"/>
                <a:ea typeface="標楷體" pitchFamily="65" charset="-120"/>
              </a:rPr>
              <a:t>交易行為決標</a:t>
            </a:r>
            <a:r>
              <a:rPr lang="en-US" altLang="zh-TW" sz="2800" dirty="0">
                <a:solidFill>
                  <a:prstClr val="black"/>
                </a:solidFill>
                <a:latin typeface="標楷體" pitchFamily="65" charset="-120"/>
                <a:ea typeface="標楷體" pitchFamily="65" charset="-120"/>
              </a:rPr>
              <a:t>(</a:t>
            </a:r>
            <a:r>
              <a:rPr lang="zh-TW" altLang="en-US" sz="2800" dirty="0">
                <a:solidFill>
                  <a:prstClr val="black"/>
                </a:solidFill>
                <a:latin typeface="標楷體" pitchFamily="65" charset="-120"/>
                <a:ea typeface="標楷體" pitchFamily="65" charset="-120"/>
              </a:rPr>
              <a:t>經公告程序辦理之限制性招標為議價完成</a:t>
            </a:r>
            <a:r>
              <a:rPr lang="en-US" altLang="zh-TW" sz="2800" dirty="0">
                <a:solidFill>
                  <a:prstClr val="black"/>
                </a:solidFill>
                <a:latin typeface="標楷體" pitchFamily="65" charset="-120"/>
                <a:ea typeface="標楷體" pitchFamily="65" charset="-120"/>
              </a:rPr>
              <a:t>)</a:t>
            </a:r>
            <a:r>
              <a:rPr lang="zh-TW" altLang="en-US" sz="2800" dirty="0">
                <a:solidFill>
                  <a:srgbClr val="FF0000"/>
                </a:solidFill>
                <a:latin typeface="標楷體" pitchFamily="65" charset="-120"/>
                <a:ea typeface="標楷體" pitchFamily="65" charset="-120"/>
              </a:rPr>
              <a:t>時</a:t>
            </a:r>
            <a:r>
              <a:rPr lang="zh-TW" altLang="en-US" sz="2800" dirty="0">
                <a:solidFill>
                  <a:prstClr val="black"/>
                </a:solidFill>
                <a:latin typeface="標楷體" pitchFamily="65" charset="-120"/>
                <a:ea typeface="標楷體" pitchFamily="65" charset="-120"/>
              </a:rPr>
              <a:t>起算；於補助行為係機關團體</a:t>
            </a:r>
            <a:r>
              <a:rPr lang="zh-TW" altLang="en-US" sz="2800" dirty="0">
                <a:solidFill>
                  <a:srgbClr val="FF0000"/>
                </a:solidFill>
                <a:latin typeface="標楷體" pitchFamily="65" charset="-120"/>
                <a:ea typeface="標楷體" pitchFamily="65" charset="-120"/>
              </a:rPr>
              <a:t>補助核定時</a:t>
            </a:r>
            <a:r>
              <a:rPr lang="zh-TW" altLang="en-US" sz="2800" dirty="0">
                <a:solidFill>
                  <a:prstClr val="black"/>
                </a:solidFill>
                <a:latin typeface="標楷體" pitchFamily="65" charset="-120"/>
                <a:ea typeface="標楷體" pitchFamily="65" charset="-120"/>
              </a:rPr>
              <a:t>起算。</a:t>
            </a:r>
            <a:endParaRPr lang="en-US" altLang="zh-TW" sz="2800" dirty="0">
              <a:solidFill>
                <a:prstClr val="black"/>
              </a:solidFill>
              <a:latin typeface="標楷體" pitchFamily="65" charset="-120"/>
              <a:ea typeface="標楷體" pitchFamily="65" charset="-120"/>
            </a:endParaRPr>
          </a:p>
          <a:p>
            <a:pPr marL="271463" indent="-271463" algn="just">
              <a:spcBef>
                <a:spcPct val="20000"/>
              </a:spcBef>
              <a:buClr>
                <a:srgbClr val="477AB1"/>
              </a:buClr>
              <a:buSzPct val="50000"/>
              <a:tabLst>
                <a:tab pos="271463" algn="l"/>
              </a:tabLst>
            </a:pPr>
            <a:r>
              <a:rPr lang="en-US" altLang="zh-TW" sz="2800" dirty="0">
                <a:solidFill>
                  <a:prstClr val="black"/>
                </a:solidFill>
                <a:latin typeface="標楷體" pitchFamily="65" charset="-120"/>
                <a:ea typeface="標楷體" pitchFamily="65" charset="-120"/>
              </a:rPr>
              <a:t>2.</a:t>
            </a:r>
            <a:r>
              <a:rPr lang="zh-TW" altLang="en-US" sz="2800" dirty="0">
                <a:solidFill>
                  <a:prstClr val="black"/>
                </a:solidFill>
                <a:latin typeface="標楷體" pitchFamily="65" charset="-120"/>
                <a:ea typeface="標楷體" pitchFamily="65" charset="-120"/>
              </a:rPr>
              <a:t>主動公告期間參照行政罰法第</a:t>
            </a:r>
            <a:r>
              <a:rPr lang="en-US" altLang="zh-TW" sz="2800" dirty="0">
                <a:solidFill>
                  <a:prstClr val="black"/>
                </a:solidFill>
                <a:latin typeface="標楷體" pitchFamily="65" charset="-120"/>
                <a:ea typeface="標楷體" pitchFamily="65" charset="-120"/>
              </a:rPr>
              <a:t>27</a:t>
            </a:r>
            <a:r>
              <a:rPr lang="zh-TW" altLang="en-US" sz="2800" dirty="0">
                <a:solidFill>
                  <a:prstClr val="black"/>
                </a:solidFill>
                <a:latin typeface="標楷體" pitchFamily="65" charset="-120"/>
                <a:ea typeface="標楷體" pitchFamily="65" charset="-120"/>
              </a:rPr>
              <a:t>條裁處權時效三年規定，機關團體上網公告期間應自公告日起</a:t>
            </a:r>
            <a:r>
              <a:rPr lang="zh-TW" altLang="en-US" sz="2800" dirty="0">
                <a:solidFill>
                  <a:srgbClr val="001B36">
                    <a:lumMod val="50000"/>
                    <a:lumOff val="50000"/>
                  </a:srgbClr>
                </a:solidFill>
                <a:latin typeface="標楷體" pitchFamily="65" charset="-120"/>
                <a:ea typeface="標楷體" pitchFamily="65" charset="-120"/>
              </a:rPr>
              <a:t>公告三年</a:t>
            </a:r>
            <a:r>
              <a:rPr lang="zh-TW" altLang="en-US" sz="2800" dirty="0">
                <a:solidFill>
                  <a:prstClr val="black"/>
                </a:solidFill>
                <a:latin typeface="標楷體" pitchFamily="65" charset="-120"/>
                <a:ea typeface="標楷體" pitchFamily="65" charset="-120"/>
              </a:rPr>
              <a:t>。</a:t>
            </a:r>
            <a:endParaRPr lang="en-US" altLang="zh-TW" sz="2800" dirty="0">
              <a:solidFill>
                <a:prstClr val="black"/>
              </a:solidFill>
              <a:latin typeface="標楷體" pitchFamily="65" charset="-120"/>
              <a:ea typeface="標楷體" pitchFamily="65" charset="-120"/>
            </a:endParaRPr>
          </a:p>
        </p:txBody>
      </p:sp>
      <p:pic>
        <p:nvPicPr>
          <p:cNvPr id="8" name="!!pp1">
            <a:extLst>
              <a:ext uri="{FF2B5EF4-FFF2-40B4-BE49-F238E27FC236}">
                <a16:creationId xmlns:a16="http://schemas.microsoft.com/office/drawing/2014/main" id="{733BA7B0-98BD-4750-A394-C35B32A96E9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73942" t="43749" r="4806" b="45663"/>
          <a:stretch/>
        </p:blipFill>
        <p:spPr>
          <a:xfrm>
            <a:off x="19050" y="922483"/>
            <a:ext cx="3489505" cy="863600"/>
          </a:xfrm>
          <a:prstGeom prst="rect">
            <a:avLst/>
          </a:prstGeom>
        </p:spPr>
      </p:pic>
      <p:sp>
        <p:nvSpPr>
          <p:cNvPr id="10" name="標題 1">
            <a:extLst>
              <a:ext uri="{FF2B5EF4-FFF2-40B4-BE49-F238E27FC236}">
                <a16:creationId xmlns:a16="http://schemas.microsoft.com/office/drawing/2014/main" id="{9FA2356D-B736-4BAD-B4B5-995FFEABBCF5}"/>
              </a:ext>
            </a:extLst>
          </p:cNvPr>
          <p:cNvSpPr>
            <a:spLocks noGrp="1"/>
          </p:cNvSpPr>
          <p:nvPr>
            <p:ph type="title"/>
          </p:nvPr>
        </p:nvSpPr>
        <p:spPr>
          <a:xfrm>
            <a:off x="0" y="0"/>
            <a:ext cx="12172950" cy="982663"/>
          </a:xfrm>
        </p:spPr>
        <p:txBody>
          <a:bodyPr/>
          <a:lstStyle/>
          <a:p>
            <a:r>
              <a:rPr lang="zh-TW" altLang="en-US" dirty="0">
                <a:solidFill>
                  <a:srgbClr val="7B9899"/>
                </a:solidFill>
              </a:rPr>
              <a:t>補助與交易之限制</a:t>
            </a:r>
          </a:p>
        </p:txBody>
      </p:sp>
      <p:pic>
        <p:nvPicPr>
          <p:cNvPr id="6" name="圖片 5">
            <a:extLst>
              <a:ext uri="{FF2B5EF4-FFF2-40B4-BE49-F238E27FC236}">
                <a16:creationId xmlns:a16="http://schemas.microsoft.com/office/drawing/2014/main" id="{3031E50D-50C7-4806-8324-0D13656005B0}"/>
              </a:ext>
            </a:extLst>
          </p:cNvPr>
          <p:cNvPicPr>
            <a:picLocks noChangeAspect="1"/>
          </p:cNvPicPr>
          <p:nvPr/>
        </p:nvPicPr>
        <p:blipFill>
          <a:blip r:embed="rId3"/>
          <a:stretch>
            <a:fillRect/>
          </a:stretch>
        </p:blipFill>
        <p:spPr>
          <a:xfrm>
            <a:off x="7408339" y="4569374"/>
            <a:ext cx="3859102" cy="646232"/>
          </a:xfrm>
          <a:prstGeom prst="rect">
            <a:avLst/>
          </a:prstGeom>
        </p:spPr>
      </p:pic>
    </p:spTree>
    <p:extLst>
      <p:ext uri="{BB962C8B-B14F-4D97-AF65-F5344CB8AC3E}">
        <p14:creationId xmlns:p14="http://schemas.microsoft.com/office/powerpoint/2010/main" val="120910884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40962">
                                            <p:txEl>
                                              <p:pRg st="0" end="0"/>
                                            </p:txEl>
                                          </p:spTgt>
                                        </p:tgtEl>
                                        <p:attrNameLst>
                                          <p:attrName>style.visibility</p:attrName>
                                        </p:attrNameLst>
                                      </p:cBhvr>
                                      <p:to>
                                        <p:strVal val="visible"/>
                                      </p:to>
                                    </p:set>
                                    <p:anim calcmode="lin" valueType="num">
                                      <p:cBhvr>
                                        <p:cTn id="7" dur="500" fill="hold"/>
                                        <p:tgtEl>
                                          <p:spTgt spid="4096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40962">
                                            <p:txEl>
                                              <p:pRg st="0" end="0"/>
                                            </p:txEl>
                                          </p:spTgt>
                                        </p:tgtEl>
                                        <p:attrNameLst>
                                          <p:attrName>ppt_h</p:attrName>
                                        </p:attrNameLst>
                                      </p:cBhvr>
                                      <p:tavLst>
                                        <p:tav tm="0">
                                          <p:val>
                                            <p:fltVal val="0"/>
                                          </p:val>
                                        </p:tav>
                                        <p:tav tm="100000">
                                          <p:val>
                                            <p:strVal val="#ppt_h"/>
                                          </p:val>
                                        </p:tav>
                                      </p:tavLst>
                                    </p:anim>
                                    <p:anim calcmode="lin" valueType="num">
                                      <p:cBhvr>
                                        <p:cTn id="9" dur="500" fill="hold"/>
                                        <p:tgtEl>
                                          <p:spTgt spid="40962">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500" fill="hold"/>
                                        <p:tgtEl>
                                          <p:spTgt spid="40962">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ppt_w</p:attrName>
                                        </p:attrNameLst>
                                      </p:cBhvr>
                                      <p:tavLst>
                                        <p:tav tm="0">
                                          <p:val>
                                            <p:fltVal val="0"/>
                                          </p:val>
                                        </p:tav>
                                        <p:tav tm="100000">
                                          <p:val>
                                            <p:strVal val="#ppt_w"/>
                                          </p:val>
                                        </p:tav>
                                      </p:tavLst>
                                    </p:anim>
                                    <p:anim calcmode="lin" valueType="num">
                                      <p:cBhvr>
                                        <p:cTn id="16" dur="500" fill="hold"/>
                                        <p:tgtEl>
                                          <p:spTgt spid="5"/>
                                        </p:tgtEl>
                                        <p:attrNameLst>
                                          <p:attrName>ppt_h</p:attrName>
                                        </p:attrNameLst>
                                      </p:cBhvr>
                                      <p:tavLst>
                                        <p:tav tm="0">
                                          <p:val>
                                            <p:fltVal val="0"/>
                                          </p:val>
                                        </p:tav>
                                        <p:tav tm="100000">
                                          <p:val>
                                            <p:strVal val="#ppt_h"/>
                                          </p:val>
                                        </p:tav>
                                      </p:tavLst>
                                    </p:anim>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500" fill="hold"/>
                                        <p:tgtEl>
                                          <p:spTgt spid="6"/>
                                        </p:tgtEl>
                                        <p:attrNameLst>
                                          <p:attrName>ppt_w</p:attrName>
                                        </p:attrNameLst>
                                      </p:cBhvr>
                                      <p:tavLst>
                                        <p:tav tm="0">
                                          <p:val>
                                            <p:fltVal val="0"/>
                                          </p:val>
                                        </p:tav>
                                        <p:tav tm="100000">
                                          <p:val>
                                            <p:strVal val="#ppt_w"/>
                                          </p:val>
                                        </p:tav>
                                      </p:tavLst>
                                    </p:anim>
                                    <p:anim calcmode="lin" valueType="num">
                                      <p:cBhvr>
                                        <p:cTn id="23" dur="500" fill="hold"/>
                                        <p:tgtEl>
                                          <p:spTgt spid="6"/>
                                        </p:tgtEl>
                                        <p:attrNameLst>
                                          <p:attrName>ppt_h</p:attrName>
                                        </p:attrNameLst>
                                      </p:cBhvr>
                                      <p:tavLst>
                                        <p:tav tm="0">
                                          <p:val>
                                            <p:fltVal val="0"/>
                                          </p:val>
                                        </p:tav>
                                        <p:tav tm="100000">
                                          <p:val>
                                            <p:strVal val="#ppt_h"/>
                                          </p:val>
                                        </p:tav>
                                      </p:tavLst>
                                    </p:anim>
                                    <p:animEffect transition="in" filter="fade">
                                      <p:cBhvr>
                                        <p:cTn id="2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2" grpId="0" build="p"/>
      <p:bldP spid="5"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a:extLst>
              <a:ext uri="{FF2B5EF4-FFF2-40B4-BE49-F238E27FC236}">
                <a16:creationId xmlns:a16="http://schemas.microsoft.com/office/drawing/2014/main" id="{24338133-E74F-4DA2-9609-F83DD8986825}"/>
              </a:ext>
            </a:extLst>
          </p:cNvPr>
          <p:cNvSpPr>
            <a:spLocks noGrp="1"/>
          </p:cNvSpPr>
          <p:nvPr>
            <p:ph type="title"/>
          </p:nvPr>
        </p:nvSpPr>
        <p:spPr>
          <a:xfrm>
            <a:off x="0" y="52901"/>
            <a:ext cx="12172951" cy="982766"/>
          </a:xfrm>
        </p:spPr>
        <p:txBody>
          <a:bodyPr/>
          <a:lstStyle/>
          <a:p>
            <a:r>
              <a:rPr lang="zh-TW" altLang="en-US" dirty="0"/>
              <a:t>裁罰案例</a:t>
            </a:r>
          </a:p>
        </p:txBody>
      </p:sp>
      <p:pic>
        <p:nvPicPr>
          <p:cNvPr id="7" name="!!pp1">
            <a:extLst>
              <a:ext uri="{FF2B5EF4-FFF2-40B4-BE49-F238E27FC236}">
                <a16:creationId xmlns:a16="http://schemas.microsoft.com/office/drawing/2014/main" id="{98DF128A-9BBC-4AF2-BA78-F45573E31783}"/>
              </a:ext>
            </a:extLst>
          </p:cNvPr>
          <p:cNvPicPr>
            <a:picLocks noChangeAspect="1"/>
          </p:cNvPicPr>
          <p:nvPr/>
        </p:nvPicPr>
        <p:blipFill rotWithShape="1">
          <a:blip r:embed="rId2">
            <a:extLst>
              <a:ext uri="{28A0092B-C50C-407E-A947-70E740481C1C}">
                <a14:useLocalDpi xmlns:a14="http://schemas.microsoft.com/office/drawing/2010/main" val="0"/>
              </a:ext>
            </a:extLst>
          </a:blip>
          <a:srcRect l="72276" t="16029" r="8397" b="66356"/>
          <a:stretch/>
        </p:blipFill>
        <p:spPr>
          <a:xfrm>
            <a:off x="201926" y="948137"/>
            <a:ext cx="3831594" cy="1734447"/>
          </a:xfrm>
          <a:prstGeom prst="rect">
            <a:avLst/>
          </a:prstGeom>
        </p:spPr>
      </p:pic>
      <p:pic>
        <p:nvPicPr>
          <p:cNvPr id="8" name="圖片 7">
            <a:extLst>
              <a:ext uri="{FF2B5EF4-FFF2-40B4-BE49-F238E27FC236}">
                <a16:creationId xmlns:a16="http://schemas.microsoft.com/office/drawing/2014/main" id="{8C09862A-DABB-43B5-BFB9-454444DB9101}"/>
              </a:ext>
            </a:extLst>
          </p:cNvPr>
          <p:cNvPicPr>
            <a:picLocks noChangeAspect="1"/>
          </p:cNvPicPr>
          <p:nvPr/>
        </p:nvPicPr>
        <p:blipFill>
          <a:blip r:embed="rId3"/>
          <a:stretch>
            <a:fillRect/>
          </a:stretch>
        </p:blipFill>
        <p:spPr>
          <a:xfrm>
            <a:off x="5615228" y="5822333"/>
            <a:ext cx="4669941" cy="597460"/>
          </a:xfrm>
          <a:prstGeom prst="rect">
            <a:avLst/>
          </a:prstGeom>
        </p:spPr>
      </p:pic>
      <p:pic>
        <p:nvPicPr>
          <p:cNvPr id="2" name="圖片 1">
            <a:extLst>
              <a:ext uri="{FF2B5EF4-FFF2-40B4-BE49-F238E27FC236}">
                <a16:creationId xmlns:a16="http://schemas.microsoft.com/office/drawing/2014/main" id="{0738B742-28EE-4ACA-A4B2-6162583A4FEE}"/>
              </a:ext>
            </a:extLst>
          </p:cNvPr>
          <p:cNvPicPr>
            <a:picLocks noChangeAspect="1"/>
          </p:cNvPicPr>
          <p:nvPr/>
        </p:nvPicPr>
        <p:blipFill>
          <a:blip r:embed="rId4"/>
          <a:stretch>
            <a:fillRect/>
          </a:stretch>
        </p:blipFill>
        <p:spPr>
          <a:xfrm>
            <a:off x="4458279" y="1930903"/>
            <a:ext cx="6834208" cy="4121253"/>
          </a:xfrm>
          <a:prstGeom prst="rect">
            <a:avLst/>
          </a:prstGeom>
        </p:spPr>
      </p:pic>
      <p:pic>
        <p:nvPicPr>
          <p:cNvPr id="9" name="圖片 8">
            <a:extLst>
              <a:ext uri="{FF2B5EF4-FFF2-40B4-BE49-F238E27FC236}">
                <a16:creationId xmlns:a16="http://schemas.microsoft.com/office/drawing/2014/main" id="{207C9285-676C-4A25-9199-B0D7378648F8}"/>
              </a:ext>
            </a:extLst>
          </p:cNvPr>
          <p:cNvPicPr>
            <a:picLocks noChangeAspect="1"/>
          </p:cNvPicPr>
          <p:nvPr/>
        </p:nvPicPr>
        <p:blipFill>
          <a:blip r:embed="rId5"/>
          <a:stretch>
            <a:fillRect/>
          </a:stretch>
        </p:blipFill>
        <p:spPr>
          <a:xfrm rot="8600959" flipH="1">
            <a:off x="12591097" y="-235253"/>
            <a:ext cx="469666" cy="164207"/>
          </a:xfrm>
          <a:prstGeom prst="rect">
            <a:avLst/>
          </a:prstGeom>
        </p:spPr>
      </p:pic>
      <p:pic>
        <p:nvPicPr>
          <p:cNvPr id="5" name="圖片 4">
            <a:extLst>
              <a:ext uri="{FF2B5EF4-FFF2-40B4-BE49-F238E27FC236}">
                <a16:creationId xmlns:a16="http://schemas.microsoft.com/office/drawing/2014/main" id="{F3C86D1C-C8FB-4BC5-B4DB-F11BC28BF4DE}"/>
              </a:ext>
            </a:extLst>
          </p:cNvPr>
          <p:cNvPicPr>
            <a:picLocks noChangeAspect="1"/>
          </p:cNvPicPr>
          <p:nvPr/>
        </p:nvPicPr>
        <p:blipFill>
          <a:blip r:embed="rId6"/>
          <a:stretch>
            <a:fillRect/>
          </a:stretch>
        </p:blipFill>
        <p:spPr>
          <a:xfrm>
            <a:off x="4458279" y="1221194"/>
            <a:ext cx="5425910" cy="859611"/>
          </a:xfrm>
          <a:prstGeom prst="rect">
            <a:avLst/>
          </a:prstGeom>
        </p:spPr>
      </p:pic>
    </p:spTree>
    <p:extLst>
      <p:ext uri="{BB962C8B-B14F-4D97-AF65-F5344CB8AC3E}">
        <p14:creationId xmlns:p14="http://schemas.microsoft.com/office/powerpoint/2010/main" val="5457631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56A76BDF-CB01-421D-A602-C827AB9999A8}"/>
              </a:ext>
            </a:extLst>
          </p:cNvPr>
          <p:cNvSpPr txBox="1"/>
          <p:nvPr/>
        </p:nvSpPr>
        <p:spPr>
          <a:xfrm>
            <a:off x="5807971" y="2230019"/>
            <a:ext cx="4288353" cy="1323439"/>
          </a:xfrm>
          <a:prstGeom prst="rect">
            <a:avLst/>
          </a:prstGeom>
          <a:noFill/>
        </p:spPr>
        <p:txBody>
          <a:bodyPr wrap="none" rtlCol="0">
            <a:spAutoFit/>
          </a:bodyPr>
          <a:lstStyle/>
          <a:p>
            <a:r>
              <a:rPr lang="zh-TW" altLang="en-US" sz="8000" b="1" dirty="0">
                <a:solidFill>
                  <a:srgbClr val="4C3832"/>
                </a:solidFill>
                <a:latin typeface="Microsoft YaHei" panose="020B0503020204020204" pitchFamily="34" charset="-122"/>
                <a:ea typeface="Microsoft YaHei" panose="020B0503020204020204" pitchFamily="34" charset="-122"/>
              </a:rPr>
              <a:t>基本概念</a:t>
            </a:r>
          </a:p>
        </p:txBody>
      </p:sp>
    </p:spTree>
    <p:extLst>
      <p:ext uri="{BB962C8B-B14F-4D97-AF65-F5344CB8AC3E}">
        <p14:creationId xmlns:p14="http://schemas.microsoft.com/office/powerpoint/2010/main" val="18342695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0">
        <p159:morph option="byChar"/>
      </p:transition>
    </mc:Choice>
    <mc:Fallback xmlns="">
      <p:transition spd="slow" advClick="0" advTm="0">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a:extLst>
              <a:ext uri="{FF2B5EF4-FFF2-40B4-BE49-F238E27FC236}">
                <a16:creationId xmlns:a16="http://schemas.microsoft.com/office/drawing/2014/main" id="{24338133-E74F-4DA2-9609-F83DD8986825}"/>
              </a:ext>
            </a:extLst>
          </p:cNvPr>
          <p:cNvSpPr>
            <a:spLocks noGrp="1"/>
          </p:cNvSpPr>
          <p:nvPr>
            <p:ph type="title"/>
          </p:nvPr>
        </p:nvSpPr>
        <p:spPr>
          <a:xfrm>
            <a:off x="0" y="0"/>
            <a:ext cx="12172951" cy="982766"/>
          </a:xfrm>
        </p:spPr>
        <p:txBody>
          <a:bodyPr/>
          <a:lstStyle/>
          <a:p>
            <a:r>
              <a:rPr lang="zh-TW" altLang="en-US" dirty="0"/>
              <a:t>裁罰案例</a:t>
            </a:r>
          </a:p>
        </p:txBody>
      </p:sp>
      <p:pic>
        <p:nvPicPr>
          <p:cNvPr id="7" name="!!pp1">
            <a:extLst>
              <a:ext uri="{FF2B5EF4-FFF2-40B4-BE49-F238E27FC236}">
                <a16:creationId xmlns:a16="http://schemas.microsoft.com/office/drawing/2014/main" id="{98DF128A-9BBC-4AF2-BA78-F45573E3178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72276" t="16029" r="8397" b="66356"/>
          <a:stretch/>
        </p:blipFill>
        <p:spPr>
          <a:xfrm>
            <a:off x="274320" y="1073988"/>
            <a:ext cx="3709927" cy="1679372"/>
          </a:xfrm>
          <a:prstGeom prst="rect">
            <a:avLst/>
          </a:prstGeom>
        </p:spPr>
      </p:pic>
      <p:sp>
        <p:nvSpPr>
          <p:cNvPr id="9" name="圓角矩形圖說文字 4">
            <a:extLst>
              <a:ext uri="{FF2B5EF4-FFF2-40B4-BE49-F238E27FC236}">
                <a16:creationId xmlns:a16="http://schemas.microsoft.com/office/drawing/2014/main" id="{FBC7B89A-E3EF-4267-AEE1-2515F5CE06ED}"/>
              </a:ext>
            </a:extLst>
          </p:cNvPr>
          <p:cNvSpPr/>
          <p:nvPr/>
        </p:nvSpPr>
        <p:spPr>
          <a:xfrm>
            <a:off x="5924785" y="5877912"/>
            <a:ext cx="4389257" cy="525411"/>
          </a:xfrm>
          <a:prstGeom prst="wedgeRoundRectCallout">
            <a:avLst>
              <a:gd name="adj1" fmla="val -20825"/>
              <a:gd name="adj2" fmla="val 63826"/>
              <a:gd name="adj3" fmla="val 16667"/>
            </a:avLst>
          </a:prstGeom>
          <a:solidFill>
            <a:srgbClr val="FFC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4" algn="just" defTabSz="685800"/>
            <a:r>
              <a:rPr lang="zh-TW" altLang="en-US" b="1" dirty="0">
                <a:solidFill>
                  <a:srgbClr val="ED7D31">
                    <a:lumMod val="50000"/>
                  </a:srgbClr>
                </a:solidFill>
                <a:latin typeface="金梅新中楷全字體" panose="02010509060101010101" pitchFamily="49" charset="-120"/>
                <a:ea typeface="金梅新中楷全字體" panose="02010509060101010101" pitchFamily="49" charset="-120"/>
              </a:rPr>
              <a:t>資料來源：監察院公報廉政專刊第</a:t>
            </a:r>
            <a:r>
              <a:rPr lang="en-US" altLang="zh-TW" b="1" dirty="0">
                <a:solidFill>
                  <a:srgbClr val="ED7D31">
                    <a:lumMod val="50000"/>
                  </a:srgbClr>
                </a:solidFill>
                <a:latin typeface="金梅新中楷全字體" panose="02010509060101010101" pitchFamily="49" charset="-120"/>
                <a:ea typeface="金梅新中楷全字體" panose="02010509060101010101" pitchFamily="49" charset="-120"/>
              </a:rPr>
              <a:t>231</a:t>
            </a:r>
            <a:r>
              <a:rPr lang="zh-TW" altLang="en-US" b="1" dirty="0">
                <a:solidFill>
                  <a:srgbClr val="ED7D31">
                    <a:lumMod val="50000"/>
                  </a:srgbClr>
                </a:solidFill>
                <a:latin typeface="金梅新中楷全字體" panose="02010509060101010101" pitchFamily="49" charset="-120"/>
                <a:ea typeface="金梅新中楷全字體" panose="02010509060101010101" pitchFamily="49" charset="-120"/>
              </a:rPr>
              <a:t>期。</a:t>
            </a:r>
          </a:p>
        </p:txBody>
      </p:sp>
      <p:sp>
        <p:nvSpPr>
          <p:cNvPr id="8" name="文字方塊 7">
            <a:extLst>
              <a:ext uri="{FF2B5EF4-FFF2-40B4-BE49-F238E27FC236}">
                <a16:creationId xmlns:a16="http://schemas.microsoft.com/office/drawing/2014/main" id="{245617F2-68D2-4B92-84D5-1F7C2D9418DF}"/>
              </a:ext>
            </a:extLst>
          </p:cNvPr>
          <p:cNvSpPr txBox="1"/>
          <p:nvPr/>
        </p:nvSpPr>
        <p:spPr>
          <a:xfrm>
            <a:off x="4897120" y="3650215"/>
            <a:ext cx="6949440" cy="461665"/>
          </a:xfrm>
          <a:prstGeom prst="rect">
            <a:avLst/>
          </a:prstGeom>
          <a:noFill/>
        </p:spPr>
        <p:txBody>
          <a:bodyPr wrap="square" rtlCol="0">
            <a:spAutoFit/>
          </a:bodyPr>
          <a:lstStyle/>
          <a:p>
            <a:endParaRPr lang="zh-TW" altLang="en-US" sz="2400" dirty="0">
              <a:latin typeface="Microsoft YaHei UI" panose="020B0503020204020204" pitchFamily="34" charset="-122"/>
              <a:ea typeface="Microsoft YaHei UI" panose="020B0503020204020204" pitchFamily="34" charset="-122"/>
            </a:endParaRPr>
          </a:p>
        </p:txBody>
      </p:sp>
      <p:pic>
        <p:nvPicPr>
          <p:cNvPr id="12" name="圖片 11">
            <a:extLst>
              <a:ext uri="{FF2B5EF4-FFF2-40B4-BE49-F238E27FC236}">
                <a16:creationId xmlns:a16="http://schemas.microsoft.com/office/drawing/2014/main" id="{DF931B5C-2809-47B6-854C-9440E424C279}"/>
              </a:ext>
            </a:extLst>
          </p:cNvPr>
          <p:cNvPicPr>
            <a:picLocks noChangeAspect="1"/>
          </p:cNvPicPr>
          <p:nvPr/>
        </p:nvPicPr>
        <p:blipFill>
          <a:blip r:embed="rId3"/>
          <a:stretch>
            <a:fillRect/>
          </a:stretch>
        </p:blipFill>
        <p:spPr>
          <a:xfrm>
            <a:off x="4434004" y="2012461"/>
            <a:ext cx="7547502" cy="3737172"/>
          </a:xfrm>
          <a:prstGeom prst="rect">
            <a:avLst/>
          </a:prstGeom>
        </p:spPr>
      </p:pic>
      <p:pic>
        <p:nvPicPr>
          <p:cNvPr id="10" name="圖片 9">
            <a:extLst>
              <a:ext uri="{FF2B5EF4-FFF2-40B4-BE49-F238E27FC236}">
                <a16:creationId xmlns:a16="http://schemas.microsoft.com/office/drawing/2014/main" id="{3E057962-C737-4E8E-8E32-43D3536652DD}"/>
              </a:ext>
            </a:extLst>
          </p:cNvPr>
          <p:cNvPicPr>
            <a:picLocks noChangeAspect="1"/>
          </p:cNvPicPr>
          <p:nvPr/>
        </p:nvPicPr>
        <p:blipFill>
          <a:blip r:embed="rId4"/>
          <a:stretch>
            <a:fillRect/>
          </a:stretch>
        </p:blipFill>
        <p:spPr>
          <a:xfrm>
            <a:off x="4434004" y="1312307"/>
            <a:ext cx="5425910" cy="859611"/>
          </a:xfrm>
          <a:prstGeom prst="rect">
            <a:avLst/>
          </a:prstGeom>
        </p:spPr>
      </p:pic>
    </p:spTree>
    <p:extLst>
      <p:ext uri="{BB962C8B-B14F-4D97-AF65-F5344CB8AC3E}">
        <p14:creationId xmlns:p14="http://schemas.microsoft.com/office/powerpoint/2010/main" val="212250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標題 1"/>
          <p:cNvSpPr>
            <a:spLocks noGrp="1"/>
          </p:cNvSpPr>
          <p:nvPr>
            <p:ph type="title"/>
          </p:nvPr>
        </p:nvSpPr>
        <p:spPr/>
        <p:txBody>
          <a:bodyPr/>
          <a:lstStyle/>
          <a:p>
            <a:r>
              <a:rPr lang="zh-TW" altLang="en-US" dirty="0">
                <a:solidFill>
                  <a:srgbClr val="7B9899"/>
                </a:solidFill>
              </a:rPr>
              <a:t>補助與交易之限制</a:t>
            </a:r>
          </a:p>
        </p:txBody>
      </p:sp>
      <p:sp>
        <p:nvSpPr>
          <p:cNvPr id="40962" name="內容版面配置區 2"/>
          <p:cNvSpPr>
            <a:spLocks noGrp="1"/>
          </p:cNvSpPr>
          <p:nvPr>
            <p:ph idx="4294967295"/>
          </p:nvPr>
        </p:nvSpPr>
        <p:spPr>
          <a:xfrm>
            <a:off x="3586480" y="2133323"/>
            <a:ext cx="7715250" cy="3724555"/>
          </a:xfrm>
          <a:prstGeom prst="rect">
            <a:avLst/>
          </a:prstGeom>
        </p:spPr>
        <p:txBody>
          <a:bodyPr>
            <a:noAutofit/>
          </a:bodyPr>
          <a:lstStyle/>
          <a:p>
            <a:pPr marL="269875" indent="1588" algn="just">
              <a:buNone/>
            </a:pPr>
            <a:r>
              <a:rPr lang="zh-TW" altLang="en-US" sz="2800" dirty="0">
                <a:solidFill>
                  <a:schemeClr val="accent3">
                    <a:lumMod val="50000"/>
                  </a:schemeClr>
                </a:solidFill>
                <a:latin typeface="標楷體" pitchFamily="65" charset="-120"/>
                <a:ea typeface="標楷體" pitchFamily="65" charset="-120"/>
              </a:rPr>
              <a:t>花蓮縣○○鄉民代表會代表之</a:t>
            </a:r>
            <a:r>
              <a:rPr lang="zh-TW" altLang="en-US" sz="2800" dirty="0">
                <a:solidFill>
                  <a:schemeClr val="accent2">
                    <a:lumMod val="75000"/>
                  </a:schemeClr>
                </a:solidFill>
                <a:latin typeface="標楷體" pitchFamily="65" charset="-120"/>
                <a:ea typeface="標楷體" pitchFamily="65" charset="-120"/>
              </a:rPr>
              <a:t>關係人甲社區發展協會</a:t>
            </a:r>
            <a:r>
              <a:rPr lang="zh-TW" altLang="en-US" sz="2800" dirty="0">
                <a:solidFill>
                  <a:schemeClr val="accent3">
                    <a:lumMod val="50000"/>
                  </a:schemeClr>
                </a:solidFill>
                <a:latin typeface="標楷體" pitchFamily="65" charset="-120"/>
                <a:ea typeface="標楷體" pitchFamily="65" charset="-120"/>
              </a:rPr>
              <a:t>，</a:t>
            </a:r>
            <a:r>
              <a:rPr lang="zh-TW" altLang="en-US" sz="2800" dirty="0">
                <a:solidFill>
                  <a:srgbClr val="A5A5A5">
                    <a:lumMod val="50000"/>
                  </a:srgbClr>
                </a:solidFill>
                <a:latin typeface="標楷體" pitchFamily="65" charset="-120"/>
                <a:ea typeface="標楷體" pitchFamily="65" charset="-120"/>
              </a:rPr>
              <a:t>於</a:t>
            </a:r>
            <a:r>
              <a:rPr lang="en-US" altLang="zh-TW" sz="2800" dirty="0">
                <a:solidFill>
                  <a:srgbClr val="A5A5A5">
                    <a:lumMod val="50000"/>
                  </a:srgbClr>
                </a:solidFill>
                <a:latin typeface="標楷體" pitchFamily="65" charset="-120"/>
                <a:ea typeface="標楷體" pitchFamily="65" charset="-120"/>
              </a:rPr>
              <a:t>112</a:t>
            </a:r>
            <a:r>
              <a:rPr lang="zh-TW" altLang="en-US" sz="2800" dirty="0">
                <a:solidFill>
                  <a:srgbClr val="A5A5A5">
                    <a:lumMod val="50000"/>
                  </a:srgbClr>
                </a:solidFill>
                <a:latin typeface="標楷體" pitchFamily="65" charset="-120"/>
                <a:ea typeface="標楷體" pitchFamily="65" charset="-120"/>
              </a:rPr>
              <a:t>年</a:t>
            </a:r>
            <a:r>
              <a:rPr lang="en-US" altLang="zh-TW" sz="2800" dirty="0">
                <a:solidFill>
                  <a:srgbClr val="A5A5A5">
                    <a:lumMod val="50000"/>
                  </a:srgbClr>
                </a:solidFill>
                <a:latin typeface="標楷體" pitchFamily="65" charset="-120"/>
                <a:ea typeface="標楷體" pitchFamily="65" charset="-120"/>
              </a:rPr>
              <a:t>2</a:t>
            </a:r>
            <a:r>
              <a:rPr lang="zh-TW" altLang="en-US" sz="2800" dirty="0">
                <a:solidFill>
                  <a:srgbClr val="A5A5A5">
                    <a:lumMod val="50000"/>
                  </a:srgbClr>
                </a:solidFill>
                <a:latin typeface="標楷體" pitchFamily="65" charset="-120"/>
                <a:ea typeface="標楷體" pitchFamily="65" charset="-120"/>
              </a:rPr>
              <a:t>月</a:t>
            </a:r>
            <a:r>
              <a:rPr lang="en-US" altLang="zh-TW" sz="2800" dirty="0">
                <a:solidFill>
                  <a:srgbClr val="A5A5A5">
                    <a:lumMod val="50000"/>
                  </a:srgbClr>
                </a:solidFill>
                <a:latin typeface="標楷體" pitchFamily="65" charset="-120"/>
                <a:ea typeface="標楷體" pitchFamily="65" charset="-120"/>
              </a:rPr>
              <a:t>20</a:t>
            </a:r>
            <a:r>
              <a:rPr lang="zh-TW" altLang="en-US" sz="2800" dirty="0">
                <a:solidFill>
                  <a:srgbClr val="A5A5A5">
                    <a:lumMod val="50000"/>
                  </a:srgbClr>
                </a:solidFill>
                <a:latin typeface="標楷體" pitchFamily="65" charset="-120"/>
                <a:ea typeface="標楷體" pitchFamily="65" charset="-120"/>
              </a:rPr>
              <a:t>日</a:t>
            </a:r>
            <a:r>
              <a:rPr lang="zh-TW" altLang="en-US" sz="2800" dirty="0">
                <a:solidFill>
                  <a:schemeClr val="accent3">
                    <a:lumMod val="50000"/>
                  </a:schemeClr>
                </a:solidFill>
                <a:latin typeface="標楷體" pitchFamily="65" charset="-120"/>
                <a:ea typeface="標楷體" pitchFamily="65" charset="-120"/>
              </a:rPr>
              <a:t>向</a:t>
            </a:r>
            <a:r>
              <a:rPr lang="zh-TW" altLang="en-US" sz="2800" dirty="0">
                <a:solidFill>
                  <a:srgbClr val="A5A5A5">
                    <a:lumMod val="50000"/>
                  </a:srgbClr>
                </a:solidFill>
                <a:latin typeface="標楷體" pitchFamily="65" charset="-120"/>
                <a:ea typeface="標楷體" pitchFamily="65" charset="-120"/>
              </a:rPr>
              <a:t>○○鄉公所申請補助並於申請文件</a:t>
            </a:r>
            <a:r>
              <a:rPr lang="zh-TW" altLang="en-US" sz="2800" dirty="0">
                <a:solidFill>
                  <a:schemeClr val="accent2">
                    <a:lumMod val="75000"/>
                  </a:schemeClr>
                </a:solidFill>
                <a:latin typeface="標楷體" pitchFamily="65" charset="-120"/>
                <a:ea typeface="標楷體" pitchFamily="65" charset="-120"/>
              </a:rPr>
              <a:t>檢附身分關係揭露表</a:t>
            </a:r>
            <a:r>
              <a:rPr lang="zh-TW" altLang="en-US" sz="2800" dirty="0">
                <a:solidFill>
                  <a:srgbClr val="A5A5A5">
                    <a:lumMod val="50000"/>
                  </a:srgbClr>
                </a:solidFill>
                <a:latin typeface="標楷體" pitchFamily="65" charset="-120"/>
                <a:ea typeface="標楷體" pitchFamily="65" charset="-120"/>
              </a:rPr>
              <a:t>。 </a:t>
            </a:r>
            <a:r>
              <a:rPr lang="zh-TW" altLang="en-US" sz="2800" dirty="0">
                <a:solidFill>
                  <a:schemeClr val="accent4">
                    <a:lumMod val="50000"/>
                  </a:schemeClr>
                </a:solidFill>
                <a:latin typeface="標楷體" pitchFamily="65" charset="-120"/>
                <a:ea typeface="標楷體" pitchFamily="65" charset="-120"/>
              </a:rPr>
              <a:t>○○鄉公所於</a:t>
            </a:r>
            <a:r>
              <a:rPr lang="en-US" altLang="zh-TW" sz="2800" dirty="0">
                <a:solidFill>
                  <a:schemeClr val="accent4">
                    <a:lumMod val="50000"/>
                  </a:schemeClr>
                </a:solidFill>
                <a:latin typeface="標楷體" pitchFamily="65" charset="-120"/>
                <a:ea typeface="標楷體" pitchFamily="65" charset="-120"/>
              </a:rPr>
              <a:t>112</a:t>
            </a:r>
            <a:r>
              <a:rPr lang="zh-TW" altLang="en-US" sz="2800" dirty="0">
                <a:solidFill>
                  <a:schemeClr val="accent4">
                    <a:lumMod val="50000"/>
                  </a:schemeClr>
                </a:solidFill>
                <a:latin typeface="標楷體" pitchFamily="65" charset="-120"/>
                <a:ea typeface="標楷體" pitchFamily="65" charset="-120"/>
              </a:rPr>
              <a:t>年</a:t>
            </a:r>
            <a:r>
              <a:rPr lang="en-US" altLang="zh-TW" sz="2800" dirty="0">
                <a:solidFill>
                  <a:schemeClr val="accent4">
                    <a:lumMod val="50000"/>
                  </a:schemeClr>
                </a:solidFill>
                <a:latin typeface="標楷體" pitchFamily="65" charset="-120"/>
                <a:ea typeface="標楷體" pitchFamily="65" charset="-120"/>
              </a:rPr>
              <a:t>2</a:t>
            </a:r>
            <a:r>
              <a:rPr lang="zh-TW" altLang="en-US" sz="2800" dirty="0">
                <a:solidFill>
                  <a:schemeClr val="accent4">
                    <a:lumMod val="50000"/>
                  </a:schemeClr>
                </a:solidFill>
                <a:latin typeface="標楷體" pitchFamily="65" charset="-120"/>
                <a:ea typeface="標楷體" pitchFamily="65" charset="-120"/>
              </a:rPr>
              <a:t>月</a:t>
            </a:r>
            <a:r>
              <a:rPr lang="en-US" altLang="zh-TW" sz="2800" dirty="0">
                <a:solidFill>
                  <a:schemeClr val="accent4">
                    <a:lumMod val="50000"/>
                  </a:schemeClr>
                </a:solidFill>
                <a:latin typeface="標楷體" pitchFamily="65" charset="-120"/>
                <a:ea typeface="標楷體" pitchFamily="65" charset="-120"/>
              </a:rPr>
              <a:t>23</a:t>
            </a:r>
            <a:r>
              <a:rPr lang="zh-TW" altLang="en-US" sz="2800" dirty="0">
                <a:solidFill>
                  <a:schemeClr val="accent4">
                    <a:lumMod val="50000"/>
                  </a:schemeClr>
                </a:solidFill>
                <a:latin typeface="標楷體" pitchFamily="65" charset="-120"/>
                <a:ea typeface="標楷體" pitchFamily="65" charset="-120"/>
              </a:rPr>
              <a:t>日核定該筆補助後，未依規定於補助行為成立後</a:t>
            </a:r>
            <a:r>
              <a:rPr lang="en-US" altLang="zh-TW" sz="2800" dirty="0">
                <a:solidFill>
                  <a:schemeClr val="accent4">
                    <a:lumMod val="50000"/>
                  </a:schemeClr>
                </a:solidFill>
                <a:latin typeface="標楷體" pitchFamily="65" charset="-120"/>
                <a:ea typeface="標楷體" pitchFamily="65" charset="-120"/>
              </a:rPr>
              <a:t>30</a:t>
            </a:r>
            <a:r>
              <a:rPr lang="zh-TW" altLang="en-US" sz="2800" dirty="0">
                <a:solidFill>
                  <a:schemeClr val="accent4">
                    <a:lumMod val="50000"/>
                  </a:schemeClr>
                </a:solidFill>
                <a:latin typeface="標楷體" pitchFamily="65" charset="-120"/>
                <a:ea typeface="標楷體" pitchFamily="65" charset="-120"/>
              </a:rPr>
              <a:t>日內主動公開關係人之身分關係</a:t>
            </a:r>
            <a:r>
              <a:rPr lang="zh-TW" altLang="en-US" sz="2800" dirty="0">
                <a:solidFill>
                  <a:schemeClr val="accent3">
                    <a:lumMod val="50000"/>
                  </a:schemeClr>
                </a:solidFill>
                <a:latin typeface="標楷體" pitchFamily="65" charset="-120"/>
                <a:ea typeface="標楷體" pitchFamily="65" charset="-120"/>
              </a:rPr>
              <a:t>，遲至</a:t>
            </a:r>
            <a:r>
              <a:rPr lang="en-US" altLang="zh-TW" sz="2800" dirty="0">
                <a:solidFill>
                  <a:schemeClr val="accent3">
                    <a:lumMod val="50000"/>
                  </a:schemeClr>
                </a:solidFill>
                <a:latin typeface="標楷體" pitchFamily="65" charset="-120"/>
                <a:ea typeface="標楷體" pitchFamily="65" charset="-120"/>
              </a:rPr>
              <a:t>112</a:t>
            </a:r>
            <a:r>
              <a:rPr lang="zh-TW" altLang="en-US" sz="2800" dirty="0">
                <a:solidFill>
                  <a:schemeClr val="accent3">
                    <a:lumMod val="50000"/>
                  </a:schemeClr>
                </a:solidFill>
                <a:latin typeface="標楷體" pitchFamily="65" charset="-120"/>
                <a:ea typeface="標楷體" pitchFamily="65" charset="-120"/>
              </a:rPr>
              <a:t>年</a:t>
            </a:r>
            <a:r>
              <a:rPr lang="en-US" altLang="zh-TW" sz="2800" dirty="0">
                <a:solidFill>
                  <a:schemeClr val="accent3">
                    <a:lumMod val="50000"/>
                  </a:schemeClr>
                </a:solidFill>
                <a:latin typeface="標楷體" pitchFamily="65" charset="-120"/>
                <a:ea typeface="標楷體" pitchFamily="65" charset="-120"/>
              </a:rPr>
              <a:t>5</a:t>
            </a:r>
            <a:r>
              <a:rPr lang="zh-TW" altLang="en-US" sz="2800" dirty="0">
                <a:solidFill>
                  <a:schemeClr val="accent3">
                    <a:lumMod val="50000"/>
                  </a:schemeClr>
                </a:solidFill>
                <a:latin typeface="標楷體" pitchFamily="65" charset="-120"/>
                <a:ea typeface="標楷體" pitchFamily="65" charset="-120"/>
              </a:rPr>
              <a:t>月</a:t>
            </a:r>
            <a:r>
              <a:rPr lang="en-US" altLang="zh-TW" sz="2800" dirty="0">
                <a:solidFill>
                  <a:schemeClr val="accent3">
                    <a:lumMod val="50000"/>
                  </a:schemeClr>
                </a:solidFill>
                <a:latin typeface="標楷體" pitchFamily="65" charset="-120"/>
                <a:ea typeface="標楷體" pitchFamily="65" charset="-120"/>
              </a:rPr>
              <a:t>3</a:t>
            </a:r>
            <a:r>
              <a:rPr lang="zh-TW" altLang="en-US" sz="2800" dirty="0">
                <a:solidFill>
                  <a:schemeClr val="accent3">
                    <a:lumMod val="50000"/>
                  </a:schemeClr>
                </a:solidFill>
                <a:latin typeface="標楷體" pitchFamily="65" charset="-120"/>
                <a:ea typeface="標楷體" pitchFamily="65" charset="-120"/>
              </a:rPr>
              <a:t>日始公開該筆關係人補助之身分關係，違反公職人員利益衝突迴避法第</a:t>
            </a:r>
            <a:r>
              <a:rPr lang="en-US" altLang="zh-TW" sz="2800" dirty="0">
                <a:solidFill>
                  <a:schemeClr val="accent3">
                    <a:lumMod val="50000"/>
                  </a:schemeClr>
                </a:solidFill>
                <a:latin typeface="標楷體" pitchFamily="65" charset="-120"/>
                <a:ea typeface="標楷體" pitchFamily="65" charset="-120"/>
              </a:rPr>
              <a:t>14</a:t>
            </a:r>
            <a:r>
              <a:rPr lang="zh-TW" altLang="en-US" sz="2800" dirty="0">
                <a:solidFill>
                  <a:schemeClr val="accent3">
                    <a:lumMod val="50000"/>
                  </a:schemeClr>
                </a:solidFill>
                <a:latin typeface="標楷體" pitchFamily="65" charset="-120"/>
                <a:ea typeface="標楷體" pitchFamily="65" charset="-120"/>
              </a:rPr>
              <a:t>條第</a:t>
            </a:r>
            <a:r>
              <a:rPr lang="en-US" altLang="zh-TW" sz="2800" dirty="0">
                <a:solidFill>
                  <a:schemeClr val="accent3">
                    <a:lumMod val="50000"/>
                  </a:schemeClr>
                </a:solidFill>
                <a:latin typeface="標楷體" pitchFamily="65" charset="-120"/>
                <a:ea typeface="標楷體" pitchFamily="65" charset="-120"/>
              </a:rPr>
              <a:t>2</a:t>
            </a:r>
            <a:r>
              <a:rPr lang="zh-TW" altLang="en-US" sz="2800" dirty="0">
                <a:solidFill>
                  <a:schemeClr val="accent3">
                    <a:lumMod val="50000"/>
                  </a:schemeClr>
                </a:solidFill>
                <a:latin typeface="標楷體" pitchFamily="65" charset="-120"/>
                <a:ea typeface="標楷體" pitchFamily="65" charset="-120"/>
              </a:rPr>
              <a:t>項規定，</a:t>
            </a:r>
            <a:r>
              <a:rPr lang="zh-TW" altLang="en-US" sz="2800" dirty="0">
                <a:solidFill>
                  <a:schemeClr val="accent4">
                    <a:lumMod val="50000"/>
                  </a:schemeClr>
                </a:solidFill>
                <a:latin typeface="標楷體" pitchFamily="65" charset="-120"/>
                <a:ea typeface="標楷體" pitchFamily="65" charset="-120"/>
              </a:rPr>
              <a:t>遭監察院處以罰鍰新臺幣</a:t>
            </a:r>
            <a:r>
              <a:rPr lang="en-US" altLang="zh-TW" sz="2800" dirty="0">
                <a:solidFill>
                  <a:schemeClr val="accent4">
                    <a:lumMod val="50000"/>
                  </a:schemeClr>
                </a:solidFill>
                <a:latin typeface="標楷體" pitchFamily="65" charset="-120"/>
                <a:ea typeface="標楷體" pitchFamily="65" charset="-120"/>
              </a:rPr>
              <a:t>5</a:t>
            </a:r>
            <a:r>
              <a:rPr lang="zh-TW" altLang="en-US" sz="2800" dirty="0">
                <a:solidFill>
                  <a:schemeClr val="accent4">
                    <a:lumMod val="50000"/>
                  </a:schemeClr>
                </a:solidFill>
                <a:latin typeface="標楷體" pitchFamily="65" charset="-120"/>
                <a:ea typeface="標楷體" pitchFamily="65" charset="-120"/>
              </a:rPr>
              <a:t>萬元</a:t>
            </a:r>
            <a:r>
              <a:rPr lang="zh-TW" altLang="en-US" sz="2800" dirty="0">
                <a:solidFill>
                  <a:schemeClr val="accent3">
                    <a:lumMod val="50000"/>
                  </a:schemeClr>
                </a:solidFill>
                <a:latin typeface="標楷體" pitchFamily="65" charset="-120"/>
                <a:ea typeface="標楷體" pitchFamily="65" charset="-120"/>
              </a:rPr>
              <a:t>。</a:t>
            </a:r>
            <a:endParaRPr lang="en-US" altLang="zh-TW" sz="2400" dirty="0">
              <a:solidFill>
                <a:schemeClr val="accent3">
                  <a:lumMod val="50000"/>
                </a:schemeClr>
              </a:solidFill>
              <a:latin typeface="標楷體" pitchFamily="65" charset="-120"/>
              <a:ea typeface="標楷體" pitchFamily="65" charset="-120"/>
            </a:endParaRPr>
          </a:p>
        </p:txBody>
      </p:sp>
      <p:sp>
        <p:nvSpPr>
          <p:cNvPr id="40967" name="文字方塊 5"/>
          <p:cNvSpPr txBox="1">
            <a:spLocks noChangeArrowheads="1"/>
          </p:cNvSpPr>
          <p:nvPr/>
        </p:nvSpPr>
        <p:spPr bwMode="auto">
          <a:xfrm>
            <a:off x="5991526" y="5857878"/>
            <a:ext cx="461665" cy="214313"/>
          </a:xfrm>
          <a:prstGeom prst="rect">
            <a:avLst/>
          </a:prstGeom>
          <a:noFill/>
          <a:ln w="9525">
            <a:noFill/>
            <a:miter lim="800000"/>
            <a:headEnd/>
            <a:tailEnd/>
          </a:ln>
        </p:spPr>
        <p:txBody>
          <a:bodyPr vert="eaVert">
            <a:spAutoFit/>
          </a:bodyPr>
          <a:lstStyle/>
          <a:p>
            <a:endParaRPr lang="zh-TW" altLang="en-US">
              <a:solidFill>
                <a:prstClr val="black"/>
              </a:solidFill>
              <a:latin typeface="Georgia" pitchFamily="18" charset="0"/>
            </a:endParaRPr>
          </a:p>
        </p:txBody>
      </p:sp>
      <p:pic>
        <p:nvPicPr>
          <p:cNvPr id="8" name="!!pp1">
            <a:extLst>
              <a:ext uri="{FF2B5EF4-FFF2-40B4-BE49-F238E27FC236}">
                <a16:creationId xmlns:a16="http://schemas.microsoft.com/office/drawing/2014/main" id="{5471D55A-4D0B-43D5-ABEC-E33C588F422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72276" t="16029" r="8397" b="66356"/>
          <a:stretch/>
        </p:blipFill>
        <p:spPr>
          <a:xfrm>
            <a:off x="239404" y="1772989"/>
            <a:ext cx="3347076" cy="1515120"/>
          </a:xfrm>
          <a:prstGeom prst="rect">
            <a:avLst/>
          </a:prstGeom>
        </p:spPr>
      </p:pic>
      <p:pic>
        <p:nvPicPr>
          <p:cNvPr id="4" name="圖片 3">
            <a:extLst>
              <a:ext uri="{FF2B5EF4-FFF2-40B4-BE49-F238E27FC236}">
                <a16:creationId xmlns:a16="http://schemas.microsoft.com/office/drawing/2014/main" id="{9A698DDF-C1DE-4D5D-ABD7-0E20D2B06BF6}"/>
              </a:ext>
            </a:extLst>
          </p:cNvPr>
          <p:cNvPicPr>
            <a:picLocks noChangeAspect="1"/>
          </p:cNvPicPr>
          <p:nvPr/>
        </p:nvPicPr>
        <p:blipFill>
          <a:blip r:embed="rId3"/>
          <a:stretch>
            <a:fillRect/>
          </a:stretch>
        </p:blipFill>
        <p:spPr>
          <a:xfrm>
            <a:off x="4049472" y="1273712"/>
            <a:ext cx="6998815" cy="859611"/>
          </a:xfrm>
          <a:prstGeom prst="rect">
            <a:avLst/>
          </a:prstGeom>
        </p:spPr>
      </p:pic>
    </p:spTree>
    <p:extLst>
      <p:ext uri="{BB962C8B-B14F-4D97-AF65-F5344CB8AC3E}">
        <p14:creationId xmlns:p14="http://schemas.microsoft.com/office/powerpoint/2010/main" val="31695045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0962">
                                            <p:txEl>
                                              <p:pRg st="0" end="0"/>
                                            </p:txEl>
                                          </p:spTgt>
                                        </p:tgtEl>
                                        <p:attrNameLst>
                                          <p:attrName>style.visibility</p:attrName>
                                        </p:attrNameLst>
                                      </p:cBhvr>
                                      <p:to>
                                        <p:strVal val="visible"/>
                                      </p:to>
                                    </p:set>
                                    <p:animEffect transition="in" filter="circle(in)">
                                      <p:cBhvr>
                                        <p:cTn id="7" dur="1000"/>
                                        <p:tgtEl>
                                          <p:spTgt spid="4096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2"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標題 1"/>
          <p:cNvSpPr>
            <a:spLocks noGrp="1"/>
          </p:cNvSpPr>
          <p:nvPr>
            <p:ph type="title"/>
          </p:nvPr>
        </p:nvSpPr>
        <p:spPr/>
        <p:txBody>
          <a:bodyPr/>
          <a:lstStyle/>
          <a:p>
            <a:r>
              <a:rPr lang="zh-TW" altLang="en-US" dirty="0">
                <a:solidFill>
                  <a:srgbClr val="7B9899"/>
                </a:solidFill>
              </a:rPr>
              <a:t>  補助與交易之限制</a:t>
            </a:r>
          </a:p>
        </p:txBody>
      </p:sp>
      <p:sp>
        <p:nvSpPr>
          <p:cNvPr id="40967" name="文字方塊 5"/>
          <p:cNvSpPr txBox="1">
            <a:spLocks noChangeArrowheads="1"/>
          </p:cNvSpPr>
          <p:nvPr/>
        </p:nvSpPr>
        <p:spPr bwMode="auto">
          <a:xfrm>
            <a:off x="5991526" y="5857878"/>
            <a:ext cx="461665" cy="214313"/>
          </a:xfrm>
          <a:prstGeom prst="rect">
            <a:avLst/>
          </a:prstGeom>
          <a:noFill/>
          <a:ln w="9525">
            <a:noFill/>
            <a:miter lim="800000"/>
            <a:headEnd/>
            <a:tailEnd/>
          </a:ln>
        </p:spPr>
        <p:txBody>
          <a:bodyPr vert="eaVe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Georgia" pitchFamily="18" charset="0"/>
              <a:ea typeface="新細明體" panose="02020500000000000000" pitchFamily="18" charset="-120"/>
              <a:cs typeface="+mn-cs"/>
            </a:endParaRPr>
          </a:p>
        </p:txBody>
      </p:sp>
      <p:pic>
        <p:nvPicPr>
          <p:cNvPr id="10" name="圖片 9">
            <a:extLst>
              <a:ext uri="{FF2B5EF4-FFF2-40B4-BE49-F238E27FC236}">
                <a16:creationId xmlns:a16="http://schemas.microsoft.com/office/drawing/2014/main" id="{4D2E2BB1-8984-4050-8432-9CF211B8D75B}"/>
              </a:ext>
            </a:extLst>
          </p:cNvPr>
          <p:cNvPicPr>
            <a:picLocks noChangeAspect="1"/>
          </p:cNvPicPr>
          <p:nvPr/>
        </p:nvPicPr>
        <p:blipFill rotWithShape="1">
          <a:blip r:embed="rId2">
            <a:extLst>
              <a:ext uri="{28A0092B-C50C-407E-A947-70E740481C1C}">
                <a14:useLocalDpi xmlns:a14="http://schemas.microsoft.com/office/drawing/2010/main" val="0"/>
              </a:ext>
            </a:extLst>
          </a:blip>
          <a:srcRect l="45002" t="34678" r="26380" b="53218"/>
          <a:stretch/>
        </p:blipFill>
        <p:spPr>
          <a:xfrm>
            <a:off x="2086025" y="2287251"/>
            <a:ext cx="2598979" cy="732501"/>
          </a:xfrm>
          <a:prstGeom prst="rect">
            <a:avLst/>
          </a:prstGeom>
        </p:spPr>
      </p:pic>
      <p:pic>
        <p:nvPicPr>
          <p:cNvPr id="3" name="圖片 2">
            <a:extLst>
              <a:ext uri="{FF2B5EF4-FFF2-40B4-BE49-F238E27FC236}">
                <a16:creationId xmlns:a16="http://schemas.microsoft.com/office/drawing/2014/main" id="{35EFD2D1-3069-41A5-8739-225B974018EB}"/>
              </a:ext>
            </a:extLst>
          </p:cNvPr>
          <p:cNvPicPr>
            <a:picLocks noChangeAspect="1"/>
          </p:cNvPicPr>
          <p:nvPr/>
        </p:nvPicPr>
        <p:blipFill>
          <a:blip r:embed="rId3"/>
          <a:stretch>
            <a:fillRect/>
          </a:stretch>
        </p:blipFill>
        <p:spPr>
          <a:xfrm>
            <a:off x="2086025" y="3019752"/>
            <a:ext cx="9211854" cy="1963082"/>
          </a:xfrm>
          <a:prstGeom prst="rect">
            <a:avLst/>
          </a:prstGeom>
        </p:spPr>
      </p:pic>
      <p:pic>
        <p:nvPicPr>
          <p:cNvPr id="8" name="!!pp1">
            <a:extLst>
              <a:ext uri="{FF2B5EF4-FFF2-40B4-BE49-F238E27FC236}">
                <a16:creationId xmlns:a16="http://schemas.microsoft.com/office/drawing/2014/main" id="{06BD469C-2249-4E1E-B90A-57A4841DA22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72276" t="16029" r="8397" b="66356"/>
          <a:stretch/>
        </p:blipFill>
        <p:spPr>
          <a:xfrm>
            <a:off x="-1" y="1061360"/>
            <a:ext cx="2463925" cy="1115344"/>
          </a:xfrm>
          <a:prstGeom prst="rect">
            <a:avLst/>
          </a:prstGeom>
        </p:spPr>
      </p:pic>
      <p:sp>
        <p:nvSpPr>
          <p:cNvPr id="12" name="內容版面配置區 2">
            <a:extLst>
              <a:ext uri="{FF2B5EF4-FFF2-40B4-BE49-F238E27FC236}">
                <a16:creationId xmlns:a16="http://schemas.microsoft.com/office/drawing/2014/main" id="{2229EB63-9E88-4CB7-8741-D02FBCB826C1}"/>
              </a:ext>
            </a:extLst>
          </p:cNvPr>
          <p:cNvSpPr txBox="1">
            <a:spLocks/>
          </p:cNvSpPr>
          <p:nvPr/>
        </p:nvSpPr>
        <p:spPr>
          <a:xfrm>
            <a:off x="2308633" y="5011492"/>
            <a:ext cx="9538119" cy="1692772"/>
          </a:xfrm>
          <a:prstGeom prst="rect">
            <a:avLst/>
          </a:prstGeom>
        </p:spPr>
        <p:txBody>
          <a:bodyP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lvl="0" indent="1588" algn="just">
              <a:buNone/>
              <a:defRPr/>
            </a:pPr>
            <a:r>
              <a:rPr kumimoji="0" lang="zh-TW" altLang="en-US" sz="2800" b="0" i="0" u="none" strike="noStrike" kern="1200" cap="none" spc="0" normalizeH="0" baseline="0" noProof="0" dirty="0">
                <a:ln>
                  <a:noFill/>
                </a:ln>
                <a:solidFill>
                  <a:srgbClr val="6E6057"/>
                </a:solidFill>
                <a:effectLst/>
                <a:uLnTx/>
                <a:uFillTx/>
                <a:latin typeface="標楷體" pitchFamily="65" charset="-120"/>
                <a:ea typeface="標楷體" pitchFamily="65" charset="-120"/>
                <a:cs typeface="+mn-cs"/>
              </a:rPr>
              <a:t>依上開第</a:t>
            </a:r>
            <a:r>
              <a:rPr kumimoji="0" lang="en-US" altLang="zh-TW" sz="2800" b="0" i="0" u="none" strike="noStrike" kern="1200" cap="none" spc="0" normalizeH="0" baseline="0" noProof="0" dirty="0">
                <a:ln>
                  <a:noFill/>
                </a:ln>
                <a:solidFill>
                  <a:srgbClr val="6E6057"/>
                </a:solidFill>
                <a:effectLst/>
                <a:uLnTx/>
                <a:uFillTx/>
                <a:latin typeface="標楷體" pitchFamily="65" charset="-120"/>
                <a:ea typeface="標楷體" pitchFamily="65" charset="-120"/>
                <a:cs typeface="+mn-cs"/>
              </a:rPr>
              <a:t>3</a:t>
            </a:r>
            <a:r>
              <a:rPr kumimoji="0" lang="zh-TW" altLang="en-US" sz="2800" b="0" i="0" u="none" strike="noStrike" kern="1200" cap="none" spc="0" normalizeH="0" baseline="0" noProof="0" dirty="0">
                <a:ln>
                  <a:noFill/>
                </a:ln>
                <a:solidFill>
                  <a:srgbClr val="6E6057"/>
                </a:solidFill>
                <a:effectLst/>
                <a:uLnTx/>
                <a:uFillTx/>
                <a:latin typeface="標楷體" pitchFamily="65" charset="-120"/>
                <a:ea typeface="標楷體" pitchFamily="65" charset="-120"/>
                <a:cs typeface="+mn-cs"/>
              </a:rPr>
              <a:t>條第</a:t>
            </a:r>
            <a:r>
              <a:rPr kumimoji="0" lang="en-US" altLang="zh-TW" sz="2800" b="0" i="0" u="none" strike="noStrike" kern="1200" cap="none" spc="0" normalizeH="0" baseline="0" noProof="0" dirty="0">
                <a:ln>
                  <a:noFill/>
                </a:ln>
                <a:solidFill>
                  <a:srgbClr val="6E6057"/>
                </a:solidFill>
                <a:effectLst/>
                <a:uLnTx/>
                <a:uFillTx/>
                <a:latin typeface="標楷體" pitchFamily="65" charset="-120"/>
                <a:ea typeface="標楷體" pitchFamily="65" charset="-120"/>
                <a:cs typeface="+mn-cs"/>
              </a:rPr>
              <a:t>1</a:t>
            </a:r>
            <a:r>
              <a:rPr kumimoji="0" lang="zh-TW" altLang="en-US" sz="2800" b="0" i="0" u="none" strike="noStrike" kern="1200" cap="none" spc="0" normalizeH="0" baseline="0" noProof="0" dirty="0">
                <a:ln>
                  <a:noFill/>
                </a:ln>
                <a:solidFill>
                  <a:srgbClr val="6E6057"/>
                </a:solidFill>
                <a:effectLst/>
                <a:uLnTx/>
                <a:uFillTx/>
                <a:latin typeface="標楷體" pitchFamily="65" charset="-120"/>
                <a:ea typeface="標楷體" pitchFamily="65" charset="-120"/>
                <a:cs typeface="+mn-cs"/>
              </a:rPr>
              <a:t>項第</a:t>
            </a:r>
            <a:r>
              <a:rPr kumimoji="0" lang="en-US" altLang="zh-TW" sz="2800" b="0" i="0" u="none" strike="noStrike" kern="1200" cap="none" spc="0" normalizeH="0" baseline="0" noProof="0" dirty="0">
                <a:ln>
                  <a:noFill/>
                </a:ln>
                <a:solidFill>
                  <a:srgbClr val="6E6057"/>
                </a:solidFill>
                <a:effectLst/>
                <a:uLnTx/>
                <a:uFillTx/>
                <a:latin typeface="標楷體" pitchFamily="65" charset="-120"/>
                <a:ea typeface="標楷體" pitchFamily="65" charset="-120"/>
                <a:cs typeface="+mn-cs"/>
              </a:rPr>
              <a:t>4</a:t>
            </a:r>
            <a:r>
              <a:rPr kumimoji="0" lang="zh-TW" altLang="en-US" sz="2800" b="0" i="0" u="none" strike="noStrike" kern="1200" cap="none" spc="0" normalizeH="0" baseline="0" noProof="0" dirty="0">
                <a:ln>
                  <a:noFill/>
                </a:ln>
                <a:solidFill>
                  <a:srgbClr val="6E6057"/>
                </a:solidFill>
                <a:effectLst/>
                <a:uLnTx/>
                <a:uFillTx/>
                <a:latin typeface="標楷體" pitchFamily="65" charset="-120"/>
                <a:ea typeface="標楷體" pitchFamily="65" charset="-120"/>
                <a:cs typeface="+mn-cs"/>
              </a:rPr>
              <a:t>款但書規定，丙財團法人雖由乙擔任董事，但</a:t>
            </a:r>
            <a:r>
              <a:rPr kumimoji="0" lang="zh-TW" altLang="en-US" sz="2800" b="0" i="0" u="none" strike="noStrike" kern="1200" cap="none" spc="0" normalizeH="0" baseline="0" noProof="0" dirty="0">
                <a:ln>
                  <a:noFill/>
                </a:ln>
                <a:solidFill>
                  <a:srgbClr val="FF0000"/>
                </a:solidFill>
                <a:effectLst/>
                <a:uLnTx/>
                <a:uFillTx/>
                <a:latin typeface="標楷體" pitchFamily="65" charset="-120"/>
                <a:ea typeface="標楷體" pitchFamily="65" charset="-120"/>
                <a:cs typeface="+mn-cs"/>
              </a:rPr>
              <a:t>非乙之關係人</a:t>
            </a:r>
            <a:r>
              <a:rPr kumimoji="0" lang="zh-TW" altLang="en-US" sz="2800" b="0" i="0" u="none" strike="noStrike" kern="1200" cap="none" spc="0" normalizeH="0" baseline="0" noProof="0" dirty="0">
                <a:ln>
                  <a:noFill/>
                </a:ln>
                <a:solidFill>
                  <a:srgbClr val="6E6057"/>
                </a:solidFill>
                <a:effectLst/>
                <a:uLnTx/>
                <a:uFillTx/>
                <a:latin typeface="標楷體" pitchFamily="65" charset="-120"/>
                <a:ea typeface="標楷體" pitchFamily="65" charset="-120"/>
                <a:cs typeface="+mn-cs"/>
              </a:rPr>
              <a:t>，因而於投標乙之服務機關</a:t>
            </a:r>
            <a:r>
              <a:rPr lang="zh-TW" altLang="en-US" sz="2800" dirty="0">
                <a:solidFill>
                  <a:srgbClr val="6E6057"/>
                </a:solidFill>
                <a:latin typeface="標楷體" pitchFamily="65" charset="-120"/>
                <a:ea typeface="標楷體" pitchFamily="65" charset="-120"/>
              </a:rPr>
              <a:t>甲公司之</a:t>
            </a:r>
            <a:r>
              <a:rPr kumimoji="0" lang="zh-TW" altLang="en-US" sz="2800" b="0" i="0" u="none" strike="noStrike" kern="1200" cap="none" spc="0" normalizeH="0" baseline="0" noProof="0" dirty="0">
                <a:ln>
                  <a:noFill/>
                </a:ln>
                <a:solidFill>
                  <a:srgbClr val="6E6057"/>
                </a:solidFill>
                <a:effectLst/>
                <a:uLnTx/>
                <a:uFillTx/>
                <a:latin typeface="標楷體" pitchFamily="65" charset="-120"/>
                <a:ea typeface="標楷體" pitchFamily="65" charset="-120"/>
                <a:cs typeface="+mn-cs"/>
              </a:rPr>
              <a:t>標案時，</a:t>
            </a:r>
            <a:r>
              <a:rPr kumimoji="0" lang="zh-TW" altLang="en-US" sz="2800" b="0" i="0" u="none" strike="noStrike" kern="1200" cap="none" spc="0" normalizeH="0" baseline="0" noProof="0" dirty="0">
                <a:ln>
                  <a:noFill/>
                </a:ln>
                <a:solidFill>
                  <a:srgbClr val="FF0000"/>
                </a:solidFill>
                <a:effectLst/>
                <a:uLnTx/>
                <a:uFillTx/>
                <a:latin typeface="標楷體" pitchFamily="65" charset="-120"/>
                <a:ea typeface="標楷體" pitchFamily="65" charset="-120"/>
                <a:cs typeface="+mn-cs"/>
              </a:rPr>
              <a:t>無須揭露</a:t>
            </a:r>
            <a:r>
              <a:rPr kumimoji="0" lang="zh-TW" altLang="en-US" sz="2800" b="0" i="0" u="none" strike="noStrike" kern="1200" cap="none" spc="0" normalizeH="0" baseline="0" noProof="0" dirty="0">
                <a:ln>
                  <a:noFill/>
                </a:ln>
                <a:solidFill>
                  <a:srgbClr val="6E6057"/>
                </a:solidFill>
                <a:effectLst/>
                <a:uLnTx/>
                <a:uFillTx/>
                <a:latin typeface="標楷體" pitchFamily="65" charset="-120"/>
                <a:ea typeface="標楷體" pitchFamily="65" charset="-120"/>
                <a:cs typeface="+mn-cs"/>
              </a:rPr>
              <a:t>，乙於審查相關標案時，依本法亦</a:t>
            </a:r>
            <a:r>
              <a:rPr kumimoji="0" lang="zh-TW" altLang="en-US" sz="2800" b="0" i="0" u="none" strike="noStrike" kern="1200" cap="none" spc="0" normalizeH="0" baseline="0" noProof="0" dirty="0">
                <a:ln>
                  <a:noFill/>
                </a:ln>
                <a:solidFill>
                  <a:srgbClr val="FF0000"/>
                </a:solidFill>
                <a:effectLst/>
                <a:uLnTx/>
                <a:uFillTx/>
                <a:latin typeface="標楷體" pitchFamily="65" charset="-120"/>
                <a:ea typeface="標楷體" pitchFamily="65" charset="-120"/>
                <a:cs typeface="+mn-cs"/>
              </a:rPr>
              <a:t>無迴避義務</a:t>
            </a:r>
            <a:r>
              <a:rPr kumimoji="0" lang="zh-TW" altLang="en-US" sz="2800" b="0" i="0" u="none" strike="noStrike" kern="1200" cap="none" spc="0" normalizeH="0" baseline="0" noProof="0" dirty="0">
                <a:ln>
                  <a:noFill/>
                </a:ln>
                <a:solidFill>
                  <a:srgbClr val="6E6057"/>
                </a:solidFill>
                <a:effectLst/>
                <a:uLnTx/>
                <a:uFillTx/>
                <a:latin typeface="標楷體" pitchFamily="65" charset="-120"/>
                <a:ea typeface="標楷體" pitchFamily="65" charset="-120"/>
                <a:cs typeface="+mn-cs"/>
              </a:rPr>
              <a:t>。</a:t>
            </a:r>
            <a:endParaRPr kumimoji="0" lang="en-US" altLang="zh-TW" sz="2800" b="0" i="0" u="none" strike="noStrike" kern="1200" cap="none" spc="0" normalizeH="0" baseline="0" noProof="0" dirty="0">
              <a:ln>
                <a:noFill/>
              </a:ln>
              <a:solidFill>
                <a:srgbClr val="6E6057"/>
              </a:solidFill>
              <a:effectLst/>
              <a:uLnTx/>
              <a:uFillTx/>
              <a:latin typeface="標楷體" pitchFamily="65" charset="-120"/>
              <a:ea typeface="標楷體" pitchFamily="65" charset="-120"/>
              <a:cs typeface="+mn-cs"/>
            </a:endParaRPr>
          </a:p>
        </p:txBody>
      </p:sp>
      <p:sp>
        <p:nvSpPr>
          <p:cNvPr id="11" name="文字方塊 4">
            <a:extLst>
              <a:ext uri="{FF2B5EF4-FFF2-40B4-BE49-F238E27FC236}">
                <a16:creationId xmlns:a16="http://schemas.microsoft.com/office/drawing/2014/main" id="{8BF5B535-ADAE-409C-A4AC-91727F12D832}"/>
              </a:ext>
            </a:extLst>
          </p:cNvPr>
          <p:cNvSpPr txBox="1">
            <a:spLocks noChangeArrowheads="1"/>
          </p:cNvSpPr>
          <p:nvPr/>
        </p:nvSpPr>
        <p:spPr bwMode="auto">
          <a:xfrm>
            <a:off x="2463924" y="838627"/>
            <a:ext cx="9382828" cy="1569660"/>
          </a:xfrm>
          <a:prstGeom prst="rect">
            <a:avLst/>
          </a:prstGeom>
          <a:noFill/>
          <a:ln w="9525">
            <a:noFill/>
            <a:miter lim="800000"/>
            <a:headEnd/>
            <a:tailEnd/>
          </a:ln>
        </p:spPr>
        <p:txBody>
          <a:bodyPr wrap="square">
            <a:spAutoFit/>
          </a:bodyPr>
          <a:lstStyle/>
          <a:p>
            <a:pPr lvl="0" algn="just">
              <a:defRPr/>
            </a:pPr>
            <a:r>
              <a:rPr kumimoji="0" lang="zh-TW" altLang="en-US" sz="3200" b="0" i="0" u="none" strike="noStrike" kern="1200" cap="none" spc="0" normalizeH="0" baseline="0" noProof="0" dirty="0">
                <a:ln>
                  <a:noFill/>
                </a:ln>
                <a:solidFill>
                  <a:srgbClr val="7030A0"/>
                </a:solidFill>
                <a:effectLst/>
                <a:uLnTx/>
                <a:uFillTx/>
                <a:latin typeface="標楷體" pitchFamily="65" charset="-120"/>
                <a:ea typeface="標楷體" pitchFamily="65" charset="-120"/>
                <a:cs typeface="+mn-cs"/>
              </a:rPr>
              <a:t>甲公營事業董事長乙奉經濟部指派代表經濟部任丙財團法人之公股董事，丙財團法人投標</a:t>
            </a:r>
            <a:r>
              <a:rPr lang="zh-TW" altLang="en-US" sz="3200" dirty="0">
                <a:solidFill>
                  <a:srgbClr val="7030A0"/>
                </a:solidFill>
                <a:latin typeface="標楷體" pitchFamily="65" charset="-120"/>
                <a:ea typeface="標楷體" pitchFamily="65" charset="-120"/>
              </a:rPr>
              <a:t>甲公司之</a:t>
            </a:r>
            <a:r>
              <a:rPr kumimoji="0" lang="zh-TW" altLang="en-US" sz="3200" b="0" i="0" u="none" strike="noStrike" kern="1200" cap="none" spc="0" normalizeH="0" baseline="0" noProof="0" dirty="0">
                <a:ln>
                  <a:noFill/>
                </a:ln>
                <a:solidFill>
                  <a:srgbClr val="7030A0"/>
                </a:solidFill>
                <a:effectLst/>
                <a:uLnTx/>
                <a:uFillTx/>
                <a:latin typeface="標楷體" pitchFamily="65" charset="-120"/>
                <a:ea typeface="標楷體" pitchFamily="65" charset="-120"/>
                <a:cs typeface="+mn-cs"/>
              </a:rPr>
              <a:t>採購時應否揭露</a:t>
            </a:r>
            <a:r>
              <a:rPr kumimoji="0" lang="en-US" altLang="zh-TW" sz="3200" b="0" i="0" u="none" strike="noStrike" kern="1200" cap="none" spc="0" normalizeH="0" baseline="0" noProof="0" dirty="0">
                <a:ln>
                  <a:noFill/>
                </a:ln>
                <a:solidFill>
                  <a:srgbClr val="7030A0"/>
                </a:solidFill>
                <a:effectLst/>
                <a:uLnTx/>
                <a:uFillTx/>
                <a:latin typeface="標楷體" pitchFamily="65" charset="-120"/>
                <a:ea typeface="標楷體" pitchFamily="65" charset="-120"/>
                <a:cs typeface="+mn-cs"/>
              </a:rPr>
              <a:t>?</a:t>
            </a:r>
            <a:r>
              <a:rPr lang="zh-TW" altLang="en-US" sz="3200" dirty="0">
                <a:solidFill>
                  <a:srgbClr val="7030A0"/>
                </a:solidFill>
                <a:latin typeface="標楷體" pitchFamily="65" charset="-120"/>
                <a:ea typeface="標楷體" pitchFamily="65" charset="-120"/>
              </a:rPr>
              <a:t>董事長乙</a:t>
            </a:r>
            <a:r>
              <a:rPr kumimoji="0" lang="zh-TW" altLang="en-US" sz="3200" b="0" i="0" u="none" strike="noStrike" kern="1200" cap="none" spc="0" normalizeH="0" baseline="0" noProof="0" dirty="0">
                <a:ln>
                  <a:noFill/>
                </a:ln>
                <a:solidFill>
                  <a:srgbClr val="7030A0"/>
                </a:solidFill>
                <a:effectLst/>
                <a:uLnTx/>
                <a:uFillTx/>
                <a:latin typeface="標楷體" pitchFamily="65" charset="-120"/>
                <a:ea typeface="標楷體" pitchFamily="65" charset="-120"/>
                <a:cs typeface="+mn-cs"/>
              </a:rPr>
              <a:t>需否迴避</a:t>
            </a:r>
            <a:r>
              <a:rPr kumimoji="0" lang="en-US" altLang="zh-TW" sz="3200" b="0" i="0" u="none" strike="noStrike" kern="1200" cap="none" spc="0" normalizeH="0" baseline="0" noProof="0" dirty="0">
                <a:ln>
                  <a:noFill/>
                </a:ln>
                <a:solidFill>
                  <a:srgbClr val="7030A0"/>
                </a:solidFill>
                <a:effectLst/>
                <a:uLnTx/>
                <a:uFillTx/>
                <a:latin typeface="標楷體" pitchFamily="65" charset="-120"/>
                <a:ea typeface="標楷體" pitchFamily="65" charset="-120"/>
                <a:cs typeface="+mn-cs"/>
              </a:rPr>
              <a:t>?</a:t>
            </a:r>
          </a:p>
        </p:txBody>
      </p:sp>
    </p:spTree>
    <p:extLst>
      <p:ext uri="{BB962C8B-B14F-4D97-AF65-F5344CB8AC3E}">
        <p14:creationId xmlns:p14="http://schemas.microsoft.com/office/powerpoint/2010/main" val="41055368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900" decel="100000" fill="hold"/>
                                        <p:tgtEl>
                                          <p:spTgt spid="1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par>
                                <p:cTn id="11" presetID="37"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900" decel="100000" fill="hold"/>
                                        <p:tgtEl>
                                          <p:spTgt spid="3"/>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3"/>
                                        </p:tgtEl>
                                        <p:attrNameLst>
                                          <p:attrName>ppt_y</p:attrName>
                                        </p:attrNameLst>
                                      </p:cBhvr>
                                      <p:tavLst>
                                        <p:tav tm="0">
                                          <p:val>
                                            <p:strVal val="#ppt_y-.03"/>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 presetClass="entr" presetSubtype="16" fill="hold" grpId="0" nodeType="clickEffect">
                                  <p:stCondLst>
                                    <p:cond delay="0"/>
                                  </p:stCondLst>
                                  <p:childTnLst>
                                    <p:set>
                                      <p:cBhvr>
                                        <p:cTn id="20" dur="1" fill="hold">
                                          <p:stCondLst>
                                            <p:cond delay="0"/>
                                          </p:stCondLst>
                                        </p:cTn>
                                        <p:tgtEl>
                                          <p:spTgt spid="12">
                                            <p:txEl>
                                              <p:pRg st="0" end="0"/>
                                            </p:txEl>
                                          </p:spTgt>
                                        </p:tgtEl>
                                        <p:attrNameLst>
                                          <p:attrName>style.visibility</p:attrName>
                                        </p:attrNameLst>
                                      </p:cBhvr>
                                      <p:to>
                                        <p:strVal val="visible"/>
                                      </p:to>
                                    </p:set>
                                    <p:animEffect transition="in" filter="box(in)">
                                      <p:cBhvr>
                                        <p:cTn id="21"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solidFill>
                  <a:srgbClr val="7B9899"/>
                </a:solidFill>
              </a:rPr>
              <a:t>補助與交易之限制</a:t>
            </a:r>
            <a:endParaRPr lang="zh-TW" altLang="en-US" dirty="0"/>
          </a:p>
        </p:txBody>
      </p:sp>
      <p:sp>
        <p:nvSpPr>
          <p:cNvPr id="6" name="內容版面配置區 2"/>
          <p:cNvSpPr>
            <a:spLocks noGrp="1"/>
          </p:cNvSpPr>
          <p:nvPr>
            <p:ph idx="4294967295"/>
          </p:nvPr>
        </p:nvSpPr>
        <p:spPr>
          <a:xfrm>
            <a:off x="3619500" y="2481792"/>
            <a:ext cx="8064500" cy="2008927"/>
          </a:xfrm>
          <a:prstGeom prst="rect">
            <a:avLst/>
          </a:prstGeom>
        </p:spPr>
        <p:txBody>
          <a:bodyPr>
            <a:noAutofit/>
          </a:bodyPr>
          <a:lstStyle/>
          <a:p>
            <a:pPr marL="0" indent="1588" algn="just">
              <a:buNone/>
            </a:pPr>
            <a:r>
              <a:rPr lang="zh-TW" altLang="en-US" sz="2800" dirty="0">
                <a:latin typeface="標楷體" pitchFamily="65" charset="-120"/>
                <a:ea typeface="標楷體" pitchFamily="65" charset="-120"/>
              </a:rPr>
              <a:t>第</a:t>
            </a:r>
            <a:r>
              <a:rPr lang="en-US" altLang="zh-TW" sz="2800" dirty="0">
                <a:latin typeface="標楷體" pitchFamily="65" charset="-120"/>
                <a:ea typeface="標楷體" pitchFamily="65" charset="-120"/>
              </a:rPr>
              <a:t>14</a:t>
            </a:r>
            <a:r>
              <a:rPr lang="zh-TW" altLang="en-US" sz="2800" dirty="0">
                <a:latin typeface="標楷體" pitchFamily="65" charset="-120"/>
                <a:ea typeface="標楷體" pitchFamily="65" charset="-120"/>
              </a:rPr>
              <a:t>條第</a:t>
            </a:r>
            <a:r>
              <a:rPr lang="en-US" altLang="zh-TW" sz="2800" dirty="0">
                <a:latin typeface="標楷體" pitchFamily="65" charset="-120"/>
                <a:ea typeface="標楷體" pitchFamily="65" charset="-120"/>
              </a:rPr>
              <a:t>2</a:t>
            </a:r>
            <a:r>
              <a:rPr lang="zh-TW" altLang="en-US" sz="2800" dirty="0">
                <a:latin typeface="標楷體" pitchFamily="65" charset="-120"/>
                <a:ea typeface="標楷體" pitchFamily="65" charset="-120"/>
              </a:rPr>
              <a:t>項「主動據實表明身分關係」規定，係針對依同條第</a:t>
            </a:r>
            <a:r>
              <a:rPr lang="en-US" altLang="zh-TW" sz="2800" dirty="0">
                <a:latin typeface="標楷體" pitchFamily="65" charset="-120"/>
                <a:ea typeface="標楷體" pitchFamily="65" charset="-120"/>
              </a:rPr>
              <a:t>1</a:t>
            </a:r>
            <a:r>
              <a:rPr lang="zh-TW" altLang="en-US" sz="2800" dirty="0">
                <a:latin typeface="標楷體" pitchFamily="65" charset="-120"/>
                <a:ea typeface="標楷體" pitchFamily="65" charset="-120"/>
              </a:rPr>
              <a:t>項但書以公告、公開方式辦理之補助或交易所定之配套措施，</a:t>
            </a:r>
            <a:r>
              <a:rPr lang="zh-TW" altLang="en-US" sz="2800" dirty="0">
                <a:solidFill>
                  <a:srgbClr val="FF0000"/>
                </a:solidFill>
                <a:latin typeface="標楷體" pitchFamily="65" charset="-120"/>
                <a:ea typeface="標楷體" pitchFamily="65" charset="-120"/>
              </a:rPr>
              <a:t>如屬違法之關係人補助，自無表明身分關係之義務，亦不能因表明身分關係而使違法補助性質變更為合法</a:t>
            </a:r>
            <a:r>
              <a:rPr lang="zh-TW" altLang="en-US" sz="2800" dirty="0">
                <a:latin typeface="標楷體" pitchFamily="65" charset="-120"/>
                <a:ea typeface="標楷體" pitchFamily="65" charset="-120"/>
              </a:rPr>
              <a:t>。</a:t>
            </a:r>
            <a:endParaRPr lang="en-US" altLang="zh-TW" sz="2800" dirty="0">
              <a:latin typeface="標楷體" pitchFamily="65" charset="-120"/>
              <a:ea typeface="標楷體" pitchFamily="65" charset="-120"/>
            </a:endParaRPr>
          </a:p>
        </p:txBody>
      </p:sp>
      <p:sp>
        <p:nvSpPr>
          <p:cNvPr id="8" name="文字方塊 7"/>
          <p:cNvSpPr txBox="1"/>
          <p:nvPr/>
        </p:nvSpPr>
        <p:spPr>
          <a:xfrm>
            <a:off x="3619104" y="4513000"/>
            <a:ext cx="8064896" cy="2123658"/>
          </a:xfrm>
          <a:prstGeom prst="rect">
            <a:avLst/>
          </a:prstGeom>
          <a:noFill/>
        </p:spPr>
        <p:txBody>
          <a:bodyPr wrap="square" rtlCol="0">
            <a:spAutoFit/>
          </a:bodyPr>
          <a:lstStyle/>
          <a:p>
            <a:pPr algn="just"/>
            <a:r>
              <a:rPr lang="zh-TW" altLang="en-US" sz="2800" dirty="0">
                <a:solidFill>
                  <a:schemeClr val="accent1">
                    <a:lumMod val="75000"/>
                  </a:schemeClr>
                </a:solidFill>
                <a:latin typeface="標楷體" panose="03000509000000000000" pitchFamily="65" charset="-120"/>
                <a:ea typeface="標楷體" panose="03000509000000000000" pitchFamily="65" charset="-120"/>
              </a:rPr>
              <a:t>違法補助之行為認定基準時點，應以補助機關團體核定同意時為準</a:t>
            </a:r>
            <a:r>
              <a:rPr lang="zh-TW" altLang="en-US" sz="2400" dirty="0">
                <a:solidFill>
                  <a:srgbClr val="000000"/>
                </a:solidFill>
                <a:latin typeface="標楷體" panose="03000509000000000000" pitchFamily="65" charset="-120"/>
                <a:ea typeface="標楷體" panose="03000509000000000000" pitchFamily="65" charset="-120"/>
              </a:rPr>
              <a:t>，</a:t>
            </a:r>
            <a:r>
              <a:rPr lang="zh-TW" altLang="en-US" sz="2800" dirty="0">
                <a:solidFill>
                  <a:srgbClr val="000000"/>
                </a:solidFill>
                <a:latin typeface="標楷體" panose="03000509000000000000" pitchFamily="65" charset="-120"/>
                <a:ea typeface="標楷體" panose="03000509000000000000" pitchFamily="65" charset="-120"/>
              </a:rPr>
              <a:t>故於機關團體核定同意補助後，縱關係人未辦理核銷程序或退回補助金，亦不能當然免責。</a:t>
            </a:r>
            <a:endParaRPr lang="en-US" altLang="zh-TW" sz="2800" dirty="0">
              <a:solidFill>
                <a:srgbClr val="000000"/>
              </a:solidFill>
              <a:latin typeface="標楷體" panose="03000509000000000000" pitchFamily="65" charset="-120"/>
              <a:ea typeface="標楷體" panose="03000509000000000000" pitchFamily="65" charset="-120"/>
            </a:endParaRPr>
          </a:p>
          <a:p>
            <a:pPr algn="just"/>
            <a:r>
              <a:rPr lang="en-US" altLang="zh-TW" sz="2000" dirty="0">
                <a:solidFill>
                  <a:srgbClr val="000000"/>
                </a:solidFill>
                <a:latin typeface="標楷體" panose="03000509000000000000" pitchFamily="65" charset="-120"/>
                <a:ea typeface="標楷體" panose="03000509000000000000" pitchFamily="65" charset="-120"/>
              </a:rPr>
              <a:t>(</a:t>
            </a:r>
            <a:r>
              <a:rPr lang="zh-TW" altLang="en-US" sz="2000" dirty="0">
                <a:solidFill>
                  <a:srgbClr val="000000"/>
                </a:solidFill>
                <a:latin typeface="標楷體" panose="03000509000000000000" pitchFamily="65" charset="-120"/>
                <a:ea typeface="標楷體" panose="03000509000000000000" pitchFamily="65" charset="-120"/>
              </a:rPr>
              <a:t>法務部</a:t>
            </a:r>
            <a:r>
              <a:rPr lang="en-US" altLang="zh-TW" sz="2000" dirty="0">
                <a:solidFill>
                  <a:srgbClr val="000000"/>
                </a:solidFill>
                <a:latin typeface="標楷體" panose="03000509000000000000" pitchFamily="65" charset="-120"/>
                <a:ea typeface="標楷體" panose="03000509000000000000" pitchFamily="65" charset="-120"/>
              </a:rPr>
              <a:t>109</a:t>
            </a:r>
            <a:r>
              <a:rPr lang="zh-TW" altLang="en-US" sz="2000" dirty="0">
                <a:solidFill>
                  <a:srgbClr val="000000"/>
                </a:solidFill>
                <a:latin typeface="標楷體" panose="03000509000000000000" pitchFamily="65" charset="-120"/>
                <a:ea typeface="標楷體" panose="03000509000000000000" pitchFamily="65" charset="-120"/>
              </a:rPr>
              <a:t>年</a:t>
            </a:r>
            <a:r>
              <a:rPr lang="en-US" altLang="zh-TW" sz="2000" dirty="0">
                <a:solidFill>
                  <a:srgbClr val="000000"/>
                </a:solidFill>
                <a:latin typeface="標楷體" panose="03000509000000000000" pitchFamily="65" charset="-120"/>
                <a:ea typeface="標楷體" panose="03000509000000000000" pitchFamily="65" charset="-120"/>
              </a:rPr>
              <a:t>3</a:t>
            </a:r>
            <a:r>
              <a:rPr lang="zh-TW" altLang="en-US" sz="2000" dirty="0">
                <a:solidFill>
                  <a:srgbClr val="000000"/>
                </a:solidFill>
                <a:latin typeface="標楷體" panose="03000509000000000000" pitchFamily="65" charset="-120"/>
                <a:ea typeface="標楷體" panose="03000509000000000000" pitchFamily="65" charset="-120"/>
              </a:rPr>
              <a:t>月</a:t>
            </a:r>
            <a:r>
              <a:rPr lang="en-US" altLang="zh-TW" sz="2000" dirty="0">
                <a:solidFill>
                  <a:srgbClr val="000000"/>
                </a:solidFill>
                <a:latin typeface="標楷體" panose="03000509000000000000" pitchFamily="65" charset="-120"/>
                <a:ea typeface="標楷體" panose="03000509000000000000" pitchFamily="65" charset="-120"/>
              </a:rPr>
              <a:t>20</a:t>
            </a:r>
            <a:r>
              <a:rPr lang="zh-TW" altLang="en-US" sz="2000" dirty="0">
                <a:solidFill>
                  <a:srgbClr val="000000"/>
                </a:solidFill>
                <a:latin typeface="標楷體" panose="03000509000000000000" pitchFamily="65" charset="-120"/>
                <a:ea typeface="標楷體" panose="03000509000000000000" pitchFamily="65" charset="-120"/>
              </a:rPr>
              <a:t>日法廉字第</a:t>
            </a:r>
            <a:r>
              <a:rPr lang="en-US" altLang="zh-TW" sz="2000" dirty="0">
                <a:solidFill>
                  <a:srgbClr val="000000"/>
                </a:solidFill>
                <a:latin typeface="標楷體" panose="03000509000000000000" pitchFamily="65" charset="-120"/>
                <a:ea typeface="標楷體" panose="03000509000000000000" pitchFamily="65" charset="-120"/>
              </a:rPr>
              <a:t>10905002080</a:t>
            </a:r>
            <a:r>
              <a:rPr lang="zh-TW" altLang="en-US" sz="2000" dirty="0">
                <a:solidFill>
                  <a:srgbClr val="000000"/>
                </a:solidFill>
                <a:latin typeface="標楷體" panose="03000509000000000000" pitchFamily="65" charset="-120"/>
                <a:ea typeface="標楷體" panose="03000509000000000000" pitchFamily="65" charset="-120"/>
              </a:rPr>
              <a:t>號函釋參照</a:t>
            </a:r>
            <a:r>
              <a:rPr lang="en-US" altLang="zh-TW" sz="2000" dirty="0">
                <a:solidFill>
                  <a:srgbClr val="000000"/>
                </a:solidFill>
                <a:latin typeface="標楷體" panose="03000509000000000000" pitchFamily="65" charset="-120"/>
                <a:ea typeface="標楷體" panose="03000509000000000000" pitchFamily="65" charset="-120"/>
              </a:rPr>
              <a:t>)</a:t>
            </a:r>
            <a:endParaRPr lang="en-US" altLang="zh-TW" sz="2400" dirty="0">
              <a:solidFill>
                <a:srgbClr val="000000"/>
              </a:solidFill>
              <a:latin typeface="標楷體" panose="03000509000000000000" pitchFamily="65" charset="-120"/>
              <a:ea typeface="標楷體" panose="03000509000000000000" pitchFamily="65" charset="-120"/>
            </a:endParaRPr>
          </a:p>
        </p:txBody>
      </p:sp>
      <p:pic>
        <p:nvPicPr>
          <p:cNvPr id="9" name="!!pp1">
            <a:extLst>
              <a:ext uri="{FF2B5EF4-FFF2-40B4-BE49-F238E27FC236}">
                <a16:creationId xmlns:a16="http://schemas.microsoft.com/office/drawing/2014/main" id="{5A48DE70-8B7D-40E5-BE8D-542E8FF8059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72276" t="16029" r="8397" b="66356"/>
          <a:stretch/>
        </p:blipFill>
        <p:spPr>
          <a:xfrm>
            <a:off x="38038" y="1933590"/>
            <a:ext cx="3262634" cy="1476896"/>
          </a:xfrm>
          <a:prstGeom prst="rect">
            <a:avLst/>
          </a:prstGeom>
        </p:spPr>
      </p:pic>
      <p:pic>
        <p:nvPicPr>
          <p:cNvPr id="3" name="圖片 2">
            <a:extLst>
              <a:ext uri="{FF2B5EF4-FFF2-40B4-BE49-F238E27FC236}">
                <a16:creationId xmlns:a16="http://schemas.microsoft.com/office/drawing/2014/main" id="{6BF6ED8D-D07E-46D4-A343-5B83DAF367CB}"/>
              </a:ext>
            </a:extLst>
          </p:cNvPr>
          <p:cNvPicPr>
            <a:picLocks noChangeAspect="1"/>
          </p:cNvPicPr>
          <p:nvPr/>
        </p:nvPicPr>
        <p:blipFill>
          <a:blip r:embed="rId3"/>
          <a:stretch>
            <a:fillRect/>
          </a:stretch>
        </p:blipFill>
        <p:spPr>
          <a:xfrm>
            <a:off x="3429728" y="836983"/>
            <a:ext cx="8620491" cy="1835055"/>
          </a:xfrm>
          <a:prstGeom prst="rect">
            <a:avLst/>
          </a:prstGeom>
        </p:spPr>
      </p:pic>
    </p:spTree>
    <p:extLst>
      <p:ext uri="{BB962C8B-B14F-4D97-AF65-F5344CB8AC3E}">
        <p14:creationId xmlns:p14="http://schemas.microsoft.com/office/powerpoint/2010/main" val="37953277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ox(in)">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5"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anim calcmode="lin" valueType="num">
                                      <p:cBhvr>
                                        <p:cTn id="13" dur="500" fill="hold"/>
                                        <p:tgtEl>
                                          <p:spTgt spid="8"/>
                                        </p:tgtEl>
                                        <p:attrNameLst>
                                          <p:attrName>style.rotation</p:attrName>
                                        </p:attrNameLst>
                                      </p:cBhvr>
                                      <p:tavLst>
                                        <p:tav tm="0">
                                          <p:val>
                                            <p:fltVal val="720"/>
                                          </p:val>
                                        </p:tav>
                                        <p:tav tm="100000">
                                          <p:val>
                                            <p:fltVal val="0"/>
                                          </p:val>
                                        </p:tav>
                                      </p:tavLst>
                                    </p:anim>
                                    <p:anim calcmode="lin" valueType="num">
                                      <p:cBhvr>
                                        <p:cTn id="14" dur="500" fill="hold"/>
                                        <p:tgtEl>
                                          <p:spTgt spid="8"/>
                                        </p:tgtEl>
                                        <p:attrNameLst>
                                          <p:attrName>ppt_h</p:attrName>
                                        </p:attrNameLst>
                                      </p:cBhvr>
                                      <p:tavLst>
                                        <p:tav tm="0">
                                          <p:val>
                                            <p:fltVal val="0"/>
                                          </p:val>
                                        </p:tav>
                                        <p:tav tm="100000">
                                          <p:val>
                                            <p:strVal val="#ppt_h"/>
                                          </p:val>
                                        </p:tav>
                                      </p:tavLst>
                                    </p:anim>
                                    <p:anim calcmode="lin" valueType="num">
                                      <p:cBhvr>
                                        <p:cTn id="15" dur="500" fill="hold"/>
                                        <p:tgtEl>
                                          <p:spTgt spid="8"/>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8"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內容版面配置區 2"/>
          <p:cNvSpPr>
            <a:spLocks noGrp="1"/>
          </p:cNvSpPr>
          <p:nvPr>
            <p:ph idx="1"/>
          </p:nvPr>
        </p:nvSpPr>
        <p:spPr>
          <a:xfrm>
            <a:off x="2914122" y="2410445"/>
            <a:ext cx="8653276" cy="3873623"/>
          </a:xfrm>
        </p:spPr>
        <p:txBody>
          <a:bodyPr>
            <a:noAutofit/>
          </a:bodyPr>
          <a:lstStyle/>
          <a:p>
            <a:pPr marL="0" indent="0" algn="just">
              <a:buNone/>
            </a:pPr>
            <a:endParaRPr lang="en-US" altLang="zh-TW" sz="800" dirty="0">
              <a:latin typeface="標楷體" pitchFamily="65" charset="-120"/>
              <a:ea typeface="標楷體" pitchFamily="65" charset="-120"/>
            </a:endParaRPr>
          </a:p>
          <a:p>
            <a:pPr marL="0" indent="0" algn="just">
              <a:buNone/>
            </a:pPr>
            <a:r>
              <a:rPr lang="zh-TW" altLang="en-US" sz="2800" dirty="0">
                <a:latin typeface="標楷體" pitchFamily="65" charset="-120"/>
                <a:ea typeface="標楷體" pitchFamily="65" charset="-120"/>
              </a:rPr>
              <a:t>本法第</a:t>
            </a:r>
            <a:r>
              <a:rPr lang="en-US" altLang="zh-TW" sz="2800" dirty="0">
                <a:latin typeface="標楷體" pitchFamily="65" charset="-120"/>
                <a:ea typeface="標楷體" pitchFamily="65" charset="-120"/>
              </a:rPr>
              <a:t>4</a:t>
            </a:r>
            <a:r>
              <a:rPr lang="zh-TW" altLang="en-US" sz="2800" dirty="0">
                <a:latin typeface="標楷體" pitchFamily="65" charset="-120"/>
                <a:ea typeface="標楷體" pitchFamily="65" charset="-120"/>
              </a:rPr>
              <a:t>條之</a:t>
            </a:r>
            <a:r>
              <a:rPr lang="zh-TW" altLang="en-US" sz="2800" dirty="0">
                <a:solidFill>
                  <a:srgbClr val="FF0000"/>
                </a:solidFill>
                <a:latin typeface="標楷體" pitchFamily="65" charset="-120"/>
                <a:ea typeface="標楷體" pitchFamily="65" charset="-120"/>
              </a:rPr>
              <a:t>非財產上利益概念</a:t>
            </a:r>
            <a:r>
              <a:rPr lang="zh-TW" altLang="en-US" sz="2800" dirty="0">
                <a:latin typeface="標楷體" pitchFamily="65" charset="-120"/>
                <a:ea typeface="標楷體" pitchFamily="65" charset="-120"/>
              </a:rPr>
              <a:t>，</a:t>
            </a:r>
            <a:r>
              <a:rPr lang="zh-TW" altLang="en-US" sz="2800" dirty="0">
                <a:solidFill>
                  <a:srgbClr val="FF0000"/>
                </a:solidFill>
                <a:latin typeface="標楷體" pitchFamily="65" charset="-120"/>
                <a:ea typeface="標楷體" pitchFamily="65" charset="-120"/>
              </a:rPr>
              <a:t>不因聘用期間長短異其標準，縱為短期性、一次性之人事行為，仍屬「其他相類似之人事措施」之範疇</a:t>
            </a:r>
            <a:r>
              <a:rPr lang="zh-TW" altLang="en-US" sz="2800" dirty="0">
                <a:latin typeface="標楷體" pitchFamily="65" charset="-120"/>
                <a:ea typeface="標楷體" pitchFamily="65" charset="-120"/>
              </a:rPr>
              <a:t>。爰此，機關團體辦理教育訓練課程邀請講師、聘請專案研究計畫主持人等具有短期僱傭或委任性質之行為均應屬之。</a:t>
            </a:r>
            <a:endParaRPr lang="en-US" altLang="zh-TW" sz="2800" dirty="0">
              <a:latin typeface="標楷體" pitchFamily="65" charset="-120"/>
              <a:ea typeface="標楷體" pitchFamily="65" charset="-120"/>
            </a:endParaRPr>
          </a:p>
          <a:p>
            <a:pPr marL="0" indent="0" algn="just">
              <a:buNone/>
            </a:pPr>
            <a:r>
              <a:rPr lang="zh-TW" altLang="en-US" sz="2800" dirty="0">
                <a:latin typeface="標楷體" pitchFamily="65" charset="-120"/>
                <a:ea typeface="標楷體" pitchFamily="65" charset="-120"/>
              </a:rPr>
              <a:t>換言之，相關行為</a:t>
            </a:r>
            <a:r>
              <a:rPr lang="zh-TW" altLang="en-US" sz="2800" dirty="0">
                <a:solidFill>
                  <a:srgbClr val="FF0000"/>
                </a:solidFill>
                <a:latin typeface="標楷體" pitchFamily="65" charset="-120"/>
                <a:ea typeface="標楷體" pitchFamily="65" charset="-120"/>
              </a:rPr>
              <a:t>雖有講師費及計畫主持人等費用</a:t>
            </a:r>
            <a:r>
              <a:rPr lang="zh-TW" altLang="en-US" sz="2800" dirty="0">
                <a:latin typeface="標楷體" pitchFamily="65" charset="-120"/>
                <a:ea typeface="標楷體" pitchFamily="65" charset="-120"/>
              </a:rPr>
              <a:t>，然</a:t>
            </a:r>
            <a:r>
              <a:rPr lang="zh-TW" altLang="en-US" sz="2800" dirty="0">
                <a:solidFill>
                  <a:srgbClr val="FF0000"/>
                </a:solidFill>
                <a:latin typeface="標楷體" pitchFamily="65" charset="-120"/>
                <a:ea typeface="標楷體" pitchFamily="65" charset="-120"/>
              </a:rPr>
              <a:t>聘請行為既屬人事行為之一環</a:t>
            </a:r>
            <a:r>
              <a:rPr lang="zh-TW" altLang="en-US" sz="2800" dirty="0">
                <a:latin typeface="標楷體" pitchFamily="65" charset="-120"/>
                <a:ea typeface="標楷體" pitchFamily="65" charset="-120"/>
              </a:rPr>
              <a:t>，即非本法第</a:t>
            </a:r>
            <a:r>
              <a:rPr lang="en-US" altLang="zh-TW" sz="2800" dirty="0">
                <a:latin typeface="標楷體" pitchFamily="65" charset="-120"/>
                <a:ea typeface="標楷體" pitchFamily="65" charset="-120"/>
              </a:rPr>
              <a:t>14</a:t>
            </a:r>
            <a:r>
              <a:rPr lang="zh-TW" altLang="en-US" sz="2800" dirty="0">
                <a:latin typeface="標楷體" pitchFamily="65" charset="-120"/>
                <a:ea typeface="標楷體" pitchFamily="65" charset="-120"/>
              </a:rPr>
              <a:t>條之交易行為，</a:t>
            </a:r>
            <a:r>
              <a:rPr lang="zh-TW" altLang="en-US" sz="2800" dirty="0">
                <a:solidFill>
                  <a:srgbClr val="FF0000"/>
                </a:solidFill>
                <a:latin typeface="標楷體" pitchFamily="65" charset="-120"/>
                <a:ea typeface="標楷體" pitchFamily="65" charset="-120"/>
              </a:rPr>
              <a:t>自無揭露或公開疑義</a:t>
            </a:r>
            <a:r>
              <a:rPr lang="zh-TW" altLang="en-US" sz="2800" dirty="0">
                <a:latin typeface="標楷體" pitchFamily="65" charset="-120"/>
                <a:ea typeface="標楷體" pitchFamily="65" charset="-120"/>
              </a:rPr>
              <a:t>，惟相關公職人員於行政流程中仍應注意自行迴避。</a:t>
            </a:r>
          </a:p>
        </p:txBody>
      </p:sp>
      <p:sp>
        <p:nvSpPr>
          <p:cNvPr id="40966" name="文字方塊 4"/>
          <p:cNvSpPr txBox="1">
            <a:spLocks noChangeArrowheads="1"/>
          </p:cNvSpPr>
          <p:nvPr/>
        </p:nvSpPr>
        <p:spPr bwMode="auto">
          <a:xfrm>
            <a:off x="2851203" y="1220847"/>
            <a:ext cx="8779114" cy="1077218"/>
          </a:xfrm>
          <a:prstGeom prst="rect">
            <a:avLst/>
          </a:prstGeom>
          <a:noFill/>
          <a:ln w="9525">
            <a:noFill/>
            <a:miter lim="800000"/>
            <a:headEnd/>
            <a:tailEnd/>
          </a:ln>
        </p:spPr>
        <p:txBody>
          <a:bodyPr wrap="square">
            <a:spAutoFit/>
          </a:bodyPr>
          <a:lstStyle/>
          <a:p>
            <a:pPr lvl="0">
              <a:defRPr/>
            </a:pPr>
            <a:r>
              <a:rPr lang="zh-TW" altLang="en-US" sz="3200" dirty="0">
                <a:solidFill>
                  <a:schemeClr val="accent1">
                    <a:lumMod val="75000"/>
                  </a:schemeClr>
                </a:solidFill>
                <a:latin typeface="標楷體" pitchFamily="65" charset="-120"/>
                <a:ea typeface="標楷體" pitchFamily="65" charset="-120"/>
              </a:rPr>
              <a:t>若經濟部次長女兒受邀擔任該部或所屬機關（構）教育課程訓練講師，應否主動據實表明身分關係？</a:t>
            </a:r>
            <a:endParaRPr lang="en-US" altLang="zh-TW" sz="3200" dirty="0">
              <a:solidFill>
                <a:schemeClr val="accent1">
                  <a:lumMod val="75000"/>
                </a:schemeClr>
              </a:solidFill>
              <a:latin typeface="標楷體" pitchFamily="65" charset="-120"/>
              <a:ea typeface="標楷體" pitchFamily="65" charset="-120"/>
            </a:endParaRPr>
          </a:p>
        </p:txBody>
      </p:sp>
      <p:sp>
        <p:nvSpPr>
          <p:cNvPr id="40967" name="文字方塊 5"/>
          <p:cNvSpPr txBox="1">
            <a:spLocks noChangeArrowheads="1"/>
          </p:cNvSpPr>
          <p:nvPr/>
        </p:nvSpPr>
        <p:spPr bwMode="auto">
          <a:xfrm>
            <a:off x="5991524" y="5857876"/>
            <a:ext cx="461665" cy="214313"/>
          </a:xfrm>
          <a:prstGeom prst="rect">
            <a:avLst/>
          </a:prstGeom>
          <a:noFill/>
          <a:ln w="9525">
            <a:noFill/>
            <a:miter lim="800000"/>
            <a:headEnd/>
            <a:tailEnd/>
          </a:ln>
        </p:spPr>
        <p:txBody>
          <a:bodyPr vert="eaVert">
            <a:spAutoFit/>
          </a:bodyPr>
          <a:lstStyle/>
          <a:p>
            <a:pPr fontAlgn="base">
              <a:spcBef>
                <a:spcPct val="0"/>
              </a:spcBef>
              <a:spcAft>
                <a:spcPct val="0"/>
              </a:spcAft>
              <a:defRPr/>
            </a:pPr>
            <a:endParaRPr lang="zh-TW" altLang="en-US">
              <a:solidFill>
                <a:prstClr val="black"/>
              </a:solidFill>
              <a:latin typeface="Georgia" pitchFamily="18" charset="0"/>
              <a:ea typeface="新細明體" charset="-120"/>
            </a:endParaRPr>
          </a:p>
        </p:txBody>
      </p:sp>
      <p:sp>
        <p:nvSpPr>
          <p:cNvPr id="7" name="投影片編號版面配置區 6"/>
          <p:cNvSpPr>
            <a:spLocks noGrp="1"/>
          </p:cNvSpPr>
          <p:nvPr>
            <p:ph type="sldNum" sz="quarter" idx="12"/>
          </p:nvPr>
        </p:nvSpPr>
        <p:spPr/>
        <p:txBody>
          <a:bodyPr/>
          <a:lstStyle/>
          <a:p>
            <a:pPr algn="r" fontAlgn="base">
              <a:spcBef>
                <a:spcPct val="0"/>
              </a:spcBef>
              <a:spcAft>
                <a:spcPct val="0"/>
              </a:spcAft>
              <a:defRPr/>
            </a:pPr>
            <a:fld id="{C4F82BD8-7C05-4AF1-97CE-E193CBD56D39}" type="slidenum">
              <a:rPr lang="zh-TW" altLang="en-US" sz="1200">
                <a:solidFill>
                  <a:prstClr val="black">
                    <a:tint val="75000"/>
                  </a:prstClr>
                </a:solidFill>
                <a:latin typeface="Arial" charset="0"/>
                <a:ea typeface="新細明體" charset="-120"/>
              </a:rPr>
              <a:pPr algn="r" fontAlgn="base">
                <a:spcBef>
                  <a:spcPct val="0"/>
                </a:spcBef>
                <a:spcAft>
                  <a:spcPct val="0"/>
                </a:spcAft>
                <a:defRPr/>
              </a:pPr>
              <a:t>54</a:t>
            </a:fld>
            <a:endParaRPr lang="zh-TW" altLang="en-US" sz="1200">
              <a:solidFill>
                <a:prstClr val="black">
                  <a:tint val="75000"/>
                </a:prstClr>
              </a:solidFill>
              <a:latin typeface="Arial" charset="0"/>
              <a:ea typeface="新細明體" charset="-120"/>
            </a:endParaRPr>
          </a:p>
        </p:txBody>
      </p:sp>
      <p:pic>
        <p:nvPicPr>
          <p:cNvPr id="5" name="圖片 4">
            <a:extLst>
              <a:ext uri="{FF2B5EF4-FFF2-40B4-BE49-F238E27FC236}">
                <a16:creationId xmlns:a16="http://schemas.microsoft.com/office/drawing/2014/main" id="{C78A0378-6B16-4719-B5D5-F608B7D905C6}"/>
              </a:ext>
            </a:extLst>
          </p:cNvPr>
          <p:cNvPicPr>
            <a:picLocks noChangeAspect="1"/>
          </p:cNvPicPr>
          <p:nvPr/>
        </p:nvPicPr>
        <p:blipFill>
          <a:blip r:embed="rId2"/>
          <a:stretch>
            <a:fillRect/>
          </a:stretch>
        </p:blipFill>
        <p:spPr>
          <a:xfrm>
            <a:off x="-184826" y="13436"/>
            <a:ext cx="12192000" cy="1004471"/>
          </a:xfrm>
          <a:prstGeom prst="rect">
            <a:avLst/>
          </a:prstGeom>
        </p:spPr>
      </p:pic>
      <p:pic>
        <p:nvPicPr>
          <p:cNvPr id="12" name="!!pp1">
            <a:extLst>
              <a:ext uri="{FF2B5EF4-FFF2-40B4-BE49-F238E27FC236}">
                <a16:creationId xmlns:a16="http://schemas.microsoft.com/office/drawing/2014/main" id="{89DBAB01-9129-41E1-BA54-F1C573889EB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2276" t="16029" r="8397" b="66356"/>
          <a:stretch/>
        </p:blipFill>
        <p:spPr>
          <a:xfrm>
            <a:off x="98195" y="1017907"/>
            <a:ext cx="2430997" cy="1100439"/>
          </a:xfrm>
          <a:prstGeom prst="rect">
            <a:avLst/>
          </a:prstGeom>
        </p:spPr>
      </p:pic>
    </p:spTree>
    <p:extLst>
      <p:ext uri="{BB962C8B-B14F-4D97-AF65-F5344CB8AC3E}">
        <p14:creationId xmlns:p14="http://schemas.microsoft.com/office/powerpoint/2010/main" val="35563934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40962">
                                            <p:txEl>
                                              <p:pRg st="1" end="1"/>
                                            </p:txEl>
                                          </p:spTgt>
                                        </p:tgtEl>
                                        <p:attrNameLst>
                                          <p:attrName>style.visibility</p:attrName>
                                        </p:attrNameLst>
                                      </p:cBhvr>
                                      <p:to>
                                        <p:strVal val="visible"/>
                                      </p:to>
                                    </p:set>
                                    <p:animEffect transition="in" filter="fade">
                                      <p:cBhvr>
                                        <p:cTn id="7" dur="750"/>
                                        <p:tgtEl>
                                          <p:spTgt spid="40962">
                                            <p:txEl>
                                              <p:pRg st="1" end="1"/>
                                            </p:txEl>
                                          </p:spTgt>
                                        </p:tgtEl>
                                      </p:cBhvr>
                                    </p:animEffect>
                                    <p:anim calcmode="lin" valueType="num">
                                      <p:cBhvr>
                                        <p:cTn id="8" dur="750" fill="hold"/>
                                        <p:tgtEl>
                                          <p:spTgt spid="40962">
                                            <p:txEl>
                                              <p:pRg st="1" end="1"/>
                                            </p:txEl>
                                          </p:spTgt>
                                        </p:tgtEl>
                                        <p:attrNameLst>
                                          <p:attrName>ppt_x</p:attrName>
                                        </p:attrNameLst>
                                      </p:cBhvr>
                                      <p:tavLst>
                                        <p:tav tm="0">
                                          <p:val>
                                            <p:strVal val="#ppt_x"/>
                                          </p:val>
                                        </p:tav>
                                        <p:tav tm="100000">
                                          <p:val>
                                            <p:strVal val="#ppt_x"/>
                                          </p:val>
                                        </p:tav>
                                      </p:tavLst>
                                    </p:anim>
                                    <p:anim calcmode="lin" valueType="num">
                                      <p:cBhvr>
                                        <p:cTn id="9" dur="750" fill="hold"/>
                                        <p:tgtEl>
                                          <p:spTgt spid="4096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 presetClass="entr" presetSubtype="10" fill="hold" nodeType="clickEffect">
                                  <p:stCondLst>
                                    <p:cond delay="0"/>
                                  </p:stCondLst>
                                  <p:childTnLst>
                                    <p:set>
                                      <p:cBhvr>
                                        <p:cTn id="13" dur="1" fill="hold">
                                          <p:stCondLst>
                                            <p:cond delay="0"/>
                                          </p:stCondLst>
                                        </p:cTn>
                                        <p:tgtEl>
                                          <p:spTgt spid="40962">
                                            <p:txEl>
                                              <p:pRg st="2" end="2"/>
                                            </p:txEl>
                                          </p:spTgt>
                                        </p:tgtEl>
                                        <p:attrNameLst>
                                          <p:attrName>style.visibility</p:attrName>
                                        </p:attrNameLst>
                                      </p:cBhvr>
                                      <p:to>
                                        <p:strVal val="visible"/>
                                      </p:to>
                                    </p:set>
                                    <p:animEffect transition="in" filter="blinds(horizontal)">
                                      <p:cBhvr>
                                        <p:cTn id="14" dur="500"/>
                                        <p:tgtEl>
                                          <p:spTgt spid="4096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內容版面配置區 2"/>
          <p:cNvSpPr>
            <a:spLocks noGrp="1"/>
          </p:cNvSpPr>
          <p:nvPr>
            <p:ph idx="1"/>
          </p:nvPr>
        </p:nvSpPr>
        <p:spPr>
          <a:xfrm>
            <a:off x="2510684" y="2517498"/>
            <a:ext cx="8576448" cy="1296144"/>
          </a:xfrm>
        </p:spPr>
        <p:txBody>
          <a:bodyPr>
            <a:noAutofit/>
          </a:bodyPr>
          <a:lstStyle/>
          <a:p>
            <a:pPr marL="0" indent="1588" algn="just">
              <a:buNone/>
            </a:pPr>
            <a:r>
              <a:rPr lang="zh-TW" altLang="en-US" sz="2800" dirty="0">
                <a:latin typeface="標楷體" pitchFamily="65" charset="-120"/>
                <a:ea typeface="標楷體" pitchFamily="65" charset="-120"/>
              </a:rPr>
              <a:t>有關補助機關之認定，非以經費來源為準，應以</a:t>
            </a:r>
            <a:r>
              <a:rPr lang="zh-TW" altLang="en-US" sz="2800" dirty="0">
                <a:solidFill>
                  <a:srgbClr val="FF0000"/>
                </a:solidFill>
                <a:latin typeface="標楷體" pitchFamily="65" charset="-120"/>
                <a:ea typeface="標楷體" pitchFamily="65" charset="-120"/>
              </a:rPr>
              <a:t>何一機關對補助之核定具有裁量權限</a:t>
            </a:r>
            <a:r>
              <a:rPr lang="zh-TW" altLang="en-US" sz="2800" dirty="0">
                <a:latin typeface="標楷體" pitchFamily="65" charset="-120"/>
                <a:ea typeface="標楷體" pitchFamily="65" charset="-120"/>
              </a:rPr>
              <a:t>（包含補助與否、補助對象、內容或金額多寡）而定。</a:t>
            </a:r>
            <a:endParaRPr lang="en-US" altLang="zh-TW" sz="2800" dirty="0">
              <a:latin typeface="標楷體" pitchFamily="65" charset="-120"/>
              <a:ea typeface="標楷體" pitchFamily="65" charset="-120"/>
            </a:endParaRPr>
          </a:p>
        </p:txBody>
      </p:sp>
      <p:sp>
        <p:nvSpPr>
          <p:cNvPr id="7" name="投影片編號版面配置區 6"/>
          <p:cNvSpPr>
            <a:spLocks noGrp="1"/>
          </p:cNvSpPr>
          <p:nvPr>
            <p:ph type="sldNum" sz="quarter" idx="12"/>
          </p:nvPr>
        </p:nvSpPr>
        <p:spPr/>
        <p:txBody>
          <a:bodyPr/>
          <a:lstStyle/>
          <a:p>
            <a:pPr>
              <a:defRPr/>
            </a:pPr>
            <a:fld id="{C4F82BD8-7C05-4AF1-97CE-E193CBD56D39}" type="slidenum">
              <a:rPr lang="zh-TW" altLang="en-US" smtClean="0">
                <a:solidFill>
                  <a:prstClr val="black">
                    <a:tint val="75000"/>
                  </a:prstClr>
                </a:solidFill>
              </a:rPr>
              <a:pPr>
                <a:defRPr/>
              </a:pPr>
              <a:t>55</a:t>
            </a:fld>
            <a:endParaRPr lang="zh-TW" altLang="en-US">
              <a:solidFill>
                <a:prstClr val="black">
                  <a:tint val="75000"/>
                </a:prstClr>
              </a:solidFill>
            </a:endParaRPr>
          </a:p>
        </p:txBody>
      </p:sp>
      <p:sp>
        <p:nvSpPr>
          <p:cNvPr id="4" name="矩形 3"/>
          <p:cNvSpPr/>
          <p:nvPr/>
        </p:nvSpPr>
        <p:spPr>
          <a:xfrm>
            <a:off x="671345" y="1134855"/>
            <a:ext cx="1470144" cy="691350"/>
          </a:xfrm>
          <a:prstGeom prst="rect">
            <a:avLst/>
          </a:prstGeom>
          <a:gradFill>
            <a:gsLst>
              <a:gs pos="0">
                <a:srgbClr val="CCCCFF"/>
              </a:gs>
              <a:gs pos="17999">
                <a:srgbClr val="99CCFF"/>
              </a:gs>
              <a:gs pos="36000">
                <a:srgbClr val="9966FF"/>
              </a:gs>
              <a:gs pos="61000">
                <a:srgbClr val="CC99FF"/>
              </a:gs>
              <a:gs pos="82001">
                <a:srgbClr val="99CCFF"/>
              </a:gs>
              <a:gs pos="100000">
                <a:srgbClr val="CCCCFF"/>
              </a:gs>
            </a:gsLst>
            <a:lin ang="5400000" scaled="0"/>
          </a:gradFill>
          <a:effectLst>
            <a:outerShdw blurRad="50800" dist="50800" dir="5400000" algn="ctr" rotWithShape="0">
              <a:srgbClr val="000000"/>
            </a:outerShdw>
          </a:effectLst>
          <a:scene3d>
            <a:camera prst="perspectiveContrastingRightFacing" fov="2700000">
              <a:rot lat="0" lon="21000000" rev="600000"/>
            </a:camera>
            <a:lightRig rig="sunrise" dir="t">
              <a:rot lat="0" lon="0" rev="0"/>
            </a:lightRig>
          </a:scene3d>
          <a:sp3d>
            <a:bevelT/>
            <a:bevelB prst="angle"/>
          </a:sp3d>
        </p:spPr>
        <p:style>
          <a:lnRef idx="2">
            <a:schemeClr val="accent1">
              <a:shade val="50000"/>
            </a:schemeClr>
          </a:lnRef>
          <a:fillRef idx="1">
            <a:schemeClr val="accent1"/>
          </a:fillRef>
          <a:effectRef idx="0">
            <a:schemeClr val="accent1"/>
          </a:effectRef>
          <a:fontRef idx="minor">
            <a:schemeClr val="lt1"/>
          </a:fontRef>
        </p:style>
        <p:txBody>
          <a:bodyPr anchor="ctr">
            <a:flatTx/>
          </a:bodyPr>
          <a:lstStyle/>
          <a:p>
            <a:pPr algn="ctr">
              <a:defRPr/>
            </a:pPr>
            <a:r>
              <a:rPr lang="zh-TW" altLang="en-US" b="1" dirty="0">
                <a:solidFill>
                  <a:srgbClr val="000000"/>
                </a:solidFill>
              </a:rPr>
              <a:t>問題釐清</a:t>
            </a:r>
          </a:p>
        </p:txBody>
      </p:sp>
      <p:sp>
        <p:nvSpPr>
          <p:cNvPr id="40966" name="文字方塊 4"/>
          <p:cNvSpPr txBox="1">
            <a:spLocks noChangeArrowheads="1"/>
          </p:cNvSpPr>
          <p:nvPr/>
        </p:nvSpPr>
        <p:spPr bwMode="auto">
          <a:xfrm>
            <a:off x="2487920" y="1366320"/>
            <a:ext cx="8750632" cy="1077218"/>
          </a:xfrm>
          <a:prstGeom prst="rect">
            <a:avLst/>
          </a:prstGeom>
          <a:noFill/>
          <a:ln w="9525">
            <a:noFill/>
            <a:miter lim="800000"/>
            <a:headEnd/>
            <a:tailEnd/>
          </a:ln>
        </p:spPr>
        <p:txBody>
          <a:bodyPr wrap="square">
            <a:spAutoFit/>
          </a:bodyPr>
          <a:lstStyle/>
          <a:p>
            <a:r>
              <a:rPr lang="zh-TW" altLang="en-US" sz="3200" dirty="0">
                <a:solidFill>
                  <a:srgbClr val="00B050"/>
                </a:solidFill>
                <a:latin typeface="標楷體" pitchFamily="65" charset="-120"/>
                <a:ea typeface="標楷體" pitchFamily="65" charset="-120"/>
              </a:rPr>
              <a:t>地方政府執行經費來自中央之補助，或不同機關協力完成採購，其補助或交易機關如何認定？</a:t>
            </a:r>
          </a:p>
        </p:txBody>
      </p:sp>
      <p:sp>
        <p:nvSpPr>
          <p:cNvPr id="40967" name="文字方塊 5"/>
          <p:cNvSpPr txBox="1">
            <a:spLocks noChangeArrowheads="1"/>
          </p:cNvSpPr>
          <p:nvPr/>
        </p:nvSpPr>
        <p:spPr bwMode="auto">
          <a:xfrm>
            <a:off x="5991526" y="5857878"/>
            <a:ext cx="461665" cy="214313"/>
          </a:xfrm>
          <a:prstGeom prst="rect">
            <a:avLst/>
          </a:prstGeom>
          <a:noFill/>
          <a:ln w="9525">
            <a:noFill/>
            <a:miter lim="800000"/>
            <a:headEnd/>
            <a:tailEnd/>
          </a:ln>
        </p:spPr>
        <p:txBody>
          <a:bodyPr vert="eaVert">
            <a:spAutoFit/>
          </a:bodyPr>
          <a:lstStyle/>
          <a:p>
            <a:endParaRPr lang="zh-TW" altLang="en-US">
              <a:solidFill>
                <a:prstClr val="black"/>
              </a:solidFill>
              <a:latin typeface="Georgia" pitchFamily="18" charset="0"/>
            </a:endParaRPr>
          </a:p>
        </p:txBody>
      </p:sp>
      <p:sp>
        <p:nvSpPr>
          <p:cNvPr id="12" name="文字方塊 11"/>
          <p:cNvSpPr txBox="1"/>
          <p:nvPr/>
        </p:nvSpPr>
        <p:spPr>
          <a:xfrm>
            <a:off x="2510684" y="3887602"/>
            <a:ext cx="8576448" cy="2677656"/>
          </a:xfrm>
          <a:prstGeom prst="rect">
            <a:avLst/>
          </a:prstGeom>
          <a:noFill/>
        </p:spPr>
        <p:txBody>
          <a:bodyPr wrap="square" rtlCol="0">
            <a:spAutoFit/>
          </a:bodyPr>
          <a:lstStyle/>
          <a:p>
            <a:pPr algn="just"/>
            <a:r>
              <a:rPr lang="zh-TW" altLang="en-US" sz="2800" dirty="0">
                <a:solidFill>
                  <a:srgbClr val="000000"/>
                </a:solidFill>
                <a:latin typeface="標楷體" panose="03000509000000000000" pitchFamily="65" charset="-120"/>
                <a:ea typeface="標楷體" panose="03000509000000000000" pitchFamily="65" charset="-120"/>
              </a:rPr>
              <a:t>不同機關共同協力之採購（例如工務局委託採購處辦理招標、議價及簽約，工務局負責監工、履勘及驗收），因</a:t>
            </a:r>
            <a:r>
              <a:rPr lang="zh-TW" altLang="en-US" sz="2800" dirty="0">
                <a:solidFill>
                  <a:srgbClr val="FF0000"/>
                </a:solidFill>
                <a:latin typeface="標楷體" panose="03000509000000000000" pitchFamily="65" charset="-120"/>
                <a:ea typeface="標楷體" panose="03000509000000000000" pitchFamily="65" charset="-120"/>
              </a:rPr>
              <a:t>相關機關對於採購程序皆具有實質影響力</a:t>
            </a:r>
            <a:r>
              <a:rPr lang="zh-TW" altLang="en-US" sz="2800" dirty="0">
                <a:solidFill>
                  <a:srgbClr val="000000"/>
                </a:solidFill>
                <a:latin typeface="標楷體" panose="03000509000000000000" pitchFamily="65" charset="-120"/>
                <a:ea typeface="標楷體" panose="03000509000000000000" pitchFamily="65" charset="-120"/>
              </a:rPr>
              <a:t>，難謂無利益輸送空間，應認二機關</a:t>
            </a:r>
            <a:r>
              <a:rPr lang="zh-TW" altLang="en-US" sz="2800" dirty="0">
                <a:solidFill>
                  <a:srgbClr val="FF0000"/>
                </a:solidFill>
                <a:latin typeface="標楷體" panose="03000509000000000000" pitchFamily="65" charset="-120"/>
                <a:ea typeface="標楷體" panose="03000509000000000000" pitchFamily="65" charset="-120"/>
              </a:rPr>
              <a:t>均為採購機關</a:t>
            </a:r>
            <a:r>
              <a:rPr lang="zh-TW" altLang="en-US" sz="2800" dirty="0">
                <a:solidFill>
                  <a:srgbClr val="000000"/>
                </a:solidFill>
                <a:latin typeface="標楷體" panose="03000509000000000000" pitchFamily="65" charset="-120"/>
                <a:ea typeface="標楷體" panose="03000509000000000000" pitchFamily="65" charset="-120"/>
              </a:rPr>
              <a:t>。亦即，相關機關公職人員及其關係人均受本法之限制，並</a:t>
            </a:r>
            <a:r>
              <a:rPr lang="zh-TW" altLang="en-US" sz="2800" dirty="0">
                <a:solidFill>
                  <a:srgbClr val="FF0000"/>
                </a:solidFill>
                <a:latin typeface="標楷體" panose="03000509000000000000" pitchFamily="65" charset="-120"/>
                <a:ea typeface="標楷體" panose="03000509000000000000" pitchFamily="65" charset="-120"/>
              </a:rPr>
              <a:t>有揭露之義務</a:t>
            </a:r>
            <a:r>
              <a:rPr lang="zh-TW" altLang="en-US" sz="2800" dirty="0">
                <a:solidFill>
                  <a:srgbClr val="000000"/>
                </a:solidFill>
                <a:latin typeface="標楷體" panose="03000509000000000000" pitchFamily="65" charset="-120"/>
                <a:ea typeface="標楷體" panose="03000509000000000000" pitchFamily="65" charset="-120"/>
              </a:rPr>
              <a:t>。</a:t>
            </a:r>
            <a:endParaRPr lang="en-US" altLang="zh-TW" sz="2000" dirty="0">
              <a:solidFill>
                <a:srgbClr val="000000"/>
              </a:solidFill>
              <a:latin typeface="標楷體" panose="03000509000000000000" pitchFamily="65" charset="-120"/>
              <a:ea typeface="標楷體" panose="03000509000000000000" pitchFamily="65" charset="-120"/>
            </a:endParaRPr>
          </a:p>
        </p:txBody>
      </p:sp>
      <p:pic>
        <p:nvPicPr>
          <p:cNvPr id="3" name="圖片 2">
            <a:extLst>
              <a:ext uri="{FF2B5EF4-FFF2-40B4-BE49-F238E27FC236}">
                <a16:creationId xmlns:a16="http://schemas.microsoft.com/office/drawing/2014/main" id="{97CE8FE7-1829-4BF3-80C6-7011D808AB74}"/>
              </a:ext>
            </a:extLst>
          </p:cNvPr>
          <p:cNvPicPr>
            <a:picLocks noChangeAspect="1"/>
          </p:cNvPicPr>
          <p:nvPr/>
        </p:nvPicPr>
        <p:blipFill>
          <a:blip r:embed="rId2"/>
          <a:stretch>
            <a:fillRect/>
          </a:stretch>
        </p:blipFill>
        <p:spPr>
          <a:xfrm>
            <a:off x="-206150" y="-26239"/>
            <a:ext cx="12398150" cy="1004471"/>
          </a:xfrm>
          <a:prstGeom prst="rect">
            <a:avLst/>
          </a:prstGeom>
        </p:spPr>
      </p:pic>
    </p:spTree>
    <p:extLst>
      <p:ext uri="{BB962C8B-B14F-4D97-AF65-F5344CB8AC3E}">
        <p14:creationId xmlns:p14="http://schemas.microsoft.com/office/powerpoint/2010/main" val="4566414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0962">
                                            <p:txEl>
                                              <p:pRg st="0" end="0"/>
                                            </p:txEl>
                                          </p:spTgt>
                                        </p:tgtEl>
                                        <p:attrNameLst>
                                          <p:attrName>style.visibility</p:attrName>
                                        </p:attrNameLst>
                                      </p:cBhvr>
                                      <p:to>
                                        <p:strVal val="visible"/>
                                      </p:to>
                                    </p:set>
                                    <p:animEffect transition="in" filter="box(in)">
                                      <p:cBhvr>
                                        <p:cTn id="7" dur="500"/>
                                        <p:tgtEl>
                                          <p:spTgt spid="4096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5"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anim calcmode="lin" valueType="num">
                                      <p:cBhvr>
                                        <p:cTn id="13" dur="500" fill="hold"/>
                                        <p:tgtEl>
                                          <p:spTgt spid="12"/>
                                        </p:tgtEl>
                                        <p:attrNameLst>
                                          <p:attrName>style.rotation</p:attrName>
                                        </p:attrNameLst>
                                      </p:cBhvr>
                                      <p:tavLst>
                                        <p:tav tm="0">
                                          <p:val>
                                            <p:fltVal val="720"/>
                                          </p:val>
                                        </p:tav>
                                        <p:tav tm="100000">
                                          <p:val>
                                            <p:fltVal val="0"/>
                                          </p:val>
                                        </p:tav>
                                      </p:tavLst>
                                    </p:anim>
                                    <p:anim calcmode="lin" valueType="num">
                                      <p:cBhvr>
                                        <p:cTn id="14" dur="500" fill="hold"/>
                                        <p:tgtEl>
                                          <p:spTgt spid="12"/>
                                        </p:tgtEl>
                                        <p:attrNameLst>
                                          <p:attrName>ppt_h</p:attrName>
                                        </p:attrNameLst>
                                      </p:cBhvr>
                                      <p:tavLst>
                                        <p:tav tm="0">
                                          <p:val>
                                            <p:fltVal val="0"/>
                                          </p:val>
                                        </p:tav>
                                        <p:tav tm="100000">
                                          <p:val>
                                            <p:strVal val="#ppt_h"/>
                                          </p:val>
                                        </p:tav>
                                      </p:tavLst>
                                    </p:anim>
                                    <p:anim calcmode="lin" valueType="num">
                                      <p:cBhvr>
                                        <p:cTn id="15" dur="500" fill="hold"/>
                                        <p:tgtEl>
                                          <p:spTgt spid="12"/>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2" grpId="0" build="p"/>
      <p:bldP spid="12"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56A76BDF-CB01-421D-A602-C827AB9999A8}"/>
              </a:ext>
            </a:extLst>
          </p:cNvPr>
          <p:cNvSpPr txBox="1"/>
          <p:nvPr/>
        </p:nvSpPr>
        <p:spPr>
          <a:xfrm>
            <a:off x="5807971" y="2230019"/>
            <a:ext cx="3877985" cy="1200329"/>
          </a:xfrm>
          <a:prstGeom prst="rect">
            <a:avLst/>
          </a:prstGeom>
          <a:noFill/>
        </p:spPr>
        <p:txBody>
          <a:bodyPr wrap="none" rtlCol="0">
            <a:spAutoFit/>
          </a:bodyPr>
          <a:lstStyle/>
          <a:p>
            <a:r>
              <a:rPr lang="zh-TW" altLang="en-US" sz="7200" b="1" dirty="0">
                <a:solidFill>
                  <a:srgbClr val="4C3832"/>
                </a:solidFill>
                <a:latin typeface="Microsoft YaHei" panose="020B0503020204020204" pitchFamily="34" charset="-122"/>
                <a:ea typeface="Microsoft YaHei" panose="020B0503020204020204" pitchFamily="34" charset="-122"/>
              </a:rPr>
              <a:t>裁罰規定</a:t>
            </a:r>
          </a:p>
        </p:txBody>
      </p:sp>
    </p:spTree>
    <p:extLst>
      <p:ext uri="{BB962C8B-B14F-4D97-AF65-F5344CB8AC3E}">
        <p14:creationId xmlns:p14="http://schemas.microsoft.com/office/powerpoint/2010/main" val="31702342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advTm="0">
        <p159:morph option="byChar"/>
      </p:transition>
    </mc:Choice>
    <mc:Fallback xmlns="">
      <p:transition spd="slow" advClick="0" advTm="0">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標題 1"/>
          <p:cNvSpPr>
            <a:spLocks noGrp="1"/>
          </p:cNvSpPr>
          <p:nvPr>
            <p:ph type="title"/>
          </p:nvPr>
        </p:nvSpPr>
        <p:spPr/>
        <p:txBody>
          <a:bodyPr/>
          <a:lstStyle/>
          <a:p>
            <a:r>
              <a:rPr lang="zh-TW" altLang="en-US" b="1" dirty="0">
                <a:solidFill>
                  <a:srgbClr val="7B9899"/>
                </a:solidFill>
              </a:rPr>
              <a:t>裁罰規定</a:t>
            </a:r>
          </a:p>
        </p:txBody>
      </p:sp>
      <p:graphicFrame>
        <p:nvGraphicFramePr>
          <p:cNvPr id="6" name="內容版面配置區 5"/>
          <p:cNvGraphicFramePr>
            <a:graphicFrameLocks noGrp="1"/>
          </p:cNvGraphicFramePr>
          <p:nvPr>
            <p:ph idx="4294967295"/>
            <p:extLst>
              <p:ext uri="{D42A27DB-BD31-4B8C-83A1-F6EECF244321}">
                <p14:modId xmlns:p14="http://schemas.microsoft.com/office/powerpoint/2010/main" val="3754872354"/>
              </p:ext>
            </p:extLst>
          </p:nvPr>
        </p:nvGraphicFramePr>
        <p:xfrm>
          <a:off x="1451367" y="1140414"/>
          <a:ext cx="9289266" cy="5413707"/>
        </p:xfrm>
        <a:graphic>
          <a:graphicData uri="http://schemas.openxmlformats.org/drawingml/2006/table">
            <a:tbl>
              <a:tblPr firstRow="1" bandRow="1">
                <a:tableStyleId>{1FECB4D8-DB02-4DC6-A0A2-4F2EBAE1DC90}</a:tableStyleId>
              </a:tblPr>
              <a:tblGrid>
                <a:gridCol w="4074846">
                  <a:extLst>
                    <a:ext uri="{9D8B030D-6E8A-4147-A177-3AD203B41FA5}">
                      <a16:colId xmlns:a16="http://schemas.microsoft.com/office/drawing/2014/main" val="20000"/>
                    </a:ext>
                  </a:extLst>
                </a:gridCol>
                <a:gridCol w="5214420">
                  <a:extLst>
                    <a:ext uri="{9D8B030D-6E8A-4147-A177-3AD203B41FA5}">
                      <a16:colId xmlns:a16="http://schemas.microsoft.com/office/drawing/2014/main" val="20001"/>
                    </a:ext>
                  </a:extLst>
                </a:gridCol>
              </a:tblGrid>
              <a:tr h="329595">
                <a:tc>
                  <a:txBody>
                    <a:bodyPr/>
                    <a:lstStyle/>
                    <a:p>
                      <a:pPr algn="ctr"/>
                      <a:r>
                        <a:rPr lang="zh-TW" altLang="en-US" sz="1800" dirty="0">
                          <a:latin typeface="Microsoft JhengHei UI" panose="020B0604030504040204" pitchFamily="34" charset="-120"/>
                          <a:ea typeface="Microsoft JhengHei UI" panose="020B0604030504040204" pitchFamily="34" charset="-120"/>
                        </a:rPr>
                        <a:t>違反本法規定之情形</a:t>
                      </a:r>
                    </a:p>
                  </a:txBody>
                  <a:tcPr/>
                </a:tc>
                <a:tc>
                  <a:txBody>
                    <a:bodyPr/>
                    <a:lstStyle/>
                    <a:p>
                      <a:pPr algn="ctr"/>
                      <a:r>
                        <a:rPr lang="zh-TW" altLang="en-US" sz="1800" dirty="0">
                          <a:latin typeface="Microsoft JhengHei UI" panose="020B0604030504040204" pitchFamily="34" charset="-120"/>
                          <a:ea typeface="Microsoft JhengHei UI" panose="020B0604030504040204" pitchFamily="34" charset="-120"/>
                        </a:rPr>
                        <a:t>罰鍰</a:t>
                      </a:r>
                    </a:p>
                  </a:txBody>
                  <a:tcPr/>
                </a:tc>
                <a:extLst>
                  <a:ext uri="{0D108BD9-81ED-4DB2-BD59-A6C34878D82A}">
                    <a16:rowId xmlns:a16="http://schemas.microsoft.com/office/drawing/2014/main" val="10000"/>
                  </a:ext>
                </a:extLst>
              </a:tr>
              <a:tr h="626130">
                <a:tc>
                  <a:txBody>
                    <a:bodyPr/>
                    <a:lstStyle/>
                    <a:p>
                      <a:r>
                        <a:rPr lang="en-US" altLang="zh-TW" sz="2400" dirty="0">
                          <a:latin typeface="Microsoft JhengHei UI" panose="020B0604030504040204" pitchFamily="34" charset="-120"/>
                          <a:ea typeface="Microsoft JhengHei UI" panose="020B0604030504040204" pitchFamily="34" charset="-120"/>
                        </a:rPr>
                        <a:t>(</a:t>
                      </a:r>
                      <a:r>
                        <a:rPr lang="zh-TW" altLang="en-US" sz="2400" dirty="0">
                          <a:latin typeface="Microsoft JhengHei UI" panose="020B0604030504040204" pitchFamily="34" charset="-120"/>
                          <a:ea typeface="Microsoft JhengHei UI" panose="020B0604030504040204" pitchFamily="34" charset="-120"/>
                        </a:rPr>
                        <a:t>一</a:t>
                      </a:r>
                      <a:r>
                        <a:rPr lang="en-US" altLang="zh-TW" sz="2400" dirty="0">
                          <a:latin typeface="Microsoft JhengHei UI" panose="020B0604030504040204" pitchFamily="34" charset="-120"/>
                          <a:ea typeface="Microsoft JhengHei UI" panose="020B0604030504040204" pitchFamily="34" charset="-120"/>
                        </a:rPr>
                        <a:t>)</a:t>
                      </a:r>
                      <a:r>
                        <a:rPr lang="zh-TW" altLang="en-US" sz="2400" dirty="0">
                          <a:latin typeface="Microsoft JhengHei UI" panose="020B0604030504040204" pitchFamily="34" charset="-120"/>
                          <a:ea typeface="Microsoft JhengHei UI" panose="020B0604030504040204" pitchFamily="34" charset="-120"/>
                        </a:rPr>
                        <a:t>未自行迴避</a:t>
                      </a:r>
                    </a:p>
                  </a:txBody>
                  <a:tcPr anchor="ctr">
                    <a:solidFill>
                      <a:schemeClr val="accent3">
                        <a:lumMod val="20000"/>
                        <a:lumOff val="80000"/>
                      </a:schemeClr>
                    </a:solidFill>
                  </a:tcPr>
                </a:tc>
                <a:tc>
                  <a:txBody>
                    <a:bodyPr/>
                    <a:lstStyle/>
                    <a:p>
                      <a:r>
                        <a:rPr lang="zh-TW" altLang="en-US" sz="2000" dirty="0">
                          <a:latin typeface="Microsoft JhengHei UI" panose="020B0604030504040204" pitchFamily="34" charset="-120"/>
                          <a:ea typeface="Microsoft JhengHei UI" panose="020B0604030504040204" pitchFamily="34" charset="-120"/>
                        </a:rPr>
                        <a:t>違反者，處新臺幣</a:t>
                      </a:r>
                      <a:r>
                        <a:rPr lang="en-US" altLang="zh-TW" sz="2000" dirty="0">
                          <a:latin typeface="Microsoft JhengHei UI" panose="020B0604030504040204" pitchFamily="34" charset="-120"/>
                          <a:ea typeface="Microsoft JhengHei UI" panose="020B0604030504040204" pitchFamily="34" charset="-120"/>
                        </a:rPr>
                        <a:t>(</a:t>
                      </a:r>
                      <a:r>
                        <a:rPr lang="zh-TW" altLang="en-US" sz="2000" dirty="0">
                          <a:latin typeface="Microsoft JhengHei UI" panose="020B0604030504040204" pitchFamily="34" charset="-120"/>
                          <a:ea typeface="Microsoft JhengHei UI" panose="020B0604030504040204" pitchFamily="34" charset="-120"/>
                        </a:rPr>
                        <a:t>下同</a:t>
                      </a:r>
                      <a:r>
                        <a:rPr lang="en-US" altLang="zh-TW" sz="2000" dirty="0">
                          <a:latin typeface="Microsoft JhengHei UI" panose="020B0604030504040204" pitchFamily="34" charset="-120"/>
                          <a:ea typeface="Microsoft JhengHei UI" panose="020B0604030504040204" pitchFamily="34" charset="-120"/>
                        </a:rPr>
                        <a:t>)10</a:t>
                      </a:r>
                      <a:r>
                        <a:rPr lang="zh-TW" altLang="en-US" sz="2000" dirty="0">
                          <a:latin typeface="Microsoft JhengHei UI" panose="020B0604030504040204" pitchFamily="34" charset="-120"/>
                          <a:ea typeface="Microsoft JhengHei UI" panose="020B0604030504040204" pitchFamily="34" charset="-120"/>
                        </a:rPr>
                        <a:t>萬元以上</a:t>
                      </a:r>
                      <a:r>
                        <a:rPr lang="en-US" altLang="zh-TW" sz="2000" dirty="0">
                          <a:latin typeface="Microsoft JhengHei UI" panose="020B0604030504040204" pitchFamily="34" charset="-120"/>
                          <a:ea typeface="Microsoft JhengHei UI" panose="020B0604030504040204" pitchFamily="34" charset="-120"/>
                        </a:rPr>
                        <a:t>200</a:t>
                      </a:r>
                      <a:r>
                        <a:rPr lang="zh-TW" altLang="en-US" sz="2000" dirty="0">
                          <a:latin typeface="Microsoft JhengHei UI" panose="020B0604030504040204" pitchFamily="34" charset="-120"/>
                          <a:ea typeface="Microsoft JhengHei UI" panose="020B0604030504040204" pitchFamily="34" charset="-120"/>
                        </a:rPr>
                        <a:t>萬元以下罰鍰</a:t>
                      </a:r>
                      <a:r>
                        <a:rPr lang="en-US" altLang="zh-TW" sz="2000" dirty="0">
                          <a:latin typeface="Microsoft JhengHei UI" panose="020B0604030504040204" pitchFamily="34" charset="-120"/>
                          <a:ea typeface="Microsoft JhengHei UI" panose="020B0604030504040204" pitchFamily="34" charset="-120"/>
                        </a:rPr>
                        <a:t>(</a:t>
                      </a:r>
                      <a:r>
                        <a:rPr lang="zh-TW" altLang="en-US" sz="2000" dirty="0">
                          <a:latin typeface="Microsoft JhengHei UI" panose="020B0604030504040204" pitchFamily="34" charset="-120"/>
                          <a:ea typeface="Microsoft JhengHei UI" panose="020B0604030504040204" pitchFamily="34" charset="-120"/>
                        </a:rPr>
                        <a:t>本法第</a:t>
                      </a:r>
                      <a:r>
                        <a:rPr lang="en-US" altLang="zh-TW" sz="2000" dirty="0">
                          <a:latin typeface="Microsoft JhengHei UI" panose="020B0604030504040204" pitchFamily="34" charset="-120"/>
                          <a:ea typeface="Microsoft JhengHei UI" panose="020B0604030504040204" pitchFamily="34" charset="-120"/>
                        </a:rPr>
                        <a:t>16</a:t>
                      </a:r>
                      <a:r>
                        <a:rPr lang="zh-TW" altLang="en-US" sz="2000" dirty="0">
                          <a:latin typeface="Microsoft JhengHei UI" panose="020B0604030504040204" pitchFamily="34" charset="-120"/>
                          <a:ea typeface="Microsoft JhengHei UI" panose="020B0604030504040204" pitchFamily="34" charset="-120"/>
                        </a:rPr>
                        <a:t>條第</a:t>
                      </a:r>
                      <a:r>
                        <a:rPr lang="en-US" altLang="zh-TW" sz="2000" dirty="0">
                          <a:latin typeface="Microsoft JhengHei UI" panose="020B0604030504040204" pitchFamily="34" charset="-120"/>
                          <a:ea typeface="Microsoft JhengHei UI" panose="020B0604030504040204" pitchFamily="34" charset="-120"/>
                        </a:rPr>
                        <a:t>1</a:t>
                      </a:r>
                      <a:r>
                        <a:rPr lang="zh-TW" altLang="en-US" sz="2000" dirty="0">
                          <a:latin typeface="Microsoft JhengHei UI" panose="020B0604030504040204" pitchFamily="34" charset="-120"/>
                          <a:ea typeface="Microsoft JhengHei UI" panose="020B0604030504040204" pitchFamily="34" charset="-120"/>
                        </a:rPr>
                        <a:t>項</a:t>
                      </a:r>
                      <a:r>
                        <a:rPr lang="en-US" altLang="zh-TW" sz="2000" dirty="0">
                          <a:latin typeface="Microsoft JhengHei UI" panose="020B0604030504040204" pitchFamily="34" charset="-120"/>
                          <a:ea typeface="Microsoft JhengHei UI" panose="020B0604030504040204" pitchFamily="34" charset="-120"/>
                        </a:rPr>
                        <a:t>)</a:t>
                      </a:r>
                      <a:r>
                        <a:rPr lang="zh-TW" altLang="en-US" sz="2000" dirty="0">
                          <a:latin typeface="Microsoft JhengHei UI" panose="020B0604030504040204" pitchFamily="34" charset="-120"/>
                          <a:ea typeface="Microsoft JhengHei UI" panose="020B0604030504040204" pitchFamily="34" charset="-120"/>
                        </a:rPr>
                        <a:t>。</a:t>
                      </a:r>
                    </a:p>
                  </a:txBody>
                  <a:tcPr>
                    <a:solidFill>
                      <a:schemeClr val="accent3">
                        <a:lumMod val="20000"/>
                        <a:lumOff val="80000"/>
                      </a:schemeClr>
                    </a:solidFill>
                  </a:tcPr>
                </a:tc>
                <a:extLst>
                  <a:ext uri="{0D108BD9-81ED-4DB2-BD59-A6C34878D82A}">
                    <a16:rowId xmlns:a16="http://schemas.microsoft.com/office/drawing/2014/main" val="10001"/>
                  </a:ext>
                </a:extLst>
              </a:tr>
              <a:tr h="645170">
                <a:tc>
                  <a:txBody>
                    <a:bodyPr/>
                    <a:lstStyle/>
                    <a:p>
                      <a:r>
                        <a:rPr lang="en-US" altLang="zh-TW" sz="2400" dirty="0">
                          <a:latin typeface="Microsoft JhengHei UI" panose="020B0604030504040204" pitchFamily="34" charset="-120"/>
                          <a:ea typeface="Microsoft JhengHei UI" panose="020B0604030504040204" pitchFamily="34" charset="-120"/>
                        </a:rPr>
                        <a:t>(</a:t>
                      </a:r>
                      <a:r>
                        <a:rPr lang="zh-TW" altLang="en-US" sz="2400" dirty="0">
                          <a:latin typeface="Microsoft JhengHei UI" panose="020B0604030504040204" pitchFamily="34" charset="-120"/>
                          <a:ea typeface="Microsoft JhengHei UI" panose="020B0604030504040204" pitchFamily="34" charset="-120"/>
                        </a:rPr>
                        <a:t>二</a:t>
                      </a:r>
                      <a:r>
                        <a:rPr lang="en-US" altLang="zh-TW" sz="2400" dirty="0">
                          <a:latin typeface="Microsoft JhengHei UI" panose="020B0604030504040204" pitchFamily="34" charset="-120"/>
                          <a:ea typeface="Microsoft JhengHei UI" panose="020B0604030504040204" pitchFamily="34" charset="-120"/>
                        </a:rPr>
                        <a:t>)</a:t>
                      </a:r>
                      <a:r>
                        <a:rPr lang="zh-TW" altLang="en-US" sz="2400" dirty="0">
                          <a:latin typeface="Microsoft JhengHei UI" panose="020B0604030504040204" pitchFamily="34" charset="-120"/>
                          <a:ea typeface="Microsoft JhengHei UI" panose="020B0604030504040204" pitchFamily="34" charset="-120"/>
                        </a:rPr>
                        <a:t>經命迴避拒絕迴避</a:t>
                      </a:r>
                    </a:p>
                  </a:txBody>
                  <a:tcPr anchor="ctr"/>
                </a:tc>
                <a:tc>
                  <a:txBody>
                    <a:bodyPr/>
                    <a:lstStyle/>
                    <a:p>
                      <a:r>
                        <a:rPr lang="zh-TW" altLang="en-US" sz="2000" dirty="0">
                          <a:latin typeface="Microsoft JhengHei UI" panose="020B0604030504040204" pitchFamily="34" charset="-120"/>
                          <a:ea typeface="Microsoft JhengHei UI" panose="020B0604030504040204" pitchFamily="34" charset="-120"/>
                        </a:rPr>
                        <a:t>違反者，處</a:t>
                      </a:r>
                      <a:r>
                        <a:rPr lang="en-US" altLang="zh-TW" sz="2000" dirty="0">
                          <a:latin typeface="Microsoft JhengHei UI" panose="020B0604030504040204" pitchFamily="34" charset="-120"/>
                          <a:ea typeface="Microsoft JhengHei UI" panose="020B0604030504040204" pitchFamily="34" charset="-120"/>
                        </a:rPr>
                        <a:t>15</a:t>
                      </a:r>
                      <a:r>
                        <a:rPr lang="zh-TW" altLang="en-US" sz="2000" dirty="0">
                          <a:latin typeface="Microsoft JhengHei UI" panose="020B0604030504040204" pitchFamily="34" charset="-120"/>
                          <a:ea typeface="Microsoft JhengHei UI" panose="020B0604030504040204" pitchFamily="34" charset="-120"/>
                        </a:rPr>
                        <a:t>萬元以上</a:t>
                      </a:r>
                      <a:r>
                        <a:rPr lang="en-US" altLang="zh-TW" sz="2000" dirty="0">
                          <a:latin typeface="Microsoft JhengHei UI" panose="020B0604030504040204" pitchFamily="34" charset="-120"/>
                          <a:ea typeface="Microsoft JhengHei UI" panose="020B0604030504040204" pitchFamily="34" charset="-120"/>
                        </a:rPr>
                        <a:t>300</a:t>
                      </a:r>
                      <a:r>
                        <a:rPr lang="zh-TW" altLang="en-US" sz="2000" dirty="0">
                          <a:latin typeface="Microsoft JhengHei UI" panose="020B0604030504040204" pitchFamily="34" charset="-120"/>
                          <a:ea typeface="Microsoft JhengHei UI" panose="020B0604030504040204" pitchFamily="34" charset="-120"/>
                        </a:rPr>
                        <a:t>萬元以下罰鍰。</a:t>
                      </a:r>
                      <a:r>
                        <a:rPr lang="en-US" altLang="zh-TW" sz="2000" dirty="0">
                          <a:latin typeface="Microsoft JhengHei UI" panose="020B0604030504040204" pitchFamily="34" charset="-120"/>
                          <a:ea typeface="Microsoft JhengHei UI" panose="020B0604030504040204" pitchFamily="34" charset="-120"/>
                        </a:rPr>
                        <a:t>(</a:t>
                      </a:r>
                      <a:r>
                        <a:rPr lang="zh-TW" altLang="en-US" sz="2000" dirty="0">
                          <a:latin typeface="Microsoft JhengHei UI" panose="020B0604030504040204" pitchFamily="34" charset="-120"/>
                          <a:ea typeface="Microsoft JhengHei UI" panose="020B0604030504040204" pitchFamily="34" charset="-120"/>
                        </a:rPr>
                        <a:t>第</a:t>
                      </a:r>
                      <a:r>
                        <a:rPr lang="en-US" altLang="zh-TW" sz="2000" dirty="0">
                          <a:latin typeface="Microsoft JhengHei UI" panose="020B0604030504040204" pitchFamily="34" charset="-120"/>
                          <a:ea typeface="Microsoft JhengHei UI" panose="020B0604030504040204" pitchFamily="34" charset="-120"/>
                        </a:rPr>
                        <a:t>16</a:t>
                      </a:r>
                      <a:r>
                        <a:rPr lang="zh-TW" altLang="en-US" sz="2000" dirty="0">
                          <a:latin typeface="Microsoft JhengHei UI" panose="020B0604030504040204" pitchFamily="34" charset="-120"/>
                          <a:ea typeface="Microsoft JhengHei UI" panose="020B0604030504040204" pitchFamily="34" charset="-120"/>
                        </a:rPr>
                        <a:t>條第</a:t>
                      </a:r>
                      <a:r>
                        <a:rPr lang="en-US" altLang="zh-TW" sz="2000" dirty="0">
                          <a:latin typeface="Microsoft JhengHei UI" panose="020B0604030504040204" pitchFamily="34" charset="-120"/>
                          <a:ea typeface="Microsoft JhengHei UI" panose="020B0604030504040204" pitchFamily="34" charset="-120"/>
                        </a:rPr>
                        <a:t>2</a:t>
                      </a:r>
                      <a:r>
                        <a:rPr lang="zh-TW" altLang="en-US" sz="2000" dirty="0">
                          <a:latin typeface="Microsoft JhengHei UI" panose="020B0604030504040204" pitchFamily="34" charset="-120"/>
                          <a:ea typeface="Microsoft JhengHei UI" panose="020B0604030504040204" pitchFamily="34" charset="-120"/>
                        </a:rPr>
                        <a:t>項</a:t>
                      </a:r>
                      <a:r>
                        <a:rPr lang="en-US" altLang="zh-TW" sz="2000" dirty="0">
                          <a:latin typeface="Microsoft JhengHei UI" panose="020B0604030504040204" pitchFamily="34" charset="-120"/>
                          <a:ea typeface="Microsoft JhengHei UI" panose="020B0604030504040204" pitchFamily="34" charset="-120"/>
                        </a:rPr>
                        <a:t>)</a:t>
                      </a:r>
                      <a:endParaRPr lang="zh-TW" altLang="en-US" sz="2000" dirty="0">
                        <a:latin typeface="Microsoft JhengHei UI" panose="020B0604030504040204" pitchFamily="34" charset="-120"/>
                        <a:ea typeface="Microsoft JhengHei UI" panose="020B0604030504040204" pitchFamily="34" charset="-120"/>
                      </a:endParaRPr>
                    </a:p>
                  </a:txBody>
                  <a:tcPr/>
                </a:tc>
                <a:extLst>
                  <a:ext uri="{0D108BD9-81ED-4DB2-BD59-A6C34878D82A}">
                    <a16:rowId xmlns:a16="http://schemas.microsoft.com/office/drawing/2014/main" val="10002"/>
                  </a:ext>
                </a:extLst>
              </a:tr>
              <a:tr h="448186">
                <a:tc>
                  <a:txBody>
                    <a:bodyPr/>
                    <a:lstStyle/>
                    <a:p>
                      <a:pPr marL="715963" indent="-715963"/>
                      <a:r>
                        <a:rPr lang="en-US" altLang="zh-TW" sz="2400" dirty="0">
                          <a:latin typeface="Microsoft JhengHei UI" panose="020B0604030504040204" pitchFamily="34" charset="-120"/>
                          <a:ea typeface="Microsoft JhengHei UI" panose="020B0604030504040204" pitchFamily="34" charset="-120"/>
                        </a:rPr>
                        <a:t>(</a:t>
                      </a:r>
                      <a:r>
                        <a:rPr lang="zh-TW" altLang="en-US" sz="2400" dirty="0">
                          <a:latin typeface="Microsoft JhengHei UI" panose="020B0604030504040204" pitchFamily="34" charset="-120"/>
                          <a:ea typeface="Microsoft JhengHei UI" panose="020B0604030504040204" pitchFamily="34" charset="-120"/>
                        </a:rPr>
                        <a:t>三</a:t>
                      </a:r>
                      <a:r>
                        <a:rPr lang="en-US" altLang="zh-TW" sz="2400" dirty="0">
                          <a:latin typeface="Microsoft JhengHei UI" panose="020B0604030504040204" pitchFamily="34" charset="-120"/>
                          <a:ea typeface="Microsoft JhengHei UI" panose="020B0604030504040204" pitchFamily="34" charset="-120"/>
                        </a:rPr>
                        <a:t>)</a:t>
                      </a:r>
                      <a:r>
                        <a:rPr lang="zh-TW" altLang="en-US" sz="2400" dirty="0">
                          <a:latin typeface="Microsoft JhengHei UI" panose="020B0604030504040204" pitchFamily="34" charset="-120"/>
                          <a:ea typeface="Microsoft JhengHei UI" panose="020B0604030504040204" pitchFamily="34" charset="-120"/>
                        </a:rPr>
                        <a:t>公職人員假借權力圖利</a:t>
                      </a:r>
                    </a:p>
                  </a:txBody>
                  <a:tcPr anchor="ctr">
                    <a:solidFill>
                      <a:schemeClr val="accent3">
                        <a:lumMod val="20000"/>
                        <a:lumOff val="80000"/>
                      </a:schemeClr>
                    </a:solidFill>
                  </a:tcPr>
                </a:tc>
                <a:tc rowSpan="2">
                  <a:txBody>
                    <a:bodyPr/>
                    <a:lstStyle/>
                    <a:p>
                      <a:r>
                        <a:rPr lang="zh-TW" altLang="en-US" sz="2000" dirty="0">
                          <a:latin typeface="Microsoft JhengHei UI" panose="020B0604030504040204" pitchFamily="34" charset="-120"/>
                          <a:ea typeface="Microsoft JhengHei UI" panose="020B0604030504040204" pitchFamily="34" charset="-120"/>
                        </a:rPr>
                        <a:t>違反者，處</a:t>
                      </a:r>
                      <a:r>
                        <a:rPr lang="en-US" altLang="zh-TW" sz="2000" dirty="0">
                          <a:latin typeface="Microsoft JhengHei UI" panose="020B0604030504040204" pitchFamily="34" charset="-120"/>
                          <a:ea typeface="Microsoft JhengHei UI" panose="020B0604030504040204" pitchFamily="34" charset="-120"/>
                        </a:rPr>
                        <a:t>30</a:t>
                      </a:r>
                      <a:r>
                        <a:rPr lang="zh-TW" altLang="en-US" sz="2000" dirty="0">
                          <a:latin typeface="Microsoft JhengHei UI" panose="020B0604030504040204" pitchFamily="34" charset="-120"/>
                          <a:ea typeface="Microsoft JhengHei UI" panose="020B0604030504040204" pitchFamily="34" charset="-120"/>
                        </a:rPr>
                        <a:t>萬元以上</a:t>
                      </a:r>
                      <a:r>
                        <a:rPr lang="en-US" altLang="zh-TW" sz="2000" dirty="0">
                          <a:latin typeface="Microsoft JhengHei UI" panose="020B0604030504040204" pitchFamily="34" charset="-120"/>
                          <a:ea typeface="Microsoft JhengHei UI" panose="020B0604030504040204" pitchFamily="34" charset="-120"/>
                        </a:rPr>
                        <a:t>600</a:t>
                      </a:r>
                      <a:r>
                        <a:rPr lang="zh-TW" altLang="en-US" sz="2000" dirty="0">
                          <a:latin typeface="Microsoft JhengHei UI" panose="020B0604030504040204" pitchFamily="34" charset="-120"/>
                          <a:ea typeface="Microsoft JhengHei UI" panose="020B0604030504040204" pitchFamily="34" charset="-120"/>
                        </a:rPr>
                        <a:t>萬元以下罰鍰 </a:t>
                      </a:r>
                      <a:r>
                        <a:rPr lang="en-US" altLang="zh-TW" sz="2000" dirty="0">
                          <a:latin typeface="Microsoft JhengHei UI" panose="020B0604030504040204" pitchFamily="34" charset="-120"/>
                          <a:ea typeface="Microsoft JhengHei UI" panose="020B0604030504040204" pitchFamily="34" charset="-120"/>
                        </a:rPr>
                        <a:t>(</a:t>
                      </a:r>
                      <a:r>
                        <a:rPr lang="zh-TW" altLang="en-US" sz="2000" dirty="0">
                          <a:latin typeface="Microsoft JhengHei UI" panose="020B0604030504040204" pitchFamily="34" charset="-120"/>
                          <a:ea typeface="Microsoft JhengHei UI" panose="020B0604030504040204" pitchFamily="34" charset="-120"/>
                        </a:rPr>
                        <a:t>本法第</a:t>
                      </a:r>
                      <a:r>
                        <a:rPr lang="en-US" altLang="zh-TW" sz="2000" dirty="0">
                          <a:latin typeface="Microsoft JhengHei UI" panose="020B0604030504040204" pitchFamily="34" charset="-120"/>
                          <a:ea typeface="Microsoft JhengHei UI" panose="020B0604030504040204" pitchFamily="34" charset="-120"/>
                        </a:rPr>
                        <a:t>14</a:t>
                      </a:r>
                      <a:r>
                        <a:rPr lang="zh-TW" altLang="en-US" sz="2000" dirty="0">
                          <a:latin typeface="Microsoft JhengHei UI" panose="020B0604030504040204" pitchFamily="34" charset="-120"/>
                          <a:ea typeface="Microsoft JhengHei UI" panose="020B0604030504040204" pitchFamily="34" charset="-120"/>
                        </a:rPr>
                        <a:t>條</a:t>
                      </a:r>
                      <a:r>
                        <a:rPr lang="en-US" altLang="zh-TW" sz="2000" dirty="0">
                          <a:latin typeface="Microsoft JhengHei UI" panose="020B0604030504040204" pitchFamily="34" charset="-120"/>
                          <a:ea typeface="Microsoft JhengHei UI" panose="020B0604030504040204" pitchFamily="34" charset="-120"/>
                        </a:rPr>
                        <a:t>)</a:t>
                      </a:r>
                      <a:r>
                        <a:rPr lang="zh-TW" altLang="en-US" sz="2000" dirty="0">
                          <a:latin typeface="Microsoft JhengHei UI" panose="020B0604030504040204" pitchFamily="34" charset="-120"/>
                          <a:ea typeface="Microsoft JhengHei UI" panose="020B0604030504040204" pitchFamily="34" charset="-120"/>
                        </a:rPr>
                        <a:t>。</a:t>
                      </a:r>
                    </a:p>
                  </a:txBody>
                  <a:tcPr anchor="ctr">
                    <a:solidFill>
                      <a:schemeClr val="accent3">
                        <a:lumMod val="20000"/>
                        <a:lumOff val="80000"/>
                      </a:schemeClr>
                    </a:solidFill>
                  </a:tcPr>
                </a:tc>
                <a:extLst>
                  <a:ext uri="{0D108BD9-81ED-4DB2-BD59-A6C34878D82A}">
                    <a16:rowId xmlns:a16="http://schemas.microsoft.com/office/drawing/2014/main" val="10003"/>
                  </a:ext>
                </a:extLst>
              </a:tr>
              <a:tr h="432048">
                <a:tc>
                  <a:txBody>
                    <a:bodyPr/>
                    <a:lstStyle/>
                    <a:p>
                      <a:r>
                        <a:rPr lang="en-US" altLang="zh-TW" sz="2400" dirty="0">
                          <a:latin typeface="Microsoft JhengHei UI" panose="020B0604030504040204" pitchFamily="34" charset="-120"/>
                          <a:ea typeface="Microsoft JhengHei UI" panose="020B0604030504040204" pitchFamily="34" charset="-120"/>
                        </a:rPr>
                        <a:t>(</a:t>
                      </a:r>
                      <a:r>
                        <a:rPr lang="zh-TW" altLang="en-US" sz="2400" dirty="0">
                          <a:latin typeface="Microsoft JhengHei UI" panose="020B0604030504040204" pitchFamily="34" charset="-120"/>
                          <a:ea typeface="Microsoft JhengHei UI" panose="020B0604030504040204" pitchFamily="34" charset="-120"/>
                        </a:rPr>
                        <a:t>四</a:t>
                      </a:r>
                      <a:r>
                        <a:rPr lang="en-US" altLang="zh-TW" sz="2400" dirty="0">
                          <a:latin typeface="Microsoft JhengHei UI" panose="020B0604030504040204" pitchFamily="34" charset="-120"/>
                          <a:ea typeface="Microsoft JhengHei UI" panose="020B0604030504040204" pitchFamily="34" charset="-120"/>
                        </a:rPr>
                        <a:t>)</a:t>
                      </a:r>
                      <a:r>
                        <a:rPr lang="zh-TW" altLang="en-US" sz="2400" dirty="0">
                          <a:latin typeface="Microsoft JhengHei UI" panose="020B0604030504040204" pitchFamily="34" charset="-120"/>
                          <a:ea typeface="Microsoft JhengHei UI" panose="020B0604030504040204" pitchFamily="34" charset="-120"/>
                        </a:rPr>
                        <a:t>關係人請託關說圖利</a:t>
                      </a:r>
                    </a:p>
                  </a:txBody>
                  <a:tcPr anchor="ctr">
                    <a:solidFill>
                      <a:schemeClr val="accent3">
                        <a:lumMod val="20000"/>
                        <a:lumOff val="80000"/>
                      </a:schemeClr>
                    </a:solidFill>
                  </a:tcPr>
                </a:tc>
                <a:tc vMerge="1">
                  <a:txBody>
                    <a:bodyPr/>
                    <a:lstStyle/>
                    <a:p>
                      <a:endParaRPr lang="zh-TW" altLang="en-US" sz="2000" dirty="0">
                        <a:latin typeface="+mj-ea"/>
                        <a:ea typeface="+mj-ea"/>
                      </a:endParaRPr>
                    </a:p>
                  </a:txBody>
                  <a:tcPr/>
                </a:tc>
                <a:extLst>
                  <a:ext uri="{0D108BD9-81ED-4DB2-BD59-A6C34878D82A}">
                    <a16:rowId xmlns:a16="http://schemas.microsoft.com/office/drawing/2014/main" val="10004"/>
                  </a:ext>
                </a:extLst>
              </a:tr>
              <a:tr h="1656480">
                <a:tc>
                  <a:txBody>
                    <a:bodyPr/>
                    <a:lstStyle/>
                    <a:p>
                      <a:r>
                        <a:rPr lang="en-US" altLang="zh-TW" sz="2400" dirty="0">
                          <a:latin typeface="Microsoft JhengHei UI" panose="020B0604030504040204" pitchFamily="34" charset="-120"/>
                          <a:ea typeface="Microsoft JhengHei UI" panose="020B0604030504040204" pitchFamily="34" charset="-120"/>
                        </a:rPr>
                        <a:t>(</a:t>
                      </a:r>
                      <a:r>
                        <a:rPr lang="zh-TW" altLang="en-US" sz="2400" dirty="0">
                          <a:latin typeface="Microsoft JhengHei UI" panose="020B0604030504040204" pitchFamily="34" charset="-120"/>
                          <a:ea typeface="Microsoft JhengHei UI" panose="020B0604030504040204" pitchFamily="34" charset="-120"/>
                        </a:rPr>
                        <a:t>五</a:t>
                      </a:r>
                      <a:r>
                        <a:rPr lang="en-US" altLang="zh-TW" sz="2400" dirty="0">
                          <a:latin typeface="Microsoft JhengHei UI" panose="020B0604030504040204" pitchFamily="34" charset="-120"/>
                          <a:ea typeface="Microsoft JhengHei UI" panose="020B0604030504040204" pitchFamily="34" charset="-120"/>
                        </a:rPr>
                        <a:t>)</a:t>
                      </a:r>
                      <a:r>
                        <a:rPr lang="zh-TW" altLang="en-US" sz="2400" dirty="0">
                          <a:latin typeface="Microsoft JhengHei UI" panose="020B0604030504040204" pitchFamily="34" charset="-120"/>
                          <a:ea typeface="Microsoft JhengHei UI" panose="020B0604030504040204" pitchFamily="34" charset="-120"/>
                        </a:rPr>
                        <a:t>違法交易或補助行為</a:t>
                      </a:r>
                    </a:p>
                  </a:txBody>
                  <a:tcPr anchor="ctr">
                    <a:solidFill>
                      <a:schemeClr val="bg1"/>
                    </a:solidFill>
                  </a:tcPr>
                </a:tc>
                <a:tc>
                  <a:txBody>
                    <a:bodyPr/>
                    <a:lstStyle/>
                    <a:p>
                      <a:r>
                        <a:rPr lang="zh-TW" altLang="zh-TW" sz="1800" b="0" u="none" dirty="0">
                          <a:solidFill>
                            <a:schemeClr val="tx1"/>
                          </a:solidFill>
                          <a:latin typeface="Microsoft JhengHei UI" panose="020B0604030504040204" pitchFamily="34" charset="-120"/>
                          <a:ea typeface="Microsoft JhengHei UI" panose="020B0604030504040204" pitchFamily="34" charset="-120"/>
                        </a:rPr>
                        <a:t>金額</a:t>
                      </a:r>
                      <a:r>
                        <a:rPr lang="zh-TW" altLang="zh-TW" sz="1800" b="0" u="none" dirty="0">
                          <a:solidFill>
                            <a:srgbClr val="FF0000"/>
                          </a:solidFill>
                          <a:latin typeface="Microsoft JhengHei UI" panose="020B0604030504040204" pitchFamily="34" charset="-120"/>
                          <a:ea typeface="Microsoft JhengHei UI" panose="020B0604030504040204" pitchFamily="34" charset="-120"/>
                        </a:rPr>
                        <a:t>未</a:t>
                      </a:r>
                      <a:r>
                        <a:rPr lang="zh-TW" altLang="en-US" sz="1800" b="0" u="none" dirty="0">
                          <a:solidFill>
                            <a:srgbClr val="FF0000"/>
                          </a:solidFill>
                          <a:latin typeface="Microsoft JhengHei UI" panose="020B0604030504040204" pitchFamily="34" charset="-120"/>
                          <a:ea typeface="Microsoft JhengHei UI" panose="020B0604030504040204" pitchFamily="34" charset="-120"/>
                        </a:rPr>
                        <a:t>達</a:t>
                      </a:r>
                      <a:r>
                        <a:rPr lang="en-US" altLang="zh-TW" sz="1800" b="0" u="none" dirty="0">
                          <a:solidFill>
                            <a:srgbClr val="FF0000"/>
                          </a:solidFill>
                          <a:latin typeface="Microsoft JhengHei UI" panose="020B0604030504040204" pitchFamily="34" charset="-120"/>
                          <a:ea typeface="Microsoft JhengHei UI" panose="020B0604030504040204" pitchFamily="34" charset="-120"/>
                        </a:rPr>
                        <a:t>10</a:t>
                      </a:r>
                      <a:r>
                        <a:rPr lang="zh-TW" altLang="en-US" sz="1800" b="0" u="none" dirty="0">
                          <a:solidFill>
                            <a:srgbClr val="FF0000"/>
                          </a:solidFill>
                          <a:latin typeface="Microsoft JhengHei UI" panose="020B0604030504040204" pitchFamily="34" charset="-120"/>
                          <a:ea typeface="Microsoft JhengHei UI" panose="020B0604030504040204" pitchFamily="34" charset="-120"/>
                        </a:rPr>
                        <a:t>萬元者</a:t>
                      </a:r>
                      <a:r>
                        <a:rPr lang="zh-TW" altLang="en-US" sz="1800" b="0" u="none" dirty="0">
                          <a:solidFill>
                            <a:schemeClr val="tx1"/>
                          </a:solidFill>
                          <a:latin typeface="Microsoft JhengHei UI" panose="020B0604030504040204" pitchFamily="34" charset="-120"/>
                          <a:ea typeface="Microsoft JhengHei UI" panose="020B0604030504040204" pitchFamily="34" charset="-120"/>
                        </a:rPr>
                        <a:t>，處</a:t>
                      </a:r>
                      <a:r>
                        <a:rPr lang="en-US" altLang="zh-TW" sz="1800" b="0" u="none" dirty="0">
                          <a:solidFill>
                            <a:schemeClr val="tx1"/>
                          </a:solidFill>
                          <a:latin typeface="Microsoft JhengHei UI" panose="020B0604030504040204" pitchFamily="34" charset="-120"/>
                          <a:ea typeface="Microsoft JhengHei UI" panose="020B0604030504040204" pitchFamily="34" charset="-120"/>
                        </a:rPr>
                        <a:t>1</a:t>
                      </a:r>
                      <a:r>
                        <a:rPr lang="zh-TW" altLang="en-US" sz="1800" b="0" u="none" dirty="0">
                          <a:solidFill>
                            <a:schemeClr val="tx1"/>
                          </a:solidFill>
                          <a:latin typeface="Microsoft JhengHei UI" panose="020B0604030504040204" pitchFamily="34" charset="-120"/>
                          <a:ea typeface="Microsoft JhengHei UI" panose="020B0604030504040204" pitchFamily="34" charset="-120"/>
                        </a:rPr>
                        <a:t>萬元以上</a:t>
                      </a:r>
                      <a:r>
                        <a:rPr lang="en-US" altLang="zh-TW" sz="1800" b="0" u="none" dirty="0">
                          <a:solidFill>
                            <a:schemeClr val="tx1"/>
                          </a:solidFill>
                          <a:latin typeface="Microsoft JhengHei UI" panose="020B0604030504040204" pitchFamily="34" charset="-120"/>
                          <a:ea typeface="Microsoft JhengHei UI" panose="020B0604030504040204" pitchFamily="34" charset="-120"/>
                        </a:rPr>
                        <a:t>5</a:t>
                      </a:r>
                      <a:r>
                        <a:rPr lang="zh-TW" altLang="en-US" sz="1800" b="0" u="none" dirty="0">
                          <a:solidFill>
                            <a:schemeClr val="tx1"/>
                          </a:solidFill>
                          <a:latin typeface="Microsoft JhengHei UI" panose="020B0604030504040204" pitchFamily="34" charset="-120"/>
                          <a:ea typeface="Microsoft JhengHei UI" panose="020B0604030504040204" pitchFamily="34" charset="-120"/>
                        </a:rPr>
                        <a:t>萬元以下罰鍰</a:t>
                      </a:r>
                      <a:endParaRPr lang="en-US" altLang="zh-TW" sz="1800" b="0" u="none" dirty="0">
                        <a:solidFill>
                          <a:schemeClr val="tx1"/>
                        </a:solidFill>
                        <a:latin typeface="Microsoft JhengHei UI" panose="020B0604030504040204" pitchFamily="34" charset="-120"/>
                        <a:ea typeface="Microsoft JhengHei UI" panose="020B0604030504040204" pitchFamily="34" charset="-120"/>
                      </a:endParaRPr>
                    </a:p>
                    <a:p>
                      <a:r>
                        <a:rPr lang="en-US" altLang="zh-TW" sz="1800" b="0" u="none" dirty="0">
                          <a:solidFill>
                            <a:srgbClr val="FF0000"/>
                          </a:solidFill>
                          <a:latin typeface="Microsoft JhengHei UI" panose="020B0604030504040204" pitchFamily="34" charset="-120"/>
                          <a:ea typeface="Microsoft JhengHei UI" panose="020B0604030504040204" pitchFamily="34" charset="-120"/>
                        </a:rPr>
                        <a:t>10</a:t>
                      </a:r>
                      <a:r>
                        <a:rPr lang="zh-TW" altLang="en-US" sz="1800" b="0" u="none" dirty="0">
                          <a:solidFill>
                            <a:srgbClr val="FF0000"/>
                          </a:solidFill>
                          <a:latin typeface="Microsoft JhengHei UI" panose="020B0604030504040204" pitchFamily="34" charset="-120"/>
                          <a:ea typeface="Microsoft JhengHei UI" panose="020B0604030504040204" pitchFamily="34" charset="-120"/>
                        </a:rPr>
                        <a:t>萬以上未達</a:t>
                      </a:r>
                      <a:r>
                        <a:rPr lang="en-US" altLang="zh-TW" sz="1800" b="0" u="none" dirty="0">
                          <a:solidFill>
                            <a:srgbClr val="FF0000"/>
                          </a:solidFill>
                          <a:latin typeface="Microsoft JhengHei UI" panose="020B0604030504040204" pitchFamily="34" charset="-120"/>
                          <a:ea typeface="Microsoft JhengHei UI" panose="020B0604030504040204" pitchFamily="34" charset="-120"/>
                        </a:rPr>
                        <a:t>100</a:t>
                      </a:r>
                      <a:r>
                        <a:rPr lang="zh-TW" altLang="en-US" sz="1800" b="0" u="none" dirty="0">
                          <a:solidFill>
                            <a:srgbClr val="FF0000"/>
                          </a:solidFill>
                          <a:latin typeface="Microsoft JhengHei UI" panose="020B0604030504040204" pitchFamily="34" charset="-120"/>
                          <a:ea typeface="Microsoft JhengHei UI" panose="020B0604030504040204" pitchFamily="34" charset="-120"/>
                        </a:rPr>
                        <a:t>萬元者</a:t>
                      </a:r>
                      <a:r>
                        <a:rPr lang="zh-TW" altLang="en-US" sz="1800" b="0" u="none" dirty="0">
                          <a:solidFill>
                            <a:schemeClr val="tx1"/>
                          </a:solidFill>
                          <a:latin typeface="Microsoft JhengHei UI" panose="020B0604030504040204" pitchFamily="34" charset="-120"/>
                          <a:ea typeface="Microsoft JhengHei UI" panose="020B0604030504040204" pitchFamily="34" charset="-120"/>
                        </a:rPr>
                        <a:t>，處</a:t>
                      </a:r>
                      <a:r>
                        <a:rPr lang="en-US" altLang="zh-TW" sz="1800" b="0" u="none" dirty="0">
                          <a:solidFill>
                            <a:schemeClr val="tx1"/>
                          </a:solidFill>
                          <a:latin typeface="Microsoft JhengHei UI" panose="020B0604030504040204" pitchFamily="34" charset="-120"/>
                          <a:ea typeface="Microsoft JhengHei UI" panose="020B0604030504040204" pitchFamily="34" charset="-120"/>
                        </a:rPr>
                        <a:t>6</a:t>
                      </a:r>
                      <a:r>
                        <a:rPr lang="zh-TW" altLang="en-US" sz="1800" b="0" u="none" dirty="0">
                          <a:solidFill>
                            <a:schemeClr val="tx1"/>
                          </a:solidFill>
                          <a:latin typeface="Microsoft JhengHei UI" panose="020B0604030504040204" pitchFamily="34" charset="-120"/>
                          <a:ea typeface="Microsoft JhengHei UI" panose="020B0604030504040204" pitchFamily="34" charset="-120"/>
                        </a:rPr>
                        <a:t>萬元以上</a:t>
                      </a:r>
                      <a:r>
                        <a:rPr lang="en-US" altLang="zh-TW" sz="1800" b="0" u="none" dirty="0">
                          <a:solidFill>
                            <a:schemeClr val="tx1"/>
                          </a:solidFill>
                          <a:latin typeface="Microsoft JhengHei UI" panose="020B0604030504040204" pitchFamily="34" charset="-120"/>
                          <a:ea typeface="Microsoft JhengHei UI" panose="020B0604030504040204" pitchFamily="34" charset="-120"/>
                        </a:rPr>
                        <a:t>50</a:t>
                      </a:r>
                      <a:r>
                        <a:rPr lang="zh-TW" altLang="en-US" sz="1800" b="0" u="none" dirty="0">
                          <a:solidFill>
                            <a:schemeClr val="tx1"/>
                          </a:solidFill>
                          <a:latin typeface="Microsoft JhengHei UI" panose="020B0604030504040204" pitchFamily="34" charset="-120"/>
                          <a:ea typeface="Microsoft JhengHei UI" panose="020B0604030504040204" pitchFamily="34" charset="-120"/>
                        </a:rPr>
                        <a:t>萬元以下罰鍰</a:t>
                      </a:r>
                      <a:endParaRPr lang="en-US" altLang="zh-TW" sz="1800" b="0" u="none" dirty="0">
                        <a:solidFill>
                          <a:schemeClr val="tx1"/>
                        </a:solidFill>
                        <a:latin typeface="Microsoft JhengHei UI" panose="020B0604030504040204" pitchFamily="34" charset="-120"/>
                        <a:ea typeface="Microsoft JhengHei UI" panose="020B0604030504040204" pitchFamily="34" charset="-120"/>
                      </a:endParaRPr>
                    </a:p>
                    <a:p>
                      <a:r>
                        <a:rPr lang="en-US" altLang="zh-TW" sz="1800" b="0" u="none" dirty="0">
                          <a:solidFill>
                            <a:srgbClr val="FF0000"/>
                          </a:solidFill>
                          <a:latin typeface="Microsoft JhengHei UI" panose="020B0604030504040204" pitchFamily="34" charset="-120"/>
                          <a:ea typeface="Microsoft JhengHei UI" panose="020B0604030504040204" pitchFamily="34" charset="-120"/>
                        </a:rPr>
                        <a:t>100</a:t>
                      </a:r>
                      <a:r>
                        <a:rPr lang="zh-TW" altLang="en-US" sz="1800" b="0" u="none" dirty="0">
                          <a:solidFill>
                            <a:srgbClr val="FF0000"/>
                          </a:solidFill>
                          <a:latin typeface="Microsoft JhengHei UI" panose="020B0604030504040204" pitchFamily="34" charset="-120"/>
                          <a:ea typeface="Microsoft JhengHei UI" panose="020B0604030504040204" pitchFamily="34" charset="-120"/>
                        </a:rPr>
                        <a:t>萬元以上未達</a:t>
                      </a:r>
                      <a:r>
                        <a:rPr lang="en-US" altLang="zh-TW" sz="1800" b="0" u="none" dirty="0">
                          <a:solidFill>
                            <a:srgbClr val="FF0000"/>
                          </a:solidFill>
                          <a:latin typeface="Microsoft JhengHei UI" panose="020B0604030504040204" pitchFamily="34" charset="-120"/>
                          <a:ea typeface="Microsoft JhengHei UI" panose="020B0604030504040204" pitchFamily="34" charset="-120"/>
                        </a:rPr>
                        <a:t>1</a:t>
                      </a:r>
                      <a:r>
                        <a:rPr lang="zh-TW" altLang="en-US" sz="1800" b="0" u="none" dirty="0">
                          <a:solidFill>
                            <a:srgbClr val="FF0000"/>
                          </a:solidFill>
                          <a:latin typeface="Microsoft JhengHei UI" panose="020B0604030504040204" pitchFamily="34" charset="-120"/>
                          <a:ea typeface="Microsoft JhengHei UI" panose="020B0604030504040204" pitchFamily="34" charset="-120"/>
                        </a:rPr>
                        <a:t>千萬元者</a:t>
                      </a:r>
                      <a:r>
                        <a:rPr lang="zh-TW" altLang="en-US" sz="1800" b="0" u="none" dirty="0">
                          <a:solidFill>
                            <a:schemeClr val="tx1"/>
                          </a:solidFill>
                          <a:latin typeface="Microsoft JhengHei UI" panose="020B0604030504040204" pitchFamily="34" charset="-120"/>
                          <a:ea typeface="Microsoft JhengHei UI" panose="020B0604030504040204" pitchFamily="34" charset="-120"/>
                        </a:rPr>
                        <a:t>，處</a:t>
                      </a:r>
                      <a:r>
                        <a:rPr lang="en-US" altLang="zh-TW" sz="1800" b="0" u="none" dirty="0">
                          <a:solidFill>
                            <a:schemeClr val="tx1"/>
                          </a:solidFill>
                          <a:latin typeface="Microsoft JhengHei UI" panose="020B0604030504040204" pitchFamily="34" charset="-120"/>
                          <a:ea typeface="Microsoft JhengHei UI" panose="020B0604030504040204" pitchFamily="34" charset="-120"/>
                        </a:rPr>
                        <a:t>60</a:t>
                      </a:r>
                      <a:r>
                        <a:rPr lang="zh-TW" altLang="en-US" sz="1800" b="0" u="none" dirty="0">
                          <a:solidFill>
                            <a:schemeClr val="tx1"/>
                          </a:solidFill>
                          <a:latin typeface="Microsoft JhengHei UI" panose="020B0604030504040204" pitchFamily="34" charset="-120"/>
                          <a:ea typeface="Microsoft JhengHei UI" panose="020B0604030504040204" pitchFamily="34" charset="-120"/>
                        </a:rPr>
                        <a:t>萬元以上</a:t>
                      </a:r>
                      <a:r>
                        <a:rPr lang="en-US" altLang="zh-TW" sz="1800" b="0" u="none" dirty="0">
                          <a:solidFill>
                            <a:schemeClr val="tx1"/>
                          </a:solidFill>
                          <a:latin typeface="Microsoft JhengHei UI" panose="020B0604030504040204" pitchFamily="34" charset="-120"/>
                          <a:ea typeface="Microsoft JhengHei UI" panose="020B0604030504040204" pitchFamily="34" charset="-120"/>
                        </a:rPr>
                        <a:t>500</a:t>
                      </a:r>
                      <a:r>
                        <a:rPr lang="zh-TW" altLang="en-US" sz="1800" b="0" u="none" dirty="0">
                          <a:solidFill>
                            <a:schemeClr val="tx1"/>
                          </a:solidFill>
                          <a:latin typeface="Microsoft JhengHei UI" panose="020B0604030504040204" pitchFamily="34" charset="-120"/>
                          <a:ea typeface="Microsoft JhengHei UI" panose="020B0604030504040204" pitchFamily="34" charset="-120"/>
                        </a:rPr>
                        <a:t>萬元以下罰鍰</a:t>
                      </a:r>
                      <a:endParaRPr lang="en-US" altLang="zh-TW" sz="1800" b="0" u="none" dirty="0">
                        <a:solidFill>
                          <a:schemeClr val="tx1"/>
                        </a:solidFill>
                        <a:latin typeface="Microsoft JhengHei UI" panose="020B0604030504040204" pitchFamily="34" charset="-120"/>
                        <a:ea typeface="Microsoft JhengHei UI" panose="020B0604030504040204" pitchFamily="34" charset="-120"/>
                      </a:endParaRPr>
                    </a:p>
                    <a:p>
                      <a:r>
                        <a:rPr lang="zh-TW" altLang="en-US" sz="1800" b="0" u="none" dirty="0">
                          <a:solidFill>
                            <a:srgbClr val="FF0000"/>
                          </a:solidFill>
                          <a:latin typeface="Microsoft JhengHei UI" panose="020B0604030504040204" pitchFamily="34" charset="-120"/>
                          <a:ea typeface="Microsoft JhengHei UI" panose="020B0604030504040204" pitchFamily="34" charset="-120"/>
                        </a:rPr>
                        <a:t>金額</a:t>
                      </a:r>
                      <a:r>
                        <a:rPr lang="en-US" altLang="zh-TW" sz="1800" b="0" u="none" dirty="0">
                          <a:solidFill>
                            <a:srgbClr val="FF0000"/>
                          </a:solidFill>
                          <a:latin typeface="Microsoft JhengHei UI" panose="020B0604030504040204" pitchFamily="34" charset="-120"/>
                          <a:ea typeface="Microsoft JhengHei UI" panose="020B0604030504040204" pitchFamily="34" charset="-120"/>
                        </a:rPr>
                        <a:t>1</a:t>
                      </a:r>
                      <a:r>
                        <a:rPr lang="zh-TW" altLang="en-US" sz="1800" b="0" u="none" dirty="0">
                          <a:solidFill>
                            <a:srgbClr val="FF0000"/>
                          </a:solidFill>
                          <a:latin typeface="Microsoft JhengHei UI" panose="020B0604030504040204" pitchFamily="34" charset="-120"/>
                          <a:ea typeface="Microsoft JhengHei UI" panose="020B0604030504040204" pitchFamily="34" charset="-120"/>
                        </a:rPr>
                        <a:t>千萬元以上者</a:t>
                      </a:r>
                      <a:r>
                        <a:rPr lang="zh-TW" altLang="en-US" sz="1800" b="0" u="none" dirty="0">
                          <a:solidFill>
                            <a:schemeClr val="tx1"/>
                          </a:solidFill>
                          <a:latin typeface="Microsoft JhengHei UI" panose="020B0604030504040204" pitchFamily="34" charset="-120"/>
                          <a:ea typeface="Microsoft JhengHei UI" panose="020B0604030504040204" pitchFamily="34" charset="-120"/>
                        </a:rPr>
                        <a:t>，處</a:t>
                      </a:r>
                      <a:r>
                        <a:rPr lang="en-US" altLang="zh-TW" sz="1800" b="0" u="none" dirty="0">
                          <a:solidFill>
                            <a:schemeClr val="tx1"/>
                          </a:solidFill>
                          <a:latin typeface="Microsoft JhengHei UI" panose="020B0604030504040204" pitchFamily="34" charset="-120"/>
                          <a:ea typeface="Microsoft JhengHei UI" panose="020B0604030504040204" pitchFamily="34" charset="-120"/>
                        </a:rPr>
                        <a:t>600</a:t>
                      </a:r>
                      <a:r>
                        <a:rPr lang="zh-TW" altLang="en-US" sz="1800" b="0" u="none" dirty="0">
                          <a:solidFill>
                            <a:schemeClr val="tx1"/>
                          </a:solidFill>
                          <a:latin typeface="Microsoft JhengHei UI" panose="020B0604030504040204" pitchFamily="34" charset="-120"/>
                          <a:ea typeface="Microsoft JhengHei UI" panose="020B0604030504040204" pitchFamily="34" charset="-120"/>
                        </a:rPr>
                        <a:t>萬元以上該金額以下罰鍰 </a:t>
                      </a:r>
                      <a:r>
                        <a:rPr lang="en-US" altLang="zh-TW" sz="1800" b="0" u="none" dirty="0">
                          <a:solidFill>
                            <a:schemeClr val="tx1"/>
                          </a:solidFill>
                          <a:latin typeface="Microsoft JhengHei UI" panose="020B0604030504040204" pitchFamily="34" charset="-120"/>
                          <a:ea typeface="Microsoft JhengHei UI" panose="020B0604030504040204" pitchFamily="34" charset="-120"/>
                        </a:rPr>
                        <a:t>(</a:t>
                      </a:r>
                      <a:r>
                        <a:rPr lang="zh-TW" altLang="en-US" sz="1800" b="0" u="none" dirty="0">
                          <a:solidFill>
                            <a:schemeClr val="tx1"/>
                          </a:solidFill>
                          <a:latin typeface="Microsoft JhengHei UI" panose="020B0604030504040204" pitchFamily="34" charset="-120"/>
                          <a:ea typeface="Microsoft JhengHei UI" panose="020B0604030504040204" pitchFamily="34" charset="-120"/>
                        </a:rPr>
                        <a:t>本法第</a:t>
                      </a:r>
                      <a:r>
                        <a:rPr lang="en-US" altLang="zh-TW" sz="1800" b="0" u="none" dirty="0">
                          <a:solidFill>
                            <a:schemeClr val="tx1"/>
                          </a:solidFill>
                          <a:latin typeface="Microsoft JhengHei UI" panose="020B0604030504040204" pitchFamily="34" charset="-120"/>
                          <a:ea typeface="Microsoft JhengHei UI" panose="020B0604030504040204" pitchFamily="34" charset="-120"/>
                        </a:rPr>
                        <a:t>18</a:t>
                      </a:r>
                      <a:r>
                        <a:rPr lang="zh-TW" altLang="en-US" sz="1800" b="0" u="none" dirty="0">
                          <a:solidFill>
                            <a:schemeClr val="tx1"/>
                          </a:solidFill>
                          <a:latin typeface="Microsoft JhengHei UI" panose="020B0604030504040204" pitchFamily="34" charset="-120"/>
                          <a:ea typeface="Microsoft JhengHei UI" panose="020B0604030504040204" pitchFamily="34" charset="-120"/>
                        </a:rPr>
                        <a:t>條第</a:t>
                      </a:r>
                      <a:r>
                        <a:rPr lang="en-US" altLang="zh-TW" sz="1800" b="0" u="none" dirty="0">
                          <a:solidFill>
                            <a:schemeClr val="tx1"/>
                          </a:solidFill>
                          <a:latin typeface="Microsoft JhengHei UI" panose="020B0604030504040204" pitchFamily="34" charset="-120"/>
                          <a:ea typeface="Microsoft JhengHei UI" panose="020B0604030504040204" pitchFamily="34" charset="-120"/>
                        </a:rPr>
                        <a:t>1</a:t>
                      </a:r>
                      <a:r>
                        <a:rPr lang="zh-TW" altLang="en-US" sz="1800" b="0" u="none" dirty="0">
                          <a:solidFill>
                            <a:schemeClr val="tx1"/>
                          </a:solidFill>
                          <a:latin typeface="Microsoft JhengHei UI" panose="020B0604030504040204" pitchFamily="34" charset="-120"/>
                          <a:ea typeface="Microsoft JhengHei UI" panose="020B0604030504040204" pitchFamily="34" charset="-120"/>
                        </a:rPr>
                        <a:t>項</a:t>
                      </a:r>
                      <a:r>
                        <a:rPr lang="en-US" altLang="zh-TW" sz="1800" b="0" u="none" dirty="0">
                          <a:solidFill>
                            <a:schemeClr val="tx1"/>
                          </a:solidFill>
                          <a:latin typeface="Microsoft JhengHei UI" panose="020B0604030504040204" pitchFamily="34" charset="-120"/>
                          <a:ea typeface="Microsoft JhengHei UI" panose="020B0604030504040204" pitchFamily="34" charset="-120"/>
                        </a:rPr>
                        <a:t>)</a:t>
                      </a:r>
                      <a:r>
                        <a:rPr lang="zh-TW" altLang="en-US" sz="1800" b="0" u="none" dirty="0">
                          <a:latin typeface="Microsoft JhengHei UI" panose="020B0604030504040204" pitchFamily="34" charset="-120"/>
                          <a:ea typeface="Microsoft JhengHei UI" panose="020B0604030504040204" pitchFamily="34" charset="-120"/>
                        </a:rPr>
                        <a:t>。</a:t>
                      </a:r>
                    </a:p>
                  </a:txBody>
                  <a:tcPr>
                    <a:solidFill>
                      <a:schemeClr val="bg1"/>
                    </a:solidFill>
                  </a:tcPr>
                </a:tc>
                <a:extLst>
                  <a:ext uri="{0D108BD9-81ED-4DB2-BD59-A6C34878D82A}">
                    <a16:rowId xmlns:a16="http://schemas.microsoft.com/office/drawing/2014/main" val="10005"/>
                  </a:ext>
                </a:extLst>
              </a:tr>
              <a:tr h="719787">
                <a:tc>
                  <a:txBody>
                    <a:bodyPr/>
                    <a:lstStyle/>
                    <a:p>
                      <a:r>
                        <a:rPr lang="en-US" altLang="zh-TW" sz="2400" dirty="0">
                          <a:latin typeface="Microsoft JhengHei UI" panose="020B0604030504040204" pitchFamily="34" charset="-120"/>
                          <a:ea typeface="Microsoft JhengHei UI" panose="020B0604030504040204" pitchFamily="34" charset="-120"/>
                        </a:rPr>
                        <a:t>(</a:t>
                      </a:r>
                      <a:r>
                        <a:rPr lang="zh-TW" altLang="en-US" sz="2400" dirty="0">
                          <a:latin typeface="Microsoft JhengHei UI" panose="020B0604030504040204" pitchFamily="34" charset="-120"/>
                          <a:ea typeface="Microsoft JhengHei UI" panose="020B0604030504040204" pitchFamily="34" charset="-120"/>
                        </a:rPr>
                        <a:t>六</a:t>
                      </a:r>
                      <a:r>
                        <a:rPr lang="en-US" altLang="zh-TW" sz="2400" dirty="0">
                          <a:latin typeface="Microsoft JhengHei UI" panose="020B0604030504040204" pitchFamily="34" charset="-120"/>
                          <a:ea typeface="Microsoft JhengHei UI" panose="020B0604030504040204" pitchFamily="34" charset="-120"/>
                        </a:rPr>
                        <a:t>)</a:t>
                      </a:r>
                      <a:r>
                        <a:rPr lang="zh-TW" altLang="en-US" sz="2400" dirty="0">
                          <a:latin typeface="Microsoft JhengHei UI" panose="020B0604030504040204" pitchFamily="34" charset="-120"/>
                          <a:ea typeface="Microsoft JhengHei UI" panose="020B0604030504040204" pitchFamily="34" charset="-120"/>
                        </a:rPr>
                        <a:t>未依規定揭露或公開</a:t>
                      </a:r>
                    </a:p>
                  </a:txBody>
                  <a:tcPr anchor="ctr">
                    <a:solidFill>
                      <a:schemeClr val="accent3">
                        <a:lumMod val="20000"/>
                        <a:lumOff val="80000"/>
                      </a:schemeClr>
                    </a:solidFill>
                  </a:tcPr>
                </a:tc>
                <a:tc>
                  <a:txBody>
                    <a:bodyPr/>
                    <a:lstStyle/>
                    <a:p>
                      <a:r>
                        <a:rPr lang="zh-TW" altLang="en-US" sz="2000" dirty="0">
                          <a:latin typeface="Microsoft JhengHei UI" panose="020B0604030504040204" pitchFamily="34" charset="-120"/>
                          <a:ea typeface="Microsoft JhengHei UI" panose="020B0604030504040204" pitchFamily="34" charset="-120"/>
                        </a:rPr>
                        <a:t>違反者，處</a:t>
                      </a:r>
                      <a:r>
                        <a:rPr lang="en-US" altLang="zh-TW" sz="2000" dirty="0">
                          <a:latin typeface="Microsoft JhengHei UI" panose="020B0604030504040204" pitchFamily="34" charset="-120"/>
                          <a:ea typeface="Microsoft JhengHei UI" panose="020B0604030504040204" pitchFamily="34" charset="-120"/>
                        </a:rPr>
                        <a:t>5</a:t>
                      </a:r>
                      <a:r>
                        <a:rPr lang="zh-TW" altLang="en-US" sz="2000" dirty="0">
                          <a:latin typeface="Microsoft JhengHei UI" panose="020B0604030504040204" pitchFamily="34" charset="-120"/>
                          <a:ea typeface="Microsoft JhengHei UI" panose="020B0604030504040204" pitchFamily="34" charset="-120"/>
                        </a:rPr>
                        <a:t>萬元以上</a:t>
                      </a:r>
                      <a:r>
                        <a:rPr lang="en-US" altLang="zh-TW" sz="2000" dirty="0">
                          <a:latin typeface="Microsoft JhengHei UI" panose="020B0604030504040204" pitchFamily="34" charset="-120"/>
                          <a:ea typeface="Microsoft JhengHei UI" panose="020B0604030504040204" pitchFamily="34" charset="-120"/>
                        </a:rPr>
                        <a:t>50</a:t>
                      </a:r>
                      <a:r>
                        <a:rPr lang="zh-TW" altLang="en-US" sz="2000" dirty="0">
                          <a:latin typeface="Microsoft JhengHei UI" panose="020B0604030504040204" pitchFamily="34" charset="-120"/>
                          <a:ea typeface="Microsoft JhengHei UI" panose="020B0604030504040204" pitchFamily="34" charset="-120"/>
                        </a:rPr>
                        <a:t>萬元以下罰鍰並得按次處罰</a:t>
                      </a:r>
                      <a:r>
                        <a:rPr lang="en-US" altLang="zh-TW" sz="2000" dirty="0">
                          <a:latin typeface="Microsoft JhengHei UI" panose="020B0604030504040204" pitchFamily="34" charset="-120"/>
                          <a:ea typeface="Microsoft JhengHei UI" panose="020B0604030504040204" pitchFamily="34" charset="-120"/>
                        </a:rPr>
                        <a:t>(</a:t>
                      </a:r>
                      <a:r>
                        <a:rPr lang="zh-TW" altLang="en-US" sz="2000" dirty="0">
                          <a:latin typeface="Microsoft JhengHei UI" panose="020B0604030504040204" pitchFamily="34" charset="-120"/>
                          <a:ea typeface="Microsoft JhengHei UI" panose="020B0604030504040204" pitchFamily="34" charset="-120"/>
                        </a:rPr>
                        <a:t>本法第</a:t>
                      </a:r>
                      <a:r>
                        <a:rPr lang="en-US" altLang="zh-TW" sz="2000" dirty="0">
                          <a:latin typeface="Microsoft JhengHei UI" panose="020B0604030504040204" pitchFamily="34" charset="-120"/>
                          <a:ea typeface="Microsoft JhengHei UI" panose="020B0604030504040204" pitchFamily="34" charset="-120"/>
                        </a:rPr>
                        <a:t>18</a:t>
                      </a:r>
                      <a:r>
                        <a:rPr lang="zh-TW" altLang="en-US" sz="2000" dirty="0">
                          <a:latin typeface="Microsoft JhengHei UI" panose="020B0604030504040204" pitchFamily="34" charset="-120"/>
                          <a:ea typeface="Microsoft JhengHei UI" panose="020B0604030504040204" pitchFamily="34" charset="-120"/>
                        </a:rPr>
                        <a:t>條第</a:t>
                      </a:r>
                      <a:r>
                        <a:rPr lang="en-US" altLang="zh-TW" sz="2000" dirty="0">
                          <a:latin typeface="Microsoft JhengHei UI" panose="020B0604030504040204" pitchFamily="34" charset="-120"/>
                          <a:ea typeface="Microsoft JhengHei UI" panose="020B0604030504040204" pitchFamily="34" charset="-120"/>
                        </a:rPr>
                        <a:t>3</a:t>
                      </a:r>
                      <a:r>
                        <a:rPr lang="zh-TW" altLang="en-US" sz="2000" dirty="0">
                          <a:latin typeface="Microsoft JhengHei UI" panose="020B0604030504040204" pitchFamily="34" charset="-120"/>
                          <a:ea typeface="Microsoft JhengHei UI" panose="020B0604030504040204" pitchFamily="34" charset="-120"/>
                        </a:rPr>
                        <a:t>項</a:t>
                      </a:r>
                      <a:r>
                        <a:rPr lang="en-US" altLang="zh-TW" sz="2000" dirty="0">
                          <a:latin typeface="Microsoft JhengHei UI" panose="020B0604030504040204" pitchFamily="34" charset="-120"/>
                          <a:ea typeface="Microsoft JhengHei UI" panose="020B0604030504040204" pitchFamily="34" charset="-120"/>
                        </a:rPr>
                        <a:t>)</a:t>
                      </a:r>
                      <a:r>
                        <a:rPr lang="zh-TW" altLang="en-US" sz="2000" dirty="0">
                          <a:latin typeface="Microsoft JhengHei UI" panose="020B0604030504040204" pitchFamily="34" charset="-120"/>
                          <a:ea typeface="Microsoft JhengHei UI" panose="020B0604030504040204" pitchFamily="34" charset="-120"/>
                        </a:rPr>
                        <a:t>。</a:t>
                      </a:r>
                    </a:p>
                  </a:txBody>
                  <a:tcPr anchor="ctr">
                    <a:solidFill>
                      <a:schemeClr val="accent3">
                        <a:lumMod val="20000"/>
                        <a:lumOff val="80000"/>
                      </a:schemeClr>
                    </a:solidFill>
                  </a:tcPr>
                </a:tc>
                <a:extLst>
                  <a:ext uri="{0D108BD9-81ED-4DB2-BD59-A6C34878D82A}">
                    <a16:rowId xmlns:a16="http://schemas.microsoft.com/office/drawing/2014/main" val="10006"/>
                  </a:ext>
                </a:extLst>
              </a:tr>
            </a:tbl>
          </a:graphicData>
        </a:graphic>
      </p:graphicFrame>
      <p:sp>
        <p:nvSpPr>
          <p:cNvPr id="5" name="矩形 4">
            <a:extLst>
              <a:ext uri="{FF2B5EF4-FFF2-40B4-BE49-F238E27FC236}">
                <a16:creationId xmlns:a16="http://schemas.microsoft.com/office/drawing/2014/main" id="{155C953B-2ABF-460C-8E52-195F425450DD}"/>
              </a:ext>
            </a:extLst>
          </p:cNvPr>
          <p:cNvSpPr/>
          <p:nvPr/>
        </p:nvSpPr>
        <p:spPr>
          <a:xfrm>
            <a:off x="4956030" y="7592599"/>
            <a:ext cx="1937139" cy="523220"/>
          </a:xfrm>
          <a:prstGeom prst="rect">
            <a:avLst/>
          </a:prstGeom>
        </p:spPr>
        <p:txBody>
          <a:bodyPr wrap="square">
            <a:spAutoFit/>
          </a:bodyPr>
          <a:lstStyle/>
          <a:p>
            <a:pPr algn="ctr"/>
            <a:r>
              <a:rPr lang="zh-TW" altLang="en-US" sz="1400" dirty="0">
                <a:solidFill>
                  <a:schemeClr val="accent4">
                    <a:lumMod val="20000"/>
                    <a:lumOff val="80000"/>
                  </a:schemeClr>
                </a:solidFill>
                <a:latin typeface="標楷體" pitchFamily="65" charset="-120"/>
                <a:ea typeface="標楷體" pitchFamily="65" charset="-120"/>
              </a:rPr>
              <a:t>聯絡電話：</a:t>
            </a:r>
            <a:r>
              <a:rPr lang="en-US" altLang="zh-TW" sz="1400" dirty="0">
                <a:solidFill>
                  <a:schemeClr val="accent4">
                    <a:lumMod val="20000"/>
                    <a:lumOff val="80000"/>
                  </a:schemeClr>
                </a:solidFill>
                <a:latin typeface="標楷體" pitchFamily="65" charset="-120"/>
                <a:ea typeface="標楷體" pitchFamily="65" charset="-120"/>
              </a:rPr>
              <a:t>02-23413183</a:t>
            </a:r>
            <a:r>
              <a:rPr lang="zh-TW" altLang="en-US" sz="1400" dirty="0">
                <a:solidFill>
                  <a:schemeClr val="accent4">
                    <a:lumMod val="20000"/>
                    <a:lumOff val="80000"/>
                  </a:schemeClr>
                </a:solidFill>
                <a:latin typeface="標楷體" pitchFamily="65" charset="-120"/>
                <a:ea typeface="標楷體" pitchFamily="65" charset="-120"/>
              </a:rPr>
              <a:t> 分機：</a:t>
            </a:r>
            <a:r>
              <a:rPr lang="en-US" altLang="zh-TW" sz="1400" dirty="0">
                <a:solidFill>
                  <a:schemeClr val="accent4">
                    <a:lumMod val="20000"/>
                    <a:lumOff val="80000"/>
                  </a:schemeClr>
                </a:solidFill>
                <a:latin typeface="標楷體" pitchFamily="65" charset="-120"/>
                <a:ea typeface="標楷體" pitchFamily="65" charset="-120"/>
              </a:rPr>
              <a:t>178</a:t>
            </a:r>
            <a:endParaRPr lang="zh-TW" altLang="en-US" sz="1400" dirty="0">
              <a:solidFill>
                <a:schemeClr val="accent4">
                  <a:lumMod val="20000"/>
                  <a:lumOff val="80000"/>
                </a:schemeClr>
              </a:solidFill>
              <a:latin typeface="標楷體" pitchFamily="65" charset="-120"/>
              <a:ea typeface="標楷體" pitchFamily="65" charset="-120"/>
            </a:endParaRPr>
          </a:p>
        </p:txBody>
      </p:sp>
      <p:sp>
        <p:nvSpPr>
          <p:cNvPr id="7" name="矩形 6">
            <a:extLst>
              <a:ext uri="{FF2B5EF4-FFF2-40B4-BE49-F238E27FC236}">
                <a16:creationId xmlns:a16="http://schemas.microsoft.com/office/drawing/2014/main" id="{4C31BC69-D0F5-4C8B-A60D-E60688C06B3F}"/>
              </a:ext>
            </a:extLst>
          </p:cNvPr>
          <p:cNvSpPr/>
          <p:nvPr/>
        </p:nvSpPr>
        <p:spPr>
          <a:xfrm rot="18924561">
            <a:off x="-2140085" y="2318626"/>
            <a:ext cx="943583" cy="523220"/>
          </a:xfrm>
          <a:prstGeom prst="rect">
            <a:avLst/>
          </a:prstGeom>
        </p:spPr>
        <p:txBody>
          <a:bodyPr wrap="square">
            <a:spAutoFit/>
          </a:bodyPr>
          <a:lstStyle/>
          <a:p>
            <a:pPr algn="ctr"/>
            <a:r>
              <a:rPr lang="zh-TW" altLang="en-US" sz="1400" b="1" i="1" dirty="0">
                <a:solidFill>
                  <a:schemeClr val="accent4">
                    <a:lumMod val="50000"/>
                  </a:schemeClr>
                </a:solidFill>
                <a:effectLst>
                  <a:outerShdw blurRad="38100" dist="38100" dir="2700000" algn="tl">
                    <a:srgbClr val="000000">
                      <a:alpha val="43137"/>
                    </a:srgbClr>
                  </a:outerShdw>
                </a:effectLst>
                <a:latin typeface="標楷體" pitchFamily="65" charset="-120"/>
                <a:ea typeface="標楷體" pitchFamily="65" charset="-120"/>
              </a:rPr>
              <a:t>說明結束，感謝參與</a:t>
            </a:r>
          </a:p>
        </p:txBody>
      </p:sp>
    </p:spTree>
    <p:extLst>
      <p:ext uri="{BB962C8B-B14F-4D97-AF65-F5344CB8AC3E}">
        <p14:creationId xmlns:p14="http://schemas.microsoft.com/office/powerpoint/2010/main" val="35287913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74363" y="4357991"/>
            <a:ext cx="2761614" cy="2203518"/>
          </a:xfrm>
          <a:prstGeom prst="rect">
            <a:avLst/>
          </a:prstGeom>
        </p:spPr>
      </p:pic>
      <p:sp>
        <p:nvSpPr>
          <p:cNvPr id="7" name="流程圖: 接點 6"/>
          <p:cNvSpPr/>
          <p:nvPr/>
        </p:nvSpPr>
        <p:spPr>
          <a:xfrm>
            <a:off x="8592000" y="1532032"/>
            <a:ext cx="3600000" cy="3600000"/>
          </a:xfrm>
          <a:prstGeom prst="flowChartConnector">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3" name="圖片 12"/>
          <p:cNvPicPr>
            <a:picLocks noChangeAspect="1"/>
          </p:cNvPicPr>
          <p:nvPr/>
        </p:nvPicPr>
        <p:blipFill rotWithShape="1">
          <a:blip r:embed="rId4" cstate="print">
            <a:graysc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val="0"/>
              </a:ext>
            </a:extLst>
          </a:blip>
          <a:srcRect/>
          <a:stretch/>
        </p:blipFill>
        <p:spPr>
          <a:xfrm>
            <a:off x="407252" y="3273549"/>
            <a:ext cx="3708000" cy="3716967"/>
          </a:xfrm>
          <a:prstGeom prst="flowChartConnector">
            <a:avLst/>
          </a:prstGeom>
        </p:spPr>
      </p:pic>
      <p:sp>
        <p:nvSpPr>
          <p:cNvPr id="11" name="矩形 10">
            <a:extLst>
              <a:ext uri="{FF2B5EF4-FFF2-40B4-BE49-F238E27FC236}">
                <a16:creationId xmlns:a16="http://schemas.microsoft.com/office/drawing/2014/main" id="{FCF8A50B-37B8-42D9-BEED-BB6E19521AB9}"/>
              </a:ext>
            </a:extLst>
          </p:cNvPr>
          <p:cNvSpPr/>
          <p:nvPr/>
        </p:nvSpPr>
        <p:spPr>
          <a:xfrm>
            <a:off x="4695812" y="3182778"/>
            <a:ext cx="5544616" cy="492443"/>
          </a:xfrm>
          <a:prstGeom prst="rect">
            <a:avLst/>
          </a:prstGeom>
        </p:spPr>
        <p:txBody>
          <a:bodyPr wrap="square">
            <a:spAutoFit/>
          </a:bodyPr>
          <a:lstStyle/>
          <a:p>
            <a:pPr algn="ctr"/>
            <a:r>
              <a:rPr lang="zh-TW" altLang="en-US" sz="2600" dirty="0">
                <a:solidFill>
                  <a:prstClr val="black"/>
                </a:solidFill>
                <a:latin typeface="標楷體" pitchFamily="65" charset="-120"/>
                <a:ea typeface="標楷體" pitchFamily="65" charset="-120"/>
              </a:rPr>
              <a:t>聯絡電話：</a:t>
            </a:r>
            <a:r>
              <a:rPr lang="en-US" altLang="zh-TW" sz="2600" dirty="0">
                <a:solidFill>
                  <a:prstClr val="black"/>
                </a:solidFill>
                <a:latin typeface="標楷體" pitchFamily="65" charset="-120"/>
                <a:ea typeface="標楷體" pitchFamily="65" charset="-120"/>
              </a:rPr>
              <a:t>02-23413183</a:t>
            </a:r>
            <a:r>
              <a:rPr lang="zh-TW" altLang="en-US" sz="2600" dirty="0">
                <a:solidFill>
                  <a:prstClr val="black"/>
                </a:solidFill>
                <a:latin typeface="標楷體" pitchFamily="65" charset="-120"/>
                <a:ea typeface="標楷體" pitchFamily="65" charset="-120"/>
              </a:rPr>
              <a:t> 分機：</a:t>
            </a:r>
            <a:r>
              <a:rPr lang="en-US" altLang="zh-TW" sz="2600" dirty="0">
                <a:solidFill>
                  <a:prstClr val="black"/>
                </a:solidFill>
                <a:latin typeface="標楷體" pitchFamily="65" charset="-120"/>
                <a:ea typeface="標楷體" pitchFamily="65" charset="-120"/>
              </a:rPr>
              <a:t>178</a:t>
            </a:r>
            <a:endParaRPr lang="zh-TW" altLang="en-US" sz="2600" dirty="0">
              <a:solidFill>
                <a:prstClr val="black"/>
              </a:solidFill>
              <a:latin typeface="標楷體" pitchFamily="65" charset="-120"/>
              <a:ea typeface="標楷體" pitchFamily="65" charset="-120"/>
            </a:endParaRPr>
          </a:p>
        </p:txBody>
      </p:sp>
      <p:sp>
        <p:nvSpPr>
          <p:cNvPr id="14" name="矩形 13">
            <a:extLst>
              <a:ext uri="{FF2B5EF4-FFF2-40B4-BE49-F238E27FC236}">
                <a16:creationId xmlns:a16="http://schemas.microsoft.com/office/drawing/2014/main" id="{350FA36A-6EA7-48BC-905C-C5C618A1C268}"/>
              </a:ext>
            </a:extLst>
          </p:cNvPr>
          <p:cNvSpPr/>
          <p:nvPr/>
        </p:nvSpPr>
        <p:spPr>
          <a:xfrm>
            <a:off x="710119" y="1643592"/>
            <a:ext cx="5544616" cy="707886"/>
          </a:xfrm>
          <a:prstGeom prst="rect">
            <a:avLst/>
          </a:prstGeom>
        </p:spPr>
        <p:txBody>
          <a:bodyPr wrap="square">
            <a:spAutoFit/>
          </a:bodyPr>
          <a:lstStyle/>
          <a:p>
            <a:pPr algn="ctr"/>
            <a:r>
              <a:rPr lang="zh-TW" altLang="en-US" sz="4000" b="1" i="1" dirty="0">
                <a:solidFill>
                  <a:schemeClr val="accent4">
                    <a:lumMod val="50000"/>
                  </a:schemeClr>
                </a:solidFill>
                <a:effectLst>
                  <a:outerShdw blurRad="38100" dist="38100" dir="2700000" algn="tl">
                    <a:srgbClr val="000000">
                      <a:alpha val="43137"/>
                    </a:srgbClr>
                  </a:outerShdw>
                </a:effectLst>
                <a:latin typeface="標楷體" pitchFamily="65" charset="-120"/>
                <a:ea typeface="標楷體" pitchFamily="65" charset="-120"/>
              </a:rPr>
              <a:t>說明結束，感謝參與</a:t>
            </a:r>
          </a:p>
        </p:txBody>
      </p:sp>
    </p:spTree>
    <p:extLst>
      <p:ext uri="{BB962C8B-B14F-4D97-AF65-F5344CB8AC3E}">
        <p14:creationId xmlns:p14="http://schemas.microsoft.com/office/powerpoint/2010/main" val="24190595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38D458F-773F-4A5B-9E79-05AFEE2BDCA0}"/>
              </a:ext>
            </a:extLst>
          </p:cNvPr>
          <p:cNvSpPr>
            <a:spLocks noGrp="1"/>
          </p:cNvSpPr>
          <p:nvPr>
            <p:ph type="title"/>
          </p:nvPr>
        </p:nvSpPr>
        <p:spPr>
          <a:xfrm>
            <a:off x="2" y="0"/>
            <a:ext cx="12172951" cy="982766"/>
          </a:xfrm>
        </p:spPr>
        <p:txBody>
          <a:bodyPr/>
          <a:lstStyle/>
          <a:p>
            <a:r>
              <a:rPr lang="zh-TW" altLang="en-US" sz="4000" dirty="0">
                <a:latin typeface="+mj-ea"/>
              </a:rPr>
              <a:t>基本概念</a:t>
            </a:r>
            <a:endParaRPr lang="zh-TW" altLang="en-US" sz="4000" dirty="0"/>
          </a:p>
        </p:txBody>
      </p:sp>
      <p:pic>
        <p:nvPicPr>
          <p:cNvPr id="127" name="圖片 126">
            <a:extLst>
              <a:ext uri="{FF2B5EF4-FFF2-40B4-BE49-F238E27FC236}">
                <a16:creationId xmlns:a16="http://schemas.microsoft.com/office/drawing/2014/main" id="{F218A089-DBF7-4355-896F-E3A94848FEDF}"/>
              </a:ext>
            </a:extLst>
          </p:cNvPr>
          <p:cNvPicPr>
            <a:picLocks noChangeAspect="1"/>
          </p:cNvPicPr>
          <p:nvPr/>
        </p:nvPicPr>
        <p:blipFill rotWithShape="1">
          <a:blip r:embed="rId3">
            <a:extLst>
              <a:ext uri="{28A0092B-C50C-407E-A947-70E740481C1C}">
                <a14:useLocalDpi xmlns:a14="http://schemas.microsoft.com/office/drawing/2010/main" val="0"/>
              </a:ext>
            </a:extLst>
          </a:blip>
          <a:srcRect l="20323" t="-149" r="28315" b="76"/>
          <a:stretch/>
        </p:blipFill>
        <p:spPr>
          <a:xfrm>
            <a:off x="-88900" y="0"/>
            <a:ext cx="45719" cy="6868274"/>
          </a:xfrm>
          <a:prstGeom prst="rect">
            <a:avLst/>
          </a:prstGeom>
        </p:spPr>
      </p:pic>
      <p:pic>
        <p:nvPicPr>
          <p:cNvPr id="4" name="!!k1">
            <a:extLst>
              <a:ext uri="{FF2B5EF4-FFF2-40B4-BE49-F238E27FC236}">
                <a16:creationId xmlns:a16="http://schemas.microsoft.com/office/drawing/2014/main" id="{4EF9A037-5763-4B28-9D50-69A0A2CABCAE}"/>
              </a:ext>
            </a:extLst>
          </p:cNvPr>
          <p:cNvPicPr>
            <a:picLocks noChangeAspect="1"/>
          </p:cNvPicPr>
          <p:nvPr/>
        </p:nvPicPr>
        <p:blipFill>
          <a:blip r:embed="rId4"/>
          <a:stretch>
            <a:fillRect/>
          </a:stretch>
        </p:blipFill>
        <p:spPr>
          <a:xfrm>
            <a:off x="1398643" y="786712"/>
            <a:ext cx="9253144" cy="6071288"/>
          </a:xfrm>
          <a:prstGeom prst="rect">
            <a:avLst/>
          </a:prstGeom>
        </p:spPr>
      </p:pic>
    </p:spTree>
    <p:extLst>
      <p:ext uri="{BB962C8B-B14F-4D97-AF65-F5344CB8AC3E}">
        <p14:creationId xmlns:p14="http://schemas.microsoft.com/office/powerpoint/2010/main" val="35082526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標題 1"/>
          <p:cNvSpPr>
            <a:spLocks noGrp="1"/>
          </p:cNvSpPr>
          <p:nvPr>
            <p:ph type="title"/>
          </p:nvPr>
        </p:nvSpPr>
        <p:spPr/>
        <p:txBody>
          <a:bodyPr>
            <a:normAutofit/>
          </a:bodyPr>
          <a:lstStyle/>
          <a:p>
            <a:r>
              <a:rPr lang="zh-TW" altLang="en-US" sz="4000" dirty="0">
                <a:latin typeface="+mj-ea"/>
              </a:rPr>
              <a:t>基本概念</a:t>
            </a:r>
            <a:endParaRPr lang="zh-TW" altLang="en-US" sz="4000" dirty="0">
              <a:solidFill>
                <a:srgbClr val="7B9899"/>
              </a:solidFill>
            </a:endParaRPr>
          </a:p>
        </p:txBody>
      </p:sp>
      <p:sp>
        <p:nvSpPr>
          <p:cNvPr id="2" name="矩形 1">
            <a:extLst>
              <a:ext uri="{FF2B5EF4-FFF2-40B4-BE49-F238E27FC236}">
                <a16:creationId xmlns:a16="http://schemas.microsoft.com/office/drawing/2014/main" id="{8A479D0A-8346-4AF0-A7B7-0C2AFF8C32BA}"/>
              </a:ext>
            </a:extLst>
          </p:cNvPr>
          <p:cNvSpPr/>
          <p:nvPr/>
        </p:nvSpPr>
        <p:spPr>
          <a:xfrm>
            <a:off x="383894" y="1583071"/>
            <a:ext cx="11424212" cy="4333302"/>
          </a:xfrm>
          <a:prstGeom prst="rect">
            <a:avLst/>
          </a:prstGeom>
        </p:spPr>
        <p:txBody>
          <a:bodyPr wrap="square">
            <a:spAutoFit/>
          </a:bodyPr>
          <a:lstStyle/>
          <a:p>
            <a:pPr marL="444500" indent="-444500">
              <a:lnSpc>
                <a:spcPct val="110000"/>
              </a:lnSpc>
            </a:pPr>
            <a:r>
              <a:rPr lang="zh-TW" altLang="en-US" sz="2100" dirty="0">
                <a:solidFill>
                  <a:srgbClr val="000000"/>
                </a:solidFill>
                <a:latin typeface="Microsoft YaHei" panose="020B0503020204020204" pitchFamily="34" charset="-122"/>
                <a:ea typeface="Microsoft YaHei" panose="020B0503020204020204" pitchFamily="34" charset="-122"/>
              </a:rPr>
              <a:t>一、總統、副總統。</a:t>
            </a:r>
            <a:endParaRPr lang="en-US" altLang="zh-TW" sz="2100" dirty="0">
              <a:solidFill>
                <a:srgbClr val="000000"/>
              </a:solidFill>
              <a:latin typeface="Microsoft YaHei" panose="020B0503020204020204" pitchFamily="34" charset="-122"/>
              <a:ea typeface="Microsoft YaHei" panose="020B0503020204020204" pitchFamily="34" charset="-122"/>
            </a:endParaRPr>
          </a:p>
          <a:p>
            <a:pPr marL="444500" indent="-444500">
              <a:lnSpc>
                <a:spcPct val="110000"/>
              </a:lnSpc>
            </a:pPr>
            <a:r>
              <a:rPr lang="zh-TW" altLang="en-US" sz="2100" dirty="0">
                <a:solidFill>
                  <a:srgbClr val="000000"/>
                </a:solidFill>
                <a:latin typeface="Microsoft YaHei" panose="020B0503020204020204" pitchFamily="34" charset="-122"/>
                <a:ea typeface="Microsoft YaHei" panose="020B0503020204020204" pitchFamily="34" charset="-122"/>
              </a:rPr>
              <a:t>二、政府機關</a:t>
            </a:r>
            <a:r>
              <a:rPr lang="en-US" altLang="zh-TW" sz="2100" dirty="0">
                <a:solidFill>
                  <a:srgbClr val="000000"/>
                </a:solidFill>
                <a:latin typeface="Microsoft YaHei" panose="020B0503020204020204" pitchFamily="34" charset="-122"/>
                <a:ea typeface="Microsoft YaHei" panose="020B0503020204020204" pitchFamily="34" charset="-122"/>
              </a:rPr>
              <a:t>(</a:t>
            </a:r>
            <a:r>
              <a:rPr lang="zh-TW" altLang="en-US" sz="2100" dirty="0">
                <a:solidFill>
                  <a:srgbClr val="000000"/>
                </a:solidFill>
                <a:latin typeface="Microsoft YaHei" panose="020B0503020204020204" pitchFamily="34" charset="-122"/>
                <a:ea typeface="Microsoft YaHei" panose="020B0503020204020204" pitchFamily="34" charset="-122"/>
              </a:rPr>
              <a:t>構</a:t>
            </a:r>
            <a:r>
              <a:rPr lang="en-US" altLang="zh-TW" sz="2100" dirty="0">
                <a:solidFill>
                  <a:srgbClr val="000000"/>
                </a:solidFill>
                <a:latin typeface="Microsoft YaHei" panose="020B0503020204020204" pitchFamily="34" charset="-122"/>
                <a:ea typeface="Microsoft YaHei" panose="020B0503020204020204" pitchFamily="34" charset="-122"/>
              </a:rPr>
              <a:t>)</a:t>
            </a:r>
            <a:r>
              <a:rPr lang="zh-TW" altLang="en-US" sz="2100" dirty="0">
                <a:solidFill>
                  <a:srgbClr val="000000"/>
                </a:solidFill>
                <a:latin typeface="Microsoft YaHei" panose="020B0503020204020204" pitchFamily="34" charset="-122"/>
                <a:ea typeface="Microsoft YaHei" panose="020B0503020204020204" pitchFamily="34" charset="-122"/>
              </a:rPr>
              <a:t>、公營事業總、分支機構之首長、副首長、幕僚長、副幕僚長與該等職務之人。</a:t>
            </a:r>
            <a:endParaRPr lang="en-US" altLang="zh-TW" sz="2100" dirty="0">
              <a:solidFill>
                <a:srgbClr val="000000"/>
              </a:solidFill>
              <a:latin typeface="Microsoft YaHei" panose="020B0503020204020204" pitchFamily="34" charset="-122"/>
              <a:ea typeface="Microsoft YaHei" panose="020B0503020204020204" pitchFamily="34" charset="-122"/>
            </a:endParaRPr>
          </a:p>
          <a:p>
            <a:pPr marL="444500" indent="-444500">
              <a:lnSpc>
                <a:spcPct val="110000"/>
              </a:lnSpc>
            </a:pPr>
            <a:r>
              <a:rPr lang="zh-TW" altLang="en-US" sz="2100" dirty="0">
                <a:solidFill>
                  <a:srgbClr val="000000"/>
                </a:solidFill>
                <a:latin typeface="Microsoft YaHei" panose="020B0503020204020204" pitchFamily="34" charset="-122"/>
                <a:ea typeface="Microsoft YaHei" panose="020B0503020204020204" pitchFamily="34" charset="-122"/>
              </a:rPr>
              <a:t>三、政務人員。</a:t>
            </a:r>
            <a:endParaRPr lang="en-US" altLang="zh-TW" sz="2100" dirty="0">
              <a:solidFill>
                <a:srgbClr val="000000"/>
              </a:solidFill>
              <a:latin typeface="Microsoft YaHei" panose="020B0503020204020204" pitchFamily="34" charset="-122"/>
              <a:ea typeface="Microsoft YaHei" panose="020B0503020204020204" pitchFamily="34" charset="-122"/>
            </a:endParaRPr>
          </a:p>
          <a:p>
            <a:pPr marL="444500" indent="-444500">
              <a:lnSpc>
                <a:spcPct val="110000"/>
              </a:lnSpc>
            </a:pPr>
            <a:r>
              <a:rPr lang="zh-TW" altLang="en-US" sz="2100" dirty="0">
                <a:solidFill>
                  <a:srgbClr val="000000"/>
                </a:solidFill>
                <a:latin typeface="Microsoft YaHei" panose="020B0503020204020204" pitchFamily="34" charset="-122"/>
                <a:ea typeface="Microsoft YaHei" panose="020B0503020204020204" pitchFamily="34" charset="-122"/>
              </a:rPr>
              <a:t>四、公立學校、軍警院校、矯正學校校長、副校長；其設有附屬機構者，該機構之首長、副首長。</a:t>
            </a:r>
            <a:endParaRPr lang="en-US" altLang="zh-TW" sz="2100" dirty="0">
              <a:solidFill>
                <a:srgbClr val="000000"/>
              </a:solidFill>
              <a:latin typeface="Microsoft YaHei" panose="020B0503020204020204" pitchFamily="34" charset="-122"/>
              <a:ea typeface="Microsoft YaHei" panose="020B0503020204020204" pitchFamily="34" charset="-122"/>
            </a:endParaRPr>
          </a:p>
          <a:p>
            <a:pPr marL="444500" indent="-444500">
              <a:lnSpc>
                <a:spcPct val="110000"/>
              </a:lnSpc>
            </a:pPr>
            <a:r>
              <a:rPr lang="zh-TW" altLang="en-US" sz="2100" dirty="0">
                <a:solidFill>
                  <a:srgbClr val="000000"/>
                </a:solidFill>
                <a:latin typeface="Microsoft YaHei" panose="020B0503020204020204" pitchFamily="34" charset="-122"/>
                <a:ea typeface="Microsoft YaHei" panose="020B0503020204020204" pitchFamily="34" charset="-122"/>
              </a:rPr>
              <a:t>五、民意機關之民意代表。</a:t>
            </a:r>
            <a:endParaRPr lang="en-US" altLang="zh-TW" sz="2100" dirty="0">
              <a:solidFill>
                <a:srgbClr val="000000"/>
              </a:solidFill>
              <a:latin typeface="Microsoft YaHei" panose="020B0503020204020204" pitchFamily="34" charset="-122"/>
              <a:ea typeface="Microsoft YaHei" panose="020B0503020204020204" pitchFamily="34" charset="-122"/>
            </a:endParaRPr>
          </a:p>
          <a:p>
            <a:pPr marL="444500" indent="-444500">
              <a:lnSpc>
                <a:spcPct val="110000"/>
              </a:lnSpc>
            </a:pPr>
            <a:r>
              <a:rPr lang="zh-TW" altLang="en-US" sz="2100" dirty="0">
                <a:solidFill>
                  <a:srgbClr val="000000"/>
                </a:solidFill>
                <a:latin typeface="Microsoft YaHei" panose="020B0503020204020204" pitchFamily="34" charset="-122"/>
                <a:ea typeface="Microsoft YaHei" panose="020B0503020204020204" pitchFamily="34" charset="-122"/>
              </a:rPr>
              <a:t>六、代表政府或公股出任其出資、捐助之私法人之董事、監察人與該等職務之人。</a:t>
            </a:r>
            <a:endParaRPr lang="en-US" altLang="zh-TW" sz="2100" dirty="0">
              <a:solidFill>
                <a:srgbClr val="000000"/>
              </a:solidFill>
              <a:latin typeface="Microsoft YaHei" panose="020B0503020204020204" pitchFamily="34" charset="-122"/>
              <a:ea typeface="Microsoft YaHei" panose="020B0503020204020204" pitchFamily="34" charset="-122"/>
            </a:endParaRPr>
          </a:p>
          <a:p>
            <a:pPr marL="444500" indent="-444500">
              <a:lnSpc>
                <a:spcPct val="110000"/>
              </a:lnSpc>
            </a:pPr>
            <a:r>
              <a:rPr lang="zh-TW" altLang="en-US" sz="2100" dirty="0">
                <a:solidFill>
                  <a:srgbClr val="000000"/>
                </a:solidFill>
                <a:latin typeface="Microsoft YaHei" panose="020B0503020204020204" pitchFamily="34" charset="-122"/>
                <a:ea typeface="Microsoft YaHei" panose="020B0503020204020204" pitchFamily="34" charset="-122"/>
              </a:rPr>
              <a:t>七、公法人之董事、監察人、首長、執行長與該等職務之人。</a:t>
            </a:r>
            <a:endParaRPr lang="en-US" altLang="zh-TW" sz="2100" dirty="0">
              <a:solidFill>
                <a:srgbClr val="000000"/>
              </a:solidFill>
              <a:latin typeface="Microsoft YaHei" panose="020B0503020204020204" pitchFamily="34" charset="-122"/>
              <a:ea typeface="Microsoft YaHei" panose="020B0503020204020204" pitchFamily="34" charset="-122"/>
            </a:endParaRPr>
          </a:p>
          <a:p>
            <a:pPr marL="444500" indent="-444500">
              <a:lnSpc>
                <a:spcPct val="110000"/>
              </a:lnSpc>
            </a:pPr>
            <a:r>
              <a:rPr lang="zh-TW" altLang="en-US" sz="2100" dirty="0">
                <a:solidFill>
                  <a:srgbClr val="000000"/>
                </a:solidFill>
                <a:latin typeface="Microsoft YaHei" panose="020B0503020204020204" pitchFamily="34" charset="-122"/>
                <a:ea typeface="Microsoft YaHei" panose="020B0503020204020204" pitchFamily="34" charset="-122"/>
              </a:rPr>
              <a:t>八、政府捐助之財團法人之董事長、執行長、秘書長與該等職務之人。</a:t>
            </a:r>
            <a:endParaRPr lang="en-US" altLang="zh-TW" sz="2100" dirty="0">
              <a:solidFill>
                <a:srgbClr val="000000"/>
              </a:solidFill>
              <a:latin typeface="Microsoft YaHei" panose="020B0503020204020204" pitchFamily="34" charset="-122"/>
              <a:ea typeface="Microsoft YaHei" panose="020B0503020204020204" pitchFamily="34" charset="-122"/>
            </a:endParaRPr>
          </a:p>
          <a:p>
            <a:pPr marL="444500" indent="-444500">
              <a:lnSpc>
                <a:spcPct val="110000"/>
              </a:lnSpc>
            </a:pPr>
            <a:r>
              <a:rPr lang="zh-TW" altLang="en-US" sz="2100" dirty="0">
                <a:solidFill>
                  <a:srgbClr val="000000"/>
                </a:solidFill>
                <a:latin typeface="Microsoft YaHei" panose="020B0503020204020204" pitchFamily="34" charset="-122"/>
                <a:ea typeface="Microsoft YaHei" panose="020B0503020204020204" pitchFamily="34" charset="-122"/>
              </a:rPr>
              <a:t>九、法官、檢察官、戰時軍法官、行政執行官、司法事務官及檢察事務官。</a:t>
            </a:r>
            <a:endParaRPr lang="en-US" altLang="zh-TW" sz="2100" dirty="0">
              <a:solidFill>
                <a:srgbClr val="000000"/>
              </a:solidFill>
              <a:latin typeface="Microsoft YaHei" panose="020B0503020204020204" pitchFamily="34" charset="-122"/>
              <a:ea typeface="Microsoft YaHei" panose="020B0503020204020204" pitchFamily="34" charset="-122"/>
            </a:endParaRPr>
          </a:p>
          <a:p>
            <a:pPr marL="444500" indent="-444500">
              <a:lnSpc>
                <a:spcPct val="110000"/>
              </a:lnSpc>
            </a:pPr>
            <a:r>
              <a:rPr lang="zh-TW" altLang="en-US" sz="2100" dirty="0">
                <a:solidFill>
                  <a:srgbClr val="000000"/>
                </a:solidFill>
                <a:latin typeface="Microsoft YaHei" panose="020B0503020204020204" pitchFamily="34" charset="-122"/>
                <a:ea typeface="Microsoft YaHei" panose="020B0503020204020204" pitchFamily="34" charset="-122"/>
              </a:rPr>
              <a:t>十、各級軍事機關</a:t>
            </a:r>
            <a:r>
              <a:rPr lang="en-US" altLang="zh-TW" sz="2100" dirty="0">
                <a:solidFill>
                  <a:srgbClr val="000000"/>
                </a:solidFill>
                <a:latin typeface="Microsoft YaHei" panose="020B0503020204020204" pitchFamily="34" charset="-122"/>
                <a:ea typeface="Microsoft YaHei" panose="020B0503020204020204" pitchFamily="34" charset="-122"/>
              </a:rPr>
              <a:t>(</a:t>
            </a:r>
            <a:r>
              <a:rPr lang="zh-TW" altLang="en-US" sz="2100" dirty="0">
                <a:solidFill>
                  <a:srgbClr val="000000"/>
                </a:solidFill>
                <a:latin typeface="Microsoft YaHei" panose="020B0503020204020204" pitchFamily="34" charset="-122"/>
                <a:ea typeface="Microsoft YaHei" panose="020B0503020204020204" pitchFamily="34" charset="-122"/>
              </a:rPr>
              <a:t>構</a:t>
            </a:r>
            <a:r>
              <a:rPr lang="en-US" altLang="zh-TW" sz="2100" dirty="0">
                <a:solidFill>
                  <a:srgbClr val="000000"/>
                </a:solidFill>
                <a:latin typeface="Microsoft YaHei" panose="020B0503020204020204" pitchFamily="34" charset="-122"/>
                <a:ea typeface="Microsoft YaHei" panose="020B0503020204020204" pitchFamily="34" charset="-122"/>
              </a:rPr>
              <a:t>)</a:t>
            </a:r>
            <a:r>
              <a:rPr lang="zh-TW" altLang="en-US" sz="2100" dirty="0">
                <a:solidFill>
                  <a:srgbClr val="000000"/>
                </a:solidFill>
                <a:latin typeface="Microsoft YaHei" panose="020B0503020204020204" pitchFamily="34" charset="-122"/>
                <a:ea typeface="Microsoft YaHei" panose="020B0503020204020204" pitchFamily="34" charset="-122"/>
              </a:rPr>
              <a:t>及部隊上校編階以上之主官、副主官。</a:t>
            </a:r>
            <a:endParaRPr lang="en-US" altLang="zh-TW" sz="2100" dirty="0">
              <a:solidFill>
                <a:srgbClr val="000000"/>
              </a:solidFill>
              <a:latin typeface="Microsoft YaHei" panose="020B0503020204020204" pitchFamily="34" charset="-122"/>
              <a:ea typeface="Microsoft YaHei" panose="020B0503020204020204" pitchFamily="34" charset="-122"/>
            </a:endParaRPr>
          </a:p>
          <a:p>
            <a:pPr marL="444500" indent="-444500">
              <a:lnSpc>
                <a:spcPct val="110000"/>
              </a:lnSpc>
            </a:pPr>
            <a:r>
              <a:rPr lang="zh-TW" altLang="en-US" sz="2100" dirty="0">
                <a:solidFill>
                  <a:srgbClr val="000000"/>
                </a:solidFill>
                <a:latin typeface="Microsoft YaHei" panose="020B0503020204020204" pitchFamily="34" charset="-122"/>
                <a:ea typeface="Microsoft YaHei" panose="020B0503020204020204" pitchFamily="34" charset="-122"/>
              </a:rPr>
              <a:t>十一、辦理工務、建築管理、城鄉計畫、政風、會計、審計、採購業務之主管人員。</a:t>
            </a:r>
            <a:endParaRPr lang="en-US" altLang="zh-TW" sz="2100" dirty="0">
              <a:solidFill>
                <a:srgbClr val="000000"/>
              </a:solidFill>
              <a:latin typeface="Microsoft YaHei" panose="020B0503020204020204" pitchFamily="34" charset="-122"/>
              <a:ea typeface="Microsoft YaHei" panose="020B0503020204020204" pitchFamily="34" charset="-122"/>
            </a:endParaRPr>
          </a:p>
          <a:p>
            <a:pPr marL="444500" indent="-444500">
              <a:lnSpc>
                <a:spcPct val="110000"/>
              </a:lnSpc>
            </a:pPr>
            <a:r>
              <a:rPr lang="zh-TW" altLang="en-US" sz="2100" dirty="0">
                <a:solidFill>
                  <a:srgbClr val="000000"/>
                </a:solidFill>
                <a:latin typeface="Microsoft YaHei" panose="020B0503020204020204" pitchFamily="34" charset="-122"/>
                <a:ea typeface="Microsoft YaHei" panose="020B0503020204020204" pitchFamily="34" charset="-122"/>
              </a:rPr>
              <a:t>十二、其他職務性質特殊，經行政院會同主管府、院核定適用本法之人員。</a:t>
            </a:r>
            <a:endParaRPr lang="zh-TW" altLang="en-US" sz="2100" dirty="0">
              <a:latin typeface="Microsoft YaHei" panose="020B0503020204020204" pitchFamily="34" charset="-122"/>
              <a:ea typeface="Microsoft YaHei" panose="020B0503020204020204" pitchFamily="34" charset="-122"/>
            </a:endParaRPr>
          </a:p>
        </p:txBody>
      </p:sp>
      <p:pic>
        <p:nvPicPr>
          <p:cNvPr id="6" name="!!k1">
            <a:extLst>
              <a:ext uri="{FF2B5EF4-FFF2-40B4-BE49-F238E27FC236}">
                <a16:creationId xmlns:a16="http://schemas.microsoft.com/office/drawing/2014/main" id="{6EE28370-C761-4B2D-930C-234372B687E1}"/>
              </a:ext>
            </a:extLst>
          </p:cNvPr>
          <p:cNvPicPr>
            <a:picLocks noChangeAspect="1"/>
          </p:cNvPicPr>
          <p:nvPr/>
        </p:nvPicPr>
        <p:blipFill rotWithShape="1">
          <a:blip r:embed="rId2">
            <a:extLst>
              <a:ext uri="{28A0092B-C50C-407E-A947-70E740481C1C}">
                <a14:useLocalDpi xmlns:a14="http://schemas.microsoft.com/office/drawing/2010/main" val="0"/>
              </a:ext>
            </a:extLst>
          </a:blip>
          <a:srcRect l="17492" t="25113" r="26380" b="63582"/>
          <a:stretch/>
        </p:blipFill>
        <p:spPr>
          <a:xfrm>
            <a:off x="2141315" y="741671"/>
            <a:ext cx="7044267" cy="958745"/>
          </a:xfrm>
          <a:prstGeom prst="rect">
            <a:avLst/>
          </a:prstGeom>
        </p:spPr>
      </p:pic>
      <p:sp>
        <p:nvSpPr>
          <p:cNvPr id="7" name="Rectangle 8">
            <a:extLst>
              <a:ext uri="{FF2B5EF4-FFF2-40B4-BE49-F238E27FC236}">
                <a16:creationId xmlns:a16="http://schemas.microsoft.com/office/drawing/2014/main" id="{729D015E-313A-4D99-BF3D-14BFF632551B}"/>
              </a:ext>
            </a:extLst>
          </p:cNvPr>
          <p:cNvSpPr>
            <a:spLocks noChangeArrowheads="1"/>
          </p:cNvSpPr>
          <p:nvPr/>
        </p:nvSpPr>
        <p:spPr bwMode="auto">
          <a:xfrm rot="268380">
            <a:off x="13184176" y="301505"/>
            <a:ext cx="1060313" cy="4416594"/>
          </a:xfrm>
          <a:prstGeom prst="rect">
            <a:avLst/>
          </a:prstGeom>
          <a:noFill/>
          <a:ln w="9525">
            <a:noFill/>
            <a:miter lim="800000"/>
            <a:headEnd/>
            <a:tailEnd/>
          </a:ln>
        </p:spPr>
        <p:txBody>
          <a:bodyPr wrap="square" lIns="457056" bIns="0" anchor="ctr">
            <a:spAutoFit/>
          </a:bodyPr>
          <a:lstStyle/>
          <a:p>
            <a:pPr lvl="3" fontAlgn="base">
              <a:spcBef>
                <a:spcPct val="0"/>
              </a:spcBef>
              <a:spcAft>
                <a:spcPct val="0"/>
              </a:spcAft>
              <a:buFontTx/>
              <a:buChar char="•"/>
            </a:pPr>
            <a:endParaRPr kumimoji="1" lang="zh-TW" altLang="zh-TW" dirty="0">
              <a:solidFill>
                <a:prstClr val="black"/>
              </a:solidFill>
              <a:latin typeface="Arial" charset="0"/>
            </a:endParaRPr>
          </a:p>
          <a:p>
            <a:pPr fontAlgn="base">
              <a:spcBef>
                <a:spcPct val="0"/>
              </a:spcBef>
              <a:spcAft>
                <a:spcPct val="0"/>
              </a:spcAft>
            </a:pPr>
            <a:r>
              <a:rPr kumimoji="1" lang="zh-TW" altLang="en-US" sz="1400" dirty="0">
                <a:solidFill>
                  <a:srgbClr val="FF0000"/>
                </a:solidFill>
                <a:latin typeface="標楷體" pitchFamily="65" charset="-120"/>
                <a:ea typeface="標楷體" pitchFamily="65" charset="-120"/>
              </a:rPr>
              <a:t>依法代理執行公職人員職務之人員，於執行該職務期間亦屬公職人員（本法第</a:t>
            </a:r>
            <a:r>
              <a:rPr kumimoji="1" lang="en-US" altLang="zh-TW" sz="1400" dirty="0">
                <a:solidFill>
                  <a:srgbClr val="FF0000"/>
                </a:solidFill>
                <a:latin typeface="標楷體" pitchFamily="65" charset="-120"/>
                <a:ea typeface="標楷體" pitchFamily="65" charset="-120"/>
              </a:rPr>
              <a:t>2</a:t>
            </a:r>
            <a:r>
              <a:rPr kumimoji="1" lang="zh-TW" altLang="en-US" sz="1400" dirty="0">
                <a:solidFill>
                  <a:srgbClr val="FF0000"/>
                </a:solidFill>
                <a:latin typeface="標楷體" pitchFamily="65" charset="-120"/>
                <a:ea typeface="標楷體" pitchFamily="65" charset="-120"/>
              </a:rPr>
              <a:t>條第</a:t>
            </a:r>
            <a:r>
              <a:rPr kumimoji="1" lang="en-US" altLang="zh-TW" sz="1400" dirty="0">
                <a:solidFill>
                  <a:srgbClr val="FF0000"/>
                </a:solidFill>
                <a:latin typeface="標楷體" pitchFamily="65" charset="-120"/>
                <a:ea typeface="標楷體" pitchFamily="65" charset="-120"/>
              </a:rPr>
              <a:t>2</a:t>
            </a:r>
            <a:r>
              <a:rPr kumimoji="1" lang="zh-TW" altLang="en-US" sz="1400" dirty="0">
                <a:solidFill>
                  <a:srgbClr val="FF0000"/>
                </a:solidFill>
                <a:latin typeface="標楷體" pitchFamily="65" charset="-120"/>
                <a:ea typeface="標楷體" pitchFamily="65" charset="-120"/>
              </a:rPr>
              <a:t>項）</a:t>
            </a:r>
            <a:endParaRPr kumimoji="1" lang="zh-TW" altLang="zh-TW" sz="1400" dirty="0">
              <a:solidFill>
                <a:srgbClr val="FF0000"/>
              </a:solidFill>
              <a:latin typeface="標楷體" pitchFamily="65" charset="-120"/>
              <a:ea typeface="標楷體" pitchFamily="65" charset="-120"/>
            </a:endParaRPr>
          </a:p>
        </p:txBody>
      </p:sp>
      <p:sp>
        <p:nvSpPr>
          <p:cNvPr id="8" name="Rectangle 9">
            <a:extLst>
              <a:ext uri="{FF2B5EF4-FFF2-40B4-BE49-F238E27FC236}">
                <a16:creationId xmlns:a16="http://schemas.microsoft.com/office/drawing/2014/main" id="{1223D1CD-A0F4-43DC-9043-2582398A4D4A}"/>
              </a:ext>
            </a:extLst>
          </p:cNvPr>
          <p:cNvSpPr>
            <a:spLocks noChangeArrowheads="1"/>
          </p:cNvSpPr>
          <p:nvPr/>
        </p:nvSpPr>
        <p:spPr bwMode="auto">
          <a:xfrm rot="19064799">
            <a:off x="-2711710" y="4141065"/>
            <a:ext cx="1672984" cy="49098"/>
          </a:xfrm>
          <a:prstGeom prst="rect">
            <a:avLst/>
          </a:prstGeom>
          <a:noFill/>
          <a:ln w="9525">
            <a:noFill/>
            <a:miter lim="800000"/>
            <a:headEnd/>
            <a:tailEnd/>
          </a:ln>
        </p:spPr>
        <p:txBody>
          <a:bodyPr lIns="457056" bIns="0" anchor="ctr">
            <a:noAutofit/>
          </a:bodyPr>
          <a:lstStyle/>
          <a:p>
            <a:pPr algn="just" fontAlgn="base">
              <a:spcBef>
                <a:spcPct val="0"/>
              </a:spcBef>
              <a:spcAft>
                <a:spcPct val="0"/>
              </a:spcAft>
            </a:pPr>
            <a:r>
              <a:rPr kumimoji="1" lang="zh-TW" altLang="en-US" sz="2000" dirty="0">
                <a:solidFill>
                  <a:prstClr val="black"/>
                </a:solidFill>
                <a:latin typeface="標楷體" pitchFamily="65" charset="-120"/>
                <a:ea typeface="標楷體" pitchFamily="65" charset="-120"/>
              </a:rPr>
              <a:t>本</a:t>
            </a:r>
            <a:r>
              <a:rPr kumimoji="1" lang="zh-TW" altLang="zh-TW" sz="2000" dirty="0">
                <a:solidFill>
                  <a:prstClr val="black"/>
                </a:solidFill>
                <a:latin typeface="標楷體" pitchFamily="65" charset="-120"/>
                <a:ea typeface="標楷體" pitchFamily="65" charset="-120"/>
              </a:rPr>
              <a:t>法</a:t>
            </a:r>
            <a:r>
              <a:rPr kumimoji="1" lang="zh-TW" altLang="en-US" sz="1200" dirty="0">
                <a:solidFill>
                  <a:prstClr val="black"/>
                </a:solidFill>
                <a:latin typeface="標楷體" pitchFamily="65" charset="-120"/>
                <a:ea typeface="標楷體" pitchFamily="65" charset="-120"/>
              </a:rPr>
              <a:t>係著眼於公職人員之職務與職權對於政策與公務行為的影響力，與財申法將財產揭露以供公眾檢視該公職人員清廉度之目的不同，鑑於代理人所掌握之權限與其所代理之人相同</a:t>
            </a:r>
            <a:r>
              <a:rPr kumimoji="1" lang="zh-TW" altLang="zh-TW" sz="1200" dirty="0">
                <a:solidFill>
                  <a:prstClr val="black"/>
                </a:solidFill>
                <a:latin typeface="標楷體" pitchFamily="65" charset="-120"/>
                <a:ea typeface="標楷體" pitchFamily="65" charset="-120"/>
              </a:rPr>
              <a:t>，故</a:t>
            </a:r>
            <a:r>
              <a:rPr kumimoji="1" lang="zh-TW" altLang="zh-TW" sz="1200" dirty="0">
                <a:solidFill>
                  <a:srgbClr val="E89A53">
                    <a:lumMod val="75000"/>
                  </a:srgbClr>
                </a:solidFill>
                <a:latin typeface="標楷體" pitchFamily="65" charset="-120"/>
                <a:ea typeface="標楷體" pitchFamily="65" charset="-120"/>
              </a:rPr>
              <a:t>代理公職人員</a:t>
            </a:r>
            <a:r>
              <a:rPr kumimoji="1" lang="zh-TW" altLang="en-US" sz="1200" dirty="0">
                <a:solidFill>
                  <a:srgbClr val="E89A53">
                    <a:lumMod val="75000"/>
                  </a:srgbClr>
                </a:solidFill>
                <a:latin typeface="標楷體" pitchFamily="65" charset="-120"/>
                <a:ea typeface="標楷體" pitchFamily="65" charset="-120"/>
              </a:rPr>
              <a:t>之人</a:t>
            </a:r>
            <a:r>
              <a:rPr kumimoji="1" lang="zh-TW" altLang="zh-TW" sz="1200" dirty="0">
                <a:solidFill>
                  <a:srgbClr val="E89A53">
                    <a:lumMod val="75000"/>
                  </a:srgbClr>
                </a:solidFill>
                <a:latin typeface="標楷體" pitchFamily="65" charset="-120"/>
                <a:ea typeface="標楷體" pitchFamily="65" charset="-120"/>
              </a:rPr>
              <a:t>，於代理職務期間，</a:t>
            </a:r>
            <a:r>
              <a:rPr kumimoji="1" lang="zh-TW" altLang="en-US" sz="1200" dirty="0">
                <a:solidFill>
                  <a:srgbClr val="E89A53">
                    <a:lumMod val="75000"/>
                  </a:srgbClr>
                </a:solidFill>
                <a:latin typeface="標楷體" pitchFamily="65" charset="-120"/>
                <a:ea typeface="標楷體" pitchFamily="65" charset="-120"/>
              </a:rPr>
              <a:t>其本人及關係人</a:t>
            </a:r>
            <a:r>
              <a:rPr kumimoji="1" lang="zh-TW" altLang="zh-TW" sz="1200" dirty="0">
                <a:solidFill>
                  <a:srgbClr val="E89A53">
                    <a:lumMod val="75000"/>
                  </a:srgbClr>
                </a:solidFill>
                <a:latin typeface="標楷體" pitchFamily="65" charset="-120"/>
                <a:ea typeface="標楷體" pitchFamily="65" charset="-120"/>
              </a:rPr>
              <a:t>依</a:t>
            </a:r>
            <a:r>
              <a:rPr kumimoji="1" lang="zh-TW" altLang="en-US" sz="1200" dirty="0">
                <a:solidFill>
                  <a:srgbClr val="E89A53">
                    <a:lumMod val="75000"/>
                  </a:srgbClr>
                </a:solidFill>
                <a:latin typeface="標楷體" pitchFamily="65" charset="-120"/>
                <a:ea typeface="標楷體" pitchFamily="65" charset="-120"/>
              </a:rPr>
              <a:t>本</a:t>
            </a:r>
            <a:r>
              <a:rPr kumimoji="1" lang="zh-TW" altLang="zh-TW" sz="1200" dirty="0">
                <a:solidFill>
                  <a:srgbClr val="E89A53">
                    <a:lumMod val="75000"/>
                  </a:srgbClr>
                </a:solidFill>
                <a:latin typeface="標楷體" pitchFamily="65" charset="-120"/>
                <a:ea typeface="標楷體" pitchFamily="65" charset="-120"/>
              </a:rPr>
              <a:t>法之及規範目的，仍應</a:t>
            </a:r>
            <a:r>
              <a:rPr kumimoji="1" lang="zh-TW" altLang="en-US" sz="1200" dirty="0">
                <a:solidFill>
                  <a:srgbClr val="E89A53">
                    <a:lumMod val="75000"/>
                  </a:srgbClr>
                </a:solidFill>
                <a:latin typeface="標楷體" pitchFamily="65" charset="-120"/>
                <a:ea typeface="標楷體" pitchFamily="65" charset="-120"/>
              </a:rPr>
              <a:t>受規範</a:t>
            </a:r>
            <a:r>
              <a:rPr kumimoji="1" lang="zh-TW" altLang="zh-TW" sz="2000" dirty="0">
                <a:solidFill>
                  <a:prstClr val="black"/>
                </a:solidFill>
                <a:latin typeface="標楷體" pitchFamily="65" charset="-120"/>
                <a:ea typeface="標楷體" pitchFamily="65" charset="-120"/>
              </a:rPr>
              <a:t>。</a:t>
            </a:r>
            <a:endParaRPr kumimoji="1" lang="en-US" altLang="zh-TW" sz="2000" dirty="0">
              <a:solidFill>
                <a:prstClr val="black"/>
              </a:solidFill>
              <a:latin typeface="標楷體" pitchFamily="65" charset="-120"/>
              <a:ea typeface="標楷體" pitchFamily="65" charset="-120"/>
            </a:endParaRPr>
          </a:p>
        </p:txBody>
      </p:sp>
    </p:spTree>
    <p:extLst>
      <p:ext uri="{BB962C8B-B14F-4D97-AF65-F5344CB8AC3E}">
        <p14:creationId xmlns:p14="http://schemas.microsoft.com/office/powerpoint/2010/main" val="17053511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CA8B9C7-D186-4C4A-B08C-E7C79062AB5A}"/>
              </a:ext>
            </a:extLst>
          </p:cNvPr>
          <p:cNvSpPr>
            <a:spLocks noGrp="1"/>
          </p:cNvSpPr>
          <p:nvPr>
            <p:ph type="title"/>
          </p:nvPr>
        </p:nvSpPr>
        <p:spPr/>
        <p:txBody>
          <a:bodyPr/>
          <a:lstStyle/>
          <a:p>
            <a:r>
              <a:rPr lang="zh-TW" altLang="en-US" sz="4000" dirty="0">
                <a:solidFill>
                  <a:srgbClr val="ED7D31">
                    <a:lumMod val="50000"/>
                  </a:srgbClr>
                </a:solidFill>
                <a:latin typeface="新細明體" panose="02020500000000000000" pitchFamily="18" charset="-120"/>
              </a:rPr>
              <a:t>基本概念</a:t>
            </a:r>
            <a:endParaRPr lang="zh-TW" altLang="en-US" sz="4000" dirty="0"/>
          </a:p>
        </p:txBody>
      </p:sp>
      <p:sp>
        <p:nvSpPr>
          <p:cNvPr id="8" name="Rectangle 8">
            <a:extLst>
              <a:ext uri="{FF2B5EF4-FFF2-40B4-BE49-F238E27FC236}">
                <a16:creationId xmlns:a16="http://schemas.microsoft.com/office/drawing/2014/main" id="{A60FC954-788E-4B6D-ACF3-54D811FA592C}"/>
              </a:ext>
            </a:extLst>
          </p:cNvPr>
          <p:cNvSpPr>
            <a:spLocks noChangeArrowheads="1"/>
          </p:cNvSpPr>
          <p:nvPr/>
        </p:nvSpPr>
        <p:spPr bwMode="auto">
          <a:xfrm>
            <a:off x="1811261" y="1513365"/>
            <a:ext cx="8351104" cy="1184940"/>
          </a:xfrm>
          <a:prstGeom prst="rect">
            <a:avLst/>
          </a:prstGeom>
          <a:noFill/>
          <a:ln w="9525">
            <a:noFill/>
            <a:miter lim="800000"/>
            <a:headEnd/>
            <a:tailEnd/>
          </a:ln>
        </p:spPr>
        <p:txBody>
          <a:bodyPr wrap="square" lIns="457056" bIns="0" anchor="ctr">
            <a:spAutoFit/>
          </a:bodyPr>
          <a:lstStyle/>
          <a:p>
            <a:pPr lvl="3" fontAlgn="base">
              <a:spcBef>
                <a:spcPct val="0"/>
              </a:spcBef>
              <a:spcAft>
                <a:spcPct val="0"/>
              </a:spcAft>
              <a:buFontTx/>
              <a:buChar char="•"/>
            </a:pPr>
            <a:endParaRPr kumimoji="1" lang="zh-TW" altLang="zh-TW" dirty="0">
              <a:solidFill>
                <a:prstClr val="black"/>
              </a:solidFill>
              <a:latin typeface="Arial" charset="0"/>
            </a:endParaRPr>
          </a:p>
          <a:p>
            <a:pPr fontAlgn="base">
              <a:spcBef>
                <a:spcPct val="0"/>
              </a:spcBef>
              <a:spcAft>
                <a:spcPct val="0"/>
              </a:spcAft>
            </a:pPr>
            <a:r>
              <a:rPr kumimoji="1" lang="zh-TW" altLang="en-US" sz="2800" dirty="0">
                <a:solidFill>
                  <a:srgbClr val="FF0000"/>
                </a:solidFill>
                <a:latin typeface="標楷體" pitchFamily="65" charset="-120"/>
                <a:ea typeface="標楷體" pitchFamily="65" charset="-120"/>
              </a:rPr>
              <a:t>依法代理執行公職人員職務之人員，於執行該職務期間亦屬公職人員（本法第</a:t>
            </a:r>
            <a:r>
              <a:rPr kumimoji="1" lang="en-US" altLang="zh-TW" sz="2800" dirty="0">
                <a:solidFill>
                  <a:srgbClr val="FF0000"/>
                </a:solidFill>
                <a:latin typeface="標楷體" pitchFamily="65" charset="-120"/>
                <a:ea typeface="標楷體" pitchFamily="65" charset="-120"/>
              </a:rPr>
              <a:t>2</a:t>
            </a:r>
            <a:r>
              <a:rPr kumimoji="1" lang="zh-TW" altLang="en-US" sz="2800" dirty="0">
                <a:solidFill>
                  <a:srgbClr val="FF0000"/>
                </a:solidFill>
                <a:latin typeface="標楷體" pitchFamily="65" charset="-120"/>
                <a:ea typeface="標楷體" pitchFamily="65" charset="-120"/>
              </a:rPr>
              <a:t>條第</a:t>
            </a:r>
            <a:r>
              <a:rPr kumimoji="1" lang="en-US" altLang="zh-TW" sz="2800" dirty="0">
                <a:solidFill>
                  <a:srgbClr val="FF0000"/>
                </a:solidFill>
                <a:latin typeface="標楷體" pitchFamily="65" charset="-120"/>
                <a:ea typeface="標楷體" pitchFamily="65" charset="-120"/>
              </a:rPr>
              <a:t>2</a:t>
            </a:r>
            <a:r>
              <a:rPr kumimoji="1" lang="zh-TW" altLang="en-US" sz="2800" dirty="0">
                <a:solidFill>
                  <a:srgbClr val="FF0000"/>
                </a:solidFill>
                <a:latin typeface="標楷體" pitchFamily="65" charset="-120"/>
                <a:ea typeface="標楷體" pitchFamily="65" charset="-120"/>
              </a:rPr>
              <a:t>項）</a:t>
            </a:r>
            <a:endParaRPr kumimoji="1" lang="zh-TW" altLang="zh-TW" sz="2800" dirty="0">
              <a:solidFill>
                <a:srgbClr val="FF0000"/>
              </a:solidFill>
              <a:latin typeface="標楷體" pitchFamily="65" charset="-120"/>
              <a:ea typeface="標楷體" pitchFamily="65" charset="-120"/>
            </a:endParaRPr>
          </a:p>
        </p:txBody>
      </p:sp>
      <p:sp>
        <p:nvSpPr>
          <p:cNvPr id="9" name="Rectangle 9">
            <a:extLst>
              <a:ext uri="{FF2B5EF4-FFF2-40B4-BE49-F238E27FC236}">
                <a16:creationId xmlns:a16="http://schemas.microsoft.com/office/drawing/2014/main" id="{21207A67-DFC6-4985-83E4-8A977D362D0E}"/>
              </a:ext>
            </a:extLst>
          </p:cNvPr>
          <p:cNvSpPr>
            <a:spLocks noChangeArrowheads="1"/>
          </p:cNvSpPr>
          <p:nvPr/>
        </p:nvSpPr>
        <p:spPr bwMode="auto">
          <a:xfrm>
            <a:off x="1811262" y="2698305"/>
            <a:ext cx="8027220" cy="3104946"/>
          </a:xfrm>
          <a:prstGeom prst="rect">
            <a:avLst/>
          </a:prstGeom>
          <a:noFill/>
          <a:ln w="9525">
            <a:noFill/>
            <a:miter lim="800000"/>
            <a:headEnd/>
            <a:tailEnd/>
          </a:ln>
        </p:spPr>
        <p:txBody>
          <a:bodyPr lIns="457056" bIns="0" anchor="ctr">
            <a:noAutofit/>
          </a:bodyPr>
          <a:lstStyle/>
          <a:p>
            <a:pPr algn="just" fontAlgn="base">
              <a:spcBef>
                <a:spcPct val="0"/>
              </a:spcBef>
              <a:spcAft>
                <a:spcPct val="0"/>
              </a:spcAft>
            </a:pPr>
            <a:r>
              <a:rPr kumimoji="1" lang="zh-TW" altLang="en-US" sz="2800" dirty="0">
                <a:solidFill>
                  <a:prstClr val="black"/>
                </a:solidFill>
                <a:latin typeface="標楷體" pitchFamily="65" charset="-120"/>
                <a:ea typeface="標楷體" pitchFamily="65" charset="-120"/>
              </a:rPr>
              <a:t>本</a:t>
            </a:r>
            <a:r>
              <a:rPr kumimoji="1" lang="zh-TW" altLang="zh-TW" sz="2800" dirty="0">
                <a:solidFill>
                  <a:prstClr val="black"/>
                </a:solidFill>
                <a:latin typeface="標楷體" pitchFamily="65" charset="-120"/>
                <a:ea typeface="標楷體" pitchFamily="65" charset="-120"/>
              </a:rPr>
              <a:t>法</a:t>
            </a:r>
            <a:r>
              <a:rPr kumimoji="1" lang="zh-TW" altLang="en-US" sz="2800" dirty="0">
                <a:solidFill>
                  <a:prstClr val="black"/>
                </a:solidFill>
                <a:latin typeface="標楷體" pitchFamily="65" charset="-120"/>
                <a:ea typeface="標楷體" pitchFamily="65" charset="-120"/>
              </a:rPr>
              <a:t>係著眼於公職人員之職務與職權對於政策與公務行為的影響力，與財申法將財產揭露以供公眾檢視該公職人員清廉度之目的不同，鑑於代理人所掌握之權限與其所代理之人相同</a:t>
            </a:r>
            <a:r>
              <a:rPr kumimoji="1" lang="zh-TW" altLang="zh-TW" sz="2800" dirty="0">
                <a:solidFill>
                  <a:prstClr val="black"/>
                </a:solidFill>
                <a:latin typeface="標楷體" pitchFamily="65" charset="-120"/>
                <a:ea typeface="標楷體" pitchFamily="65" charset="-120"/>
              </a:rPr>
              <a:t>，故</a:t>
            </a:r>
            <a:r>
              <a:rPr kumimoji="1" lang="zh-TW" altLang="zh-TW" sz="2800" dirty="0">
                <a:solidFill>
                  <a:srgbClr val="E89A53">
                    <a:lumMod val="75000"/>
                  </a:srgbClr>
                </a:solidFill>
                <a:latin typeface="標楷體" pitchFamily="65" charset="-120"/>
                <a:ea typeface="標楷體" pitchFamily="65" charset="-120"/>
              </a:rPr>
              <a:t>代理公職人員</a:t>
            </a:r>
            <a:r>
              <a:rPr kumimoji="1" lang="zh-TW" altLang="en-US" sz="2800" dirty="0">
                <a:solidFill>
                  <a:srgbClr val="E89A53">
                    <a:lumMod val="75000"/>
                  </a:srgbClr>
                </a:solidFill>
                <a:latin typeface="標楷體" pitchFamily="65" charset="-120"/>
                <a:ea typeface="標楷體" pitchFamily="65" charset="-120"/>
              </a:rPr>
              <a:t>之人</a:t>
            </a:r>
            <a:r>
              <a:rPr kumimoji="1" lang="zh-TW" altLang="zh-TW" sz="2800" dirty="0">
                <a:solidFill>
                  <a:srgbClr val="E89A53">
                    <a:lumMod val="75000"/>
                  </a:srgbClr>
                </a:solidFill>
                <a:latin typeface="標楷體" pitchFamily="65" charset="-120"/>
                <a:ea typeface="標楷體" pitchFamily="65" charset="-120"/>
              </a:rPr>
              <a:t>，於代理職務期間，</a:t>
            </a:r>
            <a:r>
              <a:rPr kumimoji="1" lang="zh-TW" altLang="en-US" sz="2800" dirty="0">
                <a:solidFill>
                  <a:srgbClr val="E89A53">
                    <a:lumMod val="75000"/>
                  </a:srgbClr>
                </a:solidFill>
                <a:latin typeface="標楷體" pitchFamily="65" charset="-120"/>
                <a:ea typeface="標楷體" pitchFamily="65" charset="-120"/>
              </a:rPr>
              <a:t>其本人及關係人</a:t>
            </a:r>
            <a:r>
              <a:rPr kumimoji="1" lang="zh-TW" altLang="zh-TW" sz="2800" dirty="0">
                <a:solidFill>
                  <a:srgbClr val="E89A53">
                    <a:lumMod val="75000"/>
                  </a:srgbClr>
                </a:solidFill>
                <a:latin typeface="標楷體" pitchFamily="65" charset="-120"/>
                <a:ea typeface="標楷體" pitchFamily="65" charset="-120"/>
              </a:rPr>
              <a:t>依</a:t>
            </a:r>
            <a:r>
              <a:rPr kumimoji="1" lang="zh-TW" altLang="en-US" sz="2800" dirty="0">
                <a:solidFill>
                  <a:srgbClr val="E89A53">
                    <a:lumMod val="75000"/>
                  </a:srgbClr>
                </a:solidFill>
                <a:latin typeface="標楷體" pitchFamily="65" charset="-120"/>
                <a:ea typeface="標楷體" pitchFamily="65" charset="-120"/>
              </a:rPr>
              <a:t>本</a:t>
            </a:r>
            <a:r>
              <a:rPr kumimoji="1" lang="zh-TW" altLang="zh-TW" sz="2800" dirty="0">
                <a:solidFill>
                  <a:srgbClr val="E89A53">
                    <a:lumMod val="75000"/>
                  </a:srgbClr>
                </a:solidFill>
                <a:latin typeface="標楷體" pitchFamily="65" charset="-120"/>
                <a:ea typeface="標楷體" pitchFamily="65" charset="-120"/>
              </a:rPr>
              <a:t>法之及規範目的，仍應</a:t>
            </a:r>
            <a:r>
              <a:rPr kumimoji="1" lang="zh-TW" altLang="en-US" sz="2800" dirty="0">
                <a:solidFill>
                  <a:srgbClr val="E89A53">
                    <a:lumMod val="75000"/>
                  </a:srgbClr>
                </a:solidFill>
                <a:latin typeface="標楷體" pitchFamily="65" charset="-120"/>
                <a:ea typeface="標楷體" pitchFamily="65" charset="-120"/>
              </a:rPr>
              <a:t>受規範</a:t>
            </a:r>
            <a:r>
              <a:rPr kumimoji="1" lang="zh-TW" altLang="zh-TW" sz="2800" dirty="0">
                <a:solidFill>
                  <a:prstClr val="black"/>
                </a:solidFill>
                <a:latin typeface="標楷體" pitchFamily="65" charset="-120"/>
                <a:ea typeface="標楷體" pitchFamily="65" charset="-120"/>
              </a:rPr>
              <a:t>。</a:t>
            </a:r>
            <a:endParaRPr kumimoji="1" lang="en-US" altLang="zh-TW" sz="2800" dirty="0">
              <a:solidFill>
                <a:prstClr val="black"/>
              </a:solidFill>
              <a:latin typeface="標楷體" pitchFamily="65" charset="-120"/>
              <a:ea typeface="標楷體" pitchFamily="65" charset="-120"/>
            </a:endParaRPr>
          </a:p>
        </p:txBody>
      </p:sp>
      <p:pic>
        <p:nvPicPr>
          <p:cNvPr id="10" name="!!k1">
            <a:extLst>
              <a:ext uri="{FF2B5EF4-FFF2-40B4-BE49-F238E27FC236}">
                <a16:creationId xmlns:a16="http://schemas.microsoft.com/office/drawing/2014/main" id="{A65736F3-AA9F-4AA7-8843-8FD435784FFE}"/>
              </a:ext>
            </a:extLst>
          </p:cNvPr>
          <p:cNvPicPr>
            <a:picLocks noChangeAspect="1"/>
          </p:cNvPicPr>
          <p:nvPr/>
        </p:nvPicPr>
        <p:blipFill rotWithShape="1">
          <a:blip r:embed="rId2">
            <a:extLst>
              <a:ext uri="{28A0092B-C50C-407E-A947-70E740481C1C}">
                <a14:useLocalDpi xmlns:a14="http://schemas.microsoft.com/office/drawing/2010/main" val="0"/>
              </a:ext>
            </a:extLst>
          </a:blip>
          <a:srcRect l="16798" t="25113" r="26380" b="63582"/>
          <a:stretch/>
        </p:blipFill>
        <p:spPr>
          <a:xfrm>
            <a:off x="2029635" y="821079"/>
            <a:ext cx="7131452" cy="958745"/>
          </a:xfrm>
          <a:prstGeom prst="rect">
            <a:avLst/>
          </a:prstGeom>
        </p:spPr>
      </p:pic>
    </p:spTree>
    <p:extLst>
      <p:ext uri="{BB962C8B-B14F-4D97-AF65-F5344CB8AC3E}">
        <p14:creationId xmlns:p14="http://schemas.microsoft.com/office/powerpoint/2010/main" val="2403970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標題 1"/>
          <p:cNvSpPr>
            <a:spLocks noGrp="1"/>
          </p:cNvSpPr>
          <p:nvPr>
            <p:ph type="title"/>
          </p:nvPr>
        </p:nvSpPr>
        <p:spPr>
          <a:xfrm>
            <a:off x="2" y="0"/>
            <a:ext cx="12172951" cy="982766"/>
          </a:xfrm>
        </p:spPr>
        <p:txBody>
          <a:bodyPr>
            <a:normAutofit/>
          </a:bodyPr>
          <a:lstStyle/>
          <a:p>
            <a:r>
              <a:rPr lang="zh-TW" altLang="en-US" sz="4000" dirty="0">
                <a:latin typeface="+mj-ea"/>
              </a:rPr>
              <a:t>基本概念</a:t>
            </a:r>
            <a:endParaRPr lang="zh-TW" altLang="en-US" sz="4000" dirty="0">
              <a:solidFill>
                <a:srgbClr val="7B9899"/>
              </a:solidFill>
            </a:endParaRPr>
          </a:p>
        </p:txBody>
      </p:sp>
      <p:pic>
        <p:nvPicPr>
          <p:cNvPr id="12" name="!!k1">
            <a:extLst>
              <a:ext uri="{FF2B5EF4-FFF2-40B4-BE49-F238E27FC236}">
                <a16:creationId xmlns:a16="http://schemas.microsoft.com/office/drawing/2014/main" id="{B28E6F75-3894-4DCF-9F42-536A7C6407CB}"/>
              </a:ext>
            </a:extLst>
          </p:cNvPr>
          <p:cNvPicPr>
            <a:picLocks noChangeAspect="1"/>
          </p:cNvPicPr>
          <p:nvPr/>
        </p:nvPicPr>
        <p:blipFill rotWithShape="1">
          <a:blip r:embed="rId2">
            <a:extLst>
              <a:ext uri="{28A0092B-C50C-407E-A947-70E740481C1C}">
                <a14:useLocalDpi xmlns:a14="http://schemas.microsoft.com/office/drawing/2010/main" val="0"/>
              </a:ext>
            </a:extLst>
          </a:blip>
          <a:srcRect l="45002" t="34678" r="26380" b="53218"/>
          <a:stretch/>
        </p:blipFill>
        <p:spPr>
          <a:xfrm>
            <a:off x="941889" y="653327"/>
            <a:ext cx="3486941" cy="982766"/>
          </a:xfrm>
          <a:prstGeom prst="rect">
            <a:avLst/>
          </a:prstGeom>
        </p:spPr>
      </p:pic>
      <p:pic>
        <p:nvPicPr>
          <p:cNvPr id="11" name="!!G3">
            <a:extLst>
              <a:ext uri="{FF2B5EF4-FFF2-40B4-BE49-F238E27FC236}">
                <a16:creationId xmlns:a16="http://schemas.microsoft.com/office/drawing/2014/main" id="{51D69690-CB1F-4D4F-A030-D7E263FF7D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0002" y="1487350"/>
            <a:ext cx="11083489" cy="5249111"/>
          </a:xfrm>
          <a:prstGeom prst="rect">
            <a:avLst/>
          </a:prstGeom>
        </p:spPr>
      </p:pic>
      <p:sp>
        <p:nvSpPr>
          <p:cNvPr id="2" name="文字方塊 1">
            <a:extLst>
              <a:ext uri="{FF2B5EF4-FFF2-40B4-BE49-F238E27FC236}">
                <a16:creationId xmlns:a16="http://schemas.microsoft.com/office/drawing/2014/main" id="{FDA888E7-8352-4585-B187-5BD2E1CEAD3A}"/>
              </a:ext>
            </a:extLst>
          </p:cNvPr>
          <p:cNvSpPr txBox="1"/>
          <p:nvPr/>
        </p:nvSpPr>
        <p:spPr>
          <a:xfrm>
            <a:off x="5525308" y="2052537"/>
            <a:ext cx="5894963" cy="400110"/>
          </a:xfrm>
          <a:prstGeom prst="rect">
            <a:avLst/>
          </a:prstGeom>
          <a:noFill/>
          <a:ln>
            <a:noFill/>
          </a:ln>
        </p:spPr>
        <p:txBody>
          <a:bodyPr wrap="square" rtlCol="0">
            <a:spAutoFit/>
          </a:bodyPr>
          <a:lstStyle/>
          <a:p>
            <a:r>
              <a:rPr lang="zh-TW" altLang="en-US" sz="2000" dirty="0">
                <a:solidFill>
                  <a:srgbClr val="5F5346"/>
                </a:solidFill>
                <a:latin typeface="Microsoft YaHei UI" panose="020B0503020204020204" pitchFamily="34" charset="-122"/>
                <a:ea typeface="Microsoft YaHei UI" panose="020B0503020204020204" pitchFamily="34" charset="-122"/>
              </a:rPr>
              <a:t>例如：兒媳、女婿、兄嫂、弟媳、連襟、妯娌</a:t>
            </a:r>
          </a:p>
        </p:txBody>
      </p:sp>
    </p:spTree>
    <p:extLst>
      <p:ext uri="{BB962C8B-B14F-4D97-AF65-F5344CB8AC3E}">
        <p14:creationId xmlns:p14="http://schemas.microsoft.com/office/powerpoint/2010/main" val="22805581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3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1" nodeType="clickEffect">
                                  <p:stCondLst>
                                    <p:cond delay="0"/>
                                  </p:stCondLst>
                                  <p:iterate type="lt">
                                    <p:tmPct val="0"/>
                                  </p:iterate>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15" presetClass="emph" presetSubtype="0" grpId="0" nodeType="afterEffect">
                                  <p:stCondLst>
                                    <p:cond delay="500"/>
                                  </p:stCondLst>
                                  <p:iterate type="lt">
                                    <p:tmAbs val="0"/>
                                  </p:iterate>
                                  <p:childTnLst>
                                    <p:set>
                                      <p:cBhvr override="childStyle">
                                        <p:cTn id="10" dur="indefinite"/>
                                        <p:tgtEl>
                                          <p:spTgt spid="2"/>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theme/theme1.xml><?xml version="1.0" encoding="utf-8"?>
<a:theme xmlns:a="http://schemas.openxmlformats.org/drawingml/2006/main" name="自訂設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7478</TotalTime>
  <Words>3322</Words>
  <Application>Microsoft Office PowerPoint</Application>
  <PresentationFormat>寬螢幕</PresentationFormat>
  <Paragraphs>201</Paragraphs>
  <Slides>58</Slides>
  <Notes>12</Notes>
  <HiddenSlides>0</HiddenSlides>
  <MMClips>0</MMClips>
  <ScaleCrop>false</ScaleCrop>
  <HeadingPairs>
    <vt:vector size="6" baseType="variant">
      <vt:variant>
        <vt:lpstr>使用字型</vt:lpstr>
      </vt:variant>
      <vt:variant>
        <vt:i4>14</vt:i4>
      </vt:variant>
      <vt:variant>
        <vt:lpstr>佈景主題</vt:lpstr>
      </vt:variant>
      <vt:variant>
        <vt:i4>1</vt:i4>
      </vt:variant>
      <vt:variant>
        <vt:lpstr>投影片標題</vt:lpstr>
      </vt:variant>
      <vt:variant>
        <vt:i4>58</vt:i4>
      </vt:variant>
    </vt:vector>
  </HeadingPairs>
  <TitlesOfParts>
    <vt:vector size="73" baseType="lpstr">
      <vt:lpstr>Microsoft JhengHei UI</vt:lpstr>
      <vt:lpstr>Microsoft YaHei</vt:lpstr>
      <vt:lpstr>Microsoft YaHei Light</vt:lpstr>
      <vt:lpstr>Microsoft YaHei UI</vt:lpstr>
      <vt:lpstr>金梅新中楷全字體</vt:lpstr>
      <vt:lpstr>微軟正黑體</vt:lpstr>
      <vt:lpstr>新細明體</vt:lpstr>
      <vt:lpstr>標楷體</vt:lpstr>
      <vt:lpstr>Arial</vt:lpstr>
      <vt:lpstr>Calibri</vt:lpstr>
      <vt:lpstr>Calibri Light</vt:lpstr>
      <vt:lpstr>Georgia</vt:lpstr>
      <vt:lpstr>Wingdings</vt:lpstr>
      <vt:lpstr>Wingdings 2</vt:lpstr>
      <vt:lpstr>自訂設計</vt:lpstr>
      <vt:lpstr>PowerPoint 簡報</vt:lpstr>
      <vt:lpstr>PowerPoint 簡報</vt:lpstr>
      <vt:lpstr>PowerPoint 簡報</vt:lpstr>
      <vt:lpstr>前言</vt:lpstr>
      <vt:lpstr>PowerPoint 簡報</vt:lpstr>
      <vt:lpstr>基本概念</vt:lpstr>
      <vt:lpstr>基本概念</vt:lpstr>
      <vt:lpstr>基本概念</vt:lpstr>
      <vt:lpstr>基本概念</vt:lpstr>
      <vt:lpstr>基本概念</vt:lpstr>
      <vt:lpstr>基本概念</vt:lpstr>
      <vt:lpstr>基本概念</vt:lpstr>
      <vt:lpstr>基本概念</vt:lpstr>
      <vt:lpstr>基本概念</vt:lpstr>
      <vt:lpstr>PowerPoint 簡報</vt:lpstr>
      <vt:lpstr>核心規範：迴避利益衝突</vt:lpstr>
      <vt:lpstr>  核心規範：迴避利益衝突</vt:lpstr>
      <vt:lpstr>核心規範：迴避利益衝突</vt:lpstr>
      <vt:lpstr>PowerPoint 簡報</vt:lpstr>
      <vt:lpstr>核心規範：迴避利益衝突</vt:lpstr>
      <vt:lpstr>核心規範：迴避利益衝突</vt:lpstr>
      <vt:lpstr>具體迴避範例</vt:lpstr>
      <vt:lpstr>PowerPoint 簡報</vt:lpstr>
      <vt:lpstr>不當利益之禁止</vt:lpstr>
      <vt:lpstr>不當利益之禁止</vt:lpstr>
      <vt:lpstr>裁罰案例</vt:lpstr>
      <vt:lpstr>裁罰案例</vt:lpstr>
      <vt:lpstr>PowerPoint 簡報</vt:lpstr>
      <vt:lpstr>PowerPoint 簡報</vt:lpstr>
      <vt:lpstr>補助與交易之限制</vt:lpstr>
      <vt:lpstr>補助與交易之限制</vt:lpstr>
      <vt:lpstr>補助與交易之限制</vt:lpstr>
      <vt:lpstr>補助與交易之限制</vt:lpstr>
      <vt:lpstr>補助與交易之限制</vt:lpstr>
      <vt:lpstr>補助與交易之限制</vt:lpstr>
      <vt:lpstr>補助與交易之限制</vt:lpstr>
      <vt:lpstr>  補助與交易之限制</vt:lpstr>
      <vt:lpstr>補助與交易之限制</vt:lpstr>
      <vt:lpstr>  補助與交易之限制</vt:lpstr>
      <vt:lpstr> 補助與交易之限制</vt:lpstr>
      <vt:lpstr>補助與交易之限制</vt:lpstr>
      <vt:lpstr>裁罰案例</vt:lpstr>
      <vt:lpstr>補助與交易之限制</vt:lpstr>
      <vt:lpstr>補助與交易之限制</vt:lpstr>
      <vt:lpstr>PowerPoint 簡報</vt:lpstr>
      <vt:lpstr>PowerPoint 簡報</vt:lpstr>
      <vt:lpstr>PowerPoint 簡報</vt:lpstr>
      <vt:lpstr>補助與交易之限制</vt:lpstr>
      <vt:lpstr>裁罰案例</vt:lpstr>
      <vt:lpstr>裁罰案例</vt:lpstr>
      <vt:lpstr>補助與交易之限制</vt:lpstr>
      <vt:lpstr>  補助與交易之限制</vt:lpstr>
      <vt:lpstr>補助與交易之限制</vt:lpstr>
      <vt:lpstr>PowerPoint 簡報</vt:lpstr>
      <vt:lpstr>PowerPoint 簡報</vt:lpstr>
      <vt:lpstr>PowerPoint 簡報</vt:lpstr>
      <vt:lpstr>裁罰規定</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劉維倫</dc:creator>
  <cp:lastModifiedBy>劉維倫</cp:lastModifiedBy>
  <cp:revision>538</cp:revision>
  <dcterms:created xsi:type="dcterms:W3CDTF">2020-12-25T06:47:33Z</dcterms:created>
  <dcterms:modified xsi:type="dcterms:W3CDTF">2024-05-15T02:02:59Z</dcterms:modified>
</cp:coreProperties>
</file>