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46"/>
  </p:notesMasterIdLst>
  <p:sldIdLst>
    <p:sldId id="726" r:id="rId2"/>
    <p:sldId id="808" r:id="rId3"/>
    <p:sldId id="646" r:id="rId4"/>
    <p:sldId id="747" r:id="rId5"/>
    <p:sldId id="859" r:id="rId6"/>
    <p:sldId id="850" r:id="rId7"/>
    <p:sldId id="750" r:id="rId8"/>
    <p:sldId id="629" r:id="rId9"/>
    <p:sldId id="760" r:id="rId10"/>
    <p:sldId id="890" r:id="rId11"/>
    <p:sldId id="891" r:id="rId12"/>
    <p:sldId id="892" r:id="rId13"/>
    <p:sldId id="893" r:id="rId14"/>
    <p:sldId id="845" r:id="rId15"/>
    <p:sldId id="799" r:id="rId16"/>
    <p:sldId id="857" r:id="rId17"/>
    <p:sldId id="768" r:id="rId18"/>
    <p:sldId id="887" r:id="rId19"/>
    <p:sldId id="895" r:id="rId20"/>
    <p:sldId id="896" r:id="rId21"/>
    <p:sldId id="894" r:id="rId22"/>
    <p:sldId id="883" r:id="rId23"/>
    <p:sldId id="882" r:id="rId24"/>
    <p:sldId id="841" r:id="rId25"/>
    <p:sldId id="748" r:id="rId26"/>
    <p:sldId id="704" r:id="rId27"/>
    <p:sldId id="306" r:id="rId28"/>
    <p:sldId id="773" r:id="rId29"/>
    <p:sldId id="877" r:id="rId30"/>
    <p:sldId id="878" r:id="rId31"/>
    <p:sldId id="807" r:id="rId32"/>
    <p:sldId id="860" r:id="rId33"/>
    <p:sldId id="884" r:id="rId34"/>
    <p:sldId id="885" r:id="rId35"/>
    <p:sldId id="886" r:id="rId36"/>
    <p:sldId id="866" r:id="rId37"/>
    <p:sldId id="875" r:id="rId38"/>
    <p:sldId id="706" r:id="rId39"/>
    <p:sldId id="672" r:id="rId40"/>
    <p:sldId id="691" r:id="rId41"/>
    <p:sldId id="673" r:id="rId42"/>
    <p:sldId id="746" r:id="rId43"/>
    <p:sldId id="605" r:id="rId44"/>
    <p:sldId id="282" r:id="rId4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6A856327-FF8F-49D0-A080-EA711D23A04B}">
          <p14:sldIdLst>
            <p14:sldId id="726"/>
          </p14:sldIdLst>
        </p14:section>
        <p14:section name="適用對象" id="{529DD5DE-633A-425C-800C-AEA517C2E5FF}">
          <p14:sldIdLst>
            <p14:sldId id="808"/>
            <p14:sldId id="646"/>
            <p14:sldId id="747"/>
            <p14:sldId id="859"/>
            <p14:sldId id="850"/>
          </p14:sldIdLst>
        </p14:section>
        <p14:section name="補助與交易之限制" id="{D111D354-C641-4188-B0FD-954E9A8BF63F}">
          <p14:sldIdLst>
            <p14:sldId id="750"/>
            <p14:sldId id="629"/>
            <p14:sldId id="760"/>
            <p14:sldId id="890"/>
            <p14:sldId id="891"/>
            <p14:sldId id="892"/>
            <p14:sldId id="893"/>
            <p14:sldId id="845"/>
            <p14:sldId id="799"/>
            <p14:sldId id="857"/>
            <p14:sldId id="768"/>
            <p14:sldId id="887"/>
            <p14:sldId id="895"/>
            <p14:sldId id="896"/>
            <p14:sldId id="894"/>
            <p14:sldId id="883"/>
            <p14:sldId id="882"/>
            <p14:sldId id="841"/>
            <p14:sldId id="748"/>
            <p14:sldId id="704"/>
            <p14:sldId id="306"/>
            <p14:sldId id="773"/>
            <p14:sldId id="877"/>
            <p14:sldId id="878"/>
            <p14:sldId id="807"/>
            <p14:sldId id="860"/>
            <p14:sldId id="884"/>
            <p14:sldId id="885"/>
            <p14:sldId id="886"/>
            <p14:sldId id="866"/>
            <p14:sldId id="875"/>
            <p14:sldId id="706"/>
            <p14:sldId id="672"/>
            <p14:sldId id="691"/>
            <p14:sldId id="673"/>
          </p14:sldIdLst>
        </p14:section>
        <p14:section name="裁罰" id="{005F2183-0C91-4A2F-8C1B-0E901567A577}">
          <p14:sldIdLst>
            <p14:sldId id="746"/>
            <p14:sldId id="605"/>
            <p14:sldId id="28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4F78"/>
    <a:srgbClr val="003399"/>
    <a:srgbClr val="000000"/>
    <a:srgbClr val="0033CC"/>
    <a:srgbClr val="974329"/>
    <a:srgbClr val="86473A"/>
    <a:srgbClr val="433C36"/>
    <a:srgbClr val="7C6F67"/>
    <a:srgbClr val="352824"/>
    <a:srgbClr val="3026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淺色樣式 1 - 輔色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185" autoAdjust="0"/>
  </p:normalViewPr>
  <p:slideViewPr>
    <p:cSldViewPr snapToGrid="0">
      <p:cViewPr varScale="1">
        <p:scale>
          <a:sx n="74" d="100"/>
          <a:sy n="74" d="100"/>
        </p:scale>
        <p:origin x="1118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0" d="100"/>
        <a:sy n="2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80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CD538-3AD6-4C5B-895A-9D56E1C204D3}" type="datetimeFigureOut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CC49AF-E79B-40C4-A77B-263E66F381C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75694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C49AF-E79B-40C4-A77B-263E66F381C7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3875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BC2951-45CD-4806-BDC9-0949918657A0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3209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C49AF-E79B-40C4-A77B-263E66F381C7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45867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C49AF-E79B-40C4-A77B-263E66F381C7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14832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C49AF-E79B-40C4-A77B-263E66F381C7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01420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C49AF-E79B-40C4-A77B-263E66F381C7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25126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C49AF-E79B-40C4-A77B-263E66F381C7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39031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C49AF-E79B-40C4-A77B-263E66F381C7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340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C49AF-E79B-40C4-A77B-263E66F381C7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88478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5CC49AF-E79B-40C4-A77B-263E66F381C7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60376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bg>
      <p:bgPr>
        <a:solidFill>
          <a:srgbClr val="DFD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03411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bg>
      <p:bgPr>
        <a:solidFill>
          <a:srgbClr val="DFD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D2E1F6A-BAD5-48CA-9934-9C913D3DBC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10" t="-149" r="32697" b="76"/>
          <a:stretch/>
        </p:blipFill>
        <p:spPr>
          <a:xfrm>
            <a:off x="0" y="-10274"/>
            <a:ext cx="3912244" cy="686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6549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bg>
      <p:bgPr>
        <a:solidFill>
          <a:srgbClr val="E6E3E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972F3A1F-823C-4809-870D-9349870209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"/>
            <a:ext cx="12199295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9282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bg>
      <p:bgPr>
        <a:blipFill dpi="0" rotWithShape="1">
          <a:blip r:embed="rId2">
            <a:alphaModFix amt="1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2" y="0"/>
            <a:ext cx="12172951" cy="982766"/>
          </a:xfrm>
          <a:prstGeom prst="rect">
            <a:avLst/>
          </a:prstGeom>
          <a:solidFill>
            <a:srgbClr val="DAD7D5">
              <a:alpha val="69000"/>
            </a:srgbClr>
          </a:solidFill>
        </p:spPr>
        <p:txBody>
          <a:bodyPr anchor="ctr"/>
          <a:lstStyle>
            <a:lvl1pPr>
              <a:defRPr sz="3600" b="1">
                <a:solidFill>
                  <a:schemeClr val="accent2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zh-TW" altLang="en-US" dirty="0"/>
              <a:t>編輯母片標題</a:t>
            </a:r>
          </a:p>
        </p:txBody>
      </p:sp>
      <p:sp>
        <p:nvSpPr>
          <p:cNvPr id="3" name="文字方塊 2"/>
          <p:cNvSpPr txBox="1"/>
          <p:nvPr userDrawn="1"/>
        </p:nvSpPr>
        <p:spPr>
          <a:xfrm>
            <a:off x="10540229" y="6581004"/>
            <a:ext cx="165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i="1" spc="225" dirty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利衝法</a:t>
            </a:r>
            <a:r>
              <a:rPr lang="en-US" altLang="zh-TW" sz="1200" b="1" i="1" spc="225" dirty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</a:t>
            </a:r>
            <a:fld id="{E748CBAD-7C02-4581-AF4F-5DF6E3F6E2FC}" type="slidenum">
              <a:rPr lang="zh-TW" altLang="en-US" sz="1200" b="1" i="1" spc="225" smtClean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‹#›</a:t>
            </a:fld>
            <a:endParaRPr lang="zh-TW" altLang="en-US" sz="1200" b="1" i="1" spc="225" dirty="0">
              <a:solidFill>
                <a:schemeClr val="accent4">
                  <a:lumMod val="50000"/>
                  <a:alpha val="49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D814886-BF3E-4354-B1D8-A0C265B830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77259"/>
            <a:ext cx="2272041" cy="127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573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bg>
      <p:bgPr>
        <a:blipFill dpi="0" rotWithShape="1">
          <a:blip r:embed="rId2">
            <a:alphaModFix amt="1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BD814886-BF3E-4354-B1D8-A0C265B830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77259"/>
            <a:ext cx="2272041" cy="1277259"/>
          </a:xfrm>
          <a:prstGeom prst="rect">
            <a:avLst/>
          </a:prstGeo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DDFAC9E2-0B2B-4C8A-B4C0-CB7C1353CF09}"/>
              </a:ext>
            </a:extLst>
          </p:cNvPr>
          <p:cNvSpPr txBox="1"/>
          <p:nvPr userDrawn="1"/>
        </p:nvSpPr>
        <p:spPr>
          <a:xfrm>
            <a:off x="10540229" y="6581004"/>
            <a:ext cx="165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i="1" spc="225" dirty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利衝法</a:t>
            </a:r>
            <a:r>
              <a:rPr lang="en-US" altLang="zh-TW" sz="1200" b="1" i="1" spc="225" dirty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</a:t>
            </a:r>
            <a:fld id="{E748CBAD-7C02-4581-AF4F-5DF6E3F6E2FC}" type="slidenum">
              <a:rPr lang="zh-TW" altLang="en-US" sz="1200" b="1" i="1" spc="225" smtClean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‹#›</a:t>
            </a:fld>
            <a:endParaRPr lang="zh-TW" altLang="en-US" sz="1200" b="1" i="1" spc="225" dirty="0">
              <a:solidFill>
                <a:schemeClr val="accent4">
                  <a:lumMod val="50000"/>
                  <a:alpha val="49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92469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dirty="0"/>
              <a:t>按一下以編輯母片文字樣式</a:t>
            </a:r>
          </a:p>
          <a:p>
            <a:pPr lvl="1" eaLnBrk="1" latinLnBrk="0" hangingPunct="1"/>
            <a:r>
              <a:rPr lang="zh-TW" altLang="en-US" dirty="0"/>
              <a:t>第二層</a:t>
            </a:r>
          </a:p>
          <a:p>
            <a:pPr lvl="2" eaLnBrk="1" latinLnBrk="0" hangingPunct="1"/>
            <a:r>
              <a:rPr lang="zh-TW" altLang="en-US" dirty="0"/>
              <a:t>第三層</a:t>
            </a:r>
          </a:p>
          <a:p>
            <a:pPr lvl="3" eaLnBrk="1" latinLnBrk="0" hangingPunct="1"/>
            <a:r>
              <a:rPr lang="zh-TW" altLang="en-US" dirty="0"/>
              <a:t>第四層</a:t>
            </a:r>
          </a:p>
          <a:p>
            <a:pPr lvl="4" eaLnBrk="1" latinLnBrk="0" hangingPunct="1"/>
            <a:r>
              <a:rPr lang="zh-TW" altLang="en-US" dirty="0"/>
              <a:t>第五層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49206F7-9BFA-4CBD-8776-88E935F0C87A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F82BD8-7C05-4AF1-97CE-E193CBD56D39}" type="slidenum">
              <a:rPr lang="zh-TW" altLang="en-US" smtClean="0"/>
              <a:pPr>
                <a:defRPr/>
              </a:pPr>
              <a:t>‹#›</a:t>
            </a:fld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6E79F50A-EE86-4750-8A8C-F810FB123B47}"/>
              </a:ext>
            </a:extLst>
          </p:cNvPr>
          <p:cNvSpPr txBox="1"/>
          <p:nvPr userDrawn="1"/>
        </p:nvSpPr>
        <p:spPr>
          <a:xfrm>
            <a:off x="10540229" y="6581004"/>
            <a:ext cx="165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i="1" spc="225" dirty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利衝法</a:t>
            </a:r>
            <a:r>
              <a:rPr lang="en-US" altLang="zh-TW" sz="1200" b="1" i="1" spc="225" dirty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</a:t>
            </a:r>
            <a:fld id="{E748CBAD-7C02-4581-AF4F-5DF6E3F6E2FC}" type="slidenum">
              <a:rPr lang="zh-TW" altLang="en-US" sz="1200" b="1" i="1" spc="225" smtClean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‹#›</a:t>
            </a:fld>
            <a:endParaRPr lang="zh-TW" altLang="en-US" sz="1200" b="1" i="1" spc="225" dirty="0">
              <a:solidFill>
                <a:schemeClr val="accent4">
                  <a:lumMod val="50000"/>
                  <a:alpha val="49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11" name="標題 10">
            <a:extLst>
              <a:ext uri="{FF2B5EF4-FFF2-40B4-BE49-F238E27FC236}">
                <a16:creationId xmlns:a16="http://schemas.microsoft.com/office/drawing/2014/main" id="{C28B0732-E39F-4ED4-95AC-C414ACC4D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331219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訂版面配置">
    <p:bg>
      <p:bgPr>
        <a:solidFill>
          <a:srgbClr val="DFDBD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02CD5F9-2314-496C-92AF-0AED2F0C7E7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74" r="29890" b="-74"/>
          <a:stretch/>
        </p:blipFill>
        <p:spPr>
          <a:xfrm>
            <a:off x="-157316" y="0"/>
            <a:ext cx="4198374" cy="6868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688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自訂版面配置">
    <p:bg>
      <p:bgPr>
        <a:blipFill dpi="0" rotWithShape="1">
          <a:blip r:embed="rId2">
            <a:alphaModFix amt="10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hasCustomPrompt="1"/>
          </p:nvPr>
        </p:nvSpPr>
        <p:spPr>
          <a:xfrm>
            <a:off x="2" y="0"/>
            <a:ext cx="12172951" cy="982766"/>
          </a:xfrm>
          <a:prstGeom prst="rect">
            <a:avLst/>
          </a:prstGeom>
          <a:solidFill>
            <a:srgbClr val="DAD7D5">
              <a:alpha val="69000"/>
            </a:srgbClr>
          </a:solidFill>
        </p:spPr>
        <p:txBody>
          <a:bodyPr anchor="ctr"/>
          <a:lstStyle>
            <a:lvl1pPr>
              <a:defRPr sz="3600" b="1">
                <a:solidFill>
                  <a:schemeClr val="accent2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lang="zh-TW" altLang="en-US" dirty="0"/>
              <a:t>編輯母片標題</a:t>
            </a:r>
          </a:p>
        </p:txBody>
      </p:sp>
      <p:sp>
        <p:nvSpPr>
          <p:cNvPr id="3" name="文字方塊 2"/>
          <p:cNvSpPr txBox="1"/>
          <p:nvPr userDrawn="1"/>
        </p:nvSpPr>
        <p:spPr>
          <a:xfrm>
            <a:off x="10540229" y="6581004"/>
            <a:ext cx="165177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200" b="1" i="1" spc="225" dirty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利衝法</a:t>
            </a:r>
            <a:r>
              <a:rPr lang="en-US" altLang="zh-TW" sz="1200" b="1" i="1" spc="225" dirty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 </a:t>
            </a:r>
            <a:fld id="{E748CBAD-7C02-4581-AF4F-5DF6E3F6E2FC}" type="slidenum">
              <a:rPr lang="zh-TW" altLang="en-US" sz="1200" b="1" i="1" spc="225" smtClean="0">
                <a:solidFill>
                  <a:schemeClr val="accent4">
                    <a:lumMod val="50000"/>
                    <a:alpha val="49000"/>
                  </a:schemeClr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‹#›</a:t>
            </a:fld>
            <a:endParaRPr lang="zh-TW" altLang="en-US" sz="1200" b="1" i="1" spc="225" dirty="0">
              <a:solidFill>
                <a:schemeClr val="accent4">
                  <a:lumMod val="50000"/>
                  <a:alpha val="49000"/>
                </a:schemeClr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BD814886-BF3E-4354-B1D8-A0C265B830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-1277259"/>
            <a:ext cx="2272041" cy="1277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56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B1CC3-3B7D-42BF-A21C-7334C5604DF3}" type="datetime1">
              <a:rPr lang="zh-TW" altLang="en-US" smtClean="0"/>
              <a:t>2025/9/9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B47E09-E049-4F16-AB72-EBA04DC9B17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270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alphaModFix amt="9000"/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3632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68" r:id="rId3"/>
    <p:sldLayoutId id="2147483666" r:id="rId4"/>
    <p:sldLayoutId id="2147483686" r:id="rId5"/>
    <p:sldLayoutId id="2147483687" r:id="rId6"/>
    <p:sldLayoutId id="2147483700" r:id="rId7"/>
    <p:sldLayoutId id="2147483701" r:id="rId8"/>
    <p:sldLayoutId id="2147483702" r:id="rId9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pn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sv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8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3.png"/><Relationship Id="rId4" Type="http://schemas.openxmlformats.org/officeDocument/2006/relationships/image" Target="../media/image6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microsoft.com/office/2007/relationships/hdphoto" Target="../media/hdphoto3.wdp"/><Relationship Id="rId4" Type="http://schemas.openxmlformats.org/officeDocument/2006/relationships/image" Target="../media/image7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2240" y="1873188"/>
            <a:ext cx="7955279" cy="2827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5400" b="1" dirty="0">
                <a:ln w="0"/>
                <a:solidFill>
                  <a:srgbClr val="654D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公職人員利益衝突迴避法</a:t>
            </a:r>
            <a:endParaRPr lang="en-US" altLang="zh-TW" sz="5400" b="1" dirty="0">
              <a:ln w="0"/>
              <a:solidFill>
                <a:srgbClr val="654D4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/>
            <a:r>
              <a:rPr lang="zh-TW" altLang="en-US" sz="5400" b="1">
                <a:ln w="0"/>
                <a:solidFill>
                  <a:srgbClr val="654D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補助交易</a:t>
            </a:r>
            <a:r>
              <a:rPr lang="zh-TW" altLang="en-US" sz="5400" b="1" dirty="0">
                <a:ln w="0"/>
                <a:solidFill>
                  <a:srgbClr val="654D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實務解析</a:t>
            </a:r>
            <a:br>
              <a:rPr lang="zh-TW" altLang="en-US" sz="4950" b="1" dirty="0">
                <a:ln w="0"/>
                <a:solidFill>
                  <a:srgbClr val="654D43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</a:br>
            <a:endParaRPr lang="en-US" altLang="zh-TW" sz="4050" b="1" dirty="0">
              <a:ln w="0"/>
              <a:solidFill>
                <a:srgbClr val="654D43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algn="ctr">
              <a:defRPr/>
            </a:pPr>
            <a:r>
              <a:rPr lang="zh-TW" altLang="en-US" sz="2925" dirty="0">
                <a:ln w="0"/>
                <a:solidFill>
                  <a:srgbClr val="63493F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公職人員財產申報處  劉維倫</a:t>
            </a:r>
          </a:p>
        </p:txBody>
      </p:sp>
    </p:spTree>
    <p:extLst>
      <p:ext uri="{BB962C8B-B14F-4D97-AF65-F5344CB8AC3E}">
        <p14:creationId xmlns:p14="http://schemas.microsoft.com/office/powerpoint/2010/main" val="1774947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6" t="14594" r="74167" b="46646"/>
          <a:stretch/>
        </p:blipFill>
        <p:spPr>
          <a:xfrm>
            <a:off x="233680" y="1473200"/>
            <a:ext cx="5100320" cy="4584334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9D34E361-B61D-40AA-8E8F-5F90F56BBA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0" y="1678247"/>
            <a:ext cx="6218459" cy="4273666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0580097C-5EE2-4A3D-9813-1E6B08B8B7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8975961">
            <a:off x="3730019" y="9744010"/>
            <a:ext cx="2975581" cy="413752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F8FEEA0-6A0C-436F-9195-A70838C18EA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18975961">
            <a:off x="2398402" y="-1359984"/>
            <a:ext cx="766829" cy="370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7848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6" t="14594" r="74167" b="46646"/>
          <a:stretch/>
        </p:blipFill>
        <p:spPr>
          <a:xfrm>
            <a:off x="155859" y="982766"/>
            <a:ext cx="2587341" cy="2325586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0047D1E5-576C-4622-B9AE-222FF3FD560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7473" y="1086812"/>
            <a:ext cx="8461981" cy="117663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ACA54D7D-E835-4495-8FA4-5E4D492CBF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473" y="2261204"/>
            <a:ext cx="8614395" cy="4157832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CC5851F4-5CC1-47AE-BE1F-6837678ECA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-13288870" y="6269266"/>
            <a:ext cx="1214957" cy="530766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D9BE8FAD-7E75-4435-A093-A601FEA7C7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706931" y="-3812802"/>
            <a:ext cx="1611550" cy="224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6623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6" t="14594" r="74167" b="46646"/>
          <a:stretch/>
        </p:blipFill>
        <p:spPr>
          <a:xfrm>
            <a:off x="155859" y="982766"/>
            <a:ext cx="2587341" cy="2325586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8DE1605-E525-44ED-A2F2-C9FFAEC6FC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2850" y="1086812"/>
            <a:ext cx="8461981" cy="117663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6F959AB-6CC7-40C4-A898-209D247D4E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2369" y="2367488"/>
            <a:ext cx="8931414" cy="390177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4E9A23A-E69F-4897-90A5-41B1178DF3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1037554" y="1086812"/>
            <a:ext cx="2486519" cy="345748"/>
          </a:xfrm>
          <a:prstGeom prst="rect">
            <a:avLst/>
          </a:prstGeom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266A7A1B-E013-468F-B8ED-C86E6359E3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5087" y="13289279"/>
            <a:ext cx="1347348" cy="59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4582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16" t="14594" r="74167" b="46646"/>
          <a:stretch/>
        </p:blipFill>
        <p:spPr>
          <a:xfrm>
            <a:off x="155859" y="982766"/>
            <a:ext cx="2587341" cy="2325586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3F98CA4-0178-4834-BBCD-7EC92A869C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7086" y="1086812"/>
            <a:ext cx="8461981" cy="117663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E8003725-A31B-42FF-B264-61A79C726C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27086" y="2263442"/>
            <a:ext cx="8590008" cy="3822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4030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00" t="24793" r="27909" b="53372"/>
          <a:stretch/>
        </p:blipFill>
        <p:spPr>
          <a:xfrm>
            <a:off x="791287" y="854867"/>
            <a:ext cx="10673881" cy="248948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AFC8D89-B1B1-471E-8663-57D187947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267872">
            <a:off x="20316093" y="5322277"/>
            <a:ext cx="1413810" cy="971648"/>
          </a:xfrm>
          <a:prstGeom prst="rect">
            <a:avLst/>
          </a:prstGeom>
        </p:spPr>
      </p:pic>
      <p:sp>
        <p:nvSpPr>
          <p:cNvPr id="6" name="手繪多邊形: 圖案 5">
            <a:extLst>
              <a:ext uri="{FF2B5EF4-FFF2-40B4-BE49-F238E27FC236}">
                <a16:creationId xmlns:a16="http://schemas.microsoft.com/office/drawing/2014/main" id="{E92465B7-C1FC-47CB-9D4C-1C974266466E}"/>
              </a:ext>
            </a:extLst>
          </p:cNvPr>
          <p:cNvSpPr/>
          <p:nvPr/>
        </p:nvSpPr>
        <p:spPr>
          <a:xfrm>
            <a:off x="-1437381" y="3525520"/>
            <a:ext cx="370581" cy="295554"/>
          </a:xfrm>
          <a:custGeom>
            <a:avLst/>
            <a:gdLst>
              <a:gd name="connsiteX0" fmla="*/ 161928 w 2305050"/>
              <a:gd name="connsiteY0" fmla="*/ 0 h 971550"/>
              <a:gd name="connsiteX1" fmla="*/ 190500 w 2305050"/>
              <a:gd name="connsiteY1" fmla="*/ 0 h 971550"/>
              <a:gd name="connsiteX2" fmla="*/ 190500 w 2305050"/>
              <a:gd name="connsiteY2" fmla="*/ 600072 h 971550"/>
              <a:gd name="connsiteX3" fmla="*/ 352428 w 2305050"/>
              <a:gd name="connsiteY3" fmla="*/ 762000 h 971550"/>
              <a:gd name="connsiteX4" fmla="*/ 2305050 w 2305050"/>
              <a:gd name="connsiteY4" fmla="*/ 762000 h 971550"/>
              <a:gd name="connsiteX5" fmla="*/ 2305050 w 2305050"/>
              <a:gd name="connsiteY5" fmla="*/ 809622 h 971550"/>
              <a:gd name="connsiteX6" fmla="*/ 2143122 w 2305050"/>
              <a:gd name="connsiteY6" fmla="*/ 971550 h 971550"/>
              <a:gd name="connsiteX7" fmla="*/ 161928 w 2305050"/>
              <a:gd name="connsiteY7" fmla="*/ 971550 h 971550"/>
              <a:gd name="connsiteX8" fmla="*/ 0 w 2305050"/>
              <a:gd name="connsiteY8" fmla="*/ 809622 h 971550"/>
              <a:gd name="connsiteX9" fmla="*/ 0 w 2305050"/>
              <a:gd name="connsiteY9" fmla="*/ 161928 h 971550"/>
              <a:gd name="connsiteX10" fmla="*/ 161928 w 2305050"/>
              <a:gd name="connsiteY10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5050" h="971550">
                <a:moveTo>
                  <a:pt x="161928" y="0"/>
                </a:moveTo>
                <a:lnTo>
                  <a:pt x="190500" y="0"/>
                </a:lnTo>
                <a:lnTo>
                  <a:pt x="190500" y="600072"/>
                </a:lnTo>
                <a:cubicBezTo>
                  <a:pt x="190500" y="689502"/>
                  <a:pt x="262998" y="762000"/>
                  <a:pt x="352428" y="762000"/>
                </a:cubicBezTo>
                <a:lnTo>
                  <a:pt x="2305050" y="762000"/>
                </a:lnTo>
                <a:lnTo>
                  <a:pt x="2305050" y="809622"/>
                </a:lnTo>
                <a:cubicBezTo>
                  <a:pt x="2305050" y="899052"/>
                  <a:pt x="2232552" y="971550"/>
                  <a:pt x="2143122" y="971550"/>
                </a:cubicBezTo>
                <a:lnTo>
                  <a:pt x="161928" y="971550"/>
                </a:lnTo>
                <a:cubicBezTo>
                  <a:pt x="72498" y="971550"/>
                  <a:pt x="0" y="899052"/>
                  <a:pt x="0" y="809622"/>
                </a:cubicBezTo>
                <a:lnTo>
                  <a:pt x="0" y="161928"/>
                </a:ln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000" b="1" dirty="0">
              <a:solidFill>
                <a:srgbClr val="0B02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7" name="手繪多邊形: 圖案 6">
            <a:extLst>
              <a:ext uri="{FF2B5EF4-FFF2-40B4-BE49-F238E27FC236}">
                <a16:creationId xmlns:a16="http://schemas.microsoft.com/office/drawing/2014/main" id="{48A17C2A-9A9B-4593-88C7-D15777C0B4F8}"/>
              </a:ext>
            </a:extLst>
          </p:cNvPr>
          <p:cNvSpPr/>
          <p:nvPr/>
        </p:nvSpPr>
        <p:spPr>
          <a:xfrm>
            <a:off x="-1473459" y="4530468"/>
            <a:ext cx="406660" cy="295554"/>
          </a:xfrm>
          <a:custGeom>
            <a:avLst/>
            <a:gdLst>
              <a:gd name="connsiteX0" fmla="*/ 161928 w 2305050"/>
              <a:gd name="connsiteY0" fmla="*/ 0 h 971550"/>
              <a:gd name="connsiteX1" fmla="*/ 190500 w 2305050"/>
              <a:gd name="connsiteY1" fmla="*/ 0 h 971550"/>
              <a:gd name="connsiteX2" fmla="*/ 190500 w 2305050"/>
              <a:gd name="connsiteY2" fmla="*/ 600072 h 971550"/>
              <a:gd name="connsiteX3" fmla="*/ 352428 w 2305050"/>
              <a:gd name="connsiteY3" fmla="*/ 762000 h 971550"/>
              <a:gd name="connsiteX4" fmla="*/ 2305050 w 2305050"/>
              <a:gd name="connsiteY4" fmla="*/ 762000 h 971550"/>
              <a:gd name="connsiteX5" fmla="*/ 2305050 w 2305050"/>
              <a:gd name="connsiteY5" fmla="*/ 809622 h 971550"/>
              <a:gd name="connsiteX6" fmla="*/ 2143122 w 2305050"/>
              <a:gd name="connsiteY6" fmla="*/ 971550 h 971550"/>
              <a:gd name="connsiteX7" fmla="*/ 161928 w 2305050"/>
              <a:gd name="connsiteY7" fmla="*/ 971550 h 971550"/>
              <a:gd name="connsiteX8" fmla="*/ 0 w 2305050"/>
              <a:gd name="connsiteY8" fmla="*/ 809622 h 971550"/>
              <a:gd name="connsiteX9" fmla="*/ 0 w 2305050"/>
              <a:gd name="connsiteY9" fmla="*/ 161928 h 971550"/>
              <a:gd name="connsiteX10" fmla="*/ 161928 w 2305050"/>
              <a:gd name="connsiteY10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5050" h="971550">
                <a:moveTo>
                  <a:pt x="161928" y="0"/>
                </a:moveTo>
                <a:lnTo>
                  <a:pt x="190500" y="0"/>
                </a:lnTo>
                <a:lnTo>
                  <a:pt x="190500" y="600072"/>
                </a:lnTo>
                <a:cubicBezTo>
                  <a:pt x="190500" y="689502"/>
                  <a:pt x="262998" y="762000"/>
                  <a:pt x="352428" y="762000"/>
                </a:cubicBezTo>
                <a:lnTo>
                  <a:pt x="2305050" y="762000"/>
                </a:lnTo>
                <a:lnTo>
                  <a:pt x="2305050" y="809622"/>
                </a:lnTo>
                <a:cubicBezTo>
                  <a:pt x="2305050" y="899052"/>
                  <a:pt x="2232552" y="971550"/>
                  <a:pt x="2143122" y="971550"/>
                </a:cubicBezTo>
                <a:lnTo>
                  <a:pt x="161928" y="971550"/>
                </a:lnTo>
                <a:cubicBezTo>
                  <a:pt x="72498" y="971550"/>
                  <a:pt x="0" y="899052"/>
                  <a:pt x="0" y="809622"/>
                </a:cubicBezTo>
                <a:lnTo>
                  <a:pt x="0" y="161928"/>
                </a:ln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000" b="1" dirty="0">
              <a:solidFill>
                <a:srgbClr val="0B02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6A3EE42A-90A4-4DE2-B99C-5866F3668D0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287" y="3525633"/>
            <a:ext cx="10626249" cy="3078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783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0" t="46290" r="36536" b="42074"/>
          <a:stretch/>
        </p:blipFill>
        <p:spPr>
          <a:xfrm>
            <a:off x="603920" y="954638"/>
            <a:ext cx="10123491" cy="1699215"/>
          </a:xfrm>
          <a:prstGeom prst="rect">
            <a:avLst/>
          </a:prstGeom>
        </p:spPr>
      </p:pic>
      <p:sp>
        <p:nvSpPr>
          <p:cNvPr id="16" name="手繪多邊形: 圖案 15">
            <a:extLst>
              <a:ext uri="{FF2B5EF4-FFF2-40B4-BE49-F238E27FC236}">
                <a16:creationId xmlns:a16="http://schemas.microsoft.com/office/drawing/2014/main" id="{81AEEAE8-BC8C-4DD9-8FA2-BB62A597FC40}"/>
              </a:ext>
            </a:extLst>
          </p:cNvPr>
          <p:cNvSpPr/>
          <p:nvPr/>
        </p:nvSpPr>
        <p:spPr>
          <a:xfrm>
            <a:off x="7499408" y="2775512"/>
            <a:ext cx="1600200" cy="653488"/>
          </a:xfrm>
          <a:custGeom>
            <a:avLst/>
            <a:gdLst>
              <a:gd name="connsiteX0" fmla="*/ 161928 w 2305050"/>
              <a:gd name="connsiteY0" fmla="*/ 0 h 971550"/>
              <a:gd name="connsiteX1" fmla="*/ 190500 w 2305050"/>
              <a:gd name="connsiteY1" fmla="*/ 0 h 971550"/>
              <a:gd name="connsiteX2" fmla="*/ 190500 w 2305050"/>
              <a:gd name="connsiteY2" fmla="*/ 600072 h 971550"/>
              <a:gd name="connsiteX3" fmla="*/ 352428 w 2305050"/>
              <a:gd name="connsiteY3" fmla="*/ 762000 h 971550"/>
              <a:gd name="connsiteX4" fmla="*/ 2305050 w 2305050"/>
              <a:gd name="connsiteY4" fmla="*/ 762000 h 971550"/>
              <a:gd name="connsiteX5" fmla="*/ 2305050 w 2305050"/>
              <a:gd name="connsiteY5" fmla="*/ 809622 h 971550"/>
              <a:gd name="connsiteX6" fmla="*/ 2143122 w 2305050"/>
              <a:gd name="connsiteY6" fmla="*/ 971550 h 971550"/>
              <a:gd name="connsiteX7" fmla="*/ 161928 w 2305050"/>
              <a:gd name="connsiteY7" fmla="*/ 971550 h 971550"/>
              <a:gd name="connsiteX8" fmla="*/ 0 w 2305050"/>
              <a:gd name="connsiteY8" fmla="*/ 809622 h 971550"/>
              <a:gd name="connsiteX9" fmla="*/ 0 w 2305050"/>
              <a:gd name="connsiteY9" fmla="*/ 161928 h 971550"/>
              <a:gd name="connsiteX10" fmla="*/ 161928 w 2305050"/>
              <a:gd name="connsiteY10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5050" h="971550">
                <a:moveTo>
                  <a:pt x="161928" y="0"/>
                </a:moveTo>
                <a:lnTo>
                  <a:pt x="190500" y="0"/>
                </a:lnTo>
                <a:lnTo>
                  <a:pt x="190500" y="600072"/>
                </a:lnTo>
                <a:cubicBezTo>
                  <a:pt x="190500" y="689502"/>
                  <a:pt x="262998" y="762000"/>
                  <a:pt x="352428" y="762000"/>
                </a:cubicBezTo>
                <a:lnTo>
                  <a:pt x="2305050" y="762000"/>
                </a:lnTo>
                <a:lnTo>
                  <a:pt x="2305050" y="809622"/>
                </a:lnTo>
                <a:cubicBezTo>
                  <a:pt x="2305050" y="899052"/>
                  <a:pt x="2232552" y="971550"/>
                  <a:pt x="2143122" y="971550"/>
                </a:cubicBezTo>
                <a:lnTo>
                  <a:pt x="161928" y="971550"/>
                </a:lnTo>
                <a:cubicBezTo>
                  <a:pt x="72498" y="971550"/>
                  <a:pt x="0" y="899052"/>
                  <a:pt x="0" y="809622"/>
                </a:cubicBezTo>
                <a:lnTo>
                  <a:pt x="0" y="161928"/>
                </a:ln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000" b="1" dirty="0">
              <a:solidFill>
                <a:srgbClr val="0B02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58C9F91-BD19-48C1-8B68-46FC2EED4078}"/>
              </a:ext>
            </a:extLst>
          </p:cNvPr>
          <p:cNvSpPr/>
          <p:nvPr/>
        </p:nvSpPr>
        <p:spPr>
          <a:xfrm>
            <a:off x="7919459" y="2684110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rgbClr val="6D605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例如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A2AA381A-982D-43CE-9BFE-51975880B527}"/>
              </a:ext>
            </a:extLst>
          </p:cNvPr>
          <p:cNvSpPr/>
          <p:nvPr/>
        </p:nvSpPr>
        <p:spPr>
          <a:xfrm>
            <a:off x="2168064" y="2684109"/>
            <a:ext cx="10054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solidFill>
                  <a:srgbClr val="675A4D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定義</a:t>
            </a:r>
          </a:p>
        </p:txBody>
      </p: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76BE98B2-66A2-492F-818F-0748A06BBA94}"/>
              </a:ext>
            </a:extLst>
          </p:cNvPr>
          <p:cNvSpPr/>
          <p:nvPr/>
        </p:nvSpPr>
        <p:spPr>
          <a:xfrm>
            <a:off x="1870665" y="2751731"/>
            <a:ext cx="1600200" cy="653488"/>
          </a:xfrm>
          <a:custGeom>
            <a:avLst/>
            <a:gdLst>
              <a:gd name="connsiteX0" fmla="*/ 161928 w 2305050"/>
              <a:gd name="connsiteY0" fmla="*/ 0 h 971550"/>
              <a:gd name="connsiteX1" fmla="*/ 190500 w 2305050"/>
              <a:gd name="connsiteY1" fmla="*/ 0 h 971550"/>
              <a:gd name="connsiteX2" fmla="*/ 190500 w 2305050"/>
              <a:gd name="connsiteY2" fmla="*/ 600072 h 971550"/>
              <a:gd name="connsiteX3" fmla="*/ 352428 w 2305050"/>
              <a:gd name="connsiteY3" fmla="*/ 762000 h 971550"/>
              <a:gd name="connsiteX4" fmla="*/ 2305050 w 2305050"/>
              <a:gd name="connsiteY4" fmla="*/ 762000 h 971550"/>
              <a:gd name="connsiteX5" fmla="*/ 2305050 w 2305050"/>
              <a:gd name="connsiteY5" fmla="*/ 809622 h 971550"/>
              <a:gd name="connsiteX6" fmla="*/ 2143122 w 2305050"/>
              <a:gd name="connsiteY6" fmla="*/ 971550 h 971550"/>
              <a:gd name="connsiteX7" fmla="*/ 161928 w 2305050"/>
              <a:gd name="connsiteY7" fmla="*/ 971550 h 971550"/>
              <a:gd name="connsiteX8" fmla="*/ 0 w 2305050"/>
              <a:gd name="connsiteY8" fmla="*/ 809622 h 971550"/>
              <a:gd name="connsiteX9" fmla="*/ 0 w 2305050"/>
              <a:gd name="connsiteY9" fmla="*/ 161928 h 971550"/>
              <a:gd name="connsiteX10" fmla="*/ 161928 w 2305050"/>
              <a:gd name="connsiteY10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5050" h="971550">
                <a:moveTo>
                  <a:pt x="161928" y="0"/>
                </a:moveTo>
                <a:lnTo>
                  <a:pt x="190500" y="0"/>
                </a:lnTo>
                <a:lnTo>
                  <a:pt x="190500" y="600072"/>
                </a:lnTo>
                <a:cubicBezTo>
                  <a:pt x="190500" y="689502"/>
                  <a:pt x="262998" y="762000"/>
                  <a:pt x="352428" y="762000"/>
                </a:cubicBezTo>
                <a:lnTo>
                  <a:pt x="2305050" y="762000"/>
                </a:lnTo>
                <a:lnTo>
                  <a:pt x="2305050" y="809622"/>
                </a:lnTo>
                <a:cubicBezTo>
                  <a:pt x="2305050" y="899052"/>
                  <a:pt x="2232552" y="971550"/>
                  <a:pt x="2143122" y="971550"/>
                </a:cubicBezTo>
                <a:lnTo>
                  <a:pt x="161928" y="971550"/>
                </a:lnTo>
                <a:cubicBezTo>
                  <a:pt x="72498" y="971550"/>
                  <a:pt x="0" y="899052"/>
                  <a:pt x="0" y="809622"/>
                </a:cubicBezTo>
                <a:lnTo>
                  <a:pt x="0" y="161928"/>
                </a:ln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000" b="1" dirty="0">
              <a:solidFill>
                <a:srgbClr val="0B02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4B340C67-7878-4292-B6D4-40D0363902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91360" y="3405219"/>
            <a:ext cx="3029975" cy="3316511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2B5E471-CF93-4129-A303-7687BB9380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52199" y="3405219"/>
            <a:ext cx="5188146" cy="3389670"/>
          </a:xfrm>
          <a:prstGeom prst="rect">
            <a:avLst/>
          </a:prstGeom>
        </p:spPr>
      </p:pic>
      <p:sp>
        <p:nvSpPr>
          <p:cNvPr id="12" name="標題 1">
            <a:extLst>
              <a:ext uri="{FF2B5EF4-FFF2-40B4-BE49-F238E27FC236}">
                <a16:creationId xmlns:a16="http://schemas.microsoft.com/office/drawing/2014/main" id="{AE60F8D9-77DD-4093-8EB6-B3833651A1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2950" cy="982663"/>
          </a:xfrm>
        </p:spPr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F70754CD-5423-4B33-AE68-3D6845802A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469652" y="-246211"/>
            <a:ext cx="1370725" cy="180632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13A57CDB-3C5A-4901-9002-5E7DDF1A1E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7327867" y="8530492"/>
            <a:ext cx="1880312" cy="180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24919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20" t="52688" r="36536" b="42074"/>
          <a:stretch/>
        </p:blipFill>
        <p:spPr>
          <a:xfrm>
            <a:off x="267513" y="975721"/>
            <a:ext cx="7224692" cy="584775"/>
          </a:xfrm>
          <a:prstGeom prst="rect">
            <a:avLst/>
          </a:prstGeom>
        </p:spPr>
      </p:pic>
      <p:sp>
        <p:nvSpPr>
          <p:cNvPr id="11" name="文字方塊 4">
            <a:extLst>
              <a:ext uri="{FF2B5EF4-FFF2-40B4-BE49-F238E27FC236}">
                <a16:creationId xmlns:a16="http://schemas.microsoft.com/office/drawing/2014/main" id="{E2281178-2663-4D7A-9647-C440F0569B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1580" y="1649272"/>
            <a:ext cx="949338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zh-TW" altLang="en-US" sz="2800" dirty="0"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實務上常見補助原住民、客語族群、學生、農民、身心障礙者、老人、兒童及少年、幼兒、中低收入戶、特定區域之居民等自然人，其補助項目、條件、方式及金額於補助法令均有明定，程序上僅需申請人提出申請，補助機關於確認資格條件符合後，依補助法令於預算用罄前均須核予補助，通常屬於「法定身分」。</a:t>
            </a:r>
          </a:p>
        </p:txBody>
      </p:sp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EE620BF6-E26D-44B2-8A90-D1C38C4A313E}"/>
              </a:ext>
            </a:extLst>
          </p:cNvPr>
          <p:cNvSpPr txBox="1">
            <a:spLocks/>
          </p:cNvSpPr>
          <p:nvPr/>
        </p:nvSpPr>
        <p:spPr>
          <a:xfrm>
            <a:off x="2251580" y="4142816"/>
            <a:ext cx="9493380" cy="238759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lnSpc>
                <a:spcPct val="100000"/>
              </a:lnSpc>
              <a:buNone/>
            </a:pPr>
            <a:r>
              <a:rPr lang="zh-TW" altLang="en-US" sz="2800" dirty="0">
                <a:solidFill>
                  <a:schemeClr val="accent4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如申請者為團體，且依補助法令尚須提出計畫書送補助機關審查，以決定是否補助、範圍及金額，縱其申請補助者之目的與服務前開特定自然人攸關，然機關既尚須進行實質審查程序，對是否補助即補助金額多寡仍有裁量空間，即有利益輸送予關係人而生不平等之可能性，徇非立法設計上「法定身分」所涵蓋範圍。</a:t>
            </a:r>
            <a:endParaRPr lang="en-US" altLang="zh-TW" sz="2800" dirty="0">
              <a:solidFill>
                <a:schemeClr val="accent4">
                  <a:lumMod val="5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標題 1">
            <a:extLst>
              <a:ext uri="{FF2B5EF4-FFF2-40B4-BE49-F238E27FC236}">
                <a16:creationId xmlns:a16="http://schemas.microsoft.com/office/drawing/2014/main" id="{45323B1D-2C04-452E-B58D-A300693231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2950" cy="982663"/>
          </a:xfrm>
        </p:spPr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  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sp>
        <p:nvSpPr>
          <p:cNvPr id="3" name="橢圓 2">
            <a:extLst>
              <a:ext uri="{FF2B5EF4-FFF2-40B4-BE49-F238E27FC236}">
                <a16:creationId xmlns:a16="http://schemas.microsoft.com/office/drawing/2014/main" id="{5F896316-61F5-4BEC-B70C-2C82BEF017A9}"/>
              </a:ext>
            </a:extLst>
          </p:cNvPr>
          <p:cNvSpPr/>
          <p:nvPr/>
        </p:nvSpPr>
        <p:spPr>
          <a:xfrm>
            <a:off x="267513" y="1697217"/>
            <a:ext cx="1780488" cy="1117103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1500000"/>
            </a:camera>
            <a:lightRig rig="twoPt" dir="t"/>
          </a:scene3d>
          <a:sp3d prstMaterial="softEdge">
            <a:bevelT/>
            <a:bevelB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flatTx/>
          </a:bodyPr>
          <a:lstStyle/>
          <a:p>
            <a:pPr algn="ctr"/>
            <a:r>
              <a:rPr lang="zh-TW" altLang="en-US" sz="3200" dirty="0">
                <a:solidFill>
                  <a:schemeClr val="bg1"/>
                </a:solidFill>
                <a:latin typeface="華康行楷體W5(P)" panose="03000500000000000000" pitchFamily="66" charset="-120"/>
                <a:ea typeface="華康行楷體W5(P)" panose="03000500000000000000" pitchFamily="66" charset="-120"/>
              </a:rPr>
              <a:t>進階說明</a:t>
            </a:r>
            <a:endParaRPr lang="zh-TW" altLang="en-US" sz="2400" dirty="0">
              <a:solidFill>
                <a:schemeClr val="bg1"/>
              </a:solidFill>
              <a:latin typeface="華康行楷體W5(P)" panose="03000500000000000000" pitchFamily="66" charset="-120"/>
              <a:ea typeface="華康行楷體W5(P)" panose="03000500000000000000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27574997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>
          <a:xfrm>
            <a:off x="2" y="0"/>
            <a:ext cx="12172951" cy="982766"/>
          </a:xfrm>
        </p:spPr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2" t="58066" r="32729" b="31567"/>
          <a:stretch/>
        </p:blipFill>
        <p:spPr>
          <a:xfrm>
            <a:off x="762756" y="749582"/>
            <a:ext cx="10052727" cy="1412006"/>
          </a:xfrm>
          <a:prstGeom prst="rect">
            <a:avLst/>
          </a:prstGeom>
        </p:spPr>
      </p:pic>
      <p:sp>
        <p:nvSpPr>
          <p:cNvPr id="15" name="手繪多邊形: 圖案 14">
            <a:extLst>
              <a:ext uri="{FF2B5EF4-FFF2-40B4-BE49-F238E27FC236}">
                <a16:creationId xmlns:a16="http://schemas.microsoft.com/office/drawing/2014/main" id="{256AB54A-6E7A-4DCE-A610-1A977CFF0EE0}"/>
              </a:ext>
            </a:extLst>
          </p:cNvPr>
          <p:cNvSpPr/>
          <p:nvPr/>
        </p:nvSpPr>
        <p:spPr>
          <a:xfrm>
            <a:off x="929418" y="3216256"/>
            <a:ext cx="1600200" cy="653488"/>
          </a:xfrm>
          <a:custGeom>
            <a:avLst/>
            <a:gdLst>
              <a:gd name="connsiteX0" fmla="*/ 161928 w 2305050"/>
              <a:gd name="connsiteY0" fmla="*/ 0 h 971550"/>
              <a:gd name="connsiteX1" fmla="*/ 190500 w 2305050"/>
              <a:gd name="connsiteY1" fmla="*/ 0 h 971550"/>
              <a:gd name="connsiteX2" fmla="*/ 190500 w 2305050"/>
              <a:gd name="connsiteY2" fmla="*/ 600072 h 971550"/>
              <a:gd name="connsiteX3" fmla="*/ 352428 w 2305050"/>
              <a:gd name="connsiteY3" fmla="*/ 762000 h 971550"/>
              <a:gd name="connsiteX4" fmla="*/ 2305050 w 2305050"/>
              <a:gd name="connsiteY4" fmla="*/ 762000 h 971550"/>
              <a:gd name="connsiteX5" fmla="*/ 2305050 w 2305050"/>
              <a:gd name="connsiteY5" fmla="*/ 809622 h 971550"/>
              <a:gd name="connsiteX6" fmla="*/ 2143122 w 2305050"/>
              <a:gd name="connsiteY6" fmla="*/ 971550 h 971550"/>
              <a:gd name="connsiteX7" fmla="*/ 161928 w 2305050"/>
              <a:gd name="connsiteY7" fmla="*/ 971550 h 971550"/>
              <a:gd name="connsiteX8" fmla="*/ 0 w 2305050"/>
              <a:gd name="connsiteY8" fmla="*/ 809622 h 971550"/>
              <a:gd name="connsiteX9" fmla="*/ 0 w 2305050"/>
              <a:gd name="connsiteY9" fmla="*/ 161928 h 971550"/>
              <a:gd name="connsiteX10" fmla="*/ 161928 w 2305050"/>
              <a:gd name="connsiteY10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5050" h="971550">
                <a:moveTo>
                  <a:pt x="161928" y="0"/>
                </a:moveTo>
                <a:lnTo>
                  <a:pt x="190500" y="0"/>
                </a:lnTo>
                <a:lnTo>
                  <a:pt x="190500" y="600072"/>
                </a:lnTo>
                <a:cubicBezTo>
                  <a:pt x="190500" y="689502"/>
                  <a:pt x="262998" y="762000"/>
                  <a:pt x="352428" y="762000"/>
                </a:cubicBezTo>
                <a:lnTo>
                  <a:pt x="2305050" y="762000"/>
                </a:lnTo>
                <a:lnTo>
                  <a:pt x="2305050" y="809622"/>
                </a:lnTo>
                <a:cubicBezTo>
                  <a:pt x="2305050" y="899052"/>
                  <a:pt x="2232552" y="971550"/>
                  <a:pt x="2143122" y="971550"/>
                </a:cubicBezTo>
                <a:lnTo>
                  <a:pt x="161928" y="971550"/>
                </a:lnTo>
                <a:cubicBezTo>
                  <a:pt x="72498" y="971550"/>
                  <a:pt x="0" y="899052"/>
                  <a:pt x="0" y="809622"/>
                </a:cubicBezTo>
                <a:lnTo>
                  <a:pt x="0" y="161928"/>
                </a:ln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000" b="1" dirty="0">
              <a:solidFill>
                <a:srgbClr val="0B02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22" name="手繪多邊形: 圖案 21">
            <a:extLst>
              <a:ext uri="{FF2B5EF4-FFF2-40B4-BE49-F238E27FC236}">
                <a16:creationId xmlns:a16="http://schemas.microsoft.com/office/drawing/2014/main" id="{A31C34B3-E909-4CDF-A9FF-1E4FAE23B4A2}"/>
              </a:ext>
            </a:extLst>
          </p:cNvPr>
          <p:cNvSpPr/>
          <p:nvPr/>
        </p:nvSpPr>
        <p:spPr>
          <a:xfrm>
            <a:off x="929418" y="5177406"/>
            <a:ext cx="1600200" cy="653488"/>
          </a:xfrm>
          <a:custGeom>
            <a:avLst/>
            <a:gdLst>
              <a:gd name="connsiteX0" fmla="*/ 161928 w 2305050"/>
              <a:gd name="connsiteY0" fmla="*/ 0 h 971550"/>
              <a:gd name="connsiteX1" fmla="*/ 190500 w 2305050"/>
              <a:gd name="connsiteY1" fmla="*/ 0 h 971550"/>
              <a:gd name="connsiteX2" fmla="*/ 190500 w 2305050"/>
              <a:gd name="connsiteY2" fmla="*/ 600072 h 971550"/>
              <a:gd name="connsiteX3" fmla="*/ 352428 w 2305050"/>
              <a:gd name="connsiteY3" fmla="*/ 762000 h 971550"/>
              <a:gd name="connsiteX4" fmla="*/ 2305050 w 2305050"/>
              <a:gd name="connsiteY4" fmla="*/ 762000 h 971550"/>
              <a:gd name="connsiteX5" fmla="*/ 2305050 w 2305050"/>
              <a:gd name="connsiteY5" fmla="*/ 809622 h 971550"/>
              <a:gd name="connsiteX6" fmla="*/ 2143122 w 2305050"/>
              <a:gd name="connsiteY6" fmla="*/ 971550 h 971550"/>
              <a:gd name="connsiteX7" fmla="*/ 161928 w 2305050"/>
              <a:gd name="connsiteY7" fmla="*/ 971550 h 971550"/>
              <a:gd name="connsiteX8" fmla="*/ 0 w 2305050"/>
              <a:gd name="connsiteY8" fmla="*/ 809622 h 971550"/>
              <a:gd name="connsiteX9" fmla="*/ 0 w 2305050"/>
              <a:gd name="connsiteY9" fmla="*/ 161928 h 971550"/>
              <a:gd name="connsiteX10" fmla="*/ 161928 w 2305050"/>
              <a:gd name="connsiteY10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5050" h="971550">
                <a:moveTo>
                  <a:pt x="161928" y="0"/>
                </a:moveTo>
                <a:lnTo>
                  <a:pt x="190500" y="0"/>
                </a:lnTo>
                <a:lnTo>
                  <a:pt x="190500" y="600072"/>
                </a:lnTo>
                <a:cubicBezTo>
                  <a:pt x="190500" y="689502"/>
                  <a:pt x="262998" y="762000"/>
                  <a:pt x="352428" y="762000"/>
                </a:cubicBezTo>
                <a:lnTo>
                  <a:pt x="2305050" y="762000"/>
                </a:lnTo>
                <a:lnTo>
                  <a:pt x="2305050" y="809622"/>
                </a:lnTo>
                <a:cubicBezTo>
                  <a:pt x="2305050" y="899052"/>
                  <a:pt x="2232552" y="971550"/>
                  <a:pt x="2143122" y="971550"/>
                </a:cubicBezTo>
                <a:lnTo>
                  <a:pt x="161928" y="971550"/>
                </a:lnTo>
                <a:cubicBezTo>
                  <a:pt x="72498" y="971550"/>
                  <a:pt x="0" y="899052"/>
                  <a:pt x="0" y="809622"/>
                </a:cubicBezTo>
                <a:lnTo>
                  <a:pt x="0" y="161928"/>
                </a:ln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sz="4000" b="1" dirty="0">
              <a:solidFill>
                <a:srgbClr val="0B02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9DCE7A00-9AD3-4B82-B7A4-EA52FFA76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296" y="1936482"/>
            <a:ext cx="9577646" cy="1012024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4139609F-4405-47D2-9F7B-4476143A7B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885" y="3915252"/>
            <a:ext cx="10455546" cy="1377815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F67BAB66-3496-4D7A-AC86-90BC7FB1B2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0296" y="3107238"/>
            <a:ext cx="9455716" cy="75597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FE0AED4-AA23-409F-B4B4-25AC08E617C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0296" y="5080214"/>
            <a:ext cx="9291109" cy="749873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F4AFA37-ECF9-4167-95DC-10222F35E2E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6885" y="2765242"/>
            <a:ext cx="6657409" cy="53649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BC36E0DE-DF7A-4E8A-BCE9-CBE0F9B0895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6885" y="5839180"/>
            <a:ext cx="10534801" cy="1012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503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>
          <a:xfrm>
            <a:off x="19049" y="0"/>
            <a:ext cx="12172951" cy="982766"/>
          </a:xfrm>
        </p:spPr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2" t="63265" r="47125" b="31567"/>
          <a:stretch/>
        </p:blipFill>
        <p:spPr>
          <a:xfrm>
            <a:off x="4094018" y="350713"/>
            <a:ext cx="4642742" cy="535387"/>
          </a:xfrm>
          <a:prstGeom prst="rect">
            <a:avLst/>
          </a:prstGeom>
        </p:spPr>
      </p:pic>
      <p:pic>
        <p:nvPicPr>
          <p:cNvPr id="2" name="!!PIC2">
            <a:extLst>
              <a:ext uri="{FF2B5EF4-FFF2-40B4-BE49-F238E27FC236}">
                <a16:creationId xmlns:a16="http://schemas.microsoft.com/office/drawing/2014/main" id="{B88A42EB-9CCA-46AF-1CD0-7B898D3E55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6574" y="982766"/>
            <a:ext cx="4875762" cy="5881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266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>
          <a:xfrm>
            <a:off x="19049" y="0"/>
            <a:ext cx="12172951" cy="982766"/>
          </a:xfrm>
        </p:spPr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2" t="63265" r="47125" b="31567"/>
          <a:stretch/>
        </p:blipFill>
        <p:spPr>
          <a:xfrm>
            <a:off x="4094018" y="350713"/>
            <a:ext cx="4642742" cy="535387"/>
          </a:xfrm>
          <a:prstGeom prst="rect">
            <a:avLst/>
          </a:prstGeom>
        </p:spPr>
      </p:pic>
      <p:pic>
        <p:nvPicPr>
          <p:cNvPr id="4" name="!!PIC2" descr="一張含有 文字, 螢幕擷取畫面, 字型, 數字 的圖片&#10;&#10;AI 產生的內容可能不正確。">
            <a:extLst>
              <a:ext uri="{FF2B5EF4-FFF2-40B4-BE49-F238E27FC236}">
                <a16:creationId xmlns:a16="http://schemas.microsoft.com/office/drawing/2014/main" id="{0C3BCBCF-7790-4E36-8158-20B3C638C6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8848" y="936747"/>
            <a:ext cx="6805250" cy="5921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0060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!!k1">
            <a:extLst>
              <a:ext uri="{FF2B5EF4-FFF2-40B4-BE49-F238E27FC236}">
                <a16:creationId xmlns:a16="http://schemas.microsoft.com/office/drawing/2014/main" id="{4D0C9B41-C0B6-40B1-B481-6DC393C45D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7296" y="2086684"/>
            <a:ext cx="5297883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9942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Char"/>
      </p:transition>
    </mc:Choice>
    <mc:Fallback xmlns="">
      <p:transition spd="slow" advClick="0" advTm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>
          <a:xfrm>
            <a:off x="19049" y="0"/>
            <a:ext cx="12172951" cy="982766"/>
          </a:xfrm>
        </p:spPr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2" t="63265" r="47125" b="31567"/>
          <a:stretch/>
        </p:blipFill>
        <p:spPr>
          <a:xfrm>
            <a:off x="4094018" y="350713"/>
            <a:ext cx="4642742" cy="535387"/>
          </a:xfrm>
          <a:prstGeom prst="rect">
            <a:avLst/>
          </a:prstGeom>
        </p:spPr>
      </p:pic>
      <p:pic>
        <p:nvPicPr>
          <p:cNvPr id="3" name="!!PIC2" descr="一張含有 文字, 螢幕擷取畫面, 字型, 數字 的圖片&#10;&#10;AI 產生的內容可能不正確。">
            <a:extLst>
              <a:ext uri="{FF2B5EF4-FFF2-40B4-BE49-F238E27FC236}">
                <a16:creationId xmlns:a16="http://schemas.microsoft.com/office/drawing/2014/main" id="{42BA665D-7E7C-682C-71CC-5CE8A275E9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678" y="982766"/>
            <a:ext cx="8125691" cy="5864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61642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>
          <a:xfrm>
            <a:off x="19049" y="0"/>
            <a:ext cx="12172951" cy="982766"/>
          </a:xfrm>
        </p:spPr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2" t="63265" r="47125" b="31567"/>
          <a:stretch/>
        </p:blipFill>
        <p:spPr>
          <a:xfrm>
            <a:off x="0" y="1161204"/>
            <a:ext cx="4642742" cy="535387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066465E5-2C41-42ED-955B-8C3D5A0AE7C5}"/>
              </a:ext>
            </a:extLst>
          </p:cNvPr>
          <p:cNvSpPr txBox="1"/>
          <p:nvPr/>
        </p:nvSpPr>
        <p:spPr>
          <a:xfrm>
            <a:off x="1200304" y="1696591"/>
            <a:ext cx="100681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3F4F78"/>
                </a:solidFill>
                <a:latin typeface="華康楷書體W7(P)" panose="03000700000000000000" pitchFamily="66" charset="-120"/>
                <a:ea typeface="華康楷書體W7(P)" panose="03000700000000000000" pitchFamily="66" charset="-120"/>
              </a:rPr>
              <a:t>補助機關若掌握所有符合資格之受補助者，並均個別以公文通知，是否符合「以公開公平方式辦理」之要件？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6077ABB-7651-45E8-94D3-244801D169A0}"/>
              </a:ext>
            </a:extLst>
          </p:cNvPr>
          <p:cNvSpPr txBox="1"/>
          <p:nvPr/>
        </p:nvSpPr>
        <p:spPr>
          <a:xfrm>
            <a:off x="1200303" y="3106392"/>
            <a:ext cx="1006812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solidFill>
                  <a:srgbClr val="534B46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按本法施行細則第</a:t>
            </a:r>
            <a:r>
              <a:rPr lang="en-US" altLang="zh-TW" sz="3200" dirty="0">
                <a:solidFill>
                  <a:srgbClr val="534B46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25</a:t>
            </a:r>
            <a:r>
              <a:rPr lang="zh-TW" altLang="en-US" sz="3200" dirty="0">
                <a:solidFill>
                  <a:srgbClr val="534B46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條第</a:t>
            </a:r>
            <a:r>
              <a:rPr lang="en-US" altLang="zh-TW" sz="3200" dirty="0">
                <a:solidFill>
                  <a:srgbClr val="534B46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2</a:t>
            </a:r>
            <a:r>
              <a:rPr lang="zh-TW" altLang="en-US" sz="3200" dirty="0">
                <a:solidFill>
                  <a:srgbClr val="534B46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項規定，所謂「以公開公平之方式辦理」之補助，係指以</a:t>
            </a:r>
            <a:r>
              <a:rPr lang="zh-TW" altLang="en-US" sz="3200" b="1" dirty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電信網路</a:t>
            </a:r>
            <a:r>
              <a:rPr lang="zh-TW" altLang="en-US" sz="3200" dirty="0">
                <a:solidFill>
                  <a:srgbClr val="534B46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或其他</a:t>
            </a:r>
            <a:r>
              <a:rPr lang="zh-TW" altLang="en-US" sz="3200" b="1" dirty="0">
                <a:solidFill>
                  <a:srgbClr val="FF0000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足以使公眾得知之方式</a:t>
            </a:r>
            <a:r>
              <a:rPr lang="zh-TW" altLang="en-US" sz="3200" dirty="0">
                <a:solidFill>
                  <a:srgbClr val="534B46"/>
                </a:solidFill>
                <a:latin typeface="Microsoft YaHei Light" panose="020B0502040204020203" pitchFamily="34" charset="-122"/>
                <a:ea typeface="Microsoft YaHei Light" panose="020B0502040204020203" pitchFamily="34" charset="-122"/>
              </a:rPr>
              <a:t>，使符合資格之不特定對象得以提出申請之補助。是以如機關係以公文函知「特定對象」，仍與本法所要求之「以公開公平方式辦理」要件不符。</a:t>
            </a:r>
            <a:endParaRPr lang="en-US" altLang="zh-TW" sz="3200" dirty="0">
              <a:solidFill>
                <a:srgbClr val="534B46"/>
              </a:solidFill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771326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>
          <a:xfrm>
            <a:off x="2" y="0"/>
            <a:ext cx="12172951" cy="982766"/>
          </a:xfrm>
        </p:spPr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 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9" t="67876" r="33167" b="21717"/>
          <a:stretch/>
        </p:blipFill>
        <p:spPr>
          <a:xfrm>
            <a:off x="670560" y="838200"/>
            <a:ext cx="9875520" cy="1417320"/>
          </a:xfrm>
          <a:prstGeom prst="rect">
            <a:avLst/>
          </a:prstGeom>
        </p:spPr>
      </p:pic>
      <p:sp>
        <p:nvSpPr>
          <p:cNvPr id="11" name="手繪多邊形: 圖案 10">
            <a:extLst>
              <a:ext uri="{FF2B5EF4-FFF2-40B4-BE49-F238E27FC236}">
                <a16:creationId xmlns:a16="http://schemas.microsoft.com/office/drawing/2014/main" id="{9C27F54A-4036-4DDD-80F3-675A9279C685}"/>
              </a:ext>
            </a:extLst>
          </p:cNvPr>
          <p:cNvSpPr/>
          <p:nvPr/>
        </p:nvSpPr>
        <p:spPr>
          <a:xfrm>
            <a:off x="850092" y="2868904"/>
            <a:ext cx="1600200" cy="653488"/>
          </a:xfrm>
          <a:custGeom>
            <a:avLst/>
            <a:gdLst>
              <a:gd name="connsiteX0" fmla="*/ 161928 w 2305050"/>
              <a:gd name="connsiteY0" fmla="*/ 0 h 971550"/>
              <a:gd name="connsiteX1" fmla="*/ 190500 w 2305050"/>
              <a:gd name="connsiteY1" fmla="*/ 0 h 971550"/>
              <a:gd name="connsiteX2" fmla="*/ 190500 w 2305050"/>
              <a:gd name="connsiteY2" fmla="*/ 600072 h 971550"/>
              <a:gd name="connsiteX3" fmla="*/ 352428 w 2305050"/>
              <a:gd name="connsiteY3" fmla="*/ 762000 h 971550"/>
              <a:gd name="connsiteX4" fmla="*/ 2305050 w 2305050"/>
              <a:gd name="connsiteY4" fmla="*/ 762000 h 971550"/>
              <a:gd name="connsiteX5" fmla="*/ 2305050 w 2305050"/>
              <a:gd name="connsiteY5" fmla="*/ 809622 h 971550"/>
              <a:gd name="connsiteX6" fmla="*/ 2143122 w 2305050"/>
              <a:gd name="connsiteY6" fmla="*/ 971550 h 971550"/>
              <a:gd name="connsiteX7" fmla="*/ 161928 w 2305050"/>
              <a:gd name="connsiteY7" fmla="*/ 971550 h 971550"/>
              <a:gd name="connsiteX8" fmla="*/ 0 w 2305050"/>
              <a:gd name="connsiteY8" fmla="*/ 809622 h 971550"/>
              <a:gd name="connsiteX9" fmla="*/ 0 w 2305050"/>
              <a:gd name="connsiteY9" fmla="*/ 161928 h 971550"/>
              <a:gd name="connsiteX10" fmla="*/ 161928 w 2305050"/>
              <a:gd name="connsiteY10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5050" h="971550">
                <a:moveTo>
                  <a:pt x="161928" y="0"/>
                </a:moveTo>
                <a:lnTo>
                  <a:pt x="190500" y="0"/>
                </a:lnTo>
                <a:lnTo>
                  <a:pt x="190500" y="600072"/>
                </a:lnTo>
                <a:cubicBezTo>
                  <a:pt x="190500" y="689502"/>
                  <a:pt x="262998" y="762000"/>
                  <a:pt x="352428" y="762000"/>
                </a:cubicBezTo>
                <a:lnTo>
                  <a:pt x="2305050" y="762000"/>
                </a:lnTo>
                <a:lnTo>
                  <a:pt x="2305050" y="809622"/>
                </a:lnTo>
                <a:cubicBezTo>
                  <a:pt x="2305050" y="899052"/>
                  <a:pt x="2232552" y="971550"/>
                  <a:pt x="2143122" y="971550"/>
                </a:cubicBezTo>
                <a:lnTo>
                  <a:pt x="161928" y="971550"/>
                </a:lnTo>
                <a:cubicBezTo>
                  <a:pt x="72498" y="971550"/>
                  <a:pt x="0" y="899052"/>
                  <a:pt x="0" y="809622"/>
                </a:cubicBezTo>
                <a:lnTo>
                  <a:pt x="0" y="161928"/>
                </a:ln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rgbClr val="1746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000" b="1" dirty="0">
              <a:solidFill>
                <a:srgbClr val="0B02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3" name="手繪多邊形: 圖案 12">
            <a:extLst>
              <a:ext uri="{FF2B5EF4-FFF2-40B4-BE49-F238E27FC236}">
                <a16:creationId xmlns:a16="http://schemas.microsoft.com/office/drawing/2014/main" id="{EB057050-E38C-4777-90EF-BDFC42C98D41}"/>
              </a:ext>
            </a:extLst>
          </p:cNvPr>
          <p:cNvSpPr/>
          <p:nvPr/>
        </p:nvSpPr>
        <p:spPr>
          <a:xfrm>
            <a:off x="850092" y="4289714"/>
            <a:ext cx="1600200" cy="653488"/>
          </a:xfrm>
          <a:custGeom>
            <a:avLst/>
            <a:gdLst>
              <a:gd name="connsiteX0" fmla="*/ 161928 w 2305050"/>
              <a:gd name="connsiteY0" fmla="*/ 0 h 971550"/>
              <a:gd name="connsiteX1" fmla="*/ 190500 w 2305050"/>
              <a:gd name="connsiteY1" fmla="*/ 0 h 971550"/>
              <a:gd name="connsiteX2" fmla="*/ 190500 w 2305050"/>
              <a:gd name="connsiteY2" fmla="*/ 600072 h 971550"/>
              <a:gd name="connsiteX3" fmla="*/ 352428 w 2305050"/>
              <a:gd name="connsiteY3" fmla="*/ 762000 h 971550"/>
              <a:gd name="connsiteX4" fmla="*/ 2305050 w 2305050"/>
              <a:gd name="connsiteY4" fmla="*/ 762000 h 971550"/>
              <a:gd name="connsiteX5" fmla="*/ 2305050 w 2305050"/>
              <a:gd name="connsiteY5" fmla="*/ 809622 h 971550"/>
              <a:gd name="connsiteX6" fmla="*/ 2143122 w 2305050"/>
              <a:gd name="connsiteY6" fmla="*/ 971550 h 971550"/>
              <a:gd name="connsiteX7" fmla="*/ 161928 w 2305050"/>
              <a:gd name="connsiteY7" fmla="*/ 971550 h 971550"/>
              <a:gd name="connsiteX8" fmla="*/ 0 w 2305050"/>
              <a:gd name="connsiteY8" fmla="*/ 809622 h 971550"/>
              <a:gd name="connsiteX9" fmla="*/ 0 w 2305050"/>
              <a:gd name="connsiteY9" fmla="*/ 161928 h 971550"/>
              <a:gd name="connsiteX10" fmla="*/ 161928 w 2305050"/>
              <a:gd name="connsiteY10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5050" h="971550">
                <a:moveTo>
                  <a:pt x="161928" y="0"/>
                </a:moveTo>
                <a:lnTo>
                  <a:pt x="190500" y="0"/>
                </a:lnTo>
                <a:lnTo>
                  <a:pt x="190500" y="600072"/>
                </a:lnTo>
                <a:cubicBezTo>
                  <a:pt x="190500" y="689502"/>
                  <a:pt x="262998" y="762000"/>
                  <a:pt x="352428" y="762000"/>
                </a:cubicBezTo>
                <a:lnTo>
                  <a:pt x="2305050" y="762000"/>
                </a:lnTo>
                <a:lnTo>
                  <a:pt x="2305050" y="809622"/>
                </a:lnTo>
                <a:cubicBezTo>
                  <a:pt x="2305050" y="899052"/>
                  <a:pt x="2232552" y="971550"/>
                  <a:pt x="2143122" y="971550"/>
                </a:cubicBezTo>
                <a:lnTo>
                  <a:pt x="161928" y="971550"/>
                </a:lnTo>
                <a:cubicBezTo>
                  <a:pt x="72498" y="971550"/>
                  <a:pt x="0" y="899052"/>
                  <a:pt x="0" y="809622"/>
                </a:cubicBezTo>
                <a:lnTo>
                  <a:pt x="0" y="161928"/>
                </a:ln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rgbClr val="1746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000" b="1" dirty="0">
              <a:solidFill>
                <a:srgbClr val="0B02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EB882FE-7AB3-4FFF-9AF1-6121E3C4D2BF}"/>
              </a:ext>
            </a:extLst>
          </p:cNvPr>
          <p:cNvSpPr/>
          <p:nvPr/>
        </p:nvSpPr>
        <p:spPr>
          <a:xfrm>
            <a:off x="1161316" y="4089334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案例</a:t>
            </a:r>
          </a:p>
        </p:txBody>
      </p:sp>
      <p:sp>
        <p:nvSpPr>
          <p:cNvPr id="15" name="手繪多邊形: 圖案 14">
            <a:extLst>
              <a:ext uri="{FF2B5EF4-FFF2-40B4-BE49-F238E27FC236}">
                <a16:creationId xmlns:a16="http://schemas.microsoft.com/office/drawing/2014/main" id="{BC08A12A-BD8A-47D8-93AF-034DC6024A0E}"/>
              </a:ext>
            </a:extLst>
          </p:cNvPr>
          <p:cNvSpPr/>
          <p:nvPr/>
        </p:nvSpPr>
        <p:spPr>
          <a:xfrm>
            <a:off x="850092" y="5849117"/>
            <a:ext cx="1600200" cy="653488"/>
          </a:xfrm>
          <a:custGeom>
            <a:avLst/>
            <a:gdLst>
              <a:gd name="connsiteX0" fmla="*/ 161928 w 2305050"/>
              <a:gd name="connsiteY0" fmla="*/ 0 h 971550"/>
              <a:gd name="connsiteX1" fmla="*/ 190500 w 2305050"/>
              <a:gd name="connsiteY1" fmla="*/ 0 h 971550"/>
              <a:gd name="connsiteX2" fmla="*/ 190500 w 2305050"/>
              <a:gd name="connsiteY2" fmla="*/ 600072 h 971550"/>
              <a:gd name="connsiteX3" fmla="*/ 352428 w 2305050"/>
              <a:gd name="connsiteY3" fmla="*/ 762000 h 971550"/>
              <a:gd name="connsiteX4" fmla="*/ 2305050 w 2305050"/>
              <a:gd name="connsiteY4" fmla="*/ 762000 h 971550"/>
              <a:gd name="connsiteX5" fmla="*/ 2305050 w 2305050"/>
              <a:gd name="connsiteY5" fmla="*/ 809622 h 971550"/>
              <a:gd name="connsiteX6" fmla="*/ 2143122 w 2305050"/>
              <a:gd name="connsiteY6" fmla="*/ 971550 h 971550"/>
              <a:gd name="connsiteX7" fmla="*/ 161928 w 2305050"/>
              <a:gd name="connsiteY7" fmla="*/ 971550 h 971550"/>
              <a:gd name="connsiteX8" fmla="*/ 0 w 2305050"/>
              <a:gd name="connsiteY8" fmla="*/ 809622 h 971550"/>
              <a:gd name="connsiteX9" fmla="*/ 0 w 2305050"/>
              <a:gd name="connsiteY9" fmla="*/ 161928 h 971550"/>
              <a:gd name="connsiteX10" fmla="*/ 161928 w 2305050"/>
              <a:gd name="connsiteY10" fmla="*/ 0 h 971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305050" h="971550">
                <a:moveTo>
                  <a:pt x="161928" y="0"/>
                </a:moveTo>
                <a:lnTo>
                  <a:pt x="190500" y="0"/>
                </a:lnTo>
                <a:lnTo>
                  <a:pt x="190500" y="600072"/>
                </a:lnTo>
                <a:cubicBezTo>
                  <a:pt x="190500" y="689502"/>
                  <a:pt x="262998" y="762000"/>
                  <a:pt x="352428" y="762000"/>
                </a:cubicBezTo>
                <a:lnTo>
                  <a:pt x="2305050" y="762000"/>
                </a:lnTo>
                <a:lnTo>
                  <a:pt x="2305050" y="809622"/>
                </a:lnTo>
                <a:cubicBezTo>
                  <a:pt x="2305050" y="899052"/>
                  <a:pt x="2232552" y="971550"/>
                  <a:pt x="2143122" y="971550"/>
                </a:cubicBezTo>
                <a:lnTo>
                  <a:pt x="161928" y="971550"/>
                </a:lnTo>
                <a:cubicBezTo>
                  <a:pt x="72498" y="971550"/>
                  <a:pt x="0" y="899052"/>
                  <a:pt x="0" y="809622"/>
                </a:cubicBezTo>
                <a:lnTo>
                  <a:pt x="0" y="161928"/>
                </a:lnTo>
                <a:cubicBezTo>
                  <a:pt x="0" y="72498"/>
                  <a:pt x="72498" y="0"/>
                  <a:pt x="161928" y="0"/>
                </a:cubicBezTo>
                <a:close/>
              </a:path>
            </a:pathLst>
          </a:custGeom>
          <a:solidFill>
            <a:srgbClr val="1746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4000" b="1" dirty="0">
              <a:solidFill>
                <a:srgbClr val="0B02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E431D943-EB61-4888-B662-E36D08519B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5622" y="1943354"/>
            <a:ext cx="8401016" cy="215207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832A368-AF77-4B01-946D-6C6B5183AA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00380" y="5067791"/>
            <a:ext cx="8486368" cy="1908213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DF55E919-2875-4C74-87CE-CC6B7A7CFA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012" y="2393301"/>
            <a:ext cx="1652159" cy="1054699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0E9A7FD8-49D7-4F66-9341-867E6FBADC2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0092" y="5527830"/>
            <a:ext cx="2127688" cy="85961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2DF2830-477A-434E-AB0C-0438E5FEAE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5621" y="3653206"/>
            <a:ext cx="8455885" cy="192650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D9801352-DA28-4B9D-A54B-CD31C4F3BDE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12891" y="7577664"/>
            <a:ext cx="660400" cy="368755"/>
          </a:xfrm>
          <a:prstGeom prst="rect">
            <a:avLst/>
          </a:prstGeom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B163216E-BF21-4324-B6F9-FD42BF6F000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08320" y="-1397686"/>
            <a:ext cx="1889995" cy="325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0485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>
          <a:xfrm>
            <a:off x="2" y="0"/>
            <a:ext cx="12172951" cy="982766"/>
          </a:xfrm>
        </p:spPr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 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9" t="67876" r="33167" b="21717"/>
          <a:stretch/>
        </p:blipFill>
        <p:spPr>
          <a:xfrm>
            <a:off x="5124573" y="158315"/>
            <a:ext cx="4641457" cy="666135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93C74440-3DE3-4F58-B3C0-E2236446FF10}"/>
              </a:ext>
            </a:extLst>
          </p:cNvPr>
          <p:cNvSpPr/>
          <p:nvPr/>
        </p:nvSpPr>
        <p:spPr>
          <a:xfrm>
            <a:off x="230837" y="1580236"/>
            <a:ext cx="1470144" cy="691350"/>
          </a:xfrm>
          <a:prstGeom prst="rect">
            <a:avLst/>
          </a:prstGeom>
          <a:solidFill>
            <a:srgbClr val="CAD6F4"/>
          </a:solidFill>
          <a:effectLst>
            <a:outerShdw blurRad="50800" dist="50800" dir="5400000" algn="ctr" rotWithShape="0">
              <a:srgbClr val="000000"/>
            </a:outerShdw>
          </a:effectLst>
          <a:scene3d>
            <a:camera prst="perspectiveContrastingRightFacing" fov="2700000">
              <a:rot lat="0" lon="21000000" rev="600000"/>
            </a:camera>
            <a:lightRig rig="sunrise" dir="t">
              <a:rot lat="0" lon="0" rev="0"/>
            </a:lightRig>
          </a:scene3d>
          <a:sp3d>
            <a:bevelT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flatTx/>
          </a:bodyPr>
          <a:lstStyle/>
          <a:p>
            <a:pPr algn="ctr">
              <a:defRPr/>
            </a:pPr>
            <a:r>
              <a:rPr lang="zh-TW" altLang="en-US" b="1" dirty="0">
                <a:solidFill>
                  <a:srgbClr val="000000"/>
                </a:solidFill>
              </a:rPr>
              <a:t>爭議問題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86333C30-A729-457F-ADC2-EE0137A599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0981" y="1142156"/>
            <a:ext cx="10656732" cy="1835055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CA93ABF3-88B0-4CB1-ACA9-E4506BB7A5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00981" y="2977211"/>
            <a:ext cx="10491019" cy="3633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83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>
          <a:xfrm>
            <a:off x="2" y="0"/>
            <a:ext cx="12172951" cy="982766"/>
          </a:xfrm>
        </p:spPr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9" t="78075" r="29474" b="1305"/>
          <a:stretch/>
        </p:blipFill>
        <p:spPr>
          <a:xfrm>
            <a:off x="336688" y="798733"/>
            <a:ext cx="11277600" cy="2808067"/>
          </a:xfrm>
          <a:prstGeom prst="rect">
            <a:avLst/>
          </a:prstGeom>
        </p:spPr>
      </p:pic>
      <p:sp>
        <p:nvSpPr>
          <p:cNvPr id="19" name="文字方塊 18">
            <a:extLst>
              <a:ext uri="{FF2B5EF4-FFF2-40B4-BE49-F238E27FC236}">
                <a16:creationId xmlns:a16="http://schemas.microsoft.com/office/drawing/2014/main" id="{999F8BCA-3F85-42A1-A004-7ED6B6673B52}"/>
              </a:ext>
            </a:extLst>
          </p:cNvPr>
          <p:cNvSpPr txBox="1"/>
          <p:nvPr/>
        </p:nvSpPr>
        <p:spPr>
          <a:xfrm>
            <a:off x="531137" y="3606800"/>
            <a:ext cx="10482303" cy="295997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>
              <a:lnSpc>
                <a:spcPct val="120000"/>
              </a:lnSpc>
              <a:defRPr sz="4100">
                <a:solidFill>
                  <a:schemeClr val="accent5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marL="571500" indent="-571500">
              <a:lnSpc>
                <a:spcPct val="150000"/>
              </a:lnSpc>
              <a:buFont typeface="Wingdings 2" panose="05020102010507070707" pitchFamily="18" charset="2"/>
              <a:buChar char="?"/>
            </a:pPr>
            <a:r>
              <a:rPr lang="zh-TW" altLang="en-US" sz="3200" dirty="0">
                <a:solidFill>
                  <a:srgbClr val="7A6E60"/>
                </a:solidFill>
              </a:rPr>
              <a:t>指每筆新臺幣</a:t>
            </a:r>
            <a:r>
              <a:rPr lang="en-US" altLang="zh-TW" sz="3200" b="1" dirty="0">
                <a:solidFill>
                  <a:srgbClr val="7A6E60"/>
                </a:solidFill>
              </a:rPr>
              <a:t>1</a:t>
            </a:r>
            <a:r>
              <a:rPr lang="zh-TW" altLang="en-US" sz="3200" dirty="0">
                <a:solidFill>
                  <a:srgbClr val="7A6E60"/>
                </a:solidFill>
              </a:rPr>
              <a:t>萬元     </a:t>
            </a:r>
            <a:endParaRPr lang="en-US" altLang="zh-TW" sz="3200" dirty="0">
              <a:solidFill>
                <a:srgbClr val="7A6E60"/>
              </a:solidFill>
            </a:endParaRPr>
          </a:p>
          <a:p>
            <a:pPr marL="571500" indent="-571500">
              <a:lnSpc>
                <a:spcPct val="150000"/>
              </a:lnSpc>
              <a:buFont typeface="Wingdings 2" panose="05020102010507070707" pitchFamily="18" charset="2"/>
              <a:buChar char="?"/>
            </a:pPr>
            <a:r>
              <a:rPr lang="zh-TW" altLang="en-US" sz="3200" dirty="0">
                <a:solidFill>
                  <a:srgbClr val="7A6E60"/>
                </a:solidFill>
              </a:rPr>
              <a:t>及同一年度</a:t>
            </a:r>
            <a:r>
              <a:rPr lang="en-US" altLang="zh-TW" sz="3200" dirty="0">
                <a:solidFill>
                  <a:srgbClr val="7A6E60"/>
                </a:solidFill>
              </a:rPr>
              <a:t>(</a:t>
            </a:r>
            <a:r>
              <a:rPr lang="zh-TW" altLang="en-US" sz="3200" dirty="0">
                <a:solidFill>
                  <a:srgbClr val="7A6E60"/>
                </a:solidFill>
              </a:rPr>
              <a:t>每年</a:t>
            </a:r>
            <a:r>
              <a:rPr lang="en-US" altLang="zh-TW" sz="3200" dirty="0">
                <a:solidFill>
                  <a:srgbClr val="7A6E60"/>
                </a:solidFill>
              </a:rPr>
              <a:t>1/1</a:t>
            </a:r>
            <a:r>
              <a:rPr lang="zh-TW" altLang="en-US" sz="3200" dirty="0">
                <a:solidFill>
                  <a:srgbClr val="7A6E60"/>
                </a:solidFill>
              </a:rPr>
              <a:t>至</a:t>
            </a:r>
            <a:r>
              <a:rPr lang="en-US" altLang="zh-TW" sz="3200" dirty="0">
                <a:solidFill>
                  <a:srgbClr val="7A6E60"/>
                </a:solidFill>
              </a:rPr>
              <a:t>12/31)</a:t>
            </a:r>
            <a:r>
              <a:rPr lang="zh-TW" altLang="en-US" sz="3200" dirty="0">
                <a:solidFill>
                  <a:srgbClr val="7A6E60"/>
                </a:solidFill>
              </a:rPr>
              <a:t>同一補助或交易對象合計不超過新臺幣</a:t>
            </a:r>
            <a:r>
              <a:rPr lang="en-US" altLang="zh-TW" sz="3200" b="1" dirty="0">
                <a:solidFill>
                  <a:srgbClr val="7A6E60"/>
                </a:solidFill>
              </a:rPr>
              <a:t>10</a:t>
            </a:r>
            <a:r>
              <a:rPr lang="zh-TW" altLang="en-US" sz="3200" dirty="0">
                <a:solidFill>
                  <a:srgbClr val="7A6E60"/>
                </a:solidFill>
              </a:rPr>
              <a:t>萬元</a:t>
            </a:r>
            <a:r>
              <a:rPr lang="en-US" altLang="zh-TW" sz="3200" dirty="0">
                <a:solidFill>
                  <a:srgbClr val="7A6E60"/>
                </a:solidFill>
              </a:rPr>
              <a:t>(</a:t>
            </a:r>
            <a:r>
              <a:rPr lang="zh-TW" altLang="en-US" sz="3200" dirty="0">
                <a:solidFill>
                  <a:srgbClr val="7A6E60"/>
                </a:solidFill>
              </a:rPr>
              <a:t>補助與交易金額分開計算</a:t>
            </a:r>
            <a:r>
              <a:rPr lang="en-US" altLang="zh-TW" sz="3200" dirty="0">
                <a:solidFill>
                  <a:srgbClr val="7A6E60"/>
                </a:solidFill>
              </a:rPr>
              <a:t>)</a:t>
            </a:r>
          </a:p>
          <a:p>
            <a:pPr marL="571500" indent="-571500">
              <a:lnSpc>
                <a:spcPct val="150000"/>
              </a:lnSpc>
              <a:buFont typeface="Wingdings 2" panose="05020102010507070707" pitchFamily="18" charset="2"/>
              <a:buChar char="?"/>
            </a:pPr>
            <a:r>
              <a:rPr lang="zh-TW" altLang="en-US" sz="3200" dirty="0">
                <a:solidFill>
                  <a:srgbClr val="7A6E60"/>
                </a:solidFill>
              </a:rPr>
              <a:t>超過一定金額，</a:t>
            </a:r>
            <a:r>
              <a:rPr lang="zh-TW" altLang="en-US" sz="3200" b="1" dirty="0">
                <a:solidFill>
                  <a:srgbClr val="7A6E60"/>
                </a:solidFill>
              </a:rPr>
              <a:t>全部補助或交易</a:t>
            </a:r>
            <a:r>
              <a:rPr lang="zh-TW" altLang="en-US" sz="3200" dirty="0">
                <a:solidFill>
                  <a:srgbClr val="7A6E60"/>
                </a:solidFill>
              </a:rPr>
              <a:t>均為違法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1B92CCF-07D1-4EF2-B563-752D6EDD70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861982" flipH="1" flipV="1">
            <a:off x="13351307" y="2684153"/>
            <a:ext cx="1324719" cy="560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3298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9B496-B033-4639-84E4-03F1D16F0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裁罰案例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0362D3B1-8124-4786-A2AD-CCA0E6A5C9E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10" t="26045" r="74718" b="47614"/>
          <a:stretch/>
        </p:blipFill>
        <p:spPr>
          <a:xfrm>
            <a:off x="0" y="982767"/>
            <a:ext cx="4161322" cy="2947208"/>
          </a:xfrm>
          <a:prstGeom prst="rect">
            <a:avLst/>
          </a:prstGeom>
        </p:spPr>
      </p:pic>
      <p:sp>
        <p:nvSpPr>
          <p:cNvPr id="12" name="圓角矩形圖說文字 4">
            <a:extLst>
              <a:ext uri="{FF2B5EF4-FFF2-40B4-BE49-F238E27FC236}">
                <a16:creationId xmlns:a16="http://schemas.microsoft.com/office/drawing/2014/main" id="{F13BF782-56AA-4515-9B7B-227D529AE7EE}"/>
              </a:ext>
            </a:extLst>
          </p:cNvPr>
          <p:cNvSpPr/>
          <p:nvPr/>
        </p:nvSpPr>
        <p:spPr>
          <a:xfrm>
            <a:off x="5669737" y="6275585"/>
            <a:ext cx="4865318" cy="380130"/>
          </a:xfrm>
          <a:prstGeom prst="wedgeRoundRectCallout">
            <a:avLst>
              <a:gd name="adj1" fmla="val -20825"/>
              <a:gd name="adj2" fmla="val 63826"/>
              <a:gd name="adj3" fmla="val 16667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4" algn="just" defTabSz="685800"/>
            <a:r>
              <a:rPr lang="zh-TW" altLang="en-US" sz="2000" b="1" dirty="0">
                <a:solidFill>
                  <a:srgbClr val="ED7D31">
                    <a:lumMod val="50000"/>
                  </a:srgbClr>
                </a:solidFill>
                <a:latin typeface="金梅新中楷全字體" panose="02010509060101010101" pitchFamily="49" charset="-120"/>
                <a:ea typeface="金梅新中楷全字體" panose="02010509060101010101" pitchFamily="49" charset="-120"/>
              </a:rPr>
              <a:t>資料來源：監察院公報廉政專刊第</a:t>
            </a:r>
            <a:r>
              <a:rPr lang="en-US" altLang="zh-TW" sz="2000" b="1" dirty="0">
                <a:solidFill>
                  <a:srgbClr val="ED7D31">
                    <a:lumMod val="50000"/>
                  </a:srgbClr>
                </a:solidFill>
                <a:latin typeface="金梅新中楷全字體" panose="02010509060101010101" pitchFamily="49" charset="-120"/>
                <a:ea typeface="金梅新中楷全字體" panose="02010509060101010101" pitchFamily="49" charset="-120"/>
              </a:rPr>
              <a:t>253</a:t>
            </a:r>
            <a:r>
              <a:rPr lang="zh-TW" altLang="en-US" sz="2000" b="1" dirty="0">
                <a:solidFill>
                  <a:srgbClr val="ED7D31">
                    <a:lumMod val="50000"/>
                  </a:srgbClr>
                </a:solidFill>
                <a:latin typeface="金梅新中楷全字體" panose="02010509060101010101" pitchFamily="49" charset="-120"/>
                <a:ea typeface="金梅新中楷全字體" panose="02010509060101010101" pitchFamily="49" charset="-120"/>
              </a:rPr>
              <a:t>期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0177447-4A5E-4322-847A-E34D84FF9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6763" y="1127715"/>
            <a:ext cx="8096190" cy="1536325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909C5B2-1715-404B-B317-BFA2F17A9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4301" y="2534165"/>
            <a:ext cx="8096190" cy="387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1833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7B9899"/>
                </a:solidFill>
              </a:rPr>
              <a:t>補助與交易之限制</a:t>
            </a:r>
          </a:p>
        </p:txBody>
      </p:sp>
      <p:sp>
        <p:nvSpPr>
          <p:cNvPr id="40967" name="文字方塊 5"/>
          <p:cNvSpPr txBox="1">
            <a:spLocks noChangeArrowheads="1"/>
          </p:cNvSpPr>
          <p:nvPr/>
        </p:nvSpPr>
        <p:spPr bwMode="auto">
          <a:xfrm>
            <a:off x="5991526" y="5857878"/>
            <a:ext cx="46166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endParaRPr lang="zh-TW" altLang="en-US">
              <a:solidFill>
                <a:prstClr val="black"/>
              </a:solidFill>
              <a:latin typeface="Georgia" pitchFamily="18" charset="0"/>
            </a:endParaRPr>
          </a:p>
        </p:txBody>
      </p:sp>
      <p:pic>
        <p:nvPicPr>
          <p:cNvPr id="7" name="!!pp1">
            <a:extLst>
              <a:ext uri="{FF2B5EF4-FFF2-40B4-BE49-F238E27FC236}">
                <a16:creationId xmlns:a16="http://schemas.microsoft.com/office/drawing/2014/main" id="{5108CA04-9EAE-4543-91A1-C4C8105FDE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6" t="16029" r="8397" b="66356"/>
          <a:stretch/>
        </p:blipFill>
        <p:spPr>
          <a:xfrm>
            <a:off x="182880" y="694875"/>
            <a:ext cx="4592320" cy="2078805"/>
          </a:xfrm>
          <a:prstGeom prst="rect">
            <a:avLst/>
          </a:prstGeom>
        </p:spPr>
      </p:pic>
      <p:pic>
        <p:nvPicPr>
          <p:cNvPr id="8" name="!!pic1">
            <a:extLst>
              <a:ext uri="{FF2B5EF4-FFF2-40B4-BE49-F238E27FC236}">
                <a16:creationId xmlns:a16="http://schemas.microsoft.com/office/drawing/2014/main" id="{1856F751-CC2E-4BDB-BEAD-5F35D82269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542" y="90856"/>
            <a:ext cx="5058542" cy="6676288"/>
          </a:xfrm>
          <a:prstGeom prst="rect">
            <a:avLst/>
          </a:prstGeom>
        </p:spPr>
      </p:pic>
      <p:pic>
        <p:nvPicPr>
          <p:cNvPr id="9" name="圖形 8" descr="關閉">
            <a:extLst>
              <a:ext uri="{FF2B5EF4-FFF2-40B4-BE49-F238E27FC236}">
                <a16:creationId xmlns:a16="http://schemas.microsoft.com/office/drawing/2014/main" id="{9DD82499-4EF1-4D76-A542-7919E68710F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87925" y="7331008"/>
            <a:ext cx="555522" cy="55552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D052EB1-BE6C-4AA4-92AC-B0C6552B8FC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2279" y="3090475"/>
            <a:ext cx="4352921" cy="307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6795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!!pic1"/>
          <p:cNvPicPr>
            <a:picLocks noChangeAspect="1"/>
          </p:cNvPicPr>
          <p:nvPr/>
        </p:nvPicPr>
        <p:blipFill rotWithShape="1">
          <a:blip r:embed="rId2" cstate="print"/>
          <a:srcRect l="719" b="17006"/>
          <a:stretch/>
        </p:blipFill>
        <p:spPr>
          <a:xfrm>
            <a:off x="6421528" y="1148081"/>
            <a:ext cx="5506782" cy="4182812"/>
          </a:xfrm>
          <a:prstGeom prst="roundRect">
            <a:avLst/>
          </a:prstGeom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24881830-266A-4181-8CDC-8081F4FC0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1" y="-5525"/>
            <a:ext cx="9129713" cy="982766"/>
          </a:xfrm>
        </p:spPr>
        <p:txBody>
          <a:bodyPr/>
          <a:lstStyle/>
          <a:p>
            <a:r>
              <a:rPr lang="zh-TW" altLang="en-US" dirty="0">
                <a:solidFill>
                  <a:srgbClr val="7B9899"/>
                </a:solidFill>
              </a:rPr>
              <a:t>補助與交易之限制</a:t>
            </a:r>
            <a:endParaRPr lang="zh-TW" altLang="en-US" dirty="0"/>
          </a:p>
        </p:txBody>
      </p:sp>
      <p:pic>
        <p:nvPicPr>
          <p:cNvPr id="7" name="!!pp1">
            <a:extLst>
              <a:ext uri="{FF2B5EF4-FFF2-40B4-BE49-F238E27FC236}">
                <a16:creationId xmlns:a16="http://schemas.microsoft.com/office/drawing/2014/main" id="{C2087F89-DB2F-4E1A-8ED1-13FCA6B1B8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92" t="16199" r="3951" b="45748"/>
          <a:stretch/>
        </p:blipFill>
        <p:spPr>
          <a:xfrm>
            <a:off x="427409" y="1046480"/>
            <a:ext cx="5668591" cy="4490720"/>
          </a:xfrm>
          <a:prstGeom prst="rect">
            <a:avLst/>
          </a:prstGeom>
        </p:spPr>
      </p:pic>
      <p:pic>
        <p:nvPicPr>
          <p:cNvPr id="6" name="圖形 5" descr="關閉">
            <a:extLst>
              <a:ext uri="{FF2B5EF4-FFF2-40B4-BE49-F238E27FC236}">
                <a16:creationId xmlns:a16="http://schemas.microsoft.com/office/drawing/2014/main" id="{80F130E7-3E79-4CBA-8819-1DDC94094E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88478" y="2923130"/>
            <a:ext cx="1469922" cy="146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671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!!PP1">
            <a:extLst>
              <a:ext uri="{FF2B5EF4-FFF2-40B4-BE49-F238E27FC236}">
                <a16:creationId xmlns:a16="http://schemas.microsoft.com/office/drawing/2014/main" id="{C2087F89-DB2F-4E1A-8ED1-13FCA6B1B81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42" t="43749" r="4806" b="45663"/>
          <a:stretch/>
        </p:blipFill>
        <p:spPr>
          <a:xfrm>
            <a:off x="76742" y="0"/>
            <a:ext cx="3489505" cy="863600"/>
          </a:xfrm>
          <a:prstGeom prst="rect">
            <a:avLst/>
          </a:prstGeom>
        </p:spPr>
      </p:pic>
      <p:pic>
        <p:nvPicPr>
          <p:cNvPr id="8" name="!!pic1">
            <a:extLst>
              <a:ext uri="{FF2B5EF4-FFF2-40B4-BE49-F238E27FC236}">
                <a16:creationId xmlns:a16="http://schemas.microsoft.com/office/drawing/2014/main" id="{C67E6968-870C-46D6-8DB8-1FD5113A972C}"/>
              </a:ext>
            </a:extLst>
          </p:cNvPr>
          <p:cNvPicPr/>
          <p:nvPr/>
        </p:nvPicPr>
        <p:blipFill rotWithShape="1">
          <a:blip r:embed="rId3"/>
          <a:srcRect l="1485" t="14911" r="2004" b="25971"/>
          <a:stretch/>
        </p:blipFill>
        <p:spPr bwMode="auto">
          <a:xfrm>
            <a:off x="1656081" y="863600"/>
            <a:ext cx="8734744" cy="515655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E931301F-7915-4D7C-9905-033495B7B226}"/>
              </a:ext>
            </a:extLst>
          </p:cNvPr>
          <p:cNvSpPr txBox="1"/>
          <p:nvPr/>
        </p:nvSpPr>
        <p:spPr>
          <a:xfrm>
            <a:off x="3198519" y="6126480"/>
            <a:ext cx="6526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請詳閱「監察院陽光法令主題網」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73E181D-B732-4625-98D1-9F15153ADC3B}"/>
              </a:ext>
            </a:extLst>
          </p:cNvPr>
          <p:cNvSpPr txBox="1"/>
          <p:nvPr/>
        </p:nvSpPr>
        <p:spPr>
          <a:xfrm>
            <a:off x="9201669" y="-1173480"/>
            <a:ext cx="1046659" cy="258954"/>
          </a:xfrm>
          <a:prstGeom prst="rect">
            <a:avLst/>
          </a:prstGeom>
          <a:noFill/>
          <a:ln w="38100" cmpd="sng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C2794281-ED23-4468-9F8D-3B1227FFB8B6}"/>
              </a:ext>
            </a:extLst>
          </p:cNvPr>
          <p:cNvSpPr txBox="1"/>
          <p:nvPr/>
        </p:nvSpPr>
        <p:spPr>
          <a:xfrm>
            <a:off x="-1244779" y="7589520"/>
            <a:ext cx="1244779" cy="269022"/>
          </a:xfrm>
          <a:prstGeom prst="rect">
            <a:avLst/>
          </a:prstGeom>
          <a:noFill/>
          <a:ln w="38100" cmpd="sng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6695221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!!pic1">
            <a:extLst>
              <a:ext uri="{FF2B5EF4-FFF2-40B4-BE49-F238E27FC236}">
                <a16:creationId xmlns:a16="http://schemas.microsoft.com/office/drawing/2014/main" id="{4E1695E6-54E9-4745-8F21-B9A7AF0E1A5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1571466" y="791845"/>
            <a:ext cx="9049067" cy="6066155"/>
          </a:xfrm>
          <a:prstGeom prst="rect">
            <a:avLst/>
          </a:prstGeom>
        </p:spPr>
      </p:pic>
      <p:pic>
        <p:nvPicPr>
          <p:cNvPr id="7" name="!!pp1">
            <a:extLst>
              <a:ext uri="{FF2B5EF4-FFF2-40B4-BE49-F238E27FC236}">
                <a16:creationId xmlns:a16="http://schemas.microsoft.com/office/drawing/2014/main" id="{C2087F89-DB2F-4E1A-8ED1-13FCA6B1B81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42" t="43749" r="4806" b="45663"/>
          <a:stretch/>
        </p:blipFill>
        <p:spPr>
          <a:xfrm>
            <a:off x="381542" y="0"/>
            <a:ext cx="3489505" cy="863600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0673CE2D-41AD-43D6-BF36-D4AF2CAA0FB1}"/>
              </a:ext>
            </a:extLst>
          </p:cNvPr>
          <p:cNvSpPr txBox="1"/>
          <p:nvPr/>
        </p:nvSpPr>
        <p:spPr>
          <a:xfrm>
            <a:off x="-3740700" y="2833888"/>
            <a:ext cx="690664" cy="369332"/>
          </a:xfrm>
          <a:prstGeom prst="rect">
            <a:avLst/>
          </a:prstGeom>
          <a:noFill/>
          <a:ln w="38100" cmpd="sng">
            <a:solidFill>
              <a:srgbClr val="FF0000">
                <a:alpha val="99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6D1A924-806F-4DFA-A88B-3FAFC99BA63D}"/>
              </a:ext>
            </a:extLst>
          </p:cNvPr>
          <p:cNvSpPr/>
          <p:nvPr/>
        </p:nvSpPr>
        <p:spPr>
          <a:xfrm>
            <a:off x="14172162" y="4736123"/>
            <a:ext cx="594029" cy="401304"/>
          </a:xfrm>
          <a:prstGeom prst="rect">
            <a:avLst/>
          </a:prstGeom>
          <a:noFill/>
          <a:ln w="34925" cmpd="sng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0CB9F21-F58A-4C30-8828-935D6C1EE757}"/>
              </a:ext>
            </a:extLst>
          </p:cNvPr>
          <p:cNvSpPr txBox="1"/>
          <p:nvPr/>
        </p:nvSpPr>
        <p:spPr>
          <a:xfrm>
            <a:off x="4600874" y="3486425"/>
            <a:ext cx="1718645" cy="338497"/>
          </a:xfrm>
          <a:prstGeom prst="rect">
            <a:avLst/>
          </a:prstGeom>
          <a:noFill/>
          <a:ln w="38100" cmpd="sng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4FA082FE-289F-4590-926F-0E4276FBA7F6}"/>
              </a:ext>
            </a:extLst>
          </p:cNvPr>
          <p:cNvSpPr txBox="1"/>
          <p:nvPr/>
        </p:nvSpPr>
        <p:spPr>
          <a:xfrm>
            <a:off x="4600874" y="4777625"/>
            <a:ext cx="2511126" cy="338497"/>
          </a:xfrm>
          <a:prstGeom prst="rect">
            <a:avLst/>
          </a:prstGeom>
          <a:noFill/>
          <a:ln w="38100" cmpd="sng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610205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+mj-ea"/>
              </a:rPr>
              <a:t>基本概念</a:t>
            </a:r>
            <a:endParaRPr lang="zh-TW" altLang="en-US" sz="4000" dirty="0">
              <a:solidFill>
                <a:srgbClr val="7B9899"/>
              </a:solidFill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8A479D0A-8346-4AF0-A7B7-0C2AFF8C32BA}"/>
              </a:ext>
            </a:extLst>
          </p:cNvPr>
          <p:cNvSpPr/>
          <p:nvPr/>
        </p:nvSpPr>
        <p:spPr>
          <a:xfrm>
            <a:off x="383894" y="1583071"/>
            <a:ext cx="11424212" cy="4333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一、總統、副總統。</a:t>
            </a:r>
            <a:endParaRPr lang="en-US" altLang="zh-TW" sz="21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二、政府機關</a:t>
            </a:r>
            <a:r>
              <a:rPr lang="en-US" altLang="zh-TW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構</a:t>
            </a:r>
            <a:r>
              <a:rPr lang="en-US" altLang="zh-TW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、公營事業總、分支機構之首長、副首長、幕僚長、副幕僚長與該等職務之人。</a:t>
            </a:r>
            <a:endParaRPr lang="en-US" altLang="zh-TW" sz="21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三、政務人員。</a:t>
            </a:r>
            <a:endParaRPr lang="en-US" altLang="zh-TW" sz="21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四、公立學校、軍警院校、矯正學校校長、副校長；其設有附屬機構者，該機構之首長、副首長。</a:t>
            </a:r>
            <a:endParaRPr lang="en-US" altLang="zh-TW" sz="21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五、民意機關之民意代表。</a:t>
            </a:r>
            <a:endParaRPr lang="en-US" altLang="zh-TW" sz="21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六、代表政府或公股出任其出資、捐助之私法人之董事、監察人與該等職務之人。</a:t>
            </a:r>
            <a:endParaRPr lang="en-US" altLang="zh-TW" sz="21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七、公法人之董事、監察人、首長、執行長與該等職務之人。</a:t>
            </a:r>
            <a:endParaRPr lang="en-US" altLang="zh-TW" sz="21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八、政府捐助之財團法人之董事長、執行長、秘書長與該等職務之人。</a:t>
            </a:r>
            <a:endParaRPr lang="en-US" altLang="zh-TW" sz="21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九、法官、檢察官、戰時軍法官、行政執行官、司法事務官及檢察事務官。</a:t>
            </a:r>
            <a:endParaRPr lang="en-US" altLang="zh-TW" sz="21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十、各級軍事機關</a:t>
            </a:r>
            <a:r>
              <a:rPr lang="en-US" altLang="zh-TW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(</a:t>
            </a: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構</a:t>
            </a:r>
            <a:r>
              <a:rPr lang="en-US" altLang="zh-TW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)</a:t>
            </a: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及部隊上校編階以上之主官、副主官。</a:t>
            </a:r>
            <a:endParaRPr lang="en-US" altLang="zh-TW" sz="21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十一、辦理工務、建築管理、城鄉計畫、政風、會計、審計、採購業務之主管人員。</a:t>
            </a:r>
            <a:endParaRPr lang="en-US" altLang="zh-TW" sz="2100" dirty="0">
              <a:solidFill>
                <a:srgbClr val="000000"/>
              </a:solidFill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  <a:p>
            <a:pPr marL="444500" indent="-444500">
              <a:lnSpc>
                <a:spcPct val="110000"/>
              </a:lnSpc>
            </a:pPr>
            <a:r>
              <a:rPr lang="zh-TW" altLang="en-US" sz="2100" dirty="0">
                <a:solidFill>
                  <a:srgbClr val="000000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十二、其他職務性質特殊，經行政院會同主管府、院核定適用本法之人員。</a:t>
            </a:r>
            <a:endParaRPr lang="zh-TW" altLang="en-US" sz="2100" dirty="0">
              <a:latin typeface="Microsoft YaHei" panose="020B0503020204020204" pitchFamily="34" charset="-122"/>
              <a:ea typeface="Microsoft YaHei" panose="020B0503020204020204" pitchFamily="34" charset="-122"/>
            </a:endParaRPr>
          </a:p>
        </p:txBody>
      </p:sp>
      <p:pic>
        <p:nvPicPr>
          <p:cNvPr id="6" name="!!k1">
            <a:extLst>
              <a:ext uri="{FF2B5EF4-FFF2-40B4-BE49-F238E27FC236}">
                <a16:creationId xmlns:a16="http://schemas.microsoft.com/office/drawing/2014/main" id="{6EE28370-C761-4B2D-930C-234372B687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2" t="25113" r="26380" b="63582"/>
          <a:stretch/>
        </p:blipFill>
        <p:spPr>
          <a:xfrm>
            <a:off x="2141315" y="741671"/>
            <a:ext cx="7044267" cy="958745"/>
          </a:xfrm>
          <a:prstGeom prst="rect">
            <a:avLst/>
          </a:prstGeom>
        </p:spPr>
      </p:pic>
      <p:sp>
        <p:nvSpPr>
          <p:cNvPr id="7" name="Rectangle 8">
            <a:extLst>
              <a:ext uri="{FF2B5EF4-FFF2-40B4-BE49-F238E27FC236}">
                <a16:creationId xmlns:a16="http://schemas.microsoft.com/office/drawing/2014/main" id="{729D015E-313A-4D99-BF3D-14BFF632551B}"/>
              </a:ext>
            </a:extLst>
          </p:cNvPr>
          <p:cNvSpPr>
            <a:spLocks noChangeArrowheads="1"/>
          </p:cNvSpPr>
          <p:nvPr/>
        </p:nvSpPr>
        <p:spPr bwMode="auto">
          <a:xfrm rot="268380">
            <a:off x="13184176" y="301505"/>
            <a:ext cx="1060313" cy="4416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056" bIns="0" anchor="ctr">
            <a:spAutoFit/>
          </a:bodyPr>
          <a:lstStyle/>
          <a:p>
            <a:pPr lvl="3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1" lang="zh-TW" altLang="zh-TW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1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依法代理執行公職人員職務之人員，於執行該職務期間亦屬公職人員（本法第</a:t>
            </a:r>
            <a:r>
              <a:rPr kumimoji="1" lang="en-US" altLang="zh-TW" sz="1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1" lang="zh-TW" altLang="en-US" sz="1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條第</a:t>
            </a:r>
            <a:r>
              <a:rPr kumimoji="1" lang="en-US" altLang="zh-TW" sz="1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1" lang="zh-TW" altLang="en-US" sz="14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項）</a:t>
            </a:r>
            <a:endParaRPr kumimoji="1" lang="zh-TW" altLang="zh-TW" sz="14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1223D1CD-A0F4-43DC-9043-2582398A4D4A}"/>
              </a:ext>
            </a:extLst>
          </p:cNvPr>
          <p:cNvSpPr>
            <a:spLocks noChangeArrowheads="1"/>
          </p:cNvSpPr>
          <p:nvPr/>
        </p:nvSpPr>
        <p:spPr bwMode="auto">
          <a:xfrm rot="19064799">
            <a:off x="-2711710" y="4141065"/>
            <a:ext cx="1672984" cy="49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056" bIns="0" anchor="ctr">
            <a:no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本</a:t>
            </a:r>
            <a:r>
              <a:rPr kumimoji="1" lang="zh-TW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法</a:t>
            </a:r>
            <a:r>
              <a:rPr kumimoji="1" lang="zh-TW" altLang="en-US" sz="12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係著眼於公職人員之職務與職權對於政策與公務行為的影響力，與財申法將財產揭露以供公眾檢視該公職人員清廉度之目的不同，鑑於代理人所掌握之權限與其所代理之人相同</a:t>
            </a:r>
            <a:r>
              <a:rPr kumimoji="1" lang="zh-TW" altLang="zh-TW" sz="12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，故</a:t>
            </a:r>
            <a:r>
              <a:rPr kumimoji="1" lang="zh-TW" altLang="zh-TW" sz="12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代理公職人員</a:t>
            </a:r>
            <a:r>
              <a:rPr kumimoji="1" lang="zh-TW" altLang="en-US" sz="12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之人</a:t>
            </a:r>
            <a:r>
              <a:rPr kumimoji="1" lang="zh-TW" altLang="zh-TW" sz="12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，於代理職務期間，</a:t>
            </a:r>
            <a:r>
              <a:rPr kumimoji="1" lang="zh-TW" altLang="en-US" sz="12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其本人及關係人</a:t>
            </a:r>
            <a:r>
              <a:rPr kumimoji="1" lang="zh-TW" altLang="zh-TW" sz="12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依</a:t>
            </a:r>
            <a:r>
              <a:rPr kumimoji="1" lang="zh-TW" altLang="en-US" sz="12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本</a:t>
            </a:r>
            <a:r>
              <a:rPr kumimoji="1" lang="zh-TW" altLang="zh-TW" sz="12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法之及規範目的，仍應</a:t>
            </a:r>
            <a:r>
              <a:rPr kumimoji="1" lang="zh-TW" altLang="en-US" sz="12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受規範</a:t>
            </a:r>
            <a:r>
              <a:rPr kumimoji="1" lang="zh-TW" altLang="zh-TW" sz="2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1" lang="en-US" altLang="zh-TW" sz="20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53511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!!pic1">
            <a:extLst>
              <a:ext uri="{FF2B5EF4-FFF2-40B4-BE49-F238E27FC236}">
                <a16:creationId xmlns:a16="http://schemas.microsoft.com/office/drawing/2014/main" id="{AFDE50CC-C298-4C4E-8790-CF2ED03A3925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1639165" y="908102"/>
            <a:ext cx="8913669" cy="5805600"/>
          </a:xfrm>
          <a:prstGeom prst="rect">
            <a:avLst/>
          </a:prstGeom>
        </p:spPr>
      </p:pic>
      <p:pic>
        <p:nvPicPr>
          <p:cNvPr id="6" name="!!pp1">
            <a:extLst>
              <a:ext uri="{FF2B5EF4-FFF2-40B4-BE49-F238E27FC236}">
                <a16:creationId xmlns:a16="http://schemas.microsoft.com/office/drawing/2014/main" id="{15B89AD8-5D98-4BA2-ACDA-4E0460B6623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42" t="43749" r="4806" b="45663"/>
          <a:stretch/>
        </p:blipFill>
        <p:spPr>
          <a:xfrm>
            <a:off x="186813" y="-56470"/>
            <a:ext cx="3489505" cy="863600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D993F1AD-22A5-43FF-80D5-9A15ECD02769}"/>
              </a:ext>
            </a:extLst>
          </p:cNvPr>
          <p:cNvSpPr txBox="1"/>
          <p:nvPr/>
        </p:nvSpPr>
        <p:spPr>
          <a:xfrm>
            <a:off x="4644456" y="2246779"/>
            <a:ext cx="704291" cy="340490"/>
          </a:xfrm>
          <a:prstGeom prst="rect">
            <a:avLst/>
          </a:prstGeom>
          <a:noFill/>
          <a:ln w="38100" cmpd="sng">
            <a:solidFill>
              <a:srgbClr val="FF0000">
                <a:alpha val="99000"/>
              </a:srgbClr>
            </a:solidFill>
          </a:ln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04010063-9E7D-4685-B029-6FBDEEE632E7}"/>
              </a:ext>
            </a:extLst>
          </p:cNvPr>
          <p:cNvSpPr/>
          <p:nvPr/>
        </p:nvSpPr>
        <p:spPr>
          <a:xfrm>
            <a:off x="4644456" y="4944646"/>
            <a:ext cx="2163858" cy="788942"/>
          </a:xfrm>
          <a:prstGeom prst="rect">
            <a:avLst/>
          </a:prstGeom>
          <a:noFill/>
          <a:ln w="34925" cmpd="sng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18326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!!pic1">
            <a:extLst>
              <a:ext uri="{FF2B5EF4-FFF2-40B4-BE49-F238E27FC236}">
                <a16:creationId xmlns:a16="http://schemas.microsoft.com/office/drawing/2014/main" id="{0A7EA681-CC48-C087-A98E-926DF0BF2F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3336" y="0"/>
            <a:ext cx="5193692" cy="6858000"/>
          </a:xfrm>
          <a:prstGeom prst="rect">
            <a:avLst/>
          </a:prstGeom>
        </p:spPr>
      </p:pic>
      <p:pic>
        <p:nvPicPr>
          <p:cNvPr id="6" name="!!pp1">
            <a:extLst>
              <a:ext uri="{FF2B5EF4-FFF2-40B4-BE49-F238E27FC236}">
                <a16:creationId xmlns:a16="http://schemas.microsoft.com/office/drawing/2014/main" id="{15B89AD8-5D98-4BA2-ACDA-4E0460B662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42" t="43749" r="4806" b="45663"/>
          <a:stretch/>
        </p:blipFill>
        <p:spPr>
          <a:xfrm>
            <a:off x="169858" y="307323"/>
            <a:ext cx="3489505" cy="863600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9AF0748A-430B-454D-B604-ED36968D5D90}"/>
              </a:ext>
            </a:extLst>
          </p:cNvPr>
          <p:cNvSpPr txBox="1"/>
          <p:nvPr/>
        </p:nvSpPr>
        <p:spPr>
          <a:xfrm>
            <a:off x="525294" y="1332689"/>
            <a:ext cx="2918297" cy="120032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不使用監察院平臺，機關自建揭露專區有問題嗎？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541B0790-BA3E-4805-957F-BC5B31D1DE26}"/>
              </a:ext>
            </a:extLst>
          </p:cNvPr>
          <p:cNvSpPr txBox="1"/>
          <p:nvPr/>
        </p:nvSpPr>
        <p:spPr>
          <a:xfrm>
            <a:off x="9021002" y="441014"/>
            <a:ext cx="300113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若機關揭露專區具有線上查詢功能，內容完全符合本法及施行細則要求，且能合乎比例原則，自無任何不當。</a:t>
            </a:r>
            <a:endParaRPr lang="en-US" altLang="zh-TW" sz="2400" dirty="0">
              <a:solidFill>
                <a:schemeClr val="tx2">
                  <a:lumMod val="7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400" dirty="0">
                <a:solidFill>
                  <a:schemeClr val="tx2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然若逕行將揭露表掃描上網，需評估有無違反個資法。</a:t>
            </a:r>
          </a:p>
        </p:txBody>
      </p:sp>
      <p:sp>
        <p:nvSpPr>
          <p:cNvPr id="12" name="語音泡泡: 矩形 11">
            <a:extLst>
              <a:ext uri="{FF2B5EF4-FFF2-40B4-BE49-F238E27FC236}">
                <a16:creationId xmlns:a16="http://schemas.microsoft.com/office/drawing/2014/main" id="{C4F88895-5854-4043-926B-0C05D35BC2D9}"/>
              </a:ext>
            </a:extLst>
          </p:cNvPr>
          <p:cNvSpPr/>
          <p:nvPr/>
        </p:nvSpPr>
        <p:spPr>
          <a:xfrm>
            <a:off x="4952636" y="5397570"/>
            <a:ext cx="580104" cy="521109"/>
          </a:xfrm>
          <a:prstGeom prst="wedgeRectCallout">
            <a:avLst>
              <a:gd name="adj1" fmla="val -403349"/>
              <a:gd name="adj2" fmla="val -91239"/>
            </a:avLst>
          </a:prstGeom>
          <a:noFill/>
          <a:ln w="666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31727E58-5BA7-438A-A534-ACD9EA8BB9E2}"/>
              </a:ext>
            </a:extLst>
          </p:cNvPr>
          <p:cNvSpPr txBox="1"/>
          <p:nvPr/>
        </p:nvSpPr>
        <p:spPr>
          <a:xfrm>
            <a:off x="658224" y="4765573"/>
            <a:ext cx="2184461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200" dirty="0">
                <a:solidFill>
                  <a:srgbClr val="FF0000"/>
                </a:solidFill>
                <a:latin typeface="華康文徵明體W4(P)" panose="03000400000000000000" pitchFamily="66" charset="-120"/>
                <a:ea typeface="華康文徵明體W4(P)" panose="03000400000000000000" pitchFamily="66" charset="-120"/>
              </a:rPr>
              <a:t>個資遭重製的風險，應由機關承擔</a:t>
            </a:r>
          </a:p>
        </p:txBody>
      </p:sp>
    </p:spTree>
    <p:extLst>
      <p:ext uri="{BB962C8B-B14F-4D97-AF65-F5344CB8AC3E}">
        <p14:creationId xmlns:p14="http://schemas.microsoft.com/office/powerpoint/2010/main" val="14462352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animBg="1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內容版面配置區 2"/>
          <p:cNvSpPr>
            <a:spLocks noGrp="1"/>
          </p:cNvSpPr>
          <p:nvPr>
            <p:ph idx="4294967295"/>
          </p:nvPr>
        </p:nvSpPr>
        <p:spPr>
          <a:xfrm>
            <a:off x="1259841" y="1989138"/>
            <a:ext cx="10007600" cy="1330769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buClr>
                <a:srgbClr val="477AB1"/>
              </a:buClr>
              <a:buNone/>
            </a:pPr>
            <a:r>
              <a:rPr lang="zh-TW" altLang="en-US" sz="3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機關團體於補助或交易行為成立後，應於</a:t>
            </a:r>
            <a:r>
              <a:rPr lang="en-US" altLang="zh-TW" sz="3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3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日</a:t>
            </a:r>
            <a:r>
              <a:rPr lang="zh-TW" altLang="en-US" sz="3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內利用電信網路或其他方式供公眾線上查詢方式，主動公開公職人員或其關係人之身分關係</a:t>
            </a:r>
            <a:r>
              <a:rPr lang="en-US" altLang="zh-TW" sz="3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細則</a:t>
            </a:r>
            <a:r>
              <a:rPr lang="en-US" altLang="zh-TW" sz="3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§27)</a:t>
            </a:r>
            <a:r>
              <a:rPr lang="zh-TW" altLang="en-US" sz="30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。</a:t>
            </a:r>
          </a:p>
          <a:p>
            <a:pPr marL="0" indent="0" algn="just">
              <a:buNone/>
            </a:pPr>
            <a:endParaRPr lang="en-US" altLang="zh-TW" sz="1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966" name="文字方塊 4"/>
          <p:cNvSpPr txBox="1">
            <a:spLocks noChangeArrowheads="1"/>
          </p:cNvSpPr>
          <p:nvPr/>
        </p:nvSpPr>
        <p:spPr bwMode="auto">
          <a:xfrm>
            <a:off x="3720232" y="1201845"/>
            <a:ext cx="617560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3600" b="1" dirty="0">
                <a:ln w="1905"/>
                <a:gradFill>
                  <a:gsLst>
                    <a:gs pos="0">
                      <a:srgbClr val="E89A53">
                        <a:shade val="20000"/>
                        <a:satMod val="200000"/>
                      </a:srgbClr>
                    </a:gs>
                    <a:gs pos="78000">
                      <a:srgbClr val="E89A53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E89A53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標楷體" pitchFamily="65" charset="-120"/>
                <a:ea typeface="標楷體" pitchFamily="65" charset="-120"/>
              </a:rPr>
              <a:t>多久時間內需上網？公開多久？</a:t>
            </a:r>
            <a:endParaRPr lang="en-US" altLang="zh-TW" sz="3600" b="1" dirty="0">
              <a:ln w="1905"/>
              <a:gradFill>
                <a:gsLst>
                  <a:gs pos="0">
                    <a:srgbClr val="E89A53">
                      <a:shade val="20000"/>
                      <a:satMod val="200000"/>
                    </a:srgbClr>
                  </a:gs>
                  <a:gs pos="78000">
                    <a:srgbClr val="E89A53">
                      <a:tint val="90000"/>
                      <a:shade val="89000"/>
                      <a:satMod val="220000"/>
                    </a:srgbClr>
                  </a:gs>
                  <a:gs pos="100000">
                    <a:srgbClr val="E89A53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967" name="文字方塊 5"/>
          <p:cNvSpPr txBox="1">
            <a:spLocks noChangeArrowheads="1"/>
          </p:cNvSpPr>
          <p:nvPr/>
        </p:nvSpPr>
        <p:spPr bwMode="auto">
          <a:xfrm>
            <a:off x="5991526" y="5857878"/>
            <a:ext cx="46166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endParaRPr lang="zh-TW" altLang="en-US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1259842" y="3726017"/>
            <a:ext cx="10007599" cy="23329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71463" algn="just">
              <a:spcBef>
                <a:spcPct val="20000"/>
              </a:spcBef>
              <a:buClr>
                <a:srgbClr val="477AB1"/>
              </a:buClr>
              <a:buSzPct val="50000"/>
              <a:tabLst>
                <a:tab pos="271463" algn="l"/>
              </a:tabLst>
            </a:pPr>
            <a:r>
              <a:rPr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機關團體</a:t>
            </a:r>
            <a:r>
              <a:rPr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30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日內主動公告義務時間之起算點，以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交易行為決標</a:t>
            </a:r>
            <a:r>
              <a:rPr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經公告程序辦理之限制性招標為議價完成</a:t>
            </a:r>
            <a:r>
              <a:rPr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時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起算；於補助行為係機關團體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補助核定時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起算。</a:t>
            </a:r>
            <a:endParaRPr lang="en-US" altLang="zh-TW" sz="28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  <a:p>
            <a:pPr marL="271463" indent="-271463" algn="just">
              <a:spcBef>
                <a:spcPct val="20000"/>
              </a:spcBef>
              <a:buClr>
                <a:srgbClr val="477AB1"/>
              </a:buClr>
              <a:buSzPct val="50000"/>
              <a:tabLst>
                <a:tab pos="271463" algn="l"/>
              </a:tabLst>
            </a:pPr>
            <a:r>
              <a:rPr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主動公告期間參照行政罰法第</a:t>
            </a:r>
            <a:r>
              <a:rPr lang="en-US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27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條裁處權時效三年規定，機關團體上網公告期間應自公告日起</a:t>
            </a:r>
            <a:r>
              <a:rPr lang="zh-TW" altLang="en-US" sz="2800" dirty="0">
                <a:solidFill>
                  <a:srgbClr val="001B36">
                    <a:lumMod val="50000"/>
                    <a:lumOff val="50000"/>
                  </a:srgbClr>
                </a:solidFill>
                <a:latin typeface="標楷體" pitchFamily="65" charset="-120"/>
                <a:ea typeface="標楷體" pitchFamily="65" charset="-120"/>
              </a:rPr>
              <a:t>公告三年</a:t>
            </a:r>
            <a:r>
              <a:rPr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8" name="!!pp1">
            <a:extLst>
              <a:ext uri="{FF2B5EF4-FFF2-40B4-BE49-F238E27FC236}">
                <a16:creationId xmlns:a16="http://schemas.microsoft.com/office/drawing/2014/main" id="{733BA7B0-98BD-4750-A394-C35B32A96E9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42" t="43749" r="4806" b="45663"/>
          <a:stretch/>
        </p:blipFill>
        <p:spPr>
          <a:xfrm>
            <a:off x="19050" y="922483"/>
            <a:ext cx="3489505" cy="863600"/>
          </a:xfrm>
          <a:prstGeom prst="rect">
            <a:avLst/>
          </a:prstGeom>
        </p:spPr>
      </p:pic>
      <p:sp>
        <p:nvSpPr>
          <p:cNvPr id="10" name="標題 1">
            <a:extLst>
              <a:ext uri="{FF2B5EF4-FFF2-40B4-BE49-F238E27FC236}">
                <a16:creationId xmlns:a16="http://schemas.microsoft.com/office/drawing/2014/main" id="{9FA2356D-B736-4BAD-B4B5-995FFEABB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2950" cy="982663"/>
          </a:xfrm>
        </p:spPr>
        <p:txBody>
          <a:bodyPr/>
          <a:lstStyle/>
          <a:p>
            <a:r>
              <a:rPr lang="zh-TW" altLang="en-US" dirty="0">
                <a:solidFill>
                  <a:srgbClr val="7B9899"/>
                </a:solidFill>
              </a:rPr>
              <a:t>補助與交易之限制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3031E50D-50C7-4806-8324-0D13656005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8339" y="4569374"/>
            <a:ext cx="3859102" cy="646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1088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24338133-E74F-4DA2-9609-F83DD8986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52901"/>
            <a:ext cx="12172951" cy="982766"/>
          </a:xfrm>
        </p:spPr>
        <p:txBody>
          <a:bodyPr/>
          <a:lstStyle/>
          <a:p>
            <a:r>
              <a:rPr lang="zh-TW" altLang="en-US" dirty="0"/>
              <a:t>裁罰案例</a:t>
            </a:r>
          </a:p>
        </p:txBody>
      </p:sp>
      <p:pic>
        <p:nvPicPr>
          <p:cNvPr id="7" name="!!pp1">
            <a:extLst>
              <a:ext uri="{FF2B5EF4-FFF2-40B4-BE49-F238E27FC236}">
                <a16:creationId xmlns:a16="http://schemas.microsoft.com/office/drawing/2014/main" id="{98DF128A-9BBC-4AF2-BA78-F45573E3178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6" t="16029" r="8397" b="66356"/>
          <a:stretch/>
        </p:blipFill>
        <p:spPr>
          <a:xfrm>
            <a:off x="201926" y="948137"/>
            <a:ext cx="3831594" cy="1734447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8C09862A-DABB-43B5-BFB9-454444DB91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5228" y="5822333"/>
            <a:ext cx="4669941" cy="597460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0738B742-28EE-4ACA-A4B2-6162583A4F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8279" y="1930903"/>
            <a:ext cx="6834208" cy="4121253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207C9285-676C-4A25-9199-B0D7378648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8600959" flipH="1">
            <a:off x="12591097" y="-235253"/>
            <a:ext cx="469666" cy="164207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F3C86D1C-C8FB-4BC5-B4DB-F11BC28BF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8279" y="1221194"/>
            <a:ext cx="5425910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6907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>
            <a:extLst>
              <a:ext uri="{FF2B5EF4-FFF2-40B4-BE49-F238E27FC236}">
                <a16:creationId xmlns:a16="http://schemas.microsoft.com/office/drawing/2014/main" id="{24338133-E74F-4DA2-9609-F83DD8986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2951" cy="982766"/>
          </a:xfrm>
        </p:spPr>
        <p:txBody>
          <a:bodyPr/>
          <a:lstStyle/>
          <a:p>
            <a:r>
              <a:rPr lang="zh-TW" altLang="en-US" dirty="0"/>
              <a:t>裁罰案例</a:t>
            </a:r>
          </a:p>
        </p:txBody>
      </p:sp>
      <p:pic>
        <p:nvPicPr>
          <p:cNvPr id="7" name="!!pp1">
            <a:extLst>
              <a:ext uri="{FF2B5EF4-FFF2-40B4-BE49-F238E27FC236}">
                <a16:creationId xmlns:a16="http://schemas.microsoft.com/office/drawing/2014/main" id="{98DF128A-9BBC-4AF2-BA78-F45573E317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6" t="16029" r="8397" b="66356"/>
          <a:stretch/>
        </p:blipFill>
        <p:spPr>
          <a:xfrm>
            <a:off x="223520" y="1176547"/>
            <a:ext cx="3494585" cy="1581893"/>
          </a:xfrm>
          <a:prstGeom prst="rect">
            <a:avLst/>
          </a:prstGeom>
        </p:spPr>
      </p:pic>
      <p:sp>
        <p:nvSpPr>
          <p:cNvPr id="9" name="圓角矩形圖說文字 4">
            <a:extLst>
              <a:ext uri="{FF2B5EF4-FFF2-40B4-BE49-F238E27FC236}">
                <a16:creationId xmlns:a16="http://schemas.microsoft.com/office/drawing/2014/main" id="{FBC7B89A-E3EF-4267-AEE1-2515F5CE06ED}"/>
              </a:ext>
            </a:extLst>
          </p:cNvPr>
          <p:cNvSpPr/>
          <p:nvPr/>
        </p:nvSpPr>
        <p:spPr>
          <a:xfrm>
            <a:off x="5924785" y="5877912"/>
            <a:ext cx="4389257" cy="525411"/>
          </a:xfrm>
          <a:prstGeom prst="wedgeRoundRectCallout">
            <a:avLst>
              <a:gd name="adj1" fmla="val -20825"/>
              <a:gd name="adj2" fmla="val 63826"/>
              <a:gd name="adj3" fmla="val 16667"/>
            </a:avLst>
          </a:prstGeom>
          <a:solidFill>
            <a:srgbClr val="FFC0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4" algn="just" defTabSz="685800"/>
            <a:r>
              <a:rPr lang="zh-TW" altLang="en-US" b="1" dirty="0">
                <a:solidFill>
                  <a:srgbClr val="ED7D31">
                    <a:lumMod val="50000"/>
                  </a:srgbClr>
                </a:solidFill>
                <a:latin typeface="金梅新中楷全字體" panose="02010509060101010101" pitchFamily="49" charset="-120"/>
                <a:ea typeface="金梅新中楷全字體" panose="02010509060101010101" pitchFamily="49" charset="-120"/>
              </a:rPr>
              <a:t>資料來源：監察院公報廉政專刊第</a:t>
            </a:r>
            <a:r>
              <a:rPr lang="en-US" altLang="zh-TW" b="1" dirty="0">
                <a:solidFill>
                  <a:srgbClr val="ED7D31">
                    <a:lumMod val="50000"/>
                  </a:srgbClr>
                </a:solidFill>
                <a:latin typeface="金梅新中楷全字體" panose="02010509060101010101" pitchFamily="49" charset="-120"/>
                <a:ea typeface="金梅新中楷全字體" panose="02010509060101010101" pitchFamily="49" charset="-120"/>
              </a:rPr>
              <a:t>185</a:t>
            </a:r>
            <a:r>
              <a:rPr lang="zh-TW" altLang="en-US" b="1" dirty="0">
                <a:solidFill>
                  <a:srgbClr val="ED7D31">
                    <a:lumMod val="50000"/>
                  </a:srgbClr>
                </a:solidFill>
                <a:latin typeface="金梅新中楷全字體" panose="02010509060101010101" pitchFamily="49" charset="-120"/>
                <a:ea typeface="金梅新中楷全字體" panose="02010509060101010101" pitchFamily="49" charset="-120"/>
              </a:rPr>
              <a:t>期。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93FF88D-03E1-4414-8154-DCB2C03A93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4816" y="2086054"/>
            <a:ext cx="6657409" cy="354818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427C4BBC-6C79-4CF9-AA55-6BD607D7A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24816" y="1226443"/>
            <a:ext cx="5425910" cy="859611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FF196D5-E560-42D3-AF4A-DE17B21263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813301">
            <a:off x="-2839205" y="7879608"/>
            <a:ext cx="869728" cy="502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3040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7B9899"/>
                </a:solidFill>
              </a:rPr>
              <a:t>補助與交易之限制</a:t>
            </a:r>
          </a:p>
        </p:txBody>
      </p:sp>
      <p:sp>
        <p:nvSpPr>
          <p:cNvPr id="40967" name="文字方塊 5"/>
          <p:cNvSpPr txBox="1">
            <a:spLocks noChangeArrowheads="1"/>
          </p:cNvSpPr>
          <p:nvPr/>
        </p:nvSpPr>
        <p:spPr bwMode="auto">
          <a:xfrm>
            <a:off x="5991526" y="5857878"/>
            <a:ext cx="46166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endParaRPr lang="zh-TW" altLang="en-US">
              <a:solidFill>
                <a:prstClr val="black"/>
              </a:solidFill>
              <a:latin typeface="Georgia" pitchFamily="18" charset="0"/>
            </a:endParaRPr>
          </a:p>
        </p:txBody>
      </p:sp>
      <p:pic>
        <p:nvPicPr>
          <p:cNvPr id="8" name="!!pp1">
            <a:extLst>
              <a:ext uri="{FF2B5EF4-FFF2-40B4-BE49-F238E27FC236}">
                <a16:creationId xmlns:a16="http://schemas.microsoft.com/office/drawing/2014/main" id="{5471D55A-4D0B-43D5-ABEC-E33C588F42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6" t="16029" r="8397" b="66356"/>
          <a:stretch/>
        </p:blipFill>
        <p:spPr>
          <a:xfrm>
            <a:off x="239404" y="1772989"/>
            <a:ext cx="3347076" cy="151512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9A698DDF-C1DE-4D5D-ABD7-0E20D2B06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9472" y="1273712"/>
            <a:ext cx="6998815" cy="859611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07E17CF2-1E69-4FE8-AC22-2BDA9F3CC93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0518" y="2101873"/>
            <a:ext cx="7218290" cy="4170025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70E7D56-0BAC-490B-BB89-DC15818B64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1162" y="6103506"/>
            <a:ext cx="5828281" cy="542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37676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7B9899"/>
                </a:solidFill>
              </a:rPr>
              <a:t>  補助與交易之限制</a:t>
            </a:r>
          </a:p>
        </p:txBody>
      </p:sp>
      <p:sp>
        <p:nvSpPr>
          <p:cNvPr id="40967" name="文字方塊 5"/>
          <p:cNvSpPr txBox="1">
            <a:spLocks noChangeArrowheads="1"/>
          </p:cNvSpPr>
          <p:nvPr/>
        </p:nvSpPr>
        <p:spPr bwMode="auto">
          <a:xfrm>
            <a:off x="5991526" y="5857878"/>
            <a:ext cx="46166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itchFamily="18" charset="0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4D2E2BB1-8984-4050-8432-9CF211B8D75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2" t="34678" r="26380" b="53218"/>
          <a:stretch/>
        </p:blipFill>
        <p:spPr>
          <a:xfrm>
            <a:off x="2086025" y="2287251"/>
            <a:ext cx="2598979" cy="732501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5EFD2D1-3069-41A5-8739-225B974018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6025" y="3019752"/>
            <a:ext cx="9211854" cy="1963082"/>
          </a:xfrm>
          <a:prstGeom prst="rect">
            <a:avLst/>
          </a:prstGeom>
        </p:spPr>
      </p:pic>
      <p:pic>
        <p:nvPicPr>
          <p:cNvPr id="8" name="!!pp1">
            <a:extLst>
              <a:ext uri="{FF2B5EF4-FFF2-40B4-BE49-F238E27FC236}">
                <a16:creationId xmlns:a16="http://schemas.microsoft.com/office/drawing/2014/main" id="{06BD469C-2249-4E1E-B90A-57A4841DA22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6" t="16029" r="8397" b="66356"/>
          <a:stretch/>
        </p:blipFill>
        <p:spPr>
          <a:xfrm>
            <a:off x="-1" y="1061360"/>
            <a:ext cx="2463925" cy="1115344"/>
          </a:xfrm>
          <a:prstGeom prst="rect">
            <a:avLst/>
          </a:prstGeom>
        </p:spPr>
      </p:pic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2229EB63-9E88-4CB7-8741-D02FBCB826C1}"/>
              </a:ext>
            </a:extLst>
          </p:cNvPr>
          <p:cNvSpPr txBox="1">
            <a:spLocks/>
          </p:cNvSpPr>
          <p:nvPr/>
        </p:nvSpPr>
        <p:spPr>
          <a:xfrm>
            <a:off x="2308633" y="5227828"/>
            <a:ext cx="9538119" cy="1260099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1588" algn="just">
              <a:buNone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6E6057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依上開第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6E6057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3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6E6057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條第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6E6057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1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6E6057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項第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6E6057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4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6E6057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款但書規定，丙財團法人雖由乙擔任董事，但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非乙之關係人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6E6057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，因而於投標乙之服務機關</a:t>
            </a:r>
            <a:r>
              <a:rPr lang="zh-TW" altLang="en-US" sz="2800" dirty="0">
                <a:solidFill>
                  <a:srgbClr val="6E6057"/>
                </a:solidFill>
                <a:latin typeface="標楷體" pitchFamily="65" charset="-120"/>
                <a:ea typeface="標楷體" pitchFamily="65" charset="-120"/>
              </a:rPr>
              <a:t>甲署之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6E6057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標案時，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無須揭露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6E6057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。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srgbClr val="6E6057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11" name="文字方塊 4">
            <a:extLst>
              <a:ext uri="{FF2B5EF4-FFF2-40B4-BE49-F238E27FC236}">
                <a16:creationId xmlns:a16="http://schemas.microsoft.com/office/drawing/2014/main" id="{8BF5B535-ADAE-409C-A4AC-91727F12D8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924" y="838627"/>
            <a:ext cx="938282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just"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甲署署長乙奉經濟部指派代表經濟部擔任丙財團法人之公股董事，丙財團法人投標</a:t>
            </a:r>
            <a:r>
              <a:rPr lang="zh-TW" altLang="en-US" sz="3200" dirty="0">
                <a:solidFill>
                  <a:srgbClr val="7030A0"/>
                </a:solidFill>
                <a:latin typeface="標楷體" pitchFamily="65" charset="-120"/>
                <a:ea typeface="標楷體" pitchFamily="65" charset="-120"/>
              </a:rPr>
              <a:t>甲署</a:t>
            </a: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採購時應否揭露</a:t>
            </a:r>
            <a:r>
              <a:rPr kumimoji="0" lang="en-US" altLang="zh-TW" sz="32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410909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9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7B9899"/>
                </a:solidFill>
              </a:rPr>
              <a:t>  補助與交易之限制</a:t>
            </a:r>
          </a:p>
        </p:txBody>
      </p:sp>
      <p:sp>
        <p:nvSpPr>
          <p:cNvPr id="40967" name="文字方塊 5"/>
          <p:cNvSpPr txBox="1">
            <a:spLocks noChangeArrowheads="1"/>
          </p:cNvSpPr>
          <p:nvPr/>
        </p:nvSpPr>
        <p:spPr bwMode="auto">
          <a:xfrm>
            <a:off x="5991526" y="5857878"/>
            <a:ext cx="46166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eorgia" pitchFamily="18" charset="0"/>
              <a:ea typeface="新細明體" panose="02020500000000000000" pitchFamily="18" charset="-120"/>
              <a:cs typeface="+mn-cs"/>
            </a:endParaRPr>
          </a:p>
        </p:txBody>
      </p:sp>
      <p:pic>
        <p:nvPicPr>
          <p:cNvPr id="8" name="!!pp1">
            <a:extLst>
              <a:ext uri="{FF2B5EF4-FFF2-40B4-BE49-F238E27FC236}">
                <a16:creationId xmlns:a16="http://schemas.microsoft.com/office/drawing/2014/main" id="{06BD469C-2249-4E1E-B90A-57A4841DA2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6" t="16029" r="8397" b="66356"/>
          <a:stretch/>
        </p:blipFill>
        <p:spPr>
          <a:xfrm>
            <a:off x="0" y="2824114"/>
            <a:ext cx="2171045" cy="982766"/>
          </a:xfrm>
          <a:prstGeom prst="rect">
            <a:avLst/>
          </a:prstGeom>
        </p:spPr>
      </p:pic>
      <p:sp>
        <p:nvSpPr>
          <p:cNvPr id="12" name="內容版面配置區 2">
            <a:extLst>
              <a:ext uri="{FF2B5EF4-FFF2-40B4-BE49-F238E27FC236}">
                <a16:creationId xmlns:a16="http://schemas.microsoft.com/office/drawing/2014/main" id="{2229EB63-9E88-4CB7-8741-D02FBCB826C1}"/>
              </a:ext>
            </a:extLst>
          </p:cNvPr>
          <p:cNvSpPr txBox="1">
            <a:spLocks/>
          </p:cNvSpPr>
          <p:nvPr/>
        </p:nvSpPr>
        <p:spPr>
          <a:xfrm>
            <a:off x="2444261" y="2397899"/>
            <a:ext cx="9382828" cy="206220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1588" algn="just">
              <a:buNone/>
              <a:defRPr/>
            </a:pPr>
            <a:r>
              <a:rPr lang="en-US" altLang="zh-TW" sz="2800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rPr>
              <a:t>……</a:t>
            </a:r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rPr>
              <a:t>某公營金控指派其董事長甲擔任銀行公會團體會員之會員代表，嗣並獲選為銀行公會理事長，若其執行該理事長職務應遵照政府原指派政策不得違反指派目的，或為政府公股之利益行使董事職權者，則有本法第</a:t>
            </a:r>
            <a:r>
              <a:rPr lang="en-US" altLang="zh-TW" sz="2800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rPr>
              <a:t>3</a:t>
            </a:r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rPr>
              <a:t>條第</a:t>
            </a:r>
            <a:r>
              <a:rPr lang="en-US" altLang="zh-TW" sz="2800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rPr>
              <a:t>項第</a:t>
            </a:r>
            <a:r>
              <a:rPr lang="en-US" altLang="zh-TW" sz="2800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rPr>
              <a:t>4</a:t>
            </a:r>
            <a:r>
              <a:rPr lang="zh-TW" altLang="en-US" sz="2800" dirty="0">
                <a:solidFill>
                  <a:schemeClr val="bg2">
                    <a:lumMod val="25000"/>
                  </a:schemeClr>
                </a:solidFill>
                <a:latin typeface="標楷體" pitchFamily="65" charset="-120"/>
                <a:ea typeface="標楷體" pitchFamily="65" charset="-120"/>
              </a:rPr>
              <a:t>款但書之適用。</a:t>
            </a:r>
            <a:r>
              <a:rPr lang="zh-TW" altLang="zh-TW" sz="18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法務部</a:t>
            </a:r>
            <a:r>
              <a:rPr lang="en-US" altLang="zh-TW" sz="18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113</a:t>
            </a:r>
            <a:r>
              <a:rPr lang="zh-TW" altLang="zh-TW" sz="18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</a:t>
            </a:r>
            <a:r>
              <a:rPr lang="en-US" altLang="zh-TW" sz="18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1</a:t>
            </a:r>
            <a:r>
              <a:rPr lang="zh-TW" altLang="zh-TW" sz="18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月</a:t>
            </a:r>
            <a:r>
              <a:rPr lang="en-US" altLang="zh-TW" sz="18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16</a:t>
            </a:r>
            <a:r>
              <a:rPr lang="zh-TW" altLang="zh-TW" sz="18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日法廉字第</a:t>
            </a:r>
            <a:r>
              <a:rPr lang="en-US" altLang="zh-TW" sz="1800" kern="100" dirty="0">
                <a:latin typeface="Times New Roman" panose="02020603050405020304" pitchFamily="18" charset="0"/>
                <a:ea typeface="標楷體" panose="03000509000000000000" pitchFamily="65" charset="-120"/>
              </a:rPr>
              <a:t>11305000230</a:t>
            </a:r>
            <a:r>
              <a:rPr lang="zh-TW" altLang="zh-TW" sz="18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號函</a:t>
            </a:r>
            <a:r>
              <a:rPr lang="zh-TW" altLang="en-US" sz="1800" kern="1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參照</a:t>
            </a:r>
            <a:endParaRPr kumimoji="0" lang="en-US" altLang="zh-TW" sz="1800" b="0" i="0" u="none" strike="noStrike" kern="1200" cap="none" spc="0" normalizeH="0" baseline="0" noProof="0" dirty="0">
              <a:ln>
                <a:noFill/>
              </a:ln>
              <a:solidFill>
                <a:srgbClr val="6E6057"/>
              </a:solidFill>
              <a:effectLst/>
              <a:uLnTx/>
              <a:uFillTx/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77AA54B6-248F-4874-9AEE-71A9B10510E6}"/>
              </a:ext>
            </a:extLst>
          </p:cNvPr>
          <p:cNvSpPr/>
          <p:nvPr/>
        </p:nvSpPr>
        <p:spPr>
          <a:xfrm>
            <a:off x="613252" y="1350105"/>
            <a:ext cx="1427585" cy="728938"/>
          </a:xfrm>
          <a:prstGeom prst="rect">
            <a:avLst/>
          </a:prstGeom>
          <a:solidFill>
            <a:schemeClr val="accent1"/>
          </a:solidFill>
          <a:effectLst>
            <a:outerShdw blurRad="50800" dist="50800" dir="5400000" algn="ctr" rotWithShape="0">
              <a:srgbClr val="000000"/>
            </a:outerShdw>
          </a:effectLst>
          <a:scene3d>
            <a:camera prst="perspectiveContrastingRightFacing" fov="2700000">
              <a:rot lat="0" lon="21000000" rev="600000"/>
            </a:camera>
            <a:lightRig rig="sunrise" dir="t">
              <a:rot lat="0" lon="0" rev="0"/>
            </a:lightRig>
          </a:scene3d>
          <a:sp3d>
            <a:bevelT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flatTx/>
          </a:bodyPr>
          <a:lstStyle/>
          <a:p>
            <a:pPr algn="ctr">
              <a:defRPr/>
            </a:pPr>
            <a:r>
              <a:rPr lang="zh-TW" altLang="en-US" sz="2400" dirty="0">
                <a:solidFill>
                  <a:prstClr val="white"/>
                </a:solidFill>
              </a:rPr>
              <a:t>延伸理解</a:t>
            </a:r>
          </a:p>
        </p:txBody>
      </p:sp>
      <p:pic>
        <p:nvPicPr>
          <p:cNvPr id="2" name="圖片 1">
            <a:extLst>
              <a:ext uri="{FF2B5EF4-FFF2-40B4-BE49-F238E27FC236}">
                <a16:creationId xmlns:a16="http://schemas.microsoft.com/office/drawing/2014/main" id="{77C4151E-3770-4C9A-AE31-9DBD73C669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1045" y="1194028"/>
            <a:ext cx="9693480" cy="1347333"/>
          </a:xfrm>
          <a:prstGeom prst="rect">
            <a:avLst/>
          </a:prstGeom>
        </p:spPr>
      </p:pic>
      <p:sp>
        <p:nvSpPr>
          <p:cNvPr id="10" name="內容版面配置區 2">
            <a:extLst>
              <a:ext uri="{FF2B5EF4-FFF2-40B4-BE49-F238E27FC236}">
                <a16:creationId xmlns:a16="http://schemas.microsoft.com/office/drawing/2014/main" id="{87302790-307A-49EF-8356-02D9F9FDA2D2}"/>
              </a:ext>
            </a:extLst>
          </p:cNvPr>
          <p:cNvSpPr txBox="1">
            <a:spLocks/>
          </p:cNvSpPr>
          <p:nvPr/>
        </p:nvSpPr>
        <p:spPr>
          <a:xfrm>
            <a:off x="2444261" y="4662172"/>
            <a:ext cx="9382828" cy="1692772"/>
          </a:xfrm>
          <a:prstGeom prst="rect">
            <a:avLst/>
          </a:prstGeom>
        </p:spPr>
        <p:txBody>
          <a:bodyPr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1588" algn="just">
              <a:buNone/>
              <a:defRPr/>
            </a:pP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簡言之，如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X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局局長是因專業及熱情而以個人身分當選者，則該學會即為局長之關係人；若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X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局為該學會之團體會員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，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局長獲推薦以團體會員代表身分參選理事並當選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者，則該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學會非</a:t>
            </a:r>
            <a:r>
              <a:rPr kumimoji="0" lang="en-US" altLang="zh-TW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X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局局長之關係人</a:t>
            </a:r>
            <a:r>
              <a:rPr kumimoji="0" lang="zh-TW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50000"/>
                  </a:schemeClr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。</a:t>
            </a:r>
            <a:endParaRPr kumimoji="0" lang="en-US" altLang="zh-TW" sz="2800" b="0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50000"/>
                </a:schemeClr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899910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9" grpId="0" animBg="1"/>
      <p:bldP spid="10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7B9899"/>
                </a:solidFill>
              </a:rPr>
              <a:t>補助與交易之限制</a:t>
            </a:r>
          </a:p>
        </p:txBody>
      </p:sp>
      <p:sp>
        <p:nvSpPr>
          <p:cNvPr id="40962" name="內容版面配置區 2"/>
          <p:cNvSpPr>
            <a:spLocks noGrp="1"/>
          </p:cNvSpPr>
          <p:nvPr>
            <p:ph idx="4294967295"/>
          </p:nvPr>
        </p:nvSpPr>
        <p:spPr>
          <a:xfrm>
            <a:off x="3474720" y="2442869"/>
            <a:ext cx="7715250" cy="1296987"/>
          </a:xfrm>
          <a:prstGeom prst="rect">
            <a:avLst/>
          </a:prstGeom>
        </p:spPr>
        <p:txBody>
          <a:bodyPr>
            <a:noAutofit/>
          </a:bodyPr>
          <a:lstStyle/>
          <a:p>
            <a:pPr marL="269875" indent="1588" algn="just">
              <a:buNone/>
            </a:pPr>
            <a:r>
              <a:rPr lang="zh-TW" altLang="en-US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於機關團體決標前</a:t>
            </a:r>
            <a:r>
              <a:rPr lang="en-US" altLang="zh-TW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經公告程序辦理之限制性招標為議價完成前</a:t>
            </a:r>
            <a:r>
              <a:rPr lang="en-US" altLang="zh-TW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2800" dirty="0">
                <a:solidFill>
                  <a:srgbClr val="0070C0"/>
                </a:solidFill>
                <a:latin typeface="標楷體" pitchFamily="65" charset="-120"/>
                <a:ea typeface="標楷體" pitchFamily="65" charset="-120"/>
              </a:rPr>
              <a:t>或補助核定前，仍允許採購廠商或補助申請人補正身分揭露表。</a:t>
            </a:r>
            <a:endParaRPr lang="en-US" altLang="zh-TW" sz="2400" dirty="0">
              <a:solidFill>
                <a:srgbClr val="0070C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967" name="文字方塊 5"/>
          <p:cNvSpPr txBox="1">
            <a:spLocks noChangeArrowheads="1"/>
          </p:cNvSpPr>
          <p:nvPr/>
        </p:nvSpPr>
        <p:spPr bwMode="auto">
          <a:xfrm>
            <a:off x="5991526" y="5857878"/>
            <a:ext cx="46166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endParaRPr lang="zh-TW" altLang="en-US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3763304" y="3789707"/>
            <a:ext cx="742666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於決標後或補助案核定後始表示上開情事者，因屬未能於投標或申請文件內據實表明，已違反本法第</a:t>
            </a:r>
            <a:r>
              <a:rPr lang="en-US" altLang="zh-TW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14</a:t>
            </a:r>
            <a:r>
              <a:rPr lang="zh-TW" altLang="en-US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條第</a:t>
            </a:r>
            <a:r>
              <a:rPr lang="en-US" altLang="zh-TW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</a:t>
            </a:r>
            <a:r>
              <a:rPr lang="zh-TW" altLang="en-US" sz="2600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項規定而有依本法裁罰可能。此時該對象仍需補行揭露其身分關係，不得因此免除揭露義務，機關仍應依其揭露事項併同公開。</a:t>
            </a:r>
            <a:endParaRPr lang="en-US" altLang="zh-TW" sz="2600" dirty="0">
              <a:solidFill>
                <a:schemeClr val="accent6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!!pp1">
            <a:extLst>
              <a:ext uri="{FF2B5EF4-FFF2-40B4-BE49-F238E27FC236}">
                <a16:creationId xmlns:a16="http://schemas.microsoft.com/office/drawing/2014/main" id="{5471D55A-4D0B-43D5-ABEC-E33C588F422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6" t="16029" r="8397" b="66356"/>
          <a:stretch/>
        </p:blipFill>
        <p:spPr>
          <a:xfrm>
            <a:off x="212086" y="1286700"/>
            <a:ext cx="2745123" cy="1242634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D2C2E6BC-E2FD-4CE4-9190-B01D1C784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9607" y="1190470"/>
            <a:ext cx="7962066" cy="118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5045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/>
      <p:bldP spid="12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內容版面配置區 2"/>
          <p:cNvSpPr>
            <a:spLocks noGrp="1"/>
          </p:cNvSpPr>
          <p:nvPr>
            <p:ph idx="4294967295"/>
          </p:nvPr>
        </p:nvSpPr>
        <p:spPr>
          <a:xfrm>
            <a:off x="3393440" y="2049463"/>
            <a:ext cx="8353425" cy="433387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若該採購案係依政府採購法第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22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條第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項第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款辦理後續擴充，其後續擴充仍屬另一獨立採購行為，是以</a:t>
            </a:r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公職人員或其關係人仍應依第</a:t>
            </a:r>
            <a:r>
              <a:rPr lang="en-US" altLang="zh-TW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條第</a:t>
            </a:r>
            <a:r>
              <a:rPr lang="en-US" altLang="zh-TW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項規定主動揭露，機關團體亦應於交易後主動公開該身分關係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buNone/>
            </a:pPr>
            <a:endParaRPr lang="en-US" altLang="zh-TW" sz="800" dirty="0"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同理，依據促參法辦理之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BOT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BTO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BOO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ROT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、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OT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等交易，若原投資契約係以公告程序辦理，後續與該民間機構優先以一次為限之訂約，視同本法第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條第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項但書第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款經公告程序辦理者，雖不另辦理公告程序，惟仍需踐行第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條第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項事前揭露及事後公開義務。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buNone/>
            </a:pPr>
            <a:endParaRPr lang="zh-TW" altLang="en-US" sz="24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0967" name="文字方塊 5"/>
          <p:cNvSpPr txBox="1">
            <a:spLocks noChangeArrowheads="1"/>
          </p:cNvSpPr>
          <p:nvPr/>
        </p:nvSpPr>
        <p:spPr bwMode="auto">
          <a:xfrm>
            <a:off x="5991526" y="5857878"/>
            <a:ext cx="46166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endParaRPr lang="zh-TW" altLang="en-US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0" name="標題 1">
            <a:extLst>
              <a:ext uri="{FF2B5EF4-FFF2-40B4-BE49-F238E27FC236}">
                <a16:creationId xmlns:a16="http://schemas.microsoft.com/office/drawing/2014/main" id="{5A3FE706-E34B-419C-9DD9-DEC7DC19C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72950" cy="982663"/>
          </a:xfrm>
        </p:spPr>
        <p:txBody>
          <a:bodyPr/>
          <a:lstStyle/>
          <a:p>
            <a:r>
              <a:rPr lang="zh-TW" altLang="en-US" dirty="0">
                <a:solidFill>
                  <a:srgbClr val="7B9899"/>
                </a:solidFill>
              </a:rPr>
              <a:t>補助與交易之限制</a:t>
            </a:r>
          </a:p>
        </p:txBody>
      </p:sp>
      <p:pic>
        <p:nvPicPr>
          <p:cNvPr id="11" name="!!pp1">
            <a:extLst>
              <a:ext uri="{FF2B5EF4-FFF2-40B4-BE49-F238E27FC236}">
                <a16:creationId xmlns:a16="http://schemas.microsoft.com/office/drawing/2014/main" id="{5624E0BB-96F0-423B-83A9-C253DF7BC0D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6" t="16029" r="8397" b="66356"/>
          <a:stretch/>
        </p:blipFill>
        <p:spPr>
          <a:xfrm>
            <a:off x="130806" y="2136493"/>
            <a:ext cx="3262634" cy="1476896"/>
          </a:xfrm>
          <a:prstGeom prst="rect">
            <a:avLst/>
          </a:prstGeom>
        </p:spPr>
      </p:pic>
      <p:pic>
        <p:nvPicPr>
          <p:cNvPr id="2" name="圖片 1">
            <a:extLst>
              <a:ext uri="{FF2B5EF4-FFF2-40B4-BE49-F238E27FC236}">
                <a16:creationId xmlns:a16="http://schemas.microsoft.com/office/drawing/2014/main" id="{AA42F66F-B08C-4F12-BF46-30A48FA548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9906" y="1129772"/>
            <a:ext cx="8620491" cy="859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2517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09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CA8B9C7-D186-4C4A-B08C-E7C79062AB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000" dirty="0">
                <a:solidFill>
                  <a:srgbClr val="ED7D31">
                    <a:lumMod val="50000"/>
                  </a:srgbClr>
                </a:solidFill>
                <a:latin typeface="新細明體" panose="02020500000000000000" pitchFamily="18" charset="-120"/>
              </a:rPr>
              <a:t>基本概念</a:t>
            </a:r>
            <a:endParaRPr lang="zh-TW" altLang="en-US" sz="4000" dirty="0"/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A60FC954-788E-4B6D-ACF3-54D811FA59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261" y="1513365"/>
            <a:ext cx="8351104" cy="1184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457056" bIns="0" anchor="ctr">
            <a:spAutoFit/>
          </a:bodyPr>
          <a:lstStyle/>
          <a:p>
            <a:pPr lvl="3" fontAlgn="base">
              <a:spcBef>
                <a:spcPct val="0"/>
              </a:spcBef>
              <a:spcAft>
                <a:spcPct val="0"/>
              </a:spcAft>
              <a:buFontTx/>
              <a:buChar char="•"/>
            </a:pPr>
            <a:endParaRPr kumimoji="1" lang="zh-TW" altLang="zh-TW" dirty="0">
              <a:solidFill>
                <a:prstClr val="black"/>
              </a:solidFill>
              <a:latin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依法代理執行公職人員職務之人員，於執行該職務期間亦屬公職人員（本法第</a:t>
            </a:r>
            <a:r>
              <a:rPr kumimoji="1" lang="en-US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1"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條第</a:t>
            </a:r>
            <a:r>
              <a:rPr kumimoji="1" lang="en-US" altLang="zh-TW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</a:t>
            </a:r>
            <a:r>
              <a:rPr kumimoji="1"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項）</a:t>
            </a:r>
            <a:endParaRPr kumimoji="1" lang="zh-TW" altLang="zh-TW" sz="2800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21207A67-DFC6-4985-83E4-8A977D362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11262" y="2698305"/>
            <a:ext cx="8027220" cy="31049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457056" bIns="0" anchor="ctr">
            <a:noAutofit/>
          </a:bodyPr>
          <a:lstStyle/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本</a:t>
            </a:r>
            <a:r>
              <a:rPr kumimoji="1" lang="zh-TW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法</a:t>
            </a:r>
            <a:r>
              <a:rPr kumimoji="1" lang="zh-TW" altLang="en-US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係著眼於公職人員之職務與職權對於政策與公務行為的影響力，與財申法將財產揭露以供公眾檢視該公職人員清廉度之目的不同，鑑於代理人所掌握之權限與其所代理之人相同</a:t>
            </a:r>
            <a:r>
              <a:rPr kumimoji="1" lang="zh-TW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，故</a:t>
            </a:r>
            <a:r>
              <a:rPr kumimoji="1" lang="zh-TW" altLang="zh-TW" sz="28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代理公職人員</a:t>
            </a:r>
            <a:r>
              <a:rPr kumimoji="1" lang="zh-TW" altLang="en-US" sz="28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之人</a:t>
            </a:r>
            <a:r>
              <a:rPr kumimoji="1" lang="zh-TW" altLang="zh-TW" sz="28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，於代理職務期間，</a:t>
            </a:r>
            <a:r>
              <a:rPr kumimoji="1" lang="zh-TW" altLang="en-US" sz="28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其本人及關係人</a:t>
            </a:r>
            <a:r>
              <a:rPr kumimoji="1" lang="zh-TW" altLang="zh-TW" sz="28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依</a:t>
            </a:r>
            <a:r>
              <a:rPr kumimoji="1" lang="zh-TW" altLang="en-US" sz="28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本</a:t>
            </a:r>
            <a:r>
              <a:rPr kumimoji="1" lang="zh-TW" altLang="zh-TW" sz="28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法之及規範目的，仍應</a:t>
            </a:r>
            <a:r>
              <a:rPr kumimoji="1" lang="zh-TW" altLang="en-US" sz="2800" dirty="0">
                <a:solidFill>
                  <a:srgbClr val="E89A53">
                    <a:lumMod val="75000"/>
                  </a:srgbClr>
                </a:solidFill>
                <a:latin typeface="標楷體" pitchFamily="65" charset="-120"/>
                <a:ea typeface="標楷體" pitchFamily="65" charset="-120"/>
              </a:rPr>
              <a:t>受規範</a:t>
            </a:r>
            <a:r>
              <a:rPr kumimoji="1" lang="zh-TW" altLang="zh-TW" sz="28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kumimoji="1" lang="en-US" altLang="zh-TW" sz="28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10" name="!!k1">
            <a:extLst>
              <a:ext uri="{FF2B5EF4-FFF2-40B4-BE49-F238E27FC236}">
                <a16:creationId xmlns:a16="http://schemas.microsoft.com/office/drawing/2014/main" id="{A65736F3-AA9F-4AA7-8843-8FD435784FF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98" t="25113" r="26380" b="63582"/>
          <a:stretch/>
        </p:blipFill>
        <p:spPr>
          <a:xfrm>
            <a:off x="2029635" y="821079"/>
            <a:ext cx="7131452" cy="958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970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>
                <a:solidFill>
                  <a:srgbClr val="7B9899"/>
                </a:solidFill>
              </a:rPr>
              <a:t>補助與交易之限制</a:t>
            </a:r>
            <a:endParaRPr lang="zh-TW" altLang="en-US" dirty="0"/>
          </a:p>
        </p:txBody>
      </p:sp>
      <p:sp>
        <p:nvSpPr>
          <p:cNvPr id="6" name="內容版面配置區 2"/>
          <p:cNvSpPr>
            <a:spLocks noGrp="1"/>
          </p:cNvSpPr>
          <p:nvPr>
            <p:ph idx="4294967295"/>
          </p:nvPr>
        </p:nvSpPr>
        <p:spPr>
          <a:xfrm>
            <a:off x="3619500" y="2481792"/>
            <a:ext cx="8064500" cy="2008927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1588" algn="just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14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條第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項「主動據實表明身分關係」規定，係針對依同條第</a:t>
            </a:r>
            <a:r>
              <a:rPr lang="en-US" altLang="zh-TW" sz="2800" dirty="0"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項但書以公告、公開方式辦理之補助或交易所定之配套措施，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如屬違法之關係人補助，自無表明身分關係之義務，亦不能因表明身分關係而使違法補助性質變更為合法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619104" y="4513000"/>
            <a:ext cx="806489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800" dirty="0">
                <a:solidFill>
                  <a:schemeClr val="accent1">
                    <a:lumMod val="7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違法補助之行為認定基準時點，應以補助機關團體核定同意時為準</a:t>
            </a:r>
            <a:r>
              <a:rPr lang="zh-TW" altLang="en-US" sz="24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故於機關團體核定同意補助後，縱關係人未辦理核銷程序或退回補助金，亦不能當然免責。</a:t>
            </a:r>
            <a:endParaRPr lang="en-US" altLang="zh-TW" sz="28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/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法務部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年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3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日法廉字第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10905002080</a:t>
            </a:r>
            <a:r>
              <a:rPr lang="zh-TW" altLang="en-US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號函釋參照</a:t>
            </a:r>
            <a:r>
              <a:rPr lang="en-US" altLang="zh-TW" sz="20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en-US" altLang="zh-TW" sz="24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9" name="!!pp1">
            <a:extLst>
              <a:ext uri="{FF2B5EF4-FFF2-40B4-BE49-F238E27FC236}">
                <a16:creationId xmlns:a16="http://schemas.microsoft.com/office/drawing/2014/main" id="{5A48DE70-8B7D-40E5-BE8D-542E8FF8059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6" t="16029" r="8397" b="66356"/>
          <a:stretch/>
        </p:blipFill>
        <p:spPr>
          <a:xfrm>
            <a:off x="38038" y="1933590"/>
            <a:ext cx="3262634" cy="1476896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6BF6ED8D-D07E-46D4-A343-5B83DAF36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728" y="836983"/>
            <a:ext cx="8620491" cy="183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32777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8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內容版面配置區 2"/>
          <p:cNvSpPr>
            <a:spLocks noGrp="1"/>
          </p:cNvSpPr>
          <p:nvPr>
            <p:ph idx="1"/>
          </p:nvPr>
        </p:nvSpPr>
        <p:spPr>
          <a:xfrm>
            <a:off x="2510684" y="2517498"/>
            <a:ext cx="8576448" cy="1296144"/>
          </a:xfrm>
        </p:spPr>
        <p:txBody>
          <a:bodyPr>
            <a:noAutofit/>
          </a:bodyPr>
          <a:lstStyle/>
          <a:p>
            <a:pPr marL="0" indent="1588" algn="just">
              <a:buNone/>
            </a:pP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有關補助機關之認定，非以經費來源為準，應以</a:t>
            </a:r>
            <a:r>
              <a:rPr lang="zh-TW" altLang="en-US" sz="28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何一機關對補助之核定具有裁量權限</a:t>
            </a:r>
            <a:r>
              <a:rPr lang="zh-TW" altLang="en-US" sz="2800" dirty="0">
                <a:latin typeface="標楷體" pitchFamily="65" charset="-120"/>
                <a:ea typeface="標楷體" pitchFamily="65" charset="-120"/>
              </a:rPr>
              <a:t>（包含補助與否、補助對象、內容或金額多寡）而定。</a:t>
            </a:r>
            <a:endParaRPr lang="en-US" altLang="zh-TW" sz="28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F82BD8-7C05-4AF1-97CE-E193CBD56D3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41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671345" y="1134855"/>
            <a:ext cx="1470144" cy="691350"/>
          </a:xfrm>
          <a:prstGeom prst="rect">
            <a:avLst/>
          </a:prstGeom>
          <a:gradFill>
            <a:gsLst>
              <a:gs pos="0">
                <a:srgbClr val="CCCCFF"/>
              </a:gs>
              <a:gs pos="17999">
                <a:srgbClr val="99CCFF"/>
              </a:gs>
              <a:gs pos="36000">
                <a:srgbClr val="9966FF"/>
              </a:gs>
              <a:gs pos="61000">
                <a:srgbClr val="CC99FF"/>
              </a:gs>
              <a:gs pos="82001">
                <a:srgbClr val="99CCFF"/>
              </a:gs>
              <a:gs pos="100000">
                <a:srgbClr val="CCCCFF"/>
              </a:gs>
            </a:gsLst>
            <a:lin ang="5400000" scaled="0"/>
          </a:gradFill>
          <a:effectLst>
            <a:outerShdw blurRad="50800" dist="50800" dir="5400000" algn="ctr" rotWithShape="0">
              <a:srgbClr val="000000"/>
            </a:outerShdw>
          </a:effectLst>
          <a:scene3d>
            <a:camera prst="perspectiveContrastingRightFacing" fov="2700000">
              <a:rot lat="0" lon="21000000" rev="600000"/>
            </a:camera>
            <a:lightRig rig="sunrise" dir="t">
              <a:rot lat="0" lon="0" rev="0"/>
            </a:lightRig>
          </a:scene3d>
          <a:sp3d>
            <a:bevelT/>
            <a:bevelB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flatTx/>
          </a:bodyPr>
          <a:lstStyle/>
          <a:p>
            <a:pPr algn="ctr">
              <a:defRPr/>
            </a:pPr>
            <a:r>
              <a:rPr lang="zh-TW" altLang="en-US" b="1" dirty="0">
                <a:solidFill>
                  <a:srgbClr val="000000"/>
                </a:solidFill>
              </a:rPr>
              <a:t>問題釐清</a:t>
            </a:r>
          </a:p>
        </p:txBody>
      </p:sp>
      <p:sp>
        <p:nvSpPr>
          <p:cNvPr id="40966" name="文字方塊 4"/>
          <p:cNvSpPr txBox="1">
            <a:spLocks noChangeArrowheads="1"/>
          </p:cNvSpPr>
          <p:nvPr/>
        </p:nvSpPr>
        <p:spPr bwMode="auto">
          <a:xfrm>
            <a:off x="2487920" y="1366320"/>
            <a:ext cx="87506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zh-TW" altLang="en-US" sz="3200" dirty="0">
                <a:solidFill>
                  <a:srgbClr val="003399"/>
                </a:solidFill>
                <a:latin typeface="標楷體" pitchFamily="65" charset="-120"/>
                <a:ea typeface="標楷體" pitchFamily="65" charset="-120"/>
              </a:rPr>
              <a:t>地方政府執行經費來自中央之補助，或不同機關協力完成採購，其補助或交易機關如何認定？</a:t>
            </a:r>
          </a:p>
        </p:txBody>
      </p:sp>
      <p:sp>
        <p:nvSpPr>
          <p:cNvPr id="40967" name="文字方塊 5"/>
          <p:cNvSpPr txBox="1">
            <a:spLocks noChangeArrowheads="1"/>
          </p:cNvSpPr>
          <p:nvPr/>
        </p:nvSpPr>
        <p:spPr bwMode="auto">
          <a:xfrm>
            <a:off x="5991526" y="5857878"/>
            <a:ext cx="461665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endParaRPr lang="zh-TW" altLang="en-US">
              <a:solidFill>
                <a:prstClr val="black"/>
              </a:solidFill>
              <a:latin typeface="Georgia" pitchFamily="18" charset="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2510684" y="3887602"/>
            <a:ext cx="857644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不同機關共同協力之採購（例如工務局委託採購處辦理招標、議價及簽約，工務局負責監工、履勘及驗收），因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相關機關對於採購程序皆具有實質影響力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，難謂無利益輸送空間，應認二機關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均為採購機關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。亦即，相關機關公職人員及其關係人均受本法之限制，並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有揭露之義務</a:t>
            </a:r>
            <a:r>
              <a:rPr lang="zh-TW" altLang="en-US" sz="2800" dirty="0">
                <a:solidFill>
                  <a:srgbClr val="0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>
              <a:solidFill>
                <a:srgbClr val="000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97CE8FE7-1829-4BF3-80C6-7011D808AB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6150" y="-26239"/>
            <a:ext cx="12398150" cy="100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4149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09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2" grpId="0" build="p"/>
      <p:bldP spid="12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56A76BDF-CB01-421D-A602-C827AB9999A8}"/>
              </a:ext>
            </a:extLst>
          </p:cNvPr>
          <p:cNvSpPr txBox="1"/>
          <p:nvPr/>
        </p:nvSpPr>
        <p:spPr>
          <a:xfrm>
            <a:off x="5807971" y="2230019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200" b="1" dirty="0">
                <a:solidFill>
                  <a:srgbClr val="4C383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裁罰規定</a:t>
            </a:r>
          </a:p>
        </p:txBody>
      </p:sp>
    </p:spTree>
    <p:extLst>
      <p:ext uri="{BB962C8B-B14F-4D97-AF65-F5344CB8AC3E}">
        <p14:creationId xmlns:p14="http://schemas.microsoft.com/office/powerpoint/2010/main" val="31702342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Char"/>
      </p:transition>
    </mc:Choice>
    <mc:Fallback xmlns="">
      <p:transition spd="slow" advClick="0" advTm="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裁罰規定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441125955"/>
              </p:ext>
            </p:extLst>
          </p:nvPr>
        </p:nvGraphicFramePr>
        <p:xfrm>
          <a:off x="1162878" y="1361661"/>
          <a:ext cx="10227365" cy="4552121"/>
        </p:xfrm>
        <a:graphic>
          <a:graphicData uri="http://schemas.openxmlformats.org/drawingml/2006/table">
            <a:tbl>
              <a:tblPr firstRow="1" bandRow="1">
                <a:tableStyleId>{1FECB4D8-DB02-4DC6-A0A2-4F2EBAE1DC90}</a:tableStyleId>
              </a:tblPr>
              <a:tblGrid>
                <a:gridCol w="4150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7712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8742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違反本法第</a:t>
                      </a:r>
                      <a:r>
                        <a:rPr lang="en-US" altLang="zh-TW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14</a:t>
                      </a:r>
                      <a:r>
                        <a:rPr lang="zh-TW" altLang="en-US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條規定之情形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罰鍰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9406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違法交</a:t>
                      </a:r>
                      <a:r>
                        <a:rPr lang="zh-TW" altLang="en-US" sz="2400" b="1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易</a:t>
                      </a:r>
                      <a:r>
                        <a:rPr lang="zh-TW" altLang="en-US" sz="24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或補助行為</a:t>
                      </a: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金額</a:t>
                      </a:r>
                      <a:r>
                        <a:rPr lang="zh-TW" altLang="zh-TW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未</a:t>
                      </a:r>
                      <a:r>
                        <a:rPr lang="zh-TW" altLang="en-US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達</a:t>
                      </a:r>
                      <a:r>
                        <a:rPr lang="en-US" altLang="zh-TW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10</a:t>
                      </a:r>
                      <a:r>
                        <a:rPr lang="zh-TW" altLang="en-US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萬元者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，處</a:t>
                      </a:r>
                      <a:r>
                        <a:rPr lang="en-US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萬元以上</a:t>
                      </a:r>
                      <a:r>
                        <a:rPr lang="en-US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5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萬元以下罰鍰</a:t>
                      </a:r>
                      <a:endParaRPr lang="en-US" altLang="zh-TW" sz="1800" b="0" u="none" dirty="0">
                        <a:solidFill>
                          <a:schemeClr val="tx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</a:endParaRPr>
                    </a:p>
                    <a:p>
                      <a:r>
                        <a:rPr lang="en-US" altLang="zh-TW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10</a:t>
                      </a:r>
                      <a:r>
                        <a:rPr lang="zh-TW" altLang="en-US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萬以上未達</a:t>
                      </a:r>
                      <a:r>
                        <a:rPr lang="en-US" altLang="zh-TW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100</a:t>
                      </a:r>
                      <a:r>
                        <a:rPr lang="zh-TW" altLang="en-US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萬元者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，處</a:t>
                      </a:r>
                      <a:r>
                        <a:rPr lang="en-US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6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萬元以上</a:t>
                      </a:r>
                      <a:r>
                        <a:rPr lang="en-US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50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萬元以下罰鍰</a:t>
                      </a:r>
                      <a:endParaRPr lang="en-US" altLang="zh-TW" sz="1800" b="0" u="none" dirty="0">
                        <a:solidFill>
                          <a:schemeClr val="tx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</a:endParaRPr>
                    </a:p>
                    <a:p>
                      <a:r>
                        <a:rPr lang="en-US" altLang="zh-TW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100</a:t>
                      </a:r>
                      <a:r>
                        <a:rPr lang="zh-TW" altLang="en-US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萬元以上未達</a:t>
                      </a:r>
                      <a:r>
                        <a:rPr lang="en-US" altLang="zh-TW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</a:t>
                      </a:r>
                      <a:r>
                        <a:rPr lang="zh-TW" altLang="en-US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千萬元者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，處</a:t>
                      </a:r>
                      <a:r>
                        <a:rPr lang="en-US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60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萬元以上</a:t>
                      </a:r>
                      <a:r>
                        <a:rPr lang="en-US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500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萬元以下罰鍰</a:t>
                      </a:r>
                      <a:endParaRPr lang="en-US" altLang="zh-TW" sz="1800" b="0" u="none" dirty="0">
                        <a:solidFill>
                          <a:schemeClr val="tx1"/>
                        </a:solidFill>
                        <a:latin typeface="Microsoft JhengHei UI" panose="020B0604030504040204" pitchFamily="34" charset="-120"/>
                        <a:ea typeface="Microsoft JhengHei UI" panose="020B0604030504040204" pitchFamily="34" charset="-120"/>
                      </a:endParaRPr>
                    </a:p>
                    <a:p>
                      <a:r>
                        <a:rPr lang="zh-TW" altLang="en-US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金額</a:t>
                      </a:r>
                      <a:r>
                        <a:rPr lang="en-US" altLang="zh-TW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</a:t>
                      </a:r>
                      <a:r>
                        <a:rPr lang="zh-TW" altLang="en-US" sz="1800" b="0" u="none" dirty="0">
                          <a:solidFill>
                            <a:srgbClr val="FF0000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千萬元以上者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，處</a:t>
                      </a:r>
                      <a:r>
                        <a:rPr lang="en-US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600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萬元以上該金額以下罰鍰 </a:t>
                      </a:r>
                      <a:r>
                        <a:rPr lang="en-US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(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本法第</a:t>
                      </a:r>
                      <a:r>
                        <a:rPr lang="en-US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18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條第</a:t>
                      </a:r>
                      <a:r>
                        <a:rPr lang="en-US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</a:t>
                      </a:r>
                      <a:r>
                        <a:rPr lang="zh-TW" altLang="en-US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項</a:t>
                      </a:r>
                      <a:r>
                        <a:rPr lang="en-US" altLang="zh-TW" sz="1800" b="0" u="none" dirty="0">
                          <a:solidFill>
                            <a:schemeClr val="tx1"/>
                          </a:solidFill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)</a:t>
                      </a:r>
                      <a:r>
                        <a:rPr lang="zh-TW" altLang="en-US" sz="1800" b="0" u="none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。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23973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4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未依規定揭露或公開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違反者，處</a:t>
                      </a:r>
                      <a:r>
                        <a:rPr lang="en-US" altLang="zh-TW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5</a:t>
                      </a:r>
                      <a:r>
                        <a:rPr lang="zh-TW" altLang="en-US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萬元以上</a:t>
                      </a:r>
                      <a:r>
                        <a:rPr lang="en-US" altLang="zh-TW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50</a:t>
                      </a:r>
                      <a:r>
                        <a:rPr lang="zh-TW" altLang="en-US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萬元以下罰鍰並得按次處罰</a:t>
                      </a:r>
                      <a:r>
                        <a:rPr lang="en-US" altLang="zh-TW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(</a:t>
                      </a:r>
                      <a:r>
                        <a:rPr lang="zh-TW" altLang="en-US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本法第</a:t>
                      </a:r>
                      <a:r>
                        <a:rPr lang="en-US" altLang="zh-TW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18</a:t>
                      </a:r>
                      <a:r>
                        <a:rPr lang="zh-TW" altLang="en-US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條第</a:t>
                      </a:r>
                      <a:r>
                        <a:rPr lang="en-US" altLang="zh-TW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3</a:t>
                      </a:r>
                      <a:r>
                        <a:rPr lang="zh-TW" altLang="en-US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項</a:t>
                      </a:r>
                      <a:r>
                        <a:rPr lang="en-US" altLang="zh-TW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)</a:t>
                      </a:r>
                      <a:r>
                        <a:rPr lang="zh-TW" altLang="en-US" sz="2000" dirty="0">
                          <a:latin typeface="Microsoft JhengHei UI" panose="020B0604030504040204" pitchFamily="34" charset="-120"/>
                          <a:ea typeface="Microsoft JhengHei UI" panose="020B0604030504040204" pitchFamily="34" charset="-120"/>
                        </a:rPr>
                        <a:t>。</a:t>
                      </a:r>
                    </a:p>
                  </a:txBody>
                  <a:tcPr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矩形 4">
            <a:extLst>
              <a:ext uri="{FF2B5EF4-FFF2-40B4-BE49-F238E27FC236}">
                <a16:creationId xmlns:a16="http://schemas.microsoft.com/office/drawing/2014/main" id="{155C953B-2ABF-460C-8E52-195F425450DD}"/>
              </a:ext>
            </a:extLst>
          </p:cNvPr>
          <p:cNvSpPr/>
          <p:nvPr/>
        </p:nvSpPr>
        <p:spPr>
          <a:xfrm>
            <a:off x="4956030" y="7592599"/>
            <a:ext cx="193713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400" dirty="0">
                <a:solidFill>
                  <a:schemeClr val="accent4">
                    <a:lumMod val="20000"/>
                    <a:lumOff val="80000"/>
                  </a:schemeClr>
                </a:solidFill>
                <a:latin typeface="標楷體" pitchFamily="65" charset="-120"/>
                <a:ea typeface="標楷體" pitchFamily="65" charset="-120"/>
              </a:rPr>
              <a:t>聯絡電話：</a:t>
            </a:r>
            <a:r>
              <a:rPr lang="en-US" altLang="zh-TW" sz="1400" dirty="0">
                <a:solidFill>
                  <a:schemeClr val="accent4">
                    <a:lumMod val="20000"/>
                    <a:lumOff val="80000"/>
                  </a:schemeClr>
                </a:solidFill>
                <a:latin typeface="標楷體" pitchFamily="65" charset="-120"/>
                <a:ea typeface="標楷體" pitchFamily="65" charset="-120"/>
              </a:rPr>
              <a:t>02-23413183</a:t>
            </a:r>
            <a:r>
              <a:rPr lang="zh-TW" altLang="en-US" sz="1400" dirty="0">
                <a:solidFill>
                  <a:schemeClr val="accent4">
                    <a:lumMod val="20000"/>
                    <a:lumOff val="80000"/>
                  </a:schemeClr>
                </a:solidFill>
                <a:latin typeface="標楷體" pitchFamily="65" charset="-120"/>
                <a:ea typeface="標楷體" pitchFamily="65" charset="-120"/>
              </a:rPr>
              <a:t> 分機：</a:t>
            </a:r>
            <a:r>
              <a:rPr lang="en-US" altLang="zh-TW" sz="1400" dirty="0">
                <a:solidFill>
                  <a:schemeClr val="accent4">
                    <a:lumMod val="20000"/>
                    <a:lumOff val="80000"/>
                  </a:schemeClr>
                </a:solidFill>
                <a:latin typeface="標楷體" pitchFamily="65" charset="-120"/>
                <a:ea typeface="標楷體" pitchFamily="65" charset="-120"/>
              </a:rPr>
              <a:t>178</a:t>
            </a:r>
            <a:endParaRPr lang="zh-TW" altLang="en-US" sz="1400" dirty="0">
              <a:solidFill>
                <a:schemeClr val="accent4">
                  <a:lumMod val="20000"/>
                  <a:lumOff val="80000"/>
                </a:schemeClr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4C31BC69-D0F5-4C8B-A60D-E60688C06B3F}"/>
              </a:ext>
            </a:extLst>
          </p:cNvPr>
          <p:cNvSpPr/>
          <p:nvPr/>
        </p:nvSpPr>
        <p:spPr>
          <a:xfrm rot="18924561">
            <a:off x="-2140085" y="2318626"/>
            <a:ext cx="94358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1400" b="1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說明結束，感謝參與</a:t>
            </a:r>
          </a:p>
        </p:txBody>
      </p:sp>
    </p:spTree>
    <p:extLst>
      <p:ext uri="{BB962C8B-B14F-4D97-AF65-F5344CB8AC3E}">
        <p14:creationId xmlns:p14="http://schemas.microsoft.com/office/powerpoint/2010/main" val="35287913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363" y="4357991"/>
            <a:ext cx="2761614" cy="2203518"/>
          </a:xfrm>
          <a:prstGeom prst="rect">
            <a:avLst/>
          </a:prstGeom>
        </p:spPr>
      </p:pic>
      <p:sp>
        <p:nvSpPr>
          <p:cNvPr id="7" name="流程圖: 接點 6"/>
          <p:cNvSpPr/>
          <p:nvPr/>
        </p:nvSpPr>
        <p:spPr>
          <a:xfrm>
            <a:off x="8592000" y="1532032"/>
            <a:ext cx="3600000" cy="3600000"/>
          </a:xfrm>
          <a:prstGeom prst="flowChartConnector">
            <a:avLst/>
          </a:prstGeom>
          <a:solidFill>
            <a:srgbClr val="F4F4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 rotWithShape="1">
          <a:blip r:embed="rId4" cstate="print">
            <a:grayscl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7252" y="3273549"/>
            <a:ext cx="3708000" cy="3716967"/>
          </a:xfrm>
          <a:prstGeom prst="flowChartConnector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FCF8A50B-37B8-42D9-BEED-BB6E19521AB9}"/>
              </a:ext>
            </a:extLst>
          </p:cNvPr>
          <p:cNvSpPr/>
          <p:nvPr/>
        </p:nvSpPr>
        <p:spPr>
          <a:xfrm>
            <a:off x="4695812" y="3182778"/>
            <a:ext cx="5544616" cy="4924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26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聯絡電話：</a:t>
            </a:r>
            <a:r>
              <a:rPr lang="en-US" altLang="zh-TW" sz="26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02-23413183</a:t>
            </a:r>
            <a:r>
              <a:rPr lang="zh-TW" altLang="en-US" sz="26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 分機：</a:t>
            </a:r>
            <a:r>
              <a:rPr lang="en-US" altLang="zh-TW" sz="2600" dirty="0">
                <a:solidFill>
                  <a:prstClr val="black"/>
                </a:solidFill>
                <a:latin typeface="標楷體" pitchFamily="65" charset="-120"/>
                <a:ea typeface="標楷體" pitchFamily="65" charset="-120"/>
              </a:rPr>
              <a:t>178</a:t>
            </a:r>
            <a:endParaRPr lang="zh-TW" altLang="en-US" sz="2600" dirty="0">
              <a:solidFill>
                <a:prstClr val="black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50FA36A-6EA7-48BC-905C-C5C618A1C268}"/>
              </a:ext>
            </a:extLst>
          </p:cNvPr>
          <p:cNvSpPr/>
          <p:nvPr/>
        </p:nvSpPr>
        <p:spPr>
          <a:xfrm>
            <a:off x="710119" y="1643592"/>
            <a:ext cx="5544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en-US" sz="4000" b="1" i="1" dirty="0">
                <a:solidFill>
                  <a:schemeClr val="accent4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說明結束，感謝參與</a:t>
            </a:r>
          </a:p>
        </p:txBody>
      </p:sp>
    </p:spTree>
    <p:extLst>
      <p:ext uri="{BB962C8B-B14F-4D97-AF65-F5344CB8AC3E}">
        <p14:creationId xmlns:p14="http://schemas.microsoft.com/office/powerpoint/2010/main" val="2419059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>
          <a:xfrm>
            <a:off x="2" y="0"/>
            <a:ext cx="12172951" cy="982766"/>
          </a:xfrm>
        </p:spPr>
        <p:txBody>
          <a:bodyPr>
            <a:normAutofit/>
          </a:bodyPr>
          <a:lstStyle/>
          <a:p>
            <a:r>
              <a:rPr lang="zh-TW" altLang="en-US" sz="4000" dirty="0">
                <a:latin typeface="+mj-ea"/>
              </a:rPr>
              <a:t>基本概念</a:t>
            </a:r>
            <a:endParaRPr lang="zh-TW" altLang="en-US" sz="4000" dirty="0">
              <a:solidFill>
                <a:srgbClr val="7B9899"/>
              </a:solidFill>
            </a:endParaRPr>
          </a:p>
        </p:txBody>
      </p:sp>
      <p:pic>
        <p:nvPicPr>
          <p:cNvPr id="12" name="!!k1">
            <a:extLst>
              <a:ext uri="{FF2B5EF4-FFF2-40B4-BE49-F238E27FC236}">
                <a16:creationId xmlns:a16="http://schemas.microsoft.com/office/drawing/2014/main" id="{B28E6F75-3894-4DCF-9F42-536A7C6407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2" t="34678" r="26380" b="53218"/>
          <a:stretch/>
        </p:blipFill>
        <p:spPr>
          <a:xfrm>
            <a:off x="941889" y="653327"/>
            <a:ext cx="3486941" cy="982766"/>
          </a:xfrm>
          <a:prstGeom prst="rect">
            <a:avLst/>
          </a:prstGeom>
        </p:spPr>
      </p:pic>
      <p:pic>
        <p:nvPicPr>
          <p:cNvPr id="11" name="!!G3">
            <a:extLst>
              <a:ext uri="{FF2B5EF4-FFF2-40B4-BE49-F238E27FC236}">
                <a16:creationId xmlns:a16="http://schemas.microsoft.com/office/drawing/2014/main" id="{51D69690-CB1F-4D4F-A030-D7E263FF7D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002" y="1487350"/>
            <a:ext cx="11083489" cy="5249111"/>
          </a:xfrm>
          <a:prstGeom prst="rect">
            <a:avLst/>
          </a:prstGeom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FDA888E7-8352-4585-B187-5BD2E1CEAD3A}"/>
              </a:ext>
            </a:extLst>
          </p:cNvPr>
          <p:cNvSpPr txBox="1"/>
          <p:nvPr/>
        </p:nvSpPr>
        <p:spPr>
          <a:xfrm>
            <a:off x="5525308" y="2052537"/>
            <a:ext cx="589496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5F5346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例如：兒媳、女婿、兄嫂、弟媳、連襟、妯娌</a:t>
            </a:r>
          </a:p>
        </p:txBody>
      </p:sp>
    </p:spTree>
    <p:extLst>
      <p:ext uri="{BB962C8B-B14F-4D97-AF65-F5344CB8AC3E}">
        <p14:creationId xmlns:p14="http://schemas.microsoft.com/office/powerpoint/2010/main" val="228055816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5" presetClass="emph" presetSubtype="0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 override="childStyle">
                                        <p:cTn id="10" dur="indefinit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>
                <a:latin typeface="+mj-ea"/>
              </a:rPr>
              <a:t>基本概念</a:t>
            </a:r>
            <a:endParaRPr lang="zh-TW" altLang="en-US" sz="4000" dirty="0">
              <a:solidFill>
                <a:srgbClr val="7B9899"/>
              </a:solidFill>
            </a:endParaRPr>
          </a:p>
        </p:txBody>
      </p:sp>
      <p:pic>
        <p:nvPicPr>
          <p:cNvPr id="13" name="!!k1">
            <a:extLst>
              <a:ext uri="{FF2B5EF4-FFF2-40B4-BE49-F238E27FC236}">
                <a16:creationId xmlns:a16="http://schemas.microsoft.com/office/drawing/2014/main" id="{FED5073A-47F3-46E6-8D13-3AAC5D956D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02" t="34678" r="26380" b="53218"/>
          <a:stretch/>
        </p:blipFill>
        <p:spPr>
          <a:xfrm>
            <a:off x="2959374" y="0"/>
            <a:ext cx="3486941" cy="982766"/>
          </a:xfrm>
          <a:prstGeom prst="rect">
            <a:avLst/>
          </a:prstGeo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45748ED2-A140-42E7-9957-41BCD0C7B5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23" y="1260353"/>
            <a:ext cx="12192000" cy="541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302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5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56A76BDF-CB01-421D-A602-C827AB9999A8}"/>
              </a:ext>
            </a:extLst>
          </p:cNvPr>
          <p:cNvSpPr txBox="1"/>
          <p:nvPr/>
        </p:nvSpPr>
        <p:spPr>
          <a:xfrm>
            <a:off x="5974225" y="2165362"/>
            <a:ext cx="451828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zh-TW" altLang="en-US" sz="8000" b="1" dirty="0">
                <a:solidFill>
                  <a:srgbClr val="4C3832"/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rPr>
              <a:t>補助與交易之限制</a:t>
            </a:r>
          </a:p>
        </p:txBody>
      </p:sp>
    </p:spTree>
    <p:extLst>
      <p:ext uri="{BB962C8B-B14F-4D97-AF65-F5344CB8AC3E}">
        <p14:creationId xmlns:p14="http://schemas.microsoft.com/office/powerpoint/2010/main" val="41065088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Click="0" advTm="0">
        <p159:morph option="byChar"/>
      </p:transition>
    </mc:Choice>
    <mc:Fallback xmlns="">
      <p:transition spd="slow" advClick="0" advTm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750A3A24-BFFF-474C-AC7B-8C8A94D9AE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628" y="993140"/>
            <a:ext cx="11162743" cy="5864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964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>
                <a:solidFill>
                  <a:srgbClr val="7B9899"/>
                </a:solidFill>
              </a:rPr>
              <a:t>補助與交易之限制</a:t>
            </a:r>
            <a:endParaRPr lang="zh-TW" altLang="en-US" dirty="0">
              <a:solidFill>
                <a:srgbClr val="7B9899"/>
              </a:solidFill>
            </a:endParaRPr>
          </a:p>
        </p:txBody>
      </p:sp>
      <p:pic>
        <p:nvPicPr>
          <p:cNvPr id="5" name="!!pp1">
            <a:extLst>
              <a:ext uri="{FF2B5EF4-FFF2-40B4-BE49-F238E27FC236}">
                <a16:creationId xmlns:a16="http://schemas.microsoft.com/office/drawing/2014/main" id="{4A42A7F5-4783-46E0-88B5-86D962E959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73" y="962642"/>
            <a:ext cx="11767574" cy="5844298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2AFC8D89-B1B1-471E-8663-57D1879472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9267872">
            <a:off x="20316093" y="5322277"/>
            <a:ext cx="1413810" cy="97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02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7041</TotalTime>
  <Words>2182</Words>
  <Application>Microsoft Office PowerPoint</Application>
  <PresentationFormat>寬螢幕</PresentationFormat>
  <Paragraphs>122</Paragraphs>
  <Slides>44</Slides>
  <Notes>10</Notes>
  <HiddenSlides>0</HiddenSlides>
  <MMClips>0</MMClips>
  <ScaleCrop>false</ScaleCrop>
  <HeadingPairs>
    <vt:vector size="6" baseType="variant">
      <vt:variant>
        <vt:lpstr>使用字型</vt:lpstr>
      </vt:variant>
      <vt:variant>
        <vt:i4>15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44</vt:i4>
      </vt:variant>
    </vt:vector>
  </HeadingPairs>
  <TitlesOfParts>
    <vt:vector size="60" baseType="lpstr">
      <vt:lpstr>Microsoft JhengHei UI</vt:lpstr>
      <vt:lpstr>Microsoft YaHei</vt:lpstr>
      <vt:lpstr>Microsoft YaHei Light</vt:lpstr>
      <vt:lpstr>Microsoft YaHei UI</vt:lpstr>
      <vt:lpstr>金梅新中楷全字體</vt:lpstr>
      <vt:lpstr>華康文徵明體W4(P)</vt:lpstr>
      <vt:lpstr>華康行楷體W5(P)</vt:lpstr>
      <vt:lpstr>華康楷書體W7(P)</vt:lpstr>
      <vt:lpstr>新細明體</vt:lpstr>
      <vt:lpstr>標楷體</vt:lpstr>
      <vt:lpstr>Arial</vt:lpstr>
      <vt:lpstr>Calibri</vt:lpstr>
      <vt:lpstr>Georgia</vt:lpstr>
      <vt:lpstr>Times New Roman</vt:lpstr>
      <vt:lpstr>Wingdings 2</vt:lpstr>
      <vt:lpstr>自訂設計</vt:lpstr>
      <vt:lpstr>PowerPoint 簡報</vt:lpstr>
      <vt:lpstr>PowerPoint 簡報</vt:lpstr>
      <vt:lpstr>基本概念</vt:lpstr>
      <vt:lpstr>基本概念</vt:lpstr>
      <vt:lpstr>基本概念</vt:lpstr>
      <vt:lpstr>基本概念</vt:lpstr>
      <vt:lpstr>PowerPoint 簡報</vt:lpstr>
      <vt:lpstr>補助與交易之限制</vt:lpstr>
      <vt:lpstr>補助與交易之限制</vt:lpstr>
      <vt:lpstr>補助與交易之限制</vt:lpstr>
      <vt:lpstr>補助與交易之限制</vt:lpstr>
      <vt:lpstr>補助與交易之限制</vt:lpstr>
      <vt:lpstr>補助與交易之限制</vt:lpstr>
      <vt:lpstr>補助與交易之限制</vt:lpstr>
      <vt:lpstr>補助與交易之限制</vt:lpstr>
      <vt:lpstr>  補助與交易之限制</vt:lpstr>
      <vt:lpstr>補助與交易之限制</vt:lpstr>
      <vt:lpstr>補助與交易之限制</vt:lpstr>
      <vt:lpstr>補助與交易之限制</vt:lpstr>
      <vt:lpstr>補助與交易之限制</vt:lpstr>
      <vt:lpstr>補助與交易之限制</vt:lpstr>
      <vt:lpstr> 補助與交易之限制</vt:lpstr>
      <vt:lpstr> 補助與交易之限制</vt:lpstr>
      <vt:lpstr>補助與交易之限制</vt:lpstr>
      <vt:lpstr>裁罰案例</vt:lpstr>
      <vt:lpstr>補助與交易之限制</vt:lpstr>
      <vt:lpstr>補助與交易之限制</vt:lpstr>
      <vt:lpstr>PowerPoint 簡報</vt:lpstr>
      <vt:lpstr>PowerPoint 簡報</vt:lpstr>
      <vt:lpstr>PowerPoint 簡報</vt:lpstr>
      <vt:lpstr>PowerPoint 簡報</vt:lpstr>
      <vt:lpstr>補助與交易之限制</vt:lpstr>
      <vt:lpstr>裁罰案例</vt:lpstr>
      <vt:lpstr>裁罰案例</vt:lpstr>
      <vt:lpstr>補助與交易之限制</vt:lpstr>
      <vt:lpstr>  補助與交易之限制</vt:lpstr>
      <vt:lpstr>  補助與交易之限制</vt:lpstr>
      <vt:lpstr>補助與交易之限制</vt:lpstr>
      <vt:lpstr>補助與交易之限制</vt:lpstr>
      <vt:lpstr>補助與交易之限制</vt:lpstr>
      <vt:lpstr>PowerPoint 簡報</vt:lpstr>
      <vt:lpstr>PowerPoint 簡報</vt:lpstr>
      <vt:lpstr>裁罰規定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劉維倫</dc:creator>
  <cp:lastModifiedBy>劉維倫</cp:lastModifiedBy>
  <cp:revision>508</cp:revision>
  <dcterms:created xsi:type="dcterms:W3CDTF">2020-12-25T06:47:33Z</dcterms:created>
  <dcterms:modified xsi:type="dcterms:W3CDTF">2025-09-09T07:59:13Z</dcterms:modified>
</cp:coreProperties>
</file>