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5"/>
  </p:notesMasterIdLst>
  <p:handoutMasterIdLst>
    <p:handoutMasterId r:id="rId16"/>
  </p:handoutMasterIdLst>
  <p:sldIdLst>
    <p:sldId id="475" r:id="rId2"/>
    <p:sldId id="478" r:id="rId3"/>
    <p:sldId id="477" r:id="rId4"/>
    <p:sldId id="476" r:id="rId5"/>
    <p:sldId id="491" r:id="rId6"/>
    <p:sldId id="492" r:id="rId7"/>
    <p:sldId id="493" r:id="rId8"/>
    <p:sldId id="485" r:id="rId9"/>
    <p:sldId id="486" r:id="rId10"/>
    <p:sldId id="487" r:id="rId11"/>
    <p:sldId id="494" r:id="rId12"/>
    <p:sldId id="495" r:id="rId13"/>
    <p:sldId id="496" r:id="rId14"/>
  </p:sldIdLst>
  <p:sldSz cx="9144000" cy="6858000" type="screen4x3"/>
  <p:notesSz cx="6797675" cy="9926638"/>
  <p:defaultTextStyle>
    <a:defPPr>
      <a:defRPr lang="zh-TW"/>
    </a:defPPr>
    <a:lvl1pPr marL="0" algn="l" defTabSz="912076" rtl="0" eaLnBrk="1" latinLnBrk="0" hangingPunct="1">
      <a:defRPr sz="1800" kern="1200">
        <a:solidFill>
          <a:schemeClr val="tx1"/>
        </a:solidFill>
        <a:latin typeface="+mn-lt"/>
        <a:ea typeface="+mn-ea"/>
        <a:cs typeface="+mn-cs"/>
      </a:defRPr>
    </a:lvl1pPr>
    <a:lvl2pPr marL="456040" algn="l" defTabSz="912076" rtl="0" eaLnBrk="1" latinLnBrk="0" hangingPunct="1">
      <a:defRPr sz="1800" kern="1200">
        <a:solidFill>
          <a:schemeClr val="tx1"/>
        </a:solidFill>
        <a:latin typeface="+mn-lt"/>
        <a:ea typeface="+mn-ea"/>
        <a:cs typeface="+mn-cs"/>
      </a:defRPr>
    </a:lvl2pPr>
    <a:lvl3pPr marL="912076" algn="l" defTabSz="912076" rtl="0" eaLnBrk="1" latinLnBrk="0" hangingPunct="1">
      <a:defRPr sz="1800" kern="1200">
        <a:solidFill>
          <a:schemeClr val="tx1"/>
        </a:solidFill>
        <a:latin typeface="+mn-lt"/>
        <a:ea typeface="+mn-ea"/>
        <a:cs typeface="+mn-cs"/>
      </a:defRPr>
    </a:lvl3pPr>
    <a:lvl4pPr marL="1368115" algn="l" defTabSz="912076" rtl="0" eaLnBrk="1" latinLnBrk="0" hangingPunct="1">
      <a:defRPr sz="1800" kern="1200">
        <a:solidFill>
          <a:schemeClr val="tx1"/>
        </a:solidFill>
        <a:latin typeface="+mn-lt"/>
        <a:ea typeface="+mn-ea"/>
        <a:cs typeface="+mn-cs"/>
      </a:defRPr>
    </a:lvl4pPr>
    <a:lvl5pPr marL="1824153" algn="l" defTabSz="912076" rtl="0" eaLnBrk="1" latinLnBrk="0" hangingPunct="1">
      <a:defRPr sz="1800" kern="1200">
        <a:solidFill>
          <a:schemeClr val="tx1"/>
        </a:solidFill>
        <a:latin typeface="+mn-lt"/>
        <a:ea typeface="+mn-ea"/>
        <a:cs typeface="+mn-cs"/>
      </a:defRPr>
    </a:lvl5pPr>
    <a:lvl6pPr marL="2280159" algn="l" defTabSz="912076" rtl="0" eaLnBrk="1" latinLnBrk="0" hangingPunct="1">
      <a:defRPr sz="1800" kern="1200">
        <a:solidFill>
          <a:schemeClr val="tx1"/>
        </a:solidFill>
        <a:latin typeface="+mn-lt"/>
        <a:ea typeface="+mn-ea"/>
        <a:cs typeface="+mn-cs"/>
      </a:defRPr>
    </a:lvl6pPr>
    <a:lvl7pPr marL="2736227" algn="l" defTabSz="912076" rtl="0" eaLnBrk="1" latinLnBrk="0" hangingPunct="1">
      <a:defRPr sz="1800" kern="1200">
        <a:solidFill>
          <a:schemeClr val="tx1"/>
        </a:solidFill>
        <a:latin typeface="+mn-lt"/>
        <a:ea typeface="+mn-ea"/>
        <a:cs typeface="+mn-cs"/>
      </a:defRPr>
    </a:lvl7pPr>
    <a:lvl8pPr marL="3192268" algn="l" defTabSz="912076" rtl="0" eaLnBrk="1" latinLnBrk="0" hangingPunct="1">
      <a:defRPr sz="1800" kern="1200">
        <a:solidFill>
          <a:schemeClr val="tx1"/>
        </a:solidFill>
        <a:latin typeface="+mn-lt"/>
        <a:ea typeface="+mn-ea"/>
        <a:cs typeface="+mn-cs"/>
      </a:defRPr>
    </a:lvl8pPr>
    <a:lvl9pPr marL="3648303" algn="l" defTabSz="9120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9" userDrawn="1">
          <p15:clr>
            <a:srgbClr val="A4A3A4"/>
          </p15:clr>
        </p15:guide>
        <p15:guide id="2" pos="2122" userDrawn="1">
          <p15:clr>
            <a:srgbClr val="A4A3A4"/>
          </p15:clr>
        </p15:guide>
        <p15:guide id="3" orient="horz" pos="3128" userDrawn="1">
          <p15:clr>
            <a:srgbClr val="A4A3A4"/>
          </p15:clr>
        </p15:guide>
        <p15:guide id="4" pos="2141" userDrawn="1">
          <p15:clr>
            <a:srgbClr val="A4A3A4"/>
          </p15:clr>
        </p15:guide>
        <p15:guide id="5"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4D2403"/>
    <a:srgbClr val="4C2504"/>
    <a:srgbClr val="3B1C03"/>
    <a:srgbClr val="FFFFCC"/>
    <a:srgbClr val="00CC99"/>
    <a:srgbClr val="FFFF66"/>
    <a:srgbClr val="00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5824" autoAdjust="0"/>
  </p:normalViewPr>
  <p:slideViewPr>
    <p:cSldViewPr>
      <p:cViewPr varScale="1">
        <p:scale>
          <a:sx n="88" d="100"/>
          <a:sy n="88" d="100"/>
        </p:scale>
        <p:origin x="-1152"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4" d="100"/>
          <a:sy n="84" d="100"/>
        </p:scale>
        <p:origin x="-3804" y="-96"/>
      </p:cViewPr>
      <p:guideLst>
        <p:guide orient="horz" pos="3109"/>
        <p:guide orient="horz" pos="3128"/>
        <p:guide orient="horz" pos="3127"/>
        <p:guide pos="2122"/>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1" y="10"/>
            <a:ext cx="2945660" cy="496331"/>
          </a:xfrm>
          <a:prstGeom prst="rect">
            <a:avLst/>
          </a:prstGeom>
        </p:spPr>
        <p:txBody>
          <a:bodyPr vert="horz" lIns="91711" tIns="45846" rIns="91711" bIns="45846" rtlCol="0"/>
          <a:lstStyle>
            <a:lvl1pPr algn="l">
              <a:defRPr sz="1200"/>
            </a:lvl1pPr>
          </a:lstStyle>
          <a:p>
            <a:endParaRPr lang="zh-TW" altLang="en-US"/>
          </a:p>
        </p:txBody>
      </p:sp>
      <p:sp>
        <p:nvSpPr>
          <p:cNvPr id="3" name="日期版面配置區 2"/>
          <p:cNvSpPr>
            <a:spLocks noGrp="1"/>
          </p:cNvSpPr>
          <p:nvPr>
            <p:ph type="dt" sz="quarter" idx="1"/>
          </p:nvPr>
        </p:nvSpPr>
        <p:spPr>
          <a:xfrm>
            <a:off x="3850487" y="10"/>
            <a:ext cx="2945660" cy="496331"/>
          </a:xfrm>
          <a:prstGeom prst="rect">
            <a:avLst/>
          </a:prstGeom>
        </p:spPr>
        <p:txBody>
          <a:bodyPr vert="horz" lIns="91711" tIns="45846" rIns="91711" bIns="45846" rtlCol="0"/>
          <a:lstStyle>
            <a:lvl1pPr algn="r">
              <a:defRPr sz="1200"/>
            </a:lvl1pPr>
          </a:lstStyle>
          <a:p>
            <a:fld id="{FDC14D1C-6C36-4876-BBD1-AA585D440A70}" type="datetimeFigureOut">
              <a:rPr lang="zh-TW" altLang="en-US" smtClean="0"/>
              <a:pPr/>
              <a:t>2018/10/31</a:t>
            </a:fld>
            <a:endParaRPr lang="zh-TW" altLang="en-US"/>
          </a:p>
        </p:txBody>
      </p:sp>
      <p:sp>
        <p:nvSpPr>
          <p:cNvPr id="4" name="頁尾版面配置區 3"/>
          <p:cNvSpPr>
            <a:spLocks noGrp="1"/>
          </p:cNvSpPr>
          <p:nvPr>
            <p:ph type="ftr" sz="quarter" idx="2"/>
          </p:nvPr>
        </p:nvSpPr>
        <p:spPr>
          <a:xfrm>
            <a:off x="31" y="9428598"/>
            <a:ext cx="2945660" cy="496331"/>
          </a:xfrm>
          <a:prstGeom prst="rect">
            <a:avLst/>
          </a:prstGeom>
        </p:spPr>
        <p:txBody>
          <a:bodyPr vert="horz" lIns="91711" tIns="45846" rIns="91711" bIns="4584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87" y="9428598"/>
            <a:ext cx="2945660" cy="496331"/>
          </a:xfrm>
          <a:prstGeom prst="rect">
            <a:avLst/>
          </a:prstGeom>
        </p:spPr>
        <p:txBody>
          <a:bodyPr vert="horz" lIns="91711" tIns="45846" rIns="91711" bIns="45846" rtlCol="0" anchor="b"/>
          <a:lstStyle>
            <a:lvl1pPr algn="r">
              <a:defRPr sz="1200"/>
            </a:lvl1pPr>
          </a:lstStyle>
          <a:p>
            <a:fld id="{75858932-0BD4-404B-95F5-C632ADABD566}" type="slidenum">
              <a:rPr lang="zh-TW" altLang="en-US" smtClean="0"/>
              <a:pPr/>
              <a:t>‹#›</a:t>
            </a:fld>
            <a:endParaRPr lang="zh-TW" altLang="en-US"/>
          </a:p>
        </p:txBody>
      </p:sp>
    </p:spTree>
    <p:extLst>
      <p:ext uri="{BB962C8B-B14F-4D97-AF65-F5344CB8AC3E}">
        <p14:creationId xmlns:p14="http://schemas.microsoft.com/office/powerpoint/2010/main" val="4035144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1" y="10"/>
            <a:ext cx="2945660" cy="496331"/>
          </a:xfrm>
          <a:prstGeom prst="rect">
            <a:avLst/>
          </a:prstGeom>
        </p:spPr>
        <p:txBody>
          <a:bodyPr vert="horz" lIns="91711" tIns="45846" rIns="91711" bIns="45846" rtlCol="0"/>
          <a:lstStyle>
            <a:lvl1pPr algn="l">
              <a:defRPr sz="1200"/>
            </a:lvl1pPr>
          </a:lstStyle>
          <a:p>
            <a:endParaRPr lang="zh-TW" altLang="en-US"/>
          </a:p>
        </p:txBody>
      </p:sp>
      <p:sp>
        <p:nvSpPr>
          <p:cNvPr id="3" name="日期版面配置區 2"/>
          <p:cNvSpPr>
            <a:spLocks noGrp="1"/>
          </p:cNvSpPr>
          <p:nvPr>
            <p:ph type="dt" idx="1"/>
          </p:nvPr>
        </p:nvSpPr>
        <p:spPr>
          <a:xfrm>
            <a:off x="3850487" y="10"/>
            <a:ext cx="2945660" cy="496331"/>
          </a:xfrm>
          <a:prstGeom prst="rect">
            <a:avLst/>
          </a:prstGeom>
        </p:spPr>
        <p:txBody>
          <a:bodyPr vert="horz" lIns="91711" tIns="45846" rIns="91711" bIns="45846" rtlCol="0"/>
          <a:lstStyle>
            <a:lvl1pPr algn="r">
              <a:defRPr sz="1200"/>
            </a:lvl1pPr>
          </a:lstStyle>
          <a:p>
            <a:fld id="{6FBD0E59-0DDB-4F00-A447-1CD1818A3B82}" type="datetimeFigureOut">
              <a:rPr lang="zh-TW" altLang="en-US" smtClean="0"/>
              <a:pPr/>
              <a:t>2018/10/31</a:t>
            </a:fld>
            <a:endParaRPr lang="zh-TW" altLang="en-US"/>
          </a:p>
        </p:txBody>
      </p:sp>
      <p:sp>
        <p:nvSpPr>
          <p:cNvPr id="4" name="投影片圖像版面配置區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11" tIns="45846" rIns="91711" bIns="45846" rtlCol="0" anchor="ctr"/>
          <a:lstStyle/>
          <a:p>
            <a:endParaRPr lang="zh-TW" altLang="en-US"/>
          </a:p>
        </p:txBody>
      </p:sp>
      <p:sp>
        <p:nvSpPr>
          <p:cNvPr id="5" name="備忘稿版面配置區 4"/>
          <p:cNvSpPr>
            <a:spLocks noGrp="1"/>
          </p:cNvSpPr>
          <p:nvPr>
            <p:ph type="body" sz="quarter" idx="3"/>
          </p:nvPr>
        </p:nvSpPr>
        <p:spPr>
          <a:xfrm>
            <a:off x="679768" y="4715169"/>
            <a:ext cx="5438140" cy="4466989"/>
          </a:xfrm>
          <a:prstGeom prst="rect">
            <a:avLst/>
          </a:prstGeom>
        </p:spPr>
        <p:txBody>
          <a:bodyPr vert="horz" lIns="91711" tIns="45846" rIns="91711" bIns="45846"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1" y="9428598"/>
            <a:ext cx="2945660" cy="496331"/>
          </a:xfrm>
          <a:prstGeom prst="rect">
            <a:avLst/>
          </a:prstGeom>
        </p:spPr>
        <p:txBody>
          <a:bodyPr vert="horz" lIns="91711" tIns="45846" rIns="91711" bIns="45846"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87" y="9428598"/>
            <a:ext cx="2945660" cy="496331"/>
          </a:xfrm>
          <a:prstGeom prst="rect">
            <a:avLst/>
          </a:prstGeom>
        </p:spPr>
        <p:txBody>
          <a:bodyPr vert="horz" lIns="91711" tIns="45846" rIns="91711" bIns="45846" rtlCol="0" anchor="b"/>
          <a:lstStyle>
            <a:lvl1pPr algn="r">
              <a:defRPr sz="1200"/>
            </a:lvl1pPr>
          </a:lstStyle>
          <a:p>
            <a:fld id="{7918E80C-13F9-4D56-B0A3-EC11223161EB}" type="slidenum">
              <a:rPr lang="zh-TW" altLang="en-US" smtClean="0"/>
              <a:pPr/>
              <a:t>‹#›</a:t>
            </a:fld>
            <a:endParaRPr lang="zh-TW" altLang="en-US"/>
          </a:p>
        </p:txBody>
      </p:sp>
    </p:spTree>
    <p:extLst>
      <p:ext uri="{BB962C8B-B14F-4D97-AF65-F5344CB8AC3E}">
        <p14:creationId xmlns:p14="http://schemas.microsoft.com/office/powerpoint/2010/main" val="919484687"/>
      </p:ext>
    </p:extLst>
  </p:cSld>
  <p:clrMap bg1="lt1" tx1="dk1" bg2="lt2" tx2="dk2" accent1="accent1" accent2="accent2" accent3="accent3" accent4="accent4" accent5="accent5" accent6="accent6" hlink="hlink" folHlink="folHlink"/>
  <p:notesStyle>
    <a:lvl1pPr marL="0" algn="l" defTabSz="912076" rtl="0" eaLnBrk="1" latinLnBrk="0" hangingPunct="1">
      <a:defRPr sz="1200" kern="1200">
        <a:solidFill>
          <a:schemeClr val="tx1"/>
        </a:solidFill>
        <a:latin typeface="+mn-lt"/>
        <a:ea typeface="+mn-ea"/>
        <a:cs typeface="+mn-cs"/>
      </a:defRPr>
    </a:lvl1pPr>
    <a:lvl2pPr marL="456040" algn="l" defTabSz="912076" rtl="0" eaLnBrk="1" latinLnBrk="0" hangingPunct="1">
      <a:defRPr sz="1200" kern="1200">
        <a:solidFill>
          <a:schemeClr val="tx1"/>
        </a:solidFill>
        <a:latin typeface="+mn-lt"/>
        <a:ea typeface="+mn-ea"/>
        <a:cs typeface="+mn-cs"/>
      </a:defRPr>
    </a:lvl2pPr>
    <a:lvl3pPr marL="912076" algn="l" defTabSz="912076" rtl="0" eaLnBrk="1" latinLnBrk="0" hangingPunct="1">
      <a:defRPr sz="1200" kern="1200">
        <a:solidFill>
          <a:schemeClr val="tx1"/>
        </a:solidFill>
        <a:latin typeface="+mn-lt"/>
        <a:ea typeface="+mn-ea"/>
        <a:cs typeface="+mn-cs"/>
      </a:defRPr>
    </a:lvl3pPr>
    <a:lvl4pPr marL="1368115" algn="l" defTabSz="912076" rtl="0" eaLnBrk="1" latinLnBrk="0" hangingPunct="1">
      <a:defRPr sz="1200" kern="1200">
        <a:solidFill>
          <a:schemeClr val="tx1"/>
        </a:solidFill>
        <a:latin typeface="+mn-lt"/>
        <a:ea typeface="+mn-ea"/>
        <a:cs typeface="+mn-cs"/>
      </a:defRPr>
    </a:lvl4pPr>
    <a:lvl5pPr marL="1824153" algn="l" defTabSz="912076" rtl="0" eaLnBrk="1" latinLnBrk="0" hangingPunct="1">
      <a:defRPr sz="1200" kern="1200">
        <a:solidFill>
          <a:schemeClr val="tx1"/>
        </a:solidFill>
        <a:latin typeface="+mn-lt"/>
        <a:ea typeface="+mn-ea"/>
        <a:cs typeface="+mn-cs"/>
      </a:defRPr>
    </a:lvl5pPr>
    <a:lvl6pPr marL="2280159" algn="l" defTabSz="912076" rtl="0" eaLnBrk="1" latinLnBrk="0" hangingPunct="1">
      <a:defRPr sz="1200" kern="1200">
        <a:solidFill>
          <a:schemeClr val="tx1"/>
        </a:solidFill>
        <a:latin typeface="+mn-lt"/>
        <a:ea typeface="+mn-ea"/>
        <a:cs typeface="+mn-cs"/>
      </a:defRPr>
    </a:lvl6pPr>
    <a:lvl7pPr marL="2736227" algn="l" defTabSz="912076" rtl="0" eaLnBrk="1" latinLnBrk="0" hangingPunct="1">
      <a:defRPr sz="1200" kern="1200">
        <a:solidFill>
          <a:schemeClr val="tx1"/>
        </a:solidFill>
        <a:latin typeface="+mn-lt"/>
        <a:ea typeface="+mn-ea"/>
        <a:cs typeface="+mn-cs"/>
      </a:defRPr>
    </a:lvl7pPr>
    <a:lvl8pPr marL="3192268" algn="l" defTabSz="912076" rtl="0" eaLnBrk="1" latinLnBrk="0" hangingPunct="1">
      <a:defRPr sz="1200" kern="1200">
        <a:solidFill>
          <a:schemeClr val="tx1"/>
        </a:solidFill>
        <a:latin typeface="+mn-lt"/>
        <a:ea typeface="+mn-ea"/>
        <a:cs typeface="+mn-cs"/>
      </a:defRPr>
    </a:lvl8pPr>
    <a:lvl9pPr marL="3648303" algn="l" defTabSz="9120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5988" y="744538"/>
            <a:ext cx="4965700" cy="37242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solidFill>
                  <a:prstClr val="black"/>
                </a:solidFill>
              </a:rPr>
              <a:pPr/>
              <a:t>0</a:t>
            </a:fld>
            <a:endParaRPr lang="zh-TW" altLang="en-US">
              <a:solidFill>
                <a:prstClr val="black"/>
              </a:solidFill>
            </a:endParaRPr>
          </a:p>
        </p:txBody>
      </p:sp>
    </p:spTree>
    <p:extLst>
      <p:ext uri="{BB962C8B-B14F-4D97-AF65-F5344CB8AC3E}">
        <p14:creationId xmlns:p14="http://schemas.microsoft.com/office/powerpoint/2010/main" val="70569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E72A621-759D-4C74-B3D3-5378F4A492B2}" type="slidenum">
              <a:rPr lang="zh-TW" altLang="en-US" smtClean="0"/>
              <a:t>1</a:t>
            </a:fld>
            <a:endParaRPr lang="zh-TW" altLang="en-US"/>
          </a:p>
        </p:txBody>
      </p:sp>
    </p:spTree>
    <p:extLst>
      <p:ext uri="{BB962C8B-B14F-4D97-AF65-F5344CB8AC3E}">
        <p14:creationId xmlns:p14="http://schemas.microsoft.com/office/powerpoint/2010/main" val="114414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E72A621-759D-4C74-B3D3-5378F4A492B2}" type="slidenum">
              <a:rPr lang="zh-TW" altLang="en-US" smtClean="0"/>
              <a:t>2</a:t>
            </a:fld>
            <a:endParaRPr lang="zh-TW" altLang="en-US"/>
          </a:p>
        </p:txBody>
      </p:sp>
    </p:spTree>
    <p:extLst>
      <p:ext uri="{BB962C8B-B14F-4D97-AF65-F5344CB8AC3E}">
        <p14:creationId xmlns:p14="http://schemas.microsoft.com/office/powerpoint/2010/main" val="114414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E72A621-759D-4C74-B3D3-5378F4A492B2}" type="slidenum">
              <a:rPr lang="zh-TW" altLang="en-US" smtClean="0"/>
              <a:t>3</a:t>
            </a:fld>
            <a:endParaRPr lang="zh-TW" altLang="en-US"/>
          </a:p>
        </p:txBody>
      </p:sp>
    </p:spTree>
    <p:extLst>
      <p:ext uri="{BB962C8B-B14F-4D97-AF65-F5344CB8AC3E}">
        <p14:creationId xmlns:p14="http://schemas.microsoft.com/office/powerpoint/2010/main" val="114414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79" name="投影片編號版面配置區 3"/>
          <p:cNvSpPr txBox="1">
            <a:spLocks noGrp="1"/>
          </p:cNvSpPr>
          <p:nvPr/>
        </p:nvSpPr>
        <p:spPr bwMode="auto">
          <a:xfrm>
            <a:off x="3851275" y="9428163"/>
            <a:ext cx="2944813" cy="496887"/>
          </a:xfrm>
          <a:prstGeom prst="rect">
            <a:avLst/>
          </a:prstGeom>
          <a:noFill/>
          <a:ln w="9525">
            <a:noFill/>
            <a:miter lim="800000"/>
            <a:headEnd/>
            <a:tailEnd/>
          </a:ln>
        </p:spPr>
        <p:txBody>
          <a:bodyPr lIns="91711" tIns="45846" rIns="91711" bIns="45846" anchor="b"/>
          <a:lstStyle/>
          <a:p>
            <a:pPr algn="r"/>
            <a:fld id="{38325922-BDAB-449E-9845-7314B276EA1E}" type="slidenum">
              <a:rPr kumimoji="0" lang="zh-TW" altLang="en-US" sz="1200">
                <a:latin typeface="Calibri" pitchFamily="34" charset="0"/>
              </a:rPr>
              <a:pPr algn="r"/>
              <a:t>7</a:t>
            </a:fld>
            <a:endParaRPr kumimoji="0" lang="en-US" altLang="zh-TW"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noTextEdit="1"/>
          </p:cNvSpPr>
          <p:nvPr>
            <p:ph type="sldImg"/>
          </p:nvPr>
        </p:nvSpPr>
        <p:spPr bwMode="auto">
          <a:xfrm>
            <a:off x="931863" y="744538"/>
            <a:ext cx="4960937" cy="3721100"/>
          </a:xfrm>
          <a:noFill/>
          <a:ln>
            <a:solidFill>
              <a:srgbClr val="000000"/>
            </a:solidFill>
            <a:miter lim="800000"/>
            <a:headEnd/>
            <a:tailEnd/>
          </a:ln>
        </p:spPr>
      </p:sp>
      <p:sp>
        <p:nvSpPr>
          <p:cNvPr id="26626" name="備忘稿版面配置區 2"/>
          <p:cNvSpPr>
            <a:spLocks noGrp="1"/>
          </p:cNvSpPr>
          <p:nvPr>
            <p:ph type="body" idx="1"/>
          </p:nvPr>
        </p:nvSpPr>
        <p:spPr bwMode="auto">
          <a:xfrm>
            <a:off x="676275" y="4711700"/>
            <a:ext cx="5445125" cy="4470400"/>
          </a:xfrm>
          <a:noFill/>
        </p:spPr>
        <p:txBody>
          <a:bodyPr wrap="square" lIns="90869" tIns="45454" rIns="90869" bIns="45454" numCol="1" anchor="t" anchorCtr="0" compatLnSpc="1">
            <a:prstTxWarp prst="textNoShape">
              <a:avLst/>
            </a:prstTxWarp>
          </a:bodyPr>
          <a:lstStyle/>
          <a:p>
            <a:pPr defTabSz="914400" eaLnBrk="1" hangingPunct="1"/>
            <a:endParaRPr lang="zh-TW" altLang="en-US" smtClean="0"/>
          </a:p>
        </p:txBody>
      </p:sp>
      <p:sp>
        <p:nvSpPr>
          <p:cNvPr id="26627" name="投影片編號版面配置區 3"/>
          <p:cNvSpPr txBox="1">
            <a:spLocks noGrp="1"/>
          </p:cNvSpPr>
          <p:nvPr/>
        </p:nvSpPr>
        <p:spPr bwMode="auto">
          <a:xfrm>
            <a:off x="3852863" y="9429750"/>
            <a:ext cx="2943225" cy="495300"/>
          </a:xfrm>
          <a:prstGeom prst="rect">
            <a:avLst/>
          </a:prstGeom>
          <a:noFill/>
          <a:ln w="9525">
            <a:noFill/>
            <a:miter lim="800000"/>
            <a:headEnd/>
            <a:tailEnd/>
          </a:ln>
        </p:spPr>
        <p:txBody>
          <a:bodyPr lIns="90869" tIns="45454" rIns="90869" bIns="45454" anchor="b"/>
          <a:lstStyle/>
          <a:p>
            <a:pPr algn="r"/>
            <a:fld id="{6BDA4BAB-C9C9-494E-AF1A-B999F2B101A4}" type="slidenum">
              <a:rPr lang="en-US" altLang="zh-TW" sz="1200">
                <a:latin typeface="Times New Roman" pitchFamily="18" charset="0"/>
              </a:rPr>
              <a:pPr algn="r"/>
              <a:t>8</a:t>
            </a:fld>
            <a:endParaRPr lang="en-US" altLang="zh-TW"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52863" y="9428163"/>
            <a:ext cx="2943225" cy="496887"/>
          </a:xfrm>
          <a:prstGeom prst="rect">
            <a:avLst/>
          </a:prstGeom>
          <a:noFill/>
          <a:ln w="9525">
            <a:noFill/>
            <a:miter lim="800000"/>
            <a:headEnd/>
            <a:tailEnd/>
          </a:ln>
        </p:spPr>
        <p:txBody>
          <a:bodyPr lIns="90627" tIns="45333" rIns="90627" bIns="45333" anchor="b"/>
          <a:lstStyle/>
          <a:p>
            <a:pPr algn="r" defTabSz="906463"/>
            <a:fld id="{C34F6A99-7BA5-4F32-95EB-AB6A71ADA3F4}" type="slidenum">
              <a:rPr lang="en-US" altLang="zh-TW" sz="1200">
                <a:latin typeface="Times New Roman" pitchFamily="18" charset="0"/>
              </a:rPr>
              <a:pPr algn="r" defTabSz="906463"/>
              <a:t>9</a:t>
            </a:fld>
            <a:endParaRPr lang="en-US" altLang="zh-TW" sz="1200">
              <a:latin typeface="Times New Roman" pitchFamily="18" charset="0"/>
            </a:endParaRPr>
          </a:p>
        </p:txBody>
      </p:sp>
      <p:sp>
        <p:nvSpPr>
          <p:cNvPr id="28674" name="Rectangle 7"/>
          <p:cNvSpPr txBox="1">
            <a:spLocks noGrp="1" noChangeArrowheads="1"/>
          </p:cNvSpPr>
          <p:nvPr/>
        </p:nvSpPr>
        <p:spPr bwMode="auto">
          <a:xfrm>
            <a:off x="3852863" y="9428163"/>
            <a:ext cx="2943225" cy="496887"/>
          </a:xfrm>
          <a:prstGeom prst="rect">
            <a:avLst/>
          </a:prstGeom>
          <a:noFill/>
          <a:ln w="9525">
            <a:noFill/>
            <a:miter lim="800000"/>
            <a:headEnd/>
            <a:tailEnd/>
          </a:ln>
        </p:spPr>
        <p:txBody>
          <a:bodyPr lIns="90587" tIns="45314" rIns="90587" bIns="45314" anchor="b"/>
          <a:lstStyle/>
          <a:p>
            <a:pPr algn="r" defTabSz="906463"/>
            <a:fld id="{297425D0-4142-4B24-B157-0C7C823B7750}" type="slidenum">
              <a:rPr kumimoji="0" lang="en-US" altLang="zh-TW" sz="1200">
                <a:latin typeface="Calibri" pitchFamily="34" charset="0"/>
              </a:rPr>
              <a:pPr algn="r" defTabSz="906463"/>
              <a:t>9</a:t>
            </a:fld>
            <a:endParaRPr kumimoji="0" lang="en-US" altLang="zh-TW" sz="1200">
              <a:latin typeface="Calibri" pitchFamily="34" charset="0"/>
            </a:endParaRPr>
          </a:p>
        </p:txBody>
      </p:sp>
      <p:sp>
        <p:nvSpPr>
          <p:cNvPr id="28675" name="Rectangle 7"/>
          <p:cNvSpPr txBox="1">
            <a:spLocks noGrp="1" noChangeArrowheads="1"/>
          </p:cNvSpPr>
          <p:nvPr/>
        </p:nvSpPr>
        <p:spPr bwMode="auto">
          <a:xfrm>
            <a:off x="3852863" y="9428163"/>
            <a:ext cx="2943225" cy="496887"/>
          </a:xfrm>
          <a:prstGeom prst="rect">
            <a:avLst/>
          </a:prstGeom>
          <a:noFill/>
          <a:ln w="9525">
            <a:noFill/>
            <a:miter lim="800000"/>
            <a:headEnd/>
            <a:tailEnd/>
          </a:ln>
        </p:spPr>
        <p:txBody>
          <a:bodyPr lIns="90581" tIns="45311" rIns="90581" bIns="45311" anchor="b"/>
          <a:lstStyle/>
          <a:p>
            <a:pPr algn="r" defTabSz="906463"/>
            <a:fld id="{31FBE998-5FA0-4F35-82A9-E4A0E648AE72}" type="slidenum">
              <a:rPr kumimoji="0" lang="en-US" altLang="zh-TW" sz="1200">
                <a:latin typeface="Calibri" pitchFamily="34" charset="0"/>
              </a:rPr>
              <a:pPr algn="r" defTabSz="906463"/>
              <a:t>9</a:t>
            </a:fld>
            <a:endParaRPr kumimoji="0" lang="en-US" altLang="zh-TW" sz="1200">
              <a:latin typeface="Calibri" pitchFamily="34" charset="0"/>
            </a:endParaRPr>
          </a:p>
        </p:txBody>
      </p:sp>
      <p:sp>
        <p:nvSpPr>
          <p:cNvPr id="28676" name="Rectangle 7"/>
          <p:cNvSpPr txBox="1">
            <a:spLocks noGrp="1" noChangeArrowheads="1"/>
          </p:cNvSpPr>
          <p:nvPr/>
        </p:nvSpPr>
        <p:spPr bwMode="auto">
          <a:xfrm>
            <a:off x="3852863" y="9428163"/>
            <a:ext cx="2943225" cy="496887"/>
          </a:xfrm>
          <a:prstGeom prst="rect">
            <a:avLst/>
          </a:prstGeom>
          <a:noFill/>
          <a:ln w="9525">
            <a:noFill/>
            <a:miter lim="800000"/>
            <a:headEnd/>
            <a:tailEnd/>
          </a:ln>
        </p:spPr>
        <p:txBody>
          <a:bodyPr lIns="90574" tIns="45308" rIns="90574" bIns="45308" anchor="b"/>
          <a:lstStyle/>
          <a:p>
            <a:pPr algn="r" defTabSz="906463"/>
            <a:fld id="{506540EE-789D-4D65-95B4-CE1AD8103690}" type="slidenum">
              <a:rPr kumimoji="0" lang="en-US" altLang="zh-TW" sz="1200">
                <a:latin typeface="Calibri" pitchFamily="34" charset="0"/>
              </a:rPr>
              <a:pPr algn="r" defTabSz="906463"/>
              <a:t>9</a:t>
            </a:fld>
            <a:endParaRPr kumimoji="0" lang="en-US" altLang="zh-TW" sz="1200">
              <a:latin typeface="Calibri" pitchFamily="34" charset="0"/>
            </a:endParaRPr>
          </a:p>
        </p:txBody>
      </p:sp>
      <p:sp>
        <p:nvSpPr>
          <p:cNvPr id="28677" name="投影片圖像版面配置區 1"/>
          <p:cNvSpPr>
            <a:spLocks noGrp="1" noRot="1" noChangeAspect="1" noTextEdit="1"/>
          </p:cNvSpPr>
          <p:nvPr>
            <p:ph type="sldImg"/>
          </p:nvPr>
        </p:nvSpPr>
        <p:spPr bwMode="auto">
          <a:xfrm>
            <a:off x="930275" y="742950"/>
            <a:ext cx="4964113" cy="3722688"/>
          </a:xfrm>
          <a:noFill/>
          <a:ln>
            <a:solidFill>
              <a:srgbClr val="000000"/>
            </a:solidFill>
            <a:miter lim="800000"/>
            <a:headEnd/>
            <a:tailEnd/>
          </a:ln>
        </p:spPr>
      </p:sp>
      <p:sp>
        <p:nvSpPr>
          <p:cNvPr id="28678" name="備忘稿版面配置區 2"/>
          <p:cNvSpPr>
            <a:spLocks noGrp="1"/>
          </p:cNvSpPr>
          <p:nvPr>
            <p:ph type="body" idx="1"/>
          </p:nvPr>
        </p:nvSpPr>
        <p:spPr bwMode="auto">
          <a:xfrm>
            <a:off x="677863" y="4711700"/>
            <a:ext cx="5441950" cy="4471988"/>
          </a:xfrm>
          <a:noFill/>
        </p:spPr>
        <p:txBody>
          <a:bodyPr wrap="square" lIns="91605" tIns="45807" rIns="91605" bIns="45807" numCol="1" anchor="t" anchorCtr="0" compatLnSpc="1">
            <a:prstTxWarp prst="textNoShape">
              <a:avLst/>
            </a:prstTxWarp>
          </a:bodyPr>
          <a:lstStyle/>
          <a:p>
            <a:pPr defTabSz="914400" eaLnBrk="1" hangingPunct="1">
              <a:spcBef>
                <a:spcPct val="0"/>
              </a:spcBef>
            </a:pPr>
            <a:r>
              <a:rPr lang="en-US" altLang="zh-TW" smtClean="0"/>
              <a:t>E++</a:t>
            </a:r>
            <a:r>
              <a:rPr lang="zh-TW" altLang="en-US" smtClean="0"/>
              <a:t>績效統計自</a:t>
            </a:r>
            <a:r>
              <a:rPr lang="en-US" altLang="zh-TW" smtClean="0"/>
              <a:t>98</a:t>
            </a:r>
            <a:r>
              <a:rPr lang="zh-TW" altLang="en-US" smtClean="0"/>
              <a:t>年至</a:t>
            </a:r>
            <a:r>
              <a:rPr lang="en-US" altLang="zh-TW" smtClean="0"/>
              <a:t>106</a:t>
            </a:r>
            <a:r>
              <a:rPr lang="zh-TW" altLang="en-US" smtClean="0"/>
              <a:t>年</a:t>
            </a:r>
          </a:p>
          <a:p>
            <a:pPr defTabSz="914400" eaLnBrk="1" hangingPunct="1">
              <a:spcBef>
                <a:spcPct val="0"/>
              </a:spcBef>
            </a:pPr>
            <a:r>
              <a:rPr lang="zh-TW" altLang="en-US" smtClean="0"/>
              <a:t>促成異業合作統計自</a:t>
            </a:r>
            <a:r>
              <a:rPr lang="en-US" altLang="zh-TW" smtClean="0"/>
              <a:t>103</a:t>
            </a:r>
            <a:r>
              <a:rPr lang="zh-TW" altLang="en-US" smtClean="0"/>
              <a:t>年至</a:t>
            </a:r>
            <a:r>
              <a:rPr lang="en-US" altLang="zh-TW" smtClean="0"/>
              <a:t>106</a:t>
            </a:r>
            <a:r>
              <a:rPr lang="zh-TW" altLang="en-US" smtClean="0"/>
              <a:t>年</a:t>
            </a:r>
          </a:p>
        </p:txBody>
      </p:sp>
      <p:sp>
        <p:nvSpPr>
          <p:cNvPr id="28679" name="投影片編號版面配置區 3"/>
          <p:cNvSpPr txBox="1">
            <a:spLocks noGrp="1"/>
          </p:cNvSpPr>
          <p:nvPr/>
        </p:nvSpPr>
        <p:spPr bwMode="auto">
          <a:xfrm>
            <a:off x="3852863" y="9428163"/>
            <a:ext cx="2943225" cy="496887"/>
          </a:xfrm>
          <a:prstGeom prst="rect">
            <a:avLst/>
          </a:prstGeom>
          <a:noFill/>
          <a:ln w="9525">
            <a:noFill/>
            <a:miter lim="800000"/>
            <a:headEnd/>
            <a:tailEnd/>
          </a:ln>
        </p:spPr>
        <p:txBody>
          <a:bodyPr lIns="91605" tIns="45807" rIns="91605" bIns="45807" anchor="b"/>
          <a:lstStyle/>
          <a:p>
            <a:pPr algn="r" defTabSz="917575"/>
            <a:fld id="{5C25968B-3A6F-49C1-A50F-1B1B571F6812}" type="slidenum">
              <a:rPr kumimoji="0" lang="en-US" altLang="zh-TW" sz="1200">
                <a:latin typeface="Calibri" pitchFamily="34" charset="0"/>
              </a:rPr>
              <a:pPr algn="r" defTabSz="917575"/>
              <a:t>9</a:t>
            </a:fld>
            <a:endParaRPr kumimoji="0" lang="en-US" altLang="zh-TW"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7013" indent="-227013" eaLnBrk="1" hangingPunct="1">
              <a:spcBef>
                <a:spcPts val="600"/>
              </a:spcBef>
              <a:spcAft>
                <a:spcPts val="600"/>
              </a:spcAft>
              <a:buFontTx/>
              <a:buAutoNum type="arabicPeriod"/>
              <a:defRPr/>
            </a:pPr>
            <a:r>
              <a:rPr lang="zh-TW" altLang="en-US" dirty="0" smtClean="0">
                <a:ea typeface="標楷體" pitchFamily="65" charset="-120"/>
              </a:rPr>
              <a:t>經濟部負責產業科技推動，著重產業創新研發、產業升級輔導，以及環境資源研發等層面，由</a:t>
            </a:r>
            <a:r>
              <a:rPr lang="en-US" altLang="zh-TW" dirty="0" smtClean="0">
                <a:ea typeface="標楷體" pitchFamily="65" charset="-120"/>
              </a:rPr>
              <a:t>11</a:t>
            </a:r>
            <a:r>
              <a:rPr lang="zh-TW" altLang="en-US" dirty="0" smtClean="0">
                <a:ea typeface="標楷體" pitchFamily="65" charset="-120"/>
              </a:rPr>
              <a:t>個單位分工執行，各單位均有清楚的定位與任務。</a:t>
            </a:r>
          </a:p>
          <a:p>
            <a:pPr marL="227013" indent="-227013" eaLnBrk="1" hangingPunct="1">
              <a:spcBef>
                <a:spcPts val="600"/>
              </a:spcBef>
              <a:spcAft>
                <a:spcPts val="600"/>
              </a:spcAft>
              <a:buFontTx/>
              <a:buAutoNum type="arabicPeriod"/>
              <a:defRPr/>
            </a:pPr>
            <a:r>
              <a:rPr lang="zh-TW" altLang="en-US" dirty="0" smtClean="0">
                <a:ea typeface="標楷體" pitchFamily="65" charset="-120"/>
              </a:rPr>
              <a:t>技術處定位在協助產業研發高風險的創新技術，為能發揮具體產業績效，必要時還可以透過經濟部工業局、中小企業處進行產品開發與廠商輔導，達到提升產業價值的目標。</a:t>
            </a:r>
          </a:p>
          <a:p>
            <a:pPr marL="227013" indent="-227013" eaLnBrk="1" hangingPunct="1">
              <a:spcBef>
                <a:spcPts val="600"/>
              </a:spcBef>
              <a:spcAft>
                <a:spcPts val="600"/>
              </a:spcAft>
              <a:buFontTx/>
              <a:buAutoNum type="arabicPeriod"/>
            </a:pPr>
            <a:r>
              <a:rPr lang="zh-TW" altLang="zh-TW" dirty="0" smtClean="0">
                <a:ea typeface="標楷體" pitchFamily="65" charset="-120"/>
              </a:rPr>
              <a:t>我國科技政策規劃與執行有一套完整的運作機制，經濟部</a:t>
            </a:r>
            <a:r>
              <a:rPr lang="zh-TW" altLang="en-US" dirty="0" smtClean="0">
                <a:ea typeface="標楷體" pitchFamily="65" charset="-120"/>
              </a:rPr>
              <a:t>須配合國家重要會議之共識與決議，諸如全國科技會議、行政院重大科技策略會議等，進行</a:t>
            </a:r>
            <a:r>
              <a:rPr lang="zh-TW" altLang="zh-TW" dirty="0" smtClean="0">
                <a:ea typeface="標楷體" pitchFamily="65" charset="-120"/>
              </a:rPr>
              <a:t>科技施政</a:t>
            </a:r>
            <a:r>
              <a:rPr lang="zh-TW" altLang="en-US" dirty="0" smtClean="0">
                <a:ea typeface="標楷體" pitchFamily="65" charset="-120"/>
              </a:rPr>
              <a:t>總體</a:t>
            </a:r>
            <a:r>
              <a:rPr lang="zh-TW" altLang="zh-TW" dirty="0" smtClean="0">
                <a:ea typeface="標楷體" pitchFamily="65" charset="-120"/>
              </a:rPr>
              <a:t>規劃</a:t>
            </a:r>
            <a:r>
              <a:rPr lang="zh-TW" altLang="en-US" dirty="0" smtClean="0">
                <a:ea typeface="標楷體" pitchFamily="65" charset="-120"/>
              </a:rPr>
              <a:t>與預算配置之</a:t>
            </a:r>
            <a:r>
              <a:rPr lang="zh-TW" altLang="zh-TW" dirty="0" smtClean="0">
                <a:ea typeface="標楷體" pitchFamily="65" charset="-120"/>
              </a:rPr>
              <a:t>擘劃</a:t>
            </a:r>
            <a:r>
              <a:rPr lang="zh-TW" altLang="en-US" dirty="0" smtClean="0">
                <a:ea typeface="標楷體" pitchFamily="65" charset="-120"/>
              </a:rPr>
              <a:t>。以及經過嚴謹的審議與協調程序並經核定後，得以形成未來年度之科技計畫。</a:t>
            </a:r>
            <a:endParaRPr lang="en-US" altLang="zh-TW" dirty="0" smtClean="0">
              <a:ea typeface="標楷體" pitchFamily="65" charset="-120"/>
            </a:endParaRPr>
          </a:p>
          <a:p>
            <a:pPr marL="227013" indent="-227013" eaLnBrk="1" hangingPunct="1">
              <a:spcBef>
                <a:spcPts val="600"/>
              </a:spcBef>
              <a:spcAft>
                <a:spcPts val="600"/>
              </a:spcAft>
              <a:buFontTx/>
              <a:buAutoNum type="arabicPeriod"/>
            </a:pPr>
            <a:r>
              <a:rPr lang="zh-TW" altLang="en-US" dirty="0" smtClean="0">
                <a:ea typeface="標楷體" pitchFamily="65" charset="-120"/>
              </a:rPr>
              <a:t>技術處運用科技專案，依</a:t>
            </a:r>
            <a:r>
              <a:rPr lang="zh-TW" altLang="zh-TW" dirty="0" smtClean="0">
                <a:ea typeface="標楷體" pitchFamily="65" charset="-120"/>
              </a:rPr>
              <a:t>法人研究機構、產業界、學術界</a:t>
            </a:r>
            <a:r>
              <a:rPr lang="zh-TW" altLang="en-US" dirty="0" smtClean="0">
                <a:ea typeface="標楷體" pitchFamily="65" charset="-120"/>
              </a:rPr>
              <a:t>等研發能量與軟實力，推動不同政策工具，以</a:t>
            </a:r>
            <a:r>
              <a:rPr lang="zh-TW" altLang="zh-TW" dirty="0" smtClean="0">
                <a:ea typeface="標楷體" pitchFamily="65" charset="-120"/>
              </a:rPr>
              <a:t>契合產業</a:t>
            </a:r>
            <a:r>
              <a:rPr lang="zh-TW" altLang="en-US" dirty="0" smtClean="0">
                <a:ea typeface="標楷體" pitchFamily="65" charset="-120"/>
              </a:rPr>
              <a:t>技術</a:t>
            </a:r>
            <a:r>
              <a:rPr lang="zh-TW" altLang="zh-TW" dirty="0" smtClean="0">
                <a:ea typeface="標楷體" pitchFamily="65" charset="-120"/>
              </a:rPr>
              <a:t>發展</a:t>
            </a:r>
            <a:r>
              <a:rPr lang="zh-TW" altLang="en-US" dirty="0" smtClean="0">
                <a:ea typeface="標楷體" pitchFamily="65" charset="-120"/>
              </a:rPr>
              <a:t>需求。另外，亦</a:t>
            </a:r>
            <a:r>
              <a:rPr lang="zh-TW" altLang="zh-TW" dirty="0" smtClean="0">
                <a:ea typeface="標楷體" pitchFamily="65" charset="-120"/>
              </a:rPr>
              <a:t>透過研發機構管理及績效評核回饋機制之循環運作，</a:t>
            </a:r>
            <a:r>
              <a:rPr lang="zh-TW" altLang="en-US" dirty="0" smtClean="0">
                <a:ea typeface="標楷體" pitchFamily="65" charset="-120"/>
              </a:rPr>
              <a:t>監督</a:t>
            </a:r>
            <a:r>
              <a:rPr lang="zh-TW" altLang="zh-TW" dirty="0" smtClean="0">
                <a:ea typeface="標楷體" pitchFamily="65" charset="-120"/>
              </a:rPr>
              <a:t>政府研發資源做最有效運用</a:t>
            </a:r>
            <a:r>
              <a:rPr lang="zh-TW" altLang="en-US" dirty="0" smtClean="0">
                <a:ea typeface="標楷體" pitchFamily="65" charset="-120"/>
              </a:rPr>
              <a:t>，強化成果多元應用及促進</a:t>
            </a:r>
            <a:r>
              <a:rPr lang="zh-TW" altLang="zh-TW" dirty="0" smtClean="0">
                <a:ea typeface="標楷體" pitchFamily="65" charset="-120"/>
              </a:rPr>
              <a:t>產業效益</a:t>
            </a:r>
            <a:r>
              <a:rPr lang="zh-TW" altLang="en-US" dirty="0" smtClean="0">
                <a:ea typeface="標楷體" pitchFamily="65" charset="-120"/>
              </a:rPr>
              <a:t>，以</a:t>
            </a:r>
            <a:r>
              <a:rPr lang="zh-TW" altLang="zh-TW" dirty="0" smtClean="0">
                <a:ea typeface="標楷體" pitchFamily="65" charset="-120"/>
              </a:rPr>
              <a:t>加速產業升級與價值創造。</a:t>
            </a:r>
            <a:endParaRPr lang="en-US" altLang="zh-TW" dirty="0" smtClean="0">
              <a:ea typeface="標楷體"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pPr/>
              <a:t>11</a:t>
            </a:fld>
            <a:endParaRPr lang="zh-TW" altLang="en-US"/>
          </a:p>
        </p:txBody>
      </p:sp>
    </p:spTree>
    <p:extLst>
      <p:ext uri="{BB962C8B-B14F-4D97-AF65-F5344CB8AC3E}">
        <p14:creationId xmlns:p14="http://schemas.microsoft.com/office/powerpoint/2010/main" val="161171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2076" rtl="0" eaLnBrk="1" fontAlgn="auto" latinLnBrk="0" hangingPunct="1">
              <a:lnSpc>
                <a:spcPct val="100000"/>
              </a:lnSpc>
              <a:spcBef>
                <a:spcPts val="0"/>
              </a:spcBef>
              <a:spcAft>
                <a:spcPts val="0"/>
              </a:spcAft>
              <a:buClrTx/>
              <a:buSzTx/>
              <a:buFontTx/>
              <a:buNone/>
              <a:tabLst/>
              <a:defRPr/>
            </a:pPr>
            <a:r>
              <a:rPr lang="en-US" altLang="zh-TW" dirty="0" smtClean="0">
                <a:ea typeface="標楷體" pitchFamily="65" charset="-120"/>
              </a:rPr>
              <a:t>1.</a:t>
            </a:r>
            <a:r>
              <a:rPr lang="zh-TW" altLang="zh-TW" dirty="0" smtClean="0">
                <a:ea typeface="標楷體" pitchFamily="65" charset="-120"/>
              </a:rPr>
              <a:t>智慧科技領域</a:t>
            </a:r>
            <a:r>
              <a:rPr lang="zh-TW" altLang="en-US" dirty="0" smtClean="0">
                <a:latin typeface="新細明體" pitchFamily="18" charset="-120"/>
              </a:rPr>
              <a:t>：</a:t>
            </a:r>
            <a:r>
              <a:rPr lang="zh-TW" altLang="zh-TW" dirty="0" smtClean="0">
                <a:ea typeface="標楷體" pitchFamily="65" charset="-120"/>
              </a:rPr>
              <a:t>以智慧電子關鍵技術、智慧聯網應用技術、數位匯流服務應用技術、下世代通訊與服務應用技術、先進顯示與照明系統技術、創新創業育成與事業轉型</a:t>
            </a:r>
            <a:r>
              <a:rPr lang="zh-TW" altLang="en-US" dirty="0" smtClean="0">
                <a:ea typeface="標楷體" pitchFamily="65" charset="-120"/>
              </a:rPr>
              <a:t>、工業基礎技術</a:t>
            </a:r>
            <a:r>
              <a:rPr lang="zh-TW" altLang="zh-TW" dirty="0" smtClean="0">
                <a:ea typeface="標楷體" pitchFamily="65" charset="-120"/>
              </a:rPr>
              <a:t>等為主軸，藉由建構無線寬頻通訊環境，精進下世代通訊技術，開創新興數位匯流產業及孕育新創公司，促使我國為全球新興通訊設備與創新應用服務主要輸出國。</a:t>
            </a:r>
            <a:endParaRPr lang="zh-TW" altLang="en-US" dirty="0" smtClean="0">
              <a:ea typeface="標楷體" pitchFamily="65" charset="-120"/>
            </a:endParaRPr>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pPr/>
              <a:t>12</a:t>
            </a:fld>
            <a:endParaRPr lang="zh-TW" altLang="en-US"/>
          </a:p>
        </p:txBody>
      </p:sp>
    </p:spTree>
    <p:extLst>
      <p:ext uri="{BB962C8B-B14F-4D97-AF65-F5344CB8AC3E}">
        <p14:creationId xmlns:p14="http://schemas.microsoft.com/office/powerpoint/2010/main" val="352719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68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040" indent="0" algn="ctr">
              <a:buNone/>
              <a:defRPr>
                <a:solidFill>
                  <a:schemeClr val="tx1">
                    <a:tint val="75000"/>
                  </a:schemeClr>
                </a:solidFill>
              </a:defRPr>
            </a:lvl2pPr>
            <a:lvl3pPr marL="912076" indent="0" algn="ctr">
              <a:buNone/>
              <a:defRPr>
                <a:solidFill>
                  <a:schemeClr val="tx1">
                    <a:tint val="75000"/>
                  </a:schemeClr>
                </a:solidFill>
              </a:defRPr>
            </a:lvl3pPr>
            <a:lvl4pPr marL="1368115" indent="0" algn="ctr">
              <a:buNone/>
              <a:defRPr>
                <a:solidFill>
                  <a:schemeClr val="tx1">
                    <a:tint val="75000"/>
                  </a:schemeClr>
                </a:solidFill>
              </a:defRPr>
            </a:lvl4pPr>
            <a:lvl5pPr marL="1824153" indent="0" algn="ctr">
              <a:buNone/>
              <a:defRPr>
                <a:solidFill>
                  <a:schemeClr val="tx1">
                    <a:tint val="75000"/>
                  </a:schemeClr>
                </a:solidFill>
              </a:defRPr>
            </a:lvl5pPr>
            <a:lvl6pPr marL="2280159" indent="0" algn="ctr">
              <a:buNone/>
              <a:defRPr>
                <a:solidFill>
                  <a:schemeClr val="tx1">
                    <a:tint val="75000"/>
                  </a:schemeClr>
                </a:solidFill>
              </a:defRPr>
            </a:lvl6pPr>
            <a:lvl7pPr marL="2736227" indent="0" algn="ctr">
              <a:buNone/>
              <a:defRPr>
                <a:solidFill>
                  <a:schemeClr val="tx1">
                    <a:tint val="75000"/>
                  </a:schemeClr>
                </a:solidFill>
              </a:defRPr>
            </a:lvl7pPr>
            <a:lvl8pPr marL="3192268" indent="0" algn="ctr">
              <a:buNone/>
              <a:defRPr>
                <a:solidFill>
                  <a:schemeClr val="tx1">
                    <a:tint val="75000"/>
                  </a:schemeClr>
                </a:solidFill>
              </a:defRPr>
            </a:lvl8pPr>
            <a:lvl9pPr marL="3648303"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EFAE56C-A064-4990-91DF-248270E2BB9E}" type="datetime1">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3B9A7C9-F3E8-464C-B17D-5B18A77B88F4}" type="datetime1">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817"/>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817"/>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4E46A65-C2AE-46CF-8899-9AD67A696D55}" type="datetime1">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內文頁_01_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投影片編號版面配置區 2"/>
          <p:cNvSpPr>
            <a:spLocks noGrp="1"/>
          </p:cNvSpPr>
          <p:nvPr>
            <p:ph type="sldNum" sz="quarter" idx="4"/>
          </p:nvPr>
        </p:nvSpPr>
        <p:spPr>
          <a:xfrm>
            <a:off x="8570574" y="6400128"/>
            <a:ext cx="353995" cy="365125"/>
          </a:xfrm>
          <a:prstGeom prst="rect">
            <a:avLst/>
          </a:prstGeom>
        </p:spPr>
        <p:txBody>
          <a:bodyPr vert="horz" lIns="91440" tIns="45720" rIns="91440" bIns="45720" rtlCol="0" anchor="ctr"/>
          <a:lstStyle>
            <a:lvl1pPr algn="r">
              <a:defRPr sz="1200" b="0" i="0">
                <a:solidFill>
                  <a:schemeClr val="bg1">
                    <a:lumMod val="50000"/>
                    <a:lumOff val="50000"/>
                  </a:schemeClr>
                </a:solidFill>
                <a:latin typeface="Roboto Lt" pitchFamily="2" charset="0"/>
                <a:ea typeface="Roboto Lt" pitchFamily="2" charset="0"/>
                <a:cs typeface="Roboto Lt" pitchFamily="2" charset="0"/>
              </a:defRPr>
            </a:lvl1pPr>
          </a:lstStyle>
          <a:p>
            <a:fld id="{55F50B0A-96CD-2744-AC17-3961C3E9B068}" type="slidenum">
              <a:rPr kumimoji="1" lang="zh-TW" altLang="en-US" smtClean="0"/>
              <a:pPr/>
              <a:t>‹#›</a:t>
            </a:fld>
            <a:endParaRPr kumimoji="1" lang="zh-TW" altLang="en-US"/>
          </a:p>
        </p:txBody>
      </p:sp>
      <p:sp>
        <p:nvSpPr>
          <p:cNvPr id="7" name="標題 1">
            <a:extLst>
              <a:ext uri="{FF2B5EF4-FFF2-40B4-BE49-F238E27FC236}">
                <a16:creationId xmlns:a16="http://schemas.microsoft.com/office/drawing/2014/main" xmlns="" id="{04AED404-1313-8940-BA8E-E5FB03B93285}"/>
              </a:ext>
            </a:extLst>
          </p:cNvPr>
          <p:cNvSpPr>
            <a:spLocks noGrp="1"/>
          </p:cNvSpPr>
          <p:nvPr>
            <p:ph type="title" hasCustomPrompt="1"/>
          </p:nvPr>
        </p:nvSpPr>
        <p:spPr>
          <a:xfrm>
            <a:off x="1310777" y="176411"/>
            <a:ext cx="3309468" cy="485269"/>
          </a:xfrm>
          <a:prstGeom prst="rect">
            <a:avLst/>
          </a:prstGeom>
        </p:spPr>
        <p:txBody>
          <a:bodyPr vert="horz"/>
          <a:lstStyle>
            <a:lvl1pPr algn="l">
              <a:defRPr sz="1400" b="0" i="0">
                <a:solidFill>
                  <a:schemeClr val="bg1">
                    <a:lumMod val="50000"/>
                    <a:lumOff val="50000"/>
                  </a:schemeClr>
                </a:solidFill>
                <a:latin typeface="Noto Sans CJK TC Medium" panose="020B0500000000000000" pitchFamily="34" charset="-128"/>
                <a:ea typeface="Noto Sans CJK TC Medium" panose="020B0500000000000000" pitchFamily="34" charset="-128"/>
                <a:cs typeface="Noto Sans CJK TC Medium" panose="020B0500000000000000" pitchFamily="34" charset="-128"/>
              </a:defRPr>
            </a:lvl1pPr>
          </a:lstStyle>
          <a:p>
            <a:r>
              <a:rPr kumimoji="1" lang="zh-TW" altLang="en-US" dirty="0"/>
              <a:t>標題</a:t>
            </a:r>
            <a:r>
              <a:rPr kumimoji="1" lang="en-US" altLang="zh-TW" dirty="0"/>
              <a:t>14</a:t>
            </a:r>
            <a:r>
              <a:rPr kumimoji="1" lang="zh-TW" altLang="en-US" dirty="0"/>
              <a:t>級</a:t>
            </a:r>
          </a:p>
        </p:txBody>
      </p:sp>
      <p:sp>
        <p:nvSpPr>
          <p:cNvPr id="9" name="內容版面配置區 9">
            <a:extLst>
              <a:ext uri="{FF2B5EF4-FFF2-40B4-BE49-F238E27FC236}">
                <a16:creationId xmlns:a16="http://schemas.microsoft.com/office/drawing/2014/main" xmlns="" id="{5CB89995-7C58-1445-908C-9BB70E82351B}"/>
              </a:ext>
            </a:extLst>
          </p:cNvPr>
          <p:cNvSpPr>
            <a:spLocks noGrp="1"/>
          </p:cNvSpPr>
          <p:nvPr>
            <p:ph sz="quarter" idx="10" hasCustomPrompt="1"/>
          </p:nvPr>
        </p:nvSpPr>
        <p:spPr>
          <a:xfrm>
            <a:off x="1310777" y="482729"/>
            <a:ext cx="3308574" cy="357903"/>
          </a:xfrm>
          <a:prstGeom prst="rect">
            <a:avLst/>
          </a:prstGeom>
        </p:spPr>
        <p:txBody>
          <a:bodyPr vert="horz"/>
          <a:lstStyle>
            <a:lvl1pPr marL="0" indent="0" algn="l">
              <a:buNone/>
              <a:defRPr sz="800" b="0" i="0">
                <a:solidFill>
                  <a:schemeClr val="bg1">
                    <a:lumMod val="50000"/>
                    <a:lumOff val="50000"/>
                  </a:schemeClr>
                </a:solidFill>
                <a:latin typeface="Noto Sans CJK TC Medium" panose="020B0500000000000000" pitchFamily="34" charset="-128"/>
                <a:ea typeface="Noto Sans CJK TC Medium" panose="020B0500000000000000" pitchFamily="34" charset="-128"/>
                <a:cs typeface="Noto Sans CJK TC Medium" panose="020B0500000000000000" pitchFamily="34" charset="-128"/>
              </a:defRPr>
            </a:lvl1pPr>
            <a:lvl2pPr>
              <a:defRPr>
                <a:solidFill>
                  <a:srgbClr val="A6A6A6"/>
                </a:solidFill>
              </a:defRPr>
            </a:lvl2pPr>
            <a:lvl3pPr>
              <a:defRPr>
                <a:solidFill>
                  <a:srgbClr val="A6A6A6"/>
                </a:solidFill>
              </a:defRPr>
            </a:lvl3pPr>
            <a:lvl4pPr>
              <a:defRPr>
                <a:solidFill>
                  <a:srgbClr val="A6A6A6"/>
                </a:solidFill>
              </a:defRPr>
            </a:lvl4pPr>
            <a:lvl5pPr>
              <a:defRPr>
                <a:solidFill>
                  <a:srgbClr val="A6A6A6"/>
                </a:solidFill>
              </a:defRPr>
            </a:lvl5pPr>
          </a:lstStyle>
          <a:p>
            <a:pPr lvl="0"/>
            <a:r>
              <a:rPr kumimoji="1" lang="zh-TW" altLang="en-US" dirty="0"/>
              <a:t>副標題</a:t>
            </a:r>
            <a:r>
              <a:rPr kumimoji="1" lang="en-US" altLang="zh-TW" dirty="0"/>
              <a:t>8</a:t>
            </a:r>
            <a:r>
              <a:rPr kumimoji="1" lang="zh-TW" altLang="en-US" dirty="0"/>
              <a:t>級</a:t>
            </a:r>
          </a:p>
        </p:txBody>
      </p:sp>
      <p:sp>
        <p:nvSpPr>
          <p:cNvPr id="3" name="文字版面配置區 2">
            <a:extLst>
              <a:ext uri="{FF2B5EF4-FFF2-40B4-BE49-F238E27FC236}">
                <a16:creationId xmlns:a16="http://schemas.microsoft.com/office/drawing/2014/main" xmlns="" id="{C7759B2C-F58B-554F-B875-CA7A4EDF3DCD}"/>
              </a:ext>
            </a:extLst>
          </p:cNvPr>
          <p:cNvSpPr>
            <a:spLocks noGrp="1"/>
          </p:cNvSpPr>
          <p:nvPr>
            <p:ph type="body" sz="quarter" idx="12" hasCustomPrompt="1"/>
          </p:nvPr>
        </p:nvSpPr>
        <p:spPr>
          <a:xfrm>
            <a:off x="5809118" y="220648"/>
            <a:ext cx="3197225" cy="839957"/>
          </a:xfrm>
          <a:prstGeom prst="rect">
            <a:avLst/>
          </a:prstGeom>
        </p:spPr>
        <p:txBody>
          <a:bodyPr/>
          <a:lstStyle>
            <a:lvl1pPr marL="0" indent="0" algn="r">
              <a:buNone/>
              <a:defRPr sz="1800" b="0" i="0">
                <a:solidFill>
                  <a:srgbClr val="00BEC3"/>
                </a:solidFill>
                <a:latin typeface="Noto Sans CJK TC Medium" panose="020B0500000000000000" pitchFamily="34" charset="-128"/>
                <a:ea typeface="Noto Sans CJK TC Medium" panose="020B0500000000000000" pitchFamily="34" charset="-128"/>
              </a:defRPr>
            </a:lvl1pPr>
            <a:lvl2pPr>
              <a:defRPr sz="1800"/>
            </a:lvl2pPr>
            <a:lvl3pPr>
              <a:defRPr sz="1800"/>
            </a:lvl3pPr>
            <a:lvl4pPr>
              <a:defRPr sz="1800"/>
            </a:lvl4pPr>
            <a:lvl5pPr>
              <a:defRPr sz="1800"/>
            </a:lvl5pPr>
          </a:lstStyle>
          <a:p>
            <a:pPr lvl="0"/>
            <a:r>
              <a:rPr kumimoji="1" lang="zh-Hant" altLang="en-US" sz="1800" dirty="0"/>
              <a:t>章節碼</a:t>
            </a:r>
            <a:r>
              <a:rPr kumimoji="1" lang="en-US" altLang="zh-Hant" sz="1800" dirty="0"/>
              <a:t>_</a:t>
            </a:r>
            <a:r>
              <a:rPr kumimoji="1" lang="zh-Hant" altLang="en-US" sz="1800" dirty="0"/>
              <a:t>章節名</a:t>
            </a:r>
            <a:r>
              <a:rPr kumimoji="1" lang="en-US" altLang="zh-TW" sz="1800" dirty="0"/>
              <a:t>18</a:t>
            </a:r>
            <a:r>
              <a:rPr kumimoji="1" lang="zh-TW" altLang="en-US" sz="1800" dirty="0"/>
              <a:t>級</a:t>
            </a:r>
            <a:endParaRPr kumimoji="1" lang="zh-TW" altLang="en-US" dirty="0"/>
          </a:p>
        </p:txBody>
      </p:sp>
    </p:spTree>
    <p:extLst>
      <p:ext uri="{BB962C8B-B14F-4D97-AF65-F5344CB8AC3E}">
        <p14:creationId xmlns:p14="http://schemas.microsoft.com/office/powerpoint/2010/main" val="160174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796950"/>
          </a:xfrm>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C3FB721-B3A5-4811-8B99-5D6EC2F55573}" type="datetime1">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a:xfrm>
            <a:off x="6974904" y="6453336"/>
            <a:ext cx="2133600" cy="365125"/>
          </a:xfrm>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104"/>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71"/>
            <a:ext cx="7772400" cy="1500187"/>
          </a:xfrm>
        </p:spPr>
        <p:txBody>
          <a:bodyPr anchor="b"/>
          <a:lstStyle>
            <a:lvl1pPr marL="0" indent="0">
              <a:buNone/>
              <a:defRPr sz="2000">
                <a:solidFill>
                  <a:schemeClr val="tx1">
                    <a:tint val="75000"/>
                  </a:schemeClr>
                </a:solidFill>
              </a:defRPr>
            </a:lvl1pPr>
            <a:lvl2pPr marL="456040" indent="0">
              <a:buNone/>
              <a:defRPr sz="1800">
                <a:solidFill>
                  <a:schemeClr val="tx1">
                    <a:tint val="75000"/>
                  </a:schemeClr>
                </a:solidFill>
              </a:defRPr>
            </a:lvl2pPr>
            <a:lvl3pPr marL="912076" indent="0">
              <a:buNone/>
              <a:defRPr sz="1600">
                <a:solidFill>
                  <a:schemeClr val="tx1">
                    <a:tint val="75000"/>
                  </a:schemeClr>
                </a:solidFill>
              </a:defRPr>
            </a:lvl3pPr>
            <a:lvl4pPr marL="1368115" indent="0">
              <a:buNone/>
              <a:defRPr sz="1400">
                <a:solidFill>
                  <a:schemeClr val="tx1">
                    <a:tint val="75000"/>
                  </a:schemeClr>
                </a:solidFill>
              </a:defRPr>
            </a:lvl4pPr>
            <a:lvl5pPr marL="1824153" indent="0">
              <a:buNone/>
              <a:defRPr sz="1400">
                <a:solidFill>
                  <a:schemeClr val="tx1">
                    <a:tint val="75000"/>
                  </a:schemeClr>
                </a:solidFill>
              </a:defRPr>
            </a:lvl5pPr>
            <a:lvl6pPr marL="2280159" indent="0">
              <a:buNone/>
              <a:defRPr sz="1400">
                <a:solidFill>
                  <a:schemeClr val="tx1">
                    <a:tint val="75000"/>
                  </a:schemeClr>
                </a:solidFill>
              </a:defRPr>
            </a:lvl6pPr>
            <a:lvl7pPr marL="2736227" indent="0">
              <a:buNone/>
              <a:defRPr sz="1400">
                <a:solidFill>
                  <a:schemeClr val="tx1">
                    <a:tint val="75000"/>
                  </a:schemeClr>
                </a:solidFill>
              </a:defRPr>
            </a:lvl7pPr>
            <a:lvl8pPr marL="3192268" indent="0">
              <a:buNone/>
              <a:defRPr sz="1400">
                <a:solidFill>
                  <a:schemeClr val="tx1">
                    <a:tint val="75000"/>
                  </a:schemeClr>
                </a:solidFill>
              </a:defRPr>
            </a:lvl8pPr>
            <a:lvl9pPr marL="3648303"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6D9BE71-AE6E-4782-A142-631FDD3788A1}" type="datetime1">
              <a:rPr lang="zh-TW" altLang="en-US" smtClean="0"/>
              <a:pPr/>
              <a:t>2018/10/31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7CB4909E-EFFA-41D0-8348-132BB2B4E885}" type="datetime1">
              <a:rPr lang="zh-TW" altLang="en-US" smtClean="0"/>
              <a:pPr/>
              <a:t>2018/10/31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6040" indent="0">
              <a:buNone/>
              <a:defRPr sz="2000" b="1"/>
            </a:lvl2pPr>
            <a:lvl3pPr marL="912076" indent="0">
              <a:buNone/>
              <a:defRPr sz="1800" b="1"/>
            </a:lvl3pPr>
            <a:lvl4pPr marL="1368115" indent="0">
              <a:buNone/>
              <a:defRPr sz="1600" b="1"/>
            </a:lvl4pPr>
            <a:lvl5pPr marL="1824153" indent="0">
              <a:buNone/>
              <a:defRPr sz="1600" b="1"/>
            </a:lvl5pPr>
            <a:lvl6pPr marL="2280159" indent="0">
              <a:buNone/>
              <a:defRPr sz="1600" b="1"/>
            </a:lvl6pPr>
            <a:lvl7pPr marL="2736227" indent="0">
              <a:buNone/>
              <a:defRPr sz="1600" b="1"/>
            </a:lvl7pPr>
            <a:lvl8pPr marL="3192268" indent="0">
              <a:buNone/>
              <a:defRPr sz="1600" b="1"/>
            </a:lvl8pPr>
            <a:lvl9pPr marL="3648303"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44" y="1535113"/>
            <a:ext cx="4041775" cy="639762"/>
          </a:xfrm>
        </p:spPr>
        <p:txBody>
          <a:bodyPr anchor="b"/>
          <a:lstStyle>
            <a:lvl1pPr marL="0" indent="0">
              <a:buNone/>
              <a:defRPr sz="2400" b="1"/>
            </a:lvl1pPr>
            <a:lvl2pPr marL="456040" indent="0">
              <a:buNone/>
              <a:defRPr sz="2000" b="1"/>
            </a:lvl2pPr>
            <a:lvl3pPr marL="912076" indent="0">
              <a:buNone/>
              <a:defRPr sz="1800" b="1"/>
            </a:lvl3pPr>
            <a:lvl4pPr marL="1368115" indent="0">
              <a:buNone/>
              <a:defRPr sz="1600" b="1"/>
            </a:lvl4pPr>
            <a:lvl5pPr marL="1824153" indent="0">
              <a:buNone/>
              <a:defRPr sz="1600" b="1"/>
            </a:lvl5pPr>
            <a:lvl6pPr marL="2280159" indent="0">
              <a:buNone/>
              <a:defRPr sz="1600" b="1"/>
            </a:lvl6pPr>
            <a:lvl7pPr marL="2736227" indent="0">
              <a:buNone/>
              <a:defRPr sz="1600" b="1"/>
            </a:lvl7pPr>
            <a:lvl8pPr marL="3192268" indent="0">
              <a:buNone/>
              <a:defRPr sz="1600" b="1"/>
            </a:lvl8pPr>
            <a:lvl9pPr marL="3648303"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51DB0A5-77B7-464F-9D58-2A5235A57AB1}" type="datetime1">
              <a:rPr lang="zh-TW" altLang="en-US" smtClean="0"/>
              <a:pPr/>
              <a:t>2018/10/31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7F2DA4B-E52A-4F72-8517-4BAD1239A782}" type="datetime1">
              <a:rPr lang="zh-TW" altLang="en-US" smtClean="0"/>
              <a:pPr/>
              <a:t>2018/10/31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F294C97-6447-44CE-9AD1-625C7D53B1D2}" type="datetime1">
              <a:rPr lang="zh-TW" altLang="en-US" smtClean="0"/>
              <a:pPr/>
              <a:t>2018/10/31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8" y="273057"/>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2" y="27323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8" y="1435117"/>
            <a:ext cx="3008313" cy="4691063"/>
          </a:xfrm>
        </p:spPr>
        <p:txBody>
          <a:bodyPr/>
          <a:lstStyle>
            <a:lvl1pPr marL="0" indent="0">
              <a:buNone/>
              <a:defRPr sz="1400"/>
            </a:lvl1pPr>
            <a:lvl2pPr marL="456040" indent="0">
              <a:buNone/>
              <a:defRPr sz="1200"/>
            </a:lvl2pPr>
            <a:lvl3pPr marL="912076" indent="0">
              <a:buNone/>
              <a:defRPr sz="1000"/>
            </a:lvl3pPr>
            <a:lvl4pPr marL="1368115" indent="0">
              <a:buNone/>
              <a:defRPr sz="900"/>
            </a:lvl4pPr>
            <a:lvl5pPr marL="1824153" indent="0">
              <a:buNone/>
              <a:defRPr sz="900"/>
            </a:lvl5pPr>
            <a:lvl6pPr marL="2280159" indent="0">
              <a:buNone/>
              <a:defRPr sz="900"/>
            </a:lvl6pPr>
            <a:lvl7pPr marL="2736227" indent="0">
              <a:buNone/>
              <a:defRPr sz="900"/>
            </a:lvl7pPr>
            <a:lvl8pPr marL="3192268" indent="0">
              <a:buNone/>
              <a:defRPr sz="900"/>
            </a:lvl8pPr>
            <a:lvl9pPr marL="3648303"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7F1F613-6958-429D-A587-2FB5CD882178}" type="datetime1">
              <a:rPr lang="zh-TW" altLang="en-US" smtClean="0"/>
              <a:pPr/>
              <a:t>2018/10/31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5"/>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6040" indent="0">
              <a:buNone/>
              <a:defRPr sz="2800"/>
            </a:lvl2pPr>
            <a:lvl3pPr marL="912076" indent="0">
              <a:buNone/>
              <a:defRPr sz="2400"/>
            </a:lvl3pPr>
            <a:lvl4pPr marL="1368115" indent="0">
              <a:buNone/>
              <a:defRPr sz="2000"/>
            </a:lvl4pPr>
            <a:lvl5pPr marL="1824153" indent="0">
              <a:buNone/>
              <a:defRPr sz="2000"/>
            </a:lvl5pPr>
            <a:lvl6pPr marL="2280159" indent="0">
              <a:buNone/>
              <a:defRPr sz="2000"/>
            </a:lvl6pPr>
            <a:lvl7pPr marL="2736227" indent="0">
              <a:buNone/>
              <a:defRPr sz="2000"/>
            </a:lvl7pPr>
            <a:lvl8pPr marL="3192268" indent="0">
              <a:buNone/>
              <a:defRPr sz="2000"/>
            </a:lvl8pPr>
            <a:lvl9pPr marL="3648303" indent="0">
              <a:buNone/>
              <a:defRPr sz="2000"/>
            </a:lvl9pPr>
          </a:lstStyle>
          <a:p>
            <a:endParaRPr lang="zh-TW" altLang="en-US"/>
          </a:p>
        </p:txBody>
      </p:sp>
      <p:sp>
        <p:nvSpPr>
          <p:cNvPr id="4" name="文字版面配置區 3"/>
          <p:cNvSpPr>
            <a:spLocks noGrp="1"/>
          </p:cNvSpPr>
          <p:nvPr>
            <p:ph type="body" sz="half" idx="2"/>
          </p:nvPr>
        </p:nvSpPr>
        <p:spPr>
          <a:xfrm>
            <a:off x="1792288" y="5367343"/>
            <a:ext cx="5486400" cy="804862"/>
          </a:xfrm>
        </p:spPr>
        <p:txBody>
          <a:bodyPr/>
          <a:lstStyle>
            <a:lvl1pPr marL="0" indent="0">
              <a:buNone/>
              <a:defRPr sz="1400"/>
            </a:lvl1pPr>
            <a:lvl2pPr marL="456040" indent="0">
              <a:buNone/>
              <a:defRPr sz="1200"/>
            </a:lvl2pPr>
            <a:lvl3pPr marL="912076" indent="0">
              <a:buNone/>
              <a:defRPr sz="1000"/>
            </a:lvl3pPr>
            <a:lvl4pPr marL="1368115" indent="0">
              <a:buNone/>
              <a:defRPr sz="900"/>
            </a:lvl4pPr>
            <a:lvl5pPr marL="1824153" indent="0">
              <a:buNone/>
              <a:defRPr sz="900"/>
            </a:lvl5pPr>
            <a:lvl6pPr marL="2280159" indent="0">
              <a:buNone/>
              <a:defRPr sz="900"/>
            </a:lvl6pPr>
            <a:lvl7pPr marL="2736227" indent="0">
              <a:buNone/>
              <a:defRPr sz="900"/>
            </a:lvl7pPr>
            <a:lvl8pPr marL="3192268" indent="0">
              <a:buNone/>
              <a:defRPr sz="900"/>
            </a:lvl8pPr>
            <a:lvl9pPr marL="3648303"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F42B0E1-C937-4F39-9C68-E68D4D197E40}" type="datetime1">
              <a:rPr lang="zh-TW" altLang="en-US" smtClean="0"/>
              <a:pPr/>
              <a:t>2018/10/31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208" tIns="45604" rIns="91208" bIns="45604"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14"/>
            <a:ext cx="8229600" cy="4525963"/>
          </a:xfrm>
          <a:prstGeom prst="rect">
            <a:avLst/>
          </a:prstGeom>
        </p:spPr>
        <p:txBody>
          <a:bodyPr vert="horz" lIns="91208" tIns="45604" rIns="91208" bIns="45604"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612"/>
            <a:ext cx="2133600" cy="365125"/>
          </a:xfrm>
          <a:prstGeom prst="rect">
            <a:avLst/>
          </a:prstGeom>
        </p:spPr>
        <p:txBody>
          <a:bodyPr vert="horz" lIns="91208" tIns="45604" rIns="91208" bIns="45604" rtlCol="0" anchor="ctr"/>
          <a:lstStyle>
            <a:lvl1pPr algn="l">
              <a:defRPr sz="1200">
                <a:solidFill>
                  <a:schemeClr val="tx1">
                    <a:tint val="75000"/>
                  </a:schemeClr>
                </a:solidFill>
              </a:defRPr>
            </a:lvl1pPr>
          </a:lstStyle>
          <a:p>
            <a:fld id="{BB847365-6FE9-486E-AF4C-ECD80F441716}" type="datetime1">
              <a:rPr lang="zh-TW" altLang="en-US" smtClean="0"/>
              <a:pPr/>
              <a:t>2018/10/31</a:t>
            </a:fld>
            <a:endParaRPr lang="zh-TW" altLang="en-US"/>
          </a:p>
        </p:txBody>
      </p:sp>
      <p:sp>
        <p:nvSpPr>
          <p:cNvPr id="5" name="頁尾版面配置區 4"/>
          <p:cNvSpPr>
            <a:spLocks noGrp="1"/>
          </p:cNvSpPr>
          <p:nvPr>
            <p:ph type="ftr" sz="quarter" idx="3"/>
          </p:nvPr>
        </p:nvSpPr>
        <p:spPr>
          <a:xfrm>
            <a:off x="3124200" y="6356612"/>
            <a:ext cx="2895600" cy="365125"/>
          </a:xfrm>
          <a:prstGeom prst="rect">
            <a:avLst/>
          </a:prstGeom>
        </p:spPr>
        <p:txBody>
          <a:bodyPr vert="horz" lIns="91208" tIns="45604" rIns="91208" bIns="45604"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612"/>
            <a:ext cx="2133600" cy="365125"/>
          </a:xfrm>
          <a:prstGeom prst="rect">
            <a:avLst/>
          </a:prstGeom>
        </p:spPr>
        <p:txBody>
          <a:bodyPr vert="horz" lIns="91208" tIns="45604" rIns="91208" bIns="45604"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grpSp>
        <p:nvGrpSpPr>
          <p:cNvPr id="8" name="Group 19"/>
          <p:cNvGrpSpPr>
            <a:grpSpLocks/>
          </p:cNvGrpSpPr>
          <p:nvPr userDrawn="1"/>
        </p:nvGrpSpPr>
        <p:grpSpPr bwMode="auto">
          <a:xfrm>
            <a:off x="8" y="163"/>
            <a:ext cx="1619671" cy="356953"/>
            <a:chOff x="0" y="0"/>
            <a:chExt cx="1392" cy="480"/>
          </a:xfrm>
        </p:grpSpPr>
        <p:sp>
          <p:nvSpPr>
            <p:cNvPr id="9" name="Freeform 20"/>
            <p:cNvSpPr>
              <a:spLocks/>
            </p:cNvSpPr>
            <p:nvPr/>
          </p:nvSpPr>
          <p:spPr bwMode="auto">
            <a:xfrm>
              <a:off x="0" y="0"/>
              <a:ext cx="1144" cy="480"/>
            </a:xfrm>
            <a:custGeom>
              <a:avLst/>
              <a:gdLst>
                <a:gd name="T0" fmla="*/ 0 w 1135"/>
                <a:gd name="T1" fmla="*/ 0 h 445"/>
                <a:gd name="T2" fmla="*/ 1415 w 1135"/>
                <a:gd name="T3" fmla="*/ 0 h 445"/>
                <a:gd name="T4" fmla="*/ 1074 w 1135"/>
                <a:gd name="T5" fmla="*/ 3709 h 445"/>
                <a:gd name="T6" fmla="*/ 0 w 1135"/>
                <a:gd name="T7" fmla="*/ 3709 h 445"/>
                <a:gd name="T8" fmla="*/ 0 w 1135"/>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 h="445">
                  <a:moveTo>
                    <a:pt x="0" y="0"/>
                  </a:moveTo>
                  <a:lnTo>
                    <a:pt x="1135" y="0"/>
                  </a:lnTo>
                  <a:lnTo>
                    <a:pt x="862" y="445"/>
                  </a:lnTo>
                  <a:lnTo>
                    <a:pt x="0" y="445"/>
                  </a:lnTo>
                  <a:lnTo>
                    <a:pt x="0" y="0"/>
                  </a:lnTo>
                  <a:close/>
                </a:path>
              </a:pathLst>
            </a:custGeom>
            <a:solidFill>
              <a:srgbClr val="000078"/>
            </a:soli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0" name="Freeform 21"/>
            <p:cNvSpPr>
              <a:spLocks noEditPoints="1"/>
            </p:cNvSpPr>
            <p:nvPr/>
          </p:nvSpPr>
          <p:spPr bwMode="auto">
            <a:xfrm>
              <a:off x="122" y="211"/>
              <a:ext cx="168" cy="151"/>
            </a:xfrm>
            <a:custGeom>
              <a:avLst/>
              <a:gdLst>
                <a:gd name="T0" fmla="*/ 60 w 168"/>
                <a:gd name="T1" fmla="*/ 87 h 151"/>
                <a:gd name="T2" fmla="*/ 73 w 168"/>
                <a:gd name="T3" fmla="*/ 75 h 151"/>
                <a:gd name="T4" fmla="*/ 66 w 168"/>
                <a:gd name="T5" fmla="*/ 62 h 151"/>
                <a:gd name="T6" fmla="*/ 50 w 168"/>
                <a:gd name="T7" fmla="*/ 60 h 151"/>
                <a:gd name="T8" fmla="*/ 42 w 168"/>
                <a:gd name="T9" fmla="*/ 60 h 151"/>
                <a:gd name="T10" fmla="*/ 50 w 168"/>
                <a:gd name="T11" fmla="*/ 47 h 151"/>
                <a:gd name="T12" fmla="*/ 58 w 168"/>
                <a:gd name="T13" fmla="*/ 34 h 151"/>
                <a:gd name="T14" fmla="*/ 46 w 168"/>
                <a:gd name="T15" fmla="*/ 19 h 151"/>
                <a:gd name="T16" fmla="*/ 42 w 168"/>
                <a:gd name="T17" fmla="*/ 32 h 151"/>
                <a:gd name="T18" fmla="*/ 33 w 168"/>
                <a:gd name="T19" fmla="*/ 38 h 151"/>
                <a:gd name="T20" fmla="*/ 31 w 168"/>
                <a:gd name="T21" fmla="*/ 30 h 151"/>
                <a:gd name="T22" fmla="*/ 37 w 168"/>
                <a:gd name="T23" fmla="*/ 20 h 151"/>
                <a:gd name="T24" fmla="*/ 44 w 168"/>
                <a:gd name="T25" fmla="*/ 9 h 151"/>
                <a:gd name="T26" fmla="*/ 25 w 168"/>
                <a:gd name="T27" fmla="*/ 9 h 151"/>
                <a:gd name="T28" fmla="*/ 19 w 168"/>
                <a:gd name="T29" fmla="*/ 20 h 151"/>
                <a:gd name="T30" fmla="*/ 11 w 168"/>
                <a:gd name="T31" fmla="*/ 24 h 151"/>
                <a:gd name="T32" fmla="*/ 8 w 168"/>
                <a:gd name="T33" fmla="*/ 41 h 151"/>
                <a:gd name="T34" fmla="*/ 19 w 168"/>
                <a:gd name="T35" fmla="*/ 47 h 151"/>
                <a:gd name="T36" fmla="*/ 25 w 168"/>
                <a:gd name="T37" fmla="*/ 58 h 151"/>
                <a:gd name="T38" fmla="*/ 17 w 168"/>
                <a:gd name="T39" fmla="*/ 68 h 151"/>
                <a:gd name="T40" fmla="*/ 2 w 168"/>
                <a:gd name="T41" fmla="*/ 77 h 151"/>
                <a:gd name="T42" fmla="*/ 13 w 168"/>
                <a:gd name="T43" fmla="*/ 93 h 151"/>
                <a:gd name="T44" fmla="*/ 11 w 168"/>
                <a:gd name="T45" fmla="*/ 108 h 151"/>
                <a:gd name="T46" fmla="*/ 6 w 168"/>
                <a:gd name="T47" fmla="*/ 123 h 151"/>
                <a:gd name="T48" fmla="*/ 2 w 168"/>
                <a:gd name="T49" fmla="*/ 138 h 151"/>
                <a:gd name="T50" fmla="*/ 19 w 168"/>
                <a:gd name="T51" fmla="*/ 134 h 151"/>
                <a:gd name="T52" fmla="*/ 23 w 168"/>
                <a:gd name="T53" fmla="*/ 119 h 151"/>
                <a:gd name="T54" fmla="*/ 25 w 168"/>
                <a:gd name="T55" fmla="*/ 104 h 151"/>
                <a:gd name="T56" fmla="*/ 50 w 168"/>
                <a:gd name="T57" fmla="*/ 96 h 151"/>
                <a:gd name="T58" fmla="*/ 69 w 168"/>
                <a:gd name="T59" fmla="*/ 5 h 151"/>
                <a:gd name="T60" fmla="*/ 79 w 168"/>
                <a:gd name="T61" fmla="*/ 32 h 151"/>
                <a:gd name="T62" fmla="*/ 73 w 168"/>
                <a:gd name="T63" fmla="*/ 43 h 151"/>
                <a:gd name="T64" fmla="*/ 66 w 168"/>
                <a:gd name="T65" fmla="*/ 53 h 151"/>
                <a:gd name="T66" fmla="*/ 73 w 168"/>
                <a:gd name="T67" fmla="*/ 64 h 151"/>
                <a:gd name="T68" fmla="*/ 81 w 168"/>
                <a:gd name="T69" fmla="*/ 77 h 151"/>
                <a:gd name="T70" fmla="*/ 100 w 168"/>
                <a:gd name="T71" fmla="*/ 74 h 151"/>
                <a:gd name="T72" fmla="*/ 91 w 168"/>
                <a:gd name="T73" fmla="*/ 62 h 151"/>
                <a:gd name="T74" fmla="*/ 83 w 168"/>
                <a:gd name="T75" fmla="*/ 53 h 151"/>
                <a:gd name="T76" fmla="*/ 91 w 168"/>
                <a:gd name="T77" fmla="*/ 43 h 151"/>
                <a:gd name="T78" fmla="*/ 98 w 168"/>
                <a:gd name="T79" fmla="*/ 32 h 151"/>
                <a:gd name="T80" fmla="*/ 116 w 168"/>
                <a:gd name="T81" fmla="*/ 26 h 151"/>
                <a:gd name="T82" fmla="*/ 110 w 168"/>
                <a:gd name="T83" fmla="*/ 38 h 151"/>
                <a:gd name="T84" fmla="*/ 100 w 168"/>
                <a:gd name="T85" fmla="*/ 49 h 151"/>
                <a:gd name="T86" fmla="*/ 102 w 168"/>
                <a:gd name="T87" fmla="*/ 58 h 151"/>
                <a:gd name="T88" fmla="*/ 110 w 168"/>
                <a:gd name="T89" fmla="*/ 66 h 151"/>
                <a:gd name="T90" fmla="*/ 118 w 168"/>
                <a:gd name="T91" fmla="*/ 81 h 151"/>
                <a:gd name="T92" fmla="*/ 133 w 168"/>
                <a:gd name="T93" fmla="*/ 72 h 151"/>
                <a:gd name="T94" fmla="*/ 124 w 168"/>
                <a:gd name="T95" fmla="*/ 60 h 151"/>
                <a:gd name="T96" fmla="*/ 118 w 168"/>
                <a:gd name="T97" fmla="*/ 51 h 151"/>
                <a:gd name="T98" fmla="*/ 127 w 168"/>
                <a:gd name="T99" fmla="*/ 41 h 151"/>
                <a:gd name="T100" fmla="*/ 133 w 168"/>
                <a:gd name="T101" fmla="*/ 30 h 151"/>
                <a:gd name="T102" fmla="*/ 145 w 168"/>
                <a:gd name="T103" fmla="*/ 30 h 151"/>
                <a:gd name="T104" fmla="*/ 139 w 168"/>
                <a:gd name="T105" fmla="*/ 43 h 151"/>
                <a:gd name="T106" fmla="*/ 135 w 168"/>
                <a:gd name="T107" fmla="*/ 55 h 151"/>
                <a:gd name="T108" fmla="*/ 143 w 168"/>
                <a:gd name="T109" fmla="*/ 64 h 151"/>
                <a:gd name="T110" fmla="*/ 151 w 168"/>
                <a:gd name="T111" fmla="*/ 77 h 151"/>
                <a:gd name="T112" fmla="*/ 166 w 168"/>
                <a:gd name="T113" fmla="*/ 74 h 151"/>
                <a:gd name="T114" fmla="*/ 158 w 168"/>
                <a:gd name="T115" fmla="*/ 60 h 151"/>
                <a:gd name="T116" fmla="*/ 151 w 168"/>
                <a:gd name="T117" fmla="*/ 51 h 151"/>
                <a:gd name="T118" fmla="*/ 160 w 168"/>
                <a:gd name="T119" fmla="*/ 38 h 151"/>
                <a:gd name="T120" fmla="*/ 166 w 168"/>
                <a:gd name="T121" fmla="*/ 28 h 151"/>
                <a:gd name="T122" fmla="*/ 129 w 168"/>
                <a:gd name="T123" fmla="*/ 102 h 1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151">
                  <a:moveTo>
                    <a:pt x="31" y="85"/>
                  </a:moveTo>
                  <a:lnTo>
                    <a:pt x="31" y="151"/>
                  </a:lnTo>
                  <a:lnTo>
                    <a:pt x="48" y="151"/>
                  </a:lnTo>
                  <a:lnTo>
                    <a:pt x="48" y="83"/>
                  </a:lnTo>
                  <a:lnTo>
                    <a:pt x="58" y="81"/>
                  </a:lnTo>
                  <a:lnTo>
                    <a:pt x="58" y="83"/>
                  </a:lnTo>
                  <a:lnTo>
                    <a:pt x="58" y="85"/>
                  </a:lnTo>
                  <a:lnTo>
                    <a:pt x="60" y="87"/>
                  </a:lnTo>
                  <a:lnTo>
                    <a:pt x="60" y="89"/>
                  </a:lnTo>
                  <a:lnTo>
                    <a:pt x="75" y="85"/>
                  </a:lnTo>
                  <a:lnTo>
                    <a:pt x="75" y="83"/>
                  </a:lnTo>
                  <a:lnTo>
                    <a:pt x="75" y="81"/>
                  </a:lnTo>
                  <a:lnTo>
                    <a:pt x="73" y="81"/>
                  </a:lnTo>
                  <a:lnTo>
                    <a:pt x="73" y="79"/>
                  </a:lnTo>
                  <a:lnTo>
                    <a:pt x="73" y="77"/>
                  </a:lnTo>
                  <a:lnTo>
                    <a:pt x="73" y="75"/>
                  </a:lnTo>
                  <a:lnTo>
                    <a:pt x="71" y="75"/>
                  </a:lnTo>
                  <a:lnTo>
                    <a:pt x="71" y="74"/>
                  </a:lnTo>
                  <a:lnTo>
                    <a:pt x="71" y="72"/>
                  </a:lnTo>
                  <a:lnTo>
                    <a:pt x="69" y="70"/>
                  </a:lnTo>
                  <a:lnTo>
                    <a:pt x="69" y="68"/>
                  </a:lnTo>
                  <a:lnTo>
                    <a:pt x="69" y="66"/>
                  </a:lnTo>
                  <a:lnTo>
                    <a:pt x="66" y="64"/>
                  </a:lnTo>
                  <a:lnTo>
                    <a:pt x="66" y="62"/>
                  </a:lnTo>
                  <a:lnTo>
                    <a:pt x="64" y="60"/>
                  </a:lnTo>
                  <a:lnTo>
                    <a:pt x="64" y="58"/>
                  </a:lnTo>
                  <a:lnTo>
                    <a:pt x="64" y="56"/>
                  </a:lnTo>
                  <a:lnTo>
                    <a:pt x="62" y="55"/>
                  </a:lnTo>
                  <a:lnTo>
                    <a:pt x="62" y="53"/>
                  </a:lnTo>
                  <a:lnTo>
                    <a:pt x="48" y="58"/>
                  </a:lnTo>
                  <a:lnTo>
                    <a:pt x="48" y="60"/>
                  </a:lnTo>
                  <a:lnTo>
                    <a:pt x="50" y="60"/>
                  </a:lnTo>
                  <a:lnTo>
                    <a:pt x="50" y="62"/>
                  </a:lnTo>
                  <a:lnTo>
                    <a:pt x="50" y="64"/>
                  </a:lnTo>
                  <a:lnTo>
                    <a:pt x="52" y="66"/>
                  </a:lnTo>
                  <a:lnTo>
                    <a:pt x="33" y="68"/>
                  </a:lnTo>
                  <a:lnTo>
                    <a:pt x="35" y="66"/>
                  </a:lnTo>
                  <a:lnTo>
                    <a:pt x="37" y="64"/>
                  </a:lnTo>
                  <a:lnTo>
                    <a:pt x="40" y="62"/>
                  </a:lnTo>
                  <a:lnTo>
                    <a:pt x="42" y="60"/>
                  </a:lnTo>
                  <a:lnTo>
                    <a:pt x="42" y="58"/>
                  </a:lnTo>
                  <a:lnTo>
                    <a:pt x="44" y="56"/>
                  </a:lnTo>
                  <a:lnTo>
                    <a:pt x="44" y="55"/>
                  </a:lnTo>
                  <a:lnTo>
                    <a:pt x="46" y="53"/>
                  </a:lnTo>
                  <a:lnTo>
                    <a:pt x="48" y="53"/>
                  </a:lnTo>
                  <a:lnTo>
                    <a:pt x="48" y="51"/>
                  </a:lnTo>
                  <a:lnTo>
                    <a:pt x="50" y="49"/>
                  </a:lnTo>
                  <a:lnTo>
                    <a:pt x="50" y="47"/>
                  </a:lnTo>
                  <a:lnTo>
                    <a:pt x="52" y="45"/>
                  </a:lnTo>
                  <a:lnTo>
                    <a:pt x="52" y="43"/>
                  </a:lnTo>
                  <a:lnTo>
                    <a:pt x="54" y="41"/>
                  </a:lnTo>
                  <a:lnTo>
                    <a:pt x="54" y="39"/>
                  </a:lnTo>
                  <a:lnTo>
                    <a:pt x="56" y="39"/>
                  </a:lnTo>
                  <a:lnTo>
                    <a:pt x="56" y="38"/>
                  </a:lnTo>
                  <a:lnTo>
                    <a:pt x="56" y="36"/>
                  </a:lnTo>
                  <a:lnTo>
                    <a:pt x="58" y="34"/>
                  </a:lnTo>
                  <a:lnTo>
                    <a:pt x="58" y="32"/>
                  </a:lnTo>
                  <a:lnTo>
                    <a:pt x="60" y="30"/>
                  </a:lnTo>
                  <a:lnTo>
                    <a:pt x="60" y="28"/>
                  </a:lnTo>
                  <a:lnTo>
                    <a:pt x="60" y="26"/>
                  </a:lnTo>
                  <a:lnTo>
                    <a:pt x="62" y="26"/>
                  </a:lnTo>
                  <a:lnTo>
                    <a:pt x="62" y="24"/>
                  </a:lnTo>
                  <a:lnTo>
                    <a:pt x="62" y="22"/>
                  </a:lnTo>
                  <a:lnTo>
                    <a:pt x="46" y="19"/>
                  </a:lnTo>
                  <a:lnTo>
                    <a:pt x="46" y="20"/>
                  </a:lnTo>
                  <a:lnTo>
                    <a:pt x="46" y="22"/>
                  </a:lnTo>
                  <a:lnTo>
                    <a:pt x="44" y="24"/>
                  </a:lnTo>
                  <a:lnTo>
                    <a:pt x="44" y="26"/>
                  </a:lnTo>
                  <a:lnTo>
                    <a:pt x="44" y="28"/>
                  </a:lnTo>
                  <a:lnTo>
                    <a:pt x="42" y="28"/>
                  </a:lnTo>
                  <a:lnTo>
                    <a:pt x="42" y="30"/>
                  </a:lnTo>
                  <a:lnTo>
                    <a:pt x="42" y="32"/>
                  </a:lnTo>
                  <a:lnTo>
                    <a:pt x="40" y="34"/>
                  </a:lnTo>
                  <a:lnTo>
                    <a:pt x="40" y="36"/>
                  </a:lnTo>
                  <a:lnTo>
                    <a:pt x="37" y="38"/>
                  </a:lnTo>
                  <a:lnTo>
                    <a:pt x="37" y="39"/>
                  </a:lnTo>
                  <a:lnTo>
                    <a:pt x="35" y="41"/>
                  </a:lnTo>
                  <a:lnTo>
                    <a:pt x="35" y="39"/>
                  </a:lnTo>
                  <a:lnTo>
                    <a:pt x="33" y="39"/>
                  </a:lnTo>
                  <a:lnTo>
                    <a:pt x="33" y="38"/>
                  </a:lnTo>
                  <a:lnTo>
                    <a:pt x="31" y="38"/>
                  </a:lnTo>
                  <a:lnTo>
                    <a:pt x="29" y="38"/>
                  </a:lnTo>
                  <a:lnTo>
                    <a:pt x="29" y="36"/>
                  </a:lnTo>
                  <a:lnTo>
                    <a:pt x="27" y="36"/>
                  </a:lnTo>
                  <a:lnTo>
                    <a:pt x="29" y="34"/>
                  </a:lnTo>
                  <a:lnTo>
                    <a:pt x="29" y="32"/>
                  </a:lnTo>
                  <a:lnTo>
                    <a:pt x="31" y="32"/>
                  </a:lnTo>
                  <a:lnTo>
                    <a:pt x="31" y="30"/>
                  </a:lnTo>
                  <a:lnTo>
                    <a:pt x="31" y="28"/>
                  </a:lnTo>
                  <a:lnTo>
                    <a:pt x="33" y="28"/>
                  </a:lnTo>
                  <a:lnTo>
                    <a:pt x="33" y="26"/>
                  </a:lnTo>
                  <a:lnTo>
                    <a:pt x="33" y="24"/>
                  </a:lnTo>
                  <a:lnTo>
                    <a:pt x="35" y="24"/>
                  </a:lnTo>
                  <a:lnTo>
                    <a:pt x="35" y="22"/>
                  </a:lnTo>
                  <a:lnTo>
                    <a:pt x="35" y="20"/>
                  </a:lnTo>
                  <a:lnTo>
                    <a:pt x="37" y="20"/>
                  </a:lnTo>
                  <a:lnTo>
                    <a:pt x="37" y="19"/>
                  </a:lnTo>
                  <a:lnTo>
                    <a:pt x="37" y="17"/>
                  </a:lnTo>
                  <a:lnTo>
                    <a:pt x="40" y="17"/>
                  </a:lnTo>
                  <a:lnTo>
                    <a:pt x="40" y="15"/>
                  </a:lnTo>
                  <a:lnTo>
                    <a:pt x="42" y="13"/>
                  </a:lnTo>
                  <a:lnTo>
                    <a:pt x="42" y="11"/>
                  </a:lnTo>
                  <a:lnTo>
                    <a:pt x="42" y="9"/>
                  </a:lnTo>
                  <a:lnTo>
                    <a:pt x="44" y="9"/>
                  </a:lnTo>
                  <a:lnTo>
                    <a:pt x="44" y="7"/>
                  </a:lnTo>
                  <a:lnTo>
                    <a:pt x="29" y="0"/>
                  </a:lnTo>
                  <a:lnTo>
                    <a:pt x="29" y="1"/>
                  </a:lnTo>
                  <a:lnTo>
                    <a:pt x="27" y="1"/>
                  </a:lnTo>
                  <a:lnTo>
                    <a:pt x="27" y="3"/>
                  </a:lnTo>
                  <a:lnTo>
                    <a:pt x="27" y="5"/>
                  </a:lnTo>
                  <a:lnTo>
                    <a:pt x="25" y="7"/>
                  </a:lnTo>
                  <a:lnTo>
                    <a:pt x="25" y="9"/>
                  </a:lnTo>
                  <a:lnTo>
                    <a:pt x="23" y="11"/>
                  </a:lnTo>
                  <a:lnTo>
                    <a:pt x="23" y="13"/>
                  </a:lnTo>
                  <a:lnTo>
                    <a:pt x="23" y="15"/>
                  </a:lnTo>
                  <a:lnTo>
                    <a:pt x="21" y="15"/>
                  </a:lnTo>
                  <a:lnTo>
                    <a:pt x="21" y="17"/>
                  </a:lnTo>
                  <a:lnTo>
                    <a:pt x="21" y="19"/>
                  </a:lnTo>
                  <a:lnTo>
                    <a:pt x="19" y="19"/>
                  </a:lnTo>
                  <a:lnTo>
                    <a:pt x="19" y="20"/>
                  </a:lnTo>
                  <a:lnTo>
                    <a:pt x="19" y="22"/>
                  </a:lnTo>
                  <a:lnTo>
                    <a:pt x="17" y="22"/>
                  </a:lnTo>
                  <a:lnTo>
                    <a:pt x="17" y="24"/>
                  </a:lnTo>
                  <a:lnTo>
                    <a:pt x="17" y="26"/>
                  </a:lnTo>
                  <a:lnTo>
                    <a:pt x="15" y="26"/>
                  </a:lnTo>
                  <a:lnTo>
                    <a:pt x="13" y="26"/>
                  </a:lnTo>
                  <a:lnTo>
                    <a:pt x="13" y="24"/>
                  </a:lnTo>
                  <a:lnTo>
                    <a:pt x="11" y="24"/>
                  </a:lnTo>
                  <a:lnTo>
                    <a:pt x="8" y="24"/>
                  </a:lnTo>
                  <a:lnTo>
                    <a:pt x="8" y="22"/>
                  </a:lnTo>
                  <a:lnTo>
                    <a:pt x="0" y="38"/>
                  </a:lnTo>
                  <a:lnTo>
                    <a:pt x="2" y="38"/>
                  </a:lnTo>
                  <a:lnTo>
                    <a:pt x="4" y="38"/>
                  </a:lnTo>
                  <a:lnTo>
                    <a:pt x="4" y="39"/>
                  </a:lnTo>
                  <a:lnTo>
                    <a:pt x="6" y="39"/>
                  </a:lnTo>
                  <a:lnTo>
                    <a:pt x="8" y="41"/>
                  </a:lnTo>
                  <a:lnTo>
                    <a:pt x="11" y="41"/>
                  </a:lnTo>
                  <a:lnTo>
                    <a:pt x="11" y="43"/>
                  </a:lnTo>
                  <a:lnTo>
                    <a:pt x="13" y="43"/>
                  </a:lnTo>
                  <a:lnTo>
                    <a:pt x="15" y="43"/>
                  </a:lnTo>
                  <a:lnTo>
                    <a:pt x="15" y="45"/>
                  </a:lnTo>
                  <a:lnTo>
                    <a:pt x="17" y="45"/>
                  </a:lnTo>
                  <a:lnTo>
                    <a:pt x="17" y="47"/>
                  </a:lnTo>
                  <a:lnTo>
                    <a:pt x="19" y="47"/>
                  </a:lnTo>
                  <a:lnTo>
                    <a:pt x="19" y="49"/>
                  </a:lnTo>
                  <a:lnTo>
                    <a:pt x="21" y="49"/>
                  </a:lnTo>
                  <a:lnTo>
                    <a:pt x="23" y="51"/>
                  </a:lnTo>
                  <a:lnTo>
                    <a:pt x="25" y="53"/>
                  </a:lnTo>
                  <a:lnTo>
                    <a:pt x="27" y="53"/>
                  </a:lnTo>
                  <a:lnTo>
                    <a:pt x="27" y="55"/>
                  </a:lnTo>
                  <a:lnTo>
                    <a:pt x="25" y="56"/>
                  </a:lnTo>
                  <a:lnTo>
                    <a:pt x="25" y="58"/>
                  </a:lnTo>
                  <a:lnTo>
                    <a:pt x="23" y="58"/>
                  </a:lnTo>
                  <a:lnTo>
                    <a:pt x="23" y="60"/>
                  </a:lnTo>
                  <a:lnTo>
                    <a:pt x="21" y="60"/>
                  </a:lnTo>
                  <a:lnTo>
                    <a:pt x="21" y="62"/>
                  </a:lnTo>
                  <a:lnTo>
                    <a:pt x="19" y="64"/>
                  </a:lnTo>
                  <a:lnTo>
                    <a:pt x="19" y="66"/>
                  </a:lnTo>
                  <a:lnTo>
                    <a:pt x="17" y="66"/>
                  </a:lnTo>
                  <a:lnTo>
                    <a:pt x="17" y="68"/>
                  </a:lnTo>
                  <a:lnTo>
                    <a:pt x="15" y="68"/>
                  </a:lnTo>
                  <a:lnTo>
                    <a:pt x="15" y="70"/>
                  </a:lnTo>
                  <a:lnTo>
                    <a:pt x="13" y="70"/>
                  </a:lnTo>
                  <a:lnTo>
                    <a:pt x="0" y="72"/>
                  </a:lnTo>
                  <a:lnTo>
                    <a:pt x="2" y="72"/>
                  </a:lnTo>
                  <a:lnTo>
                    <a:pt x="2" y="74"/>
                  </a:lnTo>
                  <a:lnTo>
                    <a:pt x="2" y="75"/>
                  </a:lnTo>
                  <a:lnTo>
                    <a:pt x="2" y="77"/>
                  </a:lnTo>
                  <a:lnTo>
                    <a:pt x="2" y="79"/>
                  </a:lnTo>
                  <a:lnTo>
                    <a:pt x="4" y="79"/>
                  </a:lnTo>
                  <a:lnTo>
                    <a:pt x="4" y="81"/>
                  </a:lnTo>
                  <a:lnTo>
                    <a:pt x="4" y="83"/>
                  </a:lnTo>
                  <a:lnTo>
                    <a:pt x="4" y="85"/>
                  </a:lnTo>
                  <a:lnTo>
                    <a:pt x="4" y="87"/>
                  </a:lnTo>
                  <a:lnTo>
                    <a:pt x="31" y="85"/>
                  </a:lnTo>
                  <a:close/>
                  <a:moveTo>
                    <a:pt x="13" y="93"/>
                  </a:moveTo>
                  <a:lnTo>
                    <a:pt x="11" y="94"/>
                  </a:lnTo>
                  <a:lnTo>
                    <a:pt x="11" y="96"/>
                  </a:lnTo>
                  <a:lnTo>
                    <a:pt x="11" y="98"/>
                  </a:lnTo>
                  <a:lnTo>
                    <a:pt x="11" y="100"/>
                  </a:lnTo>
                  <a:lnTo>
                    <a:pt x="11" y="102"/>
                  </a:lnTo>
                  <a:lnTo>
                    <a:pt x="11" y="104"/>
                  </a:lnTo>
                  <a:lnTo>
                    <a:pt x="11" y="106"/>
                  </a:lnTo>
                  <a:lnTo>
                    <a:pt x="11" y="108"/>
                  </a:lnTo>
                  <a:lnTo>
                    <a:pt x="8" y="110"/>
                  </a:lnTo>
                  <a:lnTo>
                    <a:pt x="8" y="112"/>
                  </a:lnTo>
                  <a:lnTo>
                    <a:pt x="8" y="113"/>
                  </a:lnTo>
                  <a:lnTo>
                    <a:pt x="8" y="115"/>
                  </a:lnTo>
                  <a:lnTo>
                    <a:pt x="8" y="117"/>
                  </a:lnTo>
                  <a:lnTo>
                    <a:pt x="6" y="119"/>
                  </a:lnTo>
                  <a:lnTo>
                    <a:pt x="6" y="121"/>
                  </a:lnTo>
                  <a:lnTo>
                    <a:pt x="6" y="123"/>
                  </a:lnTo>
                  <a:lnTo>
                    <a:pt x="6" y="125"/>
                  </a:lnTo>
                  <a:lnTo>
                    <a:pt x="4" y="127"/>
                  </a:lnTo>
                  <a:lnTo>
                    <a:pt x="4" y="129"/>
                  </a:lnTo>
                  <a:lnTo>
                    <a:pt x="4" y="130"/>
                  </a:lnTo>
                  <a:lnTo>
                    <a:pt x="4" y="132"/>
                  </a:lnTo>
                  <a:lnTo>
                    <a:pt x="2" y="134"/>
                  </a:lnTo>
                  <a:lnTo>
                    <a:pt x="2" y="136"/>
                  </a:lnTo>
                  <a:lnTo>
                    <a:pt x="2" y="138"/>
                  </a:lnTo>
                  <a:lnTo>
                    <a:pt x="0" y="140"/>
                  </a:lnTo>
                  <a:lnTo>
                    <a:pt x="17" y="144"/>
                  </a:lnTo>
                  <a:lnTo>
                    <a:pt x="17" y="142"/>
                  </a:lnTo>
                  <a:lnTo>
                    <a:pt x="17" y="140"/>
                  </a:lnTo>
                  <a:lnTo>
                    <a:pt x="17" y="138"/>
                  </a:lnTo>
                  <a:lnTo>
                    <a:pt x="19" y="138"/>
                  </a:lnTo>
                  <a:lnTo>
                    <a:pt x="19" y="136"/>
                  </a:lnTo>
                  <a:lnTo>
                    <a:pt x="19" y="134"/>
                  </a:lnTo>
                  <a:lnTo>
                    <a:pt x="19" y="132"/>
                  </a:lnTo>
                  <a:lnTo>
                    <a:pt x="21" y="130"/>
                  </a:lnTo>
                  <a:lnTo>
                    <a:pt x="21" y="129"/>
                  </a:lnTo>
                  <a:lnTo>
                    <a:pt x="21" y="127"/>
                  </a:lnTo>
                  <a:lnTo>
                    <a:pt x="21" y="125"/>
                  </a:lnTo>
                  <a:lnTo>
                    <a:pt x="23" y="123"/>
                  </a:lnTo>
                  <a:lnTo>
                    <a:pt x="23" y="121"/>
                  </a:lnTo>
                  <a:lnTo>
                    <a:pt x="23" y="119"/>
                  </a:lnTo>
                  <a:lnTo>
                    <a:pt x="23" y="117"/>
                  </a:lnTo>
                  <a:lnTo>
                    <a:pt x="23" y="115"/>
                  </a:lnTo>
                  <a:lnTo>
                    <a:pt x="25" y="113"/>
                  </a:lnTo>
                  <a:lnTo>
                    <a:pt x="25" y="112"/>
                  </a:lnTo>
                  <a:lnTo>
                    <a:pt x="25" y="110"/>
                  </a:lnTo>
                  <a:lnTo>
                    <a:pt x="25" y="108"/>
                  </a:lnTo>
                  <a:lnTo>
                    <a:pt x="25" y="106"/>
                  </a:lnTo>
                  <a:lnTo>
                    <a:pt x="25" y="104"/>
                  </a:lnTo>
                  <a:lnTo>
                    <a:pt x="25" y="102"/>
                  </a:lnTo>
                  <a:lnTo>
                    <a:pt x="27" y="102"/>
                  </a:lnTo>
                  <a:lnTo>
                    <a:pt x="27" y="100"/>
                  </a:lnTo>
                  <a:lnTo>
                    <a:pt x="27" y="98"/>
                  </a:lnTo>
                  <a:lnTo>
                    <a:pt x="27" y="96"/>
                  </a:lnTo>
                  <a:lnTo>
                    <a:pt x="13" y="93"/>
                  </a:lnTo>
                  <a:close/>
                  <a:moveTo>
                    <a:pt x="66" y="93"/>
                  </a:moveTo>
                  <a:lnTo>
                    <a:pt x="50" y="96"/>
                  </a:lnTo>
                  <a:lnTo>
                    <a:pt x="56" y="132"/>
                  </a:lnTo>
                  <a:lnTo>
                    <a:pt x="71" y="129"/>
                  </a:lnTo>
                  <a:lnTo>
                    <a:pt x="66" y="93"/>
                  </a:lnTo>
                  <a:close/>
                  <a:moveTo>
                    <a:pt x="69" y="5"/>
                  </a:moveTo>
                  <a:lnTo>
                    <a:pt x="69" y="20"/>
                  </a:lnTo>
                  <a:lnTo>
                    <a:pt x="166" y="20"/>
                  </a:lnTo>
                  <a:lnTo>
                    <a:pt x="166" y="5"/>
                  </a:lnTo>
                  <a:lnTo>
                    <a:pt x="69" y="5"/>
                  </a:lnTo>
                  <a:close/>
                  <a:moveTo>
                    <a:pt x="83" y="22"/>
                  </a:moveTo>
                  <a:lnTo>
                    <a:pt x="83" y="24"/>
                  </a:lnTo>
                  <a:lnTo>
                    <a:pt x="81" y="24"/>
                  </a:lnTo>
                  <a:lnTo>
                    <a:pt x="81" y="26"/>
                  </a:lnTo>
                  <a:lnTo>
                    <a:pt x="81" y="28"/>
                  </a:lnTo>
                  <a:lnTo>
                    <a:pt x="81" y="30"/>
                  </a:lnTo>
                  <a:lnTo>
                    <a:pt x="79" y="30"/>
                  </a:lnTo>
                  <a:lnTo>
                    <a:pt x="79" y="32"/>
                  </a:lnTo>
                  <a:lnTo>
                    <a:pt x="79" y="34"/>
                  </a:lnTo>
                  <a:lnTo>
                    <a:pt x="77" y="34"/>
                  </a:lnTo>
                  <a:lnTo>
                    <a:pt x="77" y="36"/>
                  </a:lnTo>
                  <a:lnTo>
                    <a:pt x="77" y="38"/>
                  </a:lnTo>
                  <a:lnTo>
                    <a:pt x="75" y="39"/>
                  </a:lnTo>
                  <a:lnTo>
                    <a:pt x="75" y="41"/>
                  </a:lnTo>
                  <a:lnTo>
                    <a:pt x="73" y="41"/>
                  </a:lnTo>
                  <a:lnTo>
                    <a:pt x="73" y="43"/>
                  </a:lnTo>
                  <a:lnTo>
                    <a:pt x="73" y="45"/>
                  </a:lnTo>
                  <a:lnTo>
                    <a:pt x="71" y="45"/>
                  </a:lnTo>
                  <a:lnTo>
                    <a:pt x="71" y="47"/>
                  </a:lnTo>
                  <a:lnTo>
                    <a:pt x="69" y="47"/>
                  </a:lnTo>
                  <a:lnTo>
                    <a:pt x="69" y="49"/>
                  </a:lnTo>
                  <a:lnTo>
                    <a:pt x="69" y="51"/>
                  </a:lnTo>
                  <a:lnTo>
                    <a:pt x="66" y="51"/>
                  </a:lnTo>
                  <a:lnTo>
                    <a:pt x="66" y="53"/>
                  </a:lnTo>
                  <a:lnTo>
                    <a:pt x="66" y="55"/>
                  </a:lnTo>
                  <a:lnTo>
                    <a:pt x="66" y="56"/>
                  </a:lnTo>
                  <a:lnTo>
                    <a:pt x="69" y="56"/>
                  </a:lnTo>
                  <a:lnTo>
                    <a:pt x="69" y="58"/>
                  </a:lnTo>
                  <a:lnTo>
                    <a:pt x="71" y="60"/>
                  </a:lnTo>
                  <a:lnTo>
                    <a:pt x="71" y="62"/>
                  </a:lnTo>
                  <a:lnTo>
                    <a:pt x="73" y="62"/>
                  </a:lnTo>
                  <a:lnTo>
                    <a:pt x="73" y="64"/>
                  </a:lnTo>
                  <a:lnTo>
                    <a:pt x="75" y="66"/>
                  </a:lnTo>
                  <a:lnTo>
                    <a:pt x="75" y="68"/>
                  </a:lnTo>
                  <a:lnTo>
                    <a:pt x="77" y="68"/>
                  </a:lnTo>
                  <a:lnTo>
                    <a:pt x="77" y="70"/>
                  </a:lnTo>
                  <a:lnTo>
                    <a:pt x="79" y="72"/>
                  </a:lnTo>
                  <a:lnTo>
                    <a:pt x="79" y="74"/>
                  </a:lnTo>
                  <a:lnTo>
                    <a:pt x="81" y="75"/>
                  </a:lnTo>
                  <a:lnTo>
                    <a:pt x="81" y="77"/>
                  </a:lnTo>
                  <a:lnTo>
                    <a:pt x="83" y="77"/>
                  </a:lnTo>
                  <a:lnTo>
                    <a:pt x="83" y="79"/>
                  </a:lnTo>
                  <a:lnTo>
                    <a:pt x="83" y="81"/>
                  </a:lnTo>
                  <a:lnTo>
                    <a:pt x="85" y="81"/>
                  </a:lnTo>
                  <a:lnTo>
                    <a:pt x="85" y="83"/>
                  </a:lnTo>
                  <a:lnTo>
                    <a:pt x="85" y="85"/>
                  </a:lnTo>
                  <a:lnTo>
                    <a:pt x="100" y="75"/>
                  </a:lnTo>
                  <a:lnTo>
                    <a:pt x="100" y="74"/>
                  </a:lnTo>
                  <a:lnTo>
                    <a:pt x="98" y="72"/>
                  </a:lnTo>
                  <a:lnTo>
                    <a:pt x="98" y="70"/>
                  </a:lnTo>
                  <a:lnTo>
                    <a:pt x="95" y="70"/>
                  </a:lnTo>
                  <a:lnTo>
                    <a:pt x="95" y="68"/>
                  </a:lnTo>
                  <a:lnTo>
                    <a:pt x="93" y="66"/>
                  </a:lnTo>
                  <a:lnTo>
                    <a:pt x="93" y="64"/>
                  </a:lnTo>
                  <a:lnTo>
                    <a:pt x="91" y="64"/>
                  </a:lnTo>
                  <a:lnTo>
                    <a:pt x="91" y="62"/>
                  </a:lnTo>
                  <a:lnTo>
                    <a:pt x="89" y="60"/>
                  </a:lnTo>
                  <a:lnTo>
                    <a:pt x="89" y="58"/>
                  </a:lnTo>
                  <a:lnTo>
                    <a:pt x="87" y="58"/>
                  </a:lnTo>
                  <a:lnTo>
                    <a:pt x="87" y="56"/>
                  </a:lnTo>
                  <a:lnTo>
                    <a:pt x="85" y="56"/>
                  </a:lnTo>
                  <a:lnTo>
                    <a:pt x="85" y="55"/>
                  </a:lnTo>
                  <a:lnTo>
                    <a:pt x="83" y="55"/>
                  </a:lnTo>
                  <a:lnTo>
                    <a:pt x="83" y="53"/>
                  </a:lnTo>
                  <a:lnTo>
                    <a:pt x="85" y="53"/>
                  </a:lnTo>
                  <a:lnTo>
                    <a:pt x="85" y="51"/>
                  </a:lnTo>
                  <a:lnTo>
                    <a:pt x="87" y="51"/>
                  </a:lnTo>
                  <a:lnTo>
                    <a:pt x="87" y="49"/>
                  </a:lnTo>
                  <a:lnTo>
                    <a:pt x="87" y="47"/>
                  </a:lnTo>
                  <a:lnTo>
                    <a:pt x="89" y="47"/>
                  </a:lnTo>
                  <a:lnTo>
                    <a:pt x="89" y="45"/>
                  </a:lnTo>
                  <a:lnTo>
                    <a:pt x="91" y="43"/>
                  </a:lnTo>
                  <a:lnTo>
                    <a:pt x="91" y="41"/>
                  </a:lnTo>
                  <a:lnTo>
                    <a:pt x="93" y="39"/>
                  </a:lnTo>
                  <a:lnTo>
                    <a:pt x="93" y="38"/>
                  </a:lnTo>
                  <a:lnTo>
                    <a:pt x="95" y="38"/>
                  </a:lnTo>
                  <a:lnTo>
                    <a:pt x="95" y="36"/>
                  </a:lnTo>
                  <a:lnTo>
                    <a:pt x="95" y="34"/>
                  </a:lnTo>
                  <a:lnTo>
                    <a:pt x="98" y="34"/>
                  </a:lnTo>
                  <a:lnTo>
                    <a:pt x="98" y="32"/>
                  </a:lnTo>
                  <a:lnTo>
                    <a:pt x="98" y="30"/>
                  </a:lnTo>
                  <a:lnTo>
                    <a:pt x="100" y="30"/>
                  </a:lnTo>
                  <a:lnTo>
                    <a:pt x="100" y="28"/>
                  </a:lnTo>
                  <a:lnTo>
                    <a:pt x="83" y="22"/>
                  </a:lnTo>
                  <a:close/>
                  <a:moveTo>
                    <a:pt x="118" y="20"/>
                  </a:moveTo>
                  <a:lnTo>
                    <a:pt x="118" y="22"/>
                  </a:lnTo>
                  <a:lnTo>
                    <a:pt x="118" y="24"/>
                  </a:lnTo>
                  <a:lnTo>
                    <a:pt x="116" y="26"/>
                  </a:lnTo>
                  <a:lnTo>
                    <a:pt x="116" y="28"/>
                  </a:lnTo>
                  <a:lnTo>
                    <a:pt x="114" y="30"/>
                  </a:lnTo>
                  <a:lnTo>
                    <a:pt x="114" y="32"/>
                  </a:lnTo>
                  <a:lnTo>
                    <a:pt x="112" y="32"/>
                  </a:lnTo>
                  <a:lnTo>
                    <a:pt x="112" y="34"/>
                  </a:lnTo>
                  <a:lnTo>
                    <a:pt x="112" y="36"/>
                  </a:lnTo>
                  <a:lnTo>
                    <a:pt x="110" y="36"/>
                  </a:lnTo>
                  <a:lnTo>
                    <a:pt x="110" y="38"/>
                  </a:lnTo>
                  <a:lnTo>
                    <a:pt x="108" y="39"/>
                  </a:lnTo>
                  <a:lnTo>
                    <a:pt x="108" y="41"/>
                  </a:lnTo>
                  <a:lnTo>
                    <a:pt x="106" y="41"/>
                  </a:lnTo>
                  <a:lnTo>
                    <a:pt x="106" y="43"/>
                  </a:lnTo>
                  <a:lnTo>
                    <a:pt x="104" y="43"/>
                  </a:lnTo>
                  <a:lnTo>
                    <a:pt x="104" y="45"/>
                  </a:lnTo>
                  <a:lnTo>
                    <a:pt x="102" y="47"/>
                  </a:lnTo>
                  <a:lnTo>
                    <a:pt x="100" y="49"/>
                  </a:lnTo>
                  <a:lnTo>
                    <a:pt x="100" y="51"/>
                  </a:lnTo>
                  <a:lnTo>
                    <a:pt x="98" y="51"/>
                  </a:lnTo>
                  <a:lnTo>
                    <a:pt x="98" y="53"/>
                  </a:lnTo>
                  <a:lnTo>
                    <a:pt x="100" y="53"/>
                  </a:lnTo>
                  <a:lnTo>
                    <a:pt x="100" y="55"/>
                  </a:lnTo>
                  <a:lnTo>
                    <a:pt x="100" y="56"/>
                  </a:lnTo>
                  <a:lnTo>
                    <a:pt x="102" y="56"/>
                  </a:lnTo>
                  <a:lnTo>
                    <a:pt x="102" y="58"/>
                  </a:lnTo>
                  <a:lnTo>
                    <a:pt x="104" y="58"/>
                  </a:lnTo>
                  <a:lnTo>
                    <a:pt x="104" y="60"/>
                  </a:lnTo>
                  <a:lnTo>
                    <a:pt x="106" y="60"/>
                  </a:lnTo>
                  <a:lnTo>
                    <a:pt x="106" y="62"/>
                  </a:lnTo>
                  <a:lnTo>
                    <a:pt x="106" y="64"/>
                  </a:lnTo>
                  <a:lnTo>
                    <a:pt x="108" y="64"/>
                  </a:lnTo>
                  <a:lnTo>
                    <a:pt x="108" y="66"/>
                  </a:lnTo>
                  <a:lnTo>
                    <a:pt x="110" y="66"/>
                  </a:lnTo>
                  <a:lnTo>
                    <a:pt x="110" y="68"/>
                  </a:lnTo>
                  <a:lnTo>
                    <a:pt x="112" y="70"/>
                  </a:lnTo>
                  <a:lnTo>
                    <a:pt x="112" y="72"/>
                  </a:lnTo>
                  <a:lnTo>
                    <a:pt x="114" y="74"/>
                  </a:lnTo>
                  <a:lnTo>
                    <a:pt x="116" y="75"/>
                  </a:lnTo>
                  <a:lnTo>
                    <a:pt x="116" y="77"/>
                  </a:lnTo>
                  <a:lnTo>
                    <a:pt x="118" y="79"/>
                  </a:lnTo>
                  <a:lnTo>
                    <a:pt x="118" y="81"/>
                  </a:lnTo>
                  <a:lnTo>
                    <a:pt x="120" y="81"/>
                  </a:lnTo>
                  <a:lnTo>
                    <a:pt x="120" y="83"/>
                  </a:lnTo>
                  <a:lnTo>
                    <a:pt x="120" y="85"/>
                  </a:lnTo>
                  <a:lnTo>
                    <a:pt x="122" y="85"/>
                  </a:lnTo>
                  <a:lnTo>
                    <a:pt x="135" y="75"/>
                  </a:lnTo>
                  <a:lnTo>
                    <a:pt x="135" y="74"/>
                  </a:lnTo>
                  <a:lnTo>
                    <a:pt x="133" y="74"/>
                  </a:lnTo>
                  <a:lnTo>
                    <a:pt x="133" y="72"/>
                  </a:lnTo>
                  <a:lnTo>
                    <a:pt x="131" y="70"/>
                  </a:lnTo>
                  <a:lnTo>
                    <a:pt x="131" y="68"/>
                  </a:lnTo>
                  <a:lnTo>
                    <a:pt x="129" y="68"/>
                  </a:lnTo>
                  <a:lnTo>
                    <a:pt x="129" y="66"/>
                  </a:lnTo>
                  <a:lnTo>
                    <a:pt x="127" y="64"/>
                  </a:lnTo>
                  <a:lnTo>
                    <a:pt x="127" y="62"/>
                  </a:lnTo>
                  <a:lnTo>
                    <a:pt x="124" y="62"/>
                  </a:lnTo>
                  <a:lnTo>
                    <a:pt x="124" y="60"/>
                  </a:lnTo>
                  <a:lnTo>
                    <a:pt x="122" y="60"/>
                  </a:lnTo>
                  <a:lnTo>
                    <a:pt x="122" y="58"/>
                  </a:lnTo>
                  <a:lnTo>
                    <a:pt x="120" y="56"/>
                  </a:lnTo>
                  <a:lnTo>
                    <a:pt x="118" y="55"/>
                  </a:lnTo>
                  <a:lnTo>
                    <a:pt x="118" y="53"/>
                  </a:lnTo>
                  <a:lnTo>
                    <a:pt x="116" y="53"/>
                  </a:lnTo>
                  <a:lnTo>
                    <a:pt x="116" y="51"/>
                  </a:lnTo>
                  <a:lnTo>
                    <a:pt x="118" y="51"/>
                  </a:lnTo>
                  <a:lnTo>
                    <a:pt x="118" y="49"/>
                  </a:lnTo>
                  <a:lnTo>
                    <a:pt x="120" y="49"/>
                  </a:lnTo>
                  <a:lnTo>
                    <a:pt x="120" y="47"/>
                  </a:lnTo>
                  <a:lnTo>
                    <a:pt x="122" y="47"/>
                  </a:lnTo>
                  <a:lnTo>
                    <a:pt x="122" y="45"/>
                  </a:lnTo>
                  <a:lnTo>
                    <a:pt x="124" y="43"/>
                  </a:lnTo>
                  <a:lnTo>
                    <a:pt x="124" y="41"/>
                  </a:lnTo>
                  <a:lnTo>
                    <a:pt x="127" y="41"/>
                  </a:lnTo>
                  <a:lnTo>
                    <a:pt x="127" y="39"/>
                  </a:lnTo>
                  <a:lnTo>
                    <a:pt x="129" y="39"/>
                  </a:lnTo>
                  <a:lnTo>
                    <a:pt x="129" y="38"/>
                  </a:lnTo>
                  <a:lnTo>
                    <a:pt x="129" y="36"/>
                  </a:lnTo>
                  <a:lnTo>
                    <a:pt x="131" y="36"/>
                  </a:lnTo>
                  <a:lnTo>
                    <a:pt x="131" y="34"/>
                  </a:lnTo>
                  <a:lnTo>
                    <a:pt x="133" y="32"/>
                  </a:lnTo>
                  <a:lnTo>
                    <a:pt x="133" y="30"/>
                  </a:lnTo>
                  <a:lnTo>
                    <a:pt x="135" y="30"/>
                  </a:lnTo>
                  <a:lnTo>
                    <a:pt x="118" y="20"/>
                  </a:lnTo>
                  <a:close/>
                  <a:moveTo>
                    <a:pt x="149" y="22"/>
                  </a:moveTo>
                  <a:lnTo>
                    <a:pt x="149" y="24"/>
                  </a:lnTo>
                  <a:lnTo>
                    <a:pt x="147" y="26"/>
                  </a:lnTo>
                  <a:lnTo>
                    <a:pt x="147" y="28"/>
                  </a:lnTo>
                  <a:lnTo>
                    <a:pt x="147" y="30"/>
                  </a:lnTo>
                  <a:lnTo>
                    <a:pt x="145" y="30"/>
                  </a:lnTo>
                  <a:lnTo>
                    <a:pt x="145" y="32"/>
                  </a:lnTo>
                  <a:lnTo>
                    <a:pt x="145" y="34"/>
                  </a:lnTo>
                  <a:lnTo>
                    <a:pt x="143" y="36"/>
                  </a:lnTo>
                  <a:lnTo>
                    <a:pt x="143" y="38"/>
                  </a:lnTo>
                  <a:lnTo>
                    <a:pt x="141" y="39"/>
                  </a:lnTo>
                  <a:lnTo>
                    <a:pt x="141" y="41"/>
                  </a:lnTo>
                  <a:lnTo>
                    <a:pt x="139" y="41"/>
                  </a:lnTo>
                  <a:lnTo>
                    <a:pt x="139" y="43"/>
                  </a:lnTo>
                  <a:lnTo>
                    <a:pt x="139" y="45"/>
                  </a:lnTo>
                  <a:lnTo>
                    <a:pt x="137" y="45"/>
                  </a:lnTo>
                  <a:lnTo>
                    <a:pt x="137" y="47"/>
                  </a:lnTo>
                  <a:lnTo>
                    <a:pt x="135" y="49"/>
                  </a:lnTo>
                  <a:lnTo>
                    <a:pt x="133" y="51"/>
                  </a:lnTo>
                  <a:lnTo>
                    <a:pt x="133" y="53"/>
                  </a:lnTo>
                  <a:lnTo>
                    <a:pt x="135" y="53"/>
                  </a:lnTo>
                  <a:lnTo>
                    <a:pt x="135" y="55"/>
                  </a:lnTo>
                  <a:lnTo>
                    <a:pt x="135" y="56"/>
                  </a:lnTo>
                  <a:lnTo>
                    <a:pt x="137" y="56"/>
                  </a:lnTo>
                  <a:lnTo>
                    <a:pt x="137" y="58"/>
                  </a:lnTo>
                  <a:lnTo>
                    <a:pt x="139" y="58"/>
                  </a:lnTo>
                  <a:lnTo>
                    <a:pt x="139" y="60"/>
                  </a:lnTo>
                  <a:lnTo>
                    <a:pt x="141" y="62"/>
                  </a:lnTo>
                  <a:lnTo>
                    <a:pt x="141" y="64"/>
                  </a:lnTo>
                  <a:lnTo>
                    <a:pt x="143" y="64"/>
                  </a:lnTo>
                  <a:lnTo>
                    <a:pt x="143" y="66"/>
                  </a:lnTo>
                  <a:lnTo>
                    <a:pt x="145" y="68"/>
                  </a:lnTo>
                  <a:lnTo>
                    <a:pt x="145" y="70"/>
                  </a:lnTo>
                  <a:lnTo>
                    <a:pt x="147" y="72"/>
                  </a:lnTo>
                  <a:lnTo>
                    <a:pt x="147" y="74"/>
                  </a:lnTo>
                  <a:lnTo>
                    <a:pt x="149" y="75"/>
                  </a:lnTo>
                  <a:lnTo>
                    <a:pt x="149" y="77"/>
                  </a:lnTo>
                  <a:lnTo>
                    <a:pt x="151" y="77"/>
                  </a:lnTo>
                  <a:lnTo>
                    <a:pt x="151" y="79"/>
                  </a:lnTo>
                  <a:lnTo>
                    <a:pt x="151" y="81"/>
                  </a:lnTo>
                  <a:lnTo>
                    <a:pt x="153" y="81"/>
                  </a:lnTo>
                  <a:lnTo>
                    <a:pt x="153" y="83"/>
                  </a:lnTo>
                  <a:lnTo>
                    <a:pt x="153" y="85"/>
                  </a:lnTo>
                  <a:lnTo>
                    <a:pt x="168" y="75"/>
                  </a:lnTo>
                  <a:lnTo>
                    <a:pt x="168" y="74"/>
                  </a:lnTo>
                  <a:lnTo>
                    <a:pt x="166" y="74"/>
                  </a:lnTo>
                  <a:lnTo>
                    <a:pt x="166" y="72"/>
                  </a:lnTo>
                  <a:lnTo>
                    <a:pt x="164" y="70"/>
                  </a:lnTo>
                  <a:lnTo>
                    <a:pt x="164" y="68"/>
                  </a:lnTo>
                  <a:lnTo>
                    <a:pt x="162" y="66"/>
                  </a:lnTo>
                  <a:lnTo>
                    <a:pt x="162" y="64"/>
                  </a:lnTo>
                  <a:lnTo>
                    <a:pt x="160" y="64"/>
                  </a:lnTo>
                  <a:lnTo>
                    <a:pt x="160" y="62"/>
                  </a:lnTo>
                  <a:lnTo>
                    <a:pt x="158" y="60"/>
                  </a:lnTo>
                  <a:lnTo>
                    <a:pt x="158" y="58"/>
                  </a:lnTo>
                  <a:lnTo>
                    <a:pt x="156" y="58"/>
                  </a:lnTo>
                  <a:lnTo>
                    <a:pt x="156" y="56"/>
                  </a:lnTo>
                  <a:lnTo>
                    <a:pt x="153" y="56"/>
                  </a:lnTo>
                  <a:lnTo>
                    <a:pt x="153" y="55"/>
                  </a:lnTo>
                  <a:lnTo>
                    <a:pt x="151" y="55"/>
                  </a:lnTo>
                  <a:lnTo>
                    <a:pt x="151" y="53"/>
                  </a:lnTo>
                  <a:lnTo>
                    <a:pt x="151" y="51"/>
                  </a:lnTo>
                  <a:lnTo>
                    <a:pt x="153" y="49"/>
                  </a:lnTo>
                  <a:lnTo>
                    <a:pt x="153" y="47"/>
                  </a:lnTo>
                  <a:lnTo>
                    <a:pt x="156" y="47"/>
                  </a:lnTo>
                  <a:lnTo>
                    <a:pt x="156" y="45"/>
                  </a:lnTo>
                  <a:lnTo>
                    <a:pt x="158" y="43"/>
                  </a:lnTo>
                  <a:lnTo>
                    <a:pt x="158" y="41"/>
                  </a:lnTo>
                  <a:lnTo>
                    <a:pt x="160" y="39"/>
                  </a:lnTo>
                  <a:lnTo>
                    <a:pt x="160" y="38"/>
                  </a:lnTo>
                  <a:lnTo>
                    <a:pt x="162" y="38"/>
                  </a:lnTo>
                  <a:lnTo>
                    <a:pt x="162" y="36"/>
                  </a:lnTo>
                  <a:lnTo>
                    <a:pt x="162" y="34"/>
                  </a:lnTo>
                  <a:lnTo>
                    <a:pt x="164" y="34"/>
                  </a:lnTo>
                  <a:lnTo>
                    <a:pt x="164" y="32"/>
                  </a:lnTo>
                  <a:lnTo>
                    <a:pt x="164" y="30"/>
                  </a:lnTo>
                  <a:lnTo>
                    <a:pt x="166" y="30"/>
                  </a:lnTo>
                  <a:lnTo>
                    <a:pt x="166" y="28"/>
                  </a:lnTo>
                  <a:lnTo>
                    <a:pt x="149" y="22"/>
                  </a:lnTo>
                  <a:close/>
                  <a:moveTo>
                    <a:pt x="110" y="134"/>
                  </a:moveTo>
                  <a:lnTo>
                    <a:pt x="66" y="134"/>
                  </a:lnTo>
                  <a:lnTo>
                    <a:pt x="66" y="149"/>
                  </a:lnTo>
                  <a:lnTo>
                    <a:pt x="168" y="149"/>
                  </a:lnTo>
                  <a:lnTo>
                    <a:pt x="168" y="134"/>
                  </a:lnTo>
                  <a:lnTo>
                    <a:pt x="129" y="134"/>
                  </a:lnTo>
                  <a:lnTo>
                    <a:pt x="129" y="102"/>
                  </a:lnTo>
                  <a:lnTo>
                    <a:pt x="166" y="102"/>
                  </a:lnTo>
                  <a:lnTo>
                    <a:pt x="166" y="87"/>
                  </a:lnTo>
                  <a:lnTo>
                    <a:pt x="75" y="87"/>
                  </a:lnTo>
                  <a:lnTo>
                    <a:pt x="75" y="102"/>
                  </a:lnTo>
                  <a:lnTo>
                    <a:pt x="110" y="102"/>
                  </a:lnTo>
                  <a:lnTo>
                    <a:pt x="110" y="134"/>
                  </a:lnTo>
                  <a:close/>
                </a:path>
              </a:pathLst>
            </a:custGeom>
            <a:solidFill>
              <a:srgbClr val="FFFFFF"/>
            </a:soli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1" name="Freeform 22"/>
            <p:cNvSpPr>
              <a:spLocks noEditPoints="1"/>
            </p:cNvSpPr>
            <p:nvPr/>
          </p:nvSpPr>
          <p:spPr bwMode="auto">
            <a:xfrm>
              <a:off x="389" y="212"/>
              <a:ext cx="172" cy="152"/>
            </a:xfrm>
            <a:custGeom>
              <a:avLst/>
              <a:gdLst>
                <a:gd name="T0" fmla="*/ 33 w 172"/>
                <a:gd name="T1" fmla="*/ 14 h 152"/>
                <a:gd name="T2" fmla="*/ 23 w 172"/>
                <a:gd name="T3" fmla="*/ 4 h 152"/>
                <a:gd name="T4" fmla="*/ 9 w 172"/>
                <a:gd name="T5" fmla="*/ 18 h 152"/>
                <a:gd name="T6" fmla="*/ 19 w 172"/>
                <a:gd name="T7" fmla="*/ 25 h 152"/>
                <a:gd name="T8" fmla="*/ 27 w 172"/>
                <a:gd name="T9" fmla="*/ 33 h 152"/>
                <a:gd name="T10" fmla="*/ 29 w 172"/>
                <a:gd name="T11" fmla="*/ 54 h 152"/>
                <a:gd name="T12" fmla="*/ 19 w 172"/>
                <a:gd name="T13" fmla="*/ 44 h 152"/>
                <a:gd name="T14" fmla="*/ 7 w 172"/>
                <a:gd name="T15" fmla="*/ 57 h 152"/>
                <a:gd name="T16" fmla="*/ 17 w 172"/>
                <a:gd name="T17" fmla="*/ 65 h 152"/>
                <a:gd name="T18" fmla="*/ 15 w 172"/>
                <a:gd name="T19" fmla="*/ 118 h 152"/>
                <a:gd name="T20" fmla="*/ 9 w 172"/>
                <a:gd name="T21" fmla="*/ 129 h 152"/>
                <a:gd name="T22" fmla="*/ 2 w 172"/>
                <a:gd name="T23" fmla="*/ 141 h 152"/>
                <a:gd name="T24" fmla="*/ 25 w 172"/>
                <a:gd name="T25" fmla="*/ 139 h 152"/>
                <a:gd name="T26" fmla="*/ 31 w 172"/>
                <a:gd name="T27" fmla="*/ 124 h 152"/>
                <a:gd name="T28" fmla="*/ 36 w 172"/>
                <a:gd name="T29" fmla="*/ 107 h 152"/>
                <a:gd name="T30" fmla="*/ 42 w 172"/>
                <a:gd name="T31" fmla="*/ 88 h 152"/>
                <a:gd name="T32" fmla="*/ 23 w 172"/>
                <a:gd name="T33" fmla="*/ 95 h 152"/>
                <a:gd name="T34" fmla="*/ 19 w 172"/>
                <a:gd name="T35" fmla="*/ 109 h 152"/>
                <a:gd name="T36" fmla="*/ 143 w 172"/>
                <a:gd name="T37" fmla="*/ 46 h 152"/>
                <a:gd name="T38" fmla="*/ 149 w 172"/>
                <a:gd name="T39" fmla="*/ 59 h 152"/>
                <a:gd name="T40" fmla="*/ 156 w 172"/>
                <a:gd name="T41" fmla="*/ 71 h 152"/>
                <a:gd name="T42" fmla="*/ 170 w 172"/>
                <a:gd name="T43" fmla="*/ 67 h 152"/>
                <a:gd name="T44" fmla="*/ 162 w 172"/>
                <a:gd name="T45" fmla="*/ 55 h 152"/>
                <a:gd name="T46" fmla="*/ 156 w 172"/>
                <a:gd name="T47" fmla="*/ 40 h 152"/>
                <a:gd name="T48" fmla="*/ 156 w 172"/>
                <a:gd name="T49" fmla="*/ 27 h 152"/>
                <a:gd name="T50" fmla="*/ 139 w 172"/>
                <a:gd name="T51" fmla="*/ 31 h 152"/>
                <a:gd name="T52" fmla="*/ 116 w 172"/>
                <a:gd name="T53" fmla="*/ 23 h 152"/>
                <a:gd name="T54" fmla="*/ 44 w 172"/>
                <a:gd name="T55" fmla="*/ 23 h 152"/>
                <a:gd name="T56" fmla="*/ 38 w 172"/>
                <a:gd name="T57" fmla="*/ 33 h 152"/>
                <a:gd name="T58" fmla="*/ 44 w 172"/>
                <a:gd name="T59" fmla="*/ 54 h 152"/>
                <a:gd name="T60" fmla="*/ 38 w 172"/>
                <a:gd name="T61" fmla="*/ 67 h 152"/>
                <a:gd name="T62" fmla="*/ 52 w 172"/>
                <a:gd name="T63" fmla="*/ 71 h 152"/>
                <a:gd name="T64" fmla="*/ 56 w 172"/>
                <a:gd name="T65" fmla="*/ 59 h 152"/>
                <a:gd name="T66" fmla="*/ 62 w 172"/>
                <a:gd name="T67" fmla="*/ 46 h 152"/>
                <a:gd name="T68" fmla="*/ 71 w 172"/>
                <a:gd name="T69" fmla="*/ 57 h 152"/>
                <a:gd name="T70" fmla="*/ 65 w 172"/>
                <a:gd name="T71" fmla="*/ 63 h 152"/>
                <a:gd name="T72" fmla="*/ 65 w 172"/>
                <a:gd name="T73" fmla="*/ 78 h 152"/>
                <a:gd name="T74" fmla="*/ 79 w 172"/>
                <a:gd name="T75" fmla="*/ 76 h 152"/>
                <a:gd name="T76" fmla="*/ 85 w 172"/>
                <a:gd name="T77" fmla="*/ 65 h 152"/>
                <a:gd name="T78" fmla="*/ 85 w 172"/>
                <a:gd name="T79" fmla="*/ 50 h 152"/>
                <a:gd name="T80" fmla="*/ 87 w 172"/>
                <a:gd name="T81" fmla="*/ 37 h 152"/>
                <a:gd name="T82" fmla="*/ 94 w 172"/>
                <a:gd name="T83" fmla="*/ 46 h 152"/>
                <a:gd name="T84" fmla="*/ 116 w 172"/>
                <a:gd name="T85" fmla="*/ 38 h 152"/>
                <a:gd name="T86" fmla="*/ 118 w 172"/>
                <a:gd name="T87" fmla="*/ 67 h 152"/>
                <a:gd name="T88" fmla="*/ 127 w 172"/>
                <a:gd name="T89" fmla="*/ 78 h 152"/>
                <a:gd name="T90" fmla="*/ 139 w 172"/>
                <a:gd name="T91" fmla="*/ 74 h 152"/>
                <a:gd name="T92" fmla="*/ 143 w 172"/>
                <a:gd name="T93" fmla="*/ 59 h 152"/>
                <a:gd name="T94" fmla="*/ 141 w 172"/>
                <a:gd name="T95" fmla="*/ 42 h 152"/>
                <a:gd name="T96" fmla="*/ 102 w 172"/>
                <a:gd name="T97" fmla="*/ 33 h 152"/>
                <a:gd name="T98" fmla="*/ 94 w 172"/>
                <a:gd name="T99" fmla="*/ 25 h 152"/>
                <a:gd name="T100" fmla="*/ 108 w 172"/>
                <a:gd name="T101" fmla="*/ 29 h 152"/>
                <a:gd name="T102" fmla="*/ 67 w 172"/>
                <a:gd name="T103" fmla="*/ 88 h 152"/>
                <a:gd name="T104" fmla="*/ 48 w 172"/>
                <a:gd name="T105" fmla="*/ 112 h 152"/>
                <a:gd name="T106" fmla="*/ 46 w 172"/>
                <a:gd name="T107" fmla="*/ 128 h 152"/>
                <a:gd name="T108" fmla="*/ 38 w 172"/>
                <a:gd name="T109" fmla="*/ 139 h 152"/>
                <a:gd name="T110" fmla="*/ 50 w 172"/>
                <a:gd name="T111" fmla="*/ 150 h 152"/>
                <a:gd name="T112" fmla="*/ 58 w 172"/>
                <a:gd name="T113" fmla="*/ 141 h 152"/>
                <a:gd name="T114" fmla="*/ 62 w 172"/>
                <a:gd name="T115" fmla="*/ 128 h 152"/>
                <a:gd name="T116" fmla="*/ 67 w 172"/>
                <a:gd name="T117" fmla="*/ 10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2" h="152">
                  <a:moveTo>
                    <a:pt x="29" y="33"/>
                  </a:moveTo>
                  <a:lnTo>
                    <a:pt x="42" y="21"/>
                  </a:lnTo>
                  <a:lnTo>
                    <a:pt x="40" y="19"/>
                  </a:lnTo>
                  <a:lnTo>
                    <a:pt x="40" y="18"/>
                  </a:lnTo>
                  <a:lnTo>
                    <a:pt x="38" y="18"/>
                  </a:lnTo>
                  <a:lnTo>
                    <a:pt x="36" y="16"/>
                  </a:lnTo>
                  <a:lnTo>
                    <a:pt x="36" y="14"/>
                  </a:lnTo>
                  <a:lnTo>
                    <a:pt x="33" y="14"/>
                  </a:lnTo>
                  <a:lnTo>
                    <a:pt x="31" y="12"/>
                  </a:lnTo>
                  <a:lnTo>
                    <a:pt x="29" y="10"/>
                  </a:lnTo>
                  <a:lnTo>
                    <a:pt x="27" y="10"/>
                  </a:lnTo>
                  <a:lnTo>
                    <a:pt x="27" y="8"/>
                  </a:lnTo>
                  <a:lnTo>
                    <a:pt x="25" y="8"/>
                  </a:lnTo>
                  <a:lnTo>
                    <a:pt x="25" y="6"/>
                  </a:lnTo>
                  <a:lnTo>
                    <a:pt x="23" y="6"/>
                  </a:lnTo>
                  <a:lnTo>
                    <a:pt x="23" y="4"/>
                  </a:lnTo>
                  <a:lnTo>
                    <a:pt x="21" y="4"/>
                  </a:lnTo>
                  <a:lnTo>
                    <a:pt x="19" y="2"/>
                  </a:lnTo>
                  <a:lnTo>
                    <a:pt x="17" y="0"/>
                  </a:lnTo>
                  <a:lnTo>
                    <a:pt x="4" y="14"/>
                  </a:lnTo>
                  <a:lnTo>
                    <a:pt x="7" y="14"/>
                  </a:lnTo>
                  <a:lnTo>
                    <a:pt x="7" y="16"/>
                  </a:lnTo>
                  <a:lnTo>
                    <a:pt x="9" y="16"/>
                  </a:lnTo>
                  <a:lnTo>
                    <a:pt x="9" y="18"/>
                  </a:lnTo>
                  <a:lnTo>
                    <a:pt x="11" y="18"/>
                  </a:lnTo>
                  <a:lnTo>
                    <a:pt x="13" y="19"/>
                  </a:lnTo>
                  <a:lnTo>
                    <a:pt x="15" y="19"/>
                  </a:lnTo>
                  <a:lnTo>
                    <a:pt x="15" y="21"/>
                  </a:lnTo>
                  <a:lnTo>
                    <a:pt x="17" y="21"/>
                  </a:lnTo>
                  <a:lnTo>
                    <a:pt x="17" y="23"/>
                  </a:lnTo>
                  <a:lnTo>
                    <a:pt x="19" y="23"/>
                  </a:lnTo>
                  <a:lnTo>
                    <a:pt x="19" y="25"/>
                  </a:lnTo>
                  <a:lnTo>
                    <a:pt x="21" y="25"/>
                  </a:lnTo>
                  <a:lnTo>
                    <a:pt x="21" y="27"/>
                  </a:lnTo>
                  <a:lnTo>
                    <a:pt x="23" y="27"/>
                  </a:lnTo>
                  <a:lnTo>
                    <a:pt x="23" y="29"/>
                  </a:lnTo>
                  <a:lnTo>
                    <a:pt x="25" y="29"/>
                  </a:lnTo>
                  <a:lnTo>
                    <a:pt x="25" y="31"/>
                  </a:lnTo>
                  <a:lnTo>
                    <a:pt x="27" y="31"/>
                  </a:lnTo>
                  <a:lnTo>
                    <a:pt x="27" y="33"/>
                  </a:lnTo>
                  <a:lnTo>
                    <a:pt x="29" y="33"/>
                  </a:lnTo>
                  <a:close/>
                  <a:moveTo>
                    <a:pt x="23" y="73"/>
                  </a:moveTo>
                  <a:lnTo>
                    <a:pt x="36" y="59"/>
                  </a:lnTo>
                  <a:lnTo>
                    <a:pt x="36" y="57"/>
                  </a:lnTo>
                  <a:lnTo>
                    <a:pt x="33" y="57"/>
                  </a:lnTo>
                  <a:lnTo>
                    <a:pt x="33" y="55"/>
                  </a:lnTo>
                  <a:lnTo>
                    <a:pt x="31" y="55"/>
                  </a:lnTo>
                  <a:lnTo>
                    <a:pt x="29" y="54"/>
                  </a:lnTo>
                  <a:lnTo>
                    <a:pt x="29" y="52"/>
                  </a:lnTo>
                  <a:lnTo>
                    <a:pt x="27" y="52"/>
                  </a:lnTo>
                  <a:lnTo>
                    <a:pt x="25" y="50"/>
                  </a:lnTo>
                  <a:lnTo>
                    <a:pt x="23" y="48"/>
                  </a:lnTo>
                  <a:lnTo>
                    <a:pt x="21" y="48"/>
                  </a:lnTo>
                  <a:lnTo>
                    <a:pt x="21" y="46"/>
                  </a:lnTo>
                  <a:lnTo>
                    <a:pt x="19" y="46"/>
                  </a:lnTo>
                  <a:lnTo>
                    <a:pt x="19" y="44"/>
                  </a:lnTo>
                  <a:lnTo>
                    <a:pt x="17" y="44"/>
                  </a:lnTo>
                  <a:lnTo>
                    <a:pt x="15" y="42"/>
                  </a:lnTo>
                  <a:lnTo>
                    <a:pt x="13" y="42"/>
                  </a:lnTo>
                  <a:lnTo>
                    <a:pt x="0" y="54"/>
                  </a:lnTo>
                  <a:lnTo>
                    <a:pt x="2" y="55"/>
                  </a:lnTo>
                  <a:lnTo>
                    <a:pt x="4" y="55"/>
                  </a:lnTo>
                  <a:lnTo>
                    <a:pt x="4" y="57"/>
                  </a:lnTo>
                  <a:lnTo>
                    <a:pt x="7" y="57"/>
                  </a:lnTo>
                  <a:lnTo>
                    <a:pt x="7" y="59"/>
                  </a:lnTo>
                  <a:lnTo>
                    <a:pt x="9" y="59"/>
                  </a:lnTo>
                  <a:lnTo>
                    <a:pt x="11" y="61"/>
                  </a:lnTo>
                  <a:lnTo>
                    <a:pt x="13" y="61"/>
                  </a:lnTo>
                  <a:lnTo>
                    <a:pt x="13" y="63"/>
                  </a:lnTo>
                  <a:lnTo>
                    <a:pt x="15" y="63"/>
                  </a:lnTo>
                  <a:lnTo>
                    <a:pt x="15" y="65"/>
                  </a:lnTo>
                  <a:lnTo>
                    <a:pt x="17" y="65"/>
                  </a:lnTo>
                  <a:lnTo>
                    <a:pt x="17" y="67"/>
                  </a:lnTo>
                  <a:lnTo>
                    <a:pt x="19" y="67"/>
                  </a:lnTo>
                  <a:lnTo>
                    <a:pt x="21" y="69"/>
                  </a:lnTo>
                  <a:lnTo>
                    <a:pt x="21" y="71"/>
                  </a:lnTo>
                  <a:lnTo>
                    <a:pt x="23" y="71"/>
                  </a:lnTo>
                  <a:lnTo>
                    <a:pt x="23" y="73"/>
                  </a:lnTo>
                  <a:close/>
                  <a:moveTo>
                    <a:pt x="15" y="116"/>
                  </a:moveTo>
                  <a:lnTo>
                    <a:pt x="15" y="118"/>
                  </a:lnTo>
                  <a:lnTo>
                    <a:pt x="15" y="120"/>
                  </a:lnTo>
                  <a:lnTo>
                    <a:pt x="13" y="120"/>
                  </a:lnTo>
                  <a:lnTo>
                    <a:pt x="13" y="122"/>
                  </a:lnTo>
                  <a:lnTo>
                    <a:pt x="13" y="124"/>
                  </a:lnTo>
                  <a:lnTo>
                    <a:pt x="11" y="126"/>
                  </a:lnTo>
                  <a:lnTo>
                    <a:pt x="11" y="128"/>
                  </a:lnTo>
                  <a:lnTo>
                    <a:pt x="9" y="128"/>
                  </a:lnTo>
                  <a:lnTo>
                    <a:pt x="9" y="129"/>
                  </a:lnTo>
                  <a:lnTo>
                    <a:pt x="9" y="131"/>
                  </a:lnTo>
                  <a:lnTo>
                    <a:pt x="7" y="131"/>
                  </a:lnTo>
                  <a:lnTo>
                    <a:pt x="7" y="133"/>
                  </a:lnTo>
                  <a:lnTo>
                    <a:pt x="7" y="135"/>
                  </a:lnTo>
                  <a:lnTo>
                    <a:pt x="4" y="135"/>
                  </a:lnTo>
                  <a:lnTo>
                    <a:pt x="4" y="137"/>
                  </a:lnTo>
                  <a:lnTo>
                    <a:pt x="2" y="139"/>
                  </a:lnTo>
                  <a:lnTo>
                    <a:pt x="2" y="141"/>
                  </a:lnTo>
                  <a:lnTo>
                    <a:pt x="0" y="143"/>
                  </a:lnTo>
                  <a:lnTo>
                    <a:pt x="17" y="150"/>
                  </a:lnTo>
                  <a:lnTo>
                    <a:pt x="19" y="148"/>
                  </a:lnTo>
                  <a:lnTo>
                    <a:pt x="19" y="147"/>
                  </a:lnTo>
                  <a:lnTo>
                    <a:pt x="21" y="145"/>
                  </a:lnTo>
                  <a:lnTo>
                    <a:pt x="23" y="143"/>
                  </a:lnTo>
                  <a:lnTo>
                    <a:pt x="23" y="141"/>
                  </a:lnTo>
                  <a:lnTo>
                    <a:pt x="25" y="139"/>
                  </a:lnTo>
                  <a:lnTo>
                    <a:pt x="25" y="137"/>
                  </a:lnTo>
                  <a:lnTo>
                    <a:pt x="25" y="135"/>
                  </a:lnTo>
                  <a:lnTo>
                    <a:pt x="27" y="133"/>
                  </a:lnTo>
                  <a:lnTo>
                    <a:pt x="27" y="131"/>
                  </a:lnTo>
                  <a:lnTo>
                    <a:pt x="29" y="129"/>
                  </a:lnTo>
                  <a:lnTo>
                    <a:pt x="29" y="128"/>
                  </a:lnTo>
                  <a:lnTo>
                    <a:pt x="29" y="126"/>
                  </a:lnTo>
                  <a:lnTo>
                    <a:pt x="31" y="124"/>
                  </a:lnTo>
                  <a:lnTo>
                    <a:pt x="31" y="122"/>
                  </a:lnTo>
                  <a:lnTo>
                    <a:pt x="33" y="120"/>
                  </a:lnTo>
                  <a:lnTo>
                    <a:pt x="33" y="118"/>
                  </a:lnTo>
                  <a:lnTo>
                    <a:pt x="33" y="116"/>
                  </a:lnTo>
                  <a:lnTo>
                    <a:pt x="36" y="114"/>
                  </a:lnTo>
                  <a:lnTo>
                    <a:pt x="36" y="112"/>
                  </a:lnTo>
                  <a:lnTo>
                    <a:pt x="36" y="111"/>
                  </a:lnTo>
                  <a:lnTo>
                    <a:pt x="36" y="107"/>
                  </a:lnTo>
                  <a:lnTo>
                    <a:pt x="38" y="105"/>
                  </a:lnTo>
                  <a:lnTo>
                    <a:pt x="38" y="103"/>
                  </a:lnTo>
                  <a:lnTo>
                    <a:pt x="38" y="101"/>
                  </a:lnTo>
                  <a:lnTo>
                    <a:pt x="40" y="99"/>
                  </a:lnTo>
                  <a:lnTo>
                    <a:pt x="40" y="95"/>
                  </a:lnTo>
                  <a:lnTo>
                    <a:pt x="40" y="93"/>
                  </a:lnTo>
                  <a:lnTo>
                    <a:pt x="40" y="92"/>
                  </a:lnTo>
                  <a:lnTo>
                    <a:pt x="42" y="88"/>
                  </a:lnTo>
                  <a:lnTo>
                    <a:pt x="42" y="86"/>
                  </a:lnTo>
                  <a:lnTo>
                    <a:pt x="23" y="84"/>
                  </a:lnTo>
                  <a:lnTo>
                    <a:pt x="23" y="86"/>
                  </a:lnTo>
                  <a:lnTo>
                    <a:pt x="23" y="88"/>
                  </a:lnTo>
                  <a:lnTo>
                    <a:pt x="23" y="90"/>
                  </a:lnTo>
                  <a:lnTo>
                    <a:pt x="23" y="92"/>
                  </a:lnTo>
                  <a:lnTo>
                    <a:pt x="23" y="93"/>
                  </a:lnTo>
                  <a:lnTo>
                    <a:pt x="23" y="95"/>
                  </a:lnTo>
                  <a:lnTo>
                    <a:pt x="21" y="97"/>
                  </a:lnTo>
                  <a:lnTo>
                    <a:pt x="21" y="99"/>
                  </a:lnTo>
                  <a:lnTo>
                    <a:pt x="21" y="101"/>
                  </a:lnTo>
                  <a:lnTo>
                    <a:pt x="21" y="103"/>
                  </a:lnTo>
                  <a:lnTo>
                    <a:pt x="21" y="105"/>
                  </a:lnTo>
                  <a:lnTo>
                    <a:pt x="19" y="105"/>
                  </a:lnTo>
                  <a:lnTo>
                    <a:pt x="19" y="107"/>
                  </a:lnTo>
                  <a:lnTo>
                    <a:pt x="19" y="109"/>
                  </a:lnTo>
                  <a:lnTo>
                    <a:pt x="19" y="111"/>
                  </a:lnTo>
                  <a:lnTo>
                    <a:pt x="17" y="111"/>
                  </a:lnTo>
                  <a:lnTo>
                    <a:pt x="17" y="112"/>
                  </a:lnTo>
                  <a:lnTo>
                    <a:pt x="17" y="114"/>
                  </a:lnTo>
                  <a:lnTo>
                    <a:pt x="15" y="116"/>
                  </a:lnTo>
                  <a:close/>
                  <a:moveTo>
                    <a:pt x="143" y="42"/>
                  </a:moveTo>
                  <a:lnTo>
                    <a:pt x="143" y="44"/>
                  </a:lnTo>
                  <a:lnTo>
                    <a:pt x="143" y="46"/>
                  </a:lnTo>
                  <a:lnTo>
                    <a:pt x="143" y="48"/>
                  </a:lnTo>
                  <a:lnTo>
                    <a:pt x="145" y="50"/>
                  </a:lnTo>
                  <a:lnTo>
                    <a:pt x="145" y="52"/>
                  </a:lnTo>
                  <a:lnTo>
                    <a:pt x="145" y="54"/>
                  </a:lnTo>
                  <a:lnTo>
                    <a:pt x="147" y="55"/>
                  </a:lnTo>
                  <a:lnTo>
                    <a:pt x="147" y="57"/>
                  </a:lnTo>
                  <a:lnTo>
                    <a:pt x="147" y="59"/>
                  </a:lnTo>
                  <a:lnTo>
                    <a:pt x="149" y="59"/>
                  </a:lnTo>
                  <a:lnTo>
                    <a:pt x="149" y="61"/>
                  </a:lnTo>
                  <a:lnTo>
                    <a:pt x="149" y="63"/>
                  </a:lnTo>
                  <a:lnTo>
                    <a:pt x="152" y="65"/>
                  </a:lnTo>
                  <a:lnTo>
                    <a:pt x="152" y="67"/>
                  </a:lnTo>
                  <a:lnTo>
                    <a:pt x="154" y="67"/>
                  </a:lnTo>
                  <a:lnTo>
                    <a:pt x="154" y="69"/>
                  </a:lnTo>
                  <a:lnTo>
                    <a:pt x="154" y="71"/>
                  </a:lnTo>
                  <a:lnTo>
                    <a:pt x="156" y="71"/>
                  </a:lnTo>
                  <a:lnTo>
                    <a:pt x="156" y="73"/>
                  </a:lnTo>
                  <a:lnTo>
                    <a:pt x="158" y="74"/>
                  </a:lnTo>
                  <a:lnTo>
                    <a:pt x="158" y="76"/>
                  </a:lnTo>
                  <a:lnTo>
                    <a:pt x="160" y="76"/>
                  </a:lnTo>
                  <a:lnTo>
                    <a:pt x="172" y="73"/>
                  </a:lnTo>
                  <a:lnTo>
                    <a:pt x="172" y="71"/>
                  </a:lnTo>
                  <a:lnTo>
                    <a:pt x="170" y="69"/>
                  </a:lnTo>
                  <a:lnTo>
                    <a:pt x="170" y="67"/>
                  </a:lnTo>
                  <a:lnTo>
                    <a:pt x="168" y="67"/>
                  </a:lnTo>
                  <a:lnTo>
                    <a:pt x="168" y="65"/>
                  </a:lnTo>
                  <a:lnTo>
                    <a:pt x="166" y="63"/>
                  </a:lnTo>
                  <a:lnTo>
                    <a:pt x="166" y="61"/>
                  </a:lnTo>
                  <a:lnTo>
                    <a:pt x="164" y="61"/>
                  </a:lnTo>
                  <a:lnTo>
                    <a:pt x="164" y="59"/>
                  </a:lnTo>
                  <a:lnTo>
                    <a:pt x="162" y="57"/>
                  </a:lnTo>
                  <a:lnTo>
                    <a:pt x="162" y="55"/>
                  </a:lnTo>
                  <a:lnTo>
                    <a:pt x="160" y="54"/>
                  </a:lnTo>
                  <a:lnTo>
                    <a:pt x="160" y="52"/>
                  </a:lnTo>
                  <a:lnTo>
                    <a:pt x="160" y="50"/>
                  </a:lnTo>
                  <a:lnTo>
                    <a:pt x="158" y="48"/>
                  </a:lnTo>
                  <a:lnTo>
                    <a:pt x="158" y="46"/>
                  </a:lnTo>
                  <a:lnTo>
                    <a:pt x="158" y="44"/>
                  </a:lnTo>
                  <a:lnTo>
                    <a:pt x="156" y="42"/>
                  </a:lnTo>
                  <a:lnTo>
                    <a:pt x="156" y="40"/>
                  </a:lnTo>
                  <a:lnTo>
                    <a:pt x="158" y="40"/>
                  </a:lnTo>
                  <a:lnTo>
                    <a:pt x="160" y="40"/>
                  </a:lnTo>
                  <a:lnTo>
                    <a:pt x="162" y="38"/>
                  </a:lnTo>
                  <a:lnTo>
                    <a:pt x="164" y="38"/>
                  </a:lnTo>
                  <a:lnTo>
                    <a:pt x="166" y="38"/>
                  </a:lnTo>
                  <a:lnTo>
                    <a:pt x="158" y="25"/>
                  </a:lnTo>
                  <a:lnTo>
                    <a:pt x="158" y="27"/>
                  </a:lnTo>
                  <a:lnTo>
                    <a:pt x="156" y="27"/>
                  </a:lnTo>
                  <a:lnTo>
                    <a:pt x="154" y="27"/>
                  </a:lnTo>
                  <a:lnTo>
                    <a:pt x="152" y="27"/>
                  </a:lnTo>
                  <a:lnTo>
                    <a:pt x="149" y="29"/>
                  </a:lnTo>
                  <a:lnTo>
                    <a:pt x="147" y="29"/>
                  </a:lnTo>
                  <a:lnTo>
                    <a:pt x="145" y="29"/>
                  </a:lnTo>
                  <a:lnTo>
                    <a:pt x="143" y="29"/>
                  </a:lnTo>
                  <a:lnTo>
                    <a:pt x="141" y="29"/>
                  </a:lnTo>
                  <a:lnTo>
                    <a:pt x="139" y="31"/>
                  </a:lnTo>
                  <a:lnTo>
                    <a:pt x="137" y="31"/>
                  </a:lnTo>
                  <a:lnTo>
                    <a:pt x="135" y="31"/>
                  </a:lnTo>
                  <a:lnTo>
                    <a:pt x="133" y="31"/>
                  </a:lnTo>
                  <a:lnTo>
                    <a:pt x="131" y="31"/>
                  </a:lnTo>
                  <a:lnTo>
                    <a:pt x="129" y="31"/>
                  </a:lnTo>
                  <a:lnTo>
                    <a:pt x="127" y="31"/>
                  </a:lnTo>
                  <a:lnTo>
                    <a:pt x="125" y="31"/>
                  </a:lnTo>
                  <a:lnTo>
                    <a:pt x="116" y="23"/>
                  </a:lnTo>
                  <a:lnTo>
                    <a:pt x="166" y="23"/>
                  </a:lnTo>
                  <a:lnTo>
                    <a:pt x="166" y="8"/>
                  </a:lnTo>
                  <a:lnTo>
                    <a:pt x="112" y="8"/>
                  </a:lnTo>
                  <a:lnTo>
                    <a:pt x="112" y="2"/>
                  </a:lnTo>
                  <a:lnTo>
                    <a:pt x="94" y="2"/>
                  </a:lnTo>
                  <a:lnTo>
                    <a:pt x="94" y="8"/>
                  </a:lnTo>
                  <a:lnTo>
                    <a:pt x="44" y="8"/>
                  </a:lnTo>
                  <a:lnTo>
                    <a:pt x="44" y="23"/>
                  </a:lnTo>
                  <a:lnTo>
                    <a:pt x="89" y="23"/>
                  </a:lnTo>
                  <a:lnTo>
                    <a:pt x="79" y="29"/>
                  </a:lnTo>
                  <a:lnTo>
                    <a:pt x="79" y="31"/>
                  </a:lnTo>
                  <a:lnTo>
                    <a:pt x="81" y="31"/>
                  </a:lnTo>
                  <a:lnTo>
                    <a:pt x="81" y="33"/>
                  </a:lnTo>
                  <a:lnTo>
                    <a:pt x="83" y="33"/>
                  </a:lnTo>
                  <a:lnTo>
                    <a:pt x="81" y="33"/>
                  </a:lnTo>
                  <a:lnTo>
                    <a:pt x="38" y="33"/>
                  </a:lnTo>
                  <a:lnTo>
                    <a:pt x="38" y="46"/>
                  </a:lnTo>
                  <a:lnTo>
                    <a:pt x="48" y="46"/>
                  </a:lnTo>
                  <a:lnTo>
                    <a:pt x="48" y="48"/>
                  </a:lnTo>
                  <a:lnTo>
                    <a:pt x="46" y="48"/>
                  </a:lnTo>
                  <a:lnTo>
                    <a:pt x="46" y="50"/>
                  </a:lnTo>
                  <a:lnTo>
                    <a:pt x="46" y="52"/>
                  </a:lnTo>
                  <a:lnTo>
                    <a:pt x="44" y="52"/>
                  </a:lnTo>
                  <a:lnTo>
                    <a:pt x="44" y="54"/>
                  </a:lnTo>
                  <a:lnTo>
                    <a:pt x="44" y="55"/>
                  </a:lnTo>
                  <a:lnTo>
                    <a:pt x="44" y="57"/>
                  </a:lnTo>
                  <a:lnTo>
                    <a:pt x="42" y="57"/>
                  </a:lnTo>
                  <a:lnTo>
                    <a:pt x="42" y="59"/>
                  </a:lnTo>
                  <a:lnTo>
                    <a:pt x="40" y="61"/>
                  </a:lnTo>
                  <a:lnTo>
                    <a:pt x="40" y="63"/>
                  </a:lnTo>
                  <a:lnTo>
                    <a:pt x="38" y="65"/>
                  </a:lnTo>
                  <a:lnTo>
                    <a:pt x="38" y="67"/>
                  </a:lnTo>
                  <a:lnTo>
                    <a:pt x="36" y="67"/>
                  </a:lnTo>
                  <a:lnTo>
                    <a:pt x="36" y="69"/>
                  </a:lnTo>
                  <a:lnTo>
                    <a:pt x="33" y="71"/>
                  </a:lnTo>
                  <a:lnTo>
                    <a:pt x="48" y="76"/>
                  </a:lnTo>
                  <a:lnTo>
                    <a:pt x="48" y="74"/>
                  </a:lnTo>
                  <a:lnTo>
                    <a:pt x="50" y="73"/>
                  </a:lnTo>
                  <a:lnTo>
                    <a:pt x="50" y="71"/>
                  </a:lnTo>
                  <a:lnTo>
                    <a:pt x="52" y="71"/>
                  </a:lnTo>
                  <a:lnTo>
                    <a:pt x="52" y="69"/>
                  </a:lnTo>
                  <a:lnTo>
                    <a:pt x="52" y="67"/>
                  </a:lnTo>
                  <a:lnTo>
                    <a:pt x="54" y="67"/>
                  </a:lnTo>
                  <a:lnTo>
                    <a:pt x="54" y="65"/>
                  </a:lnTo>
                  <a:lnTo>
                    <a:pt x="54" y="63"/>
                  </a:lnTo>
                  <a:lnTo>
                    <a:pt x="56" y="63"/>
                  </a:lnTo>
                  <a:lnTo>
                    <a:pt x="56" y="61"/>
                  </a:lnTo>
                  <a:lnTo>
                    <a:pt x="56" y="59"/>
                  </a:lnTo>
                  <a:lnTo>
                    <a:pt x="58" y="59"/>
                  </a:lnTo>
                  <a:lnTo>
                    <a:pt x="58" y="57"/>
                  </a:lnTo>
                  <a:lnTo>
                    <a:pt x="58" y="55"/>
                  </a:lnTo>
                  <a:lnTo>
                    <a:pt x="60" y="54"/>
                  </a:lnTo>
                  <a:lnTo>
                    <a:pt x="60" y="52"/>
                  </a:lnTo>
                  <a:lnTo>
                    <a:pt x="60" y="50"/>
                  </a:lnTo>
                  <a:lnTo>
                    <a:pt x="62" y="48"/>
                  </a:lnTo>
                  <a:lnTo>
                    <a:pt x="62" y="46"/>
                  </a:lnTo>
                  <a:lnTo>
                    <a:pt x="69" y="46"/>
                  </a:lnTo>
                  <a:lnTo>
                    <a:pt x="71" y="46"/>
                  </a:lnTo>
                  <a:lnTo>
                    <a:pt x="71" y="48"/>
                  </a:lnTo>
                  <a:lnTo>
                    <a:pt x="71" y="50"/>
                  </a:lnTo>
                  <a:lnTo>
                    <a:pt x="71" y="52"/>
                  </a:lnTo>
                  <a:lnTo>
                    <a:pt x="71" y="54"/>
                  </a:lnTo>
                  <a:lnTo>
                    <a:pt x="71" y="55"/>
                  </a:lnTo>
                  <a:lnTo>
                    <a:pt x="71" y="57"/>
                  </a:lnTo>
                  <a:lnTo>
                    <a:pt x="71" y="59"/>
                  </a:lnTo>
                  <a:lnTo>
                    <a:pt x="71" y="61"/>
                  </a:lnTo>
                  <a:lnTo>
                    <a:pt x="71" y="63"/>
                  </a:lnTo>
                  <a:lnTo>
                    <a:pt x="69" y="63"/>
                  </a:lnTo>
                  <a:lnTo>
                    <a:pt x="69" y="65"/>
                  </a:lnTo>
                  <a:lnTo>
                    <a:pt x="67" y="65"/>
                  </a:lnTo>
                  <a:lnTo>
                    <a:pt x="65" y="65"/>
                  </a:lnTo>
                  <a:lnTo>
                    <a:pt x="65" y="63"/>
                  </a:lnTo>
                  <a:lnTo>
                    <a:pt x="62" y="63"/>
                  </a:lnTo>
                  <a:lnTo>
                    <a:pt x="60" y="63"/>
                  </a:lnTo>
                  <a:lnTo>
                    <a:pt x="58" y="63"/>
                  </a:lnTo>
                  <a:lnTo>
                    <a:pt x="56" y="61"/>
                  </a:lnTo>
                  <a:lnTo>
                    <a:pt x="58" y="78"/>
                  </a:lnTo>
                  <a:lnTo>
                    <a:pt x="60" y="78"/>
                  </a:lnTo>
                  <a:lnTo>
                    <a:pt x="62" y="78"/>
                  </a:lnTo>
                  <a:lnTo>
                    <a:pt x="65" y="78"/>
                  </a:lnTo>
                  <a:lnTo>
                    <a:pt x="67" y="78"/>
                  </a:lnTo>
                  <a:lnTo>
                    <a:pt x="69" y="78"/>
                  </a:lnTo>
                  <a:lnTo>
                    <a:pt x="71" y="78"/>
                  </a:lnTo>
                  <a:lnTo>
                    <a:pt x="73" y="78"/>
                  </a:lnTo>
                  <a:lnTo>
                    <a:pt x="75" y="78"/>
                  </a:lnTo>
                  <a:lnTo>
                    <a:pt x="77" y="78"/>
                  </a:lnTo>
                  <a:lnTo>
                    <a:pt x="77" y="76"/>
                  </a:lnTo>
                  <a:lnTo>
                    <a:pt x="79" y="76"/>
                  </a:lnTo>
                  <a:lnTo>
                    <a:pt x="81" y="76"/>
                  </a:lnTo>
                  <a:lnTo>
                    <a:pt x="81" y="74"/>
                  </a:lnTo>
                  <a:lnTo>
                    <a:pt x="83" y="73"/>
                  </a:lnTo>
                  <a:lnTo>
                    <a:pt x="83" y="71"/>
                  </a:lnTo>
                  <a:lnTo>
                    <a:pt x="83" y="69"/>
                  </a:lnTo>
                  <a:lnTo>
                    <a:pt x="85" y="69"/>
                  </a:lnTo>
                  <a:lnTo>
                    <a:pt x="85" y="67"/>
                  </a:lnTo>
                  <a:lnTo>
                    <a:pt x="85" y="65"/>
                  </a:lnTo>
                  <a:lnTo>
                    <a:pt x="85" y="63"/>
                  </a:lnTo>
                  <a:lnTo>
                    <a:pt x="85" y="61"/>
                  </a:lnTo>
                  <a:lnTo>
                    <a:pt x="85" y="59"/>
                  </a:lnTo>
                  <a:lnTo>
                    <a:pt x="85" y="57"/>
                  </a:lnTo>
                  <a:lnTo>
                    <a:pt x="85" y="55"/>
                  </a:lnTo>
                  <a:lnTo>
                    <a:pt x="85" y="54"/>
                  </a:lnTo>
                  <a:lnTo>
                    <a:pt x="85" y="52"/>
                  </a:lnTo>
                  <a:lnTo>
                    <a:pt x="85" y="50"/>
                  </a:lnTo>
                  <a:lnTo>
                    <a:pt x="85" y="48"/>
                  </a:lnTo>
                  <a:lnTo>
                    <a:pt x="85" y="46"/>
                  </a:lnTo>
                  <a:lnTo>
                    <a:pt x="85" y="44"/>
                  </a:lnTo>
                  <a:lnTo>
                    <a:pt x="85" y="42"/>
                  </a:lnTo>
                  <a:lnTo>
                    <a:pt x="85" y="40"/>
                  </a:lnTo>
                  <a:lnTo>
                    <a:pt x="85" y="38"/>
                  </a:lnTo>
                  <a:lnTo>
                    <a:pt x="85" y="37"/>
                  </a:lnTo>
                  <a:lnTo>
                    <a:pt x="87" y="37"/>
                  </a:lnTo>
                  <a:lnTo>
                    <a:pt x="87" y="38"/>
                  </a:lnTo>
                  <a:lnTo>
                    <a:pt x="89" y="38"/>
                  </a:lnTo>
                  <a:lnTo>
                    <a:pt x="89" y="40"/>
                  </a:lnTo>
                  <a:lnTo>
                    <a:pt x="89" y="42"/>
                  </a:lnTo>
                  <a:lnTo>
                    <a:pt x="91" y="42"/>
                  </a:lnTo>
                  <a:lnTo>
                    <a:pt x="91" y="44"/>
                  </a:lnTo>
                  <a:lnTo>
                    <a:pt x="94" y="44"/>
                  </a:lnTo>
                  <a:lnTo>
                    <a:pt x="94" y="46"/>
                  </a:lnTo>
                  <a:lnTo>
                    <a:pt x="94" y="80"/>
                  </a:lnTo>
                  <a:lnTo>
                    <a:pt x="110" y="80"/>
                  </a:lnTo>
                  <a:lnTo>
                    <a:pt x="110" y="46"/>
                  </a:lnTo>
                  <a:lnTo>
                    <a:pt x="110" y="44"/>
                  </a:lnTo>
                  <a:lnTo>
                    <a:pt x="112" y="44"/>
                  </a:lnTo>
                  <a:lnTo>
                    <a:pt x="112" y="42"/>
                  </a:lnTo>
                  <a:lnTo>
                    <a:pt x="114" y="40"/>
                  </a:lnTo>
                  <a:lnTo>
                    <a:pt x="116" y="38"/>
                  </a:lnTo>
                  <a:lnTo>
                    <a:pt x="118" y="38"/>
                  </a:lnTo>
                  <a:lnTo>
                    <a:pt x="118" y="37"/>
                  </a:lnTo>
                  <a:lnTo>
                    <a:pt x="120" y="35"/>
                  </a:lnTo>
                  <a:lnTo>
                    <a:pt x="123" y="33"/>
                  </a:lnTo>
                  <a:lnTo>
                    <a:pt x="123" y="35"/>
                  </a:lnTo>
                  <a:lnTo>
                    <a:pt x="123" y="67"/>
                  </a:lnTo>
                  <a:lnTo>
                    <a:pt x="120" y="67"/>
                  </a:lnTo>
                  <a:lnTo>
                    <a:pt x="118" y="67"/>
                  </a:lnTo>
                  <a:lnTo>
                    <a:pt x="116" y="67"/>
                  </a:lnTo>
                  <a:lnTo>
                    <a:pt x="116" y="69"/>
                  </a:lnTo>
                  <a:lnTo>
                    <a:pt x="114" y="69"/>
                  </a:lnTo>
                  <a:lnTo>
                    <a:pt x="118" y="80"/>
                  </a:lnTo>
                  <a:lnTo>
                    <a:pt x="120" y="80"/>
                  </a:lnTo>
                  <a:lnTo>
                    <a:pt x="123" y="80"/>
                  </a:lnTo>
                  <a:lnTo>
                    <a:pt x="125" y="80"/>
                  </a:lnTo>
                  <a:lnTo>
                    <a:pt x="127" y="78"/>
                  </a:lnTo>
                  <a:lnTo>
                    <a:pt x="129" y="78"/>
                  </a:lnTo>
                  <a:lnTo>
                    <a:pt x="131" y="78"/>
                  </a:lnTo>
                  <a:lnTo>
                    <a:pt x="133" y="78"/>
                  </a:lnTo>
                  <a:lnTo>
                    <a:pt x="133" y="76"/>
                  </a:lnTo>
                  <a:lnTo>
                    <a:pt x="135" y="76"/>
                  </a:lnTo>
                  <a:lnTo>
                    <a:pt x="137" y="76"/>
                  </a:lnTo>
                  <a:lnTo>
                    <a:pt x="139" y="76"/>
                  </a:lnTo>
                  <a:lnTo>
                    <a:pt x="139" y="74"/>
                  </a:lnTo>
                  <a:lnTo>
                    <a:pt x="141" y="74"/>
                  </a:lnTo>
                  <a:lnTo>
                    <a:pt x="143" y="74"/>
                  </a:lnTo>
                  <a:lnTo>
                    <a:pt x="145" y="73"/>
                  </a:lnTo>
                  <a:lnTo>
                    <a:pt x="147" y="73"/>
                  </a:lnTo>
                  <a:lnTo>
                    <a:pt x="149" y="73"/>
                  </a:lnTo>
                  <a:lnTo>
                    <a:pt x="149" y="71"/>
                  </a:lnTo>
                  <a:lnTo>
                    <a:pt x="145" y="59"/>
                  </a:lnTo>
                  <a:lnTo>
                    <a:pt x="143" y="59"/>
                  </a:lnTo>
                  <a:lnTo>
                    <a:pt x="141" y="61"/>
                  </a:lnTo>
                  <a:lnTo>
                    <a:pt x="139" y="61"/>
                  </a:lnTo>
                  <a:lnTo>
                    <a:pt x="137" y="61"/>
                  </a:lnTo>
                  <a:lnTo>
                    <a:pt x="137" y="63"/>
                  </a:lnTo>
                  <a:lnTo>
                    <a:pt x="137" y="44"/>
                  </a:lnTo>
                  <a:lnTo>
                    <a:pt x="137" y="42"/>
                  </a:lnTo>
                  <a:lnTo>
                    <a:pt x="139" y="42"/>
                  </a:lnTo>
                  <a:lnTo>
                    <a:pt x="141" y="42"/>
                  </a:lnTo>
                  <a:lnTo>
                    <a:pt x="143" y="42"/>
                  </a:lnTo>
                  <a:close/>
                  <a:moveTo>
                    <a:pt x="106" y="29"/>
                  </a:moveTo>
                  <a:lnTo>
                    <a:pt x="106" y="31"/>
                  </a:lnTo>
                  <a:lnTo>
                    <a:pt x="104" y="31"/>
                  </a:lnTo>
                  <a:lnTo>
                    <a:pt x="104" y="33"/>
                  </a:lnTo>
                  <a:lnTo>
                    <a:pt x="102" y="33"/>
                  </a:lnTo>
                  <a:lnTo>
                    <a:pt x="102" y="35"/>
                  </a:lnTo>
                  <a:lnTo>
                    <a:pt x="102" y="33"/>
                  </a:lnTo>
                  <a:lnTo>
                    <a:pt x="100" y="33"/>
                  </a:lnTo>
                  <a:lnTo>
                    <a:pt x="100" y="31"/>
                  </a:lnTo>
                  <a:lnTo>
                    <a:pt x="100" y="29"/>
                  </a:lnTo>
                  <a:lnTo>
                    <a:pt x="98" y="29"/>
                  </a:lnTo>
                  <a:lnTo>
                    <a:pt x="98" y="27"/>
                  </a:lnTo>
                  <a:lnTo>
                    <a:pt x="96" y="27"/>
                  </a:lnTo>
                  <a:lnTo>
                    <a:pt x="96" y="25"/>
                  </a:lnTo>
                  <a:lnTo>
                    <a:pt x="94" y="25"/>
                  </a:lnTo>
                  <a:lnTo>
                    <a:pt x="94" y="23"/>
                  </a:lnTo>
                  <a:lnTo>
                    <a:pt x="91" y="23"/>
                  </a:lnTo>
                  <a:lnTo>
                    <a:pt x="112" y="23"/>
                  </a:lnTo>
                  <a:lnTo>
                    <a:pt x="110" y="23"/>
                  </a:lnTo>
                  <a:lnTo>
                    <a:pt x="110" y="25"/>
                  </a:lnTo>
                  <a:lnTo>
                    <a:pt x="110" y="27"/>
                  </a:lnTo>
                  <a:lnTo>
                    <a:pt x="108" y="27"/>
                  </a:lnTo>
                  <a:lnTo>
                    <a:pt x="108" y="29"/>
                  </a:lnTo>
                  <a:lnTo>
                    <a:pt x="106" y="29"/>
                  </a:lnTo>
                  <a:close/>
                  <a:moveTo>
                    <a:pt x="139" y="126"/>
                  </a:moveTo>
                  <a:lnTo>
                    <a:pt x="139" y="150"/>
                  </a:lnTo>
                  <a:lnTo>
                    <a:pt x="156" y="150"/>
                  </a:lnTo>
                  <a:lnTo>
                    <a:pt x="156" y="78"/>
                  </a:lnTo>
                  <a:lnTo>
                    <a:pt x="139" y="78"/>
                  </a:lnTo>
                  <a:lnTo>
                    <a:pt x="139" y="88"/>
                  </a:lnTo>
                  <a:lnTo>
                    <a:pt x="67" y="88"/>
                  </a:lnTo>
                  <a:lnTo>
                    <a:pt x="67" y="82"/>
                  </a:lnTo>
                  <a:lnTo>
                    <a:pt x="50" y="82"/>
                  </a:lnTo>
                  <a:lnTo>
                    <a:pt x="50" y="103"/>
                  </a:lnTo>
                  <a:lnTo>
                    <a:pt x="50" y="105"/>
                  </a:lnTo>
                  <a:lnTo>
                    <a:pt x="50" y="107"/>
                  </a:lnTo>
                  <a:lnTo>
                    <a:pt x="50" y="109"/>
                  </a:lnTo>
                  <a:lnTo>
                    <a:pt x="50" y="111"/>
                  </a:lnTo>
                  <a:lnTo>
                    <a:pt x="48" y="112"/>
                  </a:lnTo>
                  <a:lnTo>
                    <a:pt x="48" y="114"/>
                  </a:lnTo>
                  <a:lnTo>
                    <a:pt x="48" y="116"/>
                  </a:lnTo>
                  <a:lnTo>
                    <a:pt x="48" y="118"/>
                  </a:lnTo>
                  <a:lnTo>
                    <a:pt x="48" y="120"/>
                  </a:lnTo>
                  <a:lnTo>
                    <a:pt x="48" y="122"/>
                  </a:lnTo>
                  <a:lnTo>
                    <a:pt x="46" y="124"/>
                  </a:lnTo>
                  <a:lnTo>
                    <a:pt x="46" y="126"/>
                  </a:lnTo>
                  <a:lnTo>
                    <a:pt x="46" y="128"/>
                  </a:lnTo>
                  <a:lnTo>
                    <a:pt x="44" y="128"/>
                  </a:lnTo>
                  <a:lnTo>
                    <a:pt x="44" y="129"/>
                  </a:lnTo>
                  <a:lnTo>
                    <a:pt x="44" y="131"/>
                  </a:lnTo>
                  <a:lnTo>
                    <a:pt x="42" y="133"/>
                  </a:lnTo>
                  <a:lnTo>
                    <a:pt x="40" y="135"/>
                  </a:lnTo>
                  <a:lnTo>
                    <a:pt x="40" y="137"/>
                  </a:lnTo>
                  <a:lnTo>
                    <a:pt x="38" y="137"/>
                  </a:lnTo>
                  <a:lnTo>
                    <a:pt x="38" y="139"/>
                  </a:lnTo>
                  <a:lnTo>
                    <a:pt x="36" y="139"/>
                  </a:lnTo>
                  <a:lnTo>
                    <a:pt x="36" y="141"/>
                  </a:lnTo>
                  <a:lnTo>
                    <a:pt x="33" y="141"/>
                  </a:lnTo>
                  <a:lnTo>
                    <a:pt x="31" y="143"/>
                  </a:lnTo>
                  <a:lnTo>
                    <a:pt x="46" y="152"/>
                  </a:lnTo>
                  <a:lnTo>
                    <a:pt x="48" y="152"/>
                  </a:lnTo>
                  <a:lnTo>
                    <a:pt x="48" y="150"/>
                  </a:lnTo>
                  <a:lnTo>
                    <a:pt x="50" y="150"/>
                  </a:lnTo>
                  <a:lnTo>
                    <a:pt x="50" y="148"/>
                  </a:lnTo>
                  <a:lnTo>
                    <a:pt x="52" y="148"/>
                  </a:lnTo>
                  <a:lnTo>
                    <a:pt x="52" y="147"/>
                  </a:lnTo>
                  <a:lnTo>
                    <a:pt x="54" y="147"/>
                  </a:lnTo>
                  <a:lnTo>
                    <a:pt x="54" y="145"/>
                  </a:lnTo>
                  <a:lnTo>
                    <a:pt x="56" y="143"/>
                  </a:lnTo>
                  <a:lnTo>
                    <a:pt x="56" y="141"/>
                  </a:lnTo>
                  <a:lnTo>
                    <a:pt x="58" y="141"/>
                  </a:lnTo>
                  <a:lnTo>
                    <a:pt x="58" y="139"/>
                  </a:lnTo>
                  <a:lnTo>
                    <a:pt x="58" y="137"/>
                  </a:lnTo>
                  <a:lnTo>
                    <a:pt x="60" y="137"/>
                  </a:lnTo>
                  <a:lnTo>
                    <a:pt x="60" y="135"/>
                  </a:lnTo>
                  <a:lnTo>
                    <a:pt x="60" y="133"/>
                  </a:lnTo>
                  <a:lnTo>
                    <a:pt x="62" y="131"/>
                  </a:lnTo>
                  <a:lnTo>
                    <a:pt x="62" y="129"/>
                  </a:lnTo>
                  <a:lnTo>
                    <a:pt x="62" y="128"/>
                  </a:lnTo>
                  <a:lnTo>
                    <a:pt x="65" y="128"/>
                  </a:lnTo>
                  <a:lnTo>
                    <a:pt x="65" y="126"/>
                  </a:lnTo>
                  <a:lnTo>
                    <a:pt x="139" y="126"/>
                  </a:lnTo>
                  <a:close/>
                  <a:moveTo>
                    <a:pt x="139" y="112"/>
                  </a:moveTo>
                  <a:lnTo>
                    <a:pt x="67" y="112"/>
                  </a:lnTo>
                  <a:lnTo>
                    <a:pt x="67" y="111"/>
                  </a:lnTo>
                  <a:lnTo>
                    <a:pt x="67" y="109"/>
                  </a:lnTo>
                  <a:lnTo>
                    <a:pt x="67" y="107"/>
                  </a:lnTo>
                  <a:lnTo>
                    <a:pt x="67" y="105"/>
                  </a:lnTo>
                  <a:lnTo>
                    <a:pt x="67" y="103"/>
                  </a:lnTo>
                  <a:lnTo>
                    <a:pt x="67" y="101"/>
                  </a:lnTo>
                  <a:lnTo>
                    <a:pt x="139" y="101"/>
                  </a:lnTo>
                  <a:lnTo>
                    <a:pt x="139" y="112"/>
                  </a:lnTo>
                  <a:close/>
                </a:path>
              </a:pathLst>
            </a:custGeom>
            <a:solidFill>
              <a:srgbClr val="FFFFFF"/>
            </a:solidFill>
            <a:ln>
              <a:noFill/>
            </a:ln>
            <a:extLst/>
          </p:spPr>
          <p:txBody>
            <a:bodyPr/>
            <a:lstStyle/>
            <a:p>
              <a:pPr fontAlgn="auto">
                <a:spcBef>
                  <a:spcPts val="0"/>
                </a:spcBef>
                <a:spcAft>
                  <a:spcPts val="0"/>
                </a:spcAft>
                <a:defRPr/>
              </a:pPr>
              <a:endParaRPr kumimoji="0" lang="zh-TW" altLang="en-US">
                <a:latin typeface="+mn-lt"/>
                <a:ea typeface="+mn-ea"/>
              </a:endParaRPr>
            </a:p>
          </p:txBody>
        </p:sp>
        <p:sp>
          <p:nvSpPr>
            <p:cNvPr id="12" name="Freeform 23"/>
            <p:cNvSpPr>
              <a:spLocks noEditPoints="1"/>
            </p:cNvSpPr>
            <p:nvPr/>
          </p:nvSpPr>
          <p:spPr bwMode="auto">
            <a:xfrm>
              <a:off x="661" y="212"/>
              <a:ext cx="164" cy="146"/>
            </a:xfrm>
            <a:custGeom>
              <a:avLst/>
              <a:gdLst>
                <a:gd name="T0" fmla="*/ 115 w 163"/>
                <a:gd name="T1" fmla="*/ 27 h 148"/>
                <a:gd name="T2" fmla="*/ 37 w 163"/>
                <a:gd name="T3" fmla="*/ 0 h 148"/>
                <a:gd name="T4" fmla="*/ 12 w 163"/>
                <a:gd name="T5" fmla="*/ 35 h 148"/>
                <a:gd name="T6" fmla="*/ 14 w 163"/>
                <a:gd name="T7" fmla="*/ 37 h 148"/>
                <a:gd name="T8" fmla="*/ 16 w 163"/>
                <a:gd name="T9" fmla="*/ 37 h 148"/>
                <a:gd name="T10" fmla="*/ 18 w 163"/>
                <a:gd name="T11" fmla="*/ 44 h 148"/>
                <a:gd name="T12" fmla="*/ 35 w 163"/>
                <a:gd name="T13" fmla="*/ 43 h 148"/>
                <a:gd name="T14" fmla="*/ 33 w 163"/>
                <a:gd name="T15" fmla="*/ 37 h 148"/>
                <a:gd name="T16" fmla="*/ 31 w 163"/>
                <a:gd name="T17" fmla="*/ 37 h 148"/>
                <a:gd name="T18" fmla="*/ 29 w 163"/>
                <a:gd name="T19" fmla="*/ 35 h 148"/>
                <a:gd name="T20" fmla="*/ 27 w 163"/>
                <a:gd name="T21" fmla="*/ 29 h 148"/>
                <a:gd name="T22" fmla="*/ 0 w 163"/>
                <a:gd name="T23" fmla="*/ 63 h 148"/>
                <a:gd name="T24" fmla="*/ 70 w 163"/>
                <a:gd name="T25" fmla="*/ 48 h 148"/>
                <a:gd name="T26" fmla="*/ 72 w 163"/>
                <a:gd name="T27" fmla="*/ 41 h 148"/>
                <a:gd name="T28" fmla="*/ 74 w 163"/>
                <a:gd name="T29" fmla="*/ 37 h 148"/>
                <a:gd name="T30" fmla="*/ 76 w 163"/>
                <a:gd name="T31" fmla="*/ 37 h 148"/>
                <a:gd name="T32" fmla="*/ 78 w 163"/>
                <a:gd name="T33" fmla="*/ 33 h 148"/>
                <a:gd name="T34" fmla="*/ 62 w 163"/>
                <a:gd name="T35" fmla="*/ 31 h 148"/>
                <a:gd name="T36" fmla="*/ 60 w 163"/>
                <a:gd name="T37" fmla="*/ 37 h 148"/>
                <a:gd name="T38" fmla="*/ 58 w 163"/>
                <a:gd name="T39" fmla="*/ 37 h 148"/>
                <a:gd name="T40" fmla="*/ 56 w 163"/>
                <a:gd name="T41" fmla="*/ 41 h 148"/>
                <a:gd name="T42" fmla="*/ 53 w 163"/>
                <a:gd name="T43" fmla="*/ 48 h 148"/>
                <a:gd name="T44" fmla="*/ 68 w 163"/>
                <a:gd name="T45" fmla="*/ 106 h 148"/>
                <a:gd name="T46" fmla="*/ 115 w 163"/>
                <a:gd name="T47" fmla="*/ 63 h 148"/>
                <a:gd name="T48" fmla="*/ 110 w 163"/>
                <a:gd name="T49" fmla="*/ 63 h 148"/>
                <a:gd name="T50" fmla="*/ 6 w 163"/>
                <a:gd name="T51" fmla="*/ 63 h 148"/>
                <a:gd name="T52" fmla="*/ 4 w 163"/>
                <a:gd name="T53" fmla="*/ 63 h 148"/>
                <a:gd name="T54" fmla="*/ 22 w 163"/>
                <a:gd name="T55" fmla="*/ 98 h 148"/>
                <a:gd name="T56" fmla="*/ 66 w 163"/>
                <a:gd name="T57" fmla="*/ 71 h 148"/>
                <a:gd name="T58" fmla="*/ 22 w 163"/>
                <a:gd name="T59" fmla="*/ 98 h 148"/>
                <a:gd name="T60" fmla="*/ 154 w 163"/>
                <a:gd name="T61" fmla="*/ 52 h 148"/>
                <a:gd name="T62" fmla="*/ 158 w 163"/>
                <a:gd name="T63" fmla="*/ 60 h 148"/>
                <a:gd name="T64" fmla="*/ 162 w 163"/>
                <a:gd name="T65" fmla="*/ 63 h 148"/>
                <a:gd name="T66" fmla="*/ 168 w 163"/>
                <a:gd name="T67" fmla="*/ 63 h 148"/>
                <a:gd name="T68" fmla="*/ 171 w 163"/>
                <a:gd name="T69" fmla="*/ 64 h 148"/>
                <a:gd name="T70" fmla="*/ 173 w 163"/>
                <a:gd name="T71" fmla="*/ 69 h 148"/>
                <a:gd name="T72" fmla="*/ 175 w 163"/>
                <a:gd name="T73" fmla="*/ 75 h 148"/>
                <a:gd name="T74" fmla="*/ 175 w 163"/>
                <a:gd name="T75" fmla="*/ 83 h 148"/>
                <a:gd name="T76" fmla="*/ 173 w 163"/>
                <a:gd name="T77" fmla="*/ 88 h 148"/>
                <a:gd name="T78" fmla="*/ 168 w 163"/>
                <a:gd name="T79" fmla="*/ 92 h 148"/>
                <a:gd name="T80" fmla="*/ 160 w 163"/>
                <a:gd name="T81" fmla="*/ 92 h 148"/>
                <a:gd name="T82" fmla="*/ 152 w 163"/>
                <a:gd name="T83" fmla="*/ 90 h 148"/>
                <a:gd name="T84" fmla="*/ 146 w 163"/>
                <a:gd name="T85" fmla="*/ 88 h 148"/>
                <a:gd name="T86" fmla="*/ 148 w 163"/>
                <a:gd name="T87" fmla="*/ 103 h 148"/>
                <a:gd name="T88" fmla="*/ 156 w 163"/>
                <a:gd name="T89" fmla="*/ 104 h 148"/>
                <a:gd name="T90" fmla="*/ 164 w 163"/>
                <a:gd name="T91" fmla="*/ 104 h 148"/>
                <a:gd name="T92" fmla="*/ 173 w 163"/>
                <a:gd name="T93" fmla="*/ 104 h 148"/>
                <a:gd name="T94" fmla="*/ 179 w 163"/>
                <a:gd name="T95" fmla="*/ 103 h 148"/>
                <a:gd name="T96" fmla="*/ 183 w 163"/>
                <a:gd name="T97" fmla="*/ 100 h 148"/>
                <a:gd name="T98" fmla="*/ 187 w 163"/>
                <a:gd name="T99" fmla="*/ 96 h 148"/>
                <a:gd name="T100" fmla="*/ 191 w 163"/>
                <a:gd name="T101" fmla="*/ 90 h 148"/>
                <a:gd name="T102" fmla="*/ 191 w 163"/>
                <a:gd name="T103" fmla="*/ 83 h 148"/>
                <a:gd name="T104" fmla="*/ 191 w 163"/>
                <a:gd name="T105" fmla="*/ 75 h 148"/>
                <a:gd name="T106" fmla="*/ 189 w 163"/>
                <a:gd name="T107" fmla="*/ 67 h 148"/>
                <a:gd name="T108" fmla="*/ 187 w 163"/>
                <a:gd name="T109" fmla="*/ 63 h 148"/>
                <a:gd name="T110" fmla="*/ 185 w 163"/>
                <a:gd name="T111" fmla="*/ 63 h 148"/>
                <a:gd name="T112" fmla="*/ 181 w 163"/>
                <a:gd name="T113" fmla="*/ 63 h 148"/>
                <a:gd name="T114" fmla="*/ 177 w 163"/>
                <a:gd name="T115" fmla="*/ 60 h 148"/>
                <a:gd name="T116" fmla="*/ 173 w 163"/>
                <a:gd name="T117" fmla="*/ 54 h 148"/>
                <a:gd name="T118" fmla="*/ 173 w 163"/>
                <a:gd name="T119" fmla="*/ 46 h 148"/>
                <a:gd name="T120" fmla="*/ 123 w 163"/>
                <a:gd name="T121" fmla="*/ 4 h 148"/>
                <a:gd name="T122" fmla="*/ 139 w 163"/>
                <a:gd name="T123" fmla="*/ 21 h 148"/>
                <a:gd name="T124" fmla="*/ 168 w 163"/>
                <a:gd name="T125" fmla="*/ 1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 h="148">
                  <a:moveTo>
                    <a:pt x="37" y="12"/>
                  </a:moveTo>
                  <a:lnTo>
                    <a:pt x="4" y="12"/>
                  </a:lnTo>
                  <a:lnTo>
                    <a:pt x="4" y="27"/>
                  </a:lnTo>
                  <a:lnTo>
                    <a:pt x="87" y="27"/>
                  </a:lnTo>
                  <a:lnTo>
                    <a:pt x="87" y="12"/>
                  </a:lnTo>
                  <a:lnTo>
                    <a:pt x="53" y="12"/>
                  </a:lnTo>
                  <a:lnTo>
                    <a:pt x="53" y="0"/>
                  </a:lnTo>
                  <a:lnTo>
                    <a:pt x="37" y="0"/>
                  </a:lnTo>
                  <a:lnTo>
                    <a:pt x="37" y="12"/>
                  </a:lnTo>
                  <a:close/>
                  <a:moveTo>
                    <a:pt x="10" y="33"/>
                  </a:moveTo>
                  <a:lnTo>
                    <a:pt x="10" y="35"/>
                  </a:lnTo>
                  <a:lnTo>
                    <a:pt x="12" y="35"/>
                  </a:lnTo>
                  <a:lnTo>
                    <a:pt x="12" y="37"/>
                  </a:lnTo>
                  <a:lnTo>
                    <a:pt x="12" y="38"/>
                  </a:lnTo>
                  <a:lnTo>
                    <a:pt x="12" y="40"/>
                  </a:lnTo>
                  <a:lnTo>
                    <a:pt x="14" y="40"/>
                  </a:lnTo>
                  <a:lnTo>
                    <a:pt x="14" y="42"/>
                  </a:lnTo>
                  <a:lnTo>
                    <a:pt x="14" y="44"/>
                  </a:lnTo>
                  <a:lnTo>
                    <a:pt x="14" y="46"/>
                  </a:lnTo>
                  <a:lnTo>
                    <a:pt x="16" y="48"/>
                  </a:lnTo>
                  <a:lnTo>
                    <a:pt x="16" y="50"/>
                  </a:lnTo>
                  <a:lnTo>
                    <a:pt x="16" y="52"/>
                  </a:lnTo>
                  <a:lnTo>
                    <a:pt x="18" y="54"/>
                  </a:lnTo>
                  <a:lnTo>
                    <a:pt x="18" y="55"/>
                  </a:lnTo>
                  <a:lnTo>
                    <a:pt x="18" y="57"/>
                  </a:lnTo>
                  <a:lnTo>
                    <a:pt x="18" y="59"/>
                  </a:lnTo>
                  <a:lnTo>
                    <a:pt x="35" y="55"/>
                  </a:lnTo>
                  <a:lnTo>
                    <a:pt x="35" y="54"/>
                  </a:lnTo>
                  <a:lnTo>
                    <a:pt x="35" y="52"/>
                  </a:lnTo>
                  <a:lnTo>
                    <a:pt x="33" y="50"/>
                  </a:lnTo>
                  <a:lnTo>
                    <a:pt x="33" y="48"/>
                  </a:lnTo>
                  <a:lnTo>
                    <a:pt x="33" y="46"/>
                  </a:lnTo>
                  <a:lnTo>
                    <a:pt x="33" y="44"/>
                  </a:lnTo>
                  <a:lnTo>
                    <a:pt x="31" y="44"/>
                  </a:lnTo>
                  <a:lnTo>
                    <a:pt x="31" y="42"/>
                  </a:lnTo>
                  <a:lnTo>
                    <a:pt x="31" y="40"/>
                  </a:lnTo>
                  <a:lnTo>
                    <a:pt x="31" y="38"/>
                  </a:lnTo>
                  <a:lnTo>
                    <a:pt x="29" y="38"/>
                  </a:lnTo>
                  <a:lnTo>
                    <a:pt x="29" y="37"/>
                  </a:lnTo>
                  <a:lnTo>
                    <a:pt x="29" y="35"/>
                  </a:lnTo>
                  <a:lnTo>
                    <a:pt x="29" y="33"/>
                  </a:lnTo>
                  <a:lnTo>
                    <a:pt x="27" y="33"/>
                  </a:lnTo>
                  <a:lnTo>
                    <a:pt x="27" y="31"/>
                  </a:lnTo>
                  <a:lnTo>
                    <a:pt x="27" y="29"/>
                  </a:lnTo>
                  <a:lnTo>
                    <a:pt x="10" y="33"/>
                  </a:lnTo>
                  <a:close/>
                  <a:moveTo>
                    <a:pt x="51" y="61"/>
                  </a:moveTo>
                  <a:lnTo>
                    <a:pt x="0" y="61"/>
                  </a:lnTo>
                  <a:lnTo>
                    <a:pt x="0" y="76"/>
                  </a:lnTo>
                  <a:lnTo>
                    <a:pt x="89" y="76"/>
                  </a:lnTo>
                  <a:lnTo>
                    <a:pt x="89" y="61"/>
                  </a:lnTo>
                  <a:lnTo>
                    <a:pt x="70" y="61"/>
                  </a:lnTo>
                  <a:lnTo>
                    <a:pt x="70" y="59"/>
                  </a:lnTo>
                  <a:lnTo>
                    <a:pt x="70" y="57"/>
                  </a:lnTo>
                  <a:lnTo>
                    <a:pt x="72" y="55"/>
                  </a:lnTo>
                  <a:lnTo>
                    <a:pt x="72" y="54"/>
                  </a:lnTo>
                  <a:lnTo>
                    <a:pt x="72" y="52"/>
                  </a:lnTo>
                  <a:lnTo>
                    <a:pt x="74" y="50"/>
                  </a:lnTo>
                  <a:lnTo>
                    <a:pt x="74" y="48"/>
                  </a:lnTo>
                  <a:lnTo>
                    <a:pt x="74" y="46"/>
                  </a:lnTo>
                  <a:lnTo>
                    <a:pt x="74" y="44"/>
                  </a:lnTo>
                  <a:lnTo>
                    <a:pt x="76" y="44"/>
                  </a:lnTo>
                  <a:lnTo>
                    <a:pt x="76" y="42"/>
                  </a:lnTo>
                  <a:lnTo>
                    <a:pt x="76" y="40"/>
                  </a:lnTo>
                  <a:lnTo>
                    <a:pt x="76" y="38"/>
                  </a:lnTo>
                  <a:lnTo>
                    <a:pt x="78" y="38"/>
                  </a:lnTo>
                  <a:lnTo>
                    <a:pt x="78" y="37"/>
                  </a:lnTo>
                  <a:lnTo>
                    <a:pt x="78" y="35"/>
                  </a:lnTo>
                  <a:lnTo>
                    <a:pt x="78" y="33"/>
                  </a:lnTo>
                  <a:lnTo>
                    <a:pt x="80" y="33"/>
                  </a:lnTo>
                  <a:lnTo>
                    <a:pt x="64" y="27"/>
                  </a:lnTo>
                  <a:lnTo>
                    <a:pt x="64" y="29"/>
                  </a:lnTo>
                  <a:lnTo>
                    <a:pt x="62" y="31"/>
                  </a:lnTo>
                  <a:lnTo>
                    <a:pt x="62" y="33"/>
                  </a:lnTo>
                  <a:lnTo>
                    <a:pt x="62" y="35"/>
                  </a:lnTo>
                  <a:lnTo>
                    <a:pt x="62" y="37"/>
                  </a:lnTo>
                  <a:lnTo>
                    <a:pt x="60" y="37"/>
                  </a:lnTo>
                  <a:lnTo>
                    <a:pt x="60" y="38"/>
                  </a:lnTo>
                  <a:lnTo>
                    <a:pt x="60" y="40"/>
                  </a:lnTo>
                  <a:lnTo>
                    <a:pt x="60" y="42"/>
                  </a:lnTo>
                  <a:lnTo>
                    <a:pt x="58" y="44"/>
                  </a:lnTo>
                  <a:lnTo>
                    <a:pt x="58" y="46"/>
                  </a:lnTo>
                  <a:lnTo>
                    <a:pt x="58" y="48"/>
                  </a:lnTo>
                  <a:lnTo>
                    <a:pt x="56" y="50"/>
                  </a:lnTo>
                  <a:lnTo>
                    <a:pt x="56" y="52"/>
                  </a:lnTo>
                  <a:lnTo>
                    <a:pt x="56" y="54"/>
                  </a:lnTo>
                  <a:lnTo>
                    <a:pt x="53" y="55"/>
                  </a:lnTo>
                  <a:lnTo>
                    <a:pt x="53" y="57"/>
                  </a:lnTo>
                  <a:lnTo>
                    <a:pt x="53" y="59"/>
                  </a:lnTo>
                  <a:lnTo>
                    <a:pt x="53" y="61"/>
                  </a:lnTo>
                  <a:lnTo>
                    <a:pt x="51" y="61"/>
                  </a:lnTo>
                  <a:close/>
                  <a:moveTo>
                    <a:pt x="22" y="141"/>
                  </a:moveTo>
                  <a:lnTo>
                    <a:pt x="68" y="141"/>
                  </a:lnTo>
                  <a:lnTo>
                    <a:pt x="68" y="148"/>
                  </a:lnTo>
                  <a:lnTo>
                    <a:pt x="87" y="148"/>
                  </a:lnTo>
                  <a:lnTo>
                    <a:pt x="87" y="90"/>
                  </a:lnTo>
                  <a:lnTo>
                    <a:pt x="87" y="88"/>
                  </a:lnTo>
                  <a:lnTo>
                    <a:pt x="87" y="86"/>
                  </a:lnTo>
                  <a:lnTo>
                    <a:pt x="85" y="86"/>
                  </a:lnTo>
                  <a:lnTo>
                    <a:pt x="85" y="84"/>
                  </a:lnTo>
                  <a:lnTo>
                    <a:pt x="82" y="84"/>
                  </a:lnTo>
                  <a:lnTo>
                    <a:pt x="80" y="84"/>
                  </a:lnTo>
                  <a:lnTo>
                    <a:pt x="10" y="84"/>
                  </a:lnTo>
                  <a:lnTo>
                    <a:pt x="8" y="84"/>
                  </a:lnTo>
                  <a:lnTo>
                    <a:pt x="6" y="84"/>
                  </a:lnTo>
                  <a:lnTo>
                    <a:pt x="6" y="86"/>
                  </a:lnTo>
                  <a:lnTo>
                    <a:pt x="4" y="86"/>
                  </a:lnTo>
                  <a:lnTo>
                    <a:pt x="4" y="88"/>
                  </a:lnTo>
                  <a:lnTo>
                    <a:pt x="4" y="90"/>
                  </a:lnTo>
                  <a:lnTo>
                    <a:pt x="4" y="148"/>
                  </a:lnTo>
                  <a:lnTo>
                    <a:pt x="22" y="148"/>
                  </a:lnTo>
                  <a:lnTo>
                    <a:pt x="22" y="141"/>
                  </a:lnTo>
                  <a:close/>
                  <a:moveTo>
                    <a:pt x="22" y="126"/>
                  </a:moveTo>
                  <a:lnTo>
                    <a:pt x="22" y="101"/>
                  </a:lnTo>
                  <a:lnTo>
                    <a:pt x="22" y="99"/>
                  </a:lnTo>
                  <a:lnTo>
                    <a:pt x="24" y="99"/>
                  </a:lnTo>
                  <a:lnTo>
                    <a:pt x="66" y="99"/>
                  </a:lnTo>
                  <a:lnTo>
                    <a:pt x="68" y="99"/>
                  </a:lnTo>
                  <a:lnTo>
                    <a:pt x="68" y="101"/>
                  </a:lnTo>
                  <a:lnTo>
                    <a:pt x="68" y="126"/>
                  </a:lnTo>
                  <a:lnTo>
                    <a:pt x="22" y="126"/>
                  </a:lnTo>
                  <a:close/>
                  <a:moveTo>
                    <a:pt x="140" y="19"/>
                  </a:moveTo>
                  <a:lnTo>
                    <a:pt x="126" y="59"/>
                  </a:lnTo>
                  <a:lnTo>
                    <a:pt x="126" y="61"/>
                  </a:lnTo>
                  <a:lnTo>
                    <a:pt x="126" y="63"/>
                  </a:lnTo>
                  <a:lnTo>
                    <a:pt x="126" y="65"/>
                  </a:lnTo>
                  <a:lnTo>
                    <a:pt x="126" y="67"/>
                  </a:lnTo>
                  <a:lnTo>
                    <a:pt x="128" y="69"/>
                  </a:lnTo>
                  <a:lnTo>
                    <a:pt x="130" y="71"/>
                  </a:lnTo>
                  <a:lnTo>
                    <a:pt x="130" y="73"/>
                  </a:lnTo>
                  <a:lnTo>
                    <a:pt x="132" y="74"/>
                  </a:lnTo>
                  <a:lnTo>
                    <a:pt x="134" y="76"/>
                  </a:lnTo>
                  <a:lnTo>
                    <a:pt x="134" y="78"/>
                  </a:lnTo>
                  <a:lnTo>
                    <a:pt x="136" y="80"/>
                  </a:lnTo>
                  <a:lnTo>
                    <a:pt x="138" y="82"/>
                  </a:lnTo>
                  <a:lnTo>
                    <a:pt x="138" y="84"/>
                  </a:lnTo>
                  <a:lnTo>
                    <a:pt x="140" y="86"/>
                  </a:lnTo>
                  <a:lnTo>
                    <a:pt x="140" y="88"/>
                  </a:lnTo>
                  <a:lnTo>
                    <a:pt x="140" y="90"/>
                  </a:lnTo>
                  <a:lnTo>
                    <a:pt x="143" y="90"/>
                  </a:lnTo>
                  <a:lnTo>
                    <a:pt x="143" y="92"/>
                  </a:lnTo>
                  <a:lnTo>
                    <a:pt x="143" y="93"/>
                  </a:lnTo>
                  <a:lnTo>
                    <a:pt x="145" y="93"/>
                  </a:lnTo>
                  <a:lnTo>
                    <a:pt x="145" y="95"/>
                  </a:lnTo>
                  <a:lnTo>
                    <a:pt x="145" y="97"/>
                  </a:lnTo>
                  <a:lnTo>
                    <a:pt x="145" y="99"/>
                  </a:lnTo>
                  <a:lnTo>
                    <a:pt x="147" y="99"/>
                  </a:lnTo>
                  <a:lnTo>
                    <a:pt x="147" y="101"/>
                  </a:lnTo>
                  <a:lnTo>
                    <a:pt x="147" y="103"/>
                  </a:lnTo>
                  <a:lnTo>
                    <a:pt x="147" y="105"/>
                  </a:lnTo>
                  <a:lnTo>
                    <a:pt x="147" y="107"/>
                  </a:lnTo>
                  <a:lnTo>
                    <a:pt x="147" y="109"/>
                  </a:lnTo>
                  <a:lnTo>
                    <a:pt x="147" y="111"/>
                  </a:lnTo>
                  <a:lnTo>
                    <a:pt x="147" y="112"/>
                  </a:lnTo>
                  <a:lnTo>
                    <a:pt x="147" y="114"/>
                  </a:lnTo>
                  <a:lnTo>
                    <a:pt x="145" y="114"/>
                  </a:lnTo>
                  <a:lnTo>
                    <a:pt x="145" y="116"/>
                  </a:lnTo>
                  <a:lnTo>
                    <a:pt x="145" y="118"/>
                  </a:lnTo>
                  <a:lnTo>
                    <a:pt x="143" y="118"/>
                  </a:lnTo>
                  <a:lnTo>
                    <a:pt x="143" y="120"/>
                  </a:lnTo>
                  <a:lnTo>
                    <a:pt x="140" y="120"/>
                  </a:lnTo>
                  <a:lnTo>
                    <a:pt x="138" y="120"/>
                  </a:lnTo>
                  <a:lnTo>
                    <a:pt x="136" y="120"/>
                  </a:lnTo>
                  <a:lnTo>
                    <a:pt x="134" y="120"/>
                  </a:lnTo>
                  <a:lnTo>
                    <a:pt x="132" y="120"/>
                  </a:lnTo>
                  <a:lnTo>
                    <a:pt x="130" y="120"/>
                  </a:lnTo>
                  <a:lnTo>
                    <a:pt x="128" y="120"/>
                  </a:lnTo>
                  <a:lnTo>
                    <a:pt x="126" y="118"/>
                  </a:lnTo>
                  <a:lnTo>
                    <a:pt x="124" y="118"/>
                  </a:lnTo>
                  <a:lnTo>
                    <a:pt x="122" y="118"/>
                  </a:lnTo>
                  <a:lnTo>
                    <a:pt x="122" y="116"/>
                  </a:lnTo>
                  <a:lnTo>
                    <a:pt x="120" y="116"/>
                  </a:lnTo>
                  <a:lnTo>
                    <a:pt x="118" y="116"/>
                  </a:lnTo>
                  <a:lnTo>
                    <a:pt x="118" y="114"/>
                  </a:lnTo>
                  <a:lnTo>
                    <a:pt x="116" y="133"/>
                  </a:lnTo>
                  <a:lnTo>
                    <a:pt x="118" y="133"/>
                  </a:lnTo>
                  <a:lnTo>
                    <a:pt x="120" y="135"/>
                  </a:lnTo>
                  <a:lnTo>
                    <a:pt x="122" y="135"/>
                  </a:lnTo>
                  <a:lnTo>
                    <a:pt x="124" y="135"/>
                  </a:lnTo>
                  <a:lnTo>
                    <a:pt x="126" y="135"/>
                  </a:lnTo>
                  <a:lnTo>
                    <a:pt x="128" y="137"/>
                  </a:lnTo>
                  <a:lnTo>
                    <a:pt x="130" y="137"/>
                  </a:lnTo>
                  <a:lnTo>
                    <a:pt x="132" y="137"/>
                  </a:lnTo>
                  <a:lnTo>
                    <a:pt x="134" y="137"/>
                  </a:lnTo>
                  <a:lnTo>
                    <a:pt x="136" y="137"/>
                  </a:lnTo>
                  <a:lnTo>
                    <a:pt x="138" y="137"/>
                  </a:lnTo>
                  <a:lnTo>
                    <a:pt x="140" y="137"/>
                  </a:lnTo>
                  <a:lnTo>
                    <a:pt x="143" y="137"/>
                  </a:lnTo>
                  <a:lnTo>
                    <a:pt x="145" y="137"/>
                  </a:lnTo>
                  <a:lnTo>
                    <a:pt x="147" y="137"/>
                  </a:lnTo>
                  <a:lnTo>
                    <a:pt x="147" y="135"/>
                  </a:lnTo>
                  <a:lnTo>
                    <a:pt x="149" y="135"/>
                  </a:lnTo>
                  <a:lnTo>
                    <a:pt x="151" y="135"/>
                  </a:lnTo>
                  <a:lnTo>
                    <a:pt x="151" y="133"/>
                  </a:lnTo>
                  <a:lnTo>
                    <a:pt x="153" y="133"/>
                  </a:lnTo>
                  <a:lnTo>
                    <a:pt x="155" y="131"/>
                  </a:lnTo>
                  <a:lnTo>
                    <a:pt x="155" y="129"/>
                  </a:lnTo>
                  <a:lnTo>
                    <a:pt x="157" y="129"/>
                  </a:lnTo>
                  <a:lnTo>
                    <a:pt x="157" y="128"/>
                  </a:lnTo>
                  <a:lnTo>
                    <a:pt x="159" y="126"/>
                  </a:lnTo>
                  <a:lnTo>
                    <a:pt x="159" y="124"/>
                  </a:lnTo>
                  <a:lnTo>
                    <a:pt x="161" y="124"/>
                  </a:lnTo>
                  <a:lnTo>
                    <a:pt x="161" y="122"/>
                  </a:lnTo>
                  <a:lnTo>
                    <a:pt x="161" y="120"/>
                  </a:lnTo>
                  <a:lnTo>
                    <a:pt x="163" y="118"/>
                  </a:lnTo>
                  <a:lnTo>
                    <a:pt x="163" y="116"/>
                  </a:lnTo>
                  <a:lnTo>
                    <a:pt x="163" y="114"/>
                  </a:lnTo>
                  <a:lnTo>
                    <a:pt x="163" y="112"/>
                  </a:lnTo>
                  <a:lnTo>
                    <a:pt x="163" y="111"/>
                  </a:lnTo>
                  <a:lnTo>
                    <a:pt x="163" y="109"/>
                  </a:lnTo>
                  <a:lnTo>
                    <a:pt x="163" y="107"/>
                  </a:lnTo>
                  <a:lnTo>
                    <a:pt x="163" y="105"/>
                  </a:lnTo>
                  <a:lnTo>
                    <a:pt x="163" y="103"/>
                  </a:lnTo>
                  <a:lnTo>
                    <a:pt x="163" y="101"/>
                  </a:lnTo>
                  <a:lnTo>
                    <a:pt x="163" y="99"/>
                  </a:lnTo>
                  <a:lnTo>
                    <a:pt x="163" y="97"/>
                  </a:lnTo>
                  <a:lnTo>
                    <a:pt x="161" y="95"/>
                  </a:lnTo>
                  <a:lnTo>
                    <a:pt x="161" y="93"/>
                  </a:lnTo>
                  <a:lnTo>
                    <a:pt x="161" y="92"/>
                  </a:lnTo>
                  <a:lnTo>
                    <a:pt x="161" y="90"/>
                  </a:lnTo>
                  <a:lnTo>
                    <a:pt x="159" y="90"/>
                  </a:lnTo>
                  <a:lnTo>
                    <a:pt x="159" y="88"/>
                  </a:lnTo>
                  <a:lnTo>
                    <a:pt x="159" y="86"/>
                  </a:lnTo>
                  <a:lnTo>
                    <a:pt x="157" y="84"/>
                  </a:lnTo>
                  <a:lnTo>
                    <a:pt x="157" y="82"/>
                  </a:lnTo>
                  <a:lnTo>
                    <a:pt x="157" y="80"/>
                  </a:lnTo>
                  <a:lnTo>
                    <a:pt x="155" y="80"/>
                  </a:lnTo>
                  <a:lnTo>
                    <a:pt x="155" y="78"/>
                  </a:lnTo>
                  <a:lnTo>
                    <a:pt x="153" y="76"/>
                  </a:lnTo>
                  <a:lnTo>
                    <a:pt x="153" y="74"/>
                  </a:lnTo>
                  <a:lnTo>
                    <a:pt x="151" y="74"/>
                  </a:lnTo>
                  <a:lnTo>
                    <a:pt x="151" y="73"/>
                  </a:lnTo>
                  <a:lnTo>
                    <a:pt x="149" y="71"/>
                  </a:lnTo>
                  <a:lnTo>
                    <a:pt x="149" y="69"/>
                  </a:lnTo>
                  <a:lnTo>
                    <a:pt x="147" y="69"/>
                  </a:lnTo>
                  <a:lnTo>
                    <a:pt x="147" y="67"/>
                  </a:lnTo>
                  <a:lnTo>
                    <a:pt x="145" y="65"/>
                  </a:lnTo>
                  <a:lnTo>
                    <a:pt x="145" y="63"/>
                  </a:lnTo>
                  <a:lnTo>
                    <a:pt x="145" y="61"/>
                  </a:lnTo>
                  <a:lnTo>
                    <a:pt x="145" y="59"/>
                  </a:lnTo>
                  <a:lnTo>
                    <a:pt x="145" y="57"/>
                  </a:lnTo>
                  <a:lnTo>
                    <a:pt x="161" y="12"/>
                  </a:lnTo>
                  <a:lnTo>
                    <a:pt x="149" y="4"/>
                  </a:lnTo>
                  <a:lnTo>
                    <a:pt x="97" y="4"/>
                  </a:lnTo>
                  <a:lnTo>
                    <a:pt x="95" y="4"/>
                  </a:lnTo>
                  <a:lnTo>
                    <a:pt x="93" y="6"/>
                  </a:lnTo>
                  <a:lnTo>
                    <a:pt x="93" y="148"/>
                  </a:lnTo>
                  <a:lnTo>
                    <a:pt x="111" y="148"/>
                  </a:lnTo>
                  <a:lnTo>
                    <a:pt x="111" y="21"/>
                  </a:lnTo>
                  <a:lnTo>
                    <a:pt x="114" y="21"/>
                  </a:lnTo>
                  <a:lnTo>
                    <a:pt x="114" y="19"/>
                  </a:lnTo>
                  <a:lnTo>
                    <a:pt x="116" y="19"/>
                  </a:lnTo>
                  <a:lnTo>
                    <a:pt x="140" y="19"/>
                  </a:lnTo>
                  <a:close/>
                </a:path>
              </a:pathLst>
            </a:custGeom>
            <a:solidFill>
              <a:srgbClr val="FFFFFF"/>
            </a:solidFill>
            <a:ln>
              <a:noFill/>
            </a:ln>
            <a:extLst/>
          </p:spPr>
          <p:txBody>
            <a:bodyPr/>
            <a:lstStyle/>
            <a:p>
              <a:pPr fontAlgn="auto">
                <a:spcBef>
                  <a:spcPts val="0"/>
                </a:spcBef>
                <a:spcAft>
                  <a:spcPts val="0"/>
                </a:spcAft>
                <a:defRPr/>
              </a:pPr>
              <a:endParaRPr kumimoji="0" lang="zh-TW" altLang="en-US">
                <a:latin typeface="+mn-lt"/>
                <a:ea typeface="+mn-ea"/>
              </a:endParaRPr>
            </a:p>
          </p:txBody>
        </p:sp>
        <p:pic>
          <p:nvPicPr>
            <p:cNvPr id="13" name="Picture 24" descr="MOEA_logo3"/>
            <p:cNvPicPr>
              <a:picLocks noChangeAspect="1" noChangeArrowheads="1"/>
            </p:cNvPicPr>
            <p:nvPr/>
          </p:nvPicPr>
          <p:blipFill>
            <a:blip r:embed="rId14" cstate="print"/>
            <a:srcRect/>
            <a:stretch>
              <a:fillRect/>
            </a:stretch>
          </p:blipFill>
          <p:spPr bwMode="auto">
            <a:xfrm>
              <a:off x="960" y="154"/>
              <a:ext cx="432" cy="326"/>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2076" rtl="0" eaLnBrk="1" latinLnBrk="0" hangingPunct="1">
        <a:spcBef>
          <a:spcPct val="0"/>
        </a:spcBef>
        <a:buNone/>
        <a:defRPr sz="4400" kern="1200">
          <a:solidFill>
            <a:schemeClr val="tx1"/>
          </a:solidFill>
          <a:latin typeface="+mj-lt"/>
          <a:ea typeface="+mj-ea"/>
          <a:cs typeface="+mj-cs"/>
        </a:defRPr>
      </a:lvl1pPr>
    </p:titleStyle>
    <p:bodyStyle>
      <a:lvl1pPr marL="342030" indent="-342030" algn="l" defTabSz="9120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050" indent="-285020" algn="l" defTabSz="9120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092" indent="-228020" algn="l" defTabSz="9120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133"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2171"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8209"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246"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260"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6320"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2076" rtl="0" eaLnBrk="1" latinLnBrk="0" hangingPunct="1">
        <a:defRPr sz="1800" kern="1200">
          <a:solidFill>
            <a:schemeClr val="tx1"/>
          </a:solidFill>
          <a:latin typeface="+mn-lt"/>
          <a:ea typeface="+mn-ea"/>
          <a:cs typeface="+mn-cs"/>
        </a:defRPr>
      </a:lvl1pPr>
      <a:lvl2pPr marL="456040" algn="l" defTabSz="912076" rtl="0" eaLnBrk="1" latinLnBrk="0" hangingPunct="1">
        <a:defRPr sz="1800" kern="1200">
          <a:solidFill>
            <a:schemeClr val="tx1"/>
          </a:solidFill>
          <a:latin typeface="+mn-lt"/>
          <a:ea typeface="+mn-ea"/>
          <a:cs typeface="+mn-cs"/>
        </a:defRPr>
      </a:lvl2pPr>
      <a:lvl3pPr marL="912076" algn="l" defTabSz="912076" rtl="0" eaLnBrk="1" latinLnBrk="0" hangingPunct="1">
        <a:defRPr sz="1800" kern="1200">
          <a:solidFill>
            <a:schemeClr val="tx1"/>
          </a:solidFill>
          <a:latin typeface="+mn-lt"/>
          <a:ea typeface="+mn-ea"/>
          <a:cs typeface="+mn-cs"/>
        </a:defRPr>
      </a:lvl3pPr>
      <a:lvl4pPr marL="1368115" algn="l" defTabSz="912076" rtl="0" eaLnBrk="1" latinLnBrk="0" hangingPunct="1">
        <a:defRPr sz="1800" kern="1200">
          <a:solidFill>
            <a:schemeClr val="tx1"/>
          </a:solidFill>
          <a:latin typeface="+mn-lt"/>
          <a:ea typeface="+mn-ea"/>
          <a:cs typeface="+mn-cs"/>
        </a:defRPr>
      </a:lvl4pPr>
      <a:lvl5pPr marL="1824153" algn="l" defTabSz="912076" rtl="0" eaLnBrk="1" latinLnBrk="0" hangingPunct="1">
        <a:defRPr sz="1800" kern="1200">
          <a:solidFill>
            <a:schemeClr val="tx1"/>
          </a:solidFill>
          <a:latin typeface="+mn-lt"/>
          <a:ea typeface="+mn-ea"/>
          <a:cs typeface="+mn-cs"/>
        </a:defRPr>
      </a:lvl5pPr>
      <a:lvl6pPr marL="2280159" algn="l" defTabSz="912076" rtl="0" eaLnBrk="1" latinLnBrk="0" hangingPunct="1">
        <a:defRPr sz="1800" kern="1200">
          <a:solidFill>
            <a:schemeClr val="tx1"/>
          </a:solidFill>
          <a:latin typeface="+mn-lt"/>
          <a:ea typeface="+mn-ea"/>
          <a:cs typeface="+mn-cs"/>
        </a:defRPr>
      </a:lvl6pPr>
      <a:lvl7pPr marL="2736227" algn="l" defTabSz="912076" rtl="0" eaLnBrk="1" latinLnBrk="0" hangingPunct="1">
        <a:defRPr sz="1800" kern="1200">
          <a:solidFill>
            <a:schemeClr val="tx1"/>
          </a:solidFill>
          <a:latin typeface="+mn-lt"/>
          <a:ea typeface="+mn-ea"/>
          <a:cs typeface="+mn-cs"/>
        </a:defRPr>
      </a:lvl7pPr>
      <a:lvl8pPr marL="3192268" algn="l" defTabSz="912076" rtl="0" eaLnBrk="1" latinLnBrk="0" hangingPunct="1">
        <a:defRPr sz="1800" kern="1200">
          <a:solidFill>
            <a:schemeClr val="tx1"/>
          </a:solidFill>
          <a:latin typeface="+mn-lt"/>
          <a:ea typeface="+mn-ea"/>
          <a:cs typeface="+mn-cs"/>
        </a:defRPr>
      </a:lvl8pPr>
      <a:lvl9pPr marL="3648303" algn="l" defTabSz="9120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1.jpeg"/><Relationship Id="rId16" Type="http://schemas.microsoft.com/office/2007/relationships/hdphoto" Target="../media/hdphoto5.wdp"/><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15.jpeg"/><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503560" y="2132855"/>
            <a:ext cx="8136880" cy="2088233"/>
          </a:xfrm>
        </p:spPr>
        <p:txBody>
          <a:bodyPr>
            <a:normAutofit fontScale="90000"/>
          </a:bodyPr>
          <a:lstStyle/>
          <a:p>
            <a:pPr>
              <a:defRPr/>
            </a:pPr>
            <a:r>
              <a:rPr lang="zh-TW" altLang="en-US" b="1" dirty="0">
                <a:solidFill>
                  <a:schemeClr val="tx1">
                    <a:lumMod val="95000"/>
                    <a:lumOff val="5000"/>
                  </a:schemeClr>
                </a:solidFill>
                <a:latin typeface="微軟正黑體" panose="020B0604030504040204" pitchFamily="34" charset="-120"/>
                <a:ea typeface="微軟正黑體" panose="020B0604030504040204" pitchFamily="34" charset="-120"/>
              </a:rPr>
              <a:t>臺</a:t>
            </a:r>
            <a:r>
              <a:rPr lang="zh-TW" altLang="en-US" b="1" dirty="0" smtClean="0">
                <a:solidFill>
                  <a:schemeClr val="tx1">
                    <a:lumMod val="95000"/>
                    <a:lumOff val="5000"/>
                  </a:schemeClr>
                </a:solidFill>
                <a:latin typeface="微軟正黑體" panose="020B0604030504040204" pitchFamily="34" charset="-120"/>
                <a:ea typeface="微軟正黑體" panose="020B0604030504040204" pitchFamily="34" charset="-120"/>
              </a:rPr>
              <a:t>日合作計畫赴</a:t>
            </a:r>
            <a:r>
              <a:rPr lang="zh-TW" altLang="en-US" b="1" dirty="0">
                <a:solidFill>
                  <a:schemeClr val="tx1">
                    <a:lumMod val="95000"/>
                    <a:lumOff val="5000"/>
                  </a:schemeClr>
                </a:solidFill>
                <a:latin typeface="微軟正黑體" panose="020B0604030504040204" pitchFamily="34" charset="-120"/>
                <a:ea typeface="微軟正黑體" panose="020B0604030504040204" pitchFamily="34" charset="-120"/>
              </a:rPr>
              <a:t>日研</a:t>
            </a:r>
            <a:r>
              <a:rPr lang="zh-TW" altLang="en-US" b="1" dirty="0" smtClean="0">
                <a:solidFill>
                  <a:schemeClr val="tx1">
                    <a:lumMod val="95000"/>
                    <a:lumOff val="5000"/>
                  </a:schemeClr>
                </a:solidFill>
                <a:latin typeface="微軟正黑體" panose="020B0604030504040204" pitchFamily="34" charset="-120"/>
                <a:ea typeface="微軟正黑體" panose="020B0604030504040204" pitchFamily="34" charset="-120"/>
              </a:rPr>
              <a:t>修</a:t>
            </a:r>
            <a:r>
              <a:rPr lang="en-US" altLang="zh-TW" b="1" dirty="0" smtClean="0">
                <a:solidFill>
                  <a:schemeClr val="tx1">
                    <a:lumMod val="95000"/>
                    <a:lumOff val="5000"/>
                  </a:schemeClr>
                </a:solidFill>
                <a:latin typeface="微軟正黑體" panose="020B0604030504040204" pitchFamily="34" charset="-120"/>
                <a:ea typeface="微軟正黑體" panose="020B0604030504040204" pitchFamily="34" charset="-120"/>
              </a:rPr>
              <a:t/>
            </a:r>
            <a:br>
              <a:rPr lang="en-US" altLang="zh-TW" b="1" dirty="0" smtClean="0">
                <a:solidFill>
                  <a:schemeClr val="tx1">
                    <a:lumMod val="95000"/>
                    <a:lumOff val="5000"/>
                  </a:schemeClr>
                </a:solidFill>
                <a:latin typeface="微軟正黑體" panose="020B0604030504040204" pitchFamily="34" charset="-120"/>
                <a:ea typeface="微軟正黑體" panose="020B0604030504040204" pitchFamily="34" charset="-120"/>
              </a:rPr>
            </a:br>
            <a:r>
              <a:rPr lang="ja-JP" altLang="en-US" b="1"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請註明研修題目</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chemeClr val="tx1">
                    <a:lumMod val="95000"/>
                    <a:lumOff val="5000"/>
                  </a:schemeClr>
                </a:solidFill>
                <a:latin typeface="微軟正黑體" panose="020B0604030504040204" pitchFamily="34" charset="-120"/>
                <a:ea typeface="微軟正黑體" panose="020B0604030504040204" pitchFamily="34" charset="-120"/>
              </a:rPr>
              <a:t>研</a:t>
            </a:r>
            <a:r>
              <a:rPr lang="zh-TW" altLang="en-US" b="1" dirty="0" smtClean="0">
                <a:solidFill>
                  <a:schemeClr val="tx1">
                    <a:lumMod val="95000"/>
                    <a:lumOff val="5000"/>
                  </a:schemeClr>
                </a:solidFill>
                <a:latin typeface="微軟正黑體" panose="020B0604030504040204" pitchFamily="34" charset="-120"/>
                <a:ea typeface="微軟正黑體" panose="020B0604030504040204" pitchFamily="34" charset="-120"/>
              </a:rPr>
              <a:t>修</a:t>
            </a:r>
            <a:r>
              <a:rPr lang="ja-JP" altLang="en-US" b="1"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en-US" altLang="zh-TW" b="1" dirty="0" smtClean="0">
                <a:solidFill>
                  <a:schemeClr val="tx1">
                    <a:lumMod val="95000"/>
                    <a:lumOff val="5000"/>
                  </a:schemeClr>
                </a:solidFill>
                <a:latin typeface="微軟正黑體" panose="020B0604030504040204" pitchFamily="34" charset="-120"/>
                <a:ea typeface="微軟正黑體" panose="020B0604030504040204" pitchFamily="34" charset="-120"/>
              </a:rPr>
              <a:t/>
            </a:r>
            <a:br>
              <a:rPr lang="en-US" altLang="zh-TW" b="1" dirty="0" smtClean="0">
                <a:solidFill>
                  <a:schemeClr val="tx1">
                    <a:lumMod val="95000"/>
                    <a:lumOff val="5000"/>
                  </a:schemeClr>
                </a:solidFill>
                <a:latin typeface="微軟正黑體" panose="020B0604030504040204" pitchFamily="34" charset="-120"/>
                <a:ea typeface="微軟正黑體" panose="020B0604030504040204" pitchFamily="34" charset="-120"/>
              </a:rPr>
            </a:br>
            <a:r>
              <a:rPr lang="en-US" altLang="zh-TW" b="1" dirty="0" smtClean="0">
                <a:solidFill>
                  <a:schemeClr val="tx1">
                    <a:lumMod val="95000"/>
                    <a:lumOff val="5000"/>
                  </a:schemeClr>
                </a:solidFill>
                <a:latin typeface="微軟正黑體" panose="020B0604030504040204" pitchFamily="34" charset="-120"/>
                <a:ea typeface="微軟正黑體" panose="020B0604030504040204" pitchFamily="34" charset="-120"/>
              </a:rPr>
              <a:t/>
            </a:r>
            <a:br>
              <a:rPr lang="en-US" altLang="zh-TW" b="1" dirty="0" smtClean="0">
                <a:solidFill>
                  <a:schemeClr val="tx1">
                    <a:lumMod val="95000"/>
                    <a:lumOff val="5000"/>
                  </a:schemeClr>
                </a:solidFill>
                <a:latin typeface="微軟正黑體" panose="020B0604030504040204" pitchFamily="34" charset="-120"/>
                <a:ea typeface="微軟正黑體" panose="020B0604030504040204" pitchFamily="34" charset="-120"/>
              </a:rPr>
            </a:br>
            <a:r>
              <a:rPr lang="zh-TW" altLang="en-US" sz="4000" b="1" dirty="0" smtClean="0">
                <a:solidFill>
                  <a:schemeClr val="tx1">
                    <a:lumMod val="95000"/>
                    <a:lumOff val="5000"/>
                  </a:schemeClr>
                </a:solidFill>
                <a:latin typeface="微軟正黑體" panose="020B0604030504040204" pitchFamily="34" charset="-120"/>
                <a:ea typeface="微軟正黑體" panose="020B0604030504040204" pitchFamily="34" charset="-120"/>
              </a:rPr>
              <a:t>參訓機關暨學員簡介</a:t>
            </a:r>
            <a:r>
              <a:rPr lang="en-US" altLang="zh-TW" sz="4000" b="1" dirty="0" smtClean="0">
                <a:solidFill>
                  <a:schemeClr val="tx1">
                    <a:lumMod val="95000"/>
                    <a:lumOff val="5000"/>
                  </a:schemeClr>
                </a:solidFill>
                <a:latin typeface="微軟正黑體" panose="020B0604030504040204" pitchFamily="34" charset="-120"/>
                <a:ea typeface="微軟正黑體" panose="020B0604030504040204" pitchFamily="34" charset="-120"/>
              </a:rPr>
              <a:t/>
            </a:r>
            <a:br>
              <a:rPr lang="en-US" altLang="zh-TW" sz="4000" b="1" dirty="0" smtClean="0">
                <a:solidFill>
                  <a:schemeClr val="tx1">
                    <a:lumMod val="95000"/>
                    <a:lumOff val="5000"/>
                  </a:schemeClr>
                </a:solidFill>
                <a:latin typeface="微軟正黑體" panose="020B0604030504040204" pitchFamily="34" charset="-120"/>
                <a:ea typeface="微軟正黑體" panose="020B0604030504040204" pitchFamily="34" charset="-120"/>
              </a:rPr>
            </a:br>
            <a:r>
              <a:rPr lang="en-US" altLang="zh-TW" sz="1800" b="1" dirty="0" smtClean="0">
                <a:solidFill>
                  <a:srgbClr val="FF0000"/>
                </a:solidFill>
                <a:latin typeface="微軟正黑體" panose="020B0604030504040204" pitchFamily="34" charset="-120"/>
                <a:ea typeface="微軟正黑體" panose="020B0604030504040204" pitchFamily="34" charset="-120"/>
              </a:rPr>
              <a:t>(</a:t>
            </a:r>
            <a:r>
              <a:rPr lang="zh-TW" altLang="en-US" sz="1800" b="1" dirty="0" smtClean="0">
                <a:solidFill>
                  <a:srgbClr val="FF0000"/>
                </a:solidFill>
                <a:latin typeface="微軟正黑體" panose="020B0604030504040204" pitchFamily="34" charset="-120"/>
                <a:ea typeface="微軟正黑體" panose="020B0604030504040204" pitchFamily="34" charset="-120"/>
              </a:rPr>
              <a:t>為促成台日政府機關及研修單位之雙向交流，請依現有貴管業務簡報檔案製作或以簡單之文字及圖表說明業管內容，以利日方相關單位瞭解我方需求，提高研修效果</a:t>
            </a:r>
            <a:r>
              <a:rPr lang="en-US" altLang="zh-TW" sz="1800" b="1" dirty="0" smtClean="0">
                <a:solidFill>
                  <a:srgbClr val="FF0000"/>
                </a:solidFill>
                <a:latin typeface="微軟正黑體" panose="020B0604030504040204" pitchFamily="34" charset="-120"/>
                <a:ea typeface="微軟正黑體" panose="020B0604030504040204" pitchFamily="34" charset="-120"/>
              </a:rPr>
              <a:t>)</a:t>
            </a:r>
            <a:br>
              <a:rPr lang="en-US" altLang="zh-TW" sz="1800" b="1" dirty="0" smtClean="0">
                <a:solidFill>
                  <a:srgbClr val="FF0000"/>
                </a:solidFill>
                <a:latin typeface="微軟正黑體" panose="020B0604030504040204" pitchFamily="34" charset="-120"/>
                <a:ea typeface="微軟正黑體" panose="020B0604030504040204" pitchFamily="34" charset="-120"/>
              </a:rPr>
            </a:br>
            <a:r>
              <a:rPr kumimoji="1" lang="en-US" altLang="ja-JP" sz="4000" b="1" dirty="0" smtClean="0">
                <a:solidFill>
                  <a:srgbClr val="FF0000"/>
                </a:solidFill>
                <a:latin typeface="微軟正黑體" panose="020B0604030504040204" pitchFamily="34" charset="-120"/>
                <a:ea typeface="微軟正黑體" panose="020B0604030504040204" pitchFamily="34" charset="-120"/>
              </a:rPr>
              <a:t>※</a:t>
            </a:r>
            <a:r>
              <a:rPr kumimoji="1" lang="ja-JP" altLang="en-US" sz="4000" b="1" dirty="0">
                <a:solidFill>
                  <a:srgbClr val="FF0000"/>
                </a:solidFill>
                <a:latin typeface="微軟正黑體" panose="020B0604030504040204" pitchFamily="34" charset="-120"/>
                <a:ea typeface="微軟正黑體" panose="020B0604030504040204" pitchFamily="34" charset="-120"/>
              </a:rPr>
              <a:t>参考</a:t>
            </a:r>
            <a:r>
              <a:rPr kumimoji="1" lang="zh-TW" altLang="en-US" sz="4000" b="1" dirty="0">
                <a:solidFill>
                  <a:srgbClr val="FF0000"/>
                </a:solidFill>
                <a:latin typeface="微軟正黑體" panose="020B0604030504040204" pitchFamily="34" charset="-120"/>
                <a:ea typeface="微軟正黑體" panose="020B0604030504040204" pitchFamily="34" charset="-120"/>
              </a:rPr>
              <a:t>樣本</a:t>
            </a:r>
            <a:r>
              <a:rPr kumimoji="1" lang="ja-JP" altLang="en-US" sz="4000" b="1" dirty="0">
                <a:solidFill>
                  <a:srgbClr val="FF0000"/>
                </a:solidFill>
                <a:latin typeface="微軟正黑體" panose="020B0604030504040204" pitchFamily="34" charset="-120"/>
                <a:ea typeface="微軟正黑體" panose="020B0604030504040204" pitchFamily="34" charset="-120"/>
              </a:rPr>
              <a:t>：</a:t>
            </a:r>
            <a:r>
              <a:rPr kumimoji="1" lang="zh-TW" altLang="en-US" sz="4000" b="1" dirty="0">
                <a:solidFill>
                  <a:srgbClr val="FF0000"/>
                </a:solidFill>
                <a:latin typeface="微軟正黑體" panose="020B0604030504040204" pitchFamily="34" charset="-120"/>
                <a:ea typeface="微軟正黑體" panose="020B0604030504040204" pitchFamily="34" charset="-120"/>
              </a:rPr>
              <a:t>經濟部</a:t>
            </a:r>
            <a:r>
              <a:rPr kumimoji="1" lang="ja-JP" altLang="en-US" sz="4000" b="1" dirty="0" smtClean="0">
                <a:solidFill>
                  <a:srgbClr val="FF0000"/>
                </a:solidFill>
                <a:latin typeface="微軟正黑體" panose="020B0604030504040204" pitchFamily="34" charset="-120"/>
                <a:ea typeface="微軟正黑體" panose="020B0604030504040204" pitchFamily="34" charset="-120"/>
              </a:rPr>
              <a:t>工業局</a:t>
            </a:r>
            <a:r>
              <a:rPr kumimoji="1" lang="zh-TW" altLang="en-US" sz="4000" b="1" dirty="0" smtClean="0">
                <a:solidFill>
                  <a:srgbClr val="FF0000"/>
                </a:solidFill>
                <a:latin typeface="微軟正黑體" panose="020B0604030504040204" pitchFamily="34" charset="-120"/>
                <a:ea typeface="微軟正黑體" panose="020B0604030504040204" pitchFamily="34" charset="-120"/>
              </a:rPr>
              <a:t>、</a:t>
            </a:r>
            <a:r>
              <a:rPr kumimoji="1" lang="zh-TW" altLang="en-US" sz="4000" b="1" dirty="0">
                <a:solidFill>
                  <a:srgbClr val="FF0000"/>
                </a:solidFill>
                <a:latin typeface="微軟正黑體" panose="020B0604030504040204" pitchFamily="34" charset="-120"/>
                <a:ea typeface="微軟正黑體" panose="020B0604030504040204" pitchFamily="34" charset="-120"/>
              </a:rPr>
              <a:t>經濟部</a:t>
            </a:r>
            <a:r>
              <a:rPr kumimoji="1" lang="zh-TW" altLang="en-US" sz="4000" b="1" dirty="0" smtClean="0">
                <a:solidFill>
                  <a:srgbClr val="FF0000"/>
                </a:solidFill>
                <a:latin typeface="微軟正黑體" panose="020B0604030504040204" pitchFamily="34" charset="-120"/>
                <a:ea typeface="微軟正黑體" panose="020B0604030504040204" pitchFamily="34" charset="-120"/>
              </a:rPr>
              <a:t>中小企業</a:t>
            </a:r>
            <a:r>
              <a:rPr kumimoji="1" lang="zh-TW" altLang="en-US" sz="4000" b="1" dirty="0">
                <a:solidFill>
                  <a:srgbClr val="FF0000"/>
                </a:solidFill>
                <a:latin typeface="微軟正黑體" panose="020B0604030504040204" pitchFamily="34" charset="-120"/>
                <a:ea typeface="微軟正黑體" panose="020B0604030504040204" pitchFamily="34" charset="-120"/>
              </a:rPr>
              <a:t>處</a:t>
            </a:r>
            <a:r>
              <a:rPr kumimoji="1" lang="zh-TW" altLang="en-US" sz="4000" b="1" dirty="0" smtClean="0">
                <a:solidFill>
                  <a:srgbClr val="FF0000"/>
                </a:solidFill>
                <a:latin typeface="微軟正黑體" panose="020B0604030504040204" pitchFamily="34" charset="-120"/>
                <a:ea typeface="微軟正黑體" panose="020B0604030504040204" pitchFamily="34" charset="-120"/>
              </a:rPr>
              <a:t>、</a:t>
            </a:r>
            <a:r>
              <a:rPr kumimoji="1" lang="zh-TW" altLang="en-US" sz="4000" b="1" dirty="0">
                <a:solidFill>
                  <a:srgbClr val="FF0000"/>
                </a:solidFill>
                <a:latin typeface="微軟正黑體" panose="020B0604030504040204" pitchFamily="34" charset="-120"/>
                <a:ea typeface="微軟正黑體" panose="020B0604030504040204" pitchFamily="34" charset="-120"/>
              </a:rPr>
              <a:t>經濟部</a:t>
            </a:r>
            <a:r>
              <a:rPr kumimoji="1" lang="zh-TW" altLang="en-US" sz="4000" b="1" dirty="0" smtClean="0">
                <a:solidFill>
                  <a:srgbClr val="FF0000"/>
                </a:solidFill>
                <a:latin typeface="微軟正黑體" panose="020B0604030504040204" pitchFamily="34" charset="-120"/>
                <a:ea typeface="微軟正黑體" panose="020B0604030504040204" pitchFamily="34" charset="-120"/>
              </a:rPr>
              <a:t>加工出口區</a:t>
            </a:r>
            <a:r>
              <a:rPr kumimoji="1" lang="zh-TW" altLang="en-US" sz="4000" b="1" dirty="0">
                <a:solidFill>
                  <a:srgbClr val="FF0000"/>
                </a:solidFill>
                <a:latin typeface="微軟正黑體" panose="020B0604030504040204" pitchFamily="34" charset="-120"/>
                <a:ea typeface="微軟正黑體" panose="020B0604030504040204" pitchFamily="34" charset="-120"/>
              </a:rPr>
              <a:t>管理處</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6"/>
          <p:cNvSpPr txBox="1">
            <a:spLocks noChangeArrowheads="1"/>
          </p:cNvSpPr>
          <p:nvPr/>
        </p:nvSpPr>
        <p:spPr bwMode="black">
          <a:xfrm>
            <a:off x="107950" y="2638425"/>
            <a:ext cx="2463800" cy="1311275"/>
          </a:xfrm>
          <a:prstGeom prst="rect">
            <a:avLst/>
          </a:prstGeom>
          <a:noFill/>
          <a:ln w="9525">
            <a:noFill/>
            <a:prstDash val="dash"/>
            <a:miter lim="800000"/>
            <a:headEnd/>
            <a:tailEnd/>
          </a:ln>
        </p:spPr>
        <p:txBody>
          <a:bodyPr>
            <a:spAutoFit/>
          </a:bodyPr>
          <a:lstStyle/>
          <a:p>
            <a:pPr marL="266700" indent="-266700" defTabSz="914400" eaLnBrk="0" hangingPunct="0">
              <a:buClr>
                <a:srgbClr val="1F3F5F"/>
              </a:buClr>
              <a:buFontTx/>
              <a:buChar char="•"/>
            </a:pPr>
            <a:r>
              <a:rPr kumimoji="0" lang="zh-TW" altLang="en-US" sz="2000">
                <a:latin typeface="標楷體" pitchFamily="65" charset="-120"/>
                <a:ea typeface="標楷體" pitchFamily="65" charset="-120"/>
              </a:rPr>
              <a:t>利用</a:t>
            </a:r>
            <a:r>
              <a:rPr kumimoji="0" lang="en-US" altLang="zh-TW" sz="2000">
                <a:latin typeface="標楷體" pitchFamily="65" charset="-120"/>
                <a:ea typeface="標楷體" pitchFamily="65" charset="-120"/>
              </a:rPr>
              <a:t>ICT</a:t>
            </a:r>
            <a:r>
              <a:rPr kumimoji="0" lang="zh-TW" altLang="en-US" sz="2000">
                <a:latin typeface="標楷體" pitchFamily="65" charset="-120"/>
                <a:ea typeface="標楷體" pitchFamily="65" charset="-120"/>
              </a:rPr>
              <a:t>能量</a:t>
            </a:r>
            <a:r>
              <a:rPr kumimoji="0" lang="zh-TW" altLang="en-US" sz="2000">
                <a:latin typeface="Calibri" pitchFamily="34" charset="0"/>
              </a:rPr>
              <a:t>：</a:t>
            </a:r>
            <a:r>
              <a:rPr kumimoji="0" lang="zh-TW" altLang="en-US" sz="2000">
                <a:latin typeface="標楷體" pitchFamily="65" charset="-120"/>
                <a:ea typeface="標楷體" pitchFamily="65" charset="-120"/>
              </a:rPr>
              <a:t>強化技術升級、營運改善、創新行銷</a:t>
            </a:r>
          </a:p>
        </p:txBody>
      </p:sp>
      <p:sp>
        <p:nvSpPr>
          <p:cNvPr id="27650" name="Text Box 15"/>
          <p:cNvSpPr txBox="1">
            <a:spLocks noChangeArrowheads="1"/>
          </p:cNvSpPr>
          <p:nvPr/>
        </p:nvSpPr>
        <p:spPr bwMode="black">
          <a:xfrm>
            <a:off x="6300788" y="2670175"/>
            <a:ext cx="2600325" cy="1190625"/>
          </a:xfrm>
          <a:prstGeom prst="rect">
            <a:avLst/>
          </a:prstGeom>
          <a:noFill/>
          <a:ln w="9525">
            <a:noFill/>
            <a:miter lim="800000"/>
            <a:headEnd/>
            <a:tailEnd/>
          </a:ln>
        </p:spPr>
        <p:txBody>
          <a:bodyPr>
            <a:spAutoFit/>
          </a:bodyPr>
          <a:lstStyle/>
          <a:p>
            <a:pPr marL="266700" indent="-266700" algn="just" defTabSz="914400" eaLnBrk="0" hangingPunct="0">
              <a:lnSpc>
                <a:spcPct val="90000"/>
              </a:lnSpc>
              <a:buFontTx/>
              <a:buChar char="•"/>
            </a:pPr>
            <a:r>
              <a:rPr kumimoji="0" lang="zh-TW" altLang="en-US" sz="2000">
                <a:latin typeface="標楷體" pitchFamily="65" charset="-120"/>
                <a:ea typeface="標楷體" pitchFamily="65" charset="-120"/>
              </a:rPr>
              <a:t>促成跨業合作：促成軟體園區與製造園區廠商進行跨域合作。</a:t>
            </a:r>
            <a:endParaRPr kumimoji="0" lang="en-US" altLang="zh-TW" sz="2000">
              <a:latin typeface="標楷體" pitchFamily="65" charset="-120"/>
              <a:ea typeface="標楷體" pitchFamily="65" charset="-120"/>
            </a:endParaRPr>
          </a:p>
        </p:txBody>
      </p:sp>
      <p:sp>
        <p:nvSpPr>
          <p:cNvPr id="27651" name="Text Box 14"/>
          <p:cNvSpPr txBox="1">
            <a:spLocks noChangeArrowheads="1"/>
          </p:cNvSpPr>
          <p:nvPr/>
        </p:nvSpPr>
        <p:spPr bwMode="black">
          <a:xfrm>
            <a:off x="34925" y="4365625"/>
            <a:ext cx="2492375" cy="1190625"/>
          </a:xfrm>
          <a:prstGeom prst="rect">
            <a:avLst/>
          </a:prstGeom>
          <a:noFill/>
          <a:ln w="9525">
            <a:noFill/>
            <a:miter lim="800000"/>
            <a:headEnd/>
            <a:tailEnd/>
          </a:ln>
        </p:spPr>
        <p:txBody>
          <a:bodyPr>
            <a:spAutoFit/>
          </a:bodyPr>
          <a:lstStyle/>
          <a:p>
            <a:pPr marL="266700" indent="-266700" algn="just" defTabSz="914400" eaLnBrk="0" hangingPunct="0">
              <a:lnSpc>
                <a:spcPct val="90000"/>
              </a:lnSpc>
              <a:buClr>
                <a:srgbClr val="1F3F5F"/>
              </a:buClr>
              <a:buFontTx/>
              <a:buChar char="•"/>
            </a:pPr>
            <a:r>
              <a:rPr kumimoji="0" lang="zh-TW" altLang="en-US" sz="2000">
                <a:latin typeface="Calibri" pitchFamily="34" charset="0"/>
                <a:ea typeface="標楷體" pitchFamily="65" charset="-120"/>
              </a:rPr>
              <a:t>導入智慧製造</a:t>
            </a:r>
            <a:r>
              <a:rPr kumimoji="0" lang="zh-TW" altLang="en-US" sz="2000">
                <a:latin typeface="Calibri" pitchFamily="34" charset="0"/>
              </a:rPr>
              <a:t>：</a:t>
            </a:r>
            <a:r>
              <a:rPr kumimoji="0" lang="zh-TW" altLang="en-US" sz="2000">
                <a:latin typeface="Calibri" pitchFamily="34" charset="0"/>
                <a:ea typeface="標楷體" pitchFamily="65" charset="-120"/>
              </a:rPr>
              <a:t>籌組研發聯盟，加速廠商由「製造」升級為「智造」。</a:t>
            </a:r>
            <a:endParaRPr kumimoji="0" lang="en-US" altLang="zh-TW" sz="2000">
              <a:latin typeface="Calibri" pitchFamily="34" charset="0"/>
              <a:ea typeface="標楷體" pitchFamily="65" charset="-120"/>
            </a:endParaRPr>
          </a:p>
        </p:txBody>
      </p:sp>
      <p:sp>
        <p:nvSpPr>
          <p:cNvPr id="27652" name="Text Box 16"/>
          <p:cNvSpPr txBox="1">
            <a:spLocks noChangeArrowheads="1"/>
          </p:cNvSpPr>
          <p:nvPr/>
        </p:nvSpPr>
        <p:spPr bwMode="black">
          <a:xfrm>
            <a:off x="6323013" y="4365625"/>
            <a:ext cx="2725737" cy="1311275"/>
          </a:xfrm>
          <a:prstGeom prst="rect">
            <a:avLst/>
          </a:prstGeom>
          <a:noFill/>
          <a:ln w="9525">
            <a:noFill/>
            <a:prstDash val="dash"/>
            <a:miter lim="800000"/>
            <a:headEnd/>
            <a:tailEnd/>
          </a:ln>
        </p:spPr>
        <p:txBody>
          <a:bodyPr>
            <a:spAutoFit/>
          </a:bodyPr>
          <a:lstStyle/>
          <a:p>
            <a:pPr marL="120650" indent="-120650" defTabSz="914400" eaLnBrk="0" hangingPunct="0">
              <a:buClr>
                <a:srgbClr val="1F3F5F"/>
              </a:buClr>
              <a:buFontTx/>
              <a:buChar char="•"/>
            </a:pPr>
            <a:r>
              <a:rPr kumimoji="0" lang="zh-TW" altLang="en-US" sz="2000">
                <a:latin typeface="標楷體" pitchFamily="65" charset="-120"/>
                <a:ea typeface="標楷體" pitchFamily="65" charset="-120"/>
              </a:rPr>
              <a:t>創新產業人才：</a:t>
            </a:r>
            <a:r>
              <a:rPr kumimoji="0" lang="en-US" altLang="zh-TW" sz="2000">
                <a:latin typeface="標楷體" pitchFamily="65" charset="-120"/>
                <a:ea typeface="標楷體" pitchFamily="65" charset="-120"/>
              </a:rPr>
              <a:t> </a:t>
            </a:r>
            <a:r>
              <a:rPr kumimoji="0" lang="zh-TW" altLang="en-US" sz="2000">
                <a:latin typeface="標楷體" pitchFamily="65" charset="-120"/>
                <a:ea typeface="標楷體" pitchFamily="65" charset="-120"/>
              </a:rPr>
              <a:t>鏈結大學培育數位人才；開設訂單式人才專班，打造職場專業。</a:t>
            </a:r>
          </a:p>
        </p:txBody>
      </p:sp>
      <p:sp>
        <p:nvSpPr>
          <p:cNvPr id="27653" name="Text Box 21"/>
          <p:cNvSpPr txBox="1">
            <a:spLocks noChangeArrowheads="1"/>
          </p:cNvSpPr>
          <p:nvPr/>
        </p:nvSpPr>
        <p:spPr bwMode="auto">
          <a:xfrm>
            <a:off x="323850" y="1052513"/>
            <a:ext cx="8280400" cy="831850"/>
          </a:xfrm>
          <a:prstGeom prst="rect">
            <a:avLst/>
          </a:prstGeom>
          <a:solidFill>
            <a:srgbClr val="FFE6C1"/>
          </a:solidFill>
          <a:ln w="9525">
            <a:solidFill>
              <a:srgbClr val="FF8837"/>
            </a:solidFill>
            <a:prstDash val="dash"/>
            <a:miter lim="800000"/>
            <a:headEnd/>
            <a:tailEnd/>
          </a:ln>
          <a:effectLst>
            <a:prstShdw prst="shdw17" dist="17961" dir="2700000">
              <a:srgbClr val="000000">
                <a:alpha val="50000"/>
              </a:srgbClr>
            </a:prstShdw>
          </a:effectLst>
        </p:spPr>
        <p:txBody>
          <a:bodyPr>
            <a:spAutoFit/>
          </a:bodyPr>
          <a:lstStyle/>
          <a:p>
            <a:pPr marL="1162050" indent="-1162050" defTabSz="1173163" eaLnBrk="0" hangingPunct="0">
              <a:buClr>
                <a:schemeClr val="tx1"/>
              </a:buClr>
            </a:pPr>
            <a:r>
              <a:rPr kumimoji="0" lang="zh-TW" altLang="zh-TW" sz="2400" b="1">
                <a:solidFill>
                  <a:srgbClr val="000099"/>
                </a:solidFill>
                <a:latin typeface="Times New Roman" pitchFamily="18" charset="0"/>
                <a:ea typeface="標楷體" pitchFamily="65" charset="-120"/>
              </a:rPr>
              <a:t>目標</a:t>
            </a:r>
            <a:r>
              <a:rPr kumimoji="0" lang="zh-TW" altLang="en-US" sz="2400" b="1">
                <a:solidFill>
                  <a:srgbClr val="000099"/>
                </a:solidFill>
                <a:latin typeface="Times New Roman" pitchFamily="18" charset="0"/>
                <a:ea typeface="標楷體" pitchFamily="65" charset="-120"/>
              </a:rPr>
              <a:t>：</a:t>
            </a:r>
            <a:r>
              <a:rPr kumimoji="0" lang="en-US" altLang="zh-TW" sz="2400" b="1">
                <a:solidFill>
                  <a:srgbClr val="FF0000"/>
                </a:solidFill>
                <a:latin typeface="Times New Roman" pitchFamily="18" charset="0"/>
                <a:ea typeface="標楷體" pitchFamily="65" charset="-120"/>
              </a:rPr>
              <a:t>1.</a:t>
            </a:r>
            <a:r>
              <a:rPr kumimoji="0" lang="zh-TW" altLang="en-US" sz="2400" b="1">
                <a:solidFill>
                  <a:srgbClr val="FF0000"/>
                </a:solidFill>
                <a:latin typeface="Times New Roman" pitchFamily="18" charset="0"/>
                <a:ea typeface="標楷體" pitchFamily="65" charset="-120"/>
              </a:rPr>
              <a:t>協助廠商提高營運績效，吸引投資及增資擴廠。</a:t>
            </a:r>
          </a:p>
          <a:p>
            <a:pPr marL="1162050" indent="-1162050" defTabSz="1173163" eaLnBrk="0" hangingPunct="0">
              <a:buClr>
                <a:schemeClr val="tx1"/>
              </a:buClr>
            </a:pPr>
            <a:r>
              <a:rPr kumimoji="0" lang="zh-TW" altLang="zh-TW" sz="2400" b="1">
                <a:solidFill>
                  <a:srgbClr val="FF0000"/>
                </a:solidFill>
                <a:latin typeface="Times New Roman" pitchFamily="18" charset="0"/>
                <a:ea typeface="標楷體" pitchFamily="65" charset="-120"/>
              </a:rPr>
              <a:t>            2.</a:t>
            </a:r>
            <a:r>
              <a:rPr kumimoji="0" lang="zh-TW" altLang="zh-TW" sz="2400" b="1">
                <a:solidFill>
                  <a:srgbClr val="FF0000"/>
                </a:solidFill>
                <a:ea typeface="標楷體" pitchFamily="65" charset="-120"/>
              </a:rPr>
              <a:t>促成軟體園區廠商與製造園區廠商跨域合作。</a:t>
            </a:r>
          </a:p>
        </p:txBody>
      </p:sp>
      <p:pic>
        <p:nvPicPr>
          <p:cNvPr id="18463" name="Group 56"/>
          <p:cNvPicPr>
            <a:picLocks noChangeArrowheads="1"/>
          </p:cNvPicPr>
          <p:nvPr/>
        </p:nvPicPr>
        <p:blipFill>
          <a:blip r:embed="rId3"/>
          <a:srcRect/>
          <a:stretch>
            <a:fillRect/>
          </a:stretch>
        </p:blipFill>
        <p:spPr bwMode="auto">
          <a:xfrm>
            <a:off x="2268538" y="4092575"/>
            <a:ext cx="2674937" cy="2765425"/>
          </a:xfrm>
          <a:prstGeom prst="rect">
            <a:avLst/>
          </a:prstGeom>
          <a:noFill/>
          <a:effectLst>
            <a:outerShdw dist="107763" dir="8100000" algn="ctr" rotWithShape="0">
              <a:srgbClr val="808080">
                <a:alpha val="50000"/>
              </a:srgbClr>
            </a:outerShdw>
          </a:effectLst>
        </p:spPr>
      </p:pic>
      <p:grpSp>
        <p:nvGrpSpPr>
          <p:cNvPr id="27655" name="Group 26"/>
          <p:cNvGrpSpPr>
            <a:grpSpLocks/>
          </p:cNvGrpSpPr>
          <p:nvPr/>
        </p:nvGrpSpPr>
        <p:grpSpPr bwMode="auto">
          <a:xfrm>
            <a:off x="4476750" y="2492375"/>
            <a:ext cx="1779588" cy="1757363"/>
            <a:chOff x="3870" y="799"/>
            <a:chExt cx="1487" cy="1493"/>
          </a:xfrm>
        </p:grpSpPr>
        <p:sp>
          <p:nvSpPr>
            <p:cNvPr id="33" name="Freeform 8"/>
            <p:cNvSpPr>
              <a:spLocks/>
            </p:cNvSpPr>
            <p:nvPr/>
          </p:nvSpPr>
          <p:spPr bwMode="auto">
            <a:xfrm>
              <a:off x="3870" y="865"/>
              <a:ext cx="1429" cy="1427"/>
            </a:xfrm>
            <a:custGeom>
              <a:avLst/>
              <a:gdLst>
                <a:gd name="T0" fmla="*/ 138 w 2627"/>
                <a:gd name="T1" fmla="*/ 0 h 2627"/>
                <a:gd name="T2" fmla="*/ 1288 w 2627"/>
                <a:gd name="T3" fmla="*/ 0 h 2627"/>
                <a:gd name="T4" fmla="*/ 1317 w 2627"/>
                <a:gd name="T5" fmla="*/ 3 h 2627"/>
                <a:gd name="T6" fmla="*/ 1343 w 2627"/>
                <a:gd name="T7" fmla="*/ 11 h 2627"/>
                <a:gd name="T8" fmla="*/ 1366 w 2627"/>
                <a:gd name="T9" fmla="*/ 24 h 2627"/>
                <a:gd name="T10" fmla="*/ 1387 w 2627"/>
                <a:gd name="T11" fmla="*/ 41 h 2627"/>
                <a:gd name="T12" fmla="*/ 1404 w 2627"/>
                <a:gd name="T13" fmla="*/ 62 h 2627"/>
                <a:gd name="T14" fmla="*/ 1417 w 2627"/>
                <a:gd name="T15" fmla="*/ 85 h 2627"/>
                <a:gd name="T16" fmla="*/ 1425 w 2627"/>
                <a:gd name="T17" fmla="*/ 111 h 2627"/>
                <a:gd name="T18" fmla="*/ 1428 w 2627"/>
                <a:gd name="T19" fmla="*/ 140 h 2627"/>
                <a:gd name="T20" fmla="*/ 1428 w 2627"/>
                <a:gd name="T21" fmla="*/ 1289 h 2627"/>
                <a:gd name="T22" fmla="*/ 1425 w 2627"/>
                <a:gd name="T23" fmla="*/ 1316 h 2627"/>
                <a:gd name="T24" fmla="*/ 1417 w 2627"/>
                <a:gd name="T25" fmla="*/ 1342 h 2627"/>
                <a:gd name="T26" fmla="*/ 1404 w 2627"/>
                <a:gd name="T27" fmla="*/ 1366 h 2627"/>
                <a:gd name="T28" fmla="*/ 1387 w 2627"/>
                <a:gd name="T29" fmla="*/ 1386 h 2627"/>
                <a:gd name="T30" fmla="*/ 1366 w 2627"/>
                <a:gd name="T31" fmla="*/ 1404 h 2627"/>
                <a:gd name="T32" fmla="*/ 1343 w 2627"/>
                <a:gd name="T33" fmla="*/ 1417 h 2627"/>
                <a:gd name="T34" fmla="*/ 1317 w 2627"/>
                <a:gd name="T35" fmla="*/ 1424 h 2627"/>
                <a:gd name="T36" fmla="*/ 1288 w 2627"/>
                <a:gd name="T37" fmla="*/ 1427 h 2627"/>
                <a:gd name="T38" fmla="*/ 138 w 2627"/>
                <a:gd name="T39" fmla="*/ 1427 h 2627"/>
                <a:gd name="T40" fmla="*/ 111 w 2627"/>
                <a:gd name="T41" fmla="*/ 1424 h 2627"/>
                <a:gd name="T42" fmla="*/ 85 w 2627"/>
                <a:gd name="T43" fmla="*/ 1417 h 2627"/>
                <a:gd name="T44" fmla="*/ 61 w 2627"/>
                <a:gd name="T45" fmla="*/ 1404 h 2627"/>
                <a:gd name="T46" fmla="*/ 41 w 2627"/>
                <a:gd name="T47" fmla="*/ 1386 h 2627"/>
                <a:gd name="T48" fmla="*/ 23 w 2627"/>
                <a:gd name="T49" fmla="*/ 1366 h 2627"/>
                <a:gd name="T50" fmla="*/ 10 w 2627"/>
                <a:gd name="T51" fmla="*/ 1342 h 2627"/>
                <a:gd name="T52" fmla="*/ 3 w 2627"/>
                <a:gd name="T53" fmla="*/ 1316 h 2627"/>
                <a:gd name="T54" fmla="*/ 0 w 2627"/>
                <a:gd name="T55" fmla="*/ 1289 h 2627"/>
                <a:gd name="T56" fmla="*/ 0 w 2627"/>
                <a:gd name="T57" fmla="*/ 140 h 2627"/>
                <a:gd name="T58" fmla="*/ 3 w 2627"/>
                <a:gd name="T59" fmla="*/ 111 h 2627"/>
                <a:gd name="T60" fmla="*/ 10 w 2627"/>
                <a:gd name="T61" fmla="*/ 85 h 2627"/>
                <a:gd name="T62" fmla="*/ 23 w 2627"/>
                <a:gd name="T63" fmla="*/ 62 h 2627"/>
                <a:gd name="T64" fmla="*/ 41 w 2627"/>
                <a:gd name="T65" fmla="*/ 41 h 2627"/>
                <a:gd name="T66" fmla="*/ 61 w 2627"/>
                <a:gd name="T67" fmla="*/ 24 h 2627"/>
                <a:gd name="T68" fmla="*/ 85 w 2627"/>
                <a:gd name="T69" fmla="*/ 11 h 2627"/>
                <a:gd name="T70" fmla="*/ 111 w 2627"/>
                <a:gd name="T71" fmla="*/ 3 h 2627"/>
                <a:gd name="T72" fmla="*/ 138 w 2627"/>
                <a:gd name="T73" fmla="*/ 0 h 26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27" h="2627">
                  <a:moveTo>
                    <a:pt x="254" y="0"/>
                  </a:moveTo>
                  <a:lnTo>
                    <a:pt x="2370" y="0"/>
                  </a:lnTo>
                  <a:lnTo>
                    <a:pt x="2422" y="6"/>
                  </a:lnTo>
                  <a:lnTo>
                    <a:pt x="2470" y="20"/>
                  </a:lnTo>
                  <a:lnTo>
                    <a:pt x="2513" y="45"/>
                  </a:lnTo>
                  <a:lnTo>
                    <a:pt x="2552" y="75"/>
                  </a:lnTo>
                  <a:lnTo>
                    <a:pt x="2582" y="114"/>
                  </a:lnTo>
                  <a:lnTo>
                    <a:pt x="2607" y="157"/>
                  </a:lnTo>
                  <a:lnTo>
                    <a:pt x="2621" y="205"/>
                  </a:lnTo>
                  <a:lnTo>
                    <a:pt x="2627" y="257"/>
                  </a:lnTo>
                  <a:lnTo>
                    <a:pt x="2627" y="2373"/>
                  </a:lnTo>
                  <a:lnTo>
                    <a:pt x="2621" y="2423"/>
                  </a:lnTo>
                  <a:lnTo>
                    <a:pt x="2607" y="2471"/>
                  </a:lnTo>
                  <a:lnTo>
                    <a:pt x="2582" y="2515"/>
                  </a:lnTo>
                  <a:lnTo>
                    <a:pt x="2552" y="2552"/>
                  </a:lnTo>
                  <a:lnTo>
                    <a:pt x="2513" y="2584"/>
                  </a:lnTo>
                  <a:lnTo>
                    <a:pt x="2470" y="2608"/>
                  </a:lnTo>
                  <a:lnTo>
                    <a:pt x="2422" y="2622"/>
                  </a:lnTo>
                  <a:lnTo>
                    <a:pt x="2370" y="2627"/>
                  </a:lnTo>
                  <a:lnTo>
                    <a:pt x="254" y="2627"/>
                  </a:lnTo>
                  <a:lnTo>
                    <a:pt x="204" y="2622"/>
                  </a:lnTo>
                  <a:lnTo>
                    <a:pt x="156" y="2608"/>
                  </a:lnTo>
                  <a:lnTo>
                    <a:pt x="112" y="2584"/>
                  </a:lnTo>
                  <a:lnTo>
                    <a:pt x="75" y="2552"/>
                  </a:lnTo>
                  <a:lnTo>
                    <a:pt x="43" y="2515"/>
                  </a:lnTo>
                  <a:lnTo>
                    <a:pt x="19" y="2471"/>
                  </a:lnTo>
                  <a:lnTo>
                    <a:pt x="5" y="2423"/>
                  </a:lnTo>
                  <a:lnTo>
                    <a:pt x="0" y="2373"/>
                  </a:lnTo>
                  <a:lnTo>
                    <a:pt x="0" y="257"/>
                  </a:lnTo>
                  <a:lnTo>
                    <a:pt x="5" y="205"/>
                  </a:lnTo>
                  <a:lnTo>
                    <a:pt x="19" y="157"/>
                  </a:lnTo>
                  <a:lnTo>
                    <a:pt x="43" y="114"/>
                  </a:lnTo>
                  <a:lnTo>
                    <a:pt x="75" y="75"/>
                  </a:lnTo>
                  <a:lnTo>
                    <a:pt x="112" y="45"/>
                  </a:lnTo>
                  <a:lnTo>
                    <a:pt x="156" y="20"/>
                  </a:lnTo>
                  <a:lnTo>
                    <a:pt x="204" y="6"/>
                  </a:lnTo>
                  <a:lnTo>
                    <a:pt x="254" y="0"/>
                  </a:lnTo>
                  <a:close/>
                </a:path>
              </a:pathLst>
            </a:custGeom>
            <a:solidFill>
              <a:srgbClr val="FF99CC"/>
            </a:solidFill>
            <a:ln w="0">
              <a:noFill/>
              <a:prstDash val="solid"/>
              <a:round/>
              <a:headEnd/>
              <a:tailEnd/>
            </a:ln>
            <a:effectLst>
              <a:outerShdw dist="107763" dir="2700000" algn="ctr" rotWithShape="0">
                <a:srgbClr val="000000">
                  <a:alpha val="50000"/>
                </a:srgbClr>
              </a:outerShdw>
            </a:effectLst>
          </p:spPr>
          <p:txBody>
            <a:bodyPr/>
            <a:lstStyle/>
            <a:p>
              <a:pPr>
                <a:defRPr/>
              </a:pPr>
              <a:endParaRPr lang="zh-TW" altLang="en-US"/>
            </a:p>
          </p:txBody>
        </p:sp>
        <p:sp>
          <p:nvSpPr>
            <p:cNvPr id="30737" name="Freeform 16"/>
            <p:cNvSpPr>
              <a:spLocks/>
            </p:cNvSpPr>
            <p:nvPr/>
          </p:nvSpPr>
          <p:spPr bwMode="auto">
            <a:xfrm>
              <a:off x="3870" y="799"/>
              <a:ext cx="1487" cy="1488"/>
            </a:xfrm>
            <a:custGeom>
              <a:avLst/>
              <a:gdLst>
                <a:gd name="T0" fmla="*/ 0 w 2856"/>
                <a:gd name="T1" fmla="*/ 0 h 2856"/>
                <a:gd name="T2" fmla="*/ 1550 w 2856"/>
                <a:gd name="T3" fmla="*/ 0 h 2856"/>
                <a:gd name="T4" fmla="*/ 1566 w 2856"/>
                <a:gd name="T5" fmla="*/ 56 h 2856"/>
                <a:gd name="T6" fmla="*/ 1580 w 2856"/>
                <a:gd name="T7" fmla="*/ 119 h 2856"/>
                <a:gd name="T8" fmla="*/ 1599 w 2856"/>
                <a:gd name="T9" fmla="*/ 185 h 2856"/>
                <a:gd name="T10" fmla="*/ 1624 w 2856"/>
                <a:gd name="T11" fmla="*/ 257 h 2856"/>
                <a:gd name="T12" fmla="*/ 1649 w 2856"/>
                <a:gd name="T13" fmla="*/ 329 h 2856"/>
                <a:gd name="T14" fmla="*/ 1679 w 2856"/>
                <a:gd name="T15" fmla="*/ 409 h 2856"/>
                <a:gd name="T16" fmla="*/ 1713 w 2856"/>
                <a:gd name="T17" fmla="*/ 489 h 2856"/>
                <a:gd name="T18" fmla="*/ 1751 w 2856"/>
                <a:gd name="T19" fmla="*/ 572 h 2856"/>
                <a:gd name="T20" fmla="*/ 1795 w 2856"/>
                <a:gd name="T21" fmla="*/ 658 h 2856"/>
                <a:gd name="T22" fmla="*/ 1843 w 2856"/>
                <a:gd name="T23" fmla="*/ 746 h 2856"/>
                <a:gd name="T24" fmla="*/ 1895 w 2856"/>
                <a:gd name="T25" fmla="*/ 834 h 2856"/>
                <a:gd name="T26" fmla="*/ 1953 w 2856"/>
                <a:gd name="T27" fmla="*/ 919 h 2856"/>
                <a:gd name="T28" fmla="*/ 2017 w 2856"/>
                <a:gd name="T29" fmla="*/ 1008 h 2856"/>
                <a:gd name="T30" fmla="*/ 2086 w 2856"/>
                <a:gd name="T31" fmla="*/ 1097 h 2856"/>
                <a:gd name="T32" fmla="*/ 2162 w 2856"/>
                <a:gd name="T33" fmla="*/ 1180 h 2856"/>
                <a:gd name="T34" fmla="*/ 2243 w 2856"/>
                <a:gd name="T35" fmla="*/ 1266 h 2856"/>
                <a:gd name="T36" fmla="*/ 2332 w 2856"/>
                <a:gd name="T37" fmla="*/ 1348 h 2856"/>
                <a:gd name="T38" fmla="*/ 2427 w 2856"/>
                <a:gd name="T39" fmla="*/ 1426 h 2856"/>
                <a:gd name="T40" fmla="*/ 2528 w 2856"/>
                <a:gd name="T41" fmla="*/ 1503 h 2856"/>
                <a:gd name="T42" fmla="*/ 2638 w 2856"/>
                <a:gd name="T43" fmla="*/ 1574 h 2856"/>
                <a:gd name="T44" fmla="*/ 2754 w 2856"/>
                <a:gd name="T45" fmla="*/ 1643 h 2856"/>
                <a:gd name="T46" fmla="*/ 2876 w 2856"/>
                <a:gd name="T47" fmla="*/ 1705 h 2856"/>
                <a:gd name="T48" fmla="*/ 3010 w 2856"/>
                <a:gd name="T49" fmla="*/ 1763 h 2856"/>
                <a:gd name="T50" fmla="*/ 3151 w 2856"/>
                <a:gd name="T51" fmla="*/ 1817 h 2856"/>
                <a:gd name="T52" fmla="*/ 3298 w 2856"/>
                <a:gd name="T53" fmla="*/ 1862 h 2856"/>
                <a:gd name="T54" fmla="*/ 3456 w 2856"/>
                <a:gd name="T55" fmla="*/ 1901 h 2856"/>
                <a:gd name="T56" fmla="*/ 3456 w 2856"/>
                <a:gd name="T57" fmla="*/ 3456 h 2856"/>
                <a:gd name="T58" fmla="*/ 0 w 2856"/>
                <a:gd name="T59" fmla="*/ 3456 h 2856"/>
                <a:gd name="T60" fmla="*/ 0 w 2856"/>
                <a:gd name="T61" fmla="*/ 0 h 28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56"/>
                <a:gd name="T94" fmla="*/ 0 h 2856"/>
                <a:gd name="T95" fmla="*/ 2856 w 2856"/>
                <a:gd name="T96" fmla="*/ 2856 h 28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56" h="2856">
                  <a:moveTo>
                    <a:pt x="0" y="0"/>
                  </a:moveTo>
                  <a:lnTo>
                    <a:pt x="1281" y="0"/>
                  </a:lnTo>
                  <a:lnTo>
                    <a:pt x="1294" y="46"/>
                  </a:lnTo>
                  <a:lnTo>
                    <a:pt x="1306" y="98"/>
                  </a:lnTo>
                  <a:lnTo>
                    <a:pt x="1322" y="153"/>
                  </a:lnTo>
                  <a:lnTo>
                    <a:pt x="1342" y="212"/>
                  </a:lnTo>
                  <a:lnTo>
                    <a:pt x="1363" y="272"/>
                  </a:lnTo>
                  <a:lnTo>
                    <a:pt x="1388" y="338"/>
                  </a:lnTo>
                  <a:lnTo>
                    <a:pt x="1416" y="404"/>
                  </a:lnTo>
                  <a:lnTo>
                    <a:pt x="1448" y="473"/>
                  </a:lnTo>
                  <a:lnTo>
                    <a:pt x="1484" y="544"/>
                  </a:lnTo>
                  <a:lnTo>
                    <a:pt x="1523" y="616"/>
                  </a:lnTo>
                  <a:lnTo>
                    <a:pt x="1566" y="689"/>
                  </a:lnTo>
                  <a:lnTo>
                    <a:pt x="1614" y="760"/>
                  </a:lnTo>
                  <a:lnTo>
                    <a:pt x="1667" y="833"/>
                  </a:lnTo>
                  <a:lnTo>
                    <a:pt x="1724" y="906"/>
                  </a:lnTo>
                  <a:lnTo>
                    <a:pt x="1787" y="975"/>
                  </a:lnTo>
                  <a:lnTo>
                    <a:pt x="1854" y="1046"/>
                  </a:lnTo>
                  <a:lnTo>
                    <a:pt x="1927" y="1114"/>
                  </a:lnTo>
                  <a:lnTo>
                    <a:pt x="2006" y="1178"/>
                  </a:lnTo>
                  <a:lnTo>
                    <a:pt x="2089" y="1242"/>
                  </a:lnTo>
                  <a:lnTo>
                    <a:pt x="2180" y="1301"/>
                  </a:lnTo>
                  <a:lnTo>
                    <a:pt x="2276" y="1358"/>
                  </a:lnTo>
                  <a:lnTo>
                    <a:pt x="2377" y="1409"/>
                  </a:lnTo>
                  <a:lnTo>
                    <a:pt x="2488" y="1457"/>
                  </a:lnTo>
                  <a:lnTo>
                    <a:pt x="2604" y="1502"/>
                  </a:lnTo>
                  <a:lnTo>
                    <a:pt x="2726" y="1539"/>
                  </a:lnTo>
                  <a:lnTo>
                    <a:pt x="2856" y="1571"/>
                  </a:lnTo>
                  <a:lnTo>
                    <a:pt x="2856" y="2856"/>
                  </a:lnTo>
                  <a:lnTo>
                    <a:pt x="0" y="2856"/>
                  </a:lnTo>
                  <a:lnTo>
                    <a:pt x="0" y="0"/>
                  </a:lnTo>
                  <a:close/>
                </a:path>
              </a:pathLst>
            </a:custGeom>
            <a:solidFill>
              <a:srgbClr val="FF0000"/>
            </a:solidFill>
            <a:ln w="0">
              <a:noFill/>
              <a:prstDash val="solid"/>
              <a:round/>
              <a:headEnd/>
              <a:tailEnd/>
            </a:ln>
            <a:effectLst>
              <a:outerShdw dist="107763" dir="2700000" algn="ctr" rotWithShape="0">
                <a:srgbClr val="808080">
                  <a:alpha val="50000"/>
                </a:srgbClr>
              </a:outerShdw>
            </a:effectLst>
          </p:spPr>
          <p:txBody>
            <a:bodyPr/>
            <a:lstStyle/>
            <a:p>
              <a:pPr>
                <a:defRPr/>
              </a:pPr>
              <a:endParaRPr lang="zh-TW" altLang="en-US"/>
            </a:p>
          </p:txBody>
        </p:sp>
        <p:sp>
          <p:nvSpPr>
            <p:cNvPr id="27669" name="TextBox 28"/>
            <p:cNvSpPr txBox="1">
              <a:spLocks noChangeArrowheads="1"/>
            </p:cNvSpPr>
            <p:nvPr/>
          </p:nvSpPr>
          <p:spPr bwMode="auto">
            <a:xfrm>
              <a:off x="3874" y="1804"/>
              <a:ext cx="1277" cy="415"/>
            </a:xfrm>
            <a:prstGeom prst="rect">
              <a:avLst/>
            </a:prstGeom>
            <a:noFill/>
            <a:ln w="9525">
              <a:noFill/>
              <a:miter lim="800000"/>
              <a:headEnd/>
              <a:tailEnd/>
            </a:ln>
          </p:spPr>
          <p:txBody>
            <a:bodyPr anchor="b">
              <a:spAutoFit/>
            </a:bodyPr>
            <a:lstStyle/>
            <a:p>
              <a:pPr algn="just" defTabSz="1173163" eaLnBrk="0" hangingPunct="0">
                <a:spcAft>
                  <a:spcPts val="600"/>
                </a:spcAft>
              </a:pPr>
              <a:r>
                <a:rPr kumimoji="0" lang="zh-TW" altLang="en-US" sz="2600" b="1">
                  <a:solidFill>
                    <a:schemeClr val="bg1"/>
                  </a:solidFill>
                  <a:latin typeface="Times New Roman" pitchFamily="18" charset="0"/>
                  <a:ea typeface="標楷體" pitchFamily="65" charset="-120"/>
                </a:rPr>
                <a:t>跨業合作</a:t>
              </a:r>
              <a:endParaRPr kumimoji="0" lang="en-US" altLang="zh-CN" sz="2600" b="1">
                <a:solidFill>
                  <a:schemeClr val="bg1"/>
                </a:solidFill>
                <a:latin typeface="Times New Roman" pitchFamily="18" charset="0"/>
                <a:ea typeface="標楷體" pitchFamily="65" charset="-120"/>
              </a:endParaRPr>
            </a:p>
          </p:txBody>
        </p:sp>
        <p:pic>
          <p:nvPicPr>
            <p:cNvPr id="37" name="Group 59"/>
            <p:cNvPicPr>
              <a:picLocks noChangeArrowheads="1"/>
            </p:cNvPicPr>
            <p:nvPr/>
          </p:nvPicPr>
          <p:blipFill>
            <a:blip r:embed="rId4"/>
            <a:srcRect/>
            <a:stretch>
              <a:fillRect/>
            </a:stretch>
          </p:blipFill>
          <p:spPr bwMode="auto">
            <a:xfrm>
              <a:off x="4889" y="1013"/>
              <a:ext cx="219" cy="290"/>
            </a:xfrm>
            <a:prstGeom prst="rect">
              <a:avLst/>
            </a:prstGeom>
            <a:noFill/>
            <a:effectLst>
              <a:outerShdw dist="107763" dir="2700000" algn="ctr" rotWithShape="0">
                <a:srgbClr val="808080">
                  <a:alpha val="50000"/>
                </a:srgbClr>
              </a:outerShdw>
            </a:effectLst>
          </p:spPr>
        </p:pic>
      </p:grpSp>
      <p:grpSp>
        <p:nvGrpSpPr>
          <p:cNvPr id="27656" name="Group 20"/>
          <p:cNvGrpSpPr>
            <a:grpSpLocks/>
          </p:cNvGrpSpPr>
          <p:nvPr/>
        </p:nvGrpSpPr>
        <p:grpSpPr bwMode="auto">
          <a:xfrm>
            <a:off x="2555875" y="2492375"/>
            <a:ext cx="1878013" cy="1755775"/>
            <a:chOff x="1610" y="1570"/>
            <a:chExt cx="1197" cy="1138"/>
          </a:xfrm>
        </p:grpSpPr>
        <p:sp>
          <p:nvSpPr>
            <p:cNvPr id="47" name="Freeform 6"/>
            <p:cNvSpPr>
              <a:spLocks/>
            </p:cNvSpPr>
            <p:nvPr/>
          </p:nvSpPr>
          <p:spPr bwMode="auto">
            <a:xfrm>
              <a:off x="1718" y="1619"/>
              <a:ext cx="1089" cy="1089"/>
            </a:xfrm>
            <a:custGeom>
              <a:avLst/>
              <a:gdLst>
                <a:gd name="T0" fmla="*/ 106 w 2626"/>
                <a:gd name="T1" fmla="*/ 0 h 2627"/>
                <a:gd name="T2" fmla="*/ 983 w 2626"/>
                <a:gd name="T3" fmla="*/ 0 h 2627"/>
                <a:gd name="T4" fmla="*/ 1004 w 2626"/>
                <a:gd name="T5" fmla="*/ 2 h 2627"/>
                <a:gd name="T6" fmla="*/ 1024 w 2626"/>
                <a:gd name="T7" fmla="*/ 8 h 2627"/>
                <a:gd name="T8" fmla="*/ 1043 w 2626"/>
                <a:gd name="T9" fmla="*/ 19 h 2627"/>
                <a:gd name="T10" fmla="*/ 1058 w 2626"/>
                <a:gd name="T11" fmla="*/ 31 h 2627"/>
                <a:gd name="T12" fmla="*/ 1072 w 2626"/>
                <a:gd name="T13" fmla="*/ 47 h 2627"/>
                <a:gd name="T14" fmla="*/ 1081 w 2626"/>
                <a:gd name="T15" fmla="*/ 65 h 2627"/>
                <a:gd name="T16" fmla="*/ 1087 w 2626"/>
                <a:gd name="T17" fmla="*/ 85 h 2627"/>
                <a:gd name="T18" fmla="*/ 1089 w 2626"/>
                <a:gd name="T19" fmla="*/ 107 h 2627"/>
                <a:gd name="T20" fmla="*/ 1089 w 2626"/>
                <a:gd name="T21" fmla="*/ 984 h 2627"/>
                <a:gd name="T22" fmla="*/ 1087 w 2626"/>
                <a:gd name="T23" fmla="*/ 1004 h 2627"/>
                <a:gd name="T24" fmla="*/ 1081 w 2626"/>
                <a:gd name="T25" fmla="*/ 1024 h 2627"/>
                <a:gd name="T26" fmla="*/ 1072 w 2626"/>
                <a:gd name="T27" fmla="*/ 1043 h 2627"/>
                <a:gd name="T28" fmla="*/ 1058 w 2626"/>
                <a:gd name="T29" fmla="*/ 1058 h 2627"/>
                <a:gd name="T30" fmla="*/ 1043 w 2626"/>
                <a:gd name="T31" fmla="*/ 1071 h 2627"/>
                <a:gd name="T32" fmla="*/ 1024 w 2626"/>
                <a:gd name="T33" fmla="*/ 1081 h 2627"/>
                <a:gd name="T34" fmla="*/ 1004 w 2626"/>
                <a:gd name="T35" fmla="*/ 1087 h 2627"/>
                <a:gd name="T36" fmla="*/ 983 w 2626"/>
                <a:gd name="T37" fmla="*/ 1089 h 2627"/>
                <a:gd name="T38" fmla="*/ 106 w 2626"/>
                <a:gd name="T39" fmla="*/ 1089 h 2627"/>
                <a:gd name="T40" fmla="*/ 85 w 2626"/>
                <a:gd name="T41" fmla="*/ 1087 h 2627"/>
                <a:gd name="T42" fmla="*/ 65 w 2626"/>
                <a:gd name="T43" fmla="*/ 1081 h 2627"/>
                <a:gd name="T44" fmla="*/ 46 w 2626"/>
                <a:gd name="T45" fmla="*/ 1071 h 2627"/>
                <a:gd name="T46" fmla="*/ 31 w 2626"/>
                <a:gd name="T47" fmla="*/ 1058 h 2627"/>
                <a:gd name="T48" fmla="*/ 18 w 2626"/>
                <a:gd name="T49" fmla="*/ 1043 h 2627"/>
                <a:gd name="T50" fmla="*/ 8 w 2626"/>
                <a:gd name="T51" fmla="*/ 1024 h 2627"/>
                <a:gd name="T52" fmla="*/ 2 w 2626"/>
                <a:gd name="T53" fmla="*/ 1004 h 2627"/>
                <a:gd name="T54" fmla="*/ 0 w 2626"/>
                <a:gd name="T55" fmla="*/ 984 h 2627"/>
                <a:gd name="T56" fmla="*/ 0 w 2626"/>
                <a:gd name="T57" fmla="*/ 107 h 2627"/>
                <a:gd name="T58" fmla="*/ 2 w 2626"/>
                <a:gd name="T59" fmla="*/ 85 h 2627"/>
                <a:gd name="T60" fmla="*/ 8 w 2626"/>
                <a:gd name="T61" fmla="*/ 65 h 2627"/>
                <a:gd name="T62" fmla="*/ 18 w 2626"/>
                <a:gd name="T63" fmla="*/ 47 h 2627"/>
                <a:gd name="T64" fmla="*/ 31 w 2626"/>
                <a:gd name="T65" fmla="*/ 31 h 2627"/>
                <a:gd name="T66" fmla="*/ 46 w 2626"/>
                <a:gd name="T67" fmla="*/ 19 h 2627"/>
                <a:gd name="T68" fmla="*/ 65 w 2626"/>
                <a:gd name="T69" fmla="*/ 8 h 2627"/>
                <a:gd name="T70" fmla="*/ 85 w 2626"/>
                <a:gd name="T71" fmla="*/ 2 h 2627"/>
                <a:gd name="T72" fmla="*/ 106 w 2626"/>
                <a:gd name="T73" fmla="*/ 0 h 26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26" h="2627">
                  <a:moveTo>
                    <a:pt x="256" y="0"/>
                  </a:moveTo>
                  <a:lnTo>
                    <a:pt x="2370" y="0"/>
                  </a:lnTo>
                  <a:lnTo>
                    <a:pt x="2422" y="6"/>
                  </a:lnTo>
                  <a:lnTo>
                    <a:pt x="2470" y="20"/>
                  </a:lnTo>
                  <a:lnTo>
                    <a:pt x="2514" y="45"/>
                  </a:lnTo>
                  <a:lnTo>
                    <a:pt x="2552" y="75"/>
                  </a:lnTo>
                  <a:lnTo>
                    <a:pt x="2584" y="114"/>
                  </a:lnTo>
                  <a:lnTo>
                    <a:pt x="2607" y="157"/>
                  </a:lnTo>
                  <a:lnTo>
                    <a:pt x="2621" y="205"/>
                  </a:lnTo>
                  <a:lnTo>
                    <a:pt x="2626" y="257"/>
                  </a:lnTo>
                  <a:lnTo>
                    <a:pt x="2626" y="2373"/>
                  </a:lnTo>
                  <a:lnTo>
                    <a:pt x="2621" y="2423"/>
                  </a:lnTo>
                  <a:lnTo>
                    <a:pt x="2607" y="2471"/>
                  </a:lnTo>
                  <a:lnTo>
                    <a:pt x="2584" y="2515"/>
                  </a:lnTo>
                  <a:lnTo>
                    <a:pt x="2552" y="2552"/>
                  </a:lnTo>
                  <a:lnTo>
                    <a:pt x="2514" y="2584"/>
                  </a:lnTo>
                  <a:lnTo>
                    <a:pt x="2470" y="2608"/>
                  </a:lnTo>
                  <a:lnTo>
                    <a:pt x="2422" y="2622"/>
                  </a:lnTo>
                  <a:lnTo>
                    <a:pt x="2370" y="2627"/>
                  </a:lnTo>
                  <a:lnTo>
                    <a:pt x="256" y="2627"/>
                  </a:lnTo>
                  <a:lnTo>
                    <a:pt x="204" y="2622"/>
                  </a:lnTo>
                  <a:lnTo>
                    <a:pt x="156" y="2608"/>
                  </a:lnTo>
                  <a:lnTo>
                    <a:pt x="112" y="2584"/>
                  </a:lnTo>
                  <a:lnTo>
                    <a:pt x="74" y="2552"/>
                  </a:lnTo>
                  <a:lnTo>
                    <a:pt x="44" y="2515"/>
                  </a:lnTo>
                  <a:lnTo>
                    <a:pt x="19" y="2471"/>
                  </a:lnTo>
                  <a:lnTo>
                    <a:pt x="5" y="2423"/>
                  </a:lnTo>
                  <a:lnTo>
                    <a:pt x="0" y="2373"/>
                  </a:lnTo>
                  <a:lnTo>
                    <a:pt x="0" y="257"/>
                  </a:lnTo>
                  <a:lnTo>
                    <a:pt x="5" y="205"/>
                  </a:lnTo>
                  <a:lnTo>
                    <a:pt x="19" y="157"/>
                  </a:lnTo>
                  <a:lnTo>
                    <a:pt x="44" y="114"/>
                  </a:lnTo>
                  <a:lnTo>
                    <a:pt x="74" y="75"/>
                  </a:lnTo>
                  <a:lnTo>
                    <a:pt x="112" y="45"/>
                  </a:lnTo>
                  <a:lnTo>
                    <a:pt x="156" y="20"/>
                  </a:lnTo>
                  <a:lnTo>
                    <a:pt x="204" y="6"/>
                  </a:lnTo>
                  <a:lnTo>
                    <a:pt x="256" y="0"/>
                  </a:lnTo>
                  <a:close/>
                </a:path>
              </a:pathLst>
            </a:custGeom>
            <a:solidFill>
              <a:srgbClr val="FF9900"/>
            </a:solidFill>
            <a:ln w="0">
              <a:noFill/>
              <a:prstDash val="solid"/>
              <a:round/>
              <a:headEnd/>
              <a:tailEnd/>
            </a:ln>
            <a:effectLst>
              <a:outerShdw dist="107763" dir="8100000" algn="ctr" rotWithShape="0">
                <a:srgbClr val="000000">
                  <a:alpha val="50000"/>
                </a:srgbClr>
              </a:outerShdw>
            </a:effectLst>
          </p:spPr>
          <p:txBody>
            <a:bodyPr/>
            <a:lstStyle/>
            <a:p>
              <a:pPr>
                <a:defRPr/>
              </a:pPr>
              <a:endParaRPr lang="zh-TW" altLang="en-US"/>
            </a:p>
          </p:txBody>
        </p:sp>
        <p:sp>
          <p:nvSpPr>
            <p:cNvPr id="30742" name="Freeform 14"/>
            <p:cNvSpPr>
              <a:spLocks/>
            </p:cNvSpPr>
            <p:nvPr/>
          </p:nvSpPr>
          <p:spPr bwMode="auto">
            <a:xfrm>
              <a:off x="1673" y="1570"/>
              <a:ext cx="1134" cy="1134"/>
            </a:xfrm>
            <a:custGeom>
              <a:avLst/>
              <a:gdLst>
                <a:gd name="T0" fmla="*/ 134 w 2856"/>
                <a:gd name="T1" fmla="*/ 0 h 2856"/>
                <a:gd name="T2" fmla="*/ 230 w 2856"/>
                <a:gd name="T3" fmla="*/ 0 h 2856"/>
                <a:gd name="T4" fmla="*/ 230 w 2856"/>
                <a:gd name="T5" fmla="*/ 230 h 2856"/>
                <a:gd name="T6" fmla="*/ 0 w 2856"/>
                <a:gd name="T7" fmla="*/ 230 h 2856"/>
                <a:gd name="T8" fmla="*/ 0 w 2856"/>
                <a:gd name="T9" fmla="*/ 128 h 2856"/>
                <a:gd name="T10" fmla="*/ 11 w 2856"/>
                <a:gd name="T11" fmla="*/ 126 h 2856"/>
                <a:gd name="T12" fmla="*/ 21 w 2856"/>
                <a:gd name="T13" fmla="*/ 123 h 2856"/>
                <a:gd name="T14" fmla="*/ 31 w 2856"/>
                <a:gd name="T15" fmla="*/ 120 h 2856"/>
                <a:gd name="T16" fmla="*/ 40 w 2856"/>
                <a:gd name="T17" fmla="*/ 116 h 2856"/>
                <a:gd name="T18" fmla="*/ 48 w 2856"/>
                <a:gd name="T19" fmla="*/ 112 h 2856"/>
                <a:gd name="T20" fmla="*/ 56 w 2856"/>
                <a:gd name="T21" fmla="*/ 108 h 2856"/>
                <a:gd name="T22" fmla="*/ 64 w 2856"/>
                <a:gd name="T23" fmla="*/ 104 h 2856"/>
                <a:gd name="T24" fmla="*/ 71 w 2856"/>
                <a:gd name="T25" fmla="*/ 99 h 2856"/>
                <a:gd name="T26" fmla="*/ 77 w 2856"/>
                <a:gd name="T27" fmla="*/ 94 h 2856"/>
                <a:gd name="T28" fmla="*/ 83 w 2856"/>
                <a:gd name="T29" fmla="*/ 89 h 2856"/>
                <a:gd name="T30" fmla="*/ 89 w 2856"/>
                <a:gd name="T31" fmla="*/ 83 h 2856"/>
                <a:gd name="T32" fmla="*/ 94 w 2856"/>
                <a:gd name="T33" fmla="*/ 77 h 2856"/>
                <a:gd name="T34" fmla="*/ 99 w 2856"/>
                <a:gd name="T35" fmla="*/ 72 h 2856"/>
                <a:gd name="T36" fmla="*/ 104 w 2856"/>
                <a:gd name="T37" fmla="*/ 66 h 2856"/>
                <a:gd name="T38" fmla="*/ 108 w 2856"/>
                <a:gd name="T39" fmla="*/ 60 h 2856"/>
                <a:gd name="T40" fmla="*/ 112 w 2856"/>
                <a:gd name="T41" fmla="*/ 54 h 2856"/>
                <a:gd name="T42" fmla="*/ 115 w 2856"/>
                <a:gd name="T43" fmla="*/ 49 h 2856"/>
                <a:gd name="T44" fmla="*/ 118 w 2856"/>
                <a:gd name="T45" fmla="*/ 43 h 2856"/>
                <a:gd name="T46" fmla="*/ 121 w 2856"/>
                <a:gd name="T47" fmla="*/ 38 h 2856"/>
                <a:gd name="T48" fmla="*/ 123 w 2856"/>
                <a:gd name="T49" fmla="*/ 32 h 2856"/>
                <a:gd name="T50" fmla="*/ 125 w 2856"/>
                <a:gd name="T51" fmla="*/ 27 h 2856"/>
                <a:gd name="T52" fmla="*/ 127 w 2856"/>
                <a:gd name="T53" fmla="*/ 21 h 2856"/>
                <a:gd name="T54" fmla="*/ 129 w 2856"/>
                <a:gd name="T55" fmla="*/ 17 h 2856"/>
                <a:gd name="T56" fmla="*/ 131 w 2856"/>
                <a:gd name="T57" fmla="*/ 12 h 2856"/>
                <a:gd name="T58" fmla="*/ 132 w 2856"/>
                <a:gd name="T59" fmla="*/ 8 h 2856"/>
                <a:gd name="T60" fmla="*/ 133 w 2856"/>
                <a:gd name="T61" fmla="*/ 4 h 2856"/>
                <a:gd name="T62" fmla="*/ 134 w 2856"/>
                <a:gd name="T63" fmla="*/ 0 h 28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56"/>
                <a:gd name="T97" fmla="*/ 0 h 2856"/>
                <a:gd name="T98" fmla="*/ 2856 w 2856"/>
                <a:gd name="T99" fmla="*/ 2856 h 28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56" h="2856">
                  <a:moveTo>
                    <a:pt x="1664" y="0"/>
                  </a:moveTo>
                  <a:lnTo>
                    <a:pt x="2856" y="0"/>
                  </a:lnTo>
                  <a:lnTo>
                    <a:pt x="2856" y="2856"/>
                  </a:lnTo>
                  <a:lnTo>
                    <a:pt x="0" y="2856"/>
                  </a:lnTo>
                  <a:lnTo>
                    <a:pt x="0" y="1591"/>
                  </a:lnTo>
                  <a:lnTo>
                    <a:pt x="133" y="1562"/>
                  </a:lnTo>
                  <a:lnTo>
                    <a:pt x="260" y="1529"/>
                  </a:lnTo>
                  <a:lnTo>
                    <a:pt x="379" y="1488"/>
                  </a:lnTo>
                  <a:lnTo>
                    <a:pt x="491" y="1445"/>
                  </a:lnTo>
                  <a:lnTo>
                    <a:pt x="596" y="1395"/>
                  </a:lnTo>
                  <a:lnTo>
                    <a:pt x="696" y="1343"/>
                  </a:lnTo>
                  <a:lnTo>
                    <a:pt x="790" y="1287"/>
                  </a:lnTo>
                  <a:lnTo>
                    <a:pt x="877" y="1226"/>
                  </a:lnTo>
                  <a:lnTo>
                    <a:pt x="959" y="1164"/>
                  </a:lnTo>
                  <a:lnTo>
                    <a:pt x="1034" y="1098"/>
                  </a:lnTo>
                  <a:lnTo>
                    <a:pt x="1105" y="1032"/>
                  </a:lnTo>
                  <a:lnTo>
                    <a:pt x="1171" y="963"/>
                  </a:lnTo>
                  <a:lnTo>
                    <a:pt x="1232" y="891"/>
                  </a:lnTo>
                  <a:lnTo>
                    <a:pt x="1287" y="820"/>
                  </a:lnTo>
                  <a:lnTo>
                    <a:pt x="1338" y="749"/>
                  </a:lnTo>
                  <a:lnTo>
                    <a:pt x="1385" y="678"/>
                  </a:lnTo>
                  <a:lnTo>
                    <a:pt x="1427" y="607"/>
                  </a:lnTo>
                  <a:lnTo>
                    <a:pt x="1466" y="535"/>
                  </a:lnTo>
                  <a:lnTo>
                    <a:pt x="1500" y="466"/>
                  </a:lnTo>
                  <a:lnTo>
                    <a:pt x="1532" y="398"/>
                  </a:lnTo>
                  <a:lnTo>
                    <a:pt x="1559" y="333"/>
                  </a:lnTo>
                  <a:lnTo>
                    <a:pt x="1584" y="269"/>
                  </a:lnTo>
                  <a:lnTo>
                    <a:pt x="1605" y="208"/>
                  </a:lnTo>
                  <a:lnTo>
                    <a:pt x="1625" y="149"/>
                  </a:lnTo>
                  <a:lnTo>
                    <a:pt x="1639" y="96"/>
                  </a:lnTo>
                  <a:lnTo>
                    <a:pt x="1653" y="46"/>
                  </a:lnTo>
                  <a:lnTo>
                    <a:pt x="1664" y="0"/>
                  </a:lnTo>
                  <a:close/>
                </a:path>
              </a:pathLst>
            </a:custGeom>
            <a:solidFill>
              <a:srgbClr val="FF6600"/>
            </a:solidFill>
            <a:ln w="0">
              <a:noFill/>
              <a:prstDash val="solid"/>
              <a:round/>
              <a:headEnd/>
              <a:tailEnd/>
            </a:ln>
            <a:effectLst>
              <a:outerShdw dist="107763" dir="8100000" algn="ctr" rotWithShape="0">
                <a:srgbClr val="808080">
                  <a:alpha val="50000"/>
                </a:srgbClr>
              </a:outerShdw>
            </a:effectLst>
          </p:spPr>
          <p:txBody>
            <a:bodyPr/>
            <a:lstStyle/>
            <a:p>
              <a:pPr>
                <a:defRPr/>
              </a:pPr>
              <a:endParaRPr lang="zh-TW" altLang="en-US"/>
            </a:p>
          </p:txBody>
        </p:sp>
        <p:sp>
          <p:nvSpPr>
            <p:cNvPr id="27665" name="TextBox 32"/>
            <p:cNvSpPr txBox="1">
              <a:spLocks noChangeArrowheads="1"/>
            </p:cNvSpPr>
            <p:nvPr/>
          </p:nvSpPr>
          <p:spPr bwMode="auto">
            <a:xfrm>
              <a:off x="1610" y="2336"/>
              <a:ext cx="1167" cy="316"/>
            </a:xfrm>
            <a:prstGeom prst="rect">
              <a:avLst/>
            </a:prstGeom>
            <a:noFill/>
            <a:ln w="9525">
              <a:noFill/>
              <a:miter lim="800000"/>
              <a:headEnd/>
              <a:tailEnd/>
            </a:ln>
          </p:spPr>
          <p:txBody>
            <a:bodyPr anchor="b">
              <a:spAutoFit/>
            </a:bodyPr>
            <a:lstStyle/>
            <a:p>
              <a:pPr algn="r" defTabSz="1173163" eaLnBrk="0" hangingPunct="0">
                <a:spcAft>
                  <a:spcPts val="600"/>
                </a:spcAft>
              </a:pPr>
              <a:r>
                <a:rPr kumimoji="0" lang="zh-TW" altLang="en-US" sz="2600" b="1">
                  <a:solidFill>
                    <a:schemeClr val="bg1"/>
                  </a:solidFill>
                  <a:latin typeface="Times New Roman" pitchFamily="18" charset="0"/>
                  <a:ea typeface="標楷體" pitchFamily="65" charset="-120"/>
                </a:rPr>
                <a:t>資訊加值</a:t>
              </a:r>
              <a:endParaRPr kumimoji="0" lang="en-US" altLang="zh-CN" sz="2600" b="1">
                <a:solidFill>
                  <a:schemeClr val="bg1"/>
                </a:solidFill>
                <a:latin typeface="Times New Roman" pitchFamily="18" charset="0"/>
                <a:ea typeface="標楷體" pitchFamily="65" charset="-120"/>
              </a:endParaRPr>
            </a:p>
          </p:txBody>
        </p:sp>
        <p:pic>
          <p:nvPicPr>
            <p:cNvPr id="53" name="Group 60"/>
            <p:cNvPicPr>
              <a:picLocks noChangeArrowheads="1"/>
            </p:cNvPicPr>
            <p:nvPr/>
          </p:nvPicPr>
          <p:blipFill>
            <a:blip r:embed="rId5"/>
            <a:srcRect/>
            <a:stretch>
              <a:fillRect/>
            </a:stretch>
          </p:blipFill>
          <p:spPr bwMode="auto">
            <a:xfrm>
              <a:off x="1830" y="1682"/>
              <a:ext cx="253" cy="253"/>
            </a:xfrm>
            <a:prstGeom prst="rect">
              <a:avLst/>
            </a:prstGeom>
            <a:noFill/>
            <a:effectLst>
              <a:outerShdw dist="107763" dir="8100000" algn="ctr" rotWithShape="0">
                <a:srgbClr val="808080">
                  <a:alpha val="50000"/>
                </a:srgbClr>
              </a:outerShdw>
            </a:effectLst>
          </p:spPr>
        </p:pic>
      </p:grpSp>
      <p:grpSp>
        <p:nvGrpSpPr>
          <p:cNvPr id="27657" name="群組 18468"/>
          <p:cNvGrpSpPr>
            <a:grpSpLocks/>
          </p:cNvGrpSpPr>
          <p:nvPr/>
        </p:nvGrpSpPr>
        <p:grpSpPr bwMode="auto">
          <a:xfrm>
            <a:off x="4486275" y="4322763"/>
            <a:ext cx="1779588" cy="1747837"/>
            <a:chOff x="4749800" y="4365104"/>
            <a:chExt cx="1800000" cy="1800000"/>
          </a:xfrm>
        </p:grpSpPr>
        <p:sp>
          <p:nvSpPr>
            <p:cNvPr id="18450" name="Freeform 9"/>
            <p:cNvSpPr>
              <a:spLocks/>
            </p:cNvSpPr>
            <p:nvPr/>
          </p:nvSpPr>
          <p:spPr bwMode="auto">
            <a:xfrm>
              <a:off x="4749800" y="4365104"/>
              <a:ext cx="1729349" cy="1728065"/>
            </a:xfrm>
            <a:custGeom>
              <a:avLst/>
              <a:gdLst>
                <a:gd name="T0" fmla="*/ 167132 w 2627"/>
                <a:gd name="T1" fmla="*/ 0 h 2626"/>
                <a:gd name="T2" fmla="*/ 1559465 w 2627"/>
                <a:gd name="T3" fmla="*/ 0 h 2626"/>
                <a:gd name="T4" fmla="*/ 1593681 w 2627"/>
                <a:gd name="T5" fmla="*/ 3291 h 2626"/>
                <a:gd name="T6" fmla="*/ 1625265 w 2627"/>
                <a:gd name="T7" fmla="*/ 12506 h 2626"/>
                <a:gd name="T8" fmla="*/ 1653559 w 2627"/>
                <a:gd name="T9" fmla="*/ 27646 h 2626"/>
                <a:gd name="T10" fmla="*/ 1679221 w 2627"/>
                <a:gd name="T11" fmla="*/ 48709 h 2626"/>
                <a:gd name="T12" fmla="*/ 1698961 w 2627"/>
                <a:gd name="T13" fmla="*/ 73722 h 2626"/>
                <a:gd name="T14" fmla="*/ 1715411 w 2627"/>
                <a:gd name="T15" fmla="*/ 102684 h 2626"/>
                <a:gd name="T16" fmla="*/ 1724623 w 2627"/>
                <a:gd name="T17" fmla="*/ 134279 h 2626"/>
                <a:gd name="T18" fmla="*/ 1728571 w 2627"/>
                <a:gd name="T19" fmla="*/ 168506 h 2626"/>
                <a:gd name="T20" fmla="*/ 1728571 w 2627"/>
                <a:gd name="T21" fmla="*/ 1560002 h 2626"/>
                <a:gd name="T22" fmla="*/ 1724623 w 2627"/>
                <a:gd name="T23" fmla="*/ 1594229 h 2626"/>
                <a:gd name="T24" fmla="*/ 1715411 w 2627"/>
                <a:gd name="T25" fmla="*/ 1625824 h 2626"/>
                <a:gd name="T26" fmla="*/ 1698961 w 2627"/>
                <a:gd name="T27" fmla="*/ 1654786 h 2626"/>
                <a:gd name="T28" fmla="*/ 1679221 w 2627"/>
                <a:gd name="T29" fmla="*/ 1679799 h 2626"/>
                <a:gd name="T30" fmla="*/ 1653559 w 2627"/>
                <a:gd name="T31" fmla="*/ 1699546 h 2626"/>
                <a:gd name="T32" fmla="*/ 1625265 w 2627"/>
                <a:gd name="T33" fmla="*/ 1716002 h 2626"/>
                <a:gd name="T34" fmla="*/ 1593681 w 2627"/>
                <a:gd name="T35" fmla="*/ 1725217 h 2626"/>
                <a:gd name="T36" fmla="*/ 1559465 w 2627"/>
                <a:gd name="T37" fmla="*/ 1728508 h 2626"/>
                <a:gd name="T38" fmla="*/ 167132 w 2627"/>
                <a:gd name="T39" fmla="*/ 1728508 h 2626"/>
                <a:gd name="T40" fmla="*/ 134232 w 2627"/>
                <a:gd name="T41" fmla="*/ 1725217 h 2626"/>
                <a:gd name="T42" fmla="*/ 102648 w 2627"/>
                <a:gd name="T43" fmla="*/ 1716002 h 2626"/>
                <a:gd name="T44" fmla="*/ 73696 w 2627"/>
                <a:gd name="T45" fmla="*/ 1699546 h 2626"/>
                <a:gd name="T46" fmla="*/ 49350 w 2627"/>
                <a:gd name="T47" fmla="*/ 1679799 h 2626"/>
                <a:gd name="T48" fmla="*/ 28294 w 2627"/>
                <a:gd name="T49" fmla="*/ 1654786 h 2626"/>
                <a:gd name="T50" fmla="*/ 12502 w 2627"/>
                <a:gd name="T51" fmla="*/ 1625824 h 2626"/>
                <a:gd name="T52" fmla="*/ 3290 w 2627"/>
                <a:gd name="T53" fmla="*/ 1594229 h 2626"/>
                <a:gd name="T54" fmla="*/ 0 w 2627"/>
                <a:gd name="T55" fmla="*/ 1560002 h 2626"/>
                <a:gd name="T56" fmla="*/ 0 w 2627"/>
                <a:gd name="T57" fmla="*/ 168506 h 2626"/>
                <a:gd name="T58" fmla="*/ 3290 w 2627"/>
                <a:gd name="T59" fmla="*/ 134279 h 2626"/>
                <a:gd name="T60" fmla="*/ 12502 w 2627"/>
                <a:gd name="T61" fmla="*/ 102684 h 2626"/>
                <a:gd name="T62" fmla="*/ 28294 w 2627"/>
                <a:gd name="T63" fmla="*/ 73722 h 2626"/>
                <a:gd name="T64" fmla="*/ 49350 w 2627"/>
                <a:gd name="T65" fmla="*/ 48709 h 2626"/>
                <a:gd name="T66" fmla="*/ 73696 w 2627"/>
                <a:gd name="T67" fmla="*/ 27646 h 2626"/>
                <a:gd name="T68" fmla="*/ 102648 w 2627"/>
                <a:gd name="T69" fmla="*/ 12506 h 2626"/>
                <a:gd name="T70" fmla="*/ 134232 w 2627"/>
                <a:gd name="T71" fmla="*/ 3291 h 2626"/>
                <a:gd name="T72" fmla="*/ 167132 w 2627"/>
                <a:gd name="T73" fmla="*/ 0 h 26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27" h="2626">
                  <a:moveTo>
                    <a:pt x="254" y="0"/>
                  </a:moveTo>
                  <a:lnTo>
                    <a:pt x="2370" y="0"/>
                  </a:lnTo>
                  <a:lnTo>
                    <a:pt x="2422" y="5"/>
                  </a:lnTo>
                  <a:lnTo>
                    <a:pt x="2470" y="19"/>
                  </a:lnTo>
                  <a:lnTo>
                    <a:pt x="2513" y="42"/>
                  </a:lnTo>
                  <a:lnTo>
                    <a:pt x="2552" y="74"/>
                  </a:lnTo>
                  <a:lnTo>
                    <a:pt x="2582" y="112"/>
                  </a:lnTo>
                  <a:lnTo>
                    <a:pt x="2607" y="156"/>
                  </a:lnTo>
                  <a:lnTo>
                    <a:pt x="2621" y="204"/>
                  </a:lnTo>
                  <a:lnTo>
                    <a:pt x="2627" y="256"/>
                  </a:lnTo>
                  <a:lnTo>
                    <a:pt x="2627" y="2370"/>
                  </a:lnTo>
                  <a:lnTo>
                    <a:pt x="2621" y="2422"/>
                  </a:lnTo>
                  <a:lnTo>
                    <a:pt x="2607" y="2470"/>
                  </a:lnTo>
                  <a:lnTo>
                    <a:pt x="2582" y="2514"/>
                  </a:lnTo>
                  <a:lnTo>
                    <a:pt x="2552" y="2552"/>
                  </a:lnTo>
                  <a:lnTo>
                    <a:pt x="2513" y="2582"/>
                  </a:lnTo>
                  <a:lnTo>
                    <a:pt x="2470" y="2607"/>
                  </a:lnTo>
                  <a:lnTo>
                    <a:pt x="2422" y="2621"/>
                  </a:lnTo>
                  <a:lnTo>
                    <a:pt x="2370" y="2626"/>
                  </a:lnTo>
                  <a:lnTo>
                    <a:pt x="254" y="2626"/>
                  </a:lnTo>
                  <a:lnTo>
                    <a:pt x="204" y="2621"/>
                  </a:lnTo>
                  <a:lnTo>
                    <a:pt x="156" y="2607"/>
                  </a:lnTo>
                  <a:lnTo>
                    <a:pt x="112" y="2582"/>
                  </a:lnTo>
                  <a:lnTo>
                    <a:pt x="75" y="2552"/>
                  </a:lnTo>
                  <a:lnTo>
                    <a:pt x="43" y="2514"/>
                  </a:lnTo>
                  <a:lnTo>
                    <a:pt x="19" y="2470"/>
                  </a:lnTo>
                  <a:lnTo>
                    <a:pt x="5" y="2422"/>
                  </a:lnTo>
                  <a:lnTo>
                    <a:pt x="0" y="2370"/>
                  </a:lnTo>
                  <a:lnTo>
                    <a:pt x="0" y="256"/>
                  </a:lnTo>
                  <a:lnTo>
                    <a:pt x="5" y="204"/>
                  </a:lnTo>
                  <a:lnTo>
                    <a:pt x="19" y="156"/>
                  </a:lnTo>
                  <a:lnTo>
                    <a:pt x="43" y="112"/>
                  </a:lnTo>
                  <a:lnTo>
                    <a:pt x="75" y="74"/>
                  </a:lnTo>
                  <a:lnTo>
                    <a:pt x="112" y="42"/>
                  </a:lnTo>
                  <a:lnTo>
                    <a:pt x="156" y="19"/>
                  </a:lnTo>
                  <a:lnTo>
                    <a:pt x="204" y="5"/>
                  </a:lnTo>
                  <a:lnTo>
                    <a:pt x="254" y="0"/>
                  </a:lnTo>
                  <a:close/>
                </a:path>
              </a:pathLst>
            </a:custGeom>
            <a:solidFill>
              <a:srgbClr val="00B0F0"/>
            </a:solidFill>
            <a:ln w="0">
              <a:noFill/>
              <a:prstDash val="solid"/>
              <a:round/>
              <a:headEnd/>
              <a:tailEnd/>
            </a:ln>
            <a:effectLst>
              <a:outerShdw dist="107763" dir="2700000" algn="ctr" rotWithShape="0">
                <a:srgbClr val="000000">
                  <a:alpha val="50000"/>
                </a:srgbClr>
              </a:outerShdw>
            </a:effectLst>
          </p:spPr>
          <p:txBody>
            <a:bodyPr/>
            <a:lstStyle/>
            <a:p>
              <a:pPr>
                <a:defRPr/>
              </a:pPr>
              <a:endParaRPr lang="zh-TW" altLang="en-US"/>
            </a:p>
          </p:txBody>
        </p:sp>
        <p:sp>
          <p:nvSpPr>
            <p:cNvPr id="18451" name="Freeform 17"/>
            <p:cNvSpPr>
              <a:spLocks/>
            </p:cNvSpPr>
            <p:nvPr/>
          </p:nvSpPr>
          <p:spPr bwMode="auto">
            <a:xfrm>
              <a:off x="4749800" y="4365104"/>
              <a:ext cx="1800000" cy="1800000"/>
            </a:xfrm>
            <a:custGeom>
              <a:avLst/>
              <a:gdLst>
                <a:gd name="T0" fmla="*/ 0 w 2856"/>
                <a:gd name="T1" fmla="*/ 0 h 2856"/>
                <a:gd name="T2" fmla="*/ 1800000 w 2856"/>
                <a:gd name="T3" fmla="*/ 0 h 2856"/>
                <a:gd name="T4" fmla="*/ 1800000 w 2856"/>
                <a:gd name="T5" fmla="*/ 763866 h 2856"/>
                <a:gd name="T6" fmla="*/ 1716176 w 2856"/>
                <a:gd name="T7" fmla="*/ 784664 h 2856"/>
                <a:gd name="T8" fmla="*/ 1636134 w 2856"/>
                <a:gd name="T9" fmla="*/ 809874 h 2856"/>
                <a:gd name="T10" fmla="*/ 1561134 w 2856"/>
                <a:gd name="T11" fmla="*/ 837605 h 2856"/>
                <a:gd name="T12" fmla="*/ 1490546 w 2856"/>
                <a:gd name="T13" fmla="*/ 870378 h 2856"/>
                <a:gd name="T14" fmla="*/ 1424370 w 2856"/>
                <a:gd name="T15" fmla="*/ 903782 h 2856"/>
                <a:gd name="T16" fmla="*/ 1362605 w 2856"/>
                <a:gd name="T17" fmla="*/ 940966 h 2856"/>
                <a:gd name="T18" fmla="*/ 1304622 w 2856"/>
                <a:gd name="T19" fmla="*/ 980042 h 2856"/>
                <a:gd name="T20" fmla="*/ 1251681 w 2856"/>
                <a:gd name="T21" fmla="*/ 1021639 h 2856"/>
                <a:gd name="T22" fmla="*/ 1201261 w 2856"/>
                <a:gd name="T23" fmla="*/ 1064496 h 2856"/>
                <a:gd name="T24" fmla="*/ 1155252 w 2856"/>
                <a:gd name="T25" fmla="*/ 1109244 h 2856"/>
                <a:gd name="T26" fmla="*/ 1112395 w 2856"/>
                <a:gd name="T27" fmla="*/ 1155252 h 2856"/>
                <a:gd name="T28" fmla="*/ 1073319 w 2856"/>
                <a:gd name="T29" fmla="*/ 1201261 h 2856"/>
                <a:gd name="T30" fmla="*/ 1037395 w 2856"/>
                <a:gd name="T31" fmla="*/ 1247899 h 2856"/>
                <a:gd name="T32" fmla="*/ 1003992 w 2856"/>
                <a:gd name="T33" fmla="*/ 1295168 h 2856"/>
                <a:gd name="T34" fmla="*/ 974370 w 2856"/>
                <a:gd name="T35" fmla="*/ 1342437 h 2856"/>
                <a:gd name="T36" fmla="*/ 946639 w 2856"/>
                <a:gd name="T37" fmla="*/ 1389706 h 2856"/>
                <a:gd name="T38" fmla="*/ 922689 w 2856"/>
                <a:gd name="T39" fmla="*/ 1435714 h 2856"/>
                <a:gd name="T40" fmla="*/ 900630 w 2856"/>
                <a:gd name="T41" fmla="*/ 1480462 h 2856"/>
                <a:gd name="T42" fmla="*/ 881723 w 2856"/>
                <a:gd name="T43" fmla="*/ 1525210 h 2856"/>
                <a:gd name="T44" fmla="*/ 864706 w 2856"/>
                <a:gd name="T45" fmla="*/ 1568067 h 2856"/>
                <a:gd name="T46" fmla="*/ 850210 w 2856"/>
                <a:gd name="T47" fmla="*/ 1608403 h 2856"/>
                <a:gd name="T48" fmla="*/ 836345 w 2856"/>
                <a:gd name="T49" fmla="*/ 1647479 h 2856"/>
                <a:gd name="T50" fmla="*/ 826261 w 2856"/>
                <a:gd name="T51" fmla="*/ 1683403 h 2856"/>
                <a:gd name="T52" fmla="*/ 816176 w 2856"/>
                <a:gd name="T53" fmla="*/ 1716807 h 2856"/>
                <a:gd name="T54" fmla="*/ 809874 w 2856"/>
                <a:gd name="T55" fmla="*/ 1748319 h 2856"/>
                <a:gd name="T56" fmla="*/ 802941 w 2856"/>
                <a:gd name="T57" fmla="*/ 1775420 h 2856"/>
                <a:gd name="T58" fmla="*/ 798529 w 2856"/>
                <a:gd name="T59" fmla="*/ 1800000 h 2856"/>
                <a:gd name="T60" fmla="*/ 0 w 2856"/>
                <a:gd name="T61" fmla="*/ 1800000 h 2856"/>
                <a:gd name="T62" fmla="*/ 0 w 2856"/>
                <a:gd name="T63" fmla="*/ 0 h 28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56" h="2856">
                  <a:moveTo>
                    <a:pt x="0" y="0"/>
                  </a:moveTo>
                  <a:lnTo>
                    <a:pt x="2856" y="0"/>
                  </a:lnTo>
                  <a:lnTo>
                    <a:pt x="2856" y="1212"/>
                  </a:lnTo>
                  <a:lnTo>
                    <a:pt x="2723" y="1245"/>
                  </a:lnTo>
                  <a:lnTo>
                    <a:pt x="2596" y="1285"/>
                  </a:lnTo>
                  <a:lnTo>
                    <a:pt x="2477" y="1329"/>
                  </a:lnTo>
                  <a:lnTo>
                    <a:pt x="2365" y="1381"/>
                  </a:lnTo>
                  <a:lnTo>
                    <a:pt x="2260" y="1434"/>
                  </a:lnTo>
                  <a:lnTo>
                    <a:pt x="2162" y="1493"/>
                  </a:lnTo>
                  <a:lnTo>
                    <a:pt x="2070" y="1555"/>
                  </a:lnTo>
                  <a:lnTo>
                    <a:pt x="1986" y="1621"/>
                  </a:lnTo>
                  <a:lnTo>
                    <a:pt x="1906" y="1689"/>
                  </a:lnTo>
                  <a:lnTo>
                    <a:pt x="1833" y="1760"/>
                  </a:lnTo>
                  <a:lnTo>
                    <a:pt x="1765" y="1833"/>
                  </a:lnTo>
                  <a:lnTo>
                    <a:pt x="1703" y="1906"/>
                  </a:lnTo>
                  <a:lnTo>
                    <a:pt x="1646" y="1980"/>
                  </a:lnTo>
                  <a:lnTo>
                    <a:pt x="1593" y="2055"/>
                  </a:lnTo>
                  <a:lnTo>
                    <a:pt x="1546" y="2130"/>
                  </a:lnTo>
                  <a:lnTo>
                    <a:pt x="1502" y="2205"/>
                  </a:lnTo>
                  <a:lnTo>
                    <a:pt x="1464" y="2278"/>
                  </a:lnTo>
                  <a:lnTo>
                    <a:pt x="1429" y="2349"/>
                  </a:lnTo>
                  <a:lnTo>
                    <a:pt x="1399" y="2420"/>
                  </a:lnTo>
                  <a:lnTo>
                    <a:pt x="1372" y="2488"/>
                  </a:lnTo>
                  <a:lnTo>
                    <a:pt x="1349" y="2552"/>
                  </a:lnTo>
                  <a:lnTo>
                    <a:pt x="1327" y="2614"/>
                  </a:lnTo>
                  <a:lnTo>
                    <a:pt x="1311" y="2671"/>
                  </a:lnTo>
                  <a:lnTo>
                    <a:pt x="1295" y="2724"/>
                  </a:lnTo>
                  <a:lnTo>
                    <a:pt x="1285" y="2774"/>
                  </a:lnTo>
                  <a:lnTo>
                    <a:pt x="1274" y="2817"/>
                  </a:lnTo>
                  <a:lnTo>
                    <a:pt x="1267" y="2856"/>
                  </a:lnTo>
                  <a:lnTo>
                    <a:pt x="0" y="2856"/>
                  </a:lnTo>
                  <a:lnTo>
                    <a:pt x="0" y="0"/>
                  </a:lnTo>
                  <a:close/>
                </a:path>
              </a:pathLst>
            </a:custGeom>
            <a:solidFill>
              <a:srgbClr val="0070C0"/>
            </a:solidFill>
            <a:ln w="0">
              <a:noFill/>
              <a:prstDash val="solid"/>
              <a:round/>
              <a:headEnd/>
              <a:tailEnd/>
            </a:ln>
            <a:effectLst>
              <a:outerShdw dist="107763" dir="2700000" algn="ctr" rotWithShape="0">
                <a:srgbClr val="808080">
                  <a:alpha val="50000"/>
                </a:srgbClr>
              </a:outerShdw>
            </a:effectLst>
          </p:spPr>
          <p:txBody>
            <a:bodyPr/>
            <a:lstStyle/>
            <a:p>
              <a:pPr>
                <a:defRPr/>
              </a:pPr>
              <a:endParaRPr lang="zh-TW" altLang="en-US"/>
            </a:p>
          </p:txBody>
        </p:sp>
        <p:sp>
          <p:nvSpPr>
            <p:cNvPr id="27661" name="TextBox 29"/>
            <p:cNvSpPr txBox="1">
              <a:spLocks noChangeArrowheads="1"/>
            </p:cNvSpPr>
            <p:nvPr/>
          </p:nvSpPr>
          <p:spPr bwMode="auto">
            <a:xfrm>
              <a:off x="4773886" y="4365104"/>
              <a:ext cx="1700446" cy="503542"/>
            </a:xfrm>
            <a:prstGeom prst="rect">
              <a:avLst/>
            </a:prstGeom>
            <a:noFill/>
            <a:ln w="9525">
              <a:noFill/>
              <a:miter lim="800000"/>
              <a:headEnd/>
              <a:tailEnd/>
            </a:ln>
          </p:spPr>
          <p:txBody>
            <a:bodyPr>
              <a:spAutoFit/>
            </a:bodyPr>
            <a:lstStyle/>
            <a:p>
              <a:pPr algn="just" defTabSz="1173163" eaLnBrk="0" hangingPunct="0">
                <a:spcAft>
                  <a:spcPts val="600"/>
                </a:spcAft>
              </a:pPr>
              <a:r>
                <a:rPr kumimoji="0" lang="zh-TW" altLang="en-US" sz="2600" b="1">
                  <a:solidFill>
                    <a:schemeClr val="bg1"/>
                  </a:solidFill>
                  <a:latin typeface="Times New Roman" pitchFamily="18" charset="0"/>
                  <a:ea typeface="標楷體" pitchFamily="65" charset="-120"/>
                </a:rPr>
                <a:t>人才培育</a:t>
              </a:r>
              <a:endParaRPr kumimoji="0" lang="zh-TW" altLang="zh-TW" sz="2600" b="1">
                <a:solidFill>
                  <a:schemeClr val="bg1"/>
                </a:solidFill>
                <a:latin typeface="Times New Roman" pitchFamily="18" charset="0"/>
                <a:ea typeface="標楷體" pitchFamily="65" charset="-120"/>
              </a:endParaRPr>
            </a:p>
          </p:txBody>
        </p:sp>
        <p:pic>
          <p:nvPicPr>
            <p:cNvPr id="18454" name="Group 58"/>
            <p:cNvPicPr>
              <a:picLocks noChangeArrowheads="1"/>
            </p:cNvPicPr>
            <p:nvPr/>
          </p:nvPicPr>
          <p:blipFill>
            <a:blip r:embed="rId6"/>
            <a:srcRect/>
            <a:stretch>
              <a:fillRect/>
            </a:stretch>
          </p:blipFill>
          <p:spPr bwMode="auto">
            <a:xfrm>
              <a:off x="6013493" y="5547120"/>
              <a:ext cx="359679" cy="475750"/>
            </a:xfrm>
            <a:prstGeom prst="rect">
              <a:avLst/>
            </a:prstGeom>
            <a:noFill/>
            <a:effectLst>
              <a:outerShdw dist="107763" dir="2700000" algn="ctr" rotWithShape="0">
                <a:srgbClr val="808080">
                  <a:alpha val="50000"/>
                </a:srgbClr>
              </a:outerShdw>
            </a:effectLst>
          </p:spPr>
        </p:pic>
      </p:grpSp>
    </p:spTree>
    <p:extLst>
      <p:ext uri="{BB962C8B-B14F-4D97-AF65-F5344CB8AC3E}">
        <p14:creationId xmlns:p14="http://schemas.microsoft.com/office/powerpoint/2010/main" val="1405890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a:p>
        </p:txBody>
      </p:sp>
      <p:pic>
        <p:nvPicPr>
          <p:cNvPr id="5" name="Picture 17" descr="未命名-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80728"/>
            <a:ext cx="4968552" cy="148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2"/>
          <p:cNvSpPr>
            <a:spLocks noGrp="1"/>
          </p:cNvSpPr>
          <p:nvPr>
            <p:ph type="title"/>
          </p:nvPr>
        </p:nvSpPr>
        <p:spPr>
          <a:xfrm>
            <a:off x="683568" y="5229200"/>
            <a:ext cx="8229600" cy="1080120"/>
          </a:xfrm>
        </p:spPr>
        <p:txBody>
          <a:bodyPr>
            <a:normAutofit/>
          </a:bodyPr>
          <a:lstStyle/>
          <a:p>
            <a:r>
              <a:rPr lang="ja-JP" altLang="en-US" sz="1800" b="1" dirty="0" smtClean="0">
                <a:latin typeface="微軟正黑體" panose="020B0604030504040204" pitchFamily="34" charset="-120"/>
                <a:ea typeface="微軟正黑體" panose="020B0604030504040204" pitchFamily="34" charset="-120"/>
              </a:rPr>
              <a:t>〇〇</a:t>
            </a:r>
            <a:endParaRPr lang="zh-TW" altLang="en-US" sz="1800" b="1" dirty="0">
              <a:latin typeface="微軟正黑體" panose="020B0604030504040204" pitchFamily="34" charset="-120"/>
              <a:ea typeface="微軟正黑體" panose="020B0604030504040204" pitchFamily="34" charset="-120"/>
            </a:endParaRPr>
          </a:p>
        </p:txBody>
      </p:sp>
      <p:sp>
        <p:nvSpPr>
          <p:cNvPr id="2" name="矩形 1"/>
          <p:cNvSpPr/>
          <p:nvPr/>
        </p:nvSpPr>
        <p:spPr>
          <a:xfrm>
            <a:off x="2873132" y="3347700"/>
            <a:ext cx="1338828"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參團人員：</a:t>
            </a:r>
            <a:endParaRPr lang="zh-TW" altLang="en-US" dirty="0"/>
          </a:p>
        </p:txBody>
      </p:sp>
      <p:sp>
        <p:nvSpPr>
          <p:cNvPr id="7" name="テキスト ボックス 6"/>
          <p:cNvSpPr txBox="1"/>
          <p:nvPr/>
        </p:nvSpPr>
        <p:spPr>
          <a:xfrm>
            <a:off x="3923928" y="4005064"/>
            <a:ext cx="1512168" cy="1440160"/>
          </a:xfrm>
          <a:prstGeom prst="rect">
            <a:avLst/>
          </a:prstGeom>
          <a:noFill/>
          <a:ln>
            <a:solidFill>
              <a:srgbClr val="0000FF"/>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3941099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11</a:t>
            </a:fld>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6552728" cy="514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07604" y="476672"/>
            <a:ext cx="6912768" cy="646331"/>
          </a:xfrm>
          <a:prstGeom prst="rect">
            <a:avLst/>
          </a:prstGeom>
        </p:spPr>
        <p:txBody>
          <a:bodyPr wrap="square">
            <a:spAutoFit/>
          </a:bodyPr>
          <a:lstStyle/>
          <a:p>
            <a:pPr algn="ctr"/>
            <a:r>
              <a:rPr lang="zh-TW" altLang="zh-TW" b="1" dirty="0">
                <a:solidFill>
                  <a:srgbClr val="0000CC"/>
                </a:solidFill>
                <a:latin typeface="微軟正黑體" panose="020B0604030504040204" pitchFamily="34" charset="-120"/>
                <a:ea typeface="微軟正黑體" panose="020B0604030504040204" pitchFamily="34" charset="-120"/>
              </a:rPr>
              <a:t>技術處依循產業趨勢及國家整體科技施政發展藍圖，</a:t>
            </a:r>
            <a:r>
              <a:rPr lang="zh-TW" altLang="en-US" b="1" dirty="0">
                <a:solidFill>
                  <a:srgbClr val="0000CC"/>
                </a:solidFill>
                <a:latin typeface="微軟正黑體" panose="020B0604030504040204" pitchFamily="34" charset="-120"/>
                <a:ea typeface="微軟正黑體" panose="020B0604030504040204" pitchFamily="34" charset="-120"/>
              </a:rPr>
              <a:t>研擬創新政策及管理制度，並</a:t>
            </a:r>
            <a:r>
              <a:rPr lang="zh-TW" altLang="zh-TW" b="1" dirty="0">
                <a:solidFill>
                  <a:srgbClr val="0000CC"/>
                </a:solidFill>
                <a:latin typeface="微軟正黑體" panose="020B0604030504040204" pitchFamily="34" charset="-120"/>
                <a:ea typeface="微軟正黑體" panose="020B0604030504040204" pitchFamily="34" charset="-120"/>
              </a:rPr>
              <a:t>推動</a:t>
            </a:r>
            <a:r>
              <a:rPr lang="zh-TW" altLang="en-US" b="1" dirty="0">
                <a:solidFill>
                  <a:srgbClr val="0000CC"/>
                </a:solidFill>
                <a:latin typeface="微軟正黑體" panose="020B0604030504040204" pitchFamily="34" charset="-120"/>
                <a:ea typeface="微軟正黑體" panose="020B0604030504040204" pitchFamily="34" charset="-120"/>
              </a:rPr>
              <a:t>科技專案</a:t>
            </a:r>
            <a:r>
              <a:rPr lang="zh-TW" altLang="zh-TW" b="1" dirty="0">
                <a:solidFill>
                  <a:srgbClr val="0000CC"/>
                </a:solidFill>
                <a:latin typeface="微軟正黑體" panose="020B0604030504040204" pitchFamily="34" charset="-120"/>
                <a:ea typeface="微軟正黑體" panose="020B0604030504040204" pitchFamily="34" charset="-120"/>
              </a:rPr>
              <a:t>布局重點領域產業技術之研發與</a:t>
            </a:r>
            <a:r>
              <a:rPr lang="zh-TW" altLang="zh-TW" b="1" dirty="0" smtClean="0">
                <a:solidFill>
                  <a:srgbClr val="0000CC"/>
                </a:solidFill>
                <a:latin typeface="微軟正黑體" panose="020B0604030504040204" pitchFamily="34" charset="-120"/>
                <a:ea typeface="微軟正黑體" panose="020B0604030504040204" pitchFamily="34" charset="-120"/>
              </a:rPr>
              <a:t>創新</a:t>
            </a:r>
            <a:r>
              <a:rPr lang="zh-TW" altLang="en-US" b="1" dirty="0" smtClean="0">
                <a:solidFill>
                  <a:srgbClr val="0000CC"/>
                </a:solidFill>
                <a:latin typeface="微軟正黑體" panose="020B0604030504040204" pitchFamily="34" charset="-120"/>
                <a:ea typeface="微軟正黑體" panose="020B0604030504040204" pitchFamily="34" charset="-120"/>
              </a:rPr>
              <a:t>。</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8181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80728"/>
            <a:ext cx="7653400" cy="534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990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cswu2\Desktop\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692" y="1124744"/>
            <a:ext cx="3812379"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687483" y="5361806"/>
            <a:ext cx="1165704" cy="646331"/>
          </a:xfrm>
          <a:prstGeom prst="rect">
            <a:avLst/>
          </a:prstGeom>
        </p:spPr>
        <p:txBody>
          <a:bodyPr wrap="none">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姓名</a:t>
            </a:r>
            <a:r>
              <a:rPr lang="ja-JP" altLang="en-US" dirty="0" smtClean="0">
                <a:solidFill>
                  <a:srgbClr val="FF0000"/>
                </a:solidFill>
                <a:latin typeface="微軟正黑體" panose="020B0604030504040204" pitchFamily="34" charset="-120"/>
                <a:ea typeface="微軟正黑體" panose="020B0604030504040204" pitchFamily="34" charset="-120"/>
              </a:rPr>
              <a:t>〇〇</a:t>
            </a:r>
            <a:endParaRPr lang="en-US" altLang="ja-JP" dirty="0" smtClean="0">
              <a:solidFill>
                <a:srgbClr val="FF0000"/>
              </a:solidFill>
              <a:latin typeface="微軟正黑體" panose="020B0604030504040204" pitchFamily="34" charset="-120"/>
              <a:ea typeface="微軟正黑體" panose="020B0604030504040204" pitchFamily="34" charset="-120"/>
            </a:endParaRPr>
          </a:p>
          <a:p>
            <a:r>
              <a:rPr lang="ja-JP" altLang="en-US" dirty="0" smtClean="0">
                <a:solidFill>
                  <a:srgbClr val="FF0000"/>
                </a:solidFill>
                <a:latin typeface="微軟正黑體" panose="020B0604030504040204" pitchFamily="34" charset="-120"/>
                <a:ea typeface="微軟正黑體" panose="020B0604030504040204" pitchFamily="34" charset="-120"/>
              </a:rPr>
              <a:t> </a:t>
            </a:r>
            <a:r>
              <a:rPr lang="ja-JP" altLang="en-US"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團</a:t>
            </a:r>
            <a:r>
              <a:rPr lang="ja-JP" altLang="en-US" dirty="0" smtClean="0">
                <a:solidFill>
                  <a:srgbClr val="FF0000"/>
                </a:solidFill>
                <a:latin typeface="微軟正黑體" panose="020B0604030504040204" pitchFamily="34" charset="-120"/>
                <a:ea typeface="微軟正黑體" panose="020B0604030504040204" pitchFamily="34" charset="-120"/>
              </a:rPr>
              <a:t>長</a:t>
            </a:r>
            <a:r>
              <a:rPr lang="ja-JP" altLang="en-US" dirty="0" smtClean="0">
                <a:solidFill>
                  <a:srgbClr val="FF0000"/>
                </a:solidFill>
                <a:latin typeface="微軟正黑體" panose="020B0604030504040204" pitchFamily="34" charset="-120"/>
                <a:ea typeface="微軟正黑體" panose="020B0604030504040204" pitchFamily="34" charset="-120"/>
              </a:rPr>
              <a:t>）</a:t>
            </a:r>
            <a:endParaRPr lang="zh-TW" altLang="en-US" dirty="0">
              <a:solidFill>
                <a:srgbClr val="FF0000"/>
              </a:solidFill>
            </a:endParaRPr>
          </a:p>
        </p:txBody>
      </p:sp>
      <p:sp>
        <p:nvSpPr>
          <p:cNvPr id="5" name="矩形 4"/>
          <p:cNvSpPr/>
          <p:nvPr/>
        </p:nvSpPr>
        <p:spPr>
          <a:xfrm>
            <a:off x="6415824" y="5361806"/>
            <a:ext cx="646331" cy="369332"/>
          </a:xfrm>
          <a:prstGeom prst="rect">
            <a:avLst/>
          </a:prstGeom>
        </p:spPr>
        <p:txBody>
          <a:bodyPr wrap="none">
            <a:spAutoFit/>
          </a:bodyPr>
          <a:lstStyle/>
          <a:p>
            <a:r>
              <a:rPr lang="ja-JP" altLang="en-US" dirty="0" smtClean="0">
                <a:solidFill>
                  <a:srgbClr val="FF0000"/>
                </a:solidFill>
                <a:latin typeface="微軟正黑體" panose="020B0604030504040204" pitchFamily="34" charset="-120"/>
                <a:ea typeface="微軟正黑體" panose="020B0604030504040204" pitchFamily="34" charset="-120"/>
              </a:rPr>
              <a:t>〇〇</a:t>
            </a:r>
            <a:endParaRPr lang="zh-TW" altLang="en-US" dirty="0">
              <a:solidFill>
                <a:srgbClr val="FF0000"/>
              </a:solidFill>
            </a:endParaRPr>
          </a:p>
        </p:txBody>
      </p:sp>
      <p:sp>
        <p:nvSpPr>
          <p:cNvPr id="8" name="文字方塊 7"/>
          <p:cNvSpPr txBox="1"/>
          <p:nvPr/>
        </p:nvSpPr>
        <p:spPr>
          <a:xfrm>
            <a:off x="4499992" y="2924944"/>
            <a:ext cx="1338828"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參團人員：</a:t>
            </a:r>
            <a:endParaRPr lang="zh-TW" altLang="en-US" b="1" dirty="0">
              <a:latin typeface="微軟正黑體" panose="020B0604030504040204" pitchFamily="34" charset="-120"/>
              <a:ea typeface="微軟正黑體" panose="020B0604030504040204" pitchFamily="34" charset="-120"/>
            </a:endParaRPr>
          </a:p>
        </p:txBody>
      </p:sp>
      <p:sp>
        <p:nvSpPr>
          <p:cNvPr id="6" name="テキスト ボックス 5"/>
          <p:cNvSpPr txBox="1"/>
          <p:nvPr/>
        </p:nvSpPr>
        <p:spPr>
          <a:xfrm>
            <a:off x="4687483" y="3551126"/>
            <a:ext cx="1380948" cy="1754326"/>
          </a:xfrm>
          <a:prstGeom prst="rect">
            <a:avLst/>
          </a:prstGeom>
          <a:noFill/>
          <a:ln>
            <a:solidFill>
              <a:schemeClr val="accent1"/>
            </a:solidFill>
          </a:ln>
        </p:spPr>
        <p:txBody>
          <a:bodyPr wrap="square" rtlCol="0">
            <a:spAutoFit/>
          </a:bodyPr>
          <a:lstStyle/>
          <a:p>
            <a:r>
              <a:rPr kumimoji="1" lang="zh-TW" altLang="en-US" dirty="0" smtClean="0">
                <a:solidFill>
                  <a:srgbClr val="FF0000"/>
                </a:solidFill>
              </a:rPr>
              <a:t>照片</a:t>
            </a:r>
            <a:endParaRPr kumimoji="1" lang="en-US" altLang="ja-JP" dirty="0" smtClean="0">
              <a:solidFill>
                <a:srgbClr val="FF0000"/>
              </a:solidFill>
            </a:endParaRPr>
          </a:p>
          <a:p>
            <a:endParaRPr kumimoji="1" lang="en-US" altLang="ja-JP" dirty="0"/>
          </a:p>
          <a:p>
            <a:endParaRPr kumimoji="1" lang="en-US" altLang="ja-JP" dirty="0" smtClean="0"/>
          </a:p>
          <a:p>
            <a:endParaRPr kumimoji="1" lang="en-US" altLang="ja-JP" dirty="0"/>
          </a:p>
          <a:p>
            <a:endParaRPr kumimoji="1" lang="en-US" altLang="ja-JP" dirty="0" smtClean="0"/>
          </a:p>
          <a:p>
            <a:endParaRPr kumimoji="1" lang="ja-JP" altLang="en-US" dirty="0"/>
          </a:p>
        </p:txBody>
      </p:sp>
      <p:sp>
        <p:nvSpPr>
          <p:cNvPr id="11" name="テキスト ボックス 10"/>
          <p:cNvSpPr txBox="1"/>
          <p:nvPr/>
        </p:nvSpPr>
        <p:spPr>
          <a:xfrm>
            <a:off x="6415824" y="3551126"/>
            <a:ext cx="1380948" cy="1754326"/>
          </a:xfrm>
          <a:prstGeom prst="rect">
            <a:avLst/>
          </a:prstGeom>
          <a:noFill/>
          <a:ln>
            <a:solidFill>
              <a:schemeClr val="accent1"/>
            </a:solidFill>
          </a:ln>
        </p:spPr>
        <p:txBody>
          <a:bodyPr wrap="square" rtlCol="0">
            <a:spAutoFit/>
          </a:bodyPr>
          <a:lstStyle/>
          <a:p>
            <a:r>
              <a:rPr kumimoji="1" lang="zh-TW" altLang="en-US" dirty="0" smtClean="0">
                <a:solidFill>
                  <a:srgbClr val="FF0000"/>
                </a:solidFill>
              </a:rPr>
              <a:t>照片</a:t>
            </a:r>
            <a:endParaRPr kumimoji="1" lang="en-US" altLang="ja-JP" dirty="0" smtClean="0">
              <a:solidFill>
                <a:srgbClr val="FF0000"/>
              </a:solidFill>
            </a:endParaRPr>
          </a:p>
          <a:p>
            <a:endParaRPr kumimoji="1" lang="en-US" altLang="ja-JP" dirty="0"/>
          </a:p>
          <a:p>
            <a:endParaRPr kumimoji="1" lang="en-US" altLang="ja-JP" dirty="0" smtClean="0"/>
          </a:p>
          <a:p>
            <a:endParaRPr kumimoji="1" lang="en-US" altLang="ja-JP" dirty="0"/>
          </a:p>
          <a:p>
            <a:endParaRPr kumimoji="1" lang="en-US" altLang="ja-JP" dirty="0" smtClean="0"/>
          </a:p>
          <a:p>
            <a:endParaRPr kumimoji="1" lang="ja-JP" altLang="en-US" dirty="0"/>
          </a:p>
        </p:txBody>
      </p:sp>
      <p:sp>
        <p:nvSpPr>
          <p:cNvPr id="7" name="テキスト ボックス 6"/>
          <p:cNvSpPr txBox="1"/>
          <p:nvPr/>
        </p:nvSpPr>
        <p:spPr>
          <a:xfrm>
            <a:off x="1115616" y="836712"/>
            <a:ext cx="4464496" cy="369332"/>
          </a:xfrm>
          <a:prstGeom prst="rect">
            <a:avLst/>
          </a:prstGeom>
          <a:noFill/>
        </p:spPr>
        <p:txBody>
          <a:bodyPr wrap="square" rtlCol="0">
            <a:spAutoFit/>
          </a:bodyPr>
          <a:lstStyle/>
          <a:p>
            <a:r>
              <a:rPr kumimoji="1" lang="ja-JP" altLang="en-US" dirty="0" smtClean="0">
                <a:solidFill>
                  <a:srgbClr val="FF0000"/>
                </a:solidFill>
              </a:rPr>
              <a:t>↓（</a:t>
            </a:r>
            <a:r>
              <a:rPr kumimoji="1" lang="zh-TW" altLang="en-US" dirty="0" smtClean="0">
                <a:solidFill>
                  <a:srgbClr val="FF0000"/>
                </a:solidFill>
              </a:rPr>
              <a:t>請改為貴單位</a:t>
            </a:r>
            <a:r>
              <a:rPr kumimoji="1" lang="en-US" altLang="zh-TW" dirty="0" smtClean="0">
                <a:solidFill>
                  <a:srgbClr val="FF0000"/>
                </a:solidFill>
              </a:rPr>
              <a:t>LOGO</a:t>
            </a:r>
            <a:r>
              <a:rPr kumimoji="1" lang="ja-JP" altLang="en-US"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236937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404664"/>
            <a:ext cx="7772400" cy="578909"/>
          </a:xfrm>
        </p:spPr>
        <p:txBody>
          <a:bodyPr>
            <a:norm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工業局業務概要</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83568" y="1084674"/>
            <a:ext cx="7848873" cy="400110"/>
          </a:xfrm>
          <a:prstGeom prst="rect">
            <a:avLst/>
          </a:prstGeom>
          <a:solidFill>
            <a:srgbClr val="CCECFF"/>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掌管</a:t>
            </a:r>
            <a:r>
              <a:rPr lang="zh-TW" altLang="en-US" sz="2000" b="1" dirty="0">
                <a:solidFill>
                  <a:srgbClr val="FF0000"/>
                </a:solidFill>
                <a:latin typeface="微軟正黑體" panose="020B0604030504040204" pitchFamily="34" charset="-120"/>
                <a:ea typeface="微軟正黑體" panose="020B0604030504040204" pitchFamily="34" charset="-120"/>
              </a:rPr>
              <a:t>全國工業發展</a:t>
            </a:r>
            <a:r>
              <a:rPr lang="zh-TW" altLang="en-US" sz="2000" b="1" dirty="0" smtClean="0">
                <a:solidFill>
                  <a:srgbClr val="FF0000"/>
                </a:solidFill>
                <a:latin typeface="微軟正黑體" panose="020B0604030504040204" pitchFamily="34" charset="-120"/>
                <a:ea typeface="微軟正黑體" panose="020B0604030504040204" pitchFamily="34" charset="-120"/>
              </a:rPr>
              <a:t>任務，</a:t>
            </a:r>
            <a:r>
              <a:rPr lang="zh-TW" altLang="en-US" sz="2000" b="1" dirty="0">
                <a:solidFill>
                  <a:srgbClr val="FF0000"/>
                </a:solidFill>
                <a:latin typeface="微軟正黑體" panose="020B0604030504040204" pitchFamily="34" charset="-120"/>
                <a:ea typeface="微軟正黑體" panose="020B0604030504040204" pitchFamily="34" charset="-120"/>
              </a:rPr>
              <a:t>以產業界需求為導向</a:t>
            </a:r>
            <a:r>
              <a:rPr lang="zh-TW" altLang="en-US" sz="2000" b="1" dirty="0" smtClean="0">
                <a:solidFill>
                  <a:srgbClr val="FF0000"/>
                </a:solidFill>
                <a:latin typeface="微軟正黑體" panose="020B0604030504040204" pitchFamily="34" charset="-120"/>
                <a:ea typeface="微軟正黑體" panose="020B0604030504040204" pitchFamily="34" charset="-120"/>
              </a:rPr>
              <a:t>，提供</a:t>
            </a:r>
            <a:r>
              <a:rPr lang="zh-TW" altLang="en-US" sz="2000" b="1" dirty="0">
                <a:solidFill>
                  <a:srgbClr val="FF0000"/>
                </a:solidFill>
                <a:latin typeface="微軟正黑體" panose="020B0604030504040204" pitchFamily="34" charset="-120"/>
                <a:ea typeface="微軟正黑體" panose="020B0604030504040204" pitchFamily="34" charset="-120"/>
              </a:rPr>
              <a:t>產業全方位</a:t>
            </a:r>
            <a:r>
              <a:rPr lang="zh-TW" altLang="en-US" sz="2000" b="1" dirty="0" smtClean="0">
                <a:solidFill>
                  <a:srgbClr val="FF0000"/>
                </a:solidFill>
                <a:latin typeface="微軟正黑體" panose="020B0604030504040204" pitchFamily="34" charset="-120"/>
                <a:ea typeface="微軟正黑體" panose="020B0604030504040204" pitchFamily="34" charset="-120"/>
              </a:rPr>
              <a:t>服務</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2483768" y="1772816"/>
            <a:ext cx="4320480" cy="4286136"/>
            <a:chOff x="2267744" y="1772816"/>
            <a:chExt cx="4718024" cy="4680520"/>
          </a:xfrm>
        </p:grpSpPr>
        <p:sp>
          <p:nvSpPr>
            <p:cNvPr id="4" name="橢圓 3"/>
            <p:cNvSpPr/>
            <p:nvPr/>
          </p:nvSpPr>
          <p:spPr>
            <a:xfrm>
              <a:off x="3699278" y="3293610"/>
              <a:ext cx="1817452" cy="1672056"/>
            </a:xfrm>
            <a:prstGeom prst="ellipse">
              <a:avLst/>
            </a:prstGeom>
            <a:solidFill>
              <a:schemeClr val="accent6">
                <a:lumMod val="75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solidFill>
                    <a:schemeClr val="tx1"/>
                  </a:solidFill>
                </a:ln>
              </a:endParaRPr>
            </a:p>
          </p:txBody>
        </p:sp>
        <p:sp>
          <p:nvSpPr>
            <p:cNvPr id="5" name="文字方塊 4"/>
            <p:cNvSpPr txBox="1"/>
            <p:nvPr/>
          </p:nvSpPr>
          <p:spPr>
            <a:xfrm>
              <a:off x="3851920" y="3725658"/>
              <a:ext cx="1656184" cy="756216"/>
            </a:xfrm>
            <a:prstGeom prst="rect">
              <a:avLst/>
            </a:prstGeom>
            <a:noFill/>
          </p:spPr>
          <p:txBody>
            <a:bodyPr wrap="square" rtlCol="0">
              <a:spAutoFit/>
            </a:bodyPr>
            <a:lstStyle/>
            <a:p>
              <a:r>
                <a:rPr lang="zh-TW" altLang="en-US" sz="1300" b="1" dirty="0" smtClean="0">
                  <a:solidFill>
                    <a:schemeClr val="bg1"/>
                  </a:solidFill>
                  <a:latin typeface="微軟正黑體" panose="020B0604030504040204" pitchFamily="34" charset="-120"/>
                  <a:ea typeface="微軟正黑體" panose="020B0604030504040204" pitchFamily="34" charset="-120"/>
                </a:rPr>
                <a:t>  工業局成立於</a:t>
              </a:r>
              <a:r>
                <a:rPr lang="en-US" altLang="zh-TW" sz="1300" b="1" dirty="0" smtClean="0">
                  <a:solidFill>
                    <a:schemeClr val="bg1"/>
                  </a:solidFill>
                  <a:latin typeface="微軟正黑體" panose="020B0604030504040204" pitchFamily="34" charset="-120"/>
                  <a:ea typeface="微軟正黑體" panose="020B0604030504040204" pitchFamily="34" charset="-120"/>
                </a:rPr>
                <a:t>1970</a:t>
              </a:r>
              <a:r>
                <a:rPr lang="zh-TW" altLang="en-US" sz="1300" b="1" dirty="0" smtClean="0">
                  <a:solidFill>
                    <a:schemeClr val="bg1"/>
                  </a:solidFill>
                  <a:latin typeface="微軟正黑體" panose="020B0604030504040204" pitchFamily="34" charset="-120"/>
                  <a:ea typeface="微軟正黑體" panose="020B0604030504040204" pitchFamily="34" charset="-120"/>
                </a:rPr>
                <a:t>年</a:t>
              </a:r>
              <a:r>
                <a:rPr lang="en-US" altLang="zh-TW" sz="1300" b="1" dirty="0" smtClean="0">
                  <a:solidFill>
                    <a:schemeClr val="bg1"/>
                  </a:solidFill>
                  <a:latin typeface="微軟正黑體" panose="020B0604030504040204" pitchFamily="34" charset="-120"/>
                  <a:ea typeface="微軟正黑體" panose="020B0604030504040204" pitchFamily="34" charset="-120"/>
                </a:rPr>
                <a:t>2</a:t>
              </a:r>
              <a:r>
                <a:rPr lang="zh-TW" altLang="en-US" sz="1300" b="1" dirty="0" smtClean="0">
                  <a:solidFill>
                    <a:schemeClr val="bg1"/>
                  </a:solidFill>
                  <a:latin typeface="微軟正黑體" panose="020B0604030504040204" pitchFamily="34" charset="-120"/>
                  <a:ea typeface="微軟正黑體" panose="020B0604030504040204" pitchFamily="34" charset="-120"/>
                </a:rPr>
                <a:t>月</a:t>
              </a:r>
              <a:r>
                <a:rPr lang="en-US" altLang="zh-TW" sz="1300" b="1" dirty="0" smtClean="0">
                  <a:solidFill>
                    <a:schemeClr val="bg1"/>
                  </a:solidFill>
                  <a:latin typeface="微軟正黑體" panose="020B0604030504040204" pitchFamily="34" charset="-120"/>
                  <a:ea typeface="微軟正黑體" panose="020B0604030504040204" pitchFamily="34" charset="-120"/>
                </a:rPr>
                <a:t>25</a:t>
              </a:r>
              <a:r>
                <a:rPr lang="zh-TW" altLang="en-US" sz="1300" b="1" dirty="0" smtClean="0">
                  <a:solidFill>
                    <a:schemeClr val="bg1"/>
                  </a:solidFill>
                  <a:latin typeface="微軟正黑體" panose="020B0604030504040204" pitchFamily="34" charset="-120"/>
                  <a:ea typeface="微軟正黑體" panose="020B0604030504040204" pitchFamily="34" charset="-120"/>
                </a:rPr>
                <a:t>日，其主要任務包括：</a:t>
              </a:r>
              <a:endParaRPr lang="en-US" altLang="zh-TW" sz="1300" b="1" dirty="0" smtClean="0">
                <a:solidFill>
                  <a:schemeClr val="bg1"/>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3919615" y="1772816"/>
              <a:ext cx="1376778" cy="1266636"/>
              <a:chOff x="5652120" y="2060848"/>
              <a:chExt cx="1376778" cy="1266636"/>
            </a:xfrm>
          </p:grpSpPr>
          <p:sp>
            <p:nvSpPr>
              <p:cNvPr id="9" name="橢圓 8"/>
              <p:cNvSpPr/>
              <p:nvPr/>
            </p:nvSpPr>
            <p:spPr>
              <a:xfrm>
                <a:off x="5652120" y="2060848"/>
                <a:ext cx="1376778" cy="1266636"/>
              </a:xfrm>
              <a:prstGeom prst="ellipse">
                <a:avLst/>
              </a:prstGeom>
              <a:solidFill>
                <a:schemeClr val="tx2"/>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w="57150">
                    <a:solidFill>
                      <a:schemeClr val="tx1"/>
                    </a:solidFill>
                  </a:ln>
                </a:endParaRPr>
              </a:p>
            </p:txBody>
          </p:sp>
          <p:sp>
            <p:nvSpPr>
              <p:cNvPr id="10" name="文字方塊 9"/>
              <p:cNvSpPr txBox="1"/>
              <p:nvPr/>
            </p:nvSpPr>
            <p:spPr>
              <a:xfrm>
                <a:off x="5778884" y="2501522"/>
                <a:ext cx="1215510" cy="646331"/>
              </a:xfrm>
              <a:prstGeom prst="rect">
                <a:avLst/>
              </a:prstGeom>
              <a:noFill/>
            </p:spPr>
            <p:txBody>
              <a:bodyPr wrap="square" rtlCol="0">
                <a:spAutoFit/>
              </a:bodyPr>
              <a:lstStyle/>
              <a:p>
                <a:pPr algn="ctr"/>
                <a:r>
                  <a:rPr lang="zh-TW" altLang="en-US" sz="1200" b="1" dirty="0">
                    <a:solidFill>
                      <a:schemeClr val="bg1"/>
                    </a:solidFill>
                    <a:latin typeface="微軟正黑體" panose="020B0604030504040204" pitchFamily="34" charset="-120"/>
                    <a:ea typeface="微軟正黑體" panose="020B0604030504040204" pitchFamily="34" charset="-120"/>
                  </a:rPr>
                  <a:t>工業發展</a:t>
                </a:r>
                <a:r>
                  <a:rPr lang="zh-TW" altLang="en-US" sz="1200" b="1" dirty="0" smtClean="0">
                    <a:solidFill>
                      <a:schemeClr val="bg1"/>
                    </a:solidFill>
                    <a:latin typeface="微軟正黑體" panose="020B0604030504040204" pitchFamily="34" charset="-120"/>
                    <a:ea typeface="微軟正黑體" panose="020B0604030504040204" pitchFamily="34" charset="-120"/>
                  </a:rPr>
                  <a:t>政策、策略與措施之</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1200" b="1" dirty="0">
                    <a:solidFill>
                      <a:schemeClr val="bg1"/>
                    </a:solidFill>
                    <a:latin typeface="微軟正黑體" panose="020B0604030504040204" pitchFamily="34" charset="-120"/>
                    <a:ea typeface="微軟正黑體" panose="020B0604030504040204" pitchFamily="34" charset="-120"/>
                  </a:rPr>
                  <a:t>擬定</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182054" y="2147542"/>
                <a:ext cx="333746" cy="400110"/>
              </a:xfrm>
              <a:prstGeom prst="rect">
                <a:avLst/>
              </a:prstGeom>
              <a:noFill/>
            </p:spPr>
            <p:txBody>
              <a:bodyPr wrap="non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rPr>
                  <a:t>1</a:t>
                </a:r>
                <a:endParaRPr lang="zh-TW" altLang="en-US" sz="2000" b="1" dirty="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grpSp>
          <p:nvGrpSpPr>
            <p:cNvPr id="13" name="群組 12"/>
            <p:cNvGrpSpPr/>
            <p:nvPr/>
          </p:nvGrpSpPr>
          <p:grpSpPr>
            <a:xfrm>
              <a:off x="3923928" y="5186700"/>
              <a:ext cx="1376778" cy="1266636"/>
              <a:chOff x="5652120" y="2060848"/>
              <a:chExt cx="1376778" cy="1266636"/>
            </a:xfrm>
          </p:grpSpPr>
          <p:sp>
            <p:nvSpPr>
              <p:cNvPr id="14" name="橢圓 13"/>
              <p:cNvSpPr/>
              <p:nvPr/>
            </p:nvSpPr>
            <p:spPr>
              <a:xfrm>
                <a:off x="5652120" y="2060848"/>
                <a:ext cx="1376778" cy="1266636"/>
              </a:xfrm>
              <a:prstGeom prst="ellipse">
                <a:avLst/>
              </a:prstGeom>
              <a:solidFill>
                <a:schemeClr val="tx2"/>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w="57150">
                    <a:solidFill>
                      <a:schemeClr val="tx1"/>
                    </a:solidFill>
                  </a:ln>
                </a:endParaRPr>
              </a:p>
            </p:txBody>
          </p:sp>
          <p:sp>
            <p:nvSpPr>
              <p:cNvPr id="15" name="文字方塊 14"/>
              <p:cNvSpPr txBox="1"/>
              <p:nvPr/>
            </p:nvSpPr>
            <p:spPr>
              <a:xfrm>
                <a:off x="5744380" y="2501522"/>
                <a:ext cx="1215510" cy="646331"/>
              </a:xfrm>
              <a:prstGeom prst="rect">
                <a:avLst/>
              </a:prstGeom>
              <a:noFill/>
            </p:spPr>
            <p:txBody>
              <a:bodyPr wrap="square" rtlCol="0">
                <a:spAutoFit/>
              </a:bodyPr>
              <a:lstStyle/>
              <a:p>
                <a:pPr algn="ctr"/>
                <a:r>
                  <a:rPr lang="zh-TW" altLang="en-US" sz="1200" b="1" dirty="0">
                    <a:solidFill>
                      <a:schemeClr val="bg1"/>
                    </a:solidFill>
                    <a:latin typeface="微軟正黑體" panose="020B0604030504040204" pitchFamily="34" charset="-120"/>
                    <a:ea typeface="微軟正黑體" panose="020B0604030504040204" pitchFamily="34" charset="-120"/>
                  </a:rPr>
                  <a:t>工業</a:t>
                </a:r>
                <a:r>
                  <a:rPr lang="zh-TW" altLang="en-US" sz="1200" b="1" dirty="0" smtClean="0">
                    <a:solidFill>
                      <a:schemeClr val="bg1"/>
                    </a:solidFill>
                    <a:latin typeface="微軟正黑體" panose="020B0604030504040204" pitchFamily="34" charset="-120"/>
                    <a:ea typeface="微軟正黑體" panose="020B0604030504040204" pitchFamily="34" charset="-120"/>
                  </a:rPr>
                  <a:t>發展有關財稅金融措施之擬定</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182054" y="2147542"/>
                <a:ext cx="336952" cy="400110"/>
              </a:xfrm>
              <a:prstGeom prst="rect">
                <a:avLst/>
              </a:prstGeom>
              <a:noFill/>
            </p:spPr>
            <p:txBody>
              <a:bodyPr wrap="none" rtlCol="0">
                <a:spAutoFit/>
              </a:bodyPr>
              <a:lstStyle/>
              <a:p>
                <a:r>
                  <a:rPr lang="en-US" altLang="zh-TW" sz="2000" b="1" dirty="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rPr>
                  <a:t>4</a:t>
                </a:r>
                <a:endParaRPr lang="zh-TW" altLang="en-US" sz="2000" b="1" dirty="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grpSp>
          <p:nvGrpSpPr>
            <p:cNvPr id="17" name="群組 16"/>
            <p:cNvGrpSpPr/>
            <p:nvPr/>
          </p:nvGrpSpPr>
          <p:grpSpPr>
            <a:xfrm>
              <a:off x="5580112" y="2666420"/>
              <a:ext cx="1376778" cy="1266636"/>
              <a:chOff x="5652120" y="2060848"/>
              <a:chExt cx="1376778" cy="1266636"/>
            </a:xfrm>
          </p:grpSpPr>
          <p:sp>
            <p:nvSpPr>
              <p:cNvPr id="18" name="橢圓 17"/>
              <p:cNvSpPr/>
              <p:nvPr/>
            </p:nvSpPr>
            <p:spPr>
              <a:xfrm>
                <a:off x="5652120" y="2060848"/>
                <a:ext cx="1376778" cy="1266636"/>
              </a:xfrm>
              <a:prstGeom prst="ellipse">
                <a:avLst/>
              </a:prstGeom>
              <a:solidFill>
                <a:schemeClr val="tx2"/>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w="57150">
                    <a:solidFill>
                      <a:schemeClr val="tx1"/>
                    </a:solidFill>
                  </a:ln>
                </a:endParaRPr>
              </a:p>
            </p:txBody>
          </p:sp>
          <p:sp>
            <p:nvSpPr>
              <p:cNvPr id="19" name="文字方塊 18"/>
              <p:cNvSpPr txBox="1"/>
              <p:nvPr/>
            </p:nvSpPr>
            <p:spPr>
              <a:xfrm>
                <a:off x="5744380" y="2501522"/>
                <a:ext cx="1215510" cy="461665"/>
              </a:xfrm>
              <a:prstGeom prst="rect">
                <a:avLst/>
              </a:prstGeom>
              <a:noFill/>
            </p:spPr>
            <p:txBody>
              <a:bodyPr wrap="square" rtlCol="0">
                <a:spAutoFit/>
              </a:bodyPr>
              <a:lstStyle/>
              <a:p>
                <a:pPr algn="ctr"/>
                <a:r>
                  <a:rPr lang="zh-TW" altLang="en-US" sz="1200" b="1" dirty="0" smtClean="0">
                    <a:solidFill>
                      <a:schemeClr val="bg1"/>
                    </a:solidFill>
                    <a:latin typeface="微軟正黑體" panose="020B0604030504040204" pitchFamily="34" charset="-120"/>
                    <a:ea typeface="微軟正黑體" panose="020B0604030504040204" pitchFamily="34" charset="-120"/>
                  </a:rPr>
                  <a:t>工業升級有關</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1200" b="1" dirty="0" smtClean="0">
                    <a:solidFill>
                      <a:schemeClr val="bg1"/>
                    </a:solidFill>
                    <a:latin typeface="微軟正黑體" panose="020B0604030504040204" pitchFamily="34" charset="-120"/>
                    <a:ea typeface="微軟正黑體" panose="020B0604030504040204" pitchFamily="34" charset="-120"/>
                  </a:rPr>
                  <a:t>計畫之推動</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6182054" y="2147542"/>
                <a:ext cx="336952" cy="400110"/>
              </a:xfrm>
              <a:prstGeom prst="rect">
                <a:avLst/>
              </a:prstGeom>
              <a:noFill/>
            </p:spPr>
            <p:txBody>
              <a:bodyPr wrap="none" rtlCol="0">
                <a:spAutoFit/>
              </a:bodyPr>
              <a:lstStyle/>
              <a:p>
                <a:r>
                  <a:rPr lang="en-US" altLang="zh-TW" sz="2000" b="1" dirty="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rPr>
                  <a:t>2</a:t>
                </a:r>
                <a:endParaRPr lang="zh-TW" altLang="en-US" sz="2000" b="1" dirty="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grpSp>
          <p:nvGrpSpPr>
            <p:cNvPr id="21" name="群組 20"/>
            <p:cNvGrpSpPr/>
            <p:nvPr/>
          </p:nvGrpSpPr>
          <p:grpSpPr>
            <a:xfrm>
              <a:off x="5608990" y="4331230"/>
              <a:ext cx="1376778" cy="1266636"/>
              <a:chOff x="5652120" y="2060848"/>
              <a:chExt cx="1376778" cy="1266636"/>
            </a:xfrm>
          </p:grpSpPr>
          <p:sp>
            <p:nvSpPr>
              <p:cNvPr id="22" name="橢圓 21"/>
              <p:cNvSpPr/>
              <p:nvPr/>
            </p:nvSpPr>
            <p:spPr>
              <a:xfrm>
                <a:off x="5652120" y="2060848"/>
                <a:ext cx="1376778" cy="1266636"/>
              </a:xfrm>
              <a:prstGeom prst="ellipse">
                <a:avLst/>
              </a:prstGeom>
              <a:solidFill>
                <a:schemeClr val="tx2"/>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w="57150">
                    <a:solidFill>
                      <a:schemeClr val="tx1"/>
                    </a:solidFill>
                  </a:ln>
                </a:endParaRPr>
              </a:p>
            </p:txBody>
          </p:sp>
          <p:sp>
            <p:nvSpPr>
              <p:cNvPr id="23" name="文字方塊 22"/>
              <p:cNvSpPr txBox="1"/>
              <p:nvPr/>
            </p:nvSpPr>
            <p:spPr>
              <a:xfrm>
                <a:off x="5744380" y="2501522"/>
                <a:ext cx="1215510" cy="461665"/>
              </a:xfrm>
              <a:prstGeom prst="rect">
                <a:avLst/>
              </a:prstGeom>
              <a:noFill/>
            </p:spPr>
            <p:txBody>
              <a:bodyPr wrap="square" rtlCol="0">
                <a:spAutoFit/>
              </a:bodyPr>
              <a:lstStyle/>
              <a:p>
                <a:pPr algn="ctr"/>
                <a:r>
                  <a:rPr lang="zh-TW" altLang="en-US" sz="1200" b="1" dirty="0" smtClean="0">
                    <a:solidFill>
                      <a:schemeClr val="bg1"/>
                    </a:solidFill>
                    <a:latin typeface="微軟正黑體" panose="020B0604030504040204" pitchFamily="34" charset="-120"/>
                    <a:ea typeface="微軟正黑體" panose="020B0604030504040204" pitchFamily="34" charset="-120"/>
                  </a:rPr>
                  <a:t>工業區開發與管理</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6182054" y="2147542"/>
                <a:ext cx="336952" cy="400110"/>
              </a:xfrm>
              <a:prstGeom prst="rect">
                <a:avLst/>
              </a:prstGeom>
              <a:noFill/>
            </p:spPr>
            <p:txBody>
              <a:bodyPr wrap="non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rPr>
                  <a:t>3</a:t>
                </a:r>
                <a:endParaRPr lang="zh-TW" altLang="en-US" sz="2000" b="1" dirty="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grpSp>
          <p:nvGrpSpPr>
            <p:cNvPr id="25" name="群組 24"/>
            <p:cNvGrpSpPr/>
            <p:nvPr/>
          </p:nvGrpSpPr>
          <p:grpSpPr>
            <a:xfrm>
              <a:off x="2267744" y="4365104"/>
              <a:ext cx="1376778" cy="1266636"/>
              <a:chOff x="5652120" y="2060848"/>
              <a:chExt cx="1376778" cy="1266636"/>
            </a:xfrm>
          </p:grpSpPr>
          <p:sp>
            <p:nvSpPr>
              <p:cNvPr id="26" name="橢圓 25"/>
              <p:cNvSpPr/>
              <p:nvPr/>
            </p:nvSpPr>
            <p:spPr>
              <a:xfrm>
                <a:off x="5652120" y="2060848"/>
                <a:ext cx="1376778" cy="1266636"/>
              </a:xfrm>
              <a:prstGeom prst="ellipse">
                <a:avLst/>
              </a:prstGeom>
              <a:solidFill>
                <a:schemeClr val="tx2"/>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w="57150">
                    <a:solidFill>
                      <a:schemeClr val="tx1"/>
                    </a:solidFill>
                  </a:ln>
                </a:endParaRPr>
              </a:p>
            </p:txBody>
          </p:sp>
          <p:sp>
            <p:nvSpPr>
              <p:cNvPr id="27" name="文字方塊 26"/>
              <p:cNvSpPr txBox="1"/>
              <p:nvPr/>
            </p:nvSpPr>
            <p:spPr>
              <a:xfrm>
                <a:off x="5744380" y="2501522"/>
                <a:ext cx="1215510" cy="646331"/>
              </a:xfrm>
              <a:prstGeom prst="rect">
                <a:avLst/>
              </a:prstGeom>
              <a:noFill/>
            </p:spPr>
            <p:txBody>
              <a:bodyPr wrap="square" rtlCol="0">
                <a:spAutoFit/>
              </a:bodyPr>
              <a:lstStyle/>
              <a:p>
                <a:pPr algn="ctr"/>
                <a:r>
                  <a:rPr lang="zh-TW" altLang="en-US" sz="1200" b="1" dirty="0" smtClean="0">
                    <a:solidFill>
                      <a:schemeClr val="bg1"/>
                    </a:solidFill>
                    <a:latin typeface="微軟正黑體" panose="020B0604030504040204" pitchFamily="34" charset="-120"/>
                    <a:ea typeface="微軟正黑體" panose="020B0604030504040204" pitchFamily="34" charset="-120"/>
                  </a:rPr>
                  <a:t>工業污染防治、</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1200" b="1" dirty="0">
                    <a:solidFill>
                      <a:schemeClr val="bg1"/>
                    </a:solidFill>
                    <a:latin typeface="微軟正黑體" panose="020B0604030504040204" pitchFamily="34" charset="-120"/>
                    <a:ea typeface="微軟正黑體" panose="020B0604030504040204" pitchFamily="34" charset="-120"/>
                  </a:rPr>
                  <a:t>工業安全輔導</a:t>
                </a:r>
                <a:r>
                  <a:rPr lang="zh-TW" altLang="en-US" sz="1200" b="1" dirty="0" smtClean="0">
                    <a:solidFill>
                      <a:schemeClr val="bg1"/>
                    </a:solidFill>
                    <a:latin typeface="微軟正黑體" panose="020B0604030504040204" pitchFamily="34" charset="-120"/>
                    <a:ea typeface="微軟正黑體" panose="020B0604030504040204" pitchFamily="34" charset="-120"/>
                  </a:rPr>
                  <a:t>及工業管理</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6182054" y="2147542"/>
                <a:ext cx="336952" cy="400110"/>
              </a:xfrm>
              <a:prstGeom prst="rect">
                <a:avLst/>
              </a:prstGeom>
              <a:noFill/>
            </p:spPr>
            <p:txBody>
              <a:bodyPr wrap="non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rPr>
                  <a:t>5</a:t>
                </a:r>
              </a:p>
            </p:txBody>
          </p:sp>
        </p:grpSp>
        <p:grpSp>
          <p:nvGrpSpPr>
            <p:cNvPr id="29" name="群組 28"/>
            <p:cNvGrpSpPr/>
            <p:nvPr/>
          </p:nvGrpSpPr>
          <p:grpSpPr>
            <a:xfrm>
              <a:off x="2267744" y="2666420"/>
              <a:ext cx="1376778" cy="1266636"/>
              <a:chOff x="5652120" y="2060848"/>
              <a:chExt cx="1376778" cy="1266636"/>
            </a:xfrm>
          </p:grpSpPr>
          <p:sp>
            <p:nvSpPr>
              <p:cNvPr id="30" name="橢圓 29"/>
              <p:cNvSpPr/>
              <p:nvPr/>
            </p:nvSpPr>
            <p:spPr>
              <a:xfrm>
                <a:off x="5652120" y="2060848"/>
                <a:ext cx="1376778" cy="1266636"/>
              </a:xfrm>
              <a:prstGeom prst="ellipse">
                <a:avLst/>
              </a:prstGeom>
              <a:solidFill>
                <a:schemeClr val="tx2"/>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w="57150">
                    <a:solidFill>
                      <a:schemeClr val="tx1"/>
                    </a:solidFill>
                  </a:ln>
                </a:endParaRPr>
              </a:p>
            </p:txBody>
          </p:sp>
          <p:sp>
            <p:nvSpPr>
              <p:cNvPr id="31" name="文字方塊 30"/>
              <p:cNvSpPr txBox="1"/>
              <p:nvPr/>
            </p:nvSpPr>
            <p:spPr>
              <a:xfrm>
                <a:off x="5744380" y="2501522"/>
                <a:ext cx="1215510" cy="461665"/>
              </a:xfrm>
              <a:prstGeom prst="rect">
                <a:avLst/>
              </a:prstGeom>
              <a:noFill/>
            </p:spPr>
            <p:txBody>
              <a:bodyPr wrap="square" rtlCol="0">
                <a:spAutoFit/>
              </a:bodyPr>
              <a:lstStyle/>
              <a:p>
                <a:pPr algn="ctr"/>
                <a:r>
                  <a:rPr lang="zh-TW" altLang="en-US" sz="1200" b="1" dirty="0">
                    <a:solidFill>
                      <a:schemeClr val="bg1"/>
                    </a:solidFill>
                    <a:latin typeface="微軟正黑體" panose="020B0604030504040204" pitchFamily="34" charset="-120"/>
                    <a:ea typeface="微軟正黑體" panose="020B0604030504040204" pitchFamily="34" charset="-120"/>
                  </a:rPr>
                  <a:t>一般</a:t>
                </a:r>
                <a:r>
                  <a:rPr lang="zh-TW" altLang="en-US" sz="1200" b="1" dirty="0" smtClean="0">
                    <a:solidFill>
                      <a:schemeClr val="bg1"/>
                    </a:solidFill>
                    <a:latin typeface="微軟正黑體" panose="020B0604030504040204" pitchFamily="34" charset="-120"/>
                    <a:ea typeface="微軟正黑體" panose="020B0604030504040204" pitchFamily="34" charset="-120"/>
                  </a:rPr>
                  <a:t>工業</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1200" b="1" dirty="0">
                    <a:solidFill>
                      <a:schemeClr val="bg1"/>
                    </a:solidFill>
                    <a:latin typeface="微軟正黑體" panose="020B0604030504040204" pitchFamily="34" charset="-120"/>
                    <a:ea typeface="微軟正黑體" panose="020B0604030504040204" pitchFamily="34" charset="-120"/>
                  </a:rPr>
                  <a:t>行政管理</a:t>
                </a:r>
                <a:endParaRPr lang="en-US" altLang="zh-TW" sz="1200" b="1" dirty="0" smtClean="0">
                  <a:solidFill>
                    <a:schemeClr val="bg1"/>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6182054" y="2147542"/>
                <a:ext cx="336952" cy="400110"/>
              </a:xfrm>
              <a:prstGeom prst="rect">
                <a:avLst/>
              </a:prstGeom>
              <a:noFill/>
            </p:spPr>
            <p:txBody>
              <a:bodyPr wrap="non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rPr>
                  <a:t>6</a:t>
                </a:r>
                <a:endParaRPr lang="zh-TW" altLang="en-US" sz="2000" b="1" dirty="0">
                  <a:solidFill>
                    <a:schemeClr val="bg1"/>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grpSp>
      <p:sp>
        <p:nvSpPr>
          <p:cNvPr id="3" name="テキスト ボックス 2"/>
          <p:cNvSpPr txBox="1"/>
          <p:nvPr/>
        </p:nvSpPr>
        <p:spPr>
          <a:xfrm>
            <a:off x="5742502" y="1743022"/>
            <a:ext cx="3093739" cy="646331"/>
          </a:xfrm>
          <a:prstGeom prst="rect">
            <a:avLst/>
          </a:prstGeom>
          <a:noFill/>
        </p:spPr>
        <p:txBody>
          <a:bodyPr wrap="square" rtlCol="0">
            <a:spAutoFit/>
          </a:bodyPr>
          <a:lstStyle/>
          <a:p>
            <a:r>
              <a:rPr kumimoji="1" lang="zh-TW" altLang="en-US" sz="2000" b="1" dirty="0" smtClean="0">
                <a:solidFill>
                  <a:srgbClr val="FF0000"/>
                </a:solidFill>
                <a:latin typeface="微軟正黑體" panose="020B0604030504040204" pitchFamily="34" charset="-120"/>
                <a:ea typeface="微軟正黑體" panose="020B0604030504040204" pitchFamily="34" charset="-120"/>
              </a:rPr>
              <a:t>貴單位主管業務概要說明</a:t>
            </a:r>
            <a:endParaRPr kumimoji="1" lang="en-US" altLang="ja-JP" sz="2000" b="1" dirty="0" smtClean="0">
              <a:solidFill>
                <a:srgbClr val="FF0000"/>
              </a:solidFill>
              <a:latin typeface="微軟正黑體" panose="020B0604030504040204" pitchFamily="34" charset="-120"/>
              <a:ea typeface="微軟正黑體" panose="020B0604030504040204" pitchFamily="34" charset="-120"/>
            </a:endParaRPr>
          </a:p>
          <a:p>
            <a:r>
              <a:rPr kumimoji="1" lang="ja-JP" altLang="en-US" sz="1600" b="1" dirty="0" smtClean="0">
                <a:solidFill>
                  <a:srgbClr val="FF0000"/>
                </a:solidFill>
                <a:latin typeface="微軟正黑體" panose="020B0604030504040204" pitchFamily="34" charset="-120"/>
                <a:ea typeface="微軟正黑體" panose="020B0604030504040204" pitchFamily="34" charset="-120"/>
              </a:rPr>
              <a:t>　　</a:t>
            </a:r>
            <a:endParaRPr kumimoji="1" lang="ja-JP" altLang="en-US" sz="16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81407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456575"/>
            <a:ext cx="7772400" cy="578909"/>
          </a:xfr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p>
            <a:r>
              <a:rPr lang="zh-TW" altLang="en-US" sz="2600" b="1" dirty="0" smtClean="0">
                <a:latin typeface="微軟正黑體" panose="020B0604030504040204" pitchFamily="34" charset="-120"/>
                <a:ea typeface="微軟正黑體" panose="020B0604030504040204" pitchFamily="34" charset="-120"/>
              </a:rPr>
              <a:t>目標：推動我國半導體產業 朝智慧電子產業躍進</a:t>
            </a:r>
            <a:endParaRPr lang="zh-TW" altLang="en-US" sz="2600" b="1" dirty="0">
              <a:latin typeface="微軟正黑體" panose="020B0604030504040204" pitchFamily="34" charset="-120"/>
              <a:ea typeface="微軟正黑體" panose="020B0604030504040204" pitchFamily="34" charset="-120"/>
            </a:endParaRPr>
          </a:p>
        </p:txBody>
      </p:sp>
      <p:sp>
        <p:nvSpPr>
          <p:cNvPr id="14" name="圓角矩形 13"/>
          <p:cNvSpPr/>
          <p:nvPr/>
        </p:nvSpPr>
        <p:spPr bwMode="auto">
          <a:xfrm>
            <a:off x="481684" y="1525862"/>
            <a:ext cx="3916495" cy="1393744"/>
          </a:xfrm>
          <a:prstGeom prst="roundRect">
            <a:avLst/>
          </a:prstGeom>
          <a:solidFill>
            <a:srgbClr val="CCFED2"/>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lstStyle/>
          <a:p>
            <a:pPr algn="ctr">
              <a:defRPr/>
            </a:pPr>
            <a:endParaRPr lang="zh-TW" altLang="en-US" sz="1463">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6" name="Group 9"/>
          <p:cNvGrpSpPr>
            <a:grpSpLocks/>
          </p:cNvGrpSpPr>
          <p:nvPr/>
        </p:nvGrpSpPr>
        <p:grpSpPr bwMode="auto">
          <a:xfrm>
            <a:off x="2861307" y="1832598"/>
            <a:ext cx="1337313" cy="707441"/>
            <a:chOff x="4522" y="1595"/>
            <a:chExt cx="765" cy="928"/>
          </a:xfrm>
        </p:grpSpPr>
        <p:sp>
          <p:nvSpPr>
            <p:cNvPr id="35" name="AutoShape 10"/>
            <p:cNvSpPr>
              <a:spLocks noChangeArrowheads="1"/>
            </p:cNvSpPr>
            <p:nvPr/>
          </p:nvSpPr>
          <p:spPr bwMode="auto">
            <a:xfrm>
              <a:off x="4605" y="1595"/>
              <a:ext cx="606" cy="928"/>
            </a:xfrm>
            <a:prstGeom prst="flowChartAlternateProcess">
              <a:avLst/>
            </a:prstGeom>
            <a:gradFill rotWithShape="1">
              <a:gsLst>
                <a:gs pos="0">
                  <a:srgbClr val="FFFFFF"/>
                </a:gs>
                <a:gs pos="100000">
                  <a:srgbClr val="FFF3F3"/>
                </a:gs>
              </a:gsLst>
              <a:lin ang="5400000" scaled="1"/>
            </a:gradFill>
            <a:ln w="57150" algn="ctr">
              <a:solidFill>
                <a:srgbClr val="990033"/>
              </a:solidFill>
              <a:miter lim="800000"/>
              <a:headEnd/>
              <a:tailEnd/>
            </a:ln>
            <a:effectLst>
              <a:outerShdw dist="107763" dir="2700000" algn="ctr" rotWithShape="0">
                <a:srgbClr val="808080">
                  <a:alpha val="50000"/>
                </a:srgbClr>
              </a:outerShdw>
            </a:effectLst>
          </p:spPr>
          <p:txBody>
            <a:bodyPr wrap="none" anchor="ctr"/>
            <a:lstStyle/>
            <a:p>
              <a:pPr>
                <a:defRPr/>
              </a:pPr>
              <a:endParaRPr lang="zh-TW" altLang="en-US" sz="1463" kern="0">
                <a:solidFill>
                  <a:sysClr val="windowText" lastClr="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6" name="Text Box 11"/>
            <p:cNvSpPr txBox="1">
              <a:spLocks noChangeArrowheads="1"/>
            </p:cNvSpPr>
            <p:nvPr/>
          </p:nvSpPr>
          <p:spPr bwMode="auto">
            <a:xfrm>
              <a:off x="4522" y="1844"/>
              <a:ext cx="765" cy="412"/>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b="1">
                  <a:solidFill>
                    <a:schemeClr val="tx1"/>
                  </a:solidFill>
                  <a:latin typeface="Times New Roman" pitchFamily="18" charset="0"/>
                  <a:ea typeface="標楷體" pitchFamily="65" charset="-120"/>
                </a:defRPr>
              </a:lvl1pPr>
              <a:lvl2pPr marL="742950" indent="-285750" eaLnBrk="0" hangingPunct="0">
                <a:defRPr kumimoji="1" sz="2400" b="1">
                  <a:solidFill>
                    <a:schemeClr val="tx1"/>
                  </a:solidFill>
                  <a:latin typeface="Times New Roman" pitchFamily="18" charset="0"/>
                  <a:ea typeface="標楷體" pitchFamily="65" charset="-120"/>
                </a:defRPr>
              </a:lvl2pPr>
              <a:lvl3pPr marL="1143000" indent="-228600" eaLnBrk="0" hangingPunct="0">
                <a:defRPr kumimoji="1" sz="2400" b="1">
                  <a:solidFill>
                    <a:schemeClr val="tx1"/>
                  </a:solidFill>
                  <a:latin typeface="Times New Roman" pitchFamily="18" charset="0"/>
                  <a:ea typeface="標楷體" pitchFamily="65" charset="-120"/>
                </a:defRPr>
              </a:lvl3pPr>
              <a:lvl4pPr marL="1600200" indent="-228600" eaLnBrk="0" hangingPunct="0">
                <a:defRPr kumimoji="1" sz="2400" b="1">
                  <a:solidFill>
                    <a:schemeClr val="tx1"/>
                  </a:solidFill>
                  <a:latin typeface="Times New Roman" pitchFamily="18" charset="0"/>
                  <a:ea typeface="標楷體" pitchFamily="65" charset="-120"/>
                </a:defRPr>
              </a:lvl4pPr>
              <a:lvl5pPr marL="2057400" indent="-228600" eaLnBrk="0" hangingPunct="0">
                <a:defRPr kumimoji="1" sz="2400" b="1">
                  <a:solidFill>
                    <a:schemeClr val="tx1"/>
                  </a:solidFill>
                  <a:latin typeface="Times New Roman" pitchFamily="18" charset="0"/>
                  <a:ea typeface="標楷體" pitchFamily="65"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標楷體" pitchFamily="65"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標楷體" pitchFamily="65"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標楷體" pitchFamily="65"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標楷體" pitchFamily="65" charset="-120"/>
                </a:defRPr>
              </a:lvl9pPr>
            </a:lstStyle>
            <a:p>
              <a:pPr algn="ctr" eaLnBrk="1" hangingPunct="1">
                <a:lnSpc>
                  <a:spcPct val="90000"/>
                </a:lnSpc>
                <a:defRPr/>
              </a:pPr>
              <a:r>
                <a:rPr lang="zh-TW" altLang="en-US" sz="1600" kern="0" dirty="0" smtClean="0">
                  <a:latin typeface="微軟正黑體" panose="020B0604030504040204" pitchFamily="34" charset="-120"/>
                  <a:ea typeface="微軟正黑體" panose="020B0604030504040204" pitchFamily="34" charset="-120"/>
                  <a:cs typeface="Arial" panose="020B0604020202020204" pitchFamily="34" charset="0"/>
                </a:rPr>
                <a:t>工業局</a:t>
              </a:r>
              <a:endParaRPr lang="zh-TW" altLang="en-US" sz="1600" kern="0" dirty="0">
                <a:latin typeface="微軟正黑體" panose="020B0604030504040204" pitchFamily="34" charset="-120"/>
                <a:ea typeface="微軟正黑體" panose="020B0604030504040204" pitchFamily="34" charset="-120"/>
                <a:cs typeface="Arial" panose="020B0604020202020204" pitchFamily="34" charset="0"/>
              </a:endParaRPr>
            </a:p>
          </p:txBody>
        </p:sp>
      </p:grpSp>
      <p:sp>
        <p:nvSpPr>
          <p:cNvPr id="19" name="AutoShape 17"/>
          <p:cNvSpPr>
            <a:spLocks noChangeArrowheads="1"/>
          </p:cNvSpPr>
          <p:nvPr/>
        </p:nvSpPr>
        <p:spPr bwMode="auto">
          <a:xfrm>
            <a:off x="1107162" y="1646958"/>
            <a:ext cx="1000606" cy="1162544"/>
          </a:xfrm>
          <a:prstGeom prst="flowChartAlternateProcess">
            <a:avLst/>
          </a:prstGeom>
          <a:solidFill>
            <a:srgbClr val="45006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zh-TW" altLang="en-US" sz="14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智慧電子</a:t>
            </a:r>
            <a:endParaRPr lang="en-US" altLang="zh-TW" sz="14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pPr algn="ctr">
              <a:defRPr/>
            </a:pPr>
            <a:r>
              <a:rPr lang="en-US" altLang="zh-TW" sz="14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含半導體</a:t>
            </a:r>
            <a:r>
              <a:rPr lang="en-US" altLang="zh-TW" sz="14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p>
          <a:p>
            <a:pPr algn="ctr">
              <a:defRPr/>
            </a:pPr>
            <a:r>
              <a:rPr lang="zh-TW" altLang="en-US" sz="14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產業</a:t>
            </a:r>
            <a:r>
              <a:rPr lang="zh-TW" altLang="en-US" sz="1400" b="1" kern="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廠商</a:t>
            </a:r>
            <a:endParaRPr lang="en-US" altLang="zh-TW" sz="20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1" name="文字方塊 20"/>
          <p:cNvSpPr txBox="1"/>
          <p:nvPr/>
        </p:nvSpPr>
        <p:spPr bwMode="auto">
          <a:xfrm>
            <a:off x="1996242" y="1666580"/>
            <a:ext cx="939621" cy="369332"/>
          </a:xfrm>
          <a:prstGeom prst="rect">
            <a:avLst/>
          </a:prstGeom>
          <a:noFill/>
        </p:spPr>
        <p:txBody>
          <a:bodyPr>
            <a:spAutoFit/>
          </a:bodyPr>
          <a:lstStyle/>
          <a:p>
            <a:pPr algn="ctr">
              <a:defRPr/>
            </a:pPr>
            <a:r>
              <a:rPr lang="zh-TW" altLang="en-US" sz="900" b="1" dirty="0">
                <a:solidFill>
                  <a:srgbClr val="002060"/>
                </a:solidFill>
                <a:latin typeface="微軟正黑體" panose="020B0604030504040204" pitchFamily="34" charset="-120"/>
                <a:ea typeface="微軟正黑體" panose="020B0604030504040204" pitchFamily="34" charset="-120"/>
                <a:cs typeface="Arial" panose="020B0604020202020204" pitchFamily="34" charset="0"/>
              </a:rPr>
              <a:t>提出</a:t>
            </a:r>
            <a:endParaRPr lang="en-US" altLang="zh-TW" sz="900" b="1" dirty="0">
              <a:solidFill>
                <a:srgbClr val="002060"/>
              </a:solidFill>
              <a:latin typeface="微軟正黑體" panose="020B0604030504040204" pitchFamily="34" charset="-120"/>
              <a:ea typeface="微軟正黑體" panose="020B0604030504040204" pitchFamily="34" charset="-120"/>
              <a:cs typeface="Arial" panose="020B0604020202020204" pitchFamily="34" charset="0"/>
            </a:endParaRPr>
          </a:p>
          <a:p>
            <a:pPr algn="ctr">
              <a:defRPr/>
            </a:pPr>
            <a:r>
              <a:rPr lang="zh-TW" altLang="en-US" sz="900" b="1" dirty="0">
                <a:solidFill>
                  <a:srgbClr val="002060"/>
                </a:solidFill>
                <a:latin typeface="微軟正黑體" panose="020B0604030504040204" pitchFamily="34" charset="-120"/>
                <a:ea typeface="微軟正黑體" panose="020B0604030504040204" pitchFamily="34" charset="-120"/>
                <a:cs typeface="Arial" panose="020B0604020202020204" pitchFamily="34" charset="0"/>
              </a:rPr>
              <a:t>需協助問題</a:t>
            </a:r>
          </a:p>
        </p:txBody>
      </p:sp>
      <p:sp>
        <p:nvSpPr>
          <p:cNvPr id="22" name="文字方塊 21"/>
          <p:cNvSpPr txBox="1"/>
          <p:nvPr/>
        </p:nvSpPr>
        <p:spPr bwMode="auto">
          <a:xfrm>
            <a:off x="2107768" y="2242644"/>
            <a:ext cx="695156" cy="369332"/>
          </a:xfrm>
          <a:prstGeom prst="rect">
            <a:avLst/>
          </a:prstGeom>
          <a:noFill/>
        </p:spPr>
        <p:txBody>
          <a:bodyPr>
            <a:spAutoFit/>
          </a:bodyPr>
          <a:lstStyle/>
          <a:p>
            <a:pPr algn="ctr">
              <a:defRPr/>
            </a:pPr>
            <a:r>
              <a:rPr lang="zh-TW" altLang="en-US" sz="900" b="1" dirty="0">
                <a:solidFill>
                  <a:srgbClr val="A50021"/>
                </a:solidFill>
                <a:latin typeface="微軟正黑體" panose="020B0604030504040204" pitchFamily="34" charset="-120"/>
                <a:ea typeface="微軟正黑體" panose="020B0604030504040204" pitchFamily="34" charset="-120"/>
                <a:cs typeface="Arial" panose="020B0604020202020204" pitchFamily="34" charset="0"/>
              </a:rPr>
              <a:t>協助排除</a:t>
            </a:r>
            <a:endParaRPr lang="en-US" altLang="zh-TW" sz="900" b="1" dirty="0">
              <a:solidFill>
                <a:srgbClr val="A50021"/>
              </a:solidFill>
              <a:latin typeface="微軟正黑體" panose="020B0604030504040204" pitchFamily="34" charset="-120"/>
              <a:ea typeface="微軟正黑體" panose="020B0604030504040204" pitchFamily="34" charset="-120"/>
              <a:cs typeface="Arial" panose="020B0604020202020204" pitchFamily="34" charset="0"/>
            </a:endParaRPr>
          </a:p>
          <a:p>
            <a:pPr algn="ctr">
              <a:defRPr/>
            </a:pPr>
            <a:r>
              <a:rPr lang="zh-TW" altLang="en-US" sz="900" b="1" dirty="0">
                <a:solidFill>
                  <a:srgbClr val="A50021"/>
                </a:solidFill>
                <a:latin typeface="微軟正黑體" panose="020B0604030504040204" pitchFamily="34" charset="-120"/>
                <a:ea typeface="微軟正黑體" panose="020B0604030504040204" pitchFamily="34" charset="-120"/>
                <a:cs typeface="Arial" panose="020B0604020202020204" pitchFamily="34" charset="0"/>
              </a:rPr>
              <a:t>投資障礙</a:t>
            </a:r>
          </a:p>
        </p:txBody>
      </p:sp>
      <p:sp>
        <p:nvSpPr>
          <p:cNvPr id="25" name="向上箭號 24"/>
          <p:cNvSpPr/>
          <p:nvPr/>
        </p:nvSpPr>
        <p:spPr bwMode="auto">
          <a:xfrm rot="16200000">
            <a:off x="2402153" y="1889557"/>
            <a:ext cx="115938" cy="552666"/>
          </a:xfrm>
          <a:prstGeom prst="upArrow">
            <a:avLst/>
          </a:prstGeom>
          <a:solidFill>
            <a:srgbClr val="A50021"/>
          </a:solidFill>
          <a:ln w="12700">
            <a:solidFill>
              <a:srgbClr val="FFAFBE"/>
            </a:solidFill>
          </a:ln>
          <a:effectLst>
            <a:innerShdw blurRad="63500" dist="50800" dir="162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zh-TW" altLang="en-US" sz="1463">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6" name="向上箭號 25"/>
          <p:cNvSpPr/>
          <p:nvPr/>
        </p:nvSpPr>
        <p:spPr bwMode="auto">
          <a:xfrm rot="5400000">
            <a:off x="2416999" y="1788463"/>
            <a:ext cx="119161" cy="519753"/>
          </a:xfrm>
          <a:prstGeom prst="upArrow">
            <a:avLst/>
          </a:prstGeom>
          <a:solidFill>
            <a:srgbClr val="002060"/>
          </a:solidFill>
          <a:ln w="12700">
            <a:solidFill>
              <a:srgbClr val="00B0F0"/>
            </a:solidFill>
          </a:ln>
          <a:effectLst>
            <a:innerShdw blurRad="63500" dist="50800" dir="162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zh-TW" altLang="en-US" sz="1463">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8" name="文字方塊 27"/>
          <p:cNvSpPr txBox="1"/>
          <p:nvPr/>
        </p:nvSpPr>
        <p:spPr bwMode="auto">
          <a:xfrm>
            <a:off x="2581466" y="2648852"/>
            <a:ext cx="1794661" cy="276999"/>
          </a:xfrm>
          <a:prstGeom prst="rect">
            <a:avLst/>
          </a:prstGeom>
          <a:solidFill>
            <a:schemeClr val="lt1"/>
          </a:solidFill>
        </p:spPr>
        <p:style>
          <a:lnRef idx="2">
            <a:schemeClr val="accent5"/>
          </a:lnRef>
          <a:fillRef idx="1">
            <a:schemeClr val="lt1"/>
          </a:fillRef>
          <a:effectRef idx="0">
            <a:schemeClr val="accent5"/>
          </a:effectRef>
          <a:fontRef idx="minor">
            <a:schemeClr val="dk1"/>
          </a:fontRef>
        </p:style>
        <p:txBody>
          <a:bodyPr wrap="square">
            <a:noAutofit/>
          </a:bodyPr>
          <a:lstStyle/>
          <a:p>
            <a:pPr algn="ctr">
              <a:defRPr/>
            </a:pPr>
            <a:r>
              <a:rPr lang="zh-TW" altLang="en-US" sz="1400" dirty="0">
                <a:solidFill>
                  <a:srgbClr val="0000CC"/>
                </a:solidFill>
                <a:latin typeface="微軟正黑體" panose="020B0604030504040204" pitchFamily="34" charset="-120"/>
                <a:ea typeface="微軟正黑體" panose="020B0604030504040204" pitchFamily="34" charset="-120"/>
                <a:cs typeface="Arial" panose="020B0604020202020204" pitchFamily="34" charset="0"/>
              </a:rPr>
              <a:t>建構</a:t>
            </a:r>
            <a:r>
              <a:rPr lang="zh-TW" altLang="en-US" sz="1400" dirty="0" smtClean="0">
                <a:solidFill>
                  <a:srgbClr val="0000CC"/>
                </a:solidFill>
                <a:latin typeface="微軟正黑體" panose="020B0604030504040204" pitchFamily="34" charset="-120"/>
                <a:ea typeface="微軟正黑體" panose="020B0604030504040204" pitchFamily="34" charset="-120"/>
                <a:cs typeface="Arial" panose="020B0604020202020204" pitchFamily="34" charset="0"/>
              </a:rPr>
              <a:t>優質投資環境</a:t>
            </a:r>
            <a:endParaRPr lang="zh-TW" altLang="en-US" sz="1400" dirty="0">
              <a:solidFill>
                <a:srgbClr val="0000CC"/>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1" name="圓角矩形 64"/>
          <p:cNvSpPr>
            <a:spLocks noChangeArrowheads="1"/>
          </p:cNvSpPr>
          <p:nvPr/>
        </p:nvSpPr>
        <p:spPr bwMode="auto">
          <a:xfrm>
            <a:off x="882340" y="2393701"/>
            <a:ext cx="115431" cy="306164"/>
          </a:xfrm>
          <a:prstGeom prst="roundRect">
            <a:avLst>
              <a:gd name="adj" fmla="val 16667"/>
            </a:avLst>
          </a:prstGeom>
          <a:gradFill rotWithShape="1">
            <a:gsLst>
              <a:gs pos="0">
                <a:srgbClr val="FF93A5"/>
              </a:gs>
              <a:gs pos="50000">
                <a:srgbClr val="FFBDC6"/>
              </a:gs>
              <a:gs pos="100000">
                <a:srgbClr val="FFDEE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463">
              <a:latin typeface="微軟正黑體" panose="020B0604030504040204" pitchFamily="34" charset="-120"/>
              <a:ea typeface="微軟正黑體" panose="020B0604030504040204" pitchFamily="34" charset="-120"/>
              <a:cs typeface="Arial" pitchFamily="34" charset="0"/>
            </a:endParaRPr>
          </a:p>
        </p:txBody>
      </p:sp>
      <p:sp>
        <p:nvSpPr>
          <p:cNvPr id="32" name="圓角矩形 65"/>
          <p:cNvSpPr>
            <a:spLocks noChangeArrowheads="1"/>
          </p:cNvSpPr>
          <p:nvPr/>
        </p:nvSpPr>
        <p:spPr bwMode="auto">
          <a:xfrm>
            <a:off x="899592" y="1790641"/>
            <a:ext cx="115431" cy="306164"/>
          </a:xfrm>
          <a:prstGeom prst="roundRect">
            <a:avLst>
              <a:gd name="adj" fmla="val 16667"/>
            </a:avLst>
          </a:prstGeom>
          <a:gradFill rotWithShape="1">
            <a:gsLst>
              <a:gs pos="0">
                <a:srgbClr val="FF93A5"/>
              </a:gs>
              <a:gs pos="50000">
                <a:srgbClr val="FFBDC6"/>
              </a:gs>
              <a:gs pos="100000">
                <a:srgbClr val="FFDEE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463">
              <a:latin typeface="微軟正黑體" panose="020B0604030504040204" pitchFamily="34" charset="-120"/>
              <a:ea typeface="微軟正黑體" panose="020B0604030504040204" pitchFamily="34" charset="-120"/>
              <a:cs typeface="Arial" pitchFamily="34" charset="0"/>
            </a:endParaRPr>
          </a:p>
        </p:txBody>
      </p:sp>
      <p:sp>
        <p:nvSpPr>
          <p:cNvPr id="33" name="Text Box 33"/>
          <p:cNvSpPr txBox="1">
            <a:spLocks noChangeArrowheads="1"/>
          </p:cNvSpPr>
          <p:nvPr/>
        </p:nvSpPr>
        <p:spPr bwMode="auto">
          <a:xfrm>
            <a:off x="706260" y="1725233"/>
            <a:ext cx="337428" cy="55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vert="eaVert" lIns="48292" tIns="19013" rIns="48292" bIns="24146" anchor="ctr"/>
          <a:lstStyle>
            <a:lvl1pPr eaLnBrk="0" hangingPunct="0">
              <a:spcBef>
                <a:spcPct val="20000"/>
              </a:spcBef>
              <a:buFont typeface="Arial" pitchFamily="34" charset="0"/>
              <a:buChar char="•"/>
              <a:tabLst>
                <a:tab pos="407988" algn="l"/>
                <a:tab pos="901700" algn="l"/>
                <a:tab pos="1012825" algn="l"/>
              </a:tabLst>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tabLst>
                <a:tab pos="407988" algn="l"/>
                <a:tab pos="901700" algn="l"/>
                <a:tab pos="1012825" algn="l"/>
              </a:tabLst>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tabLst>
                <a:tab pos="407988" algn="l"/>
                <a:tab pos="901700" algn="l"/>
                <a:tab pos="1012825" algn="l"/>
              </a:tabLst>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1463" b="1" dirty="0">
                <a:solidFill>
                  <a:srgbClr val="A50021"/>
                </a:solidFill>
                <a:latin typeface="微軟正黑體" panose="020B0604030504040204" pitchFamily="34" charset="-120"/>
                <a:ea typeface="微軟正黑體" panose="020B0604030504040204" pitchFamily="34" charset="-120"/>
                <a:cs typeface="Arial" pitchFamily="34" charset="0"/>
              </a:rPr>
              <a:t>排障</a:t>
            </a:r>
          </a:p>
        </p:txBody>
      </p:sp>
      <p:sp>
        <p:nvSpPr>
          <p:cNvPr id="34" name="Text Box 33"/>
          <p:cNvSpPr txBox="1">
            <a:spLocks noChangeArrowheads="1"/>
          </p:cNvSpPr>
          <p:nvPr/>
        </p:nvSpPr>
        <p:spPr bwMode="auto">
          <a:xfrm>
            <a:off x="683568" y="2344055"/>
            <a:ext cx="337428" cy="55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vert="eaVert" lIns="48292" tIns="19013" rIns="48292" bIns="24146" anchor="ctr"/>
          <a:lstStyle>
            <a:lvl1pPr eaLnBrk="0" hangingPunct="0">
              <a:spcBef>
                <a:spcPct val="20000"/>
              </a:spcBef>
              <a:buFont typeface="Arial" pitchFamily="34" charset="0"/>
              <a:buChar char="•"/>
              <a:tabLst>
                <a:tab pos="407988" algn="l"/>
                <a:tab pos="901700" algn="l"/>
                <a:tab pos="1012825" algn="l"/>
              </a:tabLst>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tabLst>
                <a:tab pos="407988" algn="l"/>
                <a:tab pos="901700" algn="l"/>
                <a:tab pos="1012825" algn="l"/>
              </a:tabLst>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tabLst>
                <a:tab pos="407988" algn="l"/>
                <a:tab pos="901700" algn="l"/>
                <a:tab pos="1012825" algn="l"/>
              </a:tabLst>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tabLst>
                <a:tab pos="407988" algn="l"/>
                <a:tab pos="901700" algn="l"/>
                <a:tab pos="1012825" algn="l"/>
              </a:tabLst>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1463" b="1" dirty="0">
                <a:solidFill>
                  <a:srgbClr val="A50021"/>
                </a:solidFill>
                <a:latin typeface="微軟正黑體" panose="020B0604030504040204" pitchFamily="34" charset="-120"/>
                <a:ea typeface="微軟正黑體" panose="020B0604030504040204" pitchFamily="34" charset="-120"/>
                <a:cs typeface="Arial" pitchFamily="34" charset="0"/>
              </a:rPr>
              <a:t>促投</a:t>
            </a:r>
          </a:p>
        </p:txBody>
      </p:sp>
      <p:sp>
        <p:nvSpPr>
          <p:cNvPr id="10" name="Text Box 35"/>
          <p:cNvSpPr txBox="1">
            <a:spLocks noChangeArrowheads="1"/>
          </p:cNvSpPr>
          <p:nvPr/>
        </p:nvSpPr>
        <p:spPr bwMode="auto">
          <a:xfrm>
            <a:off x="497846" y="1197658"/>
            <a:ext cx="3546239" cy="281240"/>
          </a:xfrm>
          <a:prstGeom prst="rect">
            <a:avLst/>
          </a:prstGeom>
          <a:solidFill>
            <a:schemeClr val="accent1">
              <a:lumMod val="40000"/>
              <a:lumOff val="60000"/>
            </a:schemeClr>
          </a:solidFill>
          <a:ln w="38100" algn="ctr">
            <a:solidFill>
              <a:schemeClr val="bg1"/>
            </a:solidFill>
            <a:miter lim="800000"/>
            <a:headEnd/>
            <a:tailEnd/>
          </a:ln>
          <a:effectLst>
            <a:outerShdw dist="20000" dir="5400000" rotWithShape="0">
              <a:srgbClr val="000000">
                <a:alpha val="37999"/>
              </a:srgbClr>
            </a:outerShdw>
          </a:effectLst>
        </p:spPr>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促進產業投資，排除廠商投資障礙</a:t>
            </a:r>
            <a:endParaRPr kumimoji="0"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0" name="Text Box 35"/>
          <p:cNvSpPr txBox="1">
            <a:spLocks noChangeArrowheads="1"/>
          </p:cNvSpPr>
          <p:nvPr/>
        </p:nvSpPr>
        <p:spPr bwMode="auto">
          <a:xfrm>
            <a:off x="4708472" y="1197658"/>
            <a:ext cx="3757495" cy="258060"/>
          </a:xfrm>
          <a:prstGeom prst="rect">
            <a:avLst/>
          </a:prstGeom>
          <a:solidFill>
            <a:schemeClr val="accent1">
              <a:lumMod val="40000"/>
              <a:lumOff val="60000"/>
            </a:schemeClr>
          </a:solidFill>
          <a:ln w="38100" algn="ctr">
            <a:solidFill>
              <a:schemeClr val="bg1"/>
            </a:solidFill>
            <a:miter lim="800000"/>
            <a:headEnd/>
            <a:tailEnd/>
          </a:ln>
          <a:effectLst>
            <a:outerShdw dist="20000" dir="5400000" rotWithShape="0">
              <a:srgbClr val="000000">
                <a:alpha val="37999"/>
              </a:srgbClr>
            </a:outerShdw>
          </a:effectLst>
        </p:spPr>
        <p:txBody>
          <a:bodyPr anchor="ctr"/>
          <a:lstStyle>
            <a:defPPr>
              <a:defRPr lang="zh-TW"/>
            </a:defPPr>
            <a:lvl1pPr algn="ctr">
              <a:defRPr kumimoji="1" sz="1500" b="1">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Arial" charset="0"/>
                <a:ea typeface="新細明體" pitchFamily="18" charset="-120"/>
              </a:defRPr>
            </a:lvl2pPr>
            <a:lvl3pPr marL="1143000" indent="-228600" eaLnBrk="0" hangingPunct="0">
              <a:defRPr kumimoji="1">
                <a:latin typeface="Arial" charset="0"/>
                <a:ea typeface="新細明體" pitchFamily="18" charset="-120"/>
              </a:defRPr>
            </a:lvl3pPr>
            <a:lvl4pPr marL="1600200" indent="-228600" eaLnBrk="0" hangingPunct="0">
              <a:defRPr kumimoji="1">
                <a:latin typeface="Arial" charset="0"/>
                <a:ea typeface="新細明體" pitchFamily="18" charset="-120"/>
              </a:defRPr>
            </a:lvl4pPr>
            <a:lvl5pPr marL="2057400" indent="-228600" eaLnBrk="0" hangingPunct="0">
              <a:defRPr kumimoji="1">
                <a:latin typeface="Arial" charset="0"/>
                <a:ea typeface="新細明體" pitchFamily="18" charset="-120"/>
              </a:defRPr>
            </a:lvl5pPr>
            <a:lvl6pPr marL="2514600" indent="-228600" eaLnBrk="0" fontAlgn="base" hangingPunct="0">
              <a:spcBef>
                <a:spcPct val="0"/>
              </a:spcBef>
              <a:spcAft>
                <a:spcPct val="0"/>
              </a:spcAft>
              <a:defRPr kumimoji="1">
                <a:latin typeface="Arial" charset="0"/>
                <a:ea typeface="新細明體" pitchFamily="18" charset="-120"/>
              </a:defRPr>
            </a:lvl6pPr>
            <a:lvl7pPr marL="2971800" indent="-228600" eaLnBrk="0" fontAlgn="base" hangingPunct="0">
              <a:spcBef>
                <a:spcPct val="0"/>
              </a:spcBef>
              <a:spcAft>
                <a:spcPct val="0"/>
              </a:spcAft>
              <a:defRPr kumimoji="1">
                <a:latin typeface="Arial" charset="0"/>
                <a:ea typeface="新細明體" pitchFamily="18" charset="-120"/>
              </a:defRPr>
            </a:lvl7pPr>
            <a:lvl8pPr marL="3429000" indent="-228600" eaLnBrk="0" fontAlgn="base" hangingPunct="0">
              <a:spcBef>
                <a:spcPct val="0"/>
              </a:spcBef>
              <a:spcAft>
                <a:spcPct val="0"/>
              </a:spcAft>
              <a:defRPr kumimoji="1">
                <a:latin typeface="Arial" charset="0"/>
                <a:ea typeface="新細明體" pitchFamily="18" charset="-120"/>
              </a:defRPr>
            </a:lvl8pPr>
            <a:lvl9pPr marL="3886200" indent="-228600" eaLnBrk="0" fontAlgn="base" hangingPunct="0">
              <a:spcBef>
                <a:spcPct val="0"/>
              </a:spcBef>
              <a:spcAft>
                <a:spcPct val="0"/>
              </a:spcAft>
              <a:defRPr kumimoji="1">
                <a:latin typeface="Arial" charset="0"/>
                <a:ea typeface="新細明體" pitchFamily="18" charset="-120"/>
              </a:defRPr>
            </a:lvl9pPr>
          </a:lstStyle>
          <a:p>
            <a:pPr algn="l"/>
            <a:r>
              <a:rPr lang="en-US" altLang="zh-TW" sz="1600" b="0" dirty="0">
                <a:latin typeface="微軟正黑體" panose="020B0604030504040204" pitchFamily="34" charset="-120"/>
                <a:ea typeface="微軟正黑體" panose="020B0604030504040204" pitchFamily="34" charset="-120"/>
              </a:rPr>
              <a:t>3</a:t>
            </a:r>
            <a:r>
              <a:rPr lang="en-US" altLang="zh-TW" sz="1600" b="0" dirty="0" smtClean="0">
                <a:latin typeface="微軟正黑體" panose="020B0604030504040204" pitchFamily="34" charset="-120"/>
                <a:ea typeface="微軟正黑體" panose="020B0604030504040204" pitchFamily="34" charset="-120"/>
              </a:rPr>
              <a:t>.</a:t>
            </a:r>
            <a:r>
              <a:rPr lang="zh-TW" altLang="en-US" sz="1600" b="0" dirty="0" smtClean="0">
                <a:latin typeface="微軟正黑體" panose="020B0604030504040204" pitchFamily="34" charset="-120"/>
                <a:ea typeface="微軟正黑體" panose="020B0604030504040204" pitchFamily="34" charset="-120"/>
              </a:rPr>
              <a:t>促進異</a:t>
            </a:r>
            <a:r>
              <a:rPr lang="zh-TW" altLang="en-US" sz="1600" b="0" dirty="0">
                <a:latin typeface="微軟正黑體" panose="020B0604030504040204" pitchFamily="34" charset="-120"/>
                <a:ea typeface="微軟正黑體" panose="020B0604030504040204" pitchFamily="34" charset="-120"/>
              </a:rPr>
              <a:t>業結盟，落實技術產業化</a:t>
            </a:r>
          </a:p>
        </p:txBody>
      </p:sp>
      <p:grpSp>
        <p:nvGrpSpPr>
          <p:cNvPr id="4" name="群組 3"/>
          <p:cNvGrpSpPr/>
          <p:nvPr/>
        </p:nvGrpSpPr>
        <p:grpSpPr>
          <a:xfrm>
            <a:off x="476513" y="3111840"/>
            <a:ext cx="3966084" cy="2018148"/>
            <a:chOff x="3734464" y="737097"/>
            <a:chExt cx="4296591" cy="2018148"/>
          </a:xfrm>
        </p:grpSpPr>
        <p:sp>
          <p:nvSpPr>
            <p:cNvPr id="84" name="圓角矩形 83"/>
            <p:cNvSpPr/>
            <p:nvPr/>
          </p:nvSpPr>
          <p:spPr bwMode="auto">
            <a:xfrm>
              <a:off x="3734464" y="1033474"/>
              <a:ext cx="4170863" cy="1712749"/>
            </a:xfrm>
            <a:prstGeom prst="roundRect">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lstStyle/>
            <a:p>
              <a:pPr algn="ctr">
                <a:defRPr/>
              </a:pPr>
              <a:r>
                <a:rPr lang="zh-TW" altLang="en-US" sz="1463"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endParaRPr lang="zh-TW" altLang="en-US" sz="1463"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85" name="Text Box 35"/>
            <p:cNvSpPr txBox="1">
              <a:spLocks noChangeArrowheads="1"/>
            </p:cNvSpPr>
            <p:nvPr/>
          </p:nvSpPr>
          <p:spPr bwMode="auto">
            <a:xfrm>
              <a:off x="3800872" y="737097"/>
              <a:ext cx="4230183" cy="259411"/>
            </a:xfrm>
            <a:prstGeom prst="rect">
              <a:avLst/>
            </a:prstGeom>
            <a:solidFill>
              <a:schemeClr val="accent1">
                <a:lumMod val="40000"/>
                <a:lumOff val="60000"/>
              </a:schemeClr>
            </a:solidFill>
            <a:ln w="38100" algn="ctr">
              <a:solidFill>
                <a:schemeClr val="bg1"/>
              </a:solidFill>
              <a:miter lim="800000"/>
              <a:headEnd/>
              <a:tailEnd/>
            </a:ln>
            <a:effectLst>
              <a:outerShdw dist="20000" dir="5400000" rotWithShape="0">
                <a:srgbClr val="000000">
                  <a:alpha val="37999"/>
                </a:srgbClr>
              </a:outerShdw>
            </a:effectLst>
          </p:spPr>
          <p:txBody>
            <a:bodyPr anchor="ctr"/>
            <a:lstStyle>
              <a:defPPr>
                <a:defRPr lang="zh-TW"/>
              </a:defPPr>
              <a:lvl1pPr algn="ctr">
                <a:defRPr kumimoji="1" sz="1500" b="1">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defRPr kumimoji="1">
                  <a:latin typeface="Arial" charset="0"/>
                  <a:ea typeface="新細明體" pitchFamily="18" charset="-120"/>
                </a:defRPr>
              </a:lvl2pPr>
              <a:lvl3pPr marL="1143000" indent="-228600" eaLnBrk="0" hangingPunct="0">
                <a:defRPr kumimoji="1">
                  <a:latin typeface="Arial" charset="0"/>
                  <a:ea typeface="新細明體" pitchFamily="18" charset="-120"/>
                </a:defRPr>
              </a:lvl3pPr>
              <a:lvl4pPr marL="1600200" indent="-228600" eaLnBrk="0" hangingPunct="0">
                <a:defRPr kumimoji="1">
                  <a:latin typeface="Arial" charset="0"/>
                  <a:ea typeface="新細明體" pitchFamily="18" charset="-120"/>
                </a:defRPr>
              </a:lvl4pPr>
              <a:lvl5pPr marL="2057400" indent="-228600" eaLnBrk="0" hangingPunct="0">
                <a:defRPr kumimoji="1">
                  <a:latin typeface="Arial" charset="0"/>
                  <a:ea typeface="新細明體" pitchFamily="18" charset="-120"/>
                </a:defRPr>
              </a:lvl5pPr>
              <a:lvl6pPr marL="2514600" indent="-228600" eaLnBrk="0" fontAlgn="base" hangingPunct="0">
                <a:spcBef>
                  <a:spcPct val="0"/>
                </a:spcBef>
                <a:spcAft>
                  <a:spcPct val="0"/>
                </a:spcAft>
                <a:defRPr kumimoji="1">
                  <a:latin typeface="Arial" charset="0"/>
                  <a:ea typeface="新細明體" pitchFamily="18" charset="-120"/>
                </a:defRPr>
              </a:lvl6pPr>
              <a:lvl7pPr marL="2971800" indent="-228600" eaLnBrk="0" fontAlgn="base" hangingPunct="0">
                <a:spcBef>
                  <a:spcPct val="0"/>
                </a:spcBef>
                <a:spcAft>
                  <a:spcPct val="0"/>
                </a:spcAft>
                <a:defRPr kumimoji="1">
                  <a:latin typeface="Arial" charset="0"/>
                  <a:ea typeface="新細明體" pitchFamily="18" charset="-120"/>
                </a:defRPr>
              </a:lvl7pPr>
              <a:lvl8pPr marL="3429000" indent="-228600" eaLnBrk="0" fontAlgn="base" hangingPunct="0">
                <a:spcBef>
                  <a:spcPct val="0"/>
                </a:spcBef>
                <a:spcAft>
                  <a:spcPct val="0"/>
                </a:spcAft>
                <a:defRPr kumimoji="1">
                  <a:latin typeface="Arial" charset="0"/>
                  <a:ea typeface="新細明體" pitchFamily="18" charset="-120"/>
                </a:defRPr>
              </a:lvl8pPr>
              <a:lvl9pPr marL="3886200" indent="-228600" eaLnBrk="0" fontAlgn="base" hangingPunct="0">
                <a:spcBef>
                  <a:spcPct val="0"/>
                </a:spcBef>
                <a:spcAft>
                  <a:spcPct val="0"/>
                </a:spcAft>
                <a:defRPr kumimoji="1">
                  <a:latin typeface="Arial" charset="0"/>
                  <a:ea typeface="新細明體" pitchFamily="18" charset="-120"/>
                </a:defRPr>
              </a:lvl9pPr>
            </a:lstStyle>
            <a:p>
              <a:pPr algn="l"/>
              <a:r>
                <a:rPr lang="en-US" altLang="zh-TW" sz="1600" b="0" dirty="0">
                  <a:latin typeface="微軟正黑體" panose="020B0604030504040204" pitchFamily="34" charset="-120"/>
                  <a:ea typeface="微軟正黑體" panose="020B0604030504040204" pitchFamily="34" charset="-120"/>
                </a:rPr>
                <a:t>2</a:t>
              </a:r>
              <a:r>
                <a:rPr lang="en-US" altLang="zh-TW" sz="1600" b="0" dirty="0" smtClean="0">
                  <a:latin typeface="微軟正黑體" panose="020B0604030504040204" pitchFamily="34" charset="-120"/>
                  <a:ea typeface="微軟正黑體" panose="020B0604030504040204" pitchFamily="34" charset="-120"/>
                </a:rPr>
                <a:t>.</a:t>
              </a:r>
              <a:r>
                <a:rPr lang="zh-TW" altLang="en-US" sz="1600" b="0" dirty="0" smtClean="0">
                  <a:latin typeface="微軟正黑體" panose="020B0604030504040204" pitchFamily="34" charset="-120"/>
                  <a:ea typeface="微軟正黑體" panose="020B0604030504040204" pitchFamily="34" charset="-120"/>
                </a:rPr>
                <a:t>引進國際大廠，推動</a:t>
              </a:r>
              <a:r>
                <a:rPr lang="zh-TW" altLang="en-US" sz="1600" b="0" dirty="0">
                  <a:latin typeface="微軟正黑體" panose="020B0604030504040204" pitchFamily="34" charset="-120"/>
                  <a:ea typeface="微軟正黑體" panose="020B0604030504040204" pitchFamily="34" charset="-120"/>
                </a:rPr>
                <a:t>國際</a:t>
              </a:r>
              <a:r>
                <a:rPr lang="zh-TW" altLang="en-US" sz="1600" b="0" dirty="0" smtClean="0">
                  <a:latin typeface="微軟正黑體" panose="020B0604030504040204" pitchFamily="34" charset="-120"/>
                  <a:ea typeface="微軟正黑體" panose="020B0604030504040204" pitchFamily="34" charset="-120"/>
                </a:rPr>
                <a:t>合作</a:t>
              </a:r>
              <a:endParaRPr lang="zh-TW" altLang="en-US" sz="1600" b="0" dirty="0">
                <a:latin typeface="微軟正黑體" panose="020B0604030504040204" pitchFamily="34" charset="-120"/>
                <a:ea typeface="微軟正黑體" panose="020B0604030504040204" pitchFamily="34" charset="-120"/>
              </a:endParaRPr>
            </a:p>
          </p:txBody>
        </p:sp>
        <p:grpSp>
          <p:nvGrpSpPr>
            <p:cNvPr id="167" name="群組 166"/>
            <p:cNvGrpSpPr/>
            <p:nvPr/>
          </p:nvGrpSpPr>
          <p:grpSpPr>
            <a:xfrm>
              <a:off x="4104946" y="1095021"/>
              <a:ext cx="3687854" cy="1660224"/>
              <a:chOff x="925907" y="3476103"/>
              <a:chExt cx="3687854" cy="1660224"/>
            </a:xfrm>
          </p:grpSpPr>
          <p:sp>
            <p:nvSpPr>
              <p:cNvPr id="163" name="AutoShape 10"/>
              <p:cNvSpPr>
                <a:spLocks noChangeArrowheads="1"/>
              </p:cNvSpPr>
              <p:nvPr/>
            </p:nvSpPr>
            <p:spPr bwMode="auto">
              <a:xfrm>
                <a:off x="970620" y="3770444"/>
                <a:ext cx="1136994" cy="902592"/>
              </a:xfrm>
              <a:prstGeom prst="flowChartAlternateProcess">
                <a:avLst/>
              </a:prstGeom>
              <a:gradFill rotWithShape="1">
                <a:gsLst>
                  <a:gs pos="0">
                    <a:schemeClr val="bg1"/>
                  </a:gs>
                  <a:gs pos="100000">
                    <a:srgbClr val="FFF3F3"/>
                  </a:gs>
                </a:gsLst>
                <a:lin ang="5400000" scaled="1"/>
              </a:gradFill>
              <a:ln w="57150" algn="ctr">
                <a:solidFill>
                  <a:srgbClr val="990033"/>
                </a:solidFill>
                <a:miter lim="800000"/>
                <a:headEnd/>
                <a:tailEnd/>
              </a:ln>
              <a:effectLst>
                <a:outerShdw dist="107763" dir="2700000" algn="ctr" rotWithShape="0">
                  <a:schemeClr val="bg2">
                    <a:alpha val="50000"/>
                  </a:schemeClr>
                </a:outerShdw>
              </a:effectLst>
            </p:spPr>
            <p:txBody>
              <a:bodyPr wrap="none" anchor="ctr"/>
              <a:lstStyle/>
              <a:p>
                <a:pPr algn="ctr"/>
                <a:endParaRPr lang="zh-TW" altLang="en-US" sz="24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149" name="群組 6"/>
              <p:cNvGrpSpPr>
                <a:grpSpLocks/>
              </p:cNvGrpSpPr>
              <p:nvPr/>
            </p:nvGrpSpPr>
            <p:grpSpPr bwMode="auto">
              <a:xfrm>
                <a:off x="925907" y="3476103"/>
                <a:ext cx="3687854" cy="1660224"/>
                <a:chOff x="68743" y="4471451"/>
                <a:chExt cx="3688119" cy="1659927"/>
              </a:xfrm>
            </p:grpSpPr>
            <p:grpSp>
              <p:nvGrpSpPr>
                <p:cNvPr id="156" name="群組 93"/>
                <p:cNvGrpSpPr>
                  <a:grpSpLocks/>
                </p:cNvGrpSpPr>
                <p:nvPr/>
              </p:nvGrpSpPr>
              <p:grpSpPr bwMode="auto">
                <a:xfrm>
                  <a:off x="68743" y="4523757"/>
                  <a:ext cx="3494640" cy="1607621"/>
                  <a:chOff x="-264019" y="1840546"/>
                  <a:chExt cx="3608070" cy="1716414"/>
                </a:xfrm>
              </p:grpSpPr>
              <p:sp>
                <p:nvSpPr>
                  <p:cNvPr id="157" name="Text Box 11"/>
                  <p:cNvSpPr txBox="1">
                    <a:spLocks noChangeArrowheads="1"/>
                  </p:cNvSpPr>
                  <p:nvPr/>
                </p:nvSpPr>
                <p:spPr bwMode="auto">
                  <a:xfrm>
                    <a:off x="-264019" y="2133268"/>
                    <a:ext cx="1308038" cy="867362"/>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b="1">
                        <a:solidFill>
                          <a:schemeClr val="tx1"/>
                        </a:solidFill>
                        <a:latin typeface="Times New Roman" pitchFamily="18" charset="0"/>
                        <a:ea typeface="標楷體" pitchFamily="65" charset="-120"/>
                      </a:defRPr>
                    </a:lvl1pPr>
                    <a:lvl2pPr marL="742950" indent="-285750" eaLnBrk="0" hangingPunct="0">
                      <a:defRPr kumimoji="1" sz="2400" b="1">
                        <a:solidFill>
                          <a:schemeClr val="tx1"/>
                        </a:solidFill>
                        <a:latin typeface="Times New Roman" pitchFamily="18" charset="0"/>
                        <a:ea typeface="標楷體" pitchFamily="65" charset="-120"/>
                      </a:defRPr>
                    </a:lvl2pPr>
                    <a:lvl3pPr marL="1143000" indent="-228600" eaLnBrk="0" hangingPunct="0">
                      <a:defRPr kumimoji="1" sz="2400" b="1">
                        <a:solidFill>
                          <a:schemeClr val="tx1"/>
                        </a:solidFill>
                        <a:latin typeface="Times New Roman" pitchFamily="18" charset="0"/>
                        <a:ea typeface="標楷體" pitchFamily="65" charset="-120"/>
                      </a:defRPr>
                    </a:lvl3pPr>
                    <a:lvl4pPr marL="1600200" indent="-228600" eaLnBrk="0" hangingPunct="0">
                      <a:defRPr kumimoji="1" sz="2400" b="1">
                        <a:solidFill>
                          <a:schemeClr val="tx1"/>
                        </a:solidFill>
                        <a:latin typeface="Times New Roman" pitchFamily="18" charset="0"/>
                        <a:ea typeface="標楷體" pitchFamily="65" charset="-120"/>
                      </a:defRPr>
                    </a:lvl4pPr>
                    <a:lvl5pPr marL="2057400" indent="-228600" eaLnBrk="0" hangingPunct="0">
                      <a:defRPr kumimoji="1" sz="2400" b="1">
                        <a:solidFill>
                          <a:schemeClr val="tx1"/>
                        </a:solidFill>
                        <a:latin typeface="Times New Roman" pitchFamily="18" charset="0"/>
                        <a:ea typeface="標楷體" pitchFamily="65"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標楷體" pitchFamily="65"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標楷體" pitchFamily="65"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標楷體" pitchFamily="65"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標楷體" pitchFamily="65" charset="-120"/>
                      </a:defRPr>
                    </a:lvl9pPr>
                  </a:lstStyle>
                  <a:p>
                    <a:pPr algn="ctr" eaLnBrk="1" fontAlgn="auto" hangingPunct="1">
                      <a:lnSpc>
                        <a:spcPct val="90000"/>
                      </a:lnSpc>
                      <a:spcBef>
                        <a:spcPts val="0"/>
                      </a:spcBef>
                      <a:spcAft>
                        <a:spcPts val="0"/>
                      </a:spcAft>
                      <a:defRPr/>
                    </a:pPr>
                    <a:r>
                      <a:rPr lang="zh-TW" altLang="en-US" sz="1300" kern="0" dirty="0" smtClean="0">
                        <a:latin typeface="微軟正黑體" panose="020B0604030504040204" pitchFamily="34" charset="-120"/>
                        <a:ea typeface="微軟正黑體" panose="020B0604030504040204" pitchFamily="34" charset="-120"/>
                        <a:cs typeface="Arial" panose="020B0604020202020204" pitchFamily="34" charset="0"/>
                      </a:rPr>
                      <a:t>促進國內業者啟發創新思維拓展國際市場</a:t>
                    </a:r>
                    <a:endParaRPr lang="en-US" altLang="zh-TW" sz="1300" kern="0" dirty="0" smtClean="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8" name="AutoShape 17"/>
                  <p:cNvSpPr>
                    <a:spLocks noChangeArrowheads="1"/>
                  </p:cNvSpPr>
                  <p:nvPr/>
                </p:nvSpPr>
                <p:spPr bwMode="auto">
                  <a:xfrm>
                    <a:off x="1143113" y="1840546"/>
                    <a:ext cx="891696" cy="261250"/>
                  </a:xfrm>
                  <a:prstGeom prst="flowChartAlternateProcess">
                    <a:avLst/>
                  </a:prstGeom>
                  <a:solidFill>
                    <a:srgbClr val="00206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產業論壇</a:t>
                    </a:r>
                    <a:endParaRPr lang="en-US" altLang="zh-TW" sz="14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9" name="AutoShape 17"/>
                  <p:cNvSpPr>
                    <a:spLocks noChangeArrowheads="1"/>
                  </p:cNvSpPr>
                  <p:nvPr/>
                </p:nvSpPr>
                <p:spPr bwMode="auto">
                  <a:xfrm>
                    <a:off x="1143625" y="2102829"/>
                    <a:ext cx="891696" cy="281088"/>
                  </a:xfrm>
                  <a:prstGeom prst="flowChartAlternateProcess">
                    <a:avLst/>
                  </a:prstGeom>
                  <a:solidFill>
                    <a:srgbClr val="A50021"/>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會展活動</a:t>
                    </a:r>
                    <a:endParaRPr lang="en-US" altLang="zh-TW"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0" name="AutoShape 17"/>
                  <p:cNvSpPr>
                    <a:spLocks noChangeArrowheads="1"/>
                  </p:cNvSpPr>
                  <p:nvPr/>
                </p:nvSpPr>
                <p:spPr bwMode="auto">
                  <a:xfrm>
                    <a:off x="-206232" y="3306321"/>
                    <a:ext cx="3550283" cy="250639"/>
                  </a:xfrm>
                  <a:prstGeom prst="flowChartAlternateProcess">
                    <a:avLst/>
                  </a:prstGeom>
                  <a:solidFill>
                    <a:srgbClr val="45006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國內半導體</a:t>
                    </a:r>
                    <a:r>
                      <a:rPr lang="zh-TW" altLang="en-US" sz="1200" b="1" kern="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廠、智慧</a:t>
                    </a:r>
                    <a:r>
                      <a:rPr lang="zh-TW" altLang="en-US"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電子產業廠商</a:t>
                    </a:r>
                    <a:endParaRPr lang="en-US" altLang="zh-TW"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1" name="左-右雙向箭號 160"/>
                  <p:cNvSpPr/>
                  <p:nvPr/>
                </p:nvSpPr>
                <p:spPr bwMode="auto">
                  <a:xfrm rot="5400000">
                    <a:off x="2123060" y="3155793"/>
                    <a:ext cx="223402" cy="177744"/>
                  </a:xfrm>
                  <a:prstGeom prst="leftRightArrow">
                    <a:avLst/>
                  </a:prstGeom>
                  <a:solidFill>
                    <a:srgbClr val="A50021"/>
                  </a:solidFill>
                  <a:ln w="12700">
                    <a:solidFill>
                      <a:srgbClr val="FFAFBE"/>
                    </a:solidFill>
                  </a:ln>
                  <a:effectLst>
                    <a:innerShdw blurRad="63500" dist="50800" dir="162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2" name="左-右雙向箭號 161"/>
                  <p:cNvSpPr/>
                  <p:nvPr/>
                </p:nvSpPr>
                <p:spPr bwMode="auto">
                  <a:xfrm>
                    <a:off x="1960969" y="2209323"/>
                    <a:ext cx="334380" cy="183039"/>
                  </a:xfrm>
                  <a:prstGeom prst="leftRightArrow">
                    <a:avLst/>
                  </a:prstGeom>
                  <a:solidFill>
                    <a:srgbClr val="A50021"/>
                  </a:solidFill>
                  <a:ln w="12700">
                    <a:solidFill>
                      <a:srgbClr val="FFAFBE"/>
                    </a:solidFill>
                  </a:ln>
                  <a:effectLst>
                    <a:innerShdw blurRad="63500" dist="50800" dir="162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cs typeface="Arial" panose="020B0604020202020204" pitchFamily="34" charset="0"/>
                    </a:endParaRPr>
                  </a:p>
                </p:txBody>
              </p:sp>
            </p:grpSp>
            <p:sp>
              <p:nvSpPr>
                <p:cNvPr id="151" name="AutoShape 17"/>
                <p:cNvSpPr>
                  <a:spLocks noChangeArrowheads="1"/>
                </p:cNvSpPr>
                <p:nvPr/>
              </p:nvSpPr>
              <p:spPr bwMode="auto">
                <a:xfrm>
                  <a:off x="2551551" y="4619102"/>
                  <a:ext cx="1152608" cy="1105985"/>
                </a:xfrm>
                <a:prstGeom prst="flowChartAlternateProcess">
                  <a:avLst/>
                </a:prstGeom>
                <a:gradFill rotWithShape="1">
                  <a:gsLst>
                    <a:gs pos="0">
                      <a:schemeClr val="bg1"/>
                    </a:gs>
                    <a:gs pos="100000">
                      <a:srgbClr val="DDF2FF"/>
                    </a:gs>
                  </a:gsLst>
                  <a:lin ang="5400000" scaled="1"/>
                </a:gradFill>
                <a:ln w="57150" algn="ctr">
                  <a:solidFill>
                    <a:srgbClr val="000066"/>
                  </a:solidFill>
                  <a:miter lim="800000"/>
                  <a:headEnd/>
                  <a:tailEnd/>
                </a:ln>
                <a:effectLst/>
              </p:spPr>
              <p:txBody>
                <a:bodyPr wrap="none" anchor="ctr"/>
                <a:lstStyle/>
                <a:p>
                  <a:pPr algn="ctr">
                    <a:defRPr/>
                  </a:pP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2" name="Rectangle 16"/>
                <p:cNvSpPr>
                  <a:spLocks noChangeArrowheads="1"/>
                </p:cNvSpPr>
                <p:nvPr/>
              </p:nvSpPr>
              <p:spPr bwMode="auto">
                <a:xfrm>
                  <a:off x="1362648" y="4471451"/>
                  <a:ext cx="1005161" cy="1361148"/>
                </a:xfrm>
                <a:prstGeom prst="rect">
                  <a:avLst/>
                </a:prstGeom>
                <a:noFill/>
                <a:ln w="28575" algn="ctr">
                  <a:solidFill>
                    <a:srgbClr val="000066"/>
                  </a:solidFill>
                  <a:prstDash val="dashDot"/>
                  <a:miter lim="800000"/>
                  <a:headEnd/>
                  <a:tailEnd/>
                </a:ln>
                <a:effectLst/>
              </p:spPr>
              <p:txBody>
                <a:bodyPr wrap="none" anchor="ctr"/>
                <a:lstStyle/>
                <a:p>
                  <a:pPr algn="ctr">
                    <a:defRPr/>
                  </a:pPr>
                  <a:endParaRPr lang="zh-TW" altLang="en-US" sz="24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3" name="AutoShape 25"/>
                <p:cNvSpPr>
                  <a:spLocks noChangeArrowheads="1"/>
                </p:cNvSpPr>
                <p:nvPr/>
              </p:nvSpPr>
              <p:spPr bwMode="auto">
                <a:xfrm rot="16200000" flipH="1">
                  <a:off x="1342517" y="4839182"/>
                  <a:ext cx="71425" cy="250843"/>
                </a:xfrm>
                <a:prstGeom prst="downArrow">
                  <a:avLst>
                    <a:gd name="adj1" fmla="val 50000"/>
                    <a:gd name="adj2" fmla="val 57317"/>
                  </a:avLst>
                </a:prstGeom>
                <a:solidFill>
                  <a:srgbClr val="A50021"/>
                </a:solidFill>
                <a:ln w="28575" algn="ctr">
                  <a:solidFill>
                    <a:srgbClr val="A50021"/>
                  </a:solidFill>
                  <a:miter lim="800000"/>
                  <a:headEnd/>
                  <a:tailEnd/>
                </a:ln>
              </p:spPr>
              <p:txBody>
                <a:bodyPr vert="eaVert" wrap="none" anchor="ctr"/>
                <a:lstStyle/>
                <a:p>
                  <a:pPr algn="ctr">
                    <a:defRPr/>
                  </a:pPr>
                  <a:endParaRPr lang="zh-TW" altLang="en-US" sz="24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54" name="矩形 5"/>
                <p:cNvSpPr>
                  <a:spLocks noChangeArrowheads="1"/>
                </p:cNvSpPr>
                <p:nvPr/>
              </p:nvSpPr>
              <p:spPr bwMode="auto">
                <a:xfrm>
                  <a:off x="2511836" y="4663117"/>
                  <a:ext cx="1245026" cy="99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lnSpc>
                      <a:spcPct val="90000"/>
                    </a:lnSpc>
                    <a:spcBef>
                      <a:spcPct val="0"/>
                    </a:spcBef>
                    <a:buFontTx/>
                    <a:buNone/>
                  </a:pPr>
                  <a:r>
                    <a:rPr lang="zh-TW" altLang="en-US" sz="1300" b="1" dirty="0">
                      <a:solidFill>
                        <a:srgbClr val="000066"/>
                      </a:solidFill>
                      <a:latin typeface="微軟正黑體" panose="020B0604030504040204" pitchFamily="34" charset="-120"/>
                      <a:ea typeface="微軟正黑體" panose="020B0604030504040204" pitchFamily="34" charset="-120"/>
                      <a:cs typeface="Arial" panose="020B0604020202020204" pitchFamily="34" charset="0"/>
                    </a:rPr>
                    <a:t>引進國際系統廠合作需求，協尋國內廠商促成合作</a:t>
                  </a:r>
                  <a:endParaRPr lang="en-US" altLang="zh-TW" sz="1300" b="1" dirty="0">
                    <a:solidFill>
                      <a:srgbClr val="000066"/>
                    </a:solidFill>
                    <a:latin typeface="微軟正黑體" panose="020B0604030504040204" pitchFamily="34" charset="-120"/>
                    <a:ea typeface="微軟正黑體" panose="020B0604030504040204" pitchFamily="34" charset="-120"/>
                    <a:cs typeface="Arial" panose="020B0604020202020204" pitchFamily="34" charset="0"/>
                  </a:endParaRPr>
                </a:p>
              </p:txBody>
            </p:sp>
          </p:grpSp>
          <p:sp>
            <p:nvSpPr>
              <p:cNvPr id="164" name="AutoShape 17"/>
              <p:cNvSpPr>
                <a:spLocks noChangeArrowheads="1"/>
              </p:cNvSpPr>
              <p:nvPr/>
            </p:nvSpPr>
            <p:spPr bwMode="auto">
              <a:xfrm>
                <a:off x="2288704" y="4017605"/>
                <a:ext cx="863600" cy="259602"/>
              </a:xfrm>
              <a:prstGeom prst="flowChartAlternateProcess">
                <a:avLst/>
              </a:prstGeom>
              <a:solidFill>
                <a:srgbClr val="00206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zh-TW" altLang="en-US"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技術研討會</a:t>
                </a:r>
                <a:endParaRPr lang="en-US" altLang="zh-TW"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5" name="AutoShape 17"/>
              <p:cNvSpPr>
                <a:spLocks noChangeArrowheads="1"/>
              </p:cNvSpPr>
              <p:nvPr/>
            </p:nvSpPr>
            <p:spPr bwMode="auto">
              <a:xfrm>
                <a:off x="2289200" y="4278836"/>
                <a:ext cx="863600" cy="262657"/>
              </a:xfrm>
              <a:prstGeom prst="flowChartAlternateProcess">
                <a:avLst/>
              </a:prstGeom>
              <a:solidFill>
                <a:srgbClr val="A50021"/>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zh-TW" altLang="en-US" sz="11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國際交流活動</a:t>
                </a:r>
                <a:endParaRPr lang="en-US" altLang="zh-TW" sz="11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66" name="AutoShape 17"/>
              <p:cNvSpPr>
                <a:spLocks noChangeArrowheads="1"/>
              </p:cNvSpPr>
              <p:nvPr/>
            </p:nvSpPr>
            <p:spPr bwMode="auto">
              <a:xfrm>
                <a:off x="2288704" y="4548922"/>
                <a:ext cx="863600" cy="248229"/>
              </a:xfrm>
              <a:prstGeom prst="flowChartAlternateProcess">
                <a:avLst/>
              </a:prstGeom>
              <a:solidFill>
                <a:srgbClr val="00206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altLang="zh-TW"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對</a:t>
                </a:r>
                <a:r>
                  <a:rPr lang="en-US" altLang="zh-TW"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媒合</a:t>
                </a:r>
                <a:endParaRPr lang="en-US" altLang="zh-TW" sz="1200" b="1" kern="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grpSp>
      <p:pic>
        <p:nvPicPr>
          <p:cNvPr id="243" name="圖片 242" descr="左起尾崎總經理、呂副組長、高總經理總經理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371" y="5184984"/>
            <a:ext cx="1434025" cy="10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4" name="Picture 11" descr="簽約書合照-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19" y="5267357"/>
            <a:ext cx="1409307" cy="964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nvGrpSpPr>
          <p:cNvPr id="6" name="群組 5"/>
          <p:cNvGrpSpPr/>
          <p:nvPr/>
        </p:nvGrpSpPr>
        <p:grpSpPr>
          <a:xfrm>
            <a:off x="5217979" y="1675127"/>
            <a:ext cx="3314460" cy="725606"/>
            <a:chOff x="5720988" y="1870561"/>
            <a:chExt cx="3590665" cy="725606"/>
          </a:xfrm>
        </p:grpSpPr>
        <p:sp>
          <p:nvSpPr>
            <p:cNvPr id="247" name="圓角矩形 246"/>
            <p:cNvSpPr/>
            <p:nvPr/>
          </p:nvSpPr>
          <p:spPr>
            <a:xfrm>
              <a:off x="5810753" y="1870561"/>
              <a:ext cx="3500900" cy="725606"/>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250" name="文字方塊 49"/>
            <p:cNvSpPr txBox="1">
              <a:spLocks noChangeArrowheads="1"/>
            </p:cNvSpPr>
            <p:nvPr/>
          </p:nvSpPr>
          <p:spPr bwMode="auto">
            <a:xfrm>
              <a:off x="6284145" y="2262065"/>
              <a:ext cx="700192"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latin typeface="微軟正黑體" panose="020B0604030504040204" pitchFamily="34" charset="-120"/>
                  <a:ea typeface="微軟正黑體" panose="020B0604030504040204" pitchFamily="34" charset="-120"/>
                </a:rPr>
                <a:t>車用安全</a:t>
              </a:r>
              <a:endParaRPr lang="en-US" altLang="zh-TW" sz="900" dirty="0">
                <a:latin typeface="微軟正黑體" panose="020B0604030504040204" pitchFamily="34" charset="-120"/>
                <a:ea typeface="微軟正黑體" panose="020B0604030504040204" pitchFamily="34" charset="-120"/>
              </a:endParaRPr>
            </a:p>
          </p:txBody>
        </p:sp>
        <p:sp>
          <p:nvSpPr>
            <p:cNvPr id="251" name="文字方塊 48"/>
            <p:cNvSpPr txBox="1">
              <a:spLocks noChangeArrowheads="1"/>
            </p:cNvSpPr>
            <p:nvPr/>
          </p:nvSpPr>
          <p:spPr bwMode="auto">
            <a:xfrm>
              <a:off x="7423632" y="1963386"/>
              <a:ext cx="668746" cy="230831"/>
            </a:xfrm>
            <a:prstGeom prst="rect">
              <a:avLst/>
            </a:prstGeom>
            <a:solidFill>
              <a:srgbClr val="FFFF00">
                <a:alpha val="50195"/>
              </a:srgbClr>
            </a:solidFill>
            <a:ln w="9525">
              <a:solidFill>
                <a:srgbClr val="FF0000"/>
              </a:solidFill>
              <a:miter lim="800000"/>
              <a:headEnd/>
              <a:tailEnd/>
            </a:ln>
          </p:spPr>
          <p:txBody>
            <a:bodyPr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900" b="1" dirty="0" smtClean="0">
                  <a:solidFill>
                    <a:srgbClr val="C00000"/>
                  </a:solidFill>
                  <a:latin typeface="微軟正黑體" panose="020B0604030504040204" pitchFamily="34" charset="-120"/>
                  <a:ea typeface="微軟正黑體" panose="020B0604030504040204" pitchFamily="34" charset="-120"/>
                </a:rPr>
                <a:t>ADAS</a:t>
              </a:r>
              <a:endParaRPr lang="zh-TW" altLang="en-US" sz="900" dirty="0">
                <a:latin typeface="微軟正黑體" panose="020B0604030504040204" pitchFamily="34" charset="-120"/>
                <a:ea typeface="微軟正黑體" panose="020B0604030504040204" pitchFamily="34" charset="-120"/>
              </a:endParaRPr>
            </a:p>
          </p:txBody>
        </p:sp>
        <p:sp>
          <p:nvSpPr>
            <p:cNvPr id="252" name="文字方塊 50"/>
            <p:cNvSpPr txBox="1">
              <a:spLocks noChangeArrowheads="1"/>
            </p:cNvSpPr>
            <p:nvPr/>
          </p:nvSpPr>
          <p:spPr bwMode="auto">
            <a:xfrm>
              <a:off x="8097799" y="1958931"/>
              <a:ext cx="691562" cy="230831"/>
            </a:xfrm>
            <a:prstGeom prst="rect">
              <a:avLst/>
            </a:prstGeom>
            <a:solidFill>
              <a:srgbClr val="FFFF00">
                <a:alpha val="50195"/>
              </a:srgbClr>
            </a:solidFill>
            <a:ln w="9525">
              <a:solidFill>
                <a:srgbClr val="FF0000"/>
              </a:solidFill>
              <a:miter lim="800000"/>
              <a:headEnd/>
              <a:tailEnd/>
            </a:ln>
          </p:spPr>
          <p:txBody>
            <a:bodyPr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900" b="1" dirty="0" smtClean="0">
                  <a:solidFill>
                    <a:srgbClr val="C00000"/>
                  </a:solidFill>
                  <a:latin typeface="微軟正黑體" panose="020B0604030504040204" pitchFamily="34" charset="-120"/>
                  <a:ea typeface="微軟正黑體" panose="020B0604030504040204" pitchFamily="34" charset="-120"/>
                </a:rPr>
                <a:t>感測器</a:t>
              </a:r>
              <a:endParaRPr lang="en-US" altLang="zh-TW" sz="900" b="1" dirty="0">
                <a:solidFill>
                  <a:srgbClr val="C00000"/>
                </a:solidFill>
                <a:latin typeface="微軟正黑體" panose="020B0604030504040204" pitchFamily="34" charset="-120"/>
                <a:ea typeface="微軟正黑體" panose="020B0604030504040204" pitchFamily="34" charset="-120"/>
              </a:endParaRPr>
            </a:p>
          </p:txBody>
        </p:sp>
        <p:sp>
          <p:nvSpPr>
            <p:cNvPr id="253" name="文字方塊 53"/>
            <p:cNvSpPr txBox="1">
              <a:spLocks noChangeArrowheads="1"/>
            </p:cNvSpPr>
            <p:nvPr/>
          </p:nvSpPr>
          <p:spPr bwMode="auto">
            <a:xfrm>
              <a:off x="7131445" y="2262065"/>
              <a:ext cx="825226"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latin typeface="微軟正黑體" panose="020B0604030504040204" pitchFamily="34" charset="-120"/>
                  <a:ea typeface="微軟正黑體" panose="020B0604030504040204" pitchFamily="34" charset="-120"/>
                </a:rPr>
                <a:t>車載資通訊</a:t>
              </a:r>
              <a:endParaRPr lang="en-US" altLang="zh-TW" sz="900" dirty="0">
                <a:latin typeface="微軟正黑體" panose="020B0604030504040204" pitchFamily="34" charset="-120"/>
                <a:ea typeface="微軟正黑體" panose="020B0604030504040204" pitchFamily="34" charset="-120"/>
              </a:endParaRPr>
            </a:p>
          </p:txBody>
        </p:sp>
        <p:sp>
          <p:nvSpPr>
            <p:cNvPr id="254" name="文字方塊 253"/>
            <p:cNvSpPr txBox="1"/>
            <p:nvPr/>
          </p:nvSpPr>
          <p:spPr>
            <a:xfrm>
              <a:off x="6284145" y="1963388"/>
              <a:ext cx="1130376" cy="230831"/>
            </a:xfrm>
            <a:prstGeom prst="rect">
              <a:avLst/>
            </a:prstGeom>
            <a:solidFill>
              <a:srgbClr val="FFFF00">
                <a:alpha val="50195"/>
              </a:srgbClr>
            </a:solidFill>
            <a:ln w="9525">
              <a:solidFill>
                <a:srgbClr val="FF0000"/>
              </a:solidFill>
              <a:miter lim="800000"/>
              <a:headEnd/>
              <a:tailEnd/>
            </a:ln>
          </p:spPr>
          <p:txBody>
            <a:bodyPr wrap="squar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smtClean="0">
                  <a:latin typeface="微軟正黑體" panose="020B0604030504040204" pitchFamily="34" charset="-120"/>
                  <a:ea typeface="微軟正黑體" panose="020B0604030504040204" pitchFamily="34" charset="-120"/>
                </a:rPr>
                <a:t>車用通訊網路</a:t>
              </a:r>
              <a:endParaRPr lang="zh-TW" altLang="en-US" sz="900" dirty="0">
                <a:latin typeface="微軟正黑體" panose="020B0604030504040204" pitchFamily="34" charset="-120"/>
                <a:ea typeface="微軟正黑體" panose="020B0604030504040204" pitchFamily="34" charset="-120"/>
              </a:endParaRPr>
            </a:p>
          </p:txBody>
        </p:sp>
        <p:sp>
          <p:nvSpPr>
            <p:cNvPr id="255" name="文字方塊 57"/>
            <p:cNvSpPr txBox="1">
              <a:spLocks noChangeArrowheads="1"/>
            </p:cNvSpPr>
            <p:nvPr/>
          </p:nvSpPr>
          <p:spPr bwMode="auto">
            <a:xfrm>
              <a:off x="5720988" y="1988840"/>
              <a:ext cx="600165" cy="59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200" b="1" dirty="0" smtClean="0">
                  <a:solidFill>
                    <a:srgbClr val="FF0000"/>
                  </a:solidFill>
                  <a:latin typeface="微軟正黑體" panose="020B0604030504040204" pitchFamily="34" charset="-120"/>
                  <a:ea typeface="微軟正黑體" panose="020B0604030504040204" pitchFamily="34" charset="-120"/>
                </a:rPr>
                <a:t>產業</a:t>
              </a:r>
              <a:endParaRPr lang="en-US" altLang="zh-TW" sz="1200" b="1" dirty="0" smtClean="0">
                <a:solidFill>
                  <a:srgbClr val="FF0000"/>
                </a:solidFill>
                <a:latin typeface="微軟正黑體" panose="020B0604030504040204" pitchFamily="34" charset="-120"/>
                <a:ea typeface="微軟正黑體" panose="020B0604030504040204" pitchFamily="34" charset="-120"/>
              </a:endParaRPr>
            </a:p>
            <a:p>
              <a:pPr eaLnBrk="1" hangingPunct="1"/>
              <a:r>
                <a:rPr lang="zh-TW" altLang="en-US" sz="1200" b="1" dirty="0" smtClean="0">
                  <a:solidFill>
                    <a:srgbClr val="FF0000"/>
                  </a:solidFill>
                  <a:latin typeface="微軟正黑體" panose="020B0604030504040204" pitchFamily="34" charset="-120"/>
                  <a:ea typeface="微軟正黑體" panose="020B0604030504040204" pitchFamily="34" charset="-120"/>
                </a:rPr>
                <a:t>車電</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grpSp>
      <p:grpSp>
        <p:nvGrpSpPr>
          <p:cNvPr id="24" name="群組 23"/>
          <p:cNvGrpSpPr/>
          <p:nvPr/>
        </p:nvGrpSpPr>
        <p:grpSpPr>
          <a:xfrm>
            <a:off x="5240132" y="3262141"/>
            <a:ext cx="3292304" cy="720080"/>
            <a:chOff x="5744989" y="3438525"/>
            <a:chExt cx="3566663" cy="720080"/>
          </a:xfrm>
        </p:grpSpPr>
        <p:sp>
          <p:nvSpPr>
            <p:cNvPr id="249" name="圓角矩形 248"/>
            <p:cNvSpPr/>
            <p:nvPr/>
          </p:nvSpPr>
          <p:spPr>
            <a:xfrm>
              <a:off x="5788203" y="3438525"/>
              <a:ext cx="3523449" cy="720080"/>
            </a:xfrm>
            <a:prstGeom prst="roundRect">
              <a:avLst/>
            </a:prstGeom>
            <a:noFill/>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257" name="文字方塊 59"/>
            <p:cNvSpPr txBox="1">
              <a:spLocks noChangeArrowheads="1"/>
            </p:cNvSpPr>
            <p:nvPr/>
          </p:nvSpPr>
          <p:spPr bwMode="auto">
            <a:xfrm>
              <a:off x="5744989" y="3543579"/>
              <a:ext cx="600165" cy="59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200" b="1" dirty="0" smtClean="0">
                  <a:solidFill>
                    <a:srgbClr val="008000"/>
                  </a:solidFill>
                  <a:latin typeface="微軟正黑體" panose="020B0604030504040204" pitchFamily="34" charset="-120"/>
                  <a:ea typeface="微軟正黑體" panose="020B0604030504040204" pitchFamily="34" charset="-120"/>
                </a:rPr>
                <a:t>庭產業</a:t>
              </a:r>
              <a:endParaRPr lang="en-US" altLang="zh-TW" sz="1200" b="1" dirty="0" smtClean="0">
                <a:solidFill>
                  <a:srgbClr val="008000"/>
                </a:solidFill>
                <a:latin typeface="微軟正黑體" panose="020B0604030504040204" pitchFamily="34" charset="-120"/>
                <a:ea typeface="微軟正黑體" panose="020B0604030504040204" pitchFamily="34" charset="-120"/>
              </a:endParaRPr>
            </a:p>
            <a:p>
              <a:pPr eaLnBrk="1" hangingPunct="1"/>
              <a:r>
                <a:rPr lang="zh-TW" altLang="en-US" sz="1200" b="1" dirty="0" smtClean="0">
                  <a:solidFill>
                    <a:srgbClr val="008000"/>
                  </a:solidFill>
                  <a:latin typeface="微軟正黑體" panose="020B0604030504040204" pitchFamily="34" charset="-120"/>
                  <a:ea typeface="微軟正黑體" panose="020B0604030504040204" pitchFamily="34" charset="-120"/>
                </a:rPr>
                <a:t>智慧家</a:t>
              </a:r>
              <a:endParaRPr lang="zh-TW" altLang="en-US" sz="1200" b="1" dirty="0">
                <a:solidFill>
                  <a:srgbClr val="008000"/>
                </a:solidFill>
                <a:latin typeface="微軟正黑體" panose="020B0604030504040204" pitchFamily="34" charset="-120"/>
                <a:ea typeface="微軟正黑體" panose="020B0604030504040204" pitchFamily="34" charset="-120"/>
              </a:endParaRPr>
            </a:p>
          </p:txBody>
        </p:sp>
        <p:sp>
          <p:nvSpPr>
            <p:cNvPr id="262" name="文字方塊 65"/>
            <p:cNvSpPr txBox="1">
              <a:spLocks noChangeArrowheads="1"/>
            </p:cNvSpPr>
            <p:nvPr/>
          </p:nvSpPr>
          <p:spPr bwMode="auto">
            <a:xfrm>
              <a:off x="6440005" y="3518031"/>
              <a:ext cx="700192" cy="230832"/>
            </a:xfrm>
            <a:prstGeom prst="rect">
              <a:avLst/>
            </a:prstGeom>
            <a:solidFill>
              <a:srgbClr val="FFFF00">
                <a:alpha val="50195"/>
              </a:srgbClr>
            </a:solidFill>
            <a:ln w="9525">
              <a:solidFill>
                <a:srgbClr val="008000"/>
              </a:solidFill>
              <a:miter lim="800000"/>
              <a:headEnd/>
              <a:tailEnd/>
            </a:ln>
          </p:spPr>
          <p:txBody>
            <a:bodyPr wrap="none">
              <a:spAutoFit/>
            </a:bodyPr>
            <a:lstStyle>
              <a:defPPr>
                <a:defRPr lang="zh-TW"/>
              </a:defPPr>
              <a:lvl1pPr>
                <a:defRPr kumimoji="1" sz="731" b="1">
                  <a:solidFill>
                    <a:srgbClr val="008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latin typeface="微軟正黑體" panose="020B0604030504040204" pitchFamily="34" charset="-120"/>
                  <a:ea typeface="微軟正黑體" panose="020B0604030504040204" pitchFamily="34" charset="-120"/>
                </a:rPr>
                <a:t>智慧家電</a:t>
              </a:r>
            </a:p>
          </p:txBody>
        </p:sp>
        <p:sp>
          <p:nvSpPr>
            <p:cNvPr id="263" name="文字方塊 66"/>
            <p:cNvSpPr txBox="1">
              <a:spLocks noChangeArrowheads="1"/>
            </p:cNvSpPr>
            <p:nvPr/>
          </p:nvSpPr>
          <p:spPr bwMode="auto">
            <a:xfrm>
              <a:off x="7276456" y="3518031"/>
              <a:ext cx="700192" cy="230832"/>
            </a:xfrm>
            <a:prstGeom prst="rect">
              <a:avLst/>
            </a:prstGeom>
            <a:solidFill>
              <a:srgbClr val="FFFF00">
                <a:alpha val="50195"/>
              </a:srgbClr>
            </a:solidFill>
            <a:ln w="9525">
              <a:solidFill>
                <a:srgbClr val="008000"/>
              </a:solidFill>
              <a:miter lim="800000"/>
              <a:headEnd/>
              <a:tailEnd/>
            </a:ln>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900" b="1" dirty="0" smtClean="0">
                  <a:solidFill>
                    <a:srgbClr val="008000"/>
                  </a:solidFill>
                  <a:latin typeface="微軟正黑體" panose="020B0604030504040204" pitchFamily="34" charset="-120"/>
                  <a:ea typeface="微軟正黑體" panose="020B0604030504040204" pitchFamily="34" charset="-120"/>
                </a:rPr>
                <a:t>安全監控</a:t>
              </a:r>
              <a:endParaRPr lang="en-US" altLang="zh-TW" sz="900" b="1" dirty="0">
                <a:solidFill>
                  <a:srgbClr val="008000"/>
                </a:solidFill>
                <a:latin typeface="微軟正黑體" panose="020B0604030504040204" pitchFamily="34" charset="-120"/>
                <a:ea typeface="微軟正黑體" panose="020B0604030504040204" pitchFamily="34" charset="-120"/>
              </a:endParaRPr>
            </a:p>
          </p:txBody>
        </p:sp>
        <p:sp>
          <p:nvSpPr>
            <p:cNvPr id="264" name="文字方塊 67"/>
            <p:cNvSpPr txBox="1">
              <a:spLocks noChangeArrowheads="1"/>
            </p:cNvSpPr>
            <p:nvPr/>
          </p:nvSpPr>
          <p:spPr bwMode="auto">
            <a:xfrm>
              <a:off x="7691046" y="3793825"/>
              <a:ext cx="700192" cy="230832"/>
            </a:xfrm>
            <a:prstGeom prst="rect">
              <a:avLst/>
            </a:prstGeom>
            <a:solidFill>
              <a:srgbClr val="FFFF00">
                <a:alpha val="50195"/>
              </a:srgbClr>
            </a:solidFill>
            <a:ln w="9525">
              <a:solidFill>
                <a:srgbClr val="008000"/>
              </a:solidFill>
              <a:miter lim="800000"/>
              <a:headEnd/>
              <a:tailEnd/>
            </a:ln>
          </p:spPr>
          <p:txBody>
            <a:bodyPr wrap="none">
              <a:spAutoFit/>
            </a:bodyPr>
            <a:lstStyle>
              <a:defPPr>
                <a:defRPr lang="zh-TW"/>
              </a:defPPr>
              <a:lvl1pPr>
                <a:defRPr kumimoji="1" sz="731" b="1">
                  <a:solidFill>
                    <a:srgbClr val="008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latin typeface="微軟正黑體" panose="020B0604030504040204" pitchFamily="34" charset="-120"/>
                  <a:ea typeface="微軟正黑體" panose="020B0604030504040204" pitchFamily="34" charset="-120"/>
                </a:rPr>
                <a:t>影像記錄</a:t>
              </a:r>
              <a:endParaRPr lang="en-US" altLang="zh-TW" sz="900" dirty="0">
                <a:latin typeface="微軟正黑體" panose="020B0604030504040204" pitchFamily="34" charset="-120"/>
                <a:ea typeface="微軟正黑體" panose="020B0604030504040204" pitchFamily="34" charset="-120"/>
              </a:endParaRPr>
            </a:p>
          </p:txBody>
        </p:sp>
        <p:sp>
          <p:nvSpPr>
            <p:cNvPr id="265" name="文字方塊 68"/>
            <p:cNvSpPr txBox="1">
              <a:spLocks noChangeArrowheads="1"/>
            </p:cNvSpPr>
            <p:nvPr/>
          </p:nvSpPr>
          <p:spPr bwMode="auto">
            <a:xfrm>
              <a:off x="6474303" y="3799776"/>
              <a:ext cx="1075294" cy="230832"/>
            </a:xfrm>
            <a:prstGeom prst="rect">
              <a:avLst/>
            </a:prstGeom>
            <a:solidFill>
              <a:srgbClr val="FFFF00">
                <a:alpha val="50195"/>
              </a:srgbClr>
            </a:solidFill>
            <a:ln w="9525">
              <a:solidFill>
                <a:srgbClr val="008000"/>
              </a:solidFill>
              <a:miter lim="800000"/>
              <a:headEnd/>
              <a:tailEnd/>
            </a:ln>
          </p:spPr>
          <p:txBody>
            <a:bodyPr wrap="none">
              <a:spAutoFit/>
            </a:bodyPr>
            <a:lstStyle>
              <a:defPPr>
                <a:defRPr lang="zh-TW"/>
              </a:defPPr>
              <a:lvl1pPr>
                <a:defRPr kumimoji="1" sz="731" b="1">
                  <a:solidFill>
                    <a:srgbClr val="008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latin typeface="微軟正黑體" panose="020B0604030504040204" pitchFamily="34" charset="-120"/>
                  <a:ea typeface="微軟正黑體" panose="020B0604030504040204" pitchFamily="34" charset="-120"/>
                </a:rPr>
                <a:t>照明與電源管理</a:t>
              </a:r>
              <a:endParaRPr lang="en-US" altLang="zh-TW" sz="900" dirty="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5240134" y="4114834"/>
            <a:ext cx="3292306" cy="683859"/>
            <a:chOff x="5744989" y="4281691"/>
            <a:chExt cx="3566664" cy="683859"/>
          </a:xfrm>
        </p:grpSpPr>
        <p:sp>
          <p:nvSpPr>
            <p:cNvPr id="287" name="圓角矩形 286"/>
            <p:cNvSpPr/>
            <p:nvPr/>
          </p:nvSpPr>
          <p:spPr>
            <a:xfrm>
              <a:off x="5783261" y="4281691"/>
              <a:ext cx="3528392" cy="683859"/>
            </a:xfrm>
            <a:prstGeom prst="roundRect">
              <a:avLst/>
            </a:prstGeom>
            <a:noFill/>
            <a:ln>
              <a:solidFill>
                <a:schemeClr val="tx1"/>
              </a:solidFill>
              <a:prstDash val="lgDash"/>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289" name="文字方塊 58"/>
            <p:cNvSpPr txBox="1">
              <a:spLocks noChangeArrowheads="1"/>
            </p:cNvSpPr>
            <p:nvPr/>
          </p:nvSpPr>
          <p:spPr bwMode="auto">
            <a:xfrm flipH="1">
              <a:off x="5744989" y="4336528"/>
              <a:ext cx="600164" cy="57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200" b="1" dirty="0">
                  <a:solidFill>
                    <a:srgbClr val="7030A0"/>
                  </a:solidFill>
                  <a:latin typeface="微軟正黑體" panose="020B0604030504040204" pitchFamily="34" charset="-120"/>
                  <a:ea typeface="微軟正黑體" panose="020B0604030504040204" pitchFamily="34" charset="-120"/>
                </a:rPr>
                <a:t>穿戴應用產業</a:t>
              </a:r>
            </a:p>
          </p:txBody>
        </p:sp>
        <p:sp>
          <p:nvSpPr>
            <p:cNvPr id="291" name="文字方塊 49"/>
            <p:cNvSpPr txBox="1">
              <a:spLocks noChangeArrowheads="1"/>
            </p:cNvSpPr>
            <p:nvPr/>
          </p:nvSpPr>
          <p:spPr bwMode="auto">
            <a:xfrm>
              <a:off x="6532668" y="4381172"/>
              <a:ext cx="950260"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solidFill>
                    <a:srgbClr val="7030A0"/>
                  </a:solidFill>
                  <a:latin typeface="微軟正黑體" panose="020B0604030504040204" pitchFamily="34" charset="-120"/>
                  <a:ea typeface="微軟正黑體" panose="020B0604030504040204" pitchFamily="34" charset="-120"/>
                </a:rPr>
                <a:t>行動智慧醫療</a:t>
              </a:r>
              <a:endParaRPr lang="en-US" altLang="zh-TW" sz="900" dirty="0">
                <a:solidFill>
                  <a:srgbClr val="7030A0"/>
                </a:solidFill>
                <a:latin typeface="微軟正黑體" panose="020B0604030504040204" pitchFamily="34" charset="-120"/>
                <a:ea typeface="微軟正黑體" panose="020B0604030504040204" pitchFamily="34" charset="-120"/>
              </a:endParaRPr>
            </a:p>
          </p:txBody>
        </p:sp>
        <p:sp>
          <p:nvSpPr>
            <p:cNvPr id="292" name="文字方塊 49"/>
            <p:cNvSpPr txBox="1">
              <a:spLocks noChangeArrowheads="1"/>
            </p:cNvSpPr>
            <p:nvPr/>
          </p:nvSpPr>
          <p:spPr bwMode="auto">
            <a:xfrm>
              <a:off x="6532668" y="4641833"/>
              <a:ext cx="950260"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solidFill>
                    <a:srgbClr val="7030A0"/>
                  </a:solidFill>
                  <a:latin typeface="微軟正黑體" panose="020B0604030504040204" pitchFamily="34" charset="-120"/>
                  <a:ea typeface="微軟正黑體" panose="020B0604030504040204" pitchFamily="34" charset="-120"/>
                </a:rPr>
                <a:t>行動健康照護</a:t>
              </a:r>
              <a:endParaRPr lang="en-US" altLang="zh-TW" sz="900" dirty="0">
                <a:solidFill>
                  <a:srgbClr val="7030A0"/>
                </a:solidFill>
                <a:latin typeface="微軟正黑體" panose="020B0604030504040204" pitchFamily="34" charset="-120"/>
                <a:ea typeface="微軟正黑體" panose="020B0604030504040204" pitchFamily="34" charset="-120"/>
              </a:endParaRPr>
            </a:p>
          </p:txBody>
        </p:sp>
        <p:sp>
          <p:nvSpPr>
            <p:cNvPr id="298" name="文字方塊 49"/>
            <p:cNvSpPr txBox="1">
              <a:spLocks noChangeArrowheads="1"/>
            </p:cNvSpPr>
            <p:nvPr/>
          </p:nvSpPr>
          <p:spPr bwMode="auto">
            <a:xfrm>
              <a:off x="7691046" y="4381171"/>
              <a:ext cx="700192"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solidFill>
                    <a:srgbClr val="7030A0"/>
                  </a:solidFill>
                  <a:latin typeface="微軟正黑體" panose="020B0604030504040204" pitchFamily="34" charset="-120"/>
                  <a:ea typeface="微軟正黑體" panose="020B0604030504040204" pitchFamily="34" charset="-120"/>
                </a:rPr>
                <a:t>體能配適</a:t>
              </a:r>
              <a:endParaRPr lang="en-US" altLang="zh-TW" sz="900" dirty="0">
                <a:solidFill>
                  <a:srgbClr val="7030A0"/>
                </a:solidFill>
                <a:latin typeface="微軟正黑體" panose="020B0604030504040204" pitchFamily="34" charset="-120"/>
                <a:ea typeface="微軟正黑體" panose="020B0604030504040204" pitchFamily="34" charset="-120"/>
              </a:endParaRPr>
            </a:p>
          </p:txBody>
        </p:sp>
        <p:sp>
          <p:nvSpPr>
            <p:cNvPr id="310" name="文字方塊 49"/>
            <p:cNvSpPr txBox="1">
              <a:spLocks noChangeArrowheads="1"/>
            </p:cNvSpPr>
            <p:nvPr/>
          </p:nvSpPr>
          <p:spPr bwMode="auto">
            <a:xfrm>
              <a:off x="7657512" y="4658559"/>
              <a:ext cx="700192"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solidFill>
                    <a:srgbClr val="7030A0"/>
                  </a:solidFill>
                  <a:latin typeface="微軟正黑體" panose="020B0604030504040204" pitchFamily="34" charset="-120"/>
                  <a:ea typeface="微軟正黑體" panose="020B0604030504040204" pitchFamily="34" charset="-120"/>
                </a:rPr>
                <a:t>實境應用</a:t>
              </a:r>
              <a:endParaRPr lang="en-US" altLang="zh-TW" sz="900" dirty="0">
                <a:solidFill>
                  <a:srgbClr val="7030A0"/>
                </a:solidFill>
                <a:latin typeface="微軟正黑體" panose="020B0604030504040204" pitchFamily="34" charset="-120"/>
                <a:ea typeface="微軟正黑體" panose="020B0604030504040204" pitchFamily="34" charset="-120"/>
              </a:endParaRPr>
            </a:p>
          </p:txBody>
        </p:sp>
      </p:grpSp>
      <p:grpSp>
        <p:nvGrpSpPr>
          <p:cNvPr id="261" name="群組 260"/>
          <p:cNvGrpSpPr/>
          <p:nvPr/>
        </p:nvGrpSpPr>
        <p:grpSpPr>
          <a:xfrm>
            <a:off x="5235003" y="4940076"/>
            <a:ext cx="3297435" cy="684612"/>
            <a:chOff x="5739431" y="5145035"/>
            <a:chExt cx="3572221" cy="684612"/>
          </a:xfrm>
        </p:grpSpPr>
        <p:sp>
          <p:nvSpPr>
            <p:cNvPr id="288" name="圓角矩形 287"/>
            <p:cNvSpPr/>
            <p:nvPr/>
          </p:nvSpPr>
          <p:spPr>
            <a:xfrm>
              <a:off x="5783262" y="5145035"/>
              <a:ext cx="3528390" cy="684612"/>
            </a:xfrm>
            <a:prstGeom prst="roundRect">
              <a:avLst/>
            </a:prstGeom>
            <a:noFill/>
            <a:ln>
              <a:solidFill>
                <a:schemeClr val="tx1"/>
              </a:solidFill>
              <a:prstDash val="lgDash"/>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290" name="文字方塊 58"/>
            <p:cNvSpPr txBox="1">
              <a:spLocks noChangeArrowheads="1"/>
            </p:cNvSpPr>
            <p:nvPr/>
          </p:nvSpPr>
          <p:spPr bwMode="auto">
            <a:xfrm>
              <a:off x="5739431" y="5231887"/>
              <a:ext cx="600165" cy="57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200" b="1" dirty="0" smtClean="0">
                  <a:solidFill>
                    <a:srgbClr val="CC6600"/>
                  </a:solidFill>
                  <a:latin typeface="微軟正黑體" panose="020B0604030504040204" pitchFamily="34" charset="-120"/>
                  <a:ea typeface="微軟正黑體" panose="020B0604030504040204" pitchFamily="34" charset="-120"/>
                </a:rPr>
                <a:t>智慧</a:t>
              </a:r>
              <a:r>
                <a:rPr lang="zh-TW" altLang="en-US" sz="1200" b="1" dirty="0">
                  <a:solidFill>
                    <a:srgbClr val="CC6600"/>
                  </a:solidFill>
                  <a:latin typeface="微軟正黑體" panose="020B0604030504040204" pitchFamily="34" charset="-120"/>
                  <a:ea typeface="微軟正黑體" panose="020B0604030504040204" pitchFamily="34" charset="-120"/>
                </a:rPr>
                <a:t>城市</a:t>
              </a:r>
              <a:r>
                <a:rPr lang="zh-TW" altLang="en-US" sz="1200" b="1" dirty="0" smtClean="0">
                  <a:solidFill>
                    <a:srgbClr val="CC6600"/>
                  </a:solidFill>
                  <a:latin typeface="微軟正黑體" panose="020B0604030504040204" pitchFamily="34" charset="-120"/>
                  <a:ea typeface="微軟正黑體" panose="020B0604030504040204" pitchFamily="34" charset="-120"/>
                </a:rPr>
                <a:t>產業</a:t>
              </a:r>
              <a:endParaRPr lang="zh-TW" altLang="en-US" sz="1200" b="1" dirty="0">
                <a:solidFill>
                  <a:srgbClr val="CC6600"/>
                </a:solidFill>
                <a:latin typeface="微軟正黑體" panose="020B0604030504040204" pitchFamily="34" charset="-120"/>
                <a:ea typeface="微軟正黑體" panose="020B0604030504040204" pitchFamily="34" charset="-120"/>
              </a:endParaRPr>
            </a:p>
          </p:txBody>
        </p:sp>
        <p:sp>
          <p:nvSpPr>
            <p:cNvPr id="311" name="文字方塊 49"/>
            <p:cNvSpPr txBox="1">
              <a:spLocks noChangeArrowheads="1"/>
            </p:cNvSpPr>
            <p:nvPr/>
          </p:nvSpPr>
          <p:spPr bwMode="auto">
            <a:xfrm>
              <a:off x="6577092" y="5250421"/>
              <a:ext cx="700192"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smtClean="0">
                  <a:solidFill>
                    <a:srgbClr val="CC6600"/>
                  </a:solidFill>
                  <a:latin typeface="微軟正黑體" panose="020B0604030504040204" pitchFamily="34" charset="-120"/>
                  <a:ea typeface="微軟正黑體" panose="020B0604030504040204" pitchFamily="34" charset="-120"/>
                </a:rPr>
                <a:t>智能家居</a:t>
              </a:r>
              <a:endParaRPr lang="en-US" altLang="zh-TW" sz="900" dirty="0">
                <a:solidFill>
                  <a:srgbClr val="CC6600"/>
                </a:solidFill>
                <a:latin typeface="微軟正黑體" panose="020B0604030504040204" pitchFamily="34" charset="-120"/>
                <a:ea typeface="微軟正黑體" panose="020B0604030504040204" pitchFamily="34" charset="-120"/>
              </a:endParaRPr>
            </a:p>
          </p:txBody>
        </p:sp>
        <p:sp>
          <p:nvSpPr>
            <p:cNvPr id="312" name="文字方塊 49"/>
            <p:cNvSpPr txBox="1">
              <a:spLocks noChangeArrowheads="1"/>
            </p:cNvSpPr>
            <p:nvPr/>
          </p:nvSpPr>
          <p:spPr bwMode="auto">
            <a:xfrm>
              <a:off x="6577092" y="5517507"/>
              <a:ext cx="700192"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solidFill>
                    <a:srgbClr val="CC6600"/>
                  </a:solidFill>
                  <a:latin typeface="微軟正黑體" panose="020B0604030504040204" pitchFamily="34" charset="-120"/>
                  <a:ea typeface="微軟正黑體" panose="020B0604030504040204" pitchFamily="34" charset="-120"/>
                </a:rPr>
                <a:t>智慧建築</a:t>
              </a:r>
              <a:endParaRPr lang="en-US" altLang="zh-TW" sz="900" dirty="0">
                <a:solidFill>
                  <a:srgbClr val="CC6600"/>
                </a:solidFill>
                <a:latin typeface="微軟正黑體" panose="020B0604030504040204" pitchFamily="34" charset="-120"/>
                <a:ea typeface="微軟正黑體" panose="020B0604030504040204" pitchFamily="34" charset="-120"/>
              </a:endParaRPr>
            </a:p>
          </p:txBody>
        </p:sp>
        <p:sp>
          <p:nvSpPr>
            <p:cNvPr id="313" name="文字方塊 49"/>
            <p:cNvSpPr txBox="1">
              <a:spLocks noChangeArrowheads="1"/>
            </p:cNvSpPr>
            <p:nvPr/>
          </p:nvSpPr>
          <p:spPr bwMode="auto">
            <a:xfrm>
              <a:off x="7521172" y="5237592"/>
              <a:ext cx="950260"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solidFill>
                    <a:srgbClr val="CC6600"/>
                  </a:solidFill>
                  <a:latin typeface="微軟正黑體" panose="020B0604030504040204" pitchFamily="34" charset="-120"/>
                  <a:ea typeface="微軟正黑體" panose="020B0604030504040204" pitchFamily="34" charset="-120"/>
                </a:rPr>
                <a:t>智慧交通應用</a:t>
              </a:r>
              <a:endParaRPr lang="en-US" altLang="zh-TW" sz="900" dirty="0">
                <a:solidFill>
                  <a:srgbClr val="CC6600"/>
                </a:solidFill>
                <a:latin typeface="微軟正黑體" panose="020B0604030504040204" pitchFamily="34" charset="-120"/>
                <a:ea typeface="微軟正黑體" panose="020B0604030504040204" pitchFamily="34" charset="-120"/>
              </a:endParaRPr>
            </a:p>
          </p:txBody>
        </p:sp>
        <p:sp>
          <p:nvSpPr>
            <p:cNvPr id="314" name="文字方塊 49"/>
            <p:cNvSpPr txBox="1">
              <a:spLocks noChangeArrowheads="1"/>
            </p:cNvSpPr>
            <p:nvPr/>
          </p:nvSpPr>
          <p:spPr bwMode="auto">
            <a:xfrm>
              <a:off x="7526988" y="5503394"/>
              <a:ext cx="1075294" cy="230832"/>
            </a:xfrm>
            <a:prstGeom prst="rect">
              <a:avLst/>
            </a:prstGeom>
            <a:solidFill>
              <a:srgbClr val="FFFF00">
                <a:alpha val="50195"/>
              </a:srgbClr>
            </a:solidFill>
            <a:ln w="9525">
              <a:solidFill>
                <a:srgbClr val="FF0000"/>
              </a:solidFill>
              <a:miter lim="800000"/>
              <a:headEnd/>
              <a:tailEnd/>
            </a:ln>
          </p:spPr>
          <p:txBody>
            <a:bodyPr wrap="none">
              <a:spAutoFit/>
            </a:bodyPr>
            <a:lstStyle>
              <a:defPPr>
                <a:defRPr lang="zh-TW"/>
              </a:defPPr>
              <a:lvl1pPr>
                <a:defRPr kumimoji="1" sz="731" b="1">
                  <a:solidFill>
                    <a:srgbClr val="C00000"/>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a:solidFill>
                    <a:srgbClr val="CC6600"/>
                  </a:solidFill>
                  <a:latin typeface="微軟正黑體" panose="020B0604030504040204" pitchFamily="34" charset="-120"/>
                  <a:ea typeface="微軟正黑體" panose="020B0604030504040204" pitchFamily="34" charset="-120"/>
                </a:rPr>
                <a:t>智慧物流與流通</a:t>
              </a:r>
              <a:endParaRPr lang="en-US" altLang="zh-TW" sz="900" dirty="0">
                <a:solidFill>
                  <a:srgbClr val="CC6600"/>
                </a:solidFill>
                <a:latin typeface="微軟正黑體" panose="020B0604030504040204" pitchFamily="34" charset="-120"/>
                <a:ea typeface="微軟正黑體" panose="020B0604030504040204" pitchFamily="34" charset="-120"/>
              </a:endParaRPr>
            </a:p>
          </p:txBody>
        </p:sp>
      </p:grpSp>
      <p:grpSp>
        <p:nvGrpSpPr>
          <p:cNvPr id="3" name="群組 2"/>
          <p:cNvGrpSpPr/>
          <p:nvPr/>
        </p:nvGrpSpPr>
        <p:grpSpPr>
          <a:xfrm>
            <a:off x="4575534" y="2367221"/>
            <a:ext cx="795502" cy="2960828"/>
            <a:chOff x="5295285" y="1804478"/>
            <a:chExt cx="573762" cy="2666546"/>
          </a:xfrm>
        </p:grpSpPr>
        <p:sp>
          <p:nvSpPr>
            <p:cNvPr id="246" name="圓角矩形 65"/>
            <p:cNvSpPr>
              <a:spLocks noChangeArrowheads="1"/>
            </p:cNvSpPr>
            <p:nvPr/>
          </p:nvSpPr>
          <p:spPr bwMode="auto">
            <a:xfrm>
              <a:off x="5382429" y="2174467"/>
              <a:ext cx="164400" cy="2013394"/>
            </a:xfrm>
            <a:prstGeom prst="roundRect">
              <a:avLst>
                <a:gd name="adj" fmla="val 16667"/>
              </a:avLst>
            </a:prstGeom>
            <a:gradFill rotWithShape="1">
              <a:gsLst>
                <a:gs pos="0">
                  <a:srgbClr val="FF93A5"/>
                </a:gs>
                <a:gs pos="50000">
                  <a:srgbClr val="FFBDC6"/>
                </a:gs>
                <a:gs pos="100000">
                  <a:srgbClr val="FFDEE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lang="zh-TW" altLang="en-US" sz="1800">
                <a:latin typeface="微軟正黑體" panose="020B0604030504040204" pitchFamily="34" charset="-120"/>
                <a:ea typeface="微軟正黑體" panose="020B0604030504040204" pitchFamily="34" charset="-120"/>
                <a:cs typeface="Arial" pitchFamily="34" charset="0"/>
              </a:endParaRPr>
            </a:p>
          </p:txBody>
        </p:sp>
        <p:sp>
          <p:nvSpPr>
            <p:cNvPr id="315" name="Text Box 33"/>
            <p:cNvSpPr txBox="1">
              <a:spLocks noChangeArrowheads="1"/>
            </p:cNvSpPr>
            <p:nvPr/>
          </p:nvSpPr>
          <p:spPr bwMode="auto">
            <a:xfrm>
              <a:off x="5295285" y="1804478"/>
              <a:ext cx="573762" cy="266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vert="eaVert" lIns="48292" tIns="19013" rIns="48292" bIns="24146" anchor="ctr"/>
            <a:lstStyle>
              <a:defPPr>
                <a:defRPr lang="zh-TW"/>
              </a:defPPr>
              <a:lvl1pPr>
                <a:spcBef>
                  <a:spcPct val="0"/>
                </a:spcBef>
                <a:buFontTx/>
                <a:buNone/>
                <a:tabLst>
                  <a:tab pos="407988" algn="l"/>
                  <a:tab pos="901700" algn="l"/>
                  <a:tab pos="1012825" algn="l"/>
                </a:tabLst>
                <a:defRPr sz="1463" b="1">
                  <a:solidFill>
                    <a:srgbClr val="A50021"/>
                  </a:solidFill>
                  <a:latin typeface="Arial" pitchFamily="34" charset="0"/>
                  <a:ea typeface="標楷體" pitchFamily="65" charset="-120"/>
                  <a:cs typeface="Arial" pitchFamily="34" charset="0"/>
                </a:defRPr>
              </a:lvl1pPr>
              <a:lvl2pPr marL="742950" indent="-285750" eaLnBrk="0" hangingPunct="0">
                <a:spcBef>
                  <a:spcPct val="20000"/>
                </a:spcBef>
                <a:buFont typeface="Arial" pitchFamily="34" charset="0"/>
                <a:buChar char="–"/>
                <a:tabLst>
                  <a:tab pos="407988" algn="l"/>
                  <a:tab pos="901700" algn="l"/>
                  <a:tab pos="1012825" algn="l"/>
                </a:tabLst>
                <a:defRPr sz="2800">
                  <a:latin typeface="Calibri" pitchFamily="34" charset="0"/>
                  <a:ea typeface="新細明體" pitchFamily="18" charset="-120"/>
                </a:defRPr>
              </a:lvl2pPr>
              <a:lvl3pPr marL="1143000" indent="-228600" eaLnBrk="0" hangingPunct="0">
                <a:spcBef>
                  <a:spcPct val="20000"/>
                </a:spcBef>
                <a:buFont typeface="Arial" pitchFamily="34" charset="0"/>
                <a:buChar char="•"/>
                <a:tabLst>
                  <a:tab pos="407988" algn="l"/>
                  <a:tab pos="901700" algn="l"/>
                  <a:tab pos="1012825" algn="l"/>
                </a:tabLst>
                <a:defRPr sz="2400">
                  <a:latin typeface="Calibri" pitchFamily="34" charset="0"/>
                  <a:ea typeface="新細明體" pitchFamily="18" charset="-120"/>
                </a:defRPr>
              </a:lvl3pPr>
              <a:lvl4pPr marL="1600200" indent="-228600" eaLnBrk="0" hangingPunct="0">
                <a:spcBef>
                  <a:spcPct val="20000"/>
                </a:spcBef>
                <a:buFont typeface="Arial" pitchFamily="34" charset="0"/>
                <a:buChar char="–"/>
                <a:tabLst>
                  <a:tab pos="407988" algn="l"/>
                  <a:tab pos="901700" algn="l"/>
                  <a:tab pos="1012825" algn="l"/>
                </a:tabLst>
                <a:defRPr sz="2000">
                  <a:latin typeface="Calibri" pitchFamily="34" charset="0"/>
                  <a:ea typeface="新細明體" pitchFamily="18" charset="-120"/>
                </a:defRPr>
              </a:lvl4pPr>
              <a:lvl5pPr marL="2057400" indent="-228600" eaLnBrk="0" hangingPunct="0">
                <a:spcBef>
                  <a:spcPct val="20000"/>
                </a:spcBef>
                <a:buFont typeface="Arial" pitchFamily="34" charset="0"/>
                <a:buChar char="»"/>
                <a:tabLst>
                  <a:tab pos="407988" algn="l"/>
                  <a:tab pos="901700" algn="l"/>
                  <a:tab pos="1012825" algn="l"/>
                </a:tabLst>
                <a:defRPr sz="2000">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tabLst>
                  <a:tab pos="407988" algn="l"/>
                  <a:tab pos="901700" algn="l"/>
                  <a:tab pos="1012825" algn="l"/>
                </a:tabLst>
                <a:defRPr sz="2000">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tabLst>
                  <a:tab pos="407988" algn="l"/>
                  <a:tab pos="901700" algn="l"/>
                  <a:tab pos="1012825" algn="l"/>
                </a:tabLst>
                <a:defRPr sz="2000">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tabLst>
                  <a:tab pos="407988" algn="l"/>
                  <a:tab pos="901700" algn="l"/>
                  <a:tab pos="1012825" algn="l"/>
                </a:tabLst>
                <a:defRPr sz="2000">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tabLst>
                  <a:tab pos="407988" algn="l"/>
                  <a:tab pos="901700" algn="l"/>
                  <a:tab pos="1012825" algn="l"/>
                </a:tabLst>
                <a:defRPr sz="2000">
                  <a:latin typeface="Calibri" pitchFamily="34" charset="0"/>
                  <a:ea typeface="新細明體" pitchFamily="18" charset="-120"/>
                </a:defRPr>
              </a:lvl9pPr>
            </a:lstStyle>
            <a:p>
              <a:r>
                <a:rPr lang="zh-TW" altLang="en-US" sz="1600" dirty="0">
                  <a:latin typeface="微軟正黑體" panose="020B0604030504040204" pitchFamily="34" charset="-120"/>
                  <a:ea typeface="微軟正黑體" panose="020B0604030504040204" pitchFamily="34" charset="-120"/>
                </a:rPr>
                <a:t>智慧聯網推動平台 涵蓋領域</a:t>
              </a:r>
            </a:p>
          </p:txBody>
        </p:sp>
      </p:grpSp>
      <p:grpSp>
        <p:nvGrpSpPr>
          <p:cNvPr id="9" name="群組 8"/>
          <p:cNvGrpSpPr/>
          <p:nvPr/>
        </p:nvGrpSpPr>
        <p:grpSpPr>
          <a:xfrm>
            <a:off x="5217979" y="2495497"/>
            <a:ext cx="3314460" cy="736606"/>
            <a:chOff x="5720988" y="2681406"/>
            <a:chExt cx="3590665" cy="736606"/>
          </a:xfrm>
        </p:grpSpPr>
        <p:sp>
          <p:nvSpPr>
            <p:cNvPr id="248" name="圓角矩形 247"/>
            <p:cNvSpPr/>
            <p:nvPr/>
          </p:nvSpPr>
          <p:spPr>
            <a:xfrm>
              <a:off x="5810753" y="2681406"/>
              <a:ext cx="3500900" cy="668141"/>
            </a:xfrm>
            <a:prstGeom prst="roundRect">
              <a:avLst/>
            </a:prstGeom>
            <a:noFill/>
            <a:ln>
              <a:solidFill>
                <a:srgbClr val="0000F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256" name="文字方塊 58"/>
            <p:cNvSpPr txBox="1">
              <a:spLocks noChangeArrowheads="1"/>
            </p:cNvSpPr>
            <p:nvPr/>
          </p:nvSpPr>
          <p:spPr bwMode="auto">
            <a:xfrm>
              <a:off x="5720988" y="2771403"/>
              <a:ext cx="600165" cy="6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200" b="1" dirty="0" smtClean="0">
                  <a:solidFill>
                    <a:srgbClr val="0000FF"/>
                  </a:solidFill>
                  <a:latin typeface="微軟正黑體" panose="020B0604030504040204" pitchFamily="34" charset="-120"/>
                  <a:ea typeface="微軟正黑體" panose="020B0604030504040204" pitchFamily="34" charset="-120"/>
                </a:rPr>
                <a:t>產業</a:t>
              </a:r>
              <a:endParaRPr lang="en-US" altLang="zh-TW" sz="1200" b="1" dirty="0" smtClean="0">
                <a:solidFill>
                  <a:srgbClr val="0000FF"/>
                </a:solidFill>
                <a:latin typeface="微軟正黑體" panose="020B0604030504040204" pitchFamily="34" charset="-120"/>
                <a:ea typeface="微軟正黑體" panose="020B0604030504040204" pitchFamily="34" charset="-120"/>
              </a:endParaRPr>
            </a:p>
            <a:p>
              <a:pPr eaLnBrk="1" hangingPunct="1"/>
              <a:r>
                <a:rPr lang="zh-TW" altLang="en-US" sz="1200" b="1" dirty="0" smtClean="0">
                  <a:solidFill>
                    <a:srgbClr val="0000FF"/>
                  </a:solidFill>
                  <a:latin typeface="微軟正黑體" panose="020B0604030504040204" pitchFamily="34" charset="-120"/>
                  <a:ea typeface="微軟正黑體" panose="020B0604030504040204" pitchFamily="34" charset="-120"/>
                </a:rPr>
                <a:t>醫電</a:t>
              </a:r>
              <a:endParaRPr lang="zh-TW" altLang="en-US" sz="1200" b="1" dirty="0">
                <a:solidFill>
                  <a:srgbClr val="0000FF"/>
                </a:solidFill>
                <a:latin typeface="微軟正黑體" panose="020B0604030504040204" pitchFamily="34" charset="-120"/>
                <a:ea typeface="微軟正黑體" panose="020B0604030504040204" pitchFamily="34" charset="-120"/>
              </a:endParaRPr>
            </a:p>
          </p:txBody>
        </p:sp>
        <p:sp>
          <p:nvSpPr>
            <p:cNvPr id="258" name="文字方塊 60"/>
            <p:cNvSpPr txBox="1">
              <a:spLocks noChangeArrowheads="1"/>
            </p:cNvSpPr>
            <p:nvPr/>
          </p:nvSpPr>
          <p:spPr bwMode="auto">
            <a:xfrm>
              <a:off x="6269203" y="2777799"/>
              <a:ext cx="700192" cy="230832"/>
            </a:xfrm>
            <a:prstGeom prst="rect">
              <a:avLst/>
            </a:prstGeom>
            <a:solidFill>
              <a:srgbClr val="FFFF00">
                <a:alpha val="50195"/>
              </a:srgbClr>
            </a:solidFill>
            <a:ln w="9525">
              <a:solidFill>
                <a:srgbClr val="0000FF"/>
              </a:solidFill>
              <a:miter lim="800000"/>
              <a:headEnd/>
              <a:tailEnd/>
            </a:ln>
          </p:spPr>
          <p:txBody>
            <a:bodyPr wrap="non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900" b="1" dirty="0" smtClean="0">
                  <a:solidFill>
                    <a:srgbClr val="0000FF"/>
                  </a:solidFill>
                  <a:latin typeface="微軟正黑體" panose="020B0604030504040204" pitchFamily="34" charset="-120"/>
                  <a:ea typeface="微軟正黑體" panose="020B0604030504040204" pitchFamily="34" charset="-120"/>
                </a:rPr>
                <a:t>健康管理</a:t>
              </a:r>
              <a:endParaRPr lang="en-US" altLang="zh-TW" sz="900" b="1" dirty="0">
                <a:solidFill>
                  <a:srgbClr val="0000FF"/>
                </a:solidFill>
                <a:latin typeface="微軟正黑體" panose="020B0604030504040204" pitchFamily="34" charset="-120"/>
                <a:ea typeface="微軟正黑體" panose="020B0604030504040204" pitchFamily="34" charset="-120"/>
              </a:endParaRPr>
            </a:p>
          </p:txBody>
        </p:sp>
        <p:sp>
          <p:nvSpPr>
            <p:cNvPr id="259" name="文字方塊 62"/>
            <p:cNvSpPr txBox="1">
              <a:spLocks noChangeArrowheads="1"/>
            </p:cNvSpPr>
            <p:nvPr/>
          </p:nvSpPr>
          <p:spPr bwMode="auto">
            <a:xfrm>
              <a:off x="7093498" y="2775026"/>
              <a:ext cx="1525461" cy="203133"/>
            </a:xfrm>
            <a:prstGeom prst="rect">
              <a:avLst/>
            </a:prstGeom>
            <a:solidFill>
              <a:srgbClr val="FFFF00">
                <a:alpha val="50195"/>
              </a:srgbClr>
            </a:solidFill>
            <a:ln w="9525">
              <a:solidFill>
                <a:srgbClr val="0000FF"/>
              </a:solidFill>
              <a:miter lim="800000"/>
              <a:headEnd/>
              <a:tailEnd/>
            </a:ln>
          </p:spPr>
          <p:txBody>
            <a:bodyPr wrap="square">
              <a:spAutoFit/>
            </a:bodyPr>
            <a:lstStyle>
              <a:lvl1pPr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algn="ctr">
                <a:lnSpc>
                  <a:spcPct val="80000"/>
                </a:lnSpc>
                <a:spcBef>
                  <a:spcPct val="0"/>
                </a:spcBef>
              </a:pPr>
              <a:r>
                <a:rPr lang="zh-TW" altLang="en-US" sz="900" b="1" dirty="0" smtClean="0">
                  <a:solidFill>
                    <a:srgbClr val="0000FF"/>
                  </a:solidFill>
                  <a:latin typeface="微軟正黑體" panose="020B0604030504040204" pitchFamily="34" charset="-120"/>
                  <a:ea typeface="微軟正黑體" panose="020B0604030504040204" pitchFamily="34" charset="-120"/>
                </a:rPr>
                <a:t>行動穿戴健康</a:t>
              </a:r>
              <a:r>
                <a:rPr lang="zh-TW" altLang="en-US" sz="900" b="1" dirty="0">
                  <a:solidFill>
                    <a:srgbClr val="0000FF"/>
                  </a:solidFill>
                  <a:latin typeface="微軟正黑體" panose="020B0604030504040204" pitchFamily="34" charset="-120"/>
                  <a:ea typeface="微軟正黑體" panose="020B0604030504040204" pitchFamily="34" charset="-120"/>
                </a:rPr>
                <a:t>裝置</a:t>
              </a:r>
            </a:p>
          </p:txBody>
        </p:sp>
        <p:sp>
          <p:nvSpPr>
            <p:cNvPr id="260" name="文字方塊 63"/>
            <p:cNvSpPr txBox="1">
              <a:spLocks noChangeArrowheads="1"/>
            </p:cNvSpPr>
            <p:nvPr/>
          </p:nvSpPr>
          <p:spPr bwMode="auto">
            <a:xfrm>
              <a:off x="7113240" y="3062801"/>
              <a:ext cx="1176995" cy="203133"/>
            </a:xfrm>
            <a:prstGeom prst="rect">
              <a:avLst/>
            </a:prstGeom>
            <a:solidFill>
              <a:srgbClr val="FFFF00">
                <a:alpha val="50195"/>
              </a:srgbClr>
            </a:solidFill>
            <a:ln w="9525">
              <a:solidFill>
                <a:srgbClr val="0000FF"/>
              </a:solidFill>
              <a:miter lim="800000"/>
              <a:headEnd/>
              <a:tailEnd/>
            </a:ln>
          </p:spPr>
          <p:txBody>
            <a:bodyPr wrap="square">
              <a:spAutoFit/>
            </a:bodyPr>
            <a:lstStyle>
              <a:defPPr>
                <a:defRPr lang="zh-TW"/>
              </a:defPPr>
              <a:lvl1pPr algn="ctr" eaLnBrk="0" hangingPunct="0">
                <a:lnSpc>
                  <a:spcPct val="80000"/>
                </a:lnSpc>
                <a:spcBef>
                  <a:spcPct val="0"/>
                </a:spcBef>
                <a:defRPr kumimoji="1" sz="800">
                  <a:solidFill>
                    <a:srgbClr val="0000FF"/>
                  </a:solidFill>
                  <a:latin typeface="標楷體" pitchFamily="65" charset="-120"/>
                  <a:ea typeface="標楷體"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b="1" dirty="0">
                  <a:latin typeface="微軟正黑體" panose="020B0604030504040204" pitchFamily="34" charset="-120"/>
                  <a:ea typeface="微軟正黑體" panose="020B0604030504040204" pitchFamily="34" charset="-120"/>
                </a:rPr>
                <a:t>影像診斷系統</a:t>
              </a:r>
              <a:endParaRPr lang="en-US" altLang="zh-TW" sz="900" b="1" dirty="0">
                <a:latin typeface="微軟正黑體" panose="020B0604030504040204" pitchFamily="34" charset="-120"/>
                <a:ea typeface="微軟正黑體" panose="020B0604030504040204" pitchFamily="34" charset="-120"/>
              </a:endParaRPr>
            </a:p>
          </p:txBody>
        </p:sp>
        <p:sp>
          <p:nvSpPr>
            <p:cNvPr id="316" name="文字方塊 315"/>
            <p:cNvSpPr txBox="1"/>
            <p:nvPr/>
          </p:nvSpPr>
          <p:spPr>
            <a:xfrm>
              <a:off x="6267749" y="3054153"/>
              <a:ext cx="700192" cy="230832"/>
            </a:xfrm>
            <a:prstGeom prst="rect">
              <a:avLst/>
            </a:prstGeom>
            <a:solidFill>
              <a:srgbClr val="FFFF00">
                <a:alpha val="50195"/>
              </a:srgbClr>
            </a:solidFill>
            <a:ln w="9525">
              <a:solidFill>
                <a:srgbClr val="0000FF"/>
              </a:solidFill>
              <a:miter lim="800000"/>
              <a:headEnd/>
              <a:tailEnd/>
            </a:ln>
          </p:spPr>
          <p:txBody>
            <a:bodyPr wrap="none">
              <a:spAutoFit/>
            </a:bodyPr>
            <a:lstStyle>
              <a:defPPr>
                <a:defRPr lang="zh-TW"/>
              </a:defPPr>
              <a:lvl1pPr>
                <a:defRPr kumimoji="1" sz="731" b="1">
                  <a:solidFill>
                    <a:srgbClr val="0000FF"/>
                  </a:solidFill>
                  <a:latin typeface="Times New Roman" panose="02020603050405020304" pitchFamily="18" charset="0"/>
                  <a:ea typeface="標楷體" panose="03000509000000000000" pitchFamily="65" charset="-120"/>
                </a:defRPr>
              </a:lvl1pPr>
              <a:lvl2pPr marL="742950" indent="-285750" eaLnBrk="0" hangingPunct="0">
                <a:defRPr kumimoji="1">
                  <a:latin typeface="Calibri" panose="020F0502020204030204" pitchFamily="34" charset="0"/>
                  <a:ea typeface="新細明體" panose="02020500000000000000" pitchFamily="18" charset="-120"/>
                </a:defRPr>
              </a:lvl2pPr>
              <a:lvl3pPr marL="1143000" indent="-228600" eaLnBrk="0" hangingPunct="0">
                <a:defRPr kumimoji="1">
                  <a:latin typeface="Calibri" panose="020F0502020204030204" pitchFamily="34" charset="0"/>
                  <a:ea typeface="新細明體" panose="02020500000000000000" pitchFamily="18" charset="-120"/>
                </a:defRPr>
              </a:lvl3pPr>
              <a:lvl4pPr marL="1600200" indent="-228600" eaLnBrk="0" hangingPunct="0">
                <a:defRPr kumimoji="1">
                  <a:latin typeface="Calibri" panose="020F0502020204030204" pitchFamily="34" charset="0"/>
                  <a:ea typeface="新細明體" panose="02020500000000000000" pitchFamily="18" charset="-120"/>
                </a:defRPr>
              </a:lvl4pPr>
              <a:lvl5pPr marL="2057400" indent="-228600" eaLnBrk="0" hangingPunct="0">
                <a:defRPr kumimoji="1">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latin typeface="Calibri" panose="020F0502020204030204" pitchFamily="34" charset="0"/>
                  <a:ea typeface="新細明體" panose="02020500000000000000" pitchFamily="18" charset="-120"/>
                </a:defRPr>
              </a:lvl9pPr>
            </a:lstStyle>
            <a:p>
              <a:r>
                <a:rPr lang="zh-TW" altLang="en-US" sz="900" dirty="0" smtClean="0">
                  <a:latin typeface="微軟正黑體" panose="020B0604030504040204" pitchFamily="34" charset="-120"/>
                  <a:ea typeface="微軟正黑體" panose="020B0604030504040204" pitchFamily="34" charset="-120"/>
                </a:rPr>
                <a:t>智慧照護</a:t>
              </a:r>
              <a:endParaRPr lang="zh-TW" altLang="en-US" sz="900" dirty="0">
                <a:latin typeface="微軟正黑體" panose="020B0604030504040204" pitchFamily="34" charset="-120"/>
                <a:ea typeface="微軟正黑體" panose="020B0604030504040204" pitchFamily="34" charset="-120"/>
              </a:endParaRPr>
            </a:p>
          </p:txBody>
        </p:sp>
      </p:grpSp>
      <p:sp>
        <p:nvSpPr>
          <p:cNvPr id="5" name="テキスト ボックス 4"/>
          <p:cNvSpPr txBox="1"/>
          <p:nvPr/>
        </p:nvSpPr>
        <p:spPr>
          <a:xfrm>
            <a:off x="5148064" y="65373"/>
            <a:ext cx="5609680" cy="369332"/>
          </a:xfrm>
          <a:prstGeom prst="rect">
            <a:avLst/>
          </a:prstGeom>
          <a:noFill/>
        </p:spPr>
        <p:txBody>
          <a:bodyPr wrap="square" rtlCol="0">
            <a:spAutoFit/>
          </a:bodyPr>
          <a:lstStyle/>
          <a:p>
            <a:r>
              <a:rPr kumimoji="1" lang="en-US" altLang="ja-JP" b="1" dirty="0" smtClean="0">
                <a:solidFill>
                  <a:srgbClr val="FF0000"/>
                </a:solidFill>
              </a:rPr>
              <a:t>※</a:t>
            </a:r>
            <a:r>
              <a:rPr kumimoji="1" lang="zh-TW" altLang="en-US" b="1" dirty="0" smtClean="0">
                <a:solidFill>
                  <a:srgbClr val="FF0000"/>
                </a:solidFill>
              </a:rPr>
              <a:t>請簡要說明貴單位業務內容及目標</a:t>
            </a:r>
            <a:endParaRPr kumimoji="1" lang="ja-JP" altLang="en-US" b="1" dirty="0">
              <a:solidFill>
                <a:srgbClr val="FF0000"/>
              </a:solidFill>
            </a:endParaRPr>
          </a:p>
        </p:txBody>
      </p:sp>
    </p:spTree>
    <p:extLst>
      <p:ext uri="{BB962C8B-B14F-4D97-AF65-F5344CB8AC3E}">
        <p14:creationId xmlns:p14="http://schemas.microsoft.com/office/powerpoint/2010/main" val="764933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4</a:t>
            </a:fld>
            <a:endParaRPr lang="zh-TW" altLang="en-US"/>
          </a:p>
        </p:txBody>
      </p:sp>
      <p:pic>
        <p:nvPicPr>
          <p:cNvPr id="1028" name="Picture 4" descr="P:\公用區\logo\smeaLOGO.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2355953" cy="2088232"/>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611560" y="2996952"/>
            <a:ext cx="3934584" cy="769441"/>
          </a:xfrm>
          <a:prstGeom prst="rect">
            <a:avLst/>
          </a:prstGeom>
          <a:noFill/>
        </p:spPr>
        <p:txBody>
          <a:bodyPr wrap="square" rtlCol="0">
            <a:spAutoFit/>
          </a:bodyPr>
          <a:lstStyle/>
          <a:p>
            <a:pPr algn="ctr"/>
            <a:r>
              <a:rPr lang="zh-TW" altLang="en-US" sz="1600" dirty="0" smtClean="0"/>
              <a:t>經濟部中小企業</a:t>
            </a:r>
            <a:r>
              <a:rPr lang="zh-TW" altLang="en-US" sz="1600" dirty="0"/>
              <a:t>處</a:t>
            </a:r>
            <a:endParaRPr lang="en-US" altLang="zh-TW" sz="1600" dirty="0" smtClean="0"/>
          </a:p>
          <a:p>
            <a:pPr algn="ctr"/>
            <a:r>
              <a:rPr lang="en-US" altLang="zh-TW" sz="1400" dirty="0" smtClean="0"/>
              <a:t>Small And Medium Enterprise Administration,</a:t>
            </a:r>
          </a:p>
          <a:p>
            <a:pPr algn="ctr"/>
            <a:r>
              <a:rPr lang="en-US" altLang="zh-TW" sz="1400" dirty="0" smtClean="0"/>
              <a:t>Ministry Of Economic Affairs</a:t>
            </a:r>
            <a:endParaRPr lang="zh-TW" altLang="en-US" sz="1400" dirty="0"/>
          </a:p>
        </p:txBody>
      </p:sp>
      <p:sp>
        <p:nvSpPr>
          <p:cNvPr id="10" name="矩形 9"/>
          <p:cNvSpPr/>
          <p:nvPr/>
        </p:nvSpPr>
        <p:spPr>
          <a:xfrm>
            <a:off x="6588224" y="5354810"/>
            <a:ext cx="649537" cy="369332"/>
          </a:xfrm>
          <a:prstGeom prst="rect">
            <a:avLst/>
          </a:prstGeom>
        </p:spPr>
        <p:txBody>
          <a:bodyPr wrap="none">
            <a:spAutoFit/>
          </a:bodyPr>
          <a:lstStyle/>
          <a:p>
            <a:r>
              <a:rPr lang="ja-JP" altLang="en-US" b="1" dirty="0" smtClean="0"/>
              <a:t>〇〇</a:t>
            </a:r>
            <a:endParaRPr lang="zh-TW" altLang="en-US" b="1" dirty="0"/>
          </a:p>
        </p:txBody>
      </p:sp>
      <p:sp>
        <p:nvSpPr>
          <p:cNvPr id="11" name="矩形 10"/>
          <p:cNvSpPr/>
          <p:nvPr/>
        </p:nvSpPr>
        <p:spPr>
          <a:xfrm>
            <a:off x="4841585" y="5354810"/>
            <a:ext cx="646331" cy="369332"/>
          </a:xfrm>
          <a:prstGeom prst="rect">
            <a:avLst/>
          </a:prstGeom>
        </p:spPr>
        <p:txBody>
          <a:bodyPr wrap="none">
            <a:spAutoFit/>
          </a:bodyPr>
          <a:lstStyle/>
          <a:p>
            <a:r>
              <a:rPr lang="ja-JP" altLang="en-US" b="1" dirty="0" smtClean="0">
                <a:latin typeface="微軟正黑體" panose="020B0604030504040204" pitchFamily="34" charset="-120"/>
                <a:ea typeface="微軟正黑體" panose="020B0604030504040204" pitchFamily="34" charset="-120"/>
              </a:rPr>
              <a:t>〇</a:t>
            </a:r>
            <a:r>
              <a:rPr lang="ja-JP" altLang="en-US" b="1" dirty="0">
                <a:latin typeface="微軟正黑體" panose="020B0604030504040204" pitchFamily="34" charset="-120"/>
                <a:ea typeface="微軟正黑體" panose="020B0604030504040204" pitchFamily="34" charset="-120"/>
              </a:rPr>
              <a:t>〇</a:t>
            </a:r>
            <a:endParaRPr lang="zh-TW" altLang="en-US" b="1" dirty="0"/>
          </a:p>
        </p:txBody>
      </p:sp>
      <p:sp>
        <p:nvSpPr>
          <p:cNvPr id="13" name="文字方塊 12"/>
          <p:cNvSpPr txBox="1"/>
          <p:nvPr/>
        </p:nvSpPr>
        <p:spPr>
          <a:xfrm>
            <a:off x="4644008" y="2924944"/>
            <a:ext cx="1338828"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參團人員：</a:t>
            </a:r>
            <a:endParaRPr lang="zh-TW" altLang="en-US" b="1" dirty="0">
              <a:latin typeface="微軟正黑體" panose="020B0604030504040204" pitchFamily="34" charset="-120"/>
              <a:ea typeface="微軟正黑體" panose="020B0604030504040204" pitchFamily="34" charset="-120"/>
            </a:endParaRPr>
          </a:p>
        </p:txBody>
      </p:sp>
      <p:sp>
        <p:nvSpPr>
          <p:cNvPr id="2" name="テキスト ボックス 1"/>
          <p:cNvSpPr txBox="1"/>
          <p:nvPr/>
        </p:nvSpPr>
        <p:spPr>
          <a:xfrm>
            <a:off x="4797961" y="3436756"/>
            <a:ext cx="1440160" cy="1728192"/>
          </a:xfrm>
          <a:prstGeom prst="rect">
            <a:avLst/>
          </a:prstGeom>
          <a:noFill/>
          <a:ln>
            <a:solidFill>
              <a:srgbClr val="0000FF"/>
            </a:solidFill>
          </a:ln>
        </p:spPr>
        <p:txBody>
          <a:bodyPr wrap="square" rtlCol="0">
            <a:spAutoFit/>
          </a:bodyPr>
          <a:lstStyle/>
          <a:p>
            <a:endParaRPr kumimoji="1" lang="ja-JP" altLang="en-US" dirty="0"/>
          </a:p>
        </p:txBody>
      </p:sp>
      <p:sp>
        <p:nvSpPr>
          <p:cNvPr id="3" name="テキスト ボックス 2"/>
          <p:cNvSpPr txBox="1"/>
          <p:nvPr/>
        </p:nvSpPr>
        <p:spPr>
          <a:xfrm>
            <a:off x="6588224" y="3436756"/>
            <a:ext cx="1368152" cy="1728192"/>
          </a:xfrm>
          <a:prstGeom prst="rect">
            <a:avLst/>
          </a:prstGeom>
          <a:noFill/>
          <a:ln>
            <a:solidFill>
              <a:srgbClr val="0000FF"/>
            </a:solidFill>
          </a:ln>
        </p:spPr>
        <p:txBody>
          <a:bodyPr wrap="square" rtlCol="0">
            <a:spAutoFit/>
          </a:bodyPr>
          <a:lstStyle/>
          <a:p>
            <a:endParaRPr kumimoji="1" lang="ja-JP" altLang="en-US" dirty="0"/>
          </a:p>
        </p:txBody>
      </p:sp>
      <p:sp>
        <p:nvSpPr>
          <p:cNvPr id="5" name="テキスト ボックス 4"/>
          <p:cNvSpPr txBox="1"/>
          <p:nvPr/>
        </p:nvSpPr>
        <p:spPr>
          <a:xfrm>
            <a:off x="3743175" y="838050"/>
            <a:ext cx="4141193" cy="646331"/>
          </a:xfrm>
          <a:prstGeom prst="rect">
            <a:avLst/>
          </a:prstGeom>
          <a:noFill/>
        </p:spPr>
        <p:txBody>
          <a:bodyPr wrap="square" rtlCol="0">
            <a:spAutoFit/>
          </a:bodyPr>
          <a:lstStyle/>
          <a:p>
            <a:r>
              <a:rPr kumimoji="1" lang="en-US" altLang="zh-TW" dirty="0" smtClean="0">
                <a:solidFill>
                  <a:srgbClr val="FF0000"/>
                </a:solidFill>
              </a:rPr>
              <a:t>(</a:t>
            </a:r>
            <a:r>
              <a:rPr kumimoji="1" lang="zh-TW" altLang="en-US" dirty="0" smtClean="0">
                <a:solidFill>
                  <a:srgbClr val="FF0000"/>
                </a:solidFill>
              </a:rPr>
              <a:t>若為複數機關組成之研修團時，亦請共同簡介</a:t>
            </a:r>
            <a:r>
              <a:rPr kumimoji="1" lang="en-US" altLang="zh-TW"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491827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8218"/>
            <a:ext cx="8229600" cy="652510"/>
          </a:xfrm>
        </p:spPr>
        <p:txBody>
          <a:bodyPr>
            <a:normAutofit/>
          </a:bodyPr>
          <a:lstStyle/>
          <a:p>
            <a:r>
              <a:rPr lang="zh-TW" altLang="en-US" sz="3600" dirty="0" smtClean="0">
                <a:latin typeface="微軟正黑體" panose="020B0604030504040204" pitchFamily="34" charset="-120"/>
                <a:ea typeface="微軟正黑體" panose="020B0604030504040204" pitchFamily="34" charset="-120"/>
              </a:rPr>
              <a:t>中小企業處簡介</a:t>
            </a:r>
            <a:endParaRPr lang="zh-TW" altLang="en-US" sz="36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a:t>
            </a:fld>
            <a:endParaRPr lang="zh-TW" altLang="en-US"/>
          </a:p>
        </p:txBody>
      </p:sp>
      <p:grpSp>
        <p:nvGrpSpPr>
          <p:cNvPr id="5" name="群組 4"/>
          <p:cNvGrpSpPr/>
          <p:nvPr/>
        </p:nvGrpSpPr>
        <p:grpSpPr>
          <a:xfrm>
            <a:off x="28481" y="1647965"/>
            <a:ext cx="7279823" cy="5453444"/>
            <a:chOff x="-43527" y="1072915"/>
            <a:chExt cx="7700009" cy="6244517"/>
          </a:xfrm>
        </p:grpSpPr>
        <p:pic>
          <p:nvPicPr>
            <p:cNvPr id="6" name="그림 20"/>
            <p:cNvPicPr>
              <a:picLocks noChangeAspect="1"/>
            </p:cNvPicPr>
            <p:nvPr/>
          </p:nvPicPr>
          <p:blipFill rotWithShape="1">
            <a:blip r:embed="rId2" cstate="print">
              <a:extLst>
                <a:ext uri="{28A0092B-C50C-407E-A947-70E740481C1C}">
                  <a14:useLocalDpi xmlns:a14="http://schemas.microsoft.com/office/drawing/2010/main" val="0"/>
                </a:ext>
              </a:extLst>
            </a:blip>
            <a:srcRect l="55512" t="32150" r="8264" b="19551"/>
            <a:stretch/>
          </p:blipFill>
          <p:spPr>
            <a:xfrm>
              <a:off x="2555776" y="1685867"/>
              <a:ext cx="4596650" cy="4596650"/>
            </a:xfrm>
            <a:prstGeom prst="rect">
              <a:avLst/>
            </a:prstGeom>
          </p:spPr>
        </p:pic>
        <p:pic>
          <p:nvPicPr>
            <p:cNvPr id="7" name="Picture 2" descr="D:\Users\tylchan\work\ppt\87 APEC\pic\plant, ha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7" y="3164314"/>
              <a:ext cx="6127695" cy="4153118"/>
            </a:xfrm>
            <a:prstGeom prst="rect">
              <a:avLst/>
            </a:prstGeom>
            <a:noFill/>
            <a:extLst>
              <a:ext uri="{909E8E84-426E-40DD-AFC4-6F175D3DCCD1}">
                <a14:hiddenFill xmlns:a14="http://schemas.microsoft.com/office/drawing/2010/main">
                  <a:solidFill>
                    <a:srgbClr val="FFFFFF"/>
                  </a:solidFill>
                </a14:hiddenFill>
              </a:ext>
            </a:extLst>
          </p:spPr>
        </p:pic>
        <p:pic>
          <p:nvPicPr>
            <p:cNvPr id="8" name="그림 52"/>
            <p:cNvPicPr>
              <a:picLocks noChangeAspect="1"/>
            </p:cNvPicPr>
            <p:nvPr/>
          </p:nvPicPr>
          <p:blipFill rotWithShape="1">
            <a:blip r:embed="rId4" cstate="print">
              <a:extLst>
                <a:ext uri="{28A0092B-C50C-407E-A947-70E740481C1C}">
                  <a14:useLocalDpi xmlns:a14="http://schemas.microsoft.com/office/drawing/2010/main" val="0"/>
                </a:ext>
              </a:extLst>
            </a:blip>
            <a:srcRect l="49998" t="33200" r="35039" b="45800"/>
            <a:stretch/>
          </p:blipFill>
          <p:spPr>
            <a:xfrm>
              <a:off x="1979712" y="2441068"/>
              <a:ext cx="1656184" cy="1743351"/>
            </a:xfrm>
            <a:prstGeom prst="rect">
              <a:avLst/>
            </a:prstGeom>
          </p:spPr>
        </p:pic>
        <p:pic>
          <p:nvPicPr>
            <p:cNvPr id="9" name="그림 22"/>
            <p:cNvPicPr>
              <a:picLocks noChangeAspect="1"/>
            </p:cNvPicPr>
            <p:nvPr/>
          </p:nvPicPr>
          <p:blipFill rotWithShape="1">
            <a:blip r:embed="rId5" cstate="print">
              <a:extLst>
                <a:ext uri="{28A0092B-C50C-407E-A947-70E740481C1C}">
                  <a14:useLocalDpi xmlns:a14="http://schemas.microsoft.com/office/drawing/2010/main" val="0"/>
                </a:ext>
              </a:extLst>
            </a:blip>
            <a:srcRect l="64962" t="44750" r="16925" b="29000"/>
            <a:stretch/>
          </p:blipFill>
          <p:spPr>
            <a:xfrm>
              <a:off x="3959932" y="3114165"/>
              <a:ext cx="1908212" cy="2074143"/>
            </a:xfrm>
            <a:prstGeom prst="rect">
              <a:avLst/>
            </a:prstGeom>
          </p:spPr>
        </p:pic>
        <p:pic>
          <p:nvPicPr>
            <p:cNvPr id="10" name="그림 63"/>
            <p:cNvPicPr>
              <a:picLocks noChangeAspect="1"/>
            </p:cNvPicPr>
            <p:nvPr/>
          </p:nvPicPr>
          <p:blipFill rotWithShape="1">
            <a:blip r:embed="rId4" cstate="print">
              <a:extLst>
                <a:ext uri="{28A0092B-C50C-407E-A947-70E740481C1C}">
                  <a14:useLocalDpi xmlns:a14="http://schemas.microsoft.com/office/drawing/2010/main" val="0"/>
                </a:ext>
              </a:extLst>
            </a:blip>
            <a:srcRect l="81499" t="59450" r="1964" b="18500"/>
            <a:stretch/>
          </p:blipFill>
          <p:spPr>
            <a:xfrm>
              <a:off x="5868144" y="2333939"/>
              <a:ext cx="1788338" cy="1788338"/>
            </a:xfrm>
            <a:prstGeom prst="rect">
              <a:avLst/>
            </a:prstGeom>
          </p:spPr>
        </p:pic>
        <p:pic>
          <p:nvPicPr>
            <p:cNvPr id="11" name="그림 62"/>
            <p:cNvPicPr>
              <a:picLocks noChangeAspect="1"/>
            </p:cNvPicPr>
            <p:nvPr/>
          </p:nvPicPr>
          <p:blipFill rotWithShape="1">
            <a:blip r:embed="rId4" cstate="print">
              <a:extLst>
                <a:ext uri="{28A0092B-C50C-407E-A947-70E740481C1C}">
                  <a14:useLocalDpi xmlns:a14="http://schemas.microsoft.com/office/drawing/2010/main" val="0"/>
                </a:ext>
              </a:extLst>
            </a:blip>
            <a:srcRect l="65749" t="71000" r="18501" b="9050"/>
            <a:stretch/>
          </p:blipFill>
          <p:spPr>
            <a:xfrm>
              <a:off x="5796136" y="4667538"/>
              <a:ext cx="1728192" cy="1641782"/>
            </a:xfrm>
            <a:prstGeom prst="rect">
              <a:avLst/>
            </a:prstGeom>
          </p:spPr>
        </p:pic>
        <p:pic>
          <p:nvPicPr>
            <p:cNvPr id="12" name="그림 61"/>
            <p:cNvPicPr>
              <a:picLocks noChangeAspect="1"/>
            </p:cNvPicPr>
            <p:nvPr/>
          </p:nvPicPr>
          <p:blipFill rotWithShape="1">
            <a:blip r:embed="rId4" cstate="print">
              <a:extLst>
                <a:ext uri="{28A0092B-C50C-407E-A947-70E740481C1C}">
                  <a14:useLocalDpi xmlns:a14="http://schemas.microsoft.com/office/drawing/2010/main" val="0"/>
                </a:ext>
              </a:extLst>
            </a:blip>
            <a:srcRect l="49211" t="59450" r="35039" b="18500"/>
            <a:stretch/>
          </p:blipFill>
          <p:spPr>
            <a:xfrm>
              <a:off x="2483768" y="4581128"/>
              <a:ext cx="1728192" cy="1814602"/>
            </a:xfrm>
            <a:prstGeom prst="rect">
              <a:avLst/>
            </a:prstGeom>
          </p:spPr>
        </p:pic>
        <p:sp>
          <p:nvSpPr>
            <p:cNvPr id="13" name="TextBox 68"/>
            <p:cNvSpPr txBox="1"/>
            <p:nvPr/>
          </p:nvSpPr>
          <p:spPr>
            <a:xfrm>
              <a:off x="4150777" y="3663633"/>
              <a:ext cx="1492716" cy="615553"/>
            </a:xfrm>
            <a:prstGeom prst="rect">
              <a:avLst/>
            </a:prstGeom>
            <a:noFill/>
          </p:spPr>
          <p:txBody>
            <a:bodyPr wrap="none" rtlCol="0">
              <a:spAutoFit/>
              <a:scene3d>
                <a:camera prst="orthographicFront"/>
                <a:lightRig rig="threePt" dir="t"/>
              </a:scene3d>
              <a:sp3d contourW="38100">
                <a:bevelT w="1270"/>
                <a:contourClr>
                  <a:srgbClr val="0F5184"/>
                </a:contourClr>
              </a:sp3d>
            </a:bodyPr>
            <a:lstStyle/>
            <a:p>
              <a:pPr algn="ctr"/>
              <a:r>
                <a:rPr lang="zh-TW" altLang="en-US" sz="1700" b="1" dirty="0" smtClean="0">
                  <a:solidFill>
                    <a:schemeClr val="bg1"/>
                  </a:solidFill>
                  <a:latin typeface="微軟正黑體" panose="020B0604030504040204" pitchFamily="34" charset="-120"/>
                  <a:ea typeface="微軟正黑體" panose="020B0604030504040204" pitchFamily="34" charset="-120"/>
                </a:rPr>
                <a:t>營造中小企業</a:t>
              </a:r>
              <a:endParaRPr lang="en-US" altLang="zh-TW" sz="17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1700" b="1" dirty="0" smtClean="0">
                  <a:solidFill>
                    <a:schemeClr val="bg1"/>
                  </a:solidFill>
                  <a:latin typeface="微軟正黑體" panose="020B0604030504040204" pitchFamily="34" charset="-120"/>
                  <a:ea typeface="微軟正黑體" panose="020B0604030504040204" pitchFamily="34" charset="-120"/>
                </a:rPr>
                <a:t>創新生態體系</a:t>
              </a:r>
              <a:endParaRPr lang="en-US" altLang="ko-KR" sz="1700" b="1" dirty="0" smtClean="0">
                <a:solidFill>
                  <a:schemeClr val="bg1"/>
                </a:solidFill>
                <a:latin typeface="微軟正黑體" panose="020B0604030504040204" pitchFamily="34" charset="-120"/>
                <a:ea typeface="微軟正黑體" panose="020B0604030504040204" pitchFamily="34" charset="-120"/>
              </a:endParaRPr>
            </a:p>
          </p:txBody>
        </p:sp>
        <p:pic>
          <p:nvPicPr>
            <p:cNvPr id="14" name="그림 19"/>
            <p:cNvPicPr>
              <a:picLocks noChangeAspect="1"/>
            </p:cNvPicPr>
            <p:nvPr/>
          </p:nvPicPr>
          <p:blipFill rotWithShape="1">
            <a:blip r:embed="rId4" cstate="print">
              <a:extLst>
                <a:ext uri="{28A0092B-C50C-407E-A947-70E740481C1C}">
                  <a14:useLocalDpi xmlns:a14="http://schemas.microsoft.com/office/drawing/2010/main" val="0"/>
                </a:ext>
              </a:extLst>
            </a:blip>
            <a:srcRect l="65749" t="22700" r="18501" b="56300"/>
            <a:stretch/>
          </p:blipFill>
          <p:spPr>
            <a:xfrm>
              <a:off x="3947419" y="1072915"/>
              <a:ext cx="1825227" cy="1825227"/>
            </a:xfrm>
            <a:prstGeom prst="rect">
              <a:avLst/>
            </a:prstGeom>
          </p:spPr>
        </p:pic>
        <p:sp>
          <p:nvSpPr>
            <p:cNvPr id="15" name="TextBox 57"/>
            <p:cNvSpPr txBox="1"/>
            <p:nvPr/>
          </p:nvSpPr>
          <p:spPr>
            <a:xfrm>
              <a:off x="6118164" y="3058831"/>
              <a:ext cx="1210589" cy="338554"/>
            </a:xfrm>
            <a:prstGeom prst="rect">
              <a:avLst/>
            </a:prstGeom>
            <a:noFill/>
          </p:spPr>
          <p:txBody>
            <a:bodyPr wrap="none" rtlCol="0">
              <a:spAutoFit/>
            </a:bodyPr>
            <a:lstStyle/>
            <a:p>
              <a:pPr algn="ctr" defTabSz="912813"/>
              <a:r>
                <a:rPr lang="zh-TW" altLang="en-US" sz="1600" b="1" dirty="0" smtClean="0">
                  <a:latin typeface="微軟正黑體" panose="020B0604030504040204" pitchFamily="34" charset="-120"/>
                  <a:ea typeface="微軟正黑體" panose="020B0604030504040204" pitchFamily="34" charset="-120"/>
                </a:rPr>
                <a:t>財務融通組</a:t>
              </a:r>
              <a:endParaRPr lang="en-US" altLang="ko-KR" sz="1600" b="1" dirty="0">
                <a:latin typeface="微軟正黑體" panose="020B0604030504040204" pitchFamily="34" charset="-120"/>
                <a:ea typeface="微軟正黑體" panose="020B0604030504040204" pitchFamily="34" charset="-120"/>
              </a:endParaRPr>
            </a:p>
          </p:txBody>
        </p:sp>
        <p:sp>
          <p:nvSpPr>
            <p:cNvPr id="16" name="TextBox 41"/>
            <p:cNvSpPr txBox="1"/>
            <p:nvPr/>
          </p:nvSpPr>
          <p:spPr>
            <a:xfrm>
              <a:off x="4238797" y="1816251"/>
              <a:ext cx="1268297" cy="338554"/>
            </a:xfrm>
            <a:prstGeom prst="rect">
              <a:avLst/>
            </a:prstGeom>
            <a:noFill/>
          </p:spPr>
          <p:txBody>
            <a:bodyPr wrap="none" rtlCol="0">
              <a:spAutoFit/>
            </a:bodyPr>
            <a:lstStyle/>
            <a:p>
              <a:pPr algn="ctr" defTabSz="912813"/>
              <a:r>
                <a:rPr lang="zh-TW" altLang="en-US" sz="1600" b="1" dirty="0">
                  <a:latin typeface="微軟正黑體" panose="020B0604030504040204" pitchFamily="34" charset="-120"/>
                  <a:ea typeface="微軟正黑體" panose="020B0604030504040204" pitchFamily="34" charset="-120"/>
                </a:rPr>
                <a:t>政策規劃組</a:t>
              </a:r>
              <a:r>
                <a:rPr lang="en-US" altLang="zh-TW" sz="1600" b="1" dirty="0" smtClean="0">
                  <a:latin typeface="微軟正黑體" panose="020B0604030504040204" pitchFamily="34" charset="-120"/>
                  <a:ea typeface="微軟正黑體" panose="020B0604030504040204" pitchFamily="34" charset="-120"/>
                </a:rPr>
                <a:t> </a:t>
              </a:r>
              <a:endParaRPr lang="en-US" altLang="zh-TW" sz="1600" b="1" dirty="0">
                <a:latin typeface="微軟正黑體" panose="020B0604030504040204" pitchFamily="34" charset="-120"/>
                <a:ea typeface="微軟正黑體" panose="020B0604030504040204" pitchFamily="34" charset="-120"/>
              </a:endParaRPr>
            </a:p>
          </p:txBody>
        </p:sp>
        <p:sp>
          <p:nvSpPr>
            <p:cNvPr id="17" name="TextBox 75"/>
            <p:cNvSpPr txBox="1"/>
            <p:nvPr/>
          </p:nvSpPr>
          <p:spPr>
            <a:xfrm>
              <a:off x="6051763" y="5319152"/>
              <a:ext cx="1268297" cy="338554"/>
            </a:xfrm>
            <a:prstGeom prst="rect">
              <a:avLst/>
            </a:prstGeom>
            <a:noFill/>
          </p:spPr>
          <p:txBody>
            <a:bodyPr wrap="none" rtlCol="0">
              <a:spAutoFit/>
            </a:bodyPr>
            <a:lstStyle/>
            <a:p>
              <a:pPr algn="ctr" defTabSz="912813"/>
              <a:r>
                <a:rPr lang="zh-TW" altLang="en-US" sz="1600" b="1" dirty="0">
                  <a:latin typeface="微軟正黑體" panose="020B0604030504040204" pitchFamily="34" charset="-120"/>
                  <a:ea typeface="微軟正黑體" panose="020B0604030504040204" pitchFamily="34" charset="-120"/>
                </a:rPr>
                <a:t>經營輔導組</a:t>
              </a:r>
              <a:r>
                <a:rPr lang="en-US" altLang="ko-KR" sz="1600" b="1" dirty="0" smtClean="0">
                  <a:latin typeface="微軟正黑體" panose="020B0604030504040204" pitchFamily="34" charset="-120"/>
                  <a:ea typeface="微軟正黑體" panose="020B0604030504040204" pitchFamily="34" charset="-120"/>
                </a:rPr>
                <a:t> </a:t>
              </a:r>
            </a:p>
          </p:txBody>
        </p:sp>
        <p:sp>
          <p:nvSpPr>
            <p:cNvPr id="18" name="TextBox 76"/>
            <p:cNvSpPr txBox="1"/>
            <p:nvPr/>
          </p:nvSpPr>
          <p:spPr>
            <a:xfrm>
              <a:off x="2779488" y="5331586"/>
              <a:ext cx="1210589" cy="338554"/>
            </a:xfrm>
            <a:prstGeom prst="rect">
              <a:avLst/>
            </a:prstGeom>
            <a:noFill/>
          </p:spPr>
          <p:txBody>
            <a:bodyPr wrap="none" rtlCol="0">
              <a:spAutoFit/>
            </a:bodyPr>
            <a:lstStyle/>
            <a:p>
              <a:pPr algn="ctr" defTabSz="912813"/>
              <a:r>
                <a:rPr lang="zh-TW" altLang="en-US" sz="1600" b="1" dirty="0" smtClean="0">
                  <a:latin typeface="微軟正黑體" panose="020B0604030504040204" pitchFamily="34" charset="-120"/>
                  <a:ea typeface="微軟正黑體" panose="020B0604030504040204" pitchFamily="34" charset="-120"/>
                </a:rPr>
                <a:t>創業育成組</a:t>
              </a:r>
              <a:endParaRPr lang="en-US" altLang="ko-KR" sz="1600" b="1" dirty="0" smtClean="0">
                <a:latin typeface="微軟正黑體" panose="020B0604030504040204" pitchFamily="34" charset="-120"/>
                <a:ea typeface="微軟正黑體" panose="020B0604030504040204" pitchFamily="34" charset="-120"/>
              </a:endParaRPr>
            </a:p>
          </p:txBody>
        </p:sp>
        <p:sp>
          <p:nvSpPr>
            <p:cNvPr id="19" name="TextBox 77"/>
            <p:cNvSpPr txBox="1"/>
            <p:nvPr/>
          </p:nvSpPr>
          <p:spPr>
            <a:xfrm>
              <a:off x="2163052" y="3143466"/>
              <a:ext cx="1210589" cy="338554"/>
            </a:xfrm>
            <a:prstGeom prst="rect">
              <a:avLst/>
            </a:prstGeom>
            <a:noFill/>
          </p:spPr>
          <p:txBody>
            <a:bodyPr wrap="none" rtlCol="0">
              <a:spAutoFit/>
            </a:bodyPr>
            <a:lstStyle/>
            <a:p>
              <a:pPr algn="ctr" defTabSz="912813"/>
              <a:r>
                <a:rPr lang="zh-TW" altLang="en-US" sz="1600" b="1" dirty="0" smtClean="0">
                  <a:latin typeface="微軟正黑體" panose="020B0604030504040204" pitchFamily="34" charset="-120"/>
                  <a:ea typeface="微軟正黑體" panose="020B0604030504040204" pitchFamily="34" charset="-120"/>
                </a:rPr>
                <a:t>知識資訊組</a:t>
              </a:r>
              <a:endParaRPr lang="en-US" altLang="ko-KR" sz="1600" b="1" dirty="0" smtClean="0">
                <a:latin typeface="微軟正黑體" panose="020B0604030504040204" pitchFamily="34" charset="-120"/>
                <a:ea typeface="微軟正黑體" panose="020B0604030504040204" pitchFamily="34" charset="-120"/>
              </a:endParaRPr>
            </a:p>
          </p:txBody>
        </p:sp>
      </p:grpSp>
      <p:sp>
        <p:nvSpPr>
          <p:cNvPr id="21" name="矩形 20"/>
          <p:cNvSpPr/>
          <p:nvPr/>
        </p:nvSpPr>
        <p:spPr>
          <a:xfrm>
            <a:off x="2366185" y="1124744"/>
            <a:ext cx="4606287" cy="523220"/>
          </a:xfrm>
          <a:prstGeom prst="rect">
            <a:avLst/>
          </a:prstGeom>
        </p:spPr>
        <p:txBody>
          <a:bodyPr wrap="square">
            <a:spAutoFit/>
          </a:bodyPr>
          <a:lstStyle/>
          <a:p>
            <a:r>
              <a:rPr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促進創新驅動之經濟成長</a:t>
            </a:r>
            <a:endParaRPr lang="zh-TW" altLang="en-US" sz="2800" b="1" dirty="0">
              <a:solidFill>
                <a:schemeClr val="accent1">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9419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群組 52"/>
          <p:cNvGrpSpPr/>
          <p:nvPr/>
        </p:nvGrpSpPr>
        <p:grpSpPr>
          <a:xfrm>
            <a:off x="3711320" y="2132857"/>
            <a:ext cx="5149318" cy="2673710"/>
            <a:chOff x="3870714" y="1490741"/>
            <a:chExt cx="4732599" cy="2193460"/>
          </a:xfrm>
        </p:grpSpPr>
        <p:pic>
          <p:nvPicPr>
            <p:cNvPr id="54" name="Picture 2" descr="C:\Users\darren_liao\Desktop\image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9751" y="2768225"/>
              <a:ext cx="973562" cy="676088"/>
            </a:xfrm>
            <a:prstGeom prst="rect">
              <a:avLst/>
            </a:prstGeom>
            <a:noFill/>
            <a:extLst>
              <a:ext uri="{909E8E84-426E-40DD-AFC4-6F175D3DCCD1}">
                <a14:hiddenFill xmlns:a14="http://schemas.microsoft.com/office/drawing/2010/main">
                  <a:solidFill>
                    <a:srgbClr val="FFFFFF"/>
                  </a:solidFill>
                </a14:hiddenFill>
              </a:ext>
            </a:extLst>
          </p:spPr>
        </p:pic>
        <p:pic>
          <p:nvPicPr>
            <p:cNvPr id="55" name="圖片 5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587683" y="2761932"/>
              <a:ext cx="727264" cy="718047"/>
            </a:xfrm>
            <a:prstGeom prst="rect">
              <a:avLst/>
            </a:prstGeom>
          </p:spPr>
        </p:pic>
        <p:pic>
          <p:nvPicPr>
            <p:cNvPr id="90" name="圖片 89"/>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17000" contrast="16000"/>
                      </a14:imgEffect>
                    </a14:imgLayer>
                  </a14:imgProps>
                </a:ext>
                <a:ext uri="{28A0092B-C50C-407E-A947-70E740481C1C}">
                  <a14:useLocalDpi xmlns:a14="http://schemas.microsoft.com/office/drawing/2010/main"/>
                </a:ext>
              </a:extLst>
            </a:blip>
            <a:srcRect/>
            <a:stretch/>
          </p:blipFill>
          <p:spPr>
            <a:xfrm>
              <a:off x="5271389" y="2781942"/>
              <a:ext cx="727529" cy="747506"/>
            </a:xfrm>
            <a:prstGeom prst="rect">
              <a:avLst/>
            </a:prstGeom>
          </p:spPr>
        </p:pic>
        <p:pic>
          <p:nvPicPr>
            <p:cNvPr id="91" name="圖片 90"/>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0000" contrast="5000"/>
                      </a14:imgEffect>
                    </a14:imgLayer>
                  </a14:imgProps>
                </a:ext>
                <a:ext uri="{28A0092B-C50C-407E-A947-70E740481C1C}">
                  <a14:useLocalDpi xmlns:a14="http://schemas.microsoft.com/office/drawing/2010/main"/>
                </a:ext>
              </a:extLst>
            </a:blip>
            <a:srcRect/>
            <a:stretch/>
          </p:blipFill>
          <p:spPr>
            <a:xfrm>
              <a:off x="4072668" y="2772250"/>
              <a:ext cx="730673" cy="720407"/>
            </a:xfrm>
            <a:prstGeom prst="rect">
              <a:avLst/>
            </a:prstGeom>
          </p:spPr>
        </p:pic>
        <p:grpSp>
          <p:nvGrpSpPr>
            <p:cNvPr id="92" name="群組 91"/>
            <p:cNvGrpSpPr/>
            <p:nvPr/>
          </p:nvGrpSpPr>
          <p:grpSpPr>
            <a:xfrm>
              <a:off x="3895040" y="2722709"/>
              <a:ext cx="961491" cy="961491"/>
              <a:chOff x="1254349" y="2678152"/>
              <a:chExt cx="2178802" cy="2178802"/>
            </a:xfrm>
          </p:grpSpPr>
          <p:sp>
            <p:nvSpPr>
              <p:cNvPr id="119" name="橢圓 118"/>
              <p:cNvSpPr/>
              <p:nvPr/>
            </p:nvSpPr>
            <p:spPr>
              <a:xfrm>
                <a:off x="1254349" y="2678152"/>
                <a:ext cx="2178802" cy="2178802"/>
              </a:xfrm>
              <a:prstGeom prst="ellipse">
                <a:avLst/>
              </a:prstGeom>
              <a:noFill/>
              <a:ln w="5080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0" name="橢圓 119"/>
              <p:cNvSpPr/>
              <p:nvPr/>
            </p:nvSpPr>
            <p:spPr>
              <a:xfrm>
                <a:off x="1516337" y="2934808"/>
                <a:ext cx="1655754" cy="1655754"/>
              </a:xfrm>
              <a:prstGeom prst="ellipse">
                <a:avLst/>
              </a:prstGeom>
              <a:noFill/>
              <a:ln w="50800" cap="flat" cmpd="sng" algn="ctr">
                <a:solidFill>
                  <a:srgbClr val="0096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grpSp>
        <p:grpSp>
          <p:nvGrpSpPr>
            <p:cNvPr id="93" name="群組 92"/>
            <p:cNvGrpSpPr/>
            <p:nvPr/>
          </p:nvGrpSpPr>
          <p:grpSpPr>
            <a:xfrm>
              <a:off x="5089830" y="2720152"/>
              <a:ext cx="964049" cy="964049"/>
              <a:chOff x="1248552" y="2672355"/>
              <a:chExt cx="2184599" cy="2184599"/>
            </a:xfrm>
          </p:grpSpPr>
          <p:sp>
            <p:nvSpPr>
              <p:cNvPr id="117" name="橢圓 116"/>
              <p:cNvSpPr/>
              <p:nvPr/>
            </p:nvSpPr>
            <p:spPr>
              <a:xfrm>
                <a:off x="1248552" y="2672355"/>
                <a:ext cx="2184599" cy="2184599"/>
              </a:xfrm>
              <a:prstGeom prst="ellipse">
                <a:avLst/>
              </a:prstGeom>
              <a:noFill/>
              <a:ln w="5080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18" name="橢圓 117"/>
              <p:cNvSpPr/>
              <p:nvPr/>
            </p:nvSpPr>
            <p:spPr>
              <a:xfrm>
                <a:off x="1516337" y="2934808"/>
                <a:ext cx="1655754" cy="1655754"/>
              </a:xfrm>
              <a:prstGeom prst="ellipse">
                <a:avLst/>
              </a:prstGeom>
              <a:noFill/>
              <a:ln w="50800" cap="flat" cmpd="sng" algn="ctr">
                <a:solidFill>
                  <a:srgbClr val="0096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grpSp>
        <p:grpSp>
          <p:nvGrpSpPr>
            <p:cNvPr id="94" name="群組 93"/>
            <p:cNvGrpSpPr/>
            <p:nvPr/>
          </p:nvGrpSpPr>
          <p:grpSpPr>
            <a:xfrm>
              <a:off x="6400746" y="2711008"/>
              <a:ext cx="964141" cy="964141"/>
              <a:chOff x="1248346" y="2672149"/>
              <a:chExt cx="2184805" cy="2184805"/>
            </a:xfrm>
          </p:grpSpPr>
          <p:sp>
            <p:nvSpPr>
              <p:cNvPr id="115" name="橢圓 114"/>
              <p:cNvSpPr/>
              <p:nvPr/>
            </p:nvSpPr>
            <p:spPr>
              <a:xfrm>
                <a:off x="1248346" y="2672149"/>
                <a:ext cx="2184805" cy="2184805"/>
              </a:xfrm>
              <a:prstGeom prst="ellipse">
                <a:avLst/>
              </a:prstGeom>
              <a:noFill/>
              <a:ln w="5080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16" name="橢圓 115"/>
              <p:cNvSpPr/>
              <p:nvPr/>
            </p:nvSpPr>
            <p:spPr>
              <a:xfrm>
                <a:off x="1516337" y="2934808"/>
                <a:ext cx="1655754" cy="1655754"/>
              </a:xfrm>
              <a:prstGeom prst="ellipse">
                <a:avLst/>
              </a:prstGeom>
              <a:noFill/>
              <a:ln w="50800" cap="flat" cmpd="sng" algn="ctr">
                <a:solidFill>
                  <a:srgbClr val="0096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grpSp>
        <p:pic>
          <p:nvPicPr>
            <p:cNvPr id="95" name="圖片 9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690915" y="1660273"/>
              <a:ext cx="837509" cy="801345"/>
            </a:xfrm>
            <a:prstGeom prst="rect">
              <a:avLst/>
            </a:prstGeom>
          </p:spPr>
        </p:pic>
        <p:pic>
          <p:nvPicPr>
            <p:cNvPr id="96" name="圖片 95"/>
            <p:cNvPicPr>
              <a:picLocks noChangeAspect="1"/>
            </p:cNvPicPr>
            <p:nvPr/>
          </p:nvPicPr>
          <p:blipFill rotWithShape="1">
            <a:blip r:embed="rId10" cstate="email">
              <a:extLst>
                <a:ext uri="{28A0092B-C50C-407E-A947-70E740481C1C}">
                  <a14:useLocalDpi xmlns:a14="http://schemas.microsoft.com/office/drawing/2010/main"/>
                </a:ext>
              </a:extLst>
            </a:blip>
            <a:srcRect t="-2785"/>
            <a:stretch/>
          </p:blipFill>
          <p:spPr>
            <a:xfrm>
              <a:off x="6503858" y="1629585"/>
              <a:ext cx="820562" cy="805630"/>
            </a:xfrm>
            <a:prstGeom prst="rect">
              <a:avLst/>
            </a:prstGeom>
          </p:spPr>
        </p:pic>
        <p:pic>
          <p:nvPicPr>
            <p:cNvPr id="97" name="Picture 3"/>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235578" y="1645880"/>
              <a:ext cx="801675" cy="76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群組 97"/>
            <p:cNvGrpSpPr/>
            <p:nvPr/>
          </p:nvGrpSpPr>
          <p:grpSpPr>
            <a:xfrm>
              <a:off x="3870714" y="1529239"/>
              <a:ext cx="966072" cy="966072"/>
              <a:chOff x="1243968" y="2667771"/>
              <a:chExt cx="2189183" cy="2189183"/>
            </a:xfrm>
          </p:grpSpPr>
          <p:pic>
            <p:nvPicPr>
              <p:cNvPr id="112" name="Picture 2"/>
              <p:cNvPicPr>
                <a:picLocks noChangeAspect="1" noChangeArrowheads="1"/>
              </p:cNvPicPr>
              <p:nvPr/>
            </p:nvPicPr>
            <p:blipFill rotWithShape="1">
              <a:blip r:embed="rId12" cstate="email">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rcRect/>
              <a:stretch/>
            </p:blipFill>
            <p:spPr bwMode="auto">
              <a:xfrm>
                <a:off x="1478019" y="2936104"/>
                <a:ext cx="1723661" cy="165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橢圓 112"/>
              <p:cNvSpPr/>
              <p:nvPr/>
            </p:nvSpPr>
            <p:spPr>
              <a:xfrm>
                <a:off x="1243968" y="2667771"/>
                <a:ext cx="2189183" cy="2189183"/>
              </a:xfrm>
              <a:prstGeom prst="ellipse">
                <a:avLst/>
              </a:prstGeom>
              <a:noFill/>
              <a:ln w="5080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14" name="橢圓 113"/>
              <p:cNvSpPr/>
              <p:nvPr/>
            </p:nvSpPr>
            <p:spPr>
              <a:xfrm>
                <a:off x="1516337" y="2934808"/>
                <a:ext cx="1655754" cy="1655754"/>
              </a:xfrm>
              <a:prstGeom prst="ellipse">
                <a:avLst/>
              </a:prstGeom>
              <a:noFill/>
              <a:ln w="50800" cap="flat" cmpd="sng" algn="ctr">
                <a:solidFill>
                  <a:srgbClr val="0096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grpSp>
        <p:grpSp>
          <p:nvGrpSpPr>
            <p:cNvPr id="99" name="群組 98"/>
            <p:cNvGrpSpPr/>
            <p:nvPr/>
          </p:nvGrpSpPr>
          <p:grpSpPr>
            <a:xfrm>
              <a:off x="5091179" y="1506280"/>
              <a:ext cx="961874" cy="961874"/>
              <a:chOff x="1253482" y="2677285"/>
              <a:chExt cx="2179669" cy="2179669"/>
            </a:xfrm>
          </p:grpSpPr>
          <p:sp>
            <p:nvSpPr>
              <p:cNvPr id="110" name="橢圓 109"/>
              <p:cNvSpPr/>
              <p:nvPr/>
            </p:nvSpPr>
            <p:spPr>
              <a:xfrm>
                <a:off x="1253482" y="2677285"/>
                <a:ext cx="2179669" cy="2179669"/>
              </a:xfrm>
              <a:prstGeom prst="ellipse">
                <a:avLst/>
              </a:prstGeom>
              <a:noFill/>
              <a:ln w="5080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11" name="橢圓 110"/>
              <p:cNvSpPr/>
              <p:nvPr/>
            </p:nvSpPr>
            <p:spPr>
              <a:xfrm>
                <a:off x="1516337" y="2934808"/>
                <a:ext cx="1655754" cy="1655754"/>
              </a:xfrm>
              <a:prstGeom prst="ellipse">
                <a:avLst/>
              </a:prstGeom>
              <a:noFill/>
              <a:ln w="50800" cap="flat" cmpd="sng" algn="ctr">
                <a:solidFill>
                  <a:srgbClr val="0096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grpSp>
        <p:grpSp>
          <p:nvGrpSpPr>
            <p:cNvPr id="100" name="群組 99"/>
            <p:cNvGrpSpPr/>
            <p:nvPr/>
          </p:nvGrpSpPr>
          <p:grpSpPr>
            <a:xfrm>
              <a:off x="6376976" y="1490741"/>
              <a:ext cx="968360" cy="968360"/>
              <a:chOff x="1238783" y="2662586"/>
              <a:chExt cx="2194367" cy="2194367"/>
            </a:xfrm>
          </p:grpSpPr>
          <p:sp>
            <p:nvSpPr>
              <p:cNvPr id="108" name="橢圓 107"/>
              <p:cNvSpPr/>
              <p:nvPr/>
            </p:nvSpPr>
            <p:spPr>
              <a:xfrm>
                <a:off x="1238783" y="2662586"/>
                <a:ext cx="2194367" cy="2194367"/>
              </a:xfrm>
              <a:prstGeom prst="ellipse">
                <a:avLst/>
              </a:prstGeom>
              <a:noFill/>
              <a:ln w="5080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09" name="橢圓 108"/>
              <p:cNvSpPr/>
              <p:nvPr/>
            </p:nvSpPr>
            <p:spPr>
              <a:xfrm>
                <a:off x="1516337" y="2934808"/>
                <a:ext cx="1655754" cy="1655754"/>
              </a:xfrm>
              <a:prstGeom prst="ellipse">
                <a:avLst/>
              </a:prstGeom>
              <a:noFill/>
              <a:ln w="50800" cap="flat" cmpd="sng" algn="ctr">
                <a:solidFill>
                  <a:srgbClr val="0096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grpSp>
        <p:grpSp>
          <p:nvGrpSpPr>
            <p:cNvPr id="101" name="群組 100"/>
            <p:cNvGrpSpPr/>
            <p:nvPr/>
          </p:nvGrpSpPr>
          <p:grpSpPr>
            <a:xfrm>
              <a:off x="7584682" y="1498507"/>
              <a:ext cx="960595" cy="960595"/>
              <a:chOff x="1256380" y="2680183"/>
              <a:chExt cx="2176771" cy="2176771"/>
            </a:xfrm>
          </p:grpSpPr>
          <p:sp>
            <p:nvSpPr>
              <p:cNvPr id="105" name="橢圓 104"/>
              <p:cNvSpPr/>
              <p:nvPr/>
            </p:nvSpPr>
            <p:spPr>
              <a:xfrm>
                <a:off x="1256380" y="2680183"/>
                <a:ext cx="2176771" cy="2176771"/>
              </a:xfrm>
              <a:prstGeom prst="ellipse">
                <a:avLst/>
              </a:prstGeom>
              <a:noFill/>
              <a:ln w="5080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07" name="橢圓 106"/>
              <p:cNvSpPr/>
              <p:nvPr/>
            </p:nvSpPr>
            <p:spPr>
              <a:xfrm>
                <a:off x="1516337" y="2934808"/>
                <a:ext cx="1655754" cy="1655754"/>
              </a:xfrm>
              <a:prstGeom prst="ellipse">
                <a:avLst/>
              </a:prstGeom>
              <a:noFill/>
              <a:ln w="50800" cap="flat" cmpd="sng" algn="ctr">
                <a:solidFill>
                  <a:srgbClr val="0096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grpSp>
        <p:grpSp>
          <p:nvGrpSpPr>
            <p:cNvPr id="102" name="群組 101"/>
            <p:cNvGrpSpPr/>
            <p:nvPr/>
          </p:nvGrpSpPr>
          <p:grpSpPr>
            <a:xfrm>
              <a:off x="7621366" y="2711008"/>
              <a:ext cx="964141" cy="964141"/>
              <a:chOff x="1248346" y="2672149"/>
              <a:chExt cx="2184805" cy="2184805"/>
            </a:xfrm>
          </p:grpSpPr>
          <p:sp>
            <p:nvSpPr>
              <p:cNvPr id="103" name="橢圓 102"/>
              <p:cNvSpPr/>
              <p:nvPr/>
            </p:nvSpPr>
            <p:spPr>
              <a:xfrm>
                <a:off x="1248346" y="2672149"/>
                <a:ext cx="2184805" cy="2184805"/>
              </a:xfrm>
              <a:prstGeom prst="ellipse">
                <a:avLst/>
              </a:prstGeom>
              <a:noFill/>
              <a:ln w="5080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04" name="橢圓 103"/>
              <p:cNvSpPr/>
              <p:nvPr/>
            </p:nvSpPr>
            <p:spPr>
              <a:xfrm>
                <a:off x="1516337" y="2934808"/>
                <a:ext cx="1655754" cy="1655754"/>
              </a:xfrm>
              <a:prstGeom prst="ellipse">
                <a:avLst/>
              </a:prstGeom>
              <a:noFill/>
              <a:ln w="50800" cap="flat" cmpd="sng" algn="ctr">
                <a:solidFill>
                  <a:srgbClr val="0096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 lastClr="FFFFFF"/>
                  </a:solidFill>
                  <a:effectLst/>
                  <a:uLnTx/>
                  <a:uFillTx/>
                  <a:latin typeface="Calibri"/>
                  <a:ea typeface="新細明體"/>
                  <a:cs typeface="+mn-cs"/>
                </a:endParaRPr>
              </a:p>
            </p:txBody>
          </p:sp>
        </p:grpSp>
      </p:grpSp>
      <p:pic>
        <p:nvPicPr>
          <p:cNvPr id="1028" name="Picture 4" descr="C:\Users\mao\AppData\Local\LINE\Cache\tmp\1523501863765.jpg"/>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t="15986"/>
          <a:stretch/>
        </p:blipFill>
        <p:spPr bwMode="auto">
          <a:xfrm>
            <a:off x="460451" y="3471334"/>
            <a:ext cx="3159049" cy="1753303"/>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4"/>
          </p:nvPr>
        </p:nvSpPr>
        <p:spPr>
          <a:xfrm>
            <a:off x="8537916" y="6400128"/>
            <a:ext cx="353995" cy="365125"/>
          </a:xfrm>
        </p:spPr>
        <p:txBody>
          <a:bodyPr/>
          <a:lstStyle/>
          <a:p>
            <a:fld id="{55F50B0A-96CD-2744-AC17-3961C3E9B068}" type="slidenum">
              <a:rPr kumimoji="1" lang="zh-TW" altLang="en-US" smtClean="0"/>
              <a:pPr/>
              <a:t>6</a:t>
            </a:fld>
            <a:endParaRPr kumimoji="1" lang="zh-TW" altLang="en-US"/>
          </a:p>
        </p:txBody>
      </p:sp>
      <p:sp>
        <p:nvSpPr>
          <p:cNvPr id="51" name="標題 25">
            <a:extLst>
              <a:ext uri="{FF2B5EF4-FFF2-40B4-BE49-F238E27FC236}">
                <a16:creationId xmlns:a16="http://schemas.microsoft.com/office/drawing/2014/main" xmlns="" id="{E932F18A-891A-5C4C-8633-FF827305554F}"/>
              </a:ext>
            </a:extLst>
          </p:cNvPr>
          <p:cNvSpPr>
            <a:spLocks noGrp="1"/>
          </p:cNvSpPr>
          <p:nvPr>
            <p:ph type="title"/>
          </p:nvPr>
        </p:nvSpPr>
        <p:spPr/>
        <p:txBody>
          <a:bodyPr/>
          <a:lstStyle/>
          <a:p>
            <a:r>
              <a:rPr kumimoji="1" lang="zh-TW" altLang="en-US" dirty="0"/>
              <a:t>林口新創園 </a:t>
            </a:r>
            <a:r>
              <a:rPr kumimoji="1" lang="en-US" altLang="zh-TW" dirty="0"/>
              <a:t>Startup Terrace</a:t>
            </a:r>
          </a:p>
        </p:txBody>
      </p:sp>
      <p:sp>
        <p:nvSpPr>
          <p:cNvPr id="133" name="文字版面配置區 4"/>
          <p:cNvSpPr>
            <a:spLocks noGrp="1"/>
          </p:cNvSpPr>
          <p:nvPr>
            <p:ph type="body" sz="quarter" idx="12"/>
          </p:nvPr>
        </p:nvSpPr>
        <p:spPr/>
        <p:txBody>
          <a:bodyPr/>
          <a:lstStyle/>
          <a:p>
            <a:r>
              <a:rPr kumimoji="1" lang="zh-TW" altLang="en-US" b="1" dirty="0" smtClean="0">
                <a:latin typeface="微軟正黑體" pitchFamily="34" charset="-120"/>
                <a:ea typeface="微軟正黑體" pitchFamily="34" charset="-120"/>
              </a:rPr>
              <a:t>林口新創園</a:t>
            </a:r>
            <a:endParaRPr kumimoji="1" lang="zh-TW" altLang="en-US" b="1" dirty="0">
              <a:latin typeface="微軟正黑體" pitchFamily="34" charset="-120"/>
              <a:ea typeface="微軟正黑體" pitchFamily="34" charset="-120"/>
            </a:endParaRPr>
          </a:p>
        </p:txBody>
      </p:sp>
      <p:sp>
        <p:nvSpPr>
          <p:cNvPr id="106" name="矩形 105"/>
          <p:cNvSpPr/>
          <p:nvPr/>
        </p:nvSpPr>
        <p:spPr>
          <a:xfrm>
            <a:off x="-218924" y="-1532779"/>
            <a:ext cx="4245610" cy="400110"/>
          </a:xfrm>
          <a:prstGeom prst="rect">
            <a:avLst/>
          </a:prstGeom>
        </p:spPr>
        <p:txBody>
          <a:bodyPr wrap="square">
            <a:spAutoFit/>
          </a:bodyPr>
          <a:lstStyle/>
          <a:p>
            <a:r>
              <a:rPr lang="zh-TW" altLang="en-US" sz="2000" b="1" spc="300" dirty="0" smtClean="0">
                <a:solidFill>
                  <a:schemeClr val="bg1"/>
                </a:solidFill>
                <a:latin typeface="微軟正黑體" panose="020B0604030504040204" pitchFamily="34" charset="-120"/>
                <a:ea typeface="微軟正黑體" panose="020B0604030504040204" pitchFamily="34" charset="-120"/>
                <a:sym typeface="Raleway"/>
              </a:rPr>
              <a:t>聚落優勢</a:t>
            </a:r>
            <a:r>
              <a:rPr lang="en-US" altLang="zh-TW" sz="2000" b="1" spc="300" dirty="0" smtClean="0">
                <a:solidFill>
                  <a:schemeClr val="bg1"/>
                </a:solidFill>
                <a:latin typeface="微軟正黑體" panose="020B0604030504040204" pitchFamily="34" charset="-120"/>
                <a:ea typeface="微軟正黑體" panose="020B0604030504040204" pitchFamily="34" charset="-120"/>
                <a:sym typeface="Raleway"/>
              </a:rPr>
              <a:t>-</a:t>
            </a:r>
            <a:r>
              <a:rPr lang="zh-TW" altLang="en-US" sz="2000" b="1" spc="300" dirty="0" smtClean="0">
                <a:solidFill>
                  <a:schemeClr val="bg1"/>
                </a:solidFill>
                <a:latin typeface="微軟正黑體" panose="020B0604030504040204" pitchFamily="34" charset="-120"/>
                <a:ea typeface="微軟正黑體" panose="020B0604030504040204" pitchFamily="34" charset="-120"/>
                <a:sym typeface="Raleway"/>
              </a:rPr>
              <a:t>特區專法</a:t>
            </a:r>
            <a:r>
              <a:rPr lang="en-US" altLang="zh-TW" sz="2000" b="1" spc="300" dirty="0" smtClean="0">
                <a:solidFill>
                  <a:schemeClr val="bg1"/>
                </a:solidFill>
                <a:latin typeface="微軟正黑體" panose="020B0604030504040204" pitchFamily="34" charset="-120"/>
                <a:ea typeface="微軟正黑體" panose="020B0604030504040204" pitchFamily="34" charset="-120"/>
                <a:sym typeface="Raleway"/>
              </a:rPr>
              <a:t>(3/4)</a:t>
            </a:r>
            <a:endParaRPr lang="zh-TW" altLang="en-US" sz="2000" b="1" spc="300" dirty="0">
              <a:solidFill>
                <a:schemeClr val="bg1"/>
              </a:solidFill>
              <a:latin typeface="微軟正黑體" panose="020B0604030504040204" pitchFamily="34" charset="-120"/>
              <a:ea typeface="微軟正黑體" panose="020B0604030504040204" pitchFamily="34" charset="-120"/>
            </a:endParaRPr>
          </a:p>
        </p:txBody>
      </p:sp>
      <p:sp>
        <p:nvSpPr>
          <p:cNvPr id="123" name="矩形 122"/>
          <p:cNvSpPr/>
          <p:nvPr/>
        </p:nvSpPr>
        <p:spPr>
          <a:xfrm>
            <a:off x="2610371" y="208357"/>
            <a:ext cx="5542196" cy="492443"/>
          </a:xfrm>
          <a:prstGeom prst="rect">
            <a:avLst/>
          </a:prstGeom>
        </p:spPr>
        <p:txBody>
          <a:bodyPr wrap="square">
            <a:spAutoFit/>
          </a:bodyPr>
          <a:lstStyle/>
          <a:p>
            <a:pPr>
              <a:spcBef>
                <a:spcPct val="0"/>
              </a:spcBef>
            </a:pPr>
            <a:endParaRPr lang="en-US" altLang="zh-TW" sz="2600" b="1" spc="600" dirty="0">
              <a:latin typeface="微軟正黑體" panose="020B0604030504040204" pitchFamily="34" charset="-120"/>
              <a:ea typeface="微軟正黑體" panose="020B0604030504040204" pitchFamily="34" charset="-120"/>
            </a:endParaRPr>
          </a:p>
        </p:txBody>
      </p:sp>
      <p:sp>
        <p:nvSpPr>
          <p:cNvPr id="132" name="文字方塊 131">
            <a:extLst>
              <a:ext uri="{FF2B5EF4-FFF2-40B4-BE49-F238E27FC236}">
                <a16:creationId xmlns:a16="http://schemas.microsoft.com/office/drawing/2014/main" xmlns="" id="{456D99D3-B602-A345-A337-53FC6C6158B6}"/>
              </a:ext>
            </a:extLst>
          </p:cNvPr>
          <p:cNvSpPr txBox="1"/>
          <p:nvPr/>
        </p:nvSpPr>
        <p:spPr>
          <a:xfrm>
            <a:off x="265492" y="648640"/>
            <a:ext cx="8659077" cy="584775"/>
          </a:xfrm>
          <a:prstGeom prst="rect">
            <a:avLst/>
          </a:prstGeom>
        </p:spPr>
        <p:txBody>
          <a:bodyPr wrap="square">
            <a:spAutoFit/>
          </a:bodyPr>
          <a:lstStyle>
            <a:defPPr>
              <a:defRPr lang="zh-TW"/>
            </a:defPPr>
            <a:lvl1pPr algn="ctr">
              <a:defRPr sz="3200" b="1" spc="300">
                <a:solidFill>
                  <a:srgbClr val="002060"/>
                </a:solidFill>
                <a:effectLst>
                  <a:outerShdw blurRad="38100" dist="38100" dir="2700000" algn="tl">
                    <a:srgbClr val="000000">
                      <a:alpha val="43137"/>
                    </a:srgbClr>
                  </a:outerShdw>
                </a:effectLst>
                <a:latin typeface="Franklin Gothic Demi" pitchFamily="34" charset="0"/>
                <a:ea typeface="微軟正黑體" pitchFamily="34" charset="-120"/>
                <a:cs typeface="Arial" pitchFamily="34" charset="0"/>
              </a:defRPr>
            </a:lvl1pPr>
          </a:lstStyle>
          <a:p>
            <a:pPr algn="l"/>
            <a:r>
              <a:rPr lang="zh-TW" altLang="en-US" dirty="0">
                <a:effectLst/>
              </a:rPr>
              <a:t>打造創新城鎮－</a:t>
            </a:r>
            <a:r>
              <a:rPr lang="zh-TW" altLang="en-US" dirty="0" smtClean="0">
                <a:effectLst/>
              </a:rPr>
              <a:t>微型未來城市示範區</a:t>
            </a:r>
            <a:endParaRPr lang="en-US" altLang="zh-TW" dirty="0">
              <a:effectLst/>
            </a:endParaRPr>
          </a:p>
        </p:txBody>
      </p:sp>
      <p:pic>
        <p:nvPicPr>
          <p:cNvPr id="1026" name="Picture 2" descr="C:\Users\mao\AppData\Local\LINE\Cache\tmp\1523494852808.jpg"/>
          <p:cNvPicPr>
            <a:picLocks noChangeAspect="1" noChangeArrowheads="1"/>
          </p:cNvPicPr>
          <p:nvPr/>
        </p:nvPicPr>
        <p:blipFill rotWithShape="1">
          <a:blip r:embed="rId15" cstate="email">
            <a:extLst>
              <a:ext uri="{BEBA8EAE-BF5A-486C-A8C5-ECC9F3942E4B}">
                <a14:imgProps xmlns:a14="http://schemas.microsoft.com/office/drawing/2010/main">
                  <a14:imgLayer r:embed="rId16">
                    <a14:imgEffect>
                      <a14:backgroundRemoval t="4805" b="95796" l="200" r="100000">
                        <a14:foregroundMark x1="55600" y1="34234" x2="55600" y2="34234"/>
                      </a14:backgroundRemoval>
                    </a14:imgEffect>
                  </a14:imgLayer>
                </a14:imgProps>
              </a:ext>
              <a:ext uri="{28A0092B-C50C-407E-A947-70E740481C1C}">
                <a14:useLocalDpi xmlns:a14="http://schemas.microsoft.com/office/drawing/2010/main" val="0"/>
              </a:ext>
            </a:extLst>
          </a:blip>
          <a:srcRect l="5362" r="8536"/>
          <a:stretch/>
        </p:blipFill>
        <p:spPr bwMode="auto">
          <a:xfrm>
            <a:off x="349508" y="1775441"/>
            <a:ext cx="1693939" cy="17469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0" name="文字方塊 69"/>
          <p:cNvSpPr txBox="1"/>
          <p:nvPr/>
        </p:nvSpPr>
        <p:spPr>
          <a:xfrm>
            <a:off x="3711319" y="3273442"/>
            <a:ext cx="1314394" cy="276999"/>
          </a:xfrm>
          <a:prstGeom prst="rect">
            <a:avLst/>
          </a:prstGeom>
          <a:noFill/>
        </p:spPr>
        <p:txBody>
          <a:bodyPr wrap="square" rtlCol="0">
            <a:spAutoFit/>
          </a:bodyPr>
          <a:lstStyle/>
          <a:p>
            <a:pPr algn="ctr"/>
            <a:r>
              <a:rPr lang="zh-TW" altLang="en-US" sz="1200" b="1" spc="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智慧載具應用</a:t>
            </a:r>
            <a:endParaRPr lang="en-US" altLang="zh-TW" sz="1200" b="1" spc="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1" name="文字方塊 70"/>
          <p:cNvSpPr txBox="1"/>
          <p:nvPr/>
        </p:nvSpPr>
        <p:spPr>
          <a:xfrm>
            <a:off x="4910236" y="3226047"/>
            <a:ext cx="1314392" cy="320024"/>
          </a:xfrm>
          <a:prstGeom prst="rect">
            <a:avLst/>
          </a:prstGeom>
          <a:noFill/>
        </p:spPr>
        <p:txBody>
          <a:bodyPr wrap="square" rtlCol="0">
            <a:spAutoFit/>
          </a:bodyPr>
          <a:lstStyle/>
          <a:p>
            <a:pPr algn="ctr">
              <a:lnSpc>
                <a:spcPts val="2000"/>
              </a:lnSpc>
            </a:pPr>
            <a:r>
              <a:rPr lang="zh-TW" altLang="en-US" sz="1200" b="1" spc="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商圈導購應用</a:t>
            </a:r>
            <a:endParaRPr lang="en-US" altLang="zh-TW" sz="1200" b="1" spc="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2" name="文字方塊 71"/>
          <p:cNvSpPr txBox="1"/>
          <p:nvPr/>
        </p:nvSpPr>
        <p:spPr>
          <a:xfrm>
            <a:off x="6237023" y="3213976"/>
            <a:ext cx="1503329" cy="348813"/>
          </a:xfrm>
          <a:prstGeom prst="rect">
            <a:avLst/>
          </a:prstGeom>
          <a:noFill/>
        </p:spPr>
        <p:txBody>
          <a:bodyPr wrap="square" rtlCol="0">
            <a:spAutoFit/>
          </a:bodyPr>
          <a:lstStyle/>
          <a:p>
            <a:pPr algn="ctr">
              <a:lnSpc>
                <a:spcPts val="2000"/>
              </a:lnSpc>
            </a:pPr>
            <a:r>
              <a:rPr lang="zh-TW" altLang="en-US" sz="1200" b="1" spc="100"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物業物聯網應用</a:t>
            </a:r>
            <a:endParaRPr lang="zh-TW" altLang="en-US" sz="1200" b="1" spc="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3" name="文字方塊 72"/>
          <p:cNvSpPr txBox="1"/>
          <p:nvPr/>
        </p:nvSpPr>
        <p:spPr>
          <a:xfrm>
            <a:off x="3828894" y="4818637"/>
            <a:ext cx="1163264" cy="276999"/>
          </a:xfrm>
          <a:prstGeom prst="rect">
            <a:avLst/>
          </a:prstGeom>
          <a:noFill/>
        </p:spPr>
        <p:txBody>
          <a:bodyPr wrap="square" rtlCol="0">
            <a:spAutoFit/>
          </a:bodyPr>
          <a:lstStyle/>
          <a:p>
            <a:pPr algn="ctr"/>
            <a:r>
              <a:rPr lang="zh-TW" altLang="en-US" sz="1200" b="1" spc="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辦公室管理</a:t>
            </a:r>
            <a:endParaRPr lang="en-US" altLang="zh-TW" sz="1200" b="1" spc="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4" name="文字方塊 73"/>
          <p:cNvSpPr txBox="1"/>
          <p:nvPr/>
        </p:nvSpPr>
        <p:spPr>
          <a:xfrm>
            <a:off x="5012458" y="4818637"/>
            <a:ext cx="1163264" cy="276999"/>
          </a:xfrm>
          <a:prstGeom prst="rect">
            <a:avLst/>
          </a:prstGeom>
          <a:noFill/>
        </p:spPr>
        <p:txBody>
          <a:bodyPr wrap="square" rtlCol="0">
            <a:spAutoFit/>
          </a:bodyPr>
          <a:lstStyle/>
          <a:p>
            <a:pPr algn="ctr"/>
            <a:r>
              <a:rPr lang="zh-TW" altLang="en-US" sz="1200" b="1" spc="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智能居家</a:t>
            </a:r>
            <a:endParaRPr lang="en-US" altLang="zh-TW" sz="1200" b="1" spc="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5" name="文字方塊 74"/>
          <p:cNvSpPr txBox="1"/>
          <p:nvPr/>
        </p:nvSpPr>
        <p:spPr>
          <a:xfrm>
            <a:off x="6433072" y="4806567"/>
            <a:ext cx="1163264" cy="276999"/>
          </a:xfrm>
          <a:prstGeom prst="rect">
            <a:avLst/>
          </a:prstGeom>
          <a:noFill/>
        </p:spPr>
        <p:txBody>
          <a:bodyPr wrap="square" rtlCol="0">
            <a:spAutoFit/>
          </a:bodyPr>
          <a:lstStyle/>
          <a:p>
            <a:pPr algn="ctr"/>
            <a:r>
              <a:rPr lang="zh-TW" altLang="en-US" sz="1200" b="1" spc="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新創</a:t>
            </a:r>
            <a:r>
              <a:rPr lang="zh-TW" altLang="en-US" sz="1200" b="1" spc="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實驗室</a:t>
            </a:r>
            <a:endParaRPr lang="en-US" altLang="zh-TW" sz="1200" b="1" spc="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7" name="文字方塊 76"/>
          <p:cNvSpPr txBox="1"/>
          <p:nvPr/>
        </p:nvSpPr>
        <p:spPr>
          <a:xfrm>
            <a:off x="7729216" y="4806567"/>
            <a:ext cx="1163264" cy="276999"/>
          </a:xfrm>
          <a:prstGeom prst="rect">
            <a:avLst/>
          </a:prstGeom>
          <a:noFill/>
        </p:spPr>
        <p:txBody>
          <a:bodyPr wrap="square" rtlCol="0">
            <a:spAutoFit/>
          </a:bodyPr>
          <a:lstStyle/>
          <a:p>
            <a:pPr algn="ctr"/>
            <a:r>
              <a:rPr lang="en-US" altLang="zh-TW" sz="1200" b="1" spc="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AR/VR</a:t>
            </a:r>
            <a:r>
              <a:rPr lang="zh-TW" altLang="en-US" sz="1200" b="1" spc="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應用</a:t>
            </a:r>
            <a:endParaRPr lang="en-US" altLang="zh-TW" sz="1200" b="1" spc="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8" name="文字方塊 77"/>
          <p:cNvSpPr txBox="1"/>
          <p:nvPr/>
        </p:nvSpPr>
        <p:spPr>
          <a:xfrm>
            <a:off x="7650096" y="3212896"/>
            <a:ext cx="1314392" cy="348813"/>
          </a:xfrm>
          <a:prstGeom prst="rect">
            <a:avLst/>
          </a:prstGeom>
          <a:noFill/>
        </p:spPr>
        <p:txBody>
          <a:bodyPr wrap="square" rtlCol="0">
            <a:spAutoFit/>
          </a:bodyPr>
          <a:lstStyle/>
          <a:p>
            <a:pPr algn="ctr">
              <a:lnSpc>
                <a:spcPts val="2000"/>
              </a:lnSpc>
            </a:pPr>
            <a:r>
              <a:rPr lang="zh-TW" altLang="en-US" sz="1200" b="1" spc="100"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行動服務應用</a:t>
            </a:r>
            <a:endParaRPr lang="en-US" altLang="zh-TW" sz="1200" b="1" spc="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0" y="5652895"/>
            <a:ext cx="9144000" cy="400110"/>
          </a:xfrm>
          <a:prstGeom prst="rect">
            <a:avLst/>
          </a:prstGeom>
          <a:solidFill>
            <a:srgbClr val="00BEC3"/>
          </a:solidFill>
        </p:spPr>
        <p:txBody>
          <a:bodyPr wrap="square">
            <a:spAutoFit/>
          </a:bodyPr>
          <a:lstStyle/>
          <a:p>
            <a:pPr algn="ctr"/>
            <a:r>
              <a:rPr lang="zh-TW" altLang="en-US" sz="2000" b="1" dirty="0" smtClean="0">
                <a:solidFill>
                  <a:schemeClr val="bg1"/>
                </a:solidFill>
                <a:latin typeface="微軟正黑體" panose="020B0604030504040204" pitchFamily="34" charset="-120"/>
                <a:ea typeface="微軟正黑體" panose="020B0604030504040204" pitchFamily="34" charset="-120"/>
              </a:rPr>
              <a:t>開放</a:t>
            </a:r>
            <a:r>
              <a:rPr lang="zh-TW" altLang="en-US" sz="2000" b="1" dirty="0">
                <a:solidFill>
                  <a:schemeClr val="bg1"/>
                </a:solidFill>
                <a:latin typeface="微軟正黑體" panose="020B0604030504040204" pitchFamily="34" charset="-120"/>
                <a:ea typeface="微軟正黑體" panose="020B0604030504040204" pitchFamily="34" charset="-120"/>
              </a:rPr>
              <a:t>林口</a:t>
            </a:r>
            <a:r>
              <a:rPr lang="zh-TW" altLang="en-US" sz="2000" b="1" dirty="0" smtClean="0">
                <a:solidFill>
                  <a:schemeClr val="bg1"/>
                </a:solidFill>
                <a:latin typeface="微軟正黑體" panose="020B0604030504040204" pitchFamily="34" charset="-120"/>
                <a:ea typeface="微軟正黑體" panose="020B0604030504040204" pitchFamily="34" charset="-120"/>
              </a:rPr>
              <a:t>新創園，並</a:t>
            </a:r>
            <a:r>
              <a:rPr lang="zh-TW" altLang="zh-TW" sz="2000" b="1" dirty="0" smtClean="0">
                <a:solidFill>
                  <a:schemeClr val="bg1"/>
                </a:solidFill>
                <a:latin typeface="微軟正黑體" panose="020B0604030504040204" pitchFamily="34" charset="-120"/>
                <a:ea typeface="微軟正黑體" panose="020B0604030504040204" pitchFamily="34" charset="-120"/>
              </a:rPr>
              <a:t>鏈</a:t>
            </a:r>
            <a:r>
              <a:rPr lang="zh-TW" altLang="zh-TW" sz="2000" b="1" dirty="0">
                <a:solidFill>
                  <a:schemeClr val="bg1"/>
                </a:solidFill>
                <a:latin typeface="微軟正黑體" panose="020B0604030504040204" pitchFamily="34" charset="-120"/>
                <a:ea typeface="微軟正黑體" panose="020B0604030504040204" pitchFamily="34" charset="-120"/>
              </a:rPr>
              <a:t>結方圓兩</a:t>
            </a:r>
            <a:r>
              <a:rPr lang="zh-TW" altLang="zh-TW" sz="2000" b="1" dirty="0" smtClean="0">
                <a:solidFill>
                  <a:schemeClr val="bg1"/>
                </a:solidFill>
                <a:latin typeface="微軟正黑體" panose="020B0604030504040204" pitchFamily="34" charset="-120"/>
                <a:ea typeface="微軟正黑體" panose="020B0604030504040204" pitchFamily="34" charset="-120"/>
              </a:rPr>
              <a:t>公里</a:t>
            </a:r>
            <a:r>
              <a:rPr lang="zh-TW" altLang="en-US" sz="2000" b="1" dirty="0" smtClean="0">
                <a:solidFill>
                  <a:schemeClr val="bg1"/>
                </a:solidFill>
                <a:latin typeface="微軟正黑體" panose="020B0604030504040204" pitchFamily="34" charset="-120"/>
                <a:ea typeface="微軟正黑體" panose="020B0604030504040204" pitchFamily="34" charset="-120"/>
              </a:rPr>
              <a:t>多項場域</a:t>
            </a:r>
            <a:r>
              <a:rPr lang="zh-TW" altLang="zh-TW" sz="2000" b="1" dirty="0" smtClean="0">
                <a:solidFill>
                  <a:schemeClr val="bg1"/>
                </a:solidFill>
                <a:latin typeface="微軟正黑體" panose="020B0604030504040204" pitchFamily="34" charset="-120"/>
                <a:ea typeface="微軟正黑體" panose="020B0604030504040204" pitchFamily="34" charset="-120"/>
              </a:rPr>
              <a:t>，</a:t>
            </a:r>
            <a:r>
              <a:rPr lang="zh-TW" altLang="zh-TW" sz="2000" b="1" dirty="0">
                <a:solidFill>
                  <a:schemeClr val="bg1"/>
                </a:solidFill>
                <a:latin typeface="微軟正黑體" panose="020B0604030504040204" pitchFamily="34" charset="-120"/>
                <a:ea typeface="微軟正黑體" panose="020B0604030504040204" pitchFamily="34" charset="-120"/>
              </a:rPr>
              <a:t>導入新創解決方案</a:t>
            </a:r>
            <a:endParaRPr lang="zh-TW" altLang="en-US" sz="2000" dirty="0">
              <a:solidFill>
                <a:schemeClr val="bg1"/>
              </a:solidFill>
            </a:endParaRPr>
          </a:p>
        </p:txBody>
      </p:sp>
      <p:sp>
        <p:nvSpPr>
          <p:cNvPr id="5" name="文字方塊 4"/>
          <p:cNvSpPr txBox="1"/>
          <p:nvPr/>
        </p:nvSpPr>
        <p:spPr>
          <a:xfrm>
            <a:off x="1104901" y="2740754"/>
            <a:ext cx="2607975" cy="461665"/>
          </a:xfrm>
          <a:prstGeom prst="rect">
            <a:avLst/>
          </a:prstGeom>
          <a:noFill/>
        </p:spPr>
        <p:txBody>
          <a:bodyPr wrap="square" rtlCol="0">
            <a:spAutoFit/>
          </a:bodyPr>
          <a:lstStyle/>
          <a:p>
            <a:pPr algn="ctr"/>
            <a:r>
              <a:rPr lang="zh-TW" altLang="en-US" sz="1200" dirty="0" smtClean="0">
                <a:latin typeface="微軟正黑體" pitchFamily="34" charset="-120"/>
                <a:ea typeface="微軟正黑體" pitchFamily="34" charset="-120"/>
              </a:rPr>
              <a:t>林口長庚醫院</a:t>
            </a:r>
            <a:r>
              <a:rPr lang="zh-TW" altLang="en-US" sz="1200" dirty="0" smtClean="0">
                <a:latin typeface="微軟正黑體"/>
                <a:ea typeface="微軟正黑體"/>
              </a:rPr>
              <a:t>、機場捷運</a:t>
            </a:r>
            <a:r>
              <a:rPr lang="en-US" altLang="zh-TW" sz="1200" dirty="0" smtClean="0">
                <a:latin typeface="微軟正黑體"/>
                <a:ea typeface="微軟正黑體"/>
              </a:rPr>
              <a:t>A9</a:t>
            </a:r>
            <a:r>
              <a:rPr lang="zh-TW" altLang="en-US" sz="1200" dirty="0" smtClean="0">
                <a:latin typeface="微軟正黑體"/>
                <a:ea typeface="微軟正黑體"/>
              </a:rPr>
              <a:t>站、民視數位影音中心及林口</a:t>
            </a:r>
            <a:r>
              <a:rPr lang="zh-TW" altLang="en-US" sz="1200" dirty="0" smtClean="0">
                <a:solidFill>
                  <a:schemeClr val="bg1"/>
                </a:solidFill>
                <a:latin typeface="微軟正黑體"/>
                <a:ea typeface="微軟正黑體"/>
              </a:rPr>
              <a:t>運動公園等</a:t>
            </a:r>
            <a:endParaRPr lang="zh-TW" altLang="en-US" sz="12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5857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加工處Logo---"/>
          <p:cNvPicPr>
            <a:picLocks noChangeAspect="1" noChangeArrowheads="1"/>
          </p:cNvPicPr>
          <p:nvPr/>
        </p:nvPicPr>
        <p:blipFill>
          <a:blip r:embed="rId3"/>
          <a:srcRect/>
          <a:stretch>
            <a:fillRect/>
          </a:stretch>
        </p:blipFill>
        <p:spPr bwMode="auto">
          <a:xfrm>
            <a:off x="1403648" y="981323"/>
            <a:ext cx="2306204" cy="2303661"/>
          </a:xfrm>
          <a:prstGeom prst="rect">
            <a:avLst/>
          </a:prstGeom>
          <a:noFill/>
          <a:ln w="9525">
            <a:noFill/>
            <a:miter lim="800000"/>
            <a:headEnd/>
            <a:tailEnd/>
          </a:ln>
        </p:spPr>
      </p:pic>
      <p:sp>
        <p:nvSpPr>
          <p:cNvPr id="23555" name="Text Box 6"/>
          <p:cNvSpPr txBox="1">
            <a:spLocks noChangeArrowheads="1"/>
          </p:cNvSpPr>
          <p:nvPr/>
        </p:nvSpPr>
        <p:spPr bwMode="auto">
          <a:xfrm>
            <a:off x="-180528" y="3356992"/>
            <a:ext cx="5616575" cy="584775"/>
          </a:xfrm>
          <a:prstGeom prst="rect">
            <a:avLst/>
          </a:prstGeom>
          <a:noFill/>
          <a:ln w="9525">
            <a:noFill/>
            <a:miter lim="800000"/>
            <a:headEnd/>
            <a:tailEnd/>
          </a:ln>
        </p:spPr>
        <p:txBody>
          <a:bodyPr>
            <a:spAutoFit/>
          </a:bodyPr>
          <a:lstStyle/>
          <a:p>
            <a:pPr algn="ctr" defTabSz="914400">
              <a:spcBef>
                <a:spcPct val="50000"/>
              </a:spcBef>
            </a:pPr>
            <a:r>
              <a:rPr lang="zh-TW" altLang="en-US" dirty="0">
                <a:latin typeface="標楷體" pitchFamily="65" charset="-120"/>
                <a:ea typeface="標楷體" pitchFamily="65" charset="-120"/>
              </a:rPr>
              <a:t>經濟部加工出口區管理處</a:t>
            </a:r>
          </a:p>
          <a:p>
            <a:pPr algn="ctr" defTabSz="914400"/>
            <a:r>
              <a:rPr lang="en-US" altLang="zh-TW" sz="1400" dirty="0">
                <a:latin typeface="標楷體" pitchFamily="65" charset="-120"/>
                <a:ea typeface="標楷體" pitchFamily="65" charset="-120"/>
              </a:rPr>
              <a:t>Export Processing Zone Administration</a:t>
            </a:r>
          </a:p>
        </p:txBody>
      </p:sp>
      <p:sp>
        <p:nvSpPr>
          <p:cNvPr id="5" name="矩形 4"/>
          <p:cNvSpPr/>
          <p:nvPr/>
        </p:nvSpPr>
        <p:spPr>
          <a:xfrm>
            <a:off x="5014531" y="5361806"/>
            <a:ext cx="649537" cy="369332"/>
          </a:xfrm>
          <a:prstGeom prst="rect">
            <a:avLst/>
          </a:prstGeom>
        </p:spPr>
        <p:txBody>
          <a:bodyPr wrap="none">
            <a:spAutoFit/>
          </a:bodyPr>
          <a:lstStyle/>
          <a:p>
            <a:r>
              <a:rPr lang="ja-JP" altLang="en-US" b="1" dirty="0" smtClean="0"/>
              <a:t>〇〇</a:t>
            </a:r>
            <a:endParaRPr lang="zh-TW" altLang="en-US" b="1" dirty="0"/>
          </a:p>
        </p:txBody>
      </p:sp>
      <p:sp>
        <p:nvSpPr>
          <p:cNvPr id="6" name="矩形 5"/>
          <p:cNvSpPr/>
          <p:nvPr/>
        </p:nvSpPr>
        <p:spPr>
          <a:xfrm>
            <a:off x="6672851" y="5361806"/>
            <a:ext cx="649537" cy="369332"/>
          </a:xfrm>
          <a:prstGeom prst="rect">
            <a:avLst/>
          </a:prstGeom>
        </p:spPr>
        <p:txBody>
          <a:bodyPr wrap="none">
            <a:spAutoFit/>
          </a:bodyPr>
          <a:lstStyle/>
          <a:p>
            <a:r>
              <a:rPr lang="ja-JP" altLang="en-US" b="1" dirty="0" smtClean="0"/>
              <a:t>〇〇</a:t>
            </a:r>
            <a:endParaRPr lang="zh-TW" altLang="en-US" b="1" dirty="0"/>
          </a:p>
        </p:txBody>
      </p:sp>
      <p:sp>
        <p:nvSpPr>
          <p:cNvPr id="7" name="文字方塊 6"/>
          <p:cNvSpPr txBox="1"/>
          <p:nvPr/>
        </p:nvSpPr>
        <p:spPr>
          <a:xfrm>
            <a:off x="4669886" y="2924944"/>
            <a:ext cx="1338828"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參團人員：</a:t>
            </a:r>
            <a:endParaRPr lang="zh-TW" altLang="en-US" b="1" dirty="0">
              <a:latin typeface="微軟正黑體" panose="020B0604030504040204" pitchFamily="34" charset="-120"/>
              <a:ea typeface="微軟正黑體" panose="020B0604030504040204" pitchFamily="34" charset="-120"/>
            </a:endParaRPr>
          </a:p>
        </p:txBody>
      </p:sp>
      <p:sp>
        <p:nvSpPr>
          <p:cNvPr id="2" name="テキスト ボックス 1"/>
          <p:cNvSpPr txBox="1"/>
          <p:nvPr/>
        </p:nvSpPr>
        <p:spPr>
          <a:xfrm>
            <a:off x="4862381" y="3539492"/>
            <a:ext cx="1440160" cy="1715704"/>
          </a:xfrm>
          <a:prstGeom prst="rect">
            <a:avLst/>
          </a:prstGeom>
          <a:noFill/>
          <a:ln>
            <a:solidFill>
              <a:srgbClr val="0000FF"/>
            </a:solidFill>
          </a:ln>
        </p:spPr>
        <p:txBody>
          <a:bodyPr wrap="square" rtlCol="0">
            <a:spAutoFit/>
          </a:bodyPr>
          <a:lstStyle/>
          <a:p>
            <a:endParaRPr kumimoji="1" lang="ja-JP" altLang="en-US" dirty="0"/>
          </a:p>
        </p:txBody>
      </p:sp>
      <p:sp>
        <p:nvSpPr>
          <p:cNvPr id="10" name="テキスト ボックス 9"/>
          <p:cNvSpPr txBox="1"/>
          <p:nvPr/>
        </p:nvSpPr>
        <p:spPr>
          <a:xfrm>
            <a:off x="6602308" y="3539492"/>
            <a:ext cx="1440160" cy="1715704"/>
          </a:xfrm>
          <a:prstGeom prst="rect">
            <a:avLst/>
          </a:prstGeom>
          <a:noFill/>
          <a:ln>
            <a:solidFill>
              <a:srgbClr val="0000FF"/>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3941543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8"/>
          <p:cNvSpPr txBox="1">
            <a:spLocks noGrp="1" noChangeArrowheads="1"/>
          </p:cNvSpPr>
          <p:nvPr/>
        </p:nvSpPr>
        <p:spPr bwMode="auto">
          <a:xfrm>
            <a:off x="7092950" y="6440488"/>
            <a:ext cx="1979613" cy="476250"/>
          </a:xfrm>
          <a:prstGeom prst="rect">
            <a:avLst/>
          </a:prstGeom>
          <a:noFill/>
          <a:ln w="9525">
            <a:noFill/>
            <a:miter lim="800000"/>
            <a:headEnd/>
            <a:tailEnd/>
          </a:ln>
        </p:spPr>
        <p:txBody>
          <a:bodyPr lIns="91430" tIns="45715" rIns="91430" bIns="45715"/>
          <a:lstStyle/>
          <a:p>
            <a:pPr algn="r" defTabSz="914400"/>
            <a:fld id="{AE8887B7-7F24-4142-9088-7E4240D133AA}" type="slidenum">
              <a:rPr kumimoji="0" lang="en-US" altLang="zh-TW" sz="1200">
                <a:latin typeface="Verdana" pitchFamily="34" charset="0"/>
              </a:rPr>
              <a:pPr algn="r" defTabSz="914400"/>
              <a:t>8</a:t>
            </a:fld>
            <a:endParaRPr kumimoji="0" lang="en-US" altLang="zh-TW" sz="1200">
              <a:latin typeface="Verdana" pitchFamily="34" charset="0"/>
            </a:endParaRPr>
          </a:p>
        </p:txBody>
      </p:sp>
      <p:sp>
        <p:nvSpPr>
          <p:cNvPr id="25602" name="Rectangle 50"/>
          <p:cNvSpPr>
            <a:spLocks noChangeArrowheads="1"/>
          </p:cNvSpPr>
          <p:nvPr/>
        </p:nvSpPr>
        <p:spPr bwMode="auto">
          <a:xfrm>
            <a:off x="323850" y="549275"/>
            <a:ext cx="6911975" cy="514350"/>
          </a:xfrm>
          <a:prstGeom prst="rect">
            <a:avLst/>
          </a:prstGeom>
          <a:noFill/>
          <a:ln w="9525">
            <a:noFill/>
            <a:miter lim="800000"/>
            <a:headEnd/>
            <a:tailEnd/>
          </a:ln>
        </p:spPr>
        <p:txBody>
          <a:bodyPr lIns="91430" tIns="45715" rIns="91430" bIns="45715" anchor="b"/>
          <a:lstStyle/>
          <a:p>
            <a:pPr defTabSz="914400">
              <a:buClr>
                <a:schemeClr val="accent2"/>
              </a:buClr>
              <a:buFont typeface="Wingdings" pitchFamily="2" charset="2"/>
              <a:buChar char="n"/>
            </a:pPr>
            <a:r>
              <a:rPr lang="zh-TW" altLang="en-US" sz="3200" b="1" dirty="0">
                <a:latin typeface="Times New Roman" pitchFamily="18" charset="0"/>
                <a:ea typeface="標楷體" pitchFamily="65" charset="-120"/>
              </a:rPr>
              <a:t>園區業務概要</a:t>
            </a:r>
          </a:p>
        </p:txBody>
      </p:sp>
      <p:sp>
        <p:nvSpPr>
          <p:cNvPr id="25603" name="Text Box 3"/>
          <p:cNvSpPr txBox="1">
            <a:spLocks noChangeArrowheads="1"/>
          </p:cNvSpPr>
          <p:nvPr/>
        </p:nvSpPr>
        <p:spPr bwMode="auto">
          <a:xfrm>
            <a:off x="250825" y="1227138"/>
            <a:ext cx="8640763" cy="2022475"/>
          </a:xfrm>
          <a:prstGeom prst="rect">
            <a:avLst/>
          </a:prstGeom>
          <a:solidFill>
            <a:srgbClr val="CCFFFF"/>
          </a:solidFill>
          <a:ln w="9525">
            <a:solidFill>
              <a:schemeClr val="tx1"/>
            </a:solidFill>
            <a:prstDash val="dashDot"/>
            <a:miter lim="800000"/>
            <a:headEnd/>
            <a:tailEnd/>
          </a:ln>
          <a:effectLst>
            <a:prstShdw prst="shdw17" dist="17961" dir="2700000">
              <a:srgbClr val="626B74"/>
            </a:prstShdw>
          </a:effectLst>
        </p:spPr>
        <p:txBody>
          <a:bodyPr>
            <a:spAutoFit/>
          </a:bodyPr>
          <a:lstStyle/>
          <a:p>
            <a:pPr marL="261938" indent="-261938" defTabSz="914400">
              <a:lnSpc>
                <a:spcPct val="105000"/>
              </a:lnSpc>
              <a:buClr>
                <a:schemeClr val="accent2"/>
              </a:buClr>
              <a:buSzPct val="90000"/>
              <a:buFont typeface="Wingdings" pitchFamily="2" charset="2"/>
              <a:buChar char="p"/>
            </a:pPr>
            <a:r>
              <a:rPr lang="zh-TW" altLang="en-US" sz="2400" dirty="0">
                <a:latin typeface="Times New Roman" pitchFamily="18" charset="0"/>
                <a:ea typeface="標楷體" pitchFamily="65" charset="-120"/>
              </a:rPr>
              <a:t>加工出口區管理處於</a:t>
            </a:r>
            <a:r>
              <a:rPr lang="en-US" altLang="zh-TW" sz="2400" dirty="0">
                <a:latin typeface="Times New Roman" pitchFamily="18" charset="0"/>
                <a:ea typeface="標楷體" pitchFamily="65" charset="-120"/>
              </a:rPr>
              <a:t>1966</a:t>
            </a:r>
            <a:r>
              <a:rPr lang="zh-TW" altLang="en-US" sz="2400" dirty="0">
                <a:latin typeface="Times New Roman" pitchFamily="18" charset="0"/>
                <a:ea typeface="標楷體" pitchFamily="65" charset="-120"/>
              </a:rPr>
              <a:t>年設置，以吸引外資、帶動就業、引進技術、創造外匯等</a:t>
            </a:r>
            <a:r>
              <a:rPr lang="en-US" altLang="zh-TW" sz="2400" dirty="0">
                <a:latin typeface="Times New Roman" pitchFamily="18" charset="0"/>
                <a:ea typeface="標楷體" pitchFamily="65" charset="-120"/>
              </a:rPr>
              <a:t>4</a:t>
            </a:r>
            <a:r>
              <a:rPr lang="zh-TW" altLang="en-US" sz="2400" dirty="0">
                <a:latin typeface="Times New Roman" pitchFamily="18" charset="0"/>
                <a:ea typeface="標楷體" pitchFamily="65" charset="-120"/>
              </a:rPr>
              <a:t>大設立目標之特區。</a:t>
            </a:r>
            <a:endParaRPr lang="en-US" altLang="zh-TW" sz="2400" dirty="0">
              <a:latin typeface="Times New Roman" pitchFamily="18" charset="0"/>
              <a:ea typeface="標楷體" pitchFamily="65" charset="-120"/>
            </a:endParaRPr>
          </a:p>
          <a:p>
            <a:pPr marL="261938" indent="-261938" defTabSz="914400">
              <a:lnSpc>
                <a:spcPct val="105000"/>
              </a:lnSpc>
              <a:buClr>
                <a:schemeClr val="accent2"/>
              </a:buClr>
              <a:buSzPct val="90000"/>
              <a:buFont typeface="Wingdings" pitchFamily="2" charset="2"/>
              <a:buChar char="p"/>
            </a:pPr>
            <a:r>
              <a:rPr lang="zh-TW" altLang="en-US" sz="2400" dirty="0">
                <a:latin typeface="Times New Roman" pitchFamily="18" charset="0"/>
                <a:ea typeface="標楷體" pitchFamily="65" charset="-120"/>
              </a:rPr>
              <a:t>依據加工出口區設置管理條例，開發、管理加工出口區。</a:t>
            </a:r>
          </a:p>
          <a:p>
            <a:pPr marL="261938" indent="-261938" defTabSz="914400">
              <a:lnSpc>
                <a:spcPct val="105000"/>
              </a:lnSpc>
              <a:buClr>
                <a:schemeClr val="accent2"/>
              </a:buClr>
              <a:buSzPct val="90000"/>
              <a:buFont typeface="Wingdings" pitchFamily="2" charset="2"/>
              <a:buChar char="p"/>
            </a:pPr>
            <a:r>
              <a:rPr lang="zh-TW" altLang="en-US" sz="2400" dirty="0">
                <a:latin typeface="Times New Roman" pitchFamily="18" charset="0"/>
                <a:ea typeface="標楷體" pitchFamily="65" charset="-120"/>
              </a:rPr>
              <a:t>提供單一窗口服務，從投資、建廠、工商登記、貨品進出及勞動檢查等，提供一站式全程服務。</a:t>
            </a:r>
          </a:p>
        </p:txBody>
      </p:sp>
      <p:grpSp>
        <p:nvGrpSpPr>
          <p:cNvPr id="25604" name="群組 54"/>
          <p:cNvGrpSpPr>
            <a:grpSpLocks/>
          </p:cNvGrpSpPr>
          <p:nvPr/>
        </p:nvGrpSpPr>
        <p:grpSpPr bwMode="auto">
          <a:xfrm>
            <a:off x="2411413" y="3429000"/>
            <a:ext cx="4257675" cy="3068638"/>
            <a:chOff x="2411413" y="3414712"/>
            <a:chExt cx="4257676" cy="3068638"/>
          </a:xfrm>
        </p:grpSpPr>
        <p:grpSp>
          <p:nvGrpSpPr>
            <p:cNvPr id="25612" name="群組 53"/>
            <p:cNvGrpSpPr>
              <a:grpSpLocks/>
            </p:cNvGrpSpPr>
            <p:nvPr/>
          </p:nvGrpSpPr>
          <p:grpSpPr bwMode="auto">
            <a:xfrm>
              <a:off x="2411413" y="3414712"/>
              <a:ext cx="4257676" cy="3068638"/>
              <a:chOff x="2411413" y="3414712"/>
              <a:chExt cx="4257676" cy="3068638"/>
            </a:xfrm>
          </p:grpSpPr>
          <p:sp>
            <p:nvSpPr>
              <p:cNvPr id="25614" name="Shape 1893"/>
              <p:cNvSpPr>
                <a:spLocks/>
              </p:cNvSpPr>
              <p:nvPr/>
            </p:nvSpPr>
            <p:spPr bwMode="auto">
              <a:xfrm>
                <a:off x="4019551" y="3414712"/>
                <a:ext cx="1978025" cy="1531137"/>
              </a:xfrm>
              <a:custGeom>
                <a:avLst/>
                <a:gdLst>
                  <a:gd name="T0" fmla="*/ 2147483647 w 21364"/>
                  <a:gd name="T1" fmla="*/ 2147483647 h 21600"/>
                  <a:gd name="T2" fmla="*/ 2147483647 w 21364"/>
                  <a:gd name="T3" fmla="*/ 2147483647 h 21600"/>
                  <a:gd name="T4" fmla="*/ 2147483647 w 21364"/>
                  <a:gd name="T5" fmla="*/ 2147483647 h 21600"/>
                  <a:gd name="T6" fmla="*/ 2147483647 w 21364"/>
                  <a:gd name="T7" fmla="*/ 2147483647 h 21600"/>
                  <a:gd name="T8" fmla="*/ 0 60000 65536"/>
                  <a:gd name="T9" fmla="*/ 5898240 60000 65536"/>
                  <a:gd name="T10" fmla="*/ 11796480 60000 65536"/>
                  <a:gd name="T11" fmla="*/ 17694720 60000 65536"/>
                  <a:gd name="T12" fmla="*/ 0 w 21364"/>
                  <a:gd name="T13" fmla="*/ 0 h 21600"/>
                  <a:gd name="T14" fmla="*/ 21364 w 21364"/>
                  <a:gd name="T15" fmla="*/ 21600 h 21600"/>
                </a:gdLst>
                <a:ahLst/>
                <a:cxnLst>
                  <a:cxn ang="T8">
                    <a:pos x="T0" y="T1"/>
                  </a:cxn>
                  <a:cxn ang="T9">
                    <a:pos x="T2" y="T3"/>
                  </a:cxn>
                  <a:cxn ang="T10">
                    <a:pos x="T4" y="T5"/>
                  </a:cxn>
                  <a:cxn ang="T11">
                    <a:pos x="T6" y="T7"/>
                  </a:cxn>
                </a:cxnLst>
                <a:rect l="T12" t="T13" r="T14" b="T15"/>
                <a:pathLst>
                  <a:path w="21364" h="21600" extrusionOk="0">
                    <a:moveTo>
                      <a:pt x="20741" y="11088"/>
                    </a:moveTo>
                    <a:cubicBezTo>
                      <a:pt x="21566" y="9432"/>
                      <a:pt x="21600" y="7416"/>
                      <a:pt x="20673" y="5688"/>
                    </a:cubicBezTo>
                    <a:cubicBezTo>
                      <a:pt x="18887" y="2484"/>
                      <a:pt x="18887" y="2484"/>
                      <a:pt x="18887" y="2484"/>
                    </a:cubicBezTo>
                    <a:cubicBezTo>
                      <a:pt x="18132" y="1116"/>
                      <a:pt x="16277" y="0"/>
                      <a:pt x="14766" y="0"/>
                    </a:cubicBezTo>
                    <a:cubicBezTo>
                      <a:pt x="0" y="0"/>
                      <a:pt x="0" y="0"/>
                      <a:pt x="0" y="0"/>
                    </a:cubicBezTo>
                    <a:cubicBezTo>
                      <a:pt x="1889" y="0"/>
                      <a:pt x="3571" y="1044"/>
                      <a:pt x="4499" y="2628"/>
                    </a:cubicBezTo>
                    <a:cubicBezTo>
                      <a:pt x="14972" y="21600"/>
                      <a:pt x="14972" y="21600"/>
                      <a:pt x="14972" y="21600"/>
                    </a:cubicBezTo>
                    <a:cubicBezTo>
                      <a:pt x="20741" y="11088"/>
                      <a:pt x="20741" y="11088"/>
                      <a:pt x="20741" y="11088"/>
                    </a:cubicBezTo>
                  </a:path>
                </a:pathLst>
              </a:custGeom>
              <a:solidFill>
                <a:srgbClr val="E5FFFF"/>
              </a:solidFill>
              <a:ln w="9525">
                <a:noFill/>
                <a:round/>
                <a:headEnd/>
                <a:tailEnd/>
              </a:ln>
            </p:spPr>
            <p:txBody>
              <a:bodyPr lIns="45719" tIns="45719" rIns="45719" bIns="45719"/>
              <a:lstStyle/>
              <a:p>
                <a:endParaRPr lang="zh-TW" altLang="en-US"/>
              </a:p>
            </p:txBody>
          </p:sp>
          <p:grpSp>
            <p:nvGrpSpPr>
              <p:cNvPr id="25615" name="群組 51"/>
              <p:cNvGrpSpPr>
                <a:grpSpLocks/>
              </p:cNvGrpSpPr>
              <p:nvPr/>
            </p:nvGrpSpPr>
            <p:grpSpPr bwMode="auto">
              <a:xfrm>
                <a:off x="2411413" y="3422349"/>
                <a:ext cx="4257676" cy="3061001"/>
                <a:chOff x="2411413" y="3422349"/>
                <a:chExt cx="4257676" cy="3061001"/>
              </a:xfrm>
            </p:grpSpPr>
            <p:sp>
              <p:nvSpPr>
                <p:cNvPr id="14" name="Shape 1875"/>
                <p:cNvSpPr/>
                <p:nvPr/>
              </p:nvSpPr>
              <p:spPr bwMode="auto">
                <a:xfrm>
                  <a:off x="2411413" y="4352925"/>
                  <a:ext cx="1697037" cy="1725612"/>
                </a:xfrm>
                <a:custGeom>
                  <a:avLst/>
                  <a:gdLst/>
                  <a:ahLst/>
                  <a:cxnLst>
                    <a:cxn ang="0">
                      <a:pos x="wd2" y="hd2"/>
                    </a:cxn>
                    <a:cxn ang="5400000">
                      <a:pos x="wd2" y="hd2"/>
                    </a:cxn>
                    <a:cxn ang="10800000">
                      <a:pos x="wd2" y="hd2"/>
                    </a:cxn>
                    <a:cxn ang="16200000">
                      <a:pos x="wd2" y="hd2"/>
                    </a:cxn>
                  </a:cxnLst>
                  <a:rect l="0" t="0" r="r" b="b"/>
                  <a:pathLst>
                    <a:path w="21380" h="21600" extrusionOk="0">
                      <a:moveTo>
                        <a:pt x="7835" y="0"/>
                      </a:moveTo>
                      <a:cubicBezTo>
                        <a:pt x="5791" y="64"/>
                        <a:pt x="3827" y="925"/>
                        <a:pt x="2705" y="2457"/>
                      </a:cubicBezTo>
                      <a:cubicBezTo>
                        <a:pt x="662" y="5296"/>
                        <a:pt x="662" y="5296"/>
                        <a:pt x="662" y="5296"/>
                      </a:cubicBezTo>
                      <a:cubicBezTo>
                        <a:pt x="-220" y="6509"/>
                        <a:pt x="-220" y="8487"/>
                        <a:pt x="662" y="9699"/>
                      </a:cubicBezTo>
                      <a:cubicBezTo>
                        <a:pt x="9278" y="21600"/>
                        <a:pt x="9278" y="21600"/>
                        <a:pt x="9278" y="21600"/>
                      </a:cubicBezTo>
                      <a:cubicBezTo>
                        <a:pt x="8156" y="20069"/>
                        <a:pt x="8196" y="18282"/>
                        <a:pt x="9157" y="16814"/>
                      </a:cubicBezTo>
                      <a:cubicBezTo>
                        <a:pt x="21380" y="0"/>
                        <a:pt x="21380" y="0"/>
                        <a:pt x="21380" y="0"/>
                      </a:cubicBezTo>
                      <a:cubicBezTo>
                        <a:pt x="7835" y="0"/>
                        <a:pt x="7835" y="0"/>
                        <a:pt x="7835" y="0"/>
                      </a:cubicBezTo>
                    </a:path>
                  </a:pathLst>
                </a:custGeom>
                <a:solidFill>
                  <a:schemeClr val="accent2">
                    <a:lumMod val="60000"/>
                    <a:lumOff val="40000"/>
                  </a:schemeClr>
                </a:solidFill>
                <a:ln w="12700" cap="flat">
                  <a:noFill/>
                  <a:miter lim="400000"/>
                </a:ln>
                <a:effectLst/>
              </p:spPr>
              <p:txBody>
                <a:bodyPr lIns="45719" tIns="45719" rIns="45719" bIns="45719"/>
                <a:lstStyle/>
                <a:p>
                  <a:pPr defTabSz="914400" fontAlgn="auto">
                    <a:spcBef>
                      <a:spcPts val="0"/>
                    </a:spcBef>
                    <a:spcAft>
                      <a:spcPts val="0"/>
                    </a:spcAft>
                    <a:defRPr/>
                  </a:pPr>
                  <a:endParaRPr kumimoji="0">
                    <a:latin typeface="+mn-lt"/>
                    <a:ea typeface="+mn-ea"/>
                  </a:endParaRPr>
                </a:p>
              </p:txBody>
            </p:sp>
            <p:sp>
              <p:nvSpPr>
                <p:cNvPr id="25617" name="Shape 1878"/>
                <p:cNvSpPr>
                  <a:spLocks/>
                </p:cNvSpPr>
                <p:nvPr/>
              </p:nvSpPr>
              <p:spPr bwMode="auto">
                <a:xfrm>
                  <a:off x="2627313" y="3422349"/>
                  <a:ext cx="2344738" cy="112639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6654" y="3567"/>
                      </a:moveTo>
                      <a:cubicBezTo>
                        <a:pt x="15863" y="1417"/>
                        <a:pt x="14429" y="0"/>
                        <a:pt x="12820" y="0"/>
                      </a:cubicBezTo>
                      <a:cubicBezTo>
                        <a:pt x="9805" y="0"/>
                        <a:pt x="9805" y="0"/>
                        <a:pt x="9805" y="0"/>
                      </a:cubicBezTo>
                      <a:cubicBezTo>
                        <a:pt x="8517" y="0"/>
                        <a:pt x="6937" y="1515"/>
                        <a:pt x="6293" y="3372"/>
                      </a:cubicBezTo>
                      <a:cubicBezTo>
                        <a:pt x="0" y="21600"/>
                        <a:pt x="0" y="21600"/>
                        <a:pt x="0" y="21600"/>
                      </a:cubicBezTo>
                      <a:cubicBezTo>
                        <a:pt x="820" y="19254"/>
                        <a:pt x="2254" y="17935"/>
                        <a:pt x="3746" y="17837"/>
                      </a:cubicBezTo>
                      <a:cubicBezTo>
                        <a:pt x="21600" y="17837"/>
                        <a:pt x="21600" y="17837"/>
                        <a:pt x="21600" y="17837"/>
                      </a:cubicBezTo>
                      <a:cubicBezTo>
                        <a:pt x="16654" y="3567"/>
                        <a:pt x="16654" y="3567"/>
                        <a:pt x="16654" y="3567"/>
                      </a:cubicBezTo>
                    </a:path>
                  </a:pathLst>
                </a:custGeom>
                <a:solidFill>
                  <a:srgbClr val="7030A0"/>
                </a:solidFill>
                <a:ln w="9525">
                  <a:noFill/>
                  <a:round/>
                  <a:headEnd/>
                  <a:tailEnd/>
                </a:ln>
              </p:spPr>
              <p:txBody>
                <a:bodyPr lIns="45719" tIns="45719" rIns="45719" bIns="45719"/>
                <a:lstStyle/>
                <a:p>
                  <a:endParaRPr lang="zh-TW" altLang="en-US"/>
                </a:p>
              </p:txBody>
            </p:sp>
            <p:grpSp>
              <p:nvGrpSpPr>
                <p:cNvPr id="16" name="Group 1883"/>
                <p:cNvGrpSpPr>
                  <a:grpSpLocks/>
                </p:cNvGrpSpPr>
                <p:nvPr/>
              </p:nvGrpSpPr>
              <p:grpSpPr bwMode="auto">
                <a:xfrm>
                  <a:off x="4108451" y="5355680"/>
                  <a:ext cx="2344738" cy="1127670"/>
                  <a:chOff x="0" y="0"/>
                  <a:chExt cx="2346151" cy="1406079"/>
                </a:xfrm>
                <a:solidFill>
                  <a:srgbClr val="92D050"/>
                </a:solidFill>
              </p:grpSpPr>
              <p:sp>
                <p:nvSpPr>
                  <p:cNvPr id="49" name="Shape 1881"/>
                  <p:cNvSpPr/>
                  <p:nvPr/>
                </p:nvSpPr>
                <p:spPr>
                  <a:xfrm>
                    <a:off x="-1" y="680"/>
                    <a:ext cx="2346151" cy="1405399"/>
                  </a:xfrm>
                  <a:custGeom>
                    <a:avLst/>
                    <a:gdLst/>
                    <a:ahLst/>
                    <a:cxnLst>
                      <a:cxn ang="0">
                        <a:pos x="wd2" y="hd2"/>
                      </a:cxn>
                      <a:cxn ang="5400000">
                        <a:pos x="wd2" y="hd2"/>
                      </a:cxn>
                      <a:cxn ang="10800000">
                        <a:pos x="wd2" y="hd2"/>
                      </a:cxn>
                      <a:cxn ang="16200000">
                        <a:pos x="wd2" y="hd2"/>
                      </a:cxn>
                    </a:cxnLst>
                    <a:rect l="0" t="0" r="r" b="b"/>
                    <a:pathLst>
                      <a:path w="21600" h="21600" extrusionOk="0">
                        <a:moveTo>
                          <a:pt x="4917" y="18081"/>
                        </a:moveTo>
                        <a:cubicBezTo>
                          <a:pt x="5737" y="20183"/>
                          <a:pt x="7141" y="21600"/>
                          <a:pt x="8780" y="21600"/>
                        </a:cubicBezTo>
                        <a:cubicBezTo>
                          <a:pt x="11766" y="21600"/>
                          <a:pt x="11766" y="21600"/>
                          <a:pt x="11766" y="21600"/>
                        </a:cubicBezTo>
                        <a:cubicBezTo>
                          <a:pt x="13054" y="21600"/>
                          <a:pt x="14634" y="20085"/>
                          <a:pt x="15278" y="18228"/>
                        </a:cubicBezTo>
                        <a:cubicBezTo>
                          <a:pt x="21600" y="0"/>
                          <a:pt x="21600" y="0"/>
                          <a:pt x="21600" y="0"/>
                        </a:cubicBezTo>
                        <a:cubicBezTo>
                          <a:pt x="20780" y="2346"/>
                          <a:pt x="19346" y="3714"/>
                          <a:pt x="17824" y="3812"/>
                        </a:cubicBezTo>
                        <a:cubicBezTo>
                          <a:pt x="0" y="3812"/>
                          <a:pt x="0" y="3812"/>
                          <a:pt x="0" y="3812"/>
                        </a:cubicBezTo>
                        <a:cubicBezTo>
                          <a:pt x="4917" y="18081"/>
                          <a:pt x="4917" y="18081"/>
                          <a:pt x="4917" y="18081"/>
                        </a:cubicBezTo>
                      </a:path>
                    </a:pathLst>
                  </a:custGeom>
                  <a:grpFill/>
                  <a:ln w="12700" cap="flat">
                    <a:noFill/>
                    <a:miter lim="400000"/>
                  </a:ln>
                  <a:effectLst/>
                </p:spPr>
                <p:txBody>
                  <a:bodyPr lIns="45719" tIns="45719" rIns="45719" bIns="45719"/>
                  <a:lstStyle/>
                  <a:p>
                    <a:pPr defTabSz="914400" fontAlgn="auto">
                      <a:spcBef>
                        <a:spcPts val="0"/>
                      </a:spcBef>
                      <a:spcAft>
                        <a:spcPts val="0"/>
                      </a:spcAft>
                      <a:defRPr/>
                    </a:pPr>
                    <a:endParaRPr kumimoji="0">
                      <a:latin typeface="+mn-lt"/>
                      <a:ea typeface="+mn-ea"/>
                    </a:endParaRPr>
                  </a:p>
                </p:txBody>
              </p:sp>
              <p:sp>
                <p:nvSpPr>
                  <p:cNvPr id="50" name="Shape 1882"/>
                  <p:cNvSpPr>
                    <a:spLocks/>
                  </p:cNvSpPr>
                  <p:nvPr/>
                </p:nvSpPr>
                <p:spPr bwMode="auto">
                  <a:xfrm>
                    <a:off x="-1" y="248447"/>
                    <a:ext cx="534500" cy="927987"/>
                  </a:xfrm>
                  <a:custGeom>
                    <a:avLst/>
                    <a:gdLst>
                      <a:gd name="T0" fmla="*/ 267250 w 21600"/>
                      <a:gd name="T1" fmla="*/ 463994 h 21600"/>
                      <a:gd name="T2" fmla="*/ 267250 w 21600"/>
                      <a:gd name="T3" fmla="*/ 463994 h 21600"/>
                      <a:gd name="T4" fmla="*/ 267250 w 21600"/>
                      <a:gd name="T5" fmla="*/ 463994 h 21600"/>
                      <a:gd name="T6" fmla="*/ 267250 w 21600"/>
                      <a:gd name="T7" fmla="*/ 46399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271" y="219"/>
                        </a:lnTo>
                        <a:lnTo>
                          <a:pt x="21600" y="21600"/>
                        </a:lnTo>
                        <a:lnTo>
                          <a:pt x="8358" y="0"/>
                        </a:lnTo>
                        <a:lnTo>
                          <a:pt x="0" y="0"/>
                        </a:lnTo>
                        <a:close/>
                      </a:path>
                    </a:pathLst>
                  </a:custGeom>
                  <a:grpFill/>
                  <a:ln>
                    <a:noFill/>
                  </a:ln>
                  <a:extLst/>
                </p:spPr>
                <p:txBody>
                  <a:bodyPr lIns="45719" tIns="45719" rIns="45719" bIns="45719"/>
                  <a:lstStyle/>
                  <a:p>
                    <a:pPr defTabSz="914400" eaLnBrk="0" hangingPunct="0">
                      <a:buClr>
                        <a:schemeClr val="tx1"/>
                      </a:buClr>
                      <a:defRPr/>
                    </a:pPr>
                    <a:endParaRPr kumimoji="0" lang="zh-TW" altLang="en-US">
                      <a:solidFill>
                        <a:srgbClr val="000099"/>
                      </a:solidFill>
                      <a:latin typeface="Times New Roman" pitchFamily="18" charset="0"/>
                      <a:ea typeface="標楷體" pitchFamily="65" charset="-120"/>
                    </a:endParaRPr>
                  </a:p>
                </p:txBody>
              </p:sp>
            </p:grpSp>
            <p:grpSp>
              <p:nvGrpSpPr>
                <p:cNvPr id="25619" name="Group 1890"/>
                <p:cNvGrpSpPr>
                  <a:grpSpLocks/>
                </p:cNvGrpSpPr>
                <p:nvPr/>
              </p:nvGrpSpPr>
              <p:grpSpPr bwMode="auto">
                <a:xfrm>
                  <a:off x="3081338" y="4953486"/>
                  <a:ext cx="1979613" cy="1529864"/>
                  <a:chOff x="-1" y="0"/>
                  <a:chExt cx="1980130" cy="1908349"/>
                </a:xfrm>
              </p:grpSpPr>
              <p:sp>
                <p:nvSpPr>
                  <p:cNvPr id="47" name="Shape 1888"/>
                  <p:cNvSpPr/>
                  <p:nvPr/>
                </p:nvSpPr>
                <p:spPr>
                  <a:xfrm>
                    <a:off x="-1" y="-606"/>
                    <a:ext cx="1980129" cy="1908955"/>
                  </a:xfrm>
                  <a:custGeom>
                    <a:avLst/>
                    <a:gdLst/>
                    <a:ahLst/>
                    <a:cxnLst>
                      <a:cxn ang="0">
                        <a:pos x="wd2" y="hd2"/>
                      </a:cxn>
                      <a:cxn ang="5400000">
                        <a:pos x="wd2" y="hd2"/>
                      </a:cxn>
                      <a:cxn ang="10800000">
                        <a:pos x="wd2" y="hd2"/>
                      </a:cxn>
                      <a:cxn ang="16200000">
                        <a:pos x="wd2" y="hd2"/>
                      </a:cxn>
                    </a:cxnLst>
                    <a:rect l="0" t="0" r="r" b="b"/>
                    <a:pathLst>
                      <a:path w="21360" h="21600" extrusionOk="0">
                        <a:moveTo>
                          <a:pt x="617" y="10512"/>
                        </a:moveTo>
                        <a:cubicBezTo>
                          <a:pt x="-206" y="12168"/>
                          <a:pt x="-240" y="14184"/>
                          <a:pt x="720" y="15912"/>
                        </a:cubicBezTo>
                        <a:cubicBezTo>
                          <a:pt x="2469" y="19116"/>
                          <a:pt x="2469" y="19116"/>
                          <a:pt x="2469" y="19116"/>
                        </a:cubicBezTo>
                        <a:cubicBezTo>
                          <a:pt x="3223" y="20484"/>
                          <a:pt x="5074" y="21600"/>
                          <a:pt x="6583" y="21600"/>
                        </a:cubicBezTo>
                        <a:cubicBezTo>
                          <a:pt x="21360" y="21600"/>
                          <a:pt x="21360" y="21600"/>
                          <a:pt x="21360" y="21600"/>
                        </a:cubicBezTo>
                        <a:cubicBezTo>
                          <a:pt x="19440" y="21600"/>
                          <a:pt x="17794" y="20556"/>
                          <a:pt x="16834" y="19008"/>
                        </a:cubicBezTo>
                        <a:cubicBezTo>
                          <a:pt x="6411" y="0"/>
                          <a:pt x="6411" y="0"/>
                          <a:pt x="6411" y="0"/>
                        </a:cubicBezTo>
                        <a:cubicBezTo>
                          <a:pt x="617" y="10512"/>
                          <a:pt x="617" y="10512"/>
                          <a:pt x="617" y="10512"/>
                        </a:cubicBezTo>
                      </a:path>
                    </a:pathLst>
                  </a:custGeom>
                  <a:solidFill>
                    <a:srgbClr val="00B050"/>
                  </a:solidFill>
                  <a:ln w="12700" cap="flat">
                    <a:noFill/>
                    <a:miter lim="400000"/>
                  </a:ln>
                  <a:effectLst/>
                </p:spPr>
                <p:txBody>
                  <a:bodyPr lIns="45719" tIns="45719" rIns="45719" bIns="45719"/>
                  <a:lstStyle/>
                  <a:p>
                    <a:pPr defTabSz="914400" fontAlgn="auto">
                      <a:spcBef>
                        <a:spcPts val="0"/>
                      </a:spcBef>
                      <a:spcAft>
                        <a:spcPts val="0"/>
                      </a:spcAft>
                      <a:defRPr/>
                    </a:pPr>
                    <a:endParaRPr kumimoji="0">
                      <a:latin typeface="+mn-lt"/>
                      <a:ea typeface="+mn-ea"/>
                    </a:endParaRPr>
                  </a:p>
                </p:txBody>
              </p:sp>
              <p:sp>
                <p:nvSpPr>
                  <p:cNvPr id="25654" name="Shape 1889"/>
                  <p:cNvSpPr>
                    <a:spLocks/>
                  </p:cNvSpPr>
                  <p:nvPr/>
                </p:nvSpPr>
                <p:spPr bwMode="auto">
                  <a:xfrm>
                    <a:off x="57008" y="0"/>
                    <a:ext cx="639250" cy="9279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8151" y="0"/>
                        </a:moveTo>
                        <a:lnTo>
                          <a:pt x="0" y="21600"/>
                        </a:lnTo>
                        <a:lnTo>
                          <a:pt x="21600" y="4126"/>
                        </a:lnTo>
                        <a:lnTo>
                          <a:pt x="18151" y="0"/>
                        </a:lnTo>
                        <a:close/>
                      </a:path>
                    </a:pathLst>
                  </a:custGeom>
                  <a:solidFill>
                    <a:srgbClr val="0D0D0D">
                      <a:alpha val="10196"/>
                    </a:srgbClr>
                  </a:solidFill>
                  <a:ln w="12700" cap="flat">
                    <a:noFill/>
                    <a:miter lim="400000"/>
                    <a:headEnd/>
                    <a:tailEnd/>
                  </a:ln>
                </p:spPr>
                <p:txBody>
                  <a:bodyPr lIns="45719" tIns="45719" rIns="45719" bIns="45719"/>
                  <a:lstStyle/>
                  <a:p>
                    <a:endParaRPr lang="zh-TW" altLang="en-US"/>
                  </a:p>
                </p:txBody>
              </p:sp>
            </p:grpSp>
            <p:sp>
              <p:nvSpPr>
                <p:cNvPr id="25620" name="Shape 1896"/>
                <p:cNvSpPr>
                  <a:spLocks/>
                </p:cNvSpPr>
                <p:nvPr/>
              </p:nvSpPr>
              <p:spPr bwMode="auto">
                <a:xfrm>
                  <a:off x="4972051" y="3825816"/>
                  <a:ext cx="1697038" cy="1728416"/>
                </a:xfrm>
                <a:custGeom>
                  <a:avLst/>
                  <a:gdLst>
                    <a:gd name="T0" fmla="*/ 2147483647 w 21380"/>
                    <a:gd name="T1" fmla="*/ 2147483647 h 21600"/>
                    <a:gd name="T2" fmla="*/ 2147483647 w 21380"/>
                    <a:gd name="T3" fmla="*/ 2147483647 h 21600"/>
                    <a:gd name="T4" fmla="*/ 2147483647 w 21380"/>
                    <a:gd name="T5" fmla="*/ 2147483647 h 21600"/>
                    <a:gd name="T6" fmla="*/ 2147483647 w 21380"/>
                    <a:gd name="T7" fmla="*/ 2147483647 h 21600"/>
                    <a:gd name="T8" fmla="*/ 0 60000 65536"/>
                    <a:gd name="T9" fmla="*/ 5898240 60000 65536"/>
                    <a:gd name="T10" fmla="*/ 11796480 60000 65536"/>
                    <a:gd name="T11" fmla="*/ 17694720 60000 65536"/>
                    <a:gd name="T12" fmla="*/ 0 w 21380"/>
                    <a:gd name="T13" fmla="*/ 0 h 21600"/>
                    <a:gd name="T14" fmla="*/ 21380 w 21380"/>
                    <a:gd name="T15" fmla="*/ 21600 h 21600"/>
                  </a:gdLst>
                  <a:ahLst/>
                  <a:cxnLst>
                    <a:cxn ang="T8">
                      <a:pos x="T0" y="T1"/>
                    </a:cxn>
                    <a:cxn ang="T9">
                      <a:pos x="T2" y="T3"/>
                    </a:cxn>
                    <a:cxn ang="T10">
                      <a:pos x="T4" y="T5"/>
                    </a:cxn>
                    <a:cxn ang="T11">
                      <a:pos x="T6" y="T7"/>
                    </a:cxn>
                  </a:cxnLst>
                  <a:rect l="T12" t="T13" r="T14" b="T15"/>
                  <a:pathLst>
                    <a:path w="21380" h="21600" extrusionOk="0">
                      <a:moveTo>
                        <a:pt x="13505" y="21600"/>
                      </a:moveTo>
                      <a:cubicBezTo>
                        <a:pt x="15589" y="21536"/>
                        <a:pt x="17553" y="20644"/>
                        <a:pt x="18675" y="19115"/>
                      </a:cubicBezTo>
                      <a:cubicBezTo>
                        <a:pt x="20718" y="16280"/>
                        <a:pt x="20718" y="16280"/>
                        <a:pt x="20718" y="16280"/>
                      </a:cubicBezTo>
                      <a:cubicBezTo>
                        <a:pt x="21600" y="15069"/>
                        <a:pt x="21600" y="13094"/>
                        <a:pt x="20718" y="11883"/>
                      </a:cubicBezTo>
                      <a:cubicBezTo>
                        <a:pt x="12102" y="0"/>
                        <a:pt x="12102" y="0"/>
                        <a:pt x="12102" y="0"/>
                      </a:cubicBezTo>
                      <a:cubicBezTo>
                        <a:pt x="13184" y="1529"/>
                        <a:pt x="13144" y="3313"/>
                        <a:pt x="12183" y="4779"/>
                      </a:cubicBezTo>
                      <a:cubicBezTo>
                        <a:pt x="0" y="21600"/>
                        <a:pt x="0" y="21600"/>
                        <a:pt x="0" y="21600"/>
                      </a:cubicBezTo>
                      <a:cubicBezTo>
                        <a:pt x="13505" y="21600"/>
                        <a:pt x="13505" y="21600"/>
                        <a:pt x="13505" y="21600"/>
                      </a:cubicBezTo>
                    </a:path>
                  </a:pathLst>
                </a:custGeom>
                <a:solidFill>
                  <a:srgbClr val="FFFFCC"/>
                </a:solidFill>
                <a:ln w="9525">
                  <a:noFill/>
                  <a:round/>
                  <a:headEnd/>
                  <a:tailEnd/>
                </a:ln>
              </p:spPr>
              <p:txBody>
                <a:bodyPr lIns="45719" tIns="45719" rIns="45719" bIns="45719"/>
                <a:lstStyle/>
                <a:p>
                  <a:endParaRPr lang="zh-TW" altLang="en-US"/>
                </a:p>
              </p:txBody>
            </p:sp>
            <p:pic>
              <p:nvPicPr>
                <p:cNvPr id="25621" name="Graphic 6" descr="Users"/>
                <p:cNvPicPr>
                  <a:picLocks noChangeAspect="1"/>
                </p:cNvPicPr>
                <p:nvPr/>
              </p:nvPicPr>
              <p:blipFill>
                <a:blip r:embed="rId3"/>
                <a:srcRect/>
                <a:stretch>
                  <a:fillRect/>
                </a:stretch>
              </p:blipFill>
              <p:spPr bwMode="auto">
                <a:xfrm>
                  <a:off x="4840288" y="3596718"/>
                  <a:ext cx="914400" cy="733113"/>
                </a:xfrm>
                <a:prstGeom prst="rect">
                  <a:avLst/>
                </a:prstGeom>
                <a:noFill/>
                <a:ln w="9525">
                  <a:noFill/>
                  <a:miter lim="800000"/>
                  <a:headEnd/>
                  <a:tailEnd/>
                </a:ln>
              </p:spPr>
            </p:pic>
            <p:pic>
              <p:nvPicPr>
                <p:cNvPr id="25622" name="Graphic 10" descr="Handshake"/>
                <p:cNvPicPr>
                  <a:picLocks noChangeAspect="1"/>
                </p:cNvPicPr>
                <p:nvPr/>
              </p:nvPicPr>
              <p:blipFill>
                <a:blip r:embed="rId4"/>
                <a:srcRect/>
                <a:stretch>
                  <a:fillRect/>
                </a:stretch>
              </p:blipFill>
              <p:spPr bwMode="auto">
                <a:xfrm>
                  <a:off x="5572126" y="4602203"/>
                  <a:ext cx="914400" cy="733113"/>
                </a:xfrm>
                <a:prstGeom prst="rect">
                  <a:avLst/>
                </a:prstGeom>
                <a:noFill/>
                <a:ln w="9525">
                  <a:noFill/>
                  <a:miter lim="800000"/>
                  <a:headEnd/>
                  <a:tailEnd/>
                </a:ln>
              </p:spPr>
            </p:pic>
            <p:sp>
              <p:nvSpPr>
                <p:cNvPr id="19" name="Freeform 311"/>
                <p:cNvSpPr/>
                <p:nvPr/>
              </p:nvSpPr>
              <p:spPr bwMode="auto">
                <a:xfrm>
                  <a:off x="3397250" y="5713412"/>
                  <a:ext cx="585788" cy="374650"/>
                </a:xfrm>
                <a:custGeom>
                  <a:avLst/>
                  <a:gdLst>
                    <a:gd name="connsiteX0" fmla="*/ 227088 w 454178"/>
                    <a:gd name="connsiteY0" fmla="*/ 72963 h 361434"/>
                    <a:gd name="connsiteX1" fmla="*/ 389071 w 454178"/>
                    <a:gd name="connsiteY1" fmla="*/ 206493 h 361434"/>
                    <a:gd name="connsiteX2" fmla="*/ 389353 w 454178"/>
                    <a:gd name="connsiteY2" fmla="*/ 208184 h 361434"/>
                    <a:gd name="connsiteX3" fmla="*/ 389353 w 454178"/>
                    <a:gd name="connsiteY3" fmla="*/ 343405 h 361434"/>
                    <a:gd name="connsiteX4" fmla="*/ 384001 w 454178"/>
                    <a:gd name="connsiteY4" fmla="*/ 356082 h 361434"/>
                    <a:gd name="connsiteX5" fmla="*/ 371324 w 454178"/>
                    <a:gd name="connsiteY5" fmla="*/ 361434 h 361434"/>
                    <a:gd name="connsiteX6" fmla="*/ 263147 w 454178"/>
                    <a:gd name="connsiteY6" fmla="*/ 361434 h 361434"/>
                    <a:gd name="connsiteX7" fmla="*/ 263147 w 454178"/>
                    <a:gd name="connsiteY7" fmla="*/ 253257 h 361434"/>
                    <a:gd name="connsiteX8" fmla="*/ 191030 w 454178"/>
                    <a:gd name="connsiteY8" fmla="*/ 253257 h 361434"/>
                    <a:gd name="connsiteX9" fmla="*/ 191030 w 454178"/>
                    <a:gd name="connsiteY9" fmla="*/ 361434 h 361434"/>
                    <a:gd name="connsiteX10" fmla="*/ 82852 w 454178"/>
                    <a:gd name="connsiteY10" fmla="*/ 361434 h 361434"/>
                    <a:gd name="connsiteX11" fmla="*/ 70175 w 454178"/>
                    <a:gd name="connsiteY11" fmla="*/ 356082 h 361434"/>
                    <a:gd name="connsiteX12" fmla="*/ 64823 w 454178"/>
                    <a:gd name="connsiteY12" fmla="*/ 343405 h 361434"/>
                    <a:gd name="connsiteX13" fmla="*/ 64823 w 454178"/>
                    <a:gd name="connsiteY13" fmla="*/ 208184 h 361434"/>
                    <a:gd name="connsiteX14" fmla="*/ 64963 w 454178"/>
                    <a:gd name="connsiteY14" fmla="*/ 207339 h 361434"/>
                    <a:gd name="connsiteX15" fmla="*/ 65104 w 454178"/>
                    <a:gd name="connsiteY15" fmla="*/ 206493 h 361434"/>
                    <a:gd name="connsiteX16" fmla="*/ 227089 w 454178"/>
                    <a:gd name="connsiteY16" fmla="*/ 0 h 361434"/>
                    <a:gd name="connsiteX17" fmla="*/ 248499 w 454178"/>
                    <a:gd name="connsiteY17" fmla="*/ 7324 h 361434"/>
                    <a:gd name="connsiteX18" fmla="*/ 317236 w 454178"/>
                    <a:gd name="connsiteY18" fmla="*/ 64793 h 361434"/>
                    <a:gd name="connsiteX19" fmla="*/ 317236 w 454178"/>
                    <a:gd name="connsiteY19" fmla="*/ 9860 h 361434"/>
                    <a:gd name="connsiteX20" fmla="*/ 319772 w 454178"/>
                    <a:gd name="connsiteY20" fmla="*/ 3380 h 361434"/>
                    <a:gd name="connsiteX21" fmla="*/ 326251 w 454178"/>
                    <a:gd name="connsiteY21" fmla="*/ 845 h 361434"/>
                    <a:gd name="connsiteX22" fmla="*/ 380340 w 454178"/>
                    <a:gd name="connsiteY22" fmla="*/ 845 h 361434"/>
                    <a:gd name="connsiteX23" fmla="*/ 386819 w 454178"/>
                    <a:gd name="connsiteY23" fmla="*/ 3380 h 361434"/>
                    <a:gd name="connsiteX24" fmla="*/ 389354 w 454178"/>
                    <a:gd name="connsiteY24" fmla="*/ 9860 h 361434"/>
                    <a:gd name="connsiteX25" fmla="*/ 389354 w 454178"/>
                    <a:gd name="connsiteY25" fmla="*/ 124797 h 361434"/>
                    <a:gd name="connsiteX26" fmla="*/ 451049 w 454178"/>
                    <a:gd name="connsiteY26" fmla="*/ 176069 h 361434"/>
                    <a:gd name="connsiteX27" fmla="*/ 454147 w 454178"/>
                    <a:gd name="connsiteY27" fmla="*/ 182126 h 361434"/>
                    <a:gd name="connsiteX28" fmla="*/ 452176 w 454178"/>
                    <a:gd name="connsiteY28" fmla="*/ 188746 h 361434"/>
                    <a:gd name="connsiteX29" fmla="*/ 434709 w 454178"/>
                    <a:gd name="connsiteY29" fmla="*/ 209592 h 361434"/>
                    <a:gd name="connsiteX30" fmla="*/ 428794 w 454178"/>
                    <a:gd name="connsiteY30" fmla="*/ 212691 h 361434"/>
                    <a:gd name="connsiteX31" fmla="*/ 427949 w 454178"/>
                    <a:gd name="connsiteY31" fmla="*/ 212691 h 361434"/>
                    <a:gd name="connsiteX32" fmla="*/ 422032 w 454178"/>
                    <a:gd name="connsiteY32" fmla="*/ 210719 h 361434"/>
                    <a:gd name="connsiteX33" fmla="*/ 227089 w 454178"/>
                    <a:gd name="connsiteY33" fmla="*/ 48172 h 361434"/>
                    <a:gd name="connsiteX34" fmla="*/ 32145 w 454178"/>
                    <a:gd name="connsiteY34" fmla="*/ 210719 h 361434"/>
                    <a:gd name="connsiteX35" fmla="*/ 25385 w 454178"/>
                    <a:gd name="connsiteY35" fmla="*/ 212691 h 361434"/>
                    <a:gd name="connsiteX36" fmla="*/ 19469 w 454178"/>
                    <a:gd name="connsiteY36" fmla="*/ 209592 h 361434"/>
                    <a:gd name="connsiteX37" fmla="*/ 2003 w 454178"/>
                    <a:gd name="connsiteY37" fmla="*/ 188746 h 361434"/>
                    <a:gd name="connsiteX38" fmla="*/ 31 w 454178"/>
                    <a:gd name="connsiteY38" fmla="*/ 182126 h 361434"/>
                    <a:gd name="connsiteX39" fmla="*/ 3129 w 454178"/>
                    <a:gd name="connsiteY39" fmla="*/ 176069 h 361434"/>
                    <a:gd name="connsiteX40" fmla="*/ 205680 w 454178"/>
                    <a:gd name="connsiteY40" fmla="*/ 7324 h 361434"/>
                    <a:gd name="connsiteX41" fmla="*/ 227089 w 454178"/>
                    <a:gd name="connsiteY41" fmla="*/ 0 h 3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4178" h="361434">
                      <a:moveTo>
                        <a:pt x="227088" y="72963"/>
                      </a:moveTo>
                      <a:lnTo>
                        <a:pt x="389071" y="206493"/>
                      </a:lnTo>
                      <a:cubicBezTo>
                        <a:pt x="389259" y="206869"/>
                        <a:pt x="389353" y="207432"/>
                        <a:pt x="389353" y="208184"/>
                      </a:cubicBezTo>
                      <a:lnTo>
                        <a:pt x="389353" y="343405"/>
                      </a:lnTo>
                      <a:cubicBezTo>
                        <a:pt x="389353" y="348288"/>
                        <a:pt x="387570" y="352513"/>
                        <a:pt x="384001" y="356082"/>
                      </a:cubicBezTo>
                      <a:cubicBezTo>
                        <a:pt x="380432" y="359650"/>
                        <a:pt x="376206" y="361434"/>
                        <a:pt x="371324" y="361434"/>
                      </a:cubicBezTo>
                      <a:lnTo>
                        <a:pt x="263147" y="361434"/>
                      </a:lnTo>
                      <a:lnTo>
                        <a:pt x="263147" y="253257"/>
                      </a:lnTo>
                      <a:lnTo>
                        <a:pt x="191030" y="253257"/>
                      </a:lnTo>
                      <a:lnTo>
                        <a:pt x="191030" y="361434"/>
                      </a:lnTo>
                      <a:lnTo>
                        <a:pt x="82852" y="361434"/>
                      </a:lnTo>
                      <a:cubicBezTo>
                        <a:pt x="77970" y="361434"/>
                        <a:pt x="73744" y="359650"/>
                        <a:pt x="70175" y="356082"/>
                      </a:cubicBezTo>
                      <a:cubicBezTo>
                        <a:pt x="66607" y="352513"/>
                        <a:pt x="64823" y="348288"/>
                        <a:pt x="64823" y="343405"/>
                      </a:cubicBezTo>
                      <a:lnTo>
                        <a:pt x="64823" y="208184"/>
                      </a:lnTo>
                      <a:cubicBezTo>
                        <a:pt x="64823" y="207996"/>
                        <a:pt x="64870" y="207714"/>
                        <a:pt x="64963" y="207339"/>
                      </a:cubicBezTo>
                      <a:cubicBezTo>
                        <a:pt x="65058" y="206963"/>
                        <a:pt x="65104" y="206681"/>
                        <a:pt x="65104" y="206493"/>
                      </a:cubicBezTo>
                      <a:close/>
                      <a:moveTo>
                        <a:pt x="227089" y="0"/>
                      </a:moveTo>
                      <a:cubicBezTo>
                        <a:pt x="235353" y="0"/>
                        <a:pt x="242489" y="2441"/>
                        <a:pt x="248499" y="7324"/>
                      </a:cubicBezTo>
                      <a:lnTo>
                        <a:pt x="317236" y="64793"/>
                      </a:lnTo>
                      <a:lnTo>
                        <a:pt x="317236" y="9860"/>
                      </a:lnTo>
                      <a:cubicBezTo>
                        <a:pt x="317236" y="7230"/>
                        <a:pt x="318081" y="5071"/>
                        <a:pt x="319772" y="3380"/>
                      </a:cubicBezTo>
                      <a:cubicBezTo>
                        <a:pt x="321462" y="1690"/>
                        <a:pt x="323622" y="845"/>
                        <a:pt x="326251" y="845"/>
                      </a:cubicBezTo>
                      <a:lnTo>
                        <a:pt x="380340" y="845"/>
                      </a:lnTo>
                      <a:cubicBezTo>
                        <a:pt x="382969" y="845"/>
                        <a:pt x="385128" y="1690"/>
                        <a:pt x="386819" y="3380"/>
                      </a:cubicBezTo>
                      <a:cubicBezTo>
                        <a:pt x="388509" y="5071"/>
                        <a:pt x="389354" y="7230"/>
                        <a:pt x="389354" y="9860"/>
                      </a:cubicBezTo>
                      <a:lnTo>
                        <a:pt x="389354" y="124797"/>
                      </a:lnTo>
                      <a:lnTo>
                        <a:pt x="451049" y="176069"/>
                      </a:lnTo>
                      <a:cubicBezTo>
                        <a:pt x="452926" y="177571"/>
                        <a:pt x="453961" y="179590"/>
                        <a:pt x="454147" y="182126"/>
                      </a:cubicBezTo>
                      <a:cubicBezTo>
                        <a:pt x="454335" y="184661"/>
                        <a:pt x="453678" y="186868"/>
                        <a:pt x="452176" y="188746"/>
                      </a:cubicBezTo>
                      <a:lnTo>
                        <a:pt x="434709" y="209592"/>
                      </a:lnTo>
                      <a:cubicBezTo>
                        <a:pt x="433207" y="211283"/>
                        <a:pt x="431235" y="212315"/>
                        <a:pt x="428794" y="212691"/>
                      </a:cubicBezTo>
                      <a:lnTo>
                        <a:pt x="427949" y="212691"/>
                      </a:lnTo>
                      <a:cubicBezTo>
                        <a:pt x="425506" y="212691"/>
                        <a:pt x="423535" y="212034"/>
                        <a:pt x="422032" y="210719"/>
                      </a:cubicBezTo>
                      <a:lnTo>
                        <a:pt x="227089" y="48172"/>
                      </a:lnTo>
                      <a:lnTo>
                        <a:pt x="32145" y="210719"/>
                      </a:lnTo>
                      <a:cubicBezTo>
                        <a:pt x="29892" y="212222"/>
                        <a:pt x="27638" y="212879"/>
                        <a:pt x="25385" y="212691"/>
                      </a:cubicBezTo>
                      <a:cubicBezTo>
                        <a:pt x="22943" y="212315"/>
                        <a:pt x="20971" y="211283"/>
                        <a:pt x="19469" y="209592"/>
                      </a:cubicBezTo>
                      <a:lnTo>
                        <a:pt x="2003" y="188746"/>
                      </a:lnTo>
                      <a:cubicBezTo>
                        <a:pt x="500" y="186868"/>
                        <a:pt x="-158" y="184661"/>
                        <a:pt x="31" y="182126"/>
                      </a:cubicBezTo>
                      <a:cubicBezTo>
                        <a:pt x="218" y="179590"/>
                        <a:pt x="1251" y="177571"/>
                        <a:pt x="3129" y="176069"/>
                      </a:cubicBezTo>
                      <a:lnTo>
                        <a:pt x="205680" y="7324"/>
                      </a:lnTo>
                      <a:cubicBezTo>
                        <a:pt x="211689" y="2441"/>
                        <a:pt x="218826" y="0"/>
                        <a:pt x="22708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en-US" sz="1350">
                    <a:solidFill>
                      <a:prstClr val="white"/>
                    </a:solidFill>
                  </a:endParaRPr>
                </a:p>
              </p:txBody>
            </p:sp>
            <p:pic>
              <p:nvPicPr>
                <p:cNvPr id="25624" name="Picture 49"/>
                <p:cNvPicPr>
                  <a:picLocks noChangeAspect="1"/>
                </p:cNvPicPr>
                <p:nvPr/>
              </p:nvPicPr>
              <p:blipFill>
                <a:blip r:embed="rId5"/>
                <a:srcRect/>
                <a:stretch>
                  <a:fillRect/>
                </a:stretch>
              </p:blipFill>
              <p:spPr bwMode="auto">
                <a:xfrm>
                  <a:off x="3063876" y="3438895"/>
                  <a:ext cx="1493838" cy="1145489"/>
                </a:xfrm>
                <a:prstGeom prst="rect">
                  <a:avLst/>
                </a:prstGeom>
                <a:noFill/>
                <a:ln w="9525">
                  <a:noFill/>
                  <a:miter lim="800000"/>
                  <a:headEnd/>
                  <a:tailEnd/>
                </a:ln>
              </p:spPr>
            </p:pic>
            <p:pic>
              <p:nvPicPr>
                <p:cNvPr id="25625" name="Graphic 134" descr="Coins"/>
                <p:cNvPicPr>
                  <a:picLocks noChangeAspect="1"/>
                </p:cNvPicPr>
                <p:nvPr/>
              </p:nvPicPr>
              <p:blipFill>
                <a:blip r:embed="rId6"/>
                <a:srcRect/>
                <a:stretch>
                  <a:fillRect/>
                </a:stretch>
              </p:blipFill>
              <p:spPr bwMode="auto">
                <a:xfrm>
                  <a:off x="2743201" y="4565292"/>
                  <a:ext cx="741363" cy="594381"/>
                </a:xfrm>
                <a:prstGeom prst="rect">
                  <a:avLst/>
                </a:prstGeom>
                <a:noFill/>
                <a:ln w="9525">
                  <a:noFill/>
                  <a:miter lim="800000"/>
                  <a:headEnd/>
                  <a:tailEnd/>
                </a:ln>
              </p:spPr>
            </p:pic>
            <p:grpSp>
              <p:nvGrpSpPr>
                <p:cNvPr id="25626" name="Group 2"/>
                <p:cNvGrpSpPr>
                  <a:grpSpLocks/>
                </p:cNvGrpSpPr>
                <p:nvPr/>
              </p:nvGrpSpPr>
              <p:grpSpPr bwMode="auto">
                <a:xfrm>
                  <a:off x="4979988" y="5631870"/>
                  <a:ext cx="685800" cy="693657"/>
                  <a:chOff x="1419769" y="3044178"/>
                  <a:chExt cx="913871" cy="1152180"/>
                </a:xfrm>
              </p:grpSpPr>
              <p:sp>
                <p:nvSpPr>
                  <p:cNvPr id="21" name="Freeform 1472">
                    <a:extLst/>
                  </p:cNvPr>
                  <p:cNvSpPr>
                    <a:spLocks/>
                  </p:cNvSpPr>
                  <p:nvPr/>
                </p:nvSpPr>
                <p:spPr bwMode="auto">
                  <a:xfrm>
                    <a:off x="1462079" y="3142705"/>
                    <a:ext cx="871562" cy="1054749"/>
                  </a:xfrm>
                  <a:custGeom>
                    <a:avLst/>
                    <a:gdLst>
                      <a:gd name="T0" fmla="*/ 570 w 658"/>
                      <a:gd name="T1" fmla="*/ 552 h 667"/>
                      <a:gd name="T2" fmla="*/ 408 w 658"/>
                      <a:gd name="T3" fmla="*/ 548 h 667"/>
                      <a:gd name="T4" fmla="*/ 266 w 658"/>
                      <a:gd name="T5" fmla="*/ 485 h 667"/>
                      <a:gd name="T6" fmla="*/ 269 w 658"/>
                      <a:gd name="T7" fmla="*/ 323 h 667"/>
                      <a:gd name="T8" fmla="*/ 380 w 658"/>
                      <a:gd name="T9" fmla="*/ 240 h 667"/>
                      <a:gd name="T10" fmla="*/ 552 w 658"/>
                      <a:gd name="T11" fmla="*/ 235 h 667"/>
                      <a:gd name="T12" fmla="*/ 561 w 658"/>
                      <a:gd name="T13" fmla="*/ 231 h 667"/>
                      <a:gd name="T14" fmla="*/ 491 w 658"/>
                      <a:gd name="T15" fmla="*/ 230 h 667"/>
                      <a:gd name="T16" fmla="*/ 306 w 658"/>
                      <a:gd name="T17" fmla="*/ 255 h 667"/>
                      <a:gd name="T18" fmla="*/ 346 w 658"/>
                      <a:gd name="T19" fmla="*/ 59 h 667"/>
                      <a:gd name="T20" fmla="*/ 280 w 658"/>
                      <a:gd name="T21" fmla="*/ 75 h 667"/>
                      <a:gd name="T22" fmla="*/ 256 w 658"/>
                      <a:gd name="T23" fmla="*/ 19 h 667"/>
                      <a:gd name="T24" fmla="*/ 246 w 658"/>
                      <a:gd name="T25" fmla="*/ 15 h 667"/>
                      <a:gd name="T26" fmla="*/ 272 w 658"/>
                      <a:gd name="T27" fmla="*/ 67 h 667"/>
                      <a:gd name="T28" fmla="*/ 156 w 658"/>
                      <a:gd name="T29" fmla="*/ 49 h 667"/>
                      <a:gd name="T30" fmla="*/ 265 w 658"/>
                      <a:gd name="T31" fmla="*/ 291 h 667"/>
                      <a:gd name="T32" fmla="*/ 201 w 658"/>
                      <a:gd name="T33" fmla="*/ 220 h 667"/>
                      <a:gd name="T34" fmla="*/ 121 w 658"/>
                      <a:gd name="T35" fmla="*/ 179 h 667"/>
                      <a:gd name="T36" fmla="*/ 31 w 658"/>
                      <a:gd name="T37" fmla="*/ 172 h 667"/>
                      <a:gd name="T38" fmla="*/ 135 w 658"/>
                      <a:gd name="T39" fmla="*/ 191 h 667"/>
                      <a:gd name="T40" fmla="*/ 210 w 658"/>
                      <a:gd name="T41" fmla="*/ 238 h 667"/>
                      <a:gd name="T42" fmla="*/ 248 w 658"/>
                      <a:gd name="T43" fmla="*/ 338 h 667"/>
                      <a:gd name="T44" fmla="*/ 212 w 658"/>
                      <a:gd name="T45" fmla="*/ 524 h 667"/>
                      <a:gd name="T46" fmla="*/ 122 w 658"/>
                      <a:gd name="T47" fmla="*/ 526 h 667"/>
                      <a:gd name="T48" fmla="*/ 63 w 658"/>
                      <a:gd name="T49" fmla="*/ 524 h 667"/>
                      <a:gd name="T50" fmla="*/ 16 w 658"/>
                      <a:gd name="T51" fmla="*/ 529 h 667"/>
                      <a:gd name="T52" fmla="*/ 15 w 658"/>
                      <a:gd name="T53" fmla="*/ 530 h 667"/>
                      <a:gd name="T54" fmla="*/ 64 w 658"/>
                      <a:gd name="T55" fmla="*/ 526 h 667"/>
                      <a:gd name="T56" fmla="*/ 120 w 658"/>
                      <a:gd name="T57" fmla="*/ 530 h 667"/>
                      <a:gd name="T58" fmla="*/ 195 w 658"/>
                      <a:gd name="T59" fmla="*/ 535 h 667"/>
                      <a:gd name="T60" fmla="*/ 180 w 658"/>
                      <a:gd name="T61" fmla="*/ 560 h 667"/>
                      <a:gd name="T62" fmla="*/ 152 w 658"/>
                      <a:gd name="T63" fmla="*/ 568 h 667"/>
                      <a:gd name="T64" fmla="*/ 135 w 658"/>
                      <a:gd name="T65" fmla="*/ 578 h 667"/>
                      <a:gd name="T66" fmla="*/ 176 w 658"/>
                      <a:gd name="T67" fmla="*/ 566 h 667"/>
                      <a:gd name="T68" fmla="*/ 186 w 658"/>
                      <a:gd name="T69" fmla="*/ 565 h 667"/>
                      <a:gd name="T70" fmla="*/ 218 w 658"/>
                      <a:gd name="T71" fmla="*/ 602 h 667"/>
                      <a:gd name="T72" fmla="*/ 213 w 658"/>
                      <a:gd name="T73" fmla="*/ 606 h 667"/>
                      <a:gd name="T74" fmla="*/ 201 w 658"/>
                      <a:gd name="T75" fmla="*/ 621 h 667"/>
                      <a:gd name="T76" fmla="*/ 218 w 658"/>
                      <a:gd name="T77" fmla="*/ 606 h 667"/>
                      <a:gd name="T78" fmla="*/ 239 w 658"/>
                      <a:gd name="T79" fmla="*/ 607 h 667"/>
                      <a:gd name="T80" fmla="*/ 234 w 658"/>
                      <a:gd name="T81" fmla="*/ 637 h 667"/>
                      <a:gd name="T82" fmla="*/ 239 w 658"/>
                      <a:gd name="T83" fmla="*/ 634 h 667"/>
                      <a:gd name="T84" fmla="*/ 247 w 658"/>
                      <a:gd name="T85" fmla="*/ 628 h 667"/>
                      <a:gd name="T86" fmla="*/ 248 w 658"/>
                      <a:gd name="T87" fmla="*/ 629 h 667"/>
                      <a:gd name="T88" fmla="*/ 259 w 658"/>
                      <a:gd name="T89" fmla="*/ 661 h 667"/>
                      <a:gd name="T90" fmla="*/ 256 w 658"/>
                      <a:gd name="T91" fmla="*/ 623 h 667"/>
                      <a:gd name="T92" fmla="*/ 254 w 658"/>
                      <a:gd name="T93" fmla="*/ 618 h 667"/>
                      <a:gd name="T94" fmla="*/ 271 w 658"/>
                      <a:gd name="T95" fmla="*/ 596 h 667"/>
                      <a:gd name="T96" fmla="*/ 303 w 658"/>
                      <a:gd name="T97" fmla="*/ 603 h 667"/>
                      <a:gd name="T98" fmla="*/ 303 w 658"/>
                      <a:gd name="T99" fmla="*/ 602 h 667"/>
                      <a:gd name="T100" fmla="*/ 272 w 658"/>
                      <a:gd name="T101" fmla="*/ 591 h 667"/>
                      <a:gd name="T102" fmla="*/ 263 w 658"/>
                      <a:gd name="T103" fmla="*/ 538 h 667"/>
                      <a:gd name="T104" fmla="*/ 283 w 658"/>
                      <a:gd name="T105" fmla="*/ 547 h 667"/>
                      <a:gd name="T106" fmla="*/ 330 w 658"/>
                      <a:gd name="T107" fmla="*/ 559 h 667"/>
                      <a:gd name="T108" fmla="*/ 285 w 658"/>
                      <a:gd name="T109" fmla="*/ 538 h 667"/>
                      <a:gd name="T110" fmla="*/ 282 w 658"/>
                      <a:gd name="T111" fmla="*/ 537 h 667"/>
                      <a:gd name="T112" fmla="*/ 356 w 658"/>
                      <a:gd name="T113" fmla="*/ 551 h 667"/>
                      <a:gd name="T114" fmla="*/ 463 w 658"/>
                      <a:gd name="T115" fmla="*/ 557 h 667"/>
                      <a:gd name="T116" fmla="*/ 642 w 658"/>
                      <a:gd name="T117" fmla="*/ 56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8" h="667">
                        <a:moveTo>
                          <a:pt x="654" y="566"/>
                        </a:moveTo>
                        <a:cubicBezTo>
                          <a:pt x="651" y="567"/>
                          <a:pt x="647" y="568"/>
                          <a:pt x="642" y="568"/>
                        </a:cubicBezTo>
                        <a:cubicBezTo>
                          <a:pt x="636" y="569"/>
                          <a:pt x="630" y="570"/>
                          <a:pt x="622" y="569"/>
                        </a:cubicBezTo>
                        <a:cubicBezTo>
                          <a:pt x="619" y="568"/>
                          <a:pt x="615" y="567"/>
                          <a:pt x="611" y="566"/>
                        </a:cubicBezTo>
                        <a:cubicBezTo>
                          <a:pt x="607" y="564"/>
                          <a:pt x="604" y="561"/>
                          <a:pt x="599" y="559"/>
                        </a:cubicBezTo>
                        <a:cubicBezTo>
                          <a:pt x="591" y="555"/>
                          <a:pt x="580" y="553"/>
                          <a:pt x="570" y="552"/>
                        </a:cubicBezTo>
                        <a:cubicBezTo>
                          <a:pt x="559" y="550"/>
                          <a:pt x="548" y="550"/>
                          <a:pt x="536" y="550"/>
                        </a:cubicBezTo>
                        <a:cubicBezTo>
                          <a:pt x="513" y="549"/>
                          <a:pt x="488" y="550"/>
                          <a:pt x="463" y="550"/>
                        </a:cubicBezTo>
                        <a:cubicBezTo>
                          <a:pt x="457" y="550"/>
                          <a:pt x="451" y="550"/>
                          <a:pt x="445" y="550"/>
                        </a:cubicBezTo>
                        <a:cubicBezTo>
                          <a:pt x="438" y="550"/>
                          <a:pt x="432" y="550"/>
                          <a:pt x="426" y="549"/>
                        </a:cubicBezTo>
                        <a:cubicBezTo>
                          <a:pt x="423" y="549"/>
                          <a:pt x="420" y="549"/>
                          <a:pt x="417" y="548"/>
                        </a:cubicBezTo>
                        <a:cubicBezTo>
                          <a:pt x="414" y="548"/>
                          <a:pt x="411" y="548"/>
                          <a:pt x="408" y="548"/>
                        </a:cubicBezTo>
                        <a:cubicBezTo>
                          <a:pt x="402" y="547"/>
                          <a:pt x="397" y="546"/>
                          <a:pt x="391" y="545"/>
                        </a:cubicBezTo>
                        <a:cubicBezTo>
                          <a:pt x="380" y="544"/>
                          <a:pt x="369" y="542"/>
                          <a:pt x="358" y="540"/>
                        </a:cubicBezTo>
                        <a:cubicBezTo>
                          <a:pt x="348" y="537"/>
                          <a:pt x="338" y="535"/>
                          <a:pt x="329" y="533"/>
                        </a:cubicBezTo>
                        <a:cubicBezTo>
                          <a:pt x="323" y="531"/>
                          <a:pt x="318" y="530"/>
                          <a:pt x="313" y="529"/>
                        </a:cubicBezTo>
                        <a:cubicBezTo>
                          <a:pt x="306" y="525"/>
                          <a:pt x="278" y="509"/>
                          <a:pt x="274" y="506"/>
                        </a:cubicBezTo>
                        <a:cubicBezTo>
                          <a:pt x="272" y="503"/>
                          <a:pt x="267" y="493"/>
                          <a:pt x="266" y="485"/>
                        </a:cubicBezTo>
                        <a:cubicBezTo>
                          <a:pt x="265" y="478"/>
                          <a:pt x="256" y="470"/>
                          <a:pt x="255" y="460"/>
                        </a:cubicBezTo>
                        <a:cubicBezTo>
                          <a:pt x="254" y="450"/>
                          <a:pt x="253" y="438"/>
                          <a:pt x="253" y="426"/>
                        </a:cubicBezTo>
                        <a:cubicBezTo>
                          <a:pt x="252" y="414"/>
                          <a:pt x="253" y="400"/>
                          <a:pt x="254" y="386"/>
                        </a:cubicBezTo>
                        <a:cubicBezTo>
                          <a:pt x="255" y="372"/>
                          <a:pt x="258" y="357"/>
                          <a:pt x="262" y="343"/>
                        </a:cubicBezTo>
                        <a:cubicBezTo>
                          <a:pt x="264" y="336"/>
                          <a:pt x="266" y="329"/>
                          <a:pt x="269" y="323"/>
                        </a:cubicBezTo>
                        <a:cubicBezTo>
                          <a:pt x="269" y="323"/>
                          <a:pt x="269" y="323"/>
                          <a:pt x="269" y="323"/>
                        </a:cubicBezTo>
                        <a:cubicBezTo>
                          <a:pt x="269" y="323"/>
                          <a:pt x="269" y="323"/>
                          <a:pt x="269" y="323"/>
                        </a:cubicBezTo>
                        <a:cubicBezTo>
                          <a:pt x="272" y="315"/>
                          <a:pt x="276" y="307"/>
                          <a:pt x="281" y="300"/>
                        </a:cubicBezTo>
                        <a:cubicBezTo>
                          <a:pt x="289" y="287"/>
                          <a:pt x="300" y="275"/>
                          <a:pt x="313" y="265"/>
                        </a:cubicBezTo>
                        <a:cubicBezTo>
                          <a:pt x="326" y="256"/>
                          <a:pt x="341" y="249"/>
                          <a:pt x="357" y="245"/>
                        </a:cubicBezTo>
                        <a:cubicBezTo>
                          <a:pt x="361" y="244"/>
                          <a:pt x="365" y="243"/>
                          <a:pt x="369" y="242"/>
                        </a:cubicBezTo>
                        <a:cubicBezTo>
                          <a:pt x="373" y="241"/>
                          <a:pt x="377" y="241"/>
                          <a:pt x="380" y="240"/>
                        </a:cubicBezTo>
                        <a:cubicBezTo>
                          <a:pt x="388" y="239"/>
                          <a:pt x="396" y="239"/>
                          <a:pt x="404" y="238"/>
                        </a:cubicBezTo>
                        <a:cubicBezTo>
                          <a:pt x="420" y="237"/>
                          <a:pt x="435" y="237"/>
                          <a:pt x="450" y="237"/>
                        </a:cubicBezTo>
                        <a:cubicBezTo>
                          <a:pt x="464" y="237"/>
                          <a:pt x="478" y="236"/>
                          <a:pt x="491" y="236"/>
                        </a:cubicBezTo>
                        <a:cubicBezTo>
                          <a:pt x="513" y="236"/>
                          <a:pt x="531" y="235"/>
                          <a:pt x="546" y="235"/>
                        </a:cubicBezTo>
                        <a:cubicBezTo>
                          <a:pt x="546" y="235"/>
                          <a:pt x="546" y="235"/>
                          <a:pt x="546" y="235"/>
                        </a:cubicBezTo>
                        <a:cubicBezTo>
                          <a:pt x="546" y="235"/>
                          <a:pt x="548" y="235"/>
                          <a:pt x="552" y="235"/>
                        </a:cubicBezTo>
                        <a:cubicBezTo>
                          <a:pt x="554" y="235"/>
                          <a:pt x="556" y="235"/>
                          <a:pt x="559" y="235"/>
                        </a:cubicBezTo>
                        <a:cubicBezTo>
                          <a:pt x="559" y="235"/>
                          <a:pt x="560" y="235"/>
                          <a:pt x="560" y="235"/>
                        </a:cubicBezTo>
                        <a:cubicBezTo>
                          <a:pt x="561" y="235"/>
                          <a:pt x="561" y="235"/>
                          <a:pt x="561" y="235"/>
                        </a:cubicBezTo>
                        <a:cubicBezTo>
                          <a:pt x="560" y="235"/>
                          <a:pt x="561" y="235"/>
                          <a:pt x="561" y="235"/>
                        </a:cubicBezTo>
                        <a:cubicBezTo>
                          <a:pt x="561" y="234"/>
                          <a:pt x="563" y="237"/>
                          <a:pt x="562" y="231"/>
                        </a:cubicBezTo>
                        <a:cubicBezTo>
                          <a:pt x="560" y="230"/>
                          <a:pt x="561" y="231"/>
                          <a:pt x="561" y="231"/>
                        </a:cubicBezTo>
                        <a:cubicBezTo>
                          <a:pt x="560" y="231"/>
                          <a:pt x="560" y="231"/>
                          <a:pt x="560" y="231"/>
                        </a:cubicBezTo>
                        <a:cubicBezTo>
                          <a:pt x="560" y="231"/>
                          <a:pt x="560" y="231"/>
                          <a:pt x="560" y="231"/>
                        </a:cubicBezTo>
                        <a:cubicBezTo>
                          <a:pt x="560" y="231"/>
                          <a:pt x="560" y="231"/>
                          <a:pt x="560" y="231"/>
                        </a:cubicBezTo>
                        <a:cubicBezTo>
                          <a:pt x="559" y="231"/>
                          <a:pt x="558" y="231"/>
                          <a:pt x="557" y="231"/>
                        </a:cubicBezTo>
                        <a:cubicBezTo>
                          <a:pt x="555" y="230"/>
                          <a:pt x="554" y="230"/>
                          <a:pt x="552" y="230"/>
                        </a:cubicBezTo>
                        <a:cubicBezTo>
                          <a:pt x="537" y="230"/>
                          <a:pt x="516" y="230"/>
                          <a:pt x="491" y="230"/>
                        </a:cubicBezTo>
                        <a:cubicBezTo>
                          <a:pt x="478" y="229"/>
                          <a:pt x="464" y="229"/>
                          <a:pt x="450" y="229"/>
                        </a:cubicBezTo>
                        <a:cubicBezTo>
                          <a:pt x="435" y="229"/>
                          <a:pt x="420" y="229"/>
                          <a:pt x="404" y="229"/>
                        </a:cubicBezTo>
                        <a:cubicBezTo>
                          <a:pt x="396" y="229"/>
                          <a:pt x="388" y="229"/>
                          <a:pt x="379" y="230"/>
                        </a:cubicBezTo>
                        <a:cubicBezTo>
                          <a:pt x="375" y="231"/>
                          <a:pt x="371" y="231"/>
                          <a:pt x="367" y="232"/>
                        </a:cubicBezTo>
                        <a:cubicBezTo>
                          <a:pt x="363" y="233"/>
                          <a:pt x="358" y="234"/>
                          <a:pt x="354" y="234"/>
                        </a:cubicBezTo>
                        <a:cubicBezTo>
                          <a:pt x="338" y="239"/>
                          <a:pt x="321" y="245"/>
                          <a:pt x="306" y="255"/>
                        </a:cubicBezTo>
                        <a:cubicBezTo>
                          <a:pt x="295" y="263"/>
                          <a:pt x="285" y="272"/>
                          <a:pt x="276" y="283"/>
                        </a:cubicBezTo>
                        <a:cubicBezTo>
                          <a:pt x="277" y="278"/>
                          <a:pt x="278" y="272"/>
                          <a:pt x="279" y="267"/>
                        </a:cubicBezTo>
                        <a:cubicBezTo>
                          <a:pt x="281" y="254"/>
                          <a:pt x="282" y="240"/>
                          <a:pt x="284" y="227"/>
                        </a:cubicBezTo>
                        <a:cubicBezTo>
                          <a:pt x="285" y="214"/>
                          <a:pt x="286" y="200"/>
                          <a:pt x="287" y="187"/>
                        </a:cubicBezTo>
                        <a:cubicBezTo>
                          <a:pt x="301" y="167"/>
                          <a:pt x="346" y="104"/>
                          <a:pt x="350" y="59"/>
                        </a:cubicBezTo>
                        <a:cubicBezTo>
                          <a:pt x="346" y="59"/>
                          <a:pt x="346" y="59"/>
                          <a:pt x="346" y="59"/>
                        </a:cubicBezTo>
                        <a:cubicBezTo>
                          <a:pt x="343" y="99"/>
                          <a:pt x="304" y="156"/>
                          <a:pt x="287" y="180"/>
                        </a:cubicBezTo>
                        <a:cubicBezTo>
                          <a:pt x="287" y="168"/>
                          <a:pt x="288" y="157"/>
                          <a:pt x="287" y="146"/>
                        </a:cubicBezTo>
                        <a:cubicBezTo>
                          <a:pt x="287" y="139"/>
                          <a:pt x="287" y="132"/>
                          <a:pt x="287" y="126"/>
                        </a:cubicBezTo>
                        <a:cubicBezTo>
                          <a:pt x="286" y="119"/>
                          <a:pt x="286" y="112"/>
                          <a:pt x="285" y="105"/>
                        </a:cubicBezTo>
                        <a:cubicBezTo>
                          <a:pt x="284" y="99"/>
                          <a:pt x="283" y="92"/>
                          <a:pt x="282" y="85"/>
                        </a:cubicBezTo>
                        <a:cubicBezTo>
                          <a:pt x="281" y="82"/>
                          <a:pt x="281" y="79"/>
                          <a:pt x="280" y="75"/>
                        </a:cubicBezTo>
                        <a:cubicBezTo>
                          <a:pt x="279" y="72"/>
                          <a:pt x="278" y="69"/>
                          <a:pt x="277" y="65"/>
                        </a:cubicBezTo>
                        <a:cubicBezTo>
                          <a:pt x="276" y="62"/>
                          <a:pt x="276" y="59"/>
                          <a:pt x="275" y="56"/>
                        </a:cubicBezTo>
                        <a:cubicBezTo>
                          <a:pt x="271" y="46"/>
                          <a:pt x="271" y="46"/>
                          <a:pt x="271" y="46"/>
                        </a:cubicBezTo>
                        <a:cubicBezTo>
                          <a:pt x="270" y="43"/>
                          <a:pt x="268" y="40"/>
                          <a:pt x="267" y="37"/>
                        </a:cubicBezTo>
                        <a:cubicBezTo>
                          <a:pt x="265" y="34"/>
                          <a:pt x="263" y="31"/>
                          <a:pt x="262" y="28"/>
                        </a:cubicBezTo>
                        <a:cubicBezTo>
                          <a:pt x="260" y="25"/>
                          <a:pt x="258" y="22"/>
                          <a:pt x="256" y="19"/>
                        </a:cubicBezTo>
                        <a:cubicBezTo>
                          <a:pt x="254" y="17"/>
                          <a:pt x="251" y="14"/>
                          <a:pt x="249" y="12"/>
                        </a:cubicBezTo>
                        <a:cubicBezTo>
                          <a:pt x="246" y="9"/>
                          <a:pt x="243" y="7"/>
                          <a:pt x="241" y="5"/>
                        </a:cubicBezTo>
                        <a:cubicBezTo>
                          <a:pt x="238" y="3"/>
                          <a:pt x="235" y="2"/>
                          <a:pt x="232" y="0"/>
                        </a:cubicBezTo>
                        <a:cubicBezTo>
                          <a:pt x="230" y="3"/>
                          <a:pt x="230" y="3"/>
                          <a:pt x="230" y="3"/>
                        </a:cubicBezTo>
                        <a:cubicBezTo>
                          <a:pt x="233" y="5"/>
                          <a:pt x="236" y="7"/>
                          <a:pt x="238" y="8"/>
                        </a:cubicBezTo>
                        <a:cubicBezTo>
                          <a:pt x="241" y="11"/>
                          <a:pt x="243" y="13"/>
                          <a:pt x="246" y="15"/>
                        </a:cubicBezTo>
                        <a:cubicBezTo>
                          <a:pt x="248" y="17"/>
                          <a:pt x="250" y="20"/>
                          <a:pt x="252" y="22"/>
                        </a:cubicBezTo>
                        <a:cubicBezTo>
                          <a:pt x="254" y="25"/>
                          <a:pt x="256" y="27"/>
                          <a:pt x="258" y="30"/>
                        </a:cubicBezTo>
                        <a:cubicBezTo>
                          <a:pt x="259" y="33"/>
                          <a:pt x="261" y="36"/>
                          <a:pt x="262" y="39"/>
                        </a:cubicBezTo>
                        <a:cubicBezTo>
                          <a:pt x="264" y="42"/>
                          <a:pt x="265" y="45"/>
                          <a:pt x="266" y="48"/>
                        </a:cubicBezTo>
                        <a:cubicBezTo>
                          <a:pt x="269" y="57"/>
                          <a:pt x="269" y="57"/>
                          <a:pt x="269" y="57"/>
                        </a:cubicBezTo>
                        <a:cubicBezTo>
                          <a:pt x="270" y="61"/>
                          <a:pt x="271" y="64"/>
                          <a:pt x="272" y="67"/>
                        </a:cubicBezTo>
                        <a:cubicBezTo>
                          <a:pt x="273" y="70"/>
                          <a:pt x="273" y="73"/>
                          <a:pt x="274" y="77"/>
                        </a:cubicBezTo>
                        <a:cubicBezTo>
                          <a:pt x="275" y="80"/>
                          <a:pt x="275" y="83"/>
                          <a:pt x="276" y="86"/>
                        </a:cubicBezTo>
                        <a:cubicBezTo>
                          <a:pt x="277" y="93"/>
                          <a:pt x="278" y="100"/>
                          <a:pt x="278" y="106"/>
                        </a:cubicBezTo>
                        <a:cubicBezTo>
                          <a:pt x="279" y="110"/>
                          <a:pt x="279" y="114"/>
                          <a:pt x="279" y="119"/>
                        </a:cubicBezTo>
                        <a:cubicBezTo>
                          <a:pt x="214" y="111"/>
                          <a:pt x="159" y="47"/>
                          <a:pt x="159" y="47"/>
                        </a:cubicBezTo>
                        <a:cubicBezTo>
                          <a:pt x="156" y="49"/>
                          <a:pt x="156" y="49"/>
                          <a:pt x="156" y="49"/>
                        </a:cubicBezTo>
                        <a:cubicBezTo>
                          <a:pt x="156" y="50"/>
                          <a:pt x="213" y="115"/>
                          <a:pt x="280" y="123"/>
                        </a:cubicBezTo>
                        <a:cubicBezTo>
                          <a:pt x="280" y="124"/>
                          <a:pt x="280" y="125"/>
                          <a:pt x="280" y="126"/>
                        </a:cubicBezTo>
                        <a:cubicBezTo>
                          <a:pt x="280" y="133"/>
                          <a:pt x="280" y="139"/>
                          <a:pt x="280" y="146"/>
                        </a:cubicBezTo>
                        <a:cubicBezTo>
                          <a:pt x="280" y="173"/>
                          <a:pt x="278" y="199"/>
                          <a:pt x="275" y="226"/>
                        </a:cubicBezTo>
                        <a:cubicBezTo>
                          <a:pt x="273" y="239"/>
                          <a:pt x="271" y="252"/>
                          <a:pt x="269" y="266"/>
                        </a:cubicBezTo>
                        <a:cubicBezTo>
                          <a:pt x="268" y="274"/>
                          <a:pt x="266" y="282"/>
                          <a:pt x="265" y="291"/>
                        </a:cubicBezTo>
                        <a:cubicBezTo>
                          <a:pt x="264" y="290"/>
                          <a:pt x="263" y="289"/>
                          <a:pt x="263" y="288"/>
                        </a:cubicBezTo>
                        <a:cubicBezTo>
                          <a:pt x="260" y="282"/>
                          <a:pt x="256" y="277"/>
                          <a:pt x="252" y="272"/>
                        </a:cubicBezTo>
                        <a:cubicBezTo>
                          <a:pt x="249" y="267"/>
                          <a:pt x="245" y="263"/>
                          <a:pt x="241" y="258"/>
                        </a:cubicBezTo>
                        <a:cubicBezTo>
                          <a:pt x="237" y="253"/>
                          <a:pt x="233" y="249"/>
                          <a:pt x="229" y="245"/>
                        </a:cubicBezTo>
                        <a:cubicBezTo>
                          <a:pt x="224" y="240"/>
                          <a:pt x="220" y="236"/>
                          <a:pt x="215" y="232"/>
                        </a:cubicBezTo>
                        <a:cubicBezTo>
                          <a:pt x="211" y="228"/>
                          <a:pt x="206" y="224"/>
                          <a:pt x="201" y="220"/>
                        </a:cubicBezTo>
                        <a:cubicBezTo>
                          <a:pt x="194" y="215"/>
                          <a:pt x="194" y="215"/>
                          <a:pt x="194" y="215"/>
                        </a:cubicBezTo>
                        <a:cubicBezTo>
                          <a:pt x="186" y="210"/>
                          <a:pt x="186" y="210"/>
                          <a:pt x="186" y="210"/>
                        </a:cubicBezTo>
                        <a:cubicBezTo>
                          <a:pt x="181" y="207"/>
                          <a:pt x="176" y="203"/>
                          <a:pt x="171" y="200"/>
                        </a:cubicBezTo>
                        <a:cubicBezTo>
                          <a:pt x="166" y="197"/>
                          <a:pt x="160" y="195"/>
                          <a:pt x="155" y="192"/>
                        </a:cubicBezTo>
                        <a:cubicBezTo>
                          <a:pt x="149" y="190"/>
                          <a:pt x="143" y="187"/>
                          <a:pt x="138" y="185"/>
                        </a:cubicBezTo>
                        <a:cubicBezTo>
                          <a:pt x="132" y="183"/>
                          <a:pt x="126" y="181"/>
                          <a:pt x="121" y="179"/>
                        </a:cubicBezTo>
                        <a:cubicBezTo>
                          <a:pt x="115" y="178"/>
                          <a:pt x="109" y="176"/>
                          <a:pt x="103" y="175"/>
                        </a:cubicBezTo>
                        <a:cubicBezTo>
                          <a:pt x="97" y="174"/>
                          <a:pt x="91" y="172"/>
                          <a:pt x="85" y="172"/>
                        </a:cubicBezTo>
                        <a:cubicBezTo>
                          <a:pt x="79" y="171"/>
                          <a:pt x="73" y="170"/>
                          <a:pt x="67" y="169"/>
                        </a:cubicBezTo>
                        <a:cubicBezTo>
                          <a:pt x="61" y="169"/>
                          <a:pt x="55" y="169"/>
                          <a:pt x="49" y="168"/>
                        </a:cubicBezTo>
                        <a:cubicBezTo>
                          <a:pt x="43" y="168"/>
                          <a:pt x="37" y="168"/>
                          <a:pt x="31" y="168"/>
                        </a:cubicBezTo>
                        <a:cubicBezTo>
                          <a:pt x="31" y="172"/>
                          <a:pt x="31" y="172"/>
                          <a:pt x="31" y="172"/>
                        </a:cubicBezTo>
                        <a:cubicBezTo>
                          <a:pt x="37" y="172"/>
                          <a:pt x="43" y="172"/>
                          <a:pt x="49" y="173"/>
                        </a:cubicBezTo>
                        <a:cubicBezTo>
                          <a:pt x="55" y="173"/>
                          <a:pt x="61" y="173"/>
                          <a:pt x="67" y="174"/>
                        </a:cubicBezTo>
                        <a:cubicBezTo>
                          <a:pt x="73" y="175"/>
                          <a:pt x="78" y="176"/>
                          <a:pt x="84" y="177"/>
                        </a:cubicBezTo>
                        <a:cubicBezTo>
                          <a:pt x="90" y="178"/>
                          <a:pt x="96" y="179"/>
                          <a:pt x="102" y="180"/>
                        </a:cubicBezTo>
                        <a:cubicBezTo>
                          <a:pt x="107" y="182"/>
                          <a:pt x="113" y="184"/>
                          <a:pt x="119" y="185"/>
                        </a:cubicBezTo>
                        <a:cubicBezTo>
                          <a:pt x="124" y="187"/>
                          <a:pt x="130" y="189"/>
                          <a:pt x="135" y="191"/>
                        </a:cubicBezTo>
                        <a:cubicBezTo>
                          <a:pt x="141" y="193"/>
                          <a:pt x="146" y="196"/>
                          <a:pt x="152" y="198"/>
                        </a:cubicBezTo>
                        <a:cubicBezTo>
                          <a:pt x="157" y="201"/>
                          <a:pt x="162" y="204"/>
                          <a:pt x="167" y="207"/>
                        </a:cubicBezTo>
                        <a:cubicBezTo>
                          <a:pt x="172" y="210"/>
                          <a:pt x="177" y="213"/>
                          <a:pt x="182" y="216"/>
                        </a:cubicBezTo>
                        <a:cubicBezTo>
                          <a:pt x="189" y="221"/>
                          <a:pt x="189" y="221"/>
                          <a:pt x="189" y="221"/>
                        </a:cubicBezTo>
                        <a:cubicBezTo>
                          <a:pt x="196" y="227"/>
                          <a:pt x="196" y="227"/>
                          <a:pt x="196" y="227"/>
                        </a:cubicBezTo>
                        <a:cubicBezTo>
                          <a:pt x="201" y="230"/>
                          <a:pt x="205" y="234"/>
                          <a:pt x="210" y="238"/>
                        </a:cubicBezTo>
                        <a:cubicBezTo>
                          <a:pt x="214" y="242"/>
                          <a:pt x="218" y="246"/>
                          <a:pt x="222" y="251"/>
                        </a:cubicBezTo>
                        <a:cubicBezTo>
                          <a:pt x="226" y="255"/>
                          <a:pt x="230" y="259"/>
                          <a:pt x="234" y="264"/>
                        </a:cubicBezTo>
                        <a:cubicBezTo>
                          <a:pt x="238" y="269"/>
                          <a:pt x="241" y="273"/>
                          <a:pt x="245" y="278"/>
                        </a:cubicBezTo>
                        <a:cubicBezTo>
                          <a:pt x="248" y="283"/>
                          <a:pt x="251" y="288"/>
                          <a:pt x="254" y="293"/>
                        </a:cubicBezTo>
                        <a:cubicBezTo>
                          <a:pt x="257" y="297"/>
                          <a:pt x="259" y="302"/>
                          <a:pt x="261" y="306"/>
                        </a:cubicBezTo>
                        <a:cubicBezTo>
                          <a:pt x="255" y="317"/>
                          <a:pt x="251" y="327"/>
                          <a:pt x="248" y="338"/>
                        </a:cubicBezTo>
                        <a:cubicBezTo>
                          <a:pt x="243" y="354"/>
                          <a:pt x="239" y="370"/>
                          <a:pt x="238" y="384"/>
                        </a:cubicBezTo>
                        <a:cubicBezTo>
                          <a:pt x="236" y="399"/>
                          <a:pt x="235" y="413"/>
                          <a:pt x="235" y="426"/>
                        </a:cubicBezTo>
                        <a:cubicBezTo>
                          <a:pt x="235" y="439"/>
                          <a:pt x="235" y="451"/>
                          <a:pt x="236" y="462"/>
                        </a:cubicBezTo>
                        <a:cubicBezTo>
                          <a:pt x="237" y="472"/>
                          <a:pt x="234" y="481"/>
                          <a:pt x="235" y="489"/>
                        </a:cubicBezTo>
                        <a:cubicBezTo>
                          <a:pt x="236" y="496"/>
                          <a:pt x="234" y="505"/>
                          <a:pt x="231" y="508"/>
                        </a:cubicBezTo>
                        <a:cubicBezTo>
                          <a:pt x="229" y="511"/>
                          <a:pt x="219" y="519"/>
                          <a:pt x="212" y="524"/>
                        </a:cubicBezTo>
                        <a:cubicBezTo>
                          <a:pt x="207" y="525"/>
                          <a:pt x="201" y="526"/>
                          <a:pt x="194" y="528"/>
                        </a:cubicBezTo>
                        <a:cubicBezTo>
                          <a:pt x="183" y="530"/>
                          <a:pt x="170" y="533"/>
                          <a:pt x="157" y="534"/>
                        </a:cubicBezTo>
                        <a:cubicBezTo>
                          <a:pt x="150" y="534"/>
                          <a:pt x="143" y="535"/>
                          <a:pt x="137" y="533"/>
                        </a:cubicBezTo>
                        <a:cubicBezTo>
                          <a:pt x="135" y="533"/>
                          <a:pt x="134" y="532"/>
                          <a:pt x="132" y="531"/>
                        </a:cubicBezTo>
                        <a:cubicBezTo>
                          <a:pt x="127" y="529"/>
                          <a:pt x="127" y="529"/>
                          <a:pt x="127" y="529"/>
                        </a:cubicBezTo>
                        <a:cubicBezTo>
                          <a:pt x="126" y="528"/>
                          <a:pt x="124" y="527"/>
                          <a:pt x="122" y="526"/>
                        </a:cubicBezTo>
                        <a:cubicBezTo>
                          <a:pt x="120" y="526"/>
                          <a:pt x="119" y="525"/>
                          <a:pt x="117" y="524"/>
                        </a:cubicBezTo>
                        <a:cubicBezTo>
                          <a:pt x="113" y="523"/>
                          <a:pt x="110" y="522"/>
                          <a:pt x="106" y="522"/>
                        </a:cubicBezTo>
                        <a:cubicBezTo>
                          <a:pt x="100" y="521"/>
                          <a:pt x="100" y="521"/>
                          <a:pt x="100" y="521"/>
                        </a:cubicBezTo>
                        <a:cubicBezTo>
                          <a:pt x="95" y="521"/>
                          <a:pt x="95" y="521"/>
                          <a:pt x="95" y="521"/>
                        </a:cubicBezTo>
                        <a:cubicBezTo>
                          <a:pt x="88" y="520"/>
                          <a:pt x="80" y="521"/>
                          <a:pt x="73" y="522"/>
                        </a:cubicBezTo>
                        <a:cubicBezTo>
                          <a:pt x="70" y="522"/>
                          <a:pt x="67" y="523"/>
                          <a:pt x="63" y="524"/>
                        </a:cubicBezTo>
                        <a:cubicBezTo>
                          <a:pt x="60" y="525"/>
                          <a:pt x="57" y="525"/>
                          <a:pt x="54" y="526"/>
                        </a:cubicBezTo>
                        <a:cubicBezTo>
                          <a:pt x="51" y="527"/>
                          <a:pt x="48" y="527"/>
                          <a:pt x="45" y="528"/>
                        </a:cubicBezTo>
                        <a:cubicBezTo>
                          <a:pt x="42" y="528"/>
                          <a:pt x="39" y="529"/>
                          <a:pt x="37" y="529"/>
                        </a:cubicBezTo>
                        <a:cubicBezTo>
                          <a:pt x="34" y="529"/>
                          <a:pt x="31" y="529"/>
                          <a:pt x="29" y="529"/>
                        </a:cubicBezTo>
                        <a:cubicBezTo>
                          <a:pt x="26" y="529"/>
                          <a:pt x="24" y="530"/>
                          <a:pt x="22" y="530"/>
                        </a:cubicBezTo>
                        <a:cubicBezTo>
                          <a:pt x="20" y="529"/>
                          <a:pt x="17" y="529"/>
                          <a:pt x="16" y="529"/>
                        </a:cubicBezTo>
                        <a:cubicBezTo>
                          <a:pt x="14" y="529"/>
                          <a:pt x="12" y="529"/>
                          <a:pt x="10" y="529"/>
                        </a:cubicBezTo>
                        <a:cubicBezTo>
                          <a:pt x="7" y="528"/>
                          <a:pt x="5" y="528"/>
                          <a:pt x="3" y="528"/>
                        </a:cubicBezTo>
                        <a:cubicBezTo>
                          <a:pt x="1" y="527"/>
                          <a:pt x="0" y="527"/>
                          <a:pt x="0" y="527"/>
                        </a:cubicBezTo>
                        <a:cubicBezTo>
                          <a:pt x="0" y="527"/>
                          <a:pt x="1" y="527"/>
                          <a:pt x="3" y="528"/>
                        </a:cubicBezTo>
                        <a:cubicBezTo>
                          <a:pt x="5" y="528"/>
                          <a:pt x="7" y="529"/>
                          <a:pt x="10" y="529"/>
                        </a:cubicBezTo>
                        <a:cubicBezTo>
                          <a:pt x="12" y="529"/>
                          <a:pt x="14" y="530"/>
                          <a:pt x="15" y="530"/>
                        </a:cubicBezTo>
                        <a:cubicBezTo>
                          <a:pt x="17" y="530"/>
                          <a:pt x="19" y="530"/>
                          <a:pt x="22" y="530"/>
                        </a:cubicBezTo>
                        <a:cubicBezTo>
                          <a:pt x="24" y="530"/>
                          <a:pt x="26" y="530"/>
                          <a:pt x="29" y="530"/>
                        </a:cubicBezTo>
                        <a:cubicBezTo>
                          <a:pt x="31" y="530"/>
                          <a:pt x="34" y="530"/>
                          <a:pt x="37" y="530"/>
                        </a:cubicBezTo>
                        <a:cubicBezTo>
                          <a:pt x="40" y="530"/>
                          <a:pt x="42" y="530"/>
                          <a:pt x="45" y="529"/>
                        </a:cubicBezTo>
                        <a:cubicBezTo>
                          <a:pt x="48" y="529"/>
                          <a:pt x="51" y="529"/>
                          <a:pt x="54" y="528"/>
                        </a:cubicBezTo>
                        <a:cubicBezTo>
                          <a:pt x="58" y="527"/>
                          <a:pt x="61" y="527"/>
                          <a:pt x="64" y="526"/>
                        </a:cubicBezTo>
                        <a:cubicBezTo>
                          <a:pt x="67" y="525"/>
                          <a:pt x="70" y="524"/>
                          <a:pt x="74" y="524"/>
                        </a:cubicBezTo>
                        <a:cubicBezTo>
                          <a:pt x="81" y="523"/>
                          <a:pt x="88" y="523"/>
                          <a:pt x="95" y="524"/>
                        </a:cubicBezTo>
                        <a:cubicBezTo>
                          <a:pt x="100" y="524"/>
                          <a:pt x="100" y="524"/>
                          <a:pt x="100" y="524"/>
                        </a:cubicBezTo>
                        <a:cubicBezTo>
                          <a:pt x="105" y="525"/>
                          <a:pt x="105" y="525"/>
                          <a:pt x="105" y="525"/>
                        </a:cubicBezTo>
                        <a:cubicBezTo>
                          <a:pt x="109" y="526"/>
                          <a:pt x="112" y="527"/>
                          <a:pt x="116" y="528"/>
                        </a:cubicBezTo>
                        <a:cubicBezTo>
                          <a:pt x="117" y="529"/>
                          <a:pt x="119" y="530"/>
                          <a:pt x="120" y="530"/>
                        </a:cubicBezTo>
                        <a:cubicBezTo>
                          <a:pt x="122" y="531"/>
                          <a:pt x="124" y="531"/>
                          <a:pt x="125" y="532"/>
                        </a:cubicBezTo>
                        <a:cubicBezTo>
                          <a:pt x="130" y="535"/>
                          <a:pt x="130" y="535"/>
                          <a:pt x="130" y="535"/>
                        </a:cubicBezTo>
                        <a:cubicBezTo>
                          <a:pt x="131" y="536"/>
                          <a:pt x="133" y="537"/>
                          <a:pt x="135" y="538"/>
                        </a:cubicBezTo>
                        <a:cubicBezTo>
                          <a:pt x="139" y="539"/>
                          <a:pt x="143" y="539"/>
                          <a:pt x="146" y="539"/>
                        </a:cubicBezTo>
                        <a:cubicBezTo>
                          <a:pt x="150" y="540"/>
                          <a:pt x="154" y="540"/>
                          <a:pt x="157" y="539"/>
                        </a:cubicBezTo>
                        <a:cubicBezTo>
                          <a:pt x="171" y="539"/>
                          <a:pt x="184" y="537"/>
                          <a:pt x="195" y="535"/>
                        </a:cubicBezTo>
                        <a:cubicBezTo>
                          <a:pt x="206" y="533"/>
                          <a:pt x="215" y="531"/>
                          <a:pt x="221" y="529"/>
                        </a:cubicBezTo>
                        <a:cubicBezTo>
                          <a:pt x="223" y="529"/>
                          <a:pt x="224" y="529"/>
                          <a:pt x="225" y="528"/>
                        </a:cubicBezTo>
                        <a:cubicBezTo>
                          <a:pt x="216" y="535"/>
                          <a:pt x="205" y="544"/>
                          <a:pt x="194" y="552"/>
                        </a:cubicBezTo>
                        <a:cubicBezTo>
                          <a:pt x="190" y="554"/>
                          <a:pt x="187" y="557"/>
                          <a:pt x="183" y="558"/>
                        </a:cubicBezTo>
                        <a:cubicBezTo>
                          <a:pt x="183" y="559"/>
                          <a:pt x="182" y="559"/>
                          <a:pt x="181" y="559"/>
                        </a:cubicBezTo>
                        <a:cubicBezTo>
                          <a:pt x="181" y="559"/>
                          <a:pt x="180" y="560"/>
                          <a:pt x="180" y="560"/>
                        </a:cubicBezTo>
                        <a:cubicBezTo>
                          <a:pt x="180" y="560"/>
                          <a:pt x="180" y="560"/>
                          <a:pt x="180" y="560"/>
                        </a:cubicBezTo>
                        <a:cubicBezTo>
                          <a:pt x="180" y="560"/>
                          <a:pt x="180" y="560"/>
                          <a:pt x="180" y="560"/>
                        </a:cubicBezTo>
                        <a:cubicBezTo>
                          <a:pt x="179" y="560"/>
                          <a:pt x="179" y="560"/>
                          <a:pt x="179" y="560"/>
                        </a:cubicBezTo>
                        <a:cubicBezTo>
                          <a:pt x="178" y="560"/>
                          <a:pt x="177" y="560"/>
                          <a:pt x="176" y="560"/>
                        </a:cubicBezTo>
                        <a:cubicBezTo>
                          <a:pt x="174" y="560"/>
                          <a:pt x="174" y="561"/>
                          <a:pt x="173" y="561"/>
                        </a:cubicBezTo>
                        <a:cubicBezTo>
                          <a:pt x="165" y="563"/>
                          <a:pt x="158" y="565"/>
                          <a:pt x="152" y="568"/>
                        </a:cubicBezTo>
                        <a:cubicBezTo>
                          <a:pt x="149" y="569"/>
                          <a:pt x="146" y="570"/>
                          <a:pt x="144" y="572"/>
                        </a:cubicBezTo>
                        <a:cubicBezTo>
                          <a:pt x="142" y="573"/>
                          <a:pt x="140" y="574"/>
                          <a:pt x="138" y="575"/>
                        </a:cubicBezTo>
                        <a:cubicBezTo>
                          <a:pt x="137" y="576"/>
                          <a:pt x="137" y="576"/>
                          <a:pt x="136" y="576"/>
                        </a:cubicBezTo>
                        <a:cubicBezTo>
                          <a:pt x="136" y="577"/>
                          <a:pt x="135" y="577"/>
                          <a:pt x="135" y="578"/>
                        </a:cubicBezTo>
                        <a:cubicBezTo>
                          <a:pt x="134" y="579"/>
                          <a:pt x="134" y="579"/>
                          <a:pt x="134" y="579"/>
                        </a:cubicBezTo>
                        <a:cubicBezTo>
                          <a:pt x="134" y="579"/>
                          <a:pt x="134" y="579"/>
                          <a:pt x="135" y="578"/>
                        </a:cubicBezTo>
                        <a:cubicBezTo>
                          <a:pt x="135" y="578"/>
                          <a:pt x="136" y="577"/>
                          <a:pt x="136" y="577"/>
                        </a:cubicBezTo>
                        <a:cubicBezTo>
                          <a:pt x="137" y="577"/>
                          <a:pt x="138" y="576"/>
                          <a:pt x="139" y="576"/>
                        </a:cubicBezTo>
                        <a:cubicBezTo>
                          <a:pt x="140" y="575"/>
                          <a:pt x="142" y="574"/>
                          <a:pt x="145" y="573"/>
                        </a:cubicBezTo>
                        <a:cubicBezTo>
                          <a:pt x="147" y="572"/>
                          <a:pt x="150" y="571"/>
                          <a:pt x="153" y="571"/>
                        </a:cubicBezTo>
                        <a:cubicBezTo>
                          <a:pt x="159" y="569"/>
                          <a:pt x="166" y="567"/>
                          <a:pt x="173" y="567"/>
                        </a:cubicBezTo>
                        <a:cubicBezTo>
                          <a:pt x="174" y="567"/>
                          <a:pt x="175" y="566"/>
                          <a:pt x="176" y="566"/>
                        </a:cubicBezTo>
                        <a:cubicBezTo>
                          <a:pt x="177" y="566"/>
                          <a:pt x="178" y="566"/>
                          <a:pt x="179" y="566"/>
                        </a:cubicBezTo>
                        <a:cubicBezTo>
                          <a:pt x="180" y="567"/>
                          <a:pt x="180" y="567"/>
                          <a:pt x="180" y="567"/>
                        </a:cubicBezTo>
                        <a:cubicBezTo>
                          <a:pt x="180" y="567"/>
                          <a:pt x="180" y="567"/>
                          <a:pt x="180" y="567"/>
                        </a:cubicBezTo>
                        <a:cubicBezTo>
                          <a:pt x="181" y="567"/>
                          <a:pt x="181" y="567"/>
                          <a:pt x="181" y="567"/>
                        </a:cubicBezTo>
                        <a:cubicBezTo>
                          <a:pt x="182" y="567"/>
                          <a:pt x="182" y="566"/>
                          <a:pt x="183" y="566"/>
                        </a:cubicBezTo>
                        <a:cubicBezTo>
                          <a:pt x="184" y="566"/>
                          <a:pt x="185" y="566"/>
                          <a:pt x="186" y="565"/>
                        </a:cubicBezTo>
                        <a:cubicBezTo>
                          <a:pt x="191" y="564"/>
                          <a:pt x="194" y="562"/>
                          <a:pt x="198" y="560"/>
                        </a:cubicBezTo>
                        <a:cubicBezTo>
                          <a:pt x="211" y="554"/>
                          <a:pt x="224" y="546"/>
                          <a:pt x="234" y="540"/>
                        </a:cubicBezTo>
                        <a:cubicBezTo>
                          <a:pt x="234" y="549"/>
                          <a:pt x="234" y="559"/>
                          <a:pt x="234" y="569"/>
                        </a:cubicBezTo>
                        <a:cubicBezTo>
                          <a:pt x="234" y="570"/>
                          <a:pt x="233" y="572"/>
                          <a:pt x="232" y="575"/>
                        </a:cubicBezTo>
                        <a:cubicBezTo>
                          <a:pt x="229" y="581"/>
                          <a:pt x="226" y="589"/>
                          <a:pt x="221" y="597"/>
                        </a:cubicBezTo>
                        <a:cubicBezTo>
                          <a:pt x="220" y="599"/>
                          <a:pt x="219" y="600"/>
                          <a:pt x="218" y="602"/>
                        </a:cubicBezTo>
                        <a:cubicBezTo>
                          <a:pt x="218" y="602"/>
                          <a:pt x="217" y="603"/>
                          <a:pt x="217" y="603"/>
                        </a:cubicBezTo>
                        <a:cubicBezTo>
                          <a:pt x="217" y="603"/>
                          <a:pt x="217" y="603"/>
                          <a:pt x="217" y="604"/>
                        </a:cubicBezTo>
                        <a:cubicBezTo>
                          <a:pt x="217" y="604"/>
                          <a:pt x="217" y="604"/>
                          <a:pt x="217" y="604"/>
                        </a:cubicBezTo>
                        <a:cubicBezTo>
                          <a:pt x="216" y="604"/>
                          <a:pt x="216" y="604"/>
                          <a:pt x="216" y="604"/>
                        </a:cubicBezTo>
                        <a:cubicBezTo>
                          <a:pt x="216" y="604"/>
                          <a:pt x="216" y="604"/>
                          <a:pt x="216" y="604"/>
                        </a:cubicBezTo>
                        <a:cubicBezTo>
                          <a:pt x="215" y="605"/>
                          <a:pt x="214" y="605"/>
                          <a:pt x="213" y="606"/>
                        </a:cubicBezTo>
                        <a:cubicBezTo>
                          <a:pt x="210" y="609"/>
                          <a:pt x="208" y="612"/>
                          <a:pt x="205" y="614"/>
                        </a:cubicBezTo>
                        <a:cubicBezTo>
                          <a:pt x="203" y="617"/>
                          <a:pt x="202" y="619"/>
                          <a:pt x="201" y="621"/>
                        </a:cubicBezTo>
                        <a:cubicBezTo>
                          <a:pt x="200" y="622"/>
                          <a:pt x="200" y="623"/>
                          <a:pt x="200" y="623"/>
                        </a:cubicBezTo>
                        <a:cubicBezTo>
                          <a:pt x="200" y="624"/>
                          <a:pt x="200" y="624"/>
                          <a:pt x="200" y="624"/>
                        </a:cubicBezTo>
                        <a:cubicBezTo>
                          <a:pt x="200" y="624"/>
                          <a:pt x="200" y="624"/>
                          <a:pt x="200" y="623"/>
                        </a:cubicBezTo>
                        <a:cubicBezTo>
                          <a:pt x="200" y="623"/>
                          <a:pt x="200" y="622"/>
                          <a:pt x="201" y="621"/>
                        </a:cubicBezTo>
                        <a:cubicBezTo>
                          <a:pt x="202" y="620"/>
                          <a:pt x="204" y="618"/>
                          <a:pt x="206" y="615"/>
                        </a:cubicBezTo>
                        <a:cubicBezTo>
                          <a:pt x="209" y="613"/>
                          <a:pt x="212" y="610"/>
                          <a:pt x="215" y="608"/>
                        </a:cubicBezTo>
                        <a:cubicBezTo>
                          <a:pt x="216" y="607"/>
                          <a:pt x="217" y="607"/>
                          <a:pt x="217" y="607"/>
                        </a:cubicBezTo>
                        <a:cubicBezTo>
                          <a:pt x="218" y="606"/>
                          <a:pt x="218" y="606"/>
                          <a:pt x="218" y="606"/>
                        </a:cubicBezTo>
                        <a:cubicBezTo>
                          <a:pt x="218" y="606"/>
                          <a:pt x="218" y="606"/>
                          <a:pt x="218" y="606"/>
                        </a:cubicBezTo>
                        <a:cubicBezTo>
                          <a:pt x="218" y="606"/>
                          <a:pt x="218" y="606"/>
                          <a:pt x="218" y="606"/>
                        </a:cubicBezTo>
                        <a:cubicBezTo>
                          <a:pt x="219" y="606"/>
                          <a:pt x="219" y="606"/>
                          <a:pt x="219" y="606"/>
                        </a:cubicBezTo>
                        <a:cubicBezTo>
                          <a:pt x="220" y="605"/>
                          <a:pt x="220" y="605"/>
                          <a:pt x="221" y="604"/>
                        </a:cubicBezTo>
                        <a:cubicBezTo>
                          <a:pt x="222" y="602"/>
                          <a:pt x="223" y="601"/>
                          <a:pt x="225" y="599"/>
                        </a:cubicBezTo>
                        <a:cubicBezTo>
                          <a:pt x="229" y="593"/>
                          <a:pt x="232" y="587"/>
                          <a:pt x="235" y="582"/>
                        </a:cubicBezTo>
                        <a:cubicBezTo>
                          <a:pt x="236" y="585"/>
                          <a:pt x="236" y="589"/>
                          <a:pt x="236" y="592"/>
                        </a:cubicBezTo>
                        <a:cubicBezTo>
                          <a:pt x="237" y="597"/>
                          <a:pt x="238" y="602"/>
                          <a:pt x="239" y="607"/>
                        </a:cubicBezTo>
                        <a:cubicBezTo>
                          <a:pt x="240" y="612"/>
                          <a:pt x="241" y="617"/>
                          <a:pt x="244" y="622"/>
                        </a:cubicBezTo>
                        <a:cubicBezTo>
                          <a:pt x="244" y="622"/>
                          <a:pt x="244" y="622"/>
                          <a:pt x="244" y="622"/>
                        </a:cubicBezTo>
                        <a:cubicBezTo>
                          <a:pt x="243" y="625"/>
                          <a:pt x="242" y="627"/>
                          <a:pt x="240" y="630"/>
                        </a:cubicBezTo>
                        <a:cubicBezTo>
                          <a:pt x="240" y="631"/>
                          <a:pt x="239" y="632"/>
                          <a:pt x="239" y="632"/>
                        </a:cubicBezTo>
                        <a:cubicBezTo>
                          <a:pt x="239" y="633"/>
                          <a:pt x="238" y="633"/>
                          <a:pt x="237" y="634"/>
                        </a:cubicBezTo>
                        <a:cubicBezTo>
                          <a:pt x="236" y="635"/>
                          <a:pt x="235" y="636"/>
                          <a:pt x="234" y="637"/>
                        </a:cubicBezTo>
                        <a:cubicBezTo>
                          <a:pt x="233" y="638"/>
                          <a:pt x="233" y="639"/>
                          <a:pt x="232" y="640"/>
                        </a:cubicBezTo>
                        <a:cubicBezTo>
                          <a:pt x="232" y="640"/>
                          <a:pt x="232" y="641"/>
                          <a:pt x="232" y="641"/>
                        </a:cubicBezTo>
                        <a:cubicBezTo>
                          <a:pt x="232" y="641"/>
                          <a:pt x="232" y="640"/>
                          <a:pt x="233" y="640"/>
                        </a:cubicBezTo>
                        <a:cubicBezTo>
                          <a:pt x="233" y="639"/>
                          <a:pt x="234" y="638"/>
                          <a:pt x="235" y="638"/>
                        </a:cubicBezTo>
                        <a:cubicBezTo>
                          <a:pt x="236" y="637"/>
                          <a:pt x="237" y="636"/>
                          <a:pt x="238" y="635"/>
                        </a:cubicBezTo>
                        <a:cubicBezTo>
                          <a:pt x="238" y="635"/>
                          <a:pt x="239" y="634"/>
                          <a:pt x="239" y="634"/>
                        </a:cubicBezTo>
                        <a:cubicBezTo>
                          <a:pt x="239" y="634"/>
                          <a:pt x="239" y="634"/>
                          <a:pt x="240" y="634"/>
                        </a:cubicBezTo>
                        <a:cubicBezTo>
                          <a:pt x="240" y="634"/>
                          <a:pt x="240" y="633"/>
                          <a:pt x="240" y="633"/>
                        </a:cubicBezTo>
                        <a:cubicBezTo>
                          <a:pt x="241" y="633"/>
                          <a:pt x="241" y="632"/>
                          <a:pt x="242" y="631"/>
                        </a:cubicBezTo>
                        <a:cubicBezTo>
                          <a:pt x="243" y="629"/>
                          <a:pt x="245" y="627"/>
                          <a:pt x="246" y="626"/>
                        </a:cubicBezTo>
                        <a:cubicBezTo>
                          <a:pt x="246" y="626"/>
                          <a:pt x="246" y="626"/>
                          <a:pt x="246" y="626"/>
                        </a:cubicBezTo>
                        <a:cubicBezTo>
                          <a:pt x="246" y="627"/>
                          <a:pt x="247" y="627"/>
                          <a:pt x="247" y="628"/>
                        </a:cubicBezTo>
                        <a:cubicBezTo>
                          <a:pt x="248" y="629"/>
                          <a:pt x="248" y="629"/>
                          <a:pt x="248" y="629"/>
                        </a:cubicBezTo>
                        <a:cubicBezTo>
                          <a:pt x="248" y="629"/>
                          <a:pt x="248" y="629"/>
                          <a:pt x="248" y="629"/>
                        </a:cubicBezTo>
                        <a:cubicBezTo>
                          <a:pt x="248" y="629"/>
                          <a:pt x="248" y="628"/>
                          <a:pt x="248" y="628"/>
                        </a:cubicBezTo>
                        <a:cubicBezTo>
                          <a:pt x="248" y="629"/>
                          <a:pt x="248" y="629"/>
                          <a:pt x="248" y="629"/>
                        </a:cubicBezTo>
                        <a:cubicBezTo>
                          <a:pt x="248" y="629"/>
                          <a:pt x="248" y="629"/>
                          <a:pt x="248" y="629"/>
                        </a:cubicBezTo>
                        <a:cubicBezTo>
                          <a:pt x="248" y="629"/>
                          <a:pt x="248" y="629"/>
                          <a:pt x="248" y="629"/>
                        </a:cubicBezTo>
                        <a:cubicBezTo>
                          <a:pt x="249" y="630"/>
                          <a:pt x="250" y="631"/>
                          <a:pt x="251" y="631"/>
                        </a:cubicBezTo>
                        <a:cubicBezTo>
                          <a:pt x="251" y="632"/>
                          <a:pt x="252" y="633"/>
                          <a:pt x="252" y="634"/>
                        </a:cubicBezTo>
                        <a:cubicBezTo>
                          <a:pt x="254" y="637"/>
                          <a:pt x="256" y="640"/>
                          <a:pt x="257" y="643"/>
                        </a:cubicBezTo>
                        <a:cubicBezTo>
                          <a:pt x="259" y="650"/>
                          <a:pt x="258" y="656"/>
                          <a:pt x="258" y="660"/>
                        </a:cubicBezTo>
                        <a:cubicBezTo>
                          <a:pt x="257" y="665"/>
                          <a:pt x="256" y="667"/>
                          <a:pt x="256" y="667"/>
                        </a:cubicBezTo>
                        <a:cubicBezTo>
                          <a:pt x="256" y="667"/>
                          <a:pt x="257" y="665"/>
                          <a:pt x="259" y="661"/>
                        </a:cubicBezTo>
                        <a:cubicBezTo>
                          <a:pt x="260" y="657"/>
                          <a:pt x="262" y="651"/>
                          <a:pt x="262" y="643"/>
                        </a:cubicBezTo>
                        <a:cubicBezTo>
                          <a:pt x="262" y="639"/>
                          <a:pt x="261" y="634"/>
                          <a:pt x="259" y="630"/>
                        </a:cubicBezTo>
                        <a:cubicBezTo>
                          <a:pt x="259" y="629"/>
                          <a:pt x="258" y="627"/>
                          <a:pt x="258" y="626"/>
                        </a:cubicBezTo>
                        <a:cubicBezTo>
                          <a:pt x="257" y="625"/>
                          <a:pt x="257" y="624"/>
                          <a:pt x="256" y="623"/>
                        </a:cubicBezTo>
                        <a:cubicBezTo>
                          <a:pt x="256" y="623"/>
                          <a:pt x="256" y="623"/>
                          <a:pt x="256" y="623"/>
                        </a:cubicBezTo>
                        <a:cubicBezTo>
                          <a:pt x="256" y="623"/>
                          <a:pt x="256" y="623"/>
                          <a:pt x="256" y="623"/>
                        </a:cubicBezTo>
                        <a:cubicBezTo>
                          <a:pt x="256" y="623"/>
                          <a:pt x="256" y="623"/>
                          <a:pt x="256" y="623"/>
                        </a:cubicBezTo>
                        <a:cubicBezTo>
                          <a:pt x="256" y="623"/>
                          <a:pt x="255" y="622"/>
                          <a:pt x="255" y="622"/>
                        </a:cubicBezTo>
                        <a:cubicBezTo>
                          <a:pt x="255" y="622"/>
                          <a:pt x="255" y="622"/>
                          <a:pt x="255" y="622"/>
                        </a:cubicBezTo>
                        <a:cubicBezTo>
                          <a:pt x="255" y="622"/>
                          <a:pt x="255" y="622"/>
                          <a:pt x="255" y="622"/>
                        </a:cubicBezTo>
                        <a:cubicBezTo>
                          <a:pt x="255" y="622"/>
                          <a:pt x="255" y="621"/>
                          <a:pt x="255" y="621"/>
                        </a:cubicBezTo>
                        <a:cubicBezTo>
                          <a:pt x="254" y="620"/>
                          <a:pt x="254" y="619"/>
                          <a:pt x="254" y="618"/>
                        </a:cubicBezTo>
                        <a:cubicBezTo>
                          <a:pt x="253" y="615"/>
                          <a:pt x="253" y="610"/>
                          <a:pt x="253" y="606"/>
                        </a:cubicBezTo>
                        <a:cubicBezTo>
                          <a:pt x="253" y="601"/>
                          <a:pt x="253" y="596"/>
                          <a:pt x="254" y="592"/>
                        </a:cubicBezTo>
                        <a:cubicBezTo>
                          <a:pt x="254" y="589"/>
                          <a:pt x="254" y="587"/>
                          <a:pt x="254" y="584"/>
                        </a:cubicBezTo>
                        <a:cubicBezTo>
                          <a:pt x="256" y="586"/>
                          <a:pt x="258" y="588"/>
                          <a:pt x="260" y="590"/>
                        </a:cubicBezTo>
                        <a:cubicBezTo>
                          <a:pt x="262" y="591"/>
                          <a:pt x="265" y="593"/>
                          <a:pt x="267" y="594"/>
                        </a:cubicBezTo>
                        <a:cubicBezTo>
                          <a:pt x="268" y="595"/>
                          <a:pt x="270" y="595"/>
                          <a:pt x="271" y="596"/>
                        </a:cubicBezTo>
                        <a:cubicBezTo>
                          <a:pt x="273" y="596"/>
                          <a:pt x="273" y="596"/>
                          <a:pt x="273" y="596"/>
                        </a:cubicBezTo>
                        <a:cubicBezTo>
                          <a:pt x="273" y="596"/>
                          <a:pt x="273" y="596"/>
                          <a:pt x="273" y="596"/>
                        </a:cubicBezTo>
                        <a:cubicBezTo>
                          <a:pt x="274" y="596"/>
                          <a:pt x="274" y="596"/>
                          <a:pt x="274" y="596"/>
                        </a:cubicBezTo>
                        <a:cubicBezTo>
                          <a:pt x="274" y="596"/>
                          <a:pt x="274" y="596"/>
                          <a:pt x="274" y="596"/>
                        </a:cubicBezTo>
                        <a:cubicBezTo>
                          <a:pt x="275" y="597"/>
                          <a:pt x="275" y="597"/>
                          <a:pt x="275" y="597"/>
                        </a:cubicBezTo>
                        <a:cubicBezTo>
                          <a:pt x="285" y="599"/>
                          <a:pt x="295" y="601"/>
                          <a:pt x="303" y="603"/>
                        </a:cubicBezTo>
                        <a:cubicBezTo>
                          <a:pt x="307" y="605"/>
                          <a:pt x="310" y="606"/>
                          <a:pt x="312" y="607"/>
                        </a:cubicBezTo>
                        <a:cubicBezTo>
                          <a:pt x="313" y="607"/>
                          <a:pt x="313" y="608"/>
                          <a:pt x="314" y="608"/>
                        </a:cubicBezTo>
                        <a:cubicBezTo>
                          <a:pt x="314" y="608"/>
                          <a:pt x="314" y="609"/>
                          <a:pt x="314" y="609"/>
                        </a:cubicBezTo>
                        <a:cubicBezTo>
                          <a:pt x="314" y="609"/>
                          <a:pt x="314" y="608"/>
                          <a:pt x="314" y="608"/>
                        </a:cubicBezTo>
                        <a:cubicBezTo>
                          <a:pt x="314" y="607"/>
                          <a:pt x="313" y="607"/>
                          <a:pt x="312" y="606"/>
                        </a:cubicBezTo>
                        <a:cubicBezTo>
                          <a:pt x="310" y="605"/>
                          <a:pt x="307" y="604"/>
                          <a:pt x="303" y="602"/>
                        </a:cubicBezTo>
                        <a:cubicBezTo>
                          <a:pt x="296" y="599"/>
                          <a:pt x="286" y="596"/>
                          <a:pt x="276" y="593"/>
                        </a:cubicBezTo>
                        <a:cubicBezTo>
                          <a:pt x="275" y="593"/>
                          <a:pt x="275" y="593"/>
                          <a:pt x="275" y="593"/>
                        </a:cubicBezTo>
                        <a:cubicBezTo>
                          <a:pt x="275" y="592"/>
                          <a:pt x="275" y="592"/>
                          <a:pt x="275" y="592"/>
                        </a:cubicBezTo>
                        <a:cubicBezTo>
                          <a:pt x="275" y="592"/>
                          <a:pt x="275" y="592"/>
                          <a:pt x="275" y="592"/>
                        </a:cubicBezTo>
                        <a:cubicBezTo>
                          <a:pt x="274" y="592"/>
                          <a:pt x="274" y="592"/>
                          <a:pt x="274" y="592"/>
                        </a:cubicBezTo>
                        <a:cubicBezTo>
                          <a:pt x="272" y="591"/>
                          <a:pt x="272" y="591"/>
                          <a:pt x="272" y="591"/>
                        </a:cubicBezTo>
                        <a:cubicBezTo>
                          <a:pt x="271" y="591"/>
                          <a:pt x="270" y="590"/>
                          <a:pt x="269" y="590"/>
                        </a:cubicBezTo>
                        <a:cubicBezTo>
                          <a:pt x="267" y="589"/>
                          <a:pt x="265" y="587"/>
                          <a:pt x="264" y="586"/>
                        </a:cubicBezTo>
                        <a:cubicBezTo>
                          <a:pt x="261" y="582"/>
                          <a:pt x="258" y="579"/>
                          <a:pt x="256" y="576"/>
                        </a:cubicBezTo>
                        <a:cubicBezTo>
                          <a:pt x="256" y="576"/>
                          <a:pt x="256" y="575"/>
                          <a:pt x="256" y="575"/>
                        </a:cubicBezTo>
                        <a:cubicBezTo>
                          <a:pt x="258" y="562"/>
                          <a:pt x="261" y="549"/>
                          <a:pt x="263" y="539"/>
                        </a:cubicBezTo>
                        <a:cubicBezTo>
                          <a:pt x="263" y="539"/>
                          <a:pt x="263" y="538"/>
                          <a:pt x="263" y="538"/>
                        </a:cubicBezTo>
                        <a:cubicBezTo>
                          <a:pt x="264" y="538"/>
                          <a:pt x="265" y="539"/>
                          <a:pt x="265" y="539"/>
                        </a:cubicBezTo>
                        <a:cubicBezTo>
                          <a:pt x="268" y="541"/>
                          <a:pt x="271" y="543"/>
                          <a:pt x="274" y="544"/>
                        </a:cubicBezTo>
                        <a:cubicBezTo>
                          <a:pt x="276" y="545"/>
                          <a:pt x="278" y="546"/>
                          <a:pt x="279" y="546"/>
                        </a:cubicBezTo>
                        <a:cubicBezTo>
                          <a:pt x="281" y="547"/>
                          <a:pt x="281" y="547"/>
                          <a:pt x="281" y="547"/>
                        </a:cubicBezTo>
                        <a:cubicBezTo>
                          <a:pt x="282" y="547"/>
                          <a:pt x="282" y="547"/>
                          <a:pt x="282" y="547"/>
                        </a:cubicBezTo>
                        <a:cubicBezTo>
                          <a:pt x="283" y="547"/>
                          <a:pt x="283" y="547"/>
                          <a:pt x="283" y="547"/>
                        </a:cubicBezTo>
                        <a:cubicBezTo>
                          <a:pt x="283" y="547"/>
                          <a:pt x="283" y="547"/>
                          <a:pt x="283" y="547"/>
                        </a:cubicBezTo>
                        <a:cubicBezTo>
                          <a:pt x="284" y="547"/>
                          <a:pt x="284" y="547"/>
                          <a:pt x="284" y="547"/>
                        </a:cubicBezTo>
                        <a:cubicBezTo>
                          <a:pt x="296" y="549"/>
                          <a:pt x="308" y="551"/>
                          <a:pt x="317" y="554"/>
                        </a:cubicBezTo>
                        <a:cubicBezTo>
                          <a:pt x="321" y="555"/>
                          <a:pt x="325" y="556"/>
                          <a:pt x="327" y="557"/>
                        </a:cubicBezTo>
                        <a:cubicBezTo>
                          <a:pt x="328" y="557"/>
                          <a:pt x="329" y="558"/>
                          <a:pt x="330" y="558"/>
                        </a:cubicBezTo>
                        <a:cubicBezTo>
                          <a:pt x="330" y="559"/>
                          <a:pt x="330" y="559"/>
                          <a:pt x="330" y="559"/>
                        </a:cubicBezTo>
                        <a:cubicBezTo>
                          <a:pt x="330" y="559"/>
                          <a:pt x="330" y="559"/>
                          <a:pt x="330" y="558"/>
                        </a:cubicBezTo>
                        <a:cubicBezTo>
                          <a:pt x="329" y="558"/>
                          <a:pt x="329" y="557"/>
                          <a:pt x="328" y="556"/>
                        </a:cubicBezTo>
                        <a:cubicBezTo>
                          <a:pt x="325" y="555"/>
                          <a:pt x="322" y="553"/>
                          <a:pt x="318" y="551"/>
                        </a:cubicBezTo>
                        <a:cubicBezTo>
                          <a:pt x="309" y="547"/>
                          <a:pt x="298" y="543"/>
                          <a:pt x="286" y="538"/>
                        </a:cubicBezTo>
                        <a:cubicBezTo>
                          <a:pt x="285" y="538"/>
                          <a:pt x="285" y="538"/>
                          <a:pt x="285" y="538"/>
                        </a:cubicBezTo>
                        <a:cubicBezTo>
                          <a:pt x="285" y="538"/>
                          <a:pt x="285" y="538"/>
                          <a:pt x="285" y="538"/>
                        </a:cubicBezTo>
                        <a:cubicBezTo>
                          <a:pt x="285" y="538"/>
                          <a:pt x="285" y="538"/>
                          <a:pt x="285" y="538"/>
                        </a:cubicBezTo>
                        <a:cubicBezTo>
                          <a:pt x="286" y="538"/>
                          <a:pt x="285" y="538"/>
                          <a:pt x="285" y="538"/>
                        </a:cubicBezTo>
                        <a:cubicBezTo>
                          <a:pt x="285" y="538"/>
                          <a:pt x="285" y="538"/>
                          <a:pt x="285" y="538"/>
                        </a:cubicBezTo>
                        <a:cubicBezTo>
                          <a:pt x="285" y="538"/>
                          <a:pt x="285" y="538"/>
                          <a:pt x="285" y="538"/>
                        </a:cubicBezTo>
                        <a:cubicBezTo>
                          <a:pt x="284" y="538"/>
                          <a:pt x="284" y="538"/>
                          <a:pt x="284" y="538"/>
                        </a:cubicBezTo>
                        <a:cubicBezTo>
                          <a:pt x="282" y="537"/>
                          <a:pt x="282" y="537"/>
                          <a:pt x="282" y="537"/>
                        </a:cubicBezTo>
                        <a:cubicBezTo>
                          <a:pt x="281" y="536"/>
                          <a:pt x="280" y="535"/>
                          <a:pt x="279" y="535"/>
                        </a:cubicBezTo>
                        <a:cubicBezTo>
                          <a:pt x="278" y="534"/>
                          <a:pt x="277" y="533"/>
                          <a:pt x="276" y="532"/>
                        </a:cubicBezTo>
                        <a:cubicBezTo>
                          <a:pt x="278" y="532"/>
                          <a:pt x="280" y="533"/>
                          <a:pt x="282" y="534"/>
                        </a:cubicBezTo>
                        <a:cubicBezTo>
                          <a:pt x="288" y="535"/>
                          <a:pt x="294" y="537"/>
                          <a:pt x="301" y="539"/>
                        </a:cubicBezTo>
                        <a:cubicBezTo>
                          <a:pt x="309" y="541"/>
                          <a:pt x="317" y="543"/>
                          <a:pt x="326" y="545"/>
                        </a:cubicBezTo>
                        <a:cubicBezTo>
                          <a:pt x="336" y="547"/>
                          <a:pt x="346" y="549"/>
                          <a:pt x="356" y="551"/>
                        </a:cubicBezTo>
                        <a:cubicBezTo>
                          <a:pt x="367" y="552"/>
                          <a:pt x="378" y="554"/>
                          <a:pt x="390" y="555"/>
                        </a:cubicBezTo>
                        <a:cubicBezTo>
                          <a:pt x="396" y="556"/>
                          <a:pt x="401" y="556"/>
                          <a:pt x="408" y="557"/>
                        </a:cubicBezTo>
                        <a:cubicBezTo>
                          <a:pt x="411" y="557"/>
                          <a:pt x="414" y="557"/>
                          <a:pt x="417" y="557"/>
                        </a:cubicBezTo>
                        <a:cubicBezTo>
                          <a:pt x="420" y="557"/>
                          <a:pt x="423" y="558"/>
                          <a:pt x="426" y="558"/>
                        </a:cubicBezTo>
                        <a:cubicBezTo>
                          <a:pt x="432" y="558"/>
                          <a:pt x="438" y="558"/>
                          <a:pt x="445" y="558"/>
                        </a:cubicBezTo>
                        <a:cubicBezTo>
                          <a:pt x="451" y="558"/>
                          <a:pt x="457" y="557"/>
                          <a:pt x="463" y="557"/>
                        </a:cubicBezTo>
                        <a:cubicBezTo>
                          <a:pt x="488" y="556"/>
                          <a:pt x="513" y="555"/>
                          <a:pt x="536" y="554"/>
                        </a:cubicBezTo>
                        <a:cubicBezTo>
                          <a:pt x="548" y="554"/>
                          <a:pt x="559" y="554"/>
                          <a:pt x="569" y="555"/>
                        </a:cubicBezTo>
                        <a:cubicBezTo>
                          <a:pt x="580" y="556"/>
                          <a:pt x="590" y="557"/>
                          <a:pt x="598" y="561"/>
                        </a:cubicBezTo>
                        <a:cubicBezTo>
                          <a:pt x="602" y="563"/>
                          <a:pt x="606" y="566"/>
                          <a:pt x="610" y="567"/>
                        </a:cubicBezTo>
                        <a:cubicBezTo>
                          <a:pt x="614" y="569"/>
                          <a:pt x="618" y="570"/>
                          <a:pt x="622" y="570"/>
                        </a:cubicBezTo>
                        <a:cubicBezTo>
                          <a:pt x="630" y="571"/>
                          <a:pt x="636" y="570"/>
                          <a:pt x="642" y="569"/>
                        </a:cubicBezTo>
                        <a:cubicBezTo>
                          <a:pt x="647" y="568"/>
                          <a:pt x="651" y="567"/>
                          <a:pt x="654" y="566"/>
                        </a:cubicBezTo>
                        <a:cubicBezTo>
                          <a:pt x="657" y="566"/>
                          <a:pt x="658" y="565"/>
                          <a:pt x="658" y="565"/>
                        </a:cubicBezTo>
                        <a:cubicBezTo>
                          <a:pt x="658" y="565"/>
                          <a:pt x="657" y="566"/>
                          <a:pt x="654" y="566"/>
                        </a:cubicBezTo>
                        <a:close/>
                      </a:path>
                    </a:pathLst>
                  </a:custGeom>
                  <a:solidFill>
                    <a:schemeClr val="accent2">
                      <a:lumMod val="50000"/>
                    </a:schemeClr>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22" name="Freeform 1476">
                    <a:extLst/>
                  </p:cNvPr>
                  <p:cNvSpPr>
                    <a:spLocks/>
                  </p:cNvSpPr>
                  <p:nvPr/>
                </p:nvSpPr>
                <p:spPr bwMode="auto">
                  <a:xfrm>
                    <a:off x="1874590" y="3419577"/>
                    <a:ext cx="78272" cy="116022"/>
                  </a:xfrm>
                  <a:custGeom>
                    <a:avLst/>
                    <a:gdLst>
                      <a:gd name="T0" fmla="*/ 11 w 59"/>
                      <a:gd name="T1" fmla="*/ 70 h 74"/>
                      <a:gd name="T2" fmla="*/ 50 w 59"/>
                      <a:gd name="T3" fmla="*/ 56 h 74"/>
                      <a:gd name="T4" fmla="*/ 55 w 59"/>
                      <a:gd name="T5" fmla="*/ 4 h 74"/>
                      <a:gd name="T6" fmla="*/ 9 w 59"/>
                      <a:gd name="T7" fmla="*/ 28 h 74"/>
                      <a:gd name="T8" fmla="*/ 11 w 59"/>
                      <a:gd name="T9" fmla="*/ 70 h 74"/>
                    </a:gdLst>
                    <a:ahLst/>
                    <a:cxnLst>
                      <a:cxn ang="0">
                        <a:pos x="T0" y="T1"/>
                      </a:cxn>
                      <a:cxn ang="0">
                        <a:pos x="T2" y="T3"/>
                      </a:cxn>
                      <a:cxn ang="0">
                        <a:pos x="T4" y="T5"/>
                      </a:cxn>
                      <a:cxn ang="0">
                        <a:pos x="T6" y="T7"/>
                      </a:cxn>
                      <a:cxn ang="0">
                        <a:pos x="T8" y="T9"/>
                      </a:cxn>
                    </a:cxnLst>
                    <a:rect l="0" t="0" r="r" b="b"/>
                    <a:pathLst>
                      <a:path w="59" h="74">
                        <a:moveTo>
                          <a:pt x="11" y="70"/>
                        </a:moveTo>
                        <a:cubicBezTo>
                          <a:pt x="25" y="74"/>
                          <a:pt x="41" y="69"/>
                          <a:pt x="50" y="56"/>
                        </a:cubicBezTo>
                        <a:cubicBezTo>
                          <a:pt x="59" y="43"/>
                          <a:pt x="53" y="7"/>
                          <a:pt x="55" y="4"/>
                        </a:cubicBezTo>
                        <a:cubicBezTo>
                          <a:pt x="56" y="0"/>
                          <a:pt x="17" y="15"/>
                          <a:pt x="9" y="28"/>
                        </a:cubicBezTo>
                        <a:cubicBezTo>
                          <a:pt x="0" y="42"/>
                          <a:pt x="1" y="58"/>
                          <a:pt x="11" y="70"/>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23" name="Freeform 1477">
                    <a:extLst/>
                  </p:cNvPr>
                  <p:cNvSpPr>
                    <a:spLocks/>
                  </p:cNvSpPr>
                  <p:nvPr/>
                </p:nvSpPr>
                <p:spPr bwMode="auto">
                  <a:xfrm>
                    <a:off x="1965554" y="3372114"/>
                    <a:ext cx="84618" cy="137117"/>
                  </a:xfrm>
                  <a:custGeom>
                    <a:avLst/>
                    <a:gdLst>
                      <a:gd name="T0" fmla="*/ 17 w 64"/>
                      <a:gd name="T1" fmla="*/ 85 h 87"/>
                      <a:gd name="T2" fmla="*/ 57 w 64"/>
                      <a:gd name="T3" fmla="*/ 62 h 87"/>
                      <a:gd name="T4" fmla="*/ 52 w 64"/>
                      <a:gd name="T5" fmla="*/ 4 h 87"/>
                      <a:gd name="T6" fmla="*/ 7 w 64"/>
                      <a:gd name="T7" fmla="*/ 40 h 87"/>
                      <a:gd name="T8" fmla="*/ 17 w 64"/>
                      <a:gd name="T9" fmla="*/ 85 h 87"/>
                    </a:gdLst>
                    <a:ahLst/>
                    <a:cxnLst>
                      <a:cxn ang="0">
                        <a:pos x="T0" y="T1"/>
                      </a:cxn>
                      <a:cxn ang="0">
                        <a:pos x="T2" y="T3"/>
                      </a:cxn>
                      <a:cxn ang="0">
                        <a:pos x="T4" y="T5"/>
                      </a:cxn>
                      <a:cxn ang="0">
                        <a:pos x="T6" y="T7"/>
                      </a:cxn>
                      <a:cxn ang="0">
                        <a:pos x="T8" y="T9"/>
                      </a:cxn>
                    </a:cxnLst>
                    <a:rect l="0" t="0" r="r" b="b"/>
                    <a:pathLst>
                      <a:path w="64" h="87">
                        <a:moveTo>
                          <a:pt x="17" y="85"/>
                        </a:moveTo>
                        <a:cubicBezTo>
                          <a:pt x="34" y="87"/>
                          <a:pt x="50" y="78"/>
                          <a:pt x="57" y="62"/>
                        </a:cubicBezTo>
                        <a:cubicBezTo>
                          <a:pt x="64" y="46"/>
                          <a:pt x="51" y="8"/>
                          <a:pt x="52" y="4"/>
                        </a:cubicBezTo>
                        <a:cubicBezTo>
                          <a:pt x="53" y="0"/>
                          <a:pt x="14" y="24"/>
                          <a:pt x="7" y="40"/>
                        </a:cubicBezTo>
                        <a:cubicBezTo>
                          <a:pt x="0" y="56"/>
                          <a:pt x="5" y="74"/>
                          <a:pt x="17" y="85"/>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24" name="Freeform 1478">
                    <a:extLst/>
                  </p:cNvPr>
                  <p:cNvSpPr>
                    <a:spLocks/>
                  </p:cNvSpPr>
                  <p:nvPr/>
                </p:nvSpPr>
                <p:spPr bwMode="auto">
                  <a:xfrm>
                    <a:off x="2050172" y="3385297"/>
                    <a:ext cx="86732" cy="123934"/>
                  </a:xfrm>
                  <a:custGeom>
                    <a:avLst/>
                    <a:gdLst>
                      <a:gd name="T0" fmla="*/ 9 w 65"/>
                      <a:gd name="T1" fmla="*/ 73 h 79"/>
                      <a:gd name="T2" fmla="*/ 53 w 65"/>
                      <a:gd name="T3" fmla="*/ 61 h 79"/>
                      <a:gd name="T4" fmla="*/ 63 w 65"/>
                      <a:gd name="T5" fmla="*/ 4 h 79"/>
                      <a:gd name="T6" fmla="*/ 10 w 65"/>
                      <a:gd name="T7" fmla="*/ 28 h 79"/>
                      <a:gd name="T8" fmla="*/ 9 w 65"/>
                      <a:gd name="T9" fmla="*/ 73 h 79"/>
                    </a:gdLst>
                    <a:ahLst/>
                    <a:cxnLst>
                      <a:cxn ang="0">
                        <a:pos x="T0" y="T1"/>
                      </a:cxn>
                      <a:cxn ang="0">
                        <a:pos x="T2" y="T3"/>
                      </a:cxn>
                      <a:cxn ang="0">
                        <a:pos x="T4" y="T5"/>
                      </a:cxn>
                      <a:cxn ang="0">
                        <a:pos x="T6" y="T7"/>
                      </a:cxn>
                      <a:cxn ang="0">
                        <a:pos x="T8" y="T9"/>
                      </a:cxn>
                    </a:cxnLst>
                    <a:rect l="0" t="0" r="r" b="b"/>
                    <a:pathLst>
                      <a:path w="65" h="79">
                        <a:moveTo>
                          <a:pt x="9" y="73"/>
                        </a:moveTo>
                        <a:cubicBezTo>
                          <a:pt x="25" y="79"/>
                          <a:pt x="43" y="74"/>
                          <a:pt x="53" y="61"/>
                        </a:cubicBezTo>
                        <a:cubicBezTo>
                          <a:pt x="64" y="47"/>
                          <a:pt x="61" y="8"/>
                          <a:pt x="63" y="4"/>
                        </a:cubicBezTo>
                        <a:cubicBezTo>
                          <a:pt x="65" y="0"/>
                          <a:pt x="21" y="14"/>
                          <a:pt x="10" y="28"/>
                        </a:cubicBezTo>
                        <a:cubicBezTo>
                          <a:pt x="0" y="41"/>
                          <a:pt x="0" y="60"/>
                          <a:pt x="9" y="73"/>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2" name="Freeform 1479">
                    <a:extLst/>
                  </p:cNvPr>
                  <p:cNvSpPr>
                    <a:spLocks/>
                  </p:cNvSpPr>
                  <p:nvPr/>
                </p:nvSpPr>
                <p:spPr bwMode="auto">
                  <a:xfrm>
                    <a:off x="2200368" y="3453856"/>
                    <a:ext cx="44425" cy="63285"/>
                  </a:xfrm>
                  <a:custGeom>
                    <a:avLst/>
                    <a:gdLst>
                      <a:gd name="T0" fmla="*/ 5 w 34"/>
                      <a:gd name="T1" fmla="*/ 38 h 41"/>
                      <a:gd name="T2" fmla="*/ 28 w 34"/>
                      <a:gd name="T3" fmla="*/ 31 h 41"/>
                      <a:gd name="T4" fmla="*/ 33 w 34"/>
                      <a:gd name="T5" fmla="*/ 2 h 41"/>
                      <a:gd name="T6" fmla="*/ 5 w 34"/>
                      <a:gd name="T7" fmla="*/ 14 h 41"/>
                      <a:gd name="T8" fmla="*/ 5 w 34"/>
                      <a:gd name="T9" fmla="*/ 38 h 41"/>
                    </a:gdLst>
                    <a:ahLst/>
                    <a:cxnLst>
                      <a:cxn ang="0">
                        <a:pos x="T0" y="T1"/>
                      </a:cxn>
                      <a:cxn ang="0">
                        <a:pos x="T2" y="T3"/>
                      </a:cxn>
                      <a:cxn ang="0">
                        <a:pos x="T4" y="T5"/>
                      </a:cxn>
                      <a:cxn ang="0">
                        <a:pos x="T6" y="T7"/>
                      </a:cxn>
                      <a:cxn ang="0">
                        <a:pos x="T8" y="T9"/>
                      </a:cxn>
                    </a:cxnLst>
                    <a:rect l="0" t="0" r="r" b="b"/>
                    <a:pathLst>
                      <a:path w="34" h="41">
                        <a:moveTo>
                          <a:pt x="5" y="38"/>
                        </a:moveTo>
                        <a:cubicBezTo>
                          <a:pt x="13" y="41"/>
                          <a:pt x="22" y="39"/>
                          <a:pt x="28" y="31"/>
                        </a:cubicBezTo>
                        <a:cubicBezTo>
                          <a:pt x="33" y="24"/>
                          <a:pt x="32" y="4"/>
                          <a:pt x="33" y="2"/>
                        </a:cubicBezTo>
                        <a:cubicBezTo>
                          <a:pt x="34" y="0"/>
                          <a:pt x="11" y="7"/>
                          <a:pt x="5" y="14"/>
                        </a:cubicBezTo>
                        <a:cubicBezTo>
                          <a:pt x="0" y="21"/>
                          <a:pt x="0" y="31"/>
                          <a:pt x="5" y="38"/>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26" name="Freeform 1480">
                    <a:extLst/>
                  </p:cNvPr>
                  <p:cNvSpPr>
                    <a:spLocks/>
                  </p:cNvSpPr>
                  <p:nvPr/>
                </p:nvSpPr>
                <p:spPr bwMode="auto">
                  <a:xfrm>
                    <a:off x="1798434" y="3074146"/>
                    <a:ext cx="90965" cy="134481"/>
                  </a:xfrm>
                  <a:custGeom>
                    <a:avLst/>
                    <a:gdLst>
                      <a:gd name="T0" fmla="*/ 11 w 67"/>
                      <a:gd name="T1" fmla="*/ 78 h 84"/>
                      <a:gd name="T2" fmla="*/ 57 w 67"/>
                      <a:gd name="T3" fmla="*/ 63 h 84"/>
                      <a:gd name="T4" fmla="*/ 64 w 67"/>
                      <a:gd name="T5" fmla="*/ 4 h 84"/>
                      <a:gd name="T6" fmla="*/ 10 w 67"/>
                      <a:gd name="T7" fmla="*/ 30 h 84"/>
                      <a:gd name="T8" fmla="*/ 11 w 67"/>
                      <a:gd name="T9" fmla="*/ 78 h 84"/>
                    </a:gdLst>
                    <a:ahLst/>
                    <a:cxnLst>
                      <a:cxn ang="0">
                        <a:pos x="T0" y="T1"/>
                      </a:cxn>
                      <a:cxn ang="0">
                        <a:pos x="T2" y="T3"/>
                      </a:cxn>
                      <a:cxn ang="0">
                        <a:pos x="T4" y="T5"/>
                      </a:cxn>
                      <a:cxn ang="0">
                        <a:pos x="T6" y="T7"/>
                      </a:cxn>
                      <a:cxn ang="0">
                        <a:pos x="T8" y="T9"/>
                      </a:cxn>
                    </a:cxnLst>
                    <a:rect l="0" t="0" r="r" b="b"/>
                    <a:pathLst>
                      <a:path w="67" h="84">
                        <a:moveTo>
                          <a:pt x="11" y="78"/>
                        </a:moveTo>
                        <a:cubicBezTo>
                          <a:pt x="27" y="84"/>
                          <a:pt x="46" y="78"/>
                          <a:pt x="57" y="63"/>
                        </a:cubicBezTo>
                        <a:cubicBezTo>
                          <a:pt x="67" y="49"/>
                          <a:pt x="62" y="7"/>
                          <a:pt x="64" y="4"/>
                        </a:cubicBezTo>
                        <a:cubicBezTo>
                          <a:pt x="66" y="0"/>
                          <a:pt x="21" y="16"/>
                          <a:pt x="10" y="30"/>
                        </a:cubicBezTo>
                        <a:cubicBezTo>
                          <a:pt x="0" y="45"/>
                          <a:pt x="1" y="65"/>
                          <a:pt x="11" y="78"/>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27" name="Freeform 1481">
                    <a:extLst/>
                  </p:cNvPr>
                  <p:cNvSpPr>
                    <a:spLocks/>
                  </p:cNvSpPr>
                  <p:nvPr/>
                </p:nvSpPr>
                <p:spPr bwMode="auto">
                  <a:xfrm>
                    <a:off x="1828050" y="3216537"/>
                    <a:ext cx="61348" cy="94927"/>
                  </a:xfrm>
                  <a:custGeom>
                    <a:avLst/>
                    <a:gdLst>
                      <a:gd name="T0" fmla="*/ 10 w 46"/>
                      <a:gd name="T1" fmla="*/ 57 h 59"/>
                      <a:gd name="T2" fmla="*/ 40 w 46"/>
                      <a:gd name="T3" fmla="*/ 44 h 59"/>
                      <a:gd name="T4" fmla="*/ 41 w 46"/>
                      <a:gd name="T5" fmla="*/ 2 h 59"/>
                      <a:gd name="T6" fmla="*/ 6 w 46"/>
                      <a:gd name="T7" fmla="*/ 24 h 59"/>
                      <a:gd name="T8" fmla="*/ 10 w 46"/>
                      <a:gd name="T9" fmla="*/ 57 h 59"/>
                    </a:gdLst>
                    <a:ahLst/>
                    <a:cxnLst>
                      <a:cxn ang="0">
                        <a:pos x="T0" y="T1"/>
                      </a:cxn>
                      <a:cxn ang="0">
                        <a:pos x="T2" y="T3"/>
                      </a:cxn>
                      <a:cxn ang="0">
                        <a:pos x="T4" y="T5"/>
                      </a:cxn>
                      <a:cxn ang="0">
                        <a:pos x="T6" y="T7"/>
                      </a:cxn>
                      <a:cxn ang="0">
                        <a:pos x="T8" y="T9"/>
                      </a:cxn>
                    </a:cxnLst>
                    <a:rect l="0" t="0" r="r" b="b"/>
                    <a:pathLst>
                      <a:path w="46" h="59">
                        <a:moveTo>
                          <a:pt x="10" y="57"/>
                        </a:moveTo>
                        <a:cubicBezTo>
                          <a:pt x="21" y="59"/>
                          <a:pt x="34" y="54"/>
                          <a:pt x="40" y="44"/>
                        </a:cubicBezTo>
                        <a:cubicBezTo>
                          <a:pt x="46" y="33"/>
                          <a:pt x="40" y="5"/>
                          <a:pt x="41" y="2"/>
                        </a:cubicBezTo>
                        <a:cubicBezTo>
                          <a:pt x="42" y="0"/>
                          <a:pt x="12" y="14"/>
                          <a:pt x="6" y="24"/>
                        </a:cubicBezTo>
                        <a:cubicBezTo>
                          <a:pt x="0" y="35"/>
                          <a:pt x="2" y="48"/>
                          <a:pt x="10" y="57"/>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28" name="Freeform 1482">
                    <a:extLst/>
                  </p:cNvPr>
                  <p:cNvSpPr>
                    <a:spLocks/>
                  </p:cNvSpPr>
                  <p:nvPr/>
                </p:nvSpPr>
                <p:spPr bwMode="auto">
                  <a:xfrm>
                    <a:off x="1866128" y="3329924"/>
                    <a:ext cx="124812" cy="100201"/>
                  </a:xfrm>
                  <a:custGeom>
                    <a:avLst/>
                    <a:gdLst>
                      <a:gd name="T0" fmla="*/ 0 w 94"/>
                      <a:gd name="T1" fmla="*/ 40 h 63"/>
                      <a:gd name="T2" fmla="*/ 44 w 94"/>
                      <a:gd name="T3" fmla="*/ 59 h 63"/>
                      <a:gd name="T4" fmla="*/ 90 w 94"/>
                      <a:gd name="T5" fmla="*/ 20 h 63"/>
                      <a:gd name="T6" fmla="*/ 32 w 94"/>
                      <a:gd name="T7" fmla="*/ 4 h 63"/>
                      <a:gd name="T8" fmla="*/ 0 w 94"/>
                      <a:gd name="T9" fmla="*/ 40 h 63"/>
                    </a:gdLst>
                    <a:ahLst/>
                    <a:cxnLst>
                      <a:cxn ang="0">
                        <a:pos x="T0" y="T1"/>
                      </a:cxn>
                      <a:cxn ang="0">
                        <a:pos x="T2" y="T3"/>
                      </a:cxn>
                      <a:cxn ang="0">
                        <a:pos x="T4" y="T5"/>
                      </a:cxn>
                      <a:cxn ang="0">
                        <a:pos x="T6" y="T7"/>
                      </a:cxn>
                      <a:cxn ang="0">
                        <a:pos x="T8" y="T9"/>
                      </a:cxn>
                    </a:cxnLst>
                    <a:rect l="0" t="0" r="r" b="b"/>
                    <a:pathLst>
                      <a:path w="94" h="63">
                        <a:moveTo>
                          <a:pt x="0" y="40"/>
                        </a:moveTo>
                        <a:cubicBezTo>
                          <a:pt x="9" y="55"/>
                          <a:pt x="27" y="63"/>
                          <a:pt x="44" y="59"/>
                        </a:cubicBezTo>
                        <a:cubicBezTo>
                          <a:pt x="62" y="55"/>
                          <a:pt x="86" y="21"/>
                          <a:pt x="90" y="20"/>
                        </a:cubicBezTo>
                        <a:cubicBezTo>
                          <a:pt x="94" y="18"/>
                          <a:pt x="50" y="0"/>
                          <a:pt x="32" y="4"/>
                        </a:cubicBezTo>
                        <a:cubicBezTo>
                          <a:pt x="14" y="8"/>
                          <a:pt x="2" y="23"/>
                          <a:pt x="0" y="40"/>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29" name="Freeform 1483">
                    <a:extLst/>
                  </p:cNvPr>
                  <p:cNvSpPr>
                    <a:spLocks/>
                  </p:cNvSpPr>
                  <p:nvPr/>
                </p:nvSpPr>
                <p:spPr bwMode="auto">
                  <a:xfrm>
                    <a:off x="1908437" y="3237632"/>
                    <a:ext cx="126927" cy="100201"/>
                  </a:xfrm>
                  <a:custGeom>
                    <a:avLst/>
                    <a:gdLst>
                      <a:gd name="T0" fmla="*/ 0 w 95"/>
                      <a:gd name="T1" fmla="*/ 40 h 64"/>
                      <a:gd name="T2" fmla="*/ 45 w 95"/>
                      <a:gd name="T3" fmla="*/ 60 h 64"/>
                      <a:gd name="T4" fmla="*/ 91 w 95"/>
                      <a:gd name="T5" fmla="*/ 20 h 64"/>
                      <a:gd name="T6" fmla="*/ 32 w 95"/>
                      <a:gd name="T7" fmla="*/ 4 h 64"/>
                      <a:gd name="T8" fmla="*/ 0 w 95"/>
                      <a:gd name="T9" fmla="*/ 40 h 64"/>
                    </a:gdLst>
                    <a:ahLst/>
                    <a:cxnLst>
                      <a:cxn ang="0">
                        <a:pos x="T0" y="T1"/>
                      </a:cxn>
                      <a:cxn ang="0">
                        <a:pos x="T2" y="T3"/>
                      </a:cxn>
                      <a:cxn ang="0">
                        <a:pos x="T4" y="T5"/>
                      </a:cxn>
                      <a:cxn ang="0">
                        <a:pos x="T6" y="T7"/>
                      </a:cxn>
                      <a:cxn ang="0">
                        <a:pos x="T8" y="T9"/>
                      </a:cxn>
                    </a:cxnLst>
                    <a:rect l="0" t="0" r="r" b="b"/>
                    <a:pathLst>
                      <a:path w="95" h="64">
                        <a:moveTo>
                          <a:pt x="0" y="40"/>
                        </a:moveTo>
                        <a:cubicBezTo>
                          <a:pt x="9" y="56"/>
                          <a:pt x="27" y="64"/>
                          <a:pt x="45" y="60"/>
                        </a:cubicBezTo>
                        <a:cubicBezTo>
                          <a:pt x="63" y="56"/>
                          <a:pt x="87" y="22"/>
                          <a:pt x="91" y="20"/>
                        </a:cubicBezTo>
                        <a:cubicBezTo>
                          <a:pt x="95" y="18"/>
                          <a:pt x="50" y="0"/>
                          <a:pt x="32" y="4"/>
                        </a:cubicBezTo>
                        <a:cubicBezTo>
                          <a:pt x="14" y="8"/>
                          <a:pt x="2" y="23"/>
                          <a:pt x="0" y="40"/>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0" name="Freeform 1484">
                    <a:extLst/>
                  </p:cNvPr>
                  <p:cNvSpPr>
                    <a:spLocks/>
                  </p:cNvSpPr>
                  <p:nvPr/>
                </p:nvSpPr>
                <p:spPr bwMode="auto">
                  <a:xfrm>
                    <a:off x="1908437" y="3517141"/>
                    <a:ext cx="101541" cy="113386"/>
                  </a:xfrm>
                  <a:custGeom>
                    <a:avLst/>
                    <a:gdLst>
                      <a:gd name="T0" fmla="*/ 7 w 76"/>
                      <a:gd name="T1" fmla="*/ 8 h 71"/>
                      <a:gd name="T2" fmla="*/ 16 w 76"/>
                      <a:gd name="T3" fmla="*/ 54 h 71"/>
                      <a:gd name="T4" fmla="*/ 73 w 76"/>
                      <a:gd name="T5" fmla="*/ 69 h 71"/>
                      <a:gd name="T6" fmla="*/ 54 w 76"/>
                      <a:gd name="T7" fmla="*/ 14 h 71"/>
                      <a:gd name="T8" fmla="*/ 7 w 76"/>
                      <a:gd name="T9" fmla="*/ 8 h 71"/>
                    </a:gdLst>
                    <a:ahLst/>
                    <a:cxnLst>
                      <a:cxn ang="0">
                        <a:pos x="T0" y="T1"/>
                      </a:cxn>
                      <a:cxn ang="0">
                        <a:pos x="T2" y="T3"/>
                      </a:cxn>
                      <a:cxn ang="0">
                        <a:pos x="T4" y="T5"/>
                      </a:cxn>
                      <a:cxn ang="0">
                        <a:pos x="T6" y="T7"/>
                      </a:cxn>
                      <a:cxn ang="0">
                        <a:pos x="T8" y="T9"/>
                      </a:cxn>
                    </a:cxnLst>
                    <a:rect l="0" t="0" r="r" b="b"/>
                    <a:pathLst>
                      <a:path w="76" h="71">
                        <a:moveTo>
                          <a:pt x="7" y="8"/>
                        </a:moveTo>
                        <a:cubicBezTo>
                          <a:pt x="0" y="23"/>
                          <a:pt x="3" y="42"/>
                          <a:pt x="16" y="54"/>
                        </a:cubicBezTo>
                        <a:cubicBezTo>
                          <a:pt x="29" y="66"/>
                          <a:pt x="69" y="66"/>
                          <a:pt x="73" y="69"/>
                        </a:cubicBezTo>
                        <a:cubicBezTo>
                          <a:pt x="76" y="71"/>
                          <a:pt x="66" y="25"/>
                          <a:pt x="54" y="14"/>
                        </a:cubicBezTo>
                        <a:cubicBezTo>
                          <a:pt x="41" y="2"/>
                          <a:pt x="22" y="0"/>
                          <a:pt x="7" y="8"/>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1" name="Freeform 1485">
                    <a:extLst/>
                  </p:cNvPr>
                  <p:cNvSpPr>
                    <a:spLocks/>
                  </p:cNvSpPr>
                  <p:nvPr/>
                </p:nvSpPr>
                <p:spPr bwMode="auto">
                  <a:xfrm>
                    <a:off x="2014209" y="3511867"/>
                    <a:ext cx="57118" cy="87018"/>
                  </a:xfrm>
                  <a:custGeom>
                    <a:avLst/>
                    <a:gdLst>
                      <a:gd name="T0" fmla="*/ 8 w 43"/>
                      <a:gd name="T1" fmla="*/ 3 h 54"/>
                      <a:gd name="T2" fmla="*/ 6 w 43"/>
                      <a:gd name="T3" fmla="*/ 34 h 54"/>
                      <a:gd name="T4" fmla="*/ 41 w 43"/>
                      <a:gd name="T5" fmla="*/ 52 h 54"/>
                      <a:gd name="T6" fmla="*/ 37 w 43"/>
                      <a:gd name="T7" fmla="*/ 14 h 54"/>
                      <a:gd name="T8" fmla="*/ 8 w 43"/>
                      <a:gd name="T9" fmla="*/ 3 h 54"/>
                    </a:gdLst>
                    <a:ahLst/>
                    <a:cxnLst>
                      <a:cxn ang="0">
                        <a:pos x="T0" y="T1"/>
                      </a:cxn>
                      <a:cxn ang="0">
                        <a:pos x="T2" y="T3"/>
                      </a:cxn>
                      <a:cxn ang="0">
                        <a:pos x="T4" y="T5"/>
                      </a:cxn>
                      <a:cxn ang="0">
                        <a:pos x="T6" y="T7"/>
                      </a:cxn>
                      <a:cxn ang="0">
                        <a:pos x="T8" y="T9"/>
                      </a:cxn>
                    </a:cxnLst>
                    <a:rect l="0" t="0" r="r" b="b"/>
                    <a:pathLst>
                      <a:path w="43" h="54">
                        <a:moveTo>
                          <a:pt x="8" y="3"/>
                        </a:moveTo>
                        <a:cubicBezTo>
                          <a:pt x="1" y="12"/>
                          <a:pt x="0" y="24"/>
                          <a:pt x="6" y="34"/>
                        </a:cubicBezTo>
                        <a:cubicBezTo>
                          <a:pt x="13" y="44"/>
                          <a:pt x="39" y="50"/>
                          <a:pt x="41" y="52"/>
                        </a:cubicBezTo>
                        <a:cubicBezTo>
                          <a:pt x="43" y="54"/>
                          <a:pt x="43" y="24"/>
                          <a:pt x="37" y="14"/>
                        </a:cubicBezTo>
                        <a:cubicBezTo>
                          <a:pt x="30" y="4"/>
                          <a:pt x="19" y="0"/>
                          <a:pt x="8" y="3"/>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2" name="Freeform 1486">
                    <a:extLst/>
                  </p:cNvPr>
                  <p:cNvSpPr>
                    <a:spLocks/>
                  </p:cNvSpPr>
                  <p:nvPr/>
                </p:nvSpPr>
                <p:spPr bwMode="auto">
                  <a:xfrm>
                    <a:off x="2194022" y="3506593"/>
                    <a:ext cx="55001" cy="60649"/>
                  </a:xfrm>
                  <a:custGeom>
                    <a:avLst/>
                    <a:gdLst>
                      <a:gd name="T0" fmla="*/ 4 w 41"/>
                      <a:gd name="T1" fmla="*/ 4 h 38"/>
                      <a:gd name="T2" fmla="*/ 9 w 41"/>
                      <a:gd name="T3" fmla="*/ 29 h 38"/>
                      <a:gd name="T4" fmla="*/ 39 w 41"/>
                      <a:gd name="T5" fmla="*/ 37 h 38"/>
                      <a:gd name="T6" fmla="*/ 29 w 41"/>
                      <a:gd name="T7" fmla="*/ 7 h 38"/>
                      <a:gd name="T8" fmla="*/ 4 w 41"/>
                      <a:gd name="T9" fmla="*/ 4 h 38"/>
                    </a:gdLst>
                    <a:ahLst/>
                    <a:cxnLst>
                      <a:cxn ang="0">
                        <a:pos x="T0" y="T1"/>
                      </a:cxn>
                      <a:cxn ang="0">
                        <a:pos x="T2" y="T3"/>
                      </a:cxn>
                      <a:cxn ang="0">
                        <a:pos x="T4" y="T5"/>
                      </a:cxn>
                      <a:cxn ang="0">
                        <a:pos x="T6" y="T7"/>
                      </a:cxn>
                      <a:cxn ang="0">
                        <a:pos x="T8" y="T9"/>
                      </a:cxn>
                    </a:cxnLst>
                    <a:rect l="0" t="0" r="r" b="b"/>
                    <a:pathLst>
                      <a:path w="41" h="38">
                        <a:moveTo>
                          <a:pt x="4" y="4"/>
                        </a:moveTo>
                        <a:cubicBezTo>
                          <a:pt x="0" y="12"/>
                          <a:pt x="2" y="22"/>
                          <a:pt x="9" y="29"/>
                        </a:cubicBezTo>
                        <a:cubicBezTo>
                          <a:pt x="16" y="35"/>
                          <a:pt x="37" y="35"/>
                          <a:pt x="39" y="37"/>
                        </a:cubicBezTo>
                        <a:cubicBezTo>
                          <a:pt x="41" y="38"/>
                          <a:pt x="36" y="14"/>
                          <a:pt x="29" y="7"/>
                        </a:cubicBezTo>
                        <a:cubicBezTo>
                          <a:pt x="22" y="1"/>
                          <a:pt x="12" y="0"/>
                          <a:pt x="4" y="4"/>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3" name="Freeform 1487">
                    <a:extLst/>
                  </p:cNvPr>
                  <p:cNvSpPr>
                    <a:spLocks/>
                  </p:cNvSpPr>
                  <p:nvPr/>
                </p:nvSpPr>
                <p:spPr bwMode="auto">
                  <a:xfrm>
                    <a:off x="2130559" y="3430125"/>
                    <a:ext cx="57116" cy="79106"/>
                  </a:xfrm>
                  <a:custGeom>
                    <a:avLst/>
                    <a:gdLst>
                      <a:gd name="T0" fmla="*/ 6 w 42"/>
                      <a:gd name="T1" fmla="*/ 48 h 51"/>
                      <a:gd name="T2" fmla="*/ 34 w 42"/>
                      <a:gd name="T3" fmla="*/ 39 h 51"/>
                      <a:gd name="T4" fmla="*/ 41 w 42"/>
                      <a:gd name="T5" fmla="*/ 2 h 51"/>
                      <a:gd name="T6" fmla="*/ 7 w 42"/>
                      <a:gd name="T7" fmla="*/ 18 h 51"/>
                      <a:gd name="T8" fmla="*/ 6 w 42"/>
                      <a:gd name="T9" fmla="*/ 48 h 51"/>
                    </a:gdLst>
                    <a:ahLst/>
                    <a:cxnLst>
                      <a:cxn ang="0">
                        <a:pos x="T0" y="T1"/>
                      </a:cxn>
                      <a:cxn ang="0">
                        <a:pos x="T2" y="T3"/>
                      </a:cxn>
                      <a:cxn ang="0">
                        <a:pos x="T4" y="T5"/>
                      </a:cxn>
                      <a:cxn ang="0">
                        <a:pos x="T6" y="T7"/>
                      </a:cxn>
                      <a:cxn ang="0">
                        <a:pos x="T8" y="T9"/>
                      </a:cxn>
                    </a:cxnLst>
                    <a:rect l="0" t="0" r="r" b="b"/>
                    <a:pathLst>
                      <a:path w="42" h="51">
                        <a:moveTo>
                          <a:pt x="6" y="48"/>
                        </a:moveTo>
                        <a:cubicBezTo>
                          <a:pt x="16" y="51"/>
                          <a:pt x="28" y="48"/>
                          <a:pt x="34" y="39"/>
                        </a:cubicBezTo>
                        <a:cubicBezTo>
                          <a:pt x="41" y="31"/>
                          <a:pt x="40" y="5"/>
                          <a:pt x="41" y="2"/>
                        </a:cubicBezTo>
                        <a:cubicBezTo>
                          <a:pt x="42" y="0"/>
                          <a:pt x="13" y="9"/>
                          <a:pt x="7" y="18"/>
                        </a:cubicBezTo>
                        <a:cubicBezTo>
                          <a:pt x="0" y="27"/>
                          <a:pt x="0" y="39"/>
                          <a:pt x="6" y="48"/>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4" name="Freeform 1488">
                    <a:extLst/>
                  </p:cNvPr>
                  <p:cNvSpPr>
                    <a:spLocks/>
                  </p:cNvSpPr>
                  <p:nvPr/>
                </p:nvSpPr>
                <p:spPr bwMode="auto">
                  <a:xfrm>
                    <a:off x="2098827" y="3506593"/>
                    <a:ext cx="84618" cy="94927"/>
                  </a:xfrm>
                  <a:custGeom>
                    <a:avLst/>
                    <a:gdLst>
                      <a:gd name="T0" fmla="*/ 6 w 63"/>
                      <a:gd name="T1" fmla="*/ 7 h 59"/>
                      <a:gd name="T2" fmla="*/ 13 w 63"/>
                      <a:gd name="T3" fmla="*/ 45 h 59"/>
                      <a:gd name="T4" fmla="*/ 60 w 63"/>
                      <a:gd name="T5" fmla="*/ 57 h 59"/>
                      <a:gd name="T6" fmla="*/ 44 w 63"/>
                      <a:gd name="T7" fmla="*/ 11 h 59"/>
                      <a:gd name="T8" fmla="*/ 6 w 63"/>
                      <a:gd name="T9" fmla="*/ 7 h 59"/>
                    </a:gdLst>
                    <a:ahLst/>
                    <a:cxnLst>
                      <a:cxn ang="0">
                        <a:pos x="T0" y="T1"/>
                      </a:cxn>
                      <a:cxn ang="0">
                        <a:pos x="T2" y="T3"/>
                      </a:cxn>
                      <a:cxn ang="0">
                        <a:pos x="T4" y="T5"/>
                      </a:cxn>
                      <a:cxn ang="0">
                        <a:pos x="T6" y="T7"/>
                      </a:cxn>
                      <a:cxn ang="0">
                        <a:pos x="T8" y="T9"/>
                      </a:cxn>
                    </a:cxnLst>
                    <a:rect l="0" t="0" r="r" b="b"/>
                    <a:pathLst>
                      <a:path w="63" h="59">
                        <a:moveTo>
                          <a:pt x="6" y="7"/>
                        </a:moveTo>
                        <a:cubicBezTo>
                          <a:pt x="0" y="20"/>
                          <a:pt x="2" y="35"/>
                          <a:pt x="13" y="45"/>
                        </a:cubicBezTo>
                        <a:cubicBezTo>
                          <a:pt x="24" y="55"/>
                          <a:pt x="57" y="55"/>
                          <a:pt x="60" y="57"/>
                        </a:cubicBezTo>
                        <a:cubicBezTo>
                          <a:pt x="63" y="59"/>
                          <a:pt x="55" y="21"/>
                          <a:pt x="44" y="11"/>
                        </a:cubicBezTo>
                        <a:cubicBezTo>
                          <a:pt x="33" y="2"/>
                          <a:pt x="18" y="0"/>
                          <a:pt x="6" y="7"/>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5" name="Freeform 1489">
                    <a:extLst/>
                  </p:cNvPr>
                  <p:cNvSpPr>
                    <a:spLocks/>
                  </p:cNvSpPr>
                  <p:nvPr/>
                </p:nvSpPr>
                <p:spPr bwMode="auto">
                  <a:xfrm>
                    <a:off x="1644007" y="3303555"/>
                    <a:ext cx="80387" cy="158212"/>
                  </a:xfrm>
                  <a:custGeom>
                    <a:avLst/>
                    <a:gdLst>
                      <a:gd name="T0" fmla="*/ 30 w 61"/>
                      <a:gd name="T1" fmla="*/ 101 h 101"/>
                      <a:gd name="T2" fmla="*/ 1 w 61"/>
                      <a:gd name="T3" fmla="*/ 60 h 101"/>
                      <a:gd name="T4" fmla="*/ 31 w 61"/>
                      <a:gd name="T5" fmla="*/ 4 h 101"/>
                      <a:gd name="T6" fmla="*/ 61 w 61"/>
                      <a:gd name="T7" fmla="*/ 61 h 101"/>
                      <a:gd name="T8" fmla="*/ 30 w 61"/>
                      <a:gd name="T9" fmla="*/ 101 h 101"/>
                    </a:gdLst>
                    <a:ahLst/>
                    <a:cxnLst>
                      <a:cxn ang="0">
                        <a:pos x="T0" y="T1"/>
                      </a:cxn>
                      <a:cxn ang="0">
                        <a:pos x="T2" y="T3"/>
                      </a:cxn>
                      <a:cxn ang="0">
                        <a:pos x="T4" y="T5"/>
                      </a:cxn>
                      <a:cxn ang="0">
                        <a:pos x="T6" y="T7"/>
                      </a:cxn>
                      <a:cxn ang="0">
                        <a:pos x="T8" y="T9"/>
                      </a:cxn>
                    </a:cxnLst>
                    <a:rect l="0" t="0" r="r" b="b"/>
                    <a:pathLst>
                      <a:path w="61" h="101">
                        <a:moveTo>
                          <a:pt x="30" y="101"/>
                        </a:moveTo>
                        <a:cubicBezTo>
                          <a:pt x="13" y="96"/>
                          <a:pt x="0" y="79"/>
                          <a:pt x="1" y="60"/>
                        </a:cubicBezTo>
                        <a:cubicBezTo>
                          <a:pt x="1" y="41"/>
                          <a:pt x="31" y="9"/>
                          <a:pt x="31" y="4"/>
                        </a:cubicBezTo>
                        <a:cubicBezTo>
                          <a:pt x="32" y="0"/>
                          <a:pt x="61" y="42"/>
                          <a:pt x="61" y="61"/>
                        </a:cubicBezTo>
                        <a:cubicBezTo>
                          <a:pt x="60" y="80"/>
                          <a:pt x="47" y="96"/>
                          <a:pt x="30" y="101"/>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6" name="Freeform 1490">
                    <a:extLst/>
                  </p:cNvPr>
                  <p:cNvSpPr>
                    <a:spLocks/>
                  </p:cNvSpPr>
                  <p:nvPr/>
                </p:nvSpPr>
                <p:spPr bwMode="auto">
                  <a:xfrm>
                    <a:off x="1555159" y="3271913"/>
                    <a:ext cx="90963" cy="152939"/>
                  </a:xfrm>
                  <a:custGeom>
                    <a:avLst/>
                    <a:gdLst>
                      <a:gd name="T0" fmla="*/ 48 w 69"/>
                      <a:gd name="T1" fmla="*/ 95 h 96"/>
                      <a:gd name="T2" fmla="*/ 7 w 69"/>
                      <a:gd name="T3" fmla="*/ 67 h 96"/>
                      <a:gd name="T4" fmla="*/ 16 w 69"/>
                      <a:gd name="T5" fmla="*/ 4 h 96"/>
                      <a:gd name="T6" fmla="*/ 63 w 69"/>
                      <a:gd name="T7" fmla="*/ 47 h 96"/>
                      <a:gd name="T8" fmla="*/ 48 w 69"/>
                      <a:gd name="T9" fmla="*/ 95 h 96"/>
                    </a:gdLst>
                    <a:ahLst/>
                    <a:cxnLst>
                      <a:cxn ang="0">
                        <a:pos x="T0" y="T1"/>
                      </a:cxn>
                      <a:cxn ang="0">
                        <a:pos x="T2" y="T3"/>
                      </a:cxn>
                      <a:cxn ang="0">
                        <a:pos x="T4" y="T5"/>
                      </a:cxn>
                      <a:cxn ang="0">
                        <a:pos x="T6" y="T7"/>
                      </a:cxn>
                      <a:cxn ang="0">
                        <a:pos x="T8" y="T9"/>
                      </a:cxn>
                    </a:cxnLst>
                    <a:rect l="0" t="0" r="r" b="b"/>
                    <a:pathLst>
                      <a:path w="69" h="96">
                        <a:moveTo>
                          <a:pt x="48" y="95"/>
                        </a:moveTo>
                        <a:cubicBezTo>
                          <a:pt x="30" y="96"/>
                          <a:pt x="13" y="85"/>
                          <a:pt x="7" y="67"/>
                        </a:cubicBezTo>
                        <a:cubicBezTo>
                          <a:pt x="0" y="49"/>
                          <a:pt x="17" y="8"/>
                          <a:pt x="16" y="4"/>
                        </a:cubicBezTo>
                        <a:cubicBezTo>
                          <a:pt x="15" y="0"/>
                          <a:pt x="57" y="29"/>
                          <a:pt x="63" y="47"/>
                        </a:cubicBezTo>
                        <a:cubicBezTo>
                          <a:pt x="69" y="65"/>
                          <a:pt x="63" y="85"/>
                          <a:pt x="48" y="95"/>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7" name="Freeform 1491">
                    <a:extLst/>
                  </p:cNvPr>
                  <p:cNvSpPr>
                    <a:spLocks/>
                  </p:cNvSpPr>
                  <p:nvPr/>
                </p:nvSpPr>
                <p:spPr bwMode="auto">
                  <a:xfrm>
                    <a:off x="1665162" y="3045141"/>
                    <a:ext cx="141734" cy="121296"/>
                  </a:xfrm>
                  <a:custGeom>
                    <a:avLst/>
                    <a:gdLst>
                      <a:gd name="T0" fmla="*/ 89 w 107"/>
                      <a:gd name="T1" fmla="*/ 2 h 76"/>
                      <a:gd name="T2" fmla="*/ 71 w 107"/>
                      <a:gd name="T3" fmla="*/ 23 h 76"/>
                      <a:gd name="T4" fmla="*/ 64 w 107"/>
                      <a:gd name="T5" fmla="*/ 18 h 76"/>
                      <a:gd name="T6" fmla="*/ 4 w 107"/>
                      <a:gd name="T7" fmla="*/ 15 h 76"/>
                      <a:gd name="T8" fmla="*/ 35 w 107"/>
                      <a:gd name="T9" fmla="*/ 67 h 76"/>
                      <a:gd name="T10" fmla="*/ 80 w 107"/>
                      <a:gd name="T11" fmla="*/ 65 h 76"/>
                      <a:gd name="T12" fmla="*/ 83 w 107"/>
                      <a:gd name="T13" fmla="*/ 66 h 76"/>
                      <a:gd name="T14" fmla="*/ 105 w 107"/>
                      <a:gd name="T15" fmla="*/ 41 h 76"/>
                      <a:gd name="T16" fmla="*/ 89 w 107"/>
                      <a:gd name="T1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6">
                        <a:moveTo>
                          <a:pt x="89" y="2"/>
                        </a:moveTo>
                        <a:cubicBezTo>
                          <a:pt x="89" y="0"/>
                          <a:pt x="78" y="12"/>
                          <a:pt x="71" y="23"/>
                        </a:cubicBezTo>
                        <a:cubicBezTo>
                          <a:pt x="69" y="21"/>
                          <a:pt x="66" y="20"/>
                          <a:pt x="64" y="18"/>
                        </a:cubicBezTo>
                        <a:cubicBezTo>
                          <a:pt x="48" y="9"/>
                          <a:pt x="0" y="13"/>
                          <a:pt x="4" y="15"/>
                        </a:cubicBezTo>
                        <a:cubicBezTo>
                          <a:pt x="7" y="18"/>
                          <a:pt x="19" y="58"/>
                          <a:pt x="35" y="67"/>
                        </a:cubicBezTo>
                        <a:cubicBezTo>
                          <a:pt x="49" y="76"/>
                          <a:pt x="67" y="74"/>
                          <a:pt x="80" y="65"/>
                        </a:cubicBezTo>
                        <a:cubicBezTo>
                          <a:pt x="81" y="65"/>
                          <a:pt x="82" y="66"/>
                          <a:pt x="83" y="66"/>
                        </a:cubicBezTo>
                        <a:cubicBezTo>
                          <a:pt x="95" y="64"/>
                          <a:pt x="104" y="54"/>
                          <a:pt x="105" y="41"/>
                        </a:cubicBezTo>
                        <a:cubicBezTo>
                          <a:pt x="107" y="28"/>
                          <a:pt x="89" y="5"/>
                          <a:pt x="89" y="2"/>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8" name="Freeform 1492">
                    <a:extLst/>
                  </p:cNvPr>
                  <p:cNvSpPr>
                    <a:spLocks/>
                  </p:cNvSpPr>
                  <p:nvPr/>
                </p:nvSpPr>
                <p:spPr bwMode="auto">
                  <a:xfrm>
                    <a:off x="1559390" y="3116336"/>
                    <a:ext cx="139619" cy="129208"/>
                  </a:xfrm>
                  <a:custGeom>
                    <a:avLst/>
                    <a:gdLst>
                      <a:gd name="T0" fmla="*/ 104 w 106"/>
                      <a:gd name="T1" fmla="*/ 37 h 82"/>
                      <a:gd name="T2" fmla="*/ 79 w 106"/>
                      <a:gd name="T3" fmla="*/ 2 h 82"/>
                      <a:gd name="T4" fmla="*/ 67 w 106"/>
                      <a:gd name="T5" fmla="*/ 26 h 82"/>
                      <a:gd name="T6" fmla="*/ 64 w 106"/>
                      <a:gd name="T7" fmla="*/ 23 h 82"/>
                      <a:gd name="T8" fmla="*/ 3 w 106"/>
                      <a:gd name="T9" fmla="*/ 21 h 82"/>
                      <a:gd name="T10" fmla="*/ 35 w 106"/>
                      <a:gd name="T11" fmla="*/ 72 h 82"/>
                      <a:gd name="T12" fmla="*/ 82 w 106"/>
                      <a:gd name="T13" fmla="*/ 68 h 82"/>
                      <a:gd name="T14" fmla="*/ 83 w 106"/>
                      <a:gd name="T15" fmla="*/ 66 h 82"/>
                      <a:gd name="T16" fmla="*/ 88 w 106"/>
                      <a:gd name="T17" fmla="*/ 67 h 82"/>
                      <a:gd name="T18" fmla="*/ 104 w 106"/>
                      <a:gd name="T19"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82">
                        <a:moveTo>
                          <a:pt x="104" y="37"/>
                        </a:moveTo>
                        <a:cubicBezTo>
                          <a:pt x="103" y="24"/>
                          <a:pt x="80" y="5"/>
                          <a:pt x="79" y="2"/>
                        </a:cubicBezTo>
                        <a:cubicBezTo>
                          <a:pt x="78" y="0"/>
                          <a:pt x="71" y="13"/>
                          <a:pt x="67" y="26"/>
                        </a:cubicBezTo>
                        <a:cubicBezTo>
                          <a:pt x="66" y="25"/>
                          <a:pt x="65" y="24"/>
                          <a:pt x="64" y="23"/>
                        </a:cubicBezTo>
                        <a:cubicBezTo>
                          <a:pt x="48" y="14"/>
                          <a:pt x="0" y="18"/>
                          <a:pt x="3" y="21"/>
                        </a:cubicBezTo>
                        <a:cubicBezTo>
                          <a:pt x="7" y="23"/>
                          <a:pt x="19" y="63"/>
                          <a:pt x="35" y="72"/>
                        </a:cubicBezTo>
                        <a:cubicBezTo>
                          <a:pt x="50" y="82"/>
                          <a:pt x="69" y="79"/>
                          <a:pt x="82" y="68"/>
                        </a:cubicBezTo>
                        <a:cubicBezTo>
                          <a:pt x="82" y="67"/>
                          <a:pt x="83" y="66"/>
                          <a:pt x="83" y="66"/>
                        </a:cubicBezTo>
                        <a:cubicBezTo>
                          <a:pt x="84" y="66"/>
                          <a:pt x="86" y="67"/>
                          <a:pt x="88" y="67"/>
                        </a:cubicBezTo>
                        <a:cubicBezTo>
                          <a:pt x="99" y="62"/>
                          <a:pt x="106" y="50"/>
                          <a:pt x="104" y="37"/>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39" name="Freeform 1493">
                    <a:extLst/>
                  </p:cNvPr>
                  <p:cNvSpPr>
                    <a:spLocks/>
                  </p:cNvSpPr>
                  <p:nvPr/>
                </p:nvSpPr>
                <p:spPr bwMode="auto">
                  <a:xfrm>
                    <a:off x="1419770" y="3258727"/>
                    <a:ext cx="141734" cy="232045"/>
                  </a:xfrm>
                  <a:custGeom>
                    <a:avLst/>
                    <a:gdLst>
                      <a:gd name="T0" fmla="*/ 102 w 108"/>
                      <a:gd name="T1" fmla="*/ 48 h 147"/>
                      <a:gd name="T2" fmla="*/ 55 w 108"/>
                      <a:gd name="T3" fmla="*/ 5 h 147"/>
                      <a:gd name="T4" fmla="*/ 45 w 108"/>
                      <a:gd name="T5" fmla="*/ 68 h 147"/>
                      <a:gd name="T6" fmla="*/ 55 w 108"/>
                      <a:gd name="T7" fmla="*/ 83 h 147"/>
                      <a:gd name="T8" fmla="*/ 35 w 108"/>
                      <a:gd name="T9" fmla="*/ 89 h 147"/>
                      <a:gd name="T10" fmla="*/ 4 w 108"/>
                      <a:gd name="T11" fmla="*/ 140 h 147"/>
                      <a:gd name="T12" fmla="*/ 64 w 108"/>
                      <a:gd name="T13" fmla="*/ 138 h 147"/>
                      <a:gd name="T14" fmla="*/ 84 w 108"/>
                      <a:gd name="T15" fmla="*/ 96 h 147"/>
                      <a:gd name="T16" fmla="*/ 87 w 108"/>
                      <a:gd name="T17" fmla="*/ 96 h 147"/>
                      <a:gd name="T18" fmla="*/ 102 w 108"/>
                      <a:gd name="T19" fmla="*/ 4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102" y="48"/>
                        </a:moveTo>
                        <a:cubicBezTo>
                          <a:pt x="95" y="30"/>
                          <a:pt x="54" y="0"/>
                          <a:pt x="55" y="5"/>
                        </a:cubicBezTo>
                        <a:cubicBezTo>
                          <a:pt x="56" y="9"/>
                          <a:pt x="39" y="50"/>
                          <a:pt x="45" y="68"/>
                        </a:cubicBezTo>
                        <a:cubicBezTo>
                          <a:pt x="47" y="74"/>
                          <a:pt x="51" y="79"/>
                          <a:pt x="55" y="83"/>
                        </a:cubicBezTo>
                        <a:cubicBezTo>
                          <a:pt x="48" y="83"/>
                          <a:pt x="42" y="85"/>
                          <a:pt x="35" y="89"/>
                        </a:cubicBezTo>
                        <a:cubicBezTo>
                          <a:pt x="20" y="98"/>
                          <a:pt x="0" y="142"/>
                          <a:pt x="4" y="140"/>
                        </a:cubicBezTo>
                        <a:cubicBezTo>
                          <a:pt x="8" y="138"/>
                          <a:pt x="48" y="147"/>
                          <a:pt x="64" y="138"/>
                        </a:cubicBezTo>
                        <a:cubicBezTo>
                          <a:pt x="79" y="129"/>
                          <a:pt x="86" y="112"/>
                          <a:pt x="84" y="96"/>
                        </a:cubicBezTo>
                        <a:cubicBezTo>
                          <a:pt x="85" y="96"/>
                          <a:pt x="86" y="96"/>
                          <a:pt x="87" y="96"/>
                        </a:cubicBezTo>
                        <a:cubicBezTo>
                          <a:pt x="102" y="85"/>
                          <a:pt x="108" y="66"/>
                          <a:pt x="102" y="48"/>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40" name="Freeform 1494">
                    <a:extLst/>
                  </p:cNvPr>
                  <p:cNvSpPr>
                    <a:spLocks/>
                  </p:cNvSpPr>
                  <p:nvPr/>
                </p:nvSpPr>
                <p:spPr bwMode="auto">
                  <a:xfrm>
                    <a:off x="1749779" y="3229723"/>
                    <a:ext cx="84618" cy="76469"/>
                  </a:xfrm>
                  <a:custGeom>
                    <a:avLst/>
                    <a:gdLst>
                      <a:gd name="T0" fmla="*/ 62 w 64"/>
                      <a:gd name="T1" fmla="*/ 38 h 49"/>
                      <a:gd name="T2" fmla="*/ 27 w 64"/>
                      <a:gd name="T3" fmla="*/ 43 h 49"/>
                      <a:gd name="T4" fmla="*/ 2 w 64"/>
                      <a:gd name="T5" fmla="*/ 6 h 49"/>
                      <a:gd name="T6" fmla="*/ 47 w 64"/>
                      <a:gd name="T7" fmla="*/ 6 h 49"/>
                      <a:gd name="T8" fmla="*/ 62 w 64"/>
                      <a:gd name="T9" fmla="*/ 38 h 49"/>
                    </a:gdLst>
                    <a:ahLst/>
                    <a:cxnLst>
                      <a:cxn ang="0">
                        <a:pos x="T0" y="T1"/>
                      </a:cxn>
                      <a:cxn ang="0">
                        <a:pos x="T2" y="T3"/>
                      </a:cxn>
                      <a:cxn ang="0">
                        <a:pos x="T4" y="T5"/>
                      </a:cxn>
                      <a:cxn ang="0">
                        <a:pos x="T6" y="T7"/>
                      </a:cxn>
                      <a:cxn ang="0">
                        <a:pos x="T8" y="T9"/>
                      </a:cxn>
                    </a:cxnLst>
                    <a:rect l="0" t="0" r="r" b="b"/>
                    <a:pathLst>
                      <a:path w="64" h="49">
                        <a:moveTo>
                          <a:pt x="62" y="38"/>
                        </a:moveTo>
                        <a:cubicBezTo>
                          <a:pt x="53" y="47"/>
                          <a:pt x="39" y="49"/>
                          <a:pt x="27" y="43"/>
                        </a:cubicBezTo>
                        <a:cubicBezTo>
                          <a:pt x="15" y="37"/>
                          <a:pt x="5" y="8"/>
                          <a:pt x="2" y="6"/>
                        </a:cubicBezTo>
                        <a:cubicBezTo>
                          <a:pt x="0" y="4"/>
                          <a:pt x="35" y="0"/>
                          <a:pt x="47" y="6"/>
                        </a:cubicBezTo>
                        <a:cubicBezTo>
                          <a:pt x="58" y="12"/>
                          <a:pt x="64" y="26"/>
                          <a:pt x="62" y="38"/>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41" name="Freeform 1495">
                    <a:extLst/>
                  </p:cNvPr>
                  <p:cNvSpPr>
                    <a:spLocks/>
                  </p:cNvSpPr>
                  <p:nvPr/>
                </p:nvSpPr>
                <p:spPr bwMode="auto">
                  <a:xfrm>
                    <a:off x="1715932" y="3155890"/>
                    <a:ext cx="90963" cy="73832"/>
                  </a:xfrm>
                  <a:custGeom>
                    <a:avLst/>
                    <a:gdLst>
                      <a:gd name="T0" fmla="*/ 68 w 68"/>
                      <a:gd name="T1" fmla="*/ 32 h 47"/>
                      <a:gd name="T2" fmla="*/ 34 w 68"/>
                      <a:gd name="T3" fmla="*/ 44 h 47"/>
                      <a:gd name="T4" fmla="*/ 3 w 68"/>
                      <a:gd name="T5" fmla="*/ 12 h 47"/>
                      <a:gd name="T6" fmla="*/ 46 w 68"/>
                      <a:gd name="T7" fmla="*/ 4 h 47"/>
                      <a:gd name="T8" fmla="*/ 68 w 68"/>
                      <a:gd name="T9" fmla="*/ 32 h 47"/>
                    </a:gdLst>
                    <a:ahLst/>
                    <a:cxnLst>
                      <a:cxn ang="0">
                        <a:pos x="T0" y="T1"/>
                      </a:cxn>
                      <a:cxn ang="0">
                        <a:pos x="T2" y="T3"/>
                      </a:cxn>
                      <a:cxn ang="0">
                        <a:pos x="T4" y="T5"/>
                      </a:cxn>
                      <a:cxn ang="0">
                        <a:pos x="T6" y="T7"/>
                      </a:cxn>
                      <a:cxn ang="0">
                        <a:pos x="T8" y="T9"/>
                      </a:cxn>
                    </a:cxnLst>
                    <a:rect l="0" t="0" r="r" b="b"/>
                    <a:pathLst>
                      <a:path w="68" h="47">
                        <a:moveTo>
                          <a:pt x="68" y="32"/>
                        </a:moveTo>
                        <a:cubicBezTo>
                          <a:pt x="60" y="42"/>
                          <a:pt x="47" y="47"/>
                          <a:pt x="34" y="44"/>
                        </a:cubicBezTo>
                        <a:cubicBezTo>
                          <a:pt x="22" y="40"/>
                          <a:pt x="6" y="14"/>
                          <a:pt x="3" y="12"/>
                        </a:cubicBezTo>
                        <a:cubicBezTo>
                          <a:pt x="0" y="11"/>
                          <a:pt x="34" y="0"/>
                          <a:pt x="46" y="4"/>
                        </a:cubicBezTo>
                        <a:cubicBezTo>
                          <a:pt x="59" y="7"/>
                          <a:pt x="67" y="19"/>
                          <a:pt x="68" y="32"/>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42" name="Freeform 1496">
                    <a:extLst/>
                  </p:cNvPr>
                  <p:cNvSpPr>
                    <a:spLocks/>
                  </p:cNvSpPr>
                  <p:nvPr/>
                </p:nvSpPr>
                <p:spPr bwMode="auto">
                  <a:xfrm>
                    <a:off x="1897860" y="3118974"/>
                    <a:ext cx="69809" cy="118658"/>
                  </a:xfrm>
                  <a:custGeom>
                    <a:avLst/>
                    <a:gdLst>
                      <a:gd name="T0" fmla="*/ 18 w 53"/>
                      <a:gd name="T1" fmla="*/ 75 h 75"/>
                      <a:gd name="T2" fmla="*/ 5 w 53"/>
                      <a:gd name="T3" fmla="*/ 38 h 75"/>
                      <a:gd name="T4" fmla="*/ 40 w 53"/>
                      <a:gd name="T5" fmla="*/ 3 h 75"/>
                      <a:gd name="T6" fmla="*/ 49 w 53"/>
                      <a:gd name="T7" fmla="*/ 51 h 75"/>
                      <a:gd name="T8" fmla="*/ 18 w 53"/>
                      <a:gd name="T9" fmla="*/ 75 h 75"/>
                    </a:gdLst>
                    <a:ahLst/>
                    <a:cxnLst>
                      <a:cxn ang="0">
                        <a:pos x="T0" y="T1"/>
                      </a:cxn>
                      <a:cxn ang="0">
                        <a:pos x="T2" y="T3"/>
                      </a:cxn>
                      <a:cxn ang="0">
                        <a:pos x="T4" y="T5"/>
                      </a:cxn>
                      <a:cxn ang="0">
                        <a:pos x="T6" y="T7"/>
                      </a:cxn>
                      <a:cxn ang="0">
                        <a:pos x="T8" y="T9"/>
                      </a:cxn>
                    </a:cxnLst>
                    <a:rect l="0" t="0" r="r" b="b"/>
                    <a:pathLst>
                      <a:path w="53" h="75">
                        <a:moveTo>
                          <a:pt x="18" y="75"/>
                        </a:moveTo>
                        <a:cubicBezTo>
                          <a:pt x="6" y="67"/>
                          <a:pt x="0" y="52"/>
                          <a:pt x="5" y="38"/>
                        </a:cubicBezTo>
                        <a:cubicBezTo>
                          <a:pt x="9" y="24"/>
                          <a:pt x="38" y="6"/>
                          <a:pt x="40" y="3"/>
                        </a:cubicBezTo>
                        <a:cubicBezTo>
                          <a:pt x="41" y="0"/>
                          <a:pt x="53" y="37"/>
                          <a:pt x="49" y="51"/>
                        </a:cubicBezTo>
                        <a:cubicBezTo>
                          <a:pt x="45" y="65"/>
                          <a:pt x="32" y="74"/>
                          <a:pt x="18" y="75"/>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43" name="Freeform 1497">
                    <a:extLst/>
                  </p:cNvPr>
                  <p:cNvSpPr>
                    <a:spLocks/>
                  </p:cNvSpPr>
                  <p:nvPr/>
                </p:nvSpPr>
                <p:spPr bwMode="auto">
                  <a:xfrm>
                    <a:off x="1542466" y="3430125"/>
                    <a:ext cx="116349" cy="105475"/>
                  </a:xfrm>
                  <a:custGeom>
                    <a:avLst/>
                    <a:gdLst>
                      <a:gd name="T0" fmla="*/ 84 w 88"/>
                      <a:gd name="T1" fmla="*/ 14 h 67"/>
                      <a:gd name="T2" fmla="*/ 65 w 88"/>
                      <a:gd name="T3" fmla="*/ 58 h 67"/>
                      <a:gd name="T4" fmla="*/ 4 w 88"/>
                      <a:gd name="T5" fmla="*/ 60 h 67"/>
                      <a:gd name="T6" fmla="*/ 36 w 88"/>
                      <a:gd name="T7" fmla="*/ 9 h 67"/>
                      <a:gd name="T8" fmla="*/ 84 w 88"/>
                      <a:gd name="T9" fmla="*/ 14 h 67"/>
                    </a:gdLst>
                    <a:ahLst/>
                    <a:cxnLst>
                      <a:cxn ang="0">
                        <a:pos x="T0" y="T1"/>
                      </a:cxn>
                      <a:cxn ang="0">
                        <a:pos x="T2" y="T3"/>
                      </a:cxn>
                      <a:cxn ang="0">
                        <a:pos x="T4" y="T5"/>
                      </a:cxn>
                      <a:cxn ang="0">
                        <a:pos x="T6" y="T7"/>
                      </a:cxn>
                      <a:cxn ang="0">
                        <a:pos x="T8" y="T9"/>
                      </a:cxn>
                    </a:cxnLst>
                    <a:rect l="0" t="0" r="r" b="b"/>
                    <a:pathLst>
                      <a:path w="88" h="67">
                        <a:moveTo>
                          <a:pt x="84" y="14"/>
                        </a:moveTo>
                        <a:cubicBezTo>
                          <a:pt x="88" y="31"/>
                          <a:pt x="80" y="49"/>
                          <a:pt x="65" y="58"/>
                        </a:cubicBezTo>
                        <a:cubicBezTo>
                          <a:pt x="49" y="67"/>
                          <a:pt x="8" y="59"/>
                          <a:pt x="4" y="60"/>
                        </a:cubicBezTo>
                        <a:cubicBezTo>
                          <a:pt x="0" y="62"/>
                          <a:pt x="20" y="18"/>
                          <a:pt x="36" y="9"/>
                        </a:cubicBezTo>
                        <a:cubicBezTo>
                          <a:pt x="52" y="0"/>
                          <a:pt x="71" y="3"/>
                          <a:pt x="84" y="14"/>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44" name="Freeform 1498">
                    <a:extLst/>
                  </p:cNvPr>
                  <p:cNvSpPr>
                    <a:spLocks/>
                  </p:cNvSpPr>
                  <p:nvPr/>
                </p:nvSpPr>
                <p:spPr bwMode="auto">
                  <a:xfrm>
                    <a:off x="1637660" y="3245544"/>
                    <a:ext cx="74041" cy="68559"/>
                  </a:xfrm>
                  <a:custGeom>
                    <a:avLst/>
                    <a:gdLst>
                      <a:gd name="T0" fmla="*/ 54 w 56"/>
                      <a:gd name="T1" fmla="*/ 10 h 43"/>
                      <a:gd name="T2" fmla="*/ 41 w 56"/>
                      <a:gd name="T3" fmla="*/ 38 h 43"/>
                      <a:gd name="T4" fmla="*/ 3 w 56"/>
                      <a:gd name="T5" fmla="*/ 39 h 43"/>
                      <a:gd name="T6" fmla="*/ 23 w 56"/>
                      <a:gd name="T7" fmla="*/ 6 h 43"/>
                      <a:gd name="T8" fmla="*/ 54 w 56"/>
                      <a:gd name="T9" fmla="*/ 10 h 43"/>
                    </a:gdLst>
                    <a:ahLst/>
                    <a:cxnLst>
                      <a:cxn ang="0">
                        <a:pos x="T0" y="T1"/>
                      </a:cxn>
                      <a:cxn ang="0">
                        <a:pos x="T2" y="T3"/>
                      </a:cxn>
                      <a:cxn ang="0">
                        <a:pos x="T4" y="T5"/>
                      </a:cxn>
                      <a:cxn ang="0">
                        <a:pos x="T6" y="T7"/>
                      </a:cxn>
                      <a:cxn ang="0">
                        <a:pos x="T8" y="T9"/>
                      </a:cxn>
                    </a:cxnLst>
                    <a:rect l="0" t="0" r="r" b="b"/>
                    <a:pathLst>
                      <a:path w="56" h="43">
                        <a:moveTo>
                          <a:pt x="54" y="10"/>
                        </a:moveTo>
                        <a:cubicBezTo>
                          <a:pt x="56" y="20"/>
                          <a:pt x="51" y="32"/>
                          <a:pt x="41" y="38"/>
                        </a:cubicBezTo>
                        <a:cubicBezTo>
                          <a:pt x="31" y="43"/>
                          <a:pt x="5" y="38"/>
                          <a:pt x="3" y="39"/>
                        </a:cubicBezTo>
                        <a:cubicBezTo>
                          <a:pt x="0" y="40"/>
                          <a:pt x="13" y="12"/>
                          <a:pt x="23" y="6"/>
                        </a:cubicBezTo>
                        <a:cubicBezTo>
                          <a:pt x="33" y="0"/>
                          <a:pt x="45" y="2"/>
                          <a:pt x="54" y="10"/>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45" name="Freeform 1499">
                    <a:extLst/>
                  </p:cNvPr>
                  <p:cNvSpPr>
                    <a:spLocks/>
                  </p:cNvSpPr>
                  <p:nvPr/>
                </p:nvSpPr>
                <p:spPr bwMode="auto">
                  <a:xfrm>
                    <a:off x="1720163" y="3311465"/>
                    <a:ext cx="74040" cy="65923"/>
                  </a:xfrm>
                  <a:custGeom>
                    <a:avLst/>
                    <a:gdLst>
                      <a:gd name="T0" fmla="*/ 54 w 56"/>
                      <a:gd name="T1" fmla="*/ 9 h 43"/>
                      <a:gd name="T2" fmla="*/ 41 w 56"/>
                      <a:gd name="T3" fmla="*/ 38 h 43"/>
                      <a:gd name="T4" fmla="*/ 3 w 56"/>
                      <a:gd name="T5" fmla="*/ 39 h 43"/>
                      <a:gd name="T6" fmla="*/ 23 w 56"/>
                      <a:gd name="T7" fmla="*/ 6 h 43"/>
                      <a:gd name="T8" fmla="*/ 54 w 56"/>
                      <a:gd name="T9" fmla="*/ 9 h 43"/>
                    </a:gdLst>
                    <a:ahLst/>
                    <a:cxnLst>
                      <a:cxn ang="0">
                        <a:pos x="T0" y="T1"/>
                      </a:cxn>
                      <a:cxn ang="0">
                        <a:pos x="T2" y="T3"/>
                      </a:cxn>
                      <a:cxn ang="0">
                        <a:pos x="T4" y="T5"/>
                      </a:cxn>
                      <a:cxn ang="0">
                        <a:pos x="T6" y="T7"/>
                      </a:cxn>
                      <a:cxn ang="0">
                        <a:pos x="T8" y="T9"/>
                      </a:cxn>
                    </a:cxnLst>
                    <a:rect l="0" t="0" r="r" b="b"/>
                    <a:pathLst>
                      <a:path w="56" h="43">
                        <a:moveTo>
                          <a:pt x="54" y="9"/>
                        </a:moveTo>
                        <a:cubicBezTo>
                          <a:pt x="56" y="20"/>
                          <a:pt x="51" y="32"/>
                          <a:pt x="41" y="38"/>
                        </a:cubicBezTo>
                        <a:cubicBezTo>
                          <a:pt x="31" y="43"/>
                          <a:pt x="6" y="38"/>
                          <a:pt x="3" y="39"/>
                        </a:cubicBezTo>
                        <a:cubicBezTo>
                          <a:pt x="0" y="40"/>
                          <a:pt x="13" y="12"/>
                          <a:pt x="23" y="6"/>
                        </a:cubicBezTo>
                        <a:cubicBezTo>
                          <a:pt x="33" y="0"/>
                          <a:pt x="46" y="2"/>
                          <a:pt x="54" y="9"/>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sp>
                <p:nvSpPr>
                  <p:cNvPr id="46" name="Freeform 1500">
                    <a:extLst/>
                  </p:cNvPr>
                  <p:cNvSpPr>
                    <a:spLocks/>
                  </p:cNvSpPr>
                  <p:nvPr/>
                </p:nvSpPr>
                <p:spPr bwMode="auto">
                  <a:xfrm>
                    <a:off x="1639776" y="3382661"/>
                    <a:ext cx="171350" cy="226771"/>
                  </a:xfrm>
                  <a:custGeom>
                    <a:avLst/>
                    <a:gdLst>
                      <a:gd name="T0" fmla="*/ 100 w 130"/>
                      <a:gd name="T1" fmla="*/ 5 h 143"/>
                      <a:gd name="T2" fmla="*/ 70 w 130"/>
                      <a:gd name="T3" fmla="*/ 60 h 143"/>
                      <a:gd name="T4" fmla="*/ 76 w 130"/>
                      <a:gd name="T5" fmla="*/ 84 h 143"/>
                      <a:gd name="T6" fmla="*/ 36 w 130"/>
                      <a:gd name="T7" fmla="*/ 84 h 143"/>
                      <a:gd name="T8" fmla="*/ 4 w 130"/>
                      <a:gd name="T9" fmla="*/ 136 h 143"/>
                      <a:gd name="T10" fmla="*/ 64 w 130"/>
                      <a:gd name="T11" fmla="*/ 134 h 143"/>
                      <a:gd name="T12" fmla="*/ 84 w 130"/>
                      <a:gd name="T13" fmla="*/ 93 h 143"/>
                      <a:gd name="T14" fmla="*/ 99 w 130"/>
                      <a:gd name="T15" fmla="*/ 102 h 143"/>
                      <a:gd name="T16" fmla="*/ 130 w 130"/>
                      <a:gd name="T17" fmla="*/ 61 h 143"/>
                      <a:gd name="T18" fmla="*/ 100 w 13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43">
                        <a:moveTo>
                          <a:pt x="100" y="5"/>
                        </a:moveTo>
                        <a:cubicBezTo>
                          <a:pt x="100" y="9"/>
                          <a:pt x="70" y="41"/>
                          <a:pt x="70" y="60"/>
                        </a:cubicBezTo>
                        <a:cubicBezTo>
                          <a:pt x="69" y="69"/>
                          <a:pt x="72" y="77"/>
                          <a:pt x="76" y="84"/>
                        </a:cubicBezTo>
                        <a:cubicBezTo>
                          <a:pt x="64" y="77"/>
                          <a:pt x="49" y="77"/>
                          <a:pt x="36" y="84"/>
                        </a:cubicBezTo>
                        <a:cubicBezTo>
                          <a:pt x="20" y="93"/>
                          <a:pt x="0" y="137"/>
                          <a:pt x="4" y="136"/>
                        </a:cubicBezTo>
                        <a:cubicBezTo>
                          <a:pt x="8" y="134"/>
                          <a:pt x="49" y="143"/>
                          <a:pt x="64" y="134"/>
                        </a:cubicBezTo>
                        <a:cubicBezTo>
                          <a:pt x="79" y="125"/>
                          <a:pt x="86" y="109"/>
                          <a:pt x="84" y="93"/>
                        </a:cubicBezTo>
                        <a:cubicBezTo>
                          <a:pt x="89" y="97"/>
                          <a:pt x="94" y="100"/>
                          <a:pt x="99" y="102"/>
                        </a:cubicBezTo>
                        <a:cubicBezTo>
                          <a:pt x="116" y="97"/>
                          <a:pt x="129" y="81"/>
                          <a:pt x="130" y="61"/>
                        </a:cubicBezTo>
                        <a:cubicBezTo>
                          <a:pt x="130" y="42"/>
                          <a:pt x="101" y="0"/>
                          <a:pt x="100" y="5"/>
                        </a:cubicBezTo>
                        <a:close/>
                      </a:path>
                    </a:pathLst>
                  </a:custGeom>
                  <a:solidFill>
                    <a:schemeClr val="accent6"/>
                  </a:solidFill>
                  <a:ln>
                    <a:noFill/>
                  </a:ln>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en-US" sz="1350"/>
                  </a:p>
                </p:txBody>
              </p:sp>
            </p:grpSp>
          </p:grpSp>
        </p:grpSp>
        <p:sp>
          <p:nvSpPr>
            <p:cNvPr id="26673" name="AutoShape 105"/>
            <p:cNvSpPr>
              <a:spLocks noChangeArrowheads="1"/>
            </p:cNvSpPr>
            <p:nvPr/>
          </p:nvSpPr>
          <p:spPr bwMode="auto">
            <a:xfrm>
              <a:off x="3668713" y="4351337"/>
              <a:ext cx="1728787" cy="1223963"/>
            </a:xfrm>
            <a:prstGeom prst="hexagon">
              <a:avLst>
                <a:gd name="adj" fmla="val 35311"/>
                <a:gd name="vf" fmla="val 115470"/>
              </a:avLst>
            </a:prstGeom>
            <a:solidFill>
              <a:srgbClr val="FFFF00"/>
            </a:solidFill>
            <a:ln w="9525" algn="ctr">
              <a:solidFill>
                <a:srgbClr val="000080"/>
              </a:solidFill>
              <a:miter lim="800000"/>
              <a:headEnd/>
              <a:tailEnd/>
            </a:ln>
            <a:effectLst>
              <a:outerShdw dist="107763" dir="2700000" algn="ctr" rotWithShape="0">
                <a:srgbClr val="808080">
                  <a:alpha val="50000"/>
                </a:srgbClr>
              </a:outerShdw>
            </a:effectLst>
          </p:spPr>
          <p:txBody>
            <a:bodyPr wrap="none" lIns="91414" tIns="45708" rIns="91414" bIns="45708" anchor="ctr"/>
            <a:lstStyle/>
            <a:p>
              <a:pPr algn="ctr" defTabSz="1173163" eaLnBrk="0" hangingPunct="0">
                <a:buClr>
                  <a:schemeClr val="tx1"/>
                </a:buClr>
                <a:defRPr/>
              </a:pPr>
              <a:r>
                <a:rPr kumimoji="0" lang="zh-TW" altLang="zh-TW" sz="2000">
                  <a:solidFill>
                    <a:srgbClr val="000099"/>
                  </a:solidFill>
                  <a:latin typeface="Times New Roman" pitchFamily="18" charset="0"/>
                  <a:ea typeface="標楷體" pitchFamily="65" charset="-120"/>
                </a:rPr>
                <a:t>一元化行政</a:t>
              </a:r>
            </a:p>
            <a:p>
              <a:pPr algn="ctr" defTabSz="1173163" eaLnBrk="0" hangingPunct="0">
                <a:buClr>
                  <a:schemeClr val="tx1"/>
                </a:buClr>
                <a:defRPr/>
              </a:pPr>
              <a:r>
                <a:rPr kumimoji="0" lang="zh-TW" altLang="zh-TW" sz="2000">
                  <a:solidFill>
                    <a:srgbClr val="000099"/>
                  </a:solidFill>
                  <a:latin typeface="Times New Roman" pitchFamily="18" charset="0"/>
                  <a:ea typeface="標楷體" pitchFamily="65" charset="-120"/>
                </a:rPr>
                <a:t>便捷服務</a:t>
              </a:r>
            </a:p>
          </p:txBody>
        </p:sp>
      </p:grpSp>
      <p:sp>
        <p:nvSpPr>
          <p:cNvPr id="25605" name="TextBox 106"/>
          <p:cNvSpPr txBox="1">
            <a:spLocks noChangeArrowheads="1"/>
          </p:cNvSpPr>
          <p:nvPr/>
        </p:nvSpPr>
        <p:spPr bwMode="auto">
          <a:xfrm>
            <a:off x="1331913" y="3429000"/>
            <a:ext cx="1604962" cy="519113"/>
          </a:xfrm>
          <a:prstGeom prst="rect">
            <a:avLst/>
          </a:prstGeom>
          <a:noFill/>
          <a:ln w="9525">
            <a:noFill/>
            <a:miter lim="800000"/>
            <a:headEnd/>
            <a:tailEnd/>
          </a:ln>
        </p:spPr>
        <p:txBody>
          <a:bodyPr lIns="0" rIns="0" anchor="ctr">
            <a:spAutoFit/>
          </a:bodyPr>
          <a:lstStyle/>
          <a:p>
            <a:pPr algn="r" defTabSz="1173163" eaLnBrk="0" hangingPunct="0">
              <a:buClr>
                <a:schemeClr val="tx1"/>
              </a:buClr>
            </a:pPr>
            <a:r>
              <a:rPr kumimoji="0" lang="zh-TW" altLang="zh-TW" sz="2800" b="1">
                <a:latin typeface="Calibri" pitchFamily="34" charset="0"/>
                <a:ea typeface="標楷體" pitchFamily="65" charset="-120"/>
              </a:rPr>
              <a:t>投資輔導</a:t>
            </a:r>
            <a:endParaRPr kumimoji="0" lang="zh-TW" altLang="zh-TW">
              <a:solidFill>
                <a:srgbClr val="000099"/>
              </a:solidFill>
              <a:latin typeface="Times New Roman" pitchFamily="18" charset="0"/>
              <a:ea typeface="標楷體" pitchFamily="65" charset="-120"/>
            </a:endParaRPr>
          </a:p>
        </p:txBody>
      </p:sp>
      <p:sp>
        <p:nvSpPr>
          <p:cNvPr id="25606" name="TextBox 106"/>
          <p:cNvSpPr txBox="1">
            <a:spLocks noChangeArrowheads="1"/>
          </p:cNvSpPr>
          <p:nvPr/>
        </p:nvSpPr>
        <p:spPr bwMode="auto">
          <a:xfrm>
            <a:off x="755650" y="4637088"/>
            <a:ext cx="1568450" cy="522287"/>
          </a:xfrm>
          <a:prstGeom prst="rect">
            <a:avLst/>
          </a:prstGeom>
          <a:noFill/>
          <a:ln w="9525">
            <a:noFill/>
            <a:miter lim="800000"/>
            <a:headEnd/>
            <a:tailEnd/>
          </a:ln>
        </p:spPr>
        <p:txBody>
          <a:bodyPr lIns="0" rIns="0" anchor="ctr">
            <a:spAutoFit/>
          </a:bodyPr>
          <a:lstStyle/>
          <a:p>
            <a:pPr algn="r" defTabSz="1173163" eaLnBrk="0" hangingPunct="0">
              <a:buClr>
                <a:schemeClr val="tx1"/>
              </a:buClr>
            </a:pPr>
            <a:r>
              <a:rPr kumimoji="0" lang="zh-TW" altLang="zh-TW" sz="2800" b="1">
                <a:latin typeface="Calibri" pitchFamily="34" charset="0"/>
                <a:ea typeface="標楷體" pitchFamily="65" charset="-120"/>
              </a:rPr>
              <a:t>外</a:t>
            </a:r>
            <a:r>
              <a:rPr kumimoji="0" lang="zh-TW" altLang="en-US" sz="2800" b="1">
                <a:latin typeface="Calibri" pitchFamily="34" charset="0"/>
                <a:ea typeface="標楷體" pitchFamily="65" charset="-120"/>
              </a:rPr>
              <a:t>貿簽審</a:t>
            </a:r>
            <a:endParaRPr kumimoji="0" lang="zh-TW" altLang="zh-TW">
              <a:solidFill>
                <a:srgbClr val="000099"/>
              </a:solidFill>
              <a:latin typeface="Times New Roman" pitchFamily="18" charset="0"/>
              <a:ea typeface="標楷體" pitchFamily="65" charset="-120"/>
            </a:endParaRPr>
          </a:p>
        </p:txBody>
      </p:sp>
      <p:sp>
        <p:nvSpPr>
          <p:cNvPr id="25607" name="TextBox 106"/>
          <p:cNvSpPr txBox="1">
            <a:spLocks noChangeArrowheads="1"/>
          </p:cNvSpPr>
          <p:nvPr/>
        </p:nvSpPr>
        <p:spPr bwMode="auto">
          <a:xfrm>
            <a:off x="1331913" y="5805488"/>
            <a:ext cx="1497012" cy="519112"/>
          </a:xfrm>
          <a:prstGeom prst="rect">
            <a:avLst/>
          </a:prstGeom>
          <a:noFill/>
          <a:ln w="9525">
            <a:noFill/>
            <a:miter lim="800000"/>
            <a:headEnd/>
            <a:tailEnd/>
          </a:ln>
        </p:spPr>
        <p:txBody>
          <a:bodyPr lIns="0" rIns="0" anchor="ctr">
            <a:spAutoFit/>
          </a:bodyPr>
          <a:lstStyle/>
          <a:p>
            <a:pPr algn="r" defTabSz="1173163" eaLnBrk="0" hangingPunct="0">
              <a:buClr>
                <a:schemeClr val="tx1"/>
              </a:buClr>
            </a:pPr>
            <a:r>
              <a:rPr kumimoji="0" lang="zh-TW" altLang="zh-TW" sz="2800" b="1">
                <a:latin typeface="Calibri" pitchFamily="34" charset="0"/>
                <a:ea typeface="標楷體" pitchFamily="65" charset="-120"/>
              </a:rPr>
              <a:t>建築管理</a:t>
            </a:r>
            <a:endParaRPr kumimoji="0" lang="zh-TW" altLang="zh-TW">
              <a:solidFill>
                <a:srgbClr val="000099"/>
              </a:solidFill>
              <a:latin typeface="Times New Roman" pitchFamily="18" charset="0"/>
              <a:ea typeface="標楷體" pitchFamily="65" charset="-120"/>
            </a:endParaRPr>
          </a:p>
        </p:txBody>
      </p:sp>
      <p:sp>
        <p:nvSpPr>
          <p:cNvPr id="25608" name="TextBox 106"/>
          <p:cNvSpPr txBox="1">
            <a:spLocks noChangeArrowheads="1"/>
          </p:cNvSpPr>
          <p:nvPr/>
        </p:nvSpPr>
        <p:spPr bwMode="auto">
          <a:xfrm>
            <a:off x="6011863" y="5732463"/>
            <a:ext cx="1584325" cy="519112"/>
          </a:xfrm>
          <a:prstGeom prst="rect">
            <a:avLst/>
          </a:prstGeom>
          <a:noFill/>
          <a:ln w="9525">
            <a:noFill/>
            <a:miter lim="800000"/>
            <a:headEnd/>
            <a:tailEnd/>
          </a:ln>
        </p:spPr>
        <p:txBody>
          <a:bodyPr lIns="0" rIns="0" anchor="ctr">
            <a:spAutoFit/>
          </a:bodyPr>
          <a:lstStyle/>
          <a:p>
            <a:pPr algn="r" defTabSz="1173163" eaLnBrk="0" hangingPunct="0">
              <a:buClr>
                <a:schemeClr val="tx1"/>
              </a:buClr>
            </a:pPr>
            <a:r>
              <a:rPr kumimoji="0" lang="zh-TW" altLang="zh-TW" sz="2800" b="1">
                <a:latin typeface="Calibri" pitchFamily="34" charset="0"/>
                <a:ea typeface="標楷體" pitchFamily="65" charset="-120"/>
              </a:rPr>
              <a:t>環保許可</a:t>
            </a:r>
            <a:endParaRPr kumimoji="0" lang="zh-TW" altLang="zh-TW">
              <a:solidFill>
                <a:srgbClr val="000099"/>
              </a:solidFill>
              <a:latin typeface="Times New Roman" pitchFamily="18" charset="0"/>
              <a:ea typeface="標楷體" pitchFamily="65" charset="-120"/>
            </a:endParaRPr>
          </a:p>
        </p:txBody>
      </p:sp>
      <p:sp>
        <p:nvSpPr>
          <p:cNvPr id="25609" name="TextBox 106"/>
          <p:cNvSpPr txBox="1">
            <a:spLocks noChangeArrowheads="1"/>
          </p:cNvSpPr>
          <p:nvPr/>
        </p:nvSpPr>
        <p:spPr bwMode="auto">
          <a:xfrm>
            <a:off x="6516688" y="4565650"/>
            <a:ext cx="1584325" cy="519113"/>
          </a:xfrm>
          <a:prstGeom prst="rect">
            <a:avLst/>
          </a:prstGeom>
          <a:noFill/>
          <a:ln w="9525">
            <a:noFill/>
            <a:miter lim="800000"/>
            <a:headEnd/>
            <a:tailEnd/>
          </a:ln>
        </p:spPr>
        <p:txBody>
          <a:bodyPr lIns="0" rIns="0" anchor="ctr">
            <a:spAutoFit/>
          </a:bodyPr>
          <a:lstStyle/>
          <a:p>
            <a:pPr algn="r" defTabSz="1173163" eaLnBrk="0" hangingPunct="0">
              <a:buClr>
                <a:schemeClr val="tx1"/>
              </a:buClr>
            </a:pPr>
            <a:r>
              <a:rPr kumimoji="0" lang="zh-TW" altLang="zh-TW" sz="2800" b="1">
                <a:latin typeface="Calibri" pitchFamily="34" charset="0"/>
                <a:ea typeface="標楷體" pitchFamily="65" charset="-120"/>
              </a:rPr>
              <a:t>工商服務</a:t>
            </a:r>
            <a:endParaRPr kumimoji="0" lang="zh-TW" altLang="zh-TW">
              <a:solidFill>
                <a:srgbClr val="000099"/>
              </a:solidFill>
              <a:latin typeface="Times New Roman" pitchFamily="18" charset="0"/>
              <a:ea typeface="標楷體" pitchFamily="65" charset="-120"/>
            </a:endParaRPr>
          </a:p>
        </p:txBody>
      </p:sp>
      <p:sp>
        <p:nvSpPr>
          <p:cNvPr id="25610" name="TextBox 106"/>
          <p:cNvSpPr txBox="1">
            <a:spLocks noChangeArrowheads="1"/>
          </p:cNvSpPr>
          <p:nvPr/>
        </p:nvSpPr>
        <p:spPr bwMode="auto">
          <a:xfrm>
            <a:off x="5868988" y="3341688"/>
            <a:ext cx="1439862" cy="519112"/>
          </a:xfrm>
          <a:prstGeom prst="rect">
            <a:avLst/>
          </a:prstGeom>
          <a:noFill/>
          <a:ln w="9525">
            <a:noFill/>
            <a:miter lim="800000"/>
            <a:headEnd/>
            <a:tailEnd/>
          </a:ln>
        </p:spPr>
        <p:txBody>
          <a:bodyPr lIns="0" rIns="0" anchor="ctr">
            <a:spAutoFit/>
          </a:bodyPr>
          <a:lstStyle/>
          <a:p>
            <a:pPr algn="r" defTabSz="1173163" eaLnBrk="0" hangingPunct="0">
              <a:buClr>
                <a:schemeClr val="tx1"/>
              </a:buClr>
            </a:pPr>
            <a:r>
              <a:rPr kumimoji="0" lang="zh-TW" altLang="zh-TW" sz="2800" b="1">
                <a:latin typeface="Calibri" pitchFamily="34" charset="0"/>
                <a:ea typeface="標楷體" pitchFamily="65" charset="-120"/>
              </a:rPr>
              <a:t>勞工行政 </a:t>
            </a:r>
            <a:endParaRPr kumimoji="0" lang="zh-TW" altLang="zh-TW">
              <a:solidFill>
                <a:srgbClr val="000099"/>
              </a:solidFill>
              <a:latin typeface="Times New Roman" pitchFamily="18" charset="0"/>
              <a:ea typeface="標楷體" pitchFamily="65" charset="-120"/>
            </a:endParaRPr>
          </a:p>
        </p:txBody>
      </p:sp>
    </p:spTree>
    <p:extLst>
      <p:ext uri="{BB962C8B-B14F-4D97-AF65-F5344CB8AC3E}">
        <p14:creationId xmlns:p14="http://schemas.microsoft.com/office/powerpoint/2010/main" val="32071084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19862</TotalTime>
  <Words>1098</Words>
  <Application>Microsoft Office PowerPoint</Application>
  <PresentationFormat>如螢幕大小 (4:3)</PresentationFormat>
  <Paragraphs>176</Paragraphs>
  <Slides>13</Slides>
  <Notes>9</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臺日合作計畫赴日研修 ～(請註明研修題目)研修～  參訓機關暨學員簡介 (為促成台日政府機關及研修單位之雙向交流，請依現有貴管業務簡報檔案製作或以簡單之文字及圖表說明業管內容，以利日方相關單位瞭解我方需求，提高研修效果) ※参考樣本：經濟部工業局、經濟部中小企業處、經濟部加工出口區管理處</vt:lpstr>
      <vt:lpstr>PowerPoint 簡報</vt:lpstr>
      <vt:lpstr>工業局業務概要</vt:lpstr>
      <vt:lpstr>目標：推動我國半導體產業 朝智慧電子產業躍進</vt:lpstr>
      <vt:lpstr>PowerPoint 簡報</vt:lpstr>
      <vt:lpstr>中小企業處簡介</vt:lpstr>
      <vt:lpstr>林口新創園 Startup Terrace</vt:lpstr>
      <vt:lpstr>PowerPoint 簡報</vt:lpstr>
      <vt:lpstr>PowerPoint 簡報</vt:lpstr>
      <vt:lpstr>PowerPoint 簡報</vt:lpstr>
      <vt:lpstr>〇〇</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經濟部簡報標題-待確認</dc:title>
  <dc:creator>詹朝豐</dc:creator>
  <cp:lastModifiedBy>test89</cp:lastModifiedBy>
  <cp:revision>3953</cp:revision>
  <cp:lastPrinted>2018-04-18T08:29:00Z</cp:lastPrinted>
  <dcterms:created xsi:type="dcterms:W3CDTF">2016-02-24T01:31:49Z</dcterms:created>
  <dcterms:modified xsi:type="dcterms:W3CDTF">2018-10-31T06:21:55Z</dcterms:modified>
</cp:coreProperties>
</file>