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charts/chart1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Noto Sans CJK TC Regular"/>
        <a:ea typeface="Noto Sans CJK TC Regular"/>
        <a:cs typeface="Noto Sans CJK TC Regular"/>
        <a:sym typeface="Noto Sans CJK TC Regular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Noto Sans CJK TC Regular"/>
        <a:ea typeface="Noto Sans CJK TC Regular"/>
        <a:cs typeface="Noto Sans CJK TC Regular"/>
        <a:sym typeface="Noto Sans CJK TC Regular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Noto Sans CJK TC Regular"/>
        <a:ea typeface="Noto Sans CJK TC Regular"/>
        <a:cs typeface="Noto Sans CJK TC Regular"/>
        <a:sym typeface="Noto Sans CJK TC Regular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Noto Sans CJK TC Regular"/>
        <a:ea typeface="Noto Sans CJK TC Regular"/>
        <a:cs typeface="Noto Sans CJK TC Regular"/>
        <a:sym typeface="Noto Sans CJK TC Regular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Noto Sans CJK TC Regular"/>
        <a:ea typeface="Noto Sans CJK TC Regular"/>
        <a:cs typeface="Noto Sans CJK TC Regular"/>
        <a:sym typeface="Noto Sans CJK TC Regular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Noto Sans CJK TC Regular"/>
        <a:ea typeface="Noto Sans CJK TC Regular"/>
        <a:cs typeface="Noto Sans CJK TC Regular"/>
        <a:sym typeface="Noto Sans CJK TC Regular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Noto Sans CJK TC Regular"/>
        <a:ea typeface="Noto Sans CJK TC Regular"/>
        <a:cs typeface="Noto Sans CJK TC Regular"/>
        <a:sym typeface="Noto Sans CJK TC Regular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Noto Sans CJK TC Regular"/>
        <a:ea typeface="Noto Sans CJK TC Regular"/>
        <a:cs typeface="Noto Sans CJK TC Regular"/>
        <a:sym typeface="Noto Sans CJK TC Regular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Noto Sans CJK TC Regular"/>
        <a:ea typeface="Noto Sans CJK TC Regular"/>
        <a:cs typeface="Noto Sans CJK TC Regular"/>
        <a:sym typeface="Noto Sans CJK TC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Noto Sans CJK TC Regular"/>
          <a:ea typeface="Noto Sans CJK TC Regular"/>
          <a:cs typeface="Noto Sans CJK TC Regular"/>
        </a:font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Noto Sans CJK TC Regular"/>
          <a:ea typeface="Noto Sans CJK TC Regular"/>
          <a:cs typeface="Noto Sans CJK TC Regular"/>
        </a:font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Noto Sans CJK TC Regular"/>
          <a:ea typeface="Noto Sans CJK TC Regular"/>
          <a:cs typeface="Noto Sans CJK TC Regular"/>
        </a:font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Noto Sans CJK TC Regular"/>
          <a:ea typeface="Noto Sans CJK TC Regular"/>
          <a:cs typeface="Noto Sans CJK TC Regular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Noto Sans CJK TC Bold"/>
          <a:ea typeface="Noto Sans CJK TC Bold"/>
          <a:cs typeface="Noto Sans CJK TC Bold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Noto Sans CJK TC Regular"/>
          <a:ea typeface="Noto Sans CJK TC Regular"/>
          <a:cs typeface="Noto Sans CJK TC Regular"/>
        </a:font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>
          <a:latin typeface="Noto Sans CJK TC Bold"/>
          <a:ea typeface="Noto Sans CJK TC Bold"/>
          <a:cs typeface="Noto Sans CJK TC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Noto Sans CJK TC Regular"/>
          <a:ea typeface="Noto Sans CJK TC Regular"/>
          <a:cs typeface="Noto Sans CJK TC Regular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Noto Sans CJK TC Bold"/>
          <a:ea typeface="Noto Sans CJK TC Bold"/>
          <a:cs typeface="Noto Sans CJK TC Bold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>
          <a:latin typeface="Noto Sans CJK TC Bold"/>
          <a:ea typeface="Noto Sans CJK TC Bold"/>
          <a:cs typeface="Noto Sans CJK TC Bold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Noto Sans CJK TC Bold"/>
          <a:ea typeface="Noto Sans CJK TC Bold"/>
          <a:cs typeface="Noto Sans CJK TC Bold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811684"/>
          <c:y val="0.0572206"/>
          <c:w val="0.913832"/>
          <c:h val="0.7415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地區 1</c:v>
                </c:pt>
              </c:strCache>
            </c:strRef>
          </c:tx>
          <c:spPr>
            <a:solidFill>
              <a:srgbClr val="36529C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2300" u="none">
                    <a:solidFill>
                      <a:srgbClr val="5E5E5E"/>
                    </a:solidFill>
                    <a:latin typeface="Helvetica Neue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Sheet1!$B$1:$J$1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Sheet1!$B$2:$J$2</c:f>
              <c:numCache>
                <c:ptCount val="9"/>
                <c:pt idx="0">
                  <c:v>1149.000000</c:v>
                </c:pt>
                <c:pt idx="1">
                  <c:v>3449.000000</c:v>
                </c:pt>
                <c:pt idx="2">
                  <c:v>2342.000000</c:v>
                </c:pt>
                <c:pt idx="3">
                  <c:v>3023.000000</c:v>
                </c:pt>
                <c:pt idx="4">
                  <c:v>1802.000000</c:v>
                </c:pt>
                <c:pt idx="5">
                  <c:v>2404.000000</c:v>
                </c:pt>
                <c:pt idx="6">
                  <c:v>2663.000000</c:v>
                </c:pt>
                <c:pt idx="7">
                  <c:v>5640.000000</c:v>
                </c:pt>
                <c:pt idx="8">
                  <c:v>4732.000000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i="0" strike="noStrike" sz="2300" u="none">
                    <a:solidFill>
                      <a:srgbClr val="5E5E5E"/>
                    </a:solidFill>
                    <a:latin typeface="Helvetica Neue"/>
                  </a:defRPr>
                </a:pPr>
                <a:r>
                  <a:rPr b="0" i="0" strike="noStrike" sz="2300" u="none">
                    <a:solidFill>
                      <a:srgbClr val="5E5E5E"/>
                    </a:solidFill>
                    <a:latin typeface="Helvetica Neue"/>
                  </a:rPr>
                  <a:t>核備對東協投資及佔比</a:t>
                </a:r>
              </a:p>
            </c:rich>
          </c:tx>
          <c:layout/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000" u="none">
                <a:solidFill>
                  <a:srgbClr val="5E5E5E"/>
                </a:solidFill>
                <a:latin typeface="Helvetica Neue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&quot; &quot;;(#,##0)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2000" u="none">
                <a:solidFill>
                  <a:srgbClr val="5E5E5E"/>
                </a:solidFill>
                <a:latin typeface="Helvetica Neue"/>
              </a:defRPr>
            </a:pPr>
          </a:p>
        </c:txPr>
        <c:crossAx val="2094734552"/>
        <c:crosses val="autoZero"/>
        <c:crossBetween val="between"/>
        <c:majorUnit val="1500"/>
        <c:minorUnit val="750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文層級一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pc="0" sz="3000">
                <a:latin typeface="+mj-lt"/>
                <a:ea typeface="+mj-ea"/>
                <a:cs typeface="+mj-cs"/>
                <a:sym typeface="Helvetica Neue"/>
              </a:defRPr>
            </a:lvl1pPr>
            <a:lvl2pPr marL="9906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2pPr>
            <a:lvl3pPr marL="16002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3pPr>
            <a:lvl4pPr marL="22098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4pPr>
            <a:lvl5pPr marL="28194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作者和日期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簡報標題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520" sz="5200">
                <a:latin typeface="Noto Sans CJK TC Medium"/>
                <a:ea typeface="Noto Sans CJK TC Medium"/>
                <a:cs typeface="Noto Sans CJK TC Medium"/>
                <a:sym typeface="Noto Sans CJK TC Medium"/>
              </a:defRPr>
            </a:lvl1pPr>
          </a:lstStyle>
          <a:p>
            <a:pPr/>
            <a:r>
              <a:t>簡報標題</a:t>
            </a:r>
          </a:p>
        </p:txBody>
      </p:sp>
      <p:sp>
        <p:nvSpPr>
          <p:cNvPr id="13" name="內文層級一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0" sz="5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簡報子標題</a:t>
            </a:r>
          </a:p>
        </p:txBody>
      </p:sp>
      <p:sp>
        <p:nvSpPr>
          <p:cNvPr id="1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聲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內文層級一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聲明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重要事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內文層級一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詳細資訊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pc="0"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詳細資訊</a:t>
            </a:r>
          </a:p>
        </p:txBody>
      </p:sp>
      <p:sp>
        <p:nvSpPr>
          <p:cNvPr id="10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內文層級一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pc="0" sz="3000">
                <a:latin typeface="+mj-lt"/>
                <a:ea typeface="+mj-ea"/>
                <a:cs typeface="+mj-cs"/>
                <a:sym typeface="Helvetica Neue"/>
              </a:defRPr>
            </a:lvl1pPr>
            <a:lvl2pPr marL="9906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2pPr>
            <a:lvl3pPr marL="16002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3pPr>
            <a:lvl4pPr marL="22098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4pPr>
            <a:lvl5pPr marL="28194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出處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內文層級一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lnSpc>
                <a:spcPct val="90000"/>
              </a:lnSpc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「著名的引言」</a:t>
            </a:r>
          </a:p>
        </p:txBody>
      </p:sp>
      <p:sp>
        <p:nvSpPr>
          <p:cNvPr id="11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一碗沙拉搭配炒飯、水煮蛋和筷子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一碗鮭魚餅、沙拉和鷹嘴豆泥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一碗搭配洋香菜奶油、烤榛子和刨絲帕瑪森起司的特寬麵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一碗沙拉搭配炒飯、水煮蛋和筷子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酪梨與萊姆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簡報標題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520" sz="5200">
                <a:latin typeface="Noto Sans CJK TC Medium"/>
                <a:ea typeface="Noto Sans CJK TC Medium"/>
                <a:cs typeface="Noto Sans CJK TC Medium"/>
                <a:sym typeface="Noto Sans CJK TC Medium"/>
              </a:defRPr>
            </a:lvl1pPr>
          </a:lstStyle>
          <a:p>
            <a:pPr/>
            <a:r>
              <a:t>簡報標題</a:t>
            </a:r>
          </a:p>
        </p:txBody>
      </p:sp>
      <p:sp>
        <p:nvSpPr>
          <p:cNvPr id="23" name="內文層級一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pc="0" sz="3000">
                <a:latin typeface="+mj-lt"/>
                <a:ea typeface="+mj-ea"/>
                <a:cs typeface="+mj-cs"/>
                <a:sym typeface="Helvetica Neue"/>
              </a:defRPr>
            </a:lvl1pPr>
            <a:lvl2pPr marL="9906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2pPr>
            <a:lvl3pPr marL="16002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3pPr>
            <a:lvl4pPr marL="22098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4pPr>
            <a:lvl5pPr marL="2819400" indent="-381000" defTabSz="701675">
              <a:lnSpc>
                <a:spcPct val="100000"/>
              </a:lnSpc>
              <a:spcBef>
                <a:spcPts val="0"/>
              </a:spcBef>
              <a:defRPr b="1" spc="0" sz="30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作者和日期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內文層級一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0" sz="5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簡報子標題</a:t>
            </a:r>
          </a:p>
        </p:txBody>
      </p:sp>
      <p:sp>
        <p:nvSpPr>
          <p:cNvPr id="2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替用照片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一碗鮭魚餅、沙拉和鷹嘴豆泥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幻燈片標題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幻燈片標題</a:t>
            </a:r>
          </a:p>
        </p:txBody>
      </p:sp>
      <p:sp>
        <p:nvSpPr>
          <p:cNvPr id="34" name="內文層級一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0" sz="5500">
                <a:latin typeface="+mj-lt"/>
                <a:ea typeface="+mj-ea"/>
                <a:cs typeface="+mj-cs"/>
                <a:sym typeface="Helvetica Neue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0" sz="5500">
                <a:latin typeface="+mj-lt"/>
                <a:ea typeface="+mj-ea"/>
                <a:cs typeface="+mj-cs"/>
                <a:sym typeface="Helvetica Neue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0" sz="5500">
                <a:latin typeface="+mj-lt"/>
                <a:ea typeface="+mj-ea"/>
                <a:cs typeface="+mj-cs"/>
                <a:sym typeface="Helvetica Neue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0" sz="5500">
                <a:latin typeface="+mj-lt"/>
                <a:ea typeface="+mj-ea"/>
                <a:cs typeface="+mj-cs"/>
                <a:sym typeface="Helvetica Neue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0" sz="55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幻燈片子標題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幻燈片編號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燈片標題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43" name="內文層級一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pc="0" sz="4800">
                <a:latin typeface="+mj-lt"/>
                <a:ea typeface="+mj-ea"/>
                <a:cs typeface="+mj-cs"/>
                <a:sym typeface="Helvetica Neue"/>
              </a:defRPr>
            </a:lvl1pPr>
            <a:lvl2pPr marL="12192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2pPr>
            <a:lvl3pPr marL="18288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3pPr>
            <a:lvl4pPr marL="24384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4pPr>
            <a:lvl5pPr marL="30480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幻燈片子標題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內文層級一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>
              <a:defRPr spc="100"/>
            </a:lvl1pPr>
          </a:lstStyle>
          <a:p>
            <a:pPr/>
            <a:r>
              <a:t>幻燈片項目符號文字</a:t>
            </a:r>
          </a:p>
        </p:txBody>
      </p:sp>
      <p:sp>
        <p:nvSpPr>
          <p:cNvPr id="4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內文層級一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內文層級一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pc="0" sz="4800">
                <a:latin typeface="+mj-lt"/>
                <a:ea typeface="+mj-ea"/>
                <a:cs typeface="+mj-cs"/>
                <a:sym typeface="Helvetica Neue"/>
              </a:defRPr>
            </a:lvl1pPr>
            <a:lvl2pPr marL="12192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2pPr>
            <a:lvl3pPr marL="18288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3pPr>
            <a:lvl4pPr marL="24384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4pPr>
            <a:lvl5pPr marL="30480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幻燈片子標題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內文層級一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>
            <a:lvl1pPr>
              <a:defRPr spc="100"/>
            </a:lvl1pPr>
          </a:lstStyle>
          <a:p>
            <a:pPr/>
            <a:r>
              <a:t>幻燈片項目符號文字</a:t>
            </a:r>
          </a:p>
        </p:txBody>
      </p:sp>
      <p:sp>
        <p:nvSpPr>
          <p:cNvPr id="62" name="一碗搭配洋香菜奶油、烤榛子和刨絲帕瑪森起司的特寬麵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幻燈片標題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6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章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章節標題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章節標題</a:t>
            </a:r>
          </a:p>
        </p:txBody>
      </p:sp>
      <p:sp>
        <p:nvSpPr>
          <p:cNvPr id="72" name="幻燈片編號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燈片標題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幻燈片標題</a:t>
            </a:r>
          </a:p>
        </p:txBody>
      </p:sp>
      <p:sp>
        <p:nvSpPr>
          <p:cNvPr id="80" name="內文層級一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pc="0" sz="4800">
                <a:latin typeface="+mj-lt"/>
                <a:ea typeface="+mj-ea"/>
                <a:cs typeface="+mj-cs"/>
                <a:sym typeface="Helvetica Neue"/>
              </a:defRPr>
            </a:lvl1pPr>
            <a:lvl2pPr marL="12192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2pPr>
            <a:lvl3pPr marL="18288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3pPr>
            <a:lvl4pPr marL="24384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4pPr>
            <a:lvl5pPr marL="30480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幻燈片子標題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程標題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議程標題</a:t>
            </a:r>
          </a:p>
        </p:txBody>
      </p:sp>
      <p:sp>
        <p:nvSpPr>
          <p:cNvPr id="89" name="內文層級一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pc="0" sz="4800">
                <a:latin typeface="+mj-lt"/>
                <a:ea typeface="+mj-ea"/>
                <a:cs typeface="+mj-cs"/>
                <a:sym typeface="Helvetica Neue"/>
              </a:defRPr>
            </a:lvl1pPr>
            <a:lvl2pPr marL="12192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2pPr>
            <a:lvl3pPr marL="18288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3pPr>
            <a:lvl4pPr marL="24384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4pPr>
            <a:lvl5pPr marL="3048000" indent="-609600" defTabSz="726440">
              <a:lnSpc>
                <a:spcPct val="100000"/>
              </a:lnSpc>
              <a:spcBef>
                <a:spcPts val="0"/>
              </a:spcBef>
              <a:defRPr b="1" spc="0" sz="48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議程副標題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內文層級一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議程主題</a:t>
            </a:r>
          </a:p>
        </p:txBody>
      </p:sp>
      <p:sp>
        <p:nvSpPr>
          <p:cNvPr id="9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文層級一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大標題文字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33" strike="noStrike" sz="26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33" strike="noStrike" sz="26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33" strike="noStrike" sz="26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33" strike="noStrike" sz="26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33" strike="noStrike" sz="26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33" strike="noStrike" sz="26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33" strike="noStrike" sz="26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33" strike="noStrike" sz="26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33" strike="noStrike" sz="26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9pPr>
    </p:titleStyle>
    <p:bodyStyle>
      <a:lvl1pPr marL="254000" marR="0" indent="-254000" algn="l" defTabSz="2438337" rtl="0" latinLnBrk="0">
        <a:lnSpc>
          <a:spcPct val="1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119" strike="noStrike" sz="20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1pPr>
      <a:lvl2pPr marL="863600" marR="0" indent="-254000" algn="l" defTabSz="2438337" rtl="0" latinLnBrk="0">
        <a:lnSpc>
          <a:spcPct val="1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119" strike="noStrike" sz="20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2pPr>
      <a:lvl3pPr marL="1473200" marR="0" indent="-254000" algn="l" defTabSz="2438337" rtl="0" latinLnBrk="0">
        <a:lnSpc>
          <a:spcPct val="1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119" strike="noStrike" sz="20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3pPr>
      <a:lvl4pPr marL="2082800" marR="0" indent="-254000" algn="l" defTabSz="2438337" rtl="0" latinLnBrk="0">
        <a:lnSpc>
          <a:spcPct val="1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119" strike="noStrike" sz="20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4pPr>
      <a:lvl5pPr marL="2692400" marR="0" indent="-254000" algn="l" defTabSz="2438337" rtl="0" latinLnBrk="0">
        <a:lnSpc>
          <a:spcPct val="1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119" strike="noStrike" sz="20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5pPr>
      <a:lvl6pPr marL="3302000" marR="0" indent="-254000" algn="l" defTabSz="2438337" rtl="0" latinLnBrk="0">
        <a:lnSpc>
          <a:spcPct val="1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119" strike="noStrike" sz="20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6pPr>
      <a:lvl7pPr marL="3911600" marR="0" indent="-254000" algn="l" defTabSz="2438337" rtl="0" latinLnBrk="0">
        <a:lnSpc>
          <a:spcPct val="1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119" strike="noStrike" sz="20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7pPr>
      <a:lvl8pPr marL="4521200" marR="0" indent="-254000" algn="l" defTabSz="2438337" rtl="0" latinLnBrk="0">
        <a:lnSpc>
          <a:spcPct val="1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119" strike="noStrike" sz="20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8pPr>
      <a:lvl9pPr marL="5130800" marR="0" indent="-254000" algn="l" defTabSz="2438337" rtl="0" latinLnBrk="0">
        <a:lnSpc>
          <a:spcPct val="1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119" strike="noStrike" sz="2000" u="none">
          <a:solidFill>
            <a:srgbClr val="000000"/>
          </a:solidFill>
          <a:uFillTx/>
          <a:latin typeface="Noto Sans CJK TC Regular"/>
          <a:ea typeface="Noto Sans CJK TC Regular"/>
          <a:cs typeface="Noto Sans CJK TC Regular"/>
          <a:sym typeface="Noto Sans CJK TC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Stock-1411968933.jpg" descr="iStock-1411968933.jpg"/>
          <p:cNvPicPr>
            <a:picLocks noChangeAspect="1"/>
          </p:cNvPicPr>
          <p:nvPr/>
        </p:nvPicPr>
        <p:blipFill>
          <a:blip r:embed="rId2">
            <a:alphaModFix amt="58687"/>
            <a:extLst/>
          </a:blip>
          <a:srcRect l="267" t="17205" r="17770" b="5582"/>
          <a:stretch>
            <a:fillRect/>
          </a:stretch>
        </p:blipFill>
        <p:spPr>
          <a:xfrm>
            <a:off x="-25058" y="-27652"/>
            <a:ext cx="24434117" cy="13771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2221" y="5926206"/>
            <a:ext cx="7419558" cy="1863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3850" y="11799806"/>
            <a:ext cx="2959100" cy="74325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感謝您的聆聽…"/>
          <p:cNvSpPr txBox="1"/>
          <p:nvPr/>
        </p:nvSpPr>
        <p:spPr>
          <a:xfrm>
            <a:off x="9014313" y="5635941"/>
            <a:ext cx="6355375" cy="1986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defTabSz="821530">
              <a:lnSpc>
                <a:spcPct val="120000"/>
              </a:lnSpc>
              <a:defRPr spc="989" sz="4500">
                <a:solidFill>
                  <a:srgbClr val="FFFFFF"/>
                </a:solidFill>
              </a:defRPr>
            </a:pPr>
            <a:r>
              <a:t>感謝您的聆聽</a:t>
            </a:r>
          </a:p>
          <a:p>
            <a:pPr defTabSz="821530">
              <a:lnSpc>
                <a:spcPct val="120000"/>
              </a:lnSpc>
              <a:defRPr spc="989" sz="4500">
                <a:solidFill>
                  <a:srgbClr val="FFFFFF"/>
                </a:solidFill>
              </a:defRPr>
            </a:pPr>
            <a:r>
              <a:t>敬請各位委員指教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Stock-1411968933.jpg" descr="iStock-1411968933.jpg"/>
          <p:cNvPicPr>
            <a:picLocks noChangeAspect="1"/>
          </p:cNvPicPr>
          <p:nvPr/>
        </p:nvPicPr>
        <p:blipFill>
          <a:blip r:embed="rId2">
            <a:alphaModFix amt="58687"/>
            <a:extLst/>
          </a:blip>
          <a:srcRect l="267" t="17205" r="17770" b="5582"/>
          <a:stretch>
            <a:fillRect/>
          </a:stretch>
        </p:blipFill>
        <p:spPr>
          <a:xfrm>
            <a:off x="-25058" y="-27652"/>
            <a:ext cx="24434117" cy="13771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14873" y="831267"/>
            <a:ext cx="1295402" cy="129540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年度施政目標及策略"/>
          <p:cNvSpPr txBox="1"/>
          <p:nvPr/>
        </p:nvSpPr>
        <p:spPr>
          <a:xfrm>
            <a:off x="8000555" y="5226578"/>
            <a:ext cx="8382889" cy="1298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lnSpc>
                <a:spcPct val="80000"/>
              </a:lnSpc>
              <a:defRPr spc="1098" sz="6100">
                <a:solidFill>
                  <a:srgbClr val="000000"/>
                </a:solidFill>
                <a:latin typeface="Noto Sans CJK TC Medium"/>
                <a:ea typeface="Noto Sans CJK TC Medium"/>
                <a:cs typeface="Noto Sans CJK TC Medium"/>
                <a:sym typeface="Noto Sans CJK TC Medium"/>
              </a:defRPr>
            </a:lvl1pPr>
          </a:lstStyle>
          <a:p>
            <a:pPr/>
            <a:r>
              <a:t>年度施政目標及策略</a:t>
            </a:r>
          </a:p>
        </p:txBody>
      </p:sp>
      <p:sp>
        <p:nvSpPr>
          <p:cNvPr id="157" name="Ministry of Economic Affairs"/>
          <p:cNvSpPr txBox="1"/>
          <p:nvPr/>
        </p:nvSpPr>
        <p:spPr>
          <a:xfrm>
            <a:off x="2444622" y="752803"/>
            <a:ext cx="328955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Ministry of Economic Affairs</a:t>
            </a:r>
          </a:p>
        </p:txBody>
      </p:sp>
      <p:sp>
        <p:nvSpPr>
          <p:cNvPr id="158" name="經濟部112年度施政計畫"/>
          <p:cNvSpPr txBox="1"/>
          <p:nvPr/>
        </p:nvSpPr>
        <p:spPr>
          <a:xfrm>
            <a:off x="10264596" y="6794499"/>
            <a:ext cx="399349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pc="233" sz="2600">
                <a:solidFill>
                  <a:srgbClr val="000000"/>
                </a:solidFill>
              </a:defRPr>
            </a:pPr>
            <a:r>
              <a:t>經濟部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112</a:t>
            </a:r>
            <a:r>
              <a:t>年度施政計畫</a:t>
            </a:r>
          </a:p>
        </p:txBody>
      </p:sp>
      <p:sp>
        <p:nvSpPr>
          <p:cNvPr id="159" name="主講人｜經濟部部長——王美花…"/>
          <p:cNvSpPr txBox="1"/>
          <p:nvPr/>
        </p:nvSpPr>
        <p:spPr>
          <a:xfrm>
            <a:off x="10361548" y="8691139"/>
            <a:ext cx="3799587" cy="1083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"/>
              </a:lnSpc>
              <a:spcBef>
                <a:spcPts val="4500"/>
              </a:spcBef>
              <a:defRPr spc="119">
                <a:solidFill>
                  <a:srgbClr val="000000"/>
                </a:solidFill>
              </a:defRPr>
            </a:pPr>
            <a:r>
              <a:t>主講人｜經濟部部長——王美花</a:t>
            </a:r>
          </a:p>
          <a:p>
            <a:pPr algn="l">
              <a:lnSpc>
                <a:spcPct val="10000"/>
              </a:lnSpc>
              <a:spcBef>
                <a:spcPts val="4500"/>
              </a:spcBef>
              <a:defRPr spc="119">
                <a:solidFill>
                  <a:srgbClr val="000000"/>
                </a:solidFill>
              </a:defRPr>
            </a:pPr>
            <a:r>
              <a:t>日期｜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112 </a:t>
            </a:r>
            <a:r>
              <a:rPr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rPr>
              <a:t>年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 3 </a:t>
            </a:r>
            <a:r>
              <a:t>月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 29 </a:t>
            </a:r>
            <a:r>
              <a:t>日</a:t>
            </a:r>
          </a:p>
        </p:txBody>
      </p:sp>
      <p:sp>
        <p:nvSpPr>
          <p:cNvPr id="160" name="線條"/>
          <p:cNvSpPr/>
          <p:nvPr/>
        </p:nvSpPr>
        <p:spPr>
          <a:xfrm>
            <a:off x="9483597" y="8034919"/>
            <a:ext cx="5416806" cy="1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1" name="經濟部"/>
          <p:cNvSpPr txBox="1"/>
          <p:nvPr/>
        </p:nvSpPr>
        <p:spPr>
          <a:xfrm>
            <a:off x="1162048" y="723846"/>
            <a:ext cx="10287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400"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1pPr>
          </a:lstStyle>
          <a:p>
            <a:pPr/>
            <a:r>
              <a:t>經濟部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Stock-1435226184.jpg" descr="iStock-14352261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3287" y="5918934"/>
            <a:ext cx="7477426" cy="1878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Stock-1435226184.jpg" descr="iStock-1435226184.jpg"/>
          <p:cNvPicPr>
            <a:picLocks noChangeAspect="1"/>
          </p:cNvPicPr>
          <p:nvPr/>
        </p:nvPicPr>
        <p:blipFill>
          <a:blip r:embed="rId2">
            <a:extLst/>
          </a:blip>
          <a:srcRect l="6259" t="0" r="6258" b="12519"/>
          <a:stretch>
            <a:fillRect/>
          </a:stretch>
        </p:blipFill>
        <p:spPr>
          <a:xfrm>
            <a:off x="-1" y="-1"/>
            <a:ext cx="2438400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年度施政目標及策略"/>
          <p:cNvSpPr txBox="1"/>
          <p:nvPr/>
        </p:nvSpPr>
        <p:spPr>
          <a:xfrm>
            <a:off x="8000555" y="5226578"/>
            <a:ext cx="8382889" cy="1298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lnSpc>
                <a:spcPct val="80000"/>
              </a:lnSpc>
              <a:defRPr spc="1098" sz="6100">
                <a:solidFill>
                  <a:srgbClr val="FFFFFF"/>
                </a:solidFill>
                <a:latin typeface="Noto Sans CJK TC Medium"/>
                <a:ea typeface="Noto Sans CJK TC Medium"/>
                <a:cs typeface="Noto Sans CJK TC Medium"/>
                <a:sym typeface="Noto Sans CJK TC Medium"/>
              </a:defRPr>
            </a:lvl1pPr>
          </a:lstStyle>
          <a:p>
            <a:pPr/>
            <a:r>
              <a:t>年度施政目標及策略</a:t>
            </a:r>
          </a:p>
        </p:txBody>
      </p:sp>
      <p:sp>
        <p:nvSpPr>
          <p:cNvPr id="168" name="經濟部112年度施政計畫"/>
          <p:cNvSpPr txBox="1"/>
          <p:nvPr/>
        </p:nvSpPr>
        <p:spPr>
          <a:xfrm>
            <a:off x="10207352" y="6794499"/>
            <a:ext cx="396929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pc="233" sz="2600">
                <a:solidFill>
                  <a:srgbClr val="FFFFFF"/>
                </a:solidFill>
              </a:defRPr>
            </a:pPr>
            <a:r>
              <a:t>經濟部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112</a:t>
            </a:r>
            <a:r>
              <a:t>年度施政計畫</a:t>
            </a:r>
          </a:p>
        </p:txBody>
      </p:sp>
      <p:sp>
        <p:nvSpPr>
          <p:cNvPr id="169" name="線條"/>
          <p:cNvSpPr/>
          <p:nvPr/>
        </p:nvSpPr>
        <p:spPr>
          <a:xfrm>
            <a:off x="9483597" y="8034919"/>
            <a:ext cx="5416806" cy="1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0" name="經濟部"/>
          <p:cNvSpPr txBox="1"/>
          <p:nvPr/>
        </p:nvSpPr>
        <p:spPr>
          <a:xfrm>
            <a:off x="806448" y="723846"/>
            <a:ext cx="10287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400">
                <a:solidFill>
                  <a:srgbClr val="FFFFFF"/>
                </a:solidFill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1pPr>
          </a:lstStyle>
          <a:p>
            <a:pPr/>
            <a:r>
              <a:t>經濟部</a:t>
            </a:r>
          </a:p>
        </p:txBody>
      </p:sp>
      <p:sp>
        <p:nvSpPr>
          <p:cNvPr id="171" name="Ministry of Economic Affairs"/>
          <p:cNvSpPr txBox="1"/>
          <p:nvPr/>
        </p:nvSpPr>
        <p:spPr>
          <a:xfrm>
            <a:off x="2444622" y="752803"/>
            <a:ext cx="328955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Ministry of Economic Affairs</a:t>
            </a:r>
          </a:p>
        </p:txBody>
      </p:sp>
      <p:sp>
        <p:nvSpPr>
          <p:cNvPr id="172" name="主講人｜經濟部部長——王美花…"/>
          <p:cNvSpPr txBox="1"/>
          <p:nvPr/>
        </p:nvSpPr>
        <p:spPr>
          <a:xfrm>
            <a:off x="10291318" y="8691138"/>
            <a:ext cx="3799587" cy="1083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"/>
              </a:lnSpc>
              <a:spcBef>
                <a:spcPts val="4500"/>
              </a:spcBef>
              <a:defRPr spc="119">
                <a:solidFill>
                  <a:srgbClr val="FFFFFF"/>
                </a:solidFill>
              </a:defRPr>
            </a:pPr>
            <a:r>
              <a:t>主講人｜經濟部部長——王美花</a:t>
            </a:r>
          </a:p>
          <a:p>
            <a:pPr algn="l">
              <a:lnSpc>
                <a:spcPct val="10000"/>
              </a:lnSpc>
              <a:spcBef>
                <a:spcPts val="4500"/>
              </a:spcBef>
              <a:defRPr spc="119">
                <a:solidFill>
                  <a:srgbClr val="FFFFFF"/>
                </a:solidFill>
              </a:defRPr>
            </a:pPr>
            <a:r>
              <a:t>日期｜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112 </a:t>
            </a:r>
            <a:r>
              <a:rPr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rPr>
              <a:t>年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3</a:t>
            </a:r>
            <a:r>
              <a:rPr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rPr>
              <a:t> </a:t>
            </a:r>
            <a:r>
              <a:t>月</a:t>
            </a:r>
            <a:r>
              <a:rPr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rPr>
              <a:t>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29 </a:t>
            </a:r>
            <a:r>
              <a:t>日</a:t>
            </a:r>
          </a:p>
        </p:txBody>
      </p:sp>
      <p:pic>
        <p:nvPicPr>
          <p:cNvPr id="173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14873" y="831267"/>
            <a:ext cx="1295402" cy="1295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181" y="961378"/>
            <a:ext cx="4457703" cy="111965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大綱"/>
          <p:cNvSpPr txBox="1"/>
          <p:nvPr/>
        </p:nvSpPr>
        <p:spPr>
          <a:xfrm>
            <a:off x="7761922" y="4605368"/>
            <a:ext cx="1263015" cy="892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lnSpc>
                <a:spcPct val="80000"/>
              </a:lnSpc>
              <a:defRPr spc="360" sz="4000"/>
            </a:lvl1pPr>
          </a:lstStyle>
          <a:p>
            <a:pPr/>
            <a:r>
              <a:t>大綱</a:t>
            </a:r>
          </a:p>
        </p:txBody>
      </p:sp>
      <p:sp>
        <p:nvSpPr>
          <p:cNvPr id="177" name="1   前言…"/>
          <p:cNvSpPr txBox="1"/>
          <p:nvPr/>
        </p:nvSpPr>
        <p:spPr>
          <a:xfrm>
            <a:off x="9660952" y="4585462"/>
            <a:ext cx="6953886" cy="510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pc="239" sz="40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latin typeface="+mj-lt"/>
                <a:ea typeface="+mj-ea"/>
                <a:cs typeface="+mj-cs"/>
                <a:sym typeface="Helvetica Neue"/>
              </a:rPr>
              <a:t>1</a:t>
            </a:r>
            <a:r>
              <a:rPr>
                <a:latin typeface="Noto Sans CJK TC DemiLight"/>
                <a:ea typeface="Noto Sans CJK TC DemiLight"/>
                <a:cs typeface="Noto Sans CJK TC DemiLight"/>
                <a:sym typeface="Noto Sans CJK TC DemiLight"/>
              </a:rPr>
              <a:t>   前言 </a:t>
            </a:r>
            <a:endParaRPr>
              <a:latin typeface="Noto Sans CJK TC DemiLight"/>
              <a:ea typeface="Noto Sans CJK TC DemiLight"/>
              <a:cs typeface="Noto Sans CJK TC DemiLight"/>
              <a:sym typeface="Noto Sans CJK TC DemiLight"/>
            </a:endParaRPr>
          </a:p>
          <a:p>
            <a:pPr algn="l" defTabSz="457200">
              <a:lnSpc>
                <a:spcPct val="140000"/>
              </a:lnSpc>
              <a:defRPr spc="239" sz="40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latin typeface="+mj-lt"/>
                <a:ea typeface="+mj-ea"/>
                <a:cs typeface="+mj-cs"/>
                <a:sym typeface="Helvetica Neue"/>
              </a:rPr>
              <a:t>2</a:t>
            </a:r>
            <a:r>
              <a:rPr>
                <a:latin typeface="Noto Sans CJK TC DemiLight"/>
                <a:ea typeface="Noto Sans CJK TC DemiLight"/>
                <a:cs typeface="Noto Sans CJK TC DemiLight"/>
                <a:sym typeface="Noto Sans CJK TC DemiLight"/>
              </a:rPr>
              <a:t>   文獻回顧 </a:t>
            </a:r>
            <a:endParaRPr>
              <a:latin typeface="Noto Sans CJK TC DemiLight"/>
              <a:ea typeface="Noto Sans CJK TC DemiLight"/>
              <a:cs typeface="Noto Sans CJK TC DemiLight"/>
              <a:sym typeface="Noto Sans CJK TC DemiLight"/>
            </a:endParaRPr>
          </a:p>
          <a:p>
            <a:pPr algn="l" defTabSz="457200">
              <a:lnSpc>
                <a:spcPct val="140000"/>
              </a:lnSpc>
              <a:defRPr spc="239" sz="40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latin typeface="+mj-lt"/>
                <a:ea typeface="+mj-ea"/>
                <a:cs typeface="+mj-cs"/>
                <a:sym typeface="Helvetica Neue"/>
              </a:rPr>
              <a:t>3</a:t>
            </a:r>
            <a:r>
              <a:rPr>
                <a:latin typeface="Noto Sans CJK TC DemiLight"/>
                <a:ea typeface="Noto Sans CJK TC DemiLight"/>
                <a:cs typeface="Noto Sans CJK TC DemiLight"/>
                <a:sym typeface="Noto Sans CJK TC DemiLight"/>
              </a:rPr>
              <a:t>   產業結構與環境 </a:t>
            </a:r>
            <a:endParaRPr>
              <a:latin typeface="Noto Sans CJK TC DemiLight"/>
              <a:ea typeface="Noto Sans CJK TC DemiLight"/>
              <a:cs typeface="Noto Sans CJK TC DemiLight"/>
              <a:sym typeface="Noto Sans CJK TC DemiLight"/>
            </a:endParaRPr>
          </a:p>
          <a:p>
            <a:pPr algn="l" defTabSz="457200">
              <a:lnSpc>
                <a:spcPct val="140000"/>
              </a:lnSpc>
              <a:defRPr spc="239" sz="40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latin typeface="+mj-lt"/>
                <a:ea typeface="+mj-ea"/>
                <a:cs typeface="+mj-cs"/>
                <a:sym typeface="Helvetica Neue"/>
              </a:rPr>
              <a:t>4</a:t>
            </a:r>
            <a:r>
              <a:rPr>
                <a:latin typeface="Noto Sans CJK TC DemiLight"/>
                <a:ea typeface="Noto Sans CJK TC DemiLight"/>
                <a:cs typeface="Noto Sans CJK TC DemiLight"/>
                <a:sym typeface="Noto Sans CJK TC DemiLight"/>
              </a:rPr>
              <a:t>   產業現況分析與當前問題 </a:t>
            </a:r>
            <a:endParaRPr>
              <a:latin typeface="Noto Sans CJK TC DemiLight"/>
              <a:ea typeface="Noto Sans CJK TC DemiLight"/>
              <a:cs typeface="Noto Sans CJK TC DemiLight"/>
              <a:sym typeface="Noto Sans CJK TC DemiLight"/>
            </a:endParaRPr>
          </a:p>
          <a:p>
            <a:pPr algn="l" defTabSz="457200">
              <a:lnSpc>
                <a:spcPct val="140000"/>
              </a:lnSpc>
              <a:defRPr spc="239" sz="40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latin typeface="+mj-lt"/>
                <a:ea typeface="+mj-ea"/>
                <a:cs typeface="+mj-cs"/>
                <a:sym typeface="Helvetica Neue"/>
              </a:rPr>
              <a:t>5</a:t>
            </a:r>
            <a:r>
              <a:rPr>
                <a:latin typeface="Noto Sans CJK TC DemiLight"/>
                <a:ea typeface="Noto Sans CJK TC DemiLight"/>
                <a:cs typeface="Noto Sans CJK TC DemiLight"/>
                <a:sym typeface="Noto Sans CJK TC DemiLight"/>
              </a:rPr>
              <a:t>   結論與建議</a:t>
            </a:r>
          </a:p>
        </p:txBody>
      </p:sp>
      <p:sp>
        <p:nvSpPr>
          <p:cNvPr id="178" name="線條"/>
          <p:cNvSpPr/>
          <p:nvPr/>
        </p:nvSpPr>
        <p:spPr>
          <a:xfrm>
            <a:off x="1143000" y="12137873"/>
            <a:ext cx="220980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9" name="經濟部112年度施政計畫"/>
          <p:cNvSpPr txBox="1"/>
          <p:nvPr/>
        </p:nvSpPr>
        <p:spPr>
          <a:xfrm>
            <a:off x="1201313" y="12396820"/>
            <a:ext cx="3259963" cy="498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821530">
              <a:defRPr spc="259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經濟部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112</a:t>
            </a:r>
            <a:r>
              <a:t>年度施政計畫</a:t>
            </a:r>
          </a:p>
        </p:txBody>
      </p:sp>
      <p:grpSp>
        <p:nvGrpSpPr>
          <p:cNvPr id="182" name="群組"/>
          <p:cNvGrpSpPr/>
          <p:nvPr/>
        </p:nvGrpSpPr>
        <p:grpSpPr>
          <a:xfrm>
            <a:off x="18993845" y="12417457"/>
            <a:ext cx="4368928" cy="457201"/>
            <a:chOff x="0" y="0"/>
            <a:chExt cx="4368926" cy="457200"/>
          </a:xfrm>
        </p:grpSpPr>
        <p:sp>
          <p:nvSpPr>
            <p:cNvPr id="180" name="Ministry of Economic Affairs"/>
            <p:cNvSpPr txBox="1"/>
            <p:nvPr/>
          </p:nvSpPr>
          <p:spPr>
            <a:xfrm>
              <a:off x="1079373" y="28955"/>
              <a:ext cx="3289555" cy="399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Ministry of Economic Affairs</a:t>
              </a:r>
            </a:p>
          </p:txBody>
        </p:sp>
        <p:sp>
          <p:nvSpPr>
            <p:cNvPr id="181" name="經濟部"/>
            <p:cNvSpPr txBox="1"/>
            <p:nvPr/>
          </p:nvSpPr>
          <p:spPr>
            <a:xfrm>
              <a:off x="-1" y="0"/>
              <a:ext cx="10287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pc="400">
                  <a:solidFill>
                    <a:srgbClr val="000000"/>
                  </a:solidFill>
                  <a:latin typeface="Neue Haas Grotesk Display Pro 55 Roman"/>
                  <a:ea typeface="Neue Haas Grotesk Display Pro 55 Roman"/>
                  <a:cs typeface="Neue Haas Grotesk Display Pro 55 Roman"/>
                  <a:sym typeface="Neue Haas Grotesk Display Pro 55 Roman"/>
                </a:defRPr>
              </a:lvl1pPr>
            </a:lstStyle>
            <a:p>
              <a:pPr/>
              <a:r>
                <a:t>經濟部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79250" y="829054"/>
            <a:ext cx="825500" cy="82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Stock-1184089491.jpg" descr="iStock-1184089491.jpg"/>
          <p:cNvPicPr>
            <a:picLocks noChangeAspect="1"/>
          </p:cNvPicPr>
          <p:nvPr/>
        </p:nvPicPr>
        <p:blipFill>
          <a:blip r:embed="rId3">
            <a:extLst/>
          </a:blip>
          <a:srcRect l="10897" t="0" r="37879" b="0"/>
          <a:stretch>
            <a:fillRect/>
          </a:stretch>
        </p:blipFill>
        <p:spPr>
          <a:xfrm>
            <a:off x="-66191" y="0"/>
            <a:ext cx="1054548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矩形"/>
          <p:cNvSpPr/>
          <p:nvPr/>
        </p:nvSpPr>
        <p:spPr>
          <a:xfrm>
            <a:off x="-413490" y="-287953"/>
            <a:ext cx="1735065" cy="14291906"/>
          </a:xfrm>
          <a:prstGeom prst="rect">
            <a:avLst/>
          </a:prstGeom>
          <a:solidFill>
            <a:srgbClr val="5BB3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5BB3A9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7" name="年度施政目標及策略"/>
          <p:cNvSpPr txBox="1"/>
          <p:nvPr/>
        </p:nvSpPr>
        <p:spPr>
          <a:xfrm>
            <a:off x="13022219" y="5564996"/>
            <a:ext cx="9043990" cy="1298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821530">
              <a:defRPr spc="731" sz="6100">
                <a:solidFill>
                  <a:srgbClr val="000000"/>
                </a:solidFill>
              </a:defRPr>
            </a:lvl1pPr>
          </a:lstStyle>
          <a:p>
            <a:pPr/>
            <a:r>
              <a:t>年度施政目標及策略</a:t>
            </a:r>
          </a:p>
        </p:txBody>
      </p:sp>
      <p:sp>
        <p:nvSpPr>
          <p:cNvPr id="188" name="七大項政策推進"/>
          <p:cNvSpPr txBox="1"/>
          <p:nvPr/>
        </p:nvSpPr>
        <p:spPr>
          <a:xfrm>
            <a:off x="15658199" y="7017527"/>
            <a:ext cx="3771138" cy="828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 defTabSz="821530">
              <a:defRPr spc="467" sz="3600">
                <a:solidFill>
                  <a:srgbClr val="000000"/>
                </a:solidFill>
              </a:defRPr>
            </a:lvl1pPr>
          </a:lstStyle>
          <a:p>
            <a:pPr/>
            <a:r>
              <a:t>七大項政策推進</a:t>
            </a:r>
          </a:p>
        </p:txBody>
      </p:sp>
      <p:sp>
        <p:nvSpPr>
          <p:cNvPr id="189" name="1"/>
          <p:cNvSpPr txBox="1"/>
          <p:nvPr/>
        </p:nvSpPr>
        <p:spPr>
          <a:xfrm>
            <a:off x="22354965" y="11265102"/>
            <a:ext cx="1246632" cy="1916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r" defTabSz="821530">
              <a:defRPr spc="1919" sz="12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90" name="Ministry of Economic Affairs"/>
          <p:cNvSpPr txBox="1"/>
          <p:nvPr/>
        </p:nvSpPr>
        <p:spPr>
          <a:xfrm>
            <a:off x="19440876" y="1260803"/>
            <a:ext cx="371271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119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Ministry of Economic Affairs</a:t>
            </a:r>
          </a:p>
        </p:txBody>
      </p:sp>
      <p:sp>
        <p:nvSpPr>
          <p:cNvPr id="191" name="經濟部"/>
          <p:cNvSpPr txBox="1"/>
          <p:nvPr/>
        </p:nvSpPr>
        <p:spPr>
          <a:xfrm>
            <a:off x="22129082" y="774646"/>
            <a:ext cx="10287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400"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1pPr>
          </a:lstStyle>
          <a:p>
            <a:pPr/>
            <a:r>
              <a:t>經濟部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年度重要計畫"/>
          <p:cNvSpPr txBox="1"/>
          <p:nvPr/>
        </p:nvSpPr>
        <p:spPr>
          <a:xfrm>
            <a:off x="13022219" y="5564996"/>
            <a:ext cx="9043990" cy="1298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821530">
              <a:defRPr spc="731" sz="6100">
                <a:solidFill>
                  <a:srgbClr val="000000"/>
                </a:solidFill>
              </a:defRPr>
            </a:lvl1pPr>
          </a:lstStyle>
          <a:p>
            <a:pPr/>
            <a:r>
              <a:t>年度重要計畫</a:t>
            </a:r>
          </a:p>
        </p:txBody>
      </p:sp>
      <p:pic>
        <p:nvPicPr>
          <p:cNvPr id="194" name="iStock-1366269092.jpg" descr="iStock-1366269092.jpg"/>
          <p:cNvPicPr>
            <a:picLocks noChangeAspect="1"/>
          </p:cNvPicPr>
          <p:nvPr/>
        </p:nvPicPr>
        <p:blipFill>
          <a:blip r:embed="rId2">
            <a:extLst/>
          </a:blip>
          <a:srcRect l="33490" t="0" r="18074" b="0"/>
          <a:stretch>
            <a:fillRect/>
          </a:stretch>
        </p:blipFill>
        <p:spPr>
          <a:xfrm>
            <a:off x="7818" y="0"/>
            <a:ext cx="1046689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矩形"/>
          <p:cNvSpPr/>
          <p:nvPr/>
        </p:nvSpPr>
        <p:spPr>
          <a:xfrm>
            <a:off x="-413490" y="-287953"/>
            <a:ext cx="1735065" cy="14291906"/>
          </a:xfrm>
          <a:prstGeom prst="rect">
            <a:avLst/>
          </a:prstGeom>
          <a:solidFill>
            <a:srgbClr val="203F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5BB3A9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6" name="2"/>
          <p:cNvSpPr txBox="1"/>
          <p:nvPr/>
        </p:nvSpPr>
        <p:spPr>
          <a:xfrm>
            <a:off x="22354965" y="11265102"/>
            <a:ext cx="1246632" cy="1916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r" defTabSz="821530">
              <a:defRPr spc="1919" sz="12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97" name="科技發展•社會發展•公共建設"/>
          <p:cNvSpPr txBox="1"/>
          <p:nvPr/>
        </p:nvSpPr>
        <p:spPr>
          <a:xfrm>
            <a:off x="13849974" y="7017527"/>
            <a:ext cx="7386701" cy="828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 defTabSz="821530">
              <a:defRPr spc="467" sz="3600">
                <a:solidFill>
                  <a:srgbClr val="000000"/>
                </a:solidFill>
              </a:defRPr>
            </a:lvl1pPr>
          </a:lstStyle>
          <a:p>
            <a:pPr/>
            <a:r>
              <a:t>科技發展•社會發展•公共建設</a:t>
            </a:r>
          </a:p>
        </p:txBody>
      </p:sp>
      <p:sp>
        <p:nvSpPr>
          <p:cNvPr id="198" name="Ministry of Economic Affairs"/>
          <p:cNvSpPr txBox="1"/>
          <p:nvPr/>
        </p:nvSpPr>
        <p:spPr>
          <a:xfrm>
            <a:off x="19440876" y="1260803"/>
            <a:ext cx="371271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119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Ministry of Economic Affairs</a:t>
            </a:r>
          </a:p>
        </p:txBody>
      </p:sp>
      <p:sp>
        <p:nvSpPr>
          <p:cNvPr id="199" name="經濟部"/>
          <p:cNvSpPr txBox="1"/>
          <p:nvPr/>
        </p:nvSpPr>
        <p:spPr>
          <a:xfrm>
            <a:off x="22129082" y="774646"/>
            <a:ext cx="10287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400"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1pPr>
          </a:lstStyle>
          <a:p>
            <a:pPr/>
            <a:r>
              <a:t>經濟部</a:t>
            </a:r>
          </a:p>
        </p:txBody>
      </p:sp>
      <p:pic>
        <p:nvPicPr>
          <p:cNvPr id="200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79250" y="829054"/>
            <a:ext cx="825500" cy="825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四、加強新南向經貿交流"/>
          <p:cNvSpPr txBox="1"/>
          <p:nvPr/>
        </p:nvSpPr>
        <p:spPr>
          <a:xfrm>
            <a:off x="1549270" y="1071353"/>
            <a:ext cx="9181115" cy="1082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821530">
              <a:defRPr spc="549" sz="5000">
                <a:solidFill>
                  <a:srgbClr val="000000"/>
                </a:solidFill>
              </a:defRPr>
            </a:lvl1pPr>
          </a:lstStyle>
          <a:p>
            <a:pPr/>
            <a:r>
              <a:t>四、加強新南向經貿交流</a:t>
            </a:r>
          </a:p>
        </p:txBody>
      </p:sp>
      <p:sp>
        <p:nvSpPr>
          <p:cNvPr id="203" name="線條"/>
          <p:cNvSpPr/>
          <p:nvPr/>
        </p:nvSpPr>
        <p:spPr>
          <a:xfrm>
            <a:off x="1143000" y="12137873"/>
            <a:ext cx="220980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4" name="1…"/>
          <p:cNvSpPr txBox="1"/>
          <p:nvPr/>
        </p:nvSpPr>
        <p:spPr>
          <a:xfrm>
            <a:off x="1688970" y="2924863"/>
            <a:ext cx="463504" cy="2911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 defTabSz="821530">
              <a:lnSpc>
                <a:spcPct val="160000"/>
              </a:lnSpc>
              <a:defRPr spc="92" sz="3100">
                <a:solidFill>
                  <a:srgbClr val="929292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1</a:t>
            </a:r>
          </a:p>
          <a:p>
            <a:pPr algn="l" defTabSz="821530">
              <a:lnSpc>
                <a:spcPct val="160000"/>
              </a:lnSpc>
              <a:defRPr spc="92" sz="31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2</a:t>
            </a:r>
          </a:p>
          <a:p>
            <a:pPr algn="l" defTabSz="821530">
              <a:lnSpc>
                <a:spcPct val="160000"/>
              </a:lnSpc>
              <a:defRPr spc="92" sz="3100">
                <a:solidFill>
                  <a:srgbClr val="929292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3</a:t>
            </a:r>
          </a:p>
          <a:p>
            <a:pPr algn="l" defTabSz="821530">
              <a:lnSpc>
                <a:spcPct val="160000"/>
              </a:lnSpc>
              <a:defRPr spc="92" sz="3100">
                <a:solidFill>
                  <a:srgbClr val="929292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4</a:t>
            </a:r>
          </a:p>
        </p:txBody>
      </p:sp>
      <p:sp>
        <p:nvSpPr>
          <p:cNvPr id="205" name="因應全球供應鏈重組趨勢，增加合作契機…"/>
          <p:cNvSpPr txBox="1"/>
          <p:nvPr/>
        </p:nvSpPr>
        <p:spPr>
          <a:xfrm>
            <a:off x="2374770" y="2849363"/>
            <a:ext cx="9498570" cy="300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 defTabSz="821530">
              <a:lnSpc>
                <a:spcPct val="130000"/>
              </a:lnSpc>
              <a:defRPr spc="92" sz="3100">
                <a:solidFill>
                  <a:srgbClr val="929292"/>
                </a:solidFill>
              </a:defRPr>
            </a:pPr>
            <a:r>
              <a:t>因應全球供應鏈重組趨勢，增加合作契機</a:t>
            </a:r>
          </a:p>
          <a:p>
            <a:pPr algn="l" defTabSz="821530">
              <a:lnSpc>
                <a:spcPct val="130000"/>
              </a:lnSpc>
              <a:defRPr spc="92" sz="3100">
                <a:solidFill>
                  <a:srgbClr val="000000"/>
                </a:solidFill>
              </a:defRPr>
            </a:pPr>
            <a:r>
              <a:t>台灣海外最大的投資地區，出口亦達到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969</a:t>
            </a:r>
            <a:r>
              <a:t>億美元</a:t>
            </a:r>
          </a:p>
          <a:p>
            <a:pPr algn="l" defTabSz="821530">
              <a:lnSpc>
                <a:spcPct val="130000"/>
              </a:lnSpc>
              <a:defRPr spc="92" sz="3100">
                <a:solidFill>
                  <a:srgbClr val="929292"/>
                </a:solidFill>
              </a:defRPr>
            </a:pPr>
            <a:r>
              <a:t>持續辦理產業合作，拓展台灣形象</a:t>
            </a:r>
          </a:p>
          <a:p>
            <a:pPr algn="l" defTabSz="821530">
              <a:lnSpc>
                <a:spcPct val="130000"/>
              </a:lnSpc>
              <a:defRPr spc="92" sz="3100">
                <a:solidFill>
                  <a:srgbClr val="929292"/>
                </a:solidFill>
              </a:defRPr>
            </a:pPr>
            <a:r>
              <a:t>擴大通訊、綠能及智慧製造等產業類型</a:t>
            </a:r>
          </a:p>
        </p:txBody>
      </p:sp>
      <p:graphicFrame>
        <p:nvGraphicFramePr>
          <p:cNvPr id="206" name="2D 柱狀圖"/>
          <p:cNvGraphicFramePr/>
          <p:nvPr/>
        </p:nvGraphicFramePr>
        <p:xfrm>
          <a:off x="11587208" y="6342995"/>
          <a:ext cx="11461045" cy="520246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07" name="經濟部112年度施政計畫"/>
          <p:cNvSpPr txBox="1"/>
          <p:nvPr/>
        </p:nvSpPr>
        <p:spPr>
          <a:xfrm>
            <a:off x="1201313" y="12396820"/>
            <a:ext cx="3259963" cy="498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821530">
              <a:defRPr spc="259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經濟部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112</a:t>
            </a:r>
            <a:r>
              <a:t>年度施政計畫</a:t>
            </a:r>
          </a:p>
        </p:txBody>
      </p:sp>
      <p:grpSp>
        <p:nvGrpSpPr>
          <p:cNvPr id="210" name="群組"/>
          <p:cNvGrpSpPr/>
          <p:nvPr/>
        </p:nvGrpSpPr>
        <p:grpSpPr>
          <a:xfrm>
            <a:off x="18993845" y="12417457"/>
            <a:ext cx="4368928" cy="457201"/>
            <a:chOff x="0" y="0"/>
            <a:chExt cx="4368926" cy="457200"/>
          </a:xfrm>
        </p:grpSpPr>
        <p:sp>
          <p:nvSpPr>
            <p:cNvPr id="208" name="Ministry of Economic Affairs"/>
            <p:cNvSpPr txBox="1"/>
            <p:nvPr/>
          </p:nvSpPr>
          <p:spPr>
            <a:xfrm>
              <a:off x="1079373" y="28955"/>
              <a:ext cx="3289555" cy="399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Ministry of Economic Affairs</a:t>
              </a:r>
            </a:p>
          </p:txBody>
        </p:sp>
        <p:sp>
          <p:nvSpPr>
            <p:cNvPr id="209" name="經濟部"/>
            <p:cNvSpPr txBox="1"/>
            <p:nvPr/>
          </p:nvSpPr>
          <p:spPr>
            <a:xfrm>
              <a:off x="-1" y="0"/>
              <a:ext cx="10287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pc="400">
                  <a:solidFill>
                    <a:srgbClr val="000000"/>
                  </a:solidFill>
                  <a:latin typeface="Neue Haas Grotesk Display Pro 55 Roman"/>
                  <a:ea typeface="Neue Haas Grotesk Display Pro 55 Roman"/>
                  <a:cs typeface="Neue Haas Grotesk Display Pro 55 Roman"/>
                  <a:sym typeface="Neue Haas Grotesk Display Pro 55 Roman"/>
                </a:defRPr>
              </a:lvl1pPr>
            </a:lstStyle>
            <a:p>
              <a:pPr/>
              <a:r>
                <a:t>經濟部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3850" y="11799807"/>
            <a:ext cx="2959100" cy="74324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感謝您的聆聽…"/>
          <p:cNvSpPr txBox="1"/>
          <p:nvPr/>
        </p:nvSpPr>
        <p:spPr>
          <a:xfrm>
            <a:off x="9014313" y="5635941"/>
            <a:ext cx="6355375" cy="1986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defTabSz="821530">
              <a:lnSpc>
                <a:spcPct val="120000"/>
              </a:lnSpc>
              <a:defRPr spc="989" sz="4500">
                <a:solidFill>
                  <a:srgbClr val="000000"/>
                </a:solidFill>
              </a:defRPr>
            </a:pPr>
            <a:r>
              <a:t>感謝您的聆聽</a:t>
            </a:r>
          </a:p>
          <a:p>
            <a:pPr defTabSz="821530">
              <a:lnSpc>
                <a:spcPct val="120000"/>
              </a:lnSpc>
              <a:defRPr spc="989" sz="4500">
                <a:solidFill>
                  <a:srgbClr val="000000"/>
                </a:solidFill>
              </a:defRPr>
            </a:pPr>
            <a:r>
              <a:t>敬請各位委員指教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Noto Sans CJK TC Regular"/>
            <a:ea typeface="Noto Sans CJK TC Regular"/>
            <a:cs typeface="Noto Sans CJK TC Regular"/>
            <a:sym typeface="Noto Sans CJK T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Noto Sans CJK TC Regular"/>
            <a:ea typeface="Noto Sans CJK TC Regular"/>
            <a:cs typeface="Noto Sans CJK TC Regular"/>
            <a:sym typeface="Noto Sans CJK T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Noto Sans CJK TC Regular"/>
            <a:ea typeface="Noto Sans CJK TC Regular"/>
            <a:cs typeface="Noto Sans CJK TC Regular"/>
            <a:sym typeface="Noto Sans CJK T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Noto Sans CJK TC Regular"/>
            <a:ea typeface="Noto Sans CJK TC Regular"/>
            <a:cs typeface="Noto Sans CJK TC Regular"/>
            <a:sym typeface="Noto Sans CJK T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