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540" r:id="rId2"/>
    <p:sldId id="963" r:id="rId3"/>
    <p:sldId id="1184" r:id="rId4"/>
    <p:sldId id="1185" r:id="rId5"/>
    <p:sldId id="1186" r:id="rId6"/>
    <p:sldId id="1181" r:id="rId7"/>
    <p:sldId id="1178" r:id="rId8"/>
    <p:sldId id="1175" r:id="rId9"/>
  </p:sldIdLst>
  <p:sldSz cx="9906000" cy="6858000" type="A4"/>
  <p:notesSz cx="6797675" cy="99266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400" b="1" kern="1200">
        <a:solidFill>
          <a:schemeClr val="accent2"/>
        </a:solidFill>
        <a:latin typeface="標楷體" pitchFamily="65" charset="-12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b="1" kern="1200">
        <a:solidFill>
          <a:schemeClr val="accent2"/>
        </a:solidFill>
        <a:latin typeface="標楷體" pitchFamily="65" charset="-12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b="1" kern="1200">
        <a:solidFill>
          <a:schemeClr val="accent2"/>
        </a:solidFill>
        <a:latin typeface="標楷體" pitchFamily="65" charset="-12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b="1" kern="1200">
        <a:solidFill>
          <a:schemeClr val="accent2"/>
        </a:solidFill>
        <a:latin typeface="標楷體" pitchFamily="65" charset="-12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b="1" kern="1200">
        <a:solidFill>
          <a:schemeClr val="accent2"/>
        </a:solidFill>
        <a:latin typeface="標楷體" pitchFamily="65" charset="-12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accent2"/>
        </a:solidFill>
        <a:latin typeface="標楷體" pitchFamily="65" charset="-12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accent2"/>
        </a:solidFill>
        <a:latin typeface="標楷體" pitchFamily="65" charset="-12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accent2"/>
        </a:solidFill>
        <a:latin typeface="標楷體" pitchFamily="65" charset="-12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accent2"/>
        </a:solidFill>
        <a:latin typeface="標楷體" pitchFamily="65" charset="-12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6600"/>
    <a:srgbClr val="9900CC"/>
    <a:srgbClr val="66FF66"/>
    <a:srgbClr val="CC3300"/>
    <a:srgbClr val="008000"/>
    <a:srgbClr val="66FF33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等深淺樣式 3 - 輔色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中等深淺樣式 4 - 輔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中等深淺樣式 4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74C1A8A3-306A-4EB7-A6B1-4F7E0EB9C5D6}" styleName="中等深淺樣式 3 - 輔色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5" autoAdjust="0"/>
    <p:restoredTop sz="94148" autoAdjust="0"/>
  </p:normalViewPr>
  <p:slideViewPr>
    <p:cSldViewPr snapToObjects="1">
      <p:cViewPr>
        <p:scale>
          <a:sx n="72" d="100"/>
          <a:sy n="72" d="100"/>
        </p:scale>
        <p:origin x="-856" y="0"/>
      </p:cViewPr>
      <p:guideLst>
        <p:guide orient="horz" pos="3657"/>
        <p:guide orient="horz" pos="2432"/>
        <p:guide orient="horz" pos="799"/>
        <p:guide orient="horz" pos="2886"/>
        <p:guide orient="horz" pos="1979"/>
        <p:guide pos="3120"/>
        <p:guide/>
        <p:guide pos="6023"/>
        <p:guide pos="1714"/>
        <p:guide pos="8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6" y="-96"/>
      </p:cViewPr>
      <p:guideLst>
        <p:guide orient="horz" pos="3125"/>
        <p:guide pos="2142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38" tIns="45370" rIns="90738" bIns="45370" numCol="1" anchor="t" anchorCtr="0" compatLnSpc="1">
            <a:prstTxWarp prst="textNoShape">
              <a:avLst/>
            </a:prstTxWarp>
          </a:bodyPr>
          <a:lstStyle>
            <a:lvl1pPr defTabSz="906463">
              <a:spcAft>
                <a:spcPct val="0"/>
              </a:spcAft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38" tIns="45370" rIns="90738" bIns="45370" numCol="1" anchor="t" anchorCtr="0" compatLnSpc="1">
            <a:prstTxWarp prst="textNoShape">
              <a:avLst/>
            </a:prstTxWarp>
          </a:bodyPr>
          <a:lstStyle>
            <a:lvl1pPr algn="r" defTabSz="906463">
              <a:spcAft>
                <a:spcPct val="0"/>
              </a:spcAft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38" tIns="45370" rIns="90738" bIns="45370" numCol="1" anchor="b" anchorCtr="0" compatLnSpc="1">
            <a:prstTxWarp prst="textNoShape">
              <a:avLst/>
            </a:prstTxWarp>
          </a:bodyPr>
          <a:lstStyle>
            <a:lvl1pPr defTabSz="906463">
              <a:spcAft>
                <a:spcPct val="0"/>
              </a:spcAft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38" tIns="45370" rIns="90738" bIns="45370" numCol="1" anchor="b" anchorCtr="0" compatLnSpc="1">
            <a:prstTxWarp prst="textNoShape">
              <a:avLst/>
            </a:prstTxWarp>
          </a:bodyPr>
          <a:lstStyle>
            <a:lvl1pPr algn="r" defTabSz="906463">
              <a:spcAft>
                <a:spcPct val="0"/>
              </a:spcAft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fld id="{F4B73451-E912-4E86-B34E-6E616B436E0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40872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38" tIns="45370" rIns="90738" bIns="45370" numCol="1" anchor="t" anchorCtr="0" compatLnSpc="1">
            <a:prstTxWarp prst="textNoShape">
              <a:avLst/>
            </a:prstTxWarp>
          </a:bodyPr>
          <a:lstStyle>
            <a:lvl1pPr defTabSz="906463">
              <a:spcAft>
                <a:spcPct val="0"/>
              </a:spcAft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38" tIns="45370" rIns="90738" bIns="45370" numCol="1" anchor="t" anchorCtr="0" compatLnSpc="1">
            <a:prstTxWarp prst="textNoShape">
              <a:avLst/>
            </a:prstTxWarp>
          </a:bodyPr>
          <a:lstStyle>
            <a:lvl1pPr algn="r" defTabSz="906463">
              <a:spcAft>
                <a:spcPct val="0"/>
              </a:spcAft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742950"/>
            <a:ext cx="5384800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4750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38" tIns="45370" rIns="90738" bIns="453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38" tIns="45370" rIns="90738" bIns="45370" numCol="1" anchor="b" anchorCtr="0" compatLnSpc="1">
            <a:prstTxWarp prst="textNoShape">
              <a:avLst/>
            </a:prstTxWarp>
          </a:bodyPr>
          <a:lstStyle>
            <a:lvl1pPr defTabSz="906463">
              <a:spcAft>
                <a:spcPct val="0"/>
              </a:spcAft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738" tIns="45370" rIns="90738" bIns="45370" numCol="1" anchor="b" anchorCtr="0" compatLnSpc="1">
            <a:prstTxWarp prst="textNoShape">
              <a:avLst/>
            </a:prstTxWarp>
          </a:bodyPr>
          <a:lstStyle>
            <a:lvl1pPr algn="r" defTabSz="906463">
              <a:spcAft>
                <a:spcPct val="0"/>
              </a:spcAft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fld id="{ADA866C1-8BC6-447A-964D-074414A828D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020319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新細明體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新細明體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新細明體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新細明體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8954A1-CA31-40D4-A5B5-63FC70FBB56C}" type="slidenum">
              <a:rPr lang="en-US" altLang="zh-TW" smtClean="0"/>
              <a:pPr/>
              <a:t>0</a:t>
            </a:fld>
            <a:endParaRPr lang="en-US" altLang="zh-TW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TW" smtClean="0">
              <a:latin typeface="Times New Roman" pitchFamily="18" charset="0"/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 smtClean="0">
              <a:latin typeface="Times New Roman" pitchFamily="18" charset="0"/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 txBox="1">
            <a:spLocks noGrp="1" noChangeArrowheads="1"/>
          </p:cNvSpPr>
          <p:nvPr/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738" tIns="45370" rIns="90738" bIns="45370" anchor="b"/>
          <a:lstStyle/>
          <a:p>
            <a:pPr algn="r" defTabSz="906463"/>
            <a:fld id="{3B4F9283-C2F2-44FB-BDB2-319B68B03B01}" type="slidenum">
              <a:rPr lang="en-US" altLang="zh-TW" sz="1200" b="0">
                <a:solidFill>
                  <a:schemeClr val="tx1"/>
                </a:solidFill>
                <a:latin typeface="Times New Roman" pitchFamily="18" charset="0"/>
              </a:rPr>
              <a:pPr algn="r" defTabSz="906463"/>
              <a:t>7</a:t>
            </a:fld>
            <a:endParaRPr lang="en-US" altLang="zh-TW" sz="12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750" tIns="45376" rIns="90750" bIns="45376" anchor="b"/>
          <a:lstStyle/>
          <a:p>
            <a:pPr algn="r" defTabSz="906463"/>
            <a:fld id="{FEB47FE6-A74C-4C70-9D85-F4C65F3AFC82}" type="slidenum">
              <a:rPr lang="en-US" altLang="zh-TW" sz="1200" b="0">
                <a:solidFill>
                  <a:schemeClr val="tx1"/>
                </a:solidFill>
                <a:latin typeface="Arial" pitchFamily="34" charset="0"/>
              </a:rPr>
              <a:pPr algn="r" defTabSz="906463"/>
              <a:t>7</a:t>
            </a:fld>
            <a:endParaRPr lang="en-US" altLang="zh-TW" sz="12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2950"/>
            <a:ext cx="5381625" cy="3725863"/>
          </a:xfrm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7225"/>
          </a:xfrm>
          <a:noFill/>
          <a:ln/>
        </p:spPr>
        <p:txBody>
          <a:bodyPr lIns="90750" tIns="45376" rIns="90750" bIns="45376"/>
          <a:lstStyle/>
          <a:p>
            <a:pPr eaLnBrk="1" hangingPunct="1"/>
            <a:endParaRPr lang="zh-TW" altLang="zh-TW" smtClean="0">
              <a:latin typeface="Times New Roman" pitchFamily="18" charset="0"/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底圖01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906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6AF41-5399-48BC-916F-46990929E6C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278688" y="188913"/>
            <a:ext cx="2355850" cy="6335712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09550" y="188913"/>
            <a:ext cx="6916738" cy="6335712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7321D-0914-4521-82C3-13BB5A4DF4F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188913"/>
            <a:ext cx="8915400" cy="70643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209550" y="979488"/>
            <a:ext cx="9424988" cy="5545137"/>
          </a:xfrm>
        </p:spPr>
        <p:txBody>
          <a:bodyPr/>
          <a:lstStyle/>
          <a:p>
            <a:pPr lvl="0"/>
            <a:endParaRPr lang="zh-TW" altLang="en-US" noProof="0" smtClean="0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C5181-F943-47CC-9751-73A02B4EE95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標題，1 個大物件與 2 個小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188913"/>
            <a:ext cx="8915400" cy="70643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09550" y="979488"/>
            <a:ext cx="4635500" cy="5545137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997450" y="979488"/>
            <a:ext cx="4637088" cy="2695575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997450" y="3827463"/>
            <a:ext cx="4637088" cy="269716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2D2B5-AB29-4621-AB86-DFC75D24B9F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209550" y="260350"/>
            <a:ext cx="9424988" cy="6264275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3" name="Rectangle 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8CBE6-2F3C-4C29-A31F-FD7782EB3BA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FF0000"/>
              </a:buClr>
              <a:buFont typeface="Wingdings" pitchFamily="2" charset="2"/>
              <a:buChar char=""/>
              <a:defRPr b="1">
                <a:solidFill>
                  <a:srgbClr val="0000FF"/>
                </a:solidFill>
              </a:defRPr>
            </a:lvl1pPr>
            <a:lvl2pPr>
              <a:defRPr b="1">
                <a:solidFill>
                  <a:srgbClr val="C00000"/>
                </a:solidFill>
              </a:defRPr>
            </a:lvl2pPr>
            <a:lvl3pPr>
              <a:defRPr b="1"/>
            </a:lvl3pPr>
            <a:lvl4pPr>
              <a:buClrTx/>
              <a:defRPr b="1"/>
            </a:lvl4pPr>
            <a:lvl5pPr>
              <a:defRPr b="1"/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048FB-7C9C-4C46-AB6B-EA0F78B3065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78A99-3CD7-4FE4-ABF0-3403C34B5BF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09550" y="979488"/>
            <a:ext cx="4635500" cy="5545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997450" y="979488"/>
            <a:ext cx="4637088" cy="5545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BC3F2-4B1F-41D1-ABF7-8D21F102D0A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61487-6796-422A-9836-E74A098BEAD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A4B1A-3341-4726-A12D-DC0C8F3FE91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2F576-0286-4DC6-8726-F75671A95D6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DB8A8-4E48-4B94-BFB0-5BB1C6016FF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B6917-B1E4-430E-B9A6-2BC4EC523FB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3" descr="底圖0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9906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0290" name="Rectangle 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5388" y="6357938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Aft>
                <a:spcPct val="0"/>
              </a:spcAft>
              <a:buClrTx/>
              <a:buSzTx/>
              <a:buFontTx/>
              <a:buNone/>
              <a:defRPr sz="1400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fld id="{9FEE4CC2-1B61-49C3-94CB-7CBFDCC87AD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480292" name="Rectangle 36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60350"/>
            <a:ext cx="89154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9" name="Rectangle 3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9550" y="979488"/>
            <a:ext cx="9424988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086" r:id="rId2"/>
    <p:sldLayoutId id="2147484087" r:id="rId3"/>
    <p:sldLayoutId id="2147484088" r:id="rId4"/>
    <p:sldLayoutId id="2147484089" r:id="rId5"/>
    <p:sldLayoutId id="2147484090" r:id="rId6"/>
    <p:sldLayoutId id="2147484091" r:id="rId7"/>
    <p:sldLayoutId id="2147484092" r:id="rId8"/>
    <p:sldLayoutId id="2147484093" r:id="rId9"/>
    <p:sldLayoutId id="2147484094" r:id="rId10"/>
    <p:sldLayoutId id="2147484095" r:id="rId11"/>
    <p:sldLayoutId id="2147484096" r:id="rId12"/>
    <p:sldLayoutId id="2147484097" r:id="rId13"/>
    <p:sldLayoutId id="2147484098" r:id="rId14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  <a:ea typeface="標楷體" pitchFamily="65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  <a:ea typeface="標楷體" pitchFamily="65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  <a:ea typeface="標楷體" pitchFamily="65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  <a:ea typeface="標楷體" pitchFamily="65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  <a:ea typeface="標楷體" pitchFamily="65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  <a:ea typeface="標楷體" pitchFamily="65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  <a:ea typeface="標楷體" pitchFamily="65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5000"/>
        </a:spcAft>
        <a:buClr>
          <a:srgbClr val="FF0000"/>
        </a:buClr>
        <a:buFont typeface="Wingdings" pitchFamily="2" charset="2"/>
        <a:buChar char="v"/>
        <a:tabLst>
          <a:tab pos="1971675" algn="l"/>
        </a:tabLst>
        <a:defRPr kumimoji="1" sz="3000" b="1">
          <a:solidFill>
            <a:srgbClr val="0000FF"/>
          </a:solidFill>
          <a:latin typeface="+mn-lt"/>
          <a:ea typeface="+mn-ea"/>
          <a:cs typeface="+mn-cs"/>
        </a:defRPr>
      </a:lvl1pPr>
      <a:lvl2pPr marL="628650" indent="-361950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l"/>
        <a:tabLst>
          <a:tab pos="1971675" algn="l"/>
        </a:tabLst>
        <a:defRPr kumimoji="1" sz="2600" b="1">
          <a:solidFill>
            <a:srgbClr val="C00000"/>
          </a:solidFill>
          <a:latin typeface="+mn-lt"/>
          <a:ea typeface="+mn-ea"/>
        </a:defRPr>
      </a:lvl2pPr>
      <a:lvl3pPr marL="1114425" indent="-3063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tabLst>
          <a:tab pos="1971675" algn="l"/>
        </a:tabLst>
        <a:defRPr kumimoji="1" sz="2400" b="1">
          <a:solidFill>
            <a:schemeClr val="accent2"/>
          </a:solidFill>
          <a:latin typeface="+mn-lt"/>
          <a:ea typeface="+mn-ea"/>
        </a:defRPr>
      </a:lvl3pPr>
      <a:lvl4pPr marL="1611313" indent="-277813" algn="l" rtl="0" eaLnBrk="0" fontAlgn="base" hangingPunct="0">
        <a:spcBef>
          <a:spcPct val="3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l"/>
        <a:tabLst>
          <a:tab pos="1971675" algn="l"/>
        </a:tabLst>
        <a:defRPr kumimoji="1" sz="2000" b="1">
          <a:solidFill>
            <a:schemeClr val="tx1"/>
          </a:solidFill>
          <a:latin typeface="+mn-lt"/>
          <a:ea typeface="+mn-ea"/>
        </a:defRPr>
      </a:lvl4pPr>
      <a:lvl5pPr marL="2057400" indent="-285750" algn="l" rtl="0" eaLnBrk="0" fontAlgn="base" hangingPunct="0">
        <a:spcBef>
          <a:spcPct val="40000"/>
        </a:spcBef>
        <a:spcAft>
          <a:spcPct val="0"/>
        </a:spcAft>
        <a:buSzPct val="60000"/>
        <a:buFont typeface="Times New Roman" pitchFamily="18" charset="0"/>
        <a:buChar char="―"/>
        <a:tabLst>
          <a:tab pos="1971675" algn="l"/>
        </a:tabLst>
        <a:defRPr kumimoji="1" sz="2000" b="1">
          <a:solidFill>
            <a:schemeClr val="tx1"/>
          </a:solidFill>
          <a:latin typeface="+mn-lt"/>
          <a:ea typeface="+mn-ea"/>
        </a:defRPr>
      </a:lvl5pPr>
      <a:lvl6pPr marL="2514600" indent="-285750" algn="l" rtl="0" fontAlgn="base">
        <a:spcBef>
          <a:spcPct val="40000"/>
        </a:spcBef>
        <a:spcAft>
          <a:spcPct val="0"/>
        </a:spcAft>
        <a:buSzPct val="60000"/>
        <a:buFont typeface="Times New Roman" charset="0"/>
        <a:buChar char="―"/>
        <a:tabLst>
          <a:tab pos="1971675" algn="l"/>
        </a:tabLst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85750" algn="l" rtl="0" fontAlgn="base">
        <a:spcBef>
          <a:spcPct val="40000"/>
        </a:spcBef>
        <a:spcAft>
          <a:spcPct val="0"/>
        </a:spcAft>
        <a:buSzPct val="60000"/>
        <a:buFont typeface="Times New Roman" charset="0"/>
        <a:buChar char="―"/>
        <a:tabLst>
          <a:tab pos="1971675" algn="l"/>
        </a:tabLst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85750" algn="l" rtl="0" fontAlgn="base">
        <a:spcBef>
          <a:spcPct val="40000"/>
        </a:spcBef>
        <a:spcAft>
          <a:spcPct val="0"/>
        </a:spcAft>
        <a:buSzPct val="60000"/>
        <a:buFont typeface="Times New Roman" charset="0"/>
        <a:buChar char="―"/>
        <a:tabLst>
          <a:tab pos="1971675" algn="l"/>
        </a:tabLst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85750" algn="l" rtl="0" fontAlgn="base">
        <a:spcBef>
          <a:spcPct val="40000"/>
        </a:spcBef>
        <a:spcAft>
          <a:spcPct val="0"/>
        </a:spcAft>
        <a:buSzPct val="60000"/>
        <a:buFont typeface="Times New Roman" charset="0"/>
        <a:buChar char="―"/>
        <a:tabLst>
          <a:tab pos="1971675" algn="l"/>
        </a:tabLst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428604"/>
            <a:ext cx="9906000" cy="5087959"/>
          </a:xfrm>
          <a:effectLst>
            <a:outerShdw dist="28398" dir="3806097" algn="ctr" rotWithShape="0">
              <a:srgbClr val="111111">
                <a:alpha val="50000"/>
              </a:srgbClr>
            </a:outerShdw>
          </a:effectLst>
        </p:spPr>
        <p:txBody>
          <a:bodyPr/>
          <a:lstStyle/>
          <a:p>
            <a:r>
              <a:rPr lang="en-US" altLang="zh-TW" sz="4400" dirty="0" smtClean="0">
                <a:solidFill>
                  <a:srgbClr val="FFFF00"/>
                </a:solidFill>
                <a:effectLst/>
                <a:latin typeface="+mn-ea"/>
                <a:ea typeface="+mn-ea"/>
              </a:rPr>
              <a:t/>
            </a:r>
            <a:br>
              <a:rPr lang="en-US" altLang="zh-TW" sz="4400" dirty="0" smtClean="0">
                <a:solidFill>
                  <a:srgbClr val="FFFF00"/>
                </a:solidFill>
                <a:effectLst/>
                <a:latin typeface="+mn-ea"/>
                <a:ea typeface="+mn-ea"/>
              </a:rPr>
            </a:br>
            <a:r>
              <a:rPr lang="en-US" altLang="zh-TW" sz="4400" dirty="0">
                <a:solidFill>
                  <a:srgbClr val="FFFF00"/>
                </a:solidFill>
                <a:effectLst/>
                <a:latin typeface="+mn-ea"/>
                <a:ea typeface="+mn-ea"/>
              </a:rPr>
              <a:t/>
            </a:r>
            <a:br>
              <a:rPr lang="en-US" altLang="zh-TW" sz="4400" dirty="0">
                <a:solidFill>
                  <a:srgbClr val="FFFF00"/>
                </a:solidFill>
                <a:effectLst/>
                <a:latin typeface="+mn-ea"/>
                <a:ea typeface="+mn-ea"/>
              </a:rPr>
            </a:br>
            <a:r>
              <a:rPr lang="en-US" altLang="zh-TW" sz="4400" dirty="0" smtClean="0">
                <a:solidFill>
                  <a:srgbClr val="FFFF00"/>
                </a:solidFill>
                <a:effectLst/>
                <a:latin typeface="+mn-ea"/>
                <a:ea typeface="+mn-ea"/>
              </a:rPr>
              <a:t/>
            </a:r>
            <a:br>
              <a:rPr lang="en-US" altLang="zh-TW" sz="4400" dirty="0" smtClean="0">
                <a:solidFill>
                  <a:srgbClr val="FFFF00"/>
                </a:solidFill>
                <a:effectLst/>
                <a:latin typeface="+mn-ea"/>
                <a:ea typeface="+mn-ea"/>
              </a:rPr>
            </a:br>
            <a:r>
              <a:rPr lang="zh-TW" altLang="en-US" sz="4400" dirty="0" smtClean="0">
                <a:solidFill>
                  <a:srgbClr val="FFFF00"/>
                </a:solidFill>
                <a:effectLst/>
                <a:latin typeface="+mn-ea"/>
                <a:ea typeface="+mn-ea"/>
              </a:rPr>
              <a:t>討論</a:t>
            </a:r>
            <a:r>
              <a:rPr lang="zh-TW" altLang="en-US" sz="4400" dirty="0">
                <a:solidFill>
                  <a:srgbClr val="FFFF00"/>
                </a:solidFill>
                <a:effectLst/>
                <a:latin typeface="+mn-ea"/>
                <a:ea typeface="+mn-ea"/>
              </a:rPr>
              <a:t>事項</a:t>
            </a:r>
            <a:r>
              <a:rPr lang="en-US" altLang="zh-TW" sz="4400" dirty="0">
                <a:solidFill>
                  <a:srgbClr val="FFFF00"/>
                </a:solidFill>
                <a:effectLst/>
                <a:latin typeface="+mn-ea"/>
                <a:ea typeface="+mn-ea"/>
              </a:rPr>
              <a:t/>
            </a:r>
            <a:br>
              <a:rPr lang="en-US" altLang="zh-TW" sz="4400" dirty="0">
                <a:solidFill>
                  <a:srgbClr val="FFFF00"/>
                </a:solidFill>
                <a:effectLst/>
                <a:latin typeface="+mn-ea"/>
                <a:ea typeface="+mn-ea"/>
              </a:rPr>
            </a:br>
            <a:r>
              <a:rPr lang="en-US" altLang="zh-TW" sz="4400" dirty="0">
                <a:solidFill>
                  <a:srgbClr val="FFFF00"/>
                </a:solidFill>
                <a:effectLst/>
                <a:latin typeface="+mn-ea"/>
                <a:ea typeface="+mn-ea"/>
              </a:rPr>
              <a:t>(</a:t>
            </a:r>
            <a:r>
              <a:rPr lang="zh-TW" altLang="en-US" sz="4400" dirty="0">
                <a:solidFill>
                  <a:srgbClr val="FFFF00"/>
                </a:solidFill>
                <a:effectLst/>
                <a:latin typeface="+mn-ea"/>
                <a:ea typeface="+mn-ea"/>
              </a:rPr>
              <a:t>二</a:t>
            </a:r>
            <a:r>
              <a:rPr lang="en-US" altLang="zh-TW" sz="4400" dirty="0">
                <a:solidFill>
                  <a:srgbClr val="FFFF00"/>
                </a:solidFill>
                <a:effectLst/>
                <a:latin typeface="+mn-ea"/>
                <a:ea typeface="+mn-ea"/>
              </a:rPr>
              <a:t>)107</a:t>
            </a:r>
            <a:r>
              <a:rPr lang="zh-TW" altLang="en-US" sz="4400" dirty="0">
                <a:solidFill>
                  <a:srgbClr val="FFFF00"/>
                </a:solidFill>
                <a:effectLst/>
                <a:latin typeface="+mn-ea"/>
                <a:ea typeface="+mn-ea"/>
              </a:rPr>
              <a:t>年盤點之不開放資料</a:t>
            </a:r>
            <a:r>
              <a:rPr lang="zh-TW" altLang="en-US" sz="4400" dirty="0" smtClean="0">
                <a:solidFill>
                  <a:srgbClr val="FFFF00"/>
                </a:solidFill>
                <a:effectLst/>
                <a:latin typeface="+mn-ea"/>
                <a:ea typeface="+mn-ea"/>
              </a:rPr>
              <a:t>說明</a:t>
            </a:r>
            <a:r>
              <a:rPr lang="zh-TW" altLang="en-US" sz="4800" b="0" dirty="0"/>
              <a:t/>
            </a:r>
            <a:br>
              <a:rPr lang="zh-TW" altLang="en-US" sz="4800" b="0" dirty="0"/>
            </a:br>
            <a:r>
              <a:rPr lang="en-US" altLang="zh-TW" sz="48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altLang="zh-TW" sz="4800" dirty="0" smtClean="0">
                <a:solidFill>
                  <a:srgbClr val="FFFF00"/>
                </a:solidFill>
                <a:effectLst/>
              </a:rPr>
            </a:br>
            <a:r>
              <a:rPr lang="en-US" altLang="zh-TW" sz="48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altLang="zh-TW" sz="4800" dirty="0" smtClean="0">
                <a:solidFill>
                  <a:srgbClr val="FFFF00"/>
                </a:solidFill>
                <a:effectLst/>
              </a:rPr>
            </a:br>
            <a:r>
              <a:rPr lang="en-US" altLang="zh-TW" sz="4400" dirty="0" smtClean="0">
                <a:solidFill>
                  <a:srgbClr val="FFFF00"/>
                </a:solidFill>
                <a:effectLst/>
                <a:latin typeface="+mn-ea"/>
                <a:ea typeface="+mn-ea"/>
              </a:rPr>
              <a:t>《</a:t>
            </a:r>
            <a:r>
              <a:rPr lang="zh-TW" altLang="en-US" sz="4400" dirty="0" smtClean="0">
                <a:solidFill>
                  <a:srgbClr val="FFFF00"/>
                </a:solidFill>
                <a:effectLst/>
                <a:latin typeface="+mn-ea"/>
                <a:ea typeface="+mn-ea"/>
              </a:rPr>
              <a:t>建議增列水</a:t>
            </a:r>
            <a:r>
              <a:rPr lang="zh-TW" altLang="en-US" sz="4400" dirty="0">
                <a:solidFill>
                  <a:srgbClr val="FFFF00"/>
                </a:solidFill>
                <a:effectLst/>
                <a:latin typeface="+mn-ea"/>
                <a:ea typeface="+mn-ea"/>
              </a:rPr>
              <a:t>權使用地</a:t>
            </a:r>
            <a:r>
              <a:rPr lang="zh-TW" altLang="en-US" sz="4400" dirty="0" smtClean="0">
                <a:solidFill>
                  <a:srgbClr val="FFFF00"/>
                </a:solidFill>
                <a:effectLst/>
                <a:latin typeface="+mn-ea"/>
                <a:ea typeface="+mn-ea"/>
              </a:rPr>
              <a:t>號</a:t>
            </a:r>
            <a:r>
              <a:rPr lang="en-US" altLang="zh-TW" sz="4400" dirty="0" smtClean="0">
                <a:solidFill>
                  <a:srgbClr val="FFFF00"/>
                </a:solidFill>
                <a:effectLst/>
                <a:latin typeface="+mn-ea"/>
                <a:ea typeface="+mn-ea"/>
              </a:rPr>
              <a:t>》</a:t>
            </a:r>
            <a:br>
              <a:rPr lang="en-US" altLang="zh-TW" sz="4400" dirty="0" smtClean="0">
                <a:solidFill>
                  <a:srgbClr val="FFFF00"/>
                </a:solidFill>
                <a:effectLst/>
                <a:latin typeface="+mn-ea"/>
                <a:ea typeface="+mn-ea"/>
              </a:rPr>
            </a:br>
            <a:r>
              <a:rPr lang="zh-TW" altLang="en-US" sz="4400" dirty="0">
                <a:solidFill>
                  <a:srgbClr val="FFFF00"/>
                </a:solidFill>
                <a:effectLst/>
                <a:latin typeface="+mn-ea"/>
                <a:ea typeface="+mn-ea"/>
              </a:rPr>
              <a:t>水利</a:t>
            </a:r>
            <a:r>
              <a:rPr lang="zh-TW" altLang="en-US" sz="4400">
                <a:solidFill>
                  <a:srgbClr val="FFFF00"/>
                </a:solidFill>
                <a:effectLst/>
                <a:latin typeface="+mn-ea"/>
                <a:ea typeface="+mn-ea"/>
              </a:rPr>
              <a:t>署</a:t>
            </a:r>
            <a:r>
              <a:rPr lang="zh-TW" altLang="en-US" sz="4400" smtClean="0">
                <a:solidFill>
                  <a:srgbClr val="FFFF00"/>
                </a:solidFill>
                <a:effectLst/>
                <a:latin typeface="+mn-ea"/>
                <a:ea typeface="+mn-ea"/>
              </a:rPr>
              <a:t>葛武松科長</a:t>
            </a:r>
            <a:r>
              <a:rPr lang="en-US" altLang="zh-TW" sz="4800" dirty="0" smtClean="0">
                <a:solidFill>
                  <a:srgbClr val="FFFF00"/>
                </a:solidFill>
              </a:rPr>
              <a:t/>
            </a:r>
            <a:br>
              <a:rPr lang="en-US" altLang="zh-TW" sz="4800" dirty="0" smtClean="0">
                <a:solidFill>
                  <a:srgbClr val="FFFF00"/>
                </a:solidFill>
              </a:rPr>
            </a:br>
            <a:r>
              <a:rPr lang="en-US" altLang="zh-TW" sz="48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altLang="zh-TW" sz="4800" dirty="0" smtClean="0">
                <a:solidFill>
                  <a:srgbClr val="FFFF00"/>
                </a:solidFill>
                <a:effectLst/>
              </a:rPr>
            </a:br>
            <a:r>
              <a:rPr lang="en-US" altLang="zh-TW" sz="48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altLang="zh-TW" sz="4800" dirty="0" smtClean="0">
                <a:solidFill>
                  <a:srgbClr val="FFFF00"/>
                </a:solidFill>
                <a:effectLst/>
              </a:rPr>
            </a:br>
            <a:endParaRPr lang="en-US" altLang="zh-TW" sz="4000" dirty="0" smtClean="0">
              <a:solidFill>
                <a:srgbClr val="FFFF00"/>
              </a:solidFill>
              <a:effectLst/>
              <a:latin typeface="標楷體" pitchFamily="65" charset="-12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8048625" y="6453188"/>
            <a:ext cx="1848881" cy="402291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wrap="none" lIns="90000" tIns="46800" rIns="90000" bIns="46800">
            <a:spAutoFit/>
          </a:bodyPr>
          <a:lstStyle/>
          <a:p>
            <a:r>
              <a:rPr kumimoji="0" lang="en-US" altLang="zh-TW" sz="2000" dirty="0" smtClean="0">
                <a:solidFill>
                  <a:srgbClr val="006600"/>
                </a:solidFill>
                <a:ea typeface="標楷體" pitchFamily="65" charset="-120"/>
              </a:rPr>
              <a:t>107</a:t>
            </a:r>
            <a:r>
              <a:rPr kumimoji="0" lang="zh-TW" altLang="en-US" sz="2000" dirty="0" smtClean="0">
                <a:solidFill>
                  <a:srgbClr val="006600"/>
                </a:solidFill>
                <a:ea typeface="標楷體" pitchFamily="65" charset="-120"/>
              </a:rPr>
              <a:t>年</a:t>
            </a:r>
            <a:r>
              <a:rPr kumimoji="0" lang="en-US" altLang="zh-TW" sz="2000" dirty="0" smtClean="0">
                <a:solidFill>
                  <a:srgbClr val="006600"/>
                </a:solidFill>
                <a:ea typeface="標楷體" pitchFamily="65" charset="-120"/>
              </a:rPr>
              <a:t>10</a:t>
            </a:r>
            <a:r>
              <a:rPr kumimoji="0" lang="zh-TW" altLang="en-US" sz="2000" dirty="0" smtClean="0">
                <a:solidFill>
                  <a:srgbClr val="006600"/>
                </a:solidFill>
                <a:ea typeface="標楷體" pitchFamily="65" charset="-120"/>
              </a:rPr>
              <a:t>月</a:t>
            </a:r>
            <a:r>
              <a:rPr kumimoji="0" lang="en-US" altLang="zh-TW" sz="2000" dirty="0" smtClean="0">
                <a:solidFill>
                  <a:srgbClr val="006600"/>
                </a:solidFill>
                <a:ea typeface="標楷體" pitchFamily="65" charset="-120"/>
              </a:rPr>
              <a:t>23</a:t>
            </a:r>
            <a:r>
              <a:rPr kumimoji="0" lang="zh-TW" altLang="en-US" sz="2000" dirty="0" smtClean="0">
                <a:solidFill>
                  <a:srgbClr val="006600"/>
                </a:solidFill>
                <a:ea typeface="標楷體" pitchFamily="65" charset="-120"/>
              </a:rPr>
              <a:t>日</a:t>
            </a:r>
            <a:endParaRPr kumimoji="0" lang="zh-TW" altLang="en-US" sz="2000" dirty="0">
              <a:solidFill>
                <a:srgbClr val="006600"/>
              </a:solidFill>
              <a:ea typeface="標楷體" pitchFamily="65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4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D13A0B0-2886-4EBC-9F22-533754491727}" type="slidenum">
              <a:rPr lang="en-US" altLang="zh-TW" smtClean="0">
                <a:latin typeface="Arial" pitchFamily="34" charset="0"/>
                <a:ea typeface="新細明體" pitchFamily="18" charset="-120"/>
              </a:rPr>
              <a:pPr/>
              <a:t>1</a:t>
            </a:fld>
            <a:endParaRPr lang="en-US" altLang="zh-TW" smtClean="0"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813"/>
            <a:ext cx="9906000" cy="706437"/>
          </a:xfrm>
        </p:spPr>
        <p:txBody>
          <a:bodyPr/>
          <a:lstStyle/>
          <a:p>
            <a:r>
              <a:rPr lang="zh-TW" altLang="en-US" sz="4000" dirty="0" smtClean="0">
                <a:solidFill>
                  <a:srgbClr val="0000FF"/>
                </a:solidFill>
                <a:effectLst/>
                <a:latin typeface="標楷體" pitchFamily="65" charset="-120"/>
              </a:rPr>
              <a:t>報告大綱</a:t>
            </a:r>
            <a:endParaRPr lang="en-US" altLang="zh-TW" sz="4000" dirty="0" smtClean="0">
              <a:solidFill>
                <a:srgbClr val="0000FF"/>
              </a:solidFill>
              <a:effectLst/>
              <a:latin typeface="標楷體" pitchFamily="65" charset="-120"/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09044" y="1628750"/>
            <a:ext cx="6697530" cy="3103562"/>
          </a:xfrm>
        </p:spPr>
        <p:txBody>
          <a:bodyPr/>
          <a:lstStyle/>
          <a:p>
            <a:pPr marL="762000" indent="-762000">
              <a:spcBef>
                <a:spcPct val="40000"/>
              </a:spcBef>
              <a:spcAft>
                <a:spcPct val="0"/>
              </a:spcAft>
              <a:buFont typeface="Wingdings" pitchFamily="2" charset="2"/>
              <a:buNone/>
              <a:defRPr/>
            </a:pPr>
            <a:r>
              <a:rPr lang="zh-TW" altLang="en-US" sz="3600" b="0" dirty="0" smtClean="0">
                <a:latin typeface="+mn-ea"/>
              </a:rPr>
              <a:t>壹、緣由</a:t>
            </a:r>
          </a:p>
          <a:p>
            <a:pPr marL="762000" indent="-762000">
              <a:spcBef>
                <a:spcPct val="40000"/>
              </a:spcBef>
              <a:spcAft>
                <a:spcPct val="0"/>
              </a:spcAft>
              <a:buNone/>
              <a:defRPr/>
            </a:pPr>
            <a:r>
              <a:rPr lang="zh-TW" altLang="en-US" sz="3600" b="0" dirty="0" smtClean="0">
                <a:latin typeface="+mn-ea"/>
              </a:rPr>
              <a:t>貳</a:t>
            </a:r>
            <a:r>
              <a:rPr lang="zh-TW" altLang="zh-TW" sz="3600" b="0" dirty="0">
                <a:latin typeface="+mn-ea"/>
              </a:rPr>
              <a:t>、</a:t>
            </a:r>
            <a:r>
              <a:rPr lang="zh-TW" altLang="en-US" sz="3600" b="0" dirty="0">
                <a:latin typeface="+mn-ea"/>
              </a:rPr>
              <a:t>水權統計</a:t>
            </a:r>
            <a:r>
              <a:rPr lang="zh-TW" altLang="en-US" sz="3600" b="0" dirty="0" smtClean="0">
                <a:latin typeface="+mn-ea"/>
              </a:rPr>
              <a:t>資料</a:t>
            </a:r>
            <a:endParaRPr lang="en-US" altLang="zh-TW" sz="3600" b="0" dirty="0" smtClean="0">
              <a:latin typeface="+mn-ea"/>
            </a:endParaRPr>
          </a:p>
          <a:p>
            <a:pPr marL="762000" indent="-762000">
              <a:spcBef>
                <a:spcPct val="40000"/>
              </a:spcBef>
              <a:spcAft>
                <a:spcPct val="0"/>
              </a:spcAft>
              <a:buNone/>
              <a:defRPr/>
            </a:pPr>
            <a:r>
              <a:rPr lang="zh-TW" altLang="en-US" sz="3600" b="0" dirty="0">
                <a:latin typeface="+mn-ea"/>
              </a:rPr>
              <a:t>參、增列水權使用地號評估</a:t>
            </a:r>
          </a:p>
          <a:p>
            <a:pPr marL="762000" indent="-762000">
              <a:spcBef>
                <a:spcPct val="40000"/>
              </a:spcBef>
              <a:spcAft>
                <a:spcPct val="0"/>
              </a:spcAft>
              <a:buFont typeface="Wingdings" pitchFamily="2" charset="2"/>
              <a:buNone/>
              <a:defRPr/>
            </a:pPr>
            <a:r>
              <a:rPr lang="zh-TW" altLang="en-US" sz="3600" b="0" dirty="0" smtClean="0">
                <a:latin typeface="+mn-ea"/>
              </a:rPr>
              <a:t>肆、結語</a:t>
            </a:r>
            <a:endParaRPr lang="zh-TW" altLang="en-US" sz="3600" b="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投影片編號版面配置區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707C075-99D4-4009-8678-6266F1611471}" type="slidenum">
              <a:rPr lang="en-US" altLang="zh-TW" smtClean="0">
                <a:latin typeface="Arial" pitchFamily="34" charset="0"/>
                <a:ea typeface="新細明體" pitchFamily="18" charset="-120"/>
              </a:rPr>
              <a:pPr/>
              <a:t>2</a:t>
            </a:fld>
            <a:endParaRPr lang="en-US" altLang="zh-TW" smtClean="0"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9906000" cy="608013"/>
          </a:xfrm>
          <a:prstGeom prst="rect">
            <a:avLst/>
          </a:prstGeom>
          <a:noFill/>
          <a:ln>
            <a:noFill/>
          </a:ln>
          <a:extLst/>
        </p:spPr>
        <p:txBody>
          <a:bodyPr lIns="92075" tIns="46038" rIns="92075" bIns="46038" anchor="ctr"/>
          <a:lstStyle>
            <a:lvl1pPr eaLnBrk="0" hangingPunct="0">
              <a:spcBef>
                <a:spcPct val="20000"/>
              </a:spcBef>
              <a:spcAft>
                <a:spcPct val="5000"/>
              </a:spcAft>
              <a:buClr>
                <a:srgbClr val="FF0000"/>
              </a:buClr>
              <a:buFont typeface="Wingdings" pitchFamily="2" charset="2"/>
              <a:buChar char="v"/>
              <a:defRPr kumimoji="1" sz="3000" b="1">
                <a:solidFill>
                  <a:srgbClr val="0000FF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Font typeface="Wingdings" pitchFamily="2" charset="2"/>
              <a:buChar char="l"/>
              <a:defRPr kumimoji="1" sz="2600" b="1">
                <a:solidFill>
                  <a:srgbClr val="C00000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kumimoji="1" sz="2400" b="1">
                <a:solidFill>
                  <a:schemeClr val="accent2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spcBef>
                <a:spcPct val="30000"/>
              </a:spcBef>
              <a:buClr>
                <a:schemeClr val="tx1"/>
              </a:buClr>
              <a:buSzPct val="60000"/>
              <a:buFont typeface="Wingdings" pitchFamily="2" charset="2"/>
              <a:buChar char="l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spcBef>
                <a:spcPct val="40000"/>
              </a:spcBef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zh-TW" altLang="en-US" sz="2800" dirty="0" smtClean="0">
                <a:solidFill>
                  <a:schemeClr val="accent6">
                    <a:lumMod val="50000"/>
                  </a:schemeClr>
                </a:solidFill>
                <a:latin typeface="標楷體" pitchFamily="65" charset="-120"/>
              </a:rPr>
              <a:t>壹、緣由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351527" y="1340710"/>
            <a:ext cx="9192768" cy="32855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ts val="4500"/>
              </a:lnSpc>
              <a:spcAft>
                <a:spcPts val="1200"/>
              </a:spcAft>
              <a:buFont typeface="Wingdings" pitchFamily="2" charset="2"/>
              <a:buChar char="u"/>
              <a:defRPr/>
            </a:pPr>
            <a:r>
              <a:rPr lang="en-US" altLang="zh-TW" sz="2800" dirty="0" smtClean="0"/>
              <a:t> </a:t>
            </a:r>
            <a:r>
              <a:rPr lang="zh-TW" altLang="en-US" sz="3200" dirty="0" smtClean="0"/>
              <a:t>標題</a:t>
            </a:r>
            <a:r>
              <a:rPr lang="en-US" altLang="zh-TW" sz="3200" dirty="0" smtClean="0"/>
              <a:t>:</a:t>
            </a:r>
            <a:r>
              <a:rPr lang="zh-TW" altLang="en-US" sz="3200" dirty="0" smtClean="0"/>
              <a:t>全國</a:t>
            </a:r>
            <a:r>
              <a:rPr lang="zh-TW" altLang="en-US" sz="3200" dirty="0"/>
              <a:t>歷年</a:t>
            </a:r>
            <a:r>
              <a:rPr lang="zh-TW" altLang="en-US" sz="3200" dirty="0">
                <a:solidFill>
                  <a:srgbClr val="FF0000"/>
                </a:solidFill>
              </a:rPr>
              <a:t>水權統計資料建議增列 </a:t>
            </a:r>
            <a:r>
              <a:rPr lang="zh-TW" altLang="en-US" sz="3200" dirty="0"/>
              <a:t>	</a:t>
            </a:r>
          </a:p>
          <a:p>
            <a:pPr marL="914400" lvl="1" indent="-457200">
              <a:lnSpc>
                <a:spcPts val="4500"/>
              </a:lnSpc>
              <a:spcAft>
                <a:spcPts val="1200"/>
              </a:spcAft>
              <a:buFont typeface="Wingdings" panose="05000000000000000000" pitchFamily="2" charset="2"/>
              <a:buChar char="ü"/>
              <a:defRPr/>
            </a:pPr>
            <a:r>
              <a:rPr lang="zh-TW" altLang="en-US" sz="3200" dirty="0" smtClean="0"/>
              <a:t>建議</a:t>
            </a:r>
            <a:r>
              <a:rPr lang="zh-TW" altLang="en-US" sz="3200" dirty="0"/>
              <a:t>開放欄位：建議至少</a:t>
            </a:r>
            <a:r>
              <a:rPr lang="zh-TW" altLang="en-US" sz="3200" dirty="0">
                <a:solidFill>
                  <a:srgbClr val="FF0000"/>
                </a:solidFill>
              </a:rPr>
              <a:t>增列水權使用地</a:t>
            </a:r>
            <a:r>
              <a:rPr lang="zh-TW" altLang="en-US" sz="3200" dirty="0" smtClean="0">
                <a:solidFill>
                  <a:srgbClr val="FF0000"/>
                </a:solidFill>
              </a:rPr>
              <a:t>號</a:t>
            </a:r>
            <a:r>
              <a:rPr lang="zh-TW" altLang="en-US" sz="3200" dirty="0" smtClean="0"/>
              <a:t>。 </a:t>
            </a:r>
            <a:endParaRPr lang="en-US" altLang="zh-TW" sz="3200" dirty="0" smtClean="0"/>
          </a:p>
          <a:p>
            <a:pPr marL="914400" lvl="1" indent="-457200">
              <a:lnSpc>
                <a:spcPts val="4500"/>
              </a:lnSpc>
              <a:buFont typeface="Wingdings" panose="05000000000000000000" pitchFamily="2" charset="2"/>
              <a:buChar char="ü"/>
              <a:defRPr/>
            </a:pPr>
            <a:r>
              <a:rPr lang="zh-TW" altLang="en-US" sz="3200" dirty="0" smtClean="0"/>
              <a:t>建議</a:t>
            </a:r>
            <a:r>
              <a:rPr lang="zh-TW" altLang="en-US" sz="3200" dirty="0"/>
              <a:t>原因</a:t>
            </a:r>
            <a:r>
              <a:rPr lang="zh-TW" altLang="en-US" sz="3200" dirty="0" smtClean="0"/>
              <a:t>：便於</a:t>
            </a:r>
            <a:r>
              <a:rPr lang="zh-TW" altLang="en-US" sz="3200" dirty="0">
                <a:solidFill>
                  <a:srgbClr val="FF0000"/>
                </a:solidFill>
              </a:rPr>
              <a:t>了解自身鄰近水權</a:t>
            </a:r>
            <a:r>
              <a:rPr lang="zh-TW" altLang="en-US" sz="3200" dirty="0"/>
              <a:t>。另單純開放水權登記地號應不涉及個資法，請明確釋疑。 </a:t>
            </a:r>
            <a:r>
              <a:rPr lang="zh-TW" altLang="en-US" b="0" dirty="0"/>
              <a:t>	</a:t>
            </a:r>
          </a:p>
        </p:txBody>
      </p:sp>
      <p:sp>
        <p:nvSpPr>
          <p:cNvPr id="2" name="矩形 1"/>
          <p:cNvSpPr/>
          <p:nvPr/>
        </p:nvSpPr>
        <p:spPr>
          <a:xfrm>
            <a:off x="208185" y="632285"/>
            <a:ext cx="94896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dirty="0" smtClean="0"/>
              <a:t>民間</a:t>
            </a:r>
            <a:r>
              <a:rPr lang="zh-TW" altLang="en-US" sz="3200" dirty="0"/>
              <a:t>需求</a:t>
            </a:r>
            <a:r>
              <a:rPr lang="zh-TW" altLang="en-US" sz="3200" dirty="0" smtClean="0"/>
              <a:t>─政府</a:t>
            </a:r>
            <a:r>
              <a:rPr lang="zh-TW" altLang="en-US" sz="3200" dirty="0"/>
              <a:t>資料開放平臺</a:t>
            </a:r>
            <a:r>
              <a:rPr lang="en-US" altLang="zh-TW" sz="3200" dirty="0"/>
              <a:t>(</a:t>
            </a:r>
            <a:r>
              <a:rPr lang="zh-TW" altLang="en-US" sz="3200" dirty="0" smtClean="0">
                <a:solidFill>
                  <a:srgbClr val="FF0000"/>
                </a:solidFill>
              </a:rPr>
              <a:t>我想要</a:t>
            </a:r>
            <a:r>
              <a:rPr lang="zh-TW" altLang="en-US" sz="3200" dirty="0">
                <a:solidFill>
                  <a:srgbClr val="FF0000"/>
                </a:solidFill>
              </a:rPr>
              <a:t>更多</a:t>
            </a:r>
            <a:r>
              <a:rPr lang="en-US" altLang="zh-TW" sz="3200" dirty="0" smtClean="0"/>
              <a:t>)</a:t>
            </a:r>
            <a:r>
              <a:rPr lang="en-US" altLang="zh-TW" dirty="0" smtClean="0"/>
              <a:t>1061011</a:t>
            </a:r>
            <a:r>
              <a:rPr lang="en-US" altLang="zh-TW" sz="3200" dirty="0" smtClean="0"/>
              <a:t> </a:t>
            </a:r>
            <a:endParaRPr lang="zh-TW" altLang="en-US" sz="3200" b="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753" y="4005080"/>
            <a:ext cx="4606145" cy="224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投影片編號版面配置區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707C075-99D4-4009-8678-6266F1611471}" type="slidenum">
              <a:rPr lang="en-US" altLang="zh-TW" smtClean="0">
                <a:latin typeface="Arial" pitchFamily="34" charset="0"/>
                <a:ea typeface="新細明體" pitchFamily="18" charset="-120"/>
              </a:rPr>
              <a:pPr/>
              <a:t>3</a:t>
            </a:fld>
            <a:endParaRPr lang="en-US" altLang="zh-TW" smtClean="0"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9906000" cy="608013"/>
          </a:xfrm>
          <a:prstGeom prst="rect">
            <a:avLst/>
          </a:prstGeom>
          <a:noFill/>
          <a:ln>
            <a:noFill/>
          </a:ln>
          <a:extLst/>
        </p:spPr>
        <p:txBody>
          <a:bodyPr lIns="92075" tIns="46038" rIns="92075" bIns="46038" anchor="ctr"/>
          <a:lstStyle>
            <a:lvl1pPr eaLnBrk="0" hangingPunct="0">
              <a:spcBef>
                <a:spcPct val="20000"/>
              </a:spcBef>
              <a:spcAft>
                <a:spcPct val="5000"/>
              </a:spcAft>
              <a:buClr>
                <a:srgbClr val="FF0000"/>
              </a:buClr>
              <a:buFont typeface="Wingdings" pitchFamily="2" charset="2"/>
              <a:buChar char="v"/>
              <a:defRPr kumimoji="1" sz="3000" b="1">
                <a:solidFill>
                  <a:srgbClr val="0000FF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Font typeface="Wingdings" pitchFamily="2" charset="2"/>
              <a:buChar char="l"/>
              <a:defRPr kumimoji="1" sz="2600" b="1">
                <a:solidFill>
                  <a:srgbClr val="C00000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kumimoji="1" sz="2400" b="1">
                <a:solidFill>
                  <a:schemeClr val="accent2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spcBef>
                <a:spcPct val="30000"/>
              </a:spcBef>
              <a:buClr>
                <a:schemeClr val="tx1"/>
              </a:buClr>
              <a:buSzPct val="60000"/>
              <a:buFont typeface="Wingdings" pitchFamily="2" charset="2"/>
              <a:buChar char="l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spcBef>
                <a:spcPct val="40000"/>
              </a:spcBef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zh-TW" altLang="en-US" sz="2800" dirty="0" smtClean="0">
                <a:solidFill>
                  <a:schemeClr val="accent6">
                    <a:lumMod val="50000"/>
                  </a:schemeClr>
                </a:solidFill>
                <a:latin typeface="標楷體" pitchFamily="65" charset="-120"/>
              </a:rPr>
              <a:t>貳、</a:t>
            </a:r>
            <a:r>
              <a:rPr lang="zh-TW" altLang="en-US" sz="2800" dirty="0">
                <a:solidFill>
                  <a:schemeClr val="accent6">
                    <a:lumMod val="50000"/>
                  </a:schemeClr>
                </a:solidFill>
                <a:latin typeface="標楷體" pitchFamily="65" charset="-120"/>
              </a:rPr>
              <a:t>水權統計資料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356616" y="1097524"/>
            <a:ext cx="9192768" cy="52604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ts val="3500"/>
              </a:lnSpc>
              <a:spcAft>
                <a:spcPts val="600"/>
              </a:spcAft>
              <a:buFont typeface="Wingdings" pitchFamily="2" charset="2"/>
              <a:buChar char="u"/>
              <a:defRPr/>
            </a:pPr>
            <a:r>
              <a:rPr lang="zh-TW" altLang="en-US" sz="2800" dirty="0"/>
              <a:t>資料集描述</a:t>
            </a:r>
            <a:r>
              <a:rPr lang="en-US" altLang="zh-TW" sz="2800" dirty="0"/>
              <a:t>: </a:t>
            </a:r>
            <a:endParaRPr lang="en-US" altLang="zh-TW" sz="2800" dirty="0" smtClean="0"/>
          </a:p>
          <a:p>
            <a:pPr marL="914400" lvl="1" indent="-457200">
              <a:lnSpc>
                <a:spcPts val="35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zh-TW" altLang="en-US" sz="2800" dirty="0" smtClean="0"/>
              <a:t>提供</a:t>
            </a:r>
            <a:r>
              <a:rPr lang="zh-TW" altLang="en-US" sz="2800" dirty="0"/>
              <a:t>全國有效水權件數及水量</a:t>
            </a:r>
            <a:r>
              <a:rPr lang="zh-TW" altLang="en-US" sz="2800" dirty="0" smtClean="0"/>
              <a:t>供查詢，內容為已</a:t>
            </a:r>
            <a:r>
              <a:rPr lang="zh-TW" altLang="en-US" sz="2800" dirty="0"/>
              <a:t>核准通過之水權資料，欄位內容包括序號、年份、月份、主管機關、水源類別、</a:t>
            </a:r>
            <a:r>
              <a:rPr lang="zh-TW" altLang="en-US" sz="2800" dirty="0">
                <a:solidFill>
                  <a:srgbClr val="FF0000"/>
                </a:solidFill>
              </a:rPr>
              <a:t>用水標的</a:t>
            </a:r>
            <a:r>
              <a:rPr lang="zh-TW" altLang="en-US" sz="2800" dirty="0"/>
              <a:t>、狀照類別、引用水源</a:t>
            </a:r>
            <a:r>
              <a:rPr lang="en-US" altLang="zh-TW" sz="2800" dirty="0"/>
              <a:t>(</a:t>
            </a:r>
            <a:r>
              <a:rPr lang="zh-TW" altLang="en-US" sz="2800" dirty="0"/>
              <a:t>河川</a:t>
            </a:r>
            <a:r>
              <a:rPr lang="en-US" altLang="zh-TW" sz="2800" dirty="0"/>
              <a:t>)</a:t>
            </a:r>
            <a:r>
              <a:rPr lang="zh-TW" altLang="en-US" sz="2800" dirty="0"/>
              <a:t>、</a:t>
            </a:r>
            <a:r>
              <a:rPr lang="zh-TW" altLang="en-US" sz="2800" dirty="0">
                <a:solidFill>
                  <a:srgbClr val="FF0000"/>
                </a:solidFill>
              </a:rPr>
              <a:t>引用水源</a:t>
            </a:r>
            <a:r>
              <a:rPr lang="en-US" altLang="zh-TW" sz="2800" dirty="0">
                <a:solidFill>
                  <a:srgbClr val="FF0000"/>
                </a:solidFill>
              </a:rPr>
              <a:t>(</a:t>
            </a:r>
            <a:r>
              <a:rPr lang="zh-TW" altLang="en-US" sz="2800" dirty="0">
                <a:solidFill>
                  <a:srgbClr val="FF0000"/>
                </a:solidFill>
              </a:rPr>
              <a:t>水系</a:t>
            </a:r>
            <a:r>
              <a:rPr lang="en-US" altLang="zh-TW" sz="2800" dirty="0">
                <a:solidFill>
                  <a:srgbClr val="FF0000"/>
                </a:solidFill>
              </a:rPr>
              <a:t>) </a:t>
            </a:r>
            <a:r>
              <a:rPr lang="zh-TW" altLang="en-US" sz="2800" dirty="0"/>
              <a:t>、引水地點</a:t>
            </a:r>
            <a:r>
              <a:rPr lang="en-US" altLang="zh-TW" sz="2800" dirty="0"/>
              <a:t>(</a:t>
            </a:r>
            <a:r>
              <a:rPr lang="zh-TW" altLang="en-US" sz="2800" dirty="0"/>
              <a:t>縣市</a:t>
            </a:r>
            <a:r>
              <a:rPr lang="en-US" altLang="zh-TW" sz="2800" dirty="0"/>
              <a:t>)</a:t>
            </a:r>
            <a:r>
              <a:rPr lang="zh-TW" altLang="en-US" sz="2800" dirty="0"/>
              <a:t>、</a:t>
            </a:r>
            <a:r>
              <a:rPr lang="zh-TW" altLang="en-US" sz="2800" dirty="0">
                <a:solidFill>
                  <a:srgbClr val="FF0000"/>
                </a:solidFill>
              </a:rPr>
              <a:t>引水地點</a:t>
            </a:r>
            <a:r>
              <a:rPr lang="en-US" altLang="zh-TW" sz="2800" dirty="0">
                <a:solidFill>
                  <a:srgbClr val="FF0000"/>
                </a:solidFill>
              </a:rPr>
              <a:t>(</a:t>
            </a:r>
            <a:r>
              <a:rPr lang="zh-TW" altLang="en-US" sz="2800" dirty="0">
                <a:solidFill>
                  <a:srgbClr val="FF0000"/>
                </a:solidFill>
              </a:rPr>
              <a:t>鄉鎮</a:t>
            </a:r>
            <a:r>
              <a:rPr lang="en-US" altLang="zh-TW" sz="2800" dirty="0">
                <a:solidFill>
                  <a:srgbClr val="FF0000"/>
                </a:solidFill>
              </a:rPr>
              <a:t>)</a:t>
            </a:r>
            <a:r>
              <a:rPr lang="zh-TW" altLang="en-US" sz="2800" dirty="0"/>
              <a:t>及</a:t>
            </a:r>
            <a:r>
              <a:rPr lang="en-US" altLang="zh-TW" sz="2800" dirty="0">
                <a:solidFill>
                  <a:srgbClr val="FF0000"/>
                </a:solidFill>
              </a:rPr>
              <a:t>1</a:t>
            </a:r>
            <a:r>
              <a:rPr lang="zh-TW" altLang="en-US" sz="2800" dirty="0">
                <a:solidFill>
                  <a:srgbClr val="FF0000"/>
                </a:solidFill>
              </a:rPr>
              <a:t>月至</a:t>
            </a:r>
            <a:r>
              <a:rPr lang="en-US" altLang="zh-TW" sz="2800" dirty="0">
                <a:solidFill>
                  <a:srgbClr val="FF0000"/>
                </a:solidFill>
              </a:rPr>
              <a:t>12</a:t>
            </a:r>
            <a:r>
              <a:rPr lang="zh-TW" altLang="en-US" sz="2800" dirty="0">
                <a:solidFill>
                  <a:srgbClr val="FF0000"/>
                </a:solidFill>
              </a:rPr>
              <a:t>月引用水量</a:t>
            </a:r>
            <a:r>
              <a:rPr lang="zh-TW" altLang="en-US" sz="2800" dirty="0" smtClean="0"/>
              <a:t>等。</a:t>
            </a:r>
            <a:endParaRPr lang="en-US" altLang="zh-TW" sz="2800" dirty="0" smtClean="0"/>
          </a:p>
          <a:p>
            <a:pPr marL="914400" lvl="1" indent="-457200">
              <a:lnSpc>
                <a:spcPts val="35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zh-TW" altLang="en-US" sz="2800" dirty="0" smtClean="0"/>
              <a:t>前述資料</a:t>
            </a:r>
            <a:r>
              <a:rPr lang="zh-TW" altLang="en-US" sz="2800" dirty="0"/>
              <a:t>透過彙整，</a:t>
            </a:r>
            <a:r>
              <a:rPr lang="zh-TW" altLang="en-US" sz="2800" dirty="0" smtClean="0"/>
              <a:t>可了解</a:t>
            </a:r>
            <a:r>
              <a:rPr lang="zh-TW" altLang="en-US" sz="2800" dirty="0"/>
              <a:t>各縣市鄉鎮依用水標的與河川水系不同，所核發的水權狀件數與用水量的差異</a:t>
            </a:r>
            <a:r>
              <a:rPr lang="zh-TW" altLang="en-US" sz="2800" dirty="0" smtClean="0"/>
              <a:t>等。</a:t>
            </a:r>
            <a:endParaRPr lang="en-US" altLang="zh-TW" sz="2800" dirty="0" smtClean="0"/>
          </a:p>
          <a:p>
            <a:pPr marL="914400" lvl="1" indent="-457200">
              <a:lnSpc>
                <a:spcPts val="35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zh-TW" altLang="en-US" sz="2800" dirty="0" smtClean="0"/>
              <a:t>此</a:t>
            </a:r>
            <a:r>
              <a:rPr lang="zh-TW" altLang="en-US" sz="2800" dirty="0"/>
              <a:t>資料集於每月</a:t>
            </a:r>
            <a:r>
              <a:rPr lang="en-US" altLang="zh-TW" sz="2800" dirty="0"/>
              <a:t>25</a:t>
            </a:r>
            <a:r>
              <a:rPr lang="zh-TW" altLang="en-US" sz="2800" dirty="0"/>
              <a:t>日統計當月份之有效水權件數與水量</a:t>
            </a:r>
            <a:r>
              <a:rPr lang="zh-TW" altLang="en-US" sz="2800" dirty="0" smtClean="0"/>
              <a:t>。</a:t>
            </a:r>
            <a:endParaRPr lang="zh-TW" altLang="en-US" sz="2800" dirty="0">
              <a:latin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16370" y="476590"/>
            <a:ext cx="71290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dirty="0" smtClean="0">
                <a:solidFill>
                  <a:srgbClr val="FF0000"/>
                </a:solidFill>
              </a:rPr>
              <a:t>已開放</a:t>
            </a:r>
            <a:r>
              <a:rPr lang="zh-TW" altLang="en-US" sz="3200" dirty="0" smtClean="0">
                <a:solidFill>
                  <a:srgbClr val="0000FF"/>
                </a:solidFill>
              </a:rPr>
              <a:t>資料</a:t>
            </a:r>
            <a:r>
              <a:rPr lang="zh-TW" altLang="en-US" sz="3200" dirty="0">
                <a:solidFill>
                  <a:srgbClr val="0000FF"/>
                </a:solidFill>
              </a:rPr>
              <a:t>集</a:t>
            </a:r>
            <a:r>
              <a:rPr lang="zh-TW" altLang="en-US" sz="3200" dirty="0" smtClean="0">
                <a:solidFill>
                  <a:srgbClr val="0000FF"/>
                </a:solidFill>
              </a:rPr>
              <a:t>名稱：</a:t>
            </a:r>
            <a:r>
              <a:rPr lang="zh-TW" altLang="en-US" sz="3200" dirty="0" smtClean="0">
                <a:solidFill>
                  <a:srgbClr val="FF0000"/>
                </a:solidFill>
              </a:rPr>
              <a:t>水權</a:t>
            </a:r>
            <a:r>
              <a:rPr lang="zh-TW" altLang="en-US" sz="3200" dirty="0">
                <a:solidFill>
                  <a:srgbClr val="FF0000"/>
                </a:solidFill>
              </a:rPr>
              <a:t>統計資料</a:t>
            </a:r>
          </a:p>
        </p:txBody>
      </p:sp>
    </p:spTree>
    <p:extLst>
      <p:ext uri="{BB962C8B-B14F-4D97-AF65-F5344CB8AC3E}">
        <p14:creationId xmlns:p14="http://schemas.microsoft.com/office/powerpoint/2010/main" val="32312017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投影片編號版面配置區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707C075-99D4-4009-8678-6266F1611471}" type="slidenum">
              <a:rPr lang="en-US" altLang="zh-TW" smtClean="0">
                <a:latin typeface="Arial" pitchFamily="34" charset="0"/>
                <a:ea typeface="新細明體" pitchFamily="18" charset="-120"/>
              </a:rPr>
              <a:pPr/>
              <a:t>4</a:t>
            </a:fld>
            <a:endParaRPr lang="en-US" altLang="zh-TW" smtClean="0"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9906000" cy="608013"/>
          </a:xfrm>
          <a:prstGeom prst="rect">
            <a:avLst/>
          </a:prstGeom>
          <a:noFill/>
          <a:ln>
            <a:noFill/>
          </a:ln>
          <a:extLst/>
        </p:spPr>
        <p:txBody>
          <a:bodyPr lIns="92075" tIns="46038" rIns="92075" bIns="46038" anchor="ctr"/>
          <a:lstStyle>
            <a:lvl1pPr eaLnBrk="0" hangingPunct="0">
              <a:spcBef>
                <a:spcPct val="20000"/>
              </a:spcBef>
              <a:spcAft>
                <a:spcPct val="5000"/>
              </a:spcAft>
              <a:buClr>
                <a:srgbClr val="FF0000"/>
              </a:buClr>
              <a:buFont typeface="Wingdings" pitchFamily="2" charset="2"/>
              <a:buChar char="v"/>
              <a:defRPr kumimoji="1" sz="3000" b="1">
                <a:solidFill>
                  <a:srgbClr val="0000FF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Font typeface="Wingdings" pitchFamily="2" charset="2"/>
              <a:buChar char="l"/>
              <a:defRPr kumimoji="1" sz="2600" b="1">
                <a:solidFill>
                  <a:srgbClr val="C00000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kumimoji="1" sz="2400" b="1">
                <a:solidFill>
                  <a:schemeClr val="accent2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spcBef>
                <a:spcPct val="30000"/>
              </a:spcBef>
              <a:buClr>
                <a:schemeClr val="tx1"/>
              </a:buClr>
              <a:buSzPct val="60000"/>
              <a:buFont typeface="Wingdings" pitchFamily="2" charset="2"/>
              <a:buChar char="l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spcBef>
                <a:spcPct val="40000"/>
              </a:spcBef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zh-TW" altLang="en-US" sz="2800" dirty="0" smtClean="0">
                <a:solidFill>
                  <a:schemeClr val="accent6">
                    <a:lumMod val="50000"/>
                  </a:schemeClr>
                </a:solidFill>
                <a:latin typeface="標楷體" pitchFamily="65" charset="-120"/>
              </a:rPr>
              <a:t>参、</a:t>
            </a:r>
            <a:r>
              <a:rPr lang="zh-TW" altLang="en-US" sz="2800" dirty="0">
                <a:solidFill>
                  <a:schemeClr val="accent6">
                    <a:lumMod val="50000"/>
                  </a:schemeClr>
                </a:solidFill>
                <a:latin typeface="標楷體" pitchFamily="65" charset="-120"/>
              </a:rPr>
              <a:t>增列水權使用地號評估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272350" y="608013"/>
            <a:ext cx="9192768" cy="5568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ts val="3500"/>
              </a:lnSpc>
              <a:spcAft>
                <a:spcPts val="600"/>
              </a:spcAft>
              <a:buFont typeface="Wingdings" pitchFamily="2" charset="2"/>
              <a:buChar char="u"/>
              <a:defRPr/>
            </a:pPr>
            <a:r>
              <a:rPr lang="zh-TW" altLang="en-US" sz="2800" dirty="0">
                <a:solidFill>
                  <a:srgbClr val="0000FF"/>
                </a:solidFill>
              </a:rPr>
              <a:t>建議</a:t>
            </a:r>
            <a:r>
              <a:rPr lang="zh-TW" altLang="en-US" sz="2800" dirty="0">
                <a:solidFill>
                  <a:srgbClr val="FF0000"/>
                </a:solidFill>
              </a:rPr>
              <a:t>增列</a:t>
            </a:r>
            <a:r>
              <a:rPr lang="zh-TW" altLang="en-US" sz="2800" dirty="0">
                <a:solidFill>
                  <a:srgbClr val="0000FF"/>
                </a:solidFill>
              </a:rPr>
              <a:t>資料：各筆水權之</a:t>
            </a:r>
            <a:r>
              <a:rPr lang="zh-TW" altLang="en-US" sz="2800" dirty="0">
                <a:solidFill>
                  <a:srgbClr val="FF0000"/>
                </a:solidFill>
              </a:rPr>
              <a:t>土地地</a:t>
            </a:r>
            <a:r>
              <a:rPr lang="zh-TW" altLang="en-US" sz="2800" dirty="0" smtClean="0">
                <a:solidFill>
                  <a:srgbClr val="FF0000"/>
                </a:solidFill>
              </a:rPr>
              <a:t>號</a:t>
            </a:r>
            <a:r>
              <a:rPr lang="zh-TW" altLang="en-US" sz="2800" dirty="0" smtClean="0"/>
              <a:t>評估及說明</a:t>
            </a:r>
            <a:r>
              <a:rPr lang="en-US" altLang="zh-TW" sz="2800" dirty="0" smtClean="0"/>
              <a:t>:</a:t>
            </a:r>
            <a:r>
              <a:rPr lang="en-US" altLang="zh-TW" sz="2800" dirty="0"/>
              <a:t> </a:t>
            </a:r>
            <a:endParaRPr lang="en-US" altLang="zh-TW" sz="2800" dirty="0" smtClean="0"/>
          </a:p>
          <a:p>
            <a:pPr marL="914400" lvl="1" indent="-457200">
              <a:lnSpc>
                <a:spcPts val="3500"/>
              </a:lnSpc>
              <a:spcAft>
                <a:spcPts val="1200"/>
              </a:spcAft>
              <a:buFont typeface="Wingdings" panose="05000000000000000000" pitchFamily="2" charset="2"/>
              <a:buChar char="ü"/>
              <a:defRPr/>
            </a:pPr>
            <a:r>
              <a:rPr lang="zh-TW" altLang="en-US" sz="2800" dirty="0" smtClean="0"/>
              <a:t>提供水權引水點</a:t>
            </a:r>
            <a:r>
              <a:rPr lang="zh-TW" altLang="en-US" sz="2800" dirty="0" smtClean="0">
                <a:solidFill>
                  <a:srgbClr val="0000FF"/>
                </a:solidFill>
              </a:rPr>
              <a:t>之</a:t>
            </a:r>
            <a:r>
              <a:rPr lang="zh-TW" altLang="en-US" sz="2800" dirty="0">
                <a:solidFill>
                  <a:srgbClr val="0000FF"/>
                </a:solidFill>
              </a:rPr>
              <a:t>土地地</a:t>
            </a:r>
            <a:r>
              <a:rPr lang="zh-TW" altLang="en-US" sz="2800" dirty="0" smtClean="0">
                <a:solidFill>
                  <a:srgbClr val="0000FF"/>
                </a:solidFill>
              </a:rPr>
              <a:t>號</a:t>
            </a:r>
            <a:r>
              <a:rPr lang="zh-TW" altLang="en-US" sz="2800" dirty="0" smtClean="0"/>
              <a:t>，則該</a:t>
            </a:r>
            <a:r>
              <a:rPr lang="zh-TW" altLang="en-US" sz="2800" dirty="0" smtClean="0">
                <a:solidFill>
                  <a:srgbClr val="FF0000"/>
                </a:solidFill>
              </a:rPr>
              <a:t>引水地點位置</a:t>
            </a:r>
            <a:r>
              <a:rPr lang="zh-TW" altLang="en-US" sz="2800" dirty="0" smtClean="0"/>
              <a:t>可經由地政相關地理資訊系統</a:t>
            </a:r>
            <a:r>
              <a:rPr lang="zh-TW" altLang="en-US" sz="2800" dirty="0" smtClean="0">
                <a:solidFill>
                  <a:srgbClr val="FF0000"/>
                </a:solidFill>
              </a:rPr>
              <a:t>查得</a:t>
            </a:r>
            <a:r>
              <a:rPr lang="zh-TW" altLang="en-US" sz="2800" dirty="0"/>
              <a:t>。</a:t>
            </a:r>
            <a:endParaRPr lang="en-US" altLang="zh-TW" sz="2800" dirty="0" smtClean="0"/>
          </a:p>
          <a:p>
            <a:pPr marL="914400" lvl="1" indent="-457200">
              <a:lnSpc>
                <a:spcPts val="3500"/>
              </a:lnSpc>
              <a:spcAft>
                <a:spcPts val="1200"/>
              </a:spcAft>
              <a:buFont typeface="Wingdings" panose="05000000000000000000" pitchFamily="2" charset="2"/>
              <a:buChar char="ü"/>
              <a:defRPr/>
            </a:pPr>
            <a:r>
              <a:rPr lang="zh-TW" altLang="en-US" sz="2800" dirty="0" smtClean="0">
                <a:solidFill>
                  <a:srgbClr val="0000FF"/>
                </a:solidFill>
              </a:rPr>
              <a:t>查得</a:t>
            </a:r>
            <a:r>
              <a:rPr lang="zh-TW" altLang="en-US" sz="2800" dirty="0" smtClean="0">
                <a:solidFill>
                  <a:srgbClr val="FF0000"/>
                </a:solidFill>
              </a:rPr>
              <a:t>引水</a:t>
            </a:r>
            <a:r>
              <a:rPr lang="zh-TW" altLang="en-US" sz="2800" dirty="0">
                <a:solidFill>
                  <a:srgbClr val="FF0000"/>
                </a:solidFill>
              </a:rPr>
              <a:t>地點</a:t>
            </a:r>
            <a:r>
              <a:rPr lang="zh-TW" altLang="en-US" sz="2800" dirty="0" smtClean="0">
                <a:solidFill>
                  <a:srgbClr val="FF0000"/>
                </a:solidFill>
              </a:rPr>
              <a:t>位置</a:t>
            </a:r>
            <a:r>
              <a:rPr lang="zh-TW" altLang="en-US" sz="2800" dirty="0" smtClean="0">
                <a:solidFill>
                  <a:srgbClr val="0000FF"/>
                </a:solidFill>
              </a:rPr>
              <a:t>後</a:t>
            </a:r>
            <a:r>
              <a:rPr lang="zh-TW" altLang="en-US" sz="2800" dirty="0" smtClean="0"/>
              <a:t>，經由</a:t>
            </a:r>
            <a:r>
              <a:rPr lang="en-US" altLang="zh-TW" sz="2800" dirty="0" smtClean="0"/>
              <a:t>google</a:t>
            </a:r>
            <a:r>
              <a:rPr lang="zh-TW" altLang="en-US" sz="2800" dirty="0" smtClean="0"/>
              <a:t>街景功能可</a:t>
            </a:r>
            <a:r>
              <a:rPr lang="zh-TW" altLang="en-US" sz="2800" dirty="0" smtClean="0">
                <a:solidFill>
                  <a:srgbClr val="0000FF"/>
                </a:solidFill>
                <a:latin typeface="新細明體" panose="02020500000000000000" pitchFamily="18" charset="-120"/>
              </a:rPr>
              <a:t>即</a:t>
            </a:r>
            <a:r>
              <a:rPr lang="zh-TW" altLang="en-US" sz="2800" dirty="0">
                <a:solidFill>
                  <a:srgbClr val="0000FF"/>
                </a:solidFill>
                <a:latin typeface="新細明體" panose="02020500000000000000" pitchFamily="18" charset="-120"/>
              </a:rPr>
              <a:t>得知</a:t>
            </a:r>
            <a:r>
              <a:rPr lang="zh-TW" altLang="en-US" sz="2800" dirty="0">
                <a:solidFill>
                  <a:srgbClr val="FF0000"/>
                </a:solidFill>
                <a:latin typeface="新細明體" panose="02020500000000000000" pitchFamily="18" charset="-120"/>
              </a:rPr>
              <a:t>用水</a:t>
            </a:r>
            <a:r>
              <a:rPr lang="zh-TW" altLang="en-US" sz="2800" dirty="0" smtClean="0">
                <a:solidFill>
                  <a:srgbClr val="FF0000"/>
                </a:solidFill>
                <a:latin typeface="新細明體" panose="02020500000000000000" pitchFamily="18" charset="-120"/>
              </a:rPr>
              <a:t>者資訊</a:t>
            </a:r>
            <a:r>
              <a:rPr lang="en-US" altLang="zh-TW" sz="2800" dirty="0" smtClean="0">
                <a:solidFill>
                  <a:srgbClr val="0000FF"/>
                </a:solidFill>
                <a:latin typeface="新細明體" panose="02020500000000000000" pitchFamily="18" charset="-120"/>
              </a:rPr>
              <a:t>(</a:t>
            </a:r>
            <a:r>
              <a:rPr lang="zh-TW" altLang="en-US" sz="2800" dirty="0">
                <a:solidFill>
                  <a:srgbClr val="0000FF"/>
                </a:solidFill>
                <a:latin typeface="新細明體" panose="02020500000000000000" pitchFamily="18" charset="-120"/>
              </a:rPr>
              <a:t>廠商、</a:t>
            </a:r>
            <a:r>
              <a:rPr lang="zh-TW" altLang="en-US" sz="2800" dirty="0" smtClean="0">
                <a:solidFill>
                  <a:srgbClr val="0000FF"/>
                </a:solidFill>
                <a:latin typeface="新細明體" panose="02020500000000000000" pitchFamily="18" charset="-120"/>
              </a:rPr>
              <a:t>公司名稱等</a:t>
            </a:r>
            <a:r>
              <a:rPr lang="en-US" altLang="zh-TW" sz="2800" dirty="0" smtClean="0">
                <a:solidFill>
                  <a:srgbClr val="0000FF"/>
                </a:solidFill>
                <a:latin typeface="新細明體" panose="02020500000000000000" pitchFamily="18" charset="-120"/>
              </a:rPr>
              <a:t>)</a:t>
            </a:r>
            <a:r>
              <a:rPr lang="zh-TW" altLang="en-US" sz="2800" dirty="0" smtClean="0"/>
              <a:t>。</a:t>
            </a:r>
            <a:endParaRPr lang="en-US" altLang="zh-TW" sz="2800" dirty="0" smtClean="0"/>
          </a:p>
          <a:p>
            <a:pPr marL="914400" lvl="1" indent="-457200">
              <a:lnSpc>
                <a:spcPts val="3500"/>
              </a:lnSpc>
              <a:spcAft>
                <a:spcPts val="1200"/>
              </a:spcAft>
              <a:buFont typeface="Wingdings" panose="05000000000000000000" pitchFamily="2" charset="2"/>
              <a:buChar char="ü"/>
              <a:defRPr/>
            </a:pPr>
            <a:r>
              <a:rPr lang="zh-TW" altLang="en-US" sz="2800" dirty="0" smtClean="0"/>
              <a:t>水權申請水量係以事業所需申請，經由</a:t>
            </a:r>
            <a:r>
              <a:rPr lang="zh-TW" altLang="en-US" sz="2800" dirty="0" smtClean="0">
                <a:solidFill>
                  <a:srgbClr val="FF0000"/>
                </a:solidFill>
              </a:rPr>
              <a:t>水權量</a:t>
            </a:r>
            <a:r>
              <a:rPr lang="zh-TW" altLang="en-US" sz="2800" dirty="0">
                <a:solidFill>
                  <a:srgbClr val="0000FF"/>
                </a:solidFill>
              </a:rPr>
              <a:t>得以間接</a:t>
            </a:r>
            <a:r>
              <a:rPr lang="zh-TW" altLang="en-US" sz="2800" dirty="0" smtClean="0">
                <a:solidFill>
                  <a:srgbClr val="0000FF"/>
                </a:solidFill>
              </a:rPr>
              <a:t>方式</a:t>
            </a:r>
            <a:r>
              <a:rPr lang="zh-TW" altLang="en-US" sz="2800" dirty="0" smtClean="0"/>
              <a:t>推估其</a:t>
            </a:r>
            <a:r>
              <a:rPr lang="zh-TW" altLang="en-US" sz="2800" dirty="0" smtClean="0">
                <a:solidFill>
                  <a:srgbClr val="FF0000"/>
                </a:solidFill>
              </a:rPr>
              <a:t>營業資訊</a:t>
            </a:r>
            <a:r>
              <a:rPr lang="zh-TW" altLang="en-US" sz="2800" dirty="0" smtClean="0"/>
              <a:t>等。</a:t>
            </a:r>
            <a:endParaRPr lang="en-US" altLang="zh-TW" sz="2800" dirty="0" smtClean="0"/>
          </a:p>
          <a:p>
            <a:pPr marL="914400" lvl="1" indent="-457200">
              <a:lnSpc>
                <a:spcPts val="3500"/>
              </a:lnSpc>
              <a:spcAft>
                <a:spcPts val="1200"/>
              </a:spcAft>
              <a:buFont typeface="Wingdings" panose="05000000000000000000" pitchFamily="2" charset="2"/>
              <a:buChar char="ü"/>
              <a:defRPr/>
            </a:pPr>
            <a:r>
              <a:rPr lang="zh-TW" altLang="en-US" sz="2800" dirty="0"/>
              <a:t>依</a:t>
            </a:r>
            <a:r>
              <a:rPr lang="zh-TW" altLang="en-US" sz="2800" dirty="0">
                <a:solidFill>
                  <a:srgbClr val="FF0000"/>
                </a:solidFill>
              </a:rPr>
              <a:t>政府資訊公開法第</a:t>
            </a:r>
            <a:r>
              <a:rPr lang="en-US" altLang="zh-TW" sz="2800" dirty="0" smtClean="0">
                <a:solidFill>
                  <a:srgbClr val="FF0000"/>
                </a:solidFill>
              </a:rPr>
              <a:t>18</a:t>
            </a:r>
            <a:r>
              <a:rPr lang="zh-TW" altLang="en-US" sz="2800" dirty="0" smtClean="0">
                <a:solidFill>
                  <a:srgbClr val="FF0000"/>
                </a:solidFill>
              </a:rPr>
              <a:t>條</a:t>
            </a:r>
            <a:r>
              <a:rPr lang="zh-TW" altLang="en-US" sz="2800" dirty="0" smtClean="0"/>
              <a:t>規定「有關</a:t>
            </a:r>
            <a:r>
              <a:rPr lang="zh-TW" altLang="en-US" sz="2800" dirty="0"/>
              <a:t>個人、法人或團體營業上秘密或</a:t>
            </a:r>
            <a:r>
              <a:rPr lang="zh-TW" altLang="en-US" sz="2800" dirty="0">
                <a:solidFill>
                  <a:srgbClr val="FF0000"/>
                </a:solidFill>
              </a:rPr>
              <a:t>經營事業有關之資訊</a:t>
            </a:r>
            <a:r>
              <a:rPr lang="zh-TW" altLang="en-US" sz="2800" dirty="0" smtClean="0"/>
              <a:t>，其</a:t>
            </a:r>
            <a:r>
              <a:rPr lang="zh-TW" altLang="en-US" sz="2800" dirty="0"/>
              <a:t>公開或</a:t>
            </a:r>
            <a:r>
              <a:rPr lang="zh-TW" altLang="en-US" sz="2800" dirty="0" smtClean="0"/>
              <a:t>提供有</a:t>
            </a:r>
            <a:r>
              <a:rPr lang="zh-TW" altLang="en-US" sz="2800" dirty="0">
                <a:solidFill>
                  <a:srgbClr val="FF0000"/>
                </a:solidFill>
              </a:rPr>
              <a:t>侵害</a:t>
            </a:r>
            <a:r>
              <a:rPr lang="zh-TW" altLang="en-US" sz="2800" dirty="0"/>
              <a:t>該個人、法人或團體之</a:t>
            </a:r>
            <a:r>
              <a:rPr lang="zh-TW" altLang="en-US" sz="2800" dirty="0">
                <a:solidFill>
                  <a:srgbClr val="FF0000"/>
                </a:solidFill>
              </a:rPr>
              <a:t>權利</a:t>
            </a:r>
            <a:r>
              <a:rPr lang="zh-TW" altLang="en-US" sz="2800" dirty="0"/>
              <a:t>、競爭地位或其他正當利益者。</a:t>
            </a:r>
            <a:r>
              <a:rPr lang="zh-TW" altLang="en-US" sz="2800" dirty="0" smtClean="0"/>
              <a:t>」，</a:t>
            </a:r>
            <a:r>
              <a:rPr lang="zh-TW" altLang="en-US" sz="2800" dirty="0" smtClean="0">
                <a:solidFill>
                  <a:srgbClr val="FF0000"/>
                </a:solidFill>
              </a:rPr>
              <a:t>應</a:t>
            </a:r>
            <a:r>
              <a:rPr lang="zh-TW" altLang="en-US" sz="2800" dirty="0">
                <a:solidFill>
                  <a:srgbClr val="FF0000"/>
                </a:solidFill>
              </a:rPr>
              <a:t>限制公開</a:t>
            </a:r>
            <a:r>
              <a:rPr lang="zh-TW" altLang="en-US" sz="2800" dirty="0"/>
              <a:t>或不予</a:t>
            </a:r>
            <a:r>
              <a:rPr lang="zh-TW" altLang="en-US" sz="2800" dirty="0" smtClean="0"/>
              <a:t>提供</a:t>
            </a:r>
            <a:r>
              <a:rPr lang="zh-TW" altLang="en-US" sz="2800" dirty="0"/>
              <a:t>。</a:t>
            </a:r>
            <a:endParaRPr lang="zh-TW" alt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29705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投影片編號版面配置區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B3F3AED-6451-466E-A87C-6F9A3BC4EDDD}" type="slidenum">
              <a:rPr lang="en-US" altLang="zh-TW" smtClean="0">
                <a:latin typeface="Arial" pitchFamily="34" charset="0"/>
                <a:ea typeface="新細明體" pitchFamily="18" charset="-120"/>
              </a:rPr>
              <a:pPr/>
              <a:t>5</a:t>
            </a:fld>
            <a:endParaRPr lang="en-US" altLang="zh-TW" smtClean="0"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-122991" y="-99490"/>
            <a:ext cx="9906000" cy="608013"/>
          </a:xfrm>
          <a:prstGeom prst="rect">
            <a:avLst/>
          </a:prstGeom>
          <a:noFill/>
          <a:ln>
            <a:noFill/>
          </a:ln>
          <a:extLst/>
        </p:spPr>
        <p:txBody>
          <a:bodyPr lIns="92075" tIns="46038" rIns="92075" bIns="46038" anchor="ctr"/>
          <a:lstStyle>
            <a:lvl1pPr eaLnBrk="0" hangingPunct="0">
              <a:spcBef>
                <a:spcPct val="20000"/>
              </a:spcBef>
              <a:spcAft>
                <a:spcPct val="5000"/>
              </a:spcAft>
              <a:buClr>
                <a:srgbClr val="FF0000"/>
              </a:buClr>
              <a:buFont typeface="Wingdings" pitchFamily="2" charset="2"/>
              <a:buChar char="v"/>
              <a:defRPr kumimoji="1" sz="3000" b="1">
                <a:solidFill>
                  <a:srgbClr val="0000FF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Font typeface="Wingdings" pitchFamily="2" charset="2"/>
              <a:buChar char="l"/>
              <a:defRPr kumimoji="1" sz="2600" b="1">
                <a:solidFill>
                  <a:srgbClr val="C00000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kumimoji="1" sz="2400" b="1">
                <a:solidFill>
                  <a:schemeClr val="accent2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spcBef>
                <a:spcPct val="30000"/>
              </a:spcBef>
              <a:buClr>
                <a:schemeClr val="tx1"/>
              </a:buClr>
              <a:buSzPct val="60000"/>
              <a:buFont typeface="Wingdings" pitchFamily="2" charset="2"/>
              <a:buChar char="l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spcBef>
                <a:spcPct val="40000"/>
              </a:spcBef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zh-TW" altLang="en-US" sz="2800" dirty="0" smtClean="0">
                <a:solidFill>
                  <a:schemeClr val="accent6">
                    <a:lumMod val="50000"/>
                  </a:schemeClr>
                </a:solidFill>
                <a:latin typeface="標楷體" pitchFamily="65" charset="-120"/>
              </a:rPr>
              <a:t>參、河川區域種植規定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535" y="1124680"/>
            <a:ext cx="9362930" cy="4371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直線圖說文字 1 1"/>
          <p:cNvSpPr/>
          <p:nvPr/>
        </p:nvSpPr>
        <p:spPr bwMode="auto">
          <a:xfrm>
            <a:off x="6286060" y="2371158"/>
            <a:ext cx="2915530" cy="463846"/>
          </a:xfrm>
          <a:prstGeom prst="borderCallout1">
            <a:avLst>
              <a:gd name="adj1" fmla="val 67244"/>
              <a:gd name="adj2" fmla="val -516"/>
              <a:gd name="adj3" fmla="val 229053"/>
              <a:gd name="adj4" fmla="val -31261"/>
            </a:avLst>
          </a:prstGeom>
          <a:noFill/>
          <a:ln w="22225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en-US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細明體" panose="02020509000000000000" pitchFamily="49" charset="-120"/>
                <a:ea typeface="細明體" panose="02020509000000000000" pitchFamily="49" charset="-120"/>
              </a:rPr>
              <a:t>地號查詢土地位置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290" y="4343387"/>
            <a:ext cx="2764694" cy="2048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286750" y="539905"/>
            <a:ext cx="79787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u"/>
            </a:pPr>
            <a:r>
              <a:rPr lang="zh-TW" altLang="en-US" sz="3200" dirty="0" smtClean="0">
                <a:solidFill>
                  <a:srgbClr val="0000FF"/>
                </a:solidFill>
              </a:rPr>
              <a:t>由國土測繪圖資系統可查得土地地號位置</a:t>
            </a:r>
            <a:endParaRPr lang="zh-TW" altLang="en-US" sz="3200" dirty="0">
              <a:solidFill>
                <a:srgbClr val="0000FF"/>
              </a:solidFill>
            </a:endParaRPr>
          </a:p>
        </p:txBody>
      </p:sp>
      <p:sp>
        <p:nvSpPr>
          <p:cNvPr id="4" name="直線圖說文字 2 3"/>
          <p:cNvSpPr/>
          <p:nvPr/>
        </p:nvSpPr>
        <p:spPr bwMode="auto">
          <a:xfrm>
            <a:off x="286750" y="5668829"/>
            <a:ext cx="4810270" cy="833178"/>
          </a:xfrm>
          <a:prstGeom prst="borderCallout2">
            <a:avLst>
              <a:gd name="adj1" fmla="val 22221"/>
              <a:gd name="adj2" fmla="val 178876"/>
              <a:gd name="adj3" fmla="val 63669"/>
              <a:gd name="adj4" fmla="val 104095"/>
              <a:gd name="adj5" fmla="val -94025"/>
              <a:gd name="adj6" fmla="val 460310"/>
            </a:avLst>
          </a:prstGeom>
          <a:noFill/>
          <a:ln w="22225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en-US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新細明體" panose="02020500000000000000" pitchFamily="18" charset="-120"/>
              </a:rPr>
              <a:t>再由</a:t>
            </a:r>
            <a:r>
              <a:rPr kumimoji="1" lang="en-US" altLang="zh-TW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新細明體" panose="02020500000000000000" pitchFamily="18" charset="-120"/>
              </a:rPr>
              <a:t>google</a:t>
            </a:r>
            <a:r>
              <a:rPr kumimoji="1" lang="zh-TW" altLang="en-US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新細明體" panose="02020500000000000000" pitchFamily="18" charset="-120"/>
              </a:rPr>
              <a:t>街景功能即得知用水者</a:t>
            </a:r>
            <a:r>
              <a:rPr kumimoji="1" lang="en-US" altLang="zh-TW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新細明體" panose="02020500000000000000" pitchFamily="18" charset="-120"/>
              </a:rPr>
              <a:t>(</a:t>
            </a:r>
            <a:r>
              <a:rPr kumimoji="1" lang="zh-TW" altLang="en-US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新細明體" panose="02020500000000000000" pitchFamily="18" charset="-120"/>
              </a:rPr>
              <a:t>廠商、公司等</a:t>
            </a:r>
            <a:r>
              <a:rPr kumimoji="1" lang="en-US" altLang="zh-TW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新細明體" panose="02020500000000000000" pitchFamily="18" charset="-120"/>
              </a:rPr>
              <a:t>)</a:t>
            </a:r>
            <a:endParaRPr kumimoji="1" lang="zh-TW" altLang="en-US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新細明體" panose="02020500000000000000" pitchFamily="18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投影片編號版面配置區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707C075-99D4-4009-8678-6266F1611471}" type="slidenum">
              <a:rPr lang="en-US" altLang="zh-TW" smtClean="0">
                <a:latin typeface="Arial" pitchFamily="34" charset="0"/>
                <a:ea typeface="新細明體" pitchFamily="18" charset="-120"/>
              </a:rPr>
              <a:pPr/>
              <a:t>6</a:t>
            </a:fld>
            <a:endParaRPr lang="en-US" altLang="zh-TW" smtClean="0"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9906000" cy="608013"/>
          </a:xfrm>
          <a:prstGeom prst="rect">
            <a:avLst/>
          </a:prstGeom>
          <a:noFill/>
          <a:ln>
            <a:noFill/>
          </a:ln>
          <a:extLst/>
        </p:spPr>
        <p:txBody>
          <a:bodyPr lIns="92075" tIns="46038" rIns="92075" bIns="46038" anchor="ctr"/>
          <a:lstStyle>
            <a:lvl1pPr eaLnBrk="0" hangingPunct="0">
              <a:spcBef>
                <a:spcPct val="20000"/>
              </a:spcBef>
              <a:spcAft>
                <a:spcPct val="5000"/>
              </a:spcAft>
              <a:buClr>
                <a:srgbClr val="FF0000"/>
              </a:buClr>
              <a:buFont typeface="Wingdings" pitchFamily="2" charset="2"/>
              <a:buChar char="v"/>
              <a:defRPr kumimoji="1" sz="3000" b="1">
                <a:solidFill>
                  <a:srgbClr val="0000FF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Font typeface="Wingdings" pitchFamily="2" charset="2"/>
              <a:buChar char="l"/>
              <a:defRPr kumimoji="1" sz="2600" b="1">
                <a:solidFill>
                  <a:srgbClr val="C00000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kumimoji="1" sz="2400" b="1">
                <a:solidFill>
                  <a:schemeClr val="accent2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spcBef>
                <a:spcPct val="30000"/>
              </a:spcBef>
              <a:buClr>
                <a:schemeClr val="tx1"/>
              </a:buClr>
              <a:buSzPct val="60000"/>
              <a:buFont typeface="Wingdings" pitchFamily="2" charset="2"/>
              <a:buChar char="l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spcBef>
                <a:spcPct val="40000"/>
              </a:spcBef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SzPct val="60000"/>
              <a:buFont typeface="Times New Roman" pitchFamily="18" charset="0"/>
              <a:buChar char="―"/>
              <a:defRPr kumimoji="1" sz="2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zh-TW" altLang="en-US" sz="2800" dirty="0" smtClean="0">
                <a:solidFill>
                  <a:schemeClr val="accent6">
                    <a:lumMod val="50000"/>
                  </a:schemeClr>
                </a:solidFill>
                <a:latin typeface="標楷體" pitchFamily="65" charset="-120"/>
              </a:rPr>
              <a:t>肆、結語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488950" y="1124680"/>
            <a:ext cx="9120188" cy="2272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ts val="3500"/>
              </a:lnSpc>
              <a:spcAft>
                <a:spcPts val="3000"/>
              </a:spcAft>
              <a:buFont typeface="Wingdings" panose="05000000000000000000" pitchFamily="2" charset="2"/>
              <a:buChar char="n"/>
              <a:defRPr/>
            </a:pPr>
            <a:r>
              <a:rPr lang="zh-TW" altLang="en-US" sz="3200" dirty="0" smtClean="0">
                <a:solidFill>
                  <a:srgbClr val="0000FF"/>
                </a:solidFill>
                <a:latin typeface="新細明體" panose="02020500000000000000" pitchFamily="18" charset="-120"/>
              </a:rPr>
              <a:t>綜上，有關提供水權</a:t>
            </a:r>
            <a:r>
              <a:rPr lang="zh-TW" altLang="en-US" sz="3200" dirty="0">
                <a:solidFill>
                  <a:srgbClr val="0000FF"/>
                </a:solidFill>
                <a:latin typeface="新細明體" panose="02020500000000000000" pitchFamily="18" charset="-120"/>
              </a:rPr>
              <a:t>之土地地</a:t>
            </a:r>
            <a:r>
              <a:rPr lang="zh-TW" altLang="en-US" sz="3200" dirty="0" smtClean="0">
                <a:solidFill>
                  <a:srgbClr val="0000FF"/>
                </a:solidFill>
                <a:latin typeface="新細明體" panose="02020500000000000000" pitchFamily="18" charset="-120"/>
              </a:rPr>
              <a:t>號配合水權量</a:t>
            </a:r>
            <a:r>
              <a:rPr lang="zh-TW" altLang="en-US" sz="3200" dirty="0">
                <a:solidFill>
                  <a:srgbClr val="0000FF"/>
                </a:solidFill>
                <a:latin typeface="新細明體" panose="02020500000000000000" pitchFamily="18" charset="-120"/>
              </a:rPr>
              <a:t>，</a:t>
            </a:r>
            <a:r>
              <a:rPr lang="zh-TW" altLang="en-US" sz="3200" dirty="0" smtClean="0">
                <a:solidFill>
                  <a:srgbClr val="0000FF"/>
                </a:solidFill>
                <a:latin typeface="新細明體" panose="02020500000000000000" pitchFamily="18" charset="-120"/>
              </a:rPr>
              <a:t>恐涉及</a:t>
            </a:r>
            <a:r>
              <a:rPr lang="zh-TW" altLang="en-US" sz="3200" dirty="0">
                <a:solidFill>
                  <a:srgbClr val="0000FF"/>
                </a:solidFill>
                <a:latin typeface="新細明體" panose="02020500000000000000" pitchFamily="18" charset="-120"/>
              </a:rPr>
              <a:t>經營事業有關之</a:t>
            </a:r>
            <a:r>
              <a:rPr lang="zh-TW" altLang="en-US" sz="3200" dirty="0" smtClean="0">
                <a:solidFill>
                  <a:srgbClr val="0000FF"/>
                </a:solidFill>
                <a:latin typeface="新細明體" panose="02020500000000000000" pitchFamily="18" charset="-120"/>
              </a:rPr>
              <a:t>資訊</a:t>
            </a:r>
            <a:r>
              <a:rPr lang="zh-TW" altLang="en-US" sz="3200" dirty="0">
                <a:solidFill>
                  <a:srgbClr val="0000FF"/>
                </a:solidFill>
                <a:latin typeface="新細明體" panose="02020500000000000000" pitchFamily="18" charset="-120"/>
              </a:rPr>
              <a:t>，</a:t>
            </a:r>
            <a:r>
              <a:rPr lang="zh-TW" altLang="en-US" sz="3200" dirty="0" smtClean="0">
                <a:solidFill>
                  <a:srgbClr val="FF0000"/>
                </a:solidFill>
                <a:latin typeface="新細明體" panose="02020500000000000000" pitchFamily="18" charset="-120"/>
              </a:rPr>
              <a:t>建議不宜提供</a:t>
            </a:r>
            <a:r>
              <a:rPr lang="zh-TW" altLang="en-US" sz="3200" dirty="0" smtClean="0">
                <a:solidFill>
                  <a:srgbClr val="0000FF"/>
                </a:solidFill>
                <a:latin typeface="新細明體" panose="02020500000000000000" pitchFamily="18" charset="-120"/>
              </a:rPr>
              <a:t>。</a:t>
            </a:r>
            <a:endParaRPr lang="en-US" altLang="zh-TW" sz="3200" dirty="0" smtClean="0">
              <a:solidFill>
                <a:srgbClr val="0000FF"/>
              </a:solidFill>
              <a:latin typeface="新細明體" panose="02020500000000000000" pitchFamily="18" charset="-120"/>
            </a:endParaRPr>
          </a:p>
          <a:p>
            <a:pPr marL="457200" indent="-457200">
              <a:lnSpc>
                <a:spcPts val="3500"/>
              </a:lnSpc>
              <a:spcAft>
                <a:spcPts val="3000"/>
              </a:spcAft>
              <a:buFont typeface="Wingdings" panose="05000000000000000000" pitchFamily="2" charset="2"/>
              <a:buChar char="n"/>
              <a:defRPr/>
            </a:pPr>
            <a:r>
              <a:rPr lang="zh-TW" altLang="en-US" sz="3200" dirty="0" smtClean="0">
                <a:solidFill>
                  <a:srgbClr val="0000FF"/>
                </a:solidFill>
              </a:rPr>
              <a:t>目前政府</a:t>
            </a:r>
            <a:r>
              <a:rPr lang="zh-TW" altLang="en-US" sz="3200" dirty="0">
                <a:solidFill>
                  <a:srgbClr val="0000FF"/>
                </a:solidFill>
              </a:rPr>
              <a:t>資料開放平</a:t>
            </a:r>
            <a:r>
              <a:rPr lang="zh-TW" altLang="en-US" sz="3200" dirty="0" smtClean="0">
                <a:solidFill>
                  <a:srgbClr val="0000FF"/>
                </a:solidFill>
              </a:rPr>
              <a:t>臺關於</a:t>
            </a:r>
            <a:r>
              <a:rPr lang="zh-TW" altLang="en-US" sz="3200" dirty="0">
                <a:solidFill>
                  <a:srgbClr val="FF0000"/>
                </a:solidFill>
              </a:rPr>
              <a:t>水</a:t>
            </a:r>
            <a:r>
              <a:rPr lang="zh-TW" altLang="en-US" sz="3200" dirty="0" smtClean="0">
                <a:solidFill>
                  <a:srgbClr val="FF0000"/>
                </a:solidFill>
              </a:rPr>
              <a:t>權引水點係提供鄉鎮及水系</a:t>
            </a:r>
            <a:r>
              <a:rPr lang="zh-TW" altLang="en-US" sz="3200" dirty="0" smtClean="0">
                <a:solidFill>
                  <a:srgbClr val="0000FF"/>
                </a:solidFill>
              </a:rPr>
              <a:t>，供民眾參考應用</a:t>
            </a:r>
            <a:r>
              <a:rPr lang="zh-TW" altLang="en-US" sz="3200" dirty="0">
                <a:solidFill>
                  <a:srgbClr val="0000FF"/>
                </a:solidFill>
                <a:latin typeface="新細明體" panose="02020500000000000000" pitchFamily="18" charset="-120"/>
              </a:rPr>
              <a:t>，</a:t>
            </a:r>
            <a:r>
              <a:rPr lang="zh-TW" altLang="en-US" sz="3200" dirty="0" smtClean="0">
                <a:solidFill>
                  <a:srgbClr val="FF0000"/>
                </a:solidFill>
                <a:latin typeface="+mn-ea"/>
              </a:rPr>
              <a:t>尚</a:t>
            </a:r>
            <a:r>
              <a:rPr lang="zh-TW" altLang="en-US" sz="3200" dirty="0">
                <a:solidFill>
                  <a:srgbClr val="FF0000"/>
                </a:solidFill>
                <a:latin typeface="+mn-ea"/>
              </a:rPr>
              <a:t>屬</a:t>
            </a:r>
            <a:r>
              <a:rPr lang="zh-TW" altLang="en-US" sz="3200" dirty="0" smtClean="0">
                <a:solidFill>
                  <a:srgbClr val="FF0000"/>
                </a:solidFill>
                <a:latin typeface="+mn-ea"/>
              </a:rPr>
              <a:t>合宜</a:t>
            </a:r>
            <a:r>
              <a:rPr lang="zh-TW" altLang="en-US" sz="3200" dirty="0" smtClean="0">
                <a:solidFill>
                  <a:srgbClr val="0000FF"/>
                </a:solidFill>
                <a:latin typeface="新細明體" panose="02020500000000000000" pitchFamily="18" charset="-120"/>
              </a:rPr>
              <a:t>。</a:t>
            </a:r>
            <a:endParaRPr lang="zh-TW" altLang="en-US" sz="30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730F313-41A8-4AFF-A0AE-032191F93999}" type="slidenum">
              <a:rPr lang="en-US" altLang="zh-TW" smtClean="0">
                <a:latin typeface="Arial" pitchFamily="34" charset="0"/>
                <a:ea typeface="新細明體" pitchFamily="18" charset="-120"/>
              </a:rPr>
              <a:pPr/>
              <a:t>7</a:t>
            </a:fld>
            <a:endParaRPr lang="en-US" altLang="zh-TW" smtClean="0"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859138" name="Rectangle 2"/>
          <p:cNvSpPr>
            <a:spLocks noChangeArrowheads="1"/>
          </p:cNvSpPr>
          <p:nvPr/>
        </p:nvSpPr>
        <p:spPr bwMode="auto">
          <a:xfrm>
            <a:off x="0" y="1412875"/>
            <a:ext cx="9906000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zh-TW" altLang="en-US" sz="60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感謝聆聽</a:t>
            </a:r>
          </a:p>
          <a:p>
            <a:pPr algn="ctr">
              <a:defRPr/>
            </a:pPr>
            <a:endParaRPr lang="zh-TW" altLang="en-US" sz="6000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標楷體" pitchFamily="65" charset="-120"/>
            </a:endParaRPr>
          </a:p>
          <a:p>
            <a:pPr algn="ctr">
              <a:defRPr/>
            </a:pPr>
            <a:r>
              <a:rPr lang="zh-TW" altLang="en-US" sz="60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敬請指教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ct sharing">
  <a:themeElements>
    <a:clrScheme name="Project sharing 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Project sharing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2E5FF"/>
        </a:solidFill>
        <a:ln w="22225" cap="flat" cmpd="sng" algn="ctr">
          <a:solidFill>
            <a:srgbClr val="660066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1" i="0" u="none" strike="noStrike" cap="none" normalizeH="0" baseline="0" smtClean="0">
            <a:ln>
              <a:noFill/>
            </a:ln>
            <a:solidFill>
              <a:srgbClr val="FF3300"/>
            </a:solidFill>
            <a:effectLst/>
            <a:latin typeface="Times New Roman" charset="0"/>
            <a:ea typeface="標楷體" pitchFamily="65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2E5FF"/>
        </a:solidFill>
        <a:ln w="22225" cap="flat" cmpd="sng" algn="ctr">
          <a:solidFill>
            <a:srgbClr val="660066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1" i="0" u="none" strike="noStrike" cap="none" normalizeH="0" baseline="0" smtClean="0">
            <a:ln>
              <a:noFill/>
            </a:ln>
            <a:solidFill>
              <a:srgbClr val="FF3300"/>
            </a:solidFill>
            <a:effectLst/>
            <a:latin typeface="Times New Roman" charset="0"/>
            <a:ea typeface="標楷體" pitchFamily="65" charset="-120"/>
          </a:defRPr>
        </a:defPPr>
      </a:lstStyle>
    </a:lnDef>
  </a:objectDefaults>
  <a:extraClrSchemeLst>
    <a:extraClrScheme>
      <a:clrScheme name="Project shar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sharin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sharin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sharin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shari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shari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shari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roject sharing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42120</TotalTime>
  <Words>206</Words>
  <Application>Microsoft Office PowerPoint</Application>
  <PresentationFormat>A4 紙張 (210x297 公釐)</PresentationFormat>
  <Paragraphs>44</Paragraphs>
  <Slides>8</Slides>
  <Notes>3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Project sharing</vt:lpstr>
      <vt:lpstr>   討論事項 (二)107年盤點之不開放資料說明   《建議增列水權使用地號》 水利署葛武松科長   </vt:lpstr>
      <vt:lpstr>報告大綱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>wrb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lsprc</dc:creator>
  <cp:lastModifiedBy>資訊室一科黃富馴</cp:lastModifiedBy>
  <cp:revision>2281</cp:revision>
  <dcterms:created xsi:type="dcterms:W3CDTF">2004-02-23T03:56:11Z</dcterms:created>
  <dcterms:modified xsi:type="dcterms:W3CDTF">2018-10-03T06:50:35Z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000800a416000000000001023700</vt:lpwstr>
  </property>
</Properties>
</file>