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60" r:id="rId3"/>
    <p:sldId id="276" r:id="rId4"/>
    <p:sldId id="279" r:id="rId5"/>
    <p:sldId id="282" r:id="rId6"/>
    <p:sldId id="281" r:id="rId7"/>
    <p:sldId id="275" r:id="rId8"/>
  </p:sldIdLst>
  <p:sldSz cx="9144000" cy="6858000" type="screen4x3"/>
  <p:notesSz cx="6797675" cy="99266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A50D0D"/>
    <a:srgbClr val="FFFFFF"/>
    <a:srgbClr val="F7A3A3"/>
    <a:srgbClr val="F16F6F"/>
    <a:srgbClr val="F15551"/>
    <a:srgbClr val="DC1212"/>
    <a:srgbClr val="D71515"/>
    <a:srgbClr val="CAA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7292A2E-F333-43FB-9621-5CBBE7FDCDCB}" styleName="淺色樣式 2 - 輔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30FB4-94F4-461E-B0F7-A9171C237A6A}" type="datetimeFigureOut">
              <a:rPr lang="zh-TW" altLang="en-US" smtClean="0"/>
              <a:t>2018/10/9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E7A481-C9BD-40F4-B860-C58EB63966C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389414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20A2F-B720-4C3E-85CE-C9C666CDC993}" type="datetimeFigureOut">
              <a:rPr lang="zh-TW" altLang="en-US" smtClean="0"/>
              <a:t>2018/10/9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09FEE-9DEB-4E6A-9690-59779A9335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5793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eg"/><Relationship Id="rId7" Type="http://schemas.openxmlformats.org/officeDocument/2006/relationships/image" Target="../media/image3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175" y="3789363"/>
            <a:ext cx="9144000" cy="30956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>
              <a:defRPr/>
            </a:pPr>
            <a:endParaRPr lang="zh-TW" altLang="en-US" smtClean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213100"/>
            <a:ext cx="9144000" cy="1116013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>
              <a:defRPr/>
            </a:pPr>
            <a:endParaRPr lang="zh-TW" altLang="en-US" smtClean="0"/>
          </a:p>
        </p:txBody>
      </p:sp>
      <p:pic>
        <p:nvPicPr>
          <p:cNvPr id="6" name="Picture 4" descr="left_pic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04813"/>
            <a:ext cx="1871662" cy="1439862"/>
          </a:xfrm>
          <a:prstGeom prst="rect">
            <a:avLst/>
          </a:prstGeom>
          <a:noFill/>
          <a:ln w="57150" cmpd="thinThick">
            <a:solidFill>
              <a:srgbClr val="00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9" descr="大湳場鳥瞰2"/>
          <p:cNvPicPr>
            <a:picLocks noChangeAspect="1" noChangeArrowheads="1"/>
          </p:cNvPicPr>
          <p:nvPr/>
        </p:nvPicPr>
        <p:blipFill>
          <a:blip r:embed="rId4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052513"/>
            <a:ext cx="1833562" cy="1260475"/>
          </a:xfrm>
          <a:prstGeom prst="rect">
            <a:avLst/>
          </a:prstGeom>
          <a:noFill/>
          <a:ln w="57150" cmpd="thinThick">
            <a:solidFill>
              <a:srgbClr val="00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0" descr="台水94年經濟部運動會廣告稿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196975"/>
            <a:ext cx="1800225" cy="1522413"/>
          </a:xfrm>
          <a:prstGeom prst="rect">
            <a:avLst/>
          </a:prstGeom>
          <a:noFill/>
          <a:ln w="57150" cmpd="thinThick">
            <a:solidFill>
              <a:srgbClr val="0033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341438"/>
            <a:ext cx="2305050" cy="1504950"/>
          </a:xfrm>
          <a:prstGeom prst="rect">
            <a:avLst/>
          </a:prstGeom>
          <a:noFill/>
          <a:ln w="57150" cmpd="thinThick">
            <a:solidFill>
              <a:srgbClr val="00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twc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4508500"/>
            <a:ext cx="9715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3059113" y="4581525"/>
            <a:ext cx="49688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0" lang="zh-TW" altLang="en-US" sz="3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經濟部台灣自來水公司</a:t>
            </a:r>
          </a:p>
        </p:txBody>
      </p:sp>
      <p:pic>
        <p:nvPicPr>
          <p:cNvPr id="22" name="Picture 24" descr="p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1" name="Rectangle 5"/>
          <p:cNvSpPr>
            <a:spLocks noGrp="1" noChangeArrowheads="1"/>
          </p:cNvSpPr>
          <p:nvPr>
            <p:ph type="subTitle" idx="1"/>
          </p:nvPr>
        </p:nvSpPr>
        <p:spPr bwMode="grayWhite">
          <a:xfrm>
            <a:off x="3059113" y="5805488"/>
            <a:ext cx="6019800" cy="576262"/>
          </a:xfrm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/>
          <a:lstStyle>
            <a:lvl1pPr marL="0" indent="0" algn="ctr">
              <a:buFont typeface="Wingdings" pitchFamily="2" charset="2"/>
              <a:buNone/>
              <a:defRPr sz="2800">
                <a:solidFill>
                  <a:srgbClr val="FF3300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  <p:sp>
        <p:nvSpPr>
          <p:cNvPr id="80904" name="Rectangle 8"/>
          <p:cNvSpPr>
            <a:spLocks noGrp="1" noChangeArrowheads="1"/>
          </p:cNvSpPr>
          <p:nvPr>
            <p:ph type="ctrTitle"/>
          </p:nvPr>
        </p:nvSpPr>
        <p:spPr bwMode="ltGray">
          <a:xfrm>
            <a:off x="827088" y="3068638"/>
            <a:ext cx="7993062" cy="1223962"/>
          </a:xfrm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pPr lvl="0"/>
            <a:r>
              <a:rPr lang="zh-TW" altLang="en-US" noProof="0" dirty="0" smtClean="0"/>
              <a:t>按一下以編輯母片標題樣式</a:t>
            </a:r>
          </a:p>
        </p:txBody>
      </p:sp>
      <p:sp>
        <p:nvSpPr>
          <p:cNvPr id="23" name="Rectangle 6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1pPr>
          </a:lstStyle>
          <a:p>
            <a:endParaRPr lang="zh-TW" altLang="en-US"/>
          </a:p>
        </p:txBody>
      </p:sp>
      <p:sp>
        <p:nvSpPr>
          <p:cNvPr id="24" name="Rectangle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1pPr>
          </a:lstStyle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6946896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3176037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711950" y="476250"/>
            <a:ext cx="2128838" cy="5962650"/>
          </a:xfrm>
        </p:spPr>
        <p:txBody>
          <a:bodyPr vert="eaVert"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23850" y="476250"/>
            <a:ext cx="6235700" cy="596265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9641322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850" y="476250"/>
            <a:ext cx="7561263" cy="504825"/>
          </a:xfrm>
        </p:spPr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611188" y="1412875"/>
            <a:ext cx="8229600" cy="5026025"/>
          </a:xfrm>
        </p:spPr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pPr lvl="0"/>
            <a:r>
              <a:rPr lang="zh-TW" altLang="en-US" noProof="0" dirty="0" smtClean="0"/>
              <a:t>按一下圖示以新增表格</a:t>
            </a:r>
          </a:p>
        </p:txBody>
      </p:sp>
    </p:spTree>
    <p:extLst>
      <p:ext uri="{BB962C8B-B14F-4D97-AF65-F5344CB8AC3E}">
        <p14:creationId xmlns:p14="http://schemas.microsoft.com/office/powerpoint/2010/main" val="378660947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8100391" y="5877273"/>
            <a:ext cx="761189" cy="28803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1pPr>
          </a:lstStyle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29019248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78517284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11188" y="1412875"/>
            <a:ext cx="4038600" cy="5026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802188" y="1412875"/>
            <a:ext cx="4038600" cy="5026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2437986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374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37646098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6917288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99732591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3129937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gray">
          <a:xfrm>
            <a:off x="0" y="0"/>
            <a:ext cx="9144000" cy="981075"/>
          </a:xfrm>
          <a:prstGeom prst="rect">
            <a:avLst/>
          </a:prstGeom>
          <a:gradFill rotWithShape="0">
            <a:gsLst>
              <a:gs pos="0">
                <a:srgbClr val="3399FF"/>
              </a:gs>
              <a:gs pos="100000">
                <a:schemeClr val="hlink">
                  <a:gamma/>
                  <a:tint val="21176"/>
                  <a:invGamma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TW" altLang="en-US">
              <a:ea typeface="新細明體" pitchFamily="18" charset="-120"/>
            </a:endParaRPr>
          </a:p>
        </p:txBody>
      </p:sp>
      <p:pic>
        <p:nvPicPr>
          <p:cNvPr id="1027" name="Picture 3" descr="6_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1" t="12587" r="31543" b="39171"/>
          <a:stretch>
            <a:fillRect/>
          </a:stretch>
        </p:blipFill>
        <p:spPr bwMode="auto">
          <a:xfrm>
            <a:off x="34925" y="2708275"/>
            <a:ext cx="5184775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6" name="Picture 4" descr="水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5"/>
            <a:ext cx="91440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FFFF"/>
                  </a:outerShdw>
                </a:effectLst>
              </a14:hiddenEffects>
            </a:ext>
          </a:extLst>
        </p:spPr>
      </p:pic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0" y="879475"/>
            <a:ext cx="9144000" cy="144463"/>
            <a:chOff x="1519" y="554"/>
            <a:chExt cx="4241" cy="91"/>
          </a:xfrm>
        </p:grpSpPr>
        <p:sp>
          <p:nvSpPr>
            <p:cNvPr id="1040" name="Line 6"/>
            <p:cNvSpPr>
              <a:spLocks noChangeShapeType="1"/>
            </p:cNvSpPr>
            <p:nvPr userDrawn="1"/>
          </p:nvSpPr>
          <p:spPr bwMode="white">
            <a:xfrm>
              <a:off x="1519" y="554"/>
              <a:ext cx="4241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41" name="Line 7"/>
            <p:cNvSpPr>
              <a:spLocks noChangeShapeType="1"/>
            </p:cNvSpPr>
            <p:nvPr userDrawn="1"/>
          </p:nvSpPr>
          <p:spPr bwMode="white">
            <a:xfrm>
              <a:off x="1519" y="599"/>
              <a:ext cx="4241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42" name="Line 8"/>
            <p:cNvSpPr>
              <a:spLocks noChangeShapeType="1"/>
            </p:cNvSpPr>
            <p:nvPr userDrawn="1"/>
          </p:nvSpPr>
          <p:spPr bwMode="white">
            <a:xfrm>
              <a:off x="1519" y="645"/>
              <a:ext cx="4241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</p:grpSp>
      <p:sp>
        <p:nvSpPr>
          <p:cNvPr id="7988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412875"/>
            <a:ext cx="8229600" cy="502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</a:p>
        </p:txBody>
      </p:sp>
      <p:sp>
        <p:nvSpPr>
          <p:cNvPr id="7988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323689" y="86470"/>
            <a:ext cx="8496622" cy="86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1034" name="Text Box 7"/>
          <p:cNvSpPr txBox="1">
            <a:spLocks noChangeArrowheads="1"/>
          </p:cNvSpPr>
          <p:nvPr/>
        </p:nvSpPr>
        <p:spPr bwMode="auto">
          <a:xfrm>
            <a:off x="6786563" y="6213475"/>
            <a:ext cx="307181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TW" altLang="en-US" sz="2200" b="1" smtClean="0">
                <a:latin typeface="標楷體" pitchFamily="65" charset="-120"/>
                <a:ea typeface="標楷體" pitchFamily="65" charset="-120"/>
              </a:rPr>
              <a:t>台灣自來水公司</a:t>
            </a:r>
          </a:p>
        </p:txBody>
      </p:sp>
      <p:grpSp>
        <p:nvGrpSpPr>
          <p:cNvPr id="1035" name="Group 3"/>
          <p:cNvGrpSpPr>
            <a:grpSpLocks/>
          </p:cNvGrpSpPr>
          <p:nvPr/>
        </p:nvGrpSpPr>
        <p:grpSpPr bwMode="auto">
          <a:xfrm>
            <a:off x="6286500" y="6202363"/>
            <a:ext cx="576263" cy="512762"/>
            <a:chOff x="930" y="709"/>
            <a:chExt cx="685" cy="608"/>
          </a:xfrm>
        </p:grpSpPr>
        <p:sp>
          <p:nvSpPr>
            <p:cNvPr id="1038" name="Oval 4"/>
            <p:cNvSpPr>
              <a:spLocks noChangeArrowheads="1"/>
            </p:cNvSpPr>
            <p:nvPr/>
          </p:nvSpPr>
          <p:spPr bwMode="auto">
            <a:xfrm>
              <a:off x="943" y="728"/>
              <a:ext cx="645" cy="58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9pPr>
            </a:lstStyle>
            <a:p>
              <a:pPr eaLnBrk="1" hangingPunct="1">
                <a:defRPr/>
              </a:pPr>
              <a:endParaRPr lang="zh-TW" altLang="en-US" smtClean="0">
                <a:latin typeface="標楷體" pitchFamily="65" charset="-120"/>
              </a:endParaRPr>
            </a:p>
          </p:txBody>
        </p:sp>
        <p:pic>
          <p:nvPicPr>
            <p:cNvPr id="1039" name="Picture 5" descr="twc"/>
            <p:cNvPicPr>
              <a:picLocks noChangeAspect="1" noChangeArrowheads="1" noCrop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" y="709"/>
              <a:ext cx="685" cy="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標楷體" pitchFamily="65" charset="-120"/>
          <a:ea typeface="標楷體" pitchFamily="65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標楷體" pitchFamily="65" charset="-120"/>
          <a:ea typeface="標楷體" pitchFamily="65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標楷體" pitchFamily="65" charset="-120"/>
          <a:ea typeface="標楷體" pitchFamily="65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標楷體" pitchFamily="65" charset="-120"/>
          <a:ea typeface="標楷體" pitchFamily="65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標楷體" pitchFamily="65" charset="-120"/>
          <a:ea typeface="標楷體" pitchFamily="65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標楷體" pitchFamily="65" charset="-120"/>
          <a:ea typeface="標楷體" pitchFamily="65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標楷體" pitchFamily="65" charset="-120"/>
          <a:ea typeface="標楷體" pitchFamily="65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標楷體" pitchFamily="65" charset="-120"/>
          <a:ea typeface="標楷體" pitchFamily="65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3200" b="1">
          <a:solidFill>
            <a:srgbClr val="006666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50000"/>
        <a:buFont typeface="Wingdings 2" pitchFamily="18" charset="2"/>
        <a:buChar char=""/>
        <a:defRPr sz="2800" b="1">
          <a:solidFill>
            <a:srgbClr val="006666"/>
          </a:solidFill>
          <a:latin typeface="微軟正黑體" panose="020B0604030504040204" pitchFamily="34" charset="-120"/>
          <a:ea typeface="微軟正黑體" panose="020B0604030504040204" pitchFamily="34" charset="-12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 b="1">
          <a:solidFill>
            <a:srgbClr val="006666"/>
          </a:solidFill>
          <a:latin typeface="微軟正黑體" panose="020B0604030504040204" pitchFamily="34" charset="-120"/>
          <a:ea typeface="微軟正黑體" panose="020B0604030504040204" pitchFamily="34" charset="-12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60000"/>
        <a:buFont typeface="Wingdings 2" pitchFamily="18" charset="2"/>
        <a:buChar char=""/>
        <a:defRPr sz="2000" b="1">
          <a:solidFill>
            <a:srgbClr val="006666"/>
          </a:solidFill>
          <a:latin typeface="微軟正黑體" panose="020B0604030504040204" pitchFamily="34" charset="-120"/>
          <a:ea typeface="微軟正黑體" panose="020B0604030504040204" pitchFamily="34" charset="-12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 b="1">
          <a:solidFill>
            <a:srgbClr val="006666"/>
          </a:solidFill>
          <a:latin typeface="微軟正黑體" panose="020B0604030504040204" pitchFamily="34" charset="-120"/>
          <a:ea typeface="微軟正黑體" panose="020B0604030504040204" pitchFamily="34" charset="-12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 b="1">
          <a:solidFill>
            <a:schemeClr val="tx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 b="1">
          <a:solidFill>
            <a:schemeClr val="tx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 b="1">
          <a:solidFill>
            <a:schemeClr val="tx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 b="1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95536" y="3068638"/>
            <a:ext cx="8424614" cy="1223962"/>
          </a:xfrm>
        </p:spPr>
        <p:txBody>
          <a:bodyPr/>
          <a:lstStyle/>
          <a:p>
            <a:r>
              <a:rPr lang="zh-TW" altLang="en-US" sz="3200" dirty="0" smtClean="0">
                <a:solidFill>
                  <a:schemeClr val="bg1"/>
                </a:solidFill>
                <a:latin typeface="+mn-ea"/>
                <a:ea typeface="+mn-ea"/>
              </a:rPr>
              <a:t>報告人</a:t>
            </a:r>
            <a:r>
              <a:rPr lang="zh-TW" altLang="en-US" sz="3200" dirty="0" smtClean="0">
                <a:solidFill>
                  <a:schemeClr val="bg1"/>
                </a:solidFill>
                <a:latin typeface="標楷體"/>
                <a:ea typeface="標楷體"/>
              </a:rPr>
              <a:t>：副總工程師  林清鑫</a:t>
            </a:r>
            <a:endParaRPr lang="zh-TW" altLang="en-US" sz="3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" name="標題 1"/>
          <p:cNvSpPr txBox="1">
            <a:spLocks/>
          </p:cNvSpPr>
          <p:nvPr/>
        </p:nvSpPr>
        <p:spPr bwMode="ltGray">
          <a:xfrm>
            <a:off x="3389671" y="5229200"/>
            <a:ext cx="5754329" cy="58440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endParaRPr lang="zh-TW" altLang="en-US" sz="3200" kern="0" dirty="0">
              <a:solidFill>
                <a:schemeClr val="tx2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91724152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一</a:t>
            </a:r>
            <a:r>
              <a:rPr lang="zh-TW" altLang="en-US" dirty="0" smtClean="0">
                <a:latin typeface="標楷體"/>
                <a:ea typeface="標楷體"/>
              </a:rPr>
              <a:t>、</a:t>
            </a:r>
            <a:r>
              <a:rPr lang="zh-TW" altLang="en-US" dirty="0" smtClean="0"/>
              <a:t>水質監測</a:t>
            </a:r>
            <a:r>
              <a:rPr lang="zh-TW" altLang="en-US" dirty="0"/>
              <a:t>即時資訊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11188" y="1412875"/>
            <a:ext cx="8229600" cy="4392389"/>
          </a:xfrm>
        </p:spPr>
        <p:txBody>
          <a:bodyPr vert="horz"/>
          <a:lstStyle/>
          <a:p>
            <a:pPr algn="just"/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本公司辦理</a:t>
            </a:r>
            <a:r>
              <a:rPr lang="zh-TW" altLang="en-US" sz="26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「產水監控整合雲</a:t>
            </a:r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」預計</a:t>
            </a:r>
            <a:r>
              <a:rPr lang="en-US" altLang="zh-TW" sz="26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107</a:t>
            </a:r>
            <a:r>
              <a:rPr lang="zh-TW" altLang="en-US" sz="26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26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</a:t>
            </a:r>
            <a:r>
              <a:rPr lang="zh-TW" altLang="en-US" sz="26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26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9</a:t>
            </a:r>
            <a:r>
              <a:rPr lang="zh-TW" altLang="en-US" sz="26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日完成</a:t>
            </a:r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系統，屆時各區</a:t>
            </a:r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處監測</a:t>
            </a:r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數據將匯集。</a:t>
            </a:r>
            <a:endParaRPr lang="zh-TW" altLang="en-US" sz="2600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just"/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水質資料預計</a:t>
            </a:r>
            <a:r>
              <a:rPr lang="en-US" altLang="zh-TW" sz="26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108</a:t>
            </a:r>
            <a:r>
              <a:rPr lang="zh-TW" altLang="en-US" sz="26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年起視區</a:t>
            </a:r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處上</a:t>
            </a:r>
            <a:r>
              <a:rPr lang="zh-TW" altLang="en-US" sz="26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傳資訊情況</a:t>
            </a:r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，逐一介接各區處</a:t>
            </a:r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數據運用</a:t>
            </a:r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600" dirty="0" smtClean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just"/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預計</a:t>
            </a:r>
            <a:r>
              <a:rPr lang="en-US" altLang="zh-TW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108</a:t>
            </a:r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12</a:t>
            </a:r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月底前陸續</a:t>
            </a:r>
            <a:r>
              <a:rPr lang="zh-TW" altLang="en-US" sz="26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對民眾開放各</a:t>
            </a:r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區處</a:t>
            </a:r>
            <a:r>
              <a:rPr lang="zh-TW" altLang="en-US" sz="26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供水</a:t>
            </a:r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水質</a:t>
            </a:r>
            <a:r>
              <a:rPr lang="en-US" altLang="zh-TW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pH</a:t>
            </a:r>
            <a:r>
              <a:rPr lang="zh-TW" altLang="en-US" sz="26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、餘氯及濁</a:t>
            </a:r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度</a:t>
            </a:r>
            <a:r>
              <a:rPr lang="en-US" altLang="zh-TW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項即時資訊。</a:t>
            </a:r>
            <a:endParaRPr lang="en-US" altLang="zh-TW" sz="2600" dirty="0" smtClean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just"/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建議以</a:t>
            </a:r>
            <a:r>
              <a:rPr lang="en-US" altLang="zh-TW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GIS</a:t>
            </a:r>
            <a:r>
              <a:rPr lang="zh-TW" altLang="en-US" sz="26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地圖查詢</a:t>
            </a:r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方式</a:t>
            </a:r>
            <a:r>
              <a:rPr lang="en-US" altLang="zh-TW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26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方便民眾查詢即時水質資訊及水質趨勢圖。</a:t>
            </a:r>
            <a:endParaRPr lang="zh-TW" altLang="en-US" sz="2600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just"/>
            <a:endParaRPr lang="zh-TW" altLang="en-US" sz="2400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 algn="just">
              <a:buNone/>
            </a:pPr>
            <a:endParaRPr lang="en-US" altLang="zh-TW" sz="2800" dirty="0" smtClean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14842220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2800" dirty="0"/>
              <a:t>地圖方式</a:t>
            </a:r>
            <a:r>
              <a:rPr lang="zh-TW" altLang="en-US" sz="2800" dirty="0" smtClean="0"/>
              <a:t>查詢水質即時資訊</a:t>
            </a:r>
            <a:endParaRPr lang="zh-TW" altLang="en-US" sz="28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188" y="1556792"/>
            <a:ext cx="7633220" cy="4754232"/>
          </a:xfrm>
          <a:prstGeom prst="rect">
            <a:avLst/>
          </a:prstGeom>
        </p:spPr>
      </p:pic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11188" y="1772816"/>
            <a:ext cx="8229600" cy="4538208"/>
          </a:xfrm>
        </p:spPr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36597552"/>
      </p:ext>
    </p:extLst>
  </p:cSld>
  <p:clrMapOvr>
    <a:masterClrMapping/>
  </p:clrMapOvr>
  <p:transition spd="med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2800" dirty="0" smtClean="0"/>
              <a:t>水質即時資訊示意圖</a:t>
            </a:r>
            <a:endParaRPr lang="zh-TW" alt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28254"/>
            <a:ext cx="5472608" cy="3688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9702830"/>
      </p:ext>
    </p:extLst>
  </p:cSld>
  <p:clrMapOvr>
    <a:masterClrMapping/>
  </p:clrMapOvr>
  <p:transition spd="med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二</a:t>
            </a:r>
            <a:r>
              <a:rPr lang="zh-TW" altLang="en-US" dirty="0" smtClean="0">
                <a:latin typeface="標楷體"/>
                <a:ea typeface="標楷體"/>
              </a:rPr>
              <a:t>、</a:t>
            </a:r>
            <a:r>
              <a:rPr lang="zh-TW" altLang="en-US" dirty="0" smtClean="0">
                <a:latin typeface="標楷體"/>
                <a:ea typeface="標楷體"/>
              </a:rPr>
              <a:t>淨水場供水</a:t>
            </a:r>
            <a:r>
              <a:rPr lang="zh-TW" altLang="en-US" dirty="0" smtClean="0">
                <a:latin typeface="標楷體"/>
                <a:ea typeface="標楷體"/>
              </a:rPr>
              <a:t>轄區範圍</a:t>
            </a:r>
            <a:r>
              <a:rPr lang="zh-TW" altLang="en-US" dirty="0" smtClean="0">
                <a:latin typeface="標楷體"/>
                <a:ea typeface="標楷體"/>
              </a:rPr>
              <a:t>界限</a:t>
            </a:r>
            <a:r>
              <a:rPr lang="zh-TW" altLang="en-US" dirty="0" smtClean="0"/>
              <a:t>圖</a:t>
            </a:r>
            <a:endParaRPr lang="zh-TW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56792"/>
            <a:ext cx="3625974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字方塊 2"/>
          <p:cNvSpPr txBox="1"/>
          <p:nvPr/>
        </p:nvSpPr>
        <p:spPr>
          <a:xfrm>
            <a:off x="611560" y="1916832"/>
            <a:ext cx="43204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 smtClean="0">
                <a:solidFill>
                  <a:schemeClr val="tx2"/>
                </a:solidFill>
              </a:rPr>
              <a:t>1.</a:t>
            </a:r>
            <a:r>
              <a:rPr lang="zh-TW" altLang="en-US" sz="2600" b="1" dirty="0" smtClean="0">
                <a:solidFill>
                  <a:schemeClr val="tx2"/>
                </a:solidFill>
              </a:rPr>
              <a:t>台水公司所屬各地區淨水</a:t>
            </a:r>
            <a:endParaRPr lang="en-US" altLang="zh-TW" sz="2600" b="1" dirty="0" smtClean="0">
              <a:solidFill>
                <a:schemeClr val="tx2"/>
              </a:solidFill>
            </a:endParaRPr>
          </a:p>
          <a:p>
            <a:r>
              <a:rPr lang="zh-TW" altLang="en-US" sz="2600" b="1" dirty="0">
                <a:solidFill>
                  <a:schemeClr val="tx2"/>
                </a:solidFill>
              </a:rPr>
              <a:t> </a:t>
            </a:r>
            <a:r>
              <a:rPr lang="zh-TW" altLang="en-US" sz="2600" b="1" dirty="0" smtClean="0">
                <a:solidFill>
                  <a:schemeClr val="tx2"/>
                </a:solidFill>
              </a:rPr>
              <a:t> 場基本資料（座標</a:t>
            </a:r>
            <a:r>
              <a:rPr lang="zh-TW" altLang="en-US" sz="2600" b="1" dirty="0" smtClean="0">
                <a:solidFill>
                  <a:schemeClr val="tx2"/>
                </a:solidFill>
                <a:latin typeface="標楷體"/>
                <a:ea typeface="標楷體"/>
              </a:rPr>
              <a:t>、主要</a:t>
            </a:r>
            <a:endParaRPr lang="en-US" altLang="zh-TW" sz="2600" b="1" dirty="0" smtClean="0">
              <a:solidFill>
                <a:schemeClr val="tx2"/>
              </a:solidFill>
              <a:latin typeface="標楷體"/>
              <a:ea typeface="標楷體"/>
            </a:endParaRPr>
          </a:p>
          <a:p>
            <a:r>
              <a:rPr lang="zh-TW" altLang="en-US" sz="2600" b="1" dirty="0">
                <a:solidFill>
                  <a:schemeClr val="tx2"/>
                </a:solidFill>
                <a:latin typeface="標楷體"/>
                <a:ea typeface="標楷體"/>
              </a:rPr>
              <a:t> </a:t>
            </a:r>
            <a:r>
              <a:rPr lang="zh-TW" altLang="en-US" sz="2600" b="1" dirty="0" smtClean="0">
                <a:solidFill>
                  <a:schemeClr val="tx2"/>
                </a:solidFill>
                <a:latin typeface="標楷體"/>
                <a:ea typeface="標楷體"/>
              </a:rPr>
              <a:t> 供水轄區及原水來源</a:t>
            </a:r>
            <a:r>
              <a:rPr lang="zh-TW" altLang="en-US" sz="2600" b="1" dirty="0" smtClean="0">
                <a:solidFill>
                  <a:schemeClr val="tx2"/>
                </a:solidFill>
              </a:rPr>
              <a:t>）及</a:t>
            </a:r>
            <a:endParaRPr lang="en-US" altLang="zh-TW" sz="2600" b="1" dirty="0" smtClean="0">
              <a:solidFill>
                <a:schemeClr val="tx2"/>
              </a:solidFill>
            </a:endParaRPr>
          </a:p>
          <a:p>
            <a:r>
              <a:rPr lang="zh-TW" altLang="en-US" sz="2600" b="1" dirty="0">
                <a:solidFill>
                  <a:schemeClr val="tx2"/>
                </a:solidFill>
              </a:rPr>
              <a:t> </a:t>
            </a:r>
            <a:r>
              <a:rPr lang="zh-TW" altLang="en-US" sz="2600" b="1" dirty="0" smtClean="0">
                <a:solidFill>
                  <a:schemeClr val="tx2"/>
                </a:solidFill>
              </a:rPr>
              <a:t> 設計能力等資訊均已於政</a:t>
            </a:r>
            <a:endParaRPr lang="en-US" altLang="zh-TW" sz="2600" b="1" dirty="0" smtClean="0">
              <a:solidFill>
                <a:schemeClr val="tx2"/>
              </a:solidFill>
            </a:endParaRPr>
          </a:p>
          <a:p>
            <a:r>
              <a:rPr lang="zh-TW" altLang="en-US" sz="2600" b="1" dirty="0">
                <a:solidFill>
                  <a:schemeClr val="tx2"/>
                </a:solidFill>
              </a:rPr>
              <a:t> </a:t>
            </a:r>
            <a:r>
              <a:rPr lang="zh-TW" altLang="en-US" sz="2600" b="1" dirty="0" smtClean="0">
                <a:solidFill>
                  <a:schemeClr val="tx2"/>
                </a:solidFill>
              </a:rPr>
              <a:t> 府資料開放平台揭露</a:t>
            </a:r>
            <a:r>
              <a:rPr lang="zh-TW" altLang="en-US" sz="2600" b="1" dirty="0" smtClean="0">
                <a:solidFill>
                  <a:schemeClr val="tx2"/>
                </a:solidFill>
                <a:latin typeface="標楷體"/>
                <a:ea typeface="標楷體"/>
              </a:rPr>
              <a:t>。</a:t>
            </a:r>
            <a:endParaRPr lang="en-US" altLang="zh-TW" sz="2600" b="1" dirty="0" smtClean="0">
              <a:solidFill>
                <a:schemeClr val="tx2"/>
              </a:solidFill>
              <a:latin typeface="標楷體"/>
              <a:ea typeface="標楷體"/>
            </a:endParaRPr>
          </a:p>
          <a:p>
            <a:r>
              <a:rPr lang="en-US" altLang="zh-TW" sz="2600" dirty="0" smtClean="0">
                <a:solidFill>
                  <a:schemeClr val="tx2"/>
                </a:solidFill>
                <a:latin typeface="標楷體"/>
                <a:ea typeface="標楷體"/>
              </a:rPr>
              <a:t>2.</a:t>
            </a:r>
            <a:r>
              <a:rPr lang="zh-TW" altLang="en-US" sz="2600" b="1" dirty="0" smtClean="0">
                <a:solidFill>
                  <a:schemeClr val="tx2"/>
                </a:solidFill>
                <a:latin typeface="標楷體"/>
                <a:ea typeface="標楷體"/>
              </a:rPr>
              <a:t>各淨水場供水模式考量原</a:t>
            </a:r>
            <a:endParaRPr lang="en-US" altLang="zh-TW" sz="2600" b="1" dirty="0" smtClean="0">
              <a:solidFill>
                <a:schemeClr val="tx2"/>
              </a:solidFill>
              <a:latin typeface="標楷體"/>
              <a:ea typeface="標楷體"/>
            </a:endParaRPr>
          </a:p>
          <a:p>
            <a:r>
              <a:rPr lang="zh-TW" altLang="en-US" sz="2600" b="1" dirty="0">
                <a:solidFill>
                  <a:schemeClr val="tx2"/>
                </a:solidFill>
                <a:latin typeface="標楷體"/>
                <a:ea typeface="標楷體"/>
              </a:rPr>
              <a:t> </a:t>
            </a:r>
            <a:r>
              <a:rPr lang="zh-TW" altLang="en-US" sz="2600" b="1" dirty="0" smtClean="0">
                <a:solidFill>
                  <a:schemeClr val="tx2"/>
                </a:solidFill>
                <a:latin typeface="標楷體"/>
                <a:ea typeface="標楷體"/>
              </a:rPr>
              <a:t> 水量、高程、設備能力及</a:t>
            </a:r>
            <a:endParaRPr lang="en-US" altLang="zh-TW" sz="2600" b="1" dirty="0" smtClean="0">
              <a:solidFill>
                <a:schemeClr val="tx2"/>
              </a:solidFill>
              <a:latin typeface="標楷體"/>
              <a:ea typeface="標楷體"/>
            </a:endParaRPr>
          </a:p>
          <a:p>
            <a:r>
              <a:rPr lang="zh-TW" altLang="en-US" sz="2600" b="1" dirty="0">
                <a:solidFill>
                  <a:schemeClr val="tx2"/>
                </a:solidFill>
                <a:latin typeface="標楷體"/>
                <a:ea typeface="標楷體"/>
              </a:rPr>
              <a:t> </a:t>
            </a:r>
            <a:r>
              <a:rPr lang="zh-TW" altLang="en-US" sz="2600" b="1" dirty="0" smtClean="0">
                <a:solidFill>
                  <a:schemeClr val="tx2"/>
                </a:solidFill>
                <a:latin typeface="標楷體"/>
                <a:ea typeface="標楷體"/>
              </a:rPr>
              <a:t> 需求，採機動調配因應，</a:t>
            </a:r>
            <a:endParaRPr lang="en-US" altLang="zh-TW" sz="2600" b="1" dirty="0" smtClean="0">
              <a:solidFill>
                <a:schemeClr val="tx2"/>
              </a:solidFill>
              <a:latin typeface="標楷體"/>
              <a:ea typeface="標楷體"/>
            </a:endParaRPr>
          </a:p>
          <a:p>
            <a:r>
              <a:rPr lang="zh-TW" altLang="en-US" sz="2600" b="1" dirty="0">
                <a:solidFill>
                  <a:schemeClr val="tx2"/>
                </a:solidFill>
                <a:latin typeface="標楷體"/>
                <a:ea typeface="標楷體"/>
              </a:rPr>
              <a:t> </a:t>
            </a:r>
            <a:r>
              <a:rPr lang="zh-TW" altLang="en-US" sz="2600" b="1" dirty="0" smtClean="0">
                <a:solidFill>
                  <a:schemeClr val="tx2"/>
                </a:solidFill>
                <a:latin typeface="標楷體"/>
                <a:ea typeface="標楷體"/>
              </a:rPr>
              <a:t> 故供應範圍並非固定。</a:t>
            </a:r>
            <a:endParaRPr lang="zh-TW" altLang="en-US" sz="2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834137"/>
      </p:ext>
    </p:extLst>
  </p:cSld>
  <p:clrMapOvr>
    <a:masterClrMapping/>
  </p:clrMapOvr>
  <p:transition spd="med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40768"/>
            <a:ext cx="3096344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字方塊 1"/>
          <p:cNvSpPr txBox="1"/>
          <p:nvPr/>
        </p:nvSpPr>
        <p:spPr>
          <a:xfrm>
            <a:off x="755576" y="1700808"/>
            <a:ext cx="43204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600" b="1" dirty="0" smtClean="0">
                <a:solidFill>
                  <a:srgbClr val="000000"/>
                </a:solidFill>
              </a:rPr>
              <a:t>3.</a:t>
            </a:r>
            <a:r>
              <a:rPr lang="zh-TW" altLang="en-US" sz="2600" b="1" dirty="0" smtClean="0">
                <a:solidFill>
                  <a:srgbClr val="000000"/>
                </a:solidFill>
              </a:rPr>
              <a:t>以上</a:t>
            </a:r>
            <a:r>
              <a:rPr lang="zh-TW" altLang="en-US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，建請不劃設淨水場</a:t>
            </a:r>
            <a:endParaRPr lang="en-US" altLang="zh-TW" sz="2600" b="1" dirty="0" smtClean="0">
              <a:solidFill>
                <a:srgbClr val="000000"/>
              </a:solidFill>
              <a:latin typeface="標楷體"/>
              <a:ea typeface="標楷體"/>
            </a:endParaRPr>
          </a:p>
          <a:p>
            <a:r>
              <a:rPr lang="zh-TW" altLang="en-US" sz="2600" b="1" dirty="0">
                <a:solidFill>
                  <a:srgbClr val="000000"/>
                </a:solidFill>
                <a:latin typeface="標楷體"/>
                <a:ea typeface="標楷體"/>
              </a:rPr>
              <a:t> </a:t>
            </a:r>
            <a:r>
              <a:rPr lang="zh-TW" altLang="en-US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 供水範圍</a:t>
            </a:r>
            <a:r>
              <a:rPr lang="zh-TW" altLang="en-US" sz="2600" b="1" dirty="0" smtClean="0">
                <a:solidFill>
                  <a:srgbClr val="000000"/>
                </a:solidFill>
              </a:rPr>
              <a:t>開放民眾查詢為</a:t>
            </a:r>
            <a:endParaRPr lang="en-US" altLang="zh-TW" sz="2600" b="1" dirty="0" smtClean="0">
              <a:solidFill>
                <a:srgbClr val="000000"/>
              </a:solidFill>
            </a:endParaRPr>
          </a:p>
          <a:p>
            <a:r>
              <a:rPr lang="zh-TW" altLang="en-US" sz="2600" b="1" dirty="0">
                <a:solidFill>
                  <a:srgbClr val="000000"/>
                </a:solidFill>
              </a:rPr>
              <a:t> </a:t>
            </a:r>
            <a:r>
              <a:rPr lang="zh-TW" altLang="en-US" sz="2600" b="1" dirty="0" smtClean="0">
                <a:solidFill>
                  <a:srgbClr val="000000"/>
                </a:solidFill>
              </a:rPr>
              <a:t> 宜</a:t>
            </a:r>
            <a:r>
              <a:rPr lang="zh-TW" altLang="en-US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。</a:t>
            </a:r>
            <a:endParaRPr lang="en-US" altLang="zh-TW" sz="2600" b="1" dirty="0" smtClean="0">
              <a:solidFill>
                <a:srgbClr val="000000"/>
              </a:solidFill>
              <a:latin typeface="標楷體"/>
              <a:ea typeface="標楷體"/>
            </a:endParaRPr>
          </a:p>
          <a:p>
            <a:r>
              <a:rPr lang="en-US" altLang="zh-TW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4.</a:t>
            </a:r>
            <a:r>
              <a:rPr lang="zh-TW" altLang="en-US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台水公司目前劃設</a:t>
            </a:r>
            <a:r>
              <a:rPr lang="en-US" altLang="zh-TW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139</a:t>
            </a:r>
            <a:r>
              <a:rPr lang="zh-TW" altLang="en-US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個</a:t>
            </a:r>
            <a:endParaRPr lang="en-US" altLang="zh-TW" sz="2600" b="1" dirty="0" smtClean="0">
              <a:solidFill>
                <a:srgbClr val="000000"/>
              </a:solidFill>
              <a:latin typeface="標楷體"/>
              <a:ea typeface="標楷體"/>
            </a:endParaRPr>
          </a:p>
          <a:p>
            <a:r>
              <a:rPr lang="zh-TW" altLang="en-US" sz="2600" b="1" dirty="0">
                <a:solidFill>
                  <a:srgbClr val="000000"/>
                </a:solidFill>
                <a:latin typeface="標楷體"/>
                <a:ea typeface="標楷體"/>
              </a:rPr>
              <a:t> </a:t>
            </a:r>
            <a:r>
              <a:rPr lang="zh-TW" altLang="en-US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 供水系統，雖</a:t>
            </a:r>
            <a:r>
              <a:rPr lang="zh-TW" altLang="en-US" sz="2600" b="1" dirty="0">
                <a:solidFill>
                  <a:srgbClr val="000000"/>
                </a:solidFill>
                <a:latin typeface="標楷體"/>
                <a:ea typeface="標楷體"/>
              </a:rPr>
              <a:t>仍有區域</a:t>
            </a:r>
            <a:r>
              <a:rPr lang="zh-TW" altLang="en-US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供</a:t>
            </a:r>
            <a:endParaRPr lang="en-US" altLang="zh-TW" sz="2600" b="1" dirty="0" smtClean="0">
              <a:solidFill>
                <a:srgbClr val="000000"/>
              </a:solidFill>
              <a:latin typeface="標楷體"/>
              <a:ea typeface="標楷體"/>
            </a:endParaRPr>
          </a:p>
          <a:p>
            <a:r>
              <a:rPr lang="zh-TW" altLang="en-US" sz="2600" b="1" dirty="0">
                <a:solidFill>
                  <a:srgbClr val="000000"/>
                </a:solidFill>
                <a:latin typeface="標楷體"/>
                <a:ea typeface="標楷體"/>
              </a:rPr>
              <a:t> </a:t>
            </a:r>
            <a:r>
              <a:rPr lang="zh-TW" altLang="en-US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 水</a:t>
            </a:r>
            <a:r>
              <a:rPr lang="zh-TW" altLang="en-US" sz="2600" b="1" dirty="0">
                <a:solidFill>
                  <a:srgbClr val="000000"/>
                </a:solidFill>
                <a:latin typeface="標楷體"/>
                <a:ea typeface="標楷體"/>
              </a:rPr>
              <a:t>相互調配</a:t>
            </a:r>
            <a:r>
              <a:rPr lang="zh-TW" altLang="en-US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問題，但變動</a:t>
            </a:r>
            <a:endParaRPr lang="en-US" altLang="zh-TW" sz="2600" b="1" dirty="0" smtClean="0">
              <a:solidFill>
                <a:srgbClr val="000000"/>
              </a:solidFill>
              <a:latin typeface="標楷體"/>
              <a:ea typeface="標楷體"/>
            </a:endParaRPr>
          </a:p>
          <a:p>
            <a:r>
              <a:rPr lang="zh-TW" altLang="en-US" sz="2600" b="1" dirty="0">
                <a:solidFill>
                  <a:srgbClr val="000000"/>
                </a:solidFill>
                <a:latin typeface="標楷體"/>
                <a:ea typeface="標楷體"/>
              </a:rPr>
              <a:t> </a:t>
            </a:r>
            <a:r>
              <a:rPr lang="zh-TW" altLang="en-US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 性較小相對可行，可嘗試</a:t>
            </a:r>
            <a:endParaRPr lang="en-US" altLang="zh-TW" sz="2600" b="1" dirty="0" smtClean="0">
              <a:solidFill>
                <a:srgbClr val="000000"/>
              </a:solidFill>
              <a:latin typeface="標楷體"/>
              <a:ea typeface="標楷體"/>
            </a:endParaRPr>
          </a:p>
          <a:p>
            <a:r>
              <a:rPr lang="zh-TW" altLang="en-US" sz="2600" b="1" dirty="0">
                <a:solidFill>
                  <a:srgbClr val="000000"/>
                </a:solidFill>
                <a:latin typeface="標楷體"/>
                <a:ea typeface="標楷體"/>
              </a:rPr>
              <a:t> </a:t>
            </a:r>
            <a:r>
              <a:rPr lang="zh-TW" altLang="en-US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 劃設後提供政府資料開放</a:t>
            </a:r>
            <a:endParaRPr lang="en-US" altLang="zh-TW" sz="2600" b="1" dirty="0" smtClean="0">
              <a:solidFill>
                <a:srgbClr val="000000"/>
              </a:solidFill>
              <a:latin typeface="標楷體"/>
              <a:ea typeface="標楷體"/>
            </a:endParaRPr>
          </a:p>
          <a:p>
            <a:r>
              <a:rPr lang="zh-TW" altLang="en-US" sz="2600" b="1" dirty="0">
                <a:solidFill>
                  <a:srgbClr val="000000"/>
                </a:solidFill>
                <a:latin typeface="標楷體"/>
                <a:ea typeface="標楷體"/>
              </a:rPr>
              <a:t> </a:t>
            </a:r>
            <a:r>
              <a:rPr lang="zh-TW" altLang="en-US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 平台，預計</a:t>
            </a:r>
            <a:r>
              <a:rPr lang="en-US" altLang="zh-TW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108</a:t>
            </a:r>
            <a:r>
              <a:rPr lang="zh-TW" altLang="en-US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年</a:t>
            </a:r>
            <a:r>
              <a:rPr lang="en-US" altLang="zh-TW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6</a:t>
            </a:r>
            <a:r>
              <a:rPr lang="zh-TW" altLang="en-US" sz="2600" b="1" dirty="0" smtClean="0">
                <a:solidFill>
                  <a:srgbClr val="000000"/>
                </a:solidFill>
                <a:latin typeface="標楷體"/>
                <a:ea typeface="標楷體"/>
              </a:rPr>
              <a:t>月完成。</a:t>
            </a:r>
            <a:endParaRPr lang="en-US" altLang="zh-TW" sz="2600" b="1" dirty="0" smtClean="0">
              <a:solidFill>
                <a:srgbClr val="000000"/>
              </a:solidFill>
              <a:latin typeface="標楷體"/>
              <a:ea typeface="標楷體"/>
            </a:endParaRPr>
          </a:p>
          <a:p>
            <a:endParaRPr lang="en-US" altLang="zh-TW" dirty="0" smtClean="0">
              <a:latin typeface="標楷體"/>
              <a:ea typeface="標楷體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36295575"/>
      </p:ext>
    </p:extLst>
  </p:cSld>
  <p:clrMapOvr>
    <a:masterClrMapping/>
  </p:clrMapOvr>
  <p:transition spd="med"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marL="0" indent="0" algn="ctr">
              <a:buNone/>
            </a:pPr>
            <a:endParaRPr lang="en-US" altLang="zh-TW" sz="2000" dirty="0" smtClean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 algn="ctr">
              <a:buNone/>
            </a:pPr>
            <a:r>
              <a:rPr lang="zh-TW" altLang="en-US" sz="8000" dirty="0" smtClean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謝謝聆聽</a:t>
            </a:r>
            <a:endParaRPr lang="en-US" altLang="zh-TW" sz="8000" dirty="0" smtClean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 algn="ctr">
              <a:buNone/>
            </a:pPr>
            <a:r>
              <a:rPr lang="zh-TW" altLang="en-US" sz="8000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敬請指教</a:t>
            </a:r>
          </a:p>
        </p:txBody>
      </p:sp>
    </p:spTree>
    <p:extLst>
      <p:ext uri="{BB962C8B-B14F-4D97-AF65-F5344CB8AC3E}">
        <p14:creationId xmlns:p14="http://schemas.microsoft.com/office/powerpoint/2010/main" val="4222966998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藍綠 1">
      <a:dk1>
        <a:srgbClr val="1D528D"/>
      </a:dk1>
      <a:lt1>
        <a:srgbClr val="FFFFFF"/>
      </a:lt1>
      <a:dk2>
        <a:srgbClr val="000000"/>
      </a:dk2>
      <a:lt2>
        <a:srgbClr val="B2B2B2"/>
      </a:lt2>
      <a:accent1>
        <a:srgbClr val="2D6BC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BAE0"/>
      </a:accent5>
      <a:accent6>
        <a:srgbClr val="E78A00"/>
      </a:accent6>
      <a:hlink>
        <a:srgbClr val="9999FF"/>
      </a:hlink>
      <a:folHlink>
        <a:srgbClr val="969696"/>
      </a:folHlink>
    </a:clrScheme>
    <a:fontScheme name="藍綠">
      <a:majorFont>
        <a:latin typeface="標楷體"/>
        <a:ea typeface="標楷體"/>
        <a:cs typeface=""/>
      </a:majorFont>
      <a:minorFont>
        <a:latin typeface="標楷體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isometricOffAxis1Right">
            <a:rot lat="1080000" lon="18390000" rev="0"/>
          </a:camera>
          <a:lightRig rig="threePt" dir="t"/>
        </a:scene3d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藍綠 1">
        <a:dk1>
          <a:srgbClr val="1D528D"/>
        </a:dk1>
        <a:lt1>
          <a:srgbClr val="FFFFFF"/>
        </a:lt1>
        <a:dk2>
          <a:srgbClr val="000000"/>
        </a:dk2>
        <a:lt2>
          <a:srgbClr val="B2B2B2"/>
        </a:lt2>
        <a:accent1>
          <a:srgbClr val="2D6BC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BAE0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藍綠 2">
        <a:dk1>
          <a:srgbClr val="808080"/>
        </a:dk1>
        <a:lt1>
          <a:srgbClr val="FFFFFF"/>
        </a:lt1>
        <a:dk2>
          <a:srgbClr val="000000"/>
        </a:dk2>
        <a:lt2>
          <a:srgbClr val="B2B2B2"/>
        </a:lt2>
        <a:accent1>
          <a:srgbClr val="058089"/>
        </a:accent1>
        <a:accent2>
          <a:srgbClr val="66BE0E"/>
        </a:accent2>
        <a:accent3>
          <a:srgbClr val="FFFFFF"/>
        </a:accent3>
        <a:accent4>
          <a:srgbClr val="6C6C6C"/>
        </a:accent4>
        <a:accent5>
          <a:srgbClr val="AAC0C4"/>
        </a:accent5>
        <a:accent6>
          <a:srgbClr val="5CAC0C"/>
        </a:accent6>
        <a:hlink>
          <a:srgbClr val="2CA9D0"/>
        </a:hlink>
        <a:folHlink>
          <a:srgbClr val="4841D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藍綠 3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8BC84E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7DB54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佈景主題1</Template>
  <TotalTime>3890</TotalTime>
  <Words>280</Words>
  <Application>Microsoft Office PowerPoint</Application>
  <PresentationFormat>如螢幕大小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佈景主題1</vt:lpstr>
      <vt:lpstr>報告人：副總工程師  林清鑫</vt:lpstr>
      <vt:lpstr>一、水質監測即時資訊</vt:lpstr>
      <vt:lpstr>地圖方式查詢水質即時資訊</vt:lpstr>
      <vt:lpstr>水質即時資訊示意圖</vt:lpstr>
      <vt:lpstr>二、淨水場供水轄區範圍界限圖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oilfish</dc:creator>
  <cp:lastModifiedBy>吳清海</cp:lastModifiedBy>
  <cp:revision>210</cp:revision>
  <cp:lastPrinted>2017-10-18T07:13:12Z</cp:lastPrinted>
  <dcterms:created xsi:type="dcterms:W3CDTF">2014-10-27T16:40:23Z</dcterms:created>
  <dcterms:modified xsi:type="dcterms:W3CDTF">2018-10-09T06:08:12Z</dcterms:modified>
</cp:coreProperties>
</file>