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8" r:id="rId1"/>
    <p:sldMasterId id="2147483814" r:id="rId2"/>
    <p:sldMasterId id="2147483829" r:id="rId3"/>
    <p:sldMasterId id="2147483841" r:id="rId4"/>
    <p:sldMasterId id="2147483853" r:id="rId5"/>
  </p:sldMasterIdLst>
  <p:notesMasterIdLst>
    <p:notesMasterId r:id="rId28"/>
  </p:notesMasterIdLst>
  <p:handoutMasterIdLst>
    <p:handoutMasterId r:id="rId29"/>
  </p:handoutMasterIdLst>
  <p:sldIdLst>
    <p:sldId id="1054" r:id="rId6"/>
    <p:sldId id="3641" r:id="rId7"/>
    <p:sldId id="3609" r:id="rId8"/>
    <p:sldId id="3644" r:id="rId9"/>
    <p:sldId id="3643" r:id="rId10"/>
    <p:sldId id="3664" r:id="rId11"/>
    <p:sldId id="3648" r:id="rId12"/>
    <p:sldId id="3649" r:id="rId13"/>
    <p:sldId id="3653" r:id="rId14"/>
    <p:sldId id="3666" r:id="rId15"/>
    <p:sldId id="3665" r:id="rId16"/>
    <p:sldId id="3667" r:id="rId17"/>
    <p:sldId id="3668" r:id="rId18"/>
    <p:sldId id="3655" r:id="rId19"/>
    <p:sldId id="3656" r:id="rId20"/>
    <p:sldId id="3658" r:id="rId21"/>
    <p:sldId id="3659" r:id="rId22"/>
    <p:sldId id="3660" r:id="rId23"/>
    <p:sldId id="3661" r:id="rId24"/>
    <p:sldId id="3662" r:id="rId25"/>
    <p:sldId id="3663" r:id="rId26"/>
    <p:sldId id="3669" r:id="rId27"/>
  </p:sldIdLst>
  <p:sldSz cx="9906000" cy="6858000" type="A4"/>
  <p:notesSz cx="6797675" cy="9926638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60">
          <p15:clr>
            <a:srgbClr val="A4A3A4"/>
          </p15:clr>
        </p15:guide>
        <p15:guide id="2" orient="horz" pos="638">
          <p15:clr>
            <a:srgbClr val="A4A3A4"/>
          </p15:clr>
        </p15:guide>
        <p15:guide id="3" orient="horz" pos="2375">
          <p15:clr>
            <a:srgbClr val="A4A3A4"/>
          </p15:clr>
        </p15:guide>
        <p15:guide id="4" orient="horz" pos="625">
          <p15:clr>
            <a:srgbClr val="A4A3A4"/>
          </p15:clr>
        </p15:guide>
        <p15:guide id="5" orient="horz" pos="2510">
          <p15:clr>
            <a:srgbClr val="A4A3A4"/>
          </p15:clr>
        </p15:guide>
        <p15:guide id="6" orient="horz" pos="136">
          <p15:clr>
            <a:srgbClr val="A4A3A4"/>
          </p15:clr>
        </p15:guide>
        <p15:guide id="7" pos="62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EB28A"/>
    <a:srgbClr val="FF0000"/>
    <a:srgbClr val="008000"/>
    <a:srgbClr val="339933"/>
    <a:srgbClr val="FF9900"/>
    <a:srgbClr val="CC00CC"/>
    <a:srgbClr val="FF3300"/>
    <a:srgbClr val="8177CB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E171933-4619-4E11-9A3F-F7608DF75F80}" styleName="中等深淺樣式 1 - 輔色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中等深淺樣式 1 - 輔色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FECB4D8-DB02-4DC6-A0A2-4F2EBAE1DC90}" styleName="中等深淺樣式 1 - 輔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69012ECD-51FC-41F1-AA8D-1B2483CD663E}" styleName="淺色樣式 2 - 輔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66" autoAdjust="0"/>
    <p:restoredTop sz="93274" autoAdjust="0"/>
  </p:normalViewPr>
  <p:slideViewPr>
    <p:cSldViewPr snapToGrid="0">
      <p:cViewPr>
        <p:scale>
          <a:sx n="124" d="100"/>
          <a:sy n="124" d="100"/>
        </p:scale>
        <p:origin x="-888" y="72"/>
      </p:cViewPr>
      <p:guideLst>
        <p:guide orient="horz" pos="3760"/>
        <p:guide orient="horz" pos="638"/>
        <p:guide orient="horz" pos="2375"/>
        <p:guide orient="horz" pos="625"/>
        <p:guide orient="horz" pos="2510"/>
        <p:guide orient="horz" pos="136"/>
        <p:guide pos="6239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2" d="100"/>
        <a:sy n="162" d="100"/>
      </p:scale>
      <p:origin x="0" y="66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D07CE0-BCD4-4B07-A5F8-671F45537E7D}" type="doc">
      <dgm:prSet loTypeId="urn:microsoft.com/office/officeart/2005/8/layout/rings+Icon" loCatId="officeonline" qsTypeId="urn:microsoft.com/office/officeart/2005/8/quickstyle/3d1" qsCatId="3D" csTypeId="urn:microsoft.com/office/officeart/2005/8/colors/colorful2" csCatId="colorful" phldr="1"/>
      <dgm:spPr/>
    </dgm:pt>
    <dgm:pt modelId="{A8D439FE-E03B-40AC-8DD1-BDA19B8AF920}">
      <dgm:prSet phldrT="[文字]"/>
      <dgm:spPr>
        <a:solidFill>
          <a:srgbClr val="F4A70C">
            <a:alpha val="49804"/>
          </a:srgbClr>
        </a:solidFill>
      </dgm:spPr>
      <dgm:t>
        <a:bodyPr/>
        <a:lstStyle/>
        <a:p>
          <a:r>
            <a:rPr lang="zh-TW" altLang="en-US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民生</a:t>
          </a:r>
          <a:endParaRPr lang="zh-TW" altLang="en-US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ECDC511A-6CEC-469B-9872-20E571CE3FA4}" type="parTrans" cxnId="{A590D501-F443-4BC9-BF23-97E8EF754C58}">
      <dgm:prSet/>
      <dgm:spPr/>
      <dgm:t>
        <a:bodyPr/>
        <a:lstStyle/>
        <a:p>
          <a:endParaRPr lang="zh-TW" altLang="en-US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9E4F90C6-BDE6-480E-A789-859A201B997C}" type="sibTrans" cxnId="{A590D501-F443-4BC9-BF23-97E8EF754C58}">
      <dgm:prSet/>
      <dgm:spPr/>
      <dgm:t>
        <a:bodyPr/>
        <a:lstStyle/>
        <a:p>
          <a:endParaRPr lang="zh-TW" altLang="en-US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26926547-3E18-4079-B263-C04531B10008}">
      <dgm:prSet phldrT="[文字]"/>
      <dgm:spPr/>
      <dgm:t>
        <a:bodyPr/>
        <a:lstStyle/>
        <a:p>
          <a:r>
            <a:rPr lang="zh-TW" altLang="en-US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農業</a:t>
          </a:r>
          <a:endParaRPr lang="zh-TW" altLang="en-US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EB9834D2-7BA0-4E1B-9E55-956EC13857A6}" type="parTrans" cxnId="{726F20BB-419A-4ABC-9677-17A40E911B4E}">
      <dgm:prSet/>
      <dgm:spPr/>
      <dgm:t>
        <a:bodyPr/>
        <a:lstStyle/>
        <a:p>
          <a:endParaRPr lang="zh-TW" altLang="en-US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C246B930-BE67-4928-BA6E-B2B1AE2EC7DC}" type="sibTrans" cxnId="{726F20BB-419A-4ABC-9677-17A40E911B4E}">
      <dgm:prSet/>
      <dgm:spPr/>
      <dgm:t>
        <a:bodyPr/>
        <a:lstStyle/>
        <a:p>
          <a:endParaRPr lang="zh-TW" altLang="en-US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C594665E-7D50-4EE3-B0C9-759F492E3197}">
      <dgm:prSet phldrT="[文字]"/>
      <dgm:spPr/>
      <dgm:t>
        <a:bodyPr/>
        <a:lstStyle/>
        <a:p>
          <a:r>
            <a:rPr lang="zh-TW" altLang="en-US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工業</a:t>
          </a:r>
          <a:endParaRPr lang="zh-TW" altLang="en-US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B7B3DC42-727E-4473-9A96-232D3AF9B0C0}" type="parTrans" cxnId="{086034BF-AD5B-4211-9116-AE0125F051C6}">
      <dgm:prSet/>
      <dgm:spPr/>
      <dgm:t>
        <a:bodyPr/>
        <a:lstStyle/>
        <a:p>
          <a:endParaRPr lang="zh-TW" altLang="en-US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655BAF68-A1F3-478A-A8E1-EFE08A30A687}" type="sibTrans" cxnId="{086034BF-AD5B-4211-9116-AE0125F051C6}">
      <dgm:prSet/>
      <dgm:spPr/>
      <dgm:t>
        <a:bodyPr/>
        <a:lstStyle/>
        <a:p>
          <a:endParaRPr lang="zh-TW" altLang="en-US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D1CBCF92-AA7F-4589-9DE3-ED5EC15CDC09}" type="pres">
      <dgm:prSet presAssocID="{E2D07CE0-BCD4-4B07-A5F8-671F45537E7D}" presName="Name0" presStyleCnt="0">
        <dgm:presLayoutVars>
          <dgm:chMax val="7"/>
          <dgm:dir/>
          <dgm:resizeHandles val="exact"/>
        </dgm:presLayoutVars>
      </dgm:prSet>
      <dgm:spPr/>
    </dgm:pt>
    <dgm:pt modelId="{95A8569E-5DEB-47A6-A1BD-7E82FADA4922}" type="pres">
      <dgm:prSet presAssocID="{E2D07CE0-BCD4-4B07-A5F8-671F45537E7D}" presName="ellipse1" presStyleLbl="venn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2D559B1-A841-4179-9478-7472805BDB69}" type="pres">
      <dgm:prSet presAssocID="{E2D07CE0-BCD4-4B07-A5F8-671F45537E7D}" presName="ellipse2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1B78091-8A5F-4908-8E3C-A52F601108E6}" type="pres">
      <dgm:prSet presAssocID="{E2D07CE0-BCD4-4B07-A5F8-671F45537E7D}" presName="ellipse3" presStyleLbl="venn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726F20BB-419A-4ABC-9677-17A40E911B4E}" srcId="{E2D07CE0-BCD4-4B07-A5F8-671F45537E7D}" destId="{26926547-3E18-4079-B263-C04531B10008}" srcOrd="1" destOrd="0" parTransId="{EB9834D2-7BA0-4E1B-9E55-956EC13857A6}" sibTransId="{C246B930-BE67-4928-BA6E-B2B1AE2EC7DC}"/>
    <dgm:cxn modelId="{DEE87C10-39D6-4A11-B0A3-7B854DC33451}" type="presOf" srcId="{26926547-3E18-4079-B263-C04531B10008}" destId="{52D559B1-A841-4179-9478-7472805BDB69}" srcOrd="0" destOrd="0" presId="urn:microsoft.com/office/officeart/2005/8/layout/rings+Icon"/>
    <dgm:cxn modelId="{11523D9E-1FCB-4476-978D-5E0C2F0181FB}" type="presOf" srcId="{E2D07CE0-BCD4-4B07-A5F8-671F45537E7D}" destId="{D1CBCF92-AA7F-4589-9DE3-ED5EC15CDC09}" srcOrd="0" destOrd="0" presId="urn:microsoft.com/office/officeart/2005/8/layout/rings+Icon"/>
    <dgm:cxn modelId="{A590D501-F443-4BC9-BF23-97E8EF754C58}" srcId="{E2D07CE0-BCD4-4B07-A5F8-671F45537E7D}" destId="{A8D439FE-E03B-40AC-8DD1-BDA19B8AF920}" srcOrd="0" destOrd="0" parTransId="{ECDC511A-6CEC-469B-9872-20E571CE3FA4}" sibTransId="{9E4F90C6-BDE6-480E-A789-859A201B997C}"/>
    <dgm:cxn modelId="{7821158C-5875-4696-8236-85AEA3D47339}" type="presOf" srcId="{A8D439FE-E03B-40AC-8DD1-BDA19B8AF920}" destId="{95A8569E-5DEB-47A6-A1BD-7E82FADA4922}" srcOrd="0" destOrd="0" presId="urn:microsoft.com/office/officeart/2005/8/layout/rings+Icon"/>
    <dgm:cxn modelId="{086034BF-AD5B-4211-9116-AE0125F051C6}" srcId="{E2D07CE0-BCD4-4B07-A5F8-671F45537E7D}" destId="{C594665E-7D50-4EE3-B0C9-759F492E3197}" srcOrd="2" destOrd="0" parTransId="{B7B3DC42-727E-4473-9A96-232D3AF9B0C0}" sibTransId="{655BAF68-A1F3-478A-A8E1-EFE08A30A687}"/>
    <dgm:cxn modelId="{756DA956-9DDC-445E-982B-170C5B8093D4}" type="presOf" srcId="{C594665E-7D50-4EE3-B0C9-759F492E3197}" destId="{B1B78091-8A5F-4908-8E3C-A52F601108E6}" srcOrd="0" destOrd="0" presId="urn:microsoft.com/office/officeart/2005/8/layout/rings+Icon"/>
    <dgm:cxn modelId="{66401070-BA9A-467D-B715-92A836B26428}" type="presParOf" srcId="{D1CBCF92-AA7F-4589-9DE3-ED5EC15CDC09}" destId="{95A8569E-5DEB-47A6-A1BD-7E82FADA4922}" srcOrd="0" destOrd="0" presId="urn:microsoft.com/office/officeart/2005/8/layout/rings+Icon"/>
    <dgm:cxn modelId="{227B6505-3574-46C6-BFCB-42E814AE8C57}" type="presParOf" srcId="{D1CBCF92-AA7F-4589-9DE3-ED5EC15CDC09}" destId="{52D559B1-A841-4179-9478-7472805BDB69}" srcOrd="1" destOrd="0" presId="urn:microsoft.com/office/officeart/2005/8/layout/rings+Icon"/>
    <dgm:cxn modelId="{C1AD9E44-751E-402D-8D05-AE11B4D99966}" type="presParOf" srcId="{D1CBCF92-AA7F-4589-9DE3-ED5EC15CDC09}" destId="{B1B78091-8A5F-4908-8E3C-A52F601108E6}" srcOrd="2" destOrd="0" presId="urn:microsoft.com/office/officeart/2005/8/layout/rings+Icon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B77BEB-C262-4CCE-A35C-037C288F63D5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ABB345DA-5BFD-421C-AEF0-784F72950D4F}">
      <dgm:prSet phldrT="[文字]" custT="1"/>
      <dgm:spPr>
        <a:solidFill>
          <a:schemeClr val="accent2"/>
        </a:solidFill>
      </dgm:spPr>
      <dgm:t>
        <a:bodyPr/>
        <a:lstStyle/>
        <a:p>
          <a:r>
            <a:rPr lang="zh-TW" altLang="en-US" sz="18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前端感測</a:t>
          </a:r>
          <a:endParaRPr lang="zh-TW" altLang="en-US" sz="18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0E4C2A37-5805-4BF2-A7E6-867DCA512F54}" type="parTrans" cxnId="{B643E2C9-4808-4FFB-9F67-B86D1A813CA7}">
      <dgm:prSet/>
      <dgm:spPr/>
      <dgm:t>
        <a:bodyPr/>
        <a:lstStyle/>
        <a:p>
          <a:endParaRPr lang="zh-TW" altLang="en-US" sz="1800"/>
        </a:p>
      </dgm:t>
    </dgm:pt>
    <dgm:pt modelId="{A008E3AE-CEF5-4BDA-B9BA-12E609F58ECA}" type="sibTrans" cxnId="{B643E2C9-4808-4FFB-9F67-B86D1A813CA7}">
      <dgm:prSet/>
      <dgm:spPr/>
      <dgm:t>
        <a:bodyPr/>
        <a:lstStyle/>
        <a:p>
          <a:endParaRPr lang="zh-TW" altLang="en-US" sz="1800"/>
        </a:p>
      </dgm:t>
    </dgm:pt>
    <dgm:pt modelId="{C1E6D2F0-2517-45C0-B51A-0C531070F8A1}">
      <dgm:prSet phldrT="[文字]" custT="1"/>
      <dgm:spPr>
        <a:solidFill>
          <a:srgbClr val="00B0F0"/>
        </a:solidFill>
      </dgm:spPr>
      <dgm:t>
        <a:bodyPr/>
        <a:lstStyle/>
        <a:p>
          <a:r>
            <a:rPr lang="zh-TW" altLang="en-US" sz="18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物聯網通訊</a:t>
          </a:r>
          <a:endParaRPr lang="zh-TW" altLang="en-US" sz="18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78113EE5-C5BF-4E4A-BF8F-ED884E6FC73B}" type="parTrans" cxnId="{6085C2C9-83CD-4AA1-AFB1-0C307A63A19D}">
      <dgm:prSet/>
      <dgm:spPr/>
      <dgm:t>
        <a:bodyPr/>
        <a:lstStyle/>
        <a:p>
          <a:endParaRPr lang="zh-TW" altLang="en-US" sz="1800"/>
        </a:p>
      </dgm:t>
    </dgm:pt>
    <dgm:pt modelId="{BD948C7A-1E9E-4948-9FE4-5B43D36B576C}" type="sibTrans" cxnId="{6085C2C9-83CD-4AA1-AFB1-0C307A63A19D}">
      <dgm:prSet/>
      <dgm:spPr/>
      <dgm:t>
        <a:bodyPr/>
        <a:lstStyle/>
        <a:p>
          <a:endParaRPr lang="zh-TW" altLang="en-US" sz="1800"/>
        </a:p>
      </dgm:t>
    </dgm:pt>
    <dgm:pt modelId="{B8B24E7D-EF56-4318-8CE9-4CC0CB6D37D9}">
      <dgm:prSet phldrT="[文字]" custT="1"/>
      <dgm:spPr>
        <a:solidFill>
          <a:srgbClr val="00B050"/>
        </a:solidFill>
      </dgm:spPr>
      <dgm:t>
        <a:bodyPr/>
        <a:lstStyle/>
        <a:p>
          <a:r>
            <a:rPr lang="zh-TW" altLang="en-US" sz="18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加值與應用服務</a:t>
          </a:r>
          <a:endParaRPr lang="zh-TW" altLang="en-US" sz="18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C13355C6-7F22-4497-AA46-39BCCB4FF960}" type="parTrans" cxnId="{96957885-05FE-46D9-9621-47DCA2A4A8C3}">
      <dgm:prSet/>
      <dgm:spPr/>
      <dgm:t>
        <a:bodyPr/>
        <a:lstStyle/>
        <a:p>
          <a:endParaRPr lang="zh-TW" altLang="en-US" sz="1800"/>
        </a:p>
      </dgm:t>
    </dgm:pt>
    <dgm:pt modelId="{F9C7739D-1924-4E53-9AE4-4CC9C89F4797}" type="sibTrans" cxnId="{96957885-05FE-46D9-9621-47DCA2A4A8C3}">
      <dgm:prSet/>
      <dgm:spPr/>
      <dgm:t>
        <a:bodyPr/>
        <a:lstStyle/>
        <a:p>
          <a:endParaRPr lang="zh-TW" altLang="en-US" sz="1800"/>
        </a:p>
      </dgm:t>
    </dgm:pt>
    <dgm:pt modelId="{59F2BBFF-8618-43C5-8113-8BF42688A179}" type="pres">
      <dgm:prSet presAssocID="{FBB77BEB-C262-4CCE-A35C-037C288F63D5}" presName="Name0" presStyleCnt="0">
        <dgm:presLayoutVars>
          <dgm:dir/>
          <dgm:animLvl val="lvl"/>
          <dgm:resizeHandles val="exact"/>
        </dgm:presLayoutVars>
      </dgm:prSet>
      <dgm:spPr/>
    </dgm:pt>
    <dgm:pt modelId="{638CED2E-C982-430C-AB8F-78C01FBE706B}" type="pres">
      <dgm:prSet presAssocID="{ABB345DA-5BFD-421C-AEF0-784F72950D4F}" presName="parTxOnly" presStyleLbl="node1" presStyleIdx="0" presStyleCnt="3" custScaleX="60805" custScaleY="429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1734DE3-4E77-4AB9-B3C0-1BD98310E4C6}" type="pres">
      <dgm:prSet presAssocID="{A008E3AE-CEF5-4BDA-B9BA-12E609F58ECA}" presName="parTxOnlySpace" presStyleCnt="0"/>
      <dgm:spPr/>
    </dgm:pt>
    <dgm:pt modelId="{079129B6-19FD-45E9-B0E9-68F3C35A30E2}" type="pres">
      <dgm:prSet presAssocID="{C1E6D2F0-2517-45C0-B51A-0C531070F8A1}" presName="parTxOnly" presStyleLbl="node1" presStyleIdx="1" presStyleCnt="3" custScaleX="103753" custScaleY="429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80859CE-8885-48CF-B3B2-7DE100349D52}" type="pres">
      <dgm:prSet presAssocID="{BD948C7A-1E9E-4948-9FE4-5B43D36B576C}" presName="parTxOnlySpace" presStyleCnt="0"/>
      <dgm:spPr/>
    </dgm:pt>
    <dgm:pt modelId="{45996DE9-0617-4751-912E-011250F0C609}" type="pres">
      <dgm:prSet presAssocID="{B8B24E7D-EF56-4318-8CE9-4CC0CB6D37D9}" presName="parTxOnly" presStyleLbl="node1" presStyleIdx="2" presStyleCnt="3" custScaleX="70918" custScaleY="429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0583CAC0-4071-4793-BB39-115631C022A4}" type="presOf" srcId="{C1E6D2F0-2517-45C0-B51A-0C531070F8A1}" destId="{079129B6-19FD-45E9-B0E9-68F3C35A30E2}" srcOrd="0" destOrd="0" presId="urn:microsoft.com/office/officeart/2005/8/layout/chevron1"/>
    <dgm:cxn modelId="{5A70C461-B576-4439-90D1-C7A4DDF715E7}" type="presOf" srcId="{FBB77BEB-C262-4CCE-A35C-037C288F63D5}" destId="{59F2BBFF-8618-43C5-8113-8BF42688A179}" srcOrd="0" destOrd="0" presId="urn:microsoft.com/office/officeart/2005/8/layout/chevron1"/>
    <dgm:cxn modelId="{B643E2C9-4808-4FFB-9F67-B86D1A813CA7}" srcId="{FBB77BEB-C262-4CCE-A35C-037C288F63D5}" destId="{ABB345DA-5BFD-421C-AEF0-784F72950D4F}" srcOrd="0" destOrd="0" parTransId="{0E4C2A37-5805-4BF2-A7E6-867DCA512F54}" sibTransId="{A008E3AE-CEF5-4BDA-B9BA-12E609F58ECA}"/>
    <dgm:cxn modelId="{6085C2C9-83CD-4AA1-AFB1-0C307A63A19D}" srcId="{FBB77BEB-C262-4CCE-A35C-037C288F63D5}" destId="{C1E6D2F0-2517-45C0-B51A-0C531070F8A1}" srcOrd="1" destOrd="0" parTransId="{78113EE5-C5BF-4E4A-BF8F-ED884E6FC73B}" sibTransId="{BD948C7A-1E9E-4948-9FE4-5B43D36B576C}"/>
    <dgm:cxn modelId="{4DB0FF8E-4E07-4736-B882-C8C715A10971}" type="presOf" srcId="{B8B24E7D-EF56-4318-8CE9-4CC0CB6D37D9}" destId="{45996DE9-0617-4751-912E-011250F0C609}" srcOrd="0" destOrd="0" presId="urn:microsoft.com/office/officeart/2005/8/layout/chevron1"/>
    <dgm:cxn modelId="{96957885-05FE-46D9-9621-47DCA2A4A8C3}" srcId="{FBB77BEB-C262-4CCE-A35C-037C288F63D5}" destId="{B8B24E7D-EF56-4318-8CE9-4CC0CB6D37D9}" srcOrd="2" destOrd="0" parTransId="{C13355C6-7F22-4497-AA46-39BCCB4FF960}" sibTransId="{F9C7739D-1924-4E53-9AE4-4CC9C89F4797}"/>
    <dgm:cxn modelId="{DC4AE01D-AD48-4203-8D53-7189519F0731}" type="presOf" srcId="{ABB345DA-5BFD-421C-AEF0-784F72950D4F}" destId="{638CED2E-C982-430C-AB8F-78C01FBE706B}" srcOrd="0" destOrd="0" presId="urn:microsoft.com/office/officeart/2005/8/layout/chevron1"/>
    <dgm:cxn modelId="{A65C03F1-12CF-4CD5-9492-59DE459B5E0D}" type="presParOf" srcId="{59F2BBFF-8618-43C5-8113-8BF42688A179}" destId="{638CED2E-C982-430C-AB8F-78C01FBE706B}" srcOrd="0" destOrd="0" presId="urn:microsoft.com/office/officeart/2005/8/layout/chevron1"/>
    <dgm:cxn modelId="{15A543C0-912B-49FB-8E47-98D4C98DE7AD}" type="presParOf" srcId="{59F2BBFF-8618-43C5-8113-8BF42688A179}" destId="{81734DE3-4E77-4AB9-B3C0-1BD98310E4C6}" srcOrd="1" destOrd="0" presId="urn:microsoft.com/office/officeart/2005/8/layout/chevron1"/>
    <dgm:cxn modelId="{7B0C343A-8244-4DB0-ABD8-C1BF212535D1}" type="presParOf" srcId="{59F2BBFF-8618-43C5-8113-8BF42688A179}" destId="{079129B6-19FD-45E9-B0E9-68F3C35A30E2}" srcOrd="2" destOrd="0" presId="urn:microsoft.com/office/officeart/2005/8/layout/chevron1"/>
    <dgm:cxn modelId="{48FA734A-E901-48E3-9376-72DD656AB8CF}" type="presParOf" srcId="{59F2BBFF-8618-43C5-8113-8BF42688A179}" destId="{780859CE-8885-48CF-B3B2-7DE100349D52}" srcOrd="3" destOrd="0" presId="urn:microsoft.com/office/officeart/2005/8/layout/chevron1"/>
    <dgm:cxn modelId="{E4EDD797-2238-4D9D-A7CA-ED792012DA60}" type="presParOf" srcId="{59F2BBFF-8618-43C5-8113-8BF42688A179}" destId="{45996DE9-0617-4751-912E-011250F0C609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D88DDD-C955-43F4-A835-A1632DE17D8A}" type="doc">
      <dgm:prSet loTypeId="urn:microsoft.com/office/officeart/2005/8/layout/pyramid1" loCatId="pyramid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zh-TW" altLang="en-US"/>
        </a:p>
      </dgm:t>
    </dgm:pt>
    <dgm:pt modelId="{D7070643-4B4D-48DB-BD02-63313944593E}">
      <dgm:prSet phldrT="[文字]" custT="1"/>
      <dgm:spPr>
        <a:xfrm>
          <a:off x="309575" y="2340260"/>
          <a:ext cx="1857450" cy="1170130"/>
        </a:xfrm>
        <a:solidFill>
          <a:srgbClr val="C0504D">
            <a:alpha val="90000"/>
            <a:hueOff val="0"/>
            <a:satOff val="0"/>
            <a:lumOff val="0"/>
            <a:alphaOff val="-26667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sz="1400" b="1" dirty="0">
              <a:solidFill>
                <a:srgbClr val="C0504D">
                  <a:lumMod val="50000"/>
                </a:srgbClr>
              </a:solidFill>
              <a:effectLst>
                <a:glow rad="127000">
                  <a:sysClr val="window" lastClr="FFFFFF"/>
                </a:glow>
              </a:effectLst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rPr>
            <a:t>資料傳輸</a:t>
          </a:r>
          <a:endParaRPr lang="en-US" altLang="zh-TW" sz="1400" b="1" dirty="0">
            <a:solidFill>
              <a:srgbClr val="C0504D">
                <a:lumMod val="50000"/>
              </a:srgbClr>
            </a:solidFill>
            <a:effectLst>
              <a:glow rad="127000">
                <a:sysClr val="window" lastClr="FFFFFF"/>
              </a:glow>
            </a:effectLst>
            <a:latin typeface="Microsoft YaHei" panose="020B0503020204020204" pitchFamily="34" charset="-122"/>
            <a:ea typeface="Microsoft YaHei" panose="020B0503020204020204" pitchFamily="34" charset="-122"/>
            <a:cs typeface="+mn-cs"/>
          </a:endParaRPr>
        </a:p>
      </dgm:t>
    </dgm:pt>
    <dgm:pt modelId="{17BDA162-9215-4EB5-BBEF-3CED32F48622}" type="parTrans" cxnId="{2E7A83B8-F06A-404D-8D0C-F62266E111A5}">
      <dgm:prSet/>
      <dgm:spPr/>
      <dgm:t>
        <a:bodyPr/>
        <a:lstStyle/>
        <a:p>
          <a:endParaRPr lang="zh-TW" altLang="en-US" sz="1200" b="1">
            <a:solidFill>
              <a:schemeClr val="accent2">
                <a:lumMod val="50000"/>
              </a:schemeClr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51C53A73-EF4D-459C-8508-0FFFBF382A3B}" type="sibTrans" cxnId="{2E7A83B8-F06A-404D-8D0C-F62266E111A5}">
      <dgm:prSet/>
      <dgm:spPr/>
      <dgm:t>
        <a:bodyPr/>
        <a:lstStyle/>
        <a:p>
          <a:endParaRPr lang="zh-TW" altLang="en-US" sz="1200" b="1">
            <a:solidFill>
              <a:schemeClr val="accent2">
                <a:lumMod val="50000"/>
              </a:schemeClr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9B1CD7B9-DF1C-4CFE-ABC1-631C0899D3E8}">
      <dgm:prSet phldrT="[文字]" custT="1"/>
      <dgm:spPr>
        <a:xfrm>
          <a:off x="0" y="3510389"/>
          <a:ext cx="2476601" cy="1170130"/>
        </a:xfrm>
        <a:solidFill>
          <a:srgbClr val="C0504D">
            <a:alpha val="90000"/>
            <a:hueOff val="0"/>
            <a:satOff val="0"/>
            <a:lumOff val="0"/>
            <a:alphaOff val="-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zh-TW" altLang="en-US" sz="1400" b="1" dirty="0">
              <a:solidFill>
                <a:srgbClr val="C0504D">
                  <a:lumMod val="50000"/>
                </a:srgbClr>
              </a:solidFill>
              <a:effectLst>
                <a:glow rad="127000">
                  <a:sysClr val="window" lastClr="FFFFFF"/>
                </a:glow>
              </a:effectLst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rPr>
            <a:t>數據感測</a:t>
          </a:r>
        </a:p>
      </dgm:t>
    </dgm:pt>
    <dgm:pt modelId="{83114E1E-7F56-48B8-9CB1-3A0F36C40408}" type="parTrans" cxnId="{86E5B3F3-BE69-4B64-9D55-A2BA872958B2}">
      <dgm:prSet/>
      <dgm:spPr/>
      <dgm:t>
        <a:bodyPr/>
        <a:lstStyle/>
        <a:p>
          <a:endParaRPr lang="zh-TW" altLang="en-US" sz="1200" b="1">
            <a:solidFill>
              <a:schemeClr val="accent2">
                <a:lumMod val="50000"/>
              </a:schemeClr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67CA3016-CB50-44FF-9952-6697D2ACA6D8}" type="sibTrans" cxnId="{86E5B3F3-BE69-4B64-9D55-A2BA872958B2}">
      <dgm:prSet/>
      <dgm:spPr/>
      <dgm:t>
        <a:bodyPr/>
        <a:lstStyle/>
        <a:p>
          <a:endParaRPr lang="zh-TW" altLang="en-US" sz="1200" b="1">
            <a:solidFill>
              <a:schemeClr val="accent2">
                <a:lumMod val="50000"/>
              </a:schemeClr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7FCF9F58-1D10-42F7-BC27-A2C6C881BF6F}">
      <dgm:prSet phldrT="[文字]" custT="1"/>
      <dgm:spPr>
        <a:xfrm>
          <a:off x="928725" y="0"/>
          <a:ext cx="619150" cy="1170130"/>
        </a:xfrm>
        <a:solidFill>
          <a:srgbClr val="C0504D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spcAft>
              <a:spcPts val="0"/>
            </a:spcAft>
          </a:pPr>
          <a:endParaRPr lang="zh-TW" altLang="en-US" sz="1200" b="1" dirty="0">
            <a:solidFill>
              <a:srgbClr val="C0504D">
                <a:lumMod val="50000"/>
              </a:srgbClr>
            </a:solidFill>
            <a:effectLst>
              <a:glow rad="127000">
                <a:sysClr val="window" lastClr="FFFFFF"/>
              </a:glow>
            </a:effectLst>
            <a:latin typeface="微軟正黑體" panose="020B0604030504040204" pitchFamily="34" charset="-120"/>
            <a:ea typeface="微軟正黑體" panose="020B0604030504040204" pitchFamily="34" charset="-120"/>
            <a:cs typeface="+mn-cs"/>
          </a:endParaRPr>
        </a:p>
      </dgm:t>
    </dgm:pt>
    <dgm:pt modelId="{17D2B62C-D30B-433B-A37C-CF3E19F2494D}" type="parTrans" cxnId="{CBFE1964-E626-4B24-8C2B-C637457871F4}">
      <dgm:prSet/>
      <dgm:spPr/>
      <dgm:t>
        <a:bodyPr/>
        <a:lstStyle/>
        <a:p>
          <a:endParaRPr lang="zh-TW" altLang="en-US"/>
        </a:p>
      </dgm:t>
    </dgm:pt>
    <dgm:pt modelId="{3D2DAC46-6EFE-4F32-9038-10404EE0837C}" type="sibTrans" cxnId="{CBFE1964-E626-4B24-8C2B-C637457871F4}">
      <dgm:prSet/>
      <dgm:spPr/>
      <dgm:t>
        <a:bodyPr/>
        <a:lstStyle/>
        <a:p>
          <a:endParaRPr lang="zh-TW" altLang="en-US"/>
        </a:p>
      </dgm:t>
    </dgm:pt>
    <dgm:pt modelId="{64308A72-54C8-405A-A68B-26EA610871CF}">
      <dgm:prSet phldrT="[文字]" custT="1"/>
      <dgm:spPr>
        <a:xfrm>
          <a:off x="619150" y="1170130"/>
          <a:ext cx="1238300" cy="1170130"/>
        </a:xfrm>
        <a:solidFill>
          <a:srgbClr val="C0504D">
            <a:alpha val="90000"/>
            <a:hueOff val="0"/>
            <a:satOff val="0"/>
            <a:lumOff val="0"/>
            <a:alphaOff val="-13333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zh-TW" altLang="en-US" sz="1400" b="1" dirty="0">
              <a:solidFill>
                <a:srgbClr val="C0504D">
                  <a:lumMod val="50000"/>
                </a:srgbClr>
              </a:solidFill>
              <a:effectLst>
                <a:glow rad="127000">
                  <a:sysClr val="window" lastClr="FFFFFF"/>
                </a:glow>
              </a:effectLst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rPr>
            <a:t>加值分析</a:t>
          </a:r>
        </a:p>
      </dgm:t>
    </dgm:pt>
    <dgm:pt modelId="{8CA86619-0766-44D0-9A76-E0E259B9124F}" type="parTrans" cxnId="{52C25E68-5634-4AC2-8863-AA3CFB0B1455}">
      <dgm:prSet/>
      <dgm:spPr/>
      <dgm:t>
        <a:bodyPr/>
        <a:lstStyle/>
        <a:p>
          <a:endParaRPr lang="zh-TW" altLang="en-US"/>
        </a:p>
      </dgm:t>
    </dgm:pt>
    <dgm:pt modelId="{C9E6521E-F87D-47E8-9282-20884DE3E9AE}" type="sibTrans" cxnId="{52C25E68-5634-4AC2-8863-AA3CFB0B1455}">
      <dgm:prSet/>
      <dgm:spPr/>
      <dgm:t>
        <a:bodyPr/>
        <a:lstStyle/>
        <a:p>
          <a:endParaRPr lang="zh-TW" altLang="en-US"/>
        </a:p>
      </dgm:t>
    </dgm:pt>
    <dgm:pt modelId="{32D60131-B716-47E4-B7FC-5C3BF6F241D9}" type="pres">
      <dgm:prSet presAssocID="{42D88DDD-C955-43F4-A835-A1632DE17D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40D3EDF1-A6E5-4344-BA75-C42110DACA13}" type="pres">
      <dgm:prSet presAssocID="{7FCF9F58-1D10-42F7-BC27-A2C6C881BF6F}" presName="Name8" presStyleCnt="0"/>
      <dgm:spPr/>
    </dgm:pt>
    <dgm:pt modelId="{80C0A24D-54B8-4C8F-A56B-06594553553B}" type="pres">
      <dgm:prSet presAssocID="{7FCF9F58-1D10-42F7-BC27-A2C6C881BF6F}" presName="level" presStyleLbl="node1" presStyleIdx="0" presStyleCnt="4">
        <dgm:presLayoutVars>
          <dgm:chMax val="1"/>
          <dgm:bulletEnabled val="1"/>
        </dgm:presLayoutVars>
      </dgm:prSet>
      <dgm:spPr>
        <a:prstGeom prst="trapezoid">
          <a:avLst>
            <a:gd name="adj" fmla="val 50000"/>
          </a:avLst>
        </a:prstGeom>
      </dgm:spPr>
      <dgm:t>
        <a:bodyPr/>
        <a:lstStyle/>
        <a:p>
          <a:endParaRPr lang="zh-TW" altLang="en-US"/>
        </a:p>
      </dgm:t>
    </dgm:pt>
    <dgm:pt modelId="{9412BF7E-01F0-4391-BCAB-0E78101BA7DA}" type="pres">
      <dgm:prSet presAssocID="{7FCF9F58-1D10-42F7-BC27-A2C6C881BF6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577F08D-4956-4713-A31A-8927359B757C}" type="pres">
      <dgm:prSet presAssocID="{64308A72-54C8-405A-A68B-26EA610871CF}" presName="Name8" presStyleCnt="0"/>
      <dgm:spPr/>
    </dgm:pt>
    <dgm:pt modelId="{BC7CE4CE-FB1D-46C4-A63B-CEA346033A7E}" type="pres">
      <dgm:prSet presAssocID="{64308A72-54C8-405A-A68B-26EA610871CF}" presName="level" presStyleLbl="node1" presStyleIdx="1" presStyleCnt="4">
        <dgm:presLayoutVars>
          <dgm:chMax val="1"/>
          <dgm:bulletEnabled val="1"/>
        </dgm:presLayoutVars>
      </dgm:prSet>
      <dgm:spPr>
        <a:prstGeom prst="trapezoid">
          <a:avLst>
            <a:gd name="adj" fmla="val 26456"/>
          </a:avLst>
        </a:prstGeom>
      </dgm:spPr>
      <dgm:t>
        <a:bodyPr/>
        <a:lstStyle/>
        <a:p>
          <a:endParaRPr lang="zh-TW" altLang="en-US"/>
        </a:p>
      </dgm:t>
    </dgm:pt>
    <dgm:pt modelId="{A1E8A8EF-0C4A-48ED-8053-29A347840D0A}" type="pres">
      <dgm:prSet presAssocID="{64308A72-54C8-405A-A68B-26EA610871C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8AF5415-8BFB-4911-92BA-FDAE0515C14F}" type="pres">
      <dgm:prSet presAssocID="{D7070643-4B4D-48DB-BD02-63313944593E}" presName="Name8" presStyleCnt="0"/>
      <dgm:spPr/>
    </dgm:pt>
    <dgm:pt modelId="{A3CD2CA5-398E-4ACF-8BE4-84E2280F61CE}" type="pres">
      <dgm:prSet presAssocID="{D7070643-4B4D-48DB-BD02-63313944593E}" presName="level" presStyleLbl="node1" presStyleIdx="2" presStyleCnt="4">
        <dgm:presLayoutVars>
          <dgm:chMax val="1"/>
          <dgm:bulletEnabled val="1"/>
        </dgm:presLayoutVars>
      </dgm:prSet>
      <dgm:spPr>
        <a:prstGeom prst="trapezoid">
          <a:avLst>
            <a:gd name="adj" fmla="val 26456"/>
          </a:avLst>
        </a:prstGeom>
      </dgm:spPr>
      <dgm:t>
        <a:bodyPr/>
        <a:lstStyle/>
        <a:p>
          <a:endParaRPr lang="zh-TW" altLang="en-US"/>
        </a:p>
      </dgm:t>
    </dgm:pt>
    <dgm:pt modelId="{002DB207-4E4F-4B9B-BD87-D0830A939171}" type="pres">
      <dgm:prSet presAssocID="{D7070643-4B4D-48DB-BD02-63313944593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3F06FD8-D951-43B7-9C43-0C04DC64C98B}" type="pres">
      <dgm:prSet presAssocID="{9B1CD7B9-DF1C-4CFE-ABC1-631C0899D3E8}" presName="Name8" presStyleCnt="0"/>
      <dgm:spPr/>
    </dgm:pt>
    <dgm:pt modelId="{27036C2D-BCAC-45F0-BC7B-A988A1290068}" type="pres">
      <dgm:prSet presAssocID="{9B1CD7B9-DF1C-4CFE-ABC1-631C0899D3E8}" presName="level" presStyleLbl="node1" presStyleIdx="3" presStyleCnt="4" custLinFactNeighborX="-917" custLinFactNeighborY="4173">
        <dgm:presLayoutVars>
          <dgm:chMax val="1"/>
          <dgm:bulletEnabled val="1"/>
        </dgm:presLayoutVars>
      </dgm:prSet>
      <dgm:spPr>
        <a:prstGeom prst="trapezoid">
          <a:avLst>
            <a:gd name="adj" fmla="val 26456"/>
          </a:avLst>
        </a:prstGeom>
      </dgm:spPr>
      <dgm:t>
        <a:bodyPr/>
        <a:lstStyle/>
        <a:p>
          <a:endParaRPr lang="zh-TW" altLang="en-US"/>
        </a:p>
      </dgm:t>
    </dgm:pt>
    <dgm:pt modelId="{870E02F5-921B-4B97-BA11-0E2F32721028}" type="pres">
      <dgm:prSet presAssocID="{9B1CD7B9-DF1C-4CFE-ABC1-631C0899D3E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CBFE1964-E626-4B24-8C2B-C637457871F4}" srcId="{42D88DDD-C955-43F4-A835-A1632DE17D8A}" destId="{7FCF9F58-1D10-42F7-BC27-A2C6C881BF6F}" srcOrd="0" destOrd="0" parTransId="{17D2B62C-D30B-433B-A37C-CF3E19F2494D}" sibTransId="{3D2DAC46-6EFE-4F32-9038-10404EE0837C}"/>
    <dgm:cxn modelId="{3E8D5414-79E5-4890-B1A0-EA9CE30FFF3B}" type="presOf" srcId="{64308A72-54C8-405A-A68B-26EA610871CF}" destId="{A1E8A8EF-0C4A-48ED-8053-29A347840D0A}" srcOrd="1" destOrd="0" presId="urn:microsoft.com/office/officeart/2005/8/layout/pyramid1"/>
    <dgm:cxn modelId="{28C03C6E-598F-4BAA-8A7D-E2DEC9D6CF37}" type="presOf" srcId="{9B1CD7B9-DF1C-4CFE-ABC1-631C0899D3E8}" destId="{870E02F5-921B-4B97-BA11-0E2F32721028}" srcOrd="1" destOrd="0" presId="urn:microsoft.com/office/officeart/2005/8/layout/pyramid1"/>
    <dgm:cxn modelId="{0F021D8C-F38D-4E43-B599-35D914D7A0A2}" type="presOf" srcId="{64308A72-54C8-405A-A68B-26EA610871CF}" destId="{BC7CE4CE-FB1D-46C4-A63B-CEA346033A7E}" srcOrd="0" destOrd="0" presId="urn:microsoft.com/office/officeart/2005/8/layout/pyramid1"/>
    <dgm:cxn modelId="{91565C18-FDA7-4B18-9CF4-3D0FC14D6661}" type="presOf" srcId="{D7070643-4B4D-48DB-BD02-63313944593E}" destId="{A3CD2CA5-398E-4ACF-8BE4-84E2280F61CE}" srcOrd="0" destOrd="0" presId="urn:microsoft.com/office/officeart/2005/8/layout/pyramid1"/>
    <dgm:cxn modelId="{84D69805-8C84-40AC-8651-A5963339A674}" type="presOf" srcId="{D7070643-4B4D-48DB-BD02-63313944593E}" destId="{002DB207-4E4F-4B9B-BD87-D0830A939171}" srcOrd="1" destOrd="0" presId="urn:microsoft.com/office/officeart/2005/8/layout/pyramid1"/>
    <dgm:cxn modelId="{B4BBF3FC-8AEB-49CD-920D-6394375B5C71}" type="presOf" srcId="{7FCF9F58-1D10-42F7-BC27-A2C6C881BF6F}" destId="{80C0A24D-54B8-4C8F-A56B-06594553553B}" srcOrd="0" destOrd="0" presId="urn:microsoft.com/office/officeart/2005/8/layout/pyramid1"/>
    <dgm:cxn modelId="{86E5B3F3-BE69-4B64-9D55-A2BA872958B2}" srcId="{42D88DDD-C955-43F4-A835-A1632DE17D8A}" destId="{9B1CD7B9-DF1C-4CFE-ABC1-631C0899D3E8}" srcOrd="3" destOrd="0" parTransId="{83114E1E-7F56-48B8-9CB1-3A0F36C40408}" sibTransId="{67CA3016-CB50-44FF-9952-6697D2ACA6D8}"/>
    <dgm:cxn modelId="{F26008B6-86A5-4844-B9FD-57DC9619BF6E}" type="presOf" srcId="{42D88DDD-C955-43F4-A835-A1632DE17D8A}" destId="{32D60131-B716-47E4-B7FC-5C3BF6F241D9}" srcOrd="0" destOrd="0" presId="urn:microsoft.com/office/officeart/2005/8/layout/pyramid1"/>
    <dgm:cxn modelId="{52C25E68-5634-4AC2-8863-AA3CFB0B1455}" srcId="{42D88DDD-C955-43F4-A835-A1632DE17D8A}" destId="{64308A72-54C8-405A-A68B-26EA610871CF}" srcOrd="1" destOrd="0" parTransId="{8CA86619-0766-44D0-9A76-E0E259B9124F}" sibTransId="{C9E6521E-F87D-47E8-9282-20884DE3E9AE}"/>
    <dgm:cxn modelId="{EA23942C-2898-4864-9C25-7A2D049072DF}" type="presOf" srcId="{9B1CD7B9-DF1C-4CFE-ABC1-631C0899D3E8}" destId="{27036C2D-BCAC-45F0-BC7B-A988A1290068}" srcOrd="0" destOrd="0" presId="urn:microsoft.com/office/officeart/2005/8/layout/pyramid1"/>
    <dgm:cxn modelId="{71B70939-0696-455D-BA2B-A0040462ECB8}" type="presOf" srcId="{7FCF9F58-1D10-42F7-BC27-A2C6C881BF6F}" destId="{9412BF7E-01F0-4391-BCAB-0E78101BA7DA}" srcOrd="1" destOrd="0" presId="urn:microsoft.com/office/officeart/2005/8/layout/pyramid1"/>
    <dgm:cxn modelId="{2E7A83B8-F06A-404D-8D0C-F62266E111A5}" srcId="{42D88DDD-C955-43F4-A835-A1632DE17D8A}" destId="{D7070643-4B4D-48DB-BD02-63313944593E}" srcOrd="2" destOrd="0" parTransId="{17BDA162-9215-4EB5-BBEF-3CED32F48622}" sibTransId="{51C53A73-EF4D-459C-8508-0FFFBF382A3B}"/>
    <dgm:cxn modelId="{17D9B8A0-AD15-4718-944C-645A92886E72}" type="presParOf" srcId="{32D60131-B716-47E4-B7FC-5C3BF6F241D9}" destId="{40D3EDF1-A6E5-4344-BA75-C42110DACA13}" srcOrd="0" destOrd="0" presId="urn:microsoft.com/office/officeart/2005/8/layout/pyramid1"/>
    <dgm:cxn modelId="{13778A09-6674-44A7-9109-72CB1E4E2AEA}" type="presParOf" srcId="{40D3EDF1-A6E5-4344-BA75-C42110DACA13}" destId="{80C0A24D-54B8-4C8F-A56B-06594553553B}" srcOrd="0" destOrd="0" presId="urn:microsoft.com/office/officeart/2005/8/layout/pyramid1"/>
    <dgm:cxn modelId="{86655916-E6D9-4C1E-B3EE-CF7189E893D8}" type="presParOf" srcId="{40D3EDF1-A6E5-4344-BA75-C42110DACA13}" destId="{9412BF7E-01F0-4391-BCAB-0E78101BA7DA}" srcOrd="1" destOrd="0" presId="urn:microsoft.com/office/officeart/2005/8/layout/pyramid1"/>
    <dgm:cxn modelId="{4B2AD1C2-0F89-4F7B-B983-D5176890FFF2}" type="presParOf" srcId="{32D60131-B716-47E4-B7FC-5C3BF6F241D9}" destId="{3577F08D-4956-4713-A31A-8927359B757C}" srcOrd="1" destOrd="0" presId="urn:microsoft.com/office/officeart/2005/8/layout/pyramid1"/>
    <dgm:cxn modelId="{B84D2C05-ECF2-4FB6-9C8C-7367490AF0F5}" type="presParOf" srcId="{3577F08D-4956-4713-A31A-8927359B757C}" destId="{BC7CE4CE-FB1D-46C4-A63B-CEA346033A7E}" srcOrd="0" destOrd="0" presId="urn:microsoft.com/office/officeart/2005/8/layout/pyramid1"/>
    <dgm:cxn modelId="{6D914D2F-B799-41E6-B43B-0246B3CC143A}" type="presParOf" srcId="{3577F08D-4956-4713-A31A-8927359B757C}" destId="{A1E8A8EF-0C4A-48ED-8053-29A347840D0A}" srcOrd="1" destOrd="0" presId="urn:microsoft.com/office/officeart/2005/8/layout/pyramid1"/>
    <dgm:cxn modelId="{5631A3D3-260E-4ACC-A80D-96955859F69E}" type="presParOf" srcId="{32D60131-B716-47E4-B7FC-5C3BF6F241D9}" destId="{C8AF5415-8BFB-4911-92BA-FDAE0515C14F}" srcOrd="2" destOrd="0" presId="urn:microsoft.com/office/officeart/2005/8/layout/pyramid1"/>
    <dgm:cxn modelId="{31412438-6FD5-444E-8B94-0A0D8DFE91F3}" type="presParOf" srcId="{C8AF5415-8BFB-4911-92BA-FDAE0515C14F}" destId="{A3CD2CA5-398E-4ACF-8BE4-84E2280F61CE}" srcOrd="0" destOrd="0" presId="urn:microsoft.com/office/officeart/2005/8/layout/pyramid1"/>
    <dgm:cxn modelId="{4BC2C581-36A6-4AC7-A0A0-CEFC50947495}" type="presParOf" srcId="{C8AF5415-8BFB-4911-92BA-FDAE0515C14F}" destId="{002DB207-4E4F-4B9B-BD87-D0830A939171}" srcOrd="1" destOrd="0" presId="urn:microsoft.com/office/officeart/2005/8/layout/pyramid1"/>
    <dgm:cxn modelId="{92E0BF43-6F06-402B-9223-47E360E1AF6A}" type="presParOf" srcId="{32D60131-B716-47E4-B7FC-5C3BF6F241D9}" destId="{F3F06FD8-D951-43B7-9C43-0C04DC64C98B}" srcOrd="3" destOrd="0" presId="urn:microsoft.com/office/officeart/2005/8/layout/pyramid1"/>
    <dgm:cxn modelId="{68C9F649-804E-4791-8345-6193C6E1451B}" type="presParOf" srcId="{F3F06FD8-D951-43B7-9C43-0C04DC64C98B}" destId="{27036C2D-BCAC-45F0-BC7B-A988A1290068}" srcOrd="0" destOrd="0" presId="urn:microsoft.com/office/officeart/2005/8/layout/pyramid1"/>
    <dgm:cxn modelId="{D257D64C-47BA-46AB-AAF2-A91CBB545BCE}" type="presParOf" srcId="{F3F06FD8-D951-43B7-9C43-0C04DC64C98B}" destId="{870E02F5-921B-4B97-BA11-0E2F32721028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A8569E-5DEB-47A6-A1BD-7E82FADA4922}">
      <dsp:nvSpPr>
        <dsp:cNvPr id="0" name=""/>
        <dsp:cNvSpPr/>
      </dsp:nvSpPr>
      <dsp:spPr>
        <a:xfrm>
          <a:off x="877870" y="0"/>
          <a:ext cx="716455" cy="716444"/>
        </a:xfrm>
        <a:prstGeom prst="ellipse">
          <a:avLst/>
        </a:prstGeom>
        <a:solidFill>
          <a:srgbClr val="F4A70C">
            <a:alpha val="49804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5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民生</a:t>
          </a:r>
          <a:endParaRPr lang="zh-TW" altLang="en-US" sz="15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982792" y="104921"/>
        <a:ext cx="506611" cy="506602"/>
      </dsp:txXfrm>
    </dsp:sp>
    <dsp:sp modelId="{52D559B1-A841-4179-9478-7472805BDB69}">
      <dsp:nvSpPr>
        <dsp:cNvPr id="0" name=""/>
        <dsp:cNvSpPr/>
      </dsp:nvSpPr>
      <dsp:spPr>
        <a:xfrm>
          <a:off x="1246635" y="477829"/>
          <a:ext cx="716455" cy="716444"/>
        </a:xfrm>
        <a:prstGeom prst="ellipse">
          <a:avLst/>
        </a:prstGeom>
        <a:solidFill>
          <a:schemeClr val="accent2">
            <a:alpha val="50000"/>
            <a:hueOff val="2340759"/>
            <a:satOff val="-2919"/>
            <a:lumOff val="686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5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農業</a:t>
          </a:r>
          <a:endParaRPr lang="zh-TW" altLang="en-US" sz="15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1351557" y="582750"/>
        <a:ext cx="506611" cy="506602"/>
      </dsp:txXfrm>
    </dsp:sp>
    <dsp:sp modelId="{B1B78091-8A5F-4908-8E3C-A52F601108E6}">
      <dsp:nvSpPr>
        <dsp:cNvPr id="0" name=""/>
        <dsp:cNvSpPr/>
      </dsp:nvSpPr>
      <dsp:spPr>
        <a:xfrm>
          <a:off x="1614965" y="0"/>
          <a:ext cx="716455" cy="716444"/>
        </a:xfrm>
        <a:prstGeom prst="ellipse">
          <a:avLst/>
        </a:prstGeom>
        <a:solidFill>
          <a:schemeClr val="accent2">
            <a:alpha val="50000"/>
            <a:hueOff val="4681519"/>
            <a:satOff val="-5839"/>
            <a:lumOff val="1373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5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工業</a:t>
          </a:r>
          <a:endParaRPr lang="zh-TW" altLang="en-US" sz="15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1719887" y="104921"/>
        <a:ext cx="506611" cy="5066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8CED2E-C982-430C-AB8F-78C01FBE706B}">
      <dsp:nvSpPr>
        <dsp:cNvPr id="0" name=""/>
        <dsp:cNvSpPr/>
      </dsp:nvSpPr>
      <dsp:spPr>
        <a:xfrm>
          <a:off x="2249" y="91505"/>
          <a:ext cx="2657017" cy="751384"/>
        </a:xfrm>
        <a:prstGeom prst="chevron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前端感測</a:t>
          </a:r>
          <a:endParaRPr lang="zh-TW" altLang="en-US" sz="18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377941" y="91505"/>
        <a:ext cx="1905633" cy="751384"/>
      </dsp:txXfrm>
    </dsp:sp>
    <dsp:sp modelId="{079129B6-19FD-45E9-B0E9-68F3C35A30E2}">
      <dsp:nvSpPr>
        <dsp:cNvPr id="0" name=""/>
        <dsp:cNvSpPr/>
      </dsp:nvSpPr>
      <dsp:spPr>
        <a:xfrm>
          <a:off x="2222293" y="91505"/>
          <a:ext cx="4533731" cy="751384"/>
        </a:xfrm>
        <a:prstGeom prst="chevron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物聯網通訊</a:t>
          </a:r>
          <a:endParaRPr lang="zh-TW" altLang="en-US" sz="18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2597985" y="91505"/>
        <a:ext cx="3782347" cy="751384"/>
      </dsp:txXfrm>
    </dsp:sp>
    <dsp:sp modelId="{45996DE9-0617-4751-912E-011250F0C609}">
      <dsp:nvSpPr>
        <dsp:cNvPr id="0" name=""/>
        <dsp:cNvSpPr/>
      </dsp:nvSpPr>
      <dsp:spPr>
        <a:xfrm>
          <a:off x="6319051" y="91505"/>
          <a:ext cx="3098929" cy="75138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加值與應用服務</a:t>
          </a:r>
          <a:endParaRPr lang="zh-TW" altLang="en-US" sz="18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6694743" y="91505"/>
        <a:ext cx="2347545" cy="7513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C0A24D-54B8-4C8F-A56B-06594553553B}">
      <dsp:nvSpPr>
        <dsp:cNvPr id="0" name=""/>
        <dsp:cNvSpPr/>
      </dsp:nvSpPr>
      <dsp:spPr>
        <a:xfrm>
          <a:off x="1006119" y="0"/>
          <a:ext cx="670746" cy="1170130"/>
        </a:xfrm>
        <a:prstGeom prst="trapezoid">
          <a:avLst>
            <a:gd name="adj" fmla="val 50000"/>
          </a:avLst>
        </a:prstGeom>
        <a:solidFill>
          <a:srgbClr val="C0504D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zh-TW" altLang="en-US" sz="1200" b="1" kern="1200" dirty="0">
            <a:solidFill>
              <a:srgbClr val="C0504D">
                <a:lumMod val="50000"/>
              </a:srgbClr>
            </a:solidFill>
            <a:effectLst>
              <a:glow rad="127000">
                <a:sysClr val="window" lastClr="FFFFFF"/>
              </a:glow>
            </a:effectLst>
            <a:latin typeface="微軟正黑體" panose="020B0604030504040204" pitchFamily="34" charset="-120"/>
            <a:ea typeface="微軟正黑體" panose="020B0604030504040204" pitchFamily="34" charset="-120"/>
            <a:cs typeface="+mn-cs"/>
          </a:endParaRPr>
        </a:p>
      </dsp:txBody>
      <dsp:txXfrm>
        <a:off x="1006119" y="0"/>
        <a:ext cx="670746" cy="1170130"/>
      </dsp:txXfrm>
    </dsp:sp>
    <dsp:sp modelId="{BC7CE4CE-FB1D-46C4-A63B-CEA346033A7E}">
      <dsp:nvSpPr>
        <dsp:cNvPr id="0" name=""/>
        <dsp:cNvSpPr/>
      </dsp:nvSpPr>
      <dsp:spPr>
        <a:xfrm>
          <a:off x="670746" y="1170130"/>
          <a:ext cx="1341492" cy="1170130"/>
        </a:xfrm>
        <a:prstGeom prst="trapezoid">
          <a:avLst>
            <a:gd name="adj" fmla="val 26456"/>
          </a:avLst>
        </a:prstGeom>
        <a:solidFill>
          <a:srgbClr val="C0504D">
            <a:alpha val="90000"/>
            <a:hueOff val="0"/>
            <a:satOff val="0"/>
            <a:lumOff val="0"/>
            <a:alphaOff val="-13333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b="1" kern="1200" dirty="0">
              <a:solidFill>
                <a:srgbClr val="C0504D">
                  <a:lumMod val="50000"/>
                </a:srgbClr>
              </a:solidFill>
              <a:effectLst>
                <a:glow rad="127000">
                  <a:sysClr val="window" lastClr="FFFFFF"/>
                </a:glow>
              </a:effectLst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rPr>
            <a:t>加值分析</a:t>
          </a:r>
        </a:p>
      </dsp:txBody>
      <dsp:txXfrm>
        <a:off x="905507" y="1170130"/>
        <a:ext cx="871970" cy="1170130"/>
      </dsp:txXfrm>
    </dsp:sp>
    <dsp:sp modelId="{A3CD2CA5-398E-4ACF-8BE4-84E2280F61CE}">
      <dsp:nvSpPr>
        <dsp:cNvPr id="0" name=""/>
        <dsp:cNvSpPr/>
      </dsp:nvSpPr>
      <dsp:spPr>
        <a:xfrm>
          <a:off x="335373" y="2340260"/>
          <a:ext cx="2012238" cy="1170130"/>
        </a:xfrm>
        <a:prstGeom prst="trapezoid">
          <a:avLst>
            <a:gd name="adj" fmla="val 26456"/>
          </a:avLst>
        </a:prstGeom>
        <a:solidFill>
          <a:srgbClr val="C0504D">
            <a:alpha val="90000"/>
            <a:hueOff val="0"/>
            <a:satOff val="0"/>
            <a:lumOff val="0"/>
            <a:alphaOff val="-26667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1400" b="1" kern="1200" dirty="0">
              <a:solidFill>
                <a:srgbClr val="C0504D">
                  <a:lumMod val="50000"/>
                </a:srgbClr>
              </a:solidFill>
              <a:effectLst>
                <a:glow rad="127000">
                  <a:sysClr val="window" lastClr="FFFFFF"/>
                </a:glow>
              </a:effectLst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rPr>
            <a:t>資料傳輸</a:t>
          </a:r>
          <a:endParaRPr lang="en-US" altLang="zh-TW" sz="1400" b="1" kern="1200" dirty="0">
            <a:solidFill>
              <a:srgbClr val="C0504D">
                <a:lumMod val="50000"/>
              </a:srgbClr>
            </a:solidFill>
            <a:effectLst>
              <a:glow rad="127000">
                <a:sysClr val="window" lastClr="FFFFFF"/>
              </a:glow>
            </a:effectLst>
            <a:latin typeface="Microsoft YaHei" panose="020B0503020204020204" pitchFamily="34" charset="-122"/>
            <a:ea typeface="Microsoft YaHei" panose="020B0503020204020204" pitchFamily="34" charset="-122"/>
            <a:cs typeface="+mn-cs"/>
          </a:endParaRPr>
        </a:p>
      </dsp:txBody>
      <dsp:txXfrm>
        <a:off x="687514" y="2340260"/>
        <a:ext cx="1307955" cy="1170130"/>
      </dsp:txXfrm>
    </dsp:sp>
    <dsp:sp modelId="{27036C2D-BCAC-45F0-BC7B-A988A1290068}">
      <dsp:nvSpPr>
        <dsp:cNvPr id="0" name=""/>
        <dsp:cNvSpPr/>
      </dsp:nvSpPr>
      <dsp:spPr>
        <a:xfrm>
          <a:off x="0" y="3510390"/>
          <a:ext cx="2682985" cy="1170130"/>
        </a:xfrm>
        <a:prstGeom prst="trapezoid">
          <a:avLst>
            <a:gd name="adj" fmla="val 26456"/>
          </a:avLst>
        </a:prstGeom>
        <a:solidFill>
          <a:srgbClr val="C0504D">
            <a:alpha val="90000"/>
            <a:hueOff val="0"/>
            <a:satOff val="0"/>
            <a:lumOff val="0"/>
            <a:alphaOff val="-4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b="1" kern="1200" dirty="0">
              <a:solidFill>
                <a:srgbClr val="C0504D">
                  <a:lumMod val="50000"/>
                </a:srgbClr>
              </a:solidFill>
              <a:effectLst>
                <a:glow rad="127000">
                  <a:sysClr val="window" lastClr="FFFFFF"/>
                </a:glow>
              </a:effectLst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rPr>
            <a:t>數據感測</a:t>
          </a:r>
        </a:p>
      </dsp:txBody>
      <dsp:txXfrm>
        <a:off x="469522" y="3510390"/>
        <a:ext cx="1743940" cy="11701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互連式環形圖"/>
  <dgm:desc val="用來顯示重疊或交互關聯的想法或概念。前 7 行 [階層 1] 的文字會各對應到一個圓。未使用的文字不會出現，但只要切換版面配置，仍然可以使用。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51163" cy="53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35" tIns="45518" rIns="91035" bIns="45518" numCol="1" anchor="t" anchorCtr="0" compatLnSpc="1">
            <a:prstTxWarp prst="textNoShape">
              <a:avLst/>
            </a:prstTxWarp>
          </a:bodyPr>
          <a:lstStyle>
            <a:lvl1pPr defTabSz="913146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857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6" y="0"/>
            <a:ext cx="2951163" cy="53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35" tIns="45518" rIns="91035" bIns="45518" numCol="1" anchor="t" anchorCtr="0" compatLnSpc="1">
            <a:prstTxWarp prst="textNoShape">
              <a:avLst/>
            </a:prstTxWarp>
          </a:bodyPr>
          <a:lstStyle>
            <a:lvl1pPr algn="r" defTabSz="913146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857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47290"/>
            <a:ext cx="2951163" cy="457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35" tIns="45518" rIns="91035" bIns="45518" numCol="1" anchor="b" anchorCtr="0" compatLnSpc="1">
            <a:prstTxWarp prst="textNoShape">
              <a:avLst/>
            </a:prstTxWarp>
          </a:bodyPr>
          <a:lstStyle>
            <a:lvl1pPr defTabSz="913146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857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6" y="9447290"/>
            <a:ext cx="2951163" cy="457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35" tIns="45518" rIns="91035" bIns="45518" numCol="1" anchor="b" anchorCtr="0" compatLnSpc="1">
            <a:prstTxWarp prst="textNoShape">
              <a:avLst/>
            </a:prstTxWarp>
          </a:bodyPr>
          <a:lstStyle>
            <a:lvl1pPr algn="r" defTabSz="913146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F9ED0BAC-6804-4FA2-A479-BD0A9260A22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32714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813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10" tIns="45505" rIns="91010" bIns="45505" numCol="1" anchor="t" anchorCtr="0" compatLnSpc="1">
            <a:prstTxWarp prst="textNoShape">
              <a:avLst/>
            </a:prstTxWarp>
          </a:bodyPr>
          <a:lstStyle>
            <a:lvl1pPr defTabSz="913146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6" y="0"/>
            <a:ext cx="2944813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10" tIns="45505" rIns="91010" bIns="45505" numCol="1" anchor="t" anchorCtr="0" compatLnSpc="1">
            <a:prstTxWarp prst="textNoShape">
              <a:avLst/>
            </a:prstTxWarp>
          </a:bodyPr>
          <a:lstStyle>
            <a:lvl1pPr algn="r" defTabSz="913146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4375" y="744538"/>
            <a:ext cx="5372100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1" y="4712535"/>
            <a:ext cx="5438775" cy="446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10" tIns="45505" rIns="91010" bIns="455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/>
              <a:t>按一下以編輯母片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8243"/>
            <a:ext cx="2944813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10" tIns="45505" rIns="91010" bIns="45505" numCol="1" anchor="b" anchorCtr="0" compatLnSpc="1">
            <a:prstTxWarp prst="textNoShape">
              <a:avLst/>
            </a:prstTxWarp>
          </a:bodyPr>
          <a:lstStyle>
            <a:lvl1pPr defTabSz="913146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6" y="9428243"/>
            <a:ext cx="2944813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10" tIns="45505" rIns="91010" bIns="45505" numCol="1" anchor="b" anchorCtr="0" compatLnSpc="1">
            <a:prstTxWarp prst="textNoShape">
              <a:avLst/>
            </a:prstTxWarp>
          </a:bodyPr>
          <a:lstStyle>
            <a:lvl1pPr algn="r" defTabSz="913146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81DA94FA-033B-4E09-B107-5F5BD614A5A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812402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15782" indent="-274569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01447" indent="-21902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542662" indent="-21902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1983875" indent="-21902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440961" indent="-21902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898045" indent="-21902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355129" indent="-21902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12215" indent="-21902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defTabSz="914170" eaLnBrk="1" hangingPunct="1">
              <a:spcBef>
                <a:spcPct val="0"/>
              </a:spcBef>
            </a:pPr>
            <a:fld id="{C3215550-808A-41C4-8B5C-13A9B2DF1DC3}" type="slidenum">
              <a:rPr lang="en-US" altLang="zh-TW" smtClean="0">
                <a:latin typeface="Times New Roman" pitchFamily="18" charset="0"/>
              </a:rPr>
              <a:pPr defTabSz="914170" eaLnBrk="1" hangingPunct="1">
                <a:spcBef>
                  <a:spcPct val="0"/>
                </a:spcBef>
              </a:pPr>
              <a:t>1</a:t>
            </a:fld>
            <a:endParaRPr lang="en-US" altLang="zh-TW">
              <a:latin typeface="Times New Roman" pitchFamily="18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4375" y="744538"/>
            <a:ext cx="5372100" cy="3721100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zh-TW"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714375" y="744538"/>
            <a:ext cx="5372100" cy="3721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DA94FA-033B-4E09-B107-5F5BD614A5A8}" type="slidenum">
              <a:rPr lang="en-US" altLang="zh-TW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324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4375" y="744538"/>
            <a:ext cx="5372100" cy="3721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E9FB9-4D1E-4A88-8F87-B34AFE16905A}" type="slidenum">
              <a:rPr lang="zh-TW" altLang="en-US" smtClean="0">
                <a:solidFill>
                  <a:prstClr val="black"/>
                </a:solidFill>
              </a:rPr>
              <a:pPr/>
              <a:t>11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085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714375" y="744538"/>
            <a:ext cx="5372100" cy="3721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DA94FA-033B-4E09-B107-5F5BD614A5A8}" type="slidenum">
              <a:rPr lang="en-US" altLang="zh-TW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860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875" indent="-28572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2884" indent="-228577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037" indent="-228577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191" indent="-228577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344" indent="-228577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497" indent="-228577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8651" indent="-228577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5804" indent="-228577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4240E68B-266D-40D6-A1ED-E6C877FDE83D}" type="slidenum">
              <a:rPr lang="en-US" altLang="zh-TW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16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230403" name="Rectangle 7"/>
          <p:cNvSpPr txBox="1">
            <a:spLocks noGrp="1" noChangeArrowheads="1"/>
          </p:cNvSpPr>
          <p:nvPr/>
        </p:nvSpPr>
        <p:spPr bwMode="auto">
          <a:xfrm>
            <a:off x="3849690" y="9428166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7" tIns="46428" rIns="92857" bIns="46428" anchor="b"/>
          <a:lstStyle>
            <a:lvl1pPr defTabSz="9286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defTabSz="9286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defTabSz="9286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defTabSz="9286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defTabSz="9286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2DD44626-BA03-49B9-8CF1-9514FDBE20DF}" type="slidenum">
              <a:rPr lang="en-US" altLang="zh-TW">
                <a:solidFill>
                  <a:prstClr val="black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2304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1200" y="744538"/>
            <a:ext cx="5376863" cy="3724275"/>
          </a:xfrm>
          <a:ln/>
        </p:spPr>
      </p:sp>
      <p:sp>
        <p:nvSpPr>
          <p:cNvPr id="2304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14878"/>
            <a:ext cx="4984750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7" tIns="46428" rIns="92857" bIns="46428"/>
          <a:lstStyle/>
          <a:p>
            <a:pPr marL="0" lvl="1">
              <a:defRPr/>
            </a:pPr>
            <a:endParaRPr lang="zh-TW" altLang="zh-TW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714375" y="744538"/>
            <a:ext cx="5372100" cy="3721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草稿審查會目的：請各單位對目前版本之草稿指出問題及遺漏之處。</a:t>
            </a:r>
            <a:endParaRPr lang="en-US" altLang="zh-TW" dirty="0"/>
          </a:p>
          <a:p>
            <a:r>
              <a:rPr lang="zh-TW" altLang="en-US" dirty="0"/>
              <a:t>討論重點：大約有</a:t>
            </a:r>
            <a:r>
              <a:rPr lang="en-US" altLang="zh-TW" dirty="0"/>
              <a:t>70%</a:t>
            </a:r>
            <a:r>
              <a:rPr lang="zh-TW" altLang="en-US" dirty="0"/>
              <a:t>在討論草案不符合法條用字、定義方式，其餘</a:t>
            </a:r>
            <a:r>
              <a:rPr lang="en-US" altLang="zh-TW" dirty="0"/>
              <a:t>30%</a:t>
            </a:r>
            <a:r>
              <a:rPr lang="zh-TW" altLang="en-US" dirty="0"/>
              <a:t>是各單位提出的問題，包含資料補遺的可行性（實際執行很困難）、</a:t>
            </a:r>
            <a:endParaRPr lang="en-US" altLang="zh-TW" dirty="0"/>
          </a:p>
          <a:p>
            <a:r>
              <a:rPr lang="zh-TW" altLang="en-US" dirty="0"/>
              <a:t>標準：只有討論要用哪種</a:t>
            </a:r>
            <a:r>
              <a:rPr lang="en-US" altLang="zh-TW" dirty="0"/>
              <a:t>GPS</a:t>
            </a:r>
            <a:r>
              <a:rPr lang="zh-TW" altLang="en-US" dirty="0"/>
              <a:t>定位座標要用</a:t>
            </a:r>
            <a:r>
              <a:rPr lang="en-US" altLang="zh-TW" dirty="0"/>
              <a:t>TWD67</a:t>
            </a:r>
            <a:r>
              <a:rPr lang="zh-TW" altLang="en-US" dirty="0"/>
              <a:t>還是</a:t>
            </a:r>
            <a:r>
              <a:rPr lang="en-US" altLang="zh-TW" dirty="0"/>
              <a:t>97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EAC3C6-1DB4-4AE5-8D5E-73D30FF52D35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微軟正黑體" panose="020B0604030504040204" pitchFamily="34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TW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軟正黑體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01307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875" indent="-28572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2884" indent="-228577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037" indent="-228577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191" indent="-228577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344" indent="-228577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497" indent="-228577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8651" indent="-228577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5804" indent="-228577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4240E68B-266D-40D6-A1ED-E6C877FDE83D}" type="slidenum">
              <a:rPr lang="en-US" altLang="zh-TW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19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230403" name="Rectangle 7"/>
          <p:cNvSpPr txBox="1">
            <a:spLocks noGrp="1" noChangeArrowheads="1"/>
          </p:cNvSpPr>
          <p:nvPr/>
        </p:nvSpPr>
        <p:spPr bwMode="auto">
          <a:xfrm>
            <a:off x="3849690" y="9428166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7" tIns="46428" rIns="92857" bIns="46428" anchor="b"/>
          <a:lstStyle>
            <a:lvl1pPr defTabSz="9286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defTabSz="9286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defTabSz="9286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defTabSz="9286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defTabSz="9286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defTabSz="9286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2DD44626-BA03-49B9-8CF1-9514FDBE20DF}" type="slidenum">
              <a:rPr lang="en-US" altLang="zh-TW">
                <a:solidFill>
                  <a:prstClr val="black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2304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1200" y="744538"/>
            <a:ext cx="5376863" cy="3724275"/>
          </a:xfrm>
          <a:ln/>
        </p:spPr>
      </p:sp>
      <p:sp>
        <p:nvSpPr>
          <p:cNvPr id="2304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14878"/>
            <a:ext cx="4984750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7" tIns="46428" rIns="92857" bIns="46428"/>
          <a:lstStyle/>
          <a:p>
            <a:pPr marL="0" lvl="1">
              <a:defRPr/>
            </a:pPr>
            <a:endParaRPr lang="zh-TW" altLang="zh-TW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714375" y="744538"/>
            <a:ext cx="5372100" cy="3721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草稿審查會目的：請各單位對目前版本之草稿指出問題及遺漏之處。</a:t>
            </a:r>
            <a:endParaRPr lang="en-US" altLang="zh-TW" dirty="0"/>
          </a:p>
          <a:p>
            <a:r>
              <a:rPr lang="zh-TW" altLang="en-US" dirty="0"/>
              <a:t>討論重點：大約有</a:t>
            </a:r>
            <a:r>
              <a:rPr lang="en-US" altLang="zh-TW" dirty="0"/>
              <a:t>70%</a:t>
            </a:r>
            <a:r>
              <a:rPr lang="zh-TW" altLang="en-US" dirty="0"/>
              <a:t>在討論草案不符合法條用字、定義方式，其餘</a:t>
            </a:r>
            <a:r>
              <a:rPr lang="en-US" altLang="zh-TW" dirty="0"/>
              <a:t>30%</a:t>
            </a:r>
            <a:r>
              <a:rPr lang="zh-TW" altLang="en-US" dirty="0"/>
              <a:t>是各單位提出的問題，包含資料補遺的可行性（實際執行很困難）、</a:t>
            </a:r>
            <a:endParaRPr lang="en-US" altLang="zh-TW" dirty="0"/>
          </a:p>
          <a:p>
            <a:r>
              <a:rPr lang="zh-TW" altLang="en-US" dirty="0"/>
              <a:t>標準：只有討論要用哪種</a:t>
            </a:r>
            <a:r>
              <a:rPr lang="en-US" altLang="zh-TW" dirty="0"/>
              <a:t>GPS</a:t>
            </a:r>
            <a:r>
              <a:rPr lang="zh-TW" altLang="en-US" dirty="0"/>
              <a:t>定位座標要用</a:t>
            </a:r>
            <a:r>
              <a:rPr lang="en-US" altLang="zh-TW" dirty="0"/>
              <a:t>TWD67</a:t>
            </a:r>
            <a:r>
              <a:rPr lang="zh-TW" altLang="en-US" dirty="0"/>
              <a:t>還是</a:t>
            </a:r>
            <a:r>
              <a:rPr lang="en-US" altLang="zh-TW" dirty="0"/>
              <a:t>97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EAC3C6-1DB4-4AE5-8D5E-73D30FF52D35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微軟正黑體" panose="020B0604030504040204" pitchFamily="34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TW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軟正黑體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39836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9E6ED-2536-4D5B-BD24-09C84F9A227C}" type="slidenum">
              <a:rPr lang="zh-TW" altLang="en-US" smtClean="0">
                <a:solidFill>
                  <a:prstClr val="black"/>
                </a:solidFill>
              </a:rPr>
              <a:pPr/>
              <a:t>22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980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82638" y="440691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02ECE4-8518-4CDD-823B-55BC206C243B}" type="datetime1">
              <a:rPr lang="zh-TW" altLang="en-US"/>
              <a:pPr>
                <a:defRPr/>
              </a:pPr>
              <a:t>2018/10/17</a:t>
            </a:fld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86016-6341-448E-A891-7954161198B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7112201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6CD9E-8A79-4779-90AF-78C3353DF80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48875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42950" y="2130434"/>
            <a:ext cx="84201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25392-8F91-422B-B07B-6D89C47A779E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247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AE045-AE71-4E2A-BE2A-151E7E2F5210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1928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3D771-C6F5-41C4-B216-8774255D409D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4501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51338C-C3BC-46B2-96B6-988ABA4D3F15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5414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F4CA0-D346-4D6D-BDF2-D8432BA88D12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1179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342B7E-AE80-408C-953D-D0FB7555501D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168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B4207-4AE4-46EF-AC09-44782E80F1BF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071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72972" y="273059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DE7D2-6354-4D8B-87B9-C353B7C92A4B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9898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24B4BE-D906-42EC-A99F-A325DF480068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095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95303" y="1600206"/>
            <a:ext cx="43815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029199" y="1600206"/>
            <a:ext cx="43815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6129D-FED6-437A-AF37-0157C6EF1F55}" type="datetime1">
              <a:rPr lang="zh-TW" altLang="en-US"/>
              <a:pPr>
                <a:defRPr/>
              </a:pPr>
              <a:t>2018/10/17</a:t>
            </a:fld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04DA12-5BA6-4A79-9A2F-408D8936081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7416161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F7BAA-11E0-4DE7-82D1-412147B3370E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7172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181850" y="274647"/>
            <a:ext cx="222885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95300" y="274647"/>
            <a:ext cx="652145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A79E7-CF58-449C-8062-A321BF1A29FC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8584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版面配置區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2F44D-96D4-C744-9AC9-85ECDE8E969E}" type="datetime1">
              <a:rPr kumimoji="1" lang="zh-TW" altLang="en-US" smtClean="0">
                <a:solidFill>
                  <a:srgbClr val="000000"/>
                </a:solidFill>
              </a:rPr>
              <a:pPr/>
              <a:t>2018/10/17</a:t>
            </a:fld>
            <a:endParaRPr kumimoji="1" lang="zh-TW" altLang="en-US">
              <a:solidFill>
                <a:srgbClr val="000000"/>
              </a:solidFill>
            </a:endParaRPr>
          </a:p>
        </p:txBody>
      </p:sp>
      <p:sp>
        <p:nvSpPr>
          <p:cNvPr id="11" name="投影片編號版面配置區 5"/>
          <p:cNvSpPr txBox="1">
            <a:spLocks/>
          </p:cNvSpPr>
          <p:nvPr userDrawn="1"/>
        </p:nvSpPr>
        <p:spPr>
          <a:xfrm>
            <a:off x="7424686" y="6472537"/>
            <a:ext cx="2311400" cy="365125"/>
          </a:xfrm>
          <a:prstGeom prst="rect">
            <a:avLst/>
          </a:prstGeom>
        </p:spPr>
        <p:txBody>
          <a:bodyPr/>
          <a:lstStyle>
            <a:defPPr>
              <a:defRPr lang="zh-TW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8B37D5FE-740C-46F5-801A-FA5477D9711F}" type="slidenum">
              <a:rPr kumimoji="0" lang="en-US" smtClean="0">
                <a:solidFill>
                  <a:srgbClr val="000000"/>
                </a:solidFill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en-US" dirty="0">
              <a:solidFill>
                <a:srgbClr val="000000"/>
              </a:solidFill>
            </a:endParaRPr>
          </a:p>
        </p:txBody>
      </p:sp>
      <p:grpSp>
        <p:nvGrpSpPr>
          <p:cNvPr id="2" name="群組 13"/>
          <p:cNvGrpSpPr/>
          <p:nvPr userDrawn="1"/>
        </p:nvGrpSpPr>
        <p:grpSpPr>
          <a:xfrm>
            <a:off x="262237" y="1010977"/>
            <a:ext cx="9381535" cy="89768"/>
            <a:chOff x="281271" y="1010977"/>
            <a:chExt cx="8659878" cy="89768"/>
          </a:xfrm>
        </p:grpSpPr>
        <p:sp>
          <p:nvSpPr>
            <p:cNvPr id="12" name="矩形 11"/>
            <p:cNvSpPr/>
            <p:nvPr userDrawn="1"/>
          </p:nvSpPr>
          <p:spPr>
            <a:xfrm>
              <a:off x="281271" y="1010977"/>
              <a:ext cx="8581458" cy="36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rgbClr val="FFFFFF"/>
                </a:gs>
              </a:gsLst>
              <a:lin ang="108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359691" y="1064745"/>
              <a:ext cx="8581458" cy="36000"/>
            </a:xfrm>
            <a:prstGeom prst="rect">
              <a:avLst/>
            </a:prstGeom>
            <a:gradFill flip="none" rotWithShape="1">
              <a:gsLst>
                <a:gs pos="0">
                  <a:srgbClr val="800000"/>
                </a:gs>
                <a:gs pos="100000">
                  <a:srgbClr val="FFFFFF"/>
                </a:gs>
              </a:gsLst>
              <a:lin ang="1038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5" name="圖片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3" t="4118" r="67490" b="83983"/>
          <a:stretch/>
        </p:blipFill>
        <p:spPr>
          <a:xfrm>
            <a:off x="7563740" y="0"/>
            <a:ext cx="2342260" cy="39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2783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50646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82638" y="440691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02ECE4-8518-4CDD-823B-55BC206C243B}" type="datetime1">
              <a:rPr lang="zh-TW" altLang="en-US">
                <a:solidFill>
                  <a:prstClr val="black"/>
                </a:solidFill>
              </a:rPr>
              <a:pPr>
                <a:defRPr/>
              </a:pPr>
              <a:t>2018/10/17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86016-6341-448E-A891-7954161198B6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43877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95303" y="1600206"/>
            <a:ext cx="43815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029199" y="1600206"/>
            <a:ext cx="43815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6129D-FED6-437A-AF37-0157C6EF1F55}" type="datetime1">
              <a:rPr lang="zh-TW" altLang="en-US">
                <a:solidFill>
                  <a:prstClr val="black"/>
                </a:solidFill>
              </a:rPr>
              <a:pPr>
                <a:defRPr/>
              </a:pPr>
              <a:t>2018/10/17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04DA12-5BA6-4A79-9A2F-408D89360819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769095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5032381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5032381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F9BC4-38C6-43EF-A4CA-F24BDD9105A8}" type="datetime1">
              <a:rPr lang="zh-TW" altLang="en-US">
                <a:solidFill>
                  <a:prstClr val="black"/>
                </a:solidFill>
              </a:rPr>
              <a:pPr>
                <a:defRPr/>
              </a:pPr>
              <a:t>2018/10/17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41852-2FDD-4B93-ADF6-BE65316B3F40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45376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>
                <a:solidFill>
                  <a:srgbClr val="7030A0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247EA-732D-4C29-9DCD-BBF43F3092AE}" type="datetime1">
              <a:rPr lang="zh-TW" altLang="en-US">
                <a:solidFill>
                  <a:prstClr val="black"/>
                </a:solidFill>
              </a:rPr>
              <a:pPr>
                <a:defRPr/>
              </a:pPr>
              <a:t>2018/10/17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7A021-FDFF-4E1F-B938-12EE3C845189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310939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5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73499" y="273060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95305" y="1435103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D1273-733C-4EE6-8679-3016474FDFBA}" type="datetime1">
              <a:rPr lang="zh-TW" altLang="en-US">
                <a:solidFill>
                  <a:prstClr val="black"/>
                </a:solidFill>
              </a:rPr>
              <a:pPr>
                <a:defRPr/>
              </a:pPr>
              <a:t>2018/10/17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547A5-DBB8-4CC9-8CFC-F2920C1DCF23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952980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4A27F2-82BF-49C4-ADAD-5F852C7324C9}" type="datetime1">
              <a:rPr lang="zh-TW" altLang="en-US">
                <a:solidFill>
                  <a:prstClr val="black"/>
                </a:solidFill>
              </a:rPr>
              <a:pPr>
                <a:defRPr/>
              </a:pPr>
              <a:t>2018/10/17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4BB158-B5CB-4467-8A29-B25B25E3D0AD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66455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5032381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5032381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F9BC4-38C6-43EF-A4CA-F24BDD9105A8}" type="datetime1">
              <a:rPr lang="zh-TW" altLang="en-US"/>
              <a:pPr>
                <a:defRPr/>
              </a:pPr>
              <a:t>2018/10/17</a:t>
            </a:fld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41852-2FDD-4B93-ADF6-BE65316B3F4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87152655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03B31-87EE-4AD1-AA1F-E205E38D51E7}" type="datetime1">
              <a:rPr lang="zh-TW" altLang="en-US">
                <a:solidFill>
                  <a:prstClr val="black"/>
                </a:solidFill>
              </a:rPr>
              <a:pPr>
                <a:defRPr/>
              </a:pPr>
              <a:t>2018/10/17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B14EA-24F8-4860-A2AB-E2247DBB2AFC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023578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181850" y="274648"/>
            <a:ext cx="222885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95305" y="274648"/>
            <a:ext cx="653415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38CD3-B930-457B-9B42-65941102D0CA}" type="datetime1">
              <a:rPr lang="zh-TW" altLang="en-US">
                <a:solidFill>
                  <a:prstClr val="black"/>
                </a:solidFill>
              </a:rPr>
              <a:pPr>
                <a:defRPr/>
              </a:pPr>
              <a:t>2018/10/17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732B9-E3F1-4F52-BC6A-EF10039A5E79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21312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57310-07A3-485D-A261-E5A573B9024C}" type="datetime1">
              <a:rPr lang="zh-TW" altLang="en-US">
                <a:solidFill>
                  <a:prstClr val="black"/>
                </a:solidFill>
              </a:rPr>
              <a:pPr>
                <a:defRPr/>
              </a:pPr>
              <a:t>2018/10/17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81A82-3C39-4BA7-8F21-F68826485E2C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922840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6CD9E-8A79-4779-90AF-78C3353DF80E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4830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分公司檢討-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95000" y="468001"/>
            <a:ext cx="9360000" cy="649600"/>
          </a:xfrm>
          <a:prstGeom prst="rect">
            <a:avLst/>
          </a:prstGeom>
        </p:spPr>
        <p:txBody>
          <a:bodyPr/>
          <a:lstStyle>
            <a:lvl1pPr>
              <a:defRPr sz="3200" baseline="0">
                <a:effectLst/>
              </a:defRPr>
            </a:lvl1pPr>
          </a:lstStyle>
          <a:p>
            <a:pPr eaLnBrk="1" hangingPunct="1"/>
            <a:r>
              <a:rPr lang="zh-TW" altLang="en-US" dirty="0"/>
              <a:t>按一下以編輯母片標題樣式</a:t>
            </a:r>
            <a:endParaRPr lang="zh-TW" altLang="en-US" dirty="0">
              <a:solidFill>
                <a:srgbClr val="000000"/>
              </a:solidFill>
              <a:latin typeface="標楷體" pitchFamily="65" charset="-120"/>
              <a:cs typeface="Arial Unicode MS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38195322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82638" y="440691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02ECE4-8518-4CDD-823B-55BC206C243B}" type="datetime1">
              <a:rPr lang="zh-TW" altLang="en-US">
                <a:solidFill>
                  <a:prstClr val="black"/>
                </a:solidFill>
              </a:rPr>
              <a:pPr>
                <a:defRPr/>
              </a:pPr>
              <a:t>2018/10/17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86016-6341-448E-A891-7954161198B6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970127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95303" y="1600206"/>
            <a:ext cx="43815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029199" y="1600206"/>
            <a:ext cx="43815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6129D-FED6-437A-AF37-0157C6EF1F55}" type="datetime1">
              <a:rPr lang="zh-TW" altLang="en-US">
                <a:solidFill>
                  <a:prstClr val="black"/>
                </a:solidFill>
              </a:rPr>
              <a:pPr>
                <a:defRPr/>
              </a:pPr>
              <a:t>2018/10/17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04DA12-5BA6-4A79-9A2F-408D89360819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069345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5032381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5032381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F9BC4-38C6-43EF-A4CA-F24BDD9105A8}" type="datetime1">
              <a:rPr lang="zh-TW" altLang="en-US">
                <a:solidFill>
                  <a:prstClr val="black"/>
                </a:solidFill>
              </a:rPr>
              <a:pPr>
                <a:defRPr/>
              </a:pPr>
              <a:t>2018/10/17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41852-2FDD-4B93-ADF6-BE65316B3F40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69823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>
                <a:solidFill>
                  <a:srgbClr val="7030A0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247EA-732D-4C29-9DCD-BBF43F3092AE}" type="datetime1">
              <a:rPr lang="zh-TW" altLang="en-US">
                <a:solidFill>
                  <a:prstClr val="black"/>
                </a:solidFill>
              </a:rPr>
              <a:pPr>
                <a:defRPr/>
              </a:pPr>
              <a:t>2018/10/17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7A021-FDFF-4E1F-B938-12EE3C845189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174274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5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73499" y="273060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95305" y="1435103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D1273-733C-4EE6-8679-3016474FDFBA}" type="datetime1">
              <a:rPr lang="zh-TW" altLang="en-US">
                <a:solidFill>
                  <a:prstClr val="black"/>
                </a:solidFill>
              </a:rPr>
              <a:pPr>
                <a:defRPr/>
              </a:pPr>
              <a:t>2018/10/17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547A5-DBB8-4CC9-8CFC-F2920C1DCF23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84153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>
                <a:solidFill>
                  <a:srgbClr val="7030A0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247EA-732D-4C29-9DCD-BBF43F3092AE}" type="datetime1">
              <a:rPr lang="zh-TW" altLang="en-US"/>
              <a:pPr>
                <a:defRPr/>
              </a:pPr>
              <a:t>2018/10/17</a:t>
            </a:fld>
            <a:endParaRPr lang="en-US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7A021-FDFF-4E1F-B938-12EE3C84518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39562562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4A27F2-82BF-49C4-ADAD-5F852C7324C9}" type="datetime1">
              <a:rPr lang="zh-TW" altLang="en-US">
                <a:solidFill>
                  <a:prstClr val="black"/>
                </a:solidFill>
              </a:rPr>
              <a:pPr>
                <a:defRPr/>
              </a:pPr>
              <a:t>2018/10/17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4BB158-B5CB-4467-8A29-B25B25E3D0AD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654713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03B31-87EE-4AD1-AA1F-E205E38D51E7}" type="datetime1">
              <a:rPr lang="zh-TW" altLang="en-US">
                <a:solidFill>
                  <a:prstClr val="black"/>
                </a:solidFill>
              </a:rPr>
              <a:pPr>
                <a:defRPr/>
              </a:pPr>
              <a:t>2018/10/17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B14EA-24F8-4860-A2AB-E2247DBB2AFC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317302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181850" y="274648"/>
            <a:ext cx="222885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95305" y="274648"/>
            <a:ext cx="653415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38CD3-B930-457B-9B42-65941102D0CA}" type="datetime1">
              <a:rPr lang="zh-TW" altLang="en-US">
                <a:solidFill>
                  <a:prstClr val="black"/>
                </a:solidFill>
              </a:rPr>
              <a:pPr>
                <a:defRPr/>
              </a:pPr>
              <a:t>2018/10/17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732B9-E3F1-4F52-BC6A-EF10039A5E79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612369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57310-07A3-485D-A261-E5A573B9024C}" type="datetime1">
              <a:rPr lang="zh-TW" altLang="en-US">
                <a:solidFill>
                  <a:prstClr val="black"/>
                </a:solidFill>
              </a:rPr>
              <a:pPr>
                <a:defRPr/>
              </a:pPr>
              <a:t>2018/10/17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81A82-3C39-4BA7-8F21-F68826485E2C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826821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6CD9E-8A79-4779-90AF-78C3353DF80E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6619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分公司檢討-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95000" y="468001"/>
            <a:ext cx="9360000" cy="649600"/>
          </a:xfrm>
          <a:prstGeom prst="rect">
            <a:avLst/>
          </a:prstGeom>
        </p:spPr>
        <p:txBody>
          <a:bodyPr/>
          <a:lstStyle>
            <a:lvl1pPr>
              <a:defRPr sz="3200" baseline="0">
                <a:effectLst/>
              </a:defRPr>
            </a:lvl1pPr>
          </a:lstStyle>
          <a:p>
            <a:pPr eaLnBrk="1" hangingPunct="1"/>
            <a:r>
              <a:rPr lang="zh-TW" altLang="en-US" dirty="0"/>
              <a:t>按一下以編輯母片標題樣式</a:t>
            </a:r>
            <a:endParaRPr lang="zh-TW" altLang="en-US" dirty="0">
              <a:solidFill>
                <a:srgbClr val="000000"/>
              </a:solidFill>
              <a:latin typeface="標楷體" pitchFamily="65" charset="-120"/>
              <a:cs typeface="Arial Unicode MS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81774677"/>
      </p:ext>
    </p:extLst>
  </p:cSld>
  <p:clrMapOvr>
    <a:masterClrMapping/>
  </p:clrMapOvr>
  <p:hf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555959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646565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16214514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8490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5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73499" y="273060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95305" y="1435103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D1273-733C-4EE6-8679-3016474FDFBA}" type="datetime1">
              <a:rPr lang="zh-TW" altLang="en-US"/>
              <a:pPr>
                <a:defRPr/>
              </a:pPr>
              <a:t>2018/10/17</a:t>
            </a:fld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547A5-DBB8-4CC9-8CFC-F2920C1DCF2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49116460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8403844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3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091690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59544409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9285321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946804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2031864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8229" y="404814"/>
            <a:ext cx="8915400" cy="720725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95300" y="1268413"/>
            <a:ext cx="4375150" cy="4857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035550" y="1268413"/>
            <a:ext cx="4375150" cy="4857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0" y="6381750"/>
            <a:ext cx="2311400" cy="268288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658BEF4-9595-4816-98AF-40B05479E70A}" type="datetime1">
              <a:rPr lang="zh-TW" altLang="en-US">
                <a:latin typeface="Arial"/>
                <a:ea typeface="新細明體"/>
              </a:rPr>
              <a:pPr>
                <a:defRPr/>
              </a:pPr>
              <a:t>2018/10/17</a:t>
            </a:fld>
            <a:endParaRPr lang="en-US" altLang="zh-TW">
              <a:latin typeface="Arial"/>
              <a:ea typeface="新細明體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TW">
              <a:latin typeface="Arial"/>
              <a:ea typeface="新細明體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76098" y="6488114"/>
            <a:ext cx="1296723" cy="3968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1F2A4379-7095-4BF2-802C-9ADF839950AB}" type="slidenum">
              <a:rPr lang="en-US" altLang="zh-TW">
                <a:latin typeface="Arial"/>
                <a:ea typeface="新細明體"/>
              </a:rPr>
              <a:pPr>
                <a:defRPr/>
              </a:pPr>
              <a:t>‹#›</a:t>
            </a:fld>
            <a:endParaRPr lang="en-US" altLang="zh-TW"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130790961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8229" y="404814"/>
            <a:ext cx="8915400" cy="720725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95300" y="1268413"/>
            <a:ext cx="8915400" cy="4857750"/>
          </a:xfrm>
          <a:prstGeom prst="rect">
            <a:avLst/>
          </a:prstGeom>
        </p:spPr>
        <p:txBody>
          <a:bodyPr/>
          <a:lstStyle/>
          <a:p>
            <a:pPr lvl="0"/>
            <a:endParaRPr lang="zh-TW" altLang="en-US" noProof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0" y="6381750"/>
            <a:ext cx="2311400" cy="268288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A94DCB1-9D22-4A6C-AB4B-CE8521CA4543}" type="datetime1">
              <a:rPr lang="zh-TW" altLang="en-US">
                <a:latin typeface="Arial"/>
                <a:ea typeface="新細明體"/>
              </a:rPr>
              <a:pPr>
                <a:defRPr/>
              </a:pPr>
              <a:t>2018/10/17</a:t>
            </a:fld>
            <a:endParaRPr lang="en-US" altLang="zh-TW">
              <a:latin typeface="Arial"/>
              <a:ea typeface="新細明體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TW">
              <a:latin typeface="Arial"/>
              <a:ea typeface="新細明體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76098" y="6488114"/>
            <a:ext cx="1296723" cy="3968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6578679-1A40-4776-959A-B4B255FD4DCD}" type="slidenum">
              <a:rPr lang="en-US" altLang="zh-TW">
                <a:latin typeface="Arial"/>
                <a:ea typeface="新細明體"/>
              </a:rPr>
              <a:pPr>
                <a:defRPr/>
              </a:pPr>
              <a:t>‹#›</a:t>
            </a:fld>
            <a:endParaRPr lang="en-US" altLang="zh-TW"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408681476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標題，美工圖案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70354" y="457200"/>
            <a:ext cx="84201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美工圖案版面配置區 2"/>
          <p:cNvSpPr>
            <a:spLocks noGrp="1"/>
          </p:cNvSpPr>
          <p:nvPr>
            <p:ph type="clipArt" sz="half" idx="1"/>
          </p:nvPr>
        </p:nvSpPr>
        <p:spPr>
          <a:xfrm>
            <a:off x="1270354" y="1981200"/>
            <a:ext cx="4136673" cy="4114800"/>
          </a:xfrm>
        </p:spPr>
        <p:txBody>
          <a:bodyPr/>
          <a:lstStyle/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553781" y="1981200"/>
            <a:ext cx="4136673" cy="41148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1270927" y="6265863"/>
            <a:ext cx="206375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zh-TW">
              <a:ea typeface="新細明體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879850" y="6248400"/>
            <a:ext cx="31369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zh-TW">
              <a:ea typeface="新細明體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594600" y="6248400"/>
            <a:ext cx="206375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90D99EC6-67F9-41AE-B5B1-D310FD4F8E78}" type="slidenum">
              <a:rPr lang="en-US" altLang="zh-TW">
                <a:ea typeface="新細明體"/>
              </a:rPr>
              <a:pPr>
                <a:defRPr/>
              </a:pPr>
              <a:t>‹#›</a:t>
            </a:fld>
            <a:endParaRPr lang="en-US" altLang="zh-TW"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2262275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4A27F2-82BF-49C4-ADAD-5F852C7324C9}" type="datetime1">
              <a:rPr lang="zh-TW" altLang="en-US"/>
              <a:pPr>
                <a:defRPr/>
              </a:pPr>
              <a:t>2018/10/17</a:t>
            </a:fld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4BB158-B5CB-4467-8A29-B25B25E3D0A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80033058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標題及圖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42950" y="609600"/>
            <a:ext cx="84201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表版面配置區 2"/>
          <p:cNvSpPr>
            <a:spLocks noGrp="1"/>
          </p:cNvSpPr>
          <p:nvPr>
            <p:ph type="chart" idx="1"/>
          </p:nvPr>
        </p:nvSpPr>
        <p:spPr>
          <a:xfrm>
            <a:off x="742950" y="1981200"/>
            <a:ext cx="8420100" cy="4114800"/>
          </a:xfrm>
        </p:spPr>
        <p:txBody>
          <a:bodyPr/>
          <a:lstStyle/>
          <a:p>
            <a:pPr lvl="0"/>
            <a:endParaRPr lang="zh-TW" altLang="en-US" noProof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>
              <a:ea typeface="新細明體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>
              <a:ea typeface="新細明體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4428EAF0-1F25-4EE7-99F6-FF6012C4E657}" type="slidenum">
              <a:rPr lang="en-US">
                <a:ea typeface="新細明體"/>
              </a:rPr>
              <a:pPr>
                <a:defRPr/>
              </a:pPr>
              <a:t>‹#›</a:t>
            </a:fld>
            <a:endParaRPr lang="en-US"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389448106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/>
          </p:nvPr>
        </p:nvSpPr>
        <p:spPr>
          <a:xfrm>
            <a:off x="495300" y="274639"/>
            <a:ext cx="8915400" cy="58515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4080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03B31-87EE-4AD1-AA1F-E205E38D51E7}" type="datetime1">
              <a:rPr lang="zh-TW" altLang="en-US"/>
              <a:pPr>
                <a:defRPr/>
              </a:pPr>
              <a:t>2018/10/17</a:t>
            </a:fld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B14EA-24F8-4860-A2AB-E2247DBB2AF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8589052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181850" y="274648"/>
            <a:ext cx="222885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95305" y="274648"/>
            <a:ext cx="653415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38CD3-B930-457B-9B42-65941102D0CA}" type="datetime1">
              <a:rPr lang="zh-TW" altLang="en-US"/>
              <a:pPr>
                <a:defRPr/>
              </a:pPr>
              <a:t>2018/10/17</a:t>
            </a:fld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732B9-E3F1-4F52-BC6A-EF10039A5E7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0632775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57310-07A3-485D-A261-E5A573B9024C}" type="datetime1">
              <a:rPr lang="zh-TW" altLang="en-US"/>
              <a:pPr>
                <a:defRPr/>
              </a:pPr>
              <a:t>2018/10/17</a:t>
            </a:fld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81A82-3C39-4BA7-8F21-F68826485E2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7792444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B28A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9" descr="底圖0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A0B1C935-4028-4E48-B14A-FF8650EBD92B}" type="datetime1">
              <a:rPr lang="zh-TW" altLang="en-US"/>
              <a:pPr>
                <a:defRPr/>
              </a:pPr>
              <a:t>2018/10/17</a:t>
            </a:fld>
            <a:endParaRPr lang="en-US" altLang="zh-TW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51743" y="6381750"/>
            <a:ext cx="2039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73E6C161-9040-4943-B41F-122ADF25484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Font typeface="Wingdings" pitchFamily="2" charset="2"/>
        <a:buChar char="Ø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v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B28A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  <a:ea typeface="微軟正黑體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  <a:ea typeface="微軟正黑體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05295" y="6481142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>
              <a:defRPr/>
            </a:pPr>
            <a:fld id="{7AE9BA2C-CB7F-4954-B50A-B85D4DB1C67B}" type="slidenum">
              <a:rPr lang="en-US" altLang="zh-TW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605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26" r:id="rId12"/>
    <p:sldLayoutId id="2147483828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B28A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9" descr="底圖0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A0B1C935-4028-4E48-B14A-FF8650EBD92B}" type="datetime1">
              <a:rPr lang="zh-TW" altLang="en-US">
                <a:solidFill>
                  <a:prstClr val="black"/>
                </a:solidFill>
              </a:rPr>
              <a:pPr>
                <a:defRPr/>
              </a:pPr>
              <a:t>2018/10/17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51743" y="6381750"/>
            <a:ext cx="2039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73E6C161-9040-4943-B41F-122ADF254842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53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Font typeface="Wingdings" pitchFamily="2" charset="2"/>
        <a:buChar char="Ø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v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B28A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9" descr="底圖0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A0B1C935-4028-4E48-B14A-FF8650EBD92B}" type="datetime1">
              <a:rPr lang="zh-TW" altLang="en-US">
                <a:solidFill>
                  <a:prstClr val="black"/>
                </a:solidFill>
              </a:rPr>
              <a:pPr>
                <a:defRPr/>
              </a:pPr>
              <a:t>2018/10/17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51743" y="6381750"/>
            <a:ext cx="2039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73E6C161-9040-4943-B41F-122ADF254842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119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Font typeface="Wingdings" pitchFamily="2" charset="2"/>
        <a:buChar char="Ø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v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1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132034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  <p:sldLayoutId id="2147483865" r:id="rId12"/>
    <p:sldLayoutId id="2147483866" r:id="rId13"/>
    <p:sldLayoutId id="2147483867" r:id="rId14"/>
    <p:sldLayoutId id="2147483868" r:id="rId15"/>
    <p:sldLayoutId id="2147483869" r:id="rId1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0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Relationship Id="rId6" Type="http://schemas.microsoft.com/office/2007/relationships/hdphoto" Target="../media/hdphoto2.wdp"/><Relationship Id="rId5" Type="http://schemas.openxmlformats.org/officeDocument/2006/relationships/image" Target="../media/image62.png"/><Relationship Id="rId4" Type="http://schemas.openxmlformats.org/officeDocument/2006/relationships/image" Target="../media/image6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image" Target="../media/image73.png"/><Relationship Id="rId3" Type="http://schemas.openxmlformats.org/officeDocument/2006/relationships/image" Target="../media/image68.png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72.jpeg"/><Relationship Id="rId17" Type="http://schemas.openxmlformats.org/officeDocument/2006/relationships/image" Target="../media/image77.png"/><Relationship Id="rId2" Type="http://schemas.openxmlformats.org/officeDocument/2006/relationships/image" Target="../media/image67.png"/><Relationship Id="rId16" Type="http://schemas.openxmlformats.org/officeDocument/2006/relationships/image" Target="../media/image76.jpeg"/><Relationship Id="rId1" Type="http://schemas.openxmlformats.org/officeDocument/2006/relationships/slideLayout" Target="../slideLayouts/slideLayout9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71.png"/><Relationship Id="rId5" Type="http://schemas.openxmlformats.org/officeDocument/2006/relationships/diagramData" Target="../diagrams/data1.xml"/><Relationship Id="rId15" Type="http://schemas.openxmlformats.org/officeDocument/2006/relationships/image" Target="../media/image75.png"/><Relationship Id="rId10" Type="http://schemas.openxmlformats.org/officeDocument/2006/relationships/image" Target="../media/image70.jpeg"/><Relationship Id="rId4" Type="http://schemas.openxmlformats.org/officeDocument/2006/relationships/image" Target="../media/image69.png"/><Relationship Id="rId9" Type="http://schemas.microsoft.com/office/2007/relationships/diagramDrawing" Target="../diagrams/drawing1.xml"/><Relationship Id="rId14" Type="http://schemas.openxmlformats.org/officeDocument/2006/relationships/image" Target="../media/image7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3" Type="http://schemas.openxmlformats.org/officeDocument/2006/relationships/image" Target="../media/image79.jpeg"/><Relationship Id="rId7" Type="http://schemas.openxmlformats.org/officeDocument/2006/relationships/image" Target="../media/image83.gif"/><Relationship Id="rId12" Type="http://schemas.openxmlformats.org/officeDocument/2006/relationships/image" Target="../media/image8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2.png"/><Relationship Id="rId11" Type="http://schemas.openxmlformats.org/officeDocument/2006/relationships/image" Target="../media/image87.emf"/><Relationship Id="rId5" Type="http://schemas.openxmlformats.org/officeDocument/2006/relationships/image" Target="../media/image81.png"/><Relationship Id="rId10" Type="http://schemas.openxmlformats.org/officeDocument/2006/relationships/image" Target="../media/image86.emf"/><Relationship Id="rId4" Type="http://schemas.openxmlformats.org/officeDocument/2006/relationships/image" Target="../media/image80.png"/><Relationship Id="rId9" Type="http://schemas.openxmlformats.org/officeDocument/2006/relationships/image" Target="../media/image85.gif"/><Relationship Id="rId14" Type="http://schemas.openxmlformats.org/officeDocument/2006/relationships/image" Target="../media/image9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92.png"/><Relationship Id="rId7" Type="http://schemas.openxmlformats.org/officeDocument/2006/relationships/diagramLayout" Target="../diagrams/layout2.xml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9.xml"/><Relationship Id="rId6" Type="http://schemas.openxmlformats.org/officeDocument/2006/relationships/diagramData" Target="../diagrams/data2.xml"/><Relationship Id="rId5" Type="http://schemas.microsoft.com/office/2007/relationships/hdphoto" Target="../media/hdphoto3.wdp"/><Relationship Id="rId10" Type="http://schemas.microsoft.com/office/2007/relationships/diagramDrawing" Target="../diagrams/drawing2.xml"/><Relationship Id="rId4" Type="http://schemas.openxmlformats.org/officeDocument/2006/relationships/image" Target="../media/image93.png"/><Relationship Id="rId9" Type="http://schemas.openxmlformats.org/officeDocument/2006/relationships/diagramColors" Target="../diagrams/colors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13" Type="http://schemas.openxmlformats.org/officeDocument/2006/relationships/image" Target="../media/image104.png"/><Relationship Id="rId3" Type="http://schemas.openxmlformats.org/officeDocument/2006/relationships/image" Target="../media/image94.jpeg"/><Relationship Id="rId7" Type="http://schemas.openxmlformats.org/officeDocument/2006/relationships/image" Target="../media/image98.png"/><Relationship Id="rId12" Type="http://schemas.openxmlformats.org/officeDocument/2006/relationships/image" Target="../media/image10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7.png"/><Relationship Id="rId11" Type="http://schemas.openxmlformats.org/officeDocument/2006/relationships/image" Target="../media/image102.png"/><Relationship Id="rId5" Type="http://schemas.openxmlformats.org/officeDocument/2006/relationships/image" Target="../media/image96.png"/><Relationship Id="rId10" Type="http://schemas.openxmlformats.org/officeDocument/2006/relationships/image" Target="../media/image101.png"/><Relationship Id="rId4" Type="http://schemas.openxmlformats.org/officeDocument/2006/relationships/image" Target="../media/image95.png"/><Relationship Id="rId9" Type="http://schemas.openxmlformats.org/officeDocument/2006/relationships/image" Target="../media/image10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112.png"/><Relationship Id="rId18" Type="http://schemas.openxmlformats.org/officeDocument/2006/relationships/image" Target="../media/image115.png"/><Relationship Id="rId3" Type="http://schemas.openxmlformats.org/officeDocument/2006/relationships/image" Target="../media/image109.png"/><Relationship Id="rId7" Type="http://schemas.openxmlformats.org/officeDocument/2006/relationships/image" Target="../media/image9.svg"/><Relationship Id="rId12" Type="http://schemas.microsoft.com/office/2007/relationships/diagramDrawing" Target="../diagrams/drawing3.xml"/><Relationship Id="rId17" Type="http://schemas.openxmlformats.org/officeDocument/2006/relationships/image" Target="../media/image14.svg"/><Relationship Id="rId2" Type="http://schemas.openxmlformats.org/officeDocument/2006/relationships/image" Target="../media/image108.png"/><Relationship Id="rId16" Type="http://schemas.openxmlformats.org/officeDocument/2006/relationships/image" Target="../media/image114.png"/><Relationship Id="rId20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1.png"/><Relationship Id="rId11" Type="http://schemas.openxmlformats.org/officeDocument/2006/relationships/diagramColors" Target="../diagrams/colors3.xml"/><Relationship Id="rId5" Type="http://schemas.openxmlformats.org/officeDocument/2006/relationships/image" Target="../media/image7.svg"/><Relationship Id="rId15" Type="http://schemas.openxmlformats.org/officeDocument/2006/relationships/image" Target="../media/image12.svg"/><Relationship Id="rId10" Type="http://schemas.openxmlformats.org/officeDocument/2006/relationships/diagramQuickStyle" Target="../diagrams/quickStyle3.xml"/><Relationship Id="rId19" Type="http://schemas.openxmlformats.org/officeDocument/2006/relationships/image" Target="../media/image16.svg"/><Relationship Id="rId4" Type="http://schemas.openxmlformats.org/officeDocument/2006/relationships/image" Target="../media/image110.png"/><Relationship Id="rId9" Type="http://schemas.openxmlformats.org/officeDocument/2006/relationships/diagramLayout" Target="../diagrams/layout3.xml"/><Relationship Id="rId14" Type="http://schemas.openxmlformats.org/officeDocument/2006/relationships/image" Target="../media/image1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7" Type="http://schemas.openxmlformats.org/officeDocument/2006/relationships/image" Target="../media/image1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image" Target="../media/image9.emf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microsoft.com/office/2007/relationships/hdphoto" Target="../media/hdphoto1.wdp"/><Relationship Id="rId15" Type="http://schemas.openxmlformats.org/officeDocument/2006/relationships/image" Target="../media/image21.jp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image" Target="../media/image26.jpeg"/><Relationship Id="rId16" Type="http://schemas.openxmlformats.org/officeDocument/2006/relationships/image" Target="../media/image40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0.jpeg"/><Relationship Id="rId11" Type="http://schemas.openxmlformats.org/officeDocument/2006/relationships/image" Target="../media/image35.png"/><Relationship Id="rId5" Type="http://schemas.openxmlformats.org/officeDocument/2006/relationships/image" Target="../media/image29.jpeg"/><Relationship Id="rId15" Type="http://schemas.openxmlformats.org/officeDocument/2006/relationships/image" Target="../media/image39.jpeg"/><Relationship Id="rId10" Type="http://schemas.openxmlformats.org/officeDocument/2006/relationships/image" Target="../media/image34.png"/><Relationship Id="rId4" Type="http://schemas.openxmlformats.org/officeDocument/2006/relationships/image" Target="../media/image28.jpeg"/><Relationship Id="rId9" Type="http://schemas.openxmlformats.org/officeDocument/2006/relationships/image" Target="../media/image33.jpeg"/><Relationship Id="rId14" Type="http://schemas.openxmlformats.org/officeDocument/2006/relationships/image" Target="../media/image3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tiff"/><Relationship Id="rId7" Type="http://schemas.openxmlformats.org/officeDocument/2006/relationships/image" Target="../media/image48.jpeg"/><Relationship Id="rId12" Type="http://schemas.openxmlformats.org/officeDocument/2006/relationships/image" Target="../media/image52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7.jpeg"/><Relationship Id="rId11" Type="http://schemas.openxmlformats.org/officeDocument/2006/relationships/image" Target="../media/image37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jpeg"/><Relationship Id="rId9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0" descr="底圖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3825"/>
            <a:ext cx="9906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文字方塊 3"/>
          <p:cNvSpPr txBox="1">
            <a:spLocks noChangeArrowheads="1"/>
          </p:cNvSpPr>
          <p:nvPr/>
        </p:nvSpPr>
        <p:spPr bwMode="auto">
          <a:xfrm>
            <a:off x="0" y="4592945"/>
            <a:ext cx="9906000" cy="64633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r>
              <a:rPr lang="zh-TW" alt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報告單位：水利</a:t>
            </a:r>
            <a:r>
              <a:rPr lang="zh-TW" altLang="en-US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署張廣智組長</a:t>
            </a:r>
            <a:endParaRPr lang="zh-TW" altLang="en-US" sz="3200" b="1" dirty="0">
              <a:ln>
                <a:solidFill>
                  <a:schemeClr val="tx1"/>
                </a:solidFill>
              </a:ln>
              <a:solidFill>
                <a:srgbClr val="DFD55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76" name="文字方塊 3"/>
          <p:cNvSpPr txBox="1">
            <a:spLocks noChangeArrowheads="1"/>
          </p:cNvSpPr>
          <p:nvPr/>
        </p:nvSpPr>
        <p:spPr bwMode="auto">
          <a:xfrm>
            <a:off x="5997580" y="5862648"/>
            <a:ext cx="5384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Ø"/>
              <a:defRPr kumimoji="1" sz="3200">
                <a:solidFill>
                  <a:schemeClr val="tx1"/>
                </a:solidFill>
                <a:latin typeface="Arial" pitchFamily="34" charset="0"/>
                <a:ea typeface="標楷體" pitchFamily="65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v"/>
              <a:defRPr kumimoji="1" sz="2800">
                <a:solidFill>
                  <a:schemeClr val="tx1"/>
                </a:solidFill>
                <a:latin typeface="Arial" pitchFamily="34" charset="0"/>
                <a:ea typeface="標楷體" pitchFamily="65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標楷體" pitchFamily="65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標楷體" pitchFamily="65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107</a:t>
            </a:r>
            <a:r>
              <a:rPr lang="zh-TW" altLang="en-US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en-US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lang="zh-TW" altLang="en-US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lang="en-US" altLang="zh-TW" sz="20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23</a:t>
            </a:r>
            <a:r>
              <a:rPr lang="zh-TW" altLang="en-US" sz="20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日</a:t>
            </a:r>
            <a:endParaRPr lang="zh-TW" altLang="en-US" sz="20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0" y="1974553"/>
            <a:ext cx="9906000" cy="1785104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  <a:ex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44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水資源物聯網</a:t>
            </a:r>
            <a:endParaRPr lang="en-US" altLang="zh-TW" sz="4400" b="1" dirty="0">
              <a:solidFill>
                <a:srgbClr val="FFC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TW" altLang="en-US" sz="44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連結物理的水與數位的水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群組 56">
            <a:extLst>
              <a:ext uri="{FF2B5EF4-FFF2-40B4-BE49-F238E27FC236}">
                <a16:creationId xmlns="" xmlns:a16="http://schemas.microsoft.com/office/drawing/2014/main" id="{7346F3BE-3F60-4ED5-9C3F-4BB167B5434B}"/>
              </a:ext>
            </a:extLst>
          </p:cNvPr>
          <p:cNvGrpSpPr>
            <a:grpSpLocks/>
          </p:cNvGrpSpPr>
          <p:nvPr/>
        </p:nvGrpSpPr>
        <p:grpSpPr bwMode="auto">
          <a:xfrm>
            <a:off x="230497" y="1303169"/>
            <a:ext cx="9433620" cy="4904684"/>
            <a:chOff x="323530" y="1340767"/>
            <a:chExt cx="8926071" cy="4719880"/>
          </a:xfrm>
        </p:grpSpPr>
        <p:grpSp>
          <p:nvGrpSpPr>
            <p:cNvPr id="96" name="群組 10327">
              <a:extLst>
                <a:ext uri="{FF2B5EF4-FFF2-40B4-BE49-F238E27FC236}">
                  <a16:creationId xmlns="" xmlns:a16="http://schemas.microsoft.com/office/drawing/2014/main" id="{5FA3096A-B326-465D-ACED-57E7D67A604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44347" y="1340767"/>
              <a:ext cx="7517537" cy="4710948"/>
              <a:chOff x="367679" y="1184274"/>
              <a:chExt cx="8568483" cy="5442761"/>
            </a:xfrm>
          </p:grpSpPr>
          <p:grpSp>
            <p:nvGrpSpPr>
              <p:cNvPr id="101" name="群組 4">
                <a:extLst>
                  <a:ext uri="{FF2B5EF4-FFF2-40B4-BE49-F238E27FC236}">
                    <a16:creationId xmlns="" xmlns:a16="http://schemas.microsoft.com/office/drawing/2014/main" id="{2D250047-1C57-4BAF-A5DC-074458EBD61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7679" y="1184274"/>
                <a:ext cx="8568483" cy="5442761"/>
                <a:chOff x="633420" y="900728"/>
                <a:chExt cx="9168291" cy="5955691"/>
              </a:xfrm>
            </p:grpSpPr>
            <p:sp>
              <p:nvSpPr>
                <p:cNvPr id="106" name="矩形 105">
                  <a:extLst>
                    <a:ext uri="{FF2B5EF4-FFF2-40B4-BE49-F238E27FC236}">
                      <a16:creationId xmlns="" xmlns:a16="http://schemas.microsoft.com/office/drawing/2014/main" id="{D290C1DA-CEA8-414D-909E-AD2131B8C602}"/>
                    </a:ext>
                  </a:extLst>
                </p:cNvPr>
                <p:cNvSpPr/>
                <p:nvPr/>
              </p:nvSpPr>
              <p:spPr bwMode="auto">
                <a:xfrm>
                  <a:off x="848355" y="6323800"/>
                  <a:ext cx="8496673" cy="503771"/>
                </a:xfrm>
                <a:prstGeom prst="rect">
                  <a:avLst/>
                </a:prstGeom>
                <a:solidFill>
                  <a:srgbClr val="D8F8FE"/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wrap="none" lIns="86301" tIns="43151" rIns="86301" bIns="43151"/>
                <a:lstStyle/>
                <a:p>
                  <a:pPr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TW" altLang="en-US" sz="1000" dirty="0">
                    <a:solidFill>
                      <a:prstClr val="black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</p:txBody>
            </p:sp>
            <p:sp>
              <p:nvSpPr>
                <p:cNvPr id="107" name="文字方塊 8">
                  <a:extLst>
                    <a:ext uri="{FF2B5EF4-FFF2-40B4-BE49-F238E27FC236}">
                      <a16:creationId xmlns="" xmlns:a16="http://schemas.microsoft.com/office/drawing/2014/main" id="{DC533FA6-1940-4C32-9A33-44472926BBB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347536" y="6581903"/>
                  <a:ext cx="1000244" cy="2745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86301" tIns="43151" rIns="86301" bIns="43151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9pPr>
                </a:lstStyle>
                <a:p>
                  <a:pPr algn="r"/>
                  <a:r>
                    <a:rPr lang="zh-TW" altLang="en-US" sz="900" b="1">
                      <a:solidFill>
                        <a:srgbClr val="0000FF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  <a:cs typeface="Arial" panose="020B0604020202020204" pitchFamily="34" charset="0"/>
                    </a:rPr>
                    <a:t>感測器設備層</a:t>
                  </a:r>
                </a:p>
              </p:txBody>
            </p:sp>
            <p:sp>
              <p:nvSpPr>
                <p:cNvPr id="108" name="矩形 107">
                  <a:extLst>
                    <a:ext uri="{FF2B5EF4-FFF2-40B4-BE49-F238E27FC236}">
                      <a16:creationId xmlns="" xmlns:a16="http://schemas.microsoft.com/office/drawing/2014/main" id="{CDAECE6A-F3CE-4FCE-9D0C-15CE5651CB05}"/>
                    </a:ext>
                  </a:extLst>
                </p:cNvPr>
                <p:cNvSpPr/>
                <p:nvPr/>
              </p:nvSpPr>
              <p:spPr bwMode="auto">
                <a:xfrm>
                  <a:off x="848355" y="2375915"/>
                  <a:ext cx="1225704" cy="2623226"/>
                </a:xfrm>
                <a:prstGeom prst="rect">
                  <a:avLst/>
                </a:prstGeom>
                <a:solidFill>
                  <a:srgbClr val="D8F8FE"/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wrap="none" lIns="86301" tIns="43151" rIns="86301" bIns="43151"/>
                <a:lstStyle/>
                <a:p>
                  <a:pPr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TW" altLang="en-US" sz="1000" dirty="0">
                    <a:solidFill>
                      <a:prstClr val="black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</p:txBody>
            </p:sp>
            <p:sp>
              <p:nvSpPr>
                <p:cNvPr id="109" name="矩形 108">
                  <a:extLst>
                    <a:ext uri="{FF2B5EF4-FFF2-40B4-BE49-F238E27FC236}">
                      <a16:creationId xmlns="" xmlns:a16="http://schemas.microsoft.com/office/drawing/2014/main" id="{92AEDDF2-9943-48A5-A720-4D7D7A65AECF}"/>
                    </a:ext>
                  </a:extLst>
                </p:cNvPr>
                <p:cNvSpPr/>
                <p:nvPr/>
              </p:nvSpPr>
              <p:spPr bwMode="auto">
                <a:xfrm>
                  <a:off x="2145705" y="2375915"/>
                  <a:ext cx="7199323" cy="2623226"/>
                </a:xfrm>
                <a:prstGeom prst="rect">
                  <a:avLst/>
                </a:prstGeom>
                <a:solidFill>
                  <a:srgbClr val="D8F8FE"/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wrap="none" lIns="86301" tIns="43151" rIns="86301" bIns="43151"/>
                <a:lstStyle/>
                <a:p>
                  <a:pPr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TW" altLang="en-US" sz="1000" dirty="0">
                    <a:solidFill>
                      <a:prstClr val="black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</p:txBody>
            </p:sp>
            <p:sp>
              <p:nvSpPr>
                <p:cNvPr id="110" name="文字方塊 14">
                  <a:extLst>
                    <a:ext uri="{FF2B5EF4-FFF2-40B4-BE49-F238E27FC236}">
                      <a16:creationId xmlns="" xmlns:a16="http://schemas.microsoft.com/office/drawing/2014/main" id="{3918F462-A6B2-4741-880A-E921A675580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905328" y="4725145"/>
                  <a:ext cx="1442453" cy="2852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6301" tIns="43151" rIns="86301" bIns="43151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9pPr>
                </a:lstStyle>
                <a:p>
                  <a:pPr algn="r"/>
                  <a:r>
                    <a:rPr lang="zh-TW" altLang="en-US" sz="900" b="1">
                      <a:solidFill>
                        <a:srgbClr val="0000FF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  <a:cs typeface="Arial" panose="020B0604020202020204" pitchFamily="34" charset="0"/>
                    </a:rPr>
                    <a:t>平台服務層</a:t>
                  </a:r>
                </a:p>
              </p:txBody>
            </p:sp>
            <p:sp>
              <p:nvSpPr>
                <p:cNvPr id="111" name="矩形 110">
                  <a:extLst>
                    <a:ext uri="{FF2B5EF4-FFF2-40B4-BE49-F238E27FC236}">
                      <a16:creationId xmlns="" xmlns:a16="http://schemas.microsoft.com/office/drawing/2014/main" id="{D55285B0-5320-42FE-9420-164ADB9A2487}"/>
                    </a:ext>
                  </a:extLst>
                </p:cNvPr>
                <p:cNvSpPr/>
                <p:nvPr/>
              </p:nvSpPr>
              <p:spPr bwMode="auto">
                <a:xfrm>
                  <a:off x="1582228" y="6406088"/>
                  <a:ext cx="5603777" cy="351236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wrap="none" lIns="86301" tIns="43151" rIns="86301" bIns="43151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TW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Edge Devices</a:t>
                  </a:r>
                  <a:endParaRPr lang="zh-TW" altLang="en-US" sz="900" dirty="0">
                    <a:solidFill>
                      <a:prstClr val="white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</p:txBody>
            </p:sp>
            <p:sp>
              <p:nvSpPr>
                <p:cNvPr id="112" name="矩形 111">
                  <a:extLst>
                    <a:ext uri="{FF2B5EF4-FFF2-40B4-BE49-F238E27FC236}">
                      <a16:creationId xmlns="" xmlns:a16="http://schemas.microsoft.com/office/drawing/2014/main" id="{4CFD8144-FD0C-4AB8-AB1A-2648DEF4BB99}"/>
                    </a:ext>
                  </a:extLst>
                </p:cNvPr>
                <p:cNvSpPr/>
                <p:nvPr/>
              </p:nvSpPr>
              <p:spPr bwMode="auto">
                <a:xfrm>
                  <a:off x="2798252" y="6468308"/>
                  <a:ext cx="722257" cy="216762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水位計</a:t>
                  </a:r>
                </a:p>
              </p:txBody>
            </p:sp>
            <p:sp>
              <p:nvSpPr>
                <p:cNvPr id="113" name="矩形 112">
                  <a:extLst>
                    <a:ext uri="{FF2B5EF4-FFF2-40B4-BE49-F238E27FC236}">
                      <a16:creationId xmlns="" xmlns:a16="http://schemas.microsoft.com/office/drawing/2014/main" id="{D55D9CC8-2CDD-42AD-8B0A-8DDEE3BD466B}"/>
                    </a:ext>
                  </a:extLst>
                </p:cNvPr>
                <p:cNvSpPr/>
                <p:nvPr/>
              </p:nvSpPr>
              <p:spPr bwMode="auto">
                <a:xfrm>
                  <a:off x="3634752" y="6468308"/>
                  <a:ext cx="720320" cy="216762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水表</a:t>
                  </a:r>
                </a:p>
              </p:txBody>
            </p:sp>
            <p:sp>
              <p:nvSpPr>
                <p:cNvPr id="114" name="矩形 113">
                  <a:extLst>
                    <a:ext uri="{FF2B5EF4-FFF2-40B4-BE49-F238E27FC236}">
                      <a16:creationId xmlns="" xmlns:a16="http://schemas.microsoft.com/office/drawing/2014/main" id="{E5355666-857D-4A73-84A9-4641F6CDBEFC}"/>
                    </a:ext>
                  </a:extLst>
                </p:cNvPr>
                <p:cNvSpPr/>
                <p:nvPr/>
              </p:nvSpPr>
              <p:spPr bwMode="auto">
                <a:xfrm>
                  <a:off x="945172" y="2462219"/>
                  <a:ext cx="1055306" cy="2191708"/>
                </a:xfrm>
                <a:prstGeom prst="rect">
                  <a:avLst/>
                </a:prstGeom>
                <a:solidFill>
                  <a:srgbClr val="006666"/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lIns="33977" tIns="0" rIns="33977" bIns="0" anchor="b" anchorCtr="1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105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資料庫</a:t>
                  </a:r>
                </a:p>
              </p:txBody>
            </p:sp>
            <p:sp>
              <p:nvSpPr>
                <p:cNvPr id="115" name="矩形 114">
                  <a:extLst>
                    <a:ext uri="{FF2B5EF4-FFF2-40B4-BE49-F238E27FC236}">
                      <a16:creationId xmlns="" xmlns:a16="http://schemas.microsoft.com/office/drawing/2014/main" id="{6A5E94C0-C6D0-4BCF-8D29-BAF9DB47CF73}"/>
                    </a:ext>
                  </a:extLst>
                </p:cNvPr>
                <p:cNvSpPr/>
                <p:nvPr/>
              </p:nvSpPr>
              <p:spPr bwMode="auto">
                <a:xfrm>
                  <a:off x="3080958" y="3847090"/>
                  <a:ext cx="5328816" cy="863035"/>
                </a:xfrm>
                <a:prstGeom prst="rect">
                  <a:avLst/>
                </a:prstGeom>
                <a:solidFill>
                  <a:srgbClr val="0B009A"/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lIns="33977" tIns="43151" rIns="33977" bIns="43151" anchorCtr="1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105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雲端資源調度 </a:t>
                  </a:r>
                </a:p>
              </p:txBody>
            </p:sp>
            <p:sp>
              <p:nvSpPr>
                <p:cNvPr id="116" name="矩形 115">
                  <a:extLst>
                    <a:ext uri="{FF2B5EF4-FFF2-40B4-BE49-F238E27FC236}">
                      <a16:creationId xmlns="" xmlns:a16="http://schemas.microsoft.com/office/drawing/2014/main" id="{1CCA037B-82C5-4E5E-AC88-184196D46A6C}"/>
                    </a:ext>
                  </a:extLst>
                </p:cNvPr>
                <p:cNvSpPr/>
                <p:nvPr/>
              </p:nvSpPr>
              <p:spPr bwMode="auto">
                <a:xfrm>
                  <a:off x="1028434" y="2514403"/>
                  <a:ext cx="900400" cy="291023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關聯資料</a:t>
                  </a:r>
                </a:p>
              </p:txBody>
            </p:sp>
            <p:sp>
              <p:nvSpPr>
                <p:cNvPr id="117" name="矩形 116">
                  <a:extLst>
                    <a:ext uri="{FF2B5EF4-FFF2-40B4-BE49-F238E27FC236}">
                      <a16:creationId xmlns="" xmlns:a16="http://schemas.microsoft.com/office/drawing/2014/main" id="{7EEF81B4-2BEA-409F-862C-70618040BD35}"/>
                    </a:ext>
                  </a:extLst>
                </p:cNvPr>
                <p:cNvSpPr/>
                <p:nvPr/>
              </p:nvSpPr>
              <p:spPr bwMode="auto">
                <a:xfrm>
                  <a:off x="1028434" y="2847574"/>
                  <a:ext cx="900400" cy="293031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地理資料</a:t>
                  </a:r>
                </a:p>
              </p:txBody>
            </p:sp>
            <p:sp>
              <p:nvSpPr>
                <p:cNvPr id="118" name="矩形 117">
                  <a:extLst>
                    <a:ext uri="{FF2B5EF4-FFF2-40B4-BE49-F238E27FC236}">
                      <a16:creationId xmlns="" xmlns:a16="http://schemas.microsoft.com/office/drawing/2014/main" id="{9D2424A8-C171-42CF-A160-AE0926751DF4}"/>
                    </a:ext>
                  </a:extLst>
                </p:cNvPr>
                <p:cNvSpPr/>
                <p:nvPr/>
              </p:nvSpPr>
              <p:spPr bwMode="auto">
                <a:xfrm>
                  <a:off x="3080958" y="2470247"/>
                  <a:ext cx="5328816" cy="373313"/>
                </a:xfrm>
                <a:prstGeom prst="rect">
                  <a:avLst/>
                </a:prstGeom>
                <a:solidFill>
                  <a:srgbClr val="0B009A"/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lIns="33977" tIns="43151" rIns="33977" bIns="43151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TW" sz="105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Open API</a:t>
                  </a:r>
                  <a:endParaRPr lang="zh-TW" altLang="en-US" sz="1050" dirty="0">
                    <a:solidFill>
                      <a:prstClr val="white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</p:txBody>
            </p:sp>
            <p:sp>
              <p:nvSpPr>
                <p:cNvPr id="119" name="矩形 118">
                  <a:extLst>
                    <a:ext uri="{FF2B5EF4-FFF2-40B4-BE49-F238E27FC236}">
                      <a16:creationId xmlns="" xmlns:a16="http://schemas.microsoft.com/office/drawing/2014/main" id="{27DB0D2A-AE5C-41AA-8109-C00EBDAD4CD3}"/>
                    </a:ext>
                  </a:extLst>
                </p:cNvPr>
                <p:cNvSpPr/>
                <p:nvPr/>
              </p:nvSpPr>
              <p:spPr bwMode="auto">
                <a:xfrm>
                  <a:off x="3080958" y="3341311"/>
                  <a:ext cx="946872" cy="417468"/>
                </a:xfrm>
                <a:prstGeom prst="rect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lIns="33977" tIns="43151" rIns="33977" bIns="43151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資料查詢</a:t>
                  </a:r>
                  <a:endParaRPr lang="en-US" altLang="zh-TW" sz="900" dirty="0">
                    <a:solidFill>
                      <a:prstClr val="white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模組</a:t>
                  </a:r>
                </a:p>
              </p:txBody>
            </p:sp>
            <p:sp>
              <p:nvSpPr>
                <p:cNvPr id="120" name="矩形 119">
                  <a:extLst>
                    <a:ext uri="{FF2B5EF4-FFF2-40B4-BE49-F238E27FC236}">
                      <a16:creationId xmlns="" xmlns:a16="http://schemas.microsoft.com/office/drawing/2014/main" id="{FFB7BDFC-0580-401D-897F-F5FA70AF6057}"/>
                    </a:ext>
                  </a:extLst>
                </p:cNvPr>
                <p:cNvSpPr/>
                <p:nvPr/>
              </p:nvSpPr>
              <p:spPr bwMode="auto">
                <a:xfrm>
                  <a:off x="3080958" y="2889722"/>
                  <a:ext cx="946872" cy="417468"/>
                </a:xfrm>
                <a:prstGeom prst="rect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lIns="33977" tIns="43151" rIns="33977" bIns="43151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使用者認證</a:t>
                  </a:r>
                  <a:endParaRPr lang="en-US" altLang="zh-TW" sz="900" dirty="0">
                    <a:solidFill>
                      <a:prstClr val="white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模組</a:t>
                  </a:r>
                </a:p>
              </p:txBody>
            </p:sp>
            <p:sp>
              <p:nvSpPr>
                <p:cNvPr id="121" name="矩形 120">
                  <a:extLst>
                    <a:ext uri="{FF2B5EF4-FFF2-40B4-BE49-F238E27FC236}">
                      <a16:creationId xmlns="" xmlns:a16="http://schemas.microsoft.com/office/drawing/2014/main" id="{FC359B82-4C08-4825-8729-D693D799FEC2}"/>
                    </a:ext>
                  </a:extLst>
                </p:cNvPr>
                <p:cNvSpPr/>
                <p:nvPr/>
              </p:nvSpPr>
              <p:spPr bwMode="auto">
                <a:xfrm>
                  <a:off x="4089793" y="3341311"/>
                  <a:ext cx="948808" cy="417468"/>
                </a:xfrm>
                <a:prstGeom prst="rect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lIns="0" tIns="43151" rIns="33977" bIns="43151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檔案儲存</a:t>
                  </a:r>
                  <a:endParaRPr lang="en-US" altLang="zh-TW" sz="900" dirty="0">
                    <a:solidFill>
                      <a:prstClr val="white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模組</a:t>
                  </a:r>
                </a:p>
              </p:txBody>
            </p:sp>
            <p:sp>
              <p:nvSpPr>
                <p:cNvPr id="122" name="矩形 121">
                  <a:extLst>
                    <a:ext uri="{FF2B5EF4-FFF2-40B4-BE49-F238E27FC236}">
                      <a16:creationId xmlns="" xmlns:a16="http://schemas.microsoft.com/office/drawing/2014/main" id="{006ED9B6-E81F-4629-8B5D-01FF37B72610}"/>
                    </a:ext>
                  </a:extLst>
                </p:cNvPr>
                <p:cNvSpPr/>
                <p:nvPr/>
              </p:nvSpPr>
              <p:spPr bwMode="auto">
                <a:xfrm>
                  <a:off x="4089793" y="2889722"/>
                  <a:ext cx="948808" cy="417468"/>
                </a:xfrm>
                <a:prstGeom prst="rect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lIns="33977" tIns="43151" rIns="33977" bIns="43151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運算分析</a:t>
                  </a:r>
                  <a:endParaRPr lang="en-US" altLang="zh-TW" sz="900" dirty="0">
                    <a:solidFill>
                      <a:prstClr val="white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模組</a:t>
                  </a:r>
                </a:p>
              </p:txBody>
            </p:sp>
            <p:sp>
              <p:nvSpPr>
                <p:cNvPr id="123" name="矩形 122">
                  <a:extLst>
                    <a:ext uri="{FF2B5EF4-FFF2-40B4-BE49-F238E27FC236}">
                      <a16:creationId xmlns="" xmlns:a16="http://schemas.microsoft.com/office/drawing/2014/main" id="{BBB6007A-4697-477A-86B6-566886CE1BD0}"/>
                    </a:ext>
                  </a:extLst>
                </p:cNvPr>
                <p:cNvSpPr/>
                <p:nvPr/>
              </p:nvSpPr>
              <p:spPr bwMode="auto">
                <a:xfrm>
                  <a:off x="6752264" y="3341311"/>
                  <a:ext cx="830692" cy="417468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5400000" scaled="0"/>
                </a:gra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lIns="0" tIns="43151" rIns="33977" bIns="43151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記錄分析</a:t>
                  </a:r>
                  <a:endParaRPr lang="en-US" altLang="zh-TW" sz="900" dirty="0">
                    <a:solidFill>
                      <a:prstClr val="white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模組</a:t>
                  </a:r>
                </a:p>
              </p:txBody>
            </p:sp>
            <p:sp>
              <p:nvSpPr>
                <p:cNvPr id="124" name="矩形 123">
                  <a:extLst>
                    <a:ext uri="{FF2B5EF4-FFF2-40B4-BE49-F238E27FC236}">
                      <a16:creationId xmlns="" xmlns:a16="http://schemas.microsoft.com/office/drawing/2014/main" id="{87623D98-298B-4FAD-8EB5-2DCFCF816D3C}"/>
                    </a:ext>
                  </a:extLst>
                </p:cNvPr>
                <p:cNvSpPr/>
                <p:nvPr/>
              </p:nvSpPr>
              <p:spPr bwMode="auto">
                <a:xfrm>
                  <a:off x="5817011" y="3341311"/>
                  <a:ext cx="828755" cy="415460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5400000" scaled="0"/>
                </a:gra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lIns="33977" tIns="43151" rIns="33977" bIns="43151" anchor="ctr"/>
                <a:lstStyle/>
                <a:p>
                  <a:pPr marL="323615" indent="-323615" algn="ctr" fontAlgn="auto">
                    <a:lnSpc>
                      <a:spcPct val="90000"/>
                    </a:lnSpc>
                    <a:spcBef>
                      <a:spcPct val="2000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設備狀況</a:t>
                  </a:r>
                  <a:endParaRPr lang="en-US" altLang="zh-TW" sz="900" dirty="0">
                    <a:solidFill>
                      <a:prstClr val="white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  <a:p>
                  <a:pPr marL="323615" indent="-323615" algn="ctr" fontAlgn="auto">
                    <a:lnSpc>
                      <a:spcPct val="90000"/>
                    </a:lnSpc>
                    <a:spcBef>
                      <a:spcPct val="2000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偵測</a:t>
                  </a:r>
                  <a:endParaRPr lang="en-US" altLang="zh-TW" sz="900" dirty="0">
                    <a:solidFill>
                      <a:prstClr val="white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</p:txBody>
            </p:sp>
            <p:sp>
              <p:nvSpPr>
                <p:cNvPr id="125" name="矩形 124">
                  <a:extLst>
                    <a:ext uri="{FF2B5EF4-FFF2-40B4-BE49-F238E27FC236}">
                      <a16:creationId xmlns="" xmlns:a16="http://schemas.microsoft.com/office/drawing/2014/main" id="{523A6C0A-A5A7-42E8-91D2-60E9366FC85C}"/>
                    </a:ext>
                  </a:extLst>
                </p:cNvPr>
                <p:cNvSpPr/>
                <p:nvPr/>
              </p:nvSpPr>
              <p:spPr bwMode="auto">
                <a:xfrm>
                  <a:off x="4455761" y="6468308"/>
                  <a:ext cx="720320" cy="216762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雨量計</a:t>
                  </a:r>
                </a:p>
              </p:txBody>
            </p:sp>
            <p:sp>
              <p:nvSpPr>
                <p:cNvPr id="126" name="矩形 125">
                  <a:extLst>
                    <a:ext uri="{FF2B5EF4-FFF2-40B4-BE49-F238E27FC236}">
                      <a16:creationId xmlns="" xmlns:a16="http://schemas.microsoft.com/office/drawing/2014/main" id="{FE011865-C166-4E7E-9A7F-DDF78F5C9C9D}"/>
                    </a:ext>
                  </a:extLst>
                </p:cNvPr>
                <p:cNvSpPr/>
                <p:nvPr/>
              </p:nvSpPr>
              <p:spPr bwMode="auto">
                <a:xfrm>
                  <a:off x="5288389" y="6468308"/>
                  <a:ext cx="722257" cy="216762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監視器</a:t>
                  </a:r>
                </a:p>
              </p:txBody>
            </p:sp>
            <p:sp>
              <p:nvSpPr>
                <p:cNvPr id="127" name="圓角矩形 26">
                  <a:extLst>
                    <a:ext uri="{FF2B5EF4-FFF2-40B4-BE49-F238E27FC236}">
                      <a16:creationId xmlns="" xmlns:a16="http://schemas.microsoft.com/office/drawing/2014/main" id="{0292B8B9-9BC9-4136-8200-8D9C25A15E32}"/>
                    </a:ext>
                  </a:extLst>
                </p:cNvPr>
                <p:cNvSpPr/>
                <p:nvPr/>
              </p:nvSpPr>
              <p:spPr bwMode="auto">
                <a:xfrm>
                  <a:off x="633420" y="2315703"/>
                  <a:ext cx="9120175" cy="2741642"/>
                </a:xfrm>
                <a:prstGeom prst="roundRect">
                  <a:avLst>
                    <a:gd name="adj" fmla="val 7474"/>
                  </a:avLst>
                </a:prstGeom>
                <a:noFill/>
                <a:ln>
                  <a:prstDash val="sysDash"/>
                  <a:headEnd type="none" w="med" len="med"/>
                  <a:tailEnd type="none" w="med" len="med"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wrap="none" lIns="86301" tIns="0" rIns="86301" bIns="43151"/>
                <a:lstStyle/>
                <a:p>
                  <a:pPr marL="164811" indent="-164811" algn="ctr" fontAlgn="auto">
                    <a:spcBef>
                      <a:spcPts val="0"/>
                    </a:spcBef>
                    <a:spcAft>
                      <a:spcPts val="0"/>
                    </a:spcAft>
                    <a:buSzPct val="125000"/>
                    <a:defRPr/>
                  </a:pPr>
                  <a:endParaRPr lang="zh-TW" altLang="en-US" sz="1000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軟正黑體" pitchFamily="34" charset="-120"/>
                    <a:ea typeface="微軟正黑體" pitchFamily="34" charset="-120"/>
                  </a:endParaRPr>
                </a:p>
              </p:txBody>
            </p:sp>
            <p:sp>
              <p:nvSpPr>
                <p:cNvPr id="128" name="文字方塊 27">
                  <a:extLst>
                    <a:ext uri="{FF2B5EF4-FFF2-40B4-BE49-F238E27FC236}">
                      <a16:creationId xmlns="" xmlns:a16="http://schemas.microsoft.com/office/drawing/2014/main" id="{27BB7450-960E-4CC6-B765-7E38259ED8A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9331437" y="2349477"/>
                  <a:ext cx="414222" cy="26629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lIns="86301" tIns="43151" rIns="86301" bIns="43151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9pPr>
                </a:lstStyle>
                <a:p>
                  <a:pPr algn="ctr"/>
                  <a:r>
                    <a:rPr lang="en-US" altLang="zh-TW" sz="1200">
                      <a:solidFill>
                        <a:srgbClr val="FF0000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  <a:cs typeface="Arial" panose="020B0604020202020204" pitchFamily="34" charset="0"/>
                    </a:rPr>
                    <a:t>IoT Cloud(PaaS+IaaS)</a:t>
                  </a:r>
                  <a:endParaRPr lang="zh-TW" altLang="en-US" sz="1200">
                    <a:solidFill>
                      <a:srgbClr val="FF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9" name="矩形 128">
                  <a:extLst>
                    <a:ext uri="{FF2B5EF4-FFF2-40B4-BE49-F238E27FC236}">
                      <a16:creationId xmlns="" xmlns:a16="http://schemas.microsoft.com/office/drawing/2014/main" id="{56C58D9B-9395-4CAF-B2AE-E2510B443E2F}"/>
                    </a:ext>
                  </a:extLst>
                </p:cNvPr>
                <p:cNvSpPr/>
                <p:nvPr/>
              </p:nvSpPr>
              <p:spPr bwMode="auto">
                <a:xfrm>
                  <a:off x="1028434" y="3184760"/>
                  <a:ext cx="900400" cy="291023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時序資料</a:t>
                  </a:r>
                </a:p>
              </p:txBody>
            </p:sp>
            <p:sp>
              <p:nvSpPr>
                <p:cNvPr id="130" name="矩形 129">
                  <a:extLst>
                    <a:ext uri="{FF2B5EF4-FFF2-40B4-BE49-F238E27FC236}">
                      <a16:creationId xmlns="" xmlns:a16="http://schemas.microsoft.com/office/drawing/2014/main" id="{1E3A99F7-AE1C-49E6-99EB-6413F3693BF7}"/>
                    </a:ext>
                  </a:extLst>
                </p:cNvPr>
                <p:cNvSpPr/>
                <p:nvPr/>
              </p:nvSpPr>
              <p:spPr bwMode="auto">
                <a:xfrm>
                  <a:off x="5817011" y="2889722"/>
                  <a:ext cx="828755" cy="415462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5400000" scaled="0"/>
                </a:gra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lIns="33977" tIns="43151" rIns="33977" bIns="43151" anchor="ctr"/>
                <a:lstStyle/>
                <a:p>
                  <a:pPr marL="323615" indent="-323615" algn="ctr" fontAlgn="auto">
                    <a:lnSpc>
                      <a:spcPct val="90000"/>
                    </a:lnSpc>
                    <a:spcBef>
                      <a:spcPct val="2000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異常警示</a:t>
                  </a:r>
                  <a:endParaRPr lang="en-US" altLang="zh-TW" sz="900" dirty="0">
                    <a:solidFill>
                      <a:prstClr val="white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  <a:p>
                  <a:pPr marL="323615" indent="-323615" algn="ctr" fontAlgn="auto">
                    <a:lnSpc>
                      <a:spcPct val="90000"/>
                    </a:lnSpc>
                    <a:spcBef>
                      <a:spcPct val="2000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模組</a:t>
                  </a:r>
                  <a:endParaRPr lang="en-US" altLang="zh-TW" sz="900" dirty="0">
                    <a:solidFill>
                      <a:prstClr val="white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</p:txBody>
            </p:sp>
            <p:sp>
              <p:nvSpPr>
                <p:cNvPr id="131" name="矩形 130">
                  <a:extLst>
                    <a:ext uri="{FF2B5EF4-FFF2-40B4-BE49-F238E27FC236}">
                      <a16:creationId xmlns="" xmlns:a16="http://schemas.microsoft.com/office/drawing/2014/main" id="{2399C366-E7B7-4DAC-A9AE-5F4A023F4521}"/>
                    </a:ext>
                  </a:extLst>
                </p:cNvPr>
                <p:cNvSpPr/>
                <p:nvPr/>
              </p:nvSpPr>
              <p:spPr bwMode="auto">
                <a:xfrm>
                  <a:off x="6752264" y="2889722"/>
                  <a:ext cx="830692" cy="415462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5400000" scaled="0"/>
                </a:gra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lIns="33977" tIns="43151" rIns="33977" bIns="43151" anchor="ctr"/>
                <a:lstStyle/>
                <a:p>
                  <a:pPr marL="323615" indent="-323615" algn="ctr" fontAlgn="auto">
                    <a:lnSpc>
                      <a:spcPct val="90000"/>
                    </a:lnSpc>
                    <a:spcBef>
                      <a:spcPct val="2000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預警</a:t>
                  </a:r>
                  <a:r>
                    <a:rPr lang="en-US" altLang="zh-TW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/</a:t>
                  </a: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預測</a:t>
                  </a:r>
                  <a:endParaRPr lang="en-US" altLang="zh-TW" sz="900" dirty="0">
                    <a:solidFill>
                      <a:prstClr val="white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  <a:p>
                  <a:pPr marL="323615" indent="-323615" algn="ctr" fontAlgn="auto">
                    <a:lnSpc>
                      <a:spcPct val="90000"/>
                    </a:lnSpc>
                    <a:spcBef>
                      <a:spcPct val="2000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模組</a:t>
                  </a:r>
                  <a:endParaRPr lang="en-US" altLang="zh-TW" sz="900" dirty="0">
                    <a:solidFill>
                      <a:prstClr val="white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</p:txBody>
            </p:sp>
            <p:sp>
              <p:nvSpPr>
                <p:cNvPr id="132" name="矩形 131">
                  <a:extLst>
                    <a:ext uri="{FF2B5EF4-FFF2-40B4-BE49-F238E27FC236}">
                      <a16:creationId xmlns="" xmlns:a16="http://schemas.microsoft.com/office/drawing/2014/main" id="{98F41264-3F48-4A33-BC00-8005CBC54231}"/>
                    </a:ext>
                  </a:extLst>
                </p:cNvPr>
                <p:cNvSpPr/>
                <p:nvPr/>
              </p:nvSpPr>
              <p:spPr bwMode="auto">
                <a:xfrm>
                  <a:off x="6111335" y="6468308"/>
                  <a:ext cx="722255" cy="216762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其它感測器</a:t>
                  </a:r>
                </a:p>
              </p:txBody>
            </p:sp>
            <p:sp>
              <p:nvSpPr>
                <p:cNvPr id="133" name="矩形 132">
                  <a:extLst>
                    <a:ext uri="{FF2B5EF4-FFF2-40B4-BE49-F238E27FC236}">
                      <a16:creationId xmlns="" xmlns:a16="http://schemas.microsoft.com/office/drawing/2014/main" id="{66B64B49-1EAF-4034-BB71-C5F8552696A5}"/>
                    </a:ext>
                  </a:extLst>
                </p:cNvPr>
                <p:cNvSpPr/>
                <p:nvPr/>
              </p:nvSpPr>
              <p:spPr bwMode="auto">
                <a:xfrm>
                  <a:off x="848355" y="946889"/>
                  <a:ext cx="8496673" cy="826908"/>
                </a:xfrm>
                <a:prstGeom prst="rect">
                  <a:avLst/>
                </a:prstGeom>
                <a:solidFill>
                  <a:srgbClr val="D8F8FE"/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wrap="none" lIns="86301" tIns="43151" rIns="86301" bIns="43151"/>
                <a:lstStyle/>
                <a:p>
                  <a:pPr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TW" altLang="en-US" sz="100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4" name="文字方塊 16">
                  <a:extLst>
                    <a:ext uri="{FF2B5EF4-FFF2-40B4-BE49-F238E27FC236}">
                      <a16:creationId xmlns="" xmlns:a16="http://schemas.microsoft.com/office/drawing/2014/main" id="{9B2F2504-ADB6-49C3-8F55-7F9118CA107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049344" y="1501005"/>
                  <a:ext cx="1298436" cy="2852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6301" tIns="43151" rIns="86301" bIns="43151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9pPr>
                </a:lstStyle>
                <a:p>
                  <a:pPr algn="r"/>
                  <a:r>
                    <a:rPr lang="zh-TW" altLang="en-US" sz="900" b="1">
                      <a:solidFill>
                        <a:srgbClr val="0000FF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  <a:cs typeface="Arial" panose="020B0604020202020204" pitchFamily="34" charset="0"/>
                    </a:rPr>
                    <a:t>業務邏輯層</a:t>
                  </a:r>
                </a:p>
              </p:txBody>
            </p:sp>
            <p:sp>
              <p:nvSpPr>
                <p:cNvPr id="135" name="圓角矩形 34">
                  <a:extLst>
                    <a:ext uri="{FF2B5EF4-FFF2-40B4-BE49-F238E27FC236}">
                      <a16:creationId xmlns="" xmlns:a16="http://schemas.microsoft.com/office/drawing/2014/main" id="{CECF25E0-5568-405C-9BA3-F2C8ECB4F3F2}"/>
                    </a:ext>
                  </a:extLst>
                </p:cNvPr>
                <p:cNvSpPr/>
                <p:nvPr/>
              </p:nvSpPr>
              <p:spPr bwMode="auto">
                <a:xfrm>
                  <a:off x="1028434" y="1011115"/>
                  <a:ext cx="1794991" cy="578033"/>
                </a:xfrm>
                <a:prstGeom prst="round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headEnd type="none" w="sm" len="sm"/>
                  <a:tailEnd type="none" w="sm" len="sm"/>
                </a:ln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lIns="86301" tIns="33977" rIns="33977" bIns="33977" anchor="ctr"/>
                <a:lstStyle/>
                <a:p>
                  <a:pPr algn="ctr"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1000" dirty="0">
                      <a:solidFill>
                        <a:prstClr val="white"/>
                      </a:solidFill>
                      <a:ea typeface="微軟正黑體" pitchFamily="34" charset="-120"/>
                    </a:rPr>
                    <a:t>視覺化元件</a:t>
                  </a:r>
                  <a:endParaRPr lang="en-US" altLang="zh-TW" sz="1000" dirty="0">
                    <a:solidFill>
                      <a:prstClr val="white"/>
                    </a:solidFill>
                    <a:ea typeface="微軟正黑體" pitchFamily="34" charset="-120"/>
                  </a:endParaRPr>
                </a:p>
              </p:txBody>
            </p:sp>
            <p:sp>
              <p:nvSpPr>
                <p:cNvPr id="136" name="圓角矩形 35">
                  <a:extLst>
                    <a:ext uri="{FF2B5EF4-FFF2-40B4-BE49-F238E27FC236}">
                      <a16:creationId xmlns="" xmlns:a16="http://schemas.microsoft.com/office/drawing/2014/main" id="{82ABDD1B-3E6E-4624-84B1-98063C674084}"/>
                    </a:ext>
                  </a:extLst>
                </p:cNvPr>
                <p:cNvSpPr/>
                <p:nvPr/>
              </p:nvSpPr>
              <p:spPr bwMode="auto">
                <a:xfrm>
                  <a:off x="3059659" y="1019144"/>
                  <a:ext cx="1750454" cy="576026"/>
                </a:xfrm>
                <a:prstGeom prst="round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headEnd type="none" w="sm" len="sm"/>
                  <a:tailEnd type="none" w="sm" len="sm"/>
                </a:ln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lIns="86301" tIns="33977" rIns="33977" bIns="33977" anchor="ctr"/>
                <a:lstStyle/>
                <a:p>
                  <a:pPr algn="ctr"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1000" dirty="0">
                      <a:solidFill>
                        <a:prstClr val="white"/>
                      </a:solidFill>
                      <a:ea typeface="微軟正黑體" pitchFamily="34" charset="-120"/>
                    </a:rPr>
                    <a:t>開放資料</a:t>
                  </a:r>
                  <a:endParaRPr lang="en-US" altLang="zh-TW" sz="1000" dirty="0">
                    <a:solidFill>
                      <a:prstClr val="white"/>
                    </a:solidFill>
                    <a:ea typeface="微軟正黑體" pitchFamily="34" charset="-120"/>
                  </a:endParaRPr>
                </a:p>
              </p:txBody>
            </p:sp>
            <p:sp>
              <p:nvSpPr>
                <p:cNvPr id="137" name="圓角矩形 36">
                  <a:extLst>
                    <a:ext uri="{FF2B5EF4-FFF2-40B4-BE49-F238E27FC236}">
                      <a16:creationId xmlns="" xmlns:a16="http://schemas.microsoft.com/office/drawing/2014/main" id="{019FB81D-4A88-4B4A-90AF-05863480A303}"/>
                    </a:ext>
                  </a:extLst>
                </p:cNvPr>
                <p:cNvSpPr/>
                <p:nvPr/>
              </p:nvSpPr>
              <p:spPr bwMode="auto">
                <a:xfrm>
                  <a:off x="6789055" y="1031186"/>
                  <a:ext cx="1719473" cy="576026"/>
                </a:xfrm>
                <a:prstGeom prst="round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headEnd type="none" w="sm" len="sm"/>
                  <a:tailEnd type="none" w="sm" len="sm"/>
                </a:ln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lIns="86301" tIns="33977" rIns="33977" bIns="33977" anchor="ctr"/>
                <a:lstStyle/>
                <a:p>
                  <a:pPr algn="ctr"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1000" dirty="0">
                      <a:solidFill>
                        <a:prstClr val="white"/>
                      </a:solidFill>
                      <a:ea typeface="微軟正黑體" pitchFamily="34" charset="-120"/>
                    </a:rPr>
                    <a:t>業務系統及操作</a:t>
                  </a:r>
                  <a:endParaRPr lang="en-US" altLang="zh-TW" sz="1000" dirty="0">
                    <a:solidFill>
                      <a:prstClr val="white"/>
                    </a:solidFill>
                    <a:ea typeface="微軟正黑體" pitchFamily="34" charset="-120"/>
                  </a:endParaRPr>
                </a:p>
              </p:txBody>
            </p:sp>
            <p:sp>
              <p:nvSpPr>
                <p:cNvPr id="138" name="矩形 137">
                  <a:extLst>
                    <a:ext uri="{FF2B5EF4-FFF2-40B4-BE49-F238E27FC236}">
                      <a16:creationId xmlns="" xmlns:a16="http://schemas.microsoft.com/office/drawing/2014/main" id="{9B73E766-E0C9-4905-A481-6E6D2EA03E27}"/>
                    </a:ext>
                  </a:extLst>
                </p:cNvPr>
                <p:cNvSpPr/>
                <p:nvPr/>
              </p:nvSpPr>
              <p:spPr bwMode="auto">
                <a:xfrm>
                  <a:off x="2180559" y="2478276"/>
                  <a:ext cx="828755" cy="2231849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lIns="0" tIns="43151" rIns="0" bIns="43151" anchor="b" anchorCtr="1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105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營運管理</a:t>
                  </a:r>
                </a:p>
              </p:txBody>
            </p:sp>
            <p:sp>
              <p:nvSpPr>
                <p:cNvPr id="139" name="矩形 138">
                  <a:extLst>
                    <a:ext uri="{FF2B5EF4-FFF2-40B4-BE49-F238E27FC236}">
                      <a16:creationId xmlns="" xmlns:a16="http://schemas.microsoft.com/office/drawing/2014/main" id="{5C218604-692B-4661-AAD3-A61F7DD22070}"/>
                    </a:ext>
                  </a:extLst>
                </p:cNvPr>
                <p:cNvSpPr/>
                <p:nvPr/>
              </p:nvSpPr>
              <p:spPr bwMode="auto">
                <a:xfrm>
                  <a:off x="8481419" y="2478276"/>
                  <a:ext cx="828755" cy="2231849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lIns="0" tIns="43151" rIns="0" bIns="43151" anchor="b" anchorCtr="1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105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資安管理</a:t>
                  </a:r>
                </a:p>
              </p:txBody>
            </p:sp>
            <p:sp>
              <p:nvSpPr>
                <p:cNvPr id="140" name="矩形 139">
                  <a:extLst>
                    <a:ext uri="{FF2B5EF4-FFF2-40B4-BE49-F238E27FC236}">
                      <a16:creationId xmlns="" xmlns:a16="http://schemas.microsoft.com/office/drawing/2014/main" id="{2CDCDAA9-BD45-4CAF-9CEC-0FA63C461591}"/>
                    </a:ext>
                  </a:extLst>
                </p:cNvPr>
                <p:cNvSpPr/>
                <p:nvPr/>
              </p:nvSpPr>
              <p:spPr bwMode="auto">
                <a:xfrm>
                  <a:off x="2217349" y="2636833"/>
                  <a:ext cx="718384" cy="291024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用量統計</a:t>
                  </a:r>
                </a:p>
              </p:txBody>
            </p:sp>
            <p:sp>
              <p:nvSpPr>
                <p:cNvPr id="141" name="矩形 140">
                  <a:extLst>
                    <a:ext uri="{FF2B5EF4-FFF2-40B4-BE49-F238E27FC236}">
                      <a16:creationId xmlns="" xmlns:a16="http://schemas.microsoft.com/office/drawing/2014/main" id="{961C6376-FD98-48E2-BA80-FE5972695A16}"/>
                    </a:ext>
                  </a:extLst>
                </p:cNvPr>
                <p:cNvSpPr/>
                <p:nvPr/>
              </p:nvSpPr>
              <p:spPr bwMode="auto">
                <a:xfrm>
                  <a:off x="2217349" y="3497861"/>
                  <a:ext cx="718384" cy="291023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日誌報表</a:t>
                  </a:r>
                </a:p>
              </p:txBody>
            </p:sp>
            <p:sp>
              <p:nvSpPr>
                <p:cNvPr id="142" name="矩形 141">
                  <a:extLst>
                    <a:ext uri="{FF2B5EF4-FFF2-40B4-BE49-F238E27FC236}">
                      <a16:creationId xmlns="" xmlns:a16="http://schemas.microsoft.com/office/drawing/2014/main" id="{562E7634-683D-4D08-A320-F67446B621F8}"/>
                    </a:ext>
                  </a:extLst>
                </p:cNvPr>
                <p:cNvSpPr/>
                <p:nvPr/>
              </p:nvSpPr>
              <p:spPr bwMode="auto">
                <a:xfrm>
                  <a:off x="2217349" y="3919344"/>
                  <a:ext cx="718384" cy="291023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帳戶管理</a:t>
                  </a:r>
                </a:p>
              </p:txBody>
            </p:sp>
            <p:sp>
              <p:nvSpPr>
                <p:cNvPr id="143" name="矩形 142">
                  <a:extLst>
                    <a:ext uri="{FF2B5EF4-FFF2-40B4-BE49-F238E27FC236}">
                      <a16:creationId xmlns="" xmlns:a16="http://schemas.microsoft.com/office/drawing/2014/main" id="{603F0A5A-551B-4EE2-880E-FC63853B8CEE}"/>
                    </a:ext>
                  </a:extLst>
                </p:cNvPr>
                <p:cNvSpPr/>
                <p:nvPr/>
              </p:nvSpPr>
              <p:spPr bwMode="auto">
                <a:xfrm>
                  <a:off x="8553063" y="2622784"/>
                  <a:ext cx="720320" cy="291023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備份備援</a:t>
                  </a:r>
                </a:p>
              </p:txBody>
            </p:sp>
            <p:sp>
              <p:nvSpPr>
                <p:cNvPr id="144" name="矩形 143">
                  <a:extLst>
                    <a:ext uri="{FF2B5EF4-FFF2-40B4-BE49-F238E27FC236}">
                      <a16:creationId xmlns="" xmlns:a16="http://schemas.microsoft.com/office/drawing/2014/main" id="{281F480B-0D56-4064-95B2-0CBE1E0DCB66}"/>
                    </a:ext>
                  </a:extLst>
                </p:cNvPr>
                <p:cNvSpPr/>
                <p:nvPr/>
              </p:nvSpPr>
              <p:spPr bwMode="auto">
                <a:xfrm>
                  <a:off x="8553063" y="3054301"/>
                  <a:ext cx="720320" cy="293031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網路防護</a:t>
                  </a:r>
                </a:p>
              </p:txBody>
            </p:sp>
            <p:sp>
              <p:nvSpPr>
                <p:cNvPr id="145" name="矩形 144">
                  <a:extLst>
                    <a:ext uri="{FF2B5EF4-FFF2-40B4-BE49-F238E27FC236}">
                      <a16:creationId xmlns="" xmlns:a16="http://schemas.microsoft.com/office/drawing/2014/main" id="{51F7D53E-10B2-4532-BAB1-29B8FCE571FD}"/>
                    </a:ext>
                  </a:extLst>
                </p:cNvPr>
                <p:cNvSpPr/>
                <p:nvPr/>
              </p:nvSpPr>
              <p:spPr bwMode="auto">
                <a:xfrm>
                  <a:off x="8553063" y="3485819"/>
                  <a:ext cx="720320" cy="291023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環境監控</a:t>
                  </a:r>
                </a:p>
              </p:txBody>
            </p:sp>
            <p:sp>
              <p:nvSpPr>
                <p:cNvPr id="146" name="矩形 145">
                  <a:extLst>
                    <a:ext uri="{FF2B5EF4-FFF2-40B4-BE49-F238E27FC236}">
                      <a16:creationId xmlns="" xmlns:a16="http://schemas.microsoft.com/office/drawing/2014/main" id="{4FD32FBE-5326-4333-BAD2-102E15C21C08}"/>
                    </a:ext>
                  </a:extLst>
                </p:cNvPr>
                <p:cNvSpPr/>
                <p:nvPr/>
              </p:nvSpPr>
              <p:spPr bwMode="auto">
                <a:xfrm>
                  <a:off x="8553063" y="3919344"/>
                  <a:ext cx="720320" cy="291023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主動告警</a:t>
                  </a:r>
                </a:p>
              </p:txBody>
            </p:sp>
            <p:sp>
              <p:nvSpPr>
                <p:cNvPr id="147" name="矩形 146">
                  <a:extLst>
                    <a:ext uri="{FF2B5EF4-FFF2-40B4-BE49-F238E27FC236}">
                      <a16:creationId xmlns="" xmlns:a16="http://schemas.microsoft.com/office/drawing/2014/main" id="{85AFA5C9-3842-46FE-B0C6-646ECCD3AF1A}"/>
                    </a:ext>
                  </a:extLst>
                </p:cNvPr>
                <p:cNvSpPr/>
                <p:nvPr/>
              </p:nvSpPr>
              <p:spPr bwMode="auto">
                <a:xfrm>
                  <a:off x="3154539" y="4206352"/>
                  <a:ext cx="970108" cy="417468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lIns="33977" tIns="43151" rIns="33977" bIns="43151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>
                          <a:lumMod val="95000"/>
                          <a:lumOff val="5000"/>
                        </a:prstClr>
                      </a:solidFill>
                      <a:latin typeface="微軟正黑體" pitchFamily="34" charset="-120"/>
                      <a:ea typeface="微軟正黑體" pitchFamily="34" charset="-120"/>
                    </a:rPr>
                    <a:t>運算資源</a:t>
                  </a:r>
                  <a:endParaRPr lang="en-US" altLang="zh-TW" sz="9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>
                          <a:lumMod val="95000"/>
                          <a:lumOff val="5000"/>
                        </a:prstClr>
                      </a:solidFill>
                      <a:latin typeface="微軟正黑體" pitchFamily="34" charset="-120"/>
                      <a:ea typeface="微軟正黑體" pitchFamily="34" charset="-120"/>
                    </a:rPr>
                    <a:t>管理</a:t>
                  </a:r>
                </a:p>
              </p:txBody>
            </p:sp>
            <p:sp>
              <p:nvSpPr>
                <p:cNvPr id="148" name="矩形 147">
                  <a:extLst>
                    <a:ext uri="{FF2B5EF4-FFF2-40B4-BE49-F238E27FC236}">
                      <a16:creationId xmlns="" xmlns:a16="http://schemas.microsoft.com/office/drawing/2014/main" id="{17C0928E-6433-4DBE-8343-C8673D305564}"/>
                    </a:ext>
                  </a:extLst>
                </p:cNvPr>
                <p:cNvSpPr/>
                <p:nvPr/>
              </p:nvSpPr>
              <p:spPr bwMode="auto">
                <a:xfrm>
                  <a:off x="4196291" y="4206352"/>
                  <a:ext cx="973981" cy="417468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lIns="33977" tIns="43151" rIns="33977" bIns="43151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>
                          <a:lumMod val="95000"/>
                          <a:lumOff val="5000"/>
                        </a:prstClr>
                      </a:solidFill>
                      <a:latin typeface="微軟正黑體" pitchFamily="34" charset="-120"/>
                      <a:ea typeface="微軟正黑體" pitchFamily="34" charset="-120"/>
                    </a:rPr>
                    <a:t>網路資源</a:t>
                  </a:r>
                  <a:endParaRPr lang="en-US" altLang="zh-TW" sz="9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>
                          <a:lumMod val="95000"/>
                          <a:lumOff val="5000"/>
                        </a:prstClr>
                      </a:solidFill>
                      <a:latin typeface="微軟正黑體" pitchFamily="34" charset="-120"/>
                      <a:ea typeface="微軟正黑體" pitchFamily="34" charset="-120"/>
                    </a:rPr>
                    <a:t>管理</a:t>
                  </a:r>
                </a:p>
              </p:txBody>
            </p:sp>
            <p:sp>
              <p:nvSpPr>
                <p:cNvPr id="149" name="矩形 148">
                  <a:extLst>
                    <a:ext uri="{FF2B5EF4-FFF2-40B4-BE49-F238E27FC236}">
                      <a16:creationId xmlns="" xmlns:a16="http://schemas.microsoft.com/office/drawing/2014/main" id="{92C110D3-386C-4CE6-9881-14BDD1F09B94}"/>
                    </a:ext>
                  </a:extLst>
                </p:cNvPr>
                <p:cNvSpPr/>
                <p:nvPr/>
              </p:nvSpPr>
              <p:spPr bwMode="auto">
                <a:xfrm>
                  <a:off x="5241917" y="4206352"/>
                  <a:ext cx="972044" cy="417468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lIns="33977" tIns="43151" rIns="33977" bIns="43151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>
                          <a:lumMod val="95000"/>
                          <a:lumOff val="5000"/>
                        </a:prstClr>
                      </a:solidFill>
                      <a:latin typeface="微軟正黑體" pitchFamily="34" charset="-120"/>
                      <a:ea typeface="微軟正黑體" pitchFamily="34" charset="-120"/>
                    </a:rPr>
                    <a:t>儲存資源</a:t>
                  </a:r>
                  <a:endParaRPr lang="en-US" altLang="zh-TW" sz="9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>
                          <a:lumMod val="95000"/>
                          <a:lumOff val="5000"/>
                        </a:prstClr>
                      </a:solidFill>
                      <a:latin typeface="微軟正黑體" pitchFamily="34" charset="-120"/>
                      <a:ea typeface="微軟正黑體" pitchFamily="34" charset="-120"/>
                    </a:rPr>
                    <a:t>管理</a:t>
                  </a:r>
                </a:p>
              </p:txBody>
            </p:sp>
            <p:sp>
              <p:nvSpPr>
                <p:cNvPr id="150" name="矩形 149">
                  <a:extLst>
                    <a:ext uri="{FF2B5EF4-FFF2-40B4-BE49-F238E27FC236}">
                      <a16:creationId xmlns="" xmlns:a16="http://schemas.microsoft.com/office/drawing/2014/main" id="{0FBEA49C-CBC0-47F5-8E96-16E1307401DA}"/>
                    </a:ext>
                  </a:extLst>
                </p:cNvPr>
                <p:cNvSpPr/>
                <p:nvPr/>
              </p:nvSpPr>
              <p:spPr bwMode="auto">
                <a:xfrm>
                  <a:off x="6285606" y="4206352"/>
                  <a:ext cx="972044" cy="417468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lIns="33977" tIns="43151" rIns="33977" bIns="43151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>
                          <a:lumMod val="95000"/>
                          <a:lumOff val="5000"/>
                        </a:prstClr>
                      </a:solidFill>
                      <a:latin typeface="微軟正黑體" pitchFamily="34" charset="-120"/>
                      <a:ea typeface="微軟正黑體" pitchFamily="34" charset="-120"/>
                    </a:rPr>
                    <a:t>負載平衡及</a:t>
                  </a:r>
                  <a:endParaRPr lang="en-US" altLang="zh-TW" sz="9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>
                          <a:lumMod val="95000"/>
                          <a:lumOff val="5000"/>
                        </a:prstClr>
                      </a:solidFill>
                      <a:latin typeface="微軟正黑體" pitchFamily="34" charset="-120"/>
                      <a:ea typeface="微軟正黑體" pitchFamily="34" charset="-120"/>
                    </a:rPr>
                    <a:t>擴展管理</a:t>
                  </a:r>
                </a:p>
              </p:txBody>
            </p:sp>
            <p:sp>
              <p:nvSpPr>
                <p:cNvPr id="151" name="矩形 150">
                  <a:extLst>
                    <a:ext uri="{FF2B5EF4-FFF2-40B4-BE49-F238E27FC236}">
                      <a16:creationId xmlns="" xmlns:a16="http://schemas.microsoft.com/office/drawing/2014/main" id="{FE1BC68E-F060-492F-B437-C82E1218857C}"/>
                    </a:ext>
                  </a:extLst>
                </p:cNvPr>
                <p:cNvSpPr/>
                <p:nvPr/>
              </p:nvSpPr>
              <p:spPr bwMode="auto">
                <a:xfrm>
                  <a:off x="7329294" y="4206352"/>
                  <a:ext cx="972044" cy="417468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lIns="33977" tIns="43151" rIns="33977" bIns="43151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TW" sz="900" dirty="0">
                      <a:solidFill>
                        <a:prstClr val="black">
                          <a:lumMod val="95000"/>
                          <a:lumOff val="5000"/>
                        </a:prstClr>
                      </a:solidFill>
                      <a:latin typeface="微軟正黑體" pitchFamily="34" charset="-120"/>
                      <a:ea typeface="微軟正黑體" pitchFamily="34" charset="-120"/>
                    </a:rPr>
                    <a:t>API </a:t>
                  </a:r>
                  <a:r>
                    <a:rPr lang="zh-TW" altLang="en-US" sz="900" dirty="0">
                      <a:solidFill>
                        <a:prstClr val="black">
                          <a:lumMod val="95000"/>
                          <a:lumOff val="5000"/>
                        </a:prstClr>
                      </a:solidFill>
                      <a:latin typeface="微軟正黑體" pitchFamily="34" charset="-120"/>
                      <a:ea typeface="微軟正黑體" pitchFamily="34" charset="-120"/>
                    </a:rPr>
                    <a:t>閘道</a:t>
                  </a:r>
                </a:p>
              </p:txBody>
            </p:sp>
            <p:sp>
              <p:nvSpPr>
                <p:cNvPr id="152" name="圓角矩形 51">
                  <a:extLst>
                    <a:ext uri="{FF2B5EF4-FFF2-40B4-BE49-F238E27FC236}">
                      <a16:creationId xmlns="" xmlns:a16="http://schemas.microsoft.com/office/drawing/2014/main" id="{B02B6724-39CE-4A13-992E-2BA342041640}"/>
                    </a:ext>
                  </a:extLst>
                </p:cNvPr>
                <p:cNvSpPr/>
                <p:nvPr/>
              </p:nvSpPr>
              <p:spPr>
                <a:xfrm>
                  <a:off x="5770539" y="2861623"/>
                  <a:ext cx="2639235" cy="949339"/>
                </a:xfrm>
                <a:prstGeom prst="roundRect">
                  <a:avLst>
                    <a:gd name="adj" fmla="val 4449"/>
                  </a:avLst>
                </a:prstGeom>
                <a:noFill/>
                <a:ln>
                  <a:solidFill>
                    <a:schemeClr val="accent6">
                      <a:lumMod val="7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TW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3" name="矩形 152">
                  <a:extLst>
                    <a:ext uri="{FF2B5EF4-FFF2-40B4-BE49-F238E27FC236}">
                      <a16:creationId xmlns="" xmlns:a16="http://schemas.microsoft.com/office/drawing/2014/main" id="{601486FE-7D0A-471D-8236-47A7023780B5}"/>
                    </a:ext>
                  </a:extLst>
                </p:cNvPr>
                <p:cNvSpPr/>
                <p:nvPr/>
              </p:nvSpPr>
              <p:spPr bwMode="auto">
                <a:xfrm>
                  <a:off x="848355" y="5671505"/>
                  <a:ext cx="8496673" cy="586061"/>
                </a:xfrm>
                <a:prstGeom prst="rect">
                  <a:avLst/>
                </a:prstGeom>
                <a:solidFill>
                  <a:srgbClr val="D8F8FE"/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wrap="none" lIns="86301" tIns="43151" rIns="86301" bIns="43151"/>
                <a:lstStyle/>
                <a:p>
                  <a:pPr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TW" altLang="en-US" sz="1000" dirty="0">
                    <a:solidFill>
                      <a:prstClr val="black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</p:txBody>
            </p:sp>
            <p:sp>
              <p:nvSpPr>
                <p:cNvPr id="154" name="矩形 153">
                  <a:extLst>
                    <a:ext uri="{FF2B5EF4-FFF2-40B4-BE49-F238E27FC236}">
                      <a16:creationId xmlns="" xmlns:a16="http://schemas.microsoft.com/office/drawing/2014/main" id="{88D8AAE3-D0D8-4D65-BB1D-D75F84B26CEC}"/>
                    </a:ext>
                  </a:extLst>
                </p:cNvPr>
                <p:cNvSpPr/>
                <p:nvPr/>
              </p:nvSpPr>
              <p:spPr bwMode="auto">
                <a:xfrm>
                  <a:off x="894827" y="5775872"/>
                  <a:ext cx="3725524" cy="349228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/>
                      </a:solidFill>
                      <a:ea typeface="微軟正黑體" pitchFamily="34" charset="-120"/>
                    </a:rPr>
                    <a:t>短距</a:t>
                  </a:r>
                  <a:r>
                    <a:rPr lang="en-US" altLang="zh-TW" sz="900" dirty="0">
                      <a:solidFill>
                        <a:prstClr val="black"/>
                      </a:solidFill>
                      <a:ea typeface="微軟正黑體" pitchFamily="34" charset="-120"/>
                    </a:rPr>
                    <a:t>: </a:t>
                  </a:r>
                  <a:r>
                    <a:rPr lang="en-US" altLang="zh-TW" sz="900" dirty="0" err="1">
                      <a:solidFill>
                        <a:prstClr val="black"/>
                      </a:solidFill>
                      <a:ea typeface="微軟正黑體" pitchFamily="34" charset="-120"/>
                    </a:rPr>
                    <a:t>WiFi</a:t>
                  </a:r>
                  <a:r>
                    <a:rPr lang="en-US" altLang="zh-TW" sz="900" dirty="0">
                      <a:solidFill>
                        <a:prstClr val="black"/>
                      </a:solidFill>
                      <a:ea typeface="微軟正黑體" pitchFamily="34" charset="-120"/>
                    </a:rPr>
                    <a:t>, BLE, </a:t>
                  </a:r>
                  <a:r>
                    <a:rPr lang="en-US" altLang="zh-TW" sz="900" dirty="0" err="1">
                      <a:solidFill>
                        <a:prstClr val="black"/>
                      </a:solidFill>
                      <a:ea typeface="微軟正黑體" pitchFamily="34" charset="-120"/>
                    </a:rPr>
                    <a:t>Zigbee</a:t>
                  </a:r>
                  <a:r>
                    <a:rPr lang="en-US" altLang="zh-TW" sz="900" dirty="0">
                      <a:solidFill>
                        <a:prstClr val="black"/>
                      </a:solidFill>
                      <a:ea typeface="微軟正黑體" pitchFamily="34" charset="-120"/>
                    </a:rPr>
                    <a:t>, Z-Wave, NFC, Li-Fi, RFID</a:t>
                  </a:r>
                  <a:endParaRPr lang="zh-TW" altLang="en-US" sz="900" dirty="0">
                    <a:solidFill>
                      <a:prstClr val="black"/>
                    </a:solidFill>
                    <a:ea typeface="微軟正黑體" pitchFamily="34" charset="-120"/>
                  </a:endParaRPr>
                </a:p>
              </p:txBody>
            </p:sp>
            <p:sp>
              <p:nvSpPr>
                <p:cNvPr id="155" name="矩形 154">
                  <a:extLst>
                    <a:ext uri="{FF2B5EF4-FFF2-40B4-BE49-F238E27FC236}">
                      <a16:creationId xmlns="" xmlns:a16="http://schemas.microsoft.com/office/drawing/2014/main" id="{B9229F0A-4468-4712-B6F7-0615A01AAD64}"/>
                    </a:ext>
                  </a:extLst>
                </p:cNvPr>
                <p:cNvSpPr/>
                <p:nvPr/>
              </p:nvSpPr>
              <p:spPr bwMode="auto">
                <a:xfrm>
                  <a:off x="4707486" y="5771858"/>
                  <a:ext cx="1440639" cy="349228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/>
                      </a:solidFill>
                      <a:ea typeface="微軟正黑體" pitchFamily="34" charset="-120"/>
                    </a:rPr>
                    <a:t>中距</a:t>
                  </a:r>
                  <a:r>
                    <a:rPr lang="en-US" altLang="zh-TW" sz="900" dirty="0">
                      <a:solidFill>
                        <a:prstClr val="black"/>
                      </a:solidFill>
                      <a:ea typeface="微軟正黑體" pitchFamily="34" charset="-120"/>
                    </a:rPr>
                    <a:t>: </a:t>
                  </a:r>
                  <a:r>
                    <a:rPr lang="en-US" altLang="zh-TW" sz="900" dirty="0" err="1">
                      <a:solidFill>
                        <a:prstClr val="black"/>
                      </a:solidFill>
                      <a:ea typeface="微軟正黑體" pitchFamily="34" charset="-120"/>
                    </a:rPr>
                    <a:t>HaLow</a:t>
                  </a:r>
                  <a:r>
                    <a:rPr lang="en-US" altLang="zh-TW" sz="900" dirty="0">
                      <a:solidFill>
                        <a:prstClr val="black"/>
                      </a:solidFill>
                      <a:ea typeface="微軟正黑體" pitchFamily="34" charset="-120"/>
                    </a:rPr>
                    <a:t>, LTE-A</a:t>
                  </a:r>
                  <a:endParaRPr lang="zh-TW" altLang="en-US" sz="900" dirty="0">
                    <a:solidFill>
                      <a:prstClr val="black"/>
                    </a:solidFill>
                    <a:ea typeface="微軟正黑體" pitchFamily="34" charset="-120"/>
                  </a:endParaRPr>
                </a:p>
              </p:txBody>
            </p:sp>
            <p:sp>
              <p:nvSpPr>
                <p:cNvPr id="156" name="矩形 155">
                  <a:extLst>
                    <a:ext uri="{FF2B5EF4-FFF2-40B4-BE49-F238E27FC236}">
                      <a16:creationId xmlns="" xmlns:a16="http://schemas.microsoft.com/office/drawing/2014/main" id="{45AB5BF2-27C9-4293-984E-26412E78D357}"/>
                    </a:ext>
                  </a:extLst>
                </p:cNvPr>
                <p:cNvSpPr/>
                <p:nvPr/>
              </p:nvSpPr>
              <p:spPr bwMode="auto">
                <a:xfrm>
                  <a:off x="6235261" y="5785908"/>
                  <a:ext cx="1915043" cy="351235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/>
                      </a:solidFill>
                      <a:ea typeface="微軟正黑體" pitchFamily="34" charset="-120"/>
                    </a:rPr>
                    <a:t>長距</a:t>
                  </a:r>
                  <a:r>
                    <a:rPr lang="en-US" altLang="zh-TW" sz="900" dirty="0">
                      <a:solidFill>
                        <a:prstClr val="black"/>
                      </a:solidFill>
                      <a:ea typeface="微軟正黑體" pitchFamily="34" charset="-120"/>
                    </a:rPr>
                    <a:t>: LPWAN, NB-IoT, </a:t>
                  </a:r>
                  <a:r>
                    <a:rPr lang="en-US" altLang="zh-TW" sz="900" dirty="0" err="1">
                      <a:solidFill>
                        <a:prstClr val="black"/>
                      </a:solidFill>
                      <a:ea typeface="微軟正黑體" pitchFamily="34" charset="-120"/>
                    </a:rPr>
                    <a:t>LoRa</a:t>
                  </a:r>
                  <a:endParaRPr lang="zh-TW" altLang="en-US" sz="900" dirty="0">
                    <a:solidFill>
                      <a:prstClr val="black"/>
                    </a:solidFill>
                    <a:ea typeface="微軟正黑體" pitchFamily="34" charset="-120"/>
                  </a:endParaRPr>
                </a:p>
              </p:txBody>
            </p:sp>
            <p:sp>
              <p:nvSpPr>
                <p:cNvPr id="157" name="文字方塊 8">
                  <a:extLst>
                    <a:ext uri="{FF2B5EF4-FFF2-40B4-BE49-F238E27FC236}">
                      <a16:creationId xmlns="" xmlns:a16="http://schemas.microsoft.com/office/drawing/2014/main" id="{DE3C4BC7-2F28-4983-9F31-ABE0DEFDC9C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515977" y="4724173"/>
                  <a:ext cx="600683" cy="2745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86301" tIns="43151" rIns="86301" bIns="43151">
                  <a:spAutoFit/>
                </a:bodyPr>
                <a:lstStyle/>
                <a:p>
                  <a:pPr algn="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srgbClr val="0000FF"/>
                      </a:solidFill>
                      <a:latin typeface="Arial"/>
                      <a:ea typeface="微軟正黑體" pitchFamily="34" charset="-120"/>
                      <a:cs typeface="Arial" charset="0"/>
                    </a:rPr>
                    <a:t>資料層</a:t>
                  </a:r>
                </a:p>
              </p:txBody>
            </p:sp>
            <p:sp>
              <p:nvSpPr>
                <p:cNvPr id="158" name="矩形 157">
                  <a:extLst>
                    <a:ext uri="{FF2B5EF4-FFF2-40B4-BE49-F238E27FC236}">
                      <a16:creationId xmlns="" xmlns:a16="http://schemas.microsoft.com/office/drawing/2014/main" id="{F9EBB206-285F-4562-A83A-4286DDB18EE7}"/>
                    </a:ext>
                  </a:extLst>
                </p:cNvPr>
                <p:cNvSpPr/>
                <p:nvPr/>
              </p:nvSpPr>
              <p:spPr bwMode="auto">
                <a:xfrm>
                  <a:off x="848355" y="1834009"/>
                  <a:ext cx="8496673" cy="383349"/>
                </a:xfrm>
                <a:prstGeom prst="rect">
                  <a:avLst/>
                </a:prstGeom>
                <a:solidFill>
                  <a:srgbClr val="D8F8FE"/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wrap="none" lIns="86301" tIns="43151" rIns="86301" bIns="43151"/>
                <a:lstStyle/>
                <a:p>
                  <a:pPr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TW" altLang="en-US" sz="1000" dirty="0">
                    <a:solidFill>
                      <a:prstClr val="black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</p:txBody>
            </p:sp>
            <p:sp>
              <p:nvSpPr>
                <p:cNvPr id="159" name="文字方塊 8">
                  <a:extLst>
                    <a:ext uri="{FF2B5EF4-FFF2-40B4-BE49-F238E27FC236}">
                      <a16:creationId xmlns="" xmlns:a16="http://schemas.microsoft.com/office/drawing/2014/main" id="{D228167C-E0A7-4659-BF78-9CD9D57702D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364992" y="1861044"/>
                  <a:ext cx="1980497" cy="2852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6301" tIns="43151" rIns="86301" bIns="43151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9pPr>
                </a:lstStyle>
                <a:p>
                  <a:pPr algn="r"/>
                  <a:r>
                    <a:rPr lang="zh-TW" altLang="en-US" sz="900" b="1">
                      <a:solidFill>
                        <a:srgbClr val="0000FF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  <a:cs typeface="Arial" panose="020B0604020202020204" pitchFamily="34" charset="0"/>
                    </a:rPr>
                    <a:t>資料表現層</a:t>
                  </a:r>
                </a:p>
              </p:txBody>
            </p:sp>
            <p:sp>
              <p:nvSpPr>
                <p:cNvPr id="160" name="矩形 159">
                  <a:extLst>
                    <a:ext uri="{FF2B5EF4-FFF2-40B4-BE49-F238E27FC236}">
                      <a16:creationId xmlns="" xmlns:a16="http://schemas.microsoft.com/office/drawing/2014/main" id="{8ACB4F6B-85DE-4483-ADD7-EFA36C8500E2}"/>
                    </a:ext>
                  </a:extLst>
                </p:cNvPr>
                <p:cNvSpPr/>
                <p:nvPr/>
              </p:nvSpPr>
              <p:spPr bwMode="auto">
                <a:xfrm>
                  <a:off x="848355" y="5103508"/>
                  <a:ext cx="8496673" cy="503771"/>
                </a:xfrm>
                <a:prstGeom prst="rect">
                  <a:avLst/>
                </a:prstGeom>
                <a:solidFill>
                  <a:srgbClr val="D8F8FE"/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wrap="none" lIns="86301" tIns="43151" rIns="86301" bIns="43151"/>
                <a:lstStyle/>
                <a:p>
                  <a:pPr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TW" altLang="en-US" sz="1000" dirty="0">
                    <a:solidFill>
                      <a:prstClr val="black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</p:txBody>
            </p:sp>
            <p:sp>
              <p:nvSpPr>
                <p:cNvPr id="161" name="文字方塊 8">
                  <a:extLst>
                    <a:ext uri="{FF2B5EF4-FFF2-40B4-BE49-F238E27FC236}">
                      <a16:creationId xmlns="" xmlns:a16="http://schemas.microsoft.com/office/drawing/2014/main" id="{5C93ABEC-A8FE-48A1-9118-F4DF514DB92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954474" y="5220861"/>
                  <a:ext cx="1336911" cy="2745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86301" tIns="43151" rIns="86301" bIns="43151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9pPr>
                </a:lstStyle>
                <a:p>
                  <a:pPr algn="r"/>
                  <a:r>
                    <a:rPr lang="en-US" altLang="zh-TW" sz="900" b="1">
                      <a:solidFill>
                        <a:srgbClr val="0000FF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  <a:cs typeface="Arial" panose="020B0604020202020204" pitchFamily="34" charset="0"/>
                    </a:rPr>
                    <a:t>IoT</a:t>
                  </a:r>
                  <a:r>
                    <a:rPr lang="zh-TW" altLang="en-US" sz="900" b="1">
                      <a:solidFill>
                        <a:srgbClr val="0000FF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  <a:cs typeface="Arial" panose="020B0604020202020204" pitchFamily="34" charset="0"/>
                    </a:rPr>
                    <a:t>資料傳送協議層</a:t>
                  </a:r>
                </a:p>
              </p:txBody>
            </p:sp>
            <p:sp>
              <p:nvSpPr>
                <p:cNvPr id="162" name="矩形 161">
                  <a:extLst>
                    <a:ext uri="{FF2B5EF4-FFF2-40B4-BE49-F238E27FC236}">
                      <a16:creationId xmlns="" xmlns:a16="http://schemas.microsoft.com/office/drawing/2014/main" id="{2C0208E5-F804-4895-BC56-C3A9039FF99A}"/>
                    </a:ext>
                  </a:extLst>
                </p:cNvPr>
                <p:cNvSpPr/>
                <p:nvPr/>
              </p:nvSpPr>
              <p:spPr bwMode="auto">
                <a:xfrm>
                  <a:off x="1582228" y="5159706"/>
                  <a:ext cx="5603777" cy="351235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wrap="none" lIns="86301" tIns="43151" rIns="86301" bIns="43151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TW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Protocols</a:t>
                  </a:r>
                  <a:endParaRPr lang="zh-TW" altLang="en-US" sz="900" dirty="0">
                    <a:solidFill>
                      <a:prstClr val="white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</p:txBody>
            </p:sp>
            <p:sp>
              <p:nvSpPr>
                <p:cNvPr id="163" name="矩形 162">
                  <a:extLst>
                    <a:ext uri="{FF2B5EF4-FFF2-40B4-BE49-F238E27FC236}">
                      <a16:creationId xmlns="" xmlns:a16="http://schemas.microsoft.com/office/drawing/2014/main" id="{E11E879A-CF85-477B-8F25-819866653B84}"/>
                    </a:ext>
                  </a:extLst>
                </p:cNvPr>
                <p:cNvSpPr/>
                <p:nvPr/>
              </p:nvSpPr>
              <p:spPr bwMode="auto">
                <a:xfrm>
                  <a:off x="2792443" y="5229952"/>
                  <a:ext cx="722255" cy="216762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TW" sz="900" dirty="0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MQTT</a:t>
                  </a:r>
                  <a:endParaRPr lang="zh-TW" altLang="en-US" sz="900" dirty="0">
                    <a:solidFill>
                      <a:prstClr val="black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</p:txBody>
            </p:sp>
            <p:sp>
              <p:nvSpPr>
                <p:cNvPr id="164" name="矩形 163">
                  <a:extLst>
                    <a:ext uri="{FF2B5EF4-FFF2-40B4-BE49-F238E27FC236}">
                      <a16:creationId xmlns="" xmlns:a16="http://schemas.microsoft.com/office/drawing/2014/main" id="{B2C65B1D-DA59-477C-B69E-8A51F793AB51}"/>
                    </a:ext>
                  </a:extLst>
                </p:cNvPr>
                <p:cNvSpPr/>
                <p:nvPr/>
              </p:nvSpPr>
              <p:spPr bwMode="auto">
                <a:xfrm>
                  <a:off x="5301944" y="5211889"/>
                  <a:ext cx="722255" cy="214755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TW" sz="900" dirty="0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HTTP</a:t>
                  </a:r>
                  <a:endParaRPr lang="zh-TW" altLang="en-US" sz="900" dirty="0">
                    <a:solidFill>
                      <a:prstClr val="black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</p:txBody>
            </p:sp>
            <p:sp>
              <p:nvSpPr>
                <p:cNvPr id="165" name="矩形 164">
                  <a:extLst>
                    <a:ext uri="{FF2B5EF4-FFF2-40B4-BE49-F238E27FC236}">
                      <a16:creationId xmlns="" xmlns:a16="http://schemas.microsoft.com/office/drawing/2014/main" id="{6D258CB2-692F-4813-90EC-714F5DAFE8EA}"/>
                    </a:ext>
                  </a:extLst>
                </p:cNvPr>
                <p:cNvSpPr/>
                <p:nvPr/>
              </p:nvSpPr>
              <p:spPr bwMode="auto">
                <a:xfrm>
                  <a:off x="6157807" y="5223932"/>
                  <a:ext cx="722255" cy="214755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TW" sz="900" dirty="0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RESTful</a:t>
                  </a:r>
                  <a:endParaRPr lang="zh-TW" altLang="en-US" sz="900" dirty="0">
                    <a:solidFill>
                      <a:prstClr val="black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</p:txBody>
            </p:sp>
            <p:sp>
              <p:nvSpPr>
                <p:cNvPr id="166" name="文字方塊 8">
                  <a:extLst>
                    <a:ext uri="{FF2B5EF4-FFF2-40B4-BE49-F238E27FC236}">
                      <a16:creationId xmlns="" xmlns:a16="http://schemas.microsoft.com/office/drawing/2014/main" id="{3A961480-627F-4795-9F96-F150B17CBF4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252540" y="5820303"/>
                  <a:ext cx="1133431" cy="2745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86301" tIns="43151" rIns="86301" bIns="43151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9pPr>
                </a:lstStyle>
                <a:p>
                  <a:pPr algn="r"/>
                  <a:r>
                    <a:rPr lang="zh-TW" altLang="en-US" sz="900" b="1">
                      <a:solidFill>
                        <a:srgbClr val="0000FF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  <a:cs typeface="Arial" panose="020B0604020202020204" pitchFamily="34" charset="0"/>
                    </a:rPr>
                    <a:t>無線通訊協定層</a:t>
                  </a:r>
                </a:p>
              </p:txBody>
            </p:sp>
            <p:sp>
              <p:nvSpPr>
                <p:cNvPr id="167" name="矩形 166">
                  <a:extLst>
                    <a:ext uri="{FF2B5EF4-FFF2-40B4-BE49-F238E27FC236}">
                      <a16:creationId xmlns="" xmlns:a16="http://schemas.microsoft.com/office/drawing/2014/main" id="{DB42F51E-B713-4AA2-959C-B185C9021D63}"/>
                    </a:ext>
                  </a:extLst>
                </p:cNvPr>
                <p:cNvSpPr/>
                <p:nvPr/>
              </p:nvSpPr>
              <p:spPr bwMode="auto">
                <a:xfrm>
                  <a:off x="2213476" y="1858094"/>
                  <a:ext cx="5536005" cy="311095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wrap="none" lIns="86301" tIns="43151" rIns="86301" bIns="43151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資料格式</a:t>
                  </a:r>
                </a:p>
              </p:txBody>
            </p:sp>
            <p:sp>
              <p:nvSpPr>
                <p:cNvPr id="168" name="矩形 167">
                  <a:extLst>
                    <a:ext uri="{FF2B5EF4-FFF2-40B4-BE49-F238E27FC236}">
                      <a16:creationId xmlns="" xmlns:a16="http://schemas.microsoft.com/office/drawing/2014/main" id="{38ABF927-20FC-4ECB-ABFC-1C84E7019C66}"/>
                    </a:ext>
                  </a:extLst>
                </p:cNvPr>
                <p:cNvSpPr/>
                <p:nvPr/>
              </p:nvSpPr>
              <p:spPr bwMode="auto">
                <a:xfrm>
                  <a:off x="3355919" y="1910278"/>
                  <a:ext cx="859736" cy="208734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TW" sz="900" dirty="0" err="1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SensorML</a:t>
                  </a:r>
                  <a:endParaRPr lang="zh-TW" altLang="en-US" sz="900" dirty="0">
                    <a:solidFill>
                      <a:prstClr val="black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</p:txBody>
            </p:sp>
            <p:sp>
              <p:nvSpPr>
                <p:cNvPr id="169" name="矩形 168">
                  <a:extLst>
                    <a:ext uri="{FF2B5EF4-FFF2-40B4-BE49-F238E27FC236}">
                      <a16:creationId xmlns="" xmlns:a16="http://schemas.microsoft.com/office/drawing/2014/main" id="{23F5992C-897B-4BA9-8580-644320141128}"/>
                    </a:ext>
                  </a:extLst>
                </p:cNvPr>
                <p:cNvSpPr/>
                <p:nvPr/>
              </p:nvSpPr>
              <p:spPr bwMode="auto">
                <a:xfrm>
                  <a:off x="5598204" y="1902249"/>
                  <a:ext cx="776474" cy="214756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TW" sz="900" dirty="0" err="1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netCDF</a:t>
                  </a:r>
                  <a:endParaRPr lang="zh-TW" altLang="en-US" sz="900" dirty="0">
                    <a:solidFill>
                      <a:prstClr val="black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</p:txBody>
            </p:sp>
            <p:sp>
              <p:nvSpPr>
                <p:cNvPr id="170" name="矩形 169">
                  <a:extLst>
                    <a:ext uri="{FF2B5EF4-FFF2-40B4-BE49-F238E27FC236}">
                      <a16:creationId xmlns="" xmlns:a16="http://schemas.microsoft.com/office/drawing/2014/main" id="{7FF57E37-66BC-41C1-937F-0BD9FA253A3D}"/>
                    </a:ext>
                  </a:extLst>
                </p:cNvPr>
                <p:cNvSpPr/>
                <p:nvPr/>
              </p:nvSpPr>
              <p:spPr bwMode="auto">
                <a:xfrm>
                  <a:off x="4490616" y="1902249"/>
                  <a:ext cx="805519" cy="214756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defTabSz="86301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TW" sz="900" dirty="0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O&amp;M</a:t>
                  </a:r>
                  <a:endParaRPr lang="zh-TW" altLang="en-US" sz="900" dirty="0">
                    <a:solidFill>
                      <a:prstClr val="black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</p:txBody>
            </p:sp>
            <p:sp>
              <p:nvSpPr>
                <p:cNvPr id="171" name="流程圖: 磁碟 170">
                  <a:extLst>
                    <a:ext uri="{FF2B5EF4-FFF2-40B4-BE49-F238E27FC236}">
                      <a16:creationId xmlns="" xmlns:a16="http://schemas.microsoft.com/office/drawing/2014/main" id="{1EC08167-0DC2-46EA-83D8-822EC1C06531}"/>
                    </a:ext>
                  </a:extLst>
                </p:cNvPr>
                <p:cNvSpPr/>
                <p:nvPr/>
              </p:nvSpPr>
              <p:spPr>
                <a:xfrm>
                  <a:off x="1016816" y="3572122"/>
                  <a:ext cx="896527" cy="792789"/>
                </a:xfrm>
                <a:prstGeom prst="flowChartMagneticDisk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700" dirty="0">
                      <a:solidFill>
                        <a:prstClr val="black"/>
                      </a:solidFill>
                      <a:ea typeface="微軟正黑體" pitchFamily="34" charset="-120"/>
                    </a:rPr>
                    <a:t>關聯式資料庫</a:t>
                  </a:r>
                  <a:endParaRPr lang="en-US" altLang="zh-TW" sz="700" dirty="0">
                    <a:solidFill>
                      <a:prstClr val="black"/>
                    </a:solidFill>
                    <a:ea typeface="微軟正黑體" pitchFamily="34" charset="-120"/>
                  </a:endParaRPr>
                </a:p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700" dirty="0">
                      <a:solidFill>
                        <a:prstClr val="black"/>
                      </a:solidFill>
                      <a:ea typeface="微軟正黑體" pitchFamily="34" charset="-120"/>
                    </a:rPr>
                    <a:t>時序性資料庫</a:t>
                  </a:r>
                  <a:endParaRPr lang="en-US" altLang="zh-TW" sz="700" dirty="0">
                    <a:solidFill>
                      <a:prstClr val="black"/>
                    </a:solidFill>
                    <a:ea typeface="微軟正黑體" pitchFamily="34" charset="-120"/>
                  </a:endParaRPr>
                </a:p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700" dirty="0">
                      <a:solidFill>
                        <a:prstClr val="black"/>
                      </a:solidFill>
                      <a:ea typeface="微軟正黑體" pitchFamily="34" charset="-120"/>
                    </a:rPr>
                    <a:t>二維資料庫</a:t>
                  </a:r>
                </a:p>
              </p:txBody>
            </p:sp>
            <p:cxnSp>
              <p:nvCxnSpPr>
                <p:cNvPr id="172" name="直線單箭頭接點 84">
                  <a:extLst>
                    <a:ext uri="{FF2B5EF4-FFF2-40B4-BE49-F238E27FC236}">
                      <a16:creationId xmlns="" xmlns:a16="http://schemas.microsoft.com/office/drawing/2014/main" id="{A756D751-26D8-47B9-A74D-07B354B8695F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H="1">
                  <a:off x="2000672" y="3429000"/>
                  <a:ext cx="216024" cy="1587"/>
                </a:xfrm>
                <a:prstGeom prst="straightConnector1">
                  <a:avLst/>
                </a:prstGeom>
                <a:noFill/>
                <a:ln w="38100" algn="ctr">
                  <a:solidFill>
                    <a:srgbClr val="92D050"/>
                  </a:solidFill>
                  <a:miter lim="800000"/>
                  <a:headEnd type="triangle" w="med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173" name="矩形 172">
                  <a:extLst>
                    <a:ext uri="{FF2B5EF4-FFF2-40B4-BE49-F238E27FC236}">
                      <a16:creationId xmlns="" xmlns:a16="http://schemas.microsoft.com/office/drawing/2014/main" id="{00CC4E61-6A83-4C5A-B9FF-F6D5F152B5C9}"/>
                    </a:ext>
                  </a:extLst>
                </p:cNvPr>
                <p:cNvSpPr/>
                <p:nvPr/>
              </p:nvSpPr>
              <p:spPr bwMode="auto">
                <a:xfrm>
                  <a:off x="2217349" y="3066343"/>
                  <a:ext cx="718384" cy="291024"/>
                </a:xfrm>
                <a:prstGeom prst="rect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lIns="33977" tIns="33977" rIns="33977" bIns="33977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black"/>
                      </a:solidFill>
                      <a:latin typeface="微軟正黑體" pitchFamily="34" charset="-120"/>
                      <a:ea typeface="微軟正黑體" pitchFamily="34" charset="-120"/>
                    </a:rPr>
                    <a:t>效能計算</a:t>
                  </a:r>
                </a:p>
              </p:txBody>
            </p:sp>
            <p:sp>
              <p:nvSpPr>
                <p:cNvPr id="174" name="圓角矩形 86">
                  <a:extLst>
                    <a:ext uri="{FF2B5EF4-FFF2-40B4-BE49-F238E27FC236}">
                      <a16:creationId xmlns="" xmlns:a16="http://schemas.microsoft.com/office/drawing/2014/main" id="{C8CA114D-8DFA-46EC-A947-9C3E07FBE050}"/>
                    </a:ext>
                  </a:extLst>
                </p:cNvPr>
                <p:cNvSpPr/>
                <p:nvPr/>
              </p:nvSpPr>
              <p:spPr>
                <a:xfrm>
                  <a:off x="3067404" y="2861623"/>
                  <a:ext cx="2672153" cy="949339"/>
                </a:xfrm>
                <a:prstGeom prst="roundRect">
                  <a:avLst>
                    <a:gd name="adj" fmla="val 4449"/>
                  </a:avLst>
                </a:prstGeom>
                <a:noFill/>
                <a:ln>
                  <a:solidFill>
                    <a:srgbClr val="0000FF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TW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5" name="矩形 174">
                  <a:extLst>
                    <a:ext uri="{FF2B5EF4-FFF2-40B4-BE49-F238E27FC236}">
                      <a16:creationId xmlns="" xmlns:a16="http://schemas.microsoft.com/office/drawing/2014/main" id="{14B34B95-589D-4BA9-81C1-9CA28B521276}"/>
                    </a:ext>
                  </a:extLst>
                </p:cNvPr>
                <p:cNvSpPr/>
                <p:nvPr/>
              </p:nvSpPr>
              <p:spPr bwMode="auto">
                <a:xfrm>
                  <a:off x="5096692" y="2889722"/>
                  <a:ext cx="577030" cy="879092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lIns="33977" tIns="43151" rIns="33977" bIns="43151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微服務模組群</a:t>
                  </a:r>
                </a:p>
              </p:txBody>
            </p:sp>
            <p:sp>
              <p:nvSpPr>
                <p:cNvPr id="176" name="矩形 175">
                  <a:extLst>
                    <a:ext uri="{FF2B5EF4-FFF2-40B4-BE49-F238E27FC236}">
                      <a16:creationId xmlns="" xmlns:a16="http://schemas.microsoft.com/office/drawing/2014/main" id="{02032843-D94B-4519-86FE-C569D55AFFDA}"/>
                    </a:ext>
                  </a:extLst>
                </p:cNvPr>
                <p:cNvSpPr/>
                <p:nvPr/>
              </p:nvSpPr>
              <p:spPr bwMode="auto">
                <a:xfrm>
                  <a:off x="7689454" y="2889722"/>
                  <a:ext cx="577030" cy="8790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  <a:headEnd type="none" w="sm" len="sm"/>
                  <a:tailEnd type="none" w="sm" len="sm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lIns="33977" tIns="43151" rIns="33977" bIns="43151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TW" sz="900" dirty="0" err="1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IoT</a:t>
                  </a: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作業</a:t>
                  </a:r>
                  <a:endParaRPr lang="en-US" altLang="zh-TW" sz="900" dirty="0">
                    <a:solidFill>
                      <a:prstClr val="white"/>
                    </a:solidFill>
                    <a:latin typeface="微軟正黑體" pitchFamily="34" charset="-120"/>
                    <a:ea typeface="微軟正黑體" pitchFamily="34" charset="-120"/>
                  </a:endParaRPr>
                </a:p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TW" altLang="en-US" sz="900" dirty="0">
                      <a:solidFill>
                        <a:prstClr val="white"/>
                      </a:solidFill>
                      <a:latin typeface="微軟正黑體" pitchFamily="34" charset="-120"/>
                      <a:ea typeface="微軟正黑體" pitchFamily="34" charset="-120"/>
                    </a:rPr>
                    <a:t>模組群</a:t>
                  </a:r>
                </a:p>
              </p:txBody>
            </p:sp>
            <p:sp>
              <p:nvSpPr>
                <p:cNvPr id="177" name="圓角矩形 89">
                  <a:extLst>
                    <a:ext uri="{FF2B5EF4-FFF2-40B4-BE49-F238E27FC236}">
                      <a16:creationId xmlns="" xmlns:a16="http://schemas.microsoft.com/office/drawing/2014/main" id="{49F190CF-31F2-4EFB-B029-43E1BBB961E8}"/>
                    </a:ext>
                  </a:extLst>
                </p:cNvPr>
                <p:cNvSpPr/>
                <p:nvPr/>
              </p:nvSpPr>
              <p:spPr bwMode="auto">
                <a:xfrm>
                  <a:off x="633420" y="900728"/>
                  <a:ext cx="9120175" cy="1414976"/>
                </a:xfrm>
                <a:prstGeom prst="roundRect">
                  <a:avLst>
                    <a:gd name="adj" fmla="val 7474"/>
                  </a:avLst>
                </a:prstGeom>
                <a:noFill/>
                <a:ln>
                  <a:prstDash val="sysDash"/>
                  <a:headEnd type="none" w="med" len="med"/>
                  <a:tailEnd type="none" w="med" len="med"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wrap="none" lIns="86301" tIns="0" rIns="86301" bIns="43151"/>
                <a:lstStyle/>
                <a:p>
                  <a:pPr marL="164811" indent="-164811" algn="ctr" fontAlgn="auto">
                    <a:spcBef>
                      <a:spcPts val="0"/>
                    </a:spcBef>
                    <a:spcAft>
                      <a:spcPts val="0"/>
                    </a:spcAft>
                    <a:buSzPct val="125000"/>
                    <a:defRPr/>
                  </a:pPr>
                  <a:endParaRPr lang="zh-TW" altLang="en-US" sz="1000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軟正黑體" pitchFamily="34" charset="-120"/>
                    <a:ea typeface="微軟正黑體" pitchFamily="34" charset="-120"/>
                  </a:endParaRPr>
                </a:p>
              </p:txBody>
            </p:sp>
            <p:sp>
              <p:nvSpPr>
                <p:cNvPr id="178" name="文字方塊 90">
                  <a:extLst>
                    <a:ext uri="{FF2B5EF4-FFF2-40B4-BE49-F238E27FC236}">
                      <a16:creationId xmlns="" xmlns:a16="http://schemas.microsoft.com/office/drawing/2014/main" id="{A360A8EB-6C5C-46D3-9630-F3A21732611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9351973" y="1055331"/>
                  <a:ext cx="449738" cy="10770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lIns="86301" tIns="43151" rIns="86301" bIns="43151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</a:defRPr>
                  </a:lvl9pPr>
                </a:lstStyle>
                <a:p>
                  <a:pPr algn="ctr"/>
                  <a:r>
                    <a:rPr lang="en-US" altLang="zh-TW" sz="1400">
                      <a:solidFill>
                        <a:srgbClr val="FF0000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  <a:cs typeface="Arial" panose="020B0604020202020204" pitchFamily="34" charset="0"/>
                    </a:rPr>
                    <a:t>SaaS</a:t>
                  </a:r>
                  <a:endParaRPr lang="zh-TW" altLang="en-US" sz="1400">
                    <a:solidFill>
                      <a:srgbClr val="FF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02" name="矩形 101">
                <a:extLst>
                  <a:ext uri="{FF2B5EF4-FFF2-40B4-BE49-F238E27FC236}">
                    <a16:creationId xmlns="" xmlns:a16="http://schemas.microsoft.com/office/drawing/2014/main" id="{AAF5E1E0-36E2-432E-9A05-50F36B16967B}"/>
                  </a:ext>
                </a:extLst>
              </p:cNvPr>
              <p:cNvSpPr/>
              <p:nvPr/>
            </p:nvSpPr>
            <p:spPr bwMode="auto">
              <a:xfrm>
                <a:off x="3954433" y="5127808"/>
                <a:ext cx="675005" cy="196259"/>
              </a:xfrm>
              <a:prstGeom prst="rect">
                <a:avLst/>
              </a:prstGeom>
              <a:ln>
                <a:headEnd type="none" w="sm" len="sm"/>
                <a:tailEnd type="none" w="sm" len="sm"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lIns="33977" tIns="33977" rIns="33977" bIns="33977" anchor="ctr"/>
              <a:lstStyle/>
              <a:p>
                <a:pPr algn="ctr" defTabSz="86301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TW" sz="900" dirty="0" err="1">
                    <a:solidFill>
                      <a:prstClr val="black"/>
                    </a:solidFill>
                    <a:latin typeface="微軟正黑體" pitchFamily="34" charset="-120"/>
                    <a:ea typeface="微軟正黑體" pitchFamily="34" charset="-120"/>
                  </a:rPr>
                  <a:t>CoAP</a:t>
                </a:r>
                <a:endParaRPr lang="zh-TW" altLang="en-US" sz="900" dirty="0">
                  <a:solidFill>
                    <a:prstClr val="black"/>
                  </a:solidFill>
                  <a:latin typeface="微軟正黑體" pitchFamily="34" charset="-120"/>
                  <a:ea typeface="微軟正黑體" pitchFamily="34" charset="-120"/>
                </a:endParaRPr>
              </a:p>
            </p:txBody>
          </p:sp>
          <p:sp>
            <p:nvSpPr>
              <p:cNvPr id="103" name="矩形 102">
                <a:extLst>
                  <a:ext uri="{FF2B5EF4-FFF2-40B4-BE49-F238E27FC236}">
                    <a16:creationId xmlns="" xmlns:a16="http://schemas.microsoft.com/office/drawing/2014/main" id="{C8CFA403-793C-401C-BA63-65C908B1FDF4}"/>
                  </a:ext>
                </a:extLst>
              </p:cNvPr>
              <p:cNvSpPr/>
              <p:nvPr/>
            </p:nvSpPr>
            <p:spPr bwMode="auto">
              <a:xfrm>
                <a:off x="3172658" y="5133310"/>
                <a:ext cx="675005" cy="196260"/>
              </a:xfrm>
              <a:prstGeom prst="rect">
                <a:avLst/>
              </a:prstGeom>
              <a:ln>
                <a:headEnd type="none" w="sm" len="sm"/>
                <a:tailEnd type="none" w="sm" len="sm"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lIns="33977" tIns="33977" rIns="33977" bIns="33977" anchor="ctr"/>
              <a:lstStyle/>
              <a:p>
                <a:pPr algn="ctr" defTabSz="86301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TW" sz="900" dirty="0">
                    <a:solidFill>
                      <a:prstClr val="black"/>
                    </a:solidFill>
                    <a:latin typeface="微軟正黑體" pitchFamily="34" charset="-120"/>
                    <a:ea typeface="微軟正黑體" pitchFamily="34" charset="-120"/>
                  </a:rPr>
                  <a:t>AMQP</a:t>
                </a:r>
                <a:endParaRPr lang="zh-TW" altLang="en-US" sz="900" dirty="0">
                  <a:solidFill>
                    <a:prstClr val="black"/>
                  </a:solidFill>
                  <a:latin typeface="微軟正黑體" pitchFamily="34" charset="-120"/>
                  <a:ea typeface="微軟正黑體" pitchFamily="34" charset="-120"/>
                </a:endParaRPr>
              </a:p>
            </p:txBody>
          </p:sp>
          <p:sp>
            <p:nvSpPr>
              <p:cNvPr id="104" name="圓角矩形 36">
                <a:extLst>
                  <a:ext uri="{FF2B5EF4-FFF2-40B4-BE49-F238E27FC236}">
                    <a16:creationId xmlns="" xmlns:a16="http://schemas.microsoft.com/office/drawing/2014/main" id="{FA028B53-B373-4156-ABC2-5B3EC32AB56F}"/>
                  </a:ext>
                </a:extLst>
              </p:cNvPr>
              <p:cNvSpPr/>
              <p:nvPr/>
            </p:nvSpPr>
            <p:spPr bwMode="auto">
              <a:xfrm>
                <a:off x="4395990" y="1318170"/>
                <a:ext cx="1530975" cy="526416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headEnd type="none" w="sm" len="sm"/>
                <a:tailEnd type="none" w="sm" len="sm"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86301" tIns="33977" rIns="33977" bIns="33977" anchor="ctr"/>
              <a:lstStyle/>
              <a:p>
                <a:pPr algn="ctr" defTabSz="86301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1000" dirty="0">
                    <a:solidFill>
                      <a:prstClr val="white"/>
                    </a:solidFill>
                    <a:ea typeface="微軟正黑體" pitchFamily="34" charset="-120"/>
                  </a:rPr>
                  <a:t>物聯網作業平台</a:t>
                </a:r>
                <a:endParaRPr lang="en-US" altLang="zh-TW" sz="1000" dirty="0">
                  <a:solidFill>
                    <a:prstClr val="white"/>
                  </a:solidFill>
                  <a:ea typeface="微軟正黑體" pitchFamily="34" charset="-120"/>
                </a:endParaRPr>
              </a:p>
            </p:txBody>
          </p:sp>
          <p:sp>
            <p:nvSpPr>
              <p:cNvPr id="105" name="矩形 104">
                <a:extLst>
                  <a:ext uri="{FF2B5EF4-FFF2-40B4-BE49-F238E27FC236}">
                    <a16:creationId xmlns="" xmlns:a16="http://schemas.microsoft.com/office/drawing/2014/main" id="{34BC37DC-D90F-4B33-B5A6-6ED18E4E8BC5}"/>
                  </a:ext>
                </a:extLst>
              </p:cNvPr>
              <p:cNvSpPr/>
              <p:nvPr/>
            </p:nvSpPr>
            <p:spPr bwMode="auto">
              <a:xfrm>
                <a:off x="5957731" y="2106877"/>
                <a:ext cx="727485" cy="196260"/>
              </a:xfrm>
              <a:prstGeom prst="rect">
                <a:avLst/>
              </a:prstGeom>
              <a:ln>
                <a:headEnd type="none" w="sm" len="sm"/>
                <a:tailEnd type="none" w="sm" len="sm"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lIns="33977" tIns="33977" rIns="33977" bIns="33977" anchor="ctr"/>
              <a:lstStyle/>
              <a:p>
                <a:pPr algn="ctr" defTabSz="86301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TW" sz="900" dirty="0">
                    <a:solidFill>
                      <a:prstClr val="black"/>
                    </a:solidFill>
                    <a:latin typeface="微軟正黑體" pitchFamily="34" charset="-120"/>
                    <a:ea typeface="微軟正黑體" pitchFamily="34" charset="-120"/>
                  </a:rPr>
                  <a:t>KML</a:t>
                </a:r>
                <a:endParaRPr lang="zh-TW" altLang="en-US" sz="900" dirty="0">
                  <a:solidFill>
                    <a:prstClr val="black"/>
                  </a:solidFill>
                  <a:latin typeface="微軟正黑體" pitchFamily="34" charset="-120"/>
                  <a:ea typeface="微軟正黑體" pitchFamily="34" charset="-120"/>
                </a:endParaRPr>
              </a:p>
            </p:txBody>
          </p:sp>
        </p:grpSp>
        <p:sp>
          <p:nvSpPr>
            <p:cNvPr id="97" name="矩形 96">
              <a:extLst>
                <a:ext uri="{FF2B5EF4-FFF2-40B4-BE49-F238E27FC236}">
                  <a16:creationId xmlns="" xmlns:a16="http://schemas.microsoft.com/office/drawing/2014/main" id="{811E1745-7517-4B79-A0B1-042A31695478}"/>
                </a:ext>
              </a:extLst>
            </p:cNvPr>
            <p:cNvSpPr/>
            <p:nvPr/>
          </p:nvSpPr>
          <p:spPr bwMode="auto">
            <a:xfrm rot="16200000">
              <a:off x="-1733954" y="3398251"/>
              <a:ext cx="4705593" cy="59062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  <a:headEnd type="none" w="sm" len="sm"/>
              <a:tailEnd type="none" w="sm" len="sm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lIns="86301" tIns="43151" rIns="86301" bIns="43151"/>
            <a:lstStyle/>
            <a:p>
              <a:pPr defTabSz="86301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sz="1000" dirty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="" xmlns:a16="http://schemas.microsoft.com/office/drawing/2014/main" id="{AA0FF8CF-EDA4-4207-B34A-E74F2AD6D6A5}"/>
                </a:ext>
              </a:extLst>
            </p:cNvPr>
            <p:cNvSpPr/>
            <p:nvPr/>
          </p:nvSpPr>
          <p:spPr bwMode="auto">
            <a:xfrm rot="16200000">
              <a:off x="6601491" y="3412538"/>
              <a:ext cx="4705593" cy="59062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  <a:headEnd type="none" w="sm" len="sm"/>
              <a:tailEnd type="none" w="sm" len="sm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lIns="86301" tIns="43151" rIns="86301" bIns="43151"/>
            <a:lstStyle/>
            <a:p>
              <a:pPr defTabSz="86301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sz="1000" dirty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99" name="文字方塊 33">
              <a:extLst>
                <a:ext uri="{FF2B5EF4-FFF2-40B4-BE49-F238E27FC236}">
                  <a16:creationId xmlns="" xmlns:a16="http://schemas.microsoft.com/office/drawing/2014/main" id="{1E8F310B-5447-463F-BBC6-520A72B888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080" y="2277555"/>
              <a:ext cx="436826" cy="2729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TW" altLang="en-US" dirty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水資源物聯網作業規範</a:t>
              </a:r>
            </a:p>
          </p:txBody>
        </p:sp>
        <p:sp>
          <p:nvSpPr>
            <p:cNvPr id="100" name="文字方塊 95">
              <a:extLst>
                <a:ext uri="{FF2B5EF4-FFF2-40B4-BE49-F238E27FC236}">
                  <a16:creationId xmlns="" xmlns:a16="http://schemas.microsoft.com/office/drawing/2014/main" id="{F67B2EE8-74E9-4500-8192-24594411A2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43681" y="2297284"/>
              <a:ext cx="436826" cy="3075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TW" altLang="en-US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水資源物聯網作業安全防禦</a:t>
              </a:r>
            </a:p>
          </p:txBody>
        </p:sp>
      </p:grp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zh-TW" altLang="en-US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整體系統架構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B6CD9E-8A79-4779-90AF-78C3353DF80E}" type="slidenum">
              <a:rPr lang="en-US" altLang="zh-TW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262462" y="1370504"/>
            <a:ext cx="4995333" cy="601133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45791" dir="3378596" algn="ctr" rotWithShape="0">
              <a:schemeClr val="bg2">
                <a:alpha val="8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>
              <a:solidFill>
                <a:prstClr val="black"/>
              </a:solidFill>
              <a:latin typeface="Arial" charset="0"/>
              <a:ea typeface="新細明體" charset="-120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1109323" y="5187427"/>
            <a:ext cx="7501467" cy="999067"/>
          </a:xfrm>
          <a:prstGeom prst="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lgDash"/>
            <a:round/>
            <a:headEnd type="none" w="med" len="med"/>
            <a:tailEnd type="none" w="med" len="med"/>
          </a:ln>
          <a:effectLst>
            <a:outerShdw dist="45791" dir="3378596" algn="ctr" rotWithShape="0">
              <a:schemeClr val="bg2">
                <a:alpha val="8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>
              <a:solidFill>
                <a:prstClr val="black"/>
              </a:solidFill>
              <a:latin typeface="Arial" charset="0"/>
              <a:ea typeface="新細明體" charset="-120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949769" y="1261034"/>
            <a:ext cx="821266" cy="5003800"/>
          </a:xfrm>
          <a:prstGeom prst="rect">
            <a:avLst/>
          </a:prstGeom>
          <a:noFill/>
          <a:ln w="38100" cap="flat" cmpd="sng" algn="ctr">
            <a:solidFill>
              <a:srgbClr val="CC00CC"/>
            </a:solidFill>
            <a:prstDash val="sysDot"/>
            <a:round/>
            <a:headEnd type="none" w="med" len="med"/>
            <a:tailEnd type="none" w="med" len="med"/>
          </a:ln>
          <a:effectLst>
            <a:outerShdw dist="45791" dir="3378596" algn="ctr" rotWithShape="0">
              <a:schemeClr val="bg2">
                <a:alpha val="8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>
              <a:solidFill>
                <a:prstClr val="black"/>
              </a:solidFill>
              <a:latin typeface="Arial" charset="0"/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1887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ed Rectangle 34"/>
          <p:cNvSpPr/>
          <p:nvPr/>
        </p:nvSpPr>
        <p:spPr>
          <a:xfrm>
            <a:off x="3526603" y="2214490"/>
            <a:ext cx="2842121" cy="3996724"/>
          </a:xfrm>
          <a:prstGeom prst="roundRect">
            <a:avLst>
              <a:gd name="adj" fmla="val 10067"/>
            </a:avLst>
          </a:prstGeom>
          <a:solidFill>
            <a:srgbClr val="D5FED6"/>
          </a:solidFill>
          <a:ln w="9525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3231" tIns="33231" rIns="33231" bIns="33231" rtlCol="0" anchor="ctr"/>
          <a:lstStyle/>
          <a:p>
            <a:pPr algn="ctr"/>
            <a:endParaRPr lang="zh-TW" altLang="en-US" sz="1662" dirty="0">
              <a:solidFill>
                <a:prstClr val="white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/>
                </a:solidFill>
              </a:rPr>
              <a:t>Page </a:t>
            </a:r>
            <a:fld id="{7B3BD923-F43A-49A9-AC82-B0527E9D4E36}" type="slidenum">
              <a:rPr lang="zh-TW" altLang="en-US" smtClean="0">
                <a:solidFill>
                  <a:prstClr val="black"/>
                </a:solidFill>
              </a:rPr>
              <a:pPr/>
              <a:t>11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3" y="816454"/>
            <a:ext cx="3801839" cy="756000"/>
          </a:xfrm>
        </p:spPr>
        <p:txBody>
          <a:bodyPr>
            <a:normAutofit/>
          </a:bodyPr>
          <a:lstStyle/>
          <a:p>
            <a:r>
              <a:rPr lang="zh-TW" altLang="en-US" sz="2400" dirty="0"/>
              <a:t>資料流（</a:t>
            </a:r>
            <a:r>
              <a:rPr lang="en-US" altLang="zh-TW" sz="2400" dirty="0"/>
              <a:t>Data flow</a:t>
            </a:r>
            <a:r>
              <a:rPr lang="zh-TW" altLang="en-US" sz="2400" dirty="0"/>
              <a:t>）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7168" y="971006"/>
            <a:ext cx="1135043" cy="1135043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786454" y="2483542"/>
            <a:ext cx="2316480" cy="349614"/>
          </a:xfrm>
          <a:prstGeom prst="roundRect">
            <a:avLst/>
          </a:prstGeom>
          <a:solidFill>
            <a:srgbClr val="00FA00">
              <a:alpha val="5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3231" tIns="33231" rIns="33231" bIns="33231" rtlCol="0" anchor="ctr"/>
          <a:lstStyle/>
          <a:p>
            <a:pPr algn="ctr"/>
            <a:r>
              <a:rPr lang="zh-TW" altLang="en-US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網頁介面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6454" y="3221161"/>
            <a:ext cx="2316480" cy="145542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426764" y="3856294"/>
            <a:ext cx="1035861" cy="4331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sz="2215" b="1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資料庫</a:t>
            </a:r>
            <a:endParaRPr lang="zh-TW" altLang="en-US" sz="2215" b="1" dirty="0">
              <a:solidFill>
                <a:prstClr val="black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48618" y="1492154"/>
            <a:ext cx="4128554" cy="4579361"/>
            <a:chOff x="-143419" y="991069"/>
            <a:chExt cx="4472599" cy="5300645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29394" r="7393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31155" r="28539"/>
            <a:stretch/>
          </p:blipFill>
          <p:spPr>
            <a:xfrm>
              <a:off x="895606" y="991069"/>
              <a:ext cx="1284783" cy="2312319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9461" y="4887995"/>
              <a:ext cx="1217074" cy="140371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424771" y="1547065"/>
              <a:ext cx="431021" cy="1291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1662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感</a:t>
              </a:r>
              <a:endParaRPr lang="en-US" altLang="zh-TW" sz="1662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endParaRPr>
            </a:p>
            <a:p>
              <a:r>
                <a:rPr lang="zh-TW" altLang="en-US" sz="1662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知</a:t>
              </a:r>
              <a:endParaRPr lang="en-US" altLang="zh-TW" sz="1662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endParaRPr>
            </a:p>
            <a:p>
              <a:r>
                <a:rPr lang="zh-TW" altLang="en-US" sz="1662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設</a:t>
              </a:r>
              <a:endParaRPr lang="en-US" altLang="zh-TW" sz="1662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endParaRPr>
            </a:p>
            <a:p>
              <a:r>
                <a:rPr lang="zh-TW" altLang="en-US" sz="1662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備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24771" y="5128189"/>
              <a:ext cx="431021" cy="9950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1662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閘</a:t>
              </a:r>
              <a:endParaRPr lang="en-US" altLang="zh-TW" sz="1662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endParaRPr>
            </a:p>
            <a:p>
              <a:r>
                <a:rPr lang="zh-TW" altLang="en-US" sz="1662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道</a:t>
              </a:r>
              <a:endParaRPr lang="en-US" altLang="zh-TW" sz="1662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endParaRPr>
            </a:p>
            <a:p>
              <a:r>
                <a:rPr lang="zh-TW" altLang="en-US" sz="1662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器</a:t>
              </a:r>
            </a:p>
          </p:txBody>
        </p:sp>
        <p:sp>
          <p:nvSpPr>
            <p:cNvPr id="19" name="Bent Arrow 18"/>
            <p:cNvSpPr/>
            <p:nvPr/>
          </p:nvSpPr>
          <p:spPr>
            <a:xfrm rot="16200000" flipV="1">
              <a:off x="2734936" y="4086622"/>
              <a:ext cx="1005842" cy="2182646"/>
            </a:xfrm>
            <a:prstGeom prst="bentArrow">
              <a:avLst>
                <a:gd name="adj1" fmla="val 12097"/>
                <a:gd name="adj2" fmla="val 19287"/>
                <a:gd name="adj3" fmla="val 22456"/>
                <a:gd name="adj4" fmla="val 3272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3231" tIns="33231" rIns="33231" bIns="33231" rtlCol="0" anchor="ctr"/>
            <a:lstStyle/>
            <a:p>
              <a:pPr algn="ctr"/>
              <a:endParaRPr lang="zh-TW" altLang="en-US" sz="1662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260920" y="4962718"/>
              <a:ext cx="995898" cy="4029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62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MQTTS</a:t>
              </a:r>
              <a:endParaRPr lang="zh-TW" altLang="en-US" sz="1662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endParaRPr>
            </a:p>
          </p:txBody>
        </p:sp>
        <p:sp>
          <p:nvSpPr>
            <p:cNvPr id="21" name="Down Arrow 20"/>
            <p:cNvSpPr/>
            <p:nvPr/>
          </p:nvSpPr>
          <p:spPr>
            <a:xfrm>
              <a:off x="1350658" y="3303718"/>
              <a:ext cx="374677" cy="1476831"/>
            </a:xfrm>
            <a:prstGeom prst="downArrow">
              <a:avLst>
                <a:gd name="adj1" fmla="val 32167"/>
                <a:gd name="adj2" fmla="val 68605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3231" tIns="33231" rIns="33231" bIns="33231" rtlCol="0" anchor="ctr"/>
            <a:lstStyle/>
            <a:p>
              <a:pPr algn="ctr"/>
              <a:endParaRPr lang="zh-TW" altLang="en-US" sz="1662" dirty="0">
                <a:solidFill>
                  <a:prstClr val="white"/>
                </a:solidFill>
                <a:latin typeface="Microsoft JhengHei" charset="-120"/>
                <a:ea typeface="Microsoft JhengHei" charset="-120"/>
                <a:cs typeface="Microsoft JhengHei" charset="-12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-143419" y="3692634"/>
              <a:ext cx="1716095" cy="698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62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NB-IoT / </a:t>
              </a:r>
              <a:r>
                <a:rPr lang="en-US" altLang="zh-TW" sz="1662" dirty="0" err="1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LoRa</a:t>
              </a:r>
              <a:endParaRPr lang="en-US" altLang="zh-TW" sz="1662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endParaRPr>
            </a:p>
            <a:p>
              <a:r>
                <a:rPr lang="en-US" altLang="zh-TW" sz="1662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(</a:t>
              </a:r>
              <a:r>
                <a:rPr lang="zh-TW" altLang="en-US" sz="1662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加密傳輸</a:t>
              </a:r>
              <a:r>
                <a:rPr lang="en-US" altLang="zh-TW" sz="1662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)</a:t>
              </a:r>
              <a:endParaRPr lang="zh-TW" altLang="en-US" sz="1662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endParaRPr>
            </a:p>
          </p:txBody>
        </p:sp>
      </p:grpSp>
      <p:sp>
        <p:nvSpPr>
          <p:cNvPr id="23" name="Down Arrow 22"/>
          <p:cNvSpPr/>
          <p:nvPr/>
        </p:nvSpPr>
        <p:spPr>
          <a:xfrm>
            <a:off x="4771761" y="2101916"/>
            <a:ext cx="345856" cy="392128"/>
          </a:xfrm>
          <a:prstGeom prst="downArrow">
            <a:avLst>
              <a:gd name="adj1" fmla="val 32167"/>
              <a:gd name="adj2" fmla="val 5504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3231" tIns="33231" rIns="33231" bIns="33231" rtlCol="0" anchor="ctr"/>
          <a:lstStyle/>
          <a:p>
            <a:pPr algn="ctr"/>
            <a:endParaRPr lang="zh-TW" altLang="en-US" sz="1662" dirty="0">
              <a:solidFill>
                <a:prstClr val="white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24" name="Down Arrow 23"/>
          <p:cNvSpPr/>
          <p:nvPr/>
        </p:nvSpPr>
        <p:spPr>
          <a:xfrm>
            <a:off x="4771760" y="2846855"/>
            <a:ext cx="345856" cy="621445"/>
          </a:xfrm>
          <a:prstGeom prst="downArrow">
            <a:avLst>
              <a:gd name="adj1" fmla="val 32167"/>
              <a:gd name="adj2" fmla="val 55047"/>
            </a:avLst>
          </a:prstGeom>
          <a:solidFill>
            <a:srgbClr val="043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3231" tIns="33231" rIns="33231" bIns="33231" rtlCol="0" anchor="ctr"/>
          <a:lstStyle/>
          <a:p>
            <a:pPr algn="ctr"/>
            <a:endParaRPr lang="zh-TW" altLang="en-US" sz="1662" dirty="0">
              <a:solidFill>
                <a:prstClr val="white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28" name="Rounded Rectangular Callout 27"/>
          <p:cNvSpPr/>
          <p:nvPr/>
        </p:nvSpPr>
        <p:spPr>
          <a:xfrm>
            <a:off x="5544931" y="971006"/>
            <a:ext cx="1527184" cy="367051"/>
          </a:xfrm>
          <a:prstGeom prst="wedgeRoundRectCallout">
            <a:avLst>
              <a:gd name="adj1" fmla="val -49993"/>
              <a:gd name="adj2" fmla="val 1991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3231" tIns="33231" rIns="33231" bIns="33231" rtlCol="0" anchor="ctr"/>
          <a:lstStyle/>
          <a:p>
            <a:pPr algn="ctr"/>
            <a:r>
              <a:rPr lang="en-US" altLang="zh-TW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1.</a:t>
            </a:r>
            <a:r>
              <a:rPr lang="zh-TW" altLang="en-US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登記詮釋資料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565991" y="2960157"/>
            <a:ext cx="2340705" cy="490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92" b="1" dirty="0">
                <a:solidFill>
                  <a:srgbClr val="0432FF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轉換 </a:t>
            </a:r>
            <a:r>
              <a:rPr lang="en-US" altLang="zh-TW" sz="1292" b="1" dirty="0" err="1">
                <a:solidFill>
                  <a:srgbClr val="0432FF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SensorThings</a:t>
            </a:r>
            <a:r>
              <a:rPr lang="zh-TW" altLang="en-US" sz="1292" b="1" dirty="0">
                <a:solidFill>
                  <a:srgbClr val="0432FF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 資料模型</a:t>
            </a:r>
            <a:endParaRPr lang="en-US" altLang="zh-TW" sz="1292" b="1" dirty="0">
              <a:solidFill>
                <a:srgbClr val="0432FF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algn="ctr"/>
            <a:r>
              <a:rPr lang="en-US" altLang="zh-TW" sz="1292" b="1" dirty="0">
                <a:solidFill>
                  <a:srgbClr val="0432FF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(+</a:t>
            </a:r>
            <a:r>
              <a:rPr lang="zh-TW" altLang="en-US" sz="1292" b="1" dirty="0">
                <a:solidFill>
                  <a:srgbClr val="0432FF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水資源物聯網領域格式</a:t>
            </a:r>
            <a:r>
              <a:rPr lang="en-US" altLang="zh-TW" sz="1292" b="1" dirty="0">
                <a:solidFill>
                  <a:srgbClr val="0432FF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endParaRPr lang="zh-TW" altLang="en-US" sz="1292" b="1" dirty="0">
              <a:solidFill>
                <a:srgbClr val="0432FF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568488" y="2804522"/>
            <a:ext cx="3656299" cy="3266984"/>
            <a:chOff x="5619770" y="2752481"/>
            <a:chExt cx="3960991" cy="3539233"/>
          </a:xfrm>
        </p:grpSpPr>
        <p:sp>
          <p:nvSpPr>
            <p:cNvPr id="26" name="Bent Arrow 25"/>
            <p:cNvSpPr/>
            <p:nvPr/>
          </p:nvSpPr>
          <p:spPr>
            <a:xfrm flipV="1">
              <a:off x="5619770" y="4675023"/>
              <a:ext cx="2223749" cy="1166978"/>
            </a:xfrm>
            <a:prstGeom prst="bentArrow">
              <a:avLst>
                <a:gd name="adj1" fmla="val 12097"/>
                <a:gd name="adj2" fmla="val 19287"/>
                <a:gd name="adj3" fmla="val 22456"/>
                <a:gd name="adj4" fmla="val 32724"/>
              </a:avLst>
            </a:prstGeom>
            <a:solidFill>
              <a:srgbClr val="FFAD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3231" tIns="33231" rIns="33231" bIns="33231" rtlCol="0" anchor="ctr"/>
            <a:lstStyle/>
            <a:p>
              <a:pPr algn="ctr"/>
              <a:endParaRPr lang="zh-TW" altLang="en-US" sz="1662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0534"/>
            <a:stretch/>
          </p:blipFill>
          <p:spPr>
            <a:xfrm>
              <a:off x="7741457" y="4830089"/>
              <a:ext cx="1839304" cy="1461625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6619273" y="5164643"/>
              <a:ext cx="911570" cy="3771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62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HTTPS</a:t>
              </a:r>
              <a:endParaRPr lang="zh-TW" altLang="en-US" sz="1662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endParaRPr>
            </a:p>
          </p:txBody>
        </p:sp>
        <p:sp>
          <p:nvSpPr>
            <p:cNvPr id="31" name="Rounded Rectangular Callout 30"/>
            <p:cNvSpPr/>
            <p:nvPr/>
          </p:nvSpPr>
          <p:spPr>
            <a:xfrm>
              <a:off x="7187455" y="2752481"/>
              <a:ext cx="2393306" cy="1660299"/>
            </a:xfrm>
            <a:prstGeom prst="wedgeRoundRectCallout">
              <a:avLst>
                <a:gd name="adj1" fmla="val 21834"/>
                <a:gd name="adj2" fmla="val 73244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3231" tIns="33231" rIns="33231" bIns="33231" rtlCol="0" anchor="ctr"/>
            <a:lstStyle/>
            <a:p>
              <a:pPr marL="46893"/>
              <a:r>
                <a:rPr lang="en-US" altLang="zh-TW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{</a:t>
              </a:r>
            </a:p>
            <a:p>
              <a:pPr marL="46893"/>
              <a:r>
                <a:rPr lang="zh-TW" altLang="en-US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 </a:t>
              </a:r>
              <a:r>
                <a:rPr lang="en-US" altLang="zh-TW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"@</a:t>
              </a:r>
              <a:r>
                <a:rPr lang="en-US" altLang="zh-TW" sz="1108" dirty="0" err="1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iot.id</a:t>
              </a:r>
              <a:r>
                <a:rPr lang="en-US" altLang="zh-TW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": </a:t>
              </a:r>
              <a:r>
                <a:rPr lang="mr-IN" altLang="zh-TW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"pwcs002"</a:t>
              </a:r>
              <a:r>
                <a:rPr lang="en-US" altLang="zh-TW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,</a:t>
              </a:r>
              <a:endParaRPr lang="zh-TW" altLang="zh-TW" sz="1108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endParaRPr>
            </a:p>
            <a:p>
              <a:pPr marL="46893"/>
              <a:r>
                <a:rPr lang="en-US" altLang="zh-TW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 "name":"</a:t>
              </a:r>
              <a:r>
                <a:rPr lang="zh-TW" altLang="en-US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蘭陽大橋水位站</a:t>
              </a:r>
              <a:r>
                <a:rPr lang="en-US" altLang="zh-TW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",</a:t>
              </a:r>
              <a:endParaRPr lang="zh-TW" altLang="zh-TW" sz="1108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endParaRPr>
            </a:p>
            <a:p>
              <a:pPr marL="46893"/>
              <a:r>
                <a:rPr lang="en-US" altLang="zh-TW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 "description":"</a:t>
              </a:r>
              <a:r>
                <a:rPr lang="zh-TW" altLang="zh-TW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量測</a:t>
              </a:r>
              <a:r>
                <a:rPr lang="zh-TW" altLang="en-US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水位</a:t>
              </a:r>
              <a:r>
                <a:rPr lang="en-US" altLang="zh-TW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",</a:t>
              </a:r>
              <a:endParaRPr lang="zh-TW" altLang="zh-TW" sz="1108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endParaRPr>
            </a:p>
            <a:p>
              <a:pPr marL="46893"/>
              <a:r>
                <a:rPr lang="en-US" altLang="zh-TW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 "properties":{</a:t>
              </a:r>
              <a:endParaRPr lang="zh-TW" altLang="zh-TW" sz="1108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endParaRPr>
            </a:p>
            <a:p>
              <a:pPr marL="46893"/>
              <a:r>
                <a:rPr lang="en-US" altLang="zh-TW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 </a:t>
              </a:r>
              <a:r>
                <a:rPr lang="zh-TW" altLang="en-US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   </a:t>
              </a:r>
              <a:r>
                <a:rPr lang="en-US" altLang="zh-TW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"watershed":"</a:t>
              </a:r>
              <a:r>
                <a:rPr lang="zh-TW" altLang="en-US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蘭陽溪</a:t>
              </a:r>
              <a:r>
                <a:rPr lang="en-US" altLang="zh-TW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",</a:t>
              </a:r>
              <a:endParaRPr lang="zh-TW" altLang="zh-TW" sz="1108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endParaRPr>
            </a:p>
            <a:p>
              <a:pPr marL="46893"/>
              <a:r>
                <a:rPr lang="en-US" altLang="zh-TW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 </a:t>
              </a:r>
              <a:r>
                <a:rPr lang="zh-TW" altLang="en-US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   </a:t>
              </a:r>
              <a:r>
                <a:rPr lang="en-US" altLang="zh-TW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"authority":"</a:t>
              </a:r>
              <a:r>
                <a:rPr lang="zh-TW" altLang="en-US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經濟部水利署</a:t>
              </a:r>
              <a:r>
                <a:rPr lang="en-US" altLang="zh-TW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" }</a:t>
              </a:r>
            </a:p>
            <a:p>
              <a:pPr marL="46893"/>
              <a:r>
                <a:rPr lang="en-US" altLang="zh-TW" sz="1108" dirty="0">
                  <a:solidFill>
                    <a:prstClr val="black"/>
                  </a:solidFill>
                  <a:latin typeface="Microsoft JhengHei" charset="-120"/>
                  <a:ea typeface="Microsoft JhengHei" charset="-120"/>
                  <a:cs typeface="Microsoft JhengHei" charset="-120"/>
                </a:rPr>
                <a:t>}</a:t>
              </a:r>
              <a:endParaRPr lang="zh-TW" altLang="en-US" sz="1108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7976910" y="6071517"/>
            <a:ext cx="824265" cy="3481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62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使用者</a:t>
            </a:r>
            <a:endParaRPr lang="zh-TW" altLang="en-US" sz="1662" dirty="0">
              <a:solidFill>
                <a:prstClr val="black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833174" y="5788217"/>
            <a:ext cx="2424062" cy="4331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215" b="1" dirty="0">
                <a:solidFill>
                  <a:srgbClr val="0066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作業平臺</a:t>
            </a:r>
            <a:r>
              <a:rPr lang="en-US" altLang="zh-TW" sz="2215" b="1" dirty="0">
                <a:solidFill>
                  <a:srgbClr val="0066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(T-WIN)</a:t>
            </a:r>
            <a:endParaRPr lang="zh-TW" altLang="en-US" sz="2215" b="1" dirty="0">
              <a:solidFill>
                <a:srgbClr val="0066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786454" y="4923353"/>
            <a:ext cx="2316480" cy="841484"/>
          </a:xfrm>
          <a:prstGeom prst="roundRect">
            <a:avLst/>
          </a:prstGeom>
          <a:solidFill>
            <a:srgbClr val="00FA00">
              <a:alpha val="50000"/>
            </a:srgbClr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3231" tIns="33231" rIns="33231" bIns="33231" rtlCol="0" anchor="ctr"/>
          <a:lstStyle/>
          <a:p>
            <a:pPr algn="ctr"/>
            <a:r>
              <a:rPr lang="en-US" altLang="zh-TW" sz="1662" b="1" dirty="0" err="1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SensorThings</a:t>
            </a:r>
            <a:endParaRPr lang="en-US" altLang="zh-TW" sz="1662" b="1" dirty="0">
              <a:solidFill>
                <a:prstClr val="black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algn="ctr"/>
            <a:r>
              <a:rPr lang="en-US" altLang="zh-TW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Server</a:t>
            </a:r>
            <a:r>
              <a:rPr lang="zh-TW" altLang="en-US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 </a:t>
            </a:r>
            <a:r>
              <a:rPr lang="en-US" altLang="zh-TW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App</a:t>
            </a:r>
            <a:endParaRPr lang="zh-TW" altLang="en-US" sz="1662" b="1" dirty="0">
              <a:solidFill>
                <a:prstClr val="black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32" name="Title 2"/>
          <p:cNvSpPr txBox="1">
            <a:spLocks/>
          </p:cNvSpPr>
          <p:nvPr/>
        </p:nvSpPr>
        <p:spPr bwMode="auto">
          <a:xfrm>
            <a:off x="519039" y="455114"/>
            <a:ext cx="9130431" cy="507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82500" lnSpcReduction="20000"/>
          </a:bodyPr>
          <a:lstStyle>
            <a:lvl1pPr algn="ctr" defTabSz="844083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kumimoji="1" lang="zh-TW" altLang="en-US" sz="2954" b="1" kern="1200" dirty="0">
                <a:solidFill>
                  <a:schemeClr val="tx1"/>
                </a:solidFill>
                <a:effectLst/>
                <a:latin typeface="Microsoft JhengHei" charset="-120"/>
                <a:ea typeface="Microsoft JhengHei" charset="-120"/>
                <a:cs typeface="Microsoft JhengHei" charset="-12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92">
                <a:solidFill>
                  <a:schemeClr val="tx2"/>
                </a:solidFill>
                <a:latin typeface="Arial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92">
                <a:solidFill>
                  <a:schemeClr val="tx2"/>
                </a:solidFill>
                <a:latin typeface="Arial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92">
                <a:solidFill>
                  <a:schemeClr val="tx2"/>
                </a:solidFill>
                <a:latin typeface="Arial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92">
                <a:solidFill>
                  <a:schemeClr val="tx2"/>
                </a:solidFill>
                <a:latin typeface="Arial" charset="0"/>
                <a:ea typeface="標楷體" pitchFamily="65" charset="-120"/>
              </a:defRPr>
            </a:lvl5pPr>
            <a:lvl6pPr marL="422041" algn="ctr" rtl="0" fontAlgn="base">
              <a:spcBef>
                <a:spcPct val="0"/>
              </a:spcBef>
              <a:spcAft>
                <a:spcPct val="0"/>
              </a:spcAft>
              <a:defRPr kumimoji="1" sz="3692">
                <a:solidFill>
                  <a:schemeClr val="tx2"/>
                </a:solidFill>
                <a:latin typeface="Arial" charset="0"/>
                <a:ea typeface="標楷體" pitchFamily="65" charset="-120"/>
              </a:defRPr>
            </a:lvl6pPr>
            <a:lvl7pPr marL="844083" algn="ctr" rtl="0" fontAlgn="base">
              <a:spcBef>
                <a:spcPct val="0"/>
              </a:spcBef>
              <a:spcAft>
                <a:spcPct val="0"/>
              </a:spcAft>
              <a:defRPr kumimoji="1" sz="3692">
                <a:solidFill>
                  <a:schemeClr val="tx2"/>
                </a:solidFill>
                <a:latin typeface="Arial" charset="0"/>
                <a:ea typeface="標楷體" pitchFamily="65" charset="-120"/>
              </a:defRPr>
            </a:lvl7pPr>
            <a:lvl8pPr marL="1266124" algn="ctr" rtl="0" fontAlgn="base">
              <a:spcBef>
                <a:spcPct val="0"/>
              </a:spcBef>
              <a:spcAft>
                <a:spcPct val="0"/>
              </a:spcAft>
              <a:defRPr kumimoji="1" sz="3692">
                <a:solidFill>
                  <a:schemeClr val="tx2"/>
                </a:solidFill>
                <a:latin typeface="Arial" charset="0"/>
                <a:ea typeface="標楷體" pitchFamily="65" charset="-120"/>
              </a:defRPr>
            </a:lvl8pPr>
            <a:lvl9pPr marL="1688165" algn="ctr" rtl="0" fontAlgn="base">
              <a:spcBef>
                <a:spcPct val="0"/>
              </a:spcBef>
              <a:spcAft>
                <a:spcPct val="0"/>
              </a:spcAft>
              <a:defRPr kumimoji="1" sz="3692">
                <a:solidFill>
                  <a:schemeClr val="tx2"/>
                </a:solidFill>
                <a:latin typeface="Arial" charset="0"/>
                <a:ea typeface="標楷體" pitchFamily="65" charset="-120"/>
              </a:defRPr>
            </a:lvl9pPr>
          </a:lstStyle>
          <a:p>
            <a:pPr eaLnBrk="0" hangingPunct="0"/>
            <a:r>
              <a:rPr sz="400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感測資料之上傳與查詢</a:t>
            </a:r>
            <a:r>
              <a:rPr lang="en-US" altLang="zh-TW" sz="400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- </a:t>
            </a:r>
            <a:r>
              <a:rPr lang="en-US" altLang="zh-TW" sz="4000" err="1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SensorThings</a:t>
            </a:r>
            <a:r>
              <a:rPr lang="en-US" sz="400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  </a:t>
            </a:r>
            <a:r>
              <a:rPr lang="en-US" altLang="zh-TW" sz="400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API</a:t>
            </a:r>
            <a:endParaRPr lang="en-US" sz="400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endParaRPr>
          </a:p>
        </p:txBody>
      </p:sp>
      <p:sp>
        <p:nvSpPr>
          <p:cNvPr id="33" name="Down Arrow 20"/>
          <p:cNvSpPr/>
          <p:nvPr/>
        </p:nvSpPr>
        <p:spPr>
          <a:xfrm rot="18883521">
            <a:off x="2638169" y="3068321"/>
            <a:ext cx="345856" cy="2691271"/>
          </a:xfrm>
          <a:prstGeom prst="downArrow">
            <a:avLst>
              <a:gd name="adj1" fmla="val 32167"/>
              <a:gd name="adj2" fmla="val 68605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3231" tIns="33231" rIns="33231" bIns="33231" rtlCol="0" anchor="ctr"/>
          <a:lstStyle/>
          <a:p>
            <a:pPr algn="ctr"/>
            <a:endParaRPr lang="zh-TW" altLang="en-US" sz="1662" dirty="0">
              <a:solidFill>
                <a:prstClr val="white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37" name="Rounded Rectangular Callout 27"/>
          <p:cNvSpPr/>
          <p:nvPr/>
        </p:nvSpPr>
        <p:spPr>
          <a:xfrm>
            <a:off x="5540128" y="1423172"/>
            <a:ext cx="3284850" cy="548558"/>
          </a:xfrm>
          <a:prstGeom prst="wedgeRoundRectCallout">
            <a:avLst>
              <a:gd name="adj1" fmla="val -49993"/>
              <a:gd name="adj2" fmla="val 1991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3231" tIns="33231" rIns="33231" bIns="33231" rtlCol="0" anchor="ctr"/>
          <a:lstStyle/>
          <a:p>
            <a:endParaRPr lang="en-US" altLang="zh-TW" sz="1662" b="1" dirty="0">
              <a:solidFill>
                <a:prstClr val="black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en-US" altLang="zh-TW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2.</a:t>
            </a:r>
            <a:r>
              <a:rPr lang="zh-TW" altLang="en-US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由駐點人員</a:t>
            </a:r>
            <a:r>
              <a:rPr lang="en-US" altLang="zh-TW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/</a:t>
            </a:r>
            <a:r>
              <a:rPr lang="zh-TW" altLang="en-US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各單位人員於平台</a:t>
            </a:r>
            <a:endParaRPr lang="en-US" altLang="zh-TW" sz="1662" b="1" dirty="0">
              <a:solidFill>
                <a:prstClr val="black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建立測站資料</a:t>
            </a:r>
            <a:r>
              <a:rPr lang="en-US" altLang="zh-TW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  <a:sym typeface="Wingdings" panose="05000000000000000000" pitchFamily="2" charset="2"/>
              </a:rPr>
              <a:t></a:t>
            </a:r>
            <a:r>
              <a:rPr lang="zh-TW" altLang="en-US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  <a:sym typeface="Wingdings" panose="05000000000000000000" pitchFamily="2" charset="2"/>
              </a:rPr>
              <a:t>產生</a:t>
            </a:r>
            <a:r>
              <a:rPr lang="en-US" altLang="zh-TW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  <a:sym typeface="Wingdings" panose="05000000000000000000" pitchFamily="2" charset="2"/>
              </a:rPr>
              <a:t>/</a:t>
            </a:r>
            <a:r>
              <a:rPr lang="zh-TW" altLang="en-US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  <a:sym typeface="Wingdings" panose="05000000000000000000" pitchFamily="2" charset="2"/>
              </a:rPr>
              <a:t>取得</a:t>
            </a:r>
            <a:r>
              <a:rPr lang="en-US" altLang="zh-TW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  <a:sym typeface="Wingdings" panose="05000000000000000000" pitchFamily="2" charset="2"/>
              </a:rPr>
              <a:t>UID</a:t>
            </a:r>
          </a:p>
          <a:p>
            <a:endParaRPr lang="zh-TW" altLang="en-US" sz="1662" b="1" dirty="0">
              <a:solidFill>
                <a:prstClr val="black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38" name="Rounded Rectangular Callout 27"/>
          <p:cNvSpPr/>
          <p:nvPr/>
        </p:nvSpPr>
        <p:spPr>
          <a:xfrm>
            <a:off x="1116746" y="6249810"/>
            <a:ext cx="4320711" cy="556208"/>
          </a:xfrm>
          <a:prstGeom prst="wedgeRoundRectCallout">
            <a:avLst>
              <a:gd name="adj1" fmla="val -49993"/>
              <a:gd name="adj2" fmla="val 1991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3231" tIns="33231" rIns="33231" bIns="33231" rtlCol="0" anchor="ctr"/>
          <a:lstStyle/>
          <a:p>
            <a:r>
              <a:rPr lang="en-US" altLang="zh-TW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3.</a:t>
            </a:r>
            <a:r>
              <a:rPr lang="zh-TW" altLang="en-US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各計劃透過</a:t>
            </a:r>
            <a:r>
              <a:rPr lang="en-US" altLang="zh-TW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MQTT</a:t>
            </a:r>
            <a:r>
              <a:rPr lang="zh-TW" altLang="en-US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協定將量測或讀值</a:t>
            </a:r>
            <a:endParaRPr lang="en-US" altLang="zh-TW" sz="1662" b="1" dirty="0">
              <a:solidFill>
                <a:prstClr val="black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以</a:t>
            </a:r>
            <a:r>
              <a:rPr lang="en-US" altLang="zh-TW" b="1" dirty="0" err="1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SensorThings</a:t>
            </a:r>
            <a:r>
              <a:rPr lang="zh-TW" altLang="en-US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 資料模型</a:t>
            </a:r>
            <a:r>
              <a:rPr lang="zh-TW" altLang="en-US" sz="1662" b="1" dirty="0">
                <a:solidFill>
                  <a:prstClr val="black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寫入資料庫</a:t>
            </a:r>
          </a:p>
        </p:txBody>
      </p:sp>
      <p:sp>
        <p:nvSpPr>
          <p:cNvPr id="11" name="Oval 10"/>
          <p:cNvSpPr/>
          <p:nvPr/>
        </p:nvSpPr>
        <p:spPr>
          <a:xfrm>
            <a:off x="2118082" y="4483769"/>
            <a:ext cx="1510247" cy="104252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3231" tIns="33231" rIns="33231" bIns="33231" rtlCol="0" anchor="ctr"/>
          <a:lstStyle/>
          <a:p>
            <a:pPr algn="ctr"/>
            <a:endParaRPr lang="zh-TW" altLang="en-US" sz="1662" dirty="0">
              <a:solidFill>
                <a:prstClr val="white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4857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0" y="503238"/>
            <a:ext cx="8915400" cy="1143000"/>
          </a:xfrm>
        </p:spPr>
        <p:txBody>
          <a:bodyPr/>
          <a:lstStyle/>
          <a:p>
            <a:pPr lvl="0"/>
            <a:r>
              <a:rPr lang="zh-TW" altLang="en-US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水資源物聯網</a:t>
            </a:r>
            <a:r>
              <a:rPr lang="en-US" altLang="zh-TW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感測基本作業流程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B6CD9E-8A79-4779-90AF-78C3353DF80E}" type="slidenum">
              <a:rPr lang="en-US" altLang="zh-TW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en-US" altLang="zh-TW">
              <a:solidFill>
                <a:prstClr val="black"/>
              </a:solidFill>
            </a:endParaRPr>
          </a:p>
        </p:txBody>
      </p:sp>
      <p:pic>
        <p:nvPicPr>
          <p:cNvPr id="5124" name="Picture 4" descr="相關圖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11" y="1724025"/>
            <a:ext cx="9776794" cy="33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323850" y="2717183"/>
            <a:ext cx="1257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資料收集</a:t>
            </a:r>
          </a:p>
        </p:txBody>
      </p:sp>
      <p:sp>
        <p:nvSpPr>
          <p:cNvPr id="9" name="文字方塊 8"/>
          <p:cNvSpPr txBox="1"/>
          <p:nvPr/>
        </p:nvSpPr>
        <p:spPr>
          <a:xfrm>
            <a:off x="1733554" y="2717242"/>
            <a:ext cx="1295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資料清理</a:t>
            </a:r>
          </a:p>
        </p:txBody>
      </p:sp>
      <p:sp>
        <p:nvSpPr>
          <p:cNvPr id="10" name="文字方塊 9"/>
          <p:cNvSpPr txBox="1"/>
          <p:nvPr/>
        </p:nvSpPr>
        <p:spPr>
          <a:xfrm>
            <a:off x="3276599" y="2503226"/>
            <a:ext cx="1285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模式挑選</a:t>
            </a:r>
          </a:p>
        </p:txBody>
      </p:sp>
      <p:sp>
        <p:nvSpPr>
          <p:cNvPr id="11" name="文字方塊 10"/>
          <p:cNvSpPr txBox="1"/>
          <p:nvPr/>
        </p:nvSpPr>
        <p:spPr>
          <a:xfrm>
            <a:off x="4857755" y="2703281"/>
            <a:ext cx="1343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決策形成</a:t>
            </a:r>
          </a:p>
        </p:txBody>
      </p:sp>
      <p:sp>
        <p:nvSpPr>
          <p:cNvPr id="12" name="文字方塊 11"/>
          <p:cNvSpPr txBox="1"/>
          <p:nvPr/>
        </p:nvSpPr>
        <p:spPr>
          <a:xfrm>
            <a:off x="6324604" y="2703281"/>
            <a:ext cx="1609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視覺化呈現</a:t>
            </a:r>
          </a:p>
        </p:txBody>
      </p:sp>
      <p:sp>
        <p:nvSpPr>
          <p:cNvPr id="13" name="文字方塊 12"/>
          <p:cNvSpPr txBox="1"/>
          <p:nvPr/>
        </p:nvSpPr>
        <p:spPr>
          <a:xfrm>
            <a:off x="3281362" y="2759886"/>
            <a:ext cx="1266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模式</a:t>
            </a:r>
            <a:r>
              <a:rPr lang="zh-TW" altLang="en-US" sz="2000" b="1" u="sng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建立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209551" y="4443047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u="sng" dirty="0">
                <a:solidFill>
                  <a:srgbClr val="C00000"/>
                </a:solidFill>
              </a:rPr>
              <a:t>感測資料</a:t>
            </a:r>
            <a:endParaRPr lang="en-US" altLang="zh-TW" b="1" u="sng" dirty="0">
              <a:solidFill>
                <a:srgbClr val="C00000"/>
              </a:solidFill>
            </a:endParaRPr>
          </a:p>
          <a:p>
            <a:r>
              <a:rPr lang="en-US" altLang="zh-TW" b="1" dirty="0">
                <a:solidFill>
                  <a:srgbClr val="0000FF"/>
                </a:solidFill>
              </a:rPr>
              <a:t>O&amp;M</a:t>
            </a:r>
            <a:r>
              <a:rPr lang="zh-TW" altLang="en-US" b="1" dirty="0">
                <a:solidFill>
                  <a:srgbClr val="0000FF"/>
                </a:solidFill>
              </a:rPr>
              <a:t> </a:t>
            </a:r>
            <a:r>
              <a:rPr lang="en-US" altLang="zh-TW" b="1" dirty="0">
                <a:solidFill>
                  <a:srgbClr val="0000FF"/>
                </a:solidFill>
              </a:rPr>
              <a:t>Data</a:t>
            </a:r>
            <a:r>
              <a:rPr lang="zh-TW" altLang="en-US" b="1" dirty="0">
                <a:solidFill>
                  <a:srgbClr val="0000FF"/>
                </a:solidFill>
              </a:rPr>
              <a:t> </a:t>
            </a:r>
            <a:r>
              <a:rPr lang="en-US" altLang="zh-TW" b="1" dirty="0">
                <a:solidFill>
                  <a:srgbClr val="0000FF"/>
                </a:solidFill>
              </a:rPr>
              <a:t>Model</a:t>
            </a:r>
            <a:endParaRPr lang="zh-TW" altLang="en-US" b="1" dirty="0">
              <a:solidFill>
                <a:srgbClr val="0000FF"/>
              </a:solidFill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1733550" y="4443042"/>
            <a:ext cx="1371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u="sng" dirty="0">
                <a:solidFill>
                  <a:srgbClr val="C00000"/>
                </a:solidFill>
              </a:rPr>
              <a:t>資料檢校</a:t>
            </a:r>
            <a:endParaRPr lang="en-US" altLang="zh-TW" b="1" u="sng" dirty="0">
              <a:solidFill>
                <a:srgbClr val="C00000"/>
              </a:solidFill>
            </a:endParaRPr>
          </a:p>
          <a:p>
            <a:r>
              <a:rPr lang="zh-TW" altLang="en-US" b="1" dirty="0">
                <a:solidFill>
                  <a:srgbClr val="0000FF"/>
                </a:solidFill>
              </a:rPr>
              <a:t>自動</a:t>
            </a:r>
            <a:r>
              <a:rPr lang="en-US" altLang="zh-TW" b="1" dirty="0">
                <a:solidFill>
                  <a:srgbClr val="0000FF"/>
                </a:solidFill>
              </a:rPr>
              <a:t>Data QA/QC</a:t>
            </a:r>
          </a:p>
          <a:p>
            <a:r>
              <a:rPr lang="zh-TW" altLang="en-US" b="1" dirty="0">
                <a:solidFill>
                  <a:srgbClr val="0000FF"/>
                </a:solidFill>
              </a:rPr>
              <a:t>搭配人工檢校</a:t>
            </a:r>
          </a:p>
        </p:txBody>
      </p:sp>
      <p:sp>
        <p:nvSpPr>
          <p:cNvPr id="16" name="文字方塊 15"/>
          <p:cNvSpPr txBox="1"/>
          <p:nvPr/>
        </p:nvSpPr>
        <p:spPr>
          <a:xfrm>
            <a:off x="3281362" y="4443042"/>
            <a:ext cx="1371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u="sng" dirty="0">
                <a:solidFill>
                  <a:srgbClr val="C00000"/>
                </a:solidFill>
              </a:rPr>
              <a:t>水利模型</a:t>
            </a:r>
            <a:endParaRPr lang="en-US" altLang="zh-TW" b="1" u="sng" dirty="0">
              <a:solidFill>
                <a:srgbClr val="C00000"/>
              </a:solidFill>
            </a:endParaRPr>
          </a:p>
          <a:p>
            <a:r>
              <a:rPr lang="en-US" altLang="zh-TW" b="1" dirty="0">
                <a:solidFill>
                  <a:srgbClr val="0000FF"/>
                </a:solidFill>
              </a:rPr>
              <a:t>SOBEK</a:t>
            </a:r>
          </a:p>
          <a:p>
            <a:r>
              <a:rPr lang="zh-TW" altLang="en-US" b="1" dirty="0">
                <a:solidFill>
                  <a:srgbClr val="0000FF"/>
                </a:solidFill>
              </a:rPr>
              <a:t>大數據分析</a:t>
            </a:r>
            <a:endParaRPr lang="en-US" altLang="zh-TW" b="1" dirty="0">
              <a:solidFill>
                <a:srgbClr val="0000FF"/>
              </a:solidFill>
            </a:endParaRPr>
          </a:p>
          <a:p>
            <a:r>
              <a:rPr lang="en-US" altLang="zh-TW" b="1" dirty="0">
                <a:solidFill>
                  <a:srgbClr val="0000FF"/>
                </a:solidFill>
              </a:rPr>
              <a:t>AI</a:t>
            </a:r>
            <a:r>
              <a:rPr lang="zh-TW" altLang="en-US" b="1" dirty="0">
                <a:solidFill>
                  <a:srgbClr val="0000FF"/>
                </a:solidFill>
              </a:rPr>
              <a:t>運算</a:t>
            </a:r>
            <a:endParaRPr lang="en-US" altLang="zh-TW" b="1" dirty="0">
              <a:solidFill>
                <a:srgbClr val="0000FF"/>
              </a:solidFill>
            </a:endParaRPr>
          </a:p>
          <a:p>
            <a:r>
              <a:rPr lang="en-US" altLang="zh-TW" b="1" dirty="0">
                <a:solidFill>
                  <a:srgbClr val="0000FF"/>
                </a:solidFill>
              </a:rPr>
              <a:t>APIs</a:t>
            </a:r>
          </a:p>
        </p:txBody>
      </p:sp>
      <p:sp>
        <p:nvSpPr>
          <p:cNvPr id="19" name="文字方塊 18"/>
          <p:cNvSpPr txBox="1"/>
          <p:nvPr/>
        </p:nvSpPr>
        <p:spPr>
          <a:xfrm>
            <a:off x="4891087" y="4446613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u="sng" dirty="0">
                <a:solidFill>
                  <a:srgbClr val="C00000"/>
                </a:solidFill>
              </a:rPr>
              <a:t>業務系統</a:t>
            </a:r>
            <a:endParaRPr lang="en-US" altLang="zh-TW" b="1" u="sng" dirty="0">
              <a:solidFill>
                <a:srgbClr val="C00000"/>
              </a:solidFill>
            </a:endParaRPr>
          </a:p>
          <a:p>
            <a:r>
              <a:rPr lang="zh-TW" altLang="en-US" b="1" dirty="0">
                <a:solidFill>
                  <a:srgbClr val="0000FF"/>
                </a:solidFill>
              </a:rPr>
              <a:t>各自管控</a:t>
            </a:r>
            <a:r>
              <a:rPr lang="en-US" altLang="zh-TW" b="1" dirty="0">
                <a:solidFill>
                  <a:srgbClr val="0000FF"/>
                </a:solidFill>
              </a:rPr>
              <a:t>VMs</a:t>
            </a:r>
          </a:p>
        </p:txBody>
      </p:sp>
      <p:sp>
        <p:nvSpPr>
          <p:cNvPr id="20" name="文字方塊 19"/>
          <p:cNvSpPr txBox="1"/>
          <p:nvPr/>
        </p:nvSpPr>
        <p:spPr>
          <a:xfrm>
            <a:off x="6324603" y="4446623"/>
            <a:ext cx="18859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u="sng" dirty="0">
                <a:solidFill>
                  <a:srgbClr val="C00000"/>
                </a:solidFill>
              </a:rPr>
              <a:t>公開</a:t>
            </a:r>
            <a:r>
              <a:rPr lang="en-US" altLang="zh-TW" b="1" u="sng" dirty="0">
                <a:solidFill>
                  <a:srgbClr val="C00000"/>
                </a:solidFill>
              </a:rPr>
              <a:t>/</a:t>
            </a:r>
            <a:r>
              <a:rPr lang="zh-TW" altLang="en-US" b="1" u="sng" dirty="0">
                <a:solidFill>
                  <a:srgbClr val="C00000"/>
                </a:solidFill>
              </a:rPr>
              <a:t>開放資料</a:t>
            </a:r>
            <a:endParaRPr lang="en-US" altLang="zh-TW" b="1" u="sng" dirty="0">
              <a:solidFill>
                <a:srgbClr val="C00000"/>
              </a:solidFill>
            </a:endParaRPr>
          </a:p>
          <a:p>
            <a:r>
              <a:rPr lang="zh-TW" altLang="en-US" b="1" dirty="0">
                <a:solidFill>
                  <a:srgbClr val="0000FF"/>
                </a:solidFill>
              </a:rPr>
              <a:t>單一入口網</a:t>
            </a:r>
            <a:endParaRPr lang="en-US" altLang="zh-TW" b="1" dirty="0">
              <a:solidFill>
                <a:srgbClr val="0000FF"/>
              </a:solidFill>
            </a:endParaRPr>
          </a:p>
        </p:txBody>
      </p:sp>
      <p:sp>
        <p:nvSpPr>
          <p:cNvPr id="8" name="右大括弧 7"/>
          <p:cNvSpPr/>
          <p:nvPr/>
        </p:nvSpPr>
        <p:spPr bwMode="auto">
          <a:xfrm rot="5400000">
            <a:off x="4628262" y="2805712"/>
            <a:ext cx="363733" cy="6153150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45791" dir="3378596" algn="ctr" rotWithShape="0">
              <a:schemeClr val="bg2">
                <a:alpha val="8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>
              <a:solidFill>
                <a:prstClr val="black"/>
              </a:solidFill>
              <a:latin typeface="Arial" charset="0"/>
              <a:ea typeface="新細明體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68349" y="6020214"/>
            <a:ext cx="73292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水資源物聯網感測基礎雲端作業平台</a:t>
            </a:r>
            <a:r>
              <a:rPr lang="en-US" altLang="zh-TW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(T-WIN)</a:t>
            </a:r>
            <a:endParaRPr lang="zh-TW" altLang="en-US" sz="2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62093" y="1763784"/>
            <a:ext cx="3135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000" dirty="0">
                <a:solidFill>
                  <a:prstClr val="black"/>
                </a:solidFill>
              </a:rPr>
              <a:t>https://pythontips.com/2017/11/11/introduction-to-machine-learning-and-its-usage-in-remote-sensing/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209550" y="2726766"/>
            <a:ext cx="1419225" cy="1657352"/>
          </a:xfrm>
          <a:prstGeom prst="rect">
            <a:avLst/>
          </a:prstGeom>
          <a:noFill/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>
            <a:outerShdw dist="45791" dir="3378596" algn="ctr" rotWithShape="0">
              <a:schemeClr val="bg2">
                <a:alpha val="8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>
              <a:solidFill>
                <a:prstClr val="black"/>
              </a:solidFill>
              <a:latin typeface="Arial" charset="0"/>
              <a:ea typeface="新細明體" charset="-120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4781554" y="2726766"/>
            <a:ext cx="1419225" cy="1657352"/>
          </a:xfrm>
          <a:prstGeom prst="rect">
            <a:avLst/>
          </a:prstGeom>
          <a:noFill/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>
            <a:outerShdw dist="45791" dir="3378596" algn="ctr" rotWithShape="0">
              <a:schemeClr val="bg2">
                <a:alpha val="8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>
              <a:solidFill>
                <a:prstClr val="black"/>
              </a:solidFill>
              <a:latin typeface="Arial" charset="0"/>
              <a:ea typeface="新細明體" charset="-120"/>
            </a:endParaRPr>
          </a:p>
        </p:txBody>
      </p:sp>
      <p:cxnSp>
        <p:nvCxnSpPr>
          <p:cNvPr id="5" name="直線接點 4">
            <a:extLst>
              <a:ext uri="{FF2B5EF4-FFF2-40B4-BE49-F238E27FC236}">
                <a16:creationId xmlns="" xmlns:a16="http://schemas.microsoft.com/office/drawing/2014/main" id="{824605E5-1FC8-4356-B025-E6492E696493}"/>
              </a:ext>
            </a:extLst>
          </p:cNvPr>
          <p:cNvCxnSpPr>
            <a:cxnSpLocks/>
          </p:cNvCxnSpPr>
          <p:nvPr/>
        </p:nvCxnSpPr>
        <p:spPr bwMode="auto">
          <a:xfrm>
            <a:off x="192778" y="4479721"/>
            <a:ext cx="9454567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標題 1">
            <a:extLst>
              <a:ext uri="{FF2B5EF4-FFF2-40B4-BE49-F238E27FC236}">
                <a16:creationId xmlns="" xmlns:a16="http://schemas.microsoft.com/office/drawing/2014/main" id="{9DA8C18E-740A-45A5-99A3-E04280485B4E}"/>
              </a:ext>
            </a:extLst>
          </p:cNvPr>
          <p:cNvSpPr txBox="1">
            <a:spLocks/>
          </p:cNvSpPr>
          <p:nvPr/>
        </p:nvSpPr>
        <p:spPr bwMode="auto">
          <a:xfrm>
            <a:off x="7621834" y="4649630"/>
            <a:ext cx="22812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2"/>
                </a:solidFill>
                <a:latin typeface="Arial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2"/>
                </a:solidFill>
                <a:latin typeface="Arial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2"/>
                </a:solidFill>
                <a:latin typeface="Arial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2"/>
                </a:solidFill>
                <a:latin typeface="Arial" charset="0"/>
                <a:ea typeface="標楷體" pitchFamily="65" charset="-12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2"/>
                </a:solidFill>
                <a:latin typeface="Arial" charset="0"/>
                <a:ea typeface="標楷體" pitchFamily="65" charset="-12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2"/>
                </a:solidFill>
                <a:latin typeface="Arial" charset="0"/>
                <a:ea typeface="標楷體" pitchFamily="65" charset="-12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2"/>
                </a:solidFill>
                <a:latin typeface="Arial" charset="0"/>
                <a:ea typeface="標楷體" pitchFamily="65" charset="-12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2"/>
                </a:solidFill>
                <a:latin typeface="Arial" charset="0"/>
                <a:ea typeface="標楷體" pitchFamily="65" charset="-120"/>
              </a:defRPr>
            </a:lvl9pPr>
          </a:lstStyle>
          <a:p>
            <a:r>
              <a:rPr lang="zh-TW" altLang="en-US" sz="1800" b="1" kern="0" dirty="0">
                <a:ln w="0"/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水資源物聯網</a:t>
            </a:r>
            <a:r>
              <a:rPr lang="en-US" altLang="zh-TW" sz="1800" b="1" kern="0" dirty="0">
                <a:ln w="0"/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1800" b="1" kern="0" dirty="0">
                <a:ln w="0"/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1800" b="1" kern="0" dirty="0">
                <a:ln w="0"/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感測基本作業流程</a:t>
            </a:r>
          </a:p>
        </p:txBody>
      </p:sp>
      <p:sp>
        <p:nvSpPr>
          <p:cNvPr id="18" name="文字方塊 17">
            <a:extLst>
              <a:ext uri="{FF2B5EF4-FFF2-40B4-BE49-F238E27FC236}">
                <a16:creationId xmlns="" xmlns:a16="http://schemas.microsoft.com/office/drawing/2014/main" id="{012866CD-8645-4388-8DC9-A89E3ECC1AB4}"/>
              </a:ext>
            </a:extLst>
          </p:cNvPr>
          <p:cNvSpPr txBox="1"/>
          <p:nvPr/>
        </p:nvSpPr>
        <p:spPr>
          <a:xfrm>
            <a:off x="726964" y="1555833"/>
            <a:ext cx="15045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5400" b="1" i="1" dirty="0">
                <a:solidFill>
                  <a:srgbClr val="FF0000"/>
                </a:solidFill>
              </a:rPr>
              <a:t>AS</a:t>
            </a:r>
            <a:endParaRPr lang="zh-TW" altLang="en-US" sz="5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983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3"/>
          <p:cNvSpPr>
            <a:spLocks noChangeArrowheads="1"/>
          </p:cNvSpPr>
          <p:nvPr/>
        </p:nvSpPr>
        <p:spPr bwMode="gray">
          <a:xfrm>
            <a:off x="3662363" y="895719"/>
            <a:ext cx="2641600" cy="2644775"/>
          </a:xfrm>
          <a:prstGeom prst="ellipse">
            <a:avLst/>
          </a:prstGeom>
          <a:solidFill>
            <a:srgbClr val="FFC319">
              <a:alpha val="3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Oval 4"/>
          <p:cNvSpPr>
            <a:spLocks noChangeArrowheads="1"/>
          </p:cNvSpPr>
          <p:nvPr/>
        </p:nvSpPr>
        <p:spPr bwMode="gray">
          <a:xfrm>
            <a:off x="4719736" y="2562276"/>
            <a:ext cx="2643187" cy="2643187"/>
          </a:xfrm>
          <a:prstGeom prst="ellipse">
            <a:avLst/>
          </a:prstGeom>
          <a:solidFill>
            <a:srgbClr val="5CB1FE">
              <a:alpha val="3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Oval 5"/>
          <p:cNvSpPr>
            <a:spLocks noChangeArrowheads="1"/>
          </p:cNvSpPr>
          <p:nvPr/>
        </p:nvSpPr>
        <p:spPr bwMode="gray">
          <a:xfrm>
            <a:off x="2619382" y="2592660"/>
            <a:ext cx="2644775" cy="2643187"/>
          </a:xfrm>
          <a:prstGeom prst="ellipse">
            <a:avLst/>
          </a:prstGeom>
          <a:solidFill>
            <a:srgbClr val="FF6161">
              <a:alpha val="3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Line 6"/>
          <p:cNvSpPr>
            <a:spLocks noChangeShapeType="1"/>
          </p:cNvSpPr>
          <p:nvPr/>
        </p:nvSpPr>
        <p:spPr bwMode="auto">
          <a:xfrm flipH="1" flipV="1">
            <a:off x="3380053" y="1514859"/>
            <a:ext cx="719665" cy="261690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" name="Line 7"/>
          <p:cNvSpPr>
            <a:spLocks noChangeShapeType="1"/>
          </p:cNvSpPr>
          <p:nvPr/>
        </p:nvSpPr>
        <p:spPr bwMode="auto">
          <a:xfrm>
            <a:off x="7095310" y="4213665"/>
            <a:ext cx="457054" cy="550939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Line 8"/>
          <p:cNvSpPr>
            <a:spLocks noChangeShapeType="1"/>
          </p:cNvSpPr>
          <p:nvPr/>
        </p:nvSpPr>
        <p:spPr bwMode="auto">
          <a:xfrm flipH="1">
            <a:off x="2064426" y="3950845"/>
            <a:ext cx="659727" cy="525620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9" name="Rectangle 9"/>
          <p:cNvSpPr>
            <a:spLocks noChangeArrowheads="1"/>
          </p:cNvSpPr>
          <p:nvPr/>
        </p:nvSpPr>
        <p:spPr bwMode="gray">
          <a:xfrm>
            <a:off x="3572969" y="2777096"/>
            <a:ext cx="29890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3200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水資源物聯網</a:t>
            </a:r>
            <a:endParaRPr lang="en-US" altLang="zh-CN" sz="3200" kern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498566" y="1265053"/>
            <a:ext cx="335175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20650" indent="-120650">
              <a:spcBef>
                <a:spcPct val="50000"/>
              </a:spcBef>
              <a:defRPr/>
            </a:pPr>
            <a:r>
              <a:rPr lang="zh-TW" altLang="en-US" u="sng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雲端數據中心</a:t>
            </a:r>
            <a:r>
              <a:rPr lang="zh-TW" alt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CN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  <a:defRPr/>
            </a:pPr>
            <a:r>
              <a:rPr lang="zh-TW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供給</a:t>
            </a:r>
            <a:r>
              <a:rPr lang="zh-TW" altLang="en-US" dirty="0">
                <a:solidFill>
                  <a:srgbClr val="1C1C1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相關計畫</a:t>
            </a:r>
            <a:r>
              <a:rPr lang="en-US" altLang="zh-TW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VM</a:t>
            </a:r>
            <a:r>
              <a:rPr lang="zh-TW" altLang="en-US" dirty="0">
                <a:solidFill>
                  <a:srgbClr val="1C1C1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</a:t>
            </a:r>
            <a:r>
              <a:rPr lang="zh-TW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計算資源</a:t>
            </a:r>
          </a:p>
          <a:p>
            <a:pPr marL="120650" indent="-120650">
              <a:spcBef>
                <a:spcPct val="50000"/>
              </a:spcBef>
              <a:buFontTx/>
              <a:buChar char="•"/>
              <a:defRPr/>
            </a:pPr>
            <a:r>
              <a:rPr lang="zh-TW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提供雲端服務</a:t>
            </a:r>
            <a:r>
              <a:rPr lang="en-US" altLang="zh-TW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API</a:t>
            </a:r>
            <a:r>
              <a:rPr lang="zh-TW" altLang="en-US" dirty="0">
                <a:solidFill>
                  <a:srgbClr val="1C1C1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供相關計畫系統存取使用</a:t>
            </a: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black">
          <a:xfrm>
            <a:off x="4099718" y="1605876"/>
            <a:ext cx="182403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TW" altLang="en-US" sz="2800" kern="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雲端數據中心</a:t>
            </a:r>
            <a:r>
              <a:rPr lang="en-US" altLang="zh-TW" sz="2800" kern="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(IaaS)</a:t>
            </a:r>
            <a:endParaRPr lang="zh-TW" altLang="en-US" sz="2800" kern="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black">
          <a:xfrm>
            <a:off x="2724153" y="3361861"/>
            <a:ext cx="1788981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TW"/>
            </a:defPPr>
            <a:lvl1pPr lvl="0" algn="ctr" eaLnBrk="0" fontAlgn="auto" hangingPunct="0">
              <a:spcBef>
                <a:spcPts val="0"/>
              </a:spcBef>
              <a:spcAft>
                <a:spcPts val="0"/>
              </a:spcAft>
              <a:defRPr sz="3200" kern="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TW" altLang="en-US" sz="2800" dirty="0">
                <a:solidFill>
                  <a:srgbClr val="FF0066"/>
                </a:solidFill>
              </a:rPr>
              <a:t>感測基礎雲端作業平臺</a:t>
            </a:r>
            <a:r>
              <a:rPr lang="en-US" altLang="zh-TW" sz="2800" dirty="0">
                <a:solidFill>
                  <a:srgbClr val="FF0066"/>
                </a:solidFill>
              </a:rPr>
              <a:t>(PaaS)</a:t>
            </a:r>
            <a:endParaRPr lang="en-US" altLang="zh-CN" sz="2800" dirty="0">
              <a:solidFill>
                <a:srgbClr val="FF0066"/>
              </a:solidFill>
            </a:endParaRPr>
          </a:p>
        </p:txBody>
      </p:sp>
      <p:sp>
        <p:nvSpPr>
          <p:cNvPr id="33" name="Text Box 15"/>
          <p:cNvSpPr txBox="1">
            <a:spLocks noChangeArrowheads="1"/>
          </p:cNvSpPr>
          <p:nvPr/>
        </p:nvSpPr>
        <p:spPr bwMode="black">
          <a:xfrm>
            <a:off x="5545982" y="3361861"/>
            <a:ext cx="181694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TW"/>
            </a:defPPr>
            <a:lvl1pPr lvl="0" algn="ctr" eaLnBrk="0" fontAlgn="auto" hangingPunct="0">
              <a:spcBef>
                <a:spcPts val="0"/>
              </a:spcBef>
              <a:spcAft>
                <a:spcPts val="0"/>
              </a:spcAft>
              <a:defRPr sz="2800" kern="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TW" altLang="en-US" sz="2400" dirty="0">
                <a:solidFill>
                  <a:srgbClr val="002060"/>
                </a:solidFill>
              </a:rPr>
              <a:t>整合性管理網站及單一入口網</a:t>
            </a:r>
            <a:r>
              <a:rPr lang="en-US" altLang="zh-TW" sz="2400" dirty="0">
                <a:solidFill>
                  <a:srgbClr val="002060"/>
                </a:solidFill>
              </a:rPr>
              <a:t>(SaaS)</a:t>
            </a:r>
            <a:endParaRPr lang="zh-TW" altLang="en-US" sz="2400" dirty="0">
              <a:solidFill>
                <a:srgbClr val="002060"/>
              </a:solidFill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381000" y="6152606"/>
            <a:ext cx="1683420" cy="70539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/>
            <a:endParaRPr lang="zh-TW" altLang="en-US">
              <a:solidFill>
                <a:srgbClr val="0B1749"/>
              </a:solidFill>
              <a:latin typeface="Arial" charset="0"/>
            </a:endParaRPr>
          </a:p>
        </p:txBody>
      </p:sp>
      <p:sp>
        <p:nvSpPr>
          <p:cNvPr id="35" name="Text Box 12"/>
          <p:cNvSpPr txBox="1">
            <a:spLocks noChangeArrowheads="1"/>
          </p:cNvSpPr>
          <p:nvPr/>
        </p:nvSpPr>
        <p:spPr bwMode="auto">
          <a:xfrm>
            <a:off x="601228" y="4578842"/>
            <a:ext cx="4466250" cy="1959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20650" indent="-120650">
              <a:spcBef>
                <a:spcPct val="50000"/>
              </a:spcBef>
              <a:defRPr/>
            </a:pPr>
            <a:r>
              <a:rPr lang="zh-TW" altLang="en-US" u="sng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雲端作業平臺</a:t>
            </a:r>
            <a:r>
              <a:rPr lang="zh-TW" altLang="en-US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CN" dirty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20650" indent="-120650">
              <a:spcBef>
                <a:spcPts val="400"/>
              </a:spcBef>
              <a:buFontTx/>
              <a:buChar char="•"/>
              <a:defRPr/>
            </a:pPr>
            <a:r>
              <a:rPr lang="zh-TW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提供</a:t>
            </a:r>
            <a:r>
              <a:rPr lang="zh-TW" altLang="en-US" dirty="0">
                <a:solidFill>
                  <a:srgbClr val="1C1C1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雲端運算</a:t>
            </a:r>
            <a:r>
              <a:rPr lang="en-US" altLang="zh-TW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API</a:t>
            </a:r>
          </a:p>
          <a:p>
            <a:pPr marL="120650" indent="-120650">
              <a:spcBef>
                <a:spcPts val="400"/>
              </a:spcBef>
              <a:buFontTx/>
              <a:buChar char="•"/>
              <a:defRPr/>
            </a:pPr>
            <a:r>
              <a:rPr lang="zh-TW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查詢</a:t>
            </a:r>
            <a:r>
              <a:rPr lang="zh-TW" altLang="en-US" dirty="0">
                <a:solidFill>
                  <a:srgbClr val="1C1C1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物聯網</a:t>
            </a:r>
            <a:r>
              <a:rPr lang="zh-TW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監測站臺基本資料</a:t>
            </a:r>
          </a:p>
          <a:p>
            <a:pPr marL="120650" indent="-120650">
              <a:spcBef>
                <a:spcPts val="400"/>
              </a:spcBef>
              <a:buFontTx/>
              <a:buChar char="•"/>
              <a:defRPr/>
            </a:pPr>
            <a:r>
              <a:rPr lang="zh-TW" altLang="en-US" dirty="0">
                <a:solidFill>
                  <a:srgbClr val="1C1C1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取得時序性感測物理量，進行</a:t>
            </a:r>
            <a:r>
              <a:rPr lang="zh-TW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資料分析</a:t>
            </a:r>
            <a:r>
              <a:rPr lang="zh-TW" altLang="en-US" dirty="0">
                <a:solidFill>
                  <a:srgbClr val="1C1C1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大數據運算</a:t>
            </a:r>
            <a:r>
              <a:rPr lang="zh-TW" altLang="en-US" dirty="0">
                <a:solidFill>
                  <a:srgbClr val="1C1C1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</a:t>
            </a:r>
            <a:r>
              <a:rPr lang="en-US" altLang="zh-TW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ETL</a:t>
            </a:r>
            <a:r>
              <a:rPr lang="zh-TW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運算</a:t>
            </a:r>
          </a:p>
          <a:p>
            <a:pPr marL="120650" indent="-120650">
              <a:spcBef>
                <a:spcPts val="400"/>
              </a:spcBef>
              <a:buFontTx/>
              <a:buChar char="•"/>
              <a:defRPr/>
            </a:pPr>
            <a:r>
              <a:rPr lang="zh-TW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加速</a:t>
            </a:r>
            <a:r>
              <a:rPr lang="zh-TW" altLang="en-US" dirty="0">
                <a:solidFill>
                  <a:srgbClr val="1C1C1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業務智慧化</a:t>
            </a:r>
            <a:r>
              <a:rPr lang="zh-TW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決策系統開發流程</a:t>
            </a:r>
            <a:endParaRPr lang="en-US" altLang="zh-CN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Text Box 12"/>
          <p:cNvSpPr txBox="1">
            <a:spLocks noChangeArrowheads="1"/>
          </p:cNvSpPr>
          <p:nvPr/>
        </p:nvSpPr>
        <p:spPr bwMode="auto">
          <a:xfrm>
            <a:off x="5405520" y="4925388"/>
            <a:ext cx="4119487" cy="157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20650" indent="-120650">
              <a:spcBef>
                <a:spcPct val="50000"/>
              </a:spcBef>
              <a:defRPr/>
            </a:pPr>
            <a:r>
              <a:rPr lang="zh-TW" altLang="en-US" u="sng" dirty="0">
                <a:solidFill>
                  <a:srgbClr val="0B17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整合性及單一入口網站</a:t>
            </a:r>
            <a:r>
              <a:rPr lang="zh-TW" altLang="en-US" dirty="0">
                <a:solidFill>
                  <a:srgbClr val="0B17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</a:p>
          <a:p>
            <a:pPr marL="120650" indent="-120650">
              <a:spcBef>
                <a:spcPts val="400"/>
              </a:spcBef>
              <a:buFontTx/>
              <a:buChar char="•"/>
              <a:defRPr/>
            </a:pPr>
            <a:r>
              <a:rPr lang="zh-TW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提供</a:t>
            </a:r>
            <a:r>
              <a:rPr lang="zh-TW" altLang="en-US" dirty="0">
                <a:solidFill>
                  <a:srgbClr val="1C1C1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機關</a:t>
            </a:r>
            <a:r>
              <a:rPr lang="en-US" altLang="zh-TW" dirty="0">
                <a:solidFill>
                  <a:srgbClr val="1C1C1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dirty="0">
                <a:solidFill>
                  <a:srgbClr val="1C1C1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</a:t>
            </a:r>
            <a:r>
              <a:rPr lang="en-US" altLang="zh-TW" dirty="0">
                <a:solidFill>
                  <a:srgbClr val="1C1C1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dirty="0">
                <a:solidFill>
                  <a:srgbClr val="1C1C1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人員對應管理與相關功能，讓相關</a:t>
            </a:r>
            <a:r>
              <a:rPr lang="zh-TW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人員可統合性自主管理</a:t>
            </a:r>
          </a:p>
          <a:p>
            <a:pPr marL="120650" indent="-120650">
              <a:spcBef>
                <a:spcPts val="400"/>
              </a:spcBef>
              <a:buFontTx/>
              <a:buChar char="•"/>
              <a:defRPr/>
            </a:pPr>
            <a:r>
              <a:rPr lang="zh-TW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提供</a:t>
            </a:r>
            <a:r>
              <a:rPr lang="zh-TW" altLang="en-US" dirty="0">
                <a:solidFill>
                  <a:srgbClr val="1C1C1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外界資料</a:t>
            </a:r>
            <a:r>
              <a:rPr lang="zh-TW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展示</a:t>
            </a:r>
            <a:r>
              <a:rPr lang="zh-TW" altLang="en-US" dirty="0">
                <a:solidFill>
                  <a:srgbClr val="1C1C1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、水資源物聯網</a:t>
            </a:r>
            <a:r>
              <a:rPr lang="zh-TW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成果</a:t>
            </a:r>
            <a:r>
              <a:rPr lang="zh-TW" altLang="en-US" dirty="0">
                <a:solidFill>
                  <a:srgbClr val="1C1C1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產學研資料應用</a:t>
            </a:r>
          </a:p>
        </p:txBody>
      </p:sp>
      <p:sp>
        <p:nvSpPr>
          <p:cNvPr id="17" name="標題 3"/>
          <p:cNvSpPr txBox="1">
            <a:spLocks/>
          </p:cNvSpPr>
          <p:nvPr/>
        </p:nvSpPr>
        <p:spPr bwMode="gray">
          <a:xfrm>
            <a:off x="345594" y="308509"/>
            <a:ext cx="8964612" cy="630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15000"/>
              </a:spcBef>
              <a:buBlip>
                <a:blip r:embed="rId2"/>
              </a:buBlip>
              <a:defRPr sz="2800" b="1">
                <a:solidFill>
                  <a:srgbClr val="0000FF"/>
                </a:solidFill>
                <a:latin typeface="Arial" pitchFamily="34" charset="0"/>
                <a:ea typeface="新細明體" pitchFamily="18" charset="-120"/>
                <a:cs typeface="Arial" pitchFamily="34" charset="0"/>
              </a:defRPr>
            </a:lvl1pPr>
            <a:lvl2pPr marL="742950" indent="-285750">
              <a:spcBef>
                <a:spcPct val="15000"/>
              </a:spcBef>
              <a:buFont typeface="Wingdings" pitchFamily="2" charset="2"/>
              <a:buChar char="ü"/>
              <a:defRPr sz="2400" b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Arial" pitchFamily="34" charset="0"/>
              </a:defRPr>
            </a:lvl2pPr>
            <a:lvl3pPr marL="1143000" indent="-228600">
              <a:spcBef>
                <a:spcPct val="15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Arial" pitchFamily="34" charset="0"/>
              </a:defRPr>
            </a:lvl3pPr>
            <a:lvl4pPr marL="1600200" indent="-228600">
              <a:spcBef>
                <a:spcPct val="15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Arial" pitchFamily="34" charset="0"/>
              </a:defRPr>
            </a:lvl4pPr>
            <a:lvl5pPr marL="2057400" indent="-228600">
              <a:spcBef>
                <a:spcPct val="15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15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15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15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15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三大子系統服務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(3 </a:t>
            </a:r>
            <a:r>
              <a:rPr lang="en-US" altLang="zh-TW" sz="3200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XaaS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8347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220"/>
    </mc:Choice>
    <mc:Fallback xmlns="">
      <p:transition spd="slow" advTm="5022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-1" y="126158"/>
            <a:ext cx="9906001" cy="710554"/>
            <a:chOff x="-1" y="341556"/>
            <a:chExt cx="9144001" cy="710554"/>
          </a:xfrm>
        </p:grpSpPr>
        <p:sp>
          <p:nvSpPr>
            <p:cNvPr id="7" name="矩形 6"/>
            <p:cNvSpPr/>
            <p:nvPr/>
          </p:nvSpPr>
          <p:spPr>
            <a:xfrm>
              <a:off x="-1" y="341556"/>
              <a:ext cx="9144001" cy="710554"/>
            </a:xfrm>
            <a:prstGeom prst="rect">
              <a:avLst/>
            </a:prstGeom>
            <a:gradFill>
              <a:gsLst>
                <a:gs pos="25000">
                  <a:srgbClr val="7294C2"/>
                </a:gs>
                <a:gs pos="100000">
                  <a:srgbClr val="4472C4">
                    <a:lumMod val="75000"/>
                  </a:srgbClr>
                </a:gs>
                <a:gs pos="1000">
                  <a:srgbClr val="5B9BD5">
                    <a:lumMod val="45000"/>
                    <a:lumOff val="55000"/>
                    <a:alpha val="0"/>
                  </a:srgb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TW" altLang="en-US" kern="0" smtClean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0" y="369203"/>
              <a:ext cx="9010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TW" altLang="en-US" sz="3600" b="1" kern="0" dirty="0" smtClean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   多元</a:t>
              </a:r>
              <a:r>
                <a:rPr kumimoji="1" lang="zh-TW" altLang="en-US" sz="3600" b="1" kern="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水源智慧調控</a:t>
              </a:r>
              <a:r>
                <a:rPr kumimoji="1" lang="zh-TW" altLang="en-US" sz="3600" b="1" kern="0" dirty="0" smtClean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系統</a:t>
              </a:r>
            </a:p>
          </p:txBody>
        </p:sp>
      </p:grpSp>
      <p:sp>
        <p:nvSpPr>
          <p:cNvPr id="124" name="Oval 11"/>
          <p:cNvSpPr>
            <a:spLocks noChangeAspect="1" noChangeArrowheads="1"/>
          </p:cNvSpPr>
          <p:nvPr/>
        </p:nvSpPr>
        <p:spPr bwMode="auto">
          <a:xfrm>
            <a:off x="350491" y="221132"/>
            <a:ext cx="608677" cy="518637"/>
          </a:xfrm>
          <a:prstGeom prst="ellipse">
            <a:avLst/>
          </a:prstGeom>
          <a:solidFill>
            <a:srgbClr val="0000FF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二</a:t>
            </a:r>
            <a:endParaRPr lang="en-US" altLang="zh-TW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79" name="圓角矩形 47"/>
          <p:cNvSpPr>
            <a:spLocks noChangeArrowheads="1"/>
          </p:cNvSpPr>
          <p:nvPr/>
        </p:nvSpPr>
        <p:spPr bwMode="auto">
          <a:xfrm>
            <a:off x="214283" y="5229200"/>
            <a:ext cx="9439049" cy="1440160"/>
          </a:xfrm>
          <a:prstGeom prst="roundRect">
            <a:avLst>
              <a:gd name="adj" fmla="val 9899"/>
            </a:avLst>
          </a:prstGeom>
          <a:noFill/>
          <a:ln w="28575" algn="ctr">
            <a:solidFill>
              <a:schemeClr val="tx1">
                <a:lumMod val="50000"/>
                <a:lumOff val="50000"/>
                <a:alpha val="60000"/>
              </a:schemeClr>
            </a:solidFill>
            <a:prstDash val="solid"/>
            <a:round/>
            <a:headEnd/>
            <a:tailEnd type="triangle" w="sm" len="lg"/>
          </a:ln>
        </p:spPr>
        <p:txBody>
          <a:bodyPr wrap="none" lIns="0" tIns="0" rIns="0" bIns="0" anchor="ctr" anchorCtr="1"/>
          <a:lstStyle>
            <a:lvl1pPr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zh-TW" altLang="en-US" sz="1800" b="1" dirty="0" smtClean="0">
              <a:solidFill>
                <a:srgbClr val="000000"/>
              </a:solidFill>
              <a:latin typeface="Times New Roman" panose="02020603050405020304" pitchFamily="18" charset="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280" name="圓角矩形 47"/>
          <p:cNvSpPr>
            <a:spLocks noChangeArrowheads="1"/>
          </p:cNvSpPr>
          <p:nvPr/>
        </p:nvSpPr>
        <p:spPr bwMode="auto">
          <a:xfrm>
            <a:off x="214283" y="980728"/>
            <a:ext cx="9439049" cy="4032448"/>
          </a:xfrm>
          <a:prstGeom prst="roundRect">
            <a:avLst>
              <a:gd name="adj" fmla="val 9899"/>
            </a:avLst>
          </a:prstGeom>
          <a:noFill/>
          <a:ln w="28575" algn="ctr">
            <a:solidFill>
              <a:schemeClr val="tx1">
                <a:lumMod val="50000"/>
                <a:lumOff val="50000"/>
                <a:alpha val="60000"/>
              </a:schemeClr>
            </a:solidFill>
            <a:prstDash val="dash"/>
            <a:round/>
            <a:headEnd/>
            <a:tailEnd type="triangle" w="sm" len="lg"/>
          </a:ln>
        </p:spPr>
        <p:txBody>
          <a:bodyPr wrap="none" lIns="0" tIns="0" rIns="0" bIns="0" anchor="ctr" anchorCtr="1"/>
          <a:lstStyle>
            <a:lvl1pPr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zh-TW" altLang="en-US" sz="1800" b="1" dirty="0" smtClean="0">
              <a:solidFill>
                <a:srgbClr val="000000"/>
              </a:solidFill>
              <a:latin typeface="Times New Roman" panose="02020603050405020304" pitchFamily="18" charset="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cxnSp>
        <p:nvCxnSpPr>
          <p:cNvPr id="281" name="直線單箭頭接點 49"/>
          <p:cNvCxnSpPr>
            <a:cxnSpLocks noChangeShapeType="1"/>
          </p:cNvCxnSpPr>
          <p:nvPr/>
        </p:nvCxnSpPr>
        <p:spPr bwMode="auto">
          <a:xfrm>
            <a:off x="3022600" y="3212976"/>
            <a:ext cx="3900433" cy="0"/>
          </a:xfrm>
          <a:prstGeom prst="straightConnector1">
            <a:avLst/>
          </a:prstGeom>
          <a:noFill/>
          <a:ln w="34925" algn="ctr">
            <a:solidFill>
              <a:srgbClr val="949694"/>
            </a:solidFill>
            <a:round/>
            <a:headEnd type="triangle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2" name="圓角矩形 47"/>
          <p:cNvSpPr>
            <a:spLocks noChangeArrowheads="1"/>
          </p:cNvSpPr>
          <p:nvPr/>
        </p:nvSpPr>
        <p:spPr bwMode="auto">
          <a:xfrm>
            <a:off x="3256626" y="1484784"/>
            <a:ext cx="3432381" cy="3384376"/>
          </a:xfrm>
          <a:prstGeom prst="roundRect">
            <a:avLst>
              <a:gd name="adj" fmla="val 16898"/>
            </a:avLst>
          </a:prstGeom>
          <a:solidFill>
            <a:schemeClr val="bg1"/>
          </a:solidFill>
          <a:ln w="28575" algn="ctr">
            <a:solidFill>
              <a:schemeClr val="tx1">
                <a:lumMod val="50000"/>
                <a:lumOff val="50000"/>
                <a:alpha val="60000"/>
              </a:schemeClr>
            </a:solidFill>
            <a:round/>
            <a:headEnd/>
            <a:tailEnd type="triangle" w="sm" len="lg"/>
          </a:ln>
        </p:spPr>
        <p:txBody>
          <a:bodyPr wrap="none" lIns="0" tIns="0" rIns="0" bIns="0" anchor="ctr" anchorCtr="1"/>
          <a:lstStyle>
            <a:lvl1pPr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zh-TW" altLang="en-US" sz="1800" b="1" dirty="0" smtClean="0">
              <a:solidFill>
                <a:srgbClr val="000000"/>
              </a:solidFill>
              <a:latin typeface="Times New Roman" panose="02020603050405020304" pitchFamily="18" charset="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283" name="圓角矩形 47"/>
          <p:cNvSpPr>
            <a:spLocks noChangeArrowheads="1"/>
          </p:cNvSpPr>
          <p:nvPr/>
        </p:nvSpPr>
        <p:spPr bwMode="auto">
          <a:xfrm>
            <a:off x="370305" y="1754242"/>
            <a:ext cx="2652295" cy="2898903"/>
          </a:xfrm>
          <a:prstGeom prst="roundRect">
            <a:avLst>
              <a:gd name="adj" fmla="val 11442"/>
            </a:avLst>
          </a:prstGeom>
          <a:solidFill>
            <a:srgbClr val="C7DC84"/>
          </a:solidFill>
          <a:ln w="28575" algn="ctr">
            <a:solidFill>
              <a:schemeClr val="tx1">
                <a:lumMod val="50000"/>
                <a:lumOff val="50000"/>
                <a:alpha val="60000"/>
              </a:schemeClr>
            </a:solidFill>
            <a:round/>
            <a:headEnd/>
            <a:tailEnd type="triangle" w="sm" len="lg"/>
          </a:ln>
        </p:spPr>
        <p:txBody>
          <a:bodyPr wrap="none" lIns="0" tIns="0" rIns="0" bIns="0" anchor="ctr" anchorCtr="1"/>
          <a:lstStyle>
            <a:lvl1pPr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zh-TW" altLang="en-US" sz="1800" b="1" dirty="0" smtClean="0">
              <a:solidFill>
                <a:srgbClr val="000000"/>
              </a:solidFill>
              <a:latin typeface="Times New Roman" panose="02020603050405020304" pitchFamily="18" charset="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284" name="文字方塊 23"/>
          <p:cNvSpPr txBox="1">
            <a:spLocks noChangeArrowheads="1"/>
          </p:cNvSpPr>
          <p:nvPr/>
        </p:nvSpPr>
        <p:spPr bwMode="auto">
          <a:xfrm>
            <a:off x="448314" y="1988840"/>
            <a:ext cx="2496277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algn="ctr" fontAlgn="ctr"/>
            <a:r>
              <a:rPr lang="zh-TW" altLang="en-US" b="1" dirty="0" smtClean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供水資訊</a:t>
            </a:r>
            <a:endParaRPr lang="en-US" altLang="zh-TW" b="1" dirty="0">
              <a:solidFill>
                <a:srgbClr val="0505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5" name="圖片 2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79" r="24199" b="3678"/>
          <a:stretch>
            <a:fillRect/>
          </a:stretch>
        </p:blipFill>
        <p:spPr>
          <a:xfrm>
            <a:off x="414318" y="2276872"/>
            <a:ext cx="2530273" cy="2270758"/>
          </a:xfrm>
          <a:prstGeom prst="rect">
            <a:avLst/>
          </a:prstGeom>
        </p:spPr>
      </p:pic>
      <p:sp>
        <p:nvSpPr>
          <p:cNvPr id="286" name="圓角矩形 47"/>
          <p:cNvSpPr>
            <a:spLocks noChangeArrowheads="1"/>
          </p:cNvSpPr>
          <p:nvPr/>
        </p:nvSpPr>
        <p:spPr bwMode="auto">
          <a:xfrm>
            <a:off x="6923033" y="1754233"/>
            <a:ext cx="2652295" cy="2970912"/>
          </a:xfrm>
          <a:prstGeom prst="roundRect">
            <a:avLst>
              <a:gd name="adj" fmla="val 11442"/>
            </a:avLst>
          </a:prstGeom>
          <a:solidFill>
            <a:srgbClr val="C7DC84"/>
          </a:solidFill>
          <a:ln w="28575" algn="ctr">
            <a:solidFill>
              <a:schemeClr val="tx1">
                <a:lumMod val="50000"/>
                <a:lumOff val="50000"/>
                <a:alpha val="60000"/>
              </a:schemeClr>
            </a:solidFill>
            <a:round/>
            <a:headEnd/>
            <a:tailEnd type="triangle" w="sm" len="lg"/>
          </a:ln>
        </p:spPr>
        <p:txBody>
          <a:bodyPr wrap="none" lIns="0" tIns="0" rIns="0" bIns="0" anchor="ctr" anchorCtr="1"/>
          <a:lstStyle>
            <a:lvl1pPr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zh-TW" altLang="en-US" sz="1800" b="1" dirty="0" smtClean="0">
              <a:solidFill>
                <a:srgbClr val="000000"/>
              </a:solidFill>
              <a:latin typeface="Times New Roman" panose="02020603050405020304" pitchFamily="18" charset="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287" name="文字方塊 23"/>
          <p:cNvSpPr txBox="1">
            <a:spLocks noChangeArrowheads="1"/>
          </p:cNvSpPr>
          <p:nvPr/>
        </p:nvSpPr>
        <p:spPr bwMode="auto">
          <a:xfrm>
            <a:off x="7001039" y="1988840"/>
            <a:ext cx="2496276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algn="ctr" fontAlgn="ctr"/>
            <a:r>
              <a:rPr lang="zh-TW" altLang="en-US" b="1" dirty="0" smtClean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需求資訊</a:t>
            </a:r>
            <a:endParaRPr lang="en-US" altLang="zh-TW" b="1" dirty="0">
              <a:solidFill>
                <a:srgbClr val="0505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8" name="圖片 287"/>
          <p:cNvPicPr>
            <a:picLocks noChangeAspect="1"/>
          </p:cNvPicPr>
          <p:nvPr/>
        </p:nvPicPr>
        <p:blipFill>
          <a:blip r:embed="rId3" cstate="print"/>
          <a:srcRect t="12914"/>
          <a:stretch>
            <a:fillRect/>
          </a:stretch>
        </p:blipFill>
        <p:spPr>
          <a:xfrm>
            <a:off x="3304914" y="2348880"/>
            <a:ext cx="3354373" cy="2385762"/>
          </a:xfrm>
          <a:prstGeom prst="rect">
            <a:avLst/>
          </a:prstGeom>
        </p:spPr>
      </p:pic>
      <p:sp>
        <p:nvSpPr>
          <p:cNvPr id="289" name="圓角矩形 47"/>
          <p:cNvSpPr>
            <a:spLocks noChangeArrowheads="1"/>
          </p:cNvSpPr>
          <p:nvPr/>
        </p:nvSpPr>
        <p:spPr bwMode="auto">
          <a:xfrm>
            <a:off x="5014821" y="1628800"/>
            <a:ext cx="1518169" cy="359976"/>
          </a:xfrm>
          <a:prstGeom prst="roundRect">
            <a:avLst>
              <a:gd name="adj" fmla="val 50000"/>
            </a:avLst>
          </a:prstGeom>
          <a:solidFill>
            <a:srgbClr val="C7DC84"/>
          </a:solidFill>
          <a:ln w="28575" algn="ctr">
            <a:solidFill>
              <a:schemeClr val="accent6">
                <a:lumMod val="75000"/>
              </a:schemeClr>
            </a:solidFill>
            <a:round/>
            <a:headEnd/>
            <a:tailEnd type="triangle" w="sm" len="lg"/>
          </a:ln>
          <a:extLst/>
        </p:spPr>
        <p:txBody>
          <a:bodyPr wrap="none" lIns="28800" tIns="27000" rIns="27000" bIns="27000" anchor="ctr" anchorCtr="1"/>
          <a:lstStyle>
            <a:lvl1pPr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en-US" sz="15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巨量資料分析</a:t>
            </a:r>
            <a:endParaRPr lang="en-US" altLang="zh-TW" sz="1500" b="1" kern="0" dirty="0">
              <a:solidFill>
                <a:srgbClr val="000000"/>
              </a:solidFill>
              <a:latin typeface="Times New Roman" panose="02020603050405020304" pitchFamily="18" charset="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290" name="圓角矩形 47"/>
          <p:cNvSpPr>
            <a:spLocks noChangeArrowheads="1"/>
          </p:cNvSpPr>
          <p:nvPr/>
        </p:nvSpPr>
        <p:spPr bwMode="auto">
          <a:xfrm>
            <a:off x="5050826" y="2132856"/>
            <a:ext cx="1518169" cy="359976"/>
          </a:xfrm>
          <a:prstGeom prst="roundRect">
            <a:avLst>
              <a:gd name="adj" fmla="val 50000"/>
            </a:avLst>
          </a:prstGeom>
          <a:solidFill>
            <a:srgbClr val="C7DC84"/>
          </a:solidFill>
          <a:ln w="28575" algn="ctr">
            <a:solidFill>
              <a:schemeClr val="accent6">
                <a:lumMod val="75000"/>
              </a:schemeClr>
            </a:solidFill>
            <a:round/>
            <a:headEnd/>
            <a:tailEnd type="triangle" w="sm" len="lg"/>
          </a:ln>
          <a:extLst/>
        </p:spPr>
        <p:txBody>
          <a:bodyPr wrap="none" lIns="28800" tIns="27000" rIns="27000" bIns="27000" anchor="ctr" anchorCtr="1"/>
          <a:lstStyle>
            <a:lvl1pPr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en-US" sz="15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動態調配模式</a:t>
            </a:r>
            <a:endParaRPr lang="en-US" altLang="zh-TW" sz="1500" b="1" kern="0" dirty="0">
              <a:solidFill>
                <a:srgbClr val="000000"/>
              </a:solidFill>
              <a:latin typeface="Times New Roman" panose="02020603050405020304" pitchFamily="18" charset="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pSp>
        <p:nvGrpSpPr>
          <p:cNvPr id="291" name="群組 257"/>
          <p:cNvGrpSpPr/>
          <p:nvPr/>
        </p:nvGrpSpPr>
        <p:grpSpPr>
          <a:xfrm>
            <a:off x="3802684" y="1547648"/>
            <a:ext cx="1014113" cy="936104"/>
            <a:chOff x="678192" y="5341220"/>
            <a:chExt cx="1743992" cy="2006895"/>
          </a:xfrm>
        </p:grpSpPr>
        <p:pic>
          <p:nvPicPr>
            <p:cNvPr id="292" name="Picture 4" descr="「smart brain」的圖片搜尋結果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192" y="5341220"/>
              <a:ext cx="1743992" cy="2006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3" name="文字方塊 292"/>
            <p:cNvSpPr txBox="1"/>
            <p:nvPr/>
          </p:nvSpPr>
          <p:spPr>
            <a:xfrm>
              <a:off x="1063494" y="5341220"/>
              <a:ext cx="1358690" cy="10458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TW" altLang="en-US" sz="1300" b="1" spc="50" dirty="0" smtClean="0">
                  <a:ln w="11430"/>
                  <a:solidFill>
                    <a:srgbClr val="0505EB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軟正黑體" panose="020B0604030504040204" pitchFamily="34" charset="-120"/>
                </a:rPr>
                <a:t>智慧</a:t>
              </a:r>
              <a:endParaRPr lang="en-US" altLang="zh-TW" sz="1300" b="1" spc="50" dirty="0" smtClean="0">
                <a:ln w="11430"/>
                <a:solidFill>
                  <a:srgbClr val="0505E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軟正黑體" panose="020B0604030504040204" pitchFamily="34" charset="-120"/>
              </a:endParaRPr>
            </a:p>
            <a:p>
              <a:pPr algn="ctr"/>
              <a:r>
                <a:rPr lang="zh-TW" altLang="en-US" sz="1300" b="1" spc="50" dirty="0" smtClean="0">
                  <a:ln w="11430"/>
                  <a:solidFill>
                    <a:srgbClr val="0505EB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軟正黑體" panose="020B0604030504040204" pitchFamily="34" charset="-120"/>
                </a:rPr>
                <a:t>調控</a:t>
              </a:r>
              <a:endParaRPr lang="zh-TW" altLang="en-US" sz="1300" b="1" spc="50" dirty="0">
                <a:ln w="11430"/>
                <a:solidFill>
                  <a:srgbClr val="0505E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軟正黑體" panose="020B0604030504040204" pitchFamily="34" charset="-120"/>
              </a:endParaRPr>
            </a:p>
          </p:txBody>
        </p:sp>
      </p:grpSp>
      <p:sp>
        <p:nvSpPr>
          <p:cNvPr id="294" name="矩形 293"/>
          <p:cNvSpPr/>
          <p:nvPr/>
        </p:nvSpPr>
        <p:spPr>
          <a:xfrm>
            <a:off x="3080792" y="980729"/>
            <a:ext cx="38155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600"/>
              </a:lnSpc>
            </a:pPr>
            <a:r>
              <a:rPr lang="zh-TW" altLang="en-US" sz="2200" b="1" dirty="0">
                <a:solidFill>
                  <a:srgbClr val="000000"/>
                </a:solidFill>
                <a:latin typeface="微軟正黑體" panose="020B0604030504040204" pitchFamily="34" charset="-120"/>
              </a:rPr>
              <a:t>隨需</a:t>
            </a:r>
            <a:r>
              <a:rPr lang="zh-TW" altLang="en-US" sz="2200" b="1" dirty="0" smtClean="0">
                <a:solidFill>
                  <a:srgbClr val="000000"/>
                </a:solidFill>
                <a:latin typeface="微軟正黑體" panose="020B0604030504040204" pitchFamily="34" charset="-120"/>
              </a:rPr>
              <a:t>而供，動態調配</a:t>
            </a:r>
            <a:endParaRPr lang="zh-TW" altLang="en-US" sz="2200" b="1" dirty="0">
              <a:solidFill>
                <a:srgbClr val="000000"/>
              </a:solidFill>
              <a:latin typeface="微軟正黑體" panose="020B0604030504040204" pitchFamily="34" charset="-120"/>
            </a:endParaRPr>
          </a:p>
        </p:txBody>
      </p:sp>
      <p:graphicFrame>
        <p:nvGraphicFramePr>
          <p:cNvPr id="295" name="資料庫圖表 294"/>
          <p:cNvGraphicFramePr/>
          <p:nvPr>
            <p:extLst>
              <p:ext uri="{D42A27DB-BD31-4B8C-83A1-F6EECF244321}">
                <p14:modId xmlns:p14="http://schemas.microsoft.com/office/powerpoint/2010/main" val="3156138345"/>
              </p:ext>
            </p:extLst>
          </p:nvPr>
        </p:nvGraphicFramePr>
        <p:xfrm>
          <a:off x="6669190" y="2378742"/>
          <a:ext cx="3209291" cy="1194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96" name="矩形 295"/>
          <p:cNvSpPr/>
          <p:nvPr/>
        </p:nvSpPr>
        <p:spPr>
          <a:xfrm>
            <a:off x="7039422" y="3671319"/>
            <a:ext cx="2496277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zh-TW" altLang="en-US" sz="1700" b="1" spc="50" dirty="0" smtClean="0">
                <a:ln w="11430"/>
                <a:solidFill>
                  <a:srgbClr val="000000"/>
                </a:solidFill>
                <a:latin typeface="微軟正黑體" panose="020B0604030504040204" pitchFamily="34" charset="-120"/>
              </a:rPr>
              <a:t>用水需求  防洪需求</a:t>
            </a:r>
            <a:endParaRPr lang="en-US" altLang="zh-TW" sz="1700" b="1" spc="50" dirty="0" smtClean="0">
              <a:ln w="11430"/>
              <a:solidFill>
                <a:srgbClr val="000000"/>
              </a:solidFill>
              <a:latin typeface="微軟正黑體" panose="020B0604030504040204" pitchFamily="34" charset="-120"/>
            </a:endParaRPr>
          </a:p>
          <a:p>
            <a:pPr algn="ctr">
              <a:lnSpc>
                <a:spcPts val="2200"/>
              </a:lnSpc>
            </a:pPr>
            <a:r>
              <a:rPr lang="zh-TW" altLang="en-US" sz="1700" b="1" spc="50" dirty="0" smtClean="0">
                <a:ln w="11430"/>
                <a:solidFill>
                  <a:srgbClr val="000000"/>
                </a:solidFill>
                <a:latin typeface="微軟正黑體" panose="020B0604030504040204" pitchFamily="34" charset="-120"/>
              </a:rPr>
              <a:t>排砂需求  發電需求</a:t>
            </a:r>
            <a:endParaRPr lang="en-US" altLang="zh-TW" sz="1700" b="1" spc="50" dirty="0" smtClean="0">
              <a:ln w="11430"/>
              <a:solidFill>
                <a:srgbClr val="000000"/>
              </a:solidFill>
              <a:latin typeface="微軟正黑體" panose="020B0604030504040204" pitchFamily="34" charset="-120"/>
            </a:endParaRPr>
          </a:p>
          <a:p>
            <a:pPr algn="ctr">
              <a:lnSpc>
                <a:spcPts val="2200"/>
              </a:lnSpc>
            </a:pPr>
            <a:r>
              <a:rPr lang="zh-TW" altLang="en-US" sz="1700" b="1" spc="50" dirty="0" smtClean="0">
                <a:ln w="11430"/>
                <a:solidFill>
                  <a:srgbClr val="000000"/>
                </a:solidFill>
                <a:latin typeface="微軟正黑體" panose="020B0604030504040204" pitchFamily="34" charset="-120"/>
              </a:rPr>
              <a:t>生態需求  觀光需求</a:t>
            </a:r>
            <a:endParaRPr lang="zh-TW" altLang="en-US" sz="1700" dirty="0">
              <a:solidFill>
                <a:srgbClr val="000000"/>
              </a:solidFill>
            </a:endParaRPr>
          </a:p>
        </p:txBody>
      </p:sp>
      <p:grpSp>
        <p:nvGrpSpPr>
          <p:cNvPr id="297" name="群組 252"/>
          <p:cNvGrpSpPr>
            <a:grpSpLocks noChangeAspect="1"/>
          </p:cNvGrpSpPr>
          <p:nvPr/>
        </p:nvGrpSpPr>
        <p:grpSpPr>
          <a:xfrm>
            <a:off x="1150387" y="1052745"/>
            <a:ext cx="998511" cy="882689"/>
            <a:chOff x="1259632" y="165399"/>
            <a:chExt cx="1368152" cy="1391393"/>
          </a:xfrm>
        </p:grpSpPr>
        <p:sp>
          <p:nvSpPr>
            <p:cNvPr id="298" name="AutoShape 58"/>
            <p:cNvSpPr>
              <a:spLocks noChangeArrowheads="1"/>
            </p:cNvSpPr>
            <p:nvPr/>
          </p:nvSpPr>
          <p:spPr bwMode="auto">
            <a:xfrm>
              <a:off x="1259632" y="165399"/>
              <a:ext cx="1368152" cy="1391393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560" y="10800"/>
                  </a:moveTo>
                  <a:cubicBezTo>
                    <a:pt x="1560" y="15903"/>
                    <a:pt x="5697" y="20040"/>
                    <a:pt x="10800" y="20040"/>
                  </a:cubicBezTo>
                  <a:cubicBezTo>
                    <a:pt x="15903" y="20040"/>
                    <a:pt x="20040" y="15903"/>
                    <a:pt x="20040" y="10800"/>
                  </a:cubicBezTo>
                  <a:cubicBezTo>
                    <a:pt x="20040" y="5697"/>
                    <a:pt x="15903" y="1560"/>
                    <a:pt x="10800" y="1560"/>
                  </a:cubicBezTo>
                  <a:cubicBezTo>
                    <a:pt x="5697" y="1560"/>
                    <a:pt x="1560" y="5697"/>
                    <a:pt x="1560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TW" altLang="en-US" sz="3600" b="1">
                <a:solidFill>
                  <a:srgbClr val="000000"/>
                </a:solidFill>
                <a:latin typeface="微軟正黑體" pitchFamily="34" charset="-120"/>
              </a:endParaRPr>
            </a:p>
          </p:txBody>
        </p:sp>
        <p:sp>
          <p:nvSpPr>
            <p:cNvPr id="299" name="Oval 66"/>
            <p:cNvSpPr>
              <a:spLocks noChangeArrowheads="1"/>
            </p:cNvSpPr>
            <p:nvPr/>
          </p:nvSpPr>
          <p:spPr bwMode="auto">
            <a:xfrm>
              <a:off x="1405800" y="277291"/>
              <a:ext cx="1077968" cy="1184251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002836"/>
                </a:gs>
              </a:gsLst>
              <a:path path="rect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zh-TW" altLang="en-US" sz="3600" b="1" dirty="0" smtClean="0">
                  <a:solidFill>
                    <a:srgbClr val="FFFFFF"/>
                  </a:solidFill>
                  <a:latin typeface="微軟正黑體" pitchFamily="34" charset="-120"/>
                  <a:ea typeface="微軟正黑體" pitchFamily="34" charset="-120"/>
                </a:rPr>
                <a:t>供</a:t>
              </a:r>
              <a:endParaRPr lang="zh-TW" altLang="en-US" sz="3600" b="1" dirty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grpSp>
        <p:nvGrpSpPr>
          <p:cNvPr id="348" name="群組 252"/>
          <p:cNvGrpSpPr>
            <a:grpSpLocks noChangeAspect="1"/>
          </p:cNvGrpSpPr>
          <p:nvPr/>
        </p:nvGrpSpPr>
        <p:grpSpPr>
          <a:xfrm>
            <a:off x="7781127" y="1034152"/>
            <a:ext cx="998511" cy="882689"/>
            <a:chOff x="1259632" y="165399"/>
            <a:chExt cx="1368152" cy="1391393"/>
          </a:xfrm>
        </p:grpSpPr>
        <p:sp>
          <p:nvSpPr>
            <p:cNvPr id="350" name="AutoShape 58"/>
            <p:cNvSpPr>
              <a:spLocks noChangeArrowheads="1"/>
            </p:cNvSpPr>
            <p:nvPr/>
          </p:nvSpPr>
          <p:spPr bwMode="auto">
            <a:xfrm>
              <a:off x="1259632" y="165399"/>
              <a:ext cx="1368152" cy="1391393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560" y="10800"/>
                  </a:moveTo>
                  <a:cubicBezTo>
                    <a:pt x="1560" y="15903"/>
                    <a:pt x="5697" y="20040"/>
                    <a:pt x="10800" y="20040"/>
                  </a:cubicBezTo>
                  <a:cubicBezTo>
                    <a:pt x="15903" y="20040"/>
                    <a:pt x="20040" y="15903"/>
                    <a:pt x="20040" y="10800"/>
                  </a:cubicBezTo>
                  <a:cubicBezTo>
                    <a:pt x="20040" y="5697"/>
                    <a:pt x="15903" y="1560"/>
                    <a:pt x="10800" y="1560"/>
                  </a:cubicBezTo>
                  <a:cubicBezTo>
                    <a:pt x="5697" y="1560"/>
                    <a:pt x="1560" y="5697"/>
                    <a:pt x="1560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chemeClr val="bg1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TW" altLang="en-US" sz="3600" b="1">
                <a:solidFill>
                  <a:srgbClr val="000000"/>
                </a:solidFill>
                <a:latin typeface="微軟正黑體" pitchFamily="34" charset="-120"/>
              </a:endParaRPr>
            </a:p>
          </p:txBody>
        </p:sp>
        <p:sp>
          <p:nvSpPr>
            <p:cNvPr id="351" name="Oval 66"/>
            <p:cNvSpPr>
              <a:spLocks noChangeArrowheads="1"/>
            </p:cNvSpPr>
            <p:nvPr/>
          </p:nvSpPr>
          <p:spPr bwMode="auto">
            <a:xfrm>
              <a:off x="1405800" y="277291"/>
              <a:ext cx="1077968" cy="1184251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002836"/>
                </a:gs>
              </a:gsLst>
              <a:path path="rect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zh-TW" altLang="en-US" sz="3600" b="1" dirty="0" smtClean="0">
                  <a:solidFill>
                    <a:srgbClr val="FFFFFF"/>
                  </a:solidFill>
                  <a:latin typeface="微軟正黑體" pitchFamily="34" charset="-120"/>
                  <a:ea typeface="微軟正黑體" pitchFamily="34" charset="-120"/>
                </a:rPr>
                <a:t>需</a:t>
              </a:r>
              <a:endParaRPr lang="zh-TW" altLang="en-US" sz="3600" b="1" dirty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sp>
        <p:nvSpPr>
          <p:cNvPr id="352" name="文字方塊 7"/>
          <p:cNvSpPr txBox="1">
            <a:spLocks noChangeArrowheads="1"/>
          </p:cNvSpPr>
          <p:nvPr/>
        </p:nvSpPr>
        <p:spPr bwMode="auto">
          <a:xfrm>
            <a:off x="6123135" y="5250686"/>
            <a:ext cx="20356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1600" b="1" dirty="0" smtClean="0">
                <a:solidFill>
                  <a:srgbClr val="0505EB"/>
                </a:solidFill>
                <a:latin typeface="微軟正黑體" pitchFamily="34" charset="-120"/>
              </a:rPr>
              <a:t>民眾關切資訊</a:t>
            </a:r>
            <a:endParaRPr lang="zh-TW" altLang="en-US" sz="1600" b="1" dirty="0">
              <a:solidFill>
                <a:srgbClr val="0505EB"/>
              </a:solidFill>
              <a:latin typeface="微軟正黑體" pitchFamily="34" charset="-120"/>
            </a:endParaRPr>
          </a:p>
        </p:txBody>
      </p:sp>
      <p:pic>
        <p:nvPicPr>
          <p:cNvPr id="353" name="Picture 2" descr="C:\Documents and Settings\user\Local Settings\Temporary Internet Files\Content.IE5\KICF8XXU\MPj04373410000[1].jpg"/>
          <p:cNvPicPr>
            <a:picLocks noChangeAspect="1" noChangeArrowheads="1"/>
          </p:cNvPicPr>
          <p:nvPr/>
        </p:nvPicPr>
        <p:blipFill>
          <a:blip r:embed="rId10" cstate="print">
            <a:lum bright="10000"/>
          </a:blip>
          <a:srcRect b="42310"/>
          <a:stretch>
            <a:fillRect/>
          </a:stretch>
        </p:blipFill>
        <p:spPr bwMode="auto">
          <a:xfrm>
            <a:off x="2340266" y="5540272"/>
            <a:ext cx="1208583" cy="959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54" name="Picture 8"/>
          <p:cNvPicPr>
            <a:picLocks noChangeAspect="1" noChangeArrowheads="1"/>
          </p:cNvPicPr>
          <p:nvPr/>
        </p:nvPicPr>
        <p:blipFill>
          <a:blip r:embed="rId11" cstate="print"/>
          <a:srcRect b="36938"/>
          <a:stretch>
            <a:fillRect/>
          </a:stretch>
        </p:blipFill>
        <p:spPr bwMode="auto">
          <a:xfrm>
            <a:off x="1482167" y="5541079"/>
            <a:ext cx="1110324" cy="9568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55" name="文字方塊 7"/>
          <p:cNvSpPr txBox="1">
            <a:spLocks noChangeArrowheads="1"/>
          </p:cNvSpPr>
          <p:nvPr/>
        </p:nvSpPr>
        <p:spPr bwMode="auto">
          <a:xfrm>
            <a:off x="1482170" y="5250686"/>
            <a:ext cx="20356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1600" b="1" dirty="0" smtClean="0">
                <a:solidFill>
                  <a:srgbClr val="0505EB"/>
                </a:solidFill>
                <a:latin typeface="微軟正黑體" pitchFamily="34" charset="-120"/>
              </a:rPr>
              <a:t>智慧決策輔助</a:t>
            </a:r>
            <a:endParaRPr lang="zh-TW" altLang="en-US" sz="1600" b="1" dirty="0">
              <a:solidFill>
                <a:srgbClr val="0505EB"/>
              </a:solidFill>
              <a:latin typeface="微軟正黑體" pitchFamily="34" charset="-120"/>
            </a:endParaRPr>
          </a:p>
        </p:txBody>
      </p:sp>
      <p:pic>
        <p:nvPicPr>
          <p:cNvPr id="356" name="Picture 2" descr="全國供水情勢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1" r="7638"/>
          <a:stretch/>
        </p:blipFill>
        <p:spPr bwMode="auto">
          <a:xfrm>
            <a:off x="1414454" y="5805273"/>
            <a:ext cx="2212401" cy="8229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" name="圖片 5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9" t="33325" r="78902" b="36295"/>
          <a:stretch>
            <a:fillRect/>
          </a:stretch>
        </p:blipFill>
        <p:spPr bwMode="auto">
          <a:xfrm>
            <a:off x="3782875" y="5301208"/>
            <a:ext cx="1379273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" name="圖片 5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9" t="66122" r="78902" b="6107"/>
          <a:stretch>
            <a:fillRect/>
          </a:stretch>
        </p:blipFill>
        <p:spPr bwMode="auto">
          <a:xfrm>
            <a:off x="5057611" y="5406736"/>
            <a:ext cx="1377554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9" name="Picture 2" descr="相關圖片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82943" y="5783518"/>
            <a:ext cx="881663" cy="813843"/>
          </a:xfrm>
          <a:prstGeom prst="rect">
            <a:avLst/>
          </a:prstGeom>
          <a:noFill/>
        </p:spPr>
      </p:pic>
      <p:pic>
        <p:nvPicPr>
          <p:cNvPr id="360" name="Picture 2" descr="D:\Project\簡報用圖庫\人形8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19" y="5407212"/>
            <a:ext cx="680119" cy="758101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1" name="Picture 3" descr="G:\2017水利署智慧水管理\smartpic\DFnB6vzV0AEOtAN.jpg"/>
          <p:cNvPicPr>
            <a:picLocks noChangeAspect="1" noChangeArrowheads="1"/>
          </p:cNvPicPr>
          <p:nvPr/>
        </p:nvPicPr>
        <p:blipFill>
          <a:blip r:embed="rId16" cstate="print"/>
          <a:srcRect l="57087" t="8079" b="10874"/>
          <a:stretch>
            <a:fillRect/>
          </a:stretch>
        </p:blipFill>
        <p:spPr bwMode="auto">
          <a:xfrm>
            <a:off x="8073349" y="5294434"/>
            <a:ext cx="1326147" cy="1302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2" name="Picture 2" descr="「people」的圖片搜尋結果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435165" y="5661248"/>
            <a:ext cx="1404156" cy="792088"/>
          </a:xfrm>
          <a:prstGeom prst="rect">
            <a:avLst/>
          </a:prstGeom>
          <a:noFill/>
        </p:spPr>
      </p:pic>
      <p:grpSp>
        <p:nvGrpSpPr>
          <p:cNvPr id="363" name="Group 48"/>
          <p:cNvGrpSpPr>
            <a:grpSpLocks/>
          </p:cNvGrpSpPr>
          <p:nvPr/>
        </p:nvGrpSpPr>
        <p:grpSpPr bwMode="auto">
          <a:xfrm rot="5400000">
            <a:off x="4784159" y="4616657"/>
            <a:ext cx="360040" cy="865055"/>
            <a:chOff x="4634" y="1553"/>
            <a:chExt cx="196" cy="503"/>
          </a:xfrm>
        </p:grpSpPr>
        <p:sp>
          <p:nvSpPr>
            <p:cNvPr id="364" name="AutoShape 49"/>
            <p:cNvSpPr>
              <a:spLocks noChangeArrowheads="1"/>
            </p:cNvSpPr>
            <p:nvPr/>
          </p:nvSpPr>
          <p:spPr bwMode="auto">
            <a:xfrm rot="5400000" flipH="1">
              <a:off x="4508" y="1735"/>
              <a:ext cx="503" cy="140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FF9933"/>
                </a:gs>
                <a:gs pos="100000">
                  <a:srgbClr val="C02E00"/>
                </a:gs>
              </a:gsLst>
              <a:lin ang="189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365" name="Rectangle 50"/>
            <p:cNvSpPr>
              <a:spLocks noChangeArrowheads="1"/>
            </p:cNvSpPr>
            <p:nvPr/>
          </p:nvSpPr>
          <p:spPr bwMode="auto">
            <a:xfrm rot="10800000" flipH="1">
              <a:off x="4636" y="1600"/>
              <a:ext cx="27" cy="408"/>
            </a:xfrm>
            <a:prstGeom prst="rect">
              <a:avLst/>
            </a:prstGeom>
            <a:solidFill>
              <a:srgbClr val="FAA700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366" name="Rectangle 51"/>
            <p:cNvSpPr>
              <a:spLocks noChangeArrowheads="1"/>
            </p:cNvSpPr>
            <p:nvPr/>
          </p:nvSpPr>
          <p:spPr bwMode="auto">
            <a:xfrm rot="10800000" flipH="1">
              <a:off x="4634" y="1600"/>
              <a:ext cx="27" cy="408"/>
            </a:xfrm>
            <a:prstGeom prst="rect">
              <a:avLst/>
            </a:prstGeom>
            <a:solidFill>
              <a:srgbClr val="FAA700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367" name="矩形 366"/>
          <p:cNvSpPr/>
          <p:nvPr/>
        </p:nvSpPr>
        <p:spPr>
          <a:xfrm>
            <a:off x="2838099" y="4842881"/>
            <a:ext cx="46805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400" b="1" dirty="0">
                <a:solidFill>
                  <a:srgbClr val="000000"/>
                </a:solidFill>
              </a:rPr>
              <a:t>Multiple </a:t>
            </a:r>
            <a:r>
              <a:rPr lang="en-US" altLang="zh-TW" sz="1400" b="1" dirty="0" smtClean="0">
                <a:solidFill>
                  <a:srgbClr val="000000"/>
                </a:solidFill>
              </a:rPr>
              <a:t>Waters,</a:t>
            </a:r>
            <a:r>
              <a:rPr lang="zh-TW" altLang="en-US" sz="1400" b="1" dirty="0" smtClean="0">
                <a:solidFill>
                  <a:srgbClr val="000000"/>
                </a:solidFill>
              </a:rPr>
              <a:t> </a:t>
            </a:r>
            <a:r>
              <a:rPr lang="en-US" altLang="zh-TW" sz="1400" b="1" dirty="0" smtClean="0">
                <a:solidFill>
                  <a:srgbClr val="000000"/>
                </a:solidFill>
              </a:rPr>
              <a:t>for </a:t>
            </a:r>
            <a:r>
              <a:rPr lang="en-US" altLang="zh-TW" sz="1400" b="1" dirty="0">
                <a:solidFill>
                  <a:srgbClr val="000000"/>
                </a:solidFill>
              </a:rPr>
              <a:t>multiple purposes </a:t>
            </a:r>
            <a:r>
              <a:rPr lang="en-US" altLang="zh-TW" sz="1400" b="1" dirty="0" smtClean="0">
                <a:solidFill>
                  <a:srgbClr val="000000"/>
                </a:solidFill>
              </a:rPr>
              <a:t>and users.</a:t>
            </a:r>
            <a:r>
              <a:rPr lang="zh-TW" altLang="en-US" sz="1400" b="1" dirty="0" smtClean="0">
                <a:solidFill>
                  <a:srgbClr val="000000"/>
                </a:solidFill>
              </a:rPr>
              <a:t> </a:t>
            </a:r>
            <a:endParaRPr lang="zh-TW" altLang="en-US" sz="1400" b="1" dirty="0">
              <a:solidFill>
                <a:srgbClr val="000000"/>
              </a:solidFill>
            </a:endParaRPr>
          </a:p>
        </p:txBody>
      </p:sp>
      <p:sp>
        <p:nvSpPr>
          <p:cNvPr id="368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7605295" y="6481142"/>
            <a:ext cx="2311400" cy="476250"/>
          </a:xfrm>
        </p:spPr>
        <p:txBody>
          <a:bodyPr/>
          <a:lstStyle/>
          <a:p>
            <a:pPr>
              <a:defRPr/>
            </a:pPr>
            <a:fld id="{454B4207-4AE4-46EF-AC09-44782E80F1BF}" type="slidenum">
              <a:rPr lang="en-US" altLang="zh-TW" smtClean="0">
                <a:solidFill>
                  <a:srgbClr val="000000"/>
                </a:solidFill>
              </a:rPr>
              <a:pPr>
                <a:defRPr/>
              </a:pPr>
              <a:t>14</a:t>
            </a:fld>
            <a:endParaRPr lang="en-US" altLang="zh-TW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541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7605295" y="6481142"/>
            <a:ext cx="2311400" cy="476250"/>
          </a:xfrm>
        </p:spPr>
        <p:txBody>
          <a:bodyPr/>
          <a:lstStyle/>
          <a:p>
            <a:pPr>
              <a:defRPr/>
            </a:pPr>
            <a:fld id="{454B4207-4AE4-46EF-AC09-44782E80F1BF}" type="slidenum">
              <a:rPr lang="en-US" altLang="zh-TW" smtClean="0">
                <a:solidFill>
                  <a:srgbClr val="000000"/>
                </a:solidFill>
              </a:rPr>
              <a:pPr>
                <a:defRPr/>
              </a:pPr>
              <a:t>15</a:t>
            </a:fld>
            <a:endParaRPr lang="en-US" altLang="zh-TW" dirty="0">
              <a:solidFill>
                <a:srgbClr val="000000"/>
              </a:solidFill>
            </a:endParaRPr>
          </a:p>
        </p:txBody>
      </p:sp>
      <p:sp>
        <p:nvSpPr>
          <p:cNvPr id="97" name="標題 1"/>
          <p:cNvSpPr txBox="1">
            <a:spLocks/>
          </p:cNvSpPr>
          <p:nvPr/>
        </p:nvSpPr>
        <p:spPr>
          <a:xfrm>
            <a:off x="0" y="260648"/>
            <a:ext cx="9906000" cy="43204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TW" altLang="en-US" sz="40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 panose="020B0604030504040204" pitchFamily="34" charset="-120"/>
              </a:rPr>
              <a:t>分項計畫重要執行成果</a:t>
            </a:r>
            <a:r>
              <a:rPr kumimoji="0" lang="en-US" altLang="zh-TW" sz="28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 panose="020B0604030504040204" pitchFamily="34" charset="-120"/>
                <a:cs typeface="+mn-cs"/>
              </a:rPr>
              <a:t>(2.</a:t>
            </a:r>
            <a:r>
              <a:rPr kumimoji="0" lang="zh-TW" altLang="en-US" sz="28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 panose="020B0604030504040204" pitchFamily="34" charset="-120"/>
                <a:cs typeface="+mn-cs"/>
              </a:rPr>
              <a:t>多元調控</a:t>
            </a:r>
            <a:r>
              <a:rPr kumimoji="0" lang="en-US" altLang="zh-TW" sz="28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 panose="020B0604030504040204" pitchFamily="34" charset="-120"/>
                <a:cs typeface="+mn-cs"/>
              </a:rPr>
              <a:t>)</a:t>
            </a:r>
            <a:endParaRPr kumimoji="0" lang="zh-TW" altLang="en-US" sz="2800" b="1" dirty="0">
              <a:solidFill>
                <a:srgbClr val="2D2DB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華康超明體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436470" y="1110665"/>
            <a:ext cx="1896530" cy="5966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softEdge rad="3175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dist"/>
            <a:r>
              <a:rPr lang="zh-TW" alt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/>
                <a:ea typeface="微軟正黑體"/>
                <a:cs typeface="微軟正黑體"/>
              </a:rPr>
              <a:t>平台首頁</a:t>
            </a:r>
            <a:endParaRPr lang="zh-TW" altLang="en-US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/>
              <a:ea typeface="微軟正黑體"/>
              <a:cs typeface="微軟正黑體"/>
            </a:endParaRPr>
          </a:p>
        </p:txBody>
      </p:sp>
      <p:pic>
        <p:nvPicPr>
          <p:cNvPr id="95" name="圖片 9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97" y="1707355"/>
            <a:ext cx="8965970" cy="3960000"/>
          </a:xfrm>
          <a:prstGeom prst="rect">
            <a:avLst/>
          </a:prstGeom>
          <a:noFill/>
        </p:spPr>
      </p:pic>
      <p:sp>
        <p:nvSpPr>
          <p:cNvPr id="96" name="矩形 95"/>
          <p:cNvSpPr/>
          <p:nvPr/>
        </p:nvSpPr>
        <p:spPr>
          <a:xfrm>
            <a:off x="2333002" y="5717427"/>
            <a:ext cx="3876111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zh-TW" dirty="0">
                <a:solidFill>
                  <a:schemeClr val="dk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即時</a:t>
            </a:r>
            <a:r>
              <a:rPr lang="zh-TW" altLang="zh-TW" dirty="0" smtClean="0">
                <a:solidFill>
                  <a:schemeClr val="dk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呈現區域供給</a:t>
            </a:r>
            <a:r>
              <a:rPr lang="zh-TW" altLang="zh-TW" dirty="0">
                <a:solidFill>
                  <a:schemeClr val="dk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端、需求端及支受援水量的情形，使用者可快速的瞭解各區域的水情概況。</a:t>
            </a:r>
            <a:endParaRPr lang="zh-TW" altLang="en-US" dirty="0">
              <a:solidFill>
                <a:schemeClr val="dk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3691958" y="3074590"/>
            <a:ext cx="2984994" cy="2484941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9" name="矩形 98"/>
          <p:cNvSpPr/>
          <p:nvPr/>
        </p:nvSpPr>
        <p:spPr>
          <a:xfrm>
            <a:off x="4481061" y="1724286"/>
            <a:ext cx="4855695" cy="1242471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1" name="文字方塊 100"/>
          <p:cNvSpPr txBox="1"/>
          <p:nvPr/>
        </p:nvSpPr>
        <p:spPr>
          <a:xfrm>
            <a:off x="6209114" y="5717427"/>
            <a:ext cx="319424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依據各類水情報表的特性，區分為水情整合、調度決策與效益等三類主要功能選項</a:t>
            </a:r>
          </a:p>
        </p:txBody>
      </p:sp>
      <p:sp>
        <p:nvSpPr>
          <p:cNvPr id="102" name="矩形 101"/>
          <p:cNvSpPr/>
          <p:nvPr/>
        </p:nvSpPr>
        <p:spPr>
          <a:xfrm>
            <a:off x="6717608" y="3000001"/>
            <a:ext cx="2591633" cy="2590574"/>
          </a:xfrm>
          <a:prstGeom prst="rect">
            <a:avLst/>
          </a:prstGeom>
          <a:noFill/>
          <a:ln w="19050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2" name="淘宝网Chenying0907出品 20"/>
          <p:cNvGrpSpPr/>
          <p:nvPr/>
        </p:nvGrpSpPr>
        <p:grpSpPr>
          <a:xfrm>
            <a:off x="6749782" y="2996961"/>
            <a:ext cx="2493699" cy="643979"/>
            <a:chOff x="2165343" y="1672805"/>
            <a:chExt cx="2589611" cy="832699"/>
          </a:xfrm>
        </p:grpSpPr>
        <p:sp>
          <p:nvSpPr>
            <p:cNvPr id="104" name="圆角淘宝网Chenying0907出品 21"/>
            <p:cNvSpPr/>
            <p:nvPr/>
          </p:nvSpPr>
          <p:spPr>
            <a:xfrm>
              <a:off x="2165343" y="1672805"/>
              <a:ext cx="2589611" cy="832699"/>
            </a:xfrm>
            <a:prstGeom prst="roundRect">
              <a:avLst>
                <a:gd name="adj" fmla="val 50000"/>
              </a:avLst>
            </a:prstGeom>
            <a:solidFill>
              <a:srgbClr val="F79646"/>
            </a:solidFill>
            <a:ln w="25400" cap="flat" cmpd="sng" algn="ctr">
              <a:noFill/>
              <a:prstDash val="solid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 MT Std" pitchFamily="34" charset="0"/>
                <a:ea typeface="宋体"/>
                <a:cs typeface="+mn-cs"/>
              </a:endParaRPr>
            </a:p>
          </p:txBody>
        </p:sp>
        <p:sp>
          <p:nvSpPr>
            <p:cNvPr id="105" name="淘宝网Chenying0907出品 5"/>
            <p:cNvSpPr>
              <a:spLocks/>
            </p:cNvSpPr>
            <p:nvPr/>
          </p:nvSpPr>
          <p:spPr bwMode="auto">
            <a:xfrm>
              <a:off x="2272446" y="1709102"/>
              <a:ext cx="1008373" cy="766040"/>
            </a:xfrm>
            <a:custGeom>
              <a:avLst/>
              <a:gdLst>
                <a:gd name="T0" fmla="*/ 206 w 524"/>
                <a:gd name="T1" fmla="*/ 0 h 398"/>
                <a:gd name="T2" fmla="*/ 199 w 524"/>
                <a:gd name="T3" fmla="*/ 0 h 398"/>
                <a:gd name="T4" fmla="*/ 195 w 524"/>
                <a:gd name="T5" fmla="*/ 0 h 398"/>
                <a:gd name="T6" fmla="*/ 190 w 524"/>
                <a:gd name="T7" fmla="*/ 0 h 398"/>
                <a:gd name="T8" fmla="*/ 0 w 524"/>
                <a:gd name="T9" fmla="*/ 199 h 398"/>
                <a:gd name="T10" fmla="*/ 190 w 524"/>
                <a:gd name="T11" fmla="*/ 398 h 398"/>
                <a:gd name="T12" fmla="*/ 195 w 524"/>
                <a:gd name="T13" fmla="*/ 398 h 398"/>
                <a:gd name="T14" fmla="*/ 199 w 524"/>
                <a:gd name="T15" fmla="*/ 398 h 398"/>
                <a:gd name="T16" fmla="*/ 206 w 524"/>
                <a:gd name="T17" fmla="*/ 398 h 398"/>
                <a:gd name="T18" fmla="*/ 524 w 524"/>
                <a:gd name="T19" fmla="*/ 199 h 398"/>
                <a:gd name="T20" fmla="*/ 206 w 524"/>
                <a:gd name="T2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4" h="398">
                  <a:moveTo>
                    <a:pt x="206" y="0"/>
                  </a:moveTo>
                  <a:cubicBezTo>
                    <a:pt x="204" y="0"/>
                    <a:pt x="201" y="0"/>
                    <a:pt x="199" y="0"/>
                  </a:cubicBezTo>
                  <a:cubicBezTo>
                    <a:pt x="198" y="0"/>
                    <a:pt x="196" y="0"/>
                    <a:pt x="195" y="0"/>
                  </a:cubicBezTo>
                  <a:cubicBezTo>
                    <a:pt x="193" y="0"/>
                    <a:pt x="192" y="0"/>
                    <a:pt x="190" y="0"/>
                  </a:cubicBezTo>
                  <a:cubicBezTo>
                    <a:pt x="84" y="5"/>
                    <a:pt x="0" y="92"/>
                    <a:pt x="0" y="199"/>
                  </a:cubicBezTo>
                  <a:cubicBezTo>
                    <a:pt x="0" y="306"/>
                    <a:pt x="84" y="393"/>
                    <a:pt x="190" y="398"/>
                  </a:cubicBezTo>
                  <a:cubicBezTo>
                    <a:pt x="192" y="398"/>
                    <a:pt x="193" y="398"/>
                    <a:pt x="195" y="398"/>
                  </a:cubicBezTo>
                  <a:cubicBezTo>
                    <a:pt x="196" y="398"/>
                    <a:pt x="198" y="398"/>
                    <a:pt x="199" y="398"/>
                  </a:cubicBezTo>
                  <a:cubicBezTo>
                    <a:pt x="201" y="398"/>
                    <a:pt x="204" y="398"/>
                    <a:pt x="206" y="398"/>
                  </a:cubicBezTo>
                  <a:cubicBezTo>
                    <a:pt x="401" y="394"/>
                    <a:pt x="524" y="199"/>
                    <a:pt x="524" y="199"/>
                  </a:cubicBezTo>
                  <a:cubicBezTo>
                    <a:pt x="524" y="199"/>
                    <a:pt x="401" y="4"/>
                    <a:pt x="206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 MT Std" pitchFamily="34" charset="0"/>
                <a:ea typeface="宋体"/>
                <a:cs typeface="+mn-cs"/>
              </a:endParaRPr>
            </a:p>
          </p:txBody>
        </p:sp>
        <p:sp>
          <p:nvSpPr>
            <p:cNvPr id="106" name="淘宝网Chenying0907出品 23"/>
            <p:cNvSpPr/>
            <p:nvPr/>
          </p:nvSpPr>
          <p:spPr>
            <a:xfrm>
              <a:off x="2368263" y="1797613"/>
              <a:ext cx="589017" cy="589018"/>
            </a:xfrm>
            <a:prstGeom prst="ellipse">
              <a:avLst/>
            </a:prstGeom>
            <a:solidFill>
              <a:srgbClr val="FFB850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 MT Std" pitchFamily="34" charset="0"/>
                <a:ea typeface="方正兰亭黑简体" panose="02000000000000000000" pitchFamily="2" charset="-122"/>
                <a:cs typeface="+mn-cs"/>
              </a:endParaRPr>
            </a:p>
          </p:txBody>
        </p:sp>
        <p:sp>
          <p:nvSpPr>
            <p:cNvPr id="107" name="淘宝网Chenying0907出品 12"/>
            <p:cNvSpPr txBox="1"/>
            <p:nvPr/>
          </p:nvSpPr>
          <p:spPr>
            <a:xfrm>
              <a:off x="2353171" y="1757779"/>
              <a:ext cx="607933" cy="676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 MT Std" pitchFamily="34" charset="0"/>
                  <a:ea typeface="方正兰亭黑简体" panose="02000000000000000000" pitchFamily="2" charset="-122"/>
                </a:rPr>
                <a:t>01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08" name="淘宝网Chenying0907出品 3"/>
          <p:cNvSpPr>
            <a:spLocks noChangeArrowheads="1"/>
          </p:cNvSpPr>
          <p:nvPr/>
        </p:nvSpPr>
        <p:spPr bwMode="auto">
          <a:xfrm>
            <a:off x="7760990" y="3100916"/>
            <a:ext cx="1326147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zh-TW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水情整合</a:t>
            </a:r>
            <a:endParaRPr kumimoji="0"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grpSp>
        <p:nvGrpSpPr>
          <p:cNvPr id="3" name="淘宝网Chenying0907出品 28"/>
          <p:cNvGrpSpPr/>
          <p:nvPr/>
        </p:nvGrpSpPr>
        <p:grpSpPr>
          <a:xfrm>
            <a:off x="6711181" y="3933056"/>
            <a:ext cx="2496277" cy="720080"/>
            <a:chOff x="2165343" y="1672805"/>
            <a:chExt cx="2592288" cy="832699"/>
          </a:xfrm>
        </p:grpSpPr>
        <p:sp>
          <p:nvSpPr>
            <p:cNvPr id="110" name="圆角淘宝网Chenying0907出品 29"/>
            <p:cNvSpPr/>
            <p:nvPr/>
          </p:nvSpPr>
          <p:spPr>
            <a:xfrm>
              <a:off x="2165343" y="1672805"/>
              <a:ext cx="2592288" cy="832699"/>
            </a:xfrm>
            <a:prstGeom prst="roundRect">
              <a:avLst>
                <a:gd name="adj" fmla="val 50000"/>
              </a:avLst>
            </a:prstGeom>
            <a:solidFill>
              <a:srgbClr val="01ACBE"/>
            </a:solidFill>
            <a:ln w="25400" cap="flat" cmpd="sng" algn="ctr">
              <a:noFill/>
              <a:prstDash val="solid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 MT Std" pitchFamily="34" charset="0"/>
                <a:ea typeface="宋体"/>
                <a:cs typeface="+mn-cs"/>
              </a:endParaRPr>
            </a:p>
          </p:txBody>
        </p:sp>
        <p:sp>
          <p:nvSpPr>
            <p:cNvPr id="111" name="淘宝网Chenying0907出品 5"/>
            <p:cNvSpPr>
              <a:spLocks/>
            </p:cNvSpPr>
            <p:nvPr/>
          </p:nvSpPr>
          <p:spPr bwMode="auto">
            <a:xfrm>
              <a:off x="2272446" y="1709102"/>
              <a:ext cx="1008373" cy="766040"/>
            </a:xfrm>
            <a:custGeom>
              <a:avLst/>
              <a:gdLst>
                <a:gd name="T0" fmla="*/ 206 w 524"/>
                <a:gd name="T1" fmla="*/ 0 h 398"/>
                <a:gd name="T2" fmla="*/ 199 w 524"/>
                <a:gd name="T3" fmla="*/ 0 h 398"/>
                <a:gd name="T4" fmla="*/ 195 w 524"/>
                <a:gd name="T5" fmla="*/ 0 h 398"/>
                <a:gd name="T6" fmla="*/ 190 w 524"/>
                <a:gd name="T7" fmla="*/ 0 h 398"/>
                <a:gd name="T8" fmla="*/ 0 w 524"/>
                <a:gd name="T9" fmla="*/ 199 h 398"/>
                <a:gd name="T10" fmla="*/ 190 w 524"/>
                <a:gd name="T11" fmla="*/ 398 h 398"/>
                <a:gd name="T12" fmla="*/ 195 w 524"/>
                <a:gd name="T13" fmla="*/ 398 h 398"/>
                <a:gd name="T14" fmla="*/ 199 w 524"/>
                <a:gd name="T15" fmla="*/ 398 h 398"/>
                <a:gd name="T16" fmla="*/ 206 w 524"/>
                <a:gd name="T17" fmla="*/ 398 h 398"/>
                <a:gd name="T18" fmla="*/ 524 w 524"/>
                <a:gd name="T19" fmla="*/ 199 h 398"/>
                <a:gd name="T20" fmla="*/ 206 w 524"/>
                <a:gd name="T2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4" h="398">
                  <a:moveTo>
                    <a:pt x="206" y="0"/>
                  </a:moveTo>
                  <a:cubicBezTo>
                    <a:pt x="204" y="0"/>
                    <a:pt x="201" y="0"/>
                    <a:pt x="199" y="0"/>
                  </a:cubicBezTo>
                  <a:cubicBezTo>
                    <a:pt x="198" y="0"/>
                    <a:pt x="196" y="0"/>
                    <a:pt x="195" y="0"/>
                  </a:cubicBezTo>
                  <a:cubicBezTo>
                    <a:pt x="193" y="0"/>
                    <a:pt x="192" y="0"/>
                    <a:pt x="190" y="0"/>
                  </a:cubicBezTo>
                  <a:cubicBezTo>
                    <a:pt x="84" y="5"/>
                    <a:pt x="0" y="92"/>
                    <a:pt x="0" y="199"/>
                  </a:cubicBezTo>
                  <a:cubicBezTo>
                    <a:pt x="0" y="306"/>
                    <a:pt x="84" y="393"/>
                    <a:pt x="190" y="398"/>
                  </a:cubicBezTo>
                  <a:cubicBezTo>
                    <a:pt x="192" y="398"/>
                    <a:pt x="193" y="398"/>
                    <a:pt x="195" y="398"/>
                  </a:cubicBezTo>
                  <a:cubicBezTo>
                    <a:pt x="196" y="398"/>
                    <a:pt x="198" y="398"/>
                    <a:pt x="199" y="398"/>
                  </a:cubicBezTo>
                  <a:cubicBezTo>
                    <a:pt x="201" y="398"/>
                    <a:pt x="204" y="398"/>
                    <a:pt x="206" y="398"/>
                  </a:cubicBezTo>
                  <a:cubicBezTo>
                    <a:pt x="401" y="394"/>
                    <a:pt x="524" y="199"/>
                    <a:pt x="524" y="199"/>
                  </a:cubicBezTo>
                  <a:cubicBezTo>
                    <a:pt x="524" y="199"/>
                    <a:pt x="401" y="4"/>
                    <a:pt x="206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 MT Std" pitchFamily="34" charset="0"/>
                <a:ea typeface="宋体"/>
                <a:cs typeface="+mn-cs"/>
              </a:endParaRPr>
            </a:p>
          </p:txBody>
        </p:sp>
        <p:sp>
          <p:nvSpPr>
            <p:cNvPr id="112" name="淘宝网Chenying0907出品 31"/>
            <p:cNvSpPr/>
            <p:nvPr/>
          </p:nvSpPr>
          <p:spPr>
            <a:xfrm>
              <a:off x="2368263" y="1797613"/>
              <a:ext cx="589017" cy="589018"/>
            </a:xfrm>
            <a:prstGeom prst="ellipse">
              <a:avLst/>
            </a:prstGeom>
            <a:solidFill>
              <a:srgbClr val="00ACBE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 MT Std" pitchFamily="34" charset="0"/>
                <a:ea typeface="方正兰亭黑简体" panose="02000000000000000000" pitchFamily="2" charset="-122"/>
                <a:cs typeface="+mn-cs"/>
              </a:endParaRPr>
            </a:p>
          </p:txBody>
        </p:sp>
        <p:sp>
          <p:nvSpPr>
            <p:cNvPr id="113" name="淘宝网Chenying0907出品 12"/>
            <p:cNvSpPr txBox="1"/>
            <p:nvPr/>
          </p:nvSpPr>
          <p:spPr>
            <a:xfrm>
              <a:off x="2353171" y="1768894"/>
              <a:ext cx="607933" cy="6050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 MT Std" pitchFamily="34" charset="0"/>
                  <a:ea typeface="方正兰亭黑简体" panose="02000000000000000000" pitchFamily="2" charset="-122"/>
                </a:rPr>
                <a:t>02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14" name="淘宝网Chenying0907出品 3"/>
          <p:cNvSpPr>
            <a:spLocks noChangeArrowheads="1"/>
          </p:cNvSpPr>
          <p:nvPr/>
        </p:nvSpPr>
        <p:spPr bwMode="auto">
          <a:xfrm>
            <a:off x="7752306" y="4109028"/>
            <a:ext cx="1363319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TW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調度</a:t>
            </a:r>
            <a:r>
              <a:rPr kumimoji="0" lang="zh-TW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決策</a:t>
            </a:r>
            <a:endParaRPr kumimoji="0"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grpSp>
        <p:nvGrpSpPr>
          <p:cNvPr id="4" name="淘宝网Chenying0907出品 36"/>
          <p:cNvGrpSpPr/>
          <p:nvPr/>
        </p:nvGrpSpPr>
        <p:grpSpPr>
          <a:xfrm>
            <a:off x="6705216" y="4869169"/>
            <a:ext cx="2496277" cy="643979"/>
            <a:chOff x="2165343" y="1672805"/>
            <a:chExt cx="2592288" cy="832699"/>
          </a:xfrm>
        </p:grpSpPr>
        <p:sp>
          <p:nvSpPr>
            <p:cNvPr id="116" name="圆角淘宝网Chenying0907出品 37"/>
            <p:cNvSpPr/>
            <p:nvPr/>
          </p:nvSpPr>
          <p:spPr>
            <a:xfrm>
              <a:off x="2165343" y="1672805"/>
              <a:ext cx="2592288" cy="832699"/>
            </a:xfrm>
            <a:prstGeom prst="roundRect">
              <a:avLst>
                <a:gd name="adj" fmla="val 50000"/>
              </a:avLst>
            </a:prstGeom>
            <a:solidFill>
              <a:srgbClr val="F8353D"/>
            </a:solidFill>
            <a:ln w="25400" cap="flat" cmpd="sng" algn="ctr">
              <a:noFill/>
              <a:prstDash val="solid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 MT Std" pitchFamily="34" charset="0"/>
                <a:ea typeface="宋体"/>
                <a:cs typeface="+mn-cs"/>
              </a:endParaRPr>
            </a:p>
          </p:txBody>
        </p:sp>
        <p:sp>
          <p:nvSpPr>
            <p:cNvPr id="117" name="淘宝网Chenying0907出品 5"/>
            <p:cNvSpPr>
              <a:spLocks/>
            </p:cNvSpPr>
            <p:nvPr/>
          </p:nvSpPr>
          <p:spPr bwMode="auto">
            <a:xfrm>
              <a:off x="2272446" y="1709102"/>
              <a:ext cx="1008373" cy="766040"/>
            </a:xfrm>
            <a:custGeom>
              <a:avLst/>
              <a:gdLst>
                <a:gd name="T0" fmla="*/ 206 w 524"/>
                <a:gd name="T1" fmla="*/ 0 h 398"/>
                <a:gd name="T2" fmla="*/ 199 w 524"/>
                <a:gd name="T3" fmla="*/ 0 h 398"/>
                <a:gd name="T4" fmla="*/ 195 w 524"/>
                <a:gd name="T5" fmla="*/ 0 h 398"/>
                <a:gd name="T6" fmla="*/ 190 w 524"/>
                <a:gd name="T7" fmla="*/ 0 h 398"/>
                <a:gd name="T8" fmla="*/ 0 w 524"/>
                <a:gd name="T9" fmla="*/ 199 h 398"/>
                <a:gd name="T10" fmla="*/ 190 w 524"/>
                <a:gd name="T11" fmla="*/ 398 h 398"/>
                <a:gd name="T12" fmla="*/ 195 w 524"/>
                <a:gd name="T13" fmla="*/ 398 h 398"/>
                <a:gd name="T14" fmla="*/ 199 w 524"/>
                <a:gd name="T15" fmla="*/ 398 h 398"/>
                <a:gd name="T16" fmla="*/ 206 w 524"/>
                <a:gd name="T17" fmla="*/ 398 h 398"/>
                <a:gd name="T18" fmla="*/ 524 w 524"/>
                <a:gd name="T19" fmla="*/ 199 h 398"/>
                <a:gd name="T20" fmla="*/ 206 w 524"/>
                <a:gd name="T2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4" h="398">
                  <a:moveTo>
                    <a:pt x="206" y="0"/>
                  </a:moveTo>
                  <a:cubicBezTo>
                    <a:pt x="204" y="0"/>
                    <a:pt x="201" y="0"/>
                    <a:pt x="199" y="0"/>
                  </a:cubicBezTo>
                  <a:cubicBezTo>
                    <a:pt x="198" y="0"/>
                    <a:pt x="196" y="0"/>
                    <a:pt x="195" y="0"/>
                  </a:cubicBezTo>
                  <a:cubicBezTo>
                    <a:pt x="193" y="0"/>
                    <a:pt x="192" y="0"/>
                    <a:pt x="190" y="0"/>
                  </a:cubicBezTo>
                  <a:cubicBezTo>
                    <a:pt x="84" y="5"/>
                    <a:pt x="0" y="92"/>
                    <a:pt x="0" y="199"/>
                  </a:cubicBezTo>
                  <a:cubicBezTo>
                    <a:pt x="0" y="306"/>
                    <a:pt x="84" y="393"/>
                    <a:pt x="190" y="398"/>
                  </a:cubicBezTo>
                  <a:cubicBezTo>
                    <a:pt x="192" y="398"/>
                    <a:pt x="193" y="398"/>
                    <a:pt x="195" y="398"/>
                  </a:cubicBezTo>
                  <a:cubicBezTo>
                    <a:pt x="196" y="398"/>
                    <a:pt x="198" y="398"/>
                    <a:pt x="199" y="398"/>
                  </a:cubicBezTo>
                  <a:cubicBezTo>
                    <a:pt x="201" y="398"/>
                    <a:pt x="204" y="398"/>
                    <a:pt x="206" y="398"/>
                  </a:cubicBezTo>
                  <a:cubicBezTo>
                    <a:pt x="401" y="394"/>
                    <a:pt x="524" y="199"/>
                    <a:pt x="524" y="199"/>
                  </a:cubicBezTo>
                  <a:cubicBezTo>
                    <a:pt x="524" y="199"/>
                    <a:pt x="401" y="4"/>
                    <a:pt x="206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 MT Std" pitchFamily="34" charset="0"/>
                <a:ea typeface="宋体"/>
                <a:cs typeface="+mn-cs"/>
              </a:endParaRPr>
            </a:p>
          </p:txBody>
        </p:sp>
        <p:sp>
          <p:nvSpPr>
            <p:cNvPr id="118" name="淘宝网Chenying0907出品 39"/>
            <p:cNvSpPr/>
            <p:nvPr/>
          </p:nvSpPr>
          <p:spPr>
            <a:xfrm>
              <a:off x="2368263" y="1797613"/>
              <a:ext cx="589017" cy="589018"/>
            </a:xfrm>
            <a:prstGeom prst="ellipse">
              <a:avLst/>
            </a:prstGeom>
            <a:solidFill>
              <a:srgbClr val="F8353D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 MT Std" pitchFamily="34" charset="0"/>
                <a:ea typeface="方正兰亭黑简体" panose="02000000000000000000" pitchFamily="2" charset="-122"/>
                <a:cs typeface="+mn-cs"/>
              </a:endParaRPr>
            </a:p>
          </p:txBody>
        </p:sp>
        <p:sp>
          <p:nvSpPr>
            <p:cNvPr id="119" name="淘宝网Chenying0907出品 12"/>
            <p:cNvSpPr txBox="1"/>
            <p:nvPr/>
          </p:nvSpPr>
          <p:spPr>
            <a:xfrm>
              <a:off x="2353171" y="1768894"/>
              <a:ext cx="607933" cy="676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 MT Std" pitchFamily="34" charset="0"/>
                  <a:ea typeface="方正兰亭黑简体" panose="02000000000000000000" pitchFamily="2" charset="-122"/>
                </a:rPr>
                <a:t>03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20" name="淘宝网Chenying0907出品 3"/>
          <p:cNvSpPr>
            <a:spLocks noChangeArrowheads="1"/>
          </p:cNvSpPr>
          <p:nvPr/>
        </p:nvSpPr>
        <p:spPr bwMode="auto">
          <a:xfrm>
            <a:off x="7797337" y="5011269"/>
            <a:ext cx="1363319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TW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抗旱</a:t>
            </a:r>
            <a:r>
              <a:rPr kumimoji="0" lang="zh-TW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效益</a:t>
            </a:r>
            <a:endParaRPr kumimoji="0"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2233" y="979184"/>
            <a:ext cx="4203305" cy="646331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提供中央氣象局未來天氣展望之相關訊息，供未來供水情勢預判之參考。</a:t>
            </a:r>
          </a:p>
        </p:txBody>
      </p:sp>
      <p:sp>
        <p:nvSpPr>
          <p:cNvPr id="34" name="文字方塊 33"/>
          <p:cNvSpPr txBox="1"/>
          <p:nvPr/>
        </p:nvSpPr>
        <p:spPr>
          <a:xfrm>
            <a:off x="8518232" y="1073057"/>
            <a:ext cx="1339619" cy="615553"/>
          </a:xfrm>
          <a:prstGeom prst="rect">
            <a:avLst/>
          </a:prstGeom>
          <a:solidFill>
            <a:srgbClr val="C0504D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調度方案</a:t>
            </a:r>
            <a:endParaRPr kumimoji="0" lang="en-US" altLang="zh-TW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Arial" panose="020B0604020202020204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rial" panose="020B0604020202020204" pitchFamily="34" charset="0"/>
              </a:rPr>
              <a:t>決策人員</a:t>
            </a:r>
          </a:p>
        </p:txBody>
      </p:sp>
      <p:sp>
        <p:nvSpPr>
          <p:cNvPr id="35" name="向右箭號 34"/>
          <p:cNvSpPr/>
          <p:nvPr/>
        </p:nvSpPr>
        <p:spPr>
          <a:xfrm>
            <a:off x="8259961" y="1316151"/>
            <a:ext cx="291342" cy="333371"/>
          </a:xfrm>
          <a:prstGeom prst="rightArrow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新細明體"/>
              <a:cs typeface="+mn-cs"/>
            </a:endParaRPr>
          </a:p>
        </p:txBody>
      </p:sp>
      <p:sp>
        <p:nvSpPr>
          <p:cNvPr id="39" name="文字方塊 38"/>
          <p:cNvSpPr txBox="1"/>
          <p:nvPr/>
        </p:nvSpPr>
        <p:spPr>
          <a:xfrm>
            <a:off x="38459" y="5733256"/>
            <a:ext cx="2166750" cy="400110"/>
          </a:xfrm>
          <a:prstGeom prst="rect">
            <a:avLst/>
          </a:prstGeom>
          <a:solidFill>
            <a:srgbClr val="9BBB59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資料統整 </a:t>
            </a:r>
            <a:r>
              <a:rPr kumimoji="0" lang="zh-TW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rial" panose="020B0604020202020204" pitchFamily="34" charset="0"/>
              </a:rPr>
              <a:t>管控人員</a:t>
            </a:r>
          </a:p>
        </p:txBody>
      </p:sp>
      <p:sp>
        <p:nvSpPr>
          <p:cNvPr id="40" name="文字方塊 39"/>
          <p:cNvSpPr txBox="1"/>
          <p:nvPr/>
        </p:nvSpPr>
        <p:spPr>
          <a:xfrm>
            <a:off x="38459" y="6169009"/>
            <a:ext cx="2166750" cy="400110"/>
          </a:xfrm>
          <a:prstGeom prst="rect">
            <a:avLst/>
          </a:prstGeom>
          <a:solidFill>
            <a:srgbClr val="C0504D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調度方案 </a:t>
            </a:r>
            <a:r>
              <a:rPr kumimoji="0" lang="zh-TW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rial" panose="020B0604020202020204" pitchFamily="34" charset="0"/>
              </a:rPr>
              <a:t>決策人員</a:t>
            </a:r>
          </a:p>
        </p:txBody>
      </p:sp>
      <p:sp>
        <p:nvSpPr>
          <p:cNvPr id="41" name="向右箭號 40"/>
          <p:cNvSpPr/>
          <p:nvPr/>
        </p:nvSpPr>
        <p:spPr>
          <a:xfrm rot="11073664">
            <a:off x="2073473" y="6002332"/>
            <a:ext cx="291342" cy="333371"/>
          </a:xfrm>
          <a:prstGeom prst="rightArrow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新細明體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71551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3" descr="redro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" y="908720"/>
            <a:ext cx="9906069" cy="594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4"/>
          <p:cNvSpPr txBox="1">
            <a:spLocks noChangeArrowheads="1"/>
          </p:cNvSpPr>
          <p:nvPr/>
        </p:nvSpPr>
        <p:spPr bwMode="auto">
          <a:xfrm>
            <a:off x="662523" y="6537916"/>
            <a:ext cx="2696733" cy="275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hangingPunct="1">
              <a:lnSpc>
                <a:spcPct val="85000"/>
              </a:lnSpc>
              <a:spcBef>
                <a:spcPct val="50000"/>
              </a:spcBef>
            </a:pPr>
            <a:r>
              <a:rPr kumimoji="0" lang="en-US" altLang="zh-TW" sz="1400" b="1" i="1" dirty="0" smtClean="0">
                <a:solidFill>
                  <a:srgbClr val="FFFFFF"/>
                </a:solidFill>
                <a:latin typeface="Times New Roman" pitchFamily="18" charset="0"/>
              </a:rPr>
              <a:t>Image : R.M</a:t>
            </a:r>
            <a:r>
              <a:rPr kumimoji="0" lang="en-US" altLang="zh-TW" sz="1400" b="1" i="1" dirty="0">
                <a:solidFill>
                  <a:srgbClr val="FFFFFF"/>
                </a:solidFill>
                <a:latin typeface="Times New Roman" pitchFamily="18" charset="0"/>
              </a:rPr>
              <a:t>. Hirsch, USGS</a:t>
            </a:r>
          </a:p>
        </p:txBody>
      </p:sp>
      <p:pic>
        <p:nvPicPr>
          <p:cNvPr id="40" name="圖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820" y="3063529"/>
            <a:ext cx="691995" cy="467933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" name="圖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780" y="3793502"/>
            <a:ext cx="833369" cy="563530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2" name="圖片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662" y="1653116"/>
            <a:ext cx="1215412" cy="695764"/>
          </a:xfrm>
          <a:prstGeom prst="rect">
            <a:avLst/>
          </a:prstGeom>
        </p:spPr>
      </p:pic>
      <p:pic>
        <p:nvPicPr>
          <p:cNvPr id="43" name="圖片 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749" y="1124034"/>
            <a:ext cx="917126" cy="468411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5" name="圓角矩形圖說文字 44"/>
          <p:cNvSpPr/>
          <p:nvPr/>
        </p:nvSpPr>
        <p:spPr bwMode="auto">
          <a:xfrm>
            <a:off x="5986695" y="3407050"/>
            <a:ext cx="1462582" cy="309983"/>
          </a:xfrm>
          <a:prstGeom prst="wedgeRoundRectCallout">
            <a:avLst>
              <a:gd name="adj1" fmla="val -8653"/>
              <a:gd name="adj2" fmla="val 110701"/>
              <a:gd name="adj3" fmla="val 16667"/>
            </a:avLst>
          </a:prstGeom>
          <a:solidFill>
            <a:schemeClr val="bg1">
              <a:alpha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/>
            <a:r>
              <a:rPr lang="zh-TW" altLang="en-US" sz="1400" b="1" dirty="0">
                <a:solidFill>
                  <a:srgbClr val="000000"/>
                </a:solidFill>
              </a:rPr>
              <a:t>抽水站</a:t>
            </a:r>
            <a:r>
              <a:rPr lang="zh-TW" altLang="en-US" sz="1400" b="1" dirty="0" smtClean="0">
                <a:solidFill>
                  <a:srgbClr val="000000"/>
                </a:solidFill>
              </a:rPr>
              <a:t>監控</a:t>
            </a:r>
            <a:endParaRPr lang="zh-TW" altLang="en-US" sz="1400" dirty="0">
              <a:solidFill>
                <a:srgbClr val="000000"/>
              </a:solidFill>
            </a:endParaRPr>
          </a:p>
        </p:txBody>
      </p:sp>
      <p:sp>
        <p:nvSpPr>
          <p:cNvPr id="46" name="圓角矩形圖說文字 45"/>
          <p:cNvSpPr/>
          <p:nvPr/>
        </p:nvSpPr>
        <p:spPr bwMode="auto">
          <a:xfrm>
            <a:off x="1485987" y="1511064"/>
            <a:ext cx="1079588" cy="317044"/>
          </a:xfrm>
          <a:prstGeom prst="wedgeRoundRectCallout">
            <a:avLst>
              <a:gd name="adj1" fmla="val 89119"/>
              <a:gd name="adj2" fmla="val -76558"/>
              <a:gd name="adj3" fmla="val 16667"/>
            </a:avLst>
          </a:prstGeom>
          <a:solidFill>
            <a:schemeClr val="bg1">
              <a:alpha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/>
            <a:r>
              <a:rPr lang="zh-TW" altLang="en-US" sz="1400" b="1" dirty="0">
                <a:solidFill>
                  <a:srgbClr val="000000"/>
                </a:solidFill>
              </a:rPr>
              <a:t>天氣</a:t>
            </a:r>
            <a:r>
              <a:rPr lang="zh-TW" altLang="en-US" sz="1400" b="1" dirty="0" smtClean="0">
                <a:solidFill>
                  <a:srgbClr val="000000"/>
                </a:solidFill>
              </a:rPr>
              <a:t>監測</a:t>
            </a:r>
            <a:endParaRPr lang="zh-TW" altLang="en-US" sz="1400" dirty="0">
              <a:solidFill>
                <a:srgbClr val="000000"/>
              </a:solidFill>
            </a:endParaRPr>
          </a:p>
        </p:txBody>
      </p:sp>
      <p:sp>
        <p:nvSpPr>
          <p:cNvPr id="47" name="圓角矩形圖說文字 46"/>
          <p:cNvSpPr/>
          <p:nvPr/>
        </p:nvSpPr>
        <p:spPr bwMode="auto">
          <a:xfrm>
            <a:off x="2846766" y="1772816"/>
            <a:ext cx="1413644" cy="792088"/>
          </a:xfrm>
          <a:prstGeom prst="wedgeRoundRectCallout">
            <a:avLst>
              <a:gd name="adj1" fmla="val 83744"/>
              <a:gd name="adj2" fmla="val -31220"/>
              <a:gd name="adj3" fmla="val 16667"/>
            </a:avLst>
          </a:prstGeom>
          <a:solidFill>
            <a:schemeClr val="bg1">
              <a:alpha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>
              <a:lnSpc>
                <a:spcPts val="2500"/>
              </a:lnSpc>
              <a:buFont typeface="Arial" pitchFamily="34" charset="0"/>
              <a:buChar char="•"/>
            </a:pPr>
            <a:r>
              <a:rPr lang="zh-TW" altLang="en-US" b="1" dirty="0" smtClean="0">
                <a:solidFill>
                  <a:srgbClr val="0505EB"/>
                </a:solidFill>
              </a:rPr>
              <a:t>智慧調控</a:t>
            </a:r>
            <a:endParaRPr lang="en-US" altLang="zh-TW" b="1" dirty="0" smtClean="0">
              <a:solidFill>
                <a:srgbClr val="0505EB"/>
              </a:solidFill>
            </a:endParaRPr>
          </a:p>
          <a:p>
            <a:pPr algn="ctr" defTabSz="457200">
              <a:lnSpc>
                <a:spcPts val="2500"/>
              </a:lnSpc>
              <a:buFont typeface="Arial" pitchFamily="34" charset="0"/>
              <a:buChar char="•"/>
            </a:pPr>
            <a:r>
              <a:rPr lang="zh-TW" altLang="en-US" b="1" dirty="0" smtClean="0">
                <a:solidFill>
                  <a:srgbClr val="0505EB"/>
                </a:solidFill>
              </a:rPr>
              <a:t>智慧安防</a:t>
            </a:r>
            <a:endParaRPr lang="zh-TW" altLang="en-US" dirty="0">
              <a:solidFill>
                <a:srgbClr val="0505EB"/>
              </a:solidFill>
            </a:endParaRPr>
          </a:p>
        </p:txBody>
      </p:sp>
      <p:sp>
        <p:nvSpPr>
          <p:cNvPr id="48" name="圓角矩形圖說文字 47"/>
          <p:cNvSpPr/>
          <p:nvPr/>
        </p:nvSpPr>
        <p:spPr bwMode="auto">
          <a:xfrm>
            <a:off x="6336587" y="1873477"/>
            <a:ext cx="1404156" cy="504056"/>
          </a:xfrm>
          <a:prstGeom prst="wedgeRoundRectCallout">
            <a:avLst>
              <a:gd name="adj1" fmla="val -51398"/>
              <a:gd name="adj2" fmla="val 86771"/>
              <a:gd name="adj3" fmla="val 16667"/>
            </a:avLst>
          </a:prstGeom>
          <a:solidFill>
            <a:schemeClr val="bg1">
              <a:alpha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/>
            <a:r>
              <a:rPr lang="zh-TW" altLang="en-US" sz="1400" b="1" dirty="0" smtClean="0">
                <a:solidFill>
                  <a:srgbClr val="000000"/>
                </a:solidFill>
              </a:rPr>
              <a:t>水位、流量、</a:t>
            </a:r>
            <a:endParaRPr lang="en-US" altLang="zh-TW" sz="1400" b="1" dirty="0" smtClean="0">
              <a:solidFill>
                <a:srgbClr val="000000"/>
              </a:solidFill>
            </a:endParaRPr>
          </a:p>
          <a:p>
            <a:pPr algn="ctr" defTabSz="457200"/>
            <a:r>
              <a:rPr lang="zh-TW" altLang="en-US" sz="1400" b="1" dirty="0" smtClean="0">
                <a:solidFill>
                  <a:srgbClr val="000000"/>
                </a:solidFill>
              </a:rPr>
              <a:t>泥</a:t>
            </a:r>
            <a:r>
              <a:rPr lang="zh-TW" altLang="en-US" sz="1400" b="1" dirty="0">
                <a:solidFill>
                  <a:srgbClr val="000000"/>
                </a:solidFill>
              </a:rPr>
              <a:t>砂</a:t>
            </a:r>
            <a:r>
              <a:rPr lang="zh-TW" altLang="en-US" sz="1400" b="1" dirty="0" smtClean="0">
                <a:solidFill>
                  <a:srgbClr val="000000"/>
                </a:solidFill>
              </a:rPr>
              <a:t>監測</a:t>
            </a:r>
            <a:endParaRPr lang="zh-TW" altLang="en-US" sz="1400" dirty="0">
              <a:solidFill>
                <a:srgbClr val="000000"/>
              </a:solidFill>
            </a:endParaRPr>
          </a:p>
        </p:txBody>
      </p:sp>
      <p:sp>
        <p:nvSpPr>
          <p:cNvPr id="49" name="圓角矩形圖說文字 48"/>
          <p:cNvSpPr/>
          <p:nvPr/>
        </p:nvSpPr>
        <p:spPr bwMode="auto">
          <a:xfrm>
            <a:off x="6751751" y="2708920"/>
            <a:ext cx="1009561" cy="288032"/>
          </a:xfrm>
          <a:prstGeom prst="wedgeRoundRectCallout">
            <a:avLst>
              <a:gd name="adj1" fmla="val -44559"/>
              <a:gd name="adj2" fmla="val 135781"/>
              <a:gd name="adj3" fmla="val 16667"/>
            </a:avLst>
          </a:prstGeom>
          <a:solidFill>
            <a:schemeClr val="bg1">
              <a:alpha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/>
            <a:r>
              <a:rPr lang="zh-TW" altLang="en-US" sz="1400" b="1" dirty="0" smtClean="0">
                <a:solidFill>
                  <a:srgbClr val="000000"/>
                </a:solidFill>
              </a:rPr>
              <a:t>閘門監控</a:t>
            </a:r>
            <a:endParaRPr lang="zh-TW" altLang="en-US" sz="1400" dirty="0">
              <a:solidFill>
                <a:srgbClr val="000000"/>
              </a:solidFill>
            </a:endParaRPr>
          </a:p>
        </p:txBody>
      </p:sp>
      <p:pic>
        <p:nvPicPr>
          <p:cNvPr id="50" name="Picture 4" descr="「Microwave signal icon vector png」的圖片搜尋結果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51731">
            <a:off x="3588125" y="1177471"/>
            <a:ext cx="395684" cy="468053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「Microwave signal icon vector png」的圖片搜尋結果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740931" y="1953384"/>
            <a:ext cx="395684" cy="468053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 descr="「Microwave signal icon vector png」的圖片搜尋結果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847278" y="3680848"/>
            <a:ext cx="395684" cy="468053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圓角矩形圖說文字 57"/>
          <p:cNvSpPr/>
          <p:nvPr/>
        </p:nvSpPr>
        <p:spPr bwMode="auto">
          <a:xfrm>
            <a:off x="7019365" y="3896696"/>
            <a:ext cx="1209999" cy="324395"/>
          </a:xfrm>
          <a:prstGeom prst="wedgeRoundRectCallout">
            <a:avLst>
              <a:gd name="adj1" fmla="val -68220"/>
              <a:gd name="adj2" fmla="val -38814"/>
              <a:gd name="adj3" fmla="val 16667"/>
            </a:avLst>
          </a:prstGeom>
          <a:solidFill>
            <a:schemeClr val="bg1">
              <a:alpha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/>
            <a:r>
              <a:rPr lang="zh-TW" altLang="en-US" sz="1400" b="1" dirty="0" smtClean="0">
                <a:solidFill>
                  <a:srgbClr val="000000"/>
                </a:solidFill>
              </a:rPr>
              <a:t>滯洪池監控</a:t>
            </a:r>
            <a:endParaRPr lang="zh-TW" altLang="en-US" sz="1400" dirty="0">
              <a:solidFill>
                <a:srgbClr val="000000"/>
              </a:solidFill>
            </a:endParaRPr>
          </a:p>
        </p:txBody>
      </p:sp>
      <p:pic>
        <p:nvPicPr>
          <p:cNvPr id="59" name="圖片 5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720" y="4437112"/>
            <a:ext cx="131414" cy="623500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60000"/>
              </a:prstClr>
            </a:outerShdw>
          </a:effectLst>
        </p:spPr>
      </p:pic>
      <p:sp>
        <p:nvSpPr>
          <p:cNvPr id="60" name="圓角矩形圖說文字 59"/>
          <p:cNvSpPr/>
          <p:nvPr/>
        </p:nvSpPr>
        <p:spPr bwMode="auto">
          <a:xfrm>
            <a:off x="6201143" y="4437121"/>
            <a:ext cx="1014113" cy="307775"/>
          </a:xfrm>
          <a:prstGeom prst="wedgeRoundRectCallout">
            <a:avLst>
              <a:gd name="adj1" fmla="val -60307"/>
              <a:gd name="adj2" fmla="val 113874"/>
              <a:gd name="adj3" fmla="val 16667"/>
            </a:avLst>
          </a:prstGeom>
          <a:solidFill>
            <a:schemeClr val="bg1">
              <a:alpha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/>
            <a:r>
              <a:rPr lang="zh-TW" altLang="en-US" sz="1400" b="1" dirty="0" smtClean="0">
                <a:solidFill>
                  <a:srgbClr val="000000"/>
                </a:solidFill>
              </a:rPr>
              <a:t>淹水監測</a:t>
            </a:r>
            <a:endParaRPr lang="zh-TW" altLang="en-US" sz="1400" dirty="0">
              <a:solidFill>
                <a:srgbClr val="000000"/>
              </a:solidFill>
            </a:endParaRPr>
          </a:p>
        </p:txBody>
      </p:sp>
      <p:grpSp>
        <p:nvGrpSpPr>
          <p:cNvPr id="61" name="群組 32"/>
          <p:cNvGrpSpPr/>
          <p:nvPr/>
        </p:nvGrpSpPr>
        <p:grpSpPr>
          <a:xfrm>
            <a:off x="7756761" y="3140968"/>
            <a:ext cx="628622" cy="706388"/>
            <a:chOff x="3267076" y="1525589"/>
            <a:chExt cx="860425" cy="889000"/>
          </a:xfrm>
        </p:grpSpPr>
        <p:pic>
          <p:nvPicPr>
            <p:cNvPr id="62" name="Picture 641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7076" y="1525589"/>
              <a:ext cx="860425" cy="889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Picture 64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7076" y="1525589"/>
              <a:ext cx="860425" cy="889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4" name="圓角矩形圖說文字 63"/>
          <p:cNvSpPr/>
          <p:nvPr/>
        </p:nvSpPr>
        <p:spPr bwMode="auto">
          <a:xfrm>
            <a:off x="8151355" y="2780928"/>
            <a:ext cx="1482165" cy="360040"/>
          </a:xfrm>
          <a:prstGeom prst="wedgeRoundRectCallout">
            <a:avLst>
              <a:gd name="adj1" fmla="val -47782"/>
              <a:gd name="adj2" fmla="val 133271"/>
              <a:gd name="adj3" fmla="val 16667"/>
            </a:avLst>
          </a:prstGeom>
          <a:solidFill>
            <a:schemeClr val="bg1">
              <a:alpha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/>
            <a:r>
              <a:rPr lang="zh-TW" altLang="en-US" sz="1400" b="1" dirty="0">
                <a:solidFill>
                  <a:srgbClr val="000000"/>
                </a:solidFill>
              </a:rPr>
              <a:t>河堤安全</a:t>
            </a:r>
            <a:r>
              <a:rPr lang="zh-TW" altLang="en-US" sz="1400" b="1" dirty="0" smtClean="0">
                <a:solidFill>
                  <a:srgbClr val="000000"/>
                </a:solidFill>
              </a:rPr>
              <a:t>監測</a:t>
            </a:r>
            <a:endParaRPr lang="zh-TW" altLang="en-US" sz="1400" dirty="0" smtClean="0">
              <a:solidFill>
                <a:srgbClr val="000000"/>
              </a:solidFill>
            </a:endParaRPr>
          </a:p>
        </p:txBody>
      </p:sp>
      <p:sp>
        <p:nvSpPr>
          <p:cNvPr id="65" name="圓角矩形圖說文字 64"/>
          <p:cNvSpPr/>
          <p:nvPr/>
        </p:nvSpPr>
        <p:spPr bwMode="auto">
          <a:xfrm>
            <a:off x="8223576" y="4357032"/>
            <a:ext cx="1019905" cy="305352"/>
          </a:xfrm>
          <a:prstGeom prst="wedgeRoundRectCallout">
            <a:avLst>
              <a:gd name="adj1" fmla="val -74843"/>
              <a:gd name="adj2" fmla="val 107091"/>
              <a:gd name="adj3" fmla="val 16667"/>
            </a:avLst>
          </a:prstGeom>
          <a:solidFill>
            <a:schemeClr val="bg1">
              <a:alpha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/>
            <a:r>
              <a:rPr lang="zh-TW" altLang="en-US" sz="1400" b="1" dirty="0" smtClean="0">
                <a:solidFill>
                  <a:srgbClr val="000000"/>
                </a:solidFill>
              </a:rPr>
              <a:t>潮位監測</a:t>
            </a:r>
            <a:endParaRPr lang="zh-TW" altLang="en-US" sz="1400" dirty="0">
              <a:solidFill>
                <a:srgbClr val="000000"/>
              </a:solidFill>
            </a:endParaRPr>
          </a:p>
        </p:txBody>
      </p:sp>
      <p:pic>
        <p:nvPicPr>
          <p:cNvPr id="55" name="Picture 4" descr="「Microwave signal icon vector png」的圖片搜尋結果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505168" y="2996780"/>
            <a:ext cx="395684" cy="468053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5" name="群組 12"/>
          <p:cNvGrpSpPr/>
          <p:nvPr/>
        </p:nvGrpSpPr>
        <p:grpSpPr>
          <a:xfrm>
            <a:off x="4484948" y="2636912"/>
            <a:ext cx="1654824" cy="3013456"/>
            <a:chOff x="888792" y="3075866"/>
            <a:chExt cx="1806953" cy="3192313"/>
          </a:xfrm>
        </p:grpSpPr>
        <p:sp>
          <p:nvSpPr>
            <p:cNvPr id="76" name="等腰三角形 75"/>
            <p:cNvSpPr/>
            <p:nvPr/>
          </p:nvSpPr>
          <p:spPr>
            <a:xfrm>
              <a:off x="888792" y="3728710"/>
              <a:ext cx="1806953" cy="2539469"/>
            </a:xfrm>
            <a:prstGeom prst="triangle">
              <a:avLst/>
            </a:prstGeom>
            <a:solidFill>
              <a:schemeClr val="accent1">
                <a:alpha val="20000"/>
              </a:schemeClr>
            </a:solidFill>
            <a:ln w="158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rgbClr val="FFFFFF"/>
                </a:solidFill>
              </a:endParaRPr>
            </a:p>
          </p:txBody>
        </p:sp>
        <p:pic>
          <p:nvPicPr>
            <p:cNvPr id="77" name="Picture 4" descr="「UAV icon」的圖片搜尋結果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55" t="12409" r="8274" b="19586"/>
            <a:stretch/>
          </p:blipFill>
          <p:spPr bwMode="auto">
            <a:xfrm>
              <a:off x="936536" y="3075866"/>
              <a:ext cx="1687201" cy="903857"/>
            </a:xfrm>
            <a:prstGeom prst="rect">
              <a:avLst/>
            </a:prstGeom>
            <a:noFill/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8" name="圓角矩形圖說文字 77"/>
          <p:cNvSpPr/>
          <p:nvPr/>
        </p:nvSpPr>
        <p:spPr bwMode="auto">
          <a:xfrm>
            <a:off x="3874940" y="3284984"/>
            <a:ext cx="844039" cy="307775"/>
          </a:xfrm>
          <a:prstGeom prst="wedgeRoundRectCallout">
            <a:avLst>
              <a:gd name="adj1" fmla="val 84037"/>
              <a:gd name="adj2" fmla="val -63481"/>
              <a:gd name="adj3" fmla="val 16667"/>
            </a:avLst>
          </a:prstGeom>
          <a:solidFill>
            <a:schemeClr val="bg1">
              <a:alpha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/>
            <a:r>
              <a:rPr lang="en-US" altLang="zh-TW" sz="1400" b="1" dirty="0" smtClean="0">
                <a:solidFill>
                  <a:srgbClr val="000000"/>
                </a:solidFill>
              </a:rPr>
              <a:t>UAV</a:t>
            </a:r>
            <a:endParaRPr lang="zh-TW" altLang="en-US" sz="1400" dirty="0">
              <a:solidFill>
                <a:srgbClr val="000000"/>
              </a:solidFill>
            </a:endParaRPr>
          </a:p>
        </p:txBody>
      </p:sp>
      <p:pic>
        <p:nvPicPr>
          <p:cNvPr id="79" name="Picture 4" descr="「Microwave signal icon vector png」的圖片搜尋結果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80333">
            <a:off x="4422801" y="2488017"/>
            <a:ext cx="428658" cy="432049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圖片 7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210" y="2317666"/>
            <a:ext cx="131414" cy="623500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60000"/>
              </a:prstClr>
            </a:outerShdw>
          </a:effectLst>
        </p:spPr>
      </p:pic>
      <p:pic>
        <p:nvPicPr>
          <p:cNvPr id="81" name="圖片 8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4886" y="4481177"/>
            <a:ext cx="131414" cy="623500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60000"/>
              </a:prstClr>
            </a:outerShdw>
          </a:effectLst>
        </p:spPr>
      </p:pic>
      <p:pic>
        <p:nvPicPr>
          <p:cNvPr id="57" name="Picture 4" descr="「Microwave signal icon vector png」的圖片搜尋結果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496561" y="4149268"/>
            <a:ext cx="395684" cy="468053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「ai icon」的圖片搜尋結果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378714" y="1567984"/>
            <a:ext cx="767962" cy="708888"/>
          </a:xfrm>
          <a:prstGeom prst="rect">
            <a:avLst/>
          </a:prstGeom>
          <a:noFill/>
        </p:spPr>
      </p:pic>
      <p:sp>
        <p:nvSpPr>
          <p:cNvPr id="74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7605295" y="6481142"/>
            <a:ext cx="2311400" cy="476250"/>
          </a:xfrm>
        </p:spPr>
        <p:txBody>
          <a:bodyPr/>
          <a:lstStyle/>
          <a:p>
            <a:pPr>
              <a:defRPr/>
            </a:pPr>
            <a:fld id="{454B4207-4AE4-46EF-AC09-44782E80F1BF}" type="slidenum">
              <a:rPr lang="en-US" altLang="zh-TW" smtClean="0">
                <a:solidFill>
                  <a:srgbClr val="000000"/>
                </a:solidFill>
              </a:rPr>
              <a:pPr>
                <a:defRPr/>
              </a:pPr>
              <a:t>16</a:t>
            </a:fld>
            <a:endParaRPr lang="en-US" altLang="zh-TW" dirty="0">
              <a:solidFill>
                <a:srgbClr val="000000"/>
              </a:solidFill>
            </a:endParaRPr>
          </a:p>
        </p:txBody>
      </p:sp>
      <p:grpSp>
        <p:nvGrpSpPr>
          <p:cNvPr id="68" name="群組 67"/>
          <p:cNvGrpSpPr/>
          <p:nvPr/>
        </p:nvGrpSpPr>
        <p:grpSpPr>
          <a:xfrm>
            <a:off x="-1" y="126158"/>
            <a:ext cx="9906001" cy="710554"/>
            <a:chOff x="-1" y="341556"/>
            <a:chExt cx="9144001" cy="710554"/>
          </a:xfrm>
        </p:grpSpPr>
        <p:sp>
          <p:nvSpPr>
            <p:cNvPr id="72" name="矩形 71"/>
            <p:cNvSpPr/>
            <p:nvPr/>
          </p:nvSpPr>
          <p:spPr>
            <a:xfrm>
              <a:off x="-1" y="341556"/>
              <a:ext cx="9144001" cy="710554"/>
            </a:xfrm>
            <a:prstGeom prst="rect">
              <a:avLst/>
            </a:prstGeom>
            <a:gradFill>
              <a:gsLst>
                <a:gs pos="25000">
                  <a:srgbClr val="7294C2"/>
                </a:gs>
                <a:gs pos="100000">
                  <a:srgbClr val="4472C4">
                    <a:lumMod val="75000"/>
                  </a:srgbClr>
                </a:gs>
                <a:gs pos="1000">
                  <a:srgbClr val="5B9BD5">
                    <a:lumMod val="45000"/>
                    <a:lumOff val="55000"/>
                    <a:alpha val="0"/>
                  </a:srgb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TW" altLang="en-US" kern="0" smtClean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83" name="文字方塊 82"/>
            <p:cNvSpPr txBox="1"/>
            <p:nvPr/>
          </p:nvSpPr>
          <p:spPr>
            <a:xfrm>
              <a:off x="0" y="369203"/>
              <a:ext cx="9010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TW" altLang="en-US" sz="3600" b="1" kern="0" dirty="0" smtClean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   智慧</a:t>
              </a:r>
              <a:r>
                <a:rPr kumimoji="1" lang="zh-TW" altLang="en-US" sz="3600" b="1" kern="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河川</a:t>
              </a:r>
              <a:r>
                <a:rPr kumimoji="1" lang="zh-TW" altLang="en-US" sz="3600" b="1" kern="0" dirty="0" smtClean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管理計畫</a:t>
              </a:r>
            </a:p>
          </p:txBody>
        </p:sp>
      </p:grpSp>
      <p:sp>
        <p:nvSpPr>
          <p:cNvPr id="86" name="Oval 11"/>
          <p:cNvSpPr>
            <a:spLocks noChangeAspect="1" noChangeArrowheads="1"/>
          </p:cNvSpPr>
          <p:nvPr/>
        </p:nvSpPr>
        <p:spPr bwMode="auto">
          <a:xfrm>
            <a:off x="350491" y="221132"/>
            <a:ext cx="608677" cy="518637"/>
          </a:xfrm>
          <a:prstGeom prst="ellipse">
            <a:avLst/>
          </a:prstGeom>
          <a:solidFill>
            <a:srgbClr val="0000FF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en-US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三</a:t>
            </a:r>
            <a:endParaRPr lang="en-US" altLang="zh-TW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3" name="圓角矩形 47"/>
          <p:cNvSpPr>
            <a:spLocks noChangeArrowheads="1"/>
          </p:cNvSpPr>
          <p:nvPr/>
        </p:nvSpPr>
        <p:spPr bwMode="auto">
          <a:xfrm>
            <a:off x="7382379" y="980728"/>
            <a:ext cx="2173132" cy="792088"/>
          </a:xfrm>
          <a:prstGeom prst="roundRect">
            <a:avLst>
              <a:gd name="adj" fmla="val 21250"/>
            </a:avLst>
          </a:prstGeom>
          <a:solidFill>
            <a:schemeClr val="accent1">
              <a:lumMod val="75000"/>
              <a:alpha val="40000"/>
            </a:schemeClr>
          </a:solidFill>
          <a:ln>
            <a:noFill/>
          </a:ln>
          <a:extLst/>
        </p:spPr>
        <p:txBody>
          <a:bodyPr lIns="27000" tIns="27000" rIns="27000" bIns="27000" anchor="ctr" anchorCtr="1"/>
          <a:lstStyle>
            <a:lvl1pPr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fontAlgn="base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TW" altLang="en-US" b="1" kern="0" dirty="0" smtClean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科技防災</a:t>
            </a:r>
            <a:endParaRPr lang="en-US" altLang="zh-TW" b="1" kern="0" dirty="0" smtClean="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ctr" fontAlgn="base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TW" altLang="en-US" b="1" kern="0" dirty="0" smtClean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安全</a:t>
            </a:r>
            <a:r>
              <a:rPr lang="zh-TW" altLang="en-US" b="1" kern="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宜居</a:t>
            </a:r>
          </a:p>
        </p:txBody>
      </p:sp>
      <p:sp>
        <p:nvSpPr>
          <p:cNvPr id="54" name="Text Box 54"/>
          <p:cNvSpPr txBox="1">
            <a:spLocks noChangeArrowheads="1"/>
          </p:cNvSpPr>
          <p:nvPr/>
        </p:nvSpPr>
        <p:spPr bwMode="auto">
          <a:xfrm>
            <a:off x="662523" y="6537916"/>
            <a:ext cx="2696733" cy="275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hangingPunct="1">
              <a:lnSpc>
                <a:spcPct val="85000"/>
              </a:lnSpc>
              <a:spcBef>
                <a:spcPct val="50000"/>
              </a:spcBef>
            </a:pPr>
            <a:r>
              <a:rPr kumimoji="0" lang="en-US" altLang="zh-TW" sz="1400" b="1" i="1" dirty="0" smtClean="0">
                <a:solidFill>
                  <a:srgbClr val="FFFFFF"/>
                </a:solidFill>
                <a:latin typeface="Times New Roman" pitchFamily="18" charset="0"/>
              </a:rPr>
              <a:t>Image : R.M</a:t>
            </a:r>
            <a:r>
              <a:rPr kumimoji="0" lang="en-US" altLang="zh-TW" sz="1400" b="1" i="1" dirty="0">
                <a:solidFill>
                  <a:srgbClr val="FFFFFF"/>
                </a:solidFill>
                <a:latin typeface="Times New Roman" pitchFamily="18" charset="0"/>
              </a:rPr>
              <a:t>. Hirsch, USGS</a:t>
            </a:r>
          </a:p>
        </p:txBody>
      </p:sp>
      <p:pic>
        <p:nvPicPr>
          <p:cNvPr id="56" name="Picture 2" descr="「ai icon」的圖片搜尋結果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72480" y="2996952"/>
            <a:ext cx="767962" cy="708888"/>
          </a:xfrm>
          <a:prstGeom prst="rect">
            <a:avLst/>
          </a:prstGeom>
          <a:noFill/>
        </p:spPr>
      </p:pic>
      <p:sp>
        <p:nvSpPr>
          <p:cNvPr id="66" name="矩形 65"/>
          <p:cNvSpPr/>
          <p:nvPr/>
        </p:nvSpPr>
        <p:spPr>
          <a:xfrm>
            <a:off x="975099" y="2671752"/>
            <a:ext cx="245451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 smtClean="0">
                <a:solidFill>
                  <a:srgbClr val="FFFFFF"/>
                </a:solidFill>
              </a:rPr>
              <a:t>1.</a:t>
            </a:r>
            <a:r>
              <a:rPr lang="zh-TW" altLang="en-US" b="1" dirty="0" smtClean="0">
                <a:solidFill>
                  <a:srgbClr val="FFFFFF"/>
                </a:solidFill>
              </a:rPr>
              <a:t>颱風路徑研判</a:t>
            </a:r>
            <a:endParaRPr lang="en-US" altLang="zh-TW" b="1" dirty="0" smtClean="0">
              <a:solidFill>
                <a:srgbClr val="FFFFFF"/>
              </a:solidFill>
            </a:endParaRPr>
          </a:p>
          <a:p>
            <a:r>
              <a:rPr lang="en-US" altLang="zh-TW" b="1" dirty="0" smtClean="0">
                <a:solidFill>
                  <a:srgbClr val="FFFFFF"/>
                </a:solidFill>
              </a:rPr>
              <a:t>2.</a:t>
            </a:r>
            <a:r>
              <a:rPr lang="zh-TW" altLang="en-US" b="1" dirty="0" smtClean="0">
                <a:solidFill>
                  <a:srgbClr val="FFFFFF"/>
                </a:solidFill>
              </a:rPr>
              <a:t>降雨預報、預降分析</a:t>
            </a:r>
            <a:endParaRPr lang="en-US" altLang="zh-TW" b="1" dirty="0" smtClean="0">
              <a:solidFill>
                <a:srgbClr val="FFFFFF"/>
              </a:solidFill>
            </a:endParaRPr>
          </a:p>
          <a:p>
            <a:r>
              <a:rPr lang="en-US" altLang="zh-TW" b="1" dirty="0" smtClean="0">
                <a:solidFill>
                  <a:srgbClr val="FFFFFF"/>
                </a:solidFill>
              </a:rPr>
              <a:t>3.</a:t>
            </a:r>
            <a:r>
              <a:rPr lang="zh-TW" altLang="en-US" b="1" dirty="0" smtClean="0">
                <a:solidFill>
                  <a:srgbClr val="FFFFFF"/>
                </a:solidFill>
              </a:rPr>
              <a:t>水庫</a:t>
            </a:r>
            <a:r>
              <a:rPr lang="zh-TW" altLang="en-US" b="1" dirty="0">
                <a:solidFill>
                  <a:srgbClr val="FFFFFF"/>
                </a:solidFill>
              </a:rPr>
              <a:t>即時防洪</a:t>
            </a:r>
            <a:r>
              <a:rPr lang="zh-TW" altLang="en-US" b="1" dirty="0" smtClean="0">
                <a:solidFill>
                  <a:srgbClr val="FFFFFF"/>
                </a:solidFill>
              </a:rPr>
              <a:t>運轉</a:t>
            </a:r>
            <a:endParaRPr lang="en-US" altLang="zh-TW" b="1" dirty="0" smtClean="0">
              <a:solidFill>
                <a:srgbClr val="FFFFFF"/>
              </a:solidFill>
            </a:endParaRPr>
          </a:p>
          <a:p>
            <a:r>
              <a:rPr lang="en-US" altLang="zh-TW" b="1" dirty="0" smtClean="0">
                <a:solidFill>
                  <a:srgbClr val="FFFFFF"/>
                </a:solidFill>
              </a:rPr>
              <a:t>4.</a:t>
            </a:r>
            <a:r>
              <a:rPr lang="zh-TW" altLang="en-US" b="1" dirty="0" smtClean="0">
                <a:solidFill>
                  <a:srgbClr val="FFFFFF"/>
                </a:solidFill>
              </a:rPr>
              <a:t>下游</a:t>
            </a:r>
            <a:r>
              <a:rPr lang="zh-TW" altLang="en-US" b="1" dirty="0">
                <a:solidFill>
                  <a:srgbClr val="FFFFFF"/>
                </a:solidFill>
              </a:rPr>
              <a:t>河道洪水</a:t>
            </a:r>
            <a:r>
              <a:rPr lang="zh-TW" altLang="en-US" b="1" dirty="0" smtClean="0">
                <a:solidFill>
                  <a:srgbClr val="FFFFFF"/>
                </a:solidFill>
              </a:rPr>
              <a:t>演算</a:t>
            </a:r>
            <a:endParaRPr lang="en-US" altLang="zh-TW" b="1" dirty="0" smtClean="0">
              <a:solidFill>
                <a:srgbClr val="FFFFFF"/>
              </a:solidFill>
            </a:endParaRPr>
          </a:p>
          <a:p>
            <a:r>
              <a:rPr lang="en-US" altLang="zh-TW" b="1" dirty="0" smtClean="0">
                <a:solidFill>
                  <a:srgbClr val="FFFFFF"/>
                </a:solidFill>
              </a:rPr>
              <a:t>5.</a:t>
            </a:r>
            <a:r>
              <a:rPr lang="zh-TW" altLang="en-US" b="1" dirty="0" smtClean="0">
                <a:solidFill>
                  <a:srgbClr val="FFFFFF"/>
                </a:solidFill>
              </a:rPr>
              <a:t>排</a:t>
            </a:r>
            <a:r>
              <a:rPr lang="zh-TW" altLang="en-US" b="1" dirty="0">
                <a:solidFill>
                  <a:srgbClr val="FFFFFF"/>
                </a:solidFill>
              </a:rPr>
              <a:t>洪時機決策輔助</a:t>
            </a:r>
            <a:endParaRPr lang="zh-TW" altLang="en-US" dirty="0">
              <a:solidFill>
                <a:srgbClr val="FFFFFF"/>
              </a:solidFill>
            </a:endParaRPr>
          </a:p>
        </p:txBody>
      </p:sp>
      <p:grpSp>
        <p:nvGrpSpPr>
          <p:cNvPr id="67" name="群組 66"/>
          <p:cNvGrpSpPr/>
          <p:nvPr/>
        </p:nvGrpSpPr>
        <p:grpSpPr>
          <a:xfrm>
            <a:off x="428665" y="4230960"/>
            <a:ext cx="3666241" cy="2294384"/>
            <a:chOff x="59819" y="756253"/>
            <a:chExt cx="6949695" cy="4403224"/>
          </a:xfrm>
        </p:grpSpPr>
        <p:pic>
          <p:nvPicPr>
            <p:cNvPr id="70" name="Picture 2"/>
            <p:cNvPicPr>
              <a:picLocks noChangeAspect="1" noChangeArrowheads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01" b="17755"/>
            <a:stretch/>
          </p:blipFill>
          <p:spPr bwMode="auto">
            <a:xfrm>
              <a:off x="59819" y="756253"/>
              <a:ext cx="6949695" cy="389688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71" name="直線接點 70"/>
            <p:cNvCxnSpPr/>
            <p:nvPr/>
          </p:nvCxnSpPr>
          <p:spPr>
            <a:xfrm>
              <a:off x="2339751" y="847957"/>
              <a:ext cx="0" cy="4311520"/>
            </a:xfrm>
            <a:prstGeom prst="line">
              <a:avLst/>
            </a:prstGeom>
            <a:noFill/>
            <a:ln w="38100" cap="flat" cmpd="sng" algn="ctr">
              <a:solidFill>
                <a:srgbClr val="FF0066"/>
              </a:solidFill>
              <a:prstDash val="sysDash"/>
            </a:ln>
            <a:effectLst/>
          </p:spPr>
        </p:cxnSp>
        <p:cxnSp>
          <p:nvCxnSpPr>
            <p:cNvPr id="73" name="直線接點 72"/>
            <p:cNvCxnSpPr/>
            <p:nvPr/>
          </p:nvCxnSpPr>
          <p:spPr>
            <a:xfrm>
              <a:off x="4499991" y="847957"/>
              <a:ext cx="0" cy="4212125"/>
            </a:xfrm>
            <a:prstGeom prst="line">
              <a:avLst/>
            </a:prstGeom>
            <a:noFill/>
            <a:ln w="38100" cap="flat" cmpd="sng" algn="ctr">
              <a:solidFill>
                <a:srgbClr val="FF0066"/>
              </a:solidFill>
              <a:prstDash val="sysDash"/>
            </a:ln>
            <a:effectLst/>
          </p:spPr>
        </p:cxnSp>
        <p:sp>
          <p:nvSpPr>
            <p:cNvPr id="82" name="矩形 81"/>
            <p:cNvSpPr/>
            <p:nvPr/>
          </p:nvSpPr>
          <p:spPr>
            <a:xfrm>
              <a:off x="467744" y="4644685"/>
              <a:ext cx="1800001" cy="472530"/>
            </a:xfrm>
            <a:prstGeom prst="rect">
              <a:avLst/>
            </a:prstGeom>
            <a:solidFill>
              <a:srgbClr val="EA157A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glow rad="63500">
                <a:srgbClr val="EA157A">
                  <a:alpha val="45000"/>
                  <a:satMod val="120000"/>
                </a:srgbClr>
              </a:glow>
            </a:effectLst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TW" altLang="en-US" sz="1000" kern="0" dirty="0" smtClean="0">
                  <a:solidFill>
                    <a:sysClr val="window" lastClr="FFFFFF"/>
                  </a:solidFill>
                </a:rPr>
                <a:t>洪水來臨前</a:t>
              </a:r>
            </a:p>
          </p:txBody>
        </p:sp>
        <p:sp>
          <p:nvSpPr>
            <p:cNvPr id="84" name="矩形 83"/>
            <p:cNvSpPr/>
            <p:nvPr/>
          </p:nvSpPr>
          <p:spPr>
            <a:xfrm>
              <a:off x="2411761" y="4646954"/>
              <a:ext cx="2023007" cy="472530"/>
            </a:xfrm>
            <a:prstGeom prst="rect">
              <a:avLst/>
            </a:prstGeom>
            <a:solidFill>
              <a:srgbClr val="EA157A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glow rad="63500">
                <a:srgbClr val="EA157A">
                  <a:alpha val="45000"/>
                  <a:satMod val="120000"/>
                </a:srgbClr>
              </a:glow>
            </a:effectLst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TW" altLang="en-US" sz="1000" kern="0" dirty="0" smtClean="0">
                  <a:solidFill>
                    <a:sysClr val="window" lastClr="FFFFFF"/>
                  </a:solidFill>
                </a:rPr>
                <a:t>洪峰通過前</a:t>
              </a:r>
            </a:p>
          </p:txBody>
        </p:sp>
        <p:sp>
          <p:nvSpPr>
            <p:cNvPr id="85" name="矩形 84"/>
            <p:cNvSpPr/>
            <p:nvPr/>
          </p:nvSpPr>
          <p:spPr>
            <a:xfrm>
              <a:off x="4572001" y="4644685"/>
              <a:ext cx="1872009" cy="472530"/>
            </a:xfrm>
            <a:prstGeom prst="rect">
              <a:avLst/>
            </a:prstGeom>
            <a:solidFill>
              <a:srgbClr val="EA157A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glow rad="63500">
                <a:srgbClr val="EA157A">
                  <a:alpha val="45000"/>
                  <a:satMod val="120000"/>
                </a:srgbClr>
              </a:glow>
            </a:effectLst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TW" altLang="en-US" sz="1000" kern="0" dirty="0" smtClean="0">
                  <a:solidFill>
                    <a:sysClr val="window" lastClr="FFFFFF"/>
                  </a:solidFill>
                </a:rPr>
                <a:t>洪峰通過後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636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4B4207-4AE4-46EF-AC09-44782E80F1BF}" type="slidenum">
              <a:rPr lang="en-US" altLang="zh-TW" smtClean="0">
                <a:solidFill>
                  <a:srgbClr val="000000"/>
                </a:solidFill>
              </a:rPr>
              <a:pPr>
                <a:defRPr/>
              </a:pPr>
              <a:t>17</a:t>
            </a:fld>
            <a:endParaRPr lang="en-US" altLang="zh-TW">
              <a:solidFill>
                <a:srgbClr val="000000"/>
              </a:solidFill>
            </a:endParaRPr>
          </a:p>
        </p:txBody>
      </p:sp>
      <p:pic>
        <p:nvPicPr>
          <p:cNvPr id="39" name="Picture 1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785"/>
          <a:stretch/>
        </p:blipFill>
        <p:spPr bwMode="auto">
          <a:xfrm>
            <a:off x="1818606" y="2725901"/>
            <a:ext cx="5358526" cy="3623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圓角矩形 39"/>
          <p:cNvSpPr/>
          <p:nvPr/>
        </p:nvSpPr>
        <p:spPr>
          <a:xfrm>
            <a:off x="8463396" y="5157272"/>
            <a:ext cx="1404155" cy="360000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抽水機調度</a:t>
            </a:r>
          </a:p>
        </p:txBody>
      </p:sp>
      <p:sp>
        <p:nvSpPr>
          <p:cNvPr id="41" name="圓角矩形 40"/>
          <p:cNvSpPr/>
          <p:nvPr/>
        </p:nvSpPr>
        <p:spPr>
          <a:xfrm>
            <a:off x="8463395" y="4739943"/>
            <a:ext cx="1404155" cy="360000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消波塊調度</a:t>
            </a:r>
          </a:p>
        </p:txBody>
      </p:sp>
      <p:sp>
        <p:nvSpPr>
          <p:cNvPr id="42" name="矩形 41"/>
          <p:cNvSpPr/>
          <p:nvPr/>
        </p:nvSpPr>
        <p:spPr>
          <a:xfrm>
            <a:off x="7082324" y="3173258"/>
            <a:ext cx="1945379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TW" altLang="en-US" sz="1600" b="1" dirty="0">
                <a:solidFill>
                  <a:srgbClr val="FF0000"/>
                </a:solidFill>
              </a:rPr>
              <a:t>水災預警預報</a:t>
            </a:r>
          </a:p>
        </p:txBody>
      </p:sp>
      <p:grpSp>
        <p:nvGrpSpPr>
          <p:cNvPr id="7" name="群組 42"/>
          <p:cNvGrpSpPr/>
          <p:nvPr/>
        </p:nvGrpSpPr>
        <p:grpSpPr>
          <a:xfrm>
            <a:off x="7849522" y="1906809"/>
            <a:ext cx="1877567" cy="1905515"/>
            <a:chOff x="8416696" y="548680"/>
            <a:chExt cx="1773808" cy="1732461"/>
          </a:xfrm>
        </p:grpSpPr>
        <p:pic>
          <p:nvPicPr>
            <p:cNvPr id="44" name="圖片 43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77966" y="548680"/>
              <a:ext cx="691035" cy="787144"/>
            </a:xfrm>
            <a:prstGeom prst="rect">
              <a:avLst/>
            </a:prstGeom>
          </p:spPr>
        </p:pic>
        <p:pic>
          <p:nvPicPr>
            <p:cNvPr id="45" name="圖片 44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17919" y="1379495"/>
              <a:ext cx="691035" cy="787144"/>
            </a:xfrm>
            <a:prstGeom prst="rect">
              <a:avLst/>
            </a:prstGeom>
          </p:spPr>
        </p:pic>
        <p:sp>
          <p:nvSpPr>
            <p:cNvPr id="46" name="矩形 45"/>
            <p:cNvSpPr/>
            <p:nvPr/>
          </p:nvSpPr>
          <p:spPr>
            <a:xfrm>
              <a:off x="9527889" y="2001316"/>
              <a:ext cx="513691" cy="2798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400" dirty="0" smtClean="0">
                  <a:solidFill>
                    <a:schemeClr val="tx1"/>
                  </a:solidFill>
                </a:rPr>
                <a:t>民眾</a:t>
              </a:r>
              <a:endParaRPr lang="zh-TW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7" name="左-右雙向箭號 46"/>
            <p:cNvSpPr/>
            <p:nvPr/>
          </p:nvSpPr>
          <p:spPr>
            <a:xfrm rot="20685110">
              <a:off x="8419243" y="1242790"/>
              <a:ext cx="864451" cy="140501"/>
            </a:xfrm>
            <a:prstGeom prst="left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9337585" y="1177826"/>
              <a:ext cx="852919" cy="2798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400" dirty="0" smtClean="0">
                  <a:solidFill>
                    <a:schemeClr val="tx1"/>
                  </a:solidFill>
                </a:rPr>
                <a:t>災防人員</a:t>
              </a:r>
              <a:endParaRPr lang="zh-TW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9" name="左-右雙向箭號 48"/>
            <p:cNvSpPr/>
            <p:nvPr/>
          </p:nvSpPr>
          <p:spPr>
            <a:xfrm rot="203569">
              <a:off x="8416696" y="1578464"/>
              <a:ext cx="964046" cy="141010"/>
            </a:xfrm>
            <a:prstGeom prst="leftRightArrow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7113142" y="4192343"/>
            <a:ext cx="2300757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TW" altLang="en-US" sz="1600" b="1" dirty="0">
                <a:solidFill>
                  <a:srgbClr val="FF0000"/>
                </a:solidFill>
              </a:rPr>
              <a:t>即時災損評估</a:t>
            </a:r>
          </a:p>
        </p:txBody>
      </p:sp>
      <p:pic>
        <p:nvPicPr>
          <p:cNvPr id="51" name="圖片 5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729" y="2658784"/>
            <a:ext cx="535490" cy="535489"/>
          </a:xfrm>
          <a:prstGeom prst="rect">
            <a:avLst/>
          </a:prstGeom>
          <a:solidFill>
            <a:schemeClr val="bg1"/>
          </a:solidFill>
        </p:spPr>
      </p:pic>
      <p:graphicFrame>
        <p:nvGraphicFramePr>
          <p:cNvPr id="52" name="資料庫圖表 51"/>
          <p:cNvGraphicFramePr/>
          <p:nvPr>
            <p:extLst/>
          </p:nvPr>
        </p:nvGraphicFramePr>
        <p:xfrm>
          <a:off x="217653" y="908729"/>
          <a:ext cx="9420230" cy="934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pSp>
        <p:nvGrpSpPr>
          <p:cNvPr id="8" name="群組 52"/>
          <p:cNvGrpSpPr/>
          <p:nvPr/>
        </p:nvGrpSpPr>
        <p:grpSpPr>
          <a:xfrm>
            <a:off x="328577" y="2442464"/>
            <a:ext cx="1684997" cy="307624"/>
            <a:chOff x="0" y="0"/>
            <a:chExt cx="1989901" cy="293897"/>
          </a:xfrm>
        </p:grpSpPr>
        <p:sp>
          <p:nvSpPr>
            <p:cNvPr id="54" name="圓角矩形 53"/>
            <p:cNvSpPr/>
            <p:nvPr/>
          </p:nvSpPr>
          <p:spPr>
            <a:xfrm>
              <a:off x="0" y="0"/>
              <a:ext cx="1989901" cy="293897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5" name="圓角矩形 4"/>
            <p:cNvSpPr txBox="1"/>
            <p:nvPr/>
          </p:nvSpPr>
          <p:spPr>
            <a:xfrm>
              <a:off x="14347" y="14347"/>
              <a:ext cx="1961207" cy="2652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Aft>
                  <a:spcPct val="35000"/>
                </a:spcAft>
              </a:pPr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水文觀測</a:t>
              </a:r>
              <a:endParaRPr lang="zh-TW" altLang="en-US" sz="1400" b="1" u="none" kern="12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56" name="文字方塊 55"/>
          <p:cNvSpPr txBox="1"/>
          <p:nvPr/>
        </p:nvSpPr>
        <p:spPr>
          <a:xfrm>
            <a:off x="328582" y="2750717"/>
            <a:ext cx="167175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TW" altLang="en-US" sz="1400" dirty="0">
                <a:solidFill>
                  <a:schemeClr val="tx1"/>
                </a:solidFill>
              </a:rPr>
              <a:t>雨量站</a:t>
            </a:r>
          </a:p>
          <a:p>
            <a:pPr lvl="0"/>
            <a:r>
              <a:rPr lang="zh-TW" altLang="en-US" sz="1400" dirty="0">
                <a:solidFill>
                  <a:schemeClr val="tx1"/>
                </a:solidFill>
              </a:rPr>
              <a:t>流速站</a:t>
            </a:r>
          </a:p>
          <a:p>
            <a:pPr lvl="0"/>
            <a:r>
              <a:rPr lang="zh-TW" altLang="en-US" sz="1400" dirty="0">
                <a:solidFill>
                  <a:schemeClr val="tx1"/>
                </a:solidFill>
              </a:rPr>
              <a:t>水位站</a:t>
            </a:r>
          </a:p>
          <a:p>
            <a:pPr lvl="0"/>
            <a:r>
              <a:rPr lang="zh-TW" altLang="en-US" sz="1400" dirty="0">
                <a:solidFill>
                  <a:schemeClr val="tx1"/>
                </a:solidFill>
              </a:rPr>
              <a:t>潮位站</a:t>
            </a:r>
          </a:p>
          <a:p>
            <a:pPr lvl="0"/>
            <a:r>
              <a:rPr lang="zh-TW" altLang="en-US" sz="1400" dirty="0">
                <a:solidFill>
                  <a:schemeClr val="tx1"/>
                </a:solidFill>
              </a:rPr>
              <a:t>路面淹水感知</a:t>
            </a:r>
            <a:r>
              <a:rPr lang="zh-TW" altLang="en-US" sz="1400" dirty="0" smtClean="0">
                <a:solidFill>
                  <a:schemeClr val="tx1"/>
                </a:solidFill>
              </a:rPr>
              <a:t>器</a:t>
            </a:r>
            <a:endParaRPr lang="zh-TW" altLang="en-US" sz="1400" dirty="0">
              <a:solidFill>
                <a:schemeClr val="tx1"/>
              </a:solidFill>
            </a:endParaRPr>
          </a:p>
        </p:txBody>
      </p:sp>
      <p:grpSp>
        <p:nvGrpSpPr>
          <p:cNvPr id="9" name="群組 56"/>
          <p:cNvGrpSpPr/>
          <p:nvPr/>
        </p:nvGrpSpPr>
        <p:grpSpPr>
          <a:xfrm>
            <a:off x="328577" y="3878793"/>
            <a:ext cx="1660700" cy="276999"/>
            <a:chOff x="0" y="0"/>
            <a:chExt cx="1989901" cy="293897"/>
          </a:xfrm>
        </p:grpSpPr>
        <p:sp>
          <p:nvSpPr>
            <p:cNvPr id="58" name="圓角矩形 57"/>
            <p:cNvSpPr/>
            <p:nvPr/>
          </p:nvSpPr>
          <p:spPr>
            <a:xfrm>
              <a:off x="0" y="0"/>
              <a:ext cx="1989901" cy="293897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9" name="圓角矩形 4"/>
            <p:cNvSpPr txBox="1"/>
            <p:nvPr/>
          </p:nvSpPr>
          <p:spPr>
            <a:xfrm>
              <a:off x="14347" y="14347"/>
              <a:ext cx="1961207" cy="2652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Aft>
                  <a:spcPct val="35000"/>
                </a:spcAft>
              </a:pPr>
              <a:r>
                <a:rPr lang="zh-TW" altLang="en-US" sz="1400" b="1" u="none" kern="12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水利建造物</a:t>
              </a:r>
              <a:endParaRPr lang="zh-TW" altLang="en-US" sz="1400" b="1" u="none" kern="12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10" name="群組 59"/>
          <p:cNvGrpSpPr/>
          <p:nvPr/>
        </p:nvGrpSpPr>
        <p:grpSpPr>
          <a:xfrm>
            <a:off x="328582" y="5109439"/>
            <a:ext cx="1660877" cy="261275"/>
            <a:chOff x="0" y="0"/>
            <a:chExt cx="1989901" cy="293897"/>
          </a:xfrm>
        </p:grpSpPr>
        <p:sp>
          <p:nvSpPr>
            <p:cNvPr id="61" name="圓角矩形 60"/>
            <p:cNvSpPr/>
            <p:nvPr/>
          </p:nvSpPr>
          <p:spPr>
            <a:xfrm>
              <a:off x="0" y="0"/>
              <a:ext cx="1989901" cy="293897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2" name="圓角矩形 4"/>
            <p:cNvSpPr txBox="1"/>
            <p:nvPr/>
          </p:nvSpPr>
          <p:spPr>
            <a:xfrm>
              <a:off x="14347" y="14347"/>
              <a:ext cx="1961207" cy="2652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Aft>
                  <a:spcPct val="35000"/>
                </a:spcAft>
              </a:pPr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水資源管理</a:t>
              </a:r>
              <a:endParaRPr lang="zh-TW" altLang="en-US" sz="1400" b="1" u="none" kern="12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63" name="文字方塊 62"/>
          <p:cNvSpPr txBox="1"/>
          <p:nvPr/>
        </p:nvSpPr>
        <p:spPr>
          <a:xfrm>
            <a:off x="328582" y="4182163"/>
            <a:ext cx="1633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TW" altLang="en-US" sz="1400" dirty="0" smtClean="0">
                <a:solidFill>
                  <a:schemeClr val="tx1"/>
                </a:solidFill>
              </a:rPr>
              <a:t>閘門</a:t>
            </a:r>
            <a:endParaRPr lang="en-US" altLang="zh-TW" sz="1400" dirty="0" smtClean="0">
              <a:solidFill>
                <a:schemeClr val="tx1"/>
              </a:solidFill>
            </a:endParaRPr>
          </a:p>
          <a:p>
            <a:pPr lvl="0"/>
            <a:r>
              <a:rPr lang="zh-TW" altLang="en-US" sz="1400" dirty="0" smtClean="0">
                <a:solidFill>
                  <a:schemeClr val="tx1"/>
                </a:solidFill>
              </a:rPr>
              <a:t>抽水站</a:t>
            </a:r>
            <a:endParaRPr lang="en-US" altLang="zh-TW" sz="1400" dirty="0" smtClean="0">
              <a:solidFill>
                <a:schemeClr val="tx1"/>
              </a:solidFill>
            </a:endParaRPr>
          </a:p>
          <a:p>
            <a:pPr lvl="0"/>
            <a:r>
              <a:rPr lang="zh-TW" altLang="en-US" sz="1400" dirty="0" smtClean="0">
                <a:solidFill>
                  <a:schemeClr val="tx1"/>
                </a:solidFill>
              </a:rPr>
              <a:t>移動</a:t>
            </a:r>
            <a:r>
              <a:rPr lang="zh-TW" altLang="en-US" sz="1400" dirty="0">
                <a:solidFill>
                  <a:schemeClr val="tx1"/>
                </a:solidFill>
              </a:rPr>
              <a:t>式</a:t>
            </a:r>
            <a:r>
              <a:rPr lang="zh-TW" altLang="en-US" sz="1400" dirty="0" smtClean="0">
                <a:solidFill>
                  <a:schemeClr val="tx1"/>
                </a:solidFill>
              </a:rPr>
              <a:t>抽水機</a:t>
            </a:r>
            <a:endParaRPr lang="en-US" altLang="zh-TW" sz="1400" dirty="0" smtClean="0">
              <a:solidFill>
                <a:schemeClr val="tx1"/>
              </a:solidFill>
            </a:endParaRPr>
          </a:p>
          <a:p>
            <a:pPr lvl="0"/>
            <a:r>
              <a:rPr lang="zh-TW" altLang="en-US" sz="1400" dirty="0" smtClean="0">
                <a:solidFill>
                  <a:schemeClr val="tx1"/>
                </a:solidFill>
              </a:rPr>
              <a:t>滯</a:t>
            </a:r>
            <a:r>
              <a:rPr lang="zh-TW" altLang="en-US" sz="1400" dirty="0">
                <a:solidFill>
                  <a:schemeClr val="tx1"/>
                </a:solidFill>
              </a:rPr>
              <a:t>洪池</a:t>
            </a:r>
          </a:p>
        </p:txBody>
      </p:sp>
      <p:sp>
        <p:nvSpPr>
          <p:cNvPr id="64" name="文字方塊 63"/>
          <p:cNvSpPr txBox="1"/>
          <p:nvPr/>
        </p:nvSpPr>
        <p:spPr>
          <a:xfrm>
            <a:off x="328577" y="5370705"/>
            <a:ext cx="16489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TW" altLang="en-US" sz="1400" dirty="0" smtClean="0">
                <a:solidFill>
                  <a:schemeClr val="tx1"/>
                </a:solidFill>
              </a:rPr>
              <a:t>水庫</a:t>
            </a:r>
            <a:endParaRPr lang="en-US" altLang="zh-TW" sz="1400" dirty="0" smtClean="0">
              <a:solidFill>
                <a:schemeClr val="tx1"/>
              </a:solidFill>
            </a:endParaRPr>
          </a:p>
          <a:p>
            <a:pPr lvl="0"/>
            <a:r>
              <a:rPr lang="zh-TW" altLang="en-US" sz="1400" dirty="0" smtClean="0">
                <a:solidFill>
                  <a:schemeClr val="tx1"/>
                </a:solidFill>
              </a:rPr>
              <a:t>堰壩</a:t>
            </a:r>
            <a:endParaRPr lang="en-US" altLang="zh-TW" sz="1400" dirty="0" smtClean="0">
              <a:solidFill>
                <a:schemeClr val="tx1"/>
              </a:solidFill>
            </a:endParaRPr>
          </a:p>
          <a:p>
            <a:pPr lvl="0"/>
            <a:r>
              <a:rPr lang="zh-TW" altLang="en-US" sz="1400" dirty="0" smtClean="0">
                <a:solidFill>
                  <a:schemeClr val="tx1"/>
                </a:solidFill>
              </a:rPr>
              <a:t>河川</a:t>
            </a:r>
            <a:r>
              <a:rPr lang="zh-TW" altLang="en-US" sz="1400" dirty="0">
                <a:solidFill>
                  <a:schemeClr val="tx1"/>
                </a:solidFill>
              </a:rPr>
              <a:t>引水</a:t>
            </a:r>
            <a:r>
              <a:rPr lang="zh-TW" altLang="en-US" sz="1400" dirty="0" smtClean="0">
                <a:solidFill>
                  <a:schemeClr val="tx1"/>
                </a:solidFill>
              </a:rPr>
              <a:t>點</a:t>
            </a:r>
            <a:endParaRPr lang="en-US" altLang="zh-TW" sz="1400" dirty="0" smtClean="0">
              <a:solidFill>
                <a:schemeClr val="tx1"/>
              </a:solidFill>
            </a:endParaRPr>
          </a:p>
        </p:txBody>
      </p:sp>
      <p:pic>
        <p:nvPicPr>
          <p:cNvPr id="65" name="圖片 6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729" y="3727163"/>
            <a:ext cx="535490" cy="53548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6" name="圖片 6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729" y="4897139"/>
            <a:ext cx="535490" cy="53548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7" name="圓角矩形 66"/>
          <p:cNvSpPr/>
          <p:nvPr/>
        </p:nvSpPr>
        <p:spPr bwMode="auto">
          <a:xfrm>
            <a:off x="6709603" y="2457482"/>
            <a:ext cx="433083" cy="355300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智慧河川管理平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台</a:t>
            </a:r>
            <a:endParaRPr kumimoji="1" lang="zh-TW" altLang="en-US" sz="18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391321" y="1831838"/>
            <a:ext cx="42902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dirty="0">
                <a:solidFill>
                  <a:srgbClr val="FF0000"/>
                </a:solidFill>
              </a:rPr>
              <a:t>以河川局現有的通訊方式為基礎，</a:t>
            </a:r>
            <a:r>
              <a:rPr lang="zh-TW" altLang="en-US" sz="1600" dirty="0" smtClean="0">
                <a:solidFill>
                  <a:srgbClr val="FF0000"/>
                </a:solidFill>
              </a:rPr>
              <a:t>規劃通訊</a:t>
            </a:r>
            <a:r>
              <a:rPr lang="zh-TW" altLang="en-US" sz="1600" dirty="0">
                <a:solidFill>
                  <a:srgbClr val="FF0000"/>
                </a:solidFill>
              </a:rPr>
              <a:t>骨幹</a:t>
            </a:r>
            <a:r>
              <a:rPr lang="zh-TW" altLang="en-US" sz="1600" dirty="0" smtClean="0">
                <a:solidFill>
                  <a:srgbClr val="FF0000"/>
                </a:solidFill>
              </a:rPr>
              <a:t>，配合</a:t>
            </a:r>
            <a:r>
              <a:rPr lang="en-US" altLang="zh-TW" sz="1600" dirty="0" smtClean="0">
                <a:solidFill>
                  <a:srgbClr val="FF0000"/>
                </a:solidFill>
              </a:rPr>
              <a:t>LPWAN</a:t>
            </a:r>
            <a:r>
              <a:rPr lang="zh-TW" altLang="en-US" sz="1600" dirty="0" smtClean="0">
                <a:solidFill>
                  <a:srgbClr val="FF0000"/>
                </a:solidFill>
              </a:rPr>
              <a:t>，</a:t>
            </a:r>
            <a:r>
              <a:rPr lang="zh-TW" altLang="en-US" sz="1600" dirty="0">
                <a:solidFill>
                  <a:srgbClr val="FF0000"/>
                </a:solidFill>
              </a:rPr>
              <a:t>達到互為備援或分散風險的目的。</a:t>
            </a:r>
          </a:p>
        </p:txBody>
      </p:sp>
      <p:sp>
        <p:nvSpPr>
          <p:cNvPr id="69" name="圓角矩形 68"/>
          <p:cNvSpPr/>
          <p:nvPr/>
        </p:nvSpPr>
        <p:spPr>
          <a:xfrm>
            <a:off x="8463395" y="5589280"/>
            <a:ext cx="1404155" cy="360000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避難疏散</a:t>
            </a:r>
          </a:p>
        </p:txBody>
      </p:sp>
      <p:sp>
        <p:nvSpPr>
          <p:cNvPr id="70" name="圓角矩形 69"/>
          <p:cNvSpPr/>
          <p:nvPr/>
        </p:nvSpPr>
        <p:spPr>
          <a:xfrm>
            <a:off x="8463396" y="6021328"/>
            <a:ext cx="1404155" cy="360000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交通要道封閉</a:t>
            </a:r>
          </a:p>
        </p:txBody>
      </p:sp>
      <p:sp>
        <p:nvSpPr>
          <p:cNvPr id="71" name="矩形 70"/>
          <p:cNvSpPr/>
          <p:nvPr/>
        </p:nvSpPr>
        <p:spPr>
          <a:xfrm>
            <a:off x="7128607" y="5409740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TW" altLang="en-US" sz="1600" b="1" dirty="0">
                <a:solidFill>
                  <a:srgbClr val="FF0000"/>
                </a:solidFill>
              </a:rPr>
              <a:t>防汛決策支援</a:t>
            </a:r>
          </a:p>
        </p:txBody>
      </p:sp>
      <p:sp>
        <p:nvSpPr>
          <p:cNvPr id="43" name="標題 1"/>
          <p:cNvSpPr txBox="1">
            <a:spLocks/>
          </p:cNvSpPr>
          <p:nvPr/>
        </p:nvSpPr>
        <p:spPr>
          <a:xfrm>
            <a:off x="39555" y="270381"/>
            <a:ext cx="9906000" cy="43204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r>
              <a:rPr lang="zh-TW" altLang="en-US" sz="40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 panose="020B0604030504040204" pitchFamily="34" charset="-120"/>
              </a:rPr>
              <a:t>分項計畫重要執行成果</a:t>
            </a:r>
            <a:r>
              <a:rPr lang="en-US" altLang="zh-TW" sz="28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 panose="020B0604030504040204" pitchFamily="34" charset="-120"/>
              </a:rPr>
              <a:t>(3.</a:t>
            </a:r>
            <a:r>
              <a:rPr lang="zh-TW" altLang="en-US" sz="28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 panose="020B0604030504040204" pitchFamily="34" charset="-120"/>
              </a:rPr>
              <a:t>河川管理</a:t>
            </a:r>
            <a:r>
              <a:rPr lang="en-US" altLang="zh-TW" sz="28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2D2DB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華康超明體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21565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æ©éä½ç½®å">
            <a:extLst>
              <a:ext uri="{FF2B5EF4-FFF2-40B4-BE49-F238E27FC236}">
                <a16:creationId xmlns="" xmlns:a16="http://schemas.microsoft.com/office/drawing/2014/main" id="{E5513D25-B9CF-48FE-961B-0360DDF14B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911" y="2731887"/>
            <a:ext cx="2640733" cy="242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標題 1"/>
          <p:cNvSpPr txBox="1">
            <a:spLocks/>
          </p:cNvSpPr>
          <p:nvPr/>
        </p:nvSpPr>
        <p:spPr>
          <a:xfrm>
            <a:off x="70696" y="270381"/>
            <a:ext cx="9906000" cy="43204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r>
              <a:rPr lang="zh-TW" altLang="en-US" sz="40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 panose="020B0604030504040204" pitchFamily="34" charset="-120"/>
              </a:rPr>
              <a:t>分項計畫重要執行成果</a:t>
            </a:r>
            <a:r>
              <a:rPr lang="en-US" altLang="zh-TW" sz="28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 panose="020B0604030504040204" pitchFamily="34" charset="-120"/>
              </a:rPr>
              <a:t>(3.</a:t>
            </a:r>
            <a:r>
              <a:rPr lang="zh-TW" altLang="en-US" sz="28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 panose="020B0604030504040204" pitchFamily="34" charset="-120"/>
              </a:rPr>
              <a:t>河川管理</a:t>
            </a:r>
            <a:r>
              <a:rPr lang="en-US" altLang="zh-TW" sz="28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2D2DB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華康超明體"/>
              <a:ea typeface="微軟正黑體" panose="020B0604030504040204" pitchFamily="34" charset="-120"/>
            </a:endParaRPr>
          </a:p>
        </p:txBody>
      </p:sp>
      <p:sp>
        <p:nvSpPr>
          <p:cNvPr id="25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7605295" y="6481142"/>
            <a:ext cx="2311400" cy="476250"/>
          </a:xfrm>
        </p:spPr>
        <p:txBody>
          <a:bodyPr/>
          <a:lstStyle/>
          <a:p>
            <a:pPr>
              <a:defRPr/>
            </a:pPr>
            <a:fld id="{454B4207-4AE4-46EF-AC09-44782E80F1BF}" type="slidenum">
              <a:rPr lang="en-US" altLang="zh-TW" smtClean="0">
                <a:solidFill>
                  <a:srgbClr val="000000"/>
                </a:solidFill>
              </a:rPr>
              <a:pPr>
                <a:defRPr/>
              </a:pPr>
              <a:t>18</a:t>
            </a:fld>
            <a:endParaRPr lang="en-US" altLang="zh-TW" dirty="0">
              <a:solidFill>
                <a:srgbClr val="000000"/>
              </a:solidFill>
            </a:endParaRPr>
          </a:p>
        </p:txBody>
      </p:sp>
      <p:pic>
        <p:nvPicPr>
          <p:cNvPr id="27" name="圖片 2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05295" y="3088788"/>
            <a:ext cx="1561208" cy="1547657"/>
          </a:xfrm>
          <a:prstGeom prst="rect">
            <a:avLst/>
          </a:prstGeom>
        </p:spPr>
      </p:pic>
      <p:pic>
        <p:nvPicPr>
          <p:cNvPr id="30" name="圖片 29">
            <a:extLst>
              <a:ext uri="{FF2B5EF4-FFF2-40B4-BE49-F238E27FC236}">
                <a16:creationId xmlns="" xmlns:a16="http://schemas.microsoft.com/office/drawing/2014/main" id="{BBC19825-E055-44FC-B5EC-A97EA2CEFF4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t="11586"/>
          <a:stretch/>
        </p:blipFill>
        <p:spPr>
          <a:xfrm>
            <a:off x="-15712" y="1256073"/>
            <a:ext cx="2873067" cy="1365721"/>
          </a:xfrm>
          <a:prstGeom prst="rect">
            <a:avLst/>
          </a:prstGeom>
        </p:spPr>
      </p:pic>
      <p:pic>
        <p:nvPicPr>
          <p:cNvPr id="31" name="圖片 3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52423" y="5120591"/>
            <a:ext cx="1974539" cy="1287684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7263632" y="4709238"/>
            <a:ext cx="1963327" cy="338554"/>
          </a:xfrm>
          <a:prstGeom prst="rect">
            <a:avLst/>
          </a:prstGeom>
          <a:solidFill>
            <a:srgbClr val="4F81BD"/>
          </a:solidFill>
          <a:ln w="381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既有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感測設備盤點</a:t>
            </a:r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619929" y="1258644"/>
            <a:ext cx="1489802" cy="14732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6" name="矩形 35"/>
          <p:cNvSpPr/>
          <p:nvPr/>
        </p:nvSpPr>
        <p:spPr>
          <a:xfrm>
            <a:off x="5386695" y="781561"/>
            <a:ext cx="2218605" cy="345703"/>
          </a:xfrm>
          <a:prstGeom prst="rect">
            <a:avLst/>
          </a:prstGeom>
          <a:solidFill>
            <a:srgbClr val="4F81BD"/>
          </a:solidFill>
          <a:ln w="381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設備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研發規劃及測試</a:t>
            </a:r>
          </a:p>
        </p:txBody>
      </p:sp>
      <p:sp>
        <p:nvSpPr>
          <p:cNvPr id="37" name="矩形 36"/>
          <p:cNvSpPr/>
          <p:nvPr/>
        </p:nvSpPr>
        <p:spPr>
          <a:xfrm>
            <a:off x="7277646" y="2758833"/>
            <a:ext cx="1963327" cy="338554"/>
          </a:xfrm>
          <a:prstGeom prst="rect">
            <a:avLst/>
          </a:prstGeom>
          <a:solidFill>
            <a:srgbClr val="4F81BD"/>
          </a:solidFill>
          <a:ln w="381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既有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感測設備盤點</a:t>
            </a:r>
          </a:p>
        </p:txBody>
      </p:sp>
      <p:pic>
        <p:nvPicPr>
          <p:cNvPr id="38" name="圖片 3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920345" y="1115445"/>
            <a:ext cx="1241393" cy="1646515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7779331" y="763269"/>
            <a:ext cx="1963327" cy="338554"/>
          </a:xfrm>
          <a:prstGeom prst="rect">
            <a:avLst/>
          </a:prstGeom>
          <a:solidFill>
            <a:srgbClr val="4F81BD"/>
          </a:solidFill>
          <a:ln w="381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既有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感測設備盤點</a:t>
            </a:r>
          </a:p>
        </p:txBody>
      </p:sp>
      <p:sp>
        <p:nvSpPr>
          <p:cNvPr id="41" name="矩形 40"/>
          <p:cNvSpPr/>
          <p:nvPr/>
        </p:nvSpPr>
        <p:spPr>
          <a:xfrm>
            <a:off x="4406940" y="4962331"/>
            <a:ext cx="2845479" cy="338554"/>
          </a:xfrm>
          <a:prstGeom prst="rect">
            <a:avLst/>
          </a:prstGeom>
          <a:solidFill>
            <a:srgbClr val="4F81BD"/>
          </a:solidFill>
          <a:ln w="381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移動式抽水機鑑測設備安裝</a:t>
            </a:r>
            <a:endParaRPr lang="zh-TW" altLang="en-US" sz="1600" b="1" dirty="0">
              <a:solidFill>
                <a:schemeClr val="bg1"/>
              </a:solidFill>
              <a:latin typeface="微軟正黑體" panose="020B0604030504040204" pitchFamily="34" charset="-120"/>
            </a:endParaRPr>
          </a:p>
        </p:txBody>
      </p:sp>
      <p:pic>
        <p:nvPicPr>
          <p:cNvPr id="42" name="圖片 4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953000" y="5417361"/>
            <a:ext cx="2046668" cy="1416924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3" name="圖片 4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310798" y="5384710"/>
            <a:ext cx="2160810" cy="1399630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2063224" y="4946394"/>
            <a:ext cx="2211013" cy="338554"/>
          </a:xfrm>
          <a:prstGeom prst="rect">
            <a:avLst/>
          </a:prstGeom>
          <a:solidFill>
            <a:srgbClr val="4F81BD"/>
          </a:solidFill>
          <a:ln w="381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淹水感知器布設規劃</a:t>
            </a:r>
            <a:endParaRPr lang="zh-TW" altLang="en-US" sz="1600" b="1" dirty="0">
              <a:solidFill>
                <a:schemeClr val="bg1"/>
              </a:solidFill>
              <a:latin typeface="微軟正黑體" panose="020B0604030504040204" pitchFamily="34" charset="-120"/>
            </a:endParaRPr>
          </a:p>
        </p:txBody>
      </p:sp>
      <p:pic>
        <p:nvPicPr>
          <p:cNvPr id="45" name="圖片 44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04"/>
          <a:stretch/>
        </p:blipFill>
        <p:spPr bwMode="auto">
          <a:xfrm>
            <a:off x="31865" y="4941177"/>
            <a:ext cx="1956888" cy="1616539"/>
          </a:xfrm>
          <a:prstGeom prst="rect">
            <a:avLst/>
          </a:prstGeom>
          <a:noFill/>
        </p:spPr>
      </p:pic>
      <p:sp>
        <p:nvSpPr>
          <p:cNvPr id="46" name="矩形 45"/>
          <p:cNvSpPr/>
          <p:nvPr/>
        </p:nvSpPr>
        <p:spPr>
          <a:xfrm>
            <a:off x="108351" y="4509120"/>
            <a:ext cx="2630096" cy="338554"/>
          </a:xfrm>
          <a:prstGeom prst="rect">
            <a:avLst/>
          </a:prstGeom>
          <a:solidFill>
            <a:srgbClr val="4F81BD"/>
          </a:solidFill>
          <a:ln w="381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淹水感知器布設選點建議</a:t>
            </a:r>
            <a:endParaRPr lang="zh-TW" altLang="en-US" sz="1600" b="1" dirty="0">
              <a:solidFill>
                <a:schemeClr val="bg1"/>
              </a:solidFill>
              <a:latin typeface="微軟正黑體" panose="020B0604030504040204" pitchFamily="34" charset="-120"/>
            </a:endParaRPr>
          </a:p>
        </p:txBody>
      </p:sp>
      <p:pic>
        <p:nvPicPr>
          <p:cNvPr id="47" name="Picture 4" descr="C:\Users\皇嘉\Desktop\0702豪雨\淹水調查\員林巿\靜修路與莒光路汪洋一片7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5105" y="2971901"/>
            <a:ext cx="2772250" cy="1440000"/>
          </a:xfrm>
          <a:prstGeom prst="rect">
            <a:avLst/>
          </a:prstGeom>
          <a:noFill/>
        </p:spPr>
      </p:pic>
      <p:sp>
        <p:nvSpPr>
          <p:cNvPr id="21" name="矩形 20"/>
          <p:cNvSpPr/>
          <p:nvPr/>
        </p:nvSpPr>
        <p:spPr>
          <a:xfrm>
            <a:off x="108351" y="2601297"/>
            <a:ext cx="2630096" cy="338554"/>
          </a:xfrm>
          <a:prstGeom prst="rect">
            <a:avLst/>
          </a:prstGeom>
          <a:solidFill>
            <a:srgbClr val="4F81BD"/>
          </a:solidFill>
          <a:ln w="381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路面淹水感知器布設規劃</a:t>
            </a:r>
            <a:endParaRPr lang="zh-TW" altLang="en-US" sz="1600" b="1" dirty="0">
              <a:solidFill>
                <a:schemeClr val="bg1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701" y="912376"/>
            <a:ext cx="2630096" cy="338554"/>
          </a:xfrm>
          <a:prstGeom prst="rect">
            <a:avLst/>
          </a:prstGeom>
          <a:solidFill>
            <a:srgbClr val="4F81BD"/>
          </a:solidFill>
          <a:ln w="381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堤防監測布設規劃與評估</a:t>
            </a:r>
            <a:endParaRPr lang="zh-TW" altLang="en-US" sz="1600" b="1" dirty="0">
              <a:solidFill>
                <a:schemeClr val="bg1"/>
              </a:solidFill>
              <a:latin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065439" y="1099306"/>
            <a:ext cx="2102748" cy="1671268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2647342" y="775575"/>
            <a:ext cx="2630096" cy="338554"/>
          </a:xfrm>
          <a:prstGeom prst="rect">
            <a:avLst/>
          </a:prstGeom>
          <a:solidFill>
            <a:srgbClr val="4F81BD"/>
          </a:solidFill>
          <a:ln w="381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淹水感知器布設選點建議</a:t>
            </a:r>
          </a:p>
        </p:txBody>
      </p:sp>
      <p:sp>
        <p:nvSpPr>
          <p:cNvPr id="3" name="文字方塊 2"/>
          <p:cNvSpPr txBox="1"/>
          <p:nvPr/>
        </p:nvSpPr>
        <p:spPr>
          <a:xfrm>
            <a:off x="9045947" y="3090114"/>
            <a:ext cx="390043" cy="369332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dirty="0" smtClean="0"/>
              <a:t>1</a:t>
            </a:r>
            <a:endParaRPr lang="zh-TW" altLang="en-US" dirty="0"/>
          </a:p>
        </p:txBody>
      </p:sp>
      <p:sp>
        <p:nvSpPr>
          <p:cNvPr id="28" name="文字方塊 27"/>
          <p:cNvSpPr txBox="1"/>
          <p:nvPr/>
        </p:nvSpPr>
        <p:spPr>
          <a:xfrm>
            <a:off x="4846422" y="1099306"/>
            <a:ext cx="390043" cy="369332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dirty="0" smtClean="0"/>
              <a:t>2</a:t>
            </a:r>
            <a:endParaRPr lang="zh-TW" altLang="en-US" dirty="0"/>
          </a:p>
        </p:txBody>
      </p:sp>
      <p:sp>
        <p:nvSpPr>
          <p:cNvPr id="29" name="文字方塊 28"/>
          <p:cNvSpPr txBox="1"/>
          <p:nvPr/>
        </p:nvSpPr>
        <p:spPr>
          <a:xfrm>
            <a:off x="2267111" y="1255603"/>
            <a:ext cx="390043" cy="369332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dirty="0" smtClean="0"/>
              <a:t>3</a:t>
            </a:r>
            <a:endParaRPr lang="zh-TW" altLang="en-US" dirty="0"/>
          </a:p>
        </p:txBody>
      </p:sp>
      <p:sp>
        <p:nvSpPr>
          <p:cNvPr id="32" name="文字方塊 31"/>
          <p:cNvSpPr txBox="1"/>
          <p:nvPr/>
        </p:nvSpPr>
        <p:spPr>
          <a:xfrm>
            <a:off x="2479256" y="2968651"/>
            <a:ext cx="390043" cy="369332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dirty="0"/>
              <a:t>4</a:t>
            </a:r>
            <a:endParaRPr lang="zh-TW" altLang="en-US" dirty="0"/>
          </a:p>
        </p:txBody>
      </p:sp>
      <p:sp>
        <p:nvSpPr>
          <p:cNvPr id="33" name="文字方塊 32"/>
          <p:cNvSpPr txBox="1"/>
          <p:nvPr/>
        </p:nvSpPr>
        <p:spPr>
          <a:xfrm>
            <a:off x="80795" y="4910364"/>
            <a:ext cx="390043" cy="369332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dirty="0" smtClean="0"/>
              <a:t>5</a:t>
            </a:r>
            <a:endParaRPr lang="zh-TW" altLang="en-US" dirty="0"/>
          </a:p>
        </p:txBody>
      </p:sp>
      <p:sp>
        <p:nvSpPr>
          <p:cNvPr id="34" name="文字方塊 33"/>
          <p:cNvSpPr txBox="1"/>
          <p:nvPr/>
        </p:nvSpPr>
        <p:spPr>
          <a:xfrm>
            <a:off x="2046484" y="5300885"/>
            <a:ext cx="390043" cy="369332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dirty="0" smtClean="0"/>
              <a:t>6</a:t>
            </a:r>
            <a:endParaRPr lang="zh-TW" altLang="en-US" dirty="0"/>
          </a:p>
        </p:txBody>
      </p:sp>
      <p:sp>
        <p:nvSpPr>
          <p:cNvPr id="40" name="文字方塊 39"/>
          <p:cNvSpPr txBox="1"/>
          <p:nvPr/>
        </p:nvSpPr>
        <p:spPr>
          <a:xfrm>
            <a:off x="4509650" y="5373008"/>
            <a:ext cx="390043" cy="369332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dirty="0" smtClean="0"/>
              <a:t>7</a:t>
            </a:r>
            <a:endParaRPr lang="zh-TW" altLang="en-US" dirty="0"/>
          </a:p>
        </p:txBody>
      </p:sp>
      <p:sp>
        <p:nvSpPr>
          <p:cNvPr id="48" name="文字方塊 47"/>
          <p:cNvSpPr txBox="1"/>
          <p:nvPr/>
        </p:nvSpPr>
        <p:spPr>
          <a:xfrm>
            <a:off x="9215101" y="5095030"/>
            <a:ext cx="390043" cy="369332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dirty="0" smtClean="0"/>
              <a:t>9</a:t>
            </a:r>
            <a:endParaRPr lang="zh-TW" altLang="en-US" dirty="0"/>
          </a:p>
        </p:txBody>
      </p:sp>
      <p:sp>
        <p:nvSpPr>
          <p:cNvPr id="49" name="文字方塊 48"/>
          <p:cNvSpPr txBox="1"/>
          <p:nvPr/>
        </p:nvSpPr>
        <p:spPr>
          <a:xfrm>
            <a:off x="7192185" y="1244292"/>
            <a:ext cx="560249" cy="369332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dirty="0" smtClean="0"/>
              <a:t>10</a:t>
            </a:r>
            <a:endParaRPr lang="zh-TW" altLang="en-US" dirty="0"/>
          </a:p>
        </p:txBody>
      </p:sp>
      <p:sp>
        <p:nvSpPr>
          <p:cNvPr id="52" name="文字方塊 51"/>
          <p:cNvSpPr txBox="1"/>
          <p:nvPr/>
        </p:nvSpPr>
        <p:spPr>
          <a:xfrm>
            <a:off x="9161738" y="1255603"/>
            <a:ext cx="560249" cy="369332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dirty="0" smtClean="0"/>
              <a:t>10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227658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Google Drive\A1核心工作\01近期重點\01智慧水管理\05控管會議\20181017水資源物聯網計畫第1期預算執行檢視會議\水資源物聯網各單位簡報\農委會_第4次聯絡協調及成果分享會議_簡報10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233" y="3933056"/>
            <a:ext cx="531505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7605295" y="6481142"/>
            <a:ext cx="2311400" cy="476250"/>
          </a:xfrm>
        </p:spPr>
        <p:txBody>
          <a:bodyPr/>
          <a:lstStyle/>
          <a:p>
            <a:pPr>
              <a:defRPr/>
            </a:pPr>
            <a:fld id="{454B4207-4AE4-46EF-AC09-44782E80F1BF}" type="slidenum">
              <a:rPr lang="en-US" altLang="zh-TW" smtClean="0">
                <a:solidFill>
                  <a:srgbClr val="000000"/>
                </a:solidFill>
              </a:rPr>
              <a:pPr>
                <a:defRPr/>
              </a:pPr>
              <a:t>19</a:t>
            </a:fld>
            <a:endParaRPr lang="en-US" altLang="zh-TW" dirty="0">
              <a:solidFill>
                <a:srgbClr val="000000"/>
              </a:solidFill>
            </a:endParaRPr>
          </a:p>
        </p:txBody>
      </p:sp>
      <p:grpSp>
        <p:nvGrpSpPr>
          <p:cNvPr id="68" name="群組 67"/>
          <p:cNvGrpSpPr/>
          <p:nvPr/>
        </p:nvGrpSpPr>
        <p:grpSpPr>
          <a:xfrm>
            <a:off x="-1" y="126158"/>
            <a:ext cx="9906001" cy="710554"/>
            <a:chOff x="-1" y="341556"/>
            <a:chExt cx="9144001" cy="710554"/>
          </a:xfrm>
        </p:grpSpPr>
        <p:sp>
          <p:nvSpPr>
            <p:cNvPr id="72" name="矩形 71"/>
            <p:cNvSpPr/>
            <p:nvPr/>
          </p:nvSpPr>
          <p:spPr>
            <a:xfrm>
              <a:off x="-1" y="341556"/>
              <a:ext cx="9144001" cy="710554"/>
            </a:xfrm>
            <a:prstGeom prst="rect">
              <a:avLst/>
            </a:prstGeom>
            <a:gradFill>
              <a:gsLst>
                <a:gs pos="25000">
                  <a:srgbClr val="7294C2"/>
                </a:gs>
                <a:gs pos="100000">
                  <a:srgbClr val="4472C4">
                    <a:lumMod val="75000"/>
                  </a:srgbClr>
                </a:gs>
                <a:gs pos="1000">
                  <a:srgbClr val="5B9BD5">
                    <a:lumMod val="45000"/>
                    <a:lumOff val="55000"/>
                    <a:alpha val="0"/>
                  </a:srgb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TW" altLang="en-US" kern="0" smtClean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83" name="文字方塊 82"/>
            <p:cNvSpPr txBox="1"/>
            <p:nvPr/>
          </p:nvSpPr>
          <p:spPr>
            <a:xfrm>
              <a:off x="0" y="369203"/>
              <a:ext cx="9010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TW" altLang="en-US" sz="3600" b="1" kern="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   </a:t>
              </a:r>
              <a:r>
                <a:rPr kumimoji="1" lang="zh-TW" altLang="en-US" sz="3600" b="1" kern="0" dirty="0" smtClean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精</a:t>
              </a:r>
              <a:r>
                <a:rPr kumimoji="1" lang="zh-TW" altLang="en-US" sz="3600" b="1" kern="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進灌溉節水管理推廣建置</a:t>
              </a:r>
              <a:r>
                <a:rPr kumimoji="1" lang="zh-TW" altLang="en-US" sz="3600" b="1" kern="0" dirty="0" smtClean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計畫</a:t>
              </a:r>
              <a:endParaRPr kumimoji="1" lang="zh-TW" altLang="en-US" sz="3600" b="1" kern="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6" name="Oval 11"/>
          <p:cNvSpPr>
            <a:spLocks noChangeAspect="1" noChangeArrowheads="1"/>
          </p:cNvSpPr>
          <p:nvPr/>
        </p:nvSpPr>
        <p:spPr bwMode="auto">
          <a:xfrm>
            <a:off x="350491" y="221132"/>
            <a:ext cx="608677" cy="518637"/>
          </a:xfrm>
          <a:prstGeom prst="ellipse">
            <a:avLst/>
          </a:prstGeom>
          <a:solidFill>
            <a:srgbClr val="0000FF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en-US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四</a:t>
            </a:r>
            <a:endParaRPr lang="en-US" altLang="zh-TW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9" name="圖片 18">
            <a:extLst>
              <a:ext uri="{FF2B5EF4-FFF2-40B4-BE49-F238E27FC236}">
                <a16:creationId xmlns="" xmlns:a16="http://schemas.microsoft.com/office/drawing/2014/main" xmlns:lc="http://schemas.openxmlformats.org/drawingml/2006/lockedCanvas" id="{EFA6A3BB-15D5-4BF4-B728-1AA4D95977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474" y="548689"/>
            <a:ext cx="5621064" cy="4133833"/>
          </a:xfrm>
          <a:prstGeom prst="rect">
            <a:avLst/>
          </a:prstGeom>
        </p:spPr>
      </p:pic>
      <p:sp>
        <p:nvSpPr>
          <p:cNvPr id="21" name="圖案 20">
            <a:extLst>
              <a:ext uri="{FF2B5EF4-FFF2-40B4-BE49-F238E27FC236}">
                <a16:creationId xmlns="" xmlns:a16="http://schemas.microsoft.com/office/drawing/2014/main" xmlns:lc="http://schemas.openxmlformats.org/drawingml/2006/lockedCanvas" id="{D2CB0E20-BA84-4603-97A2-8D118FA6D477}"/>
              </a:ext>
            </a:extLst>
          </p:cNvPr>
          <p:cNvSpPr/>
          <p:nvPr/>
        </p:nvSpPr>
        <p:spPr>
          <a:xfrm rot="20310764">
            <a:off x="484094" y="1920573"/>
            <a:ext cx="4242735" cy="1416449"/>
          </a:xfrm>
          <a:prstGeom prst="swooshArrow">
            <a:avLst>
              <a:gd name="adj1" fmla="val 20465"/>
              <a:gd name="adj2" fmla="val 46045"/>
            </a:avLst>
          </a:prstGeom>
          <a:solidFill>
            <a:schemeClr val="accent2">
              <a:alpha val="70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TW" altLang="en-US"/>
          </a:p>
        </p:txBody>
      </p:sp>
      <p:pic>
        <p:nvPicPr>
          <p:cNvPr id="22" name="圖片 21">
            <a:extLst>
              <a:ext uri="{FF2B5EF4-FFF2-40B4-BE49-F238E27FC236}">
                <a16:creationId xmlns="" xmlns:a16="http://schemas.microsoft.com/office/drawing/2014/main" xmlns:lc="http://schemas.openxmlformats.org/drawingml/2006/lockedCanvas" id="{15DB6152-7F87-492A-9D19-000828F49D0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16233" y="4307822"/>
            <a:ext cx="4115423" cy="2505554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="" xmlns:a16="http://schemas.microsoft.com/office/drawing/2014/main" xmlns:lc="http://schemas.openxmlformats.org/drawingml/2006/lockedCanvas" id="{28AE9CF4-048B-40B5-A00D-470D213164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60" y="4233157"/>
            <a:ext cx="955429" cy="3385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zh-TW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marL="180975" indent="-180975" algn="just">
              <a:buClr>
                <a:srgbClr val="00B050"/>
              </a:buClr>
              <a:buSzPct val="100000"/>
              <a:buFont typeface="Wingdings" panose="05000000000000000000" pitchFamily="2" charset="2"/>
              <a:buChar char="Ø"/>
            </a:pPr>
            <a:r>
              <a:rPr lang="zh-TW" altLang="en-US" sz="1600" b="1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現況</a:t>
            </a:r>
            <a:endParaRPr lang="en-US" altLang="zh-TW" sz="1600" b="1" dirty="0"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xmlns:lc="http://schemas.openxmlformats.org/drawingml/2006/lockedCanvas" id="{E1D00229-1AC2-4D27-A86B-648F7217CB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563" y="1992712"/>
            <a:ext cx="2343132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zh-TW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marL="180975" indent="-180975" algn="just">
              <a:buClr>
                <a:srgbClr val="FF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zh-TW" altLang="en-US" b="1" dirty="0">
                <a:effectLst>
                  <a:glow rad="63500">
                    <a:schemeClr val="bg1"/>
                  </a:glow>
                </a:effectLst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即時監控調配</a:t>
            </a:r>
            <a:endParaRPr lang="en-US" altLang="zh-TW" b="1" dirty="0">
              <a:effectLst>
                <a:glow rad="63500">
                  <a:schemeClr val="bg1"/>
                </a:glow>
              </a:effectLst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xmlns:lc="http://schemas.openxmlformats.org/drawingml/2006/lockedCanvas" id="{A6C956DA-3442-4AC8-A5A5-5FA35A9F9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563" y="2367241"/>
            <a:ext cx="2343132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zh-TW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marL="180975" indent="-180975" algn="just">
              <a:buClr>
                <a:srgbClr val="FF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zh-TW" altLang="en-US" b="1" dirty="0">
                <a:effectLst>
                  <a:glow rad="63500">
                    <a:schemeClr val="bg1"/>
                  </a:glow>
                </a:effectLst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節省人力成本</a:t>
            </a:r>
            <a:endParaRPr lang="en-US" altLang="zh-TW" b="1" dirty="0">
              <a:effectLst>
                <a:glow rad="63500">
                  <a:schemeClr val="bg1"/>
                </a:glow>
              </a:effectLst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xmlns:lc="http://schemas.openxmlformats.org/drawingml/2006/lockedCanvas" id="{7244D2FF-2BD5-445E-88C2-15E2CADAFF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563" y="1628800"/>
            <a:ext cx="2343132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zh-TW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marL="180975" indent="-180975" algn="just">
              <a:buClr>
                <a:srgbClr val="FF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zh-TW" altLang="en-US" b="1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用水效率提升</a:t>
            </a:r>
            <a:endParaRPr lang="en-US" altLang="zh-TW" b="1" dirty="0"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xmlns:lc="http://schemas.openxmlformats.org/drawingml/2006/lockedCanvas" id="{91E4E6BF-326B-4E00-809B-DC7BE017C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563" y="2729531"/>
            <a:ext cx="2343132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zh-TW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marL="180975" indent="-180975" algn="just">
              <a:buClr>
                <a:srgbClr val="FF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zh-TW" altLang="en-US" b="1" dirty="0">
                <a:effectLst>
                  <a:glow rad="63500">
                    <a:schemeClr val="bg1"/>
                  </a:glow>
                </a:effectLst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建構科學數據</a:t>
            </a:r>
            <a:endParaRPr lang="en-US" altLang="zh-TW" b="1" dirty="0">
              <a:effectLst>
                <a:glow rad="63500">
                  <a:schemeClr val="bg1"/>
                </a:glow>
              </a:effectLst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xmlns:lc="http://schemas.openxmlformats.org/drawingml/2006/lockedCanvas" id="{6421AE18-8B0D-432A-BE06-08C085D7D5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6939" y="1052736"/>
            <a:ext cx="955429" cy="3385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zh-TW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marL="180975" indent="-180975" algn="just">
              <a:buClr>
                <a:srgbClr val="00B050"/>
              </a:buClr>
              <a:buSzPct val="100000"/>
              <a:buFont typeface="Wingdings" panose="05000000000000000000" pitchFamily="2" charset="2"/>
              <a:buChar char="Ø"/>
            </a:pPr>
            <a:r>
              <a:rPr lang="zh-TW" altLang="en-US" sz="1600" b="1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目標</a:t>
            </a:r>
            <a:endParaRPr lang="en-US" altLang="zh-TW" sz="1600" b="1" dirty="0"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06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881A82-3C39-4BA7-8F21-F68826485E2C}" type="slidenum">
              <a:rPr lang="en-US" altLang="zh-TW" smtClean="0"/>
              <a:pPr>
                <a:defRPr/>
              </a:pPr>
              <a:t>2</a:t>
            </a:fld>
            <a:endParaRPr lang="en-US" altLang="zh-TW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0"/>
            <a:ext cx="9905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055353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754651" y="55736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8" name="Text Box 65"/>
          <p:cNvSpPr txBox="1">
            <a:spLocks noChangeArrowheads="1"/>
          </p:cNvSpPr>
          <p:nvPr/>
        </p:nvSpPr>
        <p:spPr bwMode="auto">
          <a:xfrm>
            <a:off x="134308" y="750892"/>
            <a:ext cx="9637386" cy="433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>
            <a:defPPr>
              <a:defRPr lang="zh-TW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marL="539750" lvl="0" indent="-360000" defTabSz="792000">
              <a:buClr>
                <a:srgbClr val="CAB363"/>
              </a:buClr>
              <a:buSzPct val="100000"/>
              <a:buFont typeface="Wingdings" pitchFamily="2" charset="2"/>
              <a:buChar char="l"/>
              <a:tabLst>
                <a:tab pos="1080000" algn="l"/>
              </a:tabLst>
              <a:defRPr/>
            </a:pPr>
            <a:r>
              <a:rPr lang="zh-TW" altLang="en-US" sz="2200" b="1" dirty="0" smtClean="0">
                <a:solidFill>
                  <a:prstClr val="black"/>
                </a:solidFill>
                <a:latin typeface="+mn-ea"/>
                <a:ea typeface="+mn-ea"/>
                <a:cs typeface="Times New Roman" panose="02020603050405020304" pitchFamily="18" charset="0"/>
              </a:rPr>
              <a:t>擇</a:t>
            </a:r>
            <a:r>
              <a:rPr lang="en-US" altLang="zh-TW" sz="2200" b="1" dirty="0" smtClean="0">
                <a:solidFill>
                  <a:prstClr val="black"/>
                </a:solidFill>
                <a:latin typeface="+mn-ea"/>
                <a:ea typeface="+mn-ea"/>
                <a:cs typeface="Times New Roman" panose="02020603050405020304" pitchFamily="18" charset="0"/>
              </a:rPr>
              <a:t>5</a:t>
            </a:r>
            <a:r>
              <a:rPr lang="zh-TW" altLang="en-US" sz="2200" b="1" dirty="0" smtClean="0">
                <a:solidFill>
                  <a:prstClr val="black"/>
                </a:solidFill>
                <a:latin typeface="+mn-ea"/>
                <a:ea typeface="+mn-ea"/>
                <a:cs typeface="Times New Roman" panose="02020603050405020304" pitchFamily="18" charset="0"/>
              </a:rPr>
              <a:t>水利</a:t>
            </a:r>
            <a:r>
              <a:rPr lang="zh-TW" altLang="en-US" sz="2200" b="1" dirty="0">
                <a:solidFill>
                  <a:prstClr val="black"/>
                </a:solidFill>
                <a:latin typeface="+mn-ea"/>
                <a:ea typeface="+mn-ea"/>
                <a:cs typeface="Times New Roman" panose="02020603050405020304" pitchFamily="18" charset="0"/>
              </a:rPr>
              <a:t>會作為計畫推動區位</a:t>
            </a:r>
            <a:endParaRPr lang="en-US" altLang="zh-TW" sz="2200" b="1" dirty="0">
              <a:solidFill>
                <a:prstClr val="black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6" name="圖片 25">
            <a:extLst>
              <a:ext uri="{FF2B5EF4-FFF2-40B4-BE49-F238E27FC236}">
                <a16:creationId xmlns="" xmlns:a16="http://schemas.microsoft.com/office/drawing/2014/main" xmlns:lc="http://schemas.openxmlformats.org/drawingml/2006/lockedCanvas" id="{BFA809A6-EDBD-4F1D-AF69-44C37DE530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485" y="1122712"/>
            <a:ext cx="3570555" cy="5690669"/>
          </a:xfrm>
          <a:prstGeom prst="rect">
            <a:avLst/>
          </a:prstGeom>
        </p:spPr>
      </p:pic>
      <p:pic>
        <p:nvPicPr>
          <p:cNvPr id="29" name="table"/>
          <p:cNvPicPr>
            <a:picLocks noChangeAspect="1"/>
          </p:cNvPicPr>
          <p:nvPr/>
        </p:nvPicPr>
        <p:blipFill rotWithShape="1">
          <a:blip r:embed="rId3" cstate="print"/>
          <a:srcRect l="5486" r="5490"/>
          <a:stretch/>
        </p:blipFill>
        <p:spPr>
          <a:xfrm>
            <a:off x="272480" y="2348889"/>
            <a:ext cx="3432381" cy="1540363"/>
          </a:xfrm>
          <a:prstGeom prst="rect">
            <a:avLst/>
          </a:prstGeom>
        </p:spPr>
      </p:pic>
      <p:grpSp>
        <p:nvGrpSpPr>
          <p:cNvPr id="20" name="群組 19">
            <a:extLst>
              <a:ext uri="{FF2B5EF4-FFF2-40B4-BE49-F238E27FC236}">
                <a16:creationId xmlns="" xmlns:a16="http://schemas.microsoft.com/office/drawing/2014/main" xmlns:lc="http://schemas.openxmlformats.org/drawingml/2006/lockedCanvas" id="{B09567DE-6AB2-4FF8-9027-D2028EFF0171}"/>
              </a:ext>
            </a:extLst>
          </p:cNvPr>
          <p:cNvGrpSpPr/>
          <p:nvPr/>
        </p:nvGrpSpPr>
        <p:grpSpPr>
          <a:xfrm>
            <a:off x="3084981" y="1611380"/>
            <a:ext cx="8018043" cy="4697943"/>
            <a:chOff x="133597" y="1287418"/>
            <a:chExt cx="7401270" cy="4697943"/>
          </a:xfrm>
        </p:grpSpPr>
        <p:grpSp>
          <p:nvGrpSpPr>
            <p:cNvPr id="21" name="群組 20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F632A79D-BA2B-41F3-86AC-9E98F13623CD}"/>
                </a:ext>
              </a:extLst>
            </p:cNvPr>
            <p:cNvGrpSpPr/>
            <p:nvPr/>
          </p:nvGrpSpPr>
          <p:grpSpPr>
            <a:xfrm>
              <a:off x="1916000" y="1342799"/>
              <a:ext cx="1411723" cy="1107290"/>
              <a:chOff x="3193461" y="1585647"/>
              <a:chExt cx="1411723" cy="1107290"/>
            </a:xfrm>
          </p:grpSpPr>
          <p:pic>
            <p:nvPicPr>
              <p:cNvPr id="76" name="圖形 99" descr="單一齒輪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4600CDB5-6CAF-42CE-A8FD-8AAECFF668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xmlns:lc="http://schemas.openxmlformats.org/drawingml/2006/lockedCanvas" r:embed="rId5"/>
                  </a:ext>
                </a:extLst>
              </a:blip>
              <a:stretch>
                <a:fillRect/>
              </a:stretch>
            </p:blipFill>
            <p:spPr>
              <a:xfrm>
                <a:off x="3193461" y="1585647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77" name="圖形 100" descr="筆記型電腦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FEFBC79A-EAA2-4FA3-B855-41128DF1D8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xmlns:lc="http://schemas.openxmlformats.org/drawingml/2006/lockedCanvas" r:embed="rId7"/>
                  </a:ext>
                </a:extLst>
              </a:blip>
              <a:stretch>
                <a:fillRect/>
              </a:stretch>
            </p:blipFill>
            <p:spPr>
              <a:xfrm>
                <a:off x="3619974" y="1745149"/>
                <a:ext cx="914400" cy="914400"/>
              </a:xfrm>
              <a:prstGeom prst="rect">
                <a:avLst/>
              </a:prstGeom>
            </p:spPr>
          </p:pic>
          <p:sp>
            <p:nvSpPr>
              <p:cNvPr id="78" name="文字方塊 101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B3730D54-FD26-4D47-9C28-6FAA566D4454}"/>
                  </a:ext>
                </a:extLst>
              </p:cNvPr>
              <p:cNvSpPr txBox="1"/>
              <p:nvPr/>
            </p:nvSpPr>
            <p:spPr>
              <a:xfrm>
                <a:off x="3354733" y="2385160"/>
                <a:ext cx="125045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TW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Calibri" panose="020F0502020204030204" pitchFamily="34" charset="0"/>
                    <a:ea typeface="新細明體" panose="02020500000000000000" pitchFamily="18" charset="-120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Calibri" panose="020F0502020204030204" pitchFamily="34" charset="0"/>
                    <a:ea typeface="新細明體" panose="02020500000000000000" pitchFamily="18" charset="-120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Calibri" panose="020F0502020204030204" pitchFamily="34" charset="0"/>
                    <a:ea typeface="新細明體" panose="02020500000000000000" pitchFamily="18" charset="-120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Calibri" panose="020F0502020204030204" pitchFamily="34" charset="0"/>
                    <a:ea typeface="新細明體" panose="02020500000000000000" pitchFamily="18" charset="-120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Calibri" panose="020F0502020204030204" pitchFamily="34" charset="0"/>
                    <a:ea typeface="新細明體" panose="02020500000000000000" pitchFamily="18" charset="-120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Calibri" panose="020F0502020204030204" pitchFamily="34" charset="0"/>
                    <a:ea typeface="新細明體" panose="02020500000000000000" pitchFamily="18" charset="-120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Calibri" panose="020F0502020204030204" pitchFamily="34" charset="0"/>
                    <a:ea typeface="新細明體" panose="02020500000000000000" pitchFamily="18" charset="-120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Calibri" panose="020F0502020204030204" pitchFamily="34" charset="0"/>
                    <a:ea typeface="新細明體" panose="02020500000000000000" pitchFamily="18" charset="-120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Calibri" panose="020F0502020204030204" pitchFamily="34" charset="0"/>
                    <a:ea typeface="新細明體" panose="02020500000000000000" pitchFamily="18" charset="-120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>
                      <a:glow rad="101600">
                        <a:sysClr val="window" lastClr="FFFFFF"/>
                      </a:glow>
                    </a:effectLst>
                    <a:uLnTx/>
                    <a:uFillTx/>
                    <a:latin typeface="+mn-ea"/>
                    <a:ea typeface="+mn-ea"/>
                    <a:cs typeface="+mn-cs"/>
                  </a:rPr>
                  <a:t>操作控制平台</a:t>
                </a:r>
              </a:p>
            </p:txBody>
          </p:sp>
        </p:grpSp>
        <p:graphicFrame>
          <p:nvGraphicFramePr>
            <p:cNvPr id="22" name="資料庫圖表 21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365EE577-565E-49B9-AEE3-1FAE1809AC6B}"/>
                </a:ext>
              </a:extLst>
            </p:cNvPr>
            <p:cNvGraphicFramePr/>
            <p:nvPr/>
          </p:nvGraphicFramePr>
          <p:xfrm>
            <a:off x="133597" y="1287418"/>
            <a:ext cx="2476601" cy="468052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cxnSp>
          <p:nvCxnSpPr>
            <p:cNvPr id="23" name="直線接點 22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B85B11E4-7E2B-483C-8EA9-E4F797AC6359}"/>
                </a:ext>
              </a:extLst>
            </p:cNvPr>
            <p:cNvCxnSpPr/>
            <p:nvPr/>
          </p:nvCxnSpPr>
          <p:spPr>
            <a:xfrm>
              <a:off x="1467224" y="1359426"/>
              <a:ext cx="6012000" cy="0"/>
            </a:xfrm>
            <a:prstGeom prst="line">
              <a:avLst/>
            </a:prstGeom>
            <a:noFill/>
            <a:ln w="9525" cap="flat" cmpd="sng" algn="ctr">
              <a:solidFill>
                <a:srgbClr val="C0504D">
                  <a:lumMod val="75000"/>
                </a:srgbClr>
              </a:solidFill>
              <a:prstDash val="solid"/>
            </a:ln>
            <a:effectLst/>
          </p:spPr>
        </p:cxnSp>
        <p:cxnSp>
          <p:nvCxnSpPr>
            <p:cNvPr id="24" name="直線接點 23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34DE7F16-2A3C-46A3-9E72-E00101EE4AA4}"/>
                </a:ext>
              </a:extLst>
            </p:cNvPr>
            <p:cNvCxnSpPr/>
            <p:nvPr/>
          </p:nvCxnSpPr>
          <p:spPr>
            <a:xfrm>
              <a:off x="1761516" y="2439546"/>
              <a:ext cx="5724000" cy="0"/>
            </a:xfrm>
            <a:prstGeom prst="line">
              <a:avLst/>
            </a:prstGeom>
            <a:noFill/>
            <a:ln w="9525" cap="flat" cmpd="sng" algn="ctr">
              <a:solidFill>
                <a:srgbClr val="C0504D">
                  <a:lumMod val="75000"/>
                </a:srgbClr>
              </a:solidFill>
              <a:prstDash val="solid"/>
            </a:ln>
            <a:effectLst/>
          </p:spPr>
        </p:cxnSp>
        <p:cxnSp>
          <p:nvCxnSpPr>
            <p:cNvPr id="25" name="直線接點 24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0C5B35F6-406F-49E3-ADC0-5C5D5A6CB0D0}"/>
                </a:ext>
              </a:extLst>
            </p:cNvPr>
            <p:cNvCxnSpPr/>
            <p:nvPr/>
          </p:nvCxnSpPr>
          <p:spPr>
            <a:xfrm>
              <a:off x="2069674" y="3627678"/>
              <a:ext cx="5436000" cy="0"/>
            </a:xfrm>
            <a:prstGeom prst="line">
              <a:avLst/>
            </a:prstGeom>
            <a:noFill/>
            <a:ln w="9525" cap="flat" cmpd="sng" algn="ctr">
              <a:solidFill>
                <a:srgbClr val="C0504D">
                  <a:lumMod val="75000"/>
                </a:srgbClr>
              </a:solidFill>
              <a:prstDash val="solid"/>
            </a:ln>
            <a:effectLst/>
          </p:spPr>
        </p:cxnSp>
        <p:cxnSp>
          <p:nvCxnSpPr>
            <p:cNvPr id="38" name="直線接點 37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55B0C1CB-BB8B-4EF7-9176-DA7CC9843919}"/>
                </a:ext>
              </a:extLst>
            </p:cNvPr>
            <p:cNvCxnSpPr/>
            <p:nvPr/>
          </p:nvCxnSpPr>
          <p:spPr>
            <a:xfrm>
              <a:off x="2386867" y="4813781"/>
              <a:ext cx="5148000" cy="0"/>
            </a:xfrm>
            <a:prstGeom prst="line">
              <a:avLst/>
            </a:prstGeom>
            <a:noFill/>
            <a:ln w="9525" cap="flat" cmpd="sng" algn="ctr">
              <a:solidFill>
                <a:srgbClr val="C0504D">
                  <a:lumMod val="75000"/>
                </a:srgbClr>
              </a:solidFill>
              <a:prstDash val="solid"/>
            </a:ln>
            <a:effectLst/>
          </p:spPr>
        </p:cxnSp>
        <p:cxnSp>
          <p:nvCxnSpPr>
            <p:cNvPr id="39" name="直線接點 38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D05A1303-3119-49C4-9F55-2CFB42F1A632}"/>
                </a:ext>
              </a:extLst>
            </p:cNvPr>
            <p:cNvCxnSpPr/>
            <p:nvPr/>
          </p:nvCxnSpPr>
          <p:spPr>
            <a:xfrm>
              <a:off x="2745099" y="5967938"/>
              <a:ext cx="4788000" cy="0"/>
            </a:xfrm>
            <a:prstGeom prst="line">
              <a:avLst/>
            </a:prstGeom>
            <a:noFill/>
            <a:ln w="9525" cap="flat" cmpd="sng" algn="ctr">
              <a:solidFill>
                <a:srgbClr val="C0504D">
                  <a:lumMod val="75000"/>
                </a:srgbClr>
              </a:solidFill>
              <a:prstDash val="solid"/>
            </a:ln>
            <a:effectLst/>
          </p:spPr>
        </p:cxn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496AA9D3-EBC1-4AEC-AFED-479FB0D56BCC}"/>
                </a:ext>
              </a:extLst>
            </p:cNvPr>
            <p:cNvSpPr/>
            <p:nvPr/>
          </p:nvSpPr>
          <p:spPr>
            <a:xfrm>
              <a:off x="1096998" y="1926184"/>
              <a:ext cx="61719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TW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TW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C0504D">
                      <a:lumMod val="50000"/>
                    </a:srgbClr>
                  </a:solidFill>
                  <a:effectLst>
                    <a:glow rad="127000">
                      <a:sysClr val="window" lastClr="FFFFFF"/>
                    </a:glow>
                  </a:effectLst>
                  <a:uLnTx/>
                  <a:uFillTx/>
                  <a:latin typeface="+mn-ea"/>
                  <a:ea typeface="+mn-ea"/>
                  <a:cs typeface="+mn-cs"/>
                </a:rPr>
                <a:t>業務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TW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C0504D">
                      <a:lumMod val="50000"/>
                    </a:srgbClr>
                  </a:solidFill>
                  <a:effectLst>
                    <a:glow rad="127000">
                      <a:sysClr val="window" lastClr="FFFFFF"/>
                    </a:glow>
                  </a:effectLst>
                  <a:uLnTx/>
                  <a:uFillTx/>
                  <a:latin typeface="+mn-ea"/>
                  <a:ea typeface="+mn-ea"/>
                  <a:cs typeface="+mn-cs"/>
                </a:rPr>
                <a:t>應用</a:t>
              </a:r>
              <a:endParaRPr kumimoji="1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grpSp>
          <p:nvGrpSpPr>
            <p:cNvPr id="41" name="群組 40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98344AFF-83F7-46A3-9FB7-450612306644}"/>
                </a:ext>
              </a:extLst>
            </p:cNvPr>
            <p:cNvGrpSpPr/>
            <p:nvPr/>
          </p:nvGrpSpPr>
          <p:grpSpPr>
            <a:xfrm>
              <a:off x="2678937" y="5005575"/>
              <a:ext cx="801682" cy="846622"/>
              <a:chOff x="7010030" y="5204409"/>
              <a:chExt cx="801682" cy="846622"/>
            </a:xfrm>
          </p:grpSpPr>
          <p:pic>
            <p:nvPicPr>
              <p:cNvPr id="73" name="圖片 72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0687C9C8-09C7-42DB-9AED-A0254AA534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10030" y="5267528"/>
                <a:ext cx="783503" cy="783503"/>
              </a:xfrm>
              <a:prstGeom prst="rect">
                <a:avLst/>
              </a:prstGeom>
            </p:spPr>
          </p:pic>
          <p:sp>
            <p:nvSpPr>
              <p:cNvPr id="74" name="橢圓 73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46439A9B-CAE1-4842-AC5A-C97D967E1CE1}"/>
                  </a:ext>
                </a:extLst>
              </p:cNvPr>
              <p:cNvSpPr/>
              <p:nvPr/>
            </p:nvSpPr>
            <p:spPr>
              <a:xfrm>
                <a:off x="7077782" y="5310383"/>
                <a:ext cx="648000" cy="648000"/>
              </a:xfrm>
              <a:prstGeom prst="ellipse">
                <a:avLst/>
              </a:prstGeom>
              <a:noFill/>
              <a:ln w="25400" cap="flat" cmpd="sng" algn="ctr">
                <a:solidFill>
                  <a:srgbClr val="F79646">
                    <a:lumMod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TW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zh-TW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75" name="文字方塊 112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1F729112-B18C-435E-9773-3CA1EBD26D9D}"/>
                  </a:ext>
                </a:extLst>
              </p:cNvPr>
              <p:cNvSpPr txBox="1"/>
              <p:nvPr/>
            </p:nvSpPr>
            <p:spPr>
              <a:xfrm>
                <a:off x="7033077" y="5204409"/>
                <a:ext cx="77863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TW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Calibri" panose="020F0502020204030204" pitchFamily="34" charset="0"/>
                    <a:ea typeface="新細明體" panose="02020500000000000000" pitchFamily="18" charset="-120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Calibri" panose="020F0502020204030204" pitchFamily="34" charset="0"/>
                    <a:ea typeface="新細明體" panose="02020500000000000000" pitchFamily="18" charset="-120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Calibri" panose="020F0502020204030204" pitchFamily="34" charset="0"/>
                    <a:ea typeface="新細明體" panose="02020500000000000000" pitchFamily="18" charset="-120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Calibri" panose="020F0502020204030204" pitchFamily="34" charset="0"/>
                    <a:ea typeface="新細明體" panose="02020500000000000000" pitchFamily="18" charset="-120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Calibri" panose="020F0502020204030204" pitchFamily="34" charset="0"/>
                    <a:ea typeface="新細明體" panose="02020500000000000000" pitchFamily="18" charset="-120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Calibri" panose="020F0502020204030204" pitchFamily="34" charset="0"/>
                    <a:ea typeface="新細明體" panose="02020500000000000000" pitchFamily="18" charset="-120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Calibri" panose="020F0502020204030204" pitchFamily="34" charset="0"/>
                    <a:ea typeface="新細明體" panose="02020500000000000000" pitchFamily="18" charset="-120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Calibri" panose="020F0502020204030204" pitchFamily="34" charset="0"/>
                    <a:ea typeface="新細明體" panose="02020500000000000000" pitchFamily="18" charset="-120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Calibri" panose="020F0502020204030204" pitchFamily="34" charset="0"/>
                    <a:ea typeface="新細明體" panose="02020500000000000000" pitchFamily="18" charset="-120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79646">
                        <a:lumMod val="50000"/>
                      </a:srgbClr>
                    </a:solidFill>
                    <a:effectLst>
                      <a:glow rad="101600">
                        <a:sysClr val="window" lastClr="FFFFFF"/>
                      </a:glow>
                    </a:effectLst>
                    <a:uLnTx/>
                    <a:uFillTx/>
                    <a:latin typeface="+mn-ea"/>
                    <a:ea typeface="+mn-ea"/>
                    <a:cs typeface="+mn-cs"/>
                  </a:rPr>
                  <a:t>攝影機</a:t>
                </a:r>
              </a:p>
            </p:txBody>
          </p:sp>
        </p:grpSp>
        <p:grpSp>
          <p:nvGrpSpPr>
            <p:cNvPr id="42" name="群組 41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EA2D3720-3547-4087-9466-A15CFE940650}"/>
                </a:ext>
              </a:extLst>
            </p:cNvPr>
            <p:cNvGrpSpPr/>
            <p:nvPr/>
          </p:nvGrpSpPr>
          <p:grpSpPr>
            <a:xfrm>
              <a:off x="3498232" y="4991234"/>
              <a:ext cx="803203" cy="753974"/>
              <a:chOff x="5201015" y="5220848"/>
              <a:chExt cx="803203" cy="753974"/>
            </a:xfrm>
          </p:grpSpPr>
          <p:grpSp>
            <p:nvGrpSpPr>
              <p:cNvPr id="69" name="群組 68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366C5E6D-568B-4D05-B21D-2F7AF98F1B60}"/>
                  </a:ext>
                </a:extLst>
              </p:cNvPr>
              <p:cNvGrpSpPr/>
              <p:nvPr/>
            </p:nvGrpSpPr>
            <p:grpSpPr>
              <a:xfrm>
                <a:off x="5201015" y="5220848"/>
                <a:ext cx="803203" cy="753974"/>
                <a:chOff x="1877448" y="6475298"/>
                <a:chExt cx="803203" cy="753974"/>
              </a:xfrm>
            </p:grpSpPr>
            <p:sp>
              <p:nvSpPr>
                <p:cNvPr id="71" name="橢圓 70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69AFAC5B-3F15-455F-8710-FA0C622CA741}"/>
                    </a:ext>
                  </a:extLst>
                </p:cNvPr>
                <p:cNvSpPr/>
                <p:nvPr/>
              </p:nvSpPr>
              <p:spPr>
                <a:xfrm>
                  <a:off x="1922153" y="6581272"/>
                  <a:ext cx="648000" cy="648000"/>
                </a:xfrm>
                <a:prstGeom prst="ellipse">
                  <a:avLst/>
                </a:prstGeom>
                <a:noFill/>
                <a:ln w="25400" cap="flat" cmpd="sng" algn="ctr">
                  <a:solidFill>
                    <a:srgbClr val="F79646">
                      <a:lumMod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TW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en-US" altLang="zh-TW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2" name="文字方塊 117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ACA6563D-8134-42DF-98B2-A518DE1D39E0}"/>
                    </a:ext>
                  </a:extLst>
                </p:cNvPr>
                <p:cNvSpPr txBox="1"/>
                <p:nvPr/>
              </p:nvSpPr>
              <p:spPr>
                <a:xfrm>
                  <a:off x="1877448" y="6475298"/>
                  <a:ext cx="803203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TW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TW" altLang="en-US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79646">
                          <a:lumMod val="50000"/>
                        </a:srgbClr>
                      </a:solidFill>
                      <a:effectLst>
                        <a:glow rad="101600">
                          <a:sysClr val="window" lastClr="FFFFFF"/>
                        </a:glow>
                      </a:effectLst>
                      <a:uLnTx/>
                      <a:uFillTx/>
                      <a:latin typeface="+mn-ea"/>
                      <a:ea typeface="+mn-ea"/>
                      <a:cs typeface="+mn-cs"/>
                    </a:rPr>
                    <a:t>系統機箱</a:t>
                  </a:r>
                </a:p>
              </p:txBody>
            </p:sp>
          </p:grpSp>
          <p:pic>
            <p:nvPicPr>
              <p:cNvPr id="70" name="圖形 115" descr="保險箱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F8B3017B-97F2-46FA-B9C3-C4FD0F1F67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xmlns:lc="http://schemas.openxmlformats.org/drawingml/2006/lockedCanvas" r:embed="rId15"/>
                  </a:ext>
                </a:extLst>
              </a:blip>
              <a:stretch>
                <a:fillRect/>
              </a:stretch>
            </p:blipFill>
            <p:spPr>
              <a:xfrm>
                <a:off x="5340101" y="5445224"/>
                <a:ext cx="492364" cy="492364"/>
              </a:xfrm>
              <a:prstGeom prst="rect">
                <a:avLst/>
              </a:prstGeom>
            </p:spPr>
          </p:pic>
        </p:grpSp>
        <p:sp>
          <p:nvSpPr>
            <p:cNvPr id="43" name="文字方塊 118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86FECB46-96BA-44EF-825E-801B2DBB1C22}"/>
                </a:ext>
              </a:extLst>
            </p:cNvPr>
            <p:cNvSpPr txBox="1"/>
            <p:nvPr/>
          </p:nvSpPr>
          <p:spPr>
            <a:xfrm>
              <a:off x="4301435" y="4815810"/>
              <a:ext cx="212849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TW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9pPr>
            </a:lstStyle>
            <a:p>
              <a:pPr marL="182563" marR="0" lvl="0" indent="-182563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1" lang="zh-TW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設置農田水利水資源物聯網擷取資料所需之感測裝置</a:t>
              </a:r>
              <a:endParaRPr kumimoji="1" lang="en-US" altLang="zh-TW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182563" marR="0" lvl="0" indent="-182563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1" lang="zh-TW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建構可持續性維運之管理機制</a:t>
              </a:r>
            </a:p>
          </p:txBody>
        </p:sp>
        <p:grpSp>
          <p:nvGrpSpPr>
            <p:cNvPr id="44" name="群組 43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0FAF9EE4-01B4-4920-9BC9-5AF5679EFD66}"/>
                </a:ext>
              </a:extLst>
            </p:cNvPr>
            <p:cNvGrpSpPr/>
            <p:nvPr/>
          </p:nvGrpSpPr>
          <p:grpSpPr>
            <a:xfrm>
              <a:off x="2401677" y="3847235"/>
              <a:ext cx="799104" cy="806305"/>
              <a:chOff x="3305318" y="4139695"/>
              <a:chExt cx="799104" cy="806305"/>
            </a:xfrm>
          </p:grpSpPr>
          <p:pic>
            <p:nvPicPr>
              <p:cNvPr id="65" name="圖形 120" descr="Wi-Fi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C3D19435-0C2C-4F6B-A8AB-71623E4438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xmlns:lc="http://schemas.openxmlformats.org/drawingml/2006/lockedCanvas" r:embed="rId17"/>
                  </a:ext>
                </a:extLst>
              </a:blip>
              <a:stretch>
                <a:fillRect/>
              </a:stretch>
            </p:blipFill>
            <p:spPr>
              <a:xfrm>
                <a:off x="3377042" y="4290344"/>
                <a:ext cx="655656" cy="655656"/>
              </a:xfrm>
              <a:prstGeom prst="rect">
                <a:avLst/>
              </a:prstGeom>
            </p:spPr>
          </p:pic>
          <p:grpSp>
            <p:nvGrpSpPr>
              <p:cNvPr id="66" name="群組 65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B4E81E30-AC8C-4299-981C-78BFCA3BA6B6}"/>
                  </a:ext>
                </a:extLst>
              </p:cNvPr>
              <p:cNvGrpSpPr/>
              <p:nvPr/>
            </p:nvGrpSpPr>
            <p:grpSpPr>
              <a:xfrm>
                <a:off x="3305318" y="4139695"/>
                <a:ext cx="799104" cy="754935"/>
                <a:chOff x="1846601" y="6474337"/>
                <a:chExt cx="799104" cy="754935"/>
              </a:xfrm>
            </p:grpSpPr>
            <p:sp>
              <p:nvSpPr>
                <p:cNvPr id="67" name="橢圓 66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92DD6540-45E1-4A8F-9B24-2F65A56AE198}"/>
                    </a:ext>
                  </a:extLst>
                </p:cNvPr>
                <p:cNvSpPr/>
                <p:nvPr/>
              </p:nvSpPr>
              <p:spPr>
                <a:xfrm>
                  <a:off x="1922153" y="6581272"/>
                  <a:ext cx="648000" cy="648000"/>
                </a:xfrm>
                <a:prstGeom prst="ellipse">
                  <a:avLst/>
                </a:prstGeom>
                <a:noFill/>
                <a:ln w="25400" cap="flat" cmpd="sng" algn="ctr">
                  <a:solidFill>
                    <a:srgbClr val="F79646">
                      <a:lumMod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TW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en-US" altLang="zh-TW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8" name="文字方塊 123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BC855C9F-F188-455D-BB3F-1E91E6B68B49}"/>
                    </a:ext>
                  </a:extLst>
                </p:cNvPr>
                <p:cNvSpPr txBox="1"/>
                <p:nvPr/>
              </p:nvSpPr>
              <p:spPr>
                <a:xfrm>
                  <a:off x="1846601" y="6474337"/>
                  <a:ext cx="79910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TW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TW" altLang="en-US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79646">
                          <a:lumMod val="50000"/>
                        </a:srgbClr>
                      </a:solidFill>
                      <a:effectLst>
                        <a:glow rad="101600">
                          <a:sysClr val="window" lastClr="FFFFFF"/>
                        </a:glow>
                      </a:effectLst>
                      <a:uLnTx/>
                      <a:uFillTx/>
                      <a:latin typeface="+mn-ea"/>
                      <a:ea typeface="+mn-ea"/>
                      <a:cs typeface="+mn-cs"/>
                    </a:rPr>
                    <a:t>網路裝置</a:t>
                  </a:r>
                </a:p>
              </p:txBody>
            </p:sp>
          </p:grpSp>
        </p:grp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58EE282D-0F57-49CD-BCD2-6D9C78765C6F}"/>
                </a:ext>
              </a:extLst>
            </p:cNvPr>
            <p:cNvSpPr/>
            <p:nvPr/>
          </p:nvSpPr>
          <p:spPr>
            <a:xfrm>
              <a:off x="4061349" y="3663682"/>
              <a:ext cx="2368577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TW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9pPr>
            </a:lstStyle>
            <a:p>
              <a:pPr marL="182563" marR="0" lvl="0" indent="-182563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1" lang="zh-TW" altLang="en-US" sz="1400" b="1" i="0" u="none" strike="noStrike" kern="1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建立能穩定傳輸數據之網路環境</a:t>
              </a:r>
            </a:p>
            <a:p>
              <a:pPr marL="182563" marR="0" lvl="0" indent="-182563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1" lang="zh-TW" altLang="en-US" sz="1400" b="1" i="0" u="none" strike="noStrike" kern="1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規劃與農田水利業務決策及政府開放資料平台之資料交換機制</a:t>
              </a:r>
            </a:p>
          </p:txBody>
        </p:sp>
        <p:grpSp>
          <p:nvGrpSpPr>
            <p:cNvPr id="46" name="群組 45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48B5CE32-5298-403A-89ED-7387620B6A30}"/>
                </a:ext>
              </a:extLst>
            </p:cNvPr>
            <p:cNvGrpSpPr/>
            <p:nvPr/>
          </p:nvGrpSpPr>
          <p:grpSpPr>
            <a:xfrm>
              <a:off x="3249316" y="3849842"/>
              <a:ext cx="812033" cy="751781"/>
              <a:chOff x="3981364" y="4040088"/>
              <a:chExt cx="812033" cy="751781"/>
            </a:xfrm>
          </p:grpSpPr>
          <p:pic>
            <p:nvPicPr>
              <p:cNvPr id="61" name="圖形 126" descr="網路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714055F1-2B7F-4A47-AC43-CE4738C60A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xmlns:lc="http://schemas.openxmlformats.org/drawingml/2006/lockedCanvas" r:embed="rId19"/>
                  </a:ext>
                </a:extLst>
              </a:blip>
              <a:stretch>
                <a:fillRect/>
              </a:stretch>
            </p:blipFill>
            <p:spPr>
              <a:xfrm>
                <a:off x="4118159" y="4226747"/>
                <a:ext cx="493517" cy="493517"/>
              </a:xfrm>
              <a:prstGeom prst="rect">
                <a:avLst/>
              </a:prstGeom>
            </p:spPr>
          </p:pic>
          <p:grpSp>
            <p:nvGrpSpPr>
              <p:cNvPr id="62" name="群組 61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B6ADEAEB-17E5-43EC-A3A4-691255AD6CAC}"/>
                  </a:ext>
                </a:extLst>
              </p:cNvPr>
              <p:cNvGrpSpPr/>
              <p:nvPr/>
            </p:nvGrpSpPr>
            <p:grpSpPr>
              <a:xfrm>
                <a:off x="3981364" y="4040088"/>
                <a:ext cx="812033" cy="751781"/>
                <a:chOff x="1870900" y="6477491"/>
                <a:chExt cx="812033" cy="751781"/>
              </a:xfrm>
            </p:grpSpPr>
            <p:sp>
              <p:nvSpPr>
                <p:cNvPr id="63" name="橢圓 62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CD48F89D-DEA4-4920-B627-6D423A4F4073}"/>
                    </a:ext>
                  </a:extLst>
                </p:cNvPr>
                <p:cNvSpPr/>
                <p:nvPr/>
              </p:nvSpPr>
              <p:spPr>
                <a:xfrm>
                  <a:off x="1922153" y="6581272"/>
                  <a:ext cx="648000" cy="648000"/>
                </a:xfrm>
                <a:prstGeom prst="ellipse">
                  <a:avLst/>
                </a:prstGeom>
                <a:noFill/>
                <a:ln w="25400" cap="flat" cmpd="sng" algn="ctr">
                  <a:solidFill>
                    <a:srgbClr val="F79646">
                      <a:lumMod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TW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en-US" altLang="zh-TW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4" name="文字方塊 129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A76C4773-DF09-42F8-8123-6A7733A4B92D}"/>
                    </a:ext>
                  </a:extLst>
                </p:cNvPr>
                <p:cNvSpPr txBox="1"/>
                <p:nvPr/>
              </p:nvSpPr>
              <p:spPr>
                <a:xfrm>
                  <a:off x="1870900" y="6477491"/>
                  <a:ext cx="812033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TW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TW" altLang="en-US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79646">
                          <a:lumMod val="50000"/>
                        </a:srgbClr>
                      </a:solidFill>
                      <a:effectLst>
                        <a:glow rad="101600">
                          <a:sysClr val="window" lastClr="FFFFFF"/>
                        </a:glow>
                      </a:effectLst>
                      <a:uLnTx/>
                      <a:uFillTx/>
                      <a:latin typeface="+mn-ea"/>
                      <a:ea typeface="+mn-ea"/>
                      <a:cs typeface="+mn-cs"/>
                    </a:rPr>
                    <a:t>資料介接</a:t>
                  </a:r>
                </a:p>
              </p:txBody>
            </p:sp>
          </p:grpSp>
        </p:grpSp>
        <p:grpSp>
          <p:nvGrpSpPr>
            <p:cNvPr id="47" name="群組 46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45EE92CD-ACCB-4F4C-943F-7E2D4C6F87FE}"/>
                </a:ext>
              </a:extLst>
            </p:cNvPr>
            <p:cNvGrpSpPr/>
            <p:nvPr/>
          </p:nvGrpSpPr>
          <p:grpSpPr>
            <a:xfrm>
              <a:off x="3000968" y="2640033"/>
              <a:ext cx="829973" cy="753602"/>
              <a:chOff x="1869828" y="6475670"/>
              <a:chExt cx="829973" cy="753602"/>
            </a:xfrm>
          </p:grpSpPr>
          <p:sp>
            <p:nvSpPr>
              <p:cNvPr id="55" name="淚滴形 54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D1EBFB1D-DE41-4A9E-83FB-988A988B7A99}"/>
                  </a:ext>
                </a:extLst>
              </p:cNvPr>
              <p:cNvSpPr/>
              <p:nvPr/>
            </p:nvSpPr>
            <p:spPr>
              <a:xfrm rot="-2700000">
                <a:off x="2057399" y="6797844"/>
                <a:ext cx="180000" cy="180000"/>
              </a:xfrm>
              <a:prstGeom prst="teardrop">
                <a:avLst/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TW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TW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56" name="淚滴形 55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8D9501D9-86E4-4C2E-ABAB-D41A9CF37A6E}"/>
                  </a:ext>
                </a:extLst>
              </p:cNvPr>
              <p:cNvSpPr/>
              <p:nvPr/>
            </p:nvSpPr>
            <p:spPr>
              <a:xfrm rot="-2700000">
                <a:off x="2226407" y="6980276"/>
                <a:ext cx="144000" cy="144000"/>
              </a:xfrm>
              <a:prstGeom prst="teardrop">
                <a:avLst/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TW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TW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57" name="淚滴形 56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5D3E5202-F061-43C9-AD8A-586391675398}"/>
                  </a:ext>
                </a:extLst>
              </p:cNvPr>
              <p:cNvSpPr/>
              <p:nvPr/>
            </p:nvSpPr>
            <p:spPr>
              <a:xfrm rot="-2700000">
                <a:off x="2307183" y="6797748"/>
                <a:ext cx="108000" cy="108000"/>
              </a:xfrm>
              <a:prstGeom prst="teardrop">
                <a:avLst/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TW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TW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grpSp>
            <p:nvGrpSpPr>
              <p:cNvPr id="58" name="群組 57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DDABA804-40BA-41CA-AFC1-F0324ACB5A9F}"/>
                  </a:ext>
                </a:extLst>
              </p:cNvPr>
              <p:cNvGrpSpPr/>
              <p:nvPr/>
            </p:nvGrpSpPr>
            <p:grpSpPr>
              <a:xfrm>
                <a:off x="1869828" y="6475670"/>
                <a:ext cx="829973" cy="753602"/>
                <a:chOff x="1869828" y="6475670"/>
                <a:chExt cx="829973" cy="753602"/>
              </a:xfrm>
            </p:grpSpPr>
            <p:sp>
              <p:nvSpPr>
                <p:cNvPr id="59" name="橢圓 58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543616D9-3B3C-4BC0-9337-C8DAB82DF6EE}"/>
                    </a:ext>
                  </a:extLst>
                </p:cNvPr>
                <p:cNvSpPr/>
                <p:nvPr/>
              </p:nvSpPr>
              <p:spPr>
                <a:xfrm>
                  <a:off x="1922153" y="6581272"/>
                  <a:ext cx="648000" cy="648000"/>
                </a:xfrm>
                <a:prstGeom prst="ellipse">
                  <a:avLst/>
                </a:prstGeom>
                <a:noFill/>
                <a:ln w="25400" cap="flat" cmpd="sng" algn="ctr">
                  <a:solidFill>
                    <a:srgbClr val="F79646">
                      <a:lumMod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TW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en-US" altLang="zh-TW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0" name="文字方塊 136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2EEFADE3-4042-4D2B-950A-AC2A90ACAD3B}"/>
                    </a:ext>
                  </a:extLst>
                </p:cNvPr>
                <p:cNvSpPr txBox="1"/>
                <p:nvPr/>
              </p:nvSpPr>
              <p:spPr>
                <a:xfrm>
                  <a:off x="1869828" y="6475670"/>
                  <a:ext cx="829973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TW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TW" altLang="en-US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79646">
                          <a:lumMod val="50000"/>
                        </a:srgbClr>
                      </a:solidFill>
                      <a:effectLst>
                        <a:glow rad="101600">
                          <a:sysClr val="window" lastClr="FFFFFF"/>
                        </a:glow>
                      </a:effectLst>
                      <a:uLnTx/>
                      <a:uFillTx/>
                      <a:latin typeface="+mn-ea"/>
                      <a:ea typeface="+mn-ea"/>
                      <a:cs typeface="+mn-cs"/>
                    </a:rPr>
                    <a:t>觀測雨量</a:t>
                  </a:r>
                </a:p>
              </p:txBody>
            </p:sp>
          </p:grpSp>
        </p:grpSp>
        <p:grpSp>
          <p:nvGrpSpPr>
            <p:cNvPr id="48" name="群組 47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E55A3886-62A3-4727-BE33-8A94A6155B0E}"/>
                </a:ext>
              </a:extLst>
            </p:cNvPr>
            <p:cNvGrpSpPr/>
            <p:nvPr/>
          </p:nvGrpSpPr>
          <p:grpSpPr>
            <a:xfrm>
              <a:off x="2175223" y="2651271"/>
              <a:ext cx="809207" cy="747852"/>
              <a:chOff x="4461170" y="6928354"/>
              <a:chExt cx="809207" cy="747852"/>
            </a:xfrm>
          </p:grpSpPr>
          <p:grpSp>
            <p:nvGrpSpPr>
              <p:cNvPr id="51" name="群組 50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4416349F-C2BB-40D0-853E-2D454D418283}"/>
                  </a:ext>
                </a:extLst>
              </p:cNvPr>
              <p:cNvGrpSpPr/>
              <p:nvPr/>
            </p:nvGrpSpPr>
            <p:grpSpPr>
              <a:xfrm>
                <a:off x="4461170" y="6928354"/>
                <a:ext cx="809207" cy="747852"/>
                <a:chOff x="4279127" y="6855847"/>
                <a:chExt cx="809207" cy="747852"/>
              </a:xfrm>
            </p:grpSpPr>
            <p:sp>
              <p:nvSpPr>
                <p:cNvPr id="53" name="橢圓 52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087D100A-A938-44C5-9445-AFE1903AB044}"/>
                    </a:ext>
                  </a:extLst>
                </p:cNvPr>
                <p:cNvSpPr/>
                <p:nvPr/>
              </p:nvSpPr>
              <p:spPr>
                <a:xfrm>
                  <a:off x="4371472" y="6955699"/>
                  <a:ext cx="648000" cy="648000"/>
                </a:xfrm>
                <a:prstGeom prst="ellipse">
                  <a:avLst/>
                </a:prstGeom>
                <a:noFill/>
                <a:ln w="25400" cap="flat" cmpd="sng" algn="ctr">
                  <a:solidFill>
                    <a:srgbClr val="F79646">
                      <a:lumMod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TW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en-US" altLang="zh-TW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4" name="文字方塊 141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54A1E44D-1D57-4CFD-9903-5118B649CE1C}"/>
                    </a:ext>
                  </a:extLst>
                </p:cNvPr>
                <p:cNvSpPr txBox="1"/>
                <p:nvPr/>
              </p:nvSpPr>
              <p:spPr>
                <a:xfrm>
                  <a:off x="4279127" y="6855847"/>
                  <a:ext cx="809207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TW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新細明體" panose="02020500000000000000" pitchFamily="18" charset="-120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TW" altLang="en-US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79646">
                          <a:lumMod val="50000"/>
                        </a:srgbClr>
                      </a:solidFill>
                      <a:effectLst>
                        <a:glow rad="101600">
                          <a:sysClr val="window" lastClr="FFFFFF"/>
                        </a:glow>
                      </a:effectLst>
                      <a:uLnTx/>
                      <a:uFillTx/>
                      <a:latin typeface="+mn-ea"/>
                      <a:ea typeface="+mn-ea"/>
                      <a:cs typeface="+mn-cs"/>
                    </a:rPr>
                    <a:t>水位流量</a:t>
                  </a:r>
                </a:p>
              </p:txBody>
            </p:sp>
          </p:grpSp>
          <p:pic>
            <p:nvPicPr>
              <p:cNvPr id="52" name="圖片 51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04870BE3-4880-421E-89A5-5187AD7966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43768" y="7135658"/>
                <a:ext cx="494237" cy="360000"/>
              </a:xfrm>
              <a:prstGeom prst="rect">
                <a:avLst/>
              </a:prstGeom>
            </p:spPr>
          </p:pic>
        </p:grpSp>
        <p:sp>
          <p:nvSpPr>
            <p:cNvPr id="49" name="矩形 48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02908C60-C129-4F65-83BB-7A1D58762314}"/>
                </a:ext>
              </a:extLst>
            </p:cNvPr>
            <p:cNvSpPr/>
            <p:nvPr/>
          </p:nvSpPr>
          <p:spPr>
            <a:xfrm>
              <a:off x="3830941" y="2688472"/>
              <a:ext cx="259898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TW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9pPr>
            </a:lstStyle>
            <a:p>
              <a:pPr marL="182563" marR="0" lvl="0" indent="-182563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1" lang="zh-TW" altLang="en-US" sz="1400" b="1" i="0" u="none" strike="noStrike" kern="1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建立灌區雨量、圳路流量與水位大數據資料庫</a:t>
              </a:r>
            </a:p>
            <a:p>
              <a:pPr marL="182563" marR="0" lvl="0" indent="-182563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1" lang="zh-TW" altLang="en-US" sz="1400" b="1" i="0" u="none" strike="noStrike" kern="1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發展能輔助灌溉用水調配之演算分析模式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D560EA5D-53AE-45CC-98C8-7AE8011F32FA}"/>
                </a:ext>
              </a:extLst>
            </p:cNvPr>
            <p:cNvSpPr/>
            <p:nvPr/>
          </p:nvSpPr>
          <p:spPr>
            <a:xfrm>
              <a:off x="3262590" y="1628874"/>
              <a:ext cx="313184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TW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  <a:cs typeface="+mn-cs"/>
                </a:defRPr>
              </a:lvl9pPr>
            </a:lstStyle>
            <a:p>
              <a:pPr marL="182563" marR="0" lvl="0" indent="-182563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1" lang="zh-TW" altLang="en-US" sz="1400" b="1" i="0" u="none" strike="noStrike" kern="1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提升各會灌區灌溉用水調配之效能</a:t>
              </a:r>
            </a:p>
            <a:p>
              <a:pPr marL="182563" marR="0" lvl="0" indent="-182563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1" lang="zh-TW" altLang="en-US" sz="1400" b="1" i="0" u="none" strike="noStrike" kern="1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抗旱時期有效調配灌溉用水，強化因應乾旱之能力</a:t>
              </a:r>
            </a:p>
          </p:txBody>
        </p:sp>
      </p:grpSp>
      <p:sp>
        <p:nvSpPr>
          <p:cNvPr id="79" name="標題 1"/>
          <p:cNvSpPr txBox="1">
            <a:spLocks/>
          </p:cNvSpPr>
          <p:nvPr/>
        </p:nvSpPr>
        <p:spPr>
          <a:xfrm>
            <a:off x="0" y="260648"/>
            <a:ext cx="9906000" cy="43204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r>
              <a:rPr lang="zh-TW" altLang="en-US" sz="40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 panose="020B0604030504040204" pitchFamily="34" charset="-120"/>
              </a:rPr>
              <a:t>分項計畫重要執行成果</a:t>
            </a:r>
            <a:r>
              <a:rPr lang="en-US" altLang="zh-TW" sz="28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 panose="020B0604030504040204" pitchFamily="34" charset="-120"/>
              </a:rPr>
              <a:t>(4.</a:t>
            </a:r>
            <a:r>
              <a:rPr lang="zh-TW" altLang="en-US" sz="28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 panose="020B0604030504040204" pitchFamily="34" charset="-120"/>
              </a:rPr>
              <a:t>精密灌溉</a:t>
            </a:r>
            <a:r>
              <a:rPr lang="en-US" altLang="zh-TW" sz="28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2D2DB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華康超明體"/>
              <a:ea typeface="微軟正黑體" panose="020B0604030504040204" pitchFamily="34" charset="-120"/>
            </a:endParaRPr>
          </a:p>
        </p:txBody>
      </p:sp>
      <p:sp>
        <p:nvSpPr>
          <p:cNvPr id="80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7605295" y="6481142"/>
            <a:ext cx="2311400" cy="476250"/>
          </a:xfrm>
        </p:spPr>
        <p:txBody>
          <a:bodyPr/>
          <a:lstStyle/>
          <a:p>
            <a:pPr>
              <a:defRPr/>
            </a:pPr>
            <a:fld id="{454B4207-4AE4-46EF-AC09-44782E80F1BF}" type="slidenum">
              <a:rPr lang="en-US" altLang="zh-TW" smtClean="0">
                <a:solidFill>
                  <a:srgbClr val="000000"/>
                </a:solidFill>
              </a:rPr>
              <a:pPr>
                <a:defRPr/>
              </a:pPr>
              <a:t>20</a:t>
            </a:fld>
            <a:endParaRPr lang="en-US" altLang="zh-TW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0736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4472" y="4149080"/>
            <a:ext cx="4013104" cy="2623818"/>
          </a:xfrm>
          <a:prstGeom prst="rect">
            <a:avLst/>
          </a:prstGeom>
        </p:spPr>
      </p:pic>
      <p:sp>
        <p:nvSpPr>
          <p:cNvPr id="24" name="標題 1"/>
          <p:cNvSpPr txBox="1">
            <a:spLocks/>
          </p:cNvSpPr>
          <p:nvPr/>
        </p:nvSpPr>
        <p:spPr>
          <a:xfrm>
            <a:off x="0" y="260648"/>
            <a:ext cx="9906000" cy="43204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r>
              <a:rPr lang="zh-TW" altLang="en-US" sz="40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 panose="020B0604030504040204" pitchFamily="34" charset="-120"/>
              </a:rPr>
              <a:t>分項計畫重要執行成果</a:t>
            </a:r>
            <a:r>
              <a:rPr lang="en-US" altLang="zh-TW" sz="28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 panose="020B0604030504040204" pitchFamily="34" charset="-120"/>
              </a:rPr>
              <a:t>(4.</a:t>
            </a:r>
            <a:r>
              <a:rPr lang="zh-TW" altLang="en-US" sz="28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 panose="020B0604030504040204" pitchFamily="34" charset="-120"/>
              </a:rPr>
              <a:t>精進灌溉</a:t>
            </a:r>
            <a:r>
              <a:rPr lang="en-US" altLang="zh-TW" sz="28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2D2DB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華康超明體"/>
              <a:ea typeface="微軟正黑體" panose="020B0604030504040204" pitchFamily="34" charset="-120"/>
            </a:endParaRPr>
          </a:p>
        </p:txBody>
      </p:sp>
      <p:sp>
        <p:nvSpPr>
          <p:cNvPr id="25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7605295" y="6481142"/>
            <a:ext cx="2311400" cy="476250"/>
          </a:xfrm>
        </p:spPr>
        <p:txBody>
          <a:bodyPr/>
          <a:lstStyle/>
          <a:p>
            <a:pPr>
              <a:defRPr/>
            </a:pPr>
            <a:fld id="{454B4207-4AE4-46EF-AC09-44782E80F1BF}" type="slidenum">
              <a:rPr lang="en-US" altLang="zh-TW" smtClean="0">
                <a:solidFill>
                  <a:srgbClr val="000000"/>
                </a:solidFill>
              </a:rPr>
              <a:pPr>
                <a:defRPr/>
              </a:pPr>
              <a:t>21</a:t>
            </a:fld>
            <a:endParaRPr lang="en-US" altLang="zh-TW" dirty="0">
              <a:solidFill>
                <a:srgbClr val="000000"/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1FA20C4A-CD55-453D-B341-4A02C30E59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73" y="908720"/>
            <a:ext cx="4044706" cy="2642042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="" xmlns:a16="http://schemas.microsoft.com/office/drawing/2014/main" id="{C839798F-082F-4AF3-87DC-94D5C2D394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173" y="921006"/>
            <a:ext cx="2990371" cy="27960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文字方塊 1"/>
          <p:cNvSpPr txBox="1"/>
          <p:nvPr/>
        </p:nvSpPr>
        <p:spPr>
          <a:xfrm>
            <a:off x="194471" y="3142716"/>
            <a:ext cx="257428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+mj-ea"/>
                <a:ea typeface="+mj-ea"/>
              </a:rPr>
              <a:t>完成 </a:t>
            </a:r>
            <a:r>
              <a:rPr lang="en-US" altLang="zh-TW" dirty="0" smtClean="0">
                <a:latin typeface="+mj-ea"/>
                <a:ea typeface="+mj-ea"/>
              </a:rPr>
              <a:t>61</a:t>
            </a:r>
            <a:r>
              <a:rPr lang="zh-TW" altLang="en-US" dirty="0" smtClean="0">
                <a:latin typeface="+mj-ea"/>
                <a:ea typeface="+mj-ea"/>
              </a:rPr>
              <a:t>口埤塘水位計</a:t>
            </a:r>
            <a:endParaRPr lang="en-US" altLang="zh-TW" dirty="0" smtClean="0">
              <a:latin typeface="+mj-ea"/>
              <a:ea typeface="+mj-ea"/>
            </a:endParaRPr>
          </a:p>
          <a:p>
            <a:r>
              <a:rPr lang="zh-TW" altLang="en-US" dirty="0" smtClean="0">
                <a:latin typeface="+mj-ea"/>
                <a:ea typeface="+mj-ea"/>
              </a:rPr>
              <a:t>建置與資料接收</a:t>
            </a:r>
            <a:endParaRPr lang="zh-TW" altLang="en-US" dirty="0">
              <a:latin typeface="+mj-ea"/>
              <a:ea typeface="+mj-ea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213876" y="6372036"/>
            <a:ext cx="3432381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+mj-ea"/>
                <a:ea typeface="+mj-ea"/>
              </a:rPr>
              <a:t>完成自動化測報系統設計規劃</a:t>
            </a:r>
            <a:endParaRPr lang="zh-TW" altLang="en-US" dirty="0">
              <a:latin typeface="+mj-ea"/>
              <a:ea typeface="+mj-ea"/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5031011" y="1774566"/>
            <a:ext cx="2028225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+mj-ea"/>
                <a:ea typeface="+mj-ea"/>
              </a:rPr>
              <a:t>進行硬體採購與</a:t>
            </a:r>
            <a:endParaRPr lang="en-US" altLang="zh-TW" dirty="0" smtClean="0">
              <a:latin typeface="+mj-ea"/>
              <a:ea typeface="+mj-ea"/>
            </a:endParaRPr>
          </a:p>
          <a:p>
            <a:r>
              <a:rPr lang="zh-TW" altLang="en-US" dirty="0" smtClean="0">
                <a:latin typeface="+mj-ea"/>
                <a:ea typeface="+mj-ea"/>
              </a:rPr>
              <a:t>軟體開發</a:t>
            </a:r>
            <a:endParaRPr lang="zh-TW" altLang="en-US" dirty="0">
              <a:latin typeface="+mj-ea"/>
              <a:ea typeface="+mj-ea"/>
            </a:endParaRPr>
          </a:p>
        </p:txBody>
      </p:sp>
      <p:pic>
        <p:nvPicPr>
          <p:cNvPr id="27" name="圖片 26">
            <a:extLst>
              <a:ext uri="{FF2B5EF4-FFF2-40B4-BE49-F238E27FC236}">
                <a16:creationId xmlns="" xmlns:a16="http://schemas.microsoft.com/office/drawing/2014/main" id="{403714E8-FA71-4EDD-994F-C865ADF2E7E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8378" y="3867048"/>
            <a:ext cx="2257134" cy="2944289"/>
          </a:xfrm>
          <a:prstGeom prst="rect">
            <a:avLst/>
          </a:prstGeom>
        </p:spPr>
      </p:pic>
      <p:sp>
        <p:nvSpPr>
          <p:cNvPr id="28" name="文字方塊 27"/>
          <p:cNvSpPr txBox="1"/>
          <p:nvPr/>
        </p:nvSpPr>
        <p:spPr>
          <a:xfrm>
            <a:off x="5811095" y="6444044"/>
            <a:ext cx="323791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+mj-ea"/>
                <a:ea typeface="+mj-ea"/>
              </a:rPr>
              <a:t>完成</a:t>
            </a:r>
            <a:r>
              <a:rPr lang="zh-TW" altLang="en-US" dirty="0">
                <a:latin typeface="+mj-ea"/>
                <a:ea typeface="+mj-ea"/>
              </a:rPr>
              <a:t>現地系統建置點位勘驗</a:t>
            </a:r>
          </a:p>
        </p:txBody>
      </p:sp>
      <p:sp>
        <p:nvSpPr>
          <p:cNvPr id="12" name="矩形 11"/>
          <p:cNvSpPr/>
          <p:nvPr/>
        </p:nvSpPr>
        <p:spPr>
          <a:xfrm>
            <a:off x="2690751" y="908720"/>
            <a:ext cx="1560173" cy="338554"/>
          </a:xfrm>
          <a:prstGeom prst="rect">
            <a:avLst/>
          </a:prstGeom>
          <a:solidFill>
            <a:srgbClr val="4F81BD"/>
          </a:solidFill>
          <a:ln w="381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桃園水利會</a:t>
            </a:r>
            <a:endParaRPr lang="zh-TW" altLang="en-US" sz="1600" b="1" dirty="0">
              <a:solidFill>
                <a:schemeClr val="bg1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33183" y="918802"/>
            <a:ext cx="1560173" cy="338554"/>
          </a:xfrm>
          <a:prstGeom prst="rect">
            <a:avLst/>
          </a:prstGeom>
          <a:solidFill>
            <a:srgbClr val="4F81BD"/>
          </a:solidFill>
          <a:ln w="381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新竹水利會</a:t>
            </a:r>
            <a:endParaRPr lang="zh-TW" altLang="en-US" sz="1600" b="1" dirty="0">
              <a:solidFill>
                <a:schemeClr val="bg1"/>
              </a:solidFill>
              <a:latin typeface="微軟正黑體" panose="020B0604030504040204" pitchFamily="34" charset="-120"/>
            </a:endParaRPr>
          </a:p>
        </p:txBody>
      </p:sp>
      <p:pic>
        <p:nvPicPr>
          <p:cNvPr id="14" name="Picture 5">
            <a:extLst>
              <a:ext uri="{FF2B5EF4-FFF2-40B4-BE49-F238E27FC236}">
                <a16:creationId xmlns="" xmlns:a16="http://schemas.microsoft.com/office/drawing/2014/main" id="{938C435D-B58C-4E95-A2D0-5CF0771E82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0" r="4044"/>
          <a:stretch>
            <a:fillRect/>
          </a:stretch>
        </p:blipFill>
        <p:spPr bwMode="auto">
          <a:xfrm>
            <a:off x="3158801" y="2939840"/>
            <a:ext cx="4212468" cy="2361368"/>
          </a:xfrm>
          <a:prstGeom prst="rect">
            <a:avLst/>
          </a:prstGeom>
          <a:noFill/>
          <a:ln w="9525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213876" y="4149080"/>
            <a:ext cx="1560173" cy="338554"/>
          </a:xfrm>
          <a:prstGeom prst="rect">
            <a:avLst/>
          </a:prstGeom>
          <a:solidFill>
            <a:srgbClr val="4F81BD"/>
          </a:solidFill>
          <a:ln w="381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石門水利會</a:t>
            </a:r>
            <a:endParaRPr lang="zh-TW" altLang="en-US" sz="1600" b="1" dirty="0">
              <a:solidFill>
                <a:schemeClr val="bg1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95338" y="3861048"/>
            <a:ext cx="1560173" cy="338554"/>
          </a:xfrm>
          <a:prstGeom prst="rect">
            <a:avLst/>
          </a:prstGeom>
          <a:solidFill>
            <a:srgbClr val="4F81BD"/>
          </a:solidFill>
          <a:ln w="381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嘉南水利會</a:t>
            </a:r>
            <a:endParaRPr lang="zh-TW" altLang="en-US" sz="1600" b="1" dirty="0">
              <a:solidFill>
                <a:schemeClr val="bg1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11095" y="2924944"/>
            <a:ext cx="1560173" cy="338554"/>
          </a:xfrm>
          <a:prstGeom prst="rect">
            <a:avLst/>
          </a:prstGeom>
          <a:solidFill>
            <a:srgbClr val="4F81BD"/>
          </a:solidFill>
          <a:ln w="381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高雄水利會</a:t>
            </a:r>
            <a:endParaRPr lang="zh-TW" altLang="en-US" sz="1600" b="1" dirty="0">
              <a:solidFill>
                <a:schemeClr val="bg1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4094907" y="5291916"/>
            <a:ext cx="2496277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+mj-ea"/>
                <a:ea typeface="+mj-ea"/>
              </a:rPr>
              <a:t>辦理工程案招標作業</a:t>
            </a:r>
            <a:endParaRPr lang="zh-TW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090143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zastavki.com/pictures/1024x768/2009/Nature_Fields_Green_field_under_blue_sky_016242_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863" y="3284985"/>
            <a:ext cx="2514227" cy="657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字方塊 11"/>
          <p:cNvSpPr txBox="1"/>
          <p:nvPr/>
        </p:nvSpPr>
        <p:spPr>
          <a:xfrm>
            <a:off x="5362271" y="6061169"/>
            <a:ext cx="4446494" cy="57606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zh-TW" sz="1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Resilience, Efficiency, </a:t>
            </a:r>
            <a:r>
              <a:rPr kumimoji="0" lang="en-US" altLang="zh-TW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Water </a:t>
            </a:r>
            <a:r>
              <a:rPr kumimoji="0" lang="en-US" altLang="zh-TW" sz="1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Services</a:t>
            </a:r>
            <a:endParaRPr kumimoji="0" lang="zh-TW" altLang="en-US" sz="16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5733088" y="5497512"/>
            <a:ext cx="3704861" cy="71006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90000" tIns="46800" rIns="90000" bIns="4680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32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IoW@T</a:t>
            </a:r>
            <a:r>
              <a:rPr lang="en-US" altLang="zh-TW" sz="4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ai</a:t>
            </a:r>
            <a:r>
              <a:rPr lang="en-US" altLang="zh-TW" sz="32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wan</a:t>
            </a:r>
            <a:endParaRPr lang="zh-TW" altLang="en-US" sz="3200" b="1" dirty="0">
              <a:solidFill>
                <a:srgbClr val="00B0F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8" name="Rectangle 1067"/>
          <p:cNvSpPr>
            <a:spLocks noRot="1" noChangeArrowheads="1"/>
          </p:cNvSpPr>
          <p:nvPr/>
        </p:nvSpPr>
        <p:spPr bwMode="auto">
          <a:xfrm>
            <a:off x="-6879" y="2492896"/>
            <a:ext cx="990600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000000"/>
            </a:outerShdw>
          </a:effectLst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800" b="1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/>
                <a:ea typeface="微軟正黑體"/>
              </a:rPr>
              <a:t>Smart Water, Life Better.</a:t>
            </a:r>
            <a:endParaRPr kumimoji="0" lang="en-US" altLang="zh-TW" sz="2800" b="1" kern="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/>
              <a:ea typeface="微軟正黑體"/>
            </a:endParaRPr>
          </a:p>
        </p:txBody>
      </p:sp>
      <p:pic>
        <p:nvPicPr>
          <p:cNvPr id="19" name="Picture 4" descr="f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42226" y="4225991"/>
            <a:ext cx="1028500" cy="102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8707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881A82-3C39-4BA7-8F21-F68826485E2C}" type="slidenum">
              <a:rPr lang="en-US" altLang="zh-TW" smtClean="0"/>
              <a:pPr>
                <a:defRPr/>
              </a:pPr>
              <a:t>3</a:t>
            </a:fld>
            <a:endParaRPr lang="en-US" altLang="zh-TW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7456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38458" y="1196752"/>
            <a:ext cx="9873700" cy="5255099"/>
            <a:chOff x="35496" y="1196753"/>
            <a:chExt cx="9114186" cy="4896544"/>
          </a:xfrm>
        </p:grpSpPr>
        <p:pic>
          <p:nvPicPr>
            <p:cNvPr id="565250" name="Picture 2" descr="D:\Dropbox\Dropbox\Basin Map\正式完稿082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8" r="1972"/>
            <a:stretch/>
          </p:blipFill>
          <p:spPr bwMode="auto">
            <a:xfrm>
              <a:off x="35496" y="1196753"/>
              <a:ext cx="9056913" cy="4896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手繪多邊形 21"/>
            <p:cNvSpPr>
              <a:spLocks noChangeAspect="1"/>
            </p:cNvSpPr>
            <p:nvPr/>
          </p:nvSpPr>
          <p:spPr>
            <a:xfrm>
              <a:off x="7819439" y="2276872"/>
              <a:ext cx="407912" cy="421436"/>
            </a:xfrm>
            <a:custGeom>
              <a:avLst/>
              <a:gdLst>
                <a:gd name="connsiteX0" fmla="*/ 0 w 1239683"/>
                <a:gd name="connsiteY0" fmla="*/ 539262 h 1078524"/>
                <a:gd name="connsiteX1" fmla="*/ 269631 w 1239683"/>
                <a:gd name="connsiteY1" fmla="*/ 0 h 1078524"/>
                <a:gd name="connsiteX2" fmla="*/ 970052 w 1239683"/>
                <a:gd name="connsiteY2" fmla="*/ 0 h 1078524"/>
                <a:gd name="connsiteX3" fmla="*/ 1239683 w 1239683"/>
                <a:gd name="connsiteY3" fmla="*/ 539262 h 1078524"/>
                <a:gd name="connsiteX4" fmla="*/ 970052 w 1239683"/>
                <a:gd name="connsiteY4" fmla="*/ 1078524 h 1078524"/>
                <a:gd name="connsiteX5" fmla="*/ 269631 w 1239683"/>
                <a:gd name="connsiteY5" fmla="*/ 1078524 h 1078524"/>
                <a:gd name="connsiteX6" fmla="*/ 0 w 1239683"/>
                <a:gd name="connsiteY6" fmla="*/ 539262 h 107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9683" h="1078524">
                  <a:moveTo>
                    <a:pt x="619842" y="0"/>
                  </a:moveTo>
                  <a:lnTo>
                    <a:pt x="1239682" y="234579"/>
                  </a:lnTo>
                  <a:lnTo>
                    <a:pt x="1239682" y="843945"/>
                  </a:lnTo>
                  <a:lnTo>
                    <a:pt x="619842" y="1078524"/>
                  </a:lnTo>
                  <a:lnTo>
                    <a:pt x="1" y="843945"/>
                  </a:lnTo>
                  <a:lnTo>
                    <a:pt x="1" y="234579"/>
                  </a:lnTo>
                  <a:lnTo>
                    <a:pt x="619842" y="0"/>
                  </a:lnTo>
                  <a:close/>
                </a:path>
              </a:pathLst>
            </a:custGeom>
            <a:solidFill>
              <a:srgbClr val="F79646"/>
            </a:solidFill>
            <a:ln w="381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spcFirstLastPara="0" vert="horz" wrap="square" lIns="155142" tIns="178325" rIns="155142" bIns="178324" numCol="1" spcCol="1270" anchor="ctr" anchorCtr="0">
              <a:noAutofit/>
            </a:bodyPr>
            <a:lstStyle/>
            <a:p>
              <a:pPr algn="ctr" defTabSz="147714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zh-TW" altLang="en-US" sz="1680" kern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897917" y="2359571"/>
              <a:ext cx="1244974" cy="3269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sz="1680" b="1" dirty="0" smtClean="0">
                  <a:solidFill>
                    <a:srgbClr val="F79646"/>
                  </a:solidFill>
                  <a:effectLst>
                    <a:glow rad="101600">
                      <a:prstClr val="white"/>
                    </a:glo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調度供水</a:t>
              </a:r>
              <a:endParaRPr lang="zh-TW" altLang="en-US" sz="1680" b="1" dirty="0">
                <a:solidFill>
                  <a:srgbClr val="F79646"/>
                </a:solidFill>
                <a:effectLst>
                  <a:glow rad="101600">
                    <a:prstClr val="white"/>
                  </a:glo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4" name="手繪多邊形 33"/>
            <p:cNvSpPr>
              <a:spLocks noChangeAspect="1"/>
            </p:cNvSpPr>
            <p:nvPr/>
          </p:nvSpPr>
          <p:spPr>
            <a:xfrm>
              <a:off x="7805796" y="5571709"/>
              <a:ext cx="407912" cy="421436"/>
            </a:xfrm>
            <a:custGeom>
              <a:avLst/>
              <a:gdLst>
                <a:gd name="connsiteX0" fmla="*/ 0 w 1239683"/>
                <a:gd name="connsiteY0" fmla="*/ 539262 h 1078524"/>
                <a:gd name="connsiteX1" fmla="*/ 269631 w 1239683"/>
                <a:gd name="connsiteY1" fmla="*/ 0 h 1078524"/>
                <a:gd name="connsiteX2" fmla="*/ 970052 w 1239683"/>
                <a:gd name="connsiteY2" fmla="*/ 0 h 1078524"/>
                <a:gd name="connsiteX3" fmla="*/ 1239683 w 1239683"/>
                <a:gd name="connsiteY3" fmla="*/ 539262 h 1078524"/>
                <a:gd name="connsiteX4" fmla="*/ 970052 w 1239683"/>
                <a:gd name="connsiteY4" fmla="*/ 1078524 h 1078524"/>
                <a:gd name="connsiteX5" fmla="*/ 269631 w 1239683"/>
                <a:gd name="connsiteY5" fmla="*/ 1078524 h 1078524"/>
                <a:gd name="connsiteX6" fmla="*/ 0 w 1239683"/>
                <a:gd name="connsiteY6" fmla="*/ 539262 h 107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9683" h="1078524">
                  <a:moveTo>
                    <a:pt x="619842" y="0"/>
                  </a:moveTo>
                  <a:lnTo>
                    <a:pt x="1239682" y="234579"/>
                  </a:lnTo>
                  <a:lnTo>
                    <a:pt x="1239682" y="843945"/>
                  </a:lnTo>
                  <a:lnTo>
                    <a:pt x="619842" y="1078524"/>
                  </a:lnTo>
                  <a:lnTo>
                    <a:pt x="1" y="843945"/>
                  </a:lnTo>
                  <a:lnTo>
                    <a:pt x="1" y="234579"/>
                  </a:lnTo>
                  <a:lnTo>
                    <a:pt x="619842" y="0"/>
                  </a:lnTo>
                  <a:close/>
                </a:path>
              </a:pathLst>
            </a:custGeom>
            <a:solidFill>
              <a:srgbClr val="4F81BD"/>
            </a:solidFill>
            <a:ln w="381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spcFirstLastPara="0" vert="horz" wrap="square" lIns="155142" tIns="178325" rIns="155142" bIns="178324" numCol="1" spcCol="1270" anchor="ctr" anchorCtr="0">
              <a:noAutofit/>
            </a:bodyPr>
            <a:lstStyle/>
            <a:p>
              <a:pPr algn="ctr" defTabSz="147714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zh-TW" altLang="en-US" sz="3323" kern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7889928" y="5621826"/>
              <a:ext cx="1259754" cy="3243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sz="1662" b="1" dirty="0" smtClean="0">
                  <a:solidFill>
                    <a:srgbClr val="4F81BD"/>
                  </a:solidFill>
                  <a:effectLst>
                    <a:glow rad="101600">
                      <a:prstClr val="white"/>
                    </a:glo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揚塵疏濬</a:t>
              </a:r>
              <a:endParaRPr lang="zh-TW" altLang="en-US" sz="1662" b="1" dirty="0">
                <a:solidFill>
                  <a:srgbClr val="4F81BD"/>
                </a:solidFill>
                <a:effectLst>
                  <a:glow rad="101600">
                    <a:prstClr val="white"/>
                  </a:glo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6" name="手繪多邊形 35"/>
            <p:cNvSpPr>
              <a:spLocks noChangeAspect="1"/>
            </p:cNvSpPr>
            <p:nvPr/>
          </p:nvSpPr>
          <p:spPr>
            <a:xfrm>
              <a:off x="7785706" y="4994961"/>
              <a:ext cx="407912" cy="421436"/>
            </a:xfrm>
            <a:custGeom>
              <a:avLst/>
              <a:gdLst>
                <a:gd name="connsiteX0" fmla="*/ 0 w 1239683"/>
                <a:gd name="connsiteY0" fmla="*/ 539262 h 1078524"/>
                <a:gd name="connsiteX1" fmla="*/ 269631 w 1239683"/>
                <a:gd name="connsiteY1" fmla="*/ 0 h 1078524"/>
                <a:gd name="connsiteX2" fmla="*/ 970052 w 1239683"/>
                <a:gd name="connsiteY2" fmla="*/ 0 h 1078524"/>
                <a:gd name="connsiteX3" fmla="*/ 1239683 w 1239683"/>
                <a:gd name="connsiteY3" fmla="*/ 539262 h 1078524"/>
                <a:gd name="connsiteX4" fmla="*/ 970052 w 1239683"/>
                <a:gd name="connsiteY4" fmla="*/ 1078524 h 1078524"/>
                <a:gd name="connsiteX5" fmla="*/ 269631 w 1239683"/>
                <a:gd name="connsiteY5" fmla="*/ 1078524 h 1078524"/>
                <a:gd name="connsiteX6" fmla="*/ 0 w 1239683"/>
                <a:gd name="connsiteY6" fmla="*/ 539262 h 107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9683" h="1078524">
                  <a:moveTo>
                    <a:pt x="619842" y="0"/>
                  </a:moveTo>
                  <a:lnTo>
                    <a:pt x="1239682" y="234579"/>
                  </a:lnTo>
                  <a:lnTo>
                    <a:pt x="1239682" y="843945"/>
                  </a:lnTo>
                  <a:lnTo>
                    <a:pt x="619842" y="1078524"/>
                  </a:lnTo>
                  <a:lnTo>
                    <a:pt x="1" y="843945"/>
                  </a:lnTo>
                  <a:lnTo>
                    <a:pt x="1" y="234579"/>
                  </a:lnTo>
                  <a:lnTo>
                    <a:pt x="619842" y="0"/>
                  </a:lnTo>
                  <a:close/>
                </a:path>
              </a:pathLst>
            </a:custGeom>
            <a:solidFill>
              <a:srgbClr val="8064A2">
                <a:hueOff val="0"/>
                <a:satOff val="0"/>
                <a:lumOff val="0"/>
                <a:alphaOff val="0"/>
              </a:srgbClr>
            </a:solidFill>
            <a:ln w="381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spcFirstLastPara="0" vert="horz" wrap="square" lIns="155142" tIns="178325" rIns="155142" bIns="178324" numCol="1" spcCol="1270" anchor="ctr" anchorCtr="0">
              <a:noAutofit/>
            </a:bodyPr>
            <a:lstStyle/>
            <a:p>
              <a:pPr algn="ctr" defTabSz="147714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zh-TW" altLang="en-US" sz="1680" kern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7885442" y="5061356"/>
              <a:ext cx="1232827" cy="3269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sz="1680" b="1" smtClean="0">
                  <a:solidFill>
                    <a:srgbClr val="8064A2"/>
                  </a:solidFill>
                  <a:effectLst>
                    <a:glow rad="101600">
                      <a:prstClr val="white"/>
                    </a:glo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防汛抽水</a:t>
              </a:r>
              <a:endParaRPr lang="zh-TW" altLang="en-US" sz="1680" b="1" dirty="0">
                <a:solidFill>
                  <a:srgbClr val="8064A2"/>
                </a:solidFill>
                <a:effectLst>
                  <a:glow rad="101600">
                    <a:prstClr val="white"/>
                  </a:glo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8" name="手繪多邊形 37"/>
            <p:cNvSpPr>
              <a:spLocks noChangeAspect="1"/>
            </p:cNvSpPr>
            <p:nvPr/>
          </p:nvSpPr>
          <p:spPr>
            <a:xfrm>
              <a:off x="7805796" y="4320762"/>
              <a:ext cx="407912" cy="421436"/>
            </a:xfrm>
            <a:custGeom>
              <a:avLst/>
              <a:gdLst>
                <a:gd name="connsiteX0" fmla="*/ 0 w 1239683"/>
                <a:gd name="connsiteY0" fmla="*/ 539262 h 1078524"/>
                <a:gd name="connsiteX1" fmla="*/ 269631 w 1239683"/>
                <a:gd name="connsiteY1" fmla="*/ 0 h 1078524"/>
                <a:gd name="connsiteX2" fmla="*/ 970052 w 1239683"/>
                <a:gd name="connsiteY2" fmla="*/ 0 h 1078524"/>
                <a:gd name="connsiteX3" fmla="*/ 1239683 w 1239683"/>
                <a:gd name="connsiteY3" fmla="*/ 539262 h 1078524"/>
                <a:gd name="connsiteX4" fmla="*/ 970052 w 1239683"/>
                <a:gd name="connsiteY4" fmla="*/ 1078524 h 1078524"/>
                <a:gd name="connsiteX5" fmla="*/ 269631 w 1239683"/>
                <a:gd name="connsiteY5" fmla="*/ 1078524 h 1078524"/>
                <a:gd name="connsiteX6" fmla="*/ 0 w 1239683"/>
                <a:gd name="connsiteY6" fmla="*/ 539262 h 107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9683" h="1078524">
                  <a:moveTo>
                    <a:pt x="619842" y="0"/>
                  </a:moveTo>
                  <a:lnTo>
                    <a:pt x="1239682" y="234579"/>
                  </a:lnTo>
                  <a:lnTo>
                    <a:pt x="1239682" y="843945"/>
                  </a:lnTo>
                  <a:lnTo>
                    <a:pt x="619842" y="1078524"/>
                  </a:lnTo>
                  <a:lnTo>
                    <a:pt x="1" y="843945"/>
                  </a:lnTo>
                  <a:lnTo>
                    <a:pt x="1" y="234579"/>
                  </a:lnTo>
                  <a:lnTo>
                    <a:pt x="619842" y="0"/>
                  </a:lnTo>
                  <a:close/>
                </a:path>
              </a:pathLst>
            </a:custGeom>
            <a:solidFill>
              <a:srgbClr val="C0504D"/>
            </a:solidFill>
            <a:ln w="381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spcFirstLastPara="0" vert="horz" wrap="square" lIns="155142" tIns="178325" rIns="155142" bIns="178324" numCol="1" spcCol="1270" anchor="ctr" anchorCtr="0">
              <a:noAutofit/>
            </a:bodyPr>
            <a:lstStyle/>
            <a:p>
              <a:pPr algn="ctr" defTabSz="147714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zh-TW" altLang="en-US" sz="1680" kern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893412" y="4387157"/>
              <a:ext cx="1194884" cy="3269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sz="1680" b="1" smtClean="0">
                  <a:solidFill>
                    <a:srgbClr val="C0504D"/>
                  </a:solidFill>
                  <a:effectLst>
                    <a:glow rad="101600">
                      <a:prstClr val="white"/>
                    </a:glo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洪災保險</a:t>
              </a:r>
              <a:endParaRPr lang="zh-TW" altLang="en-US" sz="1680" b="1" dirty="0">
                <a:solidFill>
                  <a:srgbClr val="C0504D"/>
                </a:solidFill>
                <a:effectLst>
                  <a:glow rad="101600">
                    <a:prstClr val="white"/>
                  </a:glo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0" name="手繪多邊形 39"/>
            <p:cNvSpPr>
              <a:spLocks noChangeAspect="1"/>
            </p:cNvSpPr>
            <p:nvPr/>
          </p:nvSpPr>
          <p:spPr>
            <a:xfrm>
              <a:off x="7857695" y="3653733"/>
              <a:ext cx="407912" cy="421436"/>
            </a:xfrm>
            <a:custGeom>
              <a:avLst/>
              <a:gdLst>
                <a:gd name="connsiteX0" fmla="*/ 0 w 1239683"/>
                <a:gd name="connsiteY0" fmla="*/ 539262 h 1078524"/>
                <a:gd name="connsiteX1" fmla="*/ 269631 w 1239683"/>
                <a:gd name="connsiteY1" fmla="*/ 0 h 1078524"/>
                <a:gd name="connsiteX2" fmla="*/ 970052 w 1239683"/>
                <a:gd name="connsiteY2" fmla="*/ 0 h 1078524"/>
                <a:gd name="connsiteX3" fmla="*/ 1239683 w 1239683"/>
                <a:gd name="connsiteY3" fmla="*/ 539262 h 1078524"/>
                <a:gd name="connsiteX4" fmla="*/ 970052 w 1239683"/>
                <a:gd name="connsiteY4" fmla="*/ 1078524 h 1078524"/>
                <a:gd name="connsiteX5" fmla="*/ 269631 w 1239683"/>
                <a:gd name="connsiteY5" fmla="*/ 1078524 h 1078524"/>
                <a:gd name="connsiteX6" fmla="*/ 0 w 1239683"/>
                <a:gd name="connsiteY6" fmla="*/ 539262 h 107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9683" h="1078524">
                  <a:moveTo>
                    <a:pt x="619842" y="0"/>
                  </a:moveTo>
                  <a:lnTo>
                    <a:pt x="1239682" y="234579"/>
                  </a:lnTo>
                  <a:lnTo>
                    <a:pt x="1239682" y="843945"/>
                  </a:lnTo>
                  <a:lnTo>
                    <a:pt x="619842" y="1078524"/>
                  </a:lnTo>
                  <a:lnTo>
                    <a:pt x="1" y="843945"/>
                  </a:lnTo>
                  <a:lnTo>
                    <a:pt x="1" y="234579"/>
                  </a:lnTo>
                  <a:lnTo>
                    <a:pt x="619842" y="0"/>
                  </a:lnTo>
                  <a:close/>
                </a:path>
              </a:pathLst>
            </a:custGeom>
            <a:solidFill>
              <a:srgbClr val="4BACC6"/>
            </a:solidFill>
            <a:ln w="381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spcFirstLastPara="0" vert="horz" wrap="square" lIns="155142" tIns="178325" rIns="155142" bIns="178324" numCol="1" spcCol="1270" anchor="ctr" anchorCtr="0">
              <a:noAutofit/>
            </a:bodyPr>
            <a:lstStyle/>
            <a:p>
              <a:pPr algn="ctr" defTabSz="147714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zh-TW" altLang="en-US" sz="1680" kern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921984" y="3728355"/>
              <a:ext cx="1162519" cy="3269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sz="1680" b="1" dirty="0" smtClean="0">
                  <a:solidFill>
                    <a:srgbClr val="4BACC6"/>
                  </a:solidFill>
                  <a:effectLst>
                    <a:glow rad="101600">
                      <a:prstClr val="white"/>
                    </a:glo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淹水救助</a:t>
              </a:r>
              <a:endParaRPr lang="zh-TW" altLang="en-US" sz="1680" b="1" dirty="0">
                <a:solidFill>
                  <a:srgbClr val="4BACC6"/>
                </a:solidFill>
                <a:effectLst>
                  <a:glow rad="101600">
                    <a:prstClr val="white"/>
                  </a:glo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2" name="手繪多邊形 41"/>
            <p:cNvSpPr>
              <a:spLocks noChangeAspect="1"/>
            </p:cNvSpPr>
            <p:nvPr/>
          </p:nvSpPr>
          <p:spPr>
            <a:xfrm>
              <a:off x="7840277" y="3004155"/>
              <a:ext cx="407912" cy="421436"/>
            </a:xfrm>
            <a:custGeom>
              <a:avLst/>
              <a:gdLst>
                <a:gd name="connsiteX0" fmla="*/ 0 w 1239683"/>
                <a:gd name="connsiteY0" fmla="*/ 539262 h 1078524"/>
                <a:gd name="connsiteX1" fmla="*/ 269631 w 1239683"/>
                <a:gd name="connsiteY1" fmla="*/ 0 h 1078524"/>
                <a:gd name="connsiteX2" fmla="*/ 970052 w 1239683"/>
                <a:gd name="connsiteY2" fmla="*/ 0 h 1078524"/>
                <a:gd name="connsiteX3" fmla="*/ 1239683 w 1239683"/>
                <a:gd name="connsiteY3" fmla="*/ 539262 h 1078524"/>
                <a:gd name="connsiteX4" fmla="*/ 970052 w 1239683"/>
                <a:gd name="connsiteY4" fmla="*/ 1078524 h 1078524"/>
                <a:gd name="connsiteX5" fmla="*/ 269631 w 1239683"/>
                <a:gd name="connsiteY5" fmla="*/ 1078524 h 1078524"/>
                <a:gd name="connsiteX6" fmla="*/ 0 w 1239683"/>
                <a:gd name="connsiteY6" fmla="*/ 539262 h 107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9683" h="1078524">
                  <a:moveTo>
                    <a:pt x="619842" y="0"/>
                  </a:moveTo>
                  <a:lnTo>
                    <a:pt x="1239682" y="234579"/>
                  </a:lnTo>
                  <a:lnTo>
                    <a:pt x="1239682" y="843945"/>
                  </a:lnTo>
                  <a:lnTo>
                    <a:pt x="619842" y="1078524"/>
                  </a:lnTo>
                  <a:lnTo>
                    <a:pt x="1" y="843945"/>
                  </a:lnTo>
                  <a:lnTo>
                    <a:pt x="1" y="234579"/>
                  </a:lnTo>
                  <a:lnTo>
                    <a:pt x="619842" y="0"/>
                  </a:lnTo>
                  <a:close/>
                </a:path>
              </a:pathLst>
            </a:custGeom>
            <a:solidFill>
              <a:srgbClr val="9FBE60"/>
            </a:solidFill>
            <a:ln w="381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spcFirstLastPara="0" vert="horz" wrap="square" lIns="155142" tIns="178325" rIns="155142" bIns="178324" numCol="1" spcCol="1270" anchor="ctr" anchorCtr="0">
              <a:noAutofit/>
            </a:bodyPr>
            <a:lstStyle/>
            <a:p>
              <a:pPr algn="ctr" defTabSz="147714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zh-TW" altLang="en-US" sz="1680" kern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7897476" y="3062552"/>
              <a:ext cx="1247220" cy="3269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sz="1680" b="1" dirty="0" smtClean="0">
                  <a:solidFill>
                    <a:srgbClr val="9FBE60"/>
                  </a:solidFill>
                  <a:effectLst>
                    <a:glow rad="101600">
                      <a:prstClr val="white"/>
                    </a:glo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精準灌溉</a:t>
              </a:r>
              <a:endParaRPr lang="zh-TW" altLang="en-US" sz="1680" b="1" dirty="0">
                <a:solidFill>
                  <a:srgbClr val="9FBE60"/>
                </a:solidFill>
                <a:effectLst>
                  <a:glow rad="101600">
                    <a:prstClr val="white"/>
                  </a:glo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49" name="標題 1"/>
          <p:cNvSpPr txBox="1">
            <a:spLocks/>
          </p:cNvSpPr>
          <p:nvPr/>
        </p:nvSpPr>
        <p:spPr>
          <a:xfrm>
            <a:off x="34" y="283464"/>
            <a:ext cx="9906000" cy="7200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r>
              <a:rPr lang="zh-TW" altLang="en-US" sz="4000" b="1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超明體"/>
                <a:ea typeface="微軟正黑體"/>
              </a:rPr>
              <a:t>水資源物聯網要做的是</a:t>
            </a:r>
            <a:endParaRPr lang="zh-TW" altLang="en-US" sz="4000" b="1" dirty="0">
              <a:solidFill>
                <a:srgbClr val="2D2DB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華康超明體"/>
              <a:ea typeface="微軟正黑體"/>
            </a:endParaRPr>
          </a:p>
        </p:txBody>
      </p:sp>
      <p:sp>
        <p:nvSpPr>
          <p:cNvPr id="27" name="投影片編號版面配置區 1"/>
          <p:cNvSpPr txBox="1">
            <a:spLocks/>
          </p:cNvSpPr>
          <p:nvPr/>
        </p:nvSpPr>
        <p:spPr bwMode="auto">
          <a:xfrm>
            <a:off x="7605295" y="6481142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  <a:lvl1pPr marL="0" algn="r" defTabSz="914400" rtl="0" eaLnBrk="1" latinLnBrk="0" hangingPunct="1">
              <a:defRPr sz="16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4B4207-4AE4-46EF-AC09-44782E80F1BF}" type="slidenum">
              <a:rPr kumimoji="0" lang="en-US" altLang="zh-TW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zh-TW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38714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972" y="3571800"/>
            <a:ext cx="1291910" cy="94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5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811" y="3543354"/>
            <a:ext cx="1291910" cy="94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5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693" y="3608413"/>
            <a:ext cx="1291910" cy="94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5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926" y="1734450"/>
            <a:ext cx="1570345" cy="112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1" name="AutoShape 67"/>
          <p:cNvCxnSpPr>
            <a:cxnSpLocks noChangeShapeType="1"/>
          </p:cNvCxnSpPr>
          <p:nvPr/>
        </p:nvCxnSpPr>
        <p:spPr bwMode="auto">
          <a:xfrm>
            <a:off x="4657094" y="3013578"/>
            <a:ext cx="22876" cy="573404"/>
          </a:xfrm>
          <a:prstGeom prst="straightConnector1">
            <a:avLst/>
          </a:prstGeom>
          <a:noFill/>
          <a:ln w="22225">
            <a:solidFill>
              <a:srgbClr val="272727"/>
            </a:solidFill>
            <a:round/>
            <a:headEnd type="none" w="med" len="lg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cxnSp>
      <p:cxnSp>
        <p:nvCxnSpPr>
          <p:cNvPr id="72" name="AutoShape 68"/>
          <p:cNvCxnSpPr>
            <a:cxnSpLocks noChangeShapeType="1"/>
          </p:cNvCxnSpPr>
          <p:nvPr/>
        </p:nvCxnSpPr>
        <p:spPr bwMode="auto">
          <a:xfrm flipH="1">
            <a:off x="996585" y="3608413"/>
            <a:ext cx="7722000" cy="0"/>
          </a:xfrm>
          <a:prstGeom prst="straightConnector1">
            <a:avLst/>
          </a:prstGeom>
          <a:noFill/>
          <a:ln w="22225">
            <a:solidFill>
              <a:srgbClr val="272727"/>
            </a:solidFill>
            <a:round/>
            <a:headEnd type="none" w="med" len="lg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cxnSp>
      <p:cxnSp>
        <p:nvCxnSpPr>
          <p:cNvPr id="73" name="AutoShape 70"/>
          <p:cNvCxnSpPr>
            <a:cxnSpLocks noChangeShapeType="1"/>
          </p:cNvCxnSpPr>
          <p:nvPr/>
        </p:nvCxnSpPr>
        <p:spPr bwMode="auto">
          <a:xfrm>
            <a:off x="6171927" y="3601778"/>
            <a:ext cx="0" cy="286337"/>
          </a:xfrm>
          <a:prstGeom prst="straightConnector1">
            <a:avLst/>
          </a:prstGeom>
          <a:noFill/>
          <a:ln w="22225">
            <a:solidFill>
              <a:srgbClr val="272727"/>
            </a:solidFill>
            <a:round/>
            <a:headEnd type="none" w="med" len="lg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cxnSp>
      <p:cxnSp>
        <p:nvCxnSpPr>
          <p:cNvPr id="74" name="AutoShape 71"/>
          <p:cNvCxnSpPr>
            <a:cxnSpLocks noChangeShapeType="1"/>
          </p:cNvCxnSpPr>
          <p:nvPr/>
        </p:nvCxnSpPr>
        <p:spPr bwMode="auto">
          <a:xfrm>
            <a:off x="3504766" y="3595187"/>
            <a:ext cx="0" cy="286337"/>
          </a:xfrm>
          <a:prstGeom prst="straightConnector1">
            <a:avLst/>
          </a:prstGeom>
          <a:noFill/>
          <a:ln w="22225">
            <a:solidFill>
              <a:srgbClr val="272727"/>
            </a:solidFill>
            <a:round/>
            <a:headEnd type="none" w="med" len="lg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cxnSp>
      <p:cxnSp>
        <p:nvCxnSpPr>
          <p:cNvPr id="75" name="AutoShape 72"/>
          <p:cNvCxnSpPr>
            <a:cxnSpLocks noChangeShapeType="1"/>
          </p:cNvCxnSpPr>
          <p:nvPr/>
        </p:nvCxnSpPr>
        <p:spPr bwMode="auto">
          <a:xfrm>
            <a:off x="1006642" y="3604268"/>
            <a:ext cx="0" cy="286337"/>
          </a:xfrm>
          <a:prstGeom prst="straightConnector1">
            <a:avLst/>
          </a:prstGeom>
          <a:noFill/>
          <a:ln w="22225">
            <a:solidFill>
              <a:srgbClr val="272727"/>
            </a:solidFill>
            <a:round/>
            <a:headEnd type="none" w="med" len="lg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cxnSp>
      <p:sp>
        <p:nvSpPr>
          <p:cNvPr id="76" name="AutoShape 81"/>
          <p:cNvSpPr>
            <a:spLocks noChangeAspect="1" noChangeArrowheads="1"/>
          </p:cNvSpPr>
          <p:nvPr/>
        </p:nvSpPr>
        <p:spPr bwMode="auto">
          <a:xfrm>
            <a:off x="-551" y="3909831"/>
            <a:ext cx="2026670" cy="514809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ECE1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5A5A5A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lnSpc>
                <a:spcPts val="1200"/>
              </a:lnSpc>
              <a:spcBef>
                <a:spcPct val="30000"/>
              </a:spcBef>
              <a:defRPr/>
            </a:pPr>
            <a:r>
              <a:rPr lang="zh-TW" altLang="en-US" sz="1600" b="1" kern="100" dirty="0" smtClean="0">
                <a:solidFill>
                  <a:srgbClr val="000000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多元水源智慧調</a:t>
            </a:r>
            <a:r>
              <a:rPr lang="zh-TW" altLang="en-US" sz="1600" b="1" kern="100" dirty="0">
                <a:solidFill>
                  <a:srgbClr val="000000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控</a:t>
            </a:r>
          </a:p>
        </p:txBody>
      </p:sp>
      <p:sp>
        <p:nvSpPr>
          <p:cNvPr id="77" name="AutoShape 82"/>
          <p:cNvSpPr>
            <a:spLocks noChangeAspect="1" noChangeArrowheads="1"/>
          </p:cNvSpPr>
          <p:nvPr/>
        </p:nvSpPr>
        <p:spPr bwMode="auto">
          <a:xfrm>
            <a:off x="2027675" y="3902765"/>
            <a:ext cx="3072520" cy="56060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ECE1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5A5A5A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lnSpc>
                <a:spcPts val="1200"/>
              </a:lnSpc>
              <a:spcBef>
                <a:spcPct val="30000"/>
              </a:spcBef>
              <a:defRPr/>
            </a:pPr>
            <a:r>
              <a:rPr lang="zh-TW" altLang="en-US" sz="1600" b="1" kern="100" dirty="0">
                <a:solidFill>
                  <a:srgbClr val="000000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精進灌溉節水</a:t>
            </a:r>
            <a:r>
              <a:rPr lang="zh-TW" altLang="en-US" sz="1600" b="1" kern="100" dirty="0" smtClean="0">
                <a:solidFill>
                  <a:srgbClr val="000000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管理</a:t>
            </a:r>
            <a:endParaRPr lang="zh-TW" altLang="en-US" sz="1600" b="1" kern="100" dirty="0">
              <a:solidFill>
                <a:srgbClr val="000000"/>
              </a:solidFill>
              <a:effectLst>
                <a:outerShdw blurRad="50800" dist="38100" dir="2700000" algn="tl">
                  <a:srgbClr val="000000">
                    <a:alpha val="40000"/>
                  </a:srgbClr>
                </a:outerShdw>
              </a:effectLst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8" name="AutoShape 83"/>
          <p:cNvSpPr>
            <a:spLocks noChangeAspect="1" noChangeArrowheads="1"/>
          </p:cNvSpPr>
          <p:nvPr/>
        </p:nvSpPr>
        <p:spPr bwMode="auto">
          <a:xfrm>
            <a:off x="5233738" y="3945830"/>
            <a:ext cx="2020519" cy="424128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ECE1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5A5A5A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lnSpc>
                <a:spcPts val="1200"/>
              </a:lnSpc>
              <a:spcBef>
                <a:spcPct val="30000"/>
              </a:spcBef>
              <a:defRPr/>
            </a:pPr>
            <a:r>
              <a:rPr lang="zh-TW" altLang="en-US" sz="1600" b="1" kern="100" dirty="0" smtClean="0">
                <a:solidFill>
                  <a:srgbClr val="000000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智慧河川管理</a:t>
            </a:r>
            <a:endParaRPr lang="zh-TW" altLang="en-US" sz="1600" b="1" kern="100" dirty="0">
              <a:solidFill>
                <a:srgbClr val="000000"/>
              </a:solidFill>
              <a:effectLst>
                <a:outerShdw blurRad="50800" dist="38100" dir="2700000" algn="tl">
                  <a:srgbClr val="000000">
                    <a:alpha val="40000"/>
                  </a:srgbClr>
                </a:outerShdw>
              </a:effectLst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9" name="AutoShape 74"/>
          <p:cNvSpPr>
            <a:spLocks noChangeAspect="1" noChangeArrowheads="1"/>
          </p:cNvSpPr>
          <p:nvPr/>
        </p:nvSpPr>
        <p:spPr bwMode="auto">
          <a:xfrm>
            <a:off x="3509844" y="2080669"/>
            <a:ext cx="2531163" cy="273546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ECE1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5A5A5A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zh-TW" altLang="en-US" b="1" kern="100" dirty="0" smtClean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水資源物聯網</a:t>
            </a:r>
            <a:r>
              <a:rPr lang="zh-TW" altLang="en-US" b="1" kern="1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平台</a:t>
            </a:r>
            <a:endParaRPr lang="en-US" altLang="zh-TW" b="1" kern="100" dirty="0" smtClean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0" name="AutoShape 103"/>
          <p:cNvSpPr>
            <a:spLocks noChangeAspect="1" noChangeArrowheads="1"/>
          </p:cNvSpPr>
          <p:nvPr/>
        </p:nvSpPr>
        <p:spPr bwMode="auto">
          <a:xfrm>
            <a:off x="7129998" y="1086300"/>
            <a:ext cx="1148620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zh-TW" altLang="en-US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環保署</a:t>
            </a:r>
          </a:p>
        </p:txBody>
      </p:sp>
      <p:sp>
        <p:nvSpPr>
          <p:cNvPr id="81" name="AutoShape 103"/>
          <p:cNvSpPr>
            <a:spLocks noChangeAspect="1" noChangeArrowheads="1"/>
          </p:cNvSpPr>
          <p:nvPr/>
        </p:nvSpPr>
        <p:spPr bwMode="auto">
          <a:xfrm>
            <a:off x="7129998" y="1468253"/>
            <a:ext cx="1148620" cy="265794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zh-TW" altLang="en-US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營建署</a:t>
            </a:r>
            <a:endParaRPr lang="zh-TW" altLang="zh-TW" sz="1300" b="1" kern="1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2" name="AutoShape 103"/>
          <p:cNvSpPr>
            <a:spLocks noChangeAspect="1" noChangeArrowheads="1"/>
          </p:cNvSpPr>
          <p:nvPr/>
        </p:nvSpPr>
        <p:spPr bwMode="auto">
          <a:xfrm>
            <a:off x="7129998" y="1859365"/>
            <a:ext cx="1148620" cy="265794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zh-TW" altLang="en-US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農田水利會</a:t>
            </a:r>
          </a:p>
        </p:txBody>
      </p:sp>
      <p:sp>
        <p:nvSpPr>
          <p:cNvPr id="83" name="AutoShape 103"/>
          <p:cNvSpPr>
            <a:spLocks noChangeAspect="1" noChangeArrowheads="1"/>
          </p:cNvSpPr>
          <p:nvPr/>
        </p:nvSpPr>
        <p:spPr bwMode="auto">
          <a:xfrm>
            <a:off x="7129998" y="2222985"/>
            <a:ext cx="1148620" cy="265794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zh-TW" altLang="en-US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水保局</a:t>
            </a:r>
          </a:p>
        </p:txBody>
      </p:sp>
      <p:sp>
        <p:nvSpPr>
          <p:cNvPr id="84" name="AutoShape 103"/>
          <p:cNvSpPr>
            <a:spLocks noChangeAspect="1" noChangeArrowheads="1"/>
          </p:cNvSpPr>
          <p:nvPr/>
        </p:nvSpPr>
        <p:spPr bwMode="auto">
          <a:xfrm>
            <a:off x="8391442" y="2222985"/>
            <a:ext cx="1148620" cy="265794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zh-TW" altLang="en-US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氣象局</a:t>
            </a:r>
          </a:p>
        </p:txBody>
      </p:sp>
      <p:sp>
        <p:nvSpPr>
          <p:cNvPr id="85" name="AutoShape 103"/>
          <p:cNvSpPr>
            <a:spLocks noChangeAspect="1" noChangeArrowheads="1"/>
          </p:cNvSpPr>
          <p:nvPr/>
        </p:nvSpPr>
        <p:spPr bwMode="auto">
          <a:xfrm>
            <a:off x="8391442" y="1086300"/>
            <a:ext cx="1148620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zh-TW" altLang="en-US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臺水公司</a:t>
            </a:r>
          </a:p>
        </p:txBody>
      </p:sp>
      <p:sp>
        <p:nvSpPr>
          <p:cNvPr id="86" name="AutoShape 103"/>
          <p:cNvSpPr>
            <a:spLocks noChangeAspect="1" noChangeArrowheads="1"/>
          </p:cNvSpPr>
          <p:nvPr/>
        </p:nvSpPr>
        <p:spPr bwMode="auto">
          <a:xfrm>
            <a:off x="8391442" y="1468262"/>
            <a:ext cx="1148620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zh-TW" altLang="en-US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北水處</a:t>
            </a:r>
          </a:p>
        </p:txBody>
      </p:sp>
      <p:sp>
        <p:nvSpPr>
          <p:cNvPr id="87" name="AutoShape 103"/>
          <p:cNvSpPr>
            <a:spLocks noChangeAspect="1" noChangeArrowheads="1"/>
          </p:cNvSpPr>
          <p:nvPr/>
        </p:nvSpPr>
        <p:spPr bwMode="auto">
          <a:xfrm>
            <a:off x="8391442" y="1859366"/>
            <a:ext cx="1148620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zh-TW" altLang="en-US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縣市政府</a:t>
            </a:r>
          </a:p>
        </p:txBody>
      </p:sp>
      <p:cxnSp>
        <p:nvCxnSpPr>
          <p:cNvPr id="88" name="AutoShape 63"/>
          <p:cNvCxnSpPr>
            <a:cxnSpLocks noChangeShapeType="1"/>
          </p:cNvCxnSpPr>
          <p:nvPr/>
        </p:nvCxnSpPr>
        <p:spPr bwMode="auto">
          <a:xfrm flipV="1">
            <a:off x="5943408" y="2201615"/>
            <a:ext cx="880456" cy="1"/>
          </a:xfrm>
          <a:prstGeom prst="straightConnector1">
            <a:avLst/>
          </a:prstGeom>
          <a:noFill/>
          <a:ln w="15875">
            <a:solidFill>
              <a:srgbClr val="5A5A5A"/>
            </a:solidFill>
            <a:round/>
            <a:headEnd type="triangle" w="sm" len="lg"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cxnSp>
      <p:sp>
        <p:nvSpPr>
          <p:cNvPr id="89" name="圓角矩形 88"/>
          <p:cNvSpPr/>
          <p:nvPr/>
        </p:nvSpPr>
        <p:spPr bwMode="auto">
          <a:xfrm>
            <a:off x="194472" y="1052739"/>
            <a:ext cx="2165844" cy="1848341"/>
          </a:xfrm>
          <a:prstGeom prst="roundRect">
            <a:avLst>
              <a:gd name="adj" fmla="val 4184"/>
            </a:avLst>
          </a:prstGeom>
          <a:noFill/>
          <a:ln w="9525" cap="flat" cmpd="sng" algn="ctr">
            <a:solidFill>
              <a:srgbClr val="4A7EBB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>
              <a:defRPr/>
            </a:pPr>
            <a:endParaRPr lang="zh-TW" altLang="en-US" sz="1300" kern="0" smtClean="0">
              <a:solidFill>
                <a:sysClr val="windowText" lastClr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0" name="AutoShape 77"/>
          <p:cNvSpPr>
            <a:spLocks noChangeAspect="1" noChangeArrowheads="1"/>
          </p:cNvSpPr>
          <p:nvPr/>
        </p:nvSpPr>
        <p:spPr bwMode="auto">
          <a:xfrm>
            <a:off x="284954" y="1152327"/>
            <a:ext cx="951469" cy="278302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zh-TW" altLang="en-US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雨量站</a:t>
            </a:r>
          </a:p>
        </p:txBody>
      </p:sp>
      <p:sp>
        <p:nvSpPr>
          <p:cNvPr id="91" name="AutoShape 78"/>
          <p:cNvSpPr>
            <a:spLocks noChangeAspect="1" noChangeArrowheads="1"/>
          </p:cNvSpPr>
          <p:nvPr/>
        </p:nvSpPr>
        <p:spPr bwMode="auto">
          <a:xfrm>
            <a:off x="1316229" y="1159372"/>
            <a:ext cx="951469" cy="264231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ts val="100"/>
              </a:spcBef>
              <a:defRPr/>
            </a:pPr>
            <a:r>
              <a:rPr lang="zh-TW" altLang="en-US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監試影像</a:t>
            </a:r>
          </a:p>
        </p:txBody>
      </p:sp>
      <p:sp>
        <p:nvSpPr>
          <p:cNvPr id="92" name="AutoShape 79"/>
          <p:cNvSpPr>
            <a:spLocks noChangeAspect="1" noChangeArrowheads="1"/>
          </p:cNvSpPr>
          <p:nvPr/>
        </p:nvSpPr>
        <p:spPr bwMode="auto">
          <a:xfrm>
            <a:off x="284954" y="1515208"/>
            <a:ext cx="951469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ts val="100"/>
              </a:spcBef>
              <a:defRPr/>
            </a:pPr>
            <a:r>
              <a:rPr lang="zh-TW" altLang="zh-TW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水位站</a:t>
            </a:r>
          </a:p>
        </p:txBody>
      </p:sp>
      <p:sp>
        <p:nvSpPr>
          <p:cNvPr id="93" name="AutoShape 80"/>
          <p:cNvSpPr>
            <a:spLocks noChangeAspect="1" noChangeArrowheads="1"/>
          </p:cNvSpPr>
          <p:nvPr/>
        </p:nvSpPr>
        <p:spPr bwMode="auto">
          <a:xfrm>
            <a:off x="2473678" y="1503819"/>
            <a:ext cx="1384300" cy="384099"/>
          </a:xfrm>
          <a:prstGeom prst="roundRect">
            <a:avLst>
              <a:gd name="adj" fmla="val 50000"/>
            </a:avLst>
          </a:prstGeom>
          <a:solidFill>
            <a:srgbClr val="FDE9D9"/>
          </a:solidFill>
          <a:ln w="9525">
            <a:solidFill>
              <a:srgbClr val="A5A5A5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rot="0" vert="horz" wrap="square" lIns="68580" tIns="34290" rIns="68580" bIns="34290" anchor="t" anchorCtr="0" upright="1">
            <a:noAutofit/>
          </a:bodyPr>
          <a:lstStyle/>
          <a:p>
            <a:pPr algn="ctr">
              <a:lnSpc>
                <a:spcPts val="1600"/>
              </a:lnSpc>
              <a:spcBef>
                <a:spcPct val="30000"/>
              </a:spcBef>
              <a:defRPr/>
            </a:pPr>
            <a:r>
              <a:rPr lang="zh-TW" altLang="en-US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內部資料整合</a:t>
            </a:r>
          </a:p>
        </p:txBody>
      </p:sp>
      <p:sp>
        <p:nvSpPr>
          <p:cNvPr id="94" name="AutoShape 79"/>
          <p:cNvSpPr>
            <a:spLocks noChangeAspect="1" noChangeArrowheads="1"/>
          </p:cNvSpPr>
          <p:nvPr/>
        </p:nvSpPr>
        <p:spPr bwMode="auto">
          <a:xfrm>
            <a:off x="284954" y="1844012"/>
            <a:ext cx="951469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zh-TW" altLang="en-US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淹水位</a:t>
            </a:r>
          </a:p>
        </p:txBody>
      </p:sp>
      <p:sp>
        <p:nvSpPr>
          <p:cNvPr id="95" name="AutoShape 79"/>
          <p:cNvSpPr>
            <a:spLocks noChangeAspect="1" noChangeArrowheads="1"/>
          </p:cNvSpPr>
          <p:nvPr/>
        </p:nvSpPr>
        <p:spPr bwMode="auto">
          <a:xfrm>
            <a:off x="284954" y="2180702"/>
            <a:ext cx="951469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zh-TW" altLang="en-US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地下水位</a:t>
            </a:r>
          </a:p>
        </p:txBody>
      </p:sp>
      <p:sp>
        <p:nvSpPr>
          <p:cNvPr id="96" name="AutoShape 79"/>
          <p:cNvSpPr>
            <a:spLocks noChangeAspect="1" noChangeArrowheads="1"/>
          </p:cNvSpPr>
          <p:nvPr/>
        </p:nvSpPr>
        <p:spPr bwMode="auto">
          <a:xfrm>
            <a:off x="284954" y="2522428"/>
            <a:ext cx="951469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zh-TW" altLang="en-US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地下水質</a:t>
            </a:r>
            <a:endParaRPr lang="zh-TW" altLang="zh-TW" sz="1300" b="1" kern="1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7" name="AutoShape 79"/>
          <p:cNvSpPr>
            <a:spLocks noChangeAspect="1" noChangeArrowheads="1"/>
          </p:cNvSpPr>
          <p:nvPr/>
        </p:nvSpPr>
        <p:spPr bwMode="auto">
          <a:xfrm>
            <a:off x="1316229" y="1515208"/>
            <a:ext cx="951469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zh-TW" altLang="en-US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潮位</a:t>
            </a:r>
            <a:endParaRPr lang="en-US" altLang="zh-TW" sz="1300" b="1" kern="1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8" name="AutoShape 79"/>
          <p:cNvSpPr>
            <a:spLocks noChangeAspect="1" noChangeArrowheads="1"/>
          </p:cNvSpPr>
          <p:nvPr/>
        </p:nvSpPr>
        <p:spPr bwMode="auto">
          <a:xfrm>
            <a:off x="1316229" y="1844012"/>
            <a:ext cx="951469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zh-TW" altLang="en-US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波浪</a:t>
            </a:r>
          </a:p>
        </p:txBody>
      </p:sp>
      <p:sp>
        <p:nvSpPr>
          <p:cNvPr id="99" name="AutoShape 79"/>
          <p:cNvSpPr>
            <a:spLocks noChangeAspect="1" noChangeArrowheads="1"/>
          </p:cNvSpPr>
          <p:nvPr/>
        </p:nvSpPr>
        <p:spPr bwMode="auto">
          <a:xfrm>
            <a:off x="1316229" y="2180702"/>
            <a:ext cx="951469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zh-TW" altLang="en-US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波向</a:t>
            </a:r>
          </a:p>
        </p:txBody>
      </p:sp>
      <p:sp>
        <p:nvSpPr>
          <p:cNvPr id="100" name="AutoShape 79"/>
          <p:cNvSpPr>
            <a:spLocks noChangeAspect="1" noChangeArrowheads="1"/>
          </p:cNvSpPr>
          <p:nvPr/>
        </p:nvSpPr>
        <p:spPr bwMode="auto">
          <a:xfrm>
            <a:off x="1316229" y="2522428"/>
            <a:ext cx="951469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en-US" altLang="zh-TW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……</a:t>
            </a:r>
            <a:endParaRPr lang="zh-TW" altLang="en-US" sz="1300" b="1" kern="1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cxnSp>
        <p:nvCxnSpPr>
          <p:cNvPr id="101" name="AutoShape 63"/>
          <p:cNvCxnSpPr>
            <a:cxnSpLocks noChangeShapeType="1"/>
          </p:cNvCxnSpPr>
          <p:nvPr/>
        </p:nvCxnSpPr>
        <p:spPr bwMode="auto">
          <a:xfrm flipV="1">
            <a:off x="2725601" y="2122983"/>
            <a:ext cx="880456" cy="1"/>
          </a:xfrm>
          <a:prstGeom prst="straightConnector1">
            <a:avLst/>
          </a:prstGeom>
          <a:noFill/>
          <a:ln w="15875">
            <a:solidFill>
              <a:srgbClr val="5A5A5A"/>
            </a:solidFill>
            <a:round/>
            <a:headEnd type="triangle" w="sm" len="lg"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cxnSp>
      <p:sp>
        <p:nvSpPr>
          <p:cNvPr id="102" name="AutoShape 106"/>
          <p:cNvSpPr>
            <a:spLocks noChangeAspect="1" noChangeArrowheads="1"/>
          </p:cNvSpPr>
          <p:nvPr/>
        </p:nvSpPr>
        <p:spPr bwMode="auto">
          <a:xfrm>
            <a:off x="5572175" y="1503453"/>
            <a:ext cx="1381345" cy="384099"/>
          </a:xfrm>
          <a:prstGeom prst="roundRect">
            <a:avLst>
              <a:gd name="adj" fmla="val 50000"/>
            </a:avLst>
          </a:prstGeom>
          <a:solidFill>
            <a:srgbClr val="FDE9D9"/>
          </a:solidFill>
          <a:ln w="9525">
            <a:solidFill>
              <a:srgbClr val="A5A5A5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rot="0" vert="horz" wrap="square" lIns="68580" tIns="34290" rIns="68580" bIns="34290" anchor="t" anchorCtr="0" upright="1">
            <a:noAutofit/>
          </a:bodyPr>
          <a:lstStyle/>
          <a:p>
            <a:pPr algn="ctr">
              <a:lnSpc>
                <a:spcPts val="1600"/>
              </a:lnSpc>
              <a:spcBef>
                <a:spcPct val="30000"/>
              </a:spcBef>
              <a:defRPr/>
            </a:pPr>
            <a:r>
              <a:rPr lang="zh-TW" altLang="en-US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外部資料介接</a:t>
            </a:r>
          </a:p>
        </p:txBody>
      </p:sp>
      <p:sp>
        <p:nvSpPr>
          <p:cNvPr id="103" name="AutoShape 103"/>
          <p:cNvSpPr>
            <a:spLocks noChangeAspect="1" noChangeArrowheads="1"/>
          </p:cNvSpPr>
          <p:nvPr/>
        </p:nvSpPr>
        <p:spPr bwMode="auto">
          <a:xfrm>
            <a:off x="7155102" y="2619812"/>
            <a:ext cx="1148620" cy="265794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en-US" altLang="zh-TW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NCDR</a:t>
            </a:r>
            <a:endParaRPr lang="zh-TW" altLang="en-US" sz="1300" b="1" kern="1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4" name="AutoShape 79"/>
          <p:cNvSpPr>
            <a:spLocks noChangeAspect="1" noChangeArrowheads="1"/>
          </p:cNvSpPr>
          <p:nvPr/>
        </p:nvSpPr>
        <p:spPr bwMode="auto">
          <a:xfrm>
            <a:off x="8416553" y="2606186"/>
            <a:ext cx="1148620" cy="27942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en-US" altLang="zh-TW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……</a:t>
            </a:r>
            <a:endParaRPr lang="zh-TW" altLang="en-US" sz="1300" b="1" kern="1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cxnSp>
        <p:nvCxnSpPr>
          <p:cNvPr id="105" name="AutoShape 63"/>
          <p:cNvCxnSpPr>
            <a:cxnSpLocks noChangeShapeType="1"/>
            <a:stCxn id="70" idx="0"/>
          </p:cNvCxnSpPr>
          <p:nvPr/>
        </p:nvCxnSpPr>
        <p:spPr bwMode="auto">
          <a:xfrm flipV="1">
            <a:off x="4657099" y="1440780"/>
            <a:ext cx="280708" cy="293670"/>
          </a:xfrm>
          <a:prstGeom prst="straightConnector1">
            <a:avLst/>
          </a:prstGeom>
          <a:noFill/>
          <a:ln w="15875">
            <a:solidFill>
              <a:srgbClr val="5A5A5A"/>
            </a:solidFill>
            <a:round/>
            <a:headEnd type="triangle" w="sm" len="lg"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cxnSp>
      <p:sp>
        <p:nvSpPr>
          <p:cNvPr id="106" name="AutoShape 103"/>
          <p:cNvSpPr>
            <a:spLocks noChangeAspect="1" noChangeArrowheads="1"/>
          </p:cNvSpPr>
          <p:nvPr/>
        </p:nvSpPr>
        <p:spPr bwMode="auto">
          <a:xfrm>
            <a:off x="4514461" y="1158061"/>
            <a:ext cx="1148620" cy="265795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zh-TW" altLang="en-US" sz="1300" b="1" kern="100" dirty="0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t>國網中心</a:t>
            </a:r>
          </a:p>
        </p:txBody>
      </p:sp>
      <p:sp>
        <p:nvSpPr>
          <p:cNvPr id="107" name="AutoShape 74"/>
          <p:cNvSpPr>
            <a:spLocks noChangeAspect="1" noChangeArrowheads="1"/>
          </p:cNvSpPr>
          <p:nvPr/>
        </p:nvSpPr>
        <p:spPr bwMode="auto">
          <a:xfrm>
            <a:off x="3596671" y="1528220"/>
            <a:ext cx="2206070" cy="215968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ECE1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5A5A5A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en-US" altLang="zh-TW" sz="1300" b="1" kern="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Mirror Site</a:t>
            </a:r>
            <a:endParaRPr lang="zh-TW" altLang="en-US" sz="1300" b="1" kern="1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08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555" y="3621794"/>
            <a:ext cx="1291910" cy="94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" name="AutoShape 83"/>
          <p:cNvSpPr>
            <a:spLocks noChangeAspect="1" noChangeArrowheads="1"/>
          </p:cNvSpPr>
          <p:nvPr/>
        </p:nvSpPr>
        <p:spPr bwMode="auto">
          <a:xfrm>
            <a:off x="7488281" y="3801814"/>
            <a:ext cx="2371558" cy="627134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ECE1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5A5A5A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lnSpc>
                <a:spcPts val="1600"/>
              </a:lnSpc>
              <a:spcBef>
                <a:spcPct val="30000"/>
              </a:spcBef>
              <a:defRPr/>
            </a:pPr>
            <a:r>
              <a:rPr lang="zh-TW" altLang="en-US" sz="1600" b="1" kern="100" dirty="0" smtClean="0">
                <a:solidFill>
                  <a:srgbClr val="000000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污水下水道智慧管理</a:t>
            </a:r>
            <a:endParaRPr lang="zh-TW" altLang="en-US" sz="1600" b="1" kern="100" dirty="0">
              <a:solidFill>
                <a:srgbClr val="000000"/>
              </a:solidFill>
              <a:effectLst>
                <a:outerShdw blurRad="50800" dist="38100" dir="2700000" algn="tl">
                  <a:srgbClr val="000000">
                    <a:alpha val="40000"/>
                  </a:srgbClr>
                </a:outerShdw>
              </a:effectLst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110" name="AutoShape 70"/>
          <p:cNvCxnSpPr>
            <a:cxnSpLocks noChangeShapeType="1"/>
          </p:cNvCxnSpPr>
          <p:nvPr/>
        </p:nvCxnSpPr>
        <p:spPr bwMode="auto">
          <a:xfrm>
            <a:off x="8727415" y="3602418"/>
            <a:ext cx="0" cy="286337"/>
          </a:xfrm>
          <a:prstGeom prst="straightConnector1">
            <a:avLst/>
          </a:prstGeom>
          <a:noFill/>
          <a:ln w="22225">
            <a:solidFill>
              <a:srgbClr val="272727"/>
            </a:solidFill>
            <a:round/>
            <a:headEnd type="none" w="med" len="lg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cxnSp>
      <p:sp>
        <p:nvSpPr>
          <p:cNvPr id="111" name="文字方塊 110"/>
          <p:cNvSpPr txBox="1"/>
          <p:nvPr/>
        </p:nvSpPr>
        <p:spPr>
          <a:xfrm>
            <a:off x="38459" y="4406920"/>
            <a:ext cx="2151230" cy="307777"/>
          </a:xfrm>
          <a:prstGeom prst="rect">
            <a:avLst/>
          </a:prstGeom>
          <a:solidFill>
            <a:srgbClr val="22A0D7"/>
          </a:solidFill>
          <a:ln w="25400" cap="flat" cmpd="sng" algn="ctr">
            <a:solidFill>
              <a:srgbClr val="22A0D7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TW" altLang="en-US" sz="1400" b="1" kern="0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水利署水利規劃試驗所</a:t>
            </a:r>
            <a:endParaRPr lang="zh-TW" altLang="en-US" b="1" kern="0" dirty="0" smtClean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2" name="文字方塊 111"/>
          <p:cNvSpPr txBox="1"/>
          <p:nvPr/>
        </p:nvSpPr>
        <p:spPr>
          <a:xfrm>
            <a:off x="5470369" y="2617176"/>
            <a:ext cx="1393846" cy="307777"/>
          </a:xfrm>
          <a:prstGeom prst="rect">
            <a:avLst/>
          </a:prstGeom>
          <a:solidFill>
            <a:srgbClr val="22A0D7"/>
          </a:solidFill>
          <a:ln w="25400" cap="flat" cmpd="sng" algn="ctr">
            <a:solidFill>
              <a:srgbClr val="22A0D7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TW" altLang="en-US" sz="1400" b="1" kern="0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水利署資訊室</a:t>
            </a:r>
            <a:endParaRPr lang="zh-TW" altLang="en-US" b="1" kern="0" dirty="0" smtClean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3" name="文字方塊 112"/>
          <p:cNvSpPr txBox="1"/>
          <p:nvPr/>
        </p:nvSpPr>
        <p:spPr>
          <a:xfrm>
            <a:off x="2590696" y="4390661"/>
            <a:ext cx="1816248" cy="307777"/>
          </a:xfrm>
          <a:prstGeom prst="rect">
            <a:avLst/>
          </a:prstGeom>
          <a:solidFill>
            <a:srgbClr val="00B050"/>
          </a:solidFill>
          <a:ln w="25400" cap="flat" cmpd="sng" algn="ctr">
            <a:solidFill>
              <a:srgbClr val="22A0D7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TW" altLang="en-US" sz="1400" b="1" kern="0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農委會農田水利處</a:t>
            </a:r>
            <a:endParaRPr lang="zh-TW" altLang="en-US" b="1" kern="0" dirty="0" smtClean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4" name="文字方塊 113"/>
          <p:cNvSpPr txBox="1"/>
          <p:nvPr/>
        </p:nvSpPr>
        <p:spPr>
          <a:xfrm>
            <a:off x="4937803" y="4390661"/>
            <a:ext cx="2433466" cy="307777"/>
          </a:xfrm>
          <a:prstGeom prst="rect">
            <a:avLst/>
          </a:prstGeom>
          <a:solidFill>
            <a:srgbClr val="22A0D7"/>
          </a:solidFill>
          <a:ln w="25400" cap="flat" cmpd="sng" algn="ctr">
            <a:solidFill>
              <a:srgbClr val="22A0D7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TW" altLang="en-US" sz="1400" b="1" kern="0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水利署水政組及各河川局</a:t>
            </a:r>
            <a:endParaRPr lang="zh-TW" altLang="en-US" b="1" kern="0" dirty="0" smtClean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5" name="文字方塊 114"/>
          <p:cNvSpPr txBox="1"/>
          <p:nvPr/>
        </p:nvSpPr>
        <p:spPr>
          <a:xfrm>
            <a:off x="7697454" y="4390661"/>
            <a:ext cx="2092084" cy="307777"/>
          </a:xfrm>
          <a:prstGeom prst="rect">
            <a:avLst/>
          </a:prstGeom>
          <a:solidFill>
            <a:srgbClr val="00B050"/>
          </a:solidFill>
          <a:ln w="25400" cap="flat" cmpd="sng" algn="ctr">
            <a:solidFill>
              <a:srgbClr val="22A0D7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TW" altLang="en-US" sz="1400" b="1" kern="0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營建署下水道工程處</a:t>
            </a:r>
          </a:p>
        </p:txBody>
      </p:sp>
      <p:sp>
        <p:nvSpPr>
          <p:cNvPr id="116" name="文字方塊 115"/>
          <p:cNvSpPr txBox="1"/>
          <p:nvPr/>
        </p:nvSpPr>
        <p:spPr>
          <a:xfrm>
            <a:off x="-5988" y="4869160"/>
            <a:ext cx="2189684" cy="923330"/>
          </a:xfrm>
          <a:prstGeom prst="rect">
            <a:avLst/>
          </a:prstGeom>
          <a:solidFill>
            <a:srgbClr val="FFC000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TW" altLang="en-US" b="1" kern="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目標：</a:t>
            </a:r>
            <a:endParaRPr lang="en-US" altLang="zh-TW" b="1" kern="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/>
            </a:pPr>
            <a:r>
              <a:rPr lang="zh-TW" altLang="en-US" b="1" kern="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隨需而供、動態調配，提升效率</a:t>
            </a:r>
            <a:r>
              <a:rPr lang="zh-TW" altLang="zh-TW" b="1" kern="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en-US" b="1" kern="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2378719" y="4869160"/>
            <a:ext cx="2189684" cy="923330"/>
          </a:xfrm>
          <a:prstGeom prst="rect">
            <a:avLst/>
          </a:prstGeom>
          <a:solidFill>
            <a:srgbClr val="FFC000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zh-TW" altLang="en-US" kern="0" dirty="0" smtClean="0">
                <a:solidFill>
                  <a:prstClr val="black"/>
                </a:solidFill>
              </a:rPr>
              <a:t>目標：</a:t>
            </a:r>
            <a:endParaRPr lang="en-US" altLang="zh-TW" kern="0" dirty="0" smtClean="0">
              <a:solidFill>
                <a:prstClr val="black"/>
              </a:solidFill>
            </a:endParaRPr>
          </a:p>
          <a:p>
            <a:pPr>
              <a:defRPr/>
            </a:pPr>
            <a:r>
              <a:rPr lang="zh-TW" altLang="en-US" kern="0" dirty="0" smtClean="0">
                <a:solidFill>
                  <a:prstClr val="black"/>
                </a:solidFill>
              </a:rPr>
              <a:t>水文監測、自動測報、遠端管理</a:t>
            </a:r>
            <a:r>
              <a:rPr lang="zh-TW" altLang="zh-TW" kern="0" dirty="0" smtClean="0">
                <a:solidFill>
                  <a:prstClr val="black"/>
                </a:solidFill>
              </a:rPr>
              <a:t>。</a:t>
            </a:r>
            <a:endParaRPr lang="zh-TW" altLang="en-US" kern="0" dirty="0" smtClean="0">
              <a:solidFill>
                <a:prstClr val="black"/>
              </a:solidFill>
            </a:endParaRPr>
          </a:p>
        </p:txBody>
      </p:sp>
      <p:sp>
        <p:nvSpPr>
          <p:cNvPr id="118" name="文字方塊 117"/>
          <p:cNvSpPr txBox="1"/>
          <p:nvPr/>
        </p:nvSpPr>
        <p:spPr>
          <a:xfrm>
            <a:off x="4947563" y="4869160"/>
            <a:ext cx="2501719" cy="923330"/>
          </a:xfrm>
          <a:prstGeom prst="rect">
            <a:avLst/>
          </a:prstGeom>
          <a:solidFill>
            <a:srgbClr val="FFC000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zh-TW" altLang="en-US" kern="0" dirty="0" smtClean="0">
                <a:solidFill>
                  <a:prstClr val="black"/>
                </a:solidFill>
              </a:rPr>
              <a:t>目標：</a:t>
            </a:r>
            <a:endParaRPr lang="en-US" altLang="zh-TW" kern="0" dirty="0" smtClean="0">
              <a:solidFill>
                <a:prstClr val="black"/>
              </a:solidFill>
            </a:endParaRPr>
          </a:p>
          <a:p>
            <a:pPr>
              <a:defRPr/>
            </a:pPr>
            <a:r>
              <a:rPr lang="zh-TW" altLang="en-US" kern="0" dirty="0" smtClean="0">
                <a:solidFill>
                  <a:prstClr val="black"/>
                </a:solidFill>
              </a:rPr>
              <a:t>河川管理、淹水預警、降低風險、雲端服務</a:t>
            </a:r>
            <a:r>
              <a:rPr lang="zh-TW" altLang="zh-TW" kern="0" dirty="0" smtClean="0">
                <a:solidFill>
                  <a:prstClr val="black"/>
                </a:solidFill>
              </a:rPr>
              <a:t>。</a:t>
            </a:r>
            <a:endParaRPr lang="zh-TW" altLang="en-US" kern="0" dirty="0" smtClean="0">
              <a:solidFill>
                <a:prstClr val="black"/>
              </a:solidFill>
            </a:endParaRPr>
          </a:p>
        </p:txBody>
      </p:sp>
      <p:sp>
        <p:nvSpPr>
          <p:cNvPr id="119" name="文字方塊 118"/>
          <p:cNvSpPr txBox="1"/>
          <p:nvPr/>
        </p:nvSpPr>
        <p:spPr>
          <a:xfrm>
            <a:off x="7677862" y="4869160"/>
            <a:ext cx="2189684" cy="923330"/>
          </a:xfrm>
          <a:prstGeom prst="rect">
            <a:avLst/>
          </a:prstGeom>
          <a:solidFill>
            <a:srgbClr val="FFC000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zh-TW" altLang="en-US" kern="0" dirty="0" smtClean="0">
                <a:solidFill>
                  <a:prstClr val="black"/>
                </a:solidFill>
              </a:rPr>
              <a:t>目標：</a:t>
            </a:r>
            <a:endParaRPr lang="en-US" altLang="zh-TW" kern="0" dirty="0" smtClean="0">
              <a:solidFill>
                <a:prstClr val="black"/>
              </a:solidFill>
            </a:endParaRPr>
          </a:p>
          <a:p>
            <a:pPr>
              <a:defRPr/>
            </a:pPr>
            <a:r>
              <a:rPr lang="zh-TW" altLang="en-US" kern="0" dirty="0" smtClean="0">
                <a:solidFill>
                  <a:prstClr val="black"/>
                </a:solidFill>
              </a:rPr>
              <a:t>水質即時監測、雲端整合、智慧管理</a:t>
            </a:r>
            <a:r>
              <a:rPr lang="zh-TW" altLang="zh-TW" kern="0" dirty="0" smtClean="0">
                <a:solidFill>
                  <a:prstClr val="black"/>
                </a:solidFill>
              </a:rPr>
              <a:t>。</a:t>
            </a:r>
            <a:endParaRPr lang="zh-TW" altLang="en-US" kern="0" dirty="0" smtClean="0">
              <a:solidFill>
                <a:prstClr val="black"/>
              </a:solidFill>
            </a:endParaRPr>
          </a:p>
        </p:txBody>
      </p:sp>
      <p:sp>
        <p:nvSpPr>
          <p:cNvPr id="120" name="文字方塊 119"/>
          <p:cNvSpPr txBox="1"/>
          <p:nvPr/>
        </p:nvSpPr>
        <p:spPr>
          <a:xfrm>
            <a:off x="2456723" y="3059668"/>
            <a:ext cx="5272744" cy="369332"/>
          </a:xfrm>
          <a:prstGeom prst="rect">
            <a:avLst/>
          </a:prstGeom>
          <a:solidFill>
            <a:srgbClr val="FFC000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TW" altLang="en-US" b="1" kern="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目標：雲端環境及工具建置、資安及傳輸規範</a:t>
            </a:r>
            <a:r>
              <a:rPr lang="zh-TW" altLang="zh-TW" b="1" kern="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en-US" b="1" kern="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1" name="AutoShape 95"/>
          <p:cNvSpPr>
            <a:spLocks noChangeArrowheads="1"/>
          </p:cNvSpPr>
          <p:nvPr/>
        </p:nvSpPr>
        <p:spPr bwMode="auto">
          <a:xfrm>
            <a:off x="146273" y="5949280"/>
            <a:ext cx="1998420" cy="50405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A5A5A5"/>
            </a:solidFill>
            <a:round/>
            <a:headEnd/>
            <a:tailEnd/>
          </a:ln>
          <a:effectLst/>
        </p:spPr>
        <p:txBody>
          <a:bodyPr rot="0" vert="horz" wrap="square" lIns="68580" tIns="34290" rIns="68580" bIns="34290" anchor="ctr" anchorCtr="0" upright="1">
            <a:noAutofit/>
          </a:bodyPr>
          <a:lstStyle/>
          <a:p>
            <a:pPr algn="ctr">
              <a:spcBef>
                <a:spcPct val="30000"/>
              </a:spcBef>
            </a:pPr>
            <a:r>
              <a:rPr lang="zh-TW" altLang="en-US" sz="1500" b="1" kern="100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多元水源智慧調控</a:t>
            </a:r>
            <a:r>
              <a:rPr lang="zh-TW" altLang="en-US" sz="1500" b="1" kern="100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系統</a:t>
            </a:r>
            <a:endParaRPr lang="zh-TW" altLang="en-US" sz="1500" b="1" kern="100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2" name="AutoShape 95"/>
          <p:cNvSpPr>
            <a:spLocks noChangeArrowheads="1"/>
          </p:cNvSpPr>
          <p:nvPr/>
        </p:nvSpPr>
        <p:spPr bwMode="auto">
          <a:xfrm>
            <a:off x="2417720" y="5949280"/>
            <a:ext cx="2189684" cy="5040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A5A5A5"/>
            </a:solidFill>
            <a:round/>
            <a:headEnd/>
            <a:tailEnd/>
          </a:ln>
          <a:effectLst/>
        </p:spPr>
        <p:txBody>
          <a:bodyPr rot="0" vert="horz" wrap="square" lIns="68580" tIns="34290" rIns="68580" bIns="34290" anchor="ctr" anchorCtr="0" upright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zh-TW" sz="1500" b="1" kern="100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精進灌溉節水管理</a:t>
            </a:r>
            <a:r>
              <a:rPr lang="zh-TW" altLang="en-US" sz="1500" b="1" kern="100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推廣建置計畫</a:t>
            </a:r>
          </a:p>
        </p:txBody>
      </p:sp>
      <p:sp>
        <p:nvSpPr>
          <p:cNvPr id="123" name="AutoShape 95"/>
          <p:cNvSpPr>
            <a:spLocks noChangeArrowheads="1"/>
          </p:cNvSpPr>
          <p:nvPr/>
        </p:nvSpPr>
        <p:spPr bwMode="auto">
          <a:xfrm>
            <a:off x="5031009" y="5949280"/>
            <a:ext cx="2191800" cy="50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A5A5A5"/>
            </a:solidFill>
            <a:round/>
            <a:headEnd/>
            <a:tailEnd/>
          </a:ln>
          <a:effectLst/>
        </p:spPr>
        <p:txBody>
          <a:bodyPr rot="0" vert="horz" wrap="square" lIns="68580" tIns="34290" rIns="68580" bIns="34290" anchor="ctr" anchorCtr="0" upright="1">
            <a:noAutofit/>
          </a:bodyPr>
          <a:lstStyle/>
          <a:p>
            <a:pPr algn="ctr">
              <a:spcBef>
                <a:spcPct val="30000"/>
              </a:spcBef>
            </a:pPr>
            <a:r>
              <a:rPr lang="zh-TW" altLang="en-US" sz="1500" b="1" kern="100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智慧河川</a:t>
            </a:r>
            <a:r>
              <a:rPr lang="zh-TW" altLang="en-US" sz="1500" b="1" kern="100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管理計畫</a:t>
            </a:r>
            <a:endParaRPr lang="zh-TW" altLang="en-US" sz="1500" b="1" kern="100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4" name="AutoShape 95"/>
          <p:cNvSpPr>
            <a:spLocks noChangeArrowheads="1"/>
          </p:cNvSpPr>
          <p:nvPr/>
        </p:nvSpPr>
        <p:spPr bwMode="auto">
          <a:xfrm>
            <a:off x="7449277" y="5949336"/>
            <a:ext cx="2457273" cy="50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A5A5A5"/>
            </a:solidFill>
            <a:round/>
            <a:headEnd/>
            <a:tailEnd/>
          </a:ln>
          <a:effectLst/>
        </p:spPr>
        <p:txBody>
          <a:bodyPr rot="0" vert="horz" wrap="square" lIns="68580" tIns="34290" rIns="68580" bIns="34290" anchor="ctr" anchorCtr="0" upright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1500" b="1" kern="100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建立污水下水道雲端管理雲及智慧管理系統</a:t>
            </a:r>
            <a:endParaRPr lang="zh-TW" altLang="zh-TW" sz="1500" b="1" kern="100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5" name="AutoShape 95"/>
          <p:cNvSpPr>
            <a:spLocks noChangeArrowheads="1"/>
          </p:cNvSpPr>
          <p:nvPr/>
        </p:nvSpPr>
        <p:spPr bwMode="auto">
          <a:xfrm>
            <a:off x="2488170" y="2492952"/>
            <a:ext cx="2386822" cy="50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A5A5A5"/>
            </a:solidFill>
            <a:round/>
            <a:headEnd/>
            <a:tailEnd/>
          </a:ln>
          <a:effectLst/>
        </p:spPr>
        <p:txBody>
          <a:bodyPr rot="0" vert="horz" wrap="square" lIns="68580" tIns="34290" rIns="68580" bIns="34290" anchor="ctr" anchorCtr="0" upright="1">
            <a:noAutofit/>
          </a:bodyPr>
          <a:lstStyle/>
          <a:p>
            <a:pPr algn="ctr">
              <a:spcBef>
                <a:spcPct val="30000"/>
              </a:spcBef>
              <a:defRPr/>
            </a:pPr>
            <a:r>
              <a:rPr lang="zh-TW" altLang="en-US" sz="1500" b="1" kern="100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水資源物聯網感測基礎雲端作業網絡</a:t>
            </a:r>
          </a:p>
        </p:txBody>
      </p:sp>
      <p:sp>
        <p:nvSpPr>
          <p:cNvPr id="126" name="文字方塊 8"/>
          <p:cNvSpPr txBox="1">
            <a:spLocks noChangeArrowheads="1"/>
          </p:cNvSpPr>
          <p:nvPr/>
        </p:nvSpPr>
        <p:spPr bwMode="auto">
          <a:xfrm>
            <a:off x="-39554" y="200834"/>
            <a:ext cx="994555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sz="4000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     </a:t>
            </a:r>
            <a:r>
              <a:rPr lang="zh-TW" altLang="en-US" sz="4000" dirty="0" smtClean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水</a:t>
            </a:r>
            <a:r>
              <a:rPr lang="zh-TW" altLang="en-US" sz="4000" dirty="0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資源物聯網計畫架構</a:t>
            </a:r>
          </a:p>
        </p:txBody>
      </p:sp>
      <p:grpSp>
        <p:nvGrpSpPr>
          <p:cNvPr id="127" name="群組 126"/>
          <p:cNvGrpSpPr/>
          <p:nvPr/>
        </p:nvGrpSpPr>
        <p:grpSpPr>
          <a:xfrm>
            <a:off x="8772807" y="3140974"/>
            <a:ext cx="1226936" cy="580761"/>
            <a:chOff x="7809944" y="1124745"/>
            <a:chExt cx="1658600" cy="576064"/>
          </a:xfrm>
        </p:grpSpPr>
        <p:sp>
          <p:nvSpPr>
            <p:cNvPr id="128" name="橢圓形圖說文字 127"/>
            <p:cNvSpPr/>
            <p:nvPr/>
          </p:nvSpPr>
          <p:spPr bwMode="auto">
            <a:xfrm>
              <a:off x="7809944" y="1124745"/>
              <a:ext cx="1370568" cy="576064"/>
            </a:xfrm>
            <a:prstGeom prst="wedgeEllipseCallout">
              <a:avLst>
                <a:gd name="adj1" fmla="val -44357"/>
                <a:gd name="adj2" fmla="val 72796"/>
              </a:avLst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23000" dir="5400000" rotWithShape="0">
                <a:srgbClr val="000000">
                  <a:alpha val="34999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kumimoji="1" lang="zh-TW" altLang="en-US" b="1" spc="50" smtClean="0">
                <a:ln w="11430"/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29" name="文字方塊 128"/>
            <p:cNvSpPr txBox="1"/>
            <p:nvPr/>
          </p:nvSpPr>
          <p:spPr>
            <a:xfrm>
              <a:off x="7828465" y="1268760"/>
              <a:ext cx="1640079" cy="335816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TW" sz="1600" b="1" dirty="0" smtClean="0">
                  <a:ln w="1905"/>
                  <a:solidFill>
                    <a:srgbClr val="FFFFFF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微軟正黑體" pitchFamily="34" charset="-120"/>
                  <a:ea typeface="微軟正黑體" pitchFamily="34" charset="-120"/>
                </a:rPr>
                <a:t>107-108</a:t>
              </a:r>
              <a:endParaRPr kumimoji="1" lang="zh-TW" altLang="en-US" sz="1600" b="1" dirty="0">
                <a:ln w="1905"/>
                <a:solidFill>
                  <a:srgbClr val="FFFF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sp>
        <p:nvSpPr>
          <p:cNvPr id="135" name="投影片編號版面配置區 1"/>
          <p:cNvSpPr txBox="1">
            <a:spLocks/>
          </p:cNvSpPr>
          <p:nvPr/>
        </p:nvSpPr>
        <p:spPr bwMode="auto">
          <a:xfrm>
            <a:off x="7605295" y="6481142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  <a:lvl1pPr marL="0" algn="r" defTabSz="914400" rtl="0" eaLnBrk="1" latinLnBrk="0" hangingPunct="1">
              <a:defRPr sz="16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4B4207-4AE4-46EF-AC09-44782E80F1BF}" type="slidenum">
              <a:rPr kumimoji="0" lang="en-US" altLang="zh-TW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zh-TW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541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群組 10"/>
          <p:cNvGrpSpPr/>
          <p:nvPr/>
        </p:nvGrpSpPr>
        <p:grpSpPr>
          <a:xfrm>
            <a:off x="837032" y="430306"/>
            <a:ext cx="8564801" cy="6045792"/>
            <a:chOff x="364127" y="612813"/>
            <a:chExt cx="8456345" cy="6172194"/>
          </a:xfrm>
        </p:grpSpPr>
        <p:sp>
          <p:nvSpPr>
            <p:cNvPr id="187" name="矩形 186"/>
            <p:cNvSpPr>
              <a:spLocks noChangeAspect="1"/>
            </p:cNvSpPr>
            <p:nvPr/>
          </p:nvSpPr>
          <p:spPr>
            <a:xfrm>
              <a:off x="5207600" y="1289238"/>
              <a:ext cx="1420905" cy="13978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rgbClr val="FFFFFF"/>
                </a:solidFill>
              </a:endParaRPr>
            </a:p>
          </p:txBody>
        </p:sp>
        <p:sp>
          <p:nvSpPr>
            <p:cNvPr id="188" name="文字方塊 187"/>
            <p:cNvSpPr txBox="1">
              <a:spLocks noChangeAspect="1"/>
            </p:cNvSpPr>
            <p:nvPr/>
          </p:nvSpPr>
          <p:spPr>
            <a:xfrm>
              <a:off x="5101944" y="1129550"/>
              <a:ext cx="930319" cy="314212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FFFF"/>
                  </a:solidFill>
                </a:rPr>
                <a:t>Big Data</a:t>
              </a:r>
              <a:endParaRPr lang="zh-TW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185" name="矩形 184"/>
            <p:cNvSpPr>
              <a:spLocks noChangeAspect="1"/>
            </p:cNvSpPr>
            <p:nvPr/>
          </p:nvSpPr>
          <p:spPr>
            <a:xfrm>
              <a:off x="5239385" y="3043529"/>
              <a:ext cx="1420905" cy="13978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rgbClr val="FFFFFF"/>
                </a:solidFill>
              </a:endParaRPr>
            </a:p>
          </p:txBody>
        </p:sp>
        <p:sp>
          <p:nvSpPr>
            <p:cNvPr id="186" name="文字方塊 185"/>
            <p:cNvSpPr txBox="1">
              <a:spLocks noChangeAspect="1"/>
            </p:cNvSpPr>
            <p:nvPr/>
          </p:nvSpPr>
          <p:spPr>
            <a:xfrm>
              <a:off x="5120086" y="2917961"/>
              <a:ext cx="748058" cy="314212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FFFF"/>
                  </a:solidFill>
                </a:rPr>
                <a:t>Cloud</a:t>
              </a:r>
              <a:endParaRPr lang="zh-TW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7130953" y="1241961"/>
              <a:ext cx="1411346" cy="155636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813168" y="1065414"/>
              <a:ext cx="4043270" cy="164067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4127" y="2784218"/>
              <a:ext cx="4540082" cy="38904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>
                <a:solidFill>
                  <a:srgbClr val="FFFFFF"/>
                </a:solidFill>
              </a:endParaRPr>
            </a:p>
          </p:txBody>
        </p:sp>
        <p:grpSp>
          <p:nvGrpSpPr>
            <p:cNvPr id="2" name="群組 1"/>
            <p:cNvGrpSpPr>
              <a:grpSpLocks noChangeAspect="1"/>
            </p:cNvGrpSpPr>
            <p:nvPr/>
          </p:nvGrpSpPr>
          <p:grpSpPr>
            <a:xfrm>
              <a:off x="643944" y="612813"/>
              <a:ext cx="7650641" cy="6096442"/>
              <a:chOff x="-21483" y="77360"/>
              <a:chExt cx="9271411" cy="6819656"/>
            </a:xfrm>
          </p:grpSpPr>
          <p:grpSp>
            <p:nvGrpSpPr>
              <p:cNvPr id="73" name="群組 72"/>
              <p:cNvGrpSpPr>
                <a:grpSpLocks noChangeAspect="1"/>
              </p:cNvGrpSpPr>
              <p:nvPr/>
            </p:nvGrpSpPr>
            <p:grpSpPr>
              <a:xfrm>
                <a:off x="8113792" y="1077043"/>
                <a:ext cx="1124137" cy="1080000"/>
                <a:chOff x="1129989" y="921604"/>
                <a:chExt cx="1311493" cy="1260000"/>
              </a:xfrm>
            </p:grpSpPr>
            <p:pic>
              <p:nvPicPr>
                <p:cNvPr id="39" name="圖片 38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29989" y="921604"/>
                  <a:ext cx="1311493" cy="1260000"/>
                </a:xfrm>
                <a:prstGeom prst="ellipse">
                  <a:avLst/>
                </a:prstGeom>
                <a:ln w="38100" cap="rnd">
                  <a:solidFill>
                    <a:schemeClr val="tx1"/>
                  </a:solidFill>
                </a:ln>
                <a:effectLst/>
              </p:spPr>
            </p:pic>
            <p:pic>
              <p:nvPicPr>
                <p:cNvPr id="46" name="圖片 45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85735" y="1302242"/>
                  <a:ext cx="578385" cy="578385"/>
                </a:xfrm>
                <a:prstGeom prst="ellipse">
                  <a:avLst/>
                </a:prstGeom>
                <a:solidFill>
                  <a:schemeClr val="bg1"/>
                </a:solidFill>
                <a:ln w="63500" cap="rnd">
                  <a:noFill/>
                </a:ln>
                <a:effectLst/>
              </p:spPr>
            </p:pic>
          </p:grpSp>
          <p:sp>
            <p:nvSpPr>
              <p:cNvPr id="47" name="矩形 46"/>
              <p:cNvSpPr/>
              <p:nvPr/>
            </p:nvSpPr>
            <p:spPr>
              <a:xfrm>
                <a:off x="8197132" y="2196491"/>
                <a:ext cx="957464" cy="316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TW" altLang="en-US" sz="1200" dirty="0" smtClean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水情監測</a:t>
                </a:r>
                <a:endParaRPr lang="zh-TW" altLang="en-US" sz="1200" dirty="0">
                  <a:solidFill>
                    <a:srgbClr val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24" name="直線接點 23"/>
              <p:cNvCxnSpPr/>
              <p:nvPr/>
            </p:nvCxnSpPr>
            <p:spPr>
              <a:xfrm>
                <a:off x="7477598" y="202201"/>
                <a:ext cx="0" cy="64262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矩形 28"/>
              <p:cNvSpPr/>
              <p:nvPr/>
            </p:nvSpPr>
            <p:spPr>
              <a:xfrm>
                <a:off x="8168507" y="84493"/>
                <a:ext cx="803579" cy="421783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TW" altLang="en-US" b="1" dirty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現場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838600" y="85797"/>
                <a:ext cx="1431497" cy="431193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TW" altLang="en-US" b="1" dirty="0" smtClean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預報系統</a:t>
                </a:r>
                <a:endParaRPr lang="zh-TW" altLang="en-US" b="1" dirty="0">
                  <a:solidFill>
                    <a:srgbClr val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50" name="直線接點 49"/>
              <p:cNvCxnSpPr/>
              <p:nvPr/>
            </p:nvCxnSpPr>
            <p:spPr>
              <a:xfrm>
                <a:off x="5265739" y="193665"/>
                <a:ext cx="0" cy="64262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矩形 51"/>
              <p:cNvSpPr/>
              <p:nvPr/>
            </p:nvSpPr>
            <p:spPr>
              <a:xfrm>
                <a:off x="5694007" y="77360"/>
                <a:ext cx="1384358" cy="421783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TW" altLang="en-US" b="1" dirty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資訊系統</a:t>
                </a:r>
                <a:endParaRPr lang="en-US" altLang="zh-TW" b="1" dirty="0">
                  <a:solidFill>
                    <a:srgbClr val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pic>
            <p:nvPicPr>
              <p:cNvPr id="57" name="圖片 5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70723" y="2875619"/>
                <a:ext cx="1080000" cy="1080000"/>
              </a:xfrm>
              <a:prstGeom prst="rect">
                <a:avLst/>
              </a:prstGeom>
            </p:spPr>
          </p:pic>
          <p:sp>
            <p:nvSpPr>
              <p:cNvPr id="58" name="矩形 57"/>
              <p:cNvSpPr/>
              <p:nvPr/>
            </p:nvSpPr>
            <p:spPr>
              <a:xfrm>
                <a:off x="5563737" y="3952151"/>
                <a:ext cx="1693974" cy="316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TW" altLang="en-US" sz="1200" dirty="0" smtClean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雲端資訊服務平台</a:t>
                </a:r>
                <a:endParaRPr lang="zh-TW" altLang="en-US" sz="1200" dirty="0">
                  <a:solidFill>
                    <a:srgbClr val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grpSp>
            <p:nvGrpSpPr>
              <p:cNvPr id="59" name="群組 58"/>
              <p:cNvGrpSpPr>
                <a:grpSpLocks noChangeAspect="1"/>
              </p:cNvGrpSpPr>
              <p:nvPr/>
            </p:nvGrpSpPr>
            <p:grpSpPr>
              <a:xfrm>
                <a:off x="3730623" y="615254"/>
                <a:ext cx="1030056" cy="1080000"/>
                <a:chOff x="3740878" y="2779359"/>
                <a:chExt cx="1901541" cy="1993741"/>
              </a:xfrm>
            </p:grpSpPr>
            <p:pic>
              <p:nvPicPr>
                <p:cNvPr id="60" name="圖片 59"/>
                <p:cNvPicPr>
                  <a:picLocks noChangeAspect="1"/>
                </p:cNvPicPr>
                <p:nvPr/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459" r="3165"/>
                <a:stretch/>
              </p:blipFill>
              <p:spPr>
                <a:xfrm>
                  <a:off x="3740878" y="2779359"/>
                  <a:ext cx="1901541" cy="1993741"/>
                </a:xfrm>
                <a:prstGeom prst="rect">
                  <a:avLst/>
                </a:prstGeom>
              </p:spPr>
            </p:pic>
            <p:pic>
              <p:nvPicPr>
                <p:cNvPr id="61" name="圖片 60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895894" y="3902146"/>
                  <a:ext cx="634698" cy="634698"/>
                </a:xfrm>
                <a:prstGeom prst="ellipse">
                  <a:avLst/>
                </a:prstGeom>
                <a:solidFill>
                  <a:schemeClr val="bg1"/>
                </a:solidFill>
                <a:ln w="63500" cap="rnd">
                  <a:noFill/>
                </a:ln>
                <a:effectLst/>
              </p:spPr>
            </p:pic>
          </p:grpSp>
          <p:sp>
            <p:nvSpPr>
              <p:cNvPr id="62" name="矩形 61"/>
              <p:cNvSpPr/>
              <p:nvPr/>
            </p:nvSpPr>
            <p:spPr>
              <a:xfrm>
                <a:off x="3424785" y="1671855"/>
                <a:ext cx="1693974" cy="316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TW" altLang="en-US" sz="1200" dirty="0" smtClean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淹水潛勢圖資倉儲</a:t>
                </a:r>
                <a:endParaRPr lang="zh-TW" altLang="en-US" sz="1200" dirty="0">
                  <a:solidFill>
                    <a:srgbClr val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pic>
            <p:nvPicPr>
              <p:cNvPr id="63" name="圖片 62"/>
              <p:cNvPicPr>
                <a:picLocks noChangeAspect="1"/>
              </p:cNvPicPr>
              <p:nvPr/>
            </p:nvPicPr>
            <p:blipFill>
              <a:blip r:embed="rId8" cstate="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42107" y="4849270"/>
                <a:ext cx="1080000" cy="1080000"/>
              </a:xfrm>
              <a:prstGeom prst="rect">
                <a:avLst/>
              </a:prstGeom>
            </p:spPr>
          </p:pic>
          <p:sp>
            <p:nvSpPr>
              <p:cNvPr id="64" name="矩形 63"/>
              <p:cNvSpPr/>
              <p:nvPr/>
            </p:nvSpPr>
            <p:spPr>
              <a:xfrm>
                <a:off x="2009462" y="5947210"/>
                <a:ext cx="1325719" cy="316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TW" altLang="en-US" sz="1200" dirty="0" smtClean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即時淹水模擬</a:t>
                </a:r>
                <a:endParaRPr lang="zh-TW" altLang="en-US" sz="1200" dirty="0">
                  <a:solidFill>
                    <a:srgbClr val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5806293" y="5806749"/>
                <a:ext cx="1325719" cy="316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TW" altLang="en-US" sz="1200" dirty="0" smtClean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防汛資訊平台</a:t>
                </a:r>
                <a:endParaRPr lang="zh-TW" altLang="en-US" sz="1200" dirty="0">
                  <a:solidFill>
                    <a:srgbClr val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grpSp>
            <p:nvGrpSpPr>
              <p:cNvPr id="66" name="群組 65"/>
              <p:cNvGrpSpPr>
                <a:grpSpLocks noChangeAspect="1"/>
              </p:cNvGrpSpPr>
              <p:nvPr/>
            </p:nvGrpSpPr>
            <p:grpSpPr>
              <a:xfrm>
                <a:off x="5903753" y="4763021"/>
                <a:ext cx="1080000" cy="1080000"/>
                <a:chOff x="7876016" y="4954532"/>
                <a:chExt cx="1311847" cy="1311847"/>
              </a:xfrm>
            </p:grpSpPr>
            <p:pic>
              <p:nvPicPr>
                <p:cNvPr id="67" name="圖片 66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876016" y="4954532"/>
                  <a:ext cx="1311847" cy="1311847"/>
                </a:xfrm>
                <a:prstGeom prst="rect">
                  <a:avLst/>
                </a:prstGeom>
              </p:spPr>
            </p:pic>
            <p:pic>
              <p:nvPicPr>
                <p:cNvPr id="68" name="圖片 67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237763" y="5160667"/>
                  <a:ext cx="588351" cy="588351"/>
                </a:xfrm>
                <a:prstGeom prst="rect">
                  <a:avLst/>
                </a:prstGeom>
              </p:spPr>
            </p:pic>
          </p:grpSp>
          <p:sp>
            <p:nvSpPr>
              <p:cNvPr id="72" name="矩形 71"/>
              <p:cNvSpPr/>
              <p:nvPr/>
            </p:nvSpPr>
            <p:spPr>
              <a:xfrm>
                <a:off x="3440840" y="5259588"/>
                <a:ext cx="2034611" cy="5272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TW" altLang="en-US" sz="1200" dirty="0" smtClean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水位即時校正</a:t>
                </a:r>
                <a:endParaRPr lang="en-US" altLang="zh-TW" sz="1200" dirty="0" smtClean="0">
                  <a:solidFill>
                    <a:srgbClr val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  <a:p>
                <a:pPr algn="ctr"/>
                <a:r>
                  <a:rPr lang="zh-TW" altLang="en-US" sz="1200" dirty="0">
                    <a:solidFill>
                      <a:srgbClr val="000000"/>
                    </a:solidFill>
                  </a:rPr>
                  <a:t>淹水深度與範圍</a:t>
                </a:r>
                <a:r>
                  <a:rPr lang="zh-TW" altLang="en-US" sz="1200" dirty="0" smtClean="0">
                    <a:solidFill>
                      <a:srgbClr val="000000"/>
                    </a:solidFill>
                  </a:rPr>
                  <a:t>校正</a:t>
                </a:r>
                <a:endParaRPr lang="en-US" altLang="zh-TW" sz="1200" dirty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4" name="群組 73"/>
              <p:cNvGrpSpPr>
                <a:grpSpLocks noChangeAspect="1"/>
              </p:cNvGrpSpPr>
              <p:nvPr/>
            </p:nvGrpSpPr>
            <p:grpSpPr>
              <a:xfrm>
                <a:off x="494405" y="810978"/>
                <a:ext cx="926945" cy="1080000"/>
                <a:chOff x="1574799" y="4029889"/>
                <a:chExt cx="1498601" cy="1746047"/>
              </a:xfrm>
            </p:grpSpPr>
            <p:pic>
              <p:nvPicPr>
                <p:cNvPr id="75" name="圖片 74"/>
                <p:cNvPicPr>
                  <a:picLocks noChangeAspect="1"/>
                </p:cNvPicPr>
                <p:nvPr/>
              </p:nvPicPr>
              <p:blipFill rotWithShape="1"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668" r="7504"/>
                <a:stretch/>
              </p:blipFill>
              <p:spPr>
                <a:xfrm>
                  <a:off x="1574799" y="4029889"/>
                  <a:ext cx="1498601" cy="1746047"/>
                </a:xfrm>
                <a:prstGeom prst="rect">
                  <a:avLst/>
                </a:prstGeom>
              </p:spPr>
            </p:pic>
            <p:pic>
              <p:nvPicPr>
                <p:cNvPr id="76" name="圖片 75"/>
                <p:cNvPicPr>
                  <a:picLocks noChangeAspect="1"/>
                </p:cNvPicPr>
                <p:nvPr/>
              </p:nvPicPr>
              <p:blipFill>
                <a:blip r:embed="rId12" cstate="print">
                  <a:biLevel thresh="7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08640" y="4811353"/>
                  <a:ext cx="339285" cy="339284"/>
                </a:xfrm>
                <a:prstGeom prst="rect">
                  <a:avLst/>
                </a:prstGeom>
              </p:spPr>
            </p:pic>
          </p:grpSp>
          <p:sp>
            <p:nvSpPr>
              <p:cNvPr id="77" name="矩形 76"/>
              <p:cNvSpPr/>
              <p:nvPr/>
            </p:nvSpPr>
            <p:spPr>
              <a:xfrm>
                <a:off x="183084" y="1885849"/>
                <a:ext cx="1509847" cy="31633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TW" altLang="en-US" sz="1200" dirty="0" smtClean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智慧化水位搜圖</a:t>
                </a:r>
                <a:endParaRPr lang="zh-TW" altLang="en-US" sz="1200" dirty="0">
                  <a:solidFill>
                    <a:srgbClr val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grpSp>
            <p:nvGrpSpPr>
              <p:cNvPr id="78" name="群組 77"/>
              <p:cNvGrpSpPr>
                <a:grpSpLocks noChangeAspect="1"/>
              </p:cNvGrpSpPr>
              <p:nvPr/>
            </p:nvGrpSpPr>
            <p:grpSpPr>
              <a:xfrm>
                <a:off x="2138217" y="963977"/>
                <a:ext cx="932177" cy="1080000"/>
                <a:chOff x="3581400" y="3864409"/>
                <a:chExt cx="1507068" cy="1746047"/>
              </a:xfrm>
            </p:grpSpPr>
            <p:pic>
              <p:nvPicPr>
                <p:cNvPr id="79" name="圖片 78"/>
                <p:cNvPicPr>
                  <a:picLocks noChangeAspect="1"/>
                </p:cNvPicPr>
                <p:nvPr/>
              </p:nvPicPr>
              <p:blipFill rotWithShape="1"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647" r="7040"/>
                <a:stretch/>
              </p:blipFill>
              <p:spPr>
                <a:xfrm>
                  <a:off x="3581400" y="3864409"/>
                  <a:ext cx="1507068" cy="1746047"/>
                </a:xfrm>
                <a:prstGeom prst="rect">
                  <a:avLst/>
                </a:prstGeom>
              </p:spPr>
            </p:pic>
            <p:pic>
              <p:nvPicPr>
                <p:cNvPr id="80" name="圖片 79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106333" y="4665133"/>
                  <a:ext cx="338565" cy="338565"/>
                </a:xfrm>
                <a:prstGeom prst="rect">
                  <a:avLst/>
                </a:prstGeom>
              </p:spPr>
            </p:pic>
          </p:grpSp>
          <p:sp>
            <p:nvSpPr>
              <p:cNvPr id="81" name="矩形 80"/>
              <p:cNvSpPr/>
              <p:nvPr/>
            </p:nvSpPr>
            <p:spPr>
              <a:xfrm>
                <a:off x="1849382" y="2048329"/>
                <a:ext cx="1509847" cy="316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TW" altLang="en-US" sz="1200" dirty="0" smtClean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智慧化雨量搜圖</a:t>
                </a:r>
                <a:endParaRPr lang="zh-TW" altLang="en-US" sz="1200" dirty="0">
                  <a:solidFill>
                    <a:srgbClr val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98" name="直線單箭頭接點 97"/>
              <p:cNvCxnSpPr/>
              <p:nvPr/>
            </p:nvCxnSpPr>
            <p:spPr>
              <a:xfrm flipH="1">
                <a:off x="1586972" y="833604"/>
                <a:ext cx="2049581" cy="11557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ysDot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線單箭頭接點 99"/>
              <p:cNvCxnSpPr/>
              <p:nvPr/>
            </p:nvCxnSpPr>
            <p:spPr>
              <a:xfrm flipH="1">
                <a:off x="3132139" y="1476515"/>
                <a:ext cx="524009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ysDot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線單箭頭接點 104"/>
              <p:cNvCxnSpPr/>
              <p:nvPr/>
            </p:nvCxnSpPr>
            <p:spPr>
              <a:xfrm>
                <a:off x="2641468" y="2285718"/>
                <a:ext cx="0" cy="349406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ysDot"/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肘形接點 124"/>
              <p:cNvCxnSpPr>
                <a:stCxn id="77" idx="2"/>
              </p:cNvCxnSpPr>
              <p:nvPr/>
            </p:nvCxnSpPr>
            <p:spPr>
              <a:xfrm rot="16200000" flipH="1">
                <a:off x="1006221" y="2133972"/>
                <a:ext cx="784460" cy="920889"/>
              </a:xfrm>
              <a:prstGeom prst="bentConnector2">
                <a:avLst/>
              </a:prstGeom>
              <a:ln w="12700">
                <a:solidFill>
                  <a:schemeClr val="tx1"/>
                </a:solidFill>
                <a:prstDash val="sysDot"/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肘形接點 130"/>
              <p:cNvCxnSpPr/>
              <p:nvPr/>
            </p:nvCxnSpPr>
            <p:spPr>
              <a:xfrm rot="10800000">
                <a:off x="3394143" y="3866271"/>
                <a:ext cx="2509610" cy="1384502"/>
              </a:xfrm>
              <a:prstGeom prst="bentConnector3">
                <a:avLst>
                  <a:gd name="adj1" fmla="val 70300"/>
                </a:avLst>
              </a:prstGeom>
              <a:ln w="254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線單箭頭接點 135"/>
              <p:cNvCxnSpPr/>
              <p:nvPr/>
            </p:nvCxnSpPr>
            <p:spPr>
              <a:xfrm>
                <a:off x="3484661" y="3389831"/>
                <a:ext cx="2386062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線單箭頭接點 156"/>
              <p:cNvCxnSpPr/>
              <p:nvPr/>
            </p:nvCxnSpPr>
            <p:spPr>
              <a:xfrm>
                <a:off x="2691018" y="4403148"/>
                <a:ext cx="2823" cy="41080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ysDot"/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73" name="圖片 172"/>
              <p:cNvPicPr>
                <a:picLocks noChangeAspect="1"/>
              </p:cNvPicPr>
              <p:nvPr/>
            </p:nvPicPr>
            <p:blipFill>
              <a:blip r:embed="rId14" cstate="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73245" y="3075736"/>
                <a:ext cx="1080000" cy="1080000"/>
              </a:xfrm>
              <a:prstGeom prst="rect">
                <a:avLst/>
              </a:prstGeom>
            </p:spPr>
          </p:pic>
          <p:pic>
            <p:nvPicPr>
              <p:cNvPr id="174" name="圖片 173"/>
              <p:cNvPicPr>
                <a:picLocks noChangeAspect="1"/>
              </p:cNvPicPr>
              <p:nvPr/>
            </p:nvPicPr>
            <p:blipFill>
              <a:blip r:embed="rId14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74844" y="4424948"/>
                <a:ext cx="1080000" cy="1080000"/>
              </a:xfrm>
              <a:prstGeom prst="rect">
                <a:avLst/>
              </a:prstGeom>
            </p:spPr>
          </p:pic>
          <p:sp>
            <p:nvSpPr>
              <p:cNvPr id="175" name="矩形 174"/>
              <p:cNvSpPr/>
              <p:nvPr/>
            </p:nvSpPr>
            <p:spPr>
              <a:xfrm>
                <a:off x="8134511" y="3980107"/>
                <a:ext cx="957464" cy="316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TW" altLang="en-US" sz="1200" dirty="0" smtClean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災防人員</a:t>
                </a:r>
                <a:endParaRPr lang="zh-TW" altLang="en-US" sz="1200" dirty="0">
                  <a:solidFill>
                    <a:srgbClr val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176" name="矩形 175"/>
              <p:cNvSpPr/>
              <p:nvPr/>
            </p:nvSpPr>
            <p:spPr>
              <a:xfrm>
                <a:off x="8317751" y="5316197"/>
                <a:ext cx="589209" cy="316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TW" altLang="en-US" sz="1200" dirty="0" smtClean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民眾</a:t>
                </a:r>
                <a:endParaRPr lang="zh-TW" altLang="en-US" sz="1200" dirty="0">
                  <a:solidFill>
                    <a:srgbClr val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300212" y="3323512"/>
                <a:ext cx="1538919" cy="5272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TW" altLang="en-US" sz="1200" dirty="0" smtClean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平台</a:t>
                </a:r>
                <a:endParaRPr lang="en-US" altLang="zh-TW" sz="1200" dirty="0" smtClean="0">
                  <a:solidFill>
                    <a:srgbClr val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  <a:p>
                <a:pPr algn="r"/>
                <a:r>
                  <a:rPr lang="zh-TW" altLang="en-US" sz="1200" dirty="0" smtClean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測預報雨量產品</a:t>
                </a:r>
                <a:endParaRPr lang="zh-TW" altLang="en-US" sz="1200" dirty="0">
                  <a:solidFill>
                    <a:srgbClr val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84" name="直線單箭頭接點 83"/>
              <p:cNvCxnSpPr/>
              <p:nvPr/>
            </p:nvCxnSpPr>
            <p:spPr>
              <a:xfrm flipV="1">
                <a:off x="6393745" y="2250057"/>
                <a:ext cx="850" cy="604207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ysDot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5" name="圖片 84"/>
              <p:cNvPicPr>
                <a:picLocks noChangeAspect="1"/>
              </p:cNvPicPr>
              <p:nvPr/>
            </p:nvPicPr>
            <p:blipFill>
              <a:blip r:embed="rId15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68076" y="1066369"/>
                <a:ext cx="1407415" cy="961733"/>
              </a:xfrm>
              <a:prstGeom prst="rect">
                <a:avLst/>
              </a:prstGeom>
            </p:spPr>
          </p:pic>
          <p:sp>
            <p:nvSpPr>
              <p:cNvPr id="86" name="矩形 85"/>
              <p:cNvSpPr/>
              <p:nvPr/>
            </p:nvSpPr>
            <p:spPr>
              <a:xfrm>
                <a:off x="5520944" y="2014457"/>
                <a:ext cx="1693974" cy="316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TW" altLang="en-US" sz="1200" dirty="0" smtClean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巨量資料分析架構</a:t>
                </a:r>
                <a:endParaRPr lang="zh-TW" altLang="en-US" sz="1200" dirty="0">
                  <a:solidFill>
                    <a:srgbClr val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30" name="肘形接點 29"/>
              <p:cNvCxnSpPr/>
              <p:nvPr/>
            </p:nvCxnSpPr>
            <p:spPr>
              <a:xfrm>
                <a:off x="4723543" y="1203765"/>
                <a:ext cx="929108" cy="132757"/>
              </a:xfrm>
              <a:prstGeom prst="bentConnector3">
                <a:avLst>
                  <a:gd name="adj1" fmla="val 50000"/>
                </a:avLst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55" name="圖片 54"/>
              <p:cNvPicPr>
                <a:picLocks noChangeAspect="1"/>
              </p:cNvPicPr>
              <p:nvPr/>
            </p:nvPicPr>
            <p:blipFill rotWithShape="1">
              <a:blip r:embed="rId16" cstate="print">
                <a:clrChange>
                  <a:clrFrom>
                    <a:srgbClr val="B6D1D8"/>
                  </a:clrFrom>
                  <a:clrTo>
                    <a:srgbClr val="B6D1D8">
                      <a:alpha val="0"/>
                    </a:srgbClr>
                  </a:clrTo>
                </a:clrChange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667" t="-296" r="12111" b="296"/>
              <a:stretch/>
            </p:blipFill>
            <p:spPr>
              <a:xfrm>
                <a:off x="1865257" y="2691399"/>
                <a:ext cx="1633700" cy="1628875"/>
              </a:xfrm>
              <a:prstGeom prst="ellips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</p:pic>
          <p:cxnSp>
            <p:nvCxnSpPr>
              <p:cNvPr id="159" name="肘形接點 158"/>
              <p:cNvCxnSpPr/>
              <p:nvPr/>
            </p:nvCxnSpPr>
            <p:spPr>
              <a:xfrm rot="10800000" flipV="1">
                <a:off x="7077022" y="2016264"/>
                <a:ext cx="1078516" cy="1167848"/>
              </a:xfrm>
              <a:prstGeom prst="bentConnector3">
                <a:avLst>
                  <a:gd name="adj1" fmla="val 52300"/>
                </a:avLst>
              </a:prstGeom>
              <a:ln w="2540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線單箭頭接點 181"/>
              <p:cNvCxnSpPr/>
              <p:nvPr/>
            </p:nvCxnSpPr>
            <p:spPr>
              <a:xfrm>
                <a:off x="6410723" y="4234901"/>
                <a:ext cx="0" cy="544303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ysDot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9" name="群組 68"/>
              <p:cNvGrpSpPr>
                <a:grpSpLocks noChangeAspect="1"/>
              </p:cNvGrpSpPr>
              <p:nvPr/>
            </p:nvGrpSpPr>
            <p:grpSpPr>
              <a:xfrm>
                <a:off x="3810368" y="4033764"/>
                <a:ext cx="1080000" cy="1080000"/>
                <a:chOff x="1702206" y="178206"/>
                <a:chExt cx="1150959" cy="1150959"/>
              </a:xfrm>
              <a:solidFill>
                <a:schemeClr val="bg1"/>
              </a:solidFill>
            </p:grpSpPr>
            <p:pic>
              <p:nvPicPr>
                <p:cNvPr id="70" name="圖片 69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02206" y="178206"/>
                  <a:ext cx="1150959" cy="1150959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  <p:pic>
              <p:nvPicPr>
                <p:cNvPr id="71" name="圖片 70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86586" y="565542"/>
                  <a:ext cx="444108" cy="444108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</p:grpSp>
          <p:pic>
            <p:nvPicPr>
              <p:cNvPr id="83" name="圖片 82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59" r="3165"/>
              <a:stretch/>
            </p:blipFill>
            <p:spPr>
              <a:xfrm>
                <a:off x="290886" y="4680143"/>
                <a:ext cx="771429" cy="808833"/>
              </a:xfrm>
              <a:prstGeom prst="rect">
                <a:avLst/>
              </a:prstGeom>
            </p:spPr>
          </p:pic>
          <p:cxnSp>
            <p:nvCxnSpPr>
              <p:cNvPr id="89" name="直線單箭頭接點 88"/>
              <p:cNvCxnSpPr/>
              <p:nvPr/>
            </p:nvCxnSpPr>
            <p:spPr>
              <a:xfrm flipH="1">
                <a:off x="1116877" y="5123264"/>
                <a:ext cx="962261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ysDot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矩形 89"/>
              <p:cNvSpPr/>
              <p:nvPr/>
            </p:nvSpPr>
            <p:spPr>
              <a:xfrm>
                <a:off x="-21483" y="6580679"/>
                <a:ext cx="1782586" cy="316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TW" sz="1200" dirty="0" smtClean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Rainfall Generator</a:t>
                </a:r>
              </a:p>
            </p:txBody>
          </p:sp>
          <p:grpSp>
            <p:nvGrpSpPr>
              <p:cNvPr id="20" name="群組 19"/>
              <p:cNvGrpSpPr/>
              <p:nvPr/>
            </p:nvGrpSpPr>
            <p:grpSpPr>
              <a:xfrm>
                <a:off x="326336" y="5891406"/>
                <a:ext cx="715641" cy="750340"/>
                <a:chOff x="4213066" y="5869525"/>
                <a:chExt cx="715641" cy="750340"/>
              </a:xfrm>
            </p:grpSpPr>
            <p:pic>
              <p:nvPicPr>
                <p:cNvPr id="101" name="圖片 100"/>
                <p:cNvPicPr>
                  <a:picLocks noChangeAspect="1"/>
                </p:cNvPicPr>
                <p:nvPr/>
              </p:nvPicPr>
              <p:blipFill rotWithShape="1"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459" r="3165"/>
                <a:stretch/>
              </p:blipFill>
              <p:spPr>
                <a:xfrm>
                  <a:off x="4213066" y="5869525"/>
                  <a:ext cx="715641" cy="750340"/>
                </a:xfrm>
                <a:prstGeom prst="rect">
                  <a:avLst/>
                </a:prstGeom>
              </p:spPr>
            </p:pic>
            <p:pic>
              <p:nvPicPr>
                <p:cNvPr id="94" name="圖片 93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36676" y="6123547"/>
                  <a:ext cx="303913" cy="303914"/>
                </a:xfrm>
                <a:prstGeom prst="rect">
                  <a:avLst/>
                </a:prstGeom>
                <a:solidFill>
                  <a:schemeClr val="bg1"/>
                </a:solidFill>
              </p:spPr>
            </p:pic>
          </p:grpSp>
          <p:cxnSp>
            <p:nvCxnSpPr>
              <p:cNvPr id="103" name="直線單箭頭接點 102"/>
              <p:cNvCxnSpPr/>
              <p:nvPr/>
            </p:nvCxnSpPr>
            <p:spPr>
              <a:xfrm flipH="1">
                <a:off x="1116877" y="6330040"/>
                <a:ext cx="3866608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ysDot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6" name="矩形 105"/>
              <p:cNvSpPr/>
              <p:nvPr/>
            </p:nvSpPr>
            <p:spPr>
              <a:xfrm>
                <a:off x="191414" y="5468652"/>
                <a:ext cx="1141591" cy="316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TW" altLang="en-US" sz="1200" dirty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數</a:t>
                </a:r>
                <a:r>
                  <a:rPr lang="zh-TW" altLang="en-US" sz="1200" dirty="0" smtClean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模資料庫</a:t>
                </a:r>
                <a:endParaRPr lang="en-US" altLang="zh-TW" sz="1200" dirty="0" smtClean="0">
                  <a:solidFill>
                    <a:srgbClr val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107" name="直線單箭頭接點 106"/>
              <p:cNvCxnSpPr/>
              <p:nvPr/>
            </p:nvCxnSpPr>
            <p:spPr>
              <a:xfrm>
                <a:off x="635813" y="6137512"/>
                <a:ext cx="0" cy="228449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肘形接點 107"/>
              <p:cNvCxnSpPr/>
              <p:nvPr/>
            </p:nvCxnSpPr>
            <p:spPr>
              <a:xfrm rot="16200000" flipH="1">
                <a:off x="2449598" y="3796151"/>
                <a:ext cx="4380561" cy="687215"/>
              </a:xfrm>
              <a:prstGeom prst="bentConnector3">
                <a:avLst>
                  <a:gd name="adj1" fmla="val 14961"/>
                </a:avLst>
              </a:prstGeom>
              <a:ln w="12700">
                <a:solidFill>
                  <a:schemeClr val="tx1"/>
                </a:solidFill>
                <a:prstDash val="sysDot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矩形 52"/>
              <p:cNvSpPr/>
              <p:nvPr/>
            </p:nvSpPr>
            <p:spPr>
              <a:xfrm>
                <a:off x="1414209" y="4680649"/>
                <a:ext cx="309474" cy="190231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1200" b="1" dirty="0" smtClean="0">
                    <a:solidFill>
                      <a:srgbClr val="000000"/>
                    </a:solidFill>
                  </a:rPr>
                  <a:t>多</a:t>
                </a:r>
                <a:endParaRPr lang="en-US" altLang="zh-TW" sz="1200" b="1" dirty="0" smtClean="0">
                  <a:solidFill>
                    <a:srgbClr val="000000"/>
                  </a:solidFill>
                </a:endParaRPr>
              </a:p>
              <a:p>
                <a:pPr algn="ctr"/>
                <a:endParaRPr lang="en-US" altLang="zh-TW" sz="1200" b="1" dirty="0">
                  <a:solidFill>
                    <a:srgbClr val="000000"/>
                  </a:solidFill>
                </a:endParaRPr>
              </a:p>
              <a:p>
                <a:pPr algn="ctr"/>
                <a:r>
                  <a:rPr lang="zh-TW" altLang="en-US" sz="1200" b="1" dirty="0" smtClean="0">
                    <a:solidFill>
                      <a:srgbClr val="000000"/>
                    </a:solidFill>
                  </a:rPr>
                  <a:t>模</a:t>
                </a:r>
                <a:endParaRPr lang="en-US" altLang="zh-TW" sz="1200" b="1" dirty="0" smtClean="0">
                  <a:solidFill>
                    <a:srgbClr val="000000"/>
                  </a:solidFill>
                </a:endParaRPr>
              </a:p>
              <a:p>
                <a:pPr algn="ctr"/>
                <a:endParaRPr lang="en-US" altLang="zh-TW" sz="1200" b="1" dirty="0" smtClean="0">
                  <a:solidFill>
                    <a:srgbClr val="000000"/>
                  </a:solidFill>
                </a:endParaRPr>
              </a:p>
              <a:p>
                <a:pPr algn="ctr"/>
                <a:r>
                  <a:rPr lang="zh-TW" altLang="en-US" sz="1200" b="1" dirty="0" smtClean="0">
                    <a:solidFill>
                      <a:srgbClr val="000000"/>
                    </a:solidFill>
                  </a:rPr>
                  <a:t>式</a:t>
                </a:r>
                <a:endParaRPr lang="zh-TW" altLang="en-US" sz="12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" name="左-右雙向箭號 111"/>
              <p:cNvSpPr/>
              <p:nvPr/>
            </p:nvSpPr>
            <p:spPr>
              <a:xfrm>
                <a:off x="7089458" y="3593530"/>
                <a:ext cx="774179" cy="198218"/>
              </a:xfrm>
              <a:prstGeom prst="leftRightArrow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9" name="左-右雙向箭號 128"/>
              <p:cNvSpPr/>
              <p:nvPr/>
            </p:nvSpPr>
            <p:spPr>
              <a:xfrm rot="2136122">
                <a:off x="6957761" y="4193801"/>
                <a:ext cx="1226574" cy="186473"/>
              </a:xfrm>
              <a:prstGeom prst="leftRightArrow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30" name="肘形接點 129"/>
              <p:cNvCxnSpPr/>
              <p:nvPr/>
            </p:nvCxnSpPr>
            <p:spPr>
              <a:xfrm rot="10800000">
                <a:off x="6508341" y="6083753"/>
                <a:ext cx="1355296" cy="213635"/>
              </a:xfrm>
              <a:prstGeom prst="bentConnector3">
                <a:avLst>
                  <a:gd name="adj1" fmla="val 99638"/>
                </a:avLst>
              </a:prstGeom>
              <a:ln w="25400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圓角矩形 119"/>
              <p:cNvSpPr/>
              <p:nvPr/>
            </p:nvSpPr>
            <p:spPr>
              <a:xfrm>
                <a:off x="8078261" y="6310903"/>
                <a:ext cx="1171667" cy="340057"/>
              </a:xfrm>
              <a:prstGeom prst="round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1200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應變體系</a:t>
                </a:r>
              </a:p>
            </p:txBody>
          </p:sp>
          <p:sp>
            <p:nvSpPr>
              <p:cNvPr id="138" name="圓角矩形 137"/>
              <p:cNvSpPr/>
              <p:nvPr/>
            </p:nvSpPr>
            <p:spPr>
              <a:xfrm>
                <a:off x="8076810" y="5878459"/>
                <a:ext cx="1171667" cy="340057"/>
              </a:xfrm>
              <a:prstGeom prst="round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1200" dirty="0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決策支援</a:t>
                </a:r>
                <a:endParaRPr lang="zh-TW" altLang="en-US" sz="12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文字方塊 7"/>
            <p:cNvSpPr txBox="1">
              <a:spLocks noChangeAspect="1"/>
            </p:cNvSpPr>
            <p:nvPr/>
          </p:nvSpPr>
          <p:spPr>
            <a:xfrm>
              <a:off x="7676347" y="1101691"/>
              <a:ext cx="1144125" cy="314212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TW" sz="1400" b="1" dirty="0" err="1" smtClean="0">
                  <a:solidFill>
                    <a:srgbClr val="FFFFFF"/>
                  </a:solidFill>
                </a:rPr>
                <a:t>IoT</a:t>
              </a:r>
              <a:r>
                <a:rPr lang="zh-TW" altLang="en-US" sz="1400" b="1" dirty="0">
                  <a:solidFill>
                    <a:srgbClr val="FFFFFF"/>
                  </a:solidFill>
                </a:rPr>
                <a:t> </a:t>
              </a:r>
              <a:r>
                <a:rPr lang="en-US" altLang="zh-TW" sz="1400" b="1" dirty="0" smtClean="0">
                  <a:solidFill>
                    <a:srgbClr val="FFFFFF"/>
                  </a:solidFill>
                </a:rPr>
                <a:t>Sensor</a:t>
              </a:r>
              <a:endParaRPr lang="zh-TW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189" name="文字方塊 188"/>
            <p:cNvSpPr txBox="1">
              <a:spLocks noChangeAspect="1"/>
            </p:cNvSpPr>
            <p:nvPr/>
          </p:nvSpPr>
          <p:spPr>
            <a:xfrm>
              <a:off x="864045" y="926266"/>
              <a:ext cx="457718" cy="314212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FFFF"/>
                  </a:solidFill>
                </a:rPr>
                <a:t>A.I.</a:t>
              </a:r>
              <a:endParaRPr lang="zh-TW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190" name="文字方塊 189"/>
            <p:cNvSpPr txBox="1">
              <a:spLocks noChangeAspect="1"/>
            </p:cNvSpPr>
            <p:nvPr/>
          </p:nvSpPr>
          <p:spPr>
            <a:xfrm>
              <a:off x="4342964" y="6470795"/>
              <a:ext cx="557429" cy="314212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FFFF"/>
                  </a:solidFill>
                </a:rPr>
                <a:t>HPC</a:t>
              </a:r>
              <a:endParaRPr lang="zh-TW" altLang="en-US" sz="14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87" name="文字方塊 86"/>
          <p:cNvSpPr txBox="1">
            <a:spLocks noChangeAspect="1"/>
          </p:cNvSpPr>
          <p:nvPr/>
        </p:nvSpPr>
        <p:spPr>
          <a:xfrm>
            <a:off x="7354525" y="2933266"/>
            <a:ext cx="811441" cy="307777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sz="1400" b="1" dirty="0" err="1" smtClean="0">
                <a:solidFill>
                  <a:srgbClr val="FFFFFF"/>
                </a:solidFill>
              </a:rPr>
              <a:t>IoT</a:t>
            </a:r>
            <a:r>
              <a:rPr lang="zh-TW" altLang="en-US" sz="1400" b="1" dirty="0" smtClean="0">
                <a:solidFill>
                  <a:srgbClr val="FFFFFF"/>
                </a:solidFill>
              </a:rPr>
              <a:t>通訊</a:t>
            </a:r>
            <a:endParaRPr lang="zh-TW" altLang="en-US" sz="1400" b="1" dirty="0">
              <a:solidFill>
                <a:srgbClr val="FFFFFF"/>
              </a:solidFill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3950824" y="3328090"/>
            <a:ext cx="18774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b="1" dirty="0" smtClean="0">
                <a:solidFill>
                  <a:srgbClr val="FF00FF"/>
                </a:solidFill>
              </a:rPr>
              <a:t>監測數據與模式整合應用</a:t>
            </a:r>
            <a:endParaRPr lang="zh-TW" altLang="en-US" sz="1200" b="1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2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" y="0"/>
            <a:ext cx="9942386" cy="6858000"/>
          </a:xfrm>
          <a:prstGeom prst="rect">
            <a:avLst/>
          </a:prstGeom>
        </p:spPr>
      </p:pic>
      <p:sp>
        <p:nvSpPr>
          <p:cNvPr id="25" name="圓角矩形 24"/>
          <p:cNvSpPr/>
          <p:nvPr/>
        </p:nvSpPr>
        <p:spPr>
          <a:xfrm>
            <a:off x="3432386" y="116641"/>
            <a:ext cx="6513173" cy="853455"/>
          </a:xfrm>
          <a:prstGeom prst="round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FFFFFF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16200000">
            <a:off x="135966" y="5755763"/>
            <a:ext cx="468052" cy="351039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584517" y="6381328"/>
            <a:ext cx="1326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氣象預報</a:t>
            </a:r>
            <a:endParaRPr lang="zh-TW" altLang="en-US" b="1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1832658" y="6382891"/>
            <a:ext cx="1326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水情資訊</a:t>
            </a:r>
            <a:endParaRPr lang="zh-TW" altLang="en-US" b="1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3080792" y="6382891"/>
            <a:ext cx="1326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淹水警戒</a:t>
            </a:r>
            <a:endParaRPr lang="zh-TW" altLang="en-US" b="1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4406944" y="6384773"/>
            <a:ext cx="1326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親水河川</a:t>
            </a:r>
            <a:endParaRPr lang="zh-TW" altLang="en-US" b="1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5645172" y="6381328"/>
            <a:ext cx="1326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水庫風情</a:t>
            </a:r>
            <a:endParaRPr lang="zh-TW" altLang="en-US" b="1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6903219" y="6384773"/>
            <a:ext cx="1326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智慧農業</a:t>
            </a:r>
            <a:endParaRPr lang="zh-TW" altLang="en-US" b="1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8151360" y="6386336"/>
            <a:ext cx="1326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便民服務</a:t>
            </a:r>
            <a:endParaRPr lang="zh-TW" altLang="en-US" b="1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6" name="圖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827" y="116641"/>
            <a:ext cx="2754168" cy="831273"/>
          </a:xfrm>
          <a:prstGeom prst="rect">
            <a:avLst/>
          </a:prstGeom>
        </p:spPr>
      </p:pic>
      <p:sp>
        <p:nvSpPr>
          <p:cNvPr id="17" name="文字方塊 16"/>
          <p:cNvSpPr txBox="1"/>
          <p:nvPr/>
        </p:nvSpPr>
        <p:spPr>
          <a:xfrm>
            <a:off x="6366596" y="190193"/>
            <a:ext cx="32223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南屯里</a:t>
            </a:r>
            <a:r>
              <a:rPr lang="zh-TW" altLang="en-US" sz="32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晴</a:t>
            </a:r>
            <a:r>
              <a:rPr lang="zh-TW" altLang="en-US" sz="32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</a:t>
            </a:r>
            <a:r>
              <a:rPr lang="en-US" altLang="zh-TW" sz="4000" dirty="0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33</a:t>
            </a:r>
            <a:r>
              <a:rPr lang="zh-TW" altLang="en-US" sz="4000" baseline="50000" dirty="0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lang="zh-TW" altLang="en-US" sz="4000" baseline="50000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8" name="圖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35" y="5468095"/>
            <a:ext cx="956339" cy="8827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圖片 18"/>
          <p:cNvPicPr preferRelativeResize="0"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671" y="5445224"/>
            <a:ext cx="955500" cy="88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" name="圖片 19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793" y="5458950"/>
            <a:ext cx="955500" cy="88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" name="圖片 21"/>
          <p:cNvPicPr preferRelativeResize="0"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79" t="4606" r="7584" b="76751"/>
          <a:stretch/>
        </p:blipFill>
        <p:spPr>
          <a:xfrm>
            <a:off x="8229364" y="5430924"/>
            <a:ext cx="955500" cy="88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圖片 22"/>
          <p:cNvPicPr preferRelativeResize="0"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561" y="5445224"/>
            <a:ext cx="955500" cy="88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" name="圖片 23"/>
          <p:cNvPicPr preferRelativeResize="0">
            <a:picLocks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76" b="15784"/>
          <a:stretch/>
        </p:blipFill>
        <p:spPr>
          <a:xfrm>
            <a:off x="6981225" y="5445224"/>
            <a:ext cx="955500" cy="88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1" name="等腰三角形 30"/>
          <p:cNvSpPr/>
          <p:nvPr/>
        </p:nvSpPr>
        <p:spPr>
          <a:xfrm rot="5240054">
            <a:off x="9352590" y="5748480"/>
            <a:ext cx="468052" cy="351039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3" name="圓角矩形 32"/>
          <p:cNvSpPr/>
          <p:nvPr/>
        </p:nvSpPr>
        <p:spPr>
          <a:xfrm>
            <a:off x="6591182" y="2348880"/>
            <a:ext cx="3314818" cy="2736304"/>
          </a:xfrm>
          <a:prstGeom prst="round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000" dirty="0">
              <a:solidFill>
                <a:srgbClr val="FFFFFF"/>
              </a:solidFill>
            </a:endParaRPr>
          </a:p>
        </p:txBody>
      </p:sp>
      <p:sp>
        <p:nvSpPr>
          <p:cNvPr id="21" name="文字方塊 20"/>
          <p:cNvSpPr txBox="1"/>
          <p:nvPr/>
        </p:nvSpPr>
        <p:spPr>
          <a:xfrm>
            <a:off x="6669192" y="2515891"/>
            <a:ext cx="3158800" cy="2451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300"/>
              </a:lnSpc>
              <a:buFont typeface="Wingdings" panose="05000000000000000000" pitchFamily="2" charset="2"/>
              <a:buChar char="l"/>
            </a:pPr>
            <a:r>
              <a:rPr lang="zh-TW" altLang="en-US" sz="16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本月</a:t>
            </a:r>
            <a:r>
              <a:rPr lang="en-US" altLang="zh-TW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88</a:t>
            </a:r>
            <a:r>
              <a:rPr lang="zh-TW" altLang="en-US" sz="16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度</a:t>
            </a:r>
            <a:r>
              <a:rPr lang="zh-TW" altLang="en-US" sz="16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，較去年同期減</a:t>
            </a:r>
            <a:r>
              <a:rPr lang="en-US" altLang="zh-TW" sz="16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16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en-US" altLang="zh-TW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5</a:t>
            </a:r>
            <a:r>
              <a:rPr lang="zh-TW" altLang="en-US" sz="16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％</a:t>
            </a:r>
            <a:r>
              <a:rPr lang="zh-TW" altLang="en-US" sz="16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，水情正常供應。</a:t>
            </a:r>
            <a:endParaRPr lang="en-US" altLang="zh-TW" sz="1600" b="1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285750" indent="-285750">
              <a:lnSpc>
                <a:spcPts val="2300"/>
              </a:lnSpc>
              <a:buFont typeface="Wingdings" panose="05000000000000000000" pitchFamily="2" charset="2"/>
              <a:buChar char="l"/>
            </a:pPr>
            <a:r>
              <a:rPr lang="zh-TW" altLang="en-US" sz="16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水質正常，請安心飲用。</a:t>
            </a:r>
            <a:endParaRPr lang="en-US" altLang="zh-TW" sz="1600" b="1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285750" indent="-285750">
              <a:lnSpc>
                <a:spcPts val="2300"/>
              </a:lnSpc>
              <a:buFont typeface="Wingdings" panose="05000000000000000000" pitchFamily="2" charset="2"/>
              <a:buChar char="l"/>
            </a:pPr>
            <a:r>
              <a:rPr lang="en-US" altLang="zh-TW" sz="16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OO</a:t>
            </a:r>
            <a:r>
              <a:rPr lang="zh-TW" altLang="en-US" sz="16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水庫</a:t>
            </a:r>
            <a:r>
              <a:rPr lang="zh-TW" altLang="en-US" sz="1600" b="1" u="sng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今天下午３時</a:t>
            </a:r>
            <a:r>
              <a:rPr lang="zh-TW" altLang="en-US" sz="16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進行調節性洩洪，請注意安全。</a:t>
            </a:r>
            <a:endParaRPr lang="en-US" altLang="zh-TW" sz="1600" b="1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285750" indent="-285750">
              <a:lnSpc>
                <a:spcPts val="2300"/>
              </a:lnSpc>
              <a:buFont typeface="Wingdings" panose="05000000000000000000" pitchFamily="2" charset="2"/>
              <a:buChar char="l"/>
            </a:pPr>
            <a:r>
              <a:rPr lang="en-US" altLang="zh-TW" sz="1600" b="1" u="sng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6</a:t>
            </a:r>
            <a:r>
              <a:rPr lang="zh-TW" altLang="en-US" sz="1600" b="1" u="sng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號田間水路</a:t>
            </a:r>
            <a:r>
              <a:rPr lang="zh-TW" altLang="en-US" sz="16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賭塞，請協助清理。</a:t>
            </a:r>
            <a:endParaRPr lang="en-US" altLang="zh-TW" sz="1600" b="1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285750" indent="-285750">
              <a:lnSpc>
                <a:spcPts val="2300"/>
              </a:lnSpc>
              <a:buFont typeface="Wingdings" panose="05000000000000000000" pitchFamily="2" charset="2"/>
              <a:buChar char="l"/>
            </a:pPr>
            <a:r>
              <a:rPr lang="zh-TW" altLang="en-US" sz="1600" b="1" u="sng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上午</a:t>
            </a:r>
            <a:r>
              <a:rPr lang="en-US" altLang="zh-TW" sz="1600" b="1" u="sng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9</a:t>
            </a:r>
            <a:r>
              <a:rPr lang="zh-TW" altLang="en-US" sz="1600" b="1" u="sng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時</a:t>
            </a:r>
            <a:r>
              <a:rPr lang="en-US" altLang="zh-TW" sz="1600" b="1" u="sng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8</a:t>
            </a:r>
            <a:r>
              <a:rPr lang="zh-TW" altLang="en-US" sz="1600" b="1" u="sng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號閘門</a:t>
            </a:r>
            <a:r>
              <a:rPr lang="zh-TW" altLang="en-US" sz="16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請關閉</a:t>
            </a:r>
            <a:r>
              <a:rPr lang="zh-TW" altLang="en-US" sz="14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lang="zh-TW" altLang="en-US" sz="1400" b="1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3074" name="Picture 2" descr="相關圖片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81230" y="5445233"/>
            <a:ext cx="960907" cy="886991"/>
          </a:xfrm>
          <a:prstGeom prst="rect">
            <a:avLst/>
          </a:prstGeom>
          <a:noFill/>
        </p:spPr>
      </p:pic>
      <p:pic>
        <p:nvPicPr>
          <p:cNvPr id="32" name="圖片 31"/>
          <p:cNvPicPr preferRelativeResize="0"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79" t="4606" r="7584" b="76751"/>
          <a:stretch/>
        </p:blipFill>
        <p:spPr>
          <a:xfrm>
            <a:off x="3236809" y="5427320"/>
            <a:ext cx="955500" cy="88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8" name="Picture 6" descr="「淹水 icon」的圖片搜尋結果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107635" y="5423778"/>
            <a:ext cx="1191578" cy="936104"/>
          </a:xfrm>
          <a:prstGeom prst="rect">
            <a:avLst/>
          </a:prstGeom>
          <a:noFill/>
        </p:spPr>
      </p:pic>
      <p:pic>
        <p:nvPicPr>
          <p:cNvPr id="34" name="Picture 4" descr="「便民 icon」的圖片搜尋結果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174664" y="5412958"/>
            <a:ext cx="1014113" cy="936105"/>
          </a:xfrm>
          <a:prstGeom prst="rect">
            <a:avLst/>
          </a:prstGeom>
          <a:noFill/>
        </p:spPr>
      </p:pic>
      <p:pic>
        <p:nvPicPr>
          <p:cNvPr id="16392" name="Picture 8" descr="ROC Water Resources Agency Seal.sv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85298" y="272480"/>
            <a:ext cx="689260" cy="636240"/>
          </a:xfrm>
          <a:prstGeom prst="rect">
            <a:avLst/>
          </a:prstGeom>
          <a:noFill/>
        </p:spPr>
      </p:pic>
      <p:sp>
        <p:nvSpPr>
          <p:cNvPr id="39" name="文字方塊 38"/>
          <p:cNvSpPr txBox="1"/>
          <p:nvPr/>
        </p:nvSpPr>
        <p:spPr>
          <a:xfrm>
            <a:off x="974564" y="148876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000" b="1" dirty="0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智慧水資訊</a:t>
            </a:r>
            <a:endParaRPr lang="zh-TW" altLang="en-US" sz="3000" baseline="50000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5" name="文字方塊 34"/>
          <p:cNvSpPr txBox="1"/>
          <p:nvPr/>
        </p:nvSpPr>
        <p:spPr>
          <a:xfrm>
            <a:off x="4133072" y="1268762"/>
            <a:ext cx="162095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智慧家庭</a:t>
            </a:r>
            <a:endParaRPr lang="en-US" altLang="zh-TW" sz="28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智慧城市</a:t>
            </a:r>
            <a:endParaRPr lang="en-US" altLang="zh-TW" sz="2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智慧交通</a:t>
            </a:r>
          </a:p>
        </p:txBody>
      </p:sp>
      <p:sp>
        <p:nvSpPr>
          <p:cNvPr id="36" name="文字方塊 35"/>
          <p:cNvSpPr txBox="1"/>
          <p:nvPr/>
        </p:nvSpPr>
        <p:spPr>
          <a:xfrm>
            <a:off x="1052574" y="62068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生活便利好幫手</a:t>
            </a:r>
            <a:endParaRPr lang="zh-TW" altLang="en-US" sz="2000" baseline="500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8" name="圓角矩形 37"/>
          <p:cNvSpPr/>
          <p:nvPr/>
        </p:nvSpPr>
        <p:spPr>
          <a:xfrm>
            <a:off x="174592" y="2276872"/>
            <a:ext cx="3158801" cy="1944216"/>
          </a:xfrm>
          <a:prstGeom prst="round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FFFFFF"/>
              </a:solidFill>
            </a:endParaRPr>
          </a:p>
        </p:txBody>
      </p:sp>
      <p:sp>
        <p:nvSpPr>
          <p:cNvPr id="40" name="橢圓 39"/>
          <p:cNvSpPr>
            <a:spLocks noChangeAspect="1"/>
          </p:cNvSpPr>
          <p:nvPr/>
        </p:nvSpPr>
        <p:spPr>
          <a:xfrm>
            <a:off x="291055" y="2824750"/>
            <a:ext cx="390043" cy="360040"/>
          </a:xfrm>
          <a:prstGeom prst="ellipse">
            <a:avLst/>
          </a:prstGeom>
          <a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000" r="-10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1" name="文字方塊 40"/>
          <p:cNvSpPr txBox="1"/>
          <p:nvPr/>
        </p:nvSpPr>
        <p:spPr>
          <a:xfrm>
            <a:off x="632807" y="2348889"/>
            <a:ext cx="273030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0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您有未讀公告 </a:t>
            </a:r>
            <a:r>
              <a:rPr lang="en-US" altLang="zh-TW" sz="24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2</a:t>
            </a:r>
            <a:r>
              <a:rPr lang="zh-TW" altLang="en-US" sz="24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zh-TW" altLang="en-US" sz="20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則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0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無停水公告</a:t>
            </a:r>
            <a:endParaRPr lang="en-US" altLang="zh-TW" sz="2000" b="1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0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無淹水警戒公告</a:t>
            </a:r>
            <a:endParaRPr lang="en-US" altLang="zh-TW" sz="2000" b="1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kumimoji="1" lang="en-US" altLang="zh-TW" sz="20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OO</a:t>
            </a:r>
            <a:r>
              <a:rPr lang="zh-TW" altLang="en-US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颱風發布海上警報</a:t>
            </a:r>
            <a:endParaRPr lang="zh-TW" altLang="en-US" sz="2000" baseline="500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2" name="橢圓 41"/>
          <p:cNvSpPr>
            <a:spLocks noChangeAspect="1"/>
          </p:cNvSpPr>
          <p:nvPr/>
        </p:nvSpPr>
        <p:spPr>
          <a:xfrm>
            <a:off x="302714" y="3738548"/>
            <a:ext cx="390043" cy="360040"/>
          </a:xfrm>
          <a:prstGeom prst="ellipse">
            <a:avLst/>
          </a:prstGeom>
          <a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9000" r="-39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43" name="Picture 5" descr="C:\Users\p220509250\AppData\Local\Microsoft\Windows\Temporary Internet Files\Content.IE5\22ST1LZ2\envelope-silhouette-2[1]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64" y="2474416"/>
            <a:ext cx="316515" cy="194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8" descr="相關圖片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91059" y="3304727"/>
            <a:ext cx="368655" cy="340297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7" name="Picture 2" descr="C:\Users\richard\AppData\Local\Temp\x10sctmp1.png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493" y="4404759"/>
            <a:ext cx="2229637" cy="797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7605295" y="6481142"/>
            <a:ext cx="2311400" cy="476250"/>
          </a:xfrm>
        </p:spPr>
        <p:txBody>
          <a:bodyPr/>
          <a:lstStyle/>
          <a:p>
            <a:pPr>
              <a:defRPr/>
            </a:pPr>
            <a:fld id="{454B4207-4AE4-46EF-AC09-44782E80F1BF}" type="slidenum">
              <a:rPr lang="en-US" altLang="zh-TW" sz="160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>
                <a:defRPr/>
              </a:pPr>
              <a:t>7</a:t>
            </a:fld>
            <a:endParaRPr lang="en-US" altLang="zh-TW" sz="160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024204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G:\2017水利署智慧水管理\SWM_PIC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906000" cy="594928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506506" y="1340768"/>
            <a:ext cx="234026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4515" y="3356992"/>
            <a:ext cx="234026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FFFF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46667" y="1421920"/>
            <a:ext cx="2496277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FFFFF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59234" y="1340768"/>
            <a:ext cx="234026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FFFF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59234" y="3356992"/>
            <a:ext cx="234026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FFFFFF"/>
              </a:solidFill>
            </a:endParaRPr>
          </a:p>
        </p:txBody>
      </p:sp>
      <p:pic>
        <p:nvPicPr>
          <p:cNvPr id="22529" name="Picture 1" descr="C:\Users\Alan\Desktop\全國供水情勢及韌性抗旱水源調度決策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2961" y="1265152"/>
            <a:ext cx="1716191" cy="1425483"/>
          </a:xfrm>
          <a:prstGeom prst="rect">
            <a:avLst/>
          </a:prstGeom>
          <a:noFill/>
        </p:spPr>
      </p:pic>
      <p:sp>
        <p:nvSpPr>
          <p:cNvPr id="14" name="文字方塊 31"/>
          <p:cNvSpPr txBox="1">
            <a:spLocks noChangeArrowheads="1"/>
          </p:cNvSpPr>
          <p:nvPr/>
        </p:nvSpPr>
        <p:spPr bwMode="auto">
          <a:xfrm>
            <a:off x="3626855" y="1700808"/>
            <a:ext cx="1326147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spcBef>
                <a:spcPts val="1200"/>
              </a:spcBef>
              <a:buClr>
                <a:srgbClr val="0033CC"/>
              </a:buClr>
            </a:pPr>
            <a:r>
              <a:rPr lang="zh-TW" altLang="en-US" sz="1200" b="1" dirty="0" smtClean="0">
                <a:solidFill>
                  <a:srgbClr val="000000"/>
                </a:solidFill>
                <a:latin typeface="微軟正黑體" pitchFamily="34" charset="-120"/>
              </a:rPr>
              <a:t>全國水情正常</a:t>
            </a:r>
            <a:endParaRPr lang="en-US" altLang="zh-TW" sz="1200" b="1" dirty="0" smtClean="0">
              <a:solidFill>
                <a:srgbClr val="000000"/>
              </a:solidFill>
              <a:latin typeface="微軟正黑體" pitchFamily="34" charset="-120"/>
            </a:endParaRPr>
          </a:p>
        </p:txBody>
      </p:sp>
      <p:pic>
        <p:nvPicPr>
          <p:cNvPr id="26" name="圖片 25" descr="P1000985.JPG"/>
          <p:cNvPicPr>
            <a:picLocks noChangeAspect="1"/>
          </p:cNvPicPr>
          <p:nvPr/>
        </p:nvPicPr>
        <p:blipFill rotWithShape="1">
          <a:blip r:embed="rId4" cstate="print"/>
          <a:srcRect l="15940" r="12428"/>
          <a:stretch/>
        </p:blipFill>
        <p:spPr>
          <a:xfrm>
            <a:off x="6825208" y="3266969"/>
            <a:ext cx="1465349" cy="1512168"/>
          </a:xfrm>
          <a:prstGeom prst="rect">
            <a:avLst/>
          </a:prstGeom>
        </p:spPr>
      </p:pic>
      <p:sp>
        <p:nvSpPr>
          <p:cNvPr id="27" name="手繪多邊形 26"/>
          <p:cNvSpPr>
            <a:spLocks noChangeAspect="1"/>
          </p:cNvSpPr>
          <p:nvPr/>
        </p:nvSpPr>
        <p:spPr>
          <a:xfrm>
            <a:off x="7001568" y="3284187"/>
            <a:ext cx="441905" cy="421436"/>
          </a:xfrm>
          <a:custGeom>
            <a:avLst/>
            <a:gdLst>
              <a:gd name="connsiteX0" fmla="*/ 0 w 1239683"/>
              <a:gd name="connsiteY0" fmla="*/ 539262 h 1078524"/>
              <a:gd name="connsiteX1" fmla="*/ 269631 w 1239683"/>
              <a:gd name="connsiteY1" fmla="*/ 0 h 1078524"/>
              <a:gd name="connsiteX2" fmla="*/ 970052 w 1239683"/>
              <a:gd name="connsiteY2" fmla="*/ 0 h 1078524"/>
              <a:gd name="connsiteX3" fmla="*/ 1239683 w 1239683"/>
              <a:gd name="connsiteY3" fmla="*/ 539262 h 1078524"/>
              <a:gd name="connsiteX4" fmla="*/ 970052 w 1239683"/>
              <a:gd name="connsiteY4" fmla="*/ 1078524 h 1078524"/>
              <a:gd name="connsiteX5" fmla="*/ 269631 w 1239683"/>
              <a:gd name="connsiteY5" fmla="*/ 1078524 h 1078524"/>
              <a:gd name="connsiteX6" fmla="*/ 0 w 1239683"/>
              <a:gd name="connsiteY6" fmla="*/ 539262 h 1078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683" h="1078524">
                <a:moveTo>
                  <a:pt x="619842" y="0"/>
                </a:moveTo>
                <a:lnTo>
                  <a:pt x="1239682" y="234579"/>
                </a:lnTo>
                <a:lnTo>
                  <a:pt x="1239682" y="843945"/>
                </a:lnTo>
                <a:lnTo>
                  <a:pt x="619842" y="1078524"/>
                </a:lnTo>
                <a:lnTo>
                  <a:pt x="1" y="843945"/>
                </a:lnTo>
                <a:lnTo>
                  <a:pt x="1" y="234579"/>
                </a:lnTo>
                <a:lnTo>
                  <a:pt x="619842" y="0"/>
                </a:lnTo>
                <a:close/>
              </a:path>
            </a:pathLst>
          </a:custGeom>
          <a:solidFill>
            <a:srgbClr val="C0504D"/>
          </a:solidFill>
          <a:ln w="381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spcFirstLastPara="0" vert="horz" wrap="square" lIns="155142" tIns="178325" rIns="155142" bIns="178324" numCol="1" spcCol="1270" anchor="ctr" anchorCtr="0">
            <a:noAutofit/>
          </a:bodyPr>
          <a:lstStyle/>
          <a:p>
            <a:pPr algn="ctr" defTabSz="147714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TW" altLang="en-US" sz="1680" kern="0" smtClean="0">
              <a:solidFill>
                <a:prstClr val="white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981225" y="3301518"/>
            <a:ext cx="1294458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80" b="1" dirty="0" smtClean="0">
                <a:solidFill>
                  <a:srgbClr val="C0504D"/>
                </a:solidFill>
                <a:effectLst>
                  <a:glow rad="101600">
                    <a:prstClr val="white"/>
                  </a:glow>
                </a:effectLst>
                <a:latin typeface="微軟正黑體" panose="020B0604030504040204" pitchFamily="34" charset="-120"/>
              </a:rPr>
              <a:t>揚塵疏濬</a:t>
            </a:r>
            <a:endParaRPr lang="zh-TW" altLang="en-US" sz="1680" b="1" dirty="0">
              <a:solidFill>
                <a:srgbClr val="C0504D"/>
              </a:solidFill>
              <a:effectLst>
                <a:glow rad="101600">
                  <a:prstClr val="white"/>
                </a:glow>
              </a:effectLst>
              <a:latin typeface="微軟正黑體" panose="020B0604030504040204" pitchFamily="34" charset="-120"/>
            </a:endParaRPr>
          </a:p>
        </p:txBody>
      </p:sp>
      <p:sp>
        <p:nvSpPr>
          <p:cNvPr id="29" name="手繪多邊形 28"/>
          <p:cNvSpPr>
            <a:spLocks noChangeAspect="1"/>
          </p:cNvSpPr>
          <p:nvPr/>
        </p:nvSpPr>
        <p:spPr>
          <a:xfrm>
            <a:off x="3666354" y="1267365"/>
            <a:ext cx="441905" cy="421436"/>
          </a:xfrm>
          <a:custGeom>
            <a:avLst/>
            <a:gdLst>
              <a:gd name="connsiteX0" fmla="*/ 0 w 1239683"/>
              <a:gd name="connsiteY0" fmla="*/ 539262 h 1078524"/>
              <a:gd name="connsiteX1" fmla="*/ 269631 w 1239683"/>
              <a:gd name="connsiteY1" fmla="*/ 0 h 1078524"/>
              <a:gd name="connsiteX2" fmla="*/ 970052 w 1239683"/>
              <a:gd name="connsiteY2" fmla="*/ 0 h 1078524"/>
              <a:gd name="connsiteX3" fmla="*/ 1239683 w 1239683"/>
              <a:gd name="connsiteY3" fmla="*/ 539262 h 1078524"/>
              <a:gd name="connsiteX4" fmla="*/ 970052 w 1239683"/>
              <a:gd name="connsiteY4" fmla="*/ 1078524 h 1078524"/>
              <a:gd name="connsiteX5" fmla="*/ 269631 w 1239683"/>
              <a:gd name="connsiteY5" fmla="*/ 1078524 h 1078524"/>
              <a:gd name="connsiteX6" fmla="*/ 0 w 1239683"/>
              <a:gd name="connsiteY6" fmla="*/ 539262 h 1078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683" h="1078524">
                <a:moveTo>
                  <a:pt x="619842" y="0"/>
                </a:moveTo>
                <a:lnTo>
                  <a:pt x="1239682" y="234579"/>
                </a:lnTo>
                <a:lnTo>
                  <a:pt x="1239682" y="843945"/>
                </a:lnTo>
                <a:lnTo>
                  <a:pt x="619842" y="1078524"/>
                </a:lnTo>
                <a:lnTo>
                  <a:pt x="1" y="843945"/>
                </a:lnTo>
                <a:lnTo>
                  <a:pt x="1" y="234579"/>
                </a:lnTo>
                <a:lnTo>
                  <a:pt x="619842" y="0"/>
                </a:lnTo>
                <a:close/>
              </a:path>
            </a:pathLst>
          </a:custGeom>
          <a:solidFill>
            <a:srgbClr val="F79646"/>
          </a:solidFill>
          <a:ln w="381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spcFirstLastPara="0" vert="horz" wrap="square" lIns="155142" tIns="178325" rIns="155142" bIns="178324" numCol="1" spcCol="1270" anchor="ctr" anchorCtr="0">
            <a:noAutofit/>
          </a:bodyPr>
          <a:lstStyle/>
          <a:p>
            <a:pPr algn="ctr" defTabSz="147714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TW" altLang="en-US" sz="1680" kern="0" smtClean="0">
              <a:solidFill>
                <a:prstClr val="white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626853" y="1278476"/>
            <a:ext cx="1348722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80" b="1" dirty="0" smtClean="0">
                <a:solidFill>
                  <a:srgbClr val="F79646"/>
                </a:solidFill>
                <a:effectLst>
                  <a:glow rad="101600">
                    <a:prstClr val="white"/>
                  </a:glow>
                </a:effectLst>
                <a:latin typeface="微軟正黑體" panose="020B0604030504040204" pitchFamily="34" charset="-120"/>
              </a:rPr>
              <a:t>調度供水</a:t>
            </a:r>
            <a:endParaRPr lang="zh-TW" altLang="en-US" sz="1680" b="1" dirty="0">
              <a:solidFill>
                <a:srgbClr val="F79646"/>
              </a:solidFill>
              <a:effectLst>
                <a:glow rad="101600">
                  <a:prstClr val="white"/>
                </a:glow>
              </a:effectLst>
              <a:latin typeface="微軟正黑體" panose="020B0604030504040204" pitchFamily="34" charset="-120"/>
            </a:endParaRPr>
          </a:p>
        </p:txBody>
      </p:sp>
      <p:sp>
        <p:nvSpPr>
          <p:cNvPr id="40" name="手繪多邊形 39"/>
          <p:cNvSpPr>
            <a:spLocks noChangeAspect="1"/>
          </p:cNvSpPr>
          <p:nvPr/>
        </p:nvSpPr>
        <p:spPr>
          <a:xfrm>
            <a:off x="3660819" y="3312919"/>
            <a:ext cx="441905" cy="421436"/>
          </a:xfrm>
          <a:custGeom>
            <a:avLst/>
            <a:gdLst>
              <a:gd name="connsiteX0" fmla="*/ 0 w 1239683"/>
              <a:gd name="connsiteY0" fmla="*/ 539262 h 1078524"/>
              <a:gd name="connsiteX1" fmla="*/ 269631 w 1239683"/>
              <a:gd name="connsiteY1" fmla="*/ 0 h 1078524"/>
              <a:gd name="connsiteX2" fmla="*/ 970052 w 1239683"/>
              <a:gd name="connsiteY2" fmla="*/ 0 h 1078524"/>
              <a:gd name="connsiteX3" fmla="*/ 1239683 w 1239683"/>
              <a:gd name="connsiteY3" fmla="*/ 539262 h 1078524"/>
              <a:gd name="connsiteX4" fmla="*/ 970052 w 1239683"/>
              <a:gd name="connsiteY4" fmla="*/ 1078524 h 1078524"/>
              <a:gd name="connsiteX5" fmla="*/ 269631 w 1239683"/>
              <a:gd name="connsiteY5" fmla="*/ 1078524 h 1078524"/>
              <a:gd name="connsiteX6" fmla="*/ 0 w 1239683"/>
              <a:gd name="connsiteY6" fmla="*/ 539262 h 1078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683" h="1078524">
                <a:moveTo>
                  <a:pt x="619842" y="0"/>
                </a:moveTo>
                <a:lnTo>
                  <a:pt x="1239682" y="234579"/>
                </a:lnTo>
                <a:lnTo>
                  <a:pt x="1239682" y="843945"/>
                </a:lnTo>
                <a:lnTo>
                  <a:pt x="619842" y="1078524"/>
                </a:lnTo>
                <a:lnTo>
                  <a:pt x="1" y="843945"/>
                </a:lnTo>
                <a:lnTo>
                  <a:pt x="1" y="234579"/>
                </a:lnTo>
                <a:lnTo>
                  <a:pt x="619842" y="0"/>
                </a:lnTo>
                <a:close/>
              </a:path>
            </a:pathLst>
          </a:custGeom>
          <a:solidFill>
            <a:srgbClr val="4F81BD"/>
          </a:solidFill>
          <a:ln w="381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spcFirstLastPara="0" vert="horz" wrap="square" lIns="155142" tIns="178325" rIns="155142" bIns="178324" numCol="1" spcCol="1270" anchor="ctr" anchorCtr="0">
            <a:noAutofit/>
          </a:bodyPr>
          <a:lstStyle/>
          <a:p>
            <a:pPr algn="ctr" defTabSz="147714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TW" altLang="en-US" sz="3323" kern="0" smtClean="0">
              <a:solidFill>
                <a:prstClr val="white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626852" y="3345304"/>
            <a:ext cx="1364734" cy="348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62" b="1" dirty="0">
                <a:solidFill>
                  <a:srgbClr val="4F81BD"/>
                </a:solidFill>
                <a:effectLst>
                  <a:glow rad="101600">
                    <a:prstClr val="white"/>
                  </a:glow>
                </a:effectLst>
                <a:latin typeface="微軟正黑體" panose="020B0604030504040204" pitchFamily="34" charset="-120"/>
              </a:rPr>
              <a:t>洪災</a:t>
            </a:r>
            <a:r>
              <a:rPr lang="zh-TW" altLang="en-US" sz="1662" b="1" dirty="0" smtClean="0">
                <a:solidFill>
                  <a:srgbClr val="4F81BD"/>
                </a:solidFill>
                <a:effectLst>
                  <a:glow rad="101600">
                    <a:prstClr val="white"/>
                  </a:glow>
                </a:effectLst>
                <a:latin typeface="微軟正黑體" panose="020B0604030504040204" pitchFamily="34" charset="-120"/>
              </a:rPr>
              <a:t>保險</a:t>
            </a:r>
            <a:endParaRPr lang="zh-TW" altLang="en-US" sz="1662" b="1" dirty="0">
              <a:solidFill>
                <a:srgbClr val="4F81BD"/>
              </a:solidFill>
              <a:effectLst>
                <a:glow rad="101600">
                  <a:prstClr val="white"/>
                </a:glow>
              </a:effectLst>
              <a:latin typeface="微軟正黑體" panose="020B0604030504040204" pitchFamily="34" charset="-120"/>
            </a:endParaRPr>
          </a:p>
        </p:txBody>
      </p:sp>
      <p:pic>
        <p:nvPicPr>
          <p:cNvPr id="95234" name="Picture 2" descr="C:\Users\Alan\Desktop\1208\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130" y="5726459"/>
            <a:ext cx="1248139" cy="263343"/>
          </a:xfrm>
          <a:prstGeom prst="rect">
            <a:avLst/>
          </a:prstGeom>
          <a:noFill/>
        </p:spPr>
      </p:pic>
      <p:pic>
        <p:nvPicPr>
          <p:cNvPr id="87042" name="Picture 2" descr="C:\Users\Alan\Desktop\1208\pipe-material_im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2981" y="1243122"/>
            <a:ext cx="2692535" cy="1512168"/>
          </a:xfrm>
          <a:prstGeom prst="rect">
            <a:avLst/>
          </a:prstGeom>
          <a:noFill/>
        </p:spPr>
      </p:pic>
      <p:sp>
        <p:nvSpPr>
          <p:cNvPr id="34" name="手繪多邊形 33"/>
          <p:cNvSpPr>
            <a:spLocks noChangeAspect="1"/>
          </p:cNvSpPr>
          <p:nvPr/>
        </p:nvSpPr>
        <p:spPr>
          <a:xfrm>
            <a:off x="6933461" y="1274802"/>
            <a:ext cx="441905" cy="421436"/>
          </a:xfrm>
          <a:custGeom>
            <a:avLst/>
            <a:gdLst>
              <a:gd name="connsiteX0" fmla="*/ 0 w 1239683"/>
              <a:gd name="connsiteY0" fmla="*/ 539262 h 1078524"/>
              <a:gd name="connsiteX1" fmla="*/ 269631 w 1239683"/>
              <a:gd name="connsiteY1" fmla="*/ 0 h 1078524"/>
              <a:gd name="connsiteX2" fmla="*/ 970052 w 1239683"/>
              <a:gd name="connsiteY2" fmla="*/ 0 h 1078524"/>
              <a:gd name="connsiteX3" fmla="*/ 1239683 w 1239683"/>
              <a:gd name="connsiteY3" fmla="*/ 539262 h 1078524"/>
              <a:gd name="connsiteX4" fmla="*/ 970052 w 1239683"/>
              <a:gd name="connsiteY4" fmla="*/ 1078524 h 1078524"/>
              <a:gd name="connsiteX5" fmla="*/ 269631 w 1239683"/>
              <a:gd name="connsiteY5" fmla="*/ 1078524 h 1078524"/>
              <a:gd name="connsiteX6" fmla="*/ 0 w 1239683"/>
              <a:gd name="connsiteY6" fmla="*/ 539262 h 1078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683" h="1078524">
                <a:moveTo>
                  <a:pt x="619842" y="0"/>
                </a:moveTo>
                <a:lnTo>
                  <a:pt x="1239682" y="234579"/>
                </a:lnTo>
                <a:lnTo>
                  <a:pt x="1239682" y="843945"/>
                </a:lnTo>
                <a:lnTo>
                  <a:pt x="619842" y="1078524"/>
                </a:lnTo>
                <a:lnTo>
                  <a:pt x="1" y="843945"/>
                </a:lnTo>
                <a:lnTo>
                  <a:pt x="1" y="234579"/>
                </a:lnTo>
                <a:lnTo>
                  <a:pt x="619842" y="0"/>
                </a:lnTo>
                <a:close/>
              </a:path>
            </a:pathLst>
          </a:custGeom>
          <a:solidFill>
            <a:srgbClr val="9FBE60"/>
          </a:solidFill>
          <a:ln w="381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spcFirstLastPara="0" vert="horz" wrap="square" lIns="155142" tIns="178325" rIns="155142" bIns="178324" numCol="1" spcCol="1270" anchor="ctr" anchorCtr="0">
            <a:noAutofit/>
          </a:bodyPr>
          <a:lstStyle/>
          <a:p>
            <a:pPr algn="ctr" defTabSz="147714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TW" altLang="en-US" sz="1680" kern="0" smtClean="0">
              <a:solidFill>
                <a:prstClr val="white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03221" y="1268769"/>
            <a:ext cx="1351155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80" b="1" dirty="0" smtClean="0">
                <a:solidFill>
                  <a:srgbClr val="9FBE60"/>
                </a:solidFill>
                <a:effectLst>
                  <a:glow rad="101600">
                    <a:prstClr val="white"/>
                  </a:glow>
                </a:effectLst>
                <a:latin typeface="微軟正黑體" panose="020B0604030504040204" pitchFamily="34" charset="-120"/>
              </a:rPr>
              <a:t>精準灌溉</a:t>
            </a:r>
            <a:endParaRPr lang="zh-TW" altLang="en-US" sz="1680" b="1" dirty="0">
              <a:solidFill>
                <a:srgbClr val="9FBE60"/>
              </a:solidFill>
              <a:effectLst>
                <a:glow rad="101600">
                  <a:prstClr val="white"/>
                </a:glow>
              </a:effectLst>
              <a:latin typeface="微軟正黑體" panose="020B0604030504040204" pitchFamily="34" charset="-120"/>
            </a:endParaRPr>
          </a:p>
        </p:txBody>
      </p:sp>
      <p:pic>
        <p:nvPicPr>
          <p:cNvPr id="87044" name="Picture 4" descr="相關圖片"/>
          <p:cNvPicPr>
            <a:picLocks noChangeAspect="1" noChangeArrowheads="1"/>
          </p:cNvPicPr>
          <p:nvPr/>
        </p:nvPicPr>
        <p:blipFill>
          <a:blip r:embed="rId7" cstate="print"/>
          <a:srcRect t="10870" r="3451"/>
          <a:stretch>
            <a:fillRect/>
          </a:stretch>
        </p:blipFill>
        <p:spPr bwMode="auto">
          <a:xfrm>
            <a:off x="350491" y="1268760"/>
            <a:ext cx="2730303" cy="1482517"/>
          </a:xfrm>
          <a:prstGeom prst="rect">
            <a:avLst/>
          </a:prstGeom>
          <a:noFill/>
        </p:spPr>
      </p:pic>
      <p:sp>
        <p:nvSpPr>
          <p:cNvPr id="36" name="手繪多邊形 35"/>
          <p:cNvSpPr>
            <a:spLocks noChangeAspect="1"/>
          </p:cNvSpPr>
          <p:nvPr/>
        </p:nvSpPr>
        <p:spPr>
          <a:xfrm>
            <a:off x="438230" y="1285852"/>
            <a:ext cx="441905" cy="421436"/>
          </a:xfrm>
          <a:custGeom>
            <a:avLst/>
            <a:gdLst>
              <a:gd name="connsiteX0" fmla="*/ 0 w 1239683"/>
              <a:gd name="connsiteY0" fmla="*/ 539262 h 1078524"/>
              <a:gd name="connsiteX1" fmla="*/ 269631 w 1239683"/>
              <a:gd name="connsiteY1" fmla="*/ 0 h 1078524"/>
              <a:gd name="connsiteX2" fmla="*/ 970052 w 1239683"/>
              <a:gd name="connsiteY2" fmla="*/ 0 h 1078524"/>
              <a:gd name="connsiteX3" fmla="*/ 1239683 w 1239683"/>
              <a:gd name="connsiteY3" fmla="*/ 539262 h 1078524"/>
              <a:gd name="connsiteX4" fmla="*/ 970052 w 1239683"/>
              <a:gd name="connsiteY4" fmla="*/ 1078524 h 1078524"/>
              <a:gd name="connsiteX5" fmla="*/ 269631 w 1239683"/>
              <a:gd name="connsiteY5" fmla="*/ 1078524 h 1078524"/>
              <a:gd name="connsiteX6" fmla="*/ 0 w 1239683"/>
              <a:gd name="connsiteY6" fmla="*/ 539262 h 1078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683" h="1078524">
                <a:moveTo>
                  <a:pt x="619842" y="0"/>
                </a:moveTo>
                <a:lnTo>
                  <a:pt x="1239682" y="234579"/>
                </a:lnTo>
                <a:lnTo>
                  <a:pt x="1239682" y="843945"/>
                </a:lnTo>
                <a:lnTo>
                  <a:pt x="619842" y="1078524"/>
                </a:lnTo>
                <a:lnTo>
                  <a:pt x="1" y="843945"/>
                </a:lnTo>
                <a:lnTo>
                  <a:pt x="1" y="234579"/>
                </a:lnTo>
                <a:lnTo>
                  <a:pt x="619842" y="0"/>
                </a:lnTo>
                <a:close/>
              </a:path>
            </a:pathLst>
          </a:custGeom>
          <a:solidFill>
            <a:srgbClr val="4BACC6"/>
          </a:solidFill>
          <a:ln w="381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spcFirstLastPara="0" vert="horz" wrap="square" lIns="155142" tIns="178325" rIns="155142" bIns="178324" numCol="1" spcCol="1270" anchor="ctr" anchorCtr="0">
            <a:noAutofit/>
          </a:bodyPr>
          <a:lstStyle/>
          <a:p>
            <a:pPr algn="ctr" defTabSz="147714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TW" altLang="en-US" sz="1680" kern="0" smtClean="0">
              <a:solidFill>
                <a:prstClr val="white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07987" y="1287819"/>
            <a:ext cx="1259396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80" b="1" dirty="0" smtClean="0">
                <a:solidFill>
                  <a:srgbClr val="4BACC6"/>
                </a:solidFill>
                <a:effectLst>
                  <a:glow rad="101600">
                    <a:prstClr val="white"/>
                  </a:glow>
                </a:effectLst>
                <a:latin typeface="微軟正黑體" panose="020B0604030504040204" pitchFamily="34" charset="-120"/>
              </a:rPr>
              <a:t>淹水救助</a:t>
            </a:r>
            <a:endParaRPr lang="zh-TW" altLang="en-US" sz="1680" b="1" dirty="0">
              <a:solidFill>
                <a:srgbClr val="4BACC6"/>
              </a:solidFill>
              <a:effectLst>
                <a:glow rad="101600">
                  <a:prstClr val="white"/>
                </a:glow>
              </a:effectLst>
              <a:latin typeface="微軟正黑體" panose="020B0604030504040204" pitchFamily="34" charset="-120"/>
            </a:endParaRPr>
          </a:p>
        </p:txBody>
      </p:sp>
      <p:pic>
        <p:nvPicPr>
          <p:cNvPr id="44" name="Picture 6" descr="C:\Documents and Settings\5158\My Documents\My Pictures\150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54"/>
          <a:stretch/>
        </p:blipFill>
        <p:spPr bwMode="auto">
          <a:xfrm>
            <a:off x="1364601" y="3266970"/>
            <a:ext cx="1716191" cy="1514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圖片 44"/>
          <p:cNvPicPr>
            <a:picLocks noChangeAspect="1"/>
          </p:cNvPicPr>
          <p:nvPr/>
        </p:nvPicPr>
        <p:blipFill>
          <a:blip r:embed="rId9" cstate="print"/>
          <a:srcRect l="35000" r="15031"/>
          <a:stretch>
            <a:fillRect/>
          </a:stretch>
        </p:blipFill>
        <p:spPr>
          <a:xfrm>
            <a:off x="350492" y="3276358"/>
            <a:ext cx="1316889" cy="1512168"/>
          </a:xfrm>
          <a:prstGeom prst="rect">
            <a:avLst/>
          </a:prstGeom>
        </p:spPr>
      </p:pic>
      <p:sp>
        <p:nvSpPr>
          <p:cNvPr id="38" name="手繪多邊形 37"/>
          <p:cNvSpPr>
            <a:spLocks noChangeAspect="1"/>
          </p:cNvSpPr>
          <p:nvPr/>
        </p:nvSpPr>
        <p:spPr>
          <a:xfrm>
            <a:off x="430810" y="3310622"/>
            <a:ext cx="441905" cy="421436"/>
          </a:xfrm>
          <a:custGeom>
            <a:avLst/>
            <a:gdLst>
              <a:gd name="connsiteX0" fmla="*/ 0 w 1239683"/>
              <a:gd name="connsiteY0" fmla="*/ 539262 h 1078524"/>
              <a:gd name="connsiteX1" fmla="*/ 269631 w 1239683"/>
              <a:gd name="connsiteY1" fmla="*/ 0 h 1078524"/>
              <a:gd name="connsiteX2" fmla="*/ 970052 w 1239683"/>
              <a:gd name="connsiteY2" fmla="*/ 0 h 1078524"/>
              <a:gd name="connsiteX3" fmla="*/ 1239683 w 1239683"/>
              <a:gd name="connsiteY3" fmla="*/ 539262 h 1078524"/>
              <a:gd name="connsiteX4" fmla="*/ 970052 w 1239683"/>
              <a:gd name="connsiteY4" fmla="*/ 1078524 h 1078524"/>
              <a:gd name="connsiteX5" fmla="*/ 269631 w 1239683"/>
              <a:gd name="connsiteY5" fmla="*/ 1078524 h 1078524"/>
              <a:gd name="connsiteX6" fmla="*/ 0 w 1239683"/>
              <a:gd name="connsiteY6" fmla="*/ 539262 h 1078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683" h="1078524">
                <a:moveTo>
                  <a:pt x="619842" y="0"/>
                </a:moveTo>
                <a:lnTo>
                  <a:pt x="1239682" y="234579"/>
                </a:lnTo>
                <a:lnTo>
                  <a:pt x="1239682" y="843945"/>
                </a:lnTo>
                <a:lnTo>
                  <a:pt x="619842" y="1078524"/>
                </a:lnTo>
                <a:lnTo>
                  <a:pt x="1" y="843945"/>
                </a:lnTo>
                <a:lnTo>
                  <a:pt x="1" y="234579"/>
                </a:lnTo>
                <a:lnTo>
                  <a:pt x="619842" y="0"/>
                </a:lnTo>
                <a:close/>
              </a:path>
            </a:pathLst>
          </a:custGeom>
          <a:solidFill>
            <a:srgbClr val="8064A2">
              <a:hueOff val="0"/>
              <a:satOff val="0"/>
              <a:lumOff val="0"/>
              <a:alphaOff val="0"/>
            </a:srgbClr>
          </a:solidFill>
          <a:ln w="381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spcFirstLastPara="0" vert="horz" wrap="square" lIns="155142" tIns="178325" rIns="155142" bIns="178324" numCol="1" spcCol="1270" anchor="ctr" anchorCtr="0">
            <a:noAutofit/>
          </a:bodyPr>
          <a:lstStyle/>
          <a:p>
            <a:pPr algn="ctr" defTabSz="147714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TW" altLang="en-US" sz="1680" kern="0" smtClean="0">
              <a:solidFill>
                <a:prstClr val="white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00570" y="3312587"/>
            <a:ext cx="1335563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80" b="1" dirty="0" smtClean="0">
                <a:solidFill>
                  <a:srgbClr val="8064A2"/>
                </a:solidFill>
                <a:effectLst>
                  <a:glow rad="101600">
                    <a:prstClr val="white"/>
                  </a:glow>
                </a:effectLst>
                <a:latin typeface="微軟正黑體" panose="020B0604030504040204" pitchFamily="34" charset="-120"/>
              </a:rPr>
              <a:t>防汛抽水</a:t>
            </a:r>
            <a:endParaRPr lang="zh-TW" altLang="en-US" sz="1680" b="1" dirty="0">
              <a:solidFill>
                <a:srgbClr val="8064A2"/>
              </a:solidFill>
              <a:effectLst>
                <a:glow rad="101600">
                  <a:prstClr val="white"/>
                </a:glow>
              </a:effectLst>
              <a:latin typeface="微軟正黑體" panose="020B0604030504040204" pitchFamily="34" charset="-120"/>
            </a:endParaRPr>
          </a:p>
        </p:txBody>
      </p:sp>
      <p:sp>
        <p:nvSpPr>
          <p:cNvPr id="46" name="文字方塊 31"/>
          <p:cNvSpPr txBox="1">
            <a:spLocks noChangeArrowheads="1"/>
          </p:cNvSpPr>
          <p:nvPr/>
        </p:nvSpPr>
        <p:spPr bwMode="auto">
          <a:xfrm>
            <a:off x="428502" y="3789041"/>
            <a:ext cx="1560173" cy="295466"/>
          </a:xfrm>
          <a:prstGeom prst="rect">
            <a:avLst/>
          </a:prstGeom>
          <a:solidFill>
            <a:srgbClr val="FF0000">
              <a:alpha val="40000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spcBef>
                <a:spcPts val="1200"/>
              </a:spcBef>
              <a:buClr>
                <a:srgbClr val="0033CC"/>
              </a:buClr>
            </a:pPr>
            <a:r>
              <a:rPr lang="zh-TW" altLang="en-US" sz="1200" b="1" dirty="0" smtClean="0">
                <a:solidFill>
                  <a:srgbClr val="FFFFFF"/>
                </a:solidFill>
                <a:latin typeface="微軟正黑體" pitchFamily="34" charset="-120"/>
              </a:rPr>
              <a:t>減少淹水風險</a:t>
            </a:r>
            <a:r>
              <a:rPr lang="en-US" altLang="zh-TW" sz="1200" b="1" dirty="0" smtClean="0">
                <a:solidFill>
                  <a:srgbClr val="FFFFFF"/>
                </a:solidFill>
                <a:latin typeface="微軟正黑體" pitchFamily="34" charset="-120"/>
              </a:rPr>
              <a:t>10%</a:t>
            </a:r>
          </a:p>
        </p:txBody>
      </p:sp>
      <p:pic>
        <p:nvPicPr>
          <p:cNvPr id="49" name="Picture 6" descr="「ai」的圖片搜尋結果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463390" y="161686"/>
            <a:ext cx="1219630" cy="891059"/>
          </a:xfrm>
          <a:prstGeom prst="rect">
            <a:avLst/>
          </a:prstGeom>
          <a:noFill/>
        </p:spPr>
      </p:pic>
      <p:sp>
        <p:nvSpPr>
          <p:cNvPr id="51" name="文字方塊 50"/>
          <p:cNvSpPr txBox="1">
            <a:spLocks noChangeArrowheads="1"/>
          </p:cNvSpPr>
          <p:nvPr/>
        </p:nvSpPr>
        <p:spPr bwMode="auto">
          <a:xfrm>
            <a:off x="4072445" y="3670662"/>
            <a:ext cx="1794199" cy="553998"/>
          </a:xfrm>
          <a:prstGeom prst="rect">
            <a:avLst/>
          </a:prstGeom>
          <a:solidFill>
            <a:srgbClr val="FFC000">
              <a:alpha val="40000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ts val="1800"/>
              </a:lnSpc>
              <a:buClr>
                <a:srgbClr val="0033CC"/>
              </a:buClr>
            </a:pPr>
            <a:r>
              <a:rPr lang="zh-TW" altLang="en-US" sz="1400" b="1" dirty="0" smtClean="0">
                <a:solidFill>
                  <a:srgbClr val="0E05BB"/>
                </a:solidFill>
                <a:latin typeface="微軟正黑體" pitchFamily="34" charset="-120"/>
              </a:rPr>
              <a:t>安心用水安全宜居</a:t>
            </a:r>
            <a:endParaRPr lang="en-US" altLang="zh-TW" sz="1400" b="1" dirty="0" smtClean="0">
              <a:solidFill>
                <a:srgbClr val="0E05BB"/>
              </a:solidFill>
              <a:latin typeface="微軟正黑體" pitchFamily="34" charset="-120"/>
            </a:endParaRPr>
          </a:p>
          <a:p>
            <a:pPr marL="457200" indent="-457200">
              <a:lnSpc>
                <a:spcPts val="1800"/>
              </a:lnSpc>
              <a:buClr>
                <a:srgbClr val="0033CC"/>
              </a:buClr>
            </a:pPr>
            <a:r>
              <a:rPr lang="zh-TW" altLang="en-US" sz="1400" b="1" dirty="0" smtClean="0">
                <a:solidFill>
                  <a:srgbClr val="0E05BB"/>
                </a:solidFill>
                <a:latin typeface="微軟正黑體" pitchFamily="34" charset="-120"/>
              </a:rPr>
              <a:t>水利服務幸福美好</a:t>
            </a:r>
            <a:endParaRPr lang="en-US" altLang="zh-TW" sz="1400" b="1" dirty="0" smtClean="0">
              <a:solidFill>
                <a:srgbClr val="0E05BB"/>
              </a:solidFill>
              <a:latin typeface="微軟正黑體" pitchFamily="34" charset="-120"/>
            </a:endParaRPr>
          </a:p>
        </p:txBody>
      </p:sp>
      <p:pic>
        <p:nvPicPr>
          <p:cNvPr id="52" name="Picture 8" descr="ROC Water Resources Agency Seal.sv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494206" y="6262950"/>
            <a:ext cx="390043" cy="360040"/>
          </a:xfrm>
          <a:prstGeom prst="rect">
            <a:avLst/>
          </a:prstGeom>
          <a:noFill/>
        </p:spPr>
      </p:pic>
      <p:pic>
        <p:nvPicPr>
          <p:cNvPr id="43" name="Picture 4" descr="「堤防」的圖片搜尋結果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4" r="10666"/>
          <a:stretch/>
        </p:blipFill>
        <p:spPr bwMode="auto">
          <a:xfrm>
            <a:off x="8229364" y="3259935"/>
            <a:ext cx="1392920" cy="1527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文字方塊 31"/>
          <p:cNvSpPr txBox="1">
            <a:spLocks noChangeArrowheads="1"/>
          </p:cNvSpPr>
          <p:nvPr/>
        </p:nvSpPr>
        <p:spPr bwMode="auto">
          <a:xfrm>
            <a:off x="8229364" y="3781607"/>
            <a:ext cx="1469762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spcBef>
                <a:spcPts val="1200"/>
              </a:spcBef>
              <a:buClr>
                <a:srgbClr val="0033CC"/>
              </a:buClr>
            </a:pPr>
            <a:r>
              <a:rPr lang="zh-TW" altLang="en-US" sz="1200" b="1" dirty="0" smtClean="0">
                <a:solidFill>
                  <a:srgbClr val="FFFFFF"/>
                </a:solidFill>
                <a:latin typeface="微軟正黑體" pitchFamily="34" charset="-120"/>
              </a:rPr>
              <a:t>功能正常</a:t>
            </a:r>
            <a:endParaRPr lang="en-US" altLang="zh-TW" sz="1200" b="1" dirty="0">
              <a:solidFill>
                <a:srgbClr val="FFFFFF"/>
              </a:solidFill>
              <a:latin typeface="微軟正黑體" pitchFamily="34" charset="-120"/>
            </a:endParaRPr>
          </a:p>
        </p:txBody>
      </p:sp>
      <p:sp>
        <p:nvSpPr>
          <p:cNvPr id="42" name="文字方塊 31"/>
          <p:cNvSpPr txBox="1">
            <a:spLocks noChangeArrowheads="1"/>
          </p:cNvSpPr>
          <p:nvPr/>
        </p:nvSpPr>
        <p:spPr bwMode="auto">
          <a:xfrm>
            <a:off x="6981230" y="3717032"/>
            <a:ext cx="1326147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spcBef>
                <a:spcPts val="1200"/>
              </a:spcBef>
              <a:buClr>
                <a:srgbClr val="0033CC"/>
              </a:buClr>
            </a:pPr>
            <a:r>
              <a:rPr lang="zh-TW" altLang="en-US" sz="1200" b="1" dirty="0" smtClean="0">
                <a:solidFill>
                  <a:srgbClr val="FFFFFF"/>
                </a:solidFill>
                <a:latin typeface="微軟正黑體" pitchFamily="34" charset="-120"/>
              </a:rPr>
              <a:t>水庫運轉正常</a:t>
            </a:r>
            <a:endParaRPr lang="en-US" altLang="zh-TW" sz="1200" b="1" dirty="0">
              <a:solidFill>
                <a:srgbClr val="FFFFFF"/>
              </a:solidFill>
              <a:latin typeface="微軟正黑體" pitchFamily="34" charset="-120"/>
            </a:endParaRPr>
          </a:p>
        </p:txBody>
      </p:sp>
      <p:sp>
        <p:nvSpPr>
          <p:cNvPr id="48" name="文字方塊 31"/>
          <p:cNvSpPr txBox="1">
            <a:spLocks noChangeArrowheads="1"/>
          </p:cNvSpPr>
          <p:nvPr/>
        </p:nvSpPr>
        <p:spPr bwMode="auto">
          <a:xfrm>
            <a:off x="8229364" y="3565582"/>
            <a:ext cx="1469762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spcBef>
                <a:spcPts val="1200"/>
              </a:spcBef>
              <a:buClr>
                <a:srgbClr val="0033CC"/>
              </a:buClr>
            </a:pPr>
            <a:r>
              <a:rPr lang="zh-TW" altLang="en-US" sz="1200" b="1" dirty="0" smtClean="0">
                <a:solidFill>
                  <a:srgbClr val="FFFFFF"/>
                </a:solidFill>
                <a:latin typeface="微軟正黑體" pitchFamily="34" charset="-120"/>
              </a:rPr>
              <a:t>河海堤、</a:t>
            </a:r>
            <a:r>
              <a:rPr lang="zh-TW" altLang="en-US" sz="1200" b="1" dirty="0">
                <a:solidFill>
                  <a:srgbClr val="FFFFFF"/>
                </a:solidFill>
                <a:latin typeface="微軟正黑體" pitchFamily="34" charset="-120"/>
              </a:rPr>
              <a:t>滯洪池</a:t>
            </a:r>
            <a:endParaRPr lang="en-US" altLang="zh-TW" sz="1200" b="1" dirty="0">
              <a:solidFill>
                <a:srgbClr val="FFFFFF"/>
              </a:solidFill>
              <a:latin typeface="微軟正黑體" pitchFamily="34" charset="-120"/>
            </a:endParaRPr>
          </a:p>
        </p:txBody>
      </p:sp>
      <p:pic>
        <p:nvPicPr>
          <p:cNvPr id="53" name="Picture 8" descr="ROC Water Resources Agency Seal.sv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5298" y="272480"/>
            <a:ext cx="689260" cy="636240"/>
          </a:xfrm>
          <a:prstGeom prst="rect">
            <a:avLst/>
          </a:prstGeom>
          <a:noFill/>
        </p:spPr>
      </p:pic>
      <p:sp>
        <p:nvSpPr>
          <p:cNvPr id="54" name="文字方塊 53"/>
          <p:cNvSpPr txBox="1"/>
          <p:nvPr/>
        </p:nvSpPr>
        <p:spPr>
          <a:xfrm>
            <a:off x="974559" y="287188"/>
            <a:ext cx="249299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000" b="1" dirty="0" smtClean="0">
                <a:solidFill>
                  <a:srgbClr val="FF0000"/>
                </a:solidFill>
                <a:latin typeface="微軟正黑體" pitchFamily="34" charset="-120"/>
              </a:rPr>
              <a:t>提升決策品質</a:t>
            </a:r>
            <a:endParaRPr lang="en-US" altLang="zh-TW" sz="2000" b="1" dirty="0">
              <a:solidFill>
                <a:srgbClr val="FF0000"/>
              </a:solidFill>
              <a:latin typeface="微軟正黑體" pitchFamily="34" charset="-120"/>
            </a:endParaRPr>
          </a:p>
          <a:p>
            <a:endParaRPr lang="zh-TW" altLang="en-US" sz="3000" baseline="50000" dirty="0">
              <a:solidFill>
                <a:srgbClr val="FFFFFF"/>
              </a:solidFill>
              <a:latin typeface="微軟正黑體" pitchFamily="34" charset="-120"/>
            </a:endParaRPr>
          </a:p>
        </p:txBody>
      </p:sp>
      <p:sp>
        <p:nvSpPr>
          <p:cNvPr id="50" name="投影片編號版面配置區 1"/>
          <p:cNvSpPr>
            <a:spLocks noGrp="1"/>
          </p:cNvSpPr>
          <p:nvPr>
            <p:ph type="sldNum" sz="quarter" idx="12"/>
          </p:nvPr>
        </p:nvSpPr>
        <p:spPr bwMode="auto">
          <a:xfrm>
            <a:off x="7605295" y="6481142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>
              <a:defRPr/>
            </a:pPr>
            <a:fld id="{454B4207-4AE4-46EF-AC09-44782E80F1BF}" type="slidenum">
              <a:rPr lang="en-US" altLang="zh-TW" kern="0" smtClean="0">
                <a:solidFill>
                  <a:srgbClr val="000000"/>
                </a:solidFill>
              </a:rPr>
              <a:pPr>
                <a:defRPr/>
              </a:pPr>
              <a:t>8</a:t>
            </a:fld>
            <a:endParaRPr lang="en-US" altLang="zh-TW" kern="0" dirty="0">
              <a:solidFill>
                <a:srgbClr val="000000"/>
              </a:solidFill>
            </a:endParaRPr>
          </a:p>
        </p:txBody>
      </p:sp>
      <p:sp>
        <p:nvSpPr>
          <p:cNvPr id="58" name="手繪多邊形 57"/>
          <p:cNvSpPr>
            <a:spLocks noChangeAspect="1"/>
          </p:cNvSpPr>
          <p:nvPr/>
        </p:nvSpPr>
        <p:spPr>
          <a:xfrm>
            <a:off x="8158272" y="3308633"/>
            <a:ext cx="441905" cy="421436"/>
          </a:xfrm>
          <a:custGeom>
            <a:avLst/>
            <a:gdLst>
              <a:gd name="connsiteX0" fmla="*/ 0 w 1239683"/>
              <a:gd name="connsiteY0" fmla="*/ 539262 h 1078524"/>
              <a:gd name="connsiteX1" fmla="*/ 269631 w 1239683"/>
              <a:gd name="connsiteY1" fmla="*/ 0 h 1078524"/>
              <a:gd name="connsiteX2" fmla="*/ 970052 w 1239683"/>
              <a:gd name="connsiteY2" fmla="*/ 0 h 1078524"/>
              <a:gd name="connsiteX3" fmla="*/ 1239683 w 1239683"/>
              <a:gd name="connsiteY3" fmla="*/ 539262 h 1078524"/>
              <a:gd name="connsiteX4" fmla="*/ 970052 w 1239683"/>
              <a:gd name="connsiteY4" fmla="*/ 1078524 h 1078524"/>
              <a:gd name="connsiteX5" fmla="*/ 269631 w 1239683"/>
              <a:gd name="connsiteY5" fmla="*/ 1078524 h 1078524"/>
              <a:gd name="connsiteX6" fmla="*/ 0 w 1239683"/>
              <a:gd name="connsiteY6" fmla="*/ 539262 h 1078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683" h="1078524">
                <a:moveTo>
                  <a:pt x="619842" y="0"/>
                </a:moveTo>
                <a:lnTo>
                  <a:pt x="1239682" y="234579"/>
                </a:lnTo>
                <a:lnTo>
                  <a:pt x="1239682" y="843945"/>
                </a:lnTo>
                <a:lnTo>
                  <a:pt x="619842" y="1078524"/>
                </a:lnTo>
                <a:lnTo>
                  <a:pt x="1" y="843945"/>
                </a:lnTo>
                <a:lnTo>
                  <a:pt x="1" y="234579"/>
                </a:lnTo>
                <a:lnTo>
                  <a:pt x="619842" y="0"/>
                </a:lnTo>
                <a:close/>
              </a:path>
            </a:pathLst>
          </a:custGeom>
          <a:solidFill>
            <a:srgbClr val="C0504D"/>
          </a:solidFill>
          <a:ln w="381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spcFirstLastPara="0" vert="horz" wrap="square" lIns="155142" tIns="178325" rIns="155142" bIns="178324" numCol="1" spcCol="1270" anchor="ctr" anchorCtr="0">
            <a:noAutofit/>
          </a:bodyPr>
          <a:lstStyle/>
          <a:p>
            <a:pPr algn="ctr" defTabSz="147714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TW" altLang="en-US" sz="1680" kern="0" smtClean="0">
              <a:solidFill>
                <a:prstClr val="white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174146" y="3322358"/>
            <a:ext cx="1294458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80" b="1" dirty="0" smtClean="0">
                <a:solidFill>
                  <a:srgbClr val="C0504D"/>
                </a:solidFill>
                <a:effectLst>
                  <a:glow rad="101600">
                    <a:prstClr val="white"/>
                  </a:glow>
                </a:effectLst>
                <a:latin typeface="微軟正黑體" panose="020B0604030504040204" pitchFamily="34" charset="-120"/>
              </a:rPr>
              <a:t>水利安防</a:t>
            </a:r>
            <a:endParaRPr lang="zh-TW" altLang="en-US" sz="1680" b="1" dirty="0">
              <a:solidFill>
                <a:srgbClr val="C0504D"/>
              </a:solidFill>
              <a:effectLst>
                <a:glow rad="101600">
                  <a:prstClr val="white"/>
                </a:glow>
              </a:effectLst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130233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-1" y="126158"/>
            <a:ext cx="9906001" cy="710554"/>
            <a:chOff x="-1" y="341556"/>
            <a:chExt cx="9144001" cy="710554"/>
          </a:xfrm>
        </p:grpSpPr>
        <p:sp>
          <p:nvSpPr>
            <p:cNvPr id="7" name="矩形 6"/>
            <p:cNvSpPr/>
            <p:nvPr/>
          </p:nvSpPr>
          <p:spPr>
            <a:xfrm>
              <a:off x="-1" y="341556"/>
              <a:ext cx="9144001" cy="710554"/>
            </a:xfrm>
            <a:prstGeom prst="rect">
              <a:avLst/>
            </a:prstGeom>
            <a:gradFill>
              <a:gsLst>
                <a:gs pos="25000">
                  <a:srgbClr val="7294C2"/>
                </a:gs>
                <a:gs pos="100000">
                  <a:srgbClr val="4472C4">
                    <a:lumMod val="75000"/>
                  </a:srgbClr>
                </a:gs>
                <a:gs pos="1000">
                  <a:srgbClr val="5B9BD5">
                    <a:lumMod val="45000"/>
                    <a:lumOff val="55000"/>
                    <a:alpha val="0"/>
                  </a:srgb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TW" altLang="en-US" kern="0" smtClean="0">
                <a:solidFill>
                  <a:prstClr val="white"/>
                </a:solidFill>
                <a:latin typeface="微軟正黑體" panose="020B0604030504040204" pitchFamily="34" charset="-120"/>
              </a:endParaRPr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0" y="369203"/>
              <a:ext cx="9010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TW" altLang="en-US" sz="3600" b="1" kern="0" dirty="0" smtClean="0">
                  <a:solidFill>
                    <a:prstClr val="white"/>
                  </a:solidFill>
                  <a:latin typeface="微軟正黑體" panose="020B0604030504040204" pitchFamily="34" charset="-120"/>
                </a:rPr>
                <a:t>       </a:t>
              </a:r>
              <a:r>
                <a:rPr kumimoji="1" lang="zh-TW" altLang="en-US" sz="2800" b="1" kern="0" dirty="0" smtClean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水</a:t>
              </a:r>
              <a:r>
                <a:rPr kumimoji="1" lang="zh-TW" altLang="en-US" sz="2800" b="1" kern="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資源物聯網感測基礎雲端作業網</a:t>
              </a:r>
              <a:r>
                <a:rPr kumimoji="1" lang="zh-TW" altLang="en-US" sz="2800" b="1" kern="0" dirty="0" smtClean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絡</a:t>
              </a:r>
            </a:p>
          </p:txBody>
        </p:sp>
      </p:grpSp>
      <p:sp>
        <p:nvSpPr>
          <p:cNvPr id="80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7605295" y="6481142"/>
            <a:ext cx="2311400" cy="476250"/>
          </a:xfrm>
        </p:spPr>
        <p:txBody>
          <a:bodyPr/>
          <a:lstStyle/>
          <a:p>
            <a:pPr>
              <a:defRPr/>
            </a:pPr>
            <a:fld id="{454B4207-4AE4-46EF-AC09-44782E80F1BF}" type="slidenum">
              <a:rPr lang="en-US" altLang="zh-TW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US" altLang="zh-TW" dirty="0">
              <a:solidFill>
                <a:srgbClr val="000000"/>
              </a:solidFill>
            </a:endParaRPr>
          </a:p>
        </p:txBody>
      </p:sp>
      <p:sp>
        <p:nvSpPr>
          <p:cNvPr id="153" name="AutoShape 103"/>
          <p:cNvSpPr>
            <a:spLocks noChangeAspect="1" noChangeArrowheads="1"/>
          </p:cNvSpPr>
          <p:nvPr/>
        </p:nvSpPr>
        <p:spPr bwMode="auto">
          <a:xfrm>
            <a:off x="7683303" y="2269752"/>
            <a:ext cx="807432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環保署</a:t>
            </a:r>
          </a:p>
        </p:txBody>
      </p:sp>
      <p:sp>
        <p:nvSpPr>
          <p:cNvPr id="154" name="AutoShape 103"/>
          <p:cNvSpPr>
            <a:spLocks noChangeAspect="1" noChangeArrowheads="1"/>
          </p:cNvSpPr>
          <p:nvPr/>
        </p:nvSpPr>
        <p:spPr bwMode="auto">
          <a:xfrm>
            <a:off x="7683303" y="2628898"/>
            <a:ext cx="807432" cy="265794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營建署</a:t>
            </a:r>
            <a:endParaRPr kumimoji="0" lang="zh-TW" altLang="zh-TW" sz="1400" b="1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55" name="AutoShape 103"/>
          <p:cNvSpPr>
            <a:spLocks noChangeAspect="1" noChangeArrowheads="1"/>
          </p:cNvSpPr>
          <p:nvPr/>
        </p:nvSpPr>
        <p:spPr bwMode="auto">
          <a:xfrm>
            <a:off x="7683303" y="2988938"/>
            <a:ext cx="807432" cy="265794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水利會</a:t>
            </a:r>
          </a:p>
        </p:txBody>
      </p:sp>
      <p:sp>
        <p:nvSpPr>
          <p:cNvPr id="156" name="AutoShape 103"/>
          <p:cNvSpPr>
            <a:spLocks noChangeAspect="1" noChangeArrowheads="1"/>
          </p:cNvSpPr>
          <p:nvPr/>
        </p:nvSpPr>
        <p:spPr bwMode="auto">
          <a:xfrm>
            <a:off x="7683303" y="3348978"/>
            <a:ext cx="807432" cy="265794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水保局</a:t>
            </a:r>
          </a:p>
        </p:txBody>
      </p:sp>
      <p:sp>
        <p:nvSpPr>
          <p:cNvPr id="157" name="AutoShape 103"/>
          <p:cNvSpPr>
            <a:spLocks noChangeAspect="1" noChangeArrowheads="1"/>
          </p:cNvSpPr>
          <p:nvPr/>
        </p:nvSpPr>
        <p:spPr bwMode="auto">
          <a:xfrm>
            <a:off x="8566506" y="3348978"/>
            <a:ext cx="807432" cy="265794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氣象局</a:t>
            </a:r>
          </a:p>
        </p:txBody>
      </p:sp>
      <p:sp>
        <p:nvSpPr>
          <p:cNvPr id="158" name="AutoShape 103"/>
          <p:cNvSpPr>
            <a:spLocks noChangeAspect="1" noChangeArrowheads="1"/>
          </p:cNvSpPr>
          <p:nvPr/>
        </p:nvSpPr>
        <p:spPr bwMode="auto">
          <a:xfrm>
            <a:off x="8566506" y="2269752"/>
            <a:ext cx="807432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臺水公司</a:t>
            </a:r>
          </a:p>
        </p:txBody>
      </p:sp>
      <p:sp>
        <p:nvSpPr>
          <p:cNvPr id="159" name="AutoShape 103"/>
          <p:cNvSpPr>
            <a:spLocks noChangeAspect="1" noChangeArrowheads="1"/>
          </p:cNvSpPr>
          <p:nvPr/>
        </p:nvSpPr>
        <p:spPr bwMode="auto">
          <a:xfrm>
            <a:off x="8566506" y="2628907"/>
            <a:ext cx="807432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北水處</a:t>
            </a:r>
          </a:p>
        </p:txBody>
      </p:sp>
      <p:sp>
        <p:nvSpPr>
          <p:cNvPr id="160" name="AutoShape 103"/>
          <p:cNvSpPr>
            <a:spLocks noChangeAspect="1" noChangeArrowheads="1"/>
          </p:cNvSpPr>
          <p:nvPr/>
        </p:nvSpPr>
        <p:spPr bwMode="auto">
          <a:xfrm>
            <a:off x="8566506" y="2988947"/>
            <a:ext cx="807432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縣市政府</a:t>
            </a:r>
          </a:p>
        </p:txBody>
      </p:sp>
      <p:cxnSp>
        <p:nvCxnSpPr>
          <p:cNvPr id="161" name="AutoShape 63"/>
          <p:cNvCxnSpPr>
            <a:cxnSpLocks noChangeShapeType="1"/>
          </p:cNvCxnSpPr>
          <p:nvPr/>
        </p:nvCxnSpPr>
        <p:spPr bwMode="auto">
          <a:xfrm flipV="1">
            <a:off x="6825208" y="3121844"/>
            <a:ext cx="681364" cy="6095"/>
          </a:xfrm>
          <a:prstGeom prst="straightConnector1">
            <a:avLst/>
          </a:prstGeom>
          <a:noFill/>
          <a:ln w="15875">
            <a:solidFill>
              <a:srgbClr val="5A5A5A"/>
            </a:solidFill>
            <a:round/>
            <a:headEnd type="triangle" w="sm" len="lg"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cxnSp>
      <p:sp>
        <p:nvSpPr>
          <p:cNvPr id="162" name="圓角矩形 161"/>
          <p:cNvSpPr/>
          <p:nvPr/>
        </p:nvSpPr>
        <p:spPr bwMode="auto">
          <a:xfrm>
            <a:off x="313693" y="2203768"/>
            <a:ext cx="1950217" cy="1848341"/>
          </a:xfrm>
          <a:prstGeom prst="roundRect">
            <a:avLst>
              <a:gd name="adj" fmla="val 4184"/>
            </a:avLst>
          </a:prstGeom>
          <a:noFill/>
          <a:ln w="9525" cap="flat" cmpd="sng" algn="ctr">
            <a:solidFill>
              <a:srgbClr val="4A7EBB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3" name="AutoShape 77"/>
          <p:cNvSpPr>
            <a:spLocks noChangeAspect="1" noChangeArrowheads="1"/>
          </p:cNvSpPr>
          <p:nvPr/>
        </p:nvSpPr>
        <p:spPr bwMode="auto">
          <a:xfrm>
            <a:off x="404175" y="2303350"/>
            <a:ext cx="822472" cy="278302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雨量站</a:t>
            </a:r>
          </a:p>
        </p:txBody>
      </p:sp>
      <p:sp>
        <p:nvSpPr>
          <p:cNvPr id="164" name="AutoShape 78"/>
          <p:cNvSpPr>
            <a:spLocks noChangeAspect="1" noChangeArrowheads="1"/>
          </p:cNvSpPr>
          <p:nvPr/>
        </p:nvSpPr>
        <p:spPr bwMode="auto">
          <a:xfrm>
            <a:off x="1327805" y="2310395"/>
            <a:ext cx="822472" cy="264231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監試影像</a:t>
            </a:r>
          </a:p>
        </p:txBody>
      </p:sp>
      <p:sp>
        <p:nvSpPr>
          <p:cNvPr id="165" name="AutoShape 79"/>
          <p:cNvSpPr>
            <a:spLocks noChangeAspect="1" noChangeArrowheads="1"/>
          </p:cNvSpPr>
          <p:nvPr/>
        </p:nvSpPr>
        <p:spPr bwMode="auto">
          <a:xfrm>
            <a:off x="404175" y="2666231"/>
            <a:ext cx="822472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zh-TW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水位站</a:t>
            </a:r>
          </a:p>
        </p:txBody>
      </p:sp>
      <p:sp>
        <p:nvSpPr>
          <p:cNvPr id="166" name="AutoShape 80"/>
          <p:cNvSpPr>
            <a:spLocks noChangeAspect="1" noChangeArrowheads="1"/>
          </p:cNvSpPr>
          <p:nvPr/>
        </p:nvSpPr>
        <p:spPr bwMode="auto">
          <a:xfrm>
            <a:off x="441526" y="1675869"/>
            <a:ext cx="1537134" cy="426506"/>
          </a:xfrm>
          <a:prstGeom prst="roundRect">
            <a:avLst>
              <a:gd name="adj" fmla="val 50000"/>
            </a:avLst>
          </a:prstGeom>
          <a:solidFill>
            <a:srgbClr val="FDE9D9"/>
          </a:solidFill>
          <a:ln w="9525">
            <a:solidFill>
              <a:srgbClr val="A5A5A5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rot="0" vert="horz" wrap="square" lIns="68580" tIns="34290" rIns="68580" bIns="34290" anchor="t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ts val="16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內部資料整合</a:t>
            </a:r>
          </a:p>
        </p:txBody>
      </p:sp>
      <p:sp>
        <p:nvSpPr>
          <p:cNvPr id="167" name="AutoShape 79"/>
          <p:cNvSpPr>
            <a:spLocks noChangeAspect="1" noChangeArrowheads="1"/>
          </p:cNvSpPr>
          <p:nvPr/>
        </p:nvSpPr>
        <p:spPr bwMode="auto">
          <a:xfrm>
            <a:off x="404175" y="2995042"/>
            <a:ext cx="822472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淹水位</a:t>
            </a:r>
          </a:p>
        </p:txBody>
      </p:sp>
      <p:sp>
        <p:nvSpPr>
          <p:cNvPr id="168" name="AutoShape 79"/>
          <p:cNvSpPr>
            <a:spLocks noChangeAspect="1" noChangeArrowheads="1"/>
          </p:cNvSpPr>
          <p:nvPr/>
        </p:nvSpPr>
        <p:spPr bwMode="auto">
          <a:xfrm>
            <a:off x="404175" y="3331724"/>
            <a:ext cx="822472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地下水位</a:t>
            </a:r>
          </a:p>
        </p:txBody>
      </p:sp>
      <p:sp>
        <p:nvSpPr>
          <p:cNvPr id="169" name="AutoShape 79"/>
          <p:cNvSpPr>
            <a:spLocks noChangeAspect="1" noChangeArrowheads="1"/>
          </p:cNvSpPr>
          <p:nvPr/>
        </p:nvSpPr>
        <p:spPr bwMode="auto">
          <a:xfrm>
            <a:off x="404175" y="3673447"/>
            <a:ext cx="822472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地下水質</a:t>
            </a:r>
            <a:endParaRPr kumimoji="0" lang="zh-TW" altLang="zh-TW" sz="1400" b="1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70" name="AutoShape 79"/>
          <p:cNvSpPr>
            <a:spLocks noChangeAspect="1" noChangeArrowheads="1"/>
          </p:cNvSpPr>
          <p:nvPr/>
        </p:nvSpPr>
        <p:spPr bwMode="auto">
          <a:xfrm>
            <a:off x="1327805" y="2666231"/>
            <a:ext cx="822472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潮位</a:t>
            </a:r>
            <a:endParaRPr kumimoji="0" lang="en-US" altLang="zh-TW" sz="1400" b="1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71" name="AutoShape 79"/>
          <p:cNvSpPr>
            <a:spLocks noChangeAspect="1" noChangeArrowheads="1"/>
          </p:cNvSpPr>
          <p:nvPr/>
        </p:nvSpPr>
        <p:spPr bwMode="auto">
          <a:xfrm>
            <a:off x="1327805" y="2995042"/>
            <a:ext cx="822472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波浪</a:t>
            </a:r>
          </a:p>
        </p:txBody>
      </p:sp>
      <p:sp>
        <p:nvSpPr>
          <p:cNvPr id="172" name="AutoShape 79"/>
          <p:cNvSpPr>
            <a:spLocks noChangeAspect="1" noChangeArrowheads="1"/>
          </p:cNvSpPr>
          <p:nvPr/>
        </p:nvSpPr>
        <p:spPr bwMode="auto">
          <a:xfrm>
            <a:off x="1327805" y="3331724"/>
            <a:ext cx="822472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波向</a:t>
            </a:r>
          </a:p>
        </p:txBody>
      </p:sp>
      <p:sp>
        <p:nvSpPr>
          <p:cNvPr id="173" name="AutoShape 79"/>
          <p:cNvSpPr>
            <a:spLocks noChangeAspect="1" noChangeArrowheads="1"/>
          </p:cNvSpPr>
          <p:nvPr/>
        </p:nvSpPr>
        <p:spPr bwMode="auto">
          <a:xfrm>
            <a:off x="1327805" y="3673447"/>
            <a:ext cx="822472" cy="26579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  <a:endParaRPr kumimoji="0" lang="zh-TW" altLang="en-US" sz="1400" b="1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174" name="AutoShape 63"/>
          <p:cNvCxnSpPr>
            <a:cxnSpLocks noChangeShapeType="1"/>
          </p:cNvCxnSpPr>
          <p:nvPr/>
        </p:nvCxnSpPr>
        <p:spPr bwMode="auto">
          <a:xfrm>
            <a:off x="2341924" y="3127931"/>
            <a:ext cx="724439" cy="0"/>
          </a:xfrm>
          <a:prstGeom prst="straightConnector1">
            <a:avLst/>
          </a:prstGeom>
          <a:noFill/>
          <a:ln w="15875">
            <a:solidFill>
              <a:srgbClr val="5A5A5A"/>
            </a:solidFill>
            <a:round/>
            <a:headEnd type="triangle" w="sm" len="lg"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cxnSp>
      <p:sp>
        <p:nvSpPr>
          <p:cNvPr id="175" name="AutoShape 106"/>
          <p:cNvSpPr>
            <a:spLocks noChangeAspect="1" noChangeArrowheads="1"/>
          </p:cNvSpPr>
          <p:nvPr/>
        </p:nvSpPr>
        <p:spPr bwMode="auto">
          <a:xfrm>
            <a:off x="7735708" y="1681643"/>
            <a:ext cx="1455494" cy="407270"/>
          </a:xfrm>
          <a:prstGeom prst="roundRect">
            <a:avLst>
              <a:gd name="adj" fmla="val 50000"/>
            </a:avLst>
          </a:prstGeom>
          <a:solidFill>
            <a:srgbClr val="FDE9D9"/>
          </a:solidFill>
          <a:ln w="9525">
            <a:solidFill>
              <a:srgbClr val="A5A5A5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rot="0" vert="horz" wrap="square" lIns="68580" tIns="34290" rIns="68580" bIns="34290" anchor="t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ts val="16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外部資料介接</a:t>
            </a:r>
          </a:p>
        </p:txBody>
      </p:sp>
      <p:sp>
        <p:nvSpPr>
          <p:cNvPr id="176" name="AutoShape 103"/>
          <p:cNvSpPr>
            <a:spLocks noChangeAspect="1" noChangeArrowheads="1"/>
          </p:cNvSpPr>
          <p:nvPr/>
        </p:nvSpPr>
        <p:spPr bwMode="auto">
          <a:xfrm>
            <a:off x="7708410" y="3722644"/>
            <a:ext cx="807432" cy="265794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NCDR</a:t>
            </a:r>
            <a:endParaRPr kumimoji="0" lang="zh-TW" altLang="en-US" sz="1400" b="1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77" name="AutoShape 79"/>
          <p:cNvSpPr>
            <a:spLocks noChangeAspect="1" noChangeArrowheads="1"/>
          </p:cNvSpPr>
          <p:nvPr/>
        </p:nvSpPr>
        <p:spPr bwMode="auto">
          <a:xfrm>
            <a:off x="8591612" y="3709018"/>
            <a:ext cx="807432" cy="27942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2225">
            <a:solidFill>
              <a:srgbClr val="5A5A5A"/>
            </a:solidFill>
            <a:round/>
            <a:headEnd/>
            <a:tailEnd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  <a:endParaRPr kumimoji="0" lang="zh-TW" altLang="en-US" sz="1400" b="1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grpSp>
        <p:nvGrpSpPr>
          <p:cNvPr id="181" name="Group 3"/>
          <p:cNvGrpSpPr>
            <a:grpSpLocks/>
          </p:cNvGrpSpPr>
          <p:nvPr/>
        </p:nvGrpSpPr>
        <p:grpSpPr bwMode="auto">
          <a:xfrm>
            <a:off x="321556" y="5188686"/>
            <a:ext cx="2417089" cy="1552682"/>
            <a:chOff x="506" y="1642"/>
            <a:chExt cx="1609" cy="1952"/>
          </a:xfrm>
        </p:grpSpPr>
        <p:sp>
          <p:nvSpPr>
            <p:cNvPr id="182" name="AutoShape 4"/>
            <p:cNvSpPr>
              <a:spLocks noChangeArrowheads="1"/>
            </p:cNvSpPr>
            <p:nvPr/>
          </p:nvSpPr>
          <p:spPr bwMode="auto">
            <a:xfrm rot="5400000">
              <a:off x="335" y="1813"/>
              <a:ext cx="1952" cy="1609"/>
            </a:xfrm>
            <a:prstGeom prst="roundRect">
              <a:avLst>
                <a:gd name="adj" fmla="val 7144"/>
              </a:avLst>
            </a:prstGeom>
            <a:solidFill>
              <a:srgbClr val="C0C0C0"/>
            </a:solidFill>
            <a:ln w="9525">
              <a:round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354000" prstMaterial="legacyPlastic">
              <a:bevelT w="13500" h="13500" prst="angle"/>
              <a:bevelB w="13500" h="13500" prst="angle"/>
              <a:extrusionClr>
                <a:srgbClr val="384C84"/>
              </a:extrusionClr>
            </a:sp3d>
          </p:spPr>
          <p:txBody>
            <a:bodyPr wrap="none" anchor="ctr">
              <a:flatTx/>
            </a:bodyPr>
            <a:lstStyle/>
            <a:p>
              <a:endParaRPr lang="zh-TW" altLang="en-US"/>
            </a:p>
          </p:txBody>
        </p:sp>
        <p:sp>
          <p:nvSpPr>
            <p:cNvPr id="183" name="AutoShape 5"/>
            <p:cNvSpPr>
              <a:spLocks noChangeArrowheads="1"/>
            </p:cNvSpPr>
            <p:nvPr/>
          </p:nvSpPr>
          <p:spPr bwMode="auto">
            <a:xfrm rot="5400000">
              <a:off x="370" y="1846"/>
              <a:ext cx="1877" cy="1538"/>
            </a:xfrm>
            <a:prstGeom prst="roundRect">
              <a:avLst>
                <a:gd name="adj" fmla="val 6343"/>
              </a:avLst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184" name="Freeform 6"/>
            <p:cNvSpPr>
              <a:spLocks/>
            </p:cNvSpPr>
            <p:nvPr/>
          </p:nvSpPr>
          <p:spPr bwMode="auto">
            <a:xfrm>
              <a:off x="521" y="1665"/>
              <a:ext cx="1575" cy="1266"/>
            </a:xfrm>
            <a:custGeom>
              <a:avLst/>
              <a:gdLst/>
              <a:ahLst/>
              <a:cxnLst>
                <a:cxn ang="0">
                  <a:pos x="2" y="1550"/>
                </a:cxn>
                <a:cxn ang="0">
                  <a:pos x="4" y="118"/>
                </a:cxn>
                <a:cxn ang="0">
                  <a:pos x="123" y="0"/>
                </a:cxn>
                <a:cxn ang="0">
                  <a:pos x="1290" y="1"/>
                </a:cxn>
                <a:cxn ang="0">
                  <a:pos x="1432" y="143"/>
                </a:cxn>
                <a:cxn ang="0">
                  <a:pos x="1436" y="752"/>
                </a:cxn>
                <a:cxn ang="0">
                  <a:pos x="710" y="1004"/>
                </a:cxn>
                <a:cxn ang="0">
                  <a:pos x="2" y="1550"/>
                </a:cxn>
              </a:cxnLst>
              <a:rect l="0" t="0" r="r" b="b"/>
              <a:pathLst>
                <a:path w="1436" h="1629">
                  <a:moveTo>
                    <a:pt x="2" y="1550"/>
                  </a:moveTo>
                  <a:cubicBezTo>
                    <a:pt x="0" y="1323"/>
                    <a:pt x="4" y="118"/>
                    <a:pt x="4" y="118"/>
                  </a:cubicBezTo>
                  <a:cubicBezTo>
                    <a:pt x="13" y="67"/>
                    <a:pt x="21" y="19"/>
                    <a:pt x="123" y="0"/>
                  </a:cubicBezTo>
                  <a:lnTo>
                    <a:pt x="1290" y="1"/>
                  </a:lnTo>
                  <a:cubicBezTo>
                    <a:pt x="1402" y="7"/>
                    <a:pt x="1432" y="37"/>
                    <a:pt x="1432" y="143"/>
                  </a:cubicBezTo>
                  <a:cubicBezTo>
                    <a:pt x="1431" y="284"/>
                    <a:pt x="1436" y="752"/>
                    <a:pt x="1436" y="752"/>
                  </a:cubicBezTo>
                  <a:cubicBezTo>
                    <a:pt x="1304" y="980"/>
                    <a:pt x="1088" y="956"/>
                    <a:pt x="710" y="1004"/>
                  </a:cubicBezTo>
                  <a:cubicBezTo>
                    <a:pt x="104" y="1118"/>
                    <a:pt x="92" y="1629"/>
                    <a:pt x="2" y="155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49001"/>
                  </a:schemeClr>
                </a:gs>
                <a:gs pos="100000">
                  <a:schemeClr val="bg1">
                    <a:alpha val="13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85" name="Group 3"/>
          <p:cNvGrpSpPr>
            <a:grpSpLocks/>
          </p:cNvGrpSpPr>
          <p:nvPr/>
        </p:nvGrpSpPr>
        <p:grpSpPr bwMode="auto">
          <a:xfrm>
            <a:off x="5080084" y="5188686"/>
            <a:ext cx="2202775" cy="1552682"/>
            <a:chOff x="506" y="1642"/>
            <a:chExt cx="1609" cy="1952"/>
          </a:xfrm>
        </p:grpSpPr>
        <p:sp>
          <p:nvSpPr>
            <p:cNvPr id="186" name="AutoShape 4"/>
            <p:cNvSpPr>
              <a:spLocks noChangeArrowheads="1"/>
            </p:cNvSpPr>
            <p:nvPr/>
          </p:nvSpPr>
          <p:spPr bwMode="auto">
            <a:xfrm rot="5400000">
              <a:off x="335" y="1813"/>
              <a:ext cx="1952" cy="1609"/>
            </a:xfrm>
            <a:prstGeom prst="roundRect">
              <a:avLst>
                <a:gd name="adj" fmla="val 7144"/>
              </a:avLst>
            </a:prstGeom>
            <a:solidFill>
              <a:srgbClr val="C0C0C0"/>
            </a:solidFill>
            <a:ln w="9525">
              <a:round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354000" prstMaterial="legacyPlastic">
              <a:bevelT w="13500" h="13500" prst="angle"/>
              <a:bevelB w="13500" h="13500" prst="angle"/>
              <a:extrusionClr>
                <a:srgbClr val="384C84"/>
              </a:extrusionClr>
            </a:sp3d>
          </p:spPr>
          <p:txBody>
            <a:bodyPr wrap="none" anchor="ctr">
              <a:flatTx/>
            </a:bodyPr>
            <a:lstStyle/>
            <a:p>
              <a:endParaRPr lang="zh-TW" altLang="en-US"/>
            </a:p>
          </p:txBody>
        </p:sp>
        <p:sp>
          <p:nvSpPr>
            <p:cNvPr id="187" name="AutoShape 5"/>
            <p:cNvSpPr>
              <a:spLocks noChangeArrowheads="1"/>
            </p:cNvSpPr>
            <p:nvPr/>
          </p:nvSpPr>
          <p:spPr bwMode="auto">
            <a:xfrm rot="5400000">
              <a:off x="370" y="1846"/>
              <a:ext cx="1877" cy="1538"/>
            </a:xfrm>
            <a:prstGeom prst="roundRect">
              <a:avLst>
                <a:gd name="adj" fmla="val 6343"/>
              </a:avLst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188" name="Freeform 6"/>
            <p:cNvSpPr>
              <a:spLocks/>
            </p:cNvSpPr>
            <p:nvPr/>
          </p:nvSpPr>
          <p:spPr bwMode="auto">
            <a:xfrm>
              <a:off x="521" y="1665"/>
              <a:ext cx="1575" cy="1266"/>
            </a:xfrm>
            <a:custGeom>
              <a:avLst/>
              <a:gdLst/>
              <a:ahLst/>
              <a:cxnLst>
                <a:cxn ang="0">
                  <a:pos x="2" y="1550"/>
                </a:cxn>
                <a:cxn ang="0">
                  <a:pos x="4" y="118"/>
                </a:cxn>
                <a:cxn ang="0">
                  <a:pos x="123" y="0"/>
                </a:cxn>
                <a:cxn ang="0">
                  <a:pos x="1290" y="1"/>
                </a:cxn>
                <a:cxn ang="0">
                  <a:pos x="1432" y="143"/>
                </a:cxn>
                <a:cxn ang="0">
                  <a:pos x="1436" y="752"/>
                </a:cxn>
                <a:cxn ang="0">
                  <a:pos x="710" y="1004"/>
                </a:cxn>
                <a:cxn ang="0">
                  <a:pos x="2" y="1550"/>
                </a:cxn>
              </a:cxnLst>
              <a:rect l="0" t="0" r="r" b="b"/>
              <a:pathLst>
                <a:path w="1436" h="1629">
                  <a:moveTo>
                    <a:pt x="2" y="1550"/>
                  </a:moveTo>
                  <a:cubicBezTo>
                    <a:pt x="0" y="1323"/>
                    <a:pt x="4" y="118"/>
                    <a:pt x="4" y="118"/>
                  </a:cubicBezTo>
                  <a:cubicBezTo>
                    <a:pt x="13" y="67"/>
                    <a:pt x="21" y="19"/>
                    <a:pt x="123" y="0"/>
                  </a:cubicBezTo>
                  <a:lnTo>
                    <a:pt x="1290" y="1"/>
                  </a:lnTo>
                  <a:cubicBezTo>
                    <a:pt x="1402" y="7"/>
                    <a:pt x="1432" y="37"/>
                    <a:pt x="1432" y="143"/>
                  </a:cubicBezTo>
                  <a:cubicBezTo>
                    <a:pt x="1431" y="284"/>
                    <a:pt x="1436" y="752"/>
                    <a:pt x="1436" y="752"/>
                  </a:cubicBezTo>
                  <a:cubicBezTo>
                    <a:pt x="1304" y="980"/>
                    <a:pt x="1088" y="956"/>
                    <a:pt x="710" y="1004"/>
                  </a:cubicBezTo>
                  <a:cubicBezTo>
                    <a:pt x="104" y="1118"/>
                    <a:pt x="92" y="1629"/>
                    <a:pt x="2" y="155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49001"/>
                  </a:schemeClr>
                </a:gs>
                <a:gs pos="100000">
                  <a:schemeClr val="bg1">
                    <a:alpha val="13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89" name="Group 3"/>
          <p:cNvGrpSpPr>
            <a:grpSpLocks/>
          </p:cNvGrpSpPr>
          <p:nvPr/>
        </p:nvGrpSpPr>
        <p:grpSpPr bwMode="auto">
          <a:xfrm>
            <a:off x="2817830" y="5188686"/>
            <a:ext cx="2184243" cy="1552682"/>
            <a:chOff x="506" y="1642"/>
            <a:chExt cx="1609" cy="1952"/>
          </a:xfrm>
        </p:grpSpPr>
        <p:sp>
          <p:nvSpPr>
            <p:cNvPr id="190" name="AutoShape 4"/>
            <p:cNvSpPr>
              <a:spLocks noChangeArrowheads="1"/>
            </p:cNvSpPr>
            <p:nvPr/>
          </p:nvSpPr>
          <p:spPr bwMode="auto">
            <a:xfrm rot="5400000">
              <a:off x="335" y="1813"/>
              <a:ext cx="1952" cy="1609"/>
            </a:xfrm>
            <a:prstGeom prst="roundRect">
              <a:avLst>
                <a:gd name="adj" fmla="val 7144"/>
              </a:avLst>
            </a:prstGeom>
            <a:solidFill>
              <a:srgbClr val="C0C0C0"/>
            </a:solidFill>
            <a:ln w="9525">
              <a:round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354000" prstMaterial="legacyPlastic">
              <a:bevelT w="13500" h="13500" prst="angle"/>
              <a:bevelB w="13500" h="13500" prst="angle"/>
              <a:extrusionClr>
                <a:srgbClr val="384C84"/>
              </a:extrusionClr>
            </a:sp3d>
          </p:spPr>
          <p:txBody>
            <a:bodyPr wrap="none" anchor="ctr">
              <a:flatTx/>
            </a:bodyPr>
            <a:lstStyle/>
            <a:p>
              <a:endParaRPr lang="zh-TW" altLang="en-US"/>
            </a:p>
          </p:txBody>
        </p:sp>
        <p:sp>
          <p:nvSpPr>
            <p:cNvPr id="191" name="AutoShape 5"/>
            <p:cNvSpPr>
              <a:spLocks noChangeArrowheads="1"/>
            </p:cNvSpPr>
            <p:nvPr/>
          </p:nvSpPr>
          <p:spPr bwMode="auto">
            <a:xfrm rot="5400000">
              <a:off x="370" y="1846"/>
              <a:ext cx="1877" cy="1538"/>
            </a:xfrm>
            <a:prstGeom prst="roundRect">
              <a:avLst>
                <a:gd name="adj" fmla="val 6343"/>
              </a:avLst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192" name="Freeform 6"/>
            <p:cNvSpPr>
              <a:spLocks/>
            </p:cNvSpPr>
            <p:nvPr/>
          </p:nvSpPr>
          <p:spPr bwMode="auto">
            <a:xfrm>
              <a:off x="521" y="1665"/>
              <a:ext cx="1575" cy="1266"/>
            </a:xfrm>
            <a:custGeom>
              <a:avLst/>
              <a:gdLst/>
              <a:ahLst/>
              <a:cxnLst>
                <a:cxn ang="0">
                  <a:pos x="2" y="1550"/>
                </a:cxn>
                <a:cxn ang="0">
                  <a:pos x="4" y="118"/>
                </a:cxn>
                <a:cxn ang="0">
                  <a:pos x="123" y="0"/>
                </a:cxn>
                <a:cxn ang="0">
                  <a:pos x="1290" y="1"/>
                </a:cxn>
                <a:cxn ang="0">
                  <a:pos x="1432" y="143"/>
                </a:cxn>
                <a:cxn ang="0">
                  <a:pos x="1436" y="752"/>
                </a:cxn>
                <a:cxn ang="0">
                  <a:pos x="710" y="1004"/>
                </a:cxn>
                <a:cxn ang="0">
                  <a:pos x="2" y="1550"/>
                </a:cxn>
              </a:cxnLst>
              <a:rect l="0" t="0" r="r" b="b"/>
              <a:pathLst>
                <a:path w="1436" h="1629">
                  <a:moveTo>
                    <a:pt x="2" y="1550"/>
                  </a:moveTo>
                  <a:cubicBezTo>
                    <a:pt x="0" y="1323"/>
                    <a:pt x="4" y="118"/>
                    <a:pt x="4" y="118"/>
                  </a:cubicBezTo>
                  <a:cubicBezTo>
                    <a:pt x="13" y="67"/>
                    <a:pt x="21" y="19"/>
                    <a:pt x="123" y="0"/>
                  </a:cubicBezTo>
                  <a:lnTo>
                    <a:pt x="1290" y="1"/>
                  </a:lnTo>
                  <a:cubicBezTo>
                    <a:pt x="1402" y="7"/>
                    <a:pt x="1432" y="37"/>
                    <a:pt x="1432" y="143"/>
                  </a:cubicBezTo>
                  <a:cubicBezTo>
                    <a:pt x="1431" y="284"/>
                    <a:pt x="1436" y="752"/>
                    <a:pt x="1436" y="752"/>
                  </a:cubicBezTo>
                  <a:cubicBezTo>
                    <a:pt x="1304" y="980"/>
                    <a:pt x="1088" y="956"/>
                    <a:pt x="710" y="1004"/>
                  </a:cubicBezTo>
                  <a:cubicBezTo>
                    <a:pt x="104" y="1118"/>
                    <a:pt x="92" y="1629"/>
                    <a:pt x="2" y="155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49001"/>
                  </a:schemeClr>
                </a:gs>
                <a:gs pos="100000">
                  <a:schemeClr val="bg1">
                    <a:alpha val="13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193" name="矩形 192"/>
          <p:cNvSpPr/>
          <p:nvPr/>
        </p:nvSpPr>
        <p:spPr>
          <a:xfrm>
            <a:off x="1101637" y="5328601"/>
            <a:ext cx="163818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700" dirty="0">
                <a:latin typeface="微軟正黑體" pitchFamily="34" charset="-120"/>
                <a:ea typeface="微軟正黑體" pitchFamily="34" charset="-120"/>
              </a:rPr>
              <a:t>水文</a:t>
            </a:r>
            <a:r>
              <a:rPr lang="zh-TW" altLang="en-US" sz="1700" dirty="0" smtClean="0">
                <a:latin typeface="微軟正黑體" pitchFamily="34" charset="-120"/>
                <a:ea typeface="微軟正黑體" pitchFamily="34" charset="-120"/>
              </a:rPr>
              <a:t>觀測、用</a:t>
            </a:r>
            <a:r>
              <a:rPr lang="en-US" altLang="zh-TW" sz="1700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1700" dirty="0" smtClean="0">
                <a:latin typeface="微軟正黑體" pitchFamily="34" charset="-120"/>
                <a:ea typeface="微軟正黑體" pitchFamily="34" charset="-120"/>
              </a:rPr>
              <a:t>需</a:t>
            </a:r>
            <a:r>
              <a:rPr lang="en-US" altLang="zh-TW" sz="1700" dirty="0" smtClean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sz="1700" dirty="0" smtClean="0">
                <a:latin typeface="微軟正黑體" pitchFamily="34" charset="-120"/>
                <a:ea typeface="微軟正黑體" pitchFamily="34" charset="-120"/>
              </a:rPr>
              <a:t>水量資料</a:t>
            </a:r>
            <a:endParaRPr lang="zh-TW" altLang="en-US" sz="17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243845" y="6048681"/>
            <a:ext cx="25728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b="1" dirty="0" smtClean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水資源局</a:t>
            </a:r>
            <a:r>
              <a:rPr lang="en-US" altLang="zh-TW" b="1" dirty="0" smtClean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b="1" dirty="0" smtClean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工業局</a:t>
            </a:r>
            <a:r>
              <a:rPr lang="en-US" altLang="zh-TW" b="1" dirty="0" smtClean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/</a:t>
            </a:r>
          </a:p>
          <a:p>
            <a:pPr algn="ctr"/>
            <a:r>
              <a:rPr lang="zh-TW" altLang="en-US" b="1" dirty="0" smtClean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水利會</a:t>
            </a:r>
            <a:r>
              <a:rPr lang="en-US" altLang="zh-TW" b="1" dirty="0" smtClean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b="1" dirty="0" smtClean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自來水公司</a:t>
            </a:r>
            <a:endParaRPr lang="zh-TW" altLang="en-US" b="1" dirty="0">
              <a:solidFill>
                <a:srgbClr val="0505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3724219" y="5256584"/>
            <a:ext cx="1203207" cy="682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TW" altLang="en-US" sz="1700" dirty="0" smtClean="0">
                <a:latin typeface="微軟正黑體" pitchFamily="34" charset="-120"/>
                <a:ea typeface="微軟正黑體" pitchFamily="34" charset="-120"/>
              </a:rPr>
              <a:t>環境水質資訊</a:t>
            </a:r>
            <a:endParaRPr lang="zh-TW" altLang="en-US" sz="1500" b="1" dirty="0">
              <a:solidFill>
                <a:srgbClr val="0505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5214600" y="6048681"/>
            <a:ext cx="17604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水利署</a:t>
            </a:r>
            <a:r>
              <a:rPr lang="en-US" altLang="zh-TW" b="1" dirty="0" smtClean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b="1" dirty="0" smtClean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氣象局</a:t>
            </a:r>
            <a:endParaRPr lang="en-US" altLang="zh-TW" b="1" dirty="0" smtClean="0">
              <a:solidFill>
                <a:srgbClr val="0505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r>
              <a:rPr lang="en-US" altLang="zh-TW" b="1" dirty="0" smtClean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b="1" dirty="0" smtClean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水保局</a:t>
            </a:r>
            <a:r>
              <a:rPr lang="en-US" altLang="zh-TW" b="1" dirty="0" smtClean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/NCDR</a:t>
            </a:r>
            <a:endParaRPr lang="zh-TW" altLang="en-US" b="1" dirty="0">
              <a:solidFill>
                <a:srgbClr val="0505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97" name="矩形 10"/>
          <p:cNvSpPr/>
          <p:nvPr/>
        </p:nvSpPr>
        <p:spPr>
          <a:xfrm>
            <a:off x="6029598" y="5289112"/>
            <a:ext cx="116712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700" dirty="0" smtClean="0">
                <a:latin typeface="微軟正黑體" pitchFamily="34" charset="-120"/>
                <a:ea typeface="微軟正黑體" pitchFamily="34" charset="-120"/>
              </a:rPr>
              <a:t>水文觀測</a:t>
            </a:r>
            <a:endParaRPr lang="en-US" altLang="zh-TW" sz="17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/>
            <a:r>
              <a:rPr lang="zh-TW" altLang="en-US" sz="1700" dirty="0" smtClean="0">
                <a:latin typeface="微軟正黑體" pitchFamily="34" charset="-120"/>
                <a:ea typeface="微軟正黑體" pitchFamily="34" charset="-120"/>
              </a:rPr>
              <a:t>預報產品</a:t>
            </a:r>
            <a:endParaRPr lang="zh-TW" altLang="en-US" sz="1700" dirty="0">
              <a:latin typeface="微軟正黑體" pitchFamily="34" charset="-120"/>
              <a:ea typeface="微軟正黑體" pitchFamily="34" charset="-120"/>
            </a:endParaRPr>
          </a:p>
        </p:txBody>
      </p:sp>
      <p:grpSp>
        <p:nvGrpSpPr>
          <p:cNvPr id="198" name="Group 56"/>
          <p:cNvGrpSpPr>
            <a:grpSpLocks/>
          </p:cNvGrpSpPr>
          <p:nvPr/>
        </p:nvGrpSpPr>
        <p:grpSpPr bwMode="auto">
          <a:xfrm rot="5105782">
            <a:off x="4031254" y="4730011"/>
            <a:ext cx="184150" cy="328481"/>
            <a:chOff x="2025" y="2035"/>
            <a:chExt cx="135" cy="223"/>
          </a:xfrm>
        </p:grpSpPr>
        <p:sp>
          <p:nvSpPr>
            <p:cNvPr id="199" name="AutoShape 57"/>
            <p:cNvSpPr>
              <a:spLocks noChangeArrowheads="1"/>
            </p:cNvSpPr>
            <p:nvPr/>
          </p:nvSpPr>
          <p:spPr bwMode="auto">
            <a:xfrm rot="17846280">
              <a:off x="1981" y="2079"/>
              <a:ext cx="223" cy="135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FF9201"/>
                </a:gs>
                <a:gs pos="100000">
                  <a:srgbClr val="FF9201">
                    <a:gamma/>
                    <a:tint val="50980"/>
                    <a:invGamma/>
                  </a:srgbClr>
                </a:gs>
              </a:gsLst>
              <a:lin ang="5400000" scaled="1"/>
            </a:gradFill>
            <a:ln w="3175">
              <a:solidFill>
                <a:srgbClr val="F66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00" name="Freeform 58"/>
            <p:cNvSpPr>
              <a:spLocks/>
            </p:cNvSpPr>
            <p:nvPr/>
          </p:nvSpPr>
          <p:spPr bwMode="auto">
            <a:xfrm rot="59672659">
              <a:off x="2011" y="2099"/>
              <a:ext cx="132" cy="93"/>
            </a:xfrm>
            <a:custGeom>
              <a:avLst/>
              <a:gdLst/>
              <a:ahLst/>
              <a:cxnLst>
                <a:cxn ang="0">
                  <a:pos x="273" y="0"/>
                </a:cxn>
                <a:cxn ang="0">
                  <a:pos x="3" y="438"/>
                </a:cxn>
                <a:cxn ang="0">
                  <a:pos x="255" y="420"/>
                </a:cxn>
                <a:cxn ang="0">
                  <a:pos x="543" y="420"/>
                </a:cxn>
                <a:cxn ang="0">
                  <a:pos x="273" y="0"/>
                </a:cxn>
              </a:cxnLst>
              <a:rect l="0" t="0" r="r" b="b"/>
              <a:pathLst>
                <a:path w="543" h="516">
                  <a:moveTo>
                    <a:pt x="273" y="0"/>
                  </a:moveTo>
                  <a:lnTo>
                    <a:pt x="3" y="438"/>
                  </a:lnTo>
                  <a:cubicBezTo>
                    <a:pt x="0" y="508"/>
                    <a:pt x="63" y="324"/>
                    <a:pt x="255" y="420"/>
                  </a:cubicBezTo>
                  <a:cubicBezTo>
                    <a:pt x="447" y="516"/>
                    <a:pt x="540" y="490"/>
                    <a:pt x="543" y="420"/>
                  </a:cubicBezTo>
                  <a:lnTo>
                    <a:pt x="2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0"/>
                    <a:invGamma/>
                    <a:alpha val="1300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</p:grpSp>
      <p:grpSp>
        <p:nvGrpSpPr>
          <p:cNvPr id="201" name="Group 77"/>
          <p:cNvGrpSpPr>
            <a:grpSpLocks/>
          </p:cNvGrpSpPr>
          <p:nvPr/>
        </p:nvGrpSpPr>
        <p:grpSpPr bwMode="auto">
          <a:xfrm rot="-3032090" flipH="1" flipV="1">
            <a:off x="2632853" y="4852890"/>
            <a:ext cx="184150" cy="328480"/>
            <a:chOff x="2025" y="2035"/>
            <a:chExt cx="135" cy="223"/>
          </a:xfrm>
        </p:grpSpPr>
        <p:sp>
          <p:nvSpPr>
            <p:cNvPr id="202" name="AutoShape 78"/>
            <p:cNvSpPr>
              <a:spLocks noChangeArrowheads="1"/>
            </p:cNvSpPr>
            <p:nvPr/>
          </p:nvSpPr>
          <p:spPr bwMode="auto">
            <a:xfrm rot="59672659">
              <a:off x="1981" y="2079"/>
              <a:ext cx="223" cy="135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FF9201"/>
                </a:gs>
                <a:gs pos="100000">
                  <a:srgbClr val="FF9201">
                    <a:gamma/>
                    <a:tint val="50980"/>
                    <a:invGamma/>
                  </a:srgbClr>
                </a:gs>
              </a:gsLst>
              <a:lin ang="5400000" scaled="1"/>
            </a:gradFill>
            <a:ln w="3175">
              <a:solidFill>
                <a:srgbClr val="F66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03" name="Freeform 79"/>
            <p:cNvSpPr>
              <a:spLocks/>
            </p:cNvSpPr>
            <p:nvPr/>
          </p:nvSpPr>
          <p:spPr bwMode="auto">
            <a:xfrm rot="59672659">
              <a:off x="2011" y="2099"/>
              <a:ext cx="132" cy="93"/>
            </a:xfrm>
            <a:custGeom>
              <a:avLst/>
              <a:gdLst/>
              <a:ahLst/>
              <a:cxnLst>
                <a:cxn ang="0">
                  <a:pos x="273" y="0"/>
                </a:cxn>
                <a:cxn ang="0">
                  <a:pos x="3" y="438"/>
                </a:cxn>
                <a:cxn ang="0">
                  <a:pos x="255" y="420"/>
                </a:cxn>
                <a:cxn ang="0">
                  <a:pos x="543" y="420"/>
                </a:cxn>
                <a:cxn ang="0">
                  <a:pos x="273" y="0"/>
                </a:cxn>
              </a:cxnLst>
              <a:rect l="0" t="0" r="r" b="b"/>
              <a:pathLst>
                <a:path w="543" h="516">
                  <a:moveTo>
                    <a:pt x="273" y="0"/>
                  </a:moveTo>
                  <a:lnTo>
                    <a:pt x="3" y="438"/>
                  </a:lnTo>
                  <a:cubicBezTo>
                    <a:pt x="0" y="508"/>
                    <a:pt x="63" y="324"/>
                    <a:pt x="255" y="420"/>
                  </a:cubicBezTo>
                  <a:cubicBezTo>
                    <a:pt x="447" y="516"/>
                    <a:pt x="540" y="490"/>
                    <a:pt x="543" y="420"/>
                  </a:cubicBezTo>
                  <a:lnTo>
                    <a:pt x="2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0"/>
                    <a:invGamma/>
                    <a:alpha val="1300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</p:grpSp>
      <p:grpSp>
        <p:nvGrpSpPr>
          <p:cNvPr id="204" name="Group 74"/>
          <p:cNvGrpSpPr>
            <a:grpSpLocks/>
          </p:cNvGrpSpPr>
          <p:nvPr/>
        </p:nvGrpSpPr>
        <p:grpSpPr bwMode="auto">
          <a:xfrm rot="2986875" flipV="1">
            <a:off x="5872044" y="4484496"/>
            <a:ext cx="184150" cy="328481"/>
            <a:chOff x="2025" y="2035"/>
            <a:chExt cx="135" cy="223"/>
          </a:xfrm>
        </p:grpSpPr>
        <p:sp>
          <p:nvSpPr>
            <p:cNvPr id="205" name="AutoShape 75"/>
            <p:cNvSpPr>
              <a:spLocks noChangeArrowheads="1"/>
            </p:cNvSpPr>
            <p:nvPr/>
          </p:nvSpPr>
          <p:spPr bwMode="auto">
            <a:xfrm rot="14632041">
              <a:off x="1981" y="2079"/>
              <a:ext cx="223" cy="135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FF9201"/>
                </a:gs>
                <a:gs pos="100000">
                  <a:srgbClr val="FF9201">
                    <a:gamma/>
                    <a:tint val="50980"/>
                    <a:invGamma/>
                  </a:srgbClr>
                </a:gs>
              </a:gsLst>
              <a:lin ang="5400000" scaled="1"/>
            </a:gradFill>
            <a:ln w="3175">
              <a:solidFill>
                <a:srgbClr val="F66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06" name="Freeform 76"/>
            <p:cNvSpPr>
              <a:spLocks/>
            </p:cNvSpPr>
            <p:nvPr/>
          </p:nvSpPr>
          <p:spPr bwMode="auto">
            <a:xfrm rot="59672659">
              <a:off x="2011" y="2099"/>
              <a:ext cx="132" cy="93"/>
            </a:xfrm>
            <a:custGeom>
              <a:avLst/>
              <a:gdLst/>
              <a:ahLst/>
              <a:cxnLst>
                <a:cxn ang="0">
                  <a:pos x="273" y="0"/>
                </a:cxn>
                <a:cxn ang="0">
                  <a:pos x="3" y="438"/>
                </a:cxn>
                <a:cxn ang="0">
                  <a:pos x="255" y="420"/>
                </a:cxn>
                <a:cxn ang="0">
                  <a:pos x="543" y="420"/>
                </a:cxn>
                <a:cxn ang="0">
                  <a:pos x="273" y="0"/>
                </a:cxn>
              </a:cxnLst>
              <a:rect l="0" t="0" r="r" b="b"/>
              <a:pathLst>
                <a:path w="543" h="516">
                  <a:moveTo>
                    <a:pt x="273" y="0"/>
                  </a:moveTo>
                  <a:lnTo>
                    <a:pt x="3" y="438"/>
                  </a:lnTo>
                  <a:cubicBezTo>
                    <a:pt x="0" y="508"/>
                    <a:pt x="63" y="324"/>
                    <a:pt x="255" y="420"/>
                  </a:cubicBezTo>
                  <a:cubicBezTo>
                    <a:pt x="447" y="516"/>
                    <a:pt x="540" y="490"/>
                    <a:pt x="543" y="420"/>
                  </a:cubicBezTo>
                  <a:lnTo>
                    <a:pt x="2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0"/>
                    <a:invGamma/>
                    <a:alpha val="1300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</p:grpSp>
      <p:pic>
        <p:nvPicPr>
          <p:cNvPr id="207" name="Picture 6" descr="「water quality icon」的圖片搜尋結果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9377" y="5301208"/>
            <a:ext cx="733493" cy="677070"/>
          </a:xfrm>
          <a:prstGeom prst="rect">
            <a:avLst/>
          </a:prstGeom>
          <a:noFill/>
        </p:spPr>
      </p:pic>
      <p:pic>
        <p:nvPicPr>
          <p:cNvPr id="208" name="Picture 8" descr="「weather data icon」的圖片搜尋結果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0667" y="5301208"/>
            <a:ext cx="686446" cy="626648"/>
          </a:xfrm>
          <a:prstGeom prst="rect">
            <a:avLst/>
          </a:prstGeom>
          <a:noFill/>
        </p:spPr>
      </p:pic>
      <p:pic>
        <p:nvPicPr>
          <p:cNvPr id="209" name="Picture 1" descr="E:\105大用水戶調查與查認暨作業規劃\耗水費政策說明\耗水費圖像版說帖插圖\40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05" y="5301217"/>
            <a:ext cx="580370" cy="686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0" name="矩形 209"/>
          <p:cNvSpPr/>
          <p:nvPr/>
        </p:nvSpPr>
        <p:spPr>
          <a:xfrm>
            <a:off x="3051856" y="6336705"/>
            <a:ext cx="1716191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TW" altLang="en-US" b="1" dirty="0" smtClean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環保署</a:t>
            </a:r>
            <a:endParaRPr lang="zh-TW" altLang="en-US" b="1" dirty="0">
              <a:solidFill>
                <a:srgbClr val="0505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2895840" y="5976665"/>
            <a:ext cx="1981631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TW" altLang="en-US" sz="17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環境</a:t>
            </a:r>
            <a:r>
              <a:rPr lang="zh-TW" altLang="en-US" sz="17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資源資料庫</a:t>
            </a:r>
            <a:endParaRPr lang="zh-TW" altLang="en-US" sz="1700" b="1" dirty="0">
              <a:solidFill>
                <a:srgbClr val="0505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grpSp>
        <p:nvGrpSpPr>
          <p:cNvPr id="212" name="Group 74"/>
          <p:cNvGrpSpPr>
            <a:grpSpLocks/>
          </p:cNvGrpSpPr>
          <p:nvPr/>
        </p:nvGrpSpPr>
        <p:grpSpPr bwMode="auto">
          <a:xfrm rot="2986875" flipV="1">
            <a:off x="7234987" y="4852143"/>
            <a:ext cx="184150" cy="328481"/>
            <a:chOff x="2025" y="2035"/>
            <a:chExt cx="135" cy="223"/>
          </a:xfrm>
        </p:grpSpPr>
        <p:sp>
          <p:nvSpPr>
            <p:cNvPr id="213" name="AutoShape 75"/>
            <p:cNvSpPr>
              <a:spLocks noChangeArrowheads="1"/>
            </p:cNvSpPr>
            <p:nvPr/>
          </p:nvSpPr>
          <p:spPr bwMode="auto">
            <a:xfrm rot="59672659">
              <a:off x="1981" y="2079"/>
              <a:ext cx="223" cy="135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FF9201"/>
                </a:gs>
                <a:gs pos="100000">
                  <a:srgbClr val="FF9201">
                    <a:gamma/>
                    <a:tint val="50980"/>
                    <a:invGamma/>
                  </a:srgbClr>
                </a:gs>
              </a:gsLst>
              <a:lin ang="5400000" scaled="1"/>
            </a:gradFill>
            <a:ln w="3175">
              <a:solidFill>
                <a:srgbClr val="F66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14" name="Freeform 76"/>
            <p:cNvSpPr>
              <a:spLocks/>
            </p:cNvSpPr>
            <p:nvPr/>
          </p:nvSpPr>
          <p:spPr bwMode="auto">
            <a:xfrm rot="59672659">
              <a:off x="2011" y="2099"/>
              <a:ext cx="132" cy="93"/>
            </a:xfrm>
            <a:custGeom>
              <a:avLst/>
              <a:gdLst/>
              <a:ahLst/>
              <a:cxnLst>
                <a:cxn ang="0">
                  <a:pos x="273" y="0"/>
                </a:cxn>
                <a:cxn ang="0">
                  <a:pos x="3" y="438"/>
                </a:cxn>
                <a:cxn ang="0">
                  <a:pos x="255" y="420"/>
                </a:cxn>
                <a:cxn ang="0">
                  <a:pos x="543" y="420"/>
                </a:cxn>
                <a:cxn ang="0">
                  <a:pos x="273" y="0"/>
                </a:cxn>
              </a:cxnLst>
              <a:rect l="0" t="0" r="r" b="b"/>
              <a:pathLst>
                <a:path w="543" h="516">
                  <a:moveTo>
                    <a:pt x="273" y="0"/>
                  </a:moveTo>
                  <a:lnTo>
                    <a:pt x="3" y="438"/>
                  </a:lnTo>
                  <a:cubicBezTo>
                    <a:pt x="0" y="508"/>
                    <a:pt x="63" y="324"/>
                    <a:pt x="255" y="420"/>
                  </a:cubicBezTo>
                  <a:cubicBezTo>
                    <a:pt x="447" y="516"/>
                    <a:pt x="540" y="490"/>
                    <a:pt x="543" y="420"/>
                  </a:cubicBezTo>
                  <a:lnTo>
                    <a:pt x="2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0"/>
                    <a:invGamma/>
                    <a:alpha val="1300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</p:grpSp>
      <p:grpSp>
        <p:nvGrpSpPr>
          <p:cNvPr id="215" name="Group 3"/>
          <p:cNvGrpSpPr>
            <a:grpSpLocks/>
          </p:cNvGrpSpPr>
          <p:nvPr/>
        </p:nvGrpSpPr>
        <p:grpSpPr bwMode="auto">
          <a:xfrm>
            <a:off x="7352741" y="5188686"/>
            <a:ext cx="2202775" cy="1552682"/>
            <a:chOff x="506" y="1642"/>
            <a:chExt cx="1609" cy="1952"/>
          </a:xfrm>
        </p:grpSpPr>
        <p:sp>
          <p:nvSpPr>
            <p:cNvPr id="216" name="AutoShape 4"/>
            <p:cNvSpPr>
              <a:spLocks noChangeArrowheads="1"/>
            </p:cNvSpPr>
            <p:nvPr/>
          </p:nvSpPr>
          <p:spPr bwMode="auto">
            <a:xfrm rot="5400000">
              <a:off x="335" y="1813"/>
              <a:ext cx="1952" cy="1609"/>
            </a:xfrm>
            <a:prstGeom prst="roundRect">
              <a:avLst>
                <a:gd name="adj" fmla="val 7144"/>
              </a:avLst>
            </a:prstGeom>
            <a:solidFill>
              <a:srgbClr val="C0C0C0"/>
            </a:solidFill>
            <a:ln w="9525">
              <a:round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354000" prstMaterial="legacyPlastic">
              <a:bevelT w="13500" h="13500" prst="angle"/>
              <a:bevelB w="13500" h="13500" prst="angle"/>
              <a:extrusionClr>
                <a:srgbClr val="384C84"/>
              </a:extrusionClr>
            </a:sp3d>
          </p:spPr>
          <p:txBody>
            <a:bodyPr wrap="none" anchor="ctr">
              <a:flatTx/>
            </a:bodyPr>
            <a:lstStyle/>
            <a:p>
              <a:endParaRPr lang="zh-TW" altLang="en-US"/>
            </a:p>
          </p:txBody>
        </p:sp>
        <p:sp>
          <p:nvSpPr>
            <p:cNvPr id="217" name="AutoShape 5"/>
            <p:cNvSpPr>
              <a:spLocks noChangeArrowheads="1"/>
            </p:cNvSpPr>
            <p:nvPr/>
          </p:nvSpPr>
          <p:spPr bwMode="auto">
            <a:xfrm rot="5400000">
              <a:off x="370" y="1846"/>
              <a:ext cx="1877" cy="1538"/>
            </a:xfrm>
            <a:prstGeom prst="roundRect">
              <a:avLst>
                <a:gd name="adj" fmla="val 6343"/>
              </a:avLst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18" name="Freeform 6"/>
            <p:cNvSpPr>
              <a:spLocks/>
            </p:cNvSpPr>
            <p:nvPr/>
          </p:nvSpPr>
          <p:spPr bwMode="auto">
            <a:xfrm>
              <a:off x="521" y="1665"/>
              <a:ext cx="1575" cy="1266"/>
            </a:xfrm>
            <a:custGeom>
              <a:avLst/>
              <a:gdLst/>
              <a:ahLst/>
              <a:cxnLst>
                <a:cxn ang="0">
                  <a:pos x="2" y="1550"/>
                </a:cxn>
                <a:cxn ang="0">
                  <a:pos x="4" y="118"/>
                </a:cxn>
                <a:cxn ang="0">
                  <a:pos x="123" y="0"/>
                </a:cxn>
                <a:cxn ang="0">
                  <a:pos x="1290" y="1"/>
                </a:cxn>
                <a:cxn ang="0">
                  <a:pos x="1432" y="143"/>
                </a:cxn>
                <a:cxn ang="0">
                  <a:pos x="1436" y="752"/>
                </a:cxn>
                <a:cxn ang="0">
                  <a:pos x="710" y="1004"/>
                </a:cxn>
                <a:cxn ang="0">
                  <a:pos x="2" y="1550"/>
                </a:cxn>
              </a:cxnLst>
              <a:rect l="0" t="0" r="r" b="b"/>
              <a:pathLst>
                <a:path w="1436" h="1629">
                  <a:moveTo>
                    <a:pt x="2" y="1550"/>
                  </a:moveTo>
                  <a:cubicBezTo>
                    <a:pt x="0" y="1323"/>
                    <a:pt x="4" y="118"/>
                    <a:pt x="4" y="118"/>
                  </a:cubicBezTo>
                  <a:cubicBezTo>
                    <a:pt x="13" y="67"/>
                    <a:pt x="21" y="19"/>
                    <a:pt x="123" y="0"/>
                  </a:cubicBezTo>
                  <a:lnTo>
                    <a:pt x="1290" y="1"/>
                  </a:lnTo>
                  <a:cubicBezTo>
                    <a:pt x="1402" y="7"/>
                    <a:pt x="1432" y="37"/>
                    <a:pt x="1432" y="143"/>
                  </a:cubicBezTo>
                  <a:cubicBezTo>
                    <a:pt x="1431" y="284"/>
                    <a:pt x="1436" y="752"/>
                    <a:pt x="1436" y="752"/>
                  </a:cubicBezTo>
                  <a:cubicBezTo>
                    <a:pt x="1304" y="980"/>
                    <a:pt x="1088" y="956"/>
                    <a:pt x="710" y="1004"/>
                  </a:cubicBezTo>
                  <a:cubicBezTo>
                    <a:pt x="104" y="1118"/>
                    <a:pt x="92" y="1629"/>
                    <a:pt x="2" y="155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49001"/>
                  </a:schemeClr>
                </a:gs>
                <a:gs pos="100000">
                  <a:schemeClr val="bg1">
                    <a:alpha val="13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TW" altLang="en-US"/>
            </a:p>
          </p:txBody>
        </p:sp>
      </p:grpSp>
      <p:pic>
        <p:nvPicPr>
          <p:cNvPr id="219" name="Picture 2" descr="「sensor icon」的圖片搜尋結果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0339" y="5154902"/>
            <a:ext cx="890242" cy="82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0" name="矩形 10"/>
          <p:cNvSpPr/>
          <p:nvPr/>
        </p:nvSpPr>
        <p:spPr>
          <a:xfrm>
            <a:off x="8206816" y="5361120"/>
            <a:ext cx="1167121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700" b="1" dirty="0" smtClean="0">
                <a:latin typeface="微軟正黑體" pitchFamily="34" charset="-120"/>
                <a:ea typeface="微軟正黑體" pitchFamily="34" charset="-120"/>
              </a:rPr>
              <a:t>新增資料</a:t>
            </a:r>
            <a:endParaRPr lang="zh-TW" altLang="en-US" sz="17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21" name="矩形 220"/>
          <p:cNvSpPr/>
          <p:nvPr/>
        </p:nvSpPr>
        <p:spPr>
          <a:xfrm>
            <a:off x="7523905" y="5845422"/>
            <a:ext cx="1953598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</a:pPr>
            <a:r>
              <a:rPr lang="zh-TW" altLang="en-US" sz="1700" b="1" dirty="0" smtClean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盤點</a:t>
            </a:r>
            <a:r>
              <a:rPr lang="zh-TW" altLang="en-US" sz="1700" b="1" dirty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掌握關鍵</a:t>
            </a:r>
            <a:r>
              <a:rPr lang="zh-TW" altLang="en-US" sz="1700" b="1" dirty="0" smtClean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資訊，適時</a:t>
            </a:r>
            <a:r>
              <a:rPr lang="zh-TW" altLang="en-US" sz="1700" b="1" dirty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研</a:t>
            </a:r>
            <a:r>
              <a:rPr lang="zh-TW" altLang="en-US" sz="1700" b="1" dirty="0" smtClean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發佈設</a:t>
            </a:r>
            <a:r>
              <a:rPr lang="zh-TW" altLang="en-US" sz="1700" b="1" dirty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感</a:t>
            </a:r>
            <a:r>
              <a:rPr lang="zh-TW" altLang="en-US" sz="1700" b="1" dirty="0" smtClean="0">
                <a:solidFill>
                  <a:srgbClr val="050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測器</a:t>
            </a:r>
            <a:endParaRPr lang="zh-TW" altLang="en-US" sz="1700" b="1" dirty="0">
              <a:solidFill>
                <a:srgbClr val="0505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00" name="矩形 299"/>
          <p:cNvSpPr/>
          <p:nvPr/>
        </p:nvSpPr>
        <p:spPr>
          <a:xfrm>
            <a:off x="3122353" y="886995"/>
            <a:ext cx="3624846" cy="4245258"/>
          </a:xfrm>
          <a:prstGeom prst="rect">
            <a:avLst/>
          </a:prstGeom>
          <a:noFill/>
          <a:ln w="25400" cap="flat" cmpd="sng" algn="ctr">
            <a:solidFill>
              <a:srgbClr val="4F81BD"/>
            </a:solidFill>
            <a:prstDash val="sysDot"/>
          </a:ln>
          <a:effectLst/>
        </p:spPr>
        <p:txBody>
          <a:bodyPr rtlCol="0" anchor="t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水資源物聯網感測基礎雲端作業平臺</a:t>
            </a:r>
          </a:p>
        </p:txBody>
      </p:sp>
      <p:sp>
        <p:nvSpPr>
          <p:cNvPr id="301" name="矩形 300"/>
          <p:cNvSpPr/>
          <p:nvPr/>
        </p:nvSpPr>
        <p:spPr bwMode="auto">
          <a:xfrm>
            <a:off x="3185401" y="3522967"/>
            <a:ext cx="3530284" cy="892421"/>
          </a:xfrm>
          <a:prstGeom prst="rect">
            <a:avLst/>
          </a:prstGeom>
          <a:solidFill>
            <a:srgbClr val="1F497D">
              <a:lumMod val="60000"/>
              <a:lumOff val="40000"/>
            </a:srgbClr>
          </a:solidFill>
          <a:ln w="9525" cap="flat" cmpd="sng" algn="ctr">
            <a:noFill/>
            <a:prstDash val="solid"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33977" tIns="43151" rIns="0" bIns="0" anchor="ctr" anchorCtr="0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0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02" name="矩形 301"/>
          <p:cNvSpPr/>
          <p:nvPr/>
        </p:nvSpPr>
        <p:spPr bwMode="auto">
          <a:xfrm>
            <a:off x="3248448" y="3594370"/>
            <a:ext cx="630408" cy="713937"/>
          </a:xfrm>
          <a:prstGeom prst="rect">
            <a:avLst/>
          </a:prstGeom>
          <a:solidFill>
            <a:srgbClr val="F79646">
              <a:lumMod val="40000"/>
              <a:lumOff val="60000"/>
            </a:srgbClr>
          </a:solidFill>
          <a:ln w="9525" cap="flat" cmpd="sng" algn="ctr">
            <a:noFill/>
            <a:prstDash val="solid"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18000" tIns="43151" rIns="18000" bIns="4315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運算資源</a:t>
            </a:r>
            <a:endParaRPr kumimoji="0" lang="en-US" altLang="zh-TW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管理</a:t>
            </a:r>
          </a:p>
        </p:txBody>
      </p:sp>
      <p:sp>
        <p:nvSpPr>
          <p:cNvPr id="303" name="矩形 302"/>
          <p:cNvSpPr/>
          <p:nvPr/>
        </p:nvSpPr>
        <p:spPr bwMode="auto">
          <a:xfrm>
            <a:off x="3941715" y="3594370"/>
            <a:ext cx="630408" cy="713937"/>
          </a:xfrm>
          <a:prstGeom prst="rect">
            <a:avLst/>
          </a:prstGeom>
          <a:solidFill>
            <a:srgbClr val="F79646">
              <a:lumMod val="40000"/>
              <a:lumOff val="60000"/>
            </a:srgbClr>
          </a:solidFill>
          <a:ln w="9525" cap="flat" cmpd="sng" algn="ctr">
            <a:noFill/>
            <a:prstDash val="solid"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18000" tIns="43151" rIns="18000" bIns="4315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網路資源</a:t>
            </a:r>
            <a:endParaRPr kumimoji="0" lang="en-US" altLang="zh-TW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管理</a:t>
            </a:r>
          </a:p>
        </p:txBody>
      </p:sp>
      <p:sp>
        <p:nvSpPr>
          <p:cNvPr id="304" name="矩形 303"/>
          <p:cNvSpPr/>
          <p:nvPr/>
        </p:nvSpPr>
        <p:spPr bwMode="auto">
          <a:xfrm>
            <a:off x="4635104" y="3594370"/>
            <a:ext cx="630408" cy="713937"/>
          </a:xfrm>
          <a:prstGeom prst="rect">
            <a:avLst/>
          </a:prstGeom>
          <a:solidFill>
            <a:srgbClr val="F79646">
              <a:lumMod val="40000"/>
              <a:lumOff val="60000"/>
            </a:srgbClr>
          </a:solidFill>
          <a:ln w="9525" cap="flat" cmpd="sng" algn="ctr">
            <a:noFill/>
            <a:prstDash val="solid"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18000" tIns="43151" rIns="18000" bIns="4315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軟體定義儲存資源</a:t>
            </a:r>
            <a:endParaRPr kumimoji="0" lang="en-US" altLang="zh-TW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管理</a:t>
            </a:r>
          </a:p>
        </p:txBody>
      </p:sp>
      <p:sp>
        <p:nvSpPr>
          <p:cNvPr id="305" name="矩形 304"/>
          <p:cNvSpPr/>
          <p:nvPr/>
        </p:nvSpPr>
        <p:spPr bwMode="auto">
          <a:xfrm>
            <a:off x="5328630" y="3594370"/>
            <a:ext cx="630408" cy="713937"/>
          </a:xfrm>
          <a:prstGeom prst="rect">
            <a:avLst/>
          </a:prstGeom>
          <a:solidFill>
            <a:srgbClr val="F79646">
              <a:lumMod val="40000"/>
              <a:lumOff val="60000"/>
            </a:srgbClr>
          </a:solidFill>
          <a:ln w="9525" cap="flat" cmpd="sng" algn="ctr">
            <a:noFill/>
            <a:prstDash val="solid"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18000" tIns="43151" rIns="18000" bIns="4315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政策性資源配置管理</a:t>
            </a:r>
          </a:p>
        </p:txBody>
      </p:sp>
      <p:sp>
        <p:nvSpPr>
          <p:cNvPr id="306" name="矩形 305"/>
          <p:cNvSpPr/>
          <p:nvPr/>
        </p:nvSpPr>
        <p:spPr bwMode="auto">
          <a:xfrm>
            <a:off x="6022154" y="3594370"/>
            <a:ext cx="630408" cy="713937"/>
          </a:xfrm>
          <a:prstGeom prst="rect">
            <a:avLst/>
          </a:prstGeom>
          <a:solidFill>
            <a:srgbClr val="F79646">
              <a:lumMod val="40000"/>
              <a:lumOff val="60000"/>
            </a:srgbClr>
          </a:solidFill>
          <a:ln w="9525" cap="flat" cmpd="sng" algn="ctr">
            <a:noFill/>
            <a:prstDash val="solid"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18000" tIns="43151" rIns="18000" bIns="4315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系統監控與警示</a:t>
            </a:r>
          </a:p>
        </p:txBody>
      </p:sp>
      <p:sp>
        <p:nvSpPr>
          <p:cNvPr id="307" name="圓角矩形 306"/>
          <p:cNvSpPr/>
          <p:nvPr/>
        </p:nvSpPr>
        <p:spPr>
          <a:xfrm>
            <a:off x="4099288" y="2599601"/>
            <a:ext cx="788010" cy="892421"/>
          </a:xfrm>
          <a:prstGeom prst="roundRect">
            <a:avLst>
              <a:gd name="adj" fmla="val 13737"/>
            </a:avLst>
          </a:prstGeom>
          <a:noFill/>
          <a:ln w="25400" cap="flat" cmpd="sng" algn="ctr">
            <a:solidFill>
              <a:srgbClr val="4BACC6"/>
            </a:solidFill>
            <a:prstDash val="solid"/>
          </a:ln>
          <a:effectLst/>
        </p:spPr>
        <p:txBody>
          <a:bodyPr rtlCol="0"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Meiryo UI" pitchFamily="34" charset="-128"/>
            </a:endParaRPr>
          </a:p>
        </p:txBody>
      </p:sp>
      <p:sp>
        <p:nvSpPr>
          <p:cNvPr id="308" name="圓柱 307"/>
          <p:cNvSpPr/>
          <p:nvPr/>
        </p:nvSpPr>
        <p:spPr>
          <a:xfrm>
            <a:off x="4162336" y="2725496"/>
            <a:ext cx="693448" cy="713937"/>
          </a:xfrm>
          <a:prstGeom prst="can">
            <a:avLst>
              <a:gd name="adj" fmla="val 13051"/>
            </a:avLst>
          </a:prstGeom>
          <a:solidFill>
            <a:srgbClr val="29A7E1"/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Meiryo UI" pitchFamily="34" charset="-128"/>
              </a:rPr>
              <a:t>地理資料</a:t>
            </a:r>
            <a:endParaRPr kumimoji="0" lang="en-US" altLang="zh-TW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Meiryo UI" pitchFamily="34" charset="-128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Meiryo UI" pitchFamily="34" charset="-128"/>
              </a:rPr>
              <a:t>資料庫</a:t>
            </a:r>
          </a:p>
        </p:txBody>
      </p:sp>
      <p:sp>
        <p:nvSpPr>
          <p:cNvPr id="309" name="圓角矩形 308"/>
          <p:cNvSpPr/>
          <p:nvPr/>
        </p:nvSpPr>
        <p:spPr>
          <a:xfrm>
            <a:off x="3248060" y="1100119"/>
            <a:ext cx="1639061" cy="1213692"/>
          </a:xfrm>
          <a:prstGeom prst="roundRect">
            <a:avLst>
              <a:gd name="adj" fmla="val 9735"/>
            </a:avLst>
          </a:prstGeom>
          <a:noFill/>
          <a:ln w="25400" cap="flat" cmpd="sng" algn="ctr">
            <a:solidFill>
              <a:srgbClr val="4F81BD"/>
            </a:solidFill>
            <a:prstDash val="sysDash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Meiryo UI" pitchFamily="34" charset="-128"/>
            </a:endParaRPr>
          </a:p>
        </p:txBody>
      </p:sp>
      <p:sp>
        <p:nvSpPr>
          <p:cNvPr id="310" name="矩形 309"/>
          <p:cNvSpPr/>
          <p:nvPr/>
        </p:nvSpPr>
        <p:spPr>
          <a:xfrm>
            <a:off x="3531835" y="1921273"/>
            <a:ext cx="630408" cy="321272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管理及查詢功能</a:t>
            </a:r>
          </a:p>
        </p:txBody>
      </p:sp>
      <p:sp>
        <p:nvSpPr>
          <p:cNvPr id="311" name="圓柱 310"/>
          <p:cNvSpPr/>
          <p:nvPr/>
        </p:nvSpPr>
        <p:spPr>
          <a:xfrm>
            <a:off x="3311103" y="2725496"/>
            <a:ext cx="693448" cy="713937"/>
          </a:xfrm>
          <a:prstGeom prst="can">
            <a:avLst>
              <a:gd name="adj" fmla="val 13051"/>
            </a:avLst>
          </a:prstGeom>
          <a:solidFill>
            <a:srgbClr val="29A7E1"/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Meiryo UI" pitchFamily="34" charset="-128"/>
              </a:rPr>
              <a:t>關聯式</a:t>
            </a:r>
            <a:endParaRPr kumimoji="0" lang="en-US" altLang="zh-TW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Meiryo UI" pitchFamily="34" charset="-128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Meiryo UI" pitchFamily="34" charset="-128"/>
              </a:rPr>
              <a:t>資料庫</a:t>
            </a:r>
          </a:p>
        </p:txBody>
      </p:sp>
      <p:sp>
        <p:nvSpPr>
          <p:cNvPr id="312" name="圓柱 311"/>
          <p:cNvSpPr/>
          <p:nvPr/>
        </p:nvSpPr>
        <p:spPr>
          <a:xfrm>
            <a:off x="5013394" y="2725496"/>
            <a:ext cx="693448" cy="713937"/>
          </a:xfrm>
          <a:prstGeom prst="can">
            <a:avLst>
              <a:gd name="adj" fmla="val 13051"/>
            </a:avLst>
          </a:prstGeom>
          <a:solidFill>
            <a:srgbClr val="29A7E1"/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Meiryo UI" pitchFamily="34" charset="-128"/>
              </a:rPr>
              <a:t>時序性</a:t>
            </a:r>
            <a:endParaRPr kumimoji="0" lang="en-US" altLang="zh-TW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Meiryo UI" pitchFamily="34" charset="-128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Meiryo UI" pitchFamily="34" charset="-128"/>
              </a:rPr>
              <a:t>資料庫</a:t>
            </a:r>
          </a:p>
        </p:txBody>
      </p:sp>
      <p:sp>
        <p:nvSpPr>
          <p:cNvPr id="313" name="圓角矩形 312"/>
          <p:cNvSpPr/>
          <p:nvPr/>
        </p:nvSpPr>
        <p:spPr>
          <a:xfrm>
            <a:off x="4950346" y="2599601"/>
            <a:ext cx="788010" cy="892421"/>
          </a:xfrm>
          <a:prstGeom prst="roundRect">
            <a:avLst>
              <a:gd name="adj" fmla="val 13737"/>
            </a:avLst>
          </a:prstGeom>
          <a:noFill/>
          <a:ln w="25400" cap="flat" cmpd="sng" algn="ctr">
            <a:solidFill>
              <a:srgbClr val="4BACC6"/>
            </a:solidFill>
            <a:prstDash val="solid"/>
          </a:ln>
          <a:effectLst/>
        </p:spPr>
        <p:txBody>
          <a:bodyPr rtlCol="0"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Meiryo UI" pitchFamily="34" charset="-128"/>
            </a:endParaRPr>
          </a:p>
        </p:txBody>
      </p:sp>
      <p:sp>
        <p:nvSpPr>
          <p:cNvPr id="314" name="圓角矩形 313"/>
          <p:cNvSpPr/>
          <p:nvPr/>
        </p:nvSpPr>
        <p:spPr>
          <a:xfrm>
            <a:off x="3248054" y="2599601"/>
            <a:ext cx="788010" cy="892421"/>
          </a:xfrm>
          <a:prstGeom prst="roundRect">
            <a:avLst>
              <a:gd name="adj" fmla="val 13737"/>
            </a:avLst>
          </a:prstGeom>
          <a:noFill/>
          <a:ln w="25400" cap="flat" cmpd="sng" algn="ctr">
            <a:solidFill>
              <a:srgbClr val="4BACC6"/>
            </a:solidFill>
            <a:prstDash val="solid"/>
          </a:ln>
          <a:effectLst/>
        </p:spPr>
        <p:txBody>
          <a:bodyPr rtlCol="0"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Meiryo UI" pitchFamily="34" charset="-128"/>
            </a:endParaRPr>
          </a:p>
        </p:txBody>
      </p:sp>
      <p:sp>
        <p:nvSpPr>
          <p:cNvPr id="315" name="圓柱 314"/>
          <p:cNvSpPr/>
          <p:nvPr/>
        </p:nvSpPr>
        <p:spPr>
          <a:xfrm>
            <a:off x="5864627" y="2725297"/>
            <a:ext cx="693448" cy="713937"/>
          </a:xfrm>
          <a:prstGeom prst="can">
            <a:avLst>
              <a:gd name="adj" fmla="val 13051"/>
            </a:avLst>
          </a:prstGeom>
          <a:solidFill>
            <a:srgbClr val="29A7E1"/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Meiryo UI" pitchFamily="34" charset="-128"/>
              </a:rPr>
              <a:t>文本式</a:t>
            </a:r>
            <a:endParaRPr kumimoji="0" lang="en-US" altLang="zh-TW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Meiryo UI" pitchFamily="34" charset="-128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Meiryo UI" pitchFamily="34" charset="-128"/>
              </a:rPr>
              <a:t>資料庫</a:t>
            </a:r>
          </a:p>
        </p:txBody>
      </p:sp>
      <p:sp>
        <p:nvSpPr>
          <p:cNvPr id="316" name="圓角矩形 315"/>
          <p:cNvSpPr/>
          <p:nvPr/>
        </p:nvSpPr>
        <p:spPr>
          <a:xfrm>
            <a:off x="5801579" y="2599403"/>
            <a:ext cx="788010" cy="892421"/>
          </a:xfrm>
          <a:prstGeom prst="roundRect">
            <a:avLst>
              <a:gd name="adj" fmla="val 13737"/>
            </a:avLst>
          </a:prstGeom>
          <a:noFill/>
          <a:ln w="25400" cap="flat" cmpd="sng" algn="ctr">
            <a:solidFill>
              <a:srgbClr val="4BACC6"/>
            </a:solidFill>
            <a:prstDash val="solid"/>
          </a:ln>
          <a:effectLst/>
        </p:spPr>
        <p:txBody>
          <a:bodyPr rtlCol="0"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Meiryo UI" pitchFamily="34" charset="-128"/>
            </a:endParaRPr>
          </a:p>
        </p:txBody>
      </p:sp>
      <p:sp>
        <p:nvSpPr>
          <p:cNvPr id="317" name="矩形 316"/>
          <p:cNvSpPr/>
          <p:nvPr/>
        </p:nvSpPr>
        <p:spPr>
          <a:xfrm>
            <a:off x="3248055" y="2349598"/>
            <a:ext cx="3341533" cy="236231"/>
          </a:xfrm>
          <a:prstGeom prst="rect">
            <a:avLst/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異質資料庫整合</a:t>
            </a:r>
          </a:p>
        </p:txBody>
      </p:sp>
      <p:sp>
        <p:nvSpPr>
          <p:cNvPr id="318" name="圓角矩形 317"/>
          <p:cNvSpPr/>
          <p:nvPr/>
        </p:nvSpPr>
        <p:spPr>
          <a:xfrm>
            <a:off x="4950351" y="1100119"/>
            <a:ext cx="1639061" cy="1213692"/>
          </a:xfrm>
          <a:prstGeom prst="roundRect">
            <a:avLst>
              <a:gd name="adj" fmla="val 9735"/>
            </a:avLst>
          </a:prstGeom>
          <a:noFill/>
          <a:ln w="25400" cap="flat" cmpd="sng" algn="ctr">
            <a:solidFill>
              <a:srgbClr val="4F81BD"/>
            </a:solidFill>
            <a:prstDash val="sysDash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Meiryo UI" pitchFamily="34" charset="-128"/>
            </a:endParaRPr>
          </a:p>
        </p:txBody>
      </p:sp>
      <p:sp>
        <p:nvSpPr>
          <p:cNvPr id="319" name="矩形 318"/>
          <p:cNvSpPr/>
          <p:nvPr/>
        </p:nvSpPr>
        <p:spPr>
          <a:xfrm>
            <a:off x="4981865" y="1135856"/>
            <a:ext cx="630408" cy="321272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即時</a:t>
            </a:r>
            <a:endParaRPr kumimoji="0" lang="en-US" altLang="zh-TW" sz="105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分析</a:t>
            </a:r>
          </a:p>
        </p:txBody>
      </p:sp>
      <p:sp>
        <p:nvSpPr>
          <p:cNvPr id="320" name="矩形 319"/>
          <p:cNvSpPr/>
          <p:nvPr/>
        </p:nvSpPr>
        <p:spPr>
          <a:xfrm>
            <a:off x="4981865" y="1528529"/>
            <a:ext cx="630408" cy="321272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政策</a:t>
            </a:r>
            <a:r>
              <a:rPr kumimoji="0" lang="en-US" altLang="zh-TW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/>
            </a:r>
            <a:br>
              <a:rPr kumimoji="0" lang="en-US" altLang="zh-TW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</a:br>
            <a:r>
              <a:rPr kumimoji="0" lang="zh-TW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與回應</a:t>
            </a:r>
          </a:p>
        </p:txBody>
      </p:sp>
      <p:sp>
        <p:nvSpPr>
          <p:cNvPr id="321" name="矩形 320"/>
          <p:cNvSpPr/>
          <p:nvPr/>
        </p:nvSpPr>
        <p:spPr>
          <a:xfrm>
            <a:off x="4981865" y="1921273"/>
            <a:ext cx="630408" cy="321272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Sensor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Things</a:t>
            </a:r>
            <a:endParaRPr kumimoji="0" lang="zh-TW" altLang="en-US" sz="10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22" name="矩形 321"/>
          <p:cNvSpPr/>
          <p:nvPr/>
        </p:nvSpPr>
        <p:spPr>
          <a:xfrm>
            <a:off x="6368937" y="1100130"/>
            <a:ext cx="189123" cy="1142299"/>
          </a:xfrm>
          <a:prstGeom prst="rect">
            <a:avLst/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A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I</a:t>
            </a:r>
            <a:endParaRPr kumimoji="0" lang="zh-TW" altLang="en-US" sz="105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23" name="群組 322"/>
          <p:cNvGrpSpPr/>
          <p:nvPr/>
        </p:nvGrpSpPr>
        <p:grpSpPr>
          <a:xfrm>
            <a:off x="3642061" y="4385376"/>
            <a:ext cx="3042094" cy="685406"/>
            <a:chOff x="3728864" y="4977248"/>
            <a:chExt cx="3960440" cy="684000"/>
          </a:xfrm>
        </p:grpSpPr>
        <p:sp>
          <p:nvSpPr>
            <p:cNvPr id="324" name="Rounded Rectangle 35"/>
            <p:cNvSpPr/>
            <p:nvPr/>
          </p:nvSpPr>
          <p:spPr>
            <a:xfrm>
              <a:off x="5061152" y="4977248"/>
              <a:ext cx="1260000" cy="684000"/>
            </a:xfrm>
            <a:prstGeom prst="round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25" name="Rounded Rectangle 34"/>
            <p:cNvSpPr/>
            <p:nvPr/>
          </p:nvSpPr>
          <p:spPr>
            <a:xfrm>
              <a:off x="3728864" y="4977248"/>
              <a:ext cx="1260000" cy="684000"/>
            </a:xfrm>
            <a:prstGeom prst="round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26" name="Rounded Rectangle 3"/>
            <p:cNvSpPr/>
            <p:nvPr/>
          </p:nvSpPr>
          <p:spPr>
            <a:xfrm>
              <a:off x="6429304" y="4977248"/>
              <a:ext cx="1260000" cy="684000"/>
            </a:xfrm>
            <a:prstGeom prst="round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27" name="文字方塊 326"/>
            <p:cNvSpPr txBox="1"/>
            <p:nvPr/>
          </p:nvSpPr>
          <p:spPr>
            <a:xfrm>
              <a:off x="4016897" y="4977248"/>
              <a:ext cx="941617" cy="253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TW"/>
              </a:defPPr>
              <a:lvl1pPr>
                <a:defRPr b="1">
                  <a:solidFill>
                    <a:schemeClr val="bg1"/>
                  </a:solidFill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4BACC6">
                      <a:lumMod val="25000"/>
                    </a:srgbClr>
                  </a:solidFill>
                  <a:effectLst/>
                  <a:uLnTx/>
                  <a:uFillTx/>
                  <a:latin typeface="+mn-ea"/>
                </a:rPr>
                <a:t>儲存設備</a:t>
              </a:r>
            </a:p>
          </p:txBody>
        </p:sp>
        <p:sp>
          <p:nvSpPr>
            <p:cNvPr id="328" name="文字方塊 327"/>
            <p:cNvSpPr txBox="1"/>
            <p:nvPr/>
          </p:nvSpPr>
          <p:spPr>
            <a:xfrm>
              <a:off x="5313039" y="4977248"/>
              <a:ext cx="941617" cy="253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BACC6">
                      <a:lumMod val="25000"/>
                    </a:srgbClr>
                  </a:solidFill>
                  <a:effectLst/>
                  <a:uLnTx/>
                  <a:uFillTx/>
                  <a:latin typeface="+mn-ea"/>
                </a:rPr>
                <a:t>網路設備</a:t>
              </a:r>
            </a:p>
          </p:txBody>
        </p:sp>
        <p:sp>
          <p:nvSpPr>
            <p:cNvPr id="329" name="文字方塊 328"/>
            <p:cNvSpPr txBox="1"/>
            <p:nvPr/>
          </p:nvSpPr>
          <p:spPr>
            <a:xfrm>
              <a:off x="6681192" y="4977248"/>
              <a:ext cx="941617" cy="253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BACC6">
                      <a:lumMod val="25000"/>
                    </a:srgbClr>
                  </a:solidFill>
                  <a:effectLst/>
                  <a:uLnTx/>
                  <a:uFillTx/>
                  <a:latin typeface="+mn-ea"/>
                </a:rPr>
                <a:t>伺服主機</a:t>
              </a:r>
            </a:p>
          </p:txBody>
        </p:sp>
        <p:pic>
          <p:nvPicPr>
            <p:cNvPr id="330" name="Picture 5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169144" y="5216651"/>
              <a:ext cx="1080000" cy="336661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rgbClr val="4F81BD">
                  <a:gamma/>
                  <a:shade val="60000"/>
                  <a:invGamma/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1" name="Picture 25" descr="ICON_1Storage_NoShadow_Q20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980928" y="5237753"/>
              <a:ext cx="324000" cy="2794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" name="Picture 25" descr="ICON_1Storage_NoShadow_Q20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484984" y="5237753"/>
              <a:ext cx="324000" cy="2794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3" name="Picture 25" descr="ICON_1Storage_NoShadow_Q20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238956" y="5304258"/>
              <a:ext cx="324000" cy="2794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4" name="Picture 5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465208" y="5265280"/>
              <a:ext cx="360000" cy="33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5" name="Picture 5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753240" y="5265280"/>
              <a:ext cx="360000" cy="33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6" name="Picture 5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041272" y="5265280"/>
              <a:ext cx="360000" cy="33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7" name="Picture 5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329304" y="5265280"/>
              <a:ext cx="360000" cy="33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8" name="矩形 337"/>
          <p:cNvSpPr/>
          <p:nvPr/>
        </p:nvSpPr>
        <p:spPr>
          <a:xfrm>
            <a:off x="5675457" y="1135856"/>
            <a:ext cx="630408" cy="321272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BD</a:t>
            </a:r>
            <a:r>
              <a:rPr kumimoji="0" lang="zh-TW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運算</a:t>
            </a:r>
          </a:p>
        </p:txBody>
      </p:sp>
      <p:sp>
        <p:nvSpPr>
          <p:cNvPr id="339" name="矩形 338"/>
          <p:cNvSpPr/>
          <p:nvPr/>
        </p:nvSpPr>
        <p:spPr>
          <a:xfrm>
            <a:off x="5675457" y="1528529"/>
            <a:ext cx="630408" cy="321272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視覺化</a:t>
            </a:r>
          </a:p>
        </p:txBody>
      </p:sp>
      <p:sp>
        <p:nvSpPr>
          <p:cNvPr id="340" name="矩形 339"/>
          <p:cNvSpPr/>
          <p:nvPr/>
        </p:nvSpPr>
        <p:spPr>
          <a:xfrm>
            <a:off x="5675457" y="1921273"/>
            <a:ext cx="630408" cy="321272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ML</a:t>
            </a:r>
            <a:r>
              <a:rPr kumimoji="0" lang="zh-TW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運算</a:t>
            </a:r>
          </a:p>
        </p:txBody>
      </p:sp>
      <p:sp>
        <p:nvSpPr>
          <p:cNvPr id="341" name="矩形 340"/>
          <p:cNvSpPr/>
          <p:nvPr/>
        </p:nvSpPr>
        <p:spPr>
          <a:xfrm>
            <a:off x="4225359" y="1921273"/>
            <a:ext cx="630408" cy="321272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身份驗證</a:t>
            </a:r>
            <a:endParaRPr kumimoji="0" lang="en-US" altLang="zh-TW" sz="10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授權管理</a:t>
            </a:r>
          </a:p>
        </p:txBody>
      </p:sp>
      <p:sp>
        <p:nvSpPr>
          <p:cNvPr id="342" name="矩形 341"/>
          <p:cNvSpPr/>
          <p:nvPr/>
        </p:nvSpPr>
        <p:spPr>
          <a:xfrm>
            <a:off x="3531835" y="1528529"/>
            <a:ext cx="630408" cy="321272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VM</a:t>
            </a:r>
            <a:r>
              <a:rPr kumimoji="0" lang="zh-TW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管理</a:t>
            </a:r>
          </a:p>
        </p:txBody>
      </p:sp>
      <p:sp>
        <p:nvSpPr>
          <p:cNvPr id="343" name="矩形 342"/>
          <p:cNvSpPr/>
          <p:nvPr/>
        </p:nvSpPr>
        <p:spPr>
          <a:xfrm>
            <a:off x="4225359" y="1528529"/>
            <a:ext cx="630408" cy="321272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作業示範及教學</a:t>
            </a:r>
          </a:p>
        </p:txBody>
      </p:sp>
      <p:sp>
        <p:nvSpPr>
          <p:cNvPr id="344" name="矩形 343"/>
          <p:cNvSpPr/>
          <p:nvPr/>
        </p:nvSpPr>
        <p:spPr>
          <a:xfrm>
            <a:off x="3279594" y="1100130"/>
            <a:ext cx="189123" cy="1142299"/>
          </a:xfrm>
          <a:prstGeom prst="rect">
            <a:avLst/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管理網站</a:t>
            </a:r>
          </a:p>
        </p:txBody>
      </p:sp>
      <p:sp>
        <p:nvSpPr>
          <p:cNvPr id="345" name="矩形 344"/>
          <p:cNvSpPr/>
          <p:nvPr/>
        </p:nvSpPr>
        <p:spPr>
          <a:xfrm>
            <a:off x="3531760" y="1135856"/>
            <a:ext cx="630408" cy="321272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Sensor</a:t>
            </a:r>
            <a:br>
              <a:rPr kumimoji="0" lang="en-US" altLang="zh-TW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</a:br>
            <a:r>
              <a:rPr kumimoji="0" lang="zh-TW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管理</a:t>
            </a:r>
          </a:p>
        </p:txBody>
      </p:sp>
      <p:sp>
        <p:nvSpPr>
          <p:cNvPr id="346" name="矩形 345"/>
          <p:cNvSpPr/>
          <p:nvPr/>
        </p:nvSpPr>
        <p:spPr>
          <a:xfrm>
            <a:off x="4225291" y="1135856"/>
            <a:ext cx="630408" cy="321272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交談</a:t>
            </a:r>
            <a:endParaRPr kumimoji="0" lang="en-US" altLang="zh-TW" sz="105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機器人</a:t>
            </a:r>
          </a:p>
        </p:txBody>
      </p:sp>
      <p:sp>
        <p:nvSpPr>
          <p:cNvPr id="347" name="矩形 346"/>
          <p:cNvSpPr/>
          <p:nvPr/>
        </p:nvSpPr>
        <p:spPr>
          <a:xfrm>
            <a:off x="3174724" y="4368317"/>
            <a:ext cx="3540962" cy="702464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n-cs"/>
              </a:rPr>
              <a:t>國網</a:t>
            </a:r>
            <a:endParaRPr kumimoji="0" lang="en-US" altLang="zh-TW" sz="11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n-cs"/>
              </a:rPr>
              <a:t>中心</a:t>
            </a:r>
          </a:p>
        </p:txBody>
      </p:sp>
      <p:sp>
        <p:nvSpPr>
          <p:cNvPr id="349" name="圓角矩形 348"/>
          <p:cNvSpPr/>
          <p:nvPr/>
        </p:nvSpPr>
        <p:spPr bwMode="auto">
          <a:xfrm>
            <a:off x="7554303" y="2204873"/>
            <a:ext cx="1950217" cy="1848341"/>
          </a:xfrm>
          <a:prstGeom prst="roundRect">
            <a:avLst>
              <a:gd name="adj" fmla="val 4184"/>
            </a:avLst>
          </a:prstGeom>
          <a:noFill/>
          <a:ln w="9525" cap="flat" cmpd="sng" algn="ctr">
            <a:solidFill>
              <a:srgbClr val="4A7EBB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4" name="Oval 11"/>
          <p:cNvSpPr>
            <a:spLocks noChangeAspect="1" noChangeArrowheads="1"/>
          </p:cNvSpPr>
          <p:nvPr/>
        </p:nvSpPr>
        <p:spPr bwMode="auto">
          <a:xfrm>
            <a:off x="272480" y="221132"/>
            <a:ext cx="608677" cy="518637"/>
          </a:xfrm>
          <a:prstGeom prst="ellipse">
            <a:avLst/>
          </a:prstGeom>
          <a:solidFill>
            <a:srgbClr val="0000FF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en-US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一</a:t>
            </a:r>
            <a:endParaRPr lang="en-US" altLang="zh-TW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31009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預設簡報設計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1"/>
            </a:gs>
            <a:gs pos="100000">
              <a:schemeClr val="accent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45791" dir="3378596" algn="ctr" rotWithShape="0">
            <a:schemeClr val="bg2">
              <a:alpha val="80000"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1"/>
            </a:gs>
            <a:gs pos="100000">
              <a:schemeClr val="accent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45791" dir="3378596" algn="ctr" rotWithShape="0">
            <a:schemeClr val="bg2">
              <a:alpha val="80000"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7_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預設簡報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預設簡報設計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1"/>
            </a:gs>
            <a:gs pos="100000">
              <a:schemeClr val="accent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45791" dir="3378596" algn="ctr" rotWithShape="0">
            <a:schemeClr val="bg2">
              <a:alpha val="80000"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1"/>
            </a:gs>
            <a:gs pos="100000">
              <a:schemeClr val="accent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45791" dir="3378596" algn="ctr" rotWithShape="0">
            <a:schemeClr val="bg2">
              <a:alpha val="80000"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預設簡報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預設簡報設計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1"/>
            </a:gs>
            <a:gs pos="100000">
              <a:schemeClr val="accent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45791" dir="3378596" algn="ctr" rotWithShape="0">
            <a:schemeClr val="bg2">
              <a:alpha val="80000"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1"/>
            </a:gs>
            <a:gs pos="100000">
              <a:schemeClr val="accent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45791" dir="3378596" algn="ctr" rotWithShape="0">
            <a:schemeClr val="bg2">
              <a:alpha val="80000"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3_預設簡報設計">
  <a:themeElements>
    <a:clrScheme name="13_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3_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3_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87213</TotalTime>
  <Words>2121</Words>
  <Application>Microsoft Office PowerPoint</Application>
  <PresentationFormat>A4 紙張 (210x297 公釐)</PresentationFormat>
  <Paragraphs>562</Paragraphs>
  <Slides>22</Slides>
  <Notes>9</Notes>
  <HiddenSlides>0</HiddenSlides>
  <MMClips>0</MMClips>
  <ScaleCrop>false</ScaleCrop>
  <HeadingPairs>
    <vt:vector size="4" baseType="variant">
      <vt:variant>
        <vt:lpstr>佈景主題</vt:lpstr>
      </vt:variant>
      <vt:variant>
        <vt:i4>5</vt:i4>
      </vt:variant>
      <vt:variant>
        <vt:lpstr>投影片標題</vt:lpstr>
      </vt:variant>
      <vt:variant>
        <vt:i4>22</vt:i4>
      </vt:variant>
    </vt:vector>
  </HeadingPairs>
  <TitlesOfParts>
    <vt:vector size="27" baseType="lpstr">
      <vt:lpstr>預設簡報設計</vt:lpstr>
      <vt:lpstr>7_預設簡報設計</vt:lpstr>
      <vt:lpstr>1_預設簡報設計</vt:lpstr>
      <vt:lpstr>2_預設簡報設計</vt:lpstr>
      <vt:lpstr>13_預設簡報設計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整體系統架構</vt:lpstr>
      <vt:lpstr>資料流（Data flow）</vt:lpstr>
      <vt:lpstr>水資源物聯網 感測基本作業流程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WRA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沈維秋</dc:creator>
  <cp:lastModifiedBy>綜合企劃組張廣智</cp:lastModifiedBy>
  <cp:revision>1686</cp:revision>
  <cp:lastPrinted>2017-05-25T01:38:17Z</cp:lastPrinted>
  <dcterms:created xsi:type="dcterms:W3CDTF">2009-02-06T09:17:08Z</dcterms:created>
  <dcterms:modified xsi:type="dcterms:W3CDTF">2018-10-17T09:28:30Z</dcterms:modified>
</cp:coreProperties>
</file>