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charts/chart9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drawings/drawing1.xml" ContentType="application/vnd.openxmlformats-officedocument.drawingml.chartshape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695" r:id="rId3"/>
    <p:sldMasterId id="2147483706" r:id="rId4"/>
    <p:sldMasterId id="2147483717" r:id="rId5"/>
  </p:sldMasterIdLst>
  <p:notesMasterIdLst>
    <p:notesMasterId r:id="rId44"/>
  </p:notesMasterIdLst>
  <p:handoutMasterIdLst>
    <p:handoutMasterId r:id="rId45"/>
  </p:handoutMasterIdLst>
  <p:sldIdLst>
    <p:sldId id="309" r:id="rId6"/>
    <p:sldId id="321" r:id="rId7"/>
    <p:sldId id="323" r:id="rId8"/>
    <p:sldId id="271" r:id="rId9"/>
    <p:sldId id="319" r:id="rId10"/>
    <p:sldId id="336" r:id="rId11"/>
    <p:sldId id="285" r:id="rId12"/>
    <p:sldId id="289" r:id="rId13"/>
    <p:sldId id="294" r:id="rId14"/>
    <p:sldId id="303" r:id="rId15"/>
    <p:sldId id="290" r:id="rId16"/>
    <p:sldId id="307" r:id="rId17"/>
    <p:sldId id="301" r:id="rId18"/>
    <p:sldId id="326" r:id="rId19"/>
    <p:sldId id="327" r:id="rId20"/>
    <p:sldId id="296" r:id="rId21"/>
    <p:sldId id="318" r:id="rId22"/>
    <p:sldId id="333" r:id="rId23"/>
    <p:sldId id="304" r:id="rId24"/>
    <p:sldId id="291" r:id="rId25"/>
    <p:sldId id="297" r:id="rId26"/>
    <p:sldId id="298" r:id="rId27"/>
    <p:sldId id="314" r:id="rId28"/>
    <p:sldId id="315" r:id="rId29"/>
    <p:sldId id="317" r:id="rId30"/>
    <p:sldId id="292" r:id="rId31"/>
    <p:sldId id="316" r:id="rId32"/>
    <p:sldId id="305" r:id="rId33"/>
    <p:sldId id="308" r:id="rId34"/>
    <p:sldId id="320" r:id="rId35"/>
    <p:sldId id="324" r:id="rId36"/>
    <p:sldId id="311" r:id="rId37"/>
    <p:sldId id="313" r:id="rId38"/>
    <p:sldId id="328" r:id="rId39"/>
    <p:sldId id="329" r:id="rId40"/>
    <p:sldId id="330" r:id="rId41"/>
    <p:sldId id="331" r:id="rId42"/>
    <p:sldId id="332" r:id="rId43"/>
  </p:sldIdLst>
  <p:sldSz cx="12192000" cy="6858000"/>
  <p:notesSz cx="6797675" cy="9926638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-912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1" d="100"/>
        <a:sy n="61" d="100"/>
      </p:scale>
      <p:origin x="0" y="88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viewProps" Target="viewProps.xml"/><Relationship Id="rId8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Office_Excel____5.xlsx"/><Relationship Id="rId1" Type="http://schemas.openxmlformats.org/officeDocument/2006/relationships/themeOverride" Target="../theme/themeOverrid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7.xlsx"/><Relationship Id="rId1" Type="http://schemas.openxmlformats.org/officeDocument/2006/relationships/themeOverride" Target="../theme/themeOverride2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8.xlsx"/><Relationship Id="rId1" Type="http://schemas.openxmlformats.org/officeDocument/2006/relationships/themeOverride" Target="../theme/themeOverride3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9.xlsx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TW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汽、機車占比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46E-4769-8038-2AE24FE368FD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46E-4769-8038-2AE24FE368FD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TW"/>
                      <a:t>63.27%</a:t>
                    </a:r>
                    <a:endParaRPr lang="en-US" altLang="zh-TW" dirty="0"/>
                  </a:p>
                </c:rich>
              </c:tx>
              <c:dLblPos val="ctr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446E-4769-8038-2AE24FE368F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TW"/>
                      <a:t>36.73%</a:t>
                    </a:r>
                    <a:endParaRPr lang="en-US" altLang="zh-TW" dirty="0"/>
                  </a:p>
                </c:rich>
              </c:tx>
              <c:dLblPos val="ctr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446E-4769-8038-2AE24FE368F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TW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工作表1!$A$2:$A$3</c:f>
              <c:strCache>
                <c:ptCount val="2"/>
                <c:pt idx="0">
                  <c:v>機車</c:v>
                </c:pt>
                <c:pt idx="1">
                  <c:v>汽車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63.27</c:v>
                </c:pt>
                <c:pt idx="1">
                  <c:v>36.730000000000011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34C-4F15-B81B-DCEBB7BA75CF}"/>
            </c:ext>
          </c:extLst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982363346585789"/>
          <c:y val="0.79805614564755556"/>
          <c:w val="0.36155571183903334"/>
          <c:h val="7.6325272236999878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TW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4.0726344863584008E-2"/>
          <c:y val="3.5430882135125408E-2"/>
          <c:w val="0.93107849330778281"/>
          <c:h val="0.83348702778268058"/>
        </c:manualLayout>
      </c:layout>
      <c:pie3D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電動汽、機車比例</c:v>
                </c:pt>
              </c:strCache>
            </c:strRef>
          </c:tx>
          <c:dPt>
            <c:idx val="0"/>
            <c:spPr>
              <a:solidFill>
                <a:srgbClr val="FFC00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BB-4DD1-BBC6-6025802DB305}"/>
              </c:ext>
            </c:extLst>
          </c:dPt>
          <c:dPt>
            <c:idx val="1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9BB-4DD1-BBC6-6025802DB305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TW" dirty="0"/>
                      <a:t>98.80%</a:t>
                    </a:r>
                  </a:p>
                </c:rich>
              </c:tx>
              <c:dLblPos val="ctr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9BB-4DD1-BBC6-6025802DB3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altLang="zh-TW" dirty="0"/>
                      <a:t>1.20%</a:t>
                    </a:r>
                  </a:p>
                </c:rich>
              </c:tx>
              <c:dLblPos val="ctr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09BB-4DD1-BBC6-6025802DB30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n-ea"/>
                    <a:ea typeface="+mn-ea"/>
                    <a:cs typeface="+mn-cs"/>
                  </a:defRPr>
                </a:pPr>
                <a:endParaRPr lang="zh-TW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工作表1!$A$2:$A$3</c:f>
              <c:strCache>
                <c:ptCount val="2"/>
                <c:pt idx="0">
                  <c:v>電動機車</c:v>
                </c:pt>
                <c:pt idx="1">
                  <c:v>電動汽車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98.8</c:v>
                </c:pt>
                <c:pt idx="1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9BB-4DD1-BBC6-6025802DB305}"/>
            </c:ext>
          </c:extLst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39850296764562"/>
          <c:y val="0.81094010278760142"/>
          <c:w val="0.60215442611005265"/>
          <c:h val="7.6325272236999878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TW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autoTitleDeleted val="1"/>
    <c:view3D>
      <c:rotX val="30"/>
      <c:rotY val="42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電動車占比</c:v>
                </c:pt>
              </c:strCache>
            </c:strRef>
          </c:tx>
          <c:dPt>
            <c:idx val="0"/>
            <c:spPr>
              <a:solidFill>
                <a:srgbClr val="FF000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E74-4235-9FEE-275AF5C3596D}"/>
              </c:ext>
            </c:extLst>
          </c:dPt>
          <c:dPt>
            <c:idx val="1"/>
            <c:spPr>
              <a:solidFill>
                <a:srgbClr val="7030A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E74-4235-9FEE-275AF5C3596D}"/>
              </c:ext>
            </c:extLst>
          </c:dPt>
          <c:dPt>
            <c:idx val="2"/>
            <c:spPr>
              <a:solidFill>
                <a:srgbClr val="00B05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DA4-46CB-8E01-ECC49E55377F}"/>
              </c:ext>
            </c:extLst>
          </c:dPt>
          <c:dLbls>
            <c:dLbl>
              <c:idx val="0"/>
              <c:layout>
                <c:manualLayout>
                  <c:x val="-0.25668919730619033"/>
                  <c:y val="5.1106194241378432E-2"/>
                </c:manualLayout>
              </c:layout>
              <c:tx>
                <c:rich>
                  <a:bodyPr/>
                  <a:lstStyle/>
                  <a:p>
                    <a:r>
                      <a:rPr lang="en-US" altLang="zh-TW" dirty="0"/>
                      <a:t>1.10%</a:t>
                    </a:r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2E74-4235-9FEE-275AF5C3596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20538411652816174"/>
                  <c:y val="0.12014264670972152"/>
                </c:manualLayout>
              </c:layout>
              <c:tx>
                <c:rich>
                  <a:bodyPr/>
                  <a:lstStyle/>
                  <a:p>
                    <a:r>
                      <a:rPr lang="en-US" altLang="zh-TW"/>
                      <a:t>0.49%</a:t>
                    </a:r>
                    <a:endParaRPr lang="en-US" altLang="zh-TW" dirty="0"/>
                  </a:p>
                </c:rich>
              </c:tx>
              <c:dLblPos val="bestFit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2E74-4235-9FEE-275AF5C3596D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TW"/>
                      <a:t>98.41%</a:t>
                    </a:r>
                    <a:endParaRPr lang="en-US" altLang="zh-TW" dirty="0"/>
                  </a:p>
                </c:rich>
              </c:tx>
              <c:dLblPos val="ctr"/>
              <c:showPercent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4DA4-46CB-8E01-ECC49E55377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ea"/>
                    <a:ea typeface="+mn-ea"/>
                    <a:cs typeface="+mn-cs"/>
                  </a:defRPr>
                </a:pPr>
                <a:endParaRPr lang="zh-TW"/>
              </a:p>
            </c:txPr>
            <c:dLblPos val="ctr"/>
            <c:showPercent val="1"/>
            <c:showLeaderLines val="1"/>
            <c:leaderLines>
              <c:spPr>
                <a:ln w="9525">
                  <a:solidFill>
                    <a:schemeClr val="tx2">
                      <a:lumMod val="35000"/>
                      <a:lumOff val="65000"/>
                    </a:schemeClr>
                  </a:solidFill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工作表1!$A$2:$A$4</c:f>
              <c:strCache>
                <c:ptCount val="3"/>
                <c:pt idx="0">
                  <c:v>電動車</c:v>
                </c:pt>
                <c:pt idx="1">
                  <c:v>油電車</c:v>
                </c:pt>
                <c:pt idx="2">
                  <c:v>燃料車</c:v>
                </c:pt>
              </c:strCache>
            </c:strRef>
          </c:cat>
          <c:val>
            <c:numRef>
              <c:f>工作表1!$B$2:$B$4</c:f>
              <c:numCache>
                <c:formatCode>General</c:formatCode>
                <c:ptCount val="3"/>
                <c:pt idx="0">
                  <c:v>1.1000000000000001</c:v>
                </c:pt>
                <c:pt idx="1">
                  <c:v>0.49000000000000032</c:v>
                </c:pt>
                <c:pt idx="2">
                  <c:v>98.410000000000025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E74-4235-9FEE-275AF5C3596D}"/>
            </c:ext>
          </c:extLst>
        </c:ser>
        <c:dLbls>
          <c:showVal val="1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4002610334229881"/>
          <c:y val="0.79805614564755556"/>
          <c:w val="0.75571988069721763"/>
          <c:h val="8.6672763720399865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bg1"/>
              </a:solidFill>
              <a:latin typeface="+mn-ea"/>
              <a:ea typeface="+mn-ea"/>
              <a:cs typeface="+mn-cs"/>
            </a:defRPr>
          </a:pPr>
          <a:endParaRPr lang="zh-TW"/>
        </a:p>
      </c:txPr>
    </c:legend>
    <c:plotVisOnly val="1"/>
    <c:dispBlanksAs val="zero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5638826667875392"/>
          <c:y val="4.1092091749401073E-2"/>
          <c:w val="0.6350185716077088"/>
          <c:h val="0.7057335204700621"/>
        </c:manualLayout>
      </c:layout>
      <c:bar3DChart>
        <c:barDir val="col"/>
        <c:grouping val="clustered"/>
        <c:ser>
          <c:idx val="0"/>
          <c:order val="0"/>
          <c:tx>
            <c:strRef>
              <c:f>Sheet1!$B$4</c:f>
              <c:strCache>
                <c:ptCount val="1"/>
                <c:pt idx="0">
                  <c:v>電動汽車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cat>
            <c:strRef>
              <c:f>Sheet1!$C$3:$D$3</c:f>
              <c:strCache>
                <c:ptCount val="2"/>
                <c:pt idx="0">
                  <c:v>103年5月</c:v>
                </c:pt>
                <c:pt idx="1">
                  <c:v>108年5月</c:v>
                </c:pt>
              </c:strCache>
            </c:strRef>
          </c:cat>
          <c:val>
            <c:numRef>
              <c:f>Sheet1!$C$4:$D$4</c:f>
              <c:numCache>
                <c:formatCode>#,##0</c:formatCode>
                <c:ptCount val="2"/>
                <c:pt idx="0">
                  <c:v>534</c:v>
                </c:pt>
                <c:pt idx="1">
                  <c:v>2907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C4C-4659-95B6-81C6BA22E226}"/>
            </c:ext>
          </c:extLst>
        </c:ser>
        <c:ser>
          <c:idx val="1"/>
          <c:order val="1"/>
          <c:tx>
            <c:strRef>
              <c:f>Sheet1!$B$5</c:f>
              <c:strCache>
                <c:ptCount val="1"/>
                <c:pt idx="0">
                  <c:v>電動機車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cat>
            <c:strRef>
              <c:f>Sheet1!$C$3:$D$3</c:f>
              <c:strCache>
                <c:ptCount val="2"/>
                <c:pt idx="0">
                  <c:v>103年5月</c:v>
                </c:pt>
                <c:pt idx="1">
                  <c:v>108年5月</c:v>
                </c:pt>
              </c:strCache>
            </c:strRef>
          </c:cat>
          <c:val>
            <c:numRef>
              <c:f>Sheet1!$C$5:$D$5</c:f>
              <c:numCache>
                <c:formatCode>#,##0</c:formatCode>
                <c:ptCount val="2"/>
                <c:pt idx="0">
                  <c:v>39239</c:v>
                </c:pt>
                <c:pt idx="1">
                  <c:v>238668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C4C-4659-95B6-81C6BA22E226}"/>
            </c:ext>
          </c:extLst>
        </c:ser>
        <c:shape val="box"/>
        <c:axId val="46679936"/>
        <c:axId val="46681472"/>
        <c:axId val="0"/>
      </c:bar3DChart>
      <c:catAx>
        <c:axId val="46679936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46681472"/>
        <c:crosses val="autoZero"/>
        <c:auto val="1"/>
        <c:lblAlgn val="ctr"/>
        <c:lblOffset val="100"/>
      </c:catAx>
      <c:valAx>
        <c:axId val="4668147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4667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263145940654794"/>
          <c:y val="0.84501666287356103"/>
          <c:w val="0.4796136316615815"/>
          <c:h val="6.365268463047692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TW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TW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zh-TW" altLang="en-US" sz="2000" dirty="0">
                <a:solidFill>
                  <a:schemeClr val="bg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台灣電動汽車與機車登記數趨勢圖</a:t>
            </a:r>
          </a:p>
        </c:rich>
      </c:tx>
      <c:layout/>
    </c:title>
    <c:plotArea>
      <c:layout/>
      <c:lineChart>
        <c:grouping val="standard"/>
        <c:ser>
          <c:idx val="0"/>
          <c:order val="0"/>
          <c:tx>
            <c:strRef>
              <c:f>工作表1!$B$1</c:f>
              <c:strCache>
                <c:ptCount val="1"/>
                <c:pt idx="0">
                  <c:v>電動汽車</c:v>
                </c:pt>
              </c:strCache>
            </c:strRef>
          </c:tx>
          <c:spPr>
            <a:ln>
              <a:solidFill>
                <a:srgbClr val="5B9BD5"/>
              </a:solidFill>
            </a:ln>
          </c:spPr>
          <c:marker>
            <c:symbol val="none"/>
          </c:marker>
          <c:cat>
            <c:strRef>
              <c:f>工作表1!$A$2:$A$82</c:f>
              <c:strCache>
                <c:ptCount val="81"/>
                <c:pt idx="0">
                  <c:v>101年 9月</c:v>
                </c:pt>
                <c:pt idx="1">
                  <c:v>101年 10月</c:v>
                </c:pt>
                <c:pt idx="2">
                  <c:v>101年 11月</c:v>
                </c:pt>
                <c:pt idx="3">
                  <c:v>101年 12月</c:v>
                </c:pt>
                <c:pt idx="4">
                  <c:v>102年 1月</c:v>
                </c:pt>
                <c:pt idx="5">
                  <c:v>102年 2月</c:v>
                </c:pt>
                <c:pt idx="6">
                  <c:v>102年 3月</c:v>
                </c:pt>
                <c:pt idx="7">
                  <c:v>102年 4月</c:v>
                </c:pt>
                <c:pt idx="8">
                  <c:v>102年 5月</c:v>
                </c:pt>
                <c:pt idx="9">
                  <c:v>102年 6月</c:v>
                </c:pt>
                <c:pt idx="10">
                  <c:v>102年 7月</c:v>
                </c:pt>
                <c:pt idx="11">
                  <c:v>102年 8月</c:v>
                </c:pt>
                <c:pt idx="12">
                  <c:v>102年 9月</c:v>
                </c:pt>
                <c:pt idx="13">
                  <c:v>102年 10月</c:v>
                </c:pt>
                <c:pt idx="14">
                  <c:v>102年 11月</c:v>
                </c:pt>
                <c:pt idx="15">
                  <c:v>102年 12月</c:v>
                </c:pt>
                <c:pt idx="16">
                  <c:v>103年 1月</c:v>
                </c:pt>
                <c:pt idx="17">
                  <c:v>103年 2月</c:v>
                </c:pt>
                <c:pt idx="18">
                  <c:v>103年 3月</c:v>
                </c:pt>
                <c:pt idx="19">
                  <c:v>103年 4月</c:v>
                </c:pt>
                <c:pt idx="20">
                  <c:v>103年 5月</c:v>
                </c:pt>
                <c:pt idx="21">
                  <c:v>103年 6月</c:v>
                </c:pt>
                <c:pt idx="22">
                  <c:v>103年 7月</c:v>
                </c:pt>
                <c:pt idx="23">
                  <c:v>103年 8月</c:v>
                </c:pt>
                <c:pt idx="24">
                  <c:v>103年 9月</c:v>
                </c:pt>
                <c:pt idx="25">
                  <c:v>103年 10月</c:v>
                </c:pt>
                <c:pt idx="26">
                  <c:v>103年 11月</c:v>
                </c:pt>
                <c:pt idx="27">
                  <c:v>103年 12月</c:v>
                </c:pt>
                <c:pt idx="28">
                  <c:v>104年 1月</c:v>
                </c:pt>
                <c:pt idx="29">
                  <c:v>104年 2月</c:v>
                </c:pt>
                <c:pt idx="30">
                  <c:v>104年 3月</c:v>
                </c:pt>
                <c:pt idx="31">
                  <c:v>104年 4月</c:v>
                </c:pt>
                <c:pt idx="32">
                  <c:v>104年 5月</c:v>
                </c:pt>
                <c:pt idx="33">
                  <c:v>104年 6月</c:v>
                </c:pt>
                <c:pt idx="34">
                  <c:v>104年 7月</c:v>
                </c:pt>
                <c:pt idx="35">
                  <c:v>104年 8月</c:v>
                </c:pt>
                <c:pt idx="36">
                  <c:v>104年 9月</c:v>
                </c:pt>
                <c:pt idx="37">
                  <c:v>104年 10月</c:v>
                </c:pt>
                <c:pt idx="38">
                  <c:v>104年 11月</c:v>
                </c:pt>
                <c:pt idx="39">
                  <c:v>104年 12月</c:v>
                </c:pt>
                <c:pt idx="40">
                  <c:v>105年 1月</c:v>
                </c:pt>
                <c:pt idx="41">
                  <c:v>105年 2月</c:v>
                </c:pt>
                <c:pt idx="42">
                  <c:v>105年 3月</c:v>
                </c:pt>
                <c:pt idx="43">
                  <c:v>105年 4月</c:v>
                </c:pt>
                <c:pt idx="44">
                  <c:v>105年 5月</c:v>
                </c:pt>
                <c:pt idx="45">
                  <c:v>105年 6月</c:v>
                </c:pt>
                <c:pt idx="46">
                  <c:v>105年 7月</c:v>
                </c:pt>
                <c:pt idx="47">
                  <c:v>105年 8月</c:v>
                </c:pt>
                <c:pt idx="48">
                  <c:v>105年 9月</c:v>
                </c:pt>
                <c:pt idx="49">
                  <c:v>105年 10月</c:v>
                </c:pt>
                <c:pt idx="50">
                  <c:v>105年 11月</c:v>
                </c:pt>
                <c:pt idx="51">
                  <c:v>105年 12月</c:v>
                </c:pt>
                <c:pt idx="52">
                  <c:v>106年 1月</c:v>
                </c:pt>
                <c:pt idx="53">
                  <c:v>106年 2月</c:v>
                </c:pt>
                <c:pt idx="54">
                  <c:v>106年 3月</c:v>
                </c:pt>
                <c:pt idx="55">
                  <c:v>106年 4月</c:v>
                </c:pt>
                <c:pt idx="56">
                  <c:v>106年 5月</c:v>
                </c:pt>
                <c:pt idx="57">
                  <c:v>106年 6月</c:v>
                </c:pt>
                <c:pt idx="58">
                  <c:v>106年 7月</c:v>
                </c:pt>
                <c:pt idx="59">
                  <c:v>106年 8月</c:v>
                </c:pt>
                <c:pt idx="60">
                  <c:v>106年 9月</c:v>
                </c:pt>
                <c:pt idx="61">
                  <c:v>106年 10月</c:v>
                </c:pt>
                <c:pt idx="62">
                  <c:v>106年 11月</c:v>
                </c:pt>
                <c:pt idx="63">
                  <c:v>106年 12月</c:v>
                </c:pt>
                <c:pt idx="64">
                  <c:v>107年 1月</c:v>
                </c:pt>
                <c:pt idx="65">
                  <c:v>107年 2月</c:v>
                </c:pt>
                <c:pt idx="66">
                  <c:v>107年 3月</c:v>
                </c:pt>
                <c:pt idx="67">
                  <c:v>107年 4月</c:v>
                </c:pt>
                <c:pt idx="68">
                  <c:v>107年 5月</c:v>
                </c:pt>
                <c:pt idx="69">
                  <c:v>107年 6月</c:v>
                </c:pt>
                <c:pt idx="70">
                  <c:v>107年 7月</c:v>
                </c:pt>
                <c:pt idx="71">
                  <c:v>107年 8月</c:v>
                </c:pt>
                <c:pt idx="72">
                  <c:v>107年 9月</c:v>
                </c:pt>
                <c:pt idx="73">
                  <c:v>107年 10月</c:v>
                </c:pt>
                <c:pt idx="74">
                  <c:v>107年 11月</c:v>
                </c:pt>
                <c:pt idx="75">
                  <c:v>107年 12月</c:v>
                </c:pt>
                <c:pt idx="76">
                  <c:v>108年 1月</c:v>
                </c:pt>
                <c:pt idx="77">
                  <c:v>108年 2月</c:v>
                </c:pt>
                <c:pt idx="78">
                  <c:v>108年 3月</c:v>
                </c:pt>
                <c:pt idx="79">
                  <c:v>108年 4月</c:v>
                </c:pt>
                <c:pt idx="80">
                  <c:v>108年 5月</c:v>
                </c:pt>
              </c:strCache>
            </c:strRef>
          </c:cat>
          <c:val>
            <c:numRef>
              <c:f>工作表1!$B$2:$B$82</c:f>
              <c:numCache>
                <c:formatCode>General</c:formatCode>
                <c:ptCount val="81"/>
                <c:pt idx="0">
                  <c:v>201</c:v>
                </c:pt>
                <c:pt idx="1">
                  <c:v>236</c:v>
                </c:pt>
                <c:pt idx="2">
                  <c:v>287</c:v>
                </c:pt>
                <c:pt idx="3">
                  <c:v>350</c:v>
                </c:pt>
                <c:pt idx="4">
                  <c:v>351</c:v>
                </c:pt>
                <c:pt idx="5">
                  <c:v>354</c:v>
                </c:pt>
                <c:pt idx="6">
                  <c:v>369</c:v>
                </c:pt>
                <c:pt idx="7">
                  <c:v>400</c:v>
                </c:pt>
                <c:pt idx="8">
                  <c:v>400</c:v>
                </c:pt>
                <c:pt idx="9">
                  <c:v>410</c:v>
                </c:pt>
                <c:pt idx="10">
                  <c:v>416</c:v>
                </c:pt>
                <c:pt idx="11">
                  <c:v>419</c:v>
                </c:pt>
                <c:pt idx="12">
                  <c:v>426</c:v>
                </c:pt>
                <c:pt idx="13">
                  <c:v>457</c:v>
                </c:pt>
                <c:pt idx="14">
                  <c:v>474</c:v>
                </c:pt>
                <c:pt idx="15">
                  <c:v>504</c:v>
                </c:pt>
                <c:pt idx="16">
                  <c:v>507</c:v>
                </c:pt>
                <c:pt idx="17">
                  <c:v>509</c:v>
                </c:pt>
                <c:pt idx="18">
                  <c:v>514</c:v>
                </c:pt>
                <c:pt idx="19">
                  <c:v>516</c:v>
                </c:pt>
                <c:pt idx="20">
                  <c:v>534</c:v>
                </c:pt>
                <c:pt idx="21">
                  <c:v>540</c:v>
                </c:pt>
                <c:pt idx="22">
                  <c:v>548</c:v>
                </c:pt>
                <c:pt idx="23">
                  <c:v>552</c:v>
                </c:pt>
                <c:pt idx="24">
                  <c:v>556</c:v>
                </c:pt>
                <c:pt idx="25">
                  <c:v>564</c:v>
                </c:pt>
                <c:pt idx="26">
                  <c:v>567</c:v>
                </c:pt>
                <c:pt idx="27">
                  <c:v>598</c:v>
                </c:pt>
                <c:pt idx="28">
                  <c:v>598</c:v>
                </c:pt>
                <c:pt idx="29">
                  <c:v>600</c:v>
                </c:pt>
                <c:pt idx="30">
                  <c:v>636</c:v>
                </c:pt>
                <c:pt idx="31">
                  <c:v>638</c:v>
                </c:pt>
                <c:pt idx="32">
                  <c:v>621</c:v>
                </c:pt>
                <c:pt idx="33">
                  <c:v>625</c:v>
                </c:pt>
                <c:pt idx="34">
                  <c:v>639</c:v>
                </c:pt>
                <c:pt idx="35">
                  <c:v>646</c:v>
                </c:pt>
                <c:pt idx="36">
                  <c:v>639</c:v>
                </c:pt>
                <c:pt idx="37">
                  <c:v>643</c:v>
                </c:pt>
                <c:pt idx="38">
                  <c:v>657</c:v>
                </c:pt>
                <c:pt idx="39">
                  <c:v>664</c:v>
                </c:pt>
                <c:pt idx="40">
                  <c:v>658</c:v>
                </c:pt>
                <c:pt idx="41">
                  <c:v>662</c:v>
                </c:pt>
                <c:pt idx="42">
                  <c:v>670</c:v>
                </c:pt>
                <c:pt idx="43">
                  <c:v>681</c:v>
                </c:pt>
                <c:pt idx="44">
                  <c:v>690</c:v>
                </c:pt>
                <c:pt idx="45">
                  <c:v>702</c:v>
                </c:pt>
                <c:pt idx="46">
                  <c:v>699</c:v>
                </c:pt>
                <c:pt idx="47">
                  <c:v>713</c:v>
                </c:pt>
                <c:pt idx="48">
                  <c:v>722</c:v>
                </c:pt>
                <c:pt idx="49">
                  <c:v>730</c:v>
                </c:pt>
                <c:pt idx="50">
                  <c:v>727</c:v>
                </c:pt>
                <c:pt idx="51">
                  <c:v>733</c:v>
                </c:pt>
                <c:pt idx="52">
                  <c:v>829</c:v>
                </c:pt>
                <c:pt idx="53">
                  <c:v>848</c:v>
                </c:pt>
                <c:pt idx="54">
                  <c:v>890</c:v>
                </c:pt>
                <c:pt idx="55">
                  <c:v>909</c:v>
                </c:pt>
                <c:pt idx="56">
                  <c:v>928</c:v>
                </c:pt>
                <c:pt idx="57" formatCode="#,##0">
                  <c:v>1065</c:v>
                </c:pt>
                <c:pt idx="58" formatCode="#,##0">
                  <c:v>1092</c:v>
                </c:pt>
                <c:pt idx="59" formatCode="#,##0">
                  <c:v>1141</c:v>
                </c:pt>
                <c:pt idx="60" formatCode="#,##0">
                  <c:v>1222</c:v>
                </c:pt>
                <c:pt idx="61" formatCode="#,##0">
                  <c:v>1336</c:v>
                </c:pt>
                <c:pt idx="62" formatCode="#,##0">
                  <c:v>1471</c:v>
                </c:pt>
                <c:pt idx="63" formatCode="#,##0">
                  <c:v>1557</c:v>
                </c:pt>
                <c:pt idx="64" formatCode="#,##0">
                  <c:v>1614</c:v>
                </c:pt>
                <c:pt idx="65" formatCode="#,##0">
                  <c:v>1678</c:v>
                </c:pt>
                <c:pt idx="66" formatCode="#,##0">
                  <c:v>1781</c:v>
                </c:pt>
                <c:pt idx="67" formatCode="#,##0">
                  <c:v>1796</c:v>
                </c:pt>
                <c:pt idx="68" formatCode="#,##0">
                  <c:v>1830</c:v>
                </c:pt>
                <c:pt idx="69" formatCode="#,##0">
                  <c:v>1907</c:v>
                </c:pt>
                <c:pt idx="70" formatCode="#,##0">
                  <c:v>1928</c:v>
                </c:pt>
                <c:pt idx="71" formatCode="#,##0">
                  <c:v>1969</c:v>
                </c:pt>
                <c:pt idx="72" formatCode="#,##0">
                  <c:v>2069</c:v>
                </c:pt>
                <c:pt idx="73" formatCode="#,##0">
                  <c:v>2111</c:v>
                </c:pt>
                <c:pt idx="74" formatCode="#,##0">
                  <c:v>2250</c:v>
                </c:pt>
                <c:pt idx="75" formatCode="#,##0">
                  <c:v>2363</c:v>
                </c:pt>
                <c:pt idx="76" formatCode="#,##0">
                  <c:v>2407</c:v>
                </c:pt>
                <c:pt idx="77" formatCode="#,##0">
                  <c:v>2425</c:v>
                </c:pt>
                <c:pt idx="78" formatCode="#,##0">
                  <c:v>2528</c:v>
                </c:pt>
                <c:pt idx="79" formatCode="#,##0">
                  <c:v>2535</c:v>
                </c:pt>
                <c:pt idx="80" formatCode="#,##0">
                  <c:v>2907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383-42E3-A84E-4BCECCE5915F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電動機車</c:v>
                </c:pt>
              </c:strCache>
            </c:strRef>
          </c:tx>
          <c:spPr>
            <a:ln>
              <a:solidFill>
                <a:srgbClr val="ED7D31"/>
              </a:solidFill>
            </a:ln>
          </c:spPr>
          <c:marker>
            <c:symbol val="none"/>
          </c:marker>
          <c:cat>
            <c:strRef>
              <c:f>工作表1!$A$2:$A$82</c:f>
              <c:strCache>
                <c:ptCount val="81"/>
                <c:pt idx="0">
                  <c:v>101年 9月</c:v>
                </c:pt>
                <c:pt idx="1">
                  <c:v>101年 10月</c:v>
                </c:pt>
                <c:pt idx="2">
                  <c:v>101年 11月</c:v>
                </c:pt>
                <c:pt idx="3">
                  <c:v>101年 12月</c:v>
                </c:pt>
                <c:pt idx="4">
                  <c:v>102年 1月</c:v>
                </c:pt>
                <c:pt idx="5">
                  <c:v>102年 2月</c:v>
                </c:pt>
                <c:pt idx="6">
                  <c:v>102年 3月</c:v>
                </c:pt>
                <c:pt idx="7">
                  <c:v>102年 4月</c:v>
                </c:pt>
                <c:pt idx="8">
                  <c:v>102年 5月</c:v>
                </c:pt>
                <c:pt idx="9">
                  <c:v>102年 6月</c:v>
                </c:pt>
                <c:pt idx="10">
                  <c:v>102年 7月</c:v>
                </c:pt>
                <c:pt idx="11">
                  <c:v>102年 8月</c:v>
                </c:pt>
                <c:pt idx="12">
                  <c:v>102年 9月</c:v>
                </c:pt>
                <c:pt idx="13">
                  <c:v>102年 10月</c:v>
                </c:pt>
                <c:pt idx="14">
                  <c:v>102年 11月</c:v>
                </c:pt>
                <c:pt idx="15">
                  <c:v>102年 12月</c:v>
                </c:pt>
                <c:pt idx="16">
                  <c:v>103年 1月</c:v>
                </c:pt>
                <c:pt idx="17">
                  <c:v>103年 2月</c:v>
                </c:pt>
                <c:pt idx="18">
                  <c:v>103年 3月</c:v>
                </c:pt>
                <c:pt idx="19">
                  <c:v>103年 4月</c:v>
                </c:pt>
                <c:pt idx="20">
                  <c:v>103年 5月</c:v>
                </c:pt>
                <c:pt idx="21">
                  <c:v>103年 6月</c:v>
                </c:pt>
                <c:pt idx="22">
                  <c:v>103年 7月</c:v>
                </c:pt>
                <c:pt idx="23">
                  <c:v>103年 8月</c:v>
                </c:pt>
                <c:pt idx="24">
                  <c:v>103年 9月</c:v>
                </c:pt>
                <c:pt idx="25">
                  <c:v>103年 10月</c:v>
                </c:pt>
                <c:pt idx="26">
                  <c:v>103年 11月</c:v>
                </c:pt>
                <c:pt idx="27">
                  <c:v>103年 12月</c:v>
                </c:pt>
                <c:pt idx="28">
                  <c:v>104年 1月</c:v>
                </c:pt>
                <c:pt idx="29">
                  <c:v>104年 2月</c:v>
                </c:pt>
                <c:pt idx="30">
                  <c:v>104年 3月</c:v>
                </c:pt>
                <c:pt idx="31">
                  <c:v>104年 4月</c:v>
                </c:pt>
                <c:pt idx="32">
                  <c:v>104年 5月</c:v>
                </c:pt>
                <c:pt idx="33">
                  <c:v>104年 6月</c:v>
                </c:pt>
                <c:pt idx="34">
                  <c:v>104年 7月</c:v>
                </c:pt>
                <c:pt idx="35">
                  <c:v>104年 8月</c:v>
                </c:pt>
                <c:pt idx="36">
                  <c:v>104年 9月</c:v>
                </c:pt>
                <c:pt idx="37">
                  <c:v>104年 10月</c:v>
                </c:pt>
                <c:pt idx="38">
                  <c:v>104年 11月</c:v>
                </c:pt>
                <c:pt idx="39">
                  <c:v>104年 12月</c:v>
                </c:pt>
                <c:pt idx="40">
                  <c:v>105年 1月</c:v>
                </c:pt>
                <c:pt idx="41">
                  <c:v>105年 2月</c:v>
                </c:pt>
                <c:pt idx="42">
                  <c:v>105年 3月</c:v>
                </c:pt>
                <c:pt idx="43">
                  <c:v>105年 4月</c:v>
                </c:pt>
                <c:pt idx="44">
                  <c:v>105年 5月</c:v>
                </c:pt>
                <c:pt idx="45">
                  <c:v>105年 6月</c:v>
                </c:pt>
                <c:pt idx="46">
                  <c:v>105年 7月</c:v>
                </c:pt>
                <c:pt idx="47">
                  <c:v>105年 8月</c:v>
                </c:pt>
                <c:pt idx="48">
                  <c:v>105年 9月</c:v>
                </c:pt>
                <c:pt idx="49">
                  <c:v>105年 10月</c:v>
                </c:pt>
                <c:pt idx="50">
                  <c:v>105年 11月</c:v>
                </c:pt>
                <c:pt idx="51">
                  <c:v>105年 12月</c:v>
                </c:pt>
                <c:pt idx="52">
                  <c:v>106年 1月</c:v>
                </c:pt>
                <c:pt idx="53">
                  <c:v>106年 2月</c:v>
                </c:pt>
                <c:pt idx="54">
                  <c:v>106年 3月</c:v>
                </c:pt>
                <c:pt idx="55">
                  <c:v>106年 4月</c:v>
                </c:pt>
                <c:pt idx="56">
                  <c:v>106年 5月</c:v>
                </c:pt>
                <c:pt idx="57">
                  <c:v>106年 6月</c:v>
                </c:pt>
                <c:pt idx="58">
                  <c:v>106年 7月</c:v>
                </c:pt>
                <c:pt idx="59">
                  <c:v>106年 8月</c:v>
                </c:pt>
                <c:pt idx="60">
                  <c:v>106年 9月</c:v>
                </c:pt>
                <c:pt idx="61">
                  <c:v>106年 10月</c:v>
                </c:pt>
                <c:pt idx="62">
                  <c:v>106年 11月</c:v>
                </c:pt>
                <c:pt idx="63">
                  <c:v>106年 12月</c:v>
                </c:pt>
                <c:pt idx="64">
                  <c:v>107年 1月</c:v>
                </c:pt>
                <c:pt idx="65">
                  <c:v>107年 2月</c:v>
                </c:pt>
                <c:pt idx="66">
                  <c:v>107年 3月</c:v>
                </c:pt>
                <c:pt idx="67">
                  <c:v>107年 4月</c:v>
                </c:pt>
                <c:pt idx="68">
                  <c:v>107年 5月</c:v>
                </c:pt>
                <c:pt idx="69">
                  <c:v>107年 6月</c:v>
                </c:pt>
                <c:pt idx="70">
                  <c:v>107年 7月</c:v>
                </c:pt>
                <c:pt idx="71">
                  <c:v>107年 8月</c:v>
                </c:pt>
                <c:pt idx="72">
                  <c:v>107年 9月</c:v>
                </c:pt>
                <c:pt idx="73">
                  <c:v>107年 10月</c:v>
                </c:pt>
                <c:pt idx="74">
                  <c:v>107年 11月</c:v>
                </c:pt>
                <c:pt idx="75">
                  <c:v>107年 12月</c:v>
                </c:pt>
                <c:pt idx="76">
                  <c:v>108年 1月</c:v>
                </c:pt>
                <c:pt idx="77">
                  <c:v>108年 2月</c:v>
                </c:pt>
                <c:pt idx="78">
                  <c:v>108年 3月</c:v>
                </c:pt>
                <c:pt idx="79">
                  <c:v>108年 4月</c:v>
                </c:pt>
                <c:pt idx="80">
                  <c:v>108年 5月</c:v>
                </c:pt>
              </c:strCache>
            </c:strRef>
          </c:cat>
          <c:val>
            <c:numRef>
              <c:f>工作表1!$C$2:$C$82</c:f>
              <c:numCache>
                <c:formatCode>#,##0</c:formatCode>
                <c:ptCount val="81"/>
                <c:pt idx="0">
                  <c:v>30848</c:v>
                </c:pt>
                <c:pt idx="1">
                  <c:v>31446</c:v>
                </c:pt>
                <c:pt idx="2">
                  <c:v>31827</c:v>
                </c:pt>
                <c:pt idx="3">
                  <c:v>31902</c:v>
                </c:pt>
                <c:pt idx="4">
                  <c:v>32136</c:v>
                </c:pt>
                <c:pt idx="5">
                  <c:v>32453</c:v>
                </c:pt>
                <c:pt idx="6">
                  <c:v>33170</c:v>
                </c:pt>
                <c:pt idx="7">
                  <c:v>33580</c:v>
                </c:pt>
                <c:pt idx="8">
                  <c:v>34270</c:v>
                </c:pt>
                <c:pt idx="9">
                  <c:v>35050</c:v>
                </c:pt>
                <c:pt idx="10">
                  <c:v>35685</c:v>
                </c:pt>
                <c:pt idx="11">
                  <c:v>36227</c:v>
                </c:pt>
                <c:pt idx="12">
                  <c:v>36548</c:v>
                </c:pt>
                <c:pt idx="13">
                  <c:v>36925</c:v>
                </c:pt>
                <c:pt idx="14">
                  <c:v>37479</c:v>
                </c:pt>
                <c:pt idx="15">
                  <c:v>38373</c:v>
                </c:pt>
                <c:pt idx="16">
                  <c:v>38418</c:v>
                </c:pt>
                <c:pt idx="17">
                  <c:v>38478</c:v>
                </c:pt>
                <c:pt idx="18">
                  <c:v>38827</c:v>
                </c:pt>
                <c:pt idx="19">
                  <c:v>39079</c:v>
                </c:pt>
                <c:pt idx="20">
                  <c:v>39239</c:v>
                </c:pt>
                <c:pt idx="21">
                  <c:v>39614</c:v>
                </c:pt>
                <c:pt idx="22">
                  <c:v>39858</c:v>
                </c:pt>
                <c:pt idx="23">
                  <c:v>40258</c:v>
                </c:pt>
                <c:pt idx="24">
                  <c:v>40709</c:v>
                </c:pt>
                <c:pt idx="25">
                  <c:v>41222</c:v>
                </c:pt>
                <c:pt idx="26">
                  <c:v>42123</c:v>
                </c:pt>
                <c:pt idx="27">
                  <c:v>42315</c:v>
                </c:pt>
                <c:pt idx="28">
                  <c:v>42321</c:v>
                </c:pt>
                <c:pt idx="29">
                  <c:v>42514</c:v>
                </c:pt>
                <c:pt idx="30">
                  <c:v>43179</c:v>
                </c:pt>
                <c:pt idx="31">
                  <c:v>43434</c:v>
                </c:pt>
                <c:pt idx="32">
                  <c:v>43791</c:v>
                </c:pt>
                <c:pt idx="33">
                  <c:v>43935</c:v>
                </c:pt>
                <c:pt idx="34">
                  <c:v>44536</c:v>
                </c:pt>
                <c:pt idx="35">
                  <c:v>45421</c:v>
                </c:pt>
                <c:pt idx="36">
                  <c:v>46236</c:v>
                </c:pt>
                <c:pt idx="37">
                  <c:v>47431</c:v>
                </c:pt>
                <c:pt idx="38">
                  <c:v>48909</c:v>
                </c:pt>
                <c:pt idx="39">
                  <c:v>52010</c:v>
                </c:pt>
                <c:pt idx="40">
                  <c:v>52759</c:v>
                </c:pt>
                <c:pt idx="41">
                  <c:v>53538</c:v>
                </c:pt>
                <c:pt idx="42">
                  <c:v>54652</c:v>
                </c:pt>
                <c:pt idx="43">
                  <c:v>55975</c:v>
                </c:pt>
                <c:pt idx="44">
                  <c:v>57393</c:v>
                </c:pt>
                <c:pt idx="45">
                  <c:v>58863</c:v>
                </c:pt>
                <c:pt idx="46">
                  <c:v>60653</c:v>
                </c:pt>
                <c:pt idx="47">
                  <c:v>62891</c:v>
                </c:pt>
                <c:pt idx="48">
                  <c:v>65086</c:v>
                </c:pt>
                <c:pt idx="49">
                  <c:v>67089</c:v>
                </c:pt>
                <c:pt idx="50">
                  <c:v>69181</c:v>
                </c:pt>
                <c:pt idx="51">
                  <c:v>71846</c:v>
                </c:pt>
                <c:pt idx="52">
                  <c:v>72635</c:v>
                </c:pt>
                <c:pt idx="53">
                  <c:v>73949</c:v>
                </c:pt>
                <c:pt idx="54">
                  <c:v>75608</c:v>
                </c:pt>
                <c:pt idx="55">
                  <c:v>76894</c:v>
                </c:pt>
                <c:pt idx="56">
                  <c:v>78101</c:v>
                </c:pt>
                <c:pt idx="57">
                  <c:v>79432</c:v>
                </c:pt>
                <c:pt idx="58">
                  <c:v>83702</c:v>
                </c:pt>
                <c:pt idx="59">
                  <c:v>89101</c:v>
                </c:pt>
                <c:pt idx="60">
                  <c:v>94761</c:v>
                </c:pt>
                <c:pt idx="61">
                  <c:v>100324</c:v>
                </c:pt>
                <c:pt idx="62">
                  <c:v>107822</c:v>
                </c:pt>
                <c:pt idx="63">
                  <c:v>114013</c:v>
                </c:pt>
                <c:pt idx="64">
                  <c:v>117666</c:v>
                </c:pt>
                <c:pt idx="65">
                  <c:v>121496</c:v>
                </c:pt>
                <c:pt idx="66">
                  <c:v>126922</c:v>
                </c:pt>
                <c:pt idx="67">
                  <c:v>131564</c:v>
                </c:pt>
                <c:pt idx="68">
                  <c:v>137076</c:v>
                </c:pt>
                <c:pt idx="69">
                  <c:v>143159</c:v>
                </c:pt>
                <c:pt idx="70">
                  <c:v>150198</c:v>
                </c:pt>
                <c:pt idx="71">
                  <c:v>156942</c:v>
                </c:pt>
                <c:pt idx="72">
                  <c:v>164877</c:v>
                </c:pt>
                <c:pt idx="73">
                  <c:v>174853</c:v>
                </c:pt>
                <c:pt idx="74">
                  <c:v>184380</c:v>
                </c:pt>
                <c:pt idx="75">
                  <c:v>194633</c:v>
                </c:pt>
                <c:pt idx="76">
                  <c:v>201980</c:v>
                </c:pt>
                <c:pt idx="77">
                  <c:v>207335</c:v>
                </c:pt>
                <c:pt idx="78">
                  <c:v>217020</c:v>
                </c:pt>
                <c:pt idx="79">
                  <c:v>226822</c:v>
                </c:pt>
                <c:pt idx="80">
                  <c:v>238668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4383-42E3-A84E-4BCECCE5915F}"/>
            </c:ext>
          </c:extLst>
        </c:ser>
        <c:marker val="1"/>
        <c:axId val="46864640"/>
        <c:axId val="46882816"/>
      </c:lineChart>
      <c:catAx>
        <c:axId val="46864640"/>
        <c:scaling>
          <c:orientation val="minMax"/>
        </c:scaling>
        <c:axPos val="b"/>
        <c:numFmt formatCode="m/d/yyyy" sourceLinked="0"/>
        <c:majorTickMark val="none"/>
        <c:tickLblPos val="nextTo"/>
        <c:txPr>
          <a:bodyPr/>
          <a:lstStyle/>
          <a:p>
            <a:pPr>
              <a:defRPr sz="110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pPr>
            <a:endParaRPr lang="zh-TW"/>
          </a:p>
        </c:txPr>
        <c:crossAx val="46882816"/>
        <c:crosses val="autoZero"/>
        <c:auto val="1"/>
        <c:lblAlgn val="ctr"/>
        <c:lblOffset val="100"/>
        <c:tickLblSkip val="10"/>
        <c:tickMarkSkip val="1"/>
      </c:catAx>
      <c:valAx>
        <c:axId val="46882816"/>
        <c:scaling>
          <c:orientation val="minMax"/>
          <c:max val="250000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200">
                <a:solidFill>
                  <a:schemeClr val="bg1"/>
                </a:solidFill>
              </a:defRPr>
            </a:pPr>
            <a:endParaRPr lang="zh-TW"/>
          </a:p>
        </c:txPr>
        <c:crossAx val="46864640"/>
        <c:crosses val="autoZero"/>
        <c:crossBetween val="between"/>
        <c:dispUnits>
          <c:builtInUnit val="tenThousands"/>
        </c:dispUnits>
      </c:valAx>
    </c:plotArea>
    <c:legend>
      <c:legendPos val="b"/>
      <c:layout/>
      <c:txPr>
        <a:bodyPr/>
        <a:lstStyle/>
        <a:p>
          <a:pPr>
            <a:defRPr sz="1200" b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defRPr>
          </a:pPr>
          <a:endParaRPr lang="zh-TW"/>
        </a:p>
      </c:txPr>
    </c:legend>
    <c:plotVisOnly val="1"/>
    <c:dispBlanksAs val="gap"/>
  </c:chart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105年7月</c:v>
                </c:pt>
              </c:strCache>
            </c:strRef>
          </c:tx>
          <c:spPr>
            <a:solidFill>
              <a:schemeClr val="accent1">
                <a:alpha val="56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台北市</c:v>
                </c:pt>
                <c:pt idx="1">
                  <c:v>新北市</c:v>
                </c:pt>
                <c:pt idx="2">
                  <c:v>桃園市</c:v>
                </c:pt>
                <c:pt idx="3">
                  <c:v>台中市</c:v>
                </c:pt>
                <c:pt idx="4">
                  <c:v>台南市</c:v>
                </c:pt>
                <c:pt idx="5">
                  <c:v>高雄市</c:v>
                </c:pt>
              </c:strCache>
            </c:strRef>
          </c:cat>
          <c:val>
            <c:numRef>
              <c:f>Sheet1!$B$2:$B$7</c:f>
              <c:numCache>
                <c:formatCode>#,##0</c:formatCode>
                <c:ptCount val="6"/>
                <c:pt idx="0">
                  <c:v>6568</c:v>
                </c:pt>
                <c:pt idx="1">
                  <c:v>11160</c:v>
                </c:pt>
                <c:pt idx="2">
                  <c:v>9819</c:v>
                </c:pt>
                <c:pt idx="3">
                  <c:v>4773</c:v>
                </c:pt>
                <c:pt idx="4">
                  <c:v>2860</c:v>
                </c:pt>
                <c:pt idx="5">
                  <c:v>6945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D99-4D4F-A134-C2D5C2D9F50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107年7月</c:v>
                </c:pt>
              </c:strCache>
            </c:strRef>
          </c:tx>
          <c:spPr>
            <a:solidFill>
              <a:schemeClr val="bg1">
                <a:alpha val="35000"/>
              </a:schemeClr>
            </a:solidFill>
            <a:ln>
              <a:noFill/>
            </a:ln>
            <a:effectLst/>
          </c:spPr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TW" dirty="0"/>
                      <a:t>29,930</a:t>
                    </a:r>
                  </a:p>
                </c:rich>
              </c:tx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D99-4D4F-A134-C2D5C2D9F50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558044381140523E-3"/>
                  <c:y val="-1.3342662691183563E-2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713-494E-83DD-19E05D1E2628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台北市</c:v>
                </c:pt>
                <c:pt idx="1">
                  <c:v>新北市</c:v>
                </c:pt>
                <c:pt idx="2">
                  <c:v>桃園市</c:v>
                </c:pt>
                <c:pt idx="3">
                  <c:v>台中市</c:v>
                </c:pt>
                <c:pt idx="4">
                  <c:v>台南市</c:v>
                </c:pt>
                <c:pt idx="5">
                  <c:v>高雄市</c:v>
                </c:pt>
              </c:strCache>
            </c:strRef>
          </c:cat>
          <c:val>
            <c:numRef>
              <c:f>Sheet1!$C$2:$C$7</c:f>
              <c:numCache>
                <c:formatCode>#,##0</c:formatCode>
                <c:ptCount val="6"/>
                <c:pt idx="0">
                  <c:v>16338</c:v>
                </c:pt>
                <c:pt idx="1">
                  <c:v>24289</c:v>
                </c:pt>
                <c:pt idx="2">
                  <c:v>29930</c:v>
                </c:pt>
                <c:pt idx="3">
                  <c:v>16933</c:v>
                </c:pt>
                <c:pt idx="4">
                  <c:v>10566</c:v>
                </c:pt>
                <c:pt idx="5">
                  <c:v>19228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D99-4D4F-A134-C2D5C2D9F501}"/>
            </c:ext>
          </c:extLst>
        </c:ser>
        <c:dLbls>
          <c:showVal val="1"/>
        </c:dLbls>
        <c:gapWidth val="219"/>
        <c:overlap val="-27"/>
        <c:axId val="49451776"/>
        <c:axId val="49514368"/>
      </c:barChart>
      <c:catAx>
        <c:axId val="49451776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TW"/>
          </a:p>
        </c:txPr>
        <c:crossAx val="49514368"/>
        <c:crosses val="autoZero"/>
        <c:auto val="1"/>
        <c:lblAlgn val="ctr"/>
        <c:lblOffset val="100"/>
      </c:catAx>
      <c:valAx>
        <c:axId val="49514368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TW"/>
          </a:p>
        </c:txPr>
        <c:crossAx val="49451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txPr>
        <a:bodyPr/>
        <a:lstStyle/>
        <a:p>
          <a:pPr>
            <a:defRPr sz="1400">
              <a:solidFill>
                <a:schemeClr val="bg1"/>
              </a:solidFill>
            </a:defRPr>
          </a:pPr>
          <a:endParaRPr lang="zh-TW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TW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TW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322-4502-94BA-D770A857D0F0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322-4502-94BA-D770A857D0F0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89.7</c:v>
                </c:pt>
                <c:pt idx="1">
                  <c:v>10.3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322-4502-94BA-D770A857D0F0}"/>
            </c:ext>
          </c:extLst>
        </c:ser>
        <c:firstSliceAng val="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TW"/>
    </a:p>
  </c:txPr>
  <c:externalData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F31-49A3-930F-8C2733E80642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F31-49A3-930F-8C2733E8064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6.07</c:v>
                </c:pt>
                <c:pt idx="1">
                  <c:v>93.93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F31-49A3-930F-8C2733E80642}"/>
            </c:ext>
          </c:extLst>
        </c:ser>
        <c:firstSliceAng val="32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TW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TW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>
                  <a:alpha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288-443E-AD67-B165ACF91933}"/>
              </c:ext>
            </c:extLst>
          </c:dPt>
          <c:dPt>
            <c:idx val="1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288-443E-AD67-B165ACF9193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4.2300000000000004</c:v>
                </c:pt>
                <c:pt idx="1">
                  <c:v>95.77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288-443E-AD67-B165ACF91933}"/>
            </c:ext>
          </c:extLst>
        </c:ser>
        <c:firstSliceAng val="345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TW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66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0.00589</cdr:x>
      <cdr:y>0.033</cdr:y>
    </cdr:from>
    <cdr:to>
      <cdr:x>0.15067</cdr:x>
      <cdr:y>0.11407</cdr:y>
    </cdr:to>
    <cdr:sp macro="" textlink="">
      <cdr:nvSpPr>
        <cdr:cNvPr id="2" name="文字方塊 1"/>
        <cdr:cNvSpPr txBox="1"/>
      </cdr:nvSpPr>
      <cdr:spPr>
        <a:xfrm xmlns:a="http://schemas.openxmlformats.org/drawingml/2006/main">
          <a:off x="43689" y="128590"/>
          <a:ext cx="1073911" cy="31590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zh-TW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單位</a:t>
          </a:r>
          <a:r>
            <a:rPr lang="en-US" altLang="zh-TW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:</a:t>
          </a:r>
          <a:r>
            <a:rPr lang="zh-TW" altLang="en-US" sz="1400" dirty="0">
              <a:solidFill>
                <a:schemeClr val="bg1"/>
              </a:solidFill>
              <a:latin typeface="Microsoft YaHei" panose="020B0503020204020204" pitchFamily="34" charset="-122"/>
              <a:ea typeface="Microsoft YaHei" panose="020B0503020204020204" pitchFamily="34" charset="-122"/>
            </a:rPr>
            <a:t>萬輛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0166D2-D4AD-4DE8-9199-3D1184589868}" type="datetimeFigureOut">
              <a:rPr lang="zh-TW" altLang="en-US" smtClean="0"/>
              <a:pPr/>
              <a:t>2019/10/24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B199B8-BB09-4A4E-897C-FE44547B76E7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6271870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88D58-9FDD-4C58-9FC4-4667448151F3}" type="datetimeFigureOut">
              <a:rPr lang="zh-CN" altLang="en-US" smtClean="0"/>
              <a:pPr/>
              <a:t>2019/10/24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8A948-9DDE-4D71-BE98-DB3674A985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5300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1060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/>
              <a:t>11.09</a:t>
            </a:r>
            <a:r>
              <a:rPr lang="zh-TW" altLang="en-US" dirty="0"/>
              <a:t>元</a:t>
            </a:r>
            <a:r>
              <a:rPr lang="en-US" altLang="zh-TW" dirty="0"/>
              <a:t>/M3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23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24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27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28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29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9490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108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7-8</a:t>
            </a:r>
            <a:r>
              <a:rPr lang="zh-TW" altLang="en-US" dirty="0" smtClean="0"/>
              <a:t>月電動車數量約以每月</a:t>
            </a:r>
            <a:r>
              <a:rPr lang="en-US" altLang="zh-TW" dirty="0" smtClean="0"/>
              <a:t>1</a:t>
            </a:r>
            <a:r>
              <a:rPr lang="zh-TW" altLang="en-US" dirty="0" smtClean="0"/>
              <a:t>萬多輛成長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5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33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108</a:t>
            </a:r>
            <a:r>
              <a:rPr lang="zh-TW" altLang="en-US" dirty="0" smtClean="0"/>
              <a:t>年</a:t>
            </a:r>
            <a:r>
              <a:rPr lang="en-US" altLang="zh-TW" dirty="0" smtClean="0"/>
              <a:t>7-8</a:t>
            </a:r>
            <a:r>
              <a:rPr lang="zh-TW" altLang="en-US" dirty="0" smtClean="0"/>
              <a:t>月電動車數量約以每月</a:t>
            </a:r>
            <a:r>
              <a:rPr lang="en-US" altLang="zh-TW" dirty="0" smtClean="0"/>
              <a:t>1</a:t>
            </a:r>
            <a:r>
              <a:rPr lang="zh-TW" altLang="en-US" dirty="0" smtClean="0"/>
              <a:t>萬多輛成長</a:t>
            </a:r>
            <a:endParaRPr lang="en-US" altLang="zh-TW" dirty="0" smtClean="0"/>
          </a:p>
          <a:p>
            <a:endParaRPr lang="en-US" altLang="zh-TW" dirty="0" smtClean="0"/>
          </a:p>
          <a:p>
            <a:endParaRPr lang="en-US" altLang="zh-TW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6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403878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>
                <a:solidFill>
                  <a:prstClr val="black"/>
                </a:solidFill>
                <a:latin typeface="Calibri"/>
                <a:ea typeface="宋体"/>
              </a:rPr>
              <a:pPr/>
              <a:t>12</a:t>
            </a:fld>
            <a:endParaRPr lang="zh-CN" altLang="en-US">
              <a:solidFill>
                <a:prstClr val="black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8A948-9DDE-4D71-BE98-DB3674A98521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32284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8746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013325" y="2719388"/>
            <a:ext cx="2155826" cy="2154238"/>
          </a:xfrm>
          <a:custGeom>
            <a:avLst/>
            <a:gdLst>
              <a:gd name="connsiteX0" fmla="*/ 1077913 w 2155826"/>
              <a:gd name="connsiteY0" fmla="*/ 0 h 2154238"/>
              <a:gd name="connsiteX1" fmla="*/ 2155826 w 2155826"/>
              <a:gd name="connsiteY1" fmla="*/ 1077119 h 2154238"/>
              <a:gd name="connsiteX2" fmla="*/ 1077913 w 2155826"/>
              <a:gd name="connsiteY2" fmla="*/ 2154238 h 2154238"/>
              <a:gd name="connsiteX3" fmla="*/ 0 w 2155826"/>
              <a:gd name="connsiteY3" fmla="*/ 1077119 h 2154238"/>
              <a:gd name="connsiteX4" fmla="*/ 1077913 w 2155826"/>
              <a:gd name="connsiteY4" fmla="*/ 0 h 2154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5826" h="2154238">
                <a:moveTo>
                  <a:pt x="1077913" y="0"/>
                </a:moveTo>
                <a:cubicBezTo>
                  <a:pt x="1673228" y="0"/>
                  <a:pt x="2155826" y="482243"/>
                  <a:pt x="2155826" y="1077119"/>
                </a:cubicBezTo>
                <a:cubicBezTo>
                  <a:pt x="2155826" y="1671995"/>
                  <a:pt x="1673228" y="2154238"/>
                  <a:pt x="1077913" y="2154238"/>
                </a:cubicBezTo>
                <a:cubicBezTo>
                  <a:pt x="482598" y="2154238"/>
                  <a:pt x="0" y="1671995"/>
                  <a:pt x="0" y="1077119"/>
                </a:cubicBezTo>
                <a:cubicBezTo>
                  <a:pt x="0" y="482243"/>
                  <a:pt x="482598" y="0"/>
                  <a:pt x="107791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86495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A47A5D14-D94B-4534-AC2B-AC5AC6003882}" type="datetime1">
              <a:rPr lang="zh-TW" altLang="en-US" smtClean="0"/>
              <a:pPr/>
              <a:t>2019/10/24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74614B98-FBD0-4100-8A50-F8B26C215913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E2F8709-1CEE-42DD-B39A-DFDCBA7B36B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2019-10-24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39B9C72-21D5-4AB9-87FA-CC4C72A0D342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9165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8551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07602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85555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9026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4168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www.1ppt.com/moban/     </a:t>
            </a:r>
            <a:r>
              <a:rPr lang="zh-CN" altLang="en-US" sz="100" kern="0" dirty="0">
                <a:solidFill>
                  <a:prstClr val="black"/>
                </a:solidFill>
              </a:rPr>
              <a:t>行业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www.1ppt.com/hangye/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节日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素材下载：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背景图片：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prstClr val="black"/>
                </a:solidFill>
              </a:rPr>
              <a:t>图表下载：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www.1ppt.com/tubiao/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优秀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www.1ppt.com/powerpoint/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Word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prstClr val="black"/>
                </a:solidFill>
              </a:rPr>
              <a:t>教程：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www.1ppt.com/excel/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资料下载：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课件下载：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范文下载：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prstClr val="black"/>
                </a:solidFill>
              </a:rPr>
              <a:t>试卷下载：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www.1ppt.com/shiti/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教案下载：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www.1ppt.com/jiaoan/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字体下载：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www.1ppt.com/ziti/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 </a:t>
            </a:r>
            <a:endParaRPr lang="zh-CN" altLang="en-US" sz="1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03273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48379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0249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27996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08258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4283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99132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956401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3721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165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6677501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73413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4168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www.1ppt.com/moban/     </a:t>
            </a:r>
            <a:r>
              <a:rPr lang="zh-CN" altLang="en-US" sz="100" kern="0" dirty="0">
                <a:solidFill>
                  <a:prstClr val="black"/>
                </a:solidFill>
              </a:rPr>
              <a:t>行业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www.1ppt.com/hangye/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节日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素材下载：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背景图片：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prstClr val="black"/>
                </a:solidFill>
              </a:rPr>
              <a:t>图表下载：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www.1ppt.com/tubiao/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优秀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www.1ppt.com/powerpoint/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Word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prstClr val="black"/>
                </a:solidFill>
              </a:rPr>
              <a:t>教程：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www.1ppt.com/excel/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资料下载：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课件下载：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范文下载：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prstClr val="black"/>
                </a:solidFill>
              </a:rPr>
              <a:t>试卷下载：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www.1ppt.com/shiti/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教案下载：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www.1ppt.com/jiaoan/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字体下载：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www.1ppt.com/ziti/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 </a:t>
            </a:r>
            <a:endParaRPr lang="zh-CN" altLang="en-US" sz="1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80602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6815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1" y="2028825"/>
            <a:ext cx="5946775" cy="4273550"/>
          </a:xfrm>
          <a:custGeom>
            <a:avLst/>
            <a:gdLst>
              <a:gd name="connsiteX0" fmla="*/ 0 w 5946775"/>
              <a:gd name="connsiteY0" fmla="*/ 0 h 4273550"/>
              <a:gd name="connsiteX1" fmla="*/ 5946775 w 5946775"/>
              <a:gd name="connsiteY1" fmla="*/ 0 h 4273550"/>
              <a:gd name="connsiteX2" fmla="*/ 4799812 w 5946775"/>
              <a:gd name="connsiteY2" fmla="*/ 4273550 h 4273550"/>
              <a:gd name="connsiteX3" fmla="*/ 0 w 5946775"/>
              <a:gd name="connsiteY3" fmla="*/ 4273550 h 4273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46775" h="4273550">
                <a:moveTo>
                  <a:pt x="0" y="0"/>
                </a:moveTo>
                <a:lnTo>
                  <a:pt x="5946775" y="0"/>
                </a:lnTo>
                <a:lnTo>
                  <a:pt x="4799812" y="4273550"/>
                </a:lnTo>
                <a:lnTo>
                  <a:pt x="0" y="4273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967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187899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7289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04635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862625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935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239330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546943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992883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498696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4168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www.1ppt.com/moban/     </a:t>
            </a:r>
            <a:r>
              <a:rPr lang="zh-CN" altLang="en-US" sz="100" kern="0" dirty="0">
                <a:solidFill>
                  <a:prstClr val="black"/>
                </a:solidFill>
              </a:rPr>
              <a:t>行业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www.1ppt.com/hangye/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节日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素材下载：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背景图片：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prstClr val="black"/>
                </a:solidFill>
              </a:rPr>
              <a:t>图表下载：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www.1ppt.com/tubiao/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优秀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www.1ppt.com/powerpoint/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Word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prstClr val="black"/>
                </a:solidFill>
              </a:rPr>
              <a:t>教程：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www.1ppt.com/excel/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资料下载：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课件下载：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范文下载：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prstClr val="black"/>
                </a:solidFill>
              </a:rPr>
              <a:t>试卷下载：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www.1ppt.com/shiti/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教案下载：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www.1ppt.com/jiaoan/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字体下载：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www.1ppt.com/ziti/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 </a:t>
            </a:r>
            <a:endParaRPr lang="zh-CN" altLang="en-US" sz="1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5152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5165898" y="2191235"/>
            <a:ext cx="1855499" cy="3315152"/>
          </a:xfrm>
          <a:custGeom>
            <a:avLst/>
            <a:gdLst>
              <a:gd name="connsiteX0" fmla="*/ 0 w 1855499"/>
              <a:gd name="connsiteY0" fmla="*/ 0 h 3315152"/>
              <a:gd name="connsiteX1" fmla="*/ 1855499 w 1855499"/>
              <a:gd name="connsiteY1" fmla="*/ 0 h 3315152"/>
              <a:gd name="connsiteX2" fmla="*/ 1855499 w 1855499"/>
              <a:gd name="connsiteY2" fmla="*/ 3315152 h 3315152"/>
              <a:gd name="connsiteX3" fmla="*/ 0 w 1855499"/>
              <a:gd name="connsiteY3" fmla="*/ 3315152 h 3315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55499" h="3315152">
                <a:moveTo>
                  <a:pt x="0" y="0"/>
                </a:moveTo>
                <a:lnTo>
                  <a:pt x="1855499" y="0"/>
                </a:lnTo>
                <a:lnTo>
                  <a:pt x="1855499" y="3315152"/>
                </a:lnTo>
                <a:lnTo>
                  <a:pt x="0" y="3315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80694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39965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368618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79132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99474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72992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14935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79971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100803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010628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0977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70180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292725" y="2187697"/>
            <a:ext cx="1566864" cy="1568450"/>
          </a:xfrm>
          <a:custGeom>
            <a:avLst/>
            <a:gdLst>
              <a:gd name="connsiteX0" fmla="*/ 783432 w 1566864"/>
              <a:gd name="connsiteY0" fmla="*/ 0 h 1568450"/>
              <a:gd name="connsiteX1" fmla="*/ 1566864 w 1566864"/>
              <a:gd name="connsiteY1" fmla="*/ 784225 h 1568450"/>
              <a:gd name="connsiteX2" fmla="*/ 783432 w 1566864"/>
              <a:gd name="connsiteY2" fmla="*/ 1568450 h 1568450"/>
              <a:gd name="connsiteX3" fmla="*/ 0 w 1566864"/>
              <a:gd name="connsiteY3" fmla="*/ 784225 h 1568450"/>
              <a:gd name="connsiteX4" fmla="*/ 783432 w 1566864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6864" h="1568450">
                <a:moveTo>
                  <a:pt x="783432" y="0"/>
                </a:moveTo>
                <a:cubicBezTo>
                  <a:pt x="1216110" y="0"/>
                  <a:pt x="1566864" y="351109"/>
                  <a:pt x="1566864" y="784225"/>
                </a:cubicBezTo>
                <a:cubicBezTo>
                  <a:pt x="1566864" y="1217341"/>
                  <a:pt x="1216110" y="1568450"/>
                  <a:pt x="783432" y="1568450"/>
                </a:cubicBezTo>
                <a:cubicBezTo>
                  <a:pt x="350754" y="1568450"/>
                  <a:pt x="0" y="1217341"/>
                  <a:pt x="0" y="784225"/>
                </a:cubicBezTo>
                <a:cubicBezTo>
                  <a:pt x="0" y="351109"/>
                  <a:pt x="350754" y="0"/>
                  <a:pt x="78343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921750" y="2187697"/>
            <a:ext cx="1568450" cy="1568450"/>
          </a:xfrm>
          <a:custGeom>
            <a:avLst/>
            <a:gdLst>
              <a:gd name="connsiteX0" fmla="*/ 784225 w 1568450"/>
              <a:gd name="connsiteY0" fmla="*/ 0 h 1568450"/>
              <a:gd name="connsiteX1" fmla="*/ 1568450 w 1568450"/>
              <a:gd name="connsiteY1" fmla="*/ 784225 h 1568450"/>
              <a:gd name="connsiteX2" fmla="*/ 784225 w 1568450"/>
              <a:gd name="connsiteY2" fmla="*/ 1568450 h 1568450"/>
              <a:gd name="connsiteX3" fmla="*/ 0 w 1568450"/>
              <a:gd name="connsiteY3" fmla="*/ 784225 h 1568450"/>
              <a:gd name="connsiteX4" fmla="*/ 784225 w 1568450"/>
              <a:gd name="connsiteY4" fmla="*/ 0 h 156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8450" h="1568450">
                <a:moveTo>
                  <a:pt x="784225" y="0"/>
                </a:moveTo>
                <a:cubicBezTo>
                  <a:pt x="1217341" y="0"/>
                  <a:pt x="1568450" y="351109"/>
                  <a:pt x="1568450" y="784225"/>
                </a:cubicBezTo>
                <a:cubicBezTo>
                  <a:pt x="1568450" y="1217341"/>
                  <a:pt x="1217341" y="1568450"/>
                  <a:pt x="784225" y="1568450"/>
                </a:cubicBezTo>
                <a:cubicBezTo>
                  <a:pt x="351109" y="1568450"/>
                  <a:pt x="0" y="1217341"/>
                  <a:pt x="0" y="784225"/>
                </a:cubicBezTo>
                <a:cubicBezTo>
                  <a:pt x="0" y="351109"/>
                  <a:pt x="351109" y="0"/>
                  <a:pt x="78422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8379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1416864" y="66117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www.1ppt.com/moban/     </a:t>
            </a:r>
            <a:r>
              <a:rPr lang="zh-CN" altLang="en-US" sz="100" kern="0" dirty="0">
                <a:solidFill>
                  <a:prstClr val="black"/>
                </a:solidFill>
              </a:rPr>
              <a:t>行业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www.1ppt.com/hangye/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节日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模板：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www.1ppt.com/jieri/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素材下载：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www.1ppt.com/sucai/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背景图片：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www.1ppt.com/beijing/      PPT</a:t>
            </a:r>
            <a:r>
              <a:rPr lang="zh-CN" altLang="en-US" sz="100" kern="0" dirty="0">
                <a:solidFill>
                  <a:prstClr val="black"/>
                </a:solidFill>
              </a:rPr>
              <a:t>图表下载：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www.1ppt.com/tubiao/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优秀</a:t>
            </a:r>
            <a:r>
              <a:rPr lang="en-US" altLang="zh-CN" sz="100" kern="0" dirty="0">
                <a:solidFill>
                  <a:prstClr val="black"/>
                </a:solidFill>
              </a:rPr>
              <a:t>PPT</a:t>
            </a:r>
            <a:r>
              <a:rPr lang="zh-CN" altLang="en-US" sz="100" kern="0" dirty="0">
                <a:solidFill>
                  <a:prstClr val="black"/>
                </a:solidFill>
              </a:rPr>
              <a:t>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www.1ppt.com/xiazai/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www.1ppt.com/powerpoint/      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Word</a:t>
            </a:r>
            <a:r>
              <a:rPr lang="zh-CN" altLang="en-US" sz="100" kern="0" dirty="0">
                <a:solidFill>
                  <a:prstClr val="black"/>
                </a:solidFill>
              </a:rPr>
              <a:t>教程： 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www.1ppt.com/word/              Excel</a:t>
            </a:r>
            <a:r>
              <a:rPr lang="zh-CN" altLang="en-US" sz="100" kern="0" dirty="0">
                <a:solidFill>
                  <a:prstClr val="black"/>
                </a:solidFill>
              </a:rPr>
              <a:t>教程：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www.1ppt.com/excel/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资料下载：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www.1ppt.com/ziliao/                PPT</a:t>
            </a:r>
            <a:r>
              <a:rPr lang="zh-CN" altLang="en-US" sz="100" kern="0" dirty="0">
                <a:solidFill>
                  <a:prstClr val="black"/>
                </a:solidFill>
              </a:rPr>
              <a:t>课件下载：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www.1ppt.com/kejian/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范文下载：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www.1ppt.com/fanwen/             </a:t>
            </a:r>
            <a:r>
              <a:rPr lang="zh-CN" altLang="en-US" sz="100" kern="0" dirty="0">
                <a:solidFill>
                  <a:prstClr val="black"/>
                </a:solidFill>
              </a:rPr>
              <a:t>试卷下载：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www.1ppt.com/shiti/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教案下载：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www.1ppt.com/jiaoan/        </a:t>
            </a:r>
          </a:p>
          <a:p>
            <a:pPr>
              <a:defRPr/>
            </a:pPr>
            <a:r>
              <a:rPr lang="zh-CN" altLang="en-US" sz="100" kern="0" dirty="0">
                <a:solidFill>
                  <a:prstClr val="black"/>
                </a:solidFill>
              </a:rPr>
              <a:t>字体下载：</a:t>
            </a:r>
            <a:r>
              <a:rPr lang="en-US" altLang="zh-CN" sz="100" kern="0" dirty="0">
                <a:solidFill>
                  <a:prstClr val="black"/>
                </a:solidFill>
              </a:rPr>
              <a:t>www.1ppt.com/ziti/</a:t>
            </a:r>
          </a:p>
          <a:p>
            <a:pPr>
              <a:defRPr/>
            </a:pPr>
            <a:r>
              <a:rPr lang="en-US" altLang="zh-CN" sz="100" kern="0" dirty="0">
                <a:solidFill>
                  <a:prstClr val="black"/>
                </a:solidFill>
              </a:rPr>
              <a:t> </a:t>
            </a:r>
            <a:endParaRPr lang="zh-CN" altLang="en-US" sz="1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68026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459077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70335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772431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807351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9612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36625" y="3794126"/>
            <a:ext cx="2952750" cy="2143125"/>
          </a:xfrm>
          <a:custGeom>
            <a:avLst/>
            <a:gdLst>
              <a:gd name="connsiteX0" fmla="*/ 0 w 2952750"/>
              <a:gd name="connsiteY0" fmla="*/ 0 h 2143125"/>
              <a:gd name="connsiteX1" fmla="*/ 2952750 w 2952750"/>
              <a:gd name="connsiteY1" fmla="*/ 0 h 2143125"/>
              <a:gd name="connsiteX2" fmla="*/ 2952750 w 2952750"/>
              <a:gd name="connsiteY2" fmla="*/ 2143125 h 2143125"/>
              <a:gd name="connsiteX3" fmla="*/ 0 w 2952750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2750" h="2143125">
                <a:moveTo>
                  <a:pt x="0" y="0"/>
                </a:moveTo>
                <a:lnTo>
                  <a:pt x="2952750" y="0"/>
                </a:lnTo>
                <a:lnTo>
                  <a:pt x="2952750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8310564" y="1619251"/>
            <a:ext cx="2841625" cy="2143125"/>
          </a:xfrm>
          <a:custGeom>
            <a:avLst/>
            <a:gdLst>
              <a:gd name="connsiteX0" fmla="*/ 0 w 2841625"/>
              <a:gd name="connsiteY0" fmla="*/ 0 h 2143125"/>
              <a:gd name="connsiteX1" fmla="*/ 2841625 w 2841625"/>
              <a:gd name="connsiteY1" fmla="*/ 0 h 2143125"/>
              <a:gd name="connsiteX2" fmla="*/ 2841625 w 2841625"/>
              <a:gd name="connsiteY2" fmla="*/ 2143125 h 2143125"/>
              <a:gd name="connsiteX3" fmla="*/ 0 w 2841625"/>
              <a:gd name="connsiteY3" fmla="*/ 2143125 h 2143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1625" h="2143125">
                <a:moveTo>
                  <a:pt x="0" y="0"/>
                </a:moveTo>
                <a:lnTo>
                  <a:pt x="2841625" y="0"/>
                </a:lnTo>
                <a:lnTo>
                  <a:pt x="2841625" y="2143125"/>
                </a:lnTo>
                <a:lnTo>
                  <a:pt x="0" y="21431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95506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1391244" y="2209536"/>
            <a:ext cx="4342474" cy="2453930"/>
          </a:xfrm>
          <a:custGeom>
            <a:avLst/>
            <a:gdLst>
              <a:gd name="connsiteX0" fmla="*/ 0 w 4342474"/>
              <a:gd name="connsiteY0" fmla="*/ 0 h 2453930"/>
              <a:gd name="connsiteX1" fmla="*/ 4342474 w 4342474"/>
              <a:gd name="connsiteY1" fmla="*/ 0 h 2453930"/>
              <a:gd name="connsiteX2" fmla="*/ 4342474 w 4342474"/>
              <a:gd name="connsiteY2" fmla="*/ 2453930 h 2453930"/>
              <a:gd name="connsiteX3" fmla="*/ 0 w 4342474"/>
              <a:gd name="connsiteY3" fmla="*/ 2453930 h 2453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2474" h="2453930">
                <a:moveTo>
                  <a:pt x="0" y="0"/>
                </a:moveTo>
                <a:lnTo>
                  <a:pt x="4342474" y="0"/>
                </a:lnTo>
                <a:lnTo>
                  <a:pt x="4342474" y="2453930"/>
                </a:lnTo>
                <a:lnTo>
                  <a:pt x="0" y="24539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36770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1451607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4050784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649961" y="2143736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249139" y="3953598"/>
            <a:ext cx="1491254" cy="1491254"/>
          </a:xfrm>
          <a:custGeom>
            <a:avLst/>
            <a:gdLst>
              <a:gd name="connsiteX0" fmla="*/ 745627 w 1491254"/>
              <a:gd name="connsiteY0" fmla="*/ 0 h 1491254"/>
              <a:gd name="connsiteX1" fmla="*/ 1491254 w 1491254"/>
              <a:gd name="connsiteY1" fmla="*/ 745627 h 1491254"/>
              <a:gd name="connsiteX2" fmla="*/ 745627 w 1491254"/>
              <a:gd name="connsiteY2" fmla="*/ 1491254 h 1491254"/>
              <a:gd name="connsiteX3" fmla="*/ 0 w 1491254"/>
              <a:gd name="connsiteY3" fmla="*/ 745627 h 1491254"/>
              <a:gd name="connsiteX4" fmla="*/ 745627 w 1491254"/>
              <a:gd name="connsiteY4" fmla="*/ 0 h 1491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91254" h="1491254">
                <a:moveTo>
                  <a:pt x="745627" y="0"/>
                </a:moveTo>
                <a:cubicBezTo>
                  <a:pt x="1157425" y="0"/>
                  <a:pt x="1491254" y="333829"/>
                  <a:pt x="1491254" y="745627"/>
                </a:cubicBezTo>
                <a:cubicBezTo>
                  <a:pt x="1491254" y="1157425"/>
                  <a:pt x="1157425" y="1491254"/>
                  <a:pt x="745627" y="1491254"/>
                </a:cubicBezTo>
                <a:cubicBezTo>
                  <a:pt x="333829" y="1491254"/>
                  <a:pt x="0" y="1157425"/>
                  <a:pt x="0" y="745627"/>
                </a:cubicBezTo>
                <a:cubicBezTo>
                  <a:pt x="0" y="333829"/>
                  <a:pt x="333829" y="0"/>
                  <a:pt x="74562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63725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313473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713482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113491" y="2221007"/>
            <a:ext cx="2769660" cy="1512000"/>
          </a:xfrm>
          <a:custGeom>
            <a:avLst/>
            <a:gdLst>
              <a:gd name="connsiteX0" fmla="*/ 0 w 2769660"/>
              <a:gd name="connsiteY0" fmla="*/ 0 h 1512000"/>
              <a:gd name="connsiteX1" fmla="*/ 2769660 w 2769660"/>
              <a:gd name="connsiteY1" fmla="*/ 0 h 1512000"/>
              <a:gd name="connsiteX2" fmla="*/ 2769660 w 2769660"/>
              <a:gd name="connsiteY2" fmla="*/ 1512000 h 1512000"/>
              <a:gd name="connsiteX3" fmla="*/ 0 w 2769660"/>
              <a:gd name="connsiteY3" fmla="*/ 1512000 h 151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9660" h="1512000">
                <a:moveTo>
                  <a:pt x="0" y="0"/>
                </a:moveTo>
                <a:lnTo>
                  <a:pt x="2769660" y="0"/>
                </a:lnTo>
                <a:lnTo>
                  <a:pt x="2769660" y="1512000"/>
                </a:lnTo>
                <a:lnTo>
                  <a:pt x="0" y="1512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81533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image" Target="../media/image3.jpeg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8325228" y="654542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1279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1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65" r:id="rId9"/>
    <p:sldLayoutId id="2147483664" r:id="rId10"/>
    <p:sldLayoutId id="2147483731" r:id="rId11"/>
    <p:sldLayoutId id="2147483733" r:id="rId12"/>
  </p:sldLayoutIdLst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910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7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7682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9619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3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82F288E0-7875-42C4-84C8-98DBBD3BF4D2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2019/10/24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7D9BB5D0-35E4-459D-AEF3-FE4D7C45CC19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362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5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emf"/><Relationship Id="rId5" Type="http://schemas.openxmlformats.org/officeDocument/2006/relationships/image" Target="../media/image33.png"/><Relationship Id="rId4" Type="http://schemas.openxmlformats.org/officeDocument/2006/relationships/image" Target="../media/image32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45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46.png"/><Relationship Id="rId4" Type="http://schemas.microsoft.com/office/2007/relationships/hdphoto" Target="../media/hdphoto1.wdp"/><Relationship Id="rId9" Type="http://schemas.openxmlformats.org/officeDocument/2006/relationships/image" Target="../media/image4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powerbi.com/view?r=eyJrIjoiYjg2N2EzZTAtZjY2OC00NzJhLThlNWItZDFiYjlhNWIxNDEzIiwidCI6IjYwYjA4ZjQyLTBjN2YtNGNkMC04MGY1LWM0NWM3MDZkY2JjNSIsImMiOjEwfQ==" TargetMode="External"/><Relationship Id="rId2" Type="http://schemas.openxmlformats.org/officeDocument/2006/relationships/hyperlink" Target="https://app.powerbi.com/view?r=eyJrIjoiMzZiZTZiZjctNDQxMy00ZTNhLWI2OWQtOTkzYTVmZjliMGM4IiwidCI6IjYwYjA4ZjQyLTBjN2YtNGNkMC04MGY1LWM0NWM3MDZkY2JjNSIsImMiOjEwfQ==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7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5" Type="http://schemas.openxmlformats.org/officeDocument/2006/relationships/image" Target="../media/image2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3.xml"/><Relationship Id="rId5" Type="http://schemas.openxmlformats.org/officeDocument/2006/relationships/image" Target="../media/image15.png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查看來源圖片"/>
          <p:cNvPicPr>
            <a:picLocks noChangeAspect="1" noChangeArrowheads="1"/>
          </p:cNvPicPr>
          <p:nvPr/>
        </p:nvPicPr>
        <p:blipFill>
          <a:blip r:embed="rId2" cstate="print">
            <a:lum bright="31000" contrast="-37000"/>
          </a:blip>
          <a:srcRect/>
          <a:stretch>
            <a:fillRect/>
          </a:stretch>
        </p:blipFill>
        <p:spPr bwMode="auto">
          <a:xfrm>
            <a:off x="472440" y="1691640"/>
            <a:ext cx="5501640" cy="3473431"/>
          </a:xfrm>
          <a:prstGeom prst="rect">
            <a:avLst/>
          </a:prstGeom>
          <a:noFill/>
        </p:spPr>
      </p:pic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871531" y="5105400"/>
            <a:ext cx="8534400" cy="1752600"/>
          </a:xfrm>
        </p:spPr>
        <p:txBody>
          <a:bodyPr>
            <a:normAutofit/>
          </a:bodyPr>
          <a:lstStyle/>
          <a:p>
            <a:r>
              <a:rPr lang="zh-TW" altLang="en-US" sz="4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台灣中油公司</a:t>
            </a:r>
            <a:endParaRPr lang="en-US" altLang="zh-TW" sz="4000" b="1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4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sz="4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108.10.24</a:t>
            </a:r>
            <a:endParaRPr lang="zh-TW" altLang="en-US" sz="4000" b="1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7" name="Picture 4" descr="查看來源圖片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8395" y="5350606"/>
            <a:ext cx="2016224" cy="1111888"/>
          </a:xfrm>
          <a:prstGeom prst="rect">
            <a:avLst/>
          </a:prstGeom>
          <a:noFill/>
        </p:spPr>
      </p:pic>
      <p:sp>
        <p:nvSpPr>
          <p:cNvPr id="8" name="標題 1"/>
          <p:cNvSpPr txBox="1">
            <a:spLocks/>
          </p:cNvSpPr>
          <p:nvPr/>
        </p:nvSpPr>
        <p:spPr>
          <a:xfrm>
            <a:off x="335360" y="188641"/>
            <a:ext cx="11425269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zh-TW" altLang="zh-TW" sz="4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油電騎機(奇蹟)</a:t>
            </a:r>
            <a:r>
              <a:rPr lang="zh-TW" altLang="zh-TW" sz="4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-電動機車</a:t>
            </a:r>
            <a:endParaRPr lang="en-US" altLang="zh-TW" sz="4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  <a:cs typeface="+mj-cs"/>
            </a:endParaRPr>
          </a:p>
          <a:p>
            <a:pPr algn="ctr"/>
            <a:r>
              <a:rPr lang="zh-TW" altLang="zh-TW" sz="48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影響評估</a:t>
            </a:r>
            <a:r>
              <a:rPr lang="zh-TW" altLang="zh-TW" sz="4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與</a:t>
            </a:r>
            <a:r>
              <a:rPr lang="zh-TW" altLang="zh-TW" sz="48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  <a:cs typeface="+mj-cs"/>
              </a:rPr>
              <a:t>應用分析</a:t>
            </a:r>
            <a:endParaRPr lang="zh-TW" altLang="zh-TW" sz="4800" b="1" dirty="0" smtClean="0">
              <a:solidFill>
                <a:srgbClr val="025E14"/>
              </a:solidFill>
              <a:latin typeface="微軟正黑體" pitchFamily="34" charset="-120"/>
              <a:ea typeface="微軟正黑體" pitchFamily="34" charset="-120"/>
              <a:cs typeface="+mj-cs"/>
            </a:endParaRPr>
          </a:p>
        </p:txBody>
      </p:sp>
      <p:pic>
        <p:nvPicPr>
          <p:cNvPr id="1026" name="Picture 2" descr="查看來源圖片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1502" y="1584960"/>
            <a:ext cx="4027654" cy="3445193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866267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台灣電動車數量成長趨勢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7150630"/>
              </p:ext>
            </p:extLst>
          </p:nvPr>
        </p:nvGraphicFramePr>
        <p:xfrm>
          <a:off x="237066" y="1205544"/>
          <a:ext cx="7297028" cy="1470321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176430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793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730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881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3356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87866">
                <a:tc gridSpan="5">
                  <a:txBody>
                    <a:bodyPr/>
                    <a:lstStyle/>
                    <a:p>
                      <a:pPr algn="r" fontAlgn="ctr"/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103</a:t>
                      </a:r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年</a:t>
                      </a:r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月與</a:t>
                      </a:r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108</a:t>
                      </a:r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年</a:t>
                      </a:r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月登記數量比較 　　   </a:t>
                      </a:r>
                      <a:r>
                        <a:rPr lang="zh-TW" altLang="en-US" sz="16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單位：輛</a:t>
                      </a:r>
                      <a:endParaRPr lang="zh-TW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2000" b="0" u="none" strike="noStrike">
                          <a:solidFill>
                            <a:schemeClr val="bg1"/>
                          </a:solidFill>
                          <a:effectLst/>
                        </a:rPr>
                        <a:t>　</a:t>
                      </a:r>
                      <a:endParaRPr lang="zh-TW" altLang="en-US" sz="2000" b="0" i="0" u="none" strike="noStrike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rgbClr val="FFC000"/>
                          </a:solidFill>
                          <a:effectLst/>
                        </a:rPr>
                        <a:t>103.05</a:t>
                      </a:r>
                      <a:endParaRPr lang="en-US" altLang="zh-TW" sz="2000" b="0" i="0" u="none" strike="noStrike" dirty="0">
                        <a:solidFill>
                          <a:srgbClr val="FFC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rgbClr val="FFC000"/>
                          </a:solidFill>
                          <a:effectLst/>
                        </a:rPr>
                        <a:t>108.05</a:t>
                      </a:r>
                      <a:endParaRPr lang="en-US" altLang="zh-TW" sz="2000" b="0" i="0" u="none" strike="noStrike" dirty="0">
                        <a:solidFill>
                          <a:srgbClr val="FFC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zh-TW" altLang="en-US" sz="2000" b="0" u="none" strike="noStrike" dirty="0">
                          <a:solidFill>
                            <a:srgbClr val="FFC000"/>
                          </a:solidFill>
                          <a:effectLst/>
                        </a:rPr>
                        <a:t>增加數量</a:t>
                      </a:r>
                      <a:endParaRPr lang="zh-TW" altLang="en-US" sz="2000" b="0" i="0" u="none" strike="noStrike" dirty="0">
                        <a:solidFill>
                          <a:srgbClr val="FFC000"/>
                        </a:solidFill>
                        <a:effectLst/>
                        <a:latin typeface="標楷體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zh-TW" altLang="en-US" sz="2000" b="0" u="none" strike="noStrike" dirty="0">
                          <a:solidFill>
                            <a:srgbClr val="FFC000"/>
                          </a:solidFill>
                          <a:effectLst/>
                        </a:rPr>
                        <a:t>增加比率</a:t>
                      </a:r>
                      <a:endParaRPr lang="zh-TW" altLang="en-US" sz="2000" b="0" i="0" u="none" strike="noStrike" dirty="0">
                        <a:solidFill>
                          <a:srgbClr val="FFC000"/>
                        </a:solidFill>
                        <a:effectLst/>
                        <a:latin typeface="標楷體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1845"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電動機車</a:t>
                      </a:r>
                      <a:endParaRPr lang="zh-TW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標楷體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39,239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238,668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199,429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508%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6285">
                <a:tc>
                  <a:txBody>
                    <a:bodyPr/>
                    <a:lstStyle/>
                    <a:p>
                      <a:pPr algn="ctr" fontAlgn="t"/>
                      <a:r>
                        <a:rPr lang="zh-TW" altLang="en-US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電動汽車</a:t>
                      </a:r>
                      <a:endParaRPr lang="zh-TW" altLang="en-US" sz="2000" b="0" i="0" u="none" strike="noStrike" dirty="0">
                        <a:solidFill>
                          <a:schemeClr val="bg1"/>
                        </a:solidFill>
                        <a:effectLst/>
                        <a:latin typeface="標楷體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534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2,907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2,373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altLang="zh-TW" sz="20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444%</a:t>
                      </a:r>
                      <a:endParaRPr lang="en-US" altLang="zh-TW" sz="2000" b="0" i="0" u="none" strike="noStrike" dirty="0">
                        <a:solidFill>
                          <a:schemeClr val="bg1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" name="圖表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145759085"/>
              </p:ext>
            </p:extLst>
          </p:nvPr>
        </p:nvGraphicFramePr>
        <p:xfrm>
          <a:off x="7220931" y="1639897"/>
          <a:ext cx="5089651" cy="47278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投影片編號版面配置區 1">
            <a:extLst>
              <a:ext uri="{FF2B5EF4-FFF2-40B4-BE49-F238E27FC236}">
                <a16:creationId xmlns="" xmlns:a16="http://schemas.microsoft.com/office/drawing/2014/main" id="{CC48B073-4131-4C63-B023-E87ADFD075E9}"/>
              </a:ext>
            </a:extLst>
          </p:cNvPr>
          <p:cNvSpPr txBox="1">
            <a:spLocks/>
          </p:cNvSpPr>
          <p:nvPr/>
        </p:nvSpPr>
        <p:spPr>
          <a:xfrm>
            <a:off x="11795613" y="6492875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10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9210809-7E4E-47AC-BBF5-F0A62B2CEBFA}"/>
              </a:ext>
            </a:extLst>
          </p:cNvPr>
          <p:cNvSpPr/>
          <p:nvPr/>
        </p:nvSpPr>
        <p:spPr>
          <a:xfrm>
            <a:off x="8626617" y="6179987"/>
            <a:ext cx="356538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資料時間：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108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年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5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月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  <a:p>
            <a:pPr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資料來源：交通部公路總局統計查詢網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</p:txBody>
      </p:sp>
      <p:pic>
        <p:nvPicPr>
          <p:cNvPr id="19" name="Picture 2" descr="å°æ¿åº Open Data ç¼ä½å° GitHub">
            <a:extLst>
              <a:ext uri="{FF2B5EF4-FFF2-40B4-BE49-F238E27FC236}">
                <a16:creationId xmlns="" xmlns:a16="http://schemas.microsoft.com/office/drawing/2014/main" id="{00696858-13E4-4B1B-807A-CA8D1AEF8F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" r="74198"/>
          <a:stretch/>
        </p:blipFill>
        <p:spPr bwMode="auto">
          <a:xfrm>
            <a:off x="7544665" y="5778500"/>
            <a:ext cx="1099264" cy="114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0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881860074"/>
              </p:ext>
            </p:extLst>
          </p:nvPr>
        </p:nvGraphicFramePr>
        <p:xfrm>
          <a:off x="126999" y="2730500"/>
          <a:ext cx="7417665" cy="40460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4" name="直線單箭頭接點 3"/>
          <p:cNvCxnSpPr/>
          <p:nvPr/>
        </p:nvCxnSpPr>
        <p:spPr>
          <a:xfrm flipV="1">
            <a:off x="1068309" y="3422210"/>
            <a:ext cx="5812325" cy="2082298"/>
          </a:xfrm>
          <a:prstGeom prst="straightConnector1">
            <a:avLst/>
          </a:prstGeom>
          <a:ln w="28575">
            <a:solidFill>
              <a:srgbClr val="FF0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40416765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prstClr val="white">
                      <a:alpha val="50000"/>
                    </a:prstClr>
                  </a:solidFill>
                </a:ln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1805756"/>
            <a:ext cx="60084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 smtClean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對中油公司</a:t>
            </a:r>
            <a:r>
              <a:rPr lang="zh-TW" altLang="en-US" sz="5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加油站發油量之影響</a:t>
            </a:r>
            <a:endParaRPr lang="zh-CN" altLang="en-US" sz="54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3524783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381421" y="286949"/>
            <a:ext cx="786688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4000" b="1" dirty="0">
                <a:solidFill>
                  <a:prstClr val="white"/>
                </a:solidFill>
                <a:cs typeface="+mn-ea"/>
                <a:sym typeface="+mn-lt"/>
              </a:rPr>
              <a:t>台灣</a:t>
            </a:r>
            <a:r>
              <a:rPr lang="en-US" altLang="zh-TW" sz="4000" b="1" dirty="0">
                <a:solidFill>
                  <a:prstClr val="white"/>
                </a:solidFill>
                <a:cs typeface="+mn-ea"/>
                <a:sym typeface="+mn-lt"/>
              </a:rPr>
              <a:t>22</a:t>
            </a:r>
            <a:r>
              <a:rPr lang="zh-TW" altLang="en-US" sz="4000" b="1" dirty="0">
                <a:solidFill>
                  <a:prstClr val="white"/>
                </a:solidFill>
                <a:cs typeface="+mn-ea"/>
                <a:sym typeface="+mn-lt"/>
              </a:rPr>
              <a:t>縣市電動機車登記數動態圖</a:t>
            </a:r>
            <a:endParaRPr lang="zh-CN" altLang="en-US" sz="4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pic>
        <p:nvPicPr>
          <p:cNvPr id="12" name="內容版面配置區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3510" y="1584326"/>
            <a:ext cx="8775898" cy="4465973"/>
          </a:xfrm>
          <a:prstGeom prst="rect">
            <a:avLst/>
          </a:prstGeom>
        </p:spPr>
      </p:pic>
      <p:sp>
        <p:nvSpPr>
          <p:cNvPr id="13" name="投影片編號版面配置區 1">
            <a:extLst>
              <a:ext uri="{FF2B5EF4-FFF2-40B4-BE49-F238E27FC236}">
                <a16:creationId xmlns="" xmlns:a16="http://schemas.microsoft.com/office/drawing/2014/main" id="{EB5B9172-A64E-4943-9155-B0964C74A869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12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71313B34-A8B6-4F13-8FA2-76D1221836D6}"/>
              </a:ext>
            </a:extLst>
          </p:cNvPr>
          <p:cNvSpPr/>
          <p:nvPr/>
        </p:nvSpPr>
        <p:spPr>
          <a:xfrm>
            <a:off x="1209191" y="6171676"/>
            <a:ext cx="356538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資料時間：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108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年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5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月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資料來源：交通部公路總局統計查詢網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</p:txBody>
      </p:sp>
      <p:pic>
        <p:nvPicPr>
          <p:cNvPr id="15" name="Picture 2" descr="å°æ¿åº Open Data ç¼ä½å° GitHub">
            <a:extLst>
              <a:ext uri="{FF2B5EF4-FFF2-40B4-BE49-F238E27FC236}">
                <a16:creationId xmlns="" xmlns:a16="http://schemas.microsoft.com/office/drawing/2014/main" id="{4568F469-AFE3-4152-9F7E-10E2C4C40C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" r="74198"/>
          <a:stretch/>
        </p:blipFill>
        <p:spPr bwMode="auto">
          <a:xfrm>
            <a:off x="127239" y="5770189"/>
            <a:ext cx="1099264" cy="114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字方塊 15"/>
          <p:cNvSpPr txBox="1"/>
          <p:nvPr/>
        </p:nvSpPr>
        <p:spPr>
          <a:xfrm>
            <a:off x="1554480" y="1158240"/>
            <a:ext cx="9189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rgbClr val="FFC000"/>
                </a:solidFill>
              </a:rPr>
              <a:t> </a:t>
            </a:r>
            <a:r>
              <a:rPr lang="en-US" altLang="zh-TW" sz="2400" b="1" dirty="0" smtClean="0">
                <a:solidFill>
                  <a:srgbClr val="FFC000"/>
                </a:solidFill>
              </a:rPr>
              <a:t>106</a:t>
            </a:r>
            <a:r>
              <a:rPr lang="zh-TW" altLang="en-US" sz="2400" b="1" dirty="0" smtClean="0">
                <a:solidFill>
                  <a:srgbClr val="FFC000"/>
                </a:solidFill>
              </a:rPr>
              <a:t>年</a:t>
            </a:r>
            <a:r>
              <a:rPr lang="en-US" altLang="zh-TW" sz="2400" b="1" dirty="0" smtClean="0">
                <a:solidFill>
                  <a:srgbClr val="FFC000"/>
                </a:solidFill>
              </a:rPr>
              <a:t>8</a:t>
            </a:r>
            <a:r>
              <a:rPr lang="zh-TW" altLang="en-US" sz="2400" b="1" dirty="0" smtClean="0">
                <a:solidFill>
                  <a:srgbClr val="FFC000"/>
                </a:solidFill>
              </a:rPr>
              <a:t>月桃園市超過新北市成為</a:t>
            </a:r>
            <a:r>
              <a:rPr lang="en-US" altLang="zh-TW" sz="2400" b="1" dirty="0" smtClean="0">
                <a:solidFill>
                  <a:srgbClr val="FFC000"/>
                </a:solidFill>
              </a:rPr>
              <a:t>22</a:t>
            </a:r>
            <a:r>
              <a:rPr lang="zh-TW" altLang="en-US" sz="2400" b="1" dirty="0" smtClean="0">
                <a:solidFill>
                  <a:srgbClr val="FFC000"/>
                </a:solidFill>
              </a:rPr>
              <a:t>縣市中電動機車登記數之冠</a:t>
            </a:r>
            <a:endParaRPr lang="en-US" altLang="zh-TW" sz="2400" b="1" dirty="0" smtClean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524579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0" y="0"/>
            <a:ext cx="838327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各縣市電動機車登記數與發油量熱力圖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726" t="23346" r="47121" b="12043"/>
          <a:stretch/>
        </p:blipFill>
        <p:spPr bwMode="auto">
          <a:xfrm>
            <a:off x="6664818" y="1779263"/>
            <a:ext cx="4021934" cy="501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橢圓 15"/>
          <p:cNvSpPr/>
          <p:nvPr/>
        </p:nvSpPr>
        <p:spPr>
          <a:xfrm>
            <a:off x="8760694" y="2059046"/>
            <a:ext cx="1368152" cy="648072"/>
          </a:xfrm>
          <a:prstGeom prst="ellipse">
            <a:avLst/>
          </a:prstGeom>
          <a:noFill/>
          <a:ln w="63500" cap="flat" cmpd="sng" algn="ctr">
            <a:solidFill>
              <a:srgbClr val="FFC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新細明體"/>
              <a:cs typeface="+mn-cs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2190" y="1779263"/>
            <a:ext cx="1283595" cy="526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707" t="26716" r="49212" b="9259"/>
          <a:stretch/>
        </p:blipFill>
        <p:spPr bwMode="auto">
          <a:xfrm>
            <a:off x="1242319" y="1779263"/>
            <a:ext cx="4048636" cy="5013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橢圓 14"/>
          <p:cNvSpPr/>
          <p:nvPr/>
        </p:nvSpPr>
        <p:spPr>
          <a:xfrm>
            <a:off x="3433852" y="1882552"/>
            <a:ext cx="1224136" cy="792088"/>
          </a:xfrm>
          <a:prstGeom prst="ellipse">
            <a:avLst/>
          </a:prstGeom>
          <a:noFill/>
          <a:ln w="63500" cap="flat" cmpd="sng" algn="ctr">
            <a:solidFill>
              <a:srgbClr val="FFC000"/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新細明體"/>
              <a:cs typeface="+mn-cs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5378" y="1779263"/>
            <a:ext cx="1291351" cy="605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093606" y="1411480"/>
            <a:ext cx="43460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dirty="0">
                <a:solidFill>
                  <a:prstClr val="white"/>
                </a:solidFill>
                <a:cs typeface="+mn-ea"/>
                <a:sym typeface="+mn-lt"/>
              </a:rPr>
              <a:t>截至</a:t>
            </a:r>
            <a:r>
              <a:rPr lang="en-US" altLang="zh-TW" sz="2000" dirty="0">
                <a:solidFill>
                  <a:prstClr val="white"/>
                </a:solidFill>
                <a:cs typeface="+mn-ea"/>
                <a:sym typeface="+mn-lt"/>
              </a:rPr>
              <a:t>108</a:t>
            </a:r>
            <a:r>
              <a:rPr lang="zh-TW" altLang="en-US" sz="2000" dirty="0">
                <a:solidFill>
                  <a:prstClr val="white"/>
                </a:solidFill>
                <a:cs typeface="+mn-ea"/>
                <a:sym typeface="+mn-lt"/>
              </a:rPr>
              <a:t>年</a:t>
            </a:r>
            <a:r>
              <a:rPr lang="en-US" altLang="zh-TW" sz="2000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r>
              <a:rPr lang="zh-TW" altLang="en-US" sz="2000" dirty="0">
                <a:solidFill>
                  <a:prstClr val="white"/>
                </a:solidFill>
                <a:cs typeface="+mn-ea"/>
                <a:sym typeface="+mn-lt"/>
              </a:rPr>
              <a:t>月各縣市電動機車登記數</a:t>
            </a:r>
            <a:endParaRPr lang="zh-TW" altLang="en-US" sz="2000" dirty="0"/>
          </a:p>
        </p:txBody>
      </p:sp>
      <p:sp>
        <p:nvSpPr>
          <p:cNvPr id="25" name="矩形 24"/>
          <p:cNvSpPr/>
          <p:nvPr/>
        </p:nvSpPr>
        <p:spPr>
          <a:xfrm>
            <a:off x="7100624" y="1409931"/>
            <a:ext cx="35766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dirty="0">
                <a:solidFill>
                  <a:prstClr val="white"/>
                </a:solidFill>
                <a:cs typeface="+mn-ea"/>
                <a:sym typeface="+mn-lt"/>
              </a:rPr>
              <a:t>108</a:t>
            </a:r>
            <a:r>
              <a:rPr lang="zh-TW" altLang="en-US" sz="2000" dirty="0">
                <a:solidFill>
                  <a:prstClr val="white"/>
                </a:solidFill>
                <a:cs typeface="+mn-ea"/>
                <a:sym typeface="+mn-lt"/>
              </a:rPr>
              <a:t>年</a:t>
            </a:r>
            <a:r>
              <a:rPr lang="en-US" altLang="zh-TW" sz="2000" dirty="0">
                <a:solidFill>
                  <a:prstClr val="white"/>
                </a:solidFill>
                <a:cs typeface="+mn-ea"/>
                <a:sym typeface="+mn-lt"/>
              </a:rPr>
              <a:t>5</a:t>
            </a:r>
            <a:r>
              <a:rPr lang="zh-TW" altLang="en-US" sz="2000" dirty="0" smtClean="0">
                <a:solidFill>
                  <a:prstClr val="white"/>
                </a:solidFill>
                <a:cs typeface="+mn-ea"/>
                <a:sym typeface="+mn-lt"/>
              </a:rPr>
              <a:t>月中油公司</a:t>
            </a:r>
            <a:r>
              <a:rPr lang="zh-TW" altLang="en-US" sz="2000" dirty="0">
                <a:solidFill>
                  <a:prstClr val="white"/>
                </a:solidFill>
                <a:cs typeface="+mn-ea"/>
                <a:sym typeface="+mn-lt"/>
              </a:rPr>
              <a:t>機車發油量</a:t>
            </a:r>
            <a:endParaRPr lang="zh-TW" altLang="en-US" sz="2000" dirty="0"/>
          </a:p>
        </p:txBody>
      </p:sp>
      <p:sp>
        <p:nvSpPr>
          <p:cNvPr id="22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13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9054281" y="2151545"/>
            <a:ext cx="9439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dirty="0"/>
              <a:t>桃園市</a:t>
            </a:r>
          </a:p>
        </p:txBody>
      </p:sp>
      <p:cxnSp>
        <p:nvCxnSpPr>
          <p:cNvPr id="7" name="直線單箭頭接點 6"/>
          <p:cNvCxnSpPr>
            <a:stCxn id="15" idx="6"/>
          </p:cNvCxnSpPr>
          <p:nvPr/>
        </p:nvCxnSpPr>
        <p:spPr>
          <a:xfrm>
            <a:off x="4657988" y="2278596"/>
            <a:ext cx="964214" cy="0"/>
          </a:xfrm>
          <a:prstGeom prst="straightConnector1">
            <a:avLst/>
          </a:prstGeom>
          <a:ln w="57150">
            <a:solidFill>
              <a:srgbClr val="FFC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字方塊 7"/>
          <p:cNvSpPr txBox="1"/>
          <p:nvPr/>
        </p:nvSpPr>
        <p:spPr>
          <a:xfrm>
            <a:off x="5560647" y="1609986"/>
            <a:ext cx="615553" cy="22648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b="1" dirty="0">
                <a:solidFill>
                  <a:srgbClr val="00B0F0"/>
                </a:solidFill>
              </a:rPr>
              <a:t>全台之冠</a:t>
            </a:r>
          </a:p>
        </p:txBody>
      </p:sp>
      <p:cxnSp>
        <p:nvCxnSpPr>
          <p:cNvPr id="27" name="直線單箭頭接點 26"/>
          <p:cNvCxnSpPr/>
          <p:nvPr/>
        </p:nvCxnSpPr>
        <p:spPr>
          <a:xfrm>
            <a:off x="10113195" y="2367621"/>
            <a:ext cx="964214" cy="0"/>
          </a:xfrm>
          <a:prstGeom prst="straightConnector1">
            <a:avLst/>
          </a:prstGeom>
          <a:ln w="57150">
            <a:solidFill>
              <a:srgbClr val="FFC000"/>
            </a:solidFill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字方塊 27"/>
          <p:cNvSpPr txBox="1"/>
          <p:nvPr/>
        </p:nvSpPr>
        <p:spPr>
          <a:xfrm>
            <a:off x="11015854" y="1744731"/>
            <a:ext cx="615553" cy="226489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TW" altLang="en-US" sz="2800" b="1" dirty="0">
                <a:solidFill>
                  <a:srgbClr val="00B0F0"/>
                </a:solidFill>
              </a:rPr>
              <a:t>六都之末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71313B34-A8B6-4F13-8FA2-76D1221836D6}"/>
              </a:ext>
            </a:extLst>
          </p:cNvPr>
          <p:cNvSpPr/>
          <p:nvPr/>
        </p:nvSpPr>
        <p:spPr>
          <a:xfrm>
            <a:off x="1209191" y="6171676"/>
            <a:ext cx="3565383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en-US" sz="1400" b="1" dirty="0">
                <a:solidFill>
                  <a:srgbClr val="FF0000"/>
                </a:solidFill>
                <a:cs typeface="+mn-ea"/>
              </a:rPr>
              <a:t>資料時間：</a:t>
            </a:r>
            <a:r>
              <a:rPr lang="en-US" altLang="zh-TW" sz="1400" b="1" dirty="0">
                <a:solidFill>
                  <a:srgbClr val="FF0000"/>
                </a:solidFill>
                <a:cs typeface="+mn-ea"/>
              </a:rPr>
              <a:t>108</a:t>
            </a:r>
            <a:r>
              <a:rPr lang="zh-TW" altLang="en-US" sz="1400" b="1" dirty="0">
                <a:solidFill>
                  <a:srgbClr val="FF0000"/>
                </a:solidFill>
                <a:cs typeface="+mn-ea"/>
              </a:rPr>
              <a:t>年</a:t>
            </a:r>
            <a:r>
              <a:rPr lang="en-US" altLang="zh-TW" sz="1400" b="1" dirty="0">
                <a:solidFill>
                  <a:srgbClr val="FF0000"/>
                </a:solidFill>
                <a:cs typeface="+mn-ea"/>
              </a:rPr>
              <a:t>5</a:t>
            </a:r>
            <a:r>
              <a:rPr lang="zh-TW" altLang="en-US" sz="1400" b="1" dirty="0">
                <a:solidFill>
                  <a:srgbClr val="FF0000"/>
                </a:solidFill>
                <a:cs typeface="+mn-ea"/>
              </a:rPr>
              <a:t>月</a:t>
            </a:r>
            <a:endParaRPr lang="en-US" altLang="zh-TW" sz="1400" b="1" dirty="0">
              <a:solidFill>
                <a:srgbClr val="FF0000"/>
              </a:solidFill>
              <a:cs typeface="+mn-ea"/>
            </a:endParaRPr>
          </a:p>
          <a:p>
            <a:pPr lvl="0">
              <a:lnSpc>
                <a:spcPct val="130000"/>
              </a:lnSpc>
            </a:pPr>
            <a:r>
              <a:rPr lang="zh-TW" altLang="en-US" sz="1400" b="1" dirty="0">
                <a:solidFill>
                  <a:srgbClr val="FF0000"/>
                </a:solidFill>
                <a:cs typeface="+mn-ea"/>
              </a:rPr>
              <a:t>資料來源：交通部公路總局統計查詢網</a:t>
            </a:r>
            <a:endParaRPr lang="en-US" altLang="zh-TW" sz="1400" b="1" dirty="0">
              <a:solidFill>
                <a:srgbClr val="FF0000"/>
              </a:solidFill>
              <a:cs typeface="+mn-ea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71313B34-A8B6-4F13-8FA2-76D1221836D6}"/>
              </a:ext>
            </a:extLst>
          </p:cNvPr>
          <p:cNvSpPr/>
          <p:nvPr/>
        </p:nvSpPr>
        <p:spPr>
          <a:xfrm>
            <a:off x="6683227" y="6124097"/>
            <a:ext cx="378193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en-US" sz="1400" b="1" dirty="0">
                <a:solidFill>
                  <a:srgbClr val="0070C0"/>
                </a:solidFill>
                <a:cs typeface="+mn-ea"/>
              </a:rPr>
              <a:t>資料時間：</a:t>
            </a:r>
            <a:r>
              <a:rPr lang="en-US" altLang="zh-TW" sz="1400" b="1" dirty="0">
                <a:solidFill>
                  <a:srgbClr val="0070C0"/>
                </a:solidFill>
                <a:cs typeface="+mn-ea"/>
              </a:rPr>
              <a:t>108</a:t>
            </a:r>
            <a:r>
              <a:rPr lang="zh-TW" altLang="en-US" sz="1400" b="1" dirty="0">
                <a:solidFill>
                  <a:srgbClr val="0070C0"/>
                </a:solidFill>
                <a:cs typeface="+mn-ea"/>
              </a:rPr>
              <a:t>年</a:t>
            </a:r>
            <a:r>
              <a:rPr lang="en-US" altLang="zh-TW" sz="1400" b="1" dirty="0">
                <a:solidFill>
                  <a:srgbClr val="0070C0"/>
                </a:solidFill>
                <a:cs typeface="+mn-ea"/>
              </a:rPr>
              <a:t>5</a:t>
            </a:r>
            <a:r>
              <a:rPr lang="zh-TW" altLang="en-US" sz="1400" b="1" dirty="0">
                <a:solidFill>
                  <a:srgbClr val="0070C0"/>
                </a:solidFill>
                <a:cs typeface="+mn-ea"/>
              </a:rPr>
              <a:t>月</a:t>
            </a:r>
            <a:endParaRPr lang="en-US" altLang="zh-TW" sz="1400" b="1" dirty="0">
              <a:solidFill>
                <a:srgbClr val="0070C0"/>
              </a:solidFill>
              <a:cs typeface="+mn-ea"/>
            </a:endParaRPr>
          </a:p>
          <a:p>
            <a:pPr lvl="0">
              <a:lnSpc>
                <a:spcPct val="130000"/>
              </a:lnSpc>
            </a:pPr>
            <a:r>
              <a:rPr lang="zh-TW" altLang="en-US" sz="1400" b="1" dirty="0">
                <a:solidFill>
                  <a:srgbClr val="0070C0"/>
                </a:solidFill>
                <a:cs typeface="+mn-ea"/>
              </a:rPr>
              <a:t>資料來源</a:t>
            </a:r>
            <a:r>
              <a:rPr lang="zh-TW" altLang="en-US" sz="1400" b="1" dirty="0" smtClean="0">
                <a:solidFill>
                  <a:srgbClr val="0070C0"/>
                </a:solidFill>
                <a:cs typeface="+mn-ea"/>
              </a:rPr>
              <a:t>：中油公司</a:t>
            </a:r>
            <a:r>
              <a:rPr lang="zh-TW" altLang="en-US" sz="1400" b="1" dirty="0">
                <a:solidFill>
                  <a:srgbClr val="0070C0"/>
                </a:solidFill>
                <a:cs typeface="+mn-ea"/>
              </a:rPr>
              <a:t>油銷部油品銷售資料</a:t>
            </a:r>
            <a:endParaRPr lang="en-US" altLang="zh-TW" sz="1400" b="1" dirty="0">
              <a:solidFill>
                <a:srgbClr val="0070C0"/>
              </a:solidFill>
              <a:cs typeface="+mn-ea"/>
            </a:endParaRPr>
          </a:p>
        </p:txBody>
      </p:sp>
      <p:sp>
        <p:nvSpPr>
          <p:cNvPr id="31" name="文字方塊 30"/>
          <p:cNvSpPr txBox="1"/>
          <p:nvPr/>
        </p:nvSpPr>
        <p:spPr>
          <a:xfrm>
            <a:off x="594360" y="624840"/>
            <a:ext cx="9022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en-US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9</a:t>
            </a:r>
            <a:r>
              <a:rPr lang="zh-TW" altLang="en-US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月全台電動機車數為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288,239</a:t>
            </a:r>
            <a:r>
              <a:rPr lang="zh-TW" altLang="en-US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萬輛，桃園為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56,643</a:t>
            </a:r>
            <a:r>
              <a:rPr lang="zh-TW" altLang="en-US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萬輛</a:t>
            </a:r>
            <a:endParaRPr lang="zh-TW" altLang="en-US" sz="2400" b="1" dirty="0">
              <a:solidFill>
                <a:srgbClr val="FFC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421858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8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-128336"/>
            <a:ext cx="12192000" cy="1143000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US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2018</a:t>
            </a:r>
            <a:r>
              <a:rPr lang="zh-TW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2019</a:t>
            </a:r>
            <a:r>
              <a:rPr lang="zh-TW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年各縣市</a:t>
            </a:r>
            <a:r>
              <a:rPr lang="zh-TW" altLang="zh-TW" sz="33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新購電動</a:t>
            </a:r>
            <a:r>
              <a:rPr lang="zh-TW" altLang="en-US" sz="33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機</a:t>
            </a:r>
            <a:r>
              <a:rPr lang="zh-TW" altLang="zh-TW" sz="33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車</a:t>
            </a:r>
            <a:r>
              <a:rPr lang="zh-TW" altLang="zh-TW" sz="33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補助一覽表</a:t>
            </a:r>
            <a:endParaRPr lang="zh-TW" altLang="zh-TW" sz="33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911424" y="980728"/>
          <a:ext cx="10657184" cy="5547360"/>
        </p:xfrm>
        <a:graphic>
          <a:graphicData uri="http://schemas.openxmlformats.org/drawingml/2006/table">
            <a:tbl>
              <a:tblPr/>
              <a:tblGrid>
                <a:gridCol w="788449"/>
                <a:gridCol w="1298748"/>
                <a:gridCol w="1219584"/>
                <a:gridCol w="1219584"/>
                <a:gridCol w="1234275"/>
                <a:gridCol w="1350383"/>
                <a:gridCol w="1219584"/>
                <a:gridCol w="1270460"/>
                <a:gridCol w="1056117"/>
              </a:tblGrid>
              <a:tr h="104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淘汰二行程</a:t>
                      </a:r>
                      <a:r>
                        <a:rPr lang="en-US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+</a:t>
                      </a: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新購</a:t>
                      </a: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電動</a:t>
                      </a:r>
                      <a:r>
                        <a:rPr lang="zh-TW" alt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機</a:t>
                      </a: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車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新購</a:t>
                      </a: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電動</a:t>
                      </a:r>
                      <a:r>
                        <a:rPr lang="zh-TW" altLang="en-US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機</a:t>
                      </a: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車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4186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公告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年度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縣市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經濟部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工業局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行政院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環保署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地方政府</a:t>
                      </a:r>
                      <a:endParaRPr lang="en-US" altLang="zh-TW" sz="1400" b="1" kern="100" dirty="0" smtClean="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環保局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補助款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總和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行政院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環保署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地方政府</a:t>
                      </a:r>
                      <a:endParaRPr lang="en-US" altLang="zh-TW" sz="1400" b="1" kern="100" dirty="0" smtClean="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環保局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補助款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總和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台北市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新北市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12,000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27,000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基隆市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16,800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14,000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桃園市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18,000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28,000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新竹市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8,000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21,000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苗栗縣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1,550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14,550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台中市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11,000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26,000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彰化縣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18,000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南投縣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11,000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26,000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雲林縣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9,500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22,500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嘉義縣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14,000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29,000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9,000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22,000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嘉義市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8,000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8,000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21,000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台南市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7,500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屏東縣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16,000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宜蘭縣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28,000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花蓮縣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16,500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900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13,900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澎湖縣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13,000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070C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2019</a:t>
                      </a: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連江縣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16,800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1,050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14,050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046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1400" kern="100" dirty="0">
                        <a:solidFill>
                          <a:srgbClr val="0070C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25E14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2018</a:t>
                      </a:r>
                      <a:endParaRPr lang="zh-TW" sz="1400" kern="100" dirty="0">
                        <a:solidFill>
                          <a:srgbClr val="025E14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新竹縣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1,100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14,600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25E14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2018</a:t>
                      </a:r>
                      <a:endParaRPr lang="zh-TW" sz="1400" kern="100" dirty="0">
                        <a:solidFill>
                          <a:srgbClr val="025E14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高雄市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15,000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31,000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17,500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93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025E14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2018</a:t>
                      </a:r>
                      <a:endParaRPr lang="zh-TW" sz="1400" kern="100" dirty="0">
                        <a:solidFill>
                          <a:srgbClr val="025E14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台東縣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6,000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17,800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3,500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1,100</a:t>
                      </a: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400" b="1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14,600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1046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zh-TW" sz="14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kern="100">
                        <a:solidFill>
                          <a:srgbClr val="000000"/>
                        </a:solidFill>
                        <a:latin typeface="Times New Roman"/>
                        <a:ea typeface="標楷體"/>
                        <a:cs typeface="Times New Roman"/>
                      </a:endParaRPr>
                    </a:p>
                  </a:txBody>
                  <a:tcPr marL="38280" marR="382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14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單位：</a:t>
                      </a:r>
                      <a:r>
                        <a:rPr lang="zh-TW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新台幣元</a:t>
                      </a:r>
                      <a:r>
                        <a:rPr lang="en-US" altLang="zh-TW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/</a:t>
                      </a:r>
                      <a:r>
                        <a:rPr lang="zh-TW" altLang="en-US" sz="14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輛</a:t>
                      </a:r>
                      <a:endParaRPr lang="zh-TW" sz="14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38280" marR="38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622805" y="2250584"/>
            <a:ext cx="11041227" cy="216024"/>
          </a:xfrm>
          <a:prstGeom prst="rect">
            <a:avLst/>
          </a:prstGeom>
          <a:noFill/>
          <a:ln w="63500">
            <a:solidFill>
              <a:srgbClr val="025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0" y="6488668"/>
            <a:ext cx="5615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400" b="1" dirty="0" smtClean="0">
                <a:latin typeface="微軟正黑體" pitchFamily="34" charset="-120"/>
                <a:ea typeface="微軟正黑體" pitchFamily="34" charset="-120"/>
              </a:rPr>
              <a:t>台灣電動汽機車成長現況與分析</a:t>
            </a:r>
            <a:r>
              <a:rPr lang="zh-TW" altLang="en-US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	</a:t>
            </a:r>
            <a:endParaRPr lang="en-US" altLang="zh-TW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1103445" y="620688"/>
            <a:ext cx="9793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2019</a:t>
            </a:r>
            <a:r>
              <a:rPr lang="zh-TW" altLang="en-US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zh-TW" altLang="zh-TW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各縣市</a:t>
            </a:r>
            <a:r>
              <a:rPr lang="zh-TW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新購電動</a:t>
            </a:r>
            <a:r>
              <a:rPr lang="zh-TW" altLang="en-US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機</a:t>
            </a:r>
            <a:r>
              <a:rPr lang="zh-TW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車</a:t>
            </a:r>
            <a:r>
              <a:rPr lang="zh-TW" altLang="en-US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zh-TW" altLang="zh-TW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桃園市民補助款</a:t>
            </a:r>
            <a:r>
              <a:rPr lang="en-US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28,000</a:t>
            </a:r>
            <a:r>
              <a:rPr lang="zh-TW" altLang="zh-TW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元最高</a:t>
            </a:r>
            <a:endParaRPr lang="zh-TW" altLang="en-US" b="1" dirty="0">
              <a:solidFill>
                <a:srgbClr val="025E14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241043" y="5517232"/>
            <a:ext cx="1248139" cy="93610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8208235" y="1628800"/>
            <a:ext cx="1248139" cy="38164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文字方塊 11"/>
          <p:cNvSpPr txBox="1"/>
          <p:nvPr/>
        </p:nvSpPr>
        <p:spPr>
          <a:xfrm>
            <a:off x="10957560" y="51816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14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14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14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9997440" y="518160"/>
            <a:ext cx="1874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108.5</a:t>
            </a:r>
            <a:endParaRPr lang="zh-TW" altLang="en-US" sz="2000" b="1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42227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0922" y="318459"/>
            <a:ext cx="4957838" cy="6051861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5623560" y="777240"/>
            <a:ext cx="6111240" cy="4960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4638" indent="-274638" algn="just">
              <a:buFont typeface="Wingdings" pitchFamily="2" charset="2"/>
              <a:buChar char="n"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全台各縣市和離島中，補助金額最高的是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金門縣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，</a:t>
            </a:r>
            <a:r>
              <a:rPr lang="zh-TW" altLang="en-US" sz="2800" b="1" u="sng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淘汰二行程機車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同時</a:t>
            </a:r>
            <a:r>
              <a:rPr lang="zh-TW" altLang="en-US" sz="2800" b="1" u="sng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新購入電動機車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地方加中央最多補助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4.7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萬元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，幾乎是一台全新電動機車的一半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售價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過去桃園市一直是電動車補助金額最高的縣市，但市政府自今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(108)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年</a:t>
            </a:r>
            <a:r>
              <a:rPr lang="en-US" altLang="zh-TW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7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月起下修補助金額，無論是否淘汰二行程機車，補助金額都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直接少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5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千元</a:t>
            </a:r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  <a:sym typeface="Wingdings"/>
              </a:rPr>
              <a:t>，也讓桃園從補助最多的縣市變成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第</a:t>
            </a:r>
            <a:r>
              <a:rPr lang="en-US" altLang="zh-TW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4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名</a:t>
            </a:r>
            <a:endParaRPr lang="zh-TW" altLang="en-US" sz="2800" b="1" dirty="0" smtClean="0">
              <a:latin typeface="微軟正黑體" pitchFamily="34" charset="-120"/>
              <a:ea typeface="微軟正黑體" pitchFamily="34" charset="-120"/>
              <a:sym typeface="Wingdings"/>
            </a:endParaRPr>
          </a:p>
        </p:txBody>
      </p: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15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96240" y="644652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/>
              <a:t>資料來源</a:t>
            </a:r>
            <a:r>
              <a:rPr lang="en-US" altLang="zh-TW" b="1" dirty="0" smtClean="0"/>
              <a:t>:</a:t>
            </a:r>
            <a:r>
              <a:rPr lang="en-US" altLang="zh-TW" b="1" dirty="0" err="1" smtClean="0"/>
              <a:t>ETToday</a:t>
            </a:r>
            <a:r>
              <a:rPr lang="en-US" altLang="zh-TW" b="1" dirty="0" smtClean="0"/>
              <a:t>  108.7.9</a:t>
            </a:r>
            <a:endParaRPr lang="zh-TW" altLang="en-US" b="1" dirty="0"/>
          </a:p>
        </p:txBody>
      </p:sp>
      <p:sp>
        <p:nvSpPr>
          <p:cNvPr id="9" name="矩形 8"/>
          <p:cNvSpPr/>
          <p:nvPr/>
        </p:nvSpPr>
        <p:spPr>
          <a:xfrm>
            <a:off x="426720" y="929640"/>
            <a:ext cx="4800600" cy="2895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396240" y="1661160"/>
            <a:ext cx="4831080" cy="259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274741" y="256469"/>
            <a:ext cx="9613841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TW" altLang="en-US" sz="4000" b="1" dirty="0">
                <a:solidFill>
                  <a:prstClr val="white"/>
                </a:solidFill>
                <a:cs typeface="+mn-ea"/>
                <a:sym typeface="+mn-lt"/>
              </a:rPr>
              <a:t>六都電動機車成長數量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graphicFrame>
        <p:nvGraphicFramePr>
          <p:cNvPr id="14" name="图表 42"/>
          <p:cNvGraphicFramePr/>
          <p:nvPr>
            <p:extLst>
              <p:ext uri="{D42A27DB-BD31-4B8C-83A1-F6EECF244321}">
                <p14:modId xmlns:p14="http://schemas.microsoft.com/office/powerpoint/2010/main" xmlns="" val="1737284359"/>
              </p:ext>
            </p:extLst>
          </p:nvPr>
        </p:nvGraphicFramePr>
        <p:xfrm>
          <a:off x="205022" y="1480988"/>
          <a:ext cx="7138753" cy="47591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" name="矩形 60"/>
          <p:cNvSpPr/>
          <p:nvPr/>
        </p:nvSpPr>
        <p:spPr>
          <a:xfrm>
            <a:off x="7695474" y="2209854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>
                <a:solidFill>
                  <a:srgbClr val="FFC000"/>
                </a:solidFill>
                <a:ea typeface="微软雅黑" panose="020B0503020204020204" charset="-122"/>
              </a:rPr>
              <a:t>01</a:t>
            </a:r>
          </a:p>
        </p:txBody>
      </p:sp>
      <p:sp>
        <p:nvSpPr>
          <p:cNvPr id="62" name="矩形 61"/>
          <p:cNvSpPr/>
          <p:nvPr/>
        </p:nvSpPr>
        <p:spPr>
          <a:xfrm>
            <a:off x="8849980" y="2163241"/>
            <a:ext cx="2973846" cy="148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>
              <a:lnSpc>
                <a:spcPct val="130000"/>
              </a:lnSpc>
              <a:defRPr/>
            </a:pP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新增</a:t>
            </a:r>
            <a:r>
              <a:rPr lang="en-US" altLang="zh-TW" sz="2400" b="1" kern="0" dirty="0">
                <a:solidFill>
                  <a:srgbClr val="FFC000"/>
                </a:solidFill>
                <a:ea typeface="微软雅黑" panose="020B0503020204020204" charset="-122"/>
              </a:rPr>
              <a:t>2</a:t>
            </a:r>
            <a:r>
              <a:rPr lang="zh-TW" altLang="en-US" sz="2400" b="1" kern="0" dirty="0">
                <a:solidFill>
                  <a:srgbClr val="FFC000"/>
                </a:solidFill>
                <a:ea typeface="微软雅黑" panose="020B0503020204020204" charset="-122"/>
              </a:rPr>
              <a:t>萬輛</a:t>
            </a: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電動機車的車主原先主要交通工具皆為燃油機車</a:t>
            </a:r>
          </a:p>
        </p:txBody>
      </p:sp>
      <p:sp>
        <p:nvSpPr>
          <p:cNvPr id="63" name="矩形 62"/>
          <p:cNvSpPr/>
          <p:nvPr/>
        </p:nvSpPr>
        <p:spPr>
          <a:xfrm>
            <a:off x="7741194" y="3670073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>
                <a:solidFill>
                  <a:srgbClr val="FFC000"/>
                </a:solidFill>
                <a:ea typeface="微软雅黑" panose="020B0503020204020204" charset="-122"/>
              </a:rPr>
              <a:t>02</a:t>
            </a:r>
          </a:p>
        </p:txBody>
      </p:sp>
      <p:sp>
        <p:nvSpPr>
          <p:cNvPr id="64" name="矩形 63"/>
          <p:cNvSpPr/>
          <p:nvPr/>
        </p:nvSpPr>
        <p:spPr>
          <a:xfrm>
            <a:off x="8939615" y="3767064"/>
            <a:ext cx="3046273" cy="148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>
              <a:lnSpc>
                <a:spcPct val="130000"/>
              </a:lnSpc>
              <a:defRPr/>
            </a:pP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燃油機車油箱大小為</a:t>
            </a:r>
            <a:r>
              <a:rPr lang="en-US" altLang="zh-TW" sz="2400" b="1" kern="0" dirty="0">
                <a:solidFill>
                  <a:srgbClr val="FFC000"/>
                </a:solidFill>
                <a:ea typeface="微软雅黑" panose="020B0503020204020204" charset="-122"/>
              </a:rPr>
              <a:t>2~5</a:t>
            </a: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公升，每月加油</a:t>
            </a:r>
            <a:r>
              <a:rPr lang="en-US" altLang="zh-TW" sz="2400" b="1" kern="0" dirty="0">
                <a:solidFill>
                  <a:srgbClr val="FFC000"/>
                </a:solidFill>
                <a:ea typeface="微软雅黑" panose="020B0503020204020204" charset="-122"/>
              </a:rPr>
              <a:t>3~6</a:t>
            </a: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次</a:t>
            </a:r>
          </a:p>
        </p:txBody>
      </p:sp>
      <p:sp>
        <p:nvSpPr>
          <p:cNvPr id="65" name="矩形 64"/>
          <p:cNvSpPr/>
          <p:nvPr/>
        </p:nvSpPr>
        <p:spPr>
          <a:xfrm>
            <a:off x="7725954" y="5419851"/>
            <a:ext cx="112402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en-US" altLang="zh-CN" sz="6600" kern="0" dirty="0">
                <a:solidFill>
                  <a:srgbClr val="FFC000"/>
                </a:solidFill>
                <a:ea typeface="微软雅黑" panose="020B0503020204020204" charset="-122"/>
              </a:rPr>
              <a:t>03</a:t>
            </a:r>
          </a:p>
        </p:txBody>
      </p:sp>
      <p:sp>
        <p:nvSpPr>
          <p:cNvPr id="66" name="矩形 65"/>
          <p:cNvSpPr/>
          <p:nvPr/>
        </p:nvSpPr>
        <p:spPr>
          <a:xfrm>
            <a:off x="8951082" y="5347267"/>
            <a:ext cx="2973846" cy="148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8565">
              <a:lnSpc>
                <a:spcPct val="130000"/>
              </a:lnSpc>
              <a:defRPr/>
            </a:pP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以</a:t>
            </a:r>
            <a:r>
              <a:rPr lang="en-US" altLang="zh-TW" sz="2400" b="1" kern="0" dirty="0">
                <a:solidFill>
                  <a:srgbClr val="FFC000"/>
                </a:solidFill>
                <a:ea typeface="微软雅黑" panose="020B0503020204020204" charset="-122"/>
              </a:rPr>
              <a:t>250</a:t>
            </a:r>
            <a:r>
              <a:rPr lang="zh-TW" altLang="en-US" sz="2400" b="1" kern="0" dirty="0">
                <a:solidFill>
                  <a:srgbClr val="FFC000"/>
                </a:solidFill>
                <a:ea typeface="微软雅黑" panose="020B0503020204020204" charset="-122"/>
              </a:rPr>
              <a:t>元</a:t>
            </a:r>
            <a:r>
              <a:rPr lang="zh-TW" altLang="en-US" sz="2400" b="1" kern="0" dirty="0">
                <a:solidFill>
                  <a:schemeClr val="bg1"/>
                </a:solidFill>
                <a:ea typeface="微软雅黑" panose="020B0503020204020204" charset="-122"/>
              </a:rPr>
              <a:t>作為汽、機車加油分界，估算機車整體發油量</a:t>
            </a:r>
          </a:p>
        </p:txBody>
      </p:sp>
      <p:sp>
        <p:nvSpPr>
          <p:cNvPr id="68" name="文本框 144"/>
          <p:cNvSpPr txBox="1"/>
          <p:nvPr/>
        </p:nvSpPr>
        <p:spPr>
          <a:xfrm>
            <a:off x="8050364" y="1423045"/>
            <a:ext cx="3548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假 設 條 件</a:t>
            </a:r>
            <a:endParaRPr lang="zh-CN" altLang="en-US" sz="32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橢圓 19">
            <a:extLst>
              <a:ext uri="{FF2B5EF4-FFF2-40B4-BE49-F238E27FC236}">
                <a16:creationId xmlns="" xmlns:a16="http://schemas.microsoft.com/office/drawing/2014/main" id="{CF63DF5A-76DB-4DEA-B805-580CAD54ACB2}"/>
              </a:ext>
            </a:extLst>
          </p:cNvPr>
          <p:cNvSpPr/>
          <p:nvPr/>
        </p:nvSpPr>
        <p:spPr>
          <a:xfrm>
            <a:off x="2832225" y="1805869"/>
            <a:ext cx="1330199" cy="317405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261265D9-5CF8-4A38-9248-647E636D9703}"/>
              </a:ext>
            </a:extLst>
          </p:cNvPr>
          <p:cNvSpPr/>
          <p:nvPr/>
        </p:nvSpPr>
        <p:spPr>
          <a:xfrm>
            <a:off x="2454169" y="1219418"/>
            <a:ext cx="297384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>
              <a:lnSpc>
                <a:spcPct val="130000"/>
              </a:lnSpc>
              <a:defRPr/>
            </a:pPr>
            <a:r>
              <a:rPr lang="zh-TW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新增</a:t>
            </a:r>
            <a:r>
              <a:rPr lang="en-US" altLang="zh-TW" sz="2000" b="1" kern="0" dirty="0">
                <a:solidFill>
                  <a:srgbClr val="FFC000"/>
                </a:solidFill>
                <a:ea typeface="微软雅黑" panose="020B0503020204020204" charset="-122"/>
              </a:rPr>
              <a:t>20,111</a:t>
            </a:r>
            <a:r>
              <a:rPr lang="zh-TW" altLang="en-US" sz="2000" b="1" kern="0" dirty="0">
                <a:solidFill>
                  <a:schemeClr val="bg1"/>
                </a:solidFill>
                <a:ea typeface="微软雅黑" panose="020B0503020204020204" charset="-122"/>
              </a:rPr>
              <a:t>輛電動機車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85E08D31-51AC-4324-9D66-A73CE753FCD8}"/>
              </a:ext>
            </a:extLst>
          </p:cNvPr>
          <p:cNvSpPr/>
          <p:nvPr/>
        </p:nvSpPr>
        <p:spPr>
          <a:xfrm>
            <a:off x="1209191" y="6171676"/>
            <a:ext cx="356538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資料時間：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108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年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5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月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資料來源：交通部公路總局統計查詢網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</p:txBody>
      </p:sp>
      <p:pic>
        <p:nvPicPr>
          <p:cNvPr id="24" name="Picture 2" descr="å°æ¿åº Open Data ç¼ä½å° GitHub">
            <a:extLst>
              <a:ext uri="{FF2B5EF4-FFF2-40B4-BE49-F238E27FC236}">
                <a16:creationId xmlns="" xmlns:a16="http://schemas.microsoft.com/office/drawing/2014/main" id="{02267B52-4148-4E5C-A24B-C8D247321CA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" r="74198"/>
          <a:stretch/>
        </p:blipFill>
        <p:spPr bwMode="auto">
          <a:xfrm>
            <a:off x="127239" y="5770189"/>
            <a:ext cx="1099264" cy="114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16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89500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4" grpId="0">
        <p:bldAsOne/>
      </p:bldGraphic>
      <p:bldP spid="20" grpId="0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0" y="302189"/>
            <a:ext cx="923311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桃園市</a:t>
            </a: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cs typeface="+mn-ea"/>
                <a:sym typeface="+mn-lt"/>
              </a:rPr>
              <a:t>新增電動機車對加油站發油量之影響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39" name="文本框 56"/>
          <p:cNvSpPr txBox="1"/>
          <p:nvPr/>
        </p:nvSpPr>
        <p:spPr>
          <a:xfrm>
            <a:off x="7012082" y="1881155"/>
            <a:ext cx="4884161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cs typeface="+mn-ea"/>
                <a:sym typeface="+mn-lt"/>
              </a:rPr>
              <a:t>營收</a:t>
            </a:r>
            <a:r>
              <a:rPr lang="zh-TW" altLang="en-US" sz="2800" b="1" dirty="0">
                <a:solidFill>
                  <a:prstClr val="white"/>
                </a:solidFill>
                <a:cs typeface="+mn-ea"/>
                <a:sym typeface="+mn-lt"/>
              </a:rPr>
              <a:t>減少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cs typeface="+mn-ea"/>
                <a:sym typeface="+mn-lt"/>
              </a:rPr>
              <a:t>約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1,088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萬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~5,434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萬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投影片編號版面配置區 1">
            <a:extLst>
              <a:ext uri="{FF2B5EF4-FFF2-40B4-BE49-F238E27FC236}">
                <a16:creationId xmlns:a16="http://schemas.microsoft.com/office/drawing/2014/main" xmlns="" id="{43D33970-C369-4195-A27E-213060781D12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1600" smtClean="0">
                <a:solidFill>
                  <a:schemeClr val="bg1"/>
                </a:solidFill>
                <a:latin typeface="Calibri"/>
                <a:ea typeface="新細明體"/>
              </a:rPr>
              <a:pPr/>
              <a:t>17</a:t>
            </a:fld>
            <a:endParaRPr lang="zh-TW" altLang="en-US" sz="1600" dirty="0">
              <a:solidFill>
                <a:schemeClr val="bg1"/>
              </a:solidFill>
              <a:latin typeface="Calibri"/>
              <a:ea typeface="新細明體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7920" y="3303077"/>
            <a:ext cx="5974081" cy="3365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079500"/>
            <a:ext cx="6190873" cy="34876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橢圓 41">
            <a:extLst>
              <a:ext uri="{FF2B5EF4-FFF2-40B4-BE49-F238E27FC236}">
                <a16:creationId xmlns:a16="http://schemas.microsoft.com/office/drawing/2014/main" xmlns="" id="{CF63DF5A-76DB-4DEA-B805-580CAD54ACB2}"/>
              </a:ext>
            </a:extLst>
          </p:cNvPr>
          <p:cNvSpPr/>
          <p:nvPr/>
        </p:nvSpPr>
        <p:spPr>
          <a:xfrm>
            <a:off x="3990538" y="3826938"/>
            <a:ext cx="1330199" cy="8424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橢圓 42">
            <a:extLst>
              <a:ext uri="{FF2B5EF4-FFF2-40B4-BE49-F238E27FC236}">
                <a16:creationId xmlns:a16="http://schemas.microsoft.com/office/drawing/2014/main" xmlns="" id="{CF63DF5A-76DB-4DEA-B805-580CAD54ACB2}"/>
              </a:ext>
            </a:extLst>
          </p:cNvPr>
          <p:cNvSpPr/>
          <p:nvPr/>
        </p:nvSpPr>
        <p:spPr>
          <a:xfrm>
            <a:off x="10059636" y="5934089"/>
            <a:ext cx="1330199" cy="84249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17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89500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2" grpId="0" animBg="1"/>
      <p:bldP spid="4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62344"/>
            <a:ext cx="10972800" cy="1143000"/>
          </a:xfrm>
        </p:spPr>
        <p:txBody>
          <a:bodyPr>
            <a:noAutofit/>
          </a:bodyPr>
          <a:lstStyle/>
          <a:p>
            <a:r>
              <a:rPr lang="zh-TW" altLang="en-US" sz="6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假設條件調整</a:t>
            </a:r>
            <a:endParaRPr lang="zh-TW" altLang="en-US" sz="60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35360" y="1340769"/>
            <a:ext cx="5568619" cy="10490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假設條件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endParaRPr lang="en-US" altLang="zh-TW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500"/>
              </a:spcBef>
            </a:pPr>
            <a:r>
              <a:rPr lang="zh-TW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假設原先被取代的機車都在本公司自營加油站加油</a:t>
            </a:r>
            <a:endParaRPr lang="zh-TW" altLang="en-US" sz="2000" dirty="0">
              <a:solidFill>
                <a:srgbClr val="025E14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35360" y="2420888"/>
            <a:ext cx="566462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 algn="just">
              <a:buFont typeface="Wingdings" pitchFamily="2" charset="2"/>
              <a:buChar char="n"/>
            </a:pP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在假設新增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萬輛電動機車車主之原燃油機車都在本公司加油的推估下，發油量影響範圍介於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0.47~ 1.58%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之間</a:t>
            </a:r>
            <a:endParaRPr lang="en-US" altLang="zh-TW" sz="20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73050" indent="-273050" algn="just">
              <a:spcBef>
                <a:spcPts val="300"/>
              </a:spcBef>
              <a:buFont typeface="Wingdings" pitchFamily="2" charset="2"/>
              <a:buChar char="n"/>
            </a:pP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依據油銷部加盟室提供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月桃園市本公司市占率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含自營與加盟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77.1%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，調整發油量影響範圍為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0.36%~1.22%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之間</a:t>
            </a:r>
            <a:endParaRPr lang="en-US" altLang="zh-TW" sz="20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73050" indent="-273050" algn="just">
              <a:spcBef>
                <a:spcPts val="300"/>
              </a:spcBef>
              <a:buFont typeface="Wingdings" pitchFamily="2" charset="2"/>
              <a:buChar char="n"/>
            </a:pP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另經比較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月自營站與加盟站發油量兩者比例約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，以及本公司市占率為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77.1%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，調整自營站發油量影響範圍則為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0.12%~0.41%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之間</a:t>
            </a:r>
          </a:p>
          <a:p>
            <a:endParaRPr lang="zh-TW" altLang="en-US" sz="16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6192011" y="1340769"/>
            <a:ext cx="5760640" cy="7412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假設條件</a:t>
            </a:r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endParaRPr lang="en-US" altLang="zh-TW" b="1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500"/>
              </a:spcBef>
            </a:pPr>
            <a:r>
              <a:rPr lang="zh-TW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以新台幣</a:t>
            </a:r>
            <a:r>
              <a:rPr lang="en-US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250</a:t>
            </a:r>
            <a:r>
              <a:rPr lang="zh-TW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元作為汽、機車加油的分界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6288022" y="2420889"/>
            <a:ext cx="566462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en-US" altLang="zh-TW" sz="24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250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元作為汽、機車加油的分界與實際情況有高估之虞，但因本公司加油站係以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個交易金額之級距區分，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250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元以下係最小級距，若要調整級距，以現有資料狀況，恐是大工程，非短時間可完成，有賴本公司導入相關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AI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應用，諸如車牌辨識，將更能精準估算</a:t>
            </a:r>
          </a:p>
          <a:p>
            <a:endParaRPr lang="zh-TW" altLang="en-US" dirty="0"/>
          </a:p>
        </p:txBody>
      </p:sp>
      <p:sp>
        <p:nvSpPr>
          <p:cNvPr id="8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18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350941" y="256469"/>
            <a:ext cx="718523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000" b="1" dirty="0">
                <a:solidFill>
                  <a:prstClr val="white"/>
                </a:solidFill>
                <a:cs typeface="+mn-ea"/>
                <a:sym typeface="+mn-lt"/>
              </a:rPr>
              <a:t>自營站機車</a:t>
            </a:r>
            <a:r>
              <a:rPr kumimoji="0" lang="zh-TW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cs typeface="+mn-ea"/>
                <a:sym typeface="+mn-lt"/>
              </a:rPr>
              <a:t>發油量敏感度分析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827584" y="1984053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3" name="文字方塊 12"/>
          <p:cNvSpPr txBox="1"/>
          <p:nvPr/>
        </p:nvSpPr>
        <p:spPr>
          <a:xfrm>
            <a:off x="323528" y="1624013"/>
            <a:ext cx="85537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102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月到</a:t>
            </a:r>
            <a: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5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月共</a:t>
            </a:r>
            <a: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77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筆月資料之</a:t>
            </a:r>
            <a:r>
              <a:rPr lang="zh-TW" altLang="en-US" sz="2400" b="1" dirty="0">
                <a:solidFill>
                  <a:srgbClr val="FFFF00"/>
                </a:solidFill>
                <a:latin typeface="微軟正黑體" pitchFamily="34" charset="-120"/>
                <a:ea typeface="微軟正黑體" pitchFamily="34" charset="-120"/>
              </a:rPr>
              <a:t>電動機車登記數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、</a:t>
            </a:r>
            <a: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en-US" sz="2400" b="1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本公司自營站機車發油量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建構</a:t>
            </a:r>
            <a:r>
              <a:rPr lang="zh-TW" altLang="en-US" sz="2400" b="1" u="sng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時間數列轉換模式</a:t>
            </a:r>
            <a:r>
              <a:rPr lang="zh-TW" altLang="en-US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，得估算結果：</a:t>
            </a: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2744245"/>
              </p:ext>
            </p:extLst>
          </p:nvPr>
        </p:nvGraphicFramePr>
        <p:xfrm>
          <a:off x="1811524" y="5072567"/>
          <a:ext cx="8568952" cy="1417769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40148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55411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5288">
                <a:tc>
                  <a:txBody>
                    <a:bodyPr/>
                    <a:lstStyle/>
                    <a:p>
                      <a:pPr marL="304800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en-US" sz="2400" b="1" kern="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新細明體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ts val="12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en-US" altLang="zh-TW" sz="2400" b="1" kern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marL="304800" algn="ctr">
                        <a:lnSpc>
                          <a:spcPts val="12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2400" b="1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彈性值</a:t>
                      </a:r>
                      <a:endParaRPr lang="zh-TW" sz="2400" b="1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02481">
                <a:tc>
                  <a:txBody>
                    <a:bodyPr/>
                    <a:lstStyle/>
                    <a:p>
                      <a:pPr marL="304800" algn="ctr">
                        <a:lnSpc>
                          <a:spcPts val="15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altLang="zh-TW" sz="2000" kern="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marL="304800" algn="ctr">
                        <a:lnSpc>
                          <a:spcPts val="15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電動機車登記數增加</a:t>
                      </a:r>
                      <a:r>
                        <a:rPr lang="en-US" sz="2000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1%</a:t>
                      </a:r>
                      <a:endParaRPr lang="zh-TW" sz="2000" kern="100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  <a:p>
                      <a:pPr marL="304800" algn="ctr">
                        <a:lnSpc>
                          <a:spcPts val="1500"/>
                        </a:lnSpc>
                        <a:spcBef>
                          <a:spcPts val="1000"/>
                        </a:spcBef>
                        <a:spcAft>
                          <a:spcPts val="240"/>
                        </a:spcAft>
                      </a:pPr>
                      <a:r>
                        <a:rPr lang="zh-TW" sz="2000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對本公司自營站機車發油量影響</a:t>
                      </a:r>
                      <a:endParaRPr lang="zh-TW" sz="20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solidFill>
                            <a:srgbClr val="FFC000"/>
                          </a:solidFill>
                          <a:latin typeface="+mn-ea"/>
                          <a:ea typeface="+mn-ea"/>
                        </a:rPr>
                        <a:t>-0.058</a:t>
                      </a:r>
                      <a:r>
                        <a:rPr lang="zh-TW" sz="2800" b="1" kern="0" dirty="0">
                          <a:solidFill>
                            <a:srgbClr val="FFC000"/>
                          </a:solidFill>
                          <a:latin typeface="+mn-ea"/>
                          <a:ea typeface="+mn-ea"/>
                        </a:rPr>
                        <a:t>％</a:t>
                      </a:r>
                      <a:endParaRPr lang="en-US" altLang="zh-TW" sz="2800" b="1" kern="0" dirty="0">
                        <a:solidFill>
                          <a:srgbClr val="FFC000"/>
                        </a:solidFill>
                        <a:latin typeface="+mn-ea"/>
                        <a:ea typeface="+mn-ea"/>
                      </a:endParaRPr>
                    </a:p>
                    <a:p>
                      <a:pPr marL="304800"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altLang="zh-TW" sz="2000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(</a:t>
                      </a:r>
                      <a:r>
                        <a:rPr lang="zh-TW" altLang="en-US" sz="2000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處理離群值後</a:t>
                      </a:r>
                      <a:r>
                        <a:rPr lang="en-US" altLang="zh-TW" sz="2000" kern="0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)</a:t>
                      </a:r>
                      <a:endParaRPr lang="zh-TW" sz="2000" kern="1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文字方塊 1">
                <a:extLst>
                  <a:ext uri="{FF2B5EF4-FFF2-40B4-BE49-F238E27FC236}">
                    <a16:creationId xmlns:a16="http://schemas.microsoft.com/office/drawing/2014/main" xmlns="" id="{E7064DAF-1333-485E-88AA-3B9D099D6EAF}"/>
                  </a:ext>
                </a:extLst>
              </p:cNvPr>
              <p:cNvSpPr txBox="1"/>
              <p:nvPr/>
            </p:nvSpPr>
            <p:spPr>
              <a:xfrm>
                <a:off x="225175" y="2833095"/>
                <a:ext cx="12051248" cy="3720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altLang="zh-TW" sz="240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本公司自營站機車發油量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)=18.58</m:t>
                    </m:r>
                    <m:r>
                      <a:rPr lang="en-US" altLang="zh-TW" sz="24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TW" sz="24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zh-TW" sz="24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altLang="zh-TW" sz="24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altLang="zh-TW" sz="2400" b="1" i="1" smtClea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altLang="zh-TW" sz="2400" b="1" i="1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</a:rPr>
                      <m:t>𝟖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𝐿𝑛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電動機車登記數</m:t>
                    </m:r>
                    <m:r>
                      <a:rPr lang="en-US" altLang="zh-TW" sz="2400" b="0" i="1" smtClean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</a:rPr>
                      <m:t>)+1/(1−0.604</m:t>
                    </m:r>
                    <m:sSup>
                      <m:sSupPr>
                        <m:ctrlPr>
                          <a:rPr lang="en-US" altLang="zh-TW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altLang="zh-TW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B</m:t>
                        </m:r>
                      </m:e>
                      <m:sup>
                        <m:r>
                          <a:rPr lang="en-US" altLang="zh-TW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altLang="zh-TW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TW" sz="2400" dirty="0">
                    <a:solidFill>
                      <a:schemeClr val="bg1"/>
                    </a:solidFill>
                    <a:effectLst/>
                  </a:rPr>
                  <a:t>)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 dirty="0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400" b="0" i="1" dirty="0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altLang="zh-TW" sz="2400" b="0" i="1" dirty="0" smtClean="0">
                            <a:solidFill>
                              <a:schemeClr val="bg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zh-TW" altLang="en-US" sz="2400" dirty="0">
                  <a:solidFill>
                    <a:schemeClr val="bg1"/>
                  </a:solidFill>
                  <a:effectLst/>
                </a:endParaRPr>
              </a:p>
            </p:txBody>
          </p:sp>
        </mc:Choice>
        <mc:Fallback>
          <p:sp>
            <p:nvSpPr>
              <p:cNvPr id="2" name="文字方塊 1">
                <a:extLst>
                  <a:ext uri="{FF2B5EF4-FFF2-40B4-BE49-F238E27FC236}">
                    <a16:creationId xmlns:a14="http://schemas.microsoft.com/office/drawing/2010/main" xmlns="" xmlns:a16="http://schemas.microsoft.com/office/drawing/2014/main" id="{E7064DAF-1333-485E-88AA-3B9D099D6E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5175" y="2833095"/>
                <a:ext cx="12051248" cy="372090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910" t="-24590" b="-4918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箭號: 向下 2">
            <a:extLst>
              <a:ext uri="{FF2B5EF4-FFF2-40B4-BE49-F238E27FC236}">
                <a16:creationId xmlns="" xmlns:a16="http://schemas.microsoft.com/office/drawing/2014/main" id="{E817F5A2-ECB4-4F54-B182-5FF060DB5FEC}"/>
              </a:ext>
            </a:extLst>
          </p:cNvPr>
          <p:cNvSpPr/>
          <p:nvPr/>
        </p:nvSpPr>
        <p:spPr>
          <a:xfrm>
            <a:off x="6096000" y="4005404"/>
            <a:ext cx="620779" cy="885254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4084366" y="3205185"/>
            <a:ext cx="746776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t = (116.87)       (-4.35)                                                                   </a:t>
            </a:r>
            <a:r>
              <a:rPr lang="zh-TW" altLang="en-US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  </a:t>
            </a:r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(7.51)</a:t>
            </a:r>
          </a:p>
          <a:p>
            <a:pPr>
              <a:spcBef>
                <a:spcPts val="1200"/>
              </a:spcBef>
            </a:pPr>
            <a:r>
              <a:rPr lang="el-GR" altLang="zh-TW" dirty="0">
                <a:solidFill>
                  <a:schemeClr val="bg1"/>
                </a:solidFill>
                <a:latin typeface="Sitka Text" panose="02000505000000020004" pitchFamily="2" charset="0"/>
                <a:ea typeface="微軟正黑體" pitchFamily="34" charset="-120"/>
              </a:rPr>
              <a:t>σ̂</a:t>
            </a:r>
            <a:r>
              <a:rPr lang="en-US" altLang="zh-TW" dirty="0">
                <a:solidFill>
                  <a:schemeClr val="bg1"/>
                </a:solidFill>
                <a:latin typeface="Sitka Text" panose="02000505000000020004" pitchFamily="2" charset="0"/>
                <a:ea typeface="微軟正黑體" pitchFamily="34" charset="-120"/>
              </a:rPr>
              <a:t> </a:t>
            </a:r>
            <a:r>
              <a:rPr lang="en-US" altLang="zh-TW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=  0.0323</a:t>
            </a:r>
            <a:endParaRPr lang="zh-TW" altLang="en-US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9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19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7650532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D:\!__temp\DSC000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1825" y="1695450"/>
            <a:ext cx="5210175" cy="3467100"/>
          </a:xfrm>
          <a:prstGeom prst="rect">
            <a:avLst/>
          </a:prstGeom>
          <a:noFill/>
        </p:spPr>
      </p:pic>
      <p:pic>
        <p:nvPicPr>
          <p:cNvPr id="1026" name="Picture 2" descr="D:\!__temp\DSC000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2346" y="0"/>
            <a:ext cx="5118734" cy="3444240"/>
          </a:xfrm>
          <a:prstGeom prst="rect">
            <a:avLst/>
          </a:prstGeom>
          <a:noFill/>
        </p:spPr>
      </p:pic>
      <p:pic>
        <p:nvPicPr>
          <p:cNvPr id="1027" name="Picture 3" descr="D:\!__temp\DSC000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" y="1297305"/>
            <a:ext cx="3467100" cy="5210175"/>
          </a:xfrm>
          <a:prstGeom prst="rect">
            <a:avLst/>
          </a:prstGeom>
          <a:noFill/>
        </p:spPr>
      </p:pic>
      <p:pic>
        <p:nvPicPr>
          <p:cNvPr id="1028" name="Picture 4" descr="D:\!__temp\DSC0005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20440" y="3430721"/>
            <a:ext cx="5120640" cy="3366319"/>
          </a:xfrm>
          <a:prstGeom prst="rect">
            <a:avLst/>
          </a:prstGeom>
          <a:noFill/>
        </p:spPr>
      </p:pic>
      <p:sp>
        <p:nvSpPr>
          <p:cNvPr id="10" name="文字方塊 9"/>
          <p:cNvSpPr txBox="1"/>
          <p:nvPr/>
        </p:nvSpPr>
        <p:spPr>
          <a:xfrm>
            <a:off x="8945880" y="228600"/>
            <a:ext cx="304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/>
              <a:t>時間：</a:t>
            </a:r>
            <a:r>
              <a:rPr lang="en-US" altLang="zh-TW" sz="2400" b="1" dirty="0" smtClean="0"/>
              <a:t>108.7.19</a:t>
            </a:r>
          </a:p>
          <a:p>
            <a:endParaRPr lang="en-US" altLang="zh-TW" sz="2400" b="1" dirty="0" smtClean="0"/>
          </a:p>
          <a:p>
            <a:r>
              <a:rPr lang="zh-TW" altLang="en-US" sz="2400" b="1" dirty="0" smtClean="0"/>
              <a:t>地點：中油大樓 </a:t>
            </a:r>
            <a:r>
              <a:rPr lang="en-US" altLang="zh-TW" sz="2400" b="1" dirty="0" smtClean="0"/>
              <a:t>13F</a:t>
            </a:r>
            <a:endParaRPr lang="zh-TW" altLang="en-US" sz="2400" b="1" dirty="0"/>
          </a:p>
        </p:txBody>
      </p:sp>
      <p:sp>
        <p:nvSpPr>
          <p:cNvPr id="7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2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prstClr val="white">
                      <a:alpha val="50000"/>
                    </a:prstClr>
                  </a:solidFill>
                </a:ln>
                <a:solidFill>
                  <a:srgbClr val="FFC000"/>
                </a:solidFill>
              </a:rPr>
              <a:t>3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1805756"/>
            <a:ext cx="52921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對耗電及天然氣之影響</a:t>
            </a:r>
            <a:endParaRPr lang="zh-CN" altLang="en-US" sz="54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6582638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645287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車輛全面電動化</a:t>
            </a:r>
            <a:r>
              <a:rPr lang="zh-CN" altLang="en-US" sz="3600" b="1" dirty="0">
                <a:solidFill>
                  <a:prstClr val="white"/>
                </a:solidFill>
                <a:cs typeface="+mn-ea"/>
                <a:sym typeface="+mn-lt"/>
              </a:rPr>
              <a:t>對</a:t>
            </a: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耗電之</a:t>
            </a:r>
            <a:r>
              <a:rPr lang="zh-CN" altLang="en-US" sz="3600" b="1" dirty="0">
                <a:solidFill>
                  <a:prstClr val="white"/>
                </a:solidFill>
                <a:cs typeface="+mn-ea"/>
                <a:sym typeface="+mn-lt"/>
              </a:rPr>
              <a:t>影響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48932" y="1359822"/>
            <a:ext cx="4388044" cy="5648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cs typeface="+mn-ea"/>
                <a:sym typeface="+mn-lt"/>
              </a:rPr>
              <a:t>新增用電需求約</a:t>
            </a:r>
            <a:r>
              <a:rPr kumimoji="0" lang="en-US" altLang="zh-TW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267</a:t>
            </a: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cs typeface="+mn-ea"/>
                <a:sym typeface="+mn-lt"/>
              </a:rPr>
              <a:t>億度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uLnTx/>
              <a:uFillTx/>
              <a:cs typeface="+mn-ea"/>
              <a:sym typeface="+mn-lt"/>
            </a:endParaRPr>
          </a:p>
        </p:txBody>
      </p:sp>
      <p:pic>
        <p:nvPicPr>
          <p:cNvPr id="1028" name="Picture 4" descr="Image result for electric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422" t="7505" r="24715" b="21516"/>
          <a:stretch/>
        </p:blipFill>
        <p:spPr bwMode="auto">
          <a:xfrm>
            <a:off x="1013989" y="1474519"/>
            <a:ext cx="823396" cy="100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椭圆 42"/>
          <p:cNvSpPr/>
          <p:nvPr/>
        </p:nvSpPr>
        <p:spPr>
          <a:xfrm flipH="1">
            <a:off x="2503985" y="3791371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2" name="椭圆 43"/>
          <p:cNvSpPr/>
          <p:nvPr/>
        </p:nvSpPr>
        <p:spPr>
          <a:xfrm>
            <a:off x="1856517" y="3143903"/>
            <a:ext cx="1654936" cy="1654936"/>
          </a:xfrm>
          <a:prstGeom prst="ellipse">
            <a:avLst/>
          </a:prstGeom>
          <a:solidFill>
            <a:sysClr val="window" lastClr="FFFFFF">
              <a:alpha val="1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graphicFrame>
        <p:nvGraphicFramePr>
          <p:cNvPr id="123" name="图表 44"/>
          <p:cNvGraphicFramePr/>
          <p:nvPr>
            <p:extLst>
              <p:ext uri="{D42A27DB-BD31-4B8C-83A1-F6EECF244321}">
                <p14:modId xmlns:p14="http://schemas.microsoft.com/office/powerpoint/2010/main" xmlns="" val="1155439747"/>
              </p:ext>
            </p:extLst>
          </p:nvPr>
        </p:nvGraphicFramePr>
        <p:xfrm>
          <a:off x="1223703" y="2571283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4" name="椭圆 45"/>
          <p:cNvSpPr/>
          <p:nvPr/>
        </p:nvSpPr>
        <p:spPr>
          <a:xfrm flipH="1">
            <a:off x="5935637" y="3791371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5" name="椭圆 46"/>
          <p:cNvSpPr/>
          <p:nvPr/>
        </p:nvSpPr>
        <p:spPr>
          <a:xfrm>
            <a:off x="5288169" y="3143903"/>
            <a:ext cx="1654936" cy="1654936"/>
          </a:xfrm>
          <a:prstGeom prst="ellipse">
            <a:avLst/>
          </a:prstGeom>
          <a:solidFill>
            <a:sysClr val="window" lastClr="FFFFFF">
              <a:alpha val="1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graphicFrame>
        <p:nvGraphicFramePr>
          <p:cNvPr id="126" name="图表 47"/>
          <p:cNvGraphicFramePr/>
          <p:nvPr>
            <p:extLst>
              <p:ext uri="{D42A27DB-BD31-4B8C-83A1-F6EECF244321}">
                <p14:modId xmlns:p14="http://schemas.microsoft.com/office/powerpoint/2010/main" xmlns="" val="1330343745"/>
              </p:ext>
            </p:extLst>
          </p:nvPr>
        </p:nvGraphicFramePr>
        <p:xfrm>
          <a:off x="4654568" y="2569954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7" name="椭圆 48"/>
          <p:cNvSpPr/>
          <p:nvPr/>
        </p:nvSpPr>
        <p:spPr>
          <a:xfrm flipH="1">
            <a:off x="9462093" y="3791371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8" name="椭圆 49"/>
          <p:cNvSpPr/>
          <p:nvPr/>
        </p:nvSpPr>
        <p:spPr>
          <a:xfrm>
            <a:off x="8814625" y="3143903"/>
            <a:ext cx="1654936" cy="1654936"/>
          </a:xfrm>
          <a:prstGeom prst="ellipse">
            <a:avLst/>
          </a:prstGeom>
          <a:solidFill>
            <a:sysClr val="window" lastClr="FFFFFF">
              <a:alpha val="1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graphicFrame>
        <p:nvGraphicFramePr>
          <p:cNvPr id="129" name="图表 50"/>
          <p:cNvGraphicFramePr/>
          <p:nvPr>
            <p:extLst>
              <p:ext uri="{D42A27DB-BD31-4B8C-83A1-F6EECF244321}">
                <p14:modId xmlns:p14="http://schemas.microsoft.com/office/powerpoint/2010/main" xmlns="" val="2969442105"/>
              </p:ext>
            </p:extLst>
          </p:nvPr>
        </p:nvGraphicFramePr>
        <p:xfrm>
          <a:off x="8192260" y="2568292"/>
          <a:ext cx="2899666" cy="28001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130" name="组合 51"/>
          <p:cNvGrpSpPr/>
          <p:nvPr/>
        </p:nvGrpSpPr>
        <p:grpSpPr>
          <a:xfrm>
            <a:off x="1814654" y="5131342"/>
            <a:ext cx="2603929" cy="1485509"/>
            <a:chOff x="1732561" y="4324668"/>
            <a:chExt cx="2603929" cy="1485509"/>
          </a:xfrm>
        </p:grpSpPr>
        <p:sp>
          <p:nvSpPr>
            <p:cNvPr id="131" name="矩形 130"/>
            <p:cNvSpPr/>
            <p:nvPr/>
          </p:nvSpPr>
          <p:spPr>
            <a:xfrm>
              <a:off x="1732561" y="4324668"/>
              <a:ext cx="2603929" cy="45294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</a:rPr>
                <a:t>小客車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1732561" y="4794514"/>
              <a:ext cx="255922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每輛每年用電</a:t>
              </a:r>
              <a:r>
                <a:rPr lang="en-US" altLang="zh-TW" dirty="0">
                  <a:solidFill>
                    <a:prstClr val="white"/>
                  </a:solidFill>
                  <a:cs typeface="+mn-ea"/>
                </a:rPr>
                <a:t>3,496</a:t>
              </a:r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度</a:t>
              </a:r>
            </a:p>
            <a:p>
              <a:pPr lvl="0"/>
              <a:r>
                <a:rPr lang="en-US" altLang="zh-TW" dirty="0">
                  <a:solidFill>
                    <a:prstClr val="white"/>
                  </a:solidFill>
                  <a:cs typeface="+mn-ea"/>
                </a:rPr>
                <a:t>6,845,711</a:t>
              </a:r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輛</a:t>
              </a:r>
            </a:p>
            <a:p>
              <a:pPr lvl="0"/>
              <a:r>
                <a:rPr lang="en-US" altLang="zh-TW" sz="2400" b="1" kern="0" dirty="0">
                  <a:solidFill>
                    <a:srgbClr val="FFC000"/>
                  </a:solidFill>
                  <a:ea typeface="微软雅黑" panose="020B0503020204020204" charset="-122"/>
                </a:rPr>
                <a:t>240</a:t>
              </a:r>
              <a:r>
                <a:rPr lang="zh-TW" altLang="en-US" sz="2400" b="1" kern="0" dirty="0">
                  <a:solidFill>
                    <a:srgbClr val="FFC000"/>
                  </a:solidFill>
                  <a:ea typeface="微软雅黑" panose="020B0503020204020204" charset="-122"/>
                </a:rPr>
                <a:t>億度</a:t>
              </a:r>
            </a:p>
          </p:txBody>
        </p:sp>
      </p:grpSp>
      <p:grpSp>
        <p:nvGrpSpPr>
          <p:cNvPr id="133" name="组合 54"/>
          <p:cNvGrpSpPr/>
          <p:nvPr/>
        </p:nvGrpSpPr>
        <p:grpSpPr>
          <a:xfrm>
            <a:off x="5288168" y="5131326"/>
            <a:ext cx="2603930" cy="1485526"/>
            <a:chOff x="5206075" y="4525172"/>
            <a:chExt cx="2603930" cy="1485526"/>
          </a:xfrm>
        </p:grpSpPr>
        <p:sp>
          <p:nvSpPr>
            <p:cNvPr id="134" name="矩形 133"/>
            <p:cNvSpPr/>
            <p:nvPr/>
          </p:nvSpPr>
          <p:spPr>
            <a:xfrm>
              <a:off x="5206076" y="4525172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</a:rPr>
                <a:t>機車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>
              <a:off x="5206075" y="4995035"/>
              <a:ext cx="215911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每輛每年用電</a:t>
              </a:r>
              <a:r>
                <a:rPr lang="en-US" altLang="zh-TW" dirty="0">
                  <a:solidFill>
                    <a:prstClr val="white"/>
                  </a:solidFill>
                  <a:cs typeface="+mn-ea"/>
                </a:rPr>
                <a:t>117</a:t>
              </a:r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度</a:t>
              </a:r>
            </a:p>
            <a:p>
              <a:r>
                <a:rPr lang="en-US" altLang="zh-TW" dirty="0">
                  <a:solidFill>
                    <a:prstClr val="white"/>
                  </a:solidFill>
                  <a:cs typeface="+mn-ea"/>
                </a:rPr>
                <a:t>13,835,520</a:t>
              </a:r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輛</a:t>
              </a:r>
            </a:p>
            <a:p>
              <a:r>
                <a:rPr lang="en-US" altLang="zh-TW" sz="2400" b="1" kern="0" dirty="0">
                  <a:solidFill>
                    <a:srgbClr val="FFC000"/>
                  </a:solidFill>
                  <a:ea typeface="微软雅黑" panose="020B0503020204020204" charset="-122"/>
                </a:rPr>
                <a:t>16</a:t>
              </a:r>
              <a:r>
                <a:rPr lang="zh-TW" altLang="en-US" sz="2400" b="1" kern="0" dirty="0">
                  <a:solidFill>
                    <a:srgbClr val="FFC000"/>
                  </a:solidFill>
                  <a:ea typeface="微软雅黑" panose="020B0503020204020204" charset="-122"/>
                </a:rPr>
                <a:t>億度</a:t>
              </a:r>
            </a:p>
          </p:txBody>
        </p:sp>
      </p:grpSp>
      <p:grpSp>
        <p:nvGrpSpPr>
          <p:cNvPr id="136" name="组合 57"/>
          <p:cNvGrpSpPr/>
          <p:nvPr/>
        </p:nvGrpSpPr>
        <p:grpSpPr>
          <a:xfrm>
            <a:off x="8761683" y="5131326"/>
            <a:ext cx="2837281" cy="1485526"/>
            <a:chOff x="8679590" y="4602234"/>
            <a:chExt cx="2837281" cy="1485526"/>
          </a:xfrm>
        </p:grpSpPr>
        <p:sp>
          <p:nvSpPr>
            <p:cNvPr id="137" name="矩形 136"/>
            <p:cNvSpPr/>
            <p:nvPr/>
          </p:nvSpPr>
          <p:spPr>
            <a:xfrm>
              <a:off x="8685435" y="4602234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</a:rPr>
                <a:t>公車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8679590" y="5072097"/>
              <a:ext cx="2837281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每輛每年用電</a:t>
              </a:r>
              <a:r>
                <a:rPr lang="en-US" altLang="zh-TW" dirty="0">
                  <a:solidFill>
                    <a:prstClr val="white"/>
                  </a:solidFill>
                  <a:cs typeface="+mn-ea"/>
                </a:rPr>
                <a:t>112,858</a:t>
              </a:r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度</a:t>
              </a:r>
            </a:p>
            <a:p>
              <a:r>
                <a:rPr lang="en-US" altLang="zh-TW" dirty="0">
                  <a:solidFill>
                    <a:prstClr val="white"/>
                  </a:solidFill>
                  <a:cs typeface="+mn-ea"/>
                </a:rPr>
                <a:t>10,000</a:t>
              </a:r>
              <a:r>
                <a:rPr lang="zh-TW" altLang="en-US" dirty="0">
                  <a:solidFill>
                    <a:prstClr val="white"/>
                  </a:solidFill>
                  <a:cs typeface="+mn-ea"/>
                </a:rPr>
                <a:t>輛</a:t>
              </a:r>
            </a:p>
            <a:p>
              <a:r>
                <a:rPr lang="en-US" altLang="zh-TW" sz="2400" b="1" kern="0" dirty="0">
                  <a:solidFill>
                    <a:srgbClr val="FFC000"/>
                  </a:solidFill>
                  <a:ea typeface="微软雅黑" panose="020B0503020204020204" charset="-122"/>
                </a:rPr>
                <a:t>11</a:t>
              </a:r>
              <a:r>
                <a:rPr lang="zh-TW" altLang="en-US" sz="2400" b="1" kern="0" dirty="0">
                  <a:solidFill>
                    <a:srgbClr val="FFC000"/>
                  </a:solidFill>
                  <a:ea typeface="微软雅黑" panose="020B0503020204020204" charset="-122"/>
                </a:rPr>
                <a:t>億度</a:t>
              </a:r>
            </a:p>
          </p:txBody>
        </p:sp>
      </p:grpSp>
      <p:sp>
        <p:nvSpPr>
          <p:cNvPr id="139" name="文本框 60"/>
          <p:cNvSpPr txBox="1"/>
          <p:nvPr/>
        </p:nvSpPr>
        <p:spPr>
          <a:xfrm>
            <a:off x="2732192" y="3446909"/>
            <a:ext cx="13805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800" b="1" dirty="0">
                <a:solidFill>
                  <a:prstClr val="white"/>
                </a:solidFill>
                <a:latin typeface="Arial Black" panose="020B0A04020102020204" charset="0"/>
              </a:rPr>
              <a:t>89.7</a:t>
            </a:r>
            <a:r>
              <a:rPr lang="en-US" altLang="zh-CN" sz="2800" b="1" dirty="0">
                <a:solidFill>
                  <a:prstClr val="white"/>
                </a:solidFill>
                <a:latin typeface="Arial Black" panose="020B0A04020102020204" charset="0"/>
              </a:rPr>
              <a:t>%</a:t>
            </a:r>
            <a:endParaRPr lang="zh-CN" altLang="en-US" sz="2800" b="1" dirty="0">
              <a:solidFill>
                <a:prstClr val="white"/>
              </a:solidFill>
              <a:latin typeface="Arial Black" panose="020B0A04020102020204" charset="0"/>
            </a:endParaRPr>
          </a:p>
        </p:txBody>
      </p:sp>
      <p:sp>
        <p:nvSpPr>
          <p:cNvPr id="140" name="文本框 61"/>
          <p:cNvSpPr txBox="1"/>
          <p:nvPr/>
        </p:nvSpPr>
        <p:spPr>
          <a:xfrm>
            <a:off x="6022089" y="3416640"/>
            <a:ext cx="1210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>
                <a:solidFill>
                  <a:prstClr val="white"/>
                </a:solidFill>
                <a:latin typeface="Arial Black" panose="020B0A04020102020204" charset="0"/>
              </a:rPr>
              <a:t>6.07</a:t>
            </a:r>
            <a:r>
              <a:rPr lang="en-US" altLang="zh-CN" sz="2400" b="1" dirty="0">
                <a:solidFill>
                  <a:prstClr val="white"/>
                </a:solidFill>
                <a:latin typeface="Arial Black" panose="020B0A04020102020204" charset="0"/>
              </a:rPr>
              <a:t>%</a:t>
            </a:r>
            <a:endParaRPr lang="zh-CN" altLang="en-US" sz="2400" b="1" dirty="0">
              <a:solidFill>
                <a:prstClr val="white"/>
              </a:solidFill>
              <a:latin typeface="Arial Black" panose="020B0A04020102020204" charset="0"/>
            </a:endParaRPr>
          </a:p>
        </p:txBody>
      </p:sp>
      <p:sp>
        <p:nvSpPr>
          <p:cNvPr id="141" name="文本框 62"/>
          <p:cNvSpPr txBox="1"/>
          <p:nvPr/>
        </p:nvSpPr>
        <p:spPr>
          <a:xfrm>
            <a:off x="9642093" y="3447418"/>
            <a:ext cx="10406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000" b="1" dirty="0">
                <a:solidFill>
                  <a:prstClr val="white"/>
                </a:solidFill>
                <a:latin typeface="Arial Black" panose="020B0A04020102020204" charset="0"/>
              </a:rPr>
              <a:t>4.23</a:t>
            </a:r>
            <a:r>
              <a:rPr lang="en-US" altLang="zh-CN" sz="2000" b="1" dirty="0">
                <a:solidFill>
                  <a:prstClr val="white"/>
                </a:solidFill>
                <a:latin typeface="Arial Black" panose="020B0A04020102020204" charset="0"/>
              </a:rPr>
              <a:t>%</a:t>
            </a:r>
            <a:endParaRPr lang="zh-CN" altLang="en-US" sz="2000" b="1" dirty="0">
              <a:solidFill>
                <a:prstClr val="white"/>
              </a:solidFill>
              <a:latin typeface="Arial Black" panose="020B0A0402010202020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993853" y="1905100"/>
            <a:ext cx="9377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以</a:t>
            </a:r>
            <a:r>
              <a:rPr lang="en-US" altLang="zh-TW" sz="2000" b="1" dirty="0">
                <a:solidFill>
                  <a:prstClr val="white"/>
                </a:solidFill>
                <a:cs typeface="+mn-ea"/>
              </a:rPr>
              <a:t>107</a:t>
            </a: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年車輛</a:t>
            </a:r>
            <a:r>
              <a:rPr lang="zh-TW" altLang="en-US" sz="2000" b="1" u="sng" dirty="0">
                <a:solidFill>
                  <a:prstClr val="white"/>
                </a:solidFill>
                <a:cs typeface="+mn-ea"/>
              </a:rPr>
              <a:t>掛牌數</a:t>
            </a: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為基礎，估算車輛全面電動化後將增加用電需求</a:t>
            </a:r>
            <a:r>
              <a:rPr lang="en-US" altLang="zh-TW" sz="2000" b="1" dirty="0">
                <a:solidFill>
                  <a:srgbClr val="FFC000"/>
                </a:solidFill>
                <a:cs typeface="+mn-ea"/>
              </a:rPr>
              <a:t>267</a:t>
            </a:r>
            <a:r>
              <a:rPr lang="zh-TW" altLang="en-US" sz="2000" b="1" dirty="0">
                <a:solidFill>
                  <a:srgbClr val="FFC000"/>
                </a:solidFill>
                <a:cs typeface="+mn-ea"/>
              </a:rPr>
              <a:t>億度</a:t>
            </a: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，佔台電</a:t>
            </a:r>
            <a:r>
              <a:rPr lang="en-US" altLang="zh-TW" sz="2000" b="1" dirty="0">
                <a:solidFill>
                  <a:prstClr val="white"/>
                </a:solidFill>
                <a:cs typeface="+mn-ea"/>
              </a:rPr>
              <a:t>107</a:t>
            </a: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年總售電量</a:t>
            </a:r>
            <a:r>
              <a:rPr lang="en-US" altLang="zh-TW" sz="2000" b="1" dirty="0">
                <a:solidFill>
                  <a:srgbClr val="FFC000"/>
                </a:solidFill>
                <a:cs typeface="+mn-ea"/>
              </a:rPr>
              <a:t>2,333</a:t>
            </a:r>
            <a:r>
              <a:rPr lang="zh-TW" altLang="en-US" sz="2000" b="1" dirty="0">
                <a:solidFill>
                  <a:srgbClr val="FFC000"/>
                </a:solidFill>
                <a:cs typeface="+mn-ea"/>
              </a:rPr>
              <a:t>億度</a:t>
            </a: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的</a:t>
            </a:r>
            <a:r>
              <a:rPr lang="en-US" altLang="zh-TW" sz="2800" b="1" dirty="0">
                <a:solidFill>
                  <a:srgbClr val="FFC000"/>
                </a:solidFill>
                <a:cs typeface="+mn-ea"/>
              </a:rPr>
              <a:t>11.44%</a:t>
            </a:r>
            <a:endParaRPr lang="en-US" altLang="zh-TW" sz="2000" b="1" dirty="0">
              <a:solidFill>
                <a:srgbClr val="FFC000"/>
              </a:solidFill>
              <a:cs typeface="+mn-ea"/>
            </a:endParaRPr>
          </a:p>
        </p:txBody>
      </p:sp>
      <p:sp>
        <p:nvSpPr>
          <p:cNvPr id="39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21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89500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411902" y="271709"/>
            <a:ext cx="534373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TW" altLang="en-US" sz="4000" b="1" dirty="0">
                <a:solidFill>
                  <a:prstClr val="white"/>
                </a:solidFill>
                <a:cs typeface="+mn-ea"/>
                <a:sym typeface="+mn-lt"/>
              </a:rPr>
              <a:t>對天然氣需求之影響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pic>
        <p:nvPicPr>
          <p:cNvPr id="3076" name="Picture 4" descr="C:\Users\208574\Desktop\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6397" y="1160274"/>
            <a:ext cx="9061668" cy="5096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45EB0CA9-8A5D-4465-9414-830924ADB14A}"/>
              </a:ext>
            </a:extLst>
          </p:cNvPr>
          <p:cNvSpPr/>
          <p:nvPr/>
        </p:nvSpPr>
        <p:spPr>
          <a:xfrm>
            <a:off x="1209191" y="6171676"/>
            <a:ext cx="3565383" cy="625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資料時間：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107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年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資料來源：台電公司年報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</p:txBody>
      </p:sp>
      <p:pic>
        <p:nvPicPr>
          <p:cNvPr id="19" name="Picture 2" descr="å°æ¿åº Open Data ç¼ä½å° GitHub">
            <a:extLst>
              <a:ext uri="{FF2B5EF4-FFF2-40B4-BE49-F238E27FC236}">
                <a16:creationId xmlns="" xmlns:a16="http://schemas.microsoft.com/office/drawing/2014/main" id="{280F2942-8368-45E1-A130-8BE87798E1D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" r="74198"/>
          <a:stretch/>
        </p:blipFill>
        <p:spPr bwMode="auto">
          <a:xfrm>
            <a:off x="127239" y="5770189"/>
            <a:ext cx="1099264" cy="114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22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0895001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718523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4000" b="1" dirty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提供</a:t>
            </a:r>
            <a:r>
              <a:rPr lang="zh-TW" altLang="en-US" sz="4000" b="1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充換電</a:t>
            </a:r>
            <a:r>
              <a:rPr lang="zh-TW" altLang="en-US" sz="40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服務</a:t>
            </a:r>
            <a:r>
              <a:rPr lang="zh-TW" altLang="en-US" sz="4000" b="1" dirty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t>之中油加油站</a:t>
            </a:r>
            <a:endParaRPr lang="zh-CN" altLang="en-US" sz="4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827584" y="1984053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850" y="1602378"/>
            <a:ext cx="4140109" cy="4991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xmlns="" id="{3EAECB9E-639D-4775-B1A5-A9AE2CEAB5FA}"/>
              </a:ext>
            </a:extLst>
          </p:cNvPr>
          <p:cNvSpPr txBox="1"/>
          <p:nvPr/>
        </p:nvSpPr>
        <p:spPr>
          <a:xfrm>
            <a:off x="5654040" y="1683479"/>
            <a:ext cx="5836920" cy="60016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74638" indent="-274638" algn="just">
              <a:buFont typeface="Wingdings" pitchFamily="2" charset="2"/>
              <a:buChar char="n"/>
            </a:pPr>
            <a:r>
              <a:rPr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利用本公司所提供之電動機車充換電站資訊，結合</a:t>
            </a:r>
            <a:r>
              <a:rPr lang="en-US" altLang="zh-TW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APP</a:t>
            </a:r>
            <a:r>
              <a:rPr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之建置可方便民眾查詢相關資訊</a:t>
            </a:r>
            <a:endParaRPr lang="en-US" altLang="zh-TW" sz="28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buFont typeface="Wingdings" pitchFamily="2" charset="2"/>
              <a:buChar char="n"/>
            </a:pPr>
            <a:endParaRPr lang="en-US" altLang="zh-TW" sz="2800" b="1" dirty="0" smtClean="0"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buFont typeface="Wingdings" pitchFamily="2" charset="2"/>
              <a:buChar char="n"/>
            </a:pPr>
            <a:endParaRPr lang="en-US" altLang="zh-TW" sz="2800" b="1" dirty="0" smtClean="0"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buFont typeface="Wingdings" pitchFamily="2" charset="2"/>
              <a:buChar char="n"/>
            </a:pPr>
            <a:endParaRPr lang="en-US" altLang="zh-TW" sz="2800" b="1" dirty="0" smtClean="0"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algn="just"/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16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23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885696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769577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4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中油</a:t>
            </a:r>
            <a:r>
              <a:rPr lang="zh-TW" altLang="en-US" sz="4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公司</a:t>
            </a:r>
            <a:r>
              <a:rPr lang="zh-TW" altLang="en-US" sz="4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所提供之</a:t>
            </a:r>
            <a:r>
              <a:rPr lang="zh-TW" altLang="en-US" sz="4000" b="1" dirty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太陽能加油站</a:t>
            </a:r>
            <a:endParaRPr lang="zh-CN" altLang="en-US" sz="4000" b="1" dirty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  <a:cs typeface="+mn-ea"/>
              <a:sym typeface="+mn-lt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827584" y="1984053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3177" y="1452226"/>
            <a:ext cx="4188823" cy="5141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xmlns="" id="{3EAECB9E-639D-4775-B1A5-A9AE2CEAB5FA}"/>
              </a:ext>
            </a:extLst>
          </p:cNvPr>
          <p:cNvSpPr txBox="1"/>
          <p:nvPr/>
        </p:nvSpPr>
        <p:spPr>
          <a:xfrm>
            <a:off x="5410201" y="1661835"/>
            <a:ext cx="5623560" cy="387798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74638" indent="-274638" algn="just">
              <a:buFont typeface="Wingdings" pitchFamily="2" charset="2"/>
              <a:buChar char="n"/>
            </a:pPr>
            <a:r>
              <a:rPr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利用中油公司所提供之太陽能加油站資訊，結合</a:t>
            </a:r>
            <a:r>
              <a:rPr lang="en-US" altLang="zh-TW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APP</a:t>
            </a:r>
            <a:r>
              <a:rPr lang="zh-TW" altLang="en-US" sz="28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之建置可方便民眾查詢相關資訊</a:t>
            </a:r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en-US" altLang="zh-TW" dirty="0"/>
          </a:p>
          <a:p>
            <a:endParaRPr lang="zh-TW" altLang="en-US" dirty="0"/>
          </a:p>
        </p:txBody>
      </p:sp>
      <p:sp>
        <p:nvSpPr>
          <p:cNvPr id="16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24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7" name="文字方塊 16"/>
          <p:cNvSpPr txBox="1"/>
          <p:nvPr/>
        </p:nvSpPr>
        <p:spPr>
          <a:xfrm>
            <a:off x="5836920" y="3718560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 smtClean="0">
                <a:solidFill>
                  <a:srgbClr val="FFC000"/>
                </a:solidFill>
              </a:rPr>
              <a:t>108.11.12 </a:t>
            </a:r>
            <a:r>
              <a:rPr lang="zh-TW" altLang="en-US" sz="2800" b="1" dirty="0" smtClean="0">
                <a:solidFill>
                  <a:srgbClr val="FFC000"/>
                </a:solidFill>
              </a:rPr>
              <a:t>即將啟動</a:t>
            </a:r>
            <a:r>
              <a:rPr lang="en-US" altLang="zh-TW" sz="2800" b="1" dirty="0" smtClean="0">
                <a:solidFill>
                  <a:srgbClr val="FFC000"/>
                </a:solidFill>
              </a:rPr>
              <a:t>CPC- Pay</a:t>
            </a:r>
            <a:endParaRPr lang="zh-TW" altLang="en-US" sz="28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7885696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718523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TW" altLang="en-US" sz="4000" b="1" dirty="0" smtClean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" panose="020F0502020204030203" pitchFamily="34" charset="0"/>
              </a:rPr>
              <a:t>公私</a:t>
            </a:r>
            <a:r>
              <a:rPr lang="zh-TW" altLang="en-US" sz="40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" panose="020F0502020204030203" pitchFamily="34" charset="0"/>
              </a:rPr>
              <a:t>協力合作模式</a:t>
            </a:r>
          </a:p>
        </p:txBody>
      </p:sp>
      <p:sp>
        <p:nvSpPr>
          <p:cNvPr id="3" name="矩形 2"/>
          <p:cNvSpPr/>
          <p:nvPr/>
        </p:nvSpPr>
        <p:spPr>
          <a:xfrm>
            <a:off x="2644503" y="3304783"/>
            <a:ext cx="7358743" cy="3165474"/>
          </a:xfrm>
          <a:prstGeom prst="rect">
            <a:avLst/>
          </a:prstGeom>
          <a:solidFill>
            <a:schemeClr val="accent1">
              <a:alpha val="3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xmlns="" id="{3EAECB9E-639D-4775-B1A5-A9AE2CEAB5FA}"/>
              </a:ext>
            </a:extLst>
          </p:cNvPr>
          <p:cNvSpPr txBox="1"/>
          <p:nvPr/>
        </p:nvSpPr>
        <p:spPr>
          <a:xfrm>
            <a:off x="606753" y="1263038"/>
            <a:ext cx="10482511" cy="53245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74638" indent="-274638" algn="just">
              <a:buFont typeface="Wingdings" pitchFamily="2" charset="2"/>
              <a:buChar char="u"/>
            </a:pPr>
            <a:r>
              <a:rPr lang="zh-TW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目前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各電動機車業者所採用的補充能源之方式不同</a:t>
            </a:r>
            <a:r>
              <a:rPr lang="zh-TW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中油</a:t>
            </a:r>
            <a:r>
              <a:rPr lang="zh-TW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公司</a:t>
            </a:r>
            <a:r>
              <a:rPr lang="zh-TW" altLang="zh-TW" sz="20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不僅設置換電站，也設置充電站，兼容各家業者之方案，為電動機車之能源規劃提供一完善平台，促進電動機車發展</a:t>
            </a:r>
            <a:r>
              <a:rPr lang="zh-TW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。</a:t>
            </a:r>
            <a:endParaRPr lang="zh-TW" altLang="zh-TW" sz="20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74638" indent="-274638" algn="just">
              <a:buFont typeface="Wingdings" pitchFamily="2" charset="2"/>
              <a:buChar char="u"/>
            </a:pPr>
            <a:r>
              <a:rPr lang="zh-TW" altLang="en-US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本提案藉由電動機車相關資訊分析，除了可協助公司高層瞭解電動車發展趨勢變化對油氣的影響外，可結合太陽能發電加油站與充換電站分佈狀況，建構</a:t>
            </a:r>
            <a:r>
              <a:rPr lang="en-US" altLang="zh-TW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APP</a:t>
            </a:r>
            <a:r>
              <a:rPr lang="zh-TW" altLang="en-US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方便民眾查詢，俾利環保綠電之推動。</a:t>
            </a:r>
            <a:endParaRPr lang="en-US" altLang="zh-TW" sz="20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 algn="just">
              <a:buFont typeface="Wingdings" pitchFamily="2" charset="2"/>
              <a:buChar char="u"/>
            </a:pPr>
            <a:r>
              <a:rPr lang="zh-TW" altLang="en-US" sz="20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可提供國內電動車相關產業應用分析，供民眾投資參考。</a:t>
            </a:r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en-US" altLang="zh-TW" sz="2000" b="1" dirty="0">
              <a:latin typeface="微軟正黑體" pitchFamily="34" charset="-120"/>
              <a:ea typeface="微軟正黑體" pitchFamily="34" charset="-120"/>
            </a:endParaRPr>
          </a:p>
          <a:p>
            <a:endParaRPr lang="zh-TW" altLang="en-US" sz="2000" b="1" dirty="0"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5" name="圖片 1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4468" y="3495803"/>
            <a:ext cx="3259937" cy="239599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 t="-176" r="13430"/>
          <a:stretch/>
        </p:blipFill>
        <p:spPr>
          <a:xfrm>
            <a:off x="6879045" y="3495803"/>
            <a:ext cx="2760749" cy="2395992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2914468" y="5934285"/>
            <a:ext cx="5173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位於台南前鋒站之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GOGORO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換電站與公規充電站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8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25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748036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30000" b="1" dirty="0">
                <a:ln>
                  <a:solidFill>
                    <a:prstClr val="white">
                      <a:alpha val="50000"/>
                    </a:prstClr>
                  </a:solidFill>
                </a:ln>
                <a:solidFill>
                  <a:srgbClr val="FFC000"/>
                </a:solidFill>
              </a:rPr>
              <a:t>4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4263308" y="2141707"/>
            <a:ext cx="43568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結論與建議</a:t>
            </a:r>
            <a:endParaRPr lang="zh-CN" altLang="en-US" sz="54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9905327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718523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3600" b="1" dirty="0" smtClean="0">
                <a:solidFill>
                  <a:prstClr val="white"/>
                </a:solidFill>
                <a:cs typeface="+mn-ea"/>
                <a:sym typeface="+mn-lt"/>
              </a:rPr>
              <a:t>質</a:t>
            </a: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化或量化效益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827584" y="1984053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xmlns="" id="{3EAECB9E-639D-4775-B1A5-A9AE2CEAB5FA}"/>
              </a:ext>
            </a:extLst>
          </p:cNvPr>
          <p:cNvSpPr txBox="1"/>
          <p:nvPr/>
        </p:nvSpPr>
        <p:spPr>
          <a:xfrm>
            <a:off x="937114" y="1381126"/>
            <a:ext cx="10482511" cy="655564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32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藉由台灣電動汽、機車成長現況，發現桃園市是全台電動車登記數最多，卻是</a:t>
            </a:r>
            <a:r>
              <a:rPr lang="zh-TW" altLang="en-US" sz="3200" b="1" dirty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六都中發油量</a:t>
            </a:r>
            <a:r>
              <a:rPr lang="zh-TW" altLang="en-US" sz="32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最少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。</a:t>
            </a:r>
            <a:endParaRPr lang="en-US" altLang="zh-TW" sz="32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假設燃油機車油箱大小為</a:t>
            </a:r>
            <a:r>
              <a:rPr lang="en-US" altLang="zh-TW" sz="32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2~5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公升</a:t>
            </a:r>
            <a:r>
              <a:rPr lang="zh-TW" altLang="en-US" sz="3200" b="1" kern="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，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每月加油</a:t>
            </a:r>
            <a:r>
              <a:rPr lang="en-US" altLang="zh-TW" sz="32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3~6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次估算電動車增加對本公司發油量影響約</a:t>
            </a:r>
            <a:r>
              <a:rPr lang="en-US" altLang="zh-TW" sz="32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0.08%~0.41%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。</a:t>
            </a:r>
            <a:endParaRPr lang="en-US" altLang="zh-TW" sz="32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利用相關分析可瞭解電動車的發展對本公司加油站的營收變化、進而以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107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年車輛掛牌數為基礎，估算車輛全面電動化後將增加用電需求</a:t>
            </a:r>
            <a:r>
              <a:rPr lang="en-US" altLang="zh-TW" sz="32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267</a:t>
            </a:r>
            <a:r>
              <a:rPr lang="zh-TW" altLang="en-US" sz="32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億度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，</a:t>
            </a:r>
            <a:r>
              <a:rPr lang="zh-TW" altLang="en-US" sz="3200" b="1" u="sng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佔台電</a:t>
            </a:r>
            <a:r>
              <a:rPr lang="en-US" altLang="zh-TW" sz="3200" b="1" u="sng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107</a:t>
            </a:r>
            <a:r>
              <a:rPr lang="zh-TW" altLang="en-US" sz="3200" b="1" u="sng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年總售電量</a:t>
            </a:r>
            <a:r>
              <a:rPr lang="en-US" altLang="zh-TW" sz="3200" b="1" u="sng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2,333</a:t>
            </a:r>
            <a:r>
              <a:rPr lang="zh-TW" altLang="en-US" sz="3200" b="1" u="sng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億度的</a:t>
            </a:r>
            <a:r>
              <a:rPr lang="en-US" altLang="zh-TW" sz="3200" b="1" u="sng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11.44%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。</a:t>
            </a:r>
            <a:endParaRPr lang="en-US" altLang="zh-TW" sz="32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未來車輛全面電動化後新增天然氣需求為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53.04 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億</a:t>
            </a:r>
            <a:r>
              <a:rPr lang="en-US" altLang="zh-TW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m</a:t>
            </a:r>
            <a:r>
              <a:rPr lang="en-US" altLang="zh-TW" sz="3200" b="1" baseline="30000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3</a:t>
            </a:r>
            <a:r>
              <a:rPr lang="zh-TW" altLang="en-US" sz="32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sym typeface="Wingdings"/>
              </a:rPr>
              <a:t> </a:t>
            </a:r>
          </a:p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endParaRPr lang="en-US" altLang="zh-TW" sz="32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spcBef>
                <a:spcPts val="1000"/>
              </a:spcBef>
              <a:buFont typeface="Wingdings" pitchFamily="2" charset="2"/>
              <a:buChar char="n"/>
            </a:pPr>
            <a:endParaRPr lang="en-US" altLang="zh-TW" sz="3200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  <a:sym typeface="Wingdings"/>
            </a:endParaRPr>
          </a:p>
          <a:p>
            <a:pPr marL="274638" indent="-274638" algn="just">
              <a:spcBef>
                <a:spcPts val="1000"/>
              </a:spcBef>
            </a:pPr>
            <a:endParaRPr lang="zh-TW" altLang="en-US" b="1" u="sng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5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27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2748036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2" y="302189"/>
            <a:ext cx="449623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商業價值及可行性</a:t>
            </a:r>
            <a:endParaRPr lang="zh-CN" altLang="en-US" sz="3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2" name="组合 42"/>
          <p:cNvGrpSpPr/>
          <p:nvPr/>
        </p:nvGrpSpPr>
        <p:grpSpPr>
          <a:xfrm>
            <a:off x="3805237" y="1486390"/>
            <a:ext cx="2285552" cy="2174031"/>
            <a:chOff x="3805237" y="1896600"/>
            <a:chExt cx="2285552" cy="2174031"/>
          </a:xfrm>
        </p:grpSpPr>
        <p:sp>
          <p:nvSpPr>
            <p:cNvPr id="13" name="Freeform 6"/>
            <p:cNvSpPr/>
            <p:nvPr/>
          </p:nvSpPr>
          <p:spPr bwMode="auto">
            <a:xfrm>
              <a:off x="3805237" y="189660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50000"/>
                  </a:sysClr>
                </a:gs>
                <a:gs pos="49000">
                  <a:sysClr val="window" lastClr="FFFFFF">
                    <a:alpha val="25000"/>
                  </a:sysClr>
                </a:gs>
                <a:gs pos="100000">
                  <a:sysClr val="window" lastClr="FFFFFF">
                    <a:alpha val="15000"/>
                  </a:sys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Calibri"/>
              </a:endParaRPr>
            </a:p>
          </p:txBody>
        </p:sp>
        <p:sp>
          <p:nvSpPr>
            <p:cNvPr id="14" name="文本框 44"/>
            <p:cNvSpPr txBox="1"/>
            <p:nvPr/>
          </p:nvSpPr>
          <p:spPr>
            <a:xfrm rot="2675746">
              <a:off x="4803646" y="3024153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uLnTx/>
                  <a:uFillTx/>
                  <a:latin typeface="Calibri"/>
                </a:rPr>
                <a:t>01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latin typeface="Calibri"/>
              </a:endParaRPr>
            </a:p>
          </p:txBody>
        </p:sp>
      </p:grpSp>
      <p:grpSp>
        <p:nvGrpSpPr>
          <p:cNvPr id="19" name="组合 49"/>
          <p:cNvGrpSpPr/>
          <p:nvPr/>
        </p:nvGrpSpPr>
        <p:grpSpPr>
          <a:xfrm>
            <a:off x="6109224" y="3865630"/>
            <a:ext cx="2277538" cy="2174031"/>
            <a:chOff x="6109224" y="4275840"/>
            <a:chExt cx="2277538" cy="2174031"/>
          </a:xfrm>
        </p:grpSpPr>
        <p:sp>
          <p:nvSpPr>
            <p:cNvPr id="20" name="Freeform 6"/>
            <p:cNvSpPr/>
            <p:nvPr/>
          </p:nvSpPr>
          <p:spPr bwMode="auto">
            <a:xfrm flipH="1" flipV="1">
              <a:off x="6212731" y="4275840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gradFill flip="none" rotWithShape="1">
              <a:gsLst>
                <a:gs pos="0">
                  <a:sysClr val="window" lastClr="FFFFFF">
                    <a:alpha val="50000"/>
                  </a:sysClr>
                </a:gs>
                <a:gs pos="49000">
                  <a:sysClr val="window" lastClr="FFFFFF">
                    <a:alpha val="25000"/>
                  </a:sysClr>
                </a:gs>
                <a:gs pos="100000">
                  <a:sysClr val="window" lastClr="FFFFFF">
                    <a:alpha val="15000"/>
                  </a:sysClr>
                </a:gs>
              </a:gsLst>
              <a:lin ang="15000000" scaled="0"/>
              <a:tileRect/>
            </a:gra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Calibri"/>
              </a:endParaRPr>
            </a:p>
          </p:txBody>
        </p:sp>
        <p:sp>
          <p:nvSpPr>
            <p:cNvPr id="21" name="文本框 51"/>
            <p:cNvSpPr txBox="1"/>
            <p:nvPr/>
          </p:nvSpPr>
          <p:spPr>
            <a:xfrm rot="2675746">
              <a:off x="6109224" y="4315111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uLnTx/>
                  <a:uFillTx/>
                  <a:latin typeface="Calibri"/>
                </a:rPr>
                <a:t>03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latin typeface="Calibri"/>
              </a:endParaRPr>
            </a:p>
          </p:txBody>
        </p:sp>
      </p:grpSp>
      <p:grpSp>
        <p:nvGrpSpPr>
          <p:cNvPr id="25" name="组合 55"/>
          <p:cNvGrpSpPr/>
          <p:nvPr/>
        </p:nvGrpSpPr>
        <p:grpSpPr>
          <a:xfrm>
            <a:off x="3786822" y="3744120"/>
            <a:ext cx="2174031" cy="2295777"/>
            <a:chOff x="3805237" y="4160680"/>
            <a:chExt cx="2174031" cy="2295777"/>
          </a:xfrm>
        </p:grpSpPr>
        <p:sp>
          <p:nvSpPr>
            <p:cNvPr id="26" name="Freeform 6"/>
            <p:cNvSpPr/>
            <p:nvPr/>
          </p:nvSpPr>
          <p:spPr bwMode="auto">
            <a:xfrm flipV="1">
              <a:off x="3805237" y="4282426"/>
              <a:ext cx="2174031" cy="2174031"/>
            </a:xfrm>
            <a:custGeom>
              <a:avLst/>
              <a:gdLst>
                <a:gd name="T0" fmla="*/ 441 w 1462"/>
                <a:gd name="T1" fmla="*/ 0 h 1462"/>
                <a:gd name="T2" fmla="*/ 1323 w 1462"/>
                <a:gd name="T3" fmla="*/ 878 h 1462"/>
                <a:gd name="T4" fmla="*/ 1462 w 1462"/>
                <a:gd name="T5" fmla="*/ 740 h 1462"/>
                <a:gd name="T6" fmla="*/ 1457 w 1462"/>
                <a:gd name="T7" fmla="*/ 1094 h 1462"/>
                <a:gd name="T8" fmla="*/ 1453 w 1462"/>
                <a:gd name="T9" fmla="*/ 1449 h 1462"/>
                <a:gd name="T10" fmla="*/ 1098 w 1462"/>
                <a:gd name="T11" fmla="*/ 1457 h 1462"/>
                <a:gd name="T12" fmla="*/ 744 w 1462"/>
                <a:gd name="T13" fmla="*/ 1462 h 1462"/>
                <a:gd name="T14" fmla="*/ 882 w 1462"/>
                <a:gd name="T15" fmla="*/ 1323 h 1462"/>
                <a:gd name="T16" fmla="*/ 0 w 1462"/>
                <a:gd name="T17" fmla="*/ 445 h 1462"/>
                <a:gd name="T18" fmla="*/ 441 w 1462"/>
                <a:gd name="T19" fmla="*/ 0 h 1462"/>
                <a:gd name="connsiteX0" fmla="*/ 3016 w 10183"/>
                <a:gd name="connsiteY0" fmla="*/ 0 h 10284"/>
                <a:gd name="connsiteX1" fmla="*/ 9049 w 10183"/>
                <a:gd name="connsiteY1" fmla="*/ 6005 h 10284"/>
                <a:gd name="connsiteX2" fmla="*/ 10000 w 10183"/>
                <a:gd name="connsiteY2" fmla="*/ 5062 h 10284"/>
                <a:gd name="connsiteX3" fmla="*/ 9938 w 10183"/>
                <a:gd name="connsiteY3" fmla="*/ 9911 h 10284"/>
                <a:gd name="connsiteX4" fmla="*/ 7510 w 10183"/>
                <a:gd name="connsiteY4" fmla="*/ 9966 h 10284"/>
                <a:gd name="connsiteX5" fmla="*/ 5089 w 10183"/>
                <a:gd name="connsiteY5" fmla="*/ 10000 h 10284"/>
                <a:gd name="connsiteX6" fmla="*/ 6033 w 10183"/>
                <a:gd name="connsiteY6" fmla="*/ 9049 h 10284"/>
                <a:gd name="connsiteX7" fmla="*/ 0 w 10183"/>
                <a:gd name="connsiteY7" fmla="*/ 3044 h 10284"/>
                <a:gd name="connsiteX8" fmla="*/ 3016 w 10183"/>
                <a:gd name="connsiteY8" fmla="*/ 0 h 10284"/>
                <a:gd name="connsiteX0-1" fmla="*/ 3016 w 10356"/>
                <a:gd name="connsiteY0-2" fmla="*/ 0 h 10339"/>
                <a:gd name="connsiteX1-3" fmla="*/ 9049 w 10356"/>
                <a:gd name="connsiteY1-4" fmla="*/ 6005 h 10339"/>
                <a:gd name="connsiteX2-5" fmla="*/ 10000 w 10356"/>
                <a:gd name="connsiteY2-6" fmla="*/ 5062 h 10339"/>
                <a:gd name="connsiteX3-7" fmla="*/ 9938 w 10356"/>
                <a:gd name="connsiteY3-8" fmla="*/ 9911 h 10339"/>
                <a:gd name="connsiteX4-9" fmla="*/ 5089 w 10356"/>
                <a:gd name="connsiteY4-10" fmla="*/ 10000 h 10339"/>
                <a:gd name="connsiteX5-11" fmla="*/ 6033 w 10356"/>
                <a:gd name="connsiteY5-12" fmla="*/ 9049 h 10339"/>
                <a:gd name="connsiteX6-13" fmla="*/ 0 w 10356"/>
                <a:gd name="connsiteY6-14" fmla="*/ 3044 h 10339"/>
                <a:gd name="connsiteX7-15" fmla="*/ 3016 w 10356"/>
                <a:gd name="connsiteY7-16" fmla="*/ 0 h 10339"/>
                <a:gd name="connsiteX0-17" fmla="*/ 3016 w 10356"/>
                <a:gd name="connsiteY0-18" fmla="*/ 0 h 10000"/>
                <a:gd name="connsiteX1-19" fmla="*/ 9049 w 10356"/>
                <a:gd name="connsiteY1-20" fmla="*/ 6005 h 10000"/>
                <a:gd name="connsiteX2-21" fmla="*/ 10000 w 10356"/>
                <a:gd name="connsiteY2-22" fmla="*/ 5062 h 10000"/>
                <a:gd name="connsiteX3-23" fmla="*/ 9938 w 10356"/>
                <a:gd name="connsiteY3-24" fmla="*/ 9911 h 10000"/>
                <a:gd name="connsiteX4-25" fmla="*/ 5089 w 10356"/>
                <a:gd name="connsiteY4-26" fmla="*/ 10000 h 10000"/>
                <a:gd name="connsiteX5-27" fmla="*/ 6033 w 10356"/>
                <a:gd name="connsiteY5-28" fmla="*/ 9049 h 10000"/>
                <a:gd name="connsiteX6-29" fmla="*/ 0 w 10356"/>
                <a:gd name="connsiteY6-30" fmla="*/ 3044 h 10000"/>
                <a:gd name="connsiteX7-31" fmla="*/ 3016 w 10356"/>
                <a:gd name="connsiteY7-32" fmla="*/ 0 h 10000"/>
                <a:gd name="connsiteX0-33" fmla="*/ 3016 w 10000"/>
                <a:gd name="connsiteY0-34" fmla="*/ 0 h 10000"/>
                <a:gd name="connsiteX1-35" fmla="*/ 9049 w 10000"/>
                <a:gd name="connsiteY1-36" fmla="*/ 6005 h 10000"/>
                <a:gd name="connsiteX2-37" fmla="*/ 10000 w 10000"/>
                <a:gd name="connsiteY2-38" fmla="*/ 5062 h 10000"/>
                <a:gd name="connsiteX3-39" fmla="*/ 9938 w 10000"/>
                <a:gd name="connsiteY3-40" fmla="*/ 9911 h 10000"/>
                <a:gd name="connsiteX4-41" fmla="*/ 5089 w 10000"/>
                <a:gd name="connsiteY4-42" fmla="*/ 10000 h 10000"/>
                <a:gd name="connsiteX5-43" fmla="*/ 6033 w 10000"/>
                <a:gd name="connsiteY5-44" fmla="*/ 9049 h 10000"/>
                <a:gd name="connsiteX6-45" fmla="*/ 0 w 10000"/>
                <a:gd name="connsiteY6-46" fmla="*/ 3044 h 10000"/>
                <a:gd name="connsiteX7-47" fmla="*/ 3016 w 10000"/>
                <a:gd name="connsiteY7-48" fmla="*/ 0 h 10000"/>
                <a:gd name="connsiteX0-49" fmla="*/ 3016 w 10000"/>
                <a:gd name="connsiteY0-50" fmla="*/ 0 h 10000"/>
                <a:gd name="connsiteX1-51" fmla="*/ 9049 w 10000"/>
                <a:gd name="connsiteY1-52" fmla="*/ 6005 h 10000"/>
                <a:gd name="connsiteX2-53" fmla="*/ 10000 w 10000"/>
                <a:gd name="connsiteY2-54" fmla="*/ 5062 h 10000"/>
                <a:gd name="connsiteX3-55" fmla="*/ 9938 w 10000"/>
                <a:gd name="connsiteY3-56" fmla="*/ 9952 h 10000"/>
                <a:gd name="connsiteX4-57" fmla="*/ 5089 w 10000"/>
                <a:gd name="connsiteY4-58" fmla="*/ 10000 h 10000"/>
                <a:gd name="connsiteX5-59" fmla="*/ 6033 w 10000"/>
                <a:gd name="connsiteY5-60" fmla="*/ 9049 h 10000"/>
                <a:gd name="connsiteX6-61" fmla="*/ 0 w 10000"/>
                <a:gd name="connsiteY6-62" fmla="*/ 3044 h 10000"/>
                <a:gd name="connsiteX7-63" fmla="*/ 3016 w 10000"/>
                <a:gd name="connsiteY7-64" fmla="*/ 0 h 10000"/>
                <a:gd name="connsiteX0-65" fmla="*/ 3016 w 10000"/>
                <a:gd name="connsiteY0-66" fmla="*/ 0 h 10000"/>
                <a:gd name="connsiteX1-67" fmla="*/ 9049 w 10000"/>
                <a:gd name="connsiteY1-68" fmla="*/ 6005 h 10000"/>
                <a:gd name="connsiteX2-69" fmla="*/ 10000 w 10000"/>
                <a:gd name="connsiteY2-70" fmla="*/ 5062 h 10000"/>
                <a:gd name="connsiteX3-71" fmla="*/ 9979 w 10000"/>
                <a:gd name="connsiteY3-72" fmla="*/ 9952 h 10000"/>
                <a:gd name="connsiteX4-73" fmla="*/ 5089 w 10000"/>
                <a:gd name="connsiteY4-74" fmla="*/ 10000 h 10000"/>
                <a:gd name="connsiteX5-75" fmla="*/ 6033 w 10000"/>
                <a:gd name="connsiteY5-76" fmla="*/ 9049 h 10000"/>
                <a:gd name="connsiteX6-77" fmla="*/ 0 w 10000"/>
                <a:gd name="connsiteY6-78" fmla="*/ 3044 h 10000"/>
                <a:gd name="connsiteX7-79" fmla="*/ 3016 w 10000"/>
                <a:gd name="connsiteY7-80" fmla="*/ 0 h 10000"/>
                <a:gd name="connsiteX0-81" fmla="*/ 3016 w 10000"/>
                <a:gd name="connsiteY0-82" fmla="*/ 0 h 10000"/>
                <a:gd name="connsiteX1-83" fmla="*/ 9049 w 10000"/>
                <a:gd name="connsiteY1-84" fmla="*/ 6005 h 10000"/>
                <a:gd name="connsiteX2-85" fmla="*/ 10000 w 10000"/>
                <a:gd name="connsiteY2-86" fmla="*/ 5062 h 10000"/>
                <a:gd name="connsiteX3-87" fmla="*/ 9979 w 10000"/>
                <a:gd name="connsiteY3-88" fmla="*/ 9993 h 10000"/>
                <a:gd name="connsiteX4-89" fmla="*/ 5089 w 10000"/>
                <a:gd name="connsiteY4-90" fmla="*/ 10000 h 10000"/>
                <a:gd name="connsiteX5-91" fmla="*/ 6033 w 10000"/>
                <a:gd name="connsiteY5-92" fmla="*/ 9049 h 10000"/>
                <a:gd name="connsiteX6-93" fmla="*/ 0 w 10000"/>
                <a:gd name="connsiteY6-94" fmla="*/ 3044 h 10000"/>
                <a:gd name="connsiteX7-95" fmla="*/ 3016 w 10000"/>
                <a:gd name="connsiteY7-96" fmla="*/ 0 h 10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</a:cxnLst>
              <a:rect l="l" t="t" r="r" b="b"/>
              <a:pathLst>
                <a:path w="10000" h="10000">
                  <a:moveTo>
                    <a:pt x="3016" y="0"/>
                  </a:moveTo>
                  <a:lnTo>
                    <a:pt x="9049" y="6005"/>
                  </a:lnTo>
                  <a:lnTo>
                    <a:pt x="10000" y="5062"/>
                  </a:lnTo>
                  <a:cubicBezTo>
                    <a:pt x="9979" y="6678"/>
                    <a:pt x="10000" y="8377"/>
                    <a:pt x="9979" y="9993"/>
                  </a:cubicBezTo>
                  <a:lnTo>
                    <a:pt x="5089" y="10000"/>
                  </a:lnTo>
                  <a:lnTo>
                    <a:pt x="6033" y="9049"/>
                  </a:lnTo>
                  <a:lnTo>
                    <a:pt x="0" y="3044"/>
                  </a:lnTo>
                  <a:lnTo>
                    <a:pt x="3016" y="0"/>
                  </a:lnTo>
                  <a:close/>
                </a:path>
              </a:pathLst>
            </a:custGeom>
            <a:solidFill>
              <a:srgbClr val="5B9BD5">
                <a:alpha val="30000"/>
              </a:srgbClr>
            </a:solidFill>
            <a:ln>
              <a:noFill/>
            </a:ln>
            <a:effectLst>
              <a:outerShdw blurRad="177800" dist="101600" dir="13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uLnTx/>
                <a:uFillTx/>
                <a:latin typeface="Calibri"/>
              </a:endParaRPr>
            </a:p>
          </p:txBody>
        </p:sp>
        <p:sp>
          <p:nvSpPr>
            <p:cNvPr id="27" name="文本框 57"/>
            <p:cNvSpPr txBox="1"/>
            <p:nvPr/>
          </p:nvSpPr>
          <p:spPr>
            <a:xfrm rot="18816724">
              <a:off x="4799559" y="4296420"/>
              <a:ext cx="128714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1" i="0" u="none" strike="noStrike" kern="0" cap="none" spc="0" normalizeH="0" baseline="0" noProof="0" dirty="0">
                  <a:ln>
                    <a:noFill/>
                  </a:ln>
                  <a:solidFill>
                    <a:srgbClr val="FFC000"/>
                  </a:solidFill>
                  <a:uLnTx/>
                  <a:uFillTx/>
                  <a:latin typeface="Calibri"/>
                </a:rPr>
                <a:t>04</a:t>
              </a:r>
              <a:endParaRPr kumimoji="0" lang="zh-CN" altLang="en-US" sz="6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latin typeface="Calibri"/>
              </a:endParaRPr>
            </a:p>
          </p:txBody>
        </p:sp>
      </p:grpSp>
      <p:sp>
        <p:nvSpPr>
          <p:cNvPr id="32" name="Freeform 6"/>
          <p:cNvSpPr/>
          <p:nvPr/>
        </p:nvSpPr>
        <p:spPr bwMode="auto">
          <a:xfrm flipH="1">
            <a:off x="6212731" y="1492976"/>
            <a:ext cx="2174031" cy="2174031"/>
          </a:xfrm>
          <a:custGeom>
            <a:avLst/>
            <a:gdLst>
              <a:gd name="T0" fmla="*/ 441 w 1462"/>
              <a:gd name="T1" fmla="*/ 0 h 1462"/>
              <a:gd name="T2" fmla="*/ 1323 w 1462"/>
              <a:gd name="T3" fmla="*/ 878 h 1462"/>
              <a:gd name="T4" fmla="*/ 1462 w 1462"/>
              <a:gd name="T5" fmla="*/ 740 h 1462"/>
              <a:gd name="T6" fmla="*/ 1457 w 1462"/>
              <a:gd name="T7" fmla="*/ 1094 h 1462"/>
              <a:gd name="T8" fmla="*/ 1453 w 1462"/>
              <a:gd name="T9" fmla="*/ 1449 h 1462"/>
              <a:gd name="T10" fmla="*/ 1098 w 1462"/>
              <a:gd name="T11" fmla="*/ 1457 h 1462"/>
              <a:gd name="T12" fmla="*/ 744 w 1462"/>
              <a:gd name="T13" fmla="*/ 1462 h 1462"/>
              <a:gd name="T14" fmla="*/ 882 w 1462"/>
              <a:gd name="T15" fmla="*/ 1323 h 1462"/>
              <a:gd name="T16" fmla="*/ 0 w 1462"/>
              <a:gd name="T17" fmla="*/ 445 h 1462"/>
              <a:gd name="T18" fmla="*/ 441 w 1462"/>
              <a:gd name="T19" fmla="*/ 0 h 1462"/>
              <a:gd name="connsiteX0" fmla="*/ 3016 w 10183"/>
              <a:gd name="connsiteY0" fmla="*/ 0 h 10284"/>
              <a:gd name="connsiteX1" fmla="*/ 9049 w 10183"/>
              <a:gd name="connsiteY1" fmla="*/ 6005 h 10284"/>
              <a:gd name="connsiteX2" fmla="*/ 10000 w 10183"/>
              <a:gd name="connsiteY2" fmla="*/ 5062 h 10284"/>
              <a:gd name="connsiteX3" fmla="*/ 9938 w 10183"/>
              <a:gd name="connsiteY3" fmla="*/ 9911 h 10284"/>
              <a:gd name="connsiteX4" fmla="*/ 7510 w 10183"/>
              <a:gd name="connsiteY4" fmla="*/ 9966 h 10284"/>
              <a:gd name="connsiteX5" fmla="*/ 5089 w 10183"/>
              <a:gd name="connsiteY5" fmla="*/ 10000 h 10284"/>
              <a:gd name="connsiteX6" fmla="*/ 6033 w 10183"/>
              <a:gd name="connsiteY6" fmla="*/ 9049 h 10284"/>
              <a:gd name="connsiteX7" fmla="*/ 0 w 10183"/>
              <a:gd name="connsiteY7" fmla="*/ 3044 h 10284"/>
              <a:gd name="connsiteX8" fmla="*/ 3016 w 10183"/>
              <a:gd name="connsiteY8" fmla="*/ 0 h 10284"/>
              <a:gd name="connsiteX0-1" fmla="*/ 3016 w 10356"/>
              <a:gd name="connsiteY0-2" fmla="*/ 0 h 10339"/>
              <a:gd name="connsiteX1-3" fmla="*/ 9049 w 10356"/>
              <a:gd name="connsiteY1-4" fmla="*/ 6005 h 10339"/>
              <a:gd name="connsiteX2-5" fmla="*/ 10000 w 10356"/>
              <a:gd name="connsiteY2-6" fmla="*/ 5062 h 10339"/>
              <a:gd name="connsiteX3-7" fmla="*/ 9938 w 10356"/>
              <a:gd name="connsiteY3-8" fmla="*/ 9911 h 10339"/>
              <a:gd name="connsiteX4-9" fmla="*/ 5089 w 10356"/>
              <a:gd name="connsiteY4-10" fmla="*/ 10000 h 10339"/>
              <a:gd name="connsiteX5-11" fmla="*/ 6033 w 10356"/>
              <a:gd name="connsiteY5-12" fmla="*/ 9049 h 10339"/>
              <a:gd name="connsiteX6-13" fmla="*/ 0 w 10356"/>
              <a:gd name="connsiteY6-14" fmla="*/ 3044 h 10339"/>
              <a:gd name="connsiteX7-15" fmla="*/ 3016 w 10356"/>
              <a:gd name="connsiteY7-16" fmla="*/ 0 h 10339"/>
              <a:gd name="connsiteX0-17" fmla="*/ 3016 w 10356"/>
              <a:gd name="connsiteY0-18" fmla="*/ 0 h 10000"/>
              <a:gd name="connsiteX1-19" fmla="*/ 9049 w 10356"/>
              <a:gd name="connsiteY1-20" fmla="*/ 6005 h 10000"/>
              <a:gd name="connsiteX2-21" fmla="*/ 10000 w 10356"/>
              <a:gd name="connsiteY2-22" fmla="*/ 5062 h 10000"/>
              <a:gd name="connsiteX3-23" fmla="*/ 9938 w 10356"/>
              <a:gd name="connsiteY3-24" fmla="*/ 9911 h 10000"/>
              <a:gd name="connsiteX4-25" fmla="*/ 5089 w 10356"/>
              <a:gd name="connsiteY4-26" fmla="*/ 10000 h 10000"/>
              <a:gd name="connsiteX5-27" fmla="*/ 6033 w 10356"/>
              <a:gd name="connsiteY5-28" fmla="*/ 9049 h 10000"/>
              <a:gd name="connsiteX6-29" fmla="*/ 0 w 10356"/>
              <a:gd name="connsiteY6-30" fmla="*/ 3044 h 10000"/>
              <a:gd name="connsiteX7-31" fmla="*/ 3016 w 10356"/>
              <a:gd name="connsiteY7-32" fmla="*/ 0 h 10000"/>
              <a:gd name="connsiteX0-33" fmla="*/ 3016 w 10000"/>
              <a:gd name="connsiteY0-34" fmla="*/ 0 h 10000"/>
              <a:gd name="connsiteX1-35" fmla="*/ 9049 w 10000"/>
              <a:gd name="connsiteY1-36" fmla="*/ 6005 h 10000"/>
              <a:gd name="connsiteX2-37" fmla="*/ 10000 w 10000"/>
              <a:gd name="connsiteY2-38" fmla="*/ 5062 h 10000"/>
              <a:gd name="connsiteX3-39" fmla="*/ 9938 w 10000"/>
              <a:gd name="connsiteY3-40" fmla="*/ 9911 h 10000"/>
              <a:gd name="connsiteX4-41" fmla="*/ 5089 w 10000"/>
              <a:gd name="connsiteY4-42" fmla="*/ 10000 h 10000"/>
              <a:gd name="connsiteX5-43" fmla="*/ 6033 w 10000"/>
              <a:gd name="connsiteY5-44" fmla="*/ 9049 h 10000"/>
              <a:gd name="connsiteX6-45" fmla="*/ 0 w 10000"/>
              <a:gd name="connsiteY6-46" fmla="*/ 3044 h 10000"/>
              <a:gd name="connsiteX7-47" fmla="*/ 3016 w 10000"/>
              <a:gd name="connsiteY7-48" fmla="*/ 0 h 10000"/>
              <a:gd name="connsiteX0-49" fmla="*/ 3016 w 10000"/>
              <a:gd name="connsiteY0-50" fmla="*/ 0 h 10000"/>
              <a:gd name="connsiteX1-51" fmla="*/ 9049 w 10000"/>
              <a:gd name="connsiteY1-52" fmla="*/ 6005 h 10000"/>
              <a:gd name="connsiteX2-53" fmla="*/ 10000 w 10000"/>
              <a:gd name="connsiteY2-54" fmla="*/ 5062 h 10000"/>
              <a:gd name="connsiteX3-55" fmla="*/ 9938 w 10000"/>
              <a:gd name="connsiteY3-56" fmla="*/ 9952 h 10000"/>
              <a:gd name="connsiteX4-57" fmla="*/ 5089 w 10000"/>
              <a:gd name="connsiteY4-58" fmla="*/ 10000 h 10000"/>
              <a:gd name="connsiteX5-59" fmla="*/ 6033 w 10000"/>
              <a:gd name="connsiteY5-60" fmla="*/ 9049 h 10000"/>
              <a:gd name="connsiteX6-61" fmla="*/ 0 w 10000"/>
              <a:gd name="connsiteY6-62" fmla="*/ 3044 h 10000"/>
              <a:gd name="connsiteX7-63" fmla="*/ 3016 w 10000"/>
              <a:gd name="connsiteY7-64" fmla="*/ 0 h 10000"/>
              <a:gd name="connsiteX0-65" fmla="*/ 3016 w 10000"/>
              <a:gd name="connsiteY0-66" fmla="*/ 0 h 10000"/>
              <a:gd name="connsiteX1-67" fmla="*/ 9049 w 10000"/>
              <a:gd name="connsiteY1-68" fmla="*/ 6005 h 10000"/>
              <a:gd name="connsiteX2-69" fmla="*/ 10000 w 10000"/>
              <a:gd name="connsiteY2-70" fmla="*/ 5062 h 10000"/>
              <a:gd name="connsiteX3-71" fmla="*/ 9979 w 10000"/>
              <a:gd name="connsiteY3-72" fmla="*/ 9952 h 10000"/>
              <a:gd name="connsiteX4-73" fmla="*/ 5089 w 10000"/>
              <a:gd name="connsiteY4-74" fmla="*/ 10000 h 10000"/>
              <a:gd name="connsiteX5-75" fmla="*/ 6033 w 10000"/>
              <a:gd name="connsiteY5-76" fmla="*/ 9049 h 10000"/>
              <a:gd name="connsiteX6-77" fmla="*/ 0 w 10000"/>
              <a:gd name="connsiteY6-78" fmla="*/ 3044 h 10000"/>
              <a:gd name="connsiteX7-79" fmla="*/ 3016 w 10000"/>
              <a:gd name="connsiteY7-80" fmla="*/ 0 h 10000"/>
              <a:gd name="connsiteX0-81" fmla="*/ 3016 w 10000"/>
              <a:gd name="connsiteY0-82" fmla="*/ 0 h 10000"/>
              <a:gd name="connsiteX1-83" fmla="*/ 9049 w 10000"/>
              <a:gd name="connsiteY1-84" fmla="*/ 6005 h 10000"/>
              <a:gd name="connsiteX2-85" fmla="*/ 10000 w 10000"/>
              <a:gd name="connsiteY2-86" fmla="*/ 5062 h 10000"/>
              <a:gd name="connsiteX3-87" fmla="*/ 9979 w 10000"/>
              <a:gd name="connsiteY3-88" fmla="*/ 9993 h 10000"/>
              <a:gd name="connsiteX4-89" fmla="*/ 5089 w 10000"/>
              <a:gd name="connsiteY4-90" fmla="*/ 10000 h 10000"/>
              <a:gd name="connsiteX5-91" fmla="*/ 6033 w 10000"/>
              <a:gd name="connsiteY5-92" fmla="*/ 9049 h 10000"/>
              <a:gd name="connsiteX6-93" fmla="*/ 0 w 10000"/>
              <a:gd name="connsiteY6-94" fmla="*/ 3044 h 10000"/>
              <a:gd name="connsiteX7-95" fmla="*/ 3016 w 10000"/>
              <a:gd name="connsiteY7-96" fmla="*/ 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10000" h="10000">
                <a:moveTo>
                  <a:pt x="3016" y="0"/>
                </a:moveTo>
                <a:lnTo>
                  <a:pt x="9049" y="6005"/>
                </a:lnTo>
                <a:lnTo>
                  <a:pt x="10000" y="5062"/>
                </a:lnTo>
                <a:cubicBezTo>
                  <a:pt x="9979" y="6678"/>
                  <a:pt x="10000" y="8377"/>
                  <a:pt x="9979" y="9993"/>
                </a:cubicBezTo>
                <a:lnTo>
                  <a:pt x="5089" y="10000"/>
                </a:lnTo>
                <a:lnTo>
                  <a:pt x="6033" y="9049"/>
                </a:lnTo>
                <a:lnTo>
                  <a:pt x="0" y="3044"/>
                </a:lnTo>
                <a:lnTo>
                  <a:pt x="3016" y="0"/>
                </a:lnTo>
                <a:close/>
              </a:path>
            </a:pathLst>
          </a:custGeom>
          <a:solidFill>
            <a:srgbClr val="5B9BD5">
              <a:alpha val="30000"/>
            </a:srgbClr>
          </a:solidFill>
          <a:ln>
            <a:noFill/>
          </a:ln>
          <a:effectLst>
            <a:outerShdw blurRad="177800" dist="101600" dir="13800000" algn="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uLnTx/>
              <a:uFillTx/>
              <a:latin typeface="Calibri"/>
            </a:endParaRPr>
          </a:p>
        </p:txBody>
      </p:sp>
      <p:sp>
        <p:nvSpPr>
          <p:cNvPr id="33" name="文本框 63"/>
          <p:cNvSpPr txBox="1"/>
          <p:nvPr/>
        </p:nvSpPr>
        <p:spPr>
          <a:xfrm rot="18816724">
            <a:off x="6101929" y="2630940"/>
            <a:ext cx="128714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uLnTx/>
                <a:uFillTx/>
                <a:latin typeface="Calibri"/>
              </a:rPr>
              <a:t>02</a:t>
            </a:r>
            <a:endParaRPr kumimoji="0" lang="zh-CN" altLang="en-US" sz="60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uLnTx/>
              <a:uFillTx/>
              <a:latin typeface="Calibri"/>
            </a:endParaRPr>
          </a:p>
        </p:txBody>
      </p:sp>
      <p:sp>
        <p:nvSpPr>
          <p:cNvPr id="43" name="椭圆 73"/>
          <p:cNvSpPr/>
          <p:nvPr/>
        </p:nvSpPr>
        <p:spPr>
          <a:xfrm>
            <a:off x="5777170" y="4757158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4" name="椭圆 74"/>
          <p:cNvSpPr/>
          <p:nvPr/>
        </p:nvSpPr>
        <p:spPr>
          <a:xfrm flipH="1">
            <a:off x="578815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5" name="椭圆 75"/>
          <p:cNvSpPr/>
          <p:nvPr/>
        </p:nvSpPr>
        <p:spPr>
          <a:xfrm flipH="1">
            <a:off x="7089198" y="3442151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6" name="椭圆 76"/>
          <p:cNvSpPr/>
          <p:nvPr/>
        </p:nvSpPr>
        <p:spPr>
          <a:xfrm flipH="1">
            <a:off x="4761500" y="3480421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6" name="椭圆 77"/>
          <p:cNvSpPr/>
          <p:nvPr/>
        </p:nvSpPr>
        <p:spPr>
          <a:xfrm flipH="1">
            <a:off x="6032731" y="2436946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8" name="椭圆 78"/>
          <p:cNvSpPr/>
          <p:nvPr/>
        </p:nvSpPr>
        <p:spPr>
          <a:xfrm flipH="1">
            <a:off x="4775117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9" name="椭圆 79"/>
          <p:cNvSpPr/>
          <p:nvPr/>
        </p:nvSpPr>
        <p:spPr>
          <a:xfrm flipH="1">
            <a:off x="7089198" y="3684628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0" name="椭圆 80"/>
          <p:cNvSpPr/>
          <p:nvPr/>
        </p:nvSpPr>
        <p:spPr>
          <a:xfrm flipH="1">
            <a:off x="6022401" y="4764069"/>
            <a:ext cx="360000" cy="360000"/>
          </a:xfrm>
          <a:prstGeom prst="ellipse">
            <a:avLst/>
          </a:prstGeom>
          <a:gradFill flip="none" rotWithShape="1">
            <a:gsLst>
              <a:gs pos="0">
                <a:sysClr val="window" lastClr="FFFFFF"/>
              </a:gs>
              <a:gs pos="60000">
                <a:srgbClr val="FBFDFE">
                  <a:alpha val="20000"/>
                </a:srgb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27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61" name="组合 81"/>
          <p:cNvGrpSpPr/>
          <p:nvPr/>
        </p:nvGrpSpPr>
        <p:grpSpPr>
          <a:xfrm>
            <a:off x="8253508" y="1575467"/>
            <a:ext cx="3565958" cy="2419663"/>
            <a:chOff x="7970230" y="2855479"/>
            <a:chExt cx="3565958" cy="2419663"/>
          </a:xfrm>
        </p:grpSpPr>
        <p:sp>
          <p:nvSpPr>
            <p:cNvPr id="62" name="矩形 61"/>
            <p:cNvSpPr/>
            <p:nvPr/>
          </p:nvSpPr>
          <p:spPr>
            <a:xfrm>
              <a:off x="7976816" y="2855479"/>
              <a:ext cx="3559372" cy="525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TW" altLang="en-US" sz="2400" b="1" kern="0" dirty="0">
                  <a:solidFill>
                    <a:prstClr val="white"/>
                  </a:solidFill>
                </a:rPr>
                <a:t>對本公司油、氣之影響</a:t>
              </a:r>
              <a:endParaRPr lang="zh-CN" altLang="en-US" sz="2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970230" y="3382316"/>
              <a:ext cx="3475750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chemeClr val="bg1"/>
                  </a:solidFill>
                </a:rPr>
                <a:t>自營站發油量影響範圍為</a:t>
              </a:r>
              <a:r>
                <a:rPr lang="en-US" altLang="zh-TW" b="1" dirty="0">
                  <a:solidFill>
                    <a:schemeClr val="bg1"/>
                  </a:solidFill>
                </a:rPr>
                <a:t>0.08%~0.41%</a:t>
              </a:r>
              <a:r>
                <a:rPr lang="zh-TW" altLang="en-US" b="1" dirty="0">
                  <a:solidFill>
                    <a:schemeClr val="bg1"/>
                  </a:solidFill>
                </a:rPr>
                <a:t>，減少營收約</a:t>
              </a:r>
              <a:r>
                <a:rPr lang="en-US" altLang="zh-TW" b="1" dirty="0">
                  <a:solidFill>
                    <a:srgbClr val="00B0F0"/>
                  </a:solidFill>
                </a:rPr>
                <a:t>1,088~5,434</a:t>
              </a:r>
              <a:r>
                <a:rPr lang="zh-TW" altLang="en-US" b="1" dirty="0">
                  <a:solidFill>
                    <a:srgbClr val="00B0F0"/>
                  </a:solidFill>
                </a:rPr>
                <a:t>萬元</a:t>
              </a:r>
              <a:endParaRPr lang="en-US" altLang="zh-TW" b="1" dirty="0">
                <a:solidFill>
                  <a:srgbClr val="00B0F0"/>
                </a:solidFill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 smtClean="0">
                  <a:solidFill>
                    <a:schemeClr val="bg1"/>
                  </a:solidFill>
                </a:rPr>
                <a:t>未來車輛全面電動化後新增</a:t>
              </a:r>
              <a:r>
                <a:rPr lang="zh-TW" altLang="en-US" b="1" dirty="0">
                  <a:solidFill>
                    <a:schemeClr val="bg1"/>
                  </a:solidFill>
                </a:rPr>
                <a:t>天然氣需求為</a:t>
              </a:r>
              <a:r>
                <a:rPr lang="en-US" altLang="zh-TW" b="1" dirty="0">
                  <a:solidFill>
                    <a:schemeClr val="bg1"/>
                  </a:solidFill>
                </a:rPr>
                <a:t>53.04 </a:t>
              </a:r>
              <a:r>
                <a:rPr lang="zh-TW" altLang="en-US" b="1" dirty="0" smtClean="0">
                  <a:solidFill>
                    <a:schemeClr val="bg1"/>
                  </a:solidFill>
                </a:rPr>
                <a:t>億</a:t>
              </a:r>
              <a:r>
                <a:rPr lang="en-US" altLang="zh-TW" b="1" dirty="0" smtClean="0">
                  <a:solidFill>
                    <a:schemeClr val="bg1"/>
                  </a:solidFill>
                </a:rPr>
                <a:t>m</a:t>
              </a:r>
              <a:r>
                <a:rPr lang="en-US" altLang="zh-TW" b="1" baseline="30000" dirty="0" smtClean="0">
                  <a:solidFill>
                    <a:schemeClr val="bg1"/>
                  </a:solidFill>
                </a:rPr>
                <a:t>3</a:t>
              </a:r>
              <a:r>
                <a:rPr lang="zh-TW" altLang="en-US" b="1" dirty="0" smtClean="0">
                  <a:solidFill>
                    <a:schemeClr val="bg1"/>
                  </a:solidFill>
                </a:rPr>
                <a:t> </a:t>
              </a:r>
              <a:endParaRPr lang="zh-TW" altLang="en-US" b="1" dirty="0">
                <a:solidFill>
                  <a:srgbClr val="00B0F0"/>
                </a:solidFill>
              </a:endParaRPr>
            </a:p>
          </p:txBody>
        </p:sp>
      </p:grpSp>
      <p:grpSp>
        <p:nvGrpSpPr>
          <p:cNvPr id="64" name="组合 84"/>
          <p:cNvGrpSpPr/>
          <p:nvPr/>
        </p:nvGrpSpPr>
        <p:grpSpPr>
          <a:xfrm>
            <a:off x="305412" y="1577205"/>
            <a:ext cx="3656052" cy="2335408"/>
            <a:chOff x="479834" y="2860905"/>
            <a:chExt cx="3656052" cy="2335408"/>
          </a:xfrm>
        </p:grpSpPr>
        <p:sp>
          <p:nvSpPr>
            <p:cNvPr id="65" name="矩形 64"/>
            <p:cNvSpPr/>
            <p:nvPr/>
          </p:nvSpPr>
          <p:spPr>
            <a:xfrm>
              <a:off x="479834" y="2860905"/>
              <a:ext cx="3572717" cy="525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</a:rPr>
                <a:t>電動車成長趨勢持續增加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92666" y="3303487"/>
              <a:ext cx="3543220" cy="18928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lvl="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chemeClr val="bg1"/>
                  </a:solidFill>
                </a:rPr>
                <a:t>電動機車數量自</a:t>
              </a:r>
              <a:r>
                <a:rPr lang="en-US" altLang="zh-TW" b="1" dirty="0">
                  <a:solidFill>
                    <a:schemeClr val="bg1"/>
                  </a:solidFill>
                </a:rPr>
                <a:t>102~108</a:t>
              </a:r>
              <a:r>
                <a:rPr lang="zh-TW" altLang="en-US" b="1" dirty="0">
                  <a:solidFill>
                    <a:schemeClr val="bg1"/>
                  </a:solidFill>
                </a:rPr>
                <a:t>年已成長超過</a:t>
              </a:r>
              <a:r>
                <a:rPr lang="en-US" altLang="zh-TW" b="1" dirty="0">
                  <a:solidFill>
                    <a:srgbClr val="FFC000"/>
                  </a:solidFill>
                </a:rPr>
                <a:t>500%</a:t>
              </a:r>
            </a:p>
            <a:p>
              <a:pPr marL="285750" lvl="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chemeClr val="bg1"/>
                  </a:solidFill>
                </a:rPr>
                <a:t>彭博：預估至</a:t>
              </a:r>
              <a:r>
                <a:rPr lang="en-US" altLang="zh-TW" b="1" dirty="0">
                  <a:solidFill>
                    <a:srgbClr val="FFC000"/>
                  </a:solidFill>
                </a:rPr>
                <a:t>129</a:t>
              </a:r>
              <a:r>
                <a:rPr lang="zh-TW" altLang="en-US" b="1" dirty="0">
                  <a:solidFill>
                    <a:srgbClr val="FFC000"/>
                  </a:solidFill>
                </a:rPr>
                <a:t>年</a:t>
              </a:r>
              <a:r>
                <a:rPr lang="zh-TW" altLang="en-US" b="1" dirty="0">
                  <a:solidFill>
                    <a:schemeClr val="bg1"/>
                  </a:solidFill>
                </a:rPr>
                <a:t>全球電動車佔比將會過半</a:t>
              </a:r>
              <a:endParaRPr lang="en-US" altLang="zh-TW" b="1" dirty="0">
                <a:solidFill>
                  <a:schemeClr val="bg1"/>
                </a:solidFill>
              </a:endParaRPr>
            </a:p>
            <a:p>
              <a:pPr marL="285750" lvl="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chemeClr val="bg1"/>
                  </a:solidFill>
                </a:rPr>
                <a:t>分析未來趨勢有助於公司轉型</a:t>
              </a:r>
              <a:endParaRPr lang="zh-CN" altLang="en-US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组合 87"/>
          <p:cNvGrpSpPr/>
          <p:nvPr/>
        </p:nvGrpSpPr>
        <p:grpSpPr>
          <a:xfrm>
            <a:off x="8386762" y="4203926"/>
            <a:ext cx="3608590" cy="2140284"/>
            <a:chOff x="7955952" y="4290571"/>
            <a:chExt cx="3608590" cy="2140284"/>
          </a:xfrm>
        </p:grpSpPr>
        <p:sp>
          <p:nvSpPr>
            <p:cNvPr id="68" name="矩形 67"/>
            <p:cNvSpPr/>
            <p:nvPr/>
          </p:nvSpPr>
          <p:spPr>
            <a:xfrm>
              <a:off x="7962537" y="4290571"/>
              <a:ext cx="3578519" cy="525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TW" altLang="en-US" sz="2400" b="1" kern="0" dirty="0">
                  <a:solidFill>
                    <a:prstClr val="white"/>
                  </a:solidFill>
                </a:rPr>
                <a:t>可拉式敏感度分析圖</a:t>
              </a:r>
              <a:endParaRPr lang="zh-CN" altLang="en-US" sz="2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7955952" y="4898128"/>
              <a:ext cx="3608590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marR="0" indent="-2857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TW" altLang="en-US" b="1" dirty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更簡便、更直觀的操作方式</a:t>
              </a:r>
              <a:endParaRPr lang="en-US" altLang="zh-TW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285750" marR="0" indent="-2857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TW" altLang="en-US" b="1" dirty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快速掌握狀況、迅速下達決策</a:t>
              </a:r>
              <a:endParaRPr lang="en-US" altLang="zh-TW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285750" marR="0" indent="-28575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r>
                <a:rPr lang="zh-TW" altLang="en-US" b="1" dirty="0">
                  <a:solidFill>
                    <a:srgbClr val="00B0F0"/>
                  </a:solidFill>
                  <a:latin typeface="微軟正黑體" pitchFamily="34" charset="-120"/>
                  <a:ea typeface="微軟正黑體" pitchFamily="34" charset="-120"/>
                </a:rPr>
                <a:t>降低決策成本</a:t>
              </a:r>
              <a:r>
                <a:rPr lang="zh-TW" altLang="en-US" b="1" dirty="0">
                  <a:solidFill>
                    <a:schemeClr val="bg1"/>
                  </a:solidFill>
                  <a:latin typeface="微軟正黑體" pitchFamily="34" charset="-120"/>
                  <a:ea typeface="微軟正黑體" pitchFamily="34" charset="-120"/>
                </a:rPr>
                <a:t>與誤差</a:t>
              </a:r>
              <a:endParaRPr lang="en-US" altLang="zh-TW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endParaRPr>
            </a:p>
            <a:p>
              <a:pPr marL="285750" marR="0" lvl="0" indent="-28575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u"/>
                <a:tabLst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uLnTx/>
                <a:uFillTx/>
                <a:latin typeface="微软雅黑" panose="020B0503020204020204" charset="-122"/>
              </a:endParaRPr>
            </a:p>
          </p:txBody>
        </p:sp>
      </p:grpSp>
      <p:grpSp>
        <p:nvGrpSpPr>
          <p:cNvPr id="70" name="组合 90"/>
          <p:cNvGrpSpPr/>
          <p:nvPr/>
        </p:nvGrpSpPr>
        <p:grpSpPr>
          <a:xfrm>
            <a:off x="418244" y="4212264"/>
            <a:ext cx="4256066" cy="2131945"/>
            <a:chOff x="-39993" y="4295997"/>
            <a:chExt cx="4256066" cy="2131945"/>
          </a:xfrm>
        </p:grpSpPr>
        <p:sp>
          <p:nvSpPr>
            <p:cNvPr id="71" name="矩形 70"/>
            <p:cNvSpPr/>
            <p:nvPr/>
          </p:nvSpPr>
          <p:spPr>
            <a:xfrm>
              <a:off x="76741" y="4295997"/>
              <a:ext cx="4139332" cy="52501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TW" altLang="en-US" sz="2400" b="1" kern="0" dirty="0">
                  <a:solidFill>
                    <a:prstClr val="white"/>
                  </a:solidFill>
                </a:rPr>
                <a:t>分析模型可持續性</a:t>
              </a:r>
              <a:endParaRPr lang="zh-CN" altLang="en-US" sz="2400" b="1" kern="0" dirty="0">
                <a:solidFill>
                  <a:prstClr val="white"/>
                </a:solidFill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-39993" y="4895215"/>
              <a:ext cx="311486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chemeClr val="bg1"/>
                  </a:solidFill>
                </a:rPr>
                <a:t>結合外部開放資料與公司業務資料，持續更新模型</a:t>
              </a:r>
              <a:endParaRPr lang="en-US" altLang="zh-TW" b="1" dirty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chemeClr val="bg1"/>
                  </a:solidFill>
                </a:rPr>
                <a:t>作為未來投資決策之參考</a:t>
              </a:r>
              <a:endParaRPr lang="en-US" altLang="zh-TW" b="1" dirty="0">
                <a:solidFill>
                  <a:schemeClr val="bg1"/>
                </a:solidFill>
              </a:endParaRPr>
            </a:p>
            <a:p>
              <a:pPr marL="285750" indent="-285750">
                <a:lnSpc>
                  <a:spcPct val="130000"/>
                </a:lnSpc>
                <a:buFont typeface="Wingdings" panose="05000000000000000000" pitchFamily="2" charset="2"/>
                <a:buChar char="u"/>
                <a:defRPr/>
              </a:pPr>
              <a:r>
                <a:rPr lang="zh-TW" altLang="en-US" b="1" dirty="0">
                  <a:solidFill>
                    <a:srgbClr val="00B0F0"/>
                  </a:solidFill>
                </a:rPr>
                <a:t>增加公司投資價值</a:t>
              </a:r>
            </a:p>
          </p:txBody>
        </p:sp>
      </p:grpSp>
      <p:pic>
        <p:nvPicPr>
          <p:cNvPr id="4100" name="Picture 4" descr="fuel, garage, gas, gas station, gasoline, petrol, station icon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839395">
            <a:off x="7290211" y="1790259"/>
            <a:ext cx="784064" cy="784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ar, electric, electric vehicle, ev, hybrid, vehicle icon"/>
          <p:cNvPicPr>
            <a:picLocks noChangeAspect="1" noChangeArrowheads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91903">
            <a:off x="4073840" y="1731697"/>
            <a:ext cx="894558" cy="89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https://i1.wp.com/techweez.com/wp-content/uploads/2016/01/rising-trend-chart-icon-70391.png?fit=512%2C512&amp;ssl=1"/>
          <p:cNvPicPr>
            <a:picLocks noChangeAspect="1" noChangeArrowheads="1"/>
          </p:cNvPicPr>
          <p:nvPr/>
        </p:nvPicPr>
        <p:blipFill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8900000">
            <a:off x="3825729" y="4633039"/>
            <a:ext cx="1302220" cy="1302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圖片 2">
            <a:extLst>
              <a:ext uri="{FF2B5EF4-FFF2-40B4-BE49-F238E27FC236}">
                <a16:creationId xmlns="" xmlns:a16="http://schemas.microsoft.com/office/drawing/2014/main" id="{1057E242-1BF3-4420-BC4A-9AFA6DAE5F0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grayscl/>
          </a:blip>
          <a:stretch>
            <a:fillRect/>
          </a:stretch>
        </p:blipFill>
        <p:spPr>
          <a:xfrm rot="2629379">
            <a:off x="6997752" y="4858379"/>
            <a:ext cx="1166541" cy="771204"/>
          </a:xfrm>
          <a:prstGeom prst="rect">
            <a:avLst/>
          </a:prstGeom>
        </p:spPr>
      </p:pic>
      <p:sp>
        <p:nvSpPr>
          <p:cNvPr id="74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28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907083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2" y="302189"/>
            <a:ext cx="35433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未來精進方向</a:t>
            </a:r>
            <a:endParaRPr lang="zh-CN" altLang="en-US" sz="3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73BFB186-BB36-4959-A7A9-DB46F7F48BCC}"/>
              </a:ext>
            </a:extLst>
          </p:cNvPr>
          <p:cNvSpPr/>
          <p:nvPr/>
        </p:nvSpPr>
        <p:spPr>
          <a:xfrm>
            <a:off x="1006931" y="1565182"/>
            <a:ext cx="3013288" cy="1728088"/>
          </a:xfrm>
          <a:prstGeom prst="rect">
            <a:avLst/>
          </a:pr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01219440-ABD5-4601-9EA1-C15209C7A7F1}"/>
              </a:ext>
            </a:extLst>
          </p:cNvPr>
          <p:cNvSpPr/>
          <p:nvPr/>
        </p:nvSpPr>
        <p:spPr>
          <a:xfrm>
            <a:off x="4406940" y="1565182"/>
            <a:ext cx="3013288" cy="1728088"/>
          </a:xfrm>
          <a:prstGeom prst="rect">
            <a:avLst/>
          </a:pr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FF293096-1D87-44EF-BF1E-71C9DDA23154}"/>
              </a:ext>
            </a:extLst>
          </p:cNvPr>
          <p:cNvSpPr/>
          <p:nvPr/>
        </p:nvSpPr>
        <p:spPr>
          <a:xfrm>
            <a:off x="7806949" y="1565182"/>
            <a:ext cx="3013288" cy="1728088"/>
          </a:xfrm>
          <a:prstGeom prst="rect">
            <a:avLst/>
          </a:prstGeom>
          <a:solidFill>
            <a:srgbClr val="FCFCFC">
              <a:alpha val="5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36E7E828-2E9D-4384-893B-0CB0760209FE}"/>
              </a:ext>
            </a:extLst>
          </p:cNvPr>
          <p:cNvSpPr/>
          <p:nvPr/>
        </p:nvSpPr>
        <p:spPr>
          <a:xfrm>
            <a:off x="929651" y="3422473"/>
            <a:ext cx="2968754" cy="5250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TW" altLang="en-US" sz="2400" b="1" kern="0" dirty="0">
                <a:solidFill>
                  <a:prstClr val="white"/>
                </a:solidFill>
              </a:rPr>
              <a:t>持續關注電動車發展</a:t>
            </a:r>
            <a:endParaRPr lang="zh-CN" altLang="en-US" sz="2400" b="1" kern="0" dirty="0">
              <a:solidFill>
                <a:prstClr val="white"/>
              </a:solidFill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50E2A582-3367-470A-BC38-BCEA7090A55D}"/>
              </a:ext>
            </a:extLst>
          </p:cNvPr>
          <p:cNvSpPr/>
          <p:nvPr/>
        </p:nvSpPr>
        <p:spPr>
          <a:xfrm>
            <a:off x="4451473" y="3422473"/>
            <a:ext cx="2968753" cy="5250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30000"/>
              </a:lnSpc>
            </a:pPr>
            <a:r>
              <a:rPr lang="zh-TW" altLang="en-US" sz="2400" b="1" kern="0" dirty="0">
                <a:solidFill>
                  <a:prstClr val="white"/>
                </a:solidFill>
              </a:rPr>
              <a:t>導入</a:t>
            </a:r>
            <a:r>
              <a:rPr lang="en-US" altLang="zh-TW" sz="2400" b="1" kern="0" dirty="0">
                <a:solidFill>
                  <a:prstClr val="white"/>
                </a:solidFill>
              </a:rPr>
              <a:t>AI</a:t>
            </a:r>
            <a:r>
              <a:rPr lang="zh-TW" altLang="en-US" sz="2400" b="1" kern="0" dirty="0">
                <a:solidFill>
                  <a:prstClr val="white"/>
                </a:solidFill>
              </a:rPr>
              <a:t>相關技術</a:t>
            </a:r>
          </a:p>
        </p:txBody>
      </p:sp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B1068DA1-DED7-4A8F-B027-BDC3AD1B9285}"/>
              </a:ext>
            </a:extLst>
          </p:cNvPr>
          <p:cNvSpPr/>
          <p:nvPr/>
        </p:nvSpPr>
        <p:spPr>
          <a:xfrm>
            <a:off x="780276" y="3968264"/>
            <a:ext cx="3239943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TW" dirty="0">
                <a:solidFill>
                  <a:schemeClr val="bg1"/>
                </a:solidFill>
              </a:rPr>
              <a:t>107</a:t>
            </a:r>
            <a:r>
              <a:rPr lang="zh-TW" altLang="en-US" dirty="0">
                <a:solidFill>
                  <a:schemeClr val="bg1"/>
                </a:solidFill>
              </a:rPr>
              <a:t>年全球新售車輛中，電動汽車佔比約</a:t>
            </a:r>
            <a:r>
              <a:rPr lang="en-US" altLang="zh-TW" dirty="0">
                <a:solidFill>
                  <a:schemeClr val="bg1"/>
                </a:solidFill>
              </a:rPr>
              <a:t>4.6%</a:t>
            </a:r>
            <a:r>
              <a:rPr lang="zh-TW" altLang="en-US" dirty="0">
                <a:solidFill>
                  <a:schemeClr val="bg1"/>
                </a:solidFill>
              </a:rPr>
              <a:t>，較</a:t>
            </a:r>
            <a:r>
              <a:rPr lang="en-US" altLang="zh-TW" dirty="0">
                <a:solidFill>
                  <a:schemeClr val="bg1"/>
                </a:solidFill>
              </a:rPr>
              <a:t>96</a:t>
            </a:r>
            <a:r>
              <a:rPr lang="zh-TW" altLang="en-US" dirty="0">
                <a:solidFill>
                  <a:schemeClr val="bg1"/>
                </a:solidFill>
              </a:rPr>
              <a:t>年翻倍成長</a:t>
            </a:r>
            <a:endParaRPr lang="en-US" altLang="zh-TW" dirty="0">
              <a:solidFill>
                <a:schemeClr val="bg1"/>
              </a:solidFill>
            </a:endParaRPr>
          </a:p>
          <a:p>
            <a:pPr marL="285750" lvl="0" indent="-285750" algn="just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TW" altLang="en-US" dirty="0">
                <a:solidFill>
                  <a:schemeClr val="bg1"/>
                </a:solidFill>
              </a:rPr>
              <a:t>台灣</a:t>
            </a:r>
            <a:r>
              <a:rPr lang="en-US" altLang="zh-TW" dirty="0">
                <a:solidFill>
                  <a:schemeClr val="bg1"/>
                </a:solidFill>
              </a:rPr>
              <a:t>107</a:t>
            </a:r>
            <a:r>
              <a:rPr lang="zh-TW" altLang="en-US" dirty="0">
                <a:solidFill>
                  <a:schemeClr val="bg1"/>
                </a:solidFill>
              </a:rPr>
              <a:t>年新售機車的電動車佔比已超過</a:t>
            </a:r>
            <a:r>
              <a:rPr lang="en-US" altLang="zh-TW" dirty="0">
                <a:solidFill>
                  <a:schemeClr val="bg1"/>
                </a:solidFill>
              </a:rPr>
              <a:t>9%</a:t>
            </a:r>
            <a:r>
              <a:rPr lang="zh-TW" altLang="en-US" dirty="0">
                <a:solidFill>
                  <a:schemeClr val="bg1"/>
                </a:solidFill>
              </a:rPr>
              <a:t>，預計</a:t>
            </a:r>
            <a:r>
              <a:rPr lang="en-US" altLang="zh-TW" dirty="0">
                <a:solidFill>
                  <a:schemeClr val="bg1"/>
                </a:solidFill>
              </a:rPr>
              <a:t>108</a:t>
            </a:r>
            <a:r>
              <a:rPr lang="zh-TW" altLang="en-US" dirty="0">
                <a:solidFill>
                  <a:schemeClr val="bg1"/>
                </a:solidFill>
              </a:rPr>
              <a:t>年可達</a:t>
            </a:r>
            <a:r>
              <a:rPr lang="en-US" altLang="zh-TW" b="1" dirty="0">
                <a:solidFill>
                  <a:srgbClr val="FFC000"/>
                </a:solidFill>
              </a:rPr>
              <a:t>12%</a:t>
            </a:r>
            <a:endParaRPr lang="zh-TW" altLang="en-US" b="1" dirty="0">
              <a:solidFill>
                <a:srgbClr val="FFC000"/>
              </a:solidFill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="" xmlns:a16="http://schemas.microsoft.com/office/drawing/2014/main" id="{175028BA-3A6E-4FE1-9334-87FF761C3FF0}"/>
              </a:ext>
            </a:extLst>
          </p:cNvPr>
          <p:cNvSpPr/>
          <p:nvPr/>
        </p:nvSpPr>
        <p:spPr>
          <a:xfrm>
            <a:off x="4374663" y="3968264"/>
            <a:ext cx="3045563" cy="26130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hangingPunct="0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TW" altLang="en-US" dirty="0">
                <a:solidFill>
                  <a:schemeClr val="bg1"/>
                </a:solidFill>
              </a:rPr>
              <a:t>以</a:t>
            </a:r>
            <a:r>
              <a:rPr lang="en-US" altLang="zh-TW" dirty="0">
                <a:solidFill>
                  <a:schemeClr val="bg1"/>
                </a:solidFill>
              </a:rPr>
              <a:t>250</a:t>
            </a:r>
            <a:r>
              <a:rPr lang="zh-TW" altLang="en-US" dirty="0">
                <a:solidFill>
                  <a:schemeClr val="bg1"/>
                </a:solidFill>
              </a:rPr>
              <a:t>元作為汽、機車加油的分界與實際情況有高估之虞</a:t>
            </a:r>
            <a:endParaRPr lang="en-US" altLang="zh-TW" dirty="0">
              <a:solidFill>
                <a:schemeClr val="bg1"/>
              </a:solidFill>
            </a:endParaRPr>
          </a:p>
          <a:p>
            <a:pPr marL="285750" lvl="0" indent="-285750" algn="just" hangingPunct="0">
              <a:lnSpc>
                <a:spcPct val="130000"/>
              </a:lnSpc>
              <a:buFont typeface="Wingdings" panose="05000000000000000000" pitchFamily="2" charset="2"/>
              <a:buChar char="u"/>
              <a:defRPr/>
            </a:pPr>
            <a:r>
              <a:rPr lang="zh-TW" altLang="en-US" dirty="0">
                <a:solidFill>
                  <a:schemeClr val="bg1"/>
                </a:solidFill>
              </a:rPr>
              <a:t>未來可導入相關</a:t>
            </a:r>
            <a:r>
              <a:rPr lang="en-US" altLang="zh-TW" dirty="0">
                <a:solidFill>
                  <a:schemeClr val="bg1"/>
                </a:solidFill>
              </a:rPr>
              <a:t>AI</a:t>
            </a:r>
            <a:r>
              <a:rPr lang="zh-TW" altLang="en-US" dirty="0">
                <a:solidFill>
                  <a:schemeClr val="bg1"/>
                </a:solidFill>
              </a:rPr>
              <a:t>應用，諸如</a:t>
            </a:r>
            <a:r>
              <a:rPr lang="zh-TW" altLang="en-US" b="1" dirty="0">
                <a:solidFill>
                  <a:srgbClr val="FFC000"/>
                </a:solidFill>
              </a:rPr>
              <a:t>車牌辨識、</a:t>
            </a:r>
            <a:r>
              <a:rPr lang="en-US" altLang="zh-TW" b="1" dirty="0" err="1">
                <a:solidFill>
                  <a:srgbClr val="FFC000"/>
                </a:solidFill>
              </a:rPr>
              <a:t>eTag</a:t>
            </a:r>
            <a:r>
              <a:rPr lang="zh-TW" altLang="en-US" dirty="0">
                <a:solidFill>
                  <a:schemeClr val="bg1"/>
                </a:solidFill>
              </a:rPr>
              <a:t>等，將更能精準估算汽、機車發油量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="" xmlns:a16="http://schemas.microsoft.com/office/drawing/2014/main" id="{2BBD2108-1285-436A-A6DA-5E7C4AC483B4}"/>
              </a:ext>
            </a:extLst>
          </p:cNvPr>
          <p:cNvSpPr/>
          <p:nvPr/>
        </p:nvSpPr>
        <p:spPr>
          <a:xfrm>
            <a:off x="7928763" y="3968264"/>
            <a:ext cx="2891471" cy="225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lnSpc>
                <a:spcPct val="130000"/>
              </a:lnSpc>
              <a:defRPr/>
            </a:pPr>
            <a:r>
              <a:rPr lang="zh-TW" altLang="en-US" dirty="0">
                <a:solidFill>
                  <a:schemeClr val="bg1"/>
                </a:solidFill>
              </a:rPr>
              <a:t>結合本公司智慧綠能加油站，並從</a:t>
            </a:r>
            <a:r>
              <a:rPr lang="zh-TW" altLang="en-US" b="1" dirty="0">
                <a:solidFill>
                  <a:srgbClr val="FFC000"/>
                </a:solidFill>
              </a:rPr>
              <a:t>能源管理系統</a:t>
            </a:r>
            <a:r>
              <a:rPr lang="en-US" altLang="zh-TW" b="1" dirty="0">
                <a:solidFill>
                  <a:srgbClr val="FFC000"/>
                </a:solidFill>
              </a:rPr>
              <a:t>(EMS)</a:t>
            </a:r>
            <a:r>
              <a:rPr lang="zh-TW" altLang="en-US" dirty="0">
                <a:solidFill>
                  <a:schemeClr val="bg1"/>
                </a:solidFill>
              </a:rPr>
              <a:t>擷取電動車充換電數據，將能更精確的評估未來電動車</a:t>
            </a:r>
            <a:r>
              <a:rPr lang="zh-TW" altLang="en-US" dirty="0" smtClean="0">
                <a:solidFill>
                  <a:schemeClr val="bg1"/>
                </a:solidFill>
              </a:rPr>
              <a:t>對中油公司</a:t>
            </a:r>
            <a:r>
              <a:rPr lang="zh-TW" altLang="en-US" dirty="0">
                <a:solidFill>
                  <a:schemeClr val="bg1"/>
                </a:solidFill>
              </a:rPr>
              <a:t>交易車次與油品銷量的影響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7000F38E-FD63-48DC-BEC5-2243DE10C7FF}"/>
              </a:ext>
            </a:extLst>
          </p:cNvPr>
          <p:cNvSpPr/>
          <p:nvPr/>
        </p:nvSpPr>
        <p:spPr>
          <a:xfrm>
            <a:off x="7806949" y="3422473"/>
            <a:ext cx="2968753" cy="52501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30000"/>
              </a:lnSpc>
            </a:pPr>
            <a:r>
              <a:rPr lang="zh-TW" altLang="en-US" sz="2400" b="1" kern="0" dirty="0">
                <a:solidFill>
                  <a:prstClr val="white"/>
                </a:solidFill>
              </a:rPr>
              <a:t>結合能源管理系統</a:t>
            </a:r>
          </a:p>
        </p:txBody>
      </p:sp>
      <p:pic>
        <p:nvPicPr>
          <p:cNvPr id="1026" name="Picture 2" descr="Image result for pay attention">
            <a:extLst>
              <a:ext uri="{FF2B5EF4-FFF2-40B4-BE49-F238E27FC236}">
                <a16:creationId xmlns="" xmlns:a16="http://schemas.microsoft.com/office/drawing/2014/main" id="{0D5E4E91-3F6F-48D8-995E-92A9928FDF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5360"/>
          <a:stretch/>
        </p:blipFill>
        <p:spPr bwMode="auto">
          <a:xfrm>
            <a:off x="1096224" y="1661276"/>
            <a:ext cx="2802181" cy="1535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electric vehicle development">
            <a:extLst>
              <a:ext uri="{FF2B5EF4-FFF2-40B4-BE49-F238E27FC236}">
                <a16:creationId xmlns="" xmlns:a16="http://schemas.microsoft.com/office/drawing/2014/main" id="{8344A0B1-D4EA-47A7-AB81-0AEC2B963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8327" y="2300901"/>
            <a:ext cx="1580078" cy="89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AI">
            <a:extLst>
              <a:ext uri="{FF2B5EF4-FFF2-40B4-BE49-F238E27FC236}">
                <a16:creationId xmlns="" xmlns:a16="http://schemas.microsoft.com/office/drawing/2014/main" id="{99E5CC9C-E35B-47EF-B72B-7B510E1323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607"/>
          <a:stretch/>
        </p:blipFill>
        <p:spPr bwMode="auto">
          <a:xfrm>
            <a:off x="4561034" y="1661277"/>
            <a:ext cx="2705100" cy="15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age result for energy management system">
            <a:extLst>
              <a:ext uri="{FF2B5EF4-FFF2-40B4-BE49-F238E27FC236}">
                <a16:creationId xmlns="" xmlns:a16="http://schemas.microsoft.com/office/drawing/2014/main" id="{C88417BD-1704-4A63-9AFA-F1941664B7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195"/>
          <a:stretch/>
        </p:blipFill>
        <p:spPr bwMode="auto">
          <a:xfrm>
            <a:off x="7962082" y="1698156"/>
            <a:ext cx="2703021" cy="1450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29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246044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4" name="Picture 2" descr="D:\!__temp\IMG_44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5166" y="853440"/>
            <a:ext cx="8849474" cy="5212080"/>
          </a:xfrm>
          <a:prstGeom prst="rect">
            <a:avLst/>
          </a:prstGeom>
          <a:noFill/>
        </p:spPr>
      </p:pic>
      <p:sp>
        <p:nvSpPr>
          <p:cNvPr id="5" name="投影片編號版面配置區 1">
            <a:extLst>
              <a:ext uri="{FF2B5EF4-FFF2-40B4-BE49-F238E27FC236}">
                <a16:creationId xmlns="" xmlns:a16="http://schemas.microsoft.com/office/drawing/2014/main" id="{43ECDEF9-1DC9-4EEB-8461-17AAE3521108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1800" b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pPr/>
              <a:t>3</a:t>
            </a:fld>
            <a:endParaRPr lang="zh-TW" altLang="en-US" sz="1600" dirty="0">
              <a:solidFill>
                <a:prstClr val="white"/>
              </a:solidFill>
              <a:latin typeface="Calibri"/>
              <a:ea typeface="新細明體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9811" y="930442"/>
            <a:ext cx="11085093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TW" altLang="en-US" dirty="0" smtClean="0">
              <a:hlinkClick r:id="rId2"/>
            </a:endParaRPr>
          </a:p>
          <a:p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桃園市發油量</a:t>
            </a:r>
            <a:endParaRPr lang="zh-TW" altLang="en-US" sz="2800" b="1" dirty="0" smtClean="0">
              <a:latin typeface="微軟正黑體" pitchFamily="34" charset="-120"/>
              <a:ea typeface="微軟正黑體" pitchFamily="34" charset="-120"/>
              <a:hlinkClick r:id="rId2"/>
            </a:endParaRPr>
          </a:p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hlinkClick r:id="rId2"/>
              </a:rPr>
              <a:t>https://app.powerbi.com/view?r=eyJrIjoiMzZiZTZiZjctNDQxMy00ZTNhLWI2OWQtOTkzYTVmZjliMGM4IiwidCI6IjYwYjA4ZjQyLTBjN2YtNGNkMC04MGY1LWM0NWM3MDZkY2JjNSIsImMiOjEwfQ%3D%3D</a:t>
            </a:r>
          </a:p>
          <a:p>
            <a:endParaRPr lang="zh-TW" altLang="en-US" sz="2000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en-US" sz="2800" b="1" dirty="0" smtClean="0">
                <a:latin typeface="微軟正黑體" pitchFamily="34" charset="-120"/>
                <a:ea typeface="微軟正黑體" pitchFamily="34" charset="-120"/>
              </a:rPr>
              <a:t>電動化比例</a:t>
            </a:r>
            <a:endParaRPr lang="en-US" altLang="zh-TW" sz="2800" b="1" dirty="0" smtClean="0">
              <a:latin typeface="微軟正黑體" pitchFamily="34" charset="-120"/>
              <a:ea typeface="微軟正黑體" pitchFamily="34" charset="-120"/>
            </a:endParaRPr>
          </a:p>
          <a:p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hlinkClick r:id="rId3"/>
              </a:rPr>
              <a:t>https://app.powerbi.com/view?r=eyJrIjoiYjg2N2EzZTAtZjY2OC00NzJhLThlNWItZDFiYjlhNWIxNDEzIiwidCI6IjYwYjA4ZjQyLTBjN2YtNGNkMC04MGY1LWM0NWM3MDZkY2JjNSIsImMiOjEwfQ%3D%3D</a:t>
            </a:r>
            <a:endParaRPr lang="zh-TW" altLang="en-US" sz="2000" dirty="0"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7620000" y="1264920"/>
            <a:ext cx="4572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5400" b="1" dirty="0" smtClean="0">
                <a:solidFill>
                  <a:srgbClr val="FF0000"/>
                </a:solidFill>
              </a:rPr>
              <a:t>點燃希望   </a:t>
            </a:r>
            <a:endParaRPr lang="en-US" altLang="zh-TW" sz="5400" b="1" dirty="0" smtClean="0">
              <a:solidFill>
                <a:srgbClr val="FF0000"/>
              </a:solidFill>
            </a:endParaRPr>
          </a:p>
          <a:p>
            <a:pPr algn="ctr"/>
            <a:r>
              <a:rPr lang="zh-TW" altLang="en-US" sz="5400" b="1" dirty="0" smtClean="0">
                <a:solidFill>
                  <a:srgbClr val="FF0000"/>
                </a:solidFill>
              </a:rPr>
              <a:t>堅持</a:t>
            </a:r>
            <a:r>
              <a:rPr lang="zh-TW" altLang="en-US" sz="5400" b="1" dirty="0" smtClean="0">
                <a:solidFill>
                  <a:srgbClr val="FF0000"/>
                </a:solidFill>
              </a:rPr>
              <a:t>勇敢</a:t>
            </a:r>
            <a:endParaRPr lang="zh-TW" altLang="en-US" sz="54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009041.CPC\AppData\Local\Temp\notes786F30\7月_橫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7931845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25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그룹 9"/>
          <p:cNvGrpSpPr/>
          <p:nvPr/>
        </p:nvGrpSpPr>
        <p:grpSpPr>
          <a:xfrm rot="21429225">
            <a:off x="725357" y="394914"/>
            <a:ext cx="10819648" cy="5988189"/>
            <a:chOff x="580573" y="696686"/>
            <a:chExt cx="11132456" cy="6161314"/>
          </a:xfrm>
        </p:grpSpPr>
        <p:sp>
          <p:nvSpPr>
            <p:cNvPr id="11" name="양쪽 모서리가 둥근 사각형 10"/>
            <p:cNvSpPr/>
            <p:nvPr/>
          </p:nvSpPr>
          <p:spPr>
            <a:xfrm>
              <a:off x="580573" y="696686"/>
              <a:ext cx="11132456" cy="6161314"/>
            </a:xfrm>
            <a:prstGeom prst="round2SameRect">
              <a:avLst>
                <a:gd name="adj1" fmla="val 3711"/>
                <a:gd name="adj2" fmla="val 0"/>
              </a:avLst>
            </a:prstGeom>
            <a:gradFill flip="none" rotWithShape="1">
              <a:gsLst>
                <a:gs pos="60000">
                  <a:srgbClr val="294AD5"/>
                </a:gs>
                <a:gs pos="18000">
                  <a:srgbClr val="2D52DB"/>
                </a:gs>
              </a:gsLst>
              <a:lin ang="0" scaled="0"/>
              <a:tileRect/>
            </a:gradFill>
            <a:ln w="38100">
              <a:solidFill>
                <a:srgbClr val="3A57D9"/>
              </a:solidFill>
            </a:ln>
            <a:effectLst>
              <a:outerShdw blurRad="342900" dist="876300" sx="93000" sy="93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한쪽 모서리가 둥근 사각형 11"/>
            <p:cNvSpPr/>
            <p:nvPr/>
          </p:nvSpPr>
          <p:spPr>
            <a:xfrm flipH="1">
              <a:off x="608465" y="696686"/>
              <a:ext cx="654277" cy="6161314"/>
            </a:xfrm>
            <a:prstGeom prst="round1Rect">
              <a:avLst>
                <a:gd name="adj" fmla="val 30084"/>
              </a:avLst>
            </a:prstGeom>
            <a:gradFill flip="none" rotWithShape="1">
              <a:gsLst>
                <a:gs pos="49000">
                  <a:srgbClr val="2448CE"/>
                </a:gs>
                <a:gs pos="29000">
                  <a:srgbClr val="3F62DE"/>
                </a:gs>
                <a:gs pos="73000">
                  <a:srgbClr val="3F62D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8" name="자유형 7"/>
          <p:cNvSpPr/>
          <p:nvPr/>
        </p:nvSpPr>
        <p:spPr>
          <a:xfrm>
            <a:off x="865062" y="89118"/>
            <a:ext cx="2763509" cy="752711"/>
          </a:xfrm>
          <a:custGeom>
            <a:avLst/>
            <a:gdLst>
              <a:gd name="connsiteX0" fmla="*/ 513795 w 2763509"/>
              <a:gd name="connsiteY0" fmla="*/ 752711 h 752711"/>
              <a:gd name="connsiteX1" fmla="*/ 20309 w 2763509"/>
              <a:gd name="connsiteY1" fmla="*/ 128596 h 752711"/>
              <a:gd name="connsiteX2" fmla="*/ 1123395 w 2763509"/>
              <a:gd name="connsiteY2" fmla="*/ 12482 h 752711"/>
              <a:gd name="connsiteX3" fmla="*/ 1965224 w 2763509"/>
              <a:gd name="connsiteY3" fmla="*/ 317282 h 752711"/>
              <a:gd name="connsiteX4" fmla="*/ 2763509 w 2763509"/>
              <a:gd name="connsiteY4" fmla="*/ 201168 h 752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3509" h="752711">
                <a:moveTo>
                  <a:pt x="513795" y="752711"/>
                </a:moveTo>
                <a:cubicBezTo>
                  <a:pt x="216252" y="502339"/>
                  <a:pt x="-81291" y="251967"/>
                  <a:pt x="20309" y="128596"/>
                </a:cubicBezTo>
                <a:cubicBezTo>
                  <a:pt x="121909" y="5225"/>
                  <a:pt x="799242" y="-18966"/>
                  <a:pt x="1123395" y="12482"/>
                </a:cubicBezTo>
                <a:cubicBezTo>
                  <a:pt x="1447548" y="43930"/>
                  <a:pt x="1691872" y="285834"/>
                  <a:pt x="1965224" y="317282"/>
                </a:cubicBezTo>
                <a:cubicBezTo>
                  <a:pt x="2238576" y="348730"/>
                  <a:pt x="2501042" y="274949"/>
                  <a:pt x="2763509" y="201168"/>
                </a:cubicBezTo>
              </a:path>
            </a:pathLst>
          </a:custGeom>
          <a:noFill/>
          <a:ln w="9525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4" name="양쪽 모서리가 둥근 사각형 13"/>
          <p:cNvSpPr/>
          <p:nvPr/>
        </p:nvSpPr>
        <p:spPr>
          <a:xfrm rot="21429225">
            <a:off x="727135" y="507237"/>
            <a:ext cx="10695812" cy="5919651"/>
          </a:xfrm>
          <a:prstGeom prst="round2SameRect">
            <a:avLst>
              <a:gd name="adj1" fmla="val 3711"/>
              <a:gd name="adj2" fmla="val 0"/>
            </a:avLst>
          </a:prstGeom>
          <a:solidFill>
            <a:schemeClr val="bg1"/>
          </a:solidFill>
          <a:ln w="381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6" name="양쪽 모서리가 둥근 사각형 15"/>
          <p:cNvSpPr/>
          <p:nvPr/>
        </p:nvSpPr>
        <p:spPr>
          <a:xfrm rot="21480000">
            <a:off x="708503" y="524992"/>
            <a:ext cx="10695812" cy="5919651"/>
          </a:xfrm>
          <a:prstGeom prst="round2SameRect">
            <a:avLst>
              <a:gd name="adj1" fmla="val 3711"/>
              <a:gd name="adj2" fmla="val 0"/>
            </a:avLst>
          </a:prstGeom>
          <a:solidFill>
            <a:schemeClr val="bg1"/>
          </a:solidFill>
          <a:ln w="381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17" name="양쪽 모서리가 둥근 사각형 16"/>
          <p:cNvSpPr/>
          <p:nvPr/>
        </p:nvSpPr>
        <p:spPr>
          <a:xfrm rot="21540000">
            <a:off x="755505" y="557991"/>
            <a:ext cx="10695812" cy="5919651"/>
          </a:xfrm>
          <a:prstGeom prst="round2SameRect">
            <a:avLst>
              <a:gd name="adj1" fmla="val 3711"/>
              <a:gd name="adj2" fmla="val 0"/>
            </a:avLst>
          </a:prstGeom>
          <a:solidFill>
            <a:schemeClr val="bg1"/>
          </a:solidFill>
          <a:ln w="38100"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white"/>
              </a:solidFill>
            </a:endParaRPr>
          </a:p>
        </p:txBody>
      </p:sp>
      <p:sp>
        <p:nvSpPr>
          <p:cNvPr id="2" name="대각선 줄무늬 1"/>
          <p:cNvSpPr/>
          <p:nvPr/>
        </p:nvSpPr>
        <p:spPr>
          <a:xfrm flipH="1">
            <a:off x="9633858" y="678580"/>
            <a:ext cx="2109888" cy="2109888"/>
          </a:xfrm>
          <a:prstGeom prst="diagStripe">
            <a:avLst>
              <a:gd name="adj" fmla="val 64805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203200" dist="190500" dir="8100000" sx="96000" sy="9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prstClr val="black"/>
              </a:solidFill>
            </a:endParaRPr>
          </a:p>
        </p:txBody>
      </p:sp>
      <p:pic>
        <p:nvPicPr>
          <p:cNvPr id="15" name="Picture 4" descr="ãthank youãçåçæå°çµæ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4431" y="1203960"/>
            <a:ext cx="9032687" cy="4497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32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52559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7185239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defRPr/>
            </a:pPr>
            <a:r>
              <a:rPr lang="zh-TW" altLang="en-US" sz="3600" b="1" dirty="0" smtClean="0">
                <a:solidFill>
                  <a:prstClr val="white"/>
                </a:solidFill>
                <a:cs typeface="+mn-ea"/>
                <a:sym typeface="+mn-lt"/>
              </a:rPr>
              <a:t>應用資料集</a:t>
            </a:r>
            <a:endParaRPr lang="zh-CN" altLang="en-US" sz="36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文字方塊 11"/>
          <p:cNvSpPr txBox="1"/>
          <p:nvPr/>
        </p:nvSpPr>
        <p:spPr>
          <a:xfrm>
            <a:off x="827584" y="1984053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>
              <a:solidFill>
                <a:prstClr val="white"/>
              </a:solidFill>
            </a:endParaRPr>
          </a:p>
        </p:txBody>
      </p:sp>
      <p:sp>
        <p:nvSpPr>
          <p:cNvPr id="17" name="投影片編號版面配置區 1">
            <a:extLst>
              <a:ext uri="{FF2B5EF4-FFF2-40B4-BE49-F238E27FC236}">
                <a16:creationId xmlns:a16="http://schemas.microsoft.com/office/drawing/2014/main" xmlns="" id="{8BC21333-4BEA-4E9B-9AB1-82500391819C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TW" altLang="en-US" sz="1600" dirty="0">
              <a:solidFill>
                <a:prstClr val="white"/>
              </a:solidFill>
              <a:latin typeface="Calibri"/>
              <a:ea typeface="新細明體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2057720"/>
              </p:ext>
            </p:extLst>
          </p:nvPr>
        </p:nvGraphicFramePr>
        <p:xfrm>
          <a:off x="339277" y="1513355"/>
          <a:ext cx="11591471" cy="4755328"/>
        </p:xfrm>
        <a:graphic>
          <a:graphicData uri="http://schemas.openxmlformats.org/drawingml/2006/table">
            <a:tbl>
              <a:tblPr/>
              <a:tblGrid>
                <a:gridCol w="2964224"/>
                <a:gridCol w="4246803"/>
                <a:gridCol w="4380444"/>
              </a:tblGrid>
              <a:tr h="376094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資料</a:t>
                      </a:r>
                      <a:r>
                        <a:rPr lang="zh-TW" sz="2000" b="1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集提供</a:t>
                      </a:r>
                      <a:r>
                        <a:rPr lang="zh-TW" sz="20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機關名稱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資料集名稱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資料集連結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482">
                <a:tc rowSpan="3"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台灣中油</a:t>
                      </a:r>
                      <a:r>
                        <a:rPr lang="zh-TW" sz="2000" b="1" dirty="0" smtClean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股份有限公司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提供電動機車換電服務之加油站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https://data.gov.tw/dataset/106247 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482">
                <a:tc vMerge="1"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endParaRPr lang="zh-TW" sz="2000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提供電動機車充電服務之加油站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https://data.gov.tw/dataset/106246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482">
                <a:tc vMerge="1"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endParaRPr lang="zh-TW" sz="2000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綠能所太陽能發電加油站發電量統計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https://data.gov.tw/dataset/16846 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482">
                <a:tc rowSpan="2"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台灣電力</a:t>
                      </a:r>
                      <a:r>
                        <a:rPr lang="zh-TW" sz="2000" b="1" dirty="0" smtClean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股份有限公司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歷年發購電量及售電量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https://data.gov.tw/dataset/35392 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482">
                <a:tc vMerge="1"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endParaRPr lang="zh-TW" sz="2000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台電公司天然氣採購價格及數量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https://</a:t>
                      </a:r>
                      <a:r>
                        <a:rPr lang="en-US" sz="2000" b="1" dirty="0" smtClean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data.gov.tw/dataset/9750 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74482"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公路總局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zh-TW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機動車輛登記數統計</a:t>
                      </a: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effectLst/>
                          <a:latin typeface="微軟正黑體" pitchFamily="34" charset="-120"/>
                          <a:ea typeface="微軟正黑體" pitchFamily="34" charset="-120"/>
                        </a:rPr>
                        <a:t>https://data.gov.tw/dataset/14208 </a:t>
                      </a:r>
                      <a:endParaRPr lang="zh-TW" sz="2000" b="1" dirty="0">
                        <a:solidFill>
                          <a:schemeClr val="bg1"/>
                        </a:solidFill>
                        <a:effectLst/>
                        <a:latin typeface="微軟正黑體" pitchFamily="34" charset="-120"/>
                        <a:ea typeface="微軟正黑體" pitchFamily="34" charset="-120"/>
                      </a:endParaRPr>
                    </a:p>
                  </a:txBody>
                  <a:tcPr marL="38100" marR="38100" marT="38100" marB="3810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5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33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8167509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27381" y="0"/>
            <a:ext cx="10972800" cy="1143000"/>
          </a:xfrm>
        </p:spPr>
        <p:txBody>
          <a:bodyPr>
            <a:no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2016</a:t>
            </a:r>
            <a:r>
              <a:rPr lang="zh-TW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年與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2018</a:t>
            </a:r>
            <a:r>
              <a:rPr lang="zh-TW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年六都機車</a:t>
            </a:r>
            <a: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</a:br>
            <a:r>
              <a:rPr lang="zh-TW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交易車次</a:t>
            </a:r>
            <a:r>
              <a:rPr lang="zh-TW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與</a:t>
            </a:r>
            <a:r>
              <a:rPr lang="zh-TW" altLang="zh-TW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發油量</a:t>
            </a:r>
            <a:r>
              <a:rPr lang="zh-TW" altLang="zh-TW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增減比較</a:t>
            </a:r>
            <a:endParaRPr lang="zh-TW" altLang="en-US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527381" y="1628800"/>
          <a:ext cx="11041226" cy="4968548"/>
        </p:xfrm>
        <a:graphic>
          <a:graphicData uri="http://schemas.openxmlformats.org/drawingml/2006/table">
            <a:tbl>
              <a:tblPr/>
              <a:tblGrid>
                <a:gridCol w="1324225"/>
                <a:gridCol w="1875084"/>
                <a:gridCol w="1875084"/>
                <a:gridCol w="2095188"/>
                <a:gridCol w="2167352"/>
                <a:gridCol w="1704293"/>
              </a:tblGrid>
              <a:tr h="382196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縣市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2016</a:t>
                      </a: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年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2018</a:t>
                      </a: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年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增減數量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zh-TW" sz="2000" b="1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增減比例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台北市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發油量</a:t>
                      </a: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(L)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85,522,207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78,082,326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-7,439,881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-8.70%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交易車次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21,555,889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21,117,065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-438,824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-2.04%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新北市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發油量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(L)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91,124,505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87,502,877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-3,621,628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-3.97%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交易車次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23,430,129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24,076,312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646,183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+2.76%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桃園市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發油量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(L)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46,787,288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42,724,780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-4,062,508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-8.68%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交易車次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12,539,722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12,362,177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-177,545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-1.42%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台中市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發油量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(L)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66,465,843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66,330,040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-135,803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-0.20%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交易車次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17,966,678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19,207,158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1,240,480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+6.90%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台南市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發油量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(L)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78,522,849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76,521,593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-2,001,256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-2.55%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交易車次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22,149,878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23,213,063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1,063,185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+4.80%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b="1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高雄市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發油量</a:t>
                      </a: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(L)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114,964,989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109,341,626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-5,623,363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-4.89%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38219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TW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交易車次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32,448,385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33,099,290</a:t>
                      </a:r>
                      <a:endParaRPr lang="zh-TW" sz="2000" kern="10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650,905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latin typeface="Times New Roman"/>
                          <a:ea typeface="標楷體"/>
                          <a:cs typeface="Times New Roman"/>
                        </a:rPr>
                        <a:t>+2.01%</a:t>
                      </a:r>
                      <a:endParaRPr lang="zh-TW" sz="2000" kern="100" dirty="0">
                        <a:solidFill>
                          <a:srgbClr val="000000"/>
                        </a:solidFill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527381" y="3501008"/>
            <a:ext cx="11041227" cy="792088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/>
          <p:cNvSpPr txBox="1"/>
          <p:nvPr/>
        </p:nvSpPr>
        <p:spPr>
          <a:xfrm>
            <a:off x="0" y="1196752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比較</a:t>
            </a:r>
            <a:r>
              <a:rPr lang="en-US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2018/2016</a:t>
            </a:r>
            <a:r>
              <a:rPr lang="zh-TW" altLang="en-US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發油量六都均下降，交易車次則計有台北市與桃園市下降</a:t>
            </a:r>
            <a:endParaRPr lang="zh-TW" altLang="en-US" sz="2000" b="1" dirty="0">
              <a:solidFill>
                <a:srgbClr val="025E14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1" name="向下箭號 10"/>
          <p:cNvSpPr/>
          <p:nvPr/>
        </p:nvSpPr>
        <p:spPr>
          <a:xfrm>
            <a:off x="11664619" y="2132856"/>
            <a:ext cx="192021" cy="216024"/>
          </a:xfrm>
          <a:prstGeom prst="downArrow">
            <a:avLst/>
          </a:prstGeom>
          <a:solidFill>
            <a:srgbClr val="025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向下箭號 11"/>
          <p:cNvSpPr/>
          <p:nvPr/>
        </p:nvSpPr>
        <p:spPr>
          <a:xfrm>
            <a:off x="11664619" y="2852936"/>
            <a:ext cx="192021" cy="216024"/>
          </a:xfrm>
          <a:prstGeom prst="downArrow">
            <a:avLst/>
          </a:prstGeom>
          <a:solidFill>
            <a:srgbClr val="025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向下箭號 12"/>
          <p:cNvSpPr/>
          <p:nvPr/>
        </p:nvSpPr>
        <p:spPr>
          <a:xfrm>
            <a:off x="11664619" y="3573016"/>
            <a:ext cx="192021" cy="216024"/>
          </a:xfrm>
          <a:prstGeom prst="downArrow">
            <a:avLst/>
          </a:prstGeom>
          <a:solidFill>
            <a:srgbClr val="025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向下箭號 13"/>
          <p:cNvSpPr/>
          <p:nvPr/>
        </p:nvSpPr>
        <p:spPr>
          <a:xfrm>
            <a:off x="11664619" y="4365104"/>
            <a:ext cx="192021" cy="216024"/>
          </a:xfrm>
          <a:prstGeom prst="downArrow">
            <a:avLst/>
          </a:prstGeom>
          <a:solidFill>
            <a:srgbClr val="025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向下箭號 14"/>
          <p:cNvSpPr/>
          <p:nvPr/>
        </p:nvSpPr>
        <p:spPr>
          <a:xfrm>
            <a:off x="11664619" y="5157192"/>
            <a:ext cx="192021" cy="216024"/>
          </a:xfrm>
          <a:prstGeom prst="downArrow">
            <a:avLst/>
          </a:prstGeom>
          <a:solidFill>
            <a:srgbClr val="025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向下箭號 15"/>
          <p:cNvSpPr/>
          <p:nvPr/>
        </p:nvSpPr>
        <p:spPr>
          <a:xfrm>
            <a:off x="11664619" y="5877272"/>
            <a:ext cx="192021" cy="216024"/>
          </a:xfrm>
          <a:prstGeom prst="downArrow">
            <a:avLst/>
          </a:prstGeom>
          <a:solidFill>
            <a:srgbClr val="025E1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向下箭號 16"/>
          <p:cNvSpPr/>
          <p:nvPr/>
        </p:nvSpPr>
        <p:spPr>
          <a:xfrm flipH="1">
            <a:off x="11856640" y="3933056"/>
            <a:ext cx="335360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向下箭號 17"/>
          <p:cNvSpPr/>
          <p:nvPr/>
        </p:nvSpPr>
        <p:spPr>
          <a:xfrm flipH="1">
            <a:off x="11856640" y="2492896"/>
            <a:ext cx="335360" cy="288032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34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62344"/>
            <a:ext cx="10972800" cy="1143000"/>
          </a:xfrm>
        </p:spPr>
        <p:txBody>
          <a:bodyPr>
            <a:noAutofit/>
          </a:bodyPr>
          <a:lstStyle/>
          <a:p>
            <a:r>
              <a:rPr lang="zh-TW" altLang="en-US" sz="6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假設條件調整</a:t>
            </a:r>
            <a:endParaRPr lang="zh-TW" altLang="en-US" sz="60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9" name="文字方塊 8"/>
          <p:cNvSpPr txBox="1"/>
          <p:nvPr/>
        </p:nvSpPr>
        <p:spPr>
          <a:xfrm>
            <a:off x="335360" y="1340769"/>
            <a:ext cx="5568619" cy="104900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假設條件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endParaRPr lang="en-US" altLang="zh-TW" b="1" dirty="0" smtClean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500"/>
              </a:spcBef>
            </a:pPr>
            <a:r>
              <a:rPr lang="zh-TW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假設原先被取代的機車都在本公司自營加油站加油</a:t>
            </a:r>
            <a:endParaRPr lang="zh-TW" altLang="en-US" sz="2000" dirty="0">
              <a:solidFill>
                <a:srgbClr val="025E14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35360" y="2420888"/>
            <a:ext cx="5664629" cy="349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 algn="just">
              <a:buFont typeface="Wingdings" pitchFamily="2" charset="2"/>
              <a:buChar char="n"/>
            </a:pP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在假設新增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萬輛電動機車車主之原燃油機車都在本公司加油的推估下，發油量影響範圍介於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0.47~ 1.58%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之間</a:t>
            </a:r>
            <a:endParaRPr lang="en-US" altLang="zh-TW" sz="20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73050" indent="-273050" algn="just">
              <a:spcBef>
                <a:spcPts val="300"/>
              </a:spcBef>
              <a:buFont typeface="Wingdings" pitchFamily="2" charset="2"/>
              <a:buChar char="n"/>
            </a:pP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依據油銷部加盟室提供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月桃園市本公司市占率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含自營與加盟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為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77.1%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，調整發油量影響範圍為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0.36%~1.22%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之間</a:t>
            </a:r>
            <a:endParaRPr lang="en-US" altLang="zh-TW" sz="2000" b="1" dirty="0" smtClean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73050" indent="-273050" algn="just">
              <a:spcBef>
                <a:spcPts val="300"/>
              </a:spcBef>
              <a:buFont typeface="Wingdings" pitchFamily="2" charset="2"/>
              <a:buChar char="n"/>
            </a:pP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另經比較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4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月自營站與加盟站發油量兩者比例約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：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，以及本公司市占率為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77.1%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，調整自營站發油量影響範圍則為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0.12%~0.41%</a:t>
            </a:r>
            <a:r>
              <a:rPr lang="zh-TW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之間</a:t>
            </a:r>
          </a:p>
          <a:p>
            <a:endParaRPr lang="zh-TW" altLang="en-US" sz="1600" dirty="0"/>
          </a:p>
        </p:txBody>
      </p:sp>
      <p:sp>
        <p:nvSpPr>
          <p:cNvPr id="11" name="文字方塊 10"/>
          <p:cNvSpPr txBox="1"/>
          <p:nvPr/>
        </p:nvSpPr>
        <p:spPr>
          <a:xfrm>
            <a:off x="6192011" y="1340769"/>
            <a:ext cx="5760640" cy="741229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假設條件</a:t>
            </a:r>
            <a:r>
              <a:rPr lang="en-US" altLang="zh-TW" b="1" dirty="0" smtClean="0">
                <a:latin typeface="微軟正黑體" pitchFamily="34" charset="-120"/>
                <a:ea typeface="微軟正黑體" pitchFamily="34" charset="-120"/>
              </a:rPr>
              <a:t>2</a:t>
            </a:r>
            <a:r>
              <a:rPr lang="zh-TW" altLang="zh-TW" b="1" dirty="0" smtClean="0">
                <a:latin typeface="微軟正黑體" pitchFamily="34" charset="-120"/>
                <a:ea typeface="微軟正黑體" pitchFamily="34" charset="-120"/>
              </a:rPr>
              <a:t>：</a:t>
            </a:r>
            <a:endParaRPr lang="en-US" altLang="zh-TW" b="1" dirty="0" smtClean="0">
              <a:latin typeface="微軟正黑體" pitchFamily="34" charset="-120"/>
              <a:ea typeface="微軟正黑體" pitchFamily="34" charset="-120"/>
            </a:endParaRPr>
          </a:p>
          <a:p>
            <a:pPr>
              <a:spcBef>
                <a:spcPts val="500"/>
              </a:spcBef>
            </a:pPr>
            <a:r>
              <a:rPr lang="zh-TW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以新台幣</a:t>
            </a:r>
            <a:r>
              <a:rPr lang="en-US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250</a:t>
            </a:r>
            <a:r>
              <a:rPr lang="zh-TW" altLang="zh-TW" sz="2000" b="1" dirty="0" smtClean="0">
                <a:solidFill>
                  <a:srgbClr val="025E14"/>
                </a:solidFill>
                <a:latin typeface="微軟正黑體" pitchFamily="34" charset="-120"/>
                <a:ea typeface="微軟正黑體" pitchFamily="34" charset="-120"/>
              </a:rPr>
              <a:t>元作為汽、機車加油的分界</a:t>
            </a:r>
          </a:p>
        </p:txBody>
      </p:sp>
      <p:sp>
        <p:nvSpPr>
          <p:cNvPr id="12" name="文字方塊 11"/>
          <p:cNvSpPr txBox="1"/>
          <p:nvPr/>
        </p:nvSpPr>
        <p:spPr>
          <a:xfrm>
            <a:off x="6288022" y="2420889"/>
            <a:ext cx="5664629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250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元作為汽、機車加油的分界與實際情況有高估之虞，但因本公司加油站係以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個交易金額之級距區分，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250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元以下係最小級距，若要調整級距，以現有資料狀況，恐是大工程，非短時間可完成，有賴本公司導入相關</a:t>
            </a:r>
            <a:r>
              <a:rPr lang="en-US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AI</a:t>
            </a:r>
            <a:r>
              <a:rPr lang="zh-TW" altLang="zh-TW" sz="24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應用，諸如車牌辨識，將更能精準估算</a:t>
            </a:r>
          </a:p>
          <a:p>
            <a:endParaRPr lang="zh-TW" altLang="en-US" dirty="0"/>
          </a:p>
        </p:txBody>
      </p:sp>
      <p:sp>
        <p:nvSpPr>
          <p:cNvPr id="8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35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19403" y="64168"/>
            <a:ext cx="10972800" cy="1143000"/>
          </a:xfrm>
        </p:spPr>
        <p:txBody>
          <a:bodyPr>
            <a:noAutofit/>
          </a:bodyPr>
          <a:lstStyle/>
          <a:p>
            <a:r>
              <a:rPr lang="zh-TW" altLang="en-US" sz="6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敏感度分析</a:t>
            </a:r>
            <a:endParaRPr lang="zh-TW" altLang="en-US" sz="6000" b="1" dirty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103446" y="1484784"/>
            <a:ext cx="9697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TW" altLang="en-US" dirty="0"/>
          </a:p>
        </p:txBody>
      </p:sp>
      <p:sp>
        <p:nvSpPr>
          <p:cNvPr id="6" name="文字方塊 5"/>
          <p:cNvSpPr txBox="1"/>
          <p:nvPr/>
        </p:nvSpPr>
        <p:spPr>
          <a:xfrm>
            <a:off x="431371" y="1412777"/>
            <a:ext cx="117606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以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102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月到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月計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6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個月</a:t>
            </a:r>
            <a:r>
              <a:rPr lang="en-US" altLang="zh-TW" sz="2400" b="1" dirty="0" smtClean="0">
                <a:latin typeface="微軟正黑體" pitchFamily="34" charset="-120"/>
                <a:ea typeface="微軟正黑體" pitchFamily="34" charset="-120"/>
              </a:rPr>
              <a:t>73</a:t>
            </a:r>
            <a:r>
              <a:rPr lang="zh-TW" altLang="en-US" sz="2400" b="1" dirty="0" smtClean="0">
                <a:latin typeface="微軟正黑體" pitchFamily="34" charset="-120"/>
                <a:ea typeface="微軟正黑體" pitchFamily="34" charset="-120"/>
              </a:rPr>
              <a:t>筆月資料之台灣地區電動機車登記數、本公司自營站發油量建構時間數列轉換模式，得估算結果如下：</a:t>
            </a:r>
            <a:endParaRPr lang="zh-TW" altLang="en-US" sz="2400" b="1" dirty="0"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719403" y="2780929"/>
          <a:ext cx="10657184" cy="1578545"/>
        </p:xfrm>
        <a:graphic>
          <a:graphicData uri="http://schemas.openxmlformats.org/drawingml/2006/table">
            <a:tbl>
              <a:tblPr/>
              <a:tblGrid>
                <a:gridCol w="4993243"/>
                <a:gridCol w="5663941"/>
              </a:tblGrid>
              <a:tr h="576064">
                <a:tc>
                  <a:txBody>
                    <a:bodyPr/>
                    <a:lstStyle/>
                    <a:p>
                      <a:pPr marL="304800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en-US" sz="1300" kern="0" dirty="0">
                        <a:latin typeface="微軟正黑體"/>
                        <a:ea typeface="新細明體"/>
                        <a:cs typeface="新細明體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lnSpc>
                          <a:spcPts val="12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endParaRPr lang="en-US" altLang="zh-TW" sz="2800" kern="0" dirty="0" smtClean="0">
                        <a:latin typeface="Calibri"/>
                        <a:ea typeface="微軟正黑體"/>
                        <a:cs typeface="新細明體"/>
                      </a:endParaRPr>
                    </a:p>
                    <a:p>
                      <a:pPr marL="304800" algn="ctr">
                        <a:lnSpc>
                          <a:spcPts val="1200"/>
                        </a:lnSpc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zh-TW" sz="2800" kern="0" dirty="0" smtClean="0">
                          <a:latin typeface="Calibri"/>
                          <a:ea typeface="微軟正黑體"/>
                          <a:cs typeface="新細明體"/>
                        </a:rPr>
                        <a:t>彈性</a:t>
                      </a:r>
                      <a:r>
                        <a:rPr lang="zh-TW" sz="2800" kern="0" dirty="0">
                          <a:latin typeface="Calibri"/>
                          <a:ea typeface="微軟正黑體"/>
                          <a:cs typeface="新細明體"/>
                        </a:rPr>
                        <a:t>值</a:t>
                      </a:r>
                      <a:endParaRPr lang="zh-TW" sz="2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2481">
                <a:tc>
                  <a:txBody>
                    <a:bodyPr/>
                    <a:lstStyle/>
                    <a:p>
                      <a:pPr marL="304800" algn="ctr">
                        <a:lnSpc>
                          <a:spcPts val="15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endParaRPr lang="en-US" altLang="zh-TW" sz="1800" kern="0" dirty="0" smtClean="0">
                        <a:latin typeface="微軟正黑體" pitchFamily="34" charset="-120"/>
                        <a:ea typeface="微軟正黑體" pitchFamily="34" charset="-120"/>
                        <a:cs typeface="新細明體"/>
                      </a:endParaRPr>
                    </a:p>
                    <a:p>
                      <a:pPr marL="304800" algn="ctr">
                        <a:lnSpc>
                          <a:spcPts val="1500"/>
                        </a:lnSpc>
                        <a:spcBef>
                          <a:spcPts val="1000"/>
                        </a:spcBef>
                        <a:spcAft>
                          <a:spcPts val="0"/>
                        </a:spcAft>
                      </a:pPr>
                      <a:r>
                        <a:rPr lang="zh-TW" sz="1800" kern="0" dirty="0" smtClean="0"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電動機車</a:t>
                      </a:r>
                      <a:r>
                        <a:rPr lang="zh-TW" sz="1800" kern="0" dirty="0"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登記數增加</a:t>
                      </a: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1%</a:t>
                      </a:r>
                      <a:endParaRPr lang="zh-TW" sz="18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  <a:p>
                      <a:pPr marL="304800" algn="ctr">
                        <a:lnSpc>
                          <a:spcPts val="1500"/>
                        </a:lnSpc>
                        <a:spcBef>
                          <a:spcPts val="1000"/>
                        </a:spcBef>
                        <a:spcAft>
                          <a:spcPts val="240"/>
                        </a:spcAft>
                      </a:pPr>
                      <a:r>
                        <a:rPr lang="zh-TW" sz="1800" kern="0" dirty="0"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對</a:t>
                      </a:r>
                      <a:r>
                        <a:rPr lang="zh-TW" sz="1800" b="1" kern="0" dirty="0">
                          <a:solidFill>
                            <a:srgbClr val="002060"/>
                          </a:solidFill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本公司自營站機車發油量</a:t>
                      </a:r>
                      <a:r>
                        <a:rPr lang="zh-TW" sz="1800" kern="0" dirty="0">
                          <a:latin typeface="微軟正黑體" pitchFamily="34" charset="-120"/>
                          <a:ea typeface="微軟正黑體" pitchFamily="34" charset="-120"/>
                          <a:cs typeface="新細明體"/>
                        </a:rPr>
                        <a:t>影響</a:t>
                      </a:r>
                      <a:endParaRPr lang="zh-TW" sz="1800" kern="100" dirty="0">
                        <a:latin typeface="微軟正黑體" pitchFamily="34" charset="-120"/>
                        <a:ea typeface="微軟正黑體" pitchFamily="34" charset="-120"/>
                        <a:cs typeface="Times New Roman"/>
                      </a:endParaRPr>
                    </a:p>
                  </a:txBody>
                  <a:tcPr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04800" algn="ctr">
                        <a:spcBef>
                          <a:spcPts val="360"/>
                        </a:spcBef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solidFill>
                            <a:srgbClr val="FF0000"/>
                          </a:solidFill>
                          <a:latin typeface="微軟正黑體"/>
                          <a:ea typeface="新細明體"/>
                          <a:cs typeface="新細明體"/>
                        </a:rPr>
                        <a:t>-0.083</a:t>
                      </a:r>
                      <a:r>
                        <a:rPr lang="zh-TW" sz="2800" b="1" kern="0" dirty="0">
                          <a:solidFill>
                            <a:srgbClr val="FF0000"/>
                          </a:solidFill>
                          <a:latin typeface="Calibri"/>
                          <a:ea typeface="微軟正黑體"/>
                          <a:cs typeface="新細明體"/>
                        </a:rPr>
                        <a:t>％</a:t>
                      </a:r>
                      <a:endParaRPr lang="zh-TW" sz="2800" kern="100" dirty="0"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文字方塊 7"/>
          <p:cNvSpPr txBox="1"/>
          <p:nvPr/>
        </p:nvSpPr>
        <p:spPr>
          <a:xfrm>
            <a:off x="527381" y="4653136"/>
            <a:ext cx="1132925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46100" indent="-546100"/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註：依公路總局分類，電動汽車最多的類別是「汽油、電能」類佔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87.66%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，其次為汽油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油電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類佔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9.06%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，純電能類為第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3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大類僅佔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2.32%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，其他類別則都不足</a:t>
            </a:r>
            <a:r>
              <a:rPr lang="en-US" altLang="zh-TW" sz="2000" b="1" dirty="0" smtClean="0">
                <a:latin typeface="微軟正黑體" pitchFamily="34" charset="-120"/>
                <a:ea typeface="微軟正黑體" pitchFamily="34" charset="-120"/>
              </a:rPr>
              <a:t>1%</a:t>
            </a:r>
            <a:r>
              <a:rPr lang="zh-TW" altLang="en-US" sz="2000" b="1" dirty="0" smtClean="0">
                <a:latin typeface="微軟正黑體" pitchFamily="34" charset="-120"/>
                <a:ea typeface="微軟正黑體" pitchFamily="34" charset="-120"/>
              </a:rPr>
              <a:t>，故不估算汽車登記數對汽車汽油發油量之影響。</a:t>
            </a:r>
          </a:p>
          <a:p>
            <a:endParaRPr lang="zh-TW" altLang="en-US" dirty="0"/>
          </a:p>
        </p:txBody>
      </p:sp>
      <p:sp>
        <p:nvSpPr>
          <p:cNvPr id="9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36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27381" y="0"/>
            <a:ext cx="10972800" cy="1143000"/>
          </a:xfrm>
        </p:spPr>
        <p:txBody>
          <a:bodyPr>
            <a:noAutofit/>
          </a:bodyPr>
          <a:lstStyle/>
          <a:p>
            <a:r>
              <a:rPr lang="zh-TW" altLang="en-US" sz="6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對耗電影響</a:t>
            </a:r>
            <a:endParaRPr lang="zh-TW" altLang="en-US" sz="4000" b="1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9347200" y="6492876"/>
            <a:ext cx="2844800" cy="365125"/>
          </a:xfrm>
        </p:spPr>
        <p:txBody>
          <a:bodyPr/>
          <a:lstStyle/>
          <a:p>
            <a:fld id="{74614B98-FBD0-4100-8A50-F8B26C215913}" type="slidenum">
              <a:rPr lang="zh-TW" altLang="en-US" sz="1800" b="1" smtClean="0">
                <a:solidFill>
                  <a:srgbClr val="C00000"/>
                </a:solidFill>
              </a:rPr>
              <a:pPr/>
              <a:t>37</a:t>
            </a:fld>
            <a:endParaRPr lang="zh-TW" altLang="en-US" sz="1800" b="1" dirty="0">
              <a:solidFill>
                <a:srgbClr val="C00000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0" y="1052737"/>
            <a:ext cx="11713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 algn="just">
              <a:buFont typeface="Wingdings" pitchFamily="2" charset="2"/>
              <a:buChar char="n"/>
            </a:pPr>
            <a:r>
              <a:rPr lang="zh-TW" altLang="en-US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台電公司依據</a:t>
            </a:r>
            <a:r>
              <a:rPr lang="en-US" altLang="zh-TW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年汽機車登記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數與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電動車輛耗能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估算，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計算現有的汽機車數量如果全面電動化，其電力需求</a:t>
            </a:r>
            <a:r>
              <a:rPr lang="zh-TW" altLang="en-US" sz="20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估算每年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耗電度數近</a:t>
            </a:r>
            <a:r>
              <a:rPr lang="en-US" altLang="zh-TW" sz="20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267</a:t>
            </a:r>
            <a:r>
              <a:rPr lang="zh-TW" altLang="en-US" sz="20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億度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，佔台電</a:t>
            </a:r>
            <a:r>
              <a:rPr lang="en-US" altLang="zh-TW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年總售電量</a:t>
            </a:r>
            <a:r>
              <a:rPr lang="en-US" altLang="zh-TW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2,333</a:t>
            </a:r>
            <a:r>
              <a:rPr lang="zh-TW" altLang="en-US" sz="20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億度的</a:t>
            </a:r>
            <a:r>
              <a:rPr lang="en-US" altLang="zh-TW" sz="20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11.44</a:t>
            </a:r>
            <a:r>
              <a:rPr lang="en-US" altLang="zh-TW" sz="20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%</a:t>
            </a:r>
            <a:endParaRPr lang="zh-TW" altLang="en-US" dirty="0"/>
          </a:p>
        </p:txBody>
      </p:sp>
      <p:pic>
        <p:nvPicPr>
          <p:cNvPr id="8" name="圖片 7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67" y="2060848"/>
            <a:ext cx="9409045" cy="1166740"/>
          </a:xfrm>
          <a:prstGeom prst="rect">
            <a:avLst/>
          </a:prstGeom>
          <a:noFill/>
        </p:spPr>
      </p:pic>
      <p:pic>
        <p:nvPicPr>
          <p:cNvPr id="9" name="圖片 8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67" y="3645024"/>
            <a:ext cx="9409045" cy="100811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群組 14"/>
          <p:cNvGrpSpPr/>
          <p:nvPr/>
        </p:nvGrpSpPr>
        <p:grpSpPr>
          <a:xfrm>
            <a:off x="1295467" y="4772908"/>
            <a:ext cx="9409045" cy="1728192"/>
            <a:chOff x="971600" y="4772908"/>
            <a:chExt cx="7056784" cy="1728192"/>
          </a:xfrm>
        </p:grpSpPr>
        <p:pic>
          <p:nvPicPr>
            <p:cNvPr id="10" name="圖片 9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4772908"/>
              <a:ext cx="7056784" cy="1728192"/>
            </a:xfrm>
            <a:prstGeom prst="rect">
              <a:avLst/>
            </a:prstGeom>
            <a:noFill/>
          </p:spPr>
        </p:pic>
        <p:sp>
          <p:nvSpPr>
            <p:cNvPr id="11" name="矩形 10"/>
            <p:cNvSpPr/>
            <p:nvPr/>
          </p:nvSpPr>
          <p:spPr>
            <a:xfrm>
              <a:off x="5308121" y="6126104"/>
              <a:ext cx="2712931" cy="219454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</p:grpSp>
      <p:sp>
        <p:nvSpPr>
          <p:cNvPr id="3" name="文字方塊 2"/>
          <p:cNvSpPr txBox="1"/>
          <p:nvPr/>
        </p:nvSpPr>
        <p:spPr>
          <a:xfrm>
            <a:off x="1295467" y="3068961"/>
            <a:ext cx="96010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1300" dirty="0">
                <a:latin typeface="微軟正黑體" pitchFamily="34" charset="-120"/>
                <a:ea typeface="微軟正黑體" pitchFamily="34" charset="-120"/>
              </a:rPr>
              <a:t>註</a:t>
            </a:r>
            <a:r>
              <a:rPr lang="en-US" altLang="zh-TW" sz="1300" dirty="0">
                <a:latin typeface="微軟正黑體" pitchFamily="34" charset="-120"/>
                <a:ea typeface="微軟正黑體" pitchFamily="34" charset="-120"/>
              </a:rPr>
              <a:t>1. </a:t>
            </a:r>
            <a:r>
              <a:rPr lang="zh-TW" altLang="zh-TW" sz="1300" dirty="0" smtClean="0">
                <a:latin typeface="微軟正黑體" pitchFamily="34" charset="-120"/>
                <a:ea typeface="微軟正黑體" pitchFamily="34" charset="-120"/>
              </a:rPr>
              <a:t>汽車 </a:t>
            </a:r>
            <a:r>
              <a:rPr lang="en-US" altLang="zh-TW" sz="1300" dirty="0" smtClean="0">
                <a:latin typeface="微軟正黑體" pitchFamily="34" charset="-120"/>
                <a:ea typeface="微軟正黑體" pitchFamily="34" charset="-120"/>
              </a:rPr>
              <a:t>(</a:t>
            </a:r>
            <a:r>
              <a:rPr lang="zh-TW" altLang="en-US" sz="1300" dirty="0" smtClean="0">
                <a:latin typeface="微軟正黑體" pitchFamily="34" charset="-120"/>
                <a:ea typeface="微軟正黑體" pitchFamily="34" charset="-120"/>
              </a:rPr>
              <a:t>包括大客車、大貨車、小客車、小貨車與特種車</a:t>
            </a:r>
            <a:r>
              <a:rPr lang="en-US" altLang="zh-TW" sz="1300" dirty="0" smtClean="0">
                <a:latin typeface="微軟正黑體" pitchFamily="34" charset="-120"/>
                <a:ea typeface="微軟正黑體" pitchFamily="34" charset="-120"/>
              </a:rPr>
              <a:t>)</a:t>
            </a:r>
            <a:r>
              <a:rPr lang="zh-TW" altLang="zh-TW" sz="1300" dirty="0" smtClean="0">
                <a:latin typeface="微軟正黑體" pitchFamily="34" charset="-120"/>
                <a:ea typeface="微軟正黑體" pitchFamily="34" charset="-120"/>
              </a:rPr>
              <a:t>數量合計 </a:t>
            </a:r>
            <a:r>
              <a:rPr lang="en-US" altLang="zh-TW" sz="1300" dirty="0">
                <a:latin typeface="微軟正黑體" pitchFamily="34" charset="-120"/>
                <a:ea typeface="微軟正黑體" pitchFamily="34" charset="-120"/>
              </a:rPr>
              <a:t>8,035,720</a:t>
            </a:r>
            <a:r>
              <a:rPr lang="zh-TW" altLang="zh-TW" sz="1300" dirty="0" smtClean="0">
                <a:latin typeface="微軟正黑體" pitchFamily="34" charset="-120"/>
                <a:ea typeface="微軟正黑體" pitchFamily="34" charset="-120"/>
              </a:rPr>
              <a:t>輛</a:t>
            </a:r>
            <a:endParaRPr lang="zh-TW" altLang="zh-TW" sz="1300" dirty="0">
              <a:latin typeface="微軟正黑體" pitchFamily="34" charset="-120"/>
              <a:ea typeface="微軟正黑體" pitchFamily="34" charset="-120"/>
            </a:endParaRPr>
          </a:p>
          <a:p>
            <a:r>
              <a:rPr lang="zh-TW" altLang="zh-TW" sz="1300" dirty="0">
                <a:latin typeface="微軟正黑體" pitchFamily="34" charset="-120"/>
                <a:ea typeface="微軟正黑體" pitchFamily="34" charset="-120"/>
              </a:rPr>
              <a:t>註</a:t>
            </a:r>
            <a:r>
              <a:rPr lang="en-US" altLang="zh-TW" sz="1300" dirty="0">
                <a:latin typeface="微軟正黑體" pitchFamily="34" charset="-120"/>
                <a:ea typeface="微軟正黑體" pitchFamily="34" charset="-120"/>
              </a:rPr>
              <a:t>2. </a:t>
            </a:r>
            <a:r>
              <a:rPr lang="zh-TW" altLang="zh-TW" sz="1300" dirty="0">
                <a:latin typeface="微軟正黑體" pitchFamily="34" charset="-120"/>
                <a:ea typeface="微軟正黑體" pitchFamily="34" charset="-120"/>
              </a:rPr>
              <a:t>大客車電動化數量不含</a:t>
            </a:r>
            <a:r>
              <a:rPr lang="zh-TW" altLang="zh-TW" sz="1300" dirty="0" smtClean="0">
                <a:latin typeface="微軟正黑體" pitchFamily="34" charset="-120"/>
                <a:ea typeface="微軟正黑體" pitchFamily="34" charset="-120"/>
              </a:rPr>
              <a:t>遊覽車</a:t>
            </a:r>
            <a:r>
              <a:rPr lang="zh-TW" altLang="en-US" sz="1300" dirty="0" smtClean="0">
                <a:latin typeface="微軟正黑體" pitchFamily="34" charset="-120"/>
                <a:ea typeface="微軟正黑體" pitchFamily="34" charset="-120"/>
              </a:rPr>
              <a:t>                                                         </a:t>
            </a:r>
            <a:r>
              <a:rPr lang="zh-TW" altLang="zh-TW" sz="1300" dirty="0" smtClean="0">
                <a:latin typeface="微軟正黑體" pitchFamily="34" charset="-120"/>
                <a:ea typeface="微軟正黑體" pitchFamily="34" charset="-120"/>
              </a:rPr>
              <a:t>資料來源：交通部統計查詢網</a:t>
            </a:r>
            <a:endParaRPr lang="zh-TW" altLang="en-US" sz="13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199456" y="6389169"/>
            <a:ext cx="9985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zh-TW" sz="1400" dirty="0" smtClean="0">
                <a:latin typeface="微軟正黑體" pitchFamily="34" charset="-120"/>
                <a:ea typeface="微軟正黑體" pitchFamily="34" charset="-120"/>
              </a:rPr>
              <a:t>資料來源</a:t>
            </a:r>
            <a:r>
              <a:rPr lang="en-US" altLang="zh-TW" sz="1400" dirty="0" smtClean="0">
                <a:latin typeface="微軟正黑體" pitchFamily="34" charset="-120"/>
                <a:ea typeface="微軟正黑體" pitchFamily="34" charset="-120"/>
              </a:rPr>
              <a:t>: 107 </a:t>
            </a:r>
            <a:r>
              <a:rPr lang="zh-TW" altLang="zh-TW" sz="1400" dirty="0" smtClean="0">
                <a:latin typeface="微軟正黑體" pitchFamily="34" charset="-120"/>
                <a:ea typeface="微軟正黑體" pitchFamily="34" charset="-120"/>
              </a:rPr>
              <a:t>年台電系統長期負載預測 專家諮詢會議簡報資料， 台電公司企劃處</a:t>
            </a:r>
            <a:endParaRPr lang="zh-TW" altLang="en-US" sz="1600" dirty="0"/>
          </a:p>
        </p:txBody>
      </p:sp>
      <p:sp>
        <p:nvSpPr>
          <p:cNvPr id="12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37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392" y="260648"/>
            <a:ext cx="10972800" cy="1143000"/>
          </a:xfrm>
        </p:spPr>
        <p:txBody>
          <a:bodyPr>
            <a:noAutofit/>
          </a:bodyPr>
          <a:lstStyle/>
          <a:p>
            <a:r>
              <a:rPr lang="zh-TW" altLang="en-US" sz="60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對天然氣需求影響</a:t>
            </a:r>
            <a:endParaRPr lang="zh-TW" altLang="en-US" sz="4000" b="1" dirty="0">
              <a:solidFill>
                <a:srgbClr val="00206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0" y="1484785"/>
            <a:ext cx="11952651" cy="1944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3050" indent="-273050" algn="just">
              <a:buFont typeface="Wingdings" pitchFamily="2" charset="2"/>
              <a:buChar char="n"/>
            </a:pP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根據</a:t>
            </a:r>
            <a:r>
              <a:rPr lang="en-US" altLang="zh-TW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107</a:t>
            </a: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年台電</a:t>
            </a:r>
            <a:r>
              <a:rPr lang="zh-TW" altLang="en-US" sz="28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年報所示，該年度燃料</a:t>
            </a: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耗用天然氣</a:t>
            </a:r>
            <a:r>
              <a:rPr lang="en-US" altLang="zh-TW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14,083</a:t>
            </a: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百萬立方公尺發電</a:t>
            </a:r>
            <a:r>
              <a:rPr lang="en-US" altLang="zh-TW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709</a:t>
            </a: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億度估算，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每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1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立方公尺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天然氣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可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發電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5.03</a:t>
            </a:r>
            <a:r>
              <a:rPr lang="zh-TW" altLang="en-US" sz="2800" b="1" dirty="0" smtClean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度</a:t>
            </a:r>
            <a:endParaRPr lang="en-US" altLang="zh-TW" sz="2800" b="1" dirty="0" smtClean="0">
              <a:solidFill>
                <a:srgbClr val="FF0000"/>
              </a:solidFill>
              <a:latin typeface="微軟正黑體" pitchFamily="34" charset="-120"/>
              <a:ea typeface="微軟正黑體" pitchFamily="34" charset="-120"/>
            </a:endParaRPr>
          </a:p>
          <a:p>
            <a:pPr marL="273050" indent="-273050" algn="just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28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以上頁汽機</a:t>
            </a: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車全面電動化每年耗電度數近</a:t>
            </a:r>
            <a:r>
              <a:rPr lang="en-US" altLang="zh-TW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267</a:t>
            </a:r>
            <a:r>
              <a:rPr lang="zh-TW" altLang="en-US" sz="2800" b="1" dirty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億度來估算，則新增的天然氣需求為</a:t>
            </a:r>
            <a:r>
              <a:rPr lang="en-US" altLang="zh-TW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53.08</a:t>
            </a:r>
            <a:r>
              <a:rPr lang="zh-TW" altLang="en-US" sz="2800" b="1" dirty="0">
                <a:solidFill>
                  <a:srgbClr val="FF0000"/>
                </a:solidFill>
                <a:latin typeface="微軟正黑體" pitchFamily="34" charset="-120"/>
                <a:ea typeface="微軟正黑體" pitchFamily="34" charset="-120"/>
              </a:rPr>
              <a:t>億立方公尺</a:t>
            </a:r>
            <a:r>
              <a:rPr lang="zh-TW" altLang="en-US" sz="2800" b="1" dirty="0" smtClean="0">
                <a:solidFill>
                  <a:srgbClr val="002060"/>
                </a:solidFill>
                <a:latin typeface="微軟正黑體" pitchFamily="34" charset="-120"/>
                <a:ea typeface="微軟正黑體" pitchFamily="34" charset="-120"/>
              </a:rPr>
              <a:t>天然氣</a:t>
            </a:r>
            <a:endParaRPr lang="zh-TW" altLang="en-US" sz="2400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3628381"/>
              </p:ext>
            </p:extLst>
          </p:nvPr>
        </p:nvGraphicFramePr>
        <p:xfrm>
          <a:off x="527382" y="4005064"/>
          <a:ext cx="11329257" cy="2045732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4180669"/>
                <a:gridCol w="3137655"/>
                <a:gridCol w="4010933"/>
              </a:tblGrid>
              <a:tr h="13681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107</a:t>
                      </a: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年汽機車數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全面電動化耗電度數</a:t>
                      </a: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(A)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23707" marR="237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每</a:t>
                      </a: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</a:t>
                      </a: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立方公尺天然氣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可發電度數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(B)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23707" marR="237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107</a:t>
                      </a: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年汽機車數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全面電動化天然氣需求</a:t>
                      </a: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/</a:t>
                      </a:r>
                      <a:r>
                        <a:rPr lang="zh-TW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(A)/(B)</a:t>
                      </a:r>
                      <a:endParaRPr lang="zh-TW" sz="20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23707" marR="23707" marT="0" marB="0" anchor="ctr"/>
                </a:tc>
              </a:tr>
              <a:tr h="6775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267</a:t>
                      </a:r>
                      <a:r>
                        <a:rPr lang="zh-TW" sz="2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億度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23707" marR="237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5.03</a:t>
                      </a:r>
                      <a:r>
                        <a:rPr lang="zh-TW" sz="2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度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23707" marR="23707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53.08</a:t>
                      </a:r>
                      <a:r>
                        <a:rPr lang="zh-TW" sz="2800" b="1" kern="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億立方公尺</a:t>
                      </a:r>
                      <a:endParaRPr lang="zh-TW" sz="2800" b="1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/>
                      </a:endParaRPr>
                    </a:p>
                  </a:txBody>
                  <a:tcPr marL="23707" marR="23707" marT="0" marB="0" anchor="ctr"/>
                </a:tc>
              </a:tr>
            </a:tbl>
          </a:graphicData>
        </a:graphic>
      </p:graphicFrame>
      <p:sp>
        <p:nvSpPr>
          <p:cNvPr id="6" name="投影片編號版面配置區 1">
            <a:extLst>
              <a:ext uri="{FF2B5EF4-FFF2-40B4-BE49-F238E27FC236}">
                <a16:creationId xmlns="" xmlns:a16="http://schemas.microsoft.com/office/drawing/2014/main" id="{B4382E92-FEC1-4AB6-A07E-F064FDE3D6C3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593035" cy="44654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schemeClr val="tx1"/>
                </a:solidFill>
                <a:latin typeface="微軟正黑體" pitchFamily="34" charset="-120"/>
                <a:ea typeface="微軟正黑體" pitchFamily="34" charset="-120"/>
              </a:rPr>
              <a:pPr/>
              <a:t>38</a:t>
            </a:fld>
            <a:endParaRPr lang="zh-TW" altLang="en-US" sz="2000" b="1" dirty="0">
              <a:solidFill>
                <a:schemeClr val="tx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9298282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六边形 8"/>
          <p:cNvSpPr>
            <a:spLocks noChangeArrowheads="1"/>
          </p:cNvSpPr>
          <p:nvPr/>
        </p:nvSpPr>
        <p:spPr bwMode="auto">
          <a:xfrm rot="5400000">
            <a:off x="1006475" y="2171700"/>
            <a:ext cx="29654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67" name="六边形 10"/>
          <p:cNvSpPr>
            <a:spLocks noChangeArrowheads="1"/>
          </p:cNvSpPr>
          <p:nvPr/>
        </p:nvSpPr>
        <p:spPr bwMode="auto">
          <a:xfrm rot="5400000">
            <a:off x="4596609" y="2170906"/>
            <a:ext cx="2965446" cy="2205037"/>
          </a:xfrm>
          <a:prstGeom prst="hexagon">
            <a:avLst>
              <a:gd name="adj" fmla="val 25000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369" name="六边形 12"/>
          <p:cNvSpPr>
            <a:spLocks noChangeArrowheads="1"/>
          </p:cNvSpPr>
          <p:nvPr/>
        </p:nvSpPr>
        <p:spPr bwMode="auto">
          <a:xfrm rot="5400000">
            <a:off x="8226425" y="2171700"/>
            <a:ext cx="2965450" cy="2203450"/>
          </a:xfrm>
          <a:prstGeom prst="hexagon">
            <a:avLst>
              <a:gd name="adj" fmla="val 25018"/>
              <a:gd name="vf" fmla="val 115470"/>
            </a:avLst>
          </a:prstGeom>
          <a:solidFill>
            <a:srgbClr val="FDFDFD">
              <a:alpha val="39999"/>
            </a:srgbClr>
          </a:solidFill>
          <a:ln w="6350">
            <a:solidFill>
              <a:srgbClr val="FFFFFF">
                <a:alpha val="50195"/>
              </a:srgbClr>
            </a:solidFill>
            <a:bevel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zh-CN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625262" y="302189"/>
            <a:ext cx="35433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  <a:cs typeface="+mn-ea"/>
                <a:sym typeface="+mn-lt"/>
              </a:rPr>
              <a:t>前言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/>
      </p:pic>
      <p:pic>
        <p:nvPicPr>
          <p:cNvPr id="3" name="圖片版面配置區 2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833" r="20833"/>
          <a:stretch>
            <a:fillRect/>
          </a:stretch>
        </p:blipFill>
        <p:spPr/>
      </p:pic>
      <p:pic>
        <p:nvPicPr>
          <p:cNvPr id="8" name="圖片版面配置區 7"/>
          <p:cNvPicPr>
            <a:picLocks noGrp="1" noChangeAspect="1"/>
          </p:cNvPicPr>
          <p:nvPr>
            <p:ph type="pic" sz="quarter" idx="1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86" r="12586"/>
          <a:stretch>
            <a:fillRect/>
          </a:stretch>
        </p:blipFill>
        <p:spPr/>
      </p:pic>
      <p:sp>
        <p:nvSpPr>
          <p:cNvPr id="30" name="投影片編號版面配置區 1">
            <a:extLst>
              <a:ext uri="{FF2B5EF4-FFF2-40B4-BE49-F238E27FC236}">
                <a16:creationId xmlns="" xmlns:a16="http://schemas.microsoft.com/office/drawing/2014/main" id="{43ECDEF9-1DC9-4EEB-8461-17AAE3521108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1800" b="1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pPr/>
              <a:t>4</a:t>
            </a:fld>
            <a:endParaRPr lang="zh-TW" altLang="en-US" sz="1600" dirty="0">
              <a:solidFill>
                <a:prstClr val="white"/>
              </a:solidFill>
              <a:latin typeface="Calibri"/>
              <a:ea typeface="新細明體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067186" y="4911896"/>
            <a:ext cx="2898234" cy="148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en-US" altLang="zh-TW" sz="2400" b="1" dirty="0">
                <a:solidFill>
                  <a:prstClr val="white"/>
                </a:solidFill>
                <a:cs typeface="+mn-ea"/>
              </a:rPr>
              <a:t>107</a:t>
            </a: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年汽、柴油品銷售佔台灣中油銷貨總收入約高達</a:t>
            </a:r>
            <a:r>
              <a:rPr lang="en-US" altLang="zh-TW" sz="2400" b="1" dirty="0">
                <a:solidFill>
                  <a:srgbClr val="FFC000"/>
                </a:solidFill>
                <a:cs typeface="+mn-ea"/>
              </a:rPr>
              <a:t>38%</a:t>
            </a:r>
          </a:p>
        </p:txBody>
      </p:sp>
      <p:sp>
        <p:nvSpPr>
          <p:cNvPr id="33" name="矩形 32"/>
          <p:cNvSpPr/>
          <p:nvPr/>
        </p:nvSpPr>
        <p:spPr>
          <a:xfrm>
            <a:off x="4674460" y="4965161"/>
            <a:ext cx="2898234" cy="1485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電動車接受度穩定上升，未來勢必衝擊</a:t>
            </a:r>
            <a:r>
              <a:rPr lang="zh-TW" altLang="en-US" sz="2400" b="1" dirty="0" smtClean="0">
                <a:solidFill>
                  <a:prstClr val="white"/>
                </a:solidFill>
                <a:cs typeface="+mn-ea"/>
              </a:rPr>
              <a:t>加油站油</a:t>
            </a: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品銷量</a:t>
            </a:r>
          </a:p>
        </p:txBody>
      </p:sp>
      <p:sp>
        <p:nvSpPr>
          <p:cNvPr id="40" name="矩形 39"/>
          <p:cNvSpPr/>
          <p:nvPr/>
        </p:nvSpPr>
        <p:spPr>
          <a:xfrm>
            <a:off x="7939311" y="4892590"/>
            <a:ext cx="4030617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透過</a:t>
            </a:r>
            <a:r>
              <a:rPr lang="zh-TW" altLang="en-US" sz="2400" b="1" dirty="0">
                <a:solidFill>
                  <a:srgbClr val="FFC000"/>
                </a:solidFill>
                <a:cs typeface="+mn-ea"/>
              </a:rPr>
              <a:t>開放資料收集</a:t>
            </a: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與</a:t>
            </a:r>
            <a:r>
              <a:rPr lang="zh-TW" altLang="en-US" sz="2400" b="1" dirty="0">
                <a:solidFill>
                  <a:srgbClr val="FFC000"/>
                </a:solidFill>
                <a:cs typeface="+mn-ea"/>
              </a:rPr>
              <a:t>資料視覺化分析</a:t>
            </a: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，瞭解電動車發展</a:t>
            </a:r>
            <a:r>
              <a:rPr lang="zh-TW" altLang="en-US" sz="2400" b="1" dirty="0" smtClean="0">
                <a:solidFill>
                  <a:prstClr val="white"/>
                </a:solidFill>
                <a:cs typeface="+mn-ea"/>
              </a:rPr>
              <a:t>對中油公司</a:t>
            </a: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油、氣的影響</a:t>
            </a:r>
          </a:p>
        </p:txBody>
      </p:sp>
      <p:sp>
        <p:nvSpPr>
          <p:cNvPr id="34" name="矩形 33"/>
          <p:cNvSpPr/>
          <p:nvPr/>
        </p:nvSpPr>
        <p:spPr>
          <a:xfrm>
            <a:off x="1378266" y="3764379"/>
            <a:ext cx="2330503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公司主要營收來源</a:t>
            </a:r>
            <a:endParaRPr lang="en-US" altLang="zh-TW" sz="2000" b="1" dirty="0">
              <a:solidFill>
                <a:prstClr val="white"/>
              </a:solidFill>
              <a:cs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70839" y="3772153"/>
            <a:ext cx="1650322" cy="452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電動車衝擊</a:t>
            </a:r>
            <a:endParaRPr lang="en-US" altLang="zh-TW" sz="2000" b="1" dirty="0">
              <a:solidFill>
                <a:prstClr val="white"/>
              </a:solidFill>
              <a:cs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65686" y="3764378"/>
            <a:ext cx="2330503" cy="450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TW" altLang="en-US" sz="2000" b="1" dirty="0">
                <a:solidFill>
                  <a:prstClr val="white"/>
                </a:solidFill>
                <a:cs typeface="+mn-ea"/>
              </a:rPr>
              <a:t>資料視覺化與分析</a:t>
            </a:r>
            <a:endParaRPr lang="en-US" altLang="zh-TW" sz="2000" b="1" dirty="0">
              <a:solidFill>
                <a:prstClr val="white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4614468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投影片編號版面配置區 1">
            <a:extLst>
              <a:ext uri="{FF2B5EF4-FFF2-40B4-BE49-F238E27FC236}">
                <a16:creationId xmlns:a16="http://schemas.microsoft.com/office/drawing/2014/main" xmlns="" id="{EB5B9172-A64E-4943-9155-B0964C74A869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5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5" name="Picture 2" descr="å°æ¿åº Open Data ç¼ä½å° GitHub">
            <a:extLst>
              <a:ext uri="{FF2B5EF4-FFF2-40B4-BE49-F238E27FC236}">
                <a16:creationId xmlns:a16="http://schemas.microsoft.com/office/drawing/2014/main" xmlns="" id="{4568F469-AFE3-4152-9F7E-10E2C4C40C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" r="74198"/>
          <a:stretch/>
        </p:blipFill>
        <p:spPr bwMode="auto">
          <a:xfrm>
            <a:off x="127239" y="5770189"/>
            <a:ext cx="1099264" cy="114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字方塊 1"/>
          <p:cNvSpPr txBox="1"/>
          <p:nvPr/>
        </p:nvSpPr>
        <p:spPr>
          <a:xfrm>
            <a:off x="619033" y="1256213"/>
            <a:ext cx="110004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TW" altLang="zh-TW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電動機車</a:t>
            </a:r>
            <a:r>
              <a:rPr lang="zh-TW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在台灣以極快的速度成長，至</a:t>
            </a:r>
            <a:r>
              <a:rPr lang="en-US" altLang="zh-TW" sz="2400" b="1" dirty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108</a:t>
            </a:r>
            <a:r>
              <a:rPr lang="zh-TW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年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9</a:t>
            </a:r>
            <a:r>
              <a:rPr lang="zh-TW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月</a:t>
            </a:r>
            <a:r>
              <a:rPr lang="zh-TW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已有</a:t>
            </a:r>
            <a:r>
              <a:rPr lang="zh-TW" altLang="zh-TW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約</a:t>
            </a:r>
            <a:r>
              <a:rPr lang="zh-TW" altLang="en-US" sz="24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近</a:t>
            </a:r>
            <a:r>
              <a:rPr lang="en-US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29</a:t>
            </a:r>
            <a:r>
              <a:rPr lang="zh-TW" altLang="zh-TW" sz="2400" b="1" dirty="0" smtClean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萬</a:t>
            </a:r>
            <a:r>
              <a:rPr lang="zh-TW" altLang="zh-TW" sz="2400" b="1" dirty="0">
                <a:solidFill>
                  <a:srgbClr val="FFC000"/>
                </a:solidFill>
                <a:latin typeface="微軟正黑體" pitchFamily="34" charset="-120"/>
                <a:ea typeface="微軟正黑體" pitchFamily="34" charset="-120"/>
              </a:rPr>
              <a:t>輛</a:t>
            </a:r>
            <a:r>
              <a:rPr lang="zh-TW" altLang="zh-TW" sz="2400" b="1" dirty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電動機車，各國政府也紛紛訂下禁售燃油車的時程，中油公司身負穩定提供國家能源之重任，在電動車浪潮之下勢必須要提早準備未來能源轉型方向，並配合國家能源政策，增加綠電使用率以及提高加油站用電自給率。</a:t>
            </a:r>
          </a:p>
        </p:txBody>
      </p:sp>
      <p:sp>
        <p:nvSpPr>
          <p:cNvPr id="3" name="向右箭號 2"/>
          <p:cNvSpPr/>
          <p:nvPr/>
        </p:nvSpPr>
        <p:spPr>
          <a:xfrm>
            <a:off x="645697" y="4945852"/>
            <a:ext cx="11039352" cy="391885"/>
          </a:xfrm>
          <a:prstGeom prst="rightArrow">
            <a:avLst/>
          </a:prstGeom>
          <a:solidFill>
            <a:schemeClr val="accent1">
              <a:alpha val="84000"/>
            </a:schemeClr>
          </a:solidFill>
          <a:effectLst>
            <a:outerShdw blurRad="406400" dist="165100" dir="2700000" algn="tl" rotWithShape="0">
              <a:prstClr val="black">
                <a:alpha val="8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b="1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27239" y="5391531"/>
            <a:ext cx="11457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    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2019     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   2021         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       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2025             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       2030 </a:t>
            </a:r>
            <a:r>
              <a:rPr lang="zh-TW" altLang="en-US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                                            </a:t>
            </a:r>
            <a:r>
              <a:rPr lang="en-US" altLang="zh-TW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2040      </a:t>
            </a:r>
            <a:endParaRPr lang="zh-TW" altLang="en-US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8459" y="4660835"/>
            <a:ext cx="475026" cy="285016"/>
          </a:xfrm>
          <a:prstGeom prst="rect">
            <a:avLst/>
          </a:prstGeom>
        </p:spPr>
      </p:pic>
      <p:sp>
        <p:nvSpPr>
          <p:cNvPr id="8" name="文字方塊 7"/>
          <p:cNvSpPr txBox="1"/>
          <p:nvPr/>
        </p:nvSpPr>
        <p:spPr>
          <a:xfrm>
            <a:off x="2143485" y="466083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哥斯大黎加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9" name="圖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5951" y="4660836"/>
            <a:ext cx="391505" cy="285016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4047456" y="4668853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挪威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1" name="圖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7933" y="4086351"/>
            <a:ext cx="482650" cy="320480"/>
          </a:xfrm>
          <a:prstGeom prst="rect">
            <a:avLst/>
          </a:prstGeom>
        </p:spPr>
      </p:pic>
      <p:pic>
        <p:nvPicPr>
          <p:cNvPr id="16" name="圖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211" y="4086351"/>
            <a:ext cx="538159" cy="330196"/>
          </a:xfrm>
          <a:prstGeom prst="rect">
            <a:avLst/>
          </a:prstGeom>
        </p:spPr>
      </p:pic>
      <p:pic>
        <p:nvPicPr>
          <p:cNvPr id="17" name="圖片 1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7933" y="3508351"/>
            <a:ext cx="482650" cy="320479"/>
          </a:xfrm>
          <a:prstGeom prst="rect">
            <a:avLst/>
          </a:prstGeom>
        </p:spPr>
      </p:pic>
      <p:pic>
        <p:nvPicPr>
          <p:cNvPr id="18" name="圖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211" y="3508351"/>
            <a:ext cx="538159" cy="320479"/>
          </a:xfrm>
          <a:prstGeom prst="rect">
            <a:avLst/>
          </a:prstGeom>
        </p:spPr>
      </p:pic>
      <p:pic>
        <p:nvPicPr>
          <p:cNvPr id="19" name="圖片 1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0211" y="4612831"/>
            <a:ext cx="523666" cy="333021"/>
          </a:xfrm>
          <a:prstGeom prst="rect">
            <a:avLst/>
          </a:prstGeom>
        </p:spPr>
      </p:pic>
      <p:pic>
        <p:nvPicPr>
          <p:cNvPr id="20" name="圖片 1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57936" y="4607407"/>
            <a:ext cx="482647" cy="330428"/>
          </a:xfrm>
          <a:prstGeom prst="rect">
            <a:avLst/>
          </a:prstGeom>
        </p:spPr>
      </p:pic>
      <p:sp>
        <p:nvSpPr>
          <p:cNvPr id="21" name="文字方塊 20"/>
          <p:cNvSpPr txBox="1"/>
          <p:nvPr/>
        </p:nvSpPr>
        <p:spPr>
          <a:xfrm>
            <a:off x="5609600" y="3508351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印度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5605968" y="411294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荷蘭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3" name="文字方塊 22"/>
          <p:cNvSpPr txBox="1"/>
          <p:nvPr/>
        </p:nvSpPr>
        <p:spPr>
          <a:xfrm>
            <a:off x="5609600" y="4634121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德國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6952136" y="353009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愛爾蘭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7029079" y="4112949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丹麥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6952136" y="4634120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以色列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27" name="圖片 2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3702" y="4598764"/>
            <a:ext cx="523666" cy="347714"/>
          </a:xfrm>
          <a:prstGeom prst="rect">
            <a:avLst/>
          </a:prstGeom>
        </p:spPr>
      </p:pic>
      <p:pic>
        <p:nvPicPr>
          <p:cNvPr id="28" name="圖片 2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6350" y="4111737"/>
            <a:ext cx="523665" cy="347713"/>
          </a:xfrm>
          <a:prstGeom prst="rect">
            <a:avLst/>
          </a:prstGeom>
        </p:spPr>
      </p:pic>
      <p:pic>
        <p:nvPicPr>
          <p:cNvPr id="29" name="圖片 2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7426" y="3006696"/>
            <a:ext cx="523666" cy="333335"/>
          </a:xfrm>
          <a:prstGeom prst="rect">
            <a:avLst/>
          </a:prstGeom>
        </p:spPr>
      </p:pic>
      <p:pic>
        <p:nvPicPr>
          <p:cNvPr id="30" name="圖片 2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53328" y="4111737"/>
            <a:ext cx="524040" cy="309477"/>
          </a:xfrm>
          <a:prstGeom prst="rect">
            <a:avLst/>
          </a:prstGeom>
        </p:spPr>
      </p:pic>
      <p:pic>
        <p:nvPicPr>
          <p:cNvPr id="31" name="圖片 30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46350" y="4634121"/>
            <a:ext cx="523666" cy="324234"/>
          </a:xfrm>
          <a:prstGeom prst="rect">
            <a:avLst/>
          </a:prstGeom>
        </p:spPr>
      </p:pic>
      <p:sp>
        <p:nvSpPr>
          <p:cNvPr id="32" name="文字方塊 31"/>
          <p:cNvSpPr txBox="1"/>
          <p:nvPr/>
        </p:nvSpPr>
        <p:spPr>
          <a:xfrm>
            <a:off x="10229262" y="4147095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西班牙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3" name="文字方塊 32"/>
          <p:cNvSpPr txBox="1"/>
          <p:nvPr/>
        </p:nvSpPr>
        <p:spPr>
          <a:xfrm>
            <a:off x="5609600" y="300147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瑞典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4" name="文字方塊 33"/>
          <p:cNvSpPr txBox="1"/>
          <p:nvPr/>
        </p:nvSpPr>
        <p:spPr>
          <a:xfrm>
            <a:off x="9013183" y="4634110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法國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8977856" y="4127975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英國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6" name="文字方塊 35"/>
          <p:cNvSpPr txBox="1"/>
          <p:nvPr/>
        </p:nvSpPr>
        <p:spPr>
          <a:xfrm>
            <a:off x="10262942" y="46408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1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</a:rPr>
              <a:t>中華人民共和國</a:t>
            </a:r>
            <a:endParaRPr lang="zh-TW" altLang="en-US" sz="1600" b="1" dirty="0">
              <a:solidFill>
                <a:schemeClr val="bg1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7" name="文字方塊 36"/>
          <p:cNvSpPr txBox="1"/>
          <p:nvPr/>
        </p:nvSpPr>
        <p:spPr>
          <a:xfrm>
            <a:off x="742639" y="3408785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sz="2400" b="1" dirty="0" smtClean="0">
                <a:solidFill>
                  <a:srgbClr val="00B0F0"/>
                </a:solidFill>
                <a:latin typeface="微軟正黑體" pitchFamily="34" charset="-120"/>
                <a:ea typeface="微軟正黑體" pitchFamily="34" charset="-120"/>
              </a:rPr>
              <a:t>各國宣布之禁售燃油車時程</a:t>
            </a:r>
            <a:endParaRPr lang="zh-TW" altLang="en-US" sz="2400" b="1" dirty="0">
              <a:solidFill>
                <a:srgbClr val="00B0F0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47692" y="32379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b="1" dirty="0" smtClean="0">
                <a:solidFill>
                  <a:schemeClr val="bg1"/>
                </a:solidFill>
                <a:latin typeface="微軟正黑體" pitchFamily="34" charset="-120"/>
                <a:ea typeface="微軟正黑體" pitchFamily="34" charset="-120"/>
                <a:cs typeface="Lato" panose="020F0502020204030203" pitchFamily="34" charset="0"/>
              </a:rPr>
              <a:t>緣起與目的</a:t>
            </a:r>
            <a:endParaRPr lang="zh-TW" altLang="en-US" sz="3600" dirty="0"/>
          </a:p>
        </p:txBody>
      </p:sp>
    </p:spTree>
    <p:extLst>
      <p:ext uri="{BB962C8B-B14F-4D97-AF65-F5344CB8AC3E}">
        <p14:creationId xmlns:p14="http://schemas.microsoft.com/office/powerpoint/2010/main" xmlns="" val="113432953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投影片編號版面配置區 1">
            <a:extLst>
              <a:ext uri="{FF2B5EF4-FFF2-40B4-BE49-F238E27FC236}">
                <a16:creationId xmlns:a16="http://schemas.microsoft.com/office/drawing/2014/main" xmlns="" id="{EB5B9172-A64E-4943-9155-B0964C74A869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6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2" name="文字方塊 1"/>
          <p:cNvSpPr txBox="1"/>
          <p:nvPr/>
        </p:nvSpPr>
        <p:spPr>
          <a:xfrm>
            <a:off x="649513" y="1286693"/>
            <a:ext cx="11298647" cy="5411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 smtClean="0">
                <a:solidFill>
                  <a:srgbClr val="FFC000"/>
                </a:solidFill>
              </a:rPr>
              <a:t>運輸部門</a:t>
            </a:r>
            <a:endParaRPr lang="en-US" altLang="zh-TW" sz="3600" dirty="0" smtClean="0">
              <a:solidFill>
                <a:srgbClr val="FFC000"/>
              </a:solidFill>
            </a:endParaRPr>
          </a:p>
          <a:p>
            <a:pPr marL="274638" indent="-274638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持續提升公共運輸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運量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..."/>
              </a:rPr>
              <a:t>(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包括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公路公共運輸、臺鐵、高鐵及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捷運系統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..."/>
              </a:rPr>
              <a:t>)</a:t>
            </a:r>
            <a:r>
              <a:rPr lang="en-US" altLang="zh-TW" sz="2800" dirty="0" smtClean="0">
                <a:solidFill>
                  <a:schemeClr val="bg1"/>
                </a:solidFill>
                <a:latin typeface="Times New Roman"/>
              </a:rPr>
              <a:t>2020 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年較</a:t>
            </a:r>
            <a:r>
              <a:rPr lang="en-US" altLang="zh-TW" sz="2800" dirty="0" smtClean="0">
                <a:solidFill>
                  <a:schemeClr val="bg1"/>
                </a:solidFill>
                <a:latin typeface="Times New Roman"/>
              </a:rPr>
              <a:t>2015 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年至少成長</a:t>
            </a:r>
            <a:r>
              <a:rPr lang="en-US" altLang="zh-TW" sz="2800" dirty="0" smtClean="0">
                <a:solidFill>
                  <a:schemeClr val="bg1"/>
                </a:solidFill>
                <a:latin typeface="Times New Roman"/>
              </a:rPr>
              <a:t>7%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，減緩並降低私人運具使用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，</a:t>
            </a:r>
            <a:endParaRPr lang="en-US" altLang="zh-TW" sz="2800" dirty="0" smtClean="0">
              <a:solidFill>
                <a:schemeClr val="bg1"/>
              </a:solidFill>
              <a:latin typeface="微軟正黑體..."/>
            </a:endParaRPr>
          </a:p>
          <a:p>
            <a:pPr marL="274638" indent="-274638">
              <a:spcBef>
                <a:spcPts val="1000"/>
              </a:spcBef>
              <a:buFont typeface="Wingdings" pitchFamily="2" charset="2"/>
              <a:buChar char="n"/>
            </a:pP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配合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行政院宣示車輛電動化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政策，預算</a:t>
            </a:r>
            <a:endParaRPr lang="en-US" altLang="zh-TW" sz="2800" dirty="0" smtClean="0">
              <a:solidFill>
                <a:schemeClr val="bg1"/>
              </a:solidFill>
              <a:latin typeface="微軟正黑體..."/>
            </a:endParaRPr>
          </a:p>
          <a:p>
            <a:pPr marL="731838" lvl="1" indent="-274638">
              <a:spcBef>
                <a:spcPts val="1000"/>
              </a:spcBef>
              <a:buFont typeface="Wingdings" pitchFamily="2" charset="2"/>
              <a:buChar char="n"/>
            </a:pPr>
            <a:r>
              <a:rPr lang="en-US" altLang="zh-TW" sz="2800" dirty="0" smtClean="0">
                <a:solidFill>
                  <a:schemeClr val="bg1"/>
                </a:solidFill>
                <a:latin typeface="Times New Roman"/>
              </a:rPr>
              <a:t>2030 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年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新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購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公務車輛及市區公車全面電動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化</a:t>
            </a:r>
            <a:endParaRPr lang="en-US" altLang="zh-TW" sz="2800" dirty="0" smtClean="0">
              <a:solidFill>
                <a:schemeClr val="bg1"/>
              </a:solidFill>
              <a:latin typeface="微軟正黑體..."/>
            </a:endParaRPr>
          </a:p>
          <a:p>
            <a:pPr marL="731838" lvl="1" indent="-274638">
              <a:spcBef>
                <a:spcPts val="1000"/>
              </a:spcBef>
              <a:buFont typeface="Wingdings" pitchFamily="2" charset="2"/>
              <a:buChar char="n"/>
            </a:pPr>
            <a:r>
              <a:rPr lang="en-US" altLang="zh-TW" sz="2800" dirty="0" smtClean="0">
                <a:solidFill>
                  <a:schemeClr val="bg1"/>
                </a:solidFill>
                <a:latin typeface="Times New Roman"/>
              </a:rPr>
              <a:t>2035 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年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新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售機車全面電動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化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..."/>
              </a:rPr>
              <a:t>(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暫緩</a:t>
            </a:r>
            <a:r>
              <a:rPr lang="en-US" altLang="zh-TW" sz="2800" dirty="0" smtClean="0">
                <a:solidFill>
                  <a:schemeClr val="bg1"/>
                </a:solidFill>
                <a:latin typeface="微軟正黑體..."/>
              </a:rPr>
              <a:t>)</a:t>
            </a:r>
          </a:p>
          <a:p>
            <a:pPr marL="731838" lvl="1" indent="-274638">
              <a:spcBef>
                <a:spcPts val="1000"/>
              </a:spcBef>
              <a:buFont typeface="Wingdings" pitchFamily="2" charset="2"/>
              <a:buChar char="n"/>
            </a:pPr>
            <a:r>
              <a:rPr lang="en-US" altLang="zh-TW" sz="2800" dirty="0" smtClean="0">
                <a:solidFill>
                  <a:schemeClr val="bg1"/>
                </a:solidFill>
                <a:latin typeface="Times New Roman"/>
              </a:rPr>
              <a:t>2040 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年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新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售汽車全面電動</a:t>
            </a:r>
            <a:r>
              <a:rPr lang="zh-TW" altLang="en-US" sz="2800" dirty="0" smtClean="0">
                <a:solidFill>
                  <a:srgbClr val="FFC000"/>
                </a:solidFill>
                <a:latin typeface="微軟正黑體..."/>
              </a:rPr>
              <a:t>化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，規劃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推動電動運具配套作法，減少車用燃油使用，除減少溫室氣體排放， 亦有助於減少空氣</a:t>
            </a:r>
            <a:r>
              <a:rPr lang="zh-TW" altLang="en-US" sz="2800" dirty="0" smtClean="0">
                <a:solidFill>
                  <a:schemeClr val="bg1"/>
                </a:solidFill>
                <a:latin typeface="微軟正黑體..."/>
              </a:rPr>
              <a:t>污染</a:t>
            </a:r>
            <a:endParaRPr lang="zh-TW" altLang="en-US" sz="2800" dirty="0" smtClean="0">
              <a:solidFill>
                <a:schemeClr val="bg1"/>
              </a:solidFill>
            </a:endParaRPr>
          </a:p>
          <a:p>
            <a:endParaRPr lang="en-US" altLang="zh-TW" sz="3600" dirty="0" smtClean="0">
              <a:solidFill>
                <a:schemeClr val="bg1"/>
              </a:solidFill>
            </a:endParaRPr>
          </a:p>
          <a:p>
            <a:endParaRPr lang="en-US" altLang="zh-TW" sz="3600" dirty="0" smtClean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47692" y="323793"/>
            <a:ext cx="66479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3600" dirty="0" smtClean="0">
                <a:solidFill>
                  <a:schemeClr val="bg1"/>
                </a:solidFill>
              </a:rPr>
              <a:t>我國溫室氣體減量之政策及措施</a:t>
            </a:r>
            <a:endParaRPr lang="zh-TW" altLang="en-US" sz="3600" dirty="0">
              <a:solidFill>
                <a:schemeClr val="bg1"/>
              </a:solidFill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822960" y="605028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dirty="0" smtClean="0">
                <a:solidFill>
                  <a:schemeClr val="bg1"/>
                </a:solidFill>
              </a:rPr>
              <a:t>資料來源</a:t>
            </a:r>
            <a:r>
              <a:rPr lang="en-US" altLang="zh-TW" sz="2800" dirty="0" smtClean="0">
                <a:solidFill>
                  <a:schemeClr val="bg1"/>
                </a:solidFill>
              </a:rPr>
              <a:t>:</a:t>
            </a:r>
            <a:r>
              <a:rPr lang="zh-TW" altLang="en-US" sz="2800" dirty="0" smtClean="0">
                <a:solidFill>
                  <a:schemeClr val="bg1"/>
                </a:solidFill>
              </a:rPr>
              <a:t>  </a:t>
            </a:r>
            <a:r>
              <a:rPr lang="zh-TW" altLang="en-US" sz="2800" b="1" dirty="0" smtClean="0">
                <a:solidFill>
                  <a:schemeClr val="bg1"/>
                </a:solidFill>
              </a:rPr>
              <a:t>溫室氣體國家</a:t>
            </a:r>
            <a:r>
              <a:rPr lang="zh-TW" altLang="en-US" sz="2800" b="1" dirty="0" smtClean="0">
                <a:solidFill>
                  <a:schemeClr val="bg1"/>
                </a:solidFill>
              </a:rPr>
              <a:t>報告 </a:t>
            </a:r>
            <a:r>
              <a:rPr lang="en-US" altLang="zh-TW" sz="2800" b="1" dirty="0" smtClean="0">
                <a:solidFill>
                  <a:schemeClr val="bg1"/>
                </a:solidFill>
              </a:rPr>
              <a:t>2018</a:t>
            </a:r>
            <a:endParaRPr lang="zh-TW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32953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625262" y="302189"/>
            <a:ext cx="354330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TW" altLang="en-US" sz="4400" b="1" dirty="0">
                <a:solidFill>
                  <a:prstClr val="white"/>
                </a:solidFill>
                <a:cs typeface="+mn-ea"/>
                <a:sym typeface="+mn-lt"/>
              </a:rPr>
              <a:t>簡報大綱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椭圆 30"/>
          <p:cNvSpPr/>
          <p:nvPr>
            <p:custDataLst>
              <p:tags r:id="rId1"/>
            </p:custDataLst>
          </p:nvPr>
        </p:nvSpPr>
        <p:spPr>
          <a:xfrm rot="1069622">
            <a:off x="3217949" y="2166531"/>
            <a:ext cx="2978614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椭圆 30"/>
          <p:cNvSpPr/>
          <p:nvPr>
            <p:custDataLst>
              <p:tags r:id="rId2"/>
            </p:custDataLst>
          </p:nvPr>
        </p:nvSpPr>
        <p:spPr>
          <a:xfrm rot="20530378" flipH="1">
            <a:off x="6037829" y="2166531"/>
            <a:ext cx="2980482" cy="3245664"/>
          </a:xfrm>
          <a:custGeom>
            <a:avLst/>
            <a:gdLst/>
            <a:ahLst/>
            <a:cxnLst/>
            <a:rect l="l" t="t" r="r" b="b"/>
            <a:pathLst>
              <a:path w="3436648" h="3744044">
                <a:moveTo>
                  <a:pt x="1564626" y="0"/>
                </a:moveTo>
                <a:cubicBezTo>
                  <a:pt x="2598515" y="0"/>
                  <a:pt x="3436648" y="838133"/>
                  <a:pt x="3436648" y="1872022"/>
                </a:cubicBezTo>
                <a:cubicBezTo>
                  <a:pt x="3436648" y="2905911"/>
                  <a:pt x="2598515" y="3744044"/>
                  <a:pt x="1564626" y="3744044"/>
                </a:cubicBezTo>
                <a:cubicBezTo>
                  <a:pt x="1382192" y="3744044"/>
                  <a:pt x="1205852" y="3717948"/>
                  <a:pt x="1039512" y="3667999"/>
                </a:cubicBezTo>
                <a:cubicBezTo>
                  <a:pt x="1150762" y="3690559"/>
                  <a:pt x="1265885" y="3702108"/>
                  <a:pt x="1383706" y="3702108"/>
                </a:cubicBezTo>
                <a:cubicBezTo>
                  <a:pt x="2358045" y="3702108"/>
                  <a:pt x="3147902" y="2912251"/>
                  <a:pt x="3147902" y="1937912"/>
                </a:cubicBezTo>
                <a:cubicBezTo>
                  <a:pt x="3147902" y="963573"/>
                  <a:pt x="2358045" y="173716"/>
                  <a:pt x="1383706" y="173716"/>
                </a:cubicBezTo>
                <a:cubicBezTo>
                  <a:pt x="822226" y="173716"/>
                  <a:pt x="322009" y="436016"/>
                  <a:pt x="0" y="845630"/>
                </a:cubicBezTo>
                <a:cubicBezTo>
                  <a:pt x="333766" y="336060"/>
                  <a:pt x="909951" y="0"/>
                  <a:pt x="1564626" y="0"/>
                </a:cubicBezTo>
                <a:close/>
              </a:path>
            </a:pathLst>
          </a:custGeom>
          <a:solidFill>
            <a:srgbClr val="FCFCFC">
              <a:alpha val="3411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9560" y="2677947"/>
            <a:ext cx="5440680" cy="1025372"/>
            <a:chOff x="814812" y="3080467"/>
            <a:chExt cx="4511513" cy="495231"/>
          </a:xfrm>
        </p:grpSpPr>
        <p:sp>
          <p:nvSpPr>
            <p:cNvPr id="14" name="圆角矩形 13"/>
            <p:cNvSpPr/>
            <p:nvPr>
              <p:custDataLst>
                <p:tags r:id="rId9"/>
              </p:custDataLst>
            </p:nvPr>
          </p:nvSpPr>
          <p:spPr>
            <a:xfrm>
              <a:off x="814812" y="3080467"/>
              <a:ext cx="4511512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>
              <p:custDataLst>
                <p:tags r:id="rId10"/>
              </p:custDataLst>
            </p:nvPr>
          </p:nvSpPr>
          <p:spPr>
            <a:xfrm>
              <a:off x="4565813" y="3091557"/>
              <a:ext cx="760512" cy="484141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54758" y="2667000"/>
            <a:ext cx="5081922" cy="1036320"/>
            <a:chOff x="6774798" y="2773680"/>
            <a:chExt cx="4365642" cy="1091646"/>
          </a:xfrm>
        </p:grpSpPr>
        <p:sp>
          <p:nvSpPr>
            <p:cNvPr id="20" name="圆角矩形 19"/>
            <p:cNvSpPr/>
            <p:nvPr>
              <p:custDataLst>
                <p:tags r:id="rId7"/>
              </p:custDataLst>
            </p:nvPr>
          </p:nvSpPr>
          <p:spPr>
            <a:xfrm>
              <a:off x="6774798" y="2773680"/>
              <a:ext cx="4365642" cy="1091646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>
              <p:custDataLst>
                <p:tags r:id="rId8"/>
              </p:custDataLst>
            </p:nvPr>
          </p:nvSpPr>
          <p:spPr>
            <a:xfrm>
              <a:off x="6806997" y="2833013"/>
              <a:ext cx="772426" cy="944880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3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439517" y="3867390"/>
            <a:ext cx="5188602" cy="1024650"/>
            <a:chOff x="6904337" y="4079564"/>
            <a:chExt cx="4106564" cy="478072"/>
          </a:xfrm>
        </p:grpSpPr>
        <p:sp>
          <p:nvSpPr>
            <p:cNvPr id="22" name="圆角矩形 21"/>
            <p:cNvSpPr/>
            <p:nvPr>
              <p:custDataLst>
                <p:tags r:id="rId5"/>
              </p:custDataLst>
            </p:nvPr>
          </p:nvSpPr>
          <p:spPr>
            <a:xfrm>
              <a:off x="6904337" y="4079564"/>
              <a:ext cx="4106564" cy="478072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6"/>
              </p:custDataLst>
            </p:nvPr>
          </p:nvSpPr>
          <p:spPr>
            <a:xfrm>
              <a:off x="6928460" y="4104227"/>
              <a:ext cx="753377" cy="439188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sz="3200" dirty="0">
                  <a:solidFill>
                    <a:srgbClr val="FF0000"/>
                  </a:solidFill>
                  <a:cs typeface="+mn-ea"/>
                  <a:sym typeface="+mn-lt"/>
                </a:rPr>
                <a:t>4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投影片編號版面配置區 1">
            <a:extLst>
              <a:ext uri="{FF2B5EF4-FFF2-40B4-BE49-F238E27FC236}">
                <a16:creationId xmlns="" xmlns:a16="http://schemas.microsoft.com/office/drawing/2014/main" id="{C992A878-F52C-48ED-B6CF-4B0EB8623907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7</a:t>
            </a:fld>
            <a:endParaRPr lang="zh-TW" altLang="en-US" sz="2000" b="1" dirty="0" smtClean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65760" y="2834640"/>
            <a:ext cx="4633567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TW" altLang="en-US" sz="2800" b="1" dirty="0">
                <a:solidFill>
                  <a:prstClr val="white"/>
                </a:solidFill>
                <a:cs typeface="+mn-ea"/>
              </a:rPr>
              <a:t>台灣電動汽、機車成長現況</a:t>
            </a:r>
            <a:r>
              <a:rPr lang="zh-TW" altLang="en-US" sz="2400" b="1" dirty="0">
                <a:solidFill>
                  <a:prstClr val="white"/>
                </a:solidFill>
                <a:cs typeface="+mn-ea"/>
              </a:rPr>
              <a:t>　</a:t>
            </a:r>
          </a:p>
        </p:txBody>
      </p:sp>
      <p:sp>
        <p:nvSpPr>
          <p:cNvPr id="35" name="矩形 34"/>
          <p:cNvSpPr/>
          <p:nvPr/>
        </p:nvSpPr>
        <p:spPr>
          <a:xfrm>
            <a:off x="7472387" y="2833189"/>
            <a:ext cx="3759493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TW" altLang="en-US" sz="2800" b="1" dirty="0">
                <a:solidFill>
                  <a:prstClr val="white"/>
                </a:solidFill>
                <a:cs typeface="+mn-ea"/>
              </a:rPr>
              <a:t>對耗電與天然氣之影響</a:t>
            </a:r>
          </a:p>
        </p:txBody>
      </p:sp>
      <p:sp>
        <p:nvSpPr>
          <p:cNvPr id="36" name="矩形 35"/>
          <p:cNvSpPr/>
          <p:nvPr/>
        </p:nvSpPr>
        <p:spPr>
          <a:xfrm>
            <a:off x="7482841" y="4059527"/>
            <a:ext cx="232840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30000"/>
              </a:lnSpc>
            </a:pPr>
            <a:r>
              <a:rPr lang="zh-TW" altLang="en-US" sz="2800" b="1" dirty="0">
                <a:solidFill>
                  <a:prstClr val="white"/>
                </a:solidFill>
                <a:cs typeface="+mn-ea"/>
              </a:rPr>
              <a:t>結論與建議</a:t>
            </a:r>
          </a:p>
        </p:txBody>
      </p:sp>
      <p:grpSp>
        <p:nvGrpSpPr>
          <p:cNvPr id="37" name="组合 27"/>
          <p:cNvGrpSpPr/>
          <p:nvPr/>
        </p:nvGrpSpPr>
        <p:grpSpPr>
          <a:xfrm>
            <a:off x="243840" y="3855721"/>
            <a:ext cx="5455921" cy="931970"/>
            <a:chOff x="814812" y="2994871"/>
            <a:chExt cx="4536859" cy="563668"/>
          </a:xfrm>
        </p:grpSpPr>
        <p:sp>
          <p:nvSpPr>
            <p:cNvPr id="38" name="圆角矩形 13"/>
            <p:cNvSpPr/>
            <p:nvPr>
              <p:custDataLst>
                <p:tags r:id="rId3"/>
              </p:custDataLst>
            </p:nvPr>
          </p:nvSpPr>
          <p:spPr>
            <a:xfrm>
              <a:off x="814812" y="2994871"/>
              <a:ext cx="4511512" cy="563668"/>
            </a:xfrm>
            <a:prstGeom prst="roundRect">
              <a:avLst>
                <a:gd name="adj" fmla="val 50000"/>
              </a:avLst>
            </a:prstGeom>
            <a:solidFill>
              <a:srgbClr val="FCFCFC">
                <a:alpha val="34117"/>
              </a:srgbClr>
            </a:solidFill>
            <a:ln w="12700" cap="flat" cmpd="sng">
              <a:solidFill>
                <a:schemeClr val="bg1">
                  <a:alpha val="70000"/>
                </a:schemeClr>
              </a:solidFill>
              <a:bevel/>
              <a:headEnd/>
              <a:tailEnd/>
            </a:ln>
          </p:spPr>
          <p:txBody>
            <a:bodyPr anchor="ctr"/>
            <a:lstStyle/>
            <a:p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椭圆 16"/>
            <p:cNvSpPr/>
            <p:nvPr>
              <p:custDataLst>
                <p:tags r:id="rId4"/>
              </p:custDataLst>
            </p:nvPr>
          </p:nvSpPr>
          <p:spPr>
            <a:xfrm>
              <a:off x="4565813" y="3013305"/>
              <a:ext cx="785858" cy="525389"/>
            </a:xfrm>
            <a:prstGeom prst="ellipse">
              <a:avLst/>
            </a:prstGeom>
            <a:solidFill>
              <a:schemeClr val="bg1">
                <a:alpha val="85000"/>
              </a:schemeClr>
            </a:solidFill>
            <a:ln w="28575">
              <a:solidFill>
                <a:schemeClr val="bg1"/>
              </a:solidFill>
            </a:ln>
          </p:spPr>
          <p:txBody>
            <a:bodyPr anchor="ctr"/>
            <a:lstStyle/>
            <a:p>
              <a:pPr algn="ctr"/>
              <a:r>
                <a:rPr lang="en-US" altLang="zh-CN" sz="3200" dirty="0" smtClean="0">
                  <a:solidFill>
                    <a:srgbClr val="FF0000"/>
                  </a:solidFill>
                  <a:cs typeface="+mn-ea"/>
                  <a:sym typeface="+mn-lt"/>
                </a:rPr>
                <a:t>2</a:t>
              </a:r>
              <a:endParaRPr lang="zh-CN" altLang="en-US" sz="32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矩形 39"/>
          <p:cNvSpPr/>
          <p:nvPr/>
        </p:nvSpPr>
        <p:spPr>
          <a:xfrm>
            <a:off x="502920" y="3965473"/>
            <a:ext cx="4267200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TW" altLang="en-US" sz="2800" b="1" dirty="0" smtClean="0">
                <a:solidFill>
                  <a:prstClr val="white"/>
                </a:solidFill>
                <a:cs typeface="+mn-ea"/>
              </a:rPr>
              <a:t>對中油公司</a:t>
            </a:r>
            <a:r>
              <a:rPr lang="zh-TW" altLang="en-US" sz="2800" b="1" dirty="0">
                <a:solidFill>
                  <a:prstClr val="white"/>
                </a:solidFill>
                <a:cs typeface="+mn-ea"/>
              </a:rPr>
              <a:t>發油量之影響</a:t>
            </a:r>
          </a:p>
        </p:txBody>
      </p:sp>
    </p:spTree>
    <p:extLst>
      <p:ext uri="{BB962C8B-B14F-4D97-AF65-F5344CB8AC3E}">
        <p14:creationId xmlns:p14="http://schemas.microsoft.com/office/powerpoint/2010/main" xmlns="" val="3177782206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34444" y="218395"/>
            <a:ext cx="2989943" cy="47028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0000" b="1" dirty="0">
                <a:ln>
                  <a:solidFill>
                    <a:prstClr val="white">
                      <a:alpha val="50000"/>
                    </a:prstClr>
                  </a:solidFill>
                </a:ln>
                <a:solidFill>
                  <a:srgbClr val="FFC000"/>
                </a:solidFill>
                <a:ea typeface="微软雅黑" panose="020B0503020204020204" pitchFamily="34" charset="-122"/>
              </a:rPr>
              <a:t>1</a:t>
            </a:r>
            <a:endParaRPr lang="zh-CN" altLang="en-US" sz="30000" b="1" dirty="0">
              <a:ln>
                <a:solidFill>
                  <a:prstClr val="white">
                    <a:alpha val="50000"/>
                  </a:prstClr>
                </a:solidFill>
              </a:ln>
              <a:solidFill>
                <a:srgbClr val="FFC000"/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263308" y="1805756"/>
            <a:ext cx="43568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5400" b="1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台灣電動汽、機車成長現況</a:t>
            </a:r>
            <a:endParaRPr lang="zh-CN" altLang="en-US" sz="5400" b="1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966788" y="2962995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11231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6203238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8516863" y="3065362"/>
            <a:ext cx="296849" cy="29737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8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296355" y="3016095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58" name="直接连接符 57"/>
          <p:cNvCxnSpPr>
            <a:stCxn id="50" idx="6"/>
          </p:cNvCxnSpPr>
          <p:nvPr/>
        </p:nvCxnSpPr>
        <p:spPr>
          <a:xfrm flipV="1">
            <a:off x="4263637" y="3125648"/>
            <a:ext cx="671649" cy="3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>
            <a:stCxn id="51" idx="6"/>
            <a:endCxn id="52" idx="2"/>
          </p:cNvCxnSpPr>
          <p:nvPr/>
        </p:nvCxnSpPr>
        <p:spPr>
          <a:xfrm flipV="1">
            <a:off x="5507523" y="3228018"/>
            <a:ext cx="69596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52" idx="6"/>
            <a:endCxn id="57" idx="2"/>
          </p:cNvCxnSpPr>
          <p:nvPr/>
        </p:nvCxnSpPr>
        <p:spPr>
          <a:xfrm>
            <a:off x="6500087" y="3228018"/>
            <a:ext cx="79629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57" idx="6"/>
            <a:endCxn id="56" idx="2"/>
          </p:cNvCxnSpPr>
          <p:nvPr/>
        </p:nvCxnSpPr>
        <p:spPr>
          <a:xfrm flipV="1">
            <a:off x="7690928" y="3228018"/>
            <a:ext cx="825500" cy="63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/>
          <p:cNvSpPr/>
          <p:nvPr/>
        </p:nvSpPr>
        <p:spPr>
          <a:xfrm>
            <a:off x="9098029" y="2484967"/>
            <a:ext cx="395208" cy="395905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60000">
                <a:srgbClr val="FBFDFE">
                  <a:alpha val="20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64" name="直接连接符 63"/>
          <p:cNvCxnSpPr>
            <a:stCxn id="63" idx="3"/>
            <a:endCxn id="56" idx="7"/>
          </p:cNvCxnSpPr>
          <p:nvPr/>
        </p:nvCxnSpPr>
        <p:spPr>
          <a:xfrm flipH="1">
            <a:off x="8769826" y="2836228"/>
            <a:ext cx="386080" cy="286385"/>
          </a:xfrm>
          <a:prstGeom prst="line">
            <a:avLst/>
          </a:prstGeom>
          <a:noFill/>
          <a:ln w="635">
            <a:solidFill>
              <a:schemeClr val="bg1"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859847277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0" y="687070"/>
            <a:ext cx="12192965" cy="694056"/>
            <a:chOff x="0" y="623570"/>
            <a:chExt cx="12192965" cy="694056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0" y="1016000"/>
              <a:ext cx="101473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0147300" y="723900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0330906" y="723900"/>
              <a:ext cx="134257" cy="5445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10465163" y="976313"/>
              <a:ext cx="183606" cy="29210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10648769" y="976313"/>
              <a:ext cx="75967" cy="341313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flipH="1">
              <a:off x="10724736" y="632460"/>
              <a:ext cx="194738" cy="67564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0919474" y="623570"/>
              <a:ext cx="87099" cy="39243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1004965" y="1016000"/>
              <a:ext cx="1188000" cy="0"/>
            </a:xfrm>
            <a:prstGeom prst="line">
              <a:avLst/>
            </a:prstGeom>
            <a:ln w="28575" cap="rnd">
              <a:solidFill>
                <a:schemeClr val="bg1">
                  <a:alpha val="70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625261" y="302189"/>
            <a:ext cx="556387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TW" altLang="en-US" sz="3600" b="1" dirty="0">
                <a:solidFill>
                  <a:prstClr val="white"/>
                </a:solidFill>
                <a:cs typeface="+mn-ea"/>
                <a:sym typeface="+mn-lt"/>
              </a:rPr>
              <a:t>台灣機動車輛現況分析</a:t>
            </a:r>
          </a:p>
        </p:txBody>
      </p:sp>
      <p:grpSp>
        <p:nvGrpSpPr>
          <p:cNvPr id="40" name="组合 51"/>
          <p:cNvGrpSpPr/>
          <p:nvPr/>
        </p:nvGrpSpPr>
        <p:grpSpPr>
          <a:xfrm>
            <a:off x="989594" y="4864267"/>
            <a:ext cx="3384285" cy="1467453"/>
            <a:chOff x="1732560" y="4547820"/>
            <a:chExt cx="3384285" cy="1467453"/>
          </a:xfrm>
        </p:grpSpPr>
        <p:sp>
          <p:nvSpPr>
            <p:cNvPr id="41" name="矩形 40"/>
            <p:cNvSpPr/>
            <p:nvPr/>
          </p:nvSpPr>
          <p:spPr>
            <a:xfrm>
              <a:off x="1732561" y="4547820"/>
              <a:ext cx="2603929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</a:rPr>
                <a:t>汽、機車佔比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732560" y="4922666"/>
              <a:ext cx="3384285" cy="1092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機車約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1,388</a:t>
              </a: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萬輛，佔</a:t>
              </a:r>
              <a:r>
                <a:rPr lang="en-US" altLang="zh-TW" b="1" dirty="0">
                  <a:solidFill>
                    <a:srgbClr val="FFC000"/>
                  </a:solidFill>
                  <a:cs typeface="+mn-ea"/>
                </a:rPr>
                <a:t>63.27%</a:t>
              </a:r>
            </a:p>
            <a:p>
              <a:pPr lvl="0">
                <a:lnSpc>
                  <a:spcPct val="130000"/>
                </a:lnSpc>
              </a:pP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汽車約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805</a:t>
              </a: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萬輛，佔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36.73%</a:t>
              </a:r>
            </a:p>
            <a:p>
              <a:pPr lvl="0">
                <a:lnSpc>
                  <a:spcPct val="130000"/>
                </a:lnSpc>
              </a:pPr>
              <a:endParaRPr lang="en-US" altLang="zh-TW" sz="1400" b="1" kern="0" dirty="0">
                <a:solidFill>
                  <a:schemeClr val="bg1">
                    <a:alpha val="80000"/>
                  </a:schemeClr>
                </a:solidFill>
                <a:latin typeface="微软雅黑" panose="020B0503020204020204" charset="-122"/>
              </a:endParaRPr>
            </a:p>
          </p:txBody>
        </p:sp>
      </p:grpSp>
      <p:grpSp>
        <p:nvGrpSpPr>
          <p:cNvPr id="43" name="组合 54"/>
          <p:cNvGrpSpPr/>
          <p:nvPr/>
        </p:nvGrpSpPr>
        <p:grpSpPr>
          <a:xfrm>
            <a:off x="4632960" y="4830541"/>
            <a:ext cx="3825240" cy="1187376"/>
            <a:chOff x="4940166" y="4620189"/>
            <a:chExt cx="3825240" cy="1187376"/>
          </a:xfrm>
        </p:grpSpPr>
        <p:sp>
          <p:nvSpPr>
            <p:cNvPr id="44" name="矩形 43"/>
            <p:cNvSpPr/>
            <p:nvPr/>
          </p:nvSpPr>
          <p:spPr>
            <a:xfrm>
              <a:off x="5206076" y="4620189"/>
              <a:ext cx="2603929" cy="4924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TW" altLang="en-US" sz="2000" b="1" kern="0" dirty="0">
                  <a:solidFill>
                    <a:prstClr val="white"/>
                  </a:solidFill>
                </a:rPr>
                <a:t>電動車佔比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940166" y="4995035"/>
              <a:ext cx="3825240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電動車約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24</a:t>
              </a: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萬輛，佔全部車輛</a:t>
              </a:r>
              <a:r>
                <a:rPr lang="en-US" altLang="zh-TW" b="1" dirty="0">
                  <a:solidFill>
                    <a:srgbClr val="FFC000"/>
                  </a:solidFill>
                  <a:cs typeface="+mn-ea"/>
                </a:rPr>
                <a:t>1.1%</a:t>
              </a:r>
            </a:p>
            <a:p>
              <a:pPr>
                <a:lnSpc>
                  <a:spcPct val="130000"/>
                </a:lnSpc>
              </a:pP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油電車約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11</a:t>
              </a: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萬輛，佔全部車輛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0.49%</a:t>
              </a:r>
              <a:endParaRPr lang="zh-TW" altLang="en-US" b="1" dirty="0">
                <a:solidFill>
                  <a:prstClr val="white"/>
                </a:solidFill>
                <a:cs typeface="+mn-ea"/>
              </a:endParaRPr>
            </a:p>
          </p:txBody>
        </p:sp>
      </p:grpSp>
      <p:grpSp>
        <p:nvGrpSpPr>
          <p:cNvPr id="46" name="组合 57"/>
          <p:cNvGrpSpPr/>
          <p:nvPr/>
        </p:nvGrpSpPr>
        <p:grpSpPr>
          <a:xfrm>
            <a:off x="8786254" y="4864267"/>
            <a:ext cx="3535511" cy="1187376"/>
            <a:chOff x="8679590" y="4697251"/>
            <a:chExt cx="3535511" cy="1187376"/>
          </a:xfrm>
        </p:grpSpPr>
        <p:sp>
          <p:nvSpPr>
            <p:cNvPr id="56" name="矩形 55"/>
            <p:cNvSpPr/>
            <p:nvPr/>
          </p:nvSpPr>
          <p:spPr>
            <a:xfrm>
              <a:off x="8679591" y="4697251"/>
              <a:ext cx="2603929" cy="4508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TW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uLnTx/>
                  <a:uFillTx/>
                </a:rPr>
                <a:t>電動汽、機車比例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uLnTx/>
                <a:uFillTx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8679590" y="5072097"/>
              <a:ext cx="3535511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電動機車約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23.8</a:t>
              </a: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萬輛，佔</a:t>
              </a:r>
              <a:r>
                <a:rPr lang="en-US" altLang="zh-TW" b="1" dirty="0">
                  <a:solidFill>
                    <a:srgbClr val="FFC000"/>
                  </a:solidFill>
                  <a:cs typeface="+mn-ea"/>
                </a:rPr>
                <a:t>98.80%</a:t>
              </a:r>
            </a:p>
            <a:p>
              <a:pPr>
                <a:lnSpc>
                  <a:spcPct val="130000"/>
                </a:lnSpc>
              </a:pP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電動汽車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2,907</a:t>
              </a:r>
              <a:r>
                <a:rPr lang="zh-TW" altLang="en-US" b="1" dirty="0">
                  <a:solidFill>
                    <a:prstClr val="white"/>
                  </a:solidFill>
                  <a:cs typeface="+mn-ea"/>
                </a:rPr>
                <a:t>輛，佔</a:t>
              </a:r>
              <a:r>
                <a:rPr lang="en-US" altLang="zh-TW" b="1" dirty="0">
                  <a:solidFill>
                    <a:prstClr val="white"/>
                  </a:solidFill>
                  <a:cs typeface="+mn-ea"/>
                </a:rPr>
                <a:t>1.20%</a:t>
              </a:r>
            </a:p>
          </p:txBody>
        </p:sp>
      </p:grpSp>
      <p:sp>
        <p:nvSpPr>
          <p:cNvPr id="24" name="投影片編號版面配置區 1">
            <a:extLst>
              <a:ext uri="{FF2B5EF4-FFF2-40B4-BE49-F238E27FC236}">
                <a16:creationId xmlns="" xmlns:a16="http://schemas.microsoft.com/office/drawing/2014/main" id="{4FAB6926-CFFD-423A-827B-9574200E51A2}"/>
              </a:ext>
            </a:extLst>
          </p:cNvPr>
          <p:cNvSpPr txBox="1">
            <a:spLocks/>
          </p:cNvSpPr>
          <p:nvPr/>
        </p:nvSpPr>
        <p:spPr>
          <a:xfrm>
            <a:off x="11598965" y="6411458"/>
            <a:ext cx="3963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6858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890D8CA-94A5-44EB-BC12-773F15791077}" type="slidenum">
              <a:rPr lang="zh-TW" altLang="en-US" sz="2000" b="1" smtClean="0">
                <a:solidFill>
                  <a:prstClr val="white"/>
                </a:solidFill>
                <a:latin typeface="微軟正黑體" pitchFamily="34" charset="-120"/>
                <a:ea typeface="微軟正黑體" pitchFamily="34" charset="-120"/>
              </a:rPr>
              <a:pPr/>
              <a:t>9</a:t>
            </a:fld>
            <a:endParaRPr lang="zh-TW" altLang="en-US" sz="2000" b="1" dirty="0">
              <a:solidFill>
                <a:prstClr val="white"/>
              </a:solidFill>
              <a:latin typeface="微軟正黑體" pitchFamily="34" charset="-120"/>
              <a:ea typeface="微軟正黑體" pitchFamily="34" charset="-120"/>
            </a:endParaRPr>
          </a:p>
        </p:txBody>
      </p:sp>
      <p:graphicFrame>
        <p:nvGraphicFramePr>
          <p:cNvPr id="4" name="圖表 3">
            <a:extLst>
              <a:ext uri="{FF2B5EF4-FFF2-40B4-BE49-F238E27FC236}">
                <a16:creationId xmlns="" xmlns:a16="http://schemas.microsoft.com/office/drawing/2014/main" id="{113FDD65-C798-4515-B63D-DA5537B6C7B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541867780"/>
              </p:ext>
            </p:extLst>
          </p:nvPr>
        </p:nvGraphicFramePr>
        <p:xfrm>
          <a:off x="220272" y="1262499"/>
          <a:ext cx="4053887" cy="394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圖表 27">
            <a:extLst>
              <a:ext uri="{FF2B5EF4-FFF2-40B4-BE49-F238E27FC236}">
                <a16:creationId xmlns="" xmlns:a16="http://schemas.microsoft.com/office/drawing/2014/main" id="{3857F001-07CF-40F1-9190-B0B798B4745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4135170924"/>
              </p:ext>
            </p:extLst>
          </p:nvPr>
        </p:nvGraphicFramePr>
        <p:xfrm>
          <a:off x="8051547" y="1239412"/>
          <a:ext cx="4053887" cy="394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6513BF62-6B1D-46B1-AC62-95DCA5101D0C}"/>
              </a:ext>
            </a:extLst>
          </p:cNvPr>
          <p:cNvSpPr/>
          <p:nvPr/>
        </p:nvSpPr>
        <p:spPr>
          <a:xfrm>
            <a:off x="1453031" y="6233214"/>
            <a:ext cx="3565383" cy="624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資料時間：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108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年</a:t>
            </a:r>
            <a:r>
              <a:rPr lang="en-US" altLang="zh-TW" sz="1400" dirty="0">
                <a:solidFill>
                  <a:prstClr val="white"/>
                </a:solidFill>
                <a:cs typeface="+mn-ea"/>
              </a:rPr>
              <a:t>5</a:t>
            </a: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月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  <a:p>
            <a:pPr lvl="0">
              <a:lnSpc>
                <a:spcPct val="130000"/>
              </a:lnSpc>
            </a:pPr>
            <a:r>
              <a:rPr lang="zh-TW" altLang="en-US" sz="1400" dirty="0">
                <a:solidFill>
                  <a:prstClr val="white"/>
                </a:solidFill>
                <a:cs typeface="+mn-ea"/>
              </a:rPr>
              <a:t>資料來源：交通部公路總局統計查詢網</a:t>
            </a:r>
            <a:endParaRPr lang="en-US" altLang="zh-TW" sz="1400" dirty="0">
              <a:solidFill>
                <a:prstClr val="white"/>
              </a:solidFill>
              <a:cs typeface="+mn-ea"/>
            </a:endParaRPr>
          </a:p>
        </p:txBody>
      </p:sp>
      <p:pic>
        <p:nvPicPr>
          <p:cNvPr id="32" name="Picture 2" descr="å°æ¿åº Open Data ç¼ä½å° GitHub">
            <a:extLst>
              <a:ext uri="{FF2B5EF4-FFF2-40B4-BE49-F238E27FC236}">
                <a16:creationId xmlns="" xmlns:a16="http://schemas.microsoft.com/office/drawing/2014/main" id="{ED13E2CA-65DB-4766-BB5C-36620190A4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52" r="74198"/>
          <a:stretch/>
        </p:blipFill>
        <p:spPr bwMode="auto">
          <a:xfrm>
            <a:off x="127239" y="5770189"/>
            <a:ext cx="1099264" cy="1147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" name="圖表 26">
            <a:extLst>
              <a:ext uri="{FF2B5EF4-FFF2-40B4-BE49-F238E27FC236}">
                <a16:creationId xmlns="" xmlns:a16="http://schemas.microsoft.com/office/drawing/2014/main" id="{9BDB206A-6B2E-4F26-9B41-8A789A7868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333438797"/>
              </p:ext>
            </p:extLst>
          </p:nvPr>
        </p:nvGraphicFramePr>
        <p:xfrm>
          <a:off x="4158273" y="1262499"/>
          <a:ext cx="4053887" cy="3942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3" name="接點: 弧形 2">
            <a:extLst>
              <a:ext uri="{FF2B5EF4-FFF2-40B4-BE49-F238E27FC236}">
                <a16:creationId xmlns="" xmlns:a16="http://schemas.microsoft.com/office/drawing/2014/main" id="{13E15266-98A8-4F3D-81C8-717D018577EC}"/>
              </a:ext>
            </a:extLst>
          </p:cNvPr>
          <p:cNvCxnSpPr>
            <a:cxnSpLocks/>
          </p:cNvCxnSpPr>
          <p:nvPr/>
        </p:nvCxnSpPr>
        <p:spPr>
          <a:xfrm>
            <a:off x="7374837" y="2099336"/>
            <a:ext cx="2038521" cy="866120"/>
          </a:xfrm>
          <a:prstGeom prst="curvedConnector3">
            <a:avLst>
              <a:gd name="adj1" fmla="val 50000"/>
            </a:avLst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30895001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商务云科技大数据工作汇报ppt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Freeform 9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Oval 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椭圆 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椭圆 3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Freeform 9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Oval 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Freeform 9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Oval 6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Freeform 9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2121058"/>
  <p:tag name="MH_LIBRARY" val="GRAPHIC"/>
  <p:tag name="MH_ORDER" val="Oval 55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包图主题2" id="{50CFA792-C506-47E4-B272-6A6183483AB3}" vid="{CC1AE437-2F7F-4319-9F22-408F5F8C346F}"/>
    </a:ext>
  </a:extLst>
</a:theme>
</file>

<file path=ppt/theme/theme2.xml><?xml version="1.0" encoding="utf-8"?>
<a:theme xmlns:a="http://schemas.openxmlformats.org/drawingml/2006/main" name="1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3718</TotalTime>
  <Words>3103</Words>
  <Application>Microsoft Office PowerPoint</Application>
  <PresentationFormat>自訂</PresentationFormat>
  <Paragraphs>653</Paragraphs>
  <Slides>38</Slides>
  <Notes>20</Notes>
  <HiddenSlides>0</HiddenSlides>
  <MMClips>0</MMClips>
  <ScaleCrop>false</ScaleCrop>
  <HeadingPairs>
    <vt:vector size="4" baseType="variant">
      <vt:variant>
        <vt:lpstr>佈景主題</vt:lpstr>
      </vt:variant>
      <vt:variant>
        <vt:i4>5</vt:i4>
      </vt:variant>
      <vt:variant>
        <vt:lpstr>投影片標題</vt:lpstr>
      </vt:variant>
      <vt:variant>
        <vt:i4>38</vt:i4>
      </vt:variant>
    </vt:vector>
  </HeadingPairs>
  <TitlesOfParts>
    <vt:vector size="43" baseType="lpstr">
      <vt:lpstr>第一PPT，www.1ppt.com</vt:lpstr>
      <vt:lpstr>1_第一PPT，www.1ppt.com</vt:lpstr>
      <vt:lpstr>2_第一PPT，www.1ppt.com</vt:lpstr>
      <vt:lpstr>3_第一PPT，www.1ppt.com</vt:lpstr>
      <vt:lpstr>4_第一PPT，www.1ppt.com</vt:lpstr>
      <vt:lpstr>投影片 1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 2018、2019年各縣市新購電動機車補助一覽表</vt:lpstr>
      <vt:lpstr>投影片 15</vt:lpstr>
      <vt:lpstr>投影片 16</vt:lpstr>
      <vt:lpstr>投影片 17</vt:lpstr>
      <vt:lpstr>假設條件調整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2016年與2018年六都機車 交易車次與發油量增減比較</vt:lpstr>
      <vt:lpstr>假設條件調整</vt:lpstr>
      <vt:lpstr>敏感度分析</vt:lpstr>
      <vt:lpstr>對耗電影響</vt:lpstr>
      <vt:lpstr>對天然氣需求影響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資料分析暨視覺化應用競賽簡報</dc:title>
  <dc:creator>宋友翔</dc:creator>
  <cp:lastModifiedBy>009041</cp:lastModifiedBy>
  <cp:revision>308</cp:revision>
  <cp:lastPrinted>2019-10-16T01:27:22Z</cp:lastPrinted>
  <dcterms:created xsi:type="dcterms:W3CDTF">2017-07-11T08:34:15Z</dcterms:created>
  <dcterms:modified xsi:type="dcterms:W3CDTF">2019-10-24T06:58:26Z</dcterms:modified>
</cp:coreProperties>
</file>