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9" r:id="rId1"/>
  </p:sldMasterIdLst>
  <p:notesMasterIdLst>
    <p:notesMasterId r:id="rId23"/>
  </p:notesMasterIdLst>
  <p:handoutMasterIdLst>
    <p:handoutMasterId r:id="rId24"/>
  </p:handoutMasterIdLst>
  <p:sldIdLst>
    <p:sldId id="966" r:id="rId2"/>
    <p:sldId id="957" r:id="rId3"/>
    <p:sldId id="1158" r:id="rId4"/>
    <p:sldId id="1169" r:id="rId5"/>
    <p:sldId id="1159" r:id="rId6"/>
    <p:sldId id="1179" r:id="rId7"/>
    <p:sldId id="1183" r:id="rId8"/>
    <p:sldId id="1180" r:id="rId9"/>
    <p:sldId id="1181" r:id="rId10"/>
    <p:sldId id="1191" r:id="rId11"/>
    <p:sldId id="1173" r:id="rId12"/>
    <p:sldId id="1184" r:id="rId13"/>
    <p:sldId id="1188" r:id="rId14"/>
    <p:sldId id="1119" r:id="rId15"/>
    <p:sldId id="1135" r:id="rId16"/>
    <p:sldId id="1153" r:id="rId17"/>
    <p:sldId id="1161" r:id="rId18"/>
    <p:sldId id="1186" r:id="rId19"/>
    <p:sldId id="1172" r:id="rId20"/>
    <p:sldId id="1192" r:id="rId21"/>
    <p:sldId id="1193" r:id="rId22"/>
  </p:sldIdLst>
  <p:sldSz cx="9906000" cy="6858000" type="A4"/>
  <p:notesSz cx="6797675" cy="9928225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33CC"/>
    <a:srgbClr val="0000FE"/>
    <a:srgbClr val="3366FF"/>
    <a:srgbClr val="002060"/>
    <a:srgbClr val="002BB4"/>
    <a:srgbClr val="0066CC"/>
    <a:srgbClr val="66CCFF"/>
    <a:srgbClr val="CCFF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25E5076-3810-47DD-B79F-674D7AD40C01}" styleName="深色樣式 1 - 輔色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深色樣式 1 - 輔色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深色樣式 1 - 輔色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505E3EF-67EA-436B-97B2-0124C06EBD24}" styleName="中等深淺樣式 4 - 輔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2838BEF-8BB2-4498-84A7-C5851F593DF1}" styleName="中等深淺樣式 4 - 輔色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7292A2E-F333-43FB-9621-5CBBE7FDCDCB}" styleName="淺色樣式 2 - 輔色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中等深淺樣式 4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30" autoAdjust="0"/>
    <p:restoredTop sz="82727" autoAdjust="0"/>
  </p:normalViewPr>
  <p:slideViewPr>
    <p:cSldViewPr>
      <p:cViewPr>
        <p:scale>
          <a:sx n="60" d="100"/>
          <a:sy n="60" d="100"/>
        </p:scale>
        <p:origin x="-1524" y="114"/>
      </p:cViewPr>
      <p:guideLst>
        <p:guide orient="horz" pos="3430"/>
        <p:guide pos="535"/>
      </p:guideLst>
    </p:cSldViewPr>
  </p:slideViewPr>
  <p:outlineViewPr>
    <p:cViewPr>
      <p:scale>
        <a:sx n="33" d="100"/>
        <a:sy n="33" d="100"/>
      </p:scale>
      <p:origin x="0" y="23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35" d="100"/>
          <a:sy n="35" d="100"/>
        </p:scale>
        <p:origin x="-2246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2581" tIns="31290" rIns="62581" bIns="31290" numCol="1" anchor="t" anchorCtr="0" compatLnSpc="1">
            <a:prstTxWarp prst="textNoShape">
              <a:avLst/>
            </a:prstTxWarp>
          </a:bodyPr>
          <a:lstStyle>
            <a:lvl1pPr defTabSz="628286">
              <a:defRPr sz="8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6" y="0"/>
            <a:ext cx="2944813" cy="49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2581" tIns="31290" rIns="62581" bIns="31290" numCol="1" anchor="t" anchorCtr="0" compatLnSpc="1">
            <a:prstTxWarp prst="textNoShape">
              <a:avLst/>
            </a:prstTxWarp>
          </a:bodyPr>
          <a:lstStyle>
            <a:lvl1pPr algn="r" defTabSz="628286">
              <a:defRPr sz="8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53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082"/>
            <a:ext cx="2946400" cy="49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2581" tIns="31290" rIns="62581" bIns="31290" numCol="1" anchor="b" anchorCtr="0" compatLnSpc="1">
            <a:prstTxWarp prst="textNoShape">
              <a:avLst/>
            </a:prstTxWarp>
          </a:bodyPr>
          <a:lstStyle>
            <a:lvl1pPr defTabSz="628286">
              <a:defRPr sz="8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53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6" y="9428082"/>
            <a:ext cx="2944813" cy="49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2581" tIns="31290" rIns="62581" bIns="31290" numCol="1" anchor="b" anchorCtr="0" compatLnSpc="1">
            <a:prstTxWarp prst="textNoShape">
              <a:avLst/>
            </a:prstTxWarp>
          </a:bodyPr>
          <a:lstStyle>
            <a:lvl1pPr algn="r" defTabSz="628286">
              <a:defRPr sz="8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CE1B69A4-A3AB-44DD-8076-965D87F56B6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671393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635" tIns="47320" rIns="94635" bIns="47320" numCol="1" anchor="t" anchorCtr="0" compatLnSpc="1">
            <a:prstTxWarp prst="textNoShape">
              <a:avLst/>
            </a:prstTxWarp>
          </a:bodyPr>
          <a:lstStyle>
            <a:lvl1pPr defTabSz="945636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6" y="0"/>
            <a:ext cx="2944813" cy="49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635" tIns="47320" rIns="94635" bIns="47320" numCol="1" anchor="t" anchorCtr="0" compatLnSpc="1">
            <a:prstTxWarp prst="textNoShape">
              <a:avLst/>
            </a:prstTxWarp>
          </a:bodyPr>
          <a:lstStyle>
            <a:lvl1pPr algn="r" defTabSz="945636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9138" y="747713"/>
            <a:ext cx="5372100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2625" y="4717217"/>
            <a:ext cx="5432425" cy="4464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635" tIns="47320" rIns="94635" bIns="473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082"/>
            <a:ext cx="2946400" cy="49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635" tIns="47320" rIns="94635" bIns="47320" numCol="1" anchor="b" anchorCtr="0" compatLnSpc="1">
            <a:prstTxWarp prst="textNoShape">
              <a:avLst/>
            </a:prstTxWarp>
          </a:bodyPr>
          <a:lstStyle>
            <a:lvl1pPr defTabSz="945636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12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6" y="9428082"/>
            <a:ext cx="2944813" cy="498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4635" tIns="47320" rIns="94635" bIns="47320" numCol="1" anchor="b" anchorCtr="0" compatLnSpc="1">
            <a:prstTxWarp prst="textNoShape">
              <a:avLst/>
            </a:prstTxWarp>
          </a:bodyPr>
          <a:lstStyle>
            <a:lvl1pPr algn="r" defTabSz="945636">
              <a:defRPr sz="1200"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0A1D2E1D-1086-410D-A166-775C955863A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684621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新細明體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投影片影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備忘稿版面配置區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TW" altLang="en-US" smtClean="0"/>
          </a:p>
        </p:txBody>
      </p:sp>
      <p:sp>
        <p:nvSpPr>
          <p:cNvPr id="4608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503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  <a:lvl2pPr marL="742950" indent="-285750" defTabSz="93503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2pPr>
            <a:lvl3pPr marL="1143000" indent="-228600" defTabSz="93503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3pPr>
            <a:lvl4pPr marL="1600200" indent="-228600" defTabSz="93503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4pPr>
            <a:lvl5pPr marL="2057400" indent="-228600" defTabSz="935038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5pPr>
            <a:lvl6pPr marL="2514600" indent="-228600" defTabSz="9350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6pPr>
            <a:lvl7pPr marL="2971800" indent="-228600" defTabSz="9350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7pPr>
            <a:lvl8pPr marL="3429000" indent="-228600" defTabSz="9350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8pPr>
            <a:lvl9pPr marL="3886200" indent="-228600" defTabSz="935038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9pPr>
          </a:lstStyle>
          <a:p>
            <a:pPr eaLnBrk="1" hangingPunct="1">
              <a:spcBef>
                <a:spcPct val="0"/>
              </a:spcBef>
            </a:pPr>
            <a:fld id="{2D8E55FF-C490-4445-A0D9-A8811F3D700D}" type="slidenum">
              <a:rPr lang="en-US" altLang="zh-TW" smtClean="0"/>
              <a:pPr eaLnBrk="1" hangingPunct="1">
                <a:spcBef>
                  <a:spcPct val="0"/>
                </a:spcBef>
              </a:pPr>
              <a:t>0</a:t>
            </a:fld>
            <a:endParaRPr lang="en-US" altLang="zh-TW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4375" y="746125"/>
            <a:ext cx="5375275" cy="3722688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4375" y="746125"/>
            <a:ext cx="5375275" cy="3722688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4375" y="746125"/>
            <a:ext cx="5375275" cy="3722688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4375" y="746125"/>
            <a:ext cx="5375275" cy="3722688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4375" y="746125"/>
            <a:ext cx="5375275" cy="3722688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4375" y="746125"/>
            <a:ext cx="5375275" cy="3722688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4375" y="746125"/>
            <a:ext cx="5375275" cy="3722688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4375" y="746125"/>
            <a:ext cx="5375275" cy="3722688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4375" y="746125"/>
            <a:ext cx="5375275" cy="3722688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4375" y="746125"/>
            <a:ext cx="5375275" cy="3722688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4375" y="746125"/>
            <a:ext cx="5375275" cy="3722688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0">
              <a:buFontTx/>
              <a:buNone/>
            </a:pPr>
            <a:r>
              <a:rPr lang="zh-TW" altLang="en-US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前言</a:t>
            </a:r>
            <a:r>
              <a:rPr lang="en-US" altLang="zh-TW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說明第</a:t>
            </a:r>
            <a:r>
              <a:rPr lang="en-US" altLang="zh-TW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5</a:t>
            </a:r>
            <a:r>
              <a:rPr lang="zh-TW" altLang="en-US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代電子化政府方向</a:t>
            </a:r>
            <a:r>
              <a:rPr lang="en-US" altLang="zh-TW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----</a:t>
            </a:r>
            <a:r>
              <a:rPr lang="zh-TW" altLang="en-US" sz="1200" b="1" u="sng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由電子化政府的「服務導向</a:t>
            </a:r>
            <a:r>
              <a:rPr lang="en-US" altLang="zh-TW" sz="1200" b="1" u="sng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｣ </a:t>
            </a:r>
            <a:r>
              <a:rPr lang="zh-TW" altLang="en-US" sz="1200" b="1" u="sng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，轉為數位政府的「資料導向</a:t>
            </a:r>
            <a:r>
              <a:rPr lang="en-US" altLang="zh-TW" sz="1200" b="1" u="sng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｣</a:t>
            </a:r>
            <a:r>
              <a:rPr lang="zh-TW" altLang="en-US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，以資料驅動分析跨域資料並彙集民眾需求，橫向連接機關服務 </a:t>
            </a:r>
            <a:endParaRPr lang="en-US" altLang="zh-TW" sz="120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buFont typeface="Wingdings"/>
              <a:buChar char="Ø"/>
            </a:pPr>
            <a:r>
              <a:rPr lang="zh-TW" altLang="en-US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整體政策，落實各機關</a:t>
            </a:r>
            <a:r>
              <a:rPr lang="en-US" altLang="zh-TW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經濟部</a:t>
            </a:r>
            <a:r>
              <a:rPr lang="en-US" altLang="zh-TW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)]</a:t>
            </a:r>
          </a:p>
          <a:p>
            <a:pPr marL="171450" indent="-171450">
              <a:buFont typeface="Wingdings"/>
              <a:buChar char="Ø"/>
            </a:pPr>
            <a:r>
              <a:rPr lang="zh-TW" altLang="en-US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商業司角度：以民眾角度，配合現有依法可公開資料，發想</a:t>
            </a:r>
            <a:r>
              <a:rPr lang="en-US" altLang="zh-TW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……</a:t>
            </a:r>
          </a:p>
          <a:p>
            <a:pPr marL="0" indent="0">
              <a:buFontTx/>
              <a:buNone/>
            </a:pPr>
            <a:endParaRPr lang="en-US" altLang="zh-TW" sz="120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FontTx/>
              <a:buNone/>
            </a:pPr>
            <a:endParaRPr lang="en-US" altLang="zh-TW" sz="120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indent="0">
              <a:buFontTx/>
              <a:buNone/>
            </a:pPr>
            <a:r>
              <a:rPr lang="en-US" altLang="zh-TW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-------------------------------------------</a:t>
            </a:r>
          </a:p>
          <a:p>
            <a:pPr marL="457200" indent="-457200">
              <a:buFontTx/>
              <a:buAutoNum type="arabicPeriod"/>
            </a:pPr>
            <a:r>
              <a:rPr lang="zh-TW" altLang="en-US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隨著物聯網、雲端運算巨量資料等智慧型科技的發展與應用，衝擊傳統社經運作模式，改變人民生活型態，政府施必須與時俱進。</a:t>
            </a:r>
            <a:endParaRPr lang="en-US" altLang="zh-TW" sz="120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spcBef>
                <a:spcPts val="1200"/>
              </a:spcBef>
              <a:buAutoNum type="arabicPeriod"/>
            </a:pPr>
            <a:r>
              <a:rPr lang="zh-TW" altLang="en-US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依第五階段電子化政府計畫數位政府</a:t>
            </a:r>
            <a:r>
              <a:rPr lang="en-US" altLang="zh-TW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(106</a:t>
            </a:r>
            <a:r>
              <a:rPr lang="zh-TW" altLang="en-US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~109</a:t>
            </a:r>
            <a:r>
              <a:rPr lang="zh-TW" altLang="en-US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 </a:t>
            </a:r>
            <a:r>
              <a:rPr lang="zh-TW" altLang="en-US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政院提出「創意臺灣 </a:t>
            </a:r>
            <a:r>
              <a:rPr lang="en-US" altLang="zh-TW" sz="1200" dirty="0" err="1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ide@Taiwan</a:t>
            </a:r>
            <a:r>
              <a:rPr lang="en-US" altLang="zh-TW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2020</a:t>
            </a:r>
            <a:r>
              <a:rPr lang="zh-TW" altLang="en-US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政策白皮書」施政願景，秉持「以民為本</a:t>
            </a:r>
            <a:r>
              <a:rPr lang="en-US" altLang="zh-TW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｣</a:t>
            </a:r>
            <a:r>
              <a:rPr lang="zh-TW" altLang="en-US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、「公私協力</a:t>
            </a:r>
            <a:r>
              <a:rPr lang="en-US" altLang="zh-TW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｣</a:t>
            </a:r>
            <a:r>
              <a:rPr lang="zh-TW" altLang="en-US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與「創新施政</a:t>
            </a:r>
            <a:r>
              <a:rPr lang="en-US" altLang="zh-TW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｣</a:t>
            </a:r>
            <a:r>
              <a:rPr lang="zh-TW" altLang="en-US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三個核心理念，</a:t>
            </a:r>
            <a:r>
              <a:rPr lang="zh-TW" altLang="en-US" sz="1200" b="1" u="sng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由電子化政府的「服務導向</a:t>
            </a:r>
            <a:r>
              <a:rPr lang="en-US" altLang="zh-TW" sz="1200" b="1" u="sng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｣ </a:t>
            </a:r>
            <a:r>
              <a:rPr lang="zh-TW" altLang="en-US" sz="1200" b="1" u="sng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，轉為數位政府的「資料導向</a:t>
            </a:r>
            <a:r>
              <a:rPr lang="en-US" altLang="zh-TW" sz="1200" b="1" u="sng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｣</a:t>
            </a:r>
            <a:r>
              <a:rPr lang="zh-TW" altLang="en-US" sz="12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，以資料驅動分析跨域資料並彙集民眾需求，橫向連接機關服務 。</a:t>
            </a:r>
            <a:endParaRPr lang="en-US" altLang="zh-TW" sz="120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zh-TW" alt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4375" y="746125"/>
            <a:ext cx="5375275" cy="3722688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dirty="0" smtClean="0"/>
              <a:t>應用主題衍生會使用到之對象 ，分別</a:t>
            </a:r>
            <a:r>
              <a:rPr lang="en-US" altLang="zh-TW" dirty="0" smtClean="0"/>
              <a:t>…..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dirty="0" smtClean="0"/>
              <a:t>如：大公司或連鎖加盟業者，使用商工資料，與其他開放資料或公司內部資料整合，開發如展店選址系統</a:t>
            </a:r>
            <a:r>
              <a:rPr lang="en-US" altLang="zh-TW" dirty="0" smtClean="0"/>
              <a:t>….</a:t>
            </a:r>
            <a:r>
              <a:rPr lang="zh-TW" altLang="en-US" dirty="0" smtClean="0"/>
              <a:t>等。</a:t>
            </a:r>
          </a:p>
          <a:p>
            <a:r>
              <a:rPr lang="zh-TW" altLang="en-US" dirty="0" smtClean="0"/>
              <a:t>如：公務單位可使用商業司開放資料，進行資料混搭，以開發出便民、便官之加值應用服務，如財政部、交通部</a:t>
            </a:r>
            <a:endParaRPr lang="en-US" altLang="zh-TW" dirty="0" smtClean="0"/>
          </a:p>
          <a:p>
            <a:endParaRPr lang="en-US" altLang="zh-TW" dirty="0" smtClean="0"/>
          </a:p>
          <a:p>
            <a:endParaRPr lang="zh-TW" alt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4375" y="746125"/>
            <a:ext cx="5375275" cy="3722688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dirty="0" smtClean="0"/>
              <a:t>本年度提想法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4375" y="746125"/>
            <a:ext cx="5375275" cy="3722688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dirty="0" smtClean="0"/>
              <a:t>就應經濟部資訊中心要求落實應用主題發想，要求各單位召集使用者、領域專家、廠商及學者共同發想應用主題。</a:t>
            </a:r>
            <a:endParaRPr lang="en-US" altLang="zh-TW" dirty="0" smtClean="0"/>
          </a:p>
          <a:p>
            <a:r>
              <a:rPr lang="zh-TW" altLang="en-US" dirty="0" smtClean="0"/>
              <a:t>商業司於</a:t>
            </a:r>
            <a:r>
              <a:rPr lang="en-US" altLang="zh-TW" dirty="0" smtClean="0"/>
              <a:t>5/16</a:t>
            </a:r>
            <a:r>
              <a:rPr lang="zh-TW" altLang="en-US" dirty="0" smtClean="0"/>
              <a:t>分召開主題式開放資料推動策略會議。</a:t>
            </a:r>
            <a:endParaRPr lang="en-US" altLang="zh-TW" dirty="0" smtClean="0"/>
          </a:p>
          <a:p>
            <a:r>
              <a:rPr lang="zh-TW" altLang="en-US" dirty="0" smtClean="0"/>
              <a:t>專家分別提出</a:t>
            </a:r>
            <a:r>
              <a:rPr lang="en-US" altLang="zh-TW" dirty="0" smtClean="0"/>
              <a:t>…</a:t>
            </a:r>
            <a:endParaRPr lang="zh-TW" alt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4375" y="746125"/>
            <a:ext cx="5375275" cy="3722688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TW" altLang="en-US" dirty="0" smtClean="0"/>
              <a:t>依照會議使用者、專家、學者、廠商相關建議，凝聚共識定義應用主題</a:t>
            </a:r>
            <a:r>
              <a:rPr lang="en-US" altLang="zh-TW" dirty="0" smtClean="0"/>
              <a:t>---</a:t>
            </a:r>
            <a:r>
              <a:rPr lang="zh-TW" altLang="en-US" dirty="0" smtClean="0"/>
              <a:t>創業或展店選址，</a:t>
            </a:r>
            <a:r>
              <a:rPr lang="en-US" altLang="zh-TW" dirty="0" smtClean="0"/>
              <a:t>….</a:t>
            </a:r>
          </a:p>
          <a:p>
            <a:r>
              <a:rPr lang="zh-TW" altLang="en-US" dirty="0" smtClean="0"/>
              <a:t>就應用主題</a:t>
            </a:r>
            <a:r>
              <a:rPr lang="en-US" altLang="zh-TW" dirty="0" smtClean="0"/>
              <a:t> </a:t>
            </a:r>
            <a:r>
              <a:rPr lang="zh-TW" altLang="en-US" dirty="0" smtClean="0"/>
              <a:t>擬定直推動執行策略</a:t>
            </a:r>
            <a:r>
              <a:rPr lang="en-US" altLang="zh-TW" dirty="0" smtClean="0"/>
              <a:t>……</a:t>
            </a:r>
            <a:endParaRPr lang="zh-TW" alt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4375" y="746125"/>
            <a:ext cx="5375275" cy="3722688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4375" y="746125"/>
            <a:ext cx="5375275" cy="3722688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14375" y="746125"/>
            <a:ext cx="5375275" cy="3722688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priot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4239" y="1555588"/>
            <a:ext cx="8420100" cy="1008112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Times New Roman" charset="0"/>
              </a:defRPr>
            </a:lvl1pPr>
          </a:lstStyle>
          <a:p>
            <a:pPr lvl="0"/>
            <a:r>
              <a:rPr lang="zh-TW" altLang="en-US" noProof="0"/>
              <a:t>按一下以編輯母片標題樣式</a:t>
            </a:r>
          </a:p>
        </p:txBody>
      </p:sp>
      <p:sp>
        <p:nvSpPr>
          <p:cNvPr id="6042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66850" y="3212976"/>
            <a:ext cx="6934200" cy="1633537"/>
          </a:xfrm>
        </p:spPr>
        <p:txBody>
          <a:bodyPr/>
          <a:lstStyle>
            <a:lvl1pPr marL="0" indent="0" algn="ctr">
              <a:buFontTx/>
              <a:buNone/>
              <a:defRPr>
                <a:latin typeface="Times New Roman" charset="0"/>
              </a:defRPr>
            </a:lvl1pPr>
          </a:lstStyle>
          <a:p>
            <a:pPr lvl="0"/>
            <a:r>
              <a:rPr lang="zh-TW" altLang="en-US" noProof="0" dirty="0"/>
              <a:t>按一下以編輯母片副標題樣式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466013" y="6481763"/>
            <a:ext cx="2311400" cy="3762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38D5D3-EFC5-4FEF-9CFA-4F222767F9E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52275054"/>
      </p:ext>
    </p:extLst>
  </p:cSld>
  <p:clrMapOvr>
    <a:masterClrMapping/>
  </p:clrMapOvr>
  <p:transition>
    <p:cut/>
  </p:transition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8000" y="333375"/>
            <a:ext cx="8915400" cy="719138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新細明體" pitchFamily="18" charset="-120"/>
              </a:defRPr>
            </a:lvl1pPr>
          </a:lstStyle>
          <a:p>
            <a:pPr>
              <a:defRPr/>
            </a:pPr>
            <a:fld id="{E11C7A2B-E2C7-4617-8063-64F2D7058476}" type="datetime1">
              <a:rPr lang="zh-TW" altLang="en-US"/>
              <a:pPr>
                <a:defRPr/>
              </a:pPr>
              <a:t>2016/12/14</a:t>
            </a:fld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B78B0-72B4-48B0-91A3-8CF8B32E83A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06810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7194550" y="333375"/>
            <a:ext cx="2228850" cy="5832475"/>
          </a:xfrm>
          <a:prstGeom prst="rect">
            <a:avLst/>
          </a:prstGeo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508000" y="333375"/>
            <a:ext cx="6534150" cy="583247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新細明體" pitchFamily="18" charset="-120"/>
              </a:defRPr>
            </a:lvl1pPr>
          </a:lstStyle>
          <a:p>
            <a:pPr>
              <a:defRPr/>
            </a:pPr>
            <a:fld id="{C53064A0-F29B-4B2E-989B-73DD2A602CD2}" type="datetime1">
              <a:rPr lang="zh-TW" altLang="en-US"/>
              <a:pPr>
                <a:defRPr/>
              </a:pPr>
              <a:t>2016/12/14</a:t>
            </a:fld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39C84-5AD8-4FCF-AF80-2DAD46E0C8E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40586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8000" y="333375"/>
            <a:ext cx="8915400" cy="792163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508000" y="1341438"/>
            <a:ext cx="4381500" cy="482441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041900" y="1341438"/>
            <a:ext cx="4381500" cy="482441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新細明體" pitchFamily="18" charset="-120"/>
              </a:defRPr>
            </a:lvl1pPr>
          </a:lstStyle>
          <a:p>
            <a:pPr>
              <a:defRPr/>
            </a:pPr>
            <a:fld id="{337F7C29-B81D-4063-94A7-3BFD46B2B62E}" type="datetime1">
              <a:rPr lang="zh-TW" altLang="en-US"/>
              <a:pPr>
                <a:defRPr/>
              </a:pPr>
              <a:t>2016/12/14</a:t>
            </a:fld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F84A3-C05A-420F-8B5E-6ED9E371810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45584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8000" y="333375"/>
            <a:ext cx="8915400" cy="792163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508000" y="1341438"/>
            <a:ext cx="8915400" cy="4824412"/>
          </a:xfrm>
        </p:spPr>
        <p:txBody>
          <a:bodyPr/>
          <a:lstStyle/>
          <a:p>
            <a:pPr lvl="0"/>
            <a:endParaRPr lang="zh-TW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新細明體" pitchFamily="18" charset="-120"/>
              </a:defRPr>
            </a:lvl1pPr>
          </a:lstStyle>
          <a:p>
            <a:pPr>
              <a:defRPr/>
            </a:pPr>
            <a:fld id="{4B7F9D65-1244-43D7-A1CF-9F30862E3A34}" type="datetime1">
              <a:rPr lang="zh-TW" altLang="en-US"/>
              <a:pPr>
                <a:defRPr/>
              </a:pPr>
              <a:t>2016/12/14</a:t>
            </a:fld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28EF6-FA94-4BEC-A312-2A0FFB4476B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234405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8000" y="333375"/>
            <a:ext cx="8915400" cy="719138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新細明體" pitchFamily="18" charset="-120"/>
              </a:defRPr>
            </a:lvl1pPr>
          </a:lstStyle>
          <a:p>
            <a:pPr>
              <a:defRPr/>
            </a:pPr>
            <a:fld id="{F2C8D2B6-80EF-43DD-8D33-182A2BF1FC48}" type="datetime1">
              <a:rPr lang="zh-TW" altLang="en-US"/>
              <a:pPr>
                <a:defRPr/>
              </a:pPr>
              <a:t>2016/12/14</a:t>
            </a:fld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DAB06-F1D7-4609-BA6D-82FA3B8BD95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99424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新細明體" pitchFamily="18" charset="-120"/>
              </a:defRPr>
            </a:lvl1pPr>
          </a:lstStyle>
          <a:p>
            <a:pPr>
              <a:defRPr/>
            </a:pPr>
            <a:fld id="{A7F9E10A-B74C-48F6-B88D-C327979E30F7}" type="datetime1">
              <a:rPr lang="zh-TW" altLang="en-US"/>
              <a:pPr>
                <a:defRPr/>
              </a:pPr>
              <a:t>2016/12/14</a:t>
            </a:fld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7E108-8C51-4955-AA87-3AAB130A4FD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32211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8000" y="333375"/>
            <a:ext cx="8915400" cy="719138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508000" y="1341438"/>
            <a:ext cx="4381500" cy="4824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5041900" y="1341438"/>
            <a:ext cx="4381500" cy="4824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新細明體" pitchFamily="18" charset="-120"/>
              </a:defRPr>
            </a:lvl1pPr>
          </a:lstStyle>
          <a:p>
            <a:pPr>
              <a:defRPr/>
            </a:pPr>
            <a:fld id="{118C3CF1-4F13-4284-B38F-A14A705AE755}" type="datetime1">
              <a:rPr lang="zh-TW" altLang="en-US"/>
              <a:pPr>
                <a:defRPr/>
              </a:pPr>
              <a:t>2016/12/14</a:t>
            </a:fld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4F5CF-5450-40E0-AD68-FBA01D8AA10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58319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新細明體" pitchFamily="18" charset="-120"/>
              </a:defRPr>
            </a:lvl1pPr>
          </a:lstStyle>
          <a:p>
            <a:pPr>
              <a:defRPr/>
            </a:pPr>
            <a:fld id="{2D8B0761-D86A-4FB1-AD89-855666515B3D}" type="datetime1">
              <a:rPr lang="zh-TW" altLang="en-US"/>
              <a:pPr>
                <a:defRPr/>
              </a:pPr>
              <a:t>2016/12/14</a:t>
            </a:fld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378E4-3FF6-46E3-817A-CD16D9274B0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19616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08000" y="333375"/>
            <a:ext cx="8915400" cy="719138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新細明體" pitchFamily="18" charset="-120"/>
              </a:defRPr>
            </a:lvl1pPr>
          </a:lstStyle>
          <a:p>
            <a:pPr>
              <a:defRPr/>
            </a:pPr>
            <a:fld id="{CF42FCA3-39B9-4B1D-9A06-F7EFE3623FF0}" type="datetime1">
              <a:rPr lang="zh-TW" altLang="en-US"/>
              <a:pPr>
                <a:defRPr/>
              </a:pPr>
              <a:t>2016/12/14</a:t>
            </a:fld>
            <a:endParaRPr lang="en-US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820A-99DA-40E7-9B22-8AF14600E97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80988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新細明體" pitchFamily="18" charset="-120"/>
              </a:defRPr>
            </a:lvl1pPr>
          </a:lstStyle>
          <a:p>
            <a:pPr>
              <a:defRPr/>
            </a:pPr>
            <a:fld id="{D7FC31CA-BBA7-4815-A46A-DAEEFA097F81}" type="datetime1">
              <a:rPr lang="zh-TW" altLang="en-US"/>
              <a:pPr>
                <a:defRPr/>
              </a:pPr>
              <a:t>2016/12/14</a:t>
            </a:fld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02D3A-C3C7-4B37-8242-8B112F58CA5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99129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新細明體" pitchFamily="18" charset="-120"/>
              </a:defRPr>
            </a:lvl1pPr>
          </a:lstStyle>
          <a:p>
            <a:pPr>
              <a:defRPr/>
            </a:pPr>
            <a:fld id="{F866A1EB-676B-4CAD-9A89-1BAE314A4FFA}" type="datetime1">
              <a:rPr lang="zh-TW" altLang="en-US"/>
              <a:pPr>
                <a:defRPr/>
              </a:pPr>
              <a:t>2016/12/14</a:t>
            </a:fld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C7602-839D-4805-B016-2ECF54A85BD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06696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  <a:prstGeom prst="rect">
            <a:avLst/>
          </a:prstGeom>
        </p:spPr>
        <p:txBody>
          <a:bodyPr/>
          <a:lstStyle>
            <a:lvl1pPr>
              <a:defRPr>
                <a:ea typeface="新細明體" pitchFamily="18" charset="-120"/>
              </a:defRPr>
            </a:lvl1pPr>
          </a:lstStyle>
          <a:p>
            <a:pPr>
              <a:defRPr/>
            </a:pPr>
            <a:fld id="{1693F209-0225-43A3-8944-AD2640DCCEAD}" type="datetime1">
              <a:rPr lang="zh-TW" altLang="en-US"/>
              <a:pPr>
                <a:defRPr/>
              </a:pPr>
              <a:t>2016/12/14</a:t>
            </a:fld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FFC55-DF0B-48E5-A71E-05E597E5B44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38258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000" y="1125538"/>
            <a:ext cx="8915400" cy="482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10475" y="6553200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Arial" pitchFamily="34" charset="0"/>
                <a:ea typeface="新細明體" pitchFamily="18" charset="-120"/>
              </a:defRPr>
            </a:lvl1pPr>
          </a:lstStyle>
          <a:p>
            <a:pPr>
              <a:defRPr/>
            </a:pPr>
            <a:fld id="{F149BD09-F676-4627-8AF3-D28F8CC2FEF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30" name="Rectangle 9"/>
          <p:cNvSpPr>
            <a:spLocks noChangeArrowheads="1"/>
          </p:cNvSpPr>
          <p:nvPr userDrawn="1"/>
        </p:nvSpPr>
        <p:spPr bwMode="auto">
          <a:xfrm>
            <a:off x="488950" y="981075"/>
            <a:ext cx="8890000" cy="71438"/>
          </a:xfrm>
          <a:prstGeom prst="rect">
            <a:avLst/>
          </a:prstGeom>
          <a:gradFill rotWithShape="0">
            <a:gsLst>
              <a:gs pos="0">
                <a:srgbClr val="6699FF"/>
              </a:gs>
              <a:gs pos="100000">
                <a:srgbClr val="000099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1400">
                <a:solidFill>
                  <a:schemeClr val="tx1"/>
                </a:solidFill>
                <a:latin typeface="Arial" charset="0"/>
                <a:ea typeface="新細明體" charset="-120"/>
              </a:defRPr>
            </a:lvl1pPr>
            <a:lvl2pPr marL="742950" indent="-285750" eaLnBrk="0" hangingPunct="0">
              <a:defRPr kumimoji="1" sz="1400">
                <a:solidFill>
                  <a:schemeClr val="tx1"/>
                </a:solidFill>
                <a:latin typeface="Arial" charset="0"/>
                <a:ea typeface="新細明體" charset="-120"/>
              </a:defRPr>
            </a:lvl2pPr>
            <a:lvl3pPr marL="1143000" indent="-228600" eaLnBrk="0" hangingPunct="0">
              <a:defRPr kumimoji="1" sz="1400">
                <a:solidFill>
                  <a:schemeClr val="tx1"/>
                </a:solidFill>
                <a:latin typeface="Arial" charset="0"/>
                <a:ea typeface="新細明體" charset="-120"/>
              </a:defRPr>
            </a:lvl3pPr>
            <a:lvl4pPr marL="1600200" indent="-228600" eaLnBrk="0" hangingPunct="0">
              <a:defRPr kumimoji="1" sz="1400">
                <a:solidFill>
                  <a:schemeClr val="tx1"/>
                </a:solidFill>
                <a:latin typeface="Arial" charset="0"/>
                <a:ea typeface="新細明體" charset="-120"/>
              </a:defRPr>
            </a:lvl4pPr>
            <a:lvl5pPr marL="2057400" indent="-228600" eaLnBrk="0" hangingPunct="0">
              <a:defRPr kumimoji="1" sz="1400">
                <a:solidFill>
                  <a:schemeClr val="tx1"/>
                </a:solidFill>
                <a:latin typeface="Arial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>
                <a:solidFill>
                  <a:schemeClr val="tx1"/>
                </a:solidFill>
                <a:latin typeface="Arial" charset="0"/>
                <a:ea typeface="新細明體" charset="-120"/>
              </a:defRPr>
            </a:lvl9pPr>
          </a:lstStyle>
          <a:p>
            <a:pPr eaLnBrk="1" hangingPunct="1">
              <a:defRPr/>
            </a:pPr>
            <a:endParaRPr lang="zh-TW" altLang="en-US" sz="2400" smtClean="0">
              <a:latin typeface="Times New Roman" pitchFamily="18" charset="0"/>
              <a:ea typeface="標楷體" pitchFamily="65" charset="-120"/>
            </a:endParaRPr>
          </a:p>
        </p:txBody>
      </p:sp>
      <p:pic>
        <p:nvPicPr>
          <p:cNvPr id="1031" name="Picture 13" descr="priot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48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522" r:id="rId1"/>
    <p:sldLayoutId id="2147485523" r:id="rId2"/>
    <p:sldLayoutId id="2147485524" r:id="rId3"/>
    <p:sldLayoutId id="2147485525" r:id="rId4"/>
    <p:sldLayoutId id="2147485526" r:id="rId5"/>
    <p:sldLayoutId id="2147485527" r:id="rId6"/>
    <p:sldLayoutId id="2147485528" r:id="rId7"/>
    <p:sldLayoutId id="2147485529" r:id="rId8"/>
    <p:sldLayoutId id="2147485530" r:id="rId9"/>
    <p:sldLayoutId id="2147485531" r:id="rId10"/>
    <p:sldLayoutId id="2147485532" r:id="rId11"/>
    <p:sldLayoutId id="2147485533" r:id="rId12"/>
    <p:sldLayoutId id="2147485534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rgbClr val="000099"/>
          </a:solidFill>
          <a:latin typeface="+mj-lt"/>
          <a:ea typeface="標楷體" pitchFamily="65" charset="-120"/>
          <a:cs typeface="新細明體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rgbClr val="000099"/>
          </a:solidFill>
          <a:latin typeface="Times New Roman" pitchFamily="18" charset="0"/>
          <a:ea typeface="標楷體" pitchFamily="65" charset="-120"/>
          <a:cs typeface="新細明體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rgbClr val="000099"/>
          </a:solidFill>
          <a:latin typeface="Times New Roman" pitchFamily="18" charset="0"/>
          <a:ea typeface="標楷體" pitchFamily="65" charset="-120"/>
          <a:cs typeface="新細明體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rgbClr val="000099"/>
          </a:solidFill>
          <a:latin typeface="Times New Roman" pitchFamily="18" charset="0"/>
          <a:ea typeface="標楷體" pitchFamily="65" charset="-120"/>
          <a:cs typeface="新細明體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600" b="1">
          <a:solidFill>
            <a:srgbClr val="000099"/>
          </a:solidFill>
          <a:latin typeface="Times New Roman" pitchFamily="18" charset="0"/>
          <a:ea typeface="標楷體" pitchFamily="65" charset="-120"/>
          <a:cs typeface="新細明體" charset="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 b="1">
          <a:solidFill>
            <a:srgbClr val="CC0000"/>
          </a:solidFill>
          <a:latin typeface="Times New Roman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 b="1">
          <a:solidFill>
            <a:srgbClr val="CC0000"/>
          </a:solidFill>
          <a:latin typeface="Times New Roman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 b="1">
          <a:solidFill>
            <a:srgbClr val="CC0000"/>
          </a:solidFill>
          <a:latin typeface="Times New Roman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 b="1">
          <a:solidFill>
            <a:srgbClr val="CC0000"/>
          </a:solidFill>
          <a:latin typeface="Times New Roman" pitchFamily="18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 b="1">
          <a:solidFill>
            <a:schemeClr val="tx1"/>
          </a:solidFill>
          <a:latin typeface="+mj-lt"/>
          <a:ea typeface="標楷體" pitchFamily="65" charset="-120"/>
          <a:cs typeface="新細明體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1600" b="1">
          <a:solidFill>
            <a:schemeClr val="tx1"/>
          </a:solidFill>
          <a:latin typeface="+mj-lt"/>
          <a:ea typeface="標楷體" pitchFamily="65" charset="-12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j-lt"/>
          <a:ea typeface="標楷體" pitchFamily="65" charset="-12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j-lt"/>
          <a:ea typeface="標楷體" pitchFamily="65" charset="-12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+mj-lt"/>
          <a:ea typeface="標楷體" pitchFamily="65" charset="-12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2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22.jpeg"/><Relationship Id="rId5" Type="http://schemas.openxmlformats.org/officeDocument/2006/relationships/image" Target="../media/image4.png"/><Relationship Id="rId10" Type="http://schemas.openxmlformats.org/officeDocument/2006/relationships/image" Target="../media/image21.png"/><Relationship Id="rId4" Type="http://schemas.openxmlformats.org/officeDocument/2006/relationships/image" Target="../media/image3.png"/><Relationship Id="rId9" Type="http://schemas.openxmlformats.org/officeDocument/2006/relationships/hyperlink" Target="mailto:data.gcis@gmail.com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microsoft.com/office/2007/relationships/hdphoto" Target="../media/hdphoto7.wdp"/><Relationship Id="rId3" Type="http://schemas.openxmlformats.org/officeDocument/2006/relationships/image" Target="../media/image2.png"/><Relationship Id="rId7" Type="http://schemas.microsoft.com/office/2007/relationships/hdphoto" Target="../media/hdphoto4.wdp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microsoft.com/office/2007/relationships/hdphoto" Target="../media/hdphoto6.wdp"/><Relationship Id="rId5" Type="http://schemas.openxmlformats.org/officeDocument/2006/relationships/image" Target="../media/image4.png"/><Relationship Id="rId15" Type="http://schemas.microsoft.com/office/2007/relationships/hdphoto" Target="../media/hdphoto8.wdp"/><Relationship Id="rId10" Type="http://schemas.openxmlformats.org/officeDocument/2006/relationships/image" Target="../media/image25.png"/><Relationship Id="rId4" Type="http://schemas.openxmlformats.org/officeDocument/2006/relationships/image" Target="../media/image3.png"/><Relationship Id="rId9" Type="http://schemas.microsoft.com/office/2007/relationships/hdphoto" Target="../media/hdphoto5.wdp"/><Relationship Id="rId1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microsoft.com/office/2007/relationships/hdphoto" Target="../media/hdphoto9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oleObject" Target="../embeddings/oleObject3.bin"/><Relationship Id="rId18" Type="http://schemas.openxmlformats.org/officeDocument/2006/relationships/image" Target="../media/image9.png"/><Relationship Id="rId3" Type="http://schemas.openxmlformats.org/officeDocument/2006/relationships/notesSlide" Target="../notesSlides/notesSlide4.xml"/><Relationship Id="rId21" Type="http://schemas.openxmlformats.org/officeDocument/2006/relationships/image" Target="../media/image10.png"/><Relationship Id="rId7" Type="http://schemas.openxmlformats.org/officeDocument/2006/relationships/image" Target="../media/image12.png"/><Relationship Id="rId12" Type="http://schemas.openxmlformats.org/officeDocument/2006/relationships/image" Target="../media/image6.png"/><Relationship Id="rId1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.png"/><Relationship Id="rId20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11" Type="http://schemas.openxmlformats.org/officeDocument/2006/relationships/oleObject" Target="../embeddings/oleObject2.bin"/><Relationship Id="rId5" Type="http://schemas.openxmlformats.org/officeDocument/2006/relationships/image" Target="../media/image3.png"/><Relationship Id="rId15" Type="http://schemas.openxmlformats.org/officeDocument/2006/relationships/oleObject" Target="../embeddings/oleObject4.bin"/><Relationship Id="rId23" Type="http://schemas.openxmlformats.org/officeDocument/2006/relationships/image" Target="../media/image11.png"/><Relationship Id="rId10" Type="http://schemas.openxmlformats.org/officeDocument/2006/relationships/image" Target="../media/image5.png"/><Relationship Id="rId19" Type="http://schemas.openxmlformats.org/officeDocument/2006/relationships/oleObject" Target="../embeddings/oleObject6.bin"/><Relationship Id="rId4" Type="http://schemas.openxmlformats.org/officeDocument/2006/relationships/image" Target="../media/image2.png"/><Relationship Id="rId9" Type="http://schemas.openxmlformats.org/officeDocument/2006/relationships/oleObject" Target="../embeddings/oleObject1.bin"/><Relationship Id="rId14" Type="http://schemas.openxmlformats.org/officeDocument/2006/relationships/image" Target="../media/image7.png"/><Relationship Id="rId22" Type="http://schemas.openxmlformats.org/officeDocument/2006/relationships/oleObject" Target="../embeddings/oleObject8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79425" y="980728"/>
            <a:ext cx="8928100" cy="935038"/>
          </a:xfrm>
        </p:spPr>
        <p:txBody>
          <a:bodyPr/>
          <a:lstStyle/>
          <a:p>
            <a:pPr>
              <a:defRPr/>
            </a:pPr>
            <a:r>
              <a:rPr lang="zh-TW" alt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商工行政資料開放平台</a:t>
            </a:r>
            <a:r>
              <a:rPr lang="en-US" altLang="zh-TW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en-US" altLang="zh-TW" sz="4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data.gcis.nat.gov.tw</a:t>
            </a:r>
            <a:endParaRPr lang="zh-TW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468313" y="5157192"/>
            <a:ext cx="8207375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1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None/>
              <a:defRPr/>
            </a:pPr>
            <a:r>
              <a:rPr lang="zh-TW" altLang="en-US" sz="2800" b="1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報告人：蔡群</a:t>
            </a:r>
            <a:r>
              <a:rPr lang="zh-TW" altLang="en-US" sz="2800" b="1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儀</a:t>
            </a:r>
            <a:endParaRPr lang="en-US" altLang="zh-TW" sz="2800" b="1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None/>
              <a:defRPr/>
            </a:pPr>
            <a:endParaRPr lang="en-US" altLang="zh-TW" sz="2400" b="1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lvl="1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None/>
              <a:defRPr/>
            </a:pPr>
            <a:r>
              <a:rPr lang="zh-TW" altLang="en-US" sz="2400" b="1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經濟部</a:t>
            </a:r>
            <a:r>
              <a:rPr lang="zh-TW" altLang="en-US" sz="2400" b="1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商業司</a:t>
            </a:r>
          </a:p>
          <a:p>
            <a:pPr lvl="1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None/>
              <a:defRPr/>
            </a:pPr>
            <a:r>
              <a:rPr lang="zh-TW" altLang="en-US" sz="2400" b="1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中華民國</a:t>
            </a:r>
            <a:r>
              <a:rPr lang="en-US" altLang="zh-TW" sz="2400" b="1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105</a:t>
            </a:r>
            <a:r>
              <a:rPr lang="zh-TW" altLang="en-US" sz="2400" b="1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2400" b="1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12</a:t>
            </a:r>
            <a:r>
              <a:rPr lang="zh-TW" altLang="en-US" sz="2400" b="1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月</a:t>
            </a:r>
            <a:r>
              <a:rPr lang="en-US" altLang="zh-TW" sz="2400" b="1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</a:t>
            </a:r>
            <a:r>
              <a:rPr lang="zh-TW" altLang="en-US" sz="2400" b="1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</a:t>
            </a:r>
            <a:endParaRPr lang="zh-TW" altLang="en-US" sz="2400" b="1" dirty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441325" y="2924175"/>
            <a:ext cx="8928100" cy="1368425"/>
          </a:xfrm>
          <a:prstGeom prst="rect">
            <a:avLst/>
          </a:prstGeom>
          <a:noFill/>
          <a:ln>
            <a:noFill/>
          </a:ln>
          <a:effectLst>
            <a:outerShdw blurRad="63500" dist="38099" dir="2700000" algn="ctr" rotWithShape="0">
              <a:srgbClr val="DDDDDD">
                <a:alpha val="74998"/>
              </a:srgbClr>
            </a:outerShdw>
          </a:effectLst>
          <a:extLst>
            <a:ext uri="{FAA26D3D-D897-4be2-8F04-BA451C77F1D7}"/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charset="0"/>
                <a:ea typeface="標楷體" pitchFamily="65" charset="-120"/>
                <a:cs typeface="新細明體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>
              <a:defRPr/>
            </a:pPr>
            <a:r>
              <a:rPr lang="zh-TW" altLang="en-US" sz="4000" kern="0" dirty="0">
                <a:solidFill>
                  <a:srgbClr val="11111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主題式開放資料推動策略及應用亮點</a:t>
            </a:r>
            <a:endParaRPr lang="zh-TW" altLang="en-US" sz="4000" kern="0" dirty="0" smtClean="0">
              <a:solidFill>
                <a:srgbClr val="11111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 txBox="1">
            <a:spLocks noGrp="1" noChangeArrowheads="1"/>
          </p:cNvSpPr>
          <p:nvPr/>
        </p:nvSpPr>
        <p:spPr bwMode="auto">
          <a:xfrm>
            <a:off x="8997950" y="6400800"/>
            <a:ext cx="825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 kumimoji="1" sz="28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kumimoji="1" sz="2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F63DD5C-FC79-429E-A525-1E11938FB99C}" type="slidenum">
              <a:rPr lang="en-US" altLang="zh-TW" sz="1400">
                <a:latin typeface="微軟正黑體" panose="020B0604030504040204" pitchFamily="34" charset="-120"/>
                <a:ea typeface="微軟正黑體" panose="020B0604030504040204" pitchFamily="34" charset="-12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US" altLang="zh-TW" sz="14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標題 1"/>
          <p:cNvSpPr txBox="1">
            <a:spLocks/>
          </p:cNvSpPr>
          <p:nvPr/>
        </p:nvSpPr>
        <p:spPr>
          <a:xfrm>
            <a:off x="488504" y="116632"/>
            <a:ext cx="8915400" cy="93610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+mj-lt"/>
                <a:ea typeface="標楷體" pitchFamily="65" charset="-120"/>
                <a:cs typeface="新細明體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>
              <a:defRPr/>
            </a:pPr>
            <a:r>
              <a:rPr lang="zh-TW" altLang="en-US" sz="3000" kern="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壹、商工行政主題式開放資料推動策略</a:t>
            </a:r>
          </a:p>
          <a:p>
            <a:pPr>
              <a:defRPr/>
            </a:pPr>
            <a:r>
              <a:rPr lang="zh-TW" altLang="en-US" sz="24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應用亮點</a:t>
            </a:r>
            <a:r>
              <a:rPr lang="en-US" altLang="zh-TW" sz="24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4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全國</a:t>
            </a:r>
            <a:r>
              <a:rPr lang="zh-TW" altLang="en-US" sz="24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大專校</a:t>
            </a:r>
            <a:r>
              <a:rPr lang="zh-TW" altLang="en-US" sz="24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院資訊應用服務創新競賽</a:t>
            </a:r>
            <a:endParaRPr lang="en-US" altLang="zh-TW" sz="2400" kern="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920" y="2708920"/>
            <a:ext cx="5229400" cy="3916923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416496" y="1553597"/>
            <a:ext cx="8928992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今年競賽活動的多數參賽隊伍，亦不約而同以開店選址評估為主題發想創新應用。</a:t>
            </a:r>
            <a:endParaRPr lang="en-US" altLang="zh-TW" sz="1800" b="1" dirty="0" smtClean="0">
              <a:solidFill>
                <a:srgbClr val="33333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TW" altLang="en-US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第一名</a:t>
            </a:r>
            <a:r>
              <a:rPr lang="en-US" altLang="zh-TW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輔仁大學</a:t>
            </a:r>
            <a:r>
              <a:rPr lang="en-US" altLang="zh-TW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800" b="1" dirty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址因位鄰</a:t>
            </a:r>
            <a:r>
              <a:rPr lang="en-US" altLang="zh-TW" sz="1800" b="1" dirty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 </a:t>
            </a:r>
            <a:r>
              <a:rPr lang="zh-TW" altLang="en-US" sz="1800" b="1" dirty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選址決策支援</a:t>
            </a:r>
            <a:r>
              <a:rPr lang="zh-TW" altLang="en-US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系統</a:t>
            </a:r>
            <a:endParaRPr lang="en-US" altLang="zh-TW" sz="1800" b="1" dirty="0" smtClean="0">
              <a:solidFill>
                <a:srgbClr val="33333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第二名</a:t>
            </a:r>
            <a:r>
              <a:rPr lang="en-US" altLang="zh-TW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淡江大學</a:t>
            </a:r>
            <a:r>
              <a:rPr lang="en-US" altLang="zh-TW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en-US" altLang="zh-TW" sz="1800" b="1" dirty="0" err="1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iChoose</a:t>
            </a:r>
            <a:r>
              <a:rPr lang="en-US" altLang="zh-TW" sz="1800" b="1" dirty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800" b="1" dirty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開店選址系統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第三名</a:t>
            </a:r>
            <a:r>
              <a:rPr lang="en-US" altLang="zh-TW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海洋大學</a:t>
            </a:r>
            <a:r>
              <a:rPr lang="en-US" altLang="zh-TW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800" b="1" dirty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停車資訊</a:t>
            </a:r>
            <a:r>
              <a:rPr lang="zh-TW" altLang="en-US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應用</a:t>
            </a:r>
            <a:endParaRPr lang="zh-TW" altLang="en-US" sz="1800" b="1" dirty="0">
              <a:solidFill>
                <a:srgbClr val="33333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6496" y="1124744"/>
            <a:ext cx="9489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</a:t>
            </a:r>
            <a:r>
              <a:rPr lang="zh-TW" altLang="en-US" sz="2400" b="1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工行政創新雲端應用組</a:t>
            </a:r>
            <a:endParaRPr lang="en-US" altLang="zh-TW" sz="2400" b="1" dirty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96" y="3473148"/>
            <a:ext cx="3456384" cy="2726229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077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/>
        </p:nvSpPr>
        <p:spPr bwMode="auto">
          <a:xfrm>
            <a:off x="488504" y="6229762"/>
            <a:ext cx="8922196" cy="484221"/>
          </a:xfrm>
          <a:prstGeom prst="rect">
            <a:avLst/>
          </a:prstGeom>
          <a:solidFill>
            <a:srgbClr val="E1F4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微軟正黑體" pitchFamily="34" charset="-120"/>
            </a:endParaRPr>
          </a:p>
        </p:txBody>
      </p:sp>
      <p:sp>
        <p:nvSpPr>
          <p:cNvPr id="70" name="矩形 69"/>
          <p:cNvSpPr/>
          <p:nvPr/>
        </p:nvSpPr>
        <p:spPr bwMode="auto">
          <a:xfrm>
            <a:off x="488504" y="2420887"/>
            <a:ext cx="8922196" cy="3812649"/>
          </a:xfrm>
          <a:prstGeom prst="rect">
            <a:avLst/>
          </a:prstGeom>
          <a:solidFill>
            <a:srgbClr val="B3D9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微軟正黑體" pitchFamily="34" charset="-120"/>
            </a:endParaRPr>
          </a:p>
        </p:txBody>
      </p:sp>
      <p:sp>
        <p:nvSpPr>
          <p:cNvPr id="36" name="矩形 35"/>
          <p:cNvSpPr/>
          <p:nvPr/>
        </p:nvSpPr>
        <p:spPr bwMode="auto">
          <a:xfrm>
            <a:off x="488504" y="2420887"/>
            <a:ext cx="8922196" cy="429309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微軟正黑體" pitchFamily="34" charset="-120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507639" y="1268760"/>
            <a:ext cx="8922196" cy="802248"/>
          </a:xfrm>
          <a:prstGeom prst="rect">
            <a:avLst/>
          </a:prstGeom>
          <a:solidFill>
            <a:srgbClr val="E1F4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微軟正黑體" pitchFamily="34" charset="-120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488504" y="1268760"/>
            <a:ext cx="8922196" cy="543684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微軟正黑體" pitchFamily="34" charset="-120"/>
            </a:endParaRPr>
          </a:p>
        </p:txBody>
      </p:sp>
      <p:sp>
        <p:nvSpPr>
          <p:cNvPr id="4099" name="Rectangle 7"/>
          <p:cNvSpPr txBox="1">
            <a:spLocks noGrp="1" noChangeArrowheads="1"/>
          </p:cNvSpPr>
          <p:nvPr/>
        </p:nvSpPr>
        <p:spPr bwMode="auto">
          <a:xfrm>
            <a:off x="8997950" y="6400800"/>
            <a:ext cx="825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 kumimoji="1" sz="28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kumimoji="1" sz="2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F63DD5C-FC79-429E-A525-1E11938FB99C}" type="slidenum">
              <a:rPr lang="en-US" altLang="zh-TW" sz="1400">
                <a:ea typeface="新細明體" pitchFamily="18" charset="-12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US" altLang="zh-TW" sz="1400">
              <a:ea typeface="新細明體" pitchFamily="18" charset="-12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60513" y="1347639"/>
            <a:ext cx="3450353" cy="641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 b="1">
                <a:solidFill>
                  <a:schemeClr val="tx1"/>
                </a:solidFill>
                <a:latin typeface="+mj-lt"/>
                <a:ea typeface="標楷體" pitchFamily="65" charset="-120"/>
                <a:cs typeface="新細明體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600" b="1">
                <a:solidFill>
                  <a:schemeClr val="tx1"/>
                </a:solidFill>
                <a:latin typeface="+mj-lt"/>
                <a:ea typeface="標楷體" pitchFamily="65" charset="-12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+mj-lt"/>
                <a:ea typeface="標楷體" pitchFamily="65" charset="-12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400">
                <a:solidFill>
                  <a:schemeClr val="tx1"/>
                </a:solidFill>
                <a:latin typeface="+mj-lt"/>
                <a:ea typeface="標楷體" pitchFamily="65" charset="-12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j-lt"/>
                <a:ea typeface="標楷體" pitchFamily="65" charset="-12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pPr marL="514350" indent="-514350" eaLnBrk="1" hangingPunct="1">
              <a:spcBef>
                <a:spcPct val="0"/>
              </a:spcBef>
              <a:buClr>
                <a:srgbClr val="000066"/>
              </a:buClr>
              <a:buFontTx/>
              <a:buNone/>
            </a:pPr>
            <a:r>
              <a:rPr lang="zh-TW" altLang="en-US" sz="2400" kern="0" spc="-15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商工行政資料開放平台</a:t>
            </a:r>
            <a:endParaRPr lang="en-US" altLang="zh-TW" sz="2400" kern="0" spc="-15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新細明體" pitchFamily="18" charset="-120"/>
            </a:endParaRPr>
          </a:p>
          <a:p>
            <a:pPr marL="514350" indent="-514350" eaLnBrk="1" hangingPunct="1">
              <a:lnSpc>
                <a:spcPts val="1400"/>
              </a:lnSpc>
              <a:spcBef>
                <a:spcPct val="0"/>
              </a:spcBef>
              <a:buClr>
                <a:srgbClr val="000066"/>
              </a:buClr>
              <a:buNone/>
            </a:pPr>
            <a:r>
              <a:rPr lang="en-US" altLang="zh-TW" sz="1400" kern="0" spc="3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Unicode MS" panose="020B0604020202020204" pitchFamily="34" charset="-120"/>
                <a:ea typeface="Arial Unicode MS" panose="020B0604020202020204" pitchFamily="34" charset="-120"/>
                <a:cs typeface="Arial Unicode MS" panose="020B0604020202020204" pitchFamily="34" charset="-120"/>
              </a:rPr>
              <a:t>Data.gcis.nat.gov.tw</a:t>
            </a:r>
            <a:endParaRPr lang="zh-TW" altLang="en-US" sz="1400" kern="0" spc="300" dirty="0">
              <a:solidFill>
                <a:schemeClr val="tx1">
                  <a:lumMod val="50000"/>
                  <a:lumOff val="50000"/>
                </a:schemeClr>
              </a:solidFill>
              <a:latin typeface="Arial Unicode MS" panose="020B0604020202020204" pitchFamily="34" charset="-120"/>
              <a:ea typeface="Arial Unicode MS" panose="020B0604020202020204" pitchFamily="34" charset="-120"/>
              <a:cs typeface="Arial Unicode MS" panose="020B0604020202020204" pitchFamily="34" charset="-12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592960" y="1484784"/>
            <a:ext cx="2880320" cy="33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000" b="1">
                <a:solidFill>
                  <a:schemeClr val="tx1"/>
                </a:solidFill>
                <a:latin typeface="+mj-lt"/>
                <a:ea typeface="標楷體" pitchFamily="65" charset="-120"/>
                <a:cs typeface="新細明體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600" b="1">
                <a:solidFill>
                  <a:schemeClr val="tx1"/>
                </a:solidFill>
                <a:latin typeface="+mj-lt"/>
                <a:ea typeface="標楷體" pitchFamily="65" charset="-12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+mj-lt"/>
                <a:ea typeface="標楷體" pitchFamily="65" charset="-12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1400">
                <a:solidFill>
                  <a:schemeClr val="tx1"/>
                </a:solidFill>
                <a:latin typeface="+mj-lt"/>
                <a:ea typeface="標楷體" pitchFamily="65" charset="-12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+mj-lt"/>
                <a:ea typeface="標楷體" pitchFamily="65" charset="-12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pPr marL="514350" indent="-514350" eaLnBrk="1" hangingPunct="1">
              <a:lnSpc>
                <a:spcPct val="150000"/>
              </a:lnSpc>
              <a:spcBef>
                <a:spcPct val="0"/>
              </a:spcBef>
              <a:buClr>
                <a:srgbClr val="000066"/>
              </a:buClr>
              <a:buFontTx/>
              <a:buNone/>
            </a:pPr>
            <a:r>
              <a:rPr lang="zh-TW" altLang="en-US" sz="1200" kern="0" spc="3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 Unicode MS" panose="020B0604020202020204" pitchFamily="34" charset="-120"/>
              </a:rPr>
              <a:t>平台說明〡使用規範〡網站地圖</a:t>
            </a:r>
            <a:endParaRPr lang="zh-TW" altLang="en-US" sz="1200" kern="0" spc="3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 Unicode MS" panose="020B0604020202020204" pitchFamily="34" charset="-120"/>
            </a:endParaRPr>
          </a:p>
        </p:txBody>
      </p:sp>
      <p:grpSp>
        <p:nvGrpSpPr>
          <p:cNvPr id="6" name="群組 5"/>
          <p:cNvGrpSpPr/>
          <p:nvPr/>
        </p:nvGrpSpPr>
        <p:grpSpPr>
          <a:xfrm>
            <a:off x="7401272" y="1510747"/>
            <a:ext cx="1872208" cy="334077"/>
            <a:chOff x="6681192" y="1510747"/>
            <a:chExt cx="1872208" cy="334077"/>
          </a:xfrm>
        </p:grpSpPr>
        <p:sp>
          <p:nvSpPr>
            <p:cNvPr id="5" name="圓角矩形 4"/>
            <p:cNvSpPr/>
            <p:nvPr/>
          </p:nvSpPr>
          <p:spPr bwMode="auto">
            <a:xfrm>
              <a:off x="6681192" y="1510747"/>
              <a:ext cx="1872208" cy="334077"/>
            </a:xfrm>
            <a:prstGeom prst="roundRect">
              <a:avLst/>
            </a:prstGeom>
            <a:solidFill>
              <a:schemeClr val="bg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>
              <a:innerShdw blurRad="38100" dist="38100" dir="13500000">
                <a:schemeClr val="tx1">
                  <a:lumMod val="95000"/>
                  <a:lumOff val="5000"/>
                  <a:alpha val="23000"/>
                </a:schemeClr>
              </a:innerShdw>
            </a:effectLst>
            <a:ex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TW" altLang="en-US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微軟正黑體" pitchFamily="34" charset="-120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27234" y="1556792"/>
              <a:ext cx="254158" cy="257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矩形 7"/>
          <p:cNvSpPr/>
          <p:nvPr/>
        </p:nvSpPr>
        <p:spPr bwMode="auto">
          <a:xfrm>
            <a:off x="488504" y="2060848"/>
            <a:ext cx="8922196" cy="360040"/>
          </a:xfrm>
          <a:prstGeom prst="rect">
            <a:avLst/>
          </a:prstGeom>
          <a:solidFill>
            <a:srgbClr val="3399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微軟正黑體" pitchFamily="34" charset="-120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064568" y="2060848"/>
            <a:ext cx="1956195" cy="360040"/>
          </a:xfrm>
          <a:prstGeom prst="rect">
            <a:avLst/>
          </a:prstGeom>
          <a:solidFill>
            <a:srgbClr val="0000CC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微軟正黑體" pitchFamily="34" charset="-120"/>
              </a:rPr>
              <a:t>資料目錄</a:t>
            </a:r>
          </a:p>
        </p:txBody>
      </p:sp>
      <p:cxnSp>
        <p:nvCxnSpPr>
          <p:cNvPr id="10" name="直線接點 9"/>
          <p:cNvCxnSpPr/>
          <p:nvPr/>
        </p:nvCxnSpPr>
        <p:spPr bwMode="auto">
          <a:xfrm>
            <a:off x="3020763" y="2060848"/>
            <a:ext cx="0" cy="360040"/>
          </a:xfrm>
          <a:prstGeom prst="line">
            <a:avLst/>
          </a:prstGeom>
          <a:solidFill>
            <a:schemeClr val="bg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直線接點 14"/>
          <p:cNvCxnSpPr/>
          <p:nvPr/>
        </p:nvCxnSpPr>
        <p:spPr bwMode="auto">
          <a:xfrm>
            <a:off x="1064568" y="2060848"/>
            <a:ext cx="0" cy="360040"/>
          </a:xfrm>
          <a:prstGeom prst="line">
            <a:avLst/>
          </a:prstGeom>
          <a:solidFill>
            <a:schemeClr val="bg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矩形 15"/>
          <p:cNvSpPr/>
          <p:nvPr/>
        </p:nvSpPr>
        <p:spPr bwMode="auto">
          <a:xfrm>
            <a:off x="3032769" y="2060848"/>
            <a:ext cx="1956195" cy="360040"/>
          </a:xfrm>
          <a:prstGeom prst="rect">
            <a:avLst/>
          </a:prstGeom>
          <a:solidFill>
            <a:srgbClr val="0066FF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1800" b="1" dirty="0" smtClean="0">
                <a:solidFill>
                  <a:schemeClr val="bg1"/>
                </a:solidFill>
                <a:ea typeface="微軟正黑體" pitchFamily="34" charset="-120"/>
              </a:rPr>
              <a:t>開發指引</a:t>
            </a:r>
            <a:endParaRPr kumimoji="1" lang="zh-TW" altLang="en-US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微軟正黑體" pitchFamily="34" charset="-120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5016565" y="2060848"/>
            <a:ext cx="1956195" cy="360040"/>
          </a:xfrm>
          <a:prstGeom prst="rect">
            <a:avLst/>
          </a:prstGeom>
          <a:solidFill>
            <a:srgbClr val="0066FF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1800" b="1" dirty="0" smtClean="0">
                <a:solidFill>
                  <a:schemeClr val="bg1"/>
                </a:solidFill>
                <a:ea typeface="微軟正黑體" pitchFamily="34" charset="-120"/>
              </a:rPr>
              <a:t>示範體驗</a:t>
            </a:r>
            <a:endParaRPr kumimoji="1" lang="zh-TW" altLang="en-US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微軟正黑體" pitchFamily="34" charset="-120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6991119" y="2060848"/>
            <a:ext cx="1956195" cy="360040"/>
          </a:xfrm>
          <a:prstGeom prst="rect">
            <a:avLst/>
          </a:prstGeom>
          <a:solidFill>
            <a:srgbClr val="0066FF"/>
          </a:solidFill>
          <a:ln w="190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1800" b="1" dirty="0" smtClean="0">
                <a:solidFill>
                  <a:schemeClr val="bg1"/>
                </a:solidFill>
                <a:ea typeface="微軟正黑體" pitchFamily="34" charset="-120"/>
              </a:rPr>
              <a:t>應用展示</a:t>
            </a:r>
            <a:endParaRPr kumimoji="1" lang="zh-TW" altLang="en-US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微軟正黑體" pitchFamily="34" charset="-120"/>
            </a:endParaRPr>
          </a:p>
        </p:txBody>
      </p:sp>
      <p:cxnSp>
        <p:nvCxnSpPr>
          <p:cNvPr id="19" name="直線接點 18"/>
          <p:cNvCxnSpPr/>
          <p:nvPr/>
        </p:nvCxnSpPr>
        <p:spPr bwMode="auto">
          <a:xfrm>
            <a:off x="5011045" y="2060848"/>
            <a:ext cx="0" cy="360040"/>
          </a:xfrm>
          <a:prstGeom prst="line">
            <a:avLst/>
          </a:prstGeom>
          <a:solidFill>
            <a:schemeClr val="bg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直線接點 19"/>
          <p:cNvCxnSpPr/>
          <p:nvPr/>
        </p:nvCxnSpPr>
        <p:spPr bwMode="auto">
          <a:xfrm>
            <a:off x="6985598" y="2071008"/>
            <a:ext cx="0" cy="360040"/>
          </a:xfrm>
          <a:prstGeom prst="line">
            <a:avLst/>
          </a:prstGeom>
          <a:solidFill>
            <a:schemeClr val="bg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直線接點 20"/>
          <p:cNvCxnSpPr/>
          <p:nvPr/>
        </p:nvCxnSpPr>
        <p:spPr bwMode="auto">
          <a:xfrm>
            <a:off x="8947314" y="2060848"/>
            <a:ext cx="0" cy="360040"/>
          </a:xfrm>
          <a:prstGeom prst="line">
            <a:avLst/>
          </a:prstGeom>
          <a:solidFill>
            <a:schemeClr val="bg1"/>
          </a:solidFill>
          <a:ln w="190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1601" y="2538763"/>
            <a:ext cx="228600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7" name="矩形 126"/>
          <p:cNvSpPr/>
          <p:nvPr/>
        </p:nvSpPr>
        <p:spPr>
          <a:xfrm>
            <a:off x="7829235" y="2492896"/>
            <a:ext cx="122822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100" dirty="0" smtClean="0"/>
              <a:t>首頁 </a:t>
            </a:r>
            <a:r>
              <a:rPr lang="en-US" altLang="zh-TW" sz="1100" dirty="0" smtClean="0"/>
              <a:t>&gt; </a:t>
            </a:r>
            <a:r>
              <a:rPr lang="zh-TW" altLang="en-US" sz="1100" dirty="0" smtClean="0"/>
              <a:t>資料目錄</a:t>
            </a:r>
            <a:r>
              <a:rPr lang="en-US" altLang="zh-TW" sz="1100" dirty="0" smtClean="0"/>
              <a:t> </a:t>
            </a:r>
            <a:endParaRPr lang="zh-TW" altLang="en-US" sz="1100" dirty="0"/>
          </a:p>
        </p:txBody>
      </p:sp>
      <p:sp>
        <p:nvSpPr>
          <p:cNvPr id="41" name="圓角矩形 40"/>
          <p:cNvSpPr/>
          <p:nvPr/>
        </p:nvSpPr>
        <p:spPr bwMode="auto">
          <a:xfrm>
            <a:off x="5022756" y="2780928"/>
            <a:ext cx="3931776" cy="292188"/>
          </a:xfrm>
          <a:prstGeom prst="roundRect">
            <a:avLst/>
          </a:prstGeom>
          <a:solidFill>
            <a:srgbClr val="0033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TW" altLang="en-US" b="1" dirty="0">
                <a:solidFill>
                  <a:schemeClr val="bg1"/>
                </a:solidFill>
                <a:ea typeface="微軟正黑體" pitchFamily="34" charset="-120"/>
              </a:rPr>
              <a:t>商業資料</a:t>
            </a:r>
          </a:p>
        </p:txBody>
      </p:sp>
      <p:sp>
        <p:nvSpPr>
          <p:cNvPr id="44" name="圓角矩形 43"/>
          <p:cNvSpPr/>
          <p:nvPr/>
        </p:nvSpPr>
        <p:spPr bwMode="auto">
          <a:xfrm>
            <a:off x="991800" y="4494926"/>
            <a:ext cx="3879973" cy="292188"/>
          </a:xfrm>
          <a:prstGeom prst="roundRect">
            <a:avLst/>
          </a:prstGeom>
          <a:solidFill>
            <a:srgbClr val="0033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TW" altLang="en-US" b="1" dirty="0">
                <a:solidFill>
                  <a:schemeClr val="bg1"/>
                </a:solidFill>
                <a:ea typeface="微軟正黑體" pitchFamily="34" charset="-120"/>
              </a:rPr>
              <a:t>公司介接</a:t>
            </a:r>
          </a:p>
        </p:txBody>
      </p:sp>
      <p:sp>
        <p:nvSpPr>
          <p:cNvPr id="46" name="圓角矩形 45"/>
          <p:cNvSpPr/>
          <p:nvPr/>
        </p:nvSpPr>
        <p:spPr bwMode="auto">
          <a:xfrm>
            <a:off x="5025008" y="4494926"/>
            <a:ext cx="3922306" cy="292188"/>
          </a:xfrm>
          <a:prstGeom prst="roundRect">
            <a:avLst/>
          </a:prstGeom>
          <a:solidFill>
            <a:srgbClr val="0033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TW" altLang="en-US" b="1" dirty="0">
                <a:solidFill>
                  <a:schemeClr val="bg1"/>
                </a:solidFill>
                <a:ea typeface="微軟正黑體" pitchFamily="34" charset="-120"/>
              </a:rPr>
              <a:t>商業介接</a:t>
            </a:r>
          </a:p>
        </p:txBody>
      </p:sp>
      <p:sp>
        <p:nvSpPr>
          <p:cNvPr id="47" name="矩形 46"/>
          <p:cNvSpPr/>
          <p:nvPr/>
        </p:nvSpPr>
        <p:spPr bwMode="auto">
          <a:xfrm>
            <a:off x="5025007" y="3026095"/>
            <a:ext cx="3921435" cy="1339009"/>
          </a:xfrm>
          <a:prstGeom prst="rect">
            <a:avLst/>
          </a:prstGeom>
          <a:solidFill>
            <a:srgbClr val="E7F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微軟正黑體" pitchFamily="34" charset="-120"/>
            </a:endParaRPr>
          </a:p>
        </p:txBody>
      </p:sp>
      <p:sp>
        <p:nvSpPr>
          <p:cNvPr id="48" name="矩形 47"/>
          <p:cNvSpPr/>
          <p:nvPr/>
        </p:nvSpPr>
        <p:spPr bwMode="auto">
          <a:xfrm>
            <a:off x="5034453" y="4765360"/>
            <a:ext cx="3911990" cy="1399944"/>
          </a:xfrm>
          <a:prstGeom prst="rect">
            <a:avLst/>
          </a:prstGeom>
          <a:solidFill>
            <a:srgbClr val="E7F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微軟正黑體" pitchFamily="34" charset="-120"/>
            </a:endParaRPr>
          </a:p>
        </p:txBody>
      </p:sp>
      <p:sp>
        <p:nvSpPr>
          <p:cNvPr id="49" name="矩形 48"/>
          <p:cNvSpPr/>
          <p:nvPr/>
        </p:nvSpPr>
        <p:spPr bwMode="auto">
          <a:xfrm>
            <a:off x="992560" y="4765360"/>
            <a:ext cx="3869766" cy="1399944"/>
          </a:xfrm>
          <a:prstGeom prst="rect">
            <a:avLst/>
          </a:prstGeom>
          <a:solidFill>
            <a:srgbClr val="E7F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微軟正黑體" pitchFamily="34" charset="-12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021282" y="2969076"/>
            <a:ext cx="346120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lang="zh-TW" altLang="en-US" sz="1100" dirty="0">
                <a:solidFill>
                  <a:srgbClr val="000066"/>
                </a:solidFill>
              </a:rPr>
              <a:t>商業變更登記清冊</a:t>
            </a:r>
          </a:p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lang="zh-TW" altLang="en-US" sz="1100" dirty="0">
                <a:solidFill>
                  <a:srgbClr val="000066"/>
                </a:solidFill>
              </a:rPr>
              <a:t>商業登記現有家數及資本額－按行業別及縣市別分</a:t>
            </a:r>
          </a:p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lang="zh-TW" altLang="en-US" sz="1100" dirty="0">
                <a:solidFill>
                  <a:srgbClr val="000066"/>
                </a:solidFill>
              </a:rPr>
              <a:t>商業登記資料</a:t>
            </a:r>
            <a:r>
              <a:rPr lang="en-US" altLang="zh-TW" sz="1100" dirty="0">
                <a:solidFill>
                  <a:srgbClr val="000066"/>
                </a:solidFill>
              </a:rPr>
              <a:t>-</a:t>
            </a:r>
            <a:r>
              <a:rPr lang="zh-TW" altLang="en-US" sz="1100" dirty="0">
                <a:solidFill>
                  <a:srgbClr val="000066"/>
                </a:solidFill>
              </a:rPr>
              <a:t>餐館業</a:t>
            </a:r>
          </a:p>
        </p:txBody>
      </p:sp>
      <p:cxnSp>
        <p:nvCxnSpPr>
          <p:cNvPr id="51" name="直線接點 50"/>
          <p:cNvCxnSpPr/>
          <p:nvPr/>
        </p:nvCxnSpPr>
        <p:spPr bwMode="auto">
          <a:xfrm>
            <a:off x="5149316" y="3401124"/>
            <a:ext cx="3646887" cy="0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rgbClr val="0033CC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" name="直線接點 52"/>
          <p:cNvCxnSpPr/>
          <p:nvPr/>
        </p:nvCxnSpPr>
        <p:spPr bwMode="auto">
          <a:xfrm>
            <a:off x="5162674" y="3735764"/>
            <a:ext cx="3646887" cy="0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rgbClr val="0033CC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直線接點 53"/>
          <p:cNvCxnSpPr/>
          <p:nvPr/>
        </p:nvCxnSpPr>
        <p:spPr bwMode="auto">
          <a:xfrm>
            <a:off x="5169024" y="4049196"/>
            <a:ext cx="3646887" cy="0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rgbClr val="0033CC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9" name="矩形 58"/>
          <p:cNvSpPr/>
          <p:nvPr/>
        </p:nvSpPr>
        <p:spPr>
          <a:xfrm>
            <a:off x="4260436" y="5903694"/>
            <a:ext cx="54854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100" dirty="0" smtClean="0"/>
              <a:t>更多</a:t>
            </a:r>
            <a:r>
              <a:rPr lang="en-US" altLang="zh-TW" sz="1100" dirty="0" smtClean="0"/>
              <a:t>&gt;</a:t>
            </a:r>
            <a:endParaRPr lang="zh-TW" altLang="en-US" sz="1100" dirty="0"/>
          </a:p>
        </p:txBody>
      </p:sp>
      <p:sp>
        <p:nvSpPr>
          <p:cNvPr id="60" name="矩形 59"/>
          <p:cNvSpPr/>
          <p:nvPr/>
        </p:nvSpPr>
        <p:spPr>
          <a:xfrm>
            <a:off x="8364892" y="4103494"/>
            <a:ext cx="54854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100" dirty="0" smtClean="0"/>
              <a:t>更多</a:t>
            </a:r>
            <a:r>
              <a:rPr lang="en-US" altLang="zh-TW" sz="1100" dirty="0" smtClean="0"/>
              <a:t>&gt;</a:t>
            </a:r>
            <a:endParaRPr lang="zh-TW" altLang="en-US" sz="1100" dirty="0"/>
          </a:p>
        </p:txBody>
      </p:sp>
      <p:sp>
        <p:nvSpPr>
          <p:cNvPr id="65" name="矩形 64"/>
          <p:cNvSpPr/>
          <p:nvPr/>
        </p:nvSpPr>
        <p:spPr>
          <a:xfrm>
            <a:off x="8368618" y="5859562"/>
            <a:ext cx="54854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100" dirty="0" smtClean="0"/>
              <a:t>更多</a:t>
            </a:r>
            <a:r>
              <a:rPr lang="en-US" altLang="zh-TW" sz="1100" dirty="0" smtClean="0"/>
              <a:t>&gt;</a:t>
            </a:r>
            <a:endParaRPr lang="zh-TW" altLang="en-US" sz="1100" dirty="0"/>
          </a:p>
        </p:txBody>
      </p:sp>
      <p:sp>
        <p:nvSpPr>
          <p:cNvPr id="67" name="矩形 66"/>
          <p:cNvSpPr/>
          <p:nvPr/>
        </p:nvSpPr>
        <p:spPr>
          <a:xfrm>
            <a:off x="3033734" y="6233537"/>
            <a:ext cx="307139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中華民國經濟部</a:t>
            </a:r>
            <a:r>
              <a:rPr lang="en-US" altLang="zh-TW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zh-TW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地址</a:t>
            </a:r>
            <a:r>
              <a:rPr lang="en-US" altLang="zh-TW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:10015 </a:t>
            </a:r>
            <a:r>
              <a:rPr lang="zh-TW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臺北市中正區福州街</a:t>
            </a:r>
            <a:r>
              <a:rPr lang="en-US" altLang="zh-TW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15</a:t>
            </a:r>
            <a:r>
              <a:rPr lang="zh-TW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號</a:t>
            </a:r>
            <a:r>
              <a:rPr lang="en-US" altLang="zh-TW" sz="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r>
              <a:rPr lang="zh-TW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/>
            </a:r>
            <a:br>
              <a:rPr lang="zh-TW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zh-TW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聯絡信箱</a:t>
            </a:r>
            <a:r>
              <a:rPr lang="zh-TW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：</a:t>
            </a:r>
            <a:r>
              <a:rPr lang="en-US" altLang="zh-TW" sz="900" dirty="0" smtClean="0">
                <a:solidFill>
                  <a:schemeClr val="tx1">
                    <a:lumMod val="65000"/>
                    <a:lumOff val="35000"/>
                  </a:schemeClr>
                </a:solidFill>
                <a:hlinkClick r:id="rId9"/>
              </a:rPr>
              <a:t>data.gcis@gmail.com</a:t>
            </a:r>
            <a:endParaRPr lang="en-US" altLang="zh-TW" sz="9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TW" altLang="en-US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版權所有 </a:t>
            </a:r>
            <a:r>
              <a:rPr lang="en-US" altLang="zh-TW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© 2005-2016</a:t>
            </a:r>
            <a:endParaRPr lang="zh-TW" altLang="en-US" sz="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961112" y="6229762"/>
            <a:ext cx="324036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主辦單位：經濟部商業司 │ 執行單位：宏碁股份有限公司 </a:t>
            </a:r>
            <a:br>
              <a:rPr lang="zh-TW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zh-TW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網站建議使用</a:t>
            </a:r>
            <a:r>
              <a:rPr lang="en-US" altLang="zh-TW" sz="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IE 8.0</a:t>
            </a:r>
            <a:r>
              <a:rPr lang="zh-TW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版以上之瀏覽器，</a:t>
            </a:r>
            <a:endParaRPr lang="en-US" altLang="zh-TW" sz="9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TW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最佳瀏覽解析度為</a:t>
            </a:r>
            <a:r>
              <a:rPr lang="en-US" altLang="zh-TW" sz="9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1024 ×768</a:t>
            </a:r>
            <a:endParaRPr lang="zh-TW" altLang="en-US" sz="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9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849" y="6289061"/>
            <a:ext cx="1909594" cy="38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1" name="直線接點 70"/>
          <p:cNvCxnSpPr/>
          <p:nvPr/>
        </p:nvCxnSpPr>
        <p:spPr bwMode="auto">
          <a:xfrm>
            <a:off x="483851" y="6224488"/>
            <a:ext cx="8945984" cy="12824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rgbClr val="0066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2" name="圓角矩形 71"/>
          <p:cNvSpPr/>
          <p:nvPr/>
        </p:nvSpPr>
        <p:spPr bwMode="auto">
          <a:xfrm>
            <a:off x="991800" y="2801315"/>
            <a:ext cx="3931776" cy="292188"/>
          </a:xfrm>
          <a:prstGeom prst="roundRect">
            <a:avLst/>
          </a:prstGeom>
          <a:solidFill>
            <a:srgbClr val="0033C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TW" altLang="en-US" b="1" dirty="0">
                <a:solidFill>
                  <a:schemeClr val="bg1"/>
                </a:solidFill>
                <a:ea typeface="微軟正黑體" pitchFamily="34" charset="-120"/>
              </a:rPr>
              <a:t>公司資料</a:t>
            </a:r>
          </a:p>
        </p:txBody>
      </p:sp>
      <p:sp>
        <p:nvSpPr>
          <p:cNvPr id="73" name="矩形 72"/>
          <p:cNvSpPr/>
          <p:nvPr/>
        </p:nvSpPr>
        <p:spPr bwMode="auto">
          <a:xfrm>
            <a:off x="994051" y="3046482"/>
            <a:ext cx="3921435" cy="1339009"/>
          </a:xfrm>
          <a:prstGeom prst="rect">
            <a:avLst/>
          </a:prstGeom>
          <a:solidFill>
            <a:srgbClr val="E7F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微軟正黑體" pitchFamily="34" charset="-12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990326" y="2989463"/>
            <a:ext cx="379462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lang="zh-TW" altLang="en-US" sz="1100" dirty="0">
                <a:solidFill>
                  <a:srgbClr val="000066"/>
                </a:solidFill>
              </a:rPr>
              <a:t>公司設立登記清冊</a:t>
            </a:r>
          </a:p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lang="zh-TW" altLang="en-US" sz="1100" dirty="0" smtClean="0">
                <a:solidFill>
                  <a:srgbClr val="000066"/>
                </a:solidFill>
              </a:rPr>
              <a:t>公司</a:t>
            </a:r>
            <a:r>
              <a:rPr lang="zh-TW" altLang="en-US" sz="1100" dirty="0">
                <a:solidFill>
                  <a:srgbClr val="000066"/>
                </a:solidFill>
              </a:rPr>
              <a:t>登記現有家數及資本額─按負責人性別及縣市別</a:t>
            </a:r>
            <a:r>
              <a:rPr lang="zh-TW" altLang="en-US" sz="1100" dirty="0" smtClean="0">
                <a:solidFill>
                  <a:srgbClr val="000066"/>
                </a:solidFill>
              </a:rPr>
              <a:t>分</a:t>
            </a:r>
            <a:endParaRPr lang="en-US" altLang="zh-TW" sz="1100" dirty="0" smtClean="0">
              <a:solidFill>
                <a:srgbClr val="000066"/>
              </a:solidFill>
            </a:endParaRPr>
          </a:p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lang="zh-TW" altLang="en-US" sz="1100" dirty="0">
                <a:solidFill>
                  <a:srgbClr val="000066"/>
                </a:solidFill>
              </a:rPr>
              <a:t>全國前</a:t>
            </a:r>
            <a:r>
              <a:rPr lang="en-US" altLang="zh-TW" sz="1100" dirty="0">
                <a:solidFill>
                  <a:srgbClr val="000066"/>
                </a:solidFill>
              </a:rPr>
              <a:t>100</a:t>
            </a:r>
            <a:r>
              <a:rPr lang="zh-TW" altLang="en-US" sz="1100" dirty="0">
                <a:solidFill>
                  <a:srgbClr val="000066"/>
                </a:solidFill>
              </a:rPr>
              <a:t>大公司資料集</a:t>
            </a:r>
          </a:p>
        </p:txBody>
      </p:sp>
      <p:cxnSp>
        <p:nvCxnSpPr>
          <p:cNvPr id="75" name="直線接點 74"/>
          <p:cNvCxnSpPr/>
          <p:nvPr/>
        </p:nvCxnSpPr>
        <p:spPr bwMode="auto">
          <a:xfrm>
            <a:off x="1118360" y="3421511"/>
            <a:ext cx="3646887" cy="0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rgbClr val="0033CC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直線接點 75"/>
          <p:cNvCxnSpPr/>
          <p:nvPr/>
        </p:nvCxnSpPr>
        <p:spPr bwMode="auto">
          <a:xfrm>
            <a:off x="1131718" y="3756151"/>
            <a:ext cx="3646887" cy="0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rgbClr val="0033CC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直線接點 76"/>
          <p:cNvCxnSpPr/>
          <p:nvPr/>
        </p:nvCxnSpPr>
        <p:spPr bwMode="auto">
          <a:xfrm>
            <a:off x="1138068" y="4069583"/>
            <a:ext cx="3646887" cy="0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rgbClr val="0033CC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8" name="矩形 77"/>
          <p:cNvSpPr/>
          <p:nvPr/>
        </p:nvSpPr>
        <p:spPr>
          <a:xfrm>
            <a:off x="4333936" y="4123881"/>
            <a:ext cx="54854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100" dirty="0" smtClean="0"/>
              <a:t>更多</a:t>
            </a:r>
            <a:r>
              <a:rPr lang="en-US" altLang="zh-TW" sz="1100" dirty="0" smtClean="0"/>
              <a:t>&gt;</a:t>
            </a:r>
            <a:endParaRPr lang="zh-TW" altLang="en-US" sz="1100" dirty="0"/>
          </a:p>
        </p:txBody>
      </p:sp>
      <p:sp>
        <p:nvSpPr>
          <p:cNvPr id="13" name="圓角矩形 12"/>
          <p:cNvSpPr/>
          <p:nvPr/>
        </p:nvSpPr>
        <p:spPr bwMode="auto">
          <a:xfrm>
            <a:off x="3800872" y="4567435"/>
            <a:ext cx="432048" cy="157709"/>
          </a:xfrm>
          <a:prstGeom prst="round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微軟正黑體" pitchFamily="34" charset="-120"/>
              </a:rPr>
              <a:t>Json</a:t>
            </a:r>
            <a:endParaRPr kumimoji="1" lang="zh-TW" altLang="en-US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微軟正黑體" pitchFamily="34" charset="-120"/>
            </a:endParaRPr>
          </a:p>
        </p:txBody>
      </p:sp>
      <p:sp>
        <p:nvSpPr>
          <p:cNvPr id="79" name="圓角矩形 78"/>
          <p:cNvSpPr/>
          <p:nvPr/>
        </p:nvSpPr>
        <p:spPr bwMode="auto">
          <a:xfrm>
            <a:off x="4304928" y="4567435"/>
            <a:ext cx="432048" cy="157709"/>
          </a:xfrm>
          <a:prstGeom prst="roundRect">
            <a:avLst/>
          </a:prstGeom>
          <a:solidFill>
            <a:srgbClr val="0000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微軟正黑體" pitchFamily="34" charset="-120"/>
              </a:rPr>
              <a:t>XML</a:t>
            </a:r>
            <a:endParaRPr kumimoji="1" lang="zh-TW" altLang="en-US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微軟正黑體" pitchFamily="34" charset="-120"/>
            </a:endParaRPr>
          </a:p>
        </p:txBody>
      </p:sp>
      <p:sp>
        <p:nvSpPr>
          <p:cNvPr id="80" name="圓角矩形 79"/>
          <p:cNvSpPr/>
          <p:nvPr/>
        </p:nvSpPr>
        <p:spPr bwMode="auto">
          <a:xfrm>
            <a:off x="7905328" y="4556520"/>
            <a:ext cx="432048" cy="157709"/>
          </a:xfrm>
          <a:prstGeom prst="round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2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微軟正黑體" pitchFamily="34" charset="-120"/>
              </a:rPr>
              <a:t>Json</a:t>
            </a:r>
            <a:endParaRPr kumimoji="1" lang="zh-TW" altLang="en-US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微軟正黑體" pitchFamily="34" charset="-120"/>
            </a:endParaRPr>
          </a:p>
        </p:txBody>
      </p:sp>
      <p:sp>
        <p:nvSpPr>
          <p:cNvPr id="81" name="圓角矩形 80"/>
          <p:cNvSpPr/>
          <p:nvPr/>
        </p:nvSpPr>
        <p:spPr bwMode="auto">
          <a:xfrm>
            <a:off x="8409384" y="4556520"/>
            <a:ext cx="432048" cy="157709"/>
          </a:xfrm>
          <a:prstGeom prst="roundRect">
            <a:avLst/>
          </a:prstGeom>
          <a:solidFill>
            <a:srgbClr val="0000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微軟正黑體" pitchFamily="34" charset="-120"/>
              </a:rPr>
              <a:t>XML</a:t>
            </a:r>
            <a:endParaRPr kumimoji="1" lang="zh-TW" altLang="en-US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微軟正黑體" pitchFamily="34" charset="-120"/>
            </a:endParaRPr>
          </a:p>
        </p:txBody>
      </p:sp>
      <p:sp>
        <p:nvSpPr>
          <p:cNvPr id="82" name="圓角矩形 81"/>
          <p:cNvSpPr/>
          <p:nvPr/>
        </p:nvSpPr>
        <p:spPr bwMode="auto">
          <a:xfrm>
            <a:off x="8409384" y="2839243"/>
            <a:ext cx="432048" cy="157709"/>
          </a:xfrm>
          <a:prstGeom prst="roundRect">
            <a:avLst/>
          </a:prstGeom>
          <a:solidFill>
            <a:srgbClr val="00CC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微軟正黑體" pitchFamily="34" charset="-120"/>
              </a:rPr>
              <a:t>CSV</a:t>
            </a:r>
            <a:endParaRPr kumimoji="1" lang="zh-TW" altLang="en-US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微軟正黑體" pitchFamily="34" charset="-120"/>
            </a:endParaRPr>
          </a:p>
        </p:txBody>
      </p:sp>
      <p:sp>
        <p:nvSpPr>
          <p:cNvPr id="83" name="圓角矩形 82"/>
          <p:cNvSpPr/>
          <p:nvPr/>
        </p:nvSpPr>
        <p:spPr bwMode="auto">
          <a:xfrm>
            <a:off x="4376936" y="2852936"/>
            <a:ext cx="432048" cy="157709"/>
          </a:xfrm>
          <a:prstGeom prst="roundRect">
            <a:avLst/>
          </a:prstGeom>
          <a:solidFill>
            <a:srgbClr val="00CC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US" altLang="zh-TW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n-lt"/>
                <a:ea typeface="微軟正黑體" pitchFamily="34" charset="-120"/>
              </a:rPr>
              <a:t>CSV</a:t>
            </a:r>
            <a:endParaRPr kumimoji="1" lang="zh-TW" altLang="en-US" sz="1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n-lt"/>
              <a:ea typeface="微軟正黑體" pitchFamily="34" charset="-12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992560" y="4725144"/>
            <a:ext cx="195598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lang="zh-TW" altLang="en-US" sz="1100" dirty="0">
                <a:solidFill>
                  <a:srgbClr val="000066"/>
                </a:solidFill>
              </a:rPr>
              <a:t>公司行號營業項目代碼表</a:t>
            </a:r>
          </a:p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lang="zh-TW" altLang="en-US" sz="1100" dirty="0">
                <a:solidFill>
                  <a:srgbClr val="000066"/>
                </a:solidFill>
              </a:rPr>
              <a:t>公司登記基本資料</a:t>
            </a:r>
            <a:r>
              <a:rPr lang="en-US" altLang="zh-TW" sz="1100" dirty="0">
                <a:solidFill>
                  <a:srgbClr val="000066"/>
                </a:solidFill>
              </a:rPr>
              <a:t>-</a:t>
            </a:r>
            <a:r>
              <a:rPr lang="zh-TW" altLang="en-US" sz="1100" dirty="0">
                <a:solidFill>
                  <a:srgbClr val="000066"/>
                </a:solidFill>
              </a:rPr>
              <a:t>應用一</a:t>
            </a:r>
          </a:p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lang="zh-TW" altLang="en-US" sz="1100" dirty="0">
                <a:solidFill>
                  <a:srgbClr val="000066"/>
                </a:solidFill>
              </a:rPr>
              <a:t>統編查公司名稱</a:t>
            </a:r>
          </a:p>
        </p:txBody>
      </p:sp>
      <p:cxnSp>
        <p:nvCxnSpPr>
          <p:cNvPr id="85" name="直線接點 84"/>
          <p:cNvCxnSpPr/>
          <p:nvPr/>
        </p:nvCxnSpPr>
        <p:spPr bwMode="auto">
          <a:xfrm>
            <a:off x="1120594" y="5157192"/>
            <a:ext cx="3646887" cy="0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rgbClr val="0033CC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6" name="直線接點 85"/>
          <p:cNvCxnSpPr/>
          <p:nvPr/>
        </p:nvCxnSpPr>
        <p:spPr bwMode="auto">
          <a:xfrm>
            <a:off x="1133952" y="5491832"/>
            <a:ext cx="3646887" cy="0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rgbClr val="0033CC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7" name="直線接點 86"/>
          <p:cNvCxnSpPr/>
          <p:nvPr/>
        </p:nvCxnSpPr>
        <p:spPr bwMode="auto">
          <a:xfrm>
            <a:off x="1140302" y="5805264"/>
            <a:ext cx="3646887" cy="0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rgbClr val="0033CC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8" name="矩形 87"/>
          <p:cNvSpPr/>
          <p:nvPr/>
        </p:nvSpPr>
        <p:spPr>
          <a:xfrm>
            <a:off x="5025008" y="4725144"/>
            <a:ext cx="195598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lang="zh-TW" altLang="en-US" sz="1100" dirty="0">
                <a:solidFill>
                  <a:srgbClr val="000066"/>
                </a:solidFill>
              </a:rPr>
              <a:t>商業登記基本資料</a:t>
            </a:r>
            <a:r>
              <a:rPr lang="en-US" altLang="zh-TW" sz="1100" dirty="0">
                <a:solidFill>
                  <a:srgbClr val="000066"/>
                </a:solidFill>
              </a:rPr>
              <a:t>-</a:t>
            </a:r>
            <a:r>
              <a:rPr lang="zh-TW" altLang="en-US" sz="1100" dirty="0">
                <a:solidFill>
                  <a:srgbClr val="000066"/>
                </a:solidFill>
              </a:rPr>
              <a:t>應用一</a:t>
            </a:r>
          </a:p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lang="zh-TW" altLang="en-US" sz="1100" dirty="0">
                <a:solidFill>
                  <a:srgbClr val="000066"/>
                </a:solidFill>
              </a:rPr>
              <a:t>商業登記關鍵字查詢</a:t>
            </a:r>
          </a:p>
          <a:p>
            <a:pPr marL="171450" indent="-171450">
              <a:lnSpc>
                <a:spcPct val="200000"/>
              </a:lnSpc>
              <a:buFont typeface="Wingdings" panose="05000000000000000000" pitchFamily="2" charset="2"/>
              <a:buChar char="n"/>
            </a:pPr>
            <a:r>
              <a:rPr lang="zh-TW" altLang="en-US" sz="1100" dirty="0">
                <a:solidFill>
                  <a:srgbClr val="000066"/>
                </a:solidFill>
              </a:rPr>
              <a:t>統編查商號名稱</a:t>
            </a:r>
          </a:p>
        </p:txBody>
      </p:sp>
      <p:cxnSp>
        <p:nvCxnSpPr>
          <p:cNvPr id="89" name="直線接點 88"/>
          <p:cNvCxnSpPr/>
          <p:nvPr/>
        </p:nvCxnSpPr>
        <p:spPr bwMode="auto">
          <a:xfrm>
            <a:off x="5153042" y="5157192"/>
            <a:ext cx="3646887" cy="0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rgbClr val="0033CC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直線接點 89"/>
          <p:cNvCxnSpPr/>
          <p:nvPr/>
        </p:nvCxnSpPr>
        <p:spPr bwMode="auto">
          <a:xfrm>
            <a:off x="5166400" y="5491832"/>
            <a:ext cx="3646887" cy="0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rgbClr val="0033CC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1" name="直線接點 90"/>
          <p:cNvCxnSpPr/>
          <p:nvPr/>
        </p:nvCxnSpPr>
        <p:spPr bwMode="auto">
          <a:xfrm>
            <a:off x="5172750" y="5805264"/>
            <a:ext cx="3646887" cy="0"/>
          </a:xfrm>
          <a:prstGeom prst="line">
            <a:avLst/>
          </a:prstGeom>
          <a:solidFill>
            <a:schemeClr val="bg1"/>
          </a:solidFill>
          <a:ln w="12700" cap="flat" cmpd="sng" algn="ctr">
            <a:solidFill>
              <a:srgbClr val="0033CC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5" name="群組 24"/>
          <p:cNvGrpSpPr/>
          <p:nvPr/>
        </p:nvGrpSpPr>
        <p:grpSpPr>
          <a:xfrm>
            <a:off x="1084412" y="2450409"/>
            <a:ext cx="1920241" cy="1338631"/>
            <a:chOff x="1088543" y="2419341"/>
            <a:chExt cx="1920241" cy="1338631"/>
          </a:xfrm>
        </p:grpSpPr>
        <p:grpSp>
          <p:nvGrpSpPr>
            <p:cNvPr id="23" name="群組 22"/>
            <p:cNvGrpSpPr/>
            <p:nvPr/>
          </p:nvGrpSpPr>
          <p:grpSpPr>
            <a:xfrm>
              <a:off x="1088543" y="2419341"/>
              <a:ext cx="1920241" cy="1338631"/>
              <a:chOff x="1088543" y="2419341"/>
              <a:chExt cx="1920241" cy="1338631"/>
            </a:xfrm>
          </p:grpSpPr>
          <p:sp>
            <p:nvSpPr>
              <p:cNvPr id="92" name="矩形 91"/>
              <p:cNvSpPr/>
              <p:nvPr/>
            </p:nvSpPr>
            <p:spPr bwMode="auto">
              <a:xfrm>
                <a:off x="1088543" y="2419341"/>
                <a:ext cx="1920241" cy="328972"/>
              </a:xfrm>
              <a:prstGeom prst="rect">
                <a:avLst/>
              </a:prstGeom>
              <a:solidFill>
                <a:srgbClr val="000066"/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1" lang="zh-TW" altLang="en-US" sz="1200" b="1" i="0" u="none" strike="noStrike" cap="none" normalizeH="0" baseline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Arial" charset="0"/>
                    <a:ea typeface="微軟正黑體" pitchFamily="34" charset="-120"/>
                  </a:rPr>
                  <a:t>公司登記</a:t>
                </a:r>
              </a:p>
            </p:txBody>
          </p:sp>
          <p:sp>
            <p:nvSpPr>
              <p:cNvPr id="93" name="矩形 92"/>
              <p:cNvSpPr/>
              <p:nvPr/>
            </p:nvSpPr>
            <p:spPr bwMode="auto">
              <a:xfrm>
                <a:off x="1088543" y="3068960"/>
                <a:ext cx="1920241" cy="328972"/>
              </a:xfrm>
              <a:prstGeom prst="rect">
                <a:avLst/>
              </a:prstGeom>
              <a:solidFill>
                <a:schemeClr val="bg1"/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TW" altLang="en-US" sz="1800" b="1" dirty="0" smtClean="0">
                    <a:solidFill>
                      <a:srgbClr val="FF0000"/>
                    </a:solidFill>
                    <a:ea typeface="微軟正黑體" pitchFamily="34" charset="-120"/>
                  </a:rPr>
                  <a:t>公私協力</a:t>
                </a:r>
                <a:endParaRPr kumimoji="1" lang="zh-TW" altLang="en-US" sz="18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ea typeface="微軟正黑體" pitchFamily="34" charset="-120"/>
                </a:endParaRPr>
              </a:p>
            </p:txBody>
          </p:sp>
          <p:sp>
            <p:nvSpPr>
              <p:cNvPr id="94" name="矩形 93"/>
              <p:cNvSpPr/>
              <p:nvPr/>
            </p:nvSpPr>
            <p:spPr bwMode="auto">
              <a:xfrm>
                <a:off x="1088543" y="2749860"/>
                <a:ext cx="1920241" cy="328972"/>
              </a:xfrm>
              <a:prstGeom prst="rect">
                <a:avLst/>
              </a:prstGeom>
              <a:solidFill>
                <a:srgbClr val="000066"/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TW" altLang="en-US" sz="1200" b="1" dirty="0" smtClean="0">
                    <a:solidFill>
                      <a:schemeClr val="bg1"/>
                    </a:solidFill>
                    <a:ea typeface="微軟正黑體" pitchFamily="34" charset="-120"/>
                  </a:rPr>
                  <a:t>商業登記</a:t>
                </a:r>
                <a:endParaRPr kumimoji="1" lang="zh-TW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微軟正黑體" pitchFamily="34" charset="-120"/>
                </a:endParaRPr>
              </a:p>
            </p:txBody>
          </p:sp>
          <p:sp>
            <p:nvSpPr>
              <p:cNvPr id="96" name="矩形 95"/>
              <p:cNvSpPr/>
              <p:nvPr/>
            </p:nvSpPr>
            <p:spPr bwMode="auto">
              <a:xfrm>
                <a:off x="1088543" y="3429000"/>
                <a:ext cx="1920241" cy="328972"/>
              </a:xfrm>
              <a:prstGeom prst="rect">
                <a:avLst/>
              </a:prstGeom>
              <a:solidFill>
                <a:srgbClr val="000066"/>
              </a:solidFill>
              <a:ln w="1905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TW" altLang="en-US" sz="1200" b="1" dirty="0" smtClean="0">
                    <a:solidFill>
                      <a:schemeClr val="bg1"/>
                    </a:solidFill>
                    <a:ea typeface="微軟正黑體" pitchFamily="34" charset="-120"/>
                  </a:rPr>
                  <a:t>全部資料</a:t>
                </a:r>
                <a:endParaRPr kumimoji="1" lang="zh-TW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微軟正黑體" pitchFamily="34" charset="-120"/>
                </a:endParaRPr>
              </a:p>
            </p:txBody>
          </p:sp>
        </p:grpSp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0471" y="3109900"/>
              <a:ext cx="218428" cy="277700"/>
            </a:xfrm>
            <a:prstGeom prst="rect">
              <a:avLst/>
            </a:prstGeom>
          </p:spPr>
        </p:pic>
      </p:grpSp>
      <p:sp>
        <p:nvSpPr>
          <p:cNvPr id="2" name="圓角矩形 1"/>
          <p:cNvSpPr/>
          <p:nvPr/>
        </p:nvSpPr>
        <p:spPr bwMode="auto">
          <a:xfrm>
            <a:off x="848544" y="2996951"/>
            <a:ext cx="2304256" cy="546509"/>
          </a:xfrm>
          <a:prstGeom prst="roundRect">
            <a:avLst/>
          </a:prstGeom>
          <a:noFill/>
          <a:ln w="57150" cap="flat" cmpd="sng" algn="ctr">
            <a:solidFill>
              <a:srgbClr val="FF0066"/>
            </a:solidFill>
            <a:prstDash val="sys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微軟正黑體" pitchFamily="34" charset="-120"/>
            </a:endParaRPr>
          </a:p>
        </p:txBody>
      </p:sp>
      <p:sp>
        <p:nvSpPr>
          <p:cNvPr id="102" name="標題 1"/>
          <p:cNvSpPr txBox="1">
            <a:spLocks/>
          </p:cNvSpPr>
          <p:nvPr/>
        </p:nvSpPr>
        <p:spPr>
          <a:xfrm>
            <a:off x="511037" y="116632"/>
            <a:ext cx="8915400" cy="57512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+mj-lt"/>
                <a:ea typeface="標楷體" pitchFamily="65" charset="-120"/>
                <a:cs typeface="新細明體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>
              <a:defRPr/>
            </a:pPr>
            <a:r>
              <a:rPr lang="zh-TW" altLang="en-US" sz="3200" kern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貳、公私協力規劃</a:t>
            </a:r>
            <a:endParaRPr lang="en-US" altLang="zh-TW" sz="3200" kern="0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/>
            </a:pPr>
            <a:r>
              <a:rPr lang="zh-TW" altLang="en-US" sz="24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善用民間回饋  新增政府資訊服務</a:t>
            </a:r>
            <a:endParaRPr lang="zh-TW" altLang="en-US" sz="2400" kern="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/>
            </a:pPr>
            <a:endParaRPr lang="zh-TW" altLang="en-US" sz="3200" kern="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1" name="圓角矩形圖說文字 10"/>
          <p:cNvSpPr/>
          <p:nvPr/>
        </p:nvSpPr>
        <p:spPr bwMode="auto">
          <a:xfrm>
            <a:off x="3453171" y="2420887"/>
            <a:ext cx="5820309" cy="2082521"/>
          </a:xfrm>
          <a:prstGeom prst="wedgeRoundRectCallout">
            <a:avLst>
              <a:gd name="adj1" fmla="val -58247"/>
              <a:gd name="adj2" fmla="val -19578"/>
              <a:gd name="adj3" fmla="val 16667"/>
            </a:avLst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zh-TW" altLang="en-US" b="1" dirty="0">
                <a:latin typeface="標楷體"/>
                <a:ea typeface="標楷體"/>
              </a:rPr>
              <a:t>「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公私協力</a:t>
            </a:r>
            <a:r>
              <a:rPr lang="zh-TW" altLang="en-US" b="1" dirty="0">
                <a:latin typeface="標楷體"/>
                <a:ea typeface="標楷體"/>
              </a:rPr>
              <a:t>」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初期規劃合作對象為「</a:t>
            </a:r>
            <a:r>
              <a:rPr lang="zh-TW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三商行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智慧展店服務網」</a:t>
            </a:r>
            <a:r>
              <a:rPr lang="zh-TW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該應用服務係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102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年度本部工業局輔導廠商，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並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採用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商工登記開放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資料進行加值</a:t>
            </a:r>
            <a:r>
              <a:rPr lang="zh-TW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公私合作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模式為</a:t>
            </a:r>
            <a:r>
              <a:rPr lang="zh-TW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由商工行政資料開放平台提供友善連結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，並註明「該服務係經濟部補助計畫，受補助業者同意回饋提供基本功能開放民眾使用」</a:t>
            </a:r>
            <a:r>
              <a:rPr lang="zh-TW" altLang="en-US" b="1" dirty="0" smtClean="0">
                <a:latin typeface="新細明體"/>
                <a:ea typeface="新細明體"/>
              </a:rPr>
              <a:t>，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將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流量導入三商行自行提供的「簡易版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免費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智慧展店服務網</a:t>
            </a:r>
            <a:r>
              <a:rPr lang="zh-TW" altLang="en-US" b="1" dirty="0">
                <a:latin typeface="標楷體"/>
                <a:ea typeface="標楷體"/>
              </a:rPr>
              <a:t>」</a:t>
            </a:r>
            <a:r>
              <a:rPr lang="zh-TW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spcBef>
                <a:spcPts val="600"/>
              </a:spcBef>
              <a:buFont typeface="+mj-lt"/>
              <a:buAutoNum type="arabicPeriod"/>
            </a:pP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未來可依此模式與符合條件之廠商合作</a:t>
            </a:r>
            <a:r>
              <a:rPr lang="zh-TW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b="1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58607" y="4787114"/>
            <a:ext cx="6723879" cy="1334058"/>
          </a:xfrm>
          <a:prstGeom prst="rect">
            <a:avLst/>
          </a:prstGeom>
          <a:solidFill>
            <a:srgbClr val="FFFF00"/>
          </a:solidFill>
        </p:spPr>
        <p:txBody>
          <a:bodyPr wrap="square" anchor="ctr" anchorCtr="0">
            <a:noAutofit/>
          </a:bodyPr>
          <a:lstStyle/>
          <a:p>
            <a:pPr>
              <a:lnSpc>
                <a:spcPts val="2000"/>
              </a:lnSpc>
              <a:spcBef>
                <a:spcPts val="600"/>
              </a:spcBef>
            </a:pPr>
            <a:r>
              <a:rPr lang="zh-TW" altLang="en-US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效益</a:t>
            </a:r>
            <a:r>
              <a:rPr lang="en-US" altLang="zh-TW" sz="2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</a:p>
          <a:p>
            <a:pPr marL="633413" indent="-285750">
              <a:lnSpc>
                <a:spcPts val="2000"/>
              </a:lnSpc>
              <a:buFont typeface="Arial" panose="020B0604020202020204" pitchFamily="34" charset="0"/>
              <a:buChar char="•"/>
            </a:pPr>
            <a:r>
              <a:rPr lang="zh-TW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可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推廣開放資料加值應用成果</a:t>
            </a:r>
            <a:r>
              <a:rPr lang="zh-TW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在不增加本部額外支出前提下，</a:t>
            </a:r>
            <a:r>
              <a:rPr lang="zh-TW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提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供更多</a:t>
            </a:r>
            <a:r>
              <a:rPr lang="zh-TW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政府</a:t>
            </a:r>
            <a:r>
              <a:rPr lang="zh-TW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便民服務</a:t>
            </a:r>
            <a:r>
              <a:rPr lang="zh-TW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並協助改善</a:t>
            </a:r>
            <a:r>
              <a:rPr lang="zh-TW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經商環境。</a:t>
            </a:r>
            <a:endParaRPr lang="en-US" altLang="zh-TW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633413" indent="-285750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zh-TW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可協助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推廣資料加值產業以利大眾瞭解，延伸本部計畫輔導效益</a:t>
            </a:r>
            <a:r>
              <a:rPr lang="zh-TW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並可</a:t>
            </a:r>
            <a:r>
              <a:rPr lang="zh-TW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提升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該</a:t>
            </a:r>
            <a:r>
              <a:rPr lang="zh-TW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公司</a:t>
            </a:r>
            <a:r>
              <a:rPr lang="zh-TW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形象與品牌知名度</a:t>
            </a:r>
            <a:r>
              <a:rPr lang="zh-TW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以</a:t>
            </a:r>
            <a:r>
              <a:rPr lang="zh-TW" altLang="zh-TW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公私協力達成</a:t>
            </a:r>
            <a:r>
              <a:rPr lang="zh-TW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彼此雙贏的合作模式與目標。</a:t>
            </a:r>
            <a:endParaRPr lang="zh-TW" altLang="en-US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23472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 txBox="1">
            <a:spLocks noGrp="1" noChangeArrowheads="1"/>
          </p:cNvSpPr>
          <p:nvPr/>
        </p:nvSpPr>
        <p:spPr bwMode="auto">
          <a:xfrm>
            <a:off x="8997950" y="6400800"/>
            <a:ext cx="825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 kumimoji="1" sz="28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kumimoji="1" sz="2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F63DD5C-FC79-429E-A525-1E11938FB99C}" type="slidenum">
              <a:rPr lang="en-US" altLang="zh-TW" sz="1400">
                <a:latin typeface="微軟正黑體" panose="020B0604030504040204" pitchFamily="34" charset="-120"/>
                <a:ea typeface="微軟正黑體" panose="020B0604030504040204" pitchFamily="34" charset="-12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US" altLang="zh-TW" sz="14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標題 1"/>
          <p:cNvSpPr txBox="1">
            <a:spLocks/>
          </p:cNvSpPr>
          <p:nvPr/>
        </p:nvSpPr>
        <p:spPr>
          <a:xfrm>
            <a:off x="488504" y="116632"/>
            <a:ext cx="8915400" cy="7191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+mj-lt"/>
                <a:ea typeface="標楷體" pitchFamily="65" charset="-120"/>
                <a:cs typeface="新細明體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>
              <a:defRPr/>
            </a:pPr>
            <a:r>
              <a:rPr lang="zh-TW" altLang="en-US" sz="3000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參、</a:t>
            </a:r>
            <a:r>
              <a:rPr lang="zh-TW" altLang="en-US" sz="3000" kern="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未來展望</a:t>
            </a:r>
            <a:r>
              <a:rPr lang="zh-TW" altLang="en-US" sz="3000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sz="3000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四大主軸</a:t>
            </a:r>
            <a:endParaRPr lang="zh-TW" altLang="en-US" sz="2400" kern="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gray">
          <a:xfrm>
            <a:off x="3214052" y="4065565"/>
            <a:ext cx="3443851" cy="2603795"/>
          </a:xfrm>
          <a:prstGeom prst="hexagon">
            <a:avLst>
              <a:gd name="adj" fmla="val 25000"/>
              <a:gd name="vf" fmla="val 115470"/>
            </a:avLst>
          </a:prstGeom>
          <a:gradFill>
            <a:gsLst>
              <a:gs pos="0">
                <a:srgbClr val="66CCFF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25400" algn="ctr">
            <a:noFill/>
            <a:miter lim="800000"/>
            <a:headEnd/>
            <a:tailEnd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 anchor="ctr" anchorCtr="1"/>
          <a:lstStyle/>
          <a:p>
            <a:pPr eaLnBrk="1" hangingPunct="1">
              <a:defRPr/>
            </a:pPr>
            <a:endParaRPr lang="zh-TW" altLang="en-US" b="1" u="sng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1" hangingPunct="1">
              <a:defRPr/>
            </a:pPr>
            <a:r>
              <a:rPr lang="zh-TW" altLang="en-US" sz="18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建立</a:t>
            </a:r>
            <a:endParaRPr lang="en-US" altLang="zh-TW" sz="1800" b="1" u="sng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defRPr/>
            </a:pPr>
            <a:r>
              <a:rPr lang="zh-TW" altLang="en-US" sz="18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「</a:t>
            </a:r>
            <a:r>
              <a:rPr lang="zh-TW" altLang="en-US" sz="18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公私協力回饋機制」</a:t>
            </a:r>
          </a:p>
          <a:p>
            <a:pPr algn="ctr" eaLnBrk="1" hangingPunct="1">
              <a:defRPr/>
            </a:pPr>
            <a:endParaRPr lang="zh-TW" altLang="en-US" sz="1600" b="1" u="sng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82563" indent="-182563">
              <a:buFont typeface="Wingdings" pitchFamily="2" charset="2"/>
              <a:buChar char="ü"/>
              <a:defRPr/>
            </a:pP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善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用受輔導廠商成果導入政府服務 </a:t>
            </a:r>
          </a:p>
          <a:p>
            <a:pPr marL="182563" indent="-182563" eaLnBrk="1" hangingPunct="1">
              <a:buFont typeface="Wingdings" pitchFamily="2" charset="2"/>
              <a:buChar char="ü"/>
              <a:defRPr/>
            </a:pP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建立民間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加值後資料回饋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機制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gray">
          <a:xfrm>
            <a:off x="3132701" y="1268760"/>
            <a:ext cx="3525201" cy="2652518"/>
          </a:xfrm>
          <a:prstGeom prst="hexagon">
            <a:avLst>
              <a:gd name="adj" fmla="val 25000"/>
              <a:gd name="vf" fmla="val 115470"/>
            </a:avLst>
          </a:prstGeom>
          <a:gradFill>
            <a:gsLst>
              <a:gs pos="0">
                <a:srgbClr val="00FF99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25400" algn="ctr">
            <a:noFill/>
            <a:miter lim="800000"/>
            <a:headEnd/>
            <a:tailEnd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 anchor="ctr" anchorCtr="1"/>
          <a:lstStyle/>
          <a:p>
            <a:pPr algn="ctr" eaLnBrk="1" hangingPunct="1">
              <a:defRPr/>
            </a:pPr>
            <a:r>
              <a:rPr lang="zh-TW" altLang="en-US" sz="18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持續推動「</a:t>
            </a:r>
            <a:r>
              <a:rPr lang="zh-TW" altLang="en-US" sz="18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主題式資料</a:t>
            </a:r>
            <a:r>
              <a:rPr lang="zh-TW" altLang="en-US" sz="18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」</a:t>
            </a:r>
            <a:endParaRPr lang="en-US" altLang="zh-TW" sz="1800" b="1" u="sng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1" hangingPunct="1">
              <a:defRPr/>
            </a:pPr>
            <a:endParaRPr lang="zh-TW" altLang="en-US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defRPr/>
            </a:pP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針對不同潛在資料需求者進行調查，依所希望取得主題資料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提供跨域混搭資料集</a:t>
            </a:r>
            <a:r>
              <a:rPr lang="zh-TW" altLang="en-US" sz="18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 </a:t>
            </a:r>
            <a:endParaRPr lang="zh-TW" altLang="en-US" sz="1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gray">
          <a:xfrm>
            <a:off x="6105128" y="2636912"/>
            <a:ext cx="3403175" cy="2693446"/>
          </a:xfrm>
          <a:prstGeom prst="hexagon">
            <a:avLst>
              <a:gd name="adj" fmla="val 25000"/>
              <a:gd name="vf" fmla="val 115470"/>
            </a:avLst>
          </a:prstGeom>
          <a:gradFill>
            <a:gsLst>
              <a:gs pos="0">
                <a:srgbClr val="CCFF33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25400" algn="ctr">
            <a:noFill/>
            <a:miter lim="800000"/>
            <a:headEnd/>
            <a:tailEnd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 anchor="ctr" anchorCtr="1"/>
          <a:lstStyle/>
          <a:p>
            <a:pPr algn="ctr" eaLnBrk="1" hangingPunct="1">
              <a:defRPr/>
            </a:pPr>
            <a:r>
              <a:rPr lang="zh-TW" altLang="en-US" sz="18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增加機器可讀取</a:t>
            </a:r>
            <a:r>
              <a:rPr lang="zh-TW" altLang="en-US" sz="18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之</a:t>
            </a:r>
            <a:endParaRPr lang="en-US" altLang="zh-TW" sz="1800" b="1" u="sng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1" hangingPunct="1">
              <a:defRPr/>
            </a:pPr>
            <a:r>
              <a:rPr lang="en-US" altLang="zh-TW" sz="18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API</a:t>
            </a:r>
            <a:r>
              <a:rPr lang="zh-TW" altLang="en-US" sz="18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類型資料集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</a:p>
          <a:p>
            <a:pPr algn="ctr" eaLnBrk="1" hangingPunct="1">
              <a:defRPr/>
            </a:pPr>
            <a:endParaRPr lang="zh-TW" altLang="en-US" sz="1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defRPr/>
            </a:pP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符合大企業、學術研究機構及資訊服務業需求，創造資料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經濟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endParaRPr lang="zh-TW" altLang="en-US" sz="16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AutoShape 7"/>
          <p:cNvSpPr>
            <a:spLocks noChangeArrowheads="1"/>
          </p:cNvSpPr>
          <p:nvPr/>
        </p:nvSpPr>
        <p:spPr bwMode="gray">
          <a:xfrm>
            <a:off x="325689" y="2636912"/>
            <a:ext cx="3403175" cy="2740221"/>
          </a:xfrm>
          <a:prstGeom prst="hexagon">
            <a:avLst>
              <a:gd name="adj" fmla="val 25000"/>
              <a:gd name="vf" fmla="val 115470"/>
            </a:avLst>
          </a:prstGeom>
          <a:gradFill>
            <a:gsLst>
              <a:gs pos="0">
                <a:srgbClr val="CCFF66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 w="25400" algn="ctr">
            <a:noFill/>
            <a:miter lim="800000"/>
            <a:headEnd/>
            <a:tailEnd/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 anchor="ctr" anchorCtr="1"/>
          <a:lstStyle/>
          <a:p>
            <a:pPr algn="ctr" eaLnBrk="1" hangingPunct="1">
              <a:defRPr/>
            </a:pPr>
            <a:r>
              <a:rPr lang="zh-TW" altLang="en-US" sz="18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擴大民眾與</a:t>
            </a:r>
            <a:r>
              <a:rPr lang="zh-TW" altLang="en-US" sz="18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中小企業</a:t>
            </a:r>
            <a:endParaRPr lang="en-US" altLang="zh-TW" sz="1800" b="1" u="sng" dirty="0" smtClean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1" hangingPunct="1">
              <a:defRPr/>
            </a:pPr>
            <a:r>
              <a:rPr lang="zh-TW" altLang="en-US" sz="1800" b="1" u="sng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運用</a:t>
            </a:r>
            <a:r>
              <a:rPr lang="en-US" altLang="zh-TW" sz="1800" b="1" u="sng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open data</a:t>
            </a:r>
            <a:r>
              <a:rPr lang="en-US" altLang="zh-TW" sz="1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</a:p>
          <a:p>
            <a:pPr algn="ctr" eaLnBrk="1" hangingPunct="1">
              <a:defRPr/>
            </a:pPr>
            <a:endParaRPr lang="zh-TW" altLang="en-US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eaLnBrk="1" hangingPunct="1">
              <a:defRPr/>
            </a:pP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直接以應用程式適度提供簡易查詢服務</a:t>
            </a:r>
            <a:r>
              <a:rPr lang="zh-TW" altLang="en-US" sz="16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（例如強化線上公示查詢系統等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）有效擴大運用</a:t>
            </a:r>
            <a:r>
              <a:rPr lang="en-US" altLang="zh-TW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open data</a:t>
            </a:r>
            <a:r>
              <a:rPr lang="zh-TW" altLang="en-US" sz="16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356822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886075" y="2811463"/>
            <a:ext cx="4098925" cy="1200329"/>
          </a:xfrm>
        </p:spPr>
        <p:txBody>
          <a:bodyPr>
            <a:spAutoFit/>
          </a:bodyPr>
          <a:lstStyle/>
          <a:p>
            <a:pPr marL="514350" indent="-514350" algn="ctr" eaLnBrk="1" hangingPunct="1">
              <a:lnSpc>
                <a:spcPct val="150000"/>
              </a:lnSpc>
              <a:spcBef>
                <a:spcPct val="0"/>
              </a:spcBef>
              <a:buClr>
                <a:srgbClr val="000066"/>
              </a:buClr>
              <a:buFontTx/>
              <a:buNone/>
            </a:pPr>
            <a:r>
              <a:rPr lang="zh-TW" altLang="en-US" sz="48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參、附件</a:t>
            </a:r>
          </a:p>
        </p:txBody>
      </p:sp>
      <p:sp>
        <p:nvSpPr>
          <p:cNvPr id="44036" name="投影片編號版面配置區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  <a:cs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16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9347B57-3172-47D7-96F0-FC008E460DF6}" type="slidenum">
              <a:rPr lang="en-US" altLang="zh-TW" sz="1400" b="0" smtClean="0">
                <a:latin typeface="Arial" charset="0"/>
                <a:ea typeface="新細明體" pitchFamily="18" charset="-120"/>
              </a:rPr>
              <a:pPr eaLnBrk="1" hangingPunct="1">
                <a:spcBef>
                  <a:spcPct val="0"/>
                </a:spcBef>
                <a:buFontTx/>
                <a:buNone/>
              </a:pPr>
              <a:t>12</a:t>
            </a:fld>
            <a:endParaRPr lang="en-US" altLang="zh-TW" sz="1400" b="0" smtClean="0">
              <a:latin typeface="Arial" charset="0"/>
              <a:ea typeface="新細明體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825901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 txBox="1">
            <a:spLocks noGrp="1" noChangeArrowheads="1"/>
          </p:cNvSpPr>
          <p:nvPr/>
        </p:nvSpPr>
        <p:spPr bwMode="auto">
          <a:xfrm>
            <a:off x="8997950" y="6400800"/>
            <a:ext cx="825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 kumimoji="1" sz="28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kumimoji="1" sz="2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F63DD5C-FC79-429E-A525-1E11938FB99C}" type="slidenum">
              <a:rPr lang="en-US" altLang="zh-TW" sz="1400">
                <a:ea typeface="新細明體" pitchFamily="18" charset="-12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US" altLang="zh-TW" sz="1400">
              <a:ea typeface="新細明體" pitchFamily="18" charset="-12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7969" y="1052661"/>
            <a:ext cx="937802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r>
              <a:rPr lang="en-US" altLang="zh-TW" sz="2000" b="1" dirty="0">
                <a:solidFill>
                  <a:srgbClr val="002060"/>
                </a:solidFill>
                <a:latin typeface="+mj-ea"/>
                <a:ea typeface="+mj-ea"/>
              </a:rPr>
              <a:t>105</a:t>
            </a:r>
            <a:r>
              <a:rPr lang="zh-TW" altLang="en-US" sz="2000" b="1" dirty="0">
                <a:solidFill>
                  <a:srgbClr val="002060"/>
                </a:solidFill>
                <a:latin typeface="+mj-ea"/>
                <a:ea typeface="+mj-ea"/>
              </a:rPr>
              <a:t>年度資料集介接單位</a:t>
            </a:r>
            <a:r>
              <a:rPr lang="zh-TW" altLang="en-US" sz="2000" b="1" dirty="0" smtClean="0">
                <a:solidFill>
                  <a:srgbClr val="002060"/>
                </a:solidFill>
                <a:latin typeface="+mj-ea"/>
                <a:ea typeface="+mj-ea"/>
              </a:rPr>
              <a:t>清單</a:t>
            </a:r>
            <a:r>
              <a:rPr lang="en-US" altLang="zh-TW" sz="2000" b="1" dirty="0" smtClean="0">
                <a:solidFill>
                  <a:srgbClr val="000066"/>
                </a:solidFill>
                <a:latin typeface="+mj-ea"/>
                <a:ea typeface="+mj-ea"/>
              </a:rPr>
              <a:t>-</a:t>
            </a:r>
            <a:r>
              <a:rPr lang="zh-TW" altLang="en-US" sz="2000" b="1" dirty="0" smtClean="0">
                <a:solidFill>
                  <a:srgbClr val="000066"/>
                </a:solidFill>
                <a:latin typeface="+mj-ea"/>
                <a:ea typeface="+mj-ea"/>
              </a:rPr>
              <a:t>第</a:t>
            </a:r>
            <a:r>
              <a:rPr lang="en-US" altLang="zh-TW" sz="2000" b="1" dirty="0" smtClean="0">
                <a:solidFill>
                  <a:srgbClr val="000066"/>
                </a:solidFill>
                <a:latin typeface="+mj-ea"/>
                <a:ea typeface="+mj-ea"/>
              </a:rPr>
              <a:t>1</a:t>
            </a:r>
            <a:r>
              <a:rPr lang="zh-TW" altLang="en-US" sz="2000" b="1" dirty="0" smtClean="0">
                <a:solidFill>
                  <a:srgbClr val="000066"/>
                </a:solidFill>
                <a:latin typeface="+mj-ea"/>
                <a:ea typeface="+mj-ea"/>
              </a:rPr>
              <a:t>季</a:t>
            </a:r>
            <a:r>
              <a:rPr lang="en-US" altLang="zh-TW" sz="2000" b="1" dirty="0" smtClean="0">
                <a:solidFill>
                  <a:srgbClr val="000066"/>
                </a:solidFill>
                <a:latin typeface="+mj-ea"/>
                <a:ea typeface="+mj-ea"/>
              </a:rPr>
              <a:t>(105.01.01~105.03.31)</a:t>
            </a:r>
            <a:endParaRPr lang="en-US" altLang="zh-TW" sz="2000" b="1" dirty="0" smtClean="0">
              <a:solidFill>
                <a:srgbClr val="000066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5528" y="6237312"/>
            <a:ext cx="41321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zh-TW" alt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註</a:t>
            </a:r>
            <a:r>
              <a:rPr lang="en-US" altLang="zh-TW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:102~104</a:t>
            </a:r>
            <a:r>
              <a:rPr lang="zh-TW" alt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年度</a:t>
            </a:r>
            <a:r>
              <a:rPr lang="zh-TW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累計介接單位共 </a:t>
            </a:r>
            <a:r>
              <a:rPr lang="en-US" altLang="zh-TW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7</a:t>
            </a:r>
            <a:r>
              <a:rPr lang="en-US" altLang="zh-TW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0</a:t>
            </a:r>
            <a:r>
              <a:rPr lang="zh-TW" alt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個</a:t>
            </a:r>
            <a:endParaRPr lang="en-US" altLang="zh-TW" sz="1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672739"/>
              </p:ext>
            </p:extLst>
          </p:nvPr>
        </p:nvGraphicFramePr>
        <p:xfrm>
          <a:off x="274953" y="1507592"/>
          <a:ext cx="9361041" cy="4657718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81783"/>
                <a:gridCol w="961359"/>
                <a:gridCol w="2245257"/>
                <a:gridCol w="1929414"/>
                <a:gridCol w="1271156"/>
                <a:gridCol w="2572072"/>
              </a:tblGrid>
              <a:tr h="31518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8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NO</a:t>
                      </a:r>
                      <a:endParaRPr lang="en-US" altLang="zh-TW" sz="18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日期</a:t>
                      </a:r>
                      <a:endParaRPr lang="en-US" altLang="zh-TW" sz="18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8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介接者名稱</a:t>
                      </a:r>
                      <a:endParaRPr lang="zh-TW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8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申請項目</a:t>
                      </a:r>
                      <a:endParaRPr lang="zh-TW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8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格式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8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目的簡述</a:t>
                      </a:r>
                      <a:endParaRPr lang="zh-TW" alt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</a:tr>
              <a:tr h="25608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u="none" strike="noStrike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105.01.05</a:t>
                      </a:r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台灣網路資訊中心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公司與商業登記</a:t>
                      </a:r>
                      <a:r>
                        <a:rPr lang="en-US" altLang="zh-TW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API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JSON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內部系統介接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</a:tr>
              <a:tr h="25608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105.01.06</a:t>
                      </a:r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恩宇數位科技有限公司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公司統編查詢</a:t>
                      </a:r>
                      <a:r>
                        <a:rPr lang="en-US" altLang="zh-TW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API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JSON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內部系統介接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</a:tr>
              <a:tr h="25608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105.01.14</a:t>
                      </a:r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清華大學圖書館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公司登記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API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XML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清華大學知識匯計畫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</a:tr>
              <a:tr h="25608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105.01.15</a:t>
                      </a:r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台灣自來水股份有限公司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公司與商業登記</a:t>
                      </a:r>
                      <a:r>
                        <a:rPr lang="en-US" altLang="zh-TW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API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XML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公文管理系統自動更新通訊錄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</a:tr>
              <a:tr h="25608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105.01.19</a:t>
                      </a:r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遠傳電信股份有限公司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公司與商業登記</a:t>
                      </a:r>
                      <a:r>
                        <a:rPr lang="en-US" altLang="zh-TW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API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JSON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內部系統介接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</a:tr>
              <a:tr h="25608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105.01.21</a:t>
                      </a:r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矽聯科技股份有限公司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公司與商業登記</a:t>
                      </a:r>
                      <a:r>
                        <a:rPr lang="en-US" altLang="zh-TW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API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JSON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內部系統介接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</a:tr>
              <a:tr h="25608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7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105.01.28</a:t>
                      </a:r>
                      <a:endParaRPr lang="en-US" altLang="zh-TW" sz="1400" b="0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陳〇君</a:t>
                      </a:r>
                      <a:endParaRPr lang="zh-TW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公司與商業登記</a:t>
                      </a:r>
                      <a:r>
                        <a:rPr lang="en-US" altLang="zh-TW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API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XML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個人投資參考用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</a:tr>
              <a:tr h="25608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8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105.02.02</a:t>
                      </a:r>
                      <a:endParaRPr lang="en-US" altLang="zh-TW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源思科技股份有限公司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公司與商業登記</a:t>
                      </a:r>
                      <a:r>
                        <a:rPr lang="en-US" altLang="zh-TW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API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JSON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1400" b="0" i="0" u="none" strike="noStrike" kern="1200" dirty="0" err="1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Juiker</a:t>
                      </a:r>
                      <a:r>
                        <a:rPr lang="zh-TW" alt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介接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</a:tr>
              <a:tr h="25608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9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105.02.18</a:t>
                      </a:r>
                      <a:endParaRPr lang="en-US" altLang="zh-TW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鼎新電腦股份有限公司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公司與商業登記</a:t>
                      </a:r>
                      <a:r>
                        <a:rPr lang="en-US" altLang="zh-TW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API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JSON/XML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TW" alt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內部系統介接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</a:tr>
              <a:tr h="25608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105.02.26</a:t>
                      </a:r>
                      <a:endParaRPr lang="en-US" altLang="zh-TW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崑山科技大學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公司與商業登記</a:t>
                      </a:r>
                      <a:r>
                        <a:rPr lang="en-US" altLang="zh-TW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API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JSON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畢業生流向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</a:tr>
              <a:tr h="25608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11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105.02.27</a:t>
                      </a:r>
                      <a:endParaRPr lang="en-US" altLang="zh-TW" sz="1400" b="0" i="0" u="none" strike="noStrike" kern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Arial" pitchFamily="34" charset="0"/>
                      </a:endParaRP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屏科大農企系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公司與商業登記</a:t>
                      </a:r>
                      <a:r>
                        <a:rPr lang="en-US" altLang="zh-TW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API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JSON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 pitchFamily="34" charset="0"/>
                        </a:rPr>
                        <a:t>屏科大媒合計畫</a:t>
                      </a:r>
                    </a:p>
                  </a:txBody>
                  <a:tcPr marL="10319" marR="10319" marT="9525" marB="0" anchor="ctr">
                    <a:solidFill>
                      <a:schemeClr val="bg1"/>
                    </a:solidFill>
                  </a:tcPr>
                </a:tc>
              </a:tr>
              <a:tr h="25608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12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105.03.02</a:t>
                      </a:r>
                      <a:endParaRPr lang="zh-TW" sz="1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耕興股份有限公司</a:t>
                      </a:r>
                      <a:endParaRPr lang="zh-TW" sz="10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公司登記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API</a:t>
                      </a:r>
                      <a:endParaRPr lang="zh-TW" sz="10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4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內部系統介接</a:t>
                      </a:r>
                      <a:endParaRPr lang="zh-TW" sz="10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25608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13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105.03.03</a:t>
                      </a:r>
                      <a:endParaRPr lang="zh-TW" sz="1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彰化銀行</a:t>
                      </a:r>
                      <a:endParaRPr lang="zh-TW" sz="1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公司與商業登記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API</a:t>
                      </a:r>
                      <a:endParaRPr lang="zh-TW" sz="10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JSON/XML</a:t>
                      </a:r>
                      <a:endParaRPr lang="zh-TW" sz="14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內部系統介接分析</a:t>
                      </a:r>
                      <a:endParaRPr lang="zh-TW" sz="10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25608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14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105.03.08</a:t>
                      </a:r>
                      <a:endParaRPr lang="zh-TW" sz="1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巨思文化股份有限公司</a:t>
                      </a:r>
                      <a:endParaRPr lang="zh-TW" sz="10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公司與商業登記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API</a:t>
                      </a:r>
                      <a:endParaRPr lang="zh-TW" sz="10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研究最新產業動態</a:t>
                      </a:r>
                      <a:endParaRPr lang="zh-TW" sz="10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25608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15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105.03.17</a:t>
                      </a:r>
                      <a:endParaRPr lang="zh-TW" sz="1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遠見民調中心</a:t>
                      </a:r>
                      <a:endParaRPr lang="zh-TW" sz="10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商業登記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API</a:t>
                      </a:r>
                      <a:endParaRPr lang="zh-TW" sz="10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XML</a:t>
                      </a:r>
                      <a:endParaRPr lang="zh-TW" sz="10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面訪抽樣清單</a:t>
                      </a:r>
                      <a:endParaRPr lang="zh-TW" sz="10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50122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16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105.03.22</a:t>
                      </a:r>
                      <a:endParaRPr lang="zh-TW" sz="1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環科工程顧問股份有限公司</a:t>
                      </a:r>
                      <a:endParaRPr lang="zh-TW" sz="1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公司登記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API</a:t>
                      </a:r>
                      <a:endParaRPr lang="zh-TW" sz="1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XML</a:t>
                      </a:r>
                      <a:endParaRPr lang="zh-TW" sz="1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固定汙染源許可管理制度推動作業暨控制策略發展計畫</a:t>
                      </a:r>
                      <a:endParaRPr lang="zh-TW" sz="1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Rectangle 58"/>
          <p:cNvSpPr>
            <a:spLocks noChangeArrowheads="1"/>
          </p:cNvSpPr>
          <p:nvPr/>
        </p:nvSpPr>
        <p:spPr bwMode="auto">
          <a:xfrm>
            <a:off x="0" y="457200"/>
            <a:ext cx="9906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</a:t>
            </a:r>
            <a:r>
              <a:rPr lang="en-US" altLang="zh-TW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6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資料集介接單位</a:t>
            </a: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清單</a:t>
            </a:r>
            <a:r>
              <a:rPr lang="en-US" altLang="zh-TW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(1/4)</a:t>
            </a:r>
            <a:endParaRPr lang="zh-TW" altLang="en-US" sz="26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7983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 txBox="1">
            <a:spLocks noGrp="1" noChangeArrowheads="1"/>
          </p:cNvSpPr>
          <p:nvPr/>
        </p:nvSpPr>
        <p:spPr bwMode="auto">
          <a:xfrm>
            <a:off x="8997950" y="6400800"/>
            <a:ext cx="825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 kumimoji="1" sz="28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kumimoji="1" sz="2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F63DD5C-FC79-429E-A525-1E11938FB99C}" type="slidenum">
              <a:rPr lang="en-US" altLang="zh-TW" sz="1400">
                <a:ea typeface="新細明體" pitchFamily="18" charset="-12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US" altLang="zh-TW" sz="1400">
              <a:ea typeface="新細明體" pitchFamily="18" charset="-12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7969" y="1052661"/>
            <a:ext cx="937802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r>
              <a:rPr lang="en-US" altLang="zh-TW" sz="2000" b="1" dirty="0">
                <a:solidFill>
                  <a:srgbClr val="002060"/>
                </a:solidFill>
                <a:latin typeface="+mj-ea"/>
                <a:ea typeface="+mj-ea"/>
              </a:rPr>
              <a:t>105</a:t>
            </a:r>
            <a:r>
              <a:rPr lang="zh-TW" altLang="en-US" sz="2000" b="1" dirty="0">
                <a:solidFill>
                  <a:srgbClr val="002060"/>
                </a:solidFill>
                <a:latin typeface="+mj-ea"/>
                <a:ea typeface="+mj-ea"/>
              </a:rPr>
              <a:t>年度資料集介接單位</a:t>
            </a:r>
            <a:r>
              <a:rPr lang="zh-TW" altLang="en-US" sz="2000" b="1" dirty="0" smtClean="0">
                <a:solidFill>
                  <a:srgbClr val="002060"/>
                </a:solidFill>
                <a:latin typeface="+mj-ea"/>
                <a:ea typeface="+mj-ea"/>
              </a:rPr>
              <a:t>清單</a:t>
            </a:r>
            <a:r>
              <a:rPr lang="en-US" altLang="zh-TW" sz="2000" b="1" dirty="0" smtClean="0">
                <a:solidFill>
                  <a:srgbClr val="000066"/>
                </a:solidFill>
                <a:latin typeface="+mn-ea"/>
                <a:ea typeface="+mn-ea"/>
              </a:rPr>
              <a:t>-</a:t>
            </a:r>
            <a:r>
              <a:rPr lang="zh-TW" altLang="en-US" sz="2000" b="1" dirty="0" smtClean="0">
                <a:solidFill>
                  <a:srgbClr val="000066"/>
                </a:solidFill>
                <a:latin typeface="+mn-ea"/>
                <a:ea typeface="+mn-ea"/>
              </a:rPr>
              <a:t>第</a:t>
            </a:r>
            <a:r>
              <a:rPr lang="en-US" altLang="zh-TW" sz="2000" b="1" dirty="0">
                <a:solidFill>
                  <a:srgbClr val="000066"/>
                </a:solidFill>
                <a:latin typeface="+mn-ea"/>
                <a:ea typeface="+mn-ea"/>
              </a:rPr>
              <a:t>2</a:t>
            </a:r>
            <a:r>
              <a:rPr lang="zh-TW" altLang="en-US" sz="2000" b="1" dirty="0" smtClean="0">
                <a:solidFill>
                  <a:srgbClr val="000066"/>
                </a:solidFill>
                <a:latin typeface="+mn-ea"/>
                <a:ea typeface="+mn-ea"/>
              </a:rPr>
              <a:t>季</a:t>
            </a:r>
            <a:r>
              <a:rPr lang="en-US" altLang="zh-TW" sz="2000" b="1" dirty="0" smtClean="0">
                <a:solidFill>
                  <a:srgbClr val="000066"/>
                </a:solidFill>
                <a:latin typeface="+mj-ea"/>
                <a:ea typeface="+mj-ea"/>
              </a:rPr>
              <a:t>(105.04.01~105.06.30)</a:t>
            </a:r>
            <a:endParaRPr lang="en-US" altLang="zh-TW" sz="2000" b="1" dirty="0" smtClean="0">
              <a:solidFill>
                <a:srgbClr val="000066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rgbClr val="000066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5528" y="6237312"/>
            <a:ext cx="41321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zh-TW" alt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註</a:t>
            </a:r>
            <a:r>
              <a:rPr lang="en-US" altLang="zh-TW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:102~104</a:t>
            </a:r>
            <a:r>
              <a:rPr lang="zh-TW" alt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年度</a:t>
            </a:r>
            <a:r>
              <a:rPr lang="zh-TW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累計介接單位共 </a:t>
            </a:r>
            <a:r>
              <a:rPr lang="en-US" altLang="zh-TW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7</a:t>
            </a:r>
            <a:r>
              <a:rPr lang="en-US" altLang="zh-TW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0</a:t>
            </a:r>
            <a:r>
              <a:rPr lang="zh-TW" alt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lang="zh-TW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個</a:t>
            </a:r>
            <a:endParaRPr lang="en-US" altLang="zh-TW" sz="1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397500"/>
              </p:ext>
            </p:extLst>
          </p:nvPr>
        </p:nvGraphicFramePr>
        <p:xfrm>
          <a:off x="274953" y="1507595"/>
          <a:ext cx="9361041" cy="4657708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81783"/>
                <a:gridCol w="961359"/>
                <a:gridCol w="2110769"/>
                <a:gridCol w="1944216"/>
                <a:gridCol w="1080120"/>
                <a:gridCol w="2882794"/>
              </a:tblGrid>
              <a:tr h="22641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NO</a:t>
                      </a:r>
                      <a:endParaRPr lang="en-US" altLang="zh-TW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日期</a:t>
                      </a:r>
                      <a:endParaRPr lang="en-US" altLang="zh-TW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介接者名稱</a:t>
                      </a:r>
                      <a:endParaRPr lang="zh-TW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申請項目</a:t>
                      </a:r>
                      <a:endParaRPr lang="zh-TW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格式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目的簡述</a:t>
                      </a:r>
                      <a:endParaRPr lang="zh-TW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</a:tr>
              <a:tr h="59232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17.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105.04.12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臺灣製產品</a:t>
                      </a:r>
                      <a:r>
                        <a:rPr lang="en-US" sz="1200" kern="12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MIT</a:t>
                      </a:r>
                      <a:r>
                        <a:rPr lang="zh-TW" sz="1200" kern="12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微笑標章推動辦公室（財團法人中衛發展中心）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公司與商業登記</a:t>
                      </a:r>
                      <a:r>
                        <a:rPr lang="en-US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API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內部系統介接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20417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18.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105.04.13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國立臺中科技大學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公司登記</a:t>
                      </a:r>
                      <a:r>
                        <a:rPr lang="en-US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JSON/XML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Academic Research</a:t>
                      </a:r>
                      <a:r>
                        <a:rPr lang="zh-TW" sz="1200" kern="12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學術研究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20417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19.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105.04.13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臺灣港務股份有限公司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公司登記</a:t>
                      </a:r>
                      <a:r>
                        <a:rPr lang="en-US" sz="1200" kern="12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協助審核申請港區通行證之公司資料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3982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20.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105.04.15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大傳數位科技有限公司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公司登記</a:t>
                      </a:r>
                      <a:r>
                        <a:rPr lang="en-US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介接台中市政府</a:t>
                      </a:r>
                      <a:r>
                        <a:rPr lang="en-US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-</a:t>
                      </a: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產業</a:t>
                      </a:r>
                      <a:r>
                        <a:rPr lang="en-US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1999</a:t>
                      </a: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網站企業註冊資料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3982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21.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105.04.18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第一商業銀行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JSON/XML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更新公司戶基本資料，以提升信用風險控管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3982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22.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105.04.21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虛擬數位有限公司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開發查詢功能，來獲得在地相關的企業資訊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20417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23.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105.05.10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200" kern="12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陳齊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en-US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JSON/XML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200" kern="12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學校課程系統開發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20417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24.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105.05.11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200" kern="12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星展銀行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en-US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XML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簡便客戶貸款需求申請流程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20417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25.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105.05.20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安鈦資訊股份有限公司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XML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跨平台公文製作模組自動更新通訊錄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20417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26.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105.05.30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文中資訊股份有限公司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200" kern="12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便於分類公司客戶所屬業態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20417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27.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105.06.03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洪翊恩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公司登記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便於查詢公司統編資料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20417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28.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105.06.03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香港商中嘉通資本有限公司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XML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學術研究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3982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29.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105.06.13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Arial"/>
                        </a:rPr>
                        <a:t>內政部警政署保安警察第三總隊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貨櫃安全檢查資訊系統使用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20417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30.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105.06.20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中華民國對外貿易發展協會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外貿協會開發客戶暨業務管理系統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20417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31.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105.06.21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震旦集團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正確化客戶資料庫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20417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32.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105.06.27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精技電腦股份有限公司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公司登記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核對客戶基本資料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Rectangle 58"/>
          <p:cNvSpPr>
            <a:spLocks noChangeArrowheads="1"/>
          </p:cNvSpPr>
          <p:nvPr/>
        </p:nvSpPr>
        <p:spPr bwMode="auto">
          <a:xfrm>
            <a:off x="0" y="457200"/>
            <a:ext cx="9906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</a:t>
            </a:r>
            <a:r>
              <a:rPr lang="en-US" altLang="zh-TW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6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資料集介接單位</a:t>
            </a: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清單</a:t>
            </a:r>
            <a:r>
              <a:rPr lang="en-US" altLang="zh-TW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(2/4)</a:t>
            </a:r>
            <a:endParaRPr lang="zh-TW" altLang="en-US" sz="26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09029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 txBox="1">
            <a:spLocks noGrp="1" noChangeArrowheads="1"/>
          </p:cNvSpPr>
          <p:nvPr/>
        </p:nvSpPr>
        <p:spPr bwMode="auto">
          <a:xfrm>
            <a:off x="8997950" y="6400800"/>
            <a:ext cx="825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 kumimoji="1" sz="28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kumimoji="1" sz="2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F63DD5C-FC79-429E-A525-1E11938FB99C}" type="slidenum">
              <a:rPr lang="en-US" altLang="zh-TW" sz="1400">
                <a:ea typeface="新細明體" pitchFamily="18" charset="-12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US" altLang="zh-TW" sz="1400">
              <a:ea typeface="新細明體" pitchFamily="18" charset="-12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7969" y="1052661"/>
            <a:ext cx="9378025" cy="576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r>
              <a:rPr lang="en-US" altLang="zh-TW" sz="2000" b="1" dirty="0">
                <a:solidFill>
                  <a:srgbClr val="002060"/>
                </a:solidFill>
                <a:latin typeface="+mj-ea"/>
                <a:ea typeface="+mj-ea"/>
              </a:rPr>
              <a:t>105</a:t>
            </a:r>
            <a:r>
              <a:rPr lang="zh-TW" altLang="en-US" sz="2000" b="1" dirty="0">
                <a:solidFill>
                  <a:srgbClr val="002060"/>
                </a:solidFill>
                <a:latin typeface="+mj-ea"/>
                <a:ea typeface="+mj-ea"/>
              </a:rPr>
              <a:t>年度資料集介接單位</a:t>
            </a:r>
            <a:r>
              <a:rPr lang="zh-TW" altLang="en-US" sz="2000" b="1" dirty="0" smtClean="0">
                <a:solidFill>
                  <a:srgbClr val="000066"/>
                </a:solidFill>
                <a:latin typeface="+mj-ea"/>
                <a:ea typeface="+mj-ea"/>
              </a:rPr>
              <a:t>清單</a:t>
            </a:r>
            <a:r>
              <a:rPr lang="en-US" altLang="zh-TW" sz="2000" b="1" dirty="0" smtClean="0">
                <a:solidFill>
                  <a:srgbClr val="000066"/>
                </a:solidFill>
                <a:latin typeface="+mn-ea"/>
                <a:ea typeface="+mn-ea"/>
              </a:rPr>
              <a:t>-</a:t>
            </a:r>
            <a:r>
              <a:rPr lang="zh-TW" altLang="en-US" sz="2000" b="1" dirty="0" smtClean="0">
                <a:solidFill>
                  <a:srgbClr val="000066"/>
                </a:solidFill>
                <a:latin typeface="+mn-ea"/>
                <a:ea typeface="+mn-ea"/>
              </a:rPr>
              <a:t>第</a:t>
            </a:r>
            <a:r>
              <a:rPr lang="en-US" altLang="zh-TW" sz="2000" b="1" dirty="0">
                <a:solidFill>
                  <a:srgbClr val="000066"/>
                </a:solidFill>
                <a:latin typeface="+mn-ea"/>
                <a:ea typeface="+mn-ea"/>
              </a:rPr>
              <a:t>3</a:t>
            </a:r>
            <a:r>
              <a:rPr lang="zh-TW" altLang="en-US" sz="2000" b="1" dirty="0" smtClean="0">
                <a:solidFill>
                  <a:srgbClr val="000066"/>
                </a:solidFill>
                <a:latin typeface="+mn-ea"/>
                <a:ea typeface="+mn-ea"/>
              </a:rPr>
              <a:t>季</a:t>
            </a:r>
            <a:r>
              <a:rPr lang="en-US" altLang="zh-TW" sz="2000" b="1" dirty="0" smtClean="0">
                <a:solidFill>
                  <a:srgbClr val="000066"/>
                </a:solidFill>
                <a:latin typeface="+mj-ea"/>
                <a:ea typeface="+mj-ea"/>
              </a:rPr>
              <a:t>(105.07.01~105.09.30)</a:t>
            </a:r>
            <a:endParaRPr lang="en-US" altLang="zh-TW" sz="2000" b="1" dirty="0" smtClean="0">
              <a:solidFill>
                <a:srgbClr val="000066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rgbClr val="000066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20917"/>
              </p:ext>
            </p:extLst>
          </p:nvPr>
        </p:nvGraphicFramePr>
        <p:xfrm>
          <a:off x="274953" y="1507595"/>
          <a:ext cx="9361041" cy="4893205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81783"/>
                <a:gridCol w="961359"/>
                <a:gridCol w="2110769"/>
                <a:gridCol w="1944216"/>
                <a:gridCol w="1080120"/>
                <a:gridCol w="2882794"/>
              </a:tblGrid>
              <a:tr h="2510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NO</a:t>
                      </a:r>
                      <a:endParaRPr lang="en-US" altLang="zh-TW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日期</a:t>
                      </a:r>
                      <a:endParaRPr lang="en-US" altLang="zh-TW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介接者名稱</a:t>
                      </a:r>
                      <a:endParaRPr lang="zh-TW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申請項目</a:t>
                      </a:r>
                      <a:endParaRPr lang="zh-TW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格式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目的簡述</a:t>
                      </a:r>
                      <a:endParaRPr lang="zh-TW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</a:tr>
              <a:tr h="65676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33.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105.07.04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文化部資訊處應用科中部辦公室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公司登記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XML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釐正文化部系統中受補助公司</a:t>
                      </a: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/</a:t>
                      </a: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團體基本資料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22639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34.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105.07.11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聯聚資訊有限公司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JSON/XML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開發企業版購物平台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22639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35.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105.07.19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昕傳科技股份有限公司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新北產業智慧行動平台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44157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36.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105.07.19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審計部新北市審計處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公司登記</a:t>
                      </a: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XML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為審計業務需要，調查政府採購得標廠商已歇業、停業者。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44157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37.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105.07.20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愛就贏股份有限公司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用於</a:t>
                      </a: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APP</a:t>
                      </a:r>
                      <a:r>
                        <a:rPr lang="zh-TW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產品開發</a:t>
                      </a:r>
                      <a:endParaRPr lang="zh-TW" sz="12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44157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38.</a:t>
                      </a:r>
                      <a:endParaRPr lang="en-US" altLang="zh-TW" sz="12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105.07.28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財團法人中衛發展中心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XML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協助地方政府衛生局相關食品產業應用</a:t>
                      </a:r>
                      <a:endParaRPr lang="zh-TW" sz="12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441576"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39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105.08.03</a:t>
                      </a:r>
                      <a:endParaRPr lang="zh-TW" sz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20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康華網路科技</a:t>
                      </a:r>
                      <a:endParaRPr lang="zh-TW" sz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20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20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電子發票平台開發</a:t>
                      </a:r>
                      <a:endParaRPr lang="zh-TW" sz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441576"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40</a:t>
                      </a:r>
                      <a:endParaRPr lang="zh-TW" sz="12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105.08.11</a:t>
                      </a:r>
                      <a:endParaRPr lang="zh-TW" sz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20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經濟部能源局輔導液化石油氣產業輔導與查核計畫辦公室</a:t>
                      </a:r>
                      <a:endParaRPr lang="zh-TW" sz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zh-TW" sz="120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380"/>
                        </a:spcBef>
                        <a:spcAft>
                          <a:spcPts val="38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JSON/XML</a:t>
                      </a:r>
                      <a:endParaRPr lang="zh-TW" sz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輔導液化石油氣產業經營發展</a:t>
                      </a:r>
                      <a:endParaRPr lang="zh-TW" sz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441576"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41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105.08.14</a:t>
                      </a:r>
                      <a:endParaRPr lang="zh-TW" sz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財團法人工業技術研究院</a:t>
                      </a:r>
                      <a:endParaRPr lang="zh-TW" sz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JSON/XML</a:t>
                      </a:r>
                      <a:endParaRPr lang="zh-TW" sz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訊息整合中心平台建置</a:t>
                      </a:r>
                      <a:endParaRPr lang="zh-TW" sz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441576"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42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105.08.29</a:t>
                      </a:r>
                      <a:endParaRPr lang="zh-TW" sz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教育部青年發展署</a:t>
                      </a:r>
                      <a:endParaRPr lang="zh-TW" sz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XML</a:t>
                      </a:r>
                      <a:endParaRPr lang="zh-TW" sz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電子公文交換資料</a:t>
                      </a:r>
                      <a:endParaRPr lang="zh-TW" sz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  <a:tr h="441576"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43</a:t>
                      </a:r>
                      <a:endParaRPr lang="zh-TW" sz="12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105.08.29</a:t>
                      </a:r>
                      <a:endParaRPr lang="zh-TW" sz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高鉅科技</a:t>
                      </a:r>
                      <a:endParaRPr lang="zh-TW" sz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20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200" kern="1200" dirty="0">
                          <a:solidFill>
                            <a:schemeClr val="tx1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網路商店服務</a:t>
                      </a:r>
                      <a:endParaRPr lang="zh-TW" sz="1200" dirty="0">
                        <a:solidFill>
                          <a:schemeClr val="tx1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58"/>
          <p:cNvSpPr>
            <a:spLocks noChangeArrowheads="1"/>
          </p:cNvSpPr>
          <p:nvPr/>
        </p:nvSpPr>
        <p:spPr bwMode="auto">
          <a:xfrm>
            <a:off x="0" y="457200"/>
            <a:ext cx="9906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</a:t>
            </a:r>
            <a:r>
              <a:rPr lang="en-US" altLang="zh-TW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6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資料集介接單位</a:t>
            </a: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清單</a:t>
            </a:r>
            <a:r>
              <a:rPr lang="en-US" altLang="zh-TW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(3/4)</a:t>
            </a:r>
            <a:endParaRPr lang="zh-TW" altLang="en-US" sz="26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9025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 txBox="1">
            <a:spLocks noGrp="1" noChangeArrowheads="1"/>
          </p:cNvSpPr>
          <p:nvPr/>
        </p:nvSpPr>
        <p:spPr bwMode="auto">
          <a:xfrm>
            <a:off x="8997950" y="6400800"/>
            <a:ext cx="825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 kumimoji="1" sz="28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kumimoji="1" sz="2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F63DD5C-FC79-429E-A525-1E11938FB99C}" type="slidenum">
              <a:rPr lang="en-US" altLang="zh-TW" sz="1400">
                <a:ea typeface="新細明體" pitchFamily="18" charset="-12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US" altLang="zh-TW" sz="1400">
              <a:ea typeface="新細明體" pitchFamily="18" charset="-12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7969" y="1052661"/>
            <a:ext cx="9378025" cy="576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r>
              <a:rPr lang="en-US" altLang="zh-TW" sz="2000" b="1" dirty="0">
                <a:solidFill>
                  <a:srgbClr val="002060"/>
                </a:solidFill>
                <a:latin typeface="+mj-ea"/>
                <a:ea typeface="+mj-ea"/>
              </a:rPr>
              <a:t>105</a:t>
            </a:r>
            <a:r>
              <a:rPr lang="zh-TW" altLang="en-US" sz="2000" b="1" dirty="0">
                <a:solidFill>
                  <a:srgbClr val="002060"/>
                </a:solidFill>
                <a:latin typeface="+mj-ea"/>
                <a:ea typeface="+mj-ea"/>
              </a:rPr>
              <a:t>年度資料集介接單位</a:t>
            </a:r>
            <a:r>
              <a:rPr lang="zh-TW" altLang="en-US" sz="2000" b="1" dirty="0" smtClean="0">
                <a:solidFill>
                  <a:srgbClr val="000066"/>
                </a:solidFill>
                <a:latin typeface="+mj-ea"/>
                <a:ea typeface="+mj-ea"/>
              </a:rPr>
              <a:t>清單</a:t>
            </a:r>
            <a:r>
              <a:rPr lang="en-US" altLang="zh-TW" sz="2000" b="1" dirty="0" smtClean="0">
                <a:solidFill>
                  <a:srgbClr val="000066"/>
                </a:solidFill>
                <a:latin typeface="+mn-ea"/>
                <a:ea typeface="+mn-ea"/>
              </a:rPr>
              <a:t>-</a:t>
            </a:r>
            <a:r>
              <a:rPr lang="zh-TW" altLang="en-US" sz="2000" b="1" dirty="0" smtClean="0">
                <a:solidFill>
                  <a:srgbClr val="000066"/>
                </a:solidFill>
                <a:latin typeface="+mn-ea"/>
                <a:ea typeface="+mn-ea"/>
              </a:rPr>
              <a:t>第</a:t>
            </a:r>
            <a:r>
              <a:rPr lang="en-US" altLang="zh-TW" sz="2000" b="1" dirty="0">
                <a:solidFill>
                  <a:srgbClr val="000066"/>
                </a:solidFill>
                <a:latin typeface="+mn-ea"/>
                <a:ea typeface="+mn-ea"/>
              </a:rPr>
              <a:t>3</a:t>
            </a:r>
            <a:r>
              <a:rPr lang="zh-TW" altLang="en-US" sz="2000" b="1" dirty="0" smtClean="0">
                <a:solidFill>
                  <a:srgbClr val="000066"/>
                </a:solidFill>
                <a:latin typeface="+mn-ea"/>
                <a:ea typeface="+mn-ea"/>
              </a:rPr>
              <a:t>季</a:t>
            </a:r>
            <a:r>
              <a:rPr lang="en-US" altLang="zh-TW" sz="2000" b="1" dirty="0" smtClean="0">
                <a:solidFill>
                  <a:srgbClr val="000066"/>
                </a:solidFill>
                <a:latin typeface="+mj-ea"/>
                <a:ea typeface="+mj-ea"/>
              </a:rPr>
              <a:t>(105.07.01~105.09.30)</a:t>
            </a:r>
            <a:endParaRPr lang="en-US" altLang="zh-TW" sz="2000" b="1" dirty="0" smtClean="0">
              <a:solidFill>
                <a:srgbClr val="000066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rgbClr val="000066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623385"/>
              </p:ext>
            </p:extLst>
          </p:nvPr>
        </p:nvGraphicFramePr>
        <p:xfrm>
          <a:off x="274953" y="1507595"/>
          <a:ext cx="9361041" cy="3937628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81783"/>
                <a:gridCol w="961359"/>
                <a:gridCol w="2110769"/>
                <a:gridCol w="1944216"/>
                <a:gridCol w="1080120"/>
                <a:gridCol w="2882794"/>
              </a:tblGrid>
              <a:tr h="31614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NO</a:t>
                      </a:r>
                      <a:endParaRPr lang="en-US" altLang="zh-TW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日期</a:t>
                      </a:r>
                      <a:endParaRPr lang="en-US" altLang="zh-TW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介接者名稱</a:t>
                      </a:r>
                      <a:endParaRPr lang="zh-TW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申請項目</a:t>
                      </a:r>
                      <a:endParaRPr lang="zh-TW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格式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目的簡述</a:t>
                      </a:r>
                      <a:endParaRPr lang="zh-TW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</a:tr>
              <a:tr h="82704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44.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09/05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基點資訊股份有限公司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建立產品開發資料庫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</a:tr>
              <a:tr h="28508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45.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09/06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租賃昜呈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JSON/XML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資料收集整合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</a:tr>
              <a:tr h="28508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46.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09/12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合作金庫商業銀行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擴充客戶開放相關資料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</a:tr>
              <a:tr h="55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47.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09/13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艾普特媒體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提供消費者檢視發票開立公司或商號資訊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</a:tr>
              <a:tr h="55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48.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09/13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 dirty="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國泰綜合證券</a:t>
                      </a:r>
                      <a:endParaRPr lang="zh-TW" sz="1400" dirty="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 dirty="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400" kern="1200" dirty="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400" dirty="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JSON/XML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 dirty="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查詢作統計資料使用</a:t>
                      </a:r>
                      <a:endParaRPr lang="zh-TW" sz="1400" dirty="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</a:tr>
              <a:tr h="55606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49.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09/22</a:t>
                      </a:r>
                      <a:endParaRPr lang="zh-TW" sz="1400" dirty="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訊航科技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XML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 dirty="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提供廠商代收服務</a:t>
                      </a:r>
                      <a:endParaRPr lang="zh-TW" sz="1400" dirty="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</a:tr>
              <a:tr h="556066"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400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50</a:t>
                      </a:r>
                      <a:endParaRPr lang="zh-TW" sz="1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09/30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 dirty="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審計部臺灣省新竹縣審計室</a:t>
                      </a:r>
                      <a:endParaRPr lang="zh-TW" sz="1400" dirty="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 dirty="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400" kern="1200" dirty="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400" dirty="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XML</a:t>
                      </a:r>
                      <a:endParaRPr lang="zh-TW" sz="140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 dirty="0">
                          <a:solidFill>
                            <a:srgbClr val="000066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開發資訊審核分析系統</a:t>
                      </a:r>
                      <a:endParaRPr lang="zh-TW" sz="1400" dirty="0">
                        <a:solidFill>
                          <a:srgbClr val="000066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58"/>
          <p:cNvSpPr>
            <a:spLocks noChangeArrowheads="1"/>
          </p:cNvSpPr>
          <p:nvPr/>
        </p:nvSpPr>
        <p:spPr bwMode="auto">
          <a:xfrm>
            <a:off x="0" y="457200"/>
            <a:ext cx="9906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</a:t>
            </a:r>
            <a:r>
              <a:rPr lang="en-US" altLang="zh-TW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</a:t>
            </a: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6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資料集介接單位</a:t>
            </a: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清單</a:t>
            </a:r>
            <a:r>
              <a:rPr lang="en-US" altLang="zh-TW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(4/4)</a:t>
            </a:r>
            <a:endParaRPr lang="zh-TW" altLang="en-US" sz="26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012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 txBox="1">
            <a:spLocks noGrp="1" noChangeArrowheads="1"/>
          </p:cNvSpPr>
          <p:nvPr/>
        </p:nvSpPr>
        <p:spPr bwMode="auto">
          <a:xfrm>
            <a:off x="8997950" y="6400800"/>
            <a:ext cx="825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 kumimoji="1" sz="28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kumimoji="1" sz="2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F63DD5C-FC79-429E-A525-1E11938FB99C}" type="slidenum">
              <a:rPr lang="en-US" altLang="zh-TW" sz="1400">
                <a:ea typeface="新細明體" pitchFamily="18" charset="-12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en-US" altLang="zh-TW" sz="1400">
              <a:ea typeface="新細明體" pitchFamily="18" charset="-12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57969" y="1052661"/>
            <a:ext cx="9378025" cy="576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r>
              <a:rPr lang="en-US" altLang="zh-TW" sz="2000" b="1" dirty="0">
                <a:solidFill>
                  <a:srgbClr val="002060"/>
                </a:solidFill>
                <a:latin typeface="+mj-ea"/>
                <a:ea typeface="+mj-ea"/>
              </a:rPr>
              <a:t>105</a:t>
            </a:r>
            <a:r>
              <a:rPr lang="zh-TW" altLang="en-US" sz="2000" b="1" dirty="0">
                <a:solidFill>
                  <a:srgbClr val="002060"/>
                </a:solidFill>
                <a:latin typeface="+mj-ea"/>
                <a:ea typeface="+mj-ea"/>
              </a:rPr>
              <a:t>年度資料集介接單位</a:t>
            </a:r>
            <a:r>
              <a:rPr lang="zh-TW" altLang="en-US" sz="2000" b="1" dirty="0" smtClean="0">
                <a:solidFill>
                  <a:srgbClr val="000066"/>
                </a:solidFill>
                <a:latin typeface="+mj-ea"/>
                <a:ea typeface="+mj-ea"/>
              </a:rPr>
              <a:t>清單</a:t>
            </a:r>
            <a:r>
              <a:rPr lang="en-US" altLang="zh-TW" sz="2000" b="1" dirty="0" smtClean="0">
                <a:solidFill>
                  <a:srgbClr val="000066"/>
                </a:solidFill>
                <a:latin typeface="+mn-ea"/>
                <a:ea typeface="+mn-ea"/>
              </a:rPr>
              <a:t>-</a:t>
            </a:r>
            <a:r>
              <a:rPr lang="zh-TW" altLang="en-US" sz="2000" b="1" dirty="0" smtClean="0">
                <a:solidFill>
                  <a:srgbClr val="000066"/>
                </a:solidFill>
                <a:latin typeface="+mn-ea"/>
                <a:ea typeface="+mn-ea"/>
              </a:rPr>
              <a:t>第</a:t>
            </a:r>
            <a:r>
              <a:rPr lang="en-US" altLang="zh-TW" sz="2000" b="1" dirty="0" smtClean="0">
                <a:solidFill>
                  <a:srgbClr val="000066"/>
                </a:solidFill>
                <a:latin typeface="+mn-ea"/>
                <a:ea typeface="+mn-ea"/>
              </a:rPr>
              <a:t>4</a:t>
            </a:r>
            <a:r>
              <a:rPr lang="zh-TW" altLang="en-US" sz="2000" b="1" dirty="0" smtClean="0">
                <a:solidFill>
                  <a:srgbClr val="000066"/>
                </a:solidFill>
                <a:latin typeface="+mn-ea"/>
                <a:ea typeface="+mn-ea"/>
              </a:rPr>
              <a:t>季</a:t>
            </a:r>
            <a:r>
              <a:rPr lang="en-US" altLang="zh-TW" sz="2000" b="1" dirty="0" smtClean="0">
                <a:solidFill>
                  <a:srgbClr val="000066"/>
                </a:solidFill>
                <a:latin typeface="+mj-ea"/>
                <a:ea typeface="+mj-ea"/>
              </a:rPr>
              <a:t>(105.10.01~)</a:t>
            </a:r>
            <a:endParaRPr lang="en-US" altLang="zh-TW" sz="2000" b="1" dirty="0" smtClean="0">
              <a:solidFill>
                <a:srgbClr val="000066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rgbClr val="000066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  <a:p>
            <a:pPr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defRPr/>
            </a:pPr>
            <a:endParaRPr lang="en-US" altLang="zh-TW" sz="2000" b="1" dirty="0">
              <a:solidFill>
                <a:schemeClr val="tx1"/>
              </a:solidFill>
              <a:ea typeface="標楷體" pitchFamily="65" charset="-120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931477"/>
              </p:ext>
            </p:extLst>
          </p:nvPr>
        </p:nvGraphicFramePr>
        <p:xfrm>
          <a:off x="274953" y="1507595"/>
          <a:ext cx="9361041" cy="430718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81783"/>
                <a:gridCol w="961359"/>
                <a:gridCol w="2110769"/>
                <a:gridCol w="1944216"/>
                <a:gridCol w="1080120"/>
                <a:gridCol w="2882794"/>
              </a:tblGrid>
              <a:tr h="14283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NO</a:t>
                      </a:r>
                      <a:endParaRPr lang="en-US" altLang="zh-TW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日期</a:t>
                      </a:r>
                      <a:endParaRPr lang="en-US" altLang="zh-TW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TW" altLang="en-US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介接者名稱</a:t>
                      </a:r>
                      <a:endParaRPr lang="zh-TW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申請項目</a:t>
                      </a:r>
                      <a:endParaRPr lang="zh-TW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格式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zh-TW" altLang="en-US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目的簡述</a:t>
                      </a:r>
                      <a:endParaRPr lang="zh-TW" alt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/>
                </a:tc>
              </a:tr>
              <a:tr h="373669"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51</a:t>
                      </a:r>
                      <a:endParaRPr lang="zh-TW" sz="1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10/03</a:t>
                      </a:r>
                      <a:endParaRPr lang="zh-TW" sz="14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三番股份有限公司</a:t>
                      </a:r>
                      <a:endParaRPr lang="zh-TW" sz="14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4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JSON/XML</a:t>
                      </a:r>
                      <a:endParaRPr lang="zh-TW" sz="14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開發交通局委外專案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</a:tr>
              <a:tr h="373669"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52</a:t>
                      </a:r>
                      <a:endParaRPr lang="zh-TW" sz="1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10/03</a:t>
                      </a:r>
                      <a:endParaRPr lang="zh-TW" sz="14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智通數位科技股份有限公司 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建置第三方金流平台</a:t>
                      </a:r>
                      <a:endParaRPr lang="zh-TW" sz="14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</a:tr>
              <a:tr h="373669"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53</a:t>
                      </a:r>
                      <a:endParaRPr lang="zh-TW" sz="1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10/03</a:t>
                      </a:r>
                      <a:endParaRPr lang="zh-TW" sz="14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萬維科技股份有限公司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JSON/XML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台灣食品業者地圖網</a:t>
                      </a:r>
                      <a:endParaRPr lang="zh-TW" sz="14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</a:tr>
              <a:tr h="373669"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54</a:t>
                      </a:r>
                      <a:endParaRPr lang="zh-TW" sz="1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10/04</a:t>
                      </a:r>
                      <a:endParaRPr lang="zh-TW" sz="14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陳大鈞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BIG DATA</a:t>
                      </a:r>
                      <a:r>
                        <a:rPr lang="zh-TW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相關技術開發</a:t>
                      </a:r>
                      <a:endParaRPr lang="zh-TW" sz="14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</a:tr>
              <a:tr h="37366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u="none" strike="noStrike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55.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10/05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審計部臺灣省新竹市審計室</a:t>
                      </a:r>
                      <a:endParaRPr lang="zh-TW" sz="14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XML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審核參考運用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</a:tr>
              <a:tr h="23593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56.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10/12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中華民國對外貿易發展協會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CRM</a:t>
                      </a: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客戶資料維護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</a:tr>
              <a:tr h="12880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57.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10/13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苗栗縣審計室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XML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審計業務需求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</a:tr>
              <a:tr h="2512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58.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10/11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大豐環保科技股份有限公司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開發手機環保業務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APP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</a:tr>
              <a:tr h="2512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59.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10/19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健中資訊股份有限公司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商務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APP</a:t>
                      </a: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結帳系統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</a:tr>
              <a:tr h="251237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60.</a:t>
                      </a:r>
                      <a:endParaRPr lang="en-US" altLang="zh-TW" sz="1400" b="0" i="0" u="none" strike="noStrike" dirty="0">
                        <a:solidFill>
                          <a:srgbClr val="000000"/>
                        </a:solidFill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0" marR="0" marT="0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10/27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審計部臺南市審計處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4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XML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稽核業務使用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</a:tr>
              <a:tr h="251237"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400" kern="1200" dirty="0" smtClean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61</a:t>
                      </a:r>
                      <a:endParaRPr lang="zh-TW" sz="1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10/27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益林事業有限公司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打工全能王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APP</a:t>
                      </a: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應用程式應用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</a:tr>
              <a:tr h="251237"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1400" kern="100" dirty="0" smtClean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62.</a:t>
                      </a:r>
                      <a:endParaRPr lang="zh-TW" sz="1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10/27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巨鷗科技股份有限公司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公司與商業登記</a:t>
                      </a: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API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JSON/XML</a:t>
                      </a:r>
                      <a:endParaRPr lang="zh-TW" sz="14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  <a:tc>
                  <a:txBody>
                    <a:bodyPr/>
                    <a:lstStyle/>
                    <a:p>
                      <a:pPr fontAlgn="ctr"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zh-TW" sz="1400" kern="1200" dirty="0">
                          <a:solidFill>
                            <a:srgbClr val="000000"/>
                          </a:solidFill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/>
                        </a:rPr>
                        <a:t>高雄市工廠空間地理資訊系統建置</a:t>
                      </a:r>
                      <a:endParaRPr lang="zh-TW" sz="14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9525" marR="9525" marT="9525" marB="0" anchor="ctr">
                    <a:solidFill>
                      <a:srgbClr val="CCCCFF"/>
                    </a:solidFill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57969" y="5930116"/>
            <a:ext cx="41321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zh-TW" alt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註</a:t>
            </a:r>
            <a:r>
              <a:rPr lang="en-US" altLang="zh-TW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1:102~104</a:t>
            </a:r>
            <a:r>
              <a:rPr lang="zh-TW" alt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年度</a:t>
            </a:r>
            <a:r>
              <a:rPr lang="zh-TW" altLang="en-US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累計介接單位共 </a:t>
            </a:r>
            <a:r>
              <a:rPr lang="en-US" altLang="zh-TW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7</a:t>
            </a:r>
            <a:r>
              <a:rPr lang="en-US" altLang="zh-TW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0</a:t>
            </a:r>
            <a:r>
              <a:rPr lang="zh-TW" alt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 個</a:t>
            </a:r>
            <a:r>
              <a:rPr lang="zh-TW" alt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/>
                <a:ea typeface="標楷體"/>
              </a:rPr>
              <a:t>。</a:t>
            </a:r>
            <a:endParaRPr lang="en-US" altLang="zh-TW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/>
              <a:ea typeface="標楷體"/>
            </a:endParaRPr>
          </a:p>
          <a:p>
            <a:pPr fontAlgn="ctr"/>
            <a:r>
              <a:rPr lang="zh-TW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註</a:t>
            </a:r>
            <a:r>
              <a:rPr lang="en-US" altLang="zh-TW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2:105</a:t>
            </a:r>
            <a:r>
              <a:rPr lang="zh-TW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年度截至</a:t>
            </a:r>
            <a:r>
              <a:rPr lang="en-US" altLang="zh-TW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10</a:t>
            </a:r>
            <a:r>
              <a:rPr lang="zh-TW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月底累計介接單位共</a:t>
            </a:r>
            <a:r>
              <a:rPr lang="en-US" altLang="zh-TW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62</a:t>
            </a:r>
            <a:r>
              <a:rPr lang="zh-TW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個</a:t>
            </a:r>
            <a:r>
              <a:rPr lang="zh-TW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/>
                <a:ea typeface="標楷體"/>
              </a:rPr>
              <a:t>。</a:t>
            </a:r>
            <a:endParaRPr lang="en-US" altLang="zh-TW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Rectangle 58"/>
          <p:cNvSpPr>
            <a:spLocks noChangeArrowheads="1"/>
          </p:cNvSpPr>
          <p:nvPr/>
        </p:nvSpPr>
        <p:spPr bwMode="auto">
          <a:xfrm>
            <a:off x="0" y="457200"/>
            <a:ext cx="9906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</a:t>
            </a:r>
            <a:r>
              <a:rPr lang="en-US" altLang="zh-TW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zh-TW" altLang="en-US" sz="26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資料集介接單位</a:t>
            </a: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清單</a:t>
            </a:r>
            <a:endParaRPr lang="zh-TW" altLang="en-US" sz="26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456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 txBox="1">
            <a:spLocks noGrp="1" noChangeArrowheads="1"/>
          </p:cNvSpPr>
          <p:nvPr/>
        </p:nvSpPr>
        <p:spPr bwMode="auto">
          <a:xfrm>
            <a:off x="8997950" y="6400800"/>
            <a:ext cx="825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 kumimoji="1" sz="28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kumimoji="1" sz="2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F63DD5C-FC79-429E-A525-1E11938FB99C}" type="slidenum">
              <a:rPr lang="en-US" altLang="zh-TW" sz="1400">
                <a:ea typeface="新細明體" pitchFamily="18" charset="-12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US" altLang="zh-TW" sz="1400">
              <a:ea typeface="新細明體" pitchFamily="18" charset="-12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99511" y="1124744"/>
            <a:ext cx="9378025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r>
              <a:rPr lang="zh-TW" altLang="en-US" sz="2000" b="1" dirty="0" smtClean="0">
                <a:solidFill>
                  <a:srgbClr val="002060"/>
                </a:solidFill>
                <a:ea typeface="標楷體" pitchFamily="65" charset="-120"/>
              </a:rPr>
              <a:t>主題應用</a:t>
            </a:r>
            <a:r>
              <a:rPr lang="en-US" altLang="zh-TW" sz="2000" b="1" dirty="0" smtClean="0">
                <a:solidFill>
                  <a:srgbClr val="002060"/>
                </a:solidFill>
                <a:ea typeface="標楷體" pitchFamily="65" charset="-120"/>
              </a:rPr>
              <a:t>API</a:t>
            </a:r>
            <a:r>
              <a:rPr lang="zh-TW" altLang="en-US" sz="2000" b="1" dirty="0" smtClean="0">
                <a:solidFill>
                  <a:srgbClr val="002060"/>
                </a:solidFill>
                <a:ea typeface="標楷體" pitchFamily="65" charset="-120"/>
              </a:rPr>
              <a:t>：</a:t>
            </a:r>
            <a:endParaRPr lang="en-US" altLang="zh-TW" sz="2000" b="1" dirty="0">
              <a:solidFill>
                <a:srgbClr val="002060"/>
              </a:solidFill>
              <a:ea typeface="標楷體" pitchFamily="65" charset="-120"/>
            </a:endParaRPr>
          </a:p>
        </p:txBody>
      </p:sp>
      <p:sp>
        <p:nvSpPr>
          <p:cNvPr id="13" name="Rectangle 58"/>
          <p:cNvSpPr>
            <a:spLocks noChangeArrowheads="1"/>
          </p:cNvSpPr>
          <p:nvPr/>
        </p:nvSpPr>
        <p:spPr bwMode="auto">
          <a:xfrm>
            <a:off x="0" y="980728"/>
            <a:ext cx="9906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zh-TW" altLang="en-US" sz="26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49214"/>
              </p:ext>
            </p:extLst>
          </p:nvPr>
        </p:nvGraphicFramePr>
        <p:xfrm>
          <a:off x="433791" y="1556793"/>
          <a:ext cx="8976908" cy="2532661"/>
        </p:xfrm>
        <a:graphic>
          <a:graphicData uri="http://schemas.openxmlformats.org/drawingml/2006/table">
            <a:tbl>
              <a:tblPr firstRow="1" firstCol="1" bandRow="1" bandCol="1">
                <a:tableStyleId>{72833802-FEF1-4C79-8D5D-14CF1EAF98D9}</a:tableStyleId>
              </a:tblPr>
              <a:tblGrid>
                <a:gridCol w="750632"/>
                <a:gridCol w="1608337"/>
                <a:gridCol w="2664296"/>
                <a:gridCol w="3953643"/>
              </a:tblGrid>
              <a:tr h="492511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kern="100" dirty="0" smtClean="0">
                          <a:effectLst/>
                          <a:latin typeface="+mn-lt"/>
                          <a:ea typeface="+mn-ea"/>
                        </a:rPr>
                        <a:t>項</a:t>
                      </a:r>
                      <a:r>
                        <a:rPr lang="zh-TW" sz="1600" kern="100" dirty="0" smtClean="0">
                          <a:effectLst/>
                          <a:latin typeface="+mn-lt"/>
                          <a:ea typeface="+mn-ea"/>
                        </a:rPr>
                        <a:t>次</a:t>
                      </a:r>
                      <a:endParaRPr lang="zh-TW" sz="1600" kern="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94950" marR="94950" marT="0" marB="172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kern="100" dirty="0" smtClean="0">
                          <a:effectLst/>
                          <a:latin typeface="+mn-lt"/>
                          <a:ea typeface="+mn-ea"/>
                        </a:rPr>
                        <a:t>外部</a:t>
                      </a:r>
                      <a:r>
                        <a:rPr lang="en-US" altLang="zh-TW" sz="1600" kern="100" dirty="0" smtClean="0">
                          <a:effectLst/>
                          <a:latin typeface="+mn-lt"/>
                          <a:ea typeface="+mn-ea"/>
                        </a:rPr>
                        <a:t>API</a:t>
                      </a:r>
                      <a:r>
                        <a:rPr lang="zh-TW" altLang="en-US" sz="1600" kern="100" dirty="0" smtClean="0">
                          <a:effectLst/>
                          <a:latin typeface="+mn-lt"/>
                          <a:ea typeface="+mn-ea"/>
                        </a:rPr>
                        <a:t>資源</a:t>
                      </a:r>
                      <a:endParaRPr lang="zh-TW" sz="1600" kern="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97684" marR="97684" marT="0" marB="177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+mn-lt"/>
                          <a:ea typeface="+mn-ea"/>
                        </a:rPr>
                        <a:t>API</a:t>
                      </a:r>
                      <a:r>
                        <a:rPr lang="zh-TW" altLang="en-US" sz="1600" kern="100" dirty="0" smtClean="0">
                          <a:effectLst/>
                          <a:latin typeface="+mn-lt"/>
                          <a:ea typeface="+mn-ea"/>
                        </a:rPr>
                        <a:t>名稱</a:t>
                      </a:r>
                      <a:endParaRPr lang="zh-TW" sz="1600" kern="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58473" marR="58473" marT="0" marB="177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marL="628650" indent="-62865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effectLst/>
                          <a:latin typeface="+mn-lt"/>
                          <a:ea typeface="+mn-ea"/>
                        </a:rPr>
                        <a:t>API</a:t>
                      </a:r>
                      <a:r>
                        <a:rPr lang="zh-TW" altLang="en-US" sz="1600" kern="100" dirty="0" smtClean="0">
                          <a:effectLst/>
                          <a:latin typeface="+mn-lt"/>
                          <a:ea typeface="+mn-ea"/>
                        </a:rPr>
                        <a:t>連結</a:t>
                      </a:r>
                      <a:endParaRPr lang="zh-TW" sz="1600" kern="100" dirty="0">
                        <a:effectLst/>
                        <a:latin typeface="+mn-lt"/>
                        <a:ea typeface="+mn-ea"/>
                      </a:endParaRPr>
                    </a:p>
                  </a:txBody>
                  <a:tcPr marL="97684" marR="97684" marT="0" marB="1777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</a:tr>
              <a:tr h="551497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304800" algn="l"/>
                        </a:tabLst>
                      </a:pPr>
                      <a:r>
                        <a:rPr lang="en-US" altLang="zh-TW" sz="1600" b="0" kern="1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</a:rPr>
                        <a:t>1.</a:t>
                      </a:r>
                      <a:endParaRPr lang="zh-TW" sz="1600" b="0" kern="1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94950" marR="94950" marT="0" marB="172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智慧財產局</a:t>
                      </a:r>
                      <a:endParaRPr lang="zh-TW" altLang="zh-TW" sz="1600" kern="1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74295" marR="742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kern="1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商標開放資料</a:t>
                      </a:r>
                      <a:endParaRPr lang="en-US" altLang="zh-TW" sz="1600" kern="1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600" kern="1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zh-TW" altLang="en-US" sz="1600" kern="1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商標權狀態異動資料</a:t>
                      </a:r>
                      <a:endParaRPr lang="en-US" altLang="zh-TW" sz="1600" kern="1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295" marR="742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rgbClr val="000099"/>
                          </a:solidFill>
                          <a:effectLst/>
                          <a:latin typeface="+mn-lt"/>
                          <a:ea typeface="+mn-ea"/>
                        </a:rPr>
                        <a:t>https://tiponet.tipo.gov.tw/Gazette/OpenData/OD/OD04.aspx?QryDS=DSP11</a:t>
                      </a:r>
                      <a:endParaRPr lang="zh-TW" altLang="zh-TW" sz="1600" kern="100" dirty="0" smtClean="0">
                        <a:solidFill>
                          <a:srgbClr val="000099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97684" marR="97684" marT="0" marB="1777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09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304800" algn="l"/>
                        </a:tabLst>
                      </a:pPr>
                      <a:r>
                        <a:rPr lang="en-US" sz="1600" b="0" kern="1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</a:rPr>
                        <a:t>2.</a:t>
                      </a:r>
                      <a:endParaRPr lang="zh-TW" sz="1600" b="0" kern="1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94950" marR="94950" marT="0" marB="172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kern="1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沛邦科技</a:t>
                      </a:r>
                      <a:endParaRPr lang="zh-TW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74295" marR="742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kern="1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台灣創業資源</a:t>
                      </a:r>
                      <a:r>
                        <a:rPr lang="en-US" altLang="zh-TW" sz="1600" kern="1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API-</a:t>
                      </a:r>
                      <a:r>
                        <a:rPr lang="zh-TW" altLang="en-US" sz="1600" kern="1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創業者</a:t>
                      </a:r>
                      <a:endParaRPr lang="en-US" altLang="zh-TW" sz="1600" kern="1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295" marR="742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</a:rPr>
                        <a:t>http://goo.gl/mSy3Ns</a:t>
                      </a:r>
                      <a:endParaRPr lang="zh-TW" sz="1600" kern="1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97684" marR="97684" marT="0" marB="1777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09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304800" algn="l"/>
                        </a:tabLst>
                      </a:pPr>
                      <a:r>
                        <a:rPr lang="en-US" sz="1600" b="0" kern="1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</a:rPr>
                        <a:t>3.</a:t>
                      </a:r>
                      <a:endParaRPr lang="zh-TW" sz="1600" b="0" kern="1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94950" marR="94950" marT="0" marB="172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74295" marR="742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kern="1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台灣創業資源</a:t>
                      </a:r>
                      <a:r>
                        <a:rPr lang="en-US" altLang="zh-TW" sz="1600" kern="1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API-</a:t>
                      </a:r>
                      <a:r>
                        <a:rPr lang="zh-TW" altLang="en-US" sz="1600" kern="1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創業專案</a:t>
                      </a:r>
                      <a:endParaRPr lang="en-US" altLang="zh-TW" sz="1600" kern="1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295" marR="742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</a:rPr>
                        <a:t>http://goo.gl/0kbBYS</a:t>
                      </a:r>
                      <a:endParaRPr lang="zh-TW" sz="1600" kern="1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97684" marR="97684" marT="0" marB="1777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09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304800" algn="l"/>
                        </a:tabLst>
                      </a:pPr>
                      <a:r>
                        <a:rPr lang="en-US" altLang="zh-TW" sz="1600" b="0" kern="1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</a:rPr>
                        <a:t>4</a:t>
                      </a:r>
                      <a:endParaRPr lang="zh-TW" sz="1600" b="0" kern="1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94950" marR="94950" marT="0" marB="1728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74295" marR="742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600" kern="1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台灣創業資源</a:t>
                      </a:r>
                      <a:r>
                        <a:rPr lang="en-US" altLang="zh-TW" sz="1600" kern="1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API-</a:t>
                      </a:r>
                      <a:r>
                        <a:rPr lang="zh-TW" altLang="en-US" sz="1600" kern="1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創投</a:t>
                      </a:r>
                      <a:endParaRPr lang="en-US" altLang="zh-TW" sz="1600" kern="10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4295" marR="7429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TW" sz="1600" kern="10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</a:rPr>
                        <a:t>http://ezstartup.cc/od.do?method=vc.page</a:t>
                      </a:r>
                      <a:endParaRPr lang="zh-TW" sz="1600" kern="100" dirty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</a:endParaRPr>
                    </a:p>
                  </a:txBody>
                  <a:tcPr marL="97684" marR="97684" marT="0" marB="1777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Rectangle 58"/>
          <p:cNvSpPr>
            <a:spLocks noChangeArrowheads="1"/>
          </p:cNvSpPr>
          <p:nvPr/>
        </p:nvSpPr>
        <p:spPr bwMode="auto">
          <a:xfrm>
            <a:off x="0" y="457200"/>
            <a:ext cx="9906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</a:t>
            </a:r>
            <a:r>
              <a:rPr lang="en-US" altLang="zh-TW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3</a:t>
            </a:r>
            <a:r>
              <a:rPr lang="zh-TW" altLang="en-US" sz="26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、主題應用</a:t>
            </a:r>
            <a:r>
              <a:rPr lang="en-US" altLang="zh-TW" sz="26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API</a:t>
            </a:r>
            <a:r>
              <a:rPr lang="zh-TW" altLang="en-US" sz="26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資源</a:t>
            </a:r>
          </a:p>
        </p:txBody>
      </p:sp>
    </p:spTree>
    <p:extLst>
      <p:ext uri="{BB962C8B-B14F-4D97-AF65-F5344CB8AC3E}">
        <p14:creationId xmlns:p14="http://schemas.microsoft.com/office/powerpoint/2010/main" val="3553532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8775" y="277813"/>
            <a:ext cx="8915400" cy="847725"/>
          </a:xfrm>
          <a:prstGeom prst="rect">
            <a:avLst/>
          </a:prstGeom>
          <a:noFill/>
          <a:effectLst>
            <a:outerShdw dist="38099" dir="2700000" algn="ctr" rotWithShape="0">
              <a:srgbClr val="DDDDDD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r>
              <a:rPr lang="zh-TW" altLang="en-US" sz="3400" dirty="0" smtClean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簡報</a:t>
            </a:r>
            <a:r>
              <a:rPr lang="zh-TW" altLang="en-US" sz="3400" dirty="0"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大綱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52600" y="1556792"/>
            <a:ext cx="7920880" cy="4370427"/>
          </a:xfrm>
        </p:spPr>
        <p:txBody>
          <a:bodyPr wrap="square">
            <a:spAutoFit/>
          </a:bodyPr>
          <a:lstStyle/>
          <a:p>
            <a:pPr marL="514350" indent="-514350" eaLnBrk="1" hangingPunct="1">
              <a:spcBef>
                <a:spcPts val="600"/>
              </a:spcBef>
              <a:spcAft>
                <a:spcPts val="600"/>
              </a:spcAft>
              <a:buClr>
                <a:srgbClr val="000066"/>
              </a:buClr>
              <a:buFontTx/>
              <a:buNone/>
              <a:defRPr/>
            </a:pPr>
            <a:r>
              <a:rPr lang="zh-TW" altLang="en-US" sz="28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壹、商</a:t>
            </a:r>
            <a:r>
              <a:rPr lang="zh-TW" altLang="en-US" sz="2800" spc="100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工行政主題式開放資料推動</a:t>
            </a:r>
            <a:r>
              <a:rPr lang="zh-TW" altLang="en-US" sz="28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策略</a:t>
            </a:r>
            <a:endParaRPr lang="en-US" altLang="zh-TW" sz="2800" spc="10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新細明體" pitchFamily="18" charset="-120"/>
            </a:endParaRPr>
          </a:p>
          <a:p>
            <a:pPr marL="347662" indent="0" eaLnBrk="1" hangingPunct="1">
              <a:spcBef>
                <a:spcPts val="600"/>
              </a:spcBef>
              <a:spcAft>
                <a:spcPts val="600"/>
              </a:spcAft>
              <a:buClr>
                <a:srgbClr val="000066"/>
              </a:buClr>
              <a:buNone/>
              <a:defRPr/>
            </a:pPr>
            <a:r>
              <a:rPr lang="en-US" altLang="zh-TW" sz="24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(</a:t>
            </a:r>
            <a:r>
              <a:rPr lang="zh-TW" altLang="en-US" sz="24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一</a:t>
            </a:r>
            <a:r>
              <a:rPr lang="en-US" altLang="zh-TW" sz="24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)</a:t>
            </a:r>
            <a:r>
              <a:rPr lang="zh-TW" altLang="en-US" sz="24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主題需求</a:t>
            </a:r>
            <a:r>
              <a:rPr lang="en-US" altLang="zh-TW" sz="24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-</a:t>
            </a:r>
            <a:r>
              <a:rPr lang="zh-TW" altLang="en-US" sz="24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應用情境</a:t>
            </a:r>
            <a:endParaRPr lang="en-US" altLang="zh-TW" sz="2400" spc="10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新細明體" pitchFamily="18" charset="-120"/>
            </a:endParaRPr>
          </a:p>
          <a:p>
            <a:pPr marL="347662" indent="0" eaLnBrk="1" hangingPunct="1">
              <a:spcBef>
                <a:spcPts val="600"/>
              </a:spcBef>
              <a:spcAft>
                <a:spcPts val="600"/>
              </a:spcAft>
              <a:buClr>
                <a:srgbClr val="000066"/>
              </a:buClr>
              <a:buNone/>
              <a:defRPr/>
            </a:pPr>
            <a:r>
              <a:rPr lang="en-US" altLang="zh-TW" sz="24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(</a:t>
            </a:r>
            <a:r>
              <a:rPr lang="zh-TW" altLang="en-US" sz="24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二</a:t>
            </a:r>
            <a:r>
              <a:rPr lang="en-US" altLang="zh-TW" sz="24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)</a:t>
            </a:r>
            <a:r>
              <a:rPr lang="zh-TW" altLang="en-US" sz="24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潛在使用者</a:t>
            </a:r>
            <a:endParaRPr lang="en-US" altLang="zh-TW" sz="2400" spc="10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新細明體" pitchFamily="18" charset="-120"/>
            </a:endParaRPr>
          </a:p>
          <a:p>
            <a:pPr marL="347662" indent="0" eaLnBrk="1" hangingPunct="1">
              <a:spcBef>
                <a:spcPts val="600"/>
              </a:spcBef>
              <a:spcAft>
                <a:spcPts val="600"/>
              </a:spcAft>
              <a:buClr>
                <a:srgbClr val="000066"/>
              </a:buClr>
              <a:buNone/>
              <a:defRPr/>
            </a:pPr>
            <a:r>
              <a:rPr lang="en-US" altLang="zh-TW" sz="24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(</a:t>
            </a:r>
            <a:r>
              <a:rPr lang="zh-TW" altLang="en-US" sz="24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三</a:t>
            </a:r>
            <a:r>
              <a:rPr lang="en-US" altLang="zh-TW" sz="24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)</a:t>
            </a:r>
            <a:r>
              <a:rPr lang="zh-TW" altLang="en-US" sz="24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推動策略</a:t>
            </a:r>
            <a:endParaRPr lang="en-US" altLang="zh-TW" sz="2400" spc="10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新細明體" pitchFamily="18" charset="-120"/>
            </a:endParaRPr>
          </a:p>
          <a:p>
            <a:pPr marL="347662" indent="0" eaLnBrk="1" hangingPunct="1">
              <a:spcBef>
                <a:spcPts val="600"/>
              </a:spcBef>
              <a:spcAft>
                <a:spcPts val="600"/>
              </a:spcAft>
              <a:buClr>
                <a:srgbClr val="000066"/>
              </a:buClr>
              <a:buNone/>
              <a:defRPr/>
            </a:pPr>
            <a:r>
              <a:rPr lang="en-US" altLang="zh-TW" sz="24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(</a:t>
            </a:r>
            <a:r>
              <a:rPr lang="zh-TW" altLang="en-US" sz="24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四</a:t>
            </a:r>
            <a:r>
              <a:rPr lang="en-US" altLang="zh-TW" sz="24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)</a:t>
            </a:r>
            <a:r>
              <a:rPr lang="zh-TW" altLang="en-US" sz="24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應用亮點</a:t>
            </a:r>
          </a:p>
          <a:p>
            <a:pPr marL="514350" indent="-514350" eaLnBrk="1" hangingPunct="1">
              <a:spcBef>
                <a:spcPts val="600"/>
              </a:spcBef>
              <a:spcAft>
                <a:spcPts val="600"/>
              </a:spcAft>
              <a:buClr>
                <a:srgbClr val="000066"/>
              </a:buClr>
              <a:buNone/>
              <a:defRPr/>
            </a:pPr>
            <a:r>
              <a:rPr lang="zh-TW" altLang="en-US" sz="28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貳</a:t>
            </a:r>
            <a:r>
              <a:rPr lang="zh-TW" altLang="en-US" sz="2800" spc="100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、公私協力規劃</a:t>
            </a:r>
            <a:endParaRPr lang="en-US" altLang="zh-TW" sz="2800" spc="100" dirty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新細明體" pitchFamily="18" charset="-120"/>
            </a:endParaRPr>
          </a:p>
          <a:p>
            <a:pPr marL="514350" indent="-514350" eaLnBrk="1" hangingPunct="1">
              <a:spcBef>
                <a:spcPts val="600"/>
              </a:spcBef>
              <a:spcAft>
                <a:spcPts val="600"/>
              </a:spcAft>
              <a:buClr>
                <a:srgbClr val="000066"/>
              </a:buClr>
              <a:buFontTx/>
              <a:buNone/>
              <a:defRPr/>
            </a:pPr>
            <a:r>
              <a:rPr lang="zh-TW" altLang="en-US" sz="28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參</a:t>
            </a:r>
            <a:r>
              <a:rPr lang="zh-TW" altLang="en-US" sz="2800" spc="100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、</a:t>
            </a:r>
            <a:r>
              <a:rPr lang="zh-TW" altLang="en-US" sz="28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未來展望</a:t>
            </a:r>
            <a:endParaRPr lang="en-US" altLang="zh-TW" sz="2800" spc="10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新細明體" pitchFamily="18" charset="-120"/>
            </a:endParaRPr>
          </a:p>
          <a:p>
            <a:pPr marL="514350" indent="-514350" eaLnBrk="1" hangingPunct="1">
              <a:spcBef>
                <a:spcPts val="600"/>
              </a:spcBef>
              <a:spcAft>
                <a:spcPts val="600"/>
              </a:spcAft>
              <a:buClr>
                <a:srgbClr val="000066"/>
              </a:buClr>
              <a:buFontTx/>
              <a:buNone/>
              <a:defRPr/>
            </a:pPr>
            <a:r>
              <a:rPr lang="zh-TW" altLang="en-US" sz="2800" spc="10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新細明體" pitchFamily="18" charset="-120"/>
              </a:rPr>
              <a:t>肆、附件</a:t>
            </a:r>
            <a:endParaRPr lang="en-US" altLang="zh-TW" sz="2800" spc="100" dirty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新細明體" pitchFamily="18" charset="-120"/>
            </a:endParaRPr>
          </a:p>
        </p:txBody>
      </p:sp>
      <p:sp>
        <p:nvSpPr>
          <p:cNvPr id="5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7538144" y="6381328"/>
            <a:ext cx="23114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20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  <a:cs typeface="新細明體" pitchFamily="18" charset="-12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16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0D9100C1-B7F8-470D-8801-F0BAB2E8B046}" type="slidenum">
              <a:rPr lang="en-US" altLang="zh-TW" sz="1400" b="0" smtClean="0">
                <a:latin typeface="Arial" charset="0"/>
                <a:ea typeface="新細明體" pitchFamily="18" charset="-120"/>
              </a:rPr>
              <a:pPr eaLnBrk="1" hangingPunct="1">
                <a:spcBef>
                  <a:spcPct val="0"/>
                </a:spcBef>
                <a:buFontTx/>
                <a:buNone/>
              </a:pPr>
              <a:t>1</a:t>
            </a:fld>
            <a:endParaRPr lang="en-US" altLang="zh-TW" sz="1400" b="0" dirty="0" smtClean="0">
              <a:latin typeface="Arial" charset="0"/>
              <a:ea typeface="新細明體" pitchFamily="18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 txBox="1">
            <a:spLocks noGrp="1" noChangeArrowheads="1"/>
          </p:cNvSpPr>
          <p:nvPr/>
        </p:nvSpPr>
        <p:spPr bwMode="auto">
          <a:xfrm>
            <a:off x="8997950" y="6400800"/>
            <a:ext cx="825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 kumimoji="1" sz="28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kumimoji="1" sz="2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F63DD5C-FC79-429E-A525-1E11938FB99C}" type="slidenum">
              <a:rPr lang="en-US" altLang="zh-TW" sz="1400">
                <a:ea typeface="新細明體" pitchFamily="18" charset="-12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n-US" altLang="zh-TW" sz="1400">
              <a:ea typeface="新細明體" pitchFamily="18" charset="-12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99511" y="1124744"/>
            <a:ext cx="9378025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r>
              <a:rPr lang="zh-TW" altLang="en-US" sz="2000" b="1" dirty="0">
                <a:solidFill>
                  <a:srgbClr val="002060"/>
                </a:solidFill>
                <a:ea typeface="標楷體" pitchFamily="65" charset="-120"/>
              </a:rPr>
              <a:t>商工行政創新雲端應用</a:t>
            </a:r>
            <a:r>
              <a:rPr lang="zh-TW" altLang="en-US" sz="2000" b="1" dirty="0" smtClean="0">
                <a:solidFill>
                  <a:srgbClr val="002060"/>
                </a:solidFill>
                <a:ea typeface="標楷體" pitchFamily="65" charset="-120"/>
              </a:rPr>
              <a:t>組</a:t>
            </a:r>
            <a:r>
              <a:rPr lang="en-US" altLang="zh-TW" sz="2000" b="1" dirty="0" smtClean="0">
                <a:solidFill>
                  <a:srgbClr val="002060"/>
                </a:solidFill>
                <a:ea typeface="標楷體" pitchFamily="65" charset="-120"/>
              </a:rPr>
              <a:t>-</a:t>
            </a:r>
            <a:r>
              <a:rPr lang="zh-TW" altLang="en-US" sz="2000" b="1" dirty="0" smtClean="0">
                <a:solidFill>
                  <a:srgbClr val="002060"/>
                </a:solidFill>
                <a:ea typeface="標楷體" pitchFamily="65" charset="-120"/>
              </a:rPr>
              <a:t>競賽活動照</a:t>
            </a:r>
            <a:r>
              <a:rPr lang="en-US" altLang="zh-TW" sz="2000" b="1" dirty="0" smtClean="0">
                <a:solidFill>
                  <a:srgbClr val="002060"/>
                </a:solidFill>
                <a:ea typeface="標楷體" pitchFamily="65" charset="-120"/>
              </a:rPr>
              <a:t>1</a:t>
            </a:r>
            <a:endParaRPr lang="en-US" altLang="zh-TW" sz="2000" b="1" dirty="0">
              <a:solidFill>
                <a:srgbClr val="002060"/>
              </a:solidFill>
              <a:ea typeface="標楷體" pitchFamily="65" charset="-120"/>
            </a:endParaRPr>
          </a:p>
        </p:txBody>
      </p:sp>
      <p:sp>
        <p:nvSpPr>
          <p:cNvPr id="13" name="Rectangle 58"/>
          <p:cNvSpPr>
            <a:spLocks noChangeArrowheads="1"/>
          </p:cNvSpPr>
          <p:nvPr/>
        </p:nvSpPr>
        <p:spPr bwMode="auto">
          <a:xfrm>
            <a:off x="0" y="980728"/>
            <a:ext cx="9906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zh-TW" altLang="en-US" sz="26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Rectangle 58"/>
          <p:cNvSpPr>
            <a:spLocks noChangeArrowheads="1"/>
          </p:cNvSpPr>
          <p:nvPr/>
        </p:nvSpPr>
        <p:spPr bwMode="auto">
          <a:xfrm>
            <a:off x="0" y="457200"/>
            <a:ext cx="9906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</a:t>
            </a:r>
            <a:r>
              <a:rPr lang="en-US" altLang="zh-TW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6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21</a:t>
            </a:r>
            <a:r>
              <a:rPr lang="zh-TW" altLang="en-US" sz="26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屆全國大專校院資訊應用服務創新</a:t>
            </a: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競賽活動</a:t>
            </a:r>
            <a:endParaRPr lang="zh-TW" altLang="en-US" sz="26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423" y="1694179"/>
            <a:ext cx="4289609" cy="2526909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3798" y="1677184"/>
            <a:ext cx="3259224" cy="2559058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11" y="4542671"/>
            <a:ext cx="2781197" cy="2083171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832" y="4542670"/>
            <a:ext cx="2979927" cy="2083171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9184" y="4542670"/>
            <a:ext cx="2842069" cy="2083172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829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 txBox="1">
            <a:spLocks noGrp="1" noChangeArrowheads="1"/>
          </p:cNvSpPr>
          <p:nvPr/>
        </p:nvSpPr>
        <p:spPr bwMode="auto">
          <a:xfrm>
            <a:off x="8997950" y="6400800"/>
            <a:ext cx="825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 kumimoji="1" sz="28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kumimoji="1" sz="2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F63DD5C-FC79-429E-A525-1E11938FB99C}" type="slidenum">
              <a:rPr lang="en-US" altLang="zh-TW" sz="1400">
                <a:ea typeface="新細明體" pitchFamily="18" charset="-12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en-US" altLang="zh-TW" sz="1400">
              <a:ea typeface="新細明體" pitchFamily="18" charset="-12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99511" y="1124744"/>
            <a:ext cx="9378025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Blip>
                <a:blip r:embed="rId3"/>
              </a:buBlip>
              <a:defRPr/>
            </a:pPr>
            <a:r>
              <a:rPr lang="zh-TW" altLang="en-US" sz="2000" b="1" dirty="0">
                <a:solidFill>
                  <a:srgbClr val="002060"/>
                </a:solidFill>
                <a:ea typeface="標楷體" pitchFamily="65" charset="-120"/>
              </a:rPr>
              <a:t>商工行政創新雲端應用</a:t>
            </a:r>
            <a:r>
              <a:rPr lang="zh-TW" altLang="en-US" sz="2000" b="1" dirty="0" smtClean="0">
                <a:solidFill>
                  <a:srgbClr val="002060"/>
                </a:solidFill>
                <a:ea typeface="標楷體" pitchFamily="65" charset="-120"/>
              </a:rPr>
              <a:t>組</a:t>
            </a:r>
            <a:r>
              <a:rPr lang="en-US" altLang="zh-TW" sz="2000" b="1" dirty="0">
                <a:solidFill>
                  <a:srgbClr val="002060"/>
                </a:solidFill>
                <a:ea typeface="標楷體" pitchFamily="65" charset="-120"/>
              </a:rPr>
              <a:t>-</a:t>
            </a:r>
            <a:r>
              <a:rPr lang="zh-TW" altLang="en-US" sz="2000" b="1" dirty="0">
                <a:solidFill>
                  <a:srgbClr val="002060"/>
                </a:solidFill>
                <a:ea typeface="標楷體" pitchFamily="65" charset="-120"/>
              </a:rPr>
              <a:t>競賽活動照</a:t>
            </a:r>
            <a:r>
              <a:rPr lang="en-US" altLang="zh-TW" sz="2000" b="1" dirty="0" smtClean="0">
                <a:solidFill>
                  <a:srgbClr val="002060"/>
                </a:solidFill>
                <a:ea typeface="標楷體" pitchFamily="65" charset="-120"/>
              </a:rPr>
              <a:t>1</a:t>
            </a:r>
            <a:endParaRPr lang="en-US" altLang="zh-TW" sz="2000" b="1" dirty="0">
              <a:solidFill>
                <a:srgbClr val="002060"/>
              </a:solidFill>
              <a:ea typeface="標楷體" pitchFamily="65" charset="-120"/>
            </a:endParaRPr>
          </a:p>
        </p:txBody>
      </p:sp>
      <p:sp>
        <p:nvSpPr>
          <p:cNvPr id="13" name="Rectangle 58"/>
          <p:cNvSpPr>
            <a:spLocks noChangeArrowheads="1"/>
          </p:cNvSpPr>
          <p:nvPr/>
        </p:nvSpPr>
        <p:spPr bwMode="auto">
          <a:xfrm>
            <a:off x="0" y="980728"/>
            <a:ext cx="9906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zh-TW" altLang="en-US" sz="26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Rectangle 58"/>
          <p:cNvSpPr>
            <a:spLocks noChangeArrowheads="1"/>
          </p:cNvSpPr>
          <p:nvPr/>
        </p:nvSpPr>
        <p:spPr bwMode="auto">
          <a:xfrm>
            <a:off x="0" y="457200"/>
            <a:ext cx="9906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附件</a:t>
            </a:r>
            <a:r>
              <a:rPr lang="en-US" altLang="zh-TW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4</a:t>
            </a: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</a:t>
            </a:r>
            <a:r>
              <a:rPr lang="en-US" altLang="zh-TW" sz="26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21</a:t>
            </a:r>
            <a:r>
              <a:rPr lang="zh-TW" altLang="en-US" sz="26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屆全國大專校院資訊應用服務創新</a:t>
            </a:r>
            <a:r>
              <a:rPr lang="zh-TW" altLang="en-US" sz="26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競賽活動</a:t>
            </a:r>
            <a:endParaRPr lang="zh-TW" altLang="en-US" sz="2600" b="1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72" y="1916832"/>
            <a:ext cx="3079272" cy="4127534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832" y="1916832"/>
            <a:ext cx="3120362" cy="4129256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804" y="1916832"/>
            <a:ext cx="3053732" cy="4142774"/>
          </a:xfrm>
          <a:prstGeom prst="rect">
            <a:avLst/>
          </a:prstGeom>
          <a:noFill/>
          <a:ln w="9525">
            <a:solidFill>
              <a:srgbClr val="000099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69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27" name="群組 4126"/>
          <p:cNvGrpSpPr/>
          <p:nvPr/>
        </p:nvGrpSpPr>
        <p:grpSpPr>
          <a:xfrm>
            <a:off x="1496616" y="1956902"/>
            <a:ext cx="6192688" cy="4240341"/>
            <a:chOff x="1556397" y="1956902"/>
            <a:chExt cx="5993534" cy="4240341"/>
          </a:xfrm>
        </p:grpSpPr>
        <p:cxnSp>
          <p:nvCxnSpPr>
            <p:cNvPr id="65" name="直線接點 64"/>
            <p:cNvCxnSpPr/>
            <p:nvPr/>
          </p:nvCxnSpPr>
          <p:spPr bwMode="auto">
            <a:xfrm flipV="1">
              <a:off x="4436717" y="5432824"/>
              <a:ext cx="0" cy="498013"/>
            </a:xfrm>
            <a:prstGeom prst="line">
              <a:avLst/>
            </a:prstGeom>
            <a:gradFill rotWithShape="1">
              <a:gsLst>
                <a:gs pos="0">
                  <a:srgbClr val="FAF6BC"/>
                </a:gs>
                <a:gs pos="100000">
                  <a:srgbClr val="FFE471"/>
                </a:gs>
              </a:gsLst>
              <a:lin ang="0" scaled="1"/>
            </a:gradFill>
            <a:ln w="19050" cap="flat" cmpd="sng" algn="ctr">
              <a:solidFill>
                <a:srgbClr val="99CC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0" name="直線接點 59"/>
            <p:cNvCxnSpPr/>
            <p:nvPr/>
          </p:nvCxnSpPr>
          <p:spPr bwMode="auto">
            <a:xfrm flipV="1">
              <a:off x="2877662" y="3972353"/>
              <a:ext cx="1775079" cy="2224889"/>
            </a:xfrm>
            <a:prstGeom prst="line">
              <a:avLst/>
            </a:prstGeom>
            <a:gradFill rotWithShape="1">
              <a:gsLst>
                <a:gs pos="0">
                  <a:srgbClr val="FAF6BC"/>
                </a:gs>
                <a:gs pos="100000">
                  <a:srgbClr val="FFE471"/>
                </a:gs>
              </a:gsLst>
              <a:lin ang="0" scaled="1"/>
            </a:gradFill>
            <a:ln w="19050" cap="flat" cmpd="sng" algn="ctr">
              <a:solidFill>
                <a:srgbClr val="99CC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直線接點 81"/>
            <p:cNvCxnSpPr/>
            <p:nvPr/>
          </p:nvCxnSpPr>
          <p:spPr bwMode="auto">
            <a:xfrm flipH="1">
              <a:off x="4520952" y="1956902"/>
              <a:ext cx="1876138" cy="2008092"/>
            </a:xfrm>
            <a:prstGeom prst="line">
              <a:avLst/>
            </a:prstGeom>
            <a:gradFill rotWithShape="1">
              <a:gsLst>
                <a:gs pos="0">
                  <a:srgbClr val="FAF6BC"/>
                </a:gs>
                <a:gs pos="100000">
                  <a:srgbClr val="FFE471"/>
                </a:gs>
              </a:gsLst>
              <a:lin ang="0" scaled="1"/>
            </a:gradFill>
            <a:ln w="19050" cap="flat" cmpd="sng" algn="ctr">
              <a:solidFill>
                <a:srgbClr val="99CC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9" name="直線接點 48"/>
            <p:cNvCxnSpPr/>
            <p:nvPr/>
          </p:nvCxnSpPr>
          <p:spPr bwMode="auto">
            <a:xfrm>
              <a:off x="3058192" y="1999282"/>
              <a:ext cx="1461049" cy="1965712"/>
            </a:xfrm>
            <a:prstGeom prst="line">
              <a:avLst/>
            </a:prstGeom>
            <a:gradFill rotWithShape="1">
              <a:gsLst>
                <a:gs pos="0">
                  <a:srgbClr val="FAF6BC"/>
                </a:gs>
                <a:gs pos="100000">
                  <a:srgbClr val="FFE471"/>
                </a:gs>
              </a:gsLst>
              <a:lin ang="0" scaled="1"/>
            </a:gradFill>
            <a:ln w="19050" cap="flat" cmpd="sng" algn="ctr">
              <a:solidFill>
                <a:srgbClr val="99CC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7" name="直線接點 56"/>
            <p:cNvCxnSpPr>
              <a:stCxn id="43" idx="3"/>
            </p:cNvCxnSpPr>
            <p:nvPr/>
          </p:nvCxnSpPr>
          <p:spPr bwMode="auto">
            <a:xfrm flipV="1">
              <a:off x="2078387" y="4198349"/>
              <a:ext cx="2249118" cy="182724"/>
            </a:xfrm>
            <a:prstGeom prst="line">
              <a:avLst/>
            </a:prstGeom>
            <a:gradFill rotWithShape="1">
              <a:gsLst>
                <a:gs pos="0">
                  <a:srgbClr val="FAF6BC"/>
                </a:gs>
                <a:gs pos="100000">
                  <a:srgbClr val="FFE471"/>
                </a:gs>
              </a:gsLst>
              <a:lin ang="0" scaled="1"/>
            </a:gradFill>
            <a:ln w="19050" cap="flat" cmpd="sng" algn="ctr">
              <a:solidFill>
                <a:srgbClr val="99CC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直線接點 88"/>
            <p:cNvCxnSpPr>
              <a:stCxn id="41" idx="1"/>
            </p:cNvCxnSpPr>
            <p:nvPr/>
          </p:nvCxnSpPr>
          <p:spPr bwMode="auto">
            <a:xfrm flipH="1" flipV="1">
              <a:off x="4528980" y="4077072"/>
              <a:ext cx="2864708" cy="386572"/>
            </a:xfrm>
            <a:prstGeom prst="line">
              <a:avLst/>
            </a:prstGeom>
            <a:gradFill rotWithShape="1">
              <a:gsLst>
                <a:gs pos="0">
                  <a:srgbClr val="FAF6BC"/>
                </a:gs>
                <a:gs pos="100000">
                  <a:srgbClr val="FFE471"/>
                </a:gs>
              </a:gsLst>
              <a:lin ang="0" scaled="1"/>
            </a:gradFill>
            <a:ln w="19050" cap="flat" cmpd="sng" algn="ctr">
              <a:solidFill>
                <a:srgbClr val="99CC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直線接點 84"/>
            <p:cNvCxnSpPr>
              <a:stCxn id="48" idx="1"/>
            </p:cNvCxnSpPr>
            <p:nvPr/>
          </p:nvCxnSpPr>
          <p:spPr bwMode="auto">
            <a:xfrm flipH="1">
              <a:off x="4615537" y="3660993"/>
              <a:ext cx="2934394" cy="456020"/>
            </a:xfrm>
            <a:prstGeom prst="line">
              <a:avLst/>
            </a:prstGeom>
            <a:gradFill rotWithShape="1">
              <a:gsLst>
                <a:gs pos="0">
                  <a:srgbClr val="FAF6BC"/>
                </a:gs>
                <a:gs pos="100000">
                  <a:srgbClr val="FFE471"/>
                </a:gs>
              </a:gsLst>
              <a:lin ang="0" scaled="1"/>
            </a:gradFill>
            <a:ln w="19050" cap="flat" cmpd="sng" algn="ctr">
              <a:solidFill>
                <a:srgbClr val="99CC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直線接點 78"/>
            <p:cNvCxnSpPr/>
            <p:nvPr/>
          </p:nvCxnSpPr>
          <p:spPr bwMode="auto">
            <a:xfrm>
              <a:off x="4520952" y="2159388"/>
              <a:ext cx="0" cy="458572"/>
            </a:xfrm>
            <a:prstGeom prst="line">
              <a:avLst/>
            </a:prstGeom>
            <a:gradFill rotWithShape="1">
              <a:gsLst>
                <a:gs pos="0">
                  <a:srgbClr val="FAF6BC"/>
                </a:gs>
                <a:gs pos="100000">
                  <a:srgbClr val="FFE471"/>
                </a:gs>
              </a:gsLst>
              <a:lin ang="0" scaled="1"/>
            </a:gradFill>
            <a:ln w="19050" cap="flat" cmpd="sng" algn="ctr">
              <a:solidFill>
                <a:srgbClr val="99CC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0" name="直線接點 69"/>
            <p:cNvCxnSpPr/>
            <p:nvPr/>
          </p:nvCxnSpPr>
          <p:spPr bwMode="auto">
            <a:xfrm flipH="1" flipV="1">
              <a:off x="4520952" y="4117013"/>
              <a:ext cx="1571949" cy="2080230"/>
            </a:xfrm>
            <a:prstGeom prst="line">
              <a:avLst/>
            </a:prstGeom>
            <a:gradFill rotWithShape="1">
              <a:gsLst>
                <a:gs pos="0">
                  <a:srgbClr val="FAF6BC"/>
                </a:gs>
                <a:gs pos="100000">
                  <a:srgbClr val="FFE471"/>
                </a:gs>
              </a:gsLst>
              <a:lin ang="0" scaled="1"/>
            </a:gradFill>
            <a:ln w="19050" cap="flat" cmpd="sng" algn="ctr">
              <a:solidFill>
                <a:srgbClr val="99CC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" name="直線接點 52"/>
            <p:cNvCxnSpPr/>
            <p:nvPr/>
          </p:nvCxnSpPr>
          <p:spPr bwMode="auto">
            <a:xfrm>
              <a:off x="1556397" y="3861049"/>
              <a:ext cx="2820539" cy="111302"/>
            </a:xfrm>
            <a:prstGeom prst="line">
              <a:avLst/>
            </a:prstGeom>
            <a:gradFill rotWithShape="1">
              <a:gsLst>
                <a:gs pos="0">
                  <a:srgbClr val="FAF6BC"/>
                </a:gs>
                <a:gs pos="100000">
                  <a:srgbClr val="FFE471"/>
                </a:gs>
              </a:gsLst>
              <a:lin ang="0" scaled="1"/>
            </a:gradFill>
            <a:ln w="19050" cap="flat" cmpd="sng" algn="ctr">
              <a:solidFill>
                <a:srgbClr val="99CC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4099" name="Rectangle 7"/>
          <p:cNvSpPr txBox="1">
            <a:spLocks noGrp="1" noChangeArrowheads="1"/>
          </p:cNvSpPr>
          <p:nvPr/>
        </p:nvSpPr>
        <p:spPr bwMode="auto">
          <a:xfrm>
            <a:off x="8997950" y="6400800"/>
            <a:ext cx="825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 kumimoji="1" sz="28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kumimoji="1" sz="2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F63DD5C-FC79-429E-A525-1E11938FB99C}" type="slidenum">
              <a:rPr lang="en-US" altLang="zh-TW" sz="1400">
                <a:ea typeface="新細明體" pitchFamily="18" charset="-12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en-US" altLang="zh-TW" sz="1400">
              <a:ea typeface="新細明體" pitchFamily="18" charset="-12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23292" y="1124744"/>
            <a:ext cx="8994204" cy="87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r>
              <a:rPr lang="zh-TW" altLang="en-US" sz="2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需求使用情境：以民眾角度，發想應用主題，提供民眾進行加值應用參考。</a:t>
            </a: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2943392" y="2447417"/>
            <a:ext cx="3001597" cy="3069815"/>
            <a:chOff x="488504" y="1655328"/>
            <a:chExt cx="3001597" cy="3069815"/>
          </a:xfrm>
        </p:grpSpPr>
        <p:sp>
          <p:nvSpPr>
            <p:cNvPr id="6" name="橢圓 5"/>
            <p:cNvSpPr/>
            <p:nvPr/>
          </p:nvSpPr>
          <p:spPr bwMode="auto">
            <a:xfrm>
              <a:off x="488504" y="1655328"/>
              <a:ext cx="3001597" cy="306981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/>
            <a:extLst/>
          </p:spPr>
          <p:txBody>
            <a:bodyPr vert="horz" wrap="square" lIns="0" tIns="360000" rIns="0" bIns="0" numCol="1" rtlCol="0" anchor="t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TW" altLang="en-US" sz="4000" b="1" i="0" u="none" strike="noStrike" cap="none" normalizeH="0" baseline="-2500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標楷體" pitchFamily="65" charset="-120"/>
              </a:endParaRPr>
            </a:p>
          </p:txBody>
        </p:sp>
        <p:sp>
          <p:nvSpPr>
            <p:cNvPr id="7" name="橢圓 6"/>
            <p:cNvSpPr/>
            <p:nvPr/>
          </p:nvSpPr>
          <p:spPr bwMode="auto">
            <a:xfrm>
              <a:off x="637781" y="1825871"/>
              <a:ext cx="2708783" cy="2708783"/>
            </a:xfrm>
            <a:prstGeom prst="ellipse">
              <a:avLst/>
            </a:prstGeom>
            <a:gradFill rotWithShape="1">
              <a:gsLst>
                <a:gs pos="0">
                  <a:srgbClr val="CCFF99"/>
                </a:gs>
                <a:gs pos="100000">
                  <a:srgbClr val="66FFFF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vert="horz" wrap="square" lIns="0" tIns="360000" rIns="0" bIns="0" numCol="1" rtlCol="0" anchor="t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TW" altLang="en-US" sz="4000" b="1" i="0" u="none" strike="noStrike" cap="none" normalizeH="0" baseline="-2500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標楷體" pitchFamily="65" charset="-120"/>
              </a:endParaRPr>
            </a:p>
          </p:txBody>
        </p:sp>
      </p:grp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3115909" y="3212976"/>
            <a:ext cx="2707803" cy="1152128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5pPr>
            <a:lvl6pPr marL="457148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6pPr>
            <a:lvl7pPr marL="914296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7pPr>
            <a:lvl8pPr marL="1371445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8pPr>
            <a:lvl9pPr marL="1828592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9pPr>
          </a:lstStyle>
          <a:p>
            <a:pPr algn="ctr">
              <a:lnSpc>
                <a:spcPct val="100000"/>
              </a:lnSpc>
            </a:pPr>
            <a:r>
              <a:rPr kumimoji="0" lang="zh-TW" altLang="en-US" sz="3200" b="1" kern="0" dirty="0">
                <a:solidFill>
                  <a:srgbClr val="000099"/>
                </a:solidFill>
                <a:latin typeface="微軟正黑體"/>
                <a:ea typeface="微軟正黑體"/>
              </a:rPr>
              <a:t>商工行政</a:t>
            </a:r>
            <a:r>
              <a:rPr kumimoji="0" lang="zh-TW" altLang="en-US" sz="3200" b="1" kern="0" dirty="0" smtClean="0">
                <a:solidFill>
                  <a:srgbClr val="000099"/>
                </a:solidFill>
                <a:latin typeface="微軟正黑體"/>
                <a:ea typeface="微軟正黑體"/>
              </a:rPr>
              <a:t>資料</a:t>
            </a:r>
            <a:endParaRPr kumimoji="0" lang="zh-TW" altLang="en-US" sz="3200" b="1" kern="0" dirty="0">
              <a:solidFill>
                <a:srgbClr val="000099"/>
              </a:solidFill>
              <a:latin typeface="微軟正黑體"/>
              <a:ea typeface="微軟正黑體"/>
            </a:endParaRPr>
          </a:p>
        </p:txBody>
      </p:sp>
      <p:cxnSp>
        <p:nvCxnSpPr>
          <p:cNvPr id="11" name="直線接點 10"/>
          <p:cNvCxnSpPr/>
          <p:nvPr/>
        </p:nvCxnSpPr>
        <p:spPr bwMode="auto">
          <a:xfrm flipV="1">
            <a:off x="5728957" y="3272009"/>
            <a:ext cx="374290" cy="229289"/>
          </a:xfrm>
          <a:prstGeom prst="line">
            <a:avLst/>
          </a:prstGeom>
          <a:gradFill rotWithShape="1">
            <a:gsLst>
              <a:gs pos="0">
                <a:srgbClr val="FAF6BC"/>
              </a:gs>
              <a:gs pos="100000">
                <a:srgbClr val="FFE471"/>
              </a:gs>
            </a:gsLst>
            <a:lin ang="0" scaled="1"/>
          </a:gradFill>
          <a:ln w="57150" cap="flat" cmpd="sng" algn="ctr">
            <a:solidFill>
              <a:srgbClr val="0066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2" name="群組 11"/>
          <p:cNvGrpSpPr/>
          <p:nvPr/>
        </p:nvGrpSpPr>
        <p:grpSpPr>
          <a:xfrm>
            <a:off x="5971227" y="2132856"/>
            <a:ext cx="1452622" cy="1485636"/>
            <a:chOff x="488504" y="1655328"/>
            <a:chExt cx="3001597" cy="3069815"/>
          </a:xfrm>
        </p:grpSpPr>
        <p:sp>
          <p:nvSpPr>
            <p:cNvPr id="13" name="橢圓 12"/>
            <p:cNvSpPr/>
            <p:nvPr/>
          </p:nvSpPr>
          <p:spPr bwMode="auto">
            <a:xfrm>
              <a:off x="488504" y="1655328"/>
              <a:ext cx="3001597" cy="3069815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vert="horz" wrap="square" lIns="0" tIns="360000" rIns="0" bIns="0" numCol="1" rtlCol="0" anchor="t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TW" altLang="en-US" sz="4000" b="1" i="0" u="none" strike="noStrike" cap="none" normalizeH="0" baseline="-2500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標楷體" pitchFamily="65" charset="-120"/>
              </a:endParaRPr>
            </a:p>
          </p:txBody>
        </p:sp>
        <p:sp>
          <p:nvSpPr>
            <p:cNvPr id="14" name="橢圓 13"/>
            <p:cNvSpPr/>
            <p:nvPr/>
          </p:nvSpPr>
          <p:spPr bwMode="auto">
            <a:xfrm>
              <a:off x="637781" y="1825871"/>
              <a:ext cx="2708783" cy="2708783"/>
            </a:xfrm>
            <a:prstGeom prst="ellipse">
              <a:avLst/>
            </a:prstGeom>
            <a:gradFill rotWithShape="1">
              <a:gsLst>
                <a:gs pos="0">
                  <a:srgbClr val="CCFF99"/>
                </a:gs>
                <a:gs pos="100000">
                  <a:srgbClr val="66FFFF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vert="horz" wrap="square" lIns="0" tIns="360000" rIns="0" bIns="0" numCol="1" rtlCol="0" anchor="t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TW" altLang="en-US" sz="4000" b="1" i="0" u="none" strike="noStrike" cap="none" normalizeH="0" baseline="-2500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標楷體" pitchFamily="65" charset="-12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911681" y="2644146"/>
            <a:ext cx="16001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>
                <a:solidFill>
                  <a:srgbClr val="FF33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展店評估</a:t>
            </a:r>
          </a:p>
        </p:txBody>
      </p:sp>
      <p:cxnSp>
        <p:nvCxnSpPr>
          <p:cNvPr id="17" name="直線接點 16"/>
          <p:cNvCxnSpPr/>
          <p:nvPr/>
        </p:nvCxnSpPr>
        <p:spPr bwMode="auto">
          <a:xfrm>
            <a:off x="2733647" y="3310164"/>
            <a:ext cx="382262" cy="191134"/>
          </a:xfrm>
          <a:prstGeom prst="line">
            <a:avLst/>
          </a:prstGeom>
          <a:gradFill rotWithShape="1">
            <a:gsLst>
              <a:gs pos="0">
                <a:srgbClr val="FAF6BC"/>
              </a:gs>
              <a:gs pos="100000">
                <a:srgbClr val="FFE471"/>
              </a:gs>
            </a:gsLst>
            <a:lin ang="0" scaled="1"/>
          </a:gradFill>
          <a:ln w="57150" cap="flat" cmpd="sng" algn="ctr">
            <a:solidFill>
              <a:srgbClr val="0066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8" name="群組 17"/>
          <p:cNvGrpSpPr/>
          <p:nvPr/>
        </p:nvGrpSpPr>
        <p:grpSpPr>
          <a:xfrm>
            <a:off x="1468170" y="2159388"/>
            <a:ext cx="1452622" cy="1485636"/>
            <a:chOff x="488504" y="1655328"/>
            <a:chExt cx="3001597" cy="3069815"/>
          </a:xfrm>
        </p:grpSpPr>
        <p:sp>
          <p:nvSpPr>
            <p:cNvPr id="19" name="橢圓 18"/>
            <p:cNvSpPr/>
            <p:nvPr/>
          </p:nvSpPr>
          <p:spPr bwMode="auto">
            <a:xfrm>
              <a:off x="488504" y="1655328"/>
              <a:ext cx="3001597" cy="3069815"/>
            </a:xfrm>
            <a:prstGeom prst="ellipse">
              <a:avLst/>
            </a:prstGeom>
            <a:solidFill>
              <a:srgbClr val="FF6600"/>
            </a:solidFill>
            <a:ln>
              <a:noFill/>
            </a:ln>
            <a:effectLst/>
            <a:extLst/>
          </p:spPr>
          <p:txBody>
            <a:bodyPr vert="horz" wrap="square" lIns="0" tIns="360000" rIns="0" bIns="0" numCol="1" rtlCol="0" anchor="t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TW" altLang="en-US" sz="4000" b="1" i="0" u="none" strike="noStrike" cap="none" normalizeH="0" baseline="-2500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標楷體" pitchFamily="65" charset="-120"/>
              </a:endParaRPr>
            </a:p>
          </p:txBody>
        </p:sp>
        <p:sp>
          <p:nvSpPr>
            <p:cNvPr id="20" name="橢圓 19"/>
            <p:cNvSpPr/>
            <p:nvPr/>
          </p:nvSpPr>
          <p:spPr bwMode="auto">
            <a:xfrm>
              <a:off x="637781" y="1825871"/>
              <a:ext cx="2708783" cy="2708783"/>
            </a:xfrm>
            <a:prstGeom prst="ellipse">
              <a:avLst/>
            </a:prstGeom>
            <a:gradFill rotWithShape="1">
              <a:gsLst>
                <a:gs pos="0">
                  <a:srgbClr val="CCFF99"/>
                </a:gs>
                <a:gs pos="100000">
                  <a:srgbClr val="66FFFF"/>
                </a:gs>
              </a:gsLst>
              <a:lin ang="0" scaled="1"/>
            </a:gradFill>
            <a:ln>
              <a:noFill/>
            </a:ln>
            <a:effectLst/>
            <a:extLst/>
          </p:spPr>
          <p:txBody>
            <a:bodyPr vert="horz" wrap="square" lIns="0" tIns="360000" rIns="0" bIns="0" numCol="1" rtlCol="0" anchor="t" anchorCtr="1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TW" altLang="en-US" sz="4000" b="1" i="0" u="none" strike="noStrike" cap="none" normalizeH="0" baseline="-2500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標楷體" pitchFamily="65" charset="-12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408624" y="2679303"/>
            <a:ext cx="16001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 smtClean="0">
                <a:solidFill>
                  <a:srgbClr val="FF33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公司開辦</a:t>
            </a:r>
            <a:endParaRPr lang="zh-TW" altLang="en-US" sz="2400" b="1" dirty="0">
              <a:solidFill>
                <a:srgbClr val="FF33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30" name="直線接點 29"/>
          <p:cNvCxnSpPr/>
          <p:nvPr/>
        </p:nvCxnSpPr>
        <p:spPr bwMode="auto">
          <a:xfrm>
            <a:off x="5537391" y="4839789"/>
            <a:ext cx="565856" cy="245395"/>
          </a:xfrm>
          <a:prstGeom prst="line">
            <a:avLst/>
          </a:prstGeom>
          <a:gradFill rotWithShape="1">
            <a:gsLst>
              <a:gs pos="0">
                <a:srgbClr val="FAF6BC"/>
              </a:gs>
              <a:gs pos="100000">
                <a:srgbClr val="FFE471"/>
              </a:gs>
            </a:gsLst>
            <a:lin ang="0" scaled="1"/>
          </a:gradFill>
          <a:ln w="57150" cap="flat" cmpd="sng" algn="ctr">
            <a:solidFill>
              <a:srgbClr val="0066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5" name="群組 24"/>
          <p:cNvGrpSpPr/>
          <p:nvPr/>
        </p:nvGrpSpPr>
        <p:grpSpPr>
          <a:xfrm>
            <a:off x="5839673" y="4535652"/>
            <a:ext cx="1600137" cy="1485636"/>
            <a:chOff x="5945151" y="2159388"/>
            <a:chExt cx="1600137" cy="1485636"/>
          </a:xfrm>
        </p:grpSpPr>
        <p:grpSp>
          <p:nvGrpSpPr>
            <p:cNvPr id="26" name="群組 25"/>
            <p:cNvGrpSpPr/>
            <p:nvPr/>
          </p:nvGrpSpPr>
          <p:grpSpPr>
            <a:xfrm>
              <a:off x="6004697" y="2159388"/>
              <a:ext cx="1452622" cy="1485636"/>
              <a:chOff x="488504" y="1655328"/>
              <a:chExt cx="3001597" cy="3069815"/>
            </a:xfrm>
          </p:grpSpPr>
          <p:sp>
            <p:nvSpPr>
              <p:cNvPr id="28" name="橢圓 27"/>
              <p:cNvSpPr/>
              <p:nvPr/>
            </p:nvSpPr>
            <p:spPr bwMode="auto">
              <a:xfrm>
                <a:off x="488504" y="1655328"/>
                <a:ext cx="3001597" cy="3069815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  <a:extLst/>
            </p:spPr>
            <p:txBody>
              <a:bodyPr vert="horz" wrap="square" lIns="0" tIns="360000" rIns="0" bIns="0" numCol="1" rtlCol="0" anchor="t" anchorCtr="1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zh-TW" altLang="en-US" sz="4000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標楷體" pitchFamily="65" charset="-120"/>
                </a:endParaRPr>
              </a:p>
            </p:txBody>
          </p:sp>
          <p:sp>
            <p:nvSpPr>
              <p:cNvPr id="29" name="橢圓 28"/>
              <p:cNvSpPr/>
              <p:nvPr/>
            </p:nvSpPr>
            <p:spPr bwMode="auto">
              <a:xfrm>
                <a:off x="637781" y="1825871"/>
                <a:ext cx="2708783" cy="2708783"/>
              </a:xfrm>
              <a:prstGeom prst="ellipse">
                <a:avLst/>
              </a:prstGeom>
              <a:gradFill rotWithShape="1">
                <a:gsLst>
                  <a:gs pos="0">
                    <a:srgbClr val="CCFF99"/>
                  </a:gs>
                  <a:gs pos="100000">
                    <a:srgbClr val="66FFFF"/>
                  </a:gs>
                </a:gsLst>
                <a:lin ang="0" scaled="1"/>
              </a:gradFill>
              <a:ln>
                <a:noFill/>
              </a:ln>
              <a:effectLst/>
              <a:extLst/>
            </p:spPr>
            <p:txBody>
              <a:bodyPr vert="horz" wrap="square" lIns="0" tIns="360000" rIns="0" bIns="0" numCol="1" rtlCol="0" anchor="t" anchorCtr="1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zh-TW" altLang="en-US" sz="4000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標楷體" pitchFamily="65" charset="-120"/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5945151" y="2670678"/>
              <a:ext cx="160013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2000" b="1" dirty="0" smtClean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產業上</a:t>
              </a:r>
              <a:r>
                <a:rPr lang="zh-TW" altLang="en-US" sz="20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下游關係鏈</a:t>
              </a:r>
            </a:p>
          </p:txBody>
        </p:sp>
      </p:grpSp>
      <p:grpSp>
        <p:nvGrpSpPr>
          <p:cNvPr id="32" name="群組 31"/>
          <p:cNvGrpSpPr/>
          <p:nvPr/>
        </p:nvGrpSpPr>
        <p:grpSpPr>
          <a:xfrm>
            <a:off x="1359216" y="4607660"/>
            <a:ext cx="1600137" cy="1485636"/>
            <a:chOff x="5929190" y="2159388"/>
            <a:chExt cx="1600137" cy="1485636"/>
          </a:xfrm>
        </p:grpSpPr>
        <p:grpSp>
          <p:nvGrpSpPr>
            <p:cNvPr id="33" name="群組 32"/>
            <p:cNvGrpSpPr/>
            <p:nvPr/>
          </p:nvGrpSpPr>
          <p:grpSpPr>
            <a:xfrm>
              <a:off x="6004697" y="2159388"/>
              <a:ext cx="1452622" cy="1485636"/>
              <a:chOff x="488504" y="1655328"/>
              <a:chExt cx="3001597" cy="3069815"/>
            </a:xfrm>
          </p:grpSpPr>
          <p:sp>
            <p:nvSpPr>
              <p:cNvPr id="35" name="橢圓 34"/>
              <p:cNvSpPr/>
              <p:nvPr/>
            </p:nvSpPr>
            <p:spPr bwMode="auto">
              <a:xfrm>
                <a:off x="488504" y="1655328"/>
                <a:ext cx="3001597" cy="3069815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  <a:effectLst/>
              <a:extLst/>
            </p:spPr>
            <p:txBody>
              <a:bodyPr vert="horz" wrap="square" lIns="0" tIns="360000" rIns="0" bIns="0" numCol="1" rtlCol="0" anchor="t" anchorCtr="1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zh-TW" altLang="en-US" sz="4000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標楷體" pitchFamily="65" charset="-120"/>
                </a:endParaRPr>
              </a:p>
            </p:txBody>
          </p:sp>
          <p:sp>
            <p:nvSpPr>
              <p:cNvPr id="36" name="橢圓 35"/>
              <p:cNvSpPr/>
              <p:nvPr/>
            </p:nvSpPr>
            <p:spPr bwMode="auto">
              <a:xfrm>
                <a:off x="637781" y="1825871"/>
                <a:ext cx="2708783" cy="2708783"/>
              </a:xfrm>
              <a:prstGeom prst="ellipse">
                <a:avLst/>
              </a:prstGeom>
              <a:gradFill rotWithShape="1">
                <a:gsLst>
                  <a:gs pos="0">
                    <a:srgbClr val="CCFF99"/>
                  </a:gs>
                  <a:gs pos="100000">
                    <a:srgbClr val="66FFFF"/>
                  </a:gs>
                </a:gsLst>
                <a:lin ang="0" scaled="1"/>
              </a:gradFill>
              <a:ln>
                <a:noFill/>
              </a:ln>
              <a:effectLst/>
              <a:extLst/>
            </p:spPr>
            <p:txBody>
              <a:bodyPr vert="horz" wrap="square" lIns="0" tIns="360000" rIns="0" bIns="0" numCol="1" rtlCol="0" anchor="t" anchorCtr="1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1" lang="zh-TW" altLang="en-US" sz="4000" b="1" i="0" u="none" strike="noStrike" cap="none" normalizeH="0" baseline="-2500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標楷體" pitchFamily="65" charset="-120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5929190" y="2564904"/>
              <a:ext cx="160013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sz="2400" b="1" dirty="0">
                  <a:solidFill>
                    <a:srgbClr val="33333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行業</a:t>
              </a:r>
              <a:r>
                <a:rPr lang="zh-TW" altLang="en-US" sz="2400" b="1" dirty="0" smtClean="0">
                  <a:solidFill>
                    <a:srgbClr val="33333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分佈</a:t>
              </a:r>
              <a:endParaRPr lang="en-US" altLang="zh-TW" sz="24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  <a:p>
              <a:pPr algn="ctr"/>
              <a:r>
                <a:rPr lang="zh-TW" altLang="en-US" sz="2400" b="1" dirty="0" smtClean="0">
                  <a:solidFill>
                    <a:srgbClr val="333333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統計</a:t>
              </a:r>
              <a:endParaRPr lang="zh-TW" altLang="en-US" sz="2400" b="1" dirty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cxnSp>
        <p:nvCxnSpPr>
          <p:cNvPr id="37" name="直線接點 36"/>
          <p:cNvCxnSpPr/>
          <p:nvPr/>
        </p:nvCxnSpPr>
        <p:spPr bwMode="auto">
          <a:xfrm flipV="1">
            <a:off x="2743329" y="4711879"/>
            <a:ext cx="374290" cy="229289"/>
          </a:xfrm>
          <a:prstGeom prst="line">
            <a:avLst/>
          </a:prstGeom>
          <a:gradFill rotWithShape="1">
            <a:gsLst>
              <a:gs pos="0">
                <a:srgbClr val="FAF6BC"/>
              </a:gs>
              <a:gs pos="100000">
                <a:srgbClr val="FFE471"/>
              </a:gs>
            </a:gsLst>
            <a:lin ang="0" scaled="1"/>
          </a:gradFill>
          <a:ln w="57150" cap="flat" cmpd="sng" algn="ctr">
            <a:solidFill>
              <a:srgbClr val="0066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矩形 23"/>
          <p:cNvSpPr/>
          <p:nvPr/>
        </p:nvSpPr>
        <p:spPr>
          <a:xfrm>
            <a:off x="1807225" y="1660738"/>
            <a:ext cx="1837362" cy="400110"/>
          </a:xfrm>
          <a:prstGeom prst="rect">
            <a:avLst/>
          </a:prstGeom>
          <a:solidFill>
            <a:srgbClr val="0066FF"/>
          </a:solidFill>
        </p:spPr>
        <p:txBody>
          <a:bodyPr wrap="none">
            <a:spAutoFit/>
          </a:bodyPr>
          <a:lstStyle/>
          <a:p>
            <a:r>
              <a:rPr lang="zh-TW" altLang="zh-TW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</a:t>
            </a:r>
            <a:r>
              <a:rPr lang="en-US" altLang="zh-TW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zh-TW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商業設立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23449" y="1844824"/>
            <a:ext cx="1723549" cy="400110"/>
          </a:xfrm>
          <a:prstGeom prst="rect">
            <a:avLst/>
          </a:prstGeom>
          <a:solidFill>
            <a:srgbClr val="0066FF"/>
          </a:solidFill>
        </p:spPr>
        <p:txBody>
          <a:bodyPr wrap="none">
            <a:spAutoFit/>
          </a:bodyPr>
          <a:lstStyle/>
          <a:p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經商環境改善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45088" y="1556792"/>
            <a:ext cx="1723549" cy="400110"/>
          </a:xfrm>
          <a:prstGeom prst="rect">
            <a:avLst/>
          </a:prstGeom>
          <a:solidFill>
            <a:srgbClr val="0066FF"/>
          </a:solidFill>
        </p:spPr>
        <p:txBody>
          <a:bodyPr wrap="none">
            <a:spAutoFit/>
          </a:bodyPr>
          <a:lstStyle/>
          <a:p>
            <a:r>
              <a:rPr lang="zh-TW" altLang="en-US" sz="2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便民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查詢服務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549931" y="4263589"/>
            <a:ext cx="1723549" cy="400110"/>
          </a:xfrm>
          <a:prstGeom prst="rect">
            <a:avLst/>
          </a:prstGeom>
          <a:solidFill>
            <a:srgbClr val="0066FF"/>
          </a:solidFill>
        </p:spPr>
        <p:txBody>
          <a:bodyPr wrap="none">
            <a:spAutoFit/>
          </a:bodyPr>
          <a:lstStyle/>
          <a:p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促進產業發展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00472" y="3645024"/>
            <a:ext cx="1723549" cy="400110"/>
          </a:xfrm>
          <a:prstGeom prst="rect">
            <a:avLst/>
          </a:prstGeom>
          <a:solidFill>
            <a:srgbClr val="0066FF"/>
          </a:solidFill>
        </p:spPr>
        <p:txBody>
          <a:bodyPr wrap="none">
            <a:spAutoFit/>
          </a:bodyPr>
          <a:lstStyle/>
          <a:p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巨量資料分析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11081" y="4181018"/>
            <a:ext cx="1723549" cy="400110"/>
          </a:xfrm>
          <a:prstGeom prst="rect">
            <a:avLst/>
          </a:prstGeom>
          <a:solidFill>
            <a:srgbClr val="0066FF"/>
          </a:solidFill>
        </p:spPr>
        <p:txBody>
          <a:bodyPr wrap="none">
            <a:spAutoFit/>
          </a:bodyPr>
          <a:lstStyle/>
          <a:p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施政決策參考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717283" y="6197242"/>
            <a:ext cx="1723549" cy="400110"/>
          </a:xfrm>
          <a:prstGeom prst="rect">
            <a:avLst/>
          </a:prstGeom>
          <a:solidFill>
            <a:srgbClr val="0066FF"/>
          </a:solidFill>
        </p:spPr>
        <p:txBody>
          <a:bodyPr wrap="none">
            <a:spAutoFit/>
          </a:bodyPr>
          <a:lstStyle/>
          <a:p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跨域資料分享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317683" y="6197242"/>
            <a:ext cx="1723549" cy="400110"/>
          </a:xfrm>
          <a:prstGeom prst="rect">
            <a:avLst/>
          </a:prstGeom>
          <a:solidFill>
            <a:srgbClr val="0066FF"/>
          </a:solidFill>
        </p:spPr>
        <p:txBody>
          <a:bodyPr wrap="none">
            <a:spAutoFit/>
          </a:bodyPr>
          <a:lstStyle/>
          <a:p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商工群聚供需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629948" y="5930837"/>
            <a:ext cx="1467068" cy="400110"/>
          </a:xfrm>
          <a:prstGeom prst="rect">
            <a:avLst/>
          </a:prstGeom>
          <a:solidFill>
            <a:srgbClr val="0066FF"/>
          </a:solidFill>
        </p:spPr>
        <p:txBody>
          <a:bodyPr wrap="none">
            <a:spAutoFit/>
          </a:bodyPr>
          <a:lstStyle/>
          <a:p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提升競爭力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549931" y="3460938"/>
            <a:ext cx="1640779" cy="400110"/>
          </a:xfrm>
          <a:prstGeom prst="rect">
            <a:avLst/>
          </a:prstGeom>
          <a:solidFill>
            <a:srgbClr val="0066FF"/>
          </a:solidFill>
        </p:spPr>
        <p:txBody>
          <a:bodyPr wrap="square">
            <a:spAutoFit/>
          </a:bodyPr>
          <a:lstStyle/>
          <a:p>
            <a:r>
              <a:rPr lang="zh-TW" altLang="en-US" sz="2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公私協力</a:t>
            </a:r>
            <a:endParaRPr lang="zh-TW" altLang="en-US" sz="20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5" name="圓角矩形 54"/>
          <p:cNvSpPr/>
          <p:nvPr/>
        </p:nvSpPr>
        <p:spPr bwMode="auto">
          <a:xfrm>
            <a:off x="3242878" y="3839817"/>
            <a:ext cx="1143093" cy="458113"/>
          </a:xfrm>
          <a:prstGeom prst="roundRect">
            <a:avLst/>
          </a:prstGeom>
          <a:solidFill>
            <a:srgbClr val="0000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b="1" dirty="0" smtClean="0">
                <a:solidFill>
                  <a:schemeClr val="bg1"/>
                </a:solidFill>
                <a:ea typeface="微軟正黑體" pitchFamily="34" charset="-120"/>
              </a:rPr>
              <a:t>主題導向</a:t>
            </a:r>
            <a:endParaRPr lang="en-US" altLang="zh-TW" b="1" dirty="0" smtClean="0">
              <a:solidFill>
                <a:schemeClr val="bg1"/>
              </a:solidFill>
              <a:ea typeface="微軟正黑體" pitchFamily="34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微軟正黑體" pitchFamily="34" charset="-120"/>
              </a:rPr>
              <a:t>資料服務</a:t>
            </a:r>
          </a:p>
        </p:txBody>
      </p:sp>
      <p:sp>
        <p:nvSpPr>
          <p:cNvPr id="56" name="圓角矩形 55"/>
          <p:cNvSpPr/>
          <p:nvPr/>
        </p:nvSpPr>
        <p:spPr bwMode="auto">
          <a:xfrm>
            <a:off x="3242878" y="4411047"/>
            <a:ext cx="1143093" cy="458113"/>
          </a:xfrm>
          <a:prstGeom prst="roundRect">
            <a:avLst/>
          </a:prstGeom>
          <a:solidFill>
            <a:srgbClr val="0000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微軟正黑體" pitchFamily="34" charset="-120"/>
              </a:rPr>
              <a:t>跨域資料</a:t>
            </a:r>
            <a:endParaRPr kumimoji="1" lang="en-US" altLang="zh-TW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ea typeface="微軟正黑體" pitchFamily="34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b="1" dirty="0" smtClean="0">
                <a:solidFill>
                  <a:schemeClr val="bg1"/>
                </a:solidFill>
                <a:ea typeface="微軟正黑體" pitchFamily="34" charset="-120"/>
              </a:rPr>
              <a:t>蒐集</a:t>
            </a:r>
            <a:r>
              <a:rPr kumimoji="1" lang="zh-TW" alt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微軟正黑體" pitchFamily="34" charset="-120"/>
              </a:rPr>
              <a:t>服務</a:t>
            </a:r>
          </a:p>
        </p:txBody>
      </p:sp>
      <p:sp>
        <p:nvSpPr>
          <p:cNvPr id="58" name="圓角矩形 57"/>
          <p:cNvSpPr/>
          <p:nvPr/>
        </p:nvSpPr>
        <p:spPr bwMode="auto">
          <a:xfrm>
            <a:off x="4529987" y="4411047"/>
            <a:ext cx="1143093" cy="458113"/>
          </a:xfrm>
          <a:prstGeom prst="roundRect">
            <a:avLst/>
          </a:prstGeom>
          <a:solidFill>
            <a:srgbClr val="0000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b="1" dirty="0" smtClean="0">
                <a:solidFill>
                  <a:schemeClr val="bg1"/>
                </a:solidFill>
                <a:ea typeface="微軟正黑體" pitchFamily="34" charset="-120"/>
              </a:rPr>
              <a:t>巨量</a:t>
            </a:r>
            <a:r>
              <a:rPr kumimoji="1" lang="zh-TW" alt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微軟正黑體" pitchFamily="34" charset="-120"/>
              </a:rPr>
              <a:t>資料</a:t>
            </a:r>
            <a:endParaRPr kumimoji="1" lang="en-US" altLang="zh-TW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ea typeface="微軟正黑體" pitchFamily="34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b="1" dirty="0" smtClean="0">
                <a:solidFill>
                  <a:schemeClr val="bg1"/>
                </a:solidFill>
                <a:ea typeface="微軟正黑體" pitchFamily="34" charset="-120"/>
              </a:rPr>
              <a:t>分析</a:t>
            </a:r>
            <a:r>
              <a:rPr kumimoji="1" lang="zh-TW" alt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微軟正黑體" pitchFamily="34" charset="-120"/>
              </a:rPr>
              <a:t>服務</a:t>
            </a:r>
          </a:p>
        </p:txBody>
      </p:sp>
      <p:sp>
        <p:nvSpPr>
          <p:cNvPr id="59" name="圓角矩形 58"/>
          <p:cNvSpPr/>
          <p:nvPr/>
        </p:nvSpPr>
        <p:spPr bwMode="auto">
          <a:xfrm>
            <a:off x="4529987" y="3834983"/>
            <a:ext cx="1143093" cy="458113"/>
          </a:xfrm>
          <a:prstGeom prst="roundRect">
            <a:avLst/>
          </a:prstGeom>
          <a:solidFill>
            <a:srgbClr val="0000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b="1" dirty="0" smtClean="0">
                <a:solidFill>
                  <a:schemeClr val="bg1"/>
                </a:solidFill>
                <a:ea typeface="微軟正黑體" pitchFamily="34" charset="-120"/>
              </a:rPr>
              <a:t>經濟</a:t>
            </a:r>
            <a:r>
              <a:rPr kumimoji="1" lang="zh-TW" alt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微軟正黑體" pitchFamily="34" charset="-120"/>
              </a:rPr>
              <a:t>資料</a:t>
            </a:r>
            <a:endParaRPr kumimoji="1" lang="en-US" altLang="zh-TW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ea typeface="微軟正黑體" pitchFamily="34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b="1" dirty="0" smtClean="0">
                <a:solidFill>
                  <a:schemeClr val="bg1"/>
                </a:solidFill>
                <a:ea typeface="微軟正黑體" pitchFamily="34" charset="-120"/>
              </a:rPr>
              <a:t>需求</a:t>
            </a:r>
            <a:r>
              <a:rPr kumimoji="1" lang="zh-TW" alt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ea typeface="微軟正黑體" pitchFamily="34" charset="-120"/>
              </a:rPr>
              <a:t>服務</a:t>
            </a:r>
          </a:p>
        </p:txBody>
      </p:sp>
      <p:sp>
        <p:nvSpPr>
          <p:cNvPr id="61" name="圓角矩形圖說文字 60"/>
          <p:cNvSpPr/>
          <p:nvPr/>
        </p:nvSpPr>
        <p:spPr bwMode="auto">
          <a:xfrm>
            <a:off x="7556281" y="1860793"/>
            <a:ext cx="1754866" cy="931376"/>
          </a:xfrm>
          <a:prstGeom prst="wedgeRoundRectCallout">
            <a:avLst>
              <a:gd name="adj1" fmla="val -61573"/>
              <a:gd name="adj2" fmla="val 89252"/>
              <a:gd name="adj3" fmla="val 16667"/>
            </a:avLst>
          </a:prstGeom>
          <a:solidFill>
            <a:schemeClr val="bg1"/>
          </a:solidFill>
          <a:ln w="5715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TW" altLang="en-US" sz="1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目前規劃以</a:t>
            </a:r>
            <a:endParaRPr lang="en-US" altLang="zh-TW" sz="16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「創業展店」</a:t>
            </a:r>
            <a:endParaRPr lang="en-US" altLang="zh-TW" sz="16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為應用主題。</a:t>
            </a:r>
            <a:endParaRPr lang="zh-TW" altLang="en-US" sz="16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3" name="圓角矩形圖說文字 62"/>
          <p:cNvSpPr/>
          <p:nvPr/>
        </p:nvSpPr>
        <p:spPr bwMode="auto">
          <a:xfrm>
            <a:off x="7354385" y="5301208"/>
            <a:ext cx="2351143" cy="1118150"/>
          </a:xfrm>
          <a:prstGeom prst="wedgeRoundRectCallout">
            <a:avLst>
              <a:gd name="adj1" fmla="val -55348"/>
              <a:gd name="adj2" fmla="val -74249"/>
              <a:gd name="adj3" fmla="val 16667"/>
            </a:avLst>
          </a:prstGeom>
          <a:solidFill>
            <a:schemeClr val="bg1"/>
          </a:solidFill>
          <a:ln w="57150" cap="flat" cmpd="sng" algn="ctr">
            <a:solidFill>
              <a:srgbClr val="000066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zh-TW" altLang="en-US" sz="1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未來可發展</a:t>
            </a:r>
            <a:endParaRPr lang="en-US" altLang="zh-TW" sz="16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「產業上下游關係</a:t>
            </a:r>
            <a:r>
              <a:rPr lang="zh-TW" altLang="en-US" sz="1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鏈」</a:t>
            </a:r>
            <a:endParaRPr lang="en-US" altLang="zh-TW" sz="16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及「行業</a:t>
            </a:r>
            <a:r>
              <a:rPr lang="zh-TW" altLang="en-US" sz="1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分佈」</a:t>
            </a:r>
            <a:endParaRPr lang="en-US" altLang="zh-TW" sz="1600" b="1" dirty="0" smtClean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為應用主題。</a:t>
            </a:r>
            <a:endParaRPr lang="zh-TW" altLang="en-US" sz="16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2" name="標題 1"/>
          <p:cNvSpPr txBox="1">
            <a:spLocks/>
          </p:cNvSpPr>
          <p:nvPr/>
        </p:nvSpPr>
        <p:spPr>
          <a:xfrm>
            <a:off x="488504" y="116632"/>
            <a:ext cx="8915400" cy="7191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+mj-lt"/>
                <a:ea typeface="標楷體" pitchFamily="65" charset="-120"/>
                <a:cs typeface="新細明體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>
              <a:defRPr/>
            </a:pPr>
            <a:r>
              <a:rPr lang="zh-TW" altLang="en-US" sz="3000" kern="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壹、商工行政主題式開放資料推動</a:t>
            </a:r>
            <a:r>
              <a:rPr lang="zh-TW" altLang="en-US" sz="3000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策略</a:t>
            </a:r>
            <a:br>
              <a:rPr lang="zh-TW" altLang="en-US" sz="3000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商工資料應用主題需求</a:t>
            </a:r>
            <a:endParaRPr lang="zh-TW" altLang="en-US" sz="2400" kern="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5726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圓角矩形 37"/>
          <p:cNvSpPr/>
          <p:nvPr/>
        </p:nvSpPr>
        <p:spPr bwMode="auto">
          <a:xfrm>
            <a:off x="692026" y="1956578"/>
            <a:ext cx="1584176" cy="4136717"/>
          </a:xfrm>
          <a:prstGeom prst="roundRect">
            <a:avLst/>
          </a:prstGeom>
          <a:solidFill>
            <a:srgbClr val="CCECFF"/>
          </a:solidFill>
          <a:ln w="38100" cap="flat" cmpd="sng" algn="ctr">
            <a:solidFill>
              <a:srgbClr val="000099"/>
            </a:solidFill>
            <a:prstDash val="sys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099" name="Rectangle 7"/>
          <p:cNvSpPr txBox="1">
            <a:spLocks noGrp="1" noChangeArrowheads="1"/>
          </p:cNvSpPr>
          <p:nvPr/>
        </p:nvSpPr>
        <p:spPr bwMode="auto">
          <a:xfrm>
            <a:off x="8997950" y="6400800"/>
            <a:ext cx="825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 kumimoji="1" sz="28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kumimoji="1" sz="2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F63DD5C-FC79-429E-A525-1E11938FB99C}" type="slidenum">
              <a:rPr lang="en-US" altLang="zh-TW" sz="1400">
                <a:ea typeface="新細明體" pitchFamily="18" charset="-12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US" altLang="zh-TW" sz="1400">
              <a:ea typeface="新細明體" pitchFamily="18" charset="-12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16496" y="1124744"/>
            <a:ext cx="8994204" cy="87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r>
              <a:rPr lang="zh-TW" altLang="en-US" sz="2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潛在使用對象</a:t>
            </a: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4" name="圓角矩形 53"/>
          <p:cNvSpPr/>
          <p:nvPr/>
        </p:nvSpPr>
        <p:spPr bwMode="auto">
          <a:xfrm>
            <a:off x="4072326" y="1956578"/>
            <a:ext cx="5129146" cy="887519"/>
          </a:xfrm>
          <a:prstGeom prst="roundRect">
            <a:avLst>
              <a:gd name="adj" fmla="val 3576"/>
            </a:avLst>
          </a:prstGeom>
          <a:gradFill rotWithShape="1">
            <a:gsLst>
              <a:gs pos="0">
                <a:srgbClr val="66FFFF"/>
              </a:gs>
              <a:gs pos="100000">
                <a:srgbClr val="CCFF99"/>
              </a:gs>
            </a:gsLst>
            <a:lin ang="0" scaled="1"/>
          </a:gradFill>
          <a:ln w="9525">
            <a:solidFill>
              <a:schemeClr val="bg2">
                <a:lumMod val="75000"/>
                <a:lumOff val="25000"/>
              </a:schemeClr>
            </a:solidFill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none" lIns="0" tIns="18000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lnSpc>
                <a:spcPts val="0"/>
              </a:lnSpc>
            </a:pPr>
            <a:endParaRPr lang="zh-TW" altLang="en-US" sz="2400" b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5" name="圓角矩形 54"/>
          <p:cNvSpPr/>
          <p:nvPr/>
        </p:nvSpPr>
        <p:spPr bwMode="auto">
          <a:xfrm>
            <a:off x="2872646" y="1956577"/>
            <a:ext cx="1851828" cy="908863"/>
          </a:xfrm>
          <a:prstGeom prst="roundRect">
            <a:avLst>
              <a:gd name="adj" fmla="val 10653"/>
            </a:avLst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zh-TW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大公司或</a:t>
            </a:r>
            <a:endParaRPr lang="en-US" altLang="zh-TW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0" hangingPunct="0"/>
            <a:r>
              <a:rPr lang="zh-TW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連鎖加盟業者</a:t>
            </a:r>
            <a:endParaRPr lang="zh-TW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6" name="圓角矩形 55"/>
          <p:cNvSpPr/>
          <p:nvPr/>
        </p:nvSpPr>
        <p:spPr bwMode="auto">
          <a:xfrm>
            <a:off x="4072326" y="3007485"/>
            <a:ext cx="5129146" cy="887519"/>
          </a:xfrm>
          <a:prstGeom prst="roundRect">
            <a:avLst>
              <a:gd name="adj" fmla="val 3576"/>
            </a:avLst>
          </a:prstGeom>
          <a:gradFill rotWithShape="1">
            <a:gsLst>
              <a:gs pos="0">
                <a:srgbClr val="66FFFF"/>
              </a:gs>
              <a:gs pos="100000">
                <a:srgbClr val="CCFF99"/>
              </a:gs>
            </a:gsLst>
            <a:lin ang="0" scaled="1"/>
          </a:gradFill>
          <a:ln w="9525">
            <a:solidFill>
              <a:schemeClr val="bg2">
                <a:lumMod val="75000"/>
                <a:lumOff val="25000"/>
              </a:schemeClr>
            </a:solidFill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none" lIns="0" tIns="18000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lnSpc>
                <a:spcPts val="0"/>
              </a:lnSpc>
            </a:pPr>
            <a:endParaRPr lang="zh-TW" altLang="en-US" sz="2400" b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8" name="圓角矩形 57"/>
          <p:cNvSpPr/>
          <p:nvPr/>
        </p:nvSpPr>
        <p:spPr bwMode="auto">
          <a:xfrm>
            <a:off x="2872646" y="3007484"/>
            <a:ext cx="1851828" cy="908863"/>
          </a:xfrm>
          <a:prstGeom prst="roundRect">
            <a:avLst>
              <a:gd name="adj" fmla="val 10653"/>
            </a:avLst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zh-TW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資料分析及加值</a:t>
            </a:r>
            <a:endParaRPr lang="en-US" altLang="zh-TW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0" hangingPunct="0"/>
            <a:r>
              <a:rPr lang="zh-TW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廠商</a:t>
            </a:r>
            <a:r>
              <a:rPr lang="en-US" altLang="zh-TW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學術單位</a:t>
            </a:r>
            <a:endParaRPr lang="zh-TW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9" name="圓角矩形 58"/>
          <p:cNvSpPr/>
          <p:nvPr/>
        </p:nvSpPr>
        <p:spPr bwMode="auto">
          <a:xfrm>
            <a:off x="4072326" y="4102650"/>
            <a:ext cx="5129146" cy="887519"/>
          </a:xfrm>
          <a:prstGeom prst="roundRect">
            <a:avLst>
              <a:gd name="adj" fmla="val 3576"/>
            </a:avLst>
          </a:prstGeom>
          <a:gradFill rotWithShape="1">
            <a:gsLst>
              <a:gs pos="0">
                <a:srgbClr val="66FFFF"/>
              </a:gs>
              <a:gs pos="100000">
                <a:srgbClr val="CCFF99"/>
              </a:gs>
            </a:gsLst>
            <a:lin ang="0" scaled="1"/>
          </a:gradFill>
          <a:ln w="9525">
            <a:solidFill>
              <a:schemeClr val="bg2">
                <a:lumMod val="75000"/>
                <a:lumOff val="25000"/>
              </a:schemeClr>
            </a:solidFill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none" lIns="0" tIns="18000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lnSpc>
                <a:spcPts val="0"/>
              </a:lnSpc>
            </a:pPr>
            <a:endParaRPr lang="zh-TW" altLang="en-US" sz="2400" b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1" name="圓角矩形 60"/>
          <p:cNvSpPr/>
          <p:nvPr/>
        </p:nvSpPr>
        <p:spPr bwMode="auto">
          <a:xfrm>
            <a:off x="2872646" y="4102649"/>
            <a:ext cx="1851828" cy="908863"/>
          </a:xfrm>
          <a:prstGeom prst="roundRect">
            <a:avLst>
              <a:gd name="adj" fmla="val 10653"/>
            </a:avLst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zh-TW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公務機關</a:t>
            </a:r>
            <a:endParaRPr lang="zh-TW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2" name="圓角矩形 61"/>
          <p:cNvSpPr/>
          <p:nvPr/>
        </p:nvSpPr>
        <p:spPr bwMode="auto">
          <a:xfrm>
            <a:off x="4072326" y="5184434"/>
            <a:ext cx="5129146" cy="887519"/>
          </a:xfrm>
          <a:prstGeom prst="roundRect">
            <a:avLst>
              <a:gd name="adj" fmla="val 3576"/>
            </a:avLst>
          </a:prstGeom>
          <a:gradFill rotWithShape="1">
            <a:gsLst>
              <a:gs pos="0">
                <a:srgbClr val="66FFFF"/>
              </a:gs>
              <a:gs pos="100000">
                <a:srgbClr val="CCFF99"/>
              </a:gs>
            </a:gsLst>
            <a:lin ang="0" scaled="1"/>
          </a:gradFill>
          <a:ln w="9525">
            <a:solidFill>
              <a:schemeClr val="bg2">
                <a:lumMod val="75000"/>
                <a:lumOff val="25000"/>
              </a:schemeClr>
            </a:solidFill>
            <a:prstDash val="sysDot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none" lIns="0" tIns="180000" rIns="0" bIns="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lnSpc>
                <a:spcPts val="0"/>
              </a:lnSpc>
            </a:pPr>
            <a:endParaRPr lang="zh-TW" altLang="en-US" sz="2400" b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3" name="圓角矩形 62"/>
          <p:cNvSpPr/>
          <p:nvPr/>
        </p:nvSpPr>
        <p:spPr bwMode="auto">
          <a:xfrm>
            <a:off x="2872646" y="5184433"/>
            <a:ext cx="1851828" cy="908863"/>
          </a:xfrm>
          <a:prstGeom prst="roundRect">
            <a:avLst>
              <a:gd name="adj" fmla="val 10653"/>
            </a:avLst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zh-TW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一般民眾</a:t>
            </a:r>
            <a:r>
              <a:rPr lang="en-US" altLang="zh-TW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青創</a:t>
            </a:r>
            <a:endParaRPr lang="en-US" altLang="zh-TW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eaLnBrk="0" hangingPunct="0"/>
            <a:r>
              <a:rPr lang="zh-TW" alt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或中小企業</a:t>
            </a:r>
            <a:endParaRPr lang="zh-TW" alt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4" name="圓角矩形 83"/>
          <p:cNvSpPr/>
          <p:nvPr/>
        </p:nvSpPr>
        <p:spPr bwMode="auto">
          <a:xfrm>
            <a:off x="5300538" y="3116027"/>
            <a:ext cx="2733715" cy="695140"/>
          </a:xfrm>
          <a:prstGeom prst="roundRect">
            <a:avLst/>
          </a:prstGeom>
          <a:solidFill>
            <a:srgbClr val="FF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pPr marL="171450" marR="0" indent="-1714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tabLst/>
            </a:pPr>
            <a:r>
              <a:rPr kumimoji="1" lang="zh-TW" alt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開發加值應用服務</a:t>
            </a:r>
            <a:endParaRPr kumimoji="1" lang="en-US" altLang="zh-TW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marR="0" indent="-1714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tabLst/>
            </a:pP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利用資料進行研究</a:t>
            </a:r>
            <a:endParaRPr kumimoji="1" lang="zh-TW" altLang="en-US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6" name="圓角矩形 85"/>
          <p:cNvSpPr/>
          <p:nvPr/>
        </p:nvSpPr>
        <p:spPr bwMode="auto">
          <a:xfrm>
            <a:off x="5300538" y="2060848"/>
            <a:ext cx="2733715" cy="648072"/>
          </a:xfrm>
          <a:prstGeom prst="roundRect">
            <a:avLst/>
          </a:prstGeom>
          <a:solidFill>
            <a:srgbClr val="FF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pPr marL="171450" marR="0" indent="-1714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tabLst/>
            </a:pPr>
            <a:r>
              <a:rPr kumimoji="1" lang="zh-TW" alt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展店選址分析</a:t>
            </a:r>
            <a:r>
              <a:rPr kumimoji="1" lang="en-US" altLang="zh-TW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&amp;</a:t>
            </a:r>
            <a:r>
              <a:rPr kumimoji="1" lang="zh-TW" alt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評估</a:t>
            </a:r>
          </a:p>
        </p:txBody>
      </p:sp>
      <p:sp>
        <p:nvSpPr>
          <p:cNvPr id="87" name="向右箭號 86"/>
          <p:cNvSpPr/>
          <p:nvPr/>
        </p:nvSpPr>
        <p:spPr bwMode="auto">
          <a:xfrm>
            <a:off x="2276202" y="2151972"/>
            <a:ext cx="596444" cy="409773"/>
          </a:xfrm>
          <a:prstGeom prst="rightArrow">
            <a:avLst/>
          </a:prstGeom>
          <a:solidFill>
            <a:srgbClr val="0000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0" name="圓角矩形 89"/>
          <p:cNvSpPr/>
          <p:nvPr/>
        </p:nvSpPr>
        <p:spPr bwMode="auto">
          <a:xfrm>
            <a:off x="5330543" y="4198962"/>
            <a:ext cx="2702107" cy="695138"/>
          </a:xfrm>
          <a:prstGeom prst="roundRect">
            <a:avLst/>
          </a:prstGeom>
          <a:solidFill>
            <a:srgbClr val="FF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pPr marL="171450" marR="0" indent="-1714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tabLst/>
            </a:pPr>
            <a:r>
              <a:rPr kumimoji="1" lang="zh-TW" altLang="en-US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提供主題混搭資料集</a:t>
            </a:r>
            <a:endParaRPr kumimoji="1" lang="en-US" altLang="zh-TW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buFont typeface="Wingdings" panose="05000000000000000000" pitchFamily="2" charset="2"/>
              <a:buChar char="n"/>
            </a:pPr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提供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商工</a:t>
            </a:r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便民應用服務</a:t>
            </a:r>
            <a:endParaRPr kumimoji="1" lang="zh-TW" altLang="en-US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2" name="圓角矩形 91"/>
          <p:cNvSpPr/>
          <p:nvPr/>
        </p:nvSpPr>
        <p:spPr bwMode="auto">
          <a:xfrm>
            <a:off x="6465168" y="5295542"/>
            <a:ext cx="2660724" cy="686643"/>
          </a:xfrm>
          <a:prstGeom prst="roundRect">
            <a:avLst/>
          </a:prstGeom>
          <a:solidFill>
            <a:srgbClr val="FF66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pPr marL="171450" marR="0" indent="-1714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n"/>
              <a:tabLst/>
            </a:pPr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使用商工便民應用服務</a:t>
            </a:r>
            <a:endParaRPr lang="en-US" altLang="zh-TW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buFont typeface="Wingdings" panose="05000000000000000000" pitchFamily="2" charset="2"/>
              <a:buChar char="n"/>
            </a:pPr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</a:t>
            </a:r>
            <a:r>
              <a:rPr lang="zh-TW" altLang="en-US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加</a:t>
            </a:r>
            <a:r>
              <a:rPr lang="zh-TW" altLang="en-US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值業者提供之應用服務</a:t>
            </a:r>
            <a:endParaRPr lang="zh-TW" altLang="en-US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3" name="圓角矩形 92"/>
          <p:cNvSpPr/>
          <p:nvPr/>
        </p:nvSpPr>
        <p:spPr bwMode="auto">
          <a:xfrm>
            <a:off x="853578" y="2420888"/>
            <a:ext cx="1278608" cy="1390279"/>
          </a:xfrm>
          <a:prstGeom prst="roundRect">
            <a:avLst/>
          </a:prstGeom>
          <a:solidFill>
            <a:srgbClr val="0000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contrasting" dir="t"/>
          </a:scene3d>
          <a:sp3d>
            <a:bevelT w="95250" h="107950"/>
            <a:contourClr>
              <a:schemeClr val="bg1"/>
            </a:contourClr>
          </a:sp3d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商工主題應用</a:t>
            </a:r>
            <a:endParaRPr kumimoji="1" lang="en-US" altLang="zh-TW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資料集</a:t>
            </a:r>
          </a:p>
        </p:txBody>
      </p:sp>
      <p:sp>
        <p:nvSpPr>
          <p:cNvPr id="94" name="圓角矩形 93"/>
          <p:cNvSpPr/>
          <p:nvPr/>
        </p:nvSpPr>
        <p:spPr bwMode="auto">
          <a:xfrm>
            <a:off x="853578" y="4198961"/>
            <a:ext cx="1278608" cy="1390279"/>
          </a:xfrm>
          <a:prstGeom prst="roundRect">
            <a:avLst/>
          </a:prstGeom>
          <a:solidFill>
            <a:srgbClr val="0000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contrasting" dir="t"/>
          </a:scene3d>
          <a:sp3d>
            <a:bevelT w="95250" h="107950"/>
            <a:contourClr>
              <a:schemeClr val="bg1"/>
            </a:contourClr>
          </a:sp3d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商工主題應用</a:t>
            </a:r>
            <a:endParaRPr lang="en-US" altLang="zh-TW" sz="16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介接</a:t>
            </a:r>
            <a:r>
              <a:rPr lang="en-US" altLang="zh-TW" sz="16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API</a:t>
            </a:r>
            <a:endParaRPr kumimoji="1" lang="zh-TW" alt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5" name="向右箭號 94"/>
          <p:cNvSpPr/>
          <p:nvPr/>
        </p:nvSpPr>
        <p:spPr bwMode="auto">
          <a:xfrm>
            <a:off x="2276202" y="3245142"/>
            <a:ext cx="596444" cy="409773"/>
          </a:xfrm>
          <a:prstGeom prst="rightArrow">
            <a:avLst/>
          </a:prstGeom>
          <a:solidFill>
            <a:srgbClr val="0000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6" name="向右箭號 95"/>
          <p:cNvSpPr/>
          <p:nvPr/>
        </p:nvSpPr>
        <p:spPr bwMode="auto">
          <a:xfrm>
            <a:off x="2276202" y="4402415"/>
            <a:ext cx="596444" cy="409773"/>
          </a:xfrm>
          <a:prstGeom prst="rightArrow">
            <a:avLst/>
          </a:prstGeom>
          <a:solidFill>
            <a:srgbClr val="0000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7" name="向右箭號 96"/>
          <p:cNvSpPr/>
          <p:nvPr/>
        </p:nvSpPr>
        <p:spPr bwMode="auto">
          <a:xfrm>
            <a:off x="2276202" y="5415163"/>
            <a:ext cx="596444" cy="409773"/>
          </a:xfrm>
          <a:prstGeom prst="rightArrow">
            <a:avLst/>
          </a:prstGeom>
          <a:solidFill>
            <a:srgbClr val="0000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3" name="向右箭號 122"/>
          <p:cNvSpPr/>
          <p:nvPr/>
        </p:nvSpPr>
        <p:spPr bwMode="auto">
          <a:xfrm>
            <a:off x="4724474" y="2132856"/>
            <a:ext cx="596444" cy="409773"/>
          </a:xfrm>
          <a:prstGeom prst="rightArrow">
            <a:avLst/>
          </a:prstGeom>
          <a:solidFill>
            <a:srgbClr val="0000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4" name="向右箭號 123"/>
          <p:cNvSpPr/>
          <p:nvPr/>
        </p:nvSpPr>
        <p:spPr bwMode="auto">
          <a:xfrm>
            <a:off x="4726115" y="3265657"/>
            <a:ext cx="596444" cy="409773"/>
          </a:xfrm>
          <a:prstGeom prst="rightArrow">
            <a:avLst/>
          </a:prstGeom>
          <a:solidFill>
            <a:srgbClr val="0000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5" name="向右箭號 124"/>
          <p:cNvSpPr/>
          <p:nvPr/>
        </p:nvSpPr>
        <p:spPr bwMode="auto">
          <a:xfrm>
            <a:off x="4724474" y="4408219"/>
            <a:ext cx="596444" cy="409773"/>
          </a:xfrm>
          <a:prstGeom prst="rightArrow">
            <a:avLst/>
          </a:prstGeom>
          <a:solidFill>
            <a:srgbClr val="0000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6" name="向右箭號 125"/>
          <p:cNvSpPr/>
          <p:nvPr/>
        </p:nvSpPr>
        <p:spPr bwMode="auto">
          <a:xfrm>
            <a:off x="4724474" y="5433977"/>
            <a:ext cx="1740694" cy="409773"/>
          </a:xfrm>
          <a:prstGeom prst="rightArrow">
            <a:avLst/>
          </a:prstGeom>
          <a:solidFill>
            <a:srgbClr val="0000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7" name="標題 1"/>
          <p:cNvSpPr txBox="1">
            <a:spLocks/>
          </p:cNvSpPr>
          <p:nvPr/>
        </p:nvSpPr>
        <p:spPr>
          <a:xfrm>
            <a:off x="488504" y="116632"/>
            <a:ext cx="8915400" cy="7191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+mj-lt"/>
                <a:ea typeface="標楷體" pitchFamily="65" charset="-120"/>
                <a:cs typeface="新細明體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>
              <a:defRPr/>
            </a:pPr>
            <a:r>
              <a:rPr lang="zh-TW" altLang="en-US" sz="3000" kern="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壹、商工行政主題式開放資料推動</a:t>
            </a:r>
            <a:r>
              <a:rPr lang="zh-TW" altLang="en-US" sz="3000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策略</a:t>
            </a:r>
            <a:br>
              <a:rPr lang="zh-TW" altLang="en-US" sz="3000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潛在使用對象</a:t>
            </a:r>
          </a:p>
        </p:txBody>
      </p:sp>
      <p:sp>
        <p:nvSpPr>
          <p:cNvPr id="2" name="矩形 1"/>
          <p:cNvSpPr/>
          <p:nvPr/>
        </p:nvSpPr>
        <p:spPr>
          <a:xfrm>
            <a:off x="4639429" y="4990169"/>
            <a:ext cx="1910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600" b="1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數位落差</a:t>
            </a:r>
            <a:r>
              <a:rPr lang="zh-TW" altLang="en-US" sz="1600" b="1" dirty="0" smtClean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限制對資料使用方式及程度</a:t>
            </a:r>
            <a:endParaRPr lang="zh-TW" altLang="en-US" sz="1600" b="1" dirty="0">
              <a:solidFill>
                <a:srgbClr val="FF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34937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 txBox="1">
            <a:spLocks noGrp="1" noChangeArrowheads="1"/>
          </p:cNvSpPr>
          <p:nvPr/>
        </p:nvSpPr>
        <p:spPr bwMode="auto">
          <a:xfrm>
            <a:off x="8985448" y="6436568"/>
            <a:ext cx="825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4"/>
              </a:buBlip>
              <a:defRPr kumimoji="1" sz="28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Blip>
                <a:blip r:embed="rId5"/>
              </a:buBlip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Blip>
                <a:blip r:embed="rId6"/>
              </a:buBlip>
              <a:defRPr kumimoji="1" sz="2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F63DD5C-FC79-429E-A525-1E11938FB99C}" type="slidenum">
              <a:rPr lang="en-US" altLang="zh-TW" sz="1400">
                <a:latin typeface="微軟正黑體" panose="020B0604030504040204" pitchFamily="34" charset="-120"/>
                <a:ea typeface="微軟正黑體" panose="020B0604030504040204" pitchFamily="34" charset="-12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US" altLang="zh-TW" sz="14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99511" y="1124744"/>
            <a:ext cx="9378025" cy="87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4"/>
              </a:buBlip>
              <a:defRPr/>
            </a:pPr>
            <a:r>
              <a:rPr lang="zh-TW" altLang="en-US" sz="2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應用主題：創業或</a:t>
            </a:r>
            <a:r>
              <a:rPr lang="zh-TW" altLang="en-US" sz="20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展</a:t>
            </a:r>
            <a:r>
              <a:rPr lang="zh-TW" altLang="en-US" sz="2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店評估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2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商業設立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4"/>
              </a:buBlip>
              <a:defRPr/>
            </a:pP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預計</a:t>
            </a:r>
            <a:r>
              <a:rPr lang="en-US" altLang="zh-TW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106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年起，開始進行跨域介接</a:t>
            </a:r>
            <a:r>
              <a:rPr lang="zh-TW" altLang="en-US" sz="20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與</a:t>
            </a:r>
            <a:r>
              <a:rPr lang="zh-TW" altLang="en-US" sz="2000" b="1" dirty="0" smtClean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混搭應用</a:t>
            </a:r>
            <a:endParaRPr lang="zh-TW" altLang="en-US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517453" y="2024608"/>
            <a:ext cx="8905010" cy="4680520"/>
          </a:xfrm>
          <a:prstGeom prst="rect">
            <a:avLst/>
          </a:prstGeom>
          <a:solidFill>
            <a:srgbClr val="66CCFF">
              <a:alpha val="34902"/>
            </a:srgbClr>
          </a:solidFill>
        </p:spPr>
        <p:txBody>
          <a:bodyPr anchor="t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5pPr>
            <a:lvl6pPr marL="457148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6pPr>
            <a:lvl7pPr marL="914296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7pPr>
            <a:lvl8pPr marL="1371445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8pPr>
            <a:lvl9pPr marL="1828592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9pPr>
          </a:lstStyle>
          <a:p>
            <a:pPr>
              <a:lnSpc>
                <a:spcPct val="100000"/>
              </a:lnSpc>
            </a:pPr>
            <a:endParaRPr kumimoji="0" lang="zh-TW" altLang="en-US" sz="2000" u="sng" kern="0" baseline="0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五邊形 5"/>
          <p:cNvSpPr/>
          <p:nvPr/>
        </p:nvSpPr>
        <p:spPr bwMode="auto">
          <a:xfrm>
            <a:off x="6033120" y="4112841"/>
            <a:ext cx="2595501" cy="981044"/>
          </a:xfrm>
          <a:prstGeom prst="homePlate">
            <a:avLst/>
          </a:prstGeom>
          <a:solidFill>
            <a:srgbClr val="FF6600"/>
          </a:solidFill>
          <a:ln>
            <a:noFill/>
          </a:ln>
          <a:effectLst/>
          <a:extLst/>
        </p:spPr>
        <p:txBody>
          <a:bodyPr vert="horz" wrap="square" lIns="0" tIns="360000" rIns="0" bIns="0" numCol="1" rtlCol="0" anchor="t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4000" b="1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五邊形 6"/>
          <p:cNvSpPr/>
          <p:nvPr/>
        </p:nvSpPr>
        <p:spPr bwMode="auto">
          <a:xfrm>
            <a:off x="4184990" y="4112841"/>
            <a:ext cx="2424194" cy="980524"/>
          </a:xfrm>
          <a:prstGeom prst="homePlate">
            <a:avLst/>
          </a:prstGeom>
          <a:solidFill>
            <a:srgbClr val="FF9933"/>
          </a:solidFill>
          <a:ln>
            <a:noFill/>
          </a:ln>
          <a:effectLst/>
          <a:extLst/>
        </p:spPr>
        <p:txBody>
          <a:bodyPr vert="horz" wrap="square" lIns="0" tIns="360000" rIns="0" bIns="0" numCol="1" rtlCol="0" anchor="t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4000" b="1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五邊形 7"/>
          <p:cNvSpPr/>
          <p:nvPr/>
        </p:nvSpPr>
        <p:spPr bwMode="auto">
          <a:xfrm>
            <a:off x="1784648" y="4112841"/>
            <a:ext cx="2952328" cy="980524"/>
          </a:xfrm>
          <a:prstGeom prst="homePlate">
            <a:avLst/>
          </a:prstGeom>
          <a:solidFill>
            <a:srgbClr val="FFCC00"/>
          </a:solidFill>
          <a:ln>
            <a:noFill/>
          </a:ln>
          <a:effectLst/>
          <a:extLst/>
        </p:spPr>
        <p:txBody>
          <a:bodyPr vert="horz" wrap="square" lIns="0" tIns="360000" rIns="0" bIns="0" numCol="1" rtlCol="0" anchor="t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4000" b="1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五邊形 9"/>
          <p:cNvSpPr/>
          <p:nvPr/>
        </p:nvSpPr>
        <p:spPr bwMode="auto">
          <a:xfrm>
            <a:off x="776536" y="4112841"/>
            <a:ext cx="1778670" cy="980524"/>
          </a:xfrm>
          <a:prstGeom prst="homePlate">
            <a:avLst/>
          </a:prstGeom>
          <a:solidFill>
            <a:srgbClr val="CCFF33"/>
          </a:solidFill>
          <a:ln>
            <a:noFill/>
          </a:ln>
          <a:effectLst/>
          <a:extLst/>
        </p:spPr>
        <p:txBody>
          <a:bodyPr vert="horz" wrap="square" lIns="0" tIns="360000" rIns="0" bIns="0" numCol="1" rtlCol="0" anchor="t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4000" b="1" i="0" u="none" strike="noStrike" cap="none" normalizeH="0" baseline="-25000" smtClean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11" name="直線接點 10"/>
          <p:cNvCxnSpPr/>
          <p:nvPr/>
        </p:nvCxnSpPr>
        <p:spPr bwMode="auto">
          <a:xfrm>
            <a:off x="8481392" y="3587371"/>
            <a:ext cx="3213" cy="1029525"/>
          </a:xfrm>
          <a:prstGeom prst="line">
            <a:avLst/>
          </a:prstGeom>
          <a:gradFill rotWithShape="1">
            <a:gsLst>
              <a:gs pos="0">
                <a:srgbClr val="FAF6BC"/>
              </a:gs>
              <a:gs pos="100000">
                <a:srgbClr val="FFE471"/>
              </a:gs>
            </a:gsLst>
            <a:lin ang="0" scaled="1"/>
          </a:gradFill>
          <a:ln w="19050" cap="flat" cmpd="sng" algn="ctr">
            <a:solidFill>
              <a:srgbClr val="6B4E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" name="直線接點 11"/>
          <p:cNvCxnSpPr/>
          <p:nvPr/>
        </p:nvCxnSpPr>
        <p:spPr bwMode="auto">
          <a:xfrm flipH="1">
            <a:off x="4592960" y="3587371"/>
            <a:ext cx="2" cy="1017613"/>
          </a:xfrm>
          <a:prstGeom prst="line">
            <a:avLst/>
          </a:prstGeom>
          <a:gradFill rotWithShape="1">
            <a:gsLst>
              <a:gs pos="0">
                <a:srgbClr val="FAF6BC"/>
              </a:gs>
              <a:gs pos="100000">
                <a:srgbClr val="FFE471"/>
              </a:gs>
            </a:gsLst>
            <a:lin ang="0" scaled="1"/>
          </a:gradFill>
          <a:ln w="19050" cap="flat" cmpd="sng" algn="ctr">
            <a:solidFill>
              <a:srgbClr val="6B4E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直線接點 12"/>
          <p:cNvCxnSpPr/>
          <p:nvPr/>
        </p:nvCxnSpPr>
        <p:spPr bwMode="auto">
          <a:xfrm flipH="1">
            <a:off x="2360712" y="3587371"/>
            <a:ext cx="1" cy="1029525"/>
          </a:xfrm>
          <a:prstGeom prst="line">
            <a:avLst/>
          </a:prstGeom>
          <a:gradFill rotWithShape="1">
            <a:gsLst>
              <a:gs pos="0">
                <a:srgbClr val="FAF6BC"/>
              </a:gs>
              <a:gs pos="100000">
                <a:srgbClr val="FFE471"/>
              </a:gs>
            </a:gsLst>
            <a:lin ang="0" scaled="1"/>
          </a:gradFill>
          <a:ln w="19050" cap="flat" cmpd="sng" algn="ctr">
            <a:solidFill>
              <a:srgbClr val="6B4E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直線接點 13"/>
          <p:cNvCxnSpPr/>
          <p:nvPr/>
        </p:nvCxnSpPr>
        <p:spPr bwMode="auto">
          <a:xfrm>
            <a:off x="6468416" y="3587371"/>
            <a:ext cx="0" cy="1011488"/>
          </a:xfrm>
          <a:prstGeom prst="line">
            <a:avLst/>
          </a:prstGeom>
          <a:gradFill rotWithShape="1">
            <a:gsLst>
              <a:gs pos="0">
                <a:srgbClr val="FAF6BC"/>
              </a:gs>
              <a:gs pos="100000">
                <a:srgbClr val="FFE471"/>
              </a:gs>
            </a:gsLst>
            <a:lin ang="0" scaled="1"/>
          </a:gradFill>
          <a:ln w="19050" cap="flat" cmpd="sng" algn="ctr">
            <a:solidFill>
              <a:srgbClr val="6B4E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6249144" y="2024609"/>
            <a:ext cx="432048" cy="1562762"/>
          </a:xfrm>
          <a:prstGeom prst="rect">
            <a:avLst/>
          </a:prstGeom>
          <a:solidFill>
            <a:srgbClr val="66CCFF">
              <a:alpha val="34902"/>
            </a:srgbClr>
          </a:solidFill>
        </p:spPr>
        <p:txBody>
          <a:bodyPr vert="eaVert" lIns="54000" rIns="54000"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5pPr>
            <a:lvl6pPr marL="457148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6pPr>
            <a:lvl7pPr marL="914296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7pPr>
            <a:lvl8pPr marL="1371445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8pPr>
            <a:lvl9pPr marL="1828592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TW" altLang="en-US" sz="1600" kern="0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跨機關介接</a:t>
            </a:r>
            <a:endParaRPr kumimoji="0" lang="zh-TW" altLang="en-US" sz="1600" kern="0" baseline="0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8265368" y="2024609"/>
            <a:ext cx="432048" cy="1562762"/>
          </a:xfrm>
          <a:prstGeom prst="rect">
            <a:avLst/>
          </a:prstGeom>
          <a:solidFill>
            <a:srgbClr val="66CCFF">
              <a:alpha val="34902"/>
            </a:srgbClr>
          </a:solidFill>
        </p:spPr>
        <p:txBody>
          <a:bodyPr vert="eaVert" lIns="54000" rIns="54000"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5pPr>
            <a:lvl6pPr marL="457148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6pPr>
            <a:lvl7pPr marL="914296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7pPr>
            <a:lvl8pPr marL="1371445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8pPr>
            <a:lvl9pPr marL="1828592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TW" altLang="en-US" sz="1600" kern="0" baseline="0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主題應用</a:t>
            </a:r>
            <a:endParaRPr kumimoji="0" lang="zh-TW" altLang="en-US" sz="1600" kern="0" baseline="0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Rectangle 2"/>
          <p:cNvSpPr txBox="1">
            <a:spLocks noChangeArrowheads="1"/>
          </p:cNvSpPr>
          <p:nvPr/>
        </p:nvSpPr>
        <p:spPr>
          <a:xfrm>
            <a:off x="2144688" y="2024609"/>
            <a:ext cx="432048" cy="1562762"/>
          </a:xfrm>
          <a:prstGeom prst="rect">
            <a:avLst/>
          </a:prstGeom>
          <a:solidFill>
            <a:srgbClr val="66CCFF">
              <a:alpha val="34902"/>
            </a:srgbClr>
          </a:solidFill>
        </p:spPr>
        <p:txBody>
          <a:bodyPr vert="eaVert" lIns="54000" rIns="54000"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5pPr>
            <a:lvl6pPr marL="457148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6pPr>
            <a:lvl7pPr marL="914296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7pPr>
            <a:lvl8pPr marL="1371445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8pPr>
            <a:lvl9pPr marL="1828592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TW" altLang="en-US" sz="1600" kern="0" baseline="0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需求</a:t>
            </a:r>
            <a:r>
              <a:rPr kumimoji="0" lang="zh-TW" altLang="en-US" sz="1600" kern="0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確認</a:t>
            </a:r>
            <a:endParaRPr kumimoji="0" lang="zh-TW" altLang="en-US" sz="1600" kern="0" baseline="0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4376936" y="2024609"/>
            <a:ext cx="432048" cy="1562762"/>
          </a:xfrm>
          <a:prstGeom prst="rect">
            <a:avLst/>
          </a:prstGeom>
          <a:solidFill>
            <a:srgbClr val="66CCFF">
              <a:alpha val="34902"/>
            </a:srgbClr>
          </a:solidFill>
        </p:spPr>
        <p:txBody>
          <a:bodyPr vert="eaVert" lIns="54000" rIns="54000" anchor="ctr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5pPr>
            <a:lvl6pPr marL="457148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6pPr>
            <a:lvl7pPr marL="914296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7pPr>
            <a:lvl8pPr marL="1371445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8pPr>
            <a:lvl9pPr marL="1828592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9pPr>
          </a:lstStyle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TW" altLang="en-US" sz="1600" kern="0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商工</a:t>
            </a:r>
            <a:r>
              <a:rPr kumimoji="0" lang="zh-TW" altLang="en-US" sz="1600" kern="0" baseline="0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資料集開放</a:t>
            </a:r>
            <a:endParaRPr kumimoji="0" lang="zh-TW" altLang="en-US" sz="1600" kern="0" baseline="0" dirty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704528" y="5122680"/>
            <a:ext cx="1507299" cy="936104"/>
          </a:xfrm>
          <a:prstGeom prst="rect">
            <a:avLst/>
          </a:prstGeom>
          <a:noFill/>
        </p:spPr>
        <p:txBody>
          <a:bodyPr anchor="t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5pPr>
            <a:lvl6pPr marL="457148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6pPr>
            <a:lvl7pPr marL="914296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7pPr>
            <a:lvl8pPr marL="1371445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8pPr>
            <a:lvl9pPr marL="1828592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9pPr>
          </a:lstStyle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公司開辦</a:t>
            </a:r>
            <a:endParaRPr kumimoji="0" lang="en-US" altLang="zh-TW" sz="1000" kern="0" baseline="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展店評估</a:t>
            </a:r>
            <a:endParaRPr kumimoji="0" lang="en-US" altLang="zh-TW" sz="1000" kern="0" baseline="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產業</a:t>
            </a:r>
            <a:r>
              <a:rPr kumimoji="0" lang="zh-TW" altLang="en-US" sz="1000" kern="0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鏈</a:t>
            </a: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上下游</a:t>
            </a:r>
            <a:r>
              <a:rPr kumimoji="0" lang="zh-TW" altLang="en-US" sz="1000" kern="0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關係</a:t>
            </a: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鏈</a:t>
            </a:r>
            <a:endParaRPr kumimoji="0" lang="en-US" altLang="zh-TW" sz="1000" kern="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行業分佈與景氣</a:t>
            </a:r>
            <a:endParaRPr kumimoji="0" lang="en-US" altLang="zh-TW" sz="1000" kern="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kumimoji="0" lang="en-US" altLang="zh-TW" sz="1000" kern="0" baseline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….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endParaRPr kumimoji="0" lang="zh-TW" altLang="en-US" sz="1000" kern="0" baseline="0" dirty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0" name="Rectangle 2"/>
          <p:cNvSpPr txBox="1">
            <a:spLocks noChangeArrowheads="1"/>
          </p:cNvSpPr>
          <p:nvPr/>
        </p:nvSpPr>
        <p:spPr>
          <a:xfrm>
            <a:off x="2360712" y="5087624"/>
            <a:ext cx="1824278" cy="1257463"/>
          </a:xfrm>
          <a:prstGeom prst="rect">
            <a:avLst/>
          </a:prstGeom>
          <a:noFill/>
        </p:spPr>
        <p:txBody>
          <a:bodyPr anchor="t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5pPr>
            <a:lvl6pPr marL="457148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6pPr>
            <a:lvl7pPr marL="914296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7pPr>
            <a:lvl8pPr marL="1371445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8pPr>
            <a:lvl9pPr marL="1828592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9pPr>
          </a:lstStyle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公司登記資料集</a:t>
            </a:r>
            <a:r>
              <a:rPr kumimoji="0" lang="en-US" altLang="zh-TW" sz="8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8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依營業項目</a:t>
            </a:r>
            <a:r>
              <a:rPr kumimoji="0" lang="en-US" altLang="zh-TW" sz="8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商業登記資料集</a:t>
            </a:r>
            <a:r>
              <a:rPr kumimoji="0" lang="en-US" altLang="zh-TW" sz="8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800" kern="0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依營業項目</a:t>
            </a:r>
            <a:r>
              <a:rPr kumimoji="0" lang="en-US" altLang="zh-TW" sz="8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公司關建字查詢</a:t>
            </a:r>
            <a:r>
              <a:rPr kumimoji="0" lang="en-US" altLang="zh-TW" sz="8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8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依名稱</a:t>
            </a:r>
            <a:r>
              <a:rPr kumimoji="0" lang="en-US" altLang="zh-TW" sz="8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171450" indent="-1714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商業</a:t>
            </a:r>
            <a:r>
              <a:rPr kumimoji="0" lang="zh-TW" altLang="en-US" sz="1000" kern="0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關建字</a:t>
            </a: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查詢</a:t>
            </a:r>
            <a:r>
              <a:rPr kumimoji="0" lang="en-US" altLang="zh-TW" sz="8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800" kern="0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依</a:t>
            </a:r>
            <a:r>
              <a:rPr kumimoji="0" lang="zh-TW" altLang="en-US" sz="8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名稱</a:t>
            </a:r>
            <a:r>
              <a:rPr kumimoji="0" lang="en-US" altLang="zh-TW" sz="8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171450" indent="-1714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歷年行業消長統計</a:t>
            </a:r>
            <a:endParaRPr kumimoji="0" lang="en-US" altLang="zh-TW" sz="800" kern="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kumimoji="0" lang="en-US" altLang="zh-TW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….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endParaRPr kumimoji="0" lang="en-US" altLang="zh-TW" sz="1000" kern="0" dirty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endParaRPr kumimoji="0" lang="en-US" altLang="zh-TW" sz="1000" kern="0" baseline="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endParaRPr kumimoji="0" lang="zh-TW" altLang="en-US" sz="1000" kern="0" baseline="0" dirty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4664968" y="5120952"/>
            <a:ext cx="2017861" cy="1468016"/>
          </a:xfrm>
          <a:prstGeom prst="rect">
            <a:avLst/>
          </a:prstGeom>
          <a:noFill/>
        </p:spPr>
        <p:txBody>
          <a:bodyPr anchor="t" anchorCtr="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5pPr>
            <a:lvl6pPr marL="457148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6pPr>
            <a:lvl7pPr marL="914296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7pPr>
            <a:lvl8pPr marL="1371445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8pPr>
            <a:lvl9pPr marL="1828592"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defRPr>
            </a:lvl9pPr>
          </a:lstStyle>
          <a:p>
            <a:pPr marL="171450" indent="-1714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lang="zh-TW" altLang="en-US" sz="1000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智財</a:t>
            </a:r>
            <a:r>
              <a:rPr lang="zh-TW" altLang="en-US" sz="1000" dirty="0" smtClean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局公司</a:t>
            </a:r>
            <a:r>
              <a:rPr lang="zh-TW" altLang="en-US" sz="1000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商標或</a:t>
            </a:r>
            <a:r>
              <a:rPr lang="zh-TW" altLang="en-US" sz="1000" dirty="0" smtClean="0">
                <a:solidFill>
                  <a:srgbClr val="0033CC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品牌</a:t>
            </a:r>
            <a:endParaRPr kumimoji="0" lang="en-US" altLang="zh-TW" sz="1000" kern="0" dirty="0" smtClean="0">
              <a:solidFill>
                <a:srgbClr val="0033CC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公司商業營業地址及服務電話</a:t>
            </a:r>
            <a:endParaRPr kumimoji="0" lang="en-US" altLang="zh-TW" sz="1000" kern="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</a:t>
            </a:r>
            <a:r>
              <a:rPr kumimoji="0" lang="zh-TW" altLang="en-US" sz="1000" kern="0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商業</a:t>
            </a: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營業額</a:t>
            </a:r>
            <a:endParaRPr kumimoji="0" lang="en-US" altLang="zh-TW" sz="1000" kern="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區域人口分布</a:t>
            </a:r>
            <a:r>
              <a:rPr kumimoji="0" lang="en-US" altLang="zh-TW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戶數、</a:t>
            </a:r>
            <a:r>
              <a:rPr kumimoji="0" lang="zh-TW" altLang="en-US" sz="1000" kern="0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年齡層</a:t>
            </a: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、男女比例</a:t>
            </a:r>
            <a:r>
              <a:rPr kumimoji="0" lang="en-US" altLang="zh-TW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區域平均繳稅額</a:t>
            </a:r>
            <a:endParaRPr kumimoji="0" lang="en-US" altLang="zh-TW" sz="1000" kern="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區域土地使用分區</a:t>
            </a:r>
            <a:endParaRPr kumimoji="0" lang="en-US" altLang="zh-TW" sz="800" kern="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區域平均地價、房價及租價</a:t>
            </a:r>
            <a:endParaRPr kumimoji="0" lang="en-US" altLang="zh-TW" sz="1000" kern="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kumimoji="0" lang="zh-TW" altLang="en-US" sz="1000" kern="0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區段車</a:t>
            </a:r>
            <a:r>
              <a:rPr kumimoji="0" lang="zh-TW" altLang="en-US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流量</a:t>
            </a:r>
            <a:endParaRPr kumimoji="0" lang="en-US" altLang="zh-TW" sz="1000" kern="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r>
              <a:rPr kumimoji="0" lang="en-US" altLang="zh-TW" sz="1000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….</a:t>
            </a:r>
            <a:endParaRPr kumimoji="0" lang="en-US" altLang="zh-TW" sz="1000" kern="0" dirty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kumimoji="0" lang="en-US" altLang="zh-TW" sz="1000" kern="0" baseline="0" dirty="0" smtClean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171450" indent="-17145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</a:pPr>
            <a:endParaRPr kumimoji="0" lang="zh-TW" altLang="en-US" sz="1000" kern="0" baseline="0" dirty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cxnSp>
        <p:nvCxnSpPr>
          <p:cNvPr id="22" name="直線接點 21"/>
          <p:cNvCxnSpPr/>
          <p:nvPr/>
        </p:nvCxnSpPr>
        <p:spPr bwMode="auto">
          <a:xfrm flipH="1">
            <a:off x="771773" y="4587026"/>
            <a:ext cx="6986133" cy="29870"/>
          </a:xfrm>
          <a:prstGeom prst="line">
            <a:avLst/>
          </a:prstGeom>
          <a:gradFill rotWithShape="1">
            <a:gsLst>
              <a:gs pos="0">
                <a:srgbClr val="FAF6BC"/>
              </a:gs>
              <a:gs pos="100000">
                <a:srgbClr val="FFE471"/>
              </a:gs>
            </a:gsLst>
            <a:lin ang="0" scaled="1"/>
          </a:gradFill>
          <a:ln w="19050" cap="flat" cmpd="sng" algn="ctr">
            <a:solidFill>
              <a:srgbClr val="6B4E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五邊形 22"/>
          <p:cNvSpPr/>
          <p:nvPr/>
        </p:nvSpPr>
        <p:spPr bwMode="auto">
          <a:xfrm>
            <a:off x="776537" y="4328864"/>
            <a:ext cx="1584176" cy="539991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TW" altLang="en-US" sz="1600" b="1" kern="0" baseline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TW" altLang="en-US" sz="2000" b="1" kern="0" baseline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需求</a:t>
            </a:r>
            <a:r>
              <a:rPr kumimoji="0" lang="en-US" altLang="zh-TW" sz="1100" b="1" kern="0" baseline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1100" b="1" kern="0" baseline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使用情境</a:t>
            </a:r>
            <a:r>
              <a:rPr kumimoji="0" lang="en-US" altLang="zh-TW" sz="1100" b="1" kern="0" baseline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kumimoji="0" lang="zh-TW" altLang="en-US" sz="1100" b="1" kern="0" baseline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4" name="五邊形 23"/>
          <p:cNvSpPr/>
          <p:nvPr/>
        </p:nvSpPr>
        <p:spPr bwMode="auto">
          <a:xfrm>
            <a:off x="2576736" y="4331892"/>
            <a:ext cx="2016224" cy="539991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TW" altLang="en-US" sz="1600" b="1" kern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TW" altLang="en-US" sz="2000" b="1" kern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開放</a:t>
            </a:r>
            <a:r>
              <a:rPr kumimoji="0" lang="en-US" altLang="zh-TW" sz="1100" b="1" kern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1100" b="1" kern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資料集</a:t>
            </a:r>
            <a:r>
              <a:rPr kumimoji="0" lang="en-US" altLang="zh-TW" sz="1100" b="1" kern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&amp;API)</a:t>
            </a:r>
            <a:endParaRPr kumimoji="0" lang="zh-TW" altLang="en-US" sz="1100" b="1" kern="0" baseline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五邊形 24"/>
          <p:cNvSpPr/>
          <p:nvPr/>
        </p:nvSpPr>
        <p:spPr bwMode="auto">
          <a:xfrm>
            <a:off x="4736977" y="4334988"/>
            <a:ext cx="1728192" cy="539991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TW" altLang="en-US" sz="1600" b="1" kern="0" baseline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kumimoji="0" lang="zh-TW" altLang="en-US" sz="2000" b="1" kern="0" baseline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介接</a:t>
            </a:r>
            <a:r>
              <a:rPr kumimoji="0" lang="en-US" altLang="zh-TW" sz="1100" b="1" kern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kumimoji="0" lang="zh-TW" altLang="en-US" sz="1100" b="1" kern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跨域資料蒐集</a:t>
            </a:r>
            <a:r>
              <a:rPr kumimoji="0" lang="en-US" altLang="zh-TW" sz="1100" b="1" kern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endParaRPr kumimoji="0" lang="zh-TW" altLang="en-US" sz="1100" b="1" kern="0" baseline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6" name="五邊形 25"/>
          <p:cNvSpPr/>
          <p:nvPr/>
        </p:nvSpPr>
        <p:spPr bwMode="auto">
          <a:xfrm>
            <a:off x="6612432" y="4337404"/>
            <a:ext cx="1868960" cy="539991"/>
          </a:xfrm>
          <a:prstGeom prst="homePlate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zh-TW" altLang="en-US" sz="2000" b="1" kern="0" baseline="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 混搭應用</a:t>
            </a:r>
            <a:endParaRPr kumimoji="0" lang="zh-TW" altLang="en-US" sz="2000" b="1" kern="0" baseline="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284" y="4705259"/>
            <a:ext cx="394915" cy="415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圖片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6976" y="4760912"/>
            <a:ext cx="390238" cy="342356"/>
          </a:xfrm>
          <a:prstGeom prst="rect">
            <a:avLst/>
          </a:prstGeom>
        </p:spPr>
      </p:pic>
      <p:sp>
        <p:nvSpPr>
          <p:cNvPr id="29" name="圓角矩形 28"/>
          <p:cNvSpPr/>
          <p:nvPr/>
        </p:nvSpPr>
        <p:spPr bwMode="auto">
          <a:xfrm>
            <a:off x="4932096" y="3061901"/>
            <a:ext cx="561921" cy="245205"/>
          </a:xfrm>
          <a:prstGeom prst="roundRect">
            <a:avLst/>
          </a:prstGeom>
          <a:solidFill>
            <a:srgbClr val="0054D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財政部</a:t>
            </a:r>
          </a:p>
        </p:txBody>
      </p:sp>
      <p:sp>
        <p:nvSpPr>
          <p:cNvPr id="30" name="圓角矩形 29"/>
          <p:cNvSpPr/>
          <p:nvPr/>
        </p:nvSpPr>
        <p:spPr bwMode="auto">
          <a:xfrm>
            <a:off x="4932096" y="2744688"/>
            <a:ext cx="561921" cy="245205"/>
          </a:xfrm>
          <a:prstGeom prst="roundRect">
            <a:avLst/>
          </a:prstGeom>
          <a:solidFill>
            <a:srgbClr val="0054D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1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內政</a:t>
            </a:r>
            <a:r>
              <a:rPr kumimoji="1" lang="zh-TW" altLang="en-US" sz="1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部</a:t>
            </a:r>
          </a:p>
        </p:txBody>
      </p:sp>
      <p:sp>
        <p:nvSpPr>
          <p:cNvPr id="31" name="圓角矩形 30"/>
          <p:cNvSpPr/>
          <p:nvPr/>
        </p:nvSpPr>
        <p:spPr bwMode="auto">
          <a:xfrm>
            <a:off x="4932096" y="3392036"/>
            <a:ext cx="561921" cy="245205"/>
          </a:xfrm>
          <a:prstGeom prst="roundRect">
            <a:avLst/>
          </a:prstGeom>
          <a:solidFill>
            <a:srgbClr val="0054D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1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公協會</a:t>
            </a:r>
            <a:endParaRPr kumimoji="1" lang="zh-TW" altLang="en-US" sz="1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2" name="圓角矩形 31"/>
          <p:cNvSpPr/>
          <p:nvPr/>
        </p:nvSpPr>
        <p:spPr bwMode="auto">
          <a:xfrm>
            <a:off x="5615215" y="2744688"/>
            <a:ext cx="561921" cy="245205"/>
          </a:xfrm>
          <a:prstGeom prst="roundRect">
            <a:avLst/>
          </a:prstGeom>
          <a:solidFill>
            <a:srgbClr val="0054D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1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交通</a:t>
            </a:r>
            <a:r>
              <a:rPr kumimoji="1" lang="zh-TW" altLang="en-US" sz="1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部</a:t>
            </a:r>
          </a:p>
        </p:txBody>
      </p:sp>
      <p:sp>
        <p:nvSpPr>
          <p:cNvPr id="33" name="圓角矩形 32"/>
          <p:cNvSpPr/>
          <p:nvPr/>
        </p:nvSpPr>
        <p:spPr bwMode="auto">
          <a:xfrm>
            <a:off x="5615215" y="3075547"/>
            <a:ext cx="561921" cy="245205"/>
          </a:xfrm>
          <a:prstGeom prst="roundRect">
            <a:avLst/>
          </a:prstGeom>
          <a:solidFill>
            <a:srgbClr val="0054D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1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縣市政府</a:t>
            </a:r>
            <a:endParaRPr kumimoji="1" lang="zh-TW" altLang="en-US" sz="1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4" name="圓角矩形 33"/>
          <p:cNvSpPr/>
          <p:nvPr/>
        </p:nvSpPr>
        <p:spPr bwMode="auto">
          <a:xfrm>
            <a:off x="7041232" y="3104728"/>
            <a:ext cx="864096" cy="245205"/>
          </a:xfrm>
          <a:prstGeom prst="roundRect">
            <a:avLst/>
          </a:prstGeom>
          <a:solidFill>
            <a:srgbClr val="FF33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商工資料集</a:t>
            </a:r>
          </a:p>
        </p:txBody>
      </p:sp>
      <p:sp>
        <p:nvSpPr>
          <p:cNvPr id="35" name="圓角矩形 34"/>
          <p:cNvSpPr/>
          <p:nvPr/>
        </p:nvSpPr>
        <p:spPr bwMode="auto">
          <a:xfrm>
            <a:off x="7041232" y="3408580"/>
            <a:ext cx="864096" cy="245205"/>
          </a:xfrm>
          <a:prstGeom prst="roundRect">
            <a:avLst/>
          </a:prstGeom>
          <a:solidFill>
            <a:srgbClr val="FF33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1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商工介接</a:t>
            </a:r>
            <a:r>
              <a:rPr lang="en-US" altLang="zh-TW" sz="1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API</a:t>
            </a:r>
            <a:endParaRPr kumimoji="1" lang="zh-TW" altLang="en-US" sz="1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6" name="圓角矩形 35"/>
          <p:cNvSpPr/>
          <p:nvPr/>
        </p:nvSpPr>
        <p:spPr bwMode="auto">
          <a:xfrm>
            <a:off x="7041232" y="3723619"/>
            <a:ext cx="864096" cy="245205"/>
          </a:xfrm>
          <a:prstGeom prst="roundRect">
            <a:avLst/>
          </a:prstGeom>
          <a:solidFill>
            <a:srgbClr val="FF33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TW" altLang="en-US" sz="1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商工便民查詢</a:t>
            </a:r>
            <a:endParaRPr kumimoji="1" lang="zh-TW" altLang="en-US" sz="1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649427" y="3205193"/>
            <a:ext cx="5277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TW" sz="2400" b="1" kern="0" dirty="0" smtClean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….</a:t>
            </a:r>
            <a:endParaRPr lang="zh-TW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38" name="Group 47"/>
          <p:cNvGrpSpPr>
            <a:grpSpLocks/>
          </p:cNvGrpSpPr>
          <p:nvPr/>
        </p:nvGrpSpPr>
        <p:grpSpPr bwMode="auto">
          <a:xfrm>
            <a:off x="591538" y="4184848"/>
            <a:ext cx="369998" cy="301016"/>
            <a:chOff x="466" y="1616"/>
            <a:chExt cx="205" cy="167"/>
          </a:xfrm>
        </p:grpSpPr>
        <p:sp>
          <p:nvSpPr>
            <p:cNvPr id="39" name="Oval 309"/>
            <p:cNvSpPr>
              <a:spLocks noChangeArrowheads="1"/>
            </p:cNvSpPr>
            <p:nvPr/>
          </p:nvSpPr>
          <p:spPr bwMode="auto">
            <a:xfrm>
              <a:off x="488" y="1625"/>
              <a:ext cx="167" cy="158"/>
            </a:xfrm>
            <a:prstGeom prst="ellipse">
              <a:avLst/>
            </a:prstGeom>
            <a:gradFill rotWithShape="1">
              <a:gsLst>
                <a:gs pos="0">
                  <a:srgbClr val="FF2F2F"/>
                </a:gs>
                <a:gs pos="100000">
                  <a:srgbClr val="680000"/>
                </a:gs>
              </a:gsLst>
              <a:lin ang="2700000" scaled="1"/>
            </a:gradFill>
            <a:ln>
              <a:noFill/>
            </a:ln>
            <a:effectLst>
              <a:outerShdw dist="45791" dir="3378596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lIns="107524" tIns="53762" rIns="107524" bIns="53762" anchor="ctr"/>
            <a:lstStyle>
              <a:lvl1pPr defTabSz="1074738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defTabSz="1074738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defTabSz="1074738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defTabSz="1074738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defTabSz="1074738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algn="ctr" defTabSz="1074738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algn="ctr" defTabSz="1074738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algn="ctr" defTabSz="1074738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algn="ctr" defTabSz="1074738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lnSpc>
                  <a:spcPct val="100000"/>
                </a:lnSpc>
              </a:pPr>
              <a:endParaRPr lang="zh-TW" altLang="en-US" sz="1800" baseline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0" name="Rectangle 310"/>
            <p:cNvSpPr>
              <a:spLocks noChangeArrowheads="1"/>
            </p:cNvSpPr>
            <p:nvPr/>
          </p:nvSpPr>
          <p:spPr bwMode="auto">
            <a:xfrm>
              <a:off x="466" y="1616"/>
              <a:ext cx="20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algn="ctr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algn="ctr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algn="ctr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algn="ctr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lnSpc>
                  <a:spcPct val="100000"/>
                </a:lnSpc>
              </a:pPr>
              <a:r>
                <a:rPr lang="en-US" altLang="zh-TW" sz="1800" baseline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1</a:t>
              </a:r>
            </a:p>
          </p:txBody>
        </p:sp>
      </p:grpSp>
      <p:grpSp>
        <p:nvGrpSpPr>
          <p:cNvPr id="41" name="Group 48"/>
          <p:cNvGrpSpPr>
            <a:grpSpLocks/>
          </p:cNvGrpSpPr>
          <p:nvPr/>
        </p:nvGrpSpPr>
        <p:grpSpPr bwMode="auto">
          <a:xfrm>
            <a:off x="2367659" y="4188169"/>
            <a:ext cx="369998" cy="284711"/>
            <a:chOff x="1578" y="1616"/>
            <a:chExt cx="205" cy="158"/>
          </a:xfrm>
        </p:grpSpPr>
        <p:sp>
          <p:nvSpPr>
            <p:cNvPr id="42" name="Oval 312"/>
            <p:cNvSpPr>
              <a:spLocks noChangeArrowheads="1"/>
            </p:cNvSpPr>
            <p:nvPr/>
          </p:nvSpPr>
          <p:spPr bwMode="auto">
            <a:xfrm>
              <a:off x="1600" y="1616"/>
              <a:ext cx="167" cy="158"/>
            </a:xfrm>
            <a:prstGeom prst="ellipse">
              <a:avLst/>
            </a:prstGeom>
            <a:gradFill rotWithShape="1">
              <a:gsLst>
                <a:gs pos="0">
                  <a:srgbClr val="FF2F2F"/>
                </a:gs>
                <a:gs pos="100000">
                  <a:srgbClr val="680000"/>
                </a:gs>
              </a:gsLst>
              <a:lin ang="2700000" scaled="1"/>
            </a:gradFill>
            <a:ln>
              <a:noFill/>
            </a:ln>
            <a:effectLst>
              <a:outerShdw dist="45791" dir="3378596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lIns="107524" tIns="53762" rIns="107524" bIns="53762" anchor="ctr"/>
            <a:lstStyle>
              <a:lvl1pPr defTabSz="1074738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defTabSz="1074738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defTabSz="1074738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defTabSz="1074738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defTabSz="1074738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algn="ctr" defTabSz="1074738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algn="ctr" defTabSz="1074738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algn="ctr" defTabSz="1074738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algn="ctr" defTabSz="1074738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lnSpc>
                  <a:spcPct val="100000"/>
                </a:lnSpc>
              </a:pPr>
              <a:endParaRPr lang="zh-TW" altLang="en-US" sz="1800" baseline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3" name="Rectangle 313"/>
            <p:cNvSpPr>
              <a:spLocks noChangeArrowheads="1"/>
            </p:cNvSpPr>
            <p:nvPr/>
          </p:nvSpPr>
          <p:spPr bwMode="auto">
            <a:xfrm>
              <a:off x="1578" y="1616"/>
              <a:ext cx="20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algn="ctr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algn="ctr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algn="ctr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algn="ctr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lnSpc>
                  <a:spcPct val="100000"/>
                </a:lnSpc>
              </a:pPr>
              <a:r>
                <a:rPr lang="en-US" altLang="zh-TW" sz="1800" baseline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2</a:t>
              </a:r>
            </a:p>
          </p:txBody>
        </p:sp>
      </p:grpSp>
      <p:grpSp>
        <p:nvGrpSpPr>
          <p:cNvPr id="44" name="Group 50"/>
          <p:cNvGrpSpPr>
            <a:grpSpLocks/>
          </p:cNvGrpSpPr>
          <p:nvPr/>
        </p:nvGrpSpPr>
        <p:grpSpPr bwMode="auto">
          <a:xfrm>
            <a:off x="6425551" y="4188169"/>
            <a:ext cx="373761" cy="284711"/>
            <a:chOff x="3755" y="1616"/>
            <a:chExt cx="207" cy="158"/>
          </a:xfrm>
        </p:grpSpPr>
        <p:sp>
          <p:nvSpPr>
            <p:cNvPr id="45" name="Oval 318"/>
            <p:cNvSpPr>
              <a:spLocks noChangeArrowheads="1"/>
            </p:cNvSpPr>
            <p:nvPr/>
          </p:nvSpPr>
          <p:spPr bwMode="auto">
            <a:xfrm>
              <a:off x="3778" y="1616"/>
              <a:ext cx="167" cy="158"/>
            </a:xfrm>
            <a:prstGeom prst="ellipse">
              <a:avLst/>
            </a:prstGeom>
            <a:gradFill rotWithShape="1">
              <a:gsLst>
                <a:gs pos="0">
                  <a:srgbClr val="FF2F2F"/>
                </a:gs>
                <a:gs pos="100000">
                  <a:srgbClr val="680000"/>
                </a:gs>
              </a:gsLst>
              <a:lin ang="2700000" scaled="1"/>
            </a:gradFill>
            <a:ln>
              <a:noFill/>
            </a:ln>
            <a:effectLst>
              <a:outerShdw dist="45791" dir="3378596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lIns="107524" tIns="53762" rIns="107524" bIns="53762" anchor="ctr"/>
            <a:lstStyle>
              <a:lvl1pPr defTabSz="1074738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defTabSz="1074738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defTabSz="1074738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defTabSz="1074738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defTabSz="1074738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algn="ctr" defTabSz="1074738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algn="ctr" defTabSz="1074738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algn="ctr" defTabSz="1074738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algn="ctr" defTabSz="1074738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lnSpc>
                  <a:spcPct val="100000"/>
                </a:lnSpc>
              </a:pPr>
              <a:endParaRPr lang="zh-TW" altLang="en-US" sz="1800" baseline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46" name="Rectangle 319"/>
            <p:cNvSpPr>
              <a:spLocks noChangeArrowheads="1"/>
            </p:cNvSpPr>
            <p:nvPr/>
          </p:nvSpPr>
          <p:spPr bwMode="auto">
            <a:xfrm>
              <a:off x="3755" y="1616"/>
              <a:ext cx="20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algn="ctr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algn="ctr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algn="ctr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algn="ctr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lnSpc>
                  <a:spcPct val="100000"/>
                </a:lnSpc>
              </a:pPr>
              <a:r>
                <a:rPr lang="en-US" altLang="zh-TW" sz="1800" baseline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4</a:t>
              </a:r>
            </a:p>
          </p:txBody>
        </p:sp>
      </p:grpSp>
      <p:graphicFrame>
        <p:nvGraphicFramePr>
          <p:cNvPr id="47" name="物件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5795630"/>
              </p:ext>
            </p:extLst>
          </p:nvPr>
        </p:nvGraphicFramePr>
        <p:xfrm>
          <a:off x="7937285" y="4263934"/>
          <a:ext cx="1008063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2" name="Image" r:id="rId9" imgW="1841270" imgH="1612698" progId="Photoshop.Image.7">
                  <p:embed/>
                </p:oleObj>
              </mc:Choice>
              <mc:Fallback>
                <p:oleObj name="Image" r:id="rId9" imgW="1841270" imgH="1612698" progId="Photoshop.Image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37285" y="4263934"/>
                        <a:ext cx="1008063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" name="物件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0182452"/>
              </p:ext>
            </p:extLst>
          </p:nvPr>
        </p:nvGraphicFramePr>
        <p:xfrm>
          <a:off x="8208838" y="5067164"/>
          <a:ext cx="560388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3" name="Image" r:id="rId11" imgW="913963" imgH="939683" progId="Photoshop.Image.7">
                  <p:embed/>
                </p:oleObj>
              </mc:Choice>
              <mc:Fallback>
                <p:oleObj name="Image" r:id="rId11" imgW="913963" imgH="939683" progId="Photoshop.Image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08838" y="5067164"/>
                        <a:ext cx="560388" cy="576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" name="物件 4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780406"/>
              </p:ext>
            </p:extLst>
          </p:nvPr>
        </p:nvGraphicFramePr>
        <p:xfrm>
          <a:off x="8769226" y="5211627"/>
          <a:ext cx="576262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4" name="Image" r:id="rId13" imgW="888889" imgH="875882" progId="Photoshop.Image.7">
                  <p:embed/>
                </p:oleObj>
              </mc:Choice>
              <mc:Fallback>
                <p:oleObj name="Image" r:id="rId13" imgW="888889" imgH="875882" progId="Photoshop.Image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69226" y="5211627"/>
                        <a:ext cx="576262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" name="物件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4418935"/>
              </p:ext>
            </p:extLst>
          </p:nvPr>
        </p:nvGraphicFramePr>
        <p:xfrm>
          <a:off x="8284508" y="5640899"/>
          <a:ext cx="619125" cy="64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5" name="Image" r:id="rId15" imgW="761636" imgH="800000" progId="Photoshop.Image.7">
                  <p:embed/>
                </p:oleObj>
              </mc:Choice>
              <mc:Fallback>
                <p:oleObj name="Image" r:id="rId15" imgW="761636" imgH="800000" progId="Photoshop.Image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4508" y="5640899"/>
                        <a:ext cx="619125" cy="649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" name="物件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6743491"/>
              </p:ext>
            </p:extLst>
          </p:nvPr>
        </p:nvGraphicFramePr>
        <p:xfrm>
          <a:off x="8481392" y="3638689"/>
          <a:ext cx="849680" cy="84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6" name="Image" r:id="rId17" imgW="1866667" imgH="1879365" progId="Photoshop.Image.7">
                  <p:embed/>
                </p:oleObj>
              </mc:Choice>
              <mc:Fallback>
                <p:oleObj name="Image" r:id="rId17" imgW="1866667" imgH="1879365" progId="Photoshop.Image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81392" y="3638689"/>
                        <a:ext cx="849680" cy="84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" name="圓角矩形 51"/>
          <p:cNvSpPr/>
          <p:nvPr/>
        </p:nvSpPr>
        <p:spPr bwMode="auto">
          <a:xfrm>
            <a:off x="2732191" y="2528663"/>
            <a:ext cx="1644745" cy="245205"/>
          </a:xfrm>
          <a:prstGeom prst="roundRect">
            <a:avLst/>
          </a:prstGeom>
          <a:solidFill>
            <a:srgbClr val="9966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r>
              <a:rPr lang="zh-TW" altLang="en-US" sz="1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公司登記</a:t>
            </a:r>
            <a:r>
              <a:rPr lang="en-US" altLang="zh-TW" sz="1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不動產</a:t>
            </a:r>
            <a:r>
              <a:rPr lang="zh-TW" altLang="en-US" sz="1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仲介經紀業</a:t>
            </a:r>
            <a:endParaRPr kumimoji="1" lang="zh-TW" altLang="en-US" sz="1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3" name="圓角矩形 52"/>
          <p:cNvSpPr/>
          <p:nvPr/>
        </p:nvSpPr>
        <p:spPr bwMode="auto">
          <a:xfrm>
            <a:off x="2720752" y="2816695"/>
            <a:ext cx="1656184" cy="245205"/>
          </a:xfrm>
          <a:prstGeom prst="roundRect">
            <a:avLst/>
          </a:prstGeom>
          <a:solidFill>
            <a:srgbClr val="9966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r>
              <a:rPr lang="zh-TW" altLang="en-US" sz="1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公司登記</a:t>
            </a:r>
            <a:r>
              <a:rPr lang="en-US" altLang="zh-TW" sz="1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不動產</a:t>
            </a:r>
            <a:r>
              <a:rPr lang="zh-TW" altLang="en-US" sz="1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代銷經紀業</a:t>
            </a:r>
            <a:endParaRPr kumimoji="1" lang="zh-TW" altLang="en-US" sz="1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4" name="圓角矩形 53"/>
          <p:cNvSpPr/>
          <p:nvPr/>
        </p:nvSpPr>
        <p:spPr bwMode="auto">
          <a:xfrm>
            <a:off x="2720752" y="3104727"/>
            <a:ext cx="1656184" cy="245206"/>
          </a:xfrm>
          <a:prstGeom prst="roundRect">
            <a:avLst/>
          </a:prstGeom>
          <a:solidFill>
            <a:srgbClr val="9966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r>
              <a:rPr lang="zh-TW" altLang="en-US" sz="1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商業</a:t>
            </a:r>
            <a:r>
              <a:rPr lang="zh-TW" altLang="en-US" sz="1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登記</a:t>
            </a:r>
            <a:r>
              <a:rPr lang="en-US" altLang="zh-TW" sz="1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餐館業</a:t>
            </a:r>
            <a:endParaRPr kumimoji="1" lang="zh-TW" altLang="en-US" sz="1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5" name="圓角矩形 54"/>
          <p:cNvSpPr/>
          <p:nvPr/>
        </p:nvSpPr>
        <p:spPr bwMode="auto">
          <a:xfrm>
            <a:off x="2720752" y="3392759"/>
            <a:ext cx="1656184" cy="261026"/>
          </a:xfrm>
          <a:prstGeom prst="roundRect">
            <a:avLst/>
          </a:prstGeom>
          <a:solidFill>
            <a:srgbClr val="9966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r>
              <a:rPr lang="zh-TW" altLang="en-US" sz="1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商業</a:t>
            </a:r>
            <a:r>
              <a:rPr lang="zh-TW" altLang="en-US" sz="1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登記</a:t>
            </a:r>
            <a:r>
              <a:rPr lang="en-US" altLang="zh-TW" sz="1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1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飲料店業</a:t>
            </a:r>
            <a:endParaRPr kumimoji="1" lang="zh-TW" altLang="en-US" sz="1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6" name="圓角矩形 55"/>
          <p:cNvSpPr/>
          <p:nvPr/>
        </p:nvSpPr>
        <p:spPr bwMode="auto">
          <a:xfrm>
            <a:off x="2720752" y="3795627"/>
            <a:ext cx="1572737" cy="245205"/>
          </a:xfrm>
          <a:prstGeom prst="roundRect">
            <a:avLst/>
          </a:prstGeom>
          <a:solidFill>
            <a:srgbClr val="6633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r>
              <a:rPr lang="zh-TW" altLang="en-US" sz="1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公司登記關鍵字查詢</a:t>
            </a:r>
            <a:endParaRPr kumimoji="1" lang="zh-TW" altLang="en-US" sz="1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pSp>
        <p:nvGrpSpPr>
          <p:cNvPr id="57" name="Group 49"/>
          <p:cNvGrpSpPr>
            <a:grpSpLocks/>
          </p:cNvGrpSpPr>
          <p:nvPr/>
        </p:nvGrpSpPr>
        <p:grpSpPr bwMode="auto">
          <a:xfrm>
            <a:off x="4541605" y="4184848"/>
            <a:ext cx="373761" cy="284711"/>
            <a:chOff x="2666" y="1616"/>
            <a:chExt cx="207" cy="158"/>
          </a:xfrm>
        </p:grpSpPr>
        <p:sp>
          <p:nvSpPr>
            <p:cNvPr id="58" name="Oval 315"/>
            <p:cNvSpPr>
              <a:spLocks noChangeArrowheads="1"/>
            </p:cNvSpPr>
            <p:nvPr/>
          </p:nvSpPr>
          <p:spPr bwMode="auto">
            <a:xfrm>
              <a:off x="2689" y="1616"/>
              <a:ext cx="167" cy="158"/>
            </a:xfrm>
            <a:prstGeom prst="ellipse">
              <a:avLst/>
            </a:prstGeom>
            <a:gradFill rotWithShape="1">
              <a:gsLst>
                <a:gs pos="0">
                  <a:srgbClr val="FF2F2F"/>
                </a:gs>
                <a:gs pos="100000">
                  <a:srgbClr val="680000"/>
                </a:gs>
              </a:gsLst>
              <a:lin ang="2700000" scaled="1"/>
            </a:gradFill>
            <a:ln>
              <a:noFill/>
            </a:ln>
            <a:effectLst>
              <a:outerShdw dist="45791" dir="3378596" algn="ctr" rotWithShape="0">
                <a:schemeClr val="bg2">
                  <a:alpha val="50000"/>
                </a:schemeClr>
              </a:outerShdw>
            </a:effectLst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lIns="107524" tIns="53762" rIns="107524" bIns="53762" anchor="ctr"/>
            <a:lstStyle>
              <a:lvl1pPr defTabSz="1074738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defTabSz="1074738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defTabSz="1074738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defTabSz="1074738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defTabSz="1074738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algn="ctr" defTabSz="1074738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algn="ctr" defTabSz="1074738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algn="ctr" defTabSz="1074738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algn="ctr" defTabSz="1074738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lnSpc>
                  <a:spcPct val="100000"/>
                </a:lnSpc>
              </a:pPr>
              <a:endParaRPr lang="zh-TW" altLang="en-US" sz="1800" baseline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59" name="Rectangle 316"/>
            <p:cNvSpPr>
              <a:spLocks noChangeArrowheads="1"/>
            </p:cNvSpPr>
            <p:nvPr/>
          </p:nvSpPr>
          <p:spPr bwMode="auto">
            <a:xfrm>
              <a:off x="2666" y="1616"/>
              <a:ext cx="20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1pPr>
              <a:lvl2pPr marL="742950" indent="-285750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2pPr>
              <a:lvl3pPr marL="1143000" indent="-228600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3pPr>
              <a:lvl4pPr marL="1600200" indent="-228600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4pPr>
              <a:lvl5pPr marL="2057400" indent="-228600" eaLnBrk="0" hangingPunct="0"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5pPr>
              <a:lvl6pPr marL="2514600" indent="-228600" algn="ctr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6pPr>
              <a:lvl7pPr marL="2971800" indent="-228600" algn="ctr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7pPr>
              <a:lvl8pPr marL="3429000" indent="-228600" algn="ctr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8pPr>
              <a:lvl9pPr marL="3886200" indent="-228600" algn="ctr" eaLnBrk="0" fontAlgn="base" hangingPunct="0">
                <a:lnSpc>
                  <a:spcPct val="50000"/>
                </a:lnSpc>
                <a:spcBef>
                  <a:spcPct val="0"/>
                </a:spcBef>
                <a:spcAft>
                  <a:spcPct val="0"/>
                </a:spcAft>
                <a:defRPr kumimoji="1" sz="2800" b="1" baseline="-25000">
                  <a:solidFill>
                    <a:schemeClr val="tx1"/>
                  </a:solidFill>
                  <a:latin typeface="Arial" charset="0"/>
                  <a:ea typeface="新細明體" charset="-120"/>
                </a:defRPr>
              </a:lvl9pPr>
            </a:lstStyle>
            <a:p>
              <a:pPr algn="ctr" eaLnBrk="1" hangingPunct="1">
                <a:lnSpc>
                  <a:spcPct val="100000"/>
                </a:lnSpc>
              </a:pPr>
              <a:r>
                <a:rPr lang="en-US" altLang="zh-TW" sz="1800" baseline="0"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3</a:t>
              </a:r>
            </a:p>
          </p:txBody>
        </p:sp>
      </p:grpSp>
      <p:sp>
        <p:nvSpPr>
          <p:cNvPr id="60" name="圓角矩形 59"/>
          <p:cNvSpPr/>
          <p:nvPr/>
        </p:nvSpPr>
        <p:spPr bwMode="auto">
          <a:xfrm>
            <a:off x="2638425" y="2456656"/>
            <a:ext cx="1738511" cy="1238944"/>
          </a:xfrm>
          <a:prstGeom prst="roundRect">
            <a:avLst>
              <a:gd name="adj" fmla="val 7441"/>
            </a:avLst>
          </a:prstGeom>
          <a:noFill/>
          <a:ln w="28575" cap="flat" cmpd="sng" algn="ctr">
            <a:solidFill>
              <a:srgbClr val="FF0066"/>
            </a:solidFill>
            <a:prstDash val="sys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576736" y="2219745"/>
            <a:ext cx="162095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dirty="0" smtClean="0">
                <a:solidFill>
                  <a:srgbClr val="FF006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已於</a:t>
            </a:r>
            <a:r>
              <a:rPr lang="en-US" altLang="zh-TW" sz="1200" dirty="0" smtClean="0">
                <a:solidFill>
                  <a:srgbClr val="FF006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105</a:t>
            </a:r>
            <a:r>
              <a:rPr lang="zh-TW" altLang="en-US" sz="1200" dirty="0" smtClean="0">
                <a:solidFill>
                  <a:srgbClr val="FF006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年第</a:t>
            </a:r>
            <a:r>
              <a:rPr lang="en-US" altLang="zh-TW" sz="1200" dirty="0" smtClean="0">
                <a:solidFill>
                  <a:srgbClr val="FF006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r>
              <a:rPr lang="zh-TW" altLang="en-US" sz="1200" dirty="0" smtClean="0">
                <a:solidFill>
                  <a:srgbClr val="FF0066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季開放</a:t>
            </a:r>
            <a:endParaRPr lang="zh-TW" altLang="en-US" sz="1200" dirty="0">
              <a:solidFill>
                <a:srgbClr val="FF0066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098" name="矩形 4097"/>
          <p:cNvSpPr/>
          <p:nvPr/>
        </p:nvSpPr>
        <p:spPr>
          <a:xfrm>
            <a:off x="704528" y="2139007"/>
            <a:ext cx="12961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zh-TW" sz="1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專家及資料應用</a:t>
            </a:r>
            <a:r>
              <a:rPr lang="en-US" altLang="zh-TW" sz="1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zh-TW" sz="12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服務業者</a:t>
            </a:r>
            <a:endParaRPr lang="zh-TW" altLang="en-US" sz="12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100" name="向下箭號 4099"/>
          <p:cNvSpPr/>
          <p:nvPr/>
        </p:nvSpPr>
        <p:spPr bwMode="auto">
          <a:xfrm>
            <a:off x="1339981" y="3367506"/>
            <a:ext cx="444667" cy="762908"/>
          </a:xfrm>
          <a:prstGeom prst="downArrow">
            <a:avLst/>
          </a:prstGeom>
          <a:solidFill>
            <a:srgbClr val="0066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2" name="物件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2418033"/>
              </p:ext>
            </p:extLst>
          </p:nvPr>
        </p:nvGraphicFramePr>
        <p:xfrm>
          <a:off x="920552" y="2545587"/>
          <a:ext cx="1016338" cy="9911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7" name="Image" r:id="rId19" imgW="1866667" imgH="1879365" progId="Photoshop.Image.7">
                  <p:embed/>
                </p:oleObj>
              </mc:Choice>
              <mc:Fallback>
                <p:oleObj name="Image" r:id="rId19" imgW="1866667" imgH="1879365" progId="Photoshop.Image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552" y="2545587"/>
                        <a:ext cx="1016338" cy="99118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7" name="物件 409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2933984"/>
              </p:ext>
            </p:extLst>
          </p:nvPr>
        </p:nvGraphicFramePr>
        <p:xfrm>
          <a:off x="1064568" y="2940155"/>
          <a:ext cx="564480" cy="812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8" name="Image" r:id="rId20" imgW="1130159" imgH="1624824" progId="Photoshop.Image.7">
                  <p:embed/>
                </p:oleObj>
              </mc:Choice>
              <mc:Fallback>
                <p:oleObj name="Image" r:id="rId20" imgW="1130159" imgH="1624824" progId="Photoshop.Image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4568" y="2940155"/>
                        <a:ext cx="564480" cy="81264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物件 410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3523401"/>
              </p:ext>
            </p:extLst>
          </p:nvPr>
        </p:nvGraphicFramePr>
        <p:xfrm>
          <a:off x="5097016" y="3680792"/>
          <a:ext cx="947454" cy="703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09" name="Image" r:id="rId22" imgW="5003175" imgH="3707937" progId="Photoshop.Image.7">
                  <p:embed/>
                </p:oleObj>
              </mc:Choice>
              <mc:Fallback>
                <p:oleObj name="Image" r:id="rId22" imgW="5003175" imgH="3707937" progId="Photoshop.Image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7016" y="3680792"/>
                        <a:ext cx="947454" cy="703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" name="圓角矩形 70"/>
          <p:cNvSpPr/>
          <p:nvPr/>
        </p:nvSpPr>
        <p:spPr bwMode="auto">
          <a:xfrm>
            <a:off x="6969224" y="5235787"/>
            <a:ext cx="1080120" cy="245205"/>
          </a:xfrm>
          <a:prstGeom prst="roundRect">
            <a:avLst/>
          </a:prstGeom>
          <a:solidFill>
            <a:srgbClr val="FF33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加值業者應用服務</a:t>
            </a:r>
          </a:p>
        </p:txBody>
      </p:sp>
      <p:sp>
        <p:nvSpPr>
          <p:cNvPr id="67" name="標題 1"/>
          <p:cNvSpPr txBox="1">
            <a:spLocks/>
          </p:cNvSpPr>
          <p:nvPr/>
        </p:nvSpPr>
        <p:spPr>
          <a:xfrm>
            <a:off x="488504" y="116632"/>
            <a:ext cx="8915400" cy="7191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+mj-lt"/>
                <a:ea typeface="標楷體" pitchFamily="65" charset="-120"/>
                <a:cs typeface="新細明體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>
              <a:defRPr/>
            </a:pPr>
            <a:r>
              <a:rPr lang="zh-TW" altLang="en-US" sz="3000" kern="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壹、商工行政主題式開放資料推動策略</a:t>
            </a:r>
            <a:r>
              <a:rPr lang="zh-TW" altLang="en-US" sz="3000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sz="3000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商工資料應用主題推動策略規劃</a:t>
            </a:r>
            <a:endParaRPr lang="zh-TW" altLang="en-US" sz="2400" kern="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8" name="圓角矩形 67"/>
          <p:cNvSpPr/>
          <p:nvPr/>
        </p:nvSpPr>
        <p:spPr bwMode="auto">
          <a:xfrm>
            <a:off x="4915366" y="2449180"/>
            <a:ext cx="1261770" cy="202086"/>
          </a:xfrm>
          <a:prstGeom prst="roundRect">
            <a:avLst/>
          </a:prstGeom>
          <a:solidFill>
            <a:srgbClr val="0054D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18000" tIns="36000" rIns="18000" bIns="3600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zh-TW" altLang="en-US" sz="1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微軟正黑體" panose="020B0604030504040204" pitchFamily="34" charset="-120"/>
                <a:ea typeface="微軟正黑體" panose="020B0604030504040204" pitchFamily="34" charset="-120"/>
              </a:rPr>
              <a:t>本部其他局處</a:t>
            </a:r>
          </a:p>
        </p:txBody>
      </p:sp>
    </p:spTree>
    <p:extLst>
      <p:ext uri="{BB962C8B-B14F-4D97-AF65-F5344CB8AC3E}">
        <p14:creationId xmlns:p14="http://schemas.microsoft.com/office/powerpoint/2010/main" val="242028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 txBox="1">
            <a:spLocks noGrp="1" noChangeArrowheads="1"/>
          </p:cNvSpPr>
          <p:nvPr/>
        </p:nvSpPr>
        <p:spPr bwMode="auto">
          <a:xfrm>
            <a:off x="8997950" y="6400800"/>
            <a:ext cx="825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 kumimoji="1" sz="28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kumimoji="1" sz="2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F63DD5C-FC79-429E-A525-1E11938FB99C}" type="slidenum">
              <a:rPr lang="en-US" altLang="zh-TW" sz="1400">
                <a:latin typeface="微軟正黑體" panose="020B0604030504040204" pitchFamily="34" charset="-120"/>
                <a:ea typeface="微軟正黑體" panose="020B0604030504040204" pitchFamily="34" charset="-12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US" altLang="zh-TW" sz="14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標題 1"/>
          <p:cNvSpPr txBox="1">
            <a:spLocks/>
          </p:cNvSpPr>
          <p:nvPr/>
        </p:nvSpPr>
        <p:spPr>
          <a:xfrm>
            <a:off x="488504" y="116632"/>
            <a:ext cx="8915400" cy="7191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+mj-lt"/>
                <a:ea typeface="標楷體" pitchFamily="65" charset="-120"/>
                <a:cs typeface="新細明體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>
              <a:defRPr/>
            </a:pPr>
            <a:r>
              <a:rPr lang="zh-TW" altLang="en-US" sz="3000" kern="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壹、商工行政主題式開放資料推動策略</a:t>
            </a:r>
            <a:r>
              <a:rPr lang="zh-TW" altLang="en-US" sz="3000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sz="3000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en-US" altLang="zh-TW" sz="24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5/15</a:t>
            </a:r>
            <a:r>
              <a:rPr lang="zh-TW" altLang="en-US" sz="24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舉行主題式資料推動策略會議蒐集資料需求者</a:t>
            </a:r>
            <a:r>
              <a:rPr lang="zh-TW" altLang="en-US" sz="24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的</a:t>
            </a:r>
            <a:r>
              <a:rPr lang="zh-TW" altLang="en-US" sz="24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建議</a:t>
            </a:r>
            <a:endParaRPr lang="zh-TW" altLang="en-US" sz="2400" kern="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" name="圓角矩形 3"/>
          <p:cNvSpPr/>
          <p:nvPr/>
        </p:nvSpPr>
        <p:spPr bwMode="auto">
          <a:xfrm>
            <a:off x="1424608" y="1196752"/>
            <a:ext cx="7979296" cy="992110"/>
          </a:xfrm>
          <a:prstGeom prst="roundRect">
            <a:avLst/>
          </a:prstGeom>
          <a:gradFill>
            <a:gsLst>
              <a:gs pos="0">
                <a:srgbClr val="8FDAFF"/>
              </a:gs>
              <a:gs pos="100000">
                <a:srgbClr val="CCFFCC"/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微軟正黑體" pitchFamily="34" charset="-120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488504" y="1196752"/>
            <a:ext cx="1872208" cy="992110"/>
          </a:xfrm>
          <a:prstGeom prst="rect">
            <a:avLst/>
          </a:prstGeom>
          <a:solidFill>
            <a:srgbClr val="0000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TW" altLang="en-US" sz="2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宏碁</a:t>
            </a:r>
            <a:endParaRPr lang="en-US" altLang="zh-TW" sz="24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32720" y="1322184"/>
            <a:ext cx="691276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建議</a:t>
            </a:r>
            <a:r>
              <a:rPr lang="zh-TW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未來商工公開資料及加值服務可擴及公司開辦、展店評估、產業鏈上下游關係鏈、行業分佈統計等應用</a:t>
            </a:r>
            <a:r>
              <a:rPr lang="zh-TW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情境，</a:t>
            </a:r>
            <a:r>
              <a:rPr lang="zh-TW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目的在提升經商環境，提供中小企業比較容易創業的</a:t>
            </a:r>
            <a:r>
              <a:rPr lang="zh-TW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環境</a:t>
            </a:r>
            <a:r>
              <a:rPr lang="zh-TW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主要</a:t>
            </a:r>
            <a:r>
              <a:rPr lang="zh-TW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目標對象可為中小企業及新創業者</a:t>
            </a:r>
            <a:r>
              <a:rPr lang="zh-TW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en-US" sz="15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圓角矩形 7"/>
          <p:cNvSpPr/>
          <p:nvPr/>
        </p:nvSpPr>
        <p:spPr bwMode="auto">
          <a:xfrm>
            <a:off x="1424608" y="2348880"/>
            <a:ext cx="7979296" cy="864096"/>
          </a:xfrm>
          <a:prstGeom prst="roundRect">
            <a:avLst/>
          </a:prstGeom>
          <a:gradFill>
            <a:gsLst>
              <a:gs pos="0">
                <a:srgbClr val="8FDAFF"/>
              </a:gs>
              <a:gs pos="100000">
                <a:srgbClr val="CCFFCC"/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微軟正黑體" pitchFamily="34" charset="-120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488504" y="2348880"/>
            <a:ext cx="1872208" cy="864096"/>
          </a:xfrm>
          <a:prstGeom prst="rect">
            <a:avLst/>
          </a:prstGeom>
          <a:solidFill>
            <a:srgbClr val="0000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TW" altLang="en-US" sz="2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台北市</a:t>
            </a:r>
            <a:endParaRPr lang="en-US" altLang="zh-TW" sz="24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4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電腦公會</a:t>
            </a:r>
            <a:endParaRPr lang="en-US" altLang="zh-TW" sz="24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32720" y="2617167"/>
            <a:ext cx="69127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建議</a:t>
            </a:r>
            <a:r>
              <a:rPr lang="zh-TW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各個行業可自行下條件，檢視附近是否有同質性高的商店家，組成一份商業地圖</a:t>
            </a:r>
            <a:r>
              <a:rPr lang="zh-TW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en-US" sz="15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3" name="圓角矩形 12"/>
          <p:cNvSpPr/>
          <p:nvPr/>
        </p:nvSpPr>
        <p:spPr bwMode="auto">
          <a:xfrm>
            <a:off x="1424608" y="3372994"/>
            <a:ext cx="7979296" cy="992110"/>
          </a:xfrm>
          <a:prstGeom prst="roundRect">
            <a:avLst/>
          </a:prstGeom>
          <a:gradFill>
            <a:gsLst>
              <a:gs pos="0">
                <a:srgbClr val="8FDAFF"/>
              </a:gs>
              <a:gs pos="100000">
                <a:srgbClr val="CCFFCC"/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微軟正黑體" pitchFamily="34" charset="-12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88504" y="3372994"/>
            <a:ext cx="1872208" cy="992110"/>
          </a:xfrm>
          <a:prstGeom prst="rect">
            <a:avLst/>
          </a:prstGeom>
          <a:solidFill>
            <a:srgbClr val="0000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TW" altLang="en-US" sz="2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沛邦科技</a:t>
            </a:r>
            <a:endParaRPr lang="en-US" altLang="zh-TW" sz="24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22278" y="3476634"/>
            <a:ext cx="691276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該公司已將</a:t>
            </a:r>
            <a:r>
              <a:rPr lang="zh-TW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前述資料整合並願意無償提供，建議政府</a:t>
            </a:r>
            <a:r>
              <a:rPr lang="zh-TW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機關能提供民間回饋機制，讓資料</a:t>
            </a:r>
            <a:r>
              <a:rPr lang="zh-TW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加值</a:t>
            </a:r>
            <a:r>
              <a:rPr lang="zh-TW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業者將</a:t>
            </a:r>
            <a:r>
              <a:rPr lang="zh-TW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清洗過或跨</a:t>
            </a:r>
            <a:r>
              <a:rPr lang="zh-TW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部會混搭的資料進行回饋釋出並上傳到開放資料平台。</a:t>
            </a:r>
            <a:endParaRPr lang="zh-TW" altLang="en-US" sz="15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圓角矩形 16"/>
          <p:cNvSpPr/>
          <p:nvPr/>
        </p:nvSpPr>
        <p:spPr bwMode="auto">
          <a:xfrm>
            <a:off x="1424608" y="4509120"/>
            <a:ext cx="7979296" cy="992110"/>
          </a:xfrm>
          <a:prstGeom prst="roundRect">
            <a:avLst/>
          </a:prstGeom>
          <a:gradFill>
            <a:gsLst>
              <a:gs pos="0">
                <a:srgbClr val="8FDAFF"/>
              </a:gs>
              <a:gs pos="100000">
                <a:srgbClr val="CCFFCC"/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微軟正黑體" pitchFamily="34" charset="-120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488504" y="4509120"/>
            <a:ext cx="1872208" cy="992110"/>
          </a:xfrm>
          <a:prstGeom prst="rect">
            <a:avLst/>
          </a:prstGeom>
          <a:solidFill>
            <a:srgbClr val="0000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TW" altLang="en-US" sz="24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三商行</a:t>
            </a:r>
            <a:endParaRPr lang="en-US" altLang="zh-TW" sz="24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432720" y="4612760"/>
            <a:ext cx="691276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該公司因獲得本部工業局補助建置應用系統，並使用本</a:t>
            </a:r>
            <a:r>
              <a:rPr lang="zh-TW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司商工開放</a:t>
            </a:r>
            <a:r>
              <a:rPr lang="zh-TW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資料，本於</a:t>
            </a:r>
            <a:r>
              <a:rPr lang="zh-TW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回饋概念</a:t>
            </a:r>
            <a:r>
              <a:rPr lang="zh-TW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，未來可提供該公司的展店評估系統試用版供民眾查詢使用，商業司可持續提供跨機關商工混搭資料給加值業者，達成公私協力的精神。</a:t>
            </a:r>
          </a:p>
        </p:txBody>
      </p:sp>
      <p:sp>
        <p:nvSpPr>
          <p:cNvPr id="20" name="圓角矩形 19"/>
          <p:cNvSpPr/>
          <p:nvPr/>
        </p:nvSpPr>
        <p:spPr bwMode="auto">
          <a:xfrm>
            <a:off x="1424608" y="5661248"/>
            <a:ext cx="7979296" cy="992110"/>
          </a:xfrm>
          <a:prstGeom prst="roundRect">
            <a:avLst/>
          </a:prstGeom>
          <a:gradFill>
            <a:gsLst>
              <a:gs pos="0">
                <a:srgbClr val="8FDAFF"/>
              </a:gs>
              <a:gs pos="100000">
                <a:srgbClr val="CCFFCC"/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微軟正黑體" pitchFamily="34" charset="-120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488504" y="5661248"/>
            <a:ext cx="1872208" cy="992110"/>
          </a:xfrm>
          <a:prstGeom prst="rect">
            <a:avLst/>
          </a:prstGeom>
          <a:solidFill>
            <a:srgbClr val="00009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TW" altLang="en-US" sz="1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社團</a:t>
            </a:r>
            <a:r>
              <a:rPr lang="zh-TW" altLang="en-US" sz="18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法人</a:t>
            </a:r>
            <a:endParaRPr lang="en-US" altLang="zh-TW" sz="18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8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台灣</a:t>
            </a:r>
            <a:r>
              <a:rPr lang="zh-TW" altLang="en-US" sz="18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連鎖</a:t>
            </a:r>
            <a:r>
              <a:rPr lang="zh-TW" altLang="en-US" sz="18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加盟</a:t>
            </a:r>
            <a:endParaRPr lang="en-US" altLang="zh-TW" sz="1800" b="1" dirty="0" smtClean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18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促進會</a:t>
            </a:r>
            <a:endParaRPr lang="en-US" altLang="zh-TW" sz="18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32720" y="5930116"/>
            <a:ext cx="69127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對</a:t>
            </a:r>
            <a:r>
              <a:rPr lang="zh-TW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行業別資料面部分需要額外再做細項區分的需求</a:t>
            </a:r>
            <a:r>
              <a:rPr lang="en-US" altLang="zh-TW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,</a:t>
            </a:r>
            <a:r>
              <a:rPr lang="zh-TW" altLang="en-US" sz="15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可考量未來與商業司合作，將加盟業者資料與商業司資料結合，整理出完整性的公司關聯群組</a:t>
            </a:r>
            <a:r>
              <a:rPr lang="zh-TW" altLang="en-US" sz="1500" b="1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資料。</a:t>
            </a:r>
            <a:endParaRPr lang="zh-TW" altLang="en-US" sz="15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8346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 txBox="1">
            <a:spLocks noGrp="1" noChangeArrowheads="1"/>
          </p:cNvSpPr>
          <p:nvPr/>
        </p:nvSpPr>
        <p:spPr bwMode="auto">
          <a:xfrm>
            <a:off x="8997950" y="6400800"/>
            <a:ext cx="825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 kumimoji="1" sz="28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kumimoji="1" sz="2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F63DD5C-FC79-429E-A525-1E11938FB99C}" type="slidenum">
              <a:rPr lang="en-US" altLang="zh-TW" sz="1400">
                <a:latin typeface="微軟正黑體" panose="020B0604030504040204" pitchFamily="34" charset="-120"/>
                <a:ea typeface="微軟正黑體" panose="020B0604030504040204" pitchFamily="34" charset="-12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US" altLang="zh-TW" sz="14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標題 1"/>
          <p:cNvSpPr txBox="1">
            <a:spLocks/>
          </p:cNvSpPr>
          <p:nvPr/>
        </p:nvSpPr>
        <p:spPr>
          <a:xfrm>
            <a:off x="488504" y="116632"/>
            <a:ext cx="8915400" cy="71913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+mj-lt"/>
                <a:ea typeface="標楷體" pitchFamily="65" charset="-120"/>
                <a:cs typeface="新細明體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>
              <a:defRPr/>
            </a:pPr>
            <a:r>
              <a:rPr lang="zh-TW" altLang="en-US" sz="3000" kern="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壹、商工行政主題式開放資料推動策略</a:t>
            </a:r>
            <a:r>
              <a:rPr lang="zh-TW" altLang="en-US" sz="3000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/>
            </a:r>
            <a:br>
              <a:rPr lang="zh-TW" altLang="en-US" sz="3000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</a:br>
            <a:r>
              <a:rPr lang="zh-TW" altLang="en-US" sz="24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擬定推動</a:t>
            </a:r>
            <a:r>
              <a:rPr lang="zh-TW" altLang="en-US" sz="24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策略</a:t>
            </a:r>
          </a:p>
        </p:txBody>
      </p:sp>
      <p:grpSp>
        <p:nvGrpSpPr>
          <p:cNvPr id="4" name="群組 3"/>
          <p:cNvGrpSpPr/>
          <p:nvPr/>
        </p:nvGrpSpPr>
        <p:grpSpPr>
          <a:xfrm>
            <a:off x="488506" y="3429000"/>
            <a:ext cx="8915398" cy="3455101"/>
            <a:chOff x="1552129" y="3711335"/>
            <a:chExt cx="6686549" cy="2104471"/>
          </a:xfrm>
        </p:grpSpPr>
        <p:sp>
          <p:nvSpPr>
            <p:cNvPr id="5" name="Freeform 2"/>
            <p:cNvSpPr>
              <a:spLocks/>
            </p:cNvSpPr>
            <p:nvPr/>
          </p:nvSpPr>
          <p:spPr bwMode="blackWhite">
            <a:xfrm>
              <a:off x="5052325" y="3711335"/>
              <a:ext cx="3186353" cy="1950481"/>
            </a:xfrm>
            <a:custGeom>
              <a:avLst/>
              <a:gdLst>
                <a:gd name="T0" fmla="*/ 0 w 1800"/>
                <a:gd name="T1" fmla="*/ 128 h 1303"/>
                <a:gd name="T2" fmla="*/ 1423 w 1800"/>
                <a:gd name="T3" fmla="*/ 128 h 1303"/>
                <a:gd name="T4" fmla="*/ 1423 w 1800"/>
                <a:gd name="T5" fmla="*/ 0 h 1303"/>
                <a:gd name="T6" fmla="*/ 1799 w 1800"/>
                <a:gd name="T7" fmla="*/ 655 h 1303"/>
                <a:gd name="T8" fmla="*/ 1423 w 1800"/>
                <a:gd name="T9" fmla="*/ 1302 h 1303"/>
                <a:gd name="T10" fmla="*/ 1423 w 1800"/>
                <a:gd name="T11" fmla="*/ 1174 h 1303"/>
                <a:gd name="T12" fmla="*/ 0 w 1800"/>
                <a:gd name="T13" fmla="*/ 1174 h 1303"/>
                <a:gd name="T14" fmla="*/ 0 w 1800"/>
                <a:gd name="T15" fmla="*/ 655 h 1303"/>
                <a:gd name="T16" fmla="*/ 0 w 1800"/>
                <a:gd name="T17" fmla="*/ 128 h 1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0" h="1303">
                  <a:moveTo>
                    <a:pt x="0" y="128"/>
                  </a:moveTo>
                  <a:lnTo>
                    <a:pt x="1423" y="128"/>
                  </a:lnTo>
                  <a:lnTo>
                    <a:pt x="1423" y="0"/>
                  </a:lnTo>
                  <a:lnTo>
                    <a:pt x="1799" y="655"/>
                  </a:lnTo>
                  <a:lnTo>
                    <a:pt x="1423" y="1302"/>
                  </a:lnTo>
                  <a:lnTo>
                    <a:pt x="1423" y="1174"/>
                  </a:lnTo>
                  <a:lnTo>
                    <a:pt x="0" y="1174"/>
                  </a:lnTo>
                  <a:lnTo>
                    <a:pt x="0" y="655"/>
                  </a:lnTo>
                  <a:lnTo>
                    <a:pt x="0" y="128"/>
                  </a:lnTo>
                </a:path>
              </a:pathLst>
            </a:custGeom>
            <a:gradFill>
              <a:gsLst>
                <a:gs pos="0">
                  <a:srgbClr val="002BB4"/>
                </a:gs>
                <a:gs pos="100000">
                  <a:srgbClr val="66CCFF"/>
                </a:gs>
              </a:gsLst>
              <a:lin ang="5400000" scaled="0"/>
            </a:gradFill>
            <a:ln w="12700" cap="rnd" cmpd="sng">
              <a:prstDash val="solid"/>
              <a:round/>
              <a:headEnd/>
              <a:tailEnd/>
            </a:ln>
            <a:effectLst/>
            <a:scene3d>
              <a:camera prst="legacyObliqueTopLeft"/>
              <a:lightRig rig="legacyFlat2" dir="t"/>
            </a:scene3d>
            <a:sp3d extrusionH="303200" prstMaterial="legacyMatte">
              <a:bevelT w="13500" h="13500" prst="angle"/>
              <a:bevelB w="13500" h="13500" prst="angle"/>
              <a:extrusionClr>
                <a:srgbClr val="000099"/>
              </a:extrusionClr>
            </a:sp3d>
          </p:spPr>
          <p:txBody>
            <a:bodyPr>
              <a:flatTx/>
            </a:bodyPr>
            <a:lstStyle/>
            <a:p>
              <a:endParaRPr lang="zh-TW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Freeform 3"/>
            <p:cNvSpPr>
              <a:spLocks/>
            </p:cNvSpPr>
            <p:nvPr/>
          </p:nvSpPr>
          <p:spPr bwMode="blackWhite">
            <a:xfrm>
              <a:off x="2957066" y="3930633"/>
              <a:ext cx="2851343" cy="1826435"/>
            </a:xfrm>
            <a:custGeom>
              <a:avLst/>
              <a:gdLst>
                <a:gd name="T0" fmla="*/ 0 w 1440"/>
                <a:gd name="T1" fmla="*/ 184 h 1239"/>
                <a:gd name="T2" fmla="*/ 1079 w 1440"/>
                <a:gd name="T3" fmla="*/ 184 h 1239"/>
                <a:gd name="T4" fmla="*/ 1079 w 1440"/>
                <a:gd name="T5" fmla="*/ 0 h 1239"/>
                <a:gd name="T6" fmla="*/ 1439 w 1440"/>
                <a:gd name="T7" fmla="*/ 615 h 1239"/>
                <a:gd name="T8" fmla="*/ 1079 w 1440"/>
                <a:gd name="T9" fmla="*/ 1238 h 1239"/>
                <a:gd name="T10" fmla="*/ 1079 w 1440"/>
                <a:gd name="T11" fmla="*/ 1054 h 1239"/>
                <a:gd name="T12" fmla="*/ 0 w 1440"/>
                <a:gd name="T13" fmla="*/ 1054 h 1239"/>
                <a:gd name="T14" fmla="*/ 0 w 1440"/>
                <a:gd name="T15" fmla="*/ 615 h 1239"/>
                <a:gd name="T16" fmla="*/ 0 w 1440"/>
                <a:gd name="T17" fmla="*/ 184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0" h="1239">
                  <a:moveTo>
                    <a:pt x="0" y="184"/>
                  </a:moveTo>
                  <a:lnTo>
                    <a:pt x="1079" y="184"/>
                  </a:lnTo>
                  <a:lnTo>
                    <a:pt x="1079" y="0"/>
                  </a:lnTo>
                  <a:lnTo>
                    <a:pt x="1439" y="615"/>
                  </a:lnTo>
                  <a:lnTo>
                    <a:pt x="1079" y="1238"/>
                  </a:lnTo>
                  <a:lnTo>
                    <a:pt x="1079" y="1054"/>
                  </a:lnTo>
                  <a:lnTo>
                    <a:pt x="0" y="1054"/>
                  </a:lnTo>
                  <a:lnTo>
                    <a:pt x="0" y="615"/>
                  </a:lnTo>
                  <a:lnTo>
                    <a:pt x="0" y="184"/>
                  </a:lnTo>
                </a:path>
              </a:pathLst>
            </a:custGeom>
            <a:gradFill>
              <a:gsLst>
                <a:gs pos="0">
                  <a:srgbClr val="162CFE"/>
                </a:gs>
                <a:gs pos="100000">
                  <a:srgbClr val="66FFFF"/>
                </a:gs>
              </a:gsLst>
              <a:lin ang="5400000" scaled="0"/>
            </a:gradFill>
            <a:ln w="12700" cap="rnd" cmpd="sng"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legacyObliqueTopLeft"/>
              <a:lightRig rig="legacyFlat2" dir="t"/>
            </a:scene3d>
            <a:sp3d extrusionH="303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>
              <a:flatTx/>
            </a:bodyPr>
            <a:lstStyle/>
            <a:p>
              <a:endParaRPr lang="zh-TW" altLang="en-US"/>
            </a:p>
          </p:txBody>
        </p:sp>
        <p:sp>
          <p:nvSpPr>
            <p:cNvPr id="7" name="Freeform 4"/>
            <p:cNvSpPr>
              <a:spLocks/>
            </p:cNvSpPr>
            <p:nvPr/>
          </p:nvSpPr>
          <p:spPr bwMode="blackWhite">
            <a:xfrm>
              <a:off x="1552129" y="4156806"/>
              <a:ext cx="1976437" cy="1659000"/>
            </a:xfrm>
            <a:custGeom>
              <a:avLst/>
              <a:gdLst>
                <a:gd name="T0" fmla="*/ 0 w 1080"/>
                <a:gd name="T1" fmla="*/ 215 h 1079"/>
                <a:gd name="T2" fmla="*/ 768 w 1080"/>
                <a:gd name="T3" fmla="*/ 215 h 1079"/>
                <a:gd name="T4" fmla="*/ 768 w 1080"/>
                <a:gd name="T5" fmla="*/ 0 h 1079"/>
                <a:gd name="T6" fmla="*/ 1079 w 1080"/>
                <a:gd name="T7" fmla="*/ 543 h 1079"/>
                <a:gd name="T8" fmla="*/ 768 w 1080"/>
                <a:gd name="T9" fmla="*/ 1078 h 1079"/>
                <a:gd name="T10" fmla="*/ 768 w 1080"/>
                <a:gd name="T11" fmla="*/ 862 h 1079"/>
                <a:gd name="T12" fmla="*/ 0 w 1080"/>
                <a:gd name="T13" fmla="*/ 862 h 1079"/>
                <a:gd name="T14" fmla="*/ 0 w 1080"/>
                <a:gd name="T15" fmla="*/ 543 h 1079"/>
                <a:gd name="T16" fmla="*/ 0 w 1080"/>
                <a:gd name="T17" fmla="*/ 215 h 1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0" h="1079">
                  <a:moveTo>
                    <a:pt x="0" y="215"/>
                  </a:moveTo>
                  <a:lnTo>
                    <a:pt x="768" y="215"/>
                  </a:lnTo>
                  <a:lnTo>
                    <a:pt x="768" y="0"/>
                  </a:lnTo>
                  <a:lnTo>
                    <a:pt x="1079" y="543"/>
                  </a:lnTo>
                  <a:lnTo>
                    <a:pt x="768" y="1078"/>
                  </a:lnTo>
                  <a:lnTo>
                    <a:pt x="768" y="862"/>
                  </a:lnTo>
                  <a:lnTo>
                    <a:pt x="0" y="862"/>
                  </a:lnTo>
                  <a:lnTo>
                    <a:pt x="0" y="543"/>
                  </a:lnTo>
                  <a:lnTo>
                    <a:pt x="0" y="215"/>
                  </a:lnTo>
                </a:path>
              </a:pathLst>
            </a:custGeom>
            <a:gradFill>
              <a:gsLst>
                <a:gs pos="0">
                  <a:srgbClr val="6DCEFF"/>
                </a:gs>
                <a:gs pos="100000">
                  <a:srgbClr val="99FFCC"/>
                </a:gs>
              </a:gsLst>
              <a:lin ang="5400000" scaled="0"/>
            </a:gradFill>
            <a:ln w="12700" cap="rnd" cmpd="sng"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legacyObliqueTopLeft"/>
              <a:lightRig rig="legacyFlat2" dir="t"/>
            </a:scene3d>
            <a:sp3d extrusionH="303200" prstMaterial="legacyMatte">
              <a:bevelT w="13500" h="13500" prst="angle"/>
              <a:bevelB w="13500" h="13500" prst="angle"/>
              <a:extrusionClr>
                <a:srgbClr val="0099FF"/>
              </a:extrusionClr>
            </a:sp3d>
          </p:spPr>
          <p:txBody>
            <a:bodyPr>
              <a:flatTx/>
            </a:bodyPr>
            <a:lstStyle/>
            <a:p>
              <a:endParaRPr lang="zh-TW" altLang="en-US"/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1607867" y="4759070"/>
              <a:ext cx="1448028" cy="7623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>
              <a:lvl1pPr defTabSz="7874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defTabSz="7874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301625" indent="-150813" defTabSz="7874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439738" indent="-136525" defTabSz="7874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603250" indent="-142875" defTabSz="7874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1060450" indent="-142875" defTabSz="787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1517650" indent="-142875" defTabSz="787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1974850" indent="-142875" defTabSz="787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2432050" indent="-142875" defTabSz="787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zh-TW" altLang="en-US" sz="2000" b="1" dirty="0" smtClean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  依</a:t>
              </a:r>
              <a:r>
                <a:rPr lang="zh-TW" altLang="en-US" sz="2000" b="1" dirty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行業別擴增開放現有商業司商工登記資料集。</a:t>
              </a: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3466808" y="4547999"/>
              <a:ext cx="1831858" cy="8766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>
              <a:lvl1pPr defTabSz="7874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defTabSz="7874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301625" indent="-150813" defTabSz="7874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439738" indent="-136525" defTabSz="7874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603250" indent="-142875" defTabSz="7874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1060450" indent="-142875" defTabSz="787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1517650" indent="-142875" defTabSz="787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1974850" indent="-142875" defTabSz="787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2432050" indent="-142875" defTabSz="787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zh-TW" altLang="en-US" sz="2000" b="1" dirty="0" smtClean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  評估</a:t>
              </a:r>
              <a:r>
                <a:rPr lang="zh-TW" altLang="en-US" sz="2000" b="1" dirty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本司與它單位機關現有開放資料集混搭之可行性，以提高資料應用之</a:t>
              </a:r>
              <a:r>
                <a:rPr lang="zh-TW" altLang="en-US" sz="2000" b="1" dirty="0" smtClean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價值</a:t>
              </a:r>
              <a:r>
                <a:rPr lang="zh-TW" altLang="en-US" sz="2000" b="1" dirty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。</a:t>
              </a: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5808409" y="4268575"/>
              <a:ext cx="2007598" cy="12528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>
              <a:lvl1pPr defTabSz="7874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defTabSz="7874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301625" indent="-150813" defTabSz="7874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439738" indent="-136525" defTabSz="7874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603250" indent="-142875" defTabSz="78740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1060450" indent="-142875" defTabSz="787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1517650" indent="-142875" defTabSz="787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1974850" indent="-142875" defTabSz="787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2432050" indent="-142875" defTabSz="78740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r>
                <a:rPr lang="zh-TW" altLang="en-US" sz="1800" b="1" dirty="0" smtClean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  以</a:t>
              </a:r>
              <a:r>
                <a:rPr lang="zh-TW" altLang="en-US" sz="1800" b="1" dirty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展店</a:t>
              </a:r>
              <a:r>
                <a:rPr lang="zh-TW" altLang="en-US" sz="1800" b="1" dirty="0" smtClean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評估或</a:t>
              </a:r>
              <a:r>
                <a:rPr lang="zh-TW" altLang="en-US" sz="1800" b="1" dirty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創業選址</a:t>
              </a:r>
              <a:r>
                <a:rPr lang="zh-TW" altLang="en-US" sz="1800" b="1" dirty="0" smtClean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方向提供資料集，並善用民間回饋，</a:t>
              </a:r>
              <a:r>
                <a:rPr lang="zh-TW" altLang="en-US" sz="1800" b="1" dirty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提供</a:t>
              </a:r>
              <a:r>
                <a:rPr lang="zh-TW" altLang="en-US" sz="1800" b="1" dirty="0" smtClean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基本功能之</a:t>
              </a:r>
              <a:r>
                <a:rPr lang="zh-TW" altLang="en-US" sz="1800" b="1" dirty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公司</a:t>
              </a:r>
              <a:r>
                <a:rPr lang="en-US" altLang="zh-TW" sz="1800" b="1" dirty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/</a:t>
              </a:r>
              <a:r>
                <a:rPr lang="zh-TW" altLang="en-US" sz="1800" b="1" dirty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商業</a:t>
              </a:r>
              <a:r>
                <a:rPr lang="zh-TW" altLang="en-US" sz="1800" b="1" dirty="0" smtClean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開設選</a:t>
              </a:r>
              <a:r>
                <a:rPr lang="zh-TW" altLang="en-US" sz="1800" b="1" dirty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址查詢服務</a:t>
              </a:r>
              <a:r>
                <a:rPr lang="zh-TW" altLang="en-US" sz="1800" b="1" dirty="0" smtClean="0">
                  <a:solidFill>
                    <a:srgbClr val="7030A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，提供創業者及中小企業方便展店評估的服務。</a:t>
              </a:r>
              <a:endParaRPr lang="zh-TW" altLang="en-US" sz="18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88504" y="1119312"/>
            <a:ext cx="8994204" cy="2104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r>
              <a:rPr lang="zh-TW" altLang="en-US" sz="20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本司評估整體商業資料環境與使用者需求，並邀請專家及加值業者共同研討出以「</a:t>
            </a:r>
            <a:r>
              <a:rPr lang="zh-TW" altLang="en-US" sz="2000" b="1" u="sng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創業或展店選址</a:t>
            </a:r>
            <a:r>
              <a:rPr lang="en-US" altLang="zh-TW" sz="2000" b="1" u="sng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2000" b="1" u="sng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公司</a:t>
            </a:r>
            <a:r>
              <a:rPr lang="en-US" altLang="zh-TW" sz="2000" b="1" u="sng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2000" b="1" u="sng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商業設立</a:t>
            </a:r>
            <a:r>
              <a:rPr lang="en-US" altLang="zh-TW" sz="2000" b="1" u="sng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20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」為主題式應用</a:t>
            </a:r>
            <a:r>
              <a:rPr lang="zh-TW" altLang="en-US" sz="2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，持續</a:t>
            </a:r>
            <a:r>
              <a:rPr lang="zh-TW" altLang="en-US" sz="20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以擴增商工開放資料及跨域混搭</a:t>
            </a:r>
            <a:r>
              <a:rPr lang="zh-TW" altLang="en-US" sz="2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資料提供</a:t>
            </a:r>
            <a:r>
              <a:rPr lang="zh-TW" altLang="en-US" sz="20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外界使用</a:t>
            </a:r>
            <a:r>
              <a:rPr lang="zh-TW" altLang="en-US" sz="2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en-US" altLang="zh-TW" sz="2000" b="1" dirty="0" smtClean="0">
              <a:solidFill>
                <a:srgbClr val="00206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/>
            </a:pPr>
            <a:r>
              <a:rPr lang="zh-TW" altLang="en-US" sz="2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以公私</a:t>
            </a:r>
            <a:r>
              <a:rPr lang="zh-TW" altLang="en-US" sz="20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協力思維，善用民間力量</a:t>
            </a:r>
            <a:r>
              <a:rPr lang="zh-TW" altLang="en-US" sz="2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及政府</a:t>
            </a:r>
            <a:r>
              <a:rPr lang="zh-TW" altLang="en-US" sz="20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資源</a:t>
            </a:r>
            <a:r>
              <a:rPr lang="zh-TW" altLang="en-US" sz="2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，協調過去曾接受本部補助業者將建置完成之應用系統的基本選</a:t>
            </a:r>
            <a:r>
              <a:rPr lang="zh-TW" altLang="en-US" sz="20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址應用</a:t>
            </a:r>
            <a:r>
              <a:rPr lang="zh-TW" altLang="en-US" sz="2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服務提供民眾及中小企業使用，一方面可縮短資訊</a:t>
            </a:r>
            <a:r>
              <a:rPr lang="zh-TW" altLang="en-US" sz="20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能力落差</a:t>
            </a:r>
            <a:r>
              <a:rPr lang="zh-TW" altLang="en-US" sz="2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，一方面可推廣</a:t>
            </a:r>
            <a:r>
              <a:rPr lang="zh-TW" altLang="en-US" sz="20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開放資料應用範圍，讓大眾</a:t>
            </a:r>
            <a:r>
              <a:rPr lang="zh-TW" altLang="en-US" sz="2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瞭解及利用業者相關資訊加值服務</a:t>
            </a:r>
            <a:r>
              <a:rPr lang="zh-TW" altLang="en-US" sz="20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，</a:t>
            </a:r>
            <a:r>
              <a:rPr lang="zh-TW" altLang="en-US" sz="2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無形中推廣及促進資料</a:t>
            </a:r>
            <a:r>
              <a:rPr lang="zh-TW" altLang="en-US" sz="2000" b="1" dirty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經濟</a:t>
            </a:r>
            <a:r>
              <a:rPr lang="zh-TW" altLang="en-US" sz="2000" b="1" dirty="0" smtClean="0">
                <a:solidFill>
                  <a:srgbClr val="00206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產業發展。</a:t>
            </a:r>
            <a:endParaRPr lang="en-US" altLang="zh-TW" sz="20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562823" y="4581128"/>
            <a:ext cx="1657306" cy="780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>
            <a:lvl1pPr defTabSz="787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defTabSz="7874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301625" indent="-150813" defTabSz="7874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439738" indent="-136525" defTabSz="7874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603250" indent="-142875" defTabSz="7874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1060450" indent="-142875" defTabSz="787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1517650" indent="-142875" defTabSz="787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1974850" indent="-142875" defTabSz="787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2432050" indent="-142875" defTabSz="787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zh-TW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短期</a:t>
            </a:r>
            <a:endParaRPr lang="zh-TW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3328300" y="4140862"/>
            <a:ext cx="1657306" cy="780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>
            <a:lvl1pPr defTabSz="787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defTabSz="7874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301625" indent="-150813" defTabSz="7874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439738" indent="-136525" defTabSz="7874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603250" indent="-142875" defTabSz="7874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1060450" indent="-142875" defTabSz="787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1517650" indent="-142875" defTabSz="787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1974850" indent="-142875" defTabSz="787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2432050" indent="-142875" defTabSz="787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zh-TW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中期</a:t>
            </a:r>
            <a:endParaRPr lang="zh-TW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6451016" y="3645024"/>
            <a:ext cx="1657306" cy="780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>
            <a:lvl1pPr defTabSz="787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defTabSz="7874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301625" indent="-150813" defTabSz="7874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439738" indent="-136525" defTabSz="7874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603250" indent="-142875" defTabSz="7874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1060450" indent="-142875" defTabSz="787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1517650" indent="-142875" defTabSz="787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1974850" indent="-142875" defTabSz="787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2432050" indent="-142875" defTabSz="787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zh-TW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長期</a:t>
            </a:r>
            <a:endParaRPr lang="zh-TW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8359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 txBox="1">
            <a:spLocks noGrp="1" noChangeArrowheads="1"/>
          </p:cNvSpPr>
          <p:nvPr/>
        </p:nvSpPr>
        <p:spPr bwMode="auto">
          <a:xfrm>
            <a:off x="8997950" y="6400800"/>
            <a:ext cx="825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 kumimoji="1" sz="28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kumimoji="1" sz="2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F63DD5C-FC79-429E-A525-1E11938FB99C}" type="slidenum">
              <a:rPr lang="en-US" altLang="zh-TW" sz="1400">
                <a:latin typeface="微軟正黑體" panose="020B0604030504040204" pitchFamily="34" charset="-120"/>
                <a:ea typeface="微軟正黑體" panose="020B0604030504040204" pitchFamily="34" charset="-12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US" altLang="zh-TW" sz="14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標題 1"/>
          <p:cNvSpPr txBox="1">
            <a:spLocks/>
          </p:cNvSpPr>
          <p:nvPr/>
        </p:nvSpPr>
        <p:spPr>
          <a:xfrm>
            <a:off x="488504" y="116632"/>
            <a:ext cx="8915400" cy="100811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+mj-lt"/>
                <a:ea typeface="標楷體" pitchFamily="65" charset="-120"/>
                <a:cs typeface="新細明體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>
              <a:defRPr/>
            </a:pPr>
            <a:r>
              <a:rPr lang="zh-TW" altLang="en-US" sz="3000" kern="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壹、商工行政主題式開放資料推動</a:t>
            </a:r>
            <a:r>
              <a:rPr lang="zh-TW" altLang="en-US" sz="3000" kern="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策略</a:t>
            </a:r>
            <a:endParaRPr lang="en-US" altLang="zh-TW" sz="3000" kern="0" dirty="0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defRPr/>
            </a:pPr>
            <a:r>
              <a:rPr lang="zh-TW" altLang="en-US" sz="24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應用亮點</a:t>
            </a:r>
            <a:r>
              <a:rPr lang="en-US" altLang="zh-TW" sz="24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4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三商行智慧</a:t>
            </a:r>
            <a:r>
              <a:rPr lang="zh-TW" altLang="en-US" sz="24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展店服務</a:t>
            </a:r>
            <a:r>
              <a:rPr lang="zh-TW" altLang="en-US" sz="24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網</a:t>
            </a:r>
            <a:r>
              <a:rPr lang="en-US" altLang="zh-TW" sz="24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(1/2)</a:t>
            </a:r>
            <a:endParaRPr lang="zh-TW" altLang="en-US" sz="2400" kern="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310182" y="1916832"/>
            <a:ext cx="3323338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endParaRPr lang="en-US" altLang="zh-TW" sz="1800" b="1" dirty="0" smtClean="0">
              <a:solidFill>
                <a:srgbClr val="33333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buFont typeface="+mj-lt"/>
              <a:buAutoNum type="arabicPeriod"/>
            </a:pPr>
            <a:r>
              <a:rPr lang="zh-TW" altLang="en-US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以公司及商業登記行業別資料為基礎，混搭跨機關單位</a:t>
            </a:r>
            <a:r>
              <a:rPr lang="zh-TW" altLang="en-US" sz="1800" b="1" dirty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資料。</a:t>
            </a:r>
            <a:endParaRPr lang="en-US" altLang="zh-TW" sz="1800" b="1" dirty="0" smtClean="0">
              <a:solidFill>
                <a:srgbClr val="33333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zh-TW" altLang="en-US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可協助中小企業及新創業者評估公司開辦或展店最佳地點，降低創業風險，促進商業環境活絡。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</a:pPr>
            <a:r>
              <a:rPr lang="zh-TW" altLang="en-US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針對連鎖品牌餐飲或超商賣場，亦可減少因選址錯誤所導致的收店成本損失</a:t>
            </a:r>
            <a:r>
              <a:rPr lang="en-US" altLang="zh-TW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en-US" altLang="zh-TW" sz="1800" b="1" dirty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250~500</a:t>
            </a:r>
            <a:r>
              <a:rPr lang="zh-TW" altLang="en-US" sz="1800" b="1" dirty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萬元</a:t>
            </a:r>
            <a:r>
              <a:rPr lang="en-US" altLang="zh-TW" sz="1800" b="1" dirty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1800" b="1" dirty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家</a:t>
            </a:r>
            <a:r>
              <a:rPr lang="en-US" altLang="zh-TW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。</a:t>
            </a:r>
            <a:endParaRPr lang="zh-TW" altLang="en-US" sz="1800" b="1" dirty="0">
              <a:solidFill>
                <a:srgbClr val="33333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 rotWithShape="1">
          <a:blip r:embed="rId6"/>
          <a:srcRect l="3594" t="11133" r="4687" b="7813"/>
          <a:stretch/>
        </p:blipFill>
        <p:spPr>
          <a:xfrm>
            <a:off x="344344" y="2134717"/>
            <a:ext cx="5904800" cy="4174603"/>
          </a:xfrm>
          <a:prstGeom prst="rect">
            <a:avLst/>
          </a:prstGeom>
          <a:ln>
            <a:solidFill>
              <a:srgbClr val="0000C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488504" y="1129834"/>
            <a:ext cx="4953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TW" altLang="en-US" sz="2400" b="1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單位</a:t>
            </a:r>
            <a:r>
              <a:rPr lang="en-US" altLang="zh-TW" sz="2400" b="1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:</a:t>
            </a:r>
            <a:r>
              <a:rPr lang="zh-TW" altLang="en-US" sz="2400" b="1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三商行</a:t>
            </a:r>
          </a:p>
          <a:p>
            <a:r>
              <a:rPr lang="zh-TW" altLang="en-US" sz="2400" b="1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應用服務系統：智慧展店服務網</a:t>
            </a:r>
            <a:endParaRPr lang="en-US" altLang="zh-TW" sz="2400" b="1" dirty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0004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7"/>
          <p:cNvSpPr txBox="1">
            <a:spLocks noGrp="1" noChangeArrowheads="1"/>
          </p:cNvSpPr>
          <p:nvPr/>
        </p:nvSpPr>
        <p:spPr bwMode="auto">
          <a:xfrm>
            <a:off x="8997950" y="6400800"/>
            <a:ext cx="8255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FF3300"/>
              </a:buClr>
              <a:buFont typeface="Wingdings" pitchFamily="2" charset="2"/>
              <a:buBlip>
                <a:blip r:embed="rId3"/>
              </a:buBlip>
              <a:defRPr kumimoji="1" sz="2800" b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>
              <a:spcBef>
                <a:spcPct val="20000"/>
              </a:spcBef>
              <a:buBlip>
                <a:blip r:embed="rId4"/>
              </a:buBlip>
              <a:defRPr kumimoji="1" sz="24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>
              <a:spcBef>
                <a:spcPct val="20000"/>
              </a:spcBef>
              <a:buBlip>
                <a:blip r:embed="rId5"/>
              </a:buBlip>
              <a:defRPr kumimoji="1" sz="22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2F63DD5C-FC79-429E-A525-1E11938FB99C}" type="slidenum">
              <a:rPr lang="en-US" altLang="zh-TW" sz="1400">
                <a:latin typeface="微軟正黑體" panose="020B0604030504040204" pitchFamily="34" charset="-120"/>
                <a:ea typeface="微軟正黑體" panose="020B0604030504040204" pitchFamily="34" charset="-12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US" altLang="zh-TW" sz="140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標題 1"/>
          <p:cNvSpPr txBox="1">
            <a:spLocks/>
          </p:cNvSpPr>
          <p:nvPr/>
        </p:nvSpPr>
        <p:spPr>
          <a:xfrm>
            <a:off x="488504" y="116632"/>
            <a:ext cx="8915400" cy="936104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+mj-lt"/>
                <a:ea typeface="標楷體" pitchFamily="65" charset="-120"/>
                <a:cs typeface="新細明體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000099"/>
                </a:solidFill>
                <a:latin typeface="Times New Roman" pitchFamily="18" charset="0"/>
                <a:ea typeface="標楷體" pitchFamily="65" charset="-120"/>
                <a:cs typeface="新細明體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rgbClr val="CC0000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>
              <a:defRPr/>
            </a:pPr>
            <a:r>
              <a:rPr lang="zh-TW" altLang="en-US" sz="3000" kern="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壹、商工行政主題式開放資料推動策略</a:t>
            </a:r>
          </a:p>
          <a:p>
            <a:pPr>
              <a:defRPr/>
            </a:pPr>
            <a:r>
              <a:rPr lang="zh-TW" altLang="en-US" sz="24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應用亮點</a:t>
            </a:r>
            <a:r>
              <a:rPr lang="en-US" altLang="zh-TW" sz="24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-</a:t>
            </a:r>
            <a:r>
              <a:rPr lang="zh-TW" altLang="en-US" sz="24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三商行智慧展店服務網</a:t>
            </a:r>
            <a:r>
              <a:rPr lang="en-US" altLang="zh-TW" sz="2400" kern="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</a:rPr>
              <a:t>(2/2)</a:t>
            </a:r>
            <a:endParaRPr lang="en-US" altLang="zh-TW" sz="2400" kern="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8504" y="1553597"/>
            <a:ext cx="8928992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zh-TW" altLang="en-US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使用經濟部</a:t>
            </a:r>
            <a:r>
              <a:rPr lang="zh-TW" altLang="en-US" sz="1800" b="1" dirty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商業司已有公司及商業登記行業別資料。</a:t>
            </a:r>
            <a:endParaRPr lang="en-US" altLang="zh-TW" sz="1800" b="1" dirty="0" smtClean="0">
              <a:solidFill>
                <a:srgbClr val="33333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marL="457200" indent="-457200">
              <a:spcBef>
                <a:spcPts val="600"/>
              </a:spcBef>
              <a:buFont typeface="+mj-lt"/>
              <a:buAutoNum type="arabicPeriod"/>
            </a:pPr>
            <a:r>
              <a:rPr lang="zh-TW" altLang="en-US" sz="1800" b="1" dirty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</a:t>
            </a:r>
            <a:r>
              <a:rPr lang="zh-TW" altLang="en-US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混</a:t>
            </a:r>
            <a:r>
              <a:rPr lang="zh-TW" altLang="en-US" sz="1800" b="1" dirty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搭財稅營業地址、戶政人口及年齡數據、房屋租價、里界</a:t>
            </a:r>
            <a:r>
              <a:rPr lang="zh-TW" altLang="en-US" sz="1800" b="1" dirty="0" smtClean="0">
                <a:solidFill>
                  <a:srgbClr val="333333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等跨機關資料。</a:t>
            </a:r>
            <a:endParaRPr lang="zh-TW" altLang="en-US" sz="1800" b="1" dirty="0">
              <a:solidFill>
                <a:srgbClr val="333333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6496" y="1124744"/>
            <a:ext cx="23754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400" b="1" dirty="0">
                <a:solidFill>
                  <a:srgbClr val="00009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使用之資料集</a:t>
            </a:r>
            <a:endParaRPr lang="en-US" altLang="zh-TW" sz="2400" b="1" dirty="0">
              <a:solidFill>
                <a:srgbClr val="000099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5" name="圖片 14"/>
          <p:cNvPicPr>
            <a:picLocks noChangeAspect="1"/>
          </p:cNvPicPr>
          <p:nvPr/>
        </p:nvPicPr>
        <p:blipFill rotWithShape="1">
          <a:blip r:embed="rId6"/>
          <a:srcRect t="11133" b="6836"/>
          <a:stretch/>
        </p:blipFill>
        <p:spPr>
          <a:xfrm>
            <a:off x="3647150" y="2996952"/>
            <a:ext cx="5554322" cy="3645024"/>
          </a:xfrm>
          <a:prstGeom prst="rect">
            <a:avLst/>
          </a:prstGeom>
          <a:ln>
            <a:solidFill>
              <a:srgbClr val="0000C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圖片 12"/>
          <p:cNvPicPr>
            <a:picLocks noChangeAspect="1"/>
          </p:cNvPicPr>
          <p:nvPr/>
        </p:nvPicPr>
        <p:blipFill rotWithShape="1">
          <a:blip r:embed="rId7"/>
          <a:srcRect t="11328" b="7421"/>
          <a:stretch/>
        </p:blipFill>
        <p:spPr>
          <a:xfrm>
            <a:off x="327844" y="2482987"/>
            <a:ext cx="5554322" cy="3610309"/>
          </a:xfrm>
          <a:prstGeom prst="rect">
            <a:avLst/>
          </a:prstGeom>
          <a:ln>
            <a:solidFill>
              <a:srgbClr val="0000C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678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預設簡報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預設簡報設計">
      <a:majorFont>
        <a:latin typeface="Times New Roman"/>
        <a:ea typeface="標楷體"/>
        <a:cs typeface=""/>
      </a:majorFont>
      <a:minorFont>
        <a:latin typeface="Times New Roman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微軟正黑體" pitchFamily="34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微軟正黑體" pitchFamily="34" charset="-120"/>
          </a:defRPr>
        </a:defPPr>
      </a:lstStyle>
    </a:lnDef>
  </a:objectDefaults>
  <a:extraClrSchemeLst>
    <a:extraClrScheme>
      <a:clrScheme name="1_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86620</TotalTime>
  <Words>3666</Words>
  <Application>Microsoft Office PowerPoint</Application>
  <PresentationFormat>A4 紙張 (210x297 公釐)</PresentationFormat>
  <Paragraphs>744</Paragraphs>
  <Slides>21</Slides>
  <Notes>19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21</vt:i4>
      </vt:variant>
    </vt:vector>
  </HeadingPairs>
  <TitlesOfParts>
    <vt:vector size="23" baseType="lpstr">
      <vt:lpstr>1_預設簡報設計</vt:lpstr>
      <vt:lpstr>Image</vt:lpstr>
      <vt:lpstr>商工行政資料開放平台 data.gcis.nat.gov.tw</vt:lpstr>
      <vt:lpstr>簡報大綱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user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apec</dc:creator>
  <cp:lastModifiedBy>User</cp:lastModifiedBy>
  <cp:revision>4252</cp:revision>
  <cp:lastPrinted>2015-03-18T02:43:27Z</cp:lastPrinted>
  <dcterms:created xsi:type="dcterms:W3CDTF">2008-10-24T05:40:26Z</dcterms:created>
  <dcterms:modified xsi:type="dcterms:W3CDTF">2016-12-14T02:42:26Z</dcterms:modified>
</cp:coreProperties>
</file>