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4456" r:id="rId1"/>
  </p:sldMasterIdLst>
  <p:notesMasterIdLst>
    <p:notesMasterId r:id="rId58"/>
  </p:notesMasterIdLst>
  <p:handoutMasterIdLst>
    <p:handoutMasterId r:id="rId59"/>
  </p:handoutMasterIdLst>
  <p:sldIdLst>
    <p:sldId id="629" r:id="rId2"/>
    <p:sldId id="714" r:id="rId3"/>
    <p:sldId id="715" r:id="rId4"/>
    <p:sldId id="1076" r:id="rId5"/>
    <p:sldId id="1077" r:id="rId6"/>
    <p:sldId id="878" r:id="rId7"/>
    <p:sldId id="1078" r:id="rId8"/>
    <p:sldId id="1104" r:id="rId9"/>
    <p:sldId id="1103" r:id="rId10"/>
    <p:sldId id="1081" r:id="rId11"/>
    <p:sldId id="1082" r:id="rId12"/>
    <p:sldId id="1083" r:id="rId13"/>
    <p:sldId id="1084" r:id="rId14"/>
    <p:sldId id="1085" r:id="rId15"/>
    <p:sldId id="879" r:id="rId16"/>
    <p:sldId id="1148" r:id="rId17"/>
    <p:sldId id="969" r:id="rId18"/>
    <p:sldId id="974" r:id="rId19"/>
    <p:sldId id="1101" r:id="rId20"/>
    <p:sldId id="1100" r:id="rId21"/>
    <p:sldId id="1102" r:id="rId22"/>
    <p:sldId id="1105" r:id="rId23"/>
    <p:sldId id="1126" r:id="rId24"/>
    <p:sldId id="1127" r:id="rId25"/>
    <p:sldId id="1128" r:id="rId26"/>
    <p:sldId id="1149" r:id="rId27"/>
    <p:sldId id="1143" r:id="rId28"/>
    <p:sldId id="1107" r:id="rId29"/>
    <p:sldId id="1108" r:id="rId30"/>
    <p:sldId id="1110" r:id="rId31"/>
    <p:sldId id="1111" r:id="rId32"/>
    <p:sldId id="1112" r:id="rId33"/>
    <p:sldId id="1113" r:id="rId34"/>
    <p:sldId id="1114" r:id="rId35"/>
    <p:sldId id="1151" r:id="rId36"/>
    <p:sldId id="1136" r:id="rId37"/>
    <p:sldId id="1137" r:id="rId38"/>
    <p:sldId id="1138" r:id="rId39"/>
    <p:sldId id="1139" r:id="rId40"/>
    <p:sldId id="1140" r:id="rId41"/>
    <p:sldId id="1144" r:id="rId42"/>
    <p:sldId id="1091" r:id="rId43"/>
    <p:sldId id="1141" r:id="rId44"/>
    <p:sldId id="1093" r:id="rId45"/>
    <p:sldId id="1118" r:id="rId46"/>
    <p:sldId id="1119" r:id="rId47"/>
    <p:sldId id="1120" r:id="rId48"/>
    <p:sldId id="1121" r:id="rId49"/>
    <p:sldId id="1122" r:id="rId50"/>
    <p:sldId id="1123" r:id="rId51"/>
    <p:sldId id="1124" r:id="rId52"/>
    <p:sldId id="1125" r:id="rId53"/>
    <p:sldId id="1150" r:id="rId54"/>
    <p:sldId id="1006" r:id="rId55"/>
    <p:sldId id="708" r:id="rId56"/>
    <p:sldId id="1068" r:id="rId57"/>
  </p:sldIdLst>
  <p:sldSz cx="9144000" cy="6858000" type="screen4x3"/>
  <p:notesSz cx="9867900" cy="6734175"/>
  <p:embeddedFontLst>
    <p:embeddedFont>
      <p:font typeface="Calibri" panose="020F0502020204030204" pitchFamily="34" charset="0"/>
      <p:regular r:id="rId60"/>
      <p:bold r:id="rId61"/>
      <p:italic r:id="rId62"/>
      <p:boldItalic r:id="rId63"/>
    </p:embeddedFont>
    <p:embeddedFont>
      <p:font typeface="Wingdings 2" panose="05020102010507070707" pitchFamily="18" charset="2"/>
      <p:regular r:id="rId64"/>
    </p:embeddedFont>
    <p:embeddedFont>
      <p:font typeface="微軟正黑體" panose="020B0604030504040204" pitchFamily="34" charset="-120"/>
      <p:regular r:id="rId65"/>
      <p:bold r:id="rId66"/>
    </p:embeddedFont>
    <p:embeddedFont>
      <p:font typeface="標楷體" panose="03000509000000000000" pitchFamily="65" charset="-120"/>
      <p:regular r:id="rId67"/>
    </p:embeddedFont>
  </p:embeddedFontLst>
  <p:defaultTextStyle>
    <a:defPPr>
      <a:defRPr lang="zh-TW"/>
    </a:defPPr>
    <a:lvl1pPr algn="l" rtl="0" fontAlgn="base">
      <a:spcBef>
        <a:spcPct val="0"/>
      </a:spcBef>
      <a:spcAft>
        <a:spcPct val="0"/>
      </a:spcAft>
      <a:defRPr kumimoji="1" sz="2000" kern="1200">
        <a:solidFill>
          <a:srgbClr val="FFFFFF"/>
        </a:solidFill>
        <a:latin typeface="微軟正黑體" pitchFamily="34" charset="-120"/>
        <a:ea typeface="新細明體" pitchFamily="18" charset="-120"/>
        <a:cs typeface="+mn-cs"/>
      </a:defRPr>
    </a:lvl1pPr>
    <a:lvl2pPr marL="457200" algn="l" rtl="0" fontAlgn="base">
      <a:spcBef>
        <a:spcPct val="0"/>
      </a:spcBef>
      <a:spcAft>
        <a:spcPct val="0"/>
      </a:spcAft>
      <a:defRPr kumimoji="1" sz="2000" kern="1200">
        <a:solidFill>
          <a:srgbClr val="FFFFFF"/>
        </a:solidFill>
        <a:latin typeface="微軟正黑體" pitchFamily="34" charset="-120"/>
        <a:ea typeface="新細明體" pitchFamily="18" charset="-120"/>
        <a:cs typeface="+mn-cs"/>
      </a:defRPr>
    </a:lvl2pPr>
    <a:lvl3pPr marL="914400" algn="l" rtl="0" fontAlgn="base">
      <a:spcBef>
        <a:spcPct val="0"/>
      </a:spcBef>
      <a:spcAft>
        <a:spcPct val="0"/>
      </a:spcAft>
      <a:defRPr kumimoji="1" sz="2000" kern="1200">
        <a:solidFill>
          <a:srgbClr val="FFFFFF"/>
        </a:solidFill>
        <a:latin typeface="微軟正黑體" pitchFamily="34" charset="-120"/>
        <a:ea typeface="新細明體" pitchFamily="18" charset="-120"/>
        <a:cs typeface="+mn-cs"/>
      </a:defRPr>
    </a:lvl3pPr>
    <a:lvl4pPr marL="1371600" algn="l" rtl="0" fontAlgn="base">
      <a:spcBef>
        <a:spcPct val="0"/>
      </a:spcBef>
      <a:spcAft>
        <a:spcPct val="0"/>
      </a:spcAft>
      <a:defRPr kumimoji="1" sz="2000" kern="1200">
        <a:solidFill>
          <a:srgbClr val="FFFFFF"/>
        </a:solidFill>
        <a:latin typeface="微軟正黑體" pitchFamily="34" charset="-120"/>
        <a:ea typeface="新細明體" pitchFamily="18" charset="-120"/>
        <a:cs typeface="+mn-cs"/>
      </a:defRPr>
    </a:lvl4pPr>
    <a:lvl5pPr marL="1828800" algn="l" rtl="0" fontAlgn="base">
      <a:spcBef>
        <a:spcPct val="0"/>
      </a:spcBef>
      <a:spcAft>
        <a:spcPct val="0"/>
      </a:spcAft>
      <a:defRPr kumimoji="1" sz="2000" kern="1200">
        <a:solidFill>
          <a:srgbClr val="FFFFFF"/>
        </a:solidFill>
        <a:latin typeface="微軟正黑體" pitchFamily="34" charset="-120"/>
        <a:ea typeface="新細明體" pitchFamily="18" charset="-120"/>
        <a:cs typeface="+mn-cs"/>
      </a:defRPr>
    </a:lvl5pPr>
    <a:lvl6pPr marL="2286000" algn="l" defTabSz="914400" rtl="0" eaLnBrk="1" latinLnBrk="0" hangingPunct="1">
      <a:defRPr kumimoji="1" sz="2000" kern="1200">
        <a:solidFill>
          <a:srgbClr val="FFFFFF"/>
        </a:solidFill>
        <a:latin typeface="微軟正黑體" pitchFamily="34" charset="-120"/>
        <a:ea typeface="新細明體" pitchFamily="18" charset="-120"/>
        <a:cs typeface="+mn-cs"/>
      </a:defRPr>
    </a:lvl6pPr>
    <a:lvl7pPr marL="2743200" algn="l" defTabSz="914400" rtl="0" eaLnBrk="1" latinLnBrk="0" hangingPunct="1">
      <a:defRPr kumimoji="1" sz="2000" kern="1200">
        <a:solidFill>
          <a:srgbClr val="FFFFFF"/>
        </a:solidFill>
        <a:latin typeface="微軟正黑體" pitchFamily="34" charset="-120"/>
        <a:ea typeface="新細明體" pitchFamily="18" charset="-120"/>
        <a:cs typeface="+mn-cs"/>
      </a:defRPr>
    </a:lvl7pPr>
    <a:lvl8pPr marL="3200400" algn="l" defTabSz="914400" rtl="0" eaLnBrk="1" latinLnBrk="0" hangingPunct="1">
      <a:defRPr kumimoji="1" sz="2000" kern="1200">
        <a:solidFill>
          <a:srgbClr val="FFFFFF"/>
        </a:solidFill>
        <a:latin typeface="微軟正黑體" pitchFamily="34" charset="-120"/>
        <a:ea typeface="新細明體" pitchFamily="18" charset="-120"/>
        <a:cs typeface="+mn-cs"/>
      </a:defRPr>
    </a:lvl8pPr>
    <a:lvl9pPr marL="3657600" algn="l" defTabSz="914400" rtl="0" eaLnBrk="1" latinLnBrk="0" hangingPunct="1">
      <a:defRPr kumimoji="1" sz="2000" kern="1200">
        <a:solidFill>
          <a:srgbClr val="FFFFFF"/>
        </a:solidFill>
        <a:latin typeface="微軟正黑體" pitchFamily="34" charset="-120"/>
        <a:ea typeface="新細明體" pitchFamily="18" charset="-120"/>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121">
          <p15:clr>
            <a:srgbClr val="A4A3A4"/>
          </p15:clr>
        </p15:guide>
        <p15:guide id="2" pos="31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3300"/>
    <a:srgbClr val="98E63A"/>
    <a:srgbClr val="0000FF"/>
    <a:srgbClr val="FF9999"/>
    <a:srgbClr val="FFFF99"/>
    <a:srgbClr val="CDD3DE"/>
    <a:srgbClr val="B2B2B2"/>
    <a:srgbClr val="CC33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佈景主題樣式 1 - 輔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佈景主題樣式 1 - 輔色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佈景主題樣式 1 - 輔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佈景主題樣式 1 - 輔色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69CF1AB2-1976-4502-BF36-3FF5EA218861}" styleName="中等深淺樣式 4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012ECD-51FC-41F1-AA8D-1B2483CD663E}" styleName="淺色樣式 2 - 輔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淺色樣式 2 - 輔色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F2DE63D5-997A-4646-A377-4702673A728D}" styleName="淺色樣式 2 - 輔色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75DCB02-9BB8-47FD-8907-85C794F793BA}" styleName="佈景主題樣式 1 - 輔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中等深淺樣式 2 - 輔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BDBED569-4797-4DF1-A0F4-6AAB3CD982D8}" styleName="淺色樣式 3 - 輔色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中等深淺樣式 1 - 輔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7CE84F3-28C3-443E-9E96-99CF82512B78}" styleName="深色樣式 1 - 輔色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深色樣式 2 - 輔色 5/輔色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660B408-B3CF-4A94-85FC-2B1E0A45F4A2}" styleName="深色樣式 2 - 輔色 1/輔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FD4443E-F989-4FC4-A0C8-D5A2AF1F390B}" styleName="深色樣式 1 - 輔色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深色樣式 1 - 輔色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深色樣式 1 - 輔色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深色樣式 1 - 輔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深色樣式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2838BEF-8BB2-4498-84A7-C5851F593DF1}" styleName="中等深淺樣式 4 - 輔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A107856-5554-42FB-B03E-39F5DBC370BA}" styleName="中等深淺樣式 4 - 輔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中等深淺樣式 4 - 輔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8D230F3-CF80-4859-8CE7-A43EE81993B5}" styleName="淺色樣式 1 - 輔色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淺色樣式 1 - 輔色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淺色樣式 1 - 輔色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淺色樣式 1 - 輔色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E3FDE45-AF77-4B5C-9715-49D594BDF05E}" styleName="淺色樣式 1 - 輔色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淺色樣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5BE263C-DBD7-4A20-BB59-AAB30ACAA65A}" styleName="中等深淺樣式 3 - 輔色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81" autoAdjust="0"/>
    <p:restoredTop sz="98138" autoAdjust="0"/>
  </p:normalViewPr>
  <p:slideViewPr>
    <p:cSldViewPr>
      <p:cViewPr>
        <p:scale>
          <a:sx n="75" d="100"/>
          <a:sy n="75" d="100"/>
        </p:scale>
        <p:origin x="-1705" y="-415"/>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604"/>
    </p:cViewPr>
  </p:sorterViewPr>
  <p:notesViewPr>
    <p:cSldViewPr>
      <p:cViewPr varScale="1">
        <p:scale>
          <a:sx n="80" d="100"/>
          <a:sy n="80" d="100"/>
        </p:scale>
        <p:origin x="-534" y="-90"/>
      </p:cViewPr>
      <p:guideLst>
        <p:guide orient="horz" pos="2121"/>
        <p:guide pos="31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4.fntdata"/><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66"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1.fntdata"/><Relationship Id="rId65"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5.fntdata"/><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 Id="rId67" Type="http://schemas.openxmlformats.org/officeDocument/2006/relationships/font" Target="fonts/font8.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3.fntdata"/><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4276725" cy="336550"/>
          </a:xfrm>
          <a:prstGeom prst="rect">
            <a:avLst/>
          </a:prstGeom>
        </p:spPr>
        <p:txBody>
          <a:bodyPr vert="horz" lIns="91430" tIns="45715" rIns="91430" bIns="45715" rtlCol="0"/>
          <a:lstStyle>
            <a:lvl1pPr algn="l" fontAlgn="auto">
              <a:lnSpc>
                <a:spcPct val="100000"/>
              </a:lnSpc>
              <a:spcBef>
                <a:spcPts val="0"/>
              </a:spcBef>
              <a:spcAft>
                <a:spcPts val="0"/>
              </a:spcAft>
              <a:defRPr kumimoji="0" sz="1200">
                <a:solidFill>
                  <a:schemeClr val="tx1"/>
                </a:solidFill>
                <a:latin typeface="+mn-lt"/>
                <a:ea typeface="+mn-ea"/>
              </a:defRPr>
            </a:lvl1pPr>
          </a:lstStyle>
          <a:p>
            <a:pPr>
              <a:defRPr/>
            </a:pPr>
            <a:endParaRPr lang="zh-TW" altLang="en-US"/>
          </a:p>
        </p:txBody>
      </p:sp>
      <p:sp>
        <p:nvSpPr>
          <p:cNvPr id="3" name="日期版面配置區 2"/>
          <p:cNvSpPr>
            <a:spLocks noGrp="1"/>
          </p:cNvSpPr>
          <p:nvPr>
            <p:ph type="dt" sz="quarter" idx="1"/>
          </p:nvPr>
        </p:nvSpPr>
        <p:spPr>
          <a:xfrm>
            <a:off x="5588000" y="0"/>
            <a:ext cx="4278313" cy="336550"/>
          </a:xfrm>
          <a:prstGeom prst="rect">
            <a:avLst/>
          </a:prstGeom>
        </p:spPr>
        <p:txBody>
          <a:bodyPr vert="horz" lIns="91430" tIns="45715" rIns="91430" bIns="45715" rtlCol="0"/>
          <a:lstStyle>
            <a:lvl1pPr algn="r" fontAlgn="auto">
              <a:lnSpc>
                <a:spcPct val="100000"/>
              </a:lnSpc>
              <a:spcBef>
                <a:spcPts val="0"/>
              </a:spcBef>
              <a:spcAft>
                <a:spcPts val="0"/>
              </a:spcAft>
              <a:defRPr kumimoji="0" sz="1200">
                <a:solidFill>
                  <a:schemeClr val="tx1"/>
                </a:solidFill>
                <a:latin typeface="+mn-lt"/>
                <a:ea typeface="+mn-ea"/>
              </a:defRPr>
            </a:lvl1pPr>
          </a:lstStyle>
          <a:p>
            <a:pPr>
              <a:defRPr/>
            </a:pPr>
            <a:fld id="{CD7D7593-0FB8-4B3A-A425-0E76274D2D38}" type="datetimeFigureOut">
              <a:rPr lang="zh-TW" altLang="en-US"/>
              <a:pPr>
                <a:defRPr/>
              </a:pPr>
              <a:t>2016/3/28</a:t>
            </a:fld>
            <a:endParaRPr lang="zh-TW" altLang="en-US"/>
          </a:p>
        </p:txBody>
      </p:sp>
      <p:sp>
        <p:nvSpPr>
          <p:cNvPr id="4" name="頁尾版面配置區 3"/>
          <p:cNvSpPr>
            <a:spLocks noGrp="1"/>
          </p:cNvSpPr>
          <p:nvPr>
            <p:ph type="ftr" sz="quarter" idx="2"/>
          </p:nvPr>
        </p:nvSpPr>
        <p:spPr>
          <a:xfrm>
            <a:off x="0" y="6396038"/>
            <a:ext cx="4276725" cy="336550"/>
          </a:xfrm>
          <a:prstGeom prst="rect">
            <a:avLst/>
          </a:prstGeom>
        </p:spPr>
        <p:txBody>
          <a:bodyPr vert="horz" lIns="91430" tIns="45715" rIns="91430" bIns="45715" rtlCol="0" anchor="b"/>
          <a:lstStyle>
            <a:lvl1pPr algn="l" fontAlgn="auto">
              <a:lnSpc>
                <a:spcPct val="100000"/>
              </a:lnSpc>
              <a:spcBef>
                <a:spcPts val="0"/>
              </a:spcBef>
              <a:spcAft>
                <a:spcPts val="0"/>
              </a:spcAft>
              <a:defRPr kumimoji="0" sz="1200">
                <a:solidFill>
                  <a:schemeClr val="tx1"/>
                </a:solidFill>
                <a:latin typeface="+mn-lt"/>
                <a:ea typeface="+mn-ea"/>
              </a:defRPr>
            </a:lvl1pPr>
          </a:lstStyle>
          <a:p>
            <a:pPr>
              <a:defRPr/>
            </a:pPr>
            <a:endParaRPr lang="zh-TW" altLang="en-US"/>
          </a:p>
        </p:txBody>
      </p:sp>
      <p:sp>
        <p:nvSpPr>
          <p:cNvPr id="5" name="投影片編號版面配置區 4"/>
          <p:cNvSpPr>
            <a:spLocks noGrp="1"/>
          </p:cNvSpPr>
          <p:nvPr>
            <p:ph type="sldNum" sz="quarter" idx="3"/>
          </p:nvPr>
        </p:nvSpPr>
        <p:spPr>
          <a:xfrm>
            <a:off x="5588000" y="6396038"/>
            <a:ext cx="4278313" cy="336550"/>
          </a:xfrm>
          <a:prstGeom prst="rect">
            <a:avLst/>
          </a:prstGeom>
        </p:spPr>
        <p:txBody>
          <a:bodyPr vert="horz" lIns="91430" tIns="45715" rIns="91430" bIns="45715" rtlCol="0" anchor="b"/>
          <a:lstStyle>
            <a:lvl1pPr algn="r" fontAlgn="auto">
              <a:lnSpc>
                <a:spcPct val="100000"/>
              </a:lnSpc>
              <a:spcBef>
                <a:spcPts val="0"/>
              </a:spcBef>
              <a:spcAft>
                <a:spcPts val="0"/>
              </a:spcAft>
              <a:defRPr kumimoji="0" sz="1200">
                <a:solidFill>
                  <a:schemeClr val="tx1"/>
                </a:solidFill>
                <a:latin typeface="+mn-lt"/>
                <a:ea typeface="+mn-ea"/>
              </a:defRPr>
            </a:lvl1pPr>
          </a:lstStyle>
          <a:p>
            <a:pPr>
              <a:defRPr/>
            </a:pPr>
            <a:fld id="{2CBB670D-2413-4859-9A92-867A5C2C69B5}" type="slidenum">
              <a:rPr lang="zh-TW" altLang="en-US"/>
              <a:pPr>
                <a:defRPr/>
              </a:pPr>
              <a:t>‹#›</a:t>
            </a:fld>
            <a:endParaRPr lang="zh-TW" altLang="en-US"/>
          </a:p>
        </p:txBody>
      </p:sp>
    </p:spTree>
    <p:extLst>
      <p:ext uri="{BB962C8B-B14F-4D97-AF65-F5344CB8AC3E}">
        <p14:creationId xmlns:p14="http://schemas.microsoft.com/office/powerpoint/2010/main" val="98532055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4276725" cy="336550"/>
          </a:xfrm>
          <a:prstGeom prst="rect">
            <a:avLst/>
          </a:prstGeom>
        </p:spPr>
        <p:txBody>
          <a:bodyPr vert="horz" lIns="91430" tIns="45715" rIns="91430" bIns="45715" rtlCol="0"/>
          <a:lstStyle>
            <a:lvl1pPr algn="l" fontAlgn="auto">
              <a:lnSpc>
                <a:spcPct val="100000"/>
              </a:lnSpc>
              <a:spcBef>
                <a:spcPts val="0"/>
              </a:spcBef>
              <a:spcAft>
                <a:spcPts val="0"/>
              </a:spcAft>
              <a:defRPr kumimoji="0" sz="1200">
                <a:solidFill>
                  <a:schemeClr val="tx1"/>
                </a:solidFill>
                <a:latin typeface="+mn-lt"/>
                <a:ea typeface="+mn-ea"/>
              </a:defRPr>
            </a:lvl1pPr>
          </a:lstStyle>
          <a:p>
            <a:pPr>
              <a:defRPr/>
            </a:pPr>
            <a:endParaRPr lang="zh-TW" altLang="en-US"/>
          </a:p>
        </p:txBody>
      </p:sp>
      <p:sp>
        <p:nvSpPr>
          <p:cNvPr id="3" name="日期版面配置區 2"/>
          <p:cNvSpPr>
            <a:spLocks noGrp="1"/>
          </p:cNvSpPr>
          <p:nvPr>
            <p:ph type="dt" idx="1"/>
          </p:nvPr>
        </p:nvSpPr>
        <p:spPr>
          <a:xfrm>
            <a:off x="5588000" y="0"/>
            <a:ext cx="4278313" cy="336550"/>
          </a:xfrm>
          <a:prstGeom prst="rect">
            <a:avLst/>
          </a:prstGeom>
        </p:spPr>
        <p:txBody>
          <a:bodyPr vert="horz" lIns="91430" tIns="45715" rIns="91430" bIns="45715" rtlCol="0"/>
          <a:lstStyle>
            <a:lvl1pPr algn="r" fontAlgn="auto">
              <a:lnSpc>
                <a:spcPct val="100000"/>
              </a:lnSpc>
              <a:spcBef>
                <a:spcPts val="0"/>
              </a:spcBef>
              <a:spcAft>
                <a:spcPts val="0"/>
              </a:spcAft>
              <a:defRPr kumimoji="0" sz="1200">
                <a:solidFill>
                  <a:schemeClr val="tx1"/>
                </a:solidFill>
                <a:latin typeface="+mn-lt"/>
                <a:ea typeface="+mn-ea"/>
              </a:defRPr>
            </a:lvl1pPr>
          </a:lstStyle>
          <a:p>
            <a:pPr>
              <a:defRPr/>
            </a:pPr>
            <a:fld id="{0708AA91-25FF-4A1C-9516-68440854190D}" type="datetimeFigureOut">
              <a:rPr lang="zh-TW" altLang="en-US"/>
              <a:pPr>
                <a:defRPr/>
              </a:pPr>
              <a:t>2016/3/28</a:t>
            </a:fld>
            <a:endParaRPr lang="zh-TW" altLang="en-US"/>
          </a:p>
        </p:txBody>
      </p:sp>
      <p:sp>
        <p:nvSpPr>
          <p:cNvPr id="4" name="投影片圖像版面配置區 3"/>
          <p:cNvSpPr>
            <a:spLocks noGrp="1" noRot="1" noChangeAspect="1"/>
          </p:cNvSpPr>
          <p:nvPr>
            <p:ph type="sldImg" idx="2"/>
          </p:nvPr>
        </p:nvSpPr>
        <p:spPr>
          <a:xfrm>
            <a:off x="3249613" y="504825"/>
            <a:ext cx="3368675" cy="2527300"/>
          </a:xfrm>
          <a:prstGeom prst="rect">
            <a:avLst/>
          </a:prstGeom>
          <a:noFill/>
          <a:ln w="12700">
            <a:solidFill>
              <a:prstClr val="black"/>
            </a:solidFill>
          </a:ln>
        </p:spPr>
        <p:txBody>
          <a:bodyPr vert="horz" lIns="91430" tIns="45715" rIns="91430" bIns="45715" rtlCol="0" anchor="ctr"/>
          <a:lstStyle/>
          <a:p>
            <a:pPr lvl="0"/>
            <a:endParaRPr lang="zh-TW" altLang="en-US" noProof="0"/>
          </a:p>
        </p:txBody>
      </p:sp>
      <p:sp>
        <p:nvSpPr>
          <p:cNvPr id="5" name="備忘稿版面配置區 4"/>
          <p:cNvSpPr>
            <a:spLocks noGrp="1"/>
          </p:cNvSpPr>
          <p:nvPr>
            <p:ph type="body" sz="quarter" idx="3"/>
          </p:nvPr>
        </p:nvSpPr>
        <p:spPr>
          <a:xfrm>
            <a:off x="989013" y="3198813"/>
            <a:ext cx="7893050" cy="3030537"/>
          </a:xfrm>
          <a:prstGeom prst="rect">
            <a:avLst/>
          </a:prstGeom>
        </p:spPr>
        <p:txBody>
          <a:bodyPr vert="horz" lIns="91430" tIns="45715" rIns="91430" bIns="45715" rtlCol="0"/>
          <a:lstStyle/>
          <a:p>
            <a:pPr lvl="0"/>
            <a:r>
              <a:rPr lang="zh-TW" altLang="en-US" noProof="0" smtClean="0"/>
              <a:t>按一下以編輯母片文字樣式</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endParaRPr lang="zh-TW" altLang="en-US" noProof="0"/>
          </a:p>
        </p:txBody>
      </p:sp>
      <p:sp>
        <p:nvSpPr>
          <p:cNvPr id="6" name="頁尾版面配置區 5"/>
          <p:cNvSpPr>
            <a:spLocks noGrp="1"/>
          </p:cNvSpPr>
          <p:nvPr>
            <p:ph type="ftr" sz="quarter" idx="4"/>
          </p:nvPr>
        </p:nvSpPr>
        <p:spPr>
          <a:xfrm>
            <a:off x="0" y="6396038"/>
            <a:ext cx="4276725" cy="336550"/>
          </a:xfrm>
          <a:prstGeom prst="rect">
            <a:avLst/>
          </a:prstGeom>
        </p:spPr>
        <p:txBody>
          <a:bodyPr vert="horz" lIns="91430" tIns="45715" rIns="91430" bIns="45715" rtlCol="0" anchor="b"/>
          <a:lstStyle>
            <a:lvl1pPr algn="l" fontAlgn="auto">
              <a:lnSpc>
                <a:spcPct val="100000"/>
              </a:lnSpc>
              <a:spcBef>
                <a:spcPts val="0"/>
              </a:spcBef>
              <a:spcAft>
                <a:spcPts val="0"/>
              </a:spcAft>
              <a:defRPr kumimoji="0" sz="1200">
                <a:solidFill>
                  <a:schemeClr val="tx1"/>
                </a:solidFill>
                <a:latin typeface="+mn-lt"/>
                <a:ea typeface="+mn-ea"/>
              </a:defRPr>
            </a:lvl1pPr>
          </a:lstStyle>
          <a:p>
            <a:pPr>
              <a:defRPr/>
            </a:pPr>
            <a:endParaRPr lang="zh-TW" altLang="en-US"/>
          </a:p>
        </p:txBody>
      </p:sp>
      <p:sp>
        <p:nvSpPr>
          <p:cNvPr id="7" name="投影片編號版面配置區 6"/>
          <p:cNvSpPr>
            <a:spLocks noGrp="1"/>
          </p:cNvSpPr>
          <p:nvPr>
            <p:ph type="sldNum" sz="quarter" idx="5"/>
          </p:nvPr>
        </p:nvSpPr>
        <p:spPr>
          <a:xfrm>
            <a:off x="5588000" y="6396038"/>
            <a:ext cx="4278313" cy="336550"/>
          </a:xfrm>
          <a:prstGeom prst="rect">
            <a:avLst/>
          </a:prstGeom>
        </p:spPr>
        <p:txBody>
          <a:bodyPr vert="horz" lIns="91430" tIns="45715" rIns="91430" bIns="45715" rtlCol="0" anchor="b"/>
          <a:lstStyle>
            <a:lvl1pPr algn="r" fontAlgn="auto">
              <a:lnSpc>
                <a:spcPct val="100000"/>
              </a:lnSpc>
              <a:spcBef>
                <a:spcPts val="0"/>
              </a:spcBef>
              <a:spcAft>
                <a:spcPts val="0"/>
              </a:spcAft>
              <a:defRPr kumimoji="0" sz="1200">
                <a:solidFill>
                  <a:schemeClr val="tx1"/>
                </a:solidFill>
                <a:latin typeface="+mn-lt"/>
                <a:ea typeface="+mn-ea"/>
              </a:defRPr>
            </a:lvl1pPr>
          </a:lstStyle>
          <a:p>
            <a:pPr>
              <a:defRPr/>
            </a:pPr>
            <a:fld id="{764F85D7-CA23-43EB-A744-026A16EAFAEA}" type="slidenum">
              <a:rPr lang="zh-TW" altLang="en-US"/>
              <a:pPr>
                <a:defRPr/>
              </a:pPr>
              <a:t>‹#›</a:t>
            </a:fld>
            <a:endParaRPr lang="zh-TW" altLang="en-US"/>
          </a:p>
        </p:txBody>
      </p:sp>
    </p:spTree>
    <p:extLst>
      <p:ext uri="{BB962C8B-B14F-4D97-AF65-F5344CB8AC3E}">
        <p14:creationId xmlns:p14="http://schemas.microsoft.com/office/powerpoint/2010/main" val="2987605639"/>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charset="0"/>
                <a:ea typeface="新細明體" pitchFamily="18" charset="-120"/>
              </a:defRPr>
            </a:lvl1pPr>
            <a:lvl2pPr marL="742950" indent="-285750" defTabSz="903288" eaLnBrk="0" hangingPunct="0">
              <a:spcBef>
                <a:spcPct val="30000"/>
              </a:spcBef>
              <a:defRPr sz="1200">
                <a:solidFill>
                  <a:schemeClr val="tx1"/>
                </a:solidFill>
                <a:latin typeface="Calibri" charset="0"/>
                <a:ea typeface="新細明體" pitchFamily="18" charset="-120"/>
              </a:defRPr>
            </a:lvl2pPr>
            <a:lvl3pPr marL="1143000" indent="-228600" defTabSz="903288" eaLnBrk="0" hangingPunct="0">
              <a:spcBef>
                <a:spcPct val="30000"/>
              </a:spcBef>
              <a:defRPr sz="1200">
                <a:solidFill>
                  <a:schemeClr val="tx1"/>
                </a:solidFill>
                <a:latin typeface="Calibri" charset="0"/>
                <a:ea typeface="新細明體" pitchFamily="18" charset="-120"/>
              </a:defRPr>
            </a:lvl3pPr>
            <a:lvl4pPr marL="1600200" indent="-228600" defTabSz="903288" eaLnBrk="0" hangingPunct="0">
              <a:spcBef>
                <a:spcPct val="30000"/>
              </a:spcBef>
              <a:defRPr sz="1200">
                <a:solidFill>
                  <a:schemeClr val="tx1"/>
                </a:solidFill>
                <a:latin typeface="Calibri" charset="0"/>
                <a:ea typeface="新細明體" pitchFamily="18" charset="-120"/>
              </a:defRPr>
            </a:lvl4pPr>
            <a:lvl5pPr marL="2057400" indent="-228600" defTabSz="903288" eaLnBrk="0" hangingPunct="0">
              <a:spcBef>
                <a:spcPct val="30000"/>
              </a:spcBef>
              <a:defRPr sz="1200">
                <a:solidFill>
                  <a:schemeClr val="tx1"/>
                </a:solidFill>
                <a:latin typeface="Calibri" charset="0"/>
                <a:ea typeface="新細明體" pitchFamily="18" charset="-120"/>
              </a:defRPr>
            </a:lvl5pPr>
            <a:lvl6pPr marL="2514600" indent="-228600" defTabSz="903288" eaLnBrk="0" fontAlgn="base" hangingPunct="0">
              <a:spcBef>
                <a:spcPct val="30000"/>
              </a:spcBef>
              <a:spcAft>
                <a:spcPct val="0"/>
              </a:spcAft>
              <a:defRPr sz="1200">
                <a:solidFill>
                  <a:schemeClr val="tx1"/>
                </a:solidFill>
                <a:latin typeface="Calibri" charset="0"/>
                <a:ea typeface="新細明體" pitchFamily="18" charset="-120"/>
              </a:defRPr>
            </a:lvl6pPr>
            <a:lvl7pPr marL="2971800" indent="-228600" defTabSz="903288" eaLnBrk="0" fontAlgn="base" hangingPunct="0">
              <a:spcBef>
                <a:spcPct val="30000"/>
              </a:spcBef>
              <a:spcAft>
                <a:spcPct val="0"/>
              </a:spcAft>
              <a:defRPr sz="1200">
                <a:solidFill>
                  <a:schemeClr val="tx1"/>
                </a:solidFill>
                <a:latin typeface="Calibri" charset="0"/>
                <a:ea typeface="新細明體" pitchFamily="18" charset="-120"/>
              </a:defRPr>
            </a:lvl7pPr>
            <a:lvl8pPr marL="3429000" indent="-228600" defTabSz="903288" eaLnBrk="0" fontAlgn="base" hangingPunct="0">
              <a:spcBef>
                <a:spcPct val="30000"/>
              </a:spcBef>
              <a:spcAft>
                <a:spcPct val="0"/>
              </a:spcAft>
              <a:defRPr sz="1200">
                <a:solidFill>
                  <a:schemeClr val="tx1"/>
                </a:solidFill>
                <a:latin typeface="Calibri" charset="0"/>
                <a:ea typeface="新細明體" pitchFamily="18" charset="-120"/>
              </a:defRPr>
            </a:lvl8pPr>
            <a:lvl9pPr marL="3886200" indent="-228600" defTabSz="903288" eaLnBrk="0" fontAlgn="base" hangingPunct="0">
              <a:spcBef>
                <a:spcPct val="30000"/>
              </a:spcBef>
              <a:spcAft>
                <a:spcPct val="0"/>
              </a:spcAft>
              <a:defRPr sz="1200">
                <a:solidFill>
                  <a:schemeClr val="tx1"/>
                </a:solidFill>
                <a:latin typeface="Calibri" charset="0"/>
                <a:ea typeface="新細明體" pitchFamily="18" charset="-120"/>
              </a:defRPr>
            </a:lvl9pPr>
          </a:lstStyle>
          <a:p>
            <a:pPr algn="r" eaLnBrk="1" fontAlgn="t" hangingPunct="1">
              <a:spcBef>
                <a:spcPct val="0"/>
              </a:spcBef>
            </a:pPr>
            <a:fld id="{D7FE6215-E27D-482F-9AF8-83930C4E1200}" type="slidenum">
              <a:rPr lang="en-US" altLang="zh-TW">
                <a:latin typeface="Times New Roman" pitchFamily="18" charset="0"/>
              </a:rPr>
              <a:pPr algn="r" eaLnBrk="1" fontAlgn="t" hangingPunct="1">
                <a:spcBef>
                  <a:spcPct val="0"/>
                </a:spcBef>
              </a:pPr>
              <a:t>7</a:t>
            </a:fld>
            <a:endParaRPr lang="en-US" altLang="zh-TW">
              <a:latin typeface="Times New Roman" pitchFamily="18" charset="0"/>
            </a:endParaRPr>
          </a:p>
        </p:txBody>
      </p:sp>
      <p:sp>
        <p:nvSpPr>
          <p:cNvPr id="67587"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8"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2784292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5245219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2402033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9552523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4850797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8746898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22877553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0186218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5611907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212285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464789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charset="0"/>
                <a:ea typeface="新細明體" pitchFamily="18" charset="-120"/>
              </a:defRPr>
            </a:lvl1pPr>
            <a:lvl2pPr marL="742950" indent="-285750" defTabSz="903288" eaLnBrk="0" hangingPunct="0">
              <a:spcBef>
                <a:spcPct val="30000"/>
              </a:spcBef>
              <a:defRPr sz="1200">
                <a:solidFill>
                  <a:schemeClr val="tx1"/>
                </a:solidFill>
                <a:latin typeface="Calibri" charset="0"/>
                <a:ea typeface="新細明體" pitchFamily="18" charset="-120"/>
              </a:defRPr>
            </a:lvl2pPr>
            <a:lvl3pPr marL="1143000" indent="-228600" defTabSz="903288" eaLnBrk="0" hangingPunct="0">
              <a:spcBef>
                <a:spcPct val="30000"/>
              </a:spcBef>
              <a:defRPr sz="1200">
                <a:solidFill>
                  <a:schemeClr val="tx1"/>
                </a:solidFill>
                <a:latin typeface="Calibri" charset="0"/>
                <a:ea typeface="新細明體" pitchFamily="18" charset="-120"/>
              </a:defRPr>
            </a:lvl3pPr>
            <a:lvl4pPr marL="1600200" indent="-228600" defTabSz="903288" eaLnBrk="0" hangingPunct="0">
              <a:spcBef>
                <a:spcPct val="30000"/>
              </a:spcBef>
              <a:defRPr sz="1200">
                <a:solidFill>
                  <a:schemeClr val="tx1"/>
                </a:solidFill>
                <a:latin typeface="Calibri" charset="0"/>
                <a:ea typeface="新細明體" pitchFamily="18" charset="-120"/>
              </a:defRPr>
            </a:lvl4pPr>
            <a:lvl5pPr marL="2057400" indent="-228600" defTabSz="903288" eaLnBrk="0" hangingPunct="0">
              <a:spcBef>
                <a:spcPct val="30000"/>
              </a:spcBef>
              <a:defRPr sz="1200">
                <a:solidFill>
                  <a:schemeClr val="tx1"/>
                </a:solidFill>
                <a:latin typeface="Calibri" charset="0"/>
                <a:ea typeface="新細明體" pitchFamily="18" charset="-120"/>
              </a:defRPr>
            </a:lvl5pPr>
            <a:lvl6pPr marL="2514600" indent="-228600" defTabSz="903288" eaLnBrk="0" fontAlgn="base" hangingPunct="0">
              <a:spcBef>
                <a:spcPct val="30000"/>
              </a:spcBef>
              <a:spcAft>
                <a:spcPct val="0"/>
              </a:spcAft>
              <a:defRPr sz="1200">
                <a:solidFill>
                  <a:schemeClr val="tx1"/>
                </a:solidFill>
                <a:latin typeface="Calibri" charset="0"/>
                <a:ea typeface="新細明體" pitchFamily="18" charset="-120"/>
              </a:defRPr>
            </a:lvl6pPr>
            <a:lvl7pPr marL="2971800" indent="-228600" defTabSz="903288" eaLnBrk="0" fontAlgn="base" hangingPunct="0">
              <a:spcBef>
                <a:spcPct val="30000"/>
              </a:spcBef>
              <a:spcAft>
                <a:spcPct val="0"/>
              </a:spcAft>
              <a:defRPr sz="1200">
                <a:solidFill>
                  <a:schemeClr val="tx1"/>
                </a:solidFill>
                <a:latin typeface="Calibri" charset="0"/>
                <a:ea typeface="新細明體" pitchFamily="18" charset="-120"/>
              </a:defRPr>
            </a:lvl7pPr>
            <a:lvl8pPr marL="3429000" indent="-228600" defTabSz="903288" eaLnBrk="0" fontAlgn="base" hangingPunct="0">
              <a:spcBef>
                <a:spcPct val="30000"/>
              </a:spcBef>
              <a:spcAft>
                <a:spcPct val="0"/>
              </a:spcAft>
              <a:defRPr sz="1200">
                <a:solidFill>
                  <a:schemeClr val="tx1"/>
                </a:solidFill>
                <a:latin typeface="Calibri" charset="0"/>
                <a:ea typeface="新細明體" pitchFamily="18" charset="-120"/>
              </a:defRPr>
            </a:lvl8pPr>
            <a:lvl9pPr marL="3886200" indent="-228600" defTabSz="903288" eaLnBrk="0" fontAlgn="base" hangingPunct="0">
              <a:spcBef>
                <a:spcPct val="30000"/>
              </a:spcBef>
              <a:spcAft>
                <a:spcPct val="0"/>
              </a:spcAft>
              <a:defRPr sz="1200">
                <a:solidFill>
                  <a:schemeClr val="tx1"/>
                </a:solidFill>
                <a:latin typeface="Calibri" charset="0"/>
                <a:ea typeface="新細明體" pitchFamily="18" charset="-120"/>
              </a:defRPr>
            </a:lvl9pPr>
          </a:lstStyle>
          <a:p>
            <a:pPr algn="r" eaLnBrk="1" fontAlgn="t" hangingPunct="1">
              <a:spcBef>
                <a:spcPct val="0"/>
              </a:spcBef>
            </a:pPr>
            <a:fld id="{A0674359-085C-4E87-957F-383236B45F5C}" type="slidenum">
              <a:rPr lang="en-US" altLang="zh-TW">
                <a:latin typeface="Times New Roman" pitchFamily="18" charset="0"/>
              </a:rPr>
              <a:pPr algn="r" eaLnBrk="1" fontAlgn="t" hangingPunct="1">
                <a:spcBef>
                  <a:spcPct val="0"/>
                </a:spcBef>
              </a:pPr>
              <a:t>8</a:t>
            </a:fld>
            <a:endParaRPr lang="en-US" altLang="zh-TW">
              <a:latin typeface="Times New Roman" pitchFamily="18" charset="0"/>
            </a:endParaRPr>
          </a:p>
        </p:txBody>
      </p:sp>
      <p:sp>
        <p:nvSpPr>
          <p:cNvPr id="68611"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2"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32318801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0083298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3578400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236054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charset="0"/>
                <a:ea typeface="新細明體" pitchFamily="18" charset="-120"/>
              </a:defRPr>
            </a:lvl1pPr>
            <a:lvl2pPr marL="742950" indent="-285750" defTabSz="903288" eaLnBrk="0" hangingPunct="0">
              <a:spcBef>
                <a:spcPct val="30000"/>
              </a:spcBef>
              <a:defRPr sz="1200">
                <a:solidFill>
                  <a:schemeClr val="tx1"/>
                </a:solidFill>
                <a:latin typeface="Calibri" charset="0"/>
                <a:ea typeface="新細明體" pitchFamily="18" charset="-120"/>
              </a:defRPr>
            </a:lvl2pPr>
            <a:lvl3pPr marL="1143000" indent="-228600" defTabSz="903288" eaLnBrk="0" hangingPunct="0">
              <a:spcBef>
                <a:spcPct val="30000"/>
              </a:spcBef>
              <a:defRPr sz="1200">
                <a:solidFill>
                  <a:schemeClr val="tx1"/>
                </a:solidFill>
                <a:latin typeface="Calibri" charset="0"/>
                <a:ea typeface="新細明體" pitchFamily="18" charset="-120"/>
              </a:defRPr>
            </a:lvl3pPr>
            <a:lvl4pPr marL="1600200" indent="-228600" defTabSz="903288" eaLnBrk="0" hangingPunct="0">
              <a:spcBef>
                <a:spcPct val="30000"/>
              </a:spcBef>
              <a:defRPr sz="1200">
                <a:solidFill>
                  <a:schemeClr val="tx1"/>
                </a:solidFill>
                <a:latin typeface="Calibri" charset="0"/>
                <a:ea typeface="新細明體" pitchFamily="18" charset="-120"/>
              </a:defRPr>
            </a:lvl4pPr>
            <a:lvl5pPr marL="2057400" indent="-228600" defTabSz="903288" eaLnBrk="0" hangingPunct="0">
              <a:spcBef>
                <a:spcPct val="30000"/>
              </a:spcBef>
              <a:defRPr sz="1200">
                <a:solidFill>
                  <a:schemeClr val="tx1"/>
                </a:solidFill>
                <a:latin typeface="Calibri" charset="0"/>
                <a:ea typeface="新細明體" pitchFamily="18" charset="-120"/>
              </a:defRPr>
            </a:lvl5pPr>
            <a:lvl6pPr marL="2514600" indent="-228600" defTabSz="903288" eaLnBrk="0" fontAlgn="base" hangingPunct="0">
              <a:spcBef>
                <a:spcPct val="30000"/>
              </a:spcBef>
              <a:spcAft>
                <a:spcPct val="0"/>
              </a:spcAft>
              <a:defRPr sz="1200">
                <a:solidFill>
                  <a:schemeClr val="tx1"/>
                </a:solidFill>
                <a:latin typeface="Calibri" charset="0"/>
                <a:ea typeface="新細明體" pitchFamily="18" charset="-120"/>
              </a:defRPr>
            </a:lvl6pPr>
            <a:lvl7pPr marL="2971800" indent="-228600" defTabSz="903288" eaLnBrk="0" fontAlgn="base" hangingPunct="0">
              <a:spcBef>
                <a:spcPct val="30000"/>
              </a:spcBef>
              <a:spcAft>
                <a:spcPct val="0"/>
              </a:spcAft>
              <a:defRPr sz="1200">
                <a:solidFill>
                  <a:schemeClr val="tx1"/>
                </a:solidFill>
                <a:latin typeface="Calibri" charset="0"/>
                <a:ea typeface="新細明體" pitchFamily="18" charset="-120"/>
              </a:defRPr>
            </a:lvl7pPr>
            <a:lvl8pPr marL="3429000" indent="-228600" defTabSz="903288" eaLnBrk="0" fontAlgn="base" hangingPunct="0">
              <a:spcBef>
                <a:spcPct val="30000"/>
              </a:spcBef>
              <a:spcAft>
                <a:spcPct val="0"/>
              </a:spcAft>
              <a:defRPr sz="1200">
                <a:solidFill>
                  <a:schemeClr val="tx1"/>
                </a:solidFill>
                <a:latin typeface="Calibri" charset="0"/>
                <a:ea typeface="新細明體" pitchFamily="18" charset="-120"/>
              </a:defRPr>
            </a:lvl8pPr>
            <a:lvl9pPr marL="3886200" indent="-228600" defTabSz="903288" eaLnBrk="0" fontAlgn="base" hangingPunct="0">
              <a:spcBef>
                <a:spcPct val="30000"/>
              </a:spcBef>
              <a:spcAft>
                <a:spcPct val="0"/>
              </a:spcAft>
              <a:defRPr sz="1200">
                <a:solidFill>
                  <a:schemeClr val="tx1"/>
                </a:solidFill>
                <a:latin typeface="Calibri" charset="0"/>
                <a:ea typeface="新細明體" pitchFamily="18" charset="-120"/>
              </a:defRPr>
            </a:lvl9pPr>
          </a:lstStyle>
          <a:p>
            <a:pPr algn="r" eaLnBrk="1" fontAlgn="t" hangingPunct="1">
              <a:spcBef>
                <a:spcPct val="0"/>
              </a:spcBef>
            </a:pPr>
            <a:fld id="{90913BA9-A4CB-46B8-B9BF-1C880F8B699B}" type="slidenum">
              <a:rPr lang="en-US" altLang="zh-TW">
                <a:latin typeface="Times New Roman" pitchFamily="18" charset="0"/>
              </a:rPr>
              <a:pPr algn="r" eaLnBrk="1" fontAlgn="t" hangingPunct="1">
                <a:spcBef>
                  <a:spcPct val="0"/>
                </a:spcBef>
              </a:pPr>
              <a:t>42</a:t>
            </a:fld>
            <a:endParaRPr lang="en-US" altLang="zh-TW">
              <a:latin typeface="Times New Roman" pitchFamily="18" charset="0"/>
            </a:endParaRPr>
          </a:p>
        </p:txBody>
      </p:sp>
      <p:sp>
        <p:nvSpPr>
          <p:cNvPr id="92163"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4"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18088502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charset="0"/>
                <a:ea typeface="新細明體" pitchFamily="18" charset="-120"/>
              </a:defRPr>
            </a:lvl1pPr>
            <a:lvl2pPr marL="742950" indent="-285750" defTabSz="903288" eaLnBrk="0" hangingPunct="0">
              <a:spcBef>
                <a:spcPct val="30000"/>
              </a:spcBef>
              <a:defRPr sz="1200">
                <a:solidFill>
                  <a:schemeClr val="tx1"/>
                </a:solidFill>
                <a:latin typeface="Calibri" charset="0"/>
                <a:ea typeface="新細明體" pitchFamily="18" charset="-120"/>
              </a:defRPr>
            </a:lvl2pPr>
            <a:lvl3pPr marL="1143000" indent="-228600" defTabSz="903288" eaLnBrk="0" hangingPunct="0">
              <a:spcBef>
                <a:spcPct val="30000"/>
              </a:spcBef>
              <a:defRPr sz="1200">
                <a:solidFill>
                  <a:schemeClr val="tx1"/>
                </a:solidFill>
                <a:latin typeface="Calibri" charset="0"/>
                <a:ea typeface="新細明體" pitchFamily="18" charset="-120"/>
              </a:defRPr>
            </a:lvl3pPr>
            <a:lvl4pPr marL="1600200" indent="-228600" defTabSz="903288" eaLnBrk="0" hangingPunct="0">
              <a:spcBef>
                <a:spcPct val="30000"/>
              </a:spcBef>
              <a:defRPr sz="1200">
                <a:solidFill>
                  <a:schemeClr val="tx1"/>
                </a:solidFill>
                <a:latin typeface="Calibri" charset="0"/>
                <a:ea typeface="新細明體" pitchFamily="18" charset="-120"/>
              </a:defRPr>
            </a:lvl4pPr>
            <a:lvl5pPr marL="2057400" indent="-228600" defTabSz="903288" eaLnBrk="0" hangingPunct="0">
              <a:spcBef>
                <a:spcPct val="30000"/>
              </a:spcBef>
              <a:defRPr sz="1200">
                <a:solidFill>
                  <a:schemeClr val="tx1"/>
                </a:solidFill>
                <a:latin typeface="Calibri" charset="0"/>
                <a:ea typeface="新細明體" pitchFamily="18" charset="-120"/>
              </a:defRPr>
            </a:lvl5pPr>
            <a:lvl6pPr marL="2514600" indent="-228600" defTabSz="903288" eaLnBrk="0" fontAlgn="base" hangingPunct="0">
              <a:spcBef>
                <a:spcPct val="30000"/>
              </a:spcBef>
              <a:spcAft>
                <a:spcPct val="0"/>
              </a:spcAft>
              <a:defRPr sz="1200">
                <a:solidFill>
                  <a:schemeClr val="tx1"/>
                </a:solidFill>
                <a:latin typeface="Calibri" charset="0"/>
                <a:ea typeface="新細明體" pitchFamily="18" charset="-120"/>
              </a:defRPr>
            </a:lvl6pPr>
            <a:lvl7pPr marL="2971800" indent="-228600" defTabSz="903288" eaLnBrk="0" fontAlgn="base" hangingPunct="0">
              <a:spcBef>
                <a:spcPct val="30000"/>
              </a:spcBef>
              <a:spcAft>
                <a:spcPct val="0"/>
              </a:spcAft>
              <a:defRPr sz="1200">
                <a:solidFill>
                  <a:schemeClr val="tx1"/>
                </a:solidFill>
                <a:latin typeface="Calibri" charset="0"/>
                <a:ea typeface="新細明體" pitchFamily="18" charset="-120"/>
              </a:defRPr>
            </a:lvl7pPr>
            <a:lvl8pPr marL="3429000" indent="-228600" defTabSz="903288" eaLnBrk="0" fontAlgn="base" hangingPunct="0">
              <a:spcBef>
                <a:spcPct val="30000"/>
              </a:spcBef>
              <a:spcAft>
                <a:spcPct val="0"/>
              </a:spcAft>
              <a:defRPr sz="1200">
                <a:solidFill>
                  <a:schemeClr val="tx1"/>
                </a:solidFill>
                <a:latin typeface="Calibri" charset="0"/>
                <a:ea typeface="新細明體" pitchFamily="18" charset="-120"/>
              </a:defRPr>
            </a:lvl8pPr>
            <a:lvl9pPr marL="3886200" indent="-228600" defTabSz="903288" eaLnBrk="0" fontAlgn="base" hangingPunct="0">
              <a:spcBef>
                <a:spcPct val="30000"/>
              </a:spcBef>
              <a:spcAft>
                <a:spcPct val="0"/>
              </a:spcAft>
              <a:defRPr sz="1200">
                <a:solidFill>
                  <a:schemeClr val="tx1"/>
                </a:solidFill>
                <a:latin typeface="Calibri" charset="0"/>
                <a:ea typeface="新細明體" pitchFamily="18" charset="-120"/>
              </a:defRPr>
            </a:lvl9pPr>
          </a:lstStyle>
          <a:p>
            <a:pPr algn="r" eaLnBrk="1" fontAlgn="t" hangingPunct="1">
              <a:spcBef>
                <a:spcPct val="0"/>
              </a:spcBef>
            </a:pPr>
            <a:fld id="{72B5BAE2-A886-4022-A006-B3773B6677F6}" type="slidenum">
              <a:rPr lang="en-US" altLang="zh-TW">
                <a:latin typeface="Times New Roman" pitchFamily="18" charset="0"/>
              </a:rPr>
              <a:pPr algn="r" eaLnBrk="1" fontAlgn="t" hangingPunct="1">
                <a:spcBef>
                  <a:spcPct val="0"/>
                </a:spcBef>
              </a:pPr>
              <a:t>43</a:t>
            </a:fld>
            <a:endParaRPr lang="en-US" altLang="zh-TW">
              <a:latin typeface="Times New Roman" pitchFamily="18" charset="0"/>
            </a:endParaRPr>
          </a:p>
        </p:txBody>
      </p:sp>
      <p:sp>
        <p:nvSpPr>
          <p:cNvPr id="14339"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40"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35527448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charset="0"/>
                <a:ea typeface="新細明體" pitchFamily="18" charset="-120"/>
              </a:defRPr>
            </a:lvl1pPr>
            <a:lvl2pPr marL="742950" indent="-285750" defTabSz="903288" eaLnBrk="0" hangingPunct="0">
              <a:spcBef>
                <a:spcPct val="30000"/>
              </a:spcBef>
              <a:defRPr sz="1200">
                <a:solidFill>
                  <a:schemeClr val="tx1"/>
                </a:solidFill>
                <a:latin typeface="Calibri" charset="0"/>
                <a:ea typeface="新細明體" pitchFamily="18" charset="-120"/>
              </a:defRPr>
            </a:lvl2pPr>
            <a:lvl3pPr marL="1143000" indent="-228600" defTabSz="903288" eaLnBrk="0" hangingPunct="0">
              <a:spcBef>
                <a:spcPct val="30000"/>
              </a:spcBef>
              <a:defRPr sz="1200">
                <a:solidFill>
                  <a:schemeClr val="tx1"/>
                </a:solidFill>
                <a:latin typeface="Calibri" charset="0"/>
                <a:ea typeface="新細明體" pitchFamily="18" charset="-120"/>
              </a:defRPr>
            </a:lvl3pPr>
            <a:lvl4pPr marL="1600200" indent="-228600" defTabSz="903288" eaLnBrk="0" hangingPunct="0">
              <a:spcBef>
                <a:spcPct val="30000"/>
              </a:spcBef>
              <a:defRPr sz="1200">
                <a:solidFill>
                  <a:schemeClr val="tx1"/>
                </a:solidFill>
                <a:latin typeface="Calibri" charset="0"/>
                <a:ea typeface="新細明體" pitchFamily="18" charset="-120"/>
              </a:defRPr>
            </a:lvl4pPr>
            <a:lvl5pPr marL="2057400" indent="-228600" defTabSz="903288" eaLnBrk="0" hangingPunct="0">
              <a:spcBef>
                <a:spcPct val="30000"/>
              </a:spcBef>
              <a:defRPr sz="1200">
                <a:solidFill>
                  <a:schemeClr val="tx1"/>
                </a:solidFill>
                <a:latin typeface="Calibri" charset="0"/>
                <a:ea typeface="新細明體" pitchFamily="18" charset="-120"/>
              </a:defRPr>
            </a:lvl5pPr>
            <a:lvl6pPr marL="2514600" indent="-228600" defTabSz="903288" eaLnBrk="0" fontAlgn="base" hangingPunct="0">
              <a:spcBef>
                <a:spcPct val="30000"/>
              </a:spcBef>
              <a:spcAft>
                <a:spcPct val="0"/>
              </a:spcAft>
              <a:defRPr sz="1200">
                <a:solidFill>
                  <a:schemeClr val="tx1"/>
                </a:solidFill>
                <a:latin typeface="Calibri" charset="0"/>
                <a:ea typeface="新細明體" pitchFamily="18" charset="-120"/>
              </a:defRPr>
            </a:lvl6pPr>
            <a:lvl7pPr marL="2971800" indent="-228600" defTabSz="903288" eaLnBrk="0" fontAlgn="base" hangingPunct="0">
              <a:spcBef>
                <a:spcPct val="30000"/>
              </a:spcBef>
              <a:spcAft>
                <a:spcPct val="0"/>
              </a:spcAft>
              <a:defRPr sz="1200">
                <a:solidFill>
                  <a:schemeClr val="tx1"/>
                </a:solidFill>
                <a:latin typeface="Calibri" charset="0"/>
                <a:ea typeface="新細明體" pitchFamily="18" charset="-120"/>
              </a:defRPr>
            </a:lvl7pPr>
            <a:lvl8pPr marL="3429000" indent="-228600" defTabSz="903288" eaLnBrk="0" fontAlgn="base" hangingPunct="0">
              <a:spcBef>
                <a:spcPct val="30000"/>
              </a:spcBef>
              <a:spcAft>
                <a:spcPct val="0"/>
              </a:spcAft>
              <a:defRPr sz="1200">
                <a:solidFill>
                  <a:schemeClr val="tx1"/>
                </a:solidFill>
                <a:latin typeface="Calibri" charset="0"/>
                <a:ea typeface="新細明體" pitchFamily="18" charset="-120"/>
              </a:defRPr>
            </a:lvl8pPr>
            <a:lvl9pPr marL="3886200" indent="-228600" defTabSz="903288" eaLnBrk="0" fontAlgn="base" hangingPunct="0">
              <a:spcBef>
                <a:spcPct val="30000"/>
              </a:spcBef>
              <a:spcAft>
                <a:spcPct val="0"/>
              </a:spcAft>
              <a:defRPr sz="1200">
                <a:solidFill>
                  <a:schemeClr val="tx1"/>
                </a:solidFill>
                <a:latin typeface="Calibri" charset="0"/>
                <a:ea typeface="新細明體" pitchFamily="18" charset="-120"/>
              </a:defRPr>
            </a:lvl9pPr>
          </a:lstStyle>
          <a:p>
            <a:pPr algn="r" eaLnBrk="1" fontAlgn="t" hangingPunct="1">
              <a:spcBef>
                <a:spcPct val="0"/>
              </a:spcBef>
            </a:pPr>
            <a:fld id="{79D2DD56-D0B4-4476-ABC2-D2826FFD70E0}" type="slidenum">
              <a:rPr lang="en-US" altLang="zh-TW">
                <a:latin typeface="Times New Roman" pitchFamily="18" charset="0"/>
              </a:rPr>
              <a:pPr algn="r" eaLnBrk="1" fontAlgn="t" hangingPunct="1">
                <a:spcBef>
                  <a:spcPct val="0"/>
                </a:spcBef>
              </a:pPr>
              <a:t>44</a:t>
            </a:fld>
            <a:endParaRPr lang="en-US" altLang="zh-TW">
              <a:latin typeface="Times New Roman" pitchFamily="18" charset="0"/>
            </a:endParaRPr>
          </a:p>
        </p:txBody>
      </p:sp>
      <p:sp>
        <p:nvSpPr>
          <p:cNvPr id="94211"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2"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10857320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7672793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25618716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23986786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4022344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charset="0"/>
                <a:ea typeface="新細明體" pitchFamily="18" charset="-120"/>
              </a:defRPr>
            </a:lvl1pPr>
            <a:lvl2pPr marL="742950" indent="-285750" defTabSz="903288" eaLnBrk="0" hangingPunct="0">
              <a:spcBef>
                <a:spcPct val="30000"/>
              </a:spcBef>
              <a:defRPr sz="1200">
                <a:solidFill>
                  <a:schemeClr val="tx1"/>
                </a:solidFill>
                <a:latin typeface="Calibri" charset="0"/>
                <a:ea typeface="新細明體" pitchFamily="18" charset="-120"/>
              </a:defRPr>
            </a:lvl2pPr>
            <a:lvl3pPr marL="1143000" indent="-228600" defTabSz="903288" eaLnBrk="0" hangingPunct="0">
              <a:spcBef>
                <a:spcPct val="30000"/>
              </a:spcBef>
              <a:defRPr sz="1200">
                <a:solidFill>
                  <a:schemeClr val="tx1"/>
                </a:solidFill>
                <a:latin typeface="Calibri" charset="0"/>
                <a:ea typeface="新細明體" pitchFamily="18" charset="-120"/>
              </a:defRPr>
            </a:lvl3pPr>
            <a:lvl4pPr marL="1600200" indent="-228600" defTabSz="903288" eaLnBrk="0" hangingPunct="0">
              <a:spcBef>
                <a:spcPct val="30000"/>
              </a:spcBef>
              <a:defRPr sz="1200">
                <a:solidFill>
                  <a:schemeClr val="tx1"/>
                </a:solidFill>
                <a:latin typeface="Calibri" charset="0"/>
                <a:ea typeface="新細明體" pitchFamily="18" charset="-120"/>
              </a:defRPr>
            </a:lvl4pPr>
            <a:lvl5pPr marL="2057400" indent="-228600" defTabSz="903288" eaLnBrk="0" hangingPunct="0">
              <a:spcBef>
                <a:spcPct val="30000"/>
              </a:spcBef>
              <a:defRPr sz="1200">
                <a:solidFill>
                  <a:schemeClr val="tx1"/>
                </a:solidFill>
                <a:latin typeface="Calibri" charset="0"/>
                <a:ea typeface="新細明體" pitchFamily="18" charset="-120"/>
              </a:defRPr>
            </a:lvl5pPr>
            <a:lvl6pPr marL="2514600" indent="-228600" defTabSz="903288" eaLnBrk="0" fontAlgn="base" hangingPunct="0">
              <a:spcBef>
                <a:spcPct val="30000"/>
              </a:spcBef>
              <a:spcAft>
                <a:spcPct val="0"/>
              </a:spcAft>
              <a:defRPr sz="1200">
                <a:solidFill>
                  <a:schemeClr val="tx1"/>
                </a:solidFill>
                <a:latin typeface="Calibri" charset="0"/>
                <a:ea typeface="新細明體" pitchFamily="18" charset="-120"/>
              </a:defRPr>
            </a:lvl6pPr>
            <a:lvl7pPr marL="2971800" indent="-228600" defTabSz="903288" eaLnBrk="0" fontAlgn="base" hangingPunct="0">
              <a:spcBef>
                <a:spcPct val="30000"/>
              </a:spcBef>
              <a:spcAft>
                <a:spcPct val="0"/>
              </a:spcAft>
              <a:defRPr sz="1200">
                <a:solidFill>
                  <a:schemeClr val="tx1"/>
                </a:solidFill>
                <a:latin typeface="Calibri" charset="0"/>
                <a:ea typeface="新細明體" pitchFamily="18" charset="-120"/>
              </a:defRPr>
            </a:lvl7pPr>
            <a:lvl8pPr marL="3429000" indent="-228600" defTabSz="903288" eaLnBrk="0" fontAlgn="base" hangingPunct="0">
              <a:spcBef>
                <a:spcPct val="30000"/>
              </a:spcBef>
              <a:spcAft>
                <a:spcPct val="0"/>
              </a:spcAft>
              <a:defRPr sz="1200">
                <a:solidFill>
                  <a:schemeClr val="tx1"/>
                </a:solidFill>
                <a:latin typeface="Calibri" charset="0"/>
                <a:ea typeface="新細明體" pitchFamily="18" charset="-120"/>
              </a:defRPr>
            </a:lvl8pPr>
            <a:lvl9pPr marL="3886200" indent="-228600" defTabSz="903288" eaLnBrk="0" fontAlgn="base" hangingPunct="0">
              <a:spcBef>
                <a:spcPct val="30000"/>
              </a:spcBef>
              <a:spcAft>
                <a:spcPct val="0"/>
              </a:spcAft>
              <a:defRPr sz="1200">
                <a:solidFill>
                  <a:schemeClr val="tx1"/>
                </a:solidFill>
                <a:latin typeface="Calibri" charset="0"/>
                <a:ea typeface="新細明體" pitchFamily="18" charset="-120"/>
              </a:defRPr>
            </a:lvl9pPr>
          </a:lstStyle>
          <a:p>
            <a:pPr algn="r" eaLnBrk="1" fontAlgn="t" hangingPunct="1">
              <a:spcBef>
                <a:spcPct val="0"/>
              </a:spcBef>
            </a:pPr>
            <a:fld id="{A42A21EB-C3EF-48CC-98D2-E6CCD7EB5D2C}" type="slidenum">
              <a:rPr lang="en-US" altLang="zh-TW">
                <a:latin typeface="Times New Roman" pitchFamily="18" charset="0"/>
              </a:rPr>
              <a:pPr algn="r" eaLnBrk="1" fontAlgn="t" hangingPunct="1">
                <a:spcBef>
                  <a:spcPct val="0"/>
                </a:spcBef>
              </a:pPr>
              <a:t>9</a:t>
            </a:fld>
            <a:endParaRPr lang="en-US" altLang="zh-TW">
              <a:latin typeface="Times New Roman" pitchFamily="18" charset="0"/>
            </a:endParaRPr>
          </a:p>
        </p:txBody>
      </p:sp>
      <p:sp>
        <p:nvSpPr>
          <p:cNvPr id="69635"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6"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26503296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5150022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31172223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0551530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39690308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8620807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charset="0"/>
                <a:ea typeface="新細明體" pitchFamily="18" charset="-120"/>
              </a:defRPr>
            </a:lvl1pPr>
            <a:lvl2pPr marL="742950" indent="-285750" defTabSz="903288" eaLnBrk="0" hangingPunct="0">
              <a:spcBef>
                <a:spcPct val="30000"/>
              </a:spcBef>
              <a:defRPr sz="1200">
                <a:solidFill>
                  <a:schemeClr val="tx1"/>
                </a:solidFill>
                <a:latin typeface="Calibri" charset="0"/>
                <a:ea typeface="新細明體" pitchFamily="18" charset="-120"/>
              </a:defRPr>
            </a:lvl2pPr>
            <a:lvl3pPr marL="1143000" indent="-228600" defTabSz="903288" eaLnBrk="0" hangingPunct="0">
              <a:spcBef>
                <a:spcPct val="30000"/>
              </a:spcBef>
              <a:defRPr sz="1200">
                <a:solidFill>
                  <a:schemeClr val="tx1"/>
                </a:solidFill>
                <a:latin typeface="Calibri" charset="0"/>
                <a:ea typeface="新細明體" pitchFamily="18" charset="-120"/>
              </a:defRPr>
            </a:lvl3pPr>
            <a:lvl4pPr marL="1600200" indent="-228600" defTabSz="903288" eaLnBrk="0" hangingPunct="0">
              <a:spcBef>
                <a:spcPct val="30000"/>
              </a:spcBef>
              <a:defRPr sz="1200">
                <a:solidFill>
                  <a:schemeClr val="tx1"/>
                </a:solidFill>
                <a:latin typeface="Calibri" charset="0"/>
                <a:ea typeface="新細明體" pitchFamily="18" charset="-120"/>
              </a:defRPr>
            </a:lvl4pPr>
            <a:lvl5pPr marL="2057400" indent="-228600" defTabSz="903288" eaLnBrk="0" hangingPunct="0">
              <a:spcBef>
                <a:spcPct val="30000"/>
              </a:spcBef>
              <a:defRPr sz="1200">
                <a:solidFill>
                  <a:schemeClr val="tx1"/>
                </a:solidFill>
                <a:latin typeface="Calibri" charset="0"/>
                <a:ea typeface="新細明體" pitchFamily="18" charset="-120"/>
              </a:defRPr>
            </a:lvl5pPr>
            <a:lvl6pPr marL="2514600" indent="-228600" defTabSz="903288" eaLnBrk="0" fontAlgn="base" hangingPunct="0">
              <a:spcBef>
                <a:spcPct val="30000"/>
              </a:spcBef>
              <a:spcAft>
                <a:spcPct val="0"/>
              </a:spcAft>
              <a:defRPr sz="1200">
                <a:solidFill>
                  <a:schemeClr val="tx1"/>
                </a:solidFill>
                <a:latin typeface="Calibri" charset="0"/>
                <a:ea typeface="新細明體" pitchFamily="18" charset="-120"/>
              </a:defRPr>
            </a:lvl6pPr>
            <a:lvl7pPr marL="2971800" indent="-228600" defTabSz="903288" eaLnBrk="0" fontAlgn="base" hangingPunct="0">
              <a:spcBef>
                <a:spcPct val="30000"/>
              </a:spcBef>
              <a:spcAft>
                <a:spcPct val="0"/>
              </a:spcAft>
              <a:defRPr sz="1200">
                <a:solidFill>
                  <a:schemeClr val="tx1"/>
                </a:solidFill>
                <a:latin typeface="Calibri" charset="0"/>
                <a:ea typeface="新細明體" pitchFamily="18" charset="-120"/>
              </a:defRPr>
            </a:lvl7pPr>
            <a:lvl8pPr marL="3429000" indent="-228600" defTabSz="903288" eaLnBrk="0" fontAlgn="base" hangingPunct="0">
              <a:spcBef>
                <a:spcPct val="30000"/>
              </a:spcBef>
              <a:spcAft>
                <a:spcPct val="0"/>
              </a:spcAft>
              <a:defRPr sz="1200">
                <a:solidFill>
                  <a:schemeClr val="tx1"/>
                </a:solidFill>
                <a:latin typeface="Calibri" charset="0"/>
                <a:ea typeface="新細明體" pitchFamily="18" charset="-120"/>
              </a:defRPr>
            </a:lvl8pPr>
            <a:lvl9pPr marL="3886200" indent="-228600" defTabSz="903288" eaLnBrk="0" fontAlgn="base" hangingPunct="0">
              <a:spcBef>
                <a:spcPct val="30000"/>
              </a:spcBef>
              <a:spcAft>
                <a:spcPct val="0"/>
              </a:spcAft>
              <a:defRPr sz="1200">
                <a:solidFill>
                  <a:schemeClr val="tx1"/>
                </a:solidFill>
                <a:latin typeface="Calibri" charset="0"/>
                <a:ea typeface="新細明體" pitchFamily="18" charset="-120"/>
              </a:defRPr>
            </a:lvl9pPr>
          </a:lstStyle>
          <a:p>
            <a:pPr algn="r" eaLnBrk="1" fontAlgn="t" hangingPunct="1">
              <a:spcBef>
                <a:spcPct val="0"/>
              </a:spcBef>
            </a:pPr>
            <a:fld id="{B6809C84-A087-4B79-9F3B-C3FC19CB4D3A}" type="slidenum">
              <a:rPr lang="en-US" altLang="zh-TW">
                <a:latin typeface="Times New Roman" pitchFamily="18" charset="0"/>
              </a:rPr>
              <a:pPr algn="r" eaLnBrk="1" fontAlgn="t" hangingPunct="1">
                <a:spcBef>
                  <a:spcPct val="0"/>
                </a:spcBef>
              </a:pPr>
              <a:t>10</a:t>
            </a:fld>
            <a:endParaRPr lang="en-US" altLang="zh-TW">
              <a:latin typeface="Times New Roman" pitchFamily="18" charset="0"/>
            </a:endParaRPr>
          </a:p>
        </p:txBody>
      </p:sp>
      <p:sp>
        <p:nvSpPr>
          <p:cNvPr id="70659"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60"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30443658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charset="0"/>
                <a:ea typeface="新細明體" pitchFamily="18" charset="-120"/>
              </a:defRPr>
            </a:lvl1pPr>
            <a:lvl2pPr marL="742950" indent="-285750" defTabSz="903288" eaLnBrk="0" hangingPunct="0">
              <a:spcBef>
                <a:spcPct val="30000"/>
              </a:spcBef>
              <a:defRPr sz="1200">
                <a:solidFill>
                  <a:schemeClr val="tx1"/>
                </a:solidFill>
                <a:latin typeface="Calibri" charset="0"/>
                <a:ea typeface="新細明體" pitchFamily="18" charset="-120"/>
              </a:defRPr>
            </a:lvl2pPr>
            <a:lvl3pPr marL="1143000" indent="-228600" defTabSz="903288" eaLnBrk="0" hangingPunct="0">
              <a:spcBef>
                <a:spcPct val="30000"/>
              </a:spcBef>
              <a:defRPr sz="1200">
                <a:solidFill>
                  <a:schemeClr val="tx1"/>
                </a:solidFill>
                <a:latin typeface="Calibri" charset="0"/>
                <a:ea typeface="新細明體" pitchFamily="18" charset="-120"/>
              </a:defRPr>
            </a:lvl3pPr>
            <a:lvl4pPr marL="1600200" indent="-228600" defTabSz="903288" eaLnBrk="0" hangingPunct="0">
              <a:spcBef>
                <a:spcPct val="30000"/>
              </a:spcBef>
              <a:defRPr sz="1200">
                <a:solidFill>
                  <a:schemeClr val="tx1"/>
                </a:solidFill>
                <a:latin typeface="Calibri" charset="0"/>
                <a:ea typeface="新細明體" pitchFamily="18" charset="-120"/>
              </a:defRPr>
            </a:lvl4pPr>
            <a:lvl5pPr marL="2057400" indent="-228600" defTabSz="903288" eaLnBrk="0" hangingPunct="0">
              <a:spcBef>
                <a:spcPct val="30000"/>
              </a:spcBef>
              <a:defRPr sz="1200">
                <a:solidFill>
                  <a:schemeClr val="tx1"/>
                </a:solidFill>
                <a:latin typeface="Calibri" charset="0"/>
                <a:ea typeface="新細明體" pitchFamily="18" charset="-120"/>
              </a:defRPr>
            </a:lvl5pPr>
            <a:lvl6pPr marL="2514600" indent="-228600" defTabSz="903288" eaLnBrk="0" fontAlgn="base" hangingPunct="0">
              <a:spcBef>
                <a:spcPct val="30000"/>
              </a:spcBef>
              <a:spcAft>
                <a:spcPct val="0"/>
              </a:spcAft>
              <a:defRPr sz="1200">
                <a:solidFill>
                  <a:schemeClr val="tx1"/>
                </a:solidFill>
                <a:latin typeface="Calibri" charset="0"/>
                <a:ea typeface="新細明體" pitchFamily="18" charset="-120"/>
              </a:defRPr>
            </a:lvl6pPr>
            <a:lvl7pPr marL="2971800" indent="-228600" defTabSz="903288" eaLnBrk="0" fontAlgn="base" hangingPunct="0">
              <a:spcBef>
                <a:spcPct val="30000"/>
              </a:spcBef>
              <a:spcAft>
                <a:spcPct val="0"/>
              </a:spcAft>
              <a:defRPr sz="1200">
                <a:solidFill>
                  <a:schemeClr val="tx1"/>
                </a:solidFill>
                <a:latin typeface="Calibri" charset="0"/>
                <a:ea typeface="新細明體" pitchFamily="18" charset="-120"/>
              </a:defRPr>
            </a:lvl7pPr>
            <a:lvl8pPr marL="3429000" indent="-228600" defTabSz="903288" eaLnBrk="0" fontAlgn="base" hangingPunct="0">
              <a:spcBef>
                <a:spcPct val="30000"/>
              </a:spcBef>
              <a:spcAft>
                <a:spcPct val="0"/>
              </a:spcAft>
              <a:defRPr sz="1200">
                <a:solidFill>
                  <a:schemeClr val="tx1"/>
                </a:solidFill>
                <a:latin typeface="Calibri" charset="0"/>
                <a:ea typeface="新細明體" pitchFamily="18" charset="-120"/>
              </a:defRPr>
            </a:lvl8pPr>
            <a:lvl9pPr marL="3886200" indent="-228600" defTabSz="903288" eaLnBrk="0" fontAlgn="base" hangingPunct="0">
              <a:spcBef>
                <a:spcPct val="30000"/>
              </a:spcBef>
              <a:spcAft>
                <a:spcPct val="0"/>
              </a:spcAft>
              <a:defRPr sz="1200">
                <a:solidFill>
                  <a:schemeClr val="tx1"/>
                </a:solidFill>
                <a:latin typeface="Calibri" charset="0"/>
                <a:ea typeface="新細明體" pitchFamily="18" charset="-120"/>
              </a:defRPr>
            </a:lvl9pPr>
          </a:lstStyle>
          <a:p>
            <a:pPr algn="r" eaLnBrk="1" fontAlgn="t" hangingPunct="1">
              <a:spcBef>
                <a:spcPct val="0"/>
              </a:spcBef>
            </a:pPr>
            <a:fld id="{958A0B3F-F45D-49D2-B593-50251215FC93}" type="slidenum">
              <a:rPr lang="en-US" altLang="zh-TW">
                <a:latin typeface="Times New Roman" pitchFamily="18" charset="0"/>
              </a:rPr>
              <a:pPr algn="r" eaLnBrk="1" fontAlgn="t" hangingPunct="1">
                <a:spcBef>
                  <a:spcPct val="0"/>
                </a:spcBef>
              </a:pPr>
              <a:t>11</a:t>
            </a:fld>
            <a:endParaRPr lang="en-US" altLang="zh-TW">
              <a:latin typeface="Times New Roman" pitchFamily="18" charset="0"/>
            </a:endParaRPr>
          </a:p>
        </p:txBody>
      </p:sp>
      <p:sp>
        <p:nvSpPr>
          <p:cNvPr id="71683"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4"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2146210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charset="0"/>
                <a:ea typeface="新細明體" pitchFamily="18" charset="-120"/>
              </a:defRPr>
            </a:lvl1pPr>
            <a:lvl2pPr marL="742950" indent="-285750" defTabSz="903288" eaLnBrk="0" hangingPunct="0">
              <a:spcBef>
                <a:spcPct val="30000"/>
              </a:spcBef>
              <a:defRPr sz="1200">
                <a:solidFill>
                  <a:schemeClr val="tx1"/>
                </a:solidFill>
                <a:latin typeface="Calibri" charset="0"/>
                <a:ea typeface="新細明體" pitchFamily="18" charset="-120"/>
              </a:defRPr>
            </a:lvl2pPr>
            <a:lvl3pPr marL="1143000" indent="-228600" defTabSz="903288" eaLnBrk="0" hangingPunct="0">
              <a:spcBef>
                <a:spcPct val="30000"/>
              </a:spcBef>
              <a:defRPr sz="1200">
                <a:solidFill>
                  <a:schemeClr val="tx1"/>
                </a:solidFill>
                <a:latin typeface="Calibri" charset="0"/>
                <a:ea typeface="新細明體" pitchFamily="18" charset="-120"/>
              </a:defRPr>
            </a:lvl3pPr>
            <a:lvl4pPr marL="1600200" indent="-228600" defTabSz="903288" eaLnBrk="0" hangingPunct="0">
              <a:spcBef>
                <a:spcPct val="30000"/>
              </a:spcBef>
              <a:defRPr sz="1200">
                <a:solidFill>
                  <a:schemeClr val="tx1"/>
                </a:solidFill>
                <a:latin typeface="Calibri" charset="0"/>
                <a:ea typeface="新細明體" pitchFamily="18" charset="-120"/>
              </a:defRPr>
            </a:lvl4pPr>
            <a:lvl5pPr marL="2057400" indent="-228600" defTabSz="903288" eaLnBrk="0" hangingPunct="0">
              <a:spcBef>
                <a:spcPct val="30000"/>
              </a:spcBef>
              <a:defRPr sz="1200">
                <a:solidFill>
                  <a:schemeClr val="tx1"/>
                </a:solidFill>
                <a:latin typeface="Calibri" charset="0"/>
                <a:ea typeface="新細明體" pitchFamily="18" charset="-120"/>
              </a:defRPr>
            </a:lvl5pPr>
            <a:lvl6pPr marL="2514600" indent="-228600" defTabSz="903288" eaLnBrk="0" fontAlgn="base" hangingPunct="0">
              <a:spcBef>
                <a:spcPct val="30000"/>
              </a:spcBef>
              <a:spcAft>
                <a:spcPct val="0"/>
              </a:spcAft>
              <a:defRPr sz="1200">
                <a:solidFill>
                  <a:schemeClr val="tx1"/>
                </a:solidFill>
                <a:latin typeface="Calibri" charset="0"/>
                <a:ea typeface="新細明體" pitchFamily="18" charset="-120"/>
              </a:defRPr>
            </a:lvl6pPr>
            <a:lvl7pPr marL="2971800" indent="-228600" defTabSz="903288" eaLnBrk="0" fontAlgn="base" hangingPunct="0">
              <a:spcBef>
                <a:spcPct val="30000"/>
              </a:spcBef>
              <a:spcAft>
                <a:spcPct val="0"/>
              </a:spcAft>
              <a:defRPr sz="1200">
                <a:solidFill>
                  <a:schemeClr val="tx1"/>
                </a:solidFill>
                <a:latin typeface="Calibri" charset="0"/>
                <a:ea typeface="新細明體" pitchFamily="18" charset="-120"/>
              </a:defRPr>
            </a:lvl7pPr>
            <a:lvl8pPr marL="3429000" indent="-228600" defTabSz="903288" eaLnBrk="0" fontAlgn="base" hangingPunct="0">
              <a:spcBef>
                <a:spcPct val="30000"/>
              </a:spcBef>
              <a:spcAft>
                <a:spcPct val="0"/>
              </a:spcAft>
              <a:defRPr sz="1200">
                <a:solidFill>
                  <a:schemeClr val="tx1"/>
                </a:solidFill>
                <a:latin typeface="Calibri" charset="0"/>
                <a:ea typeface="新細明體" pitchFamily="18" charset="-120"/>
              </a:defRPr>
            </a:lvl8pPr>
            <a:lvl9pPr marL="3886200" indent="-228600" defTabSz="903288" eaLnBrk="0" fontAlgn="base" hangingPunct="0">
              <a:spcBef>
                <a:spcPct val="30000"/>
              </a:spcBef>
              <a:spcAft>
                <a:spcPct val="0"/>
              </a:spcAft>
              <a:defRPr sz="1200">
                <a:solidFill>
                  <a:schemeClr val="tx1"/>
                </a:solidFill>
                <a:latin typeface="Calibri" charset="0"/>
                <a:ea typeface="新細明體" pitchFamily="18" charset="-120"/>
              </a:defRPr>
            </a:lvl9pPr>
          </a:lstStyle>
          <a:p>
            <a:pPr algn="r" eaLnBrk="1" fontAlgn="t" hangingPunct="1">
              <a:spcBef>
                <a:spcPct val="0"/>
              </a:spcBef>
            </a:pPr>
            <a:fld id="{147E9A50-9C8F-4B29-ABF2-504AE91FF5DE}" type="slidenum">
              <a:rPr lang="en-US" altLang="zh-TW">
                <a:latin typeface="Times New Roman" pitchFamily="18" charset="0"/>
              </a:rPr>
              <a:pPr algn="r" eaLnBrk="1" fontAlgn="t" hangingPunct="1">
                <a:spcBef>
                  <a:spcPct val="0"/>
                </a:spcBef>
              </a:pPr>
              <a:t>12</a:t>
            </a:fld>
            <a:endParaRPr lang="en-US" altLang="zh-TW">
              <a:latin typeface="Times New Roman" pitchFamily="18" charset="0"/>
            </a:endParaRPr>
          </a:p>
        </p:txBody>
      </p:sp>
      <p:sp>
        <p:nvSpPr>
          <p:cNvPr id="72707"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8"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5276177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charset="0"/>
                <a:ea typeface="新細明體" pitchFamily="18" charset="-120"/>
              </a:defRPr>
            </a:lvl1pPr>
            <a:lvl2pPr marL="742950" indent="-285750" defTabSz="903288" eaLnBrk="0" hangingPunct="0">
              <a:spcBef>
                <a:spcPct val="30000"/>
              </a:spcBef>
              <a:defRPr sz="1200">
                <a:solidFill>
                  <a:schemeClr val="tx1"/>
                </a:solidFill>
                <a:latin typeface="Calibri" charset="0"/>
                <a:ea typeface="新細明體" pitchFamily="18" charset="-120"/>
              </a:defRPr>
            </a:lvl2pPr>
            <a:lvl3pPr marL="1143000" indent="-228600" defTabSz="903288" eaLnBrk="0" hangingPunct="0">
              <a:spcBef>
                <a:spcPct val="30000"/>
              </a:spcBef>
              <a:defRPr sz="1200">
                <a:solidFill>
                  <a:schemeClr val="tx1"/>
                </a:solidFill>
                <a:latin typeface="Calibri" charset="0"/>
                <a:ea typeface="新細明體" pitchFamily="18" charset="-120"/>
              </a:defRPr>
            </a:lvl3pPr>
            <a:lvl4pPr marL="1600200" indent="-228600" defTabSz="903288" eaLnBrk="0" hangingPunct="0">
              <a:spcBef>
                <a:spcPct val="30000"/>
              </a:spcBef>
              <a:defRPr sz="1200">
                <a:solidFill>
                  <a:schemeClr val="tx1"/>
                </a:solidFill>
                <a:latin typeface="Calibri" charset="0"/>
                <a:ea typeface="新細明體" pitchFamily="18" charset="-120"/>
              </a:defRPr>
            </a:lvl4pPr>
            <a:lvl5pPr marL="2057400" indent="-228600" defTabSz="903288" eaLnBrk="0" hangingPunct="0">
              <a:spcBef>
                <a:spcPct val="30000"/>
              </a:spcBef>
              <a:defRPr sz="1200">
                <a:solidFill>
                  <a:schemeClr val="tx1"/>
                </a:solidFill>
                <a:latin typeface="Calibri" charset="0"/>
                <a:ea typeface="新細明體" pitchFamily="18" charset="-120"/>
              </a:defRPr>
            </a:lvl5pPr>
            <a:lvl6pPr marL="2514600" indent="-228600" defTabSz="903288" eaLnBrk="0" fontAlgn="base" hangingPunct="0">
              <a:spcBef>
                <a:spcPct val="30000"/>
              </a:spcBef>
              <a:spcAft>
                <a:spcPct val="0"/>
              </a:spcAft>
              <a:defRPr sz="1200">
                <a:solidFill>
                  <a:schemeClr val="tx1"/>
                </a:solidFill>
                <a:latin typeface="Calibri" charset="0"/>
                <a:ea typeface="新細明體" pitchFamily="18" charset="-120"/>
              </a:defRPr>
            </a:lvl6pPr>
            <a:lvl7pPr marL="2971800" indent="-228600" defTabSz="903288" eaLnBrk="0" fontAlgn="base" hangingPunct="0">
              <a:spcBef>
                <a:spcPct val="30000"/>
              </a:spcBef>
              <a:spcAft>
                <a:spcPct val="0"/>
              </a:spcAft>
              <a:defRPr sz="1200">
                <a:solidFill>
                  <a:schemeClr val="tx1"/>
                </a:solidFill>
                <a:latin typeface="Calibri" charset="0"/>
                <a:ea typeface="新細明體" pitchFamily="18" charset="-120"/>
              </a:defRPr>
            </a:lvl7pPr>
            <a:lvl8pPr marL="3429000" indent="-228600" defTabSz="903288" eaLnBrk="0" fontAlgn="base" hangingPunct="0">
              <a:spcBef>
                <a:spcPct val="30000"/>
              </a:spcBef>
              <a:spcAft>
                <a:spcPct val="0"/>
              </a:spcAft>
              <a:defRPr sz="1200">
                <a:solidFill>
                  <a:schemeClr val="tx1"/>
                </a:solidFill>
                <a:latin typeface="Calibri" charset="0"/>
                <a:ea typeface="新細明體" pitchFamily="18" charset="-120"/>
              </a:defRPr>
            </a:lvl8pPr>
            <a:lvl9pPr marL="3886200" indent="-228600" defTabSz="903288" eaLnBrk="0" fontAlgn="base" hangingPunct="0">
              <a:spcBef>
                <a:spcPct val="30000"/>
              </a:spcBef>
              <a:spcAft>
                <a:spcPct val="0"/>
              </a:spcAft>
              <a:defRPr sz="1200">
                <a:solidFill>
                  <a:schemeClr val="tx1"/>
                </a:solidFill>
                <a:latin typeface="Calibri" charset="0"/>
                <a:ea typeface="新細明體" pitchFamily="18" charset="-120"/>
              </a:defRPr>
            </a:lvl9pPr>
          </a:lstStyle>
          <a:p>
            <a:pPr algn="r" eaLnBrk="1" fontAlgn="t" hangingPunct="1">
              <a:spcBef>
                <a:spcPct val="0"/>
              </a:spcBef>
            </a:pPr>
            <a:fld id="{518C2FD0-E8A8-42F3-B4F1-494E73893C0D}" type="slidenum">
              <a:rPr lang="en-US" altLang="zh-TW">
                <a:latin typeface="Times New Roman" pitchFamily="18" charset="0"/>
              </a:rPr>
              <a:pPr algn="r" eaLnBrk="1" fontAlgn="t" hangingPunct="1">
                <a:spcBef>
                  <a:spcPct val="0"/>
                </a:spcBef>
              </a:pPr>
              <a:t>13</a:t>
            </a:fld>
            <a:endParaRPr lang="en-US" altLang="zh-TW">
              <a:latin typeface="Times New Roman" pitchFamily="18" charset="0"/>
            </a:endParaRPr>
          </a:p>
        </p:txBody>
      </p:sp>
      <p:sp>
        <p:nvSpPr>
          <p:cNvPr id="73731"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2"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10668757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charset="0"/>
                <a:ea typeface="新細明體" pitchFamily="18" charset="-120"/>
              </a:defRPr>
            </a:lvl1pPr>
            <a:lvl2pPr marL="742950" indent="-285750" defTabSz="903288" eaLnBrk="0" hangingPunct="0">
              <a:spcBef>
                <a:spcPct val="30000"/>
              </a:spcBef>
              <a:defRPr sz="1200">
                <a:solidFill>
                  <a:schemeClr val="tx1"/>
                </a:solidFill>
                <a:latin typeface="Calibri" charset="0"/>
                <a:ea typeface="新細明體" pitchFamily="18" charset="-120"/>
              </a:defRPr>
            </a:lvl2pPr>
            <a:lvl3pPr marL="1143000" indent="-228600" defTabSz="903288" eaLnBrk="0" hangingPunct="0">
              <a:spcBef>
                <a:spcPct val="30000"/>
              </a:spcBef>
              <a:defRPr sz="1200">
                <a:solidFill>
                  <a:schemeClr val="tx1"/>
                </a:solidFill>
                <a:latin typeface="Calibri" charset="0"/>
                <a:ea typeface="新細明體" pitchFamily="18" charset="-120"/>
              </a:defRPr>
            </a:lvl3pPr>
            <a:lvl4pPr marL="1600200" indent="-228600" defTabSz="903288" eaLnBrk="0" hangingPunct="0">
              <a:spcBef>
                <a:spcPct val="30000"/>
              </a:spcBef>
              <a:defRPr sz="1200">
                <a:solidFill>
                  <a:schemeClr val="tx1"/>
                </a:solidFill>
                <a:latin typeface="Calibri" charset="0"/>
                <a:ea typeface="新細明體" pitchFamily="18" charset="-120"/>
              </a:defRPr>
            </a:lvl4pPr>
            <a:lvl5pPr marL="2057400" indent="-228600" defTabSz="903288" eaLnBrk="0" hangingPunct="0">
              <a:spcBef>
                <a:spcPct val="30000"/>
              </a:spcBef>
              <a:defRPr sz="1200">
                <a:solidFill>
                  <a:schemeClr val="tx1"/>
                </a:solidFill>
                <a:latin typeface="Calibri" charset="0"/>
                <a:ea typeface="新細明體" pitchFamily="18" charset="-120"/>
              </a:defRPr>
            </a:lvl5pPr>
            <a:lvl6pPr marL="2514600" indent="-228600" defTabSz="903288" eaLnBrk="0" fontAlgn="base" hangingPunct="0">
              <a:spcBef>
                <a:spcPct val="30000"/>
              </a:spcBef>
              <a:spcAft>
                <a:spcPct val="0"/>
              </a:spcAft>
              <a:defRPr sz="1200">
                <a:solidFill>
                  <a:schemeClr val="tx1"/>
                </a:solidFill>
                <a:latin typeface="Calibri" charset="0"/>
                <a:ea typeface="新細明體" pitchFamily="18" charset="-120"/>
              </a:defRPr>
            </a:lvl6pPr>
            <a:lvl7pPr marL="2971800" indent="-228600" defTabSz="903288" eaLnBrk="0" fontAlgn="base" hangingPunct="0">
              <a:spcBef>
                <a:spcPct val="30000"/>
              </a:spcBef>
              <a:spcAft>
                <a:spcPct val="0"/>
              </a:spcAft>
              <a:defRPr sz="1200">
                <a:solidFill>
                  <a:schemeClr val="tx1"/>
                </a:solidFill>
                <a:latin typeface="Calibri" charset="0"/>
                <a:ea typeface="新細明體" pitchFamily="18" charset="-120"/>
              </a:defRPr>
            </a:lvl7pPr>
            <a:lvl8pPr marL="3429000" indent="-228600" defTabSz="903288" eaLnBrk="0" fontAlgn="base" hangingPunct="0">
              <a:spcBef>
                <a:spcPct val="30000"/>
              </a:spcBef>
              <a:spcAft>
                <a:spcPct val="0"/>
              </a:spcAft>
              <a:defRPr sz="1200">
                <a:solidFill>
                  <a:schemeClr val="tx1"/>
                </a:solidFill>
                <a:latin typeface="Calibri" charset="0"/>
                <a:ea typeface="新細明體" pitchFamily="18" charset="-120"/>
              </a:defRPr>
            </a:lvl8pPr>
            <a:lvl9pPr marL="3886200" indent="-228600" defTabSz="903288" eaLnBrk="0" fontAlgn="base" hangingPunct="0">
              <a:spcBef>
                <a:spcPct val="30000"/>
              </a:spcBef>
              <a:spcAft>
                <a:spcPct val="0"/>
              </a:spcAft>
              <a:defRPr sz="1200">
                <a:solidFill>
                  <a:schemeClr val="tx1"/>
                </a:solidFill>
                <a:latin typeface="Calibri" charset="0"/>
                <a:ea typeface="新細明體" pitchFamily="18" charset="-120"/>
              </a:defRPr>
            </a:lvl9pPr>
          </a:lstStyle>
          <a:p>
            <a:pPr algn="r" eaLnBrk="1" fontAlgn="t" hangingPunct="1">
              <a:spcBef>
                <a:spcPct val="0"/>
              </a:spcBef>
            </a:pPr>
            <a:fld id="{8A304CCC-D660-4FFE-9F1C-69298C13D624}" type="slidenum">
              <a:rPr lang="en-US" altLang="zh-TW">
                <a:latin typeface="Times New Roman" pitchFamily="18" charset="0"/>
              </a:rPr>
              <a:pPr algn="r" eaLnBrk="1" fontAlgn="t" hangingPunct="1">
                <a:spcBef>
                  <a:spcPct val="0"/>
                </a:spcBef>
              </a:pPr>
              <a:t>14</a:t>
            </a:fld>
            <a:endParaRPr lang="en-US" altLang="zh-TW">
              <a:latin typeface="Times New Roman" pitchFamily="18" charset="0"/>
            </a:endParaRPr>
          </a:p>
        </p:txBody>
      </p:sp>
      <p:sp>
        <p:nvSpPr>
          <p:cNvPr id="74755"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6"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20750461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2667259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lvl1pPr>
              <a:defRPr/>
            </a:lvl1pPr>
          </a:lstStyle>
          <a:p>
            <a:pPr>
              <a:defRPr/>
            </a:pPr>
            <a:r>
              <a:rPr lang="zh-TW" altLang="en-US"/>
              <a:t>第</a:t>
            </a:r>
            <a:r>
              <a:rPr lang="en-US" altLang="zh-TW" dirty="0"/>
              <a:t>‹#›</a:t>
            </a:r>
            <a:r>
              <a:rPr lang="zh-TW" altLang="en-US"/>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B81D3EED-AFBD-440A-93E5-8D116697736A}" type="slidenum">
              <a:rPr lang="en-US"/>
              <a:pPr>
                <a:defRPr/>
              </a:pPr>
              <a:t>‹#›</a:t>
            </a:fld>
            <a:endParaRPr lang="en-US" dirty="0"/>
          </a:p>
        </p:txBody>
      </p:sp>
    </p:spTree>
    <p:extLst>
      <p:ext uri="{BB962C8B-B14F-4D97-AF65-F5344CB8AC3E}">
        <p14:creationId xmlns:p14="http://schemas.microsoft.com/office/powerpoint/2010/main" val="961040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r>
              <a:rPr lang="zh-TW" altLang="en-US"/>
              <a:t>第</a:t>
            </a:r>
            <a:r>
              <a:rPr lang="en-US" altLang="zh-TW" dirty="0"/>
              <a:t>‹#›</a:t>
            </a:r>
            <a:r>
              <a:rPr lang="zh-TW" altLang="en-US"/>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en-US"/>
          </a:p>
        </p:txBody>
      </p:sp>
      <p:sp>
        <p:nvSpPr>
          <p:cNvPr id="6" name="投影片編號版面配置區 5"/>
          <p:cNvSpPr>
            <a:spLocks noGrp="1"/>
          </p:cNvSpPr>
          <p:nvPr>
            <p:ph type="sldNum" sz="quarter" idx="12"/>
          </p:nvPr>
        </p:nvSpPr>
        <p:spPr/>
        <p:txBody>
          <a:bodyPr/>
          <a:lstStyle>
            <a:lvl1pPr>
              <a:defRPr/>
            </a:lvl1pPr>
          </a:lstStyle>
          <a:p>
            <a:pPr>
              <a:defRPr/>
            </a:pPr>
            <a:fld id="{CA98C493-FD03-46CB-BC26-43DCC84EA1A7}" type="slidenum">
              <a:rPr lang="en-US"/>
              <a:pPr>
                <a:defRPr/>
              </a:pPr>
              <a:t>‹#›</a:t>
            </a:fld>
            <a:endParaRPr lang="en-US" dirty="0"/>
          </a:p>
        </p:txBody>
      </p:sp>
    </p:spTree>
    <p:extLst>
      <p:ext uri="{BB962C8B-B14F-4D97-AF65-F5344CB8AC3E}">
        <p14:creationId xmlns:p14="http://schemas.microsoft.com/office/powerpoint/2010/main" val="1802221125"/>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r>
              <a:rPr lang="zh-TW" altLang="en-US"/>
              <a:t>第</a:t>
            </a:r>
            <a:r>
              <a:rPr lang="en-US" altLang="zh-TW" dirty="0"/>
              <a:t>‹#›</a:t>
            </a:r>
            <a:r>
              <a:rPr lang="zh-TW" altLang="en-US"/>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en-US"/>
          </a:p>
        </p:txBody>
      </p:sp>
      <p:sp>
        <p:nvSpPr>
          <p:cNvPr id="6" name="投影片編號版面配置區 5"/>
          <p:cNvSpPr>
            <a:spLocks noGrp="1"/>
          </p:cNvSpPr>
          <p:nvPr>
            <p:ph type="sldNum" sz="quarter" idx="12"/>
          </p:nvPr>
        </p:nvSpPr>
        <p:spPr/>
        <p:txBody>
          <a:bodyPr/>
          <a:lstStyle>
            <a:lvl1pPr>
              <a:defRPr/>
            </a:lvl1pPr>
          </a:lstStyle>
          <a:p>
            <a:pPr>
              <a:defRPr/>
            </a:pPr>
            <a:fld id="{C9B5F512-1455-404E-835D-595CF86AD0FB}" type="slidenum">
              <a:rPr lang="en-US"/>
              <a:pPr>
                <a:defRPr/>
              </a:pPr>
              <a:t>‹#›</a:t>
            </a:fld>
            <a:endParaRPr lang="en-US" dirty="0"/>
          </a:p>
        </p:txBody>
      </p:sp>
    </p:spTree>
    <p:extLst>
      <p:ext uri="{BB962C8B-B14F-4D97-AF65-F5344CB8AC3E}">
        <p14:creationId xmlns:p14="http://schemas.microsoft.com/office/powerpoint/2010/main" val="359845430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2" name="日期版面配置區 3"/>
          <p:cNvSpPr>
            <a:spLocks noGrp="1"/>
          </p:cNvSpPr>
          <p:nvPr>
            <p:ph type="dt" sz="half" idx="10"/>
          </p:nvPr>
        </p:nvSpPr>
        <p:spPr/>
        <p:txBody>
          <a:bodyPr/>
          <a:lstStyle>
            <a:lvl1pPr>
              <a:defRPr/>
            </a:lvl1pPr>
          </a:lstStyle>
          <a:p>
            <a:pPr>
              <a:defRPr/>
            </a:pPr>
            <a:r>
              <a:rPr lang="zh-TW" altLang="en-US"/>
              <a:t>第</a:t>
            </a:r>
            <a:r>
              <a:rPr lang="en-US" altLang="zh-TW" dirty="0"/>
              <a:t>‹#›</a:t>
            </a:r>
            <a:r>
              <a:rPr lang="zh-TW" altLang="en-US"/>
              <a:t>頁</a:t>
            </a:r>
            <a:endParaRPr lang="zh-TW" altLang="en-US" dirty="0"/>
          </a:p>
        </p:txBody>
      </p:sp>
    </p:spTree>
    <p:extLst>
      <p:ext uri="{BB962C8B-B14F-4D97-AF65-F5344CB8AC3E}">
        <p14:creationId xmlns:p14="http://schemas.microsoft.com/office/powerpoint/2010/main" val="2648912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r>
              <a:rPr lang="zh-TW" altLang="en-US"/>
              <a:t>第</a:t>
            </a:r>
            <a:r>
              <a:rPr lang="en-US" altLang="zh-TW" dirty="0"/>
              <a:t>‹#›</a:t>
            </a:r>
            <a:r>
              <a:rPr lang="zh-TW" altLang="en-US"/>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en-US"/>
          </a:p>
        </p:txBody>
      </p:sp>
      <p:sp>
        <p:nvSpPr>
          <p:cNvPr id="6" name="投影片編號版面配置區 5"/>
          <p:cNvSpPr>
            <a:spLocks noGrp="1"/>
          </p:cNvSpPr>
          <p:nvPr>
            <p:ph type="sldNum" sz="quarter" idx="12"/>
          </p:nvPr>
        </p:nvSpPr>
        <p:spPr/>
        <p:txBody>
          <a:bodyPr/>
          <a:lstStyle>
            <a:lvl1pPr>
              <a:defRPr/>
            </a:lvl1pPr>
          </a:lstStyle>
          <a:p>
            <a:pPr>
              <a:defRPr/>
            </a:pPr>
            <a:fld id="{3DEF1ED4-D3C0-4AFA-B68B-DFCACC39889E}" type="slidenum">
              <a:rPr lang="en-US"/>
              <a:pPr>
                <a:defRPr/>
              </a:pPr>
              <a:t>‹#›</a:t>
            </a:fld>
            <a:endParaRPr lang="en-US" dirty="0"/>
          </a:p>
        </p:txBody>
      </p:sp>
    </p:spTree>
    <p:extLst>
      <p:ext uri="{BB962C8B-B14F-4D97-AF65-F5344CB8AC3E}">
        <p14:creationId xmlns:p14="http://schemas.microsoft.com/office/powerpoint/2010/main" val="73723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lvl1pPr>
              <a:defRPr/>
            </a:lvl1pPr>
          </a:lstStyle>
          <a:p>
            <a:pPr>
              <a:defRPr/>
            </a:pPr>
            <a:r>
              <a:rPr lang="zh-TW" altLang="en-US"/>
              <a:t>第</a:t>
            </a:r>
            <a:r>
              <a:rPr lang="en-US" altLang="zh-TW" dirty="0"/>
              <a:t>‹#›</a:t>
            </a:r>
            <a:r>
              <a:rPr lang="zh-TW" altLang="en-US"/>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en-US"/>
          </a:p>
        </p:txBody>
      </p:sp>
      <p:sp>
        <p:nvSpPr>
          <p:cNvPr id="6" name="投影片編號版面配置區 5"/>
          <p:cNvSpPr>
            <a:spLocks noGrp="1"/>
          </p:cNvSpPr>
          <p:nvPr>
            <p:ph type="sldNum" sz="quarter" idx="12"/>
          </p:nvPr>
        </p:nvSpPr>
        <p:spPr/>
        <p:txBody>
          <a:bodyPr/>
          <a:lstStyle>
            <a:lvl1pPr>
              <a:defRPr/>
            </a:lvl1pPr>
          </a:lstStyle>
          <a:p>
            <a:pPr>
              <a:defRPr/>
            </a:pPr>
            <a:fld id="{ED9AE313-6624-419E-BB9A-C4A555D011EF}" type="slidenum">
              <a:rPr lang="en-US"/>
              <a:pPr>
                <a:defRPr/>
              </a:pPr>
              <a:t>‹#›</a:t>
            </a:fld>
            <a:endParaRPr lang="en-US" dirty="0"/>
          </a:p>
        </p:txBody>
      </p:sp>
    </p:spTree>
    <p:extLst>
      <p:ext uri="{BB962C8B-B14F-4D97-AF65-F5344CB8AC3E}">
        <p14:creationId xmlns:p14="http://schemas.microsoft.com/office/powerpoint/2010/main" val="1870851414"/>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3"/>
          <p:cNvSpPr>
            <a:spLocks noGrp="1"/>
          </p:cNvSpPr>
          <p:nvPr>
            <p:ph type="dt" sz="half" idx="10"/>
          </p:nvPr>
        </p:nvSpPr>
        <p:spPr/>
        <p:txBody>
          <a:bodyPr/>
          <a:lstStyle>
            <a:lvl1pPr>
              <a:defRPr/>
            </a:lvl1pPr>
          </a:lstStyle>
          <a:p>
            <a:pPr>
              <a:defRPr/>
            </a:pPr>
            <a:r>
              <a:rPr lang="zh-TW" altLang="en-US"/>
              <a:t>第</a:t>
            </a:r>
            <a:r>
              <a:rPr lang="en-US" altLang="zh-TW" dirty="0"/>
              <a:t>‹#›</a:t>
            </a:r>
            <a:r>
              <a:rPr lang="zh-TW" altLang="en-US"/>
              <a:t>頁</a:t>
            </a:r>
            <a:endParaRPr lang="zh-TW" altLang="en-US" dirty="0"/>
          </a:p>
        </p:txBody>
      </p:sp>
      <p:sp>
        <p:nvSpPr>
          <p:cNvPr id="6" name="頁尾版面配置區 4"/>
          <p:cNvSpPr>
            <a:spLocks noGrp="1"/>
          </p:cNvSpPr>
          <p:nvPr>
            <p:ph type="ftr" sz="quarter" idx="11"/>
          </p:nvPr>
        </p:nvSpPr>
        <p:spPr/>
        <p:txBody>
          <a:bodyPr/>
          <a:lstStyle>
            <a:lvl1pPr>
              <a:defRPr/>
            </a:lvl1pPr>
          </a:lstStyle>
          <a:p>
            <a:pPr>
              <a:defRPr/>
            </a:pPr>
            <a:endParaRPr lang="en-US"/>
          </a:p>
        </p:txBody>
      </p:sp>
      <p:sp>
        <p:nvSpPr>
          <p:cNvPr id="7" name="投影片編號版面配置區 5"/>
          <p:cNvSpPr>
            <a:spLocks noGrp="1"/>
          </p:cNvSpPr>
          <p:nvPr>
            <p:ph type="sldNum" sz="quarter" idx="12"/>
          </p:nvPr>
        </p:nvSpPr>
        <p:spPr/>
        <p:txBody>
          <a:bodyPr/>
          <a:lstStyle>
            <a:lvl1pPr>
              <a:defRPr/>
            </a:lvl1pPr>
          </a:lstStyle>
          <a:p>
            <a:pPr>
              <a:defRPr/>
            </a:pPr>
            <a:fld id="{50F188DD-8647-4DE0-B695-39CA3856428D}" type="slidenum">
              <a:rPr lang="en-US"/>
              <a:pPr>
                <a:defRPr/>
              </a:pPr>
              <a:t>‹#›</a:t>
            </a:fld>
            <a:endParaRPr lang="en-US" dirty="0"/>
          </a:p>
        </p:txBody>
      </p:sp>
    </p:spTree>
    <p:extLst>
      <p:ext uri="{BB962C8B-B14F-4D97-AF65-F5344CB8AC3E}">
        <p14:creationId xmlns:p14="http://schemas.microsoft.com/office/powerpoint/2010/main" val="3295794610"/>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3"/>
          <p:cNvSpPr>
            <a:spLocks noGrp="1"/>
          </p:cNvSpPr>
          <p:nvPr>
            <p:ph type="dt" sz="half" idx="10"/>
          </p:nvPr>
        </p:nvSpPr>
        <p:spPr/>
        <p:txBody>
          <a:bodyPr/>
          <a:lstStyle>
            <a:lvl1pPr>
              <a:defRPr/>
            </a:lvl1pPr>
          </a:lstStyle>
          <a:p>
            <a:pPr>
              <a:defRPr/>
            </a:pPr>
            <a:r>
              <a:rPr lang="zh-TW" altLang="en-US"/>
              <a:t>第</a:t>
            </a:r>
            <a:r>
              <a:rPr lang="en-US" altLang="zh-TW" dirty="0"/>
              <a:t>‹#›</a:t>
            </a:r>
            <a:r>
              <a:rPr lang="zh-TW" altLang="en-US"/>
              <a:t>頁</a:t>
            </a:r>
            <a:endParaRPr lang="zh-TW" altLang="en-US" dirty="0"/>
          </a:p>
        </p:txBody>
      </p:sp>
      <p:sp>
        <p:nvSpPr>
          <p:cNvPr id="8" name="頁尾版面配置區 4"/>
          <p:cNvSpPr>
            <a:spLocks noGrp="1"/>
          </p:cNvSpPr>
          <p:nvPr>
            <p:ph type="ftr" sz="quarter" idx="11"/>
          </p:nvPr>
        </p:nvSpPr>
        <p:spPr/>
        <p:txBody>
          <a:bodyPr/>
          <a:lstStyle>
            <a:lvl1pPr>
              <a:defRPr/>
            </a:lvl1pPr>
          </a:lstStyle>
          <a:p>
            <a:pPr>
              <a:defRPr/>
            </a:pPr>
            <a:endParaRPr lang="en-US"/>
          </a:p>
        </p:txBody>
      </p:sp>
      <p:sp>
        <p:nvSpPr>
          <p:cNvPr id="9" name="投影片編號版面配置區 5"/>
          <p:cNvSpPr>
            <a:spLocks noGrp="1"/>
          </p:cNvSpPr>
          <p:nvPr>
            <p:ph type="sldNum" sz="quarter" idx="12"/>
          </p:nvPr>
        </p:nvSpPr>
        <p:spPr/>
        <p:txBody>
          <a:bodyPr/>
          <a:lstStyle>
            <a:lvl1pPr>
              <a:defRPr/>
            </a:lvl1pPr>
          </a:lstStyle>
          <a:p>
            <a:pPr>
              <a:defRPr/>
            </a:pPr>
            <a:fld id="{4A5624AB-1174-48DE-9AE8-29A0A4CFF58A}" type="slidenum">
              <a:rPr lang="en-US"/>
              <a:pPr>
                <a:defRPr/>
              </a:pPr>
              <a:t>‹#›</a:t>
            </a:fld>
            <a:endParaRPr lang="en-US" dirty="0"/>
          </a:p>
        </p:txBody>
      </p:sp>
    </p:spTree>
    <p:extLst>
      <p:ext uri="{BB962C8B-B14F-4D97-AF65-F5344CB8AC3E}">
        <p14:creationId xmlns:p14="http://schemas.microsoft.com/office/powerpoint/2010/main" val="16208306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lvl1pPr>
              <a:defRPr/>
            </a:lvl1pPr>
          </a:lstStyle>
          <a:p>
            <a:pPr>
              <a:defRPr/>
            </a:pPr>
            <a:r>
              <a:rPr lang="zh-TW" altLang="en-US"/>
              <a:t>第</a:t>
            </a:r>
            <a:r>
              <a:rPr lang="en-US" altLang="zh-TW" dirty="0"/>
              <a:t>‹#›</a:t>
            </a:r>
            <a:r>
              <a:rPr lang="zh-TW" altLang="en-US"/>
              <a:t>頁</a:t>
            </a:r>
          </a:p>
        </p:txBody>
      </p:sp>
      <p:sp>
        <p:nvSpPr>
          <p:cNvPr id="4" name="頁尾版面配置區 3"/>
          <p:cNvSpPr>
            <a:spLocks noGrp="1"/>
          </p:cNvSpPr>
          <p:nvPr>
            <p:ph type="ftr" sz="quarter" idx="11"/>
          </p:nvPr>
        </p:nvSpPr>
        <p:spPr/>
        <p:txBody>
          <a:bodyPr/>
          <a:lstStyle>
            <a:lvl1pPr>
              <a:defRPr/>
            </a:lvl1pPr>
          </a:lstStyle>
          <a:p>
            <a:pPr>
              <a:defRPr/>
            </a:pPr>
            <a:endParaRPr lang="zh-TW" altLang="en-US"/>
          </a:p>
        </p:txBody>
      </p:sp>
      <p:sp>
        <p:nvSpPr>
          <p:cNvPr id="5" name="投影片編號版面配置區 4"/>
          <p:cNvSpPr>
            <a:spLocks noGrp="1"/>
          </p:cNvSpPr>
          <p:nvPr>
            <p:ph type="sldNum" sz="quarter" idx="12"/>
          </p:nvPr>
        </p:nvSpPr>
        <p:spPr/>
        <p:txBody>
          <a:bodyPr/>
          <a:lstStyle>
            <a:lvl1pPr>
              <a:defRPr/>
            </a:lvl1pPr>
          </a:lstStyle>
          <a:p>
            <a:pPr>
              <a:defRPr/>
            </a:pPr>
            <a:fld id="{8F5376C8-9E64-4EF7-990A-C11B5981A9B6}" type="slidenum">
              <a:rPr lang="en-US"/>
              <a:pPr>
                <a:defRPr/>
              </a:pPr>
              <a:t>‹#›</a:t>
            </a:fld>
            <a:endParaRPr lang="en-US" dirty="0"/>
          </a:p>
        </p:txBody>
      </p:sp>
    </p:spTree>
    <p:extLst>
      <p:ext uri="{BB962C8B-B14F-4D97-AF65-F5344CB8AC3E}">
        <p14:creationId xmlns:p14="http://schemas.microsoft.com/office/powerpoint/2010/main" val="1294632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Picture 16" descr="p10-a"/>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2133600"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日期版面配置區 1"/>
          <p:cNvSpPr>
            <a:spLocks noGrp="1"/>
          </p:cNvSpPr>
          <p:nvPr>
            <p:ph type="dt" sz="half" idx="10"/>
          </p:nvPr>
        </p:nvSpPr>
        <p:spPr/>
        <p:txBody>
          <a:bodyPr/>
          <a:lstStyle>
            <a:lvl1pPr>
              <a:defRPr/>
            </a:lvl1pPr>
          </a:lstStyle>
          <a:p>
            <a:pPr>
              <a:defRPr/>
            </a:pPr>
            <a:r>
              <a:rPr lang="zh-TW" altLang="en-US"/>
              <a:t>第</a:t>
            </a:r>
            <a:r>
              <a:rPr lang="en-US" altLang="zh-TW" dirty="0"/>
              <a:t>‹#›</a:t>
            </a:r>
            <a:r>
              <a:rPr lang="zh-TW" altLang="en-US"/>
              <a:t>頁</a:t>
            </a:r>
            <a:endParaRPr lang="zh-TW" altLang="en-US" dirty="0"/>
          </a:p>
        </p:txBody>
      </p:sp>
      <p:sp>
        <p:nvSpPr>
          <p:cNvPr id="4" name="頁尾版面配置區 2"/>
          <p:cNvSpPr>
            <a:spLocks noGrp="1"/>
          </p:cNvSpPr>
          <p:nvPr>
            <p:ph type="ftr" sz="quarter" idx="11"/>
          </p:nvPr>
        </p:nvSpPr>
        <p:spPr/>
        <p:txBody>
          <a:bodyPr/>
          <a:lstStyle>
            <a:lvl1pPr>
              <a:defRPr/>
            </a:lvl1pPr>
          </a:lstStyle>
          <a:p>
            <a:pPr>
              <a:defRPr/>
            </a:pPr>
            <a:endParaRPr lang="en-US"/>
          </a:p>
        </p:txBody>
      </p:sp>
      <p:sp>
        <p:nvSpPr>
          <p:cNvPr id="5" name="投影片編號版面配置區 3"/>
          <p:cNvSpPr>
            <a:spLocks noGrp="1"/>
          </p:cNvSpPr>
          <p:nvPr>
            <p:ph type="sldNum" sz="quarter" idx="12"/>
          </p:nvPr>
        </p:nvSpPr>
        <p:spPr/>
        <p:txBody>
          <a:bodyPr/>
          <a:lstStyle>
            <a:lvl1pPr>
              <a:defRPr/>
            </a:lvl1pPr>
          </a:lstStyle>
          <a:p>
            <a:pPr>
              <a:defRPr/>
            </a:pPr>
            <a:fld id="{69669BA9-CD45-4B5C-84B9-5E8310878BA9}" type="slidenum">
              <a:rPr lang="en-US"/>
              <a:pPr>
                <a:defRPr/>
              </a:pPr>
              <a:t>‹#›</a:t>
            </a:fld>
            <a:endParaRPr lang="en-US" dirty="0"/>
          </a:p>
        </p:txBody>
      </p:sp>
    </p:spTree>
    <p:extLst>
      <p:ext uri="{BB962C8B-B14F-4D97-AF65-F5344CB8AC3E}">
        <p14:creationId xmlns:p14="http://schemas.microsoft.com/office/powerpoint/2010/main" val="36708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pic>
        <p:nvPicPr>
          <p:cNvPr id="5" name="Picture 16" descr="p10-a"/>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2133600"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6" name="日期版面配置區 4"/>
          <p:cNvSpPr>
            <a:spLocks noGrp="1"/>
          </p:cNvSpPr>
          <p:nvPr>
            <p:ph type="dt" sz="half" idx="10"/>
          </p:nvPr>
        </p:nvSpPr>
        <p:spPr/>
        <p:txBody>
          <a:bodyPr/>
          <a:lstStyle>
            <a:lvl1pPr>
              <a:defRPr/>
            </a:lvl1pPr>
          </a:lstStyle>
          <a:p>
            <a:pPr>
              <a:defRPr/>
            </a:pPr>
            <a:r>
              <a:rPr lang="zh-TW" altLang="en-US"/>
              <a:t>第</a:t>
            </a:r>
            <a:r>
              <a:rPr lang="en-US" altLang="zh-TW" dirty="0"/>
              <a:t>‹#›</a:t>
            </a:r>
            <a:r>
              <a:rPr lang="zh-TW" altLang="en-US"/>
              <a:t>頁</a:t>
            </a:r>
            <a:endParaRPr lang="zh-TW" altLang="en-US" dirty="0"/>
          </a:p>
        </p:txBody>
      </p:sp>
      <p:sp>
        <p:nvSpPr>
          <p:cNvPr id="7" name="頁尾版面配置區 5"/>
          <p:cNvSpPr>
            <a:spLocks noGrp="1"/>
          </p:cNvSpPr>
          <p:nvPr>
            <p:ph type="ftr" sz="quarter" idx="11"/>
          </p:nvPr>
        </p:nvSpPr>
        <p:spPr/>
        <p:txBody>
          <a:bodyPr/>
          <a:lstStyle>
            <a:lvl1pPr>
              <a:defRPr/>
            </a:lvl1pPr>
          </a:lstStyle>
          <a:p>
            <a:pPr>
              <a:defRPr/>
            </a:pPr>
            <a:endParaRPr lang="en-US"/>
          </a:p>
        </p:txBody>
      </p:sp>
      <p:sp>
        <p:nvSpPr>
          <p:cNvPr id="8" name="投影片編號版面配置區 6"/>
          <p:cNvSpPr>
            <a:spLocks noGrp="1"/>
          </p:cNvSpPr>
          <p:nvPr>
            <p:ph type="sldNum" sz="quarter" idx="12"/>
          </p:nvPr>
        </p:nvSpPr>
        <p:spPr/>
        <p:txBody>
          <a:bodyPr/>
          <a:lstStyle>
            <a:lvl1pPr>
              <a:defRPr/>
            </a:lvl1pPr>
          </a:lstStyle>
          <a:p>
            <a:pPr>
              <a:defRPr/>
            </a:pPr>
            <a:fld id="{401AF91F-FB35-437D-B70B-33359C84D554}" type="slidenum">
              <a:rPr lang="en-US"/>
              <a:pPr>
                <a:defRPr/>
              </a:pPr>
              <a:t>‹#›</a:t>
            </a:fld>
            <a:endParaRPr lang="en-US" dirty="0"/>
          </a:p>
        </p:txBody>
      </p:sp>
    </p:spTree>
    <p:extLst>
      <p:ext uri="{BB962C8B-B14F-4D97-AF65-F5344CB8AC3E}">
        <p14:creationId xmlns:p14="http://schemas.microsoft.com/office/powerpoint/2010/main" val="519184492"/>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smtClean="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3"/>
          <p:cNvSpPr>
            <a:spLocks noGrp="1"/>
          </p:cNvSpPr>
          <p:nvPr>
            <p:ph type="dt" sz="half" idx="10"/>
          </p:nvPr>
        </p:nvSpPr>
        <p:spPr/>
        <p:txBody>
          <a:bodyPr/>
          <a:lstStyle>
            <a:lvl1pPr>
              <a:defRPr/>
            </a:lvl1pPr>
          </a:lstStyle>
          <a:p>
            <a:pPr>
              <a:defRPr/>
            </a:pPr>
            <a:r>
              <a:rPr lang="zh-TW" altLang="en-US"/>
              <a:t>第</a:t>
            </a:r>
            <a:r>
              <a:rPr lang="en-US" altLang="zh-TW" dirty="0"/>
              <a:t>‹#›</a:t>
            </a:r>
            <a:r>
              <a:rPr lang="zh-TW" altLang="en-US"/>
              <a:t>頁</a:t>
            </a:r>
            <a:endParaRPr lang="zh-TW" altLang="en-US" dirty="0"/>
          </a:p>
        </p:txBody>
      </p:sp>
      <p:sp>
        <p:nvSpPr>
          <p:cNvPr id="6" name="頁尾版面配置區 4"/>
          <p:cNvSpPr>
            <a:spLocks noGrp="1"/>
          </p:cNvSpPr>
          <p:nvPr>
            <p:ph type="ftr" sz="quarter" idx="11"/>
          </p:nvPr>
        </p:nvSpPr>
        <p:spPr/>
        <p:txBody>
          <a:bodyPr/>
          <a:lstStyle>
            <a:lvl1pPr>
              <a:defRPr/>
            </a:lvl1pPr>
          </a:lstStyle>
          <a:p>
            <a:pPr>
              <a:defRPr/>
            </a:pPr>
            <a:endParaRPr lang="en-US"/>
          </a:p>
        </p:txBody>
      </p:sp>
      <p:sp>
        <p:nvSpPr>
          <p:cNvPr id="7" name="投影片編號版面配置區 5"/>
          <p:cNvSpPr>
            <a:spLocks noGrp="1"/>
          </p:cNvSpPr>
          <p:nvPr>
            <p:ph type="sldNum" sz="quarter" idx="12"/>
          </p:nvPr>
        </p:nvSpPr>
        <p:spPr/>
        <p:txBody>
          <a:bodyPr/>
          <a:lstStyle>
            <a:lvl1pPr>
              <a:defRPr/>
            </a:lvl1pPr>
          </a:lstStyle>
          <a:p>
            <a:pPr>
              <a:defRPr/>
            </a:pPr>
            <a:fld id="{CE767EE5-88AA-4989-8C35-17E602B86BF7}" type="slidenum">
              <a:rPr lang="en-US"/>
              <a:pPr>
                <a:defRPr/>
              </a:pPr>
              <a:t>‹#›</a:t>
            </a:fld>
            <a:endParaRPr lang="en-US" dirty="0"/>
          </a:p>
        </p:txBody>
      </p:sp>
    </p:spTree>
    <p:extLst>
      <p:ext uri="{BB962C8B-B14F-4D97-AF65-F5344CB8AC3E}">
        <p14:creationId xmlns:p14="http://schemas.microsoft.com/office/powerpoint/2010/main" val="3757733598"/>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7" name="文字版面配置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t">
              <a:defRPr sz="1200">
                <a:solidFill>
                  <a:schemeClr val="tx1">
                    <a:tint val="75000"/>
                  </a:schemeClr>
                </a:solidFill>
                <a:ea typeface="新細明體" pitchFamily="18" charset="-120"/>
              </a:defRPr>
            </a:lvl1pPr>
          </a:lstStyle>
          <a:p>
            <a:pPr>
              <a:defRPr/>
            </a:pPr>
            <a:r>
              <a:rPr lang="zh-TW" altLang="en-US"/>
              <a:t>第</a:t>
            </a:r>
            <a:r>
              <a:rPr lang="en-US" altLang="zh-TW" dirty="0"/>
              <a:t>‹#›</a:t>
            </a:r>
            <a:r>
              <a:rPr lang="zh-TW" altLang="en-US"/>
              <a:t>頁</a:t>
            </a:r>
            <a:endParaRPr lang="zh-TW" altLang="en-US" dirty="0"/>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t">
              <a:defRPr sz="1200">
                <a:solidFill>
                  <a:schemeClr val="tx1">
                    <a:tint val="75000"/>
                  </a:schemeClr>
                </a:solidFill>
                <a:ea typeface="新細明體" pitchFamily="18" charset="-120"/>
              </a:defRPr>
            </a:lvl1pPr>
          </a:lstStyle>
          <a:p>
            <a:pPr>
              <a:defRPr/>
            </a:pPr>
            <a:endParaRPr 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t">
              <a:defRPr sz="1200">
                <a:solidFill>
                  <a:schemeClr val="tx1">
                    <a:tint val="75000"/>
                  </a:schemeClr>
                </a:solidFill>
                <a:ea typeface="新細明體" pitchFamily="18" charset="-120"/>
              </a:defRPr>
            </a:lvl1pPr>
          </a:lstStyle>
          <a:p>
            <a:pPr>
              <a:defRPr/>
            </a:pPr>
            <a:fld id="{851265D9-C291-40B9-BAA6-0E33453B54C2}" type="slidenum">
              <a:rPr lang="en-US"/>
              <a:pPr>
                <a:defRPr/>
              </a:pPr>
              <a:t>‹#›</a:t>
            </a:fld>
            <a:endParaRPr lang="en-US" dirty="0"/>
          </a:p>
        </p:txBody>
      </p:sp>
      <p:pic>
        <p:nvPicPr>
          <p:cNvPr id="1031" name="Picture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8263" y="44450"/>
            <a:ext cx="169545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6099" r:id="rId1"/>
    <p:sldLayoutId id="2147486092" r:id="rId2"/>
    <p:sldLayoutId id="2147486093" r:id="rId3"/>
    <p:sldLayoutId id="2147486094" r:id="rId4"/>
    <p:sldLayoutId id="2147486095" r:id="rId5"/>
    <p:sldLayoutId id="2147486100" r:id="rId6"/>
    <p:sldLayoutId id="2147486101" r:id="rId7"/>
    <p:sldLayoutId id="2147486102" r:id="rId8"/>
    <p:sldLayoutId id="2147486096" r:id="rId9"/>
    <p:sldLayoutId id="2147486097" r:id="rId10"/>
    <p:sldLayoutId id="2147486098" r:id="rId11"/>
    <p:sldLayoutId id="2147486103" r:id="rId12"/>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新細明體" pitchFamily="18" charset="-120"/>
        </a:defRPr>
      </a:lvl2pPr>
      <a:lvl3pPr algn="ctr" rtl="0" eaLnBrk="0" fontAlgn="base" hangingPunct="0">
        <a:spcBef>
          <a:spcPct val="0"/>
        </a:spcBef>
        <a:spcAft>
          <a:spcPct val="0"/>
        </a:spcAft>
        <a:defRPr sz="4400">
          <a:solidFill>
            <a:schemeClr val="tx1"/>
          </a:solidFill>
          <a:latin typeface="Calibri" pitchFamily="34" charset="0"/>
          <a:ea typeface="新細明體" pitchFamily="18" charset="-120"/>
        </a:defRPr>
      </a:lvl3pPr>
      <a:lvl4pPr algn="ctr" rtl="0" eaLnBrk="0" fontAlgn="base" hangingPunct="0">
        <a:spcBef>
          <a:spcPct val="0"/>
        </a:spcBef>
        <a:spcAft>
          <a:spcPct val="0"/>
        </a:spcAft>
        <a:defRPr sz="4400">
          <a:solidFill>
            <a:schemeClr val="tx1"/>
          </a:solidFill>
          <a:latin typeface="Calibri" pitchFamily="34" charset="0"/>
          <a:ea typeface="新細明體" pitchFamily="18" charset="-120"/>
        </a:defRPr>
      </a:lvl4pPr>
      <a:lvl5pPr algn="ctr" rtl="0" eaLnBrk="0" fontAlgn="base" hangingPunct="0">
        <a:spcBef>
          <a:spcPct val="0"/>
        </a:spcBef>
        <a:spcAft>
          <a:spcPct val="0"/>
        </a:spcAft>
        <a:defRPr sz="4400">
          <a:solidFill>
            <a:schemeClr val="tx1"/>
          </a:solidFill>
          <a:latin typeface="Calibri" pitchFamily="34" charset="0"/>
          <a:ea typeface="新細明體" pitchFamily="18" charset="-120"/>
        </a:defRPr>
      </a:lvl5pPr>
      <a:lvl6pPr marL="457200" algn="ctr" rtl="0" fontAlgn="base">
        <a:spcBef>
          <a:spcPct val="0"/>
        </a:spcBef>
        <a:spcAft>
          <a:spcPct val="0"/>
        </a:spcAft>
        <a:defRPr sz="4400">
          <a:solidFill>
            <a:schemeClr val="tx1"/>
          </a:solidFill>
          <a:latin typeface="Calibri" pitchFamily="34" charset="0"/>
          <a:ea typeface="新細明體" pitchFamily="18" charset="-120"/>
        </a:defRPr>
      </a:lvl6pPr>
      <a:lvl7pPr marL="914400" algn="ctr" rtl="0" fontAlgn="base">
        <a:spcBef>
          <a:spcPct val="0"/>
        </a:spcBef>
        <a:spcAft>
          <a:spcPct val="0"/>
        </a:spcAft>
        <a:defRPr sz="4400">
          <a:solidFill>
            <a:schemeClr val="tx1"/>
          </a:solidFill>
          <a:latin typeface="Calibri" pitchFamily="34" charset="0"/>
          <a:ea typeface="新細明體" pitchFamily="18" charset="-120"/>
        </a:defRPr>
      </a:lvl7pPr>
      <a:lvl8pPr marL="1371600" algn="ctr" rtl="0" fontAlgn="base">
        <a:spcBef>
          <a:spcPct val="0"/>
        </a:spcBef>
        <a:spcAft>
          <a:spcPct val="0"/>
        </a:spcAft>
        <a:defRPr sz="4400">
          <a:solidFill>
            <a:schemeClr val="tx1"/>
          </a:solidFill>
          <a:latin typeface="Calibri" pitchFamily="34" charset="0"/>
          <a:ea typeface="新細明體" pitchFamily="18" charset="-120"/>
        </a:defRPr>
      </a:lvl8pPr>
      <a:lvl9pPr marL="1828800" algn="ctr" rtl="0" fontAlgn="base">
        <a:spcBef>
          <a:spcPct val="0"/>
        </a:spcBef>
        <a:spcAft>
          <a:spcPct val="0"/>
        </a:spcAft>
        <a:defRPr sz="4400">
          <a:solidFill>
            <a:schemeClr val="tx1"/>
          </a:solidFill>
          <a:latin typeface="Calibri" pitchFamily="34" charset="0"/>
          <a:ea typeface="新細明體" pitchFamily="18" charset="-12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slide" Target="slide54.xm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hyperlink" Target="http://law.moj.gov.tw/LawClass/LawSingle.aspx?Pcode=I0020026&amp;FLNO=18" TargetMode="Externa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hyperlink" Target="http://data.gov.tw/node/16826"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hyperlink" Target="http://data.gov.tw/node/10214"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hyperlink" Target="http://data.gov.tw/node/8796" TargetMode="External"/><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hyperlink" Target="http://idbpark.moeaidb.gov.tw/" TargetMode="External"/><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hyperlink" Target="http://data.gov.tw/node/16503" TargetMode="External"/><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矩形 12"/>
          <p:cNvSpPr>
            <a:spLocks noChangeArrowheads="1"/>
          </p:cNvSpPr>
          <p:nvPr/>
        </p:nvSpPr>
        <p:spPr bwMode="auto">
          <a:xfrm>
            <a:off x="1979613" y="4797425"/>
            <a:ext cx="56165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endParaRPr lang="en-US" altLang="zh-TW" sz="2400" b="1">
              <a:latin typeface="微軟正黑體" pitchFamily="34" charset="-120"/>
              <a:ea typeface="微軟正黑體" pitchFamily="34" charset="-120"/>
            </a:endParaRPr>
          </a:p>
          <a:p>
            <a:pPr algn="dist" eaLnBrk="1" hangingPunct="1">
              <a:spcBef>
                <a:spcPct val="0"/>
              </a:spcBef>
              <a:buFontTx/>
              <a:buNone/>
            </a:pPr>
            <a:r>
              <a:rPr lang="zh-TW" altLang="en-US" sz="2400" b="1">
                <a:latin typeface="微軟正黑體" pitchFamily="34" charset="-120"/>
                <a:ea typeface="微軟正黑體" pitchFamily="34" charset="-120"/>
              </a:rPr>
              <a:t>中華民國</a:t>
            </a:r>
            <a:r>
              <a:rPr lang="en-US" altLang="zh-TW" sz="2400" b="1">
                <a:latin typeface="微軟正黑體" pitchFamily="34" charset="-120"/>
                <a:ea typeface="微軟正黑體" pitchFamily="34" charset="-120"/>
              </a:rPr>
              <a:t>105</a:t>
            </a:r>
            <a:r>
              <a:rPr lang="zh-TW" altLang="en-US" sz="2400" b="1">
                <a:latin typeface="微軟正黑體" pitchFamily="34" charset="-120"/>
                <a:ea typeface="微軟正黑體" pitchFamily="34" charset="-120"/>
              </a:rPr>
              <a:t>年</a:t>
            </a:r>
            <a:r>
              <a:rPr lang="en-US" altLang="zh-TW" sz="2400" b="1">
                <a:latin typeface="微軟正黑體" pitchFamily="34" charset="-120"/>
                <a:ea typeface="微軟正黑體" pitchFamily="34" charset="-120"/>
              </a:rPr>
              <a:t>3</a:t>
            </a:r>
            <a:r>
              <a:rPr lang="zh-TW" altLang="en-US" sz="2400" b="1">
                <a:latin typeface="微軟正黑體" pitchFamily="34" charset="-120"/>
                <a:ea typeface="微軟正黑體" pitchFamily="34" charset="-120"/>
              </a:rPr>
              <a:t>月</a:t>
            </a:r>
            <a:r>
              <a:rPr lang="en-US" altLang="zh-TW" sz="2400" b="1">
                <a:latin typeface="微軟正黑體" pitchFamily="34" charset="-120"/>
                <a:ea typeface="微軟正黑體" pitchFamily="34" charset="-120"/>
              </a:rPr>
              <a:t>29</a:t>
            </a:r>
            <a:r>
              <a:rPr lang="zh-TW" altLang="en-US" sz="2400" b="1">
                <a:latin typeface="微軟正黑體" pitchFamily="34" charset="-120"/>
                <a:ea typeface="微軟正黑體" pitchFamily="34" charset="-120"/>
              </a:rPr>
              <a:t>日</a:t>
            </a:r>
            <a:endParaRPr lang="zh-TW" altLang="zh-TW" sz="2400" b="1">
              <a:latin typeface="微軟正黑體" pitchFamily="34" charset="-120"/>
              <a:ea typeface="微軟正黑體" pitchFamily="34" charset="-120"/>
            </a:endParaRPr>
          </a:p>
        </p:txBody>
      </p:sp>
      <p:sp>
        <p:nvSpPr>
          <p:cNvPr id="5" name="矩形 4"/>
          <p:cNvSpPr/>
          <p:nvPr/>
        </p:nvSpPr>
        <p:spPr>
          <a:xfrm>
            <a:off x="828093" y="2060848"/>
            <a:ext cx="7560840" cy="1754326"/>
          </a:xfrm>
          <a:prstGeom prst="rect">
            <a:avLst/>
          </a:prstGeom>
        </p:spPr>
        <p:txBody>
          <a:bodyPr>
            <a:spAutoFit/>
          </a:bodyPr>
          <a:lstStyle/>
          <a:p>
            <a:pPr algn="ctr">
              <a:defRPr/>
            </a:pPr>
            <a:r>
              <a:rPr lang="zh-TW" altLang="en-US" sz="54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經濟部政府資料開放</a:t>
            </a:r>
            <a:endParaRPr lang="en-US" altLang="zh-TW" sz="54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endParaRPr>
          </a:p>
          <a:p>
            <a:pPr algn="ctr">
              <a:defRPr/>
            </a:pPr>
            <a:r>
              <a:rPr lang="zh-TW" altLang="en-US" sz="54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諮詢小組第</a:t>
            </a:r>
            <a:r>
              <a:rPr lang="en-US" altLang="zh-TW" sz="54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4</a:t>
            </a:r>
            <a:r>
              <a:rPr lang="zh-TW" altLang="en-US" sz="54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次會議</a:t>
            </a:r>
          </a:p>
        </p:txBody>
      </p:sp>
      <p:sp>
        <p:nvSpPr>
          <p:cNvPr id="7172"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23A111D0-5B78-4241-93EC-EB25069D6407}" type="slidenum">
              <a:rPr kumimoji="0" lang="zh-TW" altLang="en-US" sz="1200">
                <a:latin typeface="微軟正黑體" pitchFamily="34" charset="-120"/>
                <a:ea typeface="微軟正黑體" pitchFamily="34" charset="-120"/>
              </a:rPr>
              <a:pPr algn="ctr" eaLnBrk="1" hangingPunct="1">
                <a:spcBef>
                  <a:spcPct val="0"/>
                </a:spcBef>
                <a:buFontTx/>
                <a:buNone/>
              </a:pPr>
              <a:t>1</a:t>
            </a:fld>
            <a:endParaRPr kumimoji="0" lang="en-US" altLang="zh-TW" sz="120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投影片編號版面配置區 4"/>
          <p:cNvSpPr txBox="1">
            <a:spLocks noGrp="1"/>
          </p:cNvSpPr>
          <p:nvPr/>
        </p:nvSpPr>
        <p:spPr bwMode="auto">
          <a:xfrm>
            <a:off x="8580438" y="6508750"/>
            <a:ext cx="563562"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7" tIns="45694" rIns="91387" bIns="45694"/>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r" eaLnBrk="1" fontAlgn="t" hangingPunct="1">
              <a:spcBef>
                <a:spcPct val="0"/>
              </a:spcBef>
              <a:buFontTx/>
              <a:buNone/>
            </a:pPr>
            <a:fld id="{2ECAFD11-797C-466F-9996-DF29EE179744}" type="slidenum">
              <a:rPr lang="en-US" altLang="zh-TW" sz="1500" b="1">
                <a:latin typeface="Times New Roman" pitchFamily="18" charset="0"/>
              </a:rPr>
              <a:pPr algn="r" eaLnBrk="1" fontAlgn="t" hangingPunct="1">
                <a:spcBef>
                  <a:spcPct val="0"/>
                </a:spcBef>
                <a:buFontTx/>
                <a:buNone/>
              </a:pPr>
              <a:t>10</a:t>
            </a:fld>
            <a:endParaRPr lang="en-US" altLang="zh-TW" sz="1500" b="1">
              <a:latin typeface="Times New Roman" pitchFamily="18" charset="0"/>
            </a:endParaRPr>
          </a:p>
        </p:txBody>
      </p:sp>
      <p:graphicFrame>
        <p:nvGraphicFramePr>
          <p:cNvPr id="117791" name="Group 31"/>
          <p:cNvGraphicFramePr>
            <a:graphicFrameLocks noGrp="1"/>
          </p:cNvGraphicFramePr>
          <p:nvPr>
            <p:ph sz="half" idx="4294967295"/>
            <p:extLst>
              <p:ext uri="{D42A27DB-BD31-4B8C-83A1-F6EECF244321}">
                <p14:modId xmlns:p14="http://schemas.microsoft.com/office/powerpoint/2010/main" val="3717918491"/>
              </p:ext>
            </p:extLst>
          </p:nvPr>
        </p:nvGraphicFramePr>
        <p:xfrm>
          <a:off x="179388" y="1109663"/>
          <a:ext cx="8856662" cy="5487987"/>
        </p:xfrm>
        <a:graphic>
          <a:graphicData uri="http://schemas.openxmlformats.org/drawingml/2006/table">
            <a:tbl>
              <a:tblPr/>
              <a:tblGrid>
                <a:gridCol w="936228"/>
                <a:gridCol w="1080120"/>
                <a:gridCol w="5112568"/>
                <a:gridCol w="935698"/>
                <a:gridCol w="792048"/>
              </a:tblGrid>
              <a:tr h="701220">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8676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3</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104.</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 </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12.17</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rgbClr val="0000FF"/>
                        </a:buClr>
                        <a:buSzTx/>
                        <a:buFontTx/>
                        <a:buNone/>
                        <a:tabLst/>
                      </a:pP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本部第四季預計開放資料清單同意開放，請提報機關依程序完成資料集登載發布作業。</a:t>
                      </a:r>
                      <a:endPar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本部各所屬機關</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構</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104</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年第四季開放資料清單計</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210</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項，已如期完成登載及發布作業</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本部各所屬機關</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構</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7431"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a:latin typeface="微軟正黑體" pitchFamily="34" charset="-120"/>
                <a:ea typeface="微軟正黑體" pitchFamily="34" charset="-120"/>
              </a:rPr>
              <a:t>經濟部資料開放諮詢小組歷次會議結論追蹤報告</a:t>
            </a:r>
            <a:endParaRPr kumimoji="0" lang="en-US" altLang="zh-TW" sz="2800">
              <a:latin typeface="微軟正黑體" pitchFamily="34" charset="-120"/>
              <a:ea typeface="微軟正黑體" pitchFamily="34" charset="-120"/>
            </a:endParaRPr>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投影片編號版面配置區 4"/>
          <p:cNvSpPr txBox="1">
            <a:spLocks noGrp="1"/>
          </p:cNvSpPr>
          <p:nvPr/>
        </p:nvSpPr>
        <p:spPr bwMode="auto">
          <a:xfrm>
            <a:off x="8580438" y="6508750"/>
            <a:ext cx="563562"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7" tIns="45694" rIns="91387" bIns="45694"/>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r" eaLnBrk="1" fontAlgn="t" hangingPunct="1">
              <a:spcBef>
                <a:spcPct val="0"/>
              </a:spcBef>
              <a:buFontTx/>
              <a:buNone/>
            </a:pPr>
            <a:fld id="{448B0A90-C022-467B-8169-28AB469E15E9}" type="slidenum">
              <a:rPr lang="en-US" altLang="zh-TW" sz="1500" b="1">
                <a:latin typeface="Times New Roman" pitchFamily="18" charset="0"/>
              </a:rPr>
              <a:pPr algn="r" eaLnBrk="1" fontAlgn="t" hangingPunct="1">
                <a:spcBef>
                  <a:spcPct val="0"/>
                </a:spcBef>
                <a:buFontTx/>
                <a:buNone/>
              </a:pPr>
              <a:t>11</a:t>
            </a:fld>
            <a:endParaRPr lang="en-US" altLang="zh-TW" sz="1500" b="1">
              <a:latin typeface="Times New Roman" pitchFamily="18" charset="0"/>
            </a:endParaRPr>
          </a:p>
        </p:txBody>
      </p:sp>
      <p:graphicFrame>
        <p:nvGraphicFramePr>
          <p:cNvPr id="117791" name="Group 31"/>
          <p:cNvGraphicFramePr>
            <a:graphicFrameLocks noGrp="1"/>
          </p:cNvGraphicFramePr>
          <p:nvPr>
            <p:ph sz="half" idx="4294967295"/>
            <p:extLst>
              <p:ext uri="{D42A27DB-BD31-4B8C-83A1-F6EECF244321}">
                <p14:modId xmlns:p14="http://schemas.microsoft.com/office/powerpoint/2010/main" val="1208027220"/>
              </p:ext>
            </p:extLst>
          </p:nvPr>
        </p:nvGraphicFramePr>
        <p:xfrm>
          <a:off x="179388" y="1109663"/>
          <a:ext cx="8856662" cy="5487987"/>
        </p:xfrm>
        <a:graphic>
          <a:graphicData uri="http://schemas.openxmlformats.org/drawingml/2006/table">
            <a:tbl>
              <a:tblPr/>
              <a:tblGrid>
                <a:gridCol w="936228"/>
                <a:gridCol w="1080120"/>
                <a:gridCol w="5112568"/>
                <a:gridCol w="935698"/>
                <a:gridCol w="792048"/>
              </a:tblGrid>
              <a:tr h="701220">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8676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3</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104.</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 </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12.17</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rgbClr val="0000FF"/>
                        </a:buClr>
                        <a:buSzTx/>
                        <a:buFontTx/>
                        <a:buNone/>
                        <a:tabLst/>
                      </a:pP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3.</a:t>
                      </a:r>
                      <a:r>
                        <a:rPr kumimoji="1"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請台電公司將用電安全納入明</a:t>
                      </a:r>
                      <a:r>
                        <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(105)</a:t>
                      </a:r>
                      <a:r>
                        <a:rPr kumimoji="1"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年開放資料重點項目，並評估「按月開放鄉鎮別用電量」之可行性。</a:t>
                      </a:r>
                      <a:endPar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
                          <a:srgbClr val="0000FF"/>
                        </a:buClr>
                        <a:buSzTx/>
                        <a:buFont typeface="+mj-lt"/>
                        <a:buAutoNum type="arabicPeriod"/>
                        <a:tabLst/>
                      </a:pP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 </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本公司</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度之開放資料項目，已針對「用電安全」規劃增加提供「可靠供電考慮要項」、「核安管制紅綠燈」、「核子設施違規事項及注意改進事項定義」及「短期電網安全預警分析表」等資料集，可增加外界對電力供應過程安全性之瞭解。</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342900" marR="0" lvl="0" indent="-342900" algn="just" defTabSz="914400" rtl="0" eaLnBrk="1" fontAlgn="base" latinLnBrk="0" hangingPunct="1">
                        <a:lnSpc>
                          <a:spcPct val="100000"/>
                        </a:lnSpc>
                        <a:spcBef>
                          <a:spcPct val="0"/>
                        </a:spcBef>
                        <a:spcAft>
                          <a:spcPct val="0"/>
                        </a:spcAft>
                        <a:buClr>
                          <a:srgbClr val="0000FF"/>
                        </a:buClr>
                        <a:buSzTx/>
                        <a:buFont typeface="+mj-lt"/>
                        <a:buAutoNum type="arabicPeriod"/>
                        <a:tabLst/>
                      </a:pP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本公司於</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104</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7</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月已開放之「鄉鎮市</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郵遞區</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別用電統計資料」已為按月統計更新之資料集。本年度並規劃增加開放按月更新之「各縣市住宅、服務業及機關用電統計資料」及「每月行業別用電統計資料」，預計四月底前可完成開放。</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pP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台電公司</a:t>
                      </a: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建議持續列管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8455"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a:latin typeface="微軟正黑體" pitchFamily="34" charset="-120"/>
                <a:ea typeface="微軟正黑體" pitchFamily="34" charset="-120"/>
              </a:rPr>
              <a:t>經濟部資料開放諮詢小組歷次會議結論追蹤報告</a:t>
            </a:r>
            <a:endParaRPr kumimoji="0" lang="en-US" altLang="zh-TW" sz="2800">
              <a:latin typeface="微軟正黑體" pitchFamily="34" charset="-120"/>
              <a:ea typeface="微軟正黑體" pitchFamily="34" charset="-120"/>
            </a:endParaRPr>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投影片編號版面配置區 4"/>
          <p:cNvSpPr txBox="1">
            <a:spLocks noGrp="1"/>
          </p:cNvSpPr>
          <p:nvPr/>
        </p:nvSpPr>
        <p:spPr bwMode="auto">
          <a:xfrm>
            <a:off x="8580438" y="6508750"/>
            <a:ext cx="563562"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7" tIns="45694" rIns="91387" bIns="45694"/>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r" eaLnBrk="1" fontAlgn="t" hangingPunct="1">
              <a:spcBef>
                <a:spcPct val="0"/>
              </a:spcBef>
              <a:buFontTx/>
              <a:buNone/>
            </a:pPr>
            <a:fld id="{D1BDB5F0-8DF3-4B1A-9DAC-F31D514527E9}" type="slidenum">
              <a:rPr lang="en-US" altLang="zh-TW" sz="1500" b="1">
                <a:latin typeface="Times New Roman" pitchFamily="18" charset="0"/>
              </a:rPr>
              <a:pPr algn="r" eaLnBrk="1" fontAlgn="t" hangingPunct="1">
                <a:spcBef>
                  <a:spcPct val="0"/>
                </a:spcBef>
                <a:buFontTx/>
                <a:buNone/>
              </a:pPr>
              <a:t>12</a:t>
            </a:fld>
            <a:endParaRPr lang="en-US" altLang="zh-TW" sz="1500" b="1">
              <a:latin typeface="Times New Roman" pitchFamily="18" charset="0"/>
            </a:endParaRPr>
          </a:p>
        </p:txBody>
      </p:sp>
      <p:graphicFrame>
        <p:nvGraphicFramePr>
          <p:cNvPr id="117791" name="Group 31"/>
          <p:cNvGraphicFramePr>
            <a:graphicFrameLocks noGrp="1"/>
          </p:cNvGraphicFramePr>
          <p:nvPr>
            <p:ph sz="half" idx="4294967295"/>
            <p:extLst>
              <p:ext uri="{D42A27DB-BD31-4B8C-83A1-F6EECF244321}">
                <p14:modId xmlns:p14="http://schemas.microsoft.com/office/powerpoint/2010/main" val="547552793"/>
              </p:ext>
            </p:extLst>
          </p:nvPr>
        </p:nvGraphicFramePr>
        <p:xfrm>
          <a:off x="179388" y="1109663"/>
          <a:ext cx="8856662" cy="5487987"/>
        </p:xfrm>
        <a:graphic>
          <a:graphicData uri="http://schemas.openxmlformats.org/drawingml/2006/table">
            <a:tbl>
              <a:tblPr/>
              <a:tblGrid>
                <a:gridCol w="792212"/>
                <a:gridCol w="3384375"/>
                <a:gridCol w="3168353"/>
                <a:gridCol w="719674"/>
                <a:gridCol w="792048"/>
              </a:tblGrid>
              <a:tr h="701220">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8676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3</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104.12.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 </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17</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4.</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為配合行政院「政府資料開放進階行動方案」</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草案</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，請本部及所屬機關</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構</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配合辦理下列事項：</a:t>
                      </a:r>
                    </a:p>
                    <a:p>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請各單位將資料開放納為業務運作之基本作業流程，完備結構化資料蒐集、整理、開放、更新等自動化程序。</a:t>
                      </a:r>
                    </a:p>
                    <a:p>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各單位業管如涉及統籌相關機關或地方政府業務者</a:t>
                      </a:r>
                      <a:r>
                        <a:rPr lang="zh-TW" altLang="zh-TW" sz="1800" b="1"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應規劃統一開放作業程序</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含系統增修</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a:t>
                      </a:r>
                      <a:r>
                        <a:rPr lang="zh-TW" altLang="zh-TW" sz="1800" b="1"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以利推動工作。</a:t>
                      </a:r>
                    </a:p>
                    <a:p>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(3).</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請優先開放具公共利益、經濟發展及政府透明等價值資料。</a:t>
                      </a:r>
                    </a:p>
                    <a:p>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(4).</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為帶動資料開放服務產業發展，請經濟部工業局「資料服務產業應用推動計畫」配合實施</a:t>
                      </a: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本部各所屬機關</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構</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將逐步朝</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完備資料開放結構化</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及自動化程序努力</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endPar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(2)</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經調查</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本部各所屬機關</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構</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目前無於</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涉及統籌相關機關或地方政府業務者</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，日後如</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涉及統籌業務者</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，將配合規劃統一</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資料開放作業程序</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endPar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(3)</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已納入</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年度盤點作業</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endPar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(4)</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工業局</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資料服務產業應用推動計畫透過競賽、補助、推廣與研討等活動，鼓勵業者應用政府開放資料發展創新服務，引導資料經濟生態圈逐漸成形，進而促成產業發展。</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defRPr/>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本部各所屬機關</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構</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9479"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dirty="0">
                <a:latin typeface="微軟正黑體" pitchFamily="34" charset="-120"/>
                <a:ea typeface="微軟正黑體" pitchFamily="34" charset="-120"/>
              </a:rPr>
              <a:t>經濟部資料開放諮詢小組歷次會議結論追蹤報告</a:t>
            </a:r>
            <a:endParaRPr kumimoji="0" lang="en-US" altLang="zh-TW" sz="2800" dirty="0">
              <a:latin typeface="微軟正黑體" pitchFamily="34" charset="-120"/>
              <a:ea typeface="微軟正黑體" pitchFamily="34" charset="-120"/>
            </a:endParaRPr>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投影片編號版面配置區 4"/>
          <p:cNvSpPr txBox="1">
            <a:spLocks noGrp="1"/>
          </p:cNvSpPr>
          <p:nvPr/>
        </p:nvSpPr>
        <p:spPr bwMode="auto">
          <a:xfrm>
            <a:off x="8580438" y="6508750"/>
            <a:ext cx="563562"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7" tIns="45694" rIns="91387" bIns="45694"/>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r" eaLnBrk="1" fontAlgn="t" hangingPunct="1">
              <a:spcBef>
                <a:spcPct val="0"/>
              </a:spcBef>
              <a:buFontTx/>
              <a:buNone/>
            </a:pPr>
            <a:fld id="{ADBC9355-A51B-498B-8B41-669AD56F15B9}" type="slidenum">
              <a:rPr lang="en-US" altLang="zh-TW" sz="1500" b="1">
                <a:latin typeface="Times New Roman" pitchFamily="18" charset="0"/>
              </a:rPr>
              <a:pPr algn="r" eaLnBrk="1" fontAlgn="t" hangingPunct="1">
                <a:spcBef>
                  <a:spcPct val="0"/>
                </a:spcBef>
                <a:buFontTx/>
                <a:buNone/>
              </a:pPr>
              <a:t>13</a:t>
            </a:fld>
            <a:endParaRPr lang="en-US" altLang="zh-TW" sz="1500" b="1">
              <a:latin typeface="Times New Roman" pitchFamily="18" charset="0"/>
            </a:endParaRPr>
          </a:p>
        </p:txBody>
      </p:sp>
      <p:graphicFrame>
        <p:nvGraphicFramePr>
          <p:cNvPr id="117791" name="Group 31"/>
          <p:cNvGraphicFramePr>
            <a:graphicFrameLocks noGrp="1"/>
          </p:cNvGraphicFramePr>
          <p:nvPr>
            <p:ph sz="half" idx="4294967295"/>
            <p:extLst>
              <p:ext uri="{D42A27DB-BD31-4B8C-83A1-F6EECF244321}">
                <p14:modId xmlns:p14="http://schemas.microsoft.com/office/powerpoint/2010/main" val="2289895609"/>
              </p:ext>
            </p:extLst>
          </p:nvPr>
        </p:nvGraphicFramePr>
        <p:xfrm>
          <a:off x="179388" y="1109663"/>
          <a:ext cx="8856663" cy="5730875"/>
        </p:xfrm>
        <a:graphic>
          <a:graphicData uri="http://schemas.openxmlformats.org/drawingml/2006/table">
            <a:tbl>
              <a:tblPr/>
              <a:tblGrid>
                <a:gridCol w="792212"/>
                <a:gridCol w="3240360"/>
                <a:gridCol w="3096345"/>
                <a:gridCol w="935698"/>
                <a:gridCol w="792048"/>
              </a:tblGrid>
              <a:tr h="701271">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41" marB="45741"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41" marB="4574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41" marB="4574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41" marB="4574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41" marB="45741"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29604">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3</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104.12.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 </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17</a:t>
                      </a:r>
                    </a:p>
                  </a:txBody>
                  <a:tcPr marL="91431" marR="91431" marT="45741" marB="45741"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續前頁</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p>
                    <a:p>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(5).</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為促進本部各單位提供容易取得且具結構性與時效性之高品質資料，依行政院規定自明</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(105)</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年起，請配合下列開放資料事項：</a:t>
                      </a:r>
                    </a:p>
                    <a:p>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將應用系統及資料庫內容納入盤點範圍，開放格式必須符合三顆星</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含</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以上之原始資料</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(Raw Data)</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，如</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txt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csv</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err="1" smtClean="0">
                          <a:solidFill>
                            <a:schemeClr val="tx1"/>
                          </a:solidFill>
                          <a:effectLst/>
                          <a:latin typeface="微軟正黑體" panose="020B0604030504040204" pitchFamily="34" charset="-120"/>
                          <a:ea typeface="微軟正黑體" panose="020B0604030504040204" pitchFamily="34" charset="-120"/>
                          <a:cs typeface="+mn-cs"/>
                        </a:rPr>
                        <a:t>json</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xml</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等。</a:t>
                      </a:r>
                    </a:p>
                    <a:p>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B. </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開放之檔案如原屬</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Excel</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WORD</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等格式，於更新或新增資料集時，必須轉換成</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Open Document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格式</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err="1" smtClean="0">
                          <a:solidFill>
                            <a:schemeClr val="tx1"/>
                          </a:solidFill>
                          <a:effectLst/>
                          <a:latin typeface="微軟正黑體" panose="020B0604030504040204" pitchFamily="34" charset="-120"/>
                          <a:ea typeface="微軟正黑體" panose="020B0604030504040204" pitchFamily="34" charset="-120"/>
                          <a:cs typeface="+mn-cs"/>
                        </a:rPr>
                        <a:t>ods</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err="1" smtClean="0">
                          <a:solidFill>
                            <a:schemeClr val="tx1"/>
                          </a:solidFill>
                          <a:effectLst/>
                          <a:latin typeface="微軟正黑體" panose="020B0604030504040204" pitchFamily="34" charset="-120"/>
                          <a:ea typeface="微軟正黑體" panose="020B0604030504040204" pitchFamily="34" charset="-120"/>
                          <a:cs typeface="+mn-cs"/>
                        </a:rPr>
                        <a:t>odt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p>
                    <a:p>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C. 105</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年開放資料績效考核作業，將著重資料品質考核，屆時請各單位配合。</a:t>
                      </a:r>
                    </a:p>
                  </a:txBody>
                  <a:tcPr marL="91431" marR="91431" marT="45741" marB="4574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pP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pP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(5)-</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Ａ</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已</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修訂本部</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績效考核作業</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標準，</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將符合三</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顆星</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含</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以上</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之開放資料集數量設為加分項目。</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pP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(5)-</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Ｂ</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及Ｃ</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已請各機關配合辦理，納入每季檢核表送資訊中心以進行抽檢作業。</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41" marB="4574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defRPr/>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本部各所屬機關</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構</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41" marB="4574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41" marB="45741"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0503"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a:latin typeface="微軟正黑體" pitchFamily="34" charset="-120"/>
                <a:ea typeface="微軟正黑體" pitchFamily="34" charset="-120"/>
              </a:rPr>
              <a:t>經濟部資料開放諮詢小組歷次會議結論追蹤報告</a:t>
            </a:r>
            <a:endParaRPr kumimoji="0" lang="en-US" altLang="zh-TW" sz="2800">
              <a:latin typeface="微軟正黑體" pitchFamily="34" charset="-120"/>
              <a:ea typeface="微軟正黑體" pitchFamily="34" charset="-120"/>
            </a:endParaRPr>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投影片編號版面配置區 4"/>
          <p:cNvSpPr txBox="1">
            <a:spLocks noGrp="1"/>
          </p:cNvSpPr>
          <p:nvPr/>
        </p:nvSpPr>
        <p:spPr bwMode="auto">
          <a:xfrm>
            <a:off x="8580438" y="6508750"/>
            <a:ext cx="563562"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7" tIns="45694" rIns="91387" bIns="45694"/>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r" eaLnBrk="1" fontAlgn="t" hangingPunct="1">
              <a:spcBef>
                <a:spcPct val="0"/>
              </a:spcBef>
              <a:buFontTx/>
              <a:buNone/>
            </a:pPr>
            <a:fld id="{F71D2F9C-5B34-43B4-94E2-B735C6C3DE0E}" type="slidenum">
              <a:rPr lang="en-US" altLang="zh-TW" sz="1500" b="1">
                <a:latin typeface="Times New Roman" pitchFamily="18" charset="0"/>
              </a:rPr>
              <a:pPr algn="r" eaLnBrk="1" fontAlgn="t" hangingPunct="1">
                <a:spcBef>
                  <a:spcPct val="0"/>
                </a:spcBef>
                <a:buFontTx/>
                <a:buNone/>
              </a:pPr>
              <a:t>14</a:t>
            </a:fld>
            <a:endParaRPr lang="en-US" altLang="zh-TW" sz="1500" b="1">
              <a:latin typeface="Times New Roman" pitchFamily="18" charset="0"/>
            </a:endParaRPr>
          </a:p>
        </p:txBody>
      </p:sp>
      <p:graphicFrame>
        <p:nvGraphicFramePr>
          <p:cNvPr id="117791" name="Group 31"/>
          <p:cNvGraphicFramePr>
            <a:graphicFrameLocks noGrp="1"/>
          </p:cNvGraphicFramePr>
          <p:nvPr>
            <p:ph sz="half" idx="4294967295"/>
            <p:extLst>
              <p:ext uri="{D42A27DB-BD31-4B8C-83A1-F6EECF244321}">
                <p14:modId xmlns:p14="http://schemas.microsoft.com/office/powerpoint/2010/main" val="16238452"/>
              </p:ext>
            </p:extLst>
          </p:nvPr>
        </p:nvGraphicFramePr>
        <p:xfrm>
          <a:off x="179388" y="1109663"/>
          <a:ext cx="8856663" cy="5730875"/>
        </p:xfrm>
        <a:graphic>
          <a:graphicData uri="http://schemas.openxmlformats.org/drawingml/2006/table">
            <a:tbl>
              <a:tblPr/>
              <a:tblGrid>
                <a:gridCol w="792212"/>
                <a:gridCol w="3096343"/>
                <a:gridCol w="3240362"/>
                <a:gridCol w="935698"/>
                <a:gridCol w="792048"/>
              </a:tblGrid>
              <a:tr h="701271">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41" marB="45741"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41" marB="4574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41" marB="4574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41" marB="4574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41" marB="45741"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29604">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3</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104.12.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 </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17</a:t>
                      </a:r>
                    </a:p>
                  </a:txBody>
                  <a:tcPr marL="91431" marR="91431" marT="45741" marB="45741"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7. 105</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年第</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季工作重點，請各機關配合：</a:t>
                      </a:r>
                    </a:p>
                    <a:p>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完成本部政府資料開放盤點作業</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(1/31</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前完成</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，盤點表格將納入資訊系統及資料庫欄位，請本部資訊中心修正後送各機關配合。</a:t>
                      </a:r>
                    </a:p>
                    <a:p>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召開主題導向討論會議</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(2/26</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前完成</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p>
                    <a:p>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(3).</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召開本部資料開放諮詢小組會議</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(3/20</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前完成</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p>
                    <a:p>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(4).</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辦理主題相關新增資料集登載及發布作業</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(3/30</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前完成</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p>
                    <a:p>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(5).</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進行本部已開放資料集品質檢核作業</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(3/30</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前完成</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p>
                    <a:p>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(6).</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辦理第一季新增資料集登載及發布作業</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(3/30</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前完成</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41" marB="4574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pP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已完成</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年盤點作業說明及修訂盤點表格</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詳附件</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2)</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pP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(2)</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已於</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2</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月</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26</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日召開「</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經濟部主題式政府資料開放應用需求研討會</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pP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(3)</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已於</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3</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月</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29</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日辦理本部第四次</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資料開放諮詢小組會議。</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pP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(4)</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已併入本年度第一季盤點作業於</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3</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月底完成</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defRPr/>
                      </a:pP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(5)</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各機關之品質檢核將於</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3</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月底完成，資訊中心將於４月底完成本部及所</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屬機關</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構</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已開放資料集之</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抽檢作業</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pP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 </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(6)</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將於本次諮詢小組核定第一季資料集後，即辦理發布作業</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41" marB="4574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defRPr/>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本部各所屬機關</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構</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41" marB="4574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41" marB="45741"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1527"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a:latin typeface="微軟正黑體" pitchFamily="34" charset="-120"/>
                <a:ea typeface="微軟正黑體" pitchFamily="34" charset="-120"/>
              </a:rPr>
              <a:t>經濟部資料開放諮詢小組歷次會議結論追蹤報告</a:t>
            </a:r>
            <a:endParaRPr kumimoji="0" lang="en-US" altLang="zh-TW" sz="2800">
              <a:latin typeface="微軟正黑體" pitchFamily="34" charset="-120"/>
              <a:ea typeface="微軟正黑體" pitchFamily="34" charset="-120"/>
            </a:endParaRPr>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書卷 (水平) 2"/>
          <p:cNvSpPr/>
          <p:nvPr/>
        </p:nvSpPr>
        <p:spPr>
          <a:xfrm>
            <a:off x="260350" y="476250"/>
            <a:ext cx="8785225" cy="5761038"/>
          </a:xfrm>
          <a:prstGeom prst="horizontalScroll">
            <a:avLst/>
          </a:prstGeom>
          <a:solidFill>
            <a:srgbClr val="FFFFCC"/>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t">
              <a:defRPr/>
            </a:pPr>
            <a:endParaRPr lang="zh-TW" altLang="en-US"/>
          </a:p>
        </p:txBody>
      </p:sp>
      <p:sp>
        <p:nvSpPr>
          <p:cNvPr id="22531" name="文字方塊 3"/>
          <p:cNvSpPr txBox="1">
            <a:spLocks noChangeArrowheads="1"/>
          </p:cNvSpPr>
          <p:nvPr/>
        </p:nvSpPr>
        <p:spPr bwMode="auto">
          <a:xfrm>
            <a:off x="1116013" y="2198688"/>
            <a:ext cx="7559675" cy="182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spcAft>
                <a:spcPts val="600"/>
              </a:spcAft>
              <a:buFontTx/>
              <a:buNone/>
            </a:pPr>
            <a:r>
              <a:rPr lang="zh-TW" altLang="en-US" sz="5000">
                <a:latin typeface="微軟正黑體" pitchFamily="34" charset="-120"/>
                <a:ea typeface="微軟正黑體" pitchFamily="34" charset="-120"/>
              </a:rPr>
              <a:t>報告事項：</a:t>
            </a:r>
            <a:endParaRPr lang="en-US" altLang="zh-TW" sz="5000">
              <a:latin typeface="微軟正黑體" pitchFamily="34" charset="-120"/>
              <a:ea typeface="微軟正黑體" pitchFamily="34" charset="-120"/>
            </a:endParaRPr>
          </a:p>
          <a:p>
            <a:pPr eaLnBrk="1" hangingPunct="1">
              <a:spcAft>
                <a:spcPts val="1800"/>
              </a:spcAft>
              <a:buClr>
                <a:schemeClr val="accent1"/>
              </a:buClr>
              <a:buFont typeface="Arial" charset="0"/>
              <a:buNone/>
            </a:pPr>
            <a:r>
              <a:rPr lang="zh-TW" altLang="en-US" sz="4800">
                <a:latin typeface="微軟正黑體" pitchFamily="34" charset="-120"/>
                <a:ea typeface="微軟正黑體" pitchFamily="34" charset="-120"/>
              </a:rPr>
              <a:t>行政院開放資料配合事項</a:t>
            </a:r>
            <a:endParaRPr kumimoji="0" lang="zh-TW" altLang="en-US" sz="480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a:spLocks noChangeArrowheads="1"/>
          </p:cNvSpPr>
          <p:nvPr/>
        </p:nvSpPr>
        <p:spPr bwMode="auto">
          <a:xfrm>
            <a:off x="2483768" y="6350"/>
            <a:ext cx="52565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Tx/>
              <a:buNone/>
            </a:pPr>
            <a:r>
              <a:rPr kumimoji="0" lang="zh-TW" altLang="en-US" sz="4800" dirty="0" smtClean="0">
                <a:latin typeface="微軟正黑體" pitchFamily="34" charset="-120"/>
                <a:ea typeface="微軟正黑體" pitchFamily="34" charset="-120"/>
              </a:rPr>
              <a:t>開放作業注意事項</a:t>
            </a:r>
            <a:endParaRPr kumimoji="0" lang="zh-TW" altLang="en-US" sz="4800" dirty="0">
              <a:latin typeface="微軟正黑體" pitchFamily="34" charset="-120"/>
              <a:ea typeface="微軟正黑體" pitchFamily="34" charset="-120"/>
            </a:endParaRPr>
          </a:p>
        </p:txBody>
      </p:sp>
      <p:sp>
        <p:nvSpPr>
          <p:cNvPr id="3" name="AutoShape 7"/>
          <p:cNvSpPr>
            <a:spLocks noChangeArrowheads="1"/>
          </p:cNvSpPr>
          <p:nvPr/>
        </p:nvSpPr>
        <p:spPr bwMode="auto">
          <a:xfrm>
            <a:off x="179512" y="908720"/>
            <a:ext cx="8856985" cy="5544616"/>
          </a:xfrm>
          <a:prstGeom prst="roundRect">
            <a:avLst>
              <a:gd name="adj" fmla="val 7542"/>
            </a:avLst>
          </a:prstGeom>
          <a:solidFill>
            <a:schemeClr val="accent5">
              <a:lumMod val="20000"/>
              <a:lumOff val="80000"/>
            </a:schemeClr>
          </a:solidFill>
          <a:ln w="38100" algn="ctr">
            <a:solidFill>
              <a:schemeClr val="accent1">
                <a:lumMod val="75000"/>
              </a:schemeClr>
            </a:solidFill>
            <a:round/>
            <a:headEnd/>
            <a:tailEnd/>
          </a:ln>
          <a:extLst/>
        </p:spPr>
        <p:txBody>
          <a:bodyPr tIns="180000"/>
          <a:lstStyle>
            <a:lvl1pPr marL="609600" indent="-609600" eaLnBrk="0" hangingPunct="0">
              <a:spcBef>
                <a:spcPct val="20000"/>
              </a:spcBef>
              <a:buFont typeface="Arial" charset="0"/>
              <a:buChar char="•"/>
              <a:tabLst>
                <a:tab pos="1077913" algn="l"/>
              </a:tabLst>
              <a:defRPr sz="3200">
                <a:solidFill>
                  <a:schemeClr val="tx1"/>
                </a:solidFill>
                <a:latin typeface="Calibri" pitchFamily="34" charset="0"/>
                <a:ea typeface="新細明體" pitchFamily="18" charset="-120"/>
              </a:defRPr>
            </a:lvl1pPr>
            <a:lvl2pPr marL="990600" indent="-533400" eaLnBrk="0" hangingPunct="0">
              <a:spcBef>
                <a:spcPct val="20000"/>
              </a:spcBef>
              <a:buFont typeface="Arial" charset="0"/>
              <a:buChar char="–"/>
              <a:tabLst>
                <a:tab pos="1077913" algn="l"/>
              </a:tabLst>
              <a:defRPr sz="2800">
                <a:solidFill>
                  <a:schemeClr val="tx1"/>
                </a:solidFill>
                <a:latin typeface="Calibri" pitchFamily="34" charset="0"/>
                <a:ea typeface="新細明體" pitchFamily="18" charset="-120"/>
              </a:defRPr>
            </a:lvl2pPr>
            <a:lvl3pPr marL="457200" indent="-457200" eaLnBrk="0" hangingPunct="0">
              <a:spcBef>
                <a:spcPct val="20000"/>
              </a:spcBef>
              <a:buFont typeface="Arial" charset="0"/>
              <a:buChar char="•"/>
              <a:tabLst>
                <a:tab pos="1077913" algn="l"/>
              </a:tabLst>
              <a:defRPr sz="2400">
                <a:solidFill>
                  <a:schemeClr val="tx1"/>
                </a:solidFill>
                <a:latin typeface="Calibri" pitchFamily="34" charset="0"/>
                <a:ea typeface="新細明體" pitchFamily="18" charset="-120"/>
              </a:defRPr>
            </a:lvl3pPr>
            <a:lvl4pPr marL="1011238" indent="-381000"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4pPr>
            <a:lvl5pPr marL="1433513" indent="-242888"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5pPr>
            <a:lvl6pPr marL="18907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6pPr>
            <a:lvl7pPr marL="23479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7pPr>
            <a:lvl8pPr marL="28051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8pPr>
            <a:lvl9pPr marL="32623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9pPr>
          </a:lstStyle>
          <a:p>
            <a:pPr marL="0" indent="0">
              <a:buFont typeface="Arial" charset="0"/>
              <a:buNone/>
              <a:defRPr/>
            </a:pPr>
            <a:r>
              <a:rPr lang="zh-TW" altLang="en-US" sz="2200" b="1" dirty="0" smtClean="0">
                <a:solidFill>
                  <a:srgbClr val="FF0000"/>
                </a:solidFill>
                <a:latin typeface="微軟正黑體" panose="020B0604030504040204" pitchFamily="34" charset="-120"/>
                <a:ea typeface="微軟正黑體" panose="020B0604030504040204" pitchFamily="34" charset="-120"/>
              </a:rPr>
              <a:t>一、事由</a:t>
            </a:r>
            <a:endParaRPr lang="zh-TW" altLang="zh-TW" sz="2200" b="1" dirty="0">
              <a:solidFill>
                <a:srgbClr val="FF0000"/>
              </a:solidFill>
              <a:latin typeface="微軟正黑體" panose="020B0604030504040204" pitchFamily="34" charset="-120"/>
              <a:ea typeface="微軟正黑體" panose="020B0604030504040204" pitchFamily="34" charset="-120"/>
            </a:endParaRPr>
          </a:p>
          <a:p>
            <a:pPr>
              <a:buFont typeface="Wingdings" panose="05000000000000000000" pitchFamily="2" charset="2"/>
              <a:buChar char="Ø"/>
              <a:defRPr/>
            </a:pPr>
            <a:r>
              <a:rPr lang="zh-TW" altLang="en-US" sz="2000" b="1" dirty="0" smtClean="0">
                <a:latin typeface="微軟正黑體" panose="020B0604030504040204" pitchFamily="34" charset="-120"/>
                <a:ea typeface="微軟正黑體" panose="020B0604030504040204" pitchFamily="34" charset="-120"/>
              </a:rPr>
              <a:t>日前本部</a:t>
            </a:r>
            <a:r>
              <a:rPr lang="en-US" altLang="zh-TW" sz="2000" b="1" dirty="0" smtClean="0">
                <a:latin typeface="微軟正黑體" panose="020B0604030504040204" pitchFamily="34" charset="-120"/>
                <a:ea typeface="微軟正黑體" panose="020B0604030504040204" pitchFamily="34" charset="-120"/>
              </a:rPr>
              <a:t>3</a:t>
            </a:r>
            <a:r>
              <a:rPr lang="zh-TW" altLang="en-US" sz="2000" b="1" dirty="0" smtClean="0">
                <a:latin typeface="微軟正黑體" panose="020B0604030504040204" pitchFamily="34" charset="-120"/>
                <a:ea typeface="微軟正黑體" panose="020B0604030504040204" pitchFamily="34" charset="-120"/>
              </a:rPr>
              <a:t>個單位接獲審計部查驗電話，於政府資料開放平台</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以下簡稱開放平台</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仍有逾期未開放資料數筆</a:t>
            </a:r>
            <a:r>
              <a:rPr lang="zh-TW" altLang="zh-TW" sz="2000" b="1" dirty="0" smtClean="0">
                <a:latin typeface="微軟正黑體" panose="020B0604030504040204" pitchFamily="34" charset="-120"/>
                <a:ea typeface="微軟正黑體" panose="020B0604030504040204" pitchFamily="34" charset="-120"/>
              </a:rPr>
              <a:t>。</a:t>
            </a:r>
            <a:endParaRPr lang="zh-TW" altLang="zh-TW" sz="2000" b="1" dirty="0">
              <a:latin typeface="微軟正黑體" panose="020B0604030504040204" pitchFamily="34" charset="-120"/>
              <a:ea typeface="微軟正黑體" panose="020B0604030504040204" pitchFamily="34" charset="-120"/>
            </a:endParaRPr>
          </a:p>
          <a:p>
            <a:pPr marL="0" lvl="2" indent="0">
              <a:lnSpc>
                <a:spcPts val="3200"/>
              </a:lnSpc>
              <a:buClr>
                <a:schemeClr val="accent6">
                  <a:lumMod val="75000"/>
                </a:schemeClr>
              </a:buClr>
              <a:buNone/>
              <a:defRPr/>
            </a:pPr>
            <a:r>
              <a:rPr lang="zh-TW" altLang="en-US" sz="2200" b="1" dirty="0" smtClean="0">
                <a:solidFill>
                  <a:srgbClr val="FF0000"/>
                </a:solidFill>
                <a:latin typeface="微軟正黑體" panose="020B0604030504040204" pitchFamily="34" charset="-120"/>
                <a:ea typeface="微軟正黑體" panose="020B0604030504040204" pitchFamily="34" charset="-120"/>
              </a:rPr>
              <a:t>二、</a:t>
            </a:r>
            <a:r>
              <a:rPr lang="zh-TW" altLang="en-US" sz="2200" b="1" dirty="0">
                <a:solidFill>
                  <a:srgbClr val="FF0000"/>
                </a:solidFill>
                <a:latin typeface="微軟正黑體" panose="020B0604030504040204" pitchFamily="34" charset="-120"/>
                <a:ea typeface="微軟正黑體" panose="020B0604030504040204" pitchFamily="34" charset="-120"/>
              </a:rPr>
              <a:t>逾期未開放</a:t>
            </a:r>
            <a:r>
              <a:rPr lang="zh-TW" altLang="en-US" sz="2200" b="1" dirty="0" smtClean="0">
                <a:solidFill>
                  <a:srgbClr val="FF0000"/>
                </a:solidFill>
                <a:latin typeface="微軟正黑體" panose="020B0604030504040204" pitchFamily="34" charset="-120"/>
                <a:ea typeface="微軟正黑體" panose="020B0604030504040204" pitchFamily="34" charset="-120"/>
              </a:rPr>
              <a:t>資料造成原因</a:t>
            </a:r>
            <a:endParaRPr lang="en-US" altLang="zh-TW" sz="2200" b="1" dirty="0" smtClean="0">
              <a:latin typeface="微軟正黑體" panose="020B0604030504040204" pitchFamily="34" charset="-120"/>
              <a:ea typeface="微軟正黑體" panose="020B0604030504040204" pitchFamily="34" charset="-120"/>
            </a:endParaRPr>
          </a:p>
          <a:p>
            <a:pPr lvl="2">
              <a:lnSpc>
                <a:spcPts val="2600"/>
              </a:lnSpc>
              <a:buClr>
                <a:schemeClr val="accent6">
                  <a:lumMod val="75000"/>
                </a:schemeClr>
              </a:buClr>
              <a:buFont typeface="Wingdings" panose="05000000000000000000" pitchFamily="2" charset="2"/>
              <a:buChar char="Ø"/>
              <a:defRPr/>
            </a:pPr>
            <a:r>
              <a:rPr lang="zh-TW" altLang="en-US" sz="2000" b="1" dirty="0" smtClean="0">
                <a:latin typeface="微軟正黑體" panose="020B0604030504040204" pitchFamily="34" charset="-120"/>
                <a:ea typeface="微軟正黑體" panose="020B0604030504040204" pitchFamily="34" charset="-120"/>
              </a:rPr>
              <a:t>資料集名稱已修改或內容併入其他資料集，未刪除原資料集</a:t>
            </a:r>
            <a:r>
              <a:rPr lang="zh-TW" altLang="zh-TW" sz="2000" b="1" dirty="0">
                <a:latin typeface="微軟正黑體" panose="020B0604030504040204" pitchFamily="34" charset="-120"/>
                <a:ea typeface="微軟正黑體" panose="020B0604030504040204" pitchFamily="34" charset="-120"/>
              </a:rPr>
              <a:t>。</a:t>
            </a:r>
            <a:endParaRPr lang="en-US" altLang="zh-TW" sz="2000" b="1" dirty="0" smtClean="0">
              <a:latin typeface="微軟正黑體" panose="020B0604030504040204" pitchFamily="34" charset="-120"/>
              <a:ea typeface="微軟正黑體" panose="020B0604030504040204" pitchFamily="34" charset="-120"/>
            </a:endParaRPr>
          </a:p>
          <a:p>
            <a:pPr lvl="2">
              <a:lnSpc>
                <a:spcPts val="2600"/>
              </a:lnSpc>
              <a:buClr>
                <a:schemeClr val="accent6">
                  <a:lumMod val="75000"/>
                </a:schemeClr>
              </a:buClr>
              <a:buFont typeface="Wingdings" panose="05000000000000000000" pitchFamily="2" charset="2"/>
              <a:buChar char="Ø"/>
              <a:defRPr/>
            </a:pPr>
            <a:r>
              <a:rPr lang="zh-TW" altLang="en-US" sz="2000" b="1" dirty="0" smtClean="0">
                <a:latin typeface="微軟正黑體" panose="020B0604030504040204" pitchFamily="34" charset="-120"/>
                <a:ea typeface="微軟正黑體" panose="020B0604030504040204" pitchFamily="34" charset="-120"/>
              </a:rPr>
              <a:t>未先由開放平台</a:t>
            </a:r>
            <a:r>
              <a:rPr lang="zh-TW" altLang="en-US" sz="2000" b="1" u="sng" dirty="0" smtClean="0">
                <a:latin typeface="微軟正黑體" panose="020B0604030504040204" pitchFamily="34" charset="-120"/>
                <a:ea typeface="微軟正黑體" panose="020B0604030504040204" pitchFamily="34" charset="-120"/>
              </a:rPr>
              <a:t>預計</a:t>
            </a:r>
            <a:r>
              <a:rPr lang="zh-TW" altLang="en-US" sz="2000" b="1" u="sng" dirty="0">
                <a:latin typeface="微軟正黑體" panose="020B0604030504040204" pitchFamily="34" charset="-120"/>
                <a:ea typeface="微軟正黑體" panose="020B0604030504040204" pitchFamily="34" charset="-120"/>
              </a:rPr>
              <a:t>開放資料</a:t>
            </a:r>
            <a:r>
              <a:rPr lang="zh-TW" altLang="en-US" sz="2000" b="1" u="sng" dirty="0" smtClean="0">
                <a:latin typeface="微軟正黑體" panose="020B0604030504040204" pitchFamily="34" charset="-120"/>
                <a:ea typeface="微軟正黑體" panose="020B0604030504040204" pitchFamily="34" charset="-120"/>
              </a:rPr>
              <a:t>集</a:t>
            </a:r>
            <a:r>
              <a:rPr lang="zh-TW" altLang="en-US" sz="2000" b="1" dirty="0" smtClean="0">
                <a:latin typeface="微軟正黑體" panose="020B0604030504040204" pitchFamily="34" charset="-120"/>
                <a:ea typeface="微軟正黑體" panose="020B0604030504040204" pitchFamily="34" charset="-120"/>
              </a:rPr>
              <a:t>之</a:t>
            </a:r>
            <a:r>
              <a:rPr lang="zh-TW" altLang="en-US" sz="2000" b="1" dirty="0">
                <a:latin typeface="微軟正黑體" panose="020B0604030504040204" pitchFamily="34" charset="-120"/>
                <a:ea typeface="微軟正黑體" panose="020B0604030504040204" pitchFamily="34" charset="-120"/>
              </a:rPr>
              <a:t>正常程序送</a:t>
            </a:r>
            <a:r>
              <a:rPr lang="zh-TW" altLang="en-US" sz="2000" b="1" dirty="0" smtClean="0">
                <a:latin typeface="微軟正黑體" panose="020B0604030504040204" pitchFamily="34" charset="-120"/>
                <a:ea typeface="微軟正黑體" panose="020B0604030504040204" pitchFamily="34" charset="-120"/>
              </a:rPr>
              <a:t>審，而直接新增資料集</a:t>
            </a:r>
            <a:r>
              <a:rPr lang="zh-TW" altLang="en-US" sz="2000" b="1" dirty="0" smtClean="0">
                <a:latin typeface="新細明體"/>
                <a:ea typeface="新細明體"/>
              </a:rPr>
              <a:t>。</a:t>
            </a:r>
            <a:endParaRPr lang="en-US" altLang="zh-TW" sz="2000" b="1" dirty="0" smtClean="0">
              <a:latin typeface="新細明體"/>
              <a:ea typeface="新細明體"/>
            </a:endParaRPr>
          </a:p>
          <a:p>
            <a:pPr lvl="2">
              <a:lnSpc>
                <a:spcPts val="2600"/>
              </a:lnSpc>
              <a:buClr>
                <a:schemeClr val="accent6">
                  <a:lumMod val="75000"/>
                </a:schemeClr>
              </a:buClr>
              <a:buFont typeface="Wingdings" panose="05000000000000000000" pitchFamily="2" charset="2"/>
              <a:buChar char="Ø"/>
              <a:defRPr/>
            </a:pPr>
            <a:r>
              <a:rPr lang="zh-TW" altLang="en-US" sz="2000" b="1" dirty="0" smtClean="0">
                <a:latin typeface="微軟正黑體" panose="020B0604030504040204" pitchFamily="34" charset="-120"/>
                <a:ea typeface="微軟正黑體" panose="020B0604030504040204" pitchFamily="34" charset="-120"/>
              </a:rPr>
              <a:t>未定期由開放平台之後台檢視是否尚存未送審之資料集</a:t>
            </a:r>
            <a:r>
              <a:rPr lang="zh-TW" altLang="en-US" sz="2000" b="1" dirty="0" smtClean="0">
                <a:latin typeface="新細明體"/>
                <a:ea typeface="新細明體"/>
              </a:rPr>
              <a:t>。</a:t>
            </a:r>
            <a:endParaRPr lang="en-US" altLang="zh-TW" sz="2000" b="1" dirty="0">
              <a:latin typeface="微軟正黑體" panose="020B0604030504040204" pitchFamily="34" charset="-120"/>
              <a:ea typeface="微軟正黑體" panose="020B0604030504040204" pitchFamily="34" charset="-120"/>
            </a:endParaRPr>
          </a:p>
          <a:p>
            <a:pPr marL="0" lvl="2" indent="0">
              <a:lnSpc>
                <a:spcPts val="3200"/>
              </a:lnSpc>
              <a:buClr>
                <a:schemeClr val="accent6">
                  <a:lumMod val="75000"/>
                </a:schemeClr>
              </a:buClr>
              <a:buNone/>
              <a:defRPr/>
            </a:pPr>
            <a:r>
              <a:rPr lang="zh-TW" altLang="en-US" sz="2200" b="1" dirty="0" smtClean="0">
                <a:solidFill>
                  <a:srgbClr val="FF0000"/>
                </a:solidFill>
                <a:latin typeface="微軟正黑體" panose="020B0604030504040204" pitchFamily="34" charset="-120"/>
                <a:ea typeface="微軟正黑體" panose="020B0604030504040204" pitchFamily="34" charset="-120"/>
              </a:rPr>
              <a:t>三、強化檢核工作，將納入</a:t>
            </a:r>
            <a:r>
              <a:rPr lang="zh-TW" altLang="en-US" sz="2200" b="1" dirty="0">
                <a:solidFill>
                  <a:srgbClr val="FF0000"/>
                </a:solidFill>
                <a:latin typeface="微軟正黑體" panose="020B0604030504040204" pitchFamily="34" charset="-120"/>
                <a:ea typeface="微軟正黑體" panose="020B0604030504040204" pitchFamily="34" charset="-120"/>
              </a:rPr>
              <a:t>年度</a:t>
            </a:r>
            <a:r>
              <a:rPr lang="zh-TW" altLang="en-US" sz="2200" b="1" dirty="0" smtClean="0">
                <a:solidFill>
                  <a:srgbClr val="FF0000"/>
                </a:solidFill>
                <a:latin typeface="微軟正黑體" panose="020B0604030504040204" pitchFamily="34" charset="-120"/>
                <a:ea typeface="微軟正黑體" panose="020B0604030504040204" pitchFamily="34" charset="-120"/>
              </a:rPr>
              <a:t>查核項目</a:t>
            </a:r>
            <a:endParaRPr lang="en-US" altLang="zh-TW" sz="2200" b="1" dirty="0" smtClean="0">
              <a:solidFill>
                <a:srgbClr val="FF0000"/>
              </a:solidFill>
              <a:latin typeface="微軟正黑體" panose="020B0604030504040204" pitchFamily="34" charset="-120"/>
              <a:ea typeface="微軟正黑體" panose="020B0604030504040204" pitchFamily="34" charset="-120"/>
            </a:endParaRPr>
          </a:p>
          <a:p>
            <a:pPr lvl="2">
              <a:lnSpc>
                <a:spcPts val="2600"/>
              </a:lnSpc>
              <a:buClr>
                <a:schemeClr val="accent6">
                  <a:lumMod val="75000"/>
                </a:schemeClr>
              </a:buClr>
              <a:buFont typeface="Wingdings" panose="05000000000000000000" pitchFamily="2" charset="2"/>
              <a:buChar char="Ø"/>
              <a:defRPr/>
            </a:pPr>
            <a:r>
              <a:rPr lang="zh-TW" altLang="en-US" sz="2000" b="1" dirty="0">
                <a:latin typeface="微軟正黑體" panose="020B0604030504040204" pitchFamily="34" charset="-120"/>
                <a:ea typeface="微軟正黑體" panose="020B0604030504040204" pitchFamily="34" charset="-120"/>
              </a:rPr>
              <a:t>須先由開放平台</a:t>
            </a:r>
            <a:r>
              <a:rPr lang="zh-TW" altLang="en-US" sz="2000" b="1" u="sng" dirty="0">
                <a:latin typeface="微軟正黑體" panose="020B0604030504040204" pitchFamily="34" charset="-120"/>
                <a:ea typeface="微軟正黑體" panose="020B0604030504040204" pitchFamily="34" charset="-120"/>
              </a:rPr>
              <a:t>預計開放資料集</a:t>
            </a:r>
            <a:r>
              <a:rPr lang="zh-TW" altLang="en-US" sz="2000" b="1" dirty="0">
                <a:latin typeface="微軟正黑體" panose="020B0604030504040204" pitchFamily="34" charset="-120"/>
                <a:ea typeface="微軟正黑體" panose="020B0604030504040204" pitchFamily="34" charset="-120"/>
              </a:rPr>
              <a:t>，進行資料登載及送審程序。</a:t>
            </a:r>
            <a:endParaRPr lang="en-US" altLang="zh-TW" sz="2000" b="1" dirty="0">
              <a:latin typeface="微軟正黑體" panose="020B0604030504040204" pitchFamily="34" charset="-120"/>
              <a:ea typeface="微軟正黑體" panose="020B0604030504040204" pitchFamily="34" charset="-120"/>
            </a:endParaRPr>
          </a:p>
          <a:p>
            <a:pPr lvl="2">
              <a:lnSpc>
                <a:spcPts val="2600"/>
              </a:lnSpc>
              <a:buClr>
                <a:schemeClr val="accent6">
                  <a:lumMod val="75000"/>
                </a:schemeClr>
              </a:buClr>
              <a:buFont typeface="Wingdings" panose="05000000000000000000" pitchFamily="2" charset="2"/>
              <a:buChar char="Ø"/>
              <a:defRPr/>
            </a:pPr>
            <a:r>
              <a:rPr lang="zh-TW" altLang="en-US" sz="2000" b="1" dirty="0">
                <a:latin typeface="微軟正黑體" panose="020B0604030504040204" pitchFamily="34" charset="-120"/>
                <a:ea typeface="微軟正黑體" panose="020B0604030504040204" pitchFamily="34" charset="-120"/>
              </a:rPr>
              <a:t>每季確實送審預計開放資料集並核對實際開放數量。</a:t>
            </a:r>
            <a:endParaRPr lang="en-US" altLang="zh-TW" sz="2000" b="1" dirty="0">
              <a:latin typeface="微軟正黑體" panose="020B0604030504040204" pitchFamily="34" charset="-120"/>
              <a:ea typeface="微軟正黑體" panose="020B0604030504040204" pitchFamily="34" charset="-120"/>
            </a:endParaRPr>
          </a:p>
          <a:p>
            <a:pPr lvl="2">
              <a:lnSpc>
                <a:spcPts val="2600"/>
              </a:lnSpc>
              <a:buClr>
                <a:schemeClr val="accent6">
                  <a:lumMod val="75000"/>
                </a:schemeClr>
              </a:buClr>
              <a:buFont typeface="Wingdings" panose="05000000000000000000" pitchFamily="2" charset="2"/>
              <a:buChar char="Ø"/>
              <a:defRPr/>
            </a:pPr>
            <a:r>
              <a:rPr lang="zh-TW" altLang="en-US" sz="2000" b="1" dirty="0">
                <a:latin typeface="微軟正黑體" panose="020B0604030504040204" pitchFamily="34" charset="-120"/>
                <a:ea typeface="微軟正黑體" panose="020B0604030504040204" pitchFamily="34" charset="-120"/>
              </a:rPr>
              <a:t>須逐項核對每季開放資料檢核表</a:t>
            </a:r>
            <a:r>
              <a:rPr lang="zh-TW" altLang="en-US" sz="2000" b="1" u="sng" dirty="0">
                <a:latin typeface="微軟正黑體" panose="020B0604030504040204" pitchFamily="34" charset="-120"/>
                <a:ea typeface="微軟正黑體" panose="020B0604030504040204" pitchFamily="34" charset="-120"/>
              </a:rPr>
              <a:t>已開放資料集之更新狀態</a:t>
            </a:r>
            <a:r>
              <a:rPr lang="zh-TW" altLang="en-US" sz="2000" b="1" dirty="0">
                <a:latin typeface="微軟正黑體" panose="020B0604030504040204" pitchFamily="34" charset="-120"/>
                <a:ea typeface="微軟正黑體" panose="020B0604030504040204" pitchFamily="34" charset="-120"/>
              </a:rPr>
              <a:t>。</a:t>
            </a:r>
            <a:endParaRPr lang="en-US" altLang="zh-TW" sz="2000" b="1" dirty="0">
              <a:latin typeface="微軟正黑體" panose="020B0604030504040204" pitchFamily="34" charset="-120"/>
              <a:ea typeface="微軟正黑體" panose="020B0604030504040204" pitchFamily="34" charset="-120"/>
            </a:endParaRPr>
          </a:p>
          <a:p>
            <a:pPr lvl="2">
              <a:lnSpc>
                <a:spcPts val="2600"/>
              </a:lnSpc>
              <a:buClr>
                <a:schemeClr val="accent6">
                  <a:lumMod val="75000"/>
                </a:schemeClr>
              </a:buClr>
              <a:buFont typeface="Wingdings" panose="05000000000000000000" pitchFamily="2" charset="2"/>
              <a:buChar char="Ø"/>
              <a:defRPr/>
            </a:pPr>
            <a:r>
              <a:rPr lang="zh-TW" altLang="en-US" sz="2000" b="1" dirty="0">
                <a:latin typeface="微軟正黑體" panose="020B0604030504040204" pitchFamily="34" charset="-120"/>
                <a:ea typeface="微軟正黑體" panose="020B0604030504040204" pitchFamily="34" charset="-120"/>
              </a:rPr>
              <a:t>檢查開放平台之後台資料，</a:t>
            </a:r>
            <a:r>
              <a:rPr lang="zh-TW" altLang="en-US" sz="2000" b="1" u="sng" dirty="0">
                <a:latin typeface="微軟正黑體" panose="020B0604030504040204" pitchFamily="34" charset="-120"/>
                <a:ea typeface="微軟正黑體" panose="020B0604030504040204" pitchFamily="34" charset="-120"/>
              </a:rPr>
              <a:t>確保無逾期未開放之資料集</a:t>
            </a:r>
            <a:r>
              <a:rPr lang="zh-TW" altLang="en-US" sz="2000" b="1" dirty="0" smtClean="0">
                <a:latin typeface="微軟正黑體" panose="020B0604030504040204" pitchFamily="34" charset="-120"/>
                <a:ea typeface="微軟正黑體" panose="020B0604030504040204" pitchFamily="34" charset="-120"/>
              </a:rPr>
              <a:t>。</a:t>
            </a:r>
            <a:endParaRPr lang="en-US" altLang="zh-TW" sz="2000" b="1" dirty="0" smtClean="0">
              <a:latin typeface="微軟正黑體" panose="020B0604030504040204" pitchFamily="34" charset="-120"/>
              <a:ea typeface="微軟正黑體" panose="020B0604030504040204" pitchFamily="34" charset="-120"/>
            </a:endParaRPr>
          </a:p>
          <a:p>
            <a:pPr lvl="2">
              <a:lnSpc>
                <a:spcPts val="2600"/>
              </a:lnSpc>
              <a:buClr>
                <a:schemeClr val="accent6">
                  <a:lumMod val="75000"/>
                </a:schemeClr>
              </a:buClr>
              <a:buFont typeface="Wingdings" panose="05000000000000000000" pitchFamily="2" charset="2"/>
              <a:buChar char="Ø"/>
              <a:defRPr/>
            </a:pPr>
            <a:r>
              <a:rPr lang="zh-TW" altLang="en-US" sz="2000" b="1" dirty="0">
                <a:latin typeface="微軟正黑體" panose="020B0604030504040204" pitchFamily="34" charset="-120"/>
                <a:ea typeface="微軟正黑體" panose="020B0604030504040204" pitchFamily="34" charset="-120"/>
              </a:rPr>
              <a:t>有資料</a:t>
            </a:r>
            <a:r>
              <a:rPr lang="zh-TW" altLang="en-US" sz="2000" b="1" dirty="0" smtClean="0">
                <a:latin typeface="微軟正黑體" panose="020B0604030504040204" pitchFamily="34" charset="-120"/>
                <a:ea typeface="微軟正黑體" panose="020B0604030504040204" pitchFamily="34" charset="-120"/>
              </a:rPr>
              <a:t>集名稱變更或其他調整情形，須依</a:t>
            </a:r>
            <a:r>
              <a:rPr lang="zh-TW" altLang="en-US" sz="2000" b="1" u="sng" dirty="0" smtClean="0">
                <a:latin typeface="微軟正黑體" panose="020B0604030504040204" pitchFamily="34" charset="-120"/>
                <a:ea typeface="微軟正黑體" panose="020B0604030504040204" pitchFamily="34" charset="-120"/>
              </a:rPr>
              <a:t>本部推動計畫</a:t>
            </a:r>
            <a:r>
              <a:rPr lang="zh-TW" altLang="en-US" sz="2000" b="1" dirty="0" smtClean="0">
                <a:latin typeface="微軟正黑體" panose="020B0604030504040204" pitchFamily="34" charset="-120"/>
                <a:ea typeface="微軟正黑體" panose="020B0604030504040204" pitchFamily="34" charset="-120"/>
              </a:rPr>
              <a:t>規範辦理</a:t>
            </a:r>
            <a:r>
              <a:rPr lang="zh-TW" altLang="en-US" sz="2000" b="1" dirty="0">
                <a:latin typeface="微軟正黑體" panose="020B0604030504040204" pitchFamily="34" charset="-120"/>
                <a:ea typeface="微軟正黑體" panose="020B0604030504040204" pitchFamily="34" charset="-120"/>
              </a:rPr>
              <a:t>。</a:t>
            </a:r>
            <a:endParaRPr lang="zh-TW" altLang="en-US" sz="2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6566108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書卷 (水平) 2"/>
          <p:cNvSpPr/>
          <p:nvPr/>
        </p:nvSpPr>
        <p:spPr>
          <a:xfrm>
            <a:off x="260350" y="476250"/>
            <a:ext cx="8785225" cy="5761038"/>
          </a:xfrm>
          <a:prstGeom prst="horizontalScroll">
            <a:avLst/>
          </a:prstGeom>
          <a:solidFill>
            <a:srgbClr val="FFFFCC"/>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t">
              <a:defRPr/>
            </a:pPr>
            <a:endParaRPr lang="zh-TW" altLang="en-US"/>
          </a:p>
        </p:txBody>
      </p:sp>
      <p:sp>
        <p:nvSpPr>
          <p:cNvPr id="26627" name="文字方塊 3"/>
          <p:cNvSpPr txBox="1">
            <a:spLocks noChangeArrowheads="1"/>
          </p:cNvSpPr>
          <p:nvPr/>
        </p:nvSpPr>
        <p:spPr bwMode="auto">
          <a:xfrm>
            <a:off x="1106934" y="2198688"/>
            <a:ext cx="7929562" cy="1677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spcAft>
                <a:spcPts val="600"/>
              </a:spcAft>
              <a:buFontTx/>
              <a:buNone/>
            </a:pPr>
            <a:r>
              <a:rPr lang="zh-TW" altLang="en-US" sz="5000" dirty="0">
                <a:latin typeface="微軟正黑體" pitchFamily="34" charset="-120"/>
                <a:ea typeface="微軟正黑體" pitchFamily="34" charset="-120"/>
              </a:rPr>
              <a:t>討論事項：</a:t>
            </a:r>
            <a:endParaRPr lang="en-US" altLang="zh-TW" sz="5000" dirty="0">
              <a:latin typeface="微軟正黑體" pitchFamily="34" charset="-120"/>
              <a:ea typeface="微軟正黑體" pitchFamily="34" charset="-120"/>
            </a:endParaRPr>
          </a:p>
          <a:p>
            <a:pPr eaLnBrk="1" hangingPunct="1">
              <a:spcAft>
                <a:spcPts val="1800"/>
              </a:spcAft>
              <a:buClr>
                <a:schemeClr val="accent1"/>
              </a:buClr>
              <a:buFontTx/>
              <a:buNone/>
            </a:pPr>
            <a:r>
              <a:rPr lang="zh-TW" altLang="en-US" sz="4000" dirty="0">
                <a:latin typeface="微軟正黑體" pitchFamily="34" charset="-120"/>
                <a:ea typeface="微軟正黑體" pitchFamily="34" charset="-120"/>
              </a:rPr>
              <a:t>本部政府資料開放</a:t>
            </a:r>
            <a:r>
              <a:rPr lang="zh-TW" altLang="en-US" sz="4000" dirty="0" smtClean="0">
                <a:latin typeface="微軟正黑體" pitchFamily="34" charset="-120"/>
                <a:ea typeface="微軟正黑體" pitchFamily="34" charset="-120"/>
              </a:rPr>
              <a:t>推動重點及討論</a:t>
            </a:r>
            <a:endParaRPr lang="zh-TW" altLang="en-US" sz="40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967CB7CC-B1E3-43BC-A9F5-4D262AD1652D}" type="slidenum">
              <a:rPr kumimoji="0" lang="zh-TW" altLang="en-US" sz="1200">
                <a:latin typeface="微軟正黑體" pitchFamily="34" charset="-120"/>
                <a:ea typeface="微軟正黑體" pitchFamily="34" charset="-120"/>
              </a:rPr>
              <a:pPr algn="ctr" eaLnBrk="1" hangingPunct="1">
                <a:spcBef>
                  <a:spcPct val="0"/>
                </a:spcBef>
                <a:buFontTx/>
                <a:buNone/>
              </a:pPr>
              <a:t>18</a:t>
            </a:fld>
            <a:endParaRPr kumimoji="0" lang="en-US" altLang="zh-TW" sz="1200">
              <a:latin typeface="微軟正黑體" pitchFamily="34" charset="-120"/>
              <a:ea typeface="微軟正黑體" pitchFamily="34" charset="-120"/>
            </a:endParaRPr>
          </a:p>
        </p:txBody>
      </p:sp>
      <p:sp>
        <p:nvSpPr>
          <p:cNvPr id="27651" name="矩形 1"/>
          <p:cNvSpPr>
            <a:spLocks noChangeArrowheads="1"/>
          </p:cNvSpPr>
          <p:nvPr/>
        </p:nvSpPr>
        <p:spPr bwMode="auto">
          <a:xfrm>
            <a:off x="1619250" y="404813"/>
            <a:ext cx="54006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endParaRPr lang="zh-TW" altLang="en-US" b="1">
              <a:solidFill>
                <a:srgbClr val="FFFFFF"/>
              </a:solidFill>
              <a:latin typeface="微軟正黑體" pitchFamily="34" charset="-120"/>
              <a:ea typeface="微軟正黑體" pitchFamily="34" charset="-120"/>
            </a:endParaRPr>
          </a:p>
        </p:txBody>
      </p:sp>
      <p:sp>
        <p:nvSpPr>
          <p:cNvPr id="27652" name="內容版面配置區 2"/>
          <p:cNvSpPr txBox="1">
            <a:spLocks/>
          </p:cNvSpPr>
          <p:nvPr/>
        </p:nvSpPr>
        <p:spPr bwMode="auto">
          <a:xfrm>
            <a:off x="611188" y="1340768"/>
            <a:ext cx="8207375" cy="4751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028700" indent="-914400"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Aft>
                <a:spcPts val="1800"/>
              </a:spcAft>
              <a:buClr>
                <a:schemeClr val="tx1"/>
              </a:buClr>
              <a:buFont typeface="Calibri" charset="0"/>
              <a:buAutoNum type="arabicPeriod"/>
            </a:pPr>
            <a:r>
              <a:rPr kumimoji="0" lang="zh-TW" altLang="en-US" sz="2800" b="1" dirty="0">
                <a:latin typeface="微軟正黑體" pitchFamily="34" charset="-120"/>
                <a:ea typeface="微軟正黑體" pitchFamily="34" charset="-120"/>
              </a:rPr>
              <a:t>本部</a:t>
            </a:r>
            <a:r>
              <a:rPr kumimoji="0" lang="en-US" altLang="zh-TW" sz="2800" b="1" dirty="0">
                <a:latin typeface="微軟正黑體" pitchFamily="34" charset="-120"/>
                <a:ea typeface="微軟正黑體" pitchFamily="34" charset="-120"/>
              </a:rPr>
              <a:t>105</a:t>
            </a:r>
            <a:r>
              <a:rPr kumimoji="0" lang="zh-TW" altLang="en-US" sz="2800" b="1" dirty="0">
                <a:latin typeface="微軟正黑體" pitchFamily="34" charset="-120"/>
                <a:ea typeface="微軟正黑體" pitchFamily="34" charset="-120"/>
              </a:rPr>
              <a:t>年開放</a:t>
            </a:r>
            <a:r>
              <a:rPr kumimoji="0" lang="zh-TW" altLang="en-US" sz="2800" b="1" dirty="0" smtClean="0">
                <a:latin typeface="微軟正黑體" pitchFamily="34" charset="-120"/>
                <a:ea typeface="微軟正黑體" pitchFamily="34" charset="-120"/>
              </a:rPr>
              <a:t>資料盤點作業說明</a:t>
            </a:r>
            <a:endParaRPr kumimoji="0" lang="en-US" altLang="zh-TW" sz="2800" b="1" dirty="0">
              <a:latin typeface="微軟正黑體" pitchFamily="34" charset="-120"/>
              <a:ea typeface="微軟正黑體" pitchFamily="34" charset="-120"/>
            </a:endParaRPr>
          </a:p>
          <a:p>
            <a:pPr eaLnBrk="1" hangingPunct="1">
              <a:spcAft>
                <a:spcPts val="1800"/>
              </a:spcAft>
              <a:buClr>
                <a:schemeClr val="tx1"/>
              </a:buClr>
              <a:buFont typeface="Calibri" charset="0"/>
              <a:buAutoNum type="arabicPeriod"/>
            </a:pPr>
            <a:r>
              <a:rPr kumimoji="0" lang="zh-TW" altLang="en-US" sz="2800" b="1" dirty="0">
                <a:latin typeface="微軟正黑體" pitchFamily="34" charset="-120"/>
                <a:ea typeface="微軟正黑體" pitchFamily="34" charset="-120"/>
              </a:rPr>
              <a:t>本部</a:t>
            </a:r>
            <a:r>
              <a:rPr kumimoji="0" lang="en-US" altLang="zh-TW" sz="2800" b="1" dirty="0">
                <a:latin typeface="微軟正黑體" pitchFamily="34" charset="-120"/>
                <a:ea typeface="微軟正黑體" pitchFamily="34" charset="-120"/>
              </a:rPr>
              <a:t>105</a:t>
            </a:r>
            <a:r>
              <a:rPr kumimoji="0" lang="zh-TW" altLang="en-US" sz="2800" b="1" dirty="0" smtClean="0">
                <a:latin typeface="微軟正黑體" pitchFamily="34" charset="-120"/>
                <a:ea typeface="微軟正黑體" pitchFamily="34" charset="-120"/>
              </a:rPr>
              <a:t>年開放資料盤點結果</a:t>
            </a:r>
            <a:endParaRPr kumimoji="0" lang="en-US" altLang="zh-TW" sz="2800" b="1" dirty="0" smtClean="0">
              <a:latin typeface="微軟正黑體" pitchFamily="34" charset="-120"/>
              <a:ea typeface="微軟正黑體" pitchFamily="34" charset="-120"/>
            </a:endParaRPr>
          </a:p>
          <a:p>
            <a:pPr eaLnBrk="1" hangingPunct="1">
              <a:spcAft>
                <a:spcPts val="1800"/>
              </a:spcAft>
              <a:buClr>
                <a:schemeClr val="tx1"/>
              </a:buClr>
              <a:buFont typeface="Calibri" charset="0"/>
              <a:buAutoNum type="arabicPeriod"/>
            </a:pPr>
            <a:r>
              <a:rPr kumimoji="0" lang="zh-TW" altLang="en-US" sz="2800" b="1" dirty="0">
                <a:latin typeface="微軟正黑體" pitchFamily="34" charset="-120"/>
                <a:ea typeface="微軟正黑體" pitchFamily="34" charset="-120"/>
              </a:rPr>
              <a:t>本部</a:t>
            </a:r>
            <a:r>
              <a:rPr kumimoji="0" lang="en-US" altLang="zh-TW" sz="2800" b="1" dirty="0">
                <a:latin typeface="微軟正黑體" pitchFamily="34" charset="-120"/>
                <a:ea typeface="微軟正黑體" pitchFamily="34" charset="-120"/>
              </a:rPr>
              <a:t>105</a:t>
            </a:r>
            <a:r>
              <a:rPr kumimoji="0" lang="zh-TW" altLang="en-US" sz="2800" b="1" dirty="0">
                <a:latin typeface="微軟正黑體" pitchFamily="34" charset="-120"/>
                <a:ea typeface="微軟正黑體" pitchFamily="34" charset="-120"/>
              </a:rPr>
              <a:t>年開放</a:t>
            </a:r>
            <a:r>
              <a:rPr kumimoji="0" lang="zh-TW" altLang="en-US" sz="2800" b="1" dirty="0" smtClean="0">
                <a:latin typeface="微軟正黑體" pitchFamily="34" charset="-120"/>
                <a:ea typeface="微軟正黑體" pitchFamily="34" charset="-120"/>
              </a:rPr>
              <a:t>資料目標及績效考核</a:t>
            </a:r>
            <a:endParaRPr kumimoji="0" lang="en-US" altLang="zh-TW" sz="2800" b="1" dirty="0" smtClean="0">
              <a:latin typeface="微軟正黑體" pitchFamily="34" charset="-120"/>
              <a:ea typeface="微軟正黑體" pitchFamily="34" charset="-120"/>
            </a:endParaRPr>
          </a:p>
          <a:p>
            <a:pPr eaLnBrk="1" hangingPunct="1">
              <a:spcAft>
                <a:spcPts val="1800"/>
              </a:spcAft>
              <a:buClr>
                <a:schemeClr val="tx1"/>
              </a:buClr>
              <a:buFont typeface="Calibri" charset="0"/>
              <a:buAutoNum type="arabicPeriod"/>
            </a:pPr>
            <a:r>
              <a:rPr kumimoji="0" lang="zh-TW" altLang="en-US" sz="2800" b="1" dirty="0">
                <a:latin typeface="微軟正黑體" pitchFamily="34" charset="-120"/>
                <a:ea typeface="微軟正黑體" pitchFamily="34" charset="-120"/>
              </a:rPr>
              <a:t>本部開放資料民間</a:t>
            </a:r>
            <a:r>
              <a:rPr kumimoji="0" lang="zh-TW" altLang="en-US" sz="2800" b="1" dirty="0" smtClean="0">
                <a:latin typeface="微軟正黑體" pitchFamily="34" charset="-120"/>
                <a:ea typeface="微軟正黑體" pitchFamily="34" charset="-120"/>
              </a:rPr>
              <a:t>需求回應說明</a:t>
            </a:r>
            <a:endParaRPr kumimoji="0" lang="en-US" altLang="zh-TW" sz="2800" b="1" dirty="0">
              <a:latin typeface="微軟正黑體" pitchFamily="34" charset="-120"/>
              <a:ea typeface="微軟正黑體" pitchFamily="34" charset="-120"/>
            </a:endParaRPr>
          </a:p>
          <a:p>
            <a:pPr eaLnBrk="1" hangingPunct="1">
              <a:spcAft>
                <a:spcPts val="1800"/>
              </a:spcAft>
              <a:buClr>
                <a:schemeClr val="tx1"/>
              </a:buClr>
              <a:buFont typeface="Calibri" charset="0"/>
              <a:buAutoNum type="arabicPeriod"/>
            </a:pPr>
            <a:r>
              <a:rPr kumimoji="0" lang="zh-TW" altLang="en-US" sz="2800" b="1" dirty="0" smtClean="0">
                <a:latin typeface="微軟正黑體" pitchFamily="34" charset="-120"/>
                <a:ea typeface="微軟正黑體" pitchFamily="34" charset="-120"/>
              </a:rPr>
              <a:t>本部主</a:t>
            </a:r>
            <a:r>
              <a:rPr kumimoji="0" lang="zh-TW" altLang="zh-TW" sz="2800" b="1" dirty="0" smtClean="0">
                <a:latin typeface="微軟正黑體" pitchFamily="34" charset="-120"/>
                <a:ea typeface="微軟正黑體" pitchFamily="34" charset="-120"/>
              </a:rPr>
              <a:t>題</a:t>
            </a:r>
            <a:r>
              <a:rPr kumimoji="0" lang="zh-TW" altLang="zh-TW" sz="2800" b="1" dirty="0">
                <a:latin typeface="微軟正黑體" pitchFamily="34" charset="-120"/>
                <a:ea typeface="微軟正黑體" pitchFamily="34" charset="-120"/>
              </a:rPr>
              <a:t>式政府資料開放應用需求</a:t>
            </a:r>
            <a:r>
              <a:rPr kumimoji="0" lang="zh-TW" altLang="zh-TW" sz="2800" b="1" dirty="0" smtClean="0">
                <a:latin typeface="微軟正黑體" pitchFamily="34" charset="-120"/>
                <a:ea typeface="微軟正黑體" pitchFamily="34" charset="-120"/>
              </a:rPr>
              <a:t>研討會</a:t>
            </a:r>
            <a:r>
              <a:rPr kumimoji="0" lang="zh-TW" altLang="en-US" sz="2800" b="1" dirty="0" smtClean="0">
                <a:latin typeface="微軟正黑體" pitchFamily="34" charset="-120"/>
                <a:ea typeface="微軟正黑體" pitchFamily="34" charset="-120"/>
              </a:rPr>
              <a:t>　辦理情形說明</a:t>
            </a:r>
            <a:endParaRPr kumimoji="0" lang="en-US" altLang="zh-TW" sz="2800" b="1" dirty="0">
              <a:latin typeface="微軟正黑體" pitchFamily="34" charset="-120"/>
              <a:ea typeface="微軟正黑體" pitchFamily="34" charset="-120"/>
            </a:endParaRPr>
          </a:p>
          <a:p>
            <a:pPr eaLnBrk="1" hangingPunct="1">
              <a:spcAft>
                <a:spcPts val="1800"/>
              </a:spcAft>
              <a:buClr>
                <a:schemeClr val="tx1"/>
              </a:buClr>
              <a:buFont typeface="Calibri" charset="0"/>
              <a:buAutoNum type="arabicPeriod"/>
            </a:pPr>
            <a:r>
              <a:rPr kumimoji="0" lang="zh-TW" altLang="en-US" sz="2800" b="1" dirty="0">
                <a:latin typeface="微軟正黑體" pitchFamily="34" charset="-120"/>
                <a:ea typeface="微軟正黑體" pitchFamily="34" charset="-120"/>
              </a:rPr>
              <a:t>下次諮詢小組會議專題分享單位</a:t>
            </a:r>
          </a:p>
          <a:p>
            <a:pPr eaLnBrk="1" hangingPunct="1">
              <a:spcAft>
                <a:spcPts val="1800"/>
              </a:spcAft>
              <a:buClr>
                <a:schemeClr val="tx1"/>
              </a:buClr>
              <a:buFont typeface="Calibri" charset="0"/>
              <a:buAutoNum type="arabicPeriod"/>
            </a:pPr>
            <a:endParaRPr kumimoji="0" lang="en-US" altLang="zh-TW" sz="3600" dirty="0">
              <a:latin typeface="微軟正黑體" pitchFamily="34" charset="-120"/>
              <a:ea typeface="微軟正黑體" pitchFamily="34" charset="-120"/>
            </a:endParaRPr>
          </a:p>
          <a:p>
            <a:pPr eaLnBrk="1" hangingPunct="1">
              <a:spcAft>
                <a:spcPts val="1800"/>
              </a:spcAft>
              <a:buClr>
                <a:schemeClr val="tx1"/>
              </a:buClr>
              <a:buFont typeface="Calibri" charset="0"/>
              <a:buAutoNum type="arabicPeriod"/>
            </a:pPr>
            <a:endParaRPr kumimoji="0" lang="en-US" altLang="zh-TW" sz="4400" dirty="0">
              <a:latin typeface="微軟正黑體" pitchFamily="34" charset="-120"/>
              <a:ea typeface="微軟正黑體" pitchFamily="34" charset="-120"/>
            </a:endParaRPr>
          </a:p>
        </p:txBody>
      </p:sp>
      <p:sp>
        <p:nvSpPr>
          <p:cNvPr id="27653" name="文字方塊 1"/>
          <p:cNvSpPr txBox="1">
            <a:spLocks noChangeArrowheads="1"/>
          </p:cNvSpPr>
          <p:nvPr/>
        </p:nvSpPr>
        <p:spPr bwMode="auto">
          <a:xfrm>
            <a:off x="3798888" y="234950"/>
            <a:ext cx="16192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Tx/>
              <a:buNone/>
            </a:pPr>
            <a:r>
              <a:rPr lang="zh-TW" altLang="en-US" sz="5400">
                <a:latin typeface="微軟正黑體" pitchFamily="34" charset="-120"/>
                <a:ea typeface="微軟正黑體" pitchFamily="34" charset="-120"/>
              </a:rPr>
              <a:t>大綱</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BD21CA80-0777-4B67-8334-4C61D566DA6F}" type="slidenum">
              <a:rPr kumimoji="0" lang="zh-TW" altLang="en-US" sz="1200">
                <a:latin typeface="微軟正黑體" pitchFamily="34" charset="-120"/>
                <a:ea typeface="微軟正黑體" pitchFamily="34" charset="-120"/>
              </a:rPr>
              <a:pPr algn="ctr" eaLnBrk="1" hangingPunct="1">
                <a:spcBef>
                  <a:spcPct val="0"/>
                </a:spcBef>
                <a:buFontTx/>
                <a:buNone/>
              </a:pPr>
              <a:t>19</a:t>
            </a:fld>
            <a:endParaRPr kumimoji="0" lang="en-US" altLang="zh-TW" sz="1200">
              <a:latin typeface="微軟正黑體" pitchFamily="34" charset="-120"/>
              <a:ea typeface="微軟正黑體" pitchFamily="34" charset="-120"/>
            </a:endParaRPr>
          </a:p>
        </p:txBody>
      </p:sp>
      <p:sp>
        <p:nvSpPr>
          <p:cNvPr id="31747" name="文字方塊 1"/>
          <p:cNvSpPr txBox="1">
            <a:spLocks noChangeArrowheads="1"/>
          </p:cNvSpPr>
          <p:nvPr/>
        </p:nvSpPr>
        <p:spPr bwMode="auto">
          <a:xfrm>
            <a:off x="287338" y="1446213"/>
            <a:ext cx="8677275" cy="467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Font typeface="Arial" charset="0"/>
              <a:buChar char="•"/>
              <a:defRPr sz="3200">
                <a:solidFill>
                  <a:schemeClr val="tx1"/>
                </a:solidFill>
                <a:latin typeface="Calibri" pitchFamily="34" charset="0"/>
                <a:ea typeface="新細明體" charset="-120"/>
              </a:defRPr>
            </a:lvl1pPr>
            <a:lvl2pPr marL="804863" indent="-44926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spcAft>
                <a:spcPts val="600"/>
              </a:spcAft>
              <a:buFont typeface="Wingdings" pitchFamily="2" charset="2"/>
              <a:buChar char="Ø"/>
              <a:defRPr/>
            </a:pPr>
            <a:r>
              <a:rPr lang="zh-TW" altLang="en-US" sz="2800" b="1" dirty="0" smtClean="0">
                <a:latin typeface="微軟正黑體" pitchFamily="34" charset="-120"/>
                <a:ea typeface="微軟正黑體" pitchFamily="34" charset="-120"/>
              </a:rPr>
              <a:t>盤點原則</a:t>
            </a:r>
            <a:endParaRPr lang="en-US" altLang="zh-TW" sz="2800" b="1" dirty="0" smtClean="0">
              <a:latin typeface="微軟正黑體" pitchFamily="34" charset="-120"/>
              <a:ea typeface="微軟正黑體" pitchFamily="34" charset="-120"/>
            </a:endParaRPr>
          </a:p>
          <a:p>
            <a:pPr lvl="1" eaLnBrk="1" fontAlgn="t" hangingPunct="1">
              <a:spcBef>
                <a:spcPct val="0"/>
              </a:spcBef>
              <a:spcAft>
                <a:spcPts val="600"/>
              </a:spcAft>
              <a:buFont typeface="Wingdings" pitchFamily="2" charset="2"/>
              <a:buChar char="ü"/>
              <a:defRPr/>
            </a:pPr>
            <a:r>
              <a:rPr lang="zh-TW" altLang="zh-TW" sz="2000" b="1" dirty="0" smtClean="0">
                <a:solidFill>
                  <a:srgbClr val="FF0000"/>
                </a:solidFill>
                <a:latin typeface="微軟正黑體" pitchFamily="34" charset="-120"/>
                <a:ea typeface="微軟正黑體" pitchFamily="34" charset="-120"/>
              </a:rPr>
              <a:t>優先盤點項目</a:t>
            </a:r>
            <a:r>
              <a:rPr lang="zh-TW" altLang="zh-TW" sz="2000" b="1" dirty="0" smtClean="0">
                <a:latin typeface="微軟正黑體" pitchFamily="34" charset="-120"/>
                <a:ea typeface="微軟正黑體" pitchFamily="34" charset="-120"/>
              </a:rPr>
              <a:t>：</a:t>
            </a:r>
            <a:endParaRPr lang="en-US" altLang="zh-TW" sz="2000" b="1" dirty="0" smtClean="0">
              <a:latin typeface="微軟正黑體" pitchFamily="34" charset="-120"/>
              <a:ea typeface="微軟正黑體" pitchFamily="34" charset="-120"/>
            </a:endParaRPr>
          </a:p>
          <a:p>
            <a:pPr marL="804863">
              <a:buFont typeface="Wingdings" panose="05000000000000000000" pitchFamily="2" charset="2"/>
              <a:buChar char="Ø"/>
              <a:defRPr/>
            </a:pPr>
            <a:r>
              <a:rPr lang="zh-TW" altLang="zh-TW" sz="2000" b="1" dirty="0" smtClean="0"/>
              <a:t>具</a:t>
            </a:r>
            <a:r>
              <a:rPr lang="zh-TW" altLang="zh-TW" sz="2000" b="1" u="sng" dirty="0" smtClean="0">
                <a:solidFill>
                  <a:srgbClr val="FF0000"/>
                </a:solidFill>
              </a:rPr>
              <a:t>公共利益、經濟發展、政府透明</a:t>
            </a:r>
            <a:r>
              <a:rPr lang="zh-TW" altLang="zh-TW" sz="2000" b="1" dirty="0" smtClean="0"/>
              <a:t>等價值之資料</a:t>
            </a:r>
          </a:p>
          <a:p>
            <a:pPr marL="804863">
              <a:buFont typeface="Wingdings" panose="05000000000000000000" pitchFamily="2" charset="2"/>
              <a:buChar char="Ø"/>
              <a:defRPr/>
            </a:pPr>
            <a:r>
              <a:rPr lang="zh-TW" altLang="zh-TW" sz="2000" b="1" dirty="0" smtClean="0"/>
              <a:t>屬雲端計畫者</a:t>
            </a:r>
          </a:p>
          <a:p>
            <a:pPr marL="804863">
              <a:buFont typeface="Wingdings" panose="05000000000000000000" pitchFamily="2" charset="2"/>
              <a:buChar char="Ø"/>
              <a:defRPr/>
            </a:pPr>
            <a:r>
              <a:rPr lang="zh-TW" altLang="zh-TW" sz="2000" b="1" dirty="0" smtClean="0"/>
              <a:t>無涉個人隱私者</a:t>
            </a:r>
          </a:p>
          <a:p>
            <a:pPr marL="804863">
              <a:buFont typeface="Wingdings" panose="05000000000000000000" pitchFamily="2" charset="2"/>
              <a:buChar char="Ø"/>
              <a:defRPr/>
            </a:pPr>
            <a:r>
              <a:rPr lang="zh-TW" altLang="zh-TW" sz="2000" b="1" dirty="0" smtClean="0"/>
              <a:t>依法應公開</a:t>
            </a:r>
          </a:p>
          <a:p>
            <a:pPr marL="804863">
              <a:buFont typeface="Wingdings" panose="05000000000000000000" pitchFamily="2" charset="2"/>
              <a:buChar char="Ø"/>
              <a:defRPr/>
            </a:pPr>
            <a:r>
              <a:rPr lang="zh-TW" altLang="zh-TW" sz="2000" b="1" u="sng" dirty="0" smtClean="0">
                <a:solidFill>
                  <a:srgbClr val="FF0000"/>
                </a:solidFill>
              </a:rPr>
              <a:t>機關處理法定職掌</a:t>
            </a:r>
            <a:r>
              <a:rPr lang="zh-TW" altLang="zh-TW" sz="2000" b="1" dirty="0" smtClean="0"/>
              <a:t>所產生之資料且無法規限制</a:t>
            </a:r>
          </a:p>
          <a:p>
            <a:pPr marL="804863">
              <a:buFont typeface="Wingdings" panose="05000000000000000000" pitchFamily="2" charset="2"/>
              <a:buChar char="Ø"/>
              <a:defRPr/>
            </a:pPr>
            <a:r>
              <a:rPr lang="zh-TW" altLang="zh-TW" sz="2000" b="1" dirty="0" smtClean="0"/>
              <a:t>使用或申請</a:t>
            </a:r>
            <a:r>
              <a:rPr lang="zh-TW" altLang="zh-TW" sz="2000" b="1" u="sng" dirty="0" smtClean="0">
                <a:solidFill>
                  <a:srgbClr val="FF0000"/>
                </a:solidFill>
              </a:rPr>
              <a:t>較高之服務</a:t>
            </a:r>
          </a:p>
          <a:p>
            <a:pPr marL="804863">
              <a:buFont typeface="Wingdings" panose="05000000000000000000" pitchFamily="2" charset="2"/>
              <a:buChar char="Ø"/>
              <a:defRPr/>
            </a:pPr>
            <a:r>
              <a:rPr lang="zh-TW" altLang="zh-TW" sz="2000" b="1" dirty="0" smtClean="0"/>
              <a:t>各項</a:t>
            </a:r>
            <a:r>
              <a:rPr lang="zh-TW" altLang="zh-TW" sz="2000" b="1" u="sng" dirty="0" smtClean="0">
                <a:solidFill>
                  <a:srgbClr val="FF0000"/>
                </a:solidFill>
              </a:rPr>
              <a:t>便民</a:t>
            </a:r>
            <a:r>
              <a:rPr lang="zh-TW" altLang="zh-TW" sz="2000" b="1" dirty="0" smtClean="0"/>
              <a:t>申請服務資訊</a:t>
            </a:r>
          </a:p>
          <a:p>
            <a:pPr marL="804863">
              <a:buFont typeface="Wingdings" panose="05000000000000000000" pitchFamily="2" charset="2"/>
              <a:buChar char="Ø"/>
              <a:defRPr/>
            </a:pPr>
            <a:r>
              <a:rPr lang="zh-TW" altLang="zh-TW" sz="2000" b="1" dirty="0" smtClean="0"/>
              <a:t>已</a:t>
            </a:r>
            <a:r>
              <a:rPr lang="zh-TW" altLang="zh-TW" sz="2000" b="1" u="sng" dirty="0" smtClean="0">
                <a:solidFill>
                  <a:srgbClr val="FF0000"/>
                </a:solidFill>
              </a:rPr>
              <a:t>建置</a:t>
            </a:r>
            <a:r>
              <a:rPr lang="en-US" altLang="zh-TW" sz="2000" b="1" u="sng" dirty="0" smtClean="0">
                <a:solidFill>
                  <a:srgbClr val="FF0000"/>
                </a:solidFill>
              </a:rPr>
              <a:t>APP</a:t>
            </a:r>
            <a:r>
              <a:rPr lang="zh-TW" altLang="zh-TW" sz="2000" b="1" dirty="0" smtClean="0"/>
              <a:t>且其運用資料無法規限制者</a:t>
            </a:r>
          </a:p>
          <a:p>
            <a:pPr marL="804863">
              <a:buFont typeface="Wingdings" panose="05000000000000000000" pitchFamily="2" charset="2"/>
              <a:buChar char="Ø"/>
              <a:defRPr/>
            </a:pPr>
            <a:r>
              <a:rPr lang="zh-TW" altLang="zh-TW" sz="2000" b="1" u="sng" dirty="0" smtClean="0">
                <a:solidFill>
                  <a:srgbClr val="FF0000"/>
                </a:solidFill>
              </a:rPr>
              <a:t>公開於政府網站</a:t>
            </a:r>
            <a:r>
              <a:rPr lang="en-US" altLang="zh-TW" sz="2000" b="1" dirty="0" smtClean="0"/>
              <a:t>(</a:t>
            </a:r>
            <a:r>
              <a:rPr lang="zh-TW" altLang="zh-TW" sz="2000" b="1" dirty="0" smtClean="0"/>
              <a:t>含主題網站</a:t>
            </a:r>
            <a:r>
              <a:rPr lang="en-US" altLang="zh-TW" sz="2000" b="1" dirty="0" smtClean="0"/>
              <a:t>)</a:t>
            </a:r>
            <a:r>
              <a:rPr lang="zh-TW" altLang="zh-TW" sz="2000" b="1" dirty="0" smtClean="0"/>
              <a:t>、系統資料庫及統計資訊等。</a:t>
            </a:r>
          </a:p>
          <a:p>
            <a:pPr marL="804863">
              <a:buFont typeface="Wingdings" panose="05000000000000000000" pitchFamily="2" charset="2"/>
              <a:buChar char="Ø"/>
              <a:defRPr/>
            </a:pPr>
            <a:r>
              <a:rPr lang="zh-TW" altLang="zh-TW" sz="2000" b="1" dirty="0" smtClean="0"/>
              <a:t>具</a:t>
            </a:r>
            <a:r>
              <a:rPr lang="zh-TW" altLang="zh-TW" sz="2000" b="1" u="sng" dirty="0" smtClean="0">
                <a:solidFill>
                  <a:srgbClr val="FF0000"/>
                </a:solidFill>
              </a:rPr>
              <a:t>亮點應用</a:t>
            </a:r>
            <a:r>
              <a:rPr lang="zh-TW" altLang="zh-TW" sz="2000" b="1" dirty="0" smtClean="0"/>
              <a:t>者</a:t>
            </a:r>
          </a:p>
        </p:txBody>
      </p:sp>
      <p:sp>
        <p:nvSpPr>
          <p:cNvPr id="28676" name="文字方塊 1"/>
          <p:cNvSpPr txBox="1">
            <a:spLocks noChangeArrowheads="1"/>
          </p:cNvSpPr>
          <p:nvPr/>
        </p:nvSpPr>
        <p:spPr bwMode="auto">
          <a:xfrm>
            <a:off x="0" y="6350"/>
            <a:ext cx="914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800" dirty="0" smtClean="0">
                <a:latin typeface="微軟正黑體" pitchFamily="34" charset="-120"/>
                <a:ea typeface="微軟正黑體" pitchFamily="34" charset="-120"/>
              </a:rPr>
              <a:t>盤點作業說明</a:t>
            </a:r>
            <a:endParaRPr kumimoji="0" lang="zh-TW" altLang="en-US" sz="4800" dirty="0">
              <a:latin typeface="微軟正黑體" pitchFamily="34" charset="-120"/>
              <a:ea typeface="微軟正黑體" pitchFamily="34" charset="-120"/>
            </a:endParaRPr>
          </a:p>
        </p:txBody>
      </p:sp>
      <p:sp>
        <p:nvSpPr>
          <p:cNvPr id="8" name="AutoShape 11"/>
          <p:cNvSpPr>
            <a:spLocks noChangeArrowheads="1"/>
          </p:cNvSpPr>
          <p:nvPr/>
        </p:nvSpPr>
        <p:spPr bwMode="auto">
          <a:xfrm>
            <a:off x="1187450" y="836613"/>
            <a:ext cx="7488238" cy="576262"/>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algn="ctr" eaLnBrk="1" fontAlgn="t" hangingPunct="1">
              <a:spcBef>
                <a:spcPct val="0"/>
              </a:spcBef>
              <a:buFont typeface="Arial" charset="0"/>
              <a:buNone/>
              <a:defRPr/>
            </a:pPr>
            <a:r>
              <a:rPr lang="zh-TW" altLang="zh-TW" sz="2800" b="1" dirty="0" smtClean="0">
                <a:solidFill>
                  <a:srgbClr val="FF0000"/>
                </a:solidFill>
                <a:latin typeface="微軟正黑體" pitchFamily="34" charset="-120"/>
                <a:ea typeface="微軟正黑體" pitchFamily="34" charset="-120"/>
              </a:rPr>
              <a:t>優先</a:t>
            </a:r>
            <a:r>
              <a:rPr lang="zh-TW" altLang="zh-TW" sz="2800" b="1" dirty="0">
                <a:solidFill>
                  <a:srgbClr val="FF0000"/>
                </a:solidFill>
                <a:latin typeface="微軟正黑體" pitchFamily="34" charset="-120"/>
                <a:ea typeface="微軟正黑體" pitchFamily="34" charset="-120"/>
              </a:rPr>
              <a:t>盤點項目</a:t>
            </a:r>
            <a:endParaRPr lang="en-US" altLang="zh-TW" sz="2800" b="1" dirty="0">
              <a:latin typeface="微軟正黑體" pitchFamily="34" charset="-120"/>
              <a:ea typeface="微軟正黑體" pitchFamily="34" charset="-120"/>
            </a:endParaRPr>
          </a:p>
        </p:txBody>
      </p:sp>
      <p:sp>
        <p:nvSpPr>
          <p:cNvPr id="6" name="文字方塊 1"/>
          <p:cNvSpPr txBox="1">
            <a:spLocks noChangeArrowheads="1"/>
          </p:cNvSpPr>
          <p:nvPr/>
        </p:nvSpPr>
        <p:spPr bwMode="auto">
          <a:xfrm>
            <a:off x="7357175" y="1522763"/>
            <a:ext cx="1368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en-US" altLang="zh-TW" sz="2000" b="1" dirty="0">
                <a:solidFill>
                  <a:srgbClr val="0D1105"/>
                </a:solidFill>
                <a:latin typeface="微軟正黑體" pitchFamily="34" charset="-120"/>
                <a:ea typeface="微軟正黑體" pitchFamily="34" charset="-120"/>
              </a:rPr>
              <a:t>(</a:t>
            </a:r>
            <a:r>
              <a:rPr kumimoji="0" lang="zh-TW" altLang="en-US" sz="2000" b="1" dirty="0">
                <a:solidFill>
                  <a:srgbClr val="0D1105"/>
                </a:solidFill>
                <a:latin typeface="微軟正黑體" pitchFamily="34" charset="-120"/>
                <a:ea typeface="微軟正黑體" pitchFamily="34" charset="-120"/>
              </a:rPr>
              <a:t>詳</a:t>
            </a:r>
            <a:r>
              <a:rPr kumimoji="0" lang="zh-TW" altLang="en-US" sz="2000" b="1" dirty="0" smtClean="0">
                <a:solidFill>
                  <a:srgbClr val="0D1105"/>
                </a:solidFill>
                <a:latin typeface="微軟正黑體" pitchFamily="34" charset="-120"/>
                <a:ea typeface="微軟正黑體" pitchFamily="34" charset="-120"/>
              </a:rPr>
              <a:t>附件</a:t>
            </a:r>
            <a:r>
              <a:rPr kumimoji="0" lang="en-US" altLang="zh-TW" sz="2000" b="1" dirty="0" smtClean="0">
                <a:solidFill>
                  <a:srgbClr val="0D1105"/>
                </a:solidFill>
                <a:latin typeface="微軟正黑體" pitchFamily="34" charset="-120"/>
                <a:ea typeface="微軟正黑體" pitchFamily="34" charset="-120"/>
              </a:rPr>
              <a:t>2)</a:t>
            </a:r>
            <a:endParaRPr lang="zh-TW" altLang="en-US" sz="2000" dirty="0">
              <a:solidFill>
                <a:srgbClr val="FFFFFF"/>
              </a:solidFill>
              <a:latin typeface="微軟正黑體" pitchFamily="34" charset="-12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矩形 1"/>
          <p:cNvSpPr>
            <a:spLocks noChangeArrowheads="1"/>
          </p:cNvSpPr>
          <p:nvPr/>
        </p:nvSpPr>
        <p:spPr bwMode="auto">
          <a:xfrm>
            <a:off x="1908175" y="107950"/>
            <a:ext cx="54006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lang="zh-TW" altLang="en-US" b="1" u="sng">
                <a:solidFill>
                  <a:srgbClr val="800000"/>
                </a:solidFill>
                <a:latin typeface="微軟正黑體" pitchFamily="34" charset="-120"/>
                <a:ea typeface="微軟正黑體" pitchFamily="34" charset="-120"/>
              </a:rPr>
              <a:t>會議議程</a:t>
            </a:r>
            <a:endParaRPr lang="zh-TW" altLang="en-US" b="1">
              <a:solidFill>
                <a:srgbClr val="FFFFFF"/>
              </a:solidFill>
              <a:latin typeface="微軟正黑體" pitchFamily="34" charset="-120"/>
              <a:ea typeface="微軟正黑體" pitchFamily="34" charset="-120"/>
            </a:endParaRPr>
          </a:p>
        </p:txBody>
      </p:sp>
      <p:graphicFrame>
        <p:nvGraphicFramePr>
          <p:cNvPr id="8219" name="Group 27"/>
          <p:cNvGraphicFramePr>
            <a:graphicFrameLocks noGrp="1"/>
          </p:cNvGraphicFramePr>
          <p:nvPr>
            <p:extLst>
              <p:ext uri="{D42A27DB-BD31-4B8C-83A1-F6EECF244321}">
                <p14:modId xmlns:p14="http://schemas.microsoft.com/office/powerpoint/2010/main" val="3593632293"/>
              </p:ext>
            </p:extLst>
          </p:nvPr>
        </p:nvGraphicFramePr>
        <p:xfrm>
          <a:off x="161925" y="908050"/>
          <a:ext cx="8891588" cy="5033783"/>
        </p:xfrm>
        <a:graphic>
          <a:graphicData uri="http://schemas.openxmlformats.org/drawingml/2006/table">
            <a:tbl>
              <a:tblPr/>
              <a:tblGrid>
                <a:gridCol w="1853172"/>
                <a:gridCol w="7038416"/>
              </a:tblGrid>
              <a:tr h="503996">
                <a:tc>
                  <a:txBody>
                    <a:bodyPr/>
                    <a:lstStyle>
                      <a:lvl1pPr marL="342900" indent="-34290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2400" b="1" i="0" u="none" strike="noStrike" cap="none" normalizeH="0" baseline="0" dirty="0" smtClean="0">
                          <a:ln>
                            <a:noFill/>
                          </a:ln>
                          <a:solidFill>
                            <a:schemeClr val="tx1"/>
                          </a:solidFill>
                          <a:effectLst/>
                          <a:latin typeface="微軟正黑體" pitchFamily="34" charset="-120"/>
                          <a:ea typeface="微軟正黑體" pitchFamily="34" charset="-120"/>
                        </a:rPr>
                        <a:t>時間</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lvl1pPr marL="342900" indent="-34290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2400" b="1" i="0" u="none" strike="noStrike" cap="none" normalizeH="0" baseline="0" dirty="0" smtClean="0">
                          <a:ln>
                            <a:noFill/>
                          </a:ln>
                          <a:solidFill>
                            <a:schemeClr val="tx1"/>
                          </a:solidFill>
                          <a:effectLst/>
                          <a:latin typeface="微軟正黑體" pitchFamily="34" charset="-120"/>
                          <a:ea typeface="微軟正黑體" pitchFamily="34" charset="-120"/>
                        </a:rPr>
                        <a:t>議題</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r>
              <a:tr h="432199">
                <a:tc>
                  <a:txBody>
                    <a:bodyPr/>
                    <a:lstStyle>
                      <a:lvl1pPr marL="342900" indent="-24765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cap="none" normalizeH="0" baseline="0" dirty="0" smtClean="0">
                          <a:ln>
                            <a:noFill/>
                          </a:ln>
                          <a:solidFill>
                            <a:srgbClr val="0000CC"/>
                          </a:solidFill>
                          <a:effectLst/>
                          <a:latin typeface="微軟正黑體" pitchFamily="34" charset="-120"/>
                          <a:ea typeface="微軟正黑體" pitchFamily="34" charset="-120"/>
                        </a:rPr>
                        <a:t>9:30</a:t>
                      </a:r>
                      <a:r>
                        <a:rPr kumimoji="1" lang="zh-TW" altLang="en-US" sz="2200" b="0" i="0" u="none" strike="noStrike" cap="none" normalizeH="0" baseline="0" dirty="0" smtClean="0">
                          <a:ln>
                            <a:noFill/>
                          </a:ln>
                          <a:solidFill>
                            <a:srgbClr val="0000CC"/>
                          </a:solidFill>
                          <a:effectLst/>
                          <a:latin typeface="微軟正黑體" pitchFamily="34" charset="-120"/>
                          <a:ea typeface="微軟正黑體" pitchFamily="34" charset="-120"/>
                        </a:rPr>
                        <a:t>～</a:t>
                      </a:r>
                      <a:r>
                        <a:rPr kumimoji="1" lang="en-US" altLang="zh-TW" sz="2200" b="0" i="0" u="none" strike="noStrike" cap="none" normalizeH="0" baseline="0" dirty="0" smtClean="0">
                          <a:ln>
                            <a:noFill/>
                          </a:ln>
                          <a:solidFill>
                            <a:srgbClr val="0000CC"/>
                          </a:solidFill>
                          <a:effectLst/>
                          <a:latin typeface="微軟正黑體" pitchFamily="34" charset="-120"/>
                          <a:ea typeface="微軟正黑體" pitchFamily="34" charset="-120"/>
                        </a:rPr>
                        <a:t>9:40</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主席致詞</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670582">
                <a:tc>
                  <a:txBody>
                    <a:bodyPr/>
                    <a:lstStyle>
                      <a:lvl1pPr marL="342900" indent="-24765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247650" algn="ctr" defTabSz="914400" rtl="0" eaLnBrk="1" fontAlgn="ctr" latinLnBrk="0" hangingPunct="1">
                        <a:lnSpc>
                          <a:spcPct val="100000"/>
                        </a:lnSpc>
                        <a:spcBef>
                          <a:spcPct val="0"/>
                        </a:spcBef>
                        <a:spcAft>
                          <a:spcPct val="0"/>
                        </a:spcAft>
                        <a:buClr>
                          <a:schemeClr val="accent1"/>
                        </a:buClr>
                        <a:buSzPct val="80000"/>
                        <a:buFont typeface="Wingdings" pitchFamily="2" charset="2"/>
                        <a:buNone/>
                        <a:tabLst/>
                      </a:pPr>
                      <a:r>
                        <a:rPr kumimoji="1" lang="en-US" altLang="zh-TW" sz="2200" b="0" i="0" u="none" strike="noStrike" cap="none" normalizeH="0" baseline="0" dirty="0" smtClean="0">
                          <a:ln>
                            <a:noFill/>
                          </a:ln>
                          <a:solidFill>
                            <a:srgbClr val="0000CC"/>
                          </a:solidFill>
                          <a:effectLst/>
                          <a:latin typeface="微軟正黑體" pitchFamily="34" charset="-120"/>
                          <a:ea typeface="微軟正黑體" pitchFamily="34" charset="-120"/>
                        </a:rPr>
                        <a:t>9:40</a:t>
                      </a:r>
                      <a:r>
                        <a:rPr kumimoji="1" lang="zh-TW" altLang="en-US" sz="2200" b="0" i="0" u="none" strike="noStrike" cap="none" normalizeH="0" baseline="0" dirty="0" smtClean="0">
                          <a:ln>
                            <a:noFill/>
                          </a:ln>
                          <a:solidFill>
                            <a:srgbClr val="0000CC"/>
                          </a:solidFill>
                          <a:effectLst/>
                          <a:latin typeface="微軟正黑體" pitchFamily="34" charset="-120"/>
                          <a:ea typeface="微軟正黑體" pitchFamily="34" charset="-120"/>
                        </a:rPr>
                        <a:t>～</a:t>
                      </a:r>
                      <a:r>
                        <a:rPr kumimoji="1" lang="en-US" altLang="zh-TW" sz="2200" b="0" i="0" u="none" strike="noStrike" cap="none" normalizeH="0" baseline="0" dirty="0" smtClean="0">
                          <a:ln>
                            <a:noFill/>
                          </a:ln>
                          <a:solidFill>
                            <a:srgbClr val="0000CC"/>
                          </a:solidFill>
                          <a:effectLst/>
                          <a:latin typeface="微軟正黑體" pitchFamily="34" charset="-120"/>
                          <a:ea typeface="微軟正黑體" pitchFamily="34" charset="-120"/>
                        </a:rPr>
                        <a:t>9:55</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專題分享</a:t>
                      </a:r>
                      <a:r>
                        <a:rPr kumimoji="0" lang="en-US" altLang="zh-TW" sz="2200" b="0" i="0" u="none" strike="noStrike" cap="none" normalizeH="0" baseline="0" dirty="0" smtClean="0">
                          <a:ln>
                            <a:noFill/>
                          </a:ln>
                          <a:solidFill>
                            <a:schemeClr val="tx1"/>
                          </a:solidFill>
                          <a:effectLst/>
                          <a:latin typeface="微軟正黑體" pitchFamily="34" charset="-120"/>
                          <a:ea typeface="微軟正黑體" pitchFamily="34" charset="-120"/>
                        </a:rPr>
                        <a:t>1</a:t>
                      </a:r>
                      <a:r>
                        <a:rPr kumimoji="0"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：經濟部</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加工出口區管理處</a:t>
                      </a:r>
                      <a:r>
                        <a:rPr kumimoji="0"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開放資料業務推動情形</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報告人</a:t>
                      </a:r>
                      <a:r>
                        <a:rPr kumimoji="0"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陳科長怜夙</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endPar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4051">
                <a:tc>
                  <a:txBody>
                    <a:bodyPr/>
                    <a:lstStyle>
                      <a:lvl1pPr marL="342900" indent="-24765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en-US" altLang="zh-TW" sz="2200" b="0" i="0" u="none" strike="noStrike" cap="none" normalizeH="0" baseline="0" dirty="0" smtClean="0">
                          <a:ln>
                            <a:noFill/>
                          </a:ln>
                          <a:solidFill>
                            <a:srgbClr val="0000CC"/>
                          </a:solidFill>
                          <a:effectLst/>
                          <a:latin typeface="微軟正黑體" pitchFamily="34" charset="-120"/>
                          <a:ea typeface="微軟正黑體" pitchFamily="34" charset="-120"/>
                        </a:rPr>
                        <a:t>9:55</a:t>
                      </a:r>
                      <a:r>
                        <a:rPr kumimoji="1" lang="zh-TW" altLang="en-US" sz="2200" b="0" i="0" u="none" strike="noStrike" cap="none" normalizeH="0" baseline="0" dirty="0" smtClean="0">
                          <a:ln>
                            <a:noFill/>
                          </a:ln>
                          <a:solidFill>
                            <a:srgbClr val="0000CC"/>
                          </a:solidFill>
                          <a:effectLst/>
                          <a:latin typeface="微軟正黑體" pitchFamily="34" charset="-120"/>
                          <a:ea typeface="微軟正黑體" pitchFamily="34" charset="-120"/>
                        </a:rPr>
                        <a:t>～</a:t>
                      </a:r>
                      <a:r>
                        <a:rPr kumimoji="1" lang="en-US" altLang="zh-TW" sz="2200" b="0" i="0" u="none" strike="noStrike" cap="none" normalizeH="0" baseline="0" dirty="0" smtClean="0">
                          <a:ln>
                            <a:noFill/>
                          </a:ln>
                          <a:solidFill>
                            <a:srgbClr val="0000CC"/>
                          </a:solidFill>
                          <a:effectLst/>
                          <a:latin typeface="微軟正黑體" pitchFamily="34" charset="-120"/>
                          <a:ea typeface="微軟正黑體" pitchFamily="34" charset="-120"/>
                        </a:rPr>
                        <a:t>10:10</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專題分享</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2</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：經濟部</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能源局</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開放資料業務推動情形</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報告人</a:t>
                      </a:r>
                      <a:r>
                        <a:rPr kumimoji="0"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彭技正玉伃</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endPar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676454">
                <a:tc>
                  <a:txBody>
                    <a:bodyPr/>
                    <a:lstStyle>
                      <a:lvl1pPr marL="342900" indent="-24765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en-US" altLang="zh-TW" sz="2200" b="0" i="0" u="none" strike="noStrike" cap="none" normalizeH="0" baseline="0" dirty="0" smtClean="0">
                          <a:ln>
                            <a:noFill/>
                          </a:ln>
                          <a:solidFill>
                            <a:srgbClr val="0000CC"/>
                          </a:solidFill>
                          <a:effectLst/>
                          <a:latin typeface="微軟正黑體" pitchFamily="34" charset="-120"/>
                          <a:ea typeface="微軟正黑體" pitchFamily="34" charset="-120"/>
                        </a:rPr>
                        <a:t>10:10~10:40</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報告事項：</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行政院資料開放諮詢小組歷次小組會議結論追蹤報告</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2.</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經濟部資料開放諮詢小組歷次小組會議結論追蹤報告</a:t>
                      </a:r>
                    </a:p>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3.</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行政院開放資料配合事項</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75996">
                <a:tc>
                  <a:txBody>
                    <a:body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en-US" altLang="zh-TW" sz="2200" b="0" i="0" u="none" strike="noStrike" cap="none" normalizeH="0" baseline="0" dirty="0" smtClean="0">
                          <a:ln>
                            <a:noFill/>
                          </a:ln>
                          <a:solidFill>
                            <a:srgbClr val="0000CC"/>
                          </a:solidFill>
                          <a:effectLst/>
                          <a:latin typeface="微軟正黑體" pitchFamily="34" charset="-120"/>
                          <a:ea typeface="微軟正黑體" pitchFamily="34" charset="-120"/>
                        </a:rPr>
                        <a:t>10:40~11:20</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討論事項：本部政府資料開放推動重點及討論</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03996">
                <a:tc>
                  <a:txBody>
                    <a:body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en-US" altLang="zh-TW" sz="2200" b="0" i="0" u="none" strike="noStrike" cap="none" normalizeH="0" baseline="0" dirty="0" smtClean="0">
                          <a:ln>
                            <a:noFill/>
                          </a:ln>
                          <a:solidFill>
                            <a:srgbClr val="0000CC"/>
                          </a:solidFill>
                          <a:effectLst/>
                          <a:latin typeface="微軟正黑體" pitchFamily="34" charset="-120"/>
                          <a:ea typeface="微軟正黑體" pitchFamily="34" charset="-120"/>
                        </a:rPr>
                        <a:t>11:20~11:30</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臨時動議</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BE380363-E607-4F43-A367-99E8AB9ABA27}" type="slidenum">
              <a:rPr kumimoji="0" lang="zh-TW" altLang="en-US" sz="1200">
                <a:latin typeface="微軟正黑體" pitchFamily="34" charset="-120"/>
                <a:ea typeface="微軟正黑體" pitchFamily="34" charset="-120"/>
              </a:rPr>
              <a:pPr algn="ctr" eaLnBrk="1" hangingPunct="1">
                <a:spcBef>
                  <a:spcPct val="0"/>
                </a:spcBef>
                <a:buFontTx/>
                <a:buNone/>
              </a:pPr>
              <a:t>20</a:t>
            </a:fld>
            <a:endParaRPr kumimoji="0" lang="en-US" altLang="zh-TW" sz="1200">
              <a:latin typeface="微軟正黑體" pitchFamily="34" charset="-120"/>
              <a:ea typeface="微軟正黑體" pitchFamily="34" charset="-120"/>
            </a:endParaRPr>
          </a:p>
        </p:txBody>
      </p:sp>
      <p:sp>
        <p:nvSpPr>
          <p:cNvPr id="29699" name="文字方塊 1"/>
          <p:cNvSpPr txBox="1">
            <a:spLocks noChangeArrowheads="1"/>
          </p:cNvSpPr>
          <p:nvPr/>
        </p:nvSpPr>
        <p:spPr bwMode="auto">
          <a:xfrm>
            <a:off x="287338" y="1446213"/>
            <a:ext cx="8677275" cy="438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Font typeface="Arial" charset="0"/>
              <a:buChar char="•"/>
              <a:defRPr sz="3200">
                <a:solidFill>
                  <a:schemeClr val="tx1"/>
                </a:solidFill>
                <a:latin typeface="Calibri" charset="0"/>
                <a:ea typeface="新細明體" pitchFamily="18" charset="-120"/>
              </a:defRPr>
            </a:lvl1pPr>
            <a:lvl2pPr marL="804863" indent="-44926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spcAft>
                <a:spcPts val="600"/>
              </a:spcAft>
              <a:buFont typeface="Wingdings" pitchFamily="2" charset="2"/>
              <a:buChar char="Ø"/>
            </a:pPr>
            <a:r>
              <a:rPr lang="zh-TW" altLang="en-US" sz="2800" b="1" dirty="0">
                <a:latin typeface="微軟正黑體" pitchFamily="34" charset="-120"/>
                <a:ea typeface="微軟正黑體" pitchFamily="34" charset="-120"/>
              </a:rPr>
              <a:t>盤點原則</a:t>
            </a:r>
            <a:r>
              <a:rPr lang="en-US" altLang="zh-TW" sz="2800" b="1" dirty="0">
                <a:latin typeface="微軟正黑體" pitchFamily="34" charset="-120"/>
                <a:ea typeface="微軟正黑體" pitchFamily="34" charset="-120"/>
              </a:rPr>
              <a:t>(</a:t>
            </a:r>
            <a:r>
              <a:rPr lang="zh-TW" altLang="en-US" sz="2800" b="1" dirty="0">
                <a:latin typeface="微軟正黑體" pitchFamily="34" charset="-120"/>
                <a:ea typeface="微軟正黑體" pitchFamily="34" charset="-120"/>
              </a:rPr>
              <a:t>續</a:t>
            </a:r>
            <a:r>
              <a:rPr lang="en-US" altLang="zh-TW" sz="2800" b="1" dirty="0">
                <a:latin typeface="微軟正黑體" pitchFamily="34" charset="-120"/>
                <a:ea typeface="微軟正黑體" pitchFamily="34" charset="-120"/>
              </a:rPr>
              <a:t>)</a:t>
            </a:r>
          </a:p>
          <a:p>
            <a:pPr lvl="1" eaLnBrk="1" fontAlgn="t" hangingPunct="1">
              <a:spcBef>
                <a:spcPct val="0"/>
              </a:spcBef>
              <a:spcAft>
                <a:spcPts val="600"/>
              </a:spcAft>
              <a:buFont typeface="Wingdings" pitchFamily="2" charset="2"/>
              <a:buChar char="ü"/>
            </a:pPr>
            <a:r>
              <a:rPr lang="zh-TW" altLang="zh-TW" sz="1800" b="1" dirty="0">
                <a:latin typeface="微軟正黑體" pitchFamily="34" charset="-120"/>
                <a:ea typeface="微軟正黑體" pitchFamily="34" charset="-120"/>
              </a:rPr>
              <a:t>政府資料以開放、不收費為原則；不開放、收費為例外。</a:t>
            </a:r>
          </a:p>
          <a:p>
            <a:pPr lvl="1" eaLnBrk="1" fontAlgn="t" hangingPunct="1">
              <a:spcBef>
                <a:spcPct val="0"/>
              </a:spcBef>
              <a:spcAft>
                <a:spcPts val="600"/>
              </a:spcAft>
              <a:buFont typeface="Wingdings" pitchFamily="2" charset="2"/>
              <a:buChar char="ü"/>
            </a:pPr>
            <a:r>
              <a:rPr lang="zh-TW" altLang="zh-TW" sz="1800" b="1" dirty="0">
                <a:latin typeface="微軟正黑體" pitchFamily="34" charset="-120"/>
                <a:ea typeface="微軟正黑體" pitchFamily="34" charset="-120"/>
              </a:rPr>
              <a:t>盤點結果如為</a:t>
            </a:r>
            <a:r>
              <a:rPr lang="zh-TW" altLang="zh-TW" sz="1800" b="1" u="sng" dirty="0">
                <a:latin typeface="微軟正黑體" pitchFamily="34" charset="-120"/>
                <a:ea typeface="微軟正黑體" pitchFamily="34" charset="-120"/>
              </a:rPr>
              <a:t>不開放資料，應提出詳細說明及法規、命令或行政規則依據</a:t>
            </a:r>
            <a:r>
              <a:rPr lang="zh-TW" altLang="zh-TW" sz="1800" b="1" dirty="0">
                <a:latin typeface="微軟正黑體" pitchFamily="34" charset="-120"/>
                <a:ea typeface="微軟正黑體" pitchFamily="34" charset="-120"/>
              </a:rPr>
              <a:t>，並請法務單位人員確認法規適用性。</a:t>
            </a:r>
          </a:p>
          <a:p>
            <a:pPr lvl="1" eaLnBrk="1" fontAlgn="t" hangingPunct="1">
              <a:spcBef>
                <a:spcPct val="0"/>
              </a:spcBef>
              <a:spcAft>
                <a:spcPts val="600"/>
              </a:spcAft>
              <a:buFont typeface="Wingdings" pitchFamily="2" charset="2"/>
              <a:buChar char="ü"/>
            </a:pPr>
            <a:r>
              <a:rPr lang="zh-TW" altLang="zh-TW" sz="1800" b="1" u="sng" dirty="0">
                <a:solidFill>
                  <a:srgbClr val="FF0000"/>
                </a:solidFill>
                <a:latin typeface="微軟正黑體" pitchFamily="34" charset="-120"/>
                <a:ea typeface="微軟正黑體" pitchFamily="34" charset="-120"/>
              </a:rPr>
              <a:t>敏感性</a:t>
            </a:r>
            <a:r>
              <a:rPr lang="zh-TW" altLang="zh-TW" sz="1800" b="1" dirty="0">
                <a:latin typeface="微軟正黑體" pitchFamily="34" charset="-120"/>
                <a:ea typeface="微軟正黑體" pitchFamily="34" charset="-120"/>
              </a:rPr>
              <a:t>資料建議採用統計或去識別化進行開放。</a:t>
            </a:r>
          </a:p>
          <a:p>
            <a:pPr lvl="1" eaLnBrk="1" fontAlgn="t" hangingPunct="1">
              <a:spcBef>
                <a:spcPct val="0"/>
              </a:spcBef>
              <a:spcAft>
                <a:spcPts val="600"/>
              </a:spcAft>
              <a:buFont typeface="Wingdings" pitchFamily="2" charset="2"/>
              <a:buChar char="ü"/>
            </a:pPr>
            <a:r>
              <a:rPr lang="zh-TW" altLang="zh-TW" sz="1800" b="1" dirty="0">
                <a:latin typeface="微軟正黑體" pitchFamily="34" charset="-120"/>
                <a:ea typeface="微軟正黑體" pitchFamily="34" charset="-120"/>
              </a:rPr>
              <a:t>如涉及</a:t>
            </a:r>
            <a:r>
              <a:rPr lang="zh-TW" altLang="zh-TW" sz="1800" b="1" u="sng" dirty="0">
                <a:solidFill>
                  <a:srgbClr val="FF0000"/>
                </a:solidFill>
                <a:latin typeface="微軟正黑體" pitchFamily="34" charset="-120"/>
                <a:ea typeface="微軟正黑體" pitchFamily="34" charset="-120"/>
              </a:rPr>
              <a:t>個人資料</a:t>
            </a:r>
            <a:r>
              <a:rPr lang="zh-TW" altLang="zh-TW" sz="1800" b="1" dirty="0">
                <a:latin typeface="微軟正黑體" pitchFamily="34" charset="-120"/>
                <a:ea typeface="微軟正黑體" pitchFamily="34" charset="-120"/>
              </a:rPr>
              <a:t>保護者，請</a:t>
            </a:r>
            <a:r>
              <a:rPr lang="zh-TW" altLang="zh-TW" sz="1800" b="1" u="sng" dirty="0">
                <a:latin typeface="微軟正黑體" pitchFamily="34" charset="-120"/>
                <a:ea typeface="微軟正黑體" pitchFamily="34" charset="-120"/>
              </a:rPr>
              <a:t>依照</a:t>
            </a:r>
            <a:r>
              <a:rPr lang="en-US" altLang="zh-TW" sz="1800" b="1" u="sng" dirty="0">
                <a:solidFill>
                  <a:srgbClr val="FF0000"/>
                </a:solidFill>
                <a:latin typeface="微軟正黑體" pitchFamily="34" charset="-120"/>
                <a:ea typeface="微軟正黑體" pitchFamily="34" charset="-120"/>
              </a:rPr>
              <a:t>CNS 29100</a:t>
            </a:r>
            <a:r>
              <a:rPr lang="zh-TW" altLang="zh-TW" sz="1800" b="1" dirty="0">
                <a:latin typeface="微軟正黑體" pitchFamily="34" charset="-120"/>
                <a:ea typeface="微軟正黑體" pitchFamily="34" charset="-120"/>
              </a:rPr>
              <a:t>「資訊技術</a:t>
            </a:r>
            <a:r>
              <a:rPr lang="en-US" altLang="zh-TW" sz="1800" b="1" dirty="0">
                <a:latin typeface="微軟正黑體" pitchFamily="34" charset="-120"/>
                <a:ea typeface="微軟正黑體" pitchFamily="34" charset="-120"/>
              </a:rPr>
              <a:t>-</a:t>
            </a:r>
            <a:r>
              <a:rPr lang="zh-TW" altLang="zh-TW" sz="1800" b="1" dirty="0">
                <a:latin typeface="微軟正黑體" pitchFamily="34" charset="-120"/>
                <a:ea typeface="微軟正黑體" pitchFamily="34" charset="-120"/>
              </a:rPr>
              <a:t>安全技術</a:t>
            </a:r>
            <a:r>
              <a:rPr lang="en-US" altLang="zh-TW" sz="1800" b="1" dirty="0">
                <a:latin typeface="微軟正黑體" pitchFamily="34" charset="-120"/>
                <a:ea typeface="微軟正黑體" pitchFamily="34" charset="-120"/>
              </a:rPr>
              <a:t>-</a:t>
            </a:r>
            <a:r>
              <a:rPr lang="zh-TW" altLang="zh-TW" sz="1800" b="1" dirty="0">
                <a:latin typeface="微軟正黑體" pitchFamily="34" charset="-120"/>
                <a:ea typeface="微軟正黑體" pitchFamily="34" charset="-120"/>
              </a:rPr>
              <a:t>隱私權框架」、</a:t>
            </a:r>
            <a:r>
              <a:rPr lang="en-US" altLang="zh-TW" sz="1800" b="1" u="sng" dirty="0">
                <a:solidFill>
                  <a:srgbClr val="FF0000"/>
                </a:solidFill>
                <a:latin typeface="微軟正黑體" pitchFamily="34" charset="-120"/>
                <a:ea typeface="微軟正黑體" pitchFamily="34" charset="-120"/>
              </a:rPr>
              <a:t>CNS 29191</a:t>
            </a:r>
            <a:r>
              <a:rPr lang="zh-TW" altLang="zh-TW" sz="1800" b="1" dirty="0">
                <a:latin typeface="微軟正黑體" pitchFamily="34" charset="-120"/>
                <a:ea typeface="微軟正黑體" pitchFamily="34" charset="-120"/>
              </a:rPr>
              <a:t>「資訊技術－安全技術－部分匿名及部分去連結鑑別之要求事項」</a:t>
            </a:r>
            <a:r>
              <a:rPr lang="zh-TW" altLang="zh-TW" sz="1800" b="1" u="sng" dirty="0">
                <a:solidFill>
                  <a:srgbClr val="FF0000"/>
                </a:solidFill>
                <a:latin typeface="微軟正黑體" pitchFamily="34" charset="-120"/>
                <a:ea typeface="微軟正黑體" pitchFamily="34" charset="-120"/>
              </a:rPr>
              <a:t>國家標準</a:t>
            </a:r>
            <a:r>
              <a:rPr lang="zh-TW" altLang="zh-TW" sz="1800" b="1" dirty="0">
                <a:latin typeface="微軟正黑體" pitchFamily="34" charset="-120"/>
                <a:ea typeface="微軟正黑體" pitchFamily="34" charset="-120"/>
              </a:rPr>
              <a:t>及其相關規範，評估開放可行性。</a:t>
            </a:r>
          </a:p>
          <a:p>
            <a:pPr lvl="1" eaLnBrk="1" fontAlgn="t" hangingPunct="1">
              <a:spcBef>
                <a:spcPct val="0"/>
              </a:spcBef>
              <a:spcAft>
                <a:spcPts val="600"/>
              </a:spcAft>
              <a:buFont typeface="Wingdings" pitchFamily="2" charset="2"/>
              <a:buChar char="ü"/>
            </a:pPr>
            <a:r>
              <a:rPr lang="zh-TW" altLang="zh-TW" sz="1800" b="1" dirty="0">
                <a:latin typeface="微軟正黑體" pitchFamily="34" charset="-120"/>
                <a:ea typeface="微軟正黑體" pitchFamily="34" charset="-120"/>
              </a:rPr>
              <a:t>如需要收費，請說明相關</a:t>
            </a:r>
            <a:r>
              <a:rPr lang="zh-TW" altLang="zh-TW" sz="1800" b="1" u="sng" dirty="0">
                <a:solidFill>
                  <a:srgbClr val="FF0000"/>
                </a:solidFill>
                <a:latin typeface="微軟正黑體" pitchFamily="34" charset="-120"/>
                <a:ea typeface="微軟正黑體" pitchFamily="34" charset="-120"/>
              </a:rPr>
              <a:t>收費依據之法規、命令</a:t>
            </a:r>
            <a:r>
              <a:rPr lang="zh-TW" altLang="zh-TW" sz="1800" b="1" dirty="0">
                <a:latin typeface="微軟正黑體" pitchFamily="34" charset="-120"/>
                <a:ea typeface="微軟正黑體" pitchFamily="34" charset="-120"/>
              </a:rPr>
              <a:t>、行政規則名稱，並請考量是否可採有限度開放，不用收費。</a:t>
            </a:r>
          </a:p>
          <a:p>
            <a:pPr lvl="1" eaLnBrk="1" fontAlgn="t" hangingPunct="1">
              <a:spcBef>
                <a:spcPct val="0"/>
              </a:spcBef>
              <a:spcAft>
                <a:spcPts val="600"/>
              </a:spcAft>
              <a:buFont typeface="Wingdings" pitchFamily="2" charset="2"/>
              <a:buChar char="ü"/>
            </a:pPr>
            <a:r>
              <a:rPr lang="zh-TW" altLang="zh-TW" sz="1800" b="1" dirty="0">
                <a:latin typeface="微軟正黑體" pitchFamily="34" charset="-120"/>
                <a:ea typeface="微軟正黑體" pitchFamily="34" charset="-120"/>
              </a:rPr>
              <a:t>非本部權責業務者，不納入盤點範圍。</a:t>
            </a:r>
          </a:p>
          <a:p>
            <a:pPr lvl="1" eaLnBrk="1" fontAlgn="t" hangingPunct="1">
              <a:spcBef>
                <a:spcPct val="0"/>
              </a:spcBef>
              <a:spcAft>
                <a:spcPts val="600"/>
              </a:spcAft>
              <a:buFont typeface="Wingdings" pitchFamily="2" charset="2"/>
              <a:buChar char="ü"/>
            </a:pPr>
            <a:r>
              <a:rPr lang="zh-TW" altLang="zh-TW" sz="1800" b="1" dirty="0">
                <a:latin typeface="微軟正黑體" pitchFamily="34" charset="-120"/>
                <a:ea typeface="微軟正黑體" pitchFamily="34" charset="-120"/>
              </a:rPr>
              <a:t>凡列於盤點資料內之項目，日後需要變更開放內容或</a:t>
            </a:r>
            <a:r>
              <a:rPr lang="zh-TW" altLang="zh-TW" sz="1800" b="1" u="sng" dirty="0">
                <a:solidFill>
                  <a:srgbClr val="FF0000"/>
                </a:solidFill>
                <a:latin typeface="微軟正黑體" pitchFamily="34" charset="-120"/>
                <a:ea typeface="微軟正黑體" pitchFamily="34" charset="-120"/>
              </a:rPr>
              <a:t>因故無法開放者，請敘明理由並提報本部資訊中心</a:t>
            </a:r>
            <a:r>
              <a:rPr lang="zh-TW" altLang="zh-TW" sz="1800" b="1" dirty="0">
                <a:latin typeface="微軟正黑體" pitchFamily="34" charset="-120"/>
                <a:ea typeface="微軟正黑體" pitchFamily="34" charset="-120"/>
              </a:rPr>
              <a:t>。</a:t>
            </a:r>
          </a:p>
        </p:txBody>
      </p:sp>
      <p:sp>
        <p:nvSpPr>
          <p:cNvPr id="6" name="AutoShape 11"/>
          <p:cNvSpPr>
            <a:spLocks noChangeArrowheads="1"/>
          </p:cNvSpPr>
          <p:nvPr/>
        </p:nvSpPr>
        <p:spPr bwMode="auto">
          <a:xfrm>
            <a:off x="1187450" y="836613"/>
            <a:ext cx="7488238" cy="576262"/>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algn="ctr" eaLnBrk="1" fontAlgn="t" hangingPunct="1">
              <a:spcBef>
                <a:spcPct val="0"/>
              </a:spcBef>
              <a:buFont typeface="Arial" charset="0"/>
              <a:buNone/>
              <a:defRPr/>
            </a:pPr>
            <a:r>
              <a:rPr lang="zh-TW" altLang="en-US" sz="2800" b="1" dirty="0" smtClean="0">
                <a:solidFill>
                  <a:srgbClr val="FF0000"/>
                </a:solidFill>
                <a:latin typeface="微軟正黑體" panose="020B0604030504040204" pitchFamily="34" charset="-120"/>
                <a:ea typeface="微軟正黑體" panose="020B0604030504040204" pitchFamily="34" charset="-120"/>
                <a:cs typeface="Times New Roman" panose="02020603050405020304" pitchFamily="18" charset="0"/>
              </a:rPr>
              <a:t>個資及法規等依據</a:t>
            </a:r>
            <a:endParaRPr lang="en-US" altLang="zh-TW" sz="2800" b="1" dirty="0">
              <a:solidFill>
                <a:srgbClr val="FF0000"/>
              </a:solidFill>
              <a:latin typeface="微軟正黑體" pitchFamily="34" charset="-120"/>
              <a:ea typeface="微軟正黑體" pitchFamily="34" charset="-120"/>
            </a:endParaRPr>
          </a:p>
        </p:txBody>
      </p:sp>
      <p:sp>
        <p:nvSpPr>
          <p:cNvPr id="7" name="文字方塊 1"/>
          <p:cNvSpPr txBox="1">
            <a:spLocks noChangeArrowheads="1"/>
          </p:cNvSpPr>
          <p:nvPr/>
        </p:nvSpPr>
        <p:spPr bwMode="auto">
          <a:xfrm>
            <a:off x="0" y="6350"/>
            <a:ext cx="914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800" dirty="0" smtClean="0">
                <a:latin typeface="微軟正黑體" pitchFamily="34" charset="-120"/>
                <a:ea typeface="微軟正黑體" pitchFamily="34" charset="-120"/>
              </a:rPr>
              <a:t>盤點作業說明</a:t>
            </a:r>
            <a:endParaRPr kumimoji="0" lang="zh-TW" altLang="en-US" sz="48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A31FB6AB-B4CA-4199-AA2E-085DD94211A3}" type="slidenum">
              <a:rPr kumimoji="0" lang="zh-TW" altLang="en-US" sz="1200">
                <a:latin typeface="微軟正黑體" pitchFamily="34" charset="-120"/>
                <a:ea typeface="微軟正黑體" pitchFamily="34" charset="-120"/>
              </a:rPr>
              <a:pPr algn="ctr" eaLnBrk="1" hangingPunct="1">
                <a:spcBef>
                  <a:spcPct val="0"/>
                </a:spcBef>
                <a:buFontTx/>
                <a:buNone/>
              </a:pPr>
              <a:t>21</a:t>
            </a:fld>
            <a:endParaRPr kumimoji="0" lang="en-US" altLang="zh-TW" sz="1200">
              <a:latin typeface="微軟正黑體" pitchFamily="34" charset="-120"/>
              <a:ea typeface="微軟正黑體" pitchFamily="34" charset="-120"/>
            </a:endParaRPr>
          </a:p>
        </p:txBody>
      </p:sp>
      <p:sp>
        <p:nvSpPr>
          <p:cNvPr id="30723" name="文字方塊 1"/>
          <p:cNvSpPr txBox="1">
            <a:spLocks noChangeArrowheads="1"/>
          </p:cNvSpPr>
          <p:nvPr/>
        </p:nvSpPr>
        <p:spPr bwMode="auto">
          <a:xfrm>
            <a:off x="287338" y="1341438"/>
            <a:ext cx="86772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Font typeface="Arial" charset="0"/>
              <a:buChar char="•"/>
              <a:defRPr sz="3200">
                <a:solidFill>
                  <a:schemeClr val="tx1"/>
                </a:solidFill>
                <a:latin typeface="Calibri" charset="0"/>
                <a:ea typeface="新細明體" pitchFamily="18" charset="-120"/>
              </a:defRPr>
            </a:lvl1pPr>
            <a:lvl2pPr marL="804863" indent="-44926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lvl="1" eaLnBrk="1" fontAlgn="t" hangingPunct="1">
              <a:spcBef>
                <a:spcPct val="0"/>
              </a:spcBef>
              <a:spcAft>
                <a:spcPts val="600"/>
              </a:spcAft>
              <a:buFont typeface="Wingdings" pitchFamily="2" charset="2"/>
              <a:buChar char="ü"/>
            </a:pPr>
            <a:r>
              <a:rPr lang="zh-TW" altLang="zh-TW" sz="1800" b="1">
                <a:latin typeface="微軟正黑體" pitchFamily="34" charset="-120"/>
                <a:ea typeface="微軟正黑體" pitchFamily="34" charset="-120"/>
              </a:rPr>
              <a:t>依據「行政院及所屬各機關政府資料分類及授權利用收 費原則」，將政府資料權利的完整性、適法性，予以適當分類為甲、乙、丙三類資料（如下表）。</a:t>
            </a:r>
          </a:p>
        </p:txBody>
      </p:sp>
      <p:sp>
        <p:nvSpPr>
          <p:cNvPr id="8" name="AutoShape 11"/>
          <p:cNvSpPr>
            <a:spLocks noChangeArrowheads="1"/>
          </p:cNvSpPr>
          <p:nvPr/>
        </p:nvSpPr>
        <p:spPr bwMode="auto">
          <a:xfrm>
            <a:off x="1187450" y="836613"/>
            <a:ext cx="7488238" cy="504825"/>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algn="ctr" eaLnBrk="1" fontAlgn="t" hangingPunct="1">
              <a:spcBef>
                <a:spcPct val="0"/>
              </a:spcBef>
              <a:buFont typeface="Arial" charset="0"/>
              <a:buNone/>
              <a:defRPr/>
            </a:pPr>
            <a:r>
              <a:rPr lang="zh-TW" altLang="en-US" sz="2800" b="1" dirty="0" smtClean="0">
                <a:solidFill>
                  <a:srgbClr val="FF0000"/>
                </a:solidFill>
                <a:latin typeface="微軟正黑體" pitchFamily="34" charset="-120"/>
                <a:ea typeface="微軟正黑體" pitchFamily="34" charset="-120"/>
              </a:rPr>
              <a:t>盤點</a:t>
            </a:r>
            <a:r>
              <a:rPr lang="zh-TW" altLang="en-US" sz="2800" b="1" dirty="0">
                <a:solidFill>
                  <a:srgbClr val="FF0000"/>
                </a:solidFill>
                <a:latin typeface="微軟正黑體" pitchFamily="34" charset="-120"/>
                <a:ea typeface="微軟正黑體" pitchFamily="34" charset="-120"/>
              </a:rPr>
              <a:t>資料</a:t>
            </a:r>
            <a:r>
              <a:rPr lang="zh-TW" altLang="en-US" sz="2800" b="1" dirty="0" smtClean="0">
                <a:solidFill>
                  <a:srgbClr val="FF0000"/>
                </a:solidFill>
                <a:latin typeface="微軟正黑體" pitchFamily="34" charset="-120"/>
                <a:ea typeface="微軟正黑體" pitchFamily="34" charset="-120"/>
              </a:rPr>
              <a:t>分類</a:t>
            </a:r>
            <a:endParaRPr lang="en-US" altLang="zh-TW" sz="2800" b="1" dirty="0">
              <a:solidFill>
                <a:srgbClr val="FF0000"/>
              </a:solidFill>
              <a:latin typeface="微軟正黑體" pitchFamily="34" charset="-120"/>
              <a:ea typeface="微軟正黑體" pitchFamily="34" charset="-120"/>
            </a:endParaRPr>
          </a:p>
        </p:txBody>
      </p:sp>
      <p:graphicFrame>
        <p:nvGraphicFramePr>
          <p:cNvPr id="2" name="表格 1"/>
          <p:cNvGraphicFramePr>
            <a:graphicFrameLocks noGrp="1"/>
          </p:cNvGraphicFramePr>
          <p:nvPr>
            <p:extLst>
              <p:ext uri="{D42A27DB-BD31-4B8C-83A1-F6EECF244321}">
                <p14:modId xmlns:p14="http://schemas.microsoft.com/office/powerpoint/2010/main" val="3070356275"/>
              </p:ext>
            </p:extLst>
          </p:nvPr>
        </p:nvGraphicFramePr>
        <p:xfrm>
          <a:off x="467544" y="1987550"/>
          <a:ext cx="8208144" cy="4666961"/>
        </p:xfrm>
        <a:graphic>
          <a:graphicData uri="http://schemas.openxmlformats.org/drawingml/2006/table">
            <a:tbl>
              <a:tblPr firstRow="1" firstCol="1" bandRow="1" bandCol="1">
                <a:tableStyleId>{5C22544A-7EE6-4342-B048-85BDC9FD1C3A}</a:tableStyleId>
              </a:tblPr>
              <a:tblGrid>
                <a:gridCol w="1008112"/>
                <a:gridCol w="7200032"/>
              </a:tblGrid>
              <a:tr h="332354">
                <a:tc>
                  <a:txBody>
                    <a:bodyPr/>
                    <a:lstStyle/>
                    <a:p>
                      <a:pPr algn="ctr">
                        <a:lnSpc>
                          <a:spcPts val="2000"/>
                        </a:lnSpc>
                        <a:spcAft>
                          <a:spcPts val="0"/>
                        </a:spcAft>
                      </a:pPr>
                      <a:r>
                        <a:rPr lang="zh-TW" sz="1800" kern="100" dirty="0">
                          <a:effectLst/>
                          <a:latin typeface="微軟正黑體" panose="020B0604030504040204" pitchFamily="34" charset="-120"/>
                          <a:ea typeface="微軟正黑體" panose="020B0604030504040204" pitchFamily="34" charset="-120"/>
                        </a:rPr>
                        <a:t>資料類別</a:t>
                      </a:r>
                    </a:p>
                  </a:txBody>
                  <a:tcPr marL="37684" marR="37684" marT="0" marB="0" anchor="ctr"/>
                </a:tc>
                <a:tc>
                  <a:txBody>
                    <a:bodyPr/>
                    <a:lstStyle/>
                    <a:p>
                      <a:pPr algn="ctr">
                        <a:lnSpc>
                          <a:spcPts val="2000"/>
                        </a:lnSpc>
                        <a:spcAft>
                          <a:spcPts val="0"/>
                        </a:spcAft>
                      </a:pPr>
                      <a:r>
                        <a:rPr lang="zh-TW" sz="1800" kern="100" dirty="0" smtClean="0">
                          <a:effectLst/>
                          <a:latin typeface="微軟正黑體" panose="020B0604030504040204" pitchFamily="34" charset="-120"/>
                          <a:ea typeface="微軟正黑體" panose="020B0604030504040204" pitchFamily="34" charset="-120"/>
                        </a:rPr>
                        <a:t>說</a:t>
                      </a:r>
                      <a:r>
                        <a:rPr lang="zh-TW" altLang="en-US" sz="1800" kern="100" dirty="0" smtClean="0">
                          <a:effectLst/>
                          <a:latin typeface="微軟正黑體" panose="020B0604030504040204" pitchFamily="34" charset="-120"/>
                          <a:ea typeface="微軟正黑體" panose="020B0604030504040204" pitchFamily="34" charset="-120"/>
                        </a:rPr>
                        <a:t>       </a:t>
                      </a:r>
                      <a:r>
                        <a:rPr lang="zh-TW" sz="1800" kern="100" dirty="0" smtClean="0">
                          <a:effectLst/>
                          <a:latin typeface="微軟正黑體" panose="020B0604030504040204" pitchFamily="34" charset="-120"/>
                          <a:ea typeface="微軟正黑體" panose="020B0604030504040204" pitchFamily="34" charset="-120"/>
                        </a:rPr>
                        <a:t>明</a:t>
                      </a:r>
                      <a:endParaRPr lang="zh-TW" sz="1800" kern="100" dirty="0">
                        <a:effectLst/>
                        <a:latin typeface="微軟正黑體" panose="020B0604030504040204" pitchFamily="34" charset="-120"/>
                        <a:ea typeface="微軟正黑體" panose="020B0604030504040204" pitchFamily="34" charset="-120"/>
                      </a:endParaRPr>
                    </a:p>
                  </a:txBody>
                  <a:tcPr marL="37684" marR="37684" marT="0" marB="0" anchor="ctr"/>
                </a:tc>
              </a:tr>
              <a:tr h="1436029">
                <a:tc>
                  <a:txBody>
                    <a:bodyPr/>
                    <a:lstStyle/>
                    <a:p>
                      <a:pPr algn="ctr">
                        <a:lnSpc>
                          <a:spcPts val="2200"/>
                        </a:lnSpc>
                        <a:spcAft>
                          <a:spcPts val="0"/>
                        </a:spcAft>
                      </a:pPr>
                      <a:r>
                        <a:rPr lang="zh-TW" sz="1800" kern="100" dirty="0">
                          <a:solidFill>
                            <a:schemeClr val="tx1"/>
                          </a:solidFill>
                          <a:effectLst/>
                          <a:latin typeface="微軟正黑體" panose="020B0604030504040204" pitchFamily="34" charset="-120"/>
                          <a:ea typeface="微軟正黑體" panose="020B0604030504040204" pitchFamily="34" charset="-120"/>
                        </a:rPr>
                        <a:t>甲類</a:t>
                      </a:r>
                    </a:p>
                  </a:txBody>
                  <a:tcPr marL="37684" marR="37684" marT="0" marB="0" anchor="ctr">
                    <a:solidFill>
                      <a:srgbClr val="92D050"/>
                    </a:solidFill>
                  </a:tcPr>
                </a:tc>
                <a:tc>
                  <a:txBody>
                    <a:bodyPr/>
                    <a:lstStyle/>
                    <a:p>
                      <a:pPr marL="342900" lvl="0" indent="-342900" fontAlgn="auto">
                        <a:lnSpc>
                          <a:spcPts val="2000"/>
                        </a:lnSpc>
                        <a:spcAft>
                          <a:spcPts val="0"/>
                        </a:spcAft>
                        <a:buFont typeface="Wingdings"/>
                        <a:buChar char=""/>
                      </a:pPr>
                      <a:r>
                        <a:rPr lang="zh-TW" sz="1600" kern="150" dirty="0">
                          <a:effectLst/>
                          <a:latin typeface="微軟正黑體" panose="020B0604030504040204" pitchFamily="34" charset="-120"/>
                          <a:ea typeface="微軟正黑體" panose="020B0604030504040204" pitchFamily="34" charset="-120"/>
                        </a:rPr>
                        <a:t>為開放資料，以開放格式提供，且以無償方式、不可撤回，並得再轉授權方式授權利用為原則。</a:t>
                      </a:r>
                    </a:p>
                    <a:p>
                      <a:pPr marL="342900" lvl="0" indent="-342900" fontAlgn="auto">
                        <a:lnSpc>
                          <a:spcPts val="2000"/>
                        </a:lnSpc>
                        <a:spcAft>
                          <a:spcPts val="0"/>
                        </a:spcAft>
                        <a:buFont typeface="Wingdings"/>
                        <a:buChar char=""/>
                      </a:pPr>
                      <a:r>
                        <a:rPr lang="zh-TW" sz="1600" kern="150" dirty="0">
                          <a:effectLst/>
                          <a:latin typeface="微軟正黑體" panose="020B0604030504040204" pitchFamily="34" charset="-120"/>
                          <a:ea typeface="微軟正黑體" panose="020B0604030504040204" pitchFamily="34" charset="-120"/>
                        </a:rPr>
                        <a:t>採用「政府資料開放授權條款」，以免申請方式，授權使用者不限目的、時間及地域、非專屬、不可撤回、免授權金進行利用。</a:t>
                      </a:r>
                    </a:p>
                    <a:p>
                      <a:pPr marL="342900" lvl="0" indent="-342900" fontAlgn="auto">
                        <a:lnSpc>
                          <a:spcPts val="2000"/>
                        </a:lnSpc>
                        <a:spcAft>
                          <a:spcPts val="0"/>
                        </a:spcAft>
                        <a:buFont typeface="Wingdings"/>
                        <a:buChar char=""/>
                      </a:pPr>
                      <a:r>
                        <a:rPr lang="zh-TW" altLang="en-US" sz="1600" kern="150" dirty="0" smtClean="0">
                          <a:effectLst/>
                          <a:latin typeface="微軟正黑體" panose="020B0604030504040204" pitchFamily="34" charset="-120"/>
                          <a:ea typeface="微軟正黑體" panose="020B0604030504040204" pitchFamily="34" charset="-120"/>
                        </a:rPr>
                        <a:t>建置或取得成本達一定金額者（單一資料集建置之整體投入加計近</a:t>
                      </a:r>
                      <a:r>
                        <a:rPr lang="en-US" altLang="zh-TW" sz="1600" kern="150" dirty="0" smtClean="0">
                          <a:effectLst/>
                          <a:latin typeface="微軟正黑體" panose="020B0604030504040204" pitchFamily="34" charset="-120"/>
                          <a:ea typeface="微軟正黑體" panose="020B0604030504040204" pitchFamily="34" charset="-120"/>
                        </a:rPr>
                        <a:t>3</a:t>
                      </a:r>
                      <a:r>
                        <a:rPr lang="zh-TW" altLang="en-US" sz="1600" kern="150" dirty="0" smtClean="0">
                          <a:effectLst/>
                          <a:latin typeface="微軟正黑體" panose="020B0604030504040204" pitchFamily="34" charset="-120"/>
                          <a:ea typeface="微軟正黑體" panose="020B0604030504040204" pitchFamily="34" charset="-120"/>
                        </a:rPr>
                        <a:t>年維護更新金額達</a:t>
                      </a:r>
                      <a:r>
                        <a:rPr lang="en-US" altLang="zh-TW" sz="1600" kern="150" dirty="0" smtClean="0">
                          <a:effectLst/>
                          <a:latin typeface="微軟正黑體" panose="020B0604030504040204" pitchFamily="34" charset="-120"/>
                          <a:ea typeface="微軟正黑體" panose="020B0604030504040204" pitchFamily="34" charset="-120"/>
                        </a:rPr>
                        <a:t>5</a:t>
                      </a:r>
                      <a:r>
                        <a:rPr lang="zh-TW" altLang="en-US" sz="1600" kern="150" dirty="0" smtClean="0">
                          <a:effectLst/>
                          <a:latin typeface="微軟正黑體" panose="020B0604030504040204" pitchFamily="34" charset="-120"/>
                          <a:ea typeface="微軟正黑體" panose="020B0604030504040204" pitchFamily="34" charset="-120"/>
                        </a:rPr>
                        <a:t>千萬以上）</a:t>
                      </a:r>
                      <a:r>
                        <a:rPr lang="zh-TW" altLang="zh-TW" sz="1600" kern="150" dirty="0" smtClean="0">
                          <a:effectLst/>
                          <a:latin typeface="微軟正黑體" panose="020B0604030504040204" pitchFamily="34" charset="-120"/>
                          <a:ea typeface="微軟正黑體" panose="020B0604030504040204" pitchFamily="34" charset="-120"/>
                        </a:rPr>
                        <a:t>，</a:t>
                      </a:r>
                      <a:r>
                        <a:rPr lang="zh-TW" altLang="en-US" sz="1600" kern="150" dirty="0" smtClean="0">
                          <a:effectLst/>
                          <a:latin typeface="微軟正黑體" panose="020B0604030504040204" pitchFamily="34" charset="-120"/>
                          <a:ea typeface="微軟正黑體" panose="020B0604030504040204" pitchFamily="34" charset="-120"/>
                        </a:rPr>
                        <a:t>應提報行政院</a:t>
                      </a:r>
                      <a:r>
                        <a:rPr lang="zh-TW" altLang="zh-TW" sz="1600" kern="150" dirty="0" smtClean="0">
                          <a:effectLst/>
                          <a:latin typeface="微軟正黑體" panose="020B0604030504040204" pitchFamily="34" charset="-120"/>
                          <a:ea typeface="微軟正黑體" panose="020B0604030504040204" pitchFamily="34" charset="-120"/>
                        </a:rPr>
                        <a:t>資料開放諮詢小組</a:t>
                      </a:r>
                      <a:r>
                        <a:rPr lang="zh-TW" altLang="en-US" sz="1600" kern="150" dirty="0" smtClean="0">
                          <a:effectLst/>
                          <a:latin typeface="微軟正黑體" panose="020B0604030504040204" pitchFamily="34" charset="-120"/>
                          <a:ea typeface="微軟正黑體" panose="020B0604030504040204" pitchFamily="34" charset="-120"/>
                        </a:rPr>
                        <a:t>審核</a:t>
                      </a:r>
                      <a:r>
                        <a:rPr lang="zh-TW" altLang="zh-TW" sz="1600" kern="150" dirty="0" smtClean="0">
                          <a:effectLst/>
                          <a:latin typeface="微軟正黑體" panose="020B0604030504040204" pitchFamily="34" charset="-120"/>
                          <a:ea typeface="微軟正黑體" panose="020B0604030504040204" pitchFamily="34" charset="-120"/>
                        </a:rPr>
                        <a:t>。</a:t>
                      </a:r>
                      <a:endParaRPr lang="zh-TW" sz="1600" kern="150" dirty="0">
                        <a:effectLst/>
                        <a:latin typeface="微軟正黑體" panose="020B0604030504040204" pitchFamily="34" charset="-120"/>
                        <a:ea typeface="微軟正黑體" panose="020B0604030504040204" pitchFamily="34" charset="-120"/>
                        <a:cs typeface="Times New Roman"/>
                      </a:endParaRPr>
                    </a:p>
                  </a:txBody>
                  <a:tcPr marL="37684" marR="37684" marT="0" marB="0">
                    <a:solidFill>
                      <a:srgbClr val="92D050"/>
                    </a:solidFill>
                  </a:tcPr>
                </a:tc>
              </a:tr>
              <a:tr h="2212335">
                <a:tc>
                  <a:txBody>
                    <a:bodyPr/>
                    <a:lstStyle/>
                    <a:p>
                      <a:pPr algn="ctr">
                        <a:lnSpc>
                          <a:spcPts val="2200"/>
                        </a:lnSpc>
                        <a:spcAft>
                          <a:spcPts val="0"/>
                        </a:spcAft>
                      </a:pPr>
                      <a:r>
                        <a:rPr lang="zh-TW" sz="2000" kern="100" dirty="0">
                          <a:solidFill>
                            <a:schemeClr val="tx1"/>
                          </a:solidFill>
                          <a:effectLst/>
                          <a:latin typeface="微軟正黑體" panose="020B0604030504040204" pitchFamily="34" charset="-120"/>
                          <a:ea typeface="微軟正黑體" panose="020B0604030504040204" pitchFamily="34" charset="-120"/>
                        </a:rPr>
                        <a:t>乙類</a:t>
                      </a:r>
                    </a:p>
                  </a:txBody>
                  <a:tcPr marL="37684" marR="37684" marT="0" marB="0" anchor="ctr">
                    <a:solidFill>
                      <a:srgbClr val="FFFF99"/>
                    </a:solidFill>
                  </a:tcPr>
                </a:tc>
                <a:tc>
                  <a:txBody>
                    <a:bodyPr/>
                    <a:lstStyle/>
                    <a:p>
                      <a:pPr marL="342900" lvl="0" indent="-342900" fontAlgn="auto">
                        <a:lnSpc>
                          <a:spcPts val="2000"/>
                        </a:lnSpc>
                        <a:spcAft>
                          <a:spcPts val="0"/>
                        </a:spcAft>
                        <a:buFont typeface="Wingdings"/>
                        <a:buChar char=""/>
                      </a:pPr>
                      <a:r>
                        <a:rPr lang="zh-TW" sz="1600" kern="150" dirty="0">
                          <a:effectLst/>
                          <a:latin typeface="微軟正黑體" panose="020B0604030504040204" pitchFamily="34" charset="-120"/>
                          <a:ea typeface="微軟正黑體" panose="020B0604030504040204" pitchFamily="34" charset="-120"/>
                        </a:rPr>
                        <a:t>有限度利用資料，以開放格式提供，且符合下列任一條件者：</a:t>
                      </a:r>
                    </a:p>
                    <a:p>
                      <a:pPr marL="304800">
                        <a:lnSpc>
                          <a:spcPts val="2000"/>
                        </a:lnSpc>
                        <a:spcAft>
                          <a:spcPts val="0"/>
                        </a:spcAft>
                      </a:pPr>
                      <a:r>
                        <a:rPr lang="en-US" sz="1600" kern="150" dirty="0">
                          <a:effectLst/>
                          <a:latin typeface="微軟正黑體" panose="020B0604030504040204" pitchFamily="34" charset="-120"/>
                          <a:ea typeface="微軟正黑體" panose="020B0604030504040204" pitchFamily="34" charset="-120"/>
                        </a:rPr>
                        <a:t>1.</a:t>
                      </a:r>
                      <a:r>
                        <a:rPr lang="zh-TW" sz="1600" kern="150" dirty="0">
                          <a:effectLst/>
                          <a:latin typeface="微軟正黑體" panose="020B0604030504040204" pitchFamily="34" charset="-120"/>
                          <a:ea typeface="微軟正黑體" panose="020B0604030504040204" pitchFamily="34" charset="-120"/>
                        </a:rPr>
                        <a:t>保留撤回權。 </a:t>
                      </a:r>
                      <a:endParaRPr lang="zh-TW" sz="1600" kern="150" dirty="0" smtClean="0">
                        <a:effectLst/>
                        <a:latin typeface="微軟正黑體" panose="020B0604030504040204" pitchFamily="34" charset="-120"/>
                        <a:ea typeface="微軟正黑體" panose="020B0604030504040204" pitchFamily="34" charset="-120"/>
                      </a:endParaRPr>
                    </a:p>
                    <a:p>
                      <a:pPr marL="304800">
                        <a:lnSpc>
                          <a:spcPts val="2000"/>
                        </a:lnSpc>
                        <a:spcAft>
                          <a:spcPts val="0"/>
                        </a:spcAft>
                      </a:pPr>
                      <a:r>
                        <a:rPr lang="en-US" sz="1600" kern="150" dirty="0" smtClean="0">
                          <a:effectLst/>
                          <a:latin typeface="微軟正黑體" panose="020B0604030504040204" pitchFamily="34" charset="-120"/>
                          <a:ea typeface="微軟正黑體" panose="020B0604030504040204" pitchFamily="34" charset="-120"/>
                        </a:rPr>
                        <a:t>2.</a:t>
                      </a:r>
                      <a:r>
                        <a:rPr lang="zh-TW" sz="1600" kern="150" dirty="0" smtClean="0">
                          <a:effectLst/>
                          <a:latin typeface="微軟正黑體" panose="020B0604030504040204" pitchFamily="34" charset="-120"/>
                          <a:ea typeface="微軟正黑體" panose="020B0604030504040204" pitchFamily="34" charset="-120"/>
                        </a:rPr>
                        <a:t>其他限制條件授權利用。 </a:t>
                      </a:r>
                    </a:p>
                    <a:p>
                      <a:pPr marL="304800">
                        <a:lnSpc>
                          <a:spcPts val="2000"/>
                        </a:lnSpc>
                        <a:spcAft>
                          <a:spcPts val="0"/>
                        </a:spcAft>
                      </a:pPr>
                      <a:r>
                        <a:rPr lang="en-US" sz="1600" kern="150" dirty="0" smtClean="0">
                          <a:effectLst/>
                          <a:latin typeface="微軟正黑體" panose="020B0604030504040204" pitchFamily="34" charset="-120"/>
                          <a:ea typeface="微軟正黑體" panose="020B0604030504040204" pitchFamily="34" charset="-120"/>
                        </a:rPr>
                        <a:t>3</a:t>
                      </a:r>
                      <a:r>
                        <a:rPr lang="en-US" sz="1600" kern="150" dirty="0">
                          <a:effectLst/>
                          <a:latin typeface="微軟正黑體" panose="020B0604030504040204" pitchFamily="34" charset="-120"/>
                          <a:ea typeface="微軟正黑體" panose="020B0604030504040204" pitchFamily="34" charset="-120"/>
                        </a:rPr>
                        <a:t>.</a:t>
                      </a:r>
                      <a:r>
                        <a:rPr lang="zh-TW" sz="1600" kern="150" dirty="0">
                          <a:effectLst/>
                          <a:latin typeface="微軟正黑體" panose="020B0604030504040204" pitchFamily="34" charset="-120"/>
                          <a:ea typeface="微軟正黑體" panose="020B0604030504040204" pitchFamily="34" charset="-120"/>
                        </a:rPr>
                        <a:t>有償或無償提供。</a:t>
                      </a:r>
                    </a:p>
                    <a:p>
                      <a:pPr marL="342900" lvl="0" indent="-342900" fontAlgn="auto">
                        <a:lnSpc>
                          <a:spcPts val="2000"/>
                        </a:lnSpc>
                        <a:spcAft>
                          <a:spcPts val="0"/>
                        </a:spcAft>
                        <a:buFont typeface="Wingdings"/>
                        <a:buChar char=""/>
                      </a:pPr>
                      <a:r>
                        <a:rPr lang="zh-TW" sz="1600" kern="150" dirty="0">
                          <a:effectLst/>
                          <a:latin typeface="微軟正黑體" panose="020B0604030504040204" pitchFamily="34" charset="-120"/>
                          <a:ea typeface="微軟正黑體" panose="020B0604030504040204" pitchFamily="34" charset="-120"/>
                        </a:rPr>
                        <a:t>涉及有償提供之乙類資料，得依據「行政院及所屬各機關政府資料分類及授權利用收費原則」，參考資料建置或取得成本擬定收費基準，商業利用者得約定不同費率或報償比率，相關收費基準應於機關網站及政府資料開放平臺公開徵詢各界意見，經彙整各界意見提報本部政府資料開放諮詢小組審核通過後，陳報行政院資料開放諮詢小組備查，並公開於政府資料開放平臺。</a:t>
                      </a:r>
                      <a:endParaRPr lang="zh-TW" sz="1600" kern="150" dirty="0">
                        <a:effectLst/>
                        <a:latin typeface="微軟正黑體" panose="020B0604030504040204" pitchFamily="34" charset="-120"/>
                        <a:ea typeface="微軟正黑體" panose="020B0604030504040204" pitchFamily="34" charset="-120"/>
                        <a:cs typeface="Times New Roman"/>
                      </a:endParaRPr>
                    </a:p>
                  </a:txBody>
                  <a:tcPr marL="37684" marR="37684" marT="0" marB="0">
                    <a:solidFill>
                      <a:srgbClr val="FFFF99"/>
                    </a:solidFill>
                  </a:tcPr>
                </a:tc>
              </a:tr>
              <a:tr h="524607">
                <a:tc>
                  <a:txBody>
                    <a:bodyPr/>
                    <a:lstStyle/>
                    <a:p>
                      <a:pPr algn="ctr">
                        <a:lnSpc>
                          <a:spcPts val="2200"/>
                        </a:lnSpc>
                        <a:spcAft>
                          <a:spcPts val="0"/>
                        </a:spcAft>
                      </a:pPr>
                      <a:r>
                        <a:rPr lang="zh-TW" sz="2000" kern="100" dirty="0">
                          <a:solidFill>
                            <a:schemeClr val="tx1"/>
                          </a:solidFill>
                          <a:effectLst/>
                          <a:latin typeface="微軟正黑體" panose="020B0604030504040204" pitchFamily="34" charset="-120"/>
                          <a:ea typeface="微軟正黑體" panose="020B0604030504040204" pitchFamily="34" charset="-120"/>
                        </a:rPr>
                        <a:t>丙類</a:t>
                      </a:r>
                    </a:p>
                  </a:txBody>
                  <a:tcPr marL="37684" marR="37684" marT="0" marB="0" anchor="ctr">
                    <a:solidFill>
                      <a:srgbClr val="FF9999"/>
                    </a:solidFill>
                  </a:tcPr>
                </a:tc>
                <a:tc>
                  <a:txBody>
                    <a:bodyPr/>
                    <a:lstStyle/>
                    <a:p>
                      <a:pPr marL="342900" lvl="0" indent="-342900" fontAlgn="auto">
                        <a:lnSpc>
                          <a:spcPts val="2200"/>
                        </a:lnSpc>
                        <a:spcAft>
                          <a:spcPts val="0"/>
                        </a:spcAft>
                        <a:buFont typeface="Wingdings"/>
                        <a:buChar char=""/>
                      </a:pPr>
                      <a:r>
                        <a:rPr lang="zh-TW" sz="1600" kern="150" dirty="0" smtClean="0">
                          <a:effectLst/>
                          <a:latin typeface="微軟正黑體" panose="020B0604030504040204" pitchFamily="34" charset="-120"/>
                          <a:ea typeface="微軟正黑體" panose="020B0604030504040204" pitchFamily="34" charset="-120"/>
                        </a:rPr>
                        <a:t>因法律</a:t>
                      </a:r>
                      <a:r>
                        <a:rPr lang="zh-TW" sz="1600" kern="150" dirty="0">
                          <a:effectLst/>
                          <a:latin typeface="微軟正黑體" panose="020B0604030504040204" pitchFamily="34" charset="-120"/>
                          <a:ea typeface="微軟正黑體" panose="020B0604030504040204" pitchFamily="34" charset="-120"/>
                        </a:rPr>
                        <a:t>規定不得開放，或因資料敏感或有其他特殊情形，</a:t>
                      </a:r>
                      <a:r>
                        <a:rPr lang="zh-TW" sz="1600" kern="150" dirty="0" smtClean="0">
                          <a:effectLst/>
                          <a:latin typeface="微軟正黑體" panose="020B0604030504040204" pitchFamily="34" charset="-120"/>
                          <a:ea typeface="微軟正黑體" panose="020B0604030504040204" pitchFamily="34" charset="-120"/>
                        </a:rPr>
                        <a:t>經各機關</a:t>
                      </a:r>
                      <a:r>
                        <a:rPr lang="zh-TW" sz="1600" kern="150" dirty="0">
                          <a:effectLst/>
                          <a:latin typeface="微軟正黑體" panose="020B0604030504040204" pitchFamily="34" charset="-120"/>
                          <a:ea typeface="微軟正黑體" panose="020B0604030504040204" pitchFamily="34" charset="-120"/>
                        </a:rPr>
                        <a:t>首長核可。</a:t>
                      </a:r>
                      <a:endParaRPr lang="zh-TW" sz="1600" kern="150" dirty="0">
                        <a:effectLst/>
                        <a:latin typeface="微軟正黑體" panose="020B0604030504040204" pitchFamily="34" charset="-120"/>
                        <a:ea typeface="微軟正黑體" panose="020B0604030504040204" pitchFamily="34" charset="-120"/>
                        <a:cs typeface="Times New Roman"/>
                      </a:endParaRPr>
                    </a:p>
                  </a:txBody>
                  <a:tcPr marL="37684" marR="37684" marT="0" marB="0">
                    <a:solidFill>
                      <a:srgbClr val="FF9999"/>
                    </a:solidFill>
                  </a:tcPr>
                </a:tc>
              </a:tr>
            </a:tbl>
          </a:graphicData>
        </a:graphic>
      </p:graphicFrame>
      <p:sp>
        <p:nvSpPr>
          <p:cNvPr id="7" name="文字方塊 1"/>
          <p:cNvSpPr txBox="1">
            <a:spLocks noChangeArrowheads="1"/>
          </p:cNvSpPr>
          <p:nvPr/>
        </p:nvSpPr>
        <p:spPr bwMode="auto">
          <a:xfrm>
            <a:off x="0" y="6350"/>
            <a:ext cx="914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800" dirty="0" smtClean="0">
                <a:latin typeface="微軟正黑體" pitchFamily="34" charset="-120"/>
                <a:ea typeface="微軟正黑體" pitchFamily="34" charset="-120"/>
              </a:rPr>
              <a:t>盤點作業說明</a:t>
            </a:r>
            <a:endParaRPr kumimoji="0" lang="zh-TW" altLang="en-US" sz="48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文字方塊 1"/>
          <p:cNvSpPr txBox="1">
            <a:spLocks noChangeArrowheads="1"/>
          </p:cNvSpPr>
          <p:nvPr/>
        </p:nvSpPr>
        <p:spPr bwMode="auto">
          <a:xfrm>
            <a:off x="0" y="-4763"/>
            <a:ext cx="912653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400" dirty="0" smtClean="0">
                <a:latin typeface="微軟正黑體" pitchFamily="34" charset="-120"/>
                <a:ea typeface="微軟正黑體" pitchFamily="34" charset="-120"/>
              </a:rPr>
              <a:t>盤點結果</a:t>
            </a:r>
            <a:endParaRPr kumimoji="0" lang="zh-TW" altLang="en-US" sz="4400" dirty="0">
              <a:latin typeface="微軟正黑體" pitchFamily="34" charset="-120"/>
              <a:ea typeface="微軟正黑體" pitchFamily="34" charset="-120"/>
            </a:endParaRPr>
          </a:p>
        </p:txBody>
      </p:sp>
      <p:sp>
        <p:nvSpPr>
          <p:cNvPr id="23555" name="AutoShape 11"/>
          <p:cNvSpPr>
            <a:spLocks noChangeArrowheads="1"/>
          </p:cNvSpPr>
          <p:nvPr/>
        </p:nvSpPr>
        <p:spPr bwMode="auto">
          <a:xfrm>
            <a:off x="203521" y="1052736"/>
            <a:ext cx="8742041" cy="1080120"/>
          </a:xfrm>
          <a:prstGeom prst="roundRect">
            <a:avLst>
              <a:gd name="adj" fmla="val 50000"/>
            </a:avLst>
          </a:prstGeom>
          <a:solidFill>
            <a:schemeClr val="accent4">
              <a:lumMod val="40000"/>
              <a:lumOff val="60000"/>
            </a:schemeClr>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eaLnBrk="1" fontAlgn="t" hangingPunct="1">
              <a:spcBef>
                <a:spcPct val="0"/>
              </a:spcBef>
              <a:buFont typeface="Arial" charset="0"/>
              <a:buNone/>
              <a:defRPr/>
            </a:pPr>
            <a:endParaRPr lang="en-US" altLang="zh-TW" sz="2800" b="1" dirty="0" smtClean="0">
              <a:latin typeface="微軟正黑體" pitchFamily="34" charset="-120"/>
              <a:ea typeface="微軟正黑體" pitchFamily="34" charset="-120"/>
            </a:endParaRPr>
          </a:p>
        </p:txBody>
      </p:sp>
      <p:sp>
        <p:nvSpPr>
          <p:cNvPr id="32772"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83316315-D142-4907-B574-0BA2A1414B56}" type="slidenum">
              <a:rPr kumimoji="0" lang="zh-TW" altLang="en-US" sz="1200">
                <a:latin typeface="微軟正黑體" pitchFamily="34" charset="-120"/>
                <a:ea typeface="微軟正黑體" pitchFamily="34" charset="-120"/>
              </a:rPr>
              <a:pPr algn="ctr" eaLnBrk="1" hangingPunct="1">
                <a:spcBef>
                  <a:spcPct val="0"/>
                </a:spcBef>
                <a:buFontTx/>
                <a:buNone/>
              </a:pPr>
              <a:t>22</a:t>
            </a:fld>
            <a:endParaRPr kumimoji="0" lang="en-US" altLang="zh-TW" sz="1200">
              <a:latin typeface="微軟正黑體" pitchFamily="34" charset="-120"/>
              <a:ea typeface="微軟正黑體" pitchFamily="34" charset="-120"/>
            </a:endParaRPr>
          </a:p>
        </p:txBody>
      </p:sp>
      <p:sp>
        <p:nvSpPr>
          <p:cNvPr id="32773" name="文字方塊 1"/>
          <p:cNvSpPr txBox="1">
            <a:spLocks noChangeArrowheads="1"/>
          </p:cNvSpPr>
          <p:nvPr/>
        </p:nvSpPr>
        <p:spPr bwMode="auto">
          <a:xfrm>
            <a:off x="506917" y="5301208"/>
            <a:ext cx="85582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Tx/>
              <a:buNone/>
            </a:pPr>
            <a:r>
              <a:rPr lang="zh-TW" altLang="en-US" sz="2400" b="1" dirty="0">
                <a:latin typeface="微軟正黑體" pitchFamily="34" charset="-120"/>
                <a:ea typeface="微軟正黑體" pitchFamily="34" charset="-120"/>
              </a:rPr>
              <a:t>後續將因應本部開放單位業務情況、民間提出之需求及行政院政策，滾動修訂盤點結果。</a:t>
            </a:r>
          </a:p>
        </p:txBody>
      </p:sp>
      <p:grpSp>
        <p:nvGrpSpPr>
          <p:cNvPr id="32774" name="群組 5"/>
          <p:cNvGrpSpPr>
            <a:grpSpLocks/>
          </p:cNvGrpSpPr>
          <p:nvPr/>
        </p:nvGrpSpPr>
        <p:grpSpPr bwMode="auto">
          <a:xfrm>
            <a:off x="1397002" y="2740892"/>
            <a:ext cx="2814958" cy="2056260"/>
            <a:chOff x="5646296" y="2761612"/>
            <a:chExt cx="2618251" cy="2056630"/>
          </a:xfrm>
        </p:grpSpPr>
        <p:sp>
          <p:nvSpPr>
            <p:cNvPr id="12" name="矩形 11"/>
            <p:cNvSpPr/>
            <p:nvPr/>
          </p:nvSpPr>
          <p:spPr>
            <a:xfrm>
              <a:off x="5646296" y="2761612"/>
              <a:ext cx="2490223" cy="1822777"/>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sp>
          <p:nvSpPr>
            <p:cNvPr id="8" name="矩形 7"/>
            <p:cNvSpPr/>
            <p:nvPr/>
          </p:nvSpPr>
          <p:spPr>
            <a:xfrm>
              <a:off x="5797002" y="2865267"/>
              <a:ext cx="2467545" cy="1952975"/>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800" b="1" dirty="0">
                  <a:latin typeface="微軟正黑體" panose="020B0604030504040204" pitchFamily="34" charset="-120"/>
                  <a:ea typeface="微軟正黑體" panose="020B0604030504040204" pitchFamily="34" charset="-120"/>
                </a:rPr>
                <a:t>行政</a:t>
              </a:r>
              <a:r>
                <a:rPr lang="zh-TW" altLang="en-US" sz="2800" b="1" dirty="0" smtClean="0">
                  <a:latin typeface="微軟正黑體" panose="020B0604030504040204" pitchFamily="34" charset="-120"/>
                  <a:ea typeface="微軟正黑體" panose="020B0604030504040204" pitchFamily="34" charset="-120"/>
                </a:rPr>
                <a:t>機關（構）</a:t>
              </a:r>
              <a:endParaRPr lang="en-US" altLang="zh-TW" sz="2800" b="1" dirty="0">
                <a:latin typeface="微軟正黑體" panose="020B0604030504040204" pitchFamily="34" charset="-120"/>
                <a:ea typeface="微軟正黑體" panose="020B0604030504040204" pitchFamily="34" charset="-120"/>
              </a:endParaRPr>
            </a:p>
            <a:p>
              <a:pPr algn="ctr">
                <a:defRPr/>
              </a:pPr>
              <a:r>
                <a:rPr lang="zh-TW" altLang="en-US" sz="2800" b="1" dirty="0" smtClean="0">
                  <a:latin typeface="微軟正黑體" panose="020B0604030504040204" pitchFamily="34" charset="-120"/>
                  <a:ea typeface="微軟正黑體" panose="020B0604030504040204" pitchFamily="34" charset="-120"/>
                </a:rPr>
                <a:t>及商業</a:t>
              </a:r>
              <a:r>
                <a:rPr lang="zh-TW" altLang="en-US" sz="2800" b="1" dirty="0">
                  <a:latin typeface="微軟正黑體" panose="020B0604030504040204" pitchFamily="34" charset="-120"/>
                  <a:ea typeface="微軟正黑體" panose="020B0604030504040204" pitchFamily="34" charset="-120"/>
                </a:rPr>
                <a:t>司</a:t>
              </a:r>
              <a:endParaRPr lang="en-US" altLang="zh-TW" sz="2800" b="1" dirty="0">
                <a:latin typeface="微軟正黑體" panose="020B0604030504040204" pitchFamily="34" charset="-120"/>
                <a:ea typeface="微軟正黑體" panose="020B0604030504040204" pitchFamily="34" charset="-120"/>
              </a:endParaRPr>
            </a:p>
            <a:p>
              <a:pPr algn="ctr">
                <a:defRPr/>
              </a:pPr>
              <a:r>
                <a:rPr lang="zh-TW" altLang="en-US" sz="2800" b="1" dirty="0" smtClean="0">
                  <a:latin typeface="微軟正黑體" panose="020B0604030504040204" pitchFamily="34" charset="-120"/>
                  <a:ea typeface="微軟正黑體" panose="020B0604030504040204" pitchFamily="34" charset="-120"/>
                </a:rPr>
                <a:t>甲類：</a:t>
              </a:r>
              <a:r>
                <a:rPr lang="en-US" altLang="zh-TW" sz="2800" b="1" dirty="0" smtClean="0">
                  <a:latin typeface="微軟正黑體" panose="020B0604030504040204" pitchFamily="34" charset="-120"/>
                  <a:ea typeface="微軟正黑體" panose="020B0604030504040204" pitchFamily="34" charset="-120"/>
                </a:rPr>
                <a:t>631</a:t>
              </a:r>
              <a:r>
                <a:rPr lang="zh-TW" altLang="en-US" sz="2800" b="1" dirty="0" smtClean="0">
                  <a:latin typeface="微軟正黑體" panose="020B0604030504040204" pitchFamily="34" charset="-120"/>
                  <a:ea typeface="微軟正黑體" panose="020B0604030504040204" pitchFamily="34" charset="-120"/>
                </a:rPr>
                <a:t> 項</a:t>
              </a:r>
              <a:endParaRPr lang="en-US" altLang="zh-TW" sz="2800" b="1" dirty="0" smtClean="0">
                <a:latin typeface="微軟正黑體" panose="020B0604030504040204" pitchFamily="34" charset="-120"/>
                <a:ea typeface="微軟正黑體" panose="020B0604030504040204" pitchFamily="34" charset="-120"/>
              </a:endParaRPr>
            </a:p>
            <a:p>
              <a:pPr>
                <a:defRPr/>
              </a:pPr>
              <a:r>
                <a:rPr lang="zh-TW" altLang="en-US" sz="2800" b="1" dirty="0" smtClean="0">
                  <a:latin typeface="微軟正黑體" panose="020B0604030504040204" pitchFamily="34" charset="-120"/>
                  <a:ea typeface="微軟正黑體" panose="020B0604030504040204" pitchFamily="34" charset="-120"/>
                </a:rPr>
                <a:t>  丙</a:t>
              </a:r>
              <a:r>
                <a:rPr lang="zh-TW" altLang="en-US" sz="2800" b="1" dirty="0">
                  <a:latin typeface="微軟正黑體" panose="020B0604030504040204" pitchFamily="34" charset="-120"/>
                  <a:ea typeface="微軟正黑體" panose="020B0604030504040204" pitchFamily="34" charset="-120"/>
                </a:rPr>
                <a:t>類</a:t>
              </a:r>
              <a:r>
                <a:rPr lang="zh-TW" altLang="en-US" sz="2800" b="1" dirty="0" smtClean="0">
                  <a:latin typeface="微軟正黑體" panose="020B0604030504040204" pitchFamily="34" charset="-120"/>
                  <a:ea typeface="微軟正黑體" panose="020B0604030504040204" pitchFamily="34" charset="-120"/>
                </a:rPr>
                <a:t>：  </a:t>
              </a:r>
              <a:r>
                <a:rPr lang="en-US" altLang="zh-TW" sz="2800" b="1" dirty="0" smtClean="0">
                  <a:latin typeface="微軟正黑體" panose="020B0604030504040204" pitchFamily="34" charset="-120"/>
                  <a:ea typeface="微軟正黑體" panose="020B0604030504040204" pitchFamily="34" charset="-120"/>
                </a:rPr>
                <a:t>21</a:t>
              </a:r>
              <a:r>
                <a:rPr lang="zh-TW" altLang="en-US" sz="2800" b="1" dirty="0" smtClean="0">
                  <a:latin typeface="微軟正黑體" panose="020B0604030504040204" pitchFamily="34" charset="-120"/>
                  <a:ea typeface="微軟正黑體" panose="020B0604030504040204" pitchFamily="34" charset="-120"/>
                </a:rPr>
                <a:t> 項　</a:t>
              </a:r>
              <a:endParaRPr lang="zh-TW" altLang="en-US" sz="2800" b="1" dirty="0">
                <a:latin typeface="微軟正黑體" panose="020B0604030504040204" pitchFamily="34" charset="-120"/>
                <a:ea typeface="微軟正黑體" panose="020B0604030504040204" pitchFamily="34" charset="-120"/>
              </a:endParaRPr>
            </a:p>
          </p:txBody>
        </p:sp>
      </p:grpSp>
      <p:grpSp>
        <p:nvGrpSpPr>
          <p:cNvPr id="32776" name="群組 4"/>
          <p:cNvGrpSpPr>
            <a:grpSpLocks/>
          </p:cNvGrpSpPr>
          <p:nvPr/>
        </p:nvGrpSpPr>
        <p:grpSpPr bwMode="auto">
          <a:xfrm>
            <a:off x="5742777" y="2701677"/>
            <a:ext cx="2664296" cy="2097087"/>
            <a:chOff x="899592" y="2700531"/>
            <a:chExt cx="1872208" cy="2096621"/>
          </a:xfrm>
        </p:grpSpPr>
        <p:sp>
          <p:nvSpPr>
            <p:cNvPr id="11" name="矩形 10"/>
            <p:cNvSpPr/>
            <p:nvPr/>
          </p:nvSpPr>
          <p:spPr>
            <a:xfrm>
              <a:off x="899592" y="2700531"/>
              <a:ext cx="1727704" cy="1953778"/>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sp>
          <p:nvSpPr>
            <p:cNvPr id="3" name="矩形 2"/>
            <p:cNvSpPr/>
            <p:nvPr/>
          </p:nvSpPr>
          <p:spPr>
            <a:xfrm>
              <a:off x="1044096" y="2843374"/>
              <a:ext cx="1727704" cy="195377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800" b="1" dirty="0">
                  <a:latin typeface="微軟正黑體" panose="020B0604030504040204" pitchFamily="34" charset="-120"/>
                  <a:ea typeface="微軟正黑體" panose="020B0604030504040204" pitchFamily="34" charset="-120"/>
                </a:rPr>
                <a:t>幕僚單位及</a:t>
              </a:r>
              <a:endParaRPr lang="en-US" altLang="zh-TW" sz="2800" b="1" dirty="0">
                <a:latin typeface="微軟正黑體" panose="020B0604030504040204" pitchFamily="34" charset="-120"/>
                <a:ea typeface="微軟正黑體" panose="020B0604030504040204" pitchFamily="34" charset="-120"/>
              </a:endParaRPr>
            </a:p>
            <a:p>
              <a:pPr algn="ctr">
                <a:defRPr/>
              </a:pPr>
              <a:r>
                <a:rPr lang="zh-TW" altLang="en-US" sz="2800" b="1" dirty="0">
                  <a:latin typeface="微軟正黑體" panose="020B0604030504040204" pitchFamily="34" charset="-120"/>
                  <a:ea typeface="微軟正黑體" panose="020B0604030504040204" pitchFamily="34" charset="-120"/>
                </a:rPr>
                <a:t>專研中心</a:t>
              </a:r>
              <a:endParaRPr lang="en-US" altLang="zh-TW" sz="2800" b="1" dirty="0">
                <a:latin typeface="微軟正黑體" panose="020B0604030504040204" pitchFamily="34" charset="-120"/>
                <a:ea typeface="微軟正黑體" panose="020B0604030504040204" pitchFamily="34" charset="-120"/>
              </a:endParaRPr>
            </a:p>
            <a:p>
              <a:pPr algn="ctr">
                <a:defRPr/>
              </a:pPr>
              <a:r>
                <a:rPr lang="zh-TW" altLang="en-US" sz="2800" b="1" dirty="0" smtClean="0">
                  <a:latin typeface="微軟正黑體" panose="020B0604030504040204" pitchFamily="34" charset="-120"/>
                  <a:ea typeface="微軟正黑體" panose="020B0604030504040204" pitchFamily="34" charset="-120"/>
                </a:rPr>
                <a:t>甲類：</a:t>
              </a:r>
              <a:r>
                <a:rPr lang="en-US" altLang="zh-TW" sz="2800" b="1" dirty="0" smtClean="0">
                  <a:latin typeface="微軟正黑體" panose="020B0604030504040204" pitchFamily="34" charset="-120"/>
                  <a:ea typeface="微軟正黑體" panose="020B0604030504040204" pitchFamily="34" charset="-120"/>
                </a:rPr>
                <a:t>47</a:t>
              </a:r>
              <a:r>
                <a:rPr lang="zh-TW" altLang="en-US" sz="2800" b="1" dirty="0" smtClean="0">
                  <a:latin typeface="微軟正黑體" panose="020B0604030504040204" pitchFamily="34" charset="-120"/>
                  <a:ea typeface="微軟正黑體" panose="020B0604030504040204" pitchFamily="34" charset="-120"/>
                </a:rPr>
                <a:t>項</a:t>
              </a:r>
              <a:endParaRPr lang="en-US" altLang="zh-TW" sz="2800" b="1" dirty="0" smtClean="0">
                <a:latin typeface="微軟正黑體" panose="020B0604030504040204" pitchFamily="34" charset="-120"/>
                <a:ea typeface="微軟正黑體" panose="020B0604030504040204" pitchFamily="34" charset="-120"/>
              </a:endParaRPr>
            </a:p>
            <a:p>
              <a:pPr algn="ctr">
                <a:defRPr/>
              </a:pPr>
              <a:r>
                <a:rPr lang="zh-TW" altLang="en-US" sz="2800" b="1" dirty="0">
                  <a:latin typeface="微軟正黑體" panose="020B0604030504040204" pitchFamily="34" charset="-120"/>
                  <a:ea typeface="微軟正黑體" panose="020B0604030504040204" pitchFamily="34" charset="-120"/>
                </a:rPr>
                <a:t>丙</a:t>
              </a:r>
              <a:r>
                <a:rPr lang="zh-TW" altLang="en-US" sz="2800" b="1" dirty="0" smtClean="0">
                  <a:latin typeface="微軟正黑體" panose="020B0604030504040204" pitchFamily="34" charset="-120"/>
                  <a:ea typeface="微軟正黑體" panose="020B0604030504040204" pitchFamily="34" charset="-120"/>
                </a:rPr>
                <a:t>類：   </a:t>
              </a:r>
              <a:r>
                <a:rPr lang="en-US" altLang="zh-TW" sz="2800" b="1" dirty="0" smtClean="0">
                  <a:latin typeface="微軟正黑體" panose="020B0604030504040204" pitchFamily="34" charset="-120"/>
                  <a:ea typeface="微軟正黑體" panose="020B0604030504040204" pitchFamily="34" charset="-120"/>
                </a:rPr>
                <a:t>3</a:t>
              </a:r>
              <a:r>
                <a:rPr lang="zh-TW" altLang="en-US" sz="2800" b="1" dirty="0" smtClean="0">
                  <a:latin typeface="微軟正黑體" panose="020B0604030504040204" pitchFamily="34" charset="-120"/>
                  <a:ea typeface="微軟正黑體" panose="020B0604030504040204" pitchFamily="34" charset="-120"/>
                </a:rPr>
                <a:t> 項</a:t>
              </a:r>
              <a:endParaRPr lang="zh-TW" altLang="en-US" sz="2800" b="1" dirty="0">
                <a:latin typeface="微軟正黑體" panose="020B0604030504040204" pitchFamily="34" charset="-120"/>
                <a:ea typeface="微軟正黑體" panose="020B0604030504040204" pitchFamily="34" charset="-120"/>
              </a:endParaRPr>
            </a:p>
          </p:txBody>
        </p:sp>
      </p:grpSp>
      <p:sp>
        <p:nvSpPr>
          <p:cNvPr id="32777" name="文字方塊 13"/>
          <p:cNvSpPr txBox="1">
            <a:spLocks noChangeArrowheads="1"/>
          </p:cNvSpPr>
          <p:nvPr/>
        </p:nvSpPr>
        <p:spPr bwMode="auto">
          <a:xfrm>
            <a:off x="521903" y="1124744"/>
            <a:ext cx="828910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Tx/>
              <a:buNone/>
            </a:pPr>
            <a:r>
              <a:rPr lang="en-US" altLang="zh-TW" sz="2400" b="1" dirty="0">
                <a:latin typeface="微軟正黑體" pitchFamily="34" charset="-120"/>
                <a:ea typeface="微軟正黑體" pitchFamily="34" charset="-120"/>
              </a:rPr>
              <a:t>105</a:t>
            </a:r>
            <a:r>
              <a:rPr lang="zh-TW" altLang="en-US" sz="2400" b="1" dirty="0">
                <a:latin typeface="微軟正黑體" pitchFamily="34" charset="-120"/>
                <a:ea typeface="微軟正黑體" pitchFamily="34" charset="-120"/>
              </a:rPr>
              <a:t>年盤點</a:t>
            </a:r>
            <a:r>
              <a:rPr lang="zh-TW" altLang="en-US" sz="2400" b="1" dirty="0" smtClean="0">
                <a:latin typeface="微軟正黑體" pitchFamily="34" charset="-120"/>
                <a:ea typeface="微軟正黑體" pitchFamily="34" charset="-120"/>
              </a:rPr>
              <a:t>結果：</a:t>
            </a:r>
            <a:r>
              <a:rPr lang="zh-TW" altLang="en-US" sz="2400" dirty="0">
                <a:latin typeface="微軟正黑體" pitchFamily="34" charset="-120"/>
                <a:ea typeface="微軟正黑體" pitchFamily="34" charset="-120"/>
              </a:rPr>
              <a:t>計</a:t>
            </a:r>
            <a:r>
              <a:rPr lang="zh-TW" altLang="en-US" sz="2400" dirty="0" smtClean="0">
                <a:latin typeface="微軟正黑體" pitchFamily="34" charset="-120"/>
                <a:ea typeface="微軟正黑體" pitchFamily="34" charset="-120"/>
              </a:rPr>
              <a:t>盤點</a:t>
            </a:r>
            <a:r>
              <a:rPr lang="en-US" altLang="zh-TW" sz="2400" b="1" dirty="0" smtClean="0">
                <a:solidFill>
                  <a:srgbClr val="C00000"/>
                </a:solidFill>
                <a:latin typeface="微軟正黑體" pitchFamily="34" charset="-120"/>
                <a:ea typeface="微軟正黑體" pitchFamily="34" charset="-120"/>
              </a:rPr>
              <a:t>702</a:t>
            </a:r>
            <a:r>
              <a:rPr lang="zh-TW" altLang="en-US" sz="2400" b="1" dirty="0" smtClean="0">
                <a:solidFill>
                  <a:srgbClr val="C00000"/>
                </a:solidFill>
                <a:latin typeface="微軟正黑體" pitchFamily="34" charset="-120"/>
                <a:ea typeface="微軟正黑體" pitchFamily="34" charset="-120"/>
              </a:rPr>
              <a:t>項</a:t>
            </a:r>
            <a:r>
              <a:rPr lang="zh-TW" altLang="en-US" sz="2400" dirty="0">
                <a:latin typeface="微軟正黑體" pitchFamily="34" charset="-120"/>
                <a:ea typeface="微軟正黑體" pitchFamily="34" charset="-120"/>
              </a:rPr>
              <a:t>政府資料資產，有</a:t>
            </a:r>
            <a:r>
              <a:rPr lang="en-US" altLang="zh-TW" sz="2400" b="1" dirty="0" smtClean="0">
                <a:solidFill>
                  <a:srgbClr val="C00000"/>
                </a:solidFill>
                <a:latin typeface="微軟正黑體" pitchFamily="34" charset="-120"/>
                <a:ea typeface="微軟正黑體" pitchFamily="34" charset="-120"/>
              </a:rPr>
              <a:t>678</a:t>
            </a:r>
            <a:r>
              <a:rPr lang="zh-TW" altLang="en-US" sz="2400" dirty="0" smtClean="0">
                <a:latin typeface="微軟正黑體" pitchFamily="34" charset="-120"/>
                <a:ea typeface="微軟正黑體" pitchFamily="34" charset="-120"/>
              </a:rPr>
              <a:t>為甲類　　「</a:t>
            </a:r>
            <a:r>
              <a:rPr lang="zh-TW" altLang="en-US" sz="2400" dirty="0">
                <a:latin typeface="微軟正黑體" pitchFamily="34" charset="-120"/>
                <a:ea typeface="微軟正黑體" pitchFamily="34" charset="-120"/>
              </a:rPr>
              <a:t>可開放」資料集，</a:t>
            </a:r>
            <a:r>
              <a:rPr lang="zh-TW" altLang="en-US" sz="2400" dirty="0" smtClean="0">
                <a:latin typeface="微軟正黑體" pitchFamily="34" charset="-120"/>
                <a:ea typeface="微軟正黑體" pitchFamily="34" charset="-120"/>
              </a:rPr>
              <a:t>有</a:t>
            </a:r>
            <a:r>
              <a:rPr lang="en-US" altLang="zh-TW" sz="2400" b="1" dirty="0" smtClean="0">
                <a:solidFill>
                  <a:srgbClr val="C00000"/>
                </a:solidFill>
                <a:latin typeface="微軟正黑體" pitchFamily="34" charset="-120"/>
                <a:ea typeface="微軟正黑體" pitchFamily="34" charset="-120"/>
              </a:rPr>
              <a:t>24</a:t>
            </a:r>
            <a:r>
              <a:rPr lang="zh-TW" altLang="en-US" sz="2400" b="1" dirty="0" smtClean="0">
                <a:solidFill>
                  <a:srgbClr val="C00000"/>
                </a:solidFill>
                <a:latin typeface="微軟正黑體" pitchFamily="34" charset="-120"/>
                <a:ea typeface="微軟正黑體" pitchFamily="34" charset="-120"/>
              </a:rPr>
              <a:t>項</a:t>
            </a:r>
            <a:r>
              <a:rPr lang="zh-TW" altLang="en-US" sz="2400" dirty="0">
                <a:latin typeface="微軟正黑體" pitchFamily="34" charset="-120"/>
                <a:ea typeface="微軟正黑體" pitchFamily="34" charset="-120"/>
              </a:rPr>
              <a:t>為丙類「不開放」資料集</a:t>
            </a:r>
            <a:r>
              <a:rPr lang="zh-TW" altLang="en-US" sz="2400" dirty="0" smtClean="0">
                <a:latin typeface="微軟正黑體" pitchFamily="34" charset="-120"/>
                <a:ea typeface="微軟正黑體" pitchFamily="34" charset="-120"/>
              </a:rPr>
              <a:t>。</a:t>
            </a:r>
            <a:endParaRPr lang="zh-TW" altLang="en-US" sz="2400" dirty="0">
              <a:latin typeface="微軟正黑體" pitchFamily="34" charset="-120"/>
              <a:ea typeface="微軟正黑體" pitchFamily="34" charset="-120"/>
            </a:endParaRPr>
          </a:p>
        </p:txBody>
      </p:sp>
      <p:sp>
        <p:nvSpPr>
          <p:cNvPr id="13" name="矩形 12"/>
          <p:cNvSpPr/>
          <p:nvPr/>
        </p:nvSpPr>
        <p:spPr bwMode="auto">
          <a:xfrm>
            <a:off x="4860032" y="2564904"/>
            <a:ext cx="722080" cy="180181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TW" sz="2800" b="1" dirty="0" smtClean="0">
                <a:latin typeface="微軟正黑體" panose="020B0604030504040204" pitchFamily="34" charset="-120"/>
                <a:ea typeface="微軟正黑體" panose="020B0604030504040204" pitchFamily="34" charset="-120"/>
              </a:rPr>
              <a:t>B</a:t>
            </a:r>
            <a:r>
              <a:rPr lang="zh-TW" altLang="en-US" sz="2800" b="1" dirty="0" smtClean="0">
                <a:latin typeface="微軟正黑體" panose="020B0604030504040204" pitchFamily="34" charset="-120"/>
                <a:ea typeface="微軟正黑體" panose="020B0604030504040204" pitchFamily="34" charset="-120"/>
              </a:rPr>
              <a:t>群組</a:t>
            </a:r>
            <a:endParaRPr lang="zh-TW" altLang="en-US" sz="2800" b="1" dirty="0">
              <a:latin typeface="微軟正黑體" panose="020B0604030504040204" pitchFamily="34" charset="-120"/>
              <a:ea typeface="微軟正黑體" panose="020B0604030504040204" pitchFamily="34" charset="-120"/>
            </a:endParaRPr>
          </a:p>
        </p:txBody>
      </p:sp>
      <p:sp>
        <p:nvSpPr>
          <p:cNvPr id="14" name="矩形 13"/>
          <p:cNvSpPr/>
          <p:nvPr/>
        </p:nvSpPr>
        <p:spPr bwMode="auto">
          <a:xfrm>
            <a:off x="602828" y="2564904"/>
            <a:ext cx="656804" cy="1754387"/>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TW" sz="2800" b="1" dirty="0" smtClean="0">
                <a:latin typeface="微軟正黑體" panose="020B0604030504040204" pitchFamily="34" charset="-120"/>
                <a:ea typeface="微軟正黑體" panose="020B0604030504040204" pitchFamily="34" charset="-120"/>
              </a:rPr>
              <a:t>A</a:t>
            </a:r>
          </a:p>
          <a:p>
            <a:pPr algn="ctr">
              <a:defRPr/>
            </a:pPr>
            <a:r>
              <a:rPr lang="zh-TW" altLang="en-US" sz="2800" b="1" dirty="0" smtClean="0">
                <a:latin typeface="微軟正黑體" panose="020B0604030504040204" pitchFamily="34" charset="-120"/>
                <a:ea typeface="微軟正黑體" panose="020B0604030504040204" pitchFamily="34" charset="-120"/>
              </a:rPr>
              <a:t>群</a:t>
            </a:r>
            <a:r>
              <a:rPr lang="zh-TW" altLang="en-US" sz="2800" b="1" dirty="0">
                <a:latin typeface="微軟正黑體" panose="020B0604030504040204" pitchFamily="34" charset="-120"/>
                <a:ea typeface="微軟正黑體" panose="020B0604030504040204" pitchFamily="34" charset="-120"/>
              </a:rPr>
              <a:t>組</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65D828FA-C751-44A7-BF2C-8BB11E5E51A8}" type="slidenum">
              <a:rPr kumimoji="0" lang="zh-TW" altLang="en-US" sz="1200">
                <a:latin typeface="微軟正黑體" pitchFamily="34" charset="-120"/>
                <a:ea typeface="微軟正黑體" pitchFamily="34" charset="-120"/>
              </a:rPr>
              <a:pPr algn="ctr" eaLnBrk="1" hangingPunct="1">
                <a:spcBef>
                  <a:spcPct val="0"/>
                </a:spcBef>
                <a:buFontTx/>
                <a:buNone/>
              </a:pPr>
              <a:t>23</a:t>
            </a:fld>
            <a:endParaRPr kumimoji="0" lang="en-US" altLang="zh-TW" sz="1200">
              <a:latin typeface="微軟正黑體" pitchFamily="34" charset="-120"/>
              <a:ea typeface="微軟正黑體" pitchFamily="34" charset="-120"/>
            </a:endParaRPr>
          </a:p>
        </p:txBody>
      </p:sp>
      <p:graphicFrame>
        <p:nvGraphicFramePr>
          <p:cNvPr id="2" name="表格 1"/>
          <p:cNvGraphicFramePr>
            <a:graphicFrameLocks noGrp="1"/>
          </p:cNvGraphicFramePr>
          <p:nvPr>
            <p:extLst>
              <p:ext uri="{D42A27DB-BD31-4B8C-83A1-F6EECF244321}">
                <p14:modId xmlns:p14="http://schemas.microsoft.com/office/powerpoint/2010/main" val="3289629457"/>
              </p:ext>
            </p:extLst>
          </p:nvPr>
        </p:nvGraphicFramePr>
        <p:xfrm>
          <a:off x="467544" y="1916832"/>
          <a:ext cx="7848872" cy="4105025"/>
        </p:xfrm>
        <a:graphic>
          <a:graphicData uri="http://schemas.openxmlformats.org/drawingml/2006/table">
            <a:tbl>
              <a:tblPr firstRow="1" firstCol="1" bandRow="1">
                <a:tableStyleId>{5C22544A-7EE6-4342-B048-85BDC9FD1C3A}</a:tableStyleId>
              </a:tblPr>
              <a:tblGrid>
                <a:gridCol w="888569"/>
                <a:gridCol w="1631711"/>
                <a:gridCol w="1152128"/>
                <a:gridCol w="1080120"/>
                <a:gridCol w="1080120"/>
                <a:gridCol w="1080120"/>
                <a:gridCol w="936104"/>
              </a:tblGrid>
              <a:tr h="862514">
                <a:tc>
                  <a:txBody>
                    <a:bodyPr/>
                    <a:lstStyle/>
                    <a:p>
                      <a:pPr algn="ctr">
                        <a:spcAft>
                          <a:spcPts val="0"/>
                        </a:spcAft>
                      </a:pPr>
                      <a:r>
                        <a:rPr lang="zh-TW" altLang="en-US" sz="2400" b="1" dirty="0" smtClean="0">
                          <a:latin typeface="微軟正黑體" panose="020B0604030504040204" pitchFamily="34" charset="-120"/>
                          <a:ea typeface="微軟正黑體" panose="020B0604030504040204" pitchFamily="34" charset="-120"/>
                        </a:rPr>
                        <a:t>群組</a:t>
                      </a:r>
                      <a:endParaRPr lang="zh-TW" altLang="zh-TW" sz="2400"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68582" marR="68582" marT="0" marB="0" anchor="ctr"/>
                </a:tc>
                <a:tc>
                  <a:txBody>
                    <a:bodyPr/>
                    <a:lstStyle/>
                    <a:p>
                      <a:pPr algn="ctr">
                        <a:spcAft>
                          <a:spcPts val="0"/>
                        </a:spcAft>
                      </a:pPr>
                      <a:r>
                        <a:rPr lang="zh-TW" altLang="zh-TW" sz="2400" kern="1200" dirty="0" smtClean="0">
                          <a:solidFill>
                            <a:schemeClr val="tx1"/>
                          </a:solidFill>
                          <a:effectLst/>
                          <a:latin typeface="微軟正黑體" panose="020B0604030504040204" pitchFamily="34" charset="-120"/>
                          <a:ea typeface="微軟正黑體" panose="020B0604030504040204" pitchFamily="34" charset="-120"/>
                        </a:rPr>
                        <a:t>單位名稱</a:t>
                      </a:r>
                      <a:endParaRPr lang="zh-TW" altLang="zh-TW" sz="2400"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68582" marR="68582" marT="0" marB="0" anchor="ctr"/>
                </a:tc>
                <a:tc>
                  <a:txBody>
                    <a:bodyPr/>
                    <a:lstStyle/>
                    <a:p>
                      <a:pPr algn="ctr">
                        <a:spcAft>
                          <a:spcPts val="0"/>
                        </a:spcAft>
                      </a:pPr>
                      <a:r>
                        <a:rPr lang="zh-TW" sz="2400" kern="1200" dirty="0">
                          <a:solidFill>
                            <a:schemeClr val="tx1"/>
                          </a:solidFill>
                          <a:effectLst/>
                          <a:latin typeface="微軟正黑體" panose="020B0604030504040204" pitchFamily="34" charset="-120"/>
                          <a:ea typeface="微軟正黑體" panose="020B0604030504040204" pitchFamily="34" charset="-120"/>
                        </a:rPr>
                        <a:t>第一季</a:t>
                      </a:r>
                      <a:endParaRPr lang="zh-TW" sz="2400"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68582" marR="68582" marT="0" marB="0" anchor="ctr"/>
                </a:tc>
                <a:tc>
                  <a:txBody>
                    <a:bodyPr/>
                    <a:lstStyle/>
                    <a:p>
                      <a:pPr algn="ctr">
                        <a:spcAft>
                          <a:spcPts val="0"/>
                        </a:spcAft>
                      </a:pPr>
                      <a:r>
                        <a:rPr lang="zh-TW" sz="2400" kern="1200" dirty="0">
                          <a:solidFill>
                            <a:schemeClr val="tx1"/>
                          </a:solidFill>
                          <a:effectLst/>
                          <a:latin typeface="微軟正黑體" panose="020B0604030504040204" pitchFamily="34" charset="-120"/>
                          <a:ea typeface="微軟正黑體" panose="020B0604030504040204" pitchFamily="34" charset="-120"/>
                        </a:rPr>
                        <a:t>第二季</a:t>
                      </a:r>
                      <a:endParaRPr lang="zh-TW" sz="2400"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68582" marR="68582" marT="0" marB="0" anchor="ctr"/>
                </a:tc>
                <a:tc>
                  <a:txBody>
                    <a:bodyPr/>
                    <a:lstStyle/>
                    <a:p>
                      <a:pPr algn="ctr">
                        <a:spcAft>
                          <a:spcPts val="0"/>
                        </a:spcAft>
                      </a:pPr>
                      <a:r>
                        <a:rPr lang="zh-TW" sz="2400" kern="1200" dirty="0">
                          <a:solidFill>
                            <a:schemeClr val="tx1"/>
                          </a:solidFill>
                          <a:effectLst/>
                          <a:latin typeface="微軟正黑體" panose="020B0604030504040204" pitchFamily="34" charset="-120"/>
                          <a:ea typeface="微軟正黑體" panose="020B0604030504040204" pitchFamily="34" charset="-120"/>
                        </a:rPr>
                        <a:t>第三季</a:t>
                      </a:r>
                      <a:endParaRPr lang="zh-TW" sz="2400"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68582" marR="68582" marT="0" marB="0" anchor="ctr"/>
                </a:tc>
                <a:tc>
                  <a:txBody>
                    <a:bodyPr/>
                    <a:lstStyle/>
                    <a:p>
                      <a:pPr algn="ctr">
                        <a:spcAft>
                          <a:spcPts val="0"/>
                        </a:spcAft>
                      </a:pPr>
                      <a:r>
                        <a:rPr lang="zh-TW" sz="2400" kern="1200" dirty="0">
                          <a:solidFill>
                            <a:schemeClr val="tx1"/>
                          </a:solidFill>
                          <a:effectLst/>
                          <a:latin typeface="微軟正黑體" panose="020B0604030504040204" pitchFamily="34" charset="-120"/>
                          <a:ea typeface="微軟正黑體" panose="020B0604030504040204" pitchFamily="34" charset="-120"/>
                        </a:rPr>
                        <a:t>第四季</a:t>
                      </a:r>
                      <a:endParaRPr lang="zh-TW" sz="2400"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68582" marR="68582" marT="0" marB="0" anchor="ctr"/>
                </a:tc>
                <a:tc>
                  <a:txBody>
                    <a:bodyPr/>
                    <a:lstStyle/>
                    <a:p>
                      <a:pPr algn="ctr">
                        <a:spcAft>
                          <a:spcPts val="0"/>
                        </a:spcAft>
                      </a:pPr>
                      <a:r>
                        <a:rPr lang="zh-TW" sz="2400" kern="1200" dirty="0" smtClean="0">
                          <a:solidFill>
                            <a:srgbClr val="FF0000"/>
                          </a:solidFill>
                          <a:effectLst/>
                          <a:latin typeface="微軟正黑體" panose="020B0604030504040204" pitchFamily="34" charset="-120"/>
                          <a:ea typeface="微軟正黑體" panose="020B0604030504040204" pitchFamily="34" charset="-120"/>
                        </a:rPr>
                        <a:t>累</a:t>
                      </a:r>
                      <a:r>
                        <a:rPr lang="zh-TW" altLang="en-US" sz="2400" kern="1200" dirty="0" smtClean="0">
                          <a:solidFill>
                            <a:srgbClr val="FF0000"/>
                          </a:solidFill>
                          <a:effectLst/>
                          <a:latin typeface="微軟正黑體" panose="020B0604030504040204" pitchFamily="34" charset="-120"/>
                          <a:ea typeface="微軟正黑體" panose="020B0604030504040204" pitchFamily="34" charset="-120"/>
                        </a:rPr>
                        <a:t> </a:t>
                      </a:r>
                      <a:r>
                        <a:rPr lang="zh-TW" sz="2400" kern="1200" dirty="0" smtClean="0">
                          <a:solidFill>
                            <a:srgbClr val="FF0000"/>
                          </a:solidFill>
                          <a:effectLst/>
                          <a:latin typeface="微軟正黑體" panose="020B0604030504040204" pitchFamily="34" charset="-120"/>
                          <a:ea typeface="微軟正黑體" panose="020B0604030504040204" pitchFamily="34" charset="-120"/>
                        </a:rPr>
                        <a:t>計</a:t>
                      </a:r>
                      <a:endParaRPr lang="zh-TW" sz="2400" kern="100" dirty="0">
                        <a:solidFill>
                          <a:srgbClr val="FF0000"/>
                        </a:solidFill>
                        <a:effectLst/>
                        <a:latin typeface="微軟正黑體" panose="020B0604030504040204" pitchFamily="34" charset="-120"/>
                        <a:ea typeface="微軟正黑體" panose="020B0604030504040204" pitchFamily="34" charset="-120"/>
                        <a:cs typeface="Times New Roman"/>
                      </a:endParaRPr>
                    </a:p>
                  </a:txBody>
                  <a:tcPr marL="68582" marR="68582" marT="0" marB="0" anchor="ctr"/>
                </a:tc>
              </a:tr>
              <a:tr h="1080837">
                <a:tc>
                  <a:txBody>
                    <a:bodyPr/>
                    <a:lstStyle/>
                    <a:p>
                      <a:pPr marL="0" marR="0" indent="0" algn="ctr" defTabSz="914400" rtl="0" eaLnBrk="1" fontAlgn="auto" latinLnBrk="0" hangingPunct="1">
                        <a:lnSpc>
                          <a:spcPts val="2600"/>
                        </a:lnSpc>
                        <a:spcBef>
                          <a:spcPts val="0"/>
                        </a:spcBef>
                        <a:spcAft>
                          <a:spcPts val="0"/>
                        </a:spcAft>
                        <a:buClrTx/>
                        <a:buSzTx/>
                        <a:buFontTx/>
                        <a:buNone/>
                        <a:tabLst/>
                        <a:defRPr/>
                      </a:pPr>
                      <a:r>
                        <a:rPr lang="en-US" altLang="zh-TW" sz="2400" b="1" dirty="0" smtClean="0">
                          <a:latin typeface="微軟正黑體" panose="020B0604030504040204" pitchFamily="34" charset="-120"/>
                          <a:ea typeface="微軟正黑體" panose="020B0604030504040204" pitchFamily="34" charset="-120"/>
                        </a:rPr>
                        <a:t>A</a:t>
                      </a:r>
                    </a:p>
                  </a:txBody>
                  <a:tcPr marL="68582" marR="68582" marT="0" marB="0" anchor="ctr"/>
                </a:tc>
                <a:tc>
                  <a:txBody>
                    <a:bodyPr/>
                    <a:lstStyle/>
                    <a:p>
                      <a:pPr marL="0" marR="0" indent="0" algn="l" defTabSz="914400" rtl="0" eaLnBrk="1" fontAlgn="auto" latinLnBrk="0" hangingPunct="1">
                        <a:lnSpc>
                          <a:spcPts val="2600"/>
                        </a:lnSpc>
                        <a:spcBef>
                          <a:spcPts val="0"/>
                        </a:spcBef>
                        <a:spcAft>
                          <a:spcPts val="0"/>
                        </a:spcAft>
                        <a:buClrTx/>
                        <a:buSzTx/>
                        <a:buFontTx/>
                        <a:buNone/>
                        <a:tabLst/>
                        <a:defRPr/>
                      </a:pPr>
                      <a:r>
                        <a:rPr lang="zh-TW" altLang="zh-TW" sz="2400" kern="100" dirty="0" smtClean="0">
                          <a:effectLst/>
                          <a:latin typeface="微軟正黑體" panose="020B0604030504040204" pitchFamily="34" charset="-120"/>
                          <a:ea typeface="微軟正黑體" panose="020B0604030504040204" pitchFamily="34" charset="-120"/>
                        </a:rPr>
                        <a:t>行政機關</a:t>
                      </a:r>
                      <a:r>
                        <a:rPr lang="en-US" altLang="zh-TW" sz="2400" kern="100" dirty="0" smtClean="0">
                          <a:effectLst/>
                          <a:latin typeface="微軟正黑體" panose="020B0604030504040204" pitchFamily="34" charset="-120"/>
                          <a:ea typeface="微軟正黑體" panose="020B0604030504040204" pitchFamily="34" charset="-120"/>
                        </a:rPr>
                        <a:t>(</a:t>
                      </a:r>
                      <a:r>
                        <a:rPr lang="zh-TW" altLang="en-US" sz="2400" kern="100" dirty="0" smtClean="0">
                          <a:effectLst/>
                          <a:latin typeface="微軟正黑體" panose="020B0604030504040204" pitchFamily="34" charset="-120"/>
                          <a:ea typeface="微軟正黑體" panose="020B0604030504040204" pitchFamily="34" charset="-120"/>
                        </a:rPr>
                        <a:t>構</a:t>
                      </a:r>
                      <a:r>
                        <a:rPr lang="en-US" altLang="zh-TW" sz="2400" kern="100" dirty="0" smtClean="0">
                          <a:effectLst/>
                          <a:latin typeface="微軟正黑體" panose="020B0604030504040204" pitchFamily="34" charset="-120"/>
                          <a:ea typeface="微軟正黑體" panose="020B0604030504040204" pitchFamily="34" charset="-120"/>
                        </a:rPr>
                        <a:t>)</a:t>
                      </a:r>
                      <a:r>
                        <a:rPr lang="zh-TW" altLang="zh-TW" sz="2400" kern="100" dirty="0" smtClean="0">
                          <a:effectLst/>
                          <a:latin typeface="微軟正黑體" panose="020B0604030504040204" pitchFamily="34" charset="-120"/>
                          <a:ea typeface="微軟正黑體" panose="020B0604030504040204" pitchFamily="34" charset="-120"/>
                        </a:rPr>
                        <a:t>及商業司</a:t>
                      </a:r>
                      <a:endParaRPr lang="zh-TW" altLang="zh-TW" sz="2400" kern="100" dirty="0">
                        <a:effectLst/>
                        <a:latin typeface="微軟正黑體" panose="020B0604030504040204" pitchFamily="34" charset="-120"/>
                        <a:ea typeface="微軟正黑體" panose="020B0604030504040204" pitchFamily="34" charset="-120"/>
                      </a:endParaRPr>
                    </a:p>
                  </a:txBody>
                  <a:tcPr marL="68582" marR="68582" marT="0" marB="0" anchor="ctr"/>
                </a:tc>
                <a:tc>
                  <a:txBody>
                    <a:bodyPr/>
                    <a:lstStyle/>
                    <a:p>
                      <a:pPr marL="0" algn="r" defTabSz="914400" rtl="0" eaLnBrk="1" latinLnBrk="0" hangingPunct="1">
                        <a:lnSpc>
                          <a:spcPts val="2200"/>
                        </a:lnSpc>
                        <a:spcAft>
                          <a:spcPts val="0"/>
                        </a:spcAft>
                      </a:pPr>
                      <a:r>
                        <a:rPr lang="en-US" altLang="zh-TW" sz="2800" b="1" kern="100" dirty="0" smtClean="0">
                          <a:solidFill>
                            <a:schemeClr val="dk1"/>
                          </a:solidFill>
                          <a:effectLst/>
                          <a:latin typeface="+mn-lt"/>
                          <a:ea typeface="+mn-ea"/>
                          <a:cs typeface="+mn-cs"/>
                        </a:rPr>
                        <a:t>178</a:t>
                      </a:r>
                      <a:endParaRPr lang="zh-TW" altLang="en-US" sz="2800" b="1" kern="100" dirty="0">
                        <a:solidFill>
                          <a:schemeClr val="dk1"/>
                        </a:solidFill>
                        <a:effectLst/>
                        <a:latin typeface="+mn-lt"/>
                        <a:ea typeface="+mn-ea"/>
                        <a:cs typeface="+mn-cs"/>
                      </a:endParaRPr>
                    </a:p>
                  </a:txBody>
                  <a:tcPr marL="68582" marR="68582" marT="0" marB="0" anchor="ctr"/>
                </a:tc>
                <a:tc>
                  <a:txBody>
                    <a:bodyPr/>
                    <a:lstStyle/>
                    <a:p>
                      <a:pPr marL="0" algn="r" defTabSz="914400" rtl="0" eaLnBrk="1" latinLnBrk="0" hangingPunct="1">
                        <a:lnSpc>
                          <a:spcPts val="2200"/>
                        </a:lnSpc>
                        <a:spcAft>
                          <a:spcPts val="0"/>
                        </a:spcAft>
                      </a:pPr>
                      <a:r>
                        <a:rPr lang="en-US" altLang="zh-TW" sz="2800" b="1" kern="100" dirty="0" smtClean="0">
                          <a:solidFill>
                            <a:schemeClr val="dk1"/>
                          </a:solidFill>
                          <a:effectLst/>
                          <a:latin typeface="+mn-lt"/>
                          <a:ea typeface="+mn-ea"/>
                          <a:cs typeface="+mn-cs"/>
                        </a:rPr>
                        <a:t>228</a:t>
                      </a:r>
                      <a:endParaRPr lang="zh-TW" altLang="en-US" sz="2800" b="1" kern="100" dirty="0">
                        <a:solidFill>
                          <a:schemeClr val="dk1"/>
                        </a:solidFill>
                        <a:effectLst/>
                        <a:latin typeface="+mn-lt"/>
                        <a:ea typeface="+mn-ea"/>
                        <a:cs typeface="+mn-cs"/>
                      </a:endParaRPr>
                    </a:p>
                  </a:txBody>
                  <a:tcPr marL="68582" marR="68582" marT="0" marB="0" anchor="ctr"/>
                </a:tc>
                <a:tc>
                  <a:txBody>
                    <a:bodyPr/>
                    <a:lstStyle/>
                    <a:p>
                      <a:pPr marL="0" algn="r" defTabSz="914400" rtl="0" eaLnBrk="1" latinLnBrk="0" hangingPunct="1">
                        <a:lnSpc>
                          <a:spcPts val="2200"/>
                        </a:lnSpc>
                        <a:spcAft>
                          <a:spcPts val="0"/>
                        </a:spcAft>
                      </a:pPr>
                      <a:r>
                        <a:rPr lang="en-US" altLang="zh-TW" sz="2800" b="1" kern="100" dirty="0" smtClean="0">
                          <a:solidFill>
                            <a:schemeClr val="dk1"/>
                          </a:solidFill>
                          <a:effectLst/>
                          <a:latin typeface="+mn-lt"/>
                          <a:ea typeface="+mn-ea"/>
                          <a:cs typeface="+mn-cs"/>
                        </a:rPr>
                        <a:t>107</a:t>
                      </a:r>
                      <a:endParaRPr lang="zh-TW" altLang="en-US" sz="2800" b="1" kern="100" dirty="0">
                        <a:solidFill>
                          <a:schemeClr val="dk1"/>
                        </a:solidFill>
                        <a:effectLst/>
                        <a:latin typeface="+mn-lt"/>
                        <a:ea typeface="+mn-ea"/>
                        <a:cs typeface="+mn-cs"/>
                      </a:endParaRPr>
                    </a:p>
                  </a:txBody>
                  <a:tcPr marL="68582" marR="68582" marT="0" marB="0" anchor="ctr"/>
                </a:tc>
                <a:tc>
                  <a:txBody>
                    <a:bodyPr/>
                    <a:lstStyle/>
                    <a:p>
                      <a:pPr marL="0" algn="r" defTabSz="914400" rtl="0" eaLnBrk="1" latinLnBrk="0" hangingPunct="1">
                        <a:lnSpc>
                          <a:spcPts val="2200"/>
                        </a:lnSpc>
                        <a:spcAft>
                          <a:spcPts val="0"/>
                        </a:spcAft>
                      </a:pPr>
                      <a:r>
                        <a:rPr lang="en-US" altLang="zh-TW" sz="2800" b="1" kern="100" dirty="0" smtClean="0">
                          <a:solidFill>
                            <a:schemeClr val="dk1"/>
                          </a:solidFill>
                          <a:effectLst/>
                          <a:latin typeface="+mn-lt"/>
                          <a:ea typeface="+mn-ea"/>
                          <a:cs typeface="+mn-cs"/>
                        </a:rPr>
                        <a:t>118</a:t>
                      </a:r>
                      <a:endParaRPr lang="zh-TW" altLang="en-US" sz="2800" b="1" kern="100" dirty="0">
                        <a:solidFill>
                          <a:schemeClr val="dk1"/>
                        </a:solidFill>
                        <a:effectLst/>
                        <a:latin typeface="+mn-lt"/>
                        <a:ea typeface="+mn-ea"/>
                        <a:cs typeface="+mn-cs"/>
                      </a:endParaRPr>
                    </a:p>
                  </a:txBody>
                  <a:tcPr marL="68582" marR="68582" marT="0" marB="0" anchor="ctr"/>
                </a:tc>
                <a:tc>
                  <a:txBody>
                    <a:bodyPr/>
                    <a:lstStyle/>
                    <a:p>
                      <a:pPr marL="0" algn="r" defTabSz="914400" rtl="0" eaLnBrk="1" latinLnBrk="0" hangingPunct="1">
                        <a:lnSpc>
                          <a:spcPts val="2200"/>
                        </a:lnSpc>
                        <a:spcAft>
                          <a:spcPts val="0"/>
                        </a:spcAft>
                      </a:pPr>
                      <a:r>
                        <a:rPr lang="en-US" altLang="zh-TW" sz="2800" b="1" kern="100" dirty="0" smtClean="0">
                          <a:solidFill>
                            <a:srgbClr val="FF0000"/>
                          </a:solidFill>
                          <a:effectLst/>
                          <a:latin typeface="+mn-lt"/>
                          <a:ea typeface="+mn-ea"/>
                          <a:cs typeface="+mn-cs"/>
                        </a:rPr>
                        <a:t>631</a:t>
                      </a:r>
                      <a:endParaRPr lang="zh-TW" altLang="en-US" sz="2800" b="1" kern="100" dirty="0">
                        <a:solidFill>
                          <a:srgbClr val="FF0000"/>
                        </a:solidFill>
                        <a:effectLst/>
                        <a:latin typeface="+mn-lt"/>
                        <a:ea typeface="+mn-ea"/>
                        <a:cs typeface="+mn-cs"/>
                      </a:endParaRPr>
                    </a:p>
                  </a:txBody>
                  <a:tcPr marL="68582" marR="68582" marT="0" marB="0" anchor="ctr"/>
                </a:tc>
              </a:tr>
              <a:tr h="1080837">
                <a:tc>
                  <a:txBody>
                    <a:bodyPr/>
                    <a:lstStyle/>
                    <a:p>
                      <a:pPr marL="0" marR="0" indent="0" algn="ctr" defTabSz="914400" rtl="0" eaLnBrk="1" fontAlgn="auto" latinLnBrk="0" hangingPunct="1">
                        <a:lnSpc>
                          <a:spcPts val="2600"/>
                        </a:lnSpc>
                        <a:spcBef>
                          <a:spcPts val="0"/>
                        </a:spcBef>
                        <a:spcAft>
                          <a:spcPts val="0"/>
                        </a:spcAft>
                        <a:buClrTx/>
                        <a:buSzTx/>
                        <a:buFontTx/>
                        <a:buNone/>
                        <a:tabLst/>
                        <a:defRPr/>
                      </a:pPr>
                      <a:r>
                        <a:rPr lang="zh-TW" altLang="en-US" sz="2400" b="0" dirty="0" smtClean="0">
                          <a:latin typeface="微軟正黑體" panose="020B0604030504040204" pitchFamily="34" charset="-120"/>
                          <a:ea typeface="微軟正黑體" panose="020B0604030504040204" pitchFamily="34" charset="-120"/>
                        </a:rPr>
                        <a:t> </a:t>
                      </a:r>
                      <a:r>
                        <a:rPr lang="en-US" altLang="zh-TW" sz="2400" b="0" dirty="0" smtClean="0">
                          <a:latin typeface="微軟正黑體" panose="020B0604030504040204" pitchFamily="34" charset="-120"/>
                          <a:ea typeface="微軟正黑體" panose="020B0604030504040204" pitchFamily="34" charset="-120"/>
                        </a:rPr>
                        <a:t>B</a:t>
                      </a:r>
                      <a:r>
                        <a:rPr lang="zh-TW" altLang="en-US" sz="2400" b="0" dirty="0" smtClean="0">
                          <a:latin typeface="微軟正黑體" panose="020B0604030504040204" pitchFamily="34" charset="-120"/>
                          <a:ea typeface="微軟正黑體" panose="020B0604030504040204" pitchFamily="34" charset="-120"/>
                        </a:rPr>
                        <a:t>  </a:t>
                      </a:r>
                      <a:endParaRPr lang="zh-TW" altLang="zh-TW" sz="2400" b="0" kern="100" dirty="0" smtClean="0">
                        <a:effectLst/>
                        <a:latin typeface="微軟正黑體" panose="020B0604030504040204" pitchFamily="34" charset="-120"/>
                        <a:ea typeface="微軟正黑體" panose="020B0604030504040204" pitchFamily="34" charset="-120"/>
                      </a:endParaRPr>
                    </a:p>
                  </a:txBody>
                  <a:tcPr marL="68582" marR="68582" marT="0" marB="0" anchor="ctr"/>
                </a:tc>
                <a:tc>
                  <a:txBody>
                    <a:bodyPr/>
                    <a:lstStyle/>
                    <a:p>
                      <a:pPr marL="0" marR="0" indent="0" algn="l" defTabSz="914400" rtl="0" eaLnBrk="1" fontAlgn="auto" latinLnBrk="0" hangingPunct="1">
                        <a:lnSpc>
                          <a:spcPts val="2600"/>
                        </a:lnSpc>
                        <a:spcBef>
                          <a:spcPts val="0"/>
                        </a:spcBef>
                        <a:spcAft>
                          <a:spcPts val="0"/>
                        </a:spcAft>
                        <a:buClrTx/>
                        <a:buSzTx/>
                        <a:buFontTx/>
                        <a:buNone/>
                        <a:tabLst/>
                        <a:defRPr/>
                      </a:pPr>
                      <a:r>
                        <a:rPr lang="zh-TW" altLang="zh-TW" sz="2400" b="0" kern="100" dirty="0" smtClean="0">
                          <a:effectLst/>
                          <a:latin typeface="微軟正黑體" panose="020B0604030504040204" pitchFamily="34" charset="-120"/>
                          <a:ea typeface="微軟正黑體" panose="020B0604030504040204" pitchFamily="34" charset="-120"/>
                        </a:rPr>
                        <a:t>幕僚單位及專研中心</a:t>
                      </a:r>
                    </a:p>
                  </a:txBody>
                  <a:tcPr marL="68582" marR="68582" marT="0" marB="0" anchor="ctr"/>
                </a:tc>
                <a:tc>
                  <a:txBody>
                    <a:bodyPr/>
                    <a:lstStyle/>
                    <a:p>
                      <a:pPr algn="r">
                        <a:lnSpc>
                          <a:spcPts val="2200"/>
                        </a:lnSpc>
                        <a:spcAft>
                          <a:spcPts val="0"/>
                        </a:spcAft>
                      </a:pPr>
                      <a:r>
                        <a:rPr lang="en-US" sz="2800" b="1" kern="100" dirty="0" smtClean="0">
                          <a:effectLst/>
                        </a:rPr>
                        <a:t>2</a:t>
                      </a:r>
                      <a:r>
                        <a:rPr lang="en-US" altLang="zh-TW" sz="2800" b="1" kern="100" dirty="0" smtClean="0">
                          <a:effectLst/>
                        </a:rPr>
                        <a:t>5</a:t>
                      </a:r>
                      <a:endParaRPr lang="zh-TW" sz="2800" b="1" kern="100" dirty="0">
                        <a:effectLst/>
                        <a:latin typeface="Times New Roman"/>
                        <a:ea typeface="新細明體"/>
                        <a:cs typeface="Times New Roman"/>
                      </a:endParaRPr>
                    </a:p>
                  </a:txBody>
                  <a:tcPr marL="68582" marR="68582" marT="0" marB="0" anchor="ctr"/>
                </a:tc>
                <a:tc>
                  <a:txBody>
                    <a:bodyPr/>
                    <a:lstStyle/>
                    <a:p>
                      <a:pPr algn="r">
                        <a:lnSpc>
                          <a:spcPts val="2200"/>
                        </a:lnSpc>
                        <a:spcAft>
                          <a:spcPts val="0"/>
                        </a:spcAft>
                      </a:pPr>
                      <a:r>
                        <a:rPr lang="en-US" altLang="zh-TW" sz="2800" b="1" kern="100" dirty="0" smtClean="0">
                          <a:solidFill>
                            <a:schemeClr val="dk1"/>
                          </a:solidFill>
                          <a:effectLst/>
                          <a:latin typeface="+mn-lt"/>
                          <a:ea typeface="+mn-ea"/>
                          <a:cs typeface="+mn-cs"/>
                        </a:rPr>
                        <a:t>10</a:t>
                      </a:r>
                      <a:endParaRPr lang="zh-TW" sz="2800" b="1" kern="100" dirty="0">
                        <a:solidFill>
                          <a:schemeClr val="dk1"/>
                        </a:solidFill>
                        <a:effectLst/>
                        <a:latin typeface="+mn-lt"/>
                        <a:ea typeface="+mn-ea"/>
                        <a:cs typeface="+mn-cs"/>
                      </a:endParaRPr>
                    </a:p>
                  </a:txBody>
                  <a:tcPr marL="68582" marR="68582" marT="0" marB="0" anchor="ctr"/>
                </a:tc>
                <a:tc>
                  <a:txBody>
                    <a:bodyPr/>
                    <a:lstStyle/>
                    <a:p>
                      <a:pPr algn="r">
                        <a:lnSpc>
                          <a:spcPts val="2200"/>
                        </a:lnSpc>
                        <a:spcAft>
                          <a:spcPts val="0"/>
                        </a:spcAft>
                      </a:pPr>
                      <a:r>
                        <a:rPr lang="en-US" altLang="zh-TW" sz="2800" b="1" kern="100" dirty="0" smtClean="0">
                          <a:effectLst/>
                        </a:rPr>
                        <a:t>5</a:t>
                      </a:r>
                      <a:endParaRPr lang="zh-TW" sz="2800" b="1" kern="100" dirty="0">
                        <a:effectLst/>
                        <a:latin typeface="Times New Roman"/>
                        <a:ea typeface="新細明體"/>
                        <a:cs typeface="Times New Roman"/>
                      </a:endParaRPr>
                    </a:p>
                  </a:txBody>
                  <a:tcPr marL="68582" marR="68582" marT="0" marB="0" anchor="ctr"/>
                </a:tc>
                <a:tc>
                  <a:txBody>
                    <a:bodyPr/>
                    <a:lstStyle/>
                    <a:p>
                      <a:pPr algn="r">
                        <a:lnSpc>
                          <a:spcPts val="2200"/>
                        </a:lnSpc>
                        <a:spcAft>
                          <a:spcPts val="0"/>
                        </a:spcAft>
                      </a:pPr>
                      <a:r>
                        <a:rPr lang="en-US" altLang="zh-TW" sz="2800" b="1" kern="100" dirty="0" smtClean="0">
                          <a:solidFill>
                            <a:schemeClr val="dk1"/>
                          </a:solidFill>
                          <a:effectLst/>
                          <a:latin typeface="+mn-lt"/>
                          <a:ea typeface="+mn-ea"/>
                          <a:cs typeface="+mn-cs"/>
                        </a:rPr>
                        <a:t>7</a:t>
                      </a:r>
                      <a:endParaRPr lang="zh-TW" sz="2800" b="1" kern="100" dirty="0">
                        <a:solidFill>
                          <a:schemeClr val="dk1"/>
                        </a:solidFill>
                        <a:effectLst/>
                        <a:latin typeface="+mn-lt"/>
                        <a:ea typeface="+mn-ea"/>
                        <a:cs typeface="+mn-cs"/>
                      </a:endParaRPr>
                    </a:p>
                  </a:txBody>
                  <a:tcPr marL="68582" marR="68582" marT="0" marB="0" anchor="ctr"/>
                </a:tc>
                <a:tc>
                  <a:txBody>
                    <a:bodyPr/>
                    <a:lstStyle/>
                    <a:p>
                      <a:pPr algn="r">
                        <a:lnSpc>
                          <a:spcPts val="2200"/>
                        </a:lnSpc>
                        <a:spcAft>
                          <a:spcPts val="0"/>
                        </a:spcAft>
                      </a:pPr>
                      <a:r>
                        <a:rPr lang="en-US" altLang="zh-TW" sz="2800" b="1" kern="100" dirty="0" smtClean="0">
                          <a:solidFill>
                            <a:srgbClr val="FF0000"/>
                          </a:solidFill>
                          <a:effectLst/>
                        </a:rPr>
                        <a:t>47</a:t>
                      </a:r>
                      <a:endParaRPr lang="zh-TW" sz="2800" b="1" kern="100" dirty="0">
                        <a:solidFill>
                          <a:srgbClr val="FF0000"/>
                        </a:solidFill>
                        <a:effectLst/>
                        <a:latin typeface="Times New Roman"/>
                        <a:ea typeface="新細明體"/>
                        <a:cs typeface="Times New Roman"/>
                      </a:endParaRPr>
                    </a:p>
                  </a:txBody>
                  <a:tcPr marL="68582" marR="68582" marT="0" marB="0" anchor="ctr"/>
                </a:tc>
              </a:tr>
              <a:tr h="1080837">
                <a:tc>
                  <a:txBody>
                    <a:bodyPr/>
                    <a:lstStyle/>
                    <a:p>
                      <a:pPr marL="0" marR="0" indent="0" algn="l" defTabSz="914400" rtl="0" eaLnBrk="1" fontAlgn="auto" latinLnBrk="0" hangingPunct="1">
                        <a:lnSpc>
                          <a:spcPts val="2600"/>
                        </a:lnSpc>
                        <a:spcBef>
                          <a:spcPts val="0"/>
                        </a:spcBef>
                        <a:spcAft>
                          <a:spcPts val="0"/>
                        </a:spcAft>
                        <a:buClrTx/>
                        <a:buSzTx/>
                        <a:buFontTx/>
                        <a:buNone/>
                        <a:tabLst/>
                        <a:defRPr/>
                      </a:pPr>
                      <a:endParaRPr lang="zh-TW" altLang="zh-TW" sz="2400" kern="100" dirty="0">
                        <a:effectLst/>
                        <a:latin typeface="微軟正黑體" panose="020B0604030504040204" pitchFamily="34" charset="-120"/>
                        <a:ea typeface="微軟正黑體" panose="020B0604030504040204" pitchFamily="34" charset="-120"/>
                      </a:endParaRPr>
                    </a:p>
                  </a:txBody>
                  <a:tcPr marL="68582" marR="68582" marT="0" marB="0" anchor="ctr"/>
                </a:tc>
                <a:tc>
                  <a:txBody>
                    <a:bodyPr/>
                    <a:lstStyle/>
                    <a:p>
                      <a:pPr marL="0" marR="0" indent="0" algn="l" defTabSz="914400" rtl="0" eaLnBrk="1" fontAlgn="auto" latinLnBrk="0" hangingPunct="1">
                        <a:lnSpc>
                          <a:spcPts val="2600"/>
                        </a:lnSpc>
                        <a:spcBef>
                          <a:spcPts val="0"/>
                        </a:spcBef>
                        <a:spcAft>
                          <a:spcPts val="0"/>
                        </a:spcAft>
                        <a:buClrTx/>
                        <a:buSzTx/>
                        <a:buFontTx/>
                        <a:buNone/>
                        <a:tabLst/>
                        <a:defRPr/>
                      </a:pPr>
                      <a:r>
                        <a:rPr lang="zh-TW" altLang="en-US" sz="2400" kern="100" dirty="0" smtClean="0">
                          <a:effectLst/>
                          <a:latin typeface="微軟正黑體" panose="020B0604030504040204" pitchFamily="34" charset="-120"/>
                          <a:ea typeface="微軟正黑體" panose="020B0604030504040204" pitchFamily="34" charset="-120"/>
                        </a:rPr>
                        <a:t>    小    計</a:t>
                      </a:r>
                      <a:endParaRPr lang="zh-TW" altLang="zh-TW" sz="2400" kern="100" dirty="0">
                        <a:effectLst/>
                        <a:latin typeface="微軟正黑體" panose="020B0604030504040204" pitchFamily="34" charset="-120"/>
                        <a:ea typeface="微軟正黑體" panose="020B0604030504040204" pitchFamily="34" charset="-120"/>
                      </a:endParaRPr>
                    </a:p>
                  </a:txBody>
                  <a:tcPr marL="68582" marR="68582" marT="0" marB="0" anchor="ctr"/>
                </a:tc>
                <a:tc>
                  <a:txBody>
                    <a:bodyPr/>
                    <a:lstStyle/>
                    <a:p>
                      <a:pPr algn="r">
                        <a:lnSpc>
                          <a:spcPts val="2200"/>
                        </a:lnSpc>
                        <a:spcAft>
                          <a:spcPts val="0"/>
                        </a:spcAft>
                      </a:pPr>
                      <a:r>
                        <a:rPr lang="en-US" altLang="zh-TW" sz="2800" b="1" kern="100" dirty="0" smtClean="0">
                          <a:solidFill>
                            <a:schemeClr val="dk1"/>
                          </a:solidFill>
                          <a:effectLst/>
                          <a:latin typeface="+mn-lt"/>
                          <a:ea typeface="+mn-ea"/>
                          <a:cs typeface="+mn-cs"/>
                        </a:rPr>
                        <a:t>203</a:t>
                      </a:r>
                      <a:endParaRPr lang="zh-TW" sz="2800" b="1" kern="100" dirty="0">
                        <a:solidFill>
                          <a:schemeClr val="dk1"/>
                        </a:solidFill>
                        <a:effectLst/>
                        <a:latin typeface="+mn-lt"/>
                        <a:ea typeface="+mn-ea"/>
                        <a:cs typeface="+mn-cs"/>
                      </a:endParaRPr>
                    </a:p>
                  </a:txBody>
                  <a:tcPr marL="68582" marR="68582" marT="0" marB="0" anchor="ctr"/>
                </a:tc>
                <a:tc>
                  <a:txBody>
                    <a:bodyPr/>
                    <a:lstStyle/>
                    <a:p>
                      <a:pPr algn="r">
                        <a:lnSpc>
                          <a:spcPts val="2200"/>
                        </a:lnSpc>
                        <a:spcAft>
                          <a:spcPts val="0"/>
                        </a:spcAft>
                      </a:pPr>
                      <a:r>
                        <a:rPr lang="en-US" altLang="zh-TW" sz="2800" b="1" kern="100" dirty="0" smtClean="0">
                          <a:solidFill>
                            <a:schemeClr val="dk1"/>
                          </a:solidFill>
                          <a:effectLst/>
                          <a:latin typeface="+mn-lt"/>
                          <a:ea typeface="+mn-ea"/>
                          <a:cs typeface="+mn-cs"/>
                        </a:rPr>
                        <a:t>238</a:t>
                      </a:r>
                      <a:endParaRPr lang="zh-TW" sz="2800" b="1" kern="100" dirty="0">
                        <a:solidFill>
                          <a:schemeClr val="dk1"/>
                        </a:solidFill>
                        <a:effectLst/>
                        <a:latin typeface="+mn-lt"/>
                        <a:ea typeface="+mn-ea"/>
                        <a:cs typeface="+mn-cs"/>
                      </a:endParaRPr>
                    </a:p>
                  </a:txBody>
                  <a:tcPr marL="68582" marR="68582" marT="0" marB="0" anchor="ctr"/>
                </a:tc>
                <a:tc>
                  <a:txBody>
                    <a:bodyPr/>
                    <a:lstStyle/>
                    <a:p>
                      <a:pPr algn="r">
                        <a:lnSpc>
                          <a:spcPts val="2200"/>
                        </a:lnSpc>
                        <a:spcAft>
                          <a:spcPts val="0"/>
                        </a:spcAft>
                      </a:pPr>
                      <a:r>
                        <a:rPr lang="en-US" altLang="zh-TW" sz="2800" b="1" kern="100" dirty="0" smtClean="0">
                          <a:solidFill>
                            <a:schemeClr val="dk1"/>
                          </a:solidFill>
                          <a:effectLst/>
                          <a:latin typeface="+mn-lt"/>
                          <a:ea typeface="+mn-ea"/>
                          <a:cs typeface="+mn-cs"/>
                        </a:rPr>
                        <a:t>112</a:t>
                      </a:r>
                      <a:endParaRPr lang="zh-TW" sz="2800" b="1" kern="100" dirty="0">
                        <a:solidFill>
                          <a:schemeClr val="dk1"/>
                        </a:solidFill>
                        <a:effectLst/>
                        <a:latin typeface="+mn-lt"/>
                        <a:ea typeface="+mn-ea"/>
                        <a:cs typeface="+mn-cs"/>
                      </a:endParaRPr>
                    </a:p>
                  </a:txBody>
                  <a:tcPr marL="68582" marR="68582" marT="0" marB="0" anchor="ctr"/>
                </a:tc>
                <a:tc>
                  <a:txBody>
                    <a:bodyPr/>
                    <a:lstStyle/>
                    <a:p>
                      <a:pPr algn="r">
                        <a:lnSpc>
                          <a:spcPts val="2200"/>
                        </a:lnSpc>
                        <a:spcAft>
                          <a:spcPts val="0"/>
                        </a:spcAft>
                      </a:pPr>
                      <a:r>
                        <a:rPr lang="en-US" altLang="zh-TW" sz="2800" b="1" kern="100" dirty="0" smtClean="0">
                          <a:solidFill>
                            <a:schemeClr val="dk1"/>
                          </a:solidFill>
                          <a:effectLst/>
                          <a:latin typeface="+mn-lt"/>
                          <a:ea typeface="+mn-ea"/>
                          <a:cs typeface="+mn-cs"/>
                        </a:rPr>
                        <a:t>125</a:t>
                      </a:r>
                      <a:endParaRPr lang="zh-TW" sz="2800" b="1" kern="100" dirty="0">
                        <a:solidFill>
                          <a:schemeClr val="dk1"/>
                        </a:solidFill>
                        <a:effectLst/>
                        <a:latin typeface="+mn-lt"/>
                        <a:ea typeface="+mn-ea"/>
                        <a:cs typeface="+mn-cs"/>
                      </a:endParaRPr>
                    </a:p>
                  </a:txBody>
                  <a:tcPr marL="68582" marR="68582" marT="0" marB="0" anchor="ctr"/>
                </a:tc>
                <a:tc>
                  <a:txBody>
                    <a:bodyPr/>
                    <a:lstStyle/>
                    <a:p>
                      <a:pPr algn="r">
                        <a:lnSpc>
                          <a:spcPts val="2200"/>
                        </a:lnSpc>
                        <a:spcAft>
                          <a:spcPts val="0"/>
                        </a:spcAft>
                      </a:pPr>
                      <a:r>
                        <a:rPr lang="en-US" altLang="zh-TW" sz="2800" b="1" kern="100" dirty="0" smtClean="0">
                          <a:solidFill>
                            <a:srgbClr val="FF0000"/>
                          </a:solidFill>
                          <a:effectLst/>
                          <a:latin typeface="+mn-lt"/>
                          <a:ea typeface="+mn-ea"/>
                          <a:cs typeface="+mn-cs"/>
                        </a:rPr>
                        <a:t>678</a:t>
                      </a:r>
                      <a:endParaRPr lang="zh-TW" sz="2800" b="1" kern="100" dirty="0">
                        <a:solidFill>
                          <a:srgbClr val="FF0000"/>
                        </a:solidFill>
                        <a:effectLst/>
                        <a:latin typeface="+mn-lt"/>
                        <a:ea typeface="+mn-ea"/>
                        <a:cs typeface="+mn-cs"/>
                      </a:endParaRPr>
                    </a:p>
                  </a:txBody>
                  <a:tcPr marL="68582" marR="68582" marT="0" marB="0" anchor="ctr"/>
                </a:tc>
              </a:tr>
            </a:tbl>
          </a:graphicData>
        </a:graphic>
      </p:graphicFrame>
      <p:sp>
        <p:nvSpPr>
          <p:cNvPr id="5" name="AutoShape 11"/>
          <p:cNvSpPr>
            <a:spLocks noChangeArrowheads="1"/>
          </p:cNvSpPr>
          <p:nvPr/>
        </p:nvSpPr>
        <p:spPr bwMode="auto">
          <a:xfrm>
            <a:off x="452438" y="1124744"/>
            <a:ext cx="5415706" cy="576262"/>
          </a:xfrm>
          <a:prstGeom prst="roundRect">
            <a:avLst>
              <a:gd name="adj" fmla="val 50000"/>
            </a:avLst>
          </a:prstGeom>
          <a:solidFill>
            <a:schemeClr val="accent4">
              <a:lumMod val="60000"/>
              <a:lumOff val="40000"/>
            </a:schemeClr>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eaLnBrk="1" fontAlgn="t" hangingPunct="1">
              <a:spcBef>
                <a:spcPct val="0"/>
              </a:spcBef>
              <a:buFont typeface="Arial" charset="0"/>
              <a:buNone/>
              <a:defRPr/>
            </a:pPr>
            <a:r>
              <a:rPr kumimoji="0" lang="zh-TW" altLang="en-US" sz="2800" b="1" dirty="0" smtClean="0">
                <a:latin typeface="微軟正黑體" pitchFamily="34" charset="-120"/>
                <a:ea typeface="微軟正黑體" pitchFamily="34" charset="-120"/>
              </a:rPr>
              <a:t>本部</a:t>
            </a:r>
            <a:r>
              <a:rPr kumimoji="0" lang="en-US" altLang="zh-TW" sz="2800" b="1" dirty="0" smtClean="0">
                <a:latin typeface="微軟正黑體" pitchFamily="34" charset="-120"/>
                <a:ea typeface="微軟正黑體" pitchFamily="34" charset="-120"/>
              </a:rPr>
              <a:t>105</a:t>
            </a:r>
            <a:r>
              <a:rPr kumimoji="0" lang="zh-TW" altLang="en-US" sz="2800" b="1" dirty="0" smtClean="0">
                <a:latin typeface="微軟正黑體" pitchFamily="34" charset="-120"/>
                <a:ea typeface="微軟正黑體" pitchFamily="34" charset="-120"/>
              </a:rPr>
              <a:t>年各</a:t>
            </a:r>
            <a:r>
              <a:rPr kumimoji="0" lang="zh-TW" altLang="en-US" sz="2800" b="1" dirty="0">
                <a:latin typeface="微軟正黑體" pitchFamily="34" charset="-120"/>
                <a:ea typeface="微軟正黑體" pitchFamily="34" charset="-120"/>
              </a:rPr>
              <a:t>季預計開放資料</a:t>
            </a:r>
            <a:r>
              <a:rPr kumimoji="0" lang="zh-TW" altLang="en-US" sz="2800" b="1" dirty="0" smtClean="0">
                <a:latin typeface="微軟正黑體" pitchFamily="34" charset="-120"/>
                <a:ea typeface="微軟正黑體" pitchFamily="34" charset="-120"/>
              </a:rPr>
              <a:t>集</a:t>
            </a:r>
            <a:endParaRPr kumimoji="0" lang="zh-TW" altLang="en-US" sz="2800" b="1" dirty="0">
              <a:latin typeface="微軟正黑體" pitchFamily="34" charset="-120"/>
              <a:ea typeface="微軟正黑體" pitchFamily="34" charset="-120"/>
            </a:endParaRPr>
          </a:p>
        </p:txBody>
      </p:sp>
      <p:sp>
        <p:nvSpPr>
          <p:cNvPr id="33826" name="文字方塊 1"/>
          <p:cNvSpPr txBox="1">
            <a:spLocks noChangeArrowheads="1"/>
          </p:cNvSpPr>
          <p:nvPr/>
        </p:nvSpPr>
        <p:spPr bwMode="auto">
          <a:xfrm>
            <a:off x="0" y="-4763"/>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400" dirty="0" smtClean="0">
                <a:latin typeface="微軟正黑體" pitchFamily="34" charset="-120"/>
                <a:ea typeface="微軟正黑體" pitchFamily="34" charset="-120"/>
              </a:rPr>
              <a:t>盤點結果</a:t>
            </a:r>
            <a:endParaRPr kumimoji="0" lang="zh-TW" altLang="en-US" sz="44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AutoShape 11"/>
          <p:cNvSpPr>
            <a:spLocks noChangeArrowheads="1"/>
          </p:cNvSpPr>
          <p:nvPr/>
        </p:nvSpPr>
        <p:spPr bwMode="auto">
          <a:xfrm>
            <a:off x="179388" y="752475"/>
            <a:ext cx="6624860" cy="576263"/>
          </a:xfrm>
          <a:prstGeom prst="roundRect">
            <a:avLst>
              <a:gd name="adj" fmla="val 50000"/>
            </a:avLst>
          </a:prstGeom>
          <a:solidFill>
            <a:srgbClr val="800000"/>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pPr>
            <a:r>
              <a:rPr lang="zh-TW" altLang="en-US" sz="2800" b="1" dirty="0" smtClean="0">
                <a:solidFill>
                  <a:schemeClr val="bg1"/>
                </a:solidFill>
                <a:latin typeface="微軟正黑體" pitchFamily="34" charset="-120"/>
                <a:ea typeface="微軟正黑體" pitchFamily="34" charset="-120"/>
              </a:rPr>
              <a:t>本部第一</a:t>
            </a:r>
            <a:r>
              <a:rPr lang="zh-TW" altLang="en-US" sz="2800" b="1" dirty="0">
                <a:solidFill>
                  <a:schemeClr val="bg1"/>
                </a:solidFill>
                <a:latin typeface="微軟正黑體" pitchFamily="34" charset="-120"/>
                <a:ea typeface="微軟正黑體" pitchFamily="34" charset="-120"/>
              </a:rPr>
              <a:t>季開放資料項目統計</a:t>
            </a:r>
            <a:r>
              <a:rPr lang="en-US" altLang="zh-TW" sz="2800" b="1" dirty="0">
                <a:solidFill>
                  <a:schemeClr val="bg1"/>
                </a:solidFill>
                <a:latin typeface="微軟正黑體" pitchFamily="34" charset="-120"/>
                <a:ea typeface="微軟正黑體" pitchFamily="34" charset="-120"/>
              </a:rPr>
              <a:t>-</a:t>
            </a:r>
            <a:r>
              <a:rPr lang="zh-TW" altLang="en-US" sz="2800" b="1" dirty="0">
                <a:solidFill>
                  <a:schemeClr val="bg1"/>
                </a:solidFill>
                <a:latin typeface="微軟正黑體" pitchFamily="34" charset="-120"/>
                <a:ea typeface="微軟正黑體" pitchFamily="34" charset="-120"/>
              </a:rPr>
              <a:t>依機關別</a:t>
            </a:r>
            <a:endParaRPr lang="en-US" altLang="zh-TW" sz="2800" b="1" dirty="0">
              <a:solidFill>
                <a:schemeClr val="bg1"/>
              </a:solidFill>
              <a:latin typeface="微軟正黑體" pitchFamily="34" charset="-120"/>
              <a:ea typeface="微軟正黑體" pitchFamily="34" charset="-120"/>
            </a:endParaRPr>
          </a:p>
        </p:txBody>
      </p:sp>
      <p:sp>
        <p:nvSpPr>
          <p:cNvPr id="34819"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1E6EFCC9-CE2D-49B5-B344-D7594D1E07C4}" type="slidenum">
              <a:rPr kumimoji="0" lang="zh-TW" altLang="en-US" sz="1200">
                <a:latin typeface="微軟正黑體" pitchFamily="34" charset="-120"/>
                <a:ea typeface="微軟正黑體" pitchFamily="34" charset="-120"/>
              </a:rPr>
              <a:pPr algn="ctr" eaLnBrk="1" hangingPunct="1">
                <a:spcBef>
                  <a:spcPct val="0"/>
                </a:spcBef>
                <a:buFontTx/>
                <a:buNone/>
              </a:pPr>
              <a:t>24</a:t>
            </a:fld>
            <a:endParaRPr kumimoji="0" lang="en-US" altLang="zh-TW" sz="1200">
              <a:latin typeface="微軟正黑體" pitchFamily="34" charset="-120"/>
              <a:ea typeface="微軟正黑體" pitchFamily="34" charset="-120"/>
            </a:endParaRPr>
          </a:p>
        </p:txBody>
      </p:sp>
      <p:graphicFrame>
        <p:nvGraphicFramePr>
          <p:cNvPr id="16476" name="Group 92"/>
          <p:cNvGraphicFramePr>
            <a:graphicFrameLocks noGrp="1"/>
          </p:cNvGraphicFramePr>
          <p:nvPr>
            <p:extLst>
              <p:ext uri="{D42A27DB-BD31-4B8C-83A1-F6EECF244321}">
                <p14:modId xmlns:p14="http://schemas.microsoft.com/office/powerpoint/2010/main" val="3860662446"/>
              </p:ext>
            </p:extLst>
          </p:nvPr>
        </p:nvGraphicFramePr>
        <p:xfrm>
          <a:off x="179388" y="1341438"/>
          <a:ext cx="8785225" cy="5224463"/>
        </p:xfrm>
        <a:graphic>
          <a:graphicData uri="http://schemas.openxmlformats.org/drawingml/2006/table">
            <a:tbl>
              <a:tblPr/>
              <a:tblGrid>
                <a:gridCol w="2447836"/>
                <a:gridCol w="1657373"/>
                <a:gridCol w="2735301"/>
                <a:gridCol w="1944715"/>
              </a:tblGrid>
              <a:tr h="431800">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機關名稱</a:t>
                      </a:r>
                    </a:p>
                  </a:txBody>
                  <a:tcPr marL="91444" marR="91444" marT="45685" marB="456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數量</a:t>
                      </a:r>
                    </a:p>
                  </a:txBody>
                  <a:tcPr marL="91444" marR="91444" marT="45685" marB="45685" horzOverflow="overflow">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機關名稱</a:t>
                      </a:r>
                    </a:p>
                  </a:txBody>
                  <a:tcPr marL="91444" marR="91444" marT="45685" marB="45685" horzOverflow="overflow">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數量</a:t>
                      </a:r>
                    </a:p>
                  </a:txBody>
                  <a:tcPr marL="91444" marR="91444" marT="45685" marB="456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商業</a:t>
                      </a:r>
                      <a:r>
                        <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司</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47</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標準</a:t>
                      </a:r>
                      <a:r>
                        <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檢驗局</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7</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總務</a:t>
                      </a:r>
                      <a:r>
                        <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司</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5</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9525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智慧</a:t>
                      </a:r>
                      <a:r>
                        <a:rPr kumimoji="0" lang="zh-TW" altLang="en-US"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財產局</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11</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國際</a:t>
                      </a:r>
                      <a:r>
                        <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合作處</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5</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9525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礦務</a:t>
                      </a:r>
                      <a:r>
                        <a:rPr kumimoji="0" lang="zh-TW" altLang="en-US"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局</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8</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投資</a:t>
                      </a:r>
                      <a:r>
                        <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業務處</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1</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9525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中小企業</a:t>
                      </a:r>
                      <a:r>
                        <a:rPr kumimoji="0" lang="zh-TW" altLang="en-US"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處</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16</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統計</a:t>
                      </a:r>
                      <a:r>
                        <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處</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5</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9525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國營事業</a:t>
                      </a:r>
                      <a:r>
                        <a:rPr kumimoji="0" lang="zh-TW" altLang="en-US"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委員會</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8</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人事處</a:t>
                      </a:r>
                      <a:endPar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2</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9525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貿易</a:t>
                      </a:r>
                      <a:r>
                        <a:rPr kumimoji="0" lang="zh-TW" altLang="en-US"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調查委員會</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10</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4270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研究</a:t>
                      </a:r>
                      <a:r>
                        <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發展委員會</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1</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9525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中央</a:t>
                      </a:r>
                      <a:r>
                        <a:rPr kumimoji="0" lang="zh-TW" altLang="en-US"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地質調查所</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1</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經貿談判代表辦公室</a:t>
                      </a:r>
                      <a:endPar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3</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9525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專業人員</a:t>
                      </a:r>
                      <a:r>
                        <a:rPr kumimoji="0" lang="zh-TW" altLang="en-US"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研究中心</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1</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中部</a:t>
                      </a:r>
                      <a:r>
                        <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辦公室</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2</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9525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台灣</a:t>
                      </a:r>
                      <a:r>
                        <a:rPr kumimoji="0" lang="zh-TW" altLang="en-US"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電力公司</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32</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國際貿易</a:t>
                      </a:r>
                      <a:r>
                        <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局</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8</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9525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台灣</a:t>
                      </a:r>
                      <a:r>
                        <a:rPr kumimoji="0" lang="zh-TW" altLang="en-US"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中油公司</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11</a:t>
                      </a:r>
                      <a:endPar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工業局</a:t>
                      </a:r>
                      <a:endPar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12</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9525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台灣</a:t>
                      </a:r>
                      <a:r>
                        <a:rPr kumimoji="0" lang="zh-TW" altLang="en-US"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糖業公司</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0" i="0" u="none" strike="noStrike" kern="1200" cap="none" normalizeH="0" baseline="0" dirty="0">
                          <a:ln>
                            <a:noFill/>
                          </a:ln>
                          <a:solidFill>
                            <a:srgbClr val="000000"/>
                          </a:solidFill>
                          <a:effectLst/>
                          <a:latin typeface="微軟正黑體" pitchFamily="34" charset="-120"/>
                          <a:ea typeface="微軟正黑體" pitchFamily="34" charset="-120"/>
                          <a:cs typeface="+mn-cs"/>
                        </a:rPr>
                        <a:t>7</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96875">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rPr>
                        <a:t>合計</a:t>
                      </a:r>
                    </a:p>
                  </a:txBody>
                  <a:tcPr marL="68583" marR="6858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9694"/>
                    </a:solidFill>
                  </a:tcPr>
                </a:tc>
                <a:tc gridSpan="3">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1" i="0" u="none" strike="noStrike" cap="none" normalizeH="0" baseline="0" dirty="0" smtClean="0">
                          <a:ln>
                            <a:noFill/>
                          </a:ln>
                          <a:solidFill>
                            <a:schemeClr val="tx1"/>
                          </a:solidFill>
                          <a:effectLst/>
                          <a:latin typeface="微軟正黑體" pitchFamily="34" charset="-120"/>
                          <a:ea typeface="微軟正黑體" pitchFamily="34" charset="-120"/>
                        </a:rPr>
                        <a:t>203</a:t>
                      </a:r>
                      <a:endParaRPr kumimoji="0"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44" marR="91444"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9694"/>
                    </a:solidFill>
                  </a:tcPr>
                </a:tc>
                <a:tc hMerge="1">
                  <a:txBody>
                    <a:bodyPr/>
                    <a:lstStyle/>
                    <a:p>
                      <a:endParaRPr lang="zh-TW" altLang="en-US"/>
                    </a:p>
                  </a:txBody>
                  <a:tcPr/>
                </a:tc>
                <a:tc hMerge="1">
                  <a:txBody>
                    <a:bodyPr/>
                    <a:lstStyle/>
                    <a:p>
                      <a:endParaRPr lang="zh-TW" altLang="en-US"/>
                    </a:p>
                  </a:txBody>
                  <a:tcPr/>
                </a:tc>
              </a:tr>
            </a:tbl>
          </a:graphicData>
        </a:graphic>
      </p:graphicFrame>
      <p:sp>
        <p:nvSpPr>
          <p:cNvPr id="34890" name="文字方塊 1"/>
          <p:cNvSpPr txBox="1">
            <a:spLocks noChangeArrowheads="1"/>
          </p:cNvSpPr>
          <p:nvPr/>
        </p:nvSpPr>
        <p:spPr bwMode="auto">
          <a:xfrm>
            <a:off x="7596188" y="981075"/>
            <a:ext cx="1368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en-US" altLang="zh-TW" sz="2000" b="1" dirty="0">
                <a:solidFill>
                  <a:srgbClr val="0D1105"/>
                </a:solidFill>
                <a:latin typeface="微軟正黑體" pitchFamily="34" charset="-120"/>
                <a:ea typeface="微軟正黑體" pitchFamily="34" charset="-120"/>
              </a:rPr>
              <a:t>(</a:t>
            </a:r>
            <a:r>
              <a:rPr kumimoji="0" lang="zh-TW" altLang="en-US" sz="2000" b="1" dirty="0">
                <a:solidFill>
                  <a:srgbClr val="0D1105"/>
                </a:solidFill>
                <a:latin typeface="微軟正黑體" pitchFamily="34" charset="-120"/>
                <a:ea typeface="微軟正黑體" pitchFamily="34" charset="-120"/>
              </a:rPr>
              <a:t>詳</a:t>
            </a:r>
            <a:r>
              <a:rPr kumimoji="0" lang="zh-TW" altLang="en-US" sz="2000" b="1" dirty="0" smtClean="0">
                <a:solidFill>
                  <a:srgbClr val="0D1105"/>
                </a:solidFill>
                <a:latin typeface="微軟正黑體" pitchFamily="34" charset="-120"/>
                <a:ea typeface="微軟正黑體" pitchFamily="34" charset="-120"/>
              </a:rPr>
              <a:t>附件</a:t>
            </a:r>
            <a:r>
              <a:rPr kumimoji="0" lang="en-US" altLang="zh-TW" sz="2000" b="1" dirty="0" smtClean="0">
                <a:solidFill>
                  <a:srgbClr val="0D1105"/>
                </a:solidFill>
                <a:latin typeface="微軟正黑體" pitchFamily="34" charset="-120"/>
                <a:ea typeface="微軟正黑體" pitchFamily="34" charset="-120"/>
              </a:rPr>
              <a:t>4)</a:t>
            </a:r>
            <a:endParaRPr lang="zh-TW" altLang="en-US" sz="2000" dirty="0">
              <a:solidFill>
                <a:srgbClr val="FFFFFF"/>
              </a:solidFill>
              <a:latin typeface="微軟正黑體" pitchFamily="34" charset="-120"/>
            </a:endParaRPr>
          </a:p>
        </p:txBody>
      </p:sp>
      <p:sp>
        <p:nvSpPr>
          <p:cNvPr id="7" name="文字方塊 1"/>
          <p:cNvSpPr txBox="1">
            <a:spLocks noChangeArrowheads="1"/>
          </p:cNvSpPr>
          <p:nvPr/>
        </p:nvSpPr>
        <p:spPr bwMode="auto">
          <a:xfrm>
            <a:off x="0" y="-4763"/>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400" dirty="0" smtClean="0">
                <a:latin typeface="微軟正黑體" pitchFamily="34" charset="-120"/>
                <a:ea typeface="微軟正黑體" pitchFamily="34" charset="-120"/>
              </a:rPr>
              <a:t>盤點結果</a:t>
            </a:r>
            <a:endParaRPr kumimoji="0" lang="zh-TW" altLang="en-US" sz="44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11"/>
          <p:cNvSpPr>
            <a:spLocks noChangeArrowheads="1"/>
          </p:cNvSpPr>
          <p:nvPr/>
        </p:nvSpPr>
        <p:spPr bwMode="auto">
          <a:xfrm>
            <a:off x="161925" y="765175"/>
            <a:ext cx="8226425" cy="576263"/>
          </a:xfrm>
          <a:prstGeom prst="roundRect">
            <a:avLst>
              <a:gd name="adj" fmla="val 50000"/>
            </a:avLst>
          </a:prstGeom>
          <a:solidFill>
            <a:srgbClr val="800000"/>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pPr>
            <a:r>
              <a:rPr lang="en-US" altLang="zh-TW" sz="2800" b="1">
                <a:solidFill>
                  <a:schemeClr val="bg1"/>
                </a:solidFill>
                <a:latin typeface="微軟正黑體" pitchFamily="34" charset="-120"/>
                <a:ea typeface="微軟正黑體" pitchFamily="34" charset="-120"/>
              </a:rPr>
              <a:t>105</a:t>
            </a:r>
            <a:r>
              <a:rPr lang="zh-TW" altLang="en-US" sz="2800" b="1">
                <a:solidFill>
                  <a:schemeClr val="bg1"/>
                </a:solidFill>
                <a:latin typeface="微軟正黑體" pitchFamily="34" charset="-120"/>
                <a:ea typeface="微軟正黑體" pitchFamily="34" charset="-120"/>
              </a:rPr>
              <a:t>年第一季開放資料統計</a:t>
            </a:r>
            <a:r>
              <a:rPr lang="en-US" altLang="zh-TW" sz="2800" b="1">
                <a:solidFill>
                  <a:schemeClr val="bg1"/>
                </a:solidFill>
                <a:latin typeface="微軟正黑體" pitchFamily="34" charset="-120"/>
                <a:ea typeface="微軟正黑體" pitchFamily="34" charset="-120"/>
              </a:rPr>
              <a:t>-</a:t>
            </a:r>
            <a:r>
              <a:rPr lang="zh-TW" altLang="en-US" sz="2800" b="1">
                <a:solidFill>
                  <a:schemeClr val="bg1"/>
                </a:solidFill>
                <a:latin typeface="微軟正黑體" pitchFamily="34" charset="-120"/>
                <a:ea typeface="微軟正黑體" pitchFamily="34" charset="-120"/>
              </a:rPr>
              <a:t>依開放資料五顆星評等</a:t>
            </a:r>
            <a:endParaRPr lang="en-US" altLang="zh-TW" sz="2800" b="1">
              <a:solidFill>
                <a:schemeClr val="bg1"/>
              </a:solidFill>
              <a:latin typeface="微軟正黑體" pitchFamily="34" charset="-120"/>
              <a:ea typeface="微軟正黑體" pitchFamily="34" charset="-120"/>
            </a:endParaRPr>
          </a:p>
        </p:txBody>
      </p:sp>
      <p:graphicFrame>
        <p:nvGraphicFramePr>
          <p:cNvPr id="24612" name="Group 36"/>
          <p:cNvGraphicFramePr>
            <a:graphicFrameLocks noGrp="1"/>
          </p:cNvGraphicFramePr>
          <p:nvPr>
            <p:extLst>
              <p:ext uri="{D42A27DB-BD31-4B8C-83A1-F6EECF244321}">
                <p14:modId xmlns:p14="http://schemas.microsoft.com/office/powerpoint/2010/main" val="635997439"/>
              </p:ext>
            </p:extLst>
          </p:nvPr>
        </p:nvGraphicFramePr>
        <p:xfrm>
          <a:off x="250825" y="1435100"/>
          <a:ext cx="8642350" cy="5089601"/>
        </p:xfrm>
        <a:graphic>
          <a:graphicData uri="http://schemas.openxmlformats.org/drawingml/2006/table">
            <a:tbl>
              <a:tblPr/>
              <a:tblGrid>
                <a:gridCol w="2808288"/>
                <a:gridCol w="4249737"/>
                <a:gridCol w="1584325"/>
              </a:tblGrid>
              <a:tr h="518074">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dirty="0" smtClean="0">
                          <a:ln>
                            <a:noFill/>
                          </a:ln>
                          <a:solidFill>
                            <a:srgbClr val="FFFFFF"/>
                          </a:solidFill>
                          <a:effectLst/>
                          <a:latin typeface="微軟正黑體" pitchFamily="34" charset="-120"/>
                          <a:ea typeface="微軟正黑體" pitchFamily="34" charset="-120"/>
                        </a:rPr>
                        <a:t>評等</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smtClean="0">
                          <a:ln>
                            <a:noFill/>
                          </a:ln>
                          <a:solidFill>
                            <a:srgbClr val="FFFFFF"/>
                          </a:solidFill>
                          <a:effectLst/>
                          <a:latin typeface="微軟正黑體" pitchFamily="34" charset="-120"/>
                          <a:ea typeface="微軟正黑體" pitchFamily="34" charset="-120"/>
                        </a:rPr>
                        <a:t>格式範例</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smtClean="0">
                          <a:ln>
                            <a:noFill/>
                          </a:ln>
                          <a:solidFill>
                            <a:srgbClr val="FFFFFF"/>
                          </a:solidFill>
                          <a:effectLst/>
                          <a:latin typeface="微軟正黑體" pitchFamily="34" charset="-120"/>
                          <a:ea typeface="微軟正黑體" pitchFamily="34" charset="-120"/>
                        </a:rPr>
                        <a:t>數量</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r>
              <a:tr h="761909">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400" b="0" i="0" u="none" strike="noStrike" cap="none" normalizeH="0" baseline="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400" b="0" i="0" u="none" strike="noStrike" cap="none" normalizeH="0" baseline="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PDF</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JPG</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DOC</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ODT</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35</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61909">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400" b="0" i="0" u="none" strike="noStrike" cap="none" normalizeH="0" baseline="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400" b="0" i="0" u="none" strike="noStrike" cap="none" normalizeH="0" baseline="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XLSX</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ODS</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12</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761909">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400" b="0" i="0" u="none" strike="noStrike" cap="none" normalizeH="0" baseline="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400" b="0" i="0" u="none" strike="noStrike" cap="none" normalizeH="0" baseline="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TXT</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CSV</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XML</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JSON</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156</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61909">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4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4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RDF</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SPARQL</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0</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761909">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400" b="0" i="0" u="none" strike="noStrike" cap="none" normalizeH="0" baseline="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400" b="0" i="0" u="none" strike="noStrike" cap="none" normalizeH="0" baseline="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smtClean="0">
                          <a:ln>
                            <a:noFill/>
                          </a:ln>
                          <a:solidFill>
                            <a:srgbClr val="000000"/>
                          </a:solidFill>
                          <a:effectLst/>
                          <a:latin typeface="微軟正黑體" pitchFamily="34" charset="-120"/>
                          <a:ea typeface="微軟正黑體" pitchFamily="34" charset="-120"/>
                        </a:rPr>
                        <a:t>LOD</a:t>
                      </a:r>
                      <a:endParaRPr kumimoji="0" lang="zh-TW" altLang="en-US" sz="2800" b="0" i="0" u="none" strike="noStrike" cap="none" normalizeH="0" baseline="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0</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6190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3600" b="0" i="0" u="none" strike="noStrike" cap="none" normalizeH="0" baseline="0" dirty="0" smtClean="0">
                          <a:ln>
                            <a:noFill/>
                          </a:ln>
                          <a:solidFill>
                            <a:srgbClr val="000000"/>
                          </a:solidFill>
                          <a:effectLst/>
                          <a:latin typeface="微軟正黑體" pitchFamily="34" charset="-120"/>
                          <a:ea typeface="微軟正黑體" pitchFamily="34" charset="-120"/>
                        </a:rPr>
                        <a:t>合計</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203</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r>
            </a:tbl>
          </a:graphicData>
        </a:graphic>
      </p:graphicFrame>
      <p:sp>
        <p:nvSpPr>
          <p:cNvPr id="35876"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6C13B2BF-6284-4A89-A6FB-A93DAB090EA9}" type="slidenum">
              <a:rPr kumimoji="0" lang="zh-TW" altLang="en-US" sz="1200">
                <a:latin typeface="微軟正黑體" pitchFamily="34" charset="-120"/>
                <a:ea typeface="微軟正黑體" pitchFamily="34" charset="-120"/>
              </a:rPr>
              <a:pPr algn="ctr" eaLnBrk="1" hangingPunct="1">
                <a:spcBef>
                  <a:spcPct val="0"/>
                </a:spcBef>
                <a:buFontTx/>
                <a:buNone/>
              </a:pPr>
              <a:t>25</a:t>
            </a:fld>
            <a:endParaRPr kumimoji="0" lang="en-US" altLang="zh-TW" sz="1200">
              <a:latin typeface="微軟正黑體" pitchFamily="34" charset="-120"/>
              <a:ea typeface="微軟正黑體" pitchFamily="34" charset="-120"/>
            </a:endParaRPr>
          </a:p>
        </p:txBody>
      </p:sp>
      <p:sp>
        <p:nvSpPr>
          <p:cNvPr id="6" name="文字方塊 1"/>
          <p:cNvSpPr txBox="1">
            <a:spLocks noChangeArrowheads="1"/>
          </p:cNvSpPr>
          <p:nvPr/>
        </p:nvSpPr>
        <p:spPr bwMode="auto">
          <a:xfrm>
            <a:off x="0" y="-4763"/>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400" dirty="0" smtClean="0">
                <a:latin typeface="微軟正黑體" pitchFamily="34" charset="-120"/>
                <a:ea typeface="微軟正黑體" pitchFamily="34" charset="-120"/>
              </a:rPr>
              <a:t>盤點結果</a:t>
            </a:r>
            <a:endParaRPr kumimoji="0" lang="zh-TW" altLang="en-US" sz="44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AutoShape 11"/>
          <p:cNvSpPr>
            <a:spLocks noChangeArrowheads="1"/>
          </p:cNvSpPr>
          <p:nvPr/>
        </p:nvSpPr>
        <p:spPr bwMode="auto">
          <a:xfrm>
            <a:off x="1331640" y="928770"/>
            <a:ext cx="6192688" cy="461666"/>
          </a:xfrm>
          <a:prstGeom prst="roundRect">
            <a:avLst>
              <a:gd name="adj" fmla="val 50000"/>
            </a:avLst>
          </a:prstGeom>
          <a:solidFill>
            <a:schemeClr val="accent6">
              <a:lumMod val="20000"/>
              <a:lumOff val="80000"/>
            </a:schemeClr>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eaLnBrk="1" fontAlgn="t" hangingPunct="1">
              <a:spcBef>
                <a:spcPct val="0"/>
              </a:spcBef>
              <a:buFont typeface="Arial" charset="0"/>
              <a:buNone/>
              <a:defRPr/>
            </a:pPr>
            <a:endParaRPr lang="en-US" altLang="zh-TW" sz="2800" b="1" dirty="0" smtClean="0">
              <a:latin typeface="微軟正黑體" pitchFamily="34" charset="-120"/>
              <a:ea typeface="微軟正黑體" pitchFamily="34" charset="-120"/>
            </a:endParaRPr>
          </a:p>
        </p:txBody>
      </p:sp>
      <p:sp>
        <p:nvSpPr>
          <p:cNvPr id="32770" name="文字方塊 1"/>
          <p:cNvSpPr txBox="1">
            <a:spLocks noChangeArrowheads="1"/>
          </p:cNvSpPr>
          <p:nvPr/>
        </p:nvSpPr>
        <p:spPr bwMode="auto">
          <a:xfrm>
            <a:off x="0" y="-4763"/>
            <a:ext cx="912653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400" dirty="0" smtClean="0">
                <a:latin typeface="微軟正黑體" pitchFamily="34" charset="-120"/>
                <a:ea typeface="微軟正黑體" pitchFamily="34" charset="-120"/>
              </a:rPr>
              <a:t>開放資料集目標值</a:t>
            </a:r>
            <a:endParaRPr kumimoji="0" lang="zh-TW" altLang="en-US" sz="4400" dirty="0">
              <a:latin typeface="微軟正黑體" pitchFamily="34" charset="-120"/>
              <a:ea typeface="微軟正黑體" pitchFamily="34" charset="-120"/>
            </a:endParaRPr>
          </a:p>
        </p:txBody>
      </p:sp>
      <p:sp>
        <p:nvSpPr>
          <p:cNvPr id="32772"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83316315-D142-4907-B574-0BA2A1414B56}" type="slidenum">
              <a:rPr kumimoji="0" lang="zh-TW" altLang="en-US" sz="1200">
                <a:latin typeface="微軟正黑體" pitchFamily="34" charset="-120"/>
                <a:ea typeface="微軟正黑體" pitchFamily="34" charset="-120"/>
              </a:rPr>
              <a:pPr algn="ctr" eaLnBrk="1" hangingPunct="1">
                <a:spcBef>
                  <a:spcPct val="0"/>
                </a:spcBef>
                <a:buFontTx/>
                <a:buNone/>
              </a:pPr>
              <a:t>26</a:t>
            </a:fld>
            <a:endParaRPr kumimoji="0" lang="en-US" altLang="zh-TW" sz="1200">
              <a:latin typeface="微軟正黑體" pitchFamily="34" charset="-120"/>
              <a:ea typeface="微軟正黑體" pitchFamily="34" charset="-120"/>
            </a:endParaRPr>
          </a:p>
        </p:txBody>
      </p:sp>
      <p:sp>
        <p:nvSpPr>
          <p:cNvPr id="16" name="文字方塊 13"/>
          <p:cNvSpPr txBox="1">
            <a:spLocks noChangeArrowheads="1"/>
          </p:cNvSpPr>
          <p:nvPr/>
        </p:nvSpPr>
        <p:spPr bwMode="auto">
          <a:xfrm>
            <a:off x="1475656" y="908720"/>
            <a:ext cx="60486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marL="342900" indent="-342900" eaLnBrk="1" fontAlgn="t" hangingPunct="1">
              <a:spcBef>
                <a:spcPct val="0"/>
              </a:spcBef>
              <a:buFont typeface="Wingdings" panose="05000000000000000000" pitchFamily="2" charset="2"/>
              <a:buChar char="Ø"/>
            </a:pPr>
            <a:r>
              <a:rPr lang="zh-TW" altLang="en-US" sz="2000" b="1" dirty="0" smtClean="0">
                <a:latin typeface="微軟正黑體" pitchFamily="34" charset="-120"/>
                <a:ea typeface="微軟正黑體" pitchFamily="34" charset="-120"/>
              </a:rPr>
              <a:t>依</a:t>
            </a:r>
            <a:r>
              <a:rPr lang="en-US" altLang="zh-TW" sz="2000" b="1" dirty="0" smtClean="0">
                <a:latin typeface="微軟正黑體" pitchFamily="34" charset="-120"/>
                <a:ea typeface="微軟正黑體" pitchFamily="34" charset="-120"/>
              </a:rPr>
              <a:t>105</a:t>
            </a:r>
            <a:r>
              <a:rPr lang="zh-TW" altLang="en-US" sz="2000" b="1" dirty="0" smtClean="0">
                <a:latin typeface="微軟正黑體" pitchFamily="34" charset="-120"/>
                <a:ea typeface="微軟正黑體" pitchFamily="34" charset="-120"/>
              </a:rPr>
              <a:t>年度盤點</a:t>
            </a:r>
            <a:r>
              <a:rPr lang="zh-TW" altLang="en-US" sz="2000" b="1" dirty="0">
                <a:latin typeface="微軟正黑體" pitchFamily="34" charset="-120"/>
                <a:ea typeface="微軟正黑體" pitchFamily="34" charset="-120"/>
              </a:rPr>
              <a:t>情形訂定本部開放資料集</a:t>
            </a:r>
            <a:r>
              <a:rPr lang="zh-TW" altLang="en-US" sz="2000" b="1" dirty="0" smtClean="0">
                <a:latin typeface="微軟正黑體" pitchFamily="34" charset="-120"/>
                <a:ea typeface="微軟正黑體" pitchFamily="34" charset="-120"/>
              </a:rPr>
              <a:t>目標值</a:t>
            </a:r>
            <a:endParaRPr lang="zh-TW" altLang="en-US" sz="2000" b="1" dirty="0">
              <a:solidFill>
                <a:srgbClr val="C00000"/>
              </a:solidFill>
              <a:latin typeface="微軟正黑體" pitchFamily="34" charset="-120"/>
              <a:ea typeface="微軟正黑體" pitchFamily="34" charset="-120"/>
            </a:endParaRPr>
          </a:p>
        </p:txBody>
      </p:sp>
      <p:graphicFrame>
        <p:nvGraphicFramePr>
          <p:cNvPr id="2" name="表格 1"/>
          <p:cNvGraphicFramePr>
            <a:graphicFrameLocks noGrp="1"/>
          </p:cNvGraphicFramePr>
          <p:nvPr>
            <p:extLst>
              <p:ext uri="{D42A27DB-BD31-4B8C-83A1-F6EECF244321}">
                <p14:modId xmlns:p14="http://schemas.microsoft.com/office/powerpoint/2010/main" val="926421025"/>
              </p:ext>
            </p:extLst>
          </p:nvPr>
        </p:nvGraphicFramePr>
        <p:xfrm>
          <a:off x="467544" y="1500542"/>
          <a:ext cx="8280920" cy="4376730"/>
        </p:xfrm>
        <a:graphic>
          <a:graphicData uri="http://schemas.openxmlformats.org/drawingml/2006/table">
            <a:tbl>
              <a:tblPr firstRow="1" firstCol="1" lastRow="1" lastCol="1" bandRow="1" bandCol="1">
                <a:tableStyleId>{5C22544A-7EE6-4342-B048-85BDC9FD1C3A}</a:tableStyleId>
              </a:tblPr>
              <a:tblGrid>
                <a:gridCol w="928564"/>
                <a:gridCol w="1231676"/>
                <a:gridCol w="1224136"/>
                <a:gridCol w="1440160"/>
                <a:gridCol w="3456384"/>
              </a:tblGrid>
              <a:tr h="382432">
                <a:tc rowSpan="2">
                  <a:txBody>
                    <a:bodyPr/>
                    <a:lstStyle/>
                    <a:p>
                      <a:pPr marL="480695" indent="-457835" algn="ctr">
                        <a:lnSpc>
                          <a:spcPts val="2200"/>
                        </a:lnSpc>
                        <a:spcAft>
                          <a:spcPts val="0"/>
                        </a:spcAft>
                      </a:pPr>
                      <a:r>
                        <a:rPr lang="zh-TW" sz="1800" kern="100" dirty="0">
                          <a:solidFill>
                            <a:schemeClr val="tx1"/>
                          </a:solidFill>
                          <a:effectLst/>
                        </a:rPr>
                        <a:t>群</a:t>
                      </a:r>
                    </a:p>
                    <a:p>
                      <a:pPr marL="480695" indent="-457835" algn="ctr">
                        <a:lnSpc>
                          <a:spcPts val="2200"/>
                        </a:lnSpc>
                        <a:spcAft>
                          <a:spcPts val="0"/>
                        </a:spcAft>
                      </a:pPr>
                      <a:r>
                        <a:rPr lang="zh-TW" sz="1800" kern="100" dirty="0">
                          <a:solidFill>
                            <a:schemeClr val="tx1"/>
                          </a:solidFill>
                          <a:effectLst/>
                        </a:rPr>
                        <a:t>組</a:t>
                      </a:r>
                      <a:endParaRPr lang="zh-TW" sz="1800" kern="100" dirty="0">
                        <a:solidFill>
                          <a:schemeClr val="tx1"/>
                        </a:solidFill>
                        <a:effectLst/>
                        <a:latin typeface="Calibri"/>
                        <a:ea typeface="新細明體"/>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lnSpc>
                          <a:spcPts val="2200"/>
                        </a:lnSpc>
                        <a:spcAft>
                          <a:spcPts val="0"/>
                        </a:spcAft>
                      </a:pPr>
                      <a:r>
                        <a:rPr lang="en-US" altLang="zh-TW" sz="1800" b="1" kern="100" dirty="0" smtClean="0">
                          <a:solidFill>
                            <a:schemeClr val="tx1"/>
                          </a:solidFill>
                          <a:effectLst/>
                        </a:rPr>
                        <a:t>105</a:t>
                      </a:r>
                      <a:r>
                        <a:rPr lang="zh-TW" altLang="en-US" sz="1800" b="1" kern="100" dirty="0" smtClean="0">
                          <a:solidFill>
                            <a:schemeClr val="tx1"/>
                          </a:solidFill>
                          <a:effectLst/>
                        </a:rPr>
                        <a:t>年</a:t>
                      </a:r>
                      <a:r>
                        <a:rPr lang="zh-TW" sz="1800" b="1" kern="100" dirty="0" smtClean="0">
                          <a:solidFill>
                            <a:schemeClr val="tx1"/>
                          </a:solidFill>
                          <a:effectLst/>
                        </a:rPr>
                        <a:t>新增</a:t>
                      </a:r>
                      <a:r>
                        <a:rPr lang="zh-TW" sz="1800" b="1" kern="100" dirty="0">
                          <a:solidFill>
                            <a:schemeClr val="tx1"/>
                          </a:solidFill>
                          <a:effectLst/>
                        </a:rPr>
                        <a:t>開放資料集數量</a:t>
                      </a:r>
                      <a:endParaRPr lang="zh-TW" sz="1800" b="1" kern="100" dirty="0">
                        <a:solidFill>
                          <a:schemeClr val="tx1"/>
                        </a:solidFill>
                        <a:effectLst/>
                        <a:latin typeface="Calibri"/>
                        <a:ea typeface="新細明體"/>
                        <a:cs typeface="Times New Roman"/>
                      </a:endParaRPr>
                    </a:p>
                  </a:txBody>
                  <a:tcPr marL="58469" marR="584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rowSpan="2">
                  <a:txBody>
                    <a:bodyPr/>
                    <a:lstStyle/>
                    <a:p>
                      <a:pPr algn="ctr">
                        <a:lnSpc>
                          <a:spcPts val="2200"/>
                        </a:lnSpc>
                        <a:spcAft>
                          <a:spcPts val="0"/>
                        </a:spcAft>
                      </a:pPr>
                      <a:r>
                        <a:rPr lang="zh-TW" sz="1800" b="1" kern="100" dirty="0">
                          <a:solidFill>
                            <a:schemeClr val="tx1"/>
                          </a:solidFill>
                          <a:effectLst/>
                        </a:rPr>
                        <a:t>單位名稱</a:t>
                      </a:r>
                      <a:endParaRPr lang="zh-TW" sz="1800" b="1" kern="100" dirty="0">
                        <a:solidFill>
                          <a:schemeClr val="tx1"/>
                        </a:solidFill>
                        <a:effectLst/>
                        <a:latin typeface="Calibri"/>
                        <a:ea typeface="新細明體"/>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6559">
                <a:tc vMerge="1">
                  <a:txBody>
                    <a:bodyPr/>
                    <a:lstStyle/>
                    <a:p>
                      <a:endParaRPr lang="zh-TW" altLang="en-US"/>
                    </a:p>
                  </a:txBody>
                  <a:tcPr/>
                </a:tc>
                <a:tc>
                  <a:txBody>
                    <a:bodyPr/>
                    <a:lstStyle/>
                    <a:p>
                      <a:pPr algn="ctr">
                        <a:lnSpc>
                          <a:spcPts val="2200"/>
                        </a:lnSpc>
                        <a:spcAft>
                          <a:spcPts val="0"/>
                        </a:spcAft>
                      </a:pPr>
                      <a:r>
                        <a:rPr lang="zh-TW" sz="1400" b="1" kern="100" dirty="0">
                          <a:effectLst/>
                          <a:latin typeface="微軟正黑體" panose="020B0604030504040204" pitchFamily="34" charset="-120"/>
                          <a:ea typeface="微軟正黑體" panose="020B0604030504040204" pitchFamily="34" charset="-120"/>
                        </a:rPr>
                        <a:t>第二季</a:t>
                      </a:r>
                      <a:endParaRPr lang="zh-TW" sz="1000" b="1" kern="100" dirty="0">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2200"/>
                        </a:lnSpc>
                        <a:spcAft>
                          <a:spcPts val="0"/>
                        </a:spcAft>
                      </a:pPr>
                      <a:r>
                        <a:rPr lang="zh-TW" sz="1400" b="1" kern="100" dirty="0">
                          <a:effectLst/>
                          <a:latin typeface="微軟正黑體" panose="020B0604030504040204" pitchFamily="34" charset="-120"/>
                          <a:ea typeface="微軟正黑體" panose="020B0604030504040204" pitchFamily="34" charset="-120"/>
                        </a:rPr>
                        <a:t>第三季</a:t>
                      </a:r>
                      <a:endParaRPr lang="zh-TW" sz="1000" b="1" kern="100" dirty="0">
                        <a:effectLst/>
                        <a:latin typeface="微軟正黑體" panose="020B0604030504040204" pitchFamily="34" charset="-120"/>
                        <a:ea typeface="微軟正黑體" panose="020B0604030504040204" pitchFamily="34" charset="-120"/>
                        <a:cs typeface="Times New Roman"/>
                      </a:endParaRPr>
                    </a:p>
                  </a:txBody>
                  <a:tcPr marL="58469" marR="584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2200"/>
                        </a:lnSpc>
                        <a:spcAft>
                          <a:spcPts val="0"/>
                        </a:spcAft>
                      </a:pPr>
                      <a:r>
                        <a:rPr lang="zh-TW" sz="1400" b="1" kern="100" dirty="0">
                          <a:effectLst/>
                          <a:latin typeface="微軟正黑體" panose="020B0604030504040204" pitchFamily="34" charset="-120"/>
                          <a:ea typeface="微軟正黑體" panose="020B0604030504040204" pitchFamily="34" charset="-120"/>
                        </a:rPr>
                        <a:t>第四季</a:t>
                      </a:r>
                      <a:endParaRPr lang="zh-TW" sz="1000" b="1" kern="100" dirty="0">
                        <a:effectLst/>
                        <a:latin typeface="微軟正黑體" panose="020B0604030504040204" pitchFamily="34" charset="-120"/>
                        <a:ea typeface="微軟正黑體" panose="020B0604030504040204" pitchFamily="34" charset="-120"/>
                        <a:cs typeface="Times New Roman"/>
                      </a:endParaRPr>
                    </a:p>
                  </a:txBody>
                  <a:tcPr marL="58469" marR="584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TW" altLang="en-US"/>
                    </a:p>
                  </a:txBody>
                  <a:tcPr/>
                </a:tc>
              </a:tr>
              <a:tr h="2137422">
                <a:tc>
                  <a:txBody>
                    <a:bodyPr/>
                    <a:lstStyle/>
                    <a:p>
                      <a:pPr marL="511175" indent="-579755" algn="ctr">
                        <a:lnSpc>
                          <a:spcPts val="2200"/>
                        </a:lnSpc>
                        <a:spcAft>
                          <a:spcPts val="0"/>
                        </a:spcAft>
                      </a:pPr>
                      <a:r>
                        <a:rPr lang="en-US" sz="1800" kern="100" dirty="0">
                          <a:solidFill>
                            <a:schemeClr val="tx1"/>
                          </a:solidFill>
                          <a:effectLst/>
                        </a:rPr>
                        <a:t>A</a:t>
                      </a:r>
                      <a:endParaRPr lang="zh-TW" sz="1800" kern="100" dirty="0">
                        <a:solidFill>
                          <a:schemeClr val="tx1"/>
                        </a:solidFill>
                        <a:effectLst/>
                        <a:latin typeface="Calibri"/>
                        <a:ea typeface="新細明體"/>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ts val="2200"/>
                        </a:lnSpc>
                        <a:spcAft>
                          <a:spcPts val="0"/>
                        </a:spcAft>
                      </a:pPr>
                      <a:r>
                        <a:rPr lang="zh-TW" sz="1600" b="1" kern="100" dirty="0">
                          <a:solidFill>
                            <a:srgbClr val="FF0000"/>
                          </a:solidFill>
                          <a:effectLst/>
                          <a:latin typeface="+mn-lt"/>
                          <a:ea typeface="+mn-ea"/>
                          <a:cs typeface="+mn-cs"/>
                        </a:rPr>
                        <a:t>累計至少</a:t>
                      </a:r>
                      <a:r>
                        <a:rPr lang="en-US" sz="1600" b="1" kern="100" dirty="0">
                          <a:solidFill>
                            <a:srgbClr val="FF0000"/>
                          </a:solidFill>
                          <a:effectLst/>
                          <a:latin typeface="+mn-lt"/>
                          <a:ea typeface="+mn-ea"/>
                          <a:cs typeface="+mn-cs"/>
                        </a:rPr>
                        <a:t>15</a:t>
                      </a:r>
                      <a:endParaRPr lang="zh-TW" sz="1600" b="1" kern="100" dirty="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ts val="2200"/>
                        </a:lnSpc>
                        <a:spcAft>
                          <a:spcPts val="0"/>
                        </a:spcAft>
                      </a:pPr>
                      <a:r>
                        <a:rPr lang="zh-TW" sz="1600" b="1" kern="100" dirty="0">
                          <a:solidFill>
                            <a:srgbClr val="FF0000"/>
                          </a:solidFill>
                          <a:effectLst/>
                          <a:latin typeface="+mn-lt"/>
                          <a:ea typeface="+mn-ea"/>
                          <a:cs typeface="+mn-cs"/>
                        </a:rPr>
                        <a:t>累計</a:t>
                      </a:r>
                      <a:r>
                        <a:rPr lang="zh-TW" sz="1600" b="1" kern="100" dirty="0" smtClean="0">
                          <a:solidFill>
                            <a:srgbClr val="FF0000"/>
                          </a:solidFill>
                          <a:effectLst/>
                          <a:latin typeface="+mn-lt"/>
                          <a:ea typeface="+mn-ea"/>
                          <a:cs typeface="+mn-cs"/>
                        </a:rPr>
                        <a:t>至少</a:t>
                      </a:r>
                      <a:r>
                        <a:rPr lang="en-US" altLang="zh-TW" sz="1600" b="1" kern="100" dirty="0" smtClean="0">
                          <a:solidFill>
                            <a:srgbClr val="FF0000"/>
                          </a:solidFill>
                          <a:effectLst/>
                          <a:latin typeface="+mn-lt"/>
                          <a:ea typeface="+mn-ea"/>
                          <a:cs typeface="+mn-cs"/>
                        </a:rPr>
                        <a:t>22</a:t>
                      </a:r>
                      <a:endParaRPr lang="zh-TW" sz="1600" b="1" kern="100" dirty="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latinLnBrk="0" hangingPunct="1">
                        <a:lnSpc>
                          <a:spcPts val="2200"/>
                        </a:lnSpc>
                        <a:spcAft>
                          <a:spcPts val="0"/>
                        </a:spcAft>
                      </a:pPr>
                      <a:r>
                        <a:rPr lang="zh-TW" sz="1600" b="1" kern="100" dirty="0">
                          <a:solidFill>
                            <a:srgbClr val="FF0000"/>
                          </a:solidFill>
                          <a:effectLst/>
                          <a:latin typeface="+mn-lt"/>
                          <a:ea typeface="+mn-ea"/>
                          <a:cs typeface="+mn-cs"/>
                        </a:rPr>
                        <a:t>累計</a:t>
                      </a:r>
                      <a:r>
                        <a:rPr lang="zh-TW" sz="1600" b="1" kern="100" dirty="0" smtClean="0">
                          <a:solidFill>
                            <a:srgbClr val="FF0000"/>
                          </a:solidFill>
                          <a:effectLst/>
                          <a:latin typeface="+mn-lt"/>
                          <a:ea typeface="+mn-ea"/>
                          <a:cs typeface="+mn-cs"/>
                        </a:rPr>
                        <a:t>至少</a:t>
                      </a:r>
                      <a:r>
                        <a:rPr lang="en-US" altLang="zh-TW" sz="1600" b="1" kern="100" dirty="0" smtClean="0">
                          <a:solidFill>
                            <a:srgbClr val="FF0000"/>
                          </a:solidFill>
                          <a:effectLst/>
                          <a:latin typeface="+mn-lt"/>
                          <a:ea typeface="+mn-ea"/>
                          <a:cs typeface="+mn-cs"/>
                        </a:rPr>
                        <a:t>30</a:t>
                      </a:r>
                      <a:endParaRPr lang="zh-TW" sz="1600" b="1" kern="100" dirty="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200"/>
                        </a:lnSpc>
                        <a:spcAft>
                          <a:spcPts val="0"/>
                        </a:spcAft>
                      </a:pPr>
                      <a:r>
                        <a:rPr lang="zh-TW" sz="1600" kern="100" dirty="0">
                          <a:solidFill>
                            <a:schemeClr val="tx1"/>
                          </a:solidFill>
                          <a:effectLst/>
                        </a:rPr>
                        <a:t>商業司、水利署、工業局、能源局、標準檢驗局、智慧財產局、國際貿易局、礦務局、中小企業處、加工出口區管理處、中央地質調查所</a:t>
                      </a:r>
                      <a:r>
                        <a:rPr lang="zh-TW" sz="1600" kern="100" dirty="0" smtClean="0">
                          <a:solidFill>
                            <a:schemeClr val="tx1"/>
                          </a:solidFill>
                          <a:effectLst/>
                        </a:rPr>
                        <a:t>、貿易</a:t>
                      </a:r>
                      <a:r>
                        <a:rPr lang="zh-TW" sz="1600" kern="100" dirty="0">
                          <a:solidFill>
                            <a:schemeClr val="tx1"/>
                          </a:solidFill>
                          <a:effectLst/>
                        </a:rPr>
                        <a:t>調查委員會、國營事業委員會、台灣電力公司、台灣中油公司、台灣糖業</a:t>
                      </a:r>
                      <a:r>
                        <a:rPr lang="zh-TW" sz="1600" kern="100" dirty="0" smtClean="0">
                          <a:solidFill>
                            <a:schemeClr val="tx1"/>
                          </a:solidFill>
                          <a:effectLst/>
                        </a:rPr>
                        <a:t>公司</a:t>
                      </a:r>
                      <a:r>
                        <a:rPr lang="zh-TW" altLang="zh-TW" sz="1600" kern="100" dirty="0" smtClean="0">
                          <a:solidFill>
                            <a:schemeClr val="tx1"/>
                          </a:solidFill>
                          <a:effectLst/>
                        </a:rPr>
                        <a:t>、</a:t>
                      </a:r>
                      <a:r>
                        <a:rPr lang="zh-TW" sz="1600" kern="100" dirty="0" smtClean="0">
                          <a:solidFill>
                            <a:schemeClr val="tx1"/>
                          </a:solidFill>
                          <a:effectLst/>
                        </a:rPr>
                        <a:t>台灣</a:t>
                      </a:r>
                      <a:r>
                        <a:rPr lang="zh-TW" sz="1600" kern="100" dirty="0">
                          <a:solidFill>
                            <a:schemeClr val="tx1"/>
                          </a:solidFill>
                          <a:effectLst/>
                        </a:rPr>
                        <a:t>自來水公司</a:t>
                      </a:r>
                      <a:endParaRPr lang="zh-TW" sz="1600" kern="100" dirty="0">
                        <a:solidFill>
                          <a:schemeClr val="tx1"/>
                        </a:solidFill>
                        <a:effectLst/>
                        <a:latin typeface="Calibri"/>
                        <a:ea typeface="新細明體"/>
                        <a:cs typeface="Times New Roman"/>
                      </a:endParaRPr>
                    </a:p>
                  </a:txBody>
                  <a:tcPr marL="58469" marR="584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8886">
                <a:tc>
                  <a:txBody>
                    <a:bodyPr/>
                    <a:lstStyle/>
                    <a:p>
                      <a:pPr marL="511175" indent="-579755" algn="ctr">
                        <a:lnSpc>
                          <a:spcPts val="2200"/>
                        </a:lnSpc>
                        <a:spcAft>
                          <a:spcPts val="0"/>
                        </a:spcAft>
                      </a:pPr>
                      <a:r>
                        <a:rPr lang="en-US" altLang="zh-TW" sz="1800" kern="100" dirty="0" smtClean="0">
                          <a:solidFill>
                            <a:schemeClr val="tx1"/>
                          </a:solidFill>
                          <a:effectLst/>
                        </a:rPr>
                        <a:t>B</a:t>
                      </a:r>
                      <a:endParaRPr lang="zh-TW" altLang="zh-TW" sz="1800" kern="100" dirty="0">
                        <a:solidFill>
                          <a:schemeClr val="tx1"/>
                        </a:solidFill>
                        <a:effectLst/>
                        <a:latin typeface="+mn-lt"/>
                        <a:ea typeface="+mn-ea"/>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ts val="2200"/>
                        </a:lnSpc>
                        <a:spcAft>
                          <a:spcPts val="0"/>
                        </a:spcAft>
                      </a:pPr>
                      <a:r>
                        <a:rPr lang="zh-TW" sz="1600" b="1" kern="100" dirty="0">
                          <a:solidFill>
                            <a:srgbClr val="FF0000"/>
                          </a:solidFill>
                          <a:effectLst/>
                          <a:latin typeface="+mn-lt"/>
                          <a:ea typeface="+mn-ea"/>
                          <a:cs typeface="+mn-cs"/>
                        </a:rPr>
                        <a:t>累計</a:t>
                      </a:r>
                      <a:r>
                        <a:rPr lang="zh-TW" sz="1600" b="1" kern="100" dirty="0" smtClean="0">
                          <a:solidFill>
                            <a:srgbClr val="FF0000"/>
                          </a:solidFill>
                          <a:effectLst/>
                          <a:latin typeface="+mn-lt"/>
                          <a:ea typeface="+mn-ea"/>
                          <a:cs typeface="+mn-cs"/>
                        </a:rPr>
                        <a:t>至少</a:t>
                      </a:r>
                      <a:r>
                        <a:rPr lang="en-US" altLang="zh-TW" sz="1600" b="1" kern="100" dirty="0" smtClean="0">
                          <a:solidFill>
                            <a:srgbClr val="FF0000"/>
                          </a:solidFill>
                          <a:effectLst/>
                          <a:latin typeface="+mn-lt"/>
                          <a:ea typeface="+mn-ea"/>
                          <a:cs typeface="+mn-cs"/>
                        </a:rPr>
                        <a:t>2</a:t>
                      </a:r>
                      <a:endParaRPr lang="zh-TW" sz="1600" b="1" kern="100" dirty="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ts val="2200"/>
                        </a:lnSpc>
                        <a:spcAft>
                          <a:spcPts val="0"/>
                        </a:spcAft>
                      </a:pPr>
                      <a:r>
                        <a:rPr lang="zh-TW" sz="1600" b="1" kern="100" dirty="0">
                          <a:solidFill>
                            <a:srgbClr val="FF0000"/>
                          </a:solidFill>
                          <a:effectLst/>
                          <a:latin typeface="+mn-lt"/>
                          <a:ea typeface="+mn-ea"/>
                          <a:cs typeface="+mn-cs"/>
                        </a:rPr>
                        <a:t>累計</a:t>
                      </a:r>
                      <a:r>
                        <a:rPr lang="zh-TW" sz="1600" b="1" kern="100" dirty="0" smtClean="0">
                          <a:solidFill>
                            <a:srgbClr val="FF0000"/>
                          </a:solidFill>
                          <a:effectLst/>
                          <a:latin typeface="+mn-lt"/>
                          <a:ea typeface="+mn-ea"/>
                          <a:cs typeface="+mn-cs"/>
                        </a:rPr>
                        <a:t>至少</a:t>
                      </a:r>
                      <a:r>
                        <a:rPr lang="en-US" altLang="zh-TW" sz="1600" b="1" kern="100" dirty="0" smtClean="0">
                          <a:solidFill>
                            <a:srgbClr val="FF0000"/>
                          </a:solidFill>
                          <a:effectLst/>
                          <a:latin typeface="+mn-lt"/>
                          <a:ea typeface="+mn-ea"/>
                          <a:cs typeface="+mn-cs"/>
                        </a:rPr>
                        <a:t>4</a:t>
                      </a:r>
                      <a:endParaRPr lang="zh-TW" sz="1600" b="1" kern="100" dirty="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ts val="2200"/>
                        </a:lnSpc>
                        <a:spcAft>
                          <a:spcPts val="0"/>
                        </a:spcAft>
                      </a:pPr>
                      <a:r>
                        <a:rPr lang="zh-TW" sz="1600" b="1" kern="100" dirty="0">
                          <a:solidFill>
                            <a:srgbClr val="FF0000"/>
                          </a:solidFill>
                          <a:effectLst/>
                          <a:latin typeface="+mn-lt"/>
                          <a:ea typeface="+mn-ea"/>
                          <a:cs typeface="+mn-cs"/>
                        </a:rPr>
                        <a:t>累計</a:t>
                      </a:r>
                      <a:r>
                        <a:rPr lang="zh-TW" sz="1600" b="1" kern="100" dirty="0" smtClean="0">
                          <a:solidFill>
                            <a:srgbClr val="FF0000"/>
                          </a:solidFill>
                          <a:effectLst/>
                          <a:latin typeface="+mn-lt"/>
                          <a:ea typeface="+mn-ea"/>
                          <a:cs typeface="+mn-cs"/>
                        </a:rPr>
                        <a:t>至少</a:t>
                      </a:r>
                      <a:r>
                        <a:rPr lang="en-US" altLang="zh-TW" sz="1600" b="1" kern="100" dirty="0" smtClean="0">
                          <a:solidFill>
                            <a:srgbClr val="FF0000"/>
                          </a:solidFill>
                          <a:effectLst/>
                          <a:latin typeface="+mn-lt"/>
                          <a:ea typeface="+mn-ea"/>
                          <a:cs typeface="+mn-cs"/>
                        </a:rPr>
                        <a:t>5</a:t>
                      </a:r>
                      <a:endParaRPr lang="zh-TW" sz="1600" b="1" kern="100" dirty="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200"/>
                        </a:lnSpc>
                        <a:spcAft>
                          <a:spcPts val="0"/>
                        </a:spcAft>
                      </a:pPr>
                      <a:r>
                        <a:rPr lang="zh-TW" sz="1600" kern="100" dirty="0" smtClean="0">
                          <a:solidFill>
                            <a:schemeClr val="tx1"/>
                          </a:solidFill>
                          <a:effectLst/>
                        </a:rPr>
                        <a:t>總務</a:t>
                      </a:r>
                      <a:r>
                        <a:rPr lang="zh-TW" sz="1600" kern="100" dirty="0">
                          <a:solidFill>
                            <a:schemeClr val="tx1"/>
                          </a:solidFill>
                          <a:effectLst/>
                        </a:rPr>
                        <a:t>司、統計處、研發會</a:t>
                      </a:r>
                      <a:r>
                        <a:rPr lang="zh-TW" sz="1600" kern="100" dirty="0" smtClean="0">
                          <a:solidFill>
                            <a:schemeClr val="tx1"/>
                          </a:solidFill>
                          <a:effectLst/>
                        </a:rPr>
                        <a:t>、國</a:t>
                      </a:r>
                      <a:r>
                        <a:rPr lang="zh-TW" sz="1600" kern="100" dirty="0">
                          <a:solidFill>
                            <a:schemeClr val="tx1"/>
                          </a:solidFill>
                          <a:effectLst/>
                        </a:rPr>
                        <a:t>合處、投資業務處</a:t>
                      </a:r>
                      <a:r>
                        <a:rPr lang="zh-TW" sz="1600" kern="100" dirty="0" smtClean="0">
                          <a:solidFill>
                            <a:schemeClr val="tx1"/>
                          </a:solidFill>
                          <a:effectLst/>
                        </a:rPr>
                        <a:t>、中部辦公室</a:t>
                      </a:r>
                      <a:r>
                        <a:rPr lang="zh-TW" altLang="zh-TW" sz="1600" kern="100" dirty="0" smtClean="0">
                          <a:solidFill>
                            <a:schemeClr val="tx1"/>
                          </a:solidFill>
                          <a:effectLst/>
                        </a:rPr>
                        <a:t>、</a:t>
                      </a:r>
                      <a:r>
                        <a:rPr lang="zh-TW" altLang="en-US" sz="1600" kern="100" dirty="0" smtClean="0">
                          <a:solidFill>
                            <a:schemeClr val="tx1"/>
                          </a:solidFill>
                          <a:effectLst/>
                        </a:rPr>
                        <a:t>專研中心</a:t>
                      </a:r>
                      <a:r>
                        <a:rPr lang="zh-TW" altLang="zh-TW" sz="1600" kern="100" dirty="0" smtClean="0">
                          <a:solidFill>
                            <a:schemeClr val="tx1"/>
                          </a:solidFill>
                          <a:effectLst/>
                        </a:rPr>
                        <a:t>、投資審議委員會、</a:t>
                      </a:r>
                      <a:r>
                        <a:rPr lang="zh-TW" altLang="en-US" sz="1600" kern="100" dirty="0" smtClean="0">
                          <a:solidFill>
                            <a:schemeClr val="tx1"/>
                          </a:solidFill>
                          <a:effectLst/>
                        </a:rPr>
                        <a:t>資訊中心</a:t>
                      </a:r>
                      <a:endParaRPr lang="zh-TW" sz="1600" kern="100" dirty="0">
                        <a:solidFill>
                          <a:schemeClr val="tx1"/>
                        </a:solidFill>
                        <a:effectLst/>
                        <a:latin typeface="Calibri"/>
                        <a:ea typeface="新細明體"/>
                        <a:cs typeface="Times New Roman"/>
                      </a:endParaRPr>
                    </a:p>
                  </a:txBody>
                  <a:tcPr marL="58469" marR="584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2117">
                <a:tc>
                  <a:txBody>
                    <a:bodyPr/>
                    <a:lstStyle/>
                    <a:p>
                      <a:pPr marL="511175" marR="0" indent="-579755" algn="ctr" defTabSz="914400" rtl="0" eaLnBrk="1" fontAlgn="auto" latinLnBrk="0" hangingPunct="1">
                        <a:lnSpc>
                          <a:spcPts val="2200"/>
                        </a:lnSpc>
                        <a:spcBef>
                          <a:spcPts val="0"/>
                        </a:spcBef>
                        <a:spcAft>
                          <a:spcPts val="0"/>
                        </a:spcAft>
                        <a:buClrTx/>
                        <a:buSzTx/>
                        <a:buFontTx/>
                        <a:buNone/>
                        <a:tabLst/>
                        <a:defRPr/>
                      </a:pPr>
                      <a:r>
                        <a:rPr lang="en-US" altLang="zh-TW" sz="1800" kern="100" dirty="0" smtClean="0">
                          <a:solidFill>
                            <a:schemeClr val="tx1"/>
                          </a:solidFill>
                          <a:effectLst/>
                        </a:rPr>
                        <a:t>C </a:t>
                      </a:r>
                      <a:endParaRPr lang="zh-TW" altLang="zh-TW" sz="1800" kern="100" dirty="0" smtClean="0">
                        <a:solidFill>
                          <a:schemeClr val="tx1"/>
                        </a:solidFill>
                        <a:effectLst/>
                        <a:latin typeface="+mn-lt"/>
                        <a:ea typeface="+mn-ea"/>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zh-TW" altLang="zh-TW" sz="1600" b="1" kern="100" dirty="0" smtClean="0">
                          <a:solidFill>
                            <a:srgbClr val="FF0000"/>
                          </a:solidFill>
                          <a:effectLst/>
                          <a:latin typeface="+mn-lt"/>
                          <a:ea typeface="+mn-ea"/>
                          <a:cs typeface="+mn-cs"/>
                        </a:rPr>
                        <a:t>累計至少</a:t>
                      </a:r>
                      <a:r>
                        <a:rPr lang="en-US" altLang="zh-TW" sz="1600" b="1" kern="100" dirty="0" smtClean="0">
                          <a:solidFill>
                            <a:srgbClr val="FF0000"/>
                          </a:solidFill>
                          <a:effectLst/>
                          <a:latin typeface="+mn-lt"/>
                          <a:ea typeface="+mn-ea"/>
                          <a:cs typeface="+mn-cs"/>
                        </a:rPr>
                        <a:t>1</a:t>
                      </a:r>
                      <a:endParaRPr lang="zh-TW" altLang="zh-TW" sz="1600" b="1"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zh-TW" altLang="zh-TW" sz="1600" b="1" kern="100" dirty="0" smtClean="0">
                          <a:solidFill>
                            <a:srgbClr val="FF0000"/>
                          </a:solidFill>
                          <a:effectLst/>
                          <a:latin typeface="+mn-lt"/>
                          <a:ea typeface="+mn-ea"/>
                          <a:cs typeface="+mn-cs"/>
                        </a:rPr>
                        <a:t>累計至少</a:t>
                      </a:r>
                      <a:r>
                        <a:rPr lang="en-US" altLang="zh-TW" sz="1600" b="1" kern="100" dirty="0" smtClean="0">
                          <a:solidFill>
                            <a:srgbClr val="FF0000"/>
                          </a:solidFill>
                          <a:effectLst/>
                          <a:latin typeface="+mn-lt"/>
                          <a:ea typeface="+mn-ea"/>
                          <a:cs typeface="+mn-cs"/>
                        </a:rPr>
                        <a:t>2</a:t>
                      </a:r>
                      <a:endParaRPr lang="zh-TW" altLang="zh-TW" sz="1600" b="1"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latinLnBrk="0" hangingPunct="1">
                        <a:lnSpc>
                          <a:spcPts val="2200"/>
                        </a:lnSpc>
                        <a:spcAft>
                          <a:spcPts val="0"/>
                        </a:spcAft>
                      </a:pPr>
                      <a:r>
                        <a:rPr lang="zh-TW" altLang="en-US" sz="1600" b="1" kern="100" dirty="0" smtClean="0">
                          <a:solidFill>
                            <a:srgbClr val="FF0000"/>
                          </a:solidFill>
                          <a:effectLst/>
                          <a:latin typeface="標楷體"/>
                          <a:ea typeface="標楷體"/>
                          <a:cs typeface="+mn-cs"/>
                        </a:rPr>
                        <a:t>─</a:t>
                      </a:r>
                      <a:endParaRPr lang="zh-TW" sz="1600" b="1" kern="100" dirty="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l" defTabSz="914400" rtl="0" eaLnBrk="1" fontAlgn="auto" latinLnBrk="0" hangingPunct="1">
                        <a:lnSpc>
                          <a:spcPts val="2200"/>
                        </a:lnSpc>
                        <a:spcBef>
                          <a:spcPts val="0"/>
                        </a:spcBef>
                        <a:spcAft>
                          <a:spcPts val="0"/>
                        </a:spcAft>
                        <a:buClrTx/>
                        <a:buSzTx/>
                        <a:buFontTx/>
                        <a:buNone/>
                        <a:tabLst/>
                        <a:defRPr/>
                      </a:pPr>
                      <a:r>
                        <a:rPr lang="zh-TW" altLang="zh-TW" sz="1600" kern="100" dirty="0" smtClean="0">
                          <a:solidFill>
                            <a:schemeClr val="tx1"/>
                          </a:solidFill>
                          <a:effectLst/>
                        </a:rPr>
                        <a:t>人事處、技術處、</a:t>
                      </a:r>
                      <a:r>
                        <a:rPr lang="zh-TW" altLang="en-US" sz="1600" b="1" kern="100" dirty="0" smtClean="0">
                          <a:solidFill>
                            <a:schemeClr val="tx1"/>
                          </a:solidFill>
                          <a:effectLst/>
                          <a:latin typeface="+mn-lt"/>
                          <a:ea typeface="+mn-ea"/>
                          <a:cs typeface="+mn-cs"/>
                        </a:rPr>
                        <a:t>經貿談判代表辦公室</a:t>
                      </a: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文字方塊 13"/>
          <p:cNvSpPr txBox="1">
            <a:spLocks noChangeArrowheads="1"/>
          </p:cNvSpPr>
          <p:nvPr/>
        </p:nvSpPr>
        <p:spPr bwMode="auto">
          <a:xfrm>
            <a:off x="483984" y="5875214"/>
            <a:ext cx="87129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marL="342900" indent="-342900" eaLnBrk="1" fontAlgn="t" hangingPunct="1">
              <a:spcBef>
                <a:spcPct val="0"/>
              </a:spcBef>
              <a:buFont typeface="Wingdings" panose="05000000000000000000" pitchFamily="2" charset="2"/>
              <a:buChar char="Ø"/>
            </a:pPr>
            <a:r>
              <a:rPr lang="zh-TW" altLang="en-US" sz="1800" b="1" dirty="0">
                <a:solidFill>
                  <a:srgbClr val="C00000"/>
                </a:solidFill>
                <a:latin typeface="微軟正黑體" pitchFamily="34" charset="-120"/>
                <a:ea typeface="微軟正黑體" pitchFamily="34" charset="-120"/>
              </a:rPr>
              <a:t>會計處、政風處、法規會、訴願會及秘書室</a:t>
            </a:r>
            <a:r>
              <a:rPr lang="en-US" altLang="zh-TW" sz="1800" b="1" dirty="0">
                <a:solidFill>
                  <a:srgbClr val="C00000"/>
                </a:solidFill>
                <a:latin typeface="微軟正黑體" panose="020B0604030504040204" pitchFamily="34" charset="-120"/>
                <a:ea typeface="微軟正黑體" panose="020B0604030504040204" pitchFamily="34" charset="-120"/>
              </a:rPr>
              <a:t>105</a:t>
            </a:r>
            <a:r>
              <a:rPr lang="zh-TW" altLang="en-US" sz="1800" b="1" dirty="0">
                <a:solidFill>
                  <a:srgbClr val="C00000"/>
                </a:solidFill>
                <a:latin typeface="微軟正黑體" panose="020B0604030504040204" pitchFamily="34" charset="-120"/>
                <a:ea typeface="微軟正黑體" panose="020B0604030504040204" pitchFamily="34" charset="-120"/>
              </a:rPr>
              <a:t>年經盤點結果無新增資料集</a:t>
            </a:r>
            <a:endParaRPr lang="en-US" altLang="zh-TW" sz="1800" b="1" dirty="0">
              <a:solidFill>
                <a:srgbClr val="C00000"/>
              </a:solidFill>
              <a:latin typeface="微軟正黑體" pitchFamily="34" charset="-120"/>
              <a:ea typeface="微軟正黑體" pitchFamily="34" charset="-120"/>
            </a:endParaRPr>
          </a:p>
          <a:p>
            <a:pPr marL="342900" indent="-342900" eaLnBrk="1" fontAlgn="t" hangingPunct="1">
              <a:spcBef>
                <a:spcPct val="0"/>
              </a:spcBef>
              <a:buFont typeface="Wingdings" panose="05000000000000000000" pitchFamily="2" charset="2"/>
              <a:buChar char="Ø"/>
            </a:pPr>
            <a:r>
              <a:rPr lang="zh-TW" altLang="en-US" sz="1800" b="1" dirty="0" smtClean="0">
                <a:solidFill>
                  <a:srgbClr val="C00000"/>
                </a:solidFill>
                <a:latin typeface="微軟正黑體" pitchFamily="34" charset="-120"/>
                <a:ea typeface="微軟正黑體" pitchFamily="34" charset="-120"/>
              </a:rPr>
              <a:t>目前累計開放資料集數：會計處</a:t>
            </a:r>
            <a:r>
              <a:rPr lang="en-US" altLang="zh-TW" sz="1800" b="1" dirty="0" smtClean="0">
                <a:solidFill>
                  <a:srgbClr val="C00000"/>
                </a:solidFill>
                <a:latin typeface="微軟正黑體" pitchFamily="34" charset="-120"/>
                <a:ea typeface="微軟正黑體" pitchFamily="34" charset="-120"/>
              </a:rPr>
              <a:t> (7)</a:t>
            </a:r>
            <a:r>
              <a:rPr lang="zh-TW" altLang="en-US" sz="1800" b="1" dirty="0" smtClean="0">
                <a:solidFill>
                  <a:srgbClr val="C00000"/>
                </a:solidFill>
                <a:latin typeface="微軟正黑體" pitchFamily="34" charset="-120"/>
                <a:ea typeface="微軟正黑體" pitchFamily="34" charset="-120"/>
              </a:rPr>
              <a:t> 、法規會</a:t>
            </a:r>
            <a:r>
              <a:rPr lang="en-US" altLang="zh-TW" sz="1800" b="1" dirty="0" smtClean="0">
                <a:solidFill>
                  <a:srgbClr val="C00000"/>
                </a:solidFill>
                <a:latin typeface="微軟正黑體" pitchFamily="34" charset="-120"/>
                <a:ea typeface="微軟正黑體" pitchFamily="34" charset="-120"/>
              </a:rPr>
              <a:t>(11)</a:t>
            </a:r>
            <a:r>
              <a:rPr lang="zh-TW" altLang="en-US" sz="1800" b="1" dirty="0" smtClean="0">
                <a:solidFill>
                  <a:srgbClr val="C00000"/>
                </a:solidFill>
                <a:latin typeface="微軟正黑體" pitchFamily="34" charset="-120"/>
                <a:ea typeface="微軟正黑體" pitchFamily="34" charset="-120"/>
              </a:rPr>
              <a:t>、訴願會</a:t>
            </a:r>
            <a:r>
              <a:rPr lang="en-US" altLang="zh-TW" sz="1800" b="1" dirty="0" smtClean="0">
                <a:solidFill>
                  <a:srgbClr val="C00000"/>
                </a:solidFill>
                <a:latin typeface="微軟正黑體" pitchFamily="34" charset="-120"/>
                <a:ea typeface="微軟正黑體" pitchFamily="34" charset="-120"/>
              </a:rPr>
              <a:t>(1)</a:t>
            </a:r>
            <a:r>
              <a:rPr lang="zh-TW" altLang="en-US" sz="1800" b="1" dirty="0" smtClean="0">
                <a:solidFill>
                  <a:srgbClr val="C00000"/>
                </a:solidFill>
                <a:latin typeface="微軟正黑體" pitchFamily="34" charset="-120"/>
                <a:ea typeface="微軟正黑體" pitchFamily="34" charset="-120"/>
              </a:rPr>
              <a:t>及秘書室</a:t>
            </a:r>
            <a:r>
              <a:rPr lang="en-US" altLang="zh-TW" sz="1800" b="1" dirty="0" smtClean="0">
                <a:solidFill>
                  <a:srgbClr val="C00000"/>
                </a:solidFill>
                <a:latin typeface="微軟正黑體" pitchFamily="34" charset="-120"/>
                <a:ea typeface="微軟正黑體" pitchFamily="34" charset="-120"/>
              </a:rPr>
              <a:t>(6)</a:t>
            </a:r>
            <a:endParaRPr lang="zh-TW" altLang="en-US" sz="1800" b="1" dirty="0" smtClean="0">
              <a:solidFill>
                <a:srgbClr val="C00000"/>
              </a:solidFill>
              <a:latin typeface="微軟正黑體" pitchFamily="34" charset="-120"/>
              <a:ea typeface="微軟正黑體" pitchFamily="34" charset="-120"/>
            </a:endParaRPr>
          </a:p>
        </p:txBody>
      </p:sp>
    </p:spTree>
    <p:extLst>
      <p:ext uri="{BB962C8B-B14F-4D97-AF65-F5344CB8AC3E}">
        <p14:creationId xmlns:p14="http://schemas.microsoft.com/office/powerpoint/2010/main" val="830500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AutoShape 7"/>
          <p:cNvSpPr>
            <a:spLocks noChangeArrowheads="1"/>
          </p:cNvSpPr>
          <p:nvPr/>
        </p:nvSpPr>
        <p:spPr bwMode="auto">
          <a:xfrm>
            <a:off x="414338" y="5733256"/>
            <a:ext cx="8388350" cy="792088"/>
          </a:xfrm>
          <a:prstGeom prst="roundRect">
            <a:avLst>
              <a:gd name="adj" fmla="val 7542"/>
            </a:avLst>
          </a:prstGeom>
          <a:noFill/>
          <a:ln w="38100" algn="ctr">
            <a:solidFill>
              <a:schemeClr val="accent5">
                <a:lumMod val="75000"/>
              </a:schemeClr>
            </a:solidFill>
            <a:round/>
            <a:headEnd/>
            <a:tailEnd/>
          </a:ln>
          <a:extLst>
            <a:ext uri="{909E8E84-426E-40DD-AFC4-6F175D3DCCD1}">
              <a14:hiddenFill xmlns:a14="http://schemas.microsoft.com/office/drawing/2010/main">
                <a:solidFill>
                  <a:srgbClr val="FFFFFF"/>
                </a:solidFill>
              </a14:hiddenFill>
            </a:ext>
          </a:extLst>
        </p:spPr>
        <p:txBody>
          <a:bodyPr tIns="180000" anchor="ctr"/>
          <a:lstStyle>
            <a:lvl1pPr marL="342900" indent="-342900"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627063" indent="-449263"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900113" indent="-27305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1262063" indent="-354013"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17192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1764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26336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0908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lvl="2" eaLnBrk="1" fontAlgn="t" hangingPunct="1">
              <a:lnSpc>
                <a:spcPts val="2800"/>
              </a:lnSpc>
              <a:spcBef>
                <a:spcPct val="0"/>
              </a:spcBef>
              <a:spcAft>
                <a:spcPts val="0"/>
              </a:spcAft>
              <a:buClr>
                <a:srgbClr val="FF0000"/>
              </a:buClr>
              <a:buFont typeface="Wingdings" panose="05000000000000000000" pitchFamily="2" charset="2"/>
              <a:buChar char="l"/>
              <a:defRPr/>
            </a:pPr>
            <a:r>
              <a:rPr kumimoji="0" lang="zh-TW" altLang="en-US" b="1" u="sng" dirty="0" smtClean="0">
                <a:solidFill>
                  <a:srgbClr val="0D1105"/>
                </a:solidFill>
                <a:latin typeface="微軟正黑體" pitchFamily="34" charset="-120"/>
                <a:ea typeface="微軟正黑體" pitchFamily="34" charset="-120"/>
                <a:sym typeface="Wingdings" pitchFamily="2" charset="2"/>
              </a:rPr>
              <a:t>主管</a:t>
            </a:r>
            <a:r>
              <a:rPr kumimoji="0" lang="zh-TW" altLang="en-US" b="1" u="sng" dirty="0">
                <a:solidFill>
                  <a:srgbClr val="0D1105"/>
                </a:solidFill>
                <a:latin typeface="微軟正黑體" pitchFamily="34" charset="-120"/>
                <a:ea typeface="微軟正黑體" pitchFamily="34" charset="-120"/>
                <a:sym typeface="Wingdings" pitchFamily="2" charset="2"/>
              </a:rPr>
              <a:t>簽核</a:t>
            </a:r>
            <a:r>
              <a:rPr kumimoji="0" lang="zh-TW" altLang="en-US" b="1" dirty="0" smtClean="0">
                <a:solidFill>
                  <a:srgbClr val="0D1105"/>
                </a:solidFill>
                <a:latin typeface="微軟正黑體" pitchFamily="34" charset="-120"/>
                <a:ea typeface="微軟正黑體" pitchFamily="34" charset="-120"/>
                <a:sym typeface="Wingdings" pitchFamily="2" charset="2"/>
              </a:rPr>
              <a:t>：</a:t>
            </a:r>
            <a:r>
              <a:rPr kumimoji="0" lang="zh-TW" altLang="zh-TW" sz="2000" b="1" dirty="0" smtClean="0">
                <a:solidFill>
                  <a:srgbClr val="0D1105"/>
                </a:solidFill>
                <a:latin typeface="微軟正黑體" pitchFamily="34" charset="-120"/>
                <a:ea typeface="微軟正黑體" pitchFamily="34" charset="-120"/>
              </a:rPr>
              <a:t>開放</a:t>
            </a:r>
            <a:r>
              <a:rPr kumimoji="0" lang="zh-TW" altLang="zh-TW" sz="2000" b="1" dirty="0">
                <a:solidFill>
                  <a:srgbClr val="0D1105"/>
                </a:solidFill>
                <a:latin typeface="微軟正黑體" pitchFamily="34" charset="-120"/>
                <a:ea typeface="微軟正黑體" pitchFamily="34" charset="-120"/>
              </a:rPr>
              <a:t>資料集檢核</a:t>
            </a:r>
            <a:r>
              <a:rPr kumimoji="0" lang="zh-TW" altLang="zh-TW" sz="2000" b="1" dirty="0" smtClean="0">
                <a:solidFill>
                  <a:srgbClr val="0D1105"/>
                </a:solidFill>
                <a:latin typeface="微軟正黑體" pitchFamily="34" charset="-120"/>
                <a:ea typeface="微軟正黑體" pitchFamily="34" charset="-120"/>
              </a:rPr>
              <a:t>表</a:t>
            </a:r>
            <a:r>
              <a:rPr kumimoji="0" lang="zh-TW" altLang="en-US" sz="2000" b="1" dirty="0" smtClean="0">
                <a:solidFill>
                  <a:srgbClr val="0D1105"/>
                </a:solidFill>
                <a:latin typeface="微軟正黑體" pitchFamily="34" charset="-120"/>
                <a:ea typeface="微軟正黑體" pitchFamily="34" charset="-120"/>
              </a:rPr>
              <a:t>須經</a:t>
            </a:r>
            <a:r>
              <a:rPr kumimoji="0" lang="zh-TW" altLang="zh-TW" sz="2000" b="1" u="sng" dirty="0" smtClean="0">
                <a:solidFill>
                  <a:srgbClr val="0D1105"/>
                </a:solidFill>
                <a:latin typeface="微軟正黑體" pitchFamily="34" charset="-120"/>
                <a:ea typeface="微軟正黑體" pitchFamily="34" charset="-120"/>
              </a:rPr>
              <a:t>主管</a:t>
            </a:r>
            <a:r>
              <a:rPr kumimoji="0" lang="zh-TW" altLang="en-US" sz="2000" b="1" u="sng" dirty="0" smtClean="0">
                <a:solidFill>
                  <a:srgbClr val="0D1105"/>
                </a:solidFill>
                <a:latin typeface="微軟正黑體" pitchFamily="34" charset="-120"/>
                <a:ea typeface="微軟正黑體" pitchFamily="34" charset="-120"/>
              </a:rPr>
              <a:t>簽核</a:t>
            </a:r>
          </a:p>
        </p:txBody>
      </p:sp>
      <p:sp>
        <p:nvSpPr>
          <p:cNvPr id="31746"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F05108FA-371D-45E3-80B3-B6050B87DB57}" type="slidenum">
              <a:rPr kumimoji="0" lang="zh-TW" altLang="en-US" sz="1200">
                <a:latin typeface="微軟正黑體" pitchFamily="34" charset="-120"/>
                <a:ea typeface="微軟正黑體" pitchFamily="34" charset="-120"/>
              </a:rPr>
              <a:pPr algn="ctr" eaLnBrk="1" hangingPunct="1">
                <a:spcBef>
                  <a:spcPct val="0"/>
                </a:spcBef>
                <a:buFontTx/>
                <a:buNone/>
              </a:pPr>
              <a:t>27</a:t>
            </a:fld>
            <a:endParaRPr kumimoji="0" lang="en-US" altLang="zh-TW" sz="1200">
              <a:latin typeface="微軟正黑體" pitchFamily="34" charset="-120"/>
              <a:ea typeface="微軟正黑體" pitchFamily="34" charset="-120"/>
            </a:endParaRPr>
          </a:p>
        </p:txBody>
      </p:sp>
      <p:sp>
        <p:nvSpPr>
          <p:cNvPr id="21508" name="AutoShape 7"/>
          <p:cNvSpPr>
            <a:spLocks noChangeArrowheads="1"/>
          </p:cNvSpPr>
          <p:nvPr/>
        </p:nvSpPr>
        <p:spPr bwMode="auto">
          <a:xfrm>
            <a:off x="360363" y="1342331"/>
            <a:ext cx="8388350" cy="3886869"/>
          </a:xfrm>
          <a:prstGeom prst="roundRect">
            <a:avLst>
              <a:gd name="adj" fmla="val 7542"/>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tIns="180000"/>
          <a:lstStyle>
            <a:lvl1pPr marL="342900" indent="-342900"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627063" indent="-449263"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900113" indent="-27305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1262063" indent="-354013"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17192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1764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26336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0908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lvl="2" eaLnBrk="1" fontAlgn="t" hangingPunct="1">
              <a:lnSpc>
                <a:spcPts val="2800"/>
              </a:lnSpc>
              <a:spcBef>
                <a:spcPct val="0"/>
              </a:spcBef>
              <a:spcAft>
                <a:spcPts val="0"/>
              </a:spcAft>
              <a:buClr>
                <a:srgbClr val="FF0000"/>
              </a:buClr>
              <a:buFont typeface="Wingdings" panose="05000000000000000000" pitchFamily="2" charset="2"/>
              <a:buChar char="l"/>
              <a:defRPr/>
            </a:pPr>
            <a:r>
              <a:rPr kumimoji="0" lang="zh-TW" altLang="en-US" b="1" u="sng" dirty="0" smtClean="0">
                <a:solidFill>
                  <a:srgbClr val="0D1105"/>
                </a:solidFill>
                <a:latin typeface="微軟正黑體" pitchFamily="34" charset="-120"/>
                <a:ea typeface="微軟正黑體" pitchFamily="34" charset="-120"/>
              </a:rPr>
              <a:t>績效考核作業</a:t>
            </a:r>
            <a:r>
              <a:rPr kumimoji="0" lang="zh-TW" altLang="en-US" b="1" dirty="0" smtClean="0">
                <a:solidFill>
                  <a:srgbClr val="0D1105"/>
                </a:solidFill>
                <a:latin typeface="微軟正黑體" pitchFamily="34" charset="-120"/>
                <a:ea typeface="微軟正黑體" pitchFamily="34" charset="-120"/>
              </a:rPr>
              <a:t>：依據行政院及本部推動目標，年終進行各單位執行成效評估，</a:t>
            </a:r>
            <a:r>
              <a:rPr kumimoji="0" lang="en-US" altLang="zh-TW" b="1" dirty="0" smtClean="0">
                <a:solidFill>
                  <a:srgbClr val="0D1105"/>
                </a:solidFill>
                <a:latin typeface="微軟正黑體" pitchFamily="34" charset="-120"/>
                <a:ea typeface="微軟正黑體" pitchFamily="34" charset="-120"/>
              </a:rPr>
              <a:t>105</a:t>
            </a:r>
            <a:r>
              <a:rPr kumimoji="0" lang="zh-TW" altLang="en-US" b="1" dirty="0" smtClean="0">
                <a:solidFill>
                  <a:srgbClr val="0D1105"/>
                </a:solidFill>
                <a:latin typeface="微軟正黑體" pitchFamily="34" charset="-120"/>
                <a:ea typeface="微軟正黑體" pitchFamily="34" charset="-120"/>
              </a:rPr>
              <a:t>年考評項目如下</a:t>
            </a:r>
            <a:r>
              <a:rPr kumimoji="0" lang="en-US" altLang="zh-TW" b="1" dirty="0" smtClean="0">
                <a:solidFill>
                  <a:srgbClr val="0D1105"/>
                </a:solidFill>
                <a:latin typeface="微軟正黑體" pitchFamily="34" charset="-120"/>
                <a:ea typeface="微軟正黑體" pitchFamily="34" charset="-120"/>
              </a:rPr>
              <a:t>(</a:t>
            </a:r>
            <a:r>
              <a:rPr kumimoji="0" lang="zh-TW" altLang="en-US" b="1" dirty="0" smtClean="0">
                <a:solidFill>
                  <a:srgbClr val="0D1105"/>
                </a:solidFill>
                <a:latin typeface="微軟正黑體" pitchFamily="34" charset="-120"/>
                <a:ea typeface="微軟正黑體" pitchFamily="34" charset="-120"/>
              </a:rPr>
              <a:t>詳</a:t>
            </a:r>
            <a:r>
              <a:rPr kumimoji="0" lang="zh-TW" altLang="en-US" b="1" dirty="0" smtClean="0">
                <a:solidFill>
                  <a:srgbClr val="0D1105"/>
                </a:solidFill>
                <a:latin typeface="微軟正黑體" pitchFamily="34" charset="-120"/>
                <a:ea typeface="微軟正黑體" pitchFamily="34" charset="-120"/>
                <a:hlinkClick r:id="rId3" action="ppaction://hlinksldjump"/>
              </a:rPr>
              <a:t>附件</a:t>
            </a:r>
            <a:r>
              <a:rPr kumimoji="0" lang="en-US" altLang="zh-TW" b="1" dirty="0" smtClean="0">
                <a:solidFill>
                  <a:srgbClr val="0D1105"/>
                </a:solidFill>
                <a:latin typeface="微軟正黑體" pitchFamily="34" charset="-120"/>
                <a:ea typeface="微軟正黑體" pitchFamily="34" charset="-120"/>
                <a:hlinkClick r:id="rId3" action="ppaction://hlinksldjump"/>
              </a:rPr>
              <a:t>3</a:t>
            </a:r>
            <a:r>
              <a:rPr kumimoji="0" lang="en-US" altLang="zh-TW" b="1" dirty="0" smtClean="0">
                <a:solidFill>
                  <a:srgbClr val="0D1105"/>
                </a:solidFill>
                <a:latin typeface="微軟正黑體" pitchFamily="34" charset="-120"/>
                <a:ea typeface="微軟正黑體" pitchFamily="34" charset="-120"/>
              </a:rPr>
              <a:t>)</a:t>
            </a:r>
            <a:r>
              <a:rPr kumimoji="0" lang="zh-TW" altLang="en-US" sz="2600" b="1" dirty="0" smtClean="0">
                <a:solidFill>
                  <a:srgbClr val="0D1105"/>
                </a:solidFill>
                <a:latin typeface="微軟正黑體" pitchFamily="34" charset="-120"/>
                <a:ea typeface="微軟正黑體" pitchFamily="34" charset="-120"/>
              </a:rPr>
              <a:t>：</a:t>
            </a:r>
            <a:endParaRPr kumimoji="0" lang="en-US" altLang="zh-TW" sz="2600" b="1" dirty="0" smtClean="0">
              <a:solidFill>
                <a:srgbClr val="0D1105"/>
              </a:solidFill>
              <a:latin typeface="微軟正黑體" pitchFamily="34" charset="-120"/>
              <a:ea typeface="微軟正黑體" pitchFamily="34" charset="-120"/>
            </a:endParaRPr>
          </a:p>
          <a:p>
            <a:pPr marL="1339850" lvl="3" indent="-266700" eaLnBrk="1" fontAlgn="t" hangingPunct="1">
              <a:lnSpc>
                <a:spcPts val="2800"/>
              </a:lnSpc>
              <a:spcBef>
                <a:spcPct val="0"/>
              </a:spcBef>
              <a:spcAft>
                <a:spcPts val="0"/>
              </a:spcAft>
              <a:buClr>
                <a:srgbClr val="FF0000"/>
              </a:buClr>
              <a:buFont typeface="Arial" charset="0"/>
              <a:buChar char="•"/>
              <a:defRPr/>
            </a:pPr>
            <a:r>
              <a:rPr kumimoji="0" lang="zh-TW" altLang="en-US" b="1" dirty="0" smtClean="0">
                <a:solidFill>
                  <a:srgbClr val="0D1105"/>
                </a:solidFill>
                <a:latin typeface="微軟正黑體" pitchFamily="34" charset="-120"/>
                <a:ea typeface="微軟正黑體" pitchFamily="34" charset="-120"/>
              </a:rPr>
              <a:t>開放資料集數量</a:t>
            </a:r>
            <a:r>
              <a:rPr kumimoji="0" lang="en-US" altLang="zh-TW" b="1" dirty="0" smtClean="0">
                <a:solidFill>
                  <a:srgbClr val="0D1105"/>
                </a:solidFill>
                <a:latin typeface="微軟正黑體" pitchFamily="34" charset="-120"/>
                <a:ea typeface="微軟正黑體" pitchFamily="34" charset="-120"/>
              </a:rPr>
              <a:t>(</a:t>
            </a:r>
            <a:r>
              <a:rPr kumimoji="0" lang="zh-TW" altLang="en-US" b="1" dirty="0" smtClean="0">
                <a:solidFill>
                  <a:srgbClr val="0D1105"/>
                </a:solidFill>
                <a:latin typeface="微軟正黑體" pitchFamily="34" charset="-120"/>
                <a:ea typeface="微軟正黑體" pitchFamily="34" charset="-120"/>
              </a:rPr>
              <a:t>含特色介紹</a:t>
            </a:r>
            <a:r>
              <a:rPr kumimoji="0" lang="en-US" altLang="zh-TW" b="1" dirty="0" smtClean="0">
                <a:solidFill>
                  <a:srgbClr val="0D1105"/>
                </a:solidFill>
                <a:latin typeface="微軟正黑體" pitchFamily="34" charset="-120"/>
                <a:ea typeface="微軟正黑體" pitchFamily="34" charset="-120"/>
              </a:rPr>
              <a:t>)</a:t>
            </a:r>
            <a:r>
              <a:rPr kumimoji="0" lang="zh-TW" altLang="en-US" b="1" dirty="0" smtClean="0">
                <a:solidFill>
                  <a:srgbClr val="0D1105"/>
                </a:solidFill>
                <a:latin typeface="微軟正黑體" pitchFamily="34" charset="-120"/>
                <a:ea typeface="微軟正黑體" pitchFamily="34" charset="-120"/>
              </a:rPr>
              <a:t>之達成率</a:t>
            </a:r>
            <a:r>
              <a:rPr kumimoji="0" lang="en-US" altLang="zh-TW" b="1" dirty="0" smtClean="0">
                <a:solidFill>
                  <a:srgbClr val="0000FF"/>
                </a:solidFill>
                <a:latin typeface="微軟正黑體" pitchFamily="34" charset="-120"/>
                <a:ea typeface="微軟正黑體" pitchFamily="34" charset="-120"/>
              </a:rPr>
              <a:t>(50</a:t>
            </a:r>
            <a:r>
              <a:rPr lang="zh-TW" altLang="en-US" b="1" dirty="0" smtClean="0">
                <a:solidFill>
                  <a:srgbClr val="0000FF"/>
                </a:solidFill>
                <a:latin typeface="微軟正黑體" pitchFamily="34" charset="-120"/>
                <a:ea typeface="微軟正黑體" pitchFamily="34" charset="-120"/>
              </a:rPr>
              <a:t>分</a:t>
            </a:r>
            <a:r>
              <a:rPr lang="en-US" altLang="zh-TW" b="1" dirty="0" smtClean="0">
                <a:solidFill>
                  <a:srgbClr val="0000FF"/>
                </a:solidFill>
                <a:latin typeface="微軟正黑體" pitchFamily="34" charset="-120"/>
                <a:ea typeface="微軟正黑體" pitchFamily="34" charset="-120"/>
              </a:rPr>
              <a:t>)</a:t>
            </a:r>
            <a:endParaRPr kumimoji="0" lang="en-US" altLang="zh-TW" b="1" dirty="0" smtClean="0">
              <a:solidFill>
                <a:srgbClr val="0000FF"/>
              </a:solidFill>
              <a:latin typeface="微軟正黑體" pitchFamily="34" charset="-120"/>
              <a:ea typeface="微軟正黑體" pitchFamily="34" charset="-120"/>
            </a:endParaRPr>
          </a:p>
          <a:p>
            <a:pPr marL="1339850" lvl="3" indent="-266700" eaLnBrk="1" fontAlgn="t" hangingPunct="1">
              <a:lnSpc>
                <a:spcPts val="2800"/>
              </a:lnSpc>
              <a:spcBef>
                <a:spcPct val="0"/>
              </a:spcBef>
              <a:spcAft>
                <a:spcPts val="0"/>
              </a:spcAft>
              <a:buClr>
                <a:srgbClr val="FF0000"/>
              </a:buClr>
              <a:buFont typeface="Arial" charset="0"/>
              <a:buChar char="•"/>
              <a:defRPr/>
            </a:pPr>
            <a:r>
              <a:rPr kumimoji="0" lang="zh-TW" altLang="en-US" b="1" dirty="0" smtClean="0">
                <a:solidFill>
                  <a:srgbClr val="0D1105"/>
                </a:solidFill>
                <a:latin typeface="微軟正黑體" pitchFamily="34" charset="-120"/>
                <a:ea typeface="微軟正黑體" pitchFamily="34" charset="-120"/>
              </a:rPr>
              <a:t>開放資料集品質抽檢結果之合格率</a:t>
            </a:r>
            <a:r>
              <a:rPr kumimoji="0" lang="en-US" altLang="zh-TW" b="1" dirty="0" smtClean="0">
                <a:solidFill>
                  <a:srgbClr val="0000FF"/>
                </a:solidFill>
                <a:latin typeface="微軟正黑體" pitchFamily="34" charset="-120"/>
                <a:ea typeface="微軟正黑體" pitchFamily="34" charset="-120"/>
              </a:rPr>
              <a:t>(30</a:t>
            </a:r>
            <a:r>
              <a:rPr lang="zh-TW" altLang="en-US" b="1" dirty="0" smtClean="0">
                <a:solidFill>
                  <a:srgbClr val="0000FF"/>
                </a:solidFill>
                <a:latin typeface="微軟正黑體" pitchFamily="34" charset="-120"/>
                <a:ea typeface="微軟正黑體" pitchFamily="34" charset="-120"/>
              </a:rPr>
              <a:t>分</a:t>
            </a:r>
            <a:r>
              <a:rPr lang="en-US" altLang="zh-TW" b="1" dirty="0" smtClean="0">
                <a:solidFill>
                  <a:srgbClr val="0000FF"/>
                </a:solidFill>
                <a:latin typeface="微軟正黑體" pitchFamily="34" charset="-120"/>
                <a:ea typeface="微軟正黑體" pitchFamily="34" charset="-120"/>
              </a:rPr>
              <a:t>)</a:t>
            </a:r>
          </a:p>
          <a:p>
            <a:pPr marL="1339850" lvl="3" indent="-266700" eaLnBrk="1" fontAlgn="t" hangingPunct="1">
              <a:lnSpc>
                <a:spcPts val="2500"/>
              </a:lnSpc>
              <a:spcBef>
                <a:spcPct val="0"/>
              </a:spcBef>
              <a:spcAft>
                <a:spcPts val="0"/>
              </a:spcAft>
              <a:buClr>
                <a:srgbClr val="FF0000"/>
              </a:buClr>
              <a:buFont typeface="Arial" charset="0"/>
              <a:buChar char="•"/>
              <a:defRPr/>
            </a:pPr>
            <a:r>
              <a:rPr kumimoji="0" lang="zh-TW" altLang="en-US" b="1" dirty="0" smtClean="0">
                <a:solidFill>
                  <a:srgbClr val="0D1105"/>
                </a:solidFill>
                <a:latin typeface="微軟正黑體" pitchFamily="34" charset="-120"/>
                <a:ea typeface="微軟正黑體" pitchFamily="34" charset="-120"/>
              </a:rPr>
              <a:t>本部計畫階段性工作執行時效之達成率</a:t>
            </a:r>
            <a:r>
              <a:rPr kumimoji="0" lang="en-US" altLang="zh-TW" b="1" dirty="0" smtClean="0">
                <a:solidFill>
                  <a:srgbClr val="0000FF"/>
                </a:solidFill>
                <a:latin typeface="微軟正黑體" pitchFamily="34" charset="-120"/>
                <a:ea typeface="微軟正黑體" pitchFamily="34" charset="-120"/>
              </a:rPr>
              <a:t>(</a:t>
            </a:r>
            <a:r>
              <a:rPr lang="en-US" altLang="zh-TW" b="1" dirty="0" smtClean="0">
                <a:solidFill>
                  <a:srgbClr val="0000FF"/>
                </a:solidFill>
                <a:latin typeface="微軟正黑體" pitchFamily="34" charset="-120"/>
                <a:ea typeface="微軟正黑體" pitchFamily="34" charset="-120"/>
              </a:rPr>
              <a:t>20</a:t>
            </a:r>
            <a:r>
              <a:rPr lang="zh-TW" altLang="en-US" b="1" dirty="0" smtClean="0">
                <a:solidFill>
                  <a:srgbClr val="0000FF"/>
                </a:solidFill>
                <a:latin typeface="微軟正黑體" pitchFamily="34" charset="-120"/>
                <a:ea typeface="微軟正黑體" pitchFamily="34" charset="-120"/>
              </a:rPr>
              <a:t>分</a:t>
            </a:r>
            <a:r>
              <a:rPr lang="en-US" altLang="zh-TW" b="1" dirty="0" smtClean="0">
                <a:solidFill>
                  <a:srgbClr val="0000FF"/>
                </a:solidFill>
                <a:latin typeface="微軟正黑體" pitchFamily="34" charset="-120"/>
                <a:ea typeface="微軟正黑體" pitchFamily="34" charset="-120"/>
              </a:rPr>
              <a:t>)</a:t>
            </a:r>
          </a:p>
          <a:p>
            <a:pPr marL="1073150" lvl="3" indent="0" eaLnBrk="1" fontAlgn="t" hangingPunct="1">
              <a:lnSpc>
                <a:spcPts val="2000"/>
              </a:lnSpc>
              <a:spcBef>
                <a:spcPct val="0"/>
              </a:spcBef>
              <a:spcAft>
                <a:spcPts val="0"/>
              </a:spcAft>
              <a:buClr>
                <a:srgbClr val="FF0000"/>
              </a:buClr>
              <a:buFont typeface="Arial" charset="0"/>
              <a:buNone/>
              <a:defRPr/>
            </a:pPr>
            <a:endParaRPr kumimoji="0" lang="en-US" altLang="zh-TW" b="1" dirty="0" smtClean="0">
              <a:solidFill>
                <a:srgbClr val="0D1105"/>
              </a:solidFill>
              <a:latin typeface="微軟正黑體" pitchFamily="34" charset="-120"/>
              <a:ea typeface="微軟正黑體" pitchFamily="34" charset="-120"/>
            </a:endParaRPr>
          </a:p>
          <a:p>
            <a:pPr marL="1339850" lvl="3" indent="-266700" eaLnBrk="1" fontAlgn="t" hangingPunct="1">
              <a:lnSpc>
                <a:spcPts val="1600"/>
              </a:lnSpc>
              <a:spcBef>
                <a:spcPct val="0"/>
              </a:spcBef>
              <a:spcAft>
                <a:spcPts val="0"/>
              </a:spcAft>
              <a:buClr>
                <a:srgbClr val="FF0000"/>
              </a:buClr>
              <a:buFont typeface="Arial" charset="0"/>
              <a:buChar char="•"/>
              <a:defRPr/>
            </a:pPr>
            <a:r>
              <a:rPr kumimoji="0" lang="zh-TW" altLang="en-US" b="1" dirty="0" smtClean="0">
                <a:solidFill>
                  <a:srgbClr val="0D1105"/>
                </a:solidFill>
                <a:latin typeface="微軟正黑體" pitchFamily="34" charset="-120"/>
                <a:ea typeface="微軟正黑體" pitchFamily="34" charset="-120"/>
              </a:rPr>
              <a:t>資料集瀏覽及下載數之排名</a:t>
            </a:r>
            <a:r>
              <a:rPr kumimoji="0" lang="en-US" altLang="zh-TW" b="1" dirty="0" smtClean="0">
                <a:solidFill>
                  <a:srgbClr val="0D1105"/>
                </a:solidFill>
                <a:latin typeface="微軟正黑體" pitchFamily="34" charset="-120"/>
                <a:ea typeface="微軟正黑體" pitchFamily="34" charset="-120"/>
              </a:rPr>
              <a:t>(</a:t>
            </a:r>
            <a:r>
              <a:rPr kumimoji="0" lang="zh-TW" altLang="en-US" b="1" dirty="0" smtClean="0">
                <a:solidFill>
                  <a:srgbClr val="0D1105"/>
                </a:solidFill>
                <a:latin typeface="微軟正黑體" pitchFamily="34" charset="-120"/>
                <a:ea typeface="微軟正黑體" pitchFamily="34" charset="-120"/>
              </a:rPr>
              <a:t>依排名給分</a:t>
            </a:r>
            <a:r>
              <a:rPr kumimoji="0" lang="en-US" altLang="zh-TW" b="1" dirty="0" smtClean="0">
                <a:solidFill>
                  <a:srgbClr val="0D1105"/>
                </a:solidFill>
                <a:latin typeface="微軟正黑體" pitchFamily="34" charset="-120"/>
                <a:ea typeface="微軟正黑體" pitchFamily="34" charset="-120"/>
              </a:rPr>
              <a:t>)</a:t>
            </a:r>
          </a:p>
          <a:p>
            <a:pPr marL="1339850" lvl="3" indent="-266700" eaLnBrk="1" fontAlgn="t" hangingPunct="1">
              <a:lnSpc>
                <a:spcPts val="2400"/>
              </a:lnSpc>
              <a:spcBef>
                <a:spcPct val="0"/>
              </a:spcBef>
              <a:spcAft>
                <a:spcPts val="0"/>
              </a:spcAft>
              <a:buClr>
                <a:srgbClr val="FF0000"/>
              </a:buClr>
              <a:buFont typeface="Arial" charset="0"/>
              <a:buChar char="•"/>
              <a:defRPr/>
            </a:pPr>
            <a:r>
              <a:rPr kumimoji="0" lang="zh-TW" altLang="en-US" b="1" dirty="0">
                <a:solidFill>
                  <a:srgbClr val="FF0000"/>
                </a:solidFill>
                <a:latin typeface="微軟正黑體" pitchFamily="34" charset="-120"/>
                <a:ea typeface="微軟正黑體" pitchFamily="34" charset="-120"/>
              </a:rPr>
              <a:t>資料集開放格式符合三顆星</a:t>
            </a:r>
            <a:r>
              <a:rPr kumimoji="0" lang="en-US" altLang="zh-TW" b="1" dirty="0">
                <a:solidFill>
                  <a:srgbClr val="FF0000"/>
                </a:solidFill>
                <a:latin typeface="微軟正黑體" pitchFamily="34" charset="-120"/>
                <a:ea typeface="微軟正黑體" pitchFamily="34" charset="-120"/>
              </a:rPr>
              <a:t>(</a:t>
            </a:r>
            <a:r>
              <a:rPr kumimoji="0" lang="zh-TW" altLang="en-US" b="1" dirty="0">
                <a:solidFill>
                  <a:srgbClr val="FF0000"/>
                </a:solidFill>
                <a:latin typeface="微軟正黑體" pitchFamily="34" charset="-120"/>
                <a:ea typeface="微軟正黑體" pitchFamily="34" charset="-120"/>
              </a:rPr>
              <a:t>含</a:t>
            </a:r>
            <a:r>
              <a:rPr kumimoji="0" lang="en-US" altLang="zh-TW" b="1" dirty="0">
                <a:solidFill>
                  <a:srgbClr val="FF0000"/>
                </a:solidFill>
                <a:latin typeface="微軟正黑體" pitchFamily="34" charset="-120"/>
                <a:ea typeface="微軟正黑體" pitchFamily="34" charset="-120"/>
              </a:rPr>
              <a:t>)</a:t>
            </a:r>
            <a:r>
              <a:rPr kumimoji="0" lang="zh-TW" altLang="en-US" b="1" dirty="0">
                <a:solidFill>
                  <a:srgbClr val="FF0000"/>
                </a:solidFill>
                <a:latin typeface="微軟正黑體" pitchFamily="34" charset="-120"/>
                <a:ea typeface="微軟正黑體" pitchFamily="34" charset="-120"/>
              </a:rPr>
              <a:t>以上等級之</a:t>
            </a:r>
            <a:r>
              <a:rPr kumimoji="0" lang="zh-TW" altLang="en-US" b="1" dirty="0" smtClean="0">
                <a:solidFill>
                  <a:srgbClr val="FF0000"/>
                </a:solidFill>
                <a:latin typeface="微軟正黑體" pitchFamily="34" charset="-120"/>
                <a:ea typeface="微軟正黑體" pitchFamily="34" charset="-120"/>
              </a:rPr>
              <a:t>數量</a:t>
            </a:r>
            <a:r>
              <a:rPr kumimoji="0" lang="en-US" altLang="zh-TW" b="1" dirty="0" smtClean="0">
                <a:solidFill>
                  <a:srgbClr val="FF0000"/>
                </a:solidFill>
                <a:latin typeface="微軟正黑體" pitchFamily="34" charset="-120"/>
                <a:ea typeface="微軟正黑體" pitchFamily="34" charset="-120"/>
              </a:rPr>
              <a:t>(</a:t>
            </a:r>
            <a:r>
              <a:rPr kumimoji="0" lang="zh-TW" altLang="en-US" b="1" dirty="0" smtClean="0">
                <a:solidFill>
                  <a:srgbClr val="FF0000"/>
                </a:solidFill>
                <a:latin typeface="微軟正黑體" pitchFamily="34" charset="-120"/>
                <a:ea typeface="微軟正黑體" pitchFamily="34" charset="-120"/>
              </a:rPr>
              <a:t>每筆加</a:t>
            </a:r>
            <a:r>
              <a:rPr kumimoji="0" lang="en-US" altLang="zh-TW" b="1" dirty="0" smtClean="0">
                <a:solidFill>
                  <a:srgbClr val="FF0000"/>
                </a:solidFill>
                <a:latin typeface="微軟正黑體" pitchFamily="34" charset="-120"/>
                <a:ea typeface="微軟正黑體" pitchFamily="34" charset="-120"/>
              </a:rPr>
              <a:t>1</a:t>
            </a:r>
            <a:r>
              <a:rPr kumimoji="0" lang="zh-TW" altLang="en-US" b="1" dirty="0" smtClean="0">
                <a:solidFill>
                  <a:srgbClr val="FF0000"/>
                </a:solidFill>
                <a:latin typeface="微軟正黑體" pitchFamily="34" charset="-120"/>
                <a:ea typeface="微軟正黑體" pitchFamily="34" charset="-120"/>
              </a:rPr>
              <a:t>分</a:t>
            </a:r>
            <a:r>
              <a:rPr kumimoji="0" lang="en-US" altLang="zh-TW" b="1" dirty="0" smtClean="0">
                <a:solidFill>
                  <a:srgbClr val="FF0000"/>
                </a:solidFill>
                <a:latin typeface="微軟正黑體" pitchFamily="34" charset="-120"/>
                <a:ea typeface="微軟正黑體" pitchFamily="34" charset="-120"/>
              </a:rPr>
              <a:t>)</a:t>
            </a:r>
            <a:endParaRPr kumimoji="0" lang="en-US" altLang="zh-TW" b="1" dirty="0" smtClean="0">
              <a:solidFill>
                <a:srgbClr val="0D1105"/>
              </a:solidFill>
              <a:latin typeface="微軟正黑體" pitchFamily="34" charset="-120"/>
              <a:ea typeface="微軟正黑體" pitchFamily="34" charset="-120"/>
            </a:endParaRPr>
          </a:p>
          <a:p>
            <a:pPr marL="1339850" lvl="3" indent="-266700" eaLnBrk="1" fontAlgn="t" hangingPunct="1">
              <a:lnSpc>
                <a:spcPts val="2400"/>
              </a:lnSpc>
              <a:spcBef>
                <a:spcPct val="0"/>
              </a:spcBef>
              <a:spcAft>
                <a:spcPts val="0"/>
              </a:spcAft>
              <a:buClr>
                <a:srgbClr val="FF0000"/>
              </a:buClr>
              <a:buFont typeface="Arial" charset="0"/>
              <a:buChar char="•"/>
              <a:defRPr/>
            </a:pPr>
            <a:r>
              <a:rPr kumimoji="0" lang="zh-TW" altLang="en-US" b="1" dirty="0" smtClean="0">
                <a:solidFill>
                  <a:srgbClr val="FF0000"/>
                </a:solidFill>
                <a:latin typeface="微軟正黑體" pitchFamily="34" charset="-120"/>
                <a:ea typeface="微軟正黑體" pitchFamily="34" charset="-120"/>
              </a:rPr>
              <a:t>資料集採用</a:t>
            </a:r>
            <a:r>
              <a:rPr kumimoji="0" lang="en-US" altLang="zh-TW" b="1" dirty="0" smtClean="0">
                <a:solidFill>
                  <a:srgbClr val="FF0000"/>
                </a:solidFill>
                <a:latin typeface="微軟正黑體" pitchFamily="34" charset="-120"/>
                <a:ea typeface="微軟正黑體" pitchFamily="34" charset="-120"/>
              </a:rPr>
              <a:t>Web Service</a:t>
            </a:r>
            <a:r>
              <a:rPr kumimoji="0" lang="zh-TW" altLang="en-US" b="1" dirty="0" smtClean="0">
                <a:solidFill>
                  <a:srgbClr val="FF0000"/>
                </a:solidFill>
                <a:latin typeface="微軟正黑體" pitchFamily="34" charset="-120"/>
                <a:ea typeface="微軟正黑體" pitchFamily="34" charset="-120"/>
              </a:rPr>
              <a:t>或</a:t>
            </a:r>
            <a:r>
              <a:rPr kumimoji="0" lang="en-US" altLang="zh-TW" b="1" dirty="0" smtClean="0">
                <a:solidFill>
                  <a:srgbClr val="FF0000"/>
                </a:solidFill>
                <a:latin typeface="微軟正黑體" pitchFamily="34" charset="-120"/>
                <a:ea typeface="微軟正黑體" pitchFamily="34" charset="-120"/>
              </a:rPr>
              <a:t>API</a:t>
            </a:r>
            <a:r>
              <a:rPr kumimoji="0" lang="zh-TW" altLang="en-US" b="1" dirty="0" smtClean="0">
                <a:solidFill>
                  <a:srgbClr val="FF0000"/>
                </a:solidFill>
                <a:latin typeface="微軟正黑體" pitchFamily="34" charset="-120"/>
                <a:ea typeface="微軟正黑體" pitchFamily="34" charset="-120"/>
              </a:rPr>
              <a:t>下載方式之數量</a:t>
            </a:r>
            <a:r>
              <a:rPr kumimoji="0" lang="en-US" altLang="zh-TW" b="1" dirty="0">
                <a:solidFill>
                  <a:srgbClr val="FF0000"/>
                </a:solidFill>
                <a:latin typeface="微軟正黑體" pitchFamily="34" charset="-120"/>
                <a:ea typeface="微軟正黑體" pitchFamily="34" charset="-120"/>
              </a:rPr>
              <a:t>(</a:t>
            </a:r>
            <a:r>
              <a:rPr kumimoji="0" lang="zh-TW" altLang="en-US" b="1" dirty="0">
                <a:solidFill>
                  <a:srgbClr val="FF0000"/>
                </a:solidFill>
                <a:latin typeface="微軟正黑體" pitchFamily="34" charset="-120"/>
                <a:ea typeface="微軟正黑體" pitchFamily="34" charset="-120"/>
              </a:rPr>
              <a:t>每筆</a:t>
            </a:r>
            <a:r>
              <a:rPr kumimoji="0" lang="zh-TW" altLang="en-US" b="1" dirty="0" smtClean="0">
                <a:solidFill>
                  <a:srgbClr val="FF0000"/>
                </a:solidFill>
                <a:latin typeface="微軟正黑體" pitchFamily="34" charset="-120"/>
                <a:ea typeface="微軟正黑體" pitchFamily="34" charset="-120"/>
              </a:rPr>
              <a:t>加</a:t>
            </a:r>
            <a:r>
              <a:rPr kumimoji="0" lang="en-US" altLang="zh-TW" b="1" dirty="0" smtClean="0">
                <a:solidFill>
                  <a:srgbClr val="FF0000"/>
                </a:solidFill>
                <a:latin typeface="微軟正黑體" pitchFamily="34" charset="-120"/>
                <a:ea typeface="微軟正黑體" pitchFamily="34" charset="-120"/>
              </a:rPr>
              <a:t>3</a:t>
            </a:r>
            <a:r>
              <a:rPr kumimoji="0" lang="zh-TW" altLang="en-US" b="1" dirty="0" smtClean="0">
                <a:solidFill>
                  <a:srgbClr val="FF0000"/>
                </a:solidFill>
                <a:latin typeface="微軟正黑體" pitchFamily="34" charset="-120"/>
                <a:ea typeface="微軟正黑體" pitchFamily="34" charset="-120"/>
              </a:rPr>
              <a:t>分</a:t>
            </a:r>
            <a:r>
              <a:rPr kumimoji="0" lang="en-US" altLang="zh-TW" b="1" dirty="0">
                <a:solidFill>
                  <a:srgbClr val="FF0000"/>
                </a:solidFill>
                <a:latin typeface="微軟正黑體" pitchFamily="34" charset="-120"/>
                <a:ea typeface="微軟正黑體" pitchFamily="34" charset="-120"/>
              </a:rPr>
              <a:t>)</a:t>
            </a:r>
            <a:endParaRPr kumimoji="0" lang="en-US" altLang="zh-TW" b="1" dirty="0" smtClean="0">
              <a:solidFill>
                <a:srgbClr val="FF0000"/>
              </a:solidFill>
              <a:latin typeface="微軟正黑體" pitchFamily="34" charset="-120"/>
              <a:ea typeface="微軟正黑體" pitchFamily="34" charset="-120"/>
            </a:endParaRPr>
          </a:p>
          <a:p>
            <a:pPr marL="1346200" lvl="3" eaLnBrk="1" fontAlgn="t" hangingPunct="1">
              <a:lnSpc>
                <a:spcPts val="3600"/>
              </a:lnSpc>
              <a:spcBef>
                <a:spcPct val="0"/>
              </a:spcBef>
              <a:spcAft>
                <a:spcPts val="300"/>
              </a:spcAft>
              <a:buClr>
                <a:srgbClr val="FF0000"/>
              </a:buClr>
              <a:buFont typeface="Arial" panose="020B0604020202020204" pitchFamily="34" charset="0"/>
              <a:buChar char="•"/>
              <a:defRPr/>
            </a:pPr>
            <a:r>
              <a:rPr kumimoji="0" lang="zh-TW" altLang="zh-TW" b="1" dirty="0" smtClean="0">
                <a:solidFill>
                  <a:srgbClr val="FF0000"/>
                </a:solidFill>
                <a:latin typeface="微軟正黑體" pitchFamily="34" charset="-120"/>
                <a:ea typeface="微軟正黑體" pitchFamily="34" charset="-120"/>
              </a:rPr>
              <a:t>行政院政府資料開放平臺回復民眾意見天數之符合度</a:t>
            </a:r>
            <a:endParaRPr kumimoji="0" lang="en-US" altLang="zh-TW" b="1" dirty="0" smtClean="0">
              <a:solidFill>
                <a:srgbClr val="FF0000"/>
              </a:solidFill>
              <a:latin typeface="微軟正黑體" pitchFamily="34" charset="-120"/>
              <a:ea typeface="微軟正黑體" pitchFamily="34" charset="-120"/>
            </a:endParaRPr>
          </a:p>
          <a:p>
            <a:pPr marL="1346200" lvl="3" eaLnBrk="1" fontAlgn="t" hangingPunct="1">
              <a:lnSpc>
                <a:spcPts val="2000"/>
              </a:lnSpc>
              <a:spcBef>
                <a:spcPct val="0"/>
              </a:spcBef>
              <a:spcAft>
                <a:spcPts val="300"/>
              </a:spcAft>
              <a:buClr>
                <a:srgbClr val="FF0000"/>
              </a:buClr>
              <a:buFont typeface="Arial" panose="020B0604020202020204" pitchFamily="34" charset="0"/>
              <a:buChar char="•"/>
              <a:defRPr/>
            </a:pPr>
            <a:r>
              <a:rPr kumimoji="0" lang="en-US" altLang="zh-TW" sz="1600" b="1" dirty="0" smtClean="0">
                <a:latin typeface="微軟正黑體" pitchFamily="34" charset="-120"/>
                <a:ea typeface="微軟正黑體" pitchFamily="34" charset="-120"/>
              </a:rPr>
              <a:t>(</a:t>
            </a:r>
            <a:r>
              <a:rPr kumimoji="0" lang="zh-TW" altLang="en-US" sz="1600" b="1" dirty="0" smtClean="0">
                <a:latin typeface="微軟正黑體" pitchFamily="34" charset="-120"/>
                <a:ea typeface="微軟正黑體" pitchFamily="34" charset="-120"/>
              </a:rPr>
              <a:t>每筆問題於</a:t>
            </a:r>
            <a:r>
              <a:rPr kumimoji="0" lang="en-US" altLang="zh-TW" sz="1600" b="1" dirty="0" smtClean="0">
                <a:latin typeface="微軟正黑體" pitchFamily="34" charset="-120"/>
                <a:ea typeface="微軟正黑體" pitchFamily="34" charset="-120"/>
              </a:rPr>
              <a:t>7</a:t>
            </a:r>
            <a:r>
              <a:rPr kumimoji="0" lang="zh-TW" altLang="en-US" sz="1600" b="1" dirty="0" smtClean="0">
                <a:latin typeface="微軟正黑體" pitchFamily="34" charset="-120"/>
                <a:ea typeface="微軟正黑體" pitchFamily="34" charset="-120"/>
              </a:rPr>
              <a:t>個工作天內回覆加</a:t>
            </a:r>
            <a:r>
              <a:rPr kumimoji="0" lang="en-US" altLang="zh-TW" sz="1600" b="1" dirty="0" smtClean="0">
                <a:latin typeface="微軟正黑體" pitchFamily="34" charset="-120"/>
                <a:ea typeface="微軟正黑體" pitchFamily="34" charset="-120"/>
              </a:rPr>
              <a:t>1</a:t>
            </a:r>
            <a:r>
              <a:rPr kumimoji="0" lang="zh-TW" altLang="en-US" sz="1600" b="1" dirty="0" smtClean="0">
                <a:latin typeface="微軟正黑體" pitchFamily="34" charset="-120"/>
                <a:ea typeface="微軟正黑體" pitchFamily="34" charset="-120"/>
              </a:rPr>
              <a:t>分</a:t>
            </a:r>
            <a:r>
              <a:rPr kumimoji="0" lang="zh-TW" altLang="en-US" sz="1600" b="1" dirty="0" smtClean="0">
                <a:latin typeface="微軟正黑體"/>
                <a:ea typeface="微軟正黑體"/>
              </a:rPr>
              <a:t>、超過則每延遲</a:t>
            </a:r>
            <a:r>
              <a:rPr kumimoji="0" lang="en-US" altLang="zh-TW" sz="1600" b="1" dirty="0" smtClean="0">
                <a:latin typeface="微軟正黑體"/>
                <a:ea typeface="微軟正黑體"/>
              </a:rPr>
              <a:t>1</a:t>
            </a:r>
            <a:r>
              <a:rPr kumimoji="0" lang="zh-TW" altLang="en-US" sz="1600" b="1" dirty="0" smtClean="0">
                <a:latin typeface="微軟正黑體"/>
                <a:ea typeface="微軟正黑體"/>
              </a:rPr>
              <a:t>個工作天扣</a:t>
            </a:r>
            <a:r>
              <a:rPr kumimoji="0" lang="en-US" altLang="zh-TW" sz="1600" b="1" dirty="0" smtClean="0">
                <a:latin typeface="微軟正黑體"/>
                <a:ea typeface="微軟正黑體"/>
              </a:rPr>
              <a:t>1</a:t>
            </a:r>
            <a:r>
              <a:rPr kumimoji="0" lang="zh-TW" altLang="en-US" sz="1600" b="1" dirty="0" smtClean="0">
                <a:latin typeface="微軟正黑體"/>
                <a:ea typeface="微軟正黑體"/>
              </a:rPr>
              <a:t>分</a:t>
            </a:r>
            <a:r>
              <a:rPr kumimoji="0" lang="en-US" altLang="zh-TW" sz="1600" b="1" dirty="0" smtClean="0">
                <a:latin typeface="微軟正黑體"/>
                <a:ea typeface="微軟正黑體"/>
              </a:rPr>
              <a:t>)</a:t>
            </a:r>
            <a:endParaRPr kumimoji="0" lang="en-US" altLang="zh-TW" sz="1600" b="1" dirty="0" smtClean="0">
              <a:latin typeface="微軟正黑體" pitchFamily="34" charset="-120"/>
              <a:ea typeface="微軟正黑體" pitchFamily="34" charset="-120"/>
            </a:endParaRPr>
          </a:p>
          <a:p>
            <a:pPr marL="1044000" lvl="3" indent="-266700" eaLnBrk="1" fontAlgn="t" hangingPunct="1">
              <a:lnSpc>
                <a:spcPts val="2000"/>
              </a:lnSpc>
              <a:spcBef>
                <a:spcPct val="0"/>
              </a:spcBef>
              <a:spcAft>
                <a:spcPts val="0"/>
              </a:spcAft>
              <a:buClr>
                <a:srgbClr val="FF0000"/>
              </a:buClr>
              <a:buFont typeface="Arial" charset="0"/>
              <a:buNone/>
              <a:defRPr/>
            </a:pPr>
            <a:endParaRPr kumimoji="0" lang="en-US" altLang="zh-TW" sz="1800" b="1" dirty="0" smtClean="0">
              <a:solidFill>
                <a:srgbClr val="0D1105"/>
              </a:solidFill>
              <a:latin typeface="微軟正黑體" pitchFamily="34" charset="-120"/>
              <a:ea typeface="微軟正黑體" pitchFamily="34" charset="-120"/>
            </a:endParaRPr>
          </a:p>
        </p:txBody>
      </p:sp>
      <p:sp>
        <p:nvSpPr>
          <p:cNvPr id="5" name="矩形 4"/>
          <p:cNvSpPr/>
          <p:nvPr/>
        </p:nvSpPr>
        <p:spPr>
          <a:xfrm>
            <a:off x="720006" y="2420888"/>
            <a:ext cx="791220" cy="792088"/>
          </a:xfrm>
          <a:prstGeom prst="rect">
            <a:avLst/>
          </a:prstGeom>
          <a:solidFill>
            <a:srgbClr val="98E63A"/>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1800" b="1" dirty="0">
                <a:solidFill>
                  <a:schemeClr val="tx1"/>
                </a:solidFill>
                <a:latin typeface="微軟正黑體" panose="020B0604030504040204" pitchFamily="34" charset="-120"/>
                <a:ea typeface="微軟正黑體" panose="020B0604030504040204" pitchFamily="34" charset="-120"/>
              </a:rPr>
              <a:t>必要項目</a:t>
            </a:r>
          </a:p>
        </p:txBody>
      </p:sp>
      <p:sp>
        <p:nvSpPr>
          <p:cNvPr id="9" name="矩形 8"/>
          <p:cNvSpPr/>
          <p:nvPr/>
        </p:nvSpPr>
        <p:spPr>
          <a:xfrm>
            <a:off x="720006" y="3429000"/>
            <a:ext cx="755650" cy="790575"/>
          </a:xfrm>
          <a:prstGeom prst="rect">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1800" b="1" dirty="0">
                <a:solidFill>
                  <a:schemeClr val="tx1"/>
                </a:solidFill>
                <a:latin typeface="微軟正黑體" panose="020B0604030504040204" pitchFamily="34" charset="-120"/>
                <a:ea typeface="微軟正黑體" panose="020B0604030504040204" pitchFamily="34" charset="-120"/>
              </a:rPr>
              <a:t>加分項目</a:t>
            </a:r>
          </a:p>
        </p:txBody>
      </p:sp>
      <p:sp>
        <p:nvSpPr>
          <p:cNvPr id="12" name="AutoShape 11"/>
          <p:cNvSpPr>
            <a:spLocks noChangeArrowheads="1"/>
          </p:cNvSpPr>
          <p:nvPr/>
        </p:nvSpPr>
        <p:spPr bwMode="auto">
          <a:xfrm>
            <a:off x="900113" y="979388"/>
            <a:ext cx="7488237" cy="433388"/>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algn="ctr" eaLnBrk="1" fontAlgn="t" hangingPunct="1">
              <a:spcBef>
                <a:spcPct val="0"/>
              </a:spcBef>
              <a:buFont typeface="Arial" charset="0"/>
              <a:buNone/>
              <a:defRPr/>
            </a:pPr>
            <a:r>
              <a:rPr lang="zh-TW" altLang="en-US" sz="2800" b="1" dirty="0" smtClean="0">
                <a:solidFill>
                  <a:srgbClr val="FF0000"/>
                </a:solidFill>
                <a:latin typeface="微軟正黑體" pitchFamily="34" charset="-120"/>
                <a:ea typeface="微軟正黑體" pitchFamily="34" charset="-120"/>
              </a:rPr>
              <a:t>績效考核</a:t>
            </a:r>
            <a:r>
              <a:rPr lang="zh-TW" altLang="zh-TW" sz="2800" b="1" dirty="0" smtClean="0">
                <a:solidFill>
                  <a:srgbClr val="FF0000"/>
                </a:solidFill>
                <a:latin typeface="微軟正黑體" pitchFamily="34" charset="-120"/>
                <a:ea typeface="微軟正黑體" pitchFamily="34" charset="-120"/>
              </a:rPr>
              <a:t>項目</a:t>
            </a:r>
            <a:endParaRPr lang="en-US" altLang="zh-TW" sz="2800" b="1" dirty="0">
              <a:latin typeface="微軟正黑體" pitchFamily="34" charset="-120"/>
              <a:ea typeface="微軟正黑體" pitchFamily="34" charset="-120"/>
            </a:endParaRPr>
          </a:p>
        </p:txBody>
      </p:sp>
      <p:sp>
        <p:nvSpPr>
          <p:cNvPr id="11" name="AutoShape 11"/>
          <p:cNvSpPr>
            <a:spLocks noChangeArrowheads="1"/>
          </p:cNvSpPr>
          <p:nvPr/>
        </p:nvSpPr>
        <p:spPr bwMode="auto">
          <a:xfrm>
            <a:off x="900187" y="5443884"/>
            <a:ext cx="7488237" cy="433388"/>
          </a:xfrm>
          <a:prstGeom prst="roundRect">
            <a:avLst>
              <a:gd name="adj" fmla="val 50000"/>
            </a:avLst>
          </a:prstGeom>
          <a:solidFill>
            <a:schemeClr val="accent5">
              <a:lumMod val="60000"/>
              <a:lumOff val="40000"/>
            </a:schemeClr>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algn="ctr" eaLnBrk="1" fontAlgn="t" hangingPunct="1">
              <a:spcBef>
                <a:spcPct val="0"/>
              </a:spcBef>
              <a:buFont typeface="Arial" charset="0"/>
              <a:buNone/>
              <a:defRPr/>
            </a:pPr>
            <a:r>
              <a:rPr lang="zh-TW" altLang="en-US" sz="2800" b="1" dirty="0" smtClean="0">
                <a:solidFill>
                  <a:srgbClr val="FF0000"/>
                </a:solidFill>
                <a:latin typeface="微軟正黑體" pitchFamily="34" charset="-120"/>
                <a:ea typeface="微軟正黑體" pitchFamily="34" charset="-120"/>
              </a:rPr>
              <a:t>檢核表項目</a:t>
            </a:r>
            <a:endParaRPr lang="en-US" altLang="zh-TW" sz="2800" b="1" dirty="0">
              <a:latin typeface="微軟正黑體" pitchFamily="34" charset="-120"/>
              <a:ea typeface="微軟正黑體" pitchFamily="34" charset="-120"/>
            </a:endParaRPr>
          </a:p>
        </p:txBody>
      </p:sp>
      <p:sp>
        <p:nvSpPr>
          <p:cNvPr id="15" name="文字方塊 1"/>
          <p:cNvSpPr txBox="1">
            <a:spLocks noChangeArrowheads="1"/>
          </p:cNvSpPr>
          <p:nvPr/>
        </p:nvSpPr>
        <p:spPr bwMode="auto">
          <a:xfrm>
            <a:off x="0" y="6350"/>
            <a:ext cx="914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800" dirty="0" smtClean="0">
                <a:latin typeface="微軟正黑體" pitchFamily="34" charset="-120"/>
                <a:ea typeface="微軟正黑體" pitchFamily="34" charset="-120"/>
              </a:rPr>
              <a:t>績效考核及檢核</a:t>
            </a:r>
            <a:endParaRPr kumimoji="0" lang="zh-TW" altLang="en-US" sz="4800" dirty="0">
              <a:latin typeface="微軟正黑體" pitchFamily="34" charset="-120"/>
              <a:ea typeface="微軟正黑體" pitchFamily="34" charset="-120"/>
            </a:endParaRPr>
          </a:p>
        </p:txBody>
      </p:sp>
      <p:sp>
        <p:nvSpPr>
          <p:cNvPr id="10" name="矩形 9"/>
          <p:cNvSpPr/>
          <p:nvPr/>
        </p:nvSpPr>
        <p:spPr>
          <a:xfrm>
            <a:off x="611560" y="4437285"/>
            <a:ext cx="936104" cy="647899"/>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1800" b="1" dirty="0" smtClean="0">
                <a:solidFill>
                  <a:schemeClr val="tx1"/>
                </a:solidFill>
                <a:latin typeface="微軟正黑體" panose="020B0604030504040204" pitchFamily="34" charset="-120"/>
                <a:ea typeface="微軟正黑體" panose="020B0604030504040204" pitchFamily="34" charset="-120"/>
              </a:rPr>
              <a:t>加／扣分</a:t>
            </a:r>
            <a:r>
              <a:rPr lang="zh-TW" altLang="en-US" sz="1800" b="1" dirty="0">
                <a:solidFill>
                  <a:schemeClr val="tx1"/>
                </a:solidFill>
                <a:latin typeface="微軟正黑體" panose="020B0604030504040204" pitchFamily="34" charset="-120"/>
                <a:ea typeface="微軟正黑體" panose="020B0604030504040204" pitchFamily="34" charset="-120"/>
              </a:rPr>
              <a:t>項目</a:t>
            </a:r>
          </a:p>
        </p:txBody>
      </p:sp>
    </p:spTree>
    <p:extLst>
      <p:ext uri="{BB962C8B-B14F-4D97-AF65-F5344CB8AC3E}">
        <p14:creationId xmlns:p14="http://schemas.microsoft.com/office/powerpoint/2010/main" val="2600592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E5DE4143-0632-450F-B45B-C37F19399D5F}" type="slidenum">
              <a:rPr kumimoji="0" lang="zh-TW" altLang="en-US" sz="1200">
                <a:latin typeface="微軟正黑體" pitchFamily="34" charset="-120"/>
                <a:ea typeface="微軟正黑體" pitchFamily="34" charset="-120"/>
              </a:rPr>
              <a:pPr algn="ctr" eaLnBrk="1" hangingPunct="1">
                <a:spcBef>
                  <a:spcPct val="0"/>
                </a:spcBef>
                <a:buFontTx/>
                <a:buNone/>
              </a:pPr>
              <a:t>28</a:t>
            </a:fld>
            <a:endParaRPr kumimoji="0" lang="en-US" altLang="zh-TW" sz="1200">
              <a:latin typeface="微軟正黑體" pitchFamily="34" charset="-120"/>
              <a:ea typeface="微軟正黑體" pitchFamily="34" charset="-120"/>
            </a:endParaRPr>
          </a:p>
        </p:txBody>
      </p:sp>
      <p:sp>
        <p:nvSpPr>
          <p:cNvPr id="36868" name="AutoShape 11"/>
          <p:cNvSpPr>
            <a:spLocks noChangeArrowheads="1"/>
          </p:cNvSpPr>
          <p:nvPr/>
        </p:nvSpPr>
        <p:spPr bwMode="auto">
          <a:xfrm>
            <a:off x="415925" y="765175"/>
            <a:ext cx="6244307" cy="576263"/>
          </a:xfrm>
          <a:prstGeom prst="roundRect">
            <a:avLst>
              <a:gd name="adj" fmla="val 50000"/>
            </a:avLst>
          </a:prstGeom>
          <a:solidFill>
            <a:srgbClr val="0000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pPr>
            <a:r>
              <a:rPr lang="zh-TW" altLang="en-US" sz="2800" b="1" dirty="0">
                <a:solidFill>
                  <a:schemeClr val="bg1"/>
                </a:solidFill>
                <a:latin typeface="微軟正黑體" pitchFamily="34" charset="-120"/>
                <a:ea typeface="微軟正黑體" pitchFamily="34" charset="-120"/>
              </a:rPr>
              <a:t>盤點結果不開放</a:t>
            </a:r>
            <a:r>
              <a:rPr lang="zh-TW" altLang="en-US" sz="2800" b="1" dirty="0" smtClean="0">
                <a:solidFill>
                  <a:schemeClr val="bg1"/>
                </a:solidFill>
                <a:latin typeface="微軟正黑體" pitchFamily="34" charset="-120"/>
                <a:ea typeface="微軟正黑體" pitchFamily="34" charset="-120"/>
              </a:rPr>
              <a:t>資料集</a:t>
            </a:r>
            <a:r>
              <a:rPr lang="en-US" altLang="zh-TW" sz="2800" b="1" dirty="0" smtClean="0">
                <a:solidFill>
                  <a:schemeClr val="bg1"/>
                </a:solidFill>
                <a:latin typeface="微軟正黑體" pitchFamily="34" charset="-120"/>
                <a:ea typeface="微軟正黑體" pitchFamily="34" charset="-120"/>
              </a:rPr>
              <a:t>(24</a:t>
            </a:r>
            <a:r>
              <a:rPr lang="zh-TW" altLang="en-US" sz="2800" b="1" dirty="0" smtClean="0">
                <a:solidFill>
                  <a:schemeClr val="bg1"/>
                </a:solidFill>
                <a:latin typeface="微軟正黑體" pitchFamily="34" charset="-120"/>
                <a:ea typeface="微軟正黑體" pitchFamily="34" charset="-120"/>
              </a:rPr>
              <a:t>項</a:t>
            </a:r>
            <a:r>
              <a:rPr lang="en-US" altLang="zh-TW" sz="2800" b="1" dirty="0" smtClean="0">
                <a:solidFill>
                  <a:schemeClr val="bg1"/>
                </a:solidFill>
                <a:latin typeface="微軟正黑體" pitchFamily="34" charset="-120"/>
                <a:ea typeface="微軟正黑體" pitchFamily="34" charset="-120"/>
              </a:rPr>
              <a:t>)</a:t>
            </a:r>
            <a:r>
              <a:rPr lang="zh-TW" altLang="en-US" sz="2800" b="1" dirty="0" smtClean="0">
                <a:solidFill>
                  <a:schemeClr val="bg1"/>
                </a:solidFill>
                <a:latin typeface="微軟正黑體" pitchFamily="34" charset="-120"/>
                <a:ea typeface="微軟正黑體" pitchFamily="34" charset="-120"/>
              </a:rPr>
              <a:t>說明</a:t>
            </a:r>
            <a:endParaRPr lang="en-US" altLang="zh-TW" sz="2800" b="1" dirty="0">
              <a:solidFill>
                <a:schemeClr val="bg1"/>
              </a:solidFill>
              <a:latin typeface="微軟正黑體" pitchFamily="34" charset="-120"/>
              <a:ea typeface="微軟正黑體" pitchFamily="34"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1056334393"/>
              </p:ext>
            </p:extLst>
          </p:nvPr>
        </p:nvGraphicFramePr>
        <p:xfrm>
          <a:off x="179388" y="1576162"/>
          <a:ext cx="8856661" cy="4424290"/>
        </p:xfrm>
        <a:graphic>
          <a:graphicData uri="http://schemas.openxmlformats.org/drawingml/2006/table">
            <a:tbl>
              <a:tblPr firstRow="1" firstCol="1" bandRow="1">
                <a:tableStyleId>{5C22544A-7EE6-4342-B048-85BDC9FD1C3A}</a:tableStyleId>
              </a:tblPr>
              <a:tblGrid>
                <a:gridCol w="431226"/>
                <a:gridCol w="1080963"/>
                <a:gridCol w="2088261"/>
                <a:gridCol w="2300724"/>
                <a:gridCol w="2955487"/>
              </a:tblGrid>
              <a:tr h="634982">
                <a:tc>
                  <a:txBody>
                    <a:bodyPr/>
                    <a:lstStyle/>
                    <a:p>
                      <a:pPr algn="ctr">
                        <a:lnSpc>
                          <a:spcPts val="2500"/>
                        </a:lnSpc>
                        <a:spcAft>
                          <a:spcPts val="0"/>
                        </a:spcAft>
                      </a:pPr>
                      <a:r>
                        <a:rPr lang="zh-TW" sz="1800" kern="100" dirty="0">
                          <a:effectLst/>
                          <a:latin typeface="微軟正黑體" panose="020B0604030504040204" pitchFamily="34" charset="-120"/>
                          <a:ea typeface="微軟正黑體" panose="020B0604030504040204" pitchFamily="34" charset="-120"/>
                        </a:rPr>
                        <a:t>序號</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gn="ctr">
                        <a:lnSpc>
                          <a:spcPts val="2500"/>
                        </a:lnSpc>
                        <a:spcAft>
                          <a:spcPts val="0"/>
                        </a:spcAft>
                      </a:pPr>
                      <a:r>
                        <a:rPr lang="zh-TW" sz="1800" kern="100" dirty="0">
                          <a:effectLst/>
                          <a:latin typeface="微軟正黑體" panose="020B0604030504040204" pitchFamily="34" charset="-120"/>
                          <a:ea typeface="微軟正黑體" panose="020B0604030504040204" pitchFamily="34" charset="-120"/>
                        </a:rPr>
                        <a:t>機關名稱</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gn="ctr">
                        <a:lnSpc>
                          <a:spcPts val="2500"/>
                        </a:lnSpc>
                        <a:spcAft>
                          <a:spcPts val="0"/>
                        </a:spcAft>
                      </a:pPr>
                      <a:r>
                        <a:rPr lang="zh-TW" sz="1800" kern="100" dirty="0">
                          <a:effectLst/>
                          <a:latin typeface="微軟正黑體" panose="020B0604030504040204" pitchFamily="34" charset="-120"/>
                          <a:ea typeface="微軟正黑體" panose="020B0604030504040204" pitchFamily="34" charset="-120"/>
                        </a:rPr>
                        <a:t>資料集名稱</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gn="ctr">
                        <a:lnSpc>
                          <a:spcPts val="2500"/>
                        </a:lnSpc>
                        <a:spcAft>
                          <a:spcPts val="0"/>
                        </a:spcAft>
                      </a:pPr>
                      <a:r>
                        <a:rPr lang="zh-TW" sz="1800" kern="100" dirty="0">
                          <a:effectLst/>
                          <a:latin typeface="微軟正黑體" panose="020B0604030504040204" pitchFamily="34" charset="-120"/>
                          <a:ea typeface="微軟正黑體" panose="020B0604030504040204" pitchFamily="34" charset="-120"/>
                        </a:rPr>
                        <a:t>資料集描述</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gn="ctr">
                        <a:lnSpc>
                          <a:spcPts val="2500"/>
                        </a:lnSpc>
                        <a:spcAft>
                          <a:spcPts val="0"/>
                        </a:spcAft>
                      </a:pPr>
                      <a:r>
                        <a:rPr lang="zh-TW" sz="1800" kern="100" dirty="0">
                          <a:effectLst/>
                          <a:latin typeface="微軟正黑體" panose="020B0604030504040204" pitchFamily="34" charset="-120"/>
                          <a:ea typeface="微軟正黑體" panose="020B0604030504040204" pitchFamily="34" charset="-120"/>
                        </a:rPr>
                        <a:t>不開放具體理由說明</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r>
              <a:tr h="952626">
                <a:tc>
                  <a:txBody>
                    <a:bodyPr/>
                    <a:lstStyle/>
                    <a:p>
                      <a:pPr algn="ctr">
                        <a:lnSpc>
                          <a:spcPts val="2500"/>
                        </a:lnSpc>
                        <a:spcAft>
                          <a:spcPts val="0"/>
                        </a:spcAft>
                      </a:pPr>
                      <a:r>
                        <a:rPr lang="en-US" sz="1800" kern="100" dirty="0">
                          <a:effectLst/>
                          <a:latin typeface="微軟正黑體" panose="020B0604030504040204" pitchFamily="34" charset="-120"/>
                          <a:ea typeface="微軟正黑體" panose="020B0604030504040204" pitchFamily="34" charset="-120"/>
                        </a:rPr>
                        <a:t>1</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gn="ctr">
                        <a:lnSpc>
                          <a:spcPts val="2500"/>
                        </a:lnSpc>
                        <a:spcAft>
                          <a:spcPts val="0"/>
                        </a:spcAft>
                      </a:pPr>
                      <a:r>
                        <a:rPr lang="zh-TW" sz="1800" kern="0">
                          <a:effectLst/>
                          <a:latin typeface="微軟正黑體" panose="020B0604030504040204" pitchFamily="34" charset="-120"/>
                          <a:ea typeface="微軟正黑體" panose="020B0604030504040204" pitchFamily="34" charset="-120"/>
                        </a:rPr>
                        <a:t>人事處</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nSpc>
                          <a:spcPts val="2500"/>
                        </a:lnSpc>
                        <a:spcAft>
                          <a:spcPts val="0"/>
                        </a:spcAft>
                      </a:pPr>
                      <a:r>
                        <a:rPr lang="zh-TW" sz="1800" kern="0" dirty="0">
                          <a:effectLst/>
                          <a:latin typeface="微軟正黑體" panose="020B0604030504040204" pitchFamily="34" charset="-120"/>
                          <a:ea typeface="微軟正黑體" panose="020B0604030504040204" pitchFamily="34" charset="-120"/>
                        </a:rPr>
                        <a:t>本部及所屬機關人事管理資料</a:t>
                      </a:r>
                      <a:r>
                        <a:rPr lang="en-US" sz="1800" kern="0" dirty="0">
                          <a:effectLst/>
                          <a:latin typeface="微軟正黑體" panose="020B0604030504040204" pitchFamily="34" charset="-120"/>
                          <a:ea typeface="微軟正黑體" panose="020B0604030504040204" pitchFamily="34" charset="-120"/>
                        </a:rPr>
                        <a:t>(</a:t>
                      </a:r>
                      <a:r>
                        <a:rPr lang="zh-TW" sz="1800" kern="0" dirty="0">
                          <a:effectLst/>
                          <a:latin typeface="微軟正黑體" panose="020B0604030504040204" pitchFamily="34" charset="-120"/>
                          <a:ea typeface="微軟正黑體" panose="020B0604030504040204" pitchFamily="34" charset="-120"/>
                        </a:rPr>
                        <a:t>含駐外人員、人事人員</a:t>
                      </a:r>
                      <a:r>
                        <a:rPr lang="en-US" sz="1800" kern="0" dirty="0">
                          <a:effectLst/>
                          <a:latin typeface="微軟正黑體" panose="020B0604030504040204" pitchFamily="34" charset="-120"/>
                          <a:ea typeface="微軟正黑體" panose="020B0604030504040204" pitchFamily="34" charset="-120"/>
                        </a:rPr>
                        <a:t>)</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nSpc>
                          <a:spcPts val="2500"/>
                        </a:lnSpc>
                        <a:spcAft>
                          <a:spcPts val="0"/>
                        </a:spcAft>
                      </a:pPr>
                      <a:r>
                        <a:rPr lang="zh-TW" sz="1800" kern="0" dirty="0">
                          <a:effectLst/>
                          <a:latin typeface="微軟正黑體" panose="020B0604030504040204" pitchFamily="34" charset="-120"/>
                          <a:ea typeface="微軟正黑體" panose="020B0604030504040204" pitchFamily="34" charset="-120"/>
                        </a:rPr>
                        <a:t>提供本部及所屬人事資料建置及查核功能並蒐集相關個人資料。</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tc>
                <a:tc>
                  <a:txBody>
                    <a:bodyPr/>
                    <a:lstStyle/>
                    <a:p>
                      <a:pPr>
                        <a:lnSpc>
                          <a:spcPts val="2500"/>
                        </a:lnSpc>
                        <a:spcAft>
                          <a:spcPts val="0"/>
                        </a:spcAft>
                      </a:pPr>
                      <a:r>
                        <a:rPr lang="zh-TW" sz="1800" kern="0" dirty="0">
                          <a:effectLst/>
                          <a:latin typeface="微軟正黑體" panose="020B0604030504040204" pitchFamily="34" charset="-120"/>
                          <a:ea typeface="微軟正黑體" panose="020B0604030504040204" pitchFamily="34" charset="-120"/>
                        </a:rPr>
                        <a:t>資料涉及個人隱私，依個人資料保護法及政府資訊公開法規定不得開放。</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r>
              <a:tr h="952473">
                <a:tc>
                  <a:txBody>
                    <a:bodyPr/>
                    <a:lstStyle/>
                    <a:p>
                      <a:pPr algn="ctr">
                        <a:lnSpc>
                          <a:spcPts val="2500"/>
                        </a:lnSpc>
                        <a:spcAft>
                          <a:spcPts val="0"/>
                        </a:spcAft>
                      </a:pPr>
                      <a:r>
                        <a:rPr lang="en-US" sz="1800" kern="100">
                          <a:effectLst/>
                          <a:latin typeface="微軟正黑體" panose="020B0604030504040204" pitchFamily="34" charset="-120"/>
                          <a:ea typeface="微軟正黑體" panose="020B0604030504040204" pitchFamily="34" charset="-120"/>
                        </a:rPr>
                        <a:t>2</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gn="ctr">
                        <a:lnSpc>
                          <a:spcPts val="2500"/>
                        </a:lnSpc>
                        <a:spcAft>
                          <a:spcPts val="0"/>
                        </a:spcAft>
                      </a:pPr>
                      <a:r>
                        <a:rPr lang="zh-TW" sz="1800" kern="0" dirty="0">
                          <a:effectLst/>
                          <a:latin typeface="微軟正黑體" panose="020B0604030504040204" pitchFamily="34" charset="-120"/>
                          <a:ea typeface="微軟正黑體" panose="020B0604030504040204" pitchFamily="34" charset="-120"/>
                        </a:rPr>
                        <a:t>人事處</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nSpc>
                          <a:spcPts val="2500"/>
                        </a:lnSpc>
                        <a:spcAft>
                          <a:spcPts val="0"/>
                        </a:spcAft>
                      </a:pPr>
                      <a:r>
                        <a:rPr lang="zh-TW" sz="1800" kern="0">
                          <a:effectLst/>
                          <a:latin typeface="微軟正黑體" panose="020B0604030504040204" pitchFamily="34" charset="-120"/>
                          <a:ea typeface="微軟正黑體" panose="020B0604030504040204" pitchFamily="34" charset="-120"/>
                        </a:rPr>
                        <a:t>本部及駐外人員差勤管理資料</a:t>
                      </a:r>
                      <a:r>
                        <a:rPr lang="en-US" sz="1800" kern="0">
                          <a:effectLst/>
                          <a:latin typeface="微軟正黑體" panose="020B0604030504040204" pitchFamily="34" charset="-120"/>
                          <a:ea typeface="微軟正黑體" panose="020B0604030504040204" pitchFamily="34" charset="-120"/>
                        </a:rPr>
                        <a:t>(</a:t>
                      </a:r>
                      <a:r>
                        <a:rPr lang="zh-TW" sz="1800" kern="0">
                          <a:effectLst/>
                          <a:latin typeface="微軟正黑體" panose="020B0604030504040204" pitchFamily="34" charset="-120"/>
                          <a:ea typeface="微軟正黑體" panose="020B0604030504040204" pitchFamily="34" charset="-120"/>
                        </a:rPr>
                        <a:t>含刷卡資料</a:t>
                      </a:r>
                      <a:r>
                        <a:rPr lang="en-US" sz="1800" kern="0">
                          <a:effectLst/>
                          <a:latin typeface="微軟正黑體" panose="020B0604030504040204" pitchFamily="34" charset="-120"/>
                          <a:ea typeface="微軟正黑體" panose="020B0604030504040204" pitchFamily="34" charset="-120"/>
                        </a:rPr>
                        <a:t>)</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nSpc>
                          <a:spcPts val="2500"/>
                        </a:lnSpc>
                        <a:spcAft>
                          <a:spcPts val="0"/>
                        </a:spcAft>
                      </a:pPr>
                      <a:r>
                        <a:rPr lang="zh-TW" sz="1800" kern="0">
                          <a:effectLst/>
                          <a:latin typeface="微軟正黑體" panose="020B0604030504040204" pitchFamily="34" charset="-120"/>
                          <a:ea typeface="微軟正黑體" panose="020B0604030504040204" pitchFamily="34" charset="-120"/>
                        </a:rPr>
                        <a:t>人員差勤相關資料</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nSpc>
                          <a:spcPts val="2500"/>
                        </a:lnSpc>
                        <a:spcAft>
                          <a:spcPts val="0"/>
                        </a:spcAft>
                      </a:pPr>
                      <a:r>
                        <a:rPr lang="zh-TW" sz="1800" kern="0" dirty="0">
                          <a:effectLst/>
                          <a:latin typeface="微軟正黑體" panose="020B0604030504040204" pitchFamily="34" charset="-120"/>
                          <a:ea typeface="微軟正黑體" panose="020B0604030504040204" pitchFamily="34" charset="-120"/>
                        </a:rPr>
                        <a:t>資料涉及個人隱私，依個人資料保護法及政府資訊公開法規定不得開放。</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r>
              <a:tr h="952473">
                <a:tc>
                  <a:txBody>
                    <a:bodyPr/>
                    <a:lstStyle/>
                    <a:p>
                      <a:pPr algn="ctr">
                        <a:lnSpc>
                          <a:spcPts val="2500"/>
                        </a:lnSpc>
                        <a:spcAft>
                          <a:spcPts val="0"/>
                        </a:spcAft>
                      </a:pPr>
                      <a:r>
                        <a:rPr lang="en-US" sz="1800" kern="100">
                          <a:effectLst/>
                          <a:latin typeface="微軟正黑體" panose="020B0604030504040204" pitchFamily="34" charset="-120"/>
                          <a:ea typeface="微軟正黑體" panose="020B0604030504040204" pitchFamily="34" charset="-120"/>
                        </a:rPr>
                        <a:t>3</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gn="ctr">
                        <a:lnSpc>
                          <a:spcPts val="2500"/>
                        </a:lnSpc>
                        <a:spcAft>
                          <a:spcPts val="0"/>
                        </a:spcAft>
                      </a:pPr>
                      <a:r>
                        <a:rPr lang="zh-TW" sz="1800" kern="0">
                          <a:effectLst/>
                          <a:latin typeface="微軟正黑體" panose="020B0604030504040204" pitchFamily="34" charset="-120"/>
                          <a:ea typeface="微軟正黑體" panose="020B0604030504040204" pitchFamily="34" charset="-120"/>
                        </a:rPr>
                        <a:t>人事處</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nSpc>
                          <a:spcPts val="2500"/>
                        </a:lnSpc>
                        <a:spcAft>
                          <a:spcPts val="0"/>
                        </a:spcAft>
                      </a:pPr>
                      <a:r>
                        <a:rPr lang="zh-TW" sz="1800" kern="0">
                          <a:effectLst/>
                          <a:latin typeface="微軟正黑體" panose="020B0604030504040204" pitchFamily="34" charset="-120"/>
                          <a:ea typeface="微軟正黑體" panose="020B0604030504040204" pitchFamily="34" charset="-120"/>
                        </a:rPr>
                        <a:t>講座師資庫</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nSpc>
                          <a:spcPts val="2500"/>
                        </a:lnSpc>
                        <a:spcAft>
                          <a:spcPts val="0"/>
                        </a:spcAft>
                      </a:pPr>
                      <a:r>
                        <a:rPr lang="zh-TW" sz="1800" kern="0">
                          <a:effectLst/>
                          <a:latin typeface="微軟正黑體" panose="020B0604030504040204" pitchFamily="34" charset="-120"/>
                          <a:ea typeface="微軟正黑體" panose="020B0604030504040204" pitchFamily="34" charset="-120"/>
                        </a:rPr>
                        <a:t>本部曾邀請授課講座，授課滿意度達</a:t>
                      </a:r>
                      <a:r>
                        <a:rPr lang="en-US" sz="1800" kern="0">
                          <a:effectLst/>
                          <a:latin typeface="微軟正黑體" panose="020B0604030504040204" pitchFamily="34" charset="-120"/>
                          <a:ea typeface="微軟正黑體" panose="020B0604030504040204" pitchFamily="34" charset="-120"/>
                        </a:rPr>
                        <a:t>90%</a:t>
                      </a:r>
                      <a:r>
                        <a:rPr lang="zh-TW" sz="1800" kern="0">
                          <a:effectLst/>
                          <a:latin typeface="微軟正黑體" panose="020B0604030504040204" pitchFamily="34" charset="-120"/>
                          <a:ea typeface="微軟正黑體" panose="020B0604030504040204" pitchFamily="34" charset="-120"/>
                        </a:rPr>
                        <a:t>以上之講座</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nSpc>
                          <a:spcPts val="2500"/>
                        </a:lnSpc>
                        <a:spcAft>
                          <a:spcPts val="0"/>
                        </a:spcAft>
                      </a:pPr>
                      <a:r>
                        <a:rPr lang="zh-TW" sz="1800" kern="0" dirty="0">
                          <a:effectLst/>
                          <a:latin typeface="微軟正黑體" panose="020B0604030504040204" pitchFamily="34" charset="-120"/>
                          <a:ea typeface="微軟正黑體" panose="020B0604030504040204" pitchFamily="34" charset="-120"/>
                        </a:rPr>
                        <a:t>資料涉及個人隱私，依個人資料保護法及政府資訊公開法規定不得開放。</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r>
              <a:tr h="634982">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dirty="0" smtClean="0">
                          <a:ln>
                            <a:noFill/>
                          </a:ln>
                          <a:solidFill>
                            <a:srgbClr val="FFFFFF"/>
                          </a:solidFill>
                          <a:effectLst/>
                          <a:latin typeface="微軟正黑體" pitchFamily="34" charset="-120"/>
                          <a:ea typeface="微軟正黑體" pitchFamily="34" charset="-120"/>
                        </a:rPr>
                        <a:t>４</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各河川局年度處分案件統計</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各河川回報依河川相關管理規定處分案件統計資料</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依政府資訊公開法第</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18</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條第六款</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tc>
              </a:tr>
            </a:tbl>
          </a:graphicData>
        </a:graphic>
      </p:graphicFrame>
      <p:sp>
        <p:nvSpPr>
          <p:cNvPr id="6" name="文字方塊 1"/>
          <p:cNvSpPr txBox="1">
            <a:spLocks noChangeArrowheads="1"/>
          </p:cNvSpPr>
          <p:nvPr/>
        </p:nvSpPr>
        <p:spPr bwMode="auto">
          <a:xfrm>
            <a:off x="0" y="-4763"/>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400" dirty="0" smtClean="0">
                <a:latin typeface="微軟正黑體" pitchFamily="34" charset="-120"/>
                <a:ea typeface="微軟正黑體" pitchFamily="34" charset="-120"/>
              </a:rPr>
              <a:t>盤點結果</a:t>
            </a:r>
            <a:endParaRPr kumimoji="0" lang="zh-TW" altLang="en-US" sz="44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59C1640E-3334-4CF8-A6D5-F9BDA0D645CE}" type="slidenum">
              <a:rPr kumimoji="0" lang="zh-TW" altLang="en-US" sz="1200">
                <a:latin typeface="微軟正黑體" pitchFamily="34" charset="-120"/>
                <a:ea typeface="微軟正黑體" pitchFamily="34" charset="-120"/>
              </a:rPr>
              <a:pPr algn="ctr" eaLnBrk="1" hangingPunct="1">
                <a:spcBef>
                  <a:spcPct val="0"/>
                </a:spcBef>
                <a:buFontTx/>
                <a:buNone/>
              </a:pPr>
              <a:t>29</a:t>
            </a:fld>
            <a:endParaRPr kumimoji="0" lang="en-US" altLang="zh-TW" sz="1200">
              <a:latin typeface="微軟正黑體" pitchFamily="34" charset="-120"/>
              <a:ea typeface="微軟正黑體" pitchFamily="34" charset="-120"/>
            </a:endParaRPr>
          </a:p>
        </p:txBody>
      </p:sp>
      <p:sp>
        <p:nvSpPr>
          <p:cNvPr id="37892" name="AutoShape 11"/>
          <p:cNvSpPr>
            <a:spLocks noChangeArrowheads="1"/>
          </p:cNvSpPr>
          <p:nvPr/>
        </p:nvSpPr>
        <p:spPr bwMode="auto">
          <a:xfrm>
            <a:off x="415925" y="765175"/>
            <a:ext cx="5019675" cy="576263"/>
          </a:xfrm>
          <a:prstGeom prst="roundRect">
            <a:avLst>
              <a:gd name="adj" fmla="val 50000"/>
            </a:avLst>
          </a:prstGeom>
          <a:solidFill>
            <a:srgbClr val="0000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pPr>
            <a:r>
              <a:rPr lang="zh-TW" altLang="en-US" sz="2800" b="1">
                <a:solidFill>
                  <a:schemeClr val="bg1"/>
                </a:solidFill>
                <a:latin typeface="微軟正黑體" pitchFamily="34" charset="-120"/>
                <a:ea typeface="微軟正黑體" pitchFamily="34" charset="-120"/>
              </a:rPr>
              <a:t>盤點結果不開放資料項目說明</a:t>
            </a:r>
            <a:endParaRPr lang="en-US" altLang="zh-TW" sz="2800" b="1">
              <a:solidFill>
                <a:schemeClr val="bg1"/>
              </a:solidFill>
              <a:latin typeface="微軟正黑體" pitchFamily="34" charset="-120"/>
              <a:ea typeface="微軟正黑體" pitchFamily="34"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1293047093"/>
              </p:ext>
            </p:extLst>
          </p:nvPr>
        </p:nvGraphicFramePr>
        <p:xfrm>
          <a:off x="180182" y="1556792"/>
          <a:ext cx="8856662" cy="4823866"/>
        </p:xfrm>
        <a:graphic>
          <a:graphicData uri="http://schemas.openxmlformats.org/drawingml/2006/table">
            <a:tbl>
              <a:tblPr/>
              <a:tblGrid>
                <a:gridCol w="431800"/>
                <a:gridCol w="1081087"/>
                <a:gridCol w="1511573"/>
                <a:gridCol w="3600400"/>
                <a:gridCol w="2231802"/>
              </a:tblGrid>
              <a:tr h="589597">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序號</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機關名稱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資料集名稱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資料集描述</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不開放具體理由說明</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89597">
                <a:tc>
                  <a:txBody>
                    <a:body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dirty="0" smtClean="0">
                          <a:ln>
                            <a:noFill/>
                          </a:ln>
                          <a:solidFill>
                            <a:srgbClr val="FFFFFF"/>
                          </a:solidFill>
                          <a:effectLst/>
                          <a:latin typeface="微軟正黑體" pitchFamily="34" charset="-120"/>
                          <a:ea typeface="微軟正黑體" pitchFamily="34" charset="-120"/>
                        </a:rPr>
                        <a:t>５</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各河川局年度許可案件統計</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各河川回報依河川相關管理規定核准案件統計資料</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依政府資訊公開法第</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18</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條第六款</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88439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dirty="0" smtClean="0">
                          <a:ln>
                            <a:noFill/>
                          </a:ln>
                          <a:solidFill>
                            <a:srgbClr val="FFFFFF"/>
                          </a:solidFill>
                          <a:effectLst/>
                          <a:latin typeface="微軟正黑體" pitchFamily="34" charset="-120"/>
                          <a:ea typeface="微軟正黑體" pitchFamily="34" charset="-120"/>
                        </a:rPr>
                        <a:t>６</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河川排水及海堤申請使用狀況</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提供河川及海堤申請使用的狀況資料</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如種植等相關行為</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依政府資訊公開法第</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18</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條第六款</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9597">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dirty="0" smtClean="0">
                          <a:ln>
                            <a:noFill/>
                          </a:ln>
                          <a:solidFill>
                            <a:srgbClr val="FFFFFF"/>
                          </a:solidFill>
                          <a:effectLst/>
                          <a:latin typeface="微軟正黑體" pitchFamily="34" charset="-120"/>
                          <a:ea typeface="微軟正黑體" pitchFamily="34" charset="-120"/>
                        </a:rPr>
                        <a:t>７</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違法水利法巡防車</a:t>
                      </a:r>
                      <a:r>
                        <a:rPr kumimoji="0" lang="en-US" altLang="zh-TW" sz="1800" b="0" i="0" u="none" strike="noStrike" cap="none" normalizeH="0" baseline="0" smtClean="0">
                          <a:ln>
                            <a:noFill/>
                          </a:ln>
                          <a:solidFill>
                            <a:srgbClr val="000000"/>
                          </a:solidFill>
                          <a:effectLst/>
                          <a:latin typeface="Calibri" pitchFamily="34" charset="0"/>
                          <a:ea typeface="微軟正黑體" pitchFamily="34" charset="-120"/>
                        </a:rPr>
                        <a:t>GPS</a:t>
                      </a: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資料</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巡防車巡防路線</a:t>
                      </a:r>
                      <a:r>
                        <a:rPr kumimoji="0" lang="en-US" altLang="zh-TW" sz="1800" b="0" i="0" u="none" strike="noStrike" cap="none" normalizeH="0" baseline="0" smtClean="0">
                          <a:ln>
                            <a:noFill/>
                          </a:ln>
                          <a:solidFill>
                            <a:srgbClr val="000000"/>
                          </a:solidFill>
                          <a:effectLst/>
                          <a:latin typeface="Calibri" pitchFamily="34" charset="0"/>
                          <a:ea typeface="微軟正黑體" pitchFamily="34" charset="-120"/>
                        </a:rPr>
                        <a:t>GPS</a:t>
                      </a: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定位資料</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依政府資訊公開法第</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18</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條第四款</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88439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dirty="0" smtClean="0">
                          <a:ln>
                            <a:noFill/>
                          </a:ln>
                          <a:solidFill>
                            <a:srgbClr val="FFFFFF"/>
                          </a:solidFill>
                          <a:effectLst/>
                          <a:latin typeface="微軟正黑體" pitchFamily="34" charset="-120"/>
                          <a:ea typeface="微軟正黑體" pitchFamily="34" charset="-120"/>
                        </a:rPr>
                        <a:t>８</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防汛備料基本資料</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為了解防汛備料如太空包等相關整備數量，以利防汛整備應變監控及調度之用，於每年汛期前完成統計。</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依政府資訊公開法第</a:t>
                      </a:r>
                      <a:r>
                        <a:rPr kumimoji="0" lang="en-US" altLang="zh-TW" sz="1800" b="0" i="0" u="none" strike="noStrike" cap="none" normalizeH="0" baseline="0" smtClean="0">
                          <a:ln>
                            <a:noFill/>
                          </a:ln>
                          <a:solidFill>
                            <a:srgbClr val="000000"/>
                          </a:solidFill>
                          <a:effectLst/>
                          <a:latin typeface="Calibri" pitchFamily="34" charset="0"/>
                          <a:ea typeface="微軟正黑體" pitchFamily="34" charset="-120"/>
                        </a:rPr>
                        <a:t>18</a:t>
                      </a: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條第三款</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013866">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dirty="0" smtClean="0">
                          <a:ln>
                            <a:noFill/>
                          </a:ln>
                          <a:solidFill>
                            <a:srgbClr val="FFFFFF"/>
                          </a:solidFill>
                          <a:effectLst/>
                          <a:latin typeface="微軟正黑體" pitchFamily="34" charset="-120"/>
                          <a:ea typeface="微軟正黑體" pitchFamily="34" charset="-120"/>
                        </a:rPr>
                        <a:t>９</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防汛場所基本資料</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為了解防汛備料擺放位置及現場情況，以利防汛整備應變監控及調度之用，於每年汛期前完成統計。</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依政府資訊公開法第</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18</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條第三款</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6" name="文字方塊 1"/>
          <p:cNvSpPr txBox="1">
            <a:spLocks noChangeArrowheads="1"/>
          </p:cNvSpPr>
          <p:nvPr/>
        </p:nvSpPr>
        <p:spPr bwMode="auto">
          <a:xfrm>
            <a:off x="0" y="-4763"/>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400" dirty="0" smtClean="0">
                <a:latin typeface="微軟正黑體" pitchFamily="34" charset="-120"/>
                <a:ea typeface="微軟正黑體" pitchFamily="34" charset="-120"/>
              </a:rPr>
              <a:t>盤點結果</a:t>
            </a:r>
            <a:endParaRPr kumimoji="0" lang="zh-TW" altLang="en-US" sz="44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書卷 (水平) 2"/>
          <p:cNvSpPr/>
          <p:nvPr/>
        </p:nvSpPr>
        <p:spPr>
          <a:xfrm>
            <a:off x="107950" y="476250"/>
            <a:ext cx="8937625" cy="5761038"/>
          </a:xfrm>
          <a:prstGeom prst="horizontalScroll">
            <a:avLst/>
          </a:prstGeom>
          <a:solidFill>
            <a:srgbClr val="FFFFCC"/>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t">
              <a:defRPr/>
            </a:pPr>
            <a:endParaRPr lang="zh-TW" altLang="en-US"/>
          </a:p>
        </p:txBody>
      </p:sp>
      <p:sp>
        <p:nvSpPr>
          <p:cNvPr id="9219" name="文字方塊 3"/>
          <p:cNvSpPr txBox="1">
            <a:spLocks noChangeArrowheads="1"/>
          </p:cNvSpPr>
          <p:nvPr/>
        </p:nvSpPr>
        <p:spPr bwMode="auto">
          <a:xfrm>
            <a:off x="827088" y="2017713"/>
            <a:ext cx="8147050" cy="368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spcAft>
                <a:spcPts val="600"/>
              </a:spcAft>
              <a:buFontTx/>
              <a:buNone/>
            </a:pPr>
            <a:r>
              <a:rPr lang="zh-TW" altLang="en-US" sz="5000">
                <a:latin typeface="微軟正黑體" pitchFamily="34" charset="-120"/>
                <a:ea typeface="微軟正黑體" pitchFamily="34" charset="-120"/>
              </a:rPr>
              <a:t>報告事項：</a:t>
            </a:r>
            <a:endParaRPr lang="en-US" altLang="zh-TW" sz="5000">
              <a:latin typeface="微軟正黑體" pitchFamily="34" charset="-120"/>
              <a:ea typeface="微軟正黑體" pitchFamily="34" charset="-120"/>
            </a:endParaRPr>
          </a:p>
          <a:p>
            <a:pPr eaLnBrk="1" hangingPunct="1">
              <a:spcAft>
                <a:spcPts val="1800"/>
              </a:spcAft>
              <a:buClr>
                <a:schemeClr val="accent1"/>
              </a:buClr>
              <a:buFontTx/>
              <a:buNone/>
            </a:pPr>
            <a:r>
              <a:rPr lang="zh-TW" altLang="zh-TW" sz="4800">
                <a:latin typeface="微軟正黑體" pitchFamily="34" charset="-120"/>
                <a:ea typeface="微軟正黑體" pitchFamily="34" charset="-120"/>
              </a:rPr>
              <a:t>行政院資料開放諮詢小組歷次小組會議結論追蹤報告</a:t>
            </a:r>
            <a:endParaRPr lang="en-US" altLang="zh-TW" sz="4800">
              <a:latin typeface="微軟正黑體" pitchFamily="34" charset="-120"/>
              <a:ea typeface="微軟正黑體" pitchFamily="34" charset="-120"/>
            </a:endParaRPr>
          </a:p>
          <a:p>
            <a:pPr eaLnBrk="1" hangingPunct="1">
              <a:spcAft>
                <a:spcPts val="1800"/>
              </a:spcAft>
              <a:buClr>
                <a:schemeClr val="accent1"/>
              </a:buClr>
              <a:buFont typeface="Arial" charset="0"/>
              <a:buNone/>
            </a:pPr>
            <a:endParaRPr kumimoji="0" lang="en-US" altLang="zh-TW" sz="480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9554CEF0-1EDE-4F17-8540-EBF757522A82}" type="slidenum">
              <a:rPr kumimoji="0" lang="zh-TW" altLang="en-US" sz="1200">
                <a:latin typeface="微軟正黑體" pitchFamily="34" charset="-120"/>
                <a:ea typeface="微軟正黑體" pitchFamily="34" charset="-120"/>
              </a:rPr>
              <a:pPr algn="ctr" eaLnBrk="1" hangingPunct="1">
                <a:spcBef>
                  <a:spcPct val="0"/>
                </a:spcBef>
                <a:buFontTx/>
                <a:buNone/>
              </a:pPr>
              <a:t>30</a:t>
            </a:fld>
            <a:endParaRPr kumimoji="0" lang="en-US" altLang="zh-TW" sz="1200">
              <a:latin typeface="微軟正黑體" pitchFamily="34" charset="-120"/>
              <a:ea typeface="微軟正黑體" pitchFamily="34" charset="-120"/>
            </a:endParaRPr>
          </a:p>
        </p:txBody>
      </p:sp>
      <p:sp>
        <p:nvSpPr>
          <p:cNvPr id="39940" name="AutoShape 11"/>
          <p:cNvSpPr>
            <a:spLocks noChangeArrowheads="1"/>
          </p:cNvSpPr>
          <p:nvPr/>
        </p:nvSpPr>
        <p:spPr bwMode="auto">
          <a:xfrm>
            <a:off x="415925" y="765175"/>
            <a:ext cx="5019675" cy="576263"/>
          </a:xfrm>
          <a:prstGeom prst="roundRect">
            <a:avLst>
              <a:gd name="adj" fmla="val 50000"/>
            </a:avLst>
          </a:prstGeom>
          <a:solidFill>
            <a:srgbClr val="0000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pPr>
            <a:r>
              <a:rPr lang="zh-TW" altLang="en-US" sz="2800" b="1">
                <a:solidFill>
                  <a:schemeClr val="bg1"/>
                </a:solidFill>
                <a:latin typeface="微軟正黑體" pitchFamily="34" charset="-120"/>
                <a:ea typeface="微軟正黑體" pitchFamily="34" charset="-120"/>
              </a:rPr>
              <a:t>盤點結果不開放資料項目說明</a:t>
            </a:r>
            <a:endParaRPr lang="en-US" altLang="zh-TW" sz="2800" b="1">
              <a:solidFill>
                <a:schemeClr val="bg1"/>
              </a:solidFill>
              <a:latin typeface="微軟正黑體" pitchFamily="34" charset="-120"/>
              <a:ea typeface="微軟正黑體" pitchFamily="34"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235018015"/>
              </p:ext>
            </p:extLst>
          </p:nvPr>
        </p:nvGraphicFramePr>
        <p:xfrm>
          <a:off x="179511" y="1444625"/>
          <a:ext cx="8856539" cy="5080000"/>
        </p:xfrm>
        <a:graphic>
          <a:graphicData uri="http://schemas.openxmlformats.org/drawingml/2006/table">
            <a:tbl>
              <a:tblPr/>
              <a:tblGrid>
                <a:gridCol w="504057"/>
                <a:gridCol w="948509"/>
                <a:gridCol w="1523688"/>
                <a:gridCol w="3557941"/>
                <a:gridCol w="2322344"/>
              </a:tblGrid>
              <a:tr h="476250">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序號</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機關名稱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資料集名稱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資料集描述</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不開放具體理由說明</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52500">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10</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洪水預報資料</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用來評估相對應防汛作為，產製周期需俟降雨預報進行分析，週期隨情況變動。</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依政府資訊公開法第</a:t>
                      </a:r>
                      <a:r>
                        <a:rPr kumimoji="0" lang="en-US" altLang="zh-TW" sz="1800" b="0" i="0" u="none" strike="noStrike" cap="none" normalizeH="0" baseline="0" smtClean="0">
                          <a:ln>
                            <a:noFill/>
                          </a:ln>
                          <a:solidFill>
                            <a:srgbClr val="000000"/>
                          </a:solidFill>
                          <a:effectLst/>
                          <a:latin typeface="Calibri" pitchFamily="34" charset="0"/>
                          <a:ea typeface="微軟正黑體" pitchFamily="34" charset="-120"/>
                        </a:rPr>
                        <a:t>18</a:t>
                      </a: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條第三款</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1437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11</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設施水利災情</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為統計颱風豪雨事件後，水利設施載損情況，產製周期試實際災情變動。</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依政府資訊公開法第</a:t>
                      </a:r>
                      <a:r>
                        <a:rPr kumimoji="0" lang="en-US" altLang="zh-TW" sz="1800" b="0" i="0" u="none" strike="noStrike" cap="none" normalizeH="0" baseline="0" smtClean="0">
                          <a:ln>
                            <a:noFill/>
                          </a:ln>
                          <a:solidFill>
                            <a:srgbClr val="000000"/>
                          </a:solidFill>
                          <a:effectLst/>
                          <a:latin typeface="Calibri" pitchFamily="34" charset="0"/>
                          <a:ea typeface="微軟正黑體" pitchFamily="34" charset="-120"/>
                        </a:rPr>
                        <a:t>18</a:t>
                      </a: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條第三款</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1437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12</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警戒水位值影響範圍</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透過分析水位變化，推估可能受影響的範圍，以利評估相對應防汛作為，產製周期需俟降雨預報進行分析，週期隨情況變動。</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依政府資訊公開法第</a:t>
                      </a:r>
                      <a:r>
                        <a:rPr kumimoji="0" lang="en-US" altLang="zh-TW" sz="1800" b="0" i="0" u="none" strike="noStrike" cap="none" normalizeH="0" baseline="0" smtClean="0">
                          <a:ln>
                            <a:noFill/>
                          </a:ln>
                          <a:solidFill>
                            <a:srgbClr val="000000"/>
                          </a:solidFill>
                          <a:effectLst/>
                          <a:latin typeface="Calibri" pitchFamily="34" charset="0"/>
                          <a:ea typeface="微軟正黑體" pitchFamily="34" charset="-120"/>
                        </a:rPr>
                        <a:t>18</a:t>
                      </a: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條第三款</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3812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smtClean="0">
                          <a:ln>
                            <a:noFill/>
                          </a:ln>
                          <a:solidFill>
                            <a:srgbClr val="FFFFFF"/>
                          </a:solidFill>
                          <a:effectLst/>
                          <a:latin typeface="微軟正黑體" pitchFamily="34" charset="-120"/>
                          <a:ea typeface="微軟正黑體" pitchFamily="34" charset="-120"/>
                        </a:rPr>
                        <a:t>13</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警戒水庫水位值</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藉由降雨預報資料分析水位變化，以利評估相對應防汛作為，產製周期需俟降雨預報進行分析，週期隨情況變動。</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依政府資訊公開法第</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18</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條第三款</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6" name="文字方塊 1"/>
          <p:cNvSpPr txBox="1">
            <a:spLocks noChangeArrowheads="1"/>
          </p:cNvSpPr>
          <p:nvPr/>
        </p:nvSpPr>
        <p:spPr bwMode="auto">
          <a:xfrm>
            <a:off x="0" y="-4763"/>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400" dirty="0" smtClean="0">
                <a:latin typeface="微軟正黑體" pitchFamily="34" charset="-120"/>
                <a:ea typeface="微軟正黑體" pitchFamily="34" charset="-120"/>
              </a:rPr>
              <a:t>盤點結果</a:t>
            </a:r>
            <a:endParaRPr kumimoji="0" lang="zh-TW" altLang="en-US" sz="44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F33AF7EE-21E6-4965-BE89-BEF9E358BD50}" type="slidenum">
              <a:rPr kumimoji="0" lang="zh-TW" altLang="en-US" sz="1200">
                <a:latin typeface="微軟正黑體" pitchFamily="34" charset="-120"/>
                <a:ea typeface="微軟正黑體" pitchFamily="34" charset="-120"/>
              </a:rPr>
              <a:pPr algn="ctr" eaLnBrk="1" hangingPunct="1">
                <a:spcBef>
                  <a:spcPct val="0"/>
                </a:spcBef>
                <a:buFontTx/>
                <a:buNone/>
              </a:pPr>
              <a:t>31</a:t>
            </a:fld>
            <a:endParaRPr kumimoji="0" lang="en-US" altLang="zh-TW" sz="1200">
              <a:latin typeface="微軟正黑體" pitchFamily="34" charset="-120"/>
              <a:ea typeface="微軟正黑體" pitchFamily="34" charset="-120"/>
            </a:endParaRPr>
          </a:p>
        </p:txBody>
      </p:sp>
      <p:sp>
        <p:nvSpPr>
          <p:cNvPr id="40964" name="AutoShape 11"/>
          <p:cNvSpPr>
            <a:spLocks noChangeArrowheads="1"/>
          </p:cNvSpPr>
          <p:nvPr/>
        </p:nvSpPr>
        <p:spPr bwMode="auto">
          <a:xfrm>
            <a:off x="415925" y="765175"/>
            <a:ext cx="5019675" cy="576263"/>
          </a:xfrm>
          <a:prstGeom prst="roundRect">
            <a:avLst>
              <a:gd name="adj" fmla="val 50000"/>
            </a:avLst>
          </a:prstGeom>
          <a:solidFill>
            <a:srgbClr val="0000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pPr>
            <a:r>
              <a:rPr lang="zh-TW" altLang="en-US" sz="2800" b="1">
                <a:solidFill>
                  <a:schemeClr val="bg1"/>
                </a:solidFill>
                <a:latin typeface="微軟正黑體" pitchFamily="34" charset="-120"/>
                <a:ea typeface="微軟正黑體" pitchFamily="34" charset="-120"/>
              </a:rPr>
              <a:t>盤點結果不開放資料項目說明</a:t>
            </a:r>
            <a:endParaRPr lang="en-US" altLang="zh-TW" sz="2800" b="1">
              <a:solidFill>
                <a:schemeClr val="bg1"/>
              </a:solidFill>
              <a:latin typeface="微軟正黑體" pitchFamily="34" charset="-120"/>
              <a:ea typeface="微軟正黑體" pitchFamily="34"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306224985"/>
              </p:ext>
            </p:extLst>
          </p:nvPr>
        </p:nvGraphicFramePr>
        <p:xfrm>
          <a:off x="179388" y="1373188"/>
          <a:ext cx="8856662" cy="5080000"/>
        </p:xfrm>
        <a:graphic>
          <a:graphicData uri="http://schemas.openxmlformats.org/drawingml/2006/table">
            <a:tbl>
              <a:tblPr/>
              <a:tblGrid>
                <a:gridCol w="431800"/>
                <a:gridCol w="1081087"/>
                <a:gridCol w="1584325"/>
                <a:gridCol w="3455988"/>
                <a:gridCol w="2303462"/>
              </a:tblGrid>
              <a:tr h="476250">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序號</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機關名稱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資料集名稱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資料集描述</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不開放具體理由說明</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52500">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14</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警戒水庫水位值影響範圍</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透過分析水位變化，推估可能受影響的範圍，以利評估相對應防汛作為，產製周期需俟降雨預報進行分析，週期隨情況變動。</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依政府資訊公開法第</a:t>
                      </a:r>
                      <a:r>
                        <a:rPr kumimoji="0" lang="en-US" altLang="zh-TW" sz="1800" b="0" i="0" u="none" strike="noStrike" cap="none" normalizeH="0" baseline="0" smtClean="0">
                          <a:ln>
                            <a:noFill/>
                          </a:ln>
                          <a:solidFill>
                            <a:srgbClr val="000000"/>
                          </a:solidFill>
                          <a:effectLst/>
                          <a:latin typeface="Calibri" pitchFamily="34" charset="0"/>
                          <a:ea typeface="微軟正黑體" pitchFamily="34" charset="-120"/>
                        </a:rPr>
                        <a:t>18</a:t>
                      </a: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條第三款</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1437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15</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警戒雨量值</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藉由降雨預報資料，評估當降雨量達到可能致災之降雨量，用以評估因應之防汛作為，產製周期需俟降雨預報進行分析，週期隨情況變動。</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依政府資訊公開法第</a:t>
                      </a:r>
                      <a:r>
                        <a:rPr kumimoji="0" lang="en-US" altLang="zh-TW" sz="1800" b="0" i="0" u="none" strike="noStrike" cap="none" normalizeH="0" baseline="0" smtClean="0">
                          <a:ln>
                            <a:noFill/>
                          </a:ln>
                          <a:solidFill>
                            <a:srgbClr val="000000"/>
                          </a:solidFill>
                          <a:effectLst/>
                          <a:latin typeface="Calibri" pitchFamily="34" charset="0"/>
                          <a:ea typeface="微軟正黑體" pitchFamily="34" charset="-120"/>
                        </a:rPr>
                        <a:t>18</a:t>
                      </a: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條第三款</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1437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16</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警戒雨量值影響範圍</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藉由降雨預報資料，評估當降雨量達到可能致災之降雨量，其造成之影響範圍，用以評估因應之防汛作為，產製周期需俟降雨預報進行分析，週期隨情況變動。</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依政府資訊公開法第</a:t>
                      </a:r>
                      <a:r>
                        <a:rPr kumimoji="0" lang="en-US" altLang="zh-TW" sz="1800" b="0" i="0" u="none" strike="noStrike" cap="none" normalizeH="0" baseline="0" smtClean="0">
                          <a:ln>
                            <a:noFill/>
                          </a:ln>
                          <a:solidFill>
                            <a:srgbClr val="000000"/>
                          </a:solidFill>
                          <a:effectLst/>
                          <a:latin typeface="Calibri" pitchFamily="34" charset="0"/>
                          <a:ea typeface="微軟正黑體" pitchFamily="34" charset="-120"/>
                        </a:rPr>
                        <a:t>18</a:t>
                      </a: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條第三款</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6" name="文字方塊 1"/>
          <p:cNvSpPr txBox="1">
            <a:spLocks noChangeArrowheads="1"/>
          </p:cNvSpPr>
          <p:nvPr/>
        </p:nvSpPr>
        <p:spPr bwMode="auto">
          <a:xfrm>
            <a:off x="0" y="-4763"/>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400" dirty="0" smtClean="0">
                <a:latin typeface="微軟正黑體" pitchFamily="34" charset="-120"/>
                <a:ea typeface="微軟正黑體" pitchFamily="34" charset="-120"/>
              </a:rPr>
              <a:t>盤點結果</a:t>
            </a:r>
            <a:endParaRPr kumimoji="0" lang="zh-TW" altLang="en-US" sz="44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7DF8487B-1DB5-4816-9C0C-89A0819F99C2}" type="slidenum">
              <a:rPr kumimoji="0" lang="zh-TW" altLang="en-US" sz="1200">
                <a:latin typeface="微軟正黑體" pitchFamily="34" charset="-120"/>
                <a:ea typeface="微軟正黑體" pitchFamily="34" charset="-120"/>
              </a:rPr>
              <a:pPr algn="ctr" eaLnBrk="1" hangingPunct="1">
                <a:spcBef>
                  <a:spcPct val="0"/>
                </a:spcBef>
                <a:buFontTx/>
                <a:buNone/>
              </a:pPr>
              <a:t>32</a:t>
            </a:fld>
            <a:endParaRPr kumimoji="0" lang="en-US" altLang="zh-TW" sz="1200">
              <a:latin typeface="微軟正黑體" pitchFamily="34" charset="-120"/>
              <a:ea typeface="微軟正黑體" pitchFamily="34" charset="-120"/>
            </a:endParaRPr>
          </a:p>
        </p:txBody>
      </p:sp>
      <p:sp>
        <p:nvSpPr>
          <p:cNvPr id="41988" name="AutoShape 11"/>
          <p:cNvSpPr>
            <a:spLocks noChangeArrowheads="1"/>
          </p:cNvSpPr>
          <p:nvPr/>
        </p:nvSpPr>
        <p:spPr bwMode="auto">
          <a:xfrm>
            <a:off x="415925" y="765175"/>
            <a:ext cx="5019675" cy="576263"/>
          </a:xfrm>
          <a:prstGeom prst="roundRect">
            <a:avLst>
              <a:gd name="adj" fmla="val 50000"/>
            </a:avLst>
          </a:prstGeom>
          <a:solidFill>
            <a:srgbClr val="0000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pPr>
            <a:r>
              <a:rPr lang="zh-TW" altLang="en-US" sz="2800" b="1">
                <a:solidFill>
                  <a:schemeClr val="bg1"/>
                </a:solidFill>
                <a:latin typeface="微軟正黑體" pitchFamily="34" charset="-120"/>
                <a:ea typeface="微軟正黑體" pitchFamily="34" charset="-120"/>
              </a:rPr>
              <a:t>盤點結果不開放資料項目說明</a:t>
            </a:r>
            <a:endParaRPr lang="en-US" altLang="zh-TW" sz="2800" b="1">
              <a:solidFill>
                <a:schemeClr val="bg1"/>
              </a:solidFill>
              <a:latin typeface="微軟正黑體" pitchFamily="34" charset="-120"/>
              <a:ea typeface="微軟正黑體" pitchFamily="34"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4287161732"/>
              </p:ext>
            </p:extLst>
          </p:nvPr>
        </p:nvGraphicFramePr>
        <p:xfrm>
          <a:off x="179388" y="1431925"/>
          <a:ext cx="8770937" cy="4445000"/>
        </p:xfrm>
        <a:graphic>
          <a:graphicData uri="http://schemas.openxmlformats.org/drawingml/2006/table">
            <a:tbl>
              <a:tblPr/>
              <a:tblGrid>
                <a:gridCol w="427037"/>
                <a:gridCol w="1069975"/>
                <a:gridCol w="1641475"/>
                <a:gridCol w="2566988"/>
                <a:gridCol w="3065462"/>
              </a:tblGrid>
              <a:tr h="476250">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序號</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機關名稱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資料集名稱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資料集描述</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不開放具體理由說明</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52500">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17</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不定點流場</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各河川局海岸調查計畫不定點流場調查記錄</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「海軍大氣海洋環境資料釋出管制要點」及「數值地形模型成果資料流通供應要點」</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1437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18</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水深紀錄</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各河川局海岸調查計畫地形水深測量記錄</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「海軍大氣海洋環境資料釋出管制要點」及「數值地形模型成果資料流通供應要點」</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1437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19</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定點流場</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各河川局海岸調查計畫定點流場調查記錄</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「海軍大氣海洋環境資料釋出管制要點」及「數值地形模型成果資料流通供應要點」</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3812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20</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底層粒徑參數檔案</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各河川局海岸調查計畫底質粒徑參數</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「海軍大氣海洋環境資料釋出管制要點」及「數值地形模型成果資料流通供應要點」</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6" name="文字方塊 1"/>
          <p:cNvSpPr txBox="1">
            <a:spLocks noChangeArrowheads="1"/>
          </p:cNvSpPr>
          <p:nvPr/>
        </p:nvSpPr>
        <p:spPr bwMode="auto">
          <a:xfrm>
            <a:off x="0" y="-4763"/>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400" dirty="0" smtClean="0">
                <a:latin typeface="微軟正黑體" pitchFamily="34" charset="-120"/>
                <a:ea typeface="微軟正黑體" pitchFamily="34" charset="-120"/>
              </a:rPr>
              <a:t>盤點結果</a:t>
            </a:r>
            <a:endParaRPr kumimoji="0" lang="zh-TW" altLang="en-US" sz="44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69942C8B-965C-483B-B0C4-81F563C4E0CF}" type="slidenum">
              <a:rPr kumimoji="0" lang="zh-TW" altLang="en-US" sz="1200">
                <a:latin typeface="微軟正黑體" pitchFamily="34" charset="-120"/>
                <a:ea typeface="微軟正黑體" pitchFamily="34" charset="-120"/>
              </a:rPr>
              <a:pPr algn="ctr" eaLnBrk="1" hangingPunct="1">
                <a:spcBef>
                  <a:spcPct val="0"/>
                </a:spcBef>
                <a:buFontTx/>
                <a:buNone/>
              </a:pPr>
              <a:t>33</a:t>
            </a:fld>
            <a:endParaRPr kumimoji="0" lang="en-US" altLang="zh-TW" sz="1200">
              <a:latin typeface="微軟正黑體" pitchFamily="34" charset="-120"/>
              <a:ea typeface="微軟正黑體" pitchFamily="34"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2217874976"/>
              </p:ext>
            </p:extLst>
          </p:nvPr>
        </p:nvGraphicFramePr>
        <p:xfrm>
          <a:off x="179388" y="1590140"/>
          <a:ext cx="8856662" cy="3810000"/>
        </p:xfrm>
        <a:graphic>
          <a:graphicData uri="http://schemas.openxmlformats.org/drawingml/2006/table">
            <a:tbl>
              <a:tblPr/>
              <a:tblGrid>
                <a:gridCol w="431800"/>
                <a:gridCol w="1081087"/>
                <a:gridCol w="1583581"/>
                <a:gridCol w="3096344"/>
                <a:gridCol w="2663850"/>
              </a:tblGrid>
              <a:tr h="445666">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序號</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機關名稱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資料集名稱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資料集描述</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不開放具體理由說明</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1437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21</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防洪記載表</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記載河川施作之各類防洪工程，如新建、搶險、搶修、復建、歲修工程等，此表相當於河川之病歷表，可供查核防洪工程之歷程，並據以分析以往工程之佈置、採用之治理工法、構造型式等之妥適性，以利將來新建或復建等治理工程之借鏡，並資改進，以收事半功倍之效。</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依政府資訊公開法第</a:t>
                      </a:r>
                      <a:r>
                        <a:rPr kumimoji="0" lang="en-US" altLang="zh-TW" sz="1800" b="0"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18</a:t>
                      </a:r>
                      <a:r>
                        <a:rPr kumimoji="0" lang="zh-TW" altLang="zh-TW" sz="1800" b="0"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條第三款</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6" name="文字方塊 1"/>
          <p:cNvSpPr txBox="1">
            <a:spLocks noChangeArrowheads="1"/>
          </p:cNvSpPr>
          <p:nvPr/>
        </p:nvSpPr>
        <p:spPr bwMode="auto">
          <a:xfrm>
            <a:off x="0" y="-4763"/>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400" dirty="0" smtClean="0">
                <a:latin typeface="微軟正黑體" pitchFamily="34" charset="-120"/>
                <a:ea typeface="微軟正黑體" pitchFamily="34" charset="-120"/>
              </a:rPr>
              <a:t>盤點結果</a:t>
            </a:r>
            <a:endParaRPr kumimoji="0" lang="zh-TW" altLang="en-US" sz="4400" dirty="0">
              <a:latin typeface="微軟正黑體" pitchFamily="34" charset="-120"/>
              <a:ea typeface="微軟正黑體" pitchFamily="34" charset="-120"/>
            </a:endParaRPr>
          </a:p>
        </p:txBody>
      </p:sp>
      <p:sp>
        <p:nvSpPr>
          <p:cNvPr id="7" name="AutoShape 11"/>
          <p:cNvSpPr>
            <a:spLocks noChangeArrowheads="1"/>
          </p:cNvSpPr>
          <p:nvPr/>
        </p:nvSpPr>
        <p:spPr bwMode="auto">
          <a:xfrm>
            <a:off x="415925" y="764704"/>
            <a:ext cx="5019675" cy="576263"/>
          </a:xfrm>
          <a:prstGeom prst="roundRect">
            <a:avLst>
              <a:gd name="adj" fmla="val 50000"/>
            </a:avLst>
          </a:prstGeom>
          <a:solidFill>
            <a:srgbClr val="0000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pPr>
            <a:r>
              <a:rPr lang="zh-TW" altLang="en-US" sz="2800" b="1">
                <a:solidFill>
                  <a:schemeClr val="bg1"/>
                </a:solidFill>
                <a:latin typeface="微軟正黑體" pitchFamily="34" charset="-120"/>
                <a:ea typeface="微軟正黑體" pitchFamily="34" charset="-120"/>
              </a:rPr>
              <a:t>盤點結果不開放資料項目說明</a:t>
            </a:r>
            <a:endParaRPr lang="en-US" altLang="zh-TW" sz="2800" b="1">
              <a:solidFill>
                <a:schemeClr val="bg1"/>
              </a:solidFill>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F8A9015E-133B-4064-BCF8-AC0F48BD9CF4}" type="slidenum">
              <a:rPr kumimoji="0" lang="zh-TW" altLang="en-US" sz="1200">
                <a:latin typeface="微軟正黑體" pitchFamily="34" charset="-120"/>
                <a:ea typeface="微軟正黑體" pitchFamily="34" charset="-120"/>
              </a:rPr>
              <a:pPr algn="ctr" eaLnBrk="1" hangingPunct="1">
                <a:spcBef>
                  <a:spcPct val="0"/>
                </a:spcBef>
                <a:buFontTx/>
                <a:buNone/>
              </a:pPr>
              <a:t>34</a:t>
            </a:fld>
            <a:endParaRPr kumimoji="0" lang="en-US" altLang="zh-TW" sz="1200">
              <a:latin typeface="微軟正黑體" pitchFamily="34" charset="-120"/>
              <a:ea typeface="微軟正黑體" pitchFamily="34" charset="-120"/>
            </a:endParaRPr>
          </a:p>
        </p:txBody>
      </p:sp>
      <p:sp>
        <p:nvSpPr>
          <p:cNvPr id="44036" name="AutoShape 11"/>
          <p:cNvSpPr>
            <a:spLocks noChangeArrowheads="1"/>
          </p:cNvSpPr>
          <p:nvPr/>
        </p:nvSpPr>
        <p:spPr bwMode="auto">
          <a:xfrm>
            <a:off x="415925" y="765175"/>
            <a:ext cx="5019675" cy="431577"/>
          </a:xfrm>
          <a:prstGeom prst="roundRect">
            <a:avLst>
              <a:gd name="adj" fmla="val 50000"/>
            </a:avLst>
          </a:prstGeom>
          <a:solidFill>
            <a:srgbClr val="0000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pPr>
            <a:r>
              <a:rPr lang="zh-TW" altLang="en-US" sz="2800" b="1" dirty="0">
                <a:solidFill>
                  <a:schemeClr val="bg1"/>
                </a:solidFill>
                <a:latin typeface="微軟正黑體" pitchFamily="34" charset="-120"/>
                <a:ea typeface="微軟正黑體" pitchFamily="34" charset="-120"/>
              </a:rPr>
              <a:t>盤點結果不開放資料項目說明</a:t>
            </a:r>
            <a:endParaRPr lang="en-US" altLang="zh-TW" sz="2800" b="1" dirty="0">
              <a:solidFill>
                <a:schemeClr val="bg1"/>
              </a:solidFill>
              <a:latin typeface="微軟正黑體" pitchFamily="34" charset="-120"/>
              <a:ea typeface="微軟正黑體" pitchFamily="34"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3945849146"/>
              </p:ext>
            </p:extLst>
          </p:nvPr>
        </p:nvGraphicFramePr>
        <p:xfrm>
          <a:off x="179388" y="1268760"/>
          <a:ext cx="8856662" cy="5533558"/>
        </p:xfrm>
        <a:graphic>
          <a:graphicData uri="http://schemas.openxmlformats.org/drawingml/2006/table">
            <a:tbl>
              <a:tblPr/>
              <a:tblGrid>
                <a:gridCol w="431800"/>
                <a:gridCol w="1081087"/>
                <a:gridCol w="1583581"/>
                <a:gridCol w="2304256"/>
                <a:gridCol w="3455938"/>
              </a:tblGrid>
              <a:tr h="618082">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序號</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機關名稱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資料集名稱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資料集描述</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不開放具體理由說明</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854247">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22</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工業局</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區域聯防工業區公共資料</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此資料用於工業區區域聯防組織救災使用，其資訊包含：廠商基本資料、緊急聯絡人、救災應變器材及化學品運作量。</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en-US" altLang="zh-TW" sz="1800" b="0" i="0" u="none" strike="noStrike" cap="none" normalizeH="0" baseline="0" dirty="0" smtClean="0">
                          <a:ln>
                            <a:noFill/>
                          </a:ln>
                          <a:solidFill>
                            <a:srgbClr val="000000"/>
                          </a:solidFill>
                          <a:effectLst/>
                          <a:latin typeface="微軟正黑體" pitchFamily="34" charset="-120"/>
                          <a:ea typeface="新細明體" pitchFamily="18" charset="-120"/>
                        </a:rPr>
                        <a:t>1. </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此資訊牽涉到工業區內部個人資料</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包含手機及姓名</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不宜公開。</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2.</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該運作廠內所使用之化學品，公司內部之商業機密，如未經廠商同意貿然公開，將會引發後續商業求償問題。</a:t>
                      </a:r>
                      <a:endParaRPr kumimoji="0" lang="zh-TW" altLang="zh-TW" sz="1200" b="0" i="0" u="none" strike="noStrike" cap="none" normalizeH="0" baseline="0" dirty="0" smtClean="0">
                        <a:ln>
                          <a:noFill/>
                        </a:ln>
                        <a:solidFill>
                          <a:srgbClr val="000000"/>
                        </a:solidFill>
                        <a:effectLst/>
                        <a:latin typeface="Calibri" pitchFamily="34" charset="0"/>
                        <a:ea typeface="新細明體" pitchFamily="18" charset="-12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9EDF4"/>
                    </a:solidFill>
                  </a:tcPr>
                </a:tc>
              </a:tr>
              <a:tr h="2163289">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23</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智慧財產局</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著作權專題研究</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專題研究</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kern="1200" cap="none" normalizeH="0" baseline="0" dirty="0" smtClean="0">
                          <a:ln>
                            <a:noFill/>
                          </a:ln>
                          <a:solidFill>
                            <a:srgbClr val="000000"/>
                          </a:solidFill>
                          <a:effectLst/>
                          <a:latin typeface="Calibri" pitchFamily="34" charset="0"/>
                          <a:ea typeface="微軟正黑體" pitchFamily="34" charset="-120"/>
                          <a:cs typeface="+mn-cs"/>
                        </a:rPr>
                        <a:t>著作權法第</a:t>
                      </a:r>
                      <a:r>
                        <a:rPr kumimoji="0" lang="en-US" altLang="zh-TW" sz="1800" b="0" i="0" u="none" strike="noStrike" kern="1200" cap="none" normalizeH="0" baseline="0" dirty="0" smtClean="0">
                          <a:ln>
                            <a:noFill/>
                          </a:ln>
                          <a:solidFill>
                            <a:srgbClr val="000000"/>
                          </a:solidFill>
                          <a:effectLst/>
                          <a:latin typeface="Calibri" pitchFamily="34" charset="0"/>
                          <a:ea typeface="微軟正黑體" pitchFamily="34" charset="-120"/>
                          <a:cs typeface="+mn-cs"/>
                        </a:rPr>
                        <a:t>17</a:t>
                      </a:r>
                      <a:r>
                        <a:rPr kumimoji="0" lang="zh-TW" altLang="zh-TW" sz="1800" b="0" i="0" u="none" strike="noStrike" kern="1200" cap="none" normalizeH="0" baseline="0" dirty="0" smtClean="0">
                          <a:ln>
                            <a:noFill/>
                          </a:ln>
                          <a:solidFill>
                            <a:srgbClr val="000000"/>
                          </a:solidFill>
                          <a:effectLst/>
                          <a:latin typeface="Calibri" pitchFamily="34" charset="0"/>
                          <a:ea typeface="微軟正黑體" pitchFamily="34" charset="-120"/>
                          <a:cs typeface="+mn-cs"/>
                        </a:rPr>
                        <a:t>條</a:t>
                      </a:r>
                      <a:endParaRPr kumimoji="0" lang="en-US" altLang="zh-TW" sz="1800" b="0" i="0" u="none" strike="noStrike" kern="1200" cap="none" normalizeH="0" baseline="0" dirty="0" smtClean="0">
                        <a:ln>
                          <a:noFill/>
                        </a:ln>
                        <a:solidFill>
                          <a:srgbClr val="000000"/>
                        </a:solidFill>
                        <a:effectLst/>
                        <a:latin typeface="Calibri" pitchFamily="34" charset="0"/>
                        <a:ea typeface="微軟正黑體" pitchFamily="34" charset="-120"/>
                        <a:cs typeface="+mn-cs"/>
                      </a:endParaRPr>
                    </a:p>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鑒於授權第</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3</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人後續利用是否違反著作人格權尚有疑慮，爰無法列入甲類開放資料；惟在明確規範後續利用方式下</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如僅供非營利使用</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禁止改作</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，可列入乙類開放資料，供外界下載利用。</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9EDF4"/>
                    </a:solidFill>
                  </a:tcPr>
                </a:tc>
              </a:tr>
              <a:tr h="771058">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24</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智慧財產局</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專利個案回饋</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就專利個案或建議事項之回應意見</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kern="1200" cap="none" normalizeH="0" baseline="0" dirty="0" smtClean="0">
                          <a:ln>
                            <a:noFill/>
                          </a:ln>
                          <a:solidFill>
                            <a:srgbClr val="000000"/>
                          </a:solidFill>
                          <a:effectLst/>
                          <a:latin typeface="Calibri" pitchFamily="34" charset="0"/>
                          <a:ea typeface="微軟正黑體" pitchFamily="34" charset="-120"/>
                          <a:cs typeface="+mn-cs"/>
                        </a:rPr>
                        <a:t>政府資訊公開法第</a:t>
                      </a:r>
                      <a:r>
                        <a:rPr kumimoji="0" lang="en-US" altLang="zh-TW" sz="1800" b="0" i="0" u="none" strike="noStrike" kern="1200" cap="none" normalizeH="0" baseline="0" dirty="0" smtClean="0">
                          <a:ln>
                            <a:noFill/>
                          </a:ln>
                          <a:solidFill>
                            <a:srgbClr val="000000"/>
                          </a:solidFill>
                          <a:effectLst/>
                          <a:latin typeface="Calibri" pitchFamily="34" charset="0"/>
                          <a:ea typeface="微軟正黑體" pitchFamily="34" charset="-120"/>
                          <a:cs typeface="+mn-cs"/>
                        </a:rPr>
                        <a:t>18</a:t>
                      </a:r>
                      <a:r>
                        <a:rPr kumimoji="0" lang="zh-TW" altLang="zh-TW" sz="1800" b="0" i="0" u="none" strike="noStrike" kern="1200" cap="none" normalizeH="0" baseline="0" dirty="0" smtClean="0">
                          <a:ln>
                            <a:noFill/>
                          </a:ln>
                          <a:solidFill>
                            <a:srgbClr val="000000"/>
                          </a:solidFill>
                          <a:effectLst/>
                          <a:latin typeface="Calibri" pitchFamily="34" charset="0"/>
                          <a:ea typeface="微軟正黑體" pitchFamily="34" charset="-120"/>
                          <a:cs typeface="+mn-cs"/>
                        </a:rPr>
                        <a:t>條第</a:t>
                      </a:r>
                      <a:r>
                        <a:rPr kumimoji="0" lang="en-US" altLang="zh-TW" sz="1800" b="0" i="0" u="none" strike="noStrike" kern="1200" cap="none" normalizeH="0" baseline="0" dirty="0" smtClean="0">
                          <a:ln>
                            <a:noFill/>
                          </a:ln>
                          <a:solidFill>
                            <a:srgbClr val="000000"/>
                          </a:solidFill>
                          <a:effectLst/>
                          <a:latin typeface="Calibri" pitchFamily="34" charset="0"/>
                          <a:ea typeface="微軟正黑體" pitchFamily="34" charset="-120"/>
                          <a:cs typeface="+mn-cs"/>
                        </a:rPr>
                        <a:t>3</a:t>
                      </a:r>
                      <a:r>
                        <a:rPr kumimoji="0" lang="zh-TW" altLang="zh-TW" sz="1800" b="0" i="0" u="none" strike="noStrike" kern="1200" cap="none" normalizeH="0" baseline="0" dirty="0" smtClean="0">
                          <a:ln>
                            <a:noFill/>
                          </a:ln>
                          <a:solidFill>
                            <a:srgbClr val="000000"/>
                          </a:solidFill>
                          <a:effectLst/>
                          <a:latin typeface="Calibri" pitchFamily="34" charset="0"/>
                          <a:ea typeface="微軟正黑體" pitchFamily="34" charset="-120"/>
                          <a:cs typeface="+mn-cs"/>
                        </a:rPr>
                        <a:t>款</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6" name="文字方塊 1"/>
          <p:cNvSpPr txBox="1">
            <a:spLocks noChangeArrowheads="1"/>
          </p:cNvSpPr>
          <p:nvPr/>
        </p:nvSpPr>
        <p:spPr bwMode="auto">
          <a:xfrm>
            <a:off x="0" y="-4763"/>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400" dirty="0" smtClean="0">
                <a:latin typeface="微軟正黑體" pitchFamily="34" charset="-120"/>
                <a:ea typeface="微軟正黑體" pitchFamily="34" charset="-120"/>
              </a:rPr>
              <a:t>盤點結果</a:t>
            </a:r>
            <a:endParaRPr kumimoji="0" lang="zh-TW" altLang="en-US" sz="44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方塊 1"/>
          <p:cNvSpPr txBox="1">
            <a:spLocks noChangeArrowheads="1"/>
          </p:cNvSpPr>
          <p:nvPr/>
        </p:nvSpPr>
        <p:spPr bwMode="auto">
          <a:xfrm>
            <a:off x="0" y="-4763"/>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400" dirty="0" smtClean="0">
                <a:latin typeface="微軟正黑體" pitchFamily="34" charset="-120"/>
                <a:ea typeface="微軟正黑體" pitchFamily="34" charset="-120"/>
              </a:rPr>
              <a:t>盤點結果</a:t>
            </a:r>
            <a:endParaRPr kumimoji="0" lang="zh-TW" altLang="en-US" sz="4400" dirty="0">
              <a:latin typeface="微軟正黑體" pitchFamily="34" charset="-120"/>
              <a:ea typeface="微軟正黑體" pitchFamily="34" charset="-120"/>
            </a:endParaRPr>
          </a:p>
        </p:txBody>
      </p:sp>
      <p:sp>
        <p:nvSpPr>
          <p:cNvPr id="4" name="AutoShape 11"/>
          <p:cNvSpPr>
            <a:spLocks noChangeArrowheads="1"/>
          </p:cNvSpPr>
          <p:nvPr/>
        </p:nvSpPr>
        <p:spPr bwMode="auto">
          <a:xfrm>
            <a:off x="703957" y="765175"/>
            <a:ext cx="7468443" cy="576263"/>
          </a:xfrm>
          <a:prstGeom prst="roundRect">
            <a:avLst>
              <a:gd name="adj" fmla="val 50000"/>
            </a:avLst>
          </a:prstGeom>
          <a:solidFill>
            <a:srgbClr val="0000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None/>
            </a:pPr>
            <a:r>
              <a:rPr kumimoji="0" lang="zh-TW" altLang="zh-TW" sz="2800" b="1" dirty="0" smtClean="0">
                <a:solidFill>
                  <a:schemeClr val="bg1"/>
                </a:solidFill>
                <a:latin typeface="Calibri" pitchFamily="34" charset="0"/>
                <a:ea typeface="微軟正黑體" pitchFamily="34" charset="-120"/>
              </a:rPr>
              <a:t>政府</a:t>
            </a:r>
            <a:r>
              <a:rPr kumimoji="0" lang="zh-TW" altLang="zh-TW" sz="2800" b="1" dirty="0">
                <a:solidFill>
                  <a:schemeClr val="bg1"/>
                </a:solidFill>
                <a:latin typeface="Calibri" pitchFamily="34" charset="0"/>
                <a:ea typeface="微軟正黑體" pitchFamily="34" charset="-120"/>
              </a:rPr>
              <a:t>資訊公開</a:t>
            </a:r>
            <a:r>
              <a:rPr kumimoji="0" lang="zh-TW" altLang="zh-TW" sz="2800" b="1" dirty="0" smtClean="0">
                <a:solidFill>
                  <a:schemeClr val="bg1"/>
                </a:solidFill>
                <a:latin typeface="Calibri" pitchFamily="34" charset="0"/>
                <a:ea typeface="微軟正黑體" pitchFamily="34" charset="-120"/>
              </a:rPr>
              <a:t>法</a:t>
            </a:r>
            <a:r>
              <a:rPr lang="zh-TW" altLang="en-US" sz="2800" b="1" dirty="0" smtClean="0">
                <a:solidFill>
                  <a:schemeClr val="bg1"/>
                </a:solidFill>
                <a:latin typeface="微軟正黑體" pitchFamily="34" charset="-120"/>
                <a:ea typeface="微軟正黑體" pitchFamily="34" charset="-120"/>
              </a:rPr>
              <a:t>條文</a:t>
            </a:r>
            <a:endParaRPr lang="en-US" altLang="zh-TW" sz="2800" b="1" dirty="0">
              <a:solidFill>
                <a:schemeClr val="bg1"/>
              </a:solidFill>
              <a:latin typeface="微軟正黑體" pitchFamily="34" charset="-120"/>
              <a:ea typeface="微軟正黑體" pitchFamily="34" charset="-120"/>
            </a:endParaRPr>
          </a:p>
        </p:txBody>
      </p:sp>
      <p:graphicFrame>
        <p:nvGraphicFramePr>
          <p:cNvPr id="6" name="表格 5"/>
          <p:cNvGraphicFramePr>
            <a:graphicFrameLocks noGrp="1"/>
          </p:cNvGraphicFramePr>
          <p:nvPr>
            <p:extLst>
              <p:ext uri="{D42A27DB-BD31-4B8C-83A1-F6EECF244321}">
                <p14:modId xmlns:p14="http://schemas.microsoft.com/office/powerpoint/2010/main" val="1531309134"/>
              </p:ext>
            </p:extLst>
          </p:nvPr>
        </p:nvGraphicFramePr>
        <p:xfrm>
          <a:off x="869716" y="1556792"/>
          <a:ext cx="7230675" cy="5081426"/>
        </p:xfrm>
        <a:graphic>
          <a:graphicData uri="http://schemas.openxmlformats.org/drawingml/2006/table">
            <a:tbl>
              <a:tblPr/>
              <a:tblGrid>
                <a:gridCol w="594511"/>
                <a:gridCol w="453012"/>
                <a:gridCol w="108159"/>
                <a:gridCol w="6074993"/>
              </a:tblGrid>
              <a:tr h="354963">
                <a:tc gridSpan="3">
                  <a:txBody>
                    <a:bodyPr/>
                    <a:lstStyle/>
                    <a:p>
                      <a:endParaRPr lang="zh-TW" altLang="en-US" sz="1600" dirty="0"/>
                    </a:p>
                  </a:txBody>
                  <a:tcPr marL="79403" marR="79403" marT="39701" marB="39701" anchor="ctr">
                    <a:lnL>
                      <a:noFill/>
                    </a:lnL>
                    <a:lnR>
                      <a:noFill/>
                    </a:lnR>
                    <a:lnT>
                      <a:noFill/>
                    </a:lnT>
                    <a:lnB>
                      <a:noFill/>
                    </a:lnB>
                  </a:tcPr>
                </a:tc>
                <a:tc hMerge="1">
                  <a:txBody>
                    <a:bodyPr/>
                    <a:lstStyle/>
                    <a:p>
                      <a:endParaRPr lang="zh-TW" altLang="en-US"/>
                    </a:p>
                  </a:txBody>
                  <a:tcPr/>
                </a:tc>
                <a:tc hMerge="1">
                  <a:txBody>
                    <a:bodyPr/>
                    <a:lstStyle/>
                    <a:p>
                      <a:endParaRPr lang="zh-TW" altLang="en-US"/>
                    </a:p>
                  </a:txBody>
                  <a:tcPr/>
                </a:tc>
                <a:tc>
                  <a:txBody>
                    <a:bodyPr/>
                    <a:lstStyle/>
                    <a:p>
                      <a:endParaRPr lang="zh-TW" altLang="en-US" sz="1600"/>
                    </a:p>
                  </a:txBody>
                  <a:tcPr marL="79403" marR="79403" marT="39701" marB="39701">
                    <a:lnL>
                      <a:noFill/>
                    </a:lnL>
                  </a:tcPr>
                </a:tc>
              </a:tr>
              <a:tr h="622732">
                <a:tc gridSpan="4">
                  <a:txBody>
                    <a:bodyPr/>
                    <a:lstStyle/>
                    <a:p>
                      <a:pPr algn="ctr"/>
                      <a:r>
                        <a:rPr lang="zh-TW" altLang="en-US" sz="1600" dirty="0">
                          <a:latin typeface="微軟正黑體" panose="020B0604030504040204" pitchFamily="34" charset="-120"/>
                          <a:ea typeface="微軟正黑體" panose="020B0604030504040204" pitchFamily="34" charset="-120"/>
                        </a:rPr>
                        <a:t>第 四 章 政府資訊公開之限制</a:t>
                      </a:r>
                      <a:br>
                        <a:rPr lang="zh-TW" altLang="en-US" sz="1600" dirty="0">
                          <a:latin typeface="微軟正黑體" panose="020B0604030504040204" pitchFamily="34" charset="-120"/>
                          <a:ea typeface="微軟正黑體" panose="020B0604030504040204" pitchFamily="34" charset="-120"/>
                        </a:rPr>
                      </a:br>
                      <a:endParaRPr lang="zh-TW" altLang="en-US" sz="1600" dirty="0">
                        <a:latin typeface="微軟正黑體" panose="020B0604030504040204" pitchFamily="34" charset="-120"/>
                        <a:ea typeface="微軟正黑體" panose="020B0604030504040204" pitchFamily="34" charset="-120"/>
                      </a:endParaRPr>
                    </a:p>
                  </a:txBody>
                  <a:tcPr marL="79403" marR="79403" marT="39701" marB="39701" anchor="ctr">
                    <a:lnL>
                      <a:noFill/>
                    </a:lnL>
                    <a:lnR>
                      <a:noFill/>
                    </a:lnR>
                    <a:lnT>
                      <a:noFill/>
                    </a:lnT>
                    <a:lnB>
                      <a:noFill/>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4103731">
                <a:tc>
                  <a:txBody>
                    <a:bodyPr/>
                    <a:lstStyle/>
                    <a:p>
                      <a:pPr algn="ctr"/>
                      <a:r>
                        <a:rPr lang="zh-TW" altLang="en-US" sz="1600" dirty="0">
                          <a:latin typeface="微軟正黑體" panose="020B0604030504040204" pitchFamily="34" charset="-120"/>
                          <a:ea typeface="微軟正黑體" panose="020B0604030504040204" pitchFamily="34" charset="-120"/>
                          <a:hlinkClick r:id="rId2"/>
                        </a:rPr>
                        <a:t>第 </a:t>
                      </a:r>
                      <a:r>
                        <a:rPr lang="en-US" altLang="zh-TW" sz="1600" dirty="0">
                          <a:latin typeface="微軟正黑體" panose="020B0604030504040204" pitchFamily="34" charset="-120"/>
                          <a:ea typeface="微軟正黑體" panose="020B0604030504040204" pitchFamily="34" charset="-120"/>
                          <a:hlinkClick r:id="rId2"/>
                        </a:rPr>
                        <a:t>18 </a:t>
                      </a:r>
                      <a:r>
                        <a:rPr lang="zh-TW" altLang="en-US" sz="1600" dirty="0">
                          <a:latin typeface="微軟正黑體" panose="020B0604030504040204" pitchFamily="34" charset="-120"/>
                          <a:ea typeface="微軟正黑體" panose="020B0604030504040204" pitchFamily="34" charset="-120"/>
                          <a:hlinkClick r:id="rId2"/>
                        </a:rPr>
                        <a:t>條</a:t>
                      </a:r>
                      <a:endParaRPr lang="zh-TW" altLang="en-US" sz="1600" dirty="0">
                        <a:latin typeface="微軟正黑體" panose="020B0604030504040204" pitchFamily="34" charset="-120"/>
                        <a:ea typeface="微軟正黑體" panose="020B0604030504040204" pitchFamily="34" charset="-120"/>
                      </a:endParaRPr>
                    </a:p>
                  </a:txBody>
                  <a:tcPr marL="79403" marR="79403" marT="39701" marB="39701" anchor="ctr">
                    <a:lnL>
                      <a:noFill/>
                    </a:lnL>
                    <a:lnR>
                      <a:noFill/>
                    </a:lnR>
                    <a:lnT>
                      <a:noFill/>
                    </a:lnT>
                    <a:lnB>
                      <a:noFill/>
                    </a:lnB>
                  </a:tcPr>
                </a:tc>
                <a:tc>
                  <a:txBody>
                    <a:bodyPr/>
                    <a:lstStyle/>
                    <a:p>
                      <a:pPr algn="l"/>
                      <a:endParaRPr lang="zh-TW" altLang="en-US" sz="1600">
                        <a:latin typeface="微軟正黑體" panose="020B0604030504040204" pitchFamily="34" charset="-120"/>
                        <a:ea typeface="微軟正黑體" panose="020B0604030504040204" pitchFamily="34" charset="-120"/>
                      </a:endParaRPr>
                    </a:p>
                  </a:txBody>
                  <a:tcPr marL="79403" marR="79403" marT="39701" marB="39701" anchor="ctr">
                    <a:lnL>
                      <a:noFill/>
                    </a:lnL>
                    <a:lnR>
                      <a:noFill/>
                    </a:lnR>
                    <a:lnT>
                      <a:noFill/>
                    </a:lnT>
                    <a:lnB>
                      <a:noFill/>
                    </a:lnB>
                  </a:tcPr>
                </a:tc>
                <a:tc gridSpan="2">
                  <a:txBody>
                    <a:bodyPr/>
                    <a:lstStyle/>
                    <a:p>
                      <a:pPr algn="l"/>
                      <a:r>
                        <a:rPr lang="zh-TW" altLang="en-US" sz="1600" dirty="0">
                          <a:latin typeface="微軟正黑體" panose="020B0604030504040204" pitchFamily="34" charset="-120"/>
                          <a:ea typeface="微軟正黑體" panose="020B0604030504040204" pitchFamily="34" charset="-120"/>
                        </a:rPr>
                        <a:t>政府資訊屬於下列各款情形之一者，應限制公開或不予提供之： 一、經依法核定為國家機密或其他法律、法規命令規定應秘密事項或限制 、禁止公開者</a:t>
                      </a:r>
                      <a:r>
                        <a:rPr lang="zh-TW" altLang="en-US" sz="1600" dirty="0" smtClean="0">
                          <a:latin typeface="微軟正黑體" panose="020B0604030504040204" pitchFamily="34" charset="-120"/>
                          <a:ea typeface="微軟正黑體" panose="020B0604030504040204" pitchFamily="34" charset="-120"/>
                        </a:rPr>
                        <a:t>。</a:t>
                      </a:r>
                      <a:endParaRPr lang="en-US" altLang="zh-TW" sz="1600" dirty="0" smtClean="0">
                        <a:latin typeface="微軟正黑體" panose="020B0604030504040204" pitchFamily="34" charset="-120"/>
                        <a:ea typeface="微軟正黑體" panose="020B0604030504040204" pitchFamily="34" charset="-120"/>
                      </a:endParaRPr>
                    </a:p>
                    <a:p>
                      <a:pPr algn="l"/>
                      <a:r>
                        <a:rPr lang="zh-TW" altLang="en-US" sz="1600" dirty="0" smtClean="0">
                          <a:latin typeface="微軟正黑體" panose="020B0604030504040204" pitchFamily="34" charset="-120"/>
                          <a:ea typeface="微軟正黑體" panose="020B0604030504040204" pitchFamily="34" charset="-120"/>
                        </a:rPr>
                        <a:t>二</a:t>
                      </a:r>
                      <a:r>
                        <a:rPr lang="zh-TW" altLang="en-US" sz="1600" dirty="0">
                          <a:latin typeface="微軟正黑體" panose="020B0604030504040204" pitchFamily="34" charset="-120"/>
                          <a:ea typeface="微軟正黑體" panose="020B0604030504040204" pitchFamily="34" charset="-120"/>
                        </a:rPr>
                        <a:t>、公開或提供有礙犯罪之偵查、追訴、執行或足以妨害刑事被告受公正 之裁判或有危害他人生命、身體、自由、財產者</a:t>
                      </a:r>
                      <a:r>
                        <a:rPr lang="zh-TW" altLang="en-US" sz="1600" dirty="0" smtClean="0">
                          <a:latin typeface="微軟正黑體" panose="020B0604030504040204" pitchFamily="34" charset="-120"/>
                          <a:ea typeface="微軟正黑體" panose="020B0604030504040204" pitchFamily="34" charset="-120"/>
                        </a:rPr>
                        <a:t>。</a:t>
                      </a:r>
                      <a:endParaRPr lang="en-US" altLang="zh-TW" sz="1600" dirty="0" smtClean="0">
                        <a:latin typeface="微軟正黑體" panose="020B0604030504040204" pitchFamily="34" charset="-120"/>
                        <a:ea typeface="微軟正黑體" panose="020B0604030504040204" pitchFamily="34" charset="-120"/>
                      </a:endParaRPr>
                    </a:p>
                    <a:p>
                      <a:pPr algn="l"/>
                      <a:r>
                        <a:rPr lang="zh-TW" altLang="en-US" sz="1600" b="1" u="sng" dirty="0" smtClean="0">
                          <a:solidFill>
                            <a:schemeClr val="tx1"/>
                          </a:solidFill>
                          <a:latin typeface="微軟正黑體" panose="020B0604030504040204" pitchFamily="34" charset="-120"/>
                          <a:ea typeface="微軟正黑體" panose="020B0604030504040204" pitchFamily="34" charset="-120"/>
                        </a:rPr>
                        <a:t>三</a:t>
                      </a:r>
                      <a:r>
                        <a:rPr lang="zh-TW" altLang="en-US" sz="1600" b="0" u="sng" dirty="0">
                          <a:solidFill>
                            <a:schemeClr val="tx1"/>
                          </a:solidFill>
                          <a:latin typeface="微軟正黑體" panose="020B0604030504040204" pitchFamily="34" charset="-120"/>
                          <a:ea typeface="微軟正黑體" panose="020B0604030504040204" pitchFamily="34" charset="-120"/>
                        </a:rPr>
                        <a:t>、</a:t>
                      </a:r>
                      <a:r>
                        <a:rPr lang="zh-TW" altLang="en-US" sz="1600" b="1" u="sng" dirty="0">
                          <a:solidFill>
                            <a:schemeClr val="tx1"/>
                          </a:solidFill>
                          <a:latin typeface="微軟正黑體" panose="020B0604030504040204" pitchFamily="34" charset="-120"/>
                          <a:ea typeface="微軟正黑體" panose="020B0604030504040204" pitchFamily="34" charset="-120"/>
                        </a:rPr>
                        <a:t>政府機關作成意思決定前，內部單位之擬稿或其他準備作業</a:t>
                      </a:r>
                      <a:r>
                        <a:rPr lang="zh-TW" altLang="en-US" sz="1600" b="1" u="sng" dirty="0" smtClean="0">
                          <a:solidFill>
                            <a:schemeClr val="tx1"/>
                          </a:solidFill>
                          <a:latin typeface="微軟正黑體" panose="020B0604030504040204" pitchFamily="34" charset="-120"/>
                          <a:ea typeface="微軟正黑體" panose="020B0604030504040204" pitchFamily="34" charset="-120"/>
                        </a:rPr>
                        <a:t>。 但</a:t>
                      </a:r>
                      <a:r>
                        <a:rPr lang="zh-TW" altLang="en-US" sz="1600" b="1" u="sng" dirty="0">
                          <a:solidFill>
                            <a:schemeClr val="tx1"/>
                          </a:solidFill>
                          <a:latin typeface="微軟正黑體" panose="020B0604030504040204" pitchFamily="34" charset="-120"/>
                          <a:ea typeface="微軟正黑體" panose="020B0604030504040204" pitchFamily="34" charset="-120"/>
                        </a:rPr>
                        <a:t>對公 益有必要者，得公開或提供之</a:t>
                      </a:r>
                      <a:r>
                        <a:rPr lang="zh-TW" altLang="en-US" sz="1600" b="1" u="sng" dirty="0" smtClean="0">
                          <a:solidFill>
                            <a:schemeClr val="tx1"/>
                          </a:solidFill>
                          <a:latin typeface="微軟正黑體" panose="020B0604030504040204" pitchFamily="34" charset="-120"/>
                          <a:ea typeface="微軟正黑體" panose="020B0604030504040204" pitchFamily="34" charset="-120"/>
                        </a:rPr>
                        <a:t>。</a:t>
                      </a:r>
                      <a:endParaRPr lang="en-US" altLang="zh-TW" sz="1600" b="1" u="sng" dirty="0" smtClean="0">
                        <a:solidFill>
                          <a:schemeClr val="tx1"/>
                        </a:solidFill>
                        <a:latin typeface="微軟正黑體" panose="020B0604030504040204" pitchFamily="34" charset="-120"/>
                        <a:ea typeface="微軟正黑體" panose="020B0604030504040204" pitchFamily="34" charset="-120"/>
                      </a:endParaRPr>
                    </a:p>
                    <a:p>
                      <a:pPr algn="l"/>
                      <a:r>
                        <a:rPr lang="zh-TW" altLang="en-US" sz="1600" dirty="0" smtClean="0">
                          <a:latin typeface="微軟正黑體" panose="020B0604030504040204" pitchFamily="34" charset="-120"/>
                          <a:ea typeface="微軟正黑體" panose="020B0604030504040204" pitchFamily="34" charset="-120"/>
                        </a:rPr>
                        <a:t> </a:t>
                      </a:r>
                      <a:r>
                        <a:rPr lang="zh-TW" altLang="en-US" sz="1600" b="1" u="sng" dirty="0">
                          <a:latin typeface="微軟正黑體" panose="020B0604030504040204" pitchFamily="34" charset="-120"/>
                          <a:ea typeface="微軟正黑體" panose="020B0604030504040204" pitchFamily="34" charset="-120"/>
                        </a:rPr>
                        <a:t>四</a:t>
                      </a:r>
                      <a:r>
                        <a:rPr lang="zh-TW" altLang="en-US" sz="1600" u="sng" dirty="0">
                          <a:latin typeface="微軟正黑體" panose="020B0604030504040204" pitchFamily="34" charset="-120"/>
                          <a:ea typeface="微軟正黑體" panose="020B0604030504040204" pitchFamily="34" charset="-120"/>
                        </a:rPr>
                        <a:t>、</a:t>
                      </a:r>
                      <a:r>
                        <a:rPr lang="zh-TW" altLang="en-US" sz="1600" b="1" u="sng" dirty="0">
                          <a:latin typeface="微軟正黑體" panose="020B0604030504040204" pitchFamily="34" charset="-120"/>
                          <a:ea typeface="微軟正黑體" panose="020B0604030504040204" pitchFamily="34" charset="-120"/>
                        </a:rPr>
                        <a:t>政府機關為實施監督、管理、檢 </a:t>
                      </a:r>
                      <a:r>
                        <a:rPr lang="en-US" altLang="zh-TW" sz="1600" b="1" u="sng" dirty="0">
                          <a:latin typeface="微軟正黑體" panose="020B0604030504040204" pitchFamily="34" charset="-120"/>
                          <a:ea typeface="微軟正黑體" panose="020B0604030504040204" pitchFamily="34" charset="-120"/>
                        </a:rPr>
                        <a:t>(</a:t>
                      </a:r>
                      <a:r>
                        <a:rPr lang="zh-TW" altLang="en-US" sz="1600" b="1" u="sng" dirty="0">
                          <a:latin typeface="微軟正黑體" panose="020B0604030504040204" pitchFamily="34" charset="-120"/>
                          <a:ea typeface="微軟正黑體" panose="020B0604030504040204" pitchFamily="34" charset="-120"/>
                        </a:rPr>
                        <a:t>調</a:t>
                      </a:r>
                      <a:r>
                        <a:rPr lang="en-US" altLang="zh-TW" sz="1600" b="1" u="sng" dirty="0">
                          <a:latin typeface="微軟正黑體" panose="020B0604030504040204" pitchFamily="34" charset="-120"/>
                          <a:ea typeface="微軟正黑體" panose="020B0604030504040204" pitchFamily="34" charset="-120"/>
                        </a:rPr>
                        <a:t>) </a:t>
                      </a:r>
                      <a:r>
                        <a:rPr lang="zh-TW" altLang="en-US" sz="1600" b="1" u="sng" dirty="0">
                          <a:latin typeface="微軟正黑體" panose="020B0604030504040204" pitchFamily="34" charset="-120"/>
                          <a:ea typeface="微軟正黑體" panose="020B0604030504040204" pitchFamily="34" charset="-120"/>
                        </a:rPr>
                        <a:t>查、取締等業務，而取得或製 作監督、管理、檢 </a:t>
                      </a:r>
                      <a:r>
                        <a:rPr lang="en-US" altLang="zh-TW" sz="1600" b="1" u="sng" dirty="0">
                          <a:latin typeface="微軟正黑體" panose="020B0604030504040204" pitchFamily="34" charset="-120"/>
                          <a:ea typeface="微軟正黑體" panose="020B0604030504040204" pitchFamily="34" charset="-120"/>
                        </a:rPr>
                        <a:t>(</a:t>
                      </a:r>
                      <a:r>
                        <a:rPr lang="zh-TW" altLang="en-US" sz="1600" b="1" u="sng" dirty="0">
                          <a:latin typeface="微軟正黑體" panose="020B0604030504040204" pitchFamily="34" charset="-120"/>
                          <a:ea typeface="微軟正黑體" panose="020B0604030504040204" pitchFamily="34" charset="-120"/>
                        </a:rPr>
                        <a:t>調</a:t>
                      </a:r>
                      <a:r>
                        <a:rPr lang="en-US" altLang="zh-TW" sz="1600" b="1" u="sng" dirty="0">
                          <a:latin typeface="微軟正黑體" panose="020B0604030504040204" pitchFamily="34" charset="-120"/>
                          <a:ea typeface="微軟正黑體" panose="020B0604030504040204" pitchFamily="34" charset="-120"/>
                        </a:rPr>
                        <a:t>) </a:t>
                      </a:r>
                      <a:r>
                        <a:rPr lang="zh-TW" altLang="en-US" sz="1600" b="1" u="sng" dirty="0">
                          <a:latin typeface="微軟正黑體" panose="020B0604030504040204" pitchFamily="34" charset="-120"/>
                          <a:ea typeface="微軟正黑體" panose="020B0604030504040204" pitchFamily="34" charset="-120"/>
                        </a:rPr>
                        <a:t>查、取締對象之相關資料，其公開或提供將 對實施目的造成困難或妨害者</a:t>
                      </a:r>
                      <a:r>
                        <a:rPr lang="zh-TW" altLang="en-US" sz="1600" b="1" u="sng" dirty="0" smtClean="0">
                          <a:latin typeface="微軟正黑體" panose="020B0604030504040204" pitchFamily="34" charset="-120"/>
                          <a:ea typeface="微軟正黑體" panose="020B0604030504040204" pitchFamily="34" charset="-120"/>
                        </a:rPr>
                        <a:t>。</a:t>
                      </a:r>
                      <a:endParaRPr lang="en-US" altLang="zh-TW" sz="1600" b="1" u="sng" dirty="0" smtClean="0">
                        <a:latin typeface="微軟正黑體" panose="020B0604030504040204" pitchFamily="34" charset="-120"/>
                        <a:ea typeface="微軟正黑體" panose="020B0604030504040204" pitchFamily="34" charset="-120"/>
                      </a:endParaRPr>
                    </a:p>
                    <a:p>
                      <a:pPr algn="l"/>
                      <a:r>
                        <a:rPr lang="zh-TW" altLang="en-US" sz="1600" dirty="0" smtClean="0">
                          <a:latin typeface="微軟正黑體" panose="020B0604030504040204" pitchFamily="34" charset="-120"/>
                          <a:ea typeface="微軟正黑體" panose="020B0604030504040204" pitchFamily="34" charset="-120"/>
                        </a:rPr>
                        <a:t> </a:t>
                      </a:r>
                      <a:r>
                        <a:rPr lang="zh-TW" altLang="en-US" sz="1600" dirty="0">
                          <a:latin typeface="微軟正黑體" panose="020B0604030504040204" pitchFamily="34" charset="-120"/>
                          <a:ea typeface="微軟正黑體" panose="020B0604030504040204" pitchFamily="34" charset="-120"/>
                        </a:rPr>
                        <a:t>五、有關專門知識、技能或資格所為之考試、檢定或鑑定等有關資料，其 公開或提供將影響其公正效率之執行者</a:t>
                      </a:r>
                      <a:r>
                        <a:rPr lang="zh-TW" altLang="en-US" sz="1600" dirty="0" smtClean="0">
                          <a:latin typeface="微軟正黑體" panose="020B0604030504040204" pitchFamily="34" charset="-120"/>
                          <a:ea typeface="微軟正黑體" panose="020B0604030504040204" pitchFamily="34" charset="-120"/>
                        </a:rPr>
                        <a:t>。</a:t>
                      </a:r>
                      <a:endParaRPr lang="en-US" altLang="zh-TW" sz="1600" dirty="0" smtClean="0">
                        <a:latin typeface="微軟正黑體" panose="020B0604030504040204" pitchFamily="34" charset="-120"/>
                        <a:ea typeface="微軟正黑體" panose="020B0604030504040204" pitchFamily="34" charset="-120"/>
                      </a:endParaRPr>
                    </a:p>
                    <a:p>
                      <a:pPr algn="l"/>
                      <a:r>
                        <a:rPr lang="zh-TW" altLang="en-US" sz="1600" b="1" u="sng" dirty="0" smtClean="0">
                          <a:latin typeface="微軟正黑體" panose="020B0604030504040204" pitchFamily="34" charset="-120"/>
                          <a:ea typeface="微軟正黑體" panose="020B0604030504040204" pitchFamily="34" charset="-120"/>
                        </a:rPr>
                        <a:t>六</a:t>
                      </a:r>
                      <a:r>
                        <a:rPr lang="zh-TW" altLang="en-US" sz="1600" b="1" u="sng" dirty="0">
                          <a:latin typeface="微軟正黑體" panose="020B0604030504040204" pitchFamily="34" charset="-120"/>
                          <a:ea typeface="微軟正黑體" panose="020B0604030504040204" pitchFamily="34" charset="-120"/>
                        </a:rPr>
                        <a:t>、公開或提供有侵害個人隱私、職業上秘密或著作權人之公開發表權者 。但對公益有必要或為保護人民生命、身體、健康有必要或經當事人 同意者，不在此限。 </a:t>
                      </a:r>
                    </a:p>
                  </a:txBody>
                  <a:tcPr marL="79403" marR="79403" marT="39701" marB="39701" anchor="ctr">
                    <a:lnL>
                      <a:noFill/>
                    </a:lnL>
                    <a:lnR>
                      <a:noFill/>
                    </a:lnR>
                    <a:lnT>
                      <a:noFill/>
                    </a:lnT>
                    <a:lnB>
                      <a:noFill/>
                    </a:lnB>
                  </a:tcPr>
                </a:tc>
                <a:tc hMerge="1">
                  <a:txBody>
                    <a:bodyPr/>
                    <a:lstStyle/>
                    <a:p>
                      <a:pPr algn="l"/>
                      <a:endParaRPr lang="zh-TW" altLang="en-US" sz="1600" dirty="0"/>
                    </a:p>
                  </a:txBody>
                  <a:tcPr marL="79403" marR="79403" marT="39701" marB="39701" anchor="ctr">
                    <a:lnL>
                      <a:noFill/>
                    </a:lnL>
                    <a:lnR>
                      <a:noFill/>
                    </a:lnR>
                    <a:lnT>
                      <a:noFill/>
                    </a:lnT>
                    <a:lnB>
                      <a:noFill/>
                    </a:lnB>
                  </a:tcPr>
                </a:tc>
              </a:tr>
            </a:tbl>
          </a:graphicData>
        </a:graphic>
      </p:graphicFrame>
    </p:spTree>
    <p:extLst>
      <p:ext uri="{BB962C8B-B14F-4D97-AF65-F5344CB8AC3E}">
        <p14:creationId xmlns:p14="http://schemas.microsoft.com/office/powerpoint/2010/main" val="35715921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91FE2396-896D-4F5D-AC85-7315A821A20B}" type="slidenum">
              <a:rPr kumimoji="0" lang="zh-TW" altLang="en-US" sz="1200">
                <a:latin typeface="微軟正黑體" pitchFamily="34" charset="-120"/>
                <a:ea typeface="微軟正黑體" pitchFamily="34" charset="-120"/>
              </a:rPr>
              <a:pPr algn="ctr" eaLnBrk="1" hangingPunct="1">
                <a:spcBef>
                  <a:spcPct val="0"/>
                </a:spcBef>
                <a:buFontTx/>
                <a:buNone/>
              </a:pPr>
              <a:t>36</a:t>
            </a:fld>
            <a:endParaRPr kumimoji="0" lang="en-US" altLang="zh-TW" sz="1200">
              <a:latin typeface="微軟正黑體" pitchFamily="34" charset="-120"/>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2948153227"/>
              </p:ext>
            </p:extLst>
          </p:nvPr>
        </p:nvGraphicFramePr>
        <p:xfrm>
          <a:off x="180975" y="1927225"/>
          <a:ext cx="8855076" cy="4022725"/>
        </p:xfrm>
        <a:graphic>
          <a:graphicData uri="http://schemas.openxmlformats.org/drawingml/2006/table">
            <a:tbl>
              <a:tblPr/>
              <a:tblGrid>
                <a:gridCol w="803540"/>
                <a:gridCol w="1318258"/>
                <a:gridCol w="2194407"/>
                <a:gridCol w="1390866"/>
                <a:gridCol w="1318257"/>
                <a:gridCol w="1829748"/>
              </a:tblGrid>
              <a:tr h="451929">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回應機關</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開放情形</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57079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能否開放台灣各地區區域的用電量</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每小時負載量</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建議資料集名稱</a:t>
                      </a:r>
                      <a:r>
                        <a:rPr kumimoji="0" lang="en-US" altLang="zh-TW"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發電量</a:t>
                      </a:r>
                      <a:r>
                        <a:rPr kumimoji="0" lang="zh-TW" altLang="en-US" sz="1800" dirty="0" smtClean="0">
                          <a:latin typeface="微軟正黑體" pitchFamily="34" charset="-120"/>
                          <a:ea typeface="微軟正黑體" pitchFamily="34" charset="-120"/>
                        </a:rPr>
                        <a:t>民間需求</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用電負載。</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建議開放的欄位</a:t>
                      </a:r>
                      <a:r>
                        <a:rPr kumimoji="0" lang="en-US" altLang="zh-TW"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時間</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用電量</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地區</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台灣電力公司 </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預計</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105</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a:t>
                      </a:r>
                      <a:r>
                        <a:rPr lang="en-US" altLang="zh-TW" sz="1800" kern="1200" dirty="0" smtClean="0">
                          <a:solidFill>
                            <a:schemeClr val="tx1"/>
                          </a:solidFill>
                          <a:effectLst/>
                          <a:latin typeface="+mn-lt"/>
                          <a:ea typeface="+mn-ea"/>
                          <a:cs typeface="+mn-cs"/>
                        </a:rPr>
                        <a:t>6</a:t>
                      </a:r>
                      <a:r>
                        <a:rPr lang="zh-TW" altLang="zh-TW" sz="1800" kern="1200" dirty="0" smtClean="0">
                          <a:solidFill>
                            <a:schemeClr val="tx1"/>
                          </a:solidFill>
                          <a:effectLst/>
                          <a:latin typeface="+mn-lt"/>
                          <a:ea typeface="+mn-ea"/>
                          <a:cs typeface="+mn-cs"/>
                        </a:rPr>
                        <a:t>月底</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開放</a:t>
                      </a:r>
                      <a:endParaRPr kumimoji="0" lang="zh-TW"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zh-TW" sz="1800" kern="1200" dirty="0" smtClean="0">
                          <a:solidFill>
                            <a:schemeClr val="tx1"/>
                          </a:solidFill>
                          <a:effectLst/>
                          <a:latin typeface="+mn-lt"/>
                          <a:ea typeface="+mn-ea"/>
                          <a:cs typeface="+mn-cs"/>
                        </a:rPr>
                        <a:t>有關各地區域的用電量，本公司目前已於對外網站以圖型化方式提供今天用量曲線</a:t>
                      </a:r>
                      <a:r>
                        <a:rPr lang="en-US" altLang="zh-TW" sz="1800" kern="1200" dirty="0" smtClean="0">
                          <a:solidFill>
                            <a:schemeClr val="tx1"/>
                          </a:solidFill>
                          <a:effectLst/>
                          <a:latin typeface="+mn-lt"/>
                          <a:ea typeface="+mn-ea"/>
                          <a:cs typeface="+mn-cs"/>
                        </a:rPr>
                        <a:t>(</a:t>
                      </a:r>
                      <a:r>
                        <a:rPr lang="zh-TW" altLang="zh-TW" sz="1800" kern="1200" dirty="0" smtClean="0">
                          <a:solidFill>
                            <a:schemeClr val="tx1"/>
                          </a:solidFill>
                          <a:effectLst/>
                          <a:latin typeface="+mn-lt"/>
                          <a:ea typeface="+mn-ea"/>
                          <a:cs typeface="+mn-cs"/>
                        </a:rPr>
                        <a:t>區域別</a:t>
                      </a:r>
                      <a:r>
                        <a:rPr lang="en-US" altLang="zh-TW" sz="1800" kern="1200" dirty="0" smtClean="0">
                          <a:solidFill>
                            <a:schemeClr val="tx1"/>
                          </a:solidFill>
                          <a:effectLst/>
                          <a:latin typeface="+mn-lt"/>
                          <a:ea typeface="+mn-ea"/>
                          <a:cs typeface="+mn-cs"/>
                        </a:rPr>
                        <a:t>)</a:t>
                      </a:r>
                      <a:r>
                        <a:rPr lang="zh-TW" altLang="zh-TW" sz="1800" kern="1200" dirty="0" smtClean="0">
                          <a:solidFill>
                            <a:schemeClr val="tx1"/>
                          </a:solidFill>
                          <a:effectLst/>
                          <a:latin typeface="+mn-lt"/>
                          <a:ea typeface="+mn-ea"/>
                          <a:cs typeface="+mn-cs"/>
                        </a:rPr>
                        <a:t>，可先供大眾參考。</a:t>
                      </a:r>
                      <a:r>
                        <a:rPr lang="en-US" altLang="zh-TW" sz="1800" kern="1200" dirty="0" smtClean="0">
                          <a:solidFill>
                            <a:schemeClr val="tx1"/>
                          </a:solidFill>
                          <a:effectLst/>
                          <a:latin typeface="+mn-lt"/>
                          <a:ea typeface="+mn-ea"/>
                          <a:cs typeface="+mn-cs"/>
                        </a:rPr>
                        <a:t/>
                      </a:r>
                      <a:br>
                        <a:rPr lang="en-US" altLang="zh-TW" sz="1800" kern="1200" dirty="0" smtClean="0">
                          <a:solidFill>
                            <a:schemeClr val="tx1"/>
                          </a:solidFill>
                          <a:effectLst/>
                          <a:latin typeface="+mn-lt"/>
                          <a:ea typeface="+mn-ea"/>
                          <a:cs typeface="+mn-cs"/>
                        </a:rPr>
                      </a:br>
                      <a:r>
                        <a:rPr lang="zh-TW" altLang="zh-TW" sz="1800" kern="1200" dirty="0" smtClean="0">
                          <a:solidFill>
                            <a:schemeClr val="tx1"/>
                          </a:solidFill>
                          <a:effectLst/>
                          <a:latin typeface="+mn-lt"/>
                          <a:ea typeface="+mn-ea"/>
                          <a:cs typeface="+mn-cs"/>
                        </a:rPr>
                        <a:t>目前正規劃開放至本平台，預計於</a:t>
                      </a:r>
                      <a:r>
                        <a:rPr lang="en-US" altLang="zh-TW" sz="1800" kern="1200" dirty="0" smtClean="0">
                          <a:solidFill>
                            <a:schemeClr val="tx1"/>
                          </a:solidFill>
                          <a:effectLst/>
                          <a:latin typeface="+mn-lt"/>
                          <a:ea typeface="+mn-ea"/>
                          <a:cs typeface="+mn-cs"/>
                        </a:rPr>
                        <a:t>105</a:t>
                      </a:r>
                      <a:r>
                        <a:rPr lang="zh-TW" altLang="zh-TW" sz="1800" kern="1200" dirty="0" smtClean="0">
                          <a:solidFill>
                            <a:schemeClr val="tx1"/>
                          </a:solidFill>
                          <a:effectLst/>
                          <a:latin typeface="+mn-lt"/>
                          <a:ea typeface="+mn-ea"/>
                          <a:cs typeface="+mn-cs"/>
                        </a:rPr>
                        <a:t>年</a:t>
                      </a:r>
                      <a:r>
                        <a:rPr lang="en-US" altLang="zh-TW" sz="1800" kern="1200" dirty="0" smtClean="0">
                          <a:solidFill>
                            <a:schemeClr val="tx1"/>
                          </a:solidFill>
                          <a:effectLst/>
                          <a:latin typeface="+mn-lt"/>
                          <a:ea typeface="+mn-ea"/>
                          <a:cs typeface="+mn-cs"/>
                        </a:rPr>
                        <a:t>6</a:t>
                      </a:r>
                      <a:r>
                        <a:rPr lang="zh-TW" altLang="zh-TW" sz="1800" kern="1200" dirty="0" smtClean="0">
                          <a:solidFill>
                            <a:schemeClr val="tx1"/>
                          </a:solidFill>
                          <a:effectLst/>
                          <a:latin typeface="+mn-lt"/>
                          <a:ea typeface="+mn-ea"/>
                          <a:cs typeface="+mn-cs"/>
                        </a:rPr>
                        <a:t>月底前完成開放。</a:t>
                      </a:r>
                      <a:endPar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415925" y="968375"/>
            <a:ext cx="6677025"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我還想要</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47131" name="文字方塊 5"/>
          <p:cNvSpPr txBox="1">
            <a:spLocks noChangeArrowheads="1"/>
          </p:cNvSpPr>
          <p:nvPr/>
        </p:nvSpPr>
        <p:spPr bwMode="auto">
          <a:xfrm>
            <a:off x="6732588" y="1474788"/>
            <a:ext cx="24114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Tx/>
              <a:buNone/>
            </a:pPr>
            <a:r>
              <a:rPr lang="en-US" altLang="zh-TW" sz="1800">
                <a:latin typeface="微軟正黑體" pitchFamily="34" charset="-120"/>
              </a:rPr>
              <a:t>105/12/3~105/3/22</a:t>
            </a:r>
            <a:endParaRPr lang="zh-TW" altLang="en-US" sz="1800">
              <a:latin typeface="微軟正黑體" pitchFamily="34" charset="-120"/>
            </a:endParaRPr>
          </a:p>
        </p:txBody>
      </p:sp>
      <p:sp>
        <p:nvSpPr>
          <p:cNvPr id="47132" name="文字方塊 1"/>
          <p:cNvSpPr txBox="1">
            <a:spLocks noChangeArrowheads="1"/>
          </p:cNvSpPr>
          <p:nvPr/>
        </p:nvSpPr>
        <p:spPr bwMode="auto">
          <a:xfrm>
            <a:off x="2124075" y="42863"/>
            <a:ext cx="6911975"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None/>
            </a:pPr>
            <a:r>
              <a:rPr kumimoji="0" lang="zh-TW" altLang="en-US" sz="4400" dirty="0">
                <a:latin typeface="微軟正黑體" pitchFamily="34" charset="-120"/>
                <a:ea typeface="微軟正黑體" pitchFamily="34" charset="-120"/>
              </a:rPr>
              <a:t>本部開放資料民間需求</a:t>
            </a:r>
          </a:p>
          <a:p>
            <a:pPr eaLnBrk="1" fontAlgn="t" hangingPunct="1">
              <a:spcBef>
                <a:spcPct val="0"/>
              </a:spcBef>
              <a:buFontTx/>
              <a:buNone/>
            </a:pPr>
            <a:endParaRPr kumimoji="0" lang="zh-TW" altLang="en-US" sz="44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93365EFC-EFC2-4830-B5D5-B6D575A0EF65}" type="slidenum">
              <a:rPr kumimoji="0" lang="zh-TW" altLang="en-US" sz="1200">
                <a:latin typeface="微軟正黑體" pitchFamily="34" charset="-120"/>
                <a:ea typeface="微軟正黑體" pitchFamily="34" charset="-120"/>
              </a:rPr>
              <a:pPr algn="ctr" eaLnBrk="1" hangingPunct="1">
                <a:spcBef>
                  <a:spcPct val="0"/>
                </a:spcBef>
                <a:buFontTx/>
                <a:buNone/>
              </a:pPr>
              <a:t>37</a:t>
            </a:fld>
            <a:endParaRPr kumimoji="0" lang="en-US" altLang="zh-TW" sz="1200">
              <a:latin typeface="微軟正黑體" pitchFamily="34" charset="-120"/>
              <a:ea typeface="微軟正黑體" pitchFamily="34" charset="-120"/>
            </a:endParaRPr>
          </a:p>
        </p:txBody>
      </p:sp>
      <p:graphicFrame>
        <p:nvGraphicFramePr>
          <p:cNvPr id="43011" name="Group 3"/>
          <p:cNvGraphicFramePr>
            <a:graphicFrameLocks noGrp="1"/>
          </p:cNvGraphicFramePr>
          <p:nvPr/>
        </p:nvGraphicFramePr>
        <p:xfrm>
          <a:off x="180975" y="1927225"/>
          <a:ext cx="8712200" cy="4816475"/>
        </p:xfrm>
        <a:graphic>
          <a:graphicData uri="http://schemas.openxmlformats.org/drawingml/2006/table">
            <a:tbl>
              <a:tblPr/>
              <a:tblGrid>
                <a:gridCol w="790575"/>
                <a:gridCol w="1008162"/>
                <a:gridCol w="1728192"/>
                <a:gridCol w="1080120"/>
                <a:gridCol w="1080120"/>
                <a:gridCol w="3025031"/>
              </a:tblGrid>
              <a:tr h="701037">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20" marR="91420" marT="45671" marB="4567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20" marR="91420" marT="45671" marB="4567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20" marR="91420" marT="45671" marB="4567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a:t>
                      </a:r>
                      <a:endParaRPr kumimoji="0" lang="en-US" altLang="zh-TW" sz="2000" b="1" i="0" u="none" strike="noStrike" cap="none" normalizeH="0" baseline="0" dirty="0" smtClean="0">
                        <a:ln>
                          <a:noFill/>
                        </a:ln>
                        <a:solidFill>
                          <a:srgbClr val="FFFFFF"/>
                        </a:solidFill>
                        <a:effectLst/>
                        <a:latin typeface="微軟正黑體" pitchFamily="34" charset="-120"/>
                        <a:ea typeface="微軟正黑體" pitchFamily="34"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機關</a:t>
                      </a:r>
                    </a:p>
                  </a:txBody>
                  <a:tcPr marL="91420" marR="91420" marT="45671" marB="4567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a:t>
                      </a:r>
                      <a:endParaRPr kumimoji="0" lang="en-US" altLang="zh-TW" sz="2000" b="1" i="0" u="none" strike="noStrike" cap="none" normalizeH="0" baseline="0" dirty="0" smtClean="0">
                        <a:ln>
                          <a:noFill/>
                        </a:ln>
                        <a:solidFill>
                          <a:srgbClr val="FFFFFF"/>
                        </a:solidFill>
                        <a:effectLst/>
                        <a:latin typeface="微軟正黑體" pitchFamily="34" charset="-120"/>
                        <a:ea typeface="微軟正黑體" pitchFamily="34"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情形</a:t>
                      </a:r>
                    </a:p>
                  </a:txBody>
                  <a:tcPr marL="91420" marR="91420" marT="45671" marB="4567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20" marR="91420" marT="45671" marB="4567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4115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2</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是否有目前登記在案的店別查詢</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建議資料集名稱</a:t>
                      </a:r>
                      <a:r>
                        <a:rPr kumimoji="0" lang="en-US" altLang="zh-TW"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產業分布。</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建議開放的欄位</a:t>
                      </a:r>
                      <a:r>
                        <a:rPr kumimoji="0" lang="en-US" altLang="zh-TW"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kern="1200" cap="none" normalizeH="0" baseline="0" dirty="0" err="1" smtClean="0">
                          <a:ln>
                            <a:noFill/>
                          </a:ln>
                          <a:solidFill>
                            <a:srgbClr val="000000"/>
                          </a:solidFill>
                          <a:effectLst/>
                          <a:latin typeface="微軟正黑體" pitchFamily="34" charset="-120"/>
                          <a:ea typeface="微軟正黑體" pitchFamily="34" charset="-120"/>
                          <a:cs typeface="+mn-cs"/>
                        </a:rPr>
                        <a:t>Shop_Name</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Address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Phone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商業司</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預計</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105</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年上半年開放</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一、針對商業登記關鍵字，內含有「餐廳」「餐飲」或「飲食」關鍵字的查詢，結果為公司</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或商業之登記基本資料，包含統一編號、公司名稱、 資本總額、實收資本額、公司所在地等欄位。預計於</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105</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年度上半年完成測試並同步至政府</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二、亦可直接下載餐廳餐館業資料集－</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特定行業公司登記資料－餐廳餐館業</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(http://data.gov.tw/node/22175 </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以取得餐飲餐館公司相關登記基本資料。</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415925" y="968375"/>
            <a:ext cx="6677025"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我還想要</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48155" name="文字方塊 5"/>
          <p:cNvSpPr txBox="1">
            <a:spLocks noChangeArrowheads="1"/>
          </p:cNvSpPr>
          <p:nvPr/>
        </p:nvSpPr>
        <p:spPr bwMode="auto">
          <a:xfrm>
            <a:off x="6732588" y="1474788"/>
            <a:ext cx="24114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Tx/>
              <a:buNone/>
            </a:pPr>
            <a:r>
              <a:rPr lang="en-US" altLang="zh-TW" sz="1800">
                <a:latin typeface="微軟正黑體" pitchFamily="34" charset="-120"/>
              </a:rPr>
              <a:t>105/12/3~105/3/22</a:t>
            </a:r>
            <a:endParaRPr lang="zh-TW" altLang="en-US" sz="1800">
              <a:latin typeface="微軟正黑體" pitchFamily="34" charset="-120"/>
            </a:endParaRPr>
          </a:p>
        </p:txBody>
      </p:sp>
      <p:sp>
        <p:nvSpPr>
          <p:cNvPr id="8" name="文字方塊 1"/>
          <p:cNvSpPr txBox="1">
            <a:spLocks noChangeArrowheads="1"/>
          </p:cNvSpPr>
          <p:nvPr/>
        </p:nvSpPr>
        <p:spPr bwMode="auto">
          <a:xfrm>
            <a:off x="2124075" y="42863"/>
            <a:ext cx="6911975"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None/>
            </a:pPr>
            <a:r>
              <a:rPr kumimoji="0" lang="zh-TW" altLang="en-US" sz="4400" dirty="0">
                <a:latin typeface="微軟正黑體" pitchFamily="34" charset="-120"/>
                <a:ea typeface="微軟正黑體" pitchFamily="34" charset="-120"/>
              </a:rPr>
              <a:t>本部開放資料民間需求</a:t>
            </a:r>
          </a:p>
          <a:p>
            <a:pPr eaLnBrk="1" fontAlgn="t" hangingPunct="1">
              <a:spcBef>
                <a:spcPct val="0"/>
              </a:spcBef>
              <a:buFontTx/>
              <a:buNone/>
            </a:pPr>
            <a:endParaRPr kumimoji="0" lang="zh-TW" altLang="en-US" sz="44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7BE88CBD-14FB-463A-B12F-E44ED766A7BA}" type="slidenum">
              <a:rPr kumimoji="0" lang="zh-TW" altLang="en-US" sz="1200">
                <a:latin typeface="微軟正黑體" pitchFamily="34" charset="-120"/>
                <a:ea typeface="微軟正黑體" pitchFamily="34" charset="-120"/>
              </a:rPr>
              <a:pPr algn="ctr" eaLnBrk="1" hangingPunct="1">
                <a:spcBef>
                  <a:spcPct val="0"/>
                </a:spcBef>
                <a:buFontTx/>
                <a:buNone/>
              </a:pPr>
              <a:t>38</a:t>
            </a:fld>
            <a:endParaRPr kumimoji="0" lang="en-US" altLang="zh-TW" sz="1200">
              <a:latin typeface="微軟正黑體" pitchFamily="34" charset="-120"/>
              <a:ea typeface="微軟正黑體" pitchFamily="34" charset="-120"/>
            </a:endParaRPr>
          </a:p>
        </p:txBody>
      </p:sp>
      <p:graphicFrame>
        <p:nvGraphicFramePr>
          <p:cNvPr id="43011" name="Group 3"/>
          <p:cNvGraphicFramePr>
            <a:graphicFrameLocks noGrp="1"/>
          </p:cNvGraphicFramePr>
          <p:nvPr/>
        </p:nvGraphicFramePr>
        <p:xfrm>
          <a:off x="180975" y="1927225"/>
          <a:ext cx="8712200" cy="4132263"/>
        </p:xfrm>
        <a:graphic>
          <a:graphicData uri="http://schemas.openxmlformats.org/drawingml/2006/table">
            <a:tbl>
              <a:tblPr/>
              <a:tblGrid>
                <a:gridCol w="790575"/>
                <a:gridCol w="1296988"/>
                <a:gridCol w="2159000"/>
                <a:gridCol w="1224582"/>
                <a:gridCol w="1224136"/>
                <a:gridCol w="2016919"/>
              </a:tblGrid>
              <a:tr h="565730">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發表內容</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回應機關</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開放情形</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回覆情形</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56653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3</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建議開放台電電桿資料</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建議資料集名稱</a:t>
                      </a:r>
                      <a:r>
                        <a:rPr kumimoji="0" lang="en-US" altLang="zh-TW"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台灣電力公司的電桿資料，電桿圖號帶有座標</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可提供加值應用於救災搶修等方面。</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建議開放的欄位</a:t>
                      </a:r>
                      <a:r>
                        <a:rPr kumimoji="0" lang="en-US" altLang="zh-TW"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電桿桿號</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中文</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電桿圖號座標。</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台灣電力公司</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預計</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105</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7</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月開放</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本公司預計於本</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(105)</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7</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月於「政府資料開放平臺</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揭露</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台電公司電桿資訊，內容將包含電桿桿號文字及圖號坐標等資訊，並提供民眾下載文字格式之電子檔。</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415925" y="968375"/>
            <a:ext cx="6677025"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我還想要</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49179" name="文字方塊 5"/>
          <p:cNvSpPr txBox="1">
            <a:spLocks noChangeArrowheads="1"/>
          </p:cNvSpPr>
          <p:nvPr/>
        </p:nvSpPr>
        <p:spPr bwMode="auto">
          <a:xfrm>
            <a:off x="6732588" y="1474788"/>
            <a:ext cx="24114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Tx/>
              <a:buNone/>
            </a:pPr>
            <a:r>
              <a:rPr lang="en-US" altLang="zh-TW" sz="1800">
                <a:latin typeface="微軟正黑體" pitchFamily="34" charset="-120"/>
              </a:rPr>
              <a:t>105/12/3~105/3/22</a:t>
            </a:r>
            <a:endParaRPr lang="zh-TW" altLang="en-US" sz="1800">
              <a:latin typeface="微軟正黑體" pitchFamily="34" charset="-120"/>
            </a:endParaRPr>
          </a:p>
        </p:txBody>
      </p:sp>
      <p:sp>
        <p:nvSpPr>
          <p:cNvPr id="8" name="文字方塊 1"/>
          <p:cNvSpPr txBox="1">
            <a:spLocks noChangeArrowheads="1"/>
          </p:cNvSpPr>
          <p:nvPr/>
        </p:nvSpPr>
        <p:spPr bwMode="auto">
          <a:xfrm>
            <a:off x="2124075" y="42863"/>
            <a:ext cx="6911975"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None/>
            </a:pPr>
            <a:r>
              <a:rPr kumimoji="0" lang="zh-TW" altLang="en-US" sz="4400" dirty="0">
                <a:latin typeface="微軟正黑體" pitchFamily="34" charset="-120"/>
                <a:ea typeface="微軟正黑體" pitchFamily="34" charset="-120"/>
              </a:rPr>
              <a:t>本部開放資料民間需求</a:t>
            </a:r>
          </a:p>
          <a:p>
            <a:pPr eaLnBrk="1" fontAlgn="t" hangingPunct="1">
              <a:spcBef>
                <a:spcPct val="0"/>
              </a:spcBef>
              <a:buFontTx/>
              <a:buNone/>
            </a:pPr>
            <a:endParaRPr kumimoji="0" lang="zh-TW" altLang="en-US" sz="44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A5EE622E-83C2-448F-AEAB-82E13877D004}" type="slidenum">
              <a:rPr kumimoji="0" lang="zh-TW" altLang="en-US" sz="1200">
                <a:latin typeface="微軟正黑體" pitchFamily="34" charset="-120"/>
                <a:ea typeface="微軟正黑體" pitchFamily="34" charset="-120"/>
              </a:rPr>
              <a:pPr algn="ctr" eaLnBrk="1" hangingPunct="1">
                <a:spcBef>
                  <a:spcPct val="0"/>
                </a:spcBef>
                <a:buFontTx/>
                <a:buNone/>
              </a:pPr>
              <a:t>39</a:t>
            </a:fld>
            <a:endParaRPr kumimoji="0" lang="en-US" altLang="zh-TW" sz="1200">
              <a:latin typeface="微軟正黑體" pitchFamily="34" charset="-120"/>
              <a:ea typeface="微軟正黑體" pitchFamily="34" charset="-120"/>
            </a:endParaRPr>
          </a:p>
        </p:txBody>
      </p:sp>
      <p:graphicFrame>
        <p:nvGraphicFramePr>
          <p:cNvPr id="43011" name="Group 3"/>
          <p:cNvGraphicFramePr>
            <a:graphicFrameLocks noGrp="1"/>
          </p:cNvGraphicFramePr>
          <p:nvPr/>
        </p:nvGraphicFramePr>
        <p:xfrm>
          <a:off x="180975" y="1927225"/>
          <a:ext cx="8712200" cy="3825875"/>
        </p:xfrm>
        <a:graphic>
          <a:graphicData uri="http://schemas.openxmlformats.org/drawingml/2006/table">
            <a:tbl>
              <a:tblPr/>
              <a:tblGrid>
                <a:gridCol w="790575"/>
                <a:gridCol w="1296988"/>
                <a:gridCol w="2159000"/>
                <a:gridCol w="1368425"/>
                <a:gridCol w="1296987"/>
                <a:gridCol w="1800225"/>
              </a:tblGrid>
              <a:tr h="56559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20" marR="91420" marT="45652" marB="456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20" marR="91420" marT="45652" marB="456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發表內容</a:t>
                      </a:r>
                    </a:p>
                  </a:txBody>
                  <a:tcPr marL="91420" marR="91420" marT="45652" marB="456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回應機關</a:t>
                      </a:r>
                    </a:p>
                  </a:txBody>
                  <a:tcPr marL="91420" marR="91420" marT="45652" marB="456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開放情形</a:t>
                      </a:r>
                    </a:p>
                  </a:txBody>
                  <a:tcPr marL="91420" marR="91420" marT="45652" marB="456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回覆情形</a:t>
                      </a:r>
                    </a:p>
                  </a:txBody>
                  <a:tcPr marL="91420" marR="91420" marT="45652" marB="456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26028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4</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想要有國際貿易局的統計資料</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建議資料集名稱</a:t>
                      </a:r>
                      <a:r>
                        <a:rPr kumimoji="0" lang="en-US" altLang="zh-TW"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國際貿易局統計資料塑膠類細項。</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建議開放的欄位</a:t>
                      </a:r>
                      <a:r>
                        <a:rPr kumimoji="0" lang="en-US" altLang="zh-TW"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分章查詢中的第</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39</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章與第</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40</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張塑膠細項的貿易資料及進出口國家。</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國際貿易局</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smtClean="0">
                          <a:ln>
                            <a:noFill/>
                          </a:ln>
                          <a:solidFill>
                            <a:srgbClr val="000000"/>
                          </a:solidFill>
                          <a:effectLst/>
                          <a:latin typeface="微軟正黑體" pitchFamily="34" charset="-120"/>
                          <a:ea typeface="微軟正黑體" pitchFamily="34" charset="-120"/>
                          <a:cs typeface="+mn-cs"/>
                        </a:rPr>
                        <a:t>無法</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開放</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有關分章查詢中的第</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39</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章與第</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40</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張塑膠細項的「貿易資料及進出口國家」資訊係財政部關務署擁有，爰本局無法提供該等資料。</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415925" y="968375"/>
            <a:ext cx="6677025"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我還想要</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50203" name="文字方塊 5"/>
          <p:cNvSpPr txBox="1">
            <a:spLocks noChangeArrowheads="1"/>
          </p:cNvSpPr>
          <p:nvPr/>
        </p:nvSpPr>
        <p:spPr bwMode="auto">
          <a:xfrm>
            <a:off x="6732588" y="1474788"/>
            <a:ext cx="24114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Tx/>
              <a:buNone/>
            </a:pPr>
            <a:r>
              <a:rPr lang="en-US" altLang="zh-TW" sz="1800">
                <a:latin typeface="微軟正黑體" pitchFamily="34" charset="-120"/>
              </a:rPr>
              <a:t>105/12/3~105/3/22</a:t>
            </a:r>
            <a:endParaRPr lang="zh-TW" altLang="en-US" sz="1800">
              <a:latin typeface="微軟正黑體" pitchFamily="34" charset="-120"/>
            </a:endParaRPr>
          </a:p>
        </p:txBody>
      </p:sp>
      <p:sp>
        <p:nvSpPr>
          <p:cNvPr id="8" name="文字方塊 1"/>
          <p:cNvSpPr txBox="1">
            <a:spLocks noChangeArrowheads="1"/>
          </p:cNvSpPr>
          <p:nvPr/>
        </p:nvSpPr>
        <p:spPr bwMode="auto">
          <a:xfrm>
            <a:off x="2124075" y="42863"/>
            <a:ext cx="6911975"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None/>
            </a:pPr>
            <a:r>
              <a:rPr kumimoji="0" lang="zh-TW" altLang="en-US" sz="4400" dirty="0">
                <a:latin typeface="微軟正黑體" pitchFamily="34" charset="-120"/>
                <a:ea typeface="微軟正黑體" pitchFamily="34" charset="-120"/>
              </a:rPr>
              <a:t>本部開放資料民間需求</a:t>
            </a:r>
          </a:p>
          <a:p>
            <a:pPr eaLnBrk="1" fontAlgn="t" hangingPunct="1">
              <a:spcBef>
                <a:spcPct val="0"/>
              </a:spcBef>
              <a:buFontTx/>
              <a:buNone/>
            </a:pPr>
            <a:endParaRPr kumimoji="0" lang="zh-TW" altLang="en-US" sz="44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33311228-A5E8-47ED-9CAE-22BB1F0793A5}" type="slidenum">
              <a:rPr lang="en-US" altLang="zh-TW" smtClean="0"/>
              <a:pPr>
                <a:defRPr/>
              </a:pPr>
              <a:t>4</a:t>
            </a:fld>
            <a:endParaRPr lang="en-US" altLang="zh-TW"/>
          </a:p>
        </p:txBody>
      </p:sp>
      <p:graphicFrame>
        <p:nvGraphicFramePr>
          <p:cNvPr id="4" name="Group 31"/>
          <p:cNvGraphicFramePr>
            <a:graphicFrameLocks/>
          </p:cNvGraphicFramePr>
          <p:nvPr>
            <p:extLst>
              <p:ext uri="{D42A27DB-BD31-4B8C-83A1-F6EECF244321}">
                <p14:modId xmlns:p14="http://schemas.microsoft.com/office/powerpoint/2010/main" val="666323141"/>
              </p:ext>
            </p:extLst>
          </p:nvPr>
        </p:nvGraphicFramePr>
        <p:xfrm>
          <a:off x="317500" y="1268413"/>
          <a:ext cx="8575675" cy="5475283"/>
        </p:xfrm>
        <a:graphic>
          <a:graphicData uri="http://schemas.openxmlformats.org/drawingml/2006/table">
            <a:tbl>
              <a:tblPr/>
              <a:tblGrid>
                <a:gridCol w="1230164"/>
                <a:gridCol w="2880320"/>
                <a:gridCol w="2537327"/>
                <a:gridCol w="1135667"/>
                <a:gridCol w="792197"/>
              </a:tblGrid>
              <a:tr h="72042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08" marB="4570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en-US" altLang="zh-TW"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08" marB="4570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54756">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年度第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105.1.15</a:t>
                      </a:r>
                      <a:endParaRPr kumimoji="1" lang="en-US" altLang="zh-TW"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08" marB="4570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tx1"/>
                        </a:buClr>
                        <a:buSzTx/>
                        <a:buFontTx/>
                        <a:buNone/>
                        <a:tabLst/>
                        <a:defRPr/>
                      </a:pP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5.</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行政院及所屬各機關政府資料分類及授權利用收費原則之「一定金額」額度，同意依財政部建議訂為：「原始資料蒐集調查取得、研究分析、資訊化處理及保存於同一電子系統（含機關就個別資料所建置之轉換系統或開放平台）之過程，整體投入成本合計金額加計近</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3</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年更新及維護費用總額達新臺幣</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5</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千萬元以上者」；另請各部會配合諮詢小組運作，定期檢視預計開放清單、乙類資料限制理由等內容之妥適性，並適時調整</a:t>
                      </a:r>
                      <a:r>
                        <a:rPr lang="zh-TW" altLang="zh-TW" sz="1800" kern="1200" dirty="0" smtClean="0">
                          <a:solidFill>
                            <a:schemeClr val="tx1"/>
                          </a:solidFill>
                          <a:effectLst/>
                          <a:latin typeface="+mn-lt"/>
                          <a:ea typeface="+mn-ea"/>
                          <a:cs typeface="+mn-cs"/>
                        </a:rPr>
                        <a:t>。</a:t>
                      </a:r>
                      <a:endParaRPr lang="en-US" altLang="zh-TW" sz="1800" kern="1200" dirty="0" smtClean="0">
                        <a:solidFill>
                          <a:schemeClr val="tx1"/>
                        </a:solidFill>
                        <a:effectLst/>
                        <a:latin typeface="+mn-lt"/>
                        <a:ea typeface="+mn-ea"/>
                        <a:cs typeface="+mn-cs"/>
                      </a:endParaRPr>
                    </a:p>
                  </a:txBody>
                  <a:tcPr marL="91449" marR="91449" marT="45708" marB="4570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FF"/>
                        </a:buClr>
                        <a:buSzTx/>
                        <a:buFontTx/>
                        <a:buNone/>
                        <a:tabLst/>
                        <a:defRPr/>
                      </a:pP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 已將</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政府資料分類及授權利用收費原則之「</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一定金額</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納入</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105</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年度盤點作業，請各單位配合。</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
                          <a:srgbClr val="0000FF"/>
                        </a:buClr>
                        <a:buSzTx/>
                        <a:buFontTx/>
                        <a:buNone/>
                        <a:tabLst/>
                        <a:defRPr/>
                      </a:pP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經初步盤點結果，本季預計開放資料集</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192</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項，無達</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一定金額</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（５千萬元</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者</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
                          <a:srgbClr val="0000FF"/>
                        </a:buClr>
                        <a:buSzTx/>
                        <a:buFontTx/>
                        <a:buNone/>
                        <a:tabLst/>
                        <a:defRPr/>
                      </a:pP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(3)</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 將配合諮詢小組運作，每季定期檢視預計開放清單、</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乙類資料限制理由等內容之妥適性，並適時調整。</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91449" marR="91449" marT="45708" marB="4570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經濟部資訊中心</a:t>
                      </a:r>
                    </a:p>
                  </a:txBody>
                  <a:tcPr marL="91449" marR="91449"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08" marB="4570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1287" name="Rectangle 2"/>
          <p:cNvSpPr txBox="1">
            <a:spLocks noChangeArrowheads="1"/>
          </p:cNvSpPr>
          <p:nvPr/>
        </p:nvSpPr>
        <p:spPr bwMode="auto">
          <a:xfrm>
            <a:off x="1979613" y="61913"/>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r>
              <a:rPr kumimoji="0" lang="zh-TW" altLang="en-US" sz="3600">
                <a:latin typeface="微軟正黑體" pitchFamily="34" charset="-120"/>
                <a:ea typeface="微軟正黑體" pitchFamily="34" charset="-120"/>
              </a:rPr>
              <a:t>行政院資料開放小組歷次會議結論追蹤報告</a:t>
            </a:r>
            <a:endParaRPr kumimoji="0" lang="en-US" altLang="zh-TW" sz="280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0C401817-D8BF-4519-ACC7-4B74D4E0A9D1}" type="slidenum">
              <a:rPr kumimoji="0" lang="zh-TW" altLang="en-US" sz="1200">
                <a:latin typeface="微軟正黑體" pitchFamily="34" charset="-120"/>
                <a:ea typeface="微軟正黑體" pitchFamily="34" charset="-120"/>
              </a:rPr>
              <a:pPr algn="ctr" eaLnBrk="1" hangingPunct="1">
                <a:spcBef>
                  <a:spcPct val="0"/>
                </a:spcBef>
                <a:buFontTx/>
                <a:buNone/>
              </a:pPr>
              <a:t>40</a:t>
            </a:fld>
            <a:endParaRPr kumimoji="0" lang="en-US" altLang="zh-TW" sz="1200">
              <a:latin typeface="微軟正黑體" pitchFamily="34" charset="-120"/>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170561737"/>
              </p:ext>
            </p:extLst>
          </p:nvPr>
        </p:nvGraphicFramePr>
        <p:xfrm>
          <a:off x="180975" y="1927225"/>
          <a:ext cx="8712200" cy="4680394"/>
        </p:xfrm>
        <a:graphic>
          <a:graphicData uri="http://schemas.openxmlformats.org/drawingml/2006/table">
            <a:tbl>
              <a:tblPr/>
              <a:tblGrid>
                <a:gridCol w="790575"/>
                <a:gridCol w="1296988"/>
                <a:gridCol w="2159000"/>
                <a:gridCol w="1368425"/>
                <a:gridCol w="1296987"/>
                <a:gridCol w="1800225"/>
              </a:tblGrid>
              <a:tr h="56559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20" marR="91420" marT="45652" marB="456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20" marR="91420" marT="45652" marB="456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發表內容</a:t>
                      </a:r>
                    </a:p>
                  </a:txBody>
                  <a:tcPr marL="91420" marR="91420" marT="45652" marB="456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回應機關</a:t>
                      </a:r>
                    </a:p>
                  </a:txBody>
                  <a:tcPr marL="91420" marR="91420" marT="45652" marB="456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開放情形</a:t>
                      </a:r>
                    </a:p>
                  </a:txBody>
                  <a:tcPr marL="91420" marR="91420" marT="45652" marB="456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回覆情形</a:t>
                      </a:r>
                    </a:p>
                  </a:txBody>
                  <a:tcPr marL="91420" marR="91420" marT="45652" marB="4565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26028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5</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台糖小火車營運路線里程資料</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建議資料集名稱</a:t>
                      </a:r>
                      <a:r>
                        <a:rPr kumimoji="0" lang="en-US" altLang="zh-TW"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台糖小火車營運路線里程資料。</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建議開放的欄位</a:t>
                      </a:r>
                      <a:r>
                        <a:rPr kumimoji="0" lang="en-US" altLang="zh-TW" sz="1800" b="0" i="0" u="sng"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路線名稱、起訖站、營運路線長、各年長度、核准文號、通車營運年月日。</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台糖公司 </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預計於</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105</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3</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月底開放</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台糖小火車營運旅程資料，</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預計</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105</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年</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3</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月底開放。</a:t>
                      </a:r>
                    </a:p>
                    <a:p>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資料集名稱：台灣糖業公司</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_</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五分車營運資料。</a:t>
                      </a:r>
                    </a:p>
                    <a:p>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資料集描述：台糖公司五分車營運資料含據點名稱、路線名稱、起訖站、營運路線長度、交通部核准文號、通車營運日期</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415925" y="968375"/>
            <a:ext cx="6677025"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我還想要</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62491" name="文字方塊 5"/>
          <p:cNvSpPr txBox="1">
            <a:spLocks noChangeArrowheads="1"/>
          </p:cNvSpPr>
          <p:nvPr/>
        </p:nvSpPr>
        <p:spPr bwMode="auto">
          <a:xfrm>
            <a:off x="6732588" y="1474788"/>
            <a:ext cx="24114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Tx/>
              <a:buNone/>
            </a:pPr>
            <a:r>
              <a:rPr lang="en-US" altLang="zh-TW" sz="1800">
                <a:latin typeface="微軟正黑體" pitchFamily="34" charset="-120"/>
              </a:rPr>
              <a:t>105/12/3~105/3/22</a:t>
            </a:r>
            <a:endParaRPr lang="zh-TW" altLang="en-US" sz="1800">
              <a:latin typeface="微軟正黑體" pitchFamily="34" charset="-120"/>
            </a:endParaRPr>
          </a:p>
        </p:txBody>
      </p:sp>
      <p:sp>
        <p:nvSpPr>
          <p:cNvPr id="9" name="文字方塊 1"/>
          <p:cNvSpPr txBox="1">
            <a:spLocks noChangeArrowheads="1"/>
          </p:cNvSpPr>
          <p:nvPr/>
        </p:nvSpPr>
        <p:spPr bwMode="auto">
          <a:xfrm>
            <a:off x="2052513" y="-27384"/>
            <a:ext cx="6911975"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None/>
            </a:pPr>
            <a:r>
              <a:rPr kumimoji="0" lang="zh-TW" altLang="en-US" sz="4400" dirty="0">
                <a:latin typeface="微軟正黑體" pitchFamily="34" charset="-120"/>
                <a:ea typeface="微軟正黑體" pitchFamily="34" charset="-120"/>
              </a:rPr>
              <a:t>本部開放資料民間需求</a:t>
            </a:r>
          </a:p>
          <a:p>
            <a:pPr eaLnBrk="1" fontAlgn="t" hangingPunct="1">
              <a:spcBef>
                <a:spcPct val="0"/>
              </a:spcBef>
              <a:buFontTx/>
              <a:buNone/>
            </a:pPr>
            <a:endParaRPr kumimoji="0" lang="zh-TW" altLang="en-US" sz="4400" dirty="0">
              <a:latin typeface="微軟正黑體" pitchFamily="34" charset="-120"/>
              <a:ea typeface="微軟正黑體" pitchFamily="34" charset="-120"/>
            </a:endParaRPr>
          </a:p>
        </p:txBody>
      </p:sp>
    </p:spTree>
    <p:extLst>
      <p:ext uri="{BB962C8B-B14F-4D97-AF65-F5344CB8AC3E}">
        <p14:creationId xmlns:p14="http://schemas.microsoft.com/office/powerpoint/2010/main" val="234389026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dirty="0">
                <a:latin typeface="微軟正黑體" pitchFamily="34" charset="-120"/>
                <a:ea typeface="微軟正黑體" pitchFamily="34" charset="-120"/>
              </a:rPr>
              <a:t>經濟部</a:t>
            </a:r>
            <a:r>
              <a:rPr kumimoji="0" lang="zh-TW" altLang="zh-TW" sz="3600" dirty="0">
                <a:latin typeface="微軟正黑體" pitchFamily="34" charset="-120"/>
                <a:ea typeface="微軟正黑體" pitchFamily="34" charset="-120"/>
              </a:rPr>
              <a:t>主題式政府資料開放應用需求</a:t>
            </a:r>
            <a:r>
              <a:rPr kumimoji="0" lang="zh-TW" altLang="zh-TW" sz="3600" dirty="0" smtClean="0">
                <a:latin typeface="微軟正黑體" pitchFamily="34" charset="-120"/>
                <a:ea typeface="微軟正黑體" pitchFamily="34" charset="-120"/>
              </a:rPr>
              <a:t>研討會</a:t>
            </a:r>
            <a:r>
              <a:rPr kumimoji="0" lang="zh-TW" altLang="en-US" sz="3600" dirty="0" smtClean="0">
                <a:latin typeface="微軟正黑體" pitchFamily="34" charset="-120"/>
                <a:ea typeface="微軟正黑體" pitchFamily="34" charset="-120"/>
              </a:rPr>
              <a:t>說明</a:t>
            </a:r>
            <a:r>
              <a:rPr kumimoji="0" lang="en-US" altLang="zh-TW" sz="3600" dirty="0" smtClean="0">
                <a:latin typeface="微軟正黑體" pitchFamily="34" charset="-120"/>
                <a:ea typeface="微軟正黑體" pitchFamily="34" charset="-120"/>
              </a:rPr>
              <a:t>(105</a:t>
            </a:r>
            <a:r>
              <a:rPr kumimoji="0" lang="zh-TW" altLang="en-US" sz="3600" dirty="0" smtClean="0">
                <a:latin typeface="微軟正黑體" pitchFamily="34" charset="-120"/>
                <a:ea typeface="微軟正黑體" pitchFamily="34" charset="-120"/>
              </a:rPr>
              <a:t>年</a:t>
            </a:r>
            <a:r>
              <a:rPr kumimoji="0" lang="en-US" altLang="zh-TW" sz="3600" dirty="0" smtClean="0">
                <a:latin typeface="微軟正黑體" pitchFamily="34" charset="-120"/>
                <a:ea typeface="微軟正黑體" pitchFamily="34" charset="-120"/>
              </a:rPr>
              <a:t>2</a:t>
            </a:r>
            <a:r>
              <a:rPr kumimoji="0" lang="zh-TW" altLang="en-US" sz="3600" dirty="0" smtClean="0">
                <a:latin typeface="微軟正黑體" pitchFamily="34" charset="-120"/>
                <a:ea typeface="微軟正黑體" pitchFamily="34" charset="-120"/>
              </a:rPr>
              <a:t>月</a:t>
            </a:r>
            <a:r>
              <a:rPr kumimoji="0" lang="en-US" altLang="zh-TW" sz="3600" dirty="0" smtClean="0">
                <a:latin typeface="微軟正黑體" pitchFamily="34" charset="-120"/>
                <a:ea typeface="微軟正黑體" pitchFamily="34" charset="-120"/>
              </a:rPr>
              <a:t>26</a:t>
            </a:r>
            <a:r>
              <a:rPr kumimoji="0" lang="zh-TW" altLang="en-US" sz="3600" dirty="0" smtClean="0">
                <a:latin typeface="微軟正黑體" pitchFamily="34" charset="-120"/>
                <a:ea typeface="微軟正黑體" pitchFamily="34" charset="-120"/>
              </a:rPr>
              <a:t>日</a:t>
            </a:r>
            <a:r>
              <a:rPr kumimoji="0" lang="en-US" altLang="zh-TW" sz="3600" dirty="0" smtClean="0">
                <a:latin typeface="微軟正黑體" pitchFamily="34" charset="-120"/>
                <a:ea typeface="微軟正黑體" pitchFamily="34" charset="-120"/>
              </a:rPr>
              <a:t>)</a:t>
            </a:r>
            <a:endParaRPr kumimoji="0" lang="en-US" altLang="zh-TW" sz="3600" dirty="0">
              <a:latin typeface="微軟正黑體" pitchFamily="34" charset="-120"/>
              <a:ea typeface="微軟正黑體" pitchFamily="34" charset="-120"/>
            </a:endParaRPr>
          </a:p>
        </p:txBody>
      </p:sp>
      <p:graphicFrame>
        <p:nvGraphicFramePr>
          <p:cNvPr id="2" name="表格 1"/>
          <p:cNvGraphicFramePr>
            <a:graphicFrameLocks noGrp="1"/>
          </p:cNvGraphicFramePr>
          <p:nvPr>
            <p:extLst>
              <p:ext uri="{D42A27DB-BD31-4B8C-83A1-F6EECF244321}">
                <p14:modId xmlns:p14="http://schemas.microsoft.com/office/powerpoint/2010/main" val="3443363339"/>
              </p:ext>
            </p:extLst>
          </p:nvPr>
        </p:nvGraphicFramePr>
        <p:xfrm>
          <a:off x="1043608" y="2996952"/>
          <a:ext cx="7272808" cy="2625897"/>
        </p:xfrm>
        <a:graphic>
          <a:graphicData uri="http://schemas.openxmlformats.org/drawingml/2006/table">
            <a:tbl>
              <a:tblPr firstRow="1" bandRow="1">
                <a:tableStyleId>{5C22544A-7EE6-4342-B048-85BDC9FD1C3A}</a:tableStyleId>
              </a:tblPr>
              <a:tblGrid>
                <a:gridCol w="2016224"/>
                <a:gridCol w="5256584"/>
              </a:tblGrid>
              <a:tr h="370564">
                <a:tc>
                  <a:txBody>
                    <a:bodyPr/>
                    <a:lstStyle/>
                    <a:p>
                      <a:r>
                        <a:rPr lang="zh-TW" altLang="en-US" sz="1800" dirty="0" smtClean="0">
                          <a:solidFill>
                            <a:schemeClr val="tx1"/>
                          </a:solidFill>
                        </a:rPr>
                        <a:t>政府代表</a:t>
                      </a:r>
                      <a:endParaRPr lang="zh-TW" altLang="en-US" sz="1800" dirty="0">
                        <a:solidFill>
                          <a:schemeClr val="tx1"/>
                        </a:solidFill>
                      </a:endParaRPr>
                    </a:p>
                  </a:txBody>
                  <a:tcPr/>
                </a:tc>
                <a:tc>
                  <a:txBody>
                    <a:bodyPr/>
                    <a:lstStyle/>
                    <a:p>
                      <a:r>
                        <a:rPr lang="zh-TW" altLang="en-US" sz="1800" dirty="0" smtClean="0">
                          <a:solidFill>
                            <a:schemeClr val="tx1"/>
                          </a:solidFill>
                        </a:rPr>
                        <a:t>國發會</a:t>
                      </a:r>
                      <a:r>
                        <a:rPr lang="zh-TW" altLang="en-US" sz="1800" b="1" dirty="0" smtClean="0">
                          <a:solidFill>
                            <a:schemeClr val="tx1"/>
                          </a:solidFill>
                          <a:latin typeface="新細明體"/>
                          <a:ea typeface="+mn-ea"/>
                        </a:rPr>
                        <a:t>莊副處長明芬</a:t>
                      </a:r>
                      <a:endParaRPr lang="zh-TW" altLang="en-US" sz="1800" dirty="0">
                        <a:solidFill>
                          <a:schemeClr val="tx1"/>
                        </a:solidFill>
                      </a:endParaRPr>
                    </a:p>
                  </a:txBody>
                  <a:tcPr/>
                </a:tc>
              </a:tr>
              <a:tr h="349188">
                <a:tc>
                  <a:txBody>
                    <a:bodyPr/>
                    <a:lstStyle/>
                    <a:p>
                      <a:pPr marL="0" algn="l" defTabSz="914400" rtl="0" eaLnBrk="1" latinLnBrk="0" hangingPunct="1"/>
                      <a:r>
                        <a:rPr lang="zh-TW" altLang="en-US" sz="1800" b="1" kern="1200" dirty="0" smtClean="0">
                          <a:solidFill>
                            <a:schemeClr val="dk1"/>
                          </a:solidFill>
                          <a:latin typeface="微軟正黑體" panose="020B0604030504040204" pitchFamily="34" charset="-120"/>
                          <a:ea typeface="微軟正黑體" panose="020B0604030504040204" pitchFamily="34" charset="-120"/>
                          <a:cs typeface="+mn-cs"/>
                        </a:rPr>
                        <a:t>諮詢小組委員</a:t>
                      </a:r>
                      <a:endParaRPr lang="zh-TW" altLang="en-US" sz="1800" b="1" kern="1200" dirty="0">
                        <a:solidFill>
                          <a:schemeClr val="dk1"/>
                        </a:solidFill>
                        <a:latin typeface="微軟正黑體" panose="020B0604030504040204" pitchFamily="34" charset="-120"/>
                        <a:ea typeface="微軟正黑體" panose="020B0604030504040204" pitchFamily="34" charset="-120"/>
                        <a:cs typeface="+mn-cs"/>
                      </a:endParaRPr>
                    </a:p>
                  </a:txBody>
                  <a:tcPr/>
                </a:tc>
                <a:tc>
                  <a:txBody>
                    <a:bodyPr/>
                    <a:lstStyle/>
                    <a:p>
                      <a:pPr marL="0" algn="l" defTabSz="914400" rtl="0" eaLnBrk="1" latinLnBrk="0" hangingPunct="1"/>
                      <a:r>
                        <a:rPr lang="zh-TW" altLang="zh-TW" sz="1800" b="1" kern="1200" dirty="0" smtClean="0">
                          <a:solidFill>
                            <a:schemeClr val="dk1"/>
                          </a:solidFill>
                          <a:latin typeface="微軟正黑體" panose="020B0604030504040204" pitchFamily="34" charset="-120"/>
                          <a:ea typeface="微軟正黑體" panose="020B0604030504040204" pitchFamily="34" charset="-120"/>
                          <a:cs typeface="+mn-cs"/>
                        </a:rPr>
                        <a:t>鄧委員東坡</a:t>
                      </a:r>
                      <a:r>
                        <a:rPr lang="zh-TW" altLang="en-US" sz="1800" b="1" kern="1200" dirty="0" smtClean="0">
                          <a:solidFill>
                            <a:schemeClr val="dk1"/>
                          </a:solidFill>
                          <a:latin typeface="微軟正黑體" panose="020B0604030504040204" pitchFamily="34" charset="-120"/>
                          <a:ea typeface="微軟正黑體" panose="020B0604030504040204" pitchFamily="34" charset="-120"/>
                          <a:cs typeface="+mn-cs"/>
                        </a:rPr>
                        <a:t>、</a:t>
                      </a:r>
                      <a:r>
                        <a:rPr lang="zh-TW" altLang="zh-TW" sz="1800" b="1" kern="1200" dirty="0" smtClean="0">
                          <a:solidFill>
                            <a:schemeClr val="dk1"/>
                          </a:solidFill>
                          <a:latin typeface="微軟正黑體" panose="020B0604030504040204" pitchFamily="34" charset="-120"/>
                          <a:ea typeface="微軟正黑體" panose="020B0604030504040204" pitchFamily="34" charset="-120"/>
                          <a:cs typeface="+mn-cs"/>
                        </a:rPr>
                        <a:t>翁委員榮鍏</a:t>
                      </a:r>
                      <a:endParaRPr lang="zh-TW" altLang="en-US" sz="1800" b="1" kern="1200" dirty="0">
                        <a:solidFill>
                          <a:schemeClr val="dk1"/>
                        </a:solidFill>
                        <a:latin typeface="微軟正黑體" panose="020B0604030504040204" pitchFamily="34" charset="-120"/>
                        <a:ea typeface="微軟正黑體" panose="020B0604030504040204" pitchFamily="34" charset="-120"/>
                        <a:cs typeface="+mn-cs"/>
                      </a:endParaRPr>
                    </a:p>
                  </a:txBody>
                  <a:tcPr/>
                </a:tc>
              </a:tr>
              <a:tr h="872970">
                <a:tc>
                  <a:txBody>
                    <a:bodyPr/>
                    <a:lstStyle/>
                    <a:p>
                      <a:pPr marL="0" algn="l" defTabSz="914400" rtl="0" eaLnBrk="1" latinLnBrk="0" hangingPunct="1"/>
                      <a:r>
                        <a:rPr lang="zh-TW" altLang="en-US" sz="1800" b="1" kern="1200" dirty="0" smtClean="0">
                          <a:solidFill>
                            <a:schemeClr val="dk1"/>
                          </a:solidFill>
                          <a:latin typeface="微軟正黑體" panose="020B0604030504040204" pitchFamily="34" charset="-120"/>
                          <a:ea typeface="微軟正黑體" panose="020B0604030504040204" pitchFamily="34" charset="-120"/>
                          <a:cs typeface="+mn-cs"/>
                        </a:rPr>
                        <a:t>業者</a:t>
                      </a:r>
                      <a:r>
                        <a:rPr lang="en-US" altLang="zh-TW" sz="1800" b="1" kern="1200" dirty="0" smtClean="0">
                          <a:solidFill>
                            <a:schemeClr val="dk1"/>
                          </a:solidFill>
                          <a:latin typeface="微軟正黑體" panose="020B0604030504040204" pitchFamily="34" charset="-120"/>
                          <a:ea typeface="微軟正黑體" panose="020B0604030504040204" pitchFamily="34" charset="-120"/>
                          <a:cs typeface="+mn-cs"/>
                        </a:rPr>
                        <a:t>-</a:t>
                      </a:r>
                      <a:r>
                        <a:rPr lang="zh-TW" altLang="en-US" sz="1800" b="1" kern="1200" dirty="0" smtClean="0">
                          <a:solidFill>
                            <a:schemeClr val="dk1"/>
                          </a:solidFill>
                          <a:latin typeface="微軟正黑體" panose="020B0604030504040204" pitchFamily="34" charset="-120"/>
                          <a:ea typeface="微軟正黑體" panose="020B0604030504040204" pitchFamily="34" charset="-120"/>
                          <a:cs typeface="+mn-cs"/>
                        </a:rPr>
                        <a:t>專題分享</a:t>
                      </a:r>
                      <a:endParaRPr lang="zh-TW" altLang="en-US" sz="1800" b="1" kern="1200" dirty="0">
                        <a:solidFill>
                          <a:schemeClr val="dk1"/>
                        </a:solidFill>
                        <a:latin typeface="微軟正黑體" panose="020B0604030504040204" pitchFamily="34" charset="-120"/>
                        <a:ea typeface="微軟正黑體" panose="020B0604030504040204" pitchFamily="34" charset="-120"/>
                        <a:cs typeface="+mn-cs"/>
                      </a:endParaRPr>
                    </a:p>
                  </a:txBody>
                  <a:tcPr/>
                </a:tc>
                <a:tc>
                  <a:txBody>
                    <a:bodyPr/>
                    <a:lstStyle/>
                    <a:p>
                      <a:pPr marL="0" algn="l" defTabSz="914400" rtl="0" eaLnBrk="1" latinLnBrk="0" hangingPunct="1"/>
                      <a:r>
                        <a:rPr lang="zh-TW" altLang="zh-TW" sz="1800" b="1" kern="1200" dirty="0" smtClean="0">
                          <a:solidFill>
                            <a:schemeClr val="dk1"/>
                          </a:solidFill>
                          <a:latin typeface="微軟正黑體" panose="020B0604030504040204" pitchFamily="34" charset="-120"/>
                          <a:ea typeface="微軟正黑體" panose="020B0604030504040204" pitchFamily="34" charset="-120"/>
                          <a:cs typeface="+mn-cs"/>
                        </a:rPr>
                        <a:t>精誠資訊吳副總經理文舜</a:t>
                      </a:r>
                      <a:endParaRPr lang="en-US" altLang="zh-TW" sz="1800" b="1" kern="1200" dirty="0" smtClean="0">
                        <a:solidFill>
                          <a:schemeClr val="dk1"/>
                        </a:solidFill>
                        <a:latin typeface="微軟正黑體" panose="020B0604030504040204" pitchFamily="34" charset="-120"/>
                        <a:ea typeface="微軟正黑體" panose="020B0604030504040204" pitchFamily="34" charset="-120"/>
                        <a:cs typeface="+mn-cs"/>
                      </a:endParaRPr>
                    </a:p>
                    <a:p>
                      <a:pPr marL="0" algn="l" defTabSz="914400" rtl="0" eaLnBrk="1" latinLnBrk="0" hangingPunct="1"/>
                      <a:r>
                        <a:rPr lang="zh-TW" altLang="zh-TW" sz="1800" b="1" kern="1200" dirty="0" smtClean="0">
                          <a:solidFill>
                            <a:schemeClr val="dk1"/>
                          </a:solidFill>
                          <a:latin typeface="微軟正黑體" panose="020B0604030504040204" pitchFamily="34" charset="-120"/>
                          <a:ea typeface="微軟正黑體" panose="020B0604030504040204" pitchFamily="34" charset="-120"/>
                          <a:cs typeface="+mn-cs"/>
                        </a:rPr>
                        <a:t>北極星測繪科技有限公司錢博士思敏</a:t>
                      </a:r>
                      <a:endParaRPr lang="en-US" altLang="zh-TW" sz="1800" b="1" kern="1200" dirty="0" smtClean="0">
                        <a:solidFill>
                          <a:schemeClr val="dk1"/>
                        </a:solidFill>
                        <a:latin typeface="微軟正黑體" panose="020B0604030504040204" pitchFamily="34" charset="-120"/>
                        <a:ea typeface="微軟正黑體" panose="020B0604030504040204" pitchFamily="34" charset="-120"/>
                        <a:cs typeface="+mn-cs"/>
                      </a:endParaRPr>
                    </a:p>
                    <a:p>
                      <a:pPr marL="0" algn="l" defTabSz="914400" rtl="0" eaLnBrk="1" latinLnBrk="0" hangingPunct="1"/>
                      <a:r>
                        <a:rPr lang="zh-TW" altLang="en-US" sz="1800" b="1" kern="1200" dirty="0" smtClean="0">
                          <a:solidFill>
                            <a:schemeClr val="dk1"/>
                          </a:solidFill>
                          <a:latin typeface="微軟正黑體" panose="020B0604030504040204" pitchFamily="34" charset="-120"/>
                          <a:ea typeface="微軟正黑體" panose="020B0604030504040204" pitchFamily="34" charset="-120"/>
                          <a:cs typeface="+mn-cs"/>
                        </a:rPr>
                        <a:t>沛邦科技</a:t>
                      </a:r>
                      <a:r>
                        <a:rPr lang="zh-TW" altLang="zh-TW" sz="1800" b="1" kern="1200" dirty="0" smtClean="0">
                          <a:solidFill>
                            <a:schemeClr val="dk1"/>
                          </a:solidFill>
                          <a:latin typeface="微軟正黑體" panose="020B0604030504040204" pitchFamily="34" charset="-120"/>
                          <a:ea typeface="微軟正黑體" panose="020B0604030504040204" pitchFamily="34" charset="-120"/>
                          <a:cs typeface="+mn-cs"/>
                        </a:rPr>
                        <a:t>張專案經理志威</a:t>
                      </a:r>
                      <a:endParaRPr lang="zh-TW" altLang="en-US" sz="1800" b="1" kern="1200" dirty="0">
                        <a:solidFill>
                          <a:schemeClr val="dk1"/>
                        </a:solidFill>
                        <a:latin typeface="微軟正黑體" panose="020B0604030504040204" pitchFamily="34" charset="-120"/>
                        <a:ea typeface="微軟正黑體" panose="020B0604030504040204" pitchFamily="34" charset="-120"/>
                        <a:cs typeface="+mn-cs"/>
                      </a:endParaRPr>
                    </a:p>
                  </a:txBody>
                  <a:tcPr/>
                </a:tc>
              </a:tr>
              <a:tr h="975173">
                <a:tc>
                  <a:txBody>
                    <a:bodyPr/>
                    <a:lstStyle/>
                    <a:p>
                      <a:pPr marL="0" algn="l" defTabSz="914400" rtl="0" eaLnBrk="1" latinLnBrk="0" hangingPunct="1"/>
                      <a:r>
                        <a:rPr lang="zh-TW" altLang="en-US" sz="1800" b="1" kern="1200" dirty="0" smtClean="0">
                          <a:solidFill>
                            <a:schemeClr val="dk1"/>
                          </a:solidFill>
                          <a:latin typeface="微軟正黑體" panose="020B0604030504040204" pitchFamily="34" charset="-120"/>
                          <a:ea typeface="微軟正黑體" panose="020B0604030504040204" pitchFamily="34" charset="-120"/>
                          <a:cs typeface="+mn-cs"/>
                        </a:rPr>
                        <a:t>業者</a:t>
                      </a:r>
                      <a:r>
                        <a:rPr lang="en-US" altLang="zh-TW" sz="1800" b="1" kern="1200" dirty="0" smtClean="0">
                          <a:solidFill>
                            <a:schemeClr val="dk1"/>
                          </a:solidFill>
                          <a:latin typeface="微軟正黑體" panose="020B0604030504040204" pitchFamily="34" charset="-120"/>
                          <a:ea typeface="微軟正黑體" panose="020B0604030504040204" pitchFamily="34" charset="-120"/>
                          <a:cs typeface="+mn-cs"/>
                        </a:rPr>
                        <a:t>-</a:t>
                      </a:r>
                      <a:r>
                        <a:rPr lang="zh-TW" altLang="en-US" sz="1800" b="1" kern="1200" dirty="0" smtClean="0">
                          <a:solidFill>
                            <a:schemeClr val="dk1"/>
                          </a:solidFill>
                          <a:latin typeface="微軟正黑體" panose="020B0604030504040204" pitchFamily="34" charset="-120"/>
                          <a:ea typeface="微軟正黑體" panose="020B0604030504040204" pitchFamily="34" charset="-120"/>
                          <a:cs typeface="+mn-cs"/>
                        </a:rPr>
                        <a:t>與會交流</a:t>
                      </a:r>
                      <a:endParaRPr lang="zh-TW" altLang="en-US" sz="1800" b="1" kern="1200" dirty="0">
                        <a:solidFill>
                          <a:schemeClr val="dk1"/>
                        </a:solidFill>
                        <a:latin typeface="微軟正黑體" panose="020B0604030504040204" pitchFamily="34" charset="-120"/>
                        <a:ea typeface="微軟正黑體" panose="020B0604030504040204" pitchFamily="34" charset="-120"/>
                        <a:cs typeface="+mn-cs"/>
                      </a:endParaRPr>
                    </a:p>
                  </a:txBody>
                  <a:tcPr/>
                </a:tc>
                <a:tc>
                  <a:txBody>
                    <a:bodyPr/>
                    <a:lstStyle/>
                    <a:p>
                      <a:pPr marL="0" algn="l" defTabSz="914400" rtl="0" eaLnBrk="1" latinLnBrk="0" hangingPunct="1"/>
                      <a:r>
                        <a:rPr lang="zh-TW" altLang="zh-TW" sz="1800" b="1" kern="1200" dirty="0" smtClean="0">
                          <a:solidFill>
                            <a:schemeClr val="dk1"/>
                          </a:solidFill>
                          <a:latin typeface="微軟正黑體" panose="020B0604030504040204" pitchFamily="34" charset="-120"/>
                          <a:ea typeface="微軟正黑體" panose="020B0604030504040204" pitchFamily="34" charset="-120"/>
                          <a:cs typeface="+mn-cs"/>
                        </a:rPr>
                        <a:t>博連資訊科技股份有限公司王顧問淳讙</a:t>
                      </a:r>
                      <a:endParaRPr lang="en-US" altLang="zh-TW" sz="1800" b="1" kern="1200" dirty="0" smtClean="0">
                        <a:solidFill>
                          <a:schemeClr val="dk1"/>
                        </a:solidFill>
                        <a:latin typeface="微軟正黑體" panose="020B0604030504040204" pitchFamily="34" charset="-120"/>
                        <a:ea typeface="微軟正黑體" panose="020B0604030504040204" pitchFamily="34" charset="-120"/>
                        <a:cs typeface="+mn-cs"/>
                      </a:endParaRPr>
                    </a:p>
                    <a:p>
                      <a:pPr marL="0" algn="l" defTabSz="914400" rtl="0" eaLnBrk="1" latinLnBrk="0" hangingPunct="1"/>
                      <a:r>
                        <a:rPr lang="zh-TW" altLang="zh-TW" sz="1800" b="1" kern="1200" dirty="0" smtClean="0">
                          <a:solidFill>
                            <a:schemeClr val="dk1"/>
                          </a:solidFill>
                          <a:latin typeface="微軟正黑體" panose="020B0604030504040204" pitchFamily="34" charset="-120"/>
                          <a:ea typeface="微軟正黑體" panose="020B0604030504040204" pitchFamily="34" charset="-120"/>
                          <a:cs typeface="+mn-cs"/>
                        </a:rPr>
                        <a:t>國眾電腦股份有限公司湯副總經理惠剛</a:t>
                      </a:r>
                      <a:endParaRPr lang="en-US" altLang="zh-TW" sz="1800" b="1" kern="1200" dirty="0" smtClean="0">
                        <a:solidFill>
                          <a:schemeClr val="dk1"/>
                        </a:solidFill>
                        <a:latin typeface="微軟正黑體" panose="020B0604030504040204" pitchFamily="34" charset="-120"/>
                        <a:ea typeface="微軟正黑體" panose="020B0604030504040204" pitchFamily="34" charset="-120"/>
                        <a:cs typeface="+mn-cs"/>
                      </a:endParaRPr>
                    </a:p>
                    <a:p>
                      <a:pPr marL="0" algn="l" defTabSz="914400" rtl="0" eaLnBrk="1" latinLnBrk="0" hangingPunct="1"/>
                      <a:r>
                        <a:rPr lang="zh-TW" altLang="zh-TW" sz="1800" b="1" kern="1200" dirty="0" smtClean="0">
                          <a:solidFill>
                            <a:schemeClr val="dk1"/>
                          </a:solidFill>
                          <a:latin typeface="微軟正黑體" panose="020B0604030504040204" pitchFamily="34" charset="-120"/>
                          <a:ea typeface="微軟正黑體" panose="020B0604030504040204" pitchFamily="34" charset="-120"/>
                          <a:cs typeface="+mn-cs"/>
                        </a:rPr>
                        <a:t>碩網資訊股份有限公司王商務發展師威捷</a:t>
                      </a:r>
                      <a:endParaRPr lang="zh-TW" altLang="en-US" sz="1800" b="1" kern="1200" dirty="0">
                        <a:solidFill>
                          <a:schemeClr val="dk1"/>
                        </a:solidFill>
                        <a:latin typeface="微軟正黑體" panose="020B0604030504040204" pitchFamily="34" charset="-120"/>
                        <a:ea typeface="微軟正黑體" panose="020B0604030504040204" pitchFamily="34" charset="-120"/>
                        <a:cs typeface="+mn-cs"/>
                      </a:endParaRPr>
                    </a:p>
                  </a:txBody>
                  <a:tcPr/>
                </a:tc>
              </a:tr>
            </a:tbl>
          </a:graphicData>
        </a:graphic>
      </p:graphicFrame>
      <p:sp>
        <p:nvSpPr>
          <p:cNvPr id="6" name="矩形 5"/>
          <p:cNvSpPr/>
          <p:nvPr/>
        </p:nvSpPr>
        <p:spPr>
          <a:xfrm>
            <a:off x="899592" y="990600"/>
            <a:ext cx="7560840" cy="1938992"/>
          </a:xfrm>
          <a:prstGeom prst="rect">
            <a:avLst/>
          </a:prstGeom>
        </p:spPr>
        <p:txBody>
          <a:bodyPr wrap="square">
            <a:spAutoFit/>
          </a:bodyPr>
          <a:lstStyle/>
          <a:p>
            <a:r>
              <a:rPr lang="zh-TW" altLang="en-US" b="1" dirty="0">
                <a:solidFill>
                  <a:srgbClr val="FF0000"/>
                </a:solidFill>
                <a:ea typeface="微軟正黑體" panose="020B0604030504040204" pitchFamily="34" charset="-120"/>
              </a:rPr>
              <a:t>一、會議目的</a:t>
            </a:r>
          </a:p>
          <a:p>
            <a:r>
              <a:rPr lang="zh-TW" altLang="en-US" dirty="0">
                <a:solidFill>
                  <a:schemeClr val="tx1"/>
                </a:solidFill>
                <a:ea typeface="微軟正黑體" panose="020B0604030504040204" pitchFamily="34" charset="-120"/>
              </a:rPr>
              <a:t>透過產官學研分享</a:t>
            </a:r>
            <a:r>
              <a:rPr lang="zh-TW" altLang="en-US" dirty="0" smtClean="0">
                <a:solidFill>
                  <a:schemeClr val="tx1"/>
                </a:solidFill>
                <a:ea typeface="微軟正黑體" panose="020B0604030504040204" pitchFamily="34" charset="-120"/>
              </a:rPr>
              <a:t>研討，使</a:t>
            </a:r>
            <a:r>
              <a:rPr lang="zh-TW" altLang="en-US" dirty="0">
                <a:solidFill>
                  <a:schemeClr val="tx1"/>
                </a:solidFill>
                <a:ea typeface="微軟正黑體" panose="020B0604030504040204" pitchFamily="34" charset="-120"/>
              </a:rPr>
              <a:t>政府資料開放推動</a:t>
            </a:r>
            <a:r>
              <a:rPr lang="zh-TW" altLang="en-US" dirty="0" smtClean="0">
                <a:solidFill>
                  <a:schemeClr val="tx1"/>
                </a:solidFill>
                <a:ea typeface="微軟正黑體" panose="020B0604030504040204" pitchFamily="34" charset="-120"/>
              </a:rPr>
              <a:t>工作</a:t>
            </a:r>
            <a:r>
              <a:rPr lang="zh-TW" altLang="en-US" dirty="0" smtClean="0">
                <a:solidFill>
                  <a:srgbClr val="FF0000"/>
                </a:solidFill>
                <a:ea typeface="微軟正黑體" panose="020B0604030504040204" pitchFamily="34" charset="-120"/>
              </a:rPr>
              <a:t>充分</a:t>
            </a:r>
            <a:r>
              <a:rPr lang="zh-TW" altLang="en-US" dirty="0">
                <a:solidFill>
                  <a:srgbClr val="FF0000"/>
                </a:solidFill>
                <a:ea typeface="微軟正黑體" panose="020B0604030504040204" pitchFamily="34" charset="-120"/>
              </a:rPr>
              <a:t>吸納民間</a:t>
            </a:r>
            <a:r>
              <a:rPr lang="zh-TW" altLang="en-US" dirty="0" smtClean="0">
                <a:solidFill>
                  <a:srgbClr val="FF0000"/>
                </a:solidFill>
                <a:ea typeface="微軟正黑體" panose="020B0604030504040204" pitchFamily="34" charset="-120"/>
              </a:rPr>
              <a:t>建議</a:t>
            </a:r>
            <a:r>
              <a:rPr lang="zh-TW" altLang="en-US" dirty="0" smtClean="0">
                <a:solidFill>
                  <a:schemeClr val="tx1"/>
                </a:solidFill>
                <a:ea typeface="微軟正黑體" panose="020B0604030504040204" pitchFamily="34" charset="-120"/>
              </a:rPr>
              <a:t>，加速本部</a:t>
            </a:r>
            <a:r>
              <a:rPr lang="zh-TW" altLang="en-US" dirty="0" smtClean="0">
                <a:solidFill>
                  <a:srgbClr val="FF0000"/>
                </a:solidFill>
                <a:ea typeface="微軟正黑體" panose="020B0604030504040204" pitchFamily="34" charset="-120"/>
              </a:rPr>
              <a:t>優先</a:t>
            </a:r>
            <a:r>
              <a:rPr lang="zh-TW" altLang="en-US" dirty="0">
                <a:solidFill>
                  <a:srgbClr val="FF0000"/>
                </a:solidFill>
                <a:ea typeface="微軟正黑體" panose="020B0604030504040204" pitchFamily="34" charset="-120"/>
              </a:rPr>
              <a:t>開放具主題性應用發展及市場性之政府資料</a:t>
            </a:r>
            <a:r>
              <a:rPr lang="zh-TW" altLang="en-US" dirty="0">
                <a:solidFill>
                  <a:schemeClr val="tx1"/>
                </a:solidFill>
                <a:ea typeface="微軟正黑體" panose="020B0604030504040204" pitchFamily="34" charset="-120"/>
              </a:rPr>
              <a:t>。</a:t>
            </a:r>
          </a:p>
          <a:p>
            <a:r>
              <a:rPr lang="zh-TW" altLang="en-US" b="1" dirty="0">
                <a:solidFill>
                  <a:srgbClr val="FF0000"/>
                </a:solidFill>
                <a:ea typeface="微軟正黑體" panose="020B0604030504040204" pitchFamily="34" charset="-120"/>
              </a:rPr>
              <a:t>二、與會單位</a:t>
            </a:r>
          </a:p>
          <a:p>
            <a:r>
              <a:rPr lang="zh-TW" altLang="en-US" dirty="0">
                <a:solidFill>
                  <a:schemeClr val="tx1"/>
                </a:solidFill>
                <a:ea typeface="微軟正黑體" panose="020B0604030504040204" pitchFamily="34" charset="-120"/>
              </a:rPr>
              <a:t>主席：資訊中心馬</a:t>
            </a:r>
            <a:r>
              <a:rPr lang="zh-TW" altLang="en-US" dirty="0" smtClean="0">
                <a:solidFill>
                  <a:schemeClr val="tx1"/>
                </a:solidFill>
                <a:ea typeface="微軟正黑體" panose="020B0604030504040204" pitchFamily="34" charset="-120"/>
              </a:rPr>
              <a:t>主任</a:t>
            </a:r>
            <a:r>
              <a:rPr lang="zh-TW" altLang="en-US" dirty="0">
                <a:solidFill>
                  <a:schemeClr val="tx1"/>
                </a:solidFill>
                <a:ea typeface="微軟正黑體" panose="020B0604030504040204" pitchFamily="34" charset="-120"/>
              </a:rPr>
              <a:t>正維</a:t>
            </a:r>
          </a:p>
          <a:p>
            <a:r>
              <a:rPr lang="zh-TW" altLang="en-US" dirty="0" smtClean="0">
                <a:solidFill>
                  <a:schemeClr val="tx1"/>
                </a:solidFill>
                <a:ea typeface="微軟正黑體" panose="020B0604030504040204" pitchFamily="34" charset="-120"/>
              </a:rPr>
              <a:t>單位</a:t>
            </a:r>
            <a:r>
              <a:rPr lang="zh-TW" altLang="en-US" dirty="0">
                <a:solidFill>
                  <a:schemeClr val="tx1"/>
                </a:solidFill>
                <a:ea typeface="微軟正黑體" panose="020B0604030504040204" pitchFamily="34" charset="-120"/>
              </a:rPr>
              <a:t>：</a:t>
            </a:r>
            <a:r>
              <a:rPr lang="zh-TW" altLang="en-US" dirty="0" smtClean="0">
                <a:solidFill>
                  <a:schemeClr val="tx1"/>
                </a:solidFill>
                <a:ea typeface="微軟正黑體" panose="020B0604030504040204" pitchFamily="34" charset="-120"/>
              </a:rPr>
              <a:t>本部</a:t>
            </a:r>
            <a:r>
              <a:rPr lang="zh-TW" altLang="en-US" dirty="0">
                <a:solidFill>
                  <a:schemeClr val="tx1"/>
                </a:solidFill>
                <a:ea typeface="微軟正黑體" panose="020B0604030504040204" pitchFamily="34" charset="-120"/>
              </a:rPr>
              <a:t>及所屬機關 </a:t>
            </a:r>
            <a:r>
              <a:rPr lang="en-US" altLang="zh-TW" dirty="0">
                <a:solidFill>
                  <a:schemeClr val="tx1"/>
                </a:solidFill>
                <a:ea typeface="微軟正黑體" panose="020B0604030504040204" pitchFamily="34" charset="-120"/>
              </a:rPr>
              <a:t>(</a:t>
            </a:r>
            <a:r>
              <a:rPr lang="zh-TW" altLang="en-US" dirty="0">
                <a:solidFill>
                  <a:schemeClr val="tx1"/>
                </a:solidFill>
                <a:ea typeface="微軟正黑體" panose="020B0604030504040204" pitchFamily="34" charset="-120"/>
              </a:rPr>
              <a:t>構</a:t>
            </a:r>
            <a:r>
              <a:rPr lang="en-US" altLang="zh-TW" dirty="0" smtClean="0">
                <a:solidFill>
                  <a:schemeClr val="tx1"/>
                </a:solidFill>
                <a:ea typeface="微軟正黑體" panose="020B0604030504040204" pitchFamily="34" charset="-120"/>
              </a:rPr>
              <a:t>)</a:t>
            </a:r>
            <a:r>
              <a:rPr lang="zh-TW" altLang="en-US" dirty="0" smtClean="0">
                <a:solidFill>
                  <a:schemeClr val="tx1"/>
                </a:solidFill>
                <a:ea typeface="微軟正黑體" panose="020B0604030504040204" pitchFamily="34" charset="-120"/>
              </a:rPr>
              <a:t>業務及資訊人員約</a:t>
            </a:r>
            <a:r>
              <a:rPr lang="en-US" altLang="zh-TW" dirty="0" smtClean="0">
                <a:solidFill>
                  <a:schemeClr val="tx1"/>
                </a:solidFill>
                <a:ea typeface="微軟正黑體" panose="020B0604030504040204" pitchFamily="34" charset="-120"/>
              </a:rPr>
              <a:t>40</a:t>
            </a:r>
            <a:r>
              <a:rPr lang="zh-TW" altLang="en-US" dirty="0" smtClean="0">
                <a:solidFill>
                  <a:schemeClr val="tx1"/>
                </a:solidFill>
                <a:ea typeface="微軟正黑體" panose="020B0604030504040204" pitchFamily="34" charset="-120"/>
              </a:rPr>
              <a:t>位</a:t>
            </a:r>
            <a:endParaRPr lang="zh-TW" altLang="en-US" dirty="0">
              <a:solidFill>
                <a:schemeClr val="tx1"/>
              </a:solidFill>
              <a:ea typeface="微軟正黑體" panose="020B0604030504040204" pitchFamily="34" charset="-120"/>
            </a:endParaRPr>
          </a:p>
        </p:txBody>
      </p:sp>
      <p:sp>
        <p:nvSpPr>
          <p:cNvPr id="7" name="矩形 6"/>
          <p:cNvSpPr/>
          <p:nvPr/>
        </p:nvSpPr>
        <p:spPr>
          <a:xfrm>
            <a:off x="899592" y="5589240"/>
            <a:ext cx="7704856" cy="1118255"/>
          </a:xfrm>
          <a:prstGeom prst="rect">
            <a:avLst/>
          </a:prstGeom>
        </p:spPr>
        <p:txBody>
          <a:bodyPr wrap="square">
            <a:spAutoFit/>
          </a:bodyPr>
          <a:lstStyle/>
          <a:p>
            <a:pPr marL="0" lvl="2" indent="0">
              <a:lnSpc>
                <a:spcPts val="3200"/>
              </a:lnSpc>
              <a:buClr>
                <a:schemeClr val="accent6">
                  <a:lumMod val="75000"/>
                </a:schemeClr>
              </a:buClr>
              <a:buNone/>
              <a:defRPr/>
            </a:pPr>
            <a:r>
              <a:rPr lang="zh-TW" altLang="en-US" sz="2200" b="1" dirty="0">
                <a:solidFill>
                  <a:srgbClr val="FF0000"/>
                </a:solidFill>
                <a:ea typeface="微軟正黑體" panose="020B0604030504040204" pitchFamily="34" charset="-120"/>
              </a:rPr>
              <a:t>三、民間</a:t>
            </a:r>
            <a:r>
              <a:rPr lang="zh-TW" altLang="en-US" sz="2200" b="1" dirty="0" smtClean="0">
                <a:solidFill>
                  <a:srgbClr val="FF0000"/>
                </a:solidFill>
                <a:ea typeface="微軟正黑體" panose="020B0604030504040204" pitchFamily="34" charset="-120"/>
              </a:rPr>
              <a:t>需求</a:t>
            </a:r>
            <a:endParaRPr lang="en-US" altLang="zh-TW" sz="2200" b="1" dirty="0">
              <a:solidFill>
                <a:srgbClr val="FF0000"/>
              </a:solidFill>
              <a:ea typeface="微軟正黑體" panose="020B0604030504040204" pitchFamily="34" charset="-120"/>
            </a:endParaRPr>
          </a:p>
          <a:p>
            <a:pPr marL="266700" lvl="2" indent="-266700">
              <a:lnSpc>
                <a:spcPts val="2400"/>
              </a:lnSpc>
              <a:buClr>
                <a:schemeClr val="accent6">
                  <a:lumMod val="75000"/>
                </a:schemeClr>
              </a:buClr>
              <a:buFont typeface="Wingdings" panose="05000000000000000000" pitchFamily="2" charset="2"/>
              <a:buChar char="Ø"/>
              <a:defRPr/>
            </a:pPr>
            <a:r>
              <a:rPr lang="zh-TW" altLang="en-US" b="1" dirty="0" smtClean="0">
                <a:solidFill>
                  <a:schemeClr val="tx1"/>
                </a:solidFill>
                <a:ea typeface="微軟正黑體" panose="020B0604030504040204" pitchFamily="34" charset="-120"/>
              </a:rPr>
              <a:t>形作應用</a:t>
            </a:r>
            <a:r>
              <a:rPr lang="zh-TW" altLang="en-US" b="1" dirty="0">
                <a:solidFill>
                  <a:schemeClr val="tx1"/>
                </a:solidFill>
                <a:ea typeface="微軟正黑體" panose="020B0604030504040204" pitchFamily="34" charset="-120"/>
              </a:rPr>
              <a:t>主題</a:t>
            </a:r>
            <a:r>
              <a:rPr lang="zh-TW" altLang="en-US" b="1" dirty="0" smtClean="0">
                <a:solidFill>
                  <a:schemeClr val="tx1"/>
                </a:solidFill>
                <a:ea typeface="微軟正黑體" panose="020B0604030504040204" pitchFamily="34" charset="-120"/>
              </a:rPr>
              <a:t>－針對</a:t>
            </a:r>
            <a:r>
              <a:rPr lang="zh-TW" altLang="en-US" b="1" dirty="0" smtClean="0">
                <a:solidFill>
                  <a:srgbClr val="FF0000"/>
                </a:solidFill>
                <a:ea typeface="微軟正黑體" panose="020B0604030504040204" pitchFamily="34" charset="-120"/>
              </a:rPr>
              <a:t>「投資</a:t>
            </a:r>
            <a:r>
              <a:rPr lang="zh-TW" altLang="en-US" b="1" dirty="0">
                <a:solidFill>
                  <a:srgbClr val="FF0000"/>
                </a:solidFill>
                <a:ea typeface="微軟正黑體" panose="020B0604030504040204" pitchFamily="34" charset="-120"/>
              </a:rPr>
              <a:t>評估」</a:t>
            </a:r>
            <a:r>
              <a:rPr lang="zh-TW" altLang="en-US" b="1" dirty="0" smtClean="0">
                <a:solidFill>
                  <a:schemeClr val="tx1"/>
                </a:solidFill>
                <a:ea typeface="微軟正黑體" panose="020B0604030504040204" pitchFamily="34" charset="-120"/>
              </a:rPr>
              <a:t>提出民間需求</a:t>
            </a:r>
            <a:r>
              <a:rPr lang="en-US" altLang="zh-TW" b="1" dirty="0">
                <a:solidFill>
                  <a:schemeClr val="tx1"/>
                </a:solidFill>
                <a:ea typeface="微軟正黑體" panose="020B0604030504040204" pitchFamily="34" charset="-120"/>
              </a:rPr>
              <a:t>(</a:t>
            </a:r>
            <a:r>
              <a:rPr lang="zh-TW" altLang="en-US" b="1" dirty="0">
                <a:solidFill>
                  <a:schemeClr val="tx1"/>
                </a:solidFill>
                <a:ea typeface="微軟正黑體" panose="020B0604030504040204" pitchFamily="34" charset="-120"/>
              </a:rPr>
              <a:t>土地界限圖資</a:t>
            </a:r>
            <a:r>
              <a:rPr lang="zh-TW" altLang="en-US" b="1" dirty="0" smtClean="0">
                <a:solidFill>
                  <a:schemeClr val="tx1"/>
                </a:solidFill>
                <a:ea typeface="微軟正黑體" panose="020B0604030504040204" pitchFamily="34" charset="-120"/>
              </a:rPr>
              <a:t>、租售及</a:t>
            </a:r>
            <a:r>
              <a:rPr lang="zh-TW" altLang="en-US" b="1" dirty="0">
                <a:solidFill>
                  <a:schemeClr val="tx1"/>
                </a:solidFill>
                <a:ea typeface="微軟正黑體" panose="020B0604030504040204" pitchFamily="34" charset="-120"/>
              </a:rPr>
              <a:t>水電量供給情形、即時服務資訊等</a:t>
            </a:r>
            <a:r>
              <a:rPr lang="en-US" altLang="zh-TW" b="1" dirty="0" smtClean="0">
                <a:solidFill>
                  <a:schemeClr val="tx1"/>
                </a:solidFill>
                <a:ea typeface="微軟正黑體" panose="020B0604030504040204" pitchFamily="34" charset="-120"/>
              </a:rPr>
              <a:t>)</a:t>
            </a:r>
            <a:endParaRPr lang="zh-TW" altLang="en-US" b="1" dirty="0">
              <a:solidFill>
                <a:schemeClr val="tx1"/>
              </a:solidFill>
              <a:ea typeface="微軟正黑體" panose="020B0604030504040204" pitchFamily="34" charset="-120"/>
            </a:endParaRPr>
          </a:p>
        </p:txBody>
      </p:sp>
    </p:spTree>
    <p:extLst>
      <p:ext uri="{BB962C8B-B14F-4D97-AF65-F5344CB8AC3E}">
        <p14:creationId xmlns:p14="http://schemas.microsoft.com/office/powerpoint/2010/main" val="286586009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投影片編號版面配置區 4"/>
          <p:cNvSpPr txBox="1">
            <a:spLocks noGrp="1"/>
          </p:cNvSpPr>
          <p:nvPr/>
        </p:nvSpPr>
        <p:spPr bwMode="auto">
          <a:xfrm>
            <a:off x="8580438" y="6508750"/>
            <a:ext cx="563562"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7" tIns="45694" rIns="91387" bIns="45694"/>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r" eaLnBrk="1" fontAlgn="t" hangingPunct="1">
              <a:spcBef>
                <a:spcPct val="0"/>
              </a:spcBef>
              <a:buFontTx/>
              <a:buNone/>
            </a:pPr>
            <a:fld id="{E0E1C6FE-A897-4754-BED8-FA80939417F1}" type="slidenum">
              <a:rPr lang="en-US" altLang="zh-TW" sz="1500" b="1">
                <a:latin typeface="Times New Roman" pitchFamily="18" charset="0"/>
              </a:rPr>
              <a:pPr algn="r" eaLnBrk="1" fontAlgn="t" hangingPunct="1">
                <a:spcBef>
                  <a:spcPct val="0"/>
                </a:spcBef>
                <a:buFontTx/>
                <a:buNone/>
              </a:pPr>
              <a:t>42</a:t>
            </a:fld>
            <a:endParaRPr lang="en-US" altLang="zh-TW" sz="1500" b="1">
              <a:latin typeface="Times New Roman" pitchFamily="18" charset="0"/>
            </a:endParaRPr>
          </a:p>
        </p:txBody>
      </p:sp>
      <p:graphicFrame>
        <p:nvGraphicFramePr>
          <p:cNvPr id="117791" name="Group 31"/>
          <p:cNvGraphicFramePr>
            <a:graphicFrameLocks noGrp="1"/>
          </p:cNvGraphicFramePr>
          <p:nvPr>
            <p:ph sz="half" idx="4294967295"/>
            <p:extLst>
              <p:ext uri="{D42A27DB-BD31-4B8C-83A1-F6EECF244321}">
                <p14:modId xmlns:p14="http://schemas.microsoft.com/office/powerpoint/2010/main" val="2110699931"/>
              </p:ext>
            </p:extLst>
          </p:nvPr>
        </p:nvGraphicFramePr>
        <p:xfrm>
          <a:off x="179388" y="1109663"/>
          <a:ext cx="8856662" cy="5487987"/>
        </p:xfrm>
        <a:graphic>
          <a:graphicData uri="http://schemas.openxmlformats.org/drawingml/2006/table">
            <a:tbl>
              <a:tblPr/>
              <a:tblGrid>
                <a:gridCol w="936228"/>
                <a:gridCol w="1512168"/>
                <a:gridCol w="4464496"/>
                <a:gridCol w="1151722"/>
                <a:gridCol w="792048"/>
              </a:tblGrid>
              <a:tr h="701220">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8676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105.2.26</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2.</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經濟部將配合國發會政策重點，秉持政府資料以開放、不收費為原則</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有法規限制者除外</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，朝開放格式</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3</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顆星來努力，並將資料更新頻率及</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API</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應用等納入</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年度推動及績效考評之規劃參考。</a:t>
                      </a:r>
                      <a:endPar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已配合國發會政策重點，將開放資料格式為</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3</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顆星</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含以上</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納入本部</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年績效考核必要項目，亦包括提升資料集之更新</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頻率</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及</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API</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應用等。</a:t>
                      </a:r>
                      <a:endPar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資訊中心</a:t>
                      </a: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1223"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dirty="0">
                <a:latin typeface="微軟正黑體" pitchFamily="34" charset="-120"/>
                <a:ea typeface="微軟正黑體" pitchFamily="34" charset="-120"/>
              </a:rPr>
              <a:t>經濟部</a:t>
            </a:r>
            <a:r>
              <a:rPr kumimoji="0" lang="zh-TW" altLang="zh-TW" sz="3600" dirty="0">
                <a:latin typeface="微軟正黑體" pitchFamily="34" charset="-120"/>
                <a:ea typeface="微軟正黑體" pitchFamily="34" charset="-120"/>
              </a:rPr>
              <a:t>主題式政府資料開放應用需求</a:t>
            </a:r>
            <a:r>
              <a:rPr kumimoji="0" lang="zh-TW" altLang="zh-TW" sz="3600" dirty="0" smtClean="0">
                <a:latin typeface="微軟正黑體" pitchFamily="34" charset="-120"/>
                <a:ea typeface="微軟正黑體" pitchFamily="34" charset="-120"/>
              </a:rPr>
              <a:t>研討會</a:t>
            </a:r>
            <a:r>
              <a:rPr kumimoji="0" lang="zh-TW" altLang="en-US" sz="3600" dirty="0">
                <a:latin typeface="微軟正黑體" pitchFamily="34" charset="-120"/>
                <a:ea typeface="微軟正黑體" pitchFamily="34" charset="-120"/>
              </a:rPr>
              <a:t>結論追蹤</a:t>
            </a:r>
            <a:endParaRPr kumimoji="0" lang="en-US" altLang="zh-TW" sz="3600" dirty="0">
              <a:latin typeface="微軟正黑體" pitchFamily="34" charset="-120"/>
              <a:ea typeface="微軟正黑體" pitchFamily="34" charset="-120"/>
            </a:endParaRPr>
          </a:p>
        </p:txBody>
      </p:sp>
    </p:spTree>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投影片編號版面配置區 4"/>
          <p:cNvSpPr txBox="1">
            <a:spLocks noGrp="1"/>
          </p:cNvSpPr>
          <p:nvPr/>
        </p:nvSpPr>
        <p:spPr bwMode="auto">
          <a:xfrm>
            <a:off x="8580438" y="6508750"/>
            <a:ext cx="563562"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7" tIns="45694" rIns="91387" bIns="45694"/>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r" eaLnBrk="1" fontAlgn="t" hangingPunct="1">
              <a:spcBef>
                <a:spcPct val="0"/>
              </a:spcBef>
              <a:buFontTx/>
              <a:buNone/>
            </a:pPr>
            <a:fld id="{33B4B7DB-CF76-40F1-B023-19369C160B77}" type="slidenum">
              <a:rPr lang="en-US" altLang="zh-TW" sz="1500" b="1">
                <a:latin typeface="Times New Roman" pitchFamily="18" charset="0"/>
              </a:rPr>
              <a:pPr algn="r" eaLnBrk="1" fontAlgn="t" hangingPunct="1">
                <a:spcBef>
                  <a:spcPct val="0"/>
                </a:spcBef>
                <a:buFontTx/>
                <a:buNone/>
              </a:pPr>
              <a:t>43</a:t>
            </a:fld>
            <a:endParaRPr lang="en-US" altLang="zh-TW" sz="1500" b="1">
              <a:latin typeface="Times New Roman" pitchFamily="18" charset="0"/>
            </a:endParaRPr>
          </a:p>
        </p:txBody>
      </p:sp>
      <p:graphicFrame>
        <p:nvGraphicFramePr>
          <p:cNvPr id="117791" name="Group 31"/>
          <p:cNvGraphicFramePr>
            <a:graphicFrameLocks noGrp="1"/>
          </p:cNvGraphicFramePr>
          <p:nvPr>
            <p:ph sz="half" idx="4294967295"/>
            <p:extLst>
              <p:ext uri="{D42A27DB-BD31-4B8C-83A1-F6EECF244321}">
                <p14:modId xmlns:p14="http://schemas.microsoft.com/office/powerpoint/2010/main" val="2708156728"/>
              </p:ext>
            </p:extLst>
          </p:nvPr>
        </p:nvGraphicFramePr>
        <p:xfrm>
          <a:off x="179388" y="1120775"/>
          <a:ext cx="8856662" cy="1502833"/>
        </p:xfrm>
        <a:graphic>
          <a:graphicData uri="http://schemas.openxmlformats.org/drawingml/2006/table">
            <a:tbl>
              <a:tblPr/>
              <a:tblGrid>
                <a:gridCol w="1152252"/>
                <a:gridCol w="4392488"/>
                <a:gridCol w="1512168"/>
                <a:gridCol w="1152128"/>
                <a:gridCol w="647626"/>
              </a:tblGrid>
              <a:tr h="43601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會議時間</a:t>
                      </a:r>
                      <a:endParaRPr kumimoji="1" lang="zh-TW" altLang="en-US" sz="18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28" marB="4572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18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18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主辦單位</a:t>
                      </a:r>
                      <a:endParaRPr kumimoji="1" lang="zh-TW" altLang="en-US" sz="18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18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28" marB="4572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66593">
                <a:tc>
                  <a:txBody>
                    <a:bodyPr/>
                    <a:lstStyle/>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105.2.26</a:t>
                      </a:r>
                    </a:p>
                  </a:txBody>
                  <a:tcPr marL="91431" marR="91431" marT="45728" marB="4572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rgbClr val="0000FF"/>
                        </a:buClr>
                        <a:buSzTx/>
                        <a:buFontTx/>
                        <a:buNone/>
                        <a:tabLst/>
                      </a:pPr>
                      <a:r>
                        <a:rPr kumimoji="1" lang="en-US" altLang="zh-TW"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4.</a:t>
                      </a:r>
                      <a:r>
                        <a:rPr lang="zh-TW" altLang="zh-TW" sz="1600" kern="1200" dirty="0" smtClean="0">
                          <a:solidFill>
                            <a:schemeClr val="tx1"/>
                          </a:solidFill>
                          <a:effectLst/>
                          <a:latin typeface="微軟正黑體" panose="020B0604030504040204" pitchFamily="34" charset="-120"/>
                          <a:ea typeface="微軟正黑體" panose="020B0604030504040204" pitchFamily="34" charset="-120"/>
                          <a:cs typeface="+mn-cs"/>
                        </a:rPr>
                        <a:t>有關產業推動事宜</a:t>
                      </a:r>
                      <a:r>
                        <a:rPr lang="en-US" altLang="zh-TW" sz="16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600" kern="1200" dirty="0" smtClean="0">
                          <a:solidFill>
                            <a:schemeClr val="tx1"/>
                          </a:solidFill>
                          <a:effectLst/>
                          <a:latin typeface="微軟正黑體" panose="020B0604030504040204" pitchFamily="34" charset="-120"/>
                          <a:ea typeface="微軟正黑體" panose="020B0604030504040204" pitchFamily="34" charset="-120"/>
                          <a:cs typeface="+mn-cs"/>
                        </a:rPr>
                        <a:t>如進口資料等</a:t>
                      </a:r>
                      <a:r>
                        <a:rPr lang="en-US" altLang="zh-TW" sz="16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600" kern="1200" dirty="0" smtClean="0">
                          <a:solidFill>
                            <a:schemeClr val="tx1"/>
                          </a:solidFill>
                          <a:effectLst/>
                          <a:latin typeface="微軟正黑體" panose="020B0604030504040204" pitchFamily="34" charset="-120"/>
                          <a:ea typeface="微軟正黑體" panose="020B0604030504040204" pitchFamily="34" charset="-120"/>
                          <a:cs typeface="+mn-cs"/>
                        </a:rPr>
                        <a:t>，請工業局邀相關單位與業者討論開放資料及更好的串連後，送本部諮詢小組會議討論及追蹤，倘有跨部會協商事宜，將轉請國發會協助處理</a:t>
                      </a:r>
                      <a:r>
                        <a:rPr lang="zh-TW" altLang="zh-TW" sz="1600" kern="1200" dirty="0" smtClean="0">
                          <a:solidFill>
                            <a:schemeClr val="tx1"/>
                          </a:solidFill>
                          <a:effectLst/>
                          <a:latin typeface="+mn-lt"/>
                          <a:ea typeface="+mn-ea"/>
                          <a:cs typeface="+mn-cs"/>
                        </a:rPr>
                        <a:t>。</a:t>
                      </a:r>
                      <a:endPar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
                          <a:srgbClr val="0000FF"/>
                        </a:buClr>
                        <a:buSzTx/>
                        <a:buFont typeface="Wingdings" pitchFamily="2" charset="2"/>
                        <a:buChar char="n"/>
                        <a:tabLst/>
                      </a:pPr>
                      <a:r>
                        <a:rPr kumimoji="0" lang="zh-TW" altLang="en-US" sz="16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已確認廠商資料需求，說明如下：</a:t>
                      </a:r>
                      <a:endParaRPr kumimoji="0" lang="en-US" altLang="zh-TW" sz="16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工業局</a:t>
                      </a:r>
                    </a:p>
                  </a:txBody>
                  <a:tcPr marL="91431" marR="91431"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28" marB="4572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0263"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dirty="0">
                <a:latin typeface="微軟正黑體" pitchFamily="34" charset="-120"/>
                <a:ea typeface="微軟正黑體" pitchFamily="34" charset="-120"/>
              </a:rPr>
              <a:t>經濟部</a:t>
            </a:r>
            <a:r>
              <a:rPr kumimoji="0" lang="zh-TW" altLang="zh-TW" sz="3600" dirty="0">
                <a:latin typeface="微軟正黑體" pitchFamily="34" charset="-120"/>
                <a:ea typeface="微軟正黑體" pitchFamily="34" charset="-120"/>
              </a:rPr>
              <a:t>主題式政府資料開放應用需求</a:t>
            </a:r>
            <a:r>
              <a:rPr kumimoji="0" lang="zh-TW" altLang="zh-TW" sz="3600" dirty="0" smtClean="0">
                <a:latin typeface="微軟正黑體" pitchFamily="34" charset="-120"/>
                <a:ea typeface="微軟正黑體" pitchFamily="34" charset="-120"/>
              </a:rPr>
              <a:t>研討會</a:t>
            </a:r>
            <a:r>
              <a:rPr kumimoji="0" lang="zh-TW" altLang="en-US" sz="3600" dirty="0">
                <a:latin typeface="微軟正黑體" pitchFamily="34" charset="-120"/>
                <a:ea typeface="微軟正黑體" pitchFamily="34" charset="-120"/>
              </a:rPr>
              <a:t>結論追蹤</a:t>
            </a:r>
            <a:endParaRPr kumimoji="0" lang="en-US" altLang="zh-TW" sz="3600" dirty="0">
              <a:latin typeface="微軟正黑體" pitchFamily="34" charset="-120"/>
              <a:ea typeface="微軟正黑體" pitchFamily="34" charset="-120"/>
            </a:endParaRPr>
          </a:p>
        </p:txBody>
      </p:sp>
      <p:graphicFrame>
        <p:nvGraphicFramePr>
          <p:cNvPr id="2" name="表格 1"/>
          <p:cNvGraphicFramePr>
            <a:graphicFrameLocks noGrp="1"/>
          </p:cNvGraphicFramePr>
          <p:nvPr>
            <p:extLst>
              <p:ext uri="{D42A27DB-BD31-4B8C-83A1-F6EECF244321}">
                <p14:modId xmlns:p14="http://schemas.microsoft.com/office/powerpoint/2010/main" val="1181691719"/>
              </p:ext>
            </p:extLst>
          </p:nvPr>
        </p:nvGraphicFramePr>
        <p:xfrm>
          <a:off x="107950" y="2780928"/>
          <a:ext cx="8964613" cy="3627684"/>
        </p:xfrm>
        <a:graphic>
          <a:graphicData uri="http://schemas.openxmlformats.org/drawingml/2006/table">
            <a:tbl>
              <a:tblPr firstRow="1" firstCol="1" bandRow="1">
                <a:tableStyleId>{5C22544A-7EE6-4342-B048-85BDC9FD1C3A}</a:tableStyleId>
              </a:tblPr>
              <a:tblGrid>
                <a:gridCol w="1145419"/>
                <a:gridCol w="2348839"/>
                <a:gridCol w="897784"/>
                <a:gridCol w="2952328"/>
                <a:gridCol w="1620243"/>
              </a:tblGrid>
              <a:tr h="426861">
                <a:tc>
                  <a:txBody>
                    <a:bodyPr/>
                    <a:lstStyle/>
                    <a:p>
                      <a:pPr algn="ctr">
                        <a:spcAft>
                          <a:spcPts val="0"/>
                        </a:spcAft>
                      </a:pPr>
                      <a:r>
                        <a:rPr lang="zh-TW" sz="1400" kern="100" dirty="0">
                          <a:effectLst/>
                          <a:latin typeface="微軟正黑體" panose="020B0604030504040204" pitchFamily="34" charset="-120"/>
                          <a:ea typeface="微軟正黑體" panose="020B0604030504040204" pitchFamily="34" charset="-120"/>
                        </a:rPr>
                        <a:t>資料集</a:t>
                      </a:r>
                      <a:r>
                        <a:rPr lang="en-US" sz="1400" kern="100" dirty="0">
                          <a:effectLst/>
                          <a:latin typeface="微軟正黑體" panose="020B0604030504040204" pitchFamily="34" charset="-120"/>
                          <a:ea typeface="微軟正黑體" panose="020B0604030504040204" pitchFamily="34" charset="-120"/>
                        </a:rPr>
                        <a:t/>
                      </a:r>
                      <a:br>
                        <a:rPr lang="en-US" sz="1400" kern="100" dirty="0">
                          <a:effectLst/>
                          <a:latin typeface="微軟正黑體" panose="020B0604030504040204" pitchFamily="34" charset="-120"/>
                          <a:ea typeface="微軟正黑體" panose="020B0604030504040204" pitchFamily="34" charset="-120"/>
                        </a:rPr>
                      </a:br>
                      <a:r>
                        <a:rPr lang="zh-TW" sz="1400" kern="100" dirty="0">
                          <a:effectLst/>
                          <a:latin typeface="微軟正黑體" panose="020B0604030504040204" pitchFamily="34" charset="-120"/>
                          <a:ea typeface="微軟正黑體" panose="020B0604030504040204" pitchFamily="34" charset="-120"/>
                        </a:rPr>
                        <a:t>需求名稱</a:t>
                      </a:r>
                      <a:endParaRPr lang="zh-TW" sz="1600" kern="100" dirty="0">
                        <a:effectLst/>
                        <a:latin typeface="微軟正黑體" panose="020B0604030504040204" pitchFamily="34" charset="-120"/>
                        <a:ea typeface="微軟正黑體" panose="020B0604030504040204" pitchFamily="34" charset="-120"/>
                        <a:cs typeface="新細明體"/>
                      </a:endParaRPr>
                    </a:p>
                  </a:txBody>
                  <a:tcPr marL="68581" marR="68581" marT="0" marB="0" anchor="ctr"/>
                </a:tc>
                <a:tc>
                  <a:txBody>
                    <a:bodyPr/>
                    <a:lstStyle/>
                    <a:p>
                      <a:pPr algn="ctr">
                        <a:spcAft>
                          <a:spcPts val="0"/>
                        </a:spcAft>
                      </a:pPr>
                      <a:r>
                        <a:rPr lang="zh-TW" sz="1400" kern="100">
                          <a:effectLst/>
                          <a:latin typeface="微軟正黑體" panose="020B0604030504040204" pitchFamily="34" charset="-120"/>
                          <a:ea typeface="微軟正黑體" panose="020B0604030504040204" pitchFamily="34" charset="-120"/>
                        </a:rPr>
                        <a:t>資料集需求欄位</a:t>
                      </a:r>
                      <a:endParaRPr lang="zh-TW" sz="1600" kern="100">
                        <a:effectLst/>
                        <a:latin typeface="微軟正黑體" panose="020B0604030504040204" pitchFamily="34" charset="-120"/>
                        <a:ea typeface="微軟正黑體" panose="020B0604030504040204" pitchFamily="34" charset="-120"/>
                        <a:cs typeface="新細明體"/>
                      </a:endParaRPr>
                    </a:p>
                  </a:txBody>
                  <a:tcPr marL="68581" marR="68581" marT="0" marB="0" anchor="ctr"/>
                </a:tc>
                <a:tc>
                  <a:txBody>
                    <a:bodyPr/>
                    <a:lstStyle/>
                    <a:p>
                      <a:pPr algn="ctr">
                        <a:spcAft>
                          <a:spcPts val="0"/>
                        </a:spcAft>
                      </a:pPr>
                      <a:r>
                        <a:rPr lang="zh-TW" sz="1400" kern="100">
                          <a:effectLst/>
                          <a:latin typeface="微軟正黑體" panose="020B0604030504040204" pitchFamily="34" charset="-120"/>
                          <a:ea typeface="微軟正黑體" panose="020B0604030504040204" pitchFamily="34" charset="-120"/>
                        </a:rPr>
                        <a:t>可能主管機關</a:t>
                      </a:r>
                      <a:endParaRPr lang="zh-TW" sz="1600" kern="100">
                        <a:effectLst/>
                        <a:latin typeface="微軟正黑體" panose="020B0604030504040204" pitchFamily="34" charset="-120"/>
                        <a:ea typeface="微軟正黑體" panose="020B0604030504040204" pitchFamily="34" charset="-120"/>
                        <a:cs typeface="新細明體"/>
                      </a:endParaRPr>
                    </a:p>
                  </a:txBody>
                  <a:tcPr marL="68581" marR="68581" marT="0" marB="0" anchor="ctr"/>
                </a:tc>
                <a:tc>
                  <a:txBody>
                    <a:bodyPr/>
                    <a:lstStyle/>
                    <a:p>
                      <a:pPr algn="ctr">
                        <a:spcAft>
                          <a:spcPts val="0"/>
                        </a:spcAft>
                      </a:pPr>
                      <a:r>
                        <a:rPr lang="zh-TW" sz="1400" kern="100" dirty="0">
                          <a:effectLst/>
                          <a:latin typeface="微軟正黑體" panose="020B0604030504040204" pitchFamily="34" charset="-120"/>
                          <a:ea typeface="微軟正黑體" panose="020B0604030504040204" pitchFamily="34" charset="-120"/>
                        </a:rPr>
                        <a:t>開放期望</a:t>
                      </a:r>
                      <a:r>
                        <a:rPr lang="en-US" sz="1400" kern="100" dirty="0">
                          <a:effectLst/>
                          <a:latin typeface="微軟正黑體" panose="020B0604030504040204" pitchFamily="34" charset="-120"/>
                          <a:ea typeface="微軟正黑體" panose="020B0604030504040204" pitchFamily="34" charset="-120"/>
                        </a:rPr>
                        <a:t/>
                      </a:r>
                      <a:br>
                        <a:rPr lang="en-US" sz="1400" kern="100" dirty="0">
                          <a:effectLst/>
                          <a:latin typeface="微軟正黑體" panose="020B0604030504040204" pitchFamily="34" charset="-120"/>
                          <a:ea typeface="微軟正黑體" panose="020B0604030504040204" pitchFamily="34" charset="-120"/>
                        </a:rPr>
                      </a:br>
                      <a:r>
                        <a:rPr lang="en-US" sz="1100" kern="100" dirty="0">
                          <a:effectLst/>
                          <a:latin typeface="微軟正黑體" panose="020B0604030504040204" pitchFamily="34" charset="-120"/>
                          <a:ea typeface="微軟正黑體" panose="020B0604030504040204" pitchFamily="34" charset="-120"/>
                        </a:rPr>
                        <a:t>(</a:t>
                      </a:r>
                      <a:r>
                        <a:rPr lang="zh-TW" sz="1100" kern="100" dirty="0">
                          <a:effectLst/>
                          <a:latin typeface="微軟正黑體" panose="020B0604030504040204" pitchFamily="34" charset="-120"/>
                          <a:ea typeface="微軟正黑體" panose="020B0604030504040204" pitchFamily="34" charset="-120"/>
                        </a:rPr>
                        <a:t>相關公開</a:t>
                      </a:r>
                      <a:r>
                        <a:rPr lang="en-US" sz="1100" kern="100" dirty="0">
                          <a:effectLst/>
                          <a:latin typeface="微軟正黑體" panose="020B0604030504040204" pitchFamily="34" charset="-120"/>
                          <a:ea typeface="微軟正黑體" panose="020B0604030504040204" pitchFamily="34" charset="-120"/>
                        </a:rPr>
                        <a:t>/</a:t>
                      </a:r>
                      <a:r>
                        <a:rPr lang="zh-TW" sz="1100" kern="100" dirty="0">
                          <a:effectLst/>
                          <a:latin typeface="微軟正黑體" panose="020B0604030504040204" pitchFamily="34" charset="-120"/>
                          <a:ea typeface="微軟正黑體" panose="020B0604030504040204" pitchFamily="34" charset="-120"/>
                        </a:rPr>
                        <a:t>開放資訊</a:t>
                      </a:r>
                      <a:r>
                        <a:rPr lang="en-US" sz="1100" kern="100" dirty="0">
                          <a:effectLst/>
                          <a:latin typeface="微軟正黑體" panose="020B0604030504040204" pitchFamily="34" charset="-120"/>
                          <a:ea typeface="微軟正黑體" panose="020B0604030504040204" pitchFamily="34" charset="-120"/>
                        </a:rPr>
                        <a:t>)</a:t>
                      </a:r>
                      <a:endParaRPr lang="zh-TW" sz="1600" kern="100" dirty="0">
                        <a:effectLst/>
                        <a:latin typeface="微軟正黑體" panose="020B0604030504040204" pitchFamily="34" charset="-120"/>
                        <a:ea typeface="微軟正黑體" panose="020B0604030504040204" pitchFamily="34" charset="-120"/>
                        <a:cs typeface="新細明體"/>
                      </a:endParaRPr>
                    </a:p>
                  </a:txBody>
                  <a:tcPr marL="68581" marR="68581" marT="0" marB="0" anchor="ctr"/>
                </a:tc>
                <a:tc>
                  <a:txBody>
                    <a:bodyPr/>
                    <a:lstStyle/>
                    <a:p>
                      <a:pPr algn="ctr">
                        <a:spcAft>
                          <a:spcPts val="0"/>
                        </a:spcAft>
                      </a:pPr>
                      <a:r>
                        <a:rPr lang="zh-TW" sz="1400" kern="100">
                          <a:effectLst/>
                          <a:latin typeface="微軟正黑體" panose="020B0604030504040204" pitchFamily="34" charset="-120"/>
                          <a:ea typeface="微軟正黑體" panose="020B0604030504040204" pitchFamily="34" charset="-120"/>
                        </a:rPr>
                        <a:t>開放潛在應用方式具體說明</a:t>
                      </a:r>
                      <a:endParaRPr lang="zh-TW" sz="1600" kern="100">
                        <a:effectLst/>
                        <a:latin typeface="微軟正黑體" panose="020B0604030504040204" pitchFamily="34" charset="-120"/>
                        <a:ea typeface="微軟正黑體" panose="020B0604030504040204" pitchFamily="34" charset="-120"/>
                        <a:cs typeface="新細明體"/>
                      </a:endParaRPr>
                    </a:p>
                  </a:txBody>
                  <a:tcPr marL="68581" marR="68581" marT="0" marB="0" anchor="ctr"/>
                </a:tc>
              </a:tr>
              <a:tr h="853722">
                <a:tc>
                  <a:txBody>
                    <a:bodyPr/>
                    <a:lstStyle/>
                    <a:p>
                      <a:pPr>
                        <a:spcAft>
                          <a:spcPts val="0"/>
                        </a:spcAft>
                      </a:pPr>
                      <a:r>
                        <a:rPr lang="zh-TW" sz="1400" kern="100">
                          <a:effectLst/>
                          <a:latin typeface="微軟正黑體" panose="020B0604030504040204" pitchFamily="34" charset="-120"/>
                          <a:ea typeface="微軟正黑體" panose="020B0604030504040204" pitchFamily="34" charset="-120"/>
                        </a:rPr>
                        <a:t>台灣所有港口進出船舶明細資料</a:t>
                      </a:r>
                      <a:endParaRPr lang="zh-TW" sz="1600" kern="100">
                        <a:effectLst/>
                        <a:latin typeface="微軟正黑體" panose="020B0604030504040204" pitchFamily="34" charset="-120"/>
                        <a:ea typeface="微軟正黑體" panose="020B0604030504040204" pitchFamily="34" charset="-120"/>
                        <a:cs typeface="新細明體"/>
                      </a:endParaRPr>
                    </a:p>
                  </a:txBody>
                  <a:tcPr marL="68581" marR="68581" marT="0" marB="0"/>
                </a:tc>
                <a:tc>
                  <a:txBody>
                    <a:bodyPr/>
                    <a:lstStyle/>
                    <a:p>
                      <a:pPr>
                        <a:spcAft>
                          <a:spcPts val="0"/>
                        </a:spcAft>
                      </a:pPr>
                      <a:r>
                        <a:rPr lang="zh-TW" sz="1400" kern="100" dirty="0">
                          <a:effectLst/>
                          <a:latin typeface="微軟正黑體" panose="020B0604030504040204" pitchFamily="34" charset="-120"/>
                          <a:ea typeface="微軟正黑體" panose="020B0604030504040204" pitchFamily="34" charset="-120"/>
                        </a:rPr>
                        <a:t>船東名稱、船舶名稱、</a:t>
                      </a:r>
                      <a:r>
                        <a:rPr lang="en-US" sz="1400" kern="100" dirty="0">
                          <a:effectLst/>
                          <a:latin typeface="微軟正黑體" panose="020B0604030504040204" pitchFamily="34" charset="-120"/>
                          <a:ea typeface="微軟正黑體" panose="020B0604030504040204" pitchFamily="34" charset="-120"/>
                        </a:rPr>
                        <a:t>IMO</a:t>
                      </a:r>
                      <a:r>
                        <a:rPr lang="zh-TW" sz="1400" kern="100" dirty="0">
                          <a:effectLst/>
                          <a:latin typeface="微軟正黑體" panose="020B0604030504040204" pitchFamily="34" charset="-120"/>
                          <a:ea typeface="微軟正黑體" panose="020B0604030504040204" pitchFamily="34" charset="-120"/>
                        </a:rPr>
                        <a:t>號碼、船舶類型、船舶噸位、船舶長度、船舶呼號、卸貨櫃數、</a:t>
                      </a:r>
                      <a:r>
                        <a:rPr lang="en-US" sz="1400" kern="100" dirty="0">
                          <a:effectLst/>
                          <a:latin typeface="微軟正黑體" panose="020B0604030504040204" pitchFamily="34" charset="-120"/>
                          <a:ea typeface="微軟正黑體" panose="020B0604030504040204" pitchFamily="34" charset="-120"/>
                        </a:rPr>
                        <a:t>ETA</a:t>
                      </a:r>
                      <a:r>
                        <a:rPr lang="zh-TW" sz="1400" kern="100" dirty="0">
                          <a:effectLst/>
                          <a:latin typeface="微軟正黑體" panose="020B0604030504040204" pitchFamily="34" charset="-120"/>
                          <a:ea typeface="微軟正黑體" panose="020B0604030504040204" pitchFamily="34" charset="-120"/>
                        </a:rPr>
                        <a:t>、</a:t>
                      </a:r>
                      <a:r>
                        <a:rPr lang="en-US" sz="1400" kern="100" dirty="0">
                          <a:effectLst/>
                          <a:latin typeface="微軟正黑體" panose="020B0604030504040204" pitchFamily="34" charset="-120"/>
                          <a:ea typeface="微軟正黑體" panose="020B0604030504040204" pitchFamily="34" charset="-120"/>
                        </a:rPr>
                        <a:t>ETD</a:t>
                      </a:r>
                      <a:endParaRPr lang="zh-TW" sz="1600" kern="100" dirty="0">
                        <a:effectLst/>
                        <a:latin typeface="微軟正黑體" panose="020B0604030504040204" pitchFamily="34" charset="-120"/>
                        <a:ea typeface="微軟正黑體" panose="020B0604030504040204" pitchFamily="34" charset="-120"/>
                        <a:cs typeface="新細明體"/>
                      </a:endParaRPr>
                    </a:p>
                  </a:txBody>
                  <a:tcPr marL="68581" marR="68581" marT="0" marB="0"/>
                </a:tc>
                <a:tc>
                  <a:txBody>
                    <a:bodyPr/>
                    <a:lstStyle/>
                    <a:p>
                      <a:pPr>
                        <a:spcAft>
                          <a:spcPts val="0"/>
                        </a:spcAft>
                      </a:pPr>
                      <a:r>
                        <a:rPr lang="zh-TW" sz="1400" kern="100" dirty="0">
                          <a:effectLst/>
                          <a:latin typeface="微軟正黑體" panose="020B0604030504040204" pitchFamily="34" charset="-120"/>
                          <a:ea typeface="微軟正黑體" panose="020B0604030504040204" pitchFamily="34" charset="-120"/>
                        </a:rPr>
                        <a:t>交通部台灣港務公司</a:t>
                      </a:r>
                      <a:endParaRPr lang="zh-TW" sz="1600" kern="100" dirty="0">
                        <a:effectLst/>
                        <a:latin typeface="微軟正黑體" panose="020B0604030504040204" pitchFamily="34" charset="-120"/>
                        <a:ea typeface="微軟正黑體" panose="020B0604030504040204" pitchFamily="34" charset="-120"/>
                        <a:cs typeface="新細明體"/>
                      </a:endParaRPr>
                    </a:p>
                  </a:txBody>
                  <a:tcPr marL="68581" marR="68581" marT="0" marB="0"/>
                </a:tc>
                <a:tc rowSpan="2">
                  <a:txBody>
                    <a:bodyPr/>
                    <a:lstStyle/>
                    <a:p>
                      <a:pPr>
                        <a:spcAft>
                          <a:spcPts val="0"/>
                        </a:spcAft>
                      </a:pPr>
                      <a:r>
                        <a:rPr lang="zh-TW" sz="1400" kern="100" dirty="0">
                          <a:effectLst/>
                          <a:latin typeface="微軟正黑體" panose="020B0604030504040204" pitchFamily="34" charset="-120"/>
                          <a:ea typeface="微軟正黑體" panose="020B0604030504040204" pitchFamily="34" charset="-120"/>
                        </a:rPr>
                        <a:t>只開放</a:t>
                      </a:r>
                      <a:r>
                        <a:rPr lang="zh-TW" sz="1400" kern="100" dirty="0" smtClean="0">
                          <a:effectLst/>
                          <a:latin typeface="微軟正黑體" panose="020B0604030504040204" pitchFamily="34" charset="-120"/>
                          <a:ea typeface="微軟正黑體" panose="020B0604030504040204" pitchFamily="34" charset="-120"/>
                        </a:rPr>
                        <a:t>部分：</a:t>
                      </a:r>
                      <a:endParaRPr lang="zh-TW" sz="1600" kern="100" dirty="0">
                        <a:effectLst/>
                        <a:latin typeface="微軟正黑體" panose="020B0604030504040204" pitchFamily="34" charset="-120"/>
                        <a:ea typeface="微軟正黑體" panose="020B0604030504040204" pitchFamily="34" charset="-120"/>
                      </a:endParaRPr>
                    </a:p>
                    <a:p>
                      <a:pPr>
                        <a:spcAft>
                          <a:spcPts val="0"/>
                        </a:spcAft>
                      </a:pPr>
                      <a:r>
                        <a:rPr lang="zh-TW" sz="1400" kern="100" dirty="0">
                          <a:effectLst/>
                          <a:latin typeface="微軟正黑體" panose="020B0604030504040204" pitchFamily="34" charset="-120"/>
                          <a:ea typeface="微軟正黑體" panose="020B0604030504040204" pitchFamily="34" charset="-120"/>
                        </a:rPr>
                        <a:t>高雄港最近</a:t>
                      </a:r>
                      <a:r>
                        <a:rPr lang="en-US" sz="1400" kern="100" dirty="0">
                          <a:effectLst/>
                          <a:latin typeface="微軟正黑體" panose="020B0604030504040204" pitchFamily="34" charset="-120"/>
                          <a:ea typeface="微軟正黑體" panose="020B0604030504040204" pitchFamily="34" charset="-120"/>
                        </a:rPr>
                        <a:t>24</a:t>
                      </a:r>
                      <a:r>
                        <a:rPr lang="zh-TW" sz="1400" kern="100" dirty="0">
                          <a:effectLst/>
                          <a:latin typeface="微軟正黑體" panose="020B0604030504040204" pitchFamily="34" charset="-120"/>
                          <a:ea typeface="微軟正黑體" panose="020B0604030504040204" pitchFamily="34" charset="-120"/>
                        </a:rPr>
                        <a:t>小時船舶實際進</a:t>
                      </a:r>
                      <a:r>
                        <a:rPr lang="en-US" sz="1400" kern="100" dirty="0">
                          <a:effectLst/>
                          <a:latin typeface="微軟正黑體" panose="020B0604030504040204" pitchFamily="34" charset="-120"/>
                          <a:ea typeface="微軟正黑體" panose="020B0604030504040204" pitchFamily="34" charset="-120"/>
                        </a:rPr>
                        <a:t>/</a:t>
                      </a:r>
                      <a:r>
                        <a:rPr lang="zh-TW" sz="1400" kern="100" dirty="0">
                          <a:effectLst/>
                          <a:latin typeface="微軟正黑體" panose="020B0604030504040204" pitchFamily="34" charset="-120"/>
                          <a:ea typeface="微軟正黑體" panose="020B0604030504040204" pitchFamily="34" charset="-120"/>
                        </a:rPr>
                        <a:t>出港時間 </a:t>
                      </a:r>
                      <a:r>
                        <a:rPr lang="en-US" sz="1400" u="none" strike="noStrike" kern="100" dirty="0" smtClean="0">
                          <a:effectLst/>
                          <a:latin typeface="微軟正黑體" panose="020B0604030504040204" pitchFamily="34" charset="-120"/>
                          <a:ea typeface="微軟正黑體" panose="020B0604030504040204" pitchFamily="34" charset="-120"/>
                          <a:hlinkClick r:id="rId3"/>
                        </a:rPr>
                        <a:t>http</a:t>
                      </a:r>
                      <a:r>
                        <a:rPr lang="en-US" sz="1400" u="none" strike="noStrike" kern="100" dirty="0">
                          <a:effectLst/>
                          <a:latin typeface="微軟正黑體" panose="020B0604030504040204" pitchFamily="34" charset="-120"/>
                          <a:ea typeface="微軟正黑體" panose="020B0604030504040204" pitchFamily="34" charset="-120"/>
                          <a:hlinkClick r:id="rId3"/>
                        </a:rPr>
                        <a:t>://data.gov.tw/node/16826</a:t>
                      </a:r>
                      <a:endParaRPr lang="zh-TW" sz="1600" kern="100" dirty="0">
                        <a:effectLst/>
                        <a:latin typeface="微軟正黑體" panose="020B0604030504040204" pitchFamily="34" charset="-120"/>
                        <a:ea typeface="微軟正黑體" panose="020B0604030504040204" pitchFamily="34" charset="-120"/>
                      </a:endParaRPr>
                    </a:p>
                    <a:p>
                      <a:pPr>
                        <a:spcAft>
                          <a:spcPts val="0"/>
                        </a:spcAft>
                      </a:pPr>
                      <a:r>
                        <a:rPr lang="zh-TW" sz="1400" kern="100" dirty="0">
                          <a:effectLst/>
                          <a:latin typeface="微軟正黑體" panose="020B0604030504040204" pitchFamily="34" charset="-120"/>
                          <a:ea typeface="微軟正黑體" panose="020B0604030504040204" pitchFamily="34" charset="-120"/>
                        </a:rPr>
                        <a:t>臺中港船舶動態資訊 </a:t>
                      </a:r>
                      <a:r>
                        <a:rPr lang="en-US" sz="1400" u="none" strike="noStrike" kern="100" dirty="0">
                          <a:effectLst/>
                          <a:latin typeface="微軟正黑體" panose="020B0604030504040204" pitchFamily="34" charset="-120"/>
                          <a:ea typeface="微軟正黑體" panose="020B0604030504040204" pitchFamily="34" charset="-120"/>
                          <a:hlinkClick r:id="rId4"/>
                        </a:rPr>
                        <a:t>http://</a:t>
                      </a:r>
                      <a:r>
                        <a:rPr lang="en-US" sz="1400" u="none" strike="noStrike" kern="100" dirty="0" smtClean="0">
                          <a:effectLst/>
                          <a:latin typeface="微軟正黑體" panose="020B0604030504040204" pitchFamily="34" charset="-120"/>
                          <a:ea typeface="微軟正黑體" panose="020B0604030504040204" pitchFamily="34" charset="-120"/>
                          <a:hlinkClick r:id="rId4"/>
                        </a:rPr>
                        <a:t>data.gov.tw/node/10214</a:t>
                      </a:r>
                      <a:r>
                        <a:rPr lang="en-US" sz="1400" kern="100" dirty="0">
                          <a:effectLst/>
                          <a:latin typeface="微軟正黑體" panose="020B0604030504040204" pitchFamily="34" charset="-120"/>
                          <a:ea typeface="微軟正黑體" panose="020B0604030504040204" pitchFamily="34" charset="-120"/>
                        </a:rPr>
                        <a:t> </a:t>
                      </a:r>
                      <a:endParaRPr lang="zh-TW" sz="1600" kern="100" dirty="0">
                        <a:effectLst/>
                        <a:latin typeface="微軟正黑體" panose="020B0604030504040204" pitchFamily="34" charset="-120"/>
                        <a:ea typeface="微軟正黑體" panose="020B0604030504040204" pitchFamily="34" charset="-120"/>
                      </a:endParaRPr>
                    </a:p>
                    <a:p>
                      <a:pPr>
                        <a:spcAft>
                          <a:spcPts val="0"/>
                        </a:spcAft>
                      </a:pPr>
                      <a:r>
                        <a:rPr lang="zh-TW" sz="1400" kern="100" dirty="0">
                          <a:effectLst/>
                          <a:latin typeface="微軟正黑體" panose="020B0604030504040204" pitchFamily="34" charset="-120"/>
                          <a:ea typeface="微軟正黑體" panose="020B0604030504040204" pitchFamily="34" charset="-120"/>
                        </a:rPr>
                        <a:t>尚未開放部分：台北港、基隆港，期望也能比照</a:t>
                      </a:r>
                      <a:r>
                        <a:rPr lang="zh-TW" sz="1400" kern="100" dirty="0" smtClean="0">
                          <a:effectLst/>
                          <a:latin typeface="微軟正黑體" panose="020B0604030504040204" pitchFamily="34" charset="-120"/>
                          <a:ea typeface="微軟正黑體" panose="020B0604030504040204" pitchFamily="34" charset="-120"/>
                        </a:rPr>
                        <a:t>開放</a:t>
                      </a:r>
                      <a:endParaRPr lang="en-US" altLang="zh-TW" sz="1400" kern="100" dirty="0" smtClean="0">
                        <a:effectLst/>
                        <a:latin typeface="微軟正黑體" panose="020B0604030504040204" pitchFamily="34" charset="-120"/>
                        <a:ea typeface="微軟正黑體" panose="020B0604030504040204" pitchFamily="34" charset="-120"/>
                      </a:endParaRPr>
                    </a:p>
                    <a:p>
                      <a:pPr>
                        <a:spcAft>
                          <a:spcPts val="0"/>
                        </a:spcAft>
                      </a:pPr>
                      <a:r>
                        <a:rPr lang="zh-TW" sz="1400" kern="100" dirty="0" smtClean="0">
                          <a:effectLst/>
                          <a:latin typeface="微軟正黑體" panose="020B0604030504040204" pitchFamily="34" charset="-120"/>
                          <a:ea typeface="微軟正黑體" panose="020B0604030504040204" pitchFamily="34" charset="-120"/>
                        </a:rPr>
                        <a:t>欲</a:t>
                      </a:r>
                      <a:r>
                        <a:rPr lang="zh-TW" sz="1400" kern="100" dirty="0">
                          <a:effectLst/>
                          <a:latin typeface="微軟正黑體" panose="020B0604030504040204" pitchFamily="34" charset="-120"/>
                          <a:ea typeface="微軟正黑體" panose="020B0604030504040204" pitchFamily="34" charset="-120"/>
                        </a:rPr>
                        <a:t>取得細部原始資料</a:t>
                      </a:r>
                      <a:endParaRPr lang="zh-TW" sz="1600" kern="100" dirty="0">
                        <a:effectLst/>
                        <a:latin typeface="微軟正黑體" panose="020B0604030504040204" pitchFamily="34" charset="-120"/>
                        <a:ea typeface="微軟正黑體" panose="020B0604030504040204" pitchFamily="34" charset="-120"/>
                        <a:cs typeface="新細明體"/>
                      </a:endParaRPr>
                    </a:p>
                  </a:txBody>
                  <a:tcPr marL="68581" marR="68581" marT="0" marB="0"/>
                </a:tc>
                <a:tc>
                  <a:txBody>
                    <a:bodyPr/>
                    <a:lstStyle/>
                    <a:p>
                      <a:pPr>
                        <a:spcAft>
                          <a:spcPts val="0"/>
                        </a:spcAft>
                      </a:pPr>
                      <a:r>
                        <a:rPr lang="zh-TW" sz="1400" kern="100" dirty="0">
                          <a:effectLst/>
                          <a:latin typeface="微軟正黑體" panose="020B0604030504040204" pitchFamily="34" charset="-120"/>
                          <a:ea typeface="微軟正黑體" panose="020B0604030504040204" pitchFamily="34" charset="-120"/>
                        </a:rPr>
                        <a:t>提供船舶及載貨相關資訊給民眾查詢</a:t>
                      </a:r>
                      <a:endParaRPr lang="zh-TW" sz="1600" kern="100" dirty="0">
                        <a:effectLst/>
                        <a:latin typeface="微軟正黑體" panose="020B0604030504040204" pitchFamily="34" charset="-120"/>
                        <a:ea typeface="微軟正黑體" panose="020B0604030504040204" pitchFamily="34" charset="-120"/>
                        <a:cs typeface="新細明體"/>
                      </a:endParaRPr>
                    </a:p>
                  </a:txBody>
                  <a:tcPr marL="68581" marR="68581" marT="0" marB="0"/>
                </a:tc>
              </a:tr>
              <a:tr h="879657">
                <a:tc>
                  <a:txBody>
                    <a:bodyPr/>
                    <a:lstStyle/>
                    <a:p>
                      <a:pPr>
                        <a:spcAft>
                          <a:spcPts val="0"/>
                        </a:spcAft>
                      </a:pPr>
                      <a:r>
                        <a:rPr lang="zh-TW" sz="1400" kern="100">
                          <a:effectLst/>
                          <a:latin typeface="微軟正黑體" panose="020B0604030504040204" pitchFamily="34" charset="-120"/>
                          <a:ea typeface="微軟正黑體" panose="020B0604030504040204" pitchFamily="34" charset="-120"/>
                        </a:rPr>
                        <a:t>台灣附近海運船舶即時資訊與動態</a:t>
                      </a:r>
                      <a:endParaRPr lang="zh-TW" sz="1600" kern="100">
                        <a:effectLst/>
                        <a:latin typeface="微軟正黑體" panose="020B0604030504040204" pitchFamily="34" charset="-120"/>
                        <a:ea typeface="微軟正黑體" panose="020B0604030504040204" pitchFamily="34" charset="-120"/>
                        <a:cs typeface="新細明體"/>
                      </a:endParaRPr>
                    </a:p>
                  </a:txBody>
                  <a:tcPr marL="68581" marR="68581" marT="0" marB="0"/>
                </a:tc>
                <a:tc>
                  <a:txBody>
                    <a:bodyPr/>
                    <a:lstStyle/>
                    <a:p>
                      <a:pPr>
                        <a:spcAft>
                          <a:spcPts val="0"/>
                        </a:spcAft>
                      </a:pPr>
                      <a:r>
                        <a:rPr lang="zh-TW" sz="1400" kern="100">
                          <a:effectLst/>
                          <a:latin typeface="微軟正黑體" panose="020B0604030504040204" pitchFamily="34" charset="-120"/>
                          <a:ea typeface="微軟正黑體" panose="020B0604030504040204" pitchFamily="34" charset="-120"/>
                        </a:rPr>
                        <a:t>船東名稱、船舶名稱、</a:t>
                      </a:r>
                      <a:r>
                        <a:rPr lang="en-US" sz="1400" kern="100">
                          <a:effectLst/>
                          <a:latin typeface="微軟正黑體" panose="020B0604030504040204" pitchFamily="34" charset="-120"/>
                          <a:ea typeface="微軟正黑體" panose="020B0604030504040204" pitchFamily="34" charset="-120"/>
                        </a:rPr>
                        <a:t>IMO</a:t>
                      </a:r>
                      <a:r>
                        <a:rPr lang="zh-TW" sz="1400" kern="100">
                          <a:effectLst/>
                          <a:latin typeface="微軟正黑體" panose="020B0604030504040204" pitchFamily="34" charset="-120"/>
                          <a:ea typeface="微軟正黑體" panose="020B0604030504040204" pitchFamily="34" charset="-120"/>
                        </a:rPr>
                        <a:t>號碼、船舶類型、船舶噸位、船舶長度、船舶呼號、</a:t>
                      </a:r>
                      <a:r>
                        <a:rPr lang="en-US" sz="1400" kern="100">
                          <a:effectLst/>
                          <a:latin typeface="微軟正黑體" panose="020B0604030504040204" pitchFamily="34" charset="-120"/>
                          <a:ea typeface="微軟正黑體" panose="020B0604030504040204" pitchFamily="34" charset="-120"/>
                        </a:rPr>
                        <a:t>ETA</a:t>
                      </a:r>
                      <a:r>
                        <a:rPr lang="zh-TW" sz="1400" kern="100">
                          <a:effectLst/>
                          <a:latin typeface="微軟正黑體" panose="020B0604030504040204" pitchFamily="34" charset="-120"/>
                          <a:ea typeface="微軟正黑體" panose="020B0604030504040204" pitchFamily="34" charset="-120"/>
                        </a:rPr>
                        <a:t>、</a:t>
                      </a:r>
                      <a:r>
                        <a:rPr lang="en-US" sz="1400" kern="100">
                          <a:effectLst/>
                          <a:latin typeface="微軟正黑體" panose="020B0604030504040204" pitchFamily="34" charset="-120"/>
                          <a:ea typeface="微軟正黑體" panose="020B0604030504040204" pitchFamily="34" charset="-120"/>
                        </a:rPr>
                        <a:t>ETD</a:t>
                      </a:r>
                      <a:endParaRPr lang="zh-TW" sz="1600" kern="100">
                        <a:effectLst/>
                        <a:latin typeface="微軟正黑體" panose="020B0604030504040204" pitchFamily="34" charset="-120"/>
                        <a:ea typeface="微軟正黑體" panose="020B0604030504040204" pitchFamily="34" charset="-120"/>
                        <a:cs typeface="新細明體"/>
                      </a:endParaRPr>
                    </a:p>
                  </a:txBody>
                  <a:tcPr marL="68581" marR="68581" marT="0" marB="0"/>
                </a:tc>
                <a:tc>
                  <a:txBody>
                    <a:bodyPr/>
                    <a:lstStyle/>
                    <a:p>
                      <a:pPr>
                        <a:spcAft>
                          <a:spcPts val="0"/>
                        </a:spcAft>
                      </a:pPr>
                      <a:r>
                        <a:rPr lang="zh-TW" sz="1400" kern="100" dirty="0">
                          <a:effectLst/>
                          <a:latin typeface="微軟正黑體" panose="020B0604030504040204" pitchFamily="34" charset="-120"/>
                          <a:ea typeface="微軟正黑體" panose="020B0604030504040204" pitchFamily="34" charset="-120"/>
                        </a:rPr>
                        <a:t>交通部運輸研究所港灣技術研究中心</a:t>
                      </a:r>
                      <a:endParaRPr lang="zh-TW" sz="1600" kern="100" dirty="0">
                        <a:effectLst/>
                        <a:latin typeface="微軟正黑體" panose="020B0604030504040204" pitchFamily="34" charset="-120"/>
                        <a:ea typeface="微軟正黑體" panose="020B0604030504040204" pitchFamily="34" charset="-120"/>
                        <a:cs typeface="新細明體"/>
                      </a:endParaRPr>
                    </a:p>
                  </a:txBody>
                  <a:tcPr marL="68581" marR="68581" marT="0" marB="0"/>
                </a:tc>
                <a:tc vMerge="1">
                  <a:txBody>
                    <a:bodyPr/>
                    <a:lstStyle/>
                    <a:p>
                      <a:endParaRPr lang="zh-TW" altLang="en-US"/>
                    </a:p>
                  </a:txBody>
                  <a:tcPr/>
                </a:tc>
                <a:tc>
                  <a:txBody>
                    <a:bodyPr/>
                    <a:lstStyle/>
                    <a:p>
                      <a:pPr>
                        <a:spcAft>
                          <a:spcPts val="0"/>
                        </a:spcAft>
                      </a:pPr>
                      <a:r>
                        <a:rPr lang="zh-TW" sz="1400" kern="100" dirty="0">
                          <a:effectLst/>
                          <a:latin typeface="微軟正黑體" panose="020B0604030504040204" pitchFamily="34" charset="-120"/>
                          <a:ea typeface="微軟正黑體" panose="020B0604030504040204" pitchFamily="34" charset="-120"/>
                        </a:rPr>
                        <a:t>了解台灣周遭海域船舶，進階可以理解是否有塞港或危險海域的情況發生</a:t>
                      </a:r>
                      <a:endParaRPr lang="zh-TW" sz="1600" kern="100" dirty="0">
                        <a:effectLst/>
                        <a:latin typeface="微軟正黑體" panose="020B0604030504040204" pitchFamily="34" charset="-120"/>
                        <a:ea typeface="微軟正黑體" panose="020B0604030504040204" pitchFamily="34" charset="-120"/>
                        <a:cs typeface="新細明體"/>
                      </a:endParaRPr>
                    </a:p>
                  </a:txBody>
                  <a:tcPr marL="68581" marR="68581" marT="0" marB="0"/>
                </a:tc>
              </a:tr>
              <a:tr h="1280583">
                <a:tc>
                  <a:txBody>
                    <a:bodyPr/>
                    <a:lstStyle/>
                    <a:p>
                      <a:pPr>
                        <a:spcAft>
                          <a:spcPts val="0"/>
                        </a:spcAft>
                      </a:pPr>
                      <a:r>
                        <a:rPr lang="zh-TW" sz="1400" kern="100">
                          <a:effectLst/>
                          <a:latin typeface="微軟正黑體" panose="020B0604030504040204" pitchFamily="34" charset="-120"/>
                          <a:ea typeface="微軟正黑體" panose="020B0604030504040204" pitchFamily="34" charset="-120"/>
                        </a:rPr>
                        <a:t>台灣進出口貿易資訊</a:t>
                      </a:r>
                      <a:endParaRPr lang="zh-TW" sz="1600" kern="100">
                        <a:effectLst/>
                        <a:latin typeface="微軟正黑體" panose="020B0604030504040204" pitchFamily="34" charset="-120"/>
                        <a:ea typeface="微軟正黑體" panose="020B0604030504040204" pitchFamily="34" charset="-120"/>
                        <a:cs typeface="新細明體"/>
                      </a:endParaRPr>
                    </a:p>
                  </a:txBody>
                  <a:tcPr marL="68581" marR="68581" marT="0" marB="0"/>
                </a:tc>
                <a:tc>
                  <a:txBody>
                    <a:bodyPr/>
                    <a:lstStyle/>
                    <a:p>
                      <a:pPr>
                        <a:spcAft>
                          <a:spcPts val="0"/>
                        </a:spcAft>
                      </a:pPr>
                      <a:r>
                        <a:rPr lang="zh-TW" sz="1400" kern="100">
                          <a:effectLst/>
                          <a:latin typeface="微軟正黑體" panose="020B0604030504040204" pitchFamily="34" charset="-120"/>
                          <a:ea typeface="微軟正黑體" panose="020B0604030504040204" pitchFamily="34" charset="-120"/>
                        </a:rPr>
                        <a:t>發貨人、收貨人、</a:t>
                      </a:r>
                      <a:r>
                        <a:rPr lang="en-US" sz="1400" kern="100">
                          <a:effectLst/>
                          <a:latin typeface="微軟正黑體" panose="020B0604030504040204" pitchFamily="34" charset="-120"/>
                          <a:ea typeface="微軟正黑體" panose="020B0604030504040204" pitchFamily="34" charset="-120"/>
                        </a:rPr>
                        <a:t>NVOCC</a:t>
                      </a:r>
                      <a:r>
                        <a:rPr lang="zh-TW" sz="1400" kern="100">
                          <a:effectLst/>
                          <a:latin typeface="微軟正黑體" panose="020B0604030504040204" pitchFamily="34" charset="-120"/>
                          <a:ea typeface="微軟正黑體" panose="020B0604030504040204" pitchFamily="34" charset="-120"/>
                        </a:rPr>
                        <a:t>、船東、船舶名稱、</a:t>
                      </a:r>
                      <a:r>
                        <a:rPr lang="en-US" sz="1400" kern="100">
                          <a:effectLst/>
                          <a:latin typeface="微軟正黑體" panose="020B0604030504040204" pitchFamily="34" charset="-120"/>
                          <a:ea typeface="微軟正黑體" panose="020B0604030504040204" pitchFamily="34" charset="-120"/>
                        </a:rPr>
                        <a:t>IMO</a:t>
                      </a:r>
                      <a:r>
                        <a:rPr lang="zh-TW" sz="1400" kern="100">
                          <a:effectLst/>
                          <a:latin typeface="微軟正黑體" panose="020B0604030504040204" pitchFamily="34" charset="-120"/>
                          <a:ea typeface="微軟正黑體" panose="020B0604030504040204" pitchFamily="34" charset="-120"/>
                        </a:rPr>
                        <a:t>號碼、航次、船舶類型、發貨日期、收貨日期、貨物品名、提單號碼</a:t>
                      </a:r>
                      <a:endParaRPr lang="zh-TW" sz="1600" kern="100">
                        <a:effectLst/>
                        <a:latin typeface="微軟正黑體" panose="020B0604030504040204" pitchFamily="34" charset="-120"/>
                        <a:ea typeface="微軟正黑體" panose="020B0604030504040204" pitchFamily="34" charset="-120"/>
                        <a:cs typeface="新細明體"/>
                      </a:endParaRPr>
                    </a:p>
                  </a:txBody>
                  <a:tcPr marL="68581" marR="68581" marT="0" marB="0"/>
                </a:tc>
                <a:tc>
                  <a:txBody>
                    <a:bodyPr/>
                    <a:lstStyle/>
                    <a:p>
                      <a:pPr>
                        <a:spcAft>
                          <a:spcPts val="0"/>
                        </a:spcAft>
                      </a:pPr>
                      <a:r>
                        <a:rPr lang="zh-TW" sz="1400" kern="100" dirty="0">
                          <a:effectLst/>
                          <a:latin typeface="微軟正黑體" panose="020B0604030504040204" pitchFamily="34" charset="-120"/>
                          <a:ea typeface="微軟正黑體" panose="020B0604030504040204" pitchFamily="34" charset="-120"/>
                        </a:rPr>
                        <a:t>財政部關務署</a:t>
                      </a:r>
                      <a:endParaRPr lang="zh-TW" sz="1600" kern="100" dirty="0">
                        <a:effectLst/>
                        <a:latin typeface="微軟正黑體" panose="020B0604030504040204" pitchFamily="34" charset="-120"/>
                        <a:ea typeface="微軟正黑體" panose="020B0604030504040204" pitchFamily="34" charset="-120"/>
                        <a:cs typeface="新細明體"/>
                      </a:endParaRPr>
                    </a:p>
                  </a:txBody>
                  <a:tcPr marL="68581" marR="68581" marT="0" marB="0"/>
                </a:tc>
                <a:tc>
                  <a:txBody>
                    <a:bodyPr/>
                    <a:lstStyle/>
                    <a:p>
                      <a:pPr>
                        <a:spcAft>
                          <a:spcPts val="0"/>
                        </a:spcAft>
                      </a:pPr>
                      <a:r>
                        <a:rPr lang="zh-TW" sz="1400" kern="100" dirty="0" smtClean="0">
                          <a:effectLst/>
                          <a:latin typeface="微軟正黑體" panose="020B0604030504040204" pitchFamily="34" charset="-120"/>
                          <a:ea typeface="微軟正黑體" panose="020B0604030504040204" pitchFamily="34" charset="-120"/>
                        </a:rPr>
                        <a:t>尚未</a:t>
                      </a:r>
                      <a:r>
                        <a:rPr lang="zh-TW" sz="1400" kern="100" dirty="0">
                          <a:effectLst/>
                          <a:latin typeface="微軟正黑體" panose="020B0604030504040204" pitchFamily="34" charset="-120"/>
                          <a:ea typeface="微軟正黑體" panose="020B0604030504040204" pitchFamily="34" charset="-120"/>
                        </a:rPr>
                        <a:t>開放：</a:t>
                      </a:r>
                      <a:endParaRPr lang="zh-TW" sz="1600" kern="100" dirty="0">
                        <a:effectLst/>
                        <a:latin typeface="微軟正黑體" panose="020B0604030504040204" pitchFamily="34" charset="-120"/>
                        <a:ea typeface="微軟正黑體" panose="020B0604030504040204" pitchFamily="34" charset="-120"/>
                      </a:endParaRPr>
                    </a:p>
                    <a:p>
                      <a:pPr>
                        <a:spcAft>
                          <a:spcPts val="0"/>
                        </a:spcAft>
                      </a:pPr>
                      <a:r>
                        <a:rPr lang="zh-TW" sz="1400" kern="100" dirty="0">
                          <a:effectLst/>
                          <a:latin typeface="微軟正黑體" panose="020B0604030504040204" pitchFamily="34" charset="-120"/>
                          <a:ea typeface="微軟正黑體" panose="020B0604030504040204" pitchFamily="34" charset="-120"/>
                        </a:rPr>
                        <a:t>美國報關系統</a:t>
                      </a:r>
                      <a:r>
                        <a:rPr lang="en-US" sz="1400" kern="100" dirty="0">
                          <a:effectLst/>
                          <a:latin typeface="微軟正黑體" panose="020B0604030504040204" pitchFamily="34" charset="-120"/>
                          <a:ea typeface="微軟正黑體" panose="020B0604030504040204" pitchFamily="34" charset="-120"/>
                        </a:rPr>
                        <a:t>(AMS)</a:t>
                      </a:r>
                      <a:r>
                        <a:rPr lang="zh-TW" sz="1400" kern="100" dirty="0">
                          <a:effectLst/>
                          <a:latin typeface="微軟正黑體" panose="020B0604030504040204" pitchFamily="34" charset="-120"/>
                          <a:ea typeface="微軟正黑體" panose="020B0604030504040204" pitchFamily="34" charset="-120"/>
                        </a:rPr>
                        <a:t>，此類資料可購買，期望台灣此資料能先朝開放目標邁進，若不得開放，是否可比照美國型態提供購買模式。</a:t>
                      </a:r>
                      <a:endParaRPr lang="zh-TW" sz="1600" kern="100" dirty="0">
                        <a:effectLst/>
                        <a:latin typeface="微軟正黑體" panose="020B0604030504040204" pitchFamily="34" charset="-120"/>
                        <a:ea typeface="微軟正黑體" panose="020B0604030504040204" pitchFamily="34" charset="-120"/>
                      </a:endParaRPr>
                    </a:p>
                    <a:p>
                      <a:pPr>
                        <a:spcAft>
                          <a:spcPts val="0"/>
                        </a:spcAft>
                      </a:pPr>
                      <a:r>
                        <a:rPr lang="zh-TW" sz="1400" kern="100" dirty="0">
                          <a:effectLst/>
                          <a:latin typeface="微軟正黑體" panose="020B0604030504040204" pitchFamily="34" charset="-120"/>
                          <a:ea typeface="微軟正黑體" panose="020B0604030504040204" pitchFamily="34" charset="-120"/>
                        </a:rPr>
                        <a:t>欲取得細部原始資料</a:t>
                      </a:r>
                      <a:endParaRPr lang="zh-TW" sz="1600" kern="100" dirty="0">
                        <a:effectLst/>
                        <a:latin typeface="微軟正黑體" panose="020B0604030504040204" pitchFamily="34" charset="-120"/>
                        <a:ea typeface="微軟正黑體" panose="020B0604030504040204" pitchFamily="34" charset="-120"/>
                        <a:cs typeface="新細明體"/>
                      </a:endParaRPr>
                    </a:p>
                  </a:txBody>
                  <a:tcPr marL="68581" marR="68581" marT="0" marB="0" anchor="ctr"/>
                </a:tc>
                <a:tc>
                  <a:txBody>
                    <a:bodyPr/>
                    <a:lstStyle/>
                    <a:p>
                      <a:pPr>
                        <a:spcAft>
                          <a:spcPts val="0"/>
                        </a:spcAft>
                      </a:pPr>
                      <a:r>
                        <a:rPr lang="zh-TW" sz="1400" kern="100" dirty="0">
                          <a:effectLst/>
                          <a:latin typeface="微軟正黑體" panose="020B0604030504040204" pitchFamily="34" charset="-120"/>
                          <a:ea typeface="微軟正黑體" panose="020B0604030504040204" pitchFamily="34" charset="-120"/>
                        </a:rPr>
                        <a:t>開放進出口艙單預報之相關明細提供民眾查詢</a:t>
                      </a:r>
                      <a:endParaRPr lang="zh-TW" sz="1600" kern="100" dirty="0">
                        <a:effectLst/>
                        <a:latin typeface="微軟正黑體" panose="020B0604030504040204" pitchFamily="34" charset="-120"/>
                        <a:ea typeface="微軟正黑體" panose="020B0604030504040204" pitchFamily="34" charset="-120"/>
                        <a:cs typeface="新細明體"/>
                      </a:endParaRPr>
                    </a:p>
                  </a:txBody>
                  <a:tcPr marL="68581" marR="68581" marT="0" marB="0"/>
                </a:tc>
              </a:tr>
            </a:tbl>
          </a:graphicData>
        </a:graphic>
      </p:graphicFrame>
      <p:sp>
        <p:nvSpPr>
          <p:cNvPr id="3" name="矩形 2"/>
          <p:cNvSpPr/>
          <p:nvPr/>
        </p:nvSpPr>
        <p:spPr>
          <a:xfrm>
            <a:off x="251520" y="6444044"/>
            <a:ext cx="8424936" cy="369332"/>
          </a:xfrm>
          <a:prstGeom prst="rect">
            <a:avLst/>
          </a:prstGeom>
        </p:spPr>
        <p:txBody>
          <a:bodyPr wrap="square">
            <a:spAutoFit/>
          </a:bodyPr>
          <a:lstStyle/>
          <a:p>
            <a:r>
              <a:rPr lang="zh-TW" altLang="en-US" sz="1800" dirty="0" smtClean="0">
                <a:solidFill>
                  <a:srgbClr val="FF3300"/>
                </a:solidFill>
                <a:ea typeface="微軟正黑體" panose="020B0604030504040204" pitchFamily="34" charset="-120"/>
              </a:rPr>
              <a:t>註：本項經本</a:t>
            </a:r>
            <a:r>
              <a:rPr lang="zh-TW" altLang="zh-TW" sz="1800" dirty="0" smtClean="0">
                <a:solidFill>
                  <a:srgbClr val="FF3300"/>
                </a:solidFill>
                <a:ea typeface="微軟正黑體" panose="020B0604030504040204" pitchFamily="34" charset="-120"/>
              </a:rPr>
              <a:t>諮詢</a:t>
            </a:r>
            <a:r>
              <a:rPr lang="zh-TW" altLang="zh-TW" sz="1800" dirty="0">
                <a:solidFill>
                  <a:srgbClr val="FF3300"/>
                </a:solidFill>
                <a:ea typeface="微軟正黑體" panose="020B0604030504040204" pitchFamily="34" charset="-120"/>
              </a:rPr>
              <a:t>小組</a:t>
            </a:r>
            <a:r>
              <a:rPr lang="zh-TW" altLang="zh-TW" sz="1800" dirty="0" smtClean="0">
                <a:solidFill>
                  <a:srgbClr val="FF3300"/>
                </a:solidFill>
                <a:ea typeface="微軟正黑體" panose="020B0604030504040204" pitchFamily="34" charset="-120"/>
              </a:rPr>
              <a:t>會議</a:t>
            </a:r>
            <a:r>
              <a:rPr lang="zh-TW" altLang="en-US" sz="1800" dirty="0" smtClean="0">
                <a:solidFill>
                  <a:srgbClr val="FF3300"/>
                </a:solidFill>
                <a:ea typeface="微軟正黑體" panose="020B0604030504040204" pitchFamily="34" charset="-120"/>
              </a:rPr>
              <a:t>確定為</a:t>
            </a:r>
            <a:r>
              <a:rPr lang="zh-TW" altLang="zh-TW" sz="1800" dirty="0" smtClean="0">
                <a:solidFill>
                  <a:srgbClr val="FF3300"/>
                </a:solidFill>
                <a:ea typeface="微軟正黑體" panose="020B0604030504040204" pitchFamily="34" charset="-120"/>
              </a:rPr>
              <a:t>跨部會協商</a:t>
            </a:r>
            <a:r>
              <a:rPr lang="zh-TW" altLang="en-US" sz="1800" dirty="0">
                <a:solidFill>
                  <a:srgbClr val="FF3300"/>
                </a:solidFill>
                <a:ea typeface="微軟正黑體" panose="020B0604030504040204" pitchFamily="34" charset="-120"/>
              </a:rPr>
              <a:t>之</a:t>
            </a:r>
            <a:r>
              <a:rPr lang="zh-TW" altLang="en-US" sz="1800" dirty="0" smtClean="0">
                <a:solidFill>
                  <a:srgbClr val="FF3300"/>
                </a:solidFill>
                <a:ea typeface="微軟正黑體" panose="020B0604030504040204" pitchFamily="34" charset="-120"/>
              </a:rPr>
              <a:t>需求</a:t>
            </a:r>
            <a:r>
              <a:rPr lang="zh-TW" altLang="zh-TW" sz="1800" dirty="0" smtClean="0">
                <a:solidFill>
                  <a:srgbClr val="FF3300"/>
                </a:solidFill>
                <a:ea typeface="微軟正黑體" panose="020B0604030504040204" pitchFamily="34" charset="-120"/>
              </a:rPr>
              <a:t>，將</a:t>
            </a:r>
            <a:r>
              <a:rPr lang="zh-TW" altLang="zh-TW" sz="1800" dirty="0">
                <a:solidFill>
                  <a:srgbClr val="FF3300"/>
                </a:solidFill>
                <a:ea typeface="微軟正黑體" panose="020B0604030504040204" pitchFamily="34" charset="-120"/>
              </a:rPr>
              <a:t>轉請國發會協助處理</a:t>
            </a:r>
            <a:endParaRPr lang="zh-TW" altLang="en-US" sz="1800" dirty="0">
              <a:solidFill>
                <a:srgbClr val="FF3300"/>
              </a:solidFill>
              <a:ea typeface="微軟正黑體" panose="020B0604030504040204" pitchFamily="34" charset="-120"/>
            </a:endParaRPr>
          </a:p>
        </p:txBody>
      </p:sp>
    </p:spTree>
    <p:extLst>
      <p:ext uri="{BB962C8B-B14F-4D97-AF65-F5344CB8AC3E}">
        <p14:creationId xmlns:p14="http://schemas.microsoft.com/office/powerpoint/2010/main" val="1714792586"/>
      </p:ext>
    </p:extLst>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投影片編號版面配置區 4"/>
          <p:cNvSpPr txBox="1">
            <a:spLocks noGrp="1"/>
          </p:cNvSpPr>
          <p:nvPr/>
        </p:nvSpPr>
        <p:spPr bwMode="auto">
          <a:xfrm>
            <a:off x="8580438" y="6508750"/>
            <a:ext cx="563562"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7" tIns="45694" rIns="91387" bIns="45694"/>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r" eaLnBrk="1" fontAlgn="t" hangingPunct="1">
              <a:spcBef>
                <a:spcPct val="0"/>
              </a:spcBef>
              <a:buFontTx/>
              <a:buNone/>
            </a:pPr>
            <a:fld id="{CB65D198-1F60-4C80-B4B0-698164A1DB9A}" type="slidenum">
              <a:rPr lang="en-US" altLang="zh-TW" sz="1500" b="1">
                <a:latin typeface="Times New Roman" pitchFamily="18" charset="0"/>
              </a:rPr>
              <a:pPr algn="r" eaLnBrk="1" fontAlgn="t" hangingPunct="1">
                <a:spcBef>
                  <a:spcPct val="0"/>
                </a:spcBef>
                <a:buFontTx/>
                <a:buNone/>
              </a:pPr>
              <a:t>44</a:t>
            </a:fld>
            <a:endParaRPr lang="en-US" altLang="zh-TW" sz="1500" b="1">
              <a:latin typeface="Times New Roman" pitchFamily="18" charset="0"/>
            </a:endParaRPr>
          </a:p>
        </p:txBody>
      </p:sp>
      <p:graphicFrame>
        <p:nvGraphicFramePr>
          <p:cNvPr id="117791" name="Group 31"/>
          <p:cNvGraphicFramePr>
            <a:graphicFrameLocks noGrp="1"/>
          </p:cNvGraphicFramePr>
          <p:nvPr>
            <p:ph sz="half" idx="4294967295"/>
            <p:extLst>
              <p:ext uri="{D42A27DB-BD31-4B8C-83A1-F6EECF244321}">
                <p14:modId xmlns:p14="http://schemas.microsoft.com/office/powerpoint/2010/main" val="1136174298"/>
              </p:ext>
            </p:extLst>
          </p:nvPr>
        </p:nvGraphicFramePr>
        <p:xfrm>
          <a:off x="179388" y="1109663"/>
          <a:ext cx="8856662" cy="5487987"/>
        </p:xfrm>
        <a:graphic>
          <a:graphicData uri="http://schemas.openxmlformats.org/drawingml/2006/table">
            <a:tbl>
              <a:tblPr/>
              <a:tblGrid>
                <a:gridCol w="936228"/>
                <a:gridCol w="1440160"/>
                <a:gridCol w="4464496"/>
                <a:gridCol w="1223730"/>
                <a:gridCol w="792048"/>
              </a:tblGrid>
              <a:tr h="701220">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8676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105.2.26</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rgbClr val="0000FF"/>
                        </a:buClr>
                        <a:buSzTx/>
                        <a:buFontTx/>
                        <a:buNone/>
                        <a:tabLst/>
                      </a:pP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5.</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請將北極星測繪科技有限公司簡報提出對本部之資料集需求納入後續追蹤工作。</a:t>
                      </a: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pP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已彙整</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北極星測繪科技有限公司</a:t>
                      </a:r>
                      <a:r>
                        <a:rPr kumimoji="0" lang="zh-TW" altLang="en-US" sz="1800" dirty="0" smtClean="0">
                          <a:latin typeface="微軟正黑體" pitchFamily="34" charset="-120"/>
                          <a:ea typeface="微軟正黑體" pitchFamily="34" charset="-120"/>
                        </a:rPr>
                        <a:t>對本部之資料集需求計</a:t>
                      </a:r>
                      <a:r>
                        <a:rPr kumimoji="0" lang="en-US" altLang="zh-TW" sz="1800" dirty="0" smtClean="0">
                          <a:latin typeface="微軟正黑體" pitchFamily="34" charset="-120"/>
                          <a:ea typeface="微軟正黑體" pitchFamily="34" charset="-120"/>
                        </a:rPr>
                        <a:t>8</a:t>
                      </a:r>
                      <a:r>
                        <a:rPr kumimoji="0" lang="zh-TW" altLang="en-US" sz="1800" dirty="0" smtClean="0">
                          <a:latin typeface="微軟正黑體" pitchFamily="34" charset="-120"/>
                          <a:ea typeface="微軟正黑體" pitchFamily="34" charset="-120"/>
                        </a:rPr>
                        <a:t>項，納入會議紀錄追蹤事項，請業務相關單位回覆</a:t>
                      </a:r>
                      <a:r>
                        <a:rPr kumimoji="0" lang="en-US" altLang="zh-TW" sz="1800" dirty="0" smtClean="0">
                          <a:latin typeface="微軟正黑體" pitchFamily="34" charset="-120"/>
                          <a:ea typeface="微軟正黑體" pitchFamily="34" charset="-120"/>
                        </a:rPr>
                        <a:t>(</a:t>
                      </a:r>
                      <a:r>
                        <a:rPr kumimoji="0" lang="zh-TW" altLang="en-US" sz="1800" dirty="0" smtClean="0">
                          <a:latin typeface="微軟正黑體" pitchFamily="34" charset="-120"/>
                          <a:ea typeface="微軟正黑體" pitchFamily="34" charset="-120"/>
                        </a:rPr>
                        <a:t>如以下</a:t>
                      </a:r>
                      <a:r>
                        <a:rPr kumimoji="0" lang="en-US" altLang="zh-TW" sz="1800" dirty="0" smtClean="0">
                          <a:latin typeface="微軟正黑體" pitchFamily="34" charset="-120"/>
                          <a:ea typeface="微軟正黑體" pitchFamily="34" charset="-120"/>
                        </a:rPr>
                        <a:t>8</a:t>
                      </a:r>
                      <a:r>
                        <a:rPr kumimoji="0" lang="zh-TW" altLang="en-US" sz="1800" dirty="0" smtClean="0">
                          <a:latin typeface="微軟正黑體" pitchFamily="34" charset="-120"/>
                          <a:ea typeface="微軟正黑體" pitchFamily="34" charset="-120"/>
                        </a:rPr>
                        <a:t>頁</a:t>
                      </a:r>
                      <a:r>
                        <a:rPr kumimoji="0" lang="en-US" altLang="zh-TW" sz="1800" dirty="0" smtClean="0">
                          <a:latin typeface="微軟正黑體" pitchFamily="34" charset="-120"/>
                          <a:ea typeface="微軟正黑體" pitchFamily="34" charset="-120"/>
                        </a:rPr>
                        <a:t>)</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資訊中心</a:t>
                      </a: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3271"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dirty="0">
                <a:latin typeface="微軟正黑體" pitchFamily="34" charset="-120"/>
                <a:ea typeface="微軟正黑體" pitchFamily="34" charset="-120"/>
              </a:rPr>
              <a:t>經濟部</a:t>
            </a:r>
            <a:r>
              <a:rPr kumimoji="0" lang="zh-TW" altLang="zh-TW" sz="3600" dirty="0">
                <a:latin typeface="微軟正黑體" pitchFamily="34" charset="-120"/>
                <a:ea typeface="微軟正黑體" pitchFamily="34" charset="-120"/>
              </a:rPr>
              <a:t>主題式政府資料開放應用需求研討會</a:t>
            </a:r>
            <a:r>
              <a:rPr kumimoji="0" lang="zh-TW" altLang="en-US" sz="3600" dirty="0">
                <a:latin typeface="微軟正黑體" pitchFamily="34" charset="-120"/>
                <a:ea typeface="微軟正黑體" pitchFamily="34" charset="-120"/>
              </a:rPr>
              <a:t>結論</a:t>
            </a:r>
            <a:r>
              <a:rPr kumimoji="0" lang="zh-TW" altLang="en-US" sz="3600" dirty="0" smtClean="0">
                <a:latin typeface="微軟正黑體" pitchFamily="34" charset="-120"/>
                <a:ea typeface="微軟正黑體" pitchFamily="34" charset="-120"/>
              </a:rPr>
              <a:t>追蹤</a:t>
            </a:r>
            <a:endParaRPr kumimoji="0" lang="en-US" altLang="zh-TW" sz="3600" dirty="0">
              <a:latin typeface="微軟正黑體" pitchFamily="34" charset="-120"/>
              <a:ea typeface="微軟正黑體" pitchFamily="34" charset="-120"/>
            </a:endParaRPr>
          </a:p>
        </p:txBody>
      </p:sp>
    </p:spTree>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D55D38EF-F35F-4665-AF38-FEC4B5EC1889}" type="slidenum">
              <a:rPr kumimoji="0" lang="zh-TW" altLang="en-US" sz="1200">
                <a:latin typeface="微軟正黑體" pitchFamily="34" charset="-120"/>
                <a:ea typeface="微軟正黑體" pitchFamily="34" charset="-120"/>
              </a:rPr>
              <a:pPr algn="ctr" eaLnBrk="1" hangingPunct="1">
                <a:spcBef>
                  <a:spcPct val="0"/>
                </a:spcBef>
                <a:buFontTx/>
                <a:buNone/>
              </a:pPr>
              <a:t>45</a:t>
            </a:fld>
            <a:endParaRPr kumimoji="0" lang="en-US" altLang="zh-TW" sz="1200">
              <a:latin typeface="微軟正黑體" pitchFamily="34" charset="-120"/>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547932977"/>
              </p:ext>
            </p:extLst>
          </p:nvPr>
        </p:nvGraphicFramePr>
        <p:xfrm>
          <a:off x="252413" y="1557338"/>
          <a:ext cx="8712200" cy="4132262"/>
        </p:xfrm>
        <a:graphic>
          <a:graphicData uri="http://schemas.openxmlformats.org/drawingml/2006/table">
            <a:tbl>
              <a:tblPr/>
              <a:tblGrid>
                <a:gridCol w="790575"/>
                <a:gridCol w="1296988"/>
                <a:gridCol w="2159000"/>
                <a:gridCol w="1368425"/>
                <a:gridCol w="1296987"/>
                <a:gridCol w="1800225"/>
              </a:tblGrid>
              <a:tr h="565730">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標題</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回應機關</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開放情形</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回覆情形</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56653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建議開放「臺灣地區供水情勢</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枯旱預警</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通報</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縣市水情」之圖資</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資料集名稱：臺灣地區供水情勢</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枯旱預警</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通報</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縣市水情</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資料來源：</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 http://fhy.wra.gov.tw/PUB_WEB_2011/Page/Frame_MenuLeft.aspx?sid=1&amp;tid=39</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應用內容：以全台為範圍呈現供水情況，需圖資以利界接應用。</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水利署</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sym typeface="Wingdings 2" panose="05020102010507070707" pitchFamily="18" charset="2"/>
                        </a:rPr>
                        <a:t></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可開放</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   </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預計 </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105</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年</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10</a:t>
                      </a:r>
                      <a:r>
                        <a:rPr kumimoji="0" 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月</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有關開放「臺灣地區供水情勢</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枯旱預警</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通報</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縣市水情」之圖資，本署同意預計於</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105</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年</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10</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月開放。</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54298"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dirty="0">
                <a:latin typeface="微軟正黑體" pitchFamily="34" charset="-120"/>
                <a:ea typeface="微軟正黑體" pitchFamily="34" charset="-120"/>
              </a:rPr>
              <a:t>經濟部</a:t>
            </a:r>
            <a:r>
              <a:rPr kumimoji="0" lang="zh-TW" altLang="zh-TW" sz="3600" dirty="0">
                <a:latin typeface="微軟正黑體" pitchFamily="34" charset="-120"/>
                <a:ea typeface="微軟正黑體" pitchFamily="34" charset="-120"/>
              </a:rPr>
              <a:t>主題式政府資料開放應用需求研討會</a:t>
            </a:r>
            <a:r>
              <a:rPr kumimoji="0" lang="en-US" altLang="zh-TW" sz="3600" dirty="0">
                <a:latin typeface="微軟正黑體" pitchFamily="34" charset="-120"/>
                <a:ea typeface="微軟正黑體" pitchFamily="34" charset="-120"/>
              </a:rPr>
              <a:t>-</a:t>
            </a:r>
            <a:r>
              <a:rPr kumimoji="0" lang="zh-TW" altLang="en-US" sz="3600" dirty="0">
                <a:latin typeface="微軟正黑體" pitchFamily="34" charset="-120"/>
                <a:ea typeface="微軟正黑體" pitchFamily="34" charset="-120"/>
              </a:rPr>
              <a:t>民間</a:t>
            </a:r>
            <a:r>
              <a:rPr kumimoji="0" lang="zh-TW" altLang="en-US" sz="3600" dirty="0" smtClean="0">
                <a:latin typeface="微軟正黑體" pitchFamily="34" charset="-120"/>
                <a:ea typeface="微軟正黑體" pitchFamily="34" charset="-120"/>
              </a:rPr>
              <a:t>需求追蹤</a:t>
            </a:r>
            <a:endParaRPr kumimoji="0" lang="en-US" altLang="zh-TW" sz="3600" dirty="0">
              <a:latin typeface="微軟正黑體" pitchFamily="34" charset="-120"/>
              <a:ea typeface="微軟正黑體" pitchFamily="34" charset="-120"/>
            </a:endParaRPr>
          </a:p>
        </p:txBody>
      </p:sp>
      <p:sp>
        <p:nvSpPr>
          <p:cNvPr id="54299" name="文字方塊 1"/>
          <p:cNvSpPr txBox="1">
            <a:spLocks noChangeArrowheads="1"/>
          </p:cNvSpPr>
          <p:nvPr/>
        </p:nvSpPr>
        <p:spPr bwMode="auto">
          <a:xfrm>
            <a:off x="328613" y="1189038"/>
            <a:ext cx="42878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lang="zh-TW" altLang="en-US" sz="2000">
                <a:latin typeface="微軟正黑體" pitchFamily="34" charset="-120"/>
                <a:ea typeface="微軟正黑體" pitchFamily="34" charset="-120"/>
              </a:rPr>
              <a:t>提案單位：</a:t>
            </a:r>
            <a:r>
              <a:rPr lang="zh-TW" altLang="zh-TW" sz="2000">
                <a:latin typeface="微軟正黑體" pitchFamily="34" charset="-120"/>
                <a:ea typeface="微軟正黑體" pitchFamily="34" charset="-120"/>
              </a:rPr>
              <a:t>北極星測繪科技有限公司</a:t>
            </a:r>
            <a:endParaRPr lang="zh-TW" altLang="en-US" sz="200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C014CC9B-370D-435E-A5EE-150A7F47F33C}" type="slidenum">
              <a:rPr kumimoji="0" lang="zh-TW" altLang="en-US" sz="1200">
                <a:latin typeface="微軟正黑體" pitchFamily="34" charset="-120"/>
                <a:ea typeface="微軟正黑體" pitchFamily="34" charset="-120"/>
              </a:rPr>
              <a:pPr algn="ctr" eaLnBrk="1" hangingPunct="1">
                <a:spcBef>
                  <a:spcPct val="0"/>
                </a:spcBef>
                <a:buFontTx/>
                <a:buNone/>
              </a:pPr>
              <a:t>46</a:t>
            </a:fld>
            <a:endParaRPr kumimoji="0" lang="en-US" altLang="zh-TW" sz="1200">
              <a:latin typeface="微軟正黑體" pitchFamily="34" charset="-120"/>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3908180791"/>
              </p:ext>
            </p:extLst>
          </p:nvPr>
        </p:nvGraphicFramePr>
        <p:xfrm>
          <a:off x="252413" y="1566863"/>
          <a:ext cx="8712200" cy="4886325"/>
        </p:xfrm>
        <a:graphic>
          <a:graphicData uri="http://schemas.openxmlformats.org/drawingml/2006/table">
            <a:tbl>
              <a:tblPr/>
              <a:tblGrid>
                <a:gridCol w="719187"/>
                <a:gridCol w="1368376"/>
                <a:gridCol w="1727968"/>
                <a:gridCol w="1008112"/>
                <a:gridCol w="1224136"/>
                <a:gridCol w="2664421"/>
              </a:tblGrid>
              <a:tr h="700952">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20" marR="91420" marT="45664" marB="4566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標題</a:t>
                      </a:r>
                    </a:p>
                  </a:txBody>
                  <a:tcPr marL="91420" marR="91420" marT="45664" marB="4566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發表內容</a:t>
                      </a:r>
                    </a:p>
                  </a:txBody>
                  <a:tcPr marL="91420" marR="91420" marT="45664" marB="4566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20" marR="91420" marT="45664" marB="4566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開放情形</a:t>
                      </a:r>
                    </a:p>
                  </a:txBody>
                  <a:tcPr marL="91420" marR="91420" marT="45664" marB="4566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回覆情形</a:t>
                      </a:r>
                    </a:p>
                  </a:txBody>
                  <a:tcPr marL="91420" marR="91420" marT="45664" marB="4566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418537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a:ln>
                            <a:noFill/>
                          </a:ln>
                          <a:solidFill>
                            <a:srgbClr val="000000"/>
                          </a:solidFill>
                          <a:effectLst/>
                          <a:latin typeface="微軟正黑體" pitchFamily="34" charset="-120"/>
                          <a:ea typeface="微軟正黑體" pitchFamily="34" charset="-120"/>
                          <a:cs typeface="+mn-cs"/>
                        </a:rPr>
                        <a:t>2</a:t>
                      </a:r>
                      <a:endParaRPr kumimoji="0" 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建議開放「園區水電耗用狀況資訊」之尚可供給水量與電量資訊</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資料集名稱：園區水電耗用狀況資訊</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資料來源：</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http://data.gov.tw/node/6336</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應用內容：工業區基本資料資訊，需提供相關評估單位未來尚可供給的水量與電量資訊。</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加工出口區管理處</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sym typeface="Wingdings 2" panose="05020102010507070707" pitchFamily="18" charset="2"/>
                        </a:rPr>
                        <a:t></a:t>
                      </a:r>
                      <a:r>
                        <a:rPr kumimoji="0" 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可</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開放</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   </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預計 </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105</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年</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4</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月</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  </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電量：加工出口區供電能量負載總量約為</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1,350,000kW</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；園區廠商與台電公司契約容量約為</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600,000kW</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水量：加工出口區各園區合計日需水量約</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8</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萬噸，日供水量約</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16.1</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萬噸（台水公司供</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14.4</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萬噸、加工處工業給水站供</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1.7</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萬噸），正常供水無虞。</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上述資料將併入「園區水電耗用狀況資訊」之備註欄說明，預計自</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105</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年</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4</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月起開放。</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55322"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dirty="0">
                <a:latin typeface="微軟正黑體" pitchFamily="34" charset="-120"/>
                <a:ea typeface="微軟正黑體" pitchFamily="34" charset="-120"/>
              </a:rPr>
              <a:t>經濟部</a:t>
            </a:r>
            <a:r>
              <a:rPr kumimoji="0" lang="zh-TW" altLang="zh-TW" sz="3600" dirty="0">
                <a:latin typeface="微軟正黑體" pitchFamily="34" charset="-120"/>
                <a:ea typeface="微軟正黑體" pitchFamily="34" charset="-120"/>
              </a:rPr>
              <a:t>主題式政府資料開放應用需求研討會</a:t>
            </a:r>
            <a:r>
              <a:rPr kumimoji="0" lang="en-US" altLang="zh-TW" sz="3600" dirty="0">
                <a:latin typeface="微軟正黑體" pitchFamily="34" charset="-120"/>
                <a:ea typeface="微軟正黑體" pitchFamily="34" charset="-120"/>
              </a:rPr>
              <a:t>-</a:t>
            </a:r>
            <a:r>
              <a:rPr kumimoji="0" lang="zh-TW" altLang="en-US" sz="3600" dirty="0">
                <a:latin typeface="微軟正黑體" pitchFamily="34" charset="-120"/>
                <a:ea typeface="微軟正黑體" pitchFamily="34" charset="-120"/>
              </a:rPr>
              <a:t>民間需求追蹤</a:t>
            </a:r>
            <a:endParaRPr kumimoji="0" lang="en-US" altLang="zh-TW" sz="3600" dirty="0">
              <a:latin typeface="微軟正黑體" pitchFamily="34" charset="-120"/>
              <a:ea typeface="微軟正黑體" pitchFamily="34" charset="-120"/>
            </a:endParaRPr>
          </a:p>
        </p:txBody>
      </p:sp>
      <p:sp>
        <p:nvSpPr>
          <p:cNvPr id="55323" name="文字方塊 8"/>
          <p:cNvSpPr txBox="1">
            <a:spLocks noChangeArrowheads="1"/>
          </p:cNvSpPr>
          <p:nvPr/>
        </p:nvSpPr>
        <p:spPr bwMode="auto">
          <a:xfrm>
            <a:off x="328613" y="1189038"/>
            <a:ext cx="42878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lang="zh-TW" altLang="en-US" sz="2000">
                <a:latin typeface="微軟正黑體" pitchFamily="34" charset="-120"/>
                <a:ea typeface="微軟正黑體" pitchFamily="34" charset="-120"/>
              </a:rPr>
              <a:t>提案單位：</a:t>
            </a:r>
            <a:r>
              <a:rPr lang="zh-TW" altLang="zh-TW" sz="2000">
                <a:latin typeface="微軟正黑體" pitchFamily="34" charset="-120"/>
                <a:ea typeface="微軟正黑體" pitchFamily="34" charset="-120"/>
              </a:rPr>
              <a:t>北極星測繪科技有限公司</a:t>
            </a:r>
            <a:endParaRPr lang="zh-TW" altLang="en-US" sz="200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BB989EAF-2977-42BB-936E-18736C0C8C96}" type="slidenum">
              <a:rPr kumimoji="0" lang="zh-TW" altLang="en-US" sz="1200">
                <a:latin typeface="微軟正黑體" pitchFamily="34" charset="-120"/>
                <a:ea typeface="微軟正黑體" pitchFamily="34" charset="-120"/>
              </a:rPr>
              <a:pPr algn="ctr" eaLnBrk="1" hangingPunct="1">
                <a:spcBef>
                  <a:spcPct val="0"/>
                </a:spcBef>
                <a:buFontTx/>
                <a:buNone/>
              </a:pPr>
              <a:t>47</a:t>
            </a:fld>
            <a:endParaRPr kumimoji="0" lang="en-US" altLang="zh-TW" sz="1200">
              <a:latin typeface="微軟正黑體" pitchFamily="34" charset="-120"/>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2135358254"/>
              </p:ext>
            </p:extLst>
          </p:nvPr>
        </p:nvGraphicFramePr>
        <p:xfrm>
          <a:off x="180975" y="1851025"/>
          <a:ext cx="8712200" cy="4314825"/>
        </p:xfrm>
        <a:graphic>
          <a:graphicData uri="http://schemas.openxmlformats.org/drawingml/2006/table">
            <a:tbl>
              <a:tblPr/>
              <a:tblGrid>
                <a:gridCol w="790575"/>
                <a:gridCol w="1296988"/>
                <a:gridCol w="2159000"/>
                <a:gridCol w="1368425"/>
                <a:gridCol w="1296987"/>
                <a:gridCol w="1800225"/>
              </a:tblGrid>
              <a:tr h="473183">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20" marR="91420" marT="45669" marB="4566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標題</a:t>
                      </a:r>
                    </a:p>
                  </a:txBody>
                  <a:tcPr marL="91420" marR="91420" marT="45669" marB="4566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發表內容</a:t>
                      </a:r>
                    </a:p>
                  </a:txBody>
                  <a:tcPr marL="91420" marR="91420" marT="45669" marB="4566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回應機關</a:t>
                      </a:r>
                    </a:p>
                  </a:txBody>
                  <a:tcPr marL="91420" marR="91420" marT="45669" marB="4566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開放情形</a:t>
                      </a:r>
                    </a:p>
                  </a:txBody>
                  <a:tcPr marL="91420" marR="91420" marT="45669" marB="4566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回覆情形</a:t>
                      </a:r>
                    </a:p>
                  </a:txBody>
                  <a:tcPr marL="91420" marR="91420" marT="45669" marB="4566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84164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a:ln>
                            <a:noFill/>
                          </a:ln>
                          <a:solidFill>
                            <a:srgbClr val="000000"/>
                          </a:solidFill>
                          <a:effectLst/>
                          <a:latin typeface="微軟正黑體" pitchFamily="34" charset="-120"/>
                          <a:ea typeface="微軟正黑體" pitchFamily="34" charset="-120"/>
                          <a:cs typeface="+mn-cs"/>
                        </a:rPr>
                        <a:t>3</a:t>
                      </a:r>
                      <a:endParaRPr kumimoji="0" 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建議須即時更新「經濟部工業局所轄工業區已租售土地建廠使用情形」之資訊</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資料集名稱：經濟部工業局所轄工業區已租售土地建廠使用情形</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資料來源：</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hlinkClick r:id="rId3"/>
                        </a:rPr>
                        <a:t>http://data.gov.tw/node/8796</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應用內容：以工業區為單位，呈現工業區內可供租售土地現況，因資訊過時，缺少回饋查詢的依據，無法活絡土地運用。</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工業局</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已開放</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經查本資料每季更新一次，下次預計更新為</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105</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年</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4</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月。</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56346"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dirty="0">
                <a:latin typeface="微軟正黑體" pitchFamily="34" charset="-120"/>
                <a:ea typeface="微軟正黑體" pitchFamily="34" charset="-120"/>
              </a:rPr>
              <a:t>經濟部</a:t>
            </a:r>
            <a:r>
              <a:rPr kumimoji="0" lang="zh-TW" altLang="zh-TW" sz="3600" dirty="0">
                <a:latin typeface="微軟正黑體" pitchFamily="34" charset="-120"/>
                <a:ea typeface="微軟正黑體" pitchFamily="34" charset="-120"/>
              </a:rPr>
              <a:t>主題式政府資料開放應用需求研討會</a:t>
            </a:r>
            <a:r>
              <a:rPr kumimoji="0" lang="en-US" altLang="zh-TW" sz="3600" dirty="0">
                <a:latin typeface="微軟正黑體" pitchFamily="34" charset="-120"/>
                <a:ea typeface="微軟正黑體" pitchFamily="34" charset="-120"/>
              </a:rPr>
              <a:t>-</a:t>
            </a:r>
            <a:r>
              <a:rPr kumimoji="0" lang="zh-TW" altLang="en-US" sz="3600" dirty="0">
                <a:latin typeface="微軟正黑體" pitchFamily="34" charset="-120"/>
                <a:ea typeface="微軟正黑體" pitchFamily="34" charset="-120"/>
              </a:rPr>
              <a:t>民間需求追蹤</a:t>
            </a:r>
            <a:endParaRPr kumimoji="0" lang="en-US" altLang="zh-TW" sz="3600" dirty="0">
              <a:latin typeface="微軟正黑體" pitchFamily="34" charset="-120"/>
              <a:ea typeface="微軟正黑體" pitchFamily="34" charset="-120"/>
            </a:endParaRPr>
          </a:p>
        </p:txBody>
      </p:sp>
      <p:sp>
        <p:nvSpPr>
          <p:cNvPr id="56347" name="文字方塊 8"/>
          <p:cNvSpPr txBox="1">
            <a:spLocks noChangeArrowheads="1"/>
          </p:cNvSpPr>
          <p:nvPr/>
        </p:nvSpPr>
        <p:spPr bwMode="auto">
          <a:xfrm>
            <a:off x="328613" y="1484313"/>
            <a:ext cx="42878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lang="zh-TW" altLang="en-US" sz="2000">
                <a:latin typeface="微軟正黑體" pitchFamily="34" charset="-120"/>
                <a:ea typeface="微軟正黑體" pitchFamily="34" charset="-120"/>
              </a:rPr>
              <a:t>提案單位：</a:t>
            </a:r>
            <a:r>
              <a:rPr lang="zh-TW" altLang="zh-TW" sz="2000">
                <a:latin typeface="微軟正黑體" pitchFamily="34" charset="-120"/>
                <a:ea typeface="微軟正黑體" pitchFamily="34" charset="-120"/>
              </a:rPr>
              <a:t>北極星測繪科技有限公司</a:t>
            </a:r>
            <a:endParaRPr lang="zh-TW" altLang="en-US" sz="200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8F1B5389-65AD-4FC9-A0DA-E972F1629DE2}" type="slidenum">
              <a:rPr kumimoji="0" lang="zh-TW" altLang="en-US" sz="1200">
                <a:latin typeface="微軟正黑體" pitchFamily="34" charset="-120"/>
                <a:ea typeface="微軟正黑體" pitchFamily="34" charset="-120"/>
              </a:rPr>
              <a:pPr algn="ctr" eaLnBrk="1" hangingPunct="1">
                <a:spcBef>
                  <a:spcPct val="0"/>
                </a:spcBef>
                <a:buFontTx/>
                <a:buNone/>
              </a:pPr>
              <a:t>48</a:t>
            </a:fld>
            <a:endParaRPr kumimoji="0" lang="en-US" altLang="zh-TW" sz="1200">
              <a:latin typeface="微軟正黑體" pitchFamily="34" charset="-120"/>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2674809318"/>
              </p:ext>
            </p:extLst>
          </p:nvPr>
        </p:nvGraphicFramePr>
        <p:xfrm>
          <a:off x="180975" y="1927225"/>
          <a:ext cx="8712200" cy="3733800"/>
        </p:xfrm>
        <a:graphic>
          <a:graphicData uri="http://schemas.openxmlformats.org/drawingml/2006/table">
            <a:tbl>
              <a:tblPr/>
              <a:tblGrid>
                <a:gridCol w="790575"/>
                <a:gridCol w="1296988"/>
                <a:gridCol w="2159000"/>
                <a:gridCol w="1368425"/>
                <a:gridCol w="1512341"/>
                <a:gridCol w="1584871"/>
              </a:tblGrid>
              <a:tr h="473075">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20" marR="91420" marT="45658" marB="4565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標題</a:t>
                      </a:r>
                    </a:p>
                  </a:txBody>
                  <a:tcPr marL="91420" marR="91420" marT="45658" marB="4565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發表內容</a:t>
                      </a:r>
                    </a:p>
                  </a:txBody>
                  <a:tcPr marL="91420" marR="91420" marT="45658" marB="4565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回應機關</a:t>
                      </a:r>
                    </a:p>
                  </a:txBody>
                  <a:tcPr marL="91420" marR="91420" marT="45658" marB="4565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開放情形</a:t>
                      </a:r>
                    </a:p>
                  </a:txBody>
                  <a:tcPr marL="91420" marR="91420" marT="45658" marB="4565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20" marR="91420" marT="45658" marB="4565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260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a:ln>
                            <a:noFill/>
                          </a:ln>
                          <a:solidFill>
                            <a:srgbClr val="000000"/>
                          </a:solidFill>
                          <a:effectLst/>
                          <a:latin typeface="微軟正黑體" pitchFamily="34" charset="-120"/>
                          <a:ea typeface="微軟正黑體" pitchFamily="34" charset="-120"/>
                          <a:cs typeface="+mn-cs"/>
                        </a:rPr>
                        <a:t>4</a:t>
                      </a:r>
                      <a:endParaRPr kumimoji="0" 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建議開放「工業區用水量」尚可用的水量資訊</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資料集名稱：工業區用水量</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資料來源：產業用地規劃與活化策略研究報告</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應用內容：以工業區為單位呈現產業特性，需提供相關評估者以工業區為單位，未來尚可提供的水量資訊。</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台灣自來水公司</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sym typeface="Wingdings 2" panose="05020102010507070707" pitchFamily="18" charset="2"/>
                        </a:rPr>
                        <a:t></a:t>
                      </a:r>
                      <a:r>
                        <a:rPr kumimoji="0" 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可</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開放</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   </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預計</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105</a:t>
                      </a:r>
                      <a:r>
                        <a:rPr kumimoji="0" 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 </a:t>
                      </a:r>
                      <a:r>
                        <a:rPr kumimoji="0" 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12</a:t>
                      </a:r>
                      <a:r>
                        <a:rPr kumimoji="0" 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   </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月</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依作業完成時間預估可於</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105 </a:t>
                      </a:r>
                      <a:r>
                        <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12</a:t>
                      </a:r>
                      <a:r>
                        <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月</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開放</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57370"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dirty="0">
                <a:latin typeface="微軟正黑體" pitchFamily="34" charset="-120"/>
                <a:ea typeface="微軟正黑體" pitchFamily="34" charset="-120"/>
              </a:rPr>
              <a:t>經濟部</a:t>
            </a:r>
            <a:r>
              <a:rPr kumimoji="0" lang="zh-TW" altLang="zh-TW" sz="3600" dirty="0">
                <a:latin typeface="微軟正黑體" pitchFamily="34" charset="-120"/>
                <a:ea typeface="微軟正黑體" pitchFamily="34" charset="-120"/>
              </a:rPr>
              <a:t>主題式政府資料開放應用需求研討會</a:t>
            </a:r>
            <a:r>
              <a:rPr kumimoji="0" lang="en-US" altLang="zh-TW" sz="3600" dirty="0">
                <a:latin typeface="微軟正黑體" pitchFamily="34" charset="-120"/>
                <a:ea typeface="微軟正黑體" pitchFamily="34" charset="-120"/>
              </a:rPr>
              <a:t>-</a:t>
            </a:r>
            <a:r>
              <a:rPr kumimoji="0" lang="zh-TW" altLang="en-US" sz="3600" dirty="0">
                <a:latin typeface="微軟正黑體" pitchFamily="34" charset="-120"/>
                <a:ea typeface="微軟正黑體" pitchFamily="34" charset="-120"/>
              </a:rPr>
              <a:t>民間需求追蹤</a:t>
            </a:r>
            <a:endParaRPr kumimoji="0" lang="en-US" altLang="zh-TW" sz="3600" dirty="0">
              <a:latin typeface="微軟正黑體" pitchFamily="34" charset="-120"/>
              <a:ea typeface="微軟正黑體" pitchFamily="34" charset="-120"/>
            </a:endParaRPr>
          </a:p>
        </p:txBody>
      </p:sp>
      <p:sp>
        <p:nvSpPr>
          <p:cNvPr id="57371" name="文字方塊 8"/>
          <p:cNvSpPr txBox="1">
            <a:spLocks noChangeArrowheads="1"/>
          </p:cNvSpPr>
          <p:nvPr/>
        </p:nvSpPr>
        <p:spPr bwMode="auto">
          <a:xfrm>
            <a:off x="328613" y="1444625"/>
            <a:ext cx="42878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lang="zh-TW" altLang="en-US" sz="2000">
                <a:latin typeface="微軟正黑體" pitchFamily="34" charset="-120"/>
                <a:ea typeface="微軟正黑體" pitchFamily="34" charset="-120"/>
              </a:rPr>
              <a:t>提案單位：</a:t>
            </a:r>
            <a:r>
              <a:rPr lang="zh-TW" altLang="zh-TW" sz="2000">
                <a:latin typeface="微軟正黑體" pitchFamily="34" charset="-120"/>
                <a:ea typeface="微軟正黑體" pitchFamily="34" charset="-120"/>
              </a:rPr>
              <a:t>北極星測繪科技有限公司</a:t>
            </a:r>
            <a:endParaRPr lang="zh-TW" altLang="en-US" sz="200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D6E7E377-4F37-48D0-B2C4-6D551F43DD90}" type="slidenum">
              <a:rPr kumimoji="0" lang="zh-TW" altLang="en-US" sz="1200">
                <a:latin typeface="微軟正黑體" pitchFamily="34" charset="-120"/>
                <a:ea typeface="微軟正黑體" pitchFamily="34" charset="-120"/>
              </a:rPr>
              <a:pPr algn="ctr" eaLnBrk="1" hangingPunct="1">
                <a:spcBef>
                  <a:spcPct val="0"/>
                </a:spcBef>
                <a:buFontTx/>
                <a:buNone/>
              </a:pPr>
              <a:t>49</a:t>
            </a:fld>
            <a:endParaRPr kumimoji="0" lang="en-US" altLang="zh-TW" sz="1200">
              <a:latin typeface="微軟正黑體" pitchFamily="34" charset="-120"/>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1648517486"/>
              </p:ext>
            </p:extLst>
          </p:nvPr>
        </p:nvGraphicFramePr>
        <p:xfrm>
          <a:off x="180975" y="1909763"/>
          <a:ext cx="8712200" cy="4040187"/>
        </p:xfrm>
        <a:graphic>
          <a:graphicData uri="http://schemas.openxmlformats.org/drawingml/2006/table">
            <a:tbl>
              <a:tblPr/>
              <a:tblGrid>
                <a:gridCol w="790575"/>
                <a:gridCol w="1296988"/>
                <a:gridCol w="2159000"/>
                <a:gridCol w="1368425"/>
                <a:gridCol w="1296987"/>
                <a:gridCol w="1800225"/>
              </a:tblGrid>
              <a:tr h="473121">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標題</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發表內容</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回應機關</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開放情形</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回覆情形</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56706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a:ln>
                            <a:noFill/>
                          </a:ln>
                          <a:solidFill>
                            <a:srgbClr val="000000"/>
                          </a:solidFill>
                          <a:effectLst/>
                          <a:latin typeface="微軟正黑體" pitchFamily="34" charset="-120"/>
                          <a:ea typeface="微軟正黑體" pitchFamily="34" charset="-120"/>
                          <a:cs typeface="+mn-cs"/>
                        </a:rPr>
                        <a:t>5</a:t>
                      </a:r>
                      <a:endParaRPr kumimoji="0" 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建議開放「工業區廢水量</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汙水處理廠資料</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」之汙水處理內容、處理量、尚餘處理空間量</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資料集名稱：工業區廢水量</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汙水處理廠資料</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資料來源：產業用地規劃與活化策略研究報告</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應用內容：以工業區為單位呈現產業特性，需提供評估設廠單位之細部汙水處理資訊（處理內容、處理量、尚餘處理空間）</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工業局</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sym typeface="Wingdings 2" panose="05020102010507070707" pitchFamily="18" charset="2"/>
                        </a:rPr>
                        <a:t></a:t>
                      </a:r>
                      <a:r>
                        <a:rPr kumimoji="0" 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有</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限度開放</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預計</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105</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年</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8</a:t>
                      </a:r>
                      <a:r>
                        <a:rPr kumimoji="0" 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月</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便於民眾之查詢及了解工業區內污水處理廠相關資訊，目前先行開放污水處理廠之處理內容及處理量之資訊。</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58394"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dirty="0">
                <a:latin typeface="微軟正黑體" pitchFamily="34" charset="-120"/>
                <a:ea typeface="微軟正黑體" pitchFamily="34" charset="-120"/>
              </a:rPr>
              <a:t>經濟部</a:t>
            </a:r>
            <a:r>
              <a:rPr kumimoji="0" lang="zh-TW" altLang="zh-TW" sz="3600" dirty="0">
                <a:latin typeface="微軟正黑體" pitchFamily="34" charset="-120"/>
                <a:ea typeface="微軟正黑體" pitchFamily="34" charset="-120"/>
              </a:rPr>
              <a:t>主題式政府資料開放應用需求研討會</a:t>
            </a:r>
            <a:r>
              <a:rPr kumimoji="0" lang="en-US" altLang="zh-TW" sz="3600" dirty="0">
                <a:latin typeface="微軟正黑體" pitchFamily="34" charset="-120"/>
                <a:ea typeface="微軟正黑體" pitchFamily="34" charset="-120"/>
              </a:rPr>
              <a:t>-</a:t>
            </a:r>
            <a:r>
              <a:rPr kumimoji="0" lang="zh-TW" altLang="en-US" sz="3600" dirty="0">
                <a:latin typeface="微軟正黑體" pitchFamily="34" charset="-120"/>
                <a:ea typeface="微軟正黑體" pitchFamily="34" charset="-120"/>
              </a:rPr>
              <a:t>民間需求追蹤</a:t>
            </a:r>
            <a:endParaRPr kumimoji="0" lang="en-US" altLang="zh-TW" sz="3600" dirty="0">
              <a:latin typeface="微軟正黑體" pitchFamily="34" charset="-120"/>
              <a:ea typeface="微軟正黑體" pitchFamily="34" charset="-120"/>
            </a:endParaRPr>
          </a:p>
        </p:txBody>
      </p:sp>
      <p:sp>
        <p:nvSpPr>
          <p:cNvPr id="58395" name="文字方塊 8"/>
          <p:cNvSpPr txBox="1">
            <a:spLocks noChangeArrowheads="1"/>
          </p:cNvSpPr>
          <p:nvPr/>
        </p:nvSpPr>
        <p:spPr bwMode="auto">
          <a:xfrm>
            <a:off x="328613" y="1470025"/>
            <a:ext cx="42878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lang="zh-TW" altLang="en-US" sz="2000">
                <a:latin typeface="微軟正黑體" pitchFamily="34" charset="-120"/>
                <a:ea typeface="微軟正黑體" pitchFamily="34" charset="-120"/>
              </a:rPr>
              <a:t>提案單位：</a:t>
            </a:r>
            <a:r>
              <a:rPr lang="zh-TW" altLang="zh-TW" sz="2000">
                <a:latin typeface="微軟正黑體" pitchFamily="34" charset="-120"/>
                <a:ea typeface="微軟正黑體" pitchFamily="34" charset="-120"/>
              </a:rPr>
              <a:t>北極星測繪科技有限公司</a:t>
            </a:r>
            <a:endParaRPr lang="zh-TW" altLang="en-US" sz="200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C538968E-F44E-4DEC-9D78-C43CD62A69CB}" type="slidenum">
              <a:rPr lang="en-US" altLang="zh-TW" smtClean="0"/>
              <a:pPr>
                <a:defRPr/>
              </a:pPr>
              <a:t>5</a:t>
            </a:fld>
            <a:endParaRPr lang="en-US" altLang="zh-TW"/>
          </a:p>
        </p:txBody>
      </p:sp>
      <p:graphicFrame>
        <p:nvGraphicFramePr>
          <p:cNvPr id="4" name="Group 31"/>
          <p:cNvGraphicFramePr>
            <a:graphicFrameLocks/>
          </p:cNvGraphicFramePr>
          <p:nvPr>
            <p:extLst>
              <p:ext uri="{D42A27DB-BD31-4B8C-83A1-F6EECF244321}">
                <p14:modId xmlns:p14="http://schemas.microsoft.com/office/powerpoint/2010/main" val="3700112242"/>
              </p:ext>
            </p:extLst>
          </p:nvPr>
        </p:nvGraphicFramePr>
        <p:xfrm>
          <a:off x="317500" y="1268413"/>
          <a:ext cx="8575675" cy="4752975"/>
        </p:xfrm>
        <a:graphic>
          <a:graphicData uri="http://schemas.openxmlformats.org/drawingml/2006/table">
            <a:tbl>
              <a:tblPr/>
              <a:tblGrid>
                <a:gridCol w="1230164"/>
                <a:gridCol w="2160240"/>
                <a:gridCol w="3257407"/>
                <a:gridCol w="1135667"/>
                <a:gridCol w="792197"/>
              </a:tblGrid>
              <a:tr h="754116">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en-US" altLang="zh-TW"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98859">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年度第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105.1.15</a:t>
                      </a:r>
                      <a:endParaRPr kumimoji="1" lang="en-US" altLang="zh-TW"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tx1"/>
                        </a:buClr>
                        <a:buSzTx/>
                        <a:buFontTx/>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12</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、行政院及各部會資料開放諮詢小組會議簡報應事前公開於政府資料開放平臺，並於會後公開會議相關紀錄。</a:t>
                      </a: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tx1"/>
                        </a:buClr>
                        <a:buSzTx/>
                        <a:buFont typeface="Wingdings" pitchFamily="2" charset="2"/>
                        <a:buNone/>
                        <a:tabLst/>
                        <a:defRPr/>
                      </a:pP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已配合於</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政府資料開放平臺</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開放事前之會議資料及會後之相關紀錄。</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經濟部資訊中心</a:t>
                      </a: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2311" name="Rectangle 2"/>
          <p:cNvSpPr txBox="1">
            <a:spLocks noChangeArrowheads="1"/>
          </p:cNvSpPr>
          <p:nvPr/>
        </p:nvSpPr>
        <p:spPr bwMode="auto">
          <a:xfrm>
            <a:off x="1979613" y="61913"/>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r>
              <a:rPr kumimoji="0" lang="zh-TW" altLang="en-US" sz="3600">
                <a:latin typeface="微軟正黑體" pitchFamily="34" charset="-120"/>
                <a:ea typeface="微軟正黑體" pitchFamily="34" charset="-120"/>
              </a:rPr>
              <a:t>行政院資料開放諮詢小組歷次會議結論追蹤報告</a:t>
            </a:r>
            <a:endParaRPr kumimoji="0" lang="en-US" altLang="zh-TW" sz="280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78481D4F-B382-4F59-991B-B56C4FA10FB8}" type="slidenum">
              <a:rPr kumimoji="0" lang="zh-TW" altLang="en-US" sz="1200">
                <a:latin typeface="微軟正黑體" pitchFamily="34" charset="-120"/>
                <a:ea typeface="微軟正黑體" pitchFamily="34" charset="-120"/>
              </a:rPr>
              <a:pPr algn="ctr" eaLnBrk="1" hangingPunct="1">
                <a:spcBef>
                  <a:spcPct val="0"/>
                </a:spcBef>
                <a:buFontTx/>
                <a:buNone/>
              </a:pPr>
              <a:t>50</a:t>
            </a:fld>
            <a:endParaRPr kumimoji="0" lang="en-US" altLang="zh-TW" sz="1200">
              <a:latin typeface="微軟正黑體" pitchFamily="34" charset="-120"/>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2577059130"/>
              </p:ext>
            </p:extLst>
          </p:nvPr>
        </p:nvGraphicFramePr>
        <p:xfrm>
          <a:off x="180975" y="1927225"/>
          <a:ext cx="8712200" cy="3733800"/>
        </p:xfrm>
        <a:graphic>
          <a:graphicData uri="http://schemas.openxmlformats.org/drawingml/2006/table">
            <a:tbl>
              <a:tblPr/>
              <a:tblGrid>
                <a:gridCol w="790575"/>
                <a:gridCol w="1296988"/>
                <a:gridCol w="2159000"/>
                <a:gridCol w="1368425"/>
                <a:gridCol w="1296987"/>
                <a:gridCol w="1800225"/>
              </a:tblGrid>
              <a:tr h="473075">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20" marR="91420" marT="45658" marB="4565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標題</a:t>
                      </a:r>
                    </a:p>
                  </a:txBody>
                  <a:tcPr marL="91420" marR="91420" marT="45658" marB="4565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發表內容</a:t>
                      </a:r>
                    </a:p>
                  </a:txBody>
                  <a:tcPr marL="91420" marR="91420" marT="45658" marB="4565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回應機關</a:t>
                      </a:r>
                    </a:p>
                  </a:txBody>
                  <a:tcPr marL="91420" marR="91420" marT="45658" marB="4565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開放情形</a:t>
                      </a:r>
                    </a:p>
                  </a:txBody>
                  <a:tcPr marL="91420" marR="91420" marT="45658" marB="4565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回覆情形</a:t>
                      </a:r>
                    </a:p>
                  </a:txBody>
                  <a:tcPr marL="91420" marR="91420" marT="45658" marB="4565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260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a:ln>
                            <a:noFill/>
                          </a:ln>
                          <a:solidFill>
                            <a:srgbClr val="000000"/>
                          </a:solidFill>
                          <a:effectLst/>
                          <a:latin typeface="微軟正黑體" pitchFamily="34" charset="-120"/>
                          <a:ea typeface="微軟正黑體" pitchFamily="34" charset="-120"/>
                          <a:cs typeface="+mn-cs"/>
                        </a:rPr>
                        <a:t>6</a:t>
                      </a:r>
                      <a:endParaRPr kumimoji="0" 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建議即時更新「台灣工業用地供給與服務資訊網」之資訊</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資料集名稱：台灣工業用地供給與服務資訊網</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資料來源：</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hlinkClick r:id="rId3"/>
                        </a:rPr>
                        <a:t>http://idbpark.moeaidb.gov.tw/</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應用內容：主要提供各界了解租售物件現況，惟目前瀏覽速度慢且資訊未即時更新。</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工業局</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標楷體"/>
                          <a:ea typeface="標楷體"/>
                          <a:cs typeface="+mn-cs"/>
                        </a:rPr>
                        <a:t>─</a:t>
                      </a:r>
                      <a:endPar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本</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網站皆有</a:t>
                      </a:r>
                      <a:r>
                        <a:rPr kumimoji="0" 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即時更新</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相關資訊</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如租售物件、最新消息等</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，以利使用者查詢運應用</a:t>
                      </a:r>
                      <a:r>
                        <a:rPr kumimoji="0" 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目前已完成更換主機，</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俾</a:t>
                      </a:r>
                      <a:r>
                        <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提升</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查詢效能</a:t>
                      </a:r>
                      <a:r>
                        <a:rPr kumimoji="0" lang="zh-TW" altLang="en-US" sz="1800" b="0" i="0" u="none" strike="noStrike" kern="1200" cap="none" normalizeH="0" baseline="0" dirty="0" smtClean="0">
                          <a:ln>
                            <a:noFill/>
                          </a:ln>
                          <a:solidFill>
                            <a:srgbClr val="000000"/>
                          </a:solidFill>
                          <a:effectLst/>
                          <a:latin typeface="新細明體"/>
                          <a:ea typeface="新細明體"/>
                          <a:cs typeface="+mn-cs"/>
                        </a:rPr>
                        <a:t>。</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59418"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dirty="0">
                <a:latin typeface="微軟正黑體" pitchFamily="34" charset="-120"/>
                <a:ea typeface="微軟正黑體" pitchFamily="34" charset="-120"/>
              </a:rPr>
              <a:t>經濟部</a:t>
            </a:r>
            <a:r>
              <a:rPr kumimoji="0" lang="zh-TW" altLang="zh-TW" sz="3600" dirty="0">
                <a:latin typeface="微軟正黑體" pitchFamily="34" charset="-120"/>
                <a:ea typeface="微軟正黑體" pitchFamily="34" charset="-120"/>
              </a:rPr>
              <a:t>主題式政府資料開放應用需求研討會</a:t>
            </a:r>
            <a:r>
              <a:rPr kumimoji="0" lang="en-US" altLang="zh-TW" sz="3600" dirty="0">
                <a:latin typeface="微軟正黑體" pitchFamily="34" charset="-120"/>
                <a:ea typeface="微軟正黑體" pitchFamily="34" charset="-120"/>
              </a:rPr>
              <a:t>-</a:t>
            </a:r>
            <a:r>
              <a:rPr kumimoji="0" lang="zh-TW" altLang="en-US" sz="3600" dirty="0">
                <a:latin typeface="微軟正黑體" pitchFamily="34" charset="-120"/>
                <a:ea typeface="微軟正黑體" pitchFamily="34" charset="-120"/>
              </a:rPr>
              <a:t>民間需求追蹤</a:t>
            </a:r>
            <a:endParaRPr kumimoji="0" lang="en-US" altLang="zh-TW" sz="3600" dirty="0">
              <a:latin typeface="微軟正黑體" pitchFamily="34" charset="-120"/>
              <a:ea typeface="微軟正黑體" pitchFamily="34" charset="-120"/>
            </a:endParaRPr>
          </a:p>
        </p:txBody>
      </p:sp>
      <p:sp>
        <p:nvSpPr>
          <p:cNvPr id="59419" name="文字方塊 8"/>
          <p:cNvSpPr txBox="1">
            <a:spLocks noChangeArrowheads="1"/>
          </p:cNvSpPr>
          <p:nvPr/>
        </p:nvSpPr>
        <p:spPr bwMode="auto">
          <a:xfrm>
            <a:off x="107950" y="1516063"/>
            <a:ext cx="42878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lang="zh-TW" altLang="en-US" sz="2000">
                <a:latin typeface="微軟正黑體" pitchFamily="34" charset="-120"/>
                <a:ea typeface="微軟正黑體" pitchFamily="34" charset="-120"/>
              </a:rPr>
              <a:t>提案單位：</a:t>
            </a:r>
            <a:r>
              <a:rPr lang="zh-TW" altLang="zh-TW" sz="2000">
                <a:latin typeface="微軟正黑體" pitchFamily="34" charset="-120"/>
                <a:ea typeface="微軟正黑體" pitchFamily="34" charset="-120"/>
              </a:rPr>
              <a:t>北極星測繪科技有限公司</a:t>
            </a:r>
            <a:endParaRPr lang="zh-TW" altLang="en-US" sz="200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90E87188-1840-4C5E-BA38-2DC303113BA1}" type="slidenum">
              <a:rPr kumimoji="0" lang="zh-TW" altLang="en-US" sz="1200">
                <a:latin typeface="微軟正黑體" pitchFamily="34" charset="-120"/>
                <a:ea typeface="微軟正黑體" pitchFamily="34" charset="-120"/>
              </a:rPr>
              <a:pPr algn="ctr" eaLnBrk="1" hangingPunct="1">
                <a:spcBef>
                  <a:spcPct val="0"/>
                </a:spcBef>
                <a:buFontTx/>
                <a:buNone/>
              </a:pPr>
              <a:t>51</a:t>
            </a:fld>
            <a:endParaRPr kumimoji="0" lang="en-US" altLang="zh-TW" sz="1200">
              <a:latin typeface="微軟正黑體" pitchFamily="34" charset="-120"/>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4212788826"/>
              </p:ext>
            </p:extLst>
          </p:nvPr>
        </p:nvGraphicFramePr>
        <p:xfrm>
          <a:off x="260350" y="1655763"/>
          <a:ext cx="8712200" cy="4837383"/>
        </p:xfrm>
        <a:graphic>
          <a:graphicData uri="http://schemas.openxmlformats.org/drawingml/2006/table">
            <a:tbl>
              <a:tblPr/>
              <a:tblGrid>
                <a:gridCol w="790575"/>
                <a:gridCol w="1296988"/>
                <a:gridCol w="2159000"/>
                <a:gridCol w="1368425"/>
                <a:gridCol w="1296987"/>
                <a:gridCol w="1800225"/>
              </a:tblGrid>
              <a:tr h="448263">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20" marR="91420" marT="45648" marB="456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20" marR="91420" marT="45648" marB="456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發表內容</a:t>
                      </a:r>
                    </a:p>
                  </a:txBody>
                  <a:tcPr marL="91420" marR="91420" marT="45648" marB="456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回應機關</a:t>
                      </a:r>
                    </a:p>
                  </a:txBody>
                  <a:tcPr marL="91420" marR="91420" marT="45648" marB="456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開放情形</a:t>
                      </a:r>
                    </a:p>
                  </a:txBody>
                  <a:tcPr marL="91420" marR="91420" marT="45648" marB="456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回覆情形</a:t>
                      </a:r>
                    </a:p>
                  </a:txBody>
                  <a:tcPr marL="91420" marR="91420" marT="45648" marB="456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438884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a:ln>
                            <a:noFill/>
                          </a:ln>
                          <a:solidFill>
                            <a:srgbClr val="000000"/>
                          </a:solidFill>
                          <a:effectLst/>
                          <a:latin typeface="微軟正黑體" pitchFamily="34" charset="-120"/>
                          <a:ea typeface="微軟正黑體" pitchFamily="34" charset="-120"/>
                          <a:cs typeface="+mn-cs"/>
                        </a:rPr>
                        <a:t>7</a:t>
                      </a:r>
                      <a:endParaRPr kumimoji="0" 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建議開放「中港園區及中軟園區產業別土地使用狀況」之圖資</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資料集名稱：中港園區及中軟園區產業別土地使用狀況</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資料來源：</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hlinkClick r:id="rId3"/>
                        </a:rPr>
                        <a:t>http://data.gov.tw/node/16503</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應用內容：提供工業區基本資料資訊予各界，希輔以圖資呈現，提升應用範圍。</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a:ln>
                            <a:noFill/>
                          </a:ln>
                          <a:solidFill>
                            <a:srgbClr val="000000"/>
                          </a:solidFill>
                          <a:effectLst/>
                          <a:latin typeface="微軟正黑體" pitchFamily="34" charset="-120"/>
                          <a:ea typeface="微軟正黑體" pitchFamily="34" charset="-120"/>
                          <a:cs typeface="+mn-cs"/>
                        </a:rPr>
                        <a:t>加工出口區管理處</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sym typeface="Wingdings 2" panose="05020102010507070707" pitchFamily="18" charset="2"/>
                        </a:rPr>
                        <a:t></a:t>
                      </a:r>
                      <a:r>
                        <a:rPr kumimoji="0" 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可</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開放</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   </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預計</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105</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年</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12</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月</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 </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因涉圖資檔案需洽廠商製作並測試，預計於本</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(105)</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年</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12</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月新增「中港園區土地出租圖資資料」及「中港園區土地出租圖資資料」等</a:t>
                      </a:r>
                      <a:r>
                        <a:rPr kumimoji="0" 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2</a:t>
                      </a: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則資料集，內容分別為中港園區各土地位置之租用區內事業名稱及中軟園區各土地位置之租用區內事業名稱</a:t>
                      </a:r>
                      <a:r>
                        <a:rPr kumimoji="0" 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 </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60442"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dirty="0">
                <a:latin typeface="微軟正黑體" pitchFamily="34" charset="-120"/>
                <a:ea typeface="微軟正黑體" pitchFamily="34" charset="-120"/>
              </a:rPr>
              <a:t>經濟部</a:t>
            </a:r>
            <a:r>
              <a:rPr kumimoji="0" lang="zh-TW" altLang="zh-TW" sz="3600" dirty="0">
                <a:latin typeface="微軟正黑體" pitchFamily="34" charset="-120"/>
                <a:ea typeface="微軟正黑體" pitchFamily="34" charset="-120"/>
              </a:rPr>
              <a:t>主題式政府資料開放應用需求研討會</a:t>
            </a:r>
            <a:r>
              <a:rPr kumimoji="0" lang="en-US" altLang="zh-TW" sz="3600" dirty="0">
                <a:latin typeface="微軟正黑體" pitchFamily="34" charset="-120"/>
                <a:ea typeface="微軟正黑體" pitchFamily="34" charset="-120"/>
              </a:rPr>
              <a:t>-</a:t>
            </a:r>
            <a:r>
              <a:rPr kumimoji="0" lang="zh-TW" altLang="en-US" sz="3600" dirty="0">
                <a:latin typeface="微軟正黑體" pitchFamily="34" charset="-120"/>
                <a:ea typeface="微軟正黑體" pitchFamily="34" charset="-120"/>
              </a:rPr>
              <a:t>民間需求追蹤</a:t>
            </a:r>
            <a:endParaRPr kumimoji="0" lang="en-US" altLang="zh-TW" sz="3600" dirty="0">
              <a:latin typeface="微軟正黑體" pitchFamily="34" charset="-120"/>
              <a:ea typeface="微軟正黑體" pitchFamily="34" charset="-120"/>
            </a:endParaRPr>
          </a:p>
        </p:txBody>
      </p:sp>
      <p:sp>
        <p:nvSpPr>
          <p:cNvPr id="60443" name="文字方塊 8"/>
          <p:cNvSpPr txBox="1">
            <a:spLocks noChangeArrowheads="1"/>
          </p:cNvSpPr>
          <p:nvPr/>
        </p:nvSpPr>
        <p:spPr bwMode="auto">
          <a:xfrm>
            <a:off x="328613" y="1300163"/>
            <a:ext cx="42878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lang="zh-TW" altLang="en-US" sz="2000">
                <a:latin typeface="微軟正黑體" pitchFamily="34" charset="-120"/>
                <a:ea typeface="微軟正黑體" pitchFamily="34" charset="-120"/>
              </a:rPr>
              <a:t>提案單位：</a:t>
            </a:r>
            <a:r>
              <a:rPr lang="zh-TW" altLang="zh-TW" sz="2000">
                <a:latin typeface="微軟正黑體" pitchFamily="34" charset="-120"/>
                <a:ea typeface="微軟正黑體" pitchFamily="34" charset="-120"/>
              </a:rPr>
              <a:t>北極星測繪科技有限公司</a:t>
            </a:r>
            <a:endParaRPr lang="zh-TW" altLang="en-US" sz="200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AACFE3A9-6422-4582-819D-52F57986A197}" type="slidenum">
              <a:rPr kumimoji="0" lang="zh-TW" altLang="en-US" sz="1200">
                <a:latin typeface="微軟正黑體" pitchFamily="34" charset="-120"/>
                <a:ea typeface="微軟正黑體" pitchFamily="34" charset="-120"/>
              </a:rPr>
              <a:pPr algn="ctr" eaLnBrk="1" hangingPunct="1">
                <a:spcBef>
                  <a:spcPct val="0"/>
                </a:spcBef>
                <a:buFontTx/>
                <a:buNone/>
              </a:pPr>
              <a:t>52</a:t>
            </a:fld>
            <a:endParaRPr kumimoji="0" lang="en-US" altLang="zh-TW" sz="1200">
              <a:latin typeface="微軟正黑體" pitchFamily="34" charset="-120"/>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885753776"/>
              </p:ext>
            </p:extLst>
          </p:nvPr>
        </p:nvGraphicFramePr>
        <p:xfrm>
          <a:off x="252413" y="1909763"/>
          <a:ext cx="8712200" cy="4040187"/>
        </p:xfrm>
        <a:graphic>
          <a:graphicData uri="http://schemas.openxmlformats.org/drawingml/2006/table">
            <a:tbl>
              <a:tblPr/>
              <a:tblGrid>
                <a:gridCol w="790575"/>
                <a:gridCol w="1296988"/>
                <a:gridCol w="2159000"/>
                <a:gridCol w="1368425"/>
                <a:gridCol w="1296987"/>
                <a:gridCol w="1800225"/>
              </a:tblGrid>
              <a:tr h="473121">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標題</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發表內容</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回應機關</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開放情形</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回覆情形</a:t>
                      </a:r>
                    </a:p>
                  </a:txBody>
                  <a:tcPr marL="91420" marR="91420" marT="45663" marB="4566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56706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a:ln>
                            <a:noFill/>
                          </a:ln>
                          <a:solidFill>
                            <a:srgbClr val="000000"/>
                          </a:solidFill>
                          <a:effectLst/>
                          <a:latin typeface="微軟正黑體" pitchFamily="34" charset="-120"/>
                          <a:ea typeface="微軟正黑體" pitchFamily="34" charset="-120"/>
                          <a:cs typeface="+mn-cs"/>
                        </a:rPr>
                        <a:t>8</a:t>
                      </a:r>
                      <a:endParaRPr kumimoji="0" 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建議即時更新「工業區內停業與歇業廠商家數與面積」之資訊</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資料集名稱：工業區內停業與歇業廠商家數與面積</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資料來源：產業用地規劃與活化策略研究報告</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應用內容：以工業區為單位，呈現工業區內可供給土地現況，惟目前資訊未更新，需要即時資訊作為回饋依據，以活絡土地的運用。</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工業局</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標楷體"/>
                          <a:ea typeface="標楷體"/>
                          <a:cs typeface="+mn-cs"/>
                        </a:rPr>
                        <a:t>─</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有關停工歇業等相關訊息，</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請逕</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至本部統計處網站查詢。</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該資料為每月更新</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61466"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dirty="0">
                <a:latin typeface="微軟正黑體" pitchFamily="34" charset="-120"/>
                <a:ea typeface="微軟正黑體" pitchFamily="34" charset="-120"/>
              </a:rPr>
              <a:t>經濟部</a:t>
            </a:r>
            <a:r>
              <a:rPr kumimoji="0" lang="zh-TW" altLang="zh-TW" sz="3600" dirty="0">
                <a:latin typeface="微軟正黑體" pitchFamily="34" charset="-120"/>
                <a:ea typeface="微軟正黑體" pitchFamily="34" charset="-120"/>
              </a:rPr>
              <a:t>主題式政府資料開放應用需求研討會</a:t>
            </a:r>
            <a:r>
              <a:rPr kumimoji="0" lang="en-US" altLang="zh-TW" sz="3600" dirty="0">
                <a:latin typeface="微軟正黑體" pitchFamily="34" charset="-120"/>
                <a:ea typeface="微軟正黑體" pitchFamily="34" charset="-120"/>
              </a:rPr>
              <a:t>-</a:t>
            </a:r>
            <a:r>
              <a:rPr kumimoji="0" lang="zh-TW" altLang="en-US" sz="3600" dirty="0">
                <a:latin typeface="微軟正黑體" pitchFamily="34" charset="-120"/>
                <a:ea typeface="微軟正黑體" pitchFamily="34" charset="-120"/>
              </a:rPr>
              <a:t>民間需求追蹤</a:t>
            </a:r>
            <a:endParaRPr kumimoji="0" lang="en-US" altLang="zh-TW" sz="3600" dirty="0">
              <a:latin typeface="微軟正黑體" pitchFamily="34" charset="-120"/>
              <a:ea typeface="微軟正黑體" pitchFamily="34" charset="-120"/>
            </a:endParaRPr>
          </a:p>
        </p:txBody>
      </p:sp>
      <p:sp>
        <p:nvSpPr>
          <p:cNvPr id="61467" name="文字方塊 8"/>
          <p:cNvSpPr txBox="1">
            <a:spLocks noChangeArrowheads="1"/>
          </p:cNvSpPr>
          <p:nvPr/>
        </p:nvSpPr>
        <p:spPr bwMode="auto">
          <a:xfrm>
            <a:off x="328613" y="1476375"/>
            <a:ext cx="42878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lang="zh-TW" altLang="en-US" sz="2000" dirty="0">
                <a:latin typeface="微軟正黑體" pitchFamily="34" charset="-120"/>
                <a:ea typeface="微軟正黑體" pitchFamily="34" charset="-120"/>
              </a:rPr>
              <a:t>提案單位：</a:t>
            </a:r>
            <a:r>
              <a:rPr lang="zh-TW" altLang="zh-TW" sz="2000" dirty="0">
                <a:latin typeface="微軟正黑體" pitchFamily="34" charset="-120"/>
                <a:ea typeface="微軟正黑體" pitchFamily="34" charset="-120"/>
              </a:rPr>
              <a:t>北極星測繪科技有限公司</a:t>
            </a:r>
            <a:endParaRPr lang="zh-TW" altLang="en-US" sz="20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文字方塊 1"/>
          <p:cNvSpPr txBox="1">
            <a:spLocks noChangeArrowheads="1"/>
          </p:cNvSpPr>
          <p:nvPr/>
        </p:nvSpPr>
        <p:spPr bwMode="auto">
          <a:xfrm>
            <a:off x="2087563" y="1588"/>
            <a:ext cx="70564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fontAlgn="t" hangingPunct="1">
              <a:spcBef>
                <a:spcPct val="0"/>
              </a:spcBef>
              <a:buClr>
                <a:schemeClr val="tx1"/>
              </a:buClr>
              <a:buFont typeface="Arial" charset="0"/>
              <a:buNone/>
            </a:pPr>
            <a:r>
              <a:rPr kumimoji="0" lang="en-US" altLang="zh-TW" sz="4400" dirty="0">
                <a:latin typeface="微軟正黑體" pitchFamily="34" charset="-120"/>
                <a:ea typeface="微軟正黑體" pitchFamily="34" charset="-120"/>
              </a:rPr>
              <a:t>105</a:t>
            </a:r>
            <a:r>
              <a:rPr kumimoji="0" lang="zh-TW" altLang="en-US" sz="4400" dirty="0">
                <a:latin typeface="微軟正黑體" pitchFamily="34" charset="-120"/>
                <a:ea typeface="微軟正黑體" pitchFamily="34" charset="-120"/>
              </a:rPr>
              <a:t>年</a:t>
            </a:r>
            <a:r>
              <a:rPr kumimoji="0" lang="zh-TW" altLang="en-US" sz="4400" dirty="0" smtClean="0">
                <a:latin typeface="微軟正黑體" pitchFamily="34" charset="-120"/>
                <a:ea typeface="微軟正黑體" pitchFamily="34" charset="-120"/>
              </a:rPr>
              <a:t>第</a:t>
            </a:r>
            <a:r>
              <a:rPr kumimoji="0" lang="en-US" altLang="zh-TW" sz="4400" dirty="0" smtClean="0">
                <a:latin typeface="微軟正黑體" pitchFamily="34" charset="-120"/>
                <a:ea typeface="微軟正黑體" pitchFamily="34" charset="-120"/>
              </a:rPr>
              <a:t>2</a:t>
            </a:r>
            <a:r>
              <a:rPr kumimoji="0" lang="zh-TW" altLang="en-US" sz="4400" dirty="0" smtClean="0">
                <a:latin typeface="微軟正黑體" pitchFamily="34" charset="-120"/>
                <a:ea typeface="微軟正黑體" pitchFamily="34" charset="-120"/>
              </a:rPr>
              <a:t>季</a:t>
            </a:r>
            <a:r>
              <a:rPr kumimoji="0" lang="zh-TW" altLang="en-US" sz="4400" dirty="0">
                <a:latin typeface="微軟正黑體" pitchFamily="34" charset="-120"/>
                <a:ea typeface="微軟正黑體" pitchFamily="34" charset="-120"/>
              </a:rPr>
              <a:t>工作重點</a:t>
            </a:r>
            <a:endParaRPr kumimoji="0" lang="en-US" altLang="zh-TW" sz="4400" dirty="0">
              <a:latin typeface="微軟正黑體" pitchFamily="34" charset="-120"/>
              <a:ea typeface="微軟正黑體" pitchFamily="34" charset="-120"/>
            </a:endParaRPr>
          </a:p>
        </p:txBody>
      </p:sp>
      <p:sp>
        <p:nvSpPr>
          <p:cNvPr id="3" name="AutoShape 7"/>
          <p:cNvSpPr>
            <a:spLocks noChangeArrowheads="1"/>
          </p:cNvSpPr>
          <p:nvPr/>
        </p:nvSpPr>
        <p:spPr bwMode="auto">
          <a:xfrm>
            <a:off x="323850" y="1341439"/>
            <a:ext cx="8558213" cy="3455714"/>
          </a:xfrm>
          <a:prstGeom prst="roundRect">
            <a:avLst>
              <a:gd name="adj" fmla="val 7542"/>
            </a:avLst>
          </a:prstGeom>
          <a:noFill/>
          <a:ln w="38100" algn="ctr">
            <a:solidFill>
              <a:schemeClr val="accent4">
                <a:lumMod val="75000"/>
              </a:schemeClr>
            </a:solidFill>
            <a:round/>
            <a:headEnd/>
            <a:tailEnd/>
          </a:ln>
          <a:extLst>
            <a:ext uri="{909E8E84-426E-40DD-AFC4-6F175D3DCCD1}">
              <a14:hiddenFill xmlns:a14="http://schemas.microsoft.com/office/drawing/2010/main">
                <a:solidFill>
                  <a:srgbClr val="FFFFFF"/>
                </a:solidFill>
              </a14:hiddenFill>
            </a:ext>
          </a:extLst>
        </p:spPr>
        <p:txBody>
          <a:bodyPr tIns="180000"/>
          <a:lstStyle>
            <a:lvl1pPr marL="609600" indent="-609600" eaLnBrk="0" hangingPunct="0">
              <a:spcBef>
                <a:spcPct val="20000"/>
              </a:spcBef>
              <a:buFont typeface="Arial" charset="0"/>
              <a:buChar char="•"/>
              <a:tabLst>
                <a:tab pos="1077913" algn="l"/>
              </a:tabLst>
              <a:defRPr sz="3200">
                <a:solidFill>
                  <a:schemeClr val="tx1"/>
                </a:solidFill>
                <a:latin typeface="Calibri" pitchFamily="34" charset="0"/>
                <a:ea typeface="新細明體" pitchFamily="18" charset="-120"/>
              </a:defRPr>
            </a:lvl1pPr>
            <a:lvl2pPr marL="990600" indent="-533400" eaLnBrk="0" hangingPunct="0">
              <a:spcBef>
                <a:spcPct val="20000"/>
              </a:spcBef>
              <a:buFont typeface="Arial" charset="0"/>
              <a:buChar char="–"/>
              <a:tabLst>
                <a:tab pos="1077913" algn="l"/>
              </a:tabLst>
              <a:defRPr sz="2800">
                <a:solidFill>
                  <a:schemeClr val="tx1"/>
                </a:solidFill>
                <a:latin typeface="Calibri" pitchFamily="34" charset="0"/>
                <a:ea typeface="新細明體" pitchFamily="18" charset="-120"/>
              </a:defRPr>
            </a:lvl2pPr>
            <a:lvl3pPr marL="457200" indent="-457200" eaLnBrk="0" hangingPunct="0">
              <a:spcBef>
                <a:spcPct val="20000"/>
              </a:spcBef>
              <a:buFont typeface="Arial" charset="0"/>
              <a:buChar char="•"/>
              <a:tabLst>
                <a:tab pos="1077913" algn="l"/>
              </a:tabLst>
              <a:defRPr sz="2400">
                <a:solidFill>
                  <a:schemeClr val="tx1"/>
                </a:solidFill>
                <a:latin typeface="Calibri" pitchFamily="34" charset="0"/>
                <a:ea typeface="新細明體" pitchFamily="18" charset="-120"/>
              </a:defRPr>
            </a:lvl3pPr>
            <a:lvl4pPr marL="1011238" indent="-381000"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4pPr>
            <a:lvl5pPr marL="1433513" indent="-242888"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5pPr>
            <a:lvl6pPr marL="18907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6pPr>
            <a:lvl7pPr marL="23479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7pPr>
            <a:lvl8pPr marL="28051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8pPr>
            <a:lvl9pPr marL="32623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9pPr>
          </a:lstStyle>
          <a:p>
            <a:pPr lvl="2" eaLnBrk="1" fontAlgn="t" hangingPunct="1">
              <a:lnSpc>
                <a:spcPts val="3200"/>
              </a:lnSpc>
              <a:spcBef>
                <a:spcPct val="0"/>
              </a:spcBef>
              <a:spcAft>
                <a:spcPts val="1200"/>
              </a:spcAft>
              <a:buClr>
                <a:schemeClr val="accent4">
                  <a:lumMod val="75000"/>
                </a:schemeClr>
              </a:buClr>
              <a:buFont typeface="Wingdings" pitchFamily="2" charset="2"/>
              <a:buChar char="l"/>
              <a:defRPr/>
            </a:pPr>
            <a:r>
              <a:rPr kumimoji="0" lang="zh-TW" altLang="en-US" sz="2600" b="1" dirty="0" smtClean="0">
                <a:latin typeface="微軟正黑體" pitchFamily="34" charset="-120"/>
                <a:ea typeface="微軟正黑體" pitchFamily="34" charset="-120"/>
              </a:rPr>
              <a:t>進行</a:t>
            </a:r>
            <a:r>
              <a:rPr kumimoji="0" lang="zh-TW" altLang="en-US" sz="2600" b="1" dirty="0">
                <a:latin typeface="微軟正黑體" pitchFamily="34" charset="-120"/>
                <a:ea typeface="微軟正黑體" pitchFamily="34" charset="-120"/>
              </a:rPr>
              <a:t>本部第一季已開放資料集品質檢核作業</a:t>
            </a:r>
            <a:r>
              <a:rPr kumimoji="0" lang="en-US" altLang="zh-TW" sz="2600" b="1" dirty="0">
                <a:latin typeface="微軟正黑體" pitchFamily="34" charset="-120"/>
                <a:ea typeface="微軟正黑體" pitchFamily="34" charset="-120"/>
              </a:rPr>
              <a:t>(4/30</a:t>
            </a:r>
            <a:r>
              <a:rPr kumimoji="0" lang="zh-TW" altLang="en-US" sz="2600" b="1" dirty="0">
                <a:latin typeface="微軟正黑體" pitchFamily="34" charset="-120"/>
                <a:ea typeface="微軟正黑體" pitchFamily="34" charset="-120"/>
              </a:rPr>
              <a:t>前完成</a:t>
            </a:r>
            <a:r>
              <a:rPr kumimoji="0" lang="en-US" altLang="zh-TW" sz="2600" b="1" dirty="0">
                <a:latin typeface="微軟正黑體" pitchFamily="34" charset="-120"/>
                <a:ea typeface="微軟正黑體" pitchFamily="34" charset="-120"/>
              </a:rPr>
              <a:t>)</a:t>
            </a:r>
          </a:p>
          <a:p>
            <a:pPr lvl="2" eaLnBrk="1" fontAlgn="t" hangingPunct="1">
              <a:lnSpc>
                <a:spcPts val="3200"/>
              </a:lnSpc>
              <a:spcBef>
                <a:spcPct val="0"/>
              </a:spcBef>
              <a:spcAft>
                <a:spcPts val="1200"/>
              </a:spcAft>
              <a:buClr>
                <a:schemeClr val="accent4">
                  <a:lumMod val="75000"/>
                </a:schemeClr>
              </a:buClr>
              <a:buFont typeface="Wingdings" pitchFamily="2" charset="2"/>
              <a:buChar char="l"/>
              <a:defRPr/>
            </a:pPr>
            <a:r>
              <a:rPr kumimoji="0" lang="zh-TW" altLang="en-US" sz="2600" b="1" dirty="0" smtClean="0">
                <a:latin typeface="微軟正黑體" pitchFamily="34" charset="-120"/>
                <a:ea typeface="微軟正黑體" pitchFamily="34" charset="-120"/>
              </a:rPr>
              <a:t>辦理本部</a:t>
            </a:r>
            <a:r>
              <a:rPr kumimoji="0" lang="zh-TW" altLang="en-US" sz="2600" b="1" dirty="0">
                <a:latin typeface="微軟正黑體" pitchFamily="34" charset="-120"/>
                <a:ea typeface="微軟正黑體" pitchFamily="34" charset="-120"/>
              </a:rPr>
              <a:t>資料</a:t>
            </a:r>
            <a:r>
              <a:rPr kumimoji="0" lang="zh-TW" altLang="en-US" sz="2600" b="1" dirty="0" smtClean="0">
                <a:latin typeface="微軟正黑體" pitchFamily="34" charset="-120"/>
                <a:ea typeface="微軟正黑體" pitchFamily="34" charset="-120"/>
              </a:rPr>
              <a:t>開放研習會</a:t>
            </a:r>
            <a:r>
              <a:rPr kumimoji="0" lang="en-US" altLang="zh-TW" sz="2600" b="1" dirty="0" smtClean="0">
                <a:latin typeface="微軟正黑體" pitchFamily="34" charset="-120"/>
                <a:ea typeface="微軟正黑體" pitchFamily="34" charset="-120"/>
              </a:rPr>
              <a:t>(5/30</a:t>
            </a:r>
            <a:r>
              <a:rPr kumimoji="0" lang="zh-TW" altLang="en-US" sz="2600" b="1" dirty="0" smtClean="0">
                <a:latin typeface="微軟正黑體" pitchFamily="34" charset="-120"/>
                <a:ea typeface="微軟正黑體" pitchFamily="34" charset="-120"/>
              </a:rPr>
              <a:t>前</a:t>
            </a:r>
            <a:r>
              <a:rPr kumimoji="0" lang="zh-TW" altLang="en-US" sz="2600" b="1" dirty="0">
                <a:latin typeface="微軟正黑體" pitchFamily="34" charset="-120"/>
                <a:ea typeface="微軟正黑體" pitchFamily="34" charset="-120"/>
              </a:rPr>
              <a:t>完成</a:t>
            </a:r>
            <a:r>
              <a:rPr kumimoji="0" lang="en-US" altLang="zh-TW" sz="2600" b="1" dirty="0">
                <a:latin typeface="微軟正黑體" pitchFamily="34" charset="-120"/>
                <a:ea typeface="微軟正黑體" pitchFamily="34" charset="-120"/>
              </a:rPr>
              <a:t>)</a:t>
            </a:r>
          </a:p>
          <a:p>
            <a:pPr lvl="2" eaLnBrk="1" fontAlgn="t" hangingPunct="1">
              <a:lnSpc>
                <a:spcPts val="3200"/>
              </a:lnSpc>
              <a:spcBef>
                <a:spcPct val="0"/>
              </a:spcBef>
              <a:spcAft>
                <a:spcPts val="1200"/>
              </a:spcAft>
              <a:buClr>
                <a:schemeClr val="accent4">
                  <a:lumMod val="75000"/>
                </a:schemeClr>
              </a:buClr>
              <a:buFont typeface="Wingdings" pitchFamily="2" charset="2"/>
              <a:buChar char="l"/>
              <a:defRPr/>
            </a:pPr>
            <a:r>
              <a:rPr kumimoji="0" lang="zh-TW" altLang="en-US" sz="2600" b="1" dirty="0" smtClean="0">
                <a:latin typeface="微軟正黑體" pitchFamily="34" charset="-120"/>
                <a:ea typeface="微軟正黑體" pitchFamily="34" charset="-120"/>
              </a:rPr>
              <a:t>召開</a:t>
            </a:r>
            <a:r>
              <a:rPr kumimoji="0" lang="zh-TW" altLang="en-US" sz="2600" b="1" dirty="0">
                <a:latin typeface="微軟正黑體" pitchFamily="34" charset="-120"/>
                <a:ea typeface="微軟正黑體" pitchFamily="34" charset="-120"/>
              </a:rPr>
              <a:t>本部資料開放諮詢小組會議</a:t>
            </a:r>
            <a:r>
              <a:rPr kumimoji="0" lang="en-US" altLang="zh-TW" sz="2600" b="1" dirty="0" smtClean="0">
                <a:latin typeface="微軟正黑體" pitchFamily="34" charset="-120"/>
                <a:ea typeface="微軟正黑體" pitchFamily="34" charset="-120"/>
              </a:rPr>
              <a:t>(6/25</a:t>
            </a:r>
            <a:r>
              <a:rPr kumimoji="0" lang="zh-TW" altLang="en-US" sz="2600" b="1" dirty="0" smtClean="0">
                <a:latin typeface="微軟正黑體" pitchFamily="34" charset="-120"/>
                <a:ea typeface="微軟正黑體" pitchFamily="34" charset="-120"/>
              </a:rPr>
              <a:t>前</a:t>
            </a:r>
            <a:r>
              <a:rPr kumimoji="0" lang="zh-TW" altLang="en-US" sz="2600" b="1" dirty="0">
                <a:latin typeface="微軟正黑體" pitchFamily="34" charset="-120"/>
                <a:ea typeface="微軟正黑體" pitchFamily="34" charset="-120"/>
              </a:rPr>
              <a:t>完成</a:t>
            </a:r>
            <a:r>
              <a:rPr kumimoji="0" lang="en-US" altLang="zh-TW" sz="2600" b="1" dirty="0">
                <a:latin typeface="微軟正黑體" pitchFamily="34" charset="-120"/>
                <a:ea typeface="微軟正黑體" pitchFamily="34" charset="-120"/>
              </a:rPr>
              <a:t>)</a:t>
            </a:r>
          </a:p>
          <a:p>
            <a:pPr lvl="2" eaLnBrk="1" fontAlgn="t" hangingPunct="1">
              <a:lnSpc>
                <a:spcPts val="3200"/>
              </a:lnSpc>
              <a:spcBef>
                <a:spcPct val="0"/>
              </a:spcBef>
              <a:spcAft>
                <a:spcPts val="1200"/>
              </a:spcAft>
              <a:buClr>
                <a:schemeClr val="accent4">
                  <a:lumMod val="75000"/>
                </a:schemeClr>
              </a:buClr>
              <a:buFont typeface="Wingdings" pitchFamily="2" charset="2"/>
              <a:buChar char="l"/>
              <a:defRPr/>
            </a:pPr>
            <a:r>
              <a:rPr kumimoji="0" lang="zh-TW" altLang="en-US" sz="2600" b="1" dirty="0" smtClean="0">
                <a:latin typeface="微軟正黑體" pitchFamily="34" charset="-120"/>
                <a:ea typeface="微軟正黑體" pitchFamily="34" charset="-120"/>
              </a:rPr>
              <a:t>辦理第二季資料</a:t>
            </a:r>
            <a:r>
              <a:rPr kumimoji="0" lang="zh-TW" altLang="en-US" sz="2600" b="1" dirty="0">
                <a:latin typeface="微軟正黑體" pitchFamily="34" charset="-120"/>
                <a:ea typeface="微軟正黑體" pitchFamily="34" charset="-120"/>
              </a:rPr>
              <a:t>集登載</a:t>
            </a:r>
            <a:r>
              <a:rPr kumimoji="0" lang="en-US" altLang="zh-TW" sz="2600" b="1" dirty="0">
                <a:latin typeface="微軟正黑體" pitchFamily="34" charset="-120"/>
                <a:ea typeface="微軟正黑體" pitchFamily="34" charset="-120"/>
              </a:rPr>
              <a:t>/</a:t>
            </a:r>
            <a:r>
              <a:rPr kumimoji="0" lang="zh-TW" altLang="en-US" sz="2600" b="1" dirty="0">
                <a:latin typeface="微軟正黑體" pitchFamily="34" charset="-120"/>
                <a:ea typeface="微軟正黑體" pitchFamily="34" charset="-120"/>
              </a:rPr>
              <a:t>發布作業</a:t>
            </a:r>
            <a:r>
              <a:rPr kumimoji="0" lang="en-US" altLang="zh-TW" sz="2600" b="1" dirty="0" smtClean="0">
                <a:latin typeface="微軟正黑體" pitchFamily="34" charset="-120"/>
                <a:ea typeface="微軟正黑體" pitchFamily="34" charset="-120"/>
              </a:rPr>
              <a:t>(6/30</a:t>
            </a:r>
            <a:r>
              <a:rPr kumimoji="0" lang="zh-TW" altLang="en-US" sz="2600" b="1" dirty="0" smtClean="0">
                <a:latin typeface="微軟正黑體" pitchFamily="34" charset="-120"/>
                <a:ea typeface="微軟正黑體" pitchFamily="34" charset="-120"/>
              </a:rPr>
              <a:t>前完成</a:t>
            </a:r>
            <a:r>
              <a:rPr kumimoji="0" lang="en-US" altLang="zh-TW" sz="2600" b="1" dirty="0" smtClean="0">
                <a:latin typeface="微軟正黑體" pitchFamily="34" charset="-120"/>
                <a:ea typeface="微軟正黑體" pitchFamily="34" charset="-120"/>
              </a:rPr>
              <a:t>)</a:t>
            </a:r>
            <a:endParaRPr kumimoji="0" lang="en-US" altLang="zh-TW" sz="2600" b="1" dirty="0">
              <a:latin typeface="微軟正黑體" pitchFamily="34" charset="-120"/>
              <a:ea typeface="微軟正黑體" pitchFamily="34" charset="-120"/>
            </a:endParaRPr>
          </a:p>
          <a:p>
            <a:pPr marL="0" lvl="2" indent="0" eaLnBrk="1" fontAlgn="t" hangingPunct="1">
              <a:lnSpc>
                <a:spcPts val="3200"/>
              </a:lnSpc>
              <a:spcBef>
                <a:spcPct val="0"/>
              </a:spcBef>
              <a:spcAft>
                <a:spcPts val="1200"/>
              </a:spcAft>
              <a:buClr>
                <a:schemeClr val="accent4">
                  <a:lumMod val="75000"/>
                </a:schemeClr>
              </a:buClr>
              <a:buNone/>
              <a:defRPr/>
            </a:pPr>
            <a:endParaRPr kumimoji="0" lang="en-US" altLang="zh-TW" sz="2800" b="1" dirty="0" smtClean="0">
              <a:latin typeface="微軟正黑體" pitchFamily="34" charset="-120"/>
              <a:ea typeface="微軟正黑體" pitchFamily="34" charset="-120"/>
            </a:endParaRPr>
          </a:p>
        </p:txBody>
      </p:sp>
    </p:spTree>
    <p:extLst>
      <p:ext uri="{BB962C8B-B14F-4D97-AF65-F5344CB8AC3E}">
        <p14:creationId xmlns:p14="http://schemas.microsoft.com/office/powerpoint/2010/main" val="132211566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文字方塊 1"/>
          <p:cNvSpPr txBox="1">
            <a:spLocks noChangeArrowheads="1"/>
          </p:cNvSpPr>
          <p:nvPr/>
        </p:nvSpPr>
        <p:spPr bwMode="auto">
          <a:xfrm>
            <a:off x="2339975" y="2852738"/>
            <a:ext cx="184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endParaRPr lang="zh-TW" altLang="en-US" sz="2000">
              <a:latin typeface="微軟正黑體" pitchFamily="34" charset="-120"/>
              <a:ea typeface="微軟正黑體" pitchFamily="34" charset="-120"/>
            </a:endParaRPr>
          </a:p>
        </p:txBody>
      </p:sp>
      <p:sp>
        <p:nvSpPr>
          <p:cNvPr id="3" name="AutoShape 7"/>
          <p:cNvSpPr>
            <a:spLocks noChangeArrowheads="1"/>
          </p:cNvSpPr>
          <p:nvPr/>
        </p:nvSpPr>
        <p:spPr bwMode="auto">
          <a:xfrm>
            <a:off x="900113" y="1484313"/>
            <a:ext cx="7848600" cy="3600450"/>
          </a:xfrm>
          <a:prstGeom prst="roundRect">
            <a:avLst>
              <a:gd name="adj" fmla="val 7542"/>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tIns="180000"/>
          <a:lstStyle>
            <a:lvl1pPr marL="342900" indent="-342900"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450850" indent="-45085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627063" indent="-354013"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1262063" indent="-354013"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17192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1764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26336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0908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lvl="3" eaLnBrk="1" fontAlgn="t" hangingPunct="1">
              <a:spcBef>
                <a:spcPct val="0"/>
              </a:spcBef>
              <a:spcAft>
                <a:spcPts val="1200"/>
              </a:spcAft>
              <a:buClr>
                <a:schemeClr val="accent2">
                  <a:lumMod val="75000"/>
                </a:schemeClr>
              </a:buClr>
              <a:buFont typeface="Wingdings" panose="05000000000000000000" pitchFamily="2" charset="2"/>
              <a:buChar char="l"/>
              <a:defRPr/>
            </a:pPr>
            <a:r>
              <a:rPr kumimoji="0" lang="zh-TW" altLang="en-US" sz="3600" b="1" dirty="0" smtClean="0">
                <a:latin typeface="微軟正黑體" panose="020B0604030504040204" pitchFamily="34" charset="-120"/>
                <a:ea typeface="微軟正黑體" panose="020B0604030504040204" pitchFamily="34" charset="-120"/>
              </a:rPr>
              <a:t>分享單位</a:t>
            </a:r>
            <a:endParaRPr kumimoji="0" lang="en-US" altLang="zh-TW" sz="3600" b="1" dirty="0" smtClean="0">
              <a:latin typeface="微軟正黑體" panose="020B0604030504040204" pitchFamily="34" charset="-120"/>
              <a:ea typeface="微軟正黑體" panose="020B0604030504040204" pitchFamily="34" charset="-120"/>
            </a:endParaRPr>
          </a:p>
          <a:p>
            <a:pPr lvl="4" eaLnBrk="1" fontAlgn="t" hangingPunct="1">
              <a:spcBef>
                <a:spcPct val="0"/>
              </a:spcBef>
              <a:spcAft>
                <a:spcPts val="1200"/>
              </a:spcAft>
              <a:buClr>
                <a:schemeClr val="accent2">
                  <a:lumMod val="75000"/>
                </a:schemeClr>
              </a:buClr>
              <a:buFont typeface="Arial" panose="020B0604020202020204" pitchFamily="34" charset="0"/>
              <a:buChar char="•"/>
              <a:defRPr/>
            </a:pPr>
            <a:r>
              <a:rPr kumimoji="0" lang="zh-TW" altLang="en-US" sz="3200" b="1" dirty="0" smtClean="0">
                <a:solidFill>
                  <a:srgbClr val="0D1105"/>
                </a:solidFill>
                <a:latin typeface="微軟正黑體" pitchFamily="34" charset="-120"/>
                <a:ea typeface="微軟正黑體" panose="020B0604030504040204" pitchFamily="34" charset="-120"/>
              </a:rPr>
              <a:t>經濟部中央地質調查所</a:t>
            </a:r>
            <a:endParaRPr kumimoji="0" lang="en-US" altLang="zh-TW" sz="3200" b="1" dirty="0" smtClean="0">
              <a:solidFill>
                <a:srgbClr val="0D1105"/>
              </a:solidFill>
              <a:latin typeface="微軟正黑體" pitchFamily="34" charset="-120"/>
              <a:ea typeface="微軟正黑體" panose="020B0604030504040204" pitchFamily="34" charset="-120"/>
            </a:endParaRPr>
          </a:p>
          <a:p>
            <a:pPr lvl="4" eaLnBrk="1" fontAlgn="t" hangingPunct="1">
              <a:spcBef>
                <a:spcPct val="0"/>
              </a:spcBef>
              <a:spcAft>
                <a:spcPts val="1200"/>
              </a:spcAft>
              <a:buClr>
                <a:schemeClr val="accent2">
                  <a:lumMod val="75000"/>
                </a:schemeClr>
              </a:buClr>
              <a:buFont typeface="Arial" panose="020B0604020202020204" pitchFamily="34" charset="0"/>
              <a:buChar char="•"/>
              <a:defRPr/>
            </a:pPr>
            <a:r>
              <a:rPr kumimoji="0" lang="zh-TW" altLang="en-US" sz="3200" b="1" dirty="0" smtClean="0">
                <a:solidFill>
                  <a:srgbClr val="0D1105"/>
                </a:solidFill>
                <a:latin typeface="微軟正黑體" pitchFamily="34" charset="-120"/>
                <a:ea typeface="微軟正黑體" panose="020B0604030504040204" pitchFamily="34" charset="-120"/>
              </a:rPr>
              <a:t>經濟部標準檢驗局</a:t>
            </a:r>
            <a:endParaRPr kumimoji="0" lang="en-US" altLang="zh-TW" sz="3200" b="1" dirty="0" smtClean="0">
              <a:solidFill>
                <a:srgbClr val="0D1105"/>
              </a:solidFill>
              <a:latin typeface="微軟正黑體" pitchFamily="34" charset="-120"/>
              <a:ea typeface="微軟正黑體" panose="020B0604030504040204" pitchFamily="34" charset="-120"/>
            </a:endParaRPr>
          </a:p>
          <a:p>
            <a:pPr lvl="3" eaLnBrk="1" fontAlgn="t" hangingPunct="1">
              <a:spcBef>
                <a:spcPct val="0"/>
              </a:spcBef>
              <a:spcAft>
                <a:spcPts val="1200"/>
              </a:spcAft>
              <a:buClr>
                <a:schemeClr val="accent2">
                  <a:lumMod val="75000"/>
                </a:schemeClr>
              </a:buClr>
              <a:buFont typeface="Wingdings" panose="05000000000000000000" pitchFamily="2" charset="2"/>
              <a:buChar char="l"/>
              <a:defRPr/>
            </a:pPr>
            <a:r>
              <a:rPr kumimoji="0" lang="zh-TW" altLang="en-US" sz="3600" b="1" dirty="0" smtClean="0">
                <a:solidFill>
                  <a:srgbClr val="0D1105"/>
                </a:solidFill>
                <a:latin typeface="微軟正黑體" pitchFamily="34" charset="-120"/>
                <a:ea typeface="微軟正黑體" panose="020B0604030504040204" pitchFamily="34" charset="-120"/>
              </a:rPr>
              <a:t>每個單位報告時間</a:t>
            </a:r>
            <a:r>
              <a:rPr kumimoji="0" lang="en-US" altLang="zh-TW" sz="3600" b="1" dirty="0" smtClean="0">
                <a:solidFill>
                  <a:srgbClr val="0D1105"/>
                </a:solidFill>
                <a:latin typeface="微軟正黑體" pitchFamily="34" charset="-120"/>
                <a:ea typeface="微軟正黑體" panose="020B0604030504040204" pitchFamily="34" charset="-120"/>
              </a:rPr>
              <a:t>15</a:t>
            </a:r>
            <a:r>
              <a:rPr kumimoji="0" lang="zh-TW" altLang="en-US" sz="3600" b="1" dirty="0" smtClean="0">
                <a:solidFill>
                  <a:srgbClr val="0D1105"/>
                </a:solidFill>
                <a:latin typeface="微軟正黑體" pitchFamily="34" charset="-120"/>
                <a:ea typeface="微軟正黑體" panose="020B0604030504040204" pitchFamily="34" charset="-120"/>
              </a:rPr>
              <a:t>分鐘</a:t>
            </a:r>
          </a:p>
        </p:txBody>
      </p:sp>
      <p:sp>
        <p:nvSpPr>
          <p:cNvPr id="63492" name="文字方塊 1"/>
          <p:cNvSpPr txBox="1">
            <a:spLocks noChangeArrowheads="1"/>
          </p:cNvSpPr>
          <p:nvPr/>
        </p:nvSpPr>
        <p:spPr bwMode="auto">
          <a:xfrm>
            <a:off x="2087563" y="1588"/>
            <a:ext cx="70564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Tx/>
              <a:buNone/>
            </a:pPr>
            <a:r>
              <a:rPr kumimoji="0" lang="zh-TW" altLang="en-US" sz="4400">
                <a:latin typeface="微軟正黑體" pitchFamily="34" charset="-120"/>
                <a:ea typeface="微軟正黑體" pitchFamily="34" charset="-120"/>
              </a:rPr>
              <a:t>下次諮詢小組會議專題分享</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31D0C8F7-E258-4098-B460-AFDD3530C26F}" type="slidenum">
              <a:rPr kumimoji="0" lang="zh-TW" altLang="en-US" sz="1200">
                <a:latin typeface="微軟正黑體" pitchFamily="34" charset="-120"/>
                <a:ea typeface="微軟正黑體" pitchFamily="34" charset="-120"/>
              </a:rPr>
              <a:pPr algn="ctr" eaLnBrk="1" hangingPunct="1">
                <a:spcBef>
                  <a:spcPct val="0"/>
                </a:spcBef>
                <a:buFontTx/>
                <a:buNone/>
              </a:pPr>
              <a:t>55</a:t>
            </a:fld>
            <a:endParaRPr kumimoji="0" lang="en-US" altLang="zh-TW" sz="1200">
              <a:latin typeface="微軟正黑體" pitchFamily="34" charset="-120"/>
              <a:ea typeface="微軟正黑體" pitchFamily="34" charset="-120"/>
            </a:endParaRPr>
          </a:p>
        </p:txBody>
      </p:sp>
      <p:pic>
        <p:nvPicPr>
          <p:cNvPr id="64515" name="Picture 6" descr="MPj04230300000[1]"/>
          <p:cNvPicPr>
            <a:picLocks noChangeAspect="1" noChangeArrowheads="1"/>
          </p:cNvPicPr>
          <p:nvPr/>
        </p:nvPicPr>
        <p:blipFill>
          <a:blip r:embed="rId3">
            <a:lum bright="40000" contrast="-70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6" name="Rectangle 4"/>
          <p:cNvSpPr>
            <a:spLocks noChangeArrowheads="1"/>
          </p:cNvSpPr>
          <p:nvPr/>
        </p:nvSpPr>
        <p:spPr bwMode="auto">
          <a:xfrm>
            <a:off x="1247775" y="1628775"/>
            <a:ext cx="6980238" cy="335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lang="zh-TW" altLang="en-US" sz="10600">
                <a:solidFill>
                  <a:srgbClr val="800000"/>
                </a:solidFill>
                <a:latin typeface="標楷體" pitchFamily="65" charset="-120"/>
                <a:ea typeface="標楷體" pitchFamily="65" charset="-120"/>
              </a:rPr>
              <a:t>簡報完畢</a:t>
            </a:r>
          </a:p>
          <a:p>
            <a:pPr algn="ctr" eaLnBrk="1" fontAlgn="t" hangingPunct="1">
              <a:spcBef>
                <a:spcPct val="0"/>
              </a:spcBef>
              <a:buFontTx/>
              <a:buNone/>
            </a:pPr>
            <a:r>
              <a:rPr lang="zh-TW" altLang="en-US" sz="10600">
                <a:solidFill>
                  <a:srgbClr val="800000"/>
                </a:solidFill>
                <a:latin typeface="標楷體" pitchFamily="65" charset="-120"/>
                <a:ea typeface="標楷體" pitchFamily="65" charset="-120"/>
              </a:rPr>
              <a:t>恭請裁示</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文字方塊 1"/>
          <p:cNvSpPr txBox="1">
            <a:spLocks noChangeArrowheads="1"/>
          </p:cNvSpPr>
          <p:nvPr/>
        </p:nvSpPr>
        <p:spPr bwMode="auto">
          <a:xfrm>
            <a:off x="539750" y="2205038"/>
            <a:ext cx="8280400" cy="2483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Aft>
                <a:spcPts val="1800"/>
              </a:spcAft>
              <a:buClr>
                <a:schemeClr val="accent1"/>
              </a:buClr>
              <a:buNone/>
            </a:pPr>
            <a:r>
              <a:rPr kumimoji="0" lang="zh-TW" altLang="en-US" sz="2400" dirty="0" smtClean="0">
                <a:latin typeface="微軟正黑體" pitchFamily="34" charset="-120"/>
                <a:ea typeface="微軟正黑體" pitchFamily="34" charset="-120"/>
              </a:rPr>
              <a:t>附件</a:t>
            </a:r>
            <a:r>
              <a:rPr kumimoji="0" lang="en-US" altLang="zh-TW" sz="2400" dirty="0" smtClean="0">
                <a:latin typeface="微軟正黑體" pitchFamily="34" charset="-120"/>
                <a:ea typeface="微軟正黑體" pitchFamily="34" charset="-120"/>
              </a:rPr>
              <a:t>1</a:t>
            </a:r>
            <a:r>
              <a:rPr kumimoji="0" lang="zh-TW" altLang="en-US" sz="2400" dirty="0" smtClean="0">
                <a:latin typeface="微軟正黑體" pitchFamily="34" charset="-120"/>
                <a:ea typeface="微軟正黑體" pitchFamily="34" charset="-120"/>
              </a:rPr>
              <a:t> 、加工出口管理處及能源局簡報</a:t>
            </a:r>
            <a:endParaRPr kumimoji="0" lang="en-US" altLang="zh-TW" sz="2400" dirty="0" smtClean="0">
              <a:latin typeface="微軟正黑體" pitchFamily="34" charset="-120"/>
              <a:ea typeface="微軟正黑體" pitchFamily="34" charset="-120"/>
            </a:endParaRPr>
          </a:p>
          <a:p>
            <a:pPr eaLnBrk="1" hangingPunct="1">
              <a:spcAft>
                <a:spcPts val="1800"/>
              </a:spcAft>
              <a:buClr>
                <a:schemeClr val="accent1"/>
              </a:buClr>
              <a:buNone/>
            </a:pPr>
            <a:r>
              <a:rPr kumimoji="0" lang="zh-TW" altLang="en-US" sz="2400" dirty="0" smtClean="0">
                <a:latin typeface="微軟正黑體" pitchFamily="34" charset="-120"/>
                <a:ea typeface="微軟正黑體" pitchFamily="34" charset="-120"/>
              </a:rPr>
              <a:t>附件</a:t>
            </a:r>
            <a:r>
              <a:rPr kumimoji="0" lang="en-US" altLang="zh-TW" sz="2400" dirty="0" smtClean="0">
                <a:latin typeface="微軟正黑體" pitchFamily="34" charset="-120"/>
                <a:ea typeface="微軟正黑體" pitchFamily="34" charset="-120"/>
              </a:rPr>
              <a:t>2</a:t>
            </a:r>
            <a:r>
              <a:rPr kumimoji="0" lang="zh-TW" altLang="en-US" sz="2400" dirty="0" smtClean="0">
                <a:latin typeface="微軟正黑體" pitchFamily="34" charset="-120"/>
                <a:ea typeface="微軟正黑體" pitchFamily="34" charset="-120"/>
              </a:rPr>
              <a:t> </a:t>
            </a:r>
            <a:r>
              <a:rPr kumimoji="0" lang="zh-TW" altLang="en-US" sz="2400" dirty="0">
                <a:latin typeface="微軟正黑體" pitchFamily="34" charset="-120"/>
                <a:ea typeface="微軟正黑體" pitchFamily="34" charset="-120"/>
              </a:rPr>
              <a:t>、本部</a:t>
            </a:r>
            <a:r>
              <a:rPr kumimoji="0" lang="en-US" altLang="zh-TW" sz="2400" dirty="0">
                <a:latin typeface="微軟正黑體" pitchFamily="34" charset="-120"/>
                <a:ea typeface="微軟正黑體" pitchFamily="34" charset="-120"/>
              </a:rPr>
              <a:t>105</a:t>
            </a:r>
            <a:r>
              <a:rPr kumimoji="0" lang="zh-TW" altLang="en-US" sz="2400" dirty="0" smtClean="0">
                <a:latin typeface="微軟正黑體" pitchFamily="34" charset="-120"/>
                <a:ea typeface="微軟正黑體" pitchFamily="34" charset="-120"/>
              </a:rPr>
              <a:t>年度</a:t>
            </a:r>
            <a:r>
              <a:rPr kumimoji="0" lang="zh-TW" altLang="en-US" sz="2400" dirty="0">
                <a:latin typeface="微軟正黑體" pitchFamily="34" charset="-120"/>
                <a:ea typeface="微軟正黑體" pitchFamily="34" charset="-120"/>
              </a:rPr>
              <a:t>開放</a:t>
            </a:r>
            <a:r>
              <a:rPr kumimoji="0" lang="zh-TW" altLang="en-US" sz="2400" dirty="0" smtClean="0">
                <a:latin typeface="微軟正黑體" pitchFamily="34" charset="-120"/>
                <a:ea typeface="微軟正黑體" pitchFamily="34" charset="-120"/>
              </a:rPr>
              <a:t>資料盤點作業說明</a:t>
            </a:r>
            <a:endParaRPr kumimoji="0" lang="en-US" altLang="zh-TW" sz="2400" dirty="0" smtClean="0">
              <a:latin typeface="微軟正黑體" pitchFamily="34" charset="-120"/>
              <a:ea typeface="微軟正黑體" pitchFamily="34" charset="-120"/>
            </a:endParaRPr>
          </a:p>
          <a:p>
            <a:pPr eaLnBrk="1" hangingPunct="1">
              <a:spcAft>
                <a:spcPts val="1800"/>
              </a:spcAft>
              <a:buClr>
                <a:schemeClr val="accent1"/>
              </a:buClr>
              <a:buNone/>
            </a:pPr>
            <a:r>
              <a:rPr kumimoji="0" lang="zh-TW" altLang="en-US" sz="2400" dirty="0" smtClean="0">
                <a:latin typeface="微軟正黑體" pitchFamily="34" charset="-120"/>
                <a:ea typeface="微軟正黑體" pitchFamily="34" charset="-120"/>
              </a:rPr>
              <a:t>附件</a:t>
            </a:r>
            <a:r>
              <a:rPr kumimoji="0" lang="en-US" altLang="zh-TW" sz="2400" dirty="0" smtClean="0">
                <a:latin typeface="微軟正黑體" pitchFamily="34" charset="-120"/>
                <a:ea typeface="微軟正黑體" pitchFamily="34" charset="-120"/>
              </a:rPr>
              <a:t>3</a:t>
            </a:r>
            <a:r>
              <a:rPr kumimoji="0" lang="zh-TW" altLang="en-US" sz="2400" dirty="0" smtClean="0">
                <a:latin typeface="微軟正黑體" pitchFamily="34" charset="-120"/>
                <a:ea typeface="微軟正黑體" pitchFamily="34" charset="-120"/>
              </a:rPr>
              <a:t>、 本部</a:t>
            </a:r>
            <a:r>
              <a:rPr kumimoji="0" lang="en-US" altLang="zh-TW" sz="2400" dirty="0">
                <a:latin typeface="微軟正黑體" pitchFamily="34" charset="-120"/>
                <a:ea typeface="微軟正黑體" pitchFamily="34" charset="-120"/>
              </a:rPr>
              <a:t>105</a:t>
            </a:r>
            <a:r>
              <a:rPr kumimoji="0" lang="zh-TW" altLang="en-US" sz="2400" dirty="0">
                <a:latin typeface="微軟正黑體" pitchFamily="34" charset="-120"/>
                <a:ea typeface="微軟正黑體" pitchFamily="34" charset="-120"/>
              </a:rPr>
              <a:t>年度</a:t>
            </a:r>
            <a:r>
              <a:rPr lang="zh-TW" altLang="zh-TW" sz="2400" dirty="0">
                <a:latin typeface="微軟正黑體" pitchFamily="34" charset="-120"/>
                <a:ea typeface="微軟正黑體" pitchFamily="34" charset="-120"/>
              </a:rPr>
              <a:t>資料開放績效考核標準說明表</a:t>
            </a:r>
            <a:endParaRPr lang="en-US" altLang="zh-TW" sz="2400" dirty="0">
              <a:latin typeface="微軟正黑體" pitchFamily="34" charset="-120"/>
              <a:ea typeface="微軟正黑體" pitchFamily="34" charset="-120"/>
            </a:endParaRPr>
          </a:p>
          <a:p>
            <a:pPr eaLnBrk="1" hangingPunct="1">
              <a:spcAft>
                <a:spcPts val="1800"/>
              </a:spcAft>
              <a:buClr>
                <a:schemeClr val="accent1"/>
              </a:buClr>
              <a:buFont typeface="Arial" charset="0"/>
              <a:buNone/>
            </a:pPr>
            <a:r>
              <a:rPr kumimoji="0" lang="zh-TW" altLang="en-US" sz="2400" dirty="0" smtClean="0">
                <a:latin typeface="微軟正黑體" pitchFamily="34" charset="-120"/>
                <a:ea typeface="微軟正黑體" pitchFamily="34" charset="-120"/>
              </a:rPr>
              <a:t>附件</a:t>
            </a:r>
            <a:r>
              <a:rPr kumimoji="0" lang="en-US" altLang="zh-TW" sz="2400" dirty="0" smtClean="0">
                <a:latin typeface="微軟正黑體" pitchFamily="34" charset="-120"/>
                <a:ea typeface="微軟正黑體" pitchFamily="34" charset="-120"/>
              </a:rPr>
              <a:t>4</a:t>
            </a:r>
            <a:r>
              <a:rPr kumimoji="0" lang="zh-TW" altLang="en-US" sz="2400" dirty="0" smtClean="0">
                <a:latin typeface="微軟正黑體" pitchFamily="34" charset="-120"/>
                <a:ea typeface="微軟正黑體" pitchFamily="34" charset="-120"/>
              </a:rPr>
              <a:t>、 本部</a:t>
            </a:r>
            <a:r>
              <a:rPr kumimoji="0" lang="en-US" altLang="zh-TW" sz="2400" dirty="0">
                <a:latin typeface="微軟正黑體" pitchFamily="34" charset="-120"/>
                <a:ea typeface="微軟正黑體" pitchFamily="34" charset="-120"/>
              </a:rPr>
              <a:t>105</a:t>
            </a:r>
            <a:r>
              <a:rPr kumimoji="0" lang="zh-TW" altLang="en-US" sz="2400" dirty="0">
                <a:latin typeface="微軟正黑體" pitchFamily="34" charset="-120"/>
                <a:ea typeface="微軟正黑體" pitchFamily="34" charset="-120"/>
              </a:rPr>
              <a:t>年度第</a:t>
            </a:r>
            <a:r>
              <a:rPr kumimoji="0" lang="en-US" altLang="zh-TW" sz="2400" dirty="0">
                <a:latin typeface="微軟正黑體" pitchFamily="34" charset="-120"/>
                <a:ea typeface="微軟正黑體" pitchFamily="34" charset="-120"/>
              </a:rPr>
              <a:t>1</a:t>
            </a:r>
            <a:r>
              <a:rPr kumimoji="0" lang="zh-TW" altLang="en-US" sz="2400" dirty="0">
                <a:latin typeface="微軟正黑體" pitchFamily="34" charset="-120"/>
                <a:ea typeface="微軟正黑體" pitchFamily="34" charset="-120"/>
              </a:rPr>
              <a:t>季預計開放資料</a:t>
            </a:r>
            <a:r>
              <a:rPr kumimoji="0" lang="zh-TW" altLang="en-US" sz="2400" dirty="0" smtClean="0">
                <a:latin typeface="微軟正黑體" pitchFamily="34" charset="-120"/>
                <a:ea typeface="微軟正黑體" pitchFamily="34" charset="-120"/>
              </a:rPr>
              <a:t>集一覽表</a:t>
            </a:r>
            <a:endParaRPr kumimoji="0" lang="en-US" altLang="zh-TW" sz="24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書卷 (水平) 2"/>
          <p:cNvSpPr/>
          <p:nvPr/>
        </p:nvSpPr>
        <p:spPr>
          <a:xfrm>
            <a:off x="260350" y="476250"/>
            <a:ext cx="8785225" cy="5761038"/>
          </a:xfrm>
          <a:prstGeom prst="horizontalScroll">
            <a:avLst/>
          </a:prstGeom>
          <a:solidFill>
            <a:srgbClr val="FFFFCC"/>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t">
              <a:defRPr/>
            </a:pPr>
            <a:endParaRPr lang="zh-TW" altLang="en-US"/>
          </a:p>
        </p:txBody>
      </p:sp>
      <p:sp>
        <p:nvSpPr>
          <p:cNvPr id="13315" name="文字方塊 3"/>
          <p:cNvSpPr txBox="1">
            <a:spLocks noChangeArrowheads="1"/>
          </p:cNvSpPr>
          <p:nvPr/>
        </p:nvSpPr>
        <p:spPr bwMode="auto">
          <a:xfrm>
            <a:off x="971550" y="2060575"/>
            <a:ext cx="8135938" cy="241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spcAft>
                <a:spcPts val="600"/>
              </a:spcAft>
              <a:buFontTx/>
              <a:buNone/>
            </a:pPr>
            <a:r>
              <a:rPr lang="zh-TW" altLang="en-US" sz="5000">
                <a:latin typeface="微軟正黑體" pitchFamily="34" charset="-120"/>
                <a:ea typeface="微軟正黑體" pitchFamily="34" charset="-120"/>
              </a:rPr>
              <a:t>報告事項：</a:t>
            </a:r>
            <a:endParaRPr lang="en-US" altLang="zh-TW" sz="5000">
              <a:latin typeface="微軟正黑體" pitchFamily="34" charset="-120"/>
              <a:ea typeface="微軟正黑體" pitchFamily="34" charset="-120"/>
            </a:endParaRPr>
          </a:p>
          <a:p>
            <a:pPr eaLnBrk="1" fontAlgn="b" hangingPunct="1">
              <a:spcBef>
                <a:spcPct val="0"/>
              </a:spcBef>
              <a:buClr>
                <a:schemeClr val="accent1"/>
              </a:buClr>
              <a:buSzPct val="80000"/>
              <a:buFontTx/>
              <a:buNone/>
            </a:pPr>
            <a:r>
              <a:rPr lang="zh-TW" altLang="zh-TW" sz="4800">
                <a:latin typeface="微軟正黑體" pitchFamily="34" charset="-120"/>
                <a:ea typeface="微軟正黑體" pitchFamily="34" charset="-120"/>
              </a:rPr>
              <a:t>經濟部資料開放諮詢小組歷次小組會議結論追蹤報告</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投影片編號版面配置區 4"/>
          <p:cNvSpPr txBox="1">
            <a:spLocks noGrp="1"/>
          </p:cNvSpPr>
          <p:nvPr/>
        </p:nvSpPr>
        <p:spPr bwMode="auto">
          <a:xfrm>
            <a:off x="8580438" y="6508750"/>
            <a:ext cx="563562"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7" tIns="45694" rIns="91387" bIns="45694"/>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r" eaLnBrk="1" fontAlgn="t" hangingPunct="1">
              <a:spcBef>
                <a:spcPct val="0"/>
              </a:spcBef>
              <a:buFontTx/>
              <a:buNone/>
            </a:pPr>
            <a:fld id="{CBA878AB-4994-4A2E-9E47-C22D9732434C}" type="slidenum">
              <a:rPr lang="en-US" altLang="zh-TW" sz="1500" b="1">
                <a:latin typeface="Times New Roman" pitchFamily="18" charset="0"/>
              </a:rPr>
              <a:pPr algn="r" eaLnBrk="1" fontAlgn="t" hangingPunct="1">
                <a:spcBef>
                  <a:spcPct val="0"/>
                </a:spcBef>
                <a:buFontTx/>
                <a:buNone/>
              </a:pPr>
              <a:t>7</a:t>
            </a:fld>
            <a:endParaRPr lang="en-US" altLang="zh-TW" sz="1500" b="1">
              <a:latin typeface="Times New Roman" pitchFamily="18" charset="0"/>
            </a:endParaRPr>
          </a:p>
        </p:txBody>
      </p:sp>
      <p:graphicFrame>
        <p:nvGraphicFramePr>
          <p:cNvPr id="117791" name="Group 31"/>
          <p:cNvGraphicFramePr>
            <a:graphicFrameLocks noGrp="1"/>
          </p:cNvGraphicFramePr>
          <p:nvPr>
            <p:ph sz="half" idx="4294967295"/>
            <p:extLst>
              <p:ext uri="{D42A27DB-BD31-4B8C-83A1-F6EECF244321}">
                <p14:modId xmlns:p14="http://schemas.microsoft.com/office/powerpoint/2010/main" val="3690761732"/>
              </p:ext>
            </p:extLst>
          </p:nvPr>
        </p:nvGraphicFramePr>
        <p:xfrm>
          <a:off x="179388" y="1109663"/>
          <a:ext cx="8856662" cy="5487987"/>
        </p:xfrm>
        <a:graphic>
          <a:graphicData uri="http://schemas.openxmlformats.org/drawingml/2006/table">
            <a:tbl>
              <a:tblPr/>
              <a:tblGrid>
                <a:gridCol w="936228"/>
                <a:gridCol w="1080120"/>
                <a:gridCol w="5112568"/>
                <a:gridCol w="935698"/>
                <a:gridCol w="792048"/>
              </a:tblGrid>
              <a:tr h="701220">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8676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104.6.22</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rgbClr val="0000FF"/>
                        </a:buClr>
                        <a:buSzTx/>
                        <a:buFontTx/>
                        <a:buNone/>
                        <a:tabLst/>
                      </a:pP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3.</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請工業局透過「資料服務產業應用推動計畫」彙整民間企業需求，提供本部各局處開放資料之參考。</a:t>
                      </a: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
                          <a:srgbClr val="0000FF"/>
                        </a:buClr>
                        <a:buSzTx/>
                        <a:buFont typeface="Wingdings" pitchFamily="2" charset="2"/>
                        <a:buChar char="n"/>
                        <a:tabLst/>
                      </a:pPr>
                      <a:r>
                        <a:rPr kumimoji="0" lang="zh-TW" altLang="en-US" sz="18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民間新增資料需求</a:t>
                      </a:r>
                      <a:r>
                        <a:rPr kumimoji="0"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ts val="600"/>
                        </a:spcAft>
                        <a:buClr>
                          <a:srgbClr val="0000FF"/>
                        </a:buClr>
                        <a:buSzTx/>
                        <a:buFont typeface="Wingdings" pitchFamily="2" charset="2"/>
                        <a:buNone/>
                        <a:tabLst/>
                      </a:pPr>
                      <a:r>
                        <a:rPr kumimoji="0" lang="zh-TW" altLang="en-US" sz="1800" b="0" i="0" u="sng"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台灣工業用地供給租售資訊</a:t>
                      </a:r>
                      <a:r>
                        <a:rPr kumimoji="0"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工業用地位置、地址、縣市、工業區名稱、土地面積、廠房面積、租金或出售價格、是否有建物、主建物結構、土地使用分區、可否工廠登記、物件原使用產業類別、可否增建、供給單位名稱、供給單位類型、供給單位地址、聯絡人、電話、信箱）。</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 </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285750" marR="0" lvl="0" indent="-285750" algn="l" defTabSz="914400" rtl="0" eaLnBrk="1" fontAlgn="base" latinLnBrk="0" hangingPunct="1">
                        <a:lnSpc>
                          <a:spcPct val="100000"/>
                        </a:lnSpc>
                        <a:spcBef>
                          <a:spcPct val="0"/>
                        </a:spcBef>
                        <a:spcAft>
                          <a:spcPts val="600"/>
                        </a:spcAft>
                        <a:buClr>
                          <a:srgbClr val="0000FF"/>
                        </a:buClr>
                        <a:buSzTx/>
                        <a:buFont typeface="Wingdings" pitchFamily="2" charset="2"/>
                        <a:buChar char="n"/>
                        <a:tabLst/>
                      </a:pPr>
                      <a:r>
                        <a:rPr kumimoji="0" lang="zh-TW" altLang="en-US" sz="1800" b="1"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回覆：</a:t>
                      </a:r>
                      <a:endParaRPr kumimoji="0" lang="en-US" altLang="zh-TW" sz="1800" b="1"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ts val="600"/>
                        </a:spcAft>
                        <a:buClr>
                          <a:srgbClr val="0000FF"/>
                        </a:buClr>
                        <a:buSzTx/>
                        <a:buFont typeface="Wingdings" pitchFamily="2" charset="2"/>
                        <a:buNone/>
                        <a:tabLst/>
                      </a:pP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所述需求欄位除「可否增建」須評估是否新增外，其他欄位資訊目前皆有持續蒐集更新中，並於「台灣工業用地供給與服務資訊網」中的租售查詢功能中呈現，資料來源主要係由物件供給者不定期更新。</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系統</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3</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個月會自動把未更新的物件下架，以確保網站上資訊的正確性</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，本部預計於</a:t>
                      </a:r>
                      <a:r>
                        <a:rPr kumimoji="0" lang="en-US" altLang="zh-TW" sz="1800" b="0" i="0" u="sng" strike="noStrike" kern="1200" cap="none" normalizeH="0" baseline="0" dirty="0" smtClean="0">
                          <a:ln>
                            <a:noFill/>
                          </a:ln>
                          <a:solidFill>
                            <a:srgbClr val="C00000"/>
                          </a:solidFill>
                          <a:effectLst/>
                          <a:latin typeface="微軟正黑體" panose="020B0604030504040204" pitchFamily="34" charset="-120"/>
                          <a:ea typeface="微軟正黑體" panose="020B0604030504040204" pitchFamily="34" charset="-120"/>
                          <a:cs typeface="+mn-cs"/>
                        </a:rPr>
                        <a:t>105</a:t>
                      </a:r>
                      <a:r>
                        <a:rPr kumimoji="0" lang="zh-TW" altLang="en-US" sz="1800" b="0" i="0" u="sng" strike="noStrike" kern="1200" cap="none" normalizeH="0" baseline="0" dirty="0" smtClean="0">
                          <a:ln>
                            <a:noFill/>
                          </a:ln>
                          <a:solidFill>
                            <a:srgbClr val="C00000"/>
                          </a:solidFill>
                          <a:effectLst/>
                          <a:latin typeface="微軟正黑體" panose="020B0604030504040204" pitchFamily="34" charset="-120"/>
                          <a:ea typeface="微軟正黑體" panose="020B0604030504040204" pitchFamily="34" charset="-120"/>
                          <a:cs typeface="+mn-cs"/>
                        </a:rPr>
                        <a:t>年</a:t>
                      </a:r>
                      <a:r>
                        <a:rPr kumimoji="0" lang="en-US" altLang="zh-TW" sz="1800" b="0" i="0" u="sng" strike="noStrike" kern="1200" cap="none" normalizeH="0" baseline="0" dirty="0" smtClean="0">
                          <a:ln>
                            <a:noFill/>
                          </a:ln>
                          <a:solidFill>
                            <a:srgbClr val="C00000"/>
                          </a:solidFill>
                          <a:effectLst/>
                          <a:latin typeface="微軟正黑體" panose="020B0604030504040204" pitchFamily="34" charset="-120"/>
                          <a:ea typeface="微軟正黑體" panose="020B0604030504040204" pitchFamily="34" charset="-120"/>
                          <a:cs typeface="+mn-cs"/>
                        </a:rPr>
                        <a:t>3</a:t>
                      </a:r>
                      <a:r>
                        <a:rPr kumimoji="0" lang="zh-TW" altLang="en-US" sz="1800" b="0" i="0" u="sng" strike="noStrike" kern="1200" cap="none" normalizeH="0" baseline="0" dirty="0" smtClean="0">
                          <a:ln>
                            <a:noFill/>
                          </a:ln>
                          <a:solidFill>
                            <a:srgbClr val="C00000"/>
                          </a:solidFill>
                          <a:effectLst/>
                          <a:latin typeface="微軟正黑體" panose="020B0604030504040204" pitchFamily="34" charset="-120"/>
                          <a:ea typeface="微軟正黑體" panose="020B0604030504040204" pitchFamily="34" charset="-120"/>
                          <a:cs typeface="+mn-cs"/>
                        </a:rPr>
                        <a:t>月底前</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開放</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工業局</a:t>
                      </a: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建議持續列管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4359"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a:latin typeface="微軟正黑體" pitchFamily="34" charset="-120"/>
                <a:ea typeface="微軟正黑體" pitchFamily="34" charset="-120"/>
              </a:rPr>
              <a:t>經濟部資料開放諮詢小組歷次會議結論追蹤報告</a:t>
            </a:r>
            <a:endParaRPr kumimoji="0" lang="en-US" altLang="zh-TW" sz="2800">
              <a:latin typeface="微軟正黑體" pitchFamily="34" charset="-120"/>
              <a:ea typeface="微軟正黑體" pitchFamily="34" charset="-120"/>
            </a:endParaRPr>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投影片編號版面配置區 4"/>
          <p:cNvSpPr txBox="1">
            <a:spLocks noGrp="1"/>
          </p:cNvSpPr>
          <p:nvPr/>
        </p:nvSpPr>
        <p:spPr bwMode="auto">
          <a:xfrm>
            <a:off x="8580438" y="6508750"/>
            <a:ext cx="563562"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7" tIns="45694" rIns="91387" bIns="45694"/>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r" eaLnBrk="1" fontAlgn="t" hangingPunct="1">
              <a:spcBef>
                <a:spcPct val="0"/>
              </a:spcBef>
              <a:buFontTx/>
              <a:buNone/>
            </a:pPr>
            <a:fld id="{205DBCBE-C148-47EE-8C66-536B4A550202}" type="slidenum">
              <a:rPr lang="en-US" altLang="zh-TW" sz="1500" b="1">
                <a:latin typeface="Times New Roman" pitchFamily="18" charset="0"/>
              </a:rPr>
              <a:pPr algn="r" eaLnBrk="1" fontAlgn="t" hangingPunct="1">
                <a:spcBef>
                  <a:spcPct val="0"/>
                </a:spcBef>
                <a:buFontTx/>
                <a:buNone/>
              </a:pPr>
              <a:t>8</a:t>
            </a:fld>
            <a:endParaRPr lang="en-US" altLang="zh-TW" sz="1500" b="1">
              <a:latin typeface="Times New Roman" pitchFamily="18" charset="0"/>
            </a:endParaRPr>
          </a:p>
        </p:txBody>
      </p:sp>
      <p:graphicFrame>
        <p:nvGraphicFramePr>
          <p:cNvPr id="117791" name="Group 31"/>
          <p:cNvGraphicFramePr>
            <a:graphicFrameLocks noGrp="1"/>
          </p:cNvGraphicFramePr>
          <p:nvPr>
            <p:ph sz="half" idx="4294967295"/>
          </p:nvPr>
        </p:nvGraphicFramePr>
        <p:xfrm>
          <a:off x="179388" y="1109663"/>
          <a:ext cx="8856662" cy="5487987"/>
        </p:xfrm>
        <a:graphic>
          <a:graphicData uri="http://schemas.openxmlformats.org/drawingml/2006/table">
            <a:tbl>
              <a:tblPr/>
              <a:tblGrid>
                <a:gridCol w="936625"/>
                <a:gridCol w="1295747"/>
                <a:gridCol w="4897090"/>
                <a:gridCol w="935038"/>
                <a:gridCol w="792162"/>
              </a:tblGrid>
              <a:tr h="701675">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會議</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時間</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結論</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辦理情形</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單位</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備註</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86312">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第</a:t>
                      </a:r>
                      <a:r>
                        <a:rPr kumimoji="1" lang="en-US" altLang="zh-TW" sz="2000" b="0" i="0" u="none" strike="noStrike" cap="none" normalizeH="0" baseline="0" smtClean="0">
                          <a:ln>
                            <a:noFill/>
                          </a:ln>
                          <a:solidFill>
                            <a:schemeClr val="tx1"/>
                          </a:solidFill>
                          <a:effectLst/>
                          <a:latin typeface="微軟正黑體" pitchFamily="34" charset="-120"/>
                          <a:ea typeface="微軟正黑體" pitchFamily="34" charset="-120"/>
                        </a:rPr>
                        <a:t>1</a:t>
                      </a: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次</a:t>
                      </a:r>
                      <a:endParaRPr kumimoji="1" lang="en-US" altLang="zh-TW" sz="2000" b="0" i="0" u="none" strike="noStrike" cap="none" normalizeH="0" baseline="0" smtClean="0">
                        <a:ln>
                          <a:noFill/>
                        </a:ln>
                        <a:solidFill>
                          <a:schemeClr val="tx1"/>
                        </a:solidFill>
                        <a:effectLst/>
                        <a:latin typeface="微軟正黑體" pitchFamily="34" charset="-120"/>
                        <a:ea typeface="微軟正黑體"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smtClean="0">
                          <a:ln>
                            <a:noFill/>
                          </a:ln>
                          <a:solidFill>
                            <a:schemeClr val="tx1"/>
                          </a:solidFill>
                          <a:effectLst/>
                          <a:latin typeface="微軟正黑體" pitchFamily="34" charset="-120"/>
                          <a:ea typeface="微軟正黑體" pitchFamily="34" charset="-120"/>
                        </a:rPr>
                        <a:t>104.6.22</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just" defTabSz="914400" rtl="0" eaLnBrk="1" fontAlgn="base" latinLnBrk="0" hangingPunct="1">
                        <a:lnSpc>
                          <a:spcPct val="100000"/>
                        </a:lnSpc>
                        <a:spcBef>
                          <a:spcPct val="0"/>
                        </a:spcBef>
                        <a:spcAft>
                          <a:spcPct val="0"/>
                        </a:spcAft>
                        <a:buClr>
                          <a:srgbClr val="0000FF"/>
                        </a:buClr>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3.</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請工業局透過「資料服務產業應用推動計畫」彙整民間企業需求，提供本部各局處開放資料之參考。</a:t>
                      </a: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marL="263525" indent="-263525"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263525" marR="0" lvl="0" indent="-263525" algn="just" defTabSz="914400" rtl="0" eaLnBrk="1" fontAlgn="base" latinLnBrk="0" hangingPunct="1">
                        <a:lnSpc>
                          <a:spcPct val="100000"/>
                        </a:lnSpc>
                        <a:spcBef>
                          <a:spcPct val="0"/>
                        </a:spcBef>
                        <a:spcAft>
                          <a:spcPts val="600"/>
                        </a:spcAft>
                        <a:buClr>
                          <a:srgbClr val="0000FF"/>
                        </a:buClr>
                        <a:buSzTx/>
                        <a:buFont typeface="Wingdings" pitchFamily="2" charset="2"/>
                        <a:buChar char="n"/>
                        <a:tabLst/>
                      </a:pPr>
                      <a:r>
                        <a:rPr kumimoji="0"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rPr>
                        <a:t>民間對本部已開放資料集建議：</a:t>
                      </a:r>
                      <a:endParaRPr kumimoji="0" lang="en-US" altLang="zh-TW" sz="1800" b="1"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just" defTabSz="914400" rtl="0" eaLnBrk="1" fontAlgn="base" latinLnBrk="0" hangingPunct="1">
                        <a:lnSpc>
                          <a:spcPct val="100000"/>
                        </a:lnSpc>
                        <a:spcBef>
                          <a:spcPct val="0"/>
                        </a:spcBef>
                        <a:spcAft>
                          <a:spcPts val="600"/>
                        </a:spcAft>
                        <a:buClr>
                          <a:srgbClr val="0000FF"/>
                        </a:buClr>
                        <a:buSzTx/>
                        <a:buFont typeface="Calibri" pitchFamily="34" charset="0"/>
                        <a:buNone/>
                        <a:tabLst/>
                      </a:pPr>
                      <a:r>
                        <a:rPr kumimoji="0"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1.</a:t>
                      </a:r>
                      <a:r>
                        <a:rPr kumimoji="0"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投資審議委員會「上市櫃公司赴中國大陸投資事業名錄」，目前為</a:t>
                      </a:r>
                      <a:r>
                        <a:rPr kumimoji="0"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txt</a:t>
                      </a:r>
                      <a:r>
                        <a:rPr kumimoji="0"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檔案，建議改為</a:t>
                      </a:r>
                      <a:r>
                        <a:rPr kumimoji="0"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csv</a:t>
                      </a:r>
                      <a:r>
                        <a:rPr kumimoji="0"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檔案。</a:t>
                      </a:r>
                      <a:endParaRPr kumimoji="0"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just" defTabSz="914400" rtl="0" eaLnBrk="1" fontAlgn="base" latinLnBrk="0" hangingPunct="1">
                        <a:lnSpc>
                          <a:spcPct val="100000"/>
                        </a:lnSpc>
                        <a:spcBef>
                          <a:spcPct val="0"/>
                        </a:spcBef>
                        <a:spcAft>
                          <a:spcPts val="600"/>
                        </a:spcAft>
                        <a:buClr>
                          <a:srgbClr val="0000FF"/>
                        </a:buClr>
                        <a:buSzTx/>
                        <a:buFont typeface="Calibri" pitchFamily="34" charset="0"/>
                        <a:buNone/>
                        <a:tabLst/>
                        <a:defRPr/>
                      </a:pPr>
                      <a:r>
                        <a:rPr kumimoji="0"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2.</a:t>
                      </a:r>
                      <a:r>
                        <a:rPr kumimoji="0"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投資審議委員會「上市櫃公司對外投資事業」，目前為每年更新，建議改為季度更新。</a:t>
                      </a:r>
                      <a:endParaRPr kumimoji="0"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285750" marR="0" lvl="0" indent="-285750" algn="just" defTabSz="914400" rtl="0" eaLnBrk="1" fontAlgn="base" latinLnBrk="0" hangingPunct="1">
                        <a:lnSpc>
                          <a:spcPct val="100000"/>
                        </a:lnSpc>
                        <a:spcBef>
                          <a:spcPct val="0"/>
                        </a:spcBef>
                        <a:spcAft>
                          <a:spcPts val="600"/>
                        </a:spcAft>
                        <a:buClr>
                          <a:srgbClr val="0000FF"/>
                        </a:buClr>
                        <a:buSzTx/>
                        <a:buFont typeface="Wingdings" panose="05000000000000000000" pitchFamily="2" charset="2"/>
                        <a:buChar char="n"/>
                        <a:tabLst/>
                        <a:defRPr/>
                      </a:pPr>
                      <a:r>
                        <a:rPr kumimoji="0" lang="zh-TW" altLang="en-US" sz="1800" b="1"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回覆</a:t>
                      </a:r>
                      <a:endParaRPr kumimoji="0" lang="en-US" altLang="zh-TW" sz="1800" b="1"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ts val="600"/>
                        </a:spcAft>
                        <a:buClr>
                          <a:srgbClr val="0000FF"/>
                        </a:buClr>
                        <a:buSzTx/>
                        <a:buFont typeface="Wingdings" panose="05000000000000000000" pitchFamily="2" charset="2"/>
                        <a:buNone/>
                        <a:tabLst/>
                        <a:defRPr/>
                      </a:pPr>
                      <a:r>
                        <a:rPr kumimoji="0" lang="zh-TW" altLang="en-US" sz="1800" b="0" i="0" u="none" strike="noStrike" kern="1200" cap="none" normalizeH="0" baseline="0" dirty="0" smtClean="0">
                          <a:ln>
                            <a:noFill/>
                          </a:ln>
                          <a:solidFill>
                            <a:srgbClr val="FF0000"/>
                          </a:solidFill>
                          <a:effectLst/>
                          <a:latin typeface="微軟正黑體" panose="020B0604030504040204" pitchFamily="34" charset="-120"/>
                          <a:ea typeface="微軟正黑體" panose="020B0604030504040204" pitchFamily="34" charset="-120"/>
                          <a:cs typeface="+mn-cs"/>
                        </a:rPr>
                        <a:t>目前提供之最新資料（</a:t>
                      </a:r>
                      <a:r>
                        <a:rPr kumimoji="0" lang="en-US" altLang="zh-TW" sz="1800" b="0" i="0" u="none" strike="noStrike" kern="1200" cap="none" normalizeH="0" baseline="0" dirty="0" smtClean="0">
                          <a:ln>
                            <a:noFill/>
                          </a:ln>
                          <a:solidFill>
                            <a:srgbClr val="FF0000"/>
                          </a:solidFill>
                          <a:effectLst/>
                          <a:latin typeface="微軟正黑體" panose="020B0604030504040204" pitchFamily="34" charset="-120"/>
                          <a:ea typeface="微軟正黑體" panose="020B0604030504040204" pitchFamily="34" charset="-120"/>
                          <a:cs typeface="+mn-cs"/>
                        </a:rPr>
                        <a:t>104</a:t>
                      </a:r>
                      <a:r>
                        <a:rPr kumimoji="0" lang="zh-TW" altLang="en-US" sz="1800" b="0" i="0" u="none" strike="noStrike" kern="1200" cap="none" normalizeH="0" baseline="0" dirty="0" smtClean="0">
                          <a:ln>
                            <a:noFill/>
                          </a:ln>
                          <a:solidFill>
                            <a:srgbClr val="FF0000"/>
                          </a:solidFill>
                          <a:effectLst/>
                          <a:latin typeface="微軟正黑體" panose="020B0604030504040204" pitchFamily="34" charset="-120"/>
                          <a:ea typeface="微軟正黑體" panose="020B0604030504040204" pitchFamily="34" charset="-120"/>
                          <a:cs typeface="+mn-cs"/>
                        </a:rPr>
                        <a:t>年</a:t>
                      </a:r>
                      <a:r>
                        <a:rPr kumimoji="0" lang="en-US" altLang="zh-TW" sz="1800" b="0" i="0" u="none" strike="noStrike" kern="1200" cap="none" normalizeH="0" baseline="0" dirty="0" smtClean="0">
                          <a:ln>
                            <a:noFill/>
                          </a:ln>
                          <a:solidFill>
                            <a:srgbClr val="FF0000"/>
                          </a:solidFill>
                          <a:effectLst/>
                          <a:latin typeface="微軟正黑體" panose="020B0604030504040204" pitchFamily="34" charset="-120"/>
                          <a:ea typeface="微軟正黑體" panose="020B0604030504040204" pitchFamily="34" charset="-120"/>
                          <a:cs typeface="+mn-cs"/>
                        </a:rPr>
                        <a:t>12</a:t>
                      </a:r>
                      <a:r>
                        <a:rPr kumimoji="0" lang="zh-TW" altLang="en-US" sz="1800" b="0" i="0" u="none" strike="noStrike" kern="1200" cap="none" normalizeH="0" baseline="0" dirty="0" smtClean="0">
                          <a:ln>
                            <a:noFill/>
                          </a:ln>
                          <a:solidFill>
                            <a:srgbClr val="FF0000"/>
                          </a:solidFill>
                          <a:effectLst/>
                          <a:latin typeface="微軟正黑體" panose="020B0604030504040204" pitchFamily="34" charset="-120"/>
                          <a:ea typeface="微軟正黑體" panose="020B0604030504040204" pitchFamily="34" charset="-120"/>
                          <a:cs typeface="+mn-cs"/>
                        </a:rPr>
                        <a:t>月底）已配合改為</a:t>
                      </a:r>
                      <a:r>
                        <a:rPr kumimoji="0" lang="en-US" altLang="zh-TW" sz="1800" b="0" i="0" u="none" strike="noStrike" kern="1200" cap="none" normalizeH="0" baseline="0" dirty="0" err="1" smtClean="0">
                          <a:ln>
                            <a:noFill/>
                          </a:ln>
                          <a:solidFill>
                            <a:srgbClr val="FF0000"/>
                          </a:solidFill>
                          <a:effectLst/>
                          <a:latin typeface="微軟正黑體" panose="020B0604030504040204" pitchFamily="34" charset="-120"/>
                          <a:ea typeface="微軟正黑體" panose="020B0604030504040204" pitchFamily="34" charset="-120"/>
                          <a:cs typeface="+mn-cs"/>
                        </a:rPr>
                        <a:t>csv</a:t>
                      </a:r>
                      <a:r>
                        <a:rPr kumimoji="0" lang="zh-TW" altLang="en-US" sz="1800" b="0" i="0" u="none" strike="noStrike" kern="1200" cap="none" normalizeH="0" baseline="0" dirty="0" smtClean="0">
                          <a:ln>
                            <a:noFill/>
                          </a:ln>
                          <a:solidFill>
                            <a:srgbClr val="FF0000"/>
                          </a:solidFill>
                          <a:effectLst/>
                          <a:latin typeface="微軟正黑體" panose="020B0604030504040204" pitchFamily="34" charset="-120"/>
                          <a:ea typeface="微軟正黑體" panose="020B0604030504040204" pitchFamily="34" charset="-120"/>
                          <a:cs typeface="+mn-cs"/>
                        </a:rPr>
                        <a:t>及</a:t>
                      </a:r>
                      <a:r>
                        <a:rPr kumimoji="0" lang="en-US" altLang="zh-TW" sz="1800" b="0" i="0" u="none" strike="noStrike" kern="1200" cap="none" normalizeH="0" baseline="0" dirty="0" err="1" smtClean="0">
                          <a:ln>
                            <a:noFill/>
                          </a:ln>
                          <a:solidFill>
                            <a:srgbClr val="FF0000"/>
                          </a:solidFill>
                          <a:effectLst/>
                          <a:latin typeface="微軟正黑體" panose="020B0604030504040204" pitchFamily="34" charset="-120"/>
                          <a:ea typeface="微軟正黑體" panose="020B0604030504040204" pitchFamily="34" charset="-120"/>
                          <a:cs typeface="+mn-cs"/>
                        </a:rPr>
                        <a:t>ods</a:t>
                      </a:r>
                      <a:r>
                        <a:rPr kumimoji="0" lang="zh-TW" altLang="en-US" sz="1800" b="0" i="0" u="none" strike="noStrike" kern="1200" cap="none" normalizeH="0" baseline="0" dirty="0" smtClean="0">
                          <a:ln>
                            <a:noFill/>
                          </a:ln>
                          <a:solidFill>
                            <a:srgbClr val="FF0000"/>
                          </a:solidFill>
                          <a:effectLst/>
                          <a:latin typeface="微軟正黑體" panose="020B0604030504040204" pitchFamily="34" charset="-120"/>
                          <a:ea typeface="微軟正黑體" panose="020B0604030504040204" pitchFamily="34" charset="-120"/>
                          <a:cs typeface="+mn-cs"/>
                        </a:rPr>
                        <a:t>格式</a:t>
                      </a:r>
                      <a:r>
                        <a:rPr kumimoji="0" lang="zh-TW" altLang="en-US" sz="1800" b="0" i="0" u="none" strike="noStrike" cap="none" normalizeH="0" baseline="0" dirty="0" smtClean="0">
                          <a:ln>
                            <a:noFill/>
                          </a:ln>
                          <a:solidFill>
                            <a:srgbClr val="FF0000"/>
                          </a:solidFill>
                          <a:effectLst/>
                          <a:latin typeface="微軟正黑體" panose="020B0604030504040204" pitchFamily="34" charset="-120"/>
                          <a:ea typeface="微軟正黑體" panose="020B0604030504040204" pitchFamily="34" charset="-120"/>
                        </a:rPr>
                        <a:t>，爾後並將按季更新。</a:t>
                      </a:r>
                      <a:endParaRPr kumimoji="0" lang="en-US" altLang="zh-TW" sz="1800" b="0" i="0" u="none" strike="noStrike" cap="none" normalizeH="0" baseline="0" dirty="0" smtClean="0">
                        <a:ln>
                          <a:noFill/>
                        </a:ln>
                        <a:solidFill>
                          <a:srgbClr val="FF0000"/>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
                          <a:srgbClr val="0000FF"/>
                        </a:buClr>
                        <a:buSzTx/>
                        <a:buFontTx/>
                        <a:buNone/>
                        <a:tabLst/>
                      </a:pPr>
                      <a:r>
                        <a:rPr kumimoji="0"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投資審議委員會</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5383"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a:latin typeface="微軟正黑體" pitchFamily="34" charset="-120"/>
                <a:ea typeface="微軟正黑體" pitchFamily="34" charset="-120"/>
              </a:rPr>
              <a:t>經濟部資料開放諮詢小組歷次會議結論追蹤報告</a:t>
            </a:r>
            <a:endParaRPr kumimoji="0" lang="en-US" altLang="zh-TW" sz="2800">
              <a:latin typeface="微軟正黑體" pitchFamily="34" charset="-120"/>
              <a:ea typeface="微軟正黑體" pitchFamily="34" charset="-120"/>
            </a:endParaRP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投影片編號版面配置區 4"/>
          <p:cNvSpPr txBox="1">
            <a:spLocks noGrp="1"/>
          </p:cNvSpPr>
          <p:nvPr/>
        </p:nvSpPr>
        <p:spPr bwMode="auto">
          <a:xfrm>
            <a:off x="8580438" y="6508750"/>
            <a:ext cx="563562"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7" tIns="45694" rIns="91387" bIns="45694"/>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r" eaLnBrk="1" fontAlgn="t" hangingPunct="1">
              <a:spcBef>
                <a:spcPct val="0"/>
              </a:spcBef>
              <a:buFontTx/>
              <a:buNone/>
            </a:pPr>
            <a:fld id="{13039CCD-7E26-48A2-B16A-76E35682D043}" type="slidenum">
              <a:rPr lang="en-US" altLang="zh-TW" sz="1500" b="1">
                <a:latin typeface="Times New Roman" pitchFamily="18" charset="0"/>
              </a:rPr>
              <a:pPr algn="r" eaLnBrk="1" fontAlgn="t" hangingPunct="1">
                <a:spcBef>
                  <a:spcPct val="0"/>
                </a:spcBef>
                <a:buFontTx/>
                <a:buNone/>
              </a:pPr>
              <a:t>9</a:t>
            </a:fld>
            <a:endParaRPr lang="en-US" altLang="zh-TW" sz="1500" b="1">
              <a:latin typeface="Times New Roman" pitchFamily="18" charset="0"/>
            </a:endParaRPr>
          </a:p>
        </p:txBody>
      </p:sp>
      <p:graphicFrame>
        <p:nvGraphicFramePr>
          <p:cNvPr id="117791" name="Group 31"/>
          <p:cNvGraphicFramePr>
            <a:graphicFrameLocks noGrp="1"/>
          </p:cNvGraphicFramePr>
          <p:nvPr>
            <p:ph sz="half" idx="4294967295"/>
          </p:nvPr>
        </p:nvGraphicFramePr>
        <p:xfrm>
          <a:off x="179388" y="1109663"/>
          <a:ext cx="8856662" cy="5487987"/>
        </p:xfrm>
        <a:graphic>
          <a:graphicData uri="http://schemas.openxmlformats.org/drawingml/2006/table">
            <a:tbl>
              <a:tblPr/>
              <a:tblGrid>
                <a:gridCol w="936625"/>
                <a:gridCol w="1079500"/>
                <a:gridCol w="5113337"/>
                <a:gridCol w="935038"/>
                <a:gridCol w="792162"/>
              </a:tblGrid>
              <a:tr h="701675">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會議</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時間</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結論</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辦理情形</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單位</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備註</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86312">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第</a:t>
                      </a:r>
                      <a:r>
                        <a:rPr kumimoji="1" lang="en-US" altLang="zh-TW" sz="2000" b="0" i="0" u="none" strike="noStrike" cap="none" normalizeH="0" baseline="0" dirty="0" smtClean="0">
                          <a:ln>
                            <a:noFill/>
                          </a:ln>
                          <a:solidFill>
                            <a:schemeClr val="tx1"/>
                          </a:solidFill>
                          <a:effectLst/>
                          <a:latin typeface="微軟正黑體" pitchFamily="34" charset="-120"/>
                          <a:ea typeface="微軟正黑體" pitchFamily="34" charset="-120"/>
                        </a:rPr>
                        <a:t>1</a:t>
                      </a: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次</a:t>
                      </a:r>
                      <a:endParaRPr kumimoji="1" lang="en-US" altLang="zh-TW" sz="20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itchFamily="34" charset="-120"/>
                          <a:ea typeface="微軟正黑體" pitchFamily="34" charset="-120"/>
                        </a:rPr>
                        <a:t>104.6.22</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just" defTabSz="914400" rtl="0" eaLnBrk="1" fontAlgn="base" latinLnBrk="0" hangingPunct="1">
                        <a:lnSpc>
                          <a:spcPct val="100000"/>
                        </a:lnSpc>
                        <a:spcBef>
                          <a:spcPct val="0"/>
                        </a:spcBef>
                        <a:spcAft>
                          <a:spcPct val="0"/>
                        </a:spcAft>
                        <a:buClr>
                          <a:srgbClr val="0000FF"/>
                        </a:buClr>
                        <a:buSzTx/>
                        <a:buFontTx/>
                        <a:buNone/>
                        <a:tabLst/>
                      </a:pP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3.</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請工業局透過「資料服務產業應用推動計畫」彙整民間企業需求，提供本部各局處開放資料之參考。</a:t>
                      </a: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marL="263525" indent="-263525"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263525" marR="0" lvl="0" indent="-263525" algn="just" defTabSz="914400" rtl="0" eaLnBrk="1" fontAlgn="base" latinLnBrk="0" hangingPunct="1">
                        <a:lnSpc>
                          <a:spcPct val="100000"/>
                        </a:lnSpc>
                        <a:spcBef>
                          <a:spcPct val="0"/>
                        </a:spcBef>
                        <a:spcAft>
                          <a:spcPct val="0"/>
                        </a:spcAft>
                        <a:buClr>
                          <a:srgbClr val="0000FF"/>
                        </a:buClr>
                        <a:buSzTx/>
                        <a:buFont typeface="Wingdings" pitchFamily="2" charset="2"/>
                        <a:buChar char="n"/>
                        <a:tabLst/>
                      </a:pPr>
                      <a:r>
                        <a:rPr kumimoji="0"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rPr>
                        <a:t>民間對本部已開放資料集建議：</a:t>
                      </a:r>
                      <a:endParaRPr kumimoji="0" lang="en-US" altLang="zh-TW" sz="1800" b="1"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just" defTabSz="914400" rtl="0" eaLnBrk="1" fontAlgn="base" latinLnBrk="0" hangingPunct="1">
                        <a:lnSpc>
                          <a:spcPct val="100000"/>
                        </a:lnSpc>
                        <a:spcBef>
                          <a:spcPct val="0"/>
                        </a:spcBef>
                        <a:spcAft>
                          <a:spcPct val="0"/>
                        </a:spcAft>
                        <a:buClr>
                          <a:srgbClr val="0000FF"/>
                        </a:buClr>
                        <a:buSzTx/>
                        <a:buFont typeface="Calibri" pitchFamily="34" charset="0"/>
                        <a:buNone/>
                        <a:tabLst/>
                      </a:pPr>
                      <a:r>
                        <a:rPr kumimoji="0"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智慧財產局「專利百大排行」，建議增加公司代碼</a:t>
                      </a:r>
                      <a:r>
                        <a:rPr kumimoji="0"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0"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統一編號或上市櫃公司代碼</a:t>
                      </a:r>
                      <a:r>
                        <a:rPr kumimoji="0"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0"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 。</a:t>
                      </a:r>
                      <a:endParaRPr kumimoji="0"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285750" marR="0" lvl="0" indent="-285750" algn="just" defTabSz="914400" rtl="0" eaLnBrk="1" fontAlgn="base" latinLnBrk="0" hangingPunct="1">
                        <a:lnSpc>
                          <a:spcPct val="100000"/>
                        </a:lnSpc>
                        <a:spcBef>
                          <a:spcPct val="0"/>
                        </a:spcBef>
                        <a:spcAft>
                          <a:spcPct val="0"/>
                        </a:spcAft>
                        <a:buClr>
                          <a:srgbClr val="0000FF"/>
                        </a:buClr>
                        <a:buSzTx/>
                        <a:buFont typeface="Wingdings" panose="05000000000000000000" pitchFamily="2" charset="2"/>
                        <a:buChar char="n"/>
                        <a:tabLst/>
                      </a:pPr>
                      <a:r>
                        <a:rPr kumimoji="0"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rPr>
                        <a:t>回覆：</a:t>
                      </a:r>
                      <a:endParaRPr kumimoji="0" lang="en-US" altLang="zh-TW" sz="1800" b="1"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just" defTabSz="914400" rtl="0" eaLnBrk="1" fontAlgn="base" latinLnBrk="0" hangingPunct="1">
                        <a:lnSpc>
                          <a:spcPct val="100000"/>
                        </a:lnSpc>
                        <a:spcBef>
                          <a:spcPct val="0"/>
                        </a:spcBef>
                        <a:spcAft>
                          <a:spcPct val="0"/>
                        </a:spcAft>
                        <a:buClr>
                          <a:srgbClr val="0000FF"/>
                        </a:buClr>
                        <a:buSzTx/>
                        <a:buFont typeface="Wingdings" panose="05000000000000000000" pitchFamily="2" charset="2"/>
                        <a:buNone/>
                        <a:tabLst/>
                      </a:pPr>
                      <a:r>
                        <a:rPr kumimoji="0" lang="zh-TW" altLang="en-US" sz="1800" b="0" i="0" u="none" strike="noStrike" cap="none" normalizeH="0" baseline="0" dirty="0" smtClean="0">
                          <a:ln>
                            <a:noFill/>
                          </a:ln>
                          <a:solidFill>
                            <a:srgbClr val="FF0000"/>
                          </a:solidFill>
                          <a:effectLst/>
                          <a:latin typeface="微軟正黑體" pitchFamily="34" charset="-120"/>
                          <a:ea typeface="微軟正黑體" pitchFamily="34" charset="-120"/>
                        </a:rPr>
                        <a:t>「專利百大排行」本國法人部份，已於更新資料集時增加公司統一編號欄位</a:t>
                      </a:r>
                      <a:r>
                        <a:rPr kumimoji="0" lang="zh-TW" altLang="en-US" sz="1800" b="1" i="0" u="none" strike="noStrike" cap="none" normalizeH="0" baseline="0" dirty="0" smtClean="0">
                          <a:ln>
                            <a:noFill/>
                          </a:ln>
                          <a:solidFill>
                            <a:srgbClr val="FF0000"/>
                          </a:solidFill>
                          <a:effectLst/>
                          <a:latin typeface="微軟正黑體" pitchFamily="34" charset="-120"/>
                          <a:ea typeface="微軟正黑體" pitchFamily="34" charset="-120"/>
                        </a:rPr>
                        <a:t>。</a:t>
                      </a:r>
                      <a:endParaRPr kumimoji="0" lang="en-US" altLang="zh-TW" sz="1800" b="1" i="0" u="none" strike="noStrike" cap="none" normalizeH="0" baseline="0" dirty="0" smtClean="0">
                        <a:ln>
                          <a:noFill/>
                        </a:ln>
                        <a:solidFill>
                          <a:srgbClr val="FF0000"/>
                        </a:solidFill>
                        <a:effectLst/>
                        <a:latin typeface="微軟正黑體" pitchFamily="34" charset="-120"/>
                        <a:ea typeface="微軟正黑體"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
                          <a:srgbClr val="0000FF"/>
                        </a:buClr>
                        <a:buSzTx/>
                        <a:buFontTx/>
                        <a:buNone/>
                        <a:tabLst/>
                      </a:pPr>
                      <a:r>
                        <a:rPr kumimoji="0" lang="zh-TW" altLang="en-US" sz="1800" b="0" i="0" u="none" strike="noStrike" cap="none" normalizeH="0" baseline="0" smtClean="0">
                          <a:ln>
                            <a:noFill/>
                          </a:ln>
                          <a:solidFill>
                            <a:schemeClr val="tx1"/>
                          </a:solidFill>
                          <a:effectLst/>
                          <a:latin typeface="微軟正黑體" pitchFamily="34" charset="-120"/>
                          <a:ea typeface="微軟正黑體" pitchFamily="34" charset="-120"/>
                        </a:rPr>
                        <a:t>智慧財產局</a:t>
                      </a:r>
                      <a:endPar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6407"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defTabSz="976313"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defTabSz="976313"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defTabSz="976313"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zh-TW" altLang="en-US" sz="3600">
                <a:latin typeface="微軟正黑體" pitchFamily="34" charset="-120"/>
                <a:ea typeface="微軟正黑體" pitchFamily="34" charset="-120"/>
              </a:rPr>
              <a:t>經濟部資料開放諮詢小組歷次會議結論追蹤報告</a:t>
            </a:r>
            <a:endParaRPr kumimoji="0" lang="en-US" altLang="zh-TW" sz="2800">
              <a:latin typeface="微軟正黑體" pitchFamily="34" charset="-120"/>
              <a:ea typeface="微軟正黑體" pitchFamily="34" charset="-120"/>
            </a:endParaRPr>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20671</TotalTime>
  <Words>8054</Words>
  <Application>Microsoft Office PowerPoint</Application>
  <PresentationFormat>如螢幕大小 (4:3)</PresentationFormat>
  <Paragraphs>1029</Paragraphs>
  <Slides>56</Slides>
  <Notes>34</Notes>
  <HiddenSlides>0</HiddenSlides>
  <MMClips>0</MMClips>
  <ScaleCrop>false</ScaleCrop>
  <HeadingPairs>
    <vt:vector size="6" baseType="variant">
      <vt:variant>
        <vt:lpstr>使用字型</vt:lpstr>
      </vt:variant>
      <vt:variant>
        <vt:i4>8</vt:i4>
      </vt:variant>
      <vt:variant>
        <vt:lpstr>佈景主題</vt:lpstr>
      </vt:variant>
      <vt:variant>
        <vt:i4>1</vt:i4>
      </vt:variant>
      <vt:variant>
        <vt:lpstr>投影片標題</vt:lpstr>
      </vt:variant>
      <vt:variant>
        <vt:i4>56</vt:i4>
      </vt:variant>
    </vt:vector>
  </HeadingPairs>
  <TitlesOfParts>
    <vt:vector size="65" baseType="lpstr">
      <vt:lpstr>Arial</vt:lpstr>
      <vt:lpstr>新細明體</vt:lpstr>
      <vt:lpstr>Wingdings</vt:lpstr>
      <vt:lpstr>Times New Roman</vt:lpstr>
      <vt:lpstr>Calibri</vt:lpstr>
      <vt:lpstr>Wingdings 2</vt:lpstr>
      <vt:lpstr>微軟正黑體</vt:lpstr>
      <vt:lpstr>標楷體</vt: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USER</dc:creator>
  <cp:lastModifiedBy>孫銘慈</cp:lastModifiedBy>
  <cp:revision>2983</cp:revision>
  <cp:lastPrinted>2016-03-28T08:28:44Z</cp:lastPrinted>
  <dcterms:created xsi:type="dcterms:W3CDTF">2011-02-11T10:25:44Z</dcterms:created>
  <dcterms:modified xsi:type="dcterms:W3CDTF">2016-03-28T08:30:28Z</dcterms:modified>
</cp:coreProperties>
</file>