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1402" r:id="rId2"/>
    <p:sldId id="1553" r:id="rId3"/>
    <p:sldId id="1631" r:id="rId4"/>
    <p:sldId id="1633" r:id="rId5"/>
    <p:sldId id="1634" r:id="rId6"/>
    <p:sldId id="1662" r:id="rId7"/>
    <p:sldId id="1654" r:id="rId8"/>
    <p:sldId id="1658" r:id="rId9"/>
    <p:sldId id="1660" r:id="rId10"/>
    <p:sldId id="1656" r:id="rId11"/>
    <p:sldId id="1659" r:id="rId12"/>
    <p:sldId id="1651" r:id="rId1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F8F01CFA-AEA6-4A75-B693-783DF7FB0F56}">
          <p14:sldIdLst>
            <p14:sldId id="1402"/>
            <p14:sldId id="1553"/>
            <p14:sldId id="1631"/>
            <p14:sldId id="1633"/>
            <p14:sldId id="1634"/>
            <p14:sldId id="1662"/>
            <p14:sldId id="1654"/>
            <p14:sldId id="1658"/>
            <p14:sldId id="1660"/>
            <p14:sldId id="1656"/>
          </p14:sldIdLst>
        </p14:section>
        <p14:section name="未命名的章節" id="{D246ED51-1A38-4443-9655-5325D43CC1E6}">
          <p14:sldIdLst>
            <p14:sldId id="1659"/>
            <p14:sldId id="165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FF"/>
    <a:srgbClr val="FF00FF"/>
    <a:srgbClr val="005400"/>
    <a:srgbClr val="FFFF99"/>
    <a:srgbClr val="000000"/>
    <a:srgbClr val="C00000"/>
    <a:srgbClr val="006600"/>
    <a:srgbClr val="FFFFCC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2DE63D5-997A-4646-A377-4702673A728D}" styleName="淺色樣式 2 - 輔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4835" autoAdjust="0"/>
    <p:restoredTop sz="90566" autoAdjust="0"/>
  </p:normalViewPr>
  <p:slideViewPr>
    <p:cSldViewPr>
      <p:cViewPr>
        <p:scale>
          <a:sx n="94" d="100"/>
          <a:sy n="94" d="100"/>
        </p:scale>
        <p:origin x="-92" y="-6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1598"/>
    </p:cViewPr>
  </p:sorterViewPr>
  <p:notesViewPr>
    <p:cSldViewPr>
      <p:cViewPr varScale="1">
        <p:scale>
          <a:sx n="50" d="100"/>
          <a:sy n="50" d="100"/>
        </p:scale>
        <p:origin x="-2658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46897" cy="4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87" rIns="91981" bIns="45987" numCol="1" anchor="t" anchorCtr="0" compatLnSpc="1">
            <a:prstTxWarp prst="textNoShape">
              <a:avLst/>
            </a:prstTxWarp>
          </a:bodyPr>
          <a:lstStyle>
            <a:lvl1pPr algn="l">
              <a:defRPr kumimoji="0" sz="12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783" y="3"/>
            <a:ext cx="2946897" cy="4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87" rIns="91981" bIns="45987" numCol="1" anchor="t" anchorCtr="0" compatLnSpc="1">
            <a:prstTxWarp prst="textNoShape">
              <a:avLst/>
            </a:prstTxWarp>
          </a:bodyPr>
          <a:lstStyle>
            <a:lvl1pPr algn="r">
              <a:defRPr kumimoji="0" sz="12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77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438"/>
            <a:ext cx="2946897" cy="4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87" rIns="91981" bIns="45987" numCol="1" anchor="b" anchorCtr="0" compatLnSpc="1">
            <a:prstTxWarp prst="textNoShape">
              <a:avLst/>
            </a:prstTxWarp>
          </a:bodyPr>
          <a:lstStyle>
            <a:lvl1pPr algn="l">
              <a:defRPr kumimoji="0" sz="12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77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783" y="9432438"/>
            <a:ext cx="2946897" cy="4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87" rIns="91981" bIns="45987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5F6E4445-6D0D-4F44-A5D2-90427D8B4A39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8569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46897" cy="4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87" rIns="91981" bIns="45987" numCol="1" anchor="t" anchorCtr="0" compatLnSpc="1">
            <a:prstTxWarp prst="textNoShape">
              <a:avLst/>
            </a:prstTxWarp>
          </a:bodyPr>
          <a:lstStyle>
            <a:lvl1pPr algn="l">
              <a:defRPr kumimoji="0" sz="12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783" y="3"/>
            <a:ext cx="2946897" cy="4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87" rIns="91981" bIns="45987" numCol="1" anchor="t" anchorCtr="0" compatLnSpc="1">
            <a:prstTxWarp prst="textNoShape">
              <a:avLst/>
            </a:prstTxWarp>
          </a:bodyPr>
          <a:lstStyle>
            <a:lvl1pPr algn="r">
              <a:defRPr kumimoji="0" sz="12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1363"/>
            <a:ext cx="4973637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76" y="4716223"/>
            <a:ext cx="4983723" cy="446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87" rIns="91981" bIns="459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438"/>
            <a:ext cx="2946897" cy="4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87" rIns="91981" bIns="45987" numCol="1" anchor="b" anchorCtr="0" compatLnSpc="1">
            <a:prstTxWarp prst="textNoShape">
              <a:avLst/>
            </a:prstTxWarp>
          </a:bodyPr>
          <a:lstStyle>
            <a:lvl1pPr algn="l">
              <a:defRPr kumimoji="0" sz="12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783" y="9432438"/>
            <a:ext cx="2946897" cy="4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1" tIns="45987" rIns="91981" bIns="45987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6B36F445-26EB-434D-BA7C-615904A52E3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943456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1363"/>
            <a:ext cx="4973638" cy="3730625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976" y="4717778"/>
            <a:ext cx="4983723" cy="446520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en-US" smtClean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4520" indent="-28599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5535" indent="-228486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4060" indent="-228486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62585" indent="-228486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0229" indent="-22848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57874" indent="-22848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05518" indent="-22848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53163" indent="-22848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</a:pPr>
            <a:fld id="{C906A4FC-1144-4FB2-AA12-FF27D0D967A7}" type="slidenum">
              <a:rPr lang="en-US" altLang="zh-TW" sz="1100"/>
              <a:pPr eaLnBrk="1" hangingPunct="1">
                <a:spcBef>
                  <a:spcPct val="0"/>
                </a:spcBef>
              </a:pPr>
              <a:t>2</a:t>
            </a:fld>
            <a:endParaRPr lang="en-US" altLang="zh-TW" sz="1100" dirty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03093" indent="-303093"/>
            <a:r>
              <a:rPr lang="zh-TW" altLang="en-US" smtClean="0">
                <a:latin typeface="Arial" charset="0"/>
              </a:rPr>
              <a:t>大綱：</a:t>
            </a:r>
          </a:p>
          <a:p>
            <a:pPr marL="303093" indent="-303093"/>
            <a:r>
              <a:rPr lang="zh-TW" altLang="en-US" smtClean="0">
                <a:latin typeface="Arial" charset="0"/>
              </a:rPr>
              <a:t>依據</a:t>
            </a:r>
          </a:p>
          <a:p>
            <a:pPr marL="303093" indent="-303093"/>
            <a:r>
              <a:rPr lang="zh-TW" altLang="en-US" smtClean="0">
                <a:latin typeface="Arial" charset="0"/>
              </a:rPr>
              <a:t>主要國家發展情形</a:t>
            </a:r>
          </a:p>
          <a:p>
            <a:pPr marL="303093" indent="-303093"/>
            <a:r>
              <a:rPr lang="zh-TW" altLang="en-US" smtClean="0">
                <a:latin typeface="Arial" charset="0"/>
              </a:rPr>
              <a:t>我國規劃</a:t>
            </a:r>
            <a:r>
              <a:rPr lang="en-US" altLang="zh-TW" dirty="0" smtClean="0">
                <a:latin typeface="Arial" charset="0"/>
              </a:rPr>
              <a:t>(</a:t>
            </a:r>
            <a:r>
              <a:rPr lang="zh-TW" altLang="en-US" smtClean="0">
                <a:latin typeface="Arial" charset="0"/>
              </a:rPr>
              <a:t>短、中、長期</a:t>
            </a:r>
            <a:r>
              <a:rPr lang="en-US" altLang="zh-TW" dirty="0" smtClean="0">
                <a:latin typeface="Arial" charset="0"/>
              </a:rPr>
              <a:t>)</a:t>
            </a:r>
          </a:p>
          <a:p>
            <a:pPr marL="742966" lvl="1" indent="-284441"/>
            <a:r>
              <a:rPr lang="zh-TW" altLang="en-US" smtClean="0">
                <a:latin typeface="Arial" charset="0"/>
              </a:rPr>
              <a:t>定義</a:t>
            </a:r>
          </a:p>
          <a:p>
            <a:pPr marL="742966" lvl="1" indent="-284441"/>
            <a:r>
              <a:rPr lang="zh-TW" altLang="en-US" smtClean="0">
                <a:latin typeface="Arial" charset="0"/>
              </a:rPr>
              <a:t>目標</a:t>
            </a:r>
          </a:p>
          <a:p>
            <a:pPr marL="742966" lvl="1" indent="-284441"/>
            <a:r>
              <a:rPr lang="zh-TW" altLang="en-US" smtClean="0">
                <a:latin typeface="Arial" charset="0"/>
              </a:rPr>
              <a:t>願景</a:t>
            </a:r>
          </a:p>
          <a:p>
            <a:pPr marL="303093" indent="-303093"/>
            <a:r>
              <a:rPr lang="zh-TW" altLang="en-US" smtClean="0">
                <a:latin typeface="Arial" charset="0"/>
              </a:rPr>
              <a:t>規劃內容</a:t>
            </a:r>
            <a:r>
              <a:rPr lang="en-US" altLang="zh-TW" dirty="0" smtClean="0">
                <a:latin typeface="Arial" charset="0"/>
              </a:rPr>
              <a:t>(</a:t>
            </a:r>
            <a:r>
              <a:rPr lang="zh-TW" altLang="en-US" smtClean="0">
                <a:latin typeface="Arial" charset="0"/>
              </a:rPr>
              <a:t>六大構面</a:t>
            </a:r>
            <a:r>
              <a:rPr lang="en-US" altLang="zh-TW" dirty="0" smtClean="0">
                <a:latin typeface="Arial" charset="0"/>
              </a:rPr>
              <a:t>)</a:t>
            </a:r>
            <a:r>
              <a:rPr lang="zh-TW" altLang="en-US" smtClean="0">
                <a:latin typeface="Arial" charset="0"/>
              </a:rPr>
              <a:t>：每項都要有對應的說明解釋</a:t>
            </a:r>
          </a:p>
          <a:p>
            <a:pPr marL="303093" indent="-303093"/>
            <a:r>
              <a:rPr lang="zh-TW" altLang="en-US" smtClean="0">
                <a:latin typeface="Arial" charset="0"/>
              </a:rPr>
              <a:t>資源投入及分工</a:t>
            </a:r>
          </a:p>
          <a:p>
            <a:pPr marL="303093" indent="-303093"/>
            <a:r>
              <a:rPr lang="zh-TW" altLang="en-US" smtClean="0">
                <a:latin typeface="Arial" charset="0"/>
              </a:rPr>
              <a:t>預期效益</a:t>
            </a:r>
          </a:p>
          <a:p>
            <a:pPr marL="303093" indent="-303093" eaLnBrk="1" hangingPunct="1"/>
            <a:endParaRPr lang="zh-TW" altLang="zh-TW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-36513" y="0"/>
            <a:ext cx="9180513" cy="6858000"/>
            <a:chOff x="-23" y="0"/>
            <a:chExt cx="5896" cy="4433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-23" y="0"/>
              <a:ext cx="5896" cy="4433"/>
              <a:chOff x="-23" y="-18"/>
              <a:chExt cx="5896" cy="4433"/>
            </a:xfrm>
          </p:grpSpPr>
          <p:pic>
            <p:nvPicPr>
              <p:cNvPr id="7" name="Picture 4" descr="A23oAEE-±-1"/>
              <p:cNvPicPr preferRelativeResize="0">
                <a:picLocks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" y="-17"/>
                <a:ext cx="5896" cy="4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5" descr="DSCN9764"/>
              <p:cNvPicPr preferRelativeResize="0">
                <a:picLocks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2" y="-18"/>
                <a:ext cx="1814" cy="8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" name="Picture 6" descr="02"/>
            <p:cNvPicPr>
              <a:picLocks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3" y="505"/>
              <a:ext cx="601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34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508000" y="2781300"/>
            <a:ext cx="81788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AU" altLang="zh-TW" noProof="0" smtClean="0"/>
              <a:t>Click to edit Master title style</a:t>
            </a:r>
          </a:p>
        </p:txBody>
      </p:sp>
      <p:sp>
        <p:nvSpPr>
          <p:cNvPr id="6349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33400" y="3975100"/>
            <a:ext cx="8153400" cy="1752600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0000CC"/>
                </a:solidFill>
              </a:defRPr>
            </a:lvl1pPr>
          </a:lstStyle>
          <a:p>
            <a:pPr lvl="0"/>
            <a:r>
              <a:rPr lang="en-AU" altLang="zh-TW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8352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8000" y="990600"/>
            <a:ext cx="8166100" cy="762000"/>
          </a:xfrm>
        </p:spPr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6413" y="1905000"/>
            <a:ext cx="8167687" cy="4716462"/>
          </a:xfrm>
          <a:ln>
            <a:noFill/>
          </a:ln>
        </p:spPr>
        <p:txBody>
          <a:bodyPr/>
          <a:lstStyle>
            <a:lvl1pPr>
              <a:defRPr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78D08-9AE1-4DBC-A928-915CE58AF582}" type="datetime1">
              <a:rPr lang="zh-TW" altLang="en-US"/>
              <a:pPr>
                <a:defRPr/>
              </a:pPr>
              <a:t>2016/3/28</a:t>
            </a:fld>
            <a:endParaRPr lang="en-AU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8D0726CD-8B9A-4280-A299-1F2ACEDFB912}" type="slidenum">
              <a:rPr lang="en-AU" altLang="zh-TW" smtClean="0"/>
              <a:pPr>
                <a:defRPr/>
              </a:pPr>
              <a:t>‹#›</a:t>
            </a:fld>
            <a:endParaRPr lang="en-AU" altLang="zh-TW" dirty="0"/>
          </a:p>
        </p:txBody>
      </p:sp>
    </p:spTree>
    <p:extLst>
      <p:ext uri="{BB962C8B-B14F-4D97-AF65-F5344CB8AC3E}">
        <p14:creationId xmlns:p14="http://schemas.microsoft.com/office/powerpoint/2010/main" val="4274564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71F85-C048-4095-9243-83F4AD5C9214}" type="datetime1">
              <a:rPr lang="zh-TW" altLang="en-US"/>
              <a:pPr>
                <a:defRPr/>
              </a:pPr>
              <a:t>2016/3/28</a:t>
            </a:fld>
            <a:endParaRPr lang="en-AU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88188" y="6440488"/>
            <a:ext cx="2055812" cy="457200"/>
          </a:xfrm>
        </p:spPr>
        <p:txBody>
          <a:bodyPr/>
          <a:lstStyle>
            <a:lvl1pPr>
              <a:defRPr sz="1600" smtClean="0"/>
            </a:lvl1pPr>
          </a:lstStyle>
          <a:p>
            <a:pPr>
              <a:defRPr/>
            </a:pPr>
            <a:fld id="{8D0726CD-8B9A-4280-A299-1F2ACEDFB912}" type="slidenum">
              <a:rPr lang="en-AU" altLang="zh-TW"/>
              <a:pPr>
                <a:defRPr/>
              </a:pPr>
              <a:t>‹#›</a:t>
            </a:fld>
            <a:endParaRPr lang="en-AU" altLang="zh-TW" dirty="0"/>
          </a:p>
        </p:txBody>
      </p:sp>
    </p:spTree>
    <p:extLst>
      <p:ext uri="{BB962C8B-B14F-4D97-AF65-F5344CB8AC3E}">
        <p14:creationId xmlns:p14="http://schemas.microsoft.com/office/powerpoint/2010/main" val="410223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1052513"/>
            <a:ext cx="81661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zh-TW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6413" y="1989138"/>
            <a:ext cx="8167687" cy="39687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zh-TW" smtClean="0"/>
              <a:t>Click to edit Master text styles</a:t>
            </a:r>
          </a:p>
          <a:p>
            <a:pPr lvl="1"/>
            <a:r>
              <a:rPr lang="en-AU" altLang="zh-TW" smtClean="0"/>
              <a:t>Second level</a:t>
            </a:r>
          </a:p>
          <a:p>
            <a:pPr lvl="2"/>
            <a:r>
              <a:rPr lang="en-AU" altLang="zh-TW" smtClean="0"/>
              <a:t>Third level</a:t>
            </a:r>
          </a:p>
          <a:p>
            <a:pPr lvl="3"/>
            <a:r>
              <a:rPr lang="en-AU" altLang="zh-TW" smtClean="0"/>
              <a:t>Fourth level</a:t>
            </a:r>
          </a:p>
          <a:p>
            <a:pPr lvl="4"/>
            <a:r>
              <a:rPr lang="en-AU" altLang="zh-TW" smtClean="0"/>
              <a:t>Fifth level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84913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1DB91C1C-F8B3-4DEB-A378-83A2B1BEEAF3}" type="datetime1">
              <a:rPr lang="zh-TW" altLang="en-US"/>
              <a:pPr>
                <a:defRPr/>
              </a:pPr>
              <a:t>2016/3/28</a:t>
            </a:fld>
            <a:endParaRPr lang="en-AU" altLang="zh-TW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849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AU" altLang="zh-TW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8188" y="6440488"/>
            <a:ext cx="2055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E5867D29-24EA-4B1A-B4DA-C2FA1529CCE6}" type="slidenum">
              <a:rPr lang="en-AU" altLang="zh-TW"/>
              <a:pPr>
                <a:defRPr/>
              </a:pPr>
              <a:t>‹#›</a:t>
            </a:fld>
            <a:endParaRPr lang="en-AU" altLang="zh-TW"/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0"/>
            <a:ext cx="885825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451725" y="153988"/>
            <a:ext cx="1657350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TW" altLang="en-US" sz="1400" smtClean="0">
                <a:solidFill>
                  <a:srgbClr val="666633"/>
                </a:solidFill>
                <a:latin typeface="Book Antiqua" pitchFamily="18" charset="0"/>
              </a:rPr>
              <a:t>經濟部能源局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zh-TW" sz="1400" smtClean="0">
                <a:solidFill>
                  <a:srgbClr val="666633"/>
                </a:solidFill>
                <a:latin typeface="Book Antiqua" pitchFamily="18" charset="0"/>
              </a:rPr>
              <a:t>Bureau of  Energy</a:t>
            </a:r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 rot="10800000" flipH="1" flipV="1">
            <a:off x="107950" y="914399"/>
            <a:ext cx="8064500" cy="0"/>
          </a:xfrm>
          <a:prstGeom prst="line">
            <a:avLst/>
          </a:prstGeom>
          <a:noFill/>
          <a:ln w="44450">
            <a:solidFill>
              <a:srgbClr val="3D91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 rot="10800000" flipH="1" flipV="1">
            <a:off x="757238" y="842962"/>
            <a:ext cx="8064500" cy="0"/>
          </a:xfrm>
          <a:prstGeom prst="line">
            <a:avLst/>
          </a:prstGeom>
          <a:noFill/>
          <a:ln w="44450">
            <a:solidFill>
              <a:srgbClr val="3D91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572" r:id="rId1"/>
    <p:sldLayoutId id="2147486573" r:id="rId2"/>
    <p:sldLayoutId id="2147486566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99"/>
          </a:solidFill>
          <a:latin typeface="Arial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99"/>
          </a:solidFill>
          <a:latin typeface="Arial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99"/>
          </a:solidFill>
          <a:latin typeface="Arial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99"/>
          </a:solidFill>
          <a:latin typeface="Arial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rgbClr val="000099"/>
          </a:solidFill>
          <a:latin typeface="Arial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rgbClr val="000099"/>
          </a:solidFill>
          <a:latin typeface="Arial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rgbClr val="000099"/>
          </a:solidFill>
          <a:latin typeface="Arial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rgbClr val="000099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l"/>
        <a:defRPr kumimoji="1" sz="2600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90000"/>
        <a:buChar char="–"/>
        <a:defRPr kumimoji="1" sz="24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Ø"/>
        <a:defRPr kumimoji="1" sz="22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362200"/>
            <a:ext cx="9144000" cy="1371600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SzTx/>
            </a:pPr>
            <a:r>
              <a:rPr lang="zh-TW" altLang="en-US" sz="4400" b="1" dirty="0" smtClean="0">
                <a:solidFill>
                  <a:srgbClr val="000099"/>
                </a:solidFill>
                <a:latin typeface="標楷體" pitchFamily="65" charset="-120"/>
                <a:ea typeface="標楷體" pitchFamily="65" charset="-120"/>
              </a:rPr>
              <a:t>能源局</a:t>
            </a:r>
            <a:r>
              <a:rPr lang="en-US" altLang="zh-TW" sz="4400" b="1" dirty="0" smtClean="0">
                <a:solidFill>
                  <a:srgbClr val="000099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4400" b="1" dirty="0" smtClean="0">
                <a:solidFill>
                  <a:srgbClr val="000099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zh-TW" altLang="en-US" sz="4400" b="1" dirty="0">
                <a:solidFill>
                  <a:srgbClr val="000099"/>
                </a:solidFill>
                <a:latin typeface="標楷體" pitchFamily="65" charset="-120"/>
                <a:ea typeface="標楷體" pitchFamily="65" charset="-120"/>
              </a:rPr>
              <a:t>開放資料業務推動情形</a:t>
            </a:r>
            <a:endParaRPr lang="en-US" altLang="zh-TW" sz="4400" b="1" dirty="0" smtClean="0">
              <a:solidFill>
                <a:srgbClr val="000099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67000" y="4495800"/>
            <a:ext cx="3962400" cy="181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lnSpc>
                <a:spcPct val="110000"/>
              </a:lnSpc>
              <a:defRPr/>
            </a:pPr>
            <a:r>
              <a:rPr lang="zh-TW" altLang="en-US" sz="3200" b="1" kern="0" dirty="0" smtClean="0">
                <a:solidFill>
                  <a:srgbClr val="0C020E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經濟部能源局</a:t>
            </a:r>
            <a:endParaRPr lang="en-US" altLang="zh-TW" sz="3200" b="1" kern="0" dirty="0" smtClean="0">
              <a:solidFill>
                <a:srgbClr val="0C020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lnSpc>
                <a:spcPct val="110000"/>
              </a:lnSpc>
              <a:defRPr/>
            </a:pPr>
            <a:r>
              <a:rPr lang="zh-TW" altLang="en-US" sz="3200" b="1" kern="0" dirty="0" smtClean="0">
                <a:solidFill>
                  <a:srgbClr val="0C020E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報告人：彭技正玉伃</a:t>
            </a:r>
            <a:endParaRPr lang="en-US" altLang="zh-TW" sz="3200" b="1" kern="0" dirty="0" smtClean="0">
              <a:solidFill>
                <a:srgbClr val="0C020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lnSpc>
                <a:spcPct val="110000"/>
              </a:lnSpc>
              <a:defRPr/>
            </a:pPr>
            <a:r>
              <a:rPr lang="en-US" altLang="zh-TW" sz="3200" b="1" kern="0" dirty="0" smtClean="0">
                <a:solidFill>
                  <a:srgbClr val="0C020E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105</a:t>
            </a:r>
            <a:r>
              <a:rPr lang="zh-TW" altLang="en-US" sz="3200" b="1" kern="0" dirty="0" smtClean="0">
                <a:solidFill>
                  <a:srgbClr val="0C020E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</a:t>
            </a:r>
            <a:r>
              <a:rPr lang="en-US" altLang="zh-TW" sz="3200" b="1" kern="0" dirty="0" smtClean="0">
                <a:solidFill>
                  <a:srgbClr val="0C020E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03</a:t>
            </a:r>
            <a:r>
              <a:rPr lang="zh-TW" altLang="en-US" sz="3200" b="1" kern="0" dirty="0" smtClean="0">
                <a:solidFill>
                  <a:srgbClr val="0C020E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月</a:t>
            </a:r>
            <a:r>
              <a:rPr lang="en-US" altLang="zh-TW" sz="3200" b="1" kern="0" dirty="0" smtClean="0">
                <a:solidFill>
                  <a:srgbClr val="0C020E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29</a:t>
            </a:r>
            <a:r>
              <a:rPr lang="zh-TW" altLang="en-US" sz="3200" b="1" kern="0" dirty="0" smtClean="0">
                <a:solidFill>
                  <a:srgbClr val="0C020E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</a:t>
            </a:r>
            <a:endParaRPr lang="en-AU" altLang="zh-TW" sz="3200" b="1" kern="0" dirty="0" smtClean="0">
              <a:solidFill>
                <a:srgbClr val="0C020E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102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zh-TW" altLang="en-US" sz="2400" i="1" dirty="0">
                <a:solidFill>
                  <a:schemeClr val="bg2"/>
                </a:solidFill>
              </a:rPr>
              <a:t>依</a:t>
            </a:r>
            <a:r>
              <a:rPr lang="en-US" altLang="zh-TW" sz="2400" i="1" dirty="0">
                <a:solidFill>
                  <a:schemeClr val="bg2"/>
                </a:solidFill>
              </a:rPr>
              <a:t>104</a:t>
            </a:r>
            <a:r>
              <a:rPr lang="zh-TW" altLang="en-US" sz="2400" i="1" dirty="0">
                <a:solidFill>
                  <a:schemeClr val="bg2"/>
                </a:solidFill>
              </a:rPr>
              <a:t>年</a:t>
            </a:r>
            <a:r>
              <a:rPr lang="en-US" altLang="zh-TW" sz="2400" i="1" dirty="0">
                <a:solidFill>
                  <a:schemeClr val="bg2"/>
                </a:solidFill>
              </a:rPr>
              <a:t>12</a:t>
            </a:r>
            <a:r>
              <a:rPr lang="zh-TW" altLang="en-US" sz="2400" i="1" dirty="0" smtClean="0">
                <a:solidFill>
                  <a:schemeClr val="bg2"/>
                </a:solidFill>
              </a:rPr>
              <a:t>月國發會「</a:t>
            </a:r>
            <a:r>
              <a:rPr lang="zh-TW" altLang="en-US" sz="2400" i="1" dirty="0">
                <a:solidFill>
                  <a:schemeClr val="bg2"/>
                </a:solidFill>
              </a:rPr>
              <a:t>政府資料開放進階行動方案</a:t>
            </a:r>
            <a:r>
              <a:rPr lang="zh-TW" altLang="en-US" sz="2400" i="1" dirty="0" smtClean="0">
                <a:solidFill>
                  <a:schemeClr val="bg2"/>
                </a:solidFill>
              </a:rPr>
              <a:t>」及</a:t>
            </a:r>
            <a:r>
              <a:rPr lang="en-US" altLang="zh-TW" sz="2400" i="1" dirty="0" smtClean="0">
                <a:solidFill>
                  <a:schemeClr val="bg2"/>
                </a:solidFill>
              </a:rPr>
              <a:t>104</a:t>
            </a:r>
            <a:r>
              <a:rPr lang="zh-TW" altLang="en-US" sz="2400" i="1" dirty="0" smtClean="0">
                <a:solidFill>
                  <a:schemeClr val="bg2"/>
                </a:solidFill>
              </a:rPr>
              <a:t>年</a:t>
            </a:r>
            <a:r>
              <a:rPr lang="en-US" altLang="zh-TW" sz="2400" i="1" dirty="0" smtClean="0">
                <a:solidFill>
                  <a:schemeClr val="bg2"/>
                </a:solidFill>
              </a:rPr>
              <a:t>9</a:t>
            </a:r>
            <a:r>
              <a:rPr lang="zh-TW" altLang="en-US" sz="2400" i="1" dirty="0" smtClean="0">
                <a:solidFill>
                  <a:schemeClr val="bg2"/>
                </a:solidFill>
              </a:rPr>
              <a:t>月</a:t>
            </a:r>
            <a:r>
              <a:rPr lang="zh-TW" altLang="en-US" sz="2400" i="1" dirty="0">
                <a:solidFill>
                  <a:schemeClr val="bg2"/>
                </a:solidFill>
              </a:rPr>
              <a:t>「</a:t>
            </a:r>
            <a:r>
              <a:rPr lang="zh-TW" altLang="en-US" sz="2400" i="1" dirty="0" smtClean="0">
                <a:solidFill>
                  <a:schemeClr val="bg2"/>
                </a:solidFill>
              </a:rPr>
              <a:t>經濟部政府及所屬機關</a:t>
            </a:r>
            <a:r>
              <a:rPr lang="en-US" altLang="zh-TW" sz="2400" i="1" dirty="0" smtClean="0">
                <a:solidFill>
                  <a:schemeClr val="bg2"/>
                </a:solidFill>
              </a:rPr>
              <a:t>(</a:t>
            </a:r>
            <a:r>
              <a:rPr lang="zh-TW" altLang="en-US" sz="2400" i="1" dirty="0" smtClean="0">
                <a:solidFill>
                  <a:schemeClr val="bg2"/>
                </a:solidFill>
              </a:rPr>
              <a:t>構</a:t>
            </a:r>
            <a:r>
              <a:rPr lang="en-US" altLang="zh-TW" sz="2400" i="1" dirty="0" smtClean="0">
                <a:solidFill>
                  <a:schemeClr val="bg2"/>
                </a:solidFill>
              </a:rPr>
              <a:t>)</a:t>
            </a:r>
            <a:r>
              <a:rPr lang="zh-TW" altLang="en-US" sz="2400" i="1" dirty="0" smtClean="0">
                <a:solidFill>
                  <a:schemeClr val="bg2"/>
                </a:solidFill>
              </a:rPr>
              <a:t>資料開放推動計畫</a:t>
            </a:r>
            <a:r>
              <a:rPr lang="zh-TW" altLang="en-US" sz="2400" i="1" dirty="0">
                <a:solidFill>
                  <a:schemeClr val="bg2"/>
                </a:solidFill>
              </a:rPr>
              <a:t>」 </a:t>
            </a:r>
            <a:r>
              <a:rPr lang="zh-TW" altLang="en-US" sz="2400" i="1" dirty="0" smtClean="0">
                <a:solidFill>
                  <a:schemeClr val="bg2"/>
                </a:solidFill>
              </a:rPr>
              <a:t>：</a:t>
            </a:r>
            <a:endParaRPr lang="en-US" altLang="zh-TW" sz="2400" b="1" i="1" dirty="0" smtClean="0">
              <a:solidFill>
                <a:schemeClr val="bg2"/>
              </a:solidFill>
            </a:endParaRPr>
          </a:p>
          <a:p>
            <a:r>
              <a:rPr lang="zh-TW" altLang="en-US" b="1" dirty="0" smtClean="0">
                <a:solidFill>
                  <a:srgbClr val="C00000"/>
                </a:solidFill>
              </a:rPr>
              <a:t>將開放</a:t>
            </a:r>
            <a:r>
              <a:rPr lang="zh-TW" altLang="en-US" b="1" dirty="0">
                <a:solidFill>
                  <a:srgbClr val="C00000"/>
                </a:solidFill>
              </a:rPr>
              <a:t>資料納為業務運作之基本作業</a:t>
            </a:r>
            <a:r>
              <a:rPr lang="zh-TW" altLang="en-US" b="1" dirty="0" smtClean="0">
                <a:solidFill>
                  <a:srgbClr val="C00000"/>
                </a:solidFill>
              </a:rPr>
              <a:t>流程</a:t>
            </a:r>
            <a:endParaRPr lang="en-US" altLang="zh-TW" b="1" dirty="0" smtClean="0">
              <a:solidFill>
                <a:srgbClr val="C00000"/>
              </a:solidFill>
            </a:endParaRPr>
          </a:p>
          <a:p>
            <a:pPr lvl="1"/>
            <a:r>
              <a:rPr lang="zh-TW" altLang="en-US" dirty="0" smtClean="0">
                <a:solidFill>
                  <a:schemeClr val="bg2"/>
                </a:solidFill>
              </a:rPr>
              <a:t>辦理</a:t>
            </a:r>
            <a:r>
              <a:rPr lang="zh-TW" altLang="en-US" dirty="0">
                <a:solidFill>
                  <a:schemeClr val="bg2"/>
                </a:solidFill>
              </a:rPr>
              <a:t>新系統建構或現有</a:t>
            </a:r>
            <a:r>
              <a:rPr lang="zh-TW" altLang="en-US" dirty="0" smtClean="0">
                <a:solidFill>
                  <a:schemeClr val="bg2"/>
                </a:solidFill>
              </a:rPr>
              <a:t>系統維運計畫案</a:t>
            </a:r>
            <a:r>
              <a:rPr lang="zh-TW" altLang="en-US" dirty="0">
                <a:solidFill>
                  <a:schemeClr val="bg2"/>
                </a:solidFill>
              </a:rPr>
              <a:t>，於招標文件規範專案蒐集或產製之資料，</a:t>
            </a:r>
            <a:r>
              <a:rPr lang="zh-TW" altLang="en-US" dirty="0" smtClean="0">
                <a:solidFill>
                  <a:schemeClr val="bg2"/>
                </a:solidFill>
              </a:rPr>
              <a:t>應使用符合</a:t>
            </a:r>
            <a:r>
              <a:rPr lang="zh-TW" altLang="en-US" dirty="0">
                <a:solidFill>
                  <a:schemeClr val="bg2"/>
                </a:solidFill>
              </a:rPr>
              <a:t>開放格式之</a:t>
            </a:r>
            <a:r>
              <a:rPr lang="zh-TW" altLang="en-US" dirty="0" smtClean="0">
                <a:solidFill>
                  <a:schemeClr val="bg2"/>
                </a:solidFill>
              </a:rPr>
              <a:t>檔案，</a:t>
            </a:r>
            <a:r>
              <a:rPr lang="zh-TW" altLang="en-US" b="1" dirty="0" smtClean="0"/>
              <a:t>將開放資料納入</a:t>
            </a:r>
            <a:r>
              <a:rPr lang="zh-TW" altLang="en-US" b="1" dirty="0"/>
              <a:t>計畫工作項目</a:t>
            </a:r>
            <a:r>
              <a:rPr lang="zh-TW" altLang="en-US" dirty="0" smtClean="0">
                <a:solidFill>
                  <a:schemeClr val="bg2"/>
                </a:solidFill>
              </a:rPr>
              <a:t>，深入盤點應用</a:t>
            </a:r>
            <a:r>
              <a:rPr lang="zh-TW" altLang="en-US" dirty="0">
                <a:solidFill>
                  <a:schemeClr val="bg2"/>
                </a:solidFill>
              </a:rPr>
              <a:t>系統及</a:t>
            </a:r>
            <a:r>
              <a:rPr lang="zh-TW" altLang="en-US" dirty="0" smtClean="0">
                <a:solidFill>
                  <a:schemeClr val="bg2"/>
                </a:solidFill>
              </a:rPr>
              <a:t>資料庫，檢視</a:t>
            </a:r>
            <a:r>
              <a:rPr lang="zh-TW" altLang="en-US" dirty="0">
                <a:solidFill>
                  <a:schemeClr val="bg2"/>
                </a:solidFill>
              </a:rPr>
              <a:t>資料權利完整性及</a:t>
            </a:r>
            <a:r>
              <a:rPr lang="zh-TW" altLang="en-US" dirty="0" smtClean="0">
                <a:solidFill>
                  <a:schemeClr val="bg2"/>
                </a:solidFill>
              </a:rPr>
              <a:t>開放適</a:t>
            </a:r>
            <a:r>
              <a:rPr lang="zh-TW" altLang="en-US" dirty="0">
                <a:solidFill>
                  <a:schemeClr val="bg2"/>
                </a:solidFill>
              </a:rPr>
              <a:t>法</a:t>
            </a:r>
            <a:r>
              <a:rPr lang="zh-TW" altLang="en-US" dirty="0" smtClean="0">
                <a:solidFill>
                  <a:schemeClr val="bg2"/>
                </a:solidFill>
              </a:rPr>
              <a:t>性，</a:t>
            </a:r>
            <a:r>
              <a:rPr lang="zh-TW" altLang="en-US" dirty="0">
                <a:solidFill>
                  <a:schemeClr val="bg2"/>
                </a:solidFill>
              </a:rPr>
              <a:t>以開放為原則，不開放為例外</a:t>
            </a:r>
            <a:endParaRPr lang="en-US" altLang="zh-TW" dirty="0" smtClean="0">
              <a:solidFill>
                <a:schemeClr val="bg2"/>
              </a:solidFill>
            </a:endParaRPr>
          </a:p>
          <a:p>
            <a:pPr>
              <a:spcBef>
                <a:spcPts val="1200"/>
              </a:spcBef>
            </a:pPr>
            <a:r>
              <a:rPr lang="zh-TW" altLang="en-US" b="1" dirty="0" smtClean="0">
                <a:solidFill>
                  <a:srgbClr val="C00000"/>
                </a:solidFill>
              </a:rPr>
              <a:t>開放資料著重資料品質</a:t>
            </a:r>
            <a:endParaRPr lang="en-US" altLang="zh-TW" b="1" dirty="0" smtClean="0">
              <a:solidFill>
                <a:srgbClr val="C00000"/>
              </a:solidFill>
            </a:endParaRPr>
          </a:p>
          <a:p>
            <a:pPr lvl="1"/>
            <a:r>
              <a:rPr lang="zh-TW" altLang="en-US" dirty="0">
                <a:solidFill>
                  <a:schemeClr val="bg2"/>
                </a:solidFill>
              </a:rPr>
              <a:t>開放</a:t>
            </a:r>
            <a:r>
              <a:rPr lang="zh-TW" altLang="en-US" dirty="0" smtClean="0">
                <a:solidFill>
                  <a:schemeClr val="bg2"/>
                </a:solidFill>
              </a:rPr>
              <a:t>格式</a:t>
            </a:r>
            <a:r>
              <a:rPr lang="zh-TW" altLang="en-US" b="1" dirty="0" smtClean="0"/>
              <a:t>符合</a:t>
            </a:r>
            <a:r>
              <a:rPr lang="zh-TW" altLang="en-US" b="1" dirty="0"/>
              <a:t>三星以上</a:t>
            </a:r>
            <a:r>
              <a:rPr lang="zh-TW" altLang="en-US" b="1" dirty="0" smtClean="0"/>
              <a:t>格式</a:t>
            </a:r>
            <a:endParaRPr lang="en-US" altLang="zh-TW" b="1" dirty="0" smtClean="0"/>
          </a:p>
          <a:p>
            <a:pPr lvl="1"/>
            <a:r>
              <a:rPr lang="zh-TW" altLang="en-US" dirty="0" smtClean="0">
                <a:solidFill>
                  <a:schemeClr val="bg2"/>
                </a:solidFill>
              </a:rPr>
              <a:t>新增與更新資料時，檢核資料內容及格式</a:t>
            </a:r>
            <a:endParaRPr lang="en-US" altLang="zh-TW" dirty="0" smtClean="0">
              <a:solidFill>
                <a:schemeClr val="bg2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0726CD-8B9A-4280-A299-1F2ACEDFB912}" type="slidenum">
              <a:rPr lang="en-AU" altLang="zh-TW" smtClean="0"/>
              <a:pPr>
                <a:defRPr/>
              </a:pPr>
              <a:t>10</a:t>
            </a:fld>
            <a:endParaRPr lang="en-AU" altLang="zh-TW" dirty="0"/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508000" y="76200"/>
            <a:ext cx="81661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r>
              <a:rPr lang="zh-TW" altLang="en-US" kern="0" dirty="0" smtClean="0"/>
              <a:t>肆、未來工作重點</a:t>
            </a:r>
            <a:r>
              <a:rPr lang="en-US" altLang="zh-TW" kern="0" dirty="0" smtClean="0">
                <a:latin typeface="+mn-lt"/>
              </a:rPr>
              <a:t>(1/2)</a:t>
            </a:r>
            <a:endParaRPr lang="zh-TW" altLang="en-US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472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562600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機關內部持續溝通及宣導</a:t>
            </a:r>
            <a:endParaRPr lang="en-US" altLang="zh-TW" b="1" dirty="0" smtClean="0">
              <a:solidFill>
                <a:srgbClr val="C00000"/>
              </a:solidFill>
            </a:endParaRPr>
          </a:p>
          <a:p>
            <a:pPr lvl="1"/>
            <a:r>
              <a:rPr lang="zh-TW" altLang="en-US" b="1" dirty="0" smtClean="0"/>
              <a:t>案例分享 </a:t>
            </a:r>
            <a:r>
              <a:rPr lang="en-US" altLang="zh-TW" dirty="0" smtClean="0">
                <a:solidFill>
                  <a:schemeClr val="bg2"/>
                </a:solidFill>
              </a:rPr>
              <a:t>-</a:t>
            </a:r>
            <a:r>
              <a:rPr lang="zh-TW" altLang="en-US" dirty="0" smtClean="0">
                <a:solidFill>
                  <a:schemeClr val="bg2"/>
                </a:solidFill>
              </a:rPr>
              <a:t> 以政府開放資料案例，使同仁體認開放資料對政府及民間之價值</a:t>
            </a:r>
            <a:endParaRPr lang="en-US" altLang="zh-TW" dirty="0" smtClean="0">
              <a:solidFill>
                <a:schemeClr val="bg2"/>
              </a:solidFill>
            </a:endParaRPr>
          </a:p>
          <a:p>
            <a:pPr lvl="1"/>
            <a:r>
              <a:rPr lang="zh-TW" altLang="en-US" b="1" dirty="0" smtClean="0"/>
              <a:t>加強同仁對相關法規之瞭解</a:t>
            </a:r>
            <a:r>
              <a:rPr lang="zh-TW" altLang="en-US" dirty="0" smtClean="0">
                <a:solidFill>
                  <a:schemeClr val="bg2"/>
                </a:solidFill>
              </a:rPr>
              <a:t>、消除違法疑慮；並使</a:t>
            </a:r>
            <a:r>
              <a:rPr lang="zh-TW" altLang="en-US" dirty="0">
                <a:solidFill>
                  <a:schemeClr val="bg2"/>
                </a:solidFill>
              </a:rPr>
              <a:t>同仁瞭解開放資料之適法性</a:t>
            </a:r>
            <a:r>
              <a:rPr lang="zh-TW" altLang="en-US" dirty="0" smtClean="0">
                <a:solidFill>
                  <a:schemeClr val="bg2"/>
                </a:solidFill>
              </a:rPr>
              <a:t>作為 </a:t>
            </a:r>
            <a:r>
              <a:rPr lang="en-US" altLang="zh-TW" dirty="0" smtClean="0">
                <a:solidFill>
                  <a:schemeClr val="bg2"/>
                </a:solidFill>
              </a:rPr>
              <a:t>(</a:t>
            </a:r>
            <a:r>
              <a:rPr lang="zh-TW" altLang="en-US" dirty="0" smtClean="0">
                <a:solidFill>
                  <a:schemeClr val="bg2"/>
                </a:solidFill>
              </a:rPr>
              <a:t>例如</a:t>
            </a:r>
            <a:r>
              <a:rPr lang="en-US" altLang="zh-TW" dirty="0" smtClean="0">
                <a:solidFill>
                  <a:schemeClr val="bg2"/>
                </a:solidFill>
              </a:rPr>
              <a:t>:</a:t>
            </a:r>
            <a:r>
              <a:rPr lang="zh-TW" altLang="en-US" dirty="0" smtClean="0">
                <a:solidFill>
                  <a:schemeClr val="bg2"/>
                </a:solidFill>
              </a:rPr>
              <a:t>去識別化</a:t>
            </a:r>
            <a:r>
              <a:rPr lang="en-US" altLang="zh-TW" dirty="0" smtClean="0">
                <a:solidFill>
                  <a:schemeClr val="bg2"/>
                </a:solidFill>
              </a:rPr>
              <a:t>)</a:t>
            </a:r>
            <a:endParaRPr lang="en-US" altLang="zh-TW" dirty="0">
              <a:solidFill>
                <a:schemeClr val="bg2"/>
              </a:solidFill>
            </a:endParaRPr>
          </a:p>
          <a:p>
            <a:pPr>
              <a:spcBef>
                <a:spcPts val="1800"/>
              </a:spcBef>
            </a:pPr>
            <a:r>
              <a:rPr lang="zh-TW" altLang="en-US" b="1" dirty="0" smtClean="0">
                <a:solidFill>
                  <a:srgbClr val="C00000"/>
                </a:solidFill>
              </a:rPr>
              <a:t>加強</a:t>
            </a:r>
            <a:r>
              <a:rPr lang="zh-TW" altLang="en-US" b="1" dirty="0">
                <a:solidFill>
                  <a:srgbClr val="C00000"/>
                </a:solidFill>
              </a:rPr>
              <a:t>民間應用</a:t>
            </a:r>
            <a:endParaRPr lang="en-US" altLang="zh-TW" b="1" dirty="0">
              <a:solidFill>
                <a:srgbClr val="C00000"/>
              </a:solidFill>
            </a:endParaRPr>
          </a:p>
          <a:p>
            <a:pPr lvl="1"/>
            <a:r>
              <a:rPr lang="zh-TW" altLang="en-US" dirty="0" smtClean="0">
                <a:solidFill>
                  <a:schemeClr val="bg2"/>
                </a:solidFill>
              </a:rPr>
              <a:t>規劃民眾易瞭解及應用之</a:t>
            </a:r>
            <a:r>
              <a:rPr lang="zh-TW" altLang="en-US" b="1" dirty="0" smtClean="0"/>
              <a:t>開放資料集主題及分類</a:t>
            </a:r>
            <a:endParaRPr lang="en-US" altLang="zh-TW" b="1" dirty="0" smtClean="0"/>
          </a:p>
          <a:p>
            <a:pPr lvl="1"/>
            <a:r>
              <a:rPr lang="zh-TW" altLang="en-US" dirty="0" smtClean="0">
                <a:solidFill>
                  <a:schemeClr val="bg2"/>
                </a:solidFill>
              </a:rPr>
              <a:t>於機關</a:t>
            </a:r>
            <a:r>
              <a:rPr lang="zh-TW" altLang="en-US" b="1" dirty="0" smtClean="0"/>
              <a:t>網站連結本局開放資料</a:t>
            </a:r>
            <a:endParaRPr lang="en-US" altLang="zh-TW" b="1" dirty="0"/>
          </a:p>
          <a:p>
            <a:pPr lvl="1"/>
            <a:endParaRPr lang="en-US" altLang="zh-TW" dirty="0">
              <a:solidFill>
                <a:schemeClr val="bg2"/>
              </a:solidFill>
            </a:endParaRPr>
          </a:p>
          <a:p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0726CD-8B9A-4280-A299-1F2ACEDFB912}" type="slidenum">
              <a:rPr lang="en-AU" altLang="zh-TW" smtClean="0"/>
              <a:pPr>
                <a:defRPr/>
              </a:pPr>
              <a:t>11</a:t>
            </a:fld>
            <a:endParaRPr lang="en-AU" altLang="zh-TW" dirty="0"/>
          </a:p>
        </p:txBody>
      </p:sp>
      <p:sp>
        <p:nvSpPr>
          <p:cNvPr id="6" name="標題 1"/>
          <p:cNvSpPr txBox="1">
            <a:spLocks/>
          </p:cNvSpPr>
          <p:nvPr/>
        </p:nvSpPr>
        <p:spPr bwMode="auto">
          <a:xfrm>
            <a:off x="508000" y="76200"/>
            <a:ext cx="81661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r>
              <a:rPr lang="zh-TW" altLang="en-US" kern="0" dirty="0" smtClean="0"/>
              <a:t>肆、未來工作重點</a:t>
            </a:r>
            <a:r>
              <a:rPr lang="en-US" altLang="zh-TW" kern="0" dirty="0" smtClean="0">
                <a:latin typeface="+mn-lt"/>
              </a:rPr>
              <a:t>(2/2)</a:t>
            </a:r>
            <a:endParaRPr lang="zh-TW" altLang="en-US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4580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0726CD-8B9A-4280-A299-1F2ACEDFB912}" type="slidenum">
              <a:rPr lang="en-AU" altLang="zh-TW" smtClean="0"/>
              <a:pPr>
                <a:defRPr/>
              </a:pPr>
              <a:t>12</a:t>
            </a:fld>
            <a:endParaRPr lang="en-AU" altLang="zh-TW" dirty="0"/>
          </a:p>
        </p:txBody>
      </p:sp>
      <p:pic>
        <p:nvPicPr>
          <p:cNvPr id="5" name="Picture 3" descr="C:\Users\ytliu\Pictures\10197997_125018416000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38" b="18192"/>
          <a:stretch/>
        </p:blipFill>
        <p:spPr bwMode="auto">
          <a:xfrm>
            <a:off x="1066800" y="1934399"/>
            <a:ext cx="6553200" cy="439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標題 4"/>
          <p:cNvSpPr txBox="1">
            <a:spLocks/>
          </p:cNvSpPr>
          <p:nvPr/>
        </p:nvSpPr>
        <p:spPr bwMode="auto">
          <a:xfrm>
            <a:off x="3429000" y="3581400"/>
            <a:ext cx="3733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>
              <a:defRPr/>
            </a:pPr>
            <a:r>
              <a:rPr lang="zh-TW" altLang="en-US" sz="60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簡報結束</a:t>
            </a:r>
            <a:r>
              <a:rPr lang="en-US" altLang="zh-TW" sz="60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zh-TW" sz="60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zh-TW" altLang="en-US" sz="60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敬請指教</a:t>
            </a:r>
            <a:endParaRPr lang="zh-TW" altLang="en-US" sz="6000" b="1" kern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99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19175" y="84160"/>
            <a:ext cx="6938963" cy="676275"/>
          </a:xfrm>
        </p:spPr>
        <p:txBody>
          <a:bodyPr/>
          <a:lstStyle/>
          <a:p>
            <a:pPr algn="ctr" eaLnBrk="1" hangingPunct="1"/>
            <a:r>
              <a:rPr lang="zh-TW" altLang="en-US" sz="4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簡 報 大 綱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057400" y="1752600"/>
            <a:ext cx="6172200" cy="397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166813" indent="-615950" eaLnBrk="0" hangingPunct="0">
              <a:spcBef>
                <a:spcPct val="20000"/>
              </a:spcBef>
              <a:buSzPct val="80000"/>
              <a:buFont typeface="Wingdings" pitchFamily="2" charset="2"/>
              <a:buChar char="n"/>
              <a:defRPr kumimoji="1" sz="2800">
                <a:solidFill>
                  <a:srgbClr val="000099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SzPct val="65000"/>
              <a:buFont typeface="Wingdings" pitchFamily="2" charset="2"/>
              <a:buChar char="l"/>
              <a:defRPr kumimoji="1" sz="2600">
                <a:solidFill>
                  <a:srgbClr val="000099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SzPct val="90000"/>
              <a:buChar char="–"/>
              <a:defRPr kumimoji="1" sz="2400">
                <a:solidFill>
                  <a:srgbClr val="000099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SzPct val="55000"/>
              <a:buFont typeface="Wingdings" pitchFamily="2" charset="2"/>
              <a:buChar char="Ø"/>
              <a:defRPr kumimoji="1" sz="2200">
                <a:solidFill>
                  <a:srgbClr val="000099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rgbClr val="000099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000099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000099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000099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000099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marL="900113" indent="-722313" eaLnBrk="1" hangingPunct="1">
              <a:spcBef>
                <a:spcPts val="1200"/>
              </a:spcBef>
              <a:buSzTx/>
              <a:buNone/>
            </a:pP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壹、推動策略與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作法</a:t>
            </a:r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00113" indent="-722313" eaLnBrk="1" hangingPunct="1">
              <a:spcBef>
                <a:spcPts val="1200"/>
              </a:spcBef>
              <a:buSzTx/>
              <a:buNone/>
            </a:pP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貳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、執行成果</a:t>
            </a:r>
            <a:endParaRPr lang="en-US" altLang="zh-TW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00113" indent="-722313" eaLnBrk="1" hangingPunct="1">
              <a:spcBef>
                <a:spcPts val="1200"/>
              </a:spcBef>
              <a:buSzTx/>
              <a:buNone/>
            </a:pP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參、面臨困難與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因應</a:t>
            </a:r>
            <a:endParaRPr lang="en-US" altLang="zh-TW" sz="3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00113" indent="-722313" eaLnBrk="1" hangingPunct="1">
              <a:spcBef>
                <a:spcPts val="1200"/>
              </a:spcBef>
              <a:buSzTx/>
              <a:buNone/>
            </a:pP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肆、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未來工作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重點</a:t>
            </a:r>
            <a:endParaRPr lang="en-US" altLang="zh-TW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8471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8000" y="76200"/>
            <a:ext cx="8166100" cy="762000"/>
          </a:xfrm>
        </p:spPr>
        <p:txBody>
          <a:bodyPr/>
          <a:lstStyle/>
          <a:p>
            <a:r>
              <a:rPr lang="zh-TW" altLang="en-US" dirty="0" smtClean="0"/>
              <a:t>壹、</a:t>
            </a:r>
            <a:r>
              <a:rPr lang="zh-TW" altLang="en-US" dirty="0"/>
              <a:t>推動策略與</a:t>
            </a:r>
            <a:r>
              <a:rPr lang="zh-TW" altLang="en-US" dirty="0" smtClean="0"/>
              <a:t>作法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6413" y="990600"/>
            <a:ext cx="8167687" cy="5715000"/>
          </a:xfrm>
        </p:spPr>
        <p:txBody>
          <a:bodyPr/>
          <a:lstStyle/>
          <a:p>
            <a:r>
              <a:rPr lang="zh-TW" altLang="en-US" sz="2600" b="1" dirty="0"/>
              <a:t>高階主管負責推動開放業務</a:t>
            </a:r>
          </a:p>
          <a:p>
            <a:pPr marL="717550" lvl="1" indent="-317500"/>
            <a:r>
              <a:rPr lang="zh-TW" altLang="en-US" sz="2400" dirty="0" smtClean="0">
                <a:solidFill>
                  <a:schemeClr val="bg2"/>
                </a:solidFill>
              </a:rPr>
              <a:t>本局李</a:t>
            </a:r>
            <a:r>
              <a:rPr lang="zh-TW" altLang="en-US" sz="2400" dirty="0">
                <a:solidFill>
                  <a:schemeClr val="bg2"/>
                </a:solidFill>
              </a:rPr>
              <a:t>主任秘書擔任本部資料開放諮詢小組委員</a:t>
            </a:r>
          </a:p>
          <a:p>
            <a:r>
              <a:rPr lang="zh-TW" altLang="en-US" sz="2600" b="1" dirty="0" smtClean="0"/>
              <a:t>每年定期辦理</a:t>
            </a:r>
            <a:r>
              <a:rPr lang="zh-TW" altLang="en-US" sz="2600" b="1" dirty="0"/>
              <a:t>資料</a:t>
            </a:r>
            <a:r>
              <a:rPr lang="zh-TW" altLang="en-US" sz="2600" b="1" dirty="0" smtClean="0"/>
              <a:t>盤點</a:t>
            </a:r>
            <a:endParaRPr lang="en-US" altLang="zh-TW" sz="2600" b="1" dirty="0" smtClean="0"/>
          </a:p>
          <a:p>
            <a:pPr lvl="1"/>
            <a:r>
              <a:rPr lang="zh-TW" altLang="en-US" sz="2400" dirty="0" smtClean="0">
                <a:solidFill>
                  <a:schemeClr val="bg2"/>
                </a:solidFill>
              </a:rPr>
              <a:t>召開跨組室會議，由各組室專委以上人員參與討論</a:t>
            </a:r>
            <a:endParaRPr lang="zh-TW" altLang="en-US" sz="2400" dirty="0">
              <a:solidFill>
                <a:schemeClr val="bg2"/>
              </a:solidFill>
            </a:endParaRPr>
          </a:p>
          <a:p>
            <a:r>
              <a:rPr lang="zh-TW" altLang="en-US" sz="2600" b="1" dirty="0" smtClean="0"/>
              <a:t>定期檢核資料</a:t>
            </a:r>
            <a:endParaRPr lang="en-US" altLang="zh-TW" sz="2600" b="1" dirty="0" smtClean="0"/>
          </a:p>
          <a:p>
            <a:pPr lvl="1"/>
            <a:r>
              <a:rPr lang="zh-TW" altLang="en-US" sz="2400" dirty="0" smtClean="0">
                <a:solidFill>
                  <a:schemeClr val="bg2"/>
                </a:solidFill>
              </a:rPr>
              <a:t>資料集開放前：檔案編碼格式</a:t>
            </a:r>
            <a:r>
              <a:rPr lang="en-US" altLang="zh-TW" sz="2400" dirty="0" smtClean="0">
                <a:solidFill>
                  <a:schemeClr val="bg2"/>
                </a:solidFill>
              </a:rPr>
              <a:t>/</a:t>
            </a:r>
            <a:r>
              <a:rPr lang="zh-TW" altLang="en-US" sz="2400" dirty="0" smtClean="0">
                <a:solidFill>
                  <a:schemeClr val="bg2"/>
                </a:solidFill>
              </a:rPr>
              <a:t>下載網址連結檢視</a:t>
            </a:r>
            <a:endParaRPr lang="en-US" altLang="zh-TW" sz="2400" dirty="0" smtClean="0">
              <a:solidFill>
                <a:schemeClr val="bg2"/>
              </a:solidFill>
            </a:endParaRPr>
          </a:p>
          <a:p>
            <a:pPr lvl="1"/>
            <a:r>
              <a:rPr lang="zh-TW" altLang="en-US" sz="2400" dirty="0">
                <a:solidFill>
                  <a:schemeClr val="bg2"/>
                </a:solidFill>
              </a:rPr>
              <a:t>資料集</a:t>
            </a:r>
            <a:r>
              <a:rPr lang="zh-TW" altLang="en-US" sz="2400" dirty="0" smtClean="0">
                <a:solidFill>
                  <a:schemeClr val="bg2"/>
                </a:solidFill>
              </a:rPr>
              <a:t>開放後：每月依更新頻率檢核</a:t>
            </a:r>
            <a:endParaRPr lang="en-US" altLang="zh-TW" sz="2400" dirty="0" smtClean="0">
              <a:solidFill>
                <a:schemeClr val="bg2"/>
              </a:solidFill>
            </a:endParaRPr>
          </a:p>
          <a:p>
            <a:r>
              <a:rPr lang="zh-TW" altLang="en-US" sz="2600" b="1" dirty="0" smtClean="0"/>
              <a:t>回應民眾需求，檢討開放相關資料</a:t>
            </a:r>
            <a:endParaRPr lang="en-US" altLang="zh-TW" sz="2600" b="1" dirty="0" smtClean="0"/>
          </a:p>
          <a:p>
            <a:pPr lvl="1"/>
            <a:r>
              <a:rPr lang="zh-TW" altLang="en-US" sz="2400" dirty="0">
                <a:solidFill>
                  <a:schemeClr val="bg2"/>
                </a:solidFill>
              </a:rPr>
              <a:t>機關網站</a:t>
            </a:r>
            <a:r>
              <a:rPr lang="zh-TW" altLang="en-US" sz="2400" dirty="0" smtClean="0">
                <a:solidFill>
                  <a:schemeClr val="bg2"/>
                </a:solidFill>
              </a:rPr>
              <a:t>「意見信箱」</a:t>
            </a:r>
            <a:endParaRPr lang="en-US" altLang="zh-TW" sz="2400" dirty="0" smtClean="0">
              <a:solidFill>
                <a:schemeClr val="bg2"/>
              </a:solidFill>
            </a:endParaRPr>
          </a:p>
          <a:p>
            <a:pPr lvl="1"/>
            <a:r>
              <a:rPr lang="zh-TW" altLang="en-US" sz="2400" dirty="0">
                <a:solidFill>
                  <a:schemeClr val="bg2"/>
                </a:solidFill>
              </a:rPr>
              <a:t>政府開放平臺</a:t>
            </a:r>
            <a:r>
              <a:rPr lang="zh-TW" altLang="en-US" sz="2400" dirty="0" smtClean="0">
                <a:solidFill>
                  <a:schemeClr val="bg2"/>
                </a:solidFill>
              </a:rPr>
              <a:t>「我有話要說」、「我還想要」</a:t>
            </a:r>
            <a:endParaRPr lang="en-US" altLang="zh-TW" sz="2400" dirty="0" smtClean="0">
              <a:solidFill>
                <a:schemeClr val="bg2"/>
              </a:solidFill>
            </a:endParaRPr>
          </a:p>
          <a:p>
            <a:r>
              <a:rPr lang="zh-TW" altLang="en-US" sz="2600" b="1" dirty="0" smtClean="0"/>
              <a:t>內部同仁推廣及宣導</a:t>
            </a:r>
            <a:endParaRPr lang="en-US" altLang="zh-TW" sz="2600" b="1" dirty="0" smtClean="0"/>
          </a:p>
          <a:p>
            <a:pPr lvl="1"/>
            <a:r>
              <a:rPr lang="zh-TW" altLang="en-US" sz="2400" dirty="0" smtClean="0">
                <a:solidFill>
                  <a:schemeClr val="bg2"/>
                </a:solidFill>
              </a:rPr>
              <a:t>辦理資料開放應用專題演講</a:t>
            </a:r>
            <a:r>
              <a:rPr lang="en-US" altLang="zh-TW" sz="2400" dirty="0">
                <a:solidFill>
                  <a:schemeClr val="bg2"/>
                </a:solidFill>
              </a:rPr>
              <a:t>(104</a:t>
            </a:r>
            <a:r>
              <a:rPr lang="zh-TW" altLang="en-US" sz="2400" dirty="0">
                <a:solidFill>
                  <a:schemeClr val="bg2"/>
                </a:solidFill>
              </a:rPr>
              <a:t>年</a:t>
            </a:r>
            <a:r>
              <a:rPr lang="en-US" altLang="zh-TW" sz="2400" dirty="0">
                <a:solidFill>
                  <a:schemeClr val="bg2"/>
                </a:solidFill>
              </a:rPr>
              <a:t>8</a:t>
            </a:r>
            <a:r>
              <a:rPr lang="zh-TW" altLang="en-US" sz="2400" dirty="0">
                <a:solidFill>
                  <a:schemeClr val="bg2"/>
                </a:solidFill>
              </a:rPr>
              <a:t>月</a:t>
            </a:r>
            <a:r>
              <a:rPr lang="en-US" altLang="zh-TW" sz="2400" dirty="0">
                <a:solidFill>
                  <a:schemeClr val="bg2"/>
                </a:solidFill>
              </a:rPr>
              <a:t>31</a:t>
            </a:r>
            <a:r>
              <a:rPr lang="zh-TW" altLang="en-US" sz="2400" dirty="0" smtClean="0">
                <a:solidFill>
                  <a:schemeClr val="bg2"/>
                </a:solidFill>
              </a:rPr>
              <a:t>日</a:t>
            </a:r>
            <a:r>
              <a:rPr lang="en-US" altLang="zh-TW" sz="2400" dirty="0" smtClean="0">
                <a:solidFill>
                  <a:schemeClr val="bg2"/>
                </a:solidFill>
              </a:rPr>
              <a:t>)</a:t>
            </a:r>
            <a:endParaRPr lang="zh-TW" altLang="en-US" sz="2400" dirty="0">
              <a:solidFill>
                <a:schemeClr val="bg2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0726CD-8B9A-4280-A299-1F2ACEDFB912}" type="slidenum">
              <a:rPr lang="en-AU" altLang="zh-TW" smtClean="0"/>
              <a:pPr>
                <a:defRPr/>
              </a:pPr>
              <a:t>3</a:t>
            </a:fld>
            <a:endParaRPr lang="en-AU" altLang="zh-TW" dirty="0"/>
          </a:p>
        </p:txBody>
      </p:sp>
    </p:spTree>
    <p:extLst>
      <p:ext uri="{BB962C8B-B14F-4D97-AF65-F5344CB8AC3E}">
        <p14:creationId xmlns:p14="http://schemas.microsoft.com/office/powerpoint/2010/main" val="309010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8000" y="76200"/>
            <a:ext cx="8166100" cy="762000"/>
          </a:xfrm>
        </p:spPr>
        <p:txBody>
          <a:bodyPr/>
          <a:lstStyle/>
          <a:p>
            <a:r>
              <a:rPr lang="zh-TW" altLang="en-US" dirty="0" smtClean="0"/>
              <a:t>貳、</a:t>
            </a:r>
            <a:r>
              <a:rPr lang="zh-TW" altLang="en-US" dirty="0"/>
              <a:t>執行</a:t>
            </a:r>
            <a:r>
              <a:rPr lang="zh-TW" altLang="en-US" dirty="0" smtClean="0"/>
              <a:t>成果</a:t>
            </a:r>
            <a:r>
              <a:rPr lang="zh-TW" altLang="en-US" dirty="0" smtClean="0">
                <a:latin typeface="+mn-lt"/>
              </a:rPr>
              <a:t>（</a:t>
            </a:r>
            <a:r>
              <a:rPr lang="en-US" altLang="zh-TW" dirty="0" smtClean="0">
                <a:latin typeface="+mn-lt"/>
              </a:rPr>
              <a:t>1/5</a:t>
            </a:r>
            <a:r>
              <a:rPr lang="zh-TW" altLang="en-US" dirty="0" smtClean="0">
                <a:latin typeface="+mn-lt"/>
              </a:rPr>
              <a:t>）</a:t>
            </a:r>
            <a:endParaRPr lang="zh-TW" altLang="en-US" dirty="0">
              <a:latin typeface="+mn-lt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3886200"/>
          </a:xfrm>
        </p:spPr>
        <p:txBody>
          <a:bodyPr/>
          <a:lstStyle/>
          <a:p>
            <a:r>
              <a:rPr lang="zh-TW" altLang="en-US" sz="2600" b="1" dirty="0" smtClean="0">
                <a:solidFill>
                  <a:srgbClr val="C00000"/>
                </a:solidFill>
              </a:rPr>
              <a:t>已開放</a:t>
            </a:r>
            <a:r>
              <a:rPr lang="zh-TW" altLang="en-US" sz="2600" b="1" dirty="0">
                <a:solidFill>
                  <a:srgbClr val="C00000"/>
                </a:solidFill>
              </a:rPr>
              <a:t>資料集</a:t>
            </a:r>
            <a:r>
              <a:rPr lang="zh-TW" altLang="en-US" sz="2600" b="1" dirty="0" smtClean="0">
                <a:solidFill>
                  <a:srgbClr val="C00000"/>
                </a:solidFill>
              </a:rPr>
              <a:t>統計 </a:t>
            </a:r>
            <a:r>
              <a:rPr lang="en-US" altLang="zh-TW" sz="2000" dirty="0" smtClean="0">
                <a:solidFill>
                  <a:schemeClr val="bg2"/>
                </a:solidFill>
              </a:rPr>
              <a:t>(</a:t>
            </a:r>
            <a:r>
              <a:rPr lang="zh-TW" altLang="en-US" sz="2000" dirty="0" smtClean="0">
                <a:solidFill>
                  <a:schemeClr val="bg2"/>
                </a:solidFill>
              </a:rPr>
              <a:t>至</a:t>
            </a:r>
            <a:r>
              <a:rPr lang="en-US" altLang="zh-TW" sz="2000" dirty="0" smtClean="0">
                <a:solidFill>
                  <a:schemeClr val="bg2"/>
                </a:solidFill>
              </a:rPr>
              <a:t>104</a:t>
            </a:r>
            <a:r>
              <a:rPr lang="zh-TW" altLang="en-US" sz="2000" dirty="0" smtClean="0">
                <a:solidFill>
                  <a:schemeClr val="bg2"/>
                </a:solidFill>
              </a:rPr>
              <a:t>年度止</a:t>
            </a:r>
            <a:r>
              <a:rPr lang="en-US" altLang="zh-TW" sz="2000" dirty="0" smtClean="0">
                <a:solidFill>
                  <a:schemeClr val="bg2"/>
                </a:solidFill>
              </a:rPr>
              <a:t>)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pPr>
              <a:spcBef>
                <a:spcPts val="1200"/>
              </a:spcBef>
            </a:pPr>
            <a:r>
              <a:rPr lang="en-US" altLang="zh-TW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105</a:t>
            </a:r>
            <a:r>
              <a:rPr lang="zh-TW" alt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年度預計開放資料集</a:t>
            </a:r>
            <a:endParaRPr lang="en-US" altLang="zh-TW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TW" dirty="0"/>
          </a:p>
          <a:p>
            <a:pPr marL="0" indent="0">
              <a:spcBef>
                <a:spcPts val="1200"/>
              </a:spcBef>
              <a:buNone/>
            </a:pPr>
            <a:r>
              <a:rPr lang="zh-TW" altLang="en-US" sz="2400" dirty="0"/>
              <a:t>	</a:t>
            </a:r>
          </a:p>
          <a:p>
            <a:pPr>
              <a:spcBef>
                <a:spcPts val="1200"/>
              </a:spcBef>
            </a:pPr>
            <a:endParaRPr lang="zh-TW" altLang="en-US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0726CD-8B9A-4280-A299-1F2ACEDFB912}" type="slidenum">
              <a:rPr lang="en-AU" altLang="zh-TW" smtClean="0"/>
              <a:pPr>
                <a:defRPr/>
              </a:pPr>
              <a:t>4</a:t>
            </a:fld>
            <a:endParaRPr lang="en-AU" altLang="zh-TW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464436"/>
              </p:ext>
            </p:extLst>
          </p:nvPr>
        </p:nvGraphicFramePr>
        <p:xfrm>
          <a:off x="1066800" y="1524000"/>
          <a:ext cx="5715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2286000"/>
                <a:gridCol w="2362200"/>
              </a:tblGrid>
              <a:tr h="12192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年度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實際開放數量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績效指標數量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102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2000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未定</a:t>
                      </a:r>
                      <a:r>
                        <a:rPr lang="en-US" altLang="zh-TW" sz="2000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2000" dirty="0">
                        <a:solidFill>
                          <a:schemeClr val="bg2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103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104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0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85</a:t>
                      </a:r>
                      <a:endParaRPr lang="zh-TW" altLang="en-US" sz="2000" b="0" dirty="0">
                        <a:solidFill>
                          <a:schemeClr val="bg2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35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總計</a:t>
                      </a:r>
                      <a:endParaRPr lang="zh-TW" altLang="en-US" sz="2000" b="0" dirty="0">
                        <a:solidFill>
                          <a:schemeClr val="bg2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98</a:t>
                      </a:r>
                      <a:endParaRPr lang="zh-TW" altLang="en-US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41</a:t>
                      </a:r>
                      <a:endParaRPr lang="zh-TW" altLang="en-US" sz="2000" dirty="0">
                        <a:solidFill>
                          <a:schemeClr val="bg2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952225"/>
              </p:ext>
            </p:extLst>
          </p:nvPr>
        </p:nvGraphicFramePr>
        <p:xfrm>
          <a:off x="1066800" y="4114800"/>
          <a:ext cx="571500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2286000"/>
                <a:gridCol w="2362200"/>
              </a:tblGrid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年度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預計開放數量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績效指標數量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105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36</a:t>
                      </a:r>
                      <a:endParaRPr lang="zh-TW" altLang="en-US" sz="2000" b="1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30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字方塊 4"/>
          <p:cNvSpPr txBox="1"/>
          <p:nvPr/>
        </p:nvSpPr>
        <p:spPr>
          <a:xfrm>
            <a:off x="381000" y="5105400"/>
            <a:ext cx="85344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TW" altLang="en-US" sz="2200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本局已開放資料集數量，於</a:t>
            </a:r>
            <a:r>
              <a:rPr lang="zh-TW" altLang="en-US" sz="22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zh-TW" altLang="en-US" sz="2200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暨所屬機關開放資料集累計數量統計</a:t>
            </a:r>
            <a:r>
              <a:rPr lang="zh-TW" altLang="en-US" sz="22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排名第</a:t>
            </a:r>
            <a:r>
              <a:rPr lang="en-US" altLang="zh-TW" sz="22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2200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sz="2200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於</a:t>
            </a:r>
            <a:r>
              <a:rPr lang="zh-TW" altLang="en-US" sz="22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政府資料開放平台</a:t>
            </a:r>
            <a:r>
              <a:rPr lang="en-US" altLang="zh-TW" sz="22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22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所有機關</a:t>
            </a:r>
            <a:r>
              <a:rPr lang="en-US" altLang="zh-TW" sz="22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2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排名第</a:t>
            </a:r>
            <a:r>
              <a:rPr lang="en-US" altLang="zh-TW" sz="22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39</a:t>
            </a:r>
            <a:r>
              <a:rPr lang="zh-TW" altLang="en-US" sz="22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2200" b="1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</a:t>
            </a:r>
            <a:r>
              <a:rPr lang="en-US" altLang="zh-TW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105</a:t>
            </a:r>
            <a:r>
              <a:rPr lang="zh-TW" altLang="en-US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</a:t>
            </a:r>
            <a:r>
              <a:rPr lang="en-US" altLang="zh-TW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zh-TW" altLang="en-US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月</a:t>
            </a:r>
            <a:r>
              <a:rPr lang="en-US" altLang="zh-TW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23</a:t>
            </a:r>
            <a:r>
              <a:rPr lang="zh-TW" altLang="en-US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日止</a:t>
            </a:r>
            <a:r>
              <a:rPr lang="en-US" altLang="zh-TW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TW" altLang="en-US" sz="22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已開放資料集均</a:t>
            </a:r>
            <a:r>
              <a:rPr lang="zh-TW" altLang="en-US" sz="22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為甲類資料 </a:t>
            </a:r>
            <a:r>
              <a:rPr lang="en-US" altLang="zh-TW" sz="2200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2200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以無償、不可撤回，並得再轉授權方式授權利用</a:t>
            </a:r>
            <a:r>
              <a:rPr lang="en-US" altLang="zh-TW" sz="2200" dirty="0">
                <a:solidFill>
                  <a:schemeClr val="bg2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2200" dirty="0">
              <a:solidFill>
                <a:schemeClr val="bg2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87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8000" y="76200"/>
            <a:ext cx="8166100" cy="762000"/>
          </a:xfrm>
        </p:spPr>
        <p:txBody>
          <a:bodyPr/>
          <a:lstStyle/>
          <a:p>
            <a:r>
              <a:rPr lang="zh-TW" altLang="en-US" dirty="0"/>
              <a:t>貳、執行</a:t>
            </a:r>
            <a:r>
              <a:rPr lang="zh-TW" altLang="en-US" dirty="0" smtClean="0"/>
              <a:t>成果</a:t>
            </a:r>
            <a:r>
              <a:rPr lang="zh-TW" altLang="en-US" dirty="0" smtClean="0">
                <a:latin typeface="+mn-lt"/>
              </a:rPr>
              <a:t>（</a:t>
            </a:r>
            <a:r>
              <a:rPr lang="en-US" altLang="zh-TW" dirty="0" smtClean="0">
                <a:latin typeface="+mn-lt"/>
              </a:rPr>
              <a:t>2/5</a:t>
            </a:r>
            <a:r>
              <a:rPr lang="zh-TW" altLang="en-US" dirty="0" smtClean="0">
                <a:latin typeface="+mn-lt"/>
              </a:rPr>
              <a:t>）</a:t>
            </a:r>
            <a:endParaRPr lang="zh-TW" altLang="en-US" dirty="0">
              <a:latin typeface="+mn-lt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6413" y="990600"/>
            <a:ext cx="7875587" cy="5562600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</a:rPr>
              <a:t>資料集開放格式</a:t>
            </a:r>
            <a:endParaRPr lang="en-US" altLang="zh-TW" b="1" dirty="0" smtClean="0">
              <a:solidFill>
                <a:srgbClr val="C00000"/>
              </a:solidFill>
            </a:endParaRPr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pPr marL="630238" lvl="1">
              <a:spcBef>
                <a:spcPts val="1800"/>
              </a:spcBef>
            </a:pPr>
            <a:r>
              <a:rPr lang="zh-TW" altLang="en-US" sz="2400" b="1" kern="1200" dirty="0" smtClean="0">
                <a:solidFill>
                  <a:srgbClr val="0000FF"/>
                </a:solidFill>
              </a:rPr>
              <a:t>資料格式以</a:t>
            </a:r>
            <a:r>
              <a:rPr lang="en-US" altLang="zh-TW" sz="2400" b="1" kern="1200" dirty="0">
                <a:solidFill>
                  <a:srgbClr val="0000FF"/>
                </a:solidFill>
              </a:rPr>
              <a:t>3</a:t>
            </a:r>
            <a:r>
              <a:rPr lang="zh-TW" altLang="en-US" sz="2400" b="1" kern="1200" dirty="0" smtClean="0">
                <a:solidFill>
                  <a:srgbClr val="0000FF"/>
                </a:solidFill>
              </a:rPr>
              <a:t>星為主</a:t>
            </a:r>
            <a:r>
              <a:rPr lang="en-US" altLang="zh-TW" sz="2400" dirty="0" smtClean="0">
                <a:solidFill>
                  <a:schemeClr val="bg2"/>
                </a:solidFill>
              </a:rPr>
              <a:t>(</a:t>
            </a:r>
            <a:r>
              <a:rPr lang="zh-TW" altLang="en-US" sz="2400" dirty="0" smtClean="0">
                <a:solidFill>
                  <a:schemeClr val="bg2"/>
                </a:solidFill>
              </a:rPr>
              <a:t>不須使用特定軟體即可編輯取用</a:t>
            </a:r>
            <a:r>
              <a:rPr lang="en-US" altLang="zh-TW" sz="2400" dirty="0" smtClean="0">
                <a:solidFill>
                  <a:schemeClr val="bg2"/>
                </a:solidFill>
              </a:rPr>
              <a:t>)</a:t>
            </a:r>
          </a:p>
          <a:p>
            <a:pPr marL="630238" lvl="1"/>
            <a:r>
              <a:rPr lang="en-US" altLang="zh-TW" sz="2400" dirty="0" smtClean="0">
                <a:solidFill>
                  <a:schemeClr val="bg2"/>
                </a:solidFill>
              </a:rPr>
              <a:t>2</a:t>
            </a:r>
            <a:r>
              <a:rPr lang="zh-TW" altLang="en-US" sz="2400" dirty="0" smtClean="0">
                <a:solidFill>
                  <a:schemeClr val="bg2"/>
                </a:solidFill>
              </a:rPr>
              <a:t>星格式資料</a:t>
            </a:r>
            <a:r>
              <a:rPr lang="en-US" altLang="zh-TW" sz="2400" dirty="0" smtClean="0">
                <a:solidFill>
                  <a:schemeClr val="bg2"/>
                </a:solidFill>
              </a:rPr>
              <a:t>(</a:t>
            </a:r>
            <a:r>
              <a:rPr lang="zh-TW" altLang="en-US" sz="2400" dirty="0" smtClean="0">
                <a:solidFill>
                  <a:schemeClr val="bg2"/>
                </a:solidFill>
              </a:rPr>
              <a:t>結構化資料、需特定軟體才能編輯使用</a:t>
            </a:r>
            <a:r>
              <a:rPr lang="en-US" altLang="zh-TW" sz="2400" dirty="0" smtClean="0">
                <a:solidFill>
                  <a:schemeClr val="bg2"/>
                </a:solidFill>
              </a:rPr>
              <a:t>)</a:t>
            </a:r>
            <a:r>
              <a:rPr lang="zh-TW" altLang="en-US" sz="2400" dirty="0" smtClean="0">
                <a:solidFill>
                  <a:schemeClr val="bg2"/>
                </a:solidFill>
              </a:rPr>
              <a:t>，為業務需求產製之報表，因原始表格複雜，例如合併欄位及列，故目前仍維持原資料類型</a:t>
            </a:r>
            <a:r>
              <a:rPr lang="en-US" altLang="zh-TW" sz="2400" dirty="0" smtClean="0">
                <a:solidFill>
                  <a:schemeClr val="bg2"/>
                </a:solidFill>
              </a:rPr>
              <a:t>(</a:t>
            </a:r>
            <a:r>
              <a:rPr lang="zh-TW" altLang="en-US" sz="2400" dirty="0" smtClean="0">
                <a:solidFill>
                  <a:schemeClr val="bg2"/>
                </a:solidFill>
              </a:rPr>
              <a:t>試算表</a:t>
            </a:r>
            <a:r>
              <a:rPr lang="en-US" altLang="zh-TW" sz="2400" dirty="0" smtClean="0">
                <a:solidFill>
                  <a:schemeClr val="bg2"/>
                </a:solidFill>
              </a:rPr>
              <a:t>)</a:t>
            </a:r>
            <a:r>
              <a:rPr lang="zh-TW" altLang="en-US" sz="2400" dirty="0" smtClean="0">
                <a:solidFill>
                  <a:schemeClr val="bg2"/>
                </a:solidFill>
              </a:rPr>
              <a:t>，並轉檔為</a:t>
            </a:r>
            <a:r>
              <a:rPr lang="en-US" altLang="zh-TW" sz="2400" dirty="0" err="1" smtClean="0">
                <a:solidFill>
                  <a:schemeClr val="bg2"/>
                </a:solidFill>
              </a:rPr>
              <a:t>ods</a:t>
            </a:r>
            <a:r>
              <a:rPr lang="zh-TW" altLang="en-US" sz="2400" dirty="0" smtClean="0">
                <a:solidFill>
                  <a:schemeClr val="bg2"/>
                </a:solidFill>
              </a:rPr>
              <a:t>格式。</a:t>
            </a:r>
            <a:endParaRPr lang="en-US" altLang="zh-TW" sz="2400" dirty="0" smtClean="0">
              <a:solidFill>
                <a:schemeClr val="bg2"/>
              </a:solidFill>
            </a:endParaRPr>
          </a:p>
          <a:p>
            <a:pPr marL="630238" lvl="1"/>
            <a:r>
              <a:rPr lang="en-US" altLang="zh-TW" sz="2400" dirty="0" smtClean="0">
                <a:solidFill>
                  <a:schemeClr val="bg2"/>
                </a:solidFill>
              </a:rPr>
              <a:t>1</a:t>
            </a:r>
            <a:r>
              <a:rPr lang="zh-TW" altLang="en-US" sz="2400" dirty="0">
                <a:solidFill>
                  <a:schemeClr val="bg2"/>
                </a:solidFill>
              </a:rPr>
              <a:t>星格式之資料均為單一文件</a:t>
            </a:r>
            <a:endParaRPr lang="en-US" altLang="zh-TW" sz="2400" dirty="0">
              <a:solidFill>
                <a:schemeClr val="bg2"/>
              </a:solidFill>
            </a:endParaRPr>
          </a:p>
          <a:p>
            <a:pPr marL="717550" lvl="1" indent="0">
              <a:buNone/>
            </a:pPr>
            <a:endParaRPr lang="zh-TW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0726CD-8B9A-4280-A299-1F2ACEDFB912}" type="slidenum">
              <a:rPr lang="en-AU" altLang="zh-TW" smtClean="0"/>
              <a:pPr>
                <a:defRPr/>
              </a:pPr>
              <a:t>5</a:t>
            </a:fld>
            <a:endParaRPr lang="en-AU" altLang="zh-TW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13472"/>
              </p:ext>
            </p:extLst>
          </p:nvPr>
        </p:nvGraphicFramePr>
        <p:xfrm>
          <a:off x="990600" y="1524000"/>
          <a:ext cx="662940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880"/>
                <a:gridCol w="4211619"/>
                <a:gridCol w="1091901"/>
              </a:tblGrid>
              <a:tr h="44161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資料品質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本局採用之開放格式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總計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658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altLang="en-US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星</a:t>
                      </a:r>
                      <a:endParaRPr lang="en-US" altLang="zh-TW" sz="2000" b="1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zh-TW" altLang="en-US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CSV</a:t>
                      </a:r>
                      <a:r>
                        <a:rPr lang="zh-TW" altLang="en-US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XML</a:t>
                      </a:r>
                      <a:r>
                        <a:rPr lang="zh-TW" altLang="en-US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RSS</a:t>
                      </a:r>
                      <a:r>
                        <a:rPr lang="zh-TW" altLang="en-US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KML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79</a:t>
                      </a:r>
                      <a:endParaRPr lang="zh-TW" altLang="en-US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418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2000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星</a:t>
                      </a:r>
                      <a:endParaRPr lang="en-US" altLang="zh-TW" sz="2000" dirty="0" smtClean="0">
                        <a:solidFill>
                          <a:schemeClr val="bg2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ODS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9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9846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TW" altLang="en-US" sz="2000" dirty="0" smtClean="0">
                          <a:solidFill>
                            <a:schemeClr val="bg2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星</a:t>
                      </a:r>
                      <a:endParaRPr lang="en-US" altLang="zh-TW" sz="2000" dirty="0" smtClean="0">
                        <a:solidFill>
                          <a:schemeClr val="bg2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PDF</a:t>
                      </a:r>
                      <a:r>
                        <a:rPr lang="zh-TW" altLang="en-US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ODT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28946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合計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22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98</a:t>
                      </a:r>
                      <a:endParaRPr lang="zh-TW" altLang="en-US" sz="20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746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1000" y="1074738"/>
            <a:ext cx="8167687" cy="5478462"/>
          </a:xfrm>
        </p:spPr>
        <p:txBody>
          <a:bodyPr/>
          <a:lstStyle/>
          <a:p>
            <a:r>
              <a:rPr lang="zh-TW" altLang="en-US" dirty="0" smtClean="0">
                <a:solidFill>
                  <a:schemeClr val="bg2"/>
                </a:solidFill>
              </a:rPr>
              <a:t>依政府</a:t>
            </a:r>
            <a:r>
              <a:rPr lang="zh-TW" altLang="en-US" dirty="0">
                <a:solidFill>
                  <a:schemeClr val="bg2"/>
                </a:solidFill>
              </a:rPr>
              <a:t>資料開放</a:t>
            </a:r>
            <a:r>
              <a:rPr lang="zh-TW" altLang="en-US" dirty="0" smtClean="0">
                <a:solidFill>
                  <a:schemeClr val="bg2"/>
                </a:solidFill>
              </a:rPr>
              <a:t>平台</a:t>
            </a:r>
            <a:r>
              <a:rPr lang="en-US" altLang="zh-TW" dirty="0" smtClean="0">
                <a:solidFill>
                  <a:schemeClr val="bg2"/>
                </a:solidFill>
              </a:rPr>
              <a:t>data.gov.tw </a:t>
            </a:r>
            <a:r>
              <a:rPr lang="zh-TW" altLang="en-US" dirty="0" smtClean="0">
                <a:solidFill>
                  <a:schemeClr val="bg2"/>
                </a:solidFill>
              </a:rPr>
              <a:t>統計結果：</a:t>
            </a:r>
            <a:endParaRPr lang="en-US" altLang="zh-TW" dirty="0" smtClean="0">
              <a:solidFill>
                <a:schemeClr val="bg2"/>
              </a:solidFill>
            </a:endParaRPr>
          </a:p>
          <a:p>
            <a:pPr marL="400050" lvl="1" indent="0">
              <a:spcBef>
                <a:spcPts val="0"/>
              </a:spcBef>
              <a:buNone/>
            </a:pPr>
            <a:r>
              <a:rPr lang="en-US" altLang="zh-TW" sz="2400" dirty="0" smtClean="0">
                <a:solidFill>
                  <a:schemeClr val="bg2"/>
                </a:solidFill>
              </a:rPr>
              <a:t>(</a:t>
            </a:r>
            <a:r>
              <a:rPr lang="zh-TW" altLang="en-US" sz="2400" dirty="0">
                <a:solidFill>
                  <a:schemeClr val="bg2"/>
                </a:solidFill>
              </a:rPr>
              <a:t>至</a:t>
            </a:r>
            <a:r>
              <a:rPr lang="en-US" altLang="zh-TW" sz="2400" dirty="0">
                <a:solidFill>
                  <a:schemeClr val="bg2"/>
                </a:solidFill>
              </a:rPr>
              <a:t>105</a:t>
            </a:r>
            <a:r>
              <a:rPr lang="zh-TW" altLang="en-US" sz="2400" dirty="0">
                <a:solidFill>
                  <a:schemeClr val="bg2"/>
                </a:solidFill>
              </a:rPr>
              <a:t>年</a:t>
            </a:r>
            <a:r>
              <a:rPr lang="en-US" altLang="zh-TW" sz="2400" dirty="0">
                <a:solidFill>
                  <a:schemeClr val="bg2"/>
                </a:solidFill>
              </a:rPr>
              <a:t>3</a:t>
            </a:r>
            <a:r>
              <a:rPr lang="zh-TW" altLang="en-US" sz="2400" dirty="0">
                <a:solidFill>
                  <a:schemeClr val="bg2"/>
                </a:solidFill>
              </a:rPr>
              <a:t>月</a:t>
            </a:r>
            <a:r>
              <a:rPr lang="en-US" altLang="zh-TW" sz="2400" dirty="0">
                <a:solidFill>
                  <a:schemeClr val="bg2"/>
                </a:solidFill>
              </a:rPr>
              <a:t>23</a:t>
            </a:r>
            <a:r>
              <a:rPr lang="zh-TW" altLang="en-US" sz="2400" dirty="0">
                <a:solidFill>
                  <a:schemeClr val="bg2"/>
                </a:solidFill>
              </a:rPr>
              <a:t>日</a:t>
            </a:r>
            <a:r>
              <a:rPr lang="zh-TW" altLang="en-US" sz="2400" dirty="0" smtClean="0">
                <a:solidFill>
                  <a:schemeClr val="bg2"/>
                </a:solidFill>
              </a:rPr>
              <a:t>止</a:t>
            </a:r>
            <a:r>
              <a:rPr lang="en-US" altLang="zh-TW" sz="2400" dirty="0" smtClean="0">
                <a:solidFill>
                  <a:schemeClr val="bg2"/>
                </a:solidFill>
              </a:rPr>
              <a:t>,</a:t>
            </a:r>
            <a:r>
              <a:rPr lang="zh-TW" altLang="en-US" sz="2400" dirty="0" smtClean="0">
                <a:solidFill>
                  <a:schemeClr val="bg2"/>
                </a:solidFill>
              </a:rPr>
              <a:t> 共</a:t>
            </a:r>
            <a:r>
              <a:rPr lang="en-US" altLang="zh-TW" sz="2400" dirty="0" smtClean="0">
                <a:solidFill>
                  <a:schemeClr val="bg2"/>
                </a:solidFill>
              </a:rPr>
              <a:t>372</a:t>
            </a:r>
            <a:r>
              <a:rPr lang="zh-TW" altLang="en-US" sz="2400" dirty="0" smtClean="0">
                <a:solidFill>
                  <a:schemeClr val="bg2"/>
                </a:solidFill>
              </a:rPr>
              <a:t>個機關、</a:t>
            </a:r>
            <a:r>
              <a:rPr lang="en-US" altLang="zh-TW" sz="2400" dirty="0" smtClean="0">
                <a:solidFill>
                  <a:schemeClr val="bg2"/>
                </a:solidFill>
              </a:rPr>
              <a:t>15274</a:t>
            </a:r>
            <a:r>
              <a:rPr lang="zh-TW" altLang="en-US" sz="2400" dirty="0" smtClean="0">
                <a:solidFill>
                  <a:schemeClr val="bg2"/>
                </a:solidFill>
              </a:rPr>
              <a:t>個資料集</a:t>
            </a:r>
            <a:r>
              <a:rPr lang="en-US" altLang="zh-TW" sz="2400" dirty="0" smtClean="0">
                <a:solidFill>
                  <a:schemeClr val="bg2"/>
                </a:solidFill>
              </a:rPr>
              <a:t>) </a:t>
            </a:r>
          </a:p>
          <a:p>
            <a:pPr lvl="1"/>
            <a:r>
              <a:rPr lang="zh-TW" altLang="en-US" b="1" dirty="0" smtClean="0"/>
              <a:t>資料集總數</a:t>
            </a:r>
            <a:r>
              <a:rPr lang="en-US" altLang="zh-TW" sz="2000" b="1" dirty="0" smtClean="0"/>
              <a:t>(98</a:t>
            </a:r>
            <a:r>
              <a:rPr lang="zh-TW" altLang="en-US" sz="2000" b="1" dirty="0" smtClean="0"/>
              <a:t>項</a:t>
            </a:r>
            <a:r>
              <a:rPr lang="en-US" altLang="zh-TW" sz="2000" b="1" dirty="0" smtClean="0"/>
              <a:t>)</a:t>
            </a:r>
            <a:r>
              <a:rPr lang="zh-TW" altLang="en-US" dirty="0" smtClean="0"/>
              <a:t>排名</a:t>
            </a:r>
            <a:r>
              <a:rPr lang="zh-TW" altLang="en-US" b="1" dirty="0" smtClean="0">
                <a:solidFill>
                  <a:srgbClr val="C00000"/>
                </a:solidFill>
              </a:rPr>
              <a:t>第</a:t>
            </a:r>
            <a:r>
              <a:rPr lang="en-US" altLang="zh-TW" b="1" dirty="0" smtClean="0">
                <a:solidFill>
                  <a:srgbClr val="C00000"/>
                </a:solidFill>
              </a:rPr>
              <a:t>39</a:t>
            </a:r>
            <a:r>
              <a:rPr lang="zh-TW" altLang="en-US" b="1" dirty="0" smtClean="0">
                <a:solidFill>
                  <a:srgbClr val="C00000"/>
                </a:solidFill>
              </a:rPr>
              <a:t>名</a:t>
            </a:r>
            <a:endParaRPr lang="en-US" altLang="zh-TW" b="1" dirty="0" smtClean="0">
              <a:solidFill>
                <a:srgbClr val="C00000"/>
              </a:solidFill>
            </a:endParaRPr>
          </a:p>
          <a:p>
            <a:pPr lvl="1">
              <a:spcBef>
                <a:spcPts val="1200"/>
              </a:spcBef>
            </a:pPr>
            <a:r>
              <a:rPr lang="zh-TW" altLang="en-US" b="1" dirty="0" smtClean="0"/>
              <a:t>瀏覽總人次</a:t>
            </a:r>
            <a:r>
              <a:rPr lang="en-US" altLang="zh-TW" sz="2000" b="1" dirty="0" smtClean="0"/>
              <a:t>(72552</a:t>
            </a:r>
            <a:r>
              <a:rPr lang="zh-TW" altLang="en-US" sz="2000" b="1" dirty="0" smtClean="0"/>
              <a:t>人次</a:t>
            </a:r>
            <a:r>
              <a:rPr lang="en-US" altLang="zh-TW" sz="2000" b="1" dirty="0" smtClean="0"/>
              <a:t>)</a:t>
            </a:r>
            <a:r>
              <a:rPr lang="zh-TW" altLang="en-US" dirty="0" smtClean="0"/>
              <a:t>排名</a:t>
            </a:r>
            <a:r>
              <a:rPr lang="zh-TW" altLang="en-US" b="1" dirty="0" smtClean="0">
                <a:solidFill>
                  <a:srgbClr val="C00000"/>
                </a:solidFill>
              </a:rPr>
              <a:t>第</a:t>
            </a:r>
            <a:r>
              <a:rPr lang="en-US" altLang="zh-TW" b="1" dirty="0" smtClean="0">
                <a:solidFill>
                  <a:srgbClr val="C00000"/>
                </a:solidFill>
              </a:rPr>
              <a:t>51</a:t>
            </a:r>
            <a:r>
              <a:rPr lang="zh-TW" altLang="en-US" b="1" dirty="0" smtClean="0">
                <a:solidFill>
                  <a:srgbClr val="C00000"/>
                </a:solidFill>
              </a:rPr>
              <a:t>名</a:t>
            </a:r>
            <a:endParaRPr lang="en-US" altLang="zh-TW" b="1" dirty="0" smtClean="0">
              <a:solidFill>
                <a:srgbClr val="C00000"/>
              </a:solidFill>
            </a:endParaRPr>
          </a:p>
          <a:p>
            <a:pPr lvl="1">
              <a:spcBef>
                <a:spcPts val="1200"/>
              </a:spcBef>
            </a:pPr>
            <a:r>
              <a:rPr lang="zh-TW" altLang="en-US" b="1" dirty="0" smtClean="0"/>
              <a:t>下載次數 </a:t>
            </a:r>
            <a:r>
              <a:rPr lang="en-US" altLang="zh-TW" dirty="0" smtClean="0"/>
              <a:t>2</a:t>
            </a:r>
            <a:r>
              <a:rPr lang="zh-TW" altLang="en-US" dirty="0" smtClean="0"/>
              <a:t>項排名</a:t>
            </a:r>
            <a:r>
              <a:rPr lang="zh-TW" altLang="en-US" dirty="0"/>
              <a:t>行政院前</a:t>
            </a:r>
            <a:r>
              <a:rPr lang="en-US" altLang="zh-TW" dirty="0"/>
              <a:t>100</a:t>
            </a:r>
            <a:r>
              <a:rPr lang="zh-TW" altLang="en-US" dirty="0" smtClean="0"/>
              <a:t>名：</a:t>
            </a:r>
            <a:endParaRPr lang="en-US" altLang="zh-TW" dirty="0" smtClean="0"/>
          </a:p>
          <a:p>
            <a:pPr lvl="2"/>
            <a:r>
              <a:rPr lang="zh-TW" altLang="en-US" b="1" dirty="0" smtClean="0"/>
              <a:t>「</a:t>
            </a:r>
            <a:r>
              <a:rPr lang="zh-TW" altLang="en-US" b="1" dirty="0"/>
              <a:t>車型耗能證明核發資料</a:t>
            </a:r>
            <a:r>
              <a:rPr lang="zh-TW" altLang="en-US" b="1" dirty="0" smtClean="0"/>
              <a:t>」</a:t>
            </a:r>
            <a:r>
              <a:rPr lang="en-US" altLang="zh-TW" sz="2000" b="1" dirty="0" smtClean="0"/>
              <a:t>(2243</a:t>
            </a:r>
            <a:r>
              <a:rPr lang="zh-TW" altLang="en-US" sz="2000" b="1" dirty="0" smtClean="0"/>
              <a:t>次</a:t>
            </a:r>
            <a:r>
              <a:rPr lang="en-US" altLang="zh-TW" sz="2000" b="1" dirty="0" smtClean="0"/>
              <a:t>)</a:t>
            </a:r>
            <a:r>
              <a:rPr lang="zh-TW" altLang="en-US" sz="2000" b="1" dirty="0" smtClean="0"/>
              <a:t> </a:t>
            </a:r>
            <a:r>
              <a:rPr lang="zh-TW" altLang="en-US" b="1" dirty="0" smtClean="0">
                <a:solidFill>
                  <a:srgbClr val="C00000"/>
                </a:solidFill>
              </a:rPr>
              <a:t>第</a:t>
            </a:r>
            <a:r>
              <a:rPr lang="en-US" altLang="zh-TW" b="1" dirty="0">
                <a:solidFill>
                  <a:srgbClr val="C00000"/>
                </a:solidFill>
              </a:rPr>
              <a:t>76</a:t>
            </a:r>
            <a:r>
              <a:rPr lang="zh-TW" altLang="en-US" b="1" dirty="0" smtClean="0">
                <a:solidFill>
                  <a:srgbClr val="C00000"/>
                </a:solidFill>
              </a:rPr>
              <a:t>名</a:t>
            </a:r>
            <a:endParaRPr lang="en-US" altLang="zh-TW" b="1" dirty="0" smtClean="0">
              <a:solidFill>
                <a:srgbClr val="C00000"/>
              </a:solidFill>
            </a:endParaRPr>
          </a:p>
          <a:p>
            <a:pPr lvl="2"/>
            <a:r>
              <a:rPr lang="zh-TW" altLang="en-US" b="1" dirty="0" smtClean="0"/>
              <a:t>「</a:t>
            </a:r>
            <a:r>
              <a:rPr lang="zh-TW" altLang="en-US" b="1" dirty="0"/>
              <a:t>能源供給資料</a:t>
            </a:r>
            <a:r>
              <a:rPr lang="zh-TW" altLang="en-US" b="1" dirty="0" smtClean="0"/>
              <a:t>」</a:t>
            </a:r>
            <a:r>
              <a:rPr lang="en-US" altLang="zh-TW" sz="2000" b="1" dirty="0" smtClean="0"/>
              <a:t>(1722</a:t>
            </a:r>
            <a:r>
              <a:rPr lang="zh-TW" altLang="en-US" sz="2000" b="1" dirty="0" smtClean="0"/>
              <a:t>次</a:t>
            </a:r>
            <a:r>
              <a:rPr lang="en-US" altLang="zh-TW" sz="2000" b="1" dirty="0" smtClean="0"/>
              <a:t>)</a:t>
            </a:r>
            <a:r>
              <a:rPr lang="zh-TW" altLang="en-US" sz="2000" b="1" dirty="0" smtClean="0"/>
              <a:t> </a:t>
            </a:r>
            <a:r>
              <a:rPr lang="zh-TW" altLang="en-US" b="1" dirty="0" smtClean="0">
                <a:solidFill>
                  <a:srgbClr val="C00000"/>
                </a:solidFill>
              </a:rPr>
              <a:t>第</a:t>
            </a:r>
            <a:r>
              <a:rPr lang="en-US" altLang="zh-TW" b="1" dirty="0">
                <a:solidFill>
                  <a:srgbClr val="C00000"/>
                </a:solidFill>
              </a:rPr>
              <a:t>95</a:t>
            </a:r>
            <a:r>
              <a:rPr lang="zh-TW" altLang="en-US" b="1" dirty="0" smtClean="0">
                <a:solidFill>
                  <a:srgbClr val="C00000"/>
                </a:solidFill>
              </a:rPr>
              <a:t>名</a:t>
            </a:r>
            <a:endParaRPr lang="en-US" altLang="zh-TW" b="1" dirty="0" smtClean="0">
              <a:solidFill>
                <a:srgbClr val="C00000"/>
              </a:solidFill>
            </a:endParaRPr>
          </a:p>
          <a:p>
            <a:pPr lvl="1">
              <a:spcBef>
                <a:spcPts val="1200"/>
              </a:spcBef>
            </a:pPr>
            <a:r>
              <a:rPr lang="zh-TW" altLang="en-US" b="1" dirty="0"/>
              <a:t>民眾評分</a:t>
            </a:r>
            <a:r>
              <a:rPr lang="en-US" altLang="zh-TW" dirty="0"/>
              <a:t>(</a:t>
            </a:r>
            <a:r>
              <a:rPr lang="zh-TW" altLang="en-US" dirty="0"/>
              <a:t>最高</a:t>
            </a:r>
            <a:r>
              <a:rPr lang="en-US" altLang="zh-TW" dirty="0"/>
              <a:t>5</a:t>
            </a:r>
            <a:r>
              <a:rPr lang="zh-TW" altLang="en-US" dirty="0"/>
              <a:t>分制</a:t>
            </a:r>
            <a:r>
              <a:rPr lang="en-US" altLang="zh-TW" dirty="0" smtClean="0"/>
              <a:t>)</a:t>
            </a:r>
            <a:r>
              <a:rPr lang="zh-TW" altLang="en-US" dirty="0" smtClean="0"/>
              <a:t>：</a:t>
            </a:r>
            <a:r>
              <a:rPr lang="en-US" altLang="zh-TW" dirty="0" smtClean="0"/>
              <a:t>18</a:t>
            </a:r>
            <a:r>
              <a:rPr lang="zh-TW" altLang="en-US" dirty="0"/>
              <a:t>項資料</a:t>
            </a:r>
            <a:r>
              <a:rPr lang="zh-TW" altLang="en-US" dirty="0" smtClean="0"/>
              <a:t>集有民眾評分</a:t>
            </a:r>
            <a:endParaRPr lang="en-US" altLang="zh-TW" dirty="0" smtClean="0"/>
          </a:p>
          <a:p>
            <a:pPr lvl="2">
              <a:spcBef>
                <a:spcPts val="0"/>
              </a:spcBef>
            </a:pPr>
            <a:r>
              <a:rPr lang="en-US" altLang="zh-TW" dirty="0" smtClean="0"/>
              <a:t>11</a:t>
            </a:r>
            <a:r>
              <a:rPr lang="zh-TW" altLang="en-US" dirty="0" smtClean="0"/>
              <a:t>項為</a:t>
            </a:r>
            <a:r>
              <a:rPr lang="en-US" altLang="zh-TW" dirty="0" smtClean="0"/>
              <a:t>5</a:t>
            </a:r>
            <a:r>
              <a:rPr lang="zh-TW" altLang="en-US" dirty="0" smtClean="0"/>
              <a:t>分</a:t>
            </a:r>
            <a:endParaRPr lang="en-US" altLang="zh-TW" dirty="0" smtClean="0"/>
          </a:p>
          <a:p>
            <a:pPr lvl="2">
              <a:spcBef>
                <a:spcPts val="0"/>
              </a:spcBef>
            </a:pPr>
            <a:r>
              <a:rPr lang="en-US" altLang="zh-TW" dirty="0" smtClean="0"/>
              <a:t>6</a:t>
            </a:r>
            <a:r>
              <a:rPr lang="zh-TW" altLang="en-US" dirty="0" smtClean="0"/>
              <a:t>項  為</a:t>
            </a:r>
            <a:r>
              <a:rPr lang="en-US" altLang="zh-TW" dirty="0"/>
              <a:t>3.8</a:t>
            </a:r>
            <a:r>
              <a:rPr lang="zh-TW" altLang="en-US" dirty="0"/>
              <a:t>至</a:t>
            </a:r>
            <a:r>
              <a:rPr lang="en-US" altLang="zh-TW" dirty="0"/>
              <a:t>4.7</a:t>
            </a:r>
            <a:r>
              <a:rPr lang="zh-TW" altLang="en-US" dirty="0"/>
              <a:t>分</a:t>
            </a:r>
            <a:r>
              <a:rPr lang="zh-TW" altLang="en-US" dirty="0" smtClean="0"/>
              <a:t>，</a:t>
            </a:r>
            <a:endParaRPr lang="en-US" altLang="zh-TW" dirty="0" smtClean="0"/>
          </a:p>
          <a:p>
            <a:pPr lvl="2">
              <a:spcBef>
                <a:spcPts val="0"/>
              </a:spcBef>
            </a:pPr>
            <a:r>
              <a:rPr lang="en-US" altLang="zh-TW" dirty="0" smtClean="0"/>
              <a:t>1</a:t>
            </a:r>
            <a:r>
              <a:rPr lang="zh-TW" altLang="en-US" dirty="0" smtClean="0"/>
              <a:t>項  為</a:t>
            </a:r>
            <a:r>
              <a:rPr lang="en-US" altLang="zh-TW" dirty="0"/>
              <a:t>1</a:t>
            </a:r>
            <a:r>
              <a:rPr lang="zh-TW" altLang="en-US" dirty="0"/>
              <a:t>分</a:t>
            </a:r>
            <a:r>
              <a:rPr lang="zh-TW" altLang="en-US" dirty="0" smtClean="0"/>
              <a:t>。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0726CD-8B9A-4280-A299-1F2ACEDFB912}" type="slidenum">
              <a:rPr lang="en-AU" altLang="zh-TW" smtClean="0"/>
              <a:pPr>
                <a:defRPr/>
              </a:pPr>
              <a:t>6</a:t>
            </a:fld>
            <a:endParaRPr lang="en-AU" altLang="zh-TW" dirty="0"/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508000" y="76200"/>
            <a:ext cx="81661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r>
              <a:rPr lang="zh-TW" altLang="en-US" dirty="0"/>
              <a:t>貳</a:t>
            </a:r>
            <a:r>
              <a:rPr lang="zh-TW" altLang="en-US" kern="0" dirty="0" smtClean="0"/>
              <a:t>、執行成果</a:t>
            </a:r>
            <a:r>
              <a:rPr lang="zh-TW" altLang="en-US" kern="0" dirty="0" smtClean="0">
                <a:latin typeface="+mn-lt"/>
              </a:rPr>
              <a:t>（</a:t>
            </a:r>
            <a:r>
              <a:rPr lang="en-US" altLang="zh-TW" kern="0" dirty="0" smtClean="0">
                <a:latin typeface="+mn-lt"/>
              </a:rPr>
              <a:t>3/5</a:t>
            </a:r>
            <a:r>
              <a:rPr lang="zh-TW" altLang="en-US" kern="0" dirty="0" smtClean="0">
                <a:latin typeface="+mn-lt"/>
              </a:rPr>
              <a:t>）</a:t>
            </a:r>
            <a:endParaRPr lang="zh-TW" altLang="en-US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6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52400" y="914400"/>
            <a:ext cx="8991600" cy="5029200"/>
          </a:xfrm>
        </p:spPr>
        <p:txBody>
          <a:bodyPr/>
          <a:lstStyle/>
          <a:p>
            <a:r>
              <a:rPr lang="zh-TW" altLang="en-US" b="1" dirty="0" smtClean="0"/>
              <a:t>資料集開放使用量  </a:t>
            </a:r>
            <a:r>
              <a:rPr lang="en-US" altLang="zh-TW" sz="1800" dirty="0" smtClean="0">
                <a:solidFill>
                  <a:schemeClr val="bg2"/>
                </a:solidFill>
              </a:rPr>
              <a:t>(</a:t>
            </a:r>
            <a:r>
              <a:rPr lang="zh-TW" altLang="en-US" sz="1800" dirty="0" smtClean="0">
                <a:solidFill>
                  <a:schemeClr val="bg2"/>
                </a:solidFill>
              </a:rPr>
              <a:t>至</a:t>
            </a:r>
            <a:r>
              <a:rPr lang="en-US" altLang="zh-TW" sz="1800" dirty="0" smtClean="0">
                <a:solidFill>
                  <a:schemeClr val="bg2"/>
                </a:solidFill>
              </a:rPr>
              <a:t>105</a:t>
            </a:r>
            <a:r>
              <a:rPr lang="zh-TW" altLang="en-US" sz="1800" dirty="0" smtClean="0">
                <a:solidFill>
                  <a:schemeClr val="bg2"/>
                </a:solidFill>
              </a:rPr>
              <a:t>年</a:t>
            </a:r>
            <a:r>
              <a:rPr lang="en-US" altLang="zh-TW" sz="1800" dirty="0" smtClean="0">
                <a:solidFill>
                  <a:schemeClr val="bg2"/>
                </a:solidFill>
              </a:rPr>
              <a:t>3</a:t>
            </a:r>
            <a:r>
              <a:rPr lang="zh-TW" altLang="en-US" sz="1800" dirty="0" smtClean="0">
                <a:solidFill>
                  <a:schemeClr val="bg2"/>
                </a:solidFill>
              </a:rPr>
              <a:t>月</a:t>
            </a:r>
            <a:r>
              <a:rPr lang="en-US" altLang="zh-TW" sz="1800" dirty="0" smtClean="0">
                <a:solidFill>
                  <a:schemeClr val="bg2"/>
                </a:solidFill>
              </a:rPr>
              <a:t>23</a:t>
            </a:r>
            <a:r>
              <a:rPr lang="zh-TW" altLang="en-US" sz="1800" dirty="0" smtClean="0">
                <a:solidFill>
                  <a:schemeClr val="bg2"/>
                </a:solidFill>
              </a:rPr>
              <a:t>日止</a:t>
            </a:r>
            <a:r>
              <a:rPr lang="en-US" altLang="zh-TW" sz="1800" dirty="0" smtClean="0">
                <a:solidFill>
                  <a:schemeClr val="bg2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zh-TW" sz="1400" dirty="0" smtClean="0">
                <a:solidFill>
                  <a:schemeClr val="bg2"/>
                </a:solidFill>
              </a:rPr>
              <a:t>(</a:t>
            </a:r>
            <a:r>
              <a:rPr lang="zh-TW" altLang="en-US" sz="1400" dirty="0" smtClean="0">
                <a:solidFill>
                  <a:schemeClr val="bg2"/>
                </a:solidFill>
              </a:rPr>
              <a:t>僅列出本</a:t>
            </a:r>
            <a:r>
              <a:rPr lang="zh-TW" altLang="en-US" sz="1400" dirty="0">
                <a:solidFill>
                  <a:schemeClr val="bg2"/>
                </a:solidFill>
              </a:rPr>
              <a:t>局資料集累計瀏覽</a:t>
            </a:r>
            <a:r>
              <a:rPr lang="zh-TW" altLang="en-US" sz="1400" dirty="0" smtClean="0">
                <a:solidFill>
                  <a:schemeClr val="bg2"/>
                </a:solidFill>
              </a:rPr>
              <a:t>量前</a:t>
            </a:r>
            <a:r>
              <a:rPr lang="en-US" altLang="zh-TW" sz="1400" dirty="0">
                <a:solidFill>
                  <a:schemeClr val="bg2"/>
                </a:solidFill>
              </a:rPr>
              <a:t>15</a:t>
            </a:r>
            <a:r>
              <a:rPr lang="zh-TW" altLang="en-US" sz="1400" dirty="0" smtClean="0">
                <a:solidFill>
                  <a:schemeClr val="bg2"/>
                </a:solidFill>
              </a:rPr>
              <a:t>名</a:t>
            </a:r>
            <a:r>
              <a:rPr lang="en-US" altLang="zh-TW" sz="1400" dirty="0" smtClean="0">
                <a:solidFill>
                  <a:schemeClr val="bg2"/>
                </a:solidFill>
              </a:rPr>
              <a:t>)</a:t>
            </a:r>
            <a:endParaRPr lang="en-US" altLang="zh-TW" sz="1400" dirty="0">
              <a:solidFill>
                <a:schemeClr val="bg2"/>
              </a:solidFill>
            </a:endParaRPr>
          </a:p>
          <a:p>
            <a:endParaRPr lang="en-US" altLang="zh-TW" sz="1800" dirty="0" smtClean="0">
              <a:solidFill>
                <a:schemeClr val="bg2"/>
              </a:solidFill>
            </a:endParaRPr>
          </a:p>
          <a:p>
            <a:endParaRPr lang="en-US" altLang="zh-TW" sz="1800" dirty="0">
              <a:solidFill>
                <a:schemeClr val="bg2"/>
              </a:solidFill>
            </a:endParaRPr>
          </a:p>
          <a:p>
            <a:endParaRPr lang="en-US" altLang="zh-TW" sz="1800" dirty="0" smtClean="0">
              <a:solidFill>
                <a:schemeClr val="bg2"/>
              </a:solidFill>
            </a:endParaRPr>
          </a:p>
          <a:p>
            <a:endParaRPr lang="en-US" altLang="zh-TW" sz="1800" dirty="0">
              <a:solidFill>
                <a:schemeClr val="bg2"/>
              </a:solidFill>
            </a:endParaRPr>
          </a:p>
          <a:p>
            <a:endParaRPr lang="en-US" altLang="zh-TW" sz="1800" dirty="0" smtClean="0">
              <a:solidFill>
                <a:schemeClr val="bg2"/>
              </a:solidFill>
            </a:endParaRPr>
          </a:p>
          <a:p>
            <a:endParaRPr lang="en-US" altLang="zh-TW" sz="1800" dirty="0">
              <a:solidFill>
                <a:schemeClr val="bg2"/>
              </a:solidFill>
            </a:endParaRPr>
          </a:p>
          <a:p>
            <a:endParaRPr lang="en-US" altLang="zh-TW" sz="1800" dirty="0" smtClean="0">
              <a:solidFill>
                <a:schemeClr val="bg2"/>
              </a:solidFill>
            </a:endParaRPr>
          </a:p>
          <a:p>
            <a:endParaRPr lang="en-US" altLang="zh-TW" sz="1800" dirty="0">
              <a:solidFill>
                <a:schemeClr val="bg2"/>
              </a:solidFill>
            </a:endParaRPr>
          </a:p>
          <a:p>
            <a:endParaRPr lang="en-US" altLang="zh-TW" sz="1800" dirty="0" smtClean="0">
              <a:solidFill>
                <a:schemeClr val="bg2"/>
              </a:solidFill>
            </a:endParaRPr>
          </a:p>
          <a:p>
            <a:endParaRPr lang="en-US" altLang="zh-TW" sz="1800" dirty="0">
              <a:solidFill>
                <a:schemeClr val="bg2"/>
              </a:solidFill>
            </a:endParaRPr>
          </a:p>
          <a:p>
            <a:endParaRPr lang="en-US" altLang="zh-TW" sz="1800" dirty="0" smtClean="0">
              <a:solidFill>
                <a:schemeClr val="bg2"/>
              </a:solidFill>
            </a:endParaRPr>
          </a:p>
          <a:p>
            <a:endParaRPr lang="en-US" altLang="zh-TW" sz="1800" dirty="0">
              <a:solidFill>
                <a:schemeClr val="bg2"/>
              </a:solidFill>
            </a:endParaRPr>
          </a:p>
          <a:p>
            <a:endParaRPr lang="en-US" altLang="zh-TW" sz="1800" dirty="0" smtClean="0">
              <a:solidFill>
                <a:schemeClr val="bg2"/>
              </a:solidFill>
            </a:endParaRPr>
          </a:p>
          <a:p>
            <a:endParaRPr lang="en-US" altLang="zh-TW" sz="1800" dirty="0">
              <a:solidFill>
                <a:schemeClr val="bg2"/>
              </a:solidFill>
            </a:endParaRPr>
          </a:p>
          <a:p>
            <a:endParaRPr lang="en-US" altLang="zh-TW" sz="1800" dirty="0" smtClean="0">
              <a:solidFill>
                <a:schemeClr val="bg2"/>
              </a:solidFill>
            </a:endParaRPr>
          </a:p>
          <a:p>
            <a:pPr marL="0" indent="0">
              <a:buNone/>
            </a:pPr>
            <a:r>
              <a:rPr lang="en-US" altLang="zh-TW" sz="1800" dirty="0" smtClean="0">
                <a:solidFill>
                  <a:schemeClr val="bg2"/>
                </a:solidFill>
              </a:rPr>
              <a:t/>
            </a:r>
            <a:br>
              <a:rPr lang="en-US" altLang="zh-TW" sz="1800" dirty="0" smtClean="0">
                <a:solidFill>
                  <a:schemeClr val="bg2"/>
                </a:solidFill>
              </a:rPr>
            </a:br>
            <a:endParaRPr lang="zh-TW" altLang="en-US" sz="1800" dirty="0">
              <a:solidFill>
                <a:schemeClr val="bg2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0726CD-8B9A-4280-A299-1F2ACEDFB912}" type="slidenum">
              <a:rPr lang="en-AU" altLang="zh-TW" smtClean="0"/>
              <a:pPr>
                <a:defRPr/>
              </a:pPr>
              <a:t>7</a:t>
            </a:fld>
            <a:endParaRPr lang="en-AU" altLang="zh-TW" dirty="0"/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508000" y="76200"/>
            <a:ext cx="81661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r>
              <a:rPr lang="zh-TW" altLang="en-US" dirty="0"/>
              <a:t>貳</a:t>
            </a:r>
            <a:r>
              <a:rPr lang="zh-TW" altLang="en-US" kern="0" dirty="0" smtClean="0"/>
              <a:t>、執行成果</a:t>
            </a:r>
            <a:r>
              <a:rPr lang="zh-TW" altLang="en-US" kern="0" dirty="0" smtClean="0">
                <a:latin typeface="+mn-lt"/>
              </a:rPr>
              <a:t>（</a:t>
            </a:r>
            <a:r>
              <a:rPr lang="en-US" altLang="zh-TW" kern="0" dirty="0" smtClean="0">
                <a:latin typeface="+mn-lt"/>
              </a:rPr>
              <a:t>4/5</a:t>
            </a:r>
            <a:r>
              <a:rPr lang="zh-TW" altLang="en-US" kern="0" dirty="0" smtClean="0">
                <a:latin typeface="+mn-lt"/>
              </a:rPr>
              <a:t>）</a:t>
            </a:r>
            <a:endParaRPr lang="zh-TW" altLang="en-US" kern="0" dirty="0">
              <a:latin typeface="+mn-lt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93833"/>
              </p:ext>
            </p:extLst>
          </p:nvPr>
        </p:nvGraphicFramePr>
        <p:xfrm>
          <a:off x="165847" y="1725259"/>
          <a:ext cx="8573996" cy="4381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7996"/>
                <a:gridCol w="609600"/>
                <a:gridCol w="609600"/>
                <a:gridCol w="533400"/>
                <a:gridCol w="2590800"/>
                <a:gridCol w="609600"/>
                <a:gridCol w="609600"/>
                <a:gridCol w="533400"/>
              </a:tblGrid>
              <a:tr h="17526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資料集名稱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瀏覽次數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下載次數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評分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資料集名稱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瀏覽次數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下載次數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評分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國際原油</a:t>
                      </a:r>
                      <a:r>
                        <a:rPr lang="zh-TW" altLang="en-US" sz="18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價格</a:t>
                      </a:r>
                      <a:r>
                        <a:rPr lang="zh-TW" altLang="en-US" sz="1800" b="1" i="0" u="none" strike="noStrike" baseline="300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＊</a:t>
                      </a:r>
                      <a:r>
                        <a:rPr lang="zh-TW" altLang="en-US" sz="18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endParaRPr lang="zh-TW" alt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6932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851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已開業加氣站分布情況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2355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4.67 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太陽光電變流器產品登錄系統</a:t>
                      </a:r>
                      <a:r>
                        <a:rPr lang="zh-TW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平台 </a:t>
                      </a:r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5634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各縣市汽車加油站汽柴油銷售統計分析表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2346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車型耗能證明核發</a:t>
                      </a:r>
                      <a:r>
                        <a:rPr lang="zh-TW" altLang="en-US" sz="18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資料* </a:t>
                      </a:r>
                      <a:endParaRPr lang="zh-TW" altLang="en-US" sz="1800" b="1" i="0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4080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1" i="0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2243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能源供給</a:t>
                      </a:r>
                      <a:r>
                        <a:rPr lang="zh-TW" altLang="en-US" sz="18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資料*</a:t>
                      </a:r>
                      <a:endParaRPr lang="zh-TW" altLang="en-US" sz="1800" b="1" i="0" u="none" strike="noStrike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2204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1" i="0" u="none" strike="noStrike" dirty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1722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用電安全</a:t>
                      </a:r>
                      <a:r>
                        <a:rPr lang="zh-TW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資訊 </a:t>
                      </a:r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300)</a:t>
                      </a:r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3971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3.86 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經濟部能源局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再生能源發展基金附屬單位決算分決算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1132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再生能源電能躉購費率及其計算公式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3397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247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電器承裝業、用電設備檢驗維護業及用電場所專任電氣技術人員等登記家數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1040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澎湖低碳島電動機車充電站位置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2728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246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4.8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經濟部能源局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能源供給月資料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1037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4.5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臺灣能源統計指標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2362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357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165847" y="6172200"/>
            <a:ext cx="8444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spcBef>
                <a:spcPts val="600"/>
              </a:spcBef>
              <a:buNone/>
            </a:pPr>
            <a:r>
              <a:rPr lang="zh-TW" altLang="en-US" sz="20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 </a:t>
            </a:r>
            <a:r>
              <a:rPr lang="zh-TW" alt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下載次數</a:t>
            </a:r>
            <a:r>
              <a:rPr lang="zh-TW" altLang="en-US" sz="20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排名前</a:t>
            </a:r>
            <a:r>
              <a:rPr lang="en-US" altLang="zh-TW" sz="20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100</a:t>
            </a:r>
            <a:r>
              <a:rPr lang="zh-TW" altLang="en-US" sz="20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名：</a:t>
            </a:r>
            <a:r>
              <a:rPr lang="zh-TW" altLang="en-US" sz="20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「車型耗能證明核發資料」第</a:t>
            </a:r>
            <a:r>
              <a:rPr lang="en-US" altLang="zh-TW" sz="20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76</a:t>
            </a:r>
            <a:r>
              <a:rPr lang="zh-TW" altLang="en-US" sz="20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名</a:t>
            </a:r>
            <a:r>
              <a:rPr lang="zh-TW" altLang="en-US" sz="20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，「能源供給資料」第</a:t>
            </a:r>
            <a:r>
              <a:rPr lang="en-US" altLang="zh-TW" sz="20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95</a:t>
            </a:r>
            <a:r>
              <a:rPr lang="zh-TW" altLang="en-US" sz="20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名；</a:t>
            </a:r>
            <a:r>
              <a:rPr lang="zh-TW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瀏覽總</a:t>
            </a:r>
            <a:r>
              <a:rPr lang="zh-TW" alt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人次</a:t>
            </a:r>
            <a:r>
              <a:rPr lang="zh-TW" altLang="en-US" sz="20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排名</a:t>
            </a:r>
            <a:r>
              <a:rPr lang="zh-TW" altLang="en-US" sz="20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lang="en-US" altLang="zh-TW" sz="20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51</a:t>
            </a:r>
            <a:r>
              <a:rPr lang="zh-TW" altLang="en-US" sz="20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名</a:t>
            </a:r>
            <a:r>
              <a:rPr lang="zh-TW" altLang="en-US" sz="2000" b="1" dirty="0">
                <a:solidFill>
                  <a:srgbClr val="000099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7849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52400" y="856130"/>
            <a:ext cx="8610600" cy="5943600"/>
          </a:xfrm>
        </p:spPr>
        <p:txBody>
          <a:bodyPr/>
          <a:lstStyle/>
          <a:p>
            <a:r>
              <a:rPr lang="zh-TW" altLang="en-US" b="1" dirty="0" smtClean="0"/>
              <a:t>資料集評分 </a:t>
            </a:r>
            <a:r>
              <a:rPr lang="en-US" altLang="zh-TW" sz="2000" dirty="0" smtClean="0">
                <a:solidFill>
                  <a:schemeClr val="bg2"/>
                </a:solidFill>
              </a:rPr>
              <a:t>(</a:t>
            </a:r>
            <a:r>
              <a:rPr lang="zh-TW" altLang="en-US" sz="2000" dirty="0" smtClean="0">
                <a:solidFill>
                  <a:schemeClr val="bg2"/>
                </a:solidFill>
              </a:rPr>
              <a:t>至</a:t>
            </a:r>
            <a:r>
              <a:rPr lang="en-US" altLang="zh-TW" sz="2000" dirty="0">
                <a:solidFill>
                  <a:schemeClr val="bg2"/>
                </a:solidFill>
              </a:rPr>
              <a:t>105</a:t>
            </a:r>
            <a:r>
              <a:rPr lang="zh-TW" altLang="en-US" sz="2000" dirty="0">
                <a:solidFill>
                  <a:schemeClr val="bg2"/>
                </a:solidFill>
              </a:rPr>
              <a:t>年</a:t>
            </a:r>
            <a:r>
              <a:rPr lang="en-US" altLang="zh-TW" sz="2000" dirty="0">
                <a:solidFill>
                  <a:schemeClr val="bg2"/>
                </a:solidFill>
              </a:rPr>
              <a:t>3</a:t>
            </a:r>
            <a:r>
              <a:rPr lang="zh-TW" altLang="en-US" sz="2000" dirty="0">
                <a:solidFill>
                  <a:schemeClr val="bg2"/>
                </a:solidFill>
              </a:rPr>
              <a:t>月</a:t>
            </a:r>
            <a:r>
              <a:rPr lang="en-US" altLang="zh-TW" sz="2000" dirty="0">
                <a:solidFill>
                  <a:schemeClr val="bg2"/>
                </a:solidFill>
              </a:rPr>
              <a:t>23</a:t>
            </a:r>
            <a:r>
              <a:rPr lang="zh-TW" altLang="en-US" sz="2000" dirty="0">
                <a:solidFill>
                  <a:schemeClr val="bg2"/>
                </a:solidFill>
              </a:rPr>
              <a:t>日</a:t>
            </a:r>
            <a:r>
              <a:rPr lang="zh-TW" altLang="en-US" sz="2000" dirty="0" smtClean="0">
                <a:solidFill>
                  <a:schemeClr val="bg2"/>
                </a:solidFill>
              </a:rPr>
              <a:t>止</a:t>
            </a:r>
            <a:r>
              <a:rPr lang="en-US" altLang="zh-TW" sz="2000" dirty="0" smtClean="0">
                <a:solidFill>
                  <a:schemeClr val="bg2"/>
                </a:solidFill>
              </a:rPr>
              <a:t>)</a:t>
            </a:r>
          </a:p>
          <a:p>
            <a:endParaRPr lang="en-US" altLang="zh-TW" dirty="0" smtClean="0"/>
          </a:p>
          <a:p>
            <a:endParaRPr lang="en-US" altLang="zh-TW" sz="1800" dirty="0">
              <a:solidFill>
                <a:srgbClr val="C00000"/>
              </a:solidFill>
            </a:endParaRPr>
          </a:p>
          <a:p>
            <a:endParaRPr lang="en-US" altLang="zh-TW" sz="1800" dirty="0" smtClean="0">
              <a:solidFill>
                <a:srgbClr val="C00000"/>
              </a:solidFill>
            </a:endParaRPr>
          </a:p>
          <a:p>
            <a:endParaRPr lang="en-US" altLang="zh-TW" sz="1800" dirty="0">
              <a:solidFill>
                <a:srgbClr val="C00000"/>
              </a:solidFill>
            </a:endParaRPr>
          </a:p>
          <a:p>
            <a:endParaRPr lang="en-US" altLang="zh-TW" sz="1800" dirty="0" smtClean="0">
              <a:solidFill>
                <a:srgbClr val="C00000"/>
              </a:solidFill>
            </a:endParaRPr>
          </a:p>
          <a:p>
            <a:endParaRPr lang="en-US" altLang="zh-TW" sz="1800" dirty="0">
              <a:solidFill>
                <a:srgbClr val="C00000"/>
              </a:solidFill>
            </a:endParaRPr>
          </a:p>
          <a:p>
            <a:endParaRPr lang="en-US" altLang="zh-TW" sz="1800" dirty="0" smtClean="0">
              <a:solidFill>
                <a:srgbClr val="C00000"/>
              </a:solidFill>
            </a:endParaRPr>
          </a:p>
          <a:p>
            <a:endParaRPr lang="en-US" altLang="zh-TW" sz="1800" dirty="0">
              <a:solidFill>
                <a:srgbClr val="C00000"/>
              </a:solidFill>
            </a:endParaRPr>
          </a:p>
          <a:p>
            <a:endParaRPr lang="en-US" altLang="zh-TW" sz="1800" dirty="0" smtClean="0">
              <a:solidFill>
                <a:srgbClr val="C00000"/>
              </a:solidFill>
            </a:endParaRPr>
          </a:p>
          <a:p>
            <a:endParaRPr lang="en-US" altLang="zh-TW" sz="1800" dirty="0">
              <a:solidFill>
                <a:srgbClr val="C00000"/>
              </a:solidFill>
            </a:endParaRPr>
          </a:p>
          <a:p>
            <a:endParaRPr lang="en-US" altLang="zh-TW" sz="1800" dirty="0" smtClean="0">
              <a:solidFill>
                <a:srgbClr val="C00000"/>
              </a:solidFill>
            </a:endParaRPr>
          </a:p>
          <a:p>
            <a:endParaRPr lang="en-US" altLang="zh-TW" sz="1800" dirty="0">
              <a:solidFill>
                <a:srgbClr val="C00000"/>
              </a:solidFill>
            </a:endParaRPr>
          </a:p>
          <a:p>
            <a:endParaRPr lang="en-US" altLang="zh-TW" sz="18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en-US" altLang="zh-TW" sz="1700" dirty="0" smtClean="0"/>
          </a:p>
          <a:p>
            <a:pPr>
              <a:spcBef>
                <a:spcPts val="1500"/>
              </a:spcBef>
            </a:pPr>
            <a:r>
              <a:rPr lang="zh-TW" altLang="en-US" sz="2000" dirty="0" smtClean="0"/>
              <a:t>瀏覽次數高，民眾較感興趣之資料，多為與民眾日常生活相關，有較高之評分；部分資料瀏覽次數雖不高</a:t>
            </a:r>
            <a:r>
              <a:rPr lang="en-US" altLang="zh-TW" sz="2000" dirty="0" smtClean="0"/>
              <a:t>(&lt;1000)</a:t>
            </a:r>
            <a:r>
              <a:rPr lang="zh-TW" altLang="en-US" sz="2000" dirty="0" smtClean="0"/>
              <a:t>，但民眾評分亦高</a:t>
            </a:r>
            <a:r>
              <a:rPr lang="zh-TW" altLang="en-US" sz="2000" dirty="0"/>
              <a:t>。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0726CD-8B9A-4280-A299-1F2ACEDFB912}" type="slidenum">
              <a:rPr lang="en-AU" altLang="zh-TW" smtClean="0"/>
              <a:pPr>
                <a:defRPr/>
              </a:pPr>
              <a:t>8</a:t>
            </a:fld>
            <a:endParaRPr lang="en-AU" altLang="zh-TW" dirty="0"/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508000" y="76200"/>
            <a:ext cx="81661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99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r>
              <a:rPr lang="zh-TW" altLang="en-US" dirty="0"/>
              <a:t>貳</a:t>
            </a:r>
            <a:r>
              <a:rPr lang="zh-TW" altLang="en-US" kern="0" dirty="0" smtClean="0"/>
              <a:t>、執行成果</a:t>
            </a:r>
            <a:r>
              <a:rPr lang="zh-TW" altLang="en-US" kern="0" dirty="0" smtClean="0">
                <a:latin typeface="+mn-lt"/>
              </a:rPr>
              <a:t>（</a:t>
            </a:r>
            <a:r>
              <a:rPr lang="en-US" altLang="zh-TW" kern="0" dirty="0" smtClean="0">
                <a:latin typeface="+mn-lt"/>
              </a:rPr>
              <a:t>5/5</a:t>
            </a:r>
            <a:r>
              <a:rPr lang="zh-TW" altLang="en-US" kern="0" dirty="0" smtClean="0">
                <a:latin typeface="+mn-lt"/>
              </a:rPr>
              <a:t>）</a:t>
            </a:r>
            <a:endParaRPr lang="zh-TW" altLang="en-US" kern="0" dirty="0">
              <a:latin typeface="+mn-lt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538189"/>
              </p:ext>
            </p:extLst>
          </p:nvPr>
        </p:nvGraphicFramePr>
        <p:xfrm>
          <a:off x="212163" y="1371600"/>
          <a:ext cx="8703237" cy="4823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533400"/>
                <a:gridCol w="566258"/>
                <a:gridCol w="538294"/>
                <a:gridCol w="3026685"/>
                <a:gridCol w="533400"/>
                <a:gridCol w="533400"/>
                <a:gridCol w="457200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資料集名稱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瀏覽次數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下載次數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5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評分</a:t>
                      </a:r>
                      <a:endParaRPr lang="zh-TW" altLang="en-US" sz="15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資料集名稱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瀏覽次數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下載次數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評分</a:t>
                      </a:r>
                      <a:endParaRPr lang="zh-TW" alt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國際原油價格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6932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851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各縣市汽車加油站汽柴油銷售統計資料表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1792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227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4.67 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車型耗能證明核發資料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4080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2243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經濟部能源局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能源供給月資料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1037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4.5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用電安全資訊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3971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3.86 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經濟部能源局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能源需要月資料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717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再生能源電能躉購費率及其計算公式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3397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247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經濟部能源局</a:t>
                      </a:r>
                      <a:r>
                        <a:rPr lang="en-US" altLang="zh-TW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zh-TW" alt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各年度各縣市太陽光電發電設備設置容量統計表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澎湖低碳島電動機車充電站位置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2728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246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4.8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經濟部能源局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太陽光電模組產品登錄資料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臺灣能源統計指標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2362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357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經濟部能源局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再生能源供給表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432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已開業加氣站分布情況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2355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4.67 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經濟部能源局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再生能源裝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設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置容量統計表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353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能源供給資料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2204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1722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經濟部能源局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我國與鄰近國家電價比較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節能績優獎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1940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經濟部能源局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優質太陽光電產品評選活動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金能獎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7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220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8000" y="76200"/>
            <a:ext cx="8166100" cy="762000"/>
          </a:xfrm>
        </p:spPr>
        <p:txBody>
          <a:bodyPr/>
          <a:lstStyle/>
          <a:p>
            <a:r>
              <a:rPr lang="zh-TW" altLang="en-US" dirty="0"/>
              <a:t>參</a:t>
            </a:r>
            <a:r>
              <a:rPr lang="zh-TW" altLang="en-US" dirty="0" smtClean="0"/>
              <a:t>、</a:t>
            </a:r>
            <a:r>
              <a:rPr lang="zh-TW" altLang="en-US" dirty="0"/>
              <a:t>面臨</a:t>
            </a:r>
            <a:r>
              <a:rPr lang="zh-TW" altLang="en-US" dirty="0" smtClean="0"/>
              <a:t>困難與因應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143000"/>
            <a:ext cx="8167687" cy="5402262"/>
          </a:xfrm>
        </p:spPr>
        <p:txBody>
          <a:bodyPr/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zh-TW" altLang="en-US" b="1" dirty="0" smtClean="0"/>
              <a:t>缺乏資料開放之主動性</a:t>
            </a:r>
            <a:endParaRPr lang="en-US" altLang="zh-TW" b="1" dirty="0" smtClean="0"/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zh-TW" altLang="en-US" dirty="0" smtClean="0">
                <a:solidFill>
                  <a:schemeClr val="bg2"/>
                </a:solidFill>
              </a:rPr>
              <a:t>尚未認知開放資料之價值</a:t>
            </a:r>
            <a:endParaRPr lang="en-US" altLang="zh-TW" dirty="0" smtClean="0">
              <a:solidFill>
                <a:schemeClr val="bg2"/>
              </a:solidFill>
            </a:endParaRPr>
          </a:p>
          <a:p>
            <a:pPr lvl="1"/>
            <a:r>
              <a:rPr lang="zh-TW" altLang="en-US" dirty="0" smtClean="0">
                <a:solidFill>
                  <a:schemeClr val="bg2"/>
                </a:solidFill>
              </a:rPr>
              <a:t>對開放資料之法規疑慮</a:t>
            </a:r>
            <a:endParaRPr lang="en-US" altLang="zh-TW" dirty="0" smtClean="0">
              <a:solidFill>
                <a:schemeClr val="bg2"/>
              </a:solidFill>
            </a:endParaRPr>
          </a:p>
          <a:p>
            <a:r>
              <a:rPr lang="zh-TW" altLang="en-US" b="1" dirty="0" smtClean="0"/>
              <a:t>資料品質不符民間需求</a:t>
            </a:r>
            <a:endParaRPr lang="en-US" altLang="zh-TW" b="1" dirty="0" smtClean="0"/>
          </a:p>
          <a:p>
            <a:pPr lvl="1"/>
            <a:r>
              <a:rPr lang="zh-TW" altLang="en-US" dirty="0" smtClean="0">
                <a:solidFill>
                  <a:schemeClr val="bg2"/>
                </a:solidFill>
              </a:rPr>
              <a:t>現有資料及格式為因應機關業務需求產出，非因應開放資料</a:t>
            </a:r>
            <a:endParaRPr lang="en-US" altLang="zh-TW" dirty="0" smtClean="0">
              <a:solidFill>
                <a:schemeClr val="bg2"/>
              </a:solidFill>
            </a:endParaRPr>
          </a:p>
          <a:p>
            <a:pPr lvl="1"/>
            <a:r>
              <a:rPr lang="zh-TW" altLang="en-US" dirty="0">
                <a:solidFill>
                  <a:schemeClr val="bg2"/>
                </a:solidFill>
              </a:rPr>
              <a:t>缺乏</a:t>
            </a:r>
            <a:r>
              <a:rPr lang="zh-TW" altLang="en-US" dirty="0" smtClean="0">
                <a:solidFill>
                  <a:schemeClr val="bg2"/>
                </a:solidFill>
              </a:rPr>
              <a:t>瞭解民間</a:t>
            </a:r>
            <a:r>
              <a:rPr lang="zh-TW" altLang="en-US" dirty="0">
                <a:solidFill>
                  <a:schemeClr val="bg2"/>
                </a:solidFill>
              </a:rPr>
              <a:t>應用</a:t>
            </a:r>
            <a:r>
              <a:rPr lang="zh-TW" altLang="en-US" dirty="0" smtClean="0">
                <a:solidFill>
                  <a:schemeClr val="bg2"/>
                </a:solidFill>
              </a:rPr>
              <a:t>需求</a:t>
            </a:r>
            <a:endParaRPr lang="en-US" altLang="zh-TW" dirty="0" smtClean="0">
              <a:solidFill>
                <a:schemeClr val="bg2"/>
              </a:solidFill>
            </a:endParaRPr>
          </a:p>
          <a:p>
            <a:r>
              <a:rPr lang="zh-TW" altLang="en-US" b="1" dirty="0" smtClean="0">
                <a:solidFill>
                  <a:srgbClr val="C00000"/>
                </a:solidFill>
              </a:rPr>
              <a:t>如何解決 </a:t>
            </a:r>
            <a:endParaRPr lang="en-US" altLang="zh-TW" b="1" dirty="0" smtClean="0">
              <a:solidFill>
                <a:srgbClr val="C00000"/>
              </a:solidFill>
            </a:endParaRPr>
          </a:p>
          <a:p>
            <a:pPr marL="806450" lvl="1" indent="-406400">
              <a:buNone/>
            </a:pPr>
            <a:r>
              <a:rPr lang="zh-TW" altLang="en-US" b="1" dirty="0" smtClean="0">
                <a:sym typeface="Wingdings"/>
              </a:rPr>
              <a:t>與</a:t>
            </a:r>
            <a:r>
              <a:rPr lang="zh-TW" altLang="en-US" b="1" dirty="0">
                <a:sym typeface="Wingdings"/>
              </a:rPr>
              <a:t>相關業務同仁一對一溝通宣導，加強同仁對開放資料品質之</a:t>
            </a:r>
            <a:r>
              <a:rPr lang="zh-TW" altLang="en-US" b="1" dirty="0" smtClean="0">
                <a:sym typeface="Wingdings"/>
              </a:rPr>
              <a:t>認知</a:t>
            </a:r>
            <a:endParaRPr lang="en-US" altLang="zh-TW" b="1" dirty="0">
              <a:sym typeface="Wingdings"/>
            </a:endParaRPr>
          </a:p>
          <a:p>
            <a:pPr marL="400050" lvl="1" indent="0">
              <a:buNone/>
            </a:pPr>
            <a:r>
              <a:rPr lang="zh-TW" altLang="en-US" b="1" dirty="0" smtClean="0">
                <a:sym typeface="Wingdings"/>
              </a:rPr>
              <a:t> 未來工作重點</a:t>
            </a:r>
            <a:endParaRPr lang="en-US" altLang="zh-TW" b="1" dirty="0" smtClean="0"/>
          </a:p>
          <a:p>
            <a:endParaRPr lang="en-US" altLang="zh-TW" dirty="0">
              <a:solidFill>
                <a:schemeClr val="bg2"/>
              </a:solidFill>
            </a:endParaRPr>
          </a:p>
          <a:p>
            <a:pPr lvl="1">
              <a:spcBef>
                <a:spcPts val="200"/>
              </a:spcBef>
              <a:spcAft>
                <a:spcPts val="200"/>
              </a:spcAft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0726CD-8B9A-4280-A299-1F2ACEDFB912}" type="slidenum">
              <a:rPr lang="en-AU" altLang="zh-TW" smtClean="0"/>
              <a:pPr>
                <a:defRPr/>
              </a:pPr>
              <a:t>9</a:t>
            </a:fld>
            <a:endParaRPr lang="en-AU" altLang="zh-TW" dirty="0"/>
          </a:p>
        </p:txBody>
      </p:sp>
    </p:spTree>
    <p:extLst>
      <p:ext uri="{BB962C8B-B14F-4D97-AF65-F5344CB8AC3E}">
        <p14:creationId xmlns:p14="http://schemas.microsoft.com/office/powerpoint/2010/main" val="345680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">
  <a:themeElements>
    <a:clrScheme name="沉穩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Blue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bg2">
              <a:alpha val="50000"/>
            </a:schemeClr>
          </a:prstShdw>
        </a:effec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5000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2">
        <a:dk1>
          <a:srgbClr val="808080"/>
        </a:dk1>
        <a:lt1>
          <a:srgbClr val="FFFFFF"/>
        </a:lt1>
        <a:dk2>
          <a:srgbClr val="CC6600"/>
        </a:dk2>
        <a:lt2>
          <a:srgbClr val="FFFFFF"/>
        </a:lt2>
        <a:accent1>
          <a:srgbClr val="440D51"/>
        </a:accent1>
        <a:accent2>
          <a:srgbClr val="FFEE55"/>
        </a:accent2>
        <a:accent3>
          <a:srgbClr val="E2B8AA"/>
        </a:accent3>
        <a:accent4>
          <a:srgbClr val="DADADA"/>
        </a:accent4>
        <a:accent5>
          <a:srgbClr val="B0AAB3"/>
        </a:accent5>
        <a:accent6>
          <a:srgbClr val="E7D84C"/>
        </a:accent6>
        <a:hlink>
          <a:srgbClr val="286017"/>
        </a:hlink>
        <a:folHlink>
          <a:srgbClr val="0599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3">
        <a:dk1>
          <a:srgbClr val="808080"/>
        </a:dk1>
        <a:lt1>
          <a:srgbClr val="FFFFFF"/>
        </a:lt1>
        <a:dk2>
          <a:srgbClr val="0599DD"/>
        </a:dk2>
        <a:lt2>
          <a:srgbClr val="FFFFFF"/>
        </a:lt2>
        <a:accent1>
          <a:srgbClr val="440D51"/>
        </a:accent1>
        <a:accent2>
          <a:srgbClr val="FFEE55"/>
        </a:accent2>
        <a:accent3>
          <a:srgbClr val="AACAEB"/>
        </a:accent3>
        <a:accent4>
          <a:srgbClr val="DADADA"/>
        </a:accent4>
        <a:accent5>
          <a:srgbClr val="B0AAB3"/>
        </a:accent5>
        <a:accent6>
          <a:srgbClr val="E7D84C"/>
        </a:accent6>
        <a:hlink>
          <a:srgbClr val="CC6600"/>
        </a:hlink>
        <a:folHlink>
          <a:srgbClr val="28601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4">
        <a:dk1>
          <a:srgbClr val="808080"/>
        </a:dk1>
        <a:lt1>
          <a:srgbClr val="FFFFFF"/>
        </a:lt1>
        <a:dk2>
          <a:srgbClr val="286017"/>
        </a:dk2>
        <a:lt2>
          <a:srgbClr val="FFFFFF"/>
        </a:lt2>
        <a:accent1>
          <a:srgbClr val="440D51"/>
        </a:accent1>
        <a:accent2>
          <a:srgbClr val="FFEE55"/>
        </a:accent2>
        <a:accent3>
          <a:srgbClr val="ACB6AB"/>
        </a:accent3>
        <a:accent4>
          <a:srgbClr val="DADADA"/>
        </a:accent4>
        <a:accent5>
          <a:srgbClr val="B0AAB3"/>
        </a:accent5>
        <a:accent6>
          <a:srgbClr val="E7D84C"/>
        </a:accent6>
        <a:hlink>
          <a:srgbClr val="CC6600"/>
        </a:hlink>
        <a:folHlink>
          <a:srgbClr val="0599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5">
        <a:dk1>
          <a:srgbClr val="808080"/>
        </a:dk1>
        <a:lt1>
          <a:srgbClr val="FFFFFF"/>
        </a:lt1>
        <a:dk2>
          <a:srgbClr val="440D51"/>
        </a:dk2>
        <a:lt2>
          <a:srgbClr val="FFFFFF"/>
        </a:lt2>
        <a:accent1>
          <a:srgbClr val="CC6600"/>
        </a:accent1>
        <a:accent2>
          <a:srgbClr val="FFEE55"/>
        </a:accent2>
        <a:accent3>
          <a:srgbClr val="B0AAB3"/>
        </a:accent3>
        <a:accent4>
          <a:srgbClr val="DADADA"/>
        </a:accent4>
        <a:accent5>
          <a:srgbClr val="E2B8AA"/>
        </a:accent5>
        <a:accent6>
          <a:srgbClr val="E7D84C"/>
        </a:accent6>
        <a:hlink>
          <a:srgbClr val="286017"/>
        </a:hlink>
        <a:folHlink>
          <a:srgbClr val="0599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6">
        <a:dk1>
          <a:srgbClr val="808080"/>
        </a:dk1>
        <a:lt1>
          <a:srgbClr val="FFFFFF"/>
        </a:lt1>
        <a:dk2>
          <a:srgbClr val="000000"/>
        </a:dk2>
        <a:lt2>
          <a:srgbClr val="FFFFFF"/>
        </a:lt2>
        <a:accent1>
          <a:srgbClr val="CC6600"/>
        </a:accent1>
        <a:accent2>
          <a:srgbClr val="FFEE55"/>
        </a:accent2>
        <a:accent3>
          <a:srgbClr val="AAAAAA"/>
        </a:accent3>
        <a:accent4>
          <a:srgbClr val="DADADA"/>
        </a:accent4>
        <a:accent5>
          <a:srgbClr val="E2B8AA"/>
        </a:accent5>
        <a:accent6>
          <a:srgbClr val="E7D84C"/>
        </a:accent6>
        <a:hlink>
          <a:srgbClr val="286017"/>
        </a:hlink>
        <a:folHlink>
          <a:srgbClr val="0599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6600"/>
        </a:accent1>
        <a:accent2>
          <a:srgbClr val="FFEE55"/>
        </a:accent2>
        <a:accent3>
          <a:srgbClr val="FFFFFF"/>
        </a:accent3>
        <a:accent4>
          <a:srgbClr val="000000"/>
        </a:accent4>
        <a:accent5>
          <a:srgbClr val="E2B8AA"/>
        </a:accent5>
        <a:accent6>
          <a:srgbClr val="E7D84C"/>
        </a:accent6>
        <a:hlink>
          <a:srgbClr val="286017"/>
        </a:hlink>
        <a:folHlink>
          <a:srgbClr val="0599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5926056</TotalTime>
  <Words>1412</Words>
  <Application>Microsoft Office PowerPoint</Application>
  <PresentationFormat>如螢幕大小 (4:3)</PresentationFormat>
  <Paragraphs>309</Paragraphs>
  <Slides>12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Blue</vt:lpstr>
      <vt:lpstr>PowerPoint 簡報</vt:lpstr>
      <vt:lpstr>簡 報 大 綱</vt:lpstr>
      <vt:lpstr>壹、推動策略與作法</vt:lpstr>
      <vt:lpstr>貳、執行成果（1/5）</vt:lpstr>
      <vt:lpstr>貳、執行成果（2/5）</vt:lpstr>
      <vt:lpstr>PowerPoint 簡報</vt:lpstr>
      <vt:lpstr>PowerPoint 簡報</vt:lpstr>
      <vt:lpstr>PowerPoint 簡報</vt:lpstr>
      <vt:lpstr>參、面臨困難與因應</vt:lpstr>
      <vt:lpstr>PowerPoint 簡報</vt:lpstr>
      <vt:lpstr>PowerPoint 簡報</vt:lpstr>
      <vt:lpstr>PowerPoint 簡報</vt:lpstr>
    </vt:vector>
  </TitlesOfParts>
  <Company>SYNNEX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user</dc:creator>
  <cp:lastModifiedBy>孫銘慈</cp:lastModifiedBy>
  <cp:revision>3177</cp:revision>
  <cp:lastPrinted>2016-03-25T03:55:53Z</cp:lastPrinted>
  <dcterms:created xsi:type="dcterms:W3CDTF">2008-08-11T05:59:42Z</dcterms:created>
  <dcterms:modified xsi:type="dcterms:W3CDTF">2016-03-28T04:19:33Z</dcterms:modified>
</cp:coreProperties>
</file>