
<file path=[Content_Types].xml><?xml version="1.0" encoding="utf-8"?>
<Types xmlns="http://schemas.openxmlformats.org/package/2006/content-types">
  <Default Extension="tmp" ContentType="image/png"/>
  <Default Extension="png" ContentType="image/png"/>
  <Default Extension="jpeg" ContentType="image/jpeg"/>
  <Default Extension="wmf" ContentType="image/x-wmf"/>
  <Default Extension="rels" ContentType="application/vnd.openxmlformats-package.relationships+xml"/>
  <Default Extension="xml" ContentType="application/xml"/>
  <Default Extension="fntdata" ContentType="application/x-fontdata"/>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86" r:id="rId24"/>
  </p:sldIdLst>
  <p:sldSz cx="9144000" cy="6858000" type="screen4x3"/>
  <p:notesSz cx="6858000" cy="9144000"/>
  <p:embeddedFontLst>
    <p:embeddedFont>
      <p:font typeface="Verdana" panose="020B0604030504040204" pitchFamily="34" charset="0"/>
      <p:regular r:id="rId25"/>
      <p:bold r:id="rId26"/>
      <p:italic r:id="rId27"/>
      <p:boldItalic r:id="rId28"/>
    </p:embeddedFont>
    <p:embeddedFont>
      <p:font typeface="文鼎特黑" panose="020B0609010101010101" pitchFamily="49" charset="-120"/>
      <p:regular r:id="rId29"/>
    </p:embeddedFont>
    <p:embeddedFont>
      <p:font typeface="Wingdings 2" panose="05020102010507070707" pitchFamily="18" charset="2"/>
      <p:regular r:id="rId30"/>
    </p:embeddedFont>
    <p:embeddedFont>
      <p:font typeface="微軟正黑體" panose="020B0604030504040204" pitchFamily="34" charset="-120"/>
      <p:regular r:id="rId31"/>
      <p:bold r:id="rId32"/>
    </p:embeddedFont>
    <p:embeddedFont>
      <p:font typeface="Wingdings 3" panose="05040102010807070707" pitchFamily="18" charset="2"/>
      <p:regular r:id="rId33"/>
    </p:embeddedFont>
    <p:embeddedFont>
      <p:font typeface="文鼎粗圓" panose="020B0609010101010101" pitchFamily="49" charset="-120"/>
      <p:regular r:id="rId34"/>
    </p:embeddedFont>
  </p:embeddedFontLst>
  <p:defaultTex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6" d="100"/>
          <a:sy n="106" d="100"/>
        </p:scale>
        <p:origin x="-396"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2.fntdata"/><Relationship Id="rId21" Type="http://schemas.openxmlformats.org/officeDocument/2006/relationships/slide" Target="slides/slide20.xml"/><Relationship Id="rId34" Type="http://schemas.openxmlformats.org/officeDocument/2006/relationships/font" Target="fonts/font10.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1.fntdata"/><Relationship Id="rId33" Type="http://schemas.openxmlformats.org/officeDocument/2006/relationships/font" Target="fonts/font9.fntdata"/><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8.fntdata"/><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4.fntdata"/><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1" Type="http://schemas.openxmlformats.org/officeDocument/2006/relationships/oleObject" Target="file:///C:\Users\e123943\Desktop\104&#24180;&#26989;&#21209;&#27298;&#35342;&#21450;&#25104;&#26524;&#22577;&#21578;\&#26032;&#22686;&#36039;&#26009;&#22846;\Excel&#35506;&#31243;&#32317;&#35261;\Excel%20%2001%20%2020160412\Excel&#36039;&#26009;&#24235;&#31649;&#29702;&#33287;&#27169;&#25836;&#20998;&#26512;\Answer\1-&#24605;&#32771;&#26178;&#38291;Source.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Users\e123943\Desktop\104&#24180;&#26989;&#21209;&#27298;&#35342;&#21450;&#25104;&#26524;&#22577;&#21578;\&#26032;&#22686;&#36039;&#26009;&#22846;\Excel&#35506;&#31243;&#32317;&#35261;\Excel%20%2001%20%2020160412\Excel&#36039;&#26009;&#24235;&#31649;&#29702;&#33287;&#27169;&#25836;&#20998;&#26512;\Answer\1-&#24605;&#32771;&#26178;&#38291;Source.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TW"/>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defRPr sz="2400" baseline="0">
              <a:effectLst>
                <a:outerShdw blurRad="38100" dist="38100" dir="2700000" algn="tl">
                  <a:srgbClr val="000000">
                    <a:alpha val="43137"/>
                  </a:srgbClr>
                </a:outerShdw>
              </a:effectLst>
              <a:ea typeface="微軟正黑體" panose="020B0604030504040204" pitchFamily="34" charset="-120"/>
            </a:defRPr>
          </a:pPr>
          <a:endParaRPr lang="zh-TW"/>
        </a:p>
      </c:txPr>
    </c:title>
    <c:autoTitleDeleted val="0"/>
    <c:plotArea>
      <c:layout/>
      <c:barChart>
        <c:barDir val="bar"/>
        <c:grouping val="clustered"/>
        <c:varyColors val="0"/>
        <c:ser>
          <c:idx val="0"/>
          <c:order val="0"/>
          <c:tx>
            <c:strRef>
              <c:f>工作表1!$C$2</c:f>
              <c:strCache>
                <c:ptCount val="1"/>
                <c:pt idx="0">
                  <c:v>資料集累積瀏覽量</c:v>
                </c:pt>
              </c:strCache>
            </c:strRef>
          </c:tx>
          <c:spPr>
            <a:effectLst>
              <a:outerShdw blurRad="50800" dist="38100" dir="2700000" algn="tl" rotWithShape="0">
                <a:prstClr val="black">
                  <a:alpha val="40000"/>
                </a:prstClr>
              </a:outerShdw>
            </a:effectLst>
          </c:spPr>
          <c:invertIfNegative val="0"/>
          <c:cat>
            <c:strRef>
              <c:f>工作表1!$B$3:$B$17</c:f>
              <c:strCache>
                <c:ptCount val="15"/>
                <c:pt idx="0">
                  <c:v>流域地質圖－褶皺</c:v>
                </c:pt>
                <c:pt idx="1">
                  <c:v>流域地質圖－地層</c:v>
                </c:pt>
                <c:pt idx="2">
                  <c:v>土壤液化潛勢圖資群組</c:v>
                </c:pt>
                <c:pt idx="3">
                  <c:v>岩體滑動潛勢分析圖</c:v>
                </c:pt>
                <c:pt idx="4">
                  <c:v>流域地質圖－斷層</c:v>
                </c:pt>
                <c:pt idx="5">
                  <c:v>一百萬分之一臺灣區域地質圖數值檔-臺灣</c:v>
                </c:pt>
                <c:pt idx="6">
                  <c:v>五萬分之一地質圖幅索引圖</c:v>
                </c:pt>
                <c:pt idx="7">
                  <c:v>岩屑崩滑潛勢分析圖</c:v>
                </c:pt>
                <c:pt idx="8">
                  <c:v>工程地質探勘資料點位圖</c:v>
                </c:pt>
                <c:pt idx="9">
                  <c:v>順向坡岩體滑動潛勢分析圖</c:v>
                </c:pt>
                <c:pt idx="10">
                  <c:v>航照判釋山崩目錄</c:v>
                </c:pt>
                <c:pt idx="11">
                  <c:v>二十五萬分之一臺灣區域地質圖數值檔-臺灣</c:v>
                </c:pt>
                <c:pt idx="12">
                  <c:v>臺灣活動斷層分布圖(五十萬分之一紙圖版更新數值檔)</c:v>
                </c:pt>
                <c:pt idx="13">
                  <c:v>活動斷層分布圖</c:v>
                </c:pt>
                <c:pt idx="14">
                  <c:v>順向坡分布圖</c:v>
                </c:pt>
              </c:strCache>
            </c:strRef>
          </c:cat>
          <c:val>
            <c:numRef>
              <c:f>工作表1!$C$3:$C$17</c:f>
              <c:numCache>
                <c:formatCode>General</c:formatCode>
                <c:ptCount val="15"/>
                <c:pt idx="0">
                  <c:v>1678</c:v>
                </c:pt>
                <c:pt idx="1">
                  <c:v>1902</c:v>
                </c:pt>
                <c:pt idx="2">
                  <c:v>2389</c:v>
                </c:pt>
                <c:pt idx="3">
                  <c:v>2610</c:v>
                </c:pt>
                <c:pt idx="4">
                  <c:v>2611</c:v>
                </c:pt>
                <c:pt idx="5">
                  <c:v>2944</c:v>
                </c:pt>
                <c:pt idx="6">
                  <c:v>3057</c:v>
                </c:pt>
                <c:pt idx="7">
                  <c:v>3450</c:v>
                </c:pt>
                <c:pt idx="8">
                  <c:v>3470</c:v>
                </c:pt>
                <c:pt idx="9">
                  <c:v>3630</c:v>
                </c:pt>
                <c:pt idx="10">
                  <c:v>4424</c:v>
                </c:pt>
                <c:pt idx="11">
                  <c:v>5329</c:v>
                </c:pt>
                <c:pt idx="12">
                  <c:v>5497</c:v>
                </c:pt>
                <c:pt idx="13">
                  <c:v>7322</c:v>
                </c:pt>
                <c:pt idx="14">
                  <c:v>16484</c:v>
                </c:pt>
              </c:numCache>
            </c:numRef>
          </c:val>
        </c:ser>
        <c:dLbls>
          <c:showLegendKey val="0"/>
          <c:showVal val="0"/>
          <c:showCatName val="0"/>
          <c:showSerName val="0"/>
          <c:showPercent val="0"/>
          <c:showBubbleSize val="0"/>
        </c:dLbls>
        <c:gapWidth val="150"/>
        <c:axId val="126859776"/>
        <c:axId val="93204416"/>
      </c:barChart>
      <c:catAx>
        <c:axId val="126859776"/>
        <c:scaling>
          <c:orientation val="minMax"/>
        </c:scaling>
        <c:delete val="0"/>
        <c:axPos val="l"/>
        <c:majorTickMark val="out"/>
        <c:minorTickMark val="none"/>
        <c:tickLblPos val="nextTo"/>
        <c:txPr>
          <a:bodyPr/>
          <a:lstStyle/>
          <a:p>
            <a:pPr>
              <a:defRPr sz="1400" b="1" baseline="0">
                <a:effectLst>
                  <a:outerShdw blurRad="38100" dist="38100" dir="2700000" algn="tl">
                    <a:srgbClr val="000000">
                      <a:alpha val="43137"/>
                    </a:srgbClr>
                  </a:outerShdw>
                </a:effectLst>
                <a:ea typeface="微軟正黑體" panose="020B0604030504040204" pitchFamily="34" charset="-120"/>
              </a:defRPr>
            </a:pPr>
            <a:endParaRPr lang="zh-TW"/>
          </a:p>
        </c:txPr>
        <c:crossAx val="93204416"/>
        <c:crosses val="autoZero"/>
        <c:auto val="1"/>
        <c:lblAlgn val="ctr"/>
        <c:lblOffset val="100"/>
        <c:noMultiLvlLbl val="0"/>
      </c:catAx>
      <c:valAx>
        <c:axId val="93204416"/>
        <c:scaling>
          <c:orientation val="minMax"/>
        </c:scaling>
        <c:delete val="0"/>
        <c:axPos val="b"/>
        <c:majorGridlines/>
        <c:numFmt formatCode="General" sourceLinked="1"/>
        <c:majorTickMark val="out"/>
        <c:minorTickMark val="none"/>
        <c:tickLblPos val="nextTo"/>
        <c:txPr>
          <a:bodyPr/>
          <a:lstStyle/>
          <a:p>
            <a:pPr>
              <a:defRPr b="1">
                <a:effectLst>
                  <a:outerShdw blurRad="38100" dist="38100" dir="2700000" algn="tl">
                    <a:srgbClr val="000000">
                      <a:alpha val="43137"/>
                    </a:srgbClr>
                  </a:outerShdw>
                </a:effectLst>
              </a:defRPr>
            </a:pPr>
            <a:endParaRPr lang="zh-TW"/>
          </a:p>
        </c:txPr>
        <c:crossAx val="126859776"/>
        <c:crosses val="autoZero"/>
        <c:crossBetween val="between"/>
      </c:valAx>
      <c:spPr>
        <a:effectLst>
          <a:outerShdw blurRad="50800" dist="38100" dir="2700000" algn="tl" rotWithShape="0">
            <a:prstClr val="black">
              <a:alpha val="40000"/>
            </a:prstClr>
          </a:outerShdw>
        </a:effectLst>
      </c:spPr>
    </c:plotArea>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TW"/>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工作表2!$C$2</c:f>
              <c:strCache>
                <c:ptCount val="1"/>
                <c:pt idx="0">
                  <c:v>資料集累積下載量</c:v>
                </c:pt>
              </c:strCache>
            </c:strRef>
          </c:tx>
          <c:spPr>
            <a:effectLst>
              <a:outerShdw blurRad="50800" dist="38100" dir="2700000" algn="tl" rotWithShape="0">
                <a:prstClr val="black">
                  <a:alpha val="40000"/>
                </a:prstClr>
              </a:outerShdw>
            </a:effectLst>
          </c:spPr>
          <c:invertIfNegative val="0"/>
          <c:cat>
            <c:strRef>
              <c:f>工作表2!$B$3:$B$17</c:f>
              <c:strCache>
                <c:ptCount val="15"/>
                <c:pt idx="0">
                  <c:v>流域地質圖－斷層</c:v>
                </c:pt>
                <c:pt idx="1">
                  <c:v>工程地質探勘資料點位圖</c:v>
                </c:pt>
                <c:pt idx="2">
                  <c:v>流域地質圖－地層</c:v>
                </c:pt>
                <c:pt idx="3">
                  <c:v>一百萬分之一臺灣區域地質圖數值檔-臺灣</c:v>
                </c:pt>
                <c:pt idx="4">
                  <c:v>岩屑崩滑潛勢分析圖</c:v>
                </c:pt>
                <c:pt idx="5">
                  <c:v>五萬分之一地質圖幅索引圖</c:v>
                </c:pt>
                <c:pt idx="6">
                  <c:v>航照判釋山崩目錄</c:v>
                </c:pt>
                <c:pt idx="7">
                  <c:v>順向坡岩體滑動潛勢分析圖</c:v>
                </c:pt>
                <c:pt idx="8">
                  <c:v>會計月報</c:v>
                </c:pt>
                <c:pt idx="9">
                  <c:v>二十五萬分之一臺灣區域地質圖數值檔-臺灣</c:v>
                </c:pt>
                <c:pt idx="10">
                  <c:v>經濟部中央地質調所土壤液化潛勢圖</c:v>
                </c:pt>
                <c:pt idx="11">
                  <c:v>臺灣活動斷層分布圖(五十萬分之一紙圖版更新數值檔)</c:v>
                </c:pt>
                <c:pt idx="12">
                  <c:v>活動斷層分布圖</c:v>
                </c:pt>
                <c:pt idx="13">
                  <c:v>順向坡分布圖</c:v>
                </c:pt>
                <c:pt idx="14">
                  <c:v>土壤液化潛勢圖資群組</c:v>
                </c:pt>
              </c:strCache>
            </c:strRef>
          </c:cat>
          <c:val>
            <c:numRef>
              <c:f>工作表2!$C$3:$C$17</c:f>
              <c:numCache>
                <c:formatCode>General</c:formatCode>
                <c:ptCount val="15"/>
                <c:pt idx="0">
                  <c:v>290</c:v>
                </c:pt>
                <c:pt idx="1">
                  <c:v>295</c:v>
                </c:pt>
                <c:pt idx="2">
                  <c:v>310</c:v>
                </c:pt>
                <c:pt idx="3">
                  <c:v>380</c:v>
                </c:pt>
                <c:pt idx="4">
                  <c:v>396</c:v>
                </c:pt>
                <c:pt idx="5">
                  <c:v>401</c:v>
                </c:pt>
                <c:pt idx="6">
                  <c:v>465</c:v>
                </c:pt>
                <c:pt idx="7">
                  <c:v>496</c:v>
                </c:pt>
                <c:pt idx="8">
                  <c:v>504</c:v>
                </c:pt>
                <c:pt idx="9">
                  <c:v>582</c:v>
                </c:pt>
                <c:pt idx="10">
                  <c:v>727</c:v>
                </c:pt>
                <c:pt idx="11">
                  <c:v>754</c:v>
                </c:pt>
                <c:pt idx="12">
                  <c:v>1172</c:v>
                </c:pt>
                <c:pt idx="13">
                  <c:v>2317</c:v>
                </c:pt>
                <c:pt idx="14">
                  <c:v>2902</c:v>
                </c:pt>
              </c:numCache>
            </c:numRef>
          </c:val>
        </c:ser>
        <c:dLbls>
          <c:showLegendKey val="0"/>
          <c:showVal val="0"/>
          <c:showCatName val="0"/>
          <c:showSerName val="0"/>
          <c:showPercent val="0"/>
          <c:showBubbleSize val="0"/>
        </c:dLbls>
        <c:gapWidth val="150"/>
        <c:axId val="129511424"/>
        <c:axId val="93206720"/>
      </c:barChart>
      <c:catAx>
        <c:axId val="129511424"/>
        <c:scaling>
          <c:orientation val="minMax"/>
        </c:scaling>
        <c:delete val="0"/>
        <c:axPos val="l"/>
        <c:numFmt formatCode="#,##0_);\(#,##0\)" sourceLinked="0"/>
        <c:majorTickMark val="out"/>
        <c:minorTickMark val="none"/>
        <c:tickLblPos val="nextTo"/>
        <c:txPr>
          <a:bodyPr/>
          <a:lstStyle/>
          <a:p>
            <a:pPr>
              <a:defRPr sz="1400" b="1" baseline="0">
                <a:effectLst>
                  <a:outerShdw blurRad="38100" dist="38100" dir="2700000" algn="tl">
                    <a:srgbClr val="000000">
                      <a:alpha val="43137"/>
                    </a:srgbClr>
                  </a:outerShdw>
                </a:effectLst>
                <a:ea typeface="微軟正黑體" panose="020B0604030504040204" pitchFamily="34" charset="-120"/>
              </a:defRPr>
            </a:pPr>
            <a:endParaRPr lang="zh-TW"/>
          </a:p>
        </c:txPr>
        <c:crossAx val="93206720"/>
        <c:crosses val="autoZero"/>
        <c:auto val="1"/>
        <c:lblAlgn val="ctr"/>
        <c:lblOffset val="100"/>
        <c:noMultiLvlLbl val="0"/>
      </c:catAx>
      <c:valAx>
        <c:axId val="93206720"/>
        <c:scaling>
          <c:orientation val="minMax"/>
        </c:scaling>
        <c:delete val="0"/>
        <c:axPos val="b"/>
        <c:majorGridlines/>
        <c:numFmt formatCode="General" sourceLinked="1"/>
        <c:majorTickMark val="out"/>
        <c:minorTickMark val="none"/>
        <c:tickLblPos val="nextTo"/>
        <c:txPr>
          <a:bodyPr/>
          <a:lstStyle/>
          <a:p>
            <a:pPr>
              <a:defRPr b="1">
                <a:effectLst>
                  <a:outerShdw blurRad="38100" dist="38100" dir="2700000" algn="tl">
                    <a:srgbClr val="000000">
                      <a:alpha val="43137"/>
                    </a:srgbClr>
                  </a:outerShdw>
                </a:effectLst>
              </a:defRPr>
            </a:pPr>
            <a:endParaRPr lang="zh-TW"/>
          </a:p>
        </c:txPr>
        <c:crossAx val="129511424"/>
        <c:crosses val="autoZero"/>
        <c:crossBetween val="between"/>
      </c:valAx>
      <c:spPr>
        <a:effectLst>
          <a:outerShdw blurRad="50800" dist="38100" dir="2700000" algn="tl" rotWithShape="0">
            <a:prstClr val="black">
              <a:alpha val="40000"/>
            </a:prstClr>
          </a:outerShdw>
        </a:effectLst>
      </c:spPr>
    </c:plotArea>
    <c:plotVisOnly val="1"/>
    <c:dispBlanksAs val="gap"/>
    <c:showDLblsOverMax val="0"/>
  </c:chart>
  <c:externalData r:id="rId1">
    <c:autoUpdate val="0"/>
  </c:externalData>
</c:chartSpace>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10" name="直角三角形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標題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zh-TW" altLang="en-US" smtClean="0"/>
              <a:t>按一下以編輯母片標題樣式</a:t>
            </a:r>
            <a:endParaRPr kumimoji="0" lang="en-US"/>
          </a:p>
        </p:txBody>
      </p:sp>
      <p:sp>
        <p:nvSpPr>
          <p:cNvPr id="17" name="副標題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zh-TW" altLang="en-US" smtClean="0"/>
              <a:t>按一下以編輯母片副標題樣式</a:t>
            </a:r>
            <a:endParaRPr kumimoji="0" lang="en-US"/>
          </a:p>
        </p:txBody>
      </p:sp>
      <p:grpSp>
        <p:nvGrpSpPr>
          <p:cNvPr id="2" name="群組 1"/>
          <p:cNvGrpSpPr/>
          <p:nvPr/>
        </p:nvGrpSpPr>
        <p:grpSpPr>
          <a:xfrm>
            <a:off x="-3765" y="4953000"/>
            <a:ext cx="9147765" cy="1912088"/>
            <a:chOff x="-3765" y="4832896"/>
            <a:chExt cx="9147765" cy="2032192"/>
          </a:xfrm>
        </p:grpSpPr>
        <p:sp>
          <p:nvSpPr>
            <p:cNvPr id="7" name="手繪多邊形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手繪多邊形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手繪多邊形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直線接點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日期版面配置區 29"/>
          <p:cNvSpPr>
            <a:spLocks noGrp="1"/>
          </p:cNvSpPr>
          <p:nvPr>
            <p:ph type="dt" sz="half" idx="10"/>
          </p:nvPr>
        </p:nvSpPr>
        <p:spPr/>
        <p:txBody>
          <a:bodyPr/>
          <a:lstStyle>
            <a:lvl1pPr>
              <a:defRPr>
                <a:solidFill>
                  <a:srgbClr val="FFFFFF"/>
                </a:solidFill>
              </a:defRPr>
            </a:lvl1pPr>
            <a:extLst/>
          </a:lstStyle>
          <a:p>
            <a:fld id="{5BBEAD13-0566-4C6C-97E7-55F17F24B09F}" type="datetimeFigureOut">
              <a:rPr lang="zh-TW" altLang="en-US" smtClean="0"/>
              <a:t>2016/6/22</a:t>
            </a:fld>
            <a:endParaRPr lang="zh-TW" altLang="en-US"/>
          </a:p>
        </p:txBody>
      </p:sp>
      <p:sp>
        <p:nvSpPr>
          <p:cNvPr id="19" name="頁尾版面配置區 18"/>
          <p:cNvSpPr>
            <a:spLocks noGrp="1"/>
          </p:cNvSpPr>
          <p:nvPr>
            <p:ph type="ftr" sz="quarter" idx="11"/>
          </p:nvPr>
        </p:nvSpPr>
        <p:spPr/>
        <p:txBody>
          <a:bodyPr/>
          <a:lstStyle>
            <a:lvl1pPr>
              <a:defRPr>
                <a:solidFill>
                  <a:schemeClr val="accent1">
                    <a:tint val="20000"/>
                  </a:schemeClr>
                </a:solidFill>
              </a:defRPr>
            </a:lvl1pPr>
            <a:extLst/>
          </a:lstStyle>
          <a:p>
            <a:endParaRPr lang="zh-TW" altLang="en-US"/>
          </a:p>
        </p:txBody>
      </p:sp>
      <p:sp>
        <p:nvSpPr>
          <p:cNvPr id="27" name="投影片編號版面配置區 26"/>
          <p:cNvSpPr>
            <a:spLocks noGrp="1"/>
          </p:cNvSpPr>
          <p:nvPr>
            <p:ph type="sldNum" sz="quarter" idx="12"/>
          </p:nvPr>
        </p:nvSpPr>
        <p:spPr/>
        <p:txBody>
          <a:bodyPr/>
          <a:lstStyle>
            <a:lvl1pPr>
              <a:defRPr>
                <a:solidFill>
                  <a:srgbClr val="FFFFFF"/>
                </a:solidFill>
              </a:defRPr>
            </a:lvl1pPr>
            <a:extLst/>
          </a:lstStyle>
          <a:p>
            <a:fld id="{73DA0BB7-265A-403C-9275-D587AB510EDC}" type="slidenum">
              <a:rPr lang="zh-TW" altLang="en-US" smtClean="0"/>
              <a:t>‹#›</a:t>
            </a:fld>
            <a:endParaRPr lang="zh-TW"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extLst/>
          </a:lstStyle>
          <a:p>
            <a:r>
              <a:rPr kumimoji="0" lang="zh-TW" altLang="en-US" smtClean="0"/>
              <a:t>按一下以編輯母片標題樣式</a:t>
            </a:r>
            <a:endParaRPr kumimoji="0" lang="en-US"/>
          </a:p>
        </p:txBody>
      </p:sp>
      <p:sp>
        <p:nvSpPr>
          <p:cNvPr id="3" name="直排文字版面配置區 2"/>
          <p:cNvSpPr>
            <a:spLocks noGrp="1"/>
          </p:cNvSpPr>
          <p:nvPr>
            <p:ph type="body" orient="vert" idx="1"/>
          </p:nvPr>
        </p:nvSpPr>
        <p:spPr>
          <a:xfrm>
            <a:off x="457200" y="1481329"/>
            <a:ext cx="8229600" cy="4386071"/>
          </a:xfrm>
        </p:spPr>
        <p:txBody>
          <a:bodyPr vert="eaVert"/>
          <a:lstStyle>
            <a:extLst/>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
        <p:nvSpPr>
          <p:cNvPr id="4" name="日期版面配置區 3"/>
          <p:cNvSpPr>
            <a:spLocks noGrp="1"/>
          </p:cNvSpPr>
          <p:nvPr>
            <p:ph type="dt" sz="half" idx="10"/>
          </p:nvPr>
        </p:nvSpPr>
        <p:spPr/>
        <p:txBody>
          <a:bodyPr/>
          <a:lstStyle>
            <a:extLst/>
          </a:lstStyle>
          <a:p>
            <a:fld id="{5BBEAD13-0566-4C6C-97E7-55F17F24B09F}" type="datetimeFigureOut">
              <a:rPr lang="zh-TW" altLang="en-US" smtClean="0"/>
              <a:t>2016/6/22</a:t>
            </a:fld>
            <a:endParaRPr lang="zh-TW" altLang="en-US"/>
          </a:p>
        </p:txBody>
      </p:sp>
      <p:sp>
        <p:nvSpPr>
          <p:cNvPr id="5" name="頁尾版面配置區 4"/>
          <p:cNvSpPr>
            <a:spLocks noGrp="1"/>
          </p:cNvSpPr>
          <p:nvPr>
            <p:ph type="ftr" sz="quarter" idx="11"/>
          </p:nvPr>
        </p:nvSpPr>
        <p:spPr/>
        <p:txBody>
          <a:bodyPr/>
          <a:lstStyle>
            <a:extLst/>
          </a:lstStyle>
          <a:p>
            <a:endParaRPr lang="zh-TW" altLang="en-US"/>
          </a:p>
        </p:txBody>
      </p:sp>
      <p:sp>
        <p:nvSpPr>
          <p:cNvPr id="6" name="投影片編號版面配置區 5"/>
          <p:cNvSpPr>
            <a:spLocks noGrp="1"/>
          </p:cNvSpPr>
          <p:nvPr>
            <p:ph type="sldNum" sz="quarter" idx="12"/>
          </p:nvPr>
        </p:nvSpPr>
        <p:spPr/>
        <p:txBody>
          <a:bodyPr/>
          <a:lstStyle>
            <a:extLst/>
          </a:lstStyle>
          <a:p>
            <a:fld id="{73DA0BB7-265A-403C-9275-D587AB510EDC}" type="slidenum">
              <a:rPr lang="zh-TW" altLang="en-US" smtClean="0"/>
              <a:t>‹#›</a:t>
            </a:fld>
            <a:endParaRPr lang="zh-TW"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844013" y="274640"/>
            <a:ext cx="1777470" cy="5592761"/>
          </a:xfrm>
        </p:spPr>
        <p:txBody>
          <a:bodyPr vert="eaVert"/>
          <a:lstStyle>
            <a:extLst/>
          </a:lstStyle>
          <a:p>
            <a:r>
              <a:rPr kumimoji="0" lang="zh-TW" altLang="en-US" smtClean="0"/>
              <a:t>按一下以編輯母片標題樣式</a:t>
            </a:r>
            <a:endParaRPr kumimoji="0" lang="en-US"/>
          </a:p>
        </p:txBody>
      </p:sp>
      <p:sp>
        <p:nvSpPr>
          <p:cNvPr id="3" name="直排文字版面配置區 2"/>
          <p:cNvSpPr>
            <a:spLocks noGrp="1"/>
          </p:cNvSpPr>
          <p:nvPr>
            <p:ph type="body" orient="vert" idx="1"/>
          </p:nvPr>
        </p:nvSpPr>
        <p:spPr>
          <a:xfrm>
            <a:off x="457200" y="274641"/>
            <a:ext cx="6324600" cy="5592760"/>
          </a:xfrm>
        </p:spPr>
        <p:txBody>
          <a:bodyPr vert="eaVert"/>
          <a:lstStyle>
            <a:extLst/>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
        <p:nvSpPr>
          <p:cNvPr id="4" name="日期版面配置區 3"/>
          <p:cNvSpPr>
            <a:spLocks noGrp="1"/>
          </p:cNvSpPr>
          <p:nvPr>
            <p:ph type="dt" sz="half" idx="10"/>
          </p:nvPr>
        </p:nvSpPr>
        <p:spPr/>
        <p:txBody>
          <a:bodyPr/>
          <a:lstStyle>
            <a:extLst/>
          </a:lstStyle>
          <a:p>
            <a:fld id="{5BBEAD13-0566-4C6C-97E7-55F17F24B09F}" type="datetimeFigureOut">
              <a:rPr lang="zh-TW" altLang="en-US" smtClean="0"/>
              <a:t>2016/6/22</a:t>
            </a:fld>
            <a:endParaRPr lang="zh-TW" altLang="en-US"/>
          </a:p>
        </p:txBody>
      </p:sp>
      <p:sp>
        <p:nvSpPr>
          <p:cNvPr id="5" name="頁尾版面配置區 4"/>
          <p:cNvSpPr>
            <a:spLocks noGrp="1"/>
          </p:cNvSpPr>
          <p:nvPr>
            <p:ph type="ftr" sz="quarter" idx="11"/>
          </p:nvPr>
        </p:nvSpPr>
        <p:spPr/>
        <p:txBody>
          <a:bodyPr/>
          <a:lstStyle>
            <a:extLst/>
          </a:lstStyle>
          <a:p>
            <a:endParaRPr lang="zh-TW" altLang="en-US"/>
          </a:p>
        </p:txBody>
      </p:sp>
      <p:sp>
        <p:nvSpPr>
          <p:cNvPr id="6" name="投影片編號版面配置區 5"/>
          <p:cNvSpPr>
            <a:spLocks noGrp="1"/>
          </p:cNvSpPr>
          <p:nvPr>
            <p:ph type="sldNum" sz="quarter" idx="12"/>
          </p:nvPr>
        </p:nvSpPr>
        <p:spPr/>
        <p:txBody>
          <a:bodyPr/>
          <a:lstStyle>
            <a:extLst/>
          </a:lstStyle>
          <a:p>
            <a:fld id="{73DA0BB7-265A-403C-9275-D587AB510EDC}" type="slidenum">
              <a:rPr lang="zh-TW" altLang="en-US" smtClean="0"/>
              <a:t>‹#›</a:t>
            </a:fld>
            <a:endParaRPr lang="zh-TW"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3" name="內容版面配置區 2"/>
          <p:cNvSpPr>
            <a:spLocks noGrp="1"/>
          </p:cNvSpPr>
          <p:nvPr>
            <p:ph idx="1"/>
          </p:nvPr>
        </p:nvSpPr>
        <p:spPr/>
        <p:txBody>
          <a:bodyPr/>
          <a:lstStyle>
            <a:extLst/>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
        <p:nvSpPr>
          <p:cNvPr id="4" name="日期版面配置區 3"/>
          <p:cNvSpPr>
            <a:spLocks noGrp="1"/>
          </p:cNvSpPr>
          <p:nvPr>
            <p:ph type="dt" sz="half" idx="10"/>
          </p:nvPr>
        </p:nvSpPr>
        <p:spPr/>
        <p:txBody>
          <a:bodyPr/>
          <a:lstStyle>
            <a:extLst/>
          </a:lstStyle>
          <a:p>
            <a:fld id="{5BBEAD13-0566-4C6C-97E7-55F17F24B09F}" type="datetimeFigureOut">
              <a:rPr lang="zh-TW" altLang="en-US" smtClean="0"/>
              <a:t>2016/6/22</a:t>
            </a:fld>
            <a:endParaRPr lang="zh-TW" altLang="en-US"/>
          </a:p>
        </p:txBody>
      </p:sp>
      <p:sp>
        <p:nvSpPr>
          <p:cNvPr id="5" name="頁尾版面配置區 4"/>
          <p:cNvSpPr>
            <a:spLocks noGrp="1"/>
          </p:cNvSpPr>
          <p:nvPr>
            <p:ph type="ftr" sz="quarter" idx="11"/>
          </p:nvPr>
        </p:nvSpPr>
        <p:spPr/>
        <p:txBody>
          <a:bodyPr/>
          <a:lstStyle>
            <a:extLst/>
          </a:lstStyle>
          <a:p>
            <a:endParaRPr lang="zh-TW" altLang="en-US"/>
          </a:p>
        </p:txBody>
      </p:sp>
      <p:sp>
        <p:nvSpPr>
          <p:cNvPr id="6" name="投影片編號版面配置區 5"/>
          <p:cNvSpPr>
            <a:spLocks noGrp="1"/>
          </p:cNvSpPr>
          <p:nvPr>
            <p:ph type="sldNum" sz="quarter" idx="12"/>
          </p:nvPr>
        </p:nvSpPr>
        <p:spPr/>
        <p:txBody>
          <a:bodyPr/>
          <a:lstStyle>
            <a:extLst/>
          </a:lstStyle>
          <a:p>
            <a:fld id="{73DA0BB7-265A-403C-9275-D587AB510EDC}" type="slidenum">
              <a:rPr lang="zh-TW" altLang="en-US" smtClean="0"/>
              <a:t>‹#›</a:t>
            </a:fld>
            <a:endParaRPr lang="zh-TW" altLang="en-US"/>
          </a:p>
        </p:txBody>
      </p:sp>
      <p:sp>
        <p:nvSpPr>
          <p:cNvPr id="7" name="標題 6"/>
          <p:cNvSpPr>
            <a:spLocks noGrp="1"/>
          </p:cNvSpPr>
          <p:nvPr>
            <p:ph type="title"/>
          </p:nvPr>
        </p:nvSpPr>
        <p:spPr/>
        <p:txBody>
          <a:bodyPr rtlCol="0"/>
          <a:lstStyle>
            <a:extLst/>
          </a:lstStyle>
          <a:p>
            <a:r>
              <a:rPr kumimoji="0" lang="zh-TW" altLang="en-US" smtClean="0"/>
              <a:t>按一下以編輯母片標題樣式</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標題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zh-TW" altLang="en-US" smtClean="0"/>
              <a:t>按一下以編輯母片標題樣式</a:t>
            </a:r>
            <a:endParaRPr kumimoji="0" lang="en-US"/>
          </a:p>
        </p:txBody>
      </p:sp>
      <p:sp>
        <p:nvSpPr>
          <p:cNvPr id="3" name="文字版面配置區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zh-TW" altLang="en-US" smtClean="0"/>
              <a:t>按一下以編輯母片文字樣式</a:t>
            </a:r>
          </a:p>
        </p:txBody>
      </p:sp>
      <p:sp>
        <p:nvSpPr>
          <p:cNvPr id="4" name="日期版面配置區 3"/>
          <p:cNvSpPr>
            <a:spLocks noGrp="1"/>
          </p:cNvSpPr>
          <p:nvPr>
            <p:ph type="dt" sz="half" idx="10"/>
          </p:nvPr>
        </p:nvSpPr>
        <p:spPr/>
        <p:txBody>
          <a:bodyPr/>
          <a:lstStyle>
            <a:extLst/>
          </a:lstStyle>
          <a:p>
            <a:fld id="{5BBEAD13-0566-4C6C-97E7-55F17F24B09F}" type="datetimeFigureOut">
              <a:rPr lang="zh-TW" altLang="en-US" smtClean="0"/>
              <a:t>2016/6/22</a:t>
            </a:fld>
            <a:endParaRPr lang="zh-TW" altLang="en-US"/>
          </a:p>
        </p:txBody>
      </p:sp>
      <p:sp>
        <p:nvSpPr>
          <p:cNvPr id="5" name="頁尾版面配置區 4"/>
          <p:cNvSpPr>
            <a:spLocks noGrp="1"/>
          </p:cNvSpPr>
          <p:nvPr>
            <p:ph type="ftr" sz="quarter" idx="11"/>
          </p:nvPr>
        </p:nvSpPr>
        <p:spPr/>
        <p:txBody>
          <a:bodyPr/>
          <a:lstStyle>
            <a:extLst/>
          </a:lstStyle>
          <a:p>
            <a:endParaRPr lang="zh-TW" altLang="en-US"/>
          </a:p>
        </p:txBody>
      </p:sp>
      <p:sp>
        <p:nvSpPr>
          <p:cNvPr id="6" name="投影片編號版面配置區 5"/>
          <p:cNvSpPr>
            <a:spLocks noGrp="1"/>
          </p:cNvSpPr>
          <p:nvPr>
            <p:ph type="sldNum" sz="quarter" idx="12"/>
          </p:nvPr>
        </p:nvSpPr>
        <p:spPr/>
        <p:txBody>
          <a:bodyPr/>
          <a:lstStyle>
            <a:extLst/>
          </a:lstStyle>
          <a:p>
            <a:fld id="{73DA0BB7-265A-403C-9275-D587AB510EDC}" type="slidenum">
              <a:rPr lang="zh-TW" altLang="en-US" smtClean="0"/>
              <a:t>‹#›</a:t>
            </a:fld>
            <a:endParaRPr lang="zh-TW" altLang="en-US"/>
          </a:p>
        </p:txBody>
      </p:sp>
      <p:sp>
        <p:nvSpPr>
          <p:cNvPr id="7" name="＞形箭號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形箭號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3" name="內容版面配置區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
        <p:nvSpPr>
          <p:cNvPr id="4" name="內容版面配置區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
        <p:nvSpPr>
          <p:cNvPr id="5" name="日期版面配置區 4"/>
          <p:cNvSpPr>
            <a:spLocks noGrp="1"/>
          </p:cNvSpPr>
          <p:nvPr>
            <p:ph type="dt" sz="half" idx="10"/>
          </p:nvPr>
        </p:nvSpPr>
        <p:spPr/>
        <p:txBody>
          <a:bodyPr/>
          <a:lstStyle>
            <a:extLst/>
          </a:lstStyle>
          <a:p>
            <a:fld id="{5BBEAD13-0566-4C6C-97E7-55F17F24B09F}" type="datetimeFigureOut">
              <a:rPr lang="zh-TW" altLang="en-US" smtClean="0"/>
              <a:t>2016/6/22</a:t>
            </a:fld>
            <a:endParaRPr lang="zh-TW" altLang="en-US"/>
          </a:p>
        </p:txBody>
      </p:sp>
      <p:sp>
        <p:nvSpPr>
          <p:cNvPr id="6" name="頁尾版面配置區 5"/>
          <p:cNvSpPr>
            <a:spLocks noGrp="1"/>
          </p:cNvSpPr>
          <p:nvPr>
            <p:ph type="ftr" sz="quarter" idx="11"/>
          </p:nvPr>
        </p:nvSpPr>
        <p:spPr/>
        <p:txBody>
          <a:bodyPr/>
          <a:lstStyle>
            <a:extLst/>
          </a:lstStyle>
          <a:p>
            <a:endParaRPr lang="zh-TW" altLang="en-US"/>
          </a:p>
        </p:txBody>
      </p:sp>
      <p:sp>
        <p:nvSpPr>
          <p:cNvPr id="7" name="投影片編號版面配置區 6"/>
          <p:cNvSpPr>
            <a:spLocks noGrp="1"/>
          </p:cNvSpPr>
          <p:nvPr>
            <p:ph type="sldNum" sz="quarter" idx="12"/>
          </p:nvPr>
        </p:nvSpPr>
        <p:spPr/>
        <p:txBody>
          <a:bodyPr/>
          <a:lstStyle>
            <a:extLst/>
          </a:lstStyle>
          <a:p>
            <a:fld id="{73DA0BB7-265A-403C-9275-D587AB510EDC}" type="slidenum">
              <a:rPr lang="zh-TW" altLang="en-US" smtClean="0"/>
              <a:t>‹#›</a:t>
            </a:fld>
            <a:endParaRPr lang="zh-TW" altLang="en-US"/>
          </a:p>
        </p:txBody>
      </p:sp>
      <p:sp>
        <p:nvSpPr>
          <p:cNvPr id="8" name="標題 7"/>
          <p:cNvSpPr>
            <a:spLocks noGrp="1"/>
          </p:cNvSpPr>
          <p:nvPr>
            <p:ph type="title"/>
          </p:nvPr>
        </p:nvSpPr>
        <p:spPr/>
        <p:txBody>
          <a:bodyPr rtlCol="0"/>
          <a:lstStyle>
            <a:extLst/>
          </a:lstStyle>
          <a:p>
            <a:r>
              <a:rPr kumimoji="0" lang="zh-TW" altLang="en-US" smtClean="0"/>
              <a:t>按一下以編輯母片標題樣式</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8229600" cy="1143000"/>
          </a:xfrm>
        </p:spPr>
        <p:txBody>
          <a:bodyPr anchor="ctr"/>
          <a:lstStyle>
            <a:lvl1pPr>
              <a:defRPr/>
            </a:lvl1pPr>
            <a:extLst/>
          </a:lstStyle>
          <a:p>
            <a:r>
              <a:rPr kumimoji="0" lang="zh-TW" altLang="en-US" smtClean="0"/>
              <a:t>按一下以編輯母片標題樣式</a:t>
            </a:r>
            <a:endParaRPr kumimoji="0" lang="en-US"/>
          </a:p>
        </p:txBody>
      </p:sp>
      <p:sp>
        <p:nvSpPr>
          <p:cNvPr id="3" name="文字版面配置區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TW" altLang="en-US" smtClean="0"/>
              <a:t>按一下以編輯母片文字樣式</a:t>
            </a:r>
          </a:p>
        </p:txBody>
      </p:sp>
      <p:sp>
        <p:nvSpPr>
          <p:cNvPr id="4" name="文字版面配置區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TW" altLang="en-US" smtClean="0"/>
              <a:t>按一下以編輯母片文字樣式</a:t>
            </a:r>
          </a:p>
        </p:txBody>
      </p:sp>
      <p:sp>
        <p:nvSpPr>
          <p:cNvPr id="5" name="內容版面配置區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
        <p:nvSpPr>
          <p:cNvPr id="6" name="內容版面配置區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
        <p:nvSpPr>
          <p:cNvPr id="7" name="日期版面配置區 6"/>
          <p:cNvSpPr>
            <a:spLocks noGrp="1"/>
          </p:cNvSpPr>
          <p:nvPr>
            <p:ph type="dt" sz="half" idx="10"/>
          </p:nvPr>
        </p:nvSpPr>
        <p:spPr/>
        <p:txBody>
          <a:bodyPr/>
          <a:lstStyle>
            <a:extLst/>
          </a:lstStyle>
          <a:p>
            <a:fld id="{5BBEAD13-0566-4C6C-97E7-55F17F24B09F}" type="datetimeFigureOut">
              <a:rPr lang="zh-TW" altLang="en-US" smtClean="0"/>
              <a:t>2016/6/22</a:t>
            </a:fld>
            <a:endParaRPr lang="zh-TW" altLang="en-US"/>
          </a:p>
        </p:txBody>
      </p:sp>
      <p:sp>
        <p:nvSpPr>
          <p:cNvPr id="8" name="頁尾版面配置區 7"/>
          <p:cNvSpPr>
            <a:spLocks noGrp="1"/>
          </p:cNvSpPr>
          <p:nvPr>
            <p:ph type="ftr" sz="quarter" idx="11"/>
          </p:nvPr>
        </p:nvSpPr>
        <p:spPr/>
        <p:txBody>
          <a:bodyPr/>
          <a:lstStyle>
            <a:extLst/>
          </a:lstStyle>
          <a:p>
            <a:endParaRPr lang="zh-TW" altLang="en-US"/>
          </a:p>
        </p:txBody>
      </p:sp>
      <p:sp>
        <p:nvSpPr>
          <p:cNvPr id="9" name="投影片編號版面配置區 8"/>
          <p:cNvSpPr>
            <a:spLocks noGrp="1"/>
          </p:cNvSpPr>
          <p:nvPr>
            <p:ph type="sldNum" sz="quarter" idx="12"/>
          </p:nvPr>
        </p:nvSpPr>
        <p:spPr/>
        <p:txBody>
          <a:bodyPr/>
          <a:lstStyle>
            <a:extLst/>
          </a:lstStyle>
          <a:p>
            <a:fld id="{73DA0BB7-265A-403C-9275-D587AB510EDC}" type="slidenum">
              <a:rPr lang="zh-TW" altLang="en-US" smtClean="0"/>
              <a:t>‹#›</a:t>
            </a:fld>
            <a:endParaRPr lang="zh-TW"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3" name="日期版面配置區 2"/>
          <p:cNvSpPr>
            <a:spLocks noGrp="1"/>
          </p:cNvSpPr>
          <p:nvPr>
            <p:ph type="dt" sz="half" idx="10"/>
          </p:nvPr>
        </p:nvSpPr>
        <p:spPr/>
        <p:txBody>
          <a:bodyPr/>
          <a:lstStyle>
            <a:extLst/>
          </a:lstStyle>
          <a:p>
            <a:fld id="{5BBEAD13-0566-4C6C-97E7-55F17F24B09F}" type="datetimeFigureOut">
              <a:rPr lang="zh-TW" altLang="en-US" smtClean="0"/>
              <a:t>2016/6/22</a:t>
            </a:fld>
            <a:endParaRPr lang="zh-TW" altLang="en-US"/>
          </a:p>
        </p:txBody>
      </p:sp>
      <p:sp>
        <p:nvSpPr>
          <p:cNvPr id="4" name="頁尾版面配置區 3"/>
          <p:cNvSpPr>
            <a:spLocks noGrp="1"/>
          </p:cNvSpPr>
          <p:nvPr>
            <p:ph type="ftr" sz="quarter" idx="11"/>
          </p:nvPr>
        </p:nvSpPr>
        <p:spPr/>
        <p:txBody>
          <a:bodyPr/>
          <a:lstStyle>
            <a:extLst/>
          </a:lstStyle>
          <a:p>
            <a:endParaRPr lang="zh-TW" altLang="en-US"/>
          </a:p>
        </p:txBody>
      </p:sp>
      <p:sp>
        <p:nvSpPr>
          <p:cNvPr id="5" name="投影片編號版面配置區 4"/>
          <p:cNvSpPr>
            <a:spLocks noGrp="1"/>
          </p:cNvSpPr>
          <p:nvPr>
            <p:ph type="sldNum" sz="quarter" idx="12"/>
          </p:nvPr>
        </p:nvSpPr>
        <p:spPr/>
        <p:txBody>
          <a:bodyPr/>
          <a:lstStyle>
            <a:extLst/>
          </a:lstStyle>
          <a:p>
            <a:fld id="{73DA0BB7-265A-403C-9275-D587AB510EDC}" type="slidenum">
              <a:rPr lang="zh-TW" altLang="en-US" smtClean="0"/>
              <a:t>‹#›</a:t>
            </a:fld>
            <a:endParaRPr lang="zh-TW" altLang="en-US"/>
          </a:p>
        </p:txBody>
      </p:sp>
      <p:sp>
        <p:nvSpPr>
          <p:cNvPr id="6" name="標題 5"/>
          <p:cNvSpPr>
            <a:spLocks noGrp="1"/>
          </p:cNvSpPr>
          <p:nvPr>
            <p:ph type="title"/>
          </p:nvPr>
        </p:nvSpPr>
        <p:spPr/>
        <p:txBody>
          <a:bodyPr rtlCol="0"/>
          <a:lstStyle>
            <a:extLst/>
          </a:lstStyle>
          <a:p>
            <a:r>
              <a:rPr kumimoji="0" lang="zh-TW" altLang="en-US" smtClean="0"/>
              <a:t>按一下以編輯母片標題樣式</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1"/>
          <p:cNvSpPr>
            <a:spLocks noGrp="1"/>
          </p:cNvSpPr>
          <p:nvPr>
            <p:ph type="dt" sz="half" idx="10"/>
          </p:nvPr>
        </p:nvSpPr>
        <p:spPr/>
        <p:txBody>
          <a:bodyPr/>
          <a:lstStyle>
            <a:extLst/>
          </a:lstStyle>
          <a:p>
            <a:fld id="{5BBEAD13-0566-4C6C-97E7-55F17F24B09F}" type="datetimeFigureOut">
              <a:rPr lang="zh-TW" altLang="en-US" smtClean="0"/>
              <a:t>2016/6/22</a:t>
            </a:fld>
            <a:endParaRPr lang="zh-TW" altLang="en-US"/>
          </a:p>
        </p:txBody>
      </p:sp>
      <p:sp>
        <p:nvSpPr>
          <p:cNvPr id="3" name="頁尾版面配置區 2"/>
          <p:cNvSpPr>
            <a:spLocks noGrp="1"/>
          </p:cNvSpPr>
          <p:nvPr>
            <p:ph type="ftr" sz="quarter" idx="11"/>
          </p:nvPr>
        </p:nvSpPr>
        <p:spPr/>
        <p:txBody>
          <a:bodyPr/>
          <a:lstStyle>
            <a:extLst/>
          </a:lstStyle>
          <a:p>
            <a:endParaRPr lang="zh-TW" altLang="en-US"/>
          </a:p>
        </p:txBody>
      </p:sp>
      <p:sp>
        <p:nvSpPr>
          <p:cNvPr id="4" name="投影片編號版面配置區 3"/>
          <p:cNvSpPr>
            <a:spLocks noGrp="1"/>
          </p:cNvSpPr>
          <p:nvPr>
            <p:ph type="sldNum" sz="quarter" idx="12"/>
          </p:nvPr>
        </p:nvSpPr>
        <p:spPr/>
        <p:txBody>
          <a:bodyPr/>
          <a:lstStyle>
            <a:extLst/>
          </a:lstStyle>
          <a:p>
            <a:fld id="{73DA0BB7-265A-403C-9275-D587AB510EDC}" type="slidenum">
              <a:rPr lang="zh-TW" altLang="en-US" smtClean="0"/>
              <a:t>‹#›</a:t>
            </a:fld>
            <a:endParaRPr lang="zh-TW"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zh-TW" altLang="en-US" smtClean="0"/>
              <a:t>按一下以編輯母片標題樣式</a:t>
            </a:r>
            <a:endParaRPr kumimoji="0" lang="en-US"/>
          </a:p>
        </p:txBody>
      </p:sp>
      <p:sp>
        <p:nvSpPr>
          <p:cNvPr id="3" name="文字版面配置區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zh-TW" altLang="en-US" smtClean="0"/>
              <a:t>按一下以編輯母片文字樣式</a:t>
            </a:r>
          </a:p>
        </p:txBody>
      </p:sp>
      <p:sp>
        <p:nvSpPr>
          <p:cNvPr id="4" name="內容版面配置區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zh-TW" altLang="en-US" smtClean="0"/>
              <a:t>按一下以編輯母片文字樣式</a:t>
            </a:r>
          </a:p>
          <a:p>
            <a:pPr lvl="1" eaLnBrk="1" latinLnBrk="0" hangingPunct="1"/>
            <a:r>
              <a:rPr lang="zh-TW" altLang="en-US" smtClean="0"/>
              <a:t>第二層</a:t>
            </a:r>
          </a:p>
          <a:p>
            <a:pPr lvl="2" eaLnBrk="1" latinLnBrk="0" hangingPunct="1"/>
            <a:r>
              <a:rPr lang="zh-TW" altLang="en-US" smtClean="0"/>
              <a:t>第三層</a:t>
            </a:r>
          </a:p>
          <a:p>
            <a:pPr lvl="3" eaLnBrk="1" latinLnBrk="0" hangingPunct="1"/>
            <a:r>
              <a:rPr lang="zh-TW" altLang="en-US" smtClean="0"/>
              <a:t>第四層</a:t>
            </a:r>
          </a:p>
          <a:p>
            <a:pPr lvl="4" eaLnBrk="1" latinLnBrk="0" hangingPunct="1"/>
            <a:r>
              <a:rPr lang="zh-TW" altLang="en-US" smtClean="0"/>
              <a:t>第五層</a:t>
            </a:r>
            <a:endParaRPr kumimoji="0" lang="en-US"/>
          </a:p>
        </p:txBody>
      </p:sp>
      <p:sp>
        <p:nvSpPr>
          <p:cNvPr id="5" name="日期版面配置區 4"/>
          <p:cNvSpPr>
            <a:spLocks noGrp="1"/>
          </p:cNvSpPr>
          <p:nvPr>
            <p:ph type="dt" sz="half" idx="10"/>
          </p:nvPr>
        </p:nvSpPr>
        <p:spPr>
          <a:xfrm>
            <a:off x="6727032" y="6407944"/>
            <a:ext cx="1920240" cy="365760"/>
          </a:xfrm>
        </p:spPr>
        <p:txBody>
          <a:bodyPr/>
          <a:lstStyle>
            <a:extLst/>
          </a:lstStyle>
          <a:p>
            <a:fld id="{5BBEAD13-0566-4C6C-97E7-55F17F24B09F}" type="datetimeFigureOut">
              <a:rPr lang="zh-TW" altLang="en-US" smtClean="0"/>
              <a:t>2016/6/22</a:t>
            </a:fld>
            <a:endParaRPr lang="zh-TW" altLang="en-US"/>
          </a:p>
        </p:txBody>
      </p:sp>
      <p:sp>
        <p:nvSpPr>
          <p:cNvPr id="6" name="頁尾版面配置區 5"/>
          <p:cNvSpPr>
            <a:spLocks noGrp="1"/>
          </p:cNvSpPr>
          <p:nvPr>
            <p:ph type="ftr" sz="quarter" idx="11"/>
          </p:nvPr>
        </p:nvSpPr>
        <p:spPr/>
        <p:txBody>
          <a:bodyPr/>
          <a:lstStyle>
            <a:extLst/>
          </a:lstStyle>
          <a:p>
            <a:endParaRPr lang="zh-TW" altLang="en-US"/>
          </a:p>
        </p:txBody>
      </p:sp>
      <p:sp>
        <p:nvSpPr>
          <p:cNvPr id="7" name="投影片編號版面配置區 6"/>
          <p:cNvSpPr>
            <a:spLocks noGrp="1"/>
          </p:cNvSpPr>
          <p:nvPr>
            <p:ph type="sldNum" sz="quarter" idx="12"/>
          </p:nvPr>
        </p:nvSpPr>
        <p:spPr/>
        <p:txBody>
          <a:bodyPr/>
          <a:lstStyle>
            <a:extLst/>
          </a:lstStyle>
          <a:p>
            <a:fld id="{73DA0BB7-265A-403C-9275-D587AB510EDC}" type="slidenum">
              <a:rPr lang="zh-TW" altLang="en-US" smtClean="0"/>
              <a:t>‹#›</a:t>
            </a:fld>
            <a:endParaRPr lang="zh-TW"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含標題的圖片">
    <p:spTree>
      <p:nvGrpSpPr>
        <p:cNvPr id="1" name=""/>
        <p:cNvGrpSpPr/>
        <p:nvPr/>
      </p:nvGrpSpPr>
      <p:grpSpPr>
        <a:xfrm>
          <a:off x="0" y="0"/>
          <a:ext cx="0" cy="0"/>
          <a:chOff x="0" y="0"/>
          <a:chExt cx="0" cy="0"/>
        </a:xfrm>
      </p:grpSpPr>
      <p:sp>
        <p:nvSpPr>
          <p:cNvPr id="4" name="文字版面配置區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zh-TW" altLang="en-US" smtClean="0"/>
              <a:t>按一下以編輯母片文字樣式</a:t>
            </a:r>
          </a:p>
        </p:txBody>
      </p:sp>
      <p:sp>
        <p:nvSpPr>
          <p:cNvPr id="3" name="圖片版面配置區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zh-TW" altLang="en-US" smtClean="0"/>
              <a:t>按一下圖示以新增圖片</a:t>
            </a:r>
            <a:endParaRPr kumimoji="0" lang="en-US" dirty="0"/>
          </a:p>
        </p:txBody>
      </p:sp>
      <p:sp>
        <p:nvSpPr>
          <p:cNvPr id="5" name="日期版面配置區 4"/>
          <p:cNvSpPr>
            <a:spLocks noGrp="1"/>
          </p:cNvSpPr>
          <p:nvPr>
            <p:ph type="dt" sz="half" idx="10"/>
          </p:nvPr>
        </p:nvSpPr>
        <p:spPr/>
        <p:txBody>
          <a:bodyPr/>
          <a:lstStyle>
            <a:lvl1pPr>
              <a:defRPr>
                <a:solidFill>
                  <a:schemeClr val="tx1"/>
                </a:solidFill>
              </a:defRPr>
            </a:lvl1pPr>
            <a:extLst/>
          </a:lstStyle>
          <a:p>
            <a:fld id="{5BBEAD13-0566-4C6C-97E7-55F17F24B09F}" type="datetimeFigureOut">
              <a:rPr lang="zh-TW" altLang="en-US" smtClean="0"/>
              <a:t>2016/6/22</a:t>
            </a:fld>
            <a:endParaRPr lang="zh-TW" altLang="en-US"/>
          </a:p>
        </p:txBody>
      </p:sp>
      <p:sp>
        <p:nvSpPr>
          <p:cNvPr id="6" name="頁尾版面配置區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zh-TW" altLang="en-US"/>
          </a:p>
        </p:txBody>
      </p:sp>
      <p:sp>
        <p:nvSpPr>
          <p:cNvPr id="7" name="投影片編號版面配置區 6"/>
          <p:cNvSpPr>
            <a:spLocks noGrp="1"/>
          </p:cNvSpPr>
          <p:nvPr>
            <p:ph type="sldNum" sz="quarter" idx="12"/>
          </p:nvPr>
        </p:nvSpPr>
        <p:spPr/>
        <p:txBody>
          <a:bodyPr/>
          <a:lstStyle>
            <a:lvl1pPr>
              <a:defRPr>
                <a:solidFill>
                  <a:schemeClr val="tx1"/>
                </a:solidFill>
              </a:defRPr>
            </a:lvl1pPr>
            <a:extLst/>
          </a:lstStyle>
          <a:p>
            <a:fld id="{73DA0BB7-265A-403C-9275-D587AB510EDC}" type="slidenum">
              <a:rPr lang="zh-TW" altLang="en-US" smtClean="0"/>
              <a:t>‹#›</a:t>
            </a:fld>
            <a:endParaRPr lang="zh-TW" altLang="en-US"/>
          </a:p>
        </p:txBody>
      </p:sp>
      <p:sp>
        <p:nvSpPr>
          <p:cNvPr id="2" name="標題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zh-TW" altLang="en-US" smtClean="0"/>
              <a:t>按一下以編輯母片標題樣式</a:t>
            </a:r>
            <a:endParaRPr kumimoji="0" lang="en-US"/>
          </a:p>
        </p:txBody>
      </p:sp>
      <p:sp>
        <p:nvSpPr>
          <p:cNvPr id="8" name="手繪多邊形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手繪多邊形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直角三角形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直線接點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形箭號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形箭號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13" name="手繪多邊形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手繪多邊形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直角三角形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直線接點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標題版面配置區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zh-TW" altLang="en-US" smtClean="0"/>
              <a:t>按一下以編輯母片標題樣式</a:t>
            </a:r>
            <a:endParaRPr kumimoji="0" lang="en-US"/>
          </a:p>
        </p:txBody>
      </p:sp>
      <p:sp>
        <p:nvSpPr>
          <p:cNvPr id="30" name="文字版面配置區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zh-TW" altLang="en-US" smtClean="0"/>
              <a:t>按一下以編輯母片文字樣式</a:t>
            </a:r>
          </a:p>
          <a:p>
            <a:pPr lvl="1" eaLnBrk="1" latinLnBrk="0" hangingPunct="1"/>
            <a:r>
              <a:rPr kumimoji="0" lang="zh-TW" altLang="en-US" smtClean="0"/>
              <a:t>第二層</a:t>
            </a:r>
          </a:p>
          <a:p>
            <a:pPr lvl="2" eaLnBrk="1" latinLnBrk="0" hangingPunct="1"/>
            <a:r>
              <a:rPr kumimoji="0" lang="zh-TW" altLang="en-US" smtClean="0"/>
              <a:t>第三層</a:t>
            </a:r>
          </a:p>
          <a:p>
            <a:pPr lvl="3" eaLnBrk="1" latinLnBrk="0" hangingPunct="1"/>
            <a:r>
              <a:rPr kumimoji="0" lang="zh-TW" altLang="en-US" smtClean="0"/>
              <a:t>第四層</a:t>
            </a:r>
          </a:p>
          <a:p>
            <a:pPr lvl="4" eaLnBrk="1" latinLnBrk="0" hangingPunct="1"/>
            <a:r>
              <a:rPr kumimoji="0" lang="zh-TW" altLang="en-US" smtClean="0"/>
              <a:t>第五層</a:t>
            </a:r>
            <a:endParaRPr kumimoji="0" lang="en-US"/>
          </a:p>
        </p:txBody>
      </p:sp>
      <p:sp>
        <p:nvSpPr>
          <p:cNvPr id="10" name="日期版面配置區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5BBEAD13-0566-4C6C-97E7-55F17F24B09F}" type="datetimeFigureOut">
              <a:rPr lang="zh-TW" altLang="en-US" smtClean="0"/>
              <a:t>2016/6/22</a:t>
            </a:fld>
            <a:endParaRPr lang="zh-TW" altLang="en-US"/>
          </a:p>
        </p:txBody>
      </p:sp>
      <p:sp>
        <p:nvSpPr>
          <p:cNvPr id="22" name="頁尾版面配置區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zh-TW" altLang="en-US"/>
          </a:p>
        </p:txBody>
      </p:sp>
      <p:sp>
        <p:nvSpPr>
          <p:cNvPr id="18" name="投影片編號版面配置區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73DA0BB7-265A-403C-9275-D587AB510EDC}" type="slidenum">
              <a:rPr lang="zh-TW" altLang="en-US" smtClean="0"/>
              <a:t>‹#›</a:t>
            </a:fld>
            <a:endParaRPr lang="zh-TW"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5" Type="http://schemas.openxmlformats.org/officeDocument/2006/relationships/image" Target="../media/image16.wmf"/><Relationship Id="rId4" Type="http://schemas.openxmlformats.org/officeDocument/2006/relationships/image" Target="../media/image1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tmp"/><Relationship Id="rId2" Type="http://schemas.openxmlformats.org/officeDocument/2006/relationships/image" Target="../media/image2.tmp"/><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hyperlink" Target="http://www.holux.com.tw/en/products/products_content.jsp?pno=362" TargetMode="External"/><Relationship Id="rId7" Type="http://schemas.openxmlformats.org/officeDocument/2006/relationships/image" Target="../media/image20.png"/><Relationship Id="rId12" Type="http://schemas.microsoft.com/office/2007/relationships/hdphoto" Target="../media/hdphoto4.wdp"/><Relationship Id="rId2" Type="http://schemas.openxmlformats.org/officeDocument/2006/relationships/image" Target="../media/image17.png"/><Relationship Id="rId1" Type="http://schemas.openxmlformats.org/officeDocument/2006/relationships/slideLayout" Target="../slideLayouts/slideLayout2.xml"/><Relationship Id="rId6" Type="http://schemas.microsoft.com/office/2007/relationships/hdphoto" Target="../media/hdphoto1.wdp"/><Relationship Id="rId11" Type="http://schemas.openxmlformats.org/officeDocument/2006/relationships/image" Target="../media/image22.png"/><Relationship Id="rId5" Type="http://schemas.openxmlformats.org/officeDocument/2006/relationships/image" Target="../media/image19.png"/><Relationship Id="rId10" Type="http://schemas.microsoft.com/office/2007/relationships/hdphoto" Target="../media/hdphoto3.wdp"/><Relationship Id="rId4" Type="http://schemas.openxmlformats.org/officeDocument/2006/relationships/image" Target="../media/image18.gif"/><Relationship Id="rId9" Type="http://schemas.openxmlformats.org/officeDocument/2006/relationships/image" Target="../media/image21.png"/></Relationships>
</file>

<file path=ppt/slides/_rels/slide2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tmp"/><Relationship Id="rId2" Type="http://schemas.openxmlformats.org/officeDocument/2006/relationships/image" Target="../media/image6.tmp"/><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8.wmf"/><Relationship Id="rId1" Type="http://schemas.openxmlformats.org/officeDocument/2006/relationships/slideLayout" Target="../slideLayouts/slideLayout2.xml"/><Relationship Id="rId4" Type="http://schemas.openxmlformats.org/officeDocument/2006/relationships/image" Target="../media/image10.wm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1052736"/>
            <a:ext cx="7772400" cy="2529627"/>
          </a:xfrm>
        </p:spPr>
        <p:txBody>
          <a:bodyPr>
            <a:normAutofit/>
          </a:bodyPr>
          <a:lstStyle/>
          <a:p>
            <a:r>
              <a:rPr lang="zh-TW" altLang="en-US" dirty="0" smtClean="0"/>
              <a:t>中央地質</a:t>
            </a:r>
            <a:r>
              <a:rPr lang="zh-TW" altLang="en-US" dirty="0"/>
              <a:t>調查</a:t>
            </a:r>
            <a:r>
              <a:rPr lang="zh-TW" altLang="en-US" dirty="0" smtClean="0"/>
              <a:t>所</a:t>
            </a:r>
            <a:r>
              <a:rPr lang="en-US" altLang="zh-TW" dirty="0" smtClean="0"/>
              <a:t/>
            </a:r>
            <a:br>
              <a:rPr lang="en-US" altLang="zh-TW" dirty="0" smtClean="0"/>
            </a:br>
            <a:r>
              <a:rPr lang="zh-TW" altLang="en-US" dirty="0" smtClean="0"/>
              <a:t>政府</a:t>
            </a:r>
            <a:r>
              <a:rPr lang="zh-TW" altLang="en-US" dirty="0"/>
              <a:t>開放資料推動情形</a:t>
            </a:r>
            <a:br>
              <a:rPr lang="zh-TW" altLang="en-US" dirty="0"/>
            </a:br>
            <a:r>
              <a:rPr lang="zh-TW" altLang="en-US" dirty="0"/>
              <a:t>與問題探討</a:t>
            </a:r>
          </a:p>
        </p:txBody>
      </p:sp>
      <p:sp>
        <p:nvSpPr>
          <p:cNvPr id="3" name="副標題 2"/>
          <p:cNvSpPr>
            <a:spLocks noGrp="1"/>
          </p:cNvSpPr>
          <p:nvPr>
            <p:ph type="subTitle" idx="1"/>
          </p:nvPr>
        </p:nvSpPr>
        <p:spPr/>
        <p:txBody>
          <a:bodyPr/>
          <a:lstStyle/>
          <a:p>
            <a:r>
              <a:rPr lang="zh-TW" altLang="en-US" dirty="0" smtClean="0"/>
              <a:t>報告人：邵屏華</a:t>
            </a:r>
            <a:endParaRPr lang="en-US" altLang="zh-TW" dirty="0" smtClean="0"/>
          </a:p>
          <a:p>
            <a:r>
              <a:rPr lang="zh-TW" altLang="en-US" dirty="0" smtClean="0"/>
              <a:t>經濟部中央地質調查所</a:t>
            </a:r>
            <a:endParaRPr lang="zh-TW" altLang="en-US" dirty="0"/>
          </a:p>
        </p:txBody>
      </p:sp>
    </p:spTree>
    <p:extLst>
      <p:ext uri="{BB962C8B-B14F-4D97-AF65-F5344CB8AC3E}">
        <p14:creationId xmlns:p14="http://schemas.microsoft.com/office/powerpoint/2010/main" val="255060986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zh-TW" altLang="en-US" dirty="0"/>
              <a:t>本所政府開放資料集累積</a:t>
            </a:r>
            <a:r>
              <a:rPr lang="zh-TW" altLang="en-US" dirty="0">
                <a:solidFill>
                  <a:srgbClr val="FF0000"/>
                </a:solidFill>
              </a:rPr>
              <a:t>下載</a:t>
            </a:r>
            <a:r>
              <a:rPr lang="zh-TW" altLang="en-US" dirty="0" smtClean="0">
                <a:solidFill>
                  <a:srgbClr val="FF0000"/>
                </a:solidFill>
              </a:rPr>
              <a:t>量</a:t>
            </a:r>
            <a:endParaRPr lang="zh-TW" altLang="en-US" dirty="0">
              <a:solidFill>
                <a:srgbClr val="FF0000"/>
              </a:solidFill>
            </a:endParaRPr>
          </a:p>
        </p:txBody>
      </p:sp>
      <p:graphicFrame>
        <p:nvGraphicFramePr>
          <p:cNvPr id="4" name="圖表 3"/>
          <p:cNvGraphicFramePr>
            <a:graphicFrameLocks/>
          </p:cNvGraphicFramePr>
          <p:nvPr>
            <p:extLst>
              <p:ext uri="{D42A27DB-BD31-4B8C-83A1-F6EECF244321}">
                <p14:modId xmlns:p14="http://schemas.microsoft.com/office/powerpoint/2010/main" val="2584899562"/>
              </p:ext>
            </p:extLst>
          </p:nvPr>
        </p:nvGraphicFramePr>
        <p:xfrm>
          <a:off x="323528" y="1292869"/>
          <a:ext cx="8515295" cy="4464496"/>
        </p:xfrm>
        <a:graphic>
          <a:graphicData uri="http://schemas.openxmlformats.org/drawingml/2006/chart">
            <c:chart xmlns:c="http://schemas.openxmlformats.org/drawingml/2006/chart" xmlns:r="http://schemas.openxmlformats.org/officeDocument/2006/relationships" r:id="rId2"/>
          </a:graphicData>
        </a:graphic>
      </p:graphicFrame>
      <p:sp>
        <p:nvSpPr>
          <p:cNvPr id="5" name="文字方塊 4"/>
          <p:cNvSpPr txBox="1"/>
          <p:nvPr/>
        </p:nvSpPr>
        <p:spPr>
          <a:xfrm>
            <a:off x="611560" y="5733157"/>
            <a:ext cx="8208912" cy="1015663"/>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r"/>
            <a:r>
              <a:rPr lang="zh-TW" altLang="en-US" sz="2000" b="1" spc="50" dirty="0" smtClean="0">
                <a:ln w="11430"/>
                <a:solidFill>
                  <a:srgbClr val="FF0000"/>
                </a:solidFill>
                <a:effectLst>
                  <a:outerShdw blurRad="76200" dist="50800" dir="5400000" algn="tl" rotWithShape="0">
                    <a:srgbClr val="000000">
                      <a:alpha val="65000"/>
                    </a:srgbClr>
                  </a:outerShdw>
                </a:effectLst>
                <a:latin typeface="+mj-ea"/>
                <a:ea typeface="+mj-ea"/>
              </a:rPr>
              <a:t>順</a:t>
            </a:r>
            <a:r>
              <a:rPr lang="zh-TW" altLang="en-US" sz="2000" b="1" spc="50" dirty="0">
                <a:ln w="11430"/>
                <a:solidFill>
                  <a:srgbClr val="FF0000"/>
                </a:solidFill>
                <a:effectLst>
                  <a:outerShdw blurRad="76200" dist="50800" dir="5400000" algn="tl" rotWithShape="0">
                    <a:srgbClr val="000000">
                      <a:alpha val="65000"/>
                    </a:srgbClr>
                  </a:outerShdw>
                </a:effectLst>
                <a:latin typeface="+mj-ea"/>
                <a:ea typeface="+mj-ea"/>
              </a:rPr>
              <a:t>向</a:t>
            </a:r>
            <a:r>
              <a:rPr lang="zh-TW" altLang="en-US" sz="2000" b="1" spc="50" dirty="0" smtClean="0">
                <a:ln w="11430"/>
                <a:solidFill>
                  <a:srgbClr val="FF0000"/>
                </a:solidFill>
                <a:effectLst>
                  <a:outerShdw blurRad="76200" dist="50800" dir="5400000" algn="tl" rotWithShape="0">
                    <a:srgbClr val="000000">
                      <a:alpha val="65000"/>
                    </a:srgbClr>
                  </a:outerShdw>
                </a:effectLst>
                <a:latin typeface="+mj-ea"/>
                <a:ea typeface="+mj-ea"/>
              </a:rPr>
              <a:t>坡分布圖</a:t>
            </a:r>
            <a:r>
              <a:rPr lang="zh-TW" altLang="en-US" sz="2000" b="1" spc="50" dirty="0" smtClean="0">
                <a:ln w="11430"/>
                <a:effectLst>
                  <a:outerShdw blurRad="76200" dist="50800" dir="5400000" algn="tl" rotWithShape="0">
                    <a:srgbClr val="000000">
                      <a:alpha val="65000"/>
                    </a:srgbClr>
                  </a:outerShdw>
                </a:effectLst>
                <a:latin typeface="+mj-ea"/>
                <a:ea typeface="+mj-ea"/>
              </a:rPr>
              <a:t>於</a:t>
            </a:r>
            <a:r>
              <a:rPr lang="zh-TW" altLang="zh-TW" sz="2000" b="1" spc="50" dirty="0" smtClean="0">
                <a:ln w="11430"/>
                <a:effectLst>
                  <a:outerShdw blurRad="76200" dist="50800" dir="5400000" algn="tl" rotWithShape="0">
                    <a:srgbClr val="000000">
                      <a:alpha val="65000"/>
                    </a:srgbClr>
                  </a:outerShdw>
                </a:effectLst>
                <a:latin typeface="+mj-ea"/>
                <a:ea typeface="+mj-ea"/>
              </a:rPr>
              <a:t>行政院</a:t>
            </a:r>
            <a:r>
              <a:rPr lang="zh-TW" altLang="zh-TW" sz="2000" b="1" spc="50" dirty="0">
                <a:ln w="11430"/>
                <a:effectLst>
                  <a:outerShdw blurRad="76200" dist="50800" dir="5400000" algn="tl" rotWithShape="0">
                    <a:srgbClr val="000000">
                      <a:alpha val="65000"/>
                    </a:srgbClr>
                  </a:outerShdw>
                </a:effectLst>
                <a:latin typeface="+mj-ea"/>
                <a:ea typeface="+mj-ea"/>
              </a:rPr>
              <a:t>項下共</a:t>
            </a:r>
            <a:r>
              <a:rPr lang="en-US" altLang="zh-TW" sz="2000" b="1" spc="50" dirty="0">
                <a:ln w="11430"/>
                <a:solidFill>
                  <a:srgbClr val="FF0000"/>
                </a:solidFill>
                <a:effectLst>
                  <a:outerShdw blurRad="76200" dist="50800" dir="5400000" algn="tl" rotWithShape="0">
                    <a:srgbClr val="000000">
                      <a:alpha val="65000"/>
                    </a:srgbClr>
                  </a:outerShdw>
                </a:effectLst>
                <a:latin typeface="+mj-ea"/>
                <a:ea typeface="+mj-ea"/>
              </a:rPr>
              <a:t>14,207</a:t>
            </a:r>
            <a:r>
              <a:rPr lang="zh-TW" altLang="zh-TW" sz="2000" b="1" spc="50" dirty="0">
                <a:ln w="11430"/>
                <a:effectLst>
                  <a:outerShdw blurRad="76200" dist="50800" dir="5400000" algn="tl" rotWithShape="0">
                    <a:srgbClr val="000000">
                      <a:alpha val="65000"/>
                    </a:srgbClr>
                  </a:outerShdw>
                </a:effectLst>
                <a:latin typeface="+mj-ea"/>
                <a:ea typeface="+mj-ea"/>
              </a:rPr>
              <a:t>項資料集</a:t>
            </a:r>
            <a:r>
              <a:rPr lang="zh-TW" altLang="en-US" sz="2000" b="1" spc="50" dirty="0" smtClean="0">
                <a:ln w="11430"/>
                <a:effectLst>
                  <a:outerShdw blurRad="76200" dist="50800" dir="5400000" algn="tl" rotWithShape="0">
                    <a:srgbClr val="000000">
                      <a:alpha val="65000"/>
                    </a:srgbClr>
                  </a:outerShdw>
                </a:effectLst>
                <a:latin typeface="+mj-ea"/>
                <a:ea typeface="+mj-ea"/>
              </a:rPr>
              <a:t>名列</a:t>
            </a:r>
            <a:r>
              <a:rPr lang="zh-TW" altLang="en-US" sz="2000" b="1" spc="50" dirty="0" smtClean="0">
                <a:ln w="11430"/>
                <a:solidFill>
                  <a:srgbClr val="FF0000"/>
                </a:solidFill>
                <a:effectLst>
                  <a:outerShdw blurRad="76200" dist="50800" dir="5400000" algn="tl" rotWithShape="0">
                    <a:srgbClr val="000000">
                      <a:alpha val="65000"/>
                    </a:srgbClr>
                  </a:outerShdw>
                </a:effectLst>
                <a:latin typeface="+mj-ea"/>
                <a:ea typeface="+mj-ea"/>
              </a:rPr>
              <a:t>第</a:t>
            </a:r>
            <a:r>
              <a:rPr lang="en-US" altLang="zh-TW" sz="2000" b="1" spc="50" dirty="0" smtClean="0">
                <a:ln w="11430"/>
                <a:solidFill>
                  <a:srgbClr val="FF0000"/>
                </a:solidFill>
                <a:effectLst>
                  <a:outerShdw blurRad="76200" dist="50800" dir="5400000" algn="tl" rotWithShape="0">
                    <a:srgbClr val="000000">
                      <a:alpha val="65000"/>
                    </a:srgbClr>
                  </a:outerShdw>
                </a:effectLst>
                <a:latin typeface="+mj-ea"/>
                <a:ea typeface="+mj-ea"/>
              </a:rPr>
              <a:t>90</a:t>
            </a:r>
            <a:r>
              <a:rPr lang="zh-TW" altLang="en-US" sz="2000" b="1" spc="50" dirty="0" smtClean="0">
                <a:ln w="11430"/>
                <a:solidFill>
                  <a:srgbClr val="FF0000"/>
                </a:solidFill>
                <a:effectLst>
                  <a:outerShdw blurRad="76200" dist="50800" dir="5400000" algn="tl" rotWithShape="0">
                    <a:srgbClr val="000000">
                      <a:alpha val="65000"/>
                    </a:srgbClr>
                  </a:outerShdw>
                </a:effectLst>
                <a:latin typeface="+mj-ea"/>
                <a:ea typeface="+mj-ea"/>
              </a:rPr>
              <a:t>名</a:t>
            </a:r>
            <a:endParaRPr lang="en-US" altLang="zh-TW" sz="2000" b="1" spc="50" dirty="0" smtClean="0">
              <a:ln w="11430"/>
              <a:solidFill>
                <a:srgbClr val="FF0000"/>
              </a:solidFill>
              <a:effectLst>
                <a:outerShdw blurRad="76200" dist="50800" dir="5400000" algn="tl" rotWithShape="0">
                  <a:srgbClr val="000000">
                    <a:alpha val="65000"/>
                  </a:srgbClr>
                </a:outerShdw>
              </a:effectLst>
              <a:latin typeface="+mj-ea"/>
              <a:ea typeface="+mj-ea"/>
            </a:endParaRPr>
          </a:p>
          <a:p>
            <a:pPr algn="r"/>
            <a:r>
              <a:rPr lang="zh-TW" altLang="en-US" sz="2000" b="1" spc="50" dirty="0" smtClean="0">
                <a:ln w="11430"/>
                <a:solidFill>
                  <a:srgbClr val="FF0000"/>
                </a:solidFill>
                <a:effectLst>
                  <a:outerShdw blurRad="76200" dist="50800" dir="5400000" algn="tl" rotWithShape="0">
                    <a:srgbClr val="000000">
                      <a:alpha val="65000"/>
                    </a:srgbClr>
                  </a:outerShdw>
                </a:effectLst>
                <a:latin typeface="+mj-ea"/>
                <a:ea typeface="+mj-ea"/>
              </a:rPr>
              <a:t>土壤</a:t>
            </a:r>
            <a:r>
              <a:rPr lang="zh-TW" altLang="en-US" sz="2000" b="1" spc="50" dirty="0">
                <a:ln w="11430"/>
                <a:solidFill>
                  <a:srgbClr val="FF0000"/>
                </a:solidFill>
                <a:effectLst>
                  <a:outerShdw blurRad="76200" dist="50800" dir="5400000" algn="tl" rotWithShape="0">
                    <a:srgbClr val="000000">
                      <a:alpha val="65000"/>
                    </a:srgbClr>
                  </a:outerShdw>
                </a:effectLst>
                <a:latin typeface="+mj-ea"/>
                <a:ea typeface="+mj-ea"/>
              </a:rPr>
              <a:t>液化</a:t>
            </a:r>
            <a:r>
              <a:rPr lang="zh-TW" altLang="en-US" sz="2000" b="1" spc="50" dirty="0" smtClean="0">
                <a:ln w="11430"/>
                <a:solidFill>
                  <a:srgbClr val="FF0000"/>
                </a:solidFill>
                <a:effectLst>
                  <a:outerShdw blurRad="76200" dist="50800" dir="5400000" algn="tl" rotWithShape="0">
                    <a:srgbClr val="000000">
                      <a:alpha val="65000"/>
                    </a:srgbClr>
                  </a:outerShdw>
                </a:effectLst>
                <a:latin typeface="+mj-ea"/>
                <a:ea typeface="+mj-ea"/>
              </a:rPr>
              <a:t>圖資群組</a:t>
            </a:r>
            <a:r>
              <a:rPr lang="zh-TW" altLang="en-US" sz="2000" b="1" spc="50" dirty="0">
                <a:ln w="11430"/>
                <a:effectLst>
                  <a:outerShdw blurRad="76200" dist="50800" dir="5400000" algn="tl" rotWithShape="0">
                    <a:srgbClr val="000000">
                      <a:alpha val="65000"/>
                    </a:srgbClr>
                  </a:outerShdw>
                </a:effectLst>
                <a:latin typeface="+mj-ea"/>
                <a:ea typeface="+mj-ea"/>
              </a:rPr>
              <a:t>兩個月由平臺</a:t>
            </a:r>
            <a:r>
              <a:rPr lang="en-US" altLang="zh-TW" sz="2000" b="1" spc="50" dirty="0">
                <a:ln w="11430"/>
                <a:solidFill>
                  <a:srgbClr val="FF0000"/>
                </a:solidFill>
                <a:effectLst>
                  <a:outerShdw blurRad="76200" dist="50800" dir="5400000" algn="tl" rotWithShape="0">
                    <a:srgbClr val="000000">
                      <a:alpha val="65000"/>
                    </a:srgbClr>
                  </a:outerShdw>
                </a:effectLst>
                <a:latin typeface="+mj-ea"/>
                <a:ea typeface="+mj-ea"/>
              </a:rPr>
              <a:t>16,895</a:t>
            </a:r>
            <a:r>
              <a:rPr lang="zh-TW" altLang="en-US" sz="2000" b="1" spc="50" dirty="0">
                <a:ln w="11430"/>
                <a:effectLst>
                  <a:outerShdw blurRad="76200" dist="50800" dir="5400000" algn="tl" rotWithShape="0">
                    <a:srgbClr val="000000">
                      <a:alpha val="65000"/>
                    </a:srgbClr>
                  </a:outerShdw>
                </a:effectLst>
                <a:latin typeface="+mj-ea"/>
                <a:ea typeface="+mj-ea"/>
              </a:rPr>
              <a:t>項資料集中一舉躍升</a:t>
            </a:r>
            <a:r>
              <a:rPr lang="zh-TW" altLang="en-US" sz="2000" b="1" spc="50" dirty="0" smtClean="0">
                <a:ln w="11430"/>
                <a:effectLst>
                  <a:outerShdw blurRad="76200" dist="50800" dir="5400000" algn="tl" rotWithShape="0">
                    <a:srgbClr val="000000">
                      <a:alpha val="65000"/>
                    </a:srgbClr>
                  </a:outerShdw>
                </a:effectLst>
                <a:latin typeface="+mj-ea"/>
                <a:ea typeface="+mj-ea"/>
              </a:rPr>
              <a:t>至</a:t>
            </a:r>
            <a:r>
              <a:rPr lang="zh-TW" altLang="en-US" sz="2000" b="1" spc="50" dirty="0">
                <a:ln w="11430"/>
                <a:solidFill>
                  <a:srgbClr val="FF0000"/>
                </a:solidFill>
                <a:effectLst>
                  <a:outerShdw blurRad="76200" dist="50800" dir="5400000" algn="tl" rotWithShape="0">
                    <a:srgbClr val="000000">
                      <a:alpha val="65000"/>
                    </a:srgbClr>
                  </a:outerShdw>
                </a:effectLst>
                <a:latin typeface="+mj-ea"/>
                <a:ea typeface="+mj-ea"/>
              </a:rPr>
              <a:t>第</a:t>
            </a:r>
            <a:r>
              <a:rPr lang="en-US" altLang="zh-TW" sz="2000" b="1" spc="50" dirty="0" smtClean="0">
                <a:ln w="11430"/>
                <a:solidFill>
                  <a:srgbClr val="FF0000"/>
                </a:solidFill>
                <a:effectLst>
                  <a:outerShdw blurRad="76200" dist="50800" dir="5400000" algn="tl" rotWithShape="0">
                    <a:srgbClr val="000000">
                      <a:alpha val="65000"/>
                    </a:srgbClr>
                  </a:outerShdw>
                </a:effectLst>
                <a:latin typeface="+mj-ea"/>
                <a:ea typeface="+mj-ea"/>
              </a:rPr>
              <a:t>82</a:t>
            </a:r>
            <a:r>
              <a:rPr lang="zh-TW" altLang="en-US" sz="2000" b="1" spc="50" dirty="0">
                <a:ln w="11430"/>
                <a:solidFill>
                  <a:srgbClr val="FF0000"/>
                </a:solidFill>
                <a:effectLst>
                  <a:outerShdw blurRad="76200" dist="50800" dir="5400000" algn="tl" rotWithShape="0">
                    <a:srgbClr val="000000">
                      <a:alpha val="65000"/>
                    </a:srgbClr>
                  </a:outerShdw>
                </a:effectLst>
                <a:latin typeface="+mj-ea"/>
                <a:ea typeface="+mj-ea"/>
              </a:rPr>
              <a:t>名</a:t>
            </a:r>
          </a:p>
          <a:p>
            <a:endParaRPr lang="zh-TW" altLang="en-US" sz="2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j-ea"/>
              <a:ea typeface="+mj-ea"/>
            </a:endParaRPr>
          </a:p>
        </p:txBody>
      </p:sp>
    </p:spTree>
    <p:extLst>
      <p:ext uri="{BB962C8B-B14F-4D97-AF65-F5344CB8AC3E}">
        <p14:creationId xmlns:p14="http://schemas.microsoft.com/office/powerpoint/2010/main" val="245001796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群組 17"/>
          <p:cNvGrpSpPr/>
          <p:nvPr/>
        </p:nvGrpSpPr>
        <p:grpSpPr>
          <a:xfrm>
            <a:off x="1763688" y="2492896"/>
            <a:ext cx="5040560" cy="2801347"/>
            <a:chOff x="1763688" y="2492896"/>
            <a:chExt cx="5040560" cy="2801347"/>
          </a:xfrm>
        </p:grpSpPr>
        <p:cxnSp>
          <p:nvCxnSpPr>
            <p:cNvPr id="8" name="直線接點 7"/>
            <p:cNvCxnSpPr/>
            <p:nvPr/>
          </p:nvCxnSpPr>
          <p:spPr>
            <a:xfrm>
              <a:off x="1763688" y="2564904"/>
              <a:ext cx="0" cy="2729339"/>
            </a:xfrm>
            <a:prstGeom prst="line">
              <a:avLst/>
            </a:prstGeom>
            <a:ln w="25400">
              <a:solidFill>
                <a:schemeClr val="bg1">
                  <a:lumMod val="50000"/>
                </a:schemeClr>
              </a:solidFill>
              <a:prstDash val="sysDash"/>
            </a:ln>
            <a:effectLst/>
          </p:spPr>
          <p:style>
            <a:lnRef idx="1">
              <a:schemeClr val="accent1"/>
            </a:lnRef>
            <a:fillRef idx="0">
              <a:schemeClr val="accent1"/>
            </a:fillRef>
            <a:effectRef idx="0">
              <a:schemeClr val="accent1"/>
            </a:effectRef>
            <a:fontRef idx="minor">
              <a:schemeClr val="tx1"/>
            </a:fontRef>
          </p:style>
        </p:cxnSp>
        <p:cxnSp>
          <p:nvCxnSpPr>
            <p:cNvPr id="9" name="直線接點 8"/>
            <p:cNvCxnSpPr/>
            <p:nvPr/>
          </p:nvCxnSpPr>
          <p:spPr>
            <a:xfrm>
              <a:off x="2987824" y="2564904"/>
              <a:ext cx="0" cy="2448272"/>
            </a:xfrm>
            <a:prstGeom prst="line">
              <a:avLst/>
            </a:prstGeom>
            <a:ln w="25400">
              <a:solidFill>
                <a:schemeClr val="bg1">
                  <a:lumMod val="50000"/>
                </a:schemeClr>
              </a:solidFill>
              <a:prstDash val="sysDash"/>
            </a:ln>
            <a:effectLst/>
          </p:spPr>
          <p:style>
            <a:lnRef idx="1">
              <a:schemeClr val="accent1"/>
            </a:lnRef>
            <a:fillRef idx="0">
              <a:schemeClr val="accent1"/>
            </a:fillRef>
            <a:effectRef idx="0">
              <a:schemeClr val="accent1"/>
            </a:effectRef>
            <a:fontRef idx="minor">
              <a:schemeClr val="tx1"/>
            </a:fontRef>
          </p:style>
        </p:cxnSp>
        <p:cxnSp>
          <p:nvCxnSpPr>
            <p:cNvPr id="10" name="直線接點 9"/>
            <p:cNvCxnSpPr/>
            <p:nvPr/>
          </p:nvCxnSpPr>
          <p:spPr>
            <a:xfrm>
              <a:off x="4211960" y="2492896"/>
              <a:ext cx="0" cy="2520280"/>
            </a:xfrm>
            <a:prstGeom prst="line">
              <a:avLst/>
            </a:prstGeom>
            <a:ln w="25400">
              <a:solidFill>
                <a:schemeClr val="bg1">
                  <a:lumMod val="50000"/>
                </a:schemeClr>
              </a:solidFill>
              <a:prstDash val="sysDash"/>
            </a:ln>
            <a:effectLst/>
          </p:spPr>
          <p:style>
            <a:lnRef idx="1">
              <a:schemeClr val="accent1"/>
            </a:lnRef>
            <a:fillRef idx="0">
              <a:schemeClr val="accent1"/>
            </a:fillRef>
            <a:effectRef idx="0">
              <a:schemeClr val="accent1"/>
            </a:effectRef>
            <a:fontRef idx="minor">
              <a:schemeClr val="tx1"/>
            </a:fontRef>
          </p:style>
        </p:cxnSp>
        <p:cxnSp>
          <p:nvCxnSpPr>
            <p:cNvPr id="11" name="直線接點 10"/>
            <p:cNvCxnSpPr/>
            <p:nvPr/>
          </p:nvCxnSpPr>
          <p:spPr>
            <a:xfrm>
              <a:off x="5508104" y="2564903"/>
              <a:ext cx="0" cy="1800201"/>
            </a:xfrm>
            <a:prstGeom prst="line">
              <a:avLst/>
            </a:prstGeom>
            <a:ln w="25400">
              <a:solidFill>
                <a:schemeClr val="bg1">
                  <a:lumMod val="50000"/>
                </a:schemeClr>
              </a:solidFill>
              <a:prstDash val="sysDash"/>
            </a:ln>
            <a:effectLst/>
          </p:spPr>
          <p:style>
            <a:lnRef idx="1">
              <a:schemeClr val="accent1"/>
            </a:lnRef>
            <a:fillRef idx="0">
              <a:schemeClr val="accent1"/>
            </a:fillRef>
            <a:effectRef idx="0">
              <a:schemeClr val="accent1"/>
            </a:effectRef>
            <a:fontRef idx="minor">
              <a:schemeClr val="tx1"/>
            </a:fontRef>
          </p:style>
        </p:cxnSp>
        <p:cxnSp>
          <p:nvCxnSpPr>
            <p:cNvPr id="12" name="直線接點 11"/>
            <p:cNvCxnSpPr/>
            <p:nvPr/>
          </p:nvCxnSpPr>
          <p:spPr>
            <a:xfrm>
              <a:off x="6804248" y="2564904"/>
              <a:ext cx="0" cy="1080120"/>
            </a:xfrm>
            <a:prstGeom prst="line">
              <a:avLst/>
            </a:prstGeom>
            <a:ln w="25400">
              <a:solidFill>
                <a:schemeClr val="bg1">
                  <a:lumMod val="50000"/>
                </a:schemeClr>
              </a:solidFill>
              <a:prstDash val="sysDash"/>
            </a:ln>
            <a:effectLst/>
          </p:spPr>
          <p:style>
            <a:lnRef idx="1">
              <a:schemeClr val="accent1"/>
            </a:lnRef>
            <a:fillRef idx="0">
              <a:schemeClr val="accent1"/>
            </a:fillRef>
            <a:effectRef idx="0">
              <a:schemeClr val="accent1"/>
            </a:effectRef>
            <a:fontRef idx="minor">
              <a:schemeClr val="tx1"/>
            </a:fontRef>
          </p:style>
        </p:cxnSp>
      </p:grpSp>
      <p:sp>
        <p:nvSpPr>
          <p:cNvPr id="3" name="內容版面配置區 2"/>
          <p:cNvSpPr>
            <a:spLocks noGrp="1"/>
          </p:cNvSpPr>
          <p:nvPr>
            <p:ph idx="1"/>
          </p:nvPr>
        </p:nvSpPr>
        <p:spPr/>
        <p:txBody>
          <a:bodyPr/>
          <a:lstStyle/>
          <a:p>
            <a:r>
              <a:rPr lang="zh-TW" altLang="en-US" dirty="0"/>
              <a:t>資料集開放</a:t>
            </a:r>
            <a:r>
              <a:rPr lang="zh-TW" altLang="en-US" dirty="0" smtClean="0"/>
              <a:t>格式（至今</a:t>
            </a:r>
            <a:r>
              <a:rPr lang="zh-TW" altLang="en-US" dirty="0"/>
              <a:t>共計</a:t>
            </a:r>
            <a:r>
              <a:rPr lang="en-US" altLang="zh-TW" dirty="0"/>
              <a:t>59</a:t>
            </a:r>
            <a:r>
              <a:rPr lang="zh-TW" altLang="en-US" dirty="0"/>
              <a:t>項資料</a:t>
            </a:r>
            <a:r>
              <a:rPr lang="zh-TW" altLang="en-US" dirty="0" smtClean="0"/>
              <a:t>集</a:t>
            </a:r>
            <a:r>
              <a:rPr lang="zh-TW" altLang="en-US" dirty="0"/>
              <a:t>）</a:t>
            </a:r>
            <a:endParaRPr lang="en-US" altLang="zh-TW" dirty="0"/>
          </a:p>
        </p:txBody>
      </p:sp>
      <p:sp>
        <p:nvSpPr>
          <p:cNvPr id="2" name="標題 1"/>
          <p:cNvSpPr>
            <a:spLocks noGrp="1"/>
          </p:cNvSpPr>
          <p:nvPr>
            <p:ph type="title"/>
          </p:nvPr>
        </p:nvSpPr>
        <p:spPr/>
        <p:txBody>
          <a:bodyPr/>
          <a:lstStyle/>
          <a:p>
            <a:r>
              <a:rPr lang="zh-TW" altLang="en-US" dirty="0"/>
              <a:t>本所政府資料</a:t>
            </a:r>
            <a:r>
              <a:rPr lang="zh-TW" altLang="en-US" dirty="0" smtClean="0"/>
              <a:t>開放星級狀況</a:t>
            </a:r>
            <a:endParaRPr lang="zh-TW" altLang="en-US" dirty="0"/>
          </a:p>
        </p:txBody>
      </p:sp>
      <p:pic>
        <p:nvPicPr>
          <p:cNvPr id="4" name="圖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47664" y="2348880"/>
            <a:ext cx="7073580" cy="4375516"/>
          </a:xfrm>
          <a:prstGeom prst="rect">
            <a:avLst/>
          </a:prstGeom>
        </p:spPr>
      </p:pic>
      <p:graphicFrame>
        <p:nvGraphicFramePr>
          <p:cNvPr id="5" name="表格 4"/>
          <p:cNvGraphicFramePr>
            <a:graphicFrameLocks noGrp="1"/>
          </p:cNvGraphicFramePr>
          <p:nvPr>
            <p:extLst>
              <p:ext uri="{D42A27DB-BD31-4B8C-83A1-F6EECF244321}">
                <p14:modId xmlns:p14="http://schemas.microsoft.com/office/powerpoint/2010/main" val="3157563554"/>
              </p:ext>
            </p:extLst>
          </p:nvPr>
        </p:nvGraphicFramePr>
        <p:xfrm>
          <a:off x="1763688" y="2204864"/>
          <a:ext cx="5040560" cy="365760"/>
        </p:xfrm>
        <a:graphic>
          <a:graphicData uri="http://schemas.openxmlformats.org/drawingml/2006/table">
            <a:tbl>
              <a:tblPr firstRow="1" bandRow="1">
                <a:tableStyleId>{5C22544A-7EE6-4342-B048-85BDC9FD1C3A}</a:tableStyleId>
              </a:tblPr>
              <a:tblGrid>
                <a:gridCol w="1224136"/>
                <a:gridCol w="1224136"/>
                <a:gridCol w="1296144"/>
                <a:gridCol w="1296144"/>
              </a:tblGrid>
              <a:tr h="254132">
                <a:tc>
                  <a:txBody>
                    <a:bodyPr/>
                    <a:lstStyle/>
                    <a:p>
                      <a:pPr algn="ctr"/>
                      <a:r>
                        <a:rPr lang="en-US" altLang="zh-TW" dirty="0" smtClean="0">
                          <a:solidFill>
                            <a:schemeClr val="tx1"/>
                          </a:solidFill>
                        </a:rPr>
                        <a:t>20</a:t>
                      </a:r>
                      <a:r>
                        <a:rPr lang="zh-TW" altLang="en-US" dirty="0" smtClean="0">
                          <a:solidFill>
                            <a:schemeClr val="tx1"/>
                          </a:solidFill>
                        </a:rPr>
                        <a:t>項</a:t>
                      </a:r>
                      <a:endParaRPr lang="zh-TW" altLang="en-US" dirty="0">
                        <a:solidFill>
                          <a:schemeClr val="tx1"/>
                        </a:solidFill>
                      </a:endParaRPr>
                    </a:p>
                  </a:txBody>
                  <a:tcPr/>
                </a:tc>
                <a:tc>
                  <a:txBody>
                    <a:bodyPr/>
                    <a:lstStyle/>
                    <a:p>
                      <a:pPr algn="ctr"/>
                      <a:r>
                        <a:rPr lang="en-US" altLang="zh-TW" dirty="0" smtClean="0">
                          <a:solidFill>
                            <a:schemeClr val="tx1"/>
                          </a:solidFill>
                        </a:rPr>
                        <a:t>6</a:t>
                      </a:r>
                      <a:r>
                        <a:rPr lang="zh-TW" altLang="en-US" dirty="0" smtClean="0">
                          <a:solidFill>
                            <a:schemeClr val="tx1"/>
                          </a:solidFill>
                        </a:rPr>
                        <a:t>項</a:t>
                      </a:r>
                      <a:endParaRPr lang="zh-TW" altLang="en-US" dirty="0">
                        <a:solidFill>
                          <a:schemeClr val="tx1"/>
                        </a:solidFill>
                      </a:endParaRPr>
                    </a:p>
                  </a:txBody>
                  <a:tcPr/>
                </a:tc>
                <a:tc>
                  <a:txBody>
                    <a:bodyPr/>
                    <a:lstStyle/>
                    <a:p>
                      <a:pPr algn="ctr"/>
                      <a:r>
                        <a:rPr lang="en-US" altLang="zh-TW" dirty="0" smtClean="0">
                          <a:solidFill>
                            <a:schemeClr val="tx1"/>
                          </a:solidFill>
                        </a:rPr>
                        <a:t>32</a:t>
                      </a:r>
                      <a:r>
                        <a:rPr lang="zh-TW" altLang="en-US" dirty="0" smtClean="0">
                          <a:solidFill>
                            <a:schemeClr val="tx1"/>
                          </a:solidFill>
                        </a:rPr>
                        <a:t>項</a:t>
                      </a:r>
                      <a:endParaRPr lang="zh-TW" altLang="en-US" dirty="0">
                        <a:solidFill>
                          <a:schemeClr val="tx1"/>
                        </a:solidFill>
                      </a:endParaRPr>
                    </a:p>
                  </a:txBody>
                  <a:tcPr/>
                </a:tc>
                <a:tc>
                  <a:txBody>
                    <a:bodyPr/>
                    <a:lstStyle/>
                    <a:p>
                      <a:pPr algn="ctr"/>
                      <a:r>
                        <a:rPr lang="en-US" altLang="zh-TW" dirty="0" smtClean="0">
                          <a:solidFill>
                            <a:schemeClr val="tx1"/>
                          </a:solidFill>
                        </a:rPr>
                        <a:t>1</a:t>
                      </a:r>
                      <a:r>
                        <a:rPr lang="zh-TW" altLang="en-US" dirty="0" smtClean="0">
                          <a:solidFill>
                            <a:schemeClr val="tx1"/>
                          </a:solidFill>
                        </a:rPr>
                        <a:t>項</a:t>
                      </a:r>
                      <a:endParaRPr lang="zh-TW" altLang="en-US" dirty="0">
                        <a:solidFill>
                          <a:schemeClr val="tx1"/>
                        </a:solidFill>
                      </a:endParaRPr>
                    </a:p>
                  </a:txBody>
                  <a:tcPr/>
                </a:tc>
              </a:tr>
            </a:tbl>
          </a:graphicData>
        </a:graphic>
      </p:graphicFrame>
      <p:sp>
        <p:nvSpPr>
          <p:cNvPr id="6" name="文字方塊 5"/>
          <p:cNvSpPr txBox="1"/>
          <p:nvPr/>
        </p:nvSpPr>
        <p:spPr>
          <a:xfrm>
            <a:off x="539552" y="2636911"/>
            <a:ext cx="3384376" cy="2585323"/>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altLang="zh-TW" sz="2400" spc="50" dirty="0" smtClean="0">
                <a:ln w="11430"/>
                <a:gradFill>
                  <a:gsLst>
                    <a:gs pos="25000">
                      <a:schemeClr val="accent2">
                        <a:satMod val="155000"/>
                      </a:schemeClr>
                    </a:gs>
                    <a:gs pos="100000">
                      <a:schemeClr val="accent2">
                        <a:shade val="45000"/>
                        <a:satMod val="165000"/>
                      </a:schemeClr>
                    </a:gs>
                  </a:gsLst>
                  <a:lin ang="5400000"/>
                </a:gra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OL: </a:t>
            </a:r>
            <a:r>
              <a:rPr lang="en-US" altLang="zh-TW" sz="2400" spc="50" dirty="0">
                <a:ln w="11430"/>
                <a:solidFill>
                  <a:srgbClr val="0000FF"/>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open license</a:t>
            </a:r>
          </a:p>
          <a:p>
            <a:r>
              <a:rPr lang="en-US" altLang="zh-TW" sz="2400" spc="50" dirty="0" smtClean="0">
                <a:ln w="11430"/>
                <a:gradFill>
                  <a:gsLst>
                    <a:gs pos="25000">
                      <a:schemeClr val="accent2">
                        <a:satMod val="155000"/>
                      </a:schemeClr>
                    </a:gs>
                    <a:gs pos="100000">
                      <a:schemeClr val="accent2">
                        <a:shade val="45000"/>
                        <a:satMod val="165000"/>
                      </a:schemeClr>
                    </a:gs>
                  </a:gsLst>
                  <a:lin ang="5400000"/>
                </a:gra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RE: </a:t>
            </a:r>
            <a:r>
              <a:rPr lang="en-US" altLang="zh-TW" sz="2400" spc="50" dirty="0">
                <a:ln w="11430"/>
                <a:solidFill>
                  <a:srgbClr val="0000FF"/>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machine </a:t>
            </a:r>
            <a:r>
              <a:rPr lang="en-US" altLang="zh-TW" sz="2400" spc="50" dirty="0" smtClean="0">
                <a:ln w="11430"/>
                <a:solidFill>
                  <a:srgbClr val="0000FF"/>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readable</a:t>
            </a:r>
          </a:p>
          <a:p>
            <a:r>
              <a:rPr lang="en-US" altLang="zh-TW" sz="2400" spc="50" dirty="0" smtClean="0">
                <a:ln w="11430"/>
                <a:gradFill>
                  <a:gsLst>
                    <a:gs pos="25000">
                      <a:schemeClr val="accent2">
                        <a:satMod val="155000"/>
                      </a:schemeClr>
                    </a:gs>
                    <a:gs pos="100000">
                      <a:schemeClr val="accent2">
                        <a:shade val="45000"/>
                        <a:satMod val="165000"/>
                      </a:schemeClr>
                    </a:gs>
                  </a:gsLst>
                  <a:lin ang="5400000"/>
                </a:gra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OF: </a:t>
            </a:r>
            <a:r>
              <a:rPr lang="en-US" altLang="zh-TW" sz="2400" spc="50" dirty="0">
                <a:ln w="11430"/>
                <a:solidFill>
                  <a:srgbClr val="0000FF"/>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open </a:t>
            </a:r>
            <a:r>
              <a:rPr lang="en-US" altLang="zh-TW" sz="2400" spc="50" dirty="0" smtClean="0">
                <a:ln w="11430"/>
                <a:solidFill>
                  <a:srgbClr val="0000FF"/>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format</a:t>
            </a:r>
            <a:endParaRPr lang="en-US" altLang="zh-TW" sz="2400" spc="50" dirty="0">
              <a:ln w="11430"/>
              <a:solidFill>
                <a:srgbClr val="0000FF"/>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720725" indent="-720725"/>
            <a:r>
              <a:rPr lang="en-US" altLang="zh-TW" sz="2400" spc="50" dirty="0" smtClean="0">
                <a:ln w="11430"/>
                <a:gradFill>
                  <a:gsLst>
                    <a:gs pos="25000">
                      <a:schemeClr val="accent2">
                        <a:satMod val="155000"/>
                      </a:schemeClr>
                    </a:gs>
                    <a:gs pos="100000">
                      <a:schemeClr val="accent2">
                        <a:shade val="45000"/>
                        <a:satMod val="165000"/>
                      </a:schemeClr>
                    </a:gs>
                  </a:gsLst>
                  <a:lin ang="5400000"/>
                </a:gra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URI: </a:t>
            </a:r>
            <a:r>
              <a:rPr lang="en-US" altLang="zh-TW" sz="2400" spc="50" dirty="0">
                <a:ln w="11430"/>
                <a:solidFill>
                  <a:srgbClr val="0000FF"/>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uniform resource </a:t>
            </a:r>
            <a:r>
              <a:rPr lang="en-US" altLang="zh-TW" sz="2400" spc="50" dirty="0" smtClean="0">
                <a:ln w="11430"/>
                <a:solidFill>
                  <a:srgbClr val="0000FF"/>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identifiers</a:t>
            </a:r>
            <a:endParaRPr lang="en-US" altLang="zh-TW" sz="2400" spc="50" dirty="0">
              <a:ln w="11430"/>
              <a:solidFill>
                <a:srgbClr val="0000FF"/>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r>
              <a:rPr lang="en-US" altLang="zh-TW" sz="2400" spc="50" dirty="0" smtClean="0">
                <a:ln w="11430"/>
                <a:gradFill>
                  <a:gsLst>
                    <a:gs pos="25000">
                      <a:schemeClr val="accent2">
                        <a:satMod val="155000"/>
                      </a:schemeClr>
                    </a:gs>
                    <a:gs pos="100000">
                      <a:schemeClr val="accent2">
                        <a:shade val="45000"/>
                        <a:satMod val="165000"/>
                      </a:schemeClr>
                    </a:gs>
                  </a:gsLst>
                  <a:lin ang="5400000"/>
                </a:gra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LD: </a:t>
            </a:r>
            <a:r>
              <a:rPr lang="en-US" altLang="zh-TW" sz="2400" spc="50" dirty="0">
                <a:ln w="11430"/>
                <a:solidFill>
                  <a:srgbClr val="0000FF"/>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linked data</a:t>
            </a:r>
          </a:p>
          <a:p>
            <a:endParaRPr lang="zh-TW" altLang="en-US"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val="245001796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p:txBody>
          <a:bodyPr>
            <a:normAutofit/>
          </a:bodyPr>
          <a:lstStyle/>
          <a:p>
            <a:r>
              <a:rPr lang="zh-TW" altLang="en-US" dirty="0">
                <a:effectLst>
                  <a:outerShdw blurRad="38100" dist="38100" dir="2700000" algn="tl">
                    <a:srgbClr val="000000">
                      <a:alpha val="43137"/>
                    </a:srgbClr>
                  </a:outerShdw>
                </a:effectLst>
              </a:rPr>
              <a:t>本所已於政府開放資料平台對外發布資料集共</a:t>
            </a:r>
            <a:r>
              <a:rPr lang="en-US" altLang="zh-TW" dirty="0">
                <a:effectLst>
                  <a:outerShdw blurRad="38100" dist="38100" dir="2700000" algn="tl">
                    <a:srgbClr val="000000">
                      <a:alpha val="43137"/>
                    </a:srgbClr>
                  </a:outerShdw>
                </a:effectLst>
              </a:rPr>
              <a:t>59</a:t>
            </a:r>
            <a:r>
              <a:rPr lang="zh-TW" altLang="en-US" dirty="0">
                <a:effectLst>
                  <a:outerShdw blurRad="38100" dist="38100" dir="2700000" algn="tl">
                    <a:srgbClr val="000000">
                      <a:alpha val="43137"/>
                    </a:srgbClr>
                  </a:outerShdw>
                </a:effectLst>
              </a:rPr>
              <a:t>項（</a:t>
            </a:r>
            <a:r>
              <a:rPr lang="en-US" altLang="zh-TW" dirty="0">
                <a:effectLst>
                  <a:outerShdw blurRad="38100" dist="38100" dir="2700000" algn="tl">
                    <a:srgbClr val="000000">
                      <a:alpha val="43137"/>
                    </a:srgbClr>
                  </a:outerShdw>
                </a:effectLst>
              </a:rPr>
              <a:t>104</a:t>
            </a:r>
            <a:r>
              <a:rPr lang="zh-TW" altLang="en-US" dirty="0">
                <a:effectLst>
                  <a:outerShdw blurRad="38100" dist="38100" dir="2700000" algn="tl">
                    <a:srgbClr val="000000">
                      <a:alpha val="43137"/>
                    </a:srgbClr>
                  </a:outerShdw>
                </a:effectLst>
              </a:rPr>
              <a:t>年新增</a:t>
            </a:r>
            <a:r>
              <a:rPr lang="en-US" altLang="zh-TW" dirty="0">
                <a:effectLst>
                  <a:outerShdw blurRad="38100" dist="38100" dir="2700000" algn="tl">
                    <a:srgbClr val="000000">
                      <a:alpha val="43137"/>
                    </a:srgbClr>
                  </a:outerShdw>
                </a:effectLst>
              </a:rPr>
              <a:t>43</a:t>
            </a:r>
            <a:r>
              <a:rPr lang="zh-TW" altLang="en-US" dirty="0">
                <a:effectLst>
                  <a:outerShdw blurRad="38100" dist="38100" dir="2700000" algn="tl">
                    <a:srgbClr val="000000">
                      <a:alpha val="43137"/>
                    </a:srgbClr>
                  </a:outerShdw>
                </a:effectLst>
              </a:rPr>
              <a:t>項資料集）</a:t>
            </a:r>
          </a:p>
          <a:p>
            <a:r>
              <a:rPr lang="en-US" altLang="zh-TW" dirty="0" smtClean="0">
                <a:effectLst>
                  <a:outerShdw blurRad="38100" dist="38100" dir="2700000" algn="tl">
                    <a:srgbClr val="000000">
                      <a:alpha val="43137"/>
                    </a:srgbClr>
                  </a:outerShdw>
                </a:effectLst>
              </a:rPr>
              <a:t>105</a:t>
            </a:r>
            <a:r>
              <a:rPr lang="zh-TW" altLang="en-US" dirty="0">
                <a:effectLst>
                  <a:outerShdw blurRad="38100" dist="38100" dir="2700000" algn="tl">
                    <a:srgbClr val="000000">
                      <a:alpha val="43137"/>
                    </a:srgbClr>
                  </a:outerShdw>
                </a:effectLst>
              </a:rPr>
              <a:t>年已開放之資料集</a:t>
            </a:r>
          </a:p>
          <a:p>
            <a:pPr lvl="1"/>
            <a:r>
              <a:rPr lang="en-US" altLang="zh-TW" dirty="0">
                <a:effectLst>
                  <a:outerShdw blurRad="38100" dist="38100" dir="2700000" algn="tl">
                    <a:srgbClr val="000000">
                      <a:alpha val="43137"/>
                    </a:srgbClr>
                  </a:outerShdw>
                </a:effectLst>
              </a:rPr>
              <a:t>104</a:t>
            </a:r>
            <a:r>
              <a:rPr lang="zh-TW" altLang="en-US" dirty="0">
                <a:effectLst>
                  <a:outerShdw blurRad="38100" dist="38100" dir="2700000" algn="tl">
                    <a:srgbClr val="000000">
                      <a:alpha val="43137"/>
                    </a:srgbClr>
                  </a:outerShdw>
                </a:effectLst>
              </a:rPr>
              <a:t>年</a:t>
            </a:r>
            <a:r>
              <a:rPr lang="en-US" altLang="zh-TW" dirty="0">
                <a:effectLst>
                  <a:outerShdw blurRad="38100" dist="38100" dir="2700000" algn="tl">
                    <a:srgbClr val="000000">
                      <a:alpha val="43137"/>
                    </a:srgbClr>
                  </a:outerShdw>
                </a:effectLst>
              </a:rPr>
              <a:t>12</a:t>
            </a:r>
            <a:r>
              <a:rPr lang="zh-TW" altLang="en-US" dirty="0">
                <a:effectLst>
                  <a:outerShdw blurRad="38100" dist="38100" dir="2700000" algn="tl">
                    <a:srgbClr val="000000">
                      <a:alpha val="43137"/>
                    </a:srgbClr>
                  </a:outerShdw>
                </a:effectLst>
              </a:rPr>
              <a:t>月</a:t>
            </a:r>
            <a:r>
              <a:rPr lang="en-US" altLang="zh-TW" dirty="0">
                <a:effectLst>
                  <a:outerShdw blurRad="38100" dist="38100" dir="2700000" algn="tl">
                    <a:srgbClr val="000000">
                      <a:alpha val="43137"/>
                    </a:srgbClr>
                  </a:outerShdw>
                </a:effectLst>
              </a:rPr>
              <a:t>31</a:t>
            </a:r>
            <a:r>
              <a:rPr lang="zh-TW" altLang="en-US" dirty="0">
                <a:effectLst>
                  <a:outerShdw blurRad="38100" dist="38100" dir="2700000" algn="tl">
                    <a:srgbClr val="000000">
                      <a:alpha val="43137"/>
                    </a:srgbClr>
                  </a:outerShdw>
                </a:effectLst>
              </a:rPr>
              <a:t>日於本所地質法專區設立地質敏感區範圍數值檔下載頁面</a:t>
            </a:r>
            <a:r>
              <a:rPr lang="zh-TW" altLang="en-US" dirty="0" smtClean="0">
                <a:effectLst>
                  <a:outerShdw blurRad="38100" dist="38100" dir="2700000" algn="tl">
                    <a:srgbClr val="000000">
                      <a:alpha val="43137"/>
                    </a:srgbClr>
                  </a:outerShdw>
                </a:effectLst>
              </a:rPr>
              <a:t>；</a:t>
            </a:r>
            <a:r>
              <a:rPr lang="en-US" altLang="zh-TW" dirty="0" smtClean="0">
                <a:effectLst>
                  <a:outerShdw blurRad="38100" dist="38100" dir="2700000" algn="tl">
                    <a:srgbClr val="000000">
                      <a:alpha val="43137"/>
                    </a:srgbClr>
                  </a:outerShdw>
                </a:effectLst>
              </a:rPr>
              <a:t>105</a:t>
            </a:r>
            <a:r>
              <a:rPr lang="zh-TW" altLang="en-US" dirty="0" smtClean="0">
                <a:effectLst>
                  <a:outerShdw blurRad="38100" dist="38100" dir="2700000" algn="tl">
                    <a:srgbClr val="000000">
                      <a:alpha val="43137"/>
                    </a:srgbClr>
                  </a:outerShdw>
                </a:effectLst>
              </a:rPr>
              <a:t>年</a:t>
            </a:r>
            <a:r>
              <a:rPr lang="en-US" altLang="zh-TW" dirty="0">
                <a:effectLst>
                  <a:outerShdw blurRad="38100" dist="38100" dir="2700000" algn="tl">
                    <a:srgbClr val="000000">
                      <a:alpha val="43137"/>
                    </a:srgbClr>
                  </a:outerShdw>
                </a:effectLst>
              </a:rPr>
              <a:t>3</a:t>
            </a:r>
            <a:r>
              <a:rPr lang="zh-TW" altLang="en-US" dirty="0">
                <a:effectLst>
                  <a:outerShdw blurRad="38100" dist="38100" dir="2700000" algn="tl">
                    <a:srgbClr val="000000">
                      <a:alpha val="43137"/>
                    </a:srgbClr>
                  </a:outerShdw>
                </a:effectLst>
              </a:rPr>
              <a:t>月</a:t>
            </a:r>
            <a:r>
              <a:rPr lang="en-US" altLang="zh-TW" dirty="0">
                <a:effectLst>
                  <a:outerShdw blurRad="38100" dist="38100" dir="2700000" algn="tl">
                    <a:srgbClr val="000000">
                      <a:alpha val="43137"/>
                    </a:srgbClr>
                  </a:outerShdw>
                </a:effectLst>
              </a:rPr>
              <a:t>16</a:t>
            </a:r>
            <a:r>
              <a:rPr lang="zh-TW" altLang="en-US" dirty="0">
                <a:effectLst>
                  <a:outerShdw blurRad="38100" dist="38100" dir="2700000" algn="tl">
                    <a:srgbClr val="000000">
                      <a:alpha val="43137"/>
                    </a:srgbClr>
                  </a:outerShdw>
                </a:effectLst>
              </a:rPr>
              <a:t>日於政府資料開放平臺上</a:t>
            </a:r>
            <a:r>
              <a:rPr lang="zh-TW" altLang="en-US" dirty="0" smtClean="0">
                <a:effectLst>
                  <a:outerShdw blurRad="38100" dist="38100" dir="2700000" algn="tl">
                    <a:srgbClr val="000000">
                      <a:alpha val="43137"/>
                    </a:srgbClr>
                  </a:outerShdw>
                </a:effectLst>
              </a:rPr>
              <a:t>架</a:t>
            </a:r>
            <a:endParaRPr lang="zh-TW" altLang="en-US" dirty="0">
              <a:effectLst>
                <a:outerShdw blurRad="38100" dist="38100" dir="2700000" algn="tl">
                  <a:srgbClr val="000000">
                    <a:alpha val="43137"/>
                  </a:srgbClr>
                </a:outerShdw>
              </a:effectLst>
            </a:endParaRPr>
          </a:p>
          <a:p>
            <a:pPr lvl="1"/>
            <a:r>
              <a:rPr lang="zh-TW" altLang="en-US" dirty="0" smtClean="0">
                <a:effectLst>
                  <a:outerShdw blurRad="38100" dist="38100" dir="2700000" algn="tl">
                    <a:srgbClr val="000000">
                      <a:alpha val="43137"/>
                    </a:srgbClr>
                  </a:outerShdw>
                </a:effectLst>
              </a:rPr>
              <a:t>因應</a:t>
            </a:r>
            <a:r>
              <a:rPr lang="en-US" altLang="zh-TW" dirty="0">
                <a:effectLst>
                  <a:outerShdw blurRad="38100" dist="38100" dir="2700000" algn="tl">
                    <a:srgbClr val="000000">
                      <a:alpha val="43137"/>
                    </a:srgbClr>
                  </a:outerShdw>
                </a:effectLst>
              </a:rPr>
              <a:t>0206</a:t>
            </a:r>
            <a:r>
              <a:rPr lang="zh-TW" altLang="en-US" dirty="0">
                <a:effectLst>
                  <a:outerShdw blurRad="38100" dist="38100" dir="2700000" algn="tl">
                    <a:srgbClr val="000000">
                      <a:alpha val="43137"/>
                    </a:srgbClr>
                  </a:outerShdw>
                </a:effectLst>
              </a:rPr>
              <a:t>美濃地震，於</a:t>
            </a:r>
            <a:r>
              <a:rPr lang="en-US" altLang="zh-TW" dirty="0">
                <a:effectLst>
                  <a:outerShdw blurRad="38100" dist="38100" dir="2700000" algn="tl">
                    <a:srgbClr val="000000">
                      <a:alpha val="43137"/>
                    </a:srgbClr>
                  </a:outerShdw>
                </a:effectLst>
              </a:rPr>
              <a:t>3</a:t>
            </a:r>
            <a:r>
              <a:rPr lang="zh-TW" altLang="en-US" dirty="0">
                <a:effectLst>
                  <a:outerShdw blurRad="38100" dist="38100" dir="2700000" algn="tl">
                    <a:srgbClr val="000000">
                      <a:alpha val="43137"/>
                    </a:srgbClr>
                  </a:outerShdw>
                </a:effectLst>
              </a:rPr>
              <a:t>月</a:t>
            </a:r>
            <a:r>
              <a:rPr lang="en-US" altLang="zh-TW" dirty="0">
                <a:effectLst>
                  <a:outerShdw blurRad="38100" dist="38100" dir="2700000" algn="tl">
                    <a:srgbClr val="000000">
                      <a:alpha val="43137"/>
                    </a:srgbClr>
                  </a:outerShdw>
                </a:effectLst>
              </a:rPr>
              <a:t>14</a:t>
            </a:r>
            <a:r>
              <a:rPr lang="zh-TW" altLang="en-US" dirty="0">
                <a:effectLst>
                  <a:outerShdw blurRad="38100" dist="38100" dir="2700000" algn="tl">
                    <a:srgbClr val="000000">
                      <a:alpha val="43137"/>
                    </a:srgbClr>
                  </a:outerShdw>
                </a:effectLst>
              </a:rPr>
              <a:t>日土壤液化潛勢查詢系統 </a:t>
            </a:r>
            <a:r>
              <a:rPr lang="zh-TW" altLang="en-US" dirty="0" smtClean="0">
                <a:effectLst>
                  <a:outerShdw blurRad="38100" dist="38100" dir="2700000" algn="tl">
                    <a:srgbClr val="000000">
                      <a:alpha val="43137"/>
                    </a:srgbClr>
                  </a:outerShdw>
                </a:effectLst>
              </a:rPr>
              <a:t>上線</a:t>
            </a:r>
            <a:r>
              <a:rPr lang="en-US" altLang="zh-TW" dirty="0" smtClean="0">
                <a:effectLst>
                  <a:outerShdw blurRad="38100" dist="38100" dir="2700000" algn="tl">
                    <a:srgbClr val="000000">
                      <a:alpha val="43137"/>
                    </a:srgbClr>
                  </a:outerShdw>
                </a:effectLst>
              </a:rPr>
              <a:t>2</a:t>
            </a:r>
            <a:r>
              <a:rPr lang="zh-TW" altLang="en-US" dirty="0" smtClean="0">
                <a:effectLst>
                  <a:outerShdw blurRad="38100" dist="38100" dir="2700000" algn="tl">
                    <a:srgbClr val="000000">
                      <a:alpha val="43137"/>
                    </a:srgbClr>
                  </a:outerShdw>
                </a:effectLst>
              </a:rPr>
              <a:t>日</a:t>
            </a:r>
            <a:r>
              <a:rPr lang="zh-TW" altLang="en-US" dirty="0">
                <a:effectLst>
                  <a:outerShdw blurRad="38100" dist="38100" dir="2700000" algn="tl">
                    <a:srgbClr val="000000">
                      <a:alpha val="43137"/>
                    </a:srgbClr>
                  </a:outerShdw>
                </a:effectLst>
              </a:rPr>
              <a:t>後</a:t>
            </a:r>
            <a:r>
              <a:rPr lang="zh-TW" altLang="en-US" dirty="0" smtClean="0">
                <a:effectLst>
                  <a:outerShdw blurRad="38100" dist="38100" dir="2700000" algn="tl">
                    <a:srgbClr val="000000">
                      <a:alpha val="43137"/>
                    </a:srgbClr>
                  </a:outerShdw>
                </a:effectLst>
              </a:rPr>
              <a:t>開放</a:t>
            </a:r>
            <a:r>
              <a:rPr lang="zh-TW" altLang="en-US" dirty="0">
                <a:effectLst>
                  <a:outerShdw blurRad="38100" dist="38100" dir="2700000" algn="tl">
                    <a:srgbClr val="000000">
                      <a:alpha val="43137"/>
                    </a:srgbClr>
                  </a:outerShdw>
                </a:effectLst>
              </a:rPr>
              <a:t>土壤液化潛勢圖資群組及經濟部中央地質調所土壤液化潛勢</a:t>
            </a:r>
            <a:r>
              <a:rPr lang="zh-TW" altLang="en-US" dirty="0" smtClean="0">
                <a:effectLst>
                  <a:outerShdw blurRad="38100" dist="38100" dir="2700000" algn="tl">
                    <a:srgbClr val="000000">
                      <a:alpha val="43137"/>
                    </a:srgbClr>
                  </a:outerShdw>
                </a:effectLst>
              </a:rPr>
              <a:t>圖</a:t>
            </a:r>
            <a:endParaRPr lang="zh-TW" altLang="en-US" dirty="0">
              <a:effectLst>
                <a:outerShdw blurRad="38100" dist="38100" dir="2700000" algn="tl">
                  <a:srgbClr val="000000">
                    <a:alpha val="43137"/>
                  </a:srgbClr>
                </a:outerShdw>
              </a:effectLst>
            </a:endParaRPr>
          </a:p>
          <a:p>
            <a:r>
              <a:rPr lang="zh-TW" altLang="en-US" dirty="0" smtClean="0">
                <a:effectLst>
                  <a:outerShdw blurRad="38100" dist="38100" dir="2700000" algn="tl">
                    <a:srgbClr val="000000">
                      <a:alpha val="43137"/>
                    </a:srgbClr>
                  </a:outerShdw>
                </a:effectLst>
              </a:rPr>
              <a:t>未來</a:t>
            </a:r>
            <a:r>
              <a:rPr lang="zh-TW" altLang="en-US" dirty="0">
                <a:effectLst>
                  <a:outerShdw blurRad="38100" dist="38100" dir="2700000" algn="tl">
                    <a:srgbClr val="000000">
                      <a:alpha val="43137"/>
                    </a:srgbClr>
                  </a:outerShdw>
                </a:effectLst>
              </a:rPr>
              <a:t>預計開放之</a:t>
            </a:r>
            <a:r>
              <a:rPr lang="zh-TW" altLang="en-US" dirty="0" smtClean="0">
                <a:effectLst>
                  <a:outerShdw blurRad="38100" dist="38100" dir="2700000" algn="tl">
                    <a:srgbClr val="000000">
                      <a:alpha val="43137"/>
                    </a:srgbClr>
                  </a:outerShdw>
                </a:effectLst>
              </a:rPr>
              <a:t>資料</a:t>
            </a:r>
            <a:endParaRPr lang="en-US" altLang="zh-TW" dirty="0">
              <a:effectLst>
                <a:outerShdw blurRad="38100" dist="38100" dir="2700000" algn="tl">
                  <a:srgbClr val="000000">
                    <a:alpha val="43137"/>
                  </a:srgbClr>
                </a:outerShdw>
              </a:effectLst>
            </a:endParaRPr>
          </a:p>
          <a:p>
            <a:pPr lvl="1"/>
            <a:r>
              <a:rPr lang="en-US" altLang="zh-TW" dirty="0" smtClean="0">
                <a:effectLst>
                  <a:outerShdw blurRad="38100" dist="38100" dir="2700000" algn="tl">
                    <a:srgbClr val="000000">
                      <a:alpha val="43137"/>
                    </a:srgbClr>
                  </a:outerShdw>
                </a:effectLst>
              </a:rPr>
              <a:t>6</a:t>
            </a:r>
            <a:r>
              <a:rPr lang="zh-TW" altLang="en-US" dirty="0">
                <a:effectLst>
                  <a:outerShdw blurRad="38100" dist="38100" dir="2700000" algn="tl">
                    <a:srgbClr val="000000">
                      <a:alpha val="43137"/>
                    </a:srgbClr>
                  </a:outerShdw>
                </a:effectLst>
              </a:rPr>
              <a:t>月底前另開放</a:t>
            </a:r>
            <a:r>
              <a:rPr lang="en-US" altLang="zh-TW" dirty="0">
                <a:effectLst>
                  <a:outerShdw blurRad="38100" dist="38100" dir="2700000" algn="tl">
                    <a:srgbClr val="000000">
                      <a:alpha val="43137"/>
                    </a:srgbClr>
                  </a:outerShdw>
                </a:effectLst>
              </a:rPr>
              <a:t>42</a:t>
            </a:r>
            <a:r>
              <a:rPr lang="zh-TW" altLang="en-US" dirty="0">
                <a:effectLst>
                  <a:outerShdw blurRad="38100" dist="38100" dir="2700000" algn="tl">
                    <a:srgbClr val="000000">
                      <a:alpha val="43137"/>
                    </a:srgbClr>
                  </a:outerShdw>
                </a:effectLst>
              </a:rPr>
              <a:t>項資料集，</a:t>
            </a:r>
            <a:r>
              <a:rPr lang="en-US" altLang="zh-TW" dirty="0">
                <a:effectLst>
                  <a:outerShdw blurRad="38100" dist="38100" dir="2700000" algn="tl">
                    <a:srgbClr val="000000">
                      <a:alpha val="43137"/>
                    </a:srgbClr>
                  </a:outerShdw>
                </a:effectLst>
              </a:rPr>
              <a:t>105</a:t>
            </a:r>
            <a:r>
              <a:rPr lang="zh-TW" altLang="en-US" dirty="0" smtClean="0">
                <a:effectLst>
                  <a:outerShdw blurRad="38100" dist="38100" dir="2700000" algn="tl">
                    <a:srgbClr val="000000">
                      <a:alpha val="43137"/>
                    </a:srgbClr>
                  </a:outerShdw>
                </a:effectLst>
              </a:rPr>
              <a:t>年將共計</a:t>
            </a:r>
            <a:r>
              <a:rPr lang="en-US" altLang="zh-TW" dirty="0">
                <a:effectLst>
                  <a:outerShdw blurRad="38100" dist="38100" dir="2700000" algn="tl">
                    <a:srgbClr val="000000">
                      <a:alpha val="43137"/>
                    </a:srgbClr>
                  </a:outerShdw>
                </a:effectLst>
              </a:rPr>
              <a:t>45</a:t>
            </a:r>
            <a:r>
              <a:rPr lang="zh-TW" altLang="en-US" dirty="0">
                <a:effectLst>
                  <a:outerShdw blurRad="38100" dist="38100" dir="2700000" algn="tl">
                    <a:srgbClr val="000000">
                      <a:alpha val="43137"/>
                    </a:srgbClr>
                  </a:outerShdw>
                </a:effectLst>
              </a:rPr>
              <a:t>項資料</a:t>
            </a:r>
            <a:r>
              <a:rPr lang="zh-TW" altLang="en-US" dirty="0" smtClean="0">
                <a:effectLst>
                  <a:outerShdw blurRad="38100" dist="38100" dir="2700000" algn="tl">
                    <a:srgbClr val="000000">
                      <a:alpha val="43137"/>
                    </a:srgbClr>
                  </a:outerShdw>
                </a:effectLst>
              </a:rPr>
              <a:t>集</a:t>
            </a:r>
            <a:endParaRPr lang="zh-TW" altLang="en-US" dirty="0">
              <a:effectLst>
                <a:outerShdw blurRad="38100" dist="38100" dir="2700000" algn="tl">
                  <a:srgbClr val="000000">
                    <a:alpha val="43137"/>
                  </a:srgbClr>
                </a:outerShdw>
              </a:effectLst>
            </a:endParaRPr>
          </a:p>
          <a:p>
            <a:endParaRPr lang="zh-TW" altLang="en-US" dirty="0">
              <a:effectLst>
                <a:outerShdw blurRad="38100" dist="38100" dir="2700000" algn="tl">
                  <a:srgbClr val="000000">
                    <a:alpha val="43137"/>
                  </a:srgbClr>
                </a:outerShdw>
              </a:effectLst>
            </a:endParaRPr>
          </a:p>
        </p:txBody>
      </p:sp>
      <p:sp>
        <p:nvSpPr>
          <p:cNvPr id="2" name="標題 1"/>
          <p:cNvSpPr>
            <a:spLocks noGrp="1"/>
          </p:cNvSpPr>
          <p:nvPr>
            <p:ph type="title"/>
          </p:nvPr>
        </p:nvSpPr>
        <p:spPr/>
        <p:txBody>
          <a:bodyPr>
            <a:normAutofit/>
          </a:bodyPr>
          <a:lstStyle/>
          <a:p>
            <a:r>
              <a:rPr lang="zh-TW" altLang="en-US" dirty="0"/>
              <a:t>本所政府資料開放</a:t>
            </a:r>
            <a:r>
              <a:rPr lang="zh-TW" altLang="en-US" dirty="0" smtClean="0"/>
              <a:t>情形</a:t>
            </a:r>
            <a:endParaRPr lang="zh-TW" altLang="en-US" dirty="0"/>
          </a:p>
        </p:txBody>
      </p:sp>
    </p:spTree>
    <p:extLst>
      <p:ext uri="{BB962C8B-B14F-4D97-AF65-F5344CB8AC3E}">
        <p14:creationId xmlns:p14="http://schemas.microsoft.com/office/powerpoint/2010/main" val="24500179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a:xfrm>
            <a:off x="457200" y="1412776"/>
            <a:ext cx="8229600" cy="4594515"/>
          </a:xfrm>
        </p:spPr>
        <p:txBody>
          <a:bodyPr>
            <a:normAutofit fontScale="70000" lnSpcReduction="20000"/>
          </a:bodyPr>
          <a:lstStyle/>
          <a:p>
            <a:r>
              <a:rPr lang="zh-TW" altLang="en-US" dirty="0" smtClean="0"/>
              <a:t>推動策略</a:t>
            </a:r>
            <a:endParaRPr lang="en-US" altLang="zh-TW" dirty="0" smtClean="0"/>
          </a:p>
          <a:p>
            <a:endParaRPr lang="en-US" altLang="zh-TW" dirty="0"/>
          </a:p>
          <a:p>
            <a:endParaRPr lang="en-US" altLang="zh-TW" dirty="0" smtClean="0"/>
          </a:p>
          <a:p>
            <a:pPr algn="just">
              <a:lnSpc>
                <a:spcPct val="120000"/>
              </a:lnSpc>
            </a:pPr>
            <a:r>
              <a:rPr lang="zh-TW" altLang="en-US" dirty="0" smtClean="0"/>
              <a:t>配合</a:t>
            </a:r>
            <a:r>
              <a:rPr lang="zh-TW" altLang="en-US" dirty="0"/>
              <a:t>行政院「政府資料開放進階行動方案」及本部「政府資料開放推動計畫」，研析本所業務單位地質資料項目及現有資料庫地質資料，規劃開放之資料集，並整合本所國土地質資訊系統已建置之資料倉儲，透過第四階段電子化</a:t>
            </a:r>
            <a:r>
              <a:rPr lang="zh-TW" altLang="en-US" dirty="0" smtClean="0"/>
              <a:t>政府</a:t>
            </a:r>
            <a:r>
              <a:rPr lang="zh-TW" altLang="en-US" dirty="0"/>
              <a:t>－</a:t>
            </a:r>
            <a:r>
              <a:rPr lang="zh-TW" altLang="en-US" dirty="0" smtClean="0"/>
              <a:t>環境</a:t>
            </a:r>
            <a:r>
              <a:rPr lang="zh-TW" altLang="en-US" dirty="0"/>
              <a:t>資源資料整合計畫 自行研發之地質雲服務演示適用範例，如以地質雲服務「</a:t>
            </a:r>
            <a:r>
              <a:rPr lang="en-US" altLang="zh-TW" dirty="0"/>
              <a:t>PaaS</a:t>
            </a:r>
            <a:r>
              <a:rPr lang="zh-TW" altLang="en-US" dirty="0"/>
              <a:t>平台即服務」、「</a:t>
            </a:r>
            <a:r>
              <a:rPr lang="en-US" altLang="zh-TW" dirty="0"/>
              <a:t>SaaS</a:t>
            </a:r>
            <a:r>
              <a:rPr lang="zh-TW" altLang="en-US" dirty="0"/>
              <a:t>軟體即服務」模式產生提供「地質雲－土壤液化潛勢分布（專業版）」服務，其中已建置及介接</a:t>
            </a:r>
            <a:r>
              <a:rPr lang="en-US" altLang="zh-TW" dirty="0"/>
              <a:t>45</a:t>
            </a:r>
            <a:r>
              <a:rPr lang="zh-TW" altLang="en-US" dirty="0"/>
              <a:t>種資料，對外提供包含土壤液化潛勢分佈、</a:t>
            </a:r>
            <a:r>
              <a:rPr lang="en-US" altLang="zh-TW" dirty="0"/>
              <a:t>CDX</a:t>
            </a:r>
            <a:r>
              <a:rPr lang="zh-TW" altLang="en-US" dirty="0"/>
              <a:t>歷史地震資料、</a:t>
            </a:r>
            <a:r>
              <a:rPr lang="en-US" altLang="zh-TW" dirty="0"/>
              <a:t>CDX</a:t>
            </a:r>
            <a:r>
              <a:rPr lang="zh-TW" altLang="en-US" dirty="0"/>
              <a:t>雨量觀測資料、營建署配套措施、地質圖及歷史地圖套疊、下載圖檔、門牌地址或關鍵字查詢定位，以及政府四星等級「土壤液化潛勢」開放資料（</a:t>
            </a:r>
            <a:r>
              <a:rPr lang="en-US" altLang="zh-TW" dirty="0"/>
              <a:t>Open Data</a:t>
            </a:r>
            <a:r>
              <a:rPr lang="zh-TW" altLang="en-US" dirty="0"/>
              <a:t>），達成支援查詢及分流之目標</a:t>
            </a:r>
            <a:r>
              <a:rPr lang="zh-TW" altLang="en-US" dirty="0" smtClean="0"/>
              <a:t>，一週內服務</a:t>
            </a:r>
            <a:r>
              <a:rPr lang="zh-TW" altLang="en-US" dirty="0"/>
              <a:t>人次累計逾</a:t>
            </a:r>
            <a:r>
              <a:rPr lang="en-US" altLang="zh-TW" dirty="0"/>
              <a:t>360</a:t>
            </a:r>
            <a:r>
              <a:rPr lang="zh-TW" altLang="en-US" dirty="0"/>
              <a:t>萬人次</a:t>
            </a:r>
            <a:r>
              <a:rPr lang="zh-TW" altLang="en-US" dirty="0" smtClean="0"/>
              <a:t>。</a:t>
            </a:r>
            <a:endParaRPr lang="zh-TW" altLang="en-US" dirty="0"/>
          </a:p>
        </p:txBody>
      </p:sp>
      <p:sp>
        <p:nvSpPr>
          <p:cNvPr id="2" name="標題 1"/>
          <p:cNvSpPr>
            <a:spLocks noGrp="1"/>
          </p:cNvSpPr>
          <p:nvPr>
            <p:ph type="title"/>
          </p:nvPr>
        </p:nvSpPr>
        <p:spPr/>
        <p:txBody>
          <a:bodyPr/>
          <a:lstStyle/>
          <a:p>
            <a:r>
              <a:rPr lang="zh-TW" altLang="en-US" dirty="0"/>
              <a:t>主題式開放資料</a:t>
            </a:r>
          </a:p>
        </p:txBody>
      </p:sp>
      <p:sp>
        <p:nvSpPr>
          <p:cNvPr id="4" name="文字方塊 3"/>
          <p:cNvSpPr txBox="1"/>
          <p:nvPr/>
        </p:nvSpPr>
        <p:spPr>
          <a:xfrm>
            <a:off x="790248" y="1763553"/>
            <a:ext cx="8039380" cy="461665"/>
          </a:xfrm>
          <a:prstGeom prst="rect">
            <a:avLst/>
          </a:prstGeom>
          <a:noFill/>
        </p:spPr>
        <p:txBody>
          <a:bodyPr wrap="non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zh-TW" altLang="en-US" sz="2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推動住居地質環境資料</a:t>
            </a:r>
            <a:r>
              <a:rPr lang="zh-TW" altLang="en-US" sz="2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開放</a:t>
            </a:r>
            <a:r>
              <a:rPr lang="en-US" altLang="zh-TW" sz="2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a:t>
            </a:r>
            <a:r>
              <a:rPr lang="zh-TW" altLang="en-US" sz="2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整合</a:t>
            </a:r>
            <a:r>
              <a:rPr lang="zh-TW" altLang="en-US" sz="2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雲端地質資訊全民應用</a:t>
            </a:r>
          </a:p>
        </p:txBody>
      </p:sp>
    </p:spTree>
    <p:extLst>
      <p:ext uri="{BB962C8B-B14F-4D97-AF65-F5344CB8AC3E}">
        <p14:creationId xmlns:p14="http://schemas.microsoft.com/office/powerpoint/2010/main" val="24500179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p:txBody>
          <a:bodyPr>
            <a:normAutofit/>
          </a:bodyPr>
          <a:lstStyle/>
          <a:p>
            <a:r>
              <a:rPr lang="zh-TW" altLang="en-US" dirty="0" smtClean="0">
                <a:solidFill>
                  <a:srgbClr val="0000FF"/>
                </a:solidFill>
                <a:effectLst>
                  <a:outerShdw blurRad="38100" dist="38100" dir="2700000" algn="tl">
                    <a:srgbClr val="000000">
                      <a:alpha val="43137"/>
                    </a:srgbClr>
                  </a:outerShdw>
                </a:effectLst>
              </a:rPr>
              <a:t>同仁仍缺乏</a:t>
            </a:r>
            <a:r>
              <a:rPr lang="zh-TW" altLang="en-US" dirty="0">
                <a:solidFill>
                  <a:srgbClr val="0000FF"/>
                </a:solidFill>
                <a:effectLst>
                  <a:outerShdw blurRad="38100" dist="38100" dir="2700000" algn="tl">
                    <a:srgbClr val="000000">
                      <a:alpha val="43137"/>
                    </a:srgbClr>
                  </a:outerShdw>
                </a:effectLst>
              </a:rPr>
              <a:t>資料開放</a:t>
            </a:r>
            <a:r>
              <a:rPr lang="zh-TW" altLang="en-US" dirty="0" smtClean="0">
                <a:solidFill>
                  <a:srgbClr val="0000FF"/>
                </a:solidFill>
                <a:effectLst>
                  <a:outerShdw blurRad="38100" dist="38100" dir="2700000" algn="tl">
                    <a:srgbClr val="000000">
                      <a:alpha val="43137"/>
                    </a:srgbClr>
                  </a:outerShdw>
                </a:effectLst>
              </a:rPr>
              <a:t>之自覺，仍需花費力氣勸說</a:t>
            </a:r>
            <a:endParaRPr lang="zh-TW" altLang="en-US" dirty="0">
              <a:solidFill>
                <a:srgbClr val="0000FF"/>
              </a:solidFill>
              <a:effectLst>
                <a:outerShdw blurRad="38100" dist="38100" dir="2700000" algn="tl">
                  <a:srgbClr val="000000">
                    <a:alpha val="43137"/>
                  </a:srgbClr>
                </a:outerShdw>
              </a:effectLst>
            </a:endParaRPr>
          </a:p>
          <a:p>
            <a:r>
              <a:rPr lang="zh-TW" altLang="en-US" dirty="0" smtClean="0">
                <a:solidFill>
                  <a:srgbClr val="0000FF"/>
                </a:solidFill>
                <a:effectLst>
                  <a:outerShdw blurRad="38100" dist="38100" dir="2700000" algn="tl">
                    <a:srgbClr val="000000">
                      <a:alpha val="43137"/>
                    </a:srgbClr>
                  </a:outerShdw>
                </a:effectLst>
              </a:rPr>
              <a:t>釋出資料仍不足供產業</a:t>
            </a:r>
            <a:r>
              <a:rPr lang="zh-TW" altLang="en-US" dirty="0">
                <a:solidFill>
                  <a:srgbClr val="0000FF"/>
                </a:solidFill>
                <a:effectLst>
                  <a:outerShdw blurRad="38100" dist="38100" dir="2700000" algn="tl">
                    <a:srgbClr val="000000">
                      <a:alpha val="43137"/>
                    </a:srgbClr>
                  </a:outerShdw>
                </a:effectLst>
              </a:rPr>
              <a:t>或民眾需求</a:t>
            </a:r>
          </a:p>
          <a:p>
            <a:r>
              <a:rPr lang="zh-TW" altLang="en-US" dirty="0">
                <a:solidFill>
                  <a:srgbClr val="0000FF"/>
                </a:solidFill>
                <a:effectLst>
                  <a:outerShdw blurRad="38100" dist="38100" dir="2700000" algn="tl">
                    <a:srgbClr val="000000">
                      <a:alpha val="43137"/>
                    </a:srgbClr>
                  </a:outerShdw>
                </a:effectLst>
              </a:rPr>
              <a:t>現有</a:t>
            </a:r>
            <a:r>
              <a:rPr lang="zh-TW" altLang="en-US" dirty="0" smtClean="0">
                <a:solidFill>
                  <a:srgbClr val="0000FF"/>
                </a:solidFill>
                <a:effectLst>
                  <a:outerShdw blurRad="38100" dist="38100" dir="2700000" algn="tl">
                    <a:srgbClr val="000000">
                      <a:alpha val="43137"/>
                    </a:srgbClr>
                  </a:outerShdw>
                </a:effectLst>
              </a:rPr>
              <a:t>資料項目及</a:t>
            </a:r>
            <a:r>
              <a:rPr lang="zh-TW" altLang="en-US" dirty="0">
                <a:solidFill>
                  <a:srgbClr val="0000FF"/>
                </a:solidFill>
                <a:effectLst>
                  <a:outerShdw blurRad="38100" dist="38100" dir="2700000" algn="tl">
                    <a:srgbClr val="000000">
                      <a:alpha val="43137"/>
                    </a:srgbClr>
                  </a:outerShdw>
                </a:effectLst>
              </a:rPr>
              <a:t>格式為因應機關業務需求產出</a:t>
            </a:r>
            <a:r>
              <a:rPr lang="zh-TW" altLang="en-US" dirty="0" smtClean="0">
                <a:solidFill>
                  <a:srgbClr val="0000FF"/>
                </a:solidFill>
                <a:effectLst>
                  <a:outerShdw blurRad="38100" dist="38100" dir="2700000" algn="tl">
                    <a:srgbClr val="000000">
                      <a:alpha val="43137"/>
                    </a:srgbClr>
                  </a:outerShdw>
                </a:effectLst>
              </a:rPr>
              <a:t>，未能兼顧開放資料之需求</a:t>
            </a:r>
            <a:endParaRPr lang="zh-TW" altLang="en-US" dirty="0">
              <a:solidFill>
                <a:srgbClr val="0000FF"/>
              </a:solidFill>
              <a:effectLst>
                <a:outerShdw blurRad="38100" dist="38100" dir="2700000" algn="tl">
                  <a:srgbClr val="000000">
                    <a:alpha val="43137"/>
                  </a:srgbClr>
                </a:outerShdw>
              </a:effectLst>
            </a:endParaRPr>
          </a:p>
          <a:p>
            <a:r>
              <a:rPr lang="zh-TW" altLang="en-US" dirty="0" smtClean="0">
                <a:solidFill>
                  <a:srgbClr val="0000FF"/>
                </a:solidFill>
                <a:effectLst>
                  <a:outerShdw blurRad="38100" dist="38100" dir="2700000" algn="tl">
                    <a:srgbClr val="000000">
                      <a:alpha val="43137"/>
                    </a:srgbClr>
                  </a:outerShdw>
                </a:effectLst>
              </a:rPr>
              <a:t>未能瞭解</a:t>
            </a:r>
            <a:r>
              <a:rPr lang="zh-TW" altLang="en-US" dirty="0">
                <a:solidFill>
                  <a:srgbClr val="0000FF"/>
                </a:solidFill>
                <a:effectLst>
                  <a:outerShdw blurRad="38100" dist="38100" dir="2700000" algn="tl">
                    <a:srgbClr val="000000">
                      <a:alpha val="43137"/>
                    </a:srgbClr>
                  </a:outerShdw>
                </a:effectLst>
              </a:rPr>
              <a:t>民間應用需求</a:t>
            </a:r>
          </a:p>
          <a:p>
            <a:r>
              <a:rPr lang="zh-TW" altLang="en-US" dirty="0" smtClean="0">
                <a:solidFill>
                  <a:srgbClr val="FF0000"/>
                </a:solidFill>
                <a:effectLst>
                  <a:outerShdw blurRad="38100" dist="38100" dir="2700000" algn="tl">
                    <a:srgbClr val="000000">
                      <a:alpha val="43137"/>
                    </a:srgbClr>
                  </a:outerShdw>
                </a:effectLst>
              </a:rPr>
              <a:t>請相關</a:t>
            </a:r>
            <a:r>
              <a:rPr lang="zh-TW" altLang="en-US" dirty="0">
                <a:solidFill>
                  <a:srgbClr val="FF0000"/>
                </a:solidFill>
                <a:effectLst>
                  <a:outerShdw blurRad="38100" dist="38100" dir="2700000" algn="tl">
                    <a:srgbClr val="000000">
                      <a:alpha val="43137"/>
                    </a:srgbClr>
                  </a:outerShdw>
                </a:effectLst>
              </a:rPr>
              <a:t>業務同仁積極參與本部或外界舉辦之各類型開放資料研討會或相關會議，必要</a:t>
            </a:r>
            <a:r>
              <a:rPr lang="zh-TW" altLang="en-US" dirty="0" smtClean="0">
                <a:solidFill>
                  <a:srgbClr val="FF0000"/>
                </a:solidFill>
                <a:effectLst>
                  <a:outerShdw blurRad="38100" dist="38100" dir="2700000" algn="tl">
                    <a:srgbClr val="000000">
                      <a:alpha val="43137"/>
                    </a:srgbClr>
                  </a:outerShdw>
                </a:effectLst>
              </a:rPr>
              <a:t>時對其</a:t>
            </a:r>
            <a:r>
              <a:rPr lang="zh-TW" altLang="en-US" dirty="0">
                <a:solidFill>
                  <a:srgbClr val="FF0000"/>
                </a:solidFill>
                <a:effectLst>
                  <a:outerShdw blurRad="38100" dist="38100" dir="2700000" algn="tl">
                    <a:srgbClr val="000000">
                      <a:alpha val="43137"/>
                    </a:srgbClr>
                  </a:outerShdw>
                </a:effectLst>
              </a:rPr>
              <a:t>一對一</a:t>
            </a:r>
            <a:r>
              <a:rPr lang="zh-TW" altLang="en-US" dirty="0" smtClean="0">
                <a:solidFill>
                  <a:srgbClr val="FF0000"/>
                </a:solidFill>
                <a:effectLst>
                  <a:outerShdw blurRad="38100" dist="38100" dir="2700000" algn="tl">
                    <a:srgbClr val="000000">
                      <a:alpha val="43137"/>
                    </a:srgbClr>
                  </a:outerShdw>
                </a:effectLst>
              </a:rPr>
              <a:t>溝通，</a:t>
            </a:r>
            <a:r>
              <a:rPr lang="zh-TW" altLang="en-US" dirty="0">
                <a:solidFill>
                  <a:srgbClr val="FF0000"/>
                </a:solidFill>
                <a:effectLst>
                  <a:outerShdw blurRad="38100" dist="38100" dir="2700000" algn="tl">
                    <a:srgbClr val="000000">
                      <a:alpha val="43137"/>
                    </a:srgbClr>
                  </a:outerShdw>
                </a:effectLst>
              </a:rPr>
              <a:t>加強同仁對開放資料之</a:t>
            </a:r>
            <a:r>
              <a:rPr lang="zh-TW" altLang="en-US" dirty="0" smtClean="0">
                <a:solidFill>
                  <a:srgbClr val="FF0000"/>
                </a:solidFill>
                <a:effectLst>
                  <a:outerShdw blurRad="38100" dist="38100" dir="2700000" algn="tl">
                    <a:srgbClr val="000000">
                      <a:alpha val="43137"/>
                    </a:srgbClr>
                  </a:outerShdw>
                </a:effectLst>
              </a:rPr>
              <a:t>認知</a:t>
            </a:r>
            <a:endParaRPr lang="zh-TW" altLang="en-US" dirty="0">
              <a:solidFill>
                <a:srgbClr val="FF0000"/>
              </a:solidFill>
              <a:effectLst>
                <a:outerShdw blurRad="38100" dist="38100" dir="2700000" algn="tl">
                  <a:srgbClr val="000000">
                    <a:alpha val="43137"/>
                  </a:srgbClr>
                </a:outerShdw>
              </a:effectLst>
            </a:endParaRPr>
          </a:p>
          <a:p>
            <a:r>
              <a:rPr lang="zh-TW" altLang="en-US" dirty="0" smtClean="0">
                <a:solidFill>
                  <a:srgbClr val="FF0000"/>
                </a:solidFill>
                <a:effectLst>
                  <a:outerShdw blurRad="38100" dist="38100" dir="2700000" algn="tl">
                    <a:srgbClr val="000000">
                      <a:alpha val="43137"/>
                    </a:srgbClr>
                  </a:outerShdw>
                </a:effectLst>
              </a:rPr>
              <a:t>開放資料納入一般行政流程、委辦計畫納入採購評選項目</a:t>
            </a:r>
            <a:endParaRPr lang="zh-TW" altLang="en-US" dirty="0">
              <a:solidFill>
                <a:srgbClr val="FF0000"/>
              </a:solidFill>
              <a:effectLst>
                <a:outerShdw blurRad="38100" dist="38100" dir="2700000" algn="tl">
                  <a:srgbClr val="000000">
                    <a:alpha val="43137"/>
                  </a:srgbClr>
                </a:outerShdw>
              </a:effectLst>
            </a:endParaRPr>
          </a:p>
        </p:txBody>
      </p:sp>
      <p:sp>
        <p:nvSpPr>
          <p:cNvPr id="2" name="標題 1"/>
          <p:cNvSpPr>
            <a:spLocks noGrp="1"/>
          </p:cNvSpPr>
          <p:nvPr>
            <p:ph type="title"/>
          </p:nvPr>
        </p:nvSpPr>
        <p:spPr/>
        <p:txBody>
          <a:bodyPr>
            <a:normAutofit/>
          </a:bodyPr>
          <a:lstStyle/>
          <a:p>
            <a:r>
              <a:rPr lang="zh-TW" altLang="en-US" dirty="0">
                <a:solidFill>
                  <a:srgbClr val="0000FF"/>
                </a:solidFill>
              </a:rPr>
              <a:t>遭遇困難</a:t>
            </a:r>
            <a:r>
              <a:rPr lang="zh-TW" altLang="en-US" dirty="0"/>
              <a:t>及</a:t>
            </a:r>
            <a:r>
              <a:rPr lang="zh-TW" altLang="en-US" dirty="0">
                <a:solidFill>
                  <a:srgbClr val="FF0000"/>
                </a:solidFill>
              </a:rPr>
              <a:t>問題解決</a:t>
            </a:r>
            <a:r>
              <a:rPr lang="zh-TW" altLang="en-US" dirty="0" smtClean="0">
                <a:solidFill>
                  <a:srgbClr val="FF0000"/>
                </a:solidFill>
              </a:rPr>
              <a:t>方式</a:t>
            </a:r>
            <a:endParaRPr lang="zh-TW" altLang="en-US" dirty="0">
              <a:solidFill>
                <a:srgbClr val="FF0000"/>
              </a:solidFill>
            </a:endParaRPr>
          </a:p>
        </p:txBody>
      </p:sp>
    </p:spTree>
    <p:extLst>
      <p:ext uri="{BB962C8B-B14F-4D97-AF65-F5344CB8AC3E}">
        <p14:creationId xmlns:p14="http://schemas.microsoft.com/office/powerpoint/2010/main" val="24500179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fontScale="90000"/>
          </a:bodyPr>
          <a:lstStyle/>
          <a:p>
            <a:r>
              <a:rPr lang="zh-TW" altLang="en-US" dirty="0"/>
              <a:t>民間應用</a:t>
            </a:r>
            <a:r>
              <a:rPr lang="zh-TW" altLang="en-US" dirty="0" smtClean="0"/>
              <a:t>情形（土壤液化潛勢資料）</a:t>
            </a:r>
            <a:endParaRPr lang="zh-TW" altLang="en-US" dirty="0"/>
          </a:p>
        </p:txBody>
      </p:sp>
      <p:pic>
        <p:nvPicPr>
          <p:cNvPr id="4" name="Picture 2" descr="C:\Users\garnet\Desktop\有開放資料呀.jpg"/>
          <p:cNvPicPr>
            <a:picLocks noChangeAspect="1" noChangeArrowheads="1"/>
          </p:cNvPicPr>
          <p:nvPr/>
        </p:nvPicPr>
        <p:blipFill rotWithShape="1">
          <a:blip r:embed="rId2">
            <a:extLst>
              <a:ext uri="{28A0092B-C50C-407E-A947-70E740481C1C}">
                <a14:useLocalDpi xmlns:a14="http://schemas.microsoft.com/office/drawing/2010/main" val="0"/>
              </a:ext>
            </a:extLst>
          </a:blip>
          <a:srcRect b="2701"/>
          <a:stretch/>
        </p:blipFill>
        <p:spPr bwMode="auto">
          <a:xfrm>
            <a:off x="467545" y="2067333"/>
            <a:ext cx="8280920" cy="4530019"/>
          </a:xfrm>
          <a:prstGeom prst="rect">
            <a:avLst/>
          </a:prstGeom>
          <a:noFill/>
          <a:extLst>
            <a:ext uri="{909E8E84-426E-40DD-AFC4-6F175D3DCCD1}">
              <a14:hiddenFill xmlns:a14="http://schemas.microsoft.com/office/drawing/2010/main">
                <a:solidFill>
                  <a:srgbClr val="FFFFFF"/>
                </a:solidFill>
              </a14:hiddenFill>
            </a:ext>
          </a:extLst>
        </p:spPr>
      </p:pic>
      <p:sp>
        <p:nvSpPr>
          <p:cNvPr id="5" name="文字方塊 4"/>
          <p:cNvSpPr txBox="1"/>
          <p:nvPr/>
        </p:nvSpPr>
        <p:spPr>
          <a:xfrm>
            <a:off x="323528" y="1696611"/>
            <a:ext cx="5416868" cy="1569660"/>
          </a:xfrm>
          <a:prstGeom prst="rect">
            <a:avLst/>
          </a:prstGeom>
          <a:solidFill>
            <a:schemeClr val="accent6">
              <a:lumMod val="20000"/>
              <a:lumOff val="80000"/>
              <a:alpha val="71000"/>
            </a:schemeClr>
          </a:solidFill>
          <a:ln w="25400">
            <a:solidFill>
              <a:schemeClr val="accent6"/>
            </a:solidFill>
          </a:ln>
        </p:spPr>
        <p:txBody>
          <a:bodyPr wrap="none" rtlCol="0">
            <a:spAutoFit/>
          </a:bodyPr>
          <a:lstStyle/>
          <a:p>
            <a:r>
              <a:rPr lang="zh-TW" altLang="en-US" sz="2400" dirty="0" smtClean="0">
                <a:solidFill>
                  <a:srgbClr val="0000FF"/>
                </a:solidFill>
                <a:effectLst>
                  <a:outerShdw blurRad="38100" dist="38100" dir="2700000" algn="tl">
                    <a:srgbClr val="000000">
                      <a:alpha val="43137"/>
                    </a:srgbClr>
                  </a:outerShdw>
                </a:effectLst>
                <a:latin typeface="文鼎粗圓" panose="020B0609010101010101" pitchFamily="49" charset="-120"/>
                <a:ea typeface="文鼎粗圓" panose="020B0609010101010101" pitchFamily="49" charset="-120"/>
              </a:rPr>
              <a:t>已線上介接：公路總局</a:t>
            </a:r>
            <a:r>
              <a:rPr lang="en-US" altLang="zh-TW" sz="2400" dirty="0" err="1" smtClean="0">
                <a:solidFill>
                  <a:srgbClr val="0000FF"/>
                </a:solidFill>
                <a:effectLst>
                  <a:outerShdw blurRad="38100" dist="38100" dir="2700000" algn="tl">
                    <a:srgbClr val="000000">
                      <a:alpha val="43137"/>
                    </a:srgbClr>
                  </a:outerShdw>
                </a:effectLst>
                <a:latin typeface="文鼎粗圓" panose="020B0609010101010101" pitchFamily="49" charset="-120"/>
                <a:ea typeface="文鼎粗圓" panose="020B0609010101010101" pitchFamily="49" charset="-120"/>
              </a:rPr>
              <a:t>SafeTaiwan</a:t>
            </a:r>
            <a:r>
              <a:rPr lang="zh-TW" altLang="en-US" sz="2400" dirty="0" smtClean="0">
                <a:solidFill>
                  <a:srgbClr val="0000FF"/>
                </a:solidFill>
                <a:effectLst>
                  <a:outerShdw blurRad="38100" dist="38100" dir="2700000" algn="tl">
                    <a:srgbClr val="000000">
                      <a:alpha val="43137"/>
                    </a:srgbClr>
                  </a:outerShdw>
                </a:effectLst>
                <a:latin typeface="文鼎粗圓" panose="020B0609010101010101" pitchFamily="49" charset="-120"/>
                <a:ea typeface="文鼎粗圓" panose="020B0609010101010101" pitchFamily="49" charset="-120"/>
              </a:rPr>
              <a:t>網站</a:t>
            </a:r>
            <a:endParaRPr lang="en-US" altLang="zh-TW" sz="2400" dirty="0" smtClean="0">
              <a:solidFill>
                <a:srgbClr val="0000FF"/>
              </a:solidFill>
              <a:effectLst>
                <a:outerShdw blurRad="38100" dist="38100" dir="2700000" algn="tl">
                  <a:srgbClr val="000000">
                    <a:alpha val="43137"/>
                  </a:srgbClr>
                </a:outerShdw>
              </a:effectLst>
              <a:latin typeface="文鼎粗圓" panose="020B0609010101010101" pitchFamily="49" charset="-120"/>
              <a:ea typeface="文鼎粗圓" panose="020B0609010101010101" pitchFamily="49" charset="-120"/>
            </a:endParaRPr>
          </a:p>
          <a:p>
            <a:r>
              <a:rPr lang="zh-TW" altLang="en-US" sz="2400" dirty="0" smtClean="0">
                <a:solidFill>
                  <a:srgbClr val="0000FF"/>
                </a:solidFill>
                <a:effectLst>
                  <a:outerShdw blurRad="38100" dist="38100" dir="2700000" algn="tl">
                    <a:srgbClr val="000000">
                      <a:alpha val="43137"/>
                    </a:srgbClr>
                  </a:outerShdw>
                </a:effectLst>
                <a:latin typeface="文鼎粗圓" panose="020B0609010101010101" pitchFamily="49" charset="-120"/>
                <a:ea typeface="文鼎粗圓" panose="020B0609010101010101" pitchFamily="49" charset="-120"/>
              </a:rPr>
              <a:t>　　　　　　、內政部國土測繪中心便</a:t>
            </a:r>
            <a:endParaRPr lang="en-US" altLang="zh-TW" sz="2400" dirty="0" smtClean="0">
              <a:solidFill>
                <a:srgbClr val="0000FF"/>
              </a:solidFill>
              <a:effectLst>
                <a:outerShdw blurRad="38100" dist="38100" dir="2700000" algn="tl">
                  <a:srgbClr val="000000">
                    <a:alpha val="43137"/>
                  </a:srgbClr>
                </a:outerShdw>
              </a:effectLst>
              <a:latin typeface="文鼎粗圓" panose="020B0609010101010101" pitchFamily="49" charset="-120"/>
              <a:ea typeface="文鼎粗圓" panose="020B0609010101010101" pitchFamily="49" charset="-120"/>
            </a:endParaRPr>
          </a:p>
          <a:p>
            <a:r>
              <a:rPr lang="zh-TW" altLang="en-US" sz="2400" dirty="0">
                <a:solidFill>
                  <a:srgbClr val="0000FF"/>
                </a:solidFill>
                <a:effectLst>
                  <a:outerShdw blurRad="38100" dist="38100" dir="2700000" algn="tl">
                    <a:srgbClr val="000000">
                      <a:alpha val="43137"/>
                    </a:srgbClr>
                  </a:outerShdw>
                </a:effectLst>
                <a:latin typeface="文鼎粗圓" panose="020B0609010101010101" pitchFamily="49" charset="-120"/>
                <a:ea typeface="文鼎粗圓" panose="020B0609010101010101" pitchFamily="49" charset="-120"/>
              </a:rPr>
              <a:t>　</a:t>
            </a:r>
            <a:r>
              <a:rPr lang="zh-TW" altLang="en-US" sz="2400" dirty="0" smtClean="0">
                <a:solidFill>
                  <a:srgbClr val="0000FF"/>
                </a:solidFill>
                <a:effectLst>
                  <a:outerShdw blurRad="38100" dist="38100" dir="2700000" algn="tl">
                    <a:srgbClr val="000000">
                      <a:alpha val="43137"/>
                    </a:srgbClr>
                  </a:outerShdw>
                </a:effectLst>
                <a:latin typeface="文鼎粗圓" panose="020B0609010101010101" pitchFamily="49" charset="-120"/>
                <a:ea typeface="文鼎粗圓" panose="020B0609010101010101" pitchFamily="49" charset="-120"/>
              </a:rPr>
              <a:t>　　　　　民查詢系統</a:t>
            </a:r>
            <a:endParaRPr lang="en-US" altLang="zh-TW" sz="2400" dirty="0" smtClean="0">
              <a:solidFill>
                <a:srgbClr val="0000FF"/>
              </a:solidFill>
              <a:effectLst>
                <a:outerShdw blurRad="38100" dist="38100" dir="2700000" algn="tl">
                  <a:srgbClr val="000000">
                    <a:alpha val="43137"/>
                  </a:srgbClr>
                </a:outerShdw>
              </a:effectLst>
              <a:latin typeface="文鼎粗圓" panose="020B0609010101010101" pitchFamily="49" charset="-120"/>
              <a:ea typeface="文鼎粗圓" panose="020B0609010101010101" pitchFamily="49" charset="-120"/>
            </a:endParaRPr>
          </a:p>
          <a:p>
            <a:r>
              <a:rPr lang="zh-TW" altLang="en-US" sz="2400" dirty="0" smtClean="0">
                <a:solidFill>
                  <a:srgbClr val="0000FF"/>
                </a:solidFill>
                <a:effectLst>
                  <a:outerShdw blurRad="38100" dist="38100" dir="2700000" algn="tl">
                    <a:srgbClr val="000000">
                      <a:alpha val="43137"/>
                    </a:srgbClr>
                  </a:outerShdw>
                </a:effectLst>
                <a:latin typeface="文鼎粗圓" panose="020B0609010101010101" pitchFamily="49" charset="-120"/>
                <a:ea typeface="文鼎粗圓" panose="020B0609010101010101" pitchFamily="49" charset="-120"/>
              </a:rPr>
              <a:t>民間：</a:t>
            </a:r>
            <a:r>
              <a:rPr lang="en-US" altLang="zh-TW" sz="2400" dirty="0" smtClean="0">
                <a:solidFill>
                  <a:srgbClr val="0000FF"/>
                </a:solidFill>
                <a:effectLst>
                  <a:outerShdw blurRad="38100" dist="38100" dir="2700000" algn="tl">
                    <a:srgbClr val="000000">
                      <a:alpha val="43137"/>
                    </a:srgbClr>
                  </a:outerShdw>
                </a:effectLst>
                <a:latin typeface="文鼎粗圓" panose="020B0609010101010101" pitchFamily="49" charset="-120"/>
                <a:ea typeface="文鼎粗圓" panose="020B0609010101010101" pitchFamily="49" charset="-120"/>
              </a:rPr>
              <a:t>591</a:t>
            </a:r>
            <a:r>
              <a:rPr lang="zh-TW" altLang="en-US" sz="2400" dirty="0" smtClean="0">
                <a:solidFill>
                  <a:srgbClr val="0000FF"/>
                </a:solidFill>
                <a:effectLst>
                  <a:outerShdw blurRad="38100" dist="38100" dir="2700000" algn="tl">
                    <a:srgbClr val="000000">
                      <a:alpha val="43137"/>
                    </a:srgbClr>
                  </a:outerShdw>
                </a:effectLst>
                <a:latin typeface="文鼎粗圓" panose="020B0609010101010101" pitchFamily="49" charset="-120"/>
                <a:ea typeface="文鼎粗圓" panose="020B0609010101010101" pitchFamily="49" charset="-120"/>
              </a:rPr>
              <a:t>房仲網、</a:t>
            </a:r>
            <a:r>
              <a:rPr lang="en-US" altLang="zh-TW" sz="2400" dirty="0" err="1" smtClean="0">
                <a:solidFill>
                  <a:srgbClr val="0000FF"/>
                </a:solidFill>
                <a:effectLst>
                  <a:outerShdw blurRad="38100" dist="38100" dir="2700000" algn="tl">
                    <a:srgbClr val="000000">
                      <a:alpha val="43137"/>
                    </a:srgbClr>
                  </a:outerShdw>
                </a:effectLst>
                <a:latin typeface="文鼎粗圓" panose="020B0609010101010101" pitchFamily="49" charset="-120"/>
                <a:ea typeface="文鼎粗圓" panose="020B0609010101010101" pitchFamily="49" charset="-120"/>
              </a:rPr>
              <a:t>CartoDB</a:t>
            </a:r>
            <a:r>
              <a:rPr lang="zh-TW" altLang="en-US" sz="2400" dirty="0" smtClean="0">
                <a:solidFill>
                  <a:srgbClr val="0000FF"/>
                </a:solidFill>
                <a:effectLst>
                  <a:outerShdw blurRad="38100" dist="38100" dir="2700000" algn="tl">
                    <a:srgbClr val="000000">
                      <a:alpha val="43137"/>
                    </a:srgbClr>
                  </a:outerShdw>
                </a:effectLst>
                <a:latin typeface="文鼎粗圓" panose="020B0609010101010101" pitchFamily="49" charset="-120"/>
                <a:ea typeface="文鼎粗圓" panose="020B0609010101010101" pitchFamily="49" charset="-120"/>
              </a:rPr>
              <a:t>、國票</a:t>
            </a:r>
            <a:endParaRPr lang="en-US" altLang="zh-TW" sz="2400" dirty="0" smtClean="0">
              <a:solidFill>
                <a:srgbClr val="0000FF"/>
              </a:solidFill>
              <a:effectLst>
                <a:outerShdw blurRad="38100" dist="38100" dir="2700000" algn="tl">
                  <a:srgbClr val="000000">
                    <a:alpha val="43137"/>
                  </a:srgbClr>
                </a:outerShdw>
              </a:effectLst>
              <a:latin typeface="文鼎粗圓" panose="020B0609010101010101" pitchFamily="49" charset="-120"/>
              <a:ea typeface="文鼎粗圓" panose="020B0609010101010101" pitchFamily="49" charset="-120"/>
            </a:endParaRPr>
          </a:p>
        </p:txBody>
      </p:sp>
      <p:sp>
        <p:nvSpPr>
          <p:cNvPr id="6" name="文字方塊 5"/>
          <p:cNvSpPr txBox="1"/>
          <p:nvPr/>
        </p:nvSpPr>
        <p:spPr>
          <a:xfrm>
            <a:off x="6804248" y="1404223"/>
            <a:ext cx="1851789" cy="584775"/>
          </a:xfrm>
          <a:prstGeom prst="rect">
            <a:avLst/>
          </a:prstGeom>
          <a:noFill/>
        </p:spPr>
        <p:txBody>
          <a:bodyPr wrap="non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zh-TW" altLang="en-US" sz="32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開放策略</a:t>
            </a:r>
            <a:endParaRPr lang="zh-TW" altLang="en-US" sz="32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7" name="向下箭號 6"/>
          <p:cNvSpPr/>
          <p:nvPr/>
        </p:nvSpPr>
        <p:spPr>
          <a:xfrm rot="1503482">
            <a:off x="7398379" y="2035750"/>
            <a:ext cx="576064" cy="525565"/>
          </a:xfrm>
          <a:prstGeom prst="downArrow">
            <a:avLst/>
          </a:prstGeom>
          <a:solidFill>
            <a:srgbClr val="FF0000"/>
          </a:solidFill>
          <a:ln w="15875" cmpd="sng">
            <a:solidFill>
              <a:srgbClr val="FF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Tree>
    <p:extLst>
      <p:ext uri="{BB962C8B-B14F-4D97-AF65-F5344CB8AC3E}">
        <p14:creationId xmlns:p14="http://schemas.microsoft.com/office/powerpoint/2010/main" val="24500179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zh-TW" altLang="en-US" dirty="0"/>
              <a:t>民間應用</a:t>
            </a:r>
            <a:r>
              <a:rPr lang="zh-TW" altLang="en-US" dirty="0" smtClean="0"/>
              <a:t>情形</a:t>
            </a:r>
            <a:endParaRPr lang="zh-TW" altLang="en-US" dirty="0"/>
          </a:p>
        </p:txBody>
      </p:sp>
      <p:pic>
        <p:nvPicPr>
          <p:cNvPr id="4" name="圖片 3"/>
          <p:cNvPicPr>
            <a:picLocks noChangeAspect="1"/>
          </p:cNvPicPr>
          <p:nvPr/>
        </p:nvPicPr>
        <p:blipFill>
          <a:blip r:embed="rId2"/>
          <a:stretch>
            <a:fillRect/>
          </a:stretch>
        </p:blipFill>
        <p:spPr>
          <a:xfrm>
            <a:off x="467544" y="2348880"/>
            <a:ext cx="5941537" cy="4338265"/>
          </a:xfrm>
          <a:prstGeom prst="rect">
            <a:avLst/>
          </a:prstGeom>
        </p:spPr>
      </p:pic>
      <p:pic>
        <p:nvPicPr>
          <p:cNvPr id="5" name="圖片 4"/>
          <p:cNvPicPr>
            <a:picLocks noChangeAspect="1"/>
          </p:cNvPicPr>
          <p:nvPr/>
        </p:nvPicPr>
        <p:blipFill>
          <a:blip r:embed="rId3"/>
          <a:stretch>
            <a:fillRect/>
          </a:stretch>
        </p:blipFill>
        <p:spPr>
          <a:xfrm>
            <a:off x="4860032" y="692696"/>
            <a:ext cx="3930236" cy="2637159"/>
          </a:xfrm>
          <a:prstGeom prst="rect">
            <a:avLst/>
          </a:prstGeom>
        </p:spPr>
      </p:pic>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22188" y="1340768"/>
            <a:ext cx="2232248" cy="18946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380312" y="2121495"/>
            <a:ext cx="1285875" cy="4565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500179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p:txBody>
          <a:bodyPr/>
          <a:lstStyle/>
          <a:p>
            <a:r>
              <a:rPr lang="zh-TW" altLang="en-US" dirty="0" smtClean="0">
                <a:effectLst>
                  <a:outerShdw blurRad="38100" dist="38100" dir="2700000" algn="tl">
                    <a:srgbClr val="000000">
                      <a:alpha val="43137"/>
                    </a:srgbClr>
                  </a:outerShdw>
                </a:effectLst>
              </a:rPr>
              <a:t>成功？　革命尚未成功，同志仍需努力</a:t>
            </a:r>
            <a:endParaRPr lang="en-US" altLang="zh-TW" dirty="0" smtClean="0">
              <a:effectLst>
                <a:outerShdw blurRad="38100" dist="38100" dir="2700000" algn="tl">
                  <a:srgbClr val="000000">
                    <a:alpha val="43137"/>
                  </a:srgbClr>
                </a:outerShdw>
              </a:effectLst>
            </a:endParaRPr>
          </a:p>
          <a:p>
            <a:r>
              <a:rPr lang="zh-TW" altLang="en-US" dirty="0" smtClean="0">
                <a:effectLst>
                  <a:outerShdw blurRad="38100" dist="38100" dir="2700000" algn="tl">
                    <a:srgbClr val="000000">
                      <a:alpha val="43137"/>
                    </a:srgbClr>
                  </a:outerShdw>
                </a:effectLst>
              </a:rPr>
              <a:t>達成目標關鍵：換位思考（要什麼？怎樣做？）</a:t>
            </a:r>
            <a:endParaRPr lang="en-US" altLang="zh-TW" dirty="0" smtClean="0">
              <a:effectLst>
                <a:outerShdw blurRad="38100" dist="38100" dir="2700000" algn="tl">
                  <a:srgbClr val="000000">
                    <a:alpha val="43137"/>
                  </a:srgbClr>
                </a:outerShdw>
              </a:effectLst>
            </a:endParaRPr>
          </a:p>
          <a:p>
            <a:r>
              <a:rPr lang="zh-TW" altLang="en-US" dirty="0">
                <a:effectLst>
                  <a:outerShdw blurRad="38100" dist="38100" dir="2700000" algn="tl">
                    <a:srgbClr val="000000">
                      <a:alpha val="43137"/>
                    </a:srgbClr>
                  </a:outerShdw>
                </a:effectLst>
              </a:rPr>
              <a:t>達成</a:t>
            </a:r>
            <a:r>
              <a:rPr lang="zh-TW" altLang="en-US" dirty="0" smtClean="0">
                <a:effectLst>
                  <a:outerShdw blurRad="38100" dist="38100" dir="2700000" algn="tl">
                    <a:srgbClr val="000000">
                      <a:alpha val="43137"/>
                    </a:srgbClr>
                  </a:outerShdw>
                </a:effectLst>
              </a:rPr>
              <a:t>目標策略：</a:t>
            </a:r>
            <a:endParaRPr lang="en-US" altLang="zh-TW" dirty="0" smtClean="0">
              <a:effectLst>
                <a:outerShdw blurRad="38100" dist="38100" dir="2700000" algn="tl">
                  <a:srgbClr val="000000">
                    <a:alpha val="43137"/>
                  </a:srgbClr>
                </a:outerShdw>
              </a:effectLst>
            </a:endParaRPr>
          </a:p>
          <a:p>
            <a:pPr lvl="1"/>
            <a:r>
              <a:rPr lang="zh-TW" altLang="en-US" dirty="0" smtClean="0">
                <a:effectLst>
                  <a:outerShdw blurRad="38100" dist="38100" dir="2700000" algn="tl">
                    <a:srgbClr val="000000">
                      <a:alpha val="43137"/>
                    </a:srgbClr>
                  </a:outerShdw>
                </a:effectLst>
              </a:rPr>
              <a:t>手上握有關鍵技術（才有主導能力）</a:t>
            </a:r>
            <a:endParaRPr lang="en-US" altLang="zh-TW" dirty="0" smtClean="0">
              <a:effectLst>
                <a:outerShdw blurRad="38100" dist="38100" dir="2700000" algn="tl">
                  <a:srgbClr val="000000">
                    <a:alpha val="43137"/>
                  </a:srgbClr>
                </a:outerShdw>
              </a:effectLst>
            </a:endParaRPr>
          </a:p>
          <a:p>
            <a:pPr lvl="1"/>
            <a:r>
              <a:rPr lang="zh-TW" altLang="en-US" dirty="0" smtClean="0">
                <a:effectLst>
                  <a:outerShdw blurRad="38100" dist="38100" dir="2700000" algn="tl">
                    <a:srgbClr val="000000">
                      <a:alpha val="43137"/>
                    </a:srgbClr>
                  </a:outerShdw>
                </a:effectLst>
              </a:rPr>
              <a:t>持續強化強調「地質資料是公共財」理念，猶如公民權</a:t>
            </a:r>
            <a:endParaRPr lang="en-US" altLang="zh-TW" dirty="0" smtClean="0">
              <a:effectLst>
                <a:outerShdw blurRad="38100" dist="38100" dir="2700000" algn="tl">
                  <a:srgbClr val="000000">
                    <a:alpha val="43137"/>
                  </a:srgbClr>
                </a:outerShdw>
              </a:effectLst>
            </a:endParaRPr>
          </a:p>
          <a:p>
            <a:pPr lvl="1"/>
            <a:r>
              <a:rPr lang="zh-TW" altLang="en-US" dirty="0" smtClean="0">
                <a:effectLst>
                  <a:outerShdw blurRad="38100" dist="38100" dir="2700000" algn="tl">
                    <a:srgbClr val="000000">
                      <a:alpha val="43137"/>
                    </a:srgbClr>
                  </a:outerShdw>
                </a:effectLst>
              </a:rPr>
              <a:t>以行政流程手段，進行無痛轉換</a:t>
            </a:r>
            <a:endParaRPr lang="en-US" altLang="zh-TW" dirty="0" smtClean="0">
              <a:effectLst>
                <a:outerShdw blurRad="38100" dist="38100" dir="2700000" algn="tl">
                  <a:srgbClr val="000000">
                    <a:alpha val="43137"/>
                  </a:srgbClr>
                </a:outerShdw>
              </a:effectLst>
            </a:endParaRPr>
          </a:p>
          <a:p>
            <a:r>
              <a:rPr lang="zh-TW" altLang="en-US" dirty="0">
                <a:effectLst>
                  <a:outerShdw blurRad="38100" dist="38100" dir="2700000" algn="tl">
                    <a:srgbClr val="000000">
                      <a:alpha val="43137"/>
                    </a:srgbClr>
                  </a:outerShdw>
                </a:effectLst>
              </a:rPr>
              <a:t>未來</a:t>
            </a:r>
            <a:r>
              <a:rPr lang="zh-TW" altLang="en-US" dirty="0" smtClean="0">
                <a:effectLst>
                  <a:outerShdw blurRad="38100" dist="38100" dir="2700000" algn="tl">
                    <a:srgbClr val="000000">
                      <a:alpha val="43137"/>
                    </a:srgbClr>
                  </a:outerShdw>
                </a:effectLst>
              </a:rPr>
              <a:t>發展</a:t>
            </a:r>
            <a:endParaRPr lang="en-US" altLang="zh-TW" dirty="0" smtClean="0">
              <a:effectLst>
                <a:outerShdw blurRad="38100" dist="38100" dir="2700000" algn="tl">
                  <a:srgbClr val="000000">
                    <a:alpha val="43137"/>
                  </a:srgbClr>
                </a:outerShdw>
              </a:effectLst>
            </a:endParaRPr>
          </a:p>
          <a:p>
            <a:pPr lvl="1"/>
            <a:r>
              <a:rPr lang="zh-TW" altLang="en-US" dirty="0" smtClean="0">
                <a:effectLst>
                  <a:outerShdw blurRad="38100" dist="38100" dir="2700000" algn="tl">
                    <a:srgbClr val="000000">
                      <a:alpha val="43137"/>
                    </a:srgbClr>
                  </a:outerShdw>
                </a:effectLst>
              </a:rPr>
              <a:t>基礎就該是三星，朝四、五星發展</a:t>
            </a:r>
            <a:endParaRPr lang="en-US" altLang="zh-TW" dirty="0" smtClean="0">
              <a:effectLst>
                <a:outerShdw blurRad="38100" dist="38100" dir="2700000" algn="tl">
                  <a:srgbClr val="000000">
                    <a:alpha val="43137"/>
                  </a:srgbClr>
                </a:outerShdw>
              </a:effectLst>
            </a:endParaRPr>
          </a:p>
          <a:p>
            <a:pPr lvl="1"/>
            <a:r>
              <a:rPr lang="zh-TW" altLang="en-US" dirty="0" smtClean="0">
                <a:effectLst>
                  <a:outerShdw blurRad="38100" dist="38100" dir="2700000" algn="tl">
                    <a:srgbClr val="000000">
                      <a:alpha val="43137"/>
                    </a:srgbClr>
                  </a:outerShdw>
                </a:effectLst>
              </a:rPr>
              <a:t>主題式開放資料選定，應鑑古知今，回歸開放資料之原始目的與初衷，好好規劃與經營</a:t>
            </a:r>
            <a:endParaRPr lang="en-US" altLang="zh-TW" dirty="0" smtClean="0">
              <a:effectLst>
                <a:outerShdw blurRad="38100" dist="38100" dir="2700000" algn="tl">
                  <a:srgbClr val="000000">
                    <a:alpha val="43137"/>
                  </a:srgbClr>
                </a:outerShdw>
              </a:effectLst>
            </a:endParaRPr>
          </a:p>
        </p:txBody>
      </p:sp>
      <p:sp>
        <p:nvSpPr>
          <p:cNvPr id="2" name="標題 1"/>
          <p:cNvSpPr>
            <a:spLocks noGrp="1"/>
          </p:cNvSpPr>
          <p:nvPr>
            <p:ph type="title"/>
          </p:nvPr>
        </p:nvSpPr>
        <p:spPr/>
        <p:txBody>
          <a:bodyPr>
            <a:normAutofit/>
          </a:bodyPr>
          <a:lstStyle/>
          <a:p>
            <a:r>
              <a:rPr lang="zh-TW" altLang="en-US" dirty="0"/>
              <a:t>成功關鍵及未來發展</a:t>
            </a:r>
            <a:r>
              <a:rPr lang="zh-TW" altLang="en-US" dirty="0" smtClean="0"/>
              <a:t>方向</a:t>
            </a:r>
            <a:endParaRPr lang="zh-TW" altLang="en-US" dirty="0"/>
          </a:p>
        </p:txBody>
      </p:sp>
    </p:spTree>
    <p:extLst>
      <p:ext uri="{BB962C8B-B14F-4D97-AF65-F5344CB8AC3E}">
        <p14:creationId xmlns:p14="http://schemas.microsoft.com/office/powerpoint/2010/main" val="245001796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a:xfrm>
            <a:off x="457200" y="1481329"/>
            <a:ext cx="8229600" cy="1803656"/>
          </a:xfrm>
        </p:spPr>
        <p:txBody>
          <a:bodyPr/>
          <a:lstStyle/>
          <a:p>
            <a:r>
              <a:rPr lang="zh-TW" altLang="en-US" dirty="0" smtClean="0">
                <a:effectLst>
                  <a:outerShdw blurRad="38100" dist="38100" dir="2700000" algn="tl">
                    <a:srgbClr val="000000">
                      <a:alpha val="43137"/>
                    </a:srgbClr>
                  </a:outerShdw>
                </a:effectLst>
              </a:rPr>
              <a:t>別再談資料開放與氣象風險公司的案例，這是圖利特定廠商</a:t>
            </a:r>
            <a:endParaRPr lang="en-US" altLang="zh-TW" dirty="0" smtClean="0">
              <a:effectLst>
                <a:outerShdw blurRad="38100" dist="38100" dir="2700000" algn="tl">
                  <a:srgbClr val="000000">
                    <a:alpha val="43137"/>
                  </a:srgbClr>
                </a:outerShdw>
              </a:effectLst>
            </a:endParaRPr>
          </a:p>
          <a:p>
            <a:r>
              <a:rPr lang="zh-TW" altLang="en-US" dirty="0" smtClean="0">
                <a:effectLst>
                  <a:outerShdw blurRad="38100" dist="38100" dir="2700000" algn="tl">
                    <a:srgbClr val="000000">
                      <a:alpha val="43137"/>
                    </a:srgbClr>
                  </a:outerShdw>
                </a:effectLst>
              </a:rPr>
              <a:t>回頭來看開放資料的原始目的與初衷？</a:t>
            </a:r>
            <a:endParaRPr lang="en-US" altLang="zh-TW" dirty="0" smtClean="0">
              <a:effectLst>
                <a:outerShdw blurRad="38100" dist="38100" dir="2700000" algn="tl">
                  <a:srgbClr val="000000">
                    <a:alpha val="43137"/>
                  </a:srgbClr>
                </a:outerShdw>
              </a:effectLst>
            </a:endParaRPr>
          </a:p>
          <a:p>
            <a:endParaRPr lang="zh-TW" altLang="en-US" dirty="0"/>
          </a:p>
        </p:txBody>
      </p:sp>
      <p:sp>
        <p:nvSpPr>
          <p:cNvPr id="2" name="標題 1"/>
          <p:cNvSpPr>
            <a:spLocks noGrp="1"/>
          </p:cNvSpPr>
          <p:nvPr>
            <p:ph type="title"/>
          </p:nvPr>
        </p:nvSpPr>
        <p:spPr/>
        <p:txBody>
          <a:bodyPr/>
          <a:lstStyle/>
          <a:p>
            <a:r>
              <a:rPr lang="zh-TW" altLang="en-US" dirty="0" smtClean="0"/>
              <a:t>鑑古知今</a:t>
            </a:r>
            <a:r>
              <a:rPr lang="en-US" altLang="zh-TW" dirty="0" smtClean="0"/>
              <a:t>—</a:t>
            </a:r>
            <a:r>
              <a:rPr lang="zh-TW" altLang="en-US" dirty="0" smtClean="0"/>
              <a:t>過往舊有之成功典範</a:t>
            </a:r>
            <a:endParaRPr lang="zh-TW" altLang="en-US" dirty="0"/>
          </a:p>
        </p:txBody>
      </p:sp>
      <p:sp>
        <p:nvSpPr>
          <p:cNvPr id="4" name="文字方塊 3"/>
          <p:cNvSpPr txBox="1"/>
          <p:nvPr/>
        </p:nvSpPr>
        <p:spPr>
          <a:xfrm>
            <a:off x="539552" y="2852936"/>
            <a:ext cx="8208912" cy="2862322"/>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571500" indent="-571500">
              <a:buFont typeface="Wingdings" panose="05000000000000000000" pitchFamily="2" charset="2"/>
              <a:buChar char="ü"/>
            </a:pPr>
            <a:r>
              <a:rPr lang="zh-TW" altLang="en-US" sz="3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政府透過開放資料，由資料</a:t>
            </a:r>
            <a:r>
              <a:rPr lang="zh-TW" altLang="en-US" sz="3600" b="1" spc="50" dirty="0" smtClean="0">
                <a:ln w="11430"/>
                <a:solidFill>
                  <a:srgbClr val="0000FF"/>
                </a:solidFill>
                <a:effectLst>
                  <a:outerShdw blurRad="76200" dist="50800" dir="5400000" algn="tl" rotWithShape="0">
                    <a:srgbClr val="000000">
                      <a:alpha val="65000"/>
                    </a:srgbClr>
                  </a:outerShdw>
                </a:effectLst>
              </a:rPr>
              <a:t>加值</a:t>
            </a:r>
            <a:r>
              <a:rPr lang="zh-TW" altLang="en-US" sz="3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及</a:t>
            </a:r>
            <a:r>
              <a:rPr lang="zh-TW" altLang="en-US" sz="3600" b="1" spc="50" dirty="0" smtClean="0">
                <a:ln w="11430"/>
                <a:solidFill>
                  <a:srgbClr val="0000FF"/>
                </a:solidFill>
                <a:effectLst>
                  <a:outerShdw blurRad="76200" dist="50800" dir="5400000" algn="tl" rotWithShape="0">
                    <a:srgbClr val="000000">
                      <a:alpha val="65000"/>
                    </a:srgbClr>
                  </a:outerShdw>
                </a:effectLst>
              </a:rPr>
              <a:t>整合</a:t>
            </a:r>
            <a:r>
              <a:rPr lang="zh-TW" altLang="en-US" sz="3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業務，是否能推動</a:t>
            </a:r>
            <a:r>
              <a:rPr lang="zh-TW" altLang="en-US" sz="3600" b="1" spc="50" dirty="0" smtClean="0">
                <a:ln w="11430"/>
                <a:solidFill>
                  <a:srgbClr val="0000FF"/>
                </a:solidFill>
                <a:effectLst>
                  <a:outerShdw blurRad="76200" dist="50800" dir="5400000" algn="tl" rotWithShape="0">
                    <a:srgbClr val="000000">
                      <a:alpha val="65000"/>
                    </a:srgbClr>
                  </a:outerShdw>
                </a:effectLst>
              </a:rPr>
              <a:t>創新產業</a:t>
            </a:r>
            <a:r>
              <a:rPr lang="zh-TW" altLang="en-US" sz="3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、促進民生經濟發展</a:t>
            </a:r>
            <a:endParaRPr lang="en-US" altLang="zh-TW" sz="3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a:p>
            <a:pPr marL="571500" indent="-571500">
              <a:buFont typeface="Wingdings" panose="05000000000000000000" pitchFamily="2" charset="2"/>
              <a:buChar char="ü"/>
            </a:pPr>
            <a:r>
              <a:rPr lang="zh-TW" altLang="en-US" sz="3600" b="1" spc="50" dirty="0" smtClean="0">
                <a:ln w="11430"/>
                <a:effectLst>
                  <a:outerShdw blurRad="76200" dist="50800" dir="5400000" algn="tl" rotWithShape="0">
                    <a:srgbClr val="000000">
                      <a:alpha val="65000"/>
                    </a:srgbClr>
                  </a:outerShdw>
                </a:effectLst>
              </a:rPr>
              <a:t>政府開放資料是電子化政府重要之透明度指標</a:t>
            </a:r>
            <a:endParaRPr lang="en-US" altLang="zh-TW" sz="3600" b="1" spc="50" dirty="0" smtClean="0">
              <a:ln w="11430"/>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val="24500179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p:txBody>
          <a:bodyPr/>
          <a:lstStyle/>
          <a:p>
            <a:r>
              <a:rPr lang="zh-TW" altLang="en-US" dirty="0" smtClean="0">
                <a:effectLst>
                  <a:outerShdw blurRad="38100" dist="38100" dir="2700000" algn="tl">
                    <a:srgbClr val="000000">
                      <a:alpha val="43137"/>
                    </a:srgbClr>
                  </a:outerShdw>
                </a:effectLst>
              </a:rPr>
              <a:t>內政部釋出</a:t>
            </a:r>
            <a:r>
              <a:rPr lang="en-US" altLang="zh-TW" dirty="0" smtClean="0">
                <a:effectLst>
                  <a:outerShdw blurRad="38100" dist="38100" dir="2700000" algn="tl">
                    <a:srgbClr val="000000">
                      <a:alpha val="43137"/>
                    </a:srgbClr>
                  </a:outerShdw>
                </a:effectLst>
              </a:rPr>
              <a:t>1/5,000</a:t>
            </a:r>
            <a:r>
              <a:rPr lang="zh-TW" altLang="en-US" dirty="0">
                <a:effectLst>
                  <a:outerShdw blurRad="38100" dist="38100" dir="2700000" algn="tl">
                    <a:srgbClr val="000000">
                      <a:alpha val="43137"/>
                    </a:srgbClr>
                  </a:outerShdw>
                </a:effectLst>
              </a:rPr>
              <a:t>像</a:t>
            </a:r>
            <a:r>
              <a:rPr lang="zh-TW" altLang="en-US" dirty="0" smtClean="0">
                <a:effectLst>
                  <a:outerShdw blurRad="38100" dist="38100" dir="2700000" algn="tl">
                    <a:srgbClr val="000000">
                      <a:alpha val="43137"/>
                    </a:srgbClr>
                  </a:outerShdw>
                </a:effectLst>
              </a:rPr>
              <a:t>片基本圖數化電子檔（如沒有屬性的線條），但要收費。方式：一套</a:t>
            </a:r>
            <a:r>
              <a:rPr lang="en-US" altLang="zh-TW" dirty="0" smtClean="0">
                <a:solidFill>
                  <a:srgbClr val="FF0000"/>
                </a:solidFill>
                <a:effectLst>
                  <a:outerShdw blurRad="38100" dist="38100" dir="2700000" algn="tl">
                    <a:srgbClr val="000000">
                      <a:alpha val="43137"/>
                    </a:srgbClr>
                  </a:outerShdw>
                </a:effectLst>
              </a:rPr>
              <a:t>30+</a:t>
            </a:r>
            <a:r>
              <a:rPr lang="zh-TW" altLang="en-US" dirty="0" smtClean="0">
                <a:effectLst>
                  <a:outerShdw blurRad="38100" dist="38100" dir="2700000" algn="tl">
                    <a:srgbClr val="000000">
                      <a:alpha val="43137"/>
                    </a:srgbClr>
                  </a:outerShdw>
                </a:effectLst>
              </a:rPr>
              <a:t>萬，加值</a:t>
            </a:r>
            <a:r>
              <a:rPr lang="zh-TW" altLang="en-US" dirty="0" smtClean="0">
                <a:solidFill>
                  <a:srgbClr val="FF0000"/>
                </a:solidFill>
                <a:effectLst>
                  <a:outerShdw blurRad="38100" dist="38100" dir="2700000" algn="tl">
                    <a:srgbClr val="000000">
                      <a:alpha val="43137"/>
                    </a:srgbClr>
                  </a:outerShdw>
                </a:effectLst>
              </a:rPr>
              <a:t>每賣一套要抽成入國庫</a:t>
            </a:r>
            <a:endParaRPr lang="en-US" altLang="zh-TW" dirty="0" smtClean="0">
              <a:solidFill>
                <a:srgbClr val="FF0000"/>
              </a:solidFill>
              <a:effectLst>
                <a:outerShdw blurRad="38100" dist="38100" dir="2700000" algn="tl">
                  <a:srgbClr val="000000">
                    <a:alpha val="43137"/>
                  </a:srgbClr>
                </a:outerShdw>
              </a:effectLst>
            </a:endParaRPr>
          </a:p>
          <a:p>
            <a:r>
              <a:rPr lang="zh-TW" altLang="en-US" dirty="0" smtClean="0">
                <a:effectLst>
                  <a:outerShdw blurRad="38100" dist="38100" dir="2700000" algn="tl">
                    <a:srgbClr val="000000">
                      <a:alpha val="43137"/>
                    </a:srgbClr>
                  </a:outerShdw>
                </a:effectLst>
              </a:rPr>
              <a:t>電子地圖「</a:t>
            </a:r>
            <a:r>
              <a:rPr lang="zh-TW" altLang="en-US" dirty="0" smtClean="0">
                <a:solidFill>
                  <a:srgbClr val="FF0000"/>
                </a:solidFill>
                <a:effectLst>
                  <a:outerShdw blurRad="38100" dist="38100" dir="2700000" algn="tl">
                    <a:srgbClr val="000000">
                      <a:alpha val="43137"/>
                    </a:srgbClr>
                  </a:outerShdw>
                </a:effectLst>
              </a:rPr>
              <a:t>產業</a:t>
            </a:r>
            <a:r>
              <a:rPr lang="zh-TW" altLang="en-US" dirty="0" smtClean="0">
                <a:effectLst>
                  <a:outerShdw blurRad="38100" dist="38100" dir="2700000" algn="tl">
                    <a:srgbClr val="000000">
                      <a:alpha val="43137"/>
                    </a:srgbClr>
                  </a:outerShdw>
                </a:effectLst>
              </a:rPr>
              <a:t>」於是</a:t>
            </a:r>
            <a:r>
              <a:rPr lang="zh-TW" altLang="en-US" dirty="0" smtClean="0">
                <a:solidFill>
                  <a:srgbClr val="FF0000"/>
                </a:solidFill>
                <a:effectLst>
                  <a:outerShdw blurRad="38100" dist="38100" dir="2700000" algn="tl">
                    <a:srgbClr val="000000">
                      <a:alpha val="43137"/>
                    </a:srgbClr>
                  </a:outerShdw>
                </a:effectLst>
              </a:rPr>
              <a:t>生</a:t>
            </a:r>
            <a:r>
              <a:rPr lang="zh-TW" altLang="en-US" dirty="0" smtClean="0">
                <a:effectLst>
                  <a:outerShdw blurRad="38100" dist="38100" dir="2700000" algn="tl">
                    <a:srgbClr val="000000">
                      <a:alpha val="43137"/>
                    </a:srgbClr>
                  </a:outerShdw>
                </a:effectLst>
              </a:rPr>
              <a:t>焉</a:t>
            </a:r>
            <a:endParaRPr lang="en-US" altLang="zh-TW" dirty="0">
              <a:effectLst>
                <a:outerShdw blurRad="38100" dist="38100" dir="2700000" algn="tl">
                  <a:srgbClr val="000000">
                    <a:alpha val="43137"/>
                  </a:srgbClr>
                </a:outerShdw>
              </a:effectLst>
            </a:endParaRPr>
          </a:p>
          <a:p>
            <a:r>
              <a:rPr lang="zh-TW" altLang="en-US" dirty="0" smtClean="0">
                <a:effectLst>
                  <a:outerShdw blurRad="38100" dist="38100" dir="2700000" algn="tl">
                    <a:srgbClr val="000000">
                      <a:alpha val="43137"/>
                    </a:srgbClr>
                  </a:outerShdw>
                </a:effectLst>
              </a:rPr>
              <a:t>最終創新產業：</a:t>
            </a:r>
            <a:endParaRPr lang="en-US" altLang="zh-TW" dirty="0" smtClean="0">
              <a:effectLst>
                <a:outerShdw blurRad="38100" dist="38100" dir="2700000" algn="tl">
                  <a:srgbClr val="000000">
                    <a:alpha val="43137"/>
                  </a:srgbClr>
                </a:outerShdw>
              </a:effectLst>
            </a:endParaRPr>
          </a:p>
          <a:p>
            <a:pPr lvl="1"/>
            <a:r>
              <a:rPr lang="zh-TW" altLang="en-US" dirty="0" smtClean="0">
                <a:effectLst>
                  <a:outerShdw blurRad="38100" dist="38100" dir="2700000" algn="tl">
                    <a:srgbClr val="000000">
                      <a:alpha val="43137"/>
                    </a:srgbClr>
                  </a:outerShdw>
                </a:effectLst>
              </a:rPr>
              <a:t>導航產業（</a:t>
            </a:r>
            <a:r>
              <a:rPr lang="en-US" altLang="zh-TW" dirty="0" smtClean="0">
                <a:effectLst>
                  <a:outerShdw blurRad="38100" dist="38100" dir="2700000" algn="tl">
                    <a:srgbClr val="000000">
                      <a:alpha val="43137"/>
                    </a:srgbClr>
                  </a:outerShdw>
                </a:effectLst>
              </a:rPr>
              <a:t>GPS+PDA+</a:t>
            </a:r>
            <a:r>
              <a:rPr lang="zh-TW" altLang="en-US" dirty="0" smtClean="0">
                <a:effectLst>
                  <a:outerShdw blurRad="38100" dist="38100" dir="2700000" algn="tl">
                    <a:srgbClr val="000000">
                      <a:alpha val="43137"/>
                    </a:srgbClr>
                  </a:outerShdw>
                </a:effectLst>
              </a:rPr>
              <a:t>電子地圖</a:t>
            </a:r>
            <a:r>
              <a:rPr lang="en-US" altLang="zh-TW" dirty="0" smtClean="0">
                <a:effectLst>
                  <a:outerShdw blurRad="38100" dist="38100" dir="2700000" algn="tl">
                    <a:srgbClr val="000000">
                      <a:alpha val="43137"/>
                    </a:srgbClr>
                  </a:outerShdw>
                </a:effectLst>
              </a:rPr>
              <a:t>+</a:t>
            </a:r>
            <a:r>
              <a:rPr lang="zh-TW" altLang="en-US" dirty="0" smtClean="0">
                <a:effectLst>
                  <a:outerShdw blurRad="38100" dist="38100" dir="2700000" algn="tl">
                    <a:srgbClr val="000000">
                      <a:alpha val="43137"/>
                    </a:srgbClr>
                  </a:outerShdw>
                </a:effectLst>
              </a:rPr>
              <a:t>其他擴充行業）</a:t>
            </a:r>
            <a:endParaRPr lang="en-US" altLang="zh-TW" dirty="0" smtClean="0">
              <a:effectLst>
                <a:outerShdw blurRad="38100" dist="38100" dir="2700000" algn="tl">
                  <a:srgbClr val="000000">
                    <a:alpha val="43137"/>
                  </a:srgbClr>
                </a:outerShdw>
              </a:effectLst>
            </a:endParaRPr>
          </a:p>
          <a:p>
            <a:pPr lvl="1"/>
            <a:r>
              <a:rPr lang="en-US" altLang="zh-TW" dirty="0" err="1" smtClean="0">
                <a:effectLst>
                  <a:outerShdw blurRad="38100" dist="38100" dir="2700000" algn="tl">
                    <a:srgbClr val="000000">
                      <a:alpha val="43137"/>
                    </a:srgbClr>
                  </a:outerShdw>
                </a:effectLst>
              </a:rPr>
              <a:t>PDA+cellphone</a:t>
            </a:r>
            <a:r>
              <a:rPr lang="en-US" altLang="zh-TW" dirty="0" smtClean="0">
                <a:effectLst>
                  <a:outerShdw blurRad="38100" dist="38100" dir="2700000" algn="tl">
                    <a:srgbClr val="000000">
                      <a:alpha val="43137"/>
                    </a:srgbClr>
                  </a:outerShdw>
                </a:effectLst>
                <a:sym typeface="Wingdings" panose="05000000000000000000" pitchFamily="2" charset="2"/>
              </a:rPr>
              <a:t></a:t>
            </a:r>
            <a:r>
              <a:rPr lang="zh-TW" altLang="en-US" dirty="0" smtClean="0">
                <a:effectLst>
                  <a:outerShdw blurRad="38100" dist="38100" dir="2700000" algn="tl">
                    <a:srgbClr val="000000">
                      <a:alpha val="43137"/>
                    </a:srgbClr>
                  </a:outerShdw>
                </a:effectLst>
                <a:sym typeface="Wingdings" panose="05000000000000000000" pitchFamily="2" charset="2"/>
              </a:rPr>
              <a:t>整合變成「智慧型手機」</a:t>
            </a:r>
            <a:endParaRPr lang="en-US" altLang="zh-TW" dirty="0" smtClean="0">
              <a:effectLst>
                <a:outerShdw blurRad="38100" dist="38100" dir="2700000" algn="tl">
                  <a:srgbClr val="000000">
                    <a:alpha val="43137"/>
                  </a:srgbClr>
                </a:outerShdw>
              </a:effectLst>
              <a:sym typeface="Wingdings" panose="05000000000000000000" pitchFamily="2" charset="2"/>
            </a:endParaRPr>
          </a:p>
          <a:p>
            <a:pPr lvl="1"/>
            <a:r>
              <a:rPr lang="zh-TW" altLang="en-US" dirty="0" smtClean="0">
                <a:effectLst>
                  <a:outerShdw blurRad="38100" dist="38100" dir="2700000" algn="tl">
                    <a:srgbClr val="000000">
                      <a:alpha val="43137"/>
                    </a:srgbClr>
                  </a:outerShdw>
                </a:effectLst>
                <a:sym typeface="Wingdings" panose="05000000000000000000" pitchFamily="2" charset="2"/>
              </a:rPr>
              <a:t>汽車產業（汽車導航、封閉式整合產業）</a:t>
            </a:r>
            <a:endParaRPr lang="en-US" altLang="zh-TW" dirty="0" smtClean="0">
              <a:effectLst>
                <a:outerShdw blurRad="38100" dist="38100" dir="2700000" algn="tl">
                  <a:srgbClr val="000000">
                    <a:alpha val="43137"/>
                  </a:srgbClr>
                </a:outerShdw>
              </a:effectLst>
              <a:sym typeface="Wingdings" panose="05000000000000000000" pitchFamily="2" charset="2"/>
            </a:endParaRPr>
          </a:p>
          <a:p>
            <a:r>
              <a:rPr lang="zh-TW" altLang="en-US" dirty="0" smtClean="0">
                <a:effectLst>
                  <a:outerShdw blurRad="38100" dist="38100" dir="2700000" algn="tl">
                    <a:srgbClr val="000000">
                      <a:alpha val="43137"/>
                    </a:srgbClr>
                  </a:outerShdw>
                </a:effectLst>
                <a:sym typeface="Wingdings" panose="05000000000000000000" pitchFamily="2" charset="2"/>
              </a:rPr>
              <a:t>從臺灣進攻中國大陸、東南亞、歐美</a:t>
            </a:r>
            <a:endParaRPr lang="en-US" altLang="zh-TW" dirty="0" smtClean="0">
              <a:effectLst>
                <a:outerShdw blurRad="38100" dist="38100" dir="2700000" algn="tl">
                  <a:srgbClr val="000000">
                    <a:alpha val="43137"/>
                  </a:srgbClr>
                </a:outerShdw>
              </a:effectLst>
              <a:sym typeface="Wingdings" panose="05000000000000000000" pitchFamily="2" charset="2"/>
            </a:endParaRPr>
          </a:p>
          <a:p>
            <a:r>
              <a:rPr lang="zh-TW" altLang="en-US" dirty="0" smtClean="0">
                <a:solidFill>
                  <a:srgbClr val="FF0000"/>
                </a:solidFill>
                <a:effectLst>
                  <a:outerShdw blurRad="38100" dist="38100" dir="2700000" algn="tl">
                    <a:srgbClr val="000000">
                      <a:alpha val="43137"/>
                    </a:srgbClr>
                  </a:outerShdw>
                </a:effectLst>
                <a:sym typeface="Wingdings" panose="05000000000000000000" pitchFamily="2" charset="2"/>
              </a:rPr>
              <a:t>這才是開放資料創新產業成功典範</a:t>
            </a:r>
            <a:endParaRPr lang="en-US" altLang="zh-TW" dirty="0" smtClean="0">
              <a:solidFill>
                <a:srgbClr val="FF0000"/>
              </a:solidFill>
              <a:effectLst>
                <a:outerShdw blurRad="38100" dist="38100" dir="2700000" algn="tl">
                  <a:srgbClr val="000000">
                    <a:alpha val="43137"/>
                  </a:srgbClr>
                </a:outerShdw>
              </a:effectLst>
            </a:endParaRPr>
          </a:p>
        </p:txBody>
      </p:sp>
      <p:sp>
        <p:nvSpPr>
          <p:cNvPr id="2" name="標題 1"/>
          <p:cNvSpPr>
            <a:spLocks noGrp="1"/>
          </p:cNvSpPr>
          <p:nvPr>
            <p:ph type="title"/>
          </p:nvPr>
        </p:nvSpPr>
        <p:spPr/>
        <p:txBody>
          <a:bodyPr/>
          <a:lstStyle/>
          <a:p>
            <a:r>
              <a:rPr lang="zh-TW" altLang="en-US" dirty="0" smtClean="0"/>
              <a:t>成功的歷史經驗</a:t>
            </a:r>
            <a:r>
              <a:rPr lang="en-US" altLang="zh-TW" dirty="0" smtClean="0"/>
              <a:t>—</a:t>
            </a:r>
            <a:r>
              <a:rPr lang="zh-TW" altLang="en-US" dirty="0" smtClean="0"/>
              <a:t>民國</a:t>
            </a:r>
            <a:r>
              <a:rPr lang="en-US" altLang="zh-TW" dirty="0" smtClean="0"/>
              <a:t>90</a:t>
            </a:r>
            <a:r>
              <a:rPr lang="zh-TW" altLang="en-US" dirty="0" smtClean="0"/>
              <a:t>年談起</a:t>
            </a:r>
            <a:endParaRPr lang="zh-TW" altLang="en-US" dirty="0"/>
          </a:p>
        </p:txBody>
      </p:sp>
    </p:spTree>
    <p:extLst>
      <p:ext uri="{BB962C8B-B14F-4D97-AF65-F5344CB8AC3E}">
        <p14:creationId xmlns:p14="http://schemas.microsoft.com/office/powerpoint/2010/main" val="24500179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內容版面配置區 3" descr="PowerPoint 投影片放映 - [附件5-經濟部政府資料開放諮詢小組第2屆第1次會議(地調所).ppt [相容模式]]"/>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l="12422" r="12422"/>
          <a:stretch/>
        </p:blipFill>
        <p:spPr>
          <a:xfrm>
            <a:off x="323527" y="260648"/>
            <a:ext cx="8562561" cy="6408712"/>
          </a:xfrm>
        </p:spPr>
      </p:pic>
      <p:sp>
        <p:nvSpPr>
          <p:cNvPr id="2" name="標題 1"/>
          <p:cNvSpPr>
            <a:spLocks noGrp="1"/>
          </p:cNvSpPr>
          <p:nvPr>
            <p:ph type="title"/>
          </p:nvPr>
        </p:nvSpPr>
        <p:spPr/>
        <p:txBody>
          <a:bodyPr/>
          <a:lstStyle/>
          <a:p>
            <a:endParaRPr lang="zh-TW" altLang="en-US" dirty="0"/>
          </a:p>
        </p:txBody>
      </p:sp>
      <p:pic>
        <p:nvPicPr>
          <p:cNvPr id="5" name="圖片 4" descr="經濟部政府資料開放諮詢小組第2屆第1次會議議程.doc [相容模式] - Microsoft Word"/>
          <p:cNvPicPr>
            <a:picLocks noChangeAspect="1"/>
          </p:cNvPicPr>
          <p:nvPr/>
        </p:nvPicPr>
        <p:blipFill rotWithShape="1">
          <a:blip r:embed="rId3">
            <a:extLst>
              <a:ext uri="{28A0092B-C50C-407E-A947-70E740481C1C}">
                <a14:useLocalDpi xmlns:a14="http://schemas.microsoft.com/office/drawing/2010/main" val="0"/>
              </a:ext>
            </a:extLst>
          </a:blip>
          <a:srcRect l="26058" t="47459" r="23576" b="30394"/>
          <a:stretch/>
        </p:blipFill>
        <p:spPr>
          <a:xfrm>
            <a:off x="3347863" y="2492896"/>
            <a:ext cx="5688633" cy="1706589"/>
          </a:xfrm>
          <a:prstGeom prst="rect">
            <a:avLst/>
          </a:prstGeom>
          <a:ln>
            <a:solidFill>
              <a:schemeClr val="tx1"/>
            </a:solid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20899716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2"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08426" y="1412776"/>
            <a:ext cx="6503340" cy="522007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標題 1"/>
          <p:cNvSpPr>
            <a:spLocks noGrp="1"/>
          </p:cNvSpPr>
          <p:nvPr>
            <p:ph type="title"/>
          </p:nvPr>
        </p:nvSpPr>
        <p:spPr/>
        <p:txBody>
          <a:bodyPr/>
          <a:lstStyle/>
          <a:p>
            <a:r>
              <a:rPr lang="zh-TW" altLang="en-US" dirty="0" smtClean="0"/>
              <a:t>電子地圖</a:t>
            </a:r>
            <a:r>
              <a:rPr lang="en-US" altLang="zh-TW" dirty="0" smtClean="0"/>
              <a:t>+GPS+PDA</a:t>
            </a:r>
            <a:endParaRPr lang="zh-TW" altLang="en-US" dirty="0"/>
          </a:p>
        </p:txBody>
      </p:sp>
      <p:pic>
        <p:nvPicPr>
          <p:cNvPr id="1026" name="Picture 2" descr="http://www.holux.com/JCoreTW/UploadFile/12314812044707863668.gif">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840" y="2023754"/>
            <a:ext cx="1824201" cy="136815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027" name="Picture 3"/>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1304" b="96957" l="4110" r="89498"/>
                    </a14:imgEffect>
                  </a14:imgLayer>
                </a14:imgProps>
              </a:ext>
              <a:ext uri="{28A0092B-C50C-407E-A947-70E740481C1C}">
                <a14:useLocalDpi xmlns:a14="http://schemas.microsoft.com/office/drawing/2010/main" val="0"/>
              </a:ext>
            </a:extLst>
          </a:blip>
          <a:srcRect/>
          <a:stretch>
            <a:fillRect/>
          </a:stretch>
        </p:blipFill>
        <p:spPr bwMode="auto">
          <a:xfrm>
            <a:off x="1115616" y="4509120"/>
            <a:ext cx="1714104" cy="18002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7">
            <a:extLst>
              <a:ext uri="{BEBA8EAE-BF5A-486C-A8C5-ECC9F3942E4B}">
                <a14:imgProps xmlns:a14="http://schemas.microsoft.com/office/drawing/2010/main">
                  <a14:imgLayer r:embed="rId8">
                    <a14:imgEffect>
                      <a14:backgroundRemoval t="2239" b="98881" l="1596" r="94681"/>
                    </a14:imgEffect>
                  </a14:imgLayer>
                </a14:imgProps>
              </a:ext>
              <a:ext uri="{28A0092B-C50C-407E-A947-70E740481C1C}">
                <a14:useLocalDpi xmlns:a14="http://schemas.microsoft.com/office/drawing/2010/main" val="0"/>
              </a:ext>
            </a:extLst>
          </a:blip>
          <a:srcRect/>
          <a:stretch>
            <a:fillRect/>
          </a:stretch>
        </p:blipFill>
        <p:spPr bwMode="auto">
          <a:xfrm>
            <a:off x="2305283" y="1474343"/>
            <a:ext cx="1464879" cy="208823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p:cNvPicPr>
            <a:picLocks noChangeAspect="1" noChangeArrowheads="1"/>
          </p:cNvPicPr>
          <p:nvPr/>
        </p:nvPicPr>
        <p:blipFill>
          <a:blip r:embed="rId9">
            <a:extLst>
              <a:ext uri="{BEBA8EAE-BF5A-486C-A8C5-ECC9F3942E4B}">
                <a14:imgProps xmlns:a14="http://schemas.microsoft.com/office/drawing/2010/main">
                  <a14:imgLayer r:embed="rId10">
                    <a14:imgEffect>
                      <a14:backgroundRemoval t="1158" b="89961" l="9794" r="89691"/>
                    </a14:imgEffect>
                  </a14:imgLayer>
                </a14:imgProps>
              </a:ext>
              <a:ext uri="{28A0092B-C50C-407E-A947-70E740481C1C}">
                <a14:useLocalDpi xmlns:a14="http://schemas.microsoft.com/office/drawing/2010/main" val="0"/>
              </a:ext>
            </a:extLst>
          </a:blip>
          <a:srcRect/>
          <a:stretch>
            <a:fillRect/>
          </a:stretch>
        </p:blipFill>
        <p:spPr bwMode="auto">
          <a:xfrm>
            <a:off x="3638575" y="1474343"/>
            <a:ext cx="1847850" cy="246697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1" name="Picture 7"/>
          <p:cNvPicPr>
            <a:picLocks noChangeAspect="1" noChangeArrowheads="1"/>
          </p:cNvPicPr>
          <p:nvPr/>
        </p:nvPicPr>
        <p:blipFill>
          <a:blip r:embed="rId11">
            <a:extLst>
              <a:ext uri="{BEBA8EAE-BF5A-486C-A8C5-ECC9F3942E4B}">
                <a14:imgProps xmlns:a14="http://schemas.microsoft.com/office/drawing/2010/main">
                  <a14:imgLayer r:embed="rId12">
                    <a14:imgEffect>
                      <a14:backgroundRemoval t="361" b="87365" l="9341" r="89011"/>
                    </a14:imgEffect>
                  </a14:imgLayer>
                </a14:imgProps>
              </a:ext>
              <a:ext uri="{28A0092B-C50C-407E-A947-70E740481C1C}">
                <a14:useLocalDpi xmlns:a14="http://schemas.microsoft.com/office/drawing/2010/main" val="0"/>
              </a:ext>
            </a:extLst>
          </a:blip>
          <a:srcRect/>
          <a:stretch>
            <a:fillRect/>
          </a:stretch>
        </p:blipFill>
        <p:spPr bwMode="auto">
          <a:xfrm>
            <a:off x="5148064" y="1174451"/>
            <a:ext cx="1859826" cy="283061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500179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t>微軟的</a:t>
            </a:r>
            <a:r>
              <a:rPr lang="en-US" altLang="zh-TW" dirty="0" err="1" smtClean="0"/>
              <a:t>mappoint</a:t>
            </a:r>
            <a:r>
              <a:rPr lang="zh-TW" altLang="en-US" dirty="0" smtClean="0"/>
              <a:t>軟體（</a:t>
            </a:r>
            <a:r>
              <a:rPr lang="en-US" altLang="zh-TW" dirty="0" smtClean="0"/>
              <a:t>2014</a:t>
            </a:r>
            <a:r>
              <a:rPr lang="zh-TW" altLang="en-US" dirty="0" smtClean="0"/>
              <a:t>停止）</a:t>
            </a:r>
            <a:endParaRPr lang="zh-TW" alt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1412776"/>
            <a:ext cx="8733377" cy="518457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5001796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p:txBody>
          <a:bodyPr/>
          <a:lstStyle/>
          <a:p>
            <a:r>
              <a:rPr lang="zh-TW" altLang="en-US" dirty="0" smtClean="0">
                <a:effectLst>
                  <a:outerShdw blurRad="38100" dist="38100" dir="2700000" algn="tl">
                    <a:srgbClr val="000000">
                      <a:alpha val="43137"/>
                    </a:srgbClr>
                  </a:outerShdw>
                </a:effectLst>
              </a:rPr>
              <a:t>開放、免費，有但書</a:t>
            </a:r>
            <a:endParaRPr lang="en-US" altLang="zh-TW" dirty="0" smtClean="0">
              <a:effectLst>
                <a:outerShdw blurRad="38100" dist="38100" dir="2700000" algn="tl">
                  <a:srgbClr val="000000">
                    <a:alpha val="43137"/>
                  </a:srgbClr>
                </a:outerShdw>
              </a:effectLst>
            </a:endParaRPr>
          </a:p>
          <a:p>
            <a:r>
              <a:rPr lang="en-US" altLang="zh-TW" dirty="0" smtClean="0">
                <a:effectLst>
                  <a:outerShdw blurRad="38100" dist="38100" dir="2700000" algn="tl">
                    <a:srgbClr val="000000">
                      <a:alpha val="43137"/>
                    </a:srgbClr>
                  </a:outerShdw>
                </a:effectLst>
              </a:rPr>
              <a:t>GEE</a:t>
            </a:r>
            <a:r>
              <a:rPr lang="zh-TW" altLang="en-US" dirty="0" smtClean="0">
                <a:effectLst>
                  <a:outerShdw blurRad="38100" dist="38100" dir="2700000" algn="tl">
                    <a:srgbClr val="000000">
                      <a:alpha val="43137"/>
                    </a:srgbClr>
                  </a:outerShdw>
                </a:effectLst>
              </a:rPr>
              <a:t>臺灣賣了</a:t>
            </a:r>
            <a:r>
              <a:rPr lang="en-US" altLang="zh-TW" dirty="0" smtClean="0">
                <a:effectLst>
                  <a:outerShdw blurRad="38100" dist="38100" dir="2700000" algn="tl">
                    <a:srgbClr val="000000">
                      <a:alpha val="43137"/>
                    </a:srgbClr>
                  </a:outerShdw>
                </a:effectLst>
              </a:rPr>
              <a:t>35</a:t>
            </a:r>
            <a:r>
              <a:rPr lang="zh-TW" altLang="en-US" dirty="0" smtClean="0">
                <a:effectLst>
                  <a:outerShdw blurRad="38100" dist="38100" dir="2700000" algn="tl">
                    <a:srgbClr val="000000">
                      <a:alpha val="43137"/>
                    </a:srgbClr>
                  </a:outerShdw>
                </a:effectLst>
              </a:rPr>
              <a:t>套以上，每套從</a:t>
            </a:r>
            <a:r>
              <a:rPr lang="en-US" altLang="zh-TW" dirty="0" smtClean="0">
                <a:effectLst>
                  <a:outerShdw blurRad="38100" dist="38100" dir="2700000" algn="tl">
                    <a:srgbClr val="000000">
                      <a:alpha val="43137"/>
                    </a:srgbClr>
                  </a:outerShdw>
                </a:effectLst>
              </a:rPr>
              <a:t>450~650</a:t>
            </a:r>
            <a:r>
              <a:rPr lang="zh-TW" altLang="en-US" dirty="0" smtClean="0">
                <a:effectLst>
                  <a:outerShdw blurRad="38100" dist="38100" dir="2700000" algn="tl">
                    <a:srgbClr val="000000">
                      <a:alpha val="43137"/>
                    </a:srgbClr>
                  </a:outerShdw>
                </a:effectLst>
              </a:rPr>
              <a:t>萬不等</a:t>
            </a:r>
            <a:endParaRPr lang="en-US" altLang="zh-TW" dirty="0" smtClean="0">
              <a:effectLst>
                <a:outerShdw blurRad="38100" dist="38100" dir="2700000" algn="tl">
                  <a:srgbClr val="000000">
                    <a:alpha val="43137"/>
                  </a:srgbClr>
                </a:outerShdw>
              </a:effectLst>
            </a:endParaRPr>
          </a:p>
          <a:p>
            <a:r>
              <a:rPr lang="zh-TW" altLang="en-US" dirty="0" smtClean="0">
                <a:effectLst>
                  <a:outerShdw blurRad="38100" dist="38100" dir="2700000" algn="tl">
                    <a:srgbClr val="000000">
                      <a:alpha val="43137"/>
                    </a:srgbClr>
                  </a:outerShdw>
                </a:effectLst>
              </a:rPr>
              <a:t>去年年中宣布，不維護、不賣啦！</a:t>
            </a:r>
            <a:endParaRPr lang="en-US" altLang="zh-TW" dirty="0" smtClean="0">
              <a:effectLst>
                <a:outerShdw blurRad="38100" dist="38100" dir="2700000" algn="tl">
                  <a:srgbClr val="000000">
                    <a:alpha val="43137"/>
                  </a:srgbClr>
                </a:outerShdw>
              </a:effectLst>
            </a:endParaRPr>
          </a:p>
          <a:p>
            <a:r>
              <a:rPr lang="zh-TW" altLang="en-US" dirty="0" smtClean="0">
                <a:effectLst>
                  <a:outerShdw blurRad="38100" dist="38100" dir="2700000" algn="tl">
                    <a:srgbClr val="000000">
                      <a:alpha val="43137"/>
                    </a:srgbClr>
                  </a:outerShdw>
                </a:effectLst>
              </a:rPr>
              <a:t>政府推動資料開放要</a:t>
            </a:r>
            <a:r>
              <a:rPr lang="zh-TW" altLang="en-US" dirty="0" smtClean="0">
                <a:solidFill>
                  <a:srgbClr val="FF0000"/>
                </a:solidFill>
                <a:effectLst>
                  <a:outerShdw blurRad="38100" dist="38100" dir="2700000" algn="tl">
                    <a:srgbClr val="000000">
                      <a:alpha val="43137"/>
                    </a:srgbClr>
                  </a:outerShdw>
                </a:effectLst>
              </a:rPr>
              <a:t>慎思</a:t>
            </a:r>
            <a:endParaRPr lang="zh-TW" altLang="en-US" dirty="0">
              <a:solidFill>
                <a:srgbClr val="FF0000"/>
              </a:solidFill>
              <a:effectLst>
                <a:outerShdw blurRad="38100" dist="38100" dir="2700000" algn="tl">
                  <a:srgbClr val="000000">
                    <a:alpha val="43137"/>
                  </a:srgbClr>
                </a:outerShdw>
              </a:effectLst>
            </a:endParaRPr>
          </a:p>
        </p:txBody>
      </p:sp>
      <p:sp>
        <p:nvSpPr>
          <p:cNvPr id="2" name="標題 1"/>
          <p:cNvSpPr>
            <a:spLocks noGrp="1"/>
          </p:cNvSpPr>
          <p:nvPr>
            <p:ph type="title"/>
          </p:nvPr>
        </p:nvSpPr>
        <p:spPr/>
        <p:txBody>
          <a:bodyPr/>
          <a:lstStyle/>
          <a:p>
            <a:r>
              <a:rPr lang="zh-TW" altLang="en-US" dirty="0" smtClean="0"/>
              <a:t>谷歌地圖、谷歌地球</a:t>
            </a:r>
            <a:endParaRPr lang="zh-TW" altLang="en-US" dirty="0"/>
          </a:p>
        </p:txBody>
      </p:sp>
    </p:spTree>
    <p:extLst>
      <p:ext uri="{BB962C8B-B14F-4D97-AF65-F5344CB8AC3E}">
        <p14:creationId xmlns:p14="http://schemas.microsoft.com/office/powerpoint/2010/main" val="245001796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標題 2"/>
          <p:cNvSpPr>
            <a:spLocks noGrp="1"/>
          </p:cNvSpPr>
          <p:nvPr>
            <p:ph type="title"/>
          </p:nvPr>
        </p:nvSpPr>
        <p:spPr>
          <a:xfrm>
            <a:off x="467544" y="2348880"/>
            <a:ext cx="8219256" cy="1143000"/>
          </a:xfrm>
        </p:spPr>
        <p:txBody>
          <a:bodyPr>
            <a:noAutofit/>
          </a:bodyPr>
          <a:lstStyle/>
          <a:p>
            <a:pPr algn="ctr"/>
            <a:r>
              <a:rPr lang="zh-TW" altLang="en-US" sz="9600" dirty="0" smtClean="0"/>
              <a:t>謝謝指教</a:t>
            </a:r>
            <a:endParaRPr lang="zh-TW" altLang="en-US" sz="9600" dirty="0"/>
          </a:p>
        </p:txBody>
      </p:sp>
    </p:spTree>
    <p:extLst>
      <p:ext uri="{BB962C8B-B14F-4D97-AF65-F5344CB8AC3E}">
        <p14:creationId xmlns:p14="http://schemas.microsoft.com/office/powerpoint/2010/main" val="293604887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a:xfrm>
            <a:off x="457200" y="1481329"/>
            <a:ext cx="8229600" cy="3387832"/>
          </a:xfrm>
        </p:spPr>
        <p:txBody>
          <a:bodyPr/>
          <a:lstStyle/>
          <a:p>
            <a:r>
              <a:rPr lang="zh-TW" altLang="en-US" dirty="0" smtClean="0">
                <a:effectLst>
                  <a:outerShdw blurRad="38100" dist="38100" dir="2700000" algn="tl">
                    <a:srgbClr val="000000">
                      <a:alpha val="43137"/>
                    </a:srgbClr>
                  </a:outerShdw>
                </a:effectLst>
              </a:rPr>
              <a:t>政府開放資料推動情形</a:t>
            </a:r>
            <a:endParaRPr lang="en-US" altLang="zh-TW" dirty="0" smtClean="0">
              <a:effectLst>
                <a:outerShdw blurRad="38100" dist="38100" dir="2700000" algn="tl">
                  <a:srgbClr val="000000">
                    <a:alpha val="43137"/>
                  </a:srgbClr>
                </a:outerShdw>
              </a:effectLst>
            </a:endParaRPr>
          </a:p>
          <a:p>
            <a:pPr lvl="1"/>
            <a:r>
              <a:rPr lang="zh-TW" altLang="en-US" dirty="0">
                <a:effectLst>
                  <a:outerShdw blurRad="38100" dist="38100" dir="2700000" algn="tl">
                    <a:srgbClr val="000000">
                      <a:alpha val="43137"/>
                    </a:srgbClr>
                  </a:outerShdw>
                </a:effectLst>
              </a:rPr>
              <a:t>盤點資料分類</a:t>
            </a:r>
          </a:p>
          <a:p>
            <a:pPr lvl="1"/>
            <a:r>
              <a:rPr lang="zh-TW" altLang="en-US" dirty="0">
                <a:effectLst>
                  <a:outerShdw blurRad="38100" dist="38100" dir="2700000" algn="tl">
                    <a:srgbClr val="000000">
                      <a:alpha val="43137"/>
                    </a:srgbClr>
                  </a:outerShdw>
                </a:effectLst>
              </a:rPr>
              <a:t>本所政府開放資料現況</a:t>
            </a:r>
          </a:p>
          <a:p>
            <a:pPr lvl="1"/>
            <a:r>
              <a:rPr lang="zh-TW" altLang="en-US" dirty="0">
                <a:effectLst>
                  <a:outerShdw blurRad="38100" dist="38100" dir="2700000" algn="tl">
                    <a:srgbClr val="000000">
                      <a:alpha val="43137"/>
                    </a:srgbClr>
                  </a:outerShdw>
                </a:effectLst>
              </a:rPr>
              <a:t>主題式開放資料推動策略</a:t>
            </a:r>
          </a:p>
          <a:p>
            <a:pPr lvl="1"/>
            <a:r>
              <a:rPr lang="zh-TW" altLang="en-US" dirty="0">
                <a:effectLst>
                  <a:outerShdw blurRad="38100" dist="38100" dir="2700000" algn="tl">
                    <a:srgbClr val="000000">
                      <a:alpha val="43137"/>
                    </a:srgbClr>
                  </a:outerShdw>
                </a:effectLst>
              </a:rPr>
              <a:t>遭遇困難與問題解決方式</a:t>
            </a:r>
          </a:p>
          <a:p>
            <a:pPr lvl="1"/>
            <a:r>
              <a:rPr lang="zh-TW" altLang="en-US" dirty="0">
                <a:effectLst>
                  <a:outerShdw blurRad="38100" dist="38100" dir="2700000" algn="tl">
                    <a:srgbClr val="000000">
                      <a:alpha val="43137"/>
                    </a:srgbClr>
                  </a:outerShdw>
                </a:effectLst>
              </a:rPr>
              <a:t>民間運用情形</a:t>
            </a:r>
          </a:p>
          <a:p>
            <a:pPr lvl="1"/>
            <a:r>
              <a:rPr lang="zh-TW" altLang="en-US" dirty="0">
                <a:effectLst>
                  <a:outerShdw blurRad="38100" dist="38100" dir="2700000" algn="tl">
                    <a:srgbClr val="000000">
                      <a:alpha val="43137"/>
                    </a:srgbClr>
                  </a:outerShdw>
                </a:effectLst>
              </a:rPr>
              <a:t>成功關鍵及未來發展方向</a:t>
            </a:r>
          </a:p>
          <a:p>
            <a:r>
              <a:rPr lang="zh-TW" altLang="en-US" dirty="0" smtClean="0">
                <a:effectLst>
                  <a:outerShdw blurRad="38100" dist="38100" dir="2700000" algn="tl">
                    <a:srgbClr val="000000">
                      <a:alpha val="43137"/>
                    </a:srgbClr>
                  </a:outerShdw>
                </a:effectLst>
              </a:rPr>
              <a:t>經驗分享</a:t>
            </a:r>
            <a:endParaRPr lang="zh-TW" altLang="en-US" dirty="0">
              <a:effectLst>
                <a:outerShdw blurRad="38100" dist="38100" dir="2700000" algn="tl">
                  <a:srgbClr val="000000">
                    <a:alpha val="43137"/>
                  </a:srgbClr>
                </a:outerShdw>
              </a:effectLst>
            </a:endParaRPr>
          </a:p>
        </p:txBody>
      </p:sp>
      <p:sp>
        <p:nvSpPr>
          <p:cNvPr id="2" name="標題 1"/>
          <p:cNvSpPr>
            <a:spLocks noGrp="1"/>
          </p:cNvSpPr>
          <p:nvPr>
            <p:ph type="title"/>
          </p:nvPr>
        </p:nvSpPr>
        <p:spPr/>
        <p:txBody>
          <a:bodyPr>
            <a:normAutofit/>
          </a:bodyPr>
          <a:lstStyle/>
          <a:p>
            <a:r>
              <a:rPr lang="zh-TW" altLang="en-US" dirty="0"/>
              <a:t>簡報</a:t>
            </a:r>
            <a:r>
              <a:rPr lang="zh-TW" altLang="en-US" dirty="0" smtClean="0"/>
              <a:t>大綱</a:t>
            </a:r>
            <a:endParaRPr lang="zh-TW" altLang="en-US" dirty="0"/>
          </a:p>
        </p:txBody>
      </p:sp>
      <p:sp>
        <p:nvSpPr>
          <p:cNvPr id="4" name="文字方塊 3"/>
          <p:cNvSpPr txBox="1"/>
          <p:nvPr/>
        </p:nvSpPr>
        <p:spPr>
          <a:xfrm>
            <a:off x="683568" y="4776408"/>
            <a:ext cx="8136904" cy="1569660"/>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zh-TW" altLang="en-US" sz="32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a:t>
            </a:r>
            <a:r>
              <a:rPr lang="zh-TW" altLang="en-US" sz="3200" b="1" spc="50" dirty="0" smtClean="0">
                <a:ln w="11430"/>
                <a:solidFill>
                  <a:srgbClr val="0000FF"/>
                </a:solidFill>
                <a:effectLst>
                  <a:outerShdw blurRad="76200" dist="50800" dir="5400000" algn="tl" rotWithShape="0">
                    <a:srgbClr val="000000">
                      <a:alpha val="65000"/>
                    </a:srgbClr>
                  </a:outerShdw>
                </a:effectLst>
              </a:rPr>
              <a:t>地質資料為</a:t>
            </a:r>
            <a:r>
              <a:rPr lang="zh-TW" altLang="en-US" sz="3200" b="1" spc="50" dirty="0">
                <a:ln w="11430"/>
                <a:solidFill>
                  <a:srgbClr val="0000FF"/>
                </a:solidFill>
                <a:effectLst>
                  <a:outerShdw blurRad="76200" dist="50800" dir="5400000" algn="tl" rotWithShape="0">
                    <a:srgbClr val="000000">
                      <a:alpha val="65000"/>
                    </a:srgbClr>
                  </a:outerShdw>
                </a:effectLst>
              </a:rPr>
              <a:t>公共財</a:t>
            </a:r>
            <a:r>
              <a:rPr lang="zh-TW" altLang="en-US" sz="32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」理念</a:t>
            </a:r>
            <a:r>
              <a:rPr lang="zh-TW" altLang="en-US" sz="32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a:t>
            </a:r>
            <a:endParaRPr lang="en-US" altLang="zh-TW" sz="32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a:p>
            <a:r>
              <a:rPr lang="zh-TW" altLang="en-US" sz="32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人民</a:t>
            </a:r>
            <a:r>
              <a:rPr lang="zh-TW" altLang="en-US" sz="32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有知的權力，民眾關心並獲知自身住居之地質環境資料亦同為</a:t>
            </a:r>
            <a:r>
              <a:rPr lang="zh-TW" altLang="en-US" sz="3200" b="1" spc="50" dirty="0">
                <a:ln w="11430"/>
                <a:solidFill>
                  <a:srgbClr val="0000FF"/>
                </a:solidFill>
                <a:effectLst>
                  <a:outerShdw blurRad="76200" dist="50800" dir="5400000" algn="tl" rotWithShape="0">
                    <a:srgbClr val="000000">
                      <a:alpha val="65000"/>
                    </a:srgbClr>
                  </a:outerShdw>
                </a:effectLst>
              </a:rPr>
              <a:t>公民權</a:t>
            </a:r>
            <a:r>
              <a:rPr lang="zh-TW" altLang="en-US" sz="32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具普世價值。</a:t>
            </a:r>
          </a:p>
        </p:txBody>
      </p:sp>
    </p:spTree>
    <p:extLst>
      <p:ext uri="{BB962C8B-B14F-4D97-AF65-F5344CB8AC3E}">
        <p14:creationId xmlns:p14="http://schemas.microsoft.com/office/powerpoint/2010/main" val="24500179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p:txBody>
          <a:bodyPr/>
          <a:lstStyle/>
          <a:p>
            <a:r>
              <a:rPr lang="zh-TW" altLang="en-US" dirty="0">
                <a:effectLst>
                  <a:outerShdw blurRad="38100" dist="38100" dir="2700000" algn="tl">
                    <a:srgbClr val="000000">
                      <a:alpha val="43137"/>
                    </a:srgbClr>
                  </a:outerShdw>
                </a:effectLst>
              </a:rPr>
              <a:t>依據「行政院及所屬各機關政府資料分類及授權利用收費原則」，將政府資料權利的完整性、適法性，予以適當分類為甲、乙、丙三類資料</a:t>
            </a:r>
          </a:p>
        </p:txBody>
      </p:sp>
      <p:sp>
        <p:nvSpPr>
          <p:cNvPr id="2" name="標題 1"/>
          <p:cNvSpPr>
            <a:spLocks noGrp="1"/>
          </p:cNvSpPr>
          <p:nvPr>
            <p:ph type="title"/>
          </p:nvPr>
        </p:nvSpPr>
        <p:spPr/>
        <p:txBody>
          <a:bodyPr>
            <a:normAutofit/>
          </a:bodyPr>
          <a:lstStyle/>
          <a:p>
            <a:r>
              <a:rPr lang="zh-TW" altLang="en-US" dirty="0"/>
              <a:t>盤點資料</a:t>
            </a:r>
            <a:r>
              <a:rPr lang="zh-TW" altLang="en-US" dirty="0" smtClean="0"/>
              <a:t>分類</a:t>
            </a:r>
            <a:endParaRPr lang="zh-TW" altLang="en-US" dirty="0"/>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05125" y="2852935"/>
            <a:ext cx="6403180" cy="3787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文字方塊 3"/>
          <p:cNvSpPr txBox="1"/>
          <p:nvPr/>
        </p:nvSpPr>
        <p:spPr>
          <a:xfrm>
            <a:off x="7360822" y="3212976"/>
            <a:ext cx="1435008" cy="1077218"/>
          </a:xfrm>
          <a:prstGeom prst="rect">
            <a:avLst/>
          </a:prstGeom>
          <a:noFill/>
        </p:spPr>
        <p:txBody>
          <a:bodyPr wrap="non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zh-TW" altLang="en-US" sz="32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開放</a:t>
            </a:r>
            <a:endParaRPr lang="en-US" altLang="zh-TW" sz="32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a:p>
            <a:r>
              <a:rPr lang="zh-TW" altLang="en-US" sz="32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不收費</a:t>
            </a:r>
            <a:endParaRPr lang="zh-TW" altLang="en-US" sz="32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8" name="文字方塊 7"/>
          <p:cNvSpPr txBox="1"/>
          <p:nvPr/>
        </p:nvSpPr>
        <p:spPr>
          <a:xfrm>
            <a:off x="7360822" y="4764073"/>
            <a:ext cx="1018227" cy="1077218"/>
          </a:xfrm>
          <a:prstGeom prst="rect">
            <a:avLst/>
          </a:prstGeom>
          <a:noFill/>
        </p:spPr>
        <p:txBody>
          <a:bodyPr wrap="non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zh-TW" altLang="en-US" sz="32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開放</a:t>
            </a:r>
            <a:endParaRPr lang="en-US" altLang="zh-TW" sz="32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a:p>
            <a:r>
              <a:rPr lang="zh-TW" altLang="en-US" sz="32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收費</a:t>
            </a:r>
            <a:endParaRPr lang="zh-TW" altLang="en-US" sz="32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9" name="文字方塊 8"/>
          <p:cNvSpPr txBox="1"/>
          <p:nvPr/>
        </p:nvSpPr>
        <p:spPr>
          <a:xfrm>
            <a:off x="7360822" y="6056885"/>
            <a:ext cx="1435008" cy="584775"/>
          </a:xfrm>
          <a:prstGeom prst="rect">
            <a:avLst/>
          </a:prstGeom>
          <a:noFill/>
        </p:spPr>
        <p:txBody>
          <a:bodyPr wrap="non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zh-TW" altLang="en-US" sz="32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不開放</a:t>
            </a:r>
            <a:endParaRPr lang="zh-TW" altLang="en-US" sz="32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10" name="文字方塊 9"/>
          <p:cNvSpPr txBox="1"/>
          <p:nvPr/>
        </p:nvSpPr>
        <p:spPr>
          <a:xfrm>
            <a:off x="5188920" y="476672"/>
            <a:ext cx="3672408" cy="830997"/>
          </a:xfrm>
          <a:prstGeom prst="rect">
            <a:avLst/>
          </a:prstGeom>
          <a:noFill/>
          <a:ln>
            <a:solidFill>
              <a:schemeClr val="tx1"/>
            </a:solidFill>
          </a:ln>
        </p:spPr>
        <p:txBody>
          <a:bodyPr wrap="square" rtlCol="0">
            <a:spAutoFit/>
          </a:bodyPr>
          <a:lstStyle/>
          <a:p>
            <a:r>
              <a:rPr lang="zh-TW" altLang="en-US" sz="2400" dirty="0">
                <a:effectLst>
                  <a:outerShdw blurRad="38100" dist="38100" dir="2700000" algn="tl">
                    <a:srgbClr val="000000">
                      <a:alpha val="43137"/>
                    </a:srgbClr>
                  </a:outerShdw>
                </a:effectLst>
              </a:rPr>
              <a:t>經濟部政府資料開放諮詢小組第</a:t>
            </a:r>
            <a:r>
              <a:rPr lang="en-US" altLang="zh-TW" sz="2400" dirty="0">
                <a:effectLst>
                  <a:outerShdw blurRad="38100" dist="38100" dir="2700000" algn="tl">
                    <a:srgbClr val="000000">
                      <a:alpha val="43137"/>
                    </a:srgbClr>
                  </a:outerShdw>
                </a:effectLst>
              </a:rPr>
              <a:t>4</a:t>
            </a:r>
            <a:r>
              <a:rPr lang="zh-TW" altLang="en-US" sz="2400" dirty="0">
                <a:effectLst>
                  <a:outerShdw blurRad="38100" dist="38100" dir="2700000" algn="tl">
                    <a:srgbClr val="000000">
                      <a:alpha val="43137"/>
                    </a:srgbClr>
                  </a:outerShdw>
                </a:effectLst>
              </a:rPr>
              <a:t>次會議</a:t>
            </a:r>
            <a:r>
              <a:rPr lang="zh-TW" altLang="en-US" sz="2400" dirty="0" smtClean="0">
                <a:effectLst>
                  <a:outerShdw blurRad="38100" dist="38100" dir="2700000" algn="tl">
                    <a:srgbClr val="000000">
                      <a:alpha val="43137"/>
                    </a:srgbClr>
                  </a:outerShdw>
                </a:effectLst>
              </a:rPr>
              <a:t>簡報</a:t>
            </a:r>
            <a:r>
              <a:rPr lang="en-US" altLang="zh-TW" sz="2400" dirty="0" smtClean="0">
                <a:effectLst>
                  <a:outerShdw blurRad="38100" dist="38100" dir="2700000" algn="tl">
                    <a:srgbClr val="000000">
                      <a:alpha val="43137"/>
                    </a:srgbClr>
                  </a:outerShdw>
                </a:effectLst>
              </a:rPr>
              <a:t>p.21</a:t>
            </a:r>
            <a:endParaRPr lang="zh-TW" altLang="en-US" sz="2400"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4500179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p:txBody>
          <a:bodyPr/>
          <a:lstStyle/>
          <a:p>
            <a:r>
              <a:rPr lang="zh-TW" altLang="en-US" dirty="0">
                <a:effectLst>
                  <a:outerShdw blurRad="38100" dist="38100" dir="2700000" algn="tl">
                    <a:srgbClr val="000000">
                      <a:alpha val="43137"/>
                    </a:srgbClr>
                  </a:outerShdw>
                </a:effectLst>
              </a:rPr>
              <a:t>依據國土資訊系統之推動宗旨及行政院訂定之「行政機關電子資料流通實施要點」本所於</a:t>
            </a:r>
            <a:r>
              <a:rPr lang="en-US" altLang="zh-TW" dirty="0">
                <a:effectLst>
                  <a:outerShdw blurRad="38100" dist="38100" dir="2700000" algn="tl">
                    <a:srgbClr val="000000">
                      <a:alpha val="43137"/>
                    </a:srgbClr>
                  </a:outerShdw>
                </a:effectLst>
              </a:rPr>
              <a:t>89</a:t>
            </a:r>
            <a:r>
              <a:rPr lang="zh-TW" altLang="en-US" dirty="0">
                <a:effectLst>
                  <a:outerShdw blurRad="38100" dist="38100" dir="2700000" algn="tl">
                    <a:srgbClr val="000000">
                      <a:alpha val="43137"/>
                    </a:srgbClr>
                  </a:outerShdw>
                </a:effectLst>
              </a:rPr>
              <a:t>年</a:t>
            </a:r>
            <a:r>
              <a:rPr lang="en-US" altLang="zh-TW" dirty="0">
                <a:effectLst>
                  <a:outerShdw blurRad="38100" dist="38100" dir="2700000" algn="tl">
                    <a:srgbClr val="000000">
                      <a:alpha val="43137"/>
                    </a:srgbClr>
                  </a:outerShdw>
                </a:effectLst>
              </a:rPr>
              <a:t>4</a:t>
            </a:r>
            <a:r>
              <a:rPr lang="zh-TW" altLang="en-US" dirty="0">
                <a:effectLst>
                  <a:outerShdw blurRad="38100" dist="38100" dir="2700000" algn="tl">
                    <a:srgbClr val="000000">
                      <a:alpha val="43137"/>
                    </a:srgbClr>
                  </a:outerShdw>
                </a:effectLst>
              </a:rPr>
              <a:t>月</a:t>
            </a:r>
            <a:r>
              <a:rPr lang="en-US" altLang="zh-TW" dirty="0">
                <a:effectLst>
                  <a:outerShdw blurRad="38100" dist="38100" dir="2700000" algn="tl">
                    <a:srgbClr val="000000">
                      <a:alpha val="43137"/>
                    </a:srgbClr>
                  </a:outerShdw>
                </a:effectLst>
              </a:rPr>
              <a:t>28</a:t>
            </a:r>
            <a:r>
              <a:rPr lang="zh-TW" altLang="en-US" dirty="0">
                <a:effectLst>
                  <a:outerShdw blurRad="38100" dist="38100" dir="2700000" algn="tl">
                    <a:srgbClr val="000000">
                      <a:alpha val="43137"/>
                    </a:srgbClr>
                  </a:outerShdw>
                </a:effectLst>
              </a:rPr>
              <a:t>日訂定「工程地質探勘資料庫」資料流通供應管理原則。適用對象包含政府機關、學術或研究團體、其他團體及一般</a:t>
            </a:r>
            <a:r>
              <a:rPr lang="zh-TW" altLang="en-US" dirty="0" smtClean="0">
                <a:effectLst>
                  <a:outerShdw blurRad="38100" dist="38100" dir="2700000" algn="tl">
                    <a:srgbClr val="000000">
                      <a:alpha val="43137"/>
                    </a:srgbClr>
                  </a:outerShdw>
                </a:effectLst>
              </a:rPr>
              <a:t>大眾</a:t>
            </a:r>
            <a:endParaRPr lang="zh-TW" altLang="en-US" dirty="0">
              <a:effectLst>
                <a:outerShdw blurRad="38100" dist="38100" dir="2700000" algn="tl">
                  <a:srgbClr val="000000">
                    <a:alpha val="43137"/>
                  </a:srgbClr>
                </a:outerShdw>
              </a:effectLst>
            </a:endParaRPr>
          </a:p>
          <a:p>
            <a:r>
              <a:rPr lang="en-US" altLang="zh-TW" dirty="0">
                <a:effectLst>
                  <a:outerShdw blurRad="38100" dist="38100" dir="2700000" algn="tl">
                    <a:srgbClr val="000000">
                      <a:alpha val="43137"/>
                    </a:srgbClr>
                  </a:outerShdw>
                </a:effectLst>
              </a:rPr>
              <a:t>95</a:t>
            </a:r>
            <a:r>
              <a:rPr lang="zh-TW" altLang="en-US" dirty="0">
                <a:effectLst>
                  <a:outerShdw blurRad="38100" dist="38100" dir="2700000" algn="tl">
                    <a:srgbClr val="000000">
                      <a:alpha val="43137"/>
                    </a:srgbClr>
                  </a:outerShdw>
                </a:effectLst>
              </a:rPr>
              <a:t>年起即提供各比例尺之數值地質圖，迄今共</a:t>
            </a:r>
            <a:r>
              <a:rPr lang="en-US" altLang="zh-TW" dirty="0">
                <a:effectLst>
                  <a:outerShdw blurRad="38100" dist="38100" dir="2700000" algn="tl">
                    <a:srgbClr val="000000">
                      <a:alpha val="43137"/>
                    </a:srgbClr>
                  </a:outerShdw>
                </a:effectLst>
              </a:rPr>
              <a:t>1,868</a:t>
            </a:r>
            <a:r>
              <a:rPr lang="zh-TW" altLang="en-US" dirty="0">
                <a:effectLst>
                  <a:outerShdw blurRad="38100" dist="38100" dir="2700000" algn="tl">
                    <a:srgbClr val="000000">
                      <a:alpha val="43137"/>
                    </a:srgbClr>
                  </a:outerShdw>
                </a:effectLst>
              </a:rPr>
              <a:t>單位</a:t>
            </a:r>
            <a:r>
              <a:rPr lang="en-US" altLang="zh-TW" dirty="0">
                <a:effectLst>
                  <a:outerShdw blurRad="38100" dist="38100" dir="2700000" algn="tl">
                    <a:srgbClr val="000000">
                      <a:alpha val="43137"/>
                    </a:srgbClr>
                  </a:outerShdw>
                </a:effectLst>
              </a:rPr>
              <a:t>(</a:t>
            </a:r>
            <a:r>
              <a:rPr lang="zh-TW" altLang="en-US" dirty="0">
                <a:effectLst>
                  <a:outerShdw blurRad="38100" dist="38100" dir="2700000" algn="tl">
                    <a:srgbClr val="000000">
                      <a:alpha val="43137"/>
                    </a:srgbClr>
                  </a:outerShdw>
                </a:effectLst>
              </a:rPr>
              <a:t>個人</a:t>
            </a:r>
            <a:r>
              <a:rPr lang="en-US" altLang="zh-TW" dirty="0">
                <a:effectLst>
                  <a:outerShdw blurRad="38100" dist="38100" dir="2700000" algn="tl">
                    <a:srgbClr val="000000">
                      <a:alpha val="43137"/>
                    </a:srgbClr>
                  </a:outerShdw>
                </a:effectLst>
              </a:rPr>
              <a:t>)/</a:t>
            </a:r>
            <a:r>
              <a:rPr lang="zh-TW" altLang="en-US" dirty="0">
                <a:effectLst>
                  <a:outerShdw blurRad="38100" dist="38100" dir="2700000" algn="tl">
                    <a:srgbClr val="000000">
                      <a:alpha val="43137"/>
                    </a:srgbClr>
                  </a:outerShdw>
                </a:effectLst>
              </a:rPr>
              <a:t>次向本所</a:t>
            </a:r>
            <a:r>
              <a:rPr lang="zh-TW" altLang="en-US" dirty="0" smtClean="0">
                <a:effectLst>
                  <a:outerShdw blurRad="38100" dist="38100" dir="2700000" algn="tl">
                    <a:srgbClr val="000000">
                      <a:alpha val="43137"/>
                    </a:srgbClr>
                  </a:outerShdw>
                </a:effectLst>
              </a:rPr>
              <a:t>申請</a:t>
            </a:r>
            <a:endParaRPr lang="zh-TW" altLang="en-US" dirty="0">
              <a:effectLst>
                <a:outerShdw blurRad="38100" dist="38100" dir="2700000" algn="tl">
                  <a:srgbClr val="000000">
                    <a:alpha val="43137"/>
                  </a:srgbClr>
                </a:outerShdw>
              </a:effectLst>
            </a:endParaRPr>
          </a:p>
        </p:txBody>
      </p:sp>
      <p:sp>
        <p:nvSpPr>
          <p:cNvPr id="2" name="標題 1"/>
          <p:cNvSpPr>
            <a:spLocks noGrp="1"/>
          </p:cNvSpPr>
          <p:nvPr>
            <p:ph type="title"/>
          </p:nvPr>
        </p:nvSpPr>
        <p:spPr/>
        <p:txBody>
          <a:bodyPr/>
          <a:lstStyle/>
          <a:p>
            <a:r>
              <a:rPr lang="zh-TW" altLang="en-US" dirty="0" smtClean="0"/>
              <a:t>過往本所政府開放資料情形</a:t>
            </a:r>
            <a:endParaRPr lang="zh-TW" altLang="en-US" dirty="0"/>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9552" y="4658301"/>
            <a:ext cx="8138280" cy="180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500179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p:txBody>
          <a:bodyPr/>
          <a:lstStyle/>
          <a:p>
            <a:r>
              <a:rPr lang="zh-TW" altLang="en-US" dirty="0" smtClean="0">
                <a:effectLst>
                  <a:outerShdw blurRad="38100" dist="38100" dir="2700000" algn="tl">
                    <a:srgbClr val="000000">
                      <a:alpha val="43137"/>
                    </a:srgbClr>
                  </a:outerShdw>
                </a:effectLst>
              </a:rPr>
              <a:t>線上開放資料：不收費（資料、圖、檔案）（常態）</a:t>
            </a:r>
            <a:endParaRPr lang="en-US" altLang="zh-TW" dirty="0" smtClean="0">
              <a:effectLst>
                <a:outerShdw blurRad="38100" dist="38100" dir="2700000" algn="tl">
                  <a:srgbClr val="000000">
                    <a:alpha val="43137"/>
                  </a:srgbClr>
                </a:outerShdw>
              </a:effectLst>
            </a:endParaRPr>
          </a:p>
          <a:p>
            <a:r>
              <a:rPr lang="zh-TW" altLang="en-US" dirty="0" smtClean="0">
                <a:effectLst>
                  <a:outerShdw blurRad="38100" dist="38100" dir="2700000" algn="tl">
                    <a:srgbClr val="000000">
                      <a:alpha val="43137"/>
                    </a:srgbClr>
                  </a:outerShdw>
                </a:effectLst>
              </a:rPr>
              <a:t>服務成功關鍵：使用者看得到也要吃得到</a:t>
            </a:r>
            <a:endParaRPr lang="en-US" altLang="zh-TW" dirty="0" smtClean="0">
              <a:effectLst>
                <a:outerShdw blurRad="38100" dist="38100" dir="2700000" algn="tl">
                  <a:srgbClr val="000000">
                    <a:alpha val="43137"/>
                  </a:srgbClr>
                </a:outerShdw>
              </a:effectLst>
            </a:endParaRPr>
          </a:p>
          <a:p>
            <a:r>
              <a:rPr lang="zh-TW" altLang="en-US" dirty="0" smtClean="0">
                <a:effectLst>
                  <a:outerShdw blurRad="38100" dist="38100" dir="2700000" algn="tl">
                    <a:srgbClr val="000000">
                      <a:alpha val="43137"/>
                    </a:srgbClr>
                  </a:outerShdw>
                </a:effectLst>
              </a:rPr>
              <a:t>資料庫申請：酌收工本費（因為立委要求）（例外）</a:t>
            </a:r>
            <a:endParaRPr lang="zh-TW" altLang="en-US" dirty="0">
              <a:effectLst>
                <a:outerShdw blurRad="38100" dist="38100" dir="2700000" algn="tl">
                  <a:srgbClr val="000000">
                    <a:alpha val="43137"/>
                  </a:srgbClr>
                </a:outerShdw>
              </a:effectLst>
            </a:endParaRPr>
          </a:p>
        </p:txBody>
      </p:sp>
      <p:sp>
        <p:nvSpPr>
          <p:cNvPr id="2" name="標題 1"/>
          <p:cNvSpPr>
            <a:spLocks noGrp="1"/>
          </p:cNvSpPr>
          <p:nvPr>
            <p:ph type="title"/>
          </p:nvPr>
        </p:nvSpPr>
        <p:spPr/>
        <p:txBody>
          <a:bodyPr/>
          <a:lstStyle/>
          <a:p>
            <a:r>
              <a:rPr lang="zh-TW" altLang="en-US" dirty="0"/>
              <a:t>過往本所政府開放資料情形</a:t>
            </a:r>
          </a:p>
        </p:txBody>
      </p:sp>
      <p:pic>
        <p:nvPicPr>
          <p:cNvPr id="4" name="圖片 3" descr="96年題庫－國庫收入（詳細版）.doc [相容模式] - Microsoft Word"/>
          <p:cNvPicPr>
            <a:picLocks noChangeAspect="1"/>
          </p:cNvPicPr>
          <p:nvPr/>
        </p:nvPicPr>
        <p:blipFill rotWithShape="1">
          <a:blip r:embed="rId2">
            <a:extLst>
              <a:ext uri="{28A0092B-C50C-407E-A947-70E740481C1C}">
                <a14:useLocalDpi xmlns:a14="http://schemas.microsoft.com/office/drawing/2010/main" val="0"/>
              </a:ext>
            </a:extLst>
          </a:blip>
          <a:srcRect l="28248" t="18678" r="28467" b="52969"/>
          <a:stretch/>
        </p:blipFill>
        <p:spPr>
          <a:xfrm>
            <a:off x="315361" y="3140968"/>
            <a:ext cx="5120735" cy="2288355"/>
          </a:xfrm>
          <a:prstGeom prst="rect">
            <a:avLst/>
          </a:prstGeom>
          <a:ln>
            <a:noFill/>
          </a:ln>
          <a:effectLst>
            <a:outerShdw blurRad="292100" dist="139700" dir="2700000" algn="tl" rotWithShape="0">
              <a:srgbClr val="333333">
                <a:alpha val="65000"/>
              </a:srgbClr>
            </a:outerShdw>
          </a:effectLst>
        </p:spPr>
      </p:pic>
      <p:pic>
        <p:nvPicPr>
          <p:cNvPr id="5" name="圖片 4" descr="96年題庫－國庫收入（詳細版）.doc [相容模式] - Microsoft Word"/>
          <p:cNvPicPr>
            <a:picLocks noChangeAspect="1"/>
          </p:cNvPicPr>
          <p:nvPr/>
        </p:nvPicPr>
        <p:blipFill rotWithShape="1">
          <a:blip r:embed="rId3">
            <a:extLst>
              <a:ext uri="{28A0092B-C50C-407E-A947-70E740481C1C}">
                <a14:useLocalDpi xmlns:a14="http://schemas.microsoft.com/office/drawing/2010/main" val="0"/>
              </a:ext>
            </a:extLst>
          </a:blip>
          <a:srcRect l="34015" t="19321" r="29928" b="49866"/>
          <a:stretch/>
        </p:blipFill>
        <p:spPr>
          <a:xfrm>
            <a:off x="5220072" y="4144098"/>
            <a:ext cx="3581898" cy="208823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4500179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p:txBody>
          <a:bodyPr>
            <a:normAutofit/>
          </a:bodyPr>
          <a:lstStyle/>
          <a:p>
            <a:r>
              <a:rPr lang="zh-TW" altLang="en-US" sz="2800" dirty="0">
                <a:effectLst>
                  <a:outerShdw blurRad="38100" dist="38100" dir="2700000" algn="tl">
                    <a:srgbClr val="000000">
                      <a:alpha val="43137"/>
                    </a:srgbClr>
                  </a:outerShdw>
                </a:effectLst>
                <a:latin typeface="+mj-ea"/>
              </a:rPr>
              <a:t>政府開放資料平臺已開放資料集統計 </a:t>
            </a:r>
            <a:r>
              <a:rPr lang="en-US" altLang="zh-TW" sz="2400" dirty="0">
                <a:solidFill>
                  <a:schemeClr val="bg2"/>
                </a:solidFill>
                <a:effectLst>
                  <a:outerShdw blurRad="38100" dist="38100" dir="2700000" algn="tl">
                    <a:srgbClr val="000000">
                      <a:alpha val="43137"/>
                    </a:srgbClr>
                  </a:outerShdw>
                </a:effectLst>
              </a:rPr>
              <a:t>(</a:t>
            </a:r>
            <a:r>
              <a:rPr lang="zh-TW" altLang="en-US" sz="2400" dirty="0">
                <a:solidFill>
                  <a:schemeClr val="bg2"/>
                </a:solidFill>
                <a:effectLst>
                  <a:outerShdw blurRad="38100" dist="38100" dir="2700000" algn="tl">
                    <a:srgbClr val="000000">
                      <a:alpha val="43137"/>
                    </a:srgbClr>
                  </a:outerShdw>
                </a:effectLst>
              </a:rPr>
              <a:t>至</a:t>
            </a:r>
            <a:r>
              <a:rPr lang="en-US" altLang="zh-TW" sz="2400" dirty="0">
                <a:solidFill>
                  <a:schemeClr val="bg2"/>
                </a:solidFill>
                <a:effectLst>
                  <a:outerShdw blurRad="38100" dist="38100" dir="2700000" algn="tl">
                    <a:srgbClr val="000000">
                      <a:alpha val="43137"/>
                    </a:srgbClr>
                  </a:outerShdw>
                </a:effectLst>
              </a:rPr>
              <a:t>104</a:t>
            </a:r>
            <a:r>
              <a:rPr lang="zh-TW" altLang="en-US" sz="2400" dirty="0">
                <a:solidFill>
                  <a:schemeClr val="bg2"/>
                </a:solidFill>
                <a:effectLst>
                  <a:outerShdw blurRad="38100" dist="38100" dir="2700000" algn="tl">
                    <a:srgbClr val="000000">
                      <a:alpha val="43137"/>
                    </a:srgbClr>
                  </a:outerShdw>
                </a:effectLst>
              </a:rPr>
              <a:t>年度止</a:t>
            </a:r>
            <a:r>
              <a:rPr lang="en-US" altLang="zh-TW" sz="2400" dirty="0">
                <a:solidFill>
                  <a:schemeClr val="bg2"/>
                </a:solidFill>
                <a:effectLst>
                  <a:outerShdw blurRad="38100" dist="38100" dir="2700000" algn="tl">
                    <a:srgbClr val="000000">
                      <a:alpha val="43137"/>
                    </a:srgbClr>
                  </a:outerShdw>
                </a:effectLst>
              </a:rPr>
              <a:t>)</a:t>
            </a:r>
          </a:p>
          <a:p>
            <a:endParaRPr lang="en-US" altLang="zh-TW" dirty="0">
              <a:effectLst>
                <a:outerShdw blurRad="38100" dist="38100" dir="2700000" algn="tl">
                  <a:srgbClr val="000000">
                    <a:alpha val="43137"/>
                  </a:srgbClr>
                </a:outerShdw>
              </a:effectLst>
            </a:endParaRPr>
          </a:p>
          <a:p>
            <a:endParaRPr lang="en-US" altLang="zh-TW" dirty="0">
              <a:effectLst>
                <a:outerShdw blurRad="38100" dist="38100" dir="2700000" algn="tl">
                  <a:srgbClr val="000000">
                    <a:alpha val="43137"/>
                  </a:srgbClr>
                </a:outerShdw>
              </a:effectLst>
            </a:endParaRPr>
          </a:p>
          <a:p>
            <a:endParaRPr lang="en-US" altLang="zh-TW" dirty="0">
              <a:effectLst>
                <a:outerShdw blurRad="38100" dist="38100" dir="2700000" algn="tl">
                  <a:srgbClr val="000000">
                    <a:alpha val="43137"/>
                  </a:srgbClr>
                </a:outerShdw>
              </a:effectLst>
            </a:endParaRPr>
          </a:p>
          <a:p>
            <a:pPr>
              <a:spcBef>
                <a:spcPts val="1200"/>
              </a:spcBef>
            </a:pPr>
            <a:r>
              <a:rPr lang="en-US" altLang="zh-TW" sz="2800" dirty="0" smtClean="0">
                <a:effectLst>
                  <a:outerShdw blurRad="38100" dist="38100" dir="2700000" algn="tl">
                    <a:srgbClr val="000000">
                      <a:alpha val="43137"/>
                    </a:srgbClr>
                  </a:outerShdw>
                </a:effectLst>
                <a:latin typeface="+mj-ea"/>
                <a:cs typeface="Times New Roman" panose="02020603050405020304" pitchFamily="18" charset="0"/>
              </a:rPr>
              <a:t>105</a:t>
            </a:r>
            <a:r>
              <a:rPr lang="zh-TW" altLang="en-US" sz="2800" dirty="0">
                <a:effectLst>
                  <a:outerShdw blurRad="38100" dist="38100" dir="2700000" algn="tl">
                    <a:srgbClr val="000000">
                      <a:alpha val="43137"/>
                    </a:srgbClr>
                  </a:outerShdw>
                </a:effectLst>
                <a:latin typeface="+mj-ea"/>
                <a:cs typeface="Times New Roman" panose="02020603050405020304" pitchFamily="18" charset="0"/>
              </a:rPr>
              <a:t>年度預計開放資料</a:t>
            </a:r>
            <a:r>
              <a:rPr lang="zh-TW" altLang="en-US" sz="2800" dirty="0" smtClean="0">
                <a:effectLst>
                  <a:outerShdw blurRad="38100" dist="38100" dir="2700000" algn="tl">
                    <a:srgbClr val="000000">
                      <a:alpha val="43137"/>
                    </a:srgbClr>
                  </a:outerShdw>
                </a:effectLst>
                <a:latin typeface="+mj-ea"/>
                <a:cs typeface="Times New Roman" panose="02020603050405020304" pitchFamily="18" charset="0"/>
              </a:rPr>
              <a:t>集</a:t>
            </a:r>
            <a:endParaRPr lang="en-US" altLang="zh-TW" sz="2800" dirty="0">
              <a:effectLst>
                <a:outerShdw blurRad="38100" dist="38100" dir="2700000" algn="tl">
                  <a:srgbClr val="000000">
                    <a:alpha val="43137"/>
                  </a:srgbClr>
                </a:outerShdw>
              </a:effectLst>
              <a:latin typeface="+mj-ea"/>
              <a:cs typeface="Times New Roman" panose="02020603050405020304" pitchFamily="18" charset="0"/>
            </a:endParaRPr>
          </a:p>
          <a:p>
            <a:pPr>
              <a:spcBef>
                <a:spcPts val="1200"/>
              </a:spcBef>
            </a:pPr>
            <a:endParaRPr lang="en-US" altLang="zh-TW" sz="2800" dirty="0" smtClean="0">
              <a:effectLst>
                <a:outerShdw blurRad="38100" dist="38100" dir="2700000" algn="tl">
                  <a:srgbClr val="000000">
                    <a:alpha val="43137"/>
                  </a:srgbClr>
                </a:outerShdw>
              </a:effectLst>
              <a:latin typeface="+mj-ea"/>
              <a:cs typeface="Times New Roman" panose="02020603050405020304" pitchFamily="18" charset="0"/>
            </a:endParaRPr>
          </a:p>
          <a:p>
            <a:pPr>
              <a:spcBef>
                <a:spcPts val="1200"/>
              </a:spcBef>
            </a:pPr>
            <a:endParaRPr lang="en-US" altLang="zh-TW" sz="800" dirty="0">
              <a:effectLst>
                <a:outerShdw blurRad="38100" dist="38100" dir="2700000" algn="tl">
                  <a:srgbClr val="000000">
                    <a:alpha val="43137"/>
                  </a:srgbClr>
                </a:outerShdw>
              </a:effectLst>
              <a:latin typeface="+mj-ea"/>
              <a:cs typeface="Times New Roman" panose="02020603050405020304" pitchFamily="18" charset="0"/>
            </a:endParaRPr>
          </a:p>
          <a:p>
            <a:pPr>
              <a:spcBef>
                <a:spcPts val="1200"/>
              </a:spcBef>
            </a:pPr>
            <a:r>
              <a:rPr lang="zh-TW" altLang="en-US" sz="2800" dirty="0" smtClean="0">
                <a:effectLst>
                  <a:outerShdw blurRad="38100" dist="38100" dir="2700000" algn="tl">
                    <a:srgbClr val="000000">
                      <a:alpha val="43137"/>
                    </a:srgbClr>
                  </a:outerShdw>
                </a:effectLst>
              </a:rPr>
              <a:t>開放</a:t>
            </a:r>
            <a:r>
              <a:rPr lang="zh-TW" altLang="en-US" sz="2800" dirty="0">
                <a:effectLst>
                  <a:outerShdw blurRad="38100" dist="38100" dir="2700000" algn="tl">
                    <a:srgbClr val="000000">
                      <a:alpha val="43137"/>
                    </a:srgbClr>
                  </a:outerShdw>
                </a:effectLst>
              </a:rPr>
              <a:t>資料集</a:t>
            </a:r>
            <a:r>
              <a:rPr lang="zh-TW" altLang="en-US" sz="2800" dirty="0" smtClean="0">
                <a:solidFill>
                  <a:srgbClr val="FF0000"/>
                </a:solidFill>
                <a:effectLst>
                  <a:outerShdw blurRad="38100" dist="38100" dir="2700000" algn="tl">
                    <a:srgbClr val="000000">
                      <a:alpha val="43137"/>
                    </a:srgbClr>
                  </a:outerShdw>
                </a:effectLst>
              </a:rPr>
              <a:t>均</a:t>
            </a:r>
            <a:r>
              <a:rPr lang="zh-TW" altLang="en-US" sz="2800" dirty="0">
                <a:solidFill>
                  <a:srgbClr val="FF0000"/>
                </a:solidFill>
                <a:effectLst>
                  <a:outerShdw blurRad="38100" dist="38100" dir="2700000" algn="tl">
                    <a:srgbClr val="000000">
                      <a:alpha val="43137"/>
                    </a:srgbClr>
                  </a:outerShdw>
                </a:effectLst>
              </a:rPr>
              <a:t>屬</a:t>
            </a:r>
            <a:r>
              <a:rPr lang="zh-TW" altLang="en-US" sz="2800" dirty="0" smtClean="0">
                <a:solidFill>
                  <a:srgbClr val="FF0000"/>
                </a:solidFill>
                <a:effectLst>
                  <a:outerShdw blurRad="38100" dist="38100" dir="2700000" algn="tl">
                    <a:srgbClr val="000000">
                      <a:alpha val="43137"/>
                    </a:srgbClr>
                  </a:outerShdw>
                </a:effectLst>
              </a:rPr>
              <a:t>甲</a:t>
            </a:r>
            <a:r>
              <a:rPr lang="zh-TW" altLang="en-US" sz="2800" dirty="0">
                <a:solidFill>
                  <a:srgbClr val="FF0000"/>
                </a:solidFill>
                <a:effectLst>
                  <a:outerShdw blurRad="38100" dist="38100" dir="2700000" algn="tl">
                    <a:srgbClr val="000000">
                      <a:alpha val="43137"/>
                    </a:srgbClr>
                  </a:outerShdw>
                </a:effectLst>
              </a:rPr>
              <a:t>類</a:t>
            </a:r>
            <a:r>
              <a:rPr lang="zh-TW" altLang="en-US" sz="2800" dirty="0" smtClean="0">
                <a:solidFill>
                  <a:srgbClr val="FF0000"/>
                </a:solidFill>
                <a:effectLst>
                  <a:outerShdw blurRad="38100" dist="38100" dir="2700000" algn="tl">
                    <a:srgbClr val="000000">
                      <a:alpha val="43137"/>
                    </a:srgbClr>
                  </a:outerShdw>
                </a:effectLst>
              </a:rPr>
              <a:t>資料</a:t>
            </a:r>
          </a:p>
          <a:p>
            <a:endParaRPr lang="zh-TW" altLang="en-US" dirty="0"/>
          </a:p>
        </p:txBody>
      </p:sp>
      <p:sp>
        <p:nvSpPr>
          <p:cNvPr id="2" name="標題 1"/>
          <p:cNvSpPr>
            <a:spLocks noGrp="1"/>
          </p:cNvSpPr>
          <p:nvPr>
            <p:ph type="title"/>
          </p:nvPr>
        </p:nvSpPr>
        <p:spPr/>
        <p:txBody>
          <a:bodyPr>
            <a:normAutofit/>
          </a:bodyPr>
          <a:lstStyle/>
          <a:p>
            <a:r>
              <a:rPr lang="zh-TW" altLang="en-US" dirty="0"/>
              <a:t>本所政府資料開放</a:t>
            </a:r>
            <a:r>
              <a:rPr lang="zh-TW" altLang="en-US" dirty="0" smtClean="0"/>
              <a:t>情形</a:t>
            </a:r>
            <a:endParaRPr lang="zh-TW" altLang="en-US" dirty="0"/>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63688" y="1951601"/>
            <a:ext cx="6637936" cy="16025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63688" y="3999444"/>
            <a:ext cx="6668487" cy="8703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72000" y="5339254"/>
            <a:ext cx="3888433" cy="1359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500179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t>資料集開放使用量 </a:t>
            </a:r>
          </a:p>
        </p:txBody>
      </p:sp>
      <p:graphicFrame>
        <p:nvGraphicFramePr>
          <p:cNvPr id="4" name="內容版面配置區 3"/>
          <p:cNvGraphicFramePr>
            <a:graphicFrameLocks noGrp="1"/>
          </p:cNvGraphicFramePr>
          <p:nvPr>
            <p:ph idx="1"/>
            <p:extLst>
              <p:ext uri="{D42A27DB-BD31-4B8C-83A1-F6EECF244321}">
                <p14:modId xmlns:p14="http://schemas.microsoft.com/office/powerpoint/2010/main" val="1955791987"/>
              </p:ext>
            </p:extLst>
          </p:nvPr>
        </p:nvGraphicFramePr>
        <p:xfrm>
          <a:off x="467544" y="1556792"/>
          <a:ext cx="8208912" cy="5040559"/>
        </p:xfrm>
        <a:graphic>
          <a:graphicData uri="http://schemas.openxmlformats.org/drawingml/2006/table">
            <a:tbl>
              <a:tblPr firstRow="1" bandRow="1">
                <a:tableStyleId>{5C22544A-7EE6-4342-B048-85BDC9FD1C3A}</a:tableStyleId>
              </a:tblPr>
              <a:tblGrid>
                <a:gridCol w="3024336"/>
                <a:gridCol w="965877"/>
                <a:gridCol w="3210587"/>
                <a:gridCol w="1008112"/>
              </a:tblGrid>
              <a:tr h="489504">
                <a:tc>
                  <a:txBody>
                    <a:bodyPr/>
                    <a:lstStyle/>
                    <a:p>
                      <a:pPr algn="ctr" fontAlgn="ctr"/>
                      <a:r>
                        <a:rPr lang="zh-TW" altLang="en-US" sz="1400" b="0" i="0" u="none" strike="noStrike" dirty="0">
                          <a:solidFill>
                            <a:srgbClr val="FFFFFF"/>
                          </a:solidFill>
                          <a:effectLst>
                            <a:outerShdw blurRad="38100" dist="38100" dir="2700000" algn="tl">
                              <a:srgbClr val="000000">
                                <a:alpha val="43137"/>
                              </a:srgbClr>
                            </a:outerShdw>
                          </a:effectLst>
                          <a:latin typeface="新細明體"/>
                        </a:rPr>
                        <a:t>資料集名稱</a:t>
                      </a:r>
                    </a:p>
                  </a:txBody>
                  <a:tcPr marL="9525" marR="9525" marT="9525" marB="0" anchor="ctr"/>
                </a:tc>
                <a:tc>
                  <a:txBody>
                    <a:bodyPr/>
                    <a:lstStyle/>
                    <a:p>
                      <a:pPr algn="ctr" fontAlgn="ctr"/>
                      <a:r>
                        <a:rPr lang="zh-TW" altLang="en-US" sz="1400" b="0" i="0" u="none" strike="noStrike" dirty="0" smtClean="0">
                          <a:solidFill>
                            <a:srgbClr val="FFFFFF"/>
                          </a:solidFill>
                          <a:effectLst>
                            <a:outerShdw blurRad="38100" dist="38100" dir="2700000" algn="tl">
                              <a:srgbClr val="000000">
                                <a:alpha val="43137"/>
                              </a:srgbClr>
                            </a:outerShdw>
                          </a:effectLst>
                          <a:latin typeface="新細明體"/>
                        </a:rPr>
                        <a:t>累積</a:t>
                      </a:r>
                      <a:r>
                        <a:rPr lang="zh-TW" altLang="en-US" sz="1400" b="0" i="0" u="none" strike="noStrike" dirty="0">
                          <a:solidFill>
                            <a:srgbClr val="FFFF00"/>
                          </a:solidFill>
                          <a:effectLst>
                            <a:outerShdw blurRad="38100" dist="38100" dir="2700000" algn="tl">
                              <a:srgbClr val="000000">
                                <a:alpha val="43137"/>
                              </a:srgbClr>
                            </a:outerShdw>
                          </a:effectLst>
                          <a:latin typeface="新細明體"/>
                        </a:rPr>
                        <a:t>瀏覽量</a:t>
                      </a:r>
                    </a:p>
                  </a:txBody>
                  <a:tcPr marL="9525" marR="9525" marT="9525" marB="0" anchor="ctr"/>
                </a:tc>
                <a:tc>
                  <a:txBody>
                    <a:bodyPr/>
                    <a:lstStyle/>
                    <a:p>
                      <a:pPr algn="ctr" fontAlgn="ctr"/>
                      <a:r>
                        <a:rPr lang="zh-TW" altLang="en-US" sz="1400" b="0" i="0" u="none" strike="noStrike" dirty="0">
                          <a:solidFill>
                            <a:srgbClr val="FFFFFF"/>
                          </a:solidFill>
                          <a:effectLst>
                            <a:outerShdw blurRad="38100" dist="38100" dir="2700000" algn="tl">
                              <a:srgbClr val="000000">
                                <a:alpha val="43137"/>
                              </a:srgbClr>
                            </a:outerShdw>
                          </a:effectLst>
                          <a:latin typeface="新細明體"/>
                        </a:rPr>
                        <a:t>資料集名稱</a:t>
                      </a:r>
                    </a:p>
                  </a:txBody>
                  <a:tcPr marL="9525" marR="9525" marT="9525" marB="0" anchor="ctr"/>
                </a:tc>
                <a:tc>
                  <a:txBody>
                    <a:bodyPr/>
                    <a:lstStyle/>
                    <a:p>
                      <a:pPr algn="ctr" fontAlgn="ctr"/>
                      <a:r>
                        <a:rPr lang="zh-TW" altLang="en-US" sz="1400" b="0" i="0" u="none" strike="noStrike" dirty="0">
                          <a:solidFill>
                            <a:srgbClr val="FFFFFF"/>
                          </a:solidFill>
                          <a:effectLst>
                            <a:outerShdw blurRad="38100" dist="38100" dir="2700000" algn="tl">
                              <a:srgbClr val="000000">
                                <a:alpha val="43137"/>
                              </a:srgbClr>
                            </a:outerShdw>
                          </a:effectLst>
                          <a:latin typeface="新細明體"/>
                        </a:rPr>
                        <a:t>累積</a:t>
                      </a:r>
                      <a:r>
                        <a:rPr lang="zh-TW" altLang="en-US" sz="1400" b="0" i="0" u="none" strike="noStrike" dirty="0">
                          <a:solidFill>
                            <a:srgbClr val="FFFF00"/>
                          </a:solidFill>
                          <a:effectLst>
                            <a:outerShdw blurRad="38100" dist="38100" dir="2700000" algn="tl">
                              <a:srgbClr val="000000">
                                <a:alpha val="43137"/>
                              </a:srgbClr>
                            </a:outerShdw>
                          </a:effectLst>
                          <a:latin typeface="新細明體"/>
                        </a:rPr>
                        <a:t>下載量</a:t>
                      </a:r>
                    </a:p>
                  </a:txBody>
                  <a:tcPr marL="9525" marR="9525" marT="9525" marB="0" anchor="ctr"/>
                </a:tc>
              </a:tr>
              <a:tr h="673644">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zh-TW" altLang="en-US" sz="1400" b="0" i="0" u="none" strike="noStrike" dirty="0">
                          <a:solidFill>
                            <a:schemeClr val="tx1"/>
                          </a:solidFill>
                          <a:effectLst/>
                          <a:latin typeface="+mn-ea"/>
                          <a:ea typeface="+mn-ea"/>
                        </a:rPr>
                        <a:t>順向坡分布</a:t>
                      </a:r>
                      <a:r>
                        <a:rPr lang="zh-TW" altLang="en-US" sz="1400" b="0" i="0" u="none" strike="noStrike" dirty="0" smtClean="0">
                          <a:solidFill>
                            <a:schemeClr val="tx1"/>
                          </a:solidFill>
                          <a:effectLst/>
                          <a:latin typeface="+mn-ea"/>
                          <a:ea typeface="+mn-ea"/>
                        </a:rPr>
                        <a:t>圖</a:t>
                      </a:r>
                      <a:endParaRPr lang="en-US" altLang="zh-TW" sz="1400" b="0" i="0" u="none" strike="noStrike" dirty="0" smtClean="0">
                        <a:solidFill>
                          <a:schemeClr val="tx1"/>
                        </a:solidFill>
                        <a:effectLst/>
                        <a:latin typeface="+mn-ea"/>
                        <a:ea typeface="+mn-ea"/>
                      </a:endParaRPr>
                    </a:p>
                    <a:p>
                      <a:pPr marL="0" marR="0" indent="0" algn="l" defTabSz="914400" rtl="0" eaLnBrk="1" fontAlgn="ctr" latinLnBrk="0" hangingPunct="1">
                        <a:lnSpc>
                          <a:spcPct val="100000"/>
                        </a:lnSpc>
                        <a:spcBef>
                          <a:spcPts val="0"/>
                        </a:spcBef>
                        <a:spcAft>
                          <a:spcPts val="0"/>
                        </a:spcAft>
                        <a:buClrTx/>
                        <a:buSzTx/>
                        <a:buFontTx/>
                        <a:buNone/>
                        <a:tabLst/>
                        <a:defRPr/>
                      </a:pPr>
                      <a:r>
                        <a:rPr lang="en-US" altLang="zh-TW" sz="1400" b="0" i="0" u="none" strike="noStrike" dirty="0" smtClean="0">
                          <a:solidFill>
                            <a:schemeClr val="tx1"/>
                          </a:solidFill>
                          <a:effectLst/>
                          <a:latin typeface="+mn-ea"/>
                          <a:ea typeface="+mn-ea"/>
                        </a:rPr>
                        <a:t>(104</a:t>
                      </a:r>
                      <a:r>
                        <a:rPr lang="zh-TW" altLang="en-US" sz="1400" b="0" i="0" u="none" strike="noStrike" dirty="0" smtClean="0">
                          <a:solidFill>
                            <a:schemeClr val="tx1"/>
                          </a:solidFill>
                          <a:effectLst/>
                          <a:latin typeface="+mn-ea"/>
                          <a:ea typeface="+mn-ea"/>
                        </a:rPr>
                        <a:t>年</a:t>
                      </a:r>
                      <a:r>
                        <a:rPr lang="zh-TW" altLang="zh-TW" sz="1400" dirty="0" smtClean="0">
                          <a:solidFill>
                            <a:schemeClr val="tx1"/>
                          </a:solidFill>
                          <a:latin typeface="+mn-ea"/>
                          <a:ea typeface="+mn-ea"/>
                        </a:rPr>
                        <a:t>行政院項下共</a:t>
                      </a:r>
                      <a:r>
                        <a:rPr lang="en-US" altLang="zh-TW" sz="1400" dirty="0" smtClean="0">
                          <a:solidFill>
                            <a:schemeClr val="tx1"/>
                          </a:solidFill>
                          <a:latin typeface="+mn-ea"/>
                          <a:ea typeface="+mn-ea"/>
                        </a:rPr>
                        <a:t>14,207</a:t>
                      </a:r>
                      <a:r>
                        <a:rPr lang="zh-TW" altLang="zh-TW" sz="1400" dirty="0" smtClean="0">
                          <a:solidFill>
                            <a:schemeClr val="tx1"/>
                          </a:solidFill>
                          <a:latin typeface="+mn-ea"/>
                          <a:ea typeface="+mn-ea"/>
                        </a:rPr>
                        <a:t>項資料集</a:t>
                      </a:r>
                      <a:r>
                        <a:rPr lang="zh-TW" altLang="en-US" sz="1400" dirty="0" smtClean="0">
                          <a:solidFill>
                            <a:schemeClr val="tx1"/>
                          </a:solidFill>
                          <a:latin typeface="+mn-ea"/>
                          <a:ea typeface="+mn-ea"/>
                        </a:rPr>
                        <a:t>名列第</a:t>
                      </a:r>
                      <a:r>
                        <a:rPr lang="en-US" altLang="zh-TW" sz="1400" dirty="0" smtClean="0">
                          <a:solidFill>
                            <a:schemeClr val="tx1"/>
                          </a:solidFill>
                          <a:latin typeface="+mn-ea"/>
                          <a:ea typeface="+mn-ea"/>
                        </a:rPr>
                        <a:t>38</a:t>
                      </a:r>
                      <a:r>
                        <a:rPr lang="zh-TW" altLang="en-US" sz="1400" dirty="0" smtClean="0">
                          <a:solidFill>
                            <a:schemeClr val="tx1"/>
                          </a:solidFill>
                          <a:latin typeface="+mn-ea"/>
                          <a:ea typeface="+mn-ea"/>
                        </a:rPr>
                        <a:t>名</a:t>
                      </a:r>
                      <a:r>
                        <a:rPr lang="en-US" altLang="zh-TW" sz="1400" dirty="0" smtClean="0">
                          <a:solidFill>
                            <a:schemeClr val="tx1"/>
                          </a:solidFill>
                          <a:latin typeface="+mn-ea"/>
                          <a:ea typeface="+mn-ea"/>
                        </a:rPr>
                        <a:t>)(KML)</a:t>
                      </a:r>
                    </a:p>
                  </a:txBody>
                  <a:tcPr marL="9525" marR="9525" marT="9525" marB="0" anchor="ctr"/>
                </a:tc>
                <a:tc>
                  <a:txBody>
                    <a:bodyPr/>
                    <a:lstStyle/>
                    <a:p>
                      <a:pPr algn="ctr" fontAlgn="ctr"/>
                      <a:r>
                        <a:rPr lang="en-US" altLang="zh-TW" sz="1400" b="0" i="0" u="none" strike="noStrike" dirty="0">
                          <a:solidFill>
                            <a:schemeClr val="tx1"/>
                          </a:solidFill>
                          <a:effectLst/>
                          <a:latin typeface="+mn-ea"/>
                          <a:ea typeface="+mn-ea"/>
                        </a:rPr>
                        <a:t>16484</a:t>
                      </a:r>
                    </a:p>
                  </a:txBody>
                  <a:tcPr marL="9525" marR="9525" marT="9525" marB="0" anchor="ctr"/>
                </a:tc>
                <a:tc>
                  <a:txBody>
                    <a:bodyPr/>
                    <a:lstStyle/>
                    <a:p>
                      <a:pPr algn="l" fontAlgn="ctr"/>
                      <a:r>
                        <a:rPr lang="zh-TW" altLang="en-US" sz="1400" b="0" i="0" u="none" strike="noStrike" dirty="0">
                          <a:solidFill>
                            <a:schemeClr val="tx1"/>
                          </a:solidFill>
                          <a:effectLst/>
                          <a:latin typeface="+mn-ea"/>
                          <a:ea typeface="+mn-ea"/>
                        </a:rPr>
                        <a:t>土壤液化潛勢圖資群</a:t>
                      </a:r>
                      <a:r>
                        <a:rPr lang="zh-TW" altLang="en-US" sz="1400" b="0" i="0" u="none" strike="noStrike" dirty="0" smtClean="0">
                          <a:solidFill>
                            <a:schemeClr val="tx1"/>
                          </a:solidFill>
                          <a:effectLst/>
                          <a:latin typeface="+mn-ea"/>
                          <a:ea typeface="+mn-ea"/>
                        </a:rPr>
                        <a:t>組</a:t>
                      </a:r>
                      <a:endParaRPr lang="en-US" altLang="zh-TW" sz="1400" b="0" i="0" u="none" strike="noStrike" dirty="0" smtClean="0">
                        <a:solidFill>
                          <a:schemeClr val="tx1"/>
                        </a:solidFill>
                        <a:effectLst/>
                        <a:latin typeface="+mn-ea"/>
                        <a:ea typeface="+mn-ea"/>
                      </a:endParaRPr>
                    </a:p>
                    <a:p>
                      <a:pPr marL="0" marR="0" indent="0" algn="l" defTabSz="914400" rtl="0" eaLnBrk="1" fontAlgn="ctr" latinLnBrk="0" hangingPunct="1">
                        <a:lnSpc>
                          <a:spcPct val="100000"/>
                        </a:lnSpc>
                        <a:spcBef>
                          <a:spcPts val="0"/>
                        </a:spcBef>
                        <a:spcAft>
                          <a:spcPts val="0"/>
                        </a:spcAft>
                        <a:buClrTx/>
                        <a:buSzTx/>
                        <a:buFontTx/>
                        <a:buNone/>
                        <a:tabLst/>
                        <a:defRPr/>
                      </a:pPr>
                      <a:r>
                        <a:rPr lang="en-US" altLang="zh-TW" sz="1400" dirty="0" smtClean="0">
                          <a:solidFill>
                            <a:schemeClr val="tx1"/>
                          </a:solidFill>
                          <a:latin typeface="+mn-ea"/>
                          <a:ea typeface="+mn-ea"/>
                        </a:rPr>
                        <a:t>(105</a:t>
                      </a:r>
                      <a:r>
                        <a:rPr lang="zh-TW" altLang="en-US" sz="1400" dirty="0" smtClean="0">
                          <a:solidFill>
                            <a:schemeClr val="tx1"/>
                          </a:solidFill>
                          <a:latin typeface="+mn-ea"/>
                          <a:ea typeface="+mn-ea"/>
                        </a:rPr>
                        <a:t>年發布兩個月於</a:t>
                      </a:r>
                      <a:r>
                        <a:rPr lang="zh-TW" altLang="zh-TW" sz="1400" dirty="0" smtClean="0">
                          <a:solidFill>
                            <a:schemeClr val="tx1"/>
                          </a:solidFill>
                          <a:latin typeface="+mn-ea"/>
                          <a:ea typeface="+mn-ea"/>
                        </a:rPr>
                        <a:t>平臺</a:t>
                      </a:r>
                      <a:r>
                        <a:rPr lang="en-US" altLang="zh-TW" sz="1400" dirty="0" smtClean="0">
                          <a:solidFill>
                            <a:schemeClr val="tx1"/>
                          </a:solidFill>
                          <a:latin typeface="+mn-ea"/>
                          <a:ea typeface="+mn-ea"/>
                        </a:rPr>
                        <a:t>16,895</a:t>
                      </a:r>
                      <a:r>
                        <a:rPr lang="zh-TW" altLang="zh-TW" sz="1400" dirty="0" smtClean="0">
                          <a:solidFill>
                            <a:schemeClr val="tx1"/>
                          </a:solidFill>
                          <a:latin typeface="+mn-ea"/>
                          <a:ea typeface="+mn-ea"/>
                        </a:rPr>
                        <a:t>項資料集</a:t>
                      </a:r>
                      <a:r>
                        <a:rPr lang="zh-TW" altLang="en-US" sz="1400" dirty="0" smtClean="0">
                          <a:solidFill>
                            <a:schemeClr val="tx1"/>
                          </a:solidFill>
                          <a:latin typeface="+mn-ea"/>
                          <a:ea typeface="+mn-ea"/>
                        </a:rPr>
                        <a:t>排名第</a:t>
                      </a:r>
                      <a:r>
                        <a:rPr lang="en-US" altLang="zh-TW" sz="1400" dirty="0" smtClean="0">
                          <a:solidFill>
                            <a:schemeClr val="tx1"/>
                          </a:solidFill>
                          <a:latin typeface="+mn-ea"/>
                          <a:ea typeface="+mn-ea"/>
                        </a:rPr>
                        <a:t>82</a:t>
                      </a:r>
                      <a:r>
                        <a:rPr lang="zh-TW" altLang="zh-TW" sz="1400" dirty="0" smtClean="0">
                          <a:solidFill>
                            <a:schemeClr val="tx1"/>
                          </a:solidFill>
                          <a:latin typeface="+mn-ea"/>
                          <a:ea typeface="+mn-ea"/>
                        </a:rPr>
                        <a:t>名</a:t>
                      </a:r>
                      <a:r>
                        <a:rPr lang="en-US" altLang="zh-TW" sz="1400" dirty="0" smtClean="0">
                          <a:solidFill>
                            <a:schemeClr val="tx1"/>
                          </a:solidFill>
                          <a:latin typeface="+mn-ea"/>
                          <a:ea typeface="+mn-ea"/>
                        </a:rPr>
                        <a:t>)(JOSN)</a:t>
                      </a:r>
                      <a:endParaRPr lang="zh-TW" altLang="en-US" sz="1400" dirty="0" smtClean="0">
                        <a:solidFill>
                          <a:schemeClr val="tx1"/>
                        </a:solidFill>
                        <a:latin typeface="+mn-ea"/>
                        <a:ea typeface="+mn-ea"/>
                      </a:endParaRPr>
                    </a:p>
                  </a:txBody>
                  <a:tcPr marL="9525" marR="9525" marT="9525" marB="0" anchor="ctr"/>
                </a:tc>
                <a:tc>
                  <a:txBody>
                    <a:bodyPr/>
                    <a:lstStyle/>
                    <a:p>
                      <a:pPr algn="ctr" fontAlgn="ctr"/>
                      <a:r>
                        <a:rPr lang="en-US" altLang="zh-TW" sz="1400" b="0" i="0" u="none" strike="noStrike">
                          <a:solidFill>
                            <a:srgbClr val="000000"/>
                          </a:solidFill>
                          <a:effectLst/>
                          <a:latin typeface="+mn-ea"/>
                          <a:ea typeface="+mn-ea"/>
                        </a:rPr>
                        <a:t>2902</a:t>
                      </a:r>
                    </a:p>
                  </a:txBody>
                  <a:tcPr marL="9525" marR="9525" marT="9525" marB="0" anchor="ctr"/>
                </a:tc>
              </a:tr>
              <a:tr h="673644">
                <a:tc>
                  <a:txBody>
                    <a:bodyPr/>
                    <a:lstStyle/>
                    <a:p>
                      <a:pPr algn="l" fontAlgn="ctr"/>
                      <a:r>
                        <a:rPr lang="zh-TW" altLang="en-US" sz="1400" b="0" i="0" u="none" strike="noStrike" dirty="0">
                          <a:solidFill>
                            <a:schemeClr val="tx1"/>
                          </a:solidFill>
                          <a:effectLst/>
                          <a:latin typeface="+mn-ea"/>
                          <a:ea typeface="+mn-ea"/>
                        </a:rPr>
                        <a:t>活動斷層分布</a:t>
                      </a:r>
                      <a:r>
                        <a:rPr lang="zh-TW" altLang="en-US" sz="1400" b="0" i="0" u="none" strike="noStrike" dirty="0" smtClean="0">
                          <a:solidFill>
                            <a:schemeClr val="tx1"/>
                          </a:solidFill>
                          <a:effectLst/>
                          <a:latin typeface="+mn-ea"/>
                          <a:ea typeface="+mn-ea"/>
                        </a:rPr>
                        <a:t>圖</a:t>
                      </a:r>
                      <a:r>
                        <a:rPr lang="en-US" altLang="zh-TW" sz="1400" b="0" i="0" u="none" strike="noStrike" dirty="0" smtClean="0">
                          <a:solidFill>
                            <a:schemeClr val="tx1"/>
                          </a:solidFill>
                          <a:effectLst/>
                          <a:latin typeface="+mn-ea"/>
                          <a:ea typeface="+mn-ea"/>
                        </a:rPr>
                        <a:t>(WMS)</a:t>
                      </a:r>
                      <a:endParaRPr lang="zh-TW" altLang="en-US" sz="1400" b="0" i="0" u="none" strike="noStrike" dirty="0">
                        <a:solidFill>
                          <a:schemeClr val="tx1"/>
                        </a:solidFill>
                        <a:effectLst/>
                        <a:latin typeface="+mn-ea"/>
                        <a:ea typeface="+mn-ea"/>
                      </a:endParaRPr>
                    </a:p>
                  </a:txBody>
                  <a:tcPr marL="9525" marR="9525" marT="9525" marB="0" anchor="ctr"/>
                </a:tc>
                <a:tc>
                  <a:txBody>
                    <a:bodyPr/>
                    <a:lstStyle/>
                    <a:p>
                      <a:pPr algn="ctr" fontAlgn="ctr"/>
                      <a:r>
                        <a:rPr lang="en-US" altLang="zh-TW" sz="1400" b="0" i="0" u="none" strike="noStrike" dirty="0">
                          <a:solidFill>
                            <a:schemeClr val="tx1"/>
                          </a:solidFill>
                          <a:effectLst/>
                          <a:latin typeface="+mn-ea"/>
                          <a:ea typeface="+mn-ea"/>
                        </a:rPr>
                        <a:t>7322</a:t>
                      </a:r>
                    </a:p>
                  </a:txBody>
                  <a:tcPr marL="9525" marR="9525" marT="9525" marB="0" anchor="ctr"/>
                </a:tc>
                <a:tc>
                  <a:txBody>
                    <a:bodyPr/>
                    <a:lstStyle/>
                    <a:p>
                      <a:pPr algn="l" fontAlgn="ctr"/>
                      <a:r>
                        <a:rPr lang="zh-TW" altLang="en-US" sz="1400" b="0" i="0" u="none" strike="noStrike" dirty="0">
                          <a:solidFill>
                            <a:schemeClr val="tx1"/>
                          </a:solidFill>
                          <a:effectLst/>
                          <a:latin typeface="+mn-ea"/>
                          <a:ea typeface="+mn-ea"/>
                        </a:rPr>
                        <a:t>順向坡分布</a:t>
                      </a:r>
                      <a:r>
                        <a:rPr lang="zh-TW" altLang="en-US" sz="1400" b="0" i="0" u="none" strike="noStrike" dirty="0" smtClean="0">
                          <a:solidFill>
                            <a:schemeClr val="tx1"/>
                          </a:solidFill>
                          <a:effectLst/>
                          <a:latin typeface="+mn-ea"/>
                          <a:ea typeface="+mn-ea"/>
                        </a:rPr>
                        <a:t>圖</a:t>
                      </a:r>
                      <a:endParaRPr lang="en-US" altLang="zh-TW" sz="1400" b="0" i="0" u="none" strike="noStrike" dirty="0" smtClean="0">
                        <a:solidFill>
                          <a:schemeClr val="tx1"/>
                        </a:solidFill>
                        <a:effectLst/>
                        <a:latin typeface="+mn-ea"/>
                        <a:ea typeface="+mn-ea"/>
                      </a:endParaRPr>
                    </a:p>
                    <a:p>
                      <a:pPr marL="0" marR="0" indent="0" algn="l" defTabSz="914400" rtl="0" eaLnBrk="1" fontAlgn="ctr" latinLnBrk="0" hangingPunct="1">
                        <a:lnSpc>
                          <a:spcPct val="100000"/>
                        </a:lnSpc>
                        <a:spcBef>
                          <a:spcPts val="0"/>
                        </a:spcBef>
                        <a:spcAft>
                          <a:spcPts val="0"/>
                        </a:spcAft>
                        <a:buClrTx/>
                        <a:buSzTx/>
                        <a:buFontTx/>
                        <a:buNone/>
                        <a:tabLst/>
                        <a:defRPr/>
                      </a:pPr>
                      <a:r>
                        <a:rPr lang="en-US" altLang="zh-TW" sz="1400" b="0" i="0" u="none" strike="noStrike" dirty="0" smtClean="0">
                          <a:solidFill>
                            <a:schemeClr val="tx1"/>
                          </a:solidFill>
                          <a:effectLst/>
                          <a:latin typeface="+mn-ea"/>
                          <a:ea typeface="+mn-ea"/>
                        </a:rPr>
                        <a:t>(104</a:t>
                      </a:r>
                      <a:r>
                        <a:rPr lang="zh-TW" altLang="en-US" sz="1400" b="0" i="0" u="none" strike="noStrike" dirty="0" smtClean="0">
                          <a:solidFill>
                            <a:schemeClr val="tx1"/>
                          </a:solidFill>
                          <a:effectLst/>
                          <a:latin typeface="+mn-ea"/>
                          <a:ea typeface="+mn-ea"/>
                        </a:rPr>
                        <a:t>年</a:t>
                      </a:r>
                      <a:r>
                        <a:rPr lang="zh-TW" altLang="zh-TW" sz="1400" dirty="0" smtClean="0">
                          <a:solidFill>
                            <a:schemeClr val="tx1"/>
                          </a:solidFill>
                          <a:latin typeface="+mn-ea"/>
                          <a:ea typeface="+mn-ea"/>
                        </a:rPr>
                        <a:t>行政院項下共</a:t>
                      </a:r>
                      <a:r>
                        <a:rPr lang="en-US" altLang="zh-TW" sz="1400" dirty="0" smtClean="0">
                          <a:solidFill>
                            <a:schemeClr val="tx1"/>
                          </a:solidFill>
                          <a:latin typeface="+mn-ea"/>
                          <a:ea typeface="+mn-ea"/>
                        </a:rPr>
                        <a:t>14,207</a:t>
                      </a:r>
                      <a:r>
                        <a:rPr lang="zh-TW" altLang="zh-TW" sz="1400" dirty="0" smtClean="0">
                          <a:solidFill>
                            <a:schemeClr val="tx1"/>
                          </a:solidFill>
                          <a:latin typeface="+mn-ea"/>
                          <a:ea typeface="+mn-ea"/>
                        </a:rPr>
                        <a:t>項資料集</a:t>
                      </a:r>
                      <a:r>
                        <a:rPr lang="zh-TW" altLang="en-US" sz="1400" dirty="0" smtClean="0">
                          <a:solidFill>
                            <a:schemeClr val="tx1"/>
                          </a:solidFill>
                          <a:latin typeface="+mn-ea"/>
                          <a:ea typeface="+mn-ea"/>
                        </a:rPr>
                        <a:t>名列第</a:t>
                      </a:r>
                      <a:r>
                        <a:rPr lang="en-US" altLang="zh-TW" sz="1400" dirty="0" smtClean="0">
                          <a:solidFill>
                            <a:schemeClr val="tx1"/>
                          </a:solidFill>
                          <a:latin typeface="+mn-ea"/>
                          <a:ea typeface="+mn-ea"/>
                        </a:rPr>
                        <a:t>38</a:t>
                      </a:r>
                      <a:r>
                        <a:rPr lang="zh-TW" altLang="en-US" sz="1400" dirty="0" smtClean="0">
                          <a:solidFill>
                            <a:schemeClr val="tx1"/>
                          </a:solidFill>
                          <a:latin typeface="+mn-ea"/>
                          <a:ea typeface="+mn-ea"/>
                        </a:rPr>
                        <a:t>名</a:t>
                      </a:r>
                      <a:r>
                        <a:rPr lang="en-US" altLang="zh-TW" sz="1400" dirty="0" smtClean="0">
                          <a:solidFill>
                            <a:schemeClr val="tx1"/>
                          </a:solidFill>
                          <a:latin typeface="+mn-ea"/>
                          <a:ea typeface="+mn-ea"/>
                        </a:rPr>
                        <a:t>)(KML)</a:t>
                      </a:r>
                      <a:endParaRPr lang="zh-TW" altLang="en-US" sz="1400" dirty="0" smtClean="0">
                        <a:solidFill>
                          <a:schemeClr val="tx1"/>
                        </a:solidFill>
                        <a:latin typeface="+mn-ea"/>
                        <a:ea typeface="+mn-ea"/>
                      </a:endParaRPr>
                    </a:p>
                  </a:txBody>
                  <a:tcPr marL="9525" marR="9525" marT="9525" marB="0" anchor="ctr"/>
                </a:tc>
                <a:tc>
                  <a:txBody>
                    <a:bodyPr/>
                    <a:lstStyle/>
                    <a:p>
                      <a:pPr algn="ctr" fontAlgn="ctr"/>
                      <a:r>
                        <a:rPr lang="en-US" altLang="zh-TW" sz="1400" b="0" i="0" u="none" strike="noStrike">
                          <a:solidFill>
                            <a:srgbClr val="000000"/>
                          </a:solidFill>
                          <a:effectLst/>
                          <a:latin typeface="+mn-ea"/>
                          <a:ea typeface="+mn-ea"/>
                        </a:rPr>
                        <a:t>2317</a:t>
                      </a:r>
                    </a:p>
                  </a:txBody>
                  <a:tcPr marL="9525" marR="9525" marT="9525" marB="0" anchor="ctr"/>
                </a:tc>
              </a:tr>
              <a:tr h="653205">
                <a:tc>
                  <a:txBody>
                    <a:bodyPr/>
                    <a:lstStyle/>
                    <a:p>
                      <a:pPr algn="l" fontAlgn="ctr"/>
                      <a:r>
                        <a:rPr lang="zh-TW" altLang="en-US" sz="1400" b="0" i="0" u="none" strike="noStrike" dirty="0">
                          <a:solidFill>
                            <a:schemeClr val="tx1"/>
                          </a:solidFill>
                          <a:effectLst/>
                          <a:latin typeface="+mn-ea"/>
                          <a:ea typeface="+mn-ea"/>
                        </a:rPr>
                        <a:t>臺灣活動斷層分布圖</a:t>
                      </a:r>
                      <a:r>
                        <a:rPr lang="en-US" altLang="zh-TW" sz="1400" b="0" i="0" u="none" strike="noStrike" dirty="0">
                          <a:solidFill>
                            <a:schemeClr val="tx1"/>
                          </a:solidFill>
                          <a:effectLst/>
                          <a:latin typeface="+mn-ea"/>
                          <a:ea typeface="+mn-ea"/>
                        </a:rPr>
                        <a:t>(</a:t>
                      </a:r>
                      <a:r>
                        <a:rPr lang="zh-TW" altLang="en-US" sz="1400" b="0" i="0" u="none" strike="noStrike" dirty="0">
                          <a:solidFill>
                            <a:schemeClr val="tx1"/>
                          </a:solidFill>
                          <a:effectLst/>
                          <a:latin typeface="+mn-ea"/>
                          <a:ea typeface="+mn-ea"/>
                        </a:rPr>
                        <a:t>五十萬分之一紙圖版更新數值檔</a:t>
                      </a:r>
                      <a:r>
                        <a:rPr lang="en-US" altLang="zh-TW" sz="1400" b="0" i="0" u="none" strike="noStrike" dirty="0" smtClean="0">
                          <a:solidFill>
                            <a:schemeClr val="tx1"/>
                          </a:solidFill>
                          <a:effectLst/>
                          <a:latin typeface="+mn-ea"/>
                          <a:ea typeface="+mn-ea"/>
                        </a:rPr>
                        <a:t>)(WMS)</a:t>
                      </a:r>
                      <a:endParaRPr lang="en-US" altLang="zh-TW" sz="1400" b="0" i="0" u="none" strike="noStrike" dirty="0">
                        <a:solidFill>
                          <a:schemeClr val="tx1"/>
                        </a:solidFill>
                        <a:effectLst/>
                        <a:latin typeface="+mn-ea"/>
                        <a:ea typeface="+mn-ea"/>
                      </a:endParaRPr>
                    </a:p>
                  </a:txBody>
                  <a:tcPr marL="9525" marR="9525" marT="9525" marB="0" anchor="ctr"/>
                </a:tc>
                <a:tc>
                  <a:txBody>
                    <a:bodyPr/>
                    <a:lstStyle/>
                    <a:p>
                      <a:pPr algn="ctr" fontAlgn="ctr"/>
                      <a:r>
                        <a:rPr lang="en-US" altLang="zh-TW" sz="1400" b="0" i="0" u="none" strike="noStrike" dirty="0">
                          <a:solidFill>
                            <a:schemeClr val="tx1"/>
                          </a:solidFill>
                          <a:effectLst/>
                          <a:latin typeface="+mn-ea"/>
                          <a:ea typeface="+mn-ea"/>
                        </a:rPr>
                        <a:t>5497</a:t>
                      </a:r>
                    </a:p>
                  </a:txBody>
                  <a:tcPr marL="9525" marR="9525" marT="9525" marB="0" anchor="ctr"/>
                </a:tc>
                <a:tc>
                  <a:txBody>
                    <a:bodyPr/>
                    <a:lstStyle/>
                    <a:p>
                      <a:pPr algn="l" fontAlgn="ctr"/>
                      <a:r>
                        <a:rPr lang="zh-TW" altLang="en-US" sz="1400" b="0" i="0" u="none" strike="noStrike" dirty="0">
                          <a:solidFill>
                            <a:schemeClr val="tx1"/>
                          </a:solidFill>
                          <a:effectLst/>
                          <a:latin typeface="+mn-ea"/>
                          <a:ea typeface="+mn-ea"/>
                        </a:rPr>
                        <a:t>活動斷層分布</a:t>
                      </a:r>
                      <a:r>
                        <a:rPr lang="zh-TW" altLang="en-US" sz="1400" b="0" i="0" u="none" strike="noStrike" dirty="0" smtClean="0">
                          <a:solidFill>
                            <a:schemeClr val="tx1"/>
                          </a:solidFill>
                          <a:effectLst/>
                          <a:latin typeface="+mn-ea"/>
                          <a:ea typeface="+mn-ea"/>
                        </a:rPr>
                        <a:t>圖</a:t>
                      </a:r>
                      <a:r>
                        <a:rPr lang="en-US" altLang="zh-TW" sz="1400" b="0" i="0" u="none" strike="noStrike" dirty="0" smtClean="0">
                          <a:solidFill>
                            <a:schemeClr val="tx1"/>
                          </a:solidFill>
                          <a:effectLst/>
                          <a:latin typeface="+mn-ea"/>
                          <a:ea typeface="+mn-ea"/>
                        </a:rPr>
                        <a:t>(WMS)</a:t>
                      </a:r>
                      <a:endParaRPr lang="zh-TW" altLang="en-US" sz="1400" b="0" i="0" u="none" strike="noStrike" dirty="0">
                        <a:solidFill>
                          <a:schemeClr val="tx1"/>
                        </a:solidFill>
                        <a:effectLst/>
                        <a:latin typeface="+mn-ea"/>
                        <a:ea typeface="+mn-ea"/>
                      </a:endParaRPr>
                    </a:p>
                  </a:txBody>
                  <a:tcPr marL="9525" marR="9525" marT="9525" marB="0" anchor="ctr"/>
                </a:tc>
                <a:tc>
                  <a:txBody>
                    <a:bodyPr/>
                    <a:lstStyle/>
                    <a:p>
                      <a:pPr algn="ctr" fontAlgn="ctr"/>
                      <a:r>
                        <a:rPr lang="en-US" altLang="zh-TW" sz="1400" b="0" i="0" u="none" strike="noStrike" dirty="0">
                          <a:solidFill>
                            <a:srgbClr val="000000"/>
                          </a:solidFill>
                          <a:effectLst/>
                          <a:latin typeface="+mn-ea"/>
                          <a:ea typeface="+mn-ea"/>
                        </a:rPr>
                        <a:t>1172</a:t>
                      </a:r>
                    </a:p>
                  </a:txBody>
                  <a:tcPr marL="9525" marR="9525" marT="9525" marB="0" anchor="ctr"/>
                </a:tc>
              </a:tr>
              <a:tr h="592546">
                <a:tc>
                  <a:txBody>
                    <a:bodyPr/>
                    <a:lstStyle/>
                    <a:p>
                      <a:pPr algn="l" fontAlgn="ctr"/>
                      <a:r>
                        <a:rPr lang="zh-TW" altLang="en-US" sz="1400" b="0" i="0" u="none" strike="noStrike" dirty="0">
                          <a:solidFill>
                            <a:schemeClr val="tx1"/>
                          </a:solidFill>
                          <a:effectLst/>
                          <a:latin typeface="+mn-ea"/>
                          <a:ea typeface="+mn-ea"/>
                        </a:rPr>
                        <a:t>二十五萬分之一臺灣區域地質圖數值檔</a:t>
                      </a:r>
                      <a:r>
                        <a:rPr lang="en-US" altLang="zh-TW" sz="1400" b="0" i="0" u="none" strike="noStrike" dirty="0">
                          <a:solidFill>
                            <a:schemeClr val="tx1"/>
                          </a:solidFill>
                          <a:effectLst/>
                          <a:latin typeface="+mn-ea"/>
                          <a:ea typeface="+mn-ea"/>
                        </a:rPr>
                        <a:t>-</a:t>
                      </a:r>
                      <a:r>
                        <a:rPr lang="zh-TW" altLang="en-US" sz="1400" b="0" i="0" u="none" strike="noStrike" dirty="0" smtClean="0">
                          <a:solidFill>
                            <a:schemeClr val="tx1"/>
                          </a:solidFill>
                          <a:effectLst/>
                          <a:latin typeface="+mn-ea"/>
                          <a:ea typeface="+mn-ea"/>
                        </a:rPr>
                        <a:t>臺灣</a:t>
                      </a:r>
                      <a:r>
                        <a:rPr lang="en-US" altLang="zh-TW" sz="1400" b="0" i="0" u="none" strike="noStrike" dirty="0" smtClean="0">
                          <a:solidFill>
                            <a:schemeClr val="tx1"/>
                          </a:solidFill>
                          <a:effectLst/>
                          <a:latin typeface="+mn-ea"/>
                          <a:ea typeface="+mn-ea"/>
                        </a:rPr>
                        <a:t>(WMS)</a:t>
                      </a:r>
                      <a:endParaRPr lang="zh-TW" altLang="en-US" sz="1400" b="0" i="0" u="none" strike="noStrike" dirty="0">
                        <a:solidFill>
                          <a:schemeClr val="tx1"/>
                        </a:solidFill>
                        <a:effectLst/>
                        <a:latin typeface="+mn-ea"/>
                        <a:ea typeface="+mn-ea"/>
                      </a:endParaRPr>
                    </a:p>
                  </a:txBody>
                  <a:tcPr marL="9525" marR="9525" marT="9525" marB="0" anchor="ctr"/>
                </a:tc>
                <a:tc>
                  <a:txBody>
                    <a:bodyPr/>
                    <a:lstStyle/>
                    <a:p>
                      <a:pPr algn="ctr" fontAlgn="ctr"/>
                      <a:r>
                        <a:rPr lang="en-US" altLang="zh-TW" sz="1400" b="0" i="0" u="none" strike="noStrike">
                          <a:solidFill>
                            <a:schemeClr val="tx1"/>
                          </a:solidFill>
                          <a:effectLst/>
                          <a:latin typeface="+mn-ea"/>
                          <a:ea typeface="+mn-ea"/>
                        </a:rPr>
                        <a:t>5329</a:t>
                      </a:r>
                    </a:p>
                  </a:txBody>
                  <a:tcPr marL="9525" marR="9525" marT="9525"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zh-TW" altLang="en-US" sz="1400" b="0" i="0" u="none" strike="noStrike" dirty="0">
                          <a:solidFill>
                            <a:schemeClr val="tx1"/>
                          </a:solidFill>
                          <a:effectLst/>
                          <a:latin typeface="+mn-ea"/>
                          <a:ea typeface="+mn-ea"/>
                        </a:rPr>
                        <a:t>臺灣活動斷層分布圖</a:t>
                      </a:r>
                      <a:r>
                        <a:rPr lang="en-US" altLang="zh-TW" sz="1400" b="0" i="0" u="none" strike="noStrike" dirty="0">
                          <a:solidFill>
                            <a:schemeClr val="tx1"/>
                          </a:solidFill>
                          <a:effectLst/>
                          <a:latin typeface="+mn-ea"/>
                          <a:ea typeface="+mn-ea"/>
                        </a:rPr>
                        <a:t>(</a:t>
                      </a:r>
                      <a:r>
                        <a:rPr lang="zh-TW" altLang="en-US" sz="1400" b="0" i="0" u="none" strike="noStrike" dirty="0">
                          <a:solidFill>
                            <a:schemeClr val="tx1"/>
                          </a:solidFill>
                          <a:effectLst/>
                          <a:latin typeface="+mn-ea"/>
                          <a:ea typeface="+mn-ea"/>
                        </a:rPr>
                        <a:t>五十萬分之一紙圖版更新數值檔</a:t>
                      </a:r>
                      <a:r>
                        <a:rPr lang="en-US" altLang="zh-TW" sz="1400" b="0" i="0" u="none" strike="noStrike" dirty="0" smtClean="0">
                          <a:solidFill>
                            <a:schemeClr val="tx1"/>
                          </a:solidFill>
                          <a:effectLst/>
                          <a:latin typeface="+mn-ea"/>
                          <a:ea typeface="+mn-ea"/>
                        </a:rPr>
                        <a:t>)(WMS)</a:t>
                      </a:r>
                    </a:p>
                  </a:txBody>
                  <a:tcPr marL="9525" marR="9525" marT="9525" marB="0" anchor="ctr"/>
                </a:tc>
                <a:tc>
                  <a:txBody>
                    <a:bodyPr/>
                    <a:lstStyle/>
                    <a:p>
                      <a:pPr algn="ctr" fontAlgn="ctr"/>
                      <a:r>
                        <a:rPr lang="en-US" altLang="zh-TW" sz="1400" b="0" i="0" u="none" strike="noStrike">
                          <a:solidFill>
                            <a:srgbClr val="000000"/>
                          </a:solidFill>
                          <a:effectLst/>
                          <a:latin typeface="+mn-ea"/>
                          <a:ea typeface="+mn-ea"/>
                        </a:rPr>
                        <a:t>754</a:t>
                      </a:r>
                    </a:p>
                  </a:txBody>
                  <a:tcPr marL="9525" marR="9525" marT="9525" marB="0" anchor="ctr"/>
                </a:tc>
              </a:tr>
              <a:tr h="489504">
                <a:tc>
                  <a:txBody>
                    <a:bodyPr/>
                    <a:lstStyle/>
                    <a:p>
                      <a:pPr algn="l" fontAlgn="ctr"/>
                      <a:r>
                        <a:rPr lang="zh-TW" altLang="en-US" sz="1400" b="0" i="0" u="none" strike="noStrike" dirty="0">
                          <a:solidFill>
                            <a:schemeClr val="tx1"/>
                          </a:solidFill>
                          <a:effectLst/>
                          <a:latin typeface="+mn-ea"/>
                          <a:ea typeface="+mn-ea"/>
                        </a:rPr>
                        <a:t>航照判釋山崩</a:t>
                      </a:r>
                      <a:r>
                        <a:rPr lang="zh-TW" altLang="en-US" sz="1400" b="0" i="0" u="none" strike="noStrike" dirty="0" smtClean="0">
                          <a:solidFill>
                            <a:schemeClr val="tx1"/>
                          </a:solidFill>
                          <a:effectLst/>
                          <a:latin typeface="+mn-ea"/>
                          <a:ea typeface="+mn-ea"/>
                        </a:rPr>
                        <a:t>目錄</a:t>
                      </a:r>
                      <a:r>
                        <a:rPr lang="en-US" altLang="zh-TW" sz="1400" b="0" i="0" u="none" strike="noStrike" dirty="0" smtClean="0">
                          <a:solidFill>
                            <a:schemeClr val="tx1"/>
                          </a:solidFill>
                          <a:effectLst/>
                          <a:latin typeface="+mn-ea"/>
                          <a:ea typeface="+mn-ea"/>
                        </a:rPr>
                        <a:t>(SHP)</a:t>
                      </a:r>
                      <a:endParaRPr lang="zh-TW" altLang="en-US" sz="1400" b="0" i="0" u="none" strike="noStrike" dirty="0">
                        <a:solidFill>
                          <a:schemeClr val="tx1"/>
                        </a:solidFill>
                        <a:effectLst/>
                        <a:latin typeface="+mn-ea"/>
                        <a:ea typeface="+mn-ea"/>
                      </a:endParaRPr>
                    </a:p>
                  </a:txBody>
                  <a:tcPr marL="9525" marR="9525" marT="9525" marB="0" anchor="ctr"/>
                </a:tc>
                <a:tc>
                  <a:txBody>
                    <a:bodyPr/>
                    <a:lstStyle/>
                    <a:p>
                      <a:pPr algn="ctr" fontAlgn="ctr"/>
                      <a:r>
                        <a:rPr lang="en-US" altLang="zh-TW" sz="1400" b="0" i="0" u="none" strike="noStrike" dirty="0">
                          <a:solidFill>
                            <a:schemeClr val="tx1"/>
                          </a:solidFill>
                          <a:effectLst/>
                          <a:latin typeface="+mn-ea"/>
                          <a:ea typeface="+mn-ea"/>
                        </a:rPr>
                        <a:t>4424</a:t>
                      </a:r>
                    </a:p>
                  </a:txBody>
                  <a:tcPr marL="9525" marR="9525" marT="9525" marB="0" anchor="ctr"/>
                </a:tc>
                <a:tc>
                  <a:txBody>
                    <a:bodyPr/>
                    <a:lstStyle/>
                    <a:p>
                      <a:pPr algn="l" fontAlgn="ctr"/>
                      <a:r>
                        <a:rPr lang="zh-TW" altLang="en-US" sz="1400" b="0" i="0" u="none" strike="noStrike" dirty="0">
                          <a:solidFill>
                            <a:schemeClr val="tx1"/>
                          </a:solidFill>
                          <a:effectLst/>
                          <a:latin typeface="+mn-ea"/>
                          <a:ea typeface="+mn-ea"/>
                        </a:rPr>
                        <a:t>經濟部中央地質調所土壤液化潛勢</a:t>
                      </a:r>
                      <a:r>
                        <a:rPr lang="zh-TW" altLang="en-US" sz="1400" b="0" i="0" u="none" strike="noStrike" dirty="0" smtClean="0">
                          <a:solidFill>
                            <a:schemeClr val="tx1"/>
                          </a:solidFill>
                          <a:effectLst/>
                          <a:latin typeface="+mn-ea"/>
                          <a:ea typeface="+mn-ea"/>
                        </a:rPr>
                        <a:t>圖</a:t>
                      </a:r>
                      <a:r>
                        <a:rPr lang="en-US" altLang="zh-TW" sz="1400" b="0" i="0" u="none" strike="noStrike" dirty="0" smtClean="0">
                          <a:solidFill>
                            <a:schemeClr val="tx1"/>
                          </a:solidFill>
                          <a:effectLst/>
                          <a:latin typeface="+mn-ea"/>
                          <a:ea typeface="+mn-ea"/>
                        </a:rPr>
                        <a:t>(JPG)</a:t>
                      </a:r>
                      <a:r>
                        <a:rPr lang="zh-TW" altLang="en-US" sz="1400" b="0" i="0" u="none" strike="noStrike" dirty="0" smtClean="0">
                          <a:solidFill>
                            <a:schemeClr val="tx1"/>
                          </a:solidFill>
                          <a:effectLst/>
                          <a:latin typeface="+mn-ea"/>
                          <a:ea typeface="+mn-ea"/>
                        </a:rPr>
                        <a:t>  </a:t>
                      </a:r>
                      <a:endParaRPr lang="en-US" altLang="zh-TW" sz="1400" b="0" i="0" u="none" strike="noStrike" dirty="0" smtClean="0">
                        <a:solidFill>
                          <a:schemeClr val="tx1"/>
                        </a:solidFill>
                        <a:effectLst/>
                        <a:latin typeface="+mn-ea"/>
                        <a:ea typeface="+mn-ea"/>
                      </a:endParaRPr>
                    </a:p>
                  </a:txBody>
                  <a:tcPr marL="9525" marR="9525" marT="9525" marB="0" anchor="ctr"/>
                </a:tc>
                <a:tc>
                  <a:txBody>
                    <a:bodyPr/>
                    <a:lstStyle/>
                    <a:p>
                      <a:pPr algn="ctr" fontAlgn="ctr"/>
                      <a:r>
                        <a:rPr lang="en-US" altLang="zh-TW" sz="1400" b="0" i="0" u="none" strike="noStrike" dirty="0">
                          <a:solidFill>
                            <a:srgbClr val="000000"/>
                          </a:solidFill>
                          <a:effectLst/>
                          <a:latin typeface="+mn-ea"/>
                          <a:ea typeface="+mn-ea"/>
                        </a:rPr>
                        <a:t>727</a:t>
                      </a:r>
                    </a:p>
                  </a:txBody>
                  <a:tcPr marL="9525" marR="9525" marT="9525" marB="0" anchor="ctr"/>
                </a:tc>
              </a:tr>
              <a:tr h="489504">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zh-TW" altLang="en-US" sz="1400" b="0" i="0" u="none" strike="noStrike" dirty="0">
                          <a:solidFill>
                            <a:schemeClr val="tx1"/>
                          </a:solidFill>
                          <a:effectLst/>
                          <a:latin typeface="+mn-ea"/>
                          <a:ea typeface="+mn-ea"/>
                        </a:rPr>
                        <a:t>順向坡岩體滑動潛勢分析</a:t>
                      </a:r>
                      <a:r>
                        <a:rPr lang="zh-TW" altLang="en-US" sz="1400" b="0" i="0" u="none" strike="noStrike" dirty="0" smtClean="0">
                          <a:solidFill>
                            <a:schemeClr val="tx1"/>
                          </a:solidFill>
                          <a:effectLst/>
                          <a:latin typeface="+mn-ea"/>
                          <a:ea typeface="+mn-ea"/>
                        </a:rPr>
                        <a:t>圖</a:t>
                      </a:r>
                      <a:r>
                        <a:rPr lang="en-US" altLang="zh-TW" sz="1400" b="0" i="0" u="none" strike="noStrike" dirty="0" smtClean="0">
                          <a:solidFill>
                            <a:schemeClr val="tx1"/>
                          </a:solidFill>
                          <a:effectLst/>
                          <a:latin typeface="+mn-ea"/>
                          <a:ea typeface="+mn-ea"/>
                        </a:rPr>
                        <a:t>(KML)</a:t>
                      </a:r>
                      <a:endParaRPr lang="zh-TW" altLang="en-US" sz="1400" b="0" i="0" u="none" strike="noStrike" dirty="0" smtClean="0">
                        <a:solidFill>
                          <a:schemeClr val="tx1"/>
                        </a:solidFill>
                        <a:effectLst/>
                        <a:latin typeface="+mn-ea"/>
                        <a:ea typeface="+mn-ea"/>
                      </a:endParaRPr>
                    </a:p>
                  </a:txBody>
                  <a:tcPr marL="9525" marR="9525" marT="9525" marB="0" anchor="ctr"/>
                </a:tc>
                <a:tc>
                  <a:txBody>
                    <a:bodyPr/>
                    <a:lstStyle/>
                    <a:p>
                      <a:pPr algn="ctr" fontAlgn="ctr"/>
                      <a:r>
                        <a:rPr lang="en-US" altLang="zh-TW" sz="1400" b="0" i="0" u="none" strike="noStrike">
                          <a:solidFill>
                            <a:schemeClr val="tx1"/>
                          </a:solidFill>
                          <a:effectLst/>
                          <a:latin typeface="+mn-ea"/>
                          <a:ea typeface="+mn-ea"/>
                        </a:rPr>
                        <a:t>3630</a:t>
                      </a:r>
                    </a:p>
                  </a:txBody>
                  <a:tcPr marL="9525" marR="9525" marT="9525" marB="0" anchor="ctr"/>
                </a:tc>
                <a:tc>
                  <a:txBody>
                    <a:bodyPr/>
                    <a:lstStyle/>
                    <a:p>
                      <a:pPr algn="l" fontAlgn="ctr"/>
                      <a:r>
                        <a:rPr lang="zh-TW" altLang="en-US" sz="1400" b="0" i="0" u="none" strike="noStrike" dirty="0">
                          <a:solidFill>
                            <a:schemeClr val="tx1"/>
                          </a:solidFill>
                          <a:effectLst/>
                          <a:latin typeface="+mn-ea"/>
                          <a:ea typeface="+mn-ea"/>
                        </a:rPr>
                        <a:t>二十五萬分之一臺灣區域地質圖數值檔</a:t>
                      </a:r>
                      <a:r>
                        <a:rPr lang="en-US" altLang="zh-TW" sz="1400" b="0" i="0" u="none" strike="noStrike" dirty="0">
                          <a:solidFill>
                            <a:schemeClr val="tx1"/>
                          </a:solidFill>
                          <a:effectLst/>
                          <a:latin typeface="+mn-ea"/>
                          <a:ea typeface="+mn-ea"/>
                        </a:rPr>
                        <a:t>-</a:t>
                      </a:r>
                      <a:r>
                        <a:rPr lang="zh-TW" altLang="en-US" sz="1400" b="0" i="0" u="none" strike="noStrike" dirty="0" smtClean="0">
                          <a:solidFill>
                            <a:schemeClr val="tx1"/>
                          </a:solidFill>
                          <a:effectLst/>
                          <a:latin typeface="+mn-ea"/>
                          <a:ea typeface="+mn-ea"/>
                        </a:rPr>
                        <a:t>臺灣</a:t>
                      </a:r>
                      <a:r>
                        <a:rPr lang="en-US" altLang="zh-TW" sz="1400" b="0" i="0" u="none" strike="noStrike" dirty="0" smtClean="0">
                          <a:solidFill>
                            <a:schemeClr val="tx1"/>
                          </a:solidFill>
                          <a:effectLst/>
                          <a:latin typeface="+mn-ea"/>
                          <a:ea typeface="+mn-ea"/>
                        </a:rPr>
                        <a:t>(WMS)</a:t>
                      </a:r>
                      <a:endParaRPr lang="zh-TW" altLang="en-US" sz="1400" b="0" i="0" u="none" strike="noStrike" dirty="0">
                        <a:solidFill>
                          <a:schemeClr val="tx1"/>
                        </a:solidFill>
                        <a:effectLst/>
                        <a:latin typeface="+mn-ea"/>
                        <a:ea typeface="+mn-ea"/>
                      </a:endParaRPr>
                    </a:p>
                  </a:txBody>
                  <a:tcPr marL="9525" marR="9525" marT="9525" marB="0" anchor="ctr"/>
                </a:tc>
                <a:tc>
                  <a:txBody>
                    <a:bodyPr/>
                    <a:lstStyle/>
                    <a:p>
                      <a:pPr algn="ctr" fontAlgn="ctr"/>
                      <a:r>
                        <a:rPr lang="en-US" altLang="zh-TW" sz="1400" b="0" i="0" u="none" strike="noStrike">
                          <a:solidFill>
                            <a:srgbClr val="000000"/>
                          </a:solidFill>
                          <a:effectLst/>
                          <a:latin typeface="+mn-ea"/>
                          <a:ea typeface="+mn-ea"/>
                        </a:rPr>
                        <a:t>582</a:t>
                      </a:r>
                    </a:p>
                  </a:txBody>
                  <a:tcPr marL="9525" marR="9525" marT="9525" marB="0" anchor="ctr"/>
                </a:tc>
              </a:tr>
              <a:tr h="489504">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zh-TW" altLang="en-US" sz="1400" b="0" i="0" u="none" strike="noStrike" dirty="0">
                          <a:solidFill>
                            <a:schemeClr val="tx1"/>
                          </a:solidFill>
                          <a:effectLst/>
                          <a:latin typeface="+mn-ea"/>
                          <a:ea typeface="+mn-ea"/>
                        </a:rPr>
                        <a:t>岩屑崩滑潛勢分析</a:t>
                      </a:r>
                      <a:r>
                        <a:rPr lang="zh-TW" altLang="en-US" sz="1400" b="0" i="0" u="none" strike="noStrike" dirty="0" smtClean="0">
                          <a:solidFill>
                            <a:schemeClr val="tx1"/>
                          </a:solidFill>
                          <a:effectLst/>
                          <a:latin typeface="+mn-ea"/>
                          <a:ea typeface="+mn-ea"/>
                        </a:rPr>
                        <a:t>圖</a:t>
                      </a:r>
                      <a:r>
                        <a:rPr lang="en-US" altLang="zh-TW" sz="1400" b="0" i="0" u="none" strike="noStrike" dirty="0" smtClean="0">
                          <a:solidFill>
                            <a:schemeClr val="tx1"/>
                          </a:solidFill>
                          <a:effectLst/>
                          <a:latin typeface="+mn-ea"/>
                          <a:ea typeface="+mn-ea"/>
                        </a:rPr>
                        <a:t>(KML)</a:t>
                      </a:r>
                      <a:endParaRPr lang="zh-TW" altLang="en-US" sz="1400" b="0" i="0" u="none" strike="noStrike" dirty="0" smtClean="0">
                        <a:solidFill>
                          <a:schemeClr val="tx1"/>
                        </a:solidFill>
                        <a:effectLst/>
                        <a:latin typeface="+mn-ea"/>
                        <a:ea typeface="+mn-ea"/>
                      </a:endParaRPr>
                    </a:p>
                  </a:txBody>
                  <a:tcPr marL="9525" marR="9525" marT="9525" marB="0" anchor="ctr"/>
                </a:tc>
                <a:tc>
                  <a:txBody>
                    <a:bodyPr/>
                    <a:lstStyle/>
                    <a:p>
                      <a:pPr algn="ctr" fontAlgn="ctr"/>
                      <a:r>
                        <a:rPr lang="en-US" altLang="zh-TW" sz="1400" b="0" i="0" u="none" strike="noStrike">
                          <a:solidFill>
                            <a:schemeClr val="tx1"/>
                          </a:solidFill>
                          <a:effectLst/>
                          <a:latin typeface="+mn-ea"/>
                          <a:ea typeface="+mn-ea"/>
                        </a:rPr>
                        <a:t>3450</a:t>
                      </a:r>
                    </a:p>
                  </a:txBody>
                  <a:tcPr marL="9525" marR="9525" marT="9525"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zh-TW" altLang="en-US" sz="1400" b="0" i="0" u="none" strike="noStrike" dirty="0">
                          <a:solidFill>
                            <a:schemeClr val="tx1"/>
                          </a:solidFill>
                          <a:effectLst/>
                          <a:latin typeface="+mn-ea"/>
                          <a:ea typeface="+mn-ea"/>
                        </a:rPr>
                        <a:t>順向坡岩體滑動潛勢分析</a:t>
                      </a:r>
                      <a:r>
                        <a:rPr lang="zh-TW" altLang="en-US" sz="1400" b="0" i="0" u="none" strike="noStrike" dirty="0" smtClean="0">
                          <a:solidFill>
                            <a:schemeClr val="tx1"/>
                          </a:solidFill>
                          <a:effectLst/>
                          <a:latin typeface="+mn-ea"/>
                          <a:ea typeface="+mn-ea"/>
                        </a:rPr>
                        <a:t>圖</a:t>
                      </a:r>
                      <a:r>
                        <a:rPr lang="en-US" altLang="zh-TW" sz="1400" b="0" i="0" u="none" strike="noStrike" dirty="0" smtClean="0">
                          <a:solidFill>
                            <a:schemeClr val="tx1"/>
                          </a:solidFill>
                          <a:effectLst/>
                          <a:latin typeface="+mn-ea"/>
                          <a:ea typeface="+mn-ea"/>
                        </a:rPr>
                        <a:t>(KML)</a:t>
                      </a:r>
                      <a:endParaRPr lang="zh-TW" altLang="en-US" sz="1400" b="0" i="0" u="none" strike="noStrike" dirty="0" smtClean="0">
                        <a:solidFill>
                          <a:schemeClr val="tx1"/>
                        </a:solidFill>
                        <a:effectLst/>
                        <a:latin typeface="+mn-ea"/>
                        <a:ea typeface="+mn-ea"/>
                      </a:endParaRPr>
                    </a:p>
                  </a:txBody>
                  <a:tcPr marL="9525" marR="9525" marT="9525" marB="0" anchor="ctr"/>
                </a:tc>
                <a:tc>
                  <a:txBody>
                    <a:bodyPr/>
                    <a:lstStyle/>
                    <a:p>
                      <a:pPr algn="ctr" fontAlgn="ctr"/>
                      <a:r>
                        <a:rPr lang="en-US" altLang="zh-TW" sz="1400" b="0" i="0" u="none" strike="noStrike" dirty="0">
                          <a:solidFill>
                            <a:srgbClr val="000000"/>
                          </a:solidFill>
                          <a:effectLst/>
                          <a:latin typeface="+mn-ea"/>
                          <a:ea typeface="+mn-ea"/>
                        </a:rPr>
                        <a:t>496</a:t>
                      </a:r>
                    </a:p>
                  </a:txBody>
                  <a:tcPr marL="9525" marR="9525" marT="9525" marB="0" anchor="ctr"/>
                </a:tc>
              </a:tr>
              <a:tr h="489504">
                <a:tc>
                  <a:txBody>
                    <a:bodyPr/>
                    <a:lstStyle/>
                    <a:p>
                      <a:pPr algn="l" fontAlgn="ctr"/>
                      <a:r>
                        <a:rPr lang="zh-TW" altLang="en-US" sz="1400" b="0" i="0" u="none" strike="noStrike" dirty="0">
                          <a:solidFill>
                            <a:schemeClr val="tx1"/>
                          </a:solidFill>
                          <a:effectLst/>
                          <a:latin typeface="+mn-ea"/>
                          <a:ea typeface="+mn-ea"/>
                        </a:rPr>
                        <a:t>一百萬分之一臺灣區域地質圖數值檔</a:t>
                      </a:r>
                      <a:r>
                        <a:rPr lang="en-US" altLang="zh-TW" sz="1400" b="0" i="0" u="none" strike="noStrike" dirty="0">
                          <a:solidFill>
                            <a:schemeClr val="tx1"/>
                          </a:solidFill>
                          <a:effectLst/>
                          <a:latin typeface="+mn-ea"/>
                          <a:ea typeface="+mn-ea"/>
                        </a:rPr>
                        <a:t>-</a:t>
                      </a:r>
                      <a:r>
                        <a:rPr lang="zh-TW" altLang="en-US" sz="1400" b="0" i="0" u="none" strike="noStrike" dirty="0" smtClean="0">
                          <a:solidFill>
                            <a:schemeClr val="tx1"/>
                          </a:solidFill>
                          <a:effectLst/>
                          <a:latin typeface="+mn-ea"/>
                          <a:ea typeface="+mn-ea"/>
                        </a:rPr>
                        <a:t>臺灣</a:t>
                      </a:r>
                      <a:r>
                        <a:rPr lang="en-US" altLang="zh-TW" sz="1400" b="0" i="0" u="none" strike="noStrike" dirty="0" smtClean="0">
                          <a:solidFill>
                            <a:schemeClr val="tx1"/>
                          </a:solidFill>
                          <a:effectLst/>
                          <a:latin typeface="+mn-ea"/>
                          <a:ea typeface="+mn-ea"/>
                        </a:rPr>
                        <a:t>(WMS)</a:t>
                      </a:r>
                      <a:endParaRPr lang="zh-TW" altLang="en-US" sz="1400" b="0" i="0" u="none" strike="noStrike" dirty="0">
                        <a:solidFill>
                          <a:schemeClr val="tx1"/>
                        </a:solidFill>
                        <a:effectLst/>
                        <a:latin typeface="+mn-ea"/>
                        <a:ea typeface="+mn-ea"/>
                      </a:endParaRPr>
                    </a:p>
                  </a:txBody>
                  <a:tcPr marL="9525" marR="9525" marT="9525" marB="0" anchor="ctr"/>
                </a:tc>
                <a:tc>
                  <a:txBody>
                    <a:bodyPr/>
                    <a:lstStyle/>
                    <a:p>
                      <a:pPr algn="ctr" fontAlgn="ctr"/>
                      <a:r>
                        <a:rPr lang="en-US" altLang="zh-TW" sz="1400" b="0" i="0" u="none" strike="noStrike" dirty="0">
                          <a:solidFill>
                            <a:schemeClr val="tx1"/>
                          </a:solidFill>
                          <a:effectLst/>
                          <a:latin typeface="+mn-ea"/>
                          <a:ea typeface="+mn-ea"/>
                        </a:rPr>
                        <a:t>2944</a:t>
                      </a:r>
                    </a:p>
                  </a:txBody>
                  <a:tcPr marL="9525" marR="9525" marT="9525"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zh-TW" altLang="en-US" sz="1400" b="0" i="0" u="none" strike="noStrike" dirty="0">
                          <a:solidFill>
                            <a:schemeClr val="tx1"/>
                          </a:solidFill>
                          <a:effectLst/>
                          <a:latin typeface="+mn-ea"/>
                          <a:ea typeface="+mn-ea"/>
                        </a:rPr>
                        <a:t>航照判釋山崩</a:t>
                      </a:r>
                      <a:r>
                        <a:rPr lang="zh-TW" altLang="en-US" sz="1400" b="0" i="0" u="none" strike="noStrike" dirty="0" smtClean="0">
                          <a:solidFill>
                            <a:schemeClr val="tx1"/>
                          </a:solidFill>
                          <a:effectLst/>
                          <a:latin typeface="+mn-ea"/>
                          <a:ea typeface="+mn-ea"/>
                        </a:rPr>
                        <a:t>目錄</a:t>
                      </a:r>
                      <a:r>
                        <a:rPr lang="en-US" altLang="zh-TW" sz="1400" b="0" i="0" u="none" strike="noStrike" dirty="0" smtClean="0">
                          <a:solidFill>
                            <a:schemeClr val="tx1"/>
                          </a:solidFill>
                          <a:effectLst/>
                          <a:latin typeface="+mn-ea"/>
                          <a:ea typeface="+mn-ea"/>
                        </a:rPr>
                        <a:t>(SHP)</a:t>
                      </a:r>
                      <a:endParaRPr lang="zh-TW" altLang="en-US" sz="1400" b="0" i="0" u="none" strike="noStrike" dirty="0" smtClean="0">
                        <a:solidFill>
                          <a:schemeClr val="tx1"/>
                        </a:solidFill>
                        <a:effectLst/>
                        <a:latin typeface="+mn-ea"/>
                        <a:ea typeface="+mn-ea"/>
                      </a:endParaRPr>
                    </a:p>
                  </a:txBody>
                  <a:tcPr marL="9525" marR="9525" marT="9525" marB="0" anchor="ctr"/>
                </a:tc>
                <a:tc>
                  <a:txBody>
                    <a:bodyPr/>
                    <a:lstStyle/>
                    <a:p>
                      <a:pPr algn="ctr" fontAlgn="ctr"/>
                      <a:r>
                        <a:rPr lang="en-US" altLang="zh-TW" sz="1400" b="0" i="0" u="none" strike="noStrike" dirty="0">
                          <a:solidFill>
                            <a:srgbClr val="000000"/>
                          </a:solidFill>
                          <a:effectLst/>
                          <a:latin typeface="+mn-ea"/>
                          <a:ea typeface="+mn-ea"/>
                        </a:rPr>
                        <a:t>465</a:t>
                      </a:r>
                    </a:p>
                  </a:txBody>
                  <a:tcPr marL="9525" marR="9525" marT="9525" marB="0" anchor="ctr"/>
                </a:tc>
              </a:tr>
            </a:tbl>
          </a:graphicData>
        </a:graphic>
      </p:graphicFrame>
    </p:spTree>
    <p:extLst>
      <p:ext uri="{BB962C8B-B14F-4D97-AF65-F5344CB8AC3E}">
        <p14:creationId xmlns:p14="http://schemas.microsoft.com/office/powerpoint/2010/main" val="245001796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zh-TW" altLang="en-US" dirty="0"/>
              <a:t>本所政府開放資料集累積</a:t>
            </a:r>
            <a:r>
              <a:rPr lang="zh-TW" altLang="en-US" dirty="0">
                <a:solidFill>
                  <a:srgbClr val="FF0000"/>
                </a:solidFill>
              </a:rPr>
              <a:t>瀏覽量</a:t>
            </a:r>
            <a:r>
              <a:rPr lang="zh-TW" altLang="en-US" dirty="0"/>
              <a:t> </a:t>
            </a:r>
          </a:p>
        </p:txBody>
      </p:sp>
      <p:graphicFrame>
        <p:nvGraphicFramePr>
          <p:cNvPr id="4" name="圖表 3"/>
          <p:cNvGraphicFramePr>
            <a:graphicFrameLocks/>
          </p:cNvGraphicFramePr>
          <p:nvPr>
            <p:extLst>
              <p:ext uri="{D42A27DB-BD31-4B8C-83A1-F6EECF244321}">
                <p14:modId xmlns:p14="http://schemas.microsoft.com/office/powerpoint/2010/main" val="3659582934"/>
              </p:ext>
            </p:extLst>
          </p:nvPr>
        </p:nvGraphicFramePr>
        <p:xfrm>
          <a:off x="0" y="1772816"/>
          <a:ext cx="9029699" cy="4629151"/>
        </p:xfrm>
        <a:graphic>
          <a:graphicData uri="http://schemas.openxmlformats.org/drawingml/2006/chart">
            <c:chart xmlns:c="http://schemas.openxmlformats.org/drawingml/2006/chart" xmlns:r="http://schemas.openxmlformats.org/officeDocument/2006/relationships" r:id="rId2"/>
          </a:graphicData>
        </a:graphic>
      </p:graphicFrame>
      <p:sp>
        <p:nvSpPr>
          <p:cNvPr id="5" name="文字方塊 4"/>
          <p:cNvSpPr txBox="1"/>
          <p:nvPr/>
        </p:nvSpPr>
        <p:spPr>
          <a:xfrm>
            <a:off x="3635896" y="1268758"/>
            <a:ext cx="2160240" cy="646331"/>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altLang="zh-TW" sz="3600" b="1" spc="50" dirty="0" smtClean="0">
                <a:ln w="11430"/>
                <a:effectLst>
                  <a:outerShdw blurRad="76200" dist="50800" dir="5400000" algn="tl" rotWithShape="0">
                    <a:srgbClr val="000000">
                      <a:alpha val="65000"/>
                    </a:srgbClr>
                  </a:outerShdw>
                </a:effectLst>
              </a:rPr>
              <a:t>TOP 15</a:t>
            </a:r>
            <a:endParaRPr lang="zh-TW" altLang="en-US" sz="3600" b="1" spc="50" dirty="0">
              <a:ln w="11430"/>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val="2450017969"/>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匯合">
  <a:themeElements>
    <a:clrScheme name="匯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簡報">
      <a:majorFont>
        <a:latin typeface="Arial"/>
        <a:ea typeface="文鼎特黑"/>
        <a:cs typeface=""/>
      </a:majorFont>
      <a:minorFont>
        <a:latin typeface="Times New Roman"/>
        <a:ea typeface="文鼎粗圓"/>
        <a:cs typeface=""/>
      </a:minorFont>
    </a:fontScheme>
    <a:fmtScheme name="匯合">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169</TotalTime>
  <Words>1421</Words>
  <Application>Microsoft Office PowerPoint</Application>
  <PresentationFormat>如螢幕大小 (4:3)</PresentationFormat>
  <Paragraphs>154</Paragraphs>
  <Slides>23</Slides>
  <Notes>0</Notes>
  <HiddenSlides>0</HiddenSlides>
  <MMClips>0</MMClips>
  <ScaleCrop>false</ScaleCrop>
  <HeadingPairs>
    <vt:vector size="6" baseType="variant">
      <vt:variant>
        <vt:lpstr>使用字型</vt:lpstr>
      </vt:variant>
      <vt:variant>
        <vt:i4>10</vt:i4>
      </vt:variant>
      <vt:variant>
        <vt:lpstr>佈景主題</vt:lpstr>
      </vt:variant>
      <vt:variant>
        <vt:i4>1</vt:i4>
      </vt:variant>
      <vt:variant>
        <vt:lpstr>投影片標題</vt:lpstr>
      </vt:variant>
      <vt:variant>
        <vt:i4>23</vt:i4>
      </vt:variant>
    </vt:vector>
  </HeadingPairs>
  <TitlesOfParts>
    <vt:vector size="34" baseType="lpstr">
      <vt:lpstr>Arial</vt:lpstr>
      <vt:lpstr>新細明體</vt:lpstr>
      <vt:lpstr>Verdana</vt:lpstr>
      <vt:lpstr>文鼎特黑</vt:lpstr>
      <vt:lpstr>Wingdings 2</vt:lpstr>
      <vt:lpstr>微軟正黑體</vt:lpstr>
      <vt:lpstr>Wingdings 3</vt:lpstr>
      <vt:lpstr>Times New Roman</vt:lpstr>
      <vt:lpstr>Wingdings</vt:lpstr>
      <vt:lpstr>文鼎粗圓</vt:lpstr>
      <vt:lpstr>匯合</vt:lpstr>
      <vt:lpstr>中央地質調查所 政府開放資料推動情形 與問題探討</vt:lpstr>
      <vt:lpstr>PowerPoint 簡報</vt:lpstr>
      <vt:lpstr>簡報大綱</vt:lpstr>
      <vt:lpstr>盤點資料分類</vt:lpstr>
      <vt:lpstr>過往本所政府開放資料情形</vt:lpstr>
      <vt:lpstr>過往本所政府開放資料情形</vt:lpstr>
      <vt:lpstr>本所政府資料開放情形</vt:lpstr>
      <vt:lpstr>資料集開放使用量 </vt:lpstr>
      <vt:lpstr>本所政府開放資料集累積瀏覽量 </vt:lpstr>
      <vt:lpstr>本所政府開放資料集累積下載量</vt:lpstr>
      <vt:lpstr>本所政府資料開放星級狀況</vt:lpstr>
      <vt:lpstr>本所政府資料開放情形</vt:lpstr>
      <vt:lpstr>主題式開放資料</vt:lpstr>
      <vt:lpstr>遭遇困難及問題解決方式</vt:lpstr>
      <vt:lpstr>民間應用情形（土壤液化潛勢資料）</vt:lpstr>
      <vt:lpstr>民間應用情形</vt:lpstr>
      <vt:lpstr>成功關鍵及未來發展方向</vt:lpstr>
      <vt:lpstr>鑑古知今—過往舊有之成功典範</vt:lpstr>
      <vt:lpstr>成功的歷史經驗—民國90年談起</vt:lpstr>
      <vt:lpstr>電子地圖+GPS+PDA</vt:lpstr>
      <vt:lpstr>微軟的mappoint軟體（2014停止）</vt:lpstr>
      <vt:lpstr>谷歌地圖、谷歌地球</vt:lpstr>
      <vt:lpstr>謝謝指教</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中央地質調查所 政府開放資料推動情形 與問題探討</dc:title>
  <dc:creator>tl</dc:creator>
  <cp:lastModifiedBy>邵屏華</cp:lastModifiedBy>
  <cp:revision>22</cp:revision>
  <dcterms:created xsi:type="dcterms:W3CDTF">2016-06-21T21:53:39Z</dcterms:created>
  <dcterms:modified xsi:type="dcterms:W3CDTF">2016-06-22T01:28:30Z</dcterms:modified>
</cp:coreProperties>
</file>