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5" r:id="rId1"/>
    <p:sldMasterId id="2147483666" r:id="rId2"/>
  </p:sldMasterIdLst>
  <p:notesMasterIdLst>
    <p:notesMasterId r:id="rId24"/>
  </p:notesMasterIdLst>
  <p:sldIdLst>
    <p:sldId id="256" r:id="rId3"/>
    <p:sldId id="283" r:id="rId4"/>
    <p:sldId id="284" r:id="rId5"/>
    <p:sldId id="285" r:id="rId6"/>
    <p:sldId id="286" r:id="rId7"/>
    <p:sldId id="260" r:id="rId8"/>
    <p:sldId id="261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81" r:id="rId17"/>
    <p:sldId id="276" r:id="rId18"/>
    <p:sldId id="277" r:id="rId19"/>
    <p:sldId id="278" r:id="rId20"/>
    <p:sldId id="282" r:id="rId21"/>
    <p:sldId id="279" r:id="rId22"/>
    <p:sldId id="280" r:id="rId2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011C"/>
    <a:srgbClr val="1F9BDA"/>
    <a:srgbClr val="34A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A1E5601-F460-4302-A881-03930354E603}">
  <a:tblStyle styleId="{5A1E5601-F460-4302-A881-03930354E603}" styleName="Table_0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73F4239B-D8A1-4F08-AAA5-2D042D9772CF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EEEF"/>
          </a:solidFill>
        </a:fill>
      </a:tcStyle>
    </a:wholeTbl>
    <a:band1H>
      <a:tcStyle>
        <a:tcBdr/>
        <a:fill>
          <a:solidFill>
            <a:srgbClr val="D5DBDE"/>
          </a:solidFill>
        </a:fill>
      </a:tcStyle>
    </a:band1H>
    <a:band1V>
      <a:tcStyle>
        <a:tcBdr/>
        <a:fill>
          <a:solidFill>
            <a:srgbClr val="D5DBDE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2785" autoAdjust="0"/>
  </p:normalViewPr>
  <p:slideViewPr>
    <p:cSldViewPr snapToGrid="0">
      <p:cViewPr>
        <p:scale>
          <a:sx n="50" d="100"/>
          <a:sy n="50" d="100"/>
        </p:scale>
        <p:origin x="2390" y="102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7418014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9856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zh-TW" altLang="en-US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為什麼不找</a:t>
            </a:r>
            <a: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FB : </a:t>
            </a:r>
            <a:r>
              <a:rPr lang="zh-TW" altLang="en-US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若有一個叫踐</a:t>
            </a:r>
            <a:endParaRPr lang="en-US" altLang="zh-TW" sz="1100" b="0" i="0" u="none" strike="noStrike" cap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89808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zh-TW" altLang="en-US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投影片寫的像是功能描述，解決方案比較像是：</a:t>
            </a:r>
            <a: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zh-TW" altLang="en-US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夥伴媒合：</a:t>
            </a:r>
            <a: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zh-TW" altLang="en-US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媒合跨領域、跨國的創業者   </a:t>
            </a:r>
            <a: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zh-TW" altLang="en-US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註：找出有海外留學或工作背景的會員作範例</a:t>
            </a:r>
            <a: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)</a:t>
            </a:r>
            <a:b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zh-TW" altLang="en-US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創業專案：</a:t>
            </a:r>
            <a: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zh-TW" altLang="en-US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創業者從</a:t>
            </a:r>
            <a: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zh-TW" altLang="en-US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到</a:t>
            </a:r>
            <a: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zh-TW" altLang="en-US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的專案合作，舉：</a:t>
            </a:r>
            <a: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386</a:t>
            </a:r>
            <a:r>
              <a:rPr lang="zh-TW" altLang="en-US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作範例</a:t>
            </a:r>
            <a:endParaRPr lang="en-US" altLang="zh-TW" sz="1100" b="0" i="0" u="none" strike="noStrike" cap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lang="en-US" sz="1100" b="0" i="0" u="none" strike="noStrike" cap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tabLst/>
              <a:defRPr/>
            </a:pPr>
            <a:r>
              <a:rPr lang="zh-TW" altLang="en-US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提供的台灣有意創業人才做為</a:t>
            </a:r>
            <a:r>
              <a:rPr lang="zh-TW" altLang="zh-TW" sz="1100" b="1" i="0" u="none" strike="noStrike" cap="none" dirty="0" smtClean="0">
                <a:solidFill>
                  <a:srgbClr val="2E2E2E"/>
                </a:solidFill>
                <a:latin typeface="Arial"/>
                <a:ea typeface="Arial"/>
                <a:cs typeface="Arial"/>
                <a:sym typeface="Arial"/>
              </a:rPr>
              <a:t>東道國的對接人</a:t>
            </a:r>
            <a:r>
              <a:rPr lang="zh-TW" altLang="en-US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協助語言、文化、法律、產業聚落</a:t>
            </a:r>
            <a: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r>
              <a:rPr lang="zh-TW" altLang="en-US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等等因素</a:t>
            </a:r>
            <a:endParaRPr lang="en-US" altLang="zh-TW" sz="1100" b="0" i="0" u="none" strike="noStrike" cap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lang="en-US" sz="1100" b="0" i="0" u="none" strike="noStrike" cap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tabLst/>
              <a:defRPr/>
            </a:pPr>
            <a:r>
              <a:rPr lang="zh-TW" altLang="en-US" sz="1100" b="0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有意創業的人才並未群聚在台</a:t>
            </a:r>
            <a:r>
              <a:rPr lang="zh-TW" altLang="zh-TW" sz="1100" b="0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跨</a:t>
            </a:r>
            <a:r>
              <a:rPr lang="zh-TW" altLang="en-US" sz="1100" b="0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境創業人才創業</a:t>
            </a:r>
            <a:r>
              <a:rPr lang="zh-TW" altLang="zh-TW" sz="1100" b="0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業需有</a:t>
            </a:r>
            <a:r>
              <a:rPr lang="zh-TW" altLang="zh-TW" sz="1200" b="1" i="0" u="none" strike="noStrike" cap="none" dirty="0" smtClean="0">
                <a:solidFill>
                  <a:srgbClr val="2E2E2E"/>
                </a:solidFill>
                <a:latin typeface="Arial"/>
                <a:ea typeface="Arial"/>
                <a:cs typeface="Arial"/>
                <a:sym typeface="Arial"/>
              </a:rPr>
              <a:t>東道國的對接人</a:t>
            </a:r>
            <a:r>
              <a:rPr lang="zh-TW" altLang="zh-TW" sz="1100" b="0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，協助處理小至生活事，大至國家法規、人文、地理的議題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7050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81769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altLang="zh-TW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Jacky</a:t>
            </a:r>
            <a:r>
              <a:rPr lang="zh-TW" altLang="en-US" sz="11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：尼泊爾農產貿易經驗</a:t>
            </a:r>
            <a:endParaRPr lang="zh-TW" sz="11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703896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rPr lang="zh-TW" altLang="en-US" sz="1200" b="0" i="0" u="none" strike="noStrike" cap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把今年簡單創跟政府辦過的活動照片全列出來就超級強了！ </a:t>
            </a:r>
            <a:endParaRPr lang="zh-TW" sz="12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2349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rPr lang="zh-TW" altLang="en-US" sz="1200" b="0" i="0" u="none" strike="noStrike" cap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把今年簡單創跟政府辦過的活動照片全列出來就超級強了！ </a:t>
            </a:r>
            <a:endParaRPr lang="zh-TW" sz="12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936818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43919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599" cy="205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2pPr>
            <a:lvl3pPr lvl="2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3pPr>
            <a:lvl4pPr lvl="3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4pPr>
            <a:lvl5pPr lvl="4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5pPr>
            <a:lvl6pPr lvl="5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6pPr>
            <a:lvl7pPr lvl="6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7pPr>
            <a:lvl8pPr lvl="7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8pPr>
            <a:lvl9pPr lvl="8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599" cy="79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zh-TW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599" cy="19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2pPr>
            <a:lvl3pPr lvl="2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3pPr>
            <a:lvl4pPr lvl="3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4pPr>
            <a:lvl5pPr lvl="4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5pPr>
            <a:lvl6pPr lvl="5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6pPr>
            <a:lvl7pPr lvl="6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7pPr>
            <a:lvl8pPr lvl="7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8pPr>
            <a:lvl9pPr lvl="8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1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599" cy="130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zh-TW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zh-TW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物件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57175" marR="0" lvl="0" indent="-104775" algn="l" rtl="0">
              <a:spcBef>
                <a:spcPts val="480"/>
              </a:spcBef>
              <a:spcAft>
                <a:spcPts val="0"/>
              </a:spcAft>
              <a:buClr>
                <a:srgbClr val="404040"/>
              </a:buClr>
              <a:buSzPct val="100000"/>
              <a:buFont typeface="Noto Sans Symbols"/>
              <a:buChar char="◆"/>
              <a:defRPr sz="2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57213" marR="0" lvl="1" indent="-80963" algn="l" rtl="0">
              <a:spcBef>
                <a:spcPts val="42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Noto Sans Symbols"/>
              <a:buChar char="◆"/>
              <a:defRPr sz="21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57250" marR="0" lvl="2" indent="-57150" algn="l" rtl="0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1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200150" marR="0" lvl="3" indent="-76200" algn="l" rtl="0">
              <a:spcBef>
                <a:spcPts val="3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15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43050" marR="0" lvl="4" indent="-76200" algn="l" rtl="0">
              <a:spcBef>
                <a:spcPts val="3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15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85950" marR="0" lvl="5" indent="-76200" algn="l" rtl="0"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76200" algn="l" rtl="0"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76200" algn="l" rtl="0"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76200" algn="l" rtl="0"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457201" y="4767263"/>
            <a:ext cx="2133599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400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800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400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800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6553201" y="4767263"/>
            <a:ext cx="2133599" cy="2738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ct val="25000"/>
            </a:pPr>
            <a:fld id="{00000000-1234-1234-1234-123412341234}" type="slidenum">
              <a:rPr lang="en-US" altLang="zh-TW" sz="900" smtClean="0">
                <a:solidFill>
                  <a:srgbClr val="898989"/>
                </a:solidFill>
              </a:rPr>
              <a:pPr algn="r">
                <a:buClr>
                  <a:srgbClr val="898989"/>
                </a:buClr>
                <a:buSzPct val="25000"/>
              </a:pPr>
              <a:t>‹#›</a:t>
            </a:fld>
            <a:endParaRPr lang="zh-TW" altLang="en-US" sz="9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6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直排標題及文字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 rot="5400000">
            <a:off x="5463778" y="1371600"/>
            <a:ext cx="4388644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33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600"/>
            <a:ext cx="4388644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57175" marR="0" lvl="0" indent="-104775" algn="l" rtl="0">
              <a:spcBef>
                <a:spcPts val="480"/>
              </a:spcBef>
              <a:spcAft>
                <a:spcPts val="0"/>
              </a:spcAft>
              <a:buClr>
                <a:srgbClr val="404040"/>
              </a:buClr>
              <a:buSzPct val="100000"/>
              <a:buFont typeface="Noto Sans Symbols"/>
              <a:buChar char="◆"/>
              <a:defRPr sz="2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57213" marR="0" lvl="1" indent="-80963" algn="l" rtl="0">
              <a:spcBef>
                <a:spcPts val="42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Noto Sans Symbols"/>
              <a:buChar char="◆"/>
              <a:defRPr sz="21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57250" marR="0" lvl="2" indent="-57150" algn="l" rtl="0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1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200150" marR="0" lvl="3" indent="-76200" algn="l" rtl="0">
              <a:spcBef>
                <a:spcPts val="3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15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43050" marR="0" lvl="4" indent="-76200" algn="l" rtl="0">
              <a:spcBef>
                <a:spcPts val="3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15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85950" marR="0" lvl="5" indent="-76200" algn="l" rtl="0"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76200" algn="l" rtl="0"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76200" algn="l" rtl="0"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76200" algn="l" rtl="0"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dt" idx="10"/>
          </p:nvPr>
        </p:nvSpPr>
        <p:spPr>
          <a:xfrm>
            <a:off x="457201" y="4767263"/>
            <a:ext cx="2133599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400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800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4003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800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6553201" y="4767263"/>
            <a:ext cx="2133599" cy="2738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r">
              <a:buClr>
                <a:srgbClr val="898989"/>
              </a:buClr>
              <a:buSzPct val="25000"/>
            </a:pPr>
            <a:fld id="{00000000-1234-1234-1234-123412341234}" type="slidenum">
              <a:rPr lang="en-US" altLang="zh-TW" sz="900" smtClean="0">
                <a:solidFill>
                  <a:srgbClr val="898989"/>
                </a:solidFill>
              </a:rPr>
              <a:pPr algn="r">
                <a:buClr>
                  <a:srgbClr val="898989"/>
                </a:buClr>
                <a:buSzPct val="25000"/>
              </a:pPr>
              <a:t>‹#›</a:t>
            </a:fld>
            <a:endParaRPr lang="zh-TW" altLang="en-US" sz="9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621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物件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404040"/>
              </a:buClr>
              <a:buSzPct val="100000"/>
              <a:buFont typeface="Noto Sans Symbols"/>
              <a:buChar char="◆"/>
              <a:defRPr sz="32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Noto Sans Symbols"/>
              <a:buChar char="◆"/>
              <a:defRPr sz="2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24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2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2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Arial"/>
              <a:buNone/>
            </a:pPr>
            <a:fld id="{00000000-1234-1234-1234-123412341234}" type="slidenum">
              <a:rPr lang="zh-TW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200" b="0" i="0" u="none" strike="noStrike" cap="none">
              <a:solidFill>
                <a:srgbClr val="89898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直排標題及文字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 rot="5400000">
            <a:off x="5463749" y="1371628"/>
            <a:ext cx="43887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 rot="5400000">
            <a:off x="1272750" y="-609570"/>
            <a:ext cx="4388700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404040"/>
              </a:buClr>
              <a:buSzPct val="100000"/>
              <a:buFont typeface="Noto Sans Symbols"/>
              <a:buChar char="◆"/>
              <a:defRPr sz="32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Noto Sans Symbols"/>
              <a:buChar char="◆"/>
              <a:defRPr sz="2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24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2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2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Arial"/>
              <a:buNone/>
            </a:pPr>
            <a:fld id="{00000000-1234-1234-1234-123412341234}" type="slidenum">
              <a:rPr lang="zh-TW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200" b="0" i="0" u="none" strike="noStrike" cap="none">
              <a:solidFill>
                <a:srgbClr val="89898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標題及直排文字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2874749" y="-1217400"/>
            <a:ext cx="3394500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404040"/>
              </a:buClr>
              <a:buSzPct val="100000"/>
              <a:buFont typeface="Noto Sans Symbols"/>
              <a:buChar char="◆"/>
              <a:defRPr sz="32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Noto Sans Symbols"/>
              <a:buChar char="◆"/>
              <a:defRPr sz="2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24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2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2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Arial"/>
              <a:buNone/>
            </a:pPr>
            <a:fld id="{00000000-1234-1234-1234-123412341234}" type="slidenum">
              <a:rPr lang="zh-TW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200" b="0" i="0" u="none" strike="noStrike" cap="none">
              <a:solidFill>
                <a:srgbClr val="89898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含標題的圖片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399" cy="42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2000" b="1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399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404040"/>
              </a:buClr>
              <a:buFont typeface="Noto Sans Symbols"/>
              <a:buNone/>
              <a:defRPr sz="32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595959"/>
              </a:buClr>
              <a:buFont typeface="Noto Sans Symbols"/>
              <a:buNone/>
              <a:defRPr sz="2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Font typeface="Noto Sans Symbols"/>
              <a:buNone/>
              <a:defRPr sz="24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Font typeface="Noto Sans Symbols"/>
              <a:buNone/>
              <a:defRPr sz="2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Font typeface="Noto Sans Symbols"/>
              <a:buNone/>
              <a:defRPr sz="2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399" cy="603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404040"/>
              </a:buClr>
              <a:buFont typeface="Noto Sans Symbols"/>
              <a:buNone/>
              <a:defRPr sz="1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595959"/>
              </a:buClr>
              <a:buFont typeface="Noto Sans Symbols"/>
              <a:buNone/>
              <a:defRPr sz="12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7F7F7F"/>
              </a:buClr>
              <a:buFont typeface="Noto Sans Symbols"/>
              <a:buNone/>
              <a:defRPr sz="1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Font typeface="Noto Sans Symbols"/>
              <a:buNone/>
              <a:defRPr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7F7F7F"/>
              </a:buClr>
              <a:buFont typeface="Noto Sans Symbols"/>
              <a:buNone/>
              <a:defRPr sz="9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Arial"/>
              <a:buNone/>
            </a:pPr>
            <a:fld id="{00000000-1234-1234-1234-123412341234}" type="slidenum">
              <a:rPr lang="zh-TW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200" b="0" i="0" u="none" strike="noStrike" cap="none">
              <a:solidFill>
                <a:srgbClr val="89898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較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457200" y="1151333"/>
            <a:ext cx="4040099" cy="479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04040"/>
              </a:buClr>
              <a:buFont typeface="Noto Sans Symbols"/>
              <a:buNone/>
              <a:defRPr sz="2400" b="1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Font typeface="Noto Sans Symbols"/>
              <a:buNone/>
              <a:defRPr sz="2000" b="1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Font typeface="Noto Sans Symbols"/>
              <a:buNone/>
              <a:defRPr sz="18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Font typeface="Noto Sans Symbols"/>
              <a:buNone/>
              <a:defRPr sz="16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Font typeface="Noto Sans Symbols"/>
              <a:buNone/>
              <a:defRPr sz="16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body" idx="2"/>
          </p:nvPr>
        </p:nvSpPr>
        <p:spPr>
          <a:xfrm>
            <a:off x="457200" y="1631155"/>
            <a:ext cx="4040099" cy="2963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381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04040"/>
              </a:buClr>
              <a:buSzPct val="100000"/>
              <a:buFont typeface="Noto Sans Symbols"/>
              <a:buChar char="◆"/>
              <a:defRPr sz="2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Noto Sans Symbols"/>
              <a:buChar char="◆"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1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16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16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3"/>
          </p:nvPr>
        </p:nvSpPr>
        <p:spPr>
          <a:xfrm>
            <a:off x="4645025" y="1151333"/>
            <a:ext cx="4041900" cy="479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04040"/>
              </a:buClr>
              <a:buFont typeface="Noto Sans Symbols"/>
              <a:buNone/>
              <a:defRPr sz="2400" b="1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Font typeface="Noto Sans Symbols"/>
              <a:buNone/>
              <a:defRPr sz="2000" b="1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Font typeface="Noto Sans Symbols"/>
              <a:buNone/>
              <a:defRPr sz="18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Font typeface="Noto Sans Symbols"/>
              <a:buNone/>
              <a:defRPr sz="16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Font typeface="Noto Sans Symbols"/>
              <a:buNone/>
              <a:defRPr sz="16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body" idx="4"/>
          </p:nvPr>
        </p:nvSpPr>
        <p:spPr>
          <a:xfrm>
            <a:off x="4645025" y="1631155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381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404040"/>
              </a:buClr>
              <a:buSzPct val="100000"/>
              <a:buFont typeface="Noto Sans Symbols"/>
              <a:buChar char="◆"/>
              <a:defRPr sz="2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Noto Sans Symbols"/>
              <a:buChar char="◆"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1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16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16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Arial"/>
              <a:buNone/>
            </a:pPr>
            <a:fld id="{00000000-1234-1234-1234-123412341234}" type="slidenum">
              <a:rPr lang="zh-TW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200" b="0" i="0" u="none" strike="noStrike" cap="none">
              <a:solidFill>
                <a:srgbClr val="89898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兩項物件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599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127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404040"/>
              </a:buClr>
              <a:buSzPct val="100000"/>
              <a:buFont typeface="Noto Sans Symbols"/>
              <a:buChar char="◆"/>
              <a:defRPr sz="28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190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Noto Sans Symbols"/>
              <a:buChar char="◆"/>
              <a:defRPr sz="2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2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1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1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599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127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404040"/>
              </a:buClr>
              <a:buSzPct val="100000"/>
              <a:buFont typeface="Noto Sans Symbols"/>
              <a:buChar char="◆"/>
              <a:defRPr sz="28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190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Noto Sans Symbols"/>
              <a:buChar char="◆"/>
              <a:defRPr sz="2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2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1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1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Arial"/>
              <a:buNone/>
            </a:pPr>
            <a:fld id="{00000000-1234-1234-1234-123412341234}" type="slidenum">
              <a:rPr lang="zh-TW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200" b="0" i="0" u="none" strike="noStrike" cap="none">
              <a:solidFill>
                <a:srgbClr val="89898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zh-TW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599" cy="205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2pPr>
            <a:lvl3pPr lvl="2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3pPr>
            <a:lvl4pPr lvl="3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4pPr>
            <a:lvl5pPr lvl="4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5pPr>
            <a:lvl6pPr lvl="5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6pPr>
            <a:lvl7pPr lvl="6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7pPr>
            <a:lvl8pPr lvl="7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8pPr>
            <a:lvl9pPr lvl="8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5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599" cy="79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zh-TW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0286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599" cy="841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2pPr>
            <a:lvl3pPr lvl="2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3pPr>
            <a:lvl4pPr lvl="3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4pPr>
            <a:lvl5pPr lvl="4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5pPr>
            <a:lvl6pPr lvl="5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6pPr>
            <a:lvl7pPr lvl="6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7pPr>
            <a:lvl8pPr lvl="7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8pPr>
            <a:lvl9pPr lvl="8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zh-TW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899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899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zh-TW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zh-TW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7999" cy="755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2pPr>
            <a:lvl3pPr lvl="2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3pPr>
            <a:lvl4pPr lvl="3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4pPr>
            <a:lvl5pPr lvl="4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5pPr>
            <a:lvl6pPr lvl="5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6pPr>
            <a:lvl7pPr lvl="6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7pPr>
            <a:lvl8pPr lvl="7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8pPr>
            <a:lvl9pPr lvl="8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7999" cy="3179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zh-TW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2pPr>
            <a:lvl3pPr lvl="2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3pPr>
            <a:lvl4pPr lvl="3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4pPr>
            <a:lvl5pPr lvl="4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5pPr>
            <a:lvl6pPr lvl="5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6pPr>
            <a:lvl7pPr lvl="6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7pPr>
            <a:lvl8pPr lvl="7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8pPr>
            <a:lvl9pPr lvl="8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zh-TW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4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199" cy="1482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2pPr>
            <a:lvl3pPr lvl="2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3pPr>
            <a:lvl4pPr lvl="3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4pPr>
            <a:lvl5pPr lvl="4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5pPr>
            <a:lvl6pPr lvl="5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6pPr>
            <a:lvl7pPr lvl="6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7pPr>
            <a:lvl8pPr lvl="7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8pPr>
            <a:lvl9pPr lvl="8" indent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sz="4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199" cy="123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zh-TW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zh-TW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fld id="{00000000-1234-1234-1234-123412341234}" type="slidenum">
              <a:rPr lang="zh-TW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7" r:id="rId12"/>
    <p:sldLayoutId id="2147483668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9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Font typeface="Arial"/>
              <a:buNone/>
              <a:defRPr sz="4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404040"/>
              </a:buClr>
              <a:buSzPct val="100000"/>
              <a:buFont typeface="Noto Sans Symbols"/>
              <a:buChar char="◆"/>
              <a:defRPr sz="32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Noto Sans Symbols"/>
              <a:buChar char="◆"/>
              <a:defRPr sz="2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24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2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Noto Sans Symbols"/>
              <a:buChar char="◆"/>
              <a:defRPr sz="2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Arial"/>
              <a:buNone/>
            </a:pPr>
            <a:fld id="{00000000-1234-1234-1234-123412341234}" type="slidenum">
              <a:rPr lang="zh-TW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zh-TW" sz="1200" b="0" i="0" u="none" strike="noStrike" cap="none">
              <a:solidFill>
                <a:srgbClr val="89898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9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slide" Target="slide10.xml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slide" Target="slide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hdphoto" Target="../media/hdphoto1.wdp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13" Type="http://schemas.openxmlformats.org/officeDocument/2006/relationships/image" Target="../media/image19.jp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1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7.gif"/><Relationship Id="rId5" Type="http://schemas.openxmlformats.org/officeDocument/2006/relationships/image" Target="../media/image13.jpg"/><Relationship Id="rId15" Type="http://schemas.openxmlformats.org/officeDocument/2006/relationships/image" Target="../media/image21.jpg"/><Relationship Id="rId10" Type="http://schemas.openxmlformats.org/officeDocument/2006/relationships/image" Target="../media/image9.png"/><Relationship Id="rId4" Type="http://schemas.openxmlformats.org/officeDocument/2006/relationships/image" Target="../media/image12.png"/><Relationship Id="rId9" Type="http://schemas.openxmlformats.org/officeDocument/2006/relationships/image" Target="../media/image8.png"/><Relationship Id="rId14" Type="http://schemas.openxmlformats.org/officeDocument/2006/relationships/image" Target="../media/image2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5" Type="http://schemas.openxmlformats.org/officeDocument/2006/relationships/hyperlink" Target="http://ezstartup.com.tw/p_timeline.html" TargetMode="Externa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Shape 101" descr="O6XJPI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21935" y="-249034"/>
            <a:ext cx="9481525" cy="6321016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Shape 102"/>
          <p:cNvSpPr/>
          <p:nvPr/>
        </p:nvSpPr>
        <p:spPr>
          <a:xfrm>
            <a:off x="-221935" y="-249034"/>
            <a:ext cx="9481525" cy="6683313"/>
          </a:xfrm>
          <a:prstGeom prst="rect">
            <a:avLst/>
          </a:prstGeom>
          <a:solidFill>
            <a:schemeClr val="dk1">
              <a:alpha val="75686"/>
            </a:schemeClr>
          </a:solidFill>
          <a:ln>
            <a:noFill/>
          </a:ln>
          <a:effectLst>
            <a:outerShdw blurRad="39999" dist="23000" dir="5400000" rotWithShape="0">
              <a:srgbClr val="000000">
                <a:alpha val="34901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Shape 104"/>
          <p:cNvSpPr txBox="1">
            <a:spLocks noGrp="1"/>
          </p:cNvSpPr>
          <p:nvPr>
            <p:ph type="subTitle" idx="1"/>
          </p:nvPr>
        </p:nvSpPr>
        <p:spPr>
          <a:xfrm>
            <a:off x="258527" y="2353277"/>
            <a:ext cx="8520599" cy="861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buSzPct val="25000"/>
            </a:pPr>
            <a:r>
              <a:rPr lang="en-US" altLang="zh-TW" dirty="0" err="1">
                <a:solidFill>
                  <a:schemeClr val="lt1"/>
                </a:solidFill>
              </a:rPr>
              <a:t>OpenData</a:t>
            </a:r>
            <a:r>
              <a:rPr lang="zh-TW" altLang="en-US" dirty="0">
                <a:solidFill>
                  <a:schemeClr val="lt1"/>
                </a:solidFill>
              </a:rPr>
              <a:t>在簡單創上的商業策略與應用</a:t>
            </a:r>
            <a:endParaRPr lang="en-US" altLang="zh-TW" dirty="0">
              <a:solidFill>
                <a:schemeClr val="lt1"/>
              </a:solidFill>
            </a:endParaRPr>
          </a:p>
        </p:txBody>
      </p:sp>
      <p:sp>
        <p:nvSpPr>
          <p:cNvPr id="105" name="Shape 105"/>
          <p:cNvSpPr txBox="1"/>
          <p:nvPr/>
        </p:nvSpPr>
        <p:spPr>
          <a:xfrm>
            <a:off x="258527" y="1231174"/>
            <a:ext cx="8520599" cy="863158"/>
          </a:xfrm>
          <a:prstGeom prst="rect">
            <a:avLst/>
          </a:prstGeom>
          <a:noFill/>
          <a:ln>
            <a:noFill/>
          </a:ln>
          <a:effectLst>
            <a:reflection stA="50000" endA="300" endPos="38500" dist="50800" dir="5400000" sy="-100000" algn="bl" rotWithShape="0"/>
          </a:effectLst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zh-TW" altLang="en-US" sz="4800" b="0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簡單</a:t>
            </a:r>
            <a:r>
              <a:rPr lang="zh-TW" sz="4800" b="0" i="0" u="none" strike="noStrike" cap="none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zh-TW" altLang="en-US" sz="4800" b="0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創</a:t>
            </a:r>
            <a:endParaRPr lang="zh-TW" sz="48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5729681" y="3215176"/>
            <a:ext cx="18455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schemeClr val="bg1"/>
                </a:solidFill>
              </a:rPr>
              <a:t>演講人</a:t>
            </a:r>
            <a:r>
              <a:rPr lang="en-US" altLang="zh-TW" dirty="0" smtClean="0">
                <a:solidFill>
                  <a:schemeClr val="bg1"/>
                </a:solidFill>
              </a:rPr>
              <a:t>: </a:t>
            </a:r>
            <a:r>
              <a:rPr lang="zh-TW" altLang="en-US" dirty="0" smtClean="0">
                <a:solidFill>
                  <a:schemeClr val="bg1"/>
                </a:solidFill>
              </a:rPr>
              <a:t>陳埃文</a:t>
            </a:r>
            <a:r>
              <a:rPr lang="en-US" altLang="zh-TW" dirty="0" smtClean="0">
                <a:solidFill>
                  <a:schemeClr val="bg1"/>
                </a:solidFill>
              </a:rPr>
              <a:t>(Evan)</a:t>
            </a:r>
            <a:endParaRPr lang="zh-TW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Clr>
                <a:srgbClr val="898989"/>
              </a:buClr>
              <a:buSzPct val="25000"/>
            </a:pPr>
            <a:fld id="{00000000-1234-1234-1234-123412341234}" type="slidenum">
              <a:rPr lang="en-US" altLang="zh-TW" sz="900">
                <a:solidFill>
                  <a:srgbClr val="898989"/>
                </a:solidFill>
              </a:rPr>
              <a:pPr algn="r">
                <a:buClr>
                  <a:srgbClr val="898989"/>
                </a:buClr>
                <a:buSzPct val="25000"/>
              </a:pPr>
              <a:t>10</a:t>
            </a:fld>
            <a:endParaRPr lang="zh-TW" altLang="en-US" sz="900">
              <a:solidFill>
                <a:srgbClr val="898989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" y="102517"/>
            <a:ext cx="9085197" cy="4987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字方塊 7"/>
          <p:cNvSpPr txBox="1"/>
          <p:nvPr/>
        </p:nvSpPr>
        <p:spPr>
          <a:xfrm>
            <a:off x="1809406" y="4782191"/>
            <a:ext cx="4363695" cy="3077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TW" altLang="en-US" dirty="0" smtClean="0"/>
              <a:t>加值服務</a:t>
            </a:r>
            <a:r>
              <a:rPr lang="en-US" altLang="zh-TW" dirty="0" smtClean="0"/>
              <a:t>:</a:t>
            </a:r>
            <a:r>
              <a:rPr lang="zh-TW" altLang="en-US" dirty="0" smtClean="0"/>
              <a:t>空間</a:t>
            </a:r>
            <a:r>
              <a:rPr lang="zh-TW" altLang="en-US" dirty="0"/>
              <a:t>鄰近地區的餐廳、停車場、銀行、百貨</a:t>
            </a:r>
          </a:p>
        </p:txBody>
      </p:sp>
      <p:sp>
        <p:nvSpPr>
          <p:cNvPr id="9" name="文字方塊 8"/>
          <p:cNvSpPr txBox="1"/>
          <p:nvPr/>
        </p:nvSpPr>
        <p:spPr>
          <a:xfrm>
            <a:off x="6553201" y="116477"/>
            <a:ext cx="302624" cy="116955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en-US" dirty="0" smtClean="0"/>
              <a:t>直</a:t>
            </a:r>
            <a:endParaRPr lang="en-US" altLang="zh-TW" dirty="0" smtClean="0"/>
          </a:p>
          <a:p>
            <a:r>
              <a:rPr lang="zh-TW" altLang="en-US" dirty="0" smtClean="0"/>
              <a:t>接</a:t>
            </a:r>
            <a:endParaRPr lang="en-US" altLang="zh-TW" dirty="0" smtClean="0"/>
          </a:p>
          <a:p>
            <a:r>
              <a:rPr lang="zh-TW" altLang="en-US" dirty="0" smtClean="0"/>
              <a:t>聯</a:t>
            </a:r>
            <a:endParaRPr lang="en-US" altLang="zh-TW" dirty="0" smtClean="0"/>
          </a:p>
          <a:p>
            <a:r>
              <a:rPr lang="zh-TW" altLang="en-US" dirty="0" smtClean="0"/>
              <a:t>繫</a:t>
            </a:r>
            <a:endParaRPr lang="en-US" altLang="zh-TW" dirty="0" smtClean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98776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Clr>
                <a:srgbClr val="898989"/>
              </a:buClr>
              <a:buSzPct val="25000"/>
            </a:pPr>
            <a:fld id="{00000000-1234-1234-1234-123412341234}" type="slidenum">
              <a:rPr lang="en-US" altLang="zh-TW" sz="900">
                <a:solidFill>
                  <a:srgbClr val="898989"/>
                </a:solidFill>
              </a:rPr>
              <a:pPr algn="r">
                <a:buClr>
                  <a:srgbClr val="898989"/>
                </a:buClr>
                <a:buSzPct val="25000"/>
              </a:pPr>
              <a:t>11</a:t>
            </a:fld>
            <a:endParaRPr lang="zh-TW" altLang="en-US" sz="900">
              <a:solidFill>
                <a:srgbClr val="898989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50" y="0"/>
            <a:ext cx="91463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919019" y="586893"/>
            <a:ext cx="2518638" cy="3077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TW" altLang="en-US" dirty="0"/>
              <a:t>提</a:t>
            </a:r>
            <a:r>
              <a:rPr lang="zh-TW" altLang="en-US" dirty="0" smtClean="0"/>
              <a:t>供</a:t>
            </a:r>
            <a:r>
              <a:rPr lang="zh-TW" altLang="en-US" dirty="0"/>
              <a:t>空間刊登及後台維護介面</a:t>
            </a:r>
          </a:p>
        </p:txBody>
      </p:sp>
    </p:spTree>
    <p:extLst>
      <p:ext uri="{BB962C8B-B14F-4D97-AF65-F5344CB8AC3E}">
        <p14:creationId xmlns:p14="http://schemas.microsoft.com/office/powerpoint/2010/main" val="2565804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85900" y="49216"/>
            <a:ext cx="6172200" cy="857250"/>
          </a:xfrm>
        </p:spPr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Clr>
                <a:srgbClr val="898989"/>
              </a:buClr>
              <a:buSzPct val="25000"/>
            </a:pPr>
            <a:fld id="{00000000-1234-1234-1234-123412341234}" type="slidenum">
              <a:rPr lang="en-US" altLang="zh-TW" sz="900">
                <a:solidFill>
                  <a:srgbClr val="898989"/>
                </a:solidFill>
              </a:rPr>
              <a:pPr algn="r">
                <a:buClr>
                  <a:srgbClr val="898989"/>
                </a:buClr>
                <a:buSzPct val="25000"/>
              </a:pPr>
              <a:t>12</a:t>
            </a:fld>
            <a:endParaRPr lang="zh-TW" altLang="en-US" sz="900">
              <a:solidFill>
                <a:srgbClr val="898989"/>
              </a:solidFill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字方塊 8"/>
          <p:cNvSpPr txBox="1"/>
          <p:nvPr/>
        </p:nvSpPr>
        <p:spPr>
          <a:xfrm>
            <a:off x="3383939" y="1907513"/>
            <a:ext cx="3151825" cy="27699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TW" altLang="en-US" sz="1200" dirty="0"/>
              <a:t>基本資訊維護</a:t>
            </a:r>
            <a:r>
              <a:rPr lang="en-US" altLang="zh-TW" sz="1200" dirty="0"/>
              <a:t>:</a:t>
            </a:r>
            <a:r>
              <a:rPr lang="zh-TW" altLang="en-US" sz="1200" dirty="0"/>
              <a:t>定時更新最新資訊及修改密碼</a:t>
            </a:r>
          </a:p>
        </p:txBody>
      </p:sp>
    </p:spTree>
    <p:extLst>
      <p:ext uri="{BB962C8B-B14F-4D97-AF65-F5344CB8AC3E}">
        <p14:creationId xmlns:p14="http://schemas.microsoft.com/office/powerpoint/2010/main" val="33454592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69"/>
          <p:cNvSpPr txBox="1"/>
          <p:nvPr/>
        </p:nvSpPr>
        <p:spPr>
          <a:xfrm>
            <a:off x="462249" y="945153"/>
            <a:ext cx="3906552" cy="22489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>
              <a:lnSpc>
                <a:spcPct val="200000"/>
              </a:lnSpc>
              <a:buClr>
                <a:srgbClr val="1E87D1"/>
              </a:buClr>
              <a:buSzPct val="100000"/>
            </a:pPr>
            <a:r>
              <a:rPr lang="en-US" altLang="zh-TW" sz="2400" b="1" i="0" u="none" strike="noStrike" cap="none" dirty="0" smtClean="0">
                <a:solidFill>
                  <a:srgbClr val="474747"/>
                </a:solidFill>
                <a:sym typeface="Arial"/>
              </a:rPr>
              <a:t>Google </a:t>
            </a:r>
            <a:r>
              <a:rPr lang="zh-TW" altLang="en-US" sz="2400" b="1" i="0" u="none" strike="noStrike" cap="none" dirty="0" smtClean="0">
                <a:solidFill>
                  <a:srgbClr val="474747"/>
                </a:solidFill>
                <a:sym typeface="Arial"/>
              </a:rPr>
              <a:t>自然排序</a:t>
            </a:r>
            <a:endParaRPr lang="en-US" altLang="zh-TW" sz="2400" b="1" i="0" u="none" strike="noStrike" cap="none" dirty="0" smtClean="0">
              <a:solidFill>
                <a:srgbClr val="474747"/>
              </a:solidFill>
              <a:sym typeface="Arial"/>
            </a:endParaRPr>
          </a:p>
          <a:p>
            <a:pPr marL="285750" lvl="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r>
              <a:rPr lang="zh-TW" altLang="en-US" dirty="0" smtClean="0">
                <a:solidFill>
                  <a:schemeClr val="dk1"/>
                </a:solidFill>
              </a:rPr>
              <a:t>創業</a:t>
            </a:r>
            <a:r>
              <a:rPr lang="zh-TW" altLang="en-US" dirty="0">
                <a:solidFill>
                  <a:schemeClr val="dk1"/>
                </a:solidFill>
              </a:rPr>
              <a:t>空間</a:t>
            </a:r>
            <a:r>
              <a:rPr lang="en-US" altLang="zh-TW" dirty="0">
                <a:solidFill>
                  <a:schemeClr val="dk1"/>
                </a:solidFill>
              </a:rPr>
              <a:t>:Google</a:t>
            </a:r>
            <a:r>
              <a:rPr lang="zh-TW" altLang="en-US" dirty="0">
                <a:solidFill>
                  <a:schemeClr val="dk1"/>
                </a:solidFill>
              </a:rPr>
              <a:t>自然排序第一頁</a:t>
            </a:r>
            <a:endParaRPr lang="en-US" altLang="zh-TW" dirty="0">
              <a:solidFill>
                <a:schemeClr val="dk1"/>
              </a:solidFill>
            </a:endParaRPr>
          </a:p>
          <a:p>
            <a:pPr marL="285750" lvl="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r>
              <a:rPr lang="zh-TW" altLang="en-US" dirty="0">
                <a:solidFill>
                  <a:schemeClr val="dk1"/>
                </a:solidFill>
              </a:rPr>
              <a:t>共創空間</a:t>
            </a:r>
            <a:r>
              <a:rPr lang="en-US" altLang="zh-TW" dirty="0">
                <a:solidFill>
                  <a:schemeClr val="dk1"/>
                </a:solidFill>
              </a:rPr>
              <a:t>:Google</a:t>
            </a:r>
            <a:r>
              <a:rPr lang="zh-TW" altLang="en-US" dirty="0">
                <a:solidFill>
                  <a:schemeClr val="dk1"/>
                </a:solidFill>
              </a:rPr>
              <a:t>自然排序第一頁</a:t>
            </a:r>
            <a:endParaRPr lang="en-US" altLang="zh-TW" dirty="0">
              <a:solidFill>
                <a:schemeClr val="dk1"/>
              </a:solidFill>
            </a:endParaRPr>
          </a:p>
          <a:p>
            <a:pPr marL="28575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r>
              <a:rPr lang="en-US" altLang="zh-TW" dirty="0" err="1">
                <a:solidFill>
                  <a:schemeClr val="dk1"/>
                </a:solidFill>
              </a:rPr>
              <a:t>coworking</a:t>
            </a:r>
            <a:r>
              <a:rPr lang="en-US" altLang="zh-TW" dirty="0">
                <a:solidFill>
                  <a:schemeClr val="dk1"/>
                </a:solidFill>
              </a:rPr>
              <a:t> </a:t>
            </a:r>
            <a:r>
              <a:rPr lang="en-US" altLang="zh-TW" dirty="0" err="1">
                <a:solidFill>
                  <a:schemeClr val="dk1"/>
                </a:solidFill>
              </a:rPr>
              <a:t>space:Google</a:t>
            </a:r>
            <a:r>
              <a:rPr lang="zh-TW" altLang="en-US" dirty="0">
                <a:solidFill>
                  <a:schemeClr val="dk1"/>
                </a:solidFill>
              </a:rPr>
              <a:t>自然排序第一頁</a:t>
            </a:r>
            <a:endParaRPr lang="en-US" altLang="zh-TW" dirty="0">
              <a:solidFill>
                <a:schemeClr val="dk1"/>
              </a:solidFill>
            </a:endParaRPr>
          </a:p>
          <a:p>
            <a:pPr marL="28575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r>
              <a:rPr lang="zh-TW" altLang="en-US" dirty="0">
                <a:solidFill>
                  <a:schemeClr val="dk1"/>
                </a:solidFill>
              </a:rPr>
              <a:t>共創空間</a:t>
            </a:r>
            <a:r>
              <a:rPr lang="en-US" altLang="zh-TW" dirty="0">
                <a:solidFill>
                  <a:schemeClr val="dk1"/>
                </a:solidFill>
              </a:rPr>
              <a:t>+</a:t>
            </a:r>
            <a:r>
              <a:rPr lang="zh-TW" altLang="en-US" dirty="0">
                <a:solidFill>
                  <a:schemeClr val="dk1"/>
                </a:solidFill>
              </a:rPr>
              <a:t>台北</a:t>
            </a:r>
            <a:r>
              <a:rPr lang="en-US" altLang="zh-TW" dirty="0">
                <a:solidFill>
                  <a:schemeClr val="dk1"/>
                </a:solidFill>
              </a:rPr>
              <a:t>:Google</a:t>
            </a:r>
            <a:r>
              <a:rPr lang="zh-TW" altLang="en-US" dirty="0">
                <a:solidFill>
                  <a:schemeClr val="dk1"/>
                </a:solidFill>
              </a:rPr>
              <a:t>自然排序第一頁</a:t>
            </a:r>
            <a:endParaRPr lang="en-US" altLang="zh-TW" dirty="0">
              <a:solidFill>
                <a:schemeClr val="dk1"/>
              </a:solidFill>
            </a:endParaRPr>
          </a:p>
          <a:p>
            <a:pPr marL="28575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r>
              <a:rPr lang="zh-TW" altLang="en-US" dirty="0">
                <a:solidFill>
                  <a:schemeClr val="dk1"/>
                </a:solidFill>
              </a:rPr>
              <a:t>商務中心</a:t>
            </a:r>
            <a:r>
              <a:rPr lang="en-US" altLang="zh-TW" dirty="0">
                <a:solidFill>
                  <a:schemeClr val="dk1"/>
                </a:solidFill>
              </a:rPr>
              <a:t>+</a:t>
            </a:r>
            <a:r>
              <a:rPr lang="zh-TW" altLang="en-US" dirty="0">
                <a:solidFill>
                  <a:schemeClr val="dk1"/>
                </a:solidFill>
              </a:rPr>
              <a:t>新北</a:t>
            </a:r>
            <a:r>
              <a:rPr lang="en-US" altLang="zh-TW" dirty="0">
                <a:solidFill>
                  <a:schemeClr val="dk1"/>
                </a:solidFill>
              </a:rPr>
              <a:t>:Google</a:t>
            </a:r>
            <a:r>
              <a:rPr lang="zh-TW" altLang="en-US" dirty="0">
                <a:solidFill>
                  <a:schemeClr val="dk1"/>
                </a:solidFill>
              </a:rPr>
              <a:t>自然排序第二頁</a:t>
            </a:r>
            <a:endParaRPr lang="en-US" altLang="zh-TW" dirty="0">
              <a:solidFill>
                <a:schemeClr val="dk1"/>
              </a:solidFill>
            </a:endParaRPr>
          </a:p>
          <a:p>
            <a:pPr marL="28575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r>
              <a:rPr lang="zh-TW" altLang="en-US" dirty="0">
                <a:solidFill>
                  <a:schemeClr val="dk1"/>
                </a:solidFill>
              </a:rPr>
              <a:t>創客空間</a:t>
            </a:r>
            <a:r>
              <a:rPr lang="en-US" altLang="zh-TW" dirty="0">
                <a:solidFill>
                  <a:schemeClr val="dk1"/>
                </a:solidFill>
              </a:rPr>
              <a:t>: Google</a:t>
            </a:r>
            <a:r>
              <a:rPr lang="zh-TW" altLang="en-US" dirty="0">
                <a:solidFill>
                  <a:schemeClr val="dk1"/>
                </a:solidFill>
              </a:rPr>
              <a:t>自然排序第一頁</a:t>
            </a:r>
            <a:endParaRPr lang="en-US" altLang="zh-TW" dirty="0">
              <a:solidFill>
                <a:schemeClr val="dk1"/>
              </a:solidFill>
            </a:endParaRPr>
          </a:p>
          <a:p>
            <a:pPr marL="28575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r>
              <a:rPr lang="zh-TW" altLang="en-US" dirty="0">
                <a:solidFill>
                  <a:schemeClr val="dk1"/>
                </a:solidFill>
              </a:rPr>
              <a:t>共同工作空間</a:t>
            </a:r>
            <a:r>
              <a:rPr lang="en-US" altLang="zh-TW" dirty="0">
                <a:solidFill>
                  <a:schemeClr val="dk1"/>
                </a:solidFill>
              </a:rPr>
              <a:t>:Google</a:t>
            </a:r>
            <a:r>
              <a:rPr lang="zh-TW" altLang="en-US" dirty="0">
                <a:solidFill>
                  <a:schemeClr val="dk1"/>
                </a:solidFill>
              </a:rPr>
              <a:t>自然排序第三頁</a:t>
            </a:r>
            <a:endParaRPr lang="en-US" altLang="zh-TW" dirty="0">
              <a:solidFill>
                <a:schemeClr val="dk1"/>
              </a:solidFill>
            </a:endParaRPr>
          </a:p>
          <a:p>
            <a:pPr marL="28575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endParaRPr lang="en-US" altLang="zh-TW" dirty="0">
              <a:solidFill>
                <a:schemeClr val="dk1"/>
              </a:solidFill>
            </a:endParaRPr>
          </a:p>
          <a:p>
            <a:pPr marL="28575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endParaRPr lang="en-US" altLang="zh-TW" dirty="0">
              <a:solidFill>
                <a:schemeClr val="dk1"/>
              </a:solidFill>
            </a:endParaRPr>
          </a:p>
          <a:p>
            <a:pPr marL="285750" lvl="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endParaRPr lang="en-US" altLang="zh-TW" dirty="0">
              <a:solidFill>
                <a:schemeClr val="dk1"/>
              </a:solidFill>
            </a:endParaRPr>
          </a:p>
          <a:p>
            <a:pPr marL="285750" lvl="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endParaRPr lang="zh-TW" altLang="zh-TW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4AADA"/>
              </a:buClr>
              <a:buSzPct val="25000"/>
              <a:buFont typeface="Arial"/>
              <a:buNone/>
            </a:pPr>
            <a:endParaRPr lang="zh-TW" b="1" i="0" u="none" strike="noStrike" cap="none" dirty="0">
              <a:solidFill>
                <a:srgbClr val="474747"/>
              </a:solidFill>
              <a:sym typeface="Arial"/>
            </a:endParaRPr>
          </a:p>
        </p:txBody>
      </p:sp>
      <p:sp>
        <p:nvSpPr>
          <p:cNvPr id="7" name="Shape 169"/>
          <p:cNvSpPr txBox="1"/>
          <p:nvPr/>
        </p:nvSpPr>
        <p:spPr>
          <a:xfrm>
            <a:off x="5067253" y="1063377"/>
            <a:ext cx="3337591" cy="40088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4AADA"/>
              </a:buClr>
              <a:buSzPct val="25000"/>
              <a:buFont typeface="Arial"/>
              <a:buNone/>
            </a:pPr>
            <a:r>
              <a:rPr lang="zh-TW" altLang="en-US" sz="2400" b="1" dirty="0" smtClean="0">
                <a:solidFill>
                  <a:srgbClr val="474747"/>
                </a:solidFill>
              </a:rPr>
              <a:t>豐富網站內容</a:t>
            </a:r>
            <a:endParaRPr lang="en-US" altLang="zh-TW" sz="2400" b="1" dirty="0" smtClean="0">
              <a:solidFill>
                <a:srgbClr val="474747"/>
              </a:solidFill>
            </a:endParaRPr>
          </a:p>
          <a:p>
            <a:pPr marL="285750" lvl="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r>
              <a:rPr lang="zh-TW" altLang="en-US" dirty="0" smtClean="0">
                <a:solidFill>
                  <a:schemeClr val="dk1"/>
                </a:solidFill>
              </a:rPr>
              <a:t>網站在短時間新增</a:t>
            </a:r>
            <a:r>
              <a:rPr lang="zh-TW" altLang="en-US" dirty="0">
                <a:solidFill>
                  <a:schemeClr val="dk1"/>
                </a:solidFill>
              </a:rPr>
              <a:t>了近</a:t>
            </a:r>
            <a:r>
              <a:rPr lang="en-US" altLang="zh-TW" dirty="0">
                <a:solidFill>
                  <a:schemeClr val="dk1"/>
                </a:solidFill>
              </a:rPr>
              <a:t>200</a:t>
            </a:r>
            <a:r>
              <a:rPr lang="zh-TW" altLang="en-US" dirty="0">
                <a:solidFill>
                  <a:schemeClr val="dk1"/>
                </a:solidFill>
              </a:rPr>
              <a:t>頁的內容</a:t>
            </a:r>
            <a:endParaRPr lang="en-US" altLang="zh-TW" dirty="0">
              <a:solidFill>
                <a:schemeClr val="dk1"/>
              </a:solidFill>
            </a:endParaRPr>
          </a:p>
          <a:p>
            <a:pPr marL="285750" lvl="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r>
              <a:rPr lang="zh-TW" altLang="en-US" dirty="0">
                <a:solidFill>
                  <a:schemeClr val="dk1"/>
                </a:solidFill>
              </a:rPr>
              <a:t>新增了近</a:t>
            </a:r>
            <a:r>
              <a:rPr lang="en-US" altLang="zh-TW" dirty="0">
                <a:solidFill>
                  <a:schemeClr val="dk1"/>
                </a:solidFill>
              </a:rPr>
              <a:t>20</a:t>
            </a:r>
            <a:r>
              <a:rPr lang="zh-TW" altLang="en-US" dirty="0">
                <a:solidFill>
                  <a:schemeClr val="dk1"/>
                </a:solidFill>
              </a:rPr>
              <a:t>筆原</a:t>
            </a:r>
            <a:r>
              <a:rPr lang="zh-TW" altLang="en-US" dirty="0" smtClean="0">
                <a:solidFill>
                  <a:schemeClr val="dk1"/>
                </a:solidFill>
              </a:rPr>
              <a:t>創創業空間內容</a:t>
            </a:r>
            <a:endParaRPr lang="en-US" altLang="zh-TW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4AADA"/>
              </a:buClr>
              <a:buSzPct val="25000"/>
              <a:buFont typeface="Arial"/>
              <a:buNone/>
            </a:pPr>
            <a:endParaRPr lang="zh-TW" sz="2400" b="1" i="0" u="none" strike="noStrike" cap="none" dirty="0">
              <a:solidFill>
                <a:srgbClr val="47474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Shape 169"/>
          <p:cNvSpPr txBox="1"/>
          <p:nvPr/>
        </p:nvSpPr>
        <p:spPr>
          <a:xfrm>
            <a:off x="5067253" y="2793206"/>
            <a:ext cx="3322320" cy="40088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>
              <a:lnSpc>
                <a:spcPct val="200000"/>
              </a:lnSpc>
              <a:buClr>
                <a:srgbClr val="34AADA"/>
              </a:buClr>
              <a:buSzPct val="25000"/>
            </a:pPr>
            <a:r>
              <a:rPr lang="zh-TW" altLang="en-US" sz="2400" b="1" dirty="0">
                <a:solidFill>
                  <a:srgbClr val="474747"/>
                </a:solidFill>
              </a:rPr>
              <a:t>新式商業</a:t>
            </a:r>
            <a:r>
              <a:rPr lang="zh-TW" altLang="en-US" sz="2400" b="1" dirty="0" smtClean="0">
                <a:solidFill>
                  <a:srgbClr val="474747"/>
                </a:solidFill>
              </a:rPr>
              <a:t>服務</a:t>
            </a:r>
            <a:endParaRPr lang="en-US" altLang="zh-TW" sz="2400" b="1" dirty="0" smtClean="0">
              <a:solidFill>
                <a:srgbClr val="474747"/>
              </a:solidFill>
            </a:endParaRPr>
          </a:p>
          <a:p>
            <a:pPr marL="28575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r>
              <a:rPr lang="zh-TW" altLang="en-US" dirty="0" smtClean="0">
                <a:solidFill>
                  <a:schemeClr val="dk1"/>
                </a:solidFill>
              </a:rPr>
              <a:t>空間廣告刊登收入</a:t>
            </a:r>
            <a:r>
              <a:rPr lang="en-US" altLang="zh-TW" dirty="0" smtClean="0">
                <a:solidFill>
                  <a:schemeClr val="dk1"/>
                </a:solidFill>
              </a:rPr>
              <a:t>5000</a:t>
            </a:r>
            <a:r>
              <a:rPr lang="zh-TW" altLang="en-US" dirty="0">
                <a:solidFill>
                  <a:schemeClr val="dk1"/>
                </a:solidFill>
              </a:rPr>
              <a:t>元</a:t>
            </a:r>
            <a:endParaRPr lang="en-US" altLang="zh-TW" dirty="0">
              <a:solidFill>
                <a:schemeClr val="dk1"/>
              </a:solidFill>
            </a:endParaRPr>
          </a:p>
          <a:p>
            <a:pPr lvl="0">
              <a:lnSpc>
                <a:spcPct val="200000"/>
              </a:lnSpc>
              <a:buClr>
                <a:srgbClr val="1E87D1"/>
              </a:buClr>
              <a:buSzPct val="100000"/>
            </a:pPr>
            <a:endParaRPr lang="en-US" altLang="zh-TW" dirty="0">
              <a:solidFill>
                <a:schemeClr val="dk1"/>
              </a:solidFill>
            </a:endParaRPr>
          </a:p>
          <a:p>
            <a:pPr>
              <a:lnSpc>
                <a:spcPct val="200000"/>
              </a:lnSpc>
              <a:buClr>
                <a:srgbClr val="34AADA"/>
              </a:buClr>
              <a:buSzPct val="25000"/>
            </a:pPr>
            <a:endParaRPr lang="zh-TW" altLang="zh-TW" dirty="0">
              <a:solidFill>
                <a:schemeClr val="dk1"/>
              </a:solidFill>
            </a:endParaRPr>
          </a:p>
          <a:p>
            <a:pPr lvl="0">
              <a:lnSpc>
                <a:spcPct val="200000"/>
              </a:lnSpc>
              <a:buClr>
                <a:srgbClr val="34AADA"/>
              </a:buClr>
              <a:buSzPct val="25000"/>
            </a:pPr>
            <a:endParaRPr lang="zh-TW" altLang="zh-TW" sz="2400" b="1" dirty="0">
              <a:solidFill>
                <a:srgbClr val="474747"/>
              </a:solidFill>
            </a:endParaRPr>
          </a:p>
        </p:txBody>
      </p:sp>
      <p:grpSp>
        <p:nvGrpSpPr>
          <p:cNvPr id="15" name="Shape 178"/>
          <p:cNvGrpSpPr/>
          <p:nvPr/>
        </p:nvGrpSpPr>
        <p:grpSpPr>
          <a:xfrm>
            <a:off x="0" y="205977"/>
            <a:ext cx="9144110" cy="594300"/>
            <a:chOff x="0" y="205977"/>
            <a:chExt cx="9144110" cy="594300"/>
          </a:xfrm>
        </p:grpSpPr>
        <p:sp>
          <p:nvSpPr>
            <p:cNvPr id="16" name="Shape 179"/>
            <p:cNvSpPr txBox="1"/>
            <p:nvPr/>
          </p:nvSpPr>
          <p:spPr>
            <a:xfrm>
              <a:off x="2195510" y="205977"/>
              <a:ext cx="6948600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Shape 181"/>
            <p:cNvSpPr txBox="1"/>
            <p:nvPr/>
          </p:nvSpPr>
          <p:spPr>
            <a:xfrm>
              <a:off x="0" y="205977"/>
              <a:ext cx="107999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" name="Shape 180"/>
          <p:cNvSpPr txBox="1"/>
          <p:nvPr/>
        </p:nvSpPr>
        <p:spPr>
          <a:xfrm>
            <a:off x="-409670" y="74427"/>
            <a:ext cx="7292999" cy="857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>
              <a:buClr>
                <a:srgbClr val="1F9BDA"/>
              </a:buClr>
              <a:buSzPct val="25000"/>
            </a:pPr>
            <a:r>
              <a:rPr lang="zh-TW" sz="2400" b="0" i="0" u="none" strike="noStrike" cap="none" dirty="0">
                <a:solidFill>
                  <a:srgbClr val="1F9BDA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zh-TW" altLang="en-US" sz="2800" b="0" i="0" u="none" strike="noStrike" cap="none" dirty="0" smtClean="0">
                <a:solidFill>
                  <a:srgbClr val="1F9BDA"/>
                </a:solidFill>
                <a:sym typeface="Arial"/>
              </a:rPr>
              <a:t>創業空間</a:t>
            </a:r>
            <a:r>
              <a:rPr lang="en-US" altLang="zh-TW" sz="2800" dirty="0" smtClean="0">
                <a:solidFill>
                  <a:srgbClr val="1F9BDA"/>
                </a:solidFill>
              </a:rPr>
              <a:t>OD </a:t>
            </a:r>
            <a:r>
              <a:rPr lang="zh-TW" altLang="en-US" sz="2400" b="1" dirty="0" smtClean="0">
                <a:solidFill>
                  <a:srgbClr val="FFFFFF"/>
                </a:solidFill>
              </a:rPr>
              <a:t>的效益</a:t>
            </a:r>
            <a:endParaRPr lang="zh-TW" sz="24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2456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Shape 178"/>
          <p:cNvGrpSpPr/>
          <p:nvPr/>
        </p:nvGrpSpPr>
        <p:grpSpPr>
          <a:xfrm>
            <a:off x="0" y="205977"/>
            <a:ext cx="9144110" cy="594300"/>
            <a:chOff x="0" y="205977"/>
            <a:chExt cx="9144110" cy="594300"/>
          </a:xfrm>
        </p:grpSpPr>
        <p:sp>
          <p:nvSpPr>
            <p:cNvPr id="179" name="Shape 179"/>
            <p:cNvSpPr txBox="1"/>
            <p:nvPr/>
          </p:nvSpPr>
          <p:spPr>
            <a:xfrm>
              <a:off x="2195510" y="205977"/>
              <a:ext cx="6948600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Shape 181"/>
            <p:cNvSpPr txBox="1"/>
            <p:nvPr/>
          </p:nvSpPr>
          <p:spPr>
            <a:xfrm>
              <a:off x="0" y="205977"/>
              <a:ext cx="107999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" name="Shape 180"/>
          <p:cNvSpPr txBox="1"/>
          <p:nvPr/>
        </p:nvSpPr>
        <p:spPr>
          <a:xfrm>
            <a:off x="-409670" y="74427"/>
            <a:ext cx="7292999" cy="857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>
              <a:buClr>
                <a:srgbClr val="1F9BDA"/>
              </a:buClr>
              <a:buSzPct val="25000"/>
            </a:pPr>
            <a:r>
              <a:rPr lang="zh-TW" sz="2400" b="0" i="0" u="none" strike="noStrike" cap="none" dirty="0" smtClean="0">
                <a:solidFill>
                  <a:srgbClr val="1F9BDA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zh-TW" altLang="en-US" sz="2800" dirty="0" smtClean="0">
                <a:solidFill>
                  <a:srgbClr val="1F9BDA"/>
                </a:solidFill>
              </a:rPr>
              <a:t>育成中心</a:t>
            </a:r>
            <a:r>
              <a:rPr lang="en-US" altLang="zh-TW" sz="2800" dirty="0" smtClean="0">
                <a:solidFill>
                  <a:srgbClr val="1F9BDA"/>
                </a:solidFill>
              </a:rPr>
              <a:t>OD </a:t>
            </a:r>
            <a:r>
              <a:rPr lang="zh-TW" altLang="en-US" sz="2400" b="1" dirty="0" smtClean="0">
                <a:solidFill>
                  <a:srgbClr val="FFFFFF"/>
                </a:solidFill>
              </a:rPr>
              <a:t>的商業與策略應用</a:t>
            </a:r>
            <a:endParaRPr lang="zh-TW" sz="24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17167"/>
            <a:ext cx="9144110" cy="322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231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542" y="367832"/>
            <a:ext cx="8689882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3011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732" y="59112"/>
            <a:ext cx="9158986" cy="502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2065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69"/>
          <p:cNvSpPr txBox="1"/>
          <p:nvPr/>
        </p:nvSpPr>
        <p:spPr>
          <a:xfrm>
            <a:off x="181871" y="1014410"/>
            <a:ext cx="3469485" cy="40088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4AADA"/>
              </a:buClr>
              <a:buSzPct val="25000"/>
              <a:buFont typeface="Arial"/>
              <a:buNone/>
            </a:pPr>
            <a:r>
              <a:rPr lang="en-US" altLang="zh-TW" sz="2400" b="1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Google </a:t>
            </a:r>
            <a:r>
              <a:rPr lang="zh-TW" altLang="en-US" sz="2400" b="1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自然排序</a:t>
            </a:r>
            <a:endParaRPr lang="en-US" altLang="zh-TW" sz="2400" b="1" i="0" u="none" strike="noStrike" cap="none" dirty="0" smtClean="0">
              <a:solidFill>
                <a:srgbClr val="47474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r>
              <a:rPr lang="zh-TW" altLang="en-US" dirty="0">
                <a:solidFill>
                  <a:schemeClr val="dk1"/>
                </a:solidFill>
              </a:rPr>
              <a:t>創業育成</a:t>
            </a:r>
            <a:r>
              <a:rPr lang="en-US" altLang="zh-TW" dirty="0">
                <a:solidFill>
                  <a:schemeClr val="dk1"/>
                </a:solidFill>
              </a:rPr>
              <a:t>:Google</a:t>
            </a:r>
            <a:r>
              <a:rPr lang="zh-TW" altLang="en-US" dirty="0">
                <a:solidFill>
                  <a:schemeClr val="dk1"/>
                </a:solidFill>
              </a:rPr>
              <a:t>自然排序第二頁</a:t>
            </a:r>
            <a:endParaRPr lang="en-US" altLang="zh-TW" dirty="0">
              <a:solidFill>
                <a:schemeClr val="dk1"/>
              </a:solidFill>
            </a:endParaRPr>
          </a:p>
          <a:p>
            <a:pPr marL="285750" lvl="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r>
              <a:rPr lang="zh-TW" altLang="en-US" dirty="0">
                <a:solidFill>
                  <a:schemeClr val="dk1"/>
                </a:solidFill>
              </a:rPr>
              <a:t>育成中心</a:t>
            </a:r>
            <a:r>
              <a:rPr lang="en-US" altLang="zh-TW" dirty="0">
                <a:solidFill>
                  <a:schemeClr val="dk1"/>
                </a:solidFill>
              </a:rPr>
              <a:t>:Google</a:t>
            </a:r>
            <a:r>
              <a:rPr lang="zh-TW" altLang="en-US" dirty="0">
                <a:solidFill>
                  <a:schemeClr val="dk1"/>
                </a:solidFill>
              </a:rPr>
              <a:t>自然排序第一頁</a:t>
            </a:r>
            <a:endParaRPr lang="en-US" altLang="zh-TW" dirty="0">
              <a:solidFill>
                <a:schemeClr val="dk1"/>
              </a:solidFill>
            </a:endParaRPr>
          </a:p>
          <a:p>
            <a:pPr marL="28575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endParaRPr lang="en-US" altLang="zh-TW" sz="2400" dirty="0">
              <a:solidFill>
                <a:schemeClr val="dk1"/>
              </a:solidFill>
            </a:endParaRPr>
          </a:p>
          <a:p>
            <a:pPr marL="28575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endParaRPr lang="en-US" altLang="zh-TW" sz="2400" dirty="0">
              <a:solidFill>
                <a:schemeClr val="dk1"/>
              </a:solidFill>
            </a:endParaRPr>
          </a:p>
          <a:p>
            <a:pPr marL="285750" lvl="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endParaRPr lang="en-US" altLang="zh-TW" sz="2400" dirty="0">
              <a:solidFill>
                <a:schemeClr val="dk1"/>
              </a:solidFill>
            </a:endParaRPr>
          </a:p>
          <a:p>
            <a:pPr marL="285750" lvl="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endParaRPr lang="zh-TW" altLang="zh-TW" sz="2400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34AADA"/>
              </a:buClr>
              <a:buSzPct val="25000"/>
              <a:buFont typeface="Arial"/>
              <a:buNone/>
            </a:pPr>
            <a:endParaRPr lang="zh-TW" sz="2400" b="1" i="0" u="none" strike="noStrike" cap="none" dirty="0">
              <a:solidFill>
                <a:srgbClr val="47474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Shape 169"/>
          <p:cNvSpPr txBox="1"/>
          <p:nvPr/>
        </p:nvSpPr>
        <p:spPr>
          <a:xfrm>
            <a:off x="4855471" y="1318492"/>
            <a:ext cx="2658004" cy="40088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AADA"/>
              </a:buClr>
              <a:buSzPct val="25000"/>
              <a:buFont typeface="Arial"/>
              <a:buNone/>
            </a:pPr>
            <a:r>
              <a:rPr lang="zh-TW" altLang="en-US" sz="2400" b="1" dirty="0" smtClean="0">
                <a:solidFill>
                  <a:srgbClr val="474747"/>
                </a:solidFill>
              </a:rPr>
              <a:t>豐富網站內容</a:t>
            </a:r>
            <a:endParaRPr lang="en-US" altLang="zh-TW" sz="2400" b="1" dirty="0" smtClean="0">
              <a:solidFill>
                <a:srgbClr val="474747"/>
              </a:solidFill>
            </a:endParaRPr>
          </a:p>
          <a:p>
            <a:pPr marL="285750" lvl="0" indent="-285750">
              <a:lnSpc>
                <a:spcPct val="200000"/>
              </a:lnSpc>
              <a:buClr>
                <a:srgbClr val="1E87D1"/>
              </a:buClr>
              <a:buSzPct val="100000"/>
              <a:buFont typeface="Noto Sans Symbols"/>
              <a:buChar char="✓"/>
            </a:pPr>
            <a:r>
              <a:rPr lang="zh-TW" altLang="en-US" dirty="0" smtClean="0">
                <a:solidFill>
                  <a:schemeClr val="dk1"/>
                </a:solidFill>
              </a:rPr>
              <a:t>新增近</a:t>
            </a:r>
            <a:r>
              <a:rPr lang="en-US" altLang="zh-TW" dirty="0" smtClean="0">
                <a:solidFill>
                  <a:schemeClr val="dk1"/>
                </a:solidFill>
              </a:rPr>
              <a:t>100</a:t>
            </a:r>
            <a:r>
              <a:rPr lang="zh-TW" altLang="en-US" dirty="0" smtClean="0">
                <a:solidFill>
                  <a:schemeClr val="dk1"/>
                </a:solidFill>
              </a:rPr>
              <a:t>筆原創職缺內容</a:t>
            </a:r>
            <a:endParaRPr lang="en-US" altLang="zh-TW" dirty="0">
              <a:solidFill>
                <a:schemeClr val="dk1"/>
              </a:solidFill>
            </a:endParaRPr>
          </a:p>
          <a:p>
            <a:pPr>
              <a:lnSpc>
                <a:spcPct val="200000"/>
              </a:lnSpc>
              <a:buClr>
                <a:srgbClr val="34AADA"/>
              </a:buClr>
              <a:buSzPct val="25000"/>
            </a:pPr>
            <a:endParaRPr lang="en-US" altLang="zh-TW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AADA"/>
              </a:buClr>
              <a:buSzPct val="25000"/>
              <a:buFont typeface="Arial"/>
              <a:buNone/>
            </a:pPr>
            <a:endParaRPr lang="zh-TW" sz="2400" b="1" i="0" u="none" strike="noStrike" cap="none" dirty="0">
              <a:solidFill>
                <a:srgbClr val="47474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" name="Shape 178"/>
          <p:cNvGrpSpPr/>
          <p:nvPr/>
        </p:nvGrpSpPr>
        <p:grpSpPr>
          <a:xfrm>
            <a:off x="0" y="205977"/>
            <a:ext cx="9144110" cy="594300"/>
            <a:chOff x="0" y="205977"/>
            <a:chExt cx="9144110" cy="594300"/>
          </a:xfrm>
        </p:grpSpPr>
        <p:sp>
          <p:nvSpPr>
            <p:cNvPr id="13" name="Shape 179"/>
            <p:cNvSpPr txBox="1"/>
            <p:nvPr/>
          </p:nvSpPr>
          <p:spPr>
            <a:xfrm>
              <a:off x="2195510" y="205977"/>
              <a:ext cx="6948600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Shape 181"/>
            <p:cNvSpPr txBox="1"/>
            <p:nvPr/>
          </p:nvSpPr>
          <p:spPr>
            <a:xfrm>
              <a:off x="0" y="205977"/>
              <a:ext cx="107999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" name="Shape 180"/>
          <p:cNvSpPr txBox="1"/>
          <p:nvPr/>
        </p:nvSpPr>
        <p:spPr>
          <a:xfrm>
            <a:off x="-440150" y="74427"/>
            <a:ext cx="7292999" cy="857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>
              <a:buClr>
                <a:srgbClr val="1F9BDA"/>
              </a:buClr>
              <a:buSzPct val="25000"/>
            </a:pPr>
            <a:r>
              <a:rPr lang="zh-TW" sz="2400" b="0" i="0" u="none" strike="noStrike" cap="none" dirty="0">
                <a:solidFill>
                  <a:srgbClr val="1F9BDA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zh-TW" altLang="en-US" sz="2800" b="0" i="0" u="none" strike="noStrike" cap="none" dirty="0" smtClean="0">
                <a:solidFill>
                  <a:srgbClr val="1F9BDA"/>
                </a:solidFill>
                <a:sym typeface="Arial"/>
              </a:rPr>
              <a:t>育成中心</a:t>
            </a:r>
            <a:r>
              <a:rPr lang="en-US" altLang="zh-TW" sz="2800" dirty="0" smtClean="0">
                <a:solidFill>
                  <a:srgbClr val="1F9BDA"/>
                </a:solidFill>
              </a:rPr>
              <a:t>OD </a:t>
            </a:r>
            <a:r>
              <a:rPr lang="zh-TW" altLang="en-US" sz="2400" b="1" dirty="0" smtClean="0">
                <a:solidFill>
                  <a:srgbClr val="FFFFFF"/>
                </a:solidFill>
              </a:rPr>
              <a:t>的效益</a:t>
            </a:r>
            <a:endParaRPr lang="zh-TW" sz="24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25261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Shape 178"/>
          <p:cNvGrpSpPr/>
          <p:nvPr/>
        </p:nvGrpSpPr>
        <p:grpSpPr>
          <a:xfrm>
            <a:off x="0" y="205977"/>
            <a:ext cx="9144110" cy="594300"/>
            <a:chOff x="0" y="205977"/>
            <a:chExt cx="9144110" cy="594300"/>
          </a:xfrm>
        </p:grpSpPr>
        <p:sp>
          <p:nvSpPr>
            <p:cNvPr id="13" name="Shape 179"/>
            <p:cNvSpPr txBox="1"/>
            <p:nvPr/>
          </p:nvSpPr>
          <p:spPr>
            <a:xfrm>
              <a:off x="2195510" y="205977"/>
              <a:ext cx="6948600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Shape 181"/>
            <p:cNvSpPr txBox="1"/>
            <p:nvPr/>
          </p:nvSpPr>
          <p:spPr>
            <a:xfrm>
              <a:off x="0" y="205977"/>
              <a:ext cx="107999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" name="Shape 180"/>
          <p:cNvSpPr txBox="1"/>
          <p:nvPr/>
        </p:nvSpPr>
        <p:spPr>
          <a:xfrm>
            <a:off x="-440150" y="74427"/>
            <a:ext cx="7292999" cy="857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>
              <a:buClr>
                <a:srgbClr val="1F9BDA"/>
              </a:buClr>
              <a:buSzPct val="25000"/>
            </a:pPr>
            <a:r>
              <a:rPr lang="zh-TW" sz="2400" b="0" i="0" u="none" strike="noStrike" cap="none" dirty="0">
                <a:solidFill>
                  <a:srgbClr val="1F9BDA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en-US" altLang="zh-TW" sz="2400" b="0" i="0" u="none" strike="noStrike" cap="none" dirty="0" smtClean="0">
                <a:solidFill>
                  <a:srgbClr val="1F9BDA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altLang="zh-TW" sz="2600" dirty="0" smtClean="0">
                <a:solidFill>
                  <a:srgbClr val="1F9BDA"/>
                </a:solidFill>
              </a:rPr>
              <a:t>OPEN DATA  </a:t>
            </a:r>
            <a:r>
              <a:rPr lang="zh-TW" altLang="en-US" sz="2400" b="1" dirty="0" smtClean="0">
                <a:solidFill>
                  <a:srgbClr val="FFFFFF"/>
                </a:solidFill>
              </a:rPr>
              <a:t>的效益</a:t>
            </a:r>
            <a:endParaRPr lang="zh-TW" sz="24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Shape 169"/>
          <p:cNvSpPr txBox="1"/>
          <p:nvPr/>
        </p:nvSpPr>
        <p:spPr>
          <a:xfrm>
            <a:off x="513979" y="1941793"/>
            <a:ext cx="2840884" cy="40088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AADA"/>
              </a:buClr>
              <a:buSzPct val="25000"/>
              <a:buFont typeface="Arial"/>
              <a:buNone/>
            </a:pPr>
            <a:r>
              <a:rPr lang="en-US" altLang="zh-TW" sz="2400" b="1" dirty="0" smtClean="0">
                <a:solidFill>
                  <a:srgbClr val="474747"/>
                </a:solidFill>
              </a:rPr>
              <a:t>Google</a:t>
            </a:r>
            <a:r>
              <a:rPr lang="zh-TW" altLang="en-US" sz="2400" b="1" dirty="0" smtClean="0">
                <a:solidFill>
                  <a:srgbClr val="474747"/>
                </a:solidFill>
              </a:rPr>
              <a:t>自然排序</a:t>
            </a:r>
            <a:endParaRPr lang="zh-TW" sz="2400" b="1" i="0" u="none" strike="noStrike" cap="none" dirty="0">
              <a:solidFill>
                <a:srgbClr val="47474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200" y="205978"/>
            <a:ext cx="5384800" cy="4937522"/>
          </a:xfrm>
          <a:prstGeom prst="rect">
            <a:avLst/>
          </a:prstGeom>
        </p:spPr>
      </p:pic>
      <p:sp>
        <p:nvSpPr>
          <p:cNvPr id="2" name="文字方塊 1"/>
          <p:cNvSpPr txBox="1"/>
          <p:nvPr/>
        </p:nvSpPr>
        <p:spPr>
          <a:xfrm>
            <a:off x="555637" y="2410195"/>
            <a:ext cx="2615508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000" b="1" dirty="0" smtClean="0">
                <a:solidFill>
                  <a:srgbClr val="DD011C"/>
                </a:solidFill>
              </a:rPr>
              <a:t>創業－第</a:t>
            </a:r>
            <a:r>
              <a:rPr lang="en-US" altLang="zh-TW" sz="3600" b="1" dirty="0" smtClean="0">
                <a:solidFill>
                  <a:srgbClr val="DD011C"/>
                </a:solidFill>
              </a:rPr>
              <a:t>2</a:t>
            </a:r>
            <a:r>
              <a:rPr lang="zh-TW" altLang="en-US" sz="3000" b="1" dirty="0" smtClean="0">
                <a:solidFill>
                  <a:srgbClr val="DD011C"/>
                </a:solidFill>
              </a:rPr>
              <a:t>頁</a:t>
            </a:r>
            <a:endParaRPr lang="zh-TW" altLang="en-US" sz="3000" b="1" dirty="0">
              <a:solidFill>
                <a:srgbClr val="DD01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9528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48697" y="2110085"/>
            <a:ext cx="16466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END</a:t>
            </a:r>
            <a:endParaRPr lang="zh-TW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0192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Shape 110"/>
          <p:cNvGrpSpPr/>
          <p:nvPr/>
        </p:nvGrpSpPr>
        <p:grpSpPr>
          <a:xfrm>
            <a:off x="-152425" y="-22621"/>
            <a:ext cx="9296535" cy="857400"/>
            <a:chOff x="-152425" y="53577"/>
            <a:chExt cx="9296535" cy="857400"/>
          </a:xfrm>
        </p:grpSpPr>
        <p:sp>
          <p:nvSpPr>
            <p:cNvPr id="111" name="Shape 111"/>
            <p:cNvSpPr txBox="1"/>
            <p:nvPr/>
          </p:nvSpPr>
          <p:spPr>
            <a:xfrm>
              <a:off x="2195510" y="205977"/>
              <a:ext cx="6948600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Shape 112"/>
            <p:cNvSpPr txBox="1"/>
            <p:nvPr/>
          </p:nvSpPr>
          <p:spPr>
            <a:xfrm>
              <a:off x="-152425" y="53577"/>
              <a:ext cx="7292999" cy="8574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F9BDA"/>
                </a:buClr>
                <a:buSzPct val="25000"/>
                <a:buFont typeface="Arial"/>
                <a:buNone/>
              </a:pPr>
              <a:r>
                <a:rPr lang="zh-TW" sz="2400" b="0" i="0" u="none" strike="noStrike" cap="none" dirty="0">
                  <a:solidFill>
                    <a:srgbClr val="1F9BDA"/>
                  </a:solidFill>
                  <a:latin typeface="Arial"/>
                  <a:ea typeface="Arial"/>
                  <a:cs typeface="Arial"/>
                  <a:sym typeface="Arial"/>
                </a:rPr>
                <a:t>         </a:t>
              </a:r>
              <a:r>
                <a:rPr lang="zh-TW" sz="3600" b="1" i="0" u="none" strike="noStrike" cap="none" dirty="0">
                  <a:solidFill>
                    <a:srgbClr val="1F9BDA"/>
                  </a:solidFill>
                  <a:latin typeface="Arial"/>
                  <a:ea typeface="Arial"/>
                  <a:cs typeface="Arial"/>
                  <a:sym typeface="Arial"/>
                </a:rPr>
                <a:t>痛點</a:t>
              </a:r>
            </a:p>
          </p:txBody>
        </p:sp>
        <p:sp>
          <p:nvSpPr>
            <p:cNvPr id="113" name="Shape 113"/>
            <p:cNvSpPr txBox="1"/>
            <p:nvPr/>
          </p:nvSpPr>
          <p:spPr>
            <a:xfrm>
              <a:off x="0" y="205977"/>
              <a:ext cx="107999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15" name="Shape 115"/>
          <p:cNvPicPr preferRelativeResize="0"/>
          <p:nvPr/>
        </p:nvPicPr>
        <p:blipFill rotWithShape="1">
          <a:blip r:embed="rId3">
            <a:alphaModFix/>
          </a:blip>
          <a:srcRect l="757" t="19306" r="-757" b="22240"/>
          <a:stretch/>
        </p:blipFill>
        <p:spPr>
          <a:xfrm>
            <a:off x="5605859" y="861607"/>
            <a:ext cx="3137001" cy="1455369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Shape 117"/>
          <p:cNvSpPr txBox="1"/>
          <p:nvPr/>
        </p:nvSpPr>
        <p:spPr>
          <a:xfrm>
            <a:off x="1408415" y="1938340"/>
            <a:ext cx="2447329" cy="54348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buClr>
                <a:schemeClr val="dk2"/>
              </a:buClr>
              <a:buSzPct val="25000"/>
            </a:pPr>
            <a:r>
              <a:rPr lang="zh-TW" altLang="en-US" sz="2400" b="1" dirty="0" smtClean="0">
                <a:solidFill>
                  <a:srgbClr val="1E87D1"/>
                </a:solidFill>
              </a:rPr>
              <a:t>跨境無人脈</a:t>
            </a:r>
            <a:endParaRPr lang="en-US" altLang="zh-TW" sz="2400" dirty="0">
              <a:solidFill>
                <a:srgbClr val="474747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endParaRPr lang="zh-TW" sz="2400" b="0" i="0" u="none" strike="noStrike" cap="none" dirty="0">
              <a:solidFill>
                <a:srgbClr val="474747"/>
              </a:solidFill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endParaRPr sz="2400" b="0" i="0" u="none" strike="noStrike" cap="none" dirty="0">
              <a:solidFill>
                <a:srgbClr val="000000"/>
              </a:solidFill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endParaRPr sz="2400" b="0" i="0" u="none" strike="noStrike" cap="none" dirty="0">
              <a:solidFill>
                <a:srgbClr val="000000"/>
              </a:solidFill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endParaRPr sz="2400" b="0" i="0" u="none" strike="noStrike" cap="none" dirty="0">
              <a:solidFill>
                <a:srgbClr val="000000"/>
              </a:solidFill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endParaRPr sz="2400" b="0" i="0" u="none" strike="noStrike" cap="none" dirty="0">
              <a:solidFill>
                <a:srgbClr val="000000"/>
              </a:solidFill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endParaRPr sz="2400" b="0" i="0" u="none" strike="noStrike" cap="none" dirty="0">
              <a:solidFill>
                <a:schemeClr val="dk2"/>
              </a:solidFill>
              <a:sym typeface="Arial"/>
            </a:endParaRPr>
          </a:p>
        </p:txBody>
      </p:sp>
      <p:sp>
        <p:nvSpPr>
          <p:cNvPr id="118" name="Shape 118"/>
          <p:cNvSpPr txBox="1"/>
          <p:nvPr/>
        </p:nvSpPr>
        <p:spPr>
          <a:xfrm>
            <a:off x="335964" y="3918816"/>
            <a:ext cx="3584925" cy="7547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lnSpc>
                <a:spcPct val="120000"/>
              </a:lnSpc>
              <a:buClr>
                <a:schemeClr val="dk2"/>
              </a:buClr>
              <a:buSzPct val="25000"/>
            </a:pPr>
            <a:r>
              <a:rPr lang="zh-TW" altLang="en-US" dirty="0" smtClean="0">
                <a:solidFill>
                  <a:srgbClr val="FF0000"/>
                </a:solidFill>
              </a:rPr>
              <a:t>＊</a:t>
            </a:r>
            <a:r>
              <a:rPr lang="zh-TW" altLang="zh-TW" dirty="0" smtClean="0">
                <a:solidFill>
                  <a:srgbClr val="474747"/>
                </a:solidFill>
              </a:rPr>
              <a:t>歐美</a:t>
            </a:r>
            <a:r>
              <a:rPr lang="zh-TW" b="0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跨亞</a:t>
            </a:r>
            <a:r>
              <a:rPr lang="zh-TW" altLang="en-US" b="0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洲</a:t>
            </a:r>
            <a:r>
              <a:rPr lang="zh-TW" b="0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發展</a:t>
            </a:r>
            <a:r>
              <a:rPr lang="zh-TW" b="1" i="0" u="none" strike="noStrike" cap="none" dirty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並未有一個暢通</a:t>
            </a:r>
            <a:r>
              <a:rPr lang="zh-TW" b="0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、</a:t>
            </a:r>
            <a:r>
              <a:rPr lang="zh-TW" b="1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有效率</a:t>
            </a:r>
            <a:r>
              <a:rPr lang="zh-TW" b="0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又</a:t>
            </a:r>
            <a:r>
              <a:rPr lang="zh-TW" altLang="en-US" b="0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能</a:t>
            </a:r>
            <a:r>
              <a:rPr lang="zh-TW" b="1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直接連繫亞</a:t>
            </a:r>
            <a:r>
              <a:rPr lang="zh-TW" b="1" i="0" u="none" strike="noStrike" cap="none" dirty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洲</a:t>
            </a:r>
            <a:r>
              <a:rPr lang="zh-TW" b="0" i="0" u="none" strike="noStrike" cap="none" dirty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的解決</a:t>
            </a:r>
            <a:r>
              <a:rPr lang="zh-TW" b="0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方案</a:t>
            </a:r>
            <a:endParaRPr b="0" i="0" u="none" strike="noStrike" cap="none" dirty="0">
              <a:solidFill>
                <a:srgbClr val="47474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endParaRPr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9" name="Shape 119" descr="spe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5131" y="1955222"/>
            <a:ext cx="716143" cy="716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Shape 120" descr="money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5131" y="2966952"/>
            <a:ext cx="657169" cy="657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Shape 121"/>
          <p:cNvPicPr preferRelativeResize="0"/>
          <p:nvPr/>
        </p:nvPicPr>
        <p:blipFill rotWithShape="1">
          <a:blip r:embed="rId6">
            <a:alphaModFix/>
          </a:blip>
          <a:srcRect l="5487"/>
          <a:stretch/>
        </p:blipFill>
        <p:spPr>
          <a:xfrm>
            <a:off x="5658479" y="3955802"/>
            <a:ext cx="3281442" cy="1062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Shape 12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707671" y="2407619"/>
            <a:ext cx="3239163" cy="140762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517395" y="1296932"/>
            <a:ext cx="32073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800" dirty="0" smtClean="0">
                <a:solidFill>
                  <a:srgbClr val="373737"/>
                </a:solidFill>
              </a:rPr>
              <a:t>歐亞</a:t>
            </a:r>
            <a:r>
              <a:rPr lang="zh-TW" altLang="zh-TW" sz="1800" dirty="0" smtClean="0">
                <a:solidFill>
                  <a:srgbClr val="373737"/>
                </a:solidFill>
              </a:rPr>
              <a:t>跨</a:t>
            </a:r>
            <a:r>
              <a:rPr lang="zh-TW" altLang="en-US" sz="1800" dirty="0" smtClean="0">
                <a:solidFill>
                  <a:srgbClr val="373737"/>
                </a:solidFill>
              </a:rPr>
              <a:t>境</a:t>
            </a:r>
            <a:r>
              <a:rPr lang="zh-TW" altLang="zh-TW" sz="1800" dirty="0" smtClean="0">
                <a:solidFill>
                  <a:srgbClr val="373737"/>
                </a:solidFill>
              </a:rPr>
              <a:t>發展</a:t>
            </a:r>
            <a:r>
              <a:rPr lang="zh-TW" altLang="en-US" sz="1800" dirty="0" smtClean="0">
                <a:solidFill>
                  <a:srgbClr val="373737"/>
                </a:solidFill>
              </a:rPr>
              <a:t>的</a:t>
            </a:r>
            <a:r>
              <a:rPr lang="en-US" altLang="zh-TW" sz="2000" b="1" dirty="0" smtClean="0">
                <a:solidFill>
                  <a:srgbClr val="373737"/>
                </a:solidFill>
              </a:rPr>
              <a:t>2</a:t>
            </a:r>
            <a:r>
              <a:rPr lang="zh-TW" altLang="en-US" sz="1800" b="1" dirty="0" smtClean="0">
                <a:solidFill>
                  <a:srgbClr val="373737"/>
                </a:solidFill>
              </a:rPr>
              <a:t>大痛點</a:t>
            </a:r>
            <a:r>
              <a:rPr lang="zh-TW" altLang="en-US" sz="1800" dirty="0" smtClean="0">
                <a:solidFill>
                  <a:srgbClr val="373737"/>
                </a:solidFill>
              </a:rPr>
              <a:t>：</a:t>
            </a:r>
            <a:endParaRPr lang="zh-TW" altLang="en-US" sz="1800" dirty="0">
              <a:solidFill>
                <a:srgbClr val="373737"/>
              </a:solidFill>
            </a:endParaRPr>
          </a:p>
        </p:txBody>
      </p:sp>
      <p:sp>
        <p:nvSpPr>
          <p:cNvPr id="20" name="Shape 117"/>
          <p:cNvSpPr txBox="1"/>
          <p:nvPr/>
        </p:nvSpPr>
        <p:spPr>
          <a:xfrm>
            <a:off x="1408415" y="2906466"/>
            <a:ext cx="2721342" cy="54348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buClr>
                <a:schemeClr val="dk2"/>
              </a:buClr>
              <a:buSzPct val="25000"/>
            </a:pPr>
            <a:r>
              <a:rPr lang="zh-TW" altLang="en-US" sz="2400" b="1" dirty="0" smtClean="0">
                <a:solidFill>
                  <a:srgbClr val="1E87D1"/>
                </a:solidFill>
              </a:rPr>
              <a:t>跨境市場機會難尋</a:t>
            </a:r>
            <a:endParaRPr sz="2400" b="0" i="0" u="none" strike="noStrike" cap="none" dirty="0">
              <a:solidFill>
                <a:schemeClr val="dk2"/>
              </a:solidFill>
              <a:sym typeface="Arial"/>
            </a:endParaRPr>
          </a:p>
        </p:txBody>
      </p:sp>
      <p:pic>
        <p:nvPicPr>
          <p:cNvPr id="4" name="圖片 3" descr="600px-Flag_of_the_United_States.sv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851" y="2449109"/>
            <a:ext cx="808524" cy="425823"/>
          </a:xfrm>
          <a:prstGeom prst="rect">
            <a:avLst/>
          </a:prstGeom>
        </p:spPr>
      </p:pic>
      <p:pic>
        <p:nvPicPr>
          <p:cNvPr id="5" name="圖片 4" descr="馬來西亞國旗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851" y="864032"/>
            <a:ext cx="866217" cy="541386"/>
          </a:xfrm>
          <a:prstGeom prst="rect">
            <a:avLst/>
          </a:prstGeom>
        </p:spPr>
      </p:pic>
      <p:pic>
        <p:nvPicPr>
          <p:cNvPr id="6" name="圖片 5" descr="1280px-Flag_of_South_Korea.svg.png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781" b="9534"/>
          <a:stretch/>
        </p:blipFill>
        <p:spPr>
          <a:xfrm>
            <a:off x="4666960" y="4020633"/>
            <a:ext cx="803388" cy="421269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2" name="文字方塊 1"/>
          <p:cNvSpPr txBox="1"/>
          <p:nvPr/>
        </p:nvSpPr>
        <p:spPr>
          <a:xfrm>
            <a:off x="8751976" y="4835723"/>
            <a:ext cx="2559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000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kumimoji="1" lang="zh-TW" alt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文字方塊 18">
            <a:hlinkClick r:id="rId12" action="ppaction://hlinksldjump"/>
          </p:cNvPr>
          <p:cNvSpPr txBox="1"/>
          <p:nvPr/>
        </p:nvSpPr>
        <p:spPr>
          <a:xfrm>
            <a:off x="1434182" y="2462141"/>
            <a:ext cx="9116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dirty="0" smtClean="0">
                <a:solidFill>
                  <a:schemeClr val="tx2">
                    <a:lumMod val="50000"/>
                  </a:schemeClr>
                </a:solidFill>
              </a:rPr>
              <a:t>&gt;&gt;</a:t>
            </a:r>
            <a:r>
              <a:rPr kumimoji="1" lang="zh-TW" altLang="en-US" sz="1200" dirty="0" smtClean="0">
                <a:solidFill>
                  <a:schemeClr val="tx2">
                    <a:lumMod val="50000"/>
                  </a:schemeClr>
                </a:solidFill>
              </a:rPr>
              <a:t>見附錄</a:t>
            </a:r>
            <a:r>
              <a:rPr kumimoji="1" lang="en-US" altLang="zh-TW" sz="1200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kumimoji="1" lang="zh-TW" alt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文字方塊 20">
            <a:hlinkClick r:id="rId13" action="ppaction://hlinksldjump"/>
          </p:cNvPr>
          <p:cNvSpPr txBox="1"/>
          <p:nvPr/>
        </p:nvSpPr>
        <p:spPr>
          <a:xfrm>
            <a:off x="1425540" y="3421080"/>
            <a:ext cx="9116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dirty="0" smtClean="0">
                <a:solidFill>
                  <a:schemeClr val="tx2">
                    <a:lumMod val="50000"/>
                  </a:schemeClr>
                </a:solidFill>
              </a:rPr>
              <a:t>&gt;&gt;</a:t>
            </a:r>
            <a:r>
              <a:rPr kumimoji="1" lang="zh-TW" altLang="en-US" sz="1200" dirty="0" smtClean="0">
                <a:solidFill>
                  <a:schemeClr val="tx2">
                    <a:lumMod val="50000"/>
                  </a:schemeClr>
                </a:solidFill>
              </a:rPr>
              <a:t>見附錄</a:t>
            </a:r>
            <a:r>
              <a:rPr kumimoji="1" lang="en-US" altLang="zh-TW" sz="1200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kumimoji="1" lang="zh-TW" alt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89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1" y="76722"/>
            <a:ext cx="8244840" cy="506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6527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83832"/>
            <a:ext cx="8276272" cy="505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765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1243154" y="1110979"/>
            <a:ext cx="3067454" cy="16530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  <a:buClr>
                <a:schemeClr val="dk1"/>
              </a:buClr>
              <a:buSzPct val="25000"/>
              <a:defRPr/>
            </a:pPr>
            <a:r>
              <a:rPr lang="zh-TW" altLang="en-US" sz="2400" b="1" dirty="0" smtClean="0">
                <a:solidFill>
                  <a:srgbClr val="1E87D1"/>
                </a:solidFill>
              </a:rPr>
              <a:t>夥伴跨境媒合</a:t>
            </a:r>
            <a:endParaRPr lang="en-US" altLang="zh-TW" dirty="0"/>
          </a:p>
          <a:p>
            <a:pPr algn="just">
              <a:lnSpc>
                <a:spcPct val="120000"/>
              </a:lnSpc>
              <a:spcAft>
                <a:spcPts val="0"/>
              </a:spcAft>
              <a:buClr>
                <a:schemeClr val="dk1"/>
              </a:buClr>
              <a:buSzPct val="25000"/>
              <a:defRPr/>
            </a:pPr>
            <a:r>
              <a:rPr lang="zh-TW" altLang="en-US" sz="1800" b="0" i="0" u="none" strike="noStrike" cap="none" dirty="0" smtClean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提供多國</a:t>
            </a:r>
            <a:r>
              <a:rPr lang="zh-TW" altLang="en-US" dirty="0" smtClean="0">
                <a:solidFill>
                  <a:schemeClr val="bg2"/>
                </a:solidFill>
              </a:rPr>
              <a:t>商業人士的</a:t>
            </a:r>
            <a:r>
              <a:rPr lang="zh-TW" altLang="en-US" dirty="0">
                <a:solidFill>
                  <a:schemeClr val="bg2"/>
                </a:solidFill>
              </a:rPr>
              <a:t>詳細</a:t>
            </a:r>
            <a:r>
              <a:rPr lang="zh-TW" altLang="en-US" dirty="0" smtClean="0">
                <a:solidFill>
                  <a:schemeClr val="bg2"/>
                </a:solidFill>
              </a:rPr>
              <a:t>專業資訊，依專業、國家、城市快速尋找適當人脈窗口。</a:t>
            </a:r>
            <a:endParaRPr lang="en-US" altLang="zh-TW" dirty="0">
              <a:solidFill>
                <a:schemeClr val="bg2"/>
              </a:solidFill>
            </a:endParaRPr>
          </a:p>
          <a:p>
            <a:pPr marL="0" marR="0" lvl="0" indent="0" algn="just" rtl="0">
              <a:lnSpc>
                <a:spcPct val="12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endParaRPr sz="18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9" name="Shape 129"/>
          <p:cNvGrpSpPr/>
          <p:nvPr/>
        </p:nvGrpSpPr>
        <p:grpSpPr>
          <a:xfrm>
            <a:off x="-148171" y="20840"/>
            <a:ext cx="9290685" cy="857400"/>
            <a:chOff x="-146575" y="74415"/>
            <a:chExt cx="9290685" cy="857400"/>
          </a:xfrm>
        </p:grpSpPr>
        <p:sp>
          <p:nvSpPr>
            <p:cNvPr id="130" name="Shape 130"/>
            <p:cNvSpPr txBox="1"/>
            <p:nvPr/>
          </p:nvSpPr>
          <p:spPr>
            <a:xfrm>
              <a:off x="2195510" y="205977"/>
              <a:ext cx="6948600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Shape 131"/>
            <p:cNvSpPr txBox="1"/>
            <p:nvPr/>
          </p:nvSpPr>
          <p:spPr>
            <a:xfrm>
              <a:off x="-146575" y="74415"/>
              <a:ext cx="7292999" cy="8574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F9BDA"/>
                </a:buClr>
                <a:buSzPct val="25000"/>
                <a:buFont typeface="Arial"/>
                <a:buNone/>
              </a:pPr>
              <a:r>
                <a:rPr lang="zh-TW" sz="2400" b="0" i="0" u="none" strike="noStrike" cap="none">
                  <a:solidFill>
                    <a:srgbClr val="1F9BDA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zh-TW" sz="3600" b="1" i="0" u="none" strike="noStrike" cap="none">
                  <a:solidFill>
                    <a:srgbClr val="1F9BDA"/>
                  </a:solidFill>
                  <a:latin typeface="Arial"/>
                  <a:ea typeface="Arial"/>
                  <a:cs typeface="Arial"/>
                  <a:sym typeface="Arial"/>
                </a:rPr>
                <a:t>  解決方案</a:t>
              </a:r>
            </a:p>
          </p:txBody>
        </p:sp>
        <p:sp>
          <p:nvSpPr>
            <p:cNvPr id="132" name="Shape 132"/>
            <p:cNvSpPr txBox="1"/>
            <p:nvPr/>
          </p:nvSpPr>
          <p:spPr>
            <a:xfrm>
              <a:off x="0" y="205977"/>
              <a:ext cx="107999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1212674" y="2856620"/>
            <a:ext cx="3033788" cy="12742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just">
              <a:lnSpc>
                <a:spcPct val="120000"/>
              </a:lnSpc>
              <a:spcAft>
                <a:spcPts val="0"/>
              </a:spcAft>
              <a:buSzPct val="25000"/>
            </a:pPr>
            <a:r>
              <a:rPr lang="zh-TW" altLang="en-US" sz="2400" b="1" dirty="0" smtClean="0">
                <a:solidFill>
                  <a:srgbClr val="1E87D1"/>
                </a:solidFill>
              </a:rPr>
              <a:t>跨境專案合作</a:t>
            </a:r>
            <a:endParaRPr lang="en-US" altLang="zh-TW" dirty="0"/>
          </a:p>
          <a:p>
            <a:pPr lvl="0" algn="just">
              <a:lnSpc>
                <a:spcPct val="120000"/>
              </a:lnSpc>
              <a:spcAft>
                <a:spcPts val="0"/>
              </a:spcAft>
              <a:buSzPct val="25000"/>
            </a:pPr>
            <a:r>
              <a:rPr lang="zh-TW" altLang="en-US" sz="1800" b="0" i="0" u="none" strike="noStrike" cap="none" dirty="0" smtClean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依專案目前階段及關鍵字搜尋適合的合作對象。</a:t>
            </a:r>
            <a:endParaRPr lang="zh-TW" sz="1800" b="0" i="0" u="none" strike="noStrike" cap="none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5" name="Shape 135" descr="portfoli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7664" y="3075745"/>
            <a:ext cx="738667" cy="738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Shape 136" descr="businessman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6151" y="1371525"/>
            <a:ext cx="738667" cy="738667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Shape 137"/>
          <p:cNvSpPr txBox="1"/>
          <p:nvPr/>
        </p:nvSpPr>
        <p:spPr>
          <a:xfrm>
            <a:off x="282242" y="4330422"/>
            <a:ext cx="3758951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zh-TW" sz="1200" b="0" i="0" u="none" strike="noStrike" cap="none" dirty="0">
                <a:solidFill>
                  <a:srgbClr val="FF0000"/>
                </a:solidFill>
                <a:highlight>
                  <a:srgbClr val="F2F2F2"/>
                </a:highlight>
                <a:latin typeface="Arial"/>
                <a:ea typeface="Arial"/>
                <a:cs typeface="Arial"/>
                <a:sym typeface="Arial"/>
              </a:rPr>
              <a:t>＊</a:t>
            </a:r>
            <a:r>
              <a:rPr lang="zh-TW" sz="1200" b="0" i="0" u="none" strike="noStrike" cap="none" dirty="0">
                <a:solidFill>
                  <a:schemeClr val="tx2">
                    <a:lumMod val="50000"/>
                  </a:schemeClr>
                </a:solidFill>
                <a:highlight>
                  <a:srgbClr val="F2F2F2"/>
                </a:highlight>
                <a:latin typeface="Arial"/>
                <a:ea typeface="Arial"/>
                <a:cs typeface="Arial"/>
                <a:sym typeface="Arial"/>
              </a:rPr>
              <a:t>瑞士洛桑管理學院（IMD）「2016年IMD世界競爭力年報」，在61個受評比國家，台灣排名第14。在亞太地區台灣排名維持第3，僅次於香港、新加坡。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200" b="0" i="0" u="none" strike="noStrike" cap="none" dirty="0">
              <a:solidFill>
                <a:srgbClr val="3B3B3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" name="群組 17"/>
          <p:cNvGrpSpPr/>
          <p:nvPr/>
        </p:nvGrpSpPr>
        <p:grpSpPr>
          <a:xfrm>
            <a:off x="4569721" y="255475"/>
            <a:ext cx="2103329" cy="4568649"/>
            <a:chOff x="4569721" y="359145"/>
            <a:chExt cx="2103329" cy="4568649"/>
          </a:xfrm>
        </p:grpSpPr>
        <p:sp>
          <p:nvSpPr>
            <p:cNvPr id="16" name="矩形 15"/>
            <p:cNvSpPr/>
            <p:nvPr/>
          </p:nvSpPr>
          <p:spPr>
            <a:xfrm>
              <a:off x="4569721" y="363935"/>
              <a:ext cx="2102558" cy="4563859"/>
            </a:xfrm>
            <a:prstGeom prst="rect">
              <a:avLst/>
            </a:prstGeom>
            <a:ln w="3175" cmpd="sng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3" name="圖片 2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7" t="3818" r="674" b="86159"/>
            <a:stretch/>
          </p:blipFill>
          <p:spPr>
            <a:xfrm>
              <a:off x="4573991" y="363937"/>
              <a:ext cx="2099059" cy="378581"/>
            </a:xfrm>
            <a:prstGeom prst="rect">
              <a:avLst/>
            </a:prstGeom>
          </p:spPr>
        </p:pic>
        <p:pic>
          <p:nvPicPr>
            <p:cNvPr id="2" name="圖片 1" descr="圖片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87" t="43494" r="14705" b="31258"/>
            <a:stretch/>
          </p:blipFill>
          <p:spPr>
            <a:xfrm>
              <a:off x="4598313" y="2993873"/>
              <a:ext cx="2051758" cy="993352"/>
            </a:xfrm>
            <a:prstGeom prst="rect">
              <a:avLst/>
            </a:prstGeom>
          </p:spPr>
        </p:pic>
        <p:pic>
          <p:nvPicPr>
            <p:cNvPr id="4" name="圖片 3" descr="圖片 (2)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8" t="68543" r="12562" b="2617"/>
            <a:stretch/>
          </p:blipFill>
          <p:spPr>
            <a:xfrm>
              <a:off x="4609827" y="3926707"/>
              <a:ext cx="2015373" cy="940078"/>
            </a:xfrm>
            <a:prstGeom prst="rect">
              <a:avLst/>
            </a:prstGeom>
          </p:spPr>
        </p:pic>
        <p:pic>
          <p:nvPicPr>
            <p:cNvPr id="5" name="圖片 4" descr="1490843367679.jp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27"/>
            <a:stretch/>
          </p:blipFill>
          <p:spPr>
            <a:xfrm>
              <a:off x="4590852" y="779545"/>
              <a:ext cx="2047780" cy="114914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5168435" y="389976"/>
              <a:ext cx="989481" cy="338506"/>
            </a:xfrm>
            <a:prstGeom prst="rect">
              <a:avLst/>
            </a:prstGeom>
            <a:solidFill>
              <a:srgbClr val="EC2B28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128" name="Shape 128"/>
            <p:cNvSpPr txBox="1"/>
            <p:nvPr/>
          </p:nvSpPr>
          <p:spPr>
            <a:xfrm>
              <a:off x="5184792" y="359145"/>
              <a:ext cx="967491" cy="27115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</a:pPr>
              <a:r>
                <a:rPr lang="zh-TW" sz="1400" b="0" i="0" u="none" strike="noStrike" cap="none" dirty="0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夥伴清單</a:t>
              </a:r>
            </a:p>
          </p:txBody>
        </p:sp>
        <p:pic>
          <p:nvPicPr>
            <p:cNvPr id="14" name="圖片 13" descr="圖片 (2)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40" t="34570" r="11760" b="32049"/>
            <a:stretch/>
          </p:blipFill>
          <p:spPr>
            <a:xfrm>
              <a:off x="4621616" y="1908917"/>
              <a:ext cx="2031039" cy="1096548"/>
            </a:xfrm>
            <a:prstGeom prst="rect">
              <a:avLst/>
            </a:prstGeom>
          </p:spPr>
        </p:pic>
        <p:pic>
          <p:nvPicPr>
            <p:cNvPr id="11" name="圖片 10" descr="600px-Flag_of_the_United_States.svg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0426" y="933185"/>
              <a:ext cx="388431" cy="204574"/>
            </a:xfrm>
            <a:prstGeom prst="rect">
              <a:avLst/>
            </a:prstGeom>
          </p:spPr>
        </p:pic>
        <p:pic>
          <p:nvPicPr>
            <p:cNvPr id="22" name="圖片 21" descr="馬來西亞國旗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0426" y="3999864"/>
              <a:ext cx="429383" cy="268365"/>
            </a:xfrm>
            <a:prstGeom prst="rect">
              <a:avLst/>
            </a:prstGeom>
          </p:spPr>
        </p:pic>
        <p:pic>
          <p:nvPicPr>
            <p:cNvPr id="12" name="圖片 11" descr="0.gif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0" t="9991" r="4409" b="11535"/>
            <a:stretch/>
          </p:blipFill>
          <p:spPr>
            <a:xfrm>
              <a:off x="6090426" y="2108274"/>
              <a:ext cx="382680" cy="217538"/>
            </a:xfrm>
            <a:prstGeom prst="rect">
              <a:avLst/>
            </a:prstGeom>
            <a:ln w="3175" cmpd="sng">
              <a:solidFill>
                <a:schemeClr val="tx1"/>
              </a:solidFill>
            </a:ln>
          </p:spPr>
        </p:pic>
        <p:pic>
          <p:nvPicPr>
            <p:cNvPr id="13" name="圖片 12" descr="1.gif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860" b="12295"/>
            <a:stretch/>
          </p:blipFill>
          <p:spPr>
            <a:xfrm>
              <a:off x="6090426" y="3131510"/>
              <a:ext cx="426937" cy="221567"/>
            </a:xfrm>
            <a:prstGeom prst="rect">
              <a:avLst/>
            </a:prstGeom>
          </p:spPr>
        </p:pic>
      </p:grpSp>
      <p:grpSp>
        <p:nvGrpSpPr>
          <p:cNvPr id="7" name="群組 6"/>
          <p:cNvGrpSpPr/>
          <p:nvPr/>
        </p:nvGrpSpPr>
        <p:grpSpPr>
          <a:xfrm>
            <a:off x="6880527" y="255475"/>
            <a:ext cx="2113361" cy="4568649"/>
            <a:chOff x="6880527" y="359145"/>
            <a:chExt cx="2113361" cy="4568649"/>
          </a:xfrm>
        </p:grpSpPr>
        <p:grpSp>
          <p:nvGrpSpPr>
            <p:cNvPr id="19" name="群組 18"/>
            <p:cNvGrpSpPr/>
            <p:nvPr/>
          </p:nvGrpSpPr>
          <p:grpSpPr>
            <a:xfrm>
              <a:off x="6880527" y="359145"/>
              <a:ext cx="2103329" cy="4568649"/>
              <a:chOff x="6880527" y="359145"/>
              <a:chExt cx="2103329" cy="4568649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6880527" y="363935"/>
                <a:ext cx="2102558" cy="4563859"/>
              </a:xfrm>
              <a:prstGeom prst="rect">
                <a:avLst/>
              </a:prstGeom>
              <a:ln w="3175" cmpd="sng"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zh-TW" altLang="en-US"/>
              </a:p>
            </p:txBody>
          </p:sp>
          <p:pic>
            <p:nvPicPr>
              <p:cNvPr id="45" name="圖片 44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7" t="3818" r="674" b="86159"/>
              <a:stretch/>
            </p:blipFill>
            <p:spPr>
              <a:xfrm>
                <a:off x="6884797" y="363937"/>
                <a:ext cx="2099059" cy="378581"/>
              </a:xfrm>
              <a:prstGeom prst="rect">
                <a:avLst/>
              </a:prstGeom>
            </p:spPr>
          </p:pic>
          <p:sp>
            <p:nvSpPr>
              <p:cNvPr id="49" name="矩形 48"/>
              <p:cNvSpPr/>
              <p:nvPr/>
            </p:nvSpPr>
            <p:spPr>
              <a:xfrm>
                <a:off x="7479241" y="389976"/>
                <a:ext cx="989481" cy="338506"/>
              </a:xfrm>
              <a:prstGeom prst="rect">
                <a:avLst/>
              </a:prstGeom>
              <a:solidFill>
                <a:srgbClr val="EC2B28"/>
              </a:solidFill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zh-TW" altLang="en-US"/>
              </a:p>
            </p:txBody>
          </p:sp>
          <p:sp>
            <p:nvSpPr>
              <p:cNvPr id="50" name="Shape 128"/>
              <p:cNvSpPr txBox="1"/>
              <p:nvPr/>
            </p:nvSpPr>
            <p:spPr>
              <a:xfrm>
                <a:off x="7495598" y="359145"/>
                <a:ext cx="967491" cy="2711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91425" rIns="91425" bIns="91425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ct val="25000"/>
                  <a:buFont typeface="Arial"/>
                  <a:buNone/>
                </a:pPr>
                <a:r>
                  <a:rPr lang="zh-TW" altLang="en-US" sz="1400" b="0" i="0" u="none" strike="noStrike" cap="none" dirty="0" smtClean="0">
                    <a:solidFill>
                      <a:schemeClr val="bg1"/>
                    </a:solidFill>
                    <a:latin typeface="Arial"/>
                    <a:ea typeface="Arial"/>
                    <a:cs typeface="Arial"/>
                    <a:sym typeface="Arial"/>
                  </a:rPr>
                  <a:t>項目</a:t>
                </a:r>
                <a:r>
                  <a:rPr lang="zh-TW" sz="1400" b="0" i="0" u="none" strike="noStrike" cap="none" dirty="0" smtClean="0">
                    <a:solidFill>
                      <a:schemeClr val="bg1"/>
                    </a:solidFill>
                    <a:latin typeface="Arial"/>
                    <a:ea typeface="Arial"/>
                    <a:cs typeface="Arial"/>
                    <a:sym typeface="Arial"/>
                  </a:rPr>
                  <a:t>清單</a:t>
                </a:r>
                <a:endParaRPr lang="zh-TW" sz="1400" b="0" i="0" u="none" strike="noStrike" cap="none" dirty="0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20" name="圖片 19" descr="螢幕快照 2017-03-30 下午12.04.46.jp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3202" y="763807"/>
              <a:ext cx="1990987" cy="1421344"/>
            </a:xfrm>
            <a:prstGeom prst="rect">
              <a:avLst/>
            </a:prstGeom>
          </p:spPr>
        </p:pic>
        <p:pic>
          <p:nvPicPr>
            <p:cNvPr id="21" name="圖片 20" descr="螢幕快照 2017-03-30 下午12.04.462.jp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2083" y="3579759"/>
              <a:ext cx="1990987" cy="1332854"/>
            </a:xfrm>
            <a:prstGeom prst="rect">
              <a:avLst/>
            </a:prstGeom>
          </p:spPr>
        </p:pic>
        <p:pic>
          <p:nvPicPr>
            <p:cNvPr id="24" name="圖片 23" descr="螢幕快照 2017-03-30 下午12.04.463.jp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2084" y="2159373"/>
              <a:ext cx="1990987" cy="1410281"/>
            </a:xfrm>
            <a:prstGeom prst="rect">
              <a:avLst/>
            </a:prstGeom>
          </p:spPr>
        </p:pic>
        <p:sp>
          <p:nvSpPr>
            <p:cNvPr id="27" name="圓角矩形 26"/>
            <p:cNvSpPr/>
            <p:nvPr/>
          </p:nvSpPr>
          <p:spPr>
            <a:xfrm>
              <a:off x="8045901" y="863908"/>
              <a:ext cx="809750" cy="241895"/>
            </a:xfrm>
            <a:prstGeom prst="roundRect">
              <a:avLst/>
            </a:prstGeom>
            <a:solidFill>
              <a:srgbClr val="1E87D1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25" name="文字方塊 24"/>
            <p:cNvSpPr txBox="1"/>
            <p:nvPr/>
          </p:nvSpPr>
          <p:spPr>
            <a:xfrm>
              <a:off x="7990851" y="832053"/>
              <a:ext cx="9339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TW" b="1" dirty="0" err="1" smtClean="0">
                  <a:solidFill>
                    <a:schemeClr val="bg1"/>
                  </a:solidFill>
                </a:rPr>
                <a:t>FinTech</a:t>
              </a:r>
              <a:endParaRPr kumimoji="1" lang="en-US" altLang="zh-TW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66" name="圓角矩形 65"/>
            <p:cNvSpPr/>
            <p:nvPr/>
          </p:nvSpPr>
          <p:spPr>
            <a:xfrm>
              <a:off x="8487832" y="3628419"/>
              <a:ext cx="402377" cy="266942"/>
            </a:xfrm>
            <a:prstGeom prst="roundRect">
              <a:avLst/>
            </a:prstGeom>
            <a:solidFill>
              <a:srgbClr val="1E87D1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67" name="文字方塊 66"/>
            <p:cNvSpPr txBox="1"/>
            <p:nvPr/>
          </p:nvSpPr>
          <p:spPr>
            <a:xfrm>
              <a:off x="8396701" y="3597327"/>
              <a:ext cx="5572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TW" b="1" dirty="0" smtClean="0">
                  <a:solidFill>
                    <a:schemeClr val="bg1"/>
                  </a:solidFill>
                </a:rPr>
                <a:t>V R</a:t>
              </a:r>
            </a:p>
          </p:txBody>
        </p:sp>
        <p:sp>
          <p:nvSpPr>
            <p:cNvPr id="68" name="圓角矩形 67"/>
            <p:cNvSpPr/>
            <p:nvPr/>
          </p:nvSpPr>
          <p:spPr>
            <a:xfrm>
              <a:off x="8482541" y="2223190"/>
              <a:ext cx="390390" cy="266532"/>
            </a:xfrm>
            <a:prstGeom prst="roundRect">
              <a:avLst/>
            </a:prstGeom>
            <a:solidFill>
              <a:srgbClr val="1E87D1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69" name="文字方塊 68"/>
            <p:cNvSpPr txBox="1"/>
            <p:nvPr/>
          </p:nvSpPr>
          <p:spPr>
            <a:xfrm>
              <a:off x="8362252" y="2200327"/>
              <a:ext cx="6316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TW" b="1" dirty="0" smtClean="0">
                  <a:solidFill>
                    <a:schemeClr val="bg1"/>
                  </a:solidFill>
                </a:rPr>
                <a:t>3 D</a:t>
              </a:r>
            </a:p>
          </p:txBody>
        </p:sp>
      </p:grpSp>
      <p:sp>
        <p:nvSpPr>
          <p:cNvPr id="38" name="文字方塊 37"/>
          <p:cNvSpPr txBox="1"/>
          <p:nvPr/>
        </p:nvSpPr>
        <p:spPr>
          <a:xfrm>
            <a:off x="8751976" y="4835723"/>
            <a:ext cx="2559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TW" altLang="zh-TW" sz="1000" dirty="0">
                <a:solidFill>
                  <a:schemeClr val="tx2">
                    <a:lumMod val="50000"/>
                  </a:schemeClr>
                </a:solidFill>
              </a:rPr>
              <a:t>3</a:t>
            </a:r>
            <a:endParaRPr kumimoji="1" lang="zh-TW" alt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1189923" y="1043889"/>
            <a:ext cx="3453117" cy="176124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lnSpc>
                <a:spcPct val="120000"/>
              </a:lnSpc>
              <a:spcBef>
                <a:spcPts val="1600"/>
              </a:spcBef>
              <a:spcAft>
                <a:spcPts val="0"/>
              </a:spcAft>
              <a:buSzPct val="100000"/>
            </a:pPr>
            <a:r>
              <a:rPr lang="zh-TW" altLang="zh-TW" sz="2400" b="1" dirty="0" smtClean="0">
                <a:solidFill>
                  <a:srgbClr val="1E87D1"/>
                </a:solidFill>
              </a:rPr>
              <a:t>突破人脈屏障</a:t>
            </a:r>
            <a:r>
              <a:rPr lang="en-US" altLang="zh-TW" sz="2400" b="1" dirty="0" smtClean="0"/>
              <a:t/>
            </a:r>
            <a:br>
              <a:rPr lang="en-US" altLang="zh-TW" sz="2400" b="1" dirty="0" smtClean="0"/>
            </a:br>
            <a:r>
              <a:rPr lang="zh-TW" altLang="en-US" sz="1800" i="0" u="none" strike="noStrike" cap="none" dirty="0" smtClean="0">
                <a:solidFill>
                  <a:schemeClr val="bg2"/>
                </a:solidFill>
                <a:sym typeface="Arial"/>
              </a:rPr>
              <a:t>快速</a:t>
            </a:r>
            <a:r>
              <a:rPr lang="zh-TW" sz="1800" i="0" u="none" strike="noStrike" cap="none" dirty="0" smtClean="0">
                <a:solidFill>
                  <a:schemeClr val="bg2"/>
                </a:solidFill>
                <a:sym typeface="Arial"/>
              </a:rPr>
              <a:t>熟識</a:t>
            </a:r>
            <a:r>
              <a:rPr lang="zh-TW" altLang="en-US" sz="1800" i="0" u="none" strike="noStrike" cap="none" dirty="0" smtClean="0">
                <a:solidFill>
                  <a:schemeClr val="bg2"/>
                </a:solidFill>
                <a:sym typeface="Arial"/>
              </a:rPr>
              <a:t>跨境所在國家的不同領域商業環境、</a:t>
            </a:r>
            <a:r>
              <a:rPr lang="zh-TW" altLang="en-US" dirty="0" smtClean="0">
                <a:solidFill>
                  <a:schemeClr val="bg2"/>
                </a:solidFill>
              </a:rPr>
              <a:t>法規、</a:t>
            </a:r>
            <a:r>
              <a:rPr lang="zh-TW" altLang="en-US" dirty="0">
                <a:solidFill>
                  <a:schemeClr val="bg2"/>
                </a:solidFill>
              </a:rPr>
              <a:t>產業</a:t>
            </a:r>
            <a:r>
              <a:rPr lang="zh-TW" altLang="en-US" dirty="0" smtClean="0">
                <a:solidFill>
                  <a:schemeClr val="bg2"/>
                </a:solidFill>
              </a:rPr>
              <a:t>聚落，甚至跨國創業團隊籌組</a:t>
            </a:r>
            <a:r>
              <a:rPr lang="zh-TW" altLang="en-US" sz="1400" dirty="0" smtClean="0">
                <a:solidFill>
                  <a:schemeClr val="bg2"/>
                </a:solidFill>
              </a:rPr>
              <a:t>。</a:t>
            </a:r>
            <a:endParaRPr lang="en-US" altLang="zh-TW" dirty="0" smtClean="0"/>
          </a:p>
        </p:txBody>
      </p:sp>
      <p:sp>
        <p:nvSpPr>
          <p:cNvPr id="199" name="Shape 199"/>
          <p:cNvSpPr txBox="1"/>
          <p:nvPr/>
        </p:nvSpPr>
        <p:spPr>
          <a:xfrm>
            <a:off x="3802067" y="4576080"/>
            <a:ext cx="5259364" cy="58070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77777"/>
              </a:buClr>
              <a:buSzPct val="25000"/>
              <a:buFont typeface="Arial"/>
              <a:buNone/>
            </a:pPr>
            <a:endParaRPr lang="zh-TW" sz="1600" b="0" i="0" u="none" strike="noStrike" cap="none" dirty="0">
              <a:solidFill>
                <a:srgbClr val="7777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0" name="Shape 200"/>
          <p:cNvGrpSpPr/>
          <p:nvPr/>
        </p:nvGrpSpPr>
        <p:grpSpPr>
          <a:xfrm>
            <a:off x="-148171" y="20840"/>
            <a:ext cx="9290685" cy="857400"/>
            <a:chOff x="-146575" y="74415"/>
            <a:chExt cx="9290685" cy="857400"/>
          </a:xfrm>
        </p:grpSpPr>
        <p:sp>
          <p:nvSpPr>
            <p:cNvPr id="201" name="Shape 201"/>
            <p:cNvSpPr txBox="1"/>
            <p:nvPr/>
          </p:nvSpPr>
          <p:spPr>
            <a:xfrm>
              <a:off x="2195510" y="205977"/>
              <a:ext cx="6948600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Shape 202"/>
            <p:cNvSpPr txBox="1"/>
            <p:nvPr/>
          </p:nvSpPr>
          <p:spPr>
            <a:xfrm>
              <a:off x="-146575" y="74415"/>
              <a:ext cx="7292999" cy="8574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F9BDA"/>
                </a:buClr>
                <a:buSzPct val="25000"/>
                <a:buFont typeface="Arial"/>
                <a:buNone/>
              </a:pPr>
              <a:r>
                <a:rPr lang="zh-TW" sz="3600" b="1" i="0" u="none" strike="noStrike" cap="none" dirty="0">
                  <a:solidFill>
                    <a:srgbClr val="1F9BDA"/>
                  </a:solidFill>
                  <a:latin typeface="Arial"/>
                  <a:ea typeface="Arial"/>
                  <a:cs typeface="Arial"/>
                  <a:sym typeface="Arial"/>
                </a:rPr>
                <a:t>  價值主張</a:t>
              </a:r>
            </a:p>
          </p:txBody>
        </p:sp>
        <p:sp>
          <p:nvSpPr>
            <p:cNvPr id="203" name="Shape 203"/>
            <p:cNvSpPr txBox="1"/>
            <p:nvPr/>
          </p:nvSpPr>
          <p:spPr>
            <a:xfrm>
              <a:off x="0" y="205977"/>
              <a:ext cx="107999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04" name="Shape 204" descr="workflow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70097" y="1496156"/>
            <a:ext cx="3172431" cy="3181797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Shape 205"/>
          <p:cNvSpPr txBox="1"/>
          <p:nvPr/>
        </p:nvSpPr>
        <p:spPr>
          <a:xfrm>
            <a:off x="5777736" y="919571"/>
            <a:ext cx="2400097" cy="58477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zh-TW" altLang="en-US" sz="3200" b="0" i="0" u="none" strike="noStrike" cap="none" dirty="0" smtClean="0">
                <a:solidFill>
                  <a:srgbClr val="474747"/>
                </a:solidFill>
                <a:latin typeface="CHei3HK-Bold"/>
                <a:ea typeface="CHei3HK-Bold"/>
                <a:cs typeface="CHei3HK-Bold"/>
                <a:sym typeface="Arial"/>
              </a:rPr>
              <a:t>簡單</a:t>
            </a:r>
            <a:r>
              <a:rPr lang="zh-TW" sz="32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zh-TW" altLang="en-US" sz="3200" b="0" i="0" u="none" strike="noStrike" cap="none" dirty="0" smtClean="0">
                <a:solidFill>
                  <a:srgbClr val="FF0000"/>
                </a:solidFill>
                <a:latin typeface="MGentle HK Xbold"/>
                <a:ea typeface="MGentle HK Xbold"/>
                <a:cs typeface="MGentle HK Xbold"/>
                <a:sym typeface="Arial"/>
              </a:rPr>
              <a:t>創</a:t>
            </a:r>
            <a:endParaRPr lang="zh-TW" sz="3200" b="0" i="0" u="none" strike="noStrike" cap="none" dirty="0">
              <a:solidFill>
                <a:srgbClr val="FF0000"/>
              </a:solidFill>
              <a:latin typeface="MGentle HK Xbold"/>
              <a:ea typeface="MGentle HK Xbold"/>
              <a:cs typeface="MGentle HK Xbold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35852" y="2891716"/>
            <a:ext cx="1123859" cy="1015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09" name="Shape 209"/>
          <p:cNvSpPr/>
          <p:nvPr/>
        </p:nvSpPr>
        <p:spPr>
          <a:xfrm>
            <a:off x="6558495" y="2647005"/>
            <a:ext cx="791536" cy="431604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Shape 210"/>
          <p:cNvSpPr txBox="1"/>
          <p:nvPr/>
        </p:nvSpPr>
        <p:spPr>
          <a:xfrm>
            <a:off x="6596777" y="2648139"/>
            <a:ext cx="704052" cy="3849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zh-TW" altLang="en-US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價值</a:t>
            </a:r>
            <a:endParaRPr lang="zh-TW"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Shape 211"/>
          <p:cNvSpPr/>
          <p:nvPr/>
        </p:nvSpPr>
        <p:spPr>
          <a:xfrm>
            <a:off x="6394015" y="4273713"/>
            <a:ext cx="1179119" cy="487354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Shape 212"/>
          <p:cNvSpPr txBox="1"/>
          <p:nvPr/>
        </p:nvSpPr>
        <p:spPr>
          <a:xfrm>
            <a:off x="6540908" y="4280818"/>
            <a:ext cx="827836" cy="43908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zh-TW" sz="24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歐美</a:t>
            </a:r>
          </a:p>
        </p:txBody>
      </p:sp>
      <p:cxnSp>
        <p:nvCxnSpPr>
          <p:cNvPr id="214" name="Shape 214"/>
          <p:cNvCxnSpPr/>
          <p:nvPr/>
        </p:nvCxnSpPr>
        <p:spPr>
          <a:xfrm rot="10800000">
            <a:off x="5790564" y="4060393"/>
            <a:ext cx="1173390" cy="0"/>
          </a:xfrm>
          <a:prstGeom prst="straightConnector1">
            <a:avLst/>
          </a:prstGeom>
          <a:noFill/>
          <a:ln w="98425" cap="flat" cmpd="sng">
            <a:solidFill>
              <a:srgbClr val="27272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" name="Shape 215"/>
          <p:cNvCxnSpPr/>
          <p:nvPr/>
        </p:nvCxnSpPr>
        <p:spPr>
          <a:xfrm>
            <a:off x="5839097" y="3782907"/>
            <a:ext cx="0" cy="266095"/>
          </a:xfrm>
          <a:prstGeom prst="straightConnector1">
            <a:avLst/>
          </a:prstGeom>
          <a:noFill/>
          <a:ln w="98425" cap="flat" cmpd="sng">
            <a:solidFill>
              <a:srgbClr val="27272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矩形 2"/>
          <p:cNvSpPr/>
          <p:nvPr/>
        </p:nvSpPr>
        <p:spPr>
          <a:xfrm>
            <a:off x="5055000" y="3200400"/>
            <a:ext cx="1537645" cy="629920"/>
          </a:xfrm>
          <a:prstGeom prst="rect">
            <a:avLst/>
          </a:prstGeom>
          <a:ln w="88900" cmpd="sng">
            <a:solidFill>
              <a:srgbClr val="26262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06" name="Shape 206"/>
          <p:cNvSpPr txBox="1"/>
          <p:nvPr/>
        </p:nvSpPr>
        <p:spPr>
          <a:xfrm>
            <a:off x="4998720" y="3334759"/>
            <a:ext cx="1595120" cy="36120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Clr>
                <a:srgbClr val="3B3B3B"/>
              </a:buClr>
              <a:buSzPct val="25000"/>
            </a:pPr>
            <a:r>
              <a:rPr lang="zh-TW" altLang="zh-TW" sz="1600" b="1" dirty="0" smtClean="0">
                <a:solidFill>
                  <a:srgbClr val="373737"/>
                </a:solidFill>
              </a:rPr>
              <a:t>突破人脈屏障</a:t>
            </a:r>
            <a:endParaRPr lang="zh-TW" sz="1600" b="0" i="0" u="none" strike="noStrike" cap="none" dirty="0">
              <a:solidFill>
                <a:srgbClr val="373737"/>
              </a:solidFill>
              <a:sym typeface="Arial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30840" y="3200400"/>
            <a:ext cx="1537645" cy="629920"/>
          </a:xfrm>
          <a:prstGeom prst="rect">
            <a:avLst/>
          </a:prstGeom>
          <a:ln w="88900" cmpd="sng">
            <a:solidFill>
              <a:srgbClr val="26262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4" name="Shape 206"/>
          <p:cNvSpPr txBox="1"/>
          <p:nvPr/>
        </p:nvSpPr>
        <p:spPr>
          <a:xfrm>
            <a:off x="7254240" y="3212838"/>
            <a:ext cx="1696720" cy="5870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Clr>
                <a:srgbClr val="3B3B3B"/>
              </a:buClr>
              <a:buSzPct val="25000"/>
            </a:pPr>
            <a:r>
              <a:rPr lang="zh-TW" altLang="en-US" sz="1600" b="1" dirty="0" smtClean="0">
                <a:solidFill>
                  <a:srgbClr val="373737"/>
                </a:solidFill>
              </a:rPr>
              <a:t>發展新事業</a:t>
            </a:r>
            <a:r>
              <a:rPr lang="en-US" altLang="zh-TW" sz="1600" b="1" dirty="0" smtClean="0">
                <a:solidFill>
                  <a:srgbClr val="373737"/>
                </a:solidFill>
              </a:rPr>
              <a:t/>
            </a:r>
            <a:br>
              <a:rPr lang="en-US" altLang="zh-TW" sz="1600" b="1" dirty="0" smtClean="0">
                <a:solidFill>
                  <a:srgbClr val="373737"/>
                </a:solidFill>
              </a:rPr>
            </a:br>
            <a:r>
              <a:rPr lang="zh-TW" altLang="en-US" sz="1600" b="1" dirty="0" smtClean="0">
                <a:solidFill>
                  <a:srgbClr val="373737"/>
                </a:solidFill>
              </a:rPr>
              <a:t>機會</a:t>
            </a:r>
            <a:endParaRPr lang="zh-TW" sz="1600" b="0" i="0" u="none" strike="noStrike" cap="none" dirty="0">
              <a:solidFill>
                <a:srgbClr val="373737"/>
              </a:solidFill>
              <a:sym typeface="Arial"/>
            </a:endParaRPr>
          </a:p>
        </p:txBody>
      </p:sp>
      <p:sp>
        <p:nvSpPr>
          <p:cNvPr id="27" name="Shape 198"/>
          <p:cNvSpPr txBox="1">
            <a:spLocks/>
          </p:cNvSpPr>
          <p:nvPr/>
        </p:nvSpPr>
        <p:spPr>
          <a:xfrm>
            <a:off x="1189923" y="2992505"/>
            <a:ext cx="3392157" cy="16922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20000"/>
              </a:lnSpc>
              <a:spcBef>
                <a:spcPts val="1600"/>
              </a:spcBef>
              <a:spcAft>
                <a:spcPts val="0"/>
              </a:spcAft>
              <a:buSzPct val="100000"/>
            </a:pPr>
            <a:r>
              <a:rPr lang="zh-TW" altLang="en-US" sz="2400" b="1" dirty="0" smtClean="0">
                <a:solidFill>
                  <a:srgbClr val="1E87D1"/>
                </a:solidFill>
              </a:rPr>
              <a:t>發展新事業機會</a:t>
            </a:r>
            <a:r>
              <a:rPr lang="en-US" altLang="zh-TW" sz="2400" dirty="0"/>
              <a:t/>
            </a:r>
            <a:br>
              <a:rPr lang="en-US" altLang="zh-TW" sz="2400" dirty="0"/>
            </a:br>
            <a:r>
              <a:rPr lang="zh-TW" altLang="en-US" dirty="0" smtClean="0">
                <a:solidFill>
                  <a:srgbClr val="595959"/>
                </a:solidFill>
              </a:rPr>
              <a:t>多型態商業專案合作，拓展亞洲經濟新版圖，促進</a:t>
            </a:r>
            <a:r>
              <a:rPr lang="zh-TW" altLang="zh-TW" dirty="0" smtClean="0">
                <a:solidFill>
                  <a:srgbClr val="595959"/>
                </a:solidFill>
              </a:rPr>
              <a:t>歐美亞創業交流機會</a:t>
            </a:r>
            <a:r>
              <a:rPr lang="zh-TW" altLang="en-US" dirty="0" smtClean="0">
                <a:solidFill>
                  <a:srgbClr val="595959"/>
                </a:solidFill>
              </a:rPr>
              <a:t>。</a:t>
            </a:r>
            <a:endParaRPr lang="zh-TW" altLang="zh-TW" sz="1400" dirty="0" smtClean="0"/>
          </a:p>
          <a:p>
            <a:pPr marL="342900" indent="-342900">
              <a:lnSpc>
                <a:spcPct val="120000"/>
              </a:lnSpc>
              <a:spcBef>
                <a:spcPts val="1600"/>
              </a:spcBef>
              <a:spcAft>
                <a:spcPts val="0"/>
              </a:spcAft>
              <a:buSzPct val="100000"/>
              <a:buFont typeface="Arial"/>
              <a:buAutoNum type="arabicPeriod"/>
            </a:pPr>
            <a:endParaRPr lang="en-US" altLang="zh-TW" dirty="0" smtClean="0"/>
          </a:p>
          <a:p>
            <a:pPr marL="342900" indent="-342900">
              <a:lnSpc>
                <a:spcPct val="120000"/>
              </a:lnSpc>
              <a:spcBef>
                <a:spcPts val="1600"/>
              </a:spcBef>
              <a:spcAft>
                <a:spcPts val="0"/>
              </a:spcAft>
              <a:buSzPct val="100000"/>
              <a:buFont typeface="Arial"/>
              <a:buAutoNum type="arabicPeriod"/>
            </a:pPr>
            <a:endParaRPr lang="en-US" altLang="zh-TW" dirty="0" smtClean="0"/>
          </a:p>
        </p:txBody>
      </p:sp>
      <p:pic>
        <p:nvPicPr>
          <p:cNvPr id="6" name="圖片 5" descr="business-trave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40" y="3245514"/>
            <a:ext cx="740720" cy="740720"/>
          </a:xfrm>
          <a:prstGeom prst="rect">
            <a:avLst/>
          </a:prstGeom>
        </p:spPr>
      </p:pic>
      <p:pic>
        <p:nvPicPr>
          <p:cNvPr id="7" name="圖片 6" descr="connectio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40" y="1280178"/>
            <a:ext cx="741680" cy="741680"/>
          </a:xfrm>
          <a:prstGeom prst="rect">
            <a:avLst/>
          </a:prstGeom>
        </p:spPr>
      </p:pic>
      <p:sp>
        <p:nvSpPr>
          <p:cNvPr id="25" name="文字方塊 24"/>
          <p:cNvSpPr txBox="1"/>
          <p:nvPr/>
        </p:nvSpPr>
        <p:spPr>
          <a:xfrm>
            <a:off x="8751976" y="4835723"/>
            <a:ext cx="2616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000" dirty="0" smtClean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kumimoji="1" lang="zh-TW" alt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31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922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/>
          <p:nvPr/>
        </p:nvSpPr>
        <p:spPr>
          <a:xfrm>
            <a:off x="5622680" y="3007817"/>
            <a:ext cx="1963231" cy="4197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CC33"/>
              </a:buClr>
              <a:buSzPct val="25000"/>
              <a:buFont typeface="Arial"/>
              <a:buNone/>
            </a:pPr>
            <a:r>
              <a:rPr lang="zh-TW" sz="2400" b="1" i="0" u="none" strike="noStrike" cap="none" dirty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設計：ILing</a:t>
            </a:r>
          </a:p>
        </p:txBody>
      </p:sp>
      <p:pic>
        <p:nvPicPr>
          <p:cNvPr id="156" name="Shape 156" descr="evan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5581" y="3099330"/>
            <a:ext cx="732002" cy="742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Shape 157" descr="iling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67351" y="3061775"/>
            <a:ext cx="755328" cy="742162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Shape 158"/>
          <p:cNvSpPr txBox="1"/>
          <p:nvPr/>
        </p:nvSpPr>
        <p:spPr>
          <a:xfrm>
            <a:off x="4999047" y="3935267"/>
            <a:ext cx="4104313" cy="10479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E87D1"/>
              </a:buClr>
              <a:buSzPct val="100000"/>
              <a:buFont typeface="Noto Sans Symbols"/>
              <a:buChar char="✓"/>
            </a:pPr>
            <a:r>
              <a:rPr lang="zh-TW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旅遊近10個國家，於菲律賓居住15年，有多年的英文成長環境經驗</a:t>
            </a:r>
            <a:r>
              <a:rPr lang="zh-TW" sz="14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。</a:t>
            </a:r>
            <a:endParaRPr lang="zh-TW"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Shape 160"/>
          <p:cNvSpPr txBox="1"/>
          <p:nvPr/>
        </p:nvSpPr>
        <p:spPr>
          <a:xfrm>
            <a:off x="847582" y="3045372"/>
            <a:ext cx="1886699" cy="4197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AADA"/>
              </a:buClr>
              <a:buSzPct val="25000"/>
              <a:buFont typeface="Arial"/>
              <a:buNone/>
            </a:pPr>
            <a:r>
              <a:rPr lang="zh-TW" altLang="en-US" sz="2400" b="1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系統</a:t>
            </a:r>
            <a:r>
              <a:rPr lang="zh-TW" sz="2400" b="1" i="0" u="none" strike="noStrike" cap="none" dirty="0" smtClean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：</a:t>
            </a:r>
            <a:r>
              <a:rPr lang="zh-TW" sz="2400" b="1" i="0" u="none" strike="noStrike" cap="none" dirty="0">
                <a:solidFill>
                  <a:srgbClr val="474747"/>
                </a:solidFill>
                <a:latin typeface="Arial"/>
                <a:ea typeface="Arial"/>
                <a:cs typeface="Arial"/>
                <a:sym typeface="Arial"/>
              </a:rPr>
              <a:t>Evan</a:t>
            </a:r>
          </a:p>
        </p:txBody>
      </p:sp>
      <p:grpSp>
        <p:nvGrpSpPr>
          <p:cNvPr id="161" name="Shape 161"/>
          <p:cNvGrpSpPr/>
          <p:nvPr/>
        </p:nvGrpSpPr>
        <p:grpSpPr>
          <a:xfrm>
            <a:off x="-135350" y="61065"/>
            <a:ext cx="9279460" cy="857400"/>
            <a:chOff x="-135350" y="61065"/>
            <a:chExt cx="9279460" cy="857400"/>
          </a:xfrm>
        </p:grpSpPr>
        <p:sp>
          <p:nvSpPr>
            <p:cNvPr id="162" name="Shape 162"/>
            <p:cNvSpPr txBox="1"/>
            <p:nvPr/>
          </p:nvSpPr>
          <p:spPr>
            <a:xfrm>
              <a:off x="2195510" y="205977"/>
              <a:ext cx="6948600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Shape 163"/>
            <p:cNvSpPr txBox="1"/>
            <p:nvPr/>
          </p:nvSpPr>
          <p:spPr>
            <a:xfrm>
              <a:off x="-135350" y="61065"/>
              <a:ext cx="7292999" cy="8574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F9BDA"/>
                </a:buClr>
                <a:buSzPct val="25000"/>
                <a:buFont typeface="Arial"/>
                <a:buNone/>
              </a:pPr>
              <a:r>
                <a:rPr lang="zh-TW" sz="2400" b="0" i="0" u="none" strike="noStrike" cap="none" dirty="0">
                  <a:solidFill>
                    <a:srgbClr val="1F9BDA"/>
                  </a:solidFill>
                  <a:latin typeface="Arial"/>
                  <a:ea typeface="Arial"/>
                  <a:cs typeface="Arial"/>
                  <a:sym typeface="Arial"/>
                </a:rPr>
                <a:t>   </a:t>
              </a:r>
              <a:r>
                <a:rPr lang="zh-TW" sz="3600" b="1" i="0" u="none" strike="noStrike" cap="none" dirty="0">
                  <a:solidFill>
                    <a:srgbClr val="1F9BDA"/>
                  </a:solidFill>
                  <a:latin typeface="Arial"/>
                  <a:ea typeface="Arial"/>
                  <a:cs typeface="Arial"/>
                  <a:sym typeface="Arial"/>
                </a:rPr>
                <a:t>核心團隊</a:t>
              </a:r>
              <a:r>
                <a:rPr lang="zh-TW" sz="2400" b="1" i="0" u="none" strike="noStrike" cap="none" dirty="0">
                  <a:solidFill>
                    <a:srgbClr val="1F9BDA"/>
                  </a:solidFill>
                  <a:latin typeface="Arial"/>
                  <a:ea typeface="Arial"/>
                  <a:cs typeface="Arial"/>
                  <a:sym typeface="Arial"/>
                </a:rPr>
                <a:t>  </a:t>
              </a:r>
            </a:p>
          </p:txBody>
        </p:sp>
        <p:sp>
          <p:nvSpPr>
            <p:cNvPr id="164" name="Shape 164"/>
            <p:cNvSpPr txBox="1"/>
            <p:nvPr/>
          </p:nvSpPr>
          <p:spPr>
            <a:xfrm>
              <a:off x="0" y="205977"/>
              <a:ext cx="107999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5" name="Shape 165"/>
          <p:cNvSpPr txBox="1"/>
          <p:nvPr/>
        </p:nvSpPr>
        <p:spPr>
          <a:xfrm>
            <a:off x="2655690" y="1347821"/>
            <a:ext cx="5340230" cy="12681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zh-TW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104/105年經濟部工業局OpenData</a:t>
            </a: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zh-TW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創新應用競賽</a:t>
            </a:r>
            <a:r>
              <a:rPr lang="zh-TW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『</a:t>
            </a:r>
            <a:r>
              <a:rPr lang="zh-TW" sz="32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特優</a:t>
            </a:r>
            <a:r>
              <a:rPr lang="zh-TW" sz="32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』</a:t>
            </a:r>
            <a:r>
              <a:rPr lang="en-US" altLang="zh-TW" sz="32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….</a:t>
            </a:r>
            <a:r>
              <a:rPr lang="zh-TW" sz="1600" b="1" i="0" u="sng" strike="noStrike" cap="none" dirty="0" smtClean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更多</a:t>
            </a:r>
            <a:r>
              <a:rPr lang="zh-TW" altLang="en-US" sz="1600" b="1" i="0" u="sng" strike="noStrike" cap="none" dirty="0" smtClean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大事件</a:t>
            </a:r>
            <a:endParaRPr lang="zh-TW" sz="1600" b="1" i="0" u="sng" strike="noStrike" cap="none" dirty="0">
              <a:solidFill>
                <a:schemeClr val="hlink"/>
              </a:solidFill>
              <a:latin typeface="Arial"/>
              <a:ea typeface="Arial"/>
              <a:cs typeface="Arial"/>
              <a:sym typeface="Arial"/>
              <a:hlinkClick r:id="rId5"/>
            </a:endParaRPr>
          </a:p>
        </p:txBody>
      </p:sp>
      <p:sp>
        <p:nvSpPr>
          <p:cNvPr id="167" name="Shape 167"/>
          <p:cNvSpPr txBox="1"/>
          <p:nvPr/>
        </p:nvSpPr>
        <p:spPr>
          <a:xfrm>
            <a:off x="5622680" y="3433208"/>
            <a:ext cx="3003160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zh-TW" sz="1400" b="0" i="0" u="none" strike="noStrike" cap="none" dirty="0">
                <a:solidFill>
                  <a:srgbClr val="808080"/>
                </a:solidFill>
                <a:latin typeface="Arial"/>
                <a:ea typeface="Arial"/>
                <a:cs typeface="Arial"/>
                <a:sym typeface="Arial"/>
              </a:rPr>
              <a:t>視覺設計、網站設計、社群經營 </a:t>
            </a:r>
          </a:p>
        </p:txBody>
      </p:sp>
      <p:sp>
        <p:nvSpPr>
          <p:cNvPr id="170" name="Shape 170"/>
          <p:cNvSpPr txBox="1"/>
          <p:nvPr/>
        </p:nvSpPr>
        <p:spPr>
          <a:xfrm>
            <a:off x="107999" y="3972822"/>
            <a:ext cx="4542909" cy="10479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E87D1"/>
              </a:buClr>
              <a:buSzPct val="100000"/>
              <a:buFont typeface="Noto Sans Symbols"/>
              <a:buChar char="✓"/>
            </a:pPr>
            <a:r>
              <a:rPr lang="zh-TW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菲律賓3年IT主管，帶領多國籍部屬，全英文溝通</a:t>
            </a:r>
          </a:p>
          <a:p>
            <a:pPr marL="285750" marR="0" lvl="0" indent="-2857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E87D1"/>
              </a:buClr>
              <a:buSzPct val="100000"/>
              <a:buFont typeface="Noto Sans Symbols"/>
              <a:buChar char="✓"/>
            </a:pPr>
            <a:r>
              <a:rPr lang="zh-TW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旅遊近20個國家，曾於加拿大待過1年。</a:t>
            </a:r>
          </a:p>
        </p:txBody>
      </p:sp>
      <p:sp>
        <p:nvSpPr>
          <p:cNvPr id="171" name="Shape 171"/>
          <p:cNvSpPr txBox="1"/>
          <p:nvPr/>
        </p:nvSpPr>
        <p:spPr>
          <a:xfrm>
            <a:off x="847582" y="3470763"/>
            <a:ext cx="3264846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zh-TW" sz="1400" b="0" i="0" u="none" strike="noStrike" cap="none" dirty="0">
                <a:solidFill>
                  <a:srgbClr val="808080"/>
                </a:solidFill>
                <a:latin typeface="Arial"/>
                <a:ea typeface="Arial"/>
                <a:cs typeface="Arial"/>
                <a:sym typeface="Arial"/>
              </a:rPr>
              <a:t>前台與後台管理、開發APP、網站規劃</a:t>
            </a:r>
          </a:p>
        </p:txBody>
      </p:sp>
      <p:pic>
        <p:nvPicPr>
          <p:cNvPr id="172" name="Shape 172" descr="awar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32132" y="1347821"/>
            <a:ext cx="1123558" cy="11235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Shape 178"/>
          <p:cNvGrpSpPr/>
          <p:nvPr/>
        </p:nvGrpSpPr>
        <p:grpSpPr>
          <a:xfrm>
            <a:off x="0" y="205977"/>
            <a:ext cx="9144110" cy="594300"/>
            <a:chOff x="0" y="205977"/>
            <a:chExt cx="9144110" cy="594300"/>
          </a:xfrm>
        </p:grpSpPr>
        <p:sp>
          <p:nvSpPr>
            <p:cNvPr id="179" name="Shape 179"/>
            <p:cNvSpPr txBox="1"/>
            <p:nvPr/>
          </p:nvSpPr>
          <p:spPr>
            <a:xfrm>
              <a:off x="2195510" y="205977"/>
              <a:ext cx="6948600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Shape 181"/>
            <p:cNvSpPr txBox="1"/>
            <p:nvPr/>
          </p:nvSpPr>
          <p:spPr>
            <a:xfrm>
              <a:off x="0" y="205977"/>
              <a:ext cx="107999" cy="594300"/>
            </a:xfrm>
            <a:prstGeom prst="rect">
              <a:avLst/>
            </a:prstGeom>
            <a:solidFill>
              <a:srgbClr val="34AADA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" name="Shape 180"/>
          <p:cNvSpPr txBox="1"/>
          <p:nvPr/>
        </p:nvSpPr>
        <p:spPr>
          <a:xfrm>
            <a:off x="-409670" y="74427"/>
            <a:ext cx="7292999" cy="857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>
              <a:buClr>
                <a:srgbClr val="1F9BDA"/>
              </a:buClr>
              <a:buSzPct val="25000"/>
            </a:pPr>
            <a:r>
              <a:rPr lang="zh-TW" sz="2400" b="0" i="0" u="none" strike="noStrike" cap="none" dirty="0">
                <a:solidFill>
                  <a:srgbClr val="1F9BDA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zh-TW" altLang="en-US" sz="2800" b="0" i="0" u="none" strike="noStrike" cap="none" dirty="0" smtClean="0">
                <a:solidFill>
                  <a:srgbClr val="1F9BDA"/>
                </a:solidFill>
                <a:sym typeface="Arial"/>
              </a:rPr>
              <a:t>創業空間</a:t>
            </a:r>
            <a:r>
              <a:rPr lang="en-US" altLang="zh-TW" sz="2800" dirty="0" smtClean="0">
                <a:solidFill>
                  <a:srgbClr val="1F9BDA"/>
                </a:solidFill>
              </a:rPr>
              <a:t>OD </a:t>
            </a:r>
            <a:r>
              <a:rPr lang="zh-TW" altLang="en-US" sz="2400" b="1" dirty="0" smtClean="0">
                <a:solidFill>
                  <a:srgbClr val="FFFFFF"/>
                </a:solidFill>
              </a:rPr>
              <a:t>的商業與策略應用</a:t>
            </a:r>
            <a:endParaRPr lang="zh-TW" sz="24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2" y="962308"/>
            <a:ext cx="9111298" cy="34863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Clr>
                <a:srgbClr val="898989"/>
              </a:buClr>
              <a:buSzPct val="25000"/>
            </a:pPr>
            <a:fld id="{00000000-1234-1234-1234-123412341234}" type="slidenum">
              <a:rPr lang="en-US" altLang="zh-TW" sz="900">
                <a:solidFill>
                  <a:srgbClr val="898989"/>
                </a:solidFill>
              </a:rPr>
              <a:pPr algn="r">
                <a:buClr>
                  <a:srgbClr val="898989"/>
                </a:buClr>
                <a:buSzPct val="25000"/>
              </a:pPr>
              <a:t>8</a:t>
            </a:fld>
            <a:endParaRPr lang="zh-TW" altLang="en-US" sz="900">
              <a:solidFill>
                <a:srgbClr val="898989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04" y="23169"/>
            <a:ext cx="8084400" cy="5145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91440" y="287537"/>
            <a:ext cx="436880" cy="4616648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TW" altLang="en-US" dirty="0">
                <a:solidFill>
                  <a:schemeClr val="bg1"/>
                </a:solidFill>
              </a:rPr>
              <a:t>資料再</a:t>
            </a:r>
            <a:r>
              <a:rPr lang="zh-TW" altLang="en-US" dirty="0" smtClean="0">
                <a:solidFill>
                  <a:schemeClr val="bg1"/>
                </a:solidFill>
              </a:rPr>
              <a:t>清洗清除</a:t>
            </a:r>
            <a:r>
              <a:rPr lang="en-US" altLang="zh-TW" dirty="0">
                <a:solidFill>
                  <a:schemeClr val="bg1"/>
                </a:solidFill>
              </a:rPr>
              <a:t>OD</a:t>
            </a:r>
            <a:r>
              <a:rPr lang="zh-TW" altLang="en-US" dirty="0">
                <a:solidFill>
                  <a:schemeClr val="bg1"/>
                </a:solidFill>
              </a:rPr>
              <a:t>本身</a:t>
            </a:r>
            <a:r>
              <a:rPr lang="zh-TW" altLang="en-US" dirty="0" smtClean="0">
                <a:solidFill>
                  <a:schemeClr val="bg1"/>
                </a:solidFill>
              </a:rPr>
              <a:t>其他無用</a:t>
            </a:r>
            <a:r>
              <a:rPr lang="zh-TW" altLang="en-US" dirty="0">
                <a:solidFill>
                  <a:schemeClr val="bg1"/>
                </a:solidFill>
              </a:rPr>
              <a:t>及多餘的</a:t>
            </a:r>
            <a:r>
              <a:rPr lang="zh-TW" altLang="en-US" dirty="0" smtClean="0">
                <a:solidFill>
                  <a:schemeClr val="bg1"/>
                </a:solidFill>
              </a:rPr>
              <a:t>資訊</a:t>
            </a:r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3882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Clr>
                <a:srgbClr val="898989"/>
              </a:buClr>
              <a:buSzPct val="25000"/>
            </a:pPr>
            <a:fld id="{00000000-1234-1234-1234-123412341234}" type="slidenum">
              <a:rPr lang="en-US" altLang="zh-TW" sz="900">
                <a:solidFill>
                  <a:srgbClr val="898989"/>
                </a:solidFill>
              </a:rPr>
              <a:pPr algn="r">
                <a:buClr>
                  <a:srgbClr val="898989"/>
                </a:buClr>
                <a:buSzPct val="25000"/>
              </a:pPr>
              <a:t>9</a:t>
            </a:fld>
            <a:endParaRPr lang="zh-TW" altLang="en-US" sz="900">
              <a:solidFill>
                <a:srgbClr val="898989"/>
              </a:solidFill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462296" y="1254029"/>
            <a:ext cx="284126" cy="116955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en-US" dirty="0"/>
              <a:t>視覺化設計</a:t>
            </a:r>
          </a:p>
        </p:txBody>
      </p:sp>
      <p:sp>
        <p:nvSpPr>
          <p:cNvPr id="10" name="文字方塊 9"/>
          <p:cNvSpPr txBox="1"/>
          <p:nvPr/>
        </p:nvSpPr>
        <p:spPr>
          <a:xfrm>
            <a:off x="6654801" y="479425"/>
            <a:ext cx="284126" cy="138499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en-US" dirty="0"/>
              <a:t>媒合推薦清單</a:t>
            </a:r>
          </a:p>
        </p:txBody>
      </p:sp>
    </p:spTree>
    <p:extLst>
      <p:ext uri="{BB962C8B-B14F-4D97-AF65-F5344CB8AC3E}">
        <p14:creationId xmlns:p14="http://schemas.microsoft.com/office/powerpoint/2010/main" val="425533184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天空">
      <a:dk1>
        <a:srgbClr val="000000"/>
      </a:dk1>
      <a:lt1>
        <a:srgbClr val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1149</TotalTime>
  <Words>609</Words>
  <Application>Microsoft Office PowerPoint</Application>
  <PresentationFormat>如螢幕大小 (16:9)</PresentationFormat>
  <Paragraphs>103</Paragraphs>
  <Slides>21</Slides>
  <Notes>8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21</vt:i4>
      </vt:variant>
    </vt:vector>
  </HeadingPairs>
  <TitlesOfParts>
    <vt:vector size="29" baseType="lpstr">
      <vt:lpstr>CHei3HK-Bold</vt:lpstr>
      <vt:lpstr>MGentle HK Xbold</vt:lpstr>
      <vt:lpstr>Noto Sans Symbols</vt:lpstr>
      <vt:lpstr>新細明體</vt:lpstr>
      <vt:lpstr>Arial</vt:lpstr>
      <vt:lpstr>Calibri</vt:lpstr>
      <vt:lpstr>simple-light-2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亞洲在地商業導遊</dc:title>
  <cp:lastModifiedBy>evan</cp:lastModifiedBy>
  <cp:revision>58</cp:revision>
  <dcterms:modified xsi:type="dcterms:W3CDTF">2017-04-26T01:28:01Z</dcterms:modified>
</cp:coreProperties>
</file>